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75" r:id="rId2"/>
    <p:sldId id="288" r:id="rId3"/>
    <p:sldId id="296" r:id="rId4"/>
    <p:sldId id="329" r:id="rId5"/>
    <p:sldId id="451" r:id="rId6"/>
    <p:sldId id="439" r:id="rId7"/>
    <p:sldId id="440" r:id="rId8"/>
    <p:sldId id="305" r:id="rId9"/>
    <p:sldId id="497" r:id="rId10"/>
    <p:sldId id="518" r:id="rId11"/>
    <p:sldId id="508" r:id="rId12"/>
    <p:sldId id="526" r:id="rId13"/>
    <p:sldId id="502" r:id="rId14"/>
    <p:sldId id="532" r:id="rId15"/>
    <p:sldId id="512" r:id="rId16"/>
    <p:sldId id="503" r:id="rId17"/>
    <p:sldId id="519" r:id="rId18"/>
    <p:sldId id="513" r:id="rId19"/>
    <p:sldId id="521" r:id="rId20"/>
    <p:sldId id="522" r:id="rId21"/>
    <p:sldId id="514" r:id="rId22"/>
    <p:sldId id="527" r:id="rId23"/>
    <p:sldId id="504" r:id="rId24"/>
    <p:sldId id="515" r:id="rId25"/>
    <p:sldId id="524" r:id="rId26"/>
    <p:sldId id="510" r:id="rId27"/>
    <p:sldId id="530" r:id="rId28"/>
    <p:sldId id="511" r:id="rId29"/>
    <p:sldId id="529" r:id="rId30"/>
    <p:sldId id="516" r:id="rId31"/>
    <p:sldId id="531" r:id="rId32"/>
    <p:sldId id="528" r:id="rId33"/>
    <p:sldId id="505" r:id="rId34"/>
    <p:sldId id="507" r:id="rId35"/>
    <p:sldId id="498" r:id="rId36"/>
    <p:sldId id="517" r:id="rId37"/>
    <p:sldId id="523" r:id="rId38"/>
    <p:sldId id="506" r:id="rId39"/>
    <p:sldId id="454" r:id="rId40"/>
    <p:sldId id="500" r:id="rId41"/>
    <p:sldId id="501" r:id="rId42"/>
    <p:sldId id="326" r:id="rId43"/>
    <p:sldId id="448" r:id="rId44"/>
    <p:sldId id="525" r:id="rId45"/>
    <p:sldId id="325" r:id="rId46"/>
    <p:sldId id="29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crispim" initials="j" lastIdx="3" clrIdx="0">
    <p:extLst>
      <p:ext uri="{19B8F6BF-5375-455C-9EA6-DF929625EA0E}">
        <p15:presenceInfo xmlns:p15="http://schemas.microsoft.com/office/powerpoint/2012/main" userId="S::jcrispim@fundodemaneio.com::816a563b-d84d-48bb-a633-c58b08c71c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00"/>
    <a:srgbClr val="6ECECB"/>
    <a:srgbClr val="FC5E71"/>
    <a:srgbClr val="F7981D"/>
    <a:srgbClr val="996633"/>
    <a:srgbClr val="F2F2F2"/>
    <a:srgbClr val="76C6D2"/>
    <a:srgbClr val="D1EFEE"/>
    <a:srgbClr val="92DAD8"/>
    <a:srgbClr val="BAE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76327" autoAdjust="0"/>
  </p:normalViewPr>
  <p:slideViewPr>
    <p:cSldViewPr snapToGrid="0" snapToObjects="1">
      <p:cViewPr varScale="1">
        <p:scale>
          <a:sx n="96" d="100"/>
          <a:sy n="96" d="100"/>
        </p:scale>
        <p:origin x="2176" y="168"/>
      </p:cViewPr>
      <p:guideLst>
        <p:guide orient="horz" pos="2183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8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BBE5-951B-7448-9280-3E5E86F1213F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4A299-DD6E-4F4E-AAAF-972CE464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8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Como se pode verificar, existem muitas ferramentas e detalhes a serem considerados ao projetar uma estratégia de marketing digital. Cada decisão deve estar alinhada com a estratégia da sua marca, mas também com seus objetivos. Dependendo do modelo de negócio, bem como do seu processo de vendas, você pode precisar usar diferentes ferramentas, conteúdos, meios e canais online.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Tourism &amp; Events Queensland (2015). </a:t>
            </a:r>
            <a:r>
              <a:rPr lang="en-GB" sz="1200" i="1" dirty="0"/>
              <a:t>Digital Marketing</a:t>
            </a:r>
            <a:r>
              <a:rPr lang="en-GB" sz="1200" dirty="0"/>
              <a:t>. Available at: https://cdn2-teq.queensland.com/~/media/7717acc41c054edaae353a413f3374ee.ashx?vs=1&amp;d=20151210T185732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79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Quando desenhar a sua estratégia de marketing digital, é fundamental ter uma noção clara do que está a fazer a cada momento, com cada ferramenta e com cada recurso. Ao usar o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outbound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marketing, está a "empurrar" informações para o seu alvo (isto é, enviando mensagens) que causarão um efeito imediato e aumentarão a conversão de curto prazo limitada ao objeto de sua comunicação. Por outro lado, com o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inbound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marketing, está a "puxar" clientes com potencial para o seu "terreno" (por exemplo, site, media social, blog) e educando-os sobre como usar e escolher os seus produtos, o que aumentará a empatia e a capacidade de relacionamento com a sua marca. Ambas as técnicas têm a sua utilidade e podem ser aplicadas em diferentes etapas da jornada do cliente e no processo de vendas. O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inbound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marketing é particularmente relevante no mundo digital. Há tanto conteúdo sendo desenvolvido todos os dias e tantos concorrentes fazendo isso, que cada empresa precisa de "jogar o jogo" para manter um lugar na mente dos consumidores.</a:t>
            </a:r>
          </a:p>
          <a:p>
            <a:b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GB" sz="1200" dirty="0"/>
          </a:p>
          <a:p>
            <a:endParaRPr lang="en-GB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92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7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Com a evolução do comportamento do consumidor e do marketing digital, as abordagens tradicionais de marketing estão-se a tornar obsoletas. O marketing de conteúdo é um tipo de </a:t>
            </a:r>
            <a:r>
              <a:rPr lang="pt-PT" dirty="0" err="1"/>
              <a:t>inbound</a:t>
            </a:r>
            <a:r>
              <a:rPr lang="pt-PT" dirty="0"/>
              <a:t> marketing e uma forma de apresentar o seu negócio e destacar a proposta de valor da sua marca. Baseia-se no planeamento, criação e publicação de informações úteis e relevantes para os seus clientes potenciais. Não precisa ser (e muitas vezes não deveria ser) sobre sua marca / produto especificamente, mas sim sobre o problema que o seu produto aborda ou o ambiente em que opera. Por exemplo, sendo uma empresa de turismo de bem-estar, você pode ter um entrada de blog sobre como meditar em viagens de avião. O conteúdo pode vir de várias maneiras e dependerá sempre do tipo de público-alvo e dos objetivos que tem. Pode criar artigos de blog ou </a:t>
            </a:r>
            <a:r>
              <a:rPr lang="pt-PT" dirty="0" err="1"/>
              <a:t>vlogs</a:t>
            </a:r>
            <a:r>
              <a:rPr lang="pt-PT" dirty="0"/>
              <a:t>, vídeos, podcasts, postagens em medias sociais, tutoriais, guias, depoimentos, infográficos, boletins informativos, etc. O marketing de conteúdo é ótimo para atrair potenciais clientes para o seu site e retê-los. No entanto, uma das melhores maneiras de desenvolver o seu conteúdo é partilhá-lo tanto quanto possível, e o media social é ótimo para esse propósito. Na verdade, o conteúdo que você cria é uma ótima maneira de ter páginas dinâmicas e interessantes. Criar um novo conteúdo pode ser muito barato. Ter um blog e criar artigos que abordem os interesses do seu públicos-alvo não custa nada além do seu próprio tempo (ou de alguém na sua equipa).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68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96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Fortemente construído em torno de práticas sustentáveis ​​e bem-estar, </a:t>
            </a:r>
            <a:r>
              <a:rPr lang="pt-PT" dirty="0" err="1"/>
              <a:t>Six</a:t>
            </a:r>
            <a:r>
              <a:rPr lang="pt-PT" dirty="0"/>
              <a:t> </a:t>
            </a:r>
            <a:r>
              <a:rPr lang="pt-PT" dirty="0" err="1"/>
              <a:t>Senses</a:t>
            </a:r>
            <a:r>
              <a:rPr lang="pt-PT" dirty="0"/>
              <a:t> produz vídeos curtos no Youtube a mostrar incríveis pratos saudáveis ​​criados pelos seus chefs de hotel e feitos com vegetais das suas hortas orgânicas. Um conteúdo interessante para o seu público-alvo e que destaca os valores e a personalidade da marca sem forçar as vendas.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53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t-PT" dirty="0"/>
              <a:t>Os funis de vendas são representações típicas dos processos de vendas. Entender o seu funil de vendas é particularmente útil em marketing digital, pois ajudará na escolha do tipo de canais, ferramentas e recursos a serem utilizados. Pode fazer isso sempre que desejar ajudar-lhe-á a decidir onde investir e o que fazer em cada etapa.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pt-PT" dirty="0"/>
              <a:t>No </a:t>
            </a:r>
            <a:r>
              <a:rPr lang="pt-PT" b="1" dirty="0"/>
              <a:t>“Topo do Funil” (ou TO-FU</a:t>
            </a:r>
            <a:r>
              <a:rPr lang="pt-PT" dirty="0"/>
              <a:t>) a sua prioridade é trabalhar o reconhecimento da marca e alcançar o maior número possível de pessoas potencialmente interessadas. Os clientes potenciais ainda não estão qualificados (ou seja, eles ainda não se interessaram pelo seu produto e você ainda não sabe se eles se encaixam na sua persona de comprador ideal) e procuram informações sobre uma determinada categoria de produto ou uma solução potencial. Neste processo, eles ficam a conhecer a sua marca / produto. </a:t>
            </a:r>
            <a:r>
              <a:rPr lang="pt-PT" b="1" dirty="0"/>
              <a:t>Como fazer: </a:t>
            </a:r>
            <a:r>
              <a:rPr lang="pt-PT" dirty="0"/>
              <a:t>artigos de blog, vídeos, infográficos, </a:t>
            </a:r>
            <a:r>
              <a:rPr lang="pt-PT" dirty="0" err="1"/>
              <a:t>microsite</a:t>
            </a:r>
            <a:r>
              <a:rPr lang="pt-PT" dirty="0"/>
              <a:t>, boletim informativo, media, anúncios impressos, comunicado à imprensa ...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endParaRPr lang="pt-PT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pt-PT" dirty="0"/>
              <a:t>No </a:t>
            </a:r>
            <a:r>
              <a:rPr lang="pt-PT" b="1" dirty="0"/>
              <a:t>"Meio do Funil" (ou MO-FU)</a:t>
            </a:r>
            <a:r>
              <a:rPr lang="pt-PT" dirty="0"/>
              <a:t>, os clientes potenciais que se interessaram pela sua marca / produto e querem investigar mais para poder decidir (agora são qualificados de potenciais clientes, porque podem realmente representar uma oportunidade de vendas). Eles estarão a comparar a sua solução com a dos seus concorrentes. É necessário educar os seus potenciais clientes e criar confiança. </a:t>
            </a:r>
            <a:r>
              <a:rPr lang="pt-PT" b="1" dirty="0"/>
              <a:t>Como fazer:</a:t>
            </a:r>
            <a:r>
              <a:rPr lang="pt-PT" dirty="0"/>
              <a:t> </a:t>
            </a:r>
            <a:r>
              <a:rPr lang="pt-PT" dirty="0" err="1"/>
              <a:t>webinars</a:t>
            </a:r>
            <a:r>
              <a:rPr lang="pt-PT" dirty="0"/>
              <a:t>, estudos de caso, análises, depoimentos, vídeo do produto, guia do comprador, perguntas frequentes, formulário de inscrição, live chat, ...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endParaRPr lang="pt-PT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pt-PT" dirty="0"/>
              <a:t>O </a:t>
            </a:r>
            <a:r>
              <a:rPr lang="pt-PT" b="1" dirty="0"/>
              <a:t>“Fundo do Funil” (ou BO-FU) </a:t>
            </a:r>
            <a:r>
              <a:rPr lang="pt-PT" dirty="0"/>
              <a:t>representa a transação. O potencial cliente escolhe a sua solução e torna-se um cliente. Pode ter que negociar durante o processo. A sua prioridade é levar potencial clientes para as suas áreas de reserva/agendamento e demonstrar que, de facto, o seu produto cria mais valor do que os produtos dos seus concorrentes. Você quer que eles se convertam em clientes. A retenção de clientes e a fidelidade à marca também fazem parte do “Fundo do Funil”. </a:t>
            </a:r>
            <a:r>
              <a:rPr lang="pt-PT" b="1" dirty="0"/>
              <a:t>Como fazer:</a:t>
            </a:r>
            <a:r>
              <a:rPr lang="pt-PT" dirty="0"/>
              <a:t> teste grátis, demonstração, negociação, orçamento, consulta, promoções, brindes, roteiros detalhados, ...</a:t>
            </a:r>
            <a:endParaRPr lang="en-GB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0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9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Existem muitas formas de explorar as potencialidades do marketing digital. Os diferentes elementos e ferramentas devem ser combinados de acordo com o seu público e também com os seus objetivos, conforme mostram os funis de vendas e os mapas de jornada do cliente.</a:t>
            </a:r>
            <a:endParaRPr lang="en-GB" sz="1200" dirty="0"/>
          </a:p>
          <a:p>
            <a:endParaRPr lang="en-GB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b="1" dirty="0"/>
              <a:t>Própria: </a:t>
            </a:r>
            <a:r>
              <a:rPr lang="pt-PT" dirty="0"/>
              <a:t>são as ferramentas e canais que você controla diretamente. Eles são exclusivos da sua marca e extensões dela. A existência pode ser identificada como o destino ao qual você deseja que seus clientes potenciais cheguem.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/>
              <a:t>Conquistadas:</a:t>
            </a:r>
            <a:r>
              <a:rPr lang="pt-PT" sz="1200" dirty="0"/>
              <a:t> é basicamente o seu boca a boca digital. É gratuito e altamente valioso para os consumidores.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/>
              <a:t>Pagas:</a:t>
            </a:r>
            <a:r>
              <a:rPr lang="pt-PT" sz="1200" dirty="0"/>
              <a:t> são os recursos promocionais digitais pelos quais você paga. </a:t>
            </a:r>
            <a:endParaRPr lang="en-GB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79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pt-PT" sz="1200" b="1" dirty="0"/>
              <a:t>Design gráfico</a:t>
            </a:r>
            <a:r>
              <a:rPr lang="pt-PT" sz="1200" dirty="0"/>
              <a:t>: primeiras impressões atraentes e impactantes; navegação; funcionalidade e aparência da marca.</a:t>
            </a:r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pt-PT" sz="1200" b="1" dirty="0"/>
              <a:t>Redação: </a:t>
            </a:r>
            <a:r>
              <a:rPr lang="pt-PT" sz="1200" dirty="0"/>
              <a:t>texto simples, curto e informativo para destacar as principais informações.</a:t>
            </a:r>
            <a:endParaRPr lang="en-GB" sz="1200" dirty="0"/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pt-PT" sz="1200" b="1" dirty="0"/>
              <a:t>Programação:</a:t>
            </a:r>
            <a:r>
              <a:rPr lang="pt-PT" sz="1200" dirty="0"/>
              <a:t> código amigável do mecanismo de pesquisa.</a:t>
            </a:r>
            <a:endParaRPr lang="en-GB" sz="1200" dirty="0"/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pt-PT" sz="1200" b="1" dirty="0"/>
              <a:t>Otimização para Smartphones:</a:t>
            </a:r>
            <a:r>
              <a:rPr lang="pt-PT" sz="1200" b="0" dirty="0"/>
              <a:t> potencialize o uso de dispositivos móveis durante viagens.</a:t>
            </a:r>
            <a:endParaRPr lang="en-GB" sz="1200" b="0" dirty="0"/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1200" b="1" dirty="0"/>
              <a:t>Sistema de </a:t>
            </a:r>
            <a:r>
              <a:rPr lang="en-GB" sz="1200" b="1" dirty="0" err="1"/>
              <a:t>Gestão</a:t>
            </a:r>
            <a:r>
              <a:rPr lang="en-GB" sz="1200" b="1" dirty="0"/>
              <a:t> de </a:t>
            </a:r>
            <a:r>
              <a:rPr lang="en-GB" sz="1200" b="1" dirty="0" err="1"/>
              <a:t>Conteúdos</a:t>
            </a:r>
            <a:r>
              <a:rPr lang="en-GB" sz="1200" b="1" dirty="0"/>
              <a:t>: </a:t>
            </a:r>
            <a:r>
              <a:rPr lang="pt-PT" dirty="0"/>
              <a:t>atualize o conteúdo sempre que precisar.</a:t>
            </a:r>
            <a:endParaRPr lang="en-GB" sz="1200" b="1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CECB"/>
              </a:buClr>
              <a:buSzTx/>
              <a:buFont typeface="Calibri" panose="020F0502020204030204" pitchFamily="34" charset="0"/>
              <a:buChar char="↘"/>
              <a:tabLst/>
              <a:defRPr/>
            </a:pPr>
            <a:r>
              <a:rPr lang="pt-PT" sz="1200" b="1" dirty="0"/>
              <a:t>Sistema de Reservas Online: </a:t>
            </a:r>
            <a:r>
              <a:rPr lang="pt-PT" sz="1200" b="0" dirty="0"/>
              <a:t>facilite a conversão e elimine intermediários.</a:t>
            </a:r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1200" b="1" dirty="0"/>
              <a:t>Hosting:</a:t>
            </a:r>
            <a:r>
              <a:rPr lang="en-GB" sz="1200" dirty="0"/>
              <a:t> </a:t>
            </a:r>
            <a:r>
              <a:rPr lang="pt-PT" sz="1200" dirty="0"/>
              <a:t>o serviço que armazena o seu site e o disponibiliza online.</a:t>
            </a:r>
            <a:endParaRPr lang="en-GB" sz="1200" dirty="0"/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pt-PT" b="1" dirty="0"/>
              <a:t>Nome de domínio: </a:t>
            </a:r>
            <a:r>
              <a:rPr lang="pt-PT" dirty="0"/>
              <a:t>nome simples, fácil de lembrar e relacionado à marca que servirá como seu identificador principal online.</a:t>
            </a:r>
            <a:endParaRPr lang="en-GB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7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64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 acordo com a </a:t>
            </a:r>
            <a:r>
              <a:rPr lang="pt-PT" dirty="0" err="1"/>
              <a:t>Six</a:t>
            </a:r>
            <a:r>
              <a:rPr lang="pt-PT" dirty="0"/>
              <a:t> </a:t>
            </a:r>
            <a:r>
              <a:rPr lang="pt-PT" dirty="0" err="1"/>
              <a:t>Senses</a:t>
            </a:r>
            <a:r>
              <a:rPr lang="pt-PT" dirty="0"/>
              <a:t>, o site visa aprimorar os valores essenciais, a visão e o posicionamento exclusivo da marca. Assim, o conceito do novo site está profundamente alinhado com a sua marca, o que corrobora o que foi discutido no Módulo 8 - </a:t>
            </a:r>
            <a:r>
              <a:rPr lang="pt-PT" dirty="0" err="1"/>
              <a:t>Branding</a:t>
            </a:r>
            <a:r>
              <a:rPr lang="pt-PT" dirty="0"/>
              <a:t> para o Bem-Estar.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Veja</a:t>
            </a:r>
            <a:r>
              <a:rPr lang="en-GB" dirty="0"/>
              <a:t>: https://www.sixsenses.com/en/corporate/media-center/press-releases/2019/six-senses-launches-a-new-website</a:t>
            </a:r>
          </a:p>
          <a:p>
            <a:endParaRPr lang="en-GB" dirty="0"/>
          </a:p>
          <a:p>
            <a:endParaRPr lang="en-GB" dirty="0"/>
          </a:p>
          <a:p>
            <a:br>
              <a:rPr lang="pt-PT" dirty="0"/>
            </a:b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97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/>
              <a:t>Aparecer bem posicionado nos resultados dos motores de busca (Google, Bing, Yahoo !, ...) é vital no marketing digital. A maneira de fazer é ativar as páginas de resultados do mecanismo de pesquisa ( </a:t>
            </a:r>
            <a:r>
              <a:rPr lang="pt-PT" i="1" dirty="0" err="1"/>
              <a:t>Search</a:t>
            </a:r>
            <a:r>
              <a:rPr lang="pt-PT" i="1" dirty="0"/>
              <a:t> </a:t>
            </a:r>
            <a:r>
              <a:rPr lang="pt-PT" i="1" dirty="0" err="1"/>
              <a:t>Engine</a:t>
            </a:r>
            <a:r>
              <a:rPr lang="pt-PT" i="1" dirty="0"/>
              <a:t> </a:t>
            </a:r>
            <a:r>
              <a:rPr lang="pt-PT" i="1" dirty="0" err="1"/>
              <a:t>Results</a:t>
            </a:r>
            <a:r>
              <a:rPr lang="pt-PT" i="1" dirty="0"/>
              <a:t> </a:t>
            </a:r>
            <a:r>
              <a:rPr lang="pt-PT" i="1" dirty="0" err="1"/>
              <a:t>Pages</a:t>
            </a:r>
            <a:r>
              <a:rPr lang="pt-PT" dirty="0"/>
              <a:t> - SERP).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1" dirty="0"/>
              <a:t>SEO</a:t>
            </a:r>
            <a:r>
              <a:rPr lang="pt-PT" dirty="0"/>
              <a:t> é muito bom para aumentar a confiança na sua marca, bem como a fidelização à mesma. Até certo ponto, pode fazer isso sozinho. O </a:t>
            </a:r>
            <a:r>
              <a:rPr lang="pt-PT" b="1" dirty="0"/>
              <a:t>SEM</a:t>
            </a:r>
            <a:r>
              <a:rPr lang="pt-PT" dirty="0"/>
              <a:t> é mais adequado para induzir vendas, mas você terá que recorrer a serviços especiais para isso, como o Google </a:t>
            </a:r>
            <a:r>
              <a:rPr lang="pt-PT" dirty="0" err="1"/>
              <a:t>Ads</a:t>
            </a:r>
            <a:r>
              <a:rPr lang="pt-PT" dirty="0"/>
              <a:t>. Em suma, os anúncios são muito úteis no meio dos estágios do funil.</a:t>
            </a:r>
            <a:endParaRPr lang="en-GB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6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/>
              <a:t>AdClarity</a:t>
            </a:r>
            <a:r>
              <a:rPr lang="en-GB" sz="1200" dirty="0"/>
              <a:t> (2016). Display Advertising Industry Report 2016: US Travel: https://www.slideshare.net/AdClarityBIScience/display-advertising-report-2016-travel-edition-report-ad-clarity-bisicence-linkedin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Os anúncios publicitários são exibidos em sites e outras medias digitais numa grande variedade de formatos. A </a:t>
            </a:r>
            <a:r>
              <a:rPr lang="pt-PT" b="1" dirty="0"/>
              <a:t>Google Display Network </a:t>
            </a:r>
            <a:r>
              <a:rPr lang="pt-PT" dirty="0"/>
              <a:t>oferece um enorme potencial para alcançar muitas pessoas e websites. Os anúncios gráficos enquadram-se na categoria de media paga e são muito úteis para criar conhecimento da marca, mas também para fomentar a fidelização e repetição da marca (ou seja, início do funil e final do funil). Embora os seus anúncios gráficos sejam ferramentas muito poderosas, a sua eficiência é prejudicada pela segmentação inadequada (da sua responsabilidade); o uso de bloqueadores de anúncios (da responsabilidade do público); e da “</a:t>
            </a:r>
            <a:r>
              <a:rPr lang="en-GB" sz="1200" dirty="0"/>
              <a:t>banner blindness</a:t>
            </a:r>
            <a:r>
              <a:rPr lang="pt-PT" dirty="0"/>
              <a:t>”. </a:t>
            </a:r>
            <a:r>
              <a:rPr lang="pt-PT" dirty="0" err="1"/>
              <a:t>Retargeting</a:t>
            </a:r>
            <a:r>
              <a:rPr lang="pt-PT" dirty="0"/>
              <a:t> (i.e., redirecionar o mesmo público que viu os anúncios ou esteve no site para incentivar o seu retorno) pode ajudar a combater alguns desses problemas.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6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As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landing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pages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são páginas da web criadas especificamente para uma determinada campanha. É por isso que geralmente gostam de exibir anúncios. A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landing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page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é onde o visitante do seu site “chega” após clicar num anúncio de outro conteúdo vinculado, como e-mail ou links de media social. Uma vez que a página de destino é projetada para ser simples e direta (sem navegação e geralmente apenas um link), é altamente valiosa e útil para conversão, coletar dados em formulários, boletins informativos, reservas, etc.</a:t>
            </a:r>
          </a:p>
          <a:p>
            <a:pPr algn="l"/>
            <a:endParaRPr lang="pt-PT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b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GB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1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3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As </a:t>
            </a:r>
            <a:r>
              <a:rPr lang="en-GB" sz="1200" dirty="0"/>
              <a:t>newsletters </a:t>
            </a:r>
            <a:r>
              <a:rPr lang="pt-PT" dirty="0"/>
              <a:t>são formas típicas e muito eficazes de marketing por email. Podem incluir atualizações, novidades, catálogos, promoções, ofertas especiais para assinantes ... Devem seguir um cronograma e manter conteúdos interessantes para o destinatário.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74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cap="none" baseline="0" dirty="0">
                <a:solidFill>
                  <a:srgbClr val="FF9700"/>
                </a:solidFill>
                <a:effectLst/>
                <a:latin typeface="futura-pt"/>
              </a:rPr>
              <a:t>Digital 2021: Global Overview Report: </a:t>
            </a:r>
            <a:r>
              <a:rPr lang="en-US" b="0" i="0" cap="none" baseline="0" dirty="0">
                <a:solidFill>
                  <a:srgbClr val="FF9700"/>
                </a:solidFill>
                <a:effectLst/>
                <a:latin typeface="futura-pt"/>
              </a:rPr>
              <a:t>https://datareportal.com/reports/digital-2021-global-overview-report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/>
          </a:p>
          <a:p>
            <a:r>
              <a:rPr lang="pt-PT" dirty="0"/>
              <a:t>O </a:t>
            </a:r>
            <a:r>
              <a:rPr lang="pt-PT" dirty="0" err="1"/>
              <a:t>TripAdvisor</a:t>
            </a:r>
            <a:r>
              <a:rPr lang="pt-PT" dirty="0"/>
              <a:t> é um caso muito interessante. Tem sido considerada uma plataforma de media social (entre outras funções), pois possibilita a troca direta e não filtrada de informações e a interação entre as pessoas. O </a:t>
            </a:r>
            <a:r>
              <a:rPr lang="pt-PT" dirty="0" err="1"/>
              <a:t>Tripadvisor</a:t>
            </a:r>
            <a:r>
              <a:rPr lang="pt-PT" dirty="0"/>
              <a:t> é: </a:t>
            </a:r>
          </a:p>
          <a:p>
            <a:pPr marL="228600" indent="-228600">
              <a:buAutoNum type="arabicParenR"/>
            </a:pPr>
            <a:r>
              <a:rPr lang="pt-PT" dirty="0"/>
              <a:t>muito importante para a decisão do consumidor; </a:t>
            </a:r>
          </a:p>
          <a:p>
            <a:pPr marL="0" indent="0">
              <a:buNone/>
            </a:pPr>
            <a:r>
              <a:rPr lang="pt-PT" dirty="0"/>
              <a:t>2) um ótimo meio para obter feedback do cliente; e </a:t>
            </a:r>
          </a:p>
          <a:p>
            <a:pPr marL="0" indent="0">
              <a:buNone/>
            </a:pPr>
            <a:r>
              <a:rPr lang="pt-PT" dirty="0"/>
              <a:t>3) muito útil para monitorar concorrentes. Quando usado corretamente, é uma ferramenta muito poderosa para construir a reputação da marca e conversão.</a:t>
            </a:r>
            <a:endParaRPr lang="en-GB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44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Cada plataforma de media social tem seu próprio público e propósito. Escolher a plataforma certa para o seu tipo de negócio é vital para o seu sucesso e eficiência. Além disso, cada plataforma exige tipos específicos de conteúdo, por isso é importante saber reconhecer, compreender e responder a cada uma dessa procura.</a:t>
            </a:r>
            <a:endParaRPr lang="en-GB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29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http://www.digitaltrainingacademy.com/casestudies/2015/03/social_tourism_case_study_the_little_village_that_went_global.php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4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OTAs</a:t>
            </a:r>
            <a:r>
              <a:rPr lang="pt-PT" dirty="0"/>
              <a:t> são basicamente pontos de venda sem interação humana. São serviços prestados por terceiros para venda de transporte, hospedagem, experiências e passeios para viajantes em nome de outras empresas. Eles são os intermediários da transação, portanto, uma comissão é cobrada em cada venda. Além disso, os termos de cancelamento geralmente são muito restritivos. Cada plataforma tem sua própria política e taxas. Eles investem grandes somas em marketing digital e, por isso, geram muito tráfego aumentando a exposição dos negócios que vendem por meio deles.</a:t>
            </a:r>
            <a:endParaRPr lang="en-GB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5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95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079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28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513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81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287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04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2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8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marketing digital tem sido descrito como uma parte fundamental do sucesso das maiores marcas de hoje. Revolucionou a forma como marcas e consumidores interagem, trazendo um novo mundo de oportunidades para ambos os lados. O setor do turismo tem se beneficiado especialmente desse paradigma. No entanto, pequenas empresas e empreendedores também recolheram muitos benefícios com o marketing digital. Com alguns cliques, qualquer pequena empresa pode estar online lado a lado com grandes marcas, aumentando drasticamente a sua exposição internacional. Ainda assim, o uso do marketing digital está a tornar-se mais profissional e complexo, tornando “o jogo digital” mais competitivo do que nunca. Mesmo para os pequenos empresários é importante compreender algumas das complexidades do seu funcionamento, de forma a alavancar todo o seu investimento nesta área e obter eficácia máxima nos seus esforços.</a:t>
            </a:r>
            <a:endParaRPr lang="en-GB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0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 pior coisa que pode fazer é não fazer alguma coisa. O marketing digital não é apenas o futuro, é o presente e vai ficar mais difícil e complexo com o passar do tempo. Muda a cada dia e novas tendências têm impactos profundos em todo o sistema, às vezes no curto prazo. É vital para as empresas, manterem-se atualizadas e navegar no ambiente digital em rápida mudança. Veja o que acontece online a cada minuto!</a:t>
            </a:r>
            <a:endParaRPr lang="en-GB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4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44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Para aproveitar ao máximo a sua atividade online, a primeira coisa a fazer é desenvolver uma estratégia de marketing digital. Deve estar alinhado com a sua estratégia de marca. Isso pode parecer um exercício académico, mas definitivamente não é o caso. Será um guia para um mundo em constante mudança e que, por vezes, é confuso. Se souber o que fazer de antemão, o marketing digital será muito mais fácil e verá resultados tangíveis com muito mais rapidez. Existem muitas formas de desenvolver este tipo de estratégia, mas se conseguir responder a estas 6 questões críticas e depois convertê-las em números (dados quantitativos), nomeadamente no que diz respeito a orçamentos e </a:t>
            </a:r>
            <a:r>
              <a:rPr lang="pt-PT" dirty="0" err="1"/>
              <a:t>KPIs</a:t>
            </a:r>
            <a:r>
              <a:rPr lang="pt-PT" dirty="0"/>
              <a:t>, está no caminho certo.</a:t>
            </a:r>
            <a:endParaRPr lang="en-GB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9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Pode</a:t>
            </a:r>
            <a:r>
              <a:rPr lang="en-GB" dirty="0"/>
              <a:t> </a:t>
            </a:r>
            <a:r>
              <a:rPr lang="en-GB" dirty="0" err="1"/>
              <a:t>explorar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tema</a:t>
            </a:r>
            <a:r>
              <a:rPr lang="en-GB" dirty="0"/>
              <a:t> </a:t>
            </a:r>
            <a:r>
              <a:rPr lang="en-GB" dirty="0" err="1"/>
              <a:t>aqui</a:t>
            </a:r>
            <a:r>
              <a:rPr lang="en-GB" dirty="0"/>
              <a:t>: https://campaignbrief.com/how-tourism-nz-tbwa-sydney-invited-the-world-to-an-open-world-gaming-experience-on-youtube/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4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x 3 with hea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7012A-4801-B846-8CEA-D1AA67A7E19E}"/>
              </a:ext>
            </a:extLst>
          </p:cNvPr>
          <p:cNvSpPr/>
          <p:nvPr userDrawn="1"/>
        </p:nvSpPr>
        <p:spPr>
          <a:xfrm>
            <a:off x="0" y="0"/>
            <a:ext cx="3526971" cy="255371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000CD309-E9B0-7C4A-9A4F-489EB83506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875544"/>
            <a:ext cx="5252711" cy="145969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6A8FD36-65E2-304C-B342-C3166DD3BB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0634" y="875544"/>
            <a:ext cx="5642758" cy="1459694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DA5B9F8-FB39-924E-AF2D-CA1144D0C8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1500" y="2892425"/>
            <a:ext cx="3263900" cy="30797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AF73268-9BC5-3345-85C8-49CC8A66A54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0119" y="2892425"/>
            <a:ext cx="3263900" cy="30797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538C8B9-CB3A-9045-8F75-E435472F24C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85775" y="2892425"/>
            <a:ext cx="3263900" cy="30797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pic>
        <p:nvPicPr>
          <p:cNvPr id="12" name="Picture 11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470D8D8A-160A-E54A-A3E8-514650382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3" name="Picture 12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BEE029E7-2486-8441-AD63-8C7908EF8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1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021C4F-0C13-9B43-A428-E41CA9DD834F}"/>
              </a:ext>
            </a:extLst>
          </p:cNvPr>
          <p:cNvSpPr/>
          <p:nvPr userDrawn="1"/>
        </p:nvSpPr>
        <p:spPr>
          <a:xfrm>
            <a:off x="1" y="573972"/>
            <a:ext cx="3657600" cy="3966192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72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01476E-1C75-7849-95EC-3A7EC21CB04F}"/>
              </a:ext>
            </a:extLst>
          </p:cNvPr>
          <p:cNvSpPr/>
          <p:nvPr userDrawn="1"/>
        </p:nvSpPr>
        <p:spPr>
          <a:xfrm>
            <a:off x="10798629" y="4540164"/>
            <a:ext cx="1393371" cy="814718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726"/>
              </a:solidFill>
            </a:endParaRP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FC4A7EB6-2338-E148-B8A1-45485EBCD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093" y="936395"/>
            <a:ext cx="3058492" cy="329798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56C8F1F8-4838-C84E-90D4-46B8BAD1A0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155" y="5114135"/>
            <a:ext cx="9000157" cy="469184"/>
          </a:xfr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A7720F9D-A566-814E-AE91-3E356CC6E6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64835" y="-1"/>
            <a:ext cx="8627164" cy="454015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pic>
        <p:nvPicPr>
          <p:cNvPr id="12" name="Picture 11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77A8B5D0-0AEC-F446-A323-E7D32E7B4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5" name="Picture 14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3046BC33-37F3-6048-88BE-58D0D1700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4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A193C59-B731-4547-9C68-6DD50ABF4A48}"/>
              </a:ext>
            </a:extLst>
          </p:cNvPr>
          <p:cNvSpPr/>
          <p:nvPr userDrawn="1"/>
        </p:nvSpPr>
        <p:spPr>
          <a:xfrm>
            <a:off x="1" y="573972"/>
            <a:ext cx="3657600" cy="3966192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726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2BEEE8-C8B2-B942-B19E-5F025637839E}"/>
              </a:ext>
            </a:extLst>
          </p:cNvPr>
          <p:cNvSpPr/>
          <p:nvPr userDrawn="1"/>
        </p:nvSpPr>
        <p:spPr>
          <a:xfrm>
            <a:off x="10798629" y="4540164"/>
            <a:ext cx="1393371" cy="814718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726"/>
              </a:solidFill>
            </a:endParaRP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A5F280E2-5C11-E848-918D-5B63238DDA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093" y="936395"/>
            <a:ext cx="3058492" cy="329798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9649DF6-A910-6541-8334-0AFA64D166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155" y="5114135"/>
            <a:ext cx="9000157" cy="469184"/>
          </a:xfr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03903FD7-B0B5-C34B-8FAD-562DD73713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64835" y="-1"/>
            <a:ext cx="8627164" cy="454015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pic>
        <p:nvPicPr>
          <p:cNvPr id="20" name="Picture 1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3FFA77D1-E063-194C-B3F4-3827B010D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21" name="Picture 20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AAF04B87-73BD-FF46-8740-282C1A2BD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E697F6-53AA-874B-BB99-6656F342A3B8}"/>
              </a:ext>
            </a:extLst>
          </p:cNvPr>
          <p:cNvSpPr txBox="1"/>
          <p:nvPr userDrawn="1"/>
        </p:nvSpPr>
        <p:spPr>
          <a:xfrm>
            <a:off x="2529444" y="53320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7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B7DE2D-DD70-CA4C-AD07-0DA13212ED1E}"/>
              </a:ext>
            </a:extLst>
          </p:cNvPr>
          <p:cNvSpPr/>
          <p:nvPr userDrawn="1"/>
        </p:nvSpPr>
        <p:spPr>
          <a:xfrm>
            <a:off x="405433" y="370011"/>
            <a:ext cx="11381134" cy="6117978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492B6076-9B06-4342-B533-50A8FA0B09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6157" y="4534649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73098FBA-6D76-1C47-A298-10C863AB6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093" y="857244"/>
            <a:ext cx="4369392" cy="449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B8BF25BD-F8E7-544B-9A2B-A29DFA1B60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677" y="659926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ECFFB737-7ACC-5B4B-AAE0-4E19B6647AE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9729" y="-1"/>
            <a:ext cx="4369392" cy="685800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pic>
        <p:nvPicPr>
          <p:cNvPr id="25" name="Picture 24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1AAC24B9-FFAF-734C-961D-EBEC0B1978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1549"/>
            <a:ext cx="1965601" cy="655817"/>
          </a:xfrm>
          <a:prstGeom prst="rect">
            <a:avLst/>
          </a:prstGeom>
        </p:spPr>
      </p:pic>
      <p:pic>
        <p:nvPicPr>
          <p:cNvPr id="28" name="Picture 27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33393B36-9099-F14A-9B66-8AADB4179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076358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4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Quot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73A3490-EBD3-BA40-BA5F-427C723BBA52}"/>
              </a:ext>
            </a:extLst>
          </p:cNvPr>
          <p:cNvSpPr/>
          <p:nvPr userDrawn="1"/>
        </p:nvSpPr>
        <p:spPr>
          <a:xfrm>
            <a:off x="405433" y="370011"/>
            <a:ext cx="11381134" cy="6117978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CF482994-7DCE-674B-8773-A6B9990279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6157" y="4534649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64549542-EC66-6D4F-A905-17D9D453C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093" y="857244"/>
            <a:ext cx="4369392" cy="449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5558487F-3248-D24F-B0C7-4C1ECF728A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677" y="659926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E341D50-4597-F740-B18A-BF741768A7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9729" y="-1"/>
            <a:ext cx="4369392" cy="685800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pic>
        <p:nvPicPr>
          <p:cNvPr id="23" name="Picture 22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AD30A63E-6E9F-4243-B9DE-463FF62A2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1549"/>
            <a:ext cx="1965601" cy="655817"/>
          </a:xfrm>
          <a:prstGeom prst="rect">
            <a:avLst/>
          </a:prstGeom>
        </p:spPr>
      </p:pic>
      <p:pic>
        <p:nvPicPr>
          <p:cNvPr id="24" name="Picture 23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9889B87C-5507-C94E-82F2-564202A86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076358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F2688E-06D0-0541-ABF6-E7CC6300E545}"/>
              </a:ext>
            </a:extLst>
          </p:cNvPr>
          <p:cNvSpPr/>
          <p:nvPr userDrawn="1"/>
        </p:nvSpPr>
        <p:spPr>
          <a:xfrm>
            <a:off x="332509" y="301336"/>
            <a:ext cx="11513127" cy="6213764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B1168EF-BA5D-6340-BD17-FA1CD2ECA3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9339" y="695930"/>
            <a:ext cx="4709155" cy="3664001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1DB39406-52C6-524A-A8ED-A322BCC3C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1549"/>
            <a:ext cx="1965601" cy="655817"/>
          </a:xfrm>
          <a:prstGeom prst="rect">
            <a:avLst/>
          </a:prstGeom>
        </p:spPr>
      </p:pic>
      <p:pic>
        <p:nvPicPr>
          <p:cNvPr id="10" name="Picture 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94816418-C330-BE45-BD1B-DE767D2CA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076358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2CDFA0-AE32-354F-BFC4-4E2908931666}"/>
              </a:ext>
            </a:extLst>
          </p:cNvPr>
          <p:cNvSpPr/>
          <p:nvPr userDrawn="1"/>
        </p:nvSpPr>
        <p:spPr>
          <a:xfrm>
            <a:off x="332509" y="301336"/>
            <a:ext cx="11513127" cy="6213764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45EEF1A5-64A2-B74F-8A95-59D3FCF53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9339" y="695930"/>
            <a:ext cx="4709155" cy="3664001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0" name="Picture 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88FDC867-7C61-1D48-AAB9-0445B2200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1549"/>
            <a:ext cx="1965601" cy="655817"/>
          </a:xfrm>
          <a:prstGeom prst="rect">
            <a:avLst/>
          </a:prstGeom>
        </p:spPr>
      </p:pic>
      <p:pic>
        <p:nvPicPr>
          <p:cNvPr id="14" name="Picture 13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0115479A-658A-854C-9A1B-C1555C23D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076358"/>
            <a:ext cx="1965601" cy="242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solid with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EFC44B-F86F-CC4A-9DA1-0992E13CF076}"/>
              </a:ext>
            </a:extLst>
          </p:cNvPr>
          <p:cNvSpPr/>
          <p:nvPr userDrawn="1"/>
        </p:nvSpPr>
        <p:spPr>
          <a:xfrm>
            <a:off x="332509" y="301336"/>
            <a:ext cx="5118265" cy="6213764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E3B0AF24-C60F-C74B-9FB2-36635DF8A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1549"/>
            <a:ext cx="1965601" cy="655817"/>
          </a:xfrm>
          <a:prstGeom prst="rect">
            <a:avLst/>
          </a:prstGeom>
        </p:spPr>
      </p:pic>
      <p:pic>
        <p:nvPicPr>
          <p:cNvPr id="11" name="Picture 10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7C48E361-DED3-4A4D-98A8-4FCABC28D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076358"/>
            <a:ext cx="1965601" cy="242442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D27942BF-7B03-CE45-B584-E1265764F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875544"/>
            <a:ext cx="4677581" cy="4883987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C077F339-5D74-6348-8CE9-B8CF53750B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3287" y="875545"/>
            <a:ext cx="5576287" cy="4883986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solid with tex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EFC44B-F86F-CC4A-9DA1-0992E13CF076}"/>
              </a:ext>
            </a:extLst>
          </p:cNvPr>
          <p:cNvSpPr/>
          <p:nvPr userDrawn="1"/>
        </p:nvSpPr>
        <p:spPr>
          <a:xfrm>
            <a:off x="332509" y="301336"/>
            <a:ext cx="5118265" cy="6213764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E3B0AF24-C60F-C74B-9FB2-36635DF8A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1549"/>
            <a:ext cx="1965601" cy="655817"/>
          </a:xfrm>
          <a:prstGeom prst="rect">
            <a:avLst/>
          </a:prstGeom>
        </p:spPr>
      </p:pic>
      <p:pic>
        <p:nvPicPr>
          <p:cNvPr id="11" name="Picture 10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7C48E361-DED3-4A4D-98A8-4FCABC28D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076358"/>
            <a:ext cx="1965601" cy="242442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D27942BF-7B03-CE45-B584-E1265764F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875544"/>
            <a:ext cx="4677581" cy="4883987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C077F339-5D74-6348-8CE9-B8CF53750B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3287" y="875545"/>
            <a:ext cx="5576287" cy="4883986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4085201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447066" y="1313696"/>
            <a:ext cx="2659582" cy="3745771"/>
          </a:xfrm>
          <a:prstGeom prst="rect">
            <a:avLst/>
          </a:prstGeom>
          <a:noFill/>
          <a:ln w="19050">
            <a:solidFill>
              <a:srgbClr val="6EC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3306311" y="1313696"/>
            <a:ext cx="2659582" cy="3745771"/>
          </a:xfrm>
          <a:prstGeom prst="rect">
            <a:avLst/>
          </a:prstGeom>
          <a:noFill/>
          <a:ln w="19050">
            <a:solidFill>
              <a:srgbClr val="6EC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165555" y="1313696"/>
            <a:ext cx="2659582" cy="3745771"/>
          </a:xfrm>
          <a:prstGeom prst="rect">
            <a:avLst/>
          </a:prstGeom>
          <a:noFill/>
          <a:ln w="19050">
            <a:solidFill>
              <a:srgbClr val="6EC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9024798" y="1313696"/>
            <a:ext cx="2659582" cy="3745771"/>
          </a:xfrm>
          <a:prstGeom prst="rect">
            <a:avLst/>
          </a:prstGeom>
          <a:noFill/>
          <a:ln w="19050">
            <a:solidFill>
              <a:srgbClr val="6EC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892881" y="4771846"/>
            <a:ext cx="1811454" cy="432170"/>
          </a:xfrm>
          <a:prstGeom prst="roundRect">
            <a:avLst/>
          </a:prstGeom>
          <a:solidFill>
            <a:srgbClr val="6ECECB"/>
          </a:solidFill>
          <a:ln>
            <a:noFill/>
          </a:ln>
          <a:effectLst>
            <a:outerShdw blurRad="101600" dist="38100" dir="270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47066" y="309492"/>
            <a:ext cx="11222614" cy="74089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1765" y="4780881"/>
            <a:ext cx="2644883" cy="278586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447066" y="2962123"/>
            <a:ext cx="2659582" cy="71648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56" name="Rounded Rectangle 55"/>
          <p:cNvSpPr/>
          <p:nvPr userDrawn="1"/>
        </p:nvSpPr>
        <p:spPr>
          <a:xfrm>
            <a:off x="3733731" y="4771846"/>
            <a:ext cx="1811454" cy="432170"/>
          </a:xfrm>
          <a:prstGeom prst="roundRect">
            <a:avLst/>
          </a:prstGeom>
          <a:solidFill>
            <a:srgbClr val="6ECECB"/>
          </a:solidFill>
          <a:ln>
            <a:noFill/>
          </a:ln>
          <a:effectLst>
            <a:outerShdw blurRad="101600" dist="38100" dir="270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302615" y="4780881"/>
            <a:ext cx="2644883" cy="278586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287916" y="2962123"/>
            <a:ext cx="2659582" cy="71648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59" name="Rounded Rectangle 58"/>
          <p:cNvSpPr/>
          <p:nvPr userDrawn="1"/>
        </p:nvSpPr>
        <p:spPr>
          <a:xfrm>
            <a:off x="6630703" y="4771846"/>
            <a:ext cx="1811454" cy="432170"/>
          </a:xfrm>
          <a:prstGeom prst="roundRect">
            <a:avLst/>
          </a:prstGeom>
          <a:solidFill>
            <a:srgbClr val="6ECECB"/>
          </a:solidFill>
          <a:ln>
            <a:noFill/>
          </a:ln>
          <a:effectLst>
            <a:outerShdw blurRad="101600" dist="38100" dir="270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6199587" y="4780881"/>
            <a:ext cx="2644883" cy="278586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1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84888" y="2962123"/>
            <a:ext cx="2659582" cy="71648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62" name="Rounded Rectangle 61"/>
          <p:cNvSpPr/>
          <p:nvPr userDrawn="1"/>
        </p:nvSpPr>
        <p:spPr>
          <a:xfrm>
            <a:off x="9467167" y="4771846"/>
            <a:ext cx="1811454" cy="432170"/>
          </a:xfrm>
          <a:prstGeom prst="roundRect">
            <a:avLst/>
          </a:prstGeom>
          <a:solidFill>
            <a:srgbClr val="6ECECB"/>
          </a:solidFill>
          <a:ln>
            <a:noFill/>
          </a:ln>
          <a:effectLst>
            <a:outerShdw blurRad="101600" dist="38100" dir="270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9036051" y="4780881"/>
            <a:ext cx="2644883" cy="278586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4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9021352" y="2962123"/>
            <a:ext cx="2659582" cy="71648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26" name="Picture 25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16DB5F36-9181-364F-99C3-D62B127EA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27" name="Picture 2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D54472F6-5652-F54C-87BE-CC3014C0EA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6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DETOUR</a:t>
            </a:r>
          </a:p>
          <a:p>
            <a:pPr fontAlgn="base"/>
            <a:r>
              <a:rPr lang="en-IE" sz="44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47983" y="564843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 dirty="0">
              <a:solidFill>
                <a:schemeClr val="tx1"/>
              </a:solidFill>
            </a:endParaRPr>
          </a:p>
          <a:p>
            <a:pPr fontAlgn="base"/>
            <a:endParaRPr lang="en-IE" sz="30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4669" y="2883583"/>
            <a:ext cx="54894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DETOUR </a:t>
            </a:r>
            <a:r>
              <a:rPr lang="en-IE" sz="24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wit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FCDA5-FCB1-F84B-B960-22F7A6CF5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87" t="10823" r="9307" b="5574"/>
          <a:stretch/>
        </p:blipFill>
        <p:spPr>
          <a:xfrm>
            <a:off x="1216396" y="753365"/>
            <a:ext cx="9759208" cy="594792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0F21F3F-C430-3542-9348-FAC61F91B8BF}"/>
              </a:ext>
            </a:extLst>
          </p:cNvPr>
          <p:cNvSpPr/>
          <p:nvPr userDrawn="1"/>
        </p:nvSpPr>
        <p:spPr>
          <a:xfrm>
            <a:off x="4332514" y="6083"/>
            <a:ext cx="3526971" cy="255371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F9D87586-F9C7-1F43-A63C-209BAB4CA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1" name="Picture 10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66703AE4-F959-5C43-BD19-CA083A7D5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62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1F8C18-B8F8-254D-B845-4BD1FD98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740153"/>
            <a:ext cx="4762500" cy="5612853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5654B0E-03FD-8546-AF71-97FAD7DA84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02435" y="1223694"/>
            <a:ext cx="3389565" cy="40336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add photo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28EC86D2-E8D4-C543-A086-19A1B6FF2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780027"/>
            <a:ext cx="6361734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E917A77D-A131-CE47-91EB-42C4277EE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6361734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A567F0-E99B-2C45-A79B-9BF3D61B3AD2}"/>
              </a:ext>
            </a:extLst>
          </p:cNvPr>
          <p:cNvSpPr/>
          <p:nvPr userDrawn="1"/>
        </p:nvSpPr>
        <p:spPr>
          <a:xfrm>
            <a:off x="0" y="0"/>
            <a:ext cx="3526971" cy="255371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10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1EBF4FBF-BE16-5C46-871D-CCFDB1698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4" name="Picture 13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BFACEA31-2C17-934B-9EB1-38D7AB99F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49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D4702F-1A2C-DD47-8BB2-6C33D4211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66" t="-1339"/>
          <a:stretch/>
        </p:blipFill>
        <p:spPr>
          <a:xfrm>
            <a:off x="2449287" y="1355271"/>
            <a:ext cx="9742714" cy="5502729"/>
          </a:xfrm>
          <a:prstGeom prst="rect">
            <a:avLst/>
          </a:prstGeom>
        </p:spPr>
      </p:pic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E33E331-940D-F54B-9413-3893DB2046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1480" y="2335213"/>
            <a:ext cx="4098925" cy="26289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04BC744-3BD9-E64D-9F9B-681DC9B14D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066" y="430522"/>
            <a:ext cx="11222614" cy="1358487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AFF203-8D79-F746-990D-17E7C15602BE}"/>
              </a:ext>
            </a:extLst>
          </p:cNvPr>
          <p:cNvSpPr/>
          <p:nvPr userDrawn="1"/>
        </p:nvSpPr>
        <p:spPr>
          <a:xfrm>
            <a:off x="4332514" y="0"/>
            <a:ext cx="3526971" cy="255371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FE19B9C4-B537-3146-8E05-545B79213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3" name="Picture 12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4F991A1F-C2B1-CD4C-A21D-0E5375B11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44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45FBBD5-70EC-8B46-9208-599D94DA9480}"/>
              </a:ext>
            </a:extLst>
          </p:cNvPr>
          <p:cNvSpPr/>
          <p:nvPr userDrawn="1"/>
        </p:nvSpPr>
        <p:spPr>
          <a:xfrm>
            <a:off x="-6583" y="0"/>
            <a:ext cx="5362354" cy="6858000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D48D8525-2FDE-9647-B1AB-BA3F3DD317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25" y="962967"/>
            <a:ext cx="3104978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74CD0716-3C96-894C-91ED-8332CDFC40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25" y="1758368"/>
            <a:ext cx="3854522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Any Questions?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774E81A-C82A-AF4E-92BC-3B41DC06C7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22709" y="4782163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B7F793F-AD5F-B141-A34F-29406C79BC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22709" y="5328094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612B400-A1DE-8348-934A-BFCFF27BD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22709" y="5895033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9AEFBBE-F020-3148-96E9-F0B952E78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95033"/>
            <a:ext cx="2095500" cy="55880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A9FE8A1-F115-1A42-BDCA-B9772BC236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44" y="657548"/>
            <a:ext cx="5639747" cy="20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6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86901" y="491138"/>
            <a:ext cx="43095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DETOUR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baseline="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endParaRPr lang="en-IE" sz="2400" i="1" baseline="0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" sz="240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45818" y="0"/>
            <a:ext cx="0" cy="5540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7DC243-56B0-474D-921F-77B29CBBE101}"/>
              </a:ext>
            </a:extLst>
          </p:cNvPr>
          <p:cNvSpPr/>
          <p:nvPr userDrawn="1"/>
        </p:nvSpPr>
        <p:spPr>
          <a:xfrm>
            <a:off x="0" y="3871356"/>
            <a:ext cx="12192000" cy="2986644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F63D0D-8B0D-CA44-8E66-EA0613381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6500" y="6025321"/>
            <a:ext cx="2095500" cy="558800"/>
          </a:xfrm>
          <a:prstGeom prst="rect">
            <a:avLst/>
          </a:prstGeom>
        </p:spPr>
      </p:pic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A4D65EA0-8B0D-854C-9045-328AE1EEC3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7719" y="4347596"/>
            <a:ext cx="5278651" cy="697353"/>
          </a:xfrm>
        </p:spPr>
        <p:txBody>
          <a:bodyPr>
            <a:noAutofit/>
          </a:bodyPr>
          <a:lstStyle>
            <a:lvl1pPr marL="0" indent="0" algn="r">
              <a:buNone/>
              <a:defRPr sz="5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9FEB12B9-6947-C540-81C6-E12BF0DC5B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7719" y="5054089"/>
            <a:ext cx="5278651" cy="697353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51A59A9-B1BA-0C4B-8948-66104F3E19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13142"/>
            <a:ext cx="4610100" cy="1638300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7B14633-B14D-F04D-ABCA-50470F6A7A8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38063"/>
            <a:ext cx="12192000" cy="3874523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A4C71B-5BE1-A846-8C51-8B7E0E3321CB}"/>
              </a:ext>
            </a:extLst>
          </p:cNvPr>
          <p:cNvSpPr/>
          <p:nvPr userDrawn="1"/>
        </p:nvSpPr>
        <p:spPr>
          <a:xfrm>
            <a:off x="0" y="0"/>
            <a:ext cx="3526971" cy="255371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73A45AFD-D92C-EB49-B8D0-E2A1DBF528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590538"/>
            <a:ext cx="10978262" cy="1083096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B5235208-9EC5-6C49-8294-7FAEBDDF4F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313" y="2067342"/>
            <a:ext cx="10978262" cy="4038015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13" name="Picture 12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4B6A97D4-CD6A-D940-A951-2773E98F2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4" name="Picture 13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9E805B3D-3463-5742-8C73-8BD3BFBBD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7012A-4801-B846-8CEA-D1AA67A7E19E}"/>
              </a:ext>
            </a:extLst>
          </p:cNvPr>
          <p:cNvSpPr/>
          <p:nvPr userDrawn="1"/>
        </p:nvSpPr>
        <p:spPr>
          <a:xfrm>
            <a:off x="0" y="0"/>
            <a:ext cx="3526971" cy="255371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AD720A1-8B47-6346-B2B0-392C14B37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1" name="Picture 10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3057D7BE-980C-E34E-9EF9-37510AF37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7033C07E-2A9F-AB48-AA5F-D99300BC43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590538"/>
            <a:ext cx="10978262" cy="1083096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C66F09BC-2E67-B04F-84E2-DBF35AFDD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313" y="2067342"/>
            <a:ext cx="10978262" cy="4038015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30991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with solid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EE0BA7-5177-7C41-9701-67552BFD319E}"/>
              </a:ext>
            </a:extLst>
          </p:cNvPr>
          <p:cNvSpPr/>
          <p:nvPr userDrawn="1"/>
        </p:nvSpPr>
        <p:spPr>
          <a:xfrm>
            <a:off x="0" y="0"/>
            <a:ext cx="12191999" cy="2161309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3B3435A5-22A6-404A-86D0-DF8615F35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5" name="Picture 14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80E84934-5FEA-704E-B282-CE4E0E49DE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5F76EA06-00D2-9E46-ACC6-A21EA94F28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875545"/>
            <a:ext cx="10978262" cy="1083096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D04CC07E-3071-A94C-B1CB-838213F6BF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313" y="2532849"/>
            <a:ext cx="10978262" cy="3572508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204480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with solid hea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F8D6C94-32A7-734B-9AC3-199E929857EE}"/>
              </a:ext>
            </a:extLst>
          </p:cNvPr>
          <p:cNvSpPr/>
          <p:nvPr userDrawn="1"/>
        </p:nvSpPr>
        <p:spPr>
          <a:xfrm>
            <a:off x="0" y="0"/>
            <a:ext cx="12191999" cy="2161309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9C97A6A3-2F9A-6048-9691-665F44FFA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6" name="Picture 15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C466C014-E0EF-C54E-BC52-1EC545686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E89ED77F-6228-564B-8363-A989DF6049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875545"/>
            <a:ext cx="10978262" cy="1083096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3C0483E5-8CED-1C4C-A82A-2FD54CE660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313" y="2532849"/>
            <a:ext cx="10978262" cy="3572508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5168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x 3 with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7012A-4801-B846-8CEA-D1AA67A7E19E}"/>
              </a:ext>
            </a:extLst>
          </p:cNvPr>
          <p:cNvSpPr/>
          <p:nvPr userDrawn="1"/>
        </p:nvSpPr>
        <p:spPr>
          <a:xfrm>
            <a:off x="0" y="0"/>
            <a:ext cx="3526971" cy="255371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000CD309-E9B0-7C4A-9A4F-489EB83506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875544"/>
            <a:ext cx="5252711" cy="145969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6A8FD36-65E2-304C-B342-C3166DD3BB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0634" y="875544"/>
            <a:ext cx="5642758" cy="1459694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E8009AA3-F33A-FD4E-A36A-961E6D556D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1500" y="2892425"/>
            <a:ext cx="3263900" cy="30797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0C3DDFA9-097C-754E-93A5-3839261EF8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0119" y="2892425"/>
            <a:ext cx="3263900" cy="30797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EAEF6410-8773-EA4A-8D3E-FFFB31DE570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85775" y="2892425"/>
            <a:ext cx="3263900" cy="30797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pic>
        <p:nvPicPr>
          <p:cNvPr id="12" name="Picture 11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4411C41E-0347-D643-B1B5-81F548ABE0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3" name="Picture 12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B972033A-51F6-E14A-B908-4BB675BD1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48AD-6592-B642-AC77-A3318D8B851F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6" r:id="rId4"/>
    <p:sldLayoutId id="2147483682" r:id="rId5"/>
    <p:sldLayoutId id="2147483685" r:id="rId6"/>
    <p:sldLayoutId id="2147483673" r:id="rId7"/>
    <p:sldLayoutId id="2147483687" r:id="rId8"/>
    <p:sldLayoutId id="2147483651" r:id="rId9"/>
    <p:sldLayoutId id="2147483683" r:id="rId10"/>
    <p:sldLayoutId id="2147483674" r:id="rId11"/>
    <p:sldLayoutId id="2147483680" r:id="rId12"/>
    <p:sldLayoutId id="2147483675" r:id="rId13"/>
    <p:sldLayoutId id="2147483678" r:id="rId14"/>
    <p:sldLayoutId id="2147483653" r:id="rId15"/>
    <p:sldLayoutId id="2147483663" r:id="rId16"/>
    <p:sldLayoutId id="2147483664" r:id="rId17"/>
    <p:sldLayoutId id="2147483690" r:id="rId18"/>
    <p:sldLayoutId id="2147483689" r:id="rId19"/>
    <p:sldLayoutId id="2147483677" r:id="rId20"/>
    <p:sldLayoutId id="2147483670" r:id="rId21"/>
    <p:sldLayoutId id="2147483676" r:id="rId22"/>
    <p:sldLayoutId id="2147483669" r:id="rId23"/>
    <p:sldLayoutId id="2147483656" r:id="rId24"/>
    <p:sldLayoutId id="2147483657" r:id="rId25"/>
    <p:sldLayoutId id="214748365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udH93m8gmg" TargetMode="Externa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QudH93m8gmg?feature=oembed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4PpnIw2lqEo?feature=oembed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hyperlink" Target="https://youtu.be/4PpnIw2lqEo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I-G6FyCb48Q?feature=oembed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ArcgcFfGPSU?feature=oembed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39.jpeg"/><Relationship Id="rId4" Type="http://schemas.openxmlformats.org/officeDocument/2006/relationships/hyperlink" Target="https://youtu.be/ArcgcFfGPS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7gkc9wQ7Xc0?feature=oembed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25.png"/><Relationship Id="rId4" Type="http://schemas.openxmlformats.org/officeDocument/2006/relationships/hyperlink" Target="https://youtu.be/7gkc9wQ7Xc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ixsenses.com/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HTUsvSNk5k" TargetMode="Externa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yHTUsvSNk5k?feature=oembed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T6Ia20D-T8" TargetMode="Externa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4T6Ia20D-T8?feature=oembed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Q2f79bi_QE" TargetMode="Externa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nQ2f79bi_QE?feature=oembed" TargetMode="External"/><Relationship Id="rId5" Type="http://schemas.openxmlformats.org/officeDocument/2006/relationships/image" Target="../media/image51.jpe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YB8veSmNm0" TargetMode="Externa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nYB8veSmNm0?feature=oembed" TargetMode="External"/><Relationship Id="rId5" Type="http://schemas.openxmlformats.org/officeDocument/2006/relationships/image" Target="../media/image53.jpe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us.accion.org/resource/choosing-right-social-media-platform-your-business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e91c0mWP960?feature=oembed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55.jpeg"/><Relationship Id="rId4" Type="http://schemas.openxmlformats.org/officeDocument/2006/relationships/hyperlink" Target="https://youtu.be/e91c0mWP960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jpeg"/><Relationship Id="rId3" Type="http://schemas.openxmlformats.org/officeDocument/2006/relationships/image" Target="../media/image52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png"/><Relationship Id="rId9" Type="http://schemas.openxmlformats.org/officeDocument/2006/relationships/image" Target="../media/image61.jpeg"/><Relationship Id="rId1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balancesmb.com/email-marketing-2948346" TargetMode="External"/><Relationship Id="rId3" Type="http://schemas.openxmlformats.org/officeDocument/2006/relationships/image" Target="../media/image68.png"/><Relationship Id="rId7" Type="http://schemas.openxmlformats.org/officeDocument/2006/relationships/hyperlink" Target="https://unbounce.com/landing-page-articles/what-is-a-landing-page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eoforgrowth.com/seo-inbound-marketing-strategy/" TargetMode="External"/><Relationship Id="rId11" Type="http://schemas.openxmlformats.org/officeDocument/2006/relationships/hyperlink" Target="https://www.mailmunch.com/blog/sales-funnel/" TargetMode="External"/><Relationship Id="rId5" Type="http://schemas.openxmlformats.org/officeDocument/2006/relationships/hyperlink" Target="https://www.acquisio.com/blog/agency/what-are-display-ads-5-steps-to-effective-visual-advertising/" TargetMode="External"/><Relationship Id="rId10" Type="http://schemas.openxmlformats.org/officeDocument/2006/relationships/hyperlink" Target="https://www.revfine.com/ota/" TargetMode="External"/><Relationship Id="rId4" Type="http://schemas.openxmlformats.org/officeDocument/2006/relationships/hyperlink" Target="https://www.reviewtrackers.com/blog/improve-tripadvisor-ranking/" TargetMode="External"/><Relationship Id="rId9" Type="http://schemas.openxmlformats.org/officeDocument/2006/relationships/hyperlink" Target="https://digitaltravelapac.wbresearch.com/blog/social-media-in-tourism-marketin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tourproject.eu/?fbclid=IwAR06crheSo70LajtvZYtCpH4cadOEmrGYt_-nBoeVJhgVbS3AGZ2pyPkXfY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in a pool of water in front of a rocky mountain&#10;&#10;Description automatically generated">
            <a:extLst>
              <a:ext uri="{FF2B5EF4-FFF2-40B4-BE49-F238E27FC236}">
                <a16:creationId xmlns:a16="http://schemas.microsoft.com/office/drawing/2014/main" id="{047BD938-7288-B243-A69C-4C5807F8518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063"/>
            <a:ext cx="12192000" cy="3933169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A2B3404-7BC3-CE4E-8E04-B5F86CADA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1607" y="4347596"/>
            <a:ext cx="7587377" cy="6973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Digital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C46B30-51A4-BA4B-A5BE-560E4DA13A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0333" y="5044949"/>
            <a:ext cx="5278651" cy="697353"/>
          </a:xfrm>
        </p:spPr>
        <p:txBody>
          <a:bodyPr/>
          <a:lstStyle/>
          <a:p>
            <a:r>
              <a:rPr lang="en-US" b="1" dirty="0" err="1"/>
              <a:t>Módulo</a:t>
            </a:r>
            <a:r>
              <a:rPr lang="en-US" b="1" dirty="0"/>
              <a:t> 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90851-F6C0-4944-9953-11B25EAC124F}"/>
              </a:ext>
            </a:extLst>
          </p:cNvPr>
          <p:cNvSpPr/>
          <p:nvPr/>
        </p:nvSpPr>
        <p:spPr>
          <a:xfrm>
            <a:off x="0" y="3087584"/>
            <a:ext cx="12192000" cy="807522"/>
          </a:xfrm>
          <a:prstGeom prst="rect">
            <a:avLst/>
          </a:prstGeom>
          <a:solidFill>
            <a:srgbClr val="6ECECB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2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3"/>
              </a:rPr>
              <a:t>https://youtu.be/QudH93m8gmg</a:t>
            </a:r>
            <a:r>
              <a:rPr lang="en-GB" sz="1050" dirty="0"/>
              <a:t>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FD1A90F-7347-446C-937E-4CDCEAB040E0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Video de </a:t>
            </a:r>
            <a:r>
              <a:rPr lang="en-US" sz="3600" b="1" dirty="0" err="1"/>
              <a:t>suporte</a:t>
            </a:r>
            <a:r>
              <a:rPr lang="en-US" sz="3600" b="1" dirty="0"/>
              <a:t> #1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3219A6-BC9B-4BC6-90BE-EE75E1FA9D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9D74BA-CB65-409E-9866-9419C48A987E}"/>
              </a:ext>
            </a:extLst>
          </p:cNvPr>
          <p:cNvSpPr txBox="1"/>
          <p:nvPr/>
        </p:nvSpPr>
        <p:spPr>
          <a:xfrm>
            <a:off x="9843516" y="1228725"/>
            <a:ext cx="22936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Turismo na África do Sul explica Marketing Digital!</a:t>
            </a:r>
            <a:endParaRPr lang="en-GB" sz="2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Multimédia Online 3" title="South African Tourism explains Digital Marketing!">
            <a:hlinkClick r:id="" action="ppaction://media"/>
            <a:extLst>
              <a:ext uri="{FF2B5EF4-FFF2-40B4-BE49-F238E27FC236}">
                <a16:creationId xmlns:a16="http://schemas.microsoft.com/office/drawing/2014/main" id="{60230039-9298-4044-8346-46328860766E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73928" y="1296236"/>
            <a:ext cx="6948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FBB2EA6-DC91-4D47-8E99-D75921362380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Marketing Digital– </a:t>
            </a:r>
            <a:r>
              <a:rPr lang="pt-PT" sz="3600" b="1" dirty="0"/>
              <a:t>Desafios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A338220-A593-4D88-8307-39EB2697BE65}"/>
              </a:ext>
            </a:extLst>
          </p:cNvPr>
          <p:cNvSpPr txBox="1"/>
          <p:nvPr/>
        </p:nvSpPr>
        <p:spPr>
          <a:xfrm>
            <a:off x="502920" y="1060704"/>
            <a:ext cx="5583727" cy="452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pt-PT" sz="2400" dirty="0"/>
              <a:t>Tudo acontece muito rápido. 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pt-PT" sz="2400" dirty="0"/>
              <a:t>A mudança é uma constante.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Nada para.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pt-PT" sz="2400" dirty="0"/>
              <a:t>Cada vez mais pessoas e mais empresas estão online.</a:t>
            </a:r>
            <a:endParaRPr lang="en-GB" sz="2400" dirty="0"/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pt-PT" sz="2400" dirty="0"/>
              <a:t>As pessoas procuram comodidade e soluções rápidas</a:t>
            </a:r>
            <a:r>
              <a:rPr lang="en-GB" sz="2400" dirty="0"/>
              <a:t>.</a:t>
            </a:r>
          </a:p>
        </p:txBody>
      </p:sp>
      <p:pic>
        <p:nvPicPr>
          <p:cNvPr id="3" name="Picture 2" descr="Internet Minute 2020: What Happens on the Internet in 60 Seconds?  [Infographics] | The Marketing Introvert">
            <a:extLst>
              <a:ext uri="{FF2B5EF4-FFF2-40B4-BE49-F238E27FC236}">
                <a16:creationId xmlns:a16="http://schemas.microsoft.com/office/drawing/2014/main" id="{C0CDF7F6-F10F-48C5-AB56-F664510C6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748" y="963168"/>
            <a:ext cx="5323332" cy="532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4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ção da Imagem 11">
            <a:extLst>
              <a:ext uri="{FF2B5EF4-FFF2-40B4-BE49-F238E27FC236}">
                <a16:creationId xmlns:a16="http://schemas.microsoft.com/office/drawing/2014/main" id="{84E9DCB9-7998-4C64-809D-D62DCF4240D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992E502-D325-42F4-875A-89FF164B3491}"/>
              </a:ext>
            </a:extLst>
          </p:cNvPr>
          <p:cNvSpPr txBox="1">
            <a:spLocks/>
          </p:cNvSpPr>
          <p:nvPr/>
        </p:nvSpPr>
        <p:spPr>
          <a:xfrm>
            <a:off x="205213" y="936395"/>
            <a:ext cx="3183446" cy="329798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9.2.</a:t>
            </a:r>
          </a:p>
          <a:p>
            <a:r>
              <a:rPr lang="pt-PT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Estratégias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Marketing Digital</a:t>
            </a:r>
          </a:p>
        </p:txBody>
      </p:sp>
    </p:spTree>
    <p:extLst>
      <p:ext uri="{BB962C8B-B14F-4D97-AF65-F5344CB8AC3E}">
        <p14:creationId xmlns:p14="http://schemas.microsoft.com/office/powerpoint/2010/main" val="159409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Agrupar 79">
            <a:extLst>
              <a:ext uri="{FF2B5EF4-FFF2-40B4-BE49-F238E27FC236}">
                <a16:creationId xmlns:a16="http://schemas.microsoft.com/office/drawing/2014/main" id="{825025E6-D44A-490A-8963-A33F194B782C}"/>
              </a:ext>
            </a:extLst>
          </p:cNvPr>
          <p:cNvGrpSpPr/>
          <p:nvPr/>
        </p:nvGrpSpPr>
        <p:grpSpPr>
          <a:xfrm>
            <a:off x="734285" y="872829"/>
            <a:ext cx="8195611" cy="5379865"/>
            <a:chOff x="734285" y="826649"/>
            <a:chExt cx="8195611" cy="5379865"/>
          </a:xfrm>
        </p:grpSpPr>
        <p:cxnSp>
          <p:nvCxnSpPr>
            <p:cNvPr id="61" name="Conexão reta unidirecional 60">
              <a:extLst>
                <a:ext uri="{FF2B5EF4-FFF2-40B4-BE49-F238E27FC236}">
                  <a16:creationId xmlns:a16="http://schemas.microsoft.com/office/drawing/2014/main" id="{1C925EC7-96C5-4AA5-8355-010E7E27B612}"/>
                </a:ext>
              </a:extLst>
            </p:cNvPr>
            <p:cNvCxnSpPr/>
            <p:nvPr/>
          </p:nvCxnSpPr>
          <p:spPr>
            <a:xfrm>
              <a:off x="868219" y="960582"/>
              <a:ext cx="0" cy="5112000"/>
            </a:xfrm>
            <a:prstGeom prst="straightConnector1">
              <a:avLst/>
            </a:prstGeom>
            <a:ln w="50800">
              <a:solidFill>
                <a:srgbClr val="F7981D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xão reta unidirecional 61">
              <a:extLst>
                <a:ext uri="{FF2B5EF4-FFF2-40B4-BE49-F238E27FC236}">
                  <a16:creationId xmlns:a16="http://schemas.microsoft.com/office/drawing/2014/main" id="{3C24BE2C-E5A2-458A-8E45-2233D06A101B}"/>
                </a:ext>
              </a:extLst>
            </p:cNvPr>
            <p:cNvCxnSpPr/>
            <p:nvPr/>
          </p:nvCxnSpPr>
          <p:spPr>
            <a:xfrm>
              <a:off x="4826002" y="960582"/>
              <a:ext cx="0" cy="5112000"/>
            </a:xfrm>
            <a:prstGeom prst="straightConnector1">
              <a:avLst/>
            </a:prstGeom>
            <a:ln w="50800">
              <a:solidFill>
                <a:srgbClr val="F7981D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xão reta unidirecional 65">
              <a:extLst>
                <a:ext uri="{FF2B5EF4-FFF2-40B4-BE49-F238E27FC236}">
                  <a16:creationId xmlns:a16="http://schemas.microsoft.com/office/drawing/2014/main" id="{1686FDE8-E944-438C-B1EA-FFC807BC707F}"/>
                </a:ext>
              </a:extLst>
            </p:cNvPr>
            <p:cNvCxnSpPr/>
            <p:nvPr/>
          </p:nvCxnSpPr>
          <p:spPr>
            <a:xfrm>
              <a:off x="8788402" y="960582"/>
              <a:ext cx="0" cy="3816000"/>
            </a:xfrm>
            <a:prstGeom prst="straightConnector1">
              <a:avLst/>
            </a:prstGeom>
            <a:ln w="50800">
              <a:solidFill>
                <a:srgbClr val="F798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xão reta unidirecional 67">
              <a:extLst>
                <a:ext uri="{FF2B5EF4-FFF2-40B4-BE49-F238E27FC236}">
                  <a16:creationId xmlns:a16="http://schemas.microsoft.com/office/drawing/2014/main" id="{90F75C7A-36EE-433C-8E3A-622E395626C5}"/>
                </a:ext>
              </a:extLst>
            </p:cNvPr>
            <p:cNvCxnSpPr/>
            <p:nvPr/>
          </p:nvCxnSpPr>
          <p:spPr>
            <a:xfrm>
              <a:off x="895927" y="6072582"/>
              <a:ext cx="3924000" cy="0"/>
            </a:xfrm>
            <a:prstGeom prst="straightConnector1">
              <a:avLst/>
            </a:prstGeom>
            <a:ln w="50800">
              <a:solidFill>
                <a:srgbClr val="F7981D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xão reta unidirecional 69">
              <a:extLst>
                <a:ext uri="{FF2B5EF4-FFF2-40B4-BE49-F238E27FC236}">
                  <a16:creationId xmlns:a16="http://schemas.microsoft.com/office/drawing/2014/main" id="{29777C80-B2DB-4555-9D76-44AD464014DC}"/>
                </a:ext>
              </a:extLst>
            </p:cNvPr>
            <p:cNvCxnSpPr/>
            <p:nvPr/>
          </p:nvCxnSpPr>
          <p:spPr>
            <a:xfrm>
              <a:off x="4864402" y="960582"/>
              <a:ext cx="3924000" cy="0"/>
            </a:xfrm>
            <a:prstGeom prst="straightConnector1">
              <a:avLst/>
            </a:prstGeom>
            <a:ln w="50800">
              <a:solidFill>
                <a:srgbClr val="F7981D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Seta: Divisa 71">
              <a:extLst>
                <a:ext uri="{FF2B5EF4-FFF2-40B4-BE49-F238E27FC236}">
                  <a16:creationId xmlns:a16="http://schemas.microsoft.com/office/drawing/2014/main" id="{7713CB4A-8C75-43D1-9E9B-51200F2747A1}"/>
                </a:ext>
              </a:extLst>
            </p:cNvPr>
            <p:cNvSpPr/>
            <p:nvPr/>
          </p:nvSpPr>
          <p:spPr>
            <a:xfrm rot="5400000">
              <a:off x="785963" y="2507054"/>
              <a:ext cx="164510" cy="267865"/>
            </a:xfrm>
            <a:prstGeom prst="chevron">
              <a:avLst/>
            </a:prstGeom>
            <a:solidFill>
              <a:srgbClr val="F79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3" name="Seta: Divisa 72">
              <a:extLst>
                <a:ext uri="{FF2B5EF4-FFF2-40B4-BE49-F238E27FC236}">
                  <a16:creationId xmlns:a16="http://schemas.microsoft.com/office/drawing/2014/main" id="{2517E196-6123-45E8-9C56-4784435F0280}"/>
                </a:ext>
              </a:extLst>
            </p:cNvPr>
            <p:cNvSpPr/>
            <p:nvPr/>
          </p:nvSpPr>
          <p:spPr>
            <a:xfrm rot="5400000">
              <a:off x="789288" y="4246932"/>
              <a:ext cx="164510" cy="267865"/>
            </a:xfrm>
            <a:prstGeom prst="chevron">
              <a:avLst/>
            </a:prstGeom>
            <a:solidFill>
              <a:srgbClr val="F79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4" name="Seta: Divisa 73">
              <a:extLst>
                <a:ext uri="{FF2B5EF4-FFF2-40B4-BE49-F238E27FC236}">
                  <a16:creationId xmlns:a16="http://schemas.microsoft.com/office/drawing/2014/main" id="{0D48F721-4112-4CB3-917C-ED300A218CBA}"/>
                </a:ext>
              </a:extLst>
            </p:cNvPr>
            <p:cNvSpPr/>
            <p:nvPr/>
          </p:nvSpPr>
          <p:spPr>
            <a:xfrm>
              <a:off x="2775672" y="5938649"/>
              <a:ext cx="164510" cy="267865"/>
            </a:xfrm>
            <a:prstGeom prst="chevron">
              <a:avLst/>
            </a:prstGeom>
            <a:solidFill>
              <a:srgbClr val="F79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5" name="Seta: Divisa 74">
              <a:extLst>
                <a:ext uri="{FF2B5EF4-FFF2-40B4-BE49-F238E27FC236}">
                  <a16:creationId xmlns:a16="http://schemas.microsoft.com/office/drawing/2014/main" id="{E7A767D1-3DFF-4EA4-B85E-2285397B305B}"/>
                </a:ext>
              </a:extLst>
            </p:cNvPr>
            <p:cNvSpPr/>
            <p:nvPr/>
          </p:nvSpPr>
          <p:spPr>
            <a:xfrm rot="16200000">
              <a:off x="4743747" y="4256218"/>
              <a:ext cx="164510" cy="267865"/>
            </a:xfrm>
            <a:prstGeom prst="chevron">
              <a:avLst/>
            </a:prstGeom>
            <a:solidFill>
              <a:srgbClr val="F79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6" name="Seta: Divisa 75">
              <a:extLst>
                <a:ext uri="{FF2B5EF4-FFF2-40B4-BE49-F238E27FC236}">
                  <a16:creationId xmlns:a16="http://schemas.microsoft.com/office/drawing/2014/main" id="{26E37DE8-70EB-4467-AF46-CFE1EB578359}"/>
                </a:ext>
              </a:extLst>
            </p:cNvPr>
            <p:cNvSpPr/>
            <p:nvPr/>
          </p:nvSpPr>
          <p:spPr>
            <a:xfrm rot="16200000">
              <a:off x="4755926" y="2506404"/>
              <a:ext cx="164510" cy="267865"/>
            </a:xfrm>
            <a:prstGeom prst="chevron">
              <a:avLst/>
            </a:prstGeom>
            <a:solidFill>
              <a:srgbClr val="F79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8" name="Seta: Divisa 77">
              <a:extLst>
                <a:ext uri="{FF2B5EF4-FFF2-40B4-BE49-F238E27FC236}">
                  <a16:creationId xmlns:a16="http://schemas.microsoft.com/office/drawing/2014/main" id="{E4125CED-2007-4837-8B6B-556A7E1F16A4}"/>
                </a:ext>
              </a:extLst>
            </p:cNvPr>
            <p:cNvSpPr/>
            <p:nvPr/>
          </p:nvSpPr>
          <p:spPr>
            <a:xfrm>
              <a:off x="6840447" y="826649"/>
              <a:ext cx="164510" cy="267865"/>
            </a:xfrm>
            <a:prstGeom prst="chevron">
              <a:avLst/>
            </a:prstGeom>
            <a:solidFill>
              <a:srgbClr val="F79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9" name="Seta: Divisa 78">
              <a:extLst>
                <a:ext uri="{FF2B5EF4-FFF2-40B4-BE49-F238E27FC236}">
                  <a16:creationId xmlns:a16="http://schemas.microsoft.com/office/drawing/2014/main" id="{DDF70E93-3D14-4408-B8C5-66200CAF57AF}"/>
                </a:ext>
              </a:extLst>
            </p:cNvPr>
            <p:cNvSpPr/>
            <p:nvPr/>
          </p:nvSpPr>
          <p:spPr>
            <a:xfrm rot="5400000">
              <a:off x="8713709" y="2513068"/>
              <a:ext cx="164510" cy="267865"/>
            </a:xfrm>
            <a:prstGeom prst="chevron">
              <a:avLst/>
            </a:prstGeom>
            <a:solidFill>
              <a:srgbClr val="F79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6ECECB"/>
                </a:solidFill>
              </a:rPr>
              <a:t>b.</a:t>
            </a:r>
            <a:r>
              <a:rPr lang="en-US" sz="3600" b="1" dirty="0"/>
              <a:t> Marketing Digital – </a:t>
            </a:r>
            <a:r>
              <a:rPr lang="en-US" sz="3600" b="1" dirty="0" err="1"/>
              <a:t>Estratégia</a:t>
            </a:r>
            <a:endParaRPr lang="en-US" sz="36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CD8039D-562F-4D20-B426-797354F1E3B8}"/>
              </a:ext>
            </a:extLst>
          </p:cNvPr>
          <p:cNvSpPr/>
          <p:nvPr/>
        </p:nvSpPr>
        <p:spPr>
          <a:xfrm>
            <a:off x="241443" y="1196097"/>
            <a:ext cx="1260000" cy="1260000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PORQUÊ</a:t>
            </a:r>
          </a:p>
          <a:p>
            <a:pPr algn="ctr"/>
            <a:r>
              <a:rPr lang="en-GB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978159B8-340C-4CDC-9661-7366D84193D9}"/>
              </a:ext>
            </a:extLst>
          </p:cNvPr>
          <p:cNvSpPr/>
          <p:nvPr/>
        </p:nvSpPr>
        <p:spPr>
          <a:xfrm>
            <a:off x="1562598" y="1196097"/>
            <a:ext cx="2482930" cy="1260000"/>
          </a:xfrm>
          <a:prstGeom prst="rect">
            <a:avLst/>
          </a:prstGeom>
          <a:noFill/>
          <a:ln w="28575">
            <a:solidFill>
              <a:srgbClr val="6EC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Objetivos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dirty="0" err="1">
                <a:solidFill>
                  <a:schemeClr val="tx1"/>
                </a:solidFill>
              </a:rPr>
              <a:t>p.e.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chemeClr val="tx1"/>
                </a:solidFill>
              </a:rPr>
              <a:t>promover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época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baixa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6985B8E-080F-42D1-9E76-6251C487D9A3}"/>
              </a:ext>
            </a:extLst>
          </p:cNvPr>
          <p:cNvSpPr/>
          <p:nvPr/>
        </p:nvSpPr>
        <p:spPr>
          <a:xfrm>
            <a:off x="241443" y="2930263"/>
            <a:ext cx="1260000" cy="1260000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FB9BD03-EF75-419A-8886-3534C5572EAA}"/>
              </a:ext>
            </a:extLst>
          </p:cNvPr>
          <p:cNvSpPr/>
          <p:nvPr/>
        </p:nvSpPr>
        <p:spPr>
          <a:xfrm>
            <a:off x="1562598" y="2930263"/>
            <a:ext cx="2482930" cy="1260000"/>
          </a:xfrm>
          <a:prstGeom prst="rect">
            <a:avLst/>
          </a:prstGeom>
          <a:noFill/>
          <a:ln w="28575">
            <a:solidFill>
              <a:srgbClr val="6EC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Alvo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dirty="0" err="1">
                <a:solidFill>
                  <a:schemeClr val="tx1"/>
                </a:solidFill>
              </a:rPr>
              <a:t>p.e.</a:t>
            </a:r>
            <a:r>
              <a:rPr lang="en-GB" sz="2400" dirty="0">
                <a:solidFill>
                  <a:schemeClr val="tx1"/>
                </a:solidFill>
              </a:rPr>
              <a:t>, persona do comprador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A896A06-BE34-45A8-AD0A-558EDD55122A}"/>
              </a:ext>
            </a:extLst>
          </p:cNvPr>
          <p:cNvSpPr/>
          <p:nvPr/>
        </p:nvSpPr>
        <p:spPr>
          <a:xfrm>
            <a:off x="241443" y="4663826"/>
            <a:ext cx="1260000" cy="1260000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QUÊ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42ACFD4-0449-4D2C-8ADB-C50AB29D90BA}"/>
              </a:ext>
            </a:extLst>
          </p:cNvPr>
          <p:cNvSpPr/>
          <p:nvPr/>
        </p:nvSpPr>
        <p:spPr>
          <a:xfrm>
            <a:off x="1562598" y="4663826"/>
            <a:ext cx="2482930" cy="1260000"/>
          </a:xfrm>
          <a:prstGeom prst="rect">
            <a:avLst/>
          </a:prstGeom>
          <a:noFill/>
          <a:ln w="28575">
            <a:solidFill>
              <a:srgbClr val="6EC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Recursos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dirty="0" err="1">
                <a:solidFill>
                  <a:schemeClr val="tx1"/>
                </a:solidFill>
              </a:rPr>
              <a:t>p.e.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chemeClr val="tx1"/>
                </a:solidFill>
              </a:rPr>
              <a:t>conteúdo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ou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publicidade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B788D788-D942-4AC4-9B7D-1A1134688815}"/>
              </a:ext>
            </a:extLst>
          </p:cNvPr>
          <p:cNvSpPr/>
          <p:nvPr/>
        </p:nvSpPr>
        <p:spPr>
          <a:xfrm>
            <a:off x="4203703" y="2930263"/>
            <a:ext cx="1260000" cy="1260000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ONDE?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9E08A1D-EC75-4ABE-B113-7BED483172F6}"/>
              </a:ext>
            </a:extLst>
          </p:cNvPr>
          <p:cNvSpPr/>
          <p:nvPr/>
        </p:nvSpPr>
        <p:spPr>
          <a:xfrm>
            <a:off x="5524858" y="2930263"/>
            <a:ext cx="2482930" cy="1260000"/>
          </a:xfrm>
          <a:prstGeom prst="rect">
            <a:avLst/>
          </a:prstGeom>
          <a:noFill/>
          <a:ln w="28575">
            <a:solidFill>
              <a:srgbClr val="FDD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Canais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dirty="0" err="1">
                <a:solidFill>
                  <a:schemeClr val="tx1"/>
                </a:solidFill>
              </a:rPr>
              <a:t>p.e.</a:t>
            </a:r>
            <a:r>
              <a:rPr lang="en-GB" sz="2400" dirty="0">
                <a:solidFill>
                  <a:schemeClr val="tx1"/>
                </a:solidFill>
              </a:rPr>
              <a:t>, website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910E5D8-DF9C-4E81-A72C-193B32F8E0EE}"/>
              </a:ext>
            </a:extLst>
          </p:cNvPr>
          <p:cNvSpPr/>
          <p:nvPr/>
        </p:nvSpPr>
        <p:spPr>
          <a:xfrm>
            <a:off x="4203703" y="4664428"/>
            <a:ext cx="1260000" cy="1260000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5ABF1A75-5DB6-4120-8662-2DA8D9714921}"/>
              </a:ext>
            </a:extLst>
          </p:cNvPr>
          <p:cNvSpPr/>
          <p:nvPr/>
        </p:nvSpPr>
        <p:spPr>
          <a:xfrm>
            <a:off x="5524858" y="4663826"/>
            <a:ext cx="2482930" cy="1260000"/>
          </a:xfrm>
          <a:prstGeom prst="rect">
            <a:avLst/>
          </a:prstGeom>
          <a:noFill/>
          <a:ln w="28575">
            <a:solidFill>
              <a:srgbClr val="FDD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Ferramentas</a:t>
            </a:r>
          </a:p>
          <a:p>
            <a:pPr algn="ctr"/>
            <a:r>
              <a:rPr lang="pt-PT" sz="2400" dirty="0">
                <a:solidFill>
                  <a:schemeClr val="tx1"/>
                </a:solidFill>
              </a:rPr>
              <a:t>p.e., </a:t>
            </a:r>
            <a:r>
              <a:rPr lang="pt-PT" sz="2400" dirty="0" err="1">
                <a:solidFill>
                  <a:schemeClr val="tx1"/>
                </a:solidFill>
              </a:rPr>
              <a:t>posts</a:t>
            </a:r>
            <a:r>
              <a:rPr lang="pt-PT" sz="2400" dirty="0">
                <a:solidFill>
                  <a:schemeClr val="tx1"/>
                </a:solidFill>
              </a:rPr>
              <a:t> em blogs ou anúncios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23F269C-6C0C-4A2B-8834-16B8BA492AEB}"/>
              </a:ext>
            </a:extLst>
          </p:cNvPr>
          <p:cNvSpPr/>
          <p:nvPr/>
        </p:nvSpPr>
        <p:spPr>
          <a:xfrm>
            <a:off x="8165964" y="2930263"/>
            <a:ext cx="1260000" cy="12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Monitorização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3ABD4D11-43A6-45AE-85BD-1D0C2DB04976}"/>
              </a:ext>
            </a:extLst>
          </p:cNvPr>
          <p:cNvSpPr/>
          <p:nvPr/>
        </p:nvSpPr>
        <p:spPr>
          <a:xfrm>
            <a:off x="9487119" y="2930263"/>
            <a:ext cx="2482930" cy="1260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KPIs</a:t>
            </a:r>
          </a:p>
          <a:p>
            <a:pPr algn="ctr"/>
            <a:r>
              <a:rPr lang="en-GB" sz="2400" dirty="0" err="1">
                <a:solidFill>
                  <a:schemeClr val="tx1"/>
                </a:solidFill>
              </a:rPr>
              <a:t>p.e.</a:t>
            </a:r>
            <a:r>
              <a:rPr lang="en-GB" sz="2400" dirty="0">
                <a:solidFill>
                  <a:schemeClr val="tx1"/>
                </a:solidFill>
              </a:rPr>
              <a:t>, taxa de </a:t>
            </a:r>
            <a:r>
              <a:rPr lang="en-GB" sz="2400" dirty="0" err="1">
                <a:solidFill>
                  <a:schemeClr val="tx1"/>
                </a:solidFill>
              </a:rPr>
              <a:t>conversão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A87B7886-4E69-4356-852B-6D761B0C65C6}"/>
              </a:ext>
            </a:extLst>
          </p:cNvPr>
          <p:cNvSpPr/>
          <p:nvPr/>
        </p:nvSpPr>
        <p:spPr>
          <a:xfrm>
            <a:off x="4203704" y="1196097"/>
            <a:ext cx="1260000" cy="1260000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6F91B032-B7BD-4087-82BB-37DB56A3664A}"/>
              </a:ext>
            </a:extLst>
          </p:cNvPr>
          <p:cNvSpPr/>
          <p:nvPr/>
        </p:nvSpPr>
        <p:spPr>
          <a:xfrm>
            <a:off x="5524859" y="1196097"/>
            <a:ext cx="2482930" cy="1260000"/>
          </a:xfrm>
          <a:prstGeom prst="rect">
            <a:avLst/>
          </a:prstGeom>
          <a:noFill/>
          <a:ln w="28575">
            <a:solidFill>
              <a:srgbClr val="FDD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-60" dirty="0" err="1">
                <a:solidFill>
                  <a:schemeClr val="tx1"/>
                </a:solidFill>
              </a:rPr>
              <a:t>Calendarização</a:t>
            </a:r>
            <a:endParaRPr lang="en-GB" sz="2400" b="1" spc="-60" dirty="0">
              <a:solidFill>
                <a:schemeClr val="tx1"/>
              </a:solidFill>
            </a:endParaRPr>
          </a:p>
          <a:p>
            <a:pPr algn="ctr"/>
            <a:r>
              <a:rPr lang="en-GB" sz="2400" dirty="0" err="1">
                <a:solidFill>
                  <a:schemeClr val="tx1"/>
                </a:solidFill>
              </a:rPr>
              <a:t>p.e.</a:t>
            </a:r>
            <a:r>
              <a:rPr lang="en-GB" sz="2400" dirty="0">
                <a:solidFill>
                  <a:schemeClr val="tx1"/>
                </a:solidFill>
              </a:rPr>
              <a:t>, mensal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F5EFD3B4-A95B-4979-85D3-9DE31CD1A067}"/>
              </a:ext>
            </a:extLst>
          </p:cNvPr>
          <p:cNvSpPr/>
          <p:nvPr/>
        </p:nvSpPr>
        <p:spPr>
          <a:xfrm>
            <a:off x="8165964" y="1196097"/>
            <a:ext cx="1260000" cy="12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ORÇAMENTO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B039CB12-0EA8-4F93-9727-0244F4A0D97A}"/>
              </a:ext>
            </a:extLst>
          </p:cNvPr>
          <p:cNvSpPr/>
          <p:nvPr/>
        </p:nvSpPr>
        <p:spPr>
          <a:xfrm>
            <a:off x="9487119" y="1196097"/>
            <a:ext cx="2482930" cy="1260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Custo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dirty="0" err="1">
                <a:solidFill>
                  <a:schemeClr val="tx1"/>
                </a:solidFill>
              </a:rPr>
              <a:t>p.e.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chemeClr val="tx1"/>
                </a:solidFill>
              </a:rPr>
              <a:t>homem</a:t>
            </a:r>
            <a:r>
              <a:rPr lang="en-GB" sz="2400" dirty="0">
                <a:solidFill>
                  <a:schemeClr val="tx1"/>
                </a:solidFill>
              </a:rPr>
              <a:t>-hora</a:t>
            </a:r>
          </a:p>
        </p:txBody>
      </p:sp>
    </p:spTree>
    <p:extLst>
      <p:ext uri="{BB962C8B-B14F-4D97-AF65-F5344CB8AC3E}">
        <p14:creationId xmlns:p14="http://schemas.microsoft.com/office/powerpoint/2010/main" val="4094150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4"/>
              </a:rPr>
              <a:t>https://youtu.be/4PpnIw2lqEo</a:t>
            </a:r>
            <a:r>
              <a:rPr lang="en-GB" sz="1050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9D74BA-CB65-409E-9866-9419C48A987E}"/>
              </a:ext>
            </a:extLst>
          </p:cNvPr>
          <p:cNvSpPr txBox="1"/>
          <p:nvPr/>
        </p:nvSpPr>
        <p:spPr>
          <a:xfrm>
            <a:off x="9843516" y="1228725"/>
            <a:ext cx="22936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Como a </a:t>
            </a:r>
            <a:r>
              <a:rPr lang="pt-PT" sz="2400" b="1" i="1" dirty="0" err="1">
                <a:solidFill>
                  <a:schemeClr val="bg1">
                    <a:lumMod val="65000"/>
                  </a:schemeClr>
                </a:solidFill>
              </a:rPr>
              <a:t>Tourism</a:t>
            </a:r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 New </a:t>
            </a:r>
            <a:r>
              <a:rPr lang="pt-PT" sz="2400" b="1" i="1" dirty="0" err="1">
                <a:solidFill>
                  <a:schemeClr val="bg1">
                    <a:lumMod val="65000"/>
                  </a:schemeClr>
                </a:solidFill>
              </a:rPr>
              <a:t>Zealand</a:t>
            </a:r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 convidou o mundo para JOGAR na Nova Zelândia</a:t>
            </a:r>
            <a:endParaRPr lang="en-GB" sz="2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5FBD04-5D47-4DED-A185-C3569FB4928D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Caso de </a:t>
            </a:r>
            <a:r>
              <a:rPr lang="en-US" sz="3600" b="1" dirty="0" err="1"/>
              <a:t>Estudo</a:t>
            </a:r>
            <a:r>
              <a:rPr lang="en-US" sz="3600" b="1" dirty="0"/>
              <a:t> – Tourism New Zealand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0FFA9F4-BA1A-4A56-9085-E687B8017A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pic>
        <p:nvPicPr>
          <p:cNvPr id="3" name="Multimédia Online 2" title="How Tourism New Zealand invited the world to PLAY NZ">
            <a:hlinkClick r:id="" action="ppaction://media"/>
            <a:extLst>
              <a:ext uri="{FF2B5EF4-FFF2-40B4-BE49-F238E27FC236}">
                <a16:creationId xmlns:a16="http://schemas.microsoft.com/office/drawing/2014/main" id="{DBA476B1-F424-4967-B781-E7FC0B3CA66B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73929" y="1287000"/>
            <a:ext cx="6948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8330296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600" b="1" dirty="0"/>
              <a:t>Componentes para uma estratégia online</a:t>
            </a:r>
            <a:endParaRPr lang="en-US" sz="36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0702637-E6F1-486A-9D8C-943E6A4F80D0}"/>
              </a:ext>
            </a:extLst>
          </p:cNvPr>
          <p:cNvSpPr txBox="1"/>
          <p:nvPr/>
        </p:nvSpPr>
        <p:spPr>
          <a:xfrm>
            <a:off x="199690" y="1023813"/>
            <a:ext cx="3816000" cy="830997"/>
          </a:xfrm>
          <a:prstGeom prst="rect">
            <a:avLst/>
          </a:prstGeom>
          <a:solidFill>
            <a:srgbClr val="6ECE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</a:t>
            </a: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Gestão do Site e do Conteúdo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EC074B-CCAF-46C9-A2C5-E07F56FEE848}"/>
              </a:ext>
            </a:extLst>
          </p:cNvPr>
          <p:cNvSpPr txBox="1"/>
          <p:nvPr/>
        </p:nvSpPr>
        <p:spPr>
          <a:xfrm>
            <a:off x="199690" y="1914026"/>
            <a:ext cx="3816000" cy="461665"/>
          </a:xfrm>
          <a:prstGeom prst="rect">
            <a:avLst/>
          </a:prstGeom>
          <a:noFill/>
          <a:ln w="28575">
            <a:solidFill>
              <a:srgbClr val="6ECECB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Design </a:t>
            </a:r>
            <a:r>
              <a:rPr lang="en-GB" sz="2400" dirty="0" err="1"/>
              <a:t>Gráfico</a:t>
            </a:r>
            <a:endParaRPr lang="en-GB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0E321D-EE1E-4F11-9217-2F4A0884AA65}"/>
              </a:ext>
            </a:extLst>
          </p:cNvPr>
          <p:cNvSpPr txBox="1"/>
          <p:nvPr/>
        </p:nvSpPr>
        <p:spPr>
          <a:xfrm>
            <a:off x="199690" y="2503794"/>
            <a:ext cx="3816000" cy="460800"/>
          </a:xfrm>
          <a:prstGeom prst="rect">
            <a:avLst/>
          </a:prstGeom>
          <a:noFill/>
          <a:ln w="28575">
            <a:solidFill>
              <a:srgbClr val="6ECECB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/>
              <a:t>Programação</a:t>
            </a:r>
            <a:r>
              <a:rPr lang="en-GB" sz="2400" dirty="0"/>
              <a:t> do site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AE203FF-1349-4583-AB48-F5C9B4C85076}"/>
              </a:ext>
            </a:extLst>
          </p:cNvPr>
          <p:cNvSpPr txBox="1"/>
          <p:nvPr/>
        </p:nvSpPr>
        <p:spPr>
          <a:xfrm>
            <a:off x="199690" y="3092697"/>
            <a:ext cx="3816000" cy="461665"/>
          </a:xfrm>
          <a:prstGeom prst="rect">
            <a:avLst/>
          </a:prstGeom>
          <a:noFill/>
          <a:ln w="28575">
            <a:solidFill>
              <a:srgbClr val="6ECECB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/>
              <a:t>Redação</a:t>
            </a:r>
            <a:endParaRPr lang="en-GB" sz="2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DAB4A4-0DAA-47C7-B9F1-D5B24216461E}"/>
              </a:ext>
            </a:extLst>
          </p:cNvPr>
          <p:cNvSpPr txBox="1"/>
          <p:nvPr/>
        </p:nvSpPr>
        <p:spPr>
          <a:xfrm>
            <a:off x="199690" y="4641565"/>
            <a:ext cx="3816000" cy="461665"/>
          </a:xfrm>
          <a:prstGeom prst="rect">
            <a:avLst/>
          </a:prstGeom>
          <a:noFill/>
          <a:ln w="28575">
            <a:solidFill>
              <a:srgbClr val="6ECECB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Hosting (“</a:t>
            </a:r>
            <a:r>
              <a:rPr lang="en-GB" sz="2400" dirty="0" err="1"/>
              <a:t>Hospedagem</a:t>
            </a:r>
            <a:r>
              <a:rPr lang="en-GB" sz="2400" dirty="0"/>
              <a:t>”)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1FBFE0D-43AD-4C48-8F92-AF270096C10E}"/>
              </a:ext>
            </a:extLst>
          </p:cNvPr>
          <p:cNvSpPr txBox="1"/>
          <p:nvPr/>
        </p:nvSpPr>
        <p:spPr>
          <a:xfrm>
            <a:off x="199690" y="5231333"/>
            <a:ext cx="3816000" cy="461665"/>
          </a:xfrm>
          <a:prstGeom prst="rect">
            <a:avLst/>
          </a:prstGeom>
          <a:noFill/>
          <a:ln w="28575">
            <a:solidFill>
              <a:srgbClr val="6ECECB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Nome do </a:t>
            </a:r>
            <a:r>
              <a:rPr lang="en-GB" sz="2400" dirty="0" err="1"/>
              <a:t>Domínio</a:t>
            </a:r>
            <a:endParaRPr lang="en-GB" sz="24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CC3FDB5-4882-48E1-8D87-4C8DE3549352}"/>
              </a:ext>
            </a:extLst>
          </p:cNvPr>
          <p:cNvSpPr txBox="1"/>
          <p:nvPr/>
        </p:nvSpPr>
        <p:spPr>
          <a:xfrm>
            <a:off x="4181435" y="1023813"/>
            <a:ext cx="3850846" cy="830997"/>
          </a:xfrm>
          <a:prstGeom prst="rect">
            <a:avLst/>
          </a:prstGeom>
          <a:solidFill>
            <a:srgbClr val="FDDE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Otimização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Motor de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(SEO)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6D88519-11EA-4216-9A00-33E0FD59607D}"/>
              </a:ext>
            </a:extLst>
          </p:cNvPr>
          <p:cNvSpPr txBox="1"/>
          <p:nvPr/>
        </p:nvSpPr>
        <p:spPr>
          <a:xfrm>
            <a:off x="4181435" y="3128900"/>
            <a:ext cx="3850846" cy="830997"/>
          </a:xfrm>
          <a:prstGeom prst="rect">
            <a:avLst/>
          </a:prstGeom>
          <a:noFill/>
          <a:ln w="28575">
            <a:solidFill>
              <a:srgbClr val="FDDE00"/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dirty="0"/>
              <a:t>Desenvolvimento regular de novo conteúdo.</a:t>
            </a:r>
            <a:endParaRPr lang="en-GB" sz="24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F0F1A65-DCE8-4B84-BA34-3D85F4EC105A}"/>
              </a:ext>
            </a:extLst>
          </p:cNvPr>
          <p:cNvSpPr txBox="1"/>
          <p:nvPr/>
        </p:nvSpPr>
        <p:spPr>
          <a:xfrm>
            <a:off x="8176310" y="1023813"/>
            <a:ext cx="3816000" cy="830997"/>
          </a:xfrm>
          <a:prstGeom prst="rect">
            <a:avLst/>
          </a:prstGeom>
          <a:solidFill>
            <a:srgbClr val="F798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online e media social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890DF08-6F28-4B8D-9AB2-86751BEA70F6}"/>
              </a:ext>
            </a:extLst>
          </p:cNvPr>
          <p:cNvSpPr txBox="1"/>
          <p:nvPr/>
        </p:nvSpPr>
        <p:spPr>
          <a:xfrm>
            <a:off x="8176310" y="1914026"/>
            <a:ext cx="3816000" cy="461665"/>
          </a:xfrm>
          <a:prstGeom prst="rect">
            <a:avLst/>
          </a:prstGeom>
          <a:noFill/>
          <a:ln w="19050">
            <a:solidFill>
              <a:srgbClr val="F7981D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Email marketing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66EA7D-1961-4E09-BCFC-17D8062ADF80}"/>
              </a:ext>
            </a:extLst>
          </p:cNvPr>
          <p:cNvSpPr txBox="1"/>
          <p:nvPr/>
        </p:nvSpPr>
        <p:spPr>
          <a:xfrm>
            <a:off x="8176310" y="2419418"/>
            <a:ext cx="3816000" cy="461665"/>
          </a:xfrm>
          <a:prstGeom prst="rect">
            <a:avLst/>
          </a:prstGeom>
          <a:noFill/>
          <a:ln w="19050">
            <a:solidFill>
              <a:srgbClr val="F7981D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/>
              <a:t>Publicidade</a:t>
            </a:r>
            <a:r>
              <a:rPr lang="en-GB" sz="2400" dirty="0"/>
              <a:t> online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F30C8A4-1C19-407E-BAAD-0BAE03B7EF07}"/>
              </a:ext>
            </a:extLst>
          </p:cNvPr>
          <p:cNvSpPr txBox="1"/>
          <p:nvPr/>
        </p:nvSpPr>
        <p:spPr>
          <a:xfrm>
            <a:off x="8176310" y="2924810"/>
            <a:ext cx="3816000" cy="461665"/>
          </a:xfrm>
          <a:prstGeom prst="rect">
            <a:avLst/>
          </a:prstGeom>
          <a:noFill/>
          <a:ln w="19050">
            <a:solidFill>
              <a:srgbClr val="F7981D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/>
              <a:t>Distribuição</a:t>
            </a:r>
            <a:r>
              <a:rPr lang="en-GB" sz="2400" dirty="0"/>
              <a:t> online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29EA442-9962-4F45-87EA-ADE0C3C9CE12}"/>
              </a:ext>
            </a:extLst>
          </p:cNvPr>
          <p:cNvSpPr txBox="1"/>
          <p:nvPr/>
        </p:nvSpPr>
        <p:spPr>
          <a:xfrm>
            <a:off x="8176310" y="3430202"/>
            <a:ext cx="3816000" cy="830997"/>
          </a:xfrm>
          <a:prstGeom prst="rect">
            <a:avLst/>
          </a:prstGeom>
          <a:noFill/>
          <a:ln w="19050">
            <a:solidFill>
              <a:srgbClr val="F7981D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Facebook, Twitter, Instagram, Pinterest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184D65D-7642-4C50-B51D-DECD8387081D}"/>
              </a:ext>
            </a:extLst>
          </p:cNvPr>
          <p:cNvSpPr txBox="1"/>
          <p:nvPr/>
        </p:nvSpPr>
        <p:spPr>
          <a:xfrm>
            <a:off x="8176310" y="4810318"/>
            <a:ext cx="3816000" cy="461665"/>
          </a:xfrm>
          <a:prstGeom prst="rect">
            <a:avLst/>
          </a:prstGeom>
          <a:noFill/>
          <a:ln w="19050">
            <a:solidFill>
              <a:srgbClr val="F7981D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/>
              <a:t>Pesquisas</a:t>
            </a:r>
            <a:r>
              <a:rPr lang="en-GB" sz="2400" dirty="0"/>
              <a:t> </a:t>
            </a:r>
            <a:r>
              <a:rPr lang="en-GB" sz="2400" dirty="0" err="1"/>
              <a:t>pagas</a:t>
            </a:r>
            <a:endParaRPr lang="en-GB" sz="24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FE777FA-8ECC-49E3-B836-32C6DBD82C42}"/>
              </a:ext>
            </a:extLst>
          </p:cNvPr>
          <p:cNvSpPr txBox="1"/>
          <p:nvPr/>
        </p:nvSpPr>
        <p:spPr>
          <a:xfrm>
            <a:off x="8176310" y="5315710"/>
            <a:ext cx="3816000" cy="461665"/>
          </a:xfrm>
          <a:prstGeom prst="rect">
            <a:avLst/>
          </a:prstGeom>
          <a:noFill/>
          <a:ln w="19050">
            <a:solidFill>
              <a:srgbClr val="F7981D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Reviews online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90338BC-0626-4356-B3FD-5774027D61B4}"/>
              </a:ext>
            </a:extLst>
          </p:cNvPr>
          <p:cNvSpPr txBox="1"/>
          <p:nvPr/>
        </p:nvSpPr>
        <p:spPr>
          <a:xfrm>
            <a:off x="199690" y="3682465"/>
            <a:ext cx="3816000" cy="830997"/>
          </a:xfrm>
          <a:prstGeom prst="rect">
            <a:avLst/>
          </a:prstGeom>
          <a:noFill/>
          <a:ln w="28575">
            <a:solidFill>
              <a:srgbClr val="6ECECB"/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dirty="0"/>
              <a:t>Integração num Sistema de Gestão </a:t>
            </a:r>
            <a:endParaRPr lang="en-GB" sz="24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BE3A32A-917E-4F15-9E64-67CBDA3CD51A}"/>
              </a:ext>
            </a:extLst>
          </p:cNvPr>
          <p:cNvSpPr txBox="1"/>
          <p:nvPr/>
        </p:nvSpPr>
        <p:spPr>
          <a:xfrm>
            <a:off x="199690" y="5821100"/>
            <a:ext cx="3816000" cy="461665"/>
          </a:xfrm>
          <a:prstGeom prst="rect">
            <a:avLst/>
          </a:prstGeom>
          <a:noFill/>
          <a:ln w="28575">
            <a:solidFill>
              <a:srgbClr val="6ECECB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Online booking system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148AF4C-429B-45AC-AC43-3FC73986745A}"/>
              </a:ext>
            </a:extLst>
          </p:cNvPr>
          <p:cNvSpPr txBox="1"/>
          <p:nvPr/>
        </p:nvSpPr>
        <p:spPr>
          <a:xfrm>
            <a:off x="4181435" y="1914026"/>
            <a:ext cx="3850846" cy="1200329"/>
          </a:xfrm>
          <a:prstGeom prst="rect">
            <a:avLst/>
          </a:prstGeom>
          <a:noFill/>
          <a:ln w="28575">
            <a:solidFill>
              <a:srgbClr val="FDDE00"/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dirty="0"/>
              <a:t>Pesquisa inicial de palavras-chave e otimização do conteúdo</a:t>
            </a:r>
            <a:endParaRPr lang="en-GB" sz="2400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1E61FB2-A1FE-48E8-A788-AFAB4895707B}"/>
              </a:ext>
            </a:extLst>
          </p:cNvPr>
          <p:cNvSpPr txBox="1"/>
          <p:nvPr/>
        </p:nvSpPr>
        <p:spPr>
          <a:xfrm>
            <a:off x="4181435" y="3974441"/>
            <a:ext cx="3850846" cy="2308324"/>
          </a:xfrm>
          <a:prstGeom prst="rect">
            <a:avLst/>
          </a:prstGeom>
          <a:noFill/>
          <a:ln w="28575">
            <a:solidFill>
              <a:srgbClr val="FDDE00"/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dirty="0"/>
              <a:t>Avaliação </a:t>
            </a:r>
            <a:r>
              <a:rPr lang="pt-PT" sz="2400"/>
              <a:t>dos rankings </a:t>
            </a:r>
            <a:r>
              <a:rPr lang="pt-PT" sz="2400" dirty="0"/>
              <a:t>da pesquisa, google analytics, referências de fontes de tráfego, reservas e consultas online e qualquer outra atividade digital</a:t>
            </a:r>
            <a:endParaRPr lang="en-GB" sz="2400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DA088FD-08FF-4C91-98E9-9746509CD7D1}"/>
              </a:ext>
            </a:extLst>
          </p:cNvPr>
          <p:cNvSpPr txBox="1"/>
          <p:nvPr/>
        </p:nvSpPr>
        <p:spPr>
          <a:xfrm>
            <a:off x="8176310" y="5821100"/>
            <a:ext cx="3816000" cy="461665"/>
          </a:xfrm>
          <a:prstGeom prst="rect">
            <a:avLst/>
          </a:prstGeom>
          <a:noFill/>
          <a:ln w="19050">
            <a:solidFill>
              <a:srgbClr val="F7981D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Outro marketing online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B1647FD-CAC0-4B13-8654-7804A50E369D}"/>
              </a:ext>
            </a:extLst>
          </p:cNvPr>
          <p:cNvSpPr txBox="1"/>
          <p:nvPr/>
        </p:nvSpPr>
        <p:spPr>
          <a:xfrm>
            <a:off x="8176310" y="4304926"/>
            <a:ext cx="3816000" cy="461665"/>
          </a:xfrm>
          <a:prstGeom prst="rect">
            <a:avLst/>
          </a:prstGeom>
          <a:noFill/>
          <a:ln w="19050">
            <a:solidFill>
              <a:srgbClr val="F7981D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/>
              <a:t>Partilha</a:t>
            </a:r>
            <a:r>
              <a:rPr lang="en-GB" sz="2400" dirty="0"/>
              <a:t> de videos e </a:t>
            </a:r>
            <a:r>
              <a:rPr lang="en-GB" sz="2400" dirty="0" err="1"/>
              <a:t>fotos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7872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ângulo 53">
            <a:extLst>
              <a:ext uri="{FF2B5EF4-FFF2-40B4-BE49-F238E27FC236}">
                <a16:creationId xmlns:a16="http://schemas.microsoft.com/office/drawing/2014/main" id="{38E3F0EF-5533-4CCF-B62B-D0A55B01A272}"/>
              </a:ext>
            </a:extLst>
          </p:cNvPr>
          <p:cNvSpPr/>
          <p:nvPr/>
        </p:nvSpPr>
        <p:spPr>
          <a:xfrm>
            <a:off x="0" y="4113796"/>
            <a:ext cx="12192000" cy="565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79D7F80B-A5FB-4F13-875B-3C24FA94401F}"/>
              </a:ext>
            </a:extLst>
          </p:cNvPr>
          <p:cNvSpPr/>
          <p:nvPr/>
        </p:nvSpPr>
        <p:spPr>
          <a:xfrm>
            <a:off x="0" y="5217934"/>
            <a:ext cx="12192000" cy="565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EF28DAEE-AFDC-4328-B1A6-08BE50025ECF}"/>
              </a:ext>
            </a:extLst>
          </p:cNvPr>
          <p:cNvSpPr/>
          <p:nvPr/>
        </p:nvSpPr>
        <p:spPr>
          <a:xfrm>
            <a:off x="0" y="2993544"/>
            <a:ext cx="12192000" cy="565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CD7F937F-9BD2-4D5C-8526-D5491E736781}"/>
              </a:ext>
            </a:extLst>
          </p:cNvPr>
          <p:cNvSpPr/>
          <p:nvPr/>
        </p:nvSpPr>
        <p:spPr>
          <a:xfrm>
            <a:off x="0" y="1555492"/>
            <a:ext cx="12192000" cy="868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600" b="1" dirty="0"/>
              <a:t>Técnicas</a:t>
            </a:r>
            <a:r>
              <a:rPr lang="en-US" sz="3600" b="1" dirty="0"/>
              <a:t> – Marketing Digital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906549C-777E-48FF-8AE3-94956A9D0369}"/>
              </a:ext>
            </a:extLst>
          </p:cNvPr>
          <p:cNvSpPr txBox="1"/>
          <p:nvPr/>
        </p:nvSpPr>
        <p:spPr>
          <a:xfrm>
            <a:off x="301288" y="977347"/>
            <a:ext cx="4214993" cy="553998"/>
          </a:xfrm>
          <a:prstGeom prst="rect">
            <a:avLst/>
          </a:prstGeom>
          <a:solidFill>
            <a:srgbClr val="6ECE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Outbound marketing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6DD89E-A0F3-4343-B152-AD04E86CF852}"/>
              </a:ext>
            </a:extLst>
          </p:cNvPr>
          <p:cNvSpPr txBox="1"/>
          <p:nvPr/>
        </p:nvSpPr>
        <p:spPr>
          <a:xfrm>
            <a:off x="137616" y="1578936"/>
            <a:ext cx="4632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TV, jornal, rádio, anúncios impressos, feiras comerciais, spam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2284145-FAA2-45A9-B516-86B9219F73CE}"/>
              </a:ext>
            </a:extLst>
          </p:cNvPr>
          <p:cNvSpPr txBox="1"/>
          <p:nvPr/>
        </p:nvSpPr>
        <p:spPr>
          <a:xfrm>
            <a:off x="147045" y="3058928"/>
            <a:ext cx="462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Geral</a:t>
            </a:r>
            <a:endParaRPr lang="en-GB" sz="2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1B701C-69BD-4877-A12C-30B9350BCF19}"/>
              </a:ext>
            </a:extLst>
          </p:cNvPr>
          <p:cNvSpPr txBox="1"/>
          <p:nvPr/>
        </p:nvSpPr>
        <p:spPr>
          <a:xfrm>
            <a:off x="147045" y="3614258"/>
            <a:ext cx="462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Alto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25B41FA-B359-4289-A0B9-FF27A0A48E86}"/>
              </a:ext>
            </a:extLst>
          </p:cNvPr>
          <p:cNvSpPr txBox="1"/>
          <p:nvPr/>
        </p:nvSpPr>
        <p:spPr>
          <a:xfrm>
            <a:off x="147045" y="4169588"/>
            <a:ext cx="462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pc="-20" dirty="0" err="1"/>
              <a:t>Imediato</a:t>
            </a:r>
            <a:endParaRPr lang="en-GB" sz="2400" spc="-2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AEEC902-2123-4C00-8B34-ED6271B279F2}"/>
              </a:ext>
            </a:extLst>
          </p:cNvPr>
          <p:cNvSpPr txBox="1"/>
          <p:nvPr/>
        </p:nvSpPr>
        <p:spPr>
          <a:xfrm>
            <a:off x="147045" y="5835578"/>
            <a:ext cx="462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Medição</a:t>
            </a:r>
            <a:r>
              <a:rPr lang="en-GB" sz="2400" dirty="0"/>
              <a:t> </a:t>
            </a:r>
            <a:r>
              <a:rPr lang="en-GB" sz="2400" dirty="0" err="1"/>
              <a:t>imprecisa</a:t>
            </a:r>
            <a:r>
              <a:rPr lang="en-GB" sz="2400" dirty="0"/>
              <a:t> de KPIs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B1D796-87C8-408A-936A-910F7601FE5C}"/>
              </a:ext>
            </a:extLst>
          </p:cNvPr>
          <p:cNvSpPr txBox="1"/>
          <p:nvPr/>
        </p:nvSpPr>
        <p:spPr>
          <a:xfrm>
            <a:off x="7258639" y="2503598"/>
            <a:ext cx="49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 </a:t>
            </a:r>
            <a:r>
              <a:rPr lang="en-GB" sz="2400" dirty="0" err="1"/>
              <a:t>cliente</a:t>
            </a:r>
            <a:r>
              <a:rPr lang="en-GB" sz="2400" dirty="0"/>
              <a:t> </a:t>
            </a:r>
            <a:r>
              <a:rPr lang="en-GB" sz="2400" dirty="0" err="1"/>
              <a:t>procura</a:t>
            </a:r>
            <a:r>
              <a:rPr lang="en-GB" sz="2400" dirty="0"/>
              <a:t> a </a:t>
            </a:r>
            <a:r>
              <a:rPr lang="en-GB" sz="2400" dirty="0" err="1"/>
              <a:t>informação</a:t>
            </a:r>
            <a:endParaRPr lang="en-GB" sz="24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B807A1B-2EAB-4923-B305-B41B72EEA241}"/>
              </a:ext>
            </a:extLst>
          </p:cNvPr>
          <p:cNvSpPr txBox="1"/>
          <p:nvPr/>
        </p:nvSpPr>
        <p:spPr>
          <a:xfrm>
            <a:off x="7258639" y="3058928"/>
            <a:ext cx="49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Preciso</a:t>
            </a:r>
            <a:endParaRPr lang="en-GB" sz="24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9B94341-3094-4F6C-973A-7A03518D6FD4}"/>
              </a:ext>
            </a:extLst>
          </p:cNvPr>
          <p:cNvSpPr txBox="1"/>
          <p:nvPr/>
        </p:nvSpPr>
        <p:spPr>
          <a:xfrm>
            <a:off x="7258639" y="3614258"/>
            <a:ext cx="49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Baixo</a:t>
            </a:r>
            <a:endParaRPr lang="en-GB" sz="24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30C494C-8AA7-4312-8411-59943772F586}"/>
              </a:ext>
            </a:extLst>
          </p:cNvPr>
          <p:cNvSpPr txBox="1"/>
          <p:nvPr/>
        </p:nvSpPr>
        <p:spPr>
          <a:xfrm>
            <a:off x="7258639" y="4724918"/>
            <a:ext cx="49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Longo </a:t>
            </a:r>
            <a:r>
              <a:rPr lang="en-GB" sz="2400" dirty="0" err="1"/>
              <a:t>prazo</a:t>
            </a:r>
            <a:endParaRPr lang="en-GB" sz="24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73002D5-706C-4012-AD55-9481134E55AF}"/>
              </a:ext>
            </a:extLst>
          </p:cNvPr>
          <p:cNvSpPr txBox="1"/>
          <p:nvPr/>
        </p:nvSpPr>
        <p:spPr>
          <a:xfrm>
            <a:off x="7258639" y="5835578"/>
            <a:ext cx="49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Medição</a:t>
            </a:r>
            <a:r>
              <a:rPr lang="en-GB" sz="2400" dirty="0"/>
              <a:t> </a:t>
            </a:r>
            <a:r>
              <a:rPr lang="en-GB" sz="2400" dirty="0" err="1"/>
              <a:t>precisa</a:t>
            </a:r>
            <a:r>
              <a:rPr lang="en-GB" sz="2400" dirty="0"/>
              <a:t> de KPIs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14DC428-3B1C-4D05-9F6C-DEAA951E2638}"/>
              </a:ext>
            </a:extLst>
          </p:cNvPr>
          <p:cNvSpPr txBox="1"/>
          <p:nvPr/>
        </p:nvSpPr>
        <p:spPr>
          <a:xfrm>
            <a:off x="147045" y="2503598"/>
            <a:ext cx="462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Empresa impõe informação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64645FB-EC7C-448D-9F74-F0017B6711CC}"/>
              </a:ext>
            </a:extLst>
          </p:cNvPr>
          <p:cNvSpPr txBox="1"/>
          <p:nvPr/>
        </p:nvSpPr>
        <p:spPr>
          <a:xfrm>
            <a:off x="147045" y="5280248"/>
            <a:ext cx="462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Centrado na marca; induzir vendas</a:t>
            </a:r>
            <a:endParaRPr lang="en-GB" sz="24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3666B54-2099-4659-9F1A-34D5520B4477}"/>
              </a:ext>
            </a:extLst>
          </p:cNvPr>
          <p:cNvSpPr txBox="1"/>
          <p:nvPr/>
        </p:nvSpPr>
        <p:spPr>
          <a:xfrm>
            <a:off x="7258639" y="5280248"/>
            <a:ext cx="49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pc="-60" dirty="0" err="1"/>
              <a:t>Centrado</a:t>
            </a:r>
            <a:r>
              <a:rPr lang="en-GB" sz="2400" spc="-60" dirty="0"/>
              <a:t> no </a:t>
            </a:r>
            <a:r>
              <a:rPr lang="en-GB" sz="2400" spc="-60" dirty="0" err="1"/>
              <a:t>cliente</a:t>
            </a:r>
            <a:r>
              <a:rPr lang="en-GB" sz="2400" spc="-60" dirty="0"/>
              <a:t>; </a:t>
            </a:r>
            <a:r>
              <a:rPr lang="en-GB" sz="2400" spc="-60" dirty="0" err="1"/>
              <a:t>educar</a:t>
            </a:r>
            <a:r>
              <a:rPr lang="en-GB" sz="2400" spc="-60" dirty="0"/>
              <a:t> p/ </a:t>
            </a:r>
            <a:r>
              <a:rPr lang="en-GB" sz="2400" spc="-60" dirty="0" err="1"/>
              <a:t>compra</a:t>
            </a:r>
            <a:endParaRPr lang="en-GB" sz="2400" spc="-6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C394D55-B003-4DAD-82A1-A397E68C78B1}"/>
              </a:ext>
            </a:extLst>
          </p:cNvPr>
          <p:cNvSpPr txBox="1"/>
          <p:nvPr/>
        </p:nvSpPr>
        <p:spPr>
          <a:xfrm>
            <a:off x="7258639" y="1578936"/>
            <a:ext cx="49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spc="-40" dirty="0" err="1"/>
              <a:t>Posts</a:t>
            </a:r>
            <a:r>
              <a:rPr lang="pt-PT" sz="2400" spc="-40" dirty="0"/>
              <a:t> em blogs, </a:t>
            </a:r>
            <a:r>
              <a:rPr lang="pt-PT" sz="2400" spc="-40" dirty="0" err="1"/>
              <a:t>posts</a:t>
            </a:r>
            <a:r>
              <a:rPr lang="pt-PT" sz="2400" spc="-40" dirty="0"/>
              <a:t> em medias sociais, SEO, </a:t>
            </a:r>
            <a:r>
              <a:rPr lang="pt-PT" sz="2400" spc="-40" dirty="0" err="1"/>
              <a:t>webinars</a:t>
            </a:r>
            <a:r>
              <a:rPr lang="pt-PT" sz="2400" spc="-40" dirty="0"/>
              <a:t>, e-books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051111F-17F8-4610-8751-773C50011404}"/>
              </a:ext>
            </a:extLst>
          </p:cNvPr>
          <p:cNvSpPr txBox="1"/>
          <p:nvPr/>
        </p:nvSpPr>
        <p:spPr>
          <a:xfrm>
            <a:off x="7512321" y="977347"/>
            <a:ext cx="4378392" cy="553998"/>
          </a:xfrm>
          <a:prstGeom prst="rect">
            <a:avLst/>
          </a:prstGeom>
          <a:solidFill>
            <a:srgbClr val="FDD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Inbound marketing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5A66D8F-7BAA-47E8-B6A3-6FC1728CE0B3}"/>
              </a:ext>
            </a:extLst>
          </p:cNvPr>
          <p:cNvSpPr txBox="1"/>
          <p:nvPr/>
        </p:nvSpPr>
        <p:spPr>
          <a:xfrm>
            <a:off x="147045" y="4724918"/>
            <a:ext cx="462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pc="-20" dirty="0" err="1"/>
              <a:t>Curto</a:t>
            </a:r>
            <a:r>
              <a:rPr lang="en-GB" sz="2400" spc="-20" dirty="0"/>
              <a:t> </a:t>
            </a:r>
            <a:r>
              <a:rPr lang="en-GB" sz="2400" spc="-20" dirty="0" err="1"/>
              <a:t>prazo</a:t>
            </a:r>
            <a:endParaRPr lang="en-GB" sz="2400" spc="-20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ED039E86-BA05-43BE-8254-2F0B0D24F8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77" y="1816095"/>
            <a:ext cx="360000" cy="360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B24ED524-675B-4FD9-B5EE-2AB50FE976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920" y="2550766"/>
            <a:ext cx="360000" cy="360000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6FF76DAB-750D-4326-B876-82027540B2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920" y="3105437"/>
            <a:ext cx="360000" cy="360000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B4338D83-468D-49F4-A51D-2126948849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920" y="3633739"/>
            <a:ext cx="360000" cy="360000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F321F656-CBD6-416A-BF30-E8DE39C8E5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920" y="5883049"/>
            <a:ext cx="360000" cy="360000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AFF9113B-9C61-480B-B9CC-D0FE5CFEE6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920" y="4778911"/>
            <a:ext cx="360000" cy="360000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768B20B6-0C3A-4DB7-AEF0-CE038D478A0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920" y="5331080"/>
            <a:ext cx="360000" cy="360000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B2971D3F-95A2-4BFF-83D0-B52FDD03211C}"/>
              </a:ext>
            </a:extLst>
          </p:cNvPr>
          <p:cNvSpPr txBox="1"/>
          <p:nvPr/>
        </p:nvSpPr>
        <p:spPr>
          <a:xfrm>
            <a:off x="5458639" y="5835578"/>
            <a:ext cx="1800000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100" b="1" dirty="0" err="1"/>
              <a:t>Monitorização</a:t>
            </a:r>
            <a:endParaRPr lang="en-GB" sz="2100" b="1" dirty="0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C8ECD403-4A95-4392-80F6-0055770884AC}"/>
              </a:ext>
            </a:extLst>
          </p:cNvPr>
          <p:cNvSpPr txBox="1"/>
          <p:nvPr/>
        </p:nvSpPr>
        <p:spPr>
          <a:xfrm>
            <a:off x="5458639" y="5280248"/>
            <a:ext cx="180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Info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AB27D3B7-2F1D-415D-BF7C-94BDC4E230ED}"/>
              </a:ext>
            </a:extLst>
          </p:cNvPr>
          <p:cNvSpPr txBox="1"/>
          <p:nvPr/>
        </p:nvSpPr>
        <p:spPr>
          <a:xfrm>
            <a:off x="5458639" y="4724918"/>
            <a:ext cx="1800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 err="1"/>
              <a:t>Compromisso</a:t>
            </a:r>
            <a:endParaRPr lang="en-GB" sz="2200" b="1" dirty="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BA86976F-943C-477F-AB41-6E3A1B4E12C7}"/>
              </a:ext>
            </a:extLst>
          </p:cNvPr>
          <p:cNvSpPr txBox="1"/>
          <p:nvPr/>
        </p:nvSpPr>
        <p:spPr>
          <a:xfrm>
            <a:off x="5457747" y="3614258"/>
            <a:ext cx="180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/>
              <a:t>Custo</a:t>
            </a:r>
            <a:endParaRPr lang="en-GB" sz="2400" b="1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FAC7380-2752-4EB6-8107-0BF4FA10F88E}"/>
              </a:ext>
            </a:extLst>
          </p:cNvPr>
          <p:cNvSpPr txBox="1"/>
          <p:nvPr/>
        </p:nvSpPr>
        <p:spPr>
          <a:xfrm>
            <a:off x="5458639" y="3058928"/>
            <a:ext cx="180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/>
              <a:t>Alvo</a:t>
            </a:r>
            <a:endParaRPr lang="en-GB" sz="2400" b="1" dirty="0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B0D9C05F-6CEA-4CC9-A85F-B0F902580220}"/>
              </a:ext>
            </a:extLst>
          </p:cNvPr>
          <p:cNvSpPr txBox="1"/>
          <p:nvPr/>
        </p:nvSpPr>
        <p:spPr>
          <a:xfrm>
            <a:off x="5458639" y="2503598"/>
            <a:ext cx="180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Trigger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55285732-F36B-4EE1-BD33-10105A0AF096}"/>
              </a:ext>
            </a:extLst>
          </p:cNvPr>
          <p:cNvSpPr txBox="1"/>
          <p:nvPr/>
        </p:nvSpPr>
        <p:spPr>
          <a:xfrm>
            <a:off x="5458639" y="1764751"/>
            <a:ext cx="180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/>
              <a:t>Meios</a:t>
            </a:r>
            <a:endParaRPr lang="en-GB" sz="2400" b="1" dirty="0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97BF325D-B4A2-431B-8927-26BFE3C525F8}"/>
              </a:ext>
            </a:extLst>
          </p:cNvPr>
          <p:cNvSpPr txBox="1"/>
          <p:nvPr/>
        </p:nvSpPr>
        <p:spPr>
          <a:xfrm>
            <a:off x="7258639" y="4169588"/>
            <a:ext cx="49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Longo </a:t>
            </a:r>
            <a:r>
              <a:rPr lang="en-GB" sz="2400" dirty="0" err="1"/>
              <a:t>prazo</a:t>
            </a:r>
            <a:endParaRPr lang="en-GB" sz="2400" dirty="0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2FAC5184-48E5-4AE5-82FF-03DA6111CEFA}"/>
              </a:ext>
            </a:extLst>
          </p:cNvPr>
          <p:cNvSpPr txBox="1"/>
          <p:nvPr/>
        </p:nvSpPr>
        <p:spPr>
          <a:xfrm>
            <a:off x="5458639" y="4169588"/>
            <a:ext cx="180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/>
              <a:t>Resultados</a:t>
            </a:r>
            <a:endParaRPr lang="en-GB" sz="2400" b="1" dirty="0"/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id="{BCB40D32-8BBC-430F-A3D0-563FD1B2517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687" y="4223236"/>
            <a:ext cx="360000" cy="360000"/>
          </a:xfrm>
          <a:prstGeom prst="rect">
            <a:avLst/>
          </a:prstGeom>
        </p:spPr>
      </p:pic>
      <p:cxnSp>
        <p:nvCxnSpPr>
          <p:cNvPr id="61" name="Conexão reta 60">
            <a:extLst>
              <a:ext uri="{FF2B5EF4-FFF2-40B4-BE49-F238E27FC236}">
                <a16:creationId xmlns:a16="http://schemas.microsoft.com/office/drawing/2014/main" id="{C37F00E0-F1D4-4226-B9A4-53FEBC29F3EE}"/>
              </a:ext>
            </a:extLst>
          </p:cNvPr>
          <p:cNvCxnSpPr/>
          <p:nvPr/>
        </p:nvCxnSpPr>
        <p:spPr>
          <a:xfrm>
            <a:off x="4769963" y="942109"/>
            <a:ext cx="0" cy="5904000"/>
          </a:xfrm>
          <a:prstGeom prst="line">
            <a:avLst/>
          </a:prstGeom>
          <a:ln w="15875">
            <a:solidFill>
              <a:srgbClr val="6EC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CAE75441-770E-45B0-AC9C-3D204D4B172C}"/>
              </a:ext>
            </a:extLst>
          </p:cNvPr>
          <p:cNvCxnSpPr/>
          <p:nvPr/>
        </p:nvCxnSpPr>
        <p:spPr>
          <a:xfrm>
            <a:off x="7258639" y="942109"/>
            <a:ext cx="0" cy="5904000"/>
          </a:xfrm>
          <a:prstGeom prst="line">
            <a:avLst/>
          </a:prstGeom>
          <a:ln w="15875">
            <a:solidFill>
              <a:srgbClr val="6EC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713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https://www.youtube.com/watch?v=I-G6FyCb48Q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FD1A90F-7347-446C-937E-4CDCEAB040E0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Video de </a:t>
            </a:r>
            <a:r>
              <a:rPr lang="en-US" sz="3600" b="1" dirty="0" err="1"/>
              <a:t>suporte</a:t>
            </a:r>
            <a:r>
              <a:rPr lang="en-US" sz="3600" b="1" dirty="0"/>
              <a:t> #2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3219A6-BC9B-4BC6-90BE-EE75E1FA9D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9D74BA-CB65-409E-9866-9419C48A987E}"/>
              </a:ext>
            </a:extLst>
          </p:cNvPr>
          <p:cNvSpPr txBox="1"/>
          <p:nvPr/>
        </p:nvSpPr>
        <p:spPr>
          <a:xfrm>
            <a:off x="9843516" y="1228725"/>
            <a:ext cx="22936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Inbound vs. Outbound Digital </a:t>
            </a:r>
            <a:r>
              <a:rPr lang="en-US" sz="2400" b="1" i="1" dirty="0" err="1">
                <a:solidFill>
                  <a:schemeClr val="bg1">
                    <a:lumMod val="65000"/>
                  </a:schemeClr>
                </a:solidFill>
              </a:rPr>
              <a:t>Estratégia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 de Marketing (EXPLICADO)</a:t>
            </a:r>
            <a:endParaRPr lang="en-GB" sz="2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Multimédia Online 4" title="Inbound vs. Outbound Digital Marketing Strategy (EXPLAINED)">
            <a:hlinkClick r:id="" action="ppaction://media"/>
            <a:extLst>
              <a:ext uri="{FF2B5EF4-FFF2-40B4-BE49-F238E27FC236}">
                <a16:creationId xmlns:a16="http://schemas.microsoft.com/office/drawing/2014/main" id="{5CB3F10C-ACA2-4C2F-A5F3-6FB25CAD0CA5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58944" y="1287000"/>
            <a:ext cx="6948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7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Marketing de </a:t>
            </a:r>
            <a:r>
              <a:rPr lang="pt-PT" sz="3600" b="1" dirty="0"/>
              <a:t>Conteúdo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CA4770-8015-4233-901F-0E1EB0C91026}"/>
              </a:ext>
            </a:extLst>
          </p:cNvPr>
          <p:cNvSpPr txBox="1"/>
          <p:nvPr/>
        </p:nvSpPr>
        <p:spPr>
          <a:xfrm>
            <a:off x="344234" y="2557767"/>
            <a:ext cx="475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o </a:t>
            </a:r>
            <a:r>
              <a:rPr lang="pt-PT" sz="3000" b="1" dirty="0">
                <a:solidFill>
                  <a:srgbClr val="F798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conteúdo</a:t>
            </a:r>
            <a:r>
              <a:rPr lang="en-GB" sz="3000" b="1" dirty="0">
                <a:solidFill>
                  <a:srgbClr val="F798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000" dirty="0"/>
              <a:t>é rei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A79C98-4CAA-414A-A93C-44CE628CD5F7}"/>
              </a:ext>
            </a:extLst>
          </p:cNvPr>
          <p:cNvSpPr txBox="1"/>
          <p:nvPr/>
        </p:nvSpPr>
        <p:spPr>
          <a:xfrm>
            <a:off x="7108096" y="2557767"/>
            <a:ext cx="475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O</a:t>
            </a:r>
            <a:r>
              <a:rPr lang="en-GB" sz="3000" b="1" dirty="0">
                <a:solidFill>
                  <a:srgbClr val="F798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media social </a:t>
            </a:r>
            <a:r>
              <a:rPr lang="en-GB" sz="3000" dirty="0"/>
              <a:t>é </a:t>
            </a:r>
            <a:r>
              <a:rPr lang="pt-PT" sz="3000" dirty="0"/>
              <a:t>rainha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9F7B6F-51F9-43A2-BFF5-F5E6DF861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234" y="1324243"/>
            <a:ext cx="1260000" cy="126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4F46756-2944-40F3-AB88-8D3B1AEC31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096" y="1329613"/>
            <a:ext cx="1260000" cy="126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AFCFBFF-327C-43E5-8BA9-53EBA922A042}"/>
              </a:ext>
            </a:extLst>
          </p:cNvPr>
          <p:cNvSpPr txBox="1"/>
          <p:nvPr/>
        </p:nvSpPr>
        <p:spPr>
          <a:xfrm>
            <a:off x="4242216" y="1130281"/>
            <a:ext cx="3762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No marketing digital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6AC725-6C0A-4E55-B729-B60CD1A4801E}"/>
              </a:ext>
            </a:extLst>
          </p:cNvPr>
          <p:cNvSpPr txBox="1"/>
          <p:nvPr/>
        </p:nvSpPr>
        <p:spPr>
          <a:xfrm>
            <a:off x="344233" y="3033721"/>
            <a:ext cx="5280711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pt-PT" sz="2400" dirty="0"/>
              <a:t>Aumenta o desempenho nos motores de busca</a:t>
            </a:r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pt-PT" sz="2400" dirty="0"/>
              <a:t>Gera confiança e fidelidade à marca</a:t>
            </a:r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pt-PT" sz="2400" dirty="0"/>
              <a:t>Destaca a personalidade da marca</a:t>
            </a:r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pt-PT" sz="2400" dirty="0"/>
              <a:t>Educa o consumidor</a:t>
            </a:r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pt-PT" sz="2400" b="1" dirty="0"/>
              <a:t>Alimenta</a:t>
            </a:r>
            <a:r>
              <a:rPr lang="en-GB" sz="2400" b="1" dirty="0"/>
              <a:t> o media social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CDA66E5-3C39-49A2-9212-5938E94525A5}"/>
              </a:ext>
            </a:extLst>
          </p:cNvPr>
          <p:cNvSpPr txBox="1"/>
          <p:nvPr/>
        </p:nvSpPr>
        <p:spPr>
          <a:xfrm>
            <a:off x="7108096" y="3033721"/>
            <a:ext cx="47520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DDE00"/>
              </a:buClr>
              <a:buFont typeface="Calibri" panose="020F0502020204030204" pitchFamily="34" charset="0"/>
              <a:buChar char="↘"/>
            </a:pPr>
            <a:r>
              <a:rPr lang="pt-PT" sz="2400" b="1" dirty="0"/>
              <a:t>Partilha o seu conteúdo</a:t>
            </a:r>
          </a:p>
          <a:p>
            <a:pPr marL="342900" indent="-342900">
              <a:lnSpc>
                <a:spcPct val="150000"/>
              </a:lnSpc>
              <a:buClr>
                <a:srgbClr val="FDDE00"/>
              </a:buClr>
              <a:buFont typeface="Calibri" panose="020F0502020204030204" pitchFamily="34" charset="0"/>
              <a:buChar char="↘"/>
            </a:pPr>
            <a:r>
              <a:rPr lang="en-GB" sz="2400" dirty="0" err="1"/>
              <a:t>Aumenta</a:t>
            </a:r>
            <a:r>
              <a:rPr lang="en-GB" sz="2400" dirty="0"/>
              <a:t> a </a:t>
            </a:r>
            <a:r>
              <a:rPr lang="en-GB" sz="2400" dirty="0" err="1"/>
              <a:t>exposição</a:t>
            </a:r>
            <a:endParaRPr lang="en-GB" sz="2400" dirty="0"/>
          </a:p>
          <a:p>
            <a:pPr marL="342900" indent="-342900">
              <a:lnSpc>
                <a:spcPct val="150000"/>
              </a:lnSpc>
              <a:buClr>
                <a:srgbClr val="FDDE00"/>
              </a:buClr>
              <a:buFont typeface="Calibri" panose="020F0502020204030204" pitchFamily="34" charset="0"/>
              <a:buChar char="↘"/>
            </a:pPr>
            <a:r>
              <a:rPr lang="en-GB" sz="2400" dirty="0" err="1"/>
              <a:t>Interação</a:t>
            </a:r>
            <a:r>
              <a:rPr lang="en-GB" sz="2400" dirty="0"/>
              <a:t> </a:t>
            </a:r>
            <a:r>
              <a:rPr lang="en-GB" sz="2400" dirty="0" err="1"/>
              <a:t>fácil</a:t>
            </a:r>
            <a:r>
              <a:rPr lang="en-GB" sz="2400" dirty="0"/>
              <a:t> e </a:t>
            </a:r>
            <a:r>
              <a:rPr lang="en-GB" sz="2400" dirty="0" err="1"/>
              <a:t>rápida</a:t>
            </a:r>
            <a:endParaRPr lang="en-GB" sz="2400" dirty="0"/>
          </a:p>
          <a:p>
            <a:pPr marL="342900" indent="-342900">
              <a:lnSpc>
                <a:spcPct val="150000"/>
              </a:lnSpc>
              <a:buClr>
                <a:srgbClr val="FDDE00"/>
              </a:buClr>
              <a:buFont typeface="Calibri" panose="020F0502020204030204" pitchFamily="34" charset="0"/>
              <a:buChar char="↘"/>
            </a:pPr>
            <a:r>
              <a:rPr lang="pt-PT" sz="2400" dirty="0"/>
              <a:t>Destaca a personalidade da marca</a:t>
            </a:r>
          </a:p>
          <a:p>
            <a:pPr marL="342900" indent="-342900">
              <a:lnSpc>
                <a:spcPct val="150000"/>
              </a:lnSpc>
              <a:buClr>
                <a:srgbClr val="FDDE00"/>
              </a:buClr>
              <a:buFont typeface="Calibri" panose="020F0502020204030204" pitchFamily="34" charset="0"/>
              <a:buChar char="↘"/>
            </a:pPr>
            <a:r>
              <a:rPr lang="en-GB" sz="2400" dirty="0" err="1"/>
              <a:t>Aumenta</a:t>
            </a:r>
            <a:r>
              <a:rPr lang="en-GB" sz="2400" dirty="0"/>
              <a:t> o boca a boca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F6F0E98-8134-464C-9394-225391E342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12019" flipH="1">
            <a:off x="6322006" y="2071367"/>
            <a:ext cx="612000" cy="612000"/>
          </a:xfrm>
          <a:prstGeom prst="rect">
            <a:avLst/>
          </a:prstGeom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49B016D-FF37-4592-B479-5B414CE7E6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85000" flipH="1" flipV="1">
            <a:off x="5268055" y="2071367"/>
            <a:ext cx="612000" cy="612000"/>
          </a:xfrm>
          <a:prstGeom prst="rect">
            <a:avLst/>
          </a:prstGeom>
        </p:spPr>
      </p:pic>
      <p:cxnSp>
        <p:nvCxnSpPr>
          <p:cNvPr id="20" name="Conexão: Curva 19">
            <a:extLst>
              <a:ext uri="{FF2B5EF4-FFF2-40B4-BE49-F238E27FC236}">
                <a16:creationId xmlns:a16="http://schemas.microsoft.com/office/drawing/2014/main" id="{89D8192A-F8D5-44D0-9C83-ADE570EDA34E}"/>
              </a:ext>
            </a:extLst>
          </p:cNvPr>
          <p:cNvCxnSpPr>
            <a:cxnSpLocks/>
          </p:cNvCxnSpPr>
          <p:nvPr/>
        </p:nvCxnSpPr>
        <p:spPr>
          <a:xfrm flipV="1">
            <a:off x="4029559" y="3429000"/>
            <a:ext cx="3030550" cy="2723827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759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4"/>
              </a:rPr>
              <a:t>https://youtu.be/ArcgcFfGPSU</a:t>
            </a:r>
            <a:r>
              <a:rPr lang="en-GB" sz="1050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9D74BA-CB65-409E-9866-9419C48A987E}"/>
              </a:ext>
            </a:extLst>
          </p:cNvPr>
          <p:cNvSpPr txBox="1"/>
          <p:nvPr/>
        </p:nvSpPr>
        <p:spPr>
          <a:xfrm>
            <a:off x="9843516" y="1228725"/>
            <a:ext cx="22936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EHL Hospitality Insights - #Content Marketing Strategy at Choice Hotels</a:t>
            </a:r>
            <a:endParaRPr lang="en-GB" sz="2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Multimédia Online 5" title="EHL Hospitality Insights - #ContentMarketing Strategy at Choice Hotels">
            <a:hlinkClick r:id="" action="ppaction://media"/>
            <a:extLst>
              <a:ext uri="{FF2B5EF4-FFF2-40B4-BE49-F238E27FC236}">
                <a16:creationId xmlns:a16="http://schemas.microsoft.com/office/drawing/2014/main" id="{D5FD2F00-9310-4C34-B54B-7275CE88EAE1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73929" y="1296236"/>
            <a:ext cx="6948000" cy="4284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3EEBF07-12DC-4EC6-BDBE-9389590B888C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Video de </a:t>
            </a:r>
            <a:r>
              <a:rPr lang="en-US" sz="3600" b="1" dirty="0" err="1"/>
              <a:t>suporte</a:t>
            </a:r>
            <a:r>
              <a:rPr lang="en-US" sz="3600" b="1" dirty="0"/>
              <a:t> #3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732C461-3CC1-4228-A96E-EE507CD1F8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5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44CF8-F48A-5946-B3F6-842C356E0E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6157" y="4859417"/>
            <a:ext cx="785328" cy="105698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9C1FF3-A4F1-114E-9D89-472426110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093" y="1182012"/>
            <a:ext cx="4369392" cy="4493975"/>
          </a:xfrm>
        </p:spPr>
        <p:txBody>
          <a:bodyPr>
            <a:normAutofit/>
          </a:bodyPr>
          <a:lstStyle/>
          <a:p>
            <a:r>
              <a:rPr lang="pt-PT" sz="4400" dirty="0"/>
              <a:t>Bem-vindo à formação online de Turismo de Bem-Estar da DETOUR.</a:t>
            </a:r>
          </a:p>
          <a:p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66880-0383-2940-9734-DA146110A0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677" y="984694"/>
            <a:ext cx="2613204" cy="12216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</a:t>
            </a:r>
          </a:p>
        </p:txBody>
      </p:sp>
      <p:pic>
        <p:nvPicPr>
          <p:cNvPr id="9" name="Picture Placeholder 8" descr="A person holding a sign&#10;&#10;Description automatically generated">
            <a:extLst>
              <a:ext uri="{FF2B5EF4-FFF2-40B4-BE49-F238E27FC236}">
                <a16:creationId xmlns:a16="http://schemas.microsoft.com/office/drawing/2014/main" id="{66398114-53AB-FD4E-962F-C21FEFC8F36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729" y="-1"/>
            <a:ext cx="4369392" cy="6858001"/>
          </a:xfrm>
        </p:spPr>
      </p:pic>
    </p:spTree>
    <p:extLst>
      <p:ext uri="{BB962C8B-B14F-4D97-AF65-F5344CB8AC3E}">
        <p14:creationId xmlns:p14="http://schemas.microsoft.com/office/powerpoint/2010/main" val="2267134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4"/>
              </a:rPr>
              <a:t>https://youtu.be/7gkc9wQ7Xc0</a:t>
            </a:r>
            <a:endParaRPr lang="en-GB" sz="105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9D74BA-CB65-409E-9866-9419C48A987E}"/>
              </a:ext>
            </a:extLst>
          </p:cNvPr>
          <p:cNvSpPr txBox="1"/>
          <p:nvPr/>
        </p:nvSpPr>
        <p:spPr>
          <a:xfrm>
            <a:off x="9843516" y="1228725"/>
            <a:ext cx="22936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Fresco do jardim do chef com o chef Justin no </a:t>
            </a:r>
            <a:r>
              <a:rPr lang="pt-PT" sz="2400" b="1" i="1" dirty="0" err="1">
                <a:solidFill>
                  <a:schemeClr val="bg1">
                    <a:lumMod val="65000"/>
                  </a:schemeClr>
                </a:solidFill>
              </a:rPr>
              <a:t>Six</a:t>
            </a:r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2400" b="1" i="1" dirty="0" err="1">
                <a:solidFill>
                  <a:schemeClr val="bg1">
                    <a:lumMod val="65000"/>
                  </a:schemeClr>
                </a:solidFill>
              </a:rPr>
              <a:t>Senses</a:t>
            </a:r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2400" b="1" i="1" dirty="0" err="1">
                <a:solidFill>
                  <a:schemeClr val="bg1">
                    <a:lumMod val="65000"/>
                  </a:schemeClr>
                </a:solidFill>
              </a:rPr>
              <a:t>Uluwatu</a:t>
            </a:r>
            <a:endParaRPr lang="en-GB" sz="2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5FBD04-5D47-4DED-A185-C3569FB4928D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Caso de </a:t>
            </a:r>
            <a:r>
              <a:rPr lang="en-US" sz="3600" b="1" dirty="0" err="1"/>
              <a:t>Estudo</a:t>
            </a:r>
            <a:r>
              <a:rPr lang="en-US" sz="3600" b="1" dirty="0"/>
              <a:t> – Six Senses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0FFA9F4-BA1A-4A56-9085-E687B8017A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pic>
        <p:nvPicPr>
          <p:cNvPr id="2" name="Multimédia Online 1" title="Fresh from the Chef’s Garden with Chef Justin at Six Senses Uluwatu">
            <a:hlinkClick r:id="" action="ppaction://media"/>
            <a:extLst>
              <a:ext uri="{FF2B5EF4-FFF2-40B4-BE49-F238E27FC236}">
                <a16:creationId xmlns:a16="http://schemas.microsoft.com/office/drawing/2014/main" id="{A0B74110-D1E1-4819-A26B-9D3E493A6DBA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58944" y="1287000"/>
            <a:ext cx="6948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8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ézio 2">
            <a:extLst>
              <a:ext uri="{FF2B5EF4-FFF2-40B4-BE49-F238E27FC236}">
                <a16:creationId xmlns:a16="http://schemas.microsoft.com/office/drawing/2014/main" id="{0DC2E789-F295-4CFF-8EAB-821DDAC908A9}"/>
              </a:ext>
            </a:extLst>
          </p:cNvPr>
          <p:cNvSpPr/>
          <p:nvPr/>
        </p:nvSpPr>
        <p:spPr>
          <a:xfrm rot="10800000">
            <a:off x="1191491" y="1548927"/>
            <a:ext cx="9809018" cy="1581502"/>
          </a:xfrm>
          <a:prstGeom prst="trapezoid">
            <a:avLst>
              <a:gd name="adj" fmla="val 33760"/>
            </a:avLst>
          </a:prstGeom>
          <a:solidFill>
            <a:srgbClr val="6ECEC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rapézio 23">
            <a:extLst>
              <a:ext uri="{FF2B5EF4-FFF2-40B4-BE49-F238E27FC236}">
                <a16:creationId xmlns:a16="http://schemas.microsoft.com/office/drawing/2014/main" id="{C9FEF8FB-4A5A-405E-823F-7AB47D0E2FC9}"/>
              </a:ext>
            </a:extLst>
          </p:cNvPr>
          <p:cNvSpPr/>
          <p:nvPr/>
        </p:nvSpPr>
        <p:spPr>
          <a:xfrm rot="10800000">
            <a:off x="2049041" y="3133031"/>
            <a:ext cx="8111538" cy="1581502"/>
          </a:xfrm>
          <a:prstGeom prst="trapezoid">
            <a:avLst>
              <a:gd name="adj" fmla="val 33760"/>
            </a:avLst>
          </a:prstGeom>
          <a:solidFill>
            <a:srgbClr val="FDDE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rapézio 24">
            <a:extLst>
              <a:ext uri="{FF2B5EF4-FFF2-40B4-BE49-F238E27FC236}">
                <a16:creationId xmlns:a16="http://schemas.microsoft.com/office/drawing/2014/main" id="{6EF22CDB-94CC-43D5-ACE4-23701C65B84D}"/>
              </a:ext>
            </a:extLst>
          </p:cNvPr>
          <p:cNvSpPr/>
          <p:nvPr/>
        </p:nvSpPr>
        <p:spPr>
          <a:xfrm rot="10800000">
            <a:off x="2881882" y="4707795"/>
            <a:ext cx="6431064" cy="1581502"/>
          </a:xfrm>
          <a:prstGeom prst="trapezoid">
            <a:avLst>
              <a:gd name="adj" fmla="val 33760"/>
            </a:avLst>
          </a:prstGeom>
          <a:solidFill>
            <a:srgbClr val="F7981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2" y="349104"/>
            <a:ext cx="7276411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/>
              <a:t>Processo</a:t>
            </a:r>
            <a:r>
              <a:rPr lang="en-US" sz="3600" b="1" dirty="0"/>
              <a:t> de </a:t>
            </a:r>
            <a:r>
              <a:rPr lang="en-US" sz="3600" b="1" dirty="0" err="1"/>
              <a:t>Vendas</a:t>
            </a:r>
            <a:r>
              <a:rPr lang="en-US" sz="3600" b="1" dirty="0"/>
              <a:t>– </a:t>
            </a:r>
            <a:r>
              <a:rPr lang="en-US" sz="3600" b="1" dirty="0" err="1"/>
              <a:t>Funil</a:t>
            </a:r>
            <a:r>
              <a:rPr lang="en-US" sz="3600" b="1" dirty="0"/>
              <a:t> de </a:t>
            </a:r>
            <a:r>
              <a:rPr lang="en-US" sz="3600" b="1" dirty="0" err="1"/>
              <a:t>Vendas</a:t>
            </a:r>
            <a:endParaRPr lang="en-US" sz="3600" b="1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015843E-5EBA-41E1-AA58-8759DEFCF911}"/>
              </a:ext>
            </a:extLst>
          </p:cNvPr>
          <p:cNvSpPr txBox="1"/>
          <p:nvPr/>
        </p:nvSpPr>
        <p:spPr>
          <a:xfrm>
            <a:off x="2049049" y="1547871"/>
            <a:ext cx="8111538" cy="1584000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 do Funil</a:t>
            </a:r>
            <a:endParaRPr lang="pt-P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40000" indent="-342900">
              <a:buClr>
                <a:srgbClr val="FDDE00"/>
              </a:buClr>
              <a:buFont typeface="Calibri" panose="020F0502020204030204" pitchFamily="34" charset="0"/>
              <a:buChar char="→"/>
            </a:pPr>
            <a:r>
              <a:rPr lang="pt-PT" sz="2400" dirty="0"/>
              <a:t>Aumente o awareness da marca.</a:t>
            </a:r>
            <a:r>
              <a:rPr lang="en-GB" sz="2400" dirty="0"/>
              <a:t> </a:t>
            </a:r>
          </a:p>
          <a:p>
            <a:pPr marL="1440000" indent="-342900">
              <a:buClr>
                <a:srgbClr val="FDDE00"/>
              </a:buClr>
              <a:buFont typeface="Calibri" panose="020F0502020204030204" pitchFamily="34" charset="0"/>
              <a:buChar char="→"/>
            </a:pPr>
            <a:r>
              <a:rPr lang="pt-PT" sz="2400" dirty="0"/>
              <a:t>Alcance o máximo de pessoas possível</a:t>
            </a:r>
            <a:r>
              <a:rPr lang="en-GB" sz="2400" dirty="0"/>
              <a:t>. </a:t>
            </a:r>
          </a:p>
          <a:p>
            <a:pPr marL="1440000" indent="-342900">
              <a:buClr>
                <a:srgbClr val="FDDE00"/>
              </a:buClr>
              <a:buFont typeface="Calibri" panose="020F0502020204030204" pitchFamily="34" charset="0"/>
              <a:buChar char="→"/>
            </a:pPr>
            <a:r>
              <a:rPr lang="pt-PT" sz="2400" dirty="0"/>
              <a:t>Eduque-os sobre o problema.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D9E4F1A-2D1E-46B9-A60A-E349A0FFD85B}"/>
              </a:ext>
            </a:extLst>
          </p:cNvPr>
          <p:cNvSpPr txBox="1"/>
          <p:nvPr/>
        </p:nvSpPr>
        <p:spPr>
          <a:xfrm>
            <a:off x="2881890" y="3122949"/>
            <a:ext cx="6431064" cy="1584000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do Funil</a:t>
            </a:r>
          </a:p>
          <a:p>
            <a:pPr marL="1080000" indent="-342900">
              <a:buClr>
                <a:srgbClr val="F7981D"/>
              </a:buClr>
              <a:buFont typeface="Calibri" panose="020F0502020204030204" pitchFamily="34" charset="0"/>
              <a:buChar char="→"/>
            </a:pPr>
            <a:r>
              <a:rPr lang="pt-PT" sz="2400" dirty="0"/>
              <a:t>Gerar tráfego qualificado para o site</a:t>
            </a:r>
            <a:r>
              <a:rPr lang="en-GB" sz="2400" dirty="0"/>
              <a:t>. </a:t>
            </a:r>
          </a:p>
          <a:p>
            <a:pPr marL="1080000" indent="-342900">
              <a:buClr>
                <a:srgbClr val="F7981D"/>
              </a:buClr>
              <a:buFont typeface="Calibri" panose="020F0502020204030204" pitchFamily="34" charset="0"/>
              <a:buChar char="→"/>
            </a:pPr>
            <a:r>
              <a:rPr lang="pt-PT" sz="2400" dirty="0"/>
              <a:t>Desencadeia a interação com as pessoas interessadas</a:t>
            </a:r>
            <a:r>
              <a:rPr lang="en-GB" sz="2400" dirty="0"/>
              <a:t>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AB3E4CD-AC56-40A3-9F40-18C2654CA24F}"/>
              </a:ext>
            </a:extLst>
          </p:cNvPr>
          <p:cNvSpPr txBox="1"/>
          <p:nvPr/>
        </p:nvSpPr>
        <p:spPr>
          <a:xfrm>
            <a:off x="3722254" y="4723769"/>
            <a:ext cx="5142777" cy="1584000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Fundo do </a:t>
            </a:r>
            <a:r>
              <a:rPr lang="en-GB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Funil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indent="-342900">
              <a:buClr>
                <a:srgbClr val="6ECECB"/>
              </a:buClr>
              <a:buFont typeface="Calibri" panose="020F0502020204030204" pitchFamily="34" charset="0"/>
              <a:buChar char="→"/>
            </a:pPr>
            <a:r>
              <a:rPr lang="pt-PT" sz="2400" dirty="0"/>
              <a:t>Aumente o tráfego na secção de reservas do site.</a:t>
            </a:r>
          </a:p>
          <a:p>
            <a:pPr marL="720000" indent="-342900">
              <a:buClr>
                <a:srgbClr val="6ECECB"/>
              </a:buClr>
              <a:buFont typeface="Calibri" panose="020F0502020204030204" pitchFamily="34" charset="0"/>
              <a:buChar char="→"/>
            </a:pPr>
            <a:r>
              <a:rPr lang="pt-PT" sz="2400" dirty="0"/>
              <a:t>Aumente a conversão e as vendas</a:t>
            </a:r>
            <a:endParaRPr lang="en-GB" sz="2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6D8E8FD-F75B-4BC4-BDC7-2FAB9F7AD384}"/>
              </a:ext>
            </a:extLst>
          </p:cNvPr>
          <p:cNvSpPr txBox="1"/>
          <p:nvPr/>
        </p:nvSpPr>
        <p:spPr>
          <a:xfrm>
            <a:off x="4938890" y="1038344"/>
            <a:ext cx="2323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798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</a:t>
            </a:r>
            <a:r>
              <a:rPr lang="en-GB" sz="2800" b="1" dirty="0" err="1">
                <a:solidFill>
                  <a:srgbClr val="F798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fazer</a:t>
            </a:r>
            <a:endParaRPr lang="en-GB" sz="2800" b="1" dirty="0">
              <a:solidFill>
                <a:srgbClr val="F798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118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ção da Imagem 8">
            <a:extLst>
              <a:ext uri="{FF2B5EF4-FFF2-40B4-BE49-F238E27FC236}">
                <a16:creationId xmlns:a16="http://schemas.microsoft.com/office/drawing/2014/main" id="{11F92D0C-CC64-401A-846E-74A0ED3AC8D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0CA51DE-EC2C-46FC-94C9-DDBE777A3A84}"/>
              </a:ext>
            </a:extLst>
          </p:cNvPr>
          <p:cNvSpPr txBox="1">
            <a:spLocks/>
          </p:cNvSpPr>
          <p:nvPr/>
        </p:nvSpPr>
        <p:spPr>
          <a:xfrm>
            <a:off x="205213" y="936395"/>
            <a:ext cx="3183446" cy="329798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9.3.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Ferramentas do Marketing Digital</a:t>
            </a:r>
          </a:p>
        </p:txBody>
      </p:sp>
    </p:spTree>
    <p:extLst>
      <p:ext uri="{BB962C8B-B14F-4D97-AF65-F5344CB8AC3E}">
        <p14:creationId xmlns:p14="http://schemas.microsoft.com/office/powerpoint/2010/main" val="603300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2" y="349104"/>
            <a:ext cx="7494013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Ferramentas do Marketing Digital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82A817-1A64-415A-9627-A45DBCFCA96E}"/>
              </a:ext>
            </a:extLst>
          </p:cNvPr>
          <p:cNvSpPr/>
          <p:nvPr/>
        </p:nvSpPr>
        <p:spPr>
          <a:xfrm>
            <a:off x="3190592" y="1046457"/>
            <a:ext cx="3240000" cy="3240000"/>
          </a:xfrm>
          <a:prstGeom prst="ellipse">
            <a:avLst/>
          </a:prstGeom>
          <a:solidFill>
            <a:srgbClr val="6ECE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32DB5F-74F8-4643-BAB3-D5BFFEAF9B00}"/>
              </a:ext>
            </a:extLst>
          </p:cNvPr>
          <p:cNvSpPr/>
          <p:nvPr/>
        </p:nvSpPr>
        <p:spPr>
          <a:xfrm>
            <a:off x="5826096" y="1046457"/>
            <a:ext cx="3240000" cy="3240000"/>
          </a:xfrm>
          <a:prstGeom prst="ellipse">
            <a:avLst/>
          </a:prstGeom>
          <a:solidFill>
            <a:srgbClr val="FDDE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31B953-310C-48D8-938A-B6B3741042F8}"/>
              </a:ext>
            </a:extLst>
          </p:cNvPr>
          <p:cNvSpPr/>
          <p:nvPr/>
        </p:nvSpPr>
        <p:spPr>
          <a:xfrm>
            <a:off x="4508344" y="3083076"/>
            <a:ext cx="3240000" cy="3240000"/>
          </a:xfrm>
          <a:prstGeom prst="ellipse">
            <a:avLst/>
          </a:prstGeom>
          <a:solidFill>
            <a:srgbClr val="F7981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682490C-EA70-40D6-A15B-96EE4CD5187E}"/>
              </a:ext>
            </a:extLst>
          </p:cNvPr>
          <p:cNvSpPr txBox="1"/>
          <p:nvPr/>
        </p:nvSpPr>
        <p:spPr>
          <a:xfrm>
            <a:off x="3318430" y="2294201"/>
            <a:ext cx="2413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Conquistadas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C64D88B-F789-43F8-AA02-D2D67216E4FC}"/>
              </a:ext>
            </a:extLst>
          </p:cNvPr>
          <p:cNvSpPr txBox="1"/>
          <p:nvPr/>
        </p:nvSpPr>
        <p:spPr>
          <a:xfrm>
            <a:off x="6605055" y="2294201"/>
            <a:ext cx="1983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Pagas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2EF4F26-3391-485D-905F-3A503591F9AC}"/>
              </a:ext>
            </a:extLst>
          </p:cNvPr>
          <p:cNvSpPr txBox="1"/>
          <p:nvPr/>
        </p:nvSpPr>
        <p:spPr>
          <a:xfrm>
            <a:off x="4762275" y="4512714"/>
            <a:ext cx="2667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Própria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BAD7E1-A2C8-41E6-B00C-1607D9B15078}"/>
              </a:ext>
            </a:extLst>
          </p:cNvPr>
          <p:cNvSpPr txBox="1"/>
          <p:nvPr/>
        </p:nvSpPr>
        <p:spPr>
          <a:xfrm>
            <a:off x="369455" y="1694037"/>
            <a:ext cx="2757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Menções</a:t>
            </a:r>
            <a:endParaRPr lang="en-GB" sz="2400" dirty="0"/>
          </a:p>
          <a:p>
            <a:pPr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Partilhas</a:t>
            </a:r>
            <a:endParaRPr lang="en-GB" sz="2400" dirty="0"/>
          </a:p>
          <a:p>
            <a:pPr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Avaliações</a:t>
            </a:r>
            <a:endParaRPr lang="en-GB" sz="2400" dirty="0"/>
          </a:p>
          <a:p>
            <a:pPr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Recomendações</a:t>
            </a:r>
            <a:endParaRPr lang="en-GB" sz="2400" dirty="0"/>
          </a:p>
          <a:p>
            <a:pPr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Influencers (</a:t>
            </a:r>
            <a:r>
              <a:rPr lang="en-GB" sz="2400" dirty="0" err="1"/>
              <a:t>grátis</a:t>
            </a:r>
            <a:r>
              <a:rPr lang="en-GB" sz="2400" dirty="0"/>
              <a:t>)</a:t>
            </a:r>
          </a:p>
          <a:p>
            <a:pPr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Cobertura</a:t>
            </a:r>
            <a:r>
              <a:rPr lang="en-GB" sz="2400" dirty="0"/>
              <a:t> dos media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6DF2EC-DCD1-44DD-9CFE-7DB87F65DE50}"/>
              </a:ext>
            </a:extLst>
          </p:cNvPr>
          <p:cNvSpPr txBox="1"/>
          <p:nvPr/>
        </p:nvSpPr>
        <p:spPr>
          <a:xfrm>
            <a:off x="8137235" y="4381998"/>
            <a:ext cx="3239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Website</a:t>
            </a:r>
          </a:p>
          <a:p>
            <a:pPr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Blog</a:t>
            </a:r>
          </a:p>
          <a:p>
            <a:pPr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Perfis</a:t>
            </a:r>
            <a:r>
              <a:rPr lang="en-GB" sz="2400" dirty="0"/>
              <a:t> </a:t>
            </a:r>
            <a:r>
              <a:rPr lang="en-GB" sz="2400" dirty="0" err="1"/>
              <a:t>nas</a:t>
            </a:r>
            <a:r>
              <a:rPr lang="en-GB" sz="2400" dirty="0"/>
              <a:t> redes </a:t>
            </a:r>
            <a:r>
              <a:rPr lang="en-GB" sz="2400" dirty="0" err="1"/>
              <a:t>sociais</a:t>
            </a:r>
            <a:endParaRPr lang="en-GB" sz="2400" dirty="0"/>
          </a:p>
          <a:p>
            <a:pPr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Email</a:t>
            </a:r>
          </a:p>
          <a:p>
            <a:pPr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Mobile apps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F6AA79B-85E0-4707-93B6-B7C2C0D9CB2F}"/>
              </a:ext>
            </a:extLst>
          </p:cNvPr>
          <p:cNvSpPr txBox="1"/>
          <p:nvPr/>
        </p:nvSpPr>
        <p:spPr>
          <a:xfrm>
            <a:off x="9260218" y="1144084"/>
            <a:ext cx="2848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Pay per click</a:t>
            </a:r>
          </a:p>
          <a:p>
            <a:pPr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pt-PT" sz="2400" dirty="0"/>
              <a:t>Anúncios</a:t>
            </a:r>
          </a:p>
          <a:p>
            <a:pPr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 </a:t>
            </a:r>
            <a:r>
              <a:rPr lang="pt-PT" sz="2400" dirty="0" err="1"/>
              <a:t>Redirecionamento</a:t>
            </a:r>
            <a:endParaRPr lang="pt-PT" sz="2400" dirty="0"/>
          </a:p>
          <a:p>
            <a:pPr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 </a:t>
            </a:r>
            <a:r>
              <a:rPr lang="pt-PT" sz="2400" dirty="0" err="1"/>
              <a:t>Influencers</a:t>
            </a:r>
            <a:r>
              <a:rPr lang="pt-PT" sz="2400" dirty="0"/>
              <a:t> Pagos</a:t>
            </a:r>
          </a:p>
          <a:p>
            <a:pPr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pt-PT" sz="2400" dirty="0"/>
              <a:t>Anúncios nas redes sociais</a:t>
            </a:r>
          </a:p>
        </p:txBody>
      </p:sp>
    </p:spTree>
    <p:extLst>
      <p:ext uri="{BB962C8B-B14F-4D97-AF65-F5344CB8AC3E}">
        <p14:creationId xmlns:p14="http://schemas.microsoft.com/office/powerpoint/2010/main" val="1600855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2" y="349104"/>
            <a:ext cx="7494013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Website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3D4B0DF-E233-476B-A64C-AA37DD844053}"/>
              </a:ext>
            </a:extLst>
          </p:cNvPr>
          <p:cNvSpPr txBox="1"/>
          <p:nvPr/>
        </p:nvSpPr>
        <p:spPr>
          <a:xfrm>
            <a:off x="7004340" y="2394956"/>
            <a:ext cx="5187660" cy="3913059"/>
          </a:xfrm>
          <a:prstGeom prst="rect">
            <a:avLst/>
          </a:prstGeom>
          <a:solidFill>
            <a:srgbClr val="FDDE00"/>
          </a:solidFill>
        </p:spPr>
        <p:txBody>
          <a:bodyPr wrap="square" lIns="360000" rtlCol="0">
            <a:spAutoFit/>
          </a:bodyPr>
          <a:lstStyle/>
          <a:p>
            <a:pPr>
              <a:lnSpc>
                <a:spcPct val="150000"/>
              </a:lnSpc>
              <a:buClr>
                <a:srgbClr val="6ECECB"/>
              </a:buClr>
            </a:pPr>
            <a:r>
              <a:rPr lang="en-GB" sz="2400" b="1" dirty="0" err="1"/>
              <a:t>Esteja</a:t>
            </a:r>
            <a:r>
              <a:rPr lang="en-GB" sz="2400" b="1" dirty="0"/>
              <a:t> </a:t>
            </a:r>
            <a:r>
              <a:rPr lang="en-GB" sz="2400" b="1" dirty="0" err="1"/>
              <a:t>alerta</a:t>
            </a:r>
            <a:r>
              <a:rPr lang="en-GB" sz="2400" b="1" dirty="0"/>
              <a:t> para:</a:t>
            </a:r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400" dirty="0"/>
              <a:t>Design </a:t>
            </a:r>
            <a:r>
              <a:rPr lang="en-GB" sz="2400" dirty="0" err="1"/>
              <a:t>Gráfico</a:t>
            </a:r>
            <a:endParaRPr lang="en-GB" sz="2400" dirty="0"/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400" dirty="0" err="1"/>
              <a:t>Redação</a:t>
            </a:r>
            <a:endParaRPr lang="en-GB" sz="2400" dirty="0"/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400" dirty="0" err="1"/>
              <a:t>Programação</a:t>
            </a:r>
            <a:endParaRPr lang="en-GB" sz="2400" dirty="0"/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400" dirty="0" err="1"/>
              <a:t>Otimização</a:t>
            </a:r>
            <a:r>
              <a:rPr lang="en-GB" sz="2400" dirty="0"/>
              <a:t>  para Smartphones</a:t>
            </a:r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400" dirty="0"/>
              <a:t>Sistema de </a:t>
            </a:r>
            <a:r>
              <a:rPr lang="en-GB" sz="2400" dirty="0" err="1"/>
              <a:t>Gestão</a:t>
            </a:r>
            <a:r>
              <a:rPr lang="en-GB" sz="2400" dirty="0"/>
              <a:t> de </a:t>
            </a:r>
            <a:r>
              <a:rPr lang="en-GB" sz="2400" dirty="0" err="1"/>
              <a:t>Conteúdos</a:t>
            </a:r>
            <a:endParaRPr lang="en-GB" sz="2400" dirty="0"/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400" dirty="0"/>
              <a:t>Sistema de </a:t>
            </a:r>
            <a:r>
              <a:rPr lang="en-GB" sz="2400" dirty="0" err="1"/>
              <a:t>Reservas</a:t>
            </a:r>
            <a:r>
              <a:rPr lang="en-GB" sz="2400" dirty="0"/>
              <a:t> Online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01FA649-7F7F-474E-8DC9-6814584BD8DA}"/>
              </a:ext>
            </a:extLst>
          </p:cNvPr>
          <p:cNvSpPr txBox="1"/>
          <p:nvPr/>
        </p:nvSpPr>
        <p:spPr>
          <a:xfrm>
            <a:off x="301475" y="1046457"/>
            <a:ext cx="7235397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DDE00"/>
              </a:buClr>
            </a:pPr>
            <a:r>
              <a:rPr lang="en-GB" sz="2400" b="1" dirty="0" err="1"/>
              <a:t>Meio</a:t>
            </a:r>
            <a:r>
              <a:rPr lang="en-GB" sz="2400" b="1" dirty="0"/>
              <a:t> </a:t>
            </a:r>
            <a:r>
              <a:rPr lang="en-GB" sz="2400" b="1" dirty="0" err="1"/>
              <a:t>primário</a:t>
            </a:r>
            <a:r>
              <a:rPr lang="en-GB" sz="2400" b="1" dirty="0"/>
              <a:t> para:</a:t>
            </a:r>
          </a:p>
          <a:p>
            <a:pPr marL="342900" indent="-342900">
              <a:lnSpc>
                <a:spcPct val="150000"/>
              </a:lnSpc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en-GB" sz="2400" dirty="0" err="1"/>
              <a:t>Comunicar</a:t>
            </a:r>
            <a:r>
              <a:rPr lang="en-GB" sz="2400" dirty="0"/>
              <a:t> com o </a:t>
            </a:r>
            <a:r>
              <a:rPr lang="en-GB" sz="2400" dirty="0" err="1"/>
              <a:t>seu</a:t>
            </a:r>
            <a:r>
              <a:rPr lang="en-GB" sz="2400" dirty="0"/>
              <a:t> </a:t>
            </a:r>
            <a:r>
              <a:rPr lang="en-GB" sz="2400" dirty="0" err="1"/>
              <a:t>público</a:t>
            </a:r>
            <a:endParaRPr lang="en-GB" sz="2400" dirty="0"/>
          </a:p>
          <a:p>
            <a:pPr marL="342900" indent="-342900">
              <a:lnSpc>
                <a:spcPct val="150000"/>
              </a:lnSpc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en-GB" sz="2400" dirty="0"/>
              <a:t>Converter </a:t>
            </a:r>
            <a:r>
              <a:rPr lang="en-GB" sz="2400" dirty="0" err="1"/>
              <a:t>em</a:t>
            </a:r>
            <a:r>
              <a:rPr lang="en-GB" sz="2400" dirty="0"/>
              <a:t> </a:t>
            </a:r>
            <a:r>
              <a:rPr lang="en-GB" sz="2400" dirty="0" err="1"/>
              <a:t>reservas</a:t>
            </a:r>
            <a:endParaRPr lang="en-GB" sz="2400" dirty="0"/>
          </a:p>
          <a:p>
            <a:pPr marL="342900" indent="-342900">
              <a:lnSpc>
                <a:spcPct val="150000"/>
              </a:lnSpc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en-GB" sz="2400" dirty="0" err="1"/>
              <a:t>Mostrar</a:t>
            </a:r>
            <a:r>
              <a:rPr lang="en-GB" sz="2400" dirty="0"/>
              <a:t> a </a:t>
            </a:r>
            <a:r>
              <a:rPr lang="en-GB" sz="2400" dirty="0" err="1"/>
              <a:t>sua</a:t>
            </a:r>
            <a:r>
              <a:rPr lang="en-GB" sz="2400" dirty="0"/>
              <a:t> </a:t>
            </a:r>
            <a:r>
              <a:rPr lang="en-GB" sz="2400" dirty="0" err="1"/>
              <a:t>empresa</a:t>
            </a:r>
            <a:endParaRPr lang="en-GB" sz="2400" dirty="0"/>
          </a:p>
          <a:p>
            <a:pPr marL="342900" indent="-342900">
              <a:lnSpc>
                <a:spcPct val="150000"/>
              </a:lnSpc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pt-PT" sz="2400" dirty="0"/>
              <a:t>Destacar a personalidade da sua marca</a:t>
            </a:r>
            <a:endParaRPr lang="en-GB" sz="2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E2D09DD-E70E-4EA8-A904-EE05B37DD4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40" y="632808"/>
            <a:ext cx="5187661" cy="168633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2155FC5-3A38-4C04-A50A-D8A197B63967}"/>
              </a:ext>
            </a:extLst>
          </p:cNvPr>
          <p:cNvSpPr/>
          <p:nvPr/>
        </p:nvSpPr>
        <p:spPr>
          <a:xfrm>
            <a:off x="0" y="4110181"/>
            <a:ext cx="6816436" cy="2124364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t"/>
          <a:lstStyle/>
          <a:p>
            <a:pPr>
              <a:spcAft>
                <a:spcPts val="600"/>
              </a:spcAft>
            </a:pPr>
            <a:r>
              <a:rPr lang="en-GB" sz="2400" b="1" dirty="0" err="1">
                <a:solidFill>
                  <a:schemeClr val="tx1"/>
                </a:solidFill>
              </a:rPr>
              <a:t>Dica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rápida</a:t>
            </a:r>
            <a:r>
              <a:rPr lang="en-GB" sz="2400" b="1" dirty="0">
                <a:solidFill>
                  <a:schemeClr val="tx1"/>
                </a:solidFill>
              </a:rPr>
              <a:t>!</a:t>
            </a:r>
          </a:p>
          <a:p>
            <a:r>
              <a:rPr lang="pt-PT" sz="2400" dirty="0"/>
              <a:t>Pode utilizar soluções como </a:t>
            </a:r>
            <a:r>
              <a:rPr lang="pt-PT" sz="2400" dirty="0" err="1"/>
              <a:t>Wix</a:t>
            </a:r>
            <a:r>
              <a:rPr lang="pt-PT" sz="2400" dirty="0"/>
              <a:t>, </a:t>
            </a:r>
            <a:r>
              <a:rPr lang="pt-PT" sz="2400" dirty="0" err="1"/>
              <a:t>Weebly</a:t>
            </a:r>
            <a:r>
              <a:rPr lang="pt-PT" sz="2400" dirty="0"/>
              <a:t>, </a:t>
            </a:r>
            <a:r>
              <a:rPr lang="pt-PT" sz="2400" dirty="0" err="1"/>
              <a:t>Squarespace</a:t>
            </a:r>
            <a:r>
              <a:rPr lang="pt-PT" sz="2400" dirty="0"/>
              <a:t> ou </a:t>
            </a:r>
            <a:r>
              <a:rPr lang="pt-PT" sz="2400" dirty="0" err="1"/>
              <a:t>Wordpress</a:t>
            </a:r>
            <a:r>
              <a:rPr lang="pt-PT" sz="2400" dirty="0"/>
              <a:t> que têm modelos de site prontos para uso e sistemas simples para gestão de conteúdo.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6296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22B76AE-9621-400C-9C7D-4B7F77E88C2D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Caso de </a:t>
            </a:r>
            <a:r>
              <a:rPr lang="en-US" sz="3600" b="1" dirty="0" err="1"/>
              <a:t>Estudo</a:t>
            </a:r>
            <a:r>
              <a:rPr lang="en-US" sz="3600" b="1" dirty="0"/>
              <a:t> – Six Senses 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7A6388E-E335-4357-AE5C-0EECD6B6AD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0D6CA2D-EFD2-475A-B5A5-81A45AB360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0903" y="3759201"/>
            <a:ext cx="6531041" cy="22730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8ECFAC2-19DC-4738-868B-BDD283E4F4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6" r="2733"/>
          <a:stretch/>
        </p:blipFill>
        <p:spPr>
          <a:xfrm>
            <a:off x="5846618" y="1177443"/>
            <a:ext cx="6214494" cy="205528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475E532-FD2E-41BD-954E-3973999BAC27}"/>
              </a:ext>
            </a:extLst>
          </p:cNvPr>
          <p:cNvSpPr txBox="1"/>
          <p:nvPr/>
        </p:nvSpPr>
        <p:spPr>
          <a:xfrm>
            <a:off x="330048" y="1128873"/>
            <a:ext cx="5310855" cy="51181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 err="1"/>
              <a:t>Em</a:t>
            </a:r>
            <a:r>
              <a:rPr lang="en-GB" sz="2200" dirty="0"/>
              <a:t> 2019, a Six Senses </a:t>
            </a:r>
            <a:r>
              <a:rPr lang="pt-PT" sz="2200" dirty="0"/>
              <a:t>lançou um novo site com extensão da marca em </a:t>
            </a:r>
            <a:r>
              <a:rPr lang="en-GB" sz="2200" dirty="0">
                <a:solidFill>
                  <a:srgbClr val="6ECEC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www.sixsenses.com</a:t>
            </a:r>
            <a:r>
              <a:rPr lang="en-GB" sz="2200" dirty="0"/>
              <a:t>. </a:t>
            </a:r>
            <a:r>
              <a:rPr lang="pt-PT" sz="2200" dirty="0"/>
              <a:t>Incorpora um </a:t>
            </a:r>
            <a:r>
              <a:rPr lang="pt-PT" sz="2200" b="1" dirty="0"/>
              <a:t>design empático </a:t>
            </a:r>
            <a:r>
              <a:rPr lang="pt-PT" sz="2200" dirty="0"/>
              <a:t>(este é um design gráfico cuidadoso), </a:t>
            </a:r>
            <a:r>
              <a:rPr lang="pt-PT" sz="2200" b="1" dirty="0"/>
              <a:t>um layout inspirado em histórias</a:t>
            </a:r>
            <a:r>
              <a:rPr lang="pt-PT" sz="2200" dirty="0"/>
              <a:t> (design gráfico para a experiência do usuário), </a:t>
            </a:r>
            <a:r>
              <a:rPr lang="pt-PT" sz="2200" b="1" dirty="0"/>
              <a:t>os segredos locais mais bem guardados </a:t>
            </a:r>
            <a:r>
              <a:rPr lang="pt-PT" sz="2200" dirty="0"/>
              <a:t>(conteúdo para o </a:t>
            </a:r>
            <a:r>
              <a:rPr lang="pt-PT" sz="2200" dirty="0" err="1"/>
              <a:t>inbound</a:t>
            </a:r>
            <a:r>
              <a:rPr lang="pt-PT" sz="2200" dirty="0"/>
              <a:t> marketing) e um </a:t>
            </a:r>
            <a:r>
              <a:rPr lang="pt-PT" sz="2200" b="1" dirty="0"/>
              <a:t>processo de reserva aprimorado </a:t>
            </a:r>
            <a:r>
              <a:rPr lang="pt-PT" sz="2200" dirty="0"/>
              <a:t>(conversão).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2252765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4F9450B7-6632-4379-B868-E2F29B0DBB7D}"/>
              </a:ext>
            </a:extLst>
          </p:cNvPr>
          <p:cNvCxnSpPr/>
          <p:nvPr/>
        </p:nvCxnSpPr>
        <p:spPr>
          <a:xfrm>
            <a:off x="6096000" y="1044458"/>
            <a:ext cx="0" cy="5263978"/>
          </a:xfrm>
          <a:prstGeom prst="line">
            <a:avLst/>
          </a:prstGeom>
          <a:ln w="57150">
            <a:solidFill>
              <a:srgbClr val="FD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2A53BA33-7BE6-4012-8E86-8D5F5B0268FA}"/>
              </a:ext>
            </a:extLst>
          </p:cNvPr>
          <p:cNvSpPr/>
          <p:nvPr/>
        </p:nvSpPr>
        <p:spPr>
          <a:xfrm>
            <a:off x="0" y="3720662"/>
            <a:ext cx="12192000" cy="471834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Website – SEO vs. SEM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46DC110-EB0F-4EE5-A471-37137FA981B6}"/>
              </a:ext>
            </a:extLst>
          </p:cNvPr>
          <p:cNvSpPr txBox="1"/>
          <p:nvPr/>
        </p:nvSpPr>
        <p:spPr>
          <a:xfrm>
            <a:off x="3472882" y="3739209"/>
            <a:ext cx="52462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Como </a:t>
            </a:r>
            <a:r>
              <a:rPr lang="pt-PT" sz="2400" b="1" dirty="0"/>
              <a:t>fazê-lo</a:t>
            </a:r>
            <a:r>
              <a:rPr lang="en-GB" sz="2400" b="1" dirty="0"/>
              <a:t>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0F077F-B4E5-4CF0-8C5D-08C9483088AC}"/>
              </a:ext>
            </a:extLst>
          </p:cNvPr>
          <p:cNvSpPr txBox="1"/>
          <p:nvPr/>
        </p:nvSpPr>
        <p:spPr>
          <a:xfrm>
            <a:off x="203201" y="4269295"/>
            <a:ext cx="5698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000" spc="-30" dirty="0"/>
              <a:t> </a:t>
            </a:r>
            <a:r>
              <a:rPr lang="pt-PT" sz="2000" spc="-30" dirty="0"/>
              <a:t>Melhore o conteúdo do seu site</a:t>
            </a:r>
          </a:p>
          <a:p>
            <a:pPr algn="just">
              <a:spcBef>
                <a:spcPts val="1200"/>
              </a:spcBef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000" spc="-30" dirty="0"/>
              <a:t> Use </a:t>
            </a:r>
            <a:r>
              <a:rPr lang="en-GB" sz="2000" spc="-30" dirty="0" err="1"/>
              <a:t>palavras-chave</a:t>
            </a:r>
            <a:r>
              <a:rPr lang="en-GB" sz="2000" spc="-30" dirty="0"/>
              <a:t> </a:t>
            </a:r>
            <a:r>
              <a:rPr lang="en-GB" sz="2000" spc="-30" dirty="0" err="1"/>
              <a:t>especificas</a:t>
            </a:r>
            <a:r>
              <a:rPr lang="en-GB" sz="2000" spc="-30" dirty="0"/>
              <a:t> (</a:t>
            </a:r>
            <a:r>
              <a:rPr lang="en-GB" sz="2000" spc="-30" dirty="0" err="1"/>
              <a:t>p.e.</a:t>
            </a:r>
            <a:r>
              <a:rPr lang="en-GB" sz="2000" spc="-30" dirty="0"/>
              <a:t>, </a:t>
            </a:r>
            <a:r>
              <a:rPr lang="pt-PT" sz="2000" spc="-30" dirty="0"/>
              <a:t>bem-estar)</a:t>
            </a:r>
          </a:p>
          <a:p>
            <a:pPr algn="just">
              <a:spcBef>
                <a:spcPts val="1200"/>
              </a:spcBef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pt-PT" sz="2000" spc="-30" dirty="0"/>
              <a:t> Melhore a sua </a:t>
            </a:r>
            <a:r>
              <a:rPr lang="pt-PT" sz="2000" i="1" spc="-30" dirty="0" err="1"/>
              <a:t>backend</a:t>
            </a:r>
            <a:r>
              <a:rPr lang="pt-PT" sz="2000" i="1" spc="-30" dirty="0"/>
              <a:t> </a:t>
            </a:r>
            <a:r>
              <a:rPr lang="pt-PT" sz="2000" i="1" spc="-30" dirty="0" err="1"/>
              <a:t>structure</a:t>
            </a:r>
            <a:r>
              <a:rPr lang="pt-PT" sz="2000" spc="-30" dirty="0"/>
              <a:t> (termo técnico)</a:t>
            </a:r>
          </a:p>
          <a:p>
            <a:pPr algn="just">
              <a:spcBef>
                <a:spcPts val="1200"/>
              </a:spcBef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pt-PT" sz="2000" spc="-30" dirty="0"/>
              <a:t>Disponibilize links de outros sites para o seu</a:t>
            </a:r>
            <a:endParaRPr lang="en-GB" sz="2000" spc="-3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65F8BC-92EF-4B04-A5D5-E1F73F4806BF}"/>
              </a:ext>
            </a:extLst>
          </p:cNvPr>
          <p:cNvSpPr txBox="1"/>
          <p:nvPr/>
        </p:nvSpPr>
        <p:spPr>
          <a:xfrm>
            <a:off x="6317673" y="4266384"/>
            <a:ext cx="569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Clr>
                <a:srgbClr val="F7981D"/>
              </a:buClr>
              <a:buFont typeface="Calibri" panose="020F0502020204030204" pitchFamily="34" charset="0"/>
              <a:buChar char="↘"/>
            </a:pPr>
            <a:r>
              <a:rPr lang="en-GB" sz="2000" dirty="0"/>
              <a:t> </a:t>
            </a:r>
            <a:r>
              <a:rPr lang="pt-PT" sz="2000" dirty="0"/>
              <a:t>Os anúncios são colocados quando palavras-chave específicas são pesquisadas</a:t>
            </a:r>
            <a:r>
              <a:rPr lang="en-GB" sz="2000" dirty="0"/>
              <a:t>.</a:t>
            </a:r>
          </a:p>
          <a:p>
            <a:pPr algn="just">
              <a:spcBef>
                <a:spcPts val="1200"/>
              </a:spcBef>
              <a:buClr>
                <a:srgbClr val="F7981D"/>
              </a:buClr>
              <a:buFont typeface="Calibri" panose="020F0502020204030204" pitchFamily="34" charset="0"/>
              <a:buChar char="↘"/>
            </a:pPr>
            <a:r>
              <a:rPr lang="en-GB" sz="2000" dirty="0"/>
              <a:t> </a:t>
            </a:r>
            <a:r>
              <a:rPr lang="pt-PT" sz="2000" dirty="0"/>
              <a:t>Você paga por cada vez que um utilizador clica nesses anúncios-</a:t>
            </a:r>
            <a:endParaRPr lang="en-GB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72F12E-E3E4-42A1-86C5-3947B378E908}"/>
              </a:ext>
            </a:extLst>
          </p:cNvPr>
          <p:cNvSpPr txBox="1"/>
          <p:nvPr/>
        </p:nvSpPr>
        <p:spPr>
          <a:xfrm>
            <a:off x="203201" y="999963"/>
            <a:ext cx="5698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6ECE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Engine Optimization</a:t>
            </a:r>
          </a:p>
          <a:p>
            <a:pPr algn="just"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000" dirty="0"/>
              <a:t>Sem </a:t>
            </a:r>
            <a:r>
              <a:rPr lang="pt-PT" sz="2000" dirty="0"/>
              <a:t>pagamento (orgânico)</a:t>
            </a:r>
          </a:p>
          <a:p>
            <a:pPr algn="just"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 Público Geral</a:t>
            </a:r>
          </a:p>
          <a:p>
            <a:pPr algn="just"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 Resultados levam tempo</a:t>
            </a:r>
          </a:p>
          <a:p>
            <a:pPr algn="just"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000" spc="-20" dirty="0"/>
              <a:t> </a:t>
            </a:r>
            <a:r>
              <a:rPr lang="pt-PT" sz="2000" spc="-20" dirty="0"/>
              <a:t>Requer habilidade técnica para otimizar o conteúdo</a:t>
            </a:r>
            <a:endParaRPr lang="en-GB" sz="2000" spc="-2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1EF83F-65D6-4C2E-A592-B21850472C3F}"/>
              </a:ext>
            </a:extLst>
          </p:cNvPr>
          <p:cNvSpPr txBox="1"/>
          <p:nvPr/>
        </p:nvSpPr>
        <p:spPr>
          <a:xfrm>
            <a:off x="6317673" y="997964"/>
            <a:ext cx="5698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F798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Engine Marketing</a:t>
            </a:r>
          </a:p>
          <a:p>
            <a:pPr algn="just">
              <a:spcAft>
                <a:spcPts val="12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 Pay per click</a:t>
            </a:r>
          </a:p>
          <a:p>
            <a:pPr algn="just">
              <a:spcAft>
                <a:spcPts val="12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 </a:t>
            </a:r>
            <a:r>
              <a:rPr lang="pt-PT" sz="2000" dirty="0"/>
              <a:t>Público-Alvo</a:t>
            </a:r>
          </a:p>
          <a:p>
            <a:pPr algn="just">
              <a:spcAft>
                <a:spcPts val="12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 Resultados imediatos</a:t>
            </a:r>
          </a:p>
          <a:p>
            <a:pPr algn="just">
              <a:spcAft>
                <a:spcPts val="12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 Requer um investimento monetário</a:t>
            </a:r>
          </a:p>
        </p:txBody>
      </p:sp>
    </p:spTree>
    <p:extLst>
      <p:ext uri="{BB962C8B-B14F-4D97-AF65-F5344CB8AC3E}">
        <p14:creationId xmlns:p14="http://schemas.microsoft.com/office/powerpoint/2010/main" val="2429949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3"/>
              </a:rPr>
              <a:t>https://youtu.be/yHTUsvSNk5k</a:t>
            </a:r>
            <a:r>
              <a:rPr lang="en-GB" sz="1050" dirty="0"/>
              <a:t>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FD1A90F-7347-446C-937E-4CDCEAB040E0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Video de </a:t>
            </a:r>
            <a:r>
              <a:rPr lang="en-US" sz="3600" b="1" dirty="0" err="1"/>
              <a:t>Suporte</a:t>
            </a:r>
            <a:r>
              <a:rPr lang="en-US" sz="3600" b="1" dirty="0"/>
              <a:t> #4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3219A6-BC9B-4BC6-90BE-EE75E1FA9D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9D74BA-CB65-409E-9866-9419C48A987E}"/>
              </a:ext>
            </a:extLst>
          </p:cNvPr>
          <p:cNvSpPr txBox="1"/>
          <p:nvPr/>
        </p:nvSpPr>
        <p:spPr>
          <a:xfrm>
            <a:off x="9843516" y="1228725"/>
            <a:ext cx="22936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Autoridade, relevância e confiança (os 3 pilares do SEO)</a:t>
            </a:r>
            <a:endParaRPr lang="en-GB" sz="2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Multimédia Online 4" title="Authority, Relevance &amp; Trust (The 3 Pillars Of SEO) | HiiQ - SEO - Ep. 2">
            <a:hlinkClick r:id="" action="ppaction://media"/>
            <a:extLst>
              <a:ext uri="{FF2B5EF4-FFF2-40B4-BE49-F238E27FC236}">
                <a16:creationId xmlns:a16="http://schemas.microsoft.com/office/drawing/2014/main" id="{9CC2AB7D-69A8-48E6-A341-7EB8D9D536BC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58944" y="1289335"/>
            <a:ext cx="6948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7512486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600" b="1" dirty="0"/>
              <a:t>Anúncios Publicitários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B2B8FA-E061-4F8C-A3D7-E47796DDDB1F}"/>
              </a:ext>
            </a:extLst>
          </p:cNvPr>
          <p:cNvSpPr txBox="1"/>
          <p:nvPr/>
        </p:nvSpPr>
        <p:spPr>
          <a:xfrm>
            <a:off x="301475" y="1046457"/>
            <a:ext cx="835891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DDE00"/>
              </a:buClr>
            </a:pPr>
            <a:r>
              <a:rPr lang="en-GB" sz="2400" b="1" dirty="0" err="1"/>
              <a:t>Meios</a:t>
            </a:r>
            <a:r>
              <a:rPr lang="en-GB" sz="2400" b="1" dirty="0"/>
              <a:t> para:</a:t>
            </a:r>
          </a:p>
          <a:p>
            <a:pPr marL="342900" indent="-342900">
              <a:lnSpc>
                <a:spcPct val="150000"/>
              </a:lnSpc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pt-PT" sz="2400" dirty="0"/>
              <a:t>Atrair público para um meio digital (p.e., página da empresa)</a:t>
            </a:r>
          </a:p>
          <a:p>
            <a:pPr marL="342900" indent="-342900">
              <a:lnSpc>
                <a:spcPct val="150000"/>
              </a:lnSpc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pt-PT" sz="2400" dirty="0"/>
              <a:t>Incentivar cliques e ações específicas (p.e., compra)</a:t>
            </a:r>
          </a:p>
          <a:p>
            <a:pPr marL="342900" indent="-342900">
              <a:lnSpc>
                <a:spcPct val="150000"/>
              </a:lnSpc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pt-PT" sz="2400" dirty="0"/>
              <a:t>Aumentar o </a:t>
            </a:r>
            <a:r>
              <a:rPr lang="pt-PT" sz="2400" dirty="0" err="1"/>
              <a:t>awareness</a:t>
            </a:r>
            <a:r>
              <a:rPr lang="pt-PT" sz="2400" dirty="0"/>
              <a:t> da marca</a:t>
            </a:r>
            <a:r>
              <a:rPr lang="en-GB" sz="2400" dirty="0"/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5DA2A1-75DE-4739-A41E-7AB08359B0DA}"/>
              </a:ext>
            </a:extLst>
          </p:cNvPr>
          <p:cNvSpPr txBox="1"/>
          <p:nvPr/>
        </p:nvSpPr>
        <p:spPr>
          <a:xfrm>
            <a:off x="0" y="3375003"/>
            <a:ext cx="6410036" cy="2805063"/>
          </a:xfrm>
          <a:prstGeom prst="rect">
            <a:avLst/>
          </a:prstGeom>
          <a:solidFill>
            <a:srgbClr val="FDDE00"/>
          </a:solidFill>
        </p:spPr>
        <p:txBody>
          <a:bodyPr wrap="square" lIns="360000" rIns="72000" rtlCol="0">
            <a:spAutoFit/>
          </a:bodyPr>
          <a:lstStyle/>
          <a:p>
            <a:pPr>
              <a:lnSpc>
                <a:spcPct val="150000"/>
              </a:lnSpc>
              <a:buClr>
                <a:srgbClr val="6ECECB"/>
              </a:buClr>
            </a:pPr>
            <a:r>
              <a:rPr lang="en-GB" sz="2400" b="1" dirty="0" err="1"/>
              <a:t>Benefícios</a:t>
            </a:r>
            <a:r>
              <a:rPr lang="en-GB" sz="2400" b="1" dirty="0"/>
              <a:t>:</a:t>
            </a:r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400" dirty="0" err="1"/>
              <a:t>Diversidade</a:t>
            </a:r>
            <a:r>
              <a:rPr lang="en-GB" sz="2400" dirty="0"/>
              <a:t> (banner, videos, rich media, etc.)</a:t>
            </a:r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400" dirty="0" err="1"/>
              <a:t>Alcance</a:t>
            </a:r>
            <a:r>
              <a:rPr lang="en-GB" sz="2400" dirty="0"/>
              <a:t> (</a:t>
            </a:r>
            <a:r>
              <a:rPr lang="en-GB" sz="2400" dirty="0" err="1"/>
              <a:t>muitas</a:t>
            </a:r>
            <a:r>
              <a:rPr lang="en-GB" sz="2400" dirty="0"/>
              <a:t> </a:t>
            </a:r>
            <a:r>
              <a:rPr lang="en-GB" sz="2400" dirty="0" err="1"/>
              <a:t>pessoas</a:t>
            </a:r>
            <a:r>
              <a:rPr lang="en-GB" sz="2400" dirty="0"/>
              <a:t> </a:t>
            </a:r>
            <a:r>
              <a:rPr lang="en-GB" sz="2400" dirty="0" err="1"/>
              <a:t>muito</a:t>
            </a:r>
            <a:r>
              <a:rPr lang="en-GB" sz="2400" dirty="0"/>
              <a:t> </a:t>
            </a:r>
            <a:r>
              <a:rPr lang="en-GB" sz="2400" dirty="0" err="1"/>
              <a:t>rapidamente</a:t>
            </a:r>
            <a:r>
              <a:rPr lang="en-GB" sz="2400" dirty="0"/>
              <a:t>)</a:t>
            </a:r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400" dirty="0" err="1"/>
              <a:t>Segmentação</a:t>
            </a:r>
            <a:r>
              <a:rPr lang="en-GB" sz="2400" dirty="0"/>
              <a:t> (</a:t>
            </a:r>
            <a:r>
              <a:rPr lang="en-GB" sz="2400" dirty="0" err="1"/>
              <a:t>pessoas</a:t>
            </a:r>
            <a:r>
              <a:rPr lang="en-GB" sz="2400" dirty="0"/>
              <a:t> </a:t>
            </a:r>
            <a:r>
              <a:rPr lang="en-GB" sz="2400" dirty="0" err="1"/>
              <a:t>específicas</a:t>
            </a:r>
            <a:r>
              <a:rPr lang="en-GB" sz="2400" dirty="0"/>
              <a:t>)</a:t>
            </a:r>
          </a:p>
          <a:p>
            <a:pPr marL="342900" indent="-342900"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400" dirty="0" err="1"/>
              <a:t>Mensuração</a:t>
            </a:r>
            <a:r>
              <a:rPr lang="en-GB" sz="2400" dirty="0"/>
              <a:t> (</a:t>
            </a:r>
            <a:r>
              <a:rPr lang="en-GB" sz="2400" dirty="0" err="1"/>
              <a:t>controle</a:t>
            </a:r>
            <a:r>
              <a:rPr lang="en-GB" sz="2400" dirty="0"/>
              <a:t>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FE7264E-D538-4564-88C2-D2B664F5A142}"/>
              </a:ext>
            </a:extLst>
          </p:cNvPr>
          <p:cNvSpPr/>
          <p:nvPr/>
        </p:nvSpPr>
        <p:spPr>
          <a:xfrm>
            <a:off x="7740073" y="4655127"/>
            <a:ext cx="4451927" cy="1661172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16000" rtlCol="0" anchor="t"/>
          <a:lstStyle/>
          <a:p>
            <a:pPr algn="just">
              <a:spcAft>
                <a:spcPts val="600"/>
              </a:spcAft>
            </a:pPr>
            <a:r>
              <a:rPr lang="en-GB" sz="2400" b="1" dirty="0" err="1">
                <a:solidFill>
                  <a:schemeClr val="tx1"/>
                </a:solidFill>
              </a:rPr>
              <a:t>Dica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rápida</a:t>
            </a:r>
            <a:r>
              <a:rPr lang="en-GB" sz="2400" b="1" dirty="0">
                <a:solidFill>
                  <a:schemeClr val="tx1"/>
                </a:solidFill>
              </a:rPr>
              <a:t>!</a:t>
            </a:r>
          </a:p>
          <a:p>
            <a:pPr algn="just"/>
            <a:r>
              <a:rPr lang="pt-PT" sz="2400" dirty="0"/>
              <a:t>Um anúncio deve ser vinculado a uma página de destino com um objetivo muito específico!</a:t>
            </a:r>
            <a:endParaRPr lang="en-GB" sz="24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B5424F8-769D-4702-95ED-66282718D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394" y="0"/>
            <a:ext cx="3531606" cy="430414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46953BC-2F34-4337-A167-A4BF45827A8E}"/>
              </a:ext>
            </a:extLst>
          </p:cNvPr>
          <p:cNvSpPr txBox="1"/>
          <p:nvPr/>
        </p:nvSpPr>
        <p:spPr>
          <a:xfrm>
            <a:off x="9966036" y="4304145"/>
            <a:ext cx="211902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50" b="1" dirty="0"/>
              <a:t>Source: </a:t>
            </a:r>
            <a:r>
              <a:rPr lang="en-GB" sz="1050" dirty="0" err="1"/>
              <a:t>AdClarity</a:t>
            </a:r>
            <a:r>
              <a:rPr lang="en-GB" sz="1050" dirty="0"/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2525133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3"/>
              </a:rPr>
              <a:t>https://youtu.be/4T6Ia20D-T8</a:t>
            </a:r>
            <a:r>
              <a:rPr lang="en-GB" sz="1050" dirty="0"/>
              <a:t>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FD1A90F-7347-446C-937E-4CDCEAB040E0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Video de </a:t>
            </a:r>
            <a:r>
              <a:rPr lang="en-US" sz="3600" b="1" dirty="0" err="1"/>
              <a:t>Suporte</a:t>
            </a:r>
            <a:r>
              <a:rPr lang="en-US" sz="3600" b="1" dirty="0"/>
              <a:t> #5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3219A6-BC9B-4BC6-90BE-EE75E1FA9D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9D74BA-CB65-409E-9866-9419C48A987E}"/>
              </a:ext>
            </a:extLst>
          </p:cNvPr>
          <p:cNvSpPr txBox="1"/>
          <p:nvPr/>
        </p:nvSpPr>
        <p:spPr>
          <a:xfrm>
            <a:off x="9843516" y="1228725"/>
            <a:ext cx="2293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O que é publicidade gráfica?</a:t>
            </a:r>
            <a:endParaRPr lang="en-GB" sz="2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Multimédia Online 3" title="What is display advertising?">
            <a:hlinkClick r:id="" action="ppaction://media"/>
            <a:extLst>
              <a:ext uri="{FF2B5EF4-FFF2-40B4-BE49-F238E27FC236}">
                <a16:creationId xmlns:a16="http://schemas.microsoft.com/office/drawing/2014/main" id="{EBD49C31-1841-4815-98B5-5FD543E746B9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73928" y="1296236"/>
            <a:ext cx="6948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728AE2FA-3F22-427E-B46B-DAC1DC3340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2435" y="1223694"/>
            <a:ext cx="3389565" cy="410033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FF7A6-C4E6-7B4A-9F10-186C4D60B6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3223" y="349104"/>
            <a:ext cx="6361734" cy="697353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F0D788AC-E3A6-4BC0-BD90-E7AC75292036}"/>
              </a:ext>
            </a:extLst>
          </p:cNvPr>
          <p:cNvSpPr/>
          <p:nvPr/>
        </p:nvSpPr>
        <p:spPr>
          <a:xfrm>
            <a:off x="360420" y="993094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C11D799-0927-4B6A-8314-2BB104CA9282}"/>
              </a:ext>
            </a:extLst>
          </p:cNvPr>
          <p:cNvSpPr/>
          <p:nvPr/>
        </p:nvSpPr>
        <p:spPr>
          <a:xfrm>
            <a:off x="360420" y="1578877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 Nova Era do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A0D24B1-2647-4D96-9604-BE80F80146B6}"/>
              </a:ext>
            </a:extLst>
          </p:cNvPr>
          <p:cNvSpPr/>
          <p:nvPr/>
        </p:nvSpPr>
        <p:spPr>
          <a:xfrm>
            <a:off x="360420" y="2164660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A Economia da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FA024202-086B-43AC-B0DE-9BD5A83795EF}"/>
              </a:ext>
            </a:extLst>
          </p:cNvPr>
          <p:cNvSpPr/>
          <p:nvPr/>
        </p:nvSpPr>
        <p:spPr>
          <a:xfrm>
            <a:off x="360413" y="3922009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O Storytelling no Turismo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Culinário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A004A93A-141D-44B1-8A84-AB29ACC02976}"/>
              </a:ext>
            </a:extLst>
          </p:cNvPr>
          <p:cNvSpPr/>
          <p:nvPr/>
        </p:nvSpPr>
        <p:spPr>
          <a:xfrm>
            <a:off x="360413" y="4507792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Criação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um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Negócio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Seta: Pentágono 39">
            <a:extLst>
              <a:ext uri="{FF2B5EF4-FFF2-40B4-BE49-F238E27FC236}">
                <a16:creationId xmlns:a16="http://schemas.microsoft.com/office/drawing/2014/main" id="{A3F5E8AB-B26B-40F2-BD64-AAC1C91EAD99}"/>
              </a:ext>
            </a:extLst>
          </p:cNvPr>
          <p:cNvSpPr/>
          <p:nvPr/>
        </p:nvSpPr>
        <p:spPr>
          <a:xfrm>
            <a:off x="360413" y="5093575"/>
            <a:ext cx="6444000" cy="468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VIII. Branding para o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06B7CA80-9B10-4DC0-89C6-9A966A88D2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1047094"/>
            <a:ext cx="360000" cy="360000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55C95FF9-EB91-4026-9444-810350BEBD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310" y="5733357"/>
            <a:ext cx="360000" cy="360000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894B8739-564C-476F-95C6-3D4C850FF663}"/>
              </a:ext>
            </a:extLst>
          </p:cNvPr>
          <p:cNvSpPr/>
          <p:nvPr/>
        </p:nvSpPr>
        <p:spPr>
          <a:xfrm>
            <a:off x="360413" y="2750443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Experiências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FFF72EC2-9D59-4CE4-9650-4D54BDA667D6}"/>
              </a:ext>
            </a:extLst>
          </p:cNvPr>
          <p:cNvSpPr/>
          <p:nvPr/>
        </p:nvSpPr>
        <p:spPr>
          <a:xfrm>
            <a:off x="360420" y="3336226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Jornada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Consumidor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Seta: Pentágono 49">
            <a:extLst>
              <a:ext uri="{FF2B5EF4-FFF2-40B4-BE49-F238E27FC236}">
                <a16:creationId xmlns:a16="http://schemas.microsoft.com/office/drawing/2014/main" id="{E09D3260-1A16-4E32-8CCB-EAF95B702B96}"/>
              </a:ext>
            </a:extLst>
          </p:cNvPr>
          <p:cNvSpPr/>
          <p:nvPr/>
        </p:nvSpPr>
        <p:spPr>
          <a:xfrm>
            <a:off x="360413" y="5679357"/>
            <a:ext cx="6444000" cy="468000"/>
          </a:xfrm>
          <a:prstGeom prst="homePlate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IX. Marketing Digital</a:t>
            </a:r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FF36D91E-1A18-444A-BE00-92CC561FF2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310" y="1637038"/>
            <a:ext cx="360000" cy="360000"/>
          </a:xfrm>
          <a:prstGeom prst="rect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6DFCB4DD-BEB9-4EDD-9E93-2B58E124AF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2214498"/>
            <a:ext cx="360000" cy="360000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311A191D-D60B-4A16-B28B-B682235E48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2808602"/>
            <a:ext cx="360000" cy="360000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id="{9B613E9F-FBA2-456A-892B-7591441025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3388145"/>
            <a:ext cx="360000" cy="360000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E74CFAE8-AF2B-47C8-A9F2-11AE630C38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3976010"/>
            <a:ext cx="360000" cy="360000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7E70EB6E-B098-461D-B8B4-354B2E99D6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4561792"/>
            <a:ext cx="360000" cy="360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BF5C609D-EEDF-4B2F-9FA8-BFB1A81688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514403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21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7512486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Landing Page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B2B8FA-E061-4F8C-A3D7-E47796DDDB1F}"/>
              </a:ext>
            </a:extLst>
          </p:cNvPr>
          <p:cNvSpPr txBox="1"/>
          <p:nvPr/>
        </p:nvSpPr>
        <p:spPr>
          <a:xfrm>
            <a:off x="301475" y="1046457"/>
            <a:ext cx="7235397" cy="437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pt-PT" sz="2400" dirty="0"/>
              <a:t>Tenha apenas um objetivo específico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en-US" sz="2400" dirty="0"/>
              <a:t> </a:t>
            </a:r>
            <a:r>
              <a:rPr lang="pt-PT" sz="2400" dirty="0"/>
              <a:t>Mostre os benefícios do produto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en-US" sz="2400" dirty="0"/>
              <a:t> </a:t>
            </a:r>
            <a:r>
              <a:rPr lang="en-US" sz="2400" dirty="0" err="1"/>
              <a:t>Remova</a:t>
            </a:r>
            <a:r>
              <a:rPr lang="en-US" sz="2400" dirty="0"/>
              <a:t> a </a:t>
            </a:r>
            <a:r>
              <a:rPr lang="en-US" sz="2400" dirty="0" err="1"/>
              <a:t>navegação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en-US" sz="2400" dirty="0"/>
              <a:t> </a:t>
            </a:r>
            <a:r>
              <a:rPr lang="en-US" sz="2400" dirty="0" err="1"/>
              <a:t>Apenas</a:t>
            </a:r>
            <a:r>
              <a:rPr lang="en-US" sz="2400" dirty="0"/>
              <a:t> </a:t>
            </a:r>
            <a:r>
              <a:rPr lang="en-US" sz="2400" dirty="0" err="1"/>
              <a:t>informações</a:t>
            </a:r>
            <a:r>
              <a:rPr lang="en-US" sz="2400" dirty="0"/>
              <a:t> </a:t>
            </a:r>
            <a:r>
              <a:rPr lang="en-US" sz="2400" dirty="0" err="1"/>
              <a:t>necessárias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en-US" sz="2400" dirty="0"/>
              <a:t> </a:t>
            </a:r>
            <a:r>
              <a:rPr lang="pt-PT" sz="2400" dirty="0"/>
              <a:t>Tenha uma “</a:t>
            </a:r>
            <a:r>
              <a:rPr lang="pt-PT" sz="2400" dirty="0" err="1"/>
              <a:t>catchphrase</a:t>
            </a:r>
            <a:r>
              <a:rPr lang="pt-PT" sz="2400" dirty="0"/>
              <a:t>” clara e atraente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en-US" sz="2400" dirty="0"/>
              <a:t> </a:t>
            </a:r>
            <a:r>
              <a:rPr lang="pt-PT" sz="2400" dirty="0"/>
              <a:t>Combine a cópia com a mensagem no anúncio.</a:t>
            </a:r>
            <a:endParaRPr lang="en-US" sz="2400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pt-PT" sz="2400" dirty="0"/>
              <a:t>Imagens e media de alta qualidade</a:t>
            </a:r>
            <a:r>
              <a:rPr lang="en-US" sz="2400" dirty="0"/>
              <a:t>.</a:t>
            </a:r>
          </a:p>
        </p:txBody>
      </p:sp>
      <p:pic>
        <p:nvPicPr>
          <p:cNvPr id="1028" name="Picture 4" descr="Case Study: The Best Job in the World | DOZ">
            <a:extLst>
              <a:ext uri="{FF2B5EF4-FFF2-40B4-BE49-F238E27FC236}">
                <a16:creationId xmlns:a16="http://schemas.microsoft.com/office/drawing/2014/main" id="{315A44E3-A52B-4E88-BD49-234A9DDFA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4935" y="0"/>
            <a:ext cx="5497065" cy="388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38B5F75-4C3D-4412-BB6E-17280BEEB022}"/>
              </a:ext>
            </a:extLst>
          </p:cNvPr>
          <p:cNvSpPr/>
          <p:nvPr/>
        </p:nvSpPr>
        <p:spPr>
          <a:xfrm>
            <a:off x="6853383" y="4229385"/>
            <a:ext cx="5338618" cy="2013025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16000" rtlCol="0" anchor="t"/>
          <a:lstStyle/>
          <a:p>
            <a:pPr algn="just">
              <a:spcAft>
                <a:spcPts val="600"/>
              </a:spcAft>
            </a:pPr>
            <a:r>
              <a:rPr lang="en-GB" sz="2400" b="1" dirty="0" err="1">
                <a:solidFill>
                  <a:schemeClr val="tx1"/>
                </a:solidFill>
              </a:rPr>
              <a:t>Dica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rápida</a:t>
            </a:r>
            <a:r>
              <a:rPr lang="en-GB" sz="2400" b="1" dirty="0">
                <a:solidFill>
                  <a:schemeClr val="tx1"/>
                </a:solidFill>
              </a:rPr>
              <a:t>!</a:t>
            </a:r>
          </a:p>
          <a:p>
            <a:pPr algn="just"/>
            <a:r>
              <a:rPr lang="pt-PT" sz="2400" dirty="0"/>
              <a:t>Uma </a:t>
            </a:r>
            <a:r>
              <a:rPr lang="pt-PT" sz="2400" dirty="0" err="1"/>
              <a:t>landing</a:t>
            </a:r>
            <a:r>
              <a:rPr lang="pt-PT" sz="2400" dirty="0"/>
              <a:t> </a:t>
            </a:r>
            <a:r>
              <a:rPr lang="pt-PT" sz="2400" dirty="0" err="1"/>
              <a:t>page</a:t>
            </a:r>
            <a:r>
              <a:rPr lang="pt-PT" sz="2400" dirty="0"/>
              <a:t> pode incluir campos de formulário simples para coletar dados de clientes em potencial ou </a:t>
            </a:r>
            <a:r>
              <a:rPr lang="pt-PT" sz="2400" dirty="0" err="1"/>
              <a:t>opt</a:t>
            </a:r>
            <a:r>
              <a:rPr lang="pt-PT" sz="2400" dirty="0"/>
              <a:t>-in por email marketing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41307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22B76AE-9621-400C-9C7D-4B7F77E88C2D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Caso de </a:t>
            </a:r>
            <a:r>
              <a:rPr lang="en-US" sz="3600" b="1" dirty="0" err="1"/>
              <a:t>Estudo</a:t>
            </a:r>
            <a:r>
              <a:rPr lang="en-US" sz="3600" b="1" dirty="0"/>
              <a:t> – Golastminute.com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7A6388E-E335-4357-AE5C-0EECD6B6AD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475E532-FD2E-41BD-954E-3973999BAC27}"/>
              </a:ext>
            </a:extLst>
          </p:cNvPr>
          <p:cNvSpPr txBox="1"/>
          <p:nvPr/>
        </p:nvSpPr>
        <p:spPr>
          <a:xfrm>
            <a:off x="6250464" y="1731442"/>
            <a:ext cx="5802992" cy="3913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/>
              <a:t>golastminute.com </a:t>
            </a:r>
            <a:r>
              <a:rPr lang="pt-PT" sz="2400" dirty="0"/>
              <a:t>apresenta páginas de destino de ofertas diárias direcionadas a quem fez reservas de última hora. Estas </a:t>
            </a:r>
            <a:r>
              <a:rPr lang="pt-PT" sz="2400" dirty="0" err="1"/>
              <a:t>landing</a:t>
            </a:r>
            <a:r>
              <a:rPr lang="pt-PT" sz="2400" dirty="0"/>
              <a:t> </a:t>
            </a:r>
            <a:r>
              <a:rPr lang="pt-PT" sz="2400" dirty="0" err="1"/>
              <a:t>pages</a:t>
            </a:r>
            <a:r>
              <a:rPr lang="pt-PT" sz="2400" dirty="0"/>
              <a:t> têm muito poucas informações, nenhuma opção de navegação e são simples e focadas num objetivo específico: procura rápida e reserva. </a:t>
            </a:r>
            <a:endParaRPr lang="en-GB" sz="24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B7DDFF6B-C607-4519-A0DB-9DC05F0F9023}"/>
              </a:ext>
            </a:extLst>
          </p:cNvPr>
          <p:cNvGrpSpPr/>
          <p:nvPr/>
        </p:nvGrpSpPr>
        <p:grpSpPr>
          <a:xfrm>
            <a:off x="206278" y="1205349"/>
            <a:ext cx="5835204" cy="4993149"/>
            <a:chOff x="224750" y="1177442"/>
            <a:chExt cx="6323832" cy="568665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5A4D32CF-19FB-49D0-B73A-D54BF2F85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750" y="3528293"/>
              <a:ext cx="6323832" cy="33358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B626568-8816-4ED8-812D-5651F7EDB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750" y="1177442"/>
              <a:ext cx="6323832" cy="3597757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DD1A15DE-8AA7-4886-9E8D-403F72E2020D}"/>
              </a:ext>
            </a:extLst>
          </p:cNvPr>
          <p:cNvSpPr/>
          <p:nvPr/>
        </p:nvSpPr>
        <p:spPr>
          <a:xfrm>
            <a:off x="1653309" y="1727200"/>
            <a:ext cx="2974109" cy="683491"/>
          </a:xfrm>
          <a:prstGeom prst="ellipse">
            <a:avLst/>
          </a:prstGeom>
          <a:noFill/>
          <a:ln w="38100">
            <a:solidFill>
              <a:srgbClr val="6EC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6C0C24-73E7-4995-A21E-5F327C5CC701}"/>
              </a:ext>
            </a:extLst>
          </p:cNvPr>
          <p:cNvSpPr txBox="1"/>
          <p:nvPr/>
        </p:nvSpPr>
        <p:spPr>
          <a:xfrm>
            <a:off x="4596702" y="1450847"/>
            <a:ext cx="147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D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e subtítulo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1581F3B-1621-48C6-BD26-E80CAEB13357}"/>
              </a:ext>
            </a:extLst>
          </p:cNvPr>
          <p:cNvSpPr txBox="1"/>
          <p:nvPr/>
        </p:nvSpPr>
        <p:spPr>
          <a:xfrm>
            <a:off x="5001675" y="3271293"/>
            <a:ext cx="105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D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“Call to action”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3258EB-5CC2-4DBB-9A27-4E93095C0406}"/>
              </a:ext>
            </a:extLst>
          </p:cNvPr>
          <p:cNvSpPr/>
          <p:nvPr/>
        </p:nvSpPr>
        <p:spPr>
          <a:xfrm>
            <a:off x="4387273" y="2410690"/>
            <a:ext cx="683491" cy="452583"/>
          </a:xfrm>
          <a:prstGeom prst="ellipse">
            <a:avLst/>
          </a:prstGeom>
          <a:noFill/>
          <a:ln w="38100">
            <a:solidFill>
              <a:srgbClr val="6EC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FBAF3B3-74AD-4261-AAAD-B18F506584BC}"/>
              </a:ext>
            </a:extLst>
          </p:cNvPr>
          <p:cNvSpPr txBox="1"/>
          <p:nvPr/>
        </p:nvSpPr>
        <p:spPr>
          <a:xfrm>
            <a:off x="367038" y="3495571"/>
            <a:ext cx="241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D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Imagem do herói</a:t>
            </a:r>
          </a:p>
          <a:p>
            <a:r>
              <a:rPr lang="pt-PT" b="1" dirty="0">
                <a:solidFill>
                  <a:srgbClr val="FD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(foto de alta qualidade)</a:t>
            </a:r>
            <a:endParaRPr lang="en-GB" b="1" dirty="0">
              <a:solidFill>
                <a:srgbClr val="FD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DA57E0-6B86-4D18-85AA-8ACECB3E29EF}"/>
              </a:ext>
            </a:extLst>
          </p:cNvPr>
          <p:cNvSpPr/>
          <p:nvPr/>
        </p:nvSpPr>
        <p:spPr>
          <a:xfrm>
            <a:off x="2782134" y="1389180"/>
            <a:ext cx="683491" cy="226291"/>
          </a:xfrm>
          <a:prstGeom prst="ellipse">
            <a:avLst/>
          </a:prstGeom>
          <a:noFill/>
          <a:ln w="38100">
            <a:solidFill>
              <a:srgbClr val="6EC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6735D383-F169-4205-85D3-F3706A5BC304}"/>
              </a:ext>
            </a:extLst>
          </p:cNvPr>
          <p:cNvCxnSpPr>
            <a:stCxn id="19" idx="2"/>
          </p:cNvCxnSpPr>
          <p:nvPr/>
        </p:nvCxnSpPr>
        <p:spPr>
          <a:xfrm flipH="1">
            <a:off x="1551709" y="1502326"/>
            <a:ext cx="1230425" cy="224874"/>
          </a:xfrm>
          <a:prstGeom prst="straightConnector1">
            <a:avLst/>
          </a:prstGeom>
          <a:ln w="38100">
            <a:solidFill>
              <a:srgbClr val="6ECE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54D016B-2AC0-4984-8F0E-12CA2365FCFD}"/>
              </a:ext>
            </a:extLst>
          </p:cNvPr>
          <p:cNvSpPr txBox="1"/>
          <p:nvPr/>
        </p:nvSpPr>
        <p:spPr>
          <a:xfrm>
            <a:off x="137645" y="1500456"/>
            <a:ext cx="1575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D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 promocionais (dos anúncios)</a:t>
            </a:r>
          </a:p>
        </p:txBody>
      </p: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73B543BB-1455-47EA-882E-2C41ADDEF01A}"/>
              </a:ext>
            </a:extLst>
          </p:cNvPr>
          <p:cNvCxnSpPr>
            <a:stCxn id="10" idx="7"/>
            <a:endCxn id="11" idx="1"/>
          </p:cNvCxnSpPr>
          <p:nvPr/>
        </p:nvCxnSpPr>
        <p:spPr>
          <a:xfrm flipV="1">
            <a:off x="4191870" y="1774013"/>
            <a:ext cx="404832" cy="53282"/>
          </a:xfrm>
          <a:prstGeom prst="straightConnector1">
            <a:avLst/>
          </a:prstGeom>
          <a:ln w="38100">
            <a:solidFill>
              <a:srgbClr val="6ECE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339AE179-A99D-461B-A531-50891E3DF5BF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4970669" y="2796994"/>
            <a:ext cx="309077" cy="474299"/>
          </a:xfrm>
          <a:prstGeom prst="straightConnector1">
            <a:avLst/>
          </a:prstGeom>
          <a:ln w="38100">
            <a:solidFill>
              <a:srgbClr val="6ECE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BB1E274-A374-47B3-BF55-359FC7A5AE18}"/>
              </a:ext>
            </a:extLst>
          </p:cNvPr>
          <p:cNvSpPr/>
          <p:nvPr/>
        </p:nvSpPr>
        <p:spPr>
          <a:xfrm>
            <a:off x="3456389" y="4900558"/>
            <a:ext cx="1688266" cy="752093"/>
          </a:xfrm>
          <a:prstGeom prst="ellipse">
            <a:avLst/>
          </a:prstGeom>
          <a:noFill/>
          <a:ln w="38100">
            <a:solidFill>
              <a:srgbClr val="6EC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25" name="Conexão reta unidirecional 1024">
            <a:extLst>
              <a:ext uri="{FF2B5EF4-FFF2-40B4-BE49-F238E27FC236}">
                <a16:creationId xmlns:a16="http://schemas.microsoft.com/office/drawing/2014/main" id="{E0F7ADE5-561C-46B5-83AB-B0B7FCE965B0}"/>
              </a:ext>
            </a:extLst>
          </p:cNvPr>
          <p:cNvCxnSpPr>
            <a:stCxn id="28" idx="6"/>
          </p:cNvCxnSpPr>
          <p:nvPr/>
        </p:nvCxnSpPr>
        <p:spPr>
          <a:xfrm flipV="1">
            <a:off x="5144655" y="4977875"/>
            <a:ext cx="212436" cy="298730"/>
          </a:xfrm>
          <a:prstGeom prst="straightConnector1">
            <a:avLst/>
          </a:prstGeom>
          <a:ln w="38100">
            <a:solidFill>
              <a:srgbClr val="6ECE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275EC9F-8FB3-4E80-AF7E-32F230610C4D}"/>
              </a:ext>
            </a:extLst>
          </p:cNvPr>
          <p:cNvSpPr txBox="1"/>
          <p:nvPr/>
        </p:nvSpPr>
        <p:spPr>
          <a:xfrm>
            <a:off x="4701396" y="4521429"/>
            <a:ext cx="118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D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Benefícios</a:t>
            </a:r>
          </a:p>
        </p:txBody>
      </p:sp>
    </p:spTree>
    <p:extLst>
      <p:ext uri="{BB962C8B-B14F-4D97-AF65-F5344CB8AC3E}">
        <p14:creationId xmlns:p14="http://schemas.microsoft.com/office/powerpoint/2010/main" val="3941917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3"/>
              </a:rPr>
              <a:t>https://youtu.be/nQ2f79bi_QE</a:t>
            </a:r>
            <a:r>
              <a:rPr lang="en-GB" sz="1050" dirty="0"/>
              <a:t>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FD1A90F-7347-446C-937E-4CDCEAB040E0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Video de </a:t>
            </a:r>
            <a:r>
              <a:rPr lang="en-US" sz="3600" b="1" dirty="0" err="1"/>
              <a:t>Suporte</a:t>
            </a:r>
            <a:r>
              <a:rPr lang="en-US" sz="3600" b="1" dirty="0"/>
              <a:t> #6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3219A6-BC9B-4BC6-90BE-EE75E1FA9D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9D74BA-CB65-409E-9866-9419C48A987E}"/>
              </a:ext>
            </a:extLst>
          </p:cNvPr>
          <p:cNvSpPr txBox="1"/>
          <p:nvPr/>
        </p:nvSpPr>
        <p:spPr>
          <a:xfrm>
            <a:off x="9843516" y="1228725"/>
            <a:ext cx="2293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O que é uma página de destino?</a:t>
            </a:r>
            <a:endParaRPr lang="en-GB" sz="2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Multimédia Online 3" title="What is a Landing Page?">
            <a:hlinkClick r:id="" action="ppaction://media"/>
            <a:extLst>
              <a:ext uri="{FF2B5EF4-FFF2-40B4-BE49-F238E27FC236}">
                <a16:creationId xmlns:a16="http://schemas.microsoft.com/office/drawing/2014/main" id="{E6ED5A86-F87B-4152-BC22-7FE3B6612350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83165" y="1287000"/>
            <a:ext cx="6948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84EC704B-8CD8-4C4B-BE9A-FF3086ED9661}"/>
              </a:ext>
            </a:extLst>
          </p:cNvPr>
          <p:cNvSpPr/>
          <p:nvPr/>
        </p:nvSpPr>
        <p:spPr>
          <a:xfrm>
            <a:off x="1918785" y="4324853"/>
            <a:ext cx="2613891" cy="1929867"/>
          </a:xfrm>
          <a:prstGeom prst="triangle">
            <a:avLst/>
          </a:prstGeom>
          <a:solidFill>
            <a:srgbClr val="FDDE00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0000" b="1" dirty="0"/>
              <a:t>!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8334522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Email Marketing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2F235A-0016-4526-B9BB-34E460D21FB8}"/>
              </a:ext>
            </a:extLst>
          </p:cNvPr>
          <p:cNvSpPr txBox="1"/>
          <p:nvPr/>
        </p:nvSpPr>
        <p:spPr>
          <a:xfrm>
            <a:off x="4802191" y="4635126"/>
            <a:ext cx="7020354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7981D"/>
              </a:buClr>
              <a:buFont typeface="Wingdings" panose="05000000000000000000" pitchFamily="2" charset="2"/>
              <a:buChar char="è"/>
            </a:pPr>
            <a:r>
              <a:rPr lang="en-GB" sz="2400" dirty="0"/>
              <a:t> </a:t>
            </a:r>
            <a:r>
              <a:rPr lang="pt-PT" sz="2400" dirty="0"/>
              <a:t>Alcança apenas os interessados ​​na informação</a:t>
            </a:r>
            <a:r>
              <a:rPr lang="en-GB" sz="2400" dirty="0"/>
              <a:t>.</a:t>
            </a:r>
          </a:p>
          <a:p>
            <a:pPr marL="285750" indent="-285750">
              <a:lnSpc>
                <a:spcPct val="200000"/>
              </a:lnSpc>
              <a:buClr>
                <a:srgbClr val="F7981D"/>
              </a:buClr>
              <a:buFont typeface="Wingdings" panose="05000000000000000000" pitchFamily="2" charset="2"/>
              <a:buChar char="è"/>
            </a:pPr>
            <a:r>
              <a:rPr lang="en-GB" sz="2400" dirty="0"/>
              <a:t> </a:t>
            </a:r>
            <a:r>
              <a:rPr lang="en-GB" sz="2400" dirty="0" err="1"/>
              <a:t>Recorre</a:t>
            </a:r>
            <a:r>
              <a:rPr lang="en-GB" sz="2400" dirty="0"/>
              <a:t> a opt-in / opt-out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FFB1F9E-282D-4E23-884F-883B7EACA974}"/>
              </a:ext>
            </a:extLst>
          </p:cNvPr>
          <p:cNvSpPr txBox="1"/>
          <p:nvPr/>
        </p:nvSpPr>
        <p:spPr>
          <a:xfrm>
            <a:off x="239483" y="1046457"/>
            <a:ext cx="7633657" cy="311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pt-PT" sz="2400" dirty="0"/>
              <a:t>Desenvolva a relação com potenciais clientes.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pt-PT" sz="2400" dirty="0"/>
              <a:t>Mantenha os clientes informados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pt-PT" sz="2400" dirty="0"/>
              <a:t>Adapte a mensagem ao público.</a:t>
            </a:r>
            <a:endParaRPr lang="en-US" sz="2400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en-US" sz="2400" dirty="0"/>
              <a:t>É </a:t>
            </a:r>
            <a:r>
              <a:rPr lang="en-US" sz="2400" dirty="0" err="1"/>
              <a:t>barato</a:t>
            </a:r>
            <a:r>
              <a:rPr lang="en-US" sz="2400" dirty="0"/>
              <a:t> e </a:t>
            </a:r>
            <a:r>
              <a:rPr lang="en-US" sz="2400" dirty="0" err="1"/>
              <a:t>fácil</a:t>
            </a:r>
            <a:r>
              <a:rPr lang="en-US" sz="2400" dirty="0"/>
              <a:t> de </a:t>
            </a:r>
            <a:r>
              <a:rPr lang="en-US" sz="2400" dirty="0" err="1"/>
              <a:t>executar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en-US" sz="2400" dirty="0" err="1"/>
              <a:t>Existem</a:t>
            </a:r>
            <a:r>
              <a:rPr lang="en-US" sz="2400" dirty="0"/>
              <a:t> </a:t>
            </a:r>
            <a:r>
              <a:rPr lang="en-US" sz="2400" dirty="0" err="1"/>
              <a:t>opções</a:t>
            </a:r>
            <a:r>
              <a:rPr lang="en-US" sz="2400" dirty="0"/>
              <a:t> </a:t>
            </a:r>
            <a:r>
              <a:rPr lang="en-US" sz="2400" dirty="0" err="1"/>
              <a:t>automatizadas</a:t>
            </a:r>
            <a:r>
              <a:rPr lang="en-US" sz="2400" dirty="0"/>
              <a:t> (</a:t>
            </a:r>
            <a:r>
              <a:rPr lang="en-US" sz="2400" dirty="0" err="1"/>
              <a:t>p.e.</a:t>
            </a:r>
            <a:r>
              <a:rPr lang="en-US" sz="2400" dirty="0"/>
              <a:t>, MailChimp)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8EEF509-65AB-485F-B467-6784AC94CA94}"/>
              </a:ext>
            </a:extLst>
          </p:cNvPr>
          <p:cNvSpPr txBox="1"/>
          <p:nvPr/>
        </p:nvSpPr>
        <p:spPr>
          <a:xfrm>
            <a:off x="1649269" y="4706525"/>
            <a:ext cx="3152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spam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453E767-13C1-4849-9D46-823859D174B6}"/>
              </a:ext>
            </a:extLst>
          </p:cNvPr>
          <p:cNvSpPr/>
          <p:nvPr/>
        </p:nvSpPr>
        <p:spPr>
          <a:xfrm>
            <a:off x="7777018" y="1046457"/>
            <a:ext cx="4414982" cy="2066224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16000" rtlCol="0" anchor="t"/>
          <a:lstStyle/>
          <a:p>
            <a:pPr algn="just">
              <a:spcAft>
                <a:spcPts val="600"/>
              </a:spcAft>
            </a:pPr>
            <a:r>
              <a:rPr lang="en-GB" sz="2400" b="1" dirty="0" err="1">
                <a:solidFill>
                  <a:schemeClr val="tx1"/>
                </a:solidFill>
              </a:rPr>
              <a:t>Dica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rápida</a:t>
            </a:r>
            <a:r>
              <a:rPr lang="en-GB" sz="2400" b="1" dirty="0">
                <a:solidFill>
                  <a:schemeClr val="tx1"/>
                </a:solidFill>
              </a:rPr>
              <a:t>!</a:t>
            </a:r>
          </a:p>
          <a:p>
            <a:pPr algn="just"/>
            <a:r>
              <a:rPr lang="pt-PT" sz="2400" dirty="0"/>
              <a:t>Ao usar marketing por e-mail, deve cumprir com o Regulamento Geral de Proteção de Dados (RGPD).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44059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003D70DC-F542-4AB7-88B7-3462CA3AE92F}"/>
              </a:ext>
            </a:extLst>
          </p:cNvPr>
          <p:cNvSpPr/>
          <p:nvPr/>
        </p:nvSpPr>
        <p:spPr>
          <a:xfrm>
            <a:off x="8116479" y="3235795"/>
            <a:ext cx="3886226" cy="3622205"/>
          </a:xfrm>
          <a:prstGeom prst="rect">
            <a:avLst/>
          </a:prstGeom>
          <a:solidFill>
            <a:srgbClr val="F79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B6E5546-21A6-4708-AEA5-697603F01E01}"/>
              </a:ext>
            </a:extLst>
          </p:cNvPr>
          <p:cNvSpPr/>
          <p:nvPr/>
        </p:nvSpPr>
        <p:spPr>
          <a:xfrm>
            <a:off x="5628451" y="0"/>
            <a:ext cx="3888000" cy="3022169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2" y="349104"/>
            <a:ext cx="764179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Social Media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49C057-A2E7-43C0-AF0F-6613D0C282B5}"/>
              </a:ext>
            </a:extLst>
          </p:cNvPr>
          <p:cNvSpPr txBox="1"/>
          <p:nvPr/>
        </p:nvSpPr>
        <p:spPr>
          <a:xfrm>
            <a:off x="301476" y="1046457"/>
            <a:ext cx="5277288" cy="248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pt-PT" sz="2400" dirty="0"/>
              <a:t>Calendarize os seus </a:t>
            </a:r>
            <a:r>
              <a:rPr lang="pt-PT" sz="2400" dirty="0" err="1"/>
              <a:t>posts</a:t>
            </a:r>
            <a:r>
              <a:rPr lang="pt-PT" sz="2400" dirty="0"/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pt-PT" sz="2400" dirty="0"/>
              <a:t>Crie novo conteúdo.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pt-PT" sz="2400" dirty="0"/>
              <a:t>Adapte o conteúdo às plataformas.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pt-PT" sz="2400" dirty="0"/>
              <a:t>Monitorize e meça.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27B9E57-C7B9-46E6-BD78-9D5058D0E116}"/>
              </a:ext>
            </a:extLst>
          </p:cNvPr>
          <p:cNvSpPr/>
          <p:nvPr/>
        </p:nvSpPr>
        <p:spPr>
          <a:xfrm>
            <a:off x="0" y="4038600"/>
            <a:ext cx="5628452" cy="2066224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16000" rtlCol="0" anchor="t"/>
          <a:lstStyle/>
          <a:p>
            <a:pPr algn="just">
              <a:spcAft>
                <a:spcPts val="600"/>
              </a:spcAft>
            </a:pPr>
            <a:r>
              <a:rPr lang="en-GB" sz="2400" b="1" dirty="0" err="1">
                <a:solidFill>
                  <a:schemeClr val="tx1"/>
                </a:solidFill>
              </a:rPr>
              <a:t>Dica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rápida</a:t>
            </a:r>
            <a:r>
              <a:rPr lang="en-GB" sz="2400" b="1" dirty="0">
                <a:solidFill>
                  <a:schemeClr val="tx1"/>
                </a:solidFill>
              </a:rPr>
              <a:t>!</a:t>
            </a:r>
          </a:p>
          <a:p>
            <a:pPr algn="just"/>
            <a:r>
              <a:rPr lang="pt-PT" sz="2400" dirty="0"/>
              <a:t>Facebook, Instagram, Twitter, </a:t>
            </a:r>
            <a:r>
              <a:rPr lang="pt-PT" sz="2400" dirty="0" err="1"/>
              <a:t>LinkedIn</a:t>
            </a:r>
            <a:r>
              <a:rPr lang="pt-PT" sz="2400" dirty="0"/>
              <a:t> e Snapchat são plataformas importantes para o turismo, mas o </a:t>
            </a:r>
            <a:r>
              <a:rPr lang="pt-PT" sz="2400" dirty="0" err="1"/>
              <a:t>Tripadvisor</a:t>
            </a:r>
            <a:r>
              <a:rPr lang="pt-PT" sz="2400" dirty="0"/>
              <a:t> tem grande influência na decisão de compra.</a:t>
            </a:r>
            <a:endParaRPr lang="en-GB" sz="2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72A9299-05F1-4E82-91F7-BEA0D5C8A4BB}"/>
              </a:ext>
            </a:extLst>
          </p:cNvPr>
          <p:cNvSpPr txBox="1"/>
          <p:nvPr/>
        </p:nvSpPr>
        <p:spPr>
          <a:xfrm>
            <a:off x="5736451" y="412088"/>
            <a:ext cx="378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 Fazer</a:t>
            </a:r>
          </a:p>
          <a:p>
            <a:pPr marL="342900" indent="-342900" algn="just">
              <a:spcAft>
                <a:spcPts val="1200"/>
              </a:spcAft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400" dirty="0"/>
              <a:t> </a:t>
            </a:r>
            <a:r>
              <a:rPr lang="pt-PT" sz="2000" dirty="0"/>
              <a:t>Publique com frequência</a:t>
            </a:r>
          </a:p>
          <a:p>
            <a:pPr marL="342900" indent="-342900" algn="just">
              <a:spcAft>
                <a:spcPts val="1200"/>
              </a:spcAft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pt-PT" sz="2000" dirty="0"/>
              <a:t> Interaja com os clientes</a:t>
            </a:r>
          </a:p>
          <a:p>
            <a:pPr marL="342900" indent="-342900" algn="just">
              <a:spcAft>
                <a:spcPts val="1200"/>
              </a:spcAft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pt-PT" sz="2000" dirty="0"/>
              <a:t> Mantenha a consistência do conteúdo</a:t>
            </a:r>
          </a:p>
          <a:p>
            <a:pPr marL="342900" indent="-342900" algn="just">
              <a:spcAft>
                <a:spcPts val="1200"/>
              </a:spcAft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pt-PT" sz="2000" dirty="0"/>
              <a:t> Seja autêntico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3E6069-9093-41FA-A8DC-E3BA98778EB7}"/>
              </a:ext>
            </a:extLst>
          </p:cNvPr>
          <p:cNvSpPr txBox="1"/>
          <p:nvPr/>
        </p:nvSpPr>
        <p:spPr>
          <a:xfrm>
            <a:off x="8207049" y="3431959"/>
            <a:ext cx="3780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Não</a:t>
            </a:r>
            <a:r>
              <a:rPr lang="en-GB" sz="2800" b="1" dirty="0"/>
              <a:t> Fazer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Calibri" panose="020F0502020204030204" pitchFamily="34" charset="0"/>
              <a:buChar char="↘"/>
            </a:pPr>
            <a:r>
              <a:rPr lang="en-GB" sz="2400" dirty="0"/>
              <a:t> </a:t>
            </a:r>
            <a:r>
              <a:rPr lang="pt-PT" sz="2400" dirty="0"/>
              <a:t>Fique quieto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Calibri" panose="020F0502020204030204" pitchFamily="34" charset="0"/>
              <a:buChar char="↘"/>
            </a:pPr>
            <a:r>
              <a:rPr lang="pt-PT" sz="2400" dirty="0"/>
              <a:t> Ignorar os clientes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Calibri" panose="020F0502020204030204" pitchFamily="34" charset="0"/>
              <a:buChar char="↘"/>
            </a:pPr>
            <a:r>
              <a:rPr lang="pt-PT" sz="2400" dirty="0"/>
              <a:t> Publicar conteúdo irrelevante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Calibri" panose="020F0502020204030204" pitchFamily="34" charset="0"/>
              <a:buChar char="↘"/>
            </a:pPr>
            <a:r>
              <a:rPr lang="pt-PT" sz="2400" dirty="0"/>
              <a:t> Spam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Calibri" panose="020F0502020204030204" pitchFamily="34" charset="0"/>
              <a:buChar char="↘"/>
            </a:pPr>
            <a:r>
              <a:rPr lang="pt-PT" sz="2400" dirty="0"/>
              <a:t> Sempre a vender</a:t>
            </a:r>
          </a:p>
        </p:txBody>
      </p:sp>
      <p:pic>
        <p:nvPicPr>
          <p:cNvPr id="2052" name="Picture 4" descr="BAR HINTZE RIBEIRO, Ponta Delgada - Comentários de restaurantes -  Tripadvisor">
            <a:extLst>
              <a:ext uri="{FF2B5EF4-FFF2-40B4-BE49-F238E27FC236}">
                <a16:creationId xmlns:a16="http://schemas.microsoft.com/office/drawing/2014/main" id="{C90803F9-D59D-42BA-9AB1-0F9747B39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422" y="4326425"/>
            <a:ext cx="2354155" cy="15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933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3"/>
              </a:rPr>
              <a:t>https://youtu.be/nYB8veSmNm0</a:t>
            </a:r>
            <a:endParaRPr lang="en-GB" sz="105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FD1A90F-7347-446C-937E-4CDCEAB040E0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Video de </a:t>
            </a:r>
            <a:r>
              <a:rPr lang="en-US" sz="3600" b="1" dirty="0" err="1"/>
              <a:t>Suporte</a:t>
            </a:r>
            <a:r>
              <a:rPr lang="en-US" sz="3600" b="1" dirty="0"/>
              <a:t> #7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3219A6-BC9B-4BC6-90BE-EE75E1FA9D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9D74BA-CB65-409E-9866-9419C48A987E}"/>
              </a:ext>
            </a:extLst>
          </p:cNvPr>
          <p:cNvSpPr txBox="1"/>
          <p:nvPr/>
        </p:nvSpPr>
        <p:spPr>
          <a:xfrm>
            <a:off x="9843516" y="1228725"/>
            <a:ext cx="22936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Marketing de </a:t>
            </a:r>
            <a:r>
              <a:rPr lang="pt-PT" sz="2400" b="1" i="1" dirty="0" err="1">
                <a:solidFill>
                  <a:schemeClr val="bg1">
                    <a:lumMod val="65000"/>
                  </a:schemeClr>
                </a:solidFill>
              </a:rPr>
              <a:t>mídia</a:t>
            </a:r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 social do hotel - simplificado!</a:t>
            </a:r>
            <a:endParaRPr lang="en-GB" sz="2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Multimédia Online 4" title="Hotel Social Media Marketing – Simplified!">
            <a:hlinkClick r:id="" action="ppaction://media"/>
            <a:extLst>
              <a:ext uri="{FF2B5EF4-FFF2-40B4-BE49-F238E27FC236}">
                <a16:creationId xmlns:a16="http://schemas.microsoft.com/office/drawing/2014/main" id="{2A0778D1-FAF4-4367-8F48-5749B768CC81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68180" y="1287000"/>
            <a:ext cx="6948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7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FDAE954-9E46-4270-A9D3-722D6B88FC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045" y="214404"/>
            <a:ext cx="10620375" cy="612457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4E0FA9E-8545-4763-953B-1FA943ED3F01}"/>
              </a:ext>
            </a:extLst>
          </p:cNvPr>
          <p:cNvSpPr txBox="1"/>
          <p:nvPr/>
        </p:nvSpPr>
        <p:spPr>
          <a:xfrm>
            <a:off x="3057232" y="639737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Source: </a:t>
            </a:r>
            <a:r>
              <a:rPr lang="en-GB" sz="1000" dirty="0">
                <a:hlinkClick r:id="rId4"/>
              </a:rPr>
              <a:t>https://us.accion.org/resource/choosing-right-social-media-platform-your-business/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383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4"/>
              </a:rPr>
              <a:t>https://youtu.be/e91c0mWP960</a:t>
            </a:r>
            <a:r>
              <a:rPr lang="en-GB" sz="1050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9D74BA-CB65-409E-9866-9419C48A987E}"/>
              </a:ext>
            </a:extLst>
          </p:cNvPr>
          <p:cNvSpPr txBox="1"/>
          <p:nvPr/>
        </p:nvSpPr>
        <p:spPr>
          <a:xfrm>
            <a:off x="9843516" y="1228725"/>
            <a:ext cx="22936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i="1" dirty="0" err="1">
                <a:solidFill>
                  <a:schemeClr val="bg1">
                    <a:lumMod val="65000"/>
                  </a:schemeClr>
                </a:solidFill>
              </a:rPr>
              <a:t>Jung</a:t>
            </a:r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2400" b="1" i="1" dirty="0" err="1">
                <a:solidFill>
                  <a:schemeClr val="bg1">
                    <a:lumMod val="65000"/>
                  </a:schemeClr>
                </a:solidFill>
              </a:rPr>
              <a:t>von</a:t>
            </a:r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2400" b="1" i="1" dirty="0" err="1">
                <a:solidFill>
                  <a:schemeClr val="bg1">
                    <a:lumMod val="65000"/>
                  </a:schemeClr>
                </a:solidFill>
              </a:rPr>
              <a:t>Matt</a:t>
            </a:r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pt-PT" sz="2400" b="1" i="1" dirty="0" err="1">
                <a:solidFill>
                  <a:schemeClr val="bg1">
                    <a:lumMod val="65000"/>
                  </a:schemeClr>
                </a:solidFill>
              </a:rPr>
              <a:t>Limmat</a:t>
            </a:r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pt-PT" sz="2400" b="1" i="1" dirty="0" err="1">
                <a:solidFill>
                  <a:schemeClr val="bg1">
                    <a:lumMod val="65000"/>
                  </a:schemeClr>
                </a:solidFill>
              </a:rPr>
              <a:t>Obermutten</a:t>
            </a:r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. Uma pequena aldeia </a:t>
            </a:r>
            <a:r>
              <a:rPr lang="pt-PT" sz="2400" b="1" i="1" dirty="0" err="1">
                <a:solidFill>
                  <a:schemeClr val="bg1">
                    <a:lumMod val="65000"/>
                  </a:schemeClr>
                </a:solidFill>
              </a:rPr>
              <a:t>torn-se</a:t>
            </a:r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 global.</a:t>
            </a:r>
            <a:endParaRPr lang="en-GB" sz="2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Multimédia Online 1" title="Jung von Matt/Limmat: Obermutten. A little village goes global.">
            <a:hlinkClick r:id="" action="ppaction://media"/>
            <a:extLst>
              <a:ext uri="{FF2B5EF4-FFF2-40B4-BE49-F238E27FC236}">
                <a16:creationId xmlns:a16="http://schemas.microsoft.com/office/drawing/2014/main" id="{BD1CF6A8-3EAC-4FDA-84A6-B4C3E3B74E67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83164" y="1289335"/>
            <a:ext cx="6948000" cy="4284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10A1E88-35BB-4B3D-A83E-900E77B9DDB4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Caso de </a:t>
            </a:r>
            <a:r>
              <a:rPr lang="en-US" sz="3600" b="1" dirty="0" err="1"/>
              <a:t>Estudo</a:t>
            </a:r>
            <a:r>
              <a:rPr lang="en-US" sz="3600" b="1" dirty="0"/>
              <a:t> – </a:t>
            </a:r>
            <a:r>
              <a:rPr lang="en-US" sz="3600" b="1" dirty="0" err="1"/>
              <a:t>Obermutten</a:t>
            </a:r>
            <a:endParaRPr lang="en-US" sz="3600" b="1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090B5E2-4890-488F-AA45-AA4C6EC118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2" y="349104"/>
            <a:ext cx="8814813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/>
              <a:t>Distribuição</a:t>
            </a:r>
            <a:r>
              <a:rPr lang="en-US" sz="3600" b="1" dirty="0"/>
              <a:t> de </a:t>
            </a:r>
            <a:r>
              <a:rPr lang="en-US" sz="3600" b="1" dirty="0" err="1"/>
              <a:t>Viagens</a:t>
            </a:r>
            <a:r>
              <a:rPr lang="en-US" sz="3600" b="1" dirty="0"/>
              <a:t> Online*</a:t>
            </a:r>
          </a:p>
        </p:txBody>
      </p:sp>
      <p:pic>
        <p:nvPicPr>
          <p:cNvPr id="3" name="Picture 4" descr="BAR HINTZE RIBEIRO, Ponta Delgada - Comentários de restaurantes -  Tripadvisor">
            <a:extLst>
              <a:ext uri="{FF2B5EF4-FFF2-40B4-BE49-F238E27FC236}">
                <a16:creationId xmlns:a16="http://schemas.microsoft.com/office/drawing/2014/main" id="{ADF3C24D-481C-4C72-A375-5F265314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748" y="5091321"/>
            <a:ext cx="1926671" cy="12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irbnb">
            <a:extLst>
              <a:ext uri="{FF2B5EF4-FFF2-40B4-BE49-F238E27FC236}">
                <a16:creationId xmlns:a16="http://schemas.microsoft.com/office/drawing/2014/main" id="{BF7AF467-59DD-4F7C-BF54-64C419045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274" y="5203138"/>
            <a:ext cx="1836581" cy="9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goda Official Site | Free Cancellation &amp; Booking Deals | Over 2 Million  Hotels">
            <a:extLst>
              <a:ext uri="{FF2B5EF4-FFF2-40B4-BE49-F238E27FC236}">
                <a16:creationId xmlns:a16="http://schemas.microsoft.com/office/drawing/2014/main" id="{F9EDA913-6B18-49DB-BC54-DB0363BA4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5220" y="494045"/>
            <a:ext cx="2749199" cy="144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ooking » Real Plaza Curitiba">
            <a:extLst>
              <a:ext uri="{FF2B5EF4-FFF2-40B4-BE49-F238E27FC236}">
                <a16:creationId xmlns:a16="http://schemas.microsoft.com/office/drawing/2014/main" id="{72B2C701-FB4D-4AC1-839F-68E06BB7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340" y="2023707"/>
            <a:ext cx="195759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KAYAK is a travel search engine that searches hundreds of other travel  sites at once. Our helpful tools &amp;amp; features find y… | Trip planning,  Kayaking, Kayak trip">
            <a:extLst>
              <a:ext uri="{FF2B5EF4-FFF2-40B4-BE49-F238E27FC236}">
                <a16:creationId xmlns:a16="http://schemas.microsoft.com/office/drawing/2014/main" id="{0E026FC9-ED75-416E-A869-70439BD4D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83" y="2428766"/>
            <a:ext cx="2306843" cy="12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Priceline.com - innRoad">
            <a:extLst>
              <a:ext uri="{FF2B5EF4-FFF2-40B4-BE49-F238E27FC236}">
                <a16:creationId xmlns:a16="http://schemas.microsoft.com/office/drawing/2014/main" id="{C8A0223A-6D59-46A8-8BCB-9F91D14B1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4710" y="153756"/>
            <a:ext cx="2220342" cy="22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Everything You Need to Know About Orbitz - DPO blog">
            <a:extLst>
              <a:ext uri="{FF2B5EF4-FFF2-40B4-BE49-F238E27FC236}">
                <a16:creationId xmlns:a16="http://schemas.microsoft.com/office/drawing/2014/main" id="{D0A019B6-F17C-4CBC-B241-B9146D178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4710" y="4032709"/>
            <a:ext cx="1969776" cy="14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Travelocity First Online Travel Agency to Introduce Free Concierge Service">
            <a:extLst>
              <a:ext uri="{FF2B5EF4-FFF2-40B4-BE49-F238E27FC236}">
                <a16:creationId xmlns:a16="http://schemas.microsoft.com/office/drawing/2014/main" id="{6F509AF0-FC79-4740-A103-70B72074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4419" y="5278684"/>
            <a:ext cx="2210594" cy="88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Earn BIG Commissions With Venere.com | TravelResearchOnline">
            <a:extLst>
              <a:ext uri="{FF2B5EF4-FFF2-40B4-BE49-F238E27FC236}">
                <a16:creationId xmlns:a16="http://schemas.microsoft.com/office/drawing/2014/main" id="{E7892EC1-FE1B-4BC3-A0DB-75F849FEE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1773" y="3556133"/>
            <a:ext cx="3160346" cy="6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trivago 5.34.0 Download APK para Android | Aptoide">
            <a:extLst>
              <a:ext uri="{FF2B5EF4-FFF2-40B4-BE49-F238E27FC236}">
                <a16:creationId xmlns:a16="http://schemas.microsoft.com/office/drawing/2014/main" id="{F152CBC6-A36E-44BD-AAA8-6D84A01C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7971" y="1042467"/>
            <a:ext cx="2200563" cy="22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Expedia 2015 Hotel Etiquette Study Reveals That &quot;Inattentive Parents&quot; and  &quot;Hallway Hellraisers&quot; Are the Most Aggravating Hotel Guests">
            <a:extLst>
              <a:ext uri="{FF2B5EF4-FFF2-40B4-BE49-F238E27FC236}">
                <a16:creationId xmlns:a16="http://schemas.microsoft.com/office/drawing/2014/main" id="{D2E43604-6314-4C50-B496-C7E1C1D2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863" y="4311943"/>
            <a:ext cx="2077720" cy="8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E3FE1CC5-0327-412A-92D3-A8CE7DD0C681}"/>
              </a:ext>
            </a:extLst>
          </p:cNvPr>
          <p:cNvSpPr txBox="1"/>
          <p:nvPr/>
        </p:nvSpPr>
        <p:spPr>
          <a:xfrm>
            <a:off x="100001" y="1046457"/>
            <a:ext cx="7761071" cy="311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pt-PT" sz="2400" dirty="0"/>
              <a:t>As empresas tornam-se mais visíveis quando estão online.</a:t>
            </a:r>
            <a:endParaRPr lang="en-US" sz="2400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en-US" sz="2400" dirty="0"/>
              <a:t>Gera </a:t>
            </a:r>
            <a:r>
              <a:rPr lang="en-US" sz="2400" dirty="0" err="1"/>
              <a:t>confiança</a:t>
            </a:r>
            <a:r>
              <a:rPr lang="en-US" sz="2400" dirty="0"/>
              <a:t> e </a:t>
            </a:r>
            <a:r>
              <a:rPr lang="en-US" sz="2400" dirty="0" err="1"/>
              <a:t>sentido</a:t>
            </a:r>
            <a:r>
              <a:rPr lang="en-US" sz="2400" dirty="0"/>
              <a:t> de </a:t>
            </a:r>
            <a:r>
              <a:rPr lang="en-US" sz="2400" dirty="0" err="1"/>
              <a:t>fiabilidade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pt-PT" sz="2400" dirty="0"/>
              <a:t>Permite comparação (taxas, disponibilidade)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en-US" sz="2400" dirty="0" err="1"/>
              <a:t>Reserva</a:t>
            </a:r>
            <a:r>
              <a:rPr lang="en-US" sz="2400" dirty="0"/>
              <a:t> </a:t>
            </a:r>
            <a:r>
              <a:rPr lang="en-US" sz="2400" dirty="0" err="1"/>
              <a:t>fácil</a:t>
            </a:r>
            <a:r>
              <a:rPr lang="en-US" sz="2400" dirty="0"/>
              <a:t> e </a:t>
            </a:r>
            <a:r>
              <a:rPr lang="en-US" sz="2400" dirty="0" err="1"/>
              <a:t>rápida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Wingdings" panose="05000000000000000000" pitchFamily="2" charset="2"/>
              <a:buChar char="è"/>
            </a:pPr>
            <a:r>
              <a:rPr lang="en-US" sz="2400" dirty="0" err="1"/>
              <a:t>Customizável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</a:t>
            </a:r>
            <a:r>
              <a:rPr lang="en-US" sz="2400" dirty="0" err="1"/>
              <a:t>utilizador</a:t>
            </a:r>
            <a:r>
              <a:rPr lang="en-US" sz="2400" dirty="0"/>
              <a:t>.</a:t>
            </a:r>
          </a:p>
        </p:txBody>
      </p:sp>
      <p:pic>
        <p:nvPicPr>
          <p:cNvPr id="5138" name="Picture 18" descr="Leveraging Hotels.com Rewards Instead of Hotel Loyalty Programs [2021] -  AwardWallet Blog">
            <a:extLst>
              <a:ext uri="{FF2B5EF4-FFF2-40B4-BE49-F238E27FC236}">
                <a16:creationId xmlns:a16="http://schemas.microsoft.com/office/drawing/2014/main" id="{C4AF6719-C132-4B8C-8AAD-0ADF38B4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862" y="3078354"/>
            <a:ext cx="1620154" cy="12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F7951250-777E-4766-A3CD-FFEBF723BE06}"/>
              </a:ext>
            </a:extLst>
          </p:cNvPr>
          <p:cNvSpPr/>
          <p:nvPr/>
        </p:nvSpPr>
        <p:spPr>
          <a:xfrm>
            <a:off x="-2" y="4286982"/>
            <a:ext cx="5519797" cy="1989832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16000" rtlCol="0" anchor="t"/>
          <a:lstStyle/>
          <a:p>
            <a:pPr algn="just">
              <a:spcAft>
                <a:spcPts val="600"/>
              </a:spcAft>
            </a:pPr>
            <a:r>
              <a:rPr lang="en-GB" sz="2400" b="1" dirty="0" err="1">
                <a:solidFill>
                  <a:schemeClr val="tx1"/>
                </a:solidFill>
              </a:rPr>
              <a:t>Dica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rápida</a:t>
            </a:r>
            <a:r>
              <a:rPr lang="en-GB" sz="2400" b="1" dirty="0">
                <a:solidFill>
                  <a:schemeClr val="tx1"/>
                </a:solidFill>
              </a:rPr>
              <a:t>!</a:t>
            </a:r>
          </a:p>
          <a:p>
            <a:pPr algn="just"/>
            <a:r>
              <a:rPr lang="pt-PT" sz="2400" dirty="0"/>
              <a:t>Diferentes </a:t>
            </a:r>
            <a:r>
              <a:rPr lang="pt-PT" sz="2400" dirty="0" err="1"/>
              <a:t>OTAs</a:t>
            </a:r>
            <a:r>
              <a:rPr lang="pt-PT" sz="2400" dirty="0"/>
              <a:t> atraem segmentos de clientes e atendem a diferentes necessidades. É importante fazer uma escolha adequada.</a:t>
            </a:r>
            <a:endParaRPr lang="en-GB" sz="2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7D2D41-29F6-444F-88DA-3639A0BD5E6D}"/>
              </a:ext>
            </a:extLst>
          </p:cNvPr>
          <p:cNvSpPr txBox="1"/>
          <p:nvPr/>
        </p:nvSpPr>
        <p:spPr>
          <a:xfrm>
            <a:off x="6649008" y="6459693"/>
            <a:ext cx="359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*Online Travel Agency (OTA)</a:t>
            </a:r>
          </a:p>
        </p:txBody>
      </p:sp>
    </p:spTree>
    <p:extLst>
      <p:ext uri="{BB962C8B-B14F-4D97-AF65-F5344CB8AC3E}">
        <p14:creationId xmlns:p14="http://schemas.microsoft.com/office/powerpoint/2010/main" val="1186784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EC221EE-A420-4A7A-9FEA-63882C6EA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093" y="936395"/>
            <a:ext cx="3058492" cy="3297980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Marcador de Posição da Imagem 4">
            <a:extLst>
              <a:ext uri="{FF2B5EF4-FFF2-40B4-BE49-F238E27FC236}">
                <a16:creationId xmlns:a16="http://schemas.microsoft.com/office/drawing/2014/main" id="{0240CB3F-4900-4272-A2DB-4FB9D92B8D3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5"/>
          <a:stretch/>
        </p:blipFill>
        <p:spPr>
          <a:xfrm>
            <a:off x="3564835" y="0"/>
            <a:ext cx="8627164" cy="4553528"/>
          </a:xfrm>
        </p:spPr>
      </p:pic>
    </p:spTree>
    <p:extLst>
      <p:ext uri="{BB962C8B-B14F-4D97-AF65-F5344CB8AC3E}">
        <p14:creationId xmlns:p14="http://schemas.microsoft.com/office/powerpoint/2010/main" val="222525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/>
              <a:t>Introdução</a:t>
            </a:r>
            <a:r>
              <a:rPr lang="en-US" sz="3600" b="1" dirty="0"/>
              <a:t> </a:t>
            </a:r>
            <a:r>
              <a:rPr lang="en-US" sz="3600" b="1" dirty="0" err="1"/>
              <a:t>ao</a:t>
            </a:r>
            <a:r>
              <a:rPr lang="en-US" sz="3600" b="1" dirty="0"/>
              <a:t> </a:t>
            </a:r>
            <a:r>
              <a:rPr lang="en-US" sz="3600" b="1" dirty="0" err="1"/>
              <a:t>Módulo</a:t>
            </a:r>
            <a:endParaRPr lang="en-US" sz="3600" b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A109C36-543A-4FBC-99CA-0076C07B2459}"/>
              </a:ext>
            </a:extLst>
          </p:cNvPr>
          <p:cNvSpPr/>
          <p:nvPr/>
        </p:nvSpPr>
        <p:spPr>
          <a:xfrm>
            <a:off x="266570" y="1046457"/>
            <a:ext cx="11763849" cy="515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288000" rtlCol="0" anchor="t"/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</a:pPr>
            <a:r>
              <a:rPr lang="pt-PT" sz="2200" spc="20" dirty="0">
                <a:solidFill>
                  <a:schemeClr val="tx1"/>
                </a:solidFill>
              </a:rPr>
              <a:t>O ambiente digital é alimentado sobretudo pelos medias sociais e pelo conteúdo gerado pelos utilizadores, trazendo novos desafios para todas as marcas e para as suas mensagens. Mas o marketing digital envolve muito mais do que media. Isto é especialmente relevante no turismo, onde a tecnologia e a web, como </a:t>
            </a:r>
            <a:r>
              <a:rPr lang="pt-PT" sz="2200" spc="20" dirty="0" err="1">
                <a:solidFill>
                  <a:schemeClr val="tx1"/>
                </a:solidFill>
              </a:rPr>
              <a:t>TripAdvisor</a:t>
            </a:r>
            <a:r>
              <a:rPr lang="pt-PT" sz="2200" spc="20" dirty="0">
                <a:solidFill>
                  <a:schemeClr val="tx1"/>
                </a:solidFill>
              </a:rPr>
              <a:t> ou plataformas </a:t>
            </a:r>
            <a:r>
              <a:rPr lang="pt-PT" sz="2200" spc="20" dirty="0" err="1">
                <a:solidFill>
                  <a:schemeClr val="tx1"/>
                </a:solidFill>
              </a:rPr>
              <a:t>peer</a:t>
            </a:r>
            <a:r>
              <a:rPr lang="pt-PT" sz="2200" spc="20" dirty="0">
                <a:solidFill>
                  <a:schemeClr val="tx1"/>
                </a:solidFill>
              </a:rPr>
              <a:t>-to-</a:t>
            </a:r>
            <a:r>
              <a:rPr lang="pt-PT" sz="2200" spc="20" dirty="0" err="1">
                <a:solidFill>
                  <a:schemeClr val="tx1"/>
                </a:solidFill>
              </a:rPr>
              <a:t>peer</a:t>
            </a:r>
            <a:r>
              <a:rPr lang="pt-PT" sz="2200" spc="20" dirty="0">
                <a:solidFill>
                  <a:schemeClr val="tx1"/>
                </a:solidFill>
              </a:rPr>
              <a:t> (p.e., </a:t>
            </a:r>
            <a:r>
              <a:rPr lang="pt-PT" sz="2200" spc="20" dirty="0" err="1">
                <a:solidFill>
                  <a:schemeClr val="tx1"/>
                </a:solidFill>
              </a:rPr>
              <a:t>Airbnb</a:t>
            </a:r>
            <a:r>
              <a:rPr lang="pt-PT" sz="2200" spc="20" dirty="0">
                <a:solidFill>
                  <a:schemeClr val="tx1"/>
                </a:solidFill>
              </a:rPr>
              <a:t>), aumentaram a exposição da marca. Com os olhos nos seus principais benefícios e desafios, este módulo mostrará o porquê das empresas deverem levar o marketing digital a sério para se manterem competitivas nos dias que correm. As estratégias de marketing digital também estarão em destaque, incluindo o </a:t>
            </a:r>
            <a:r>
              <a:rPr lang="pt-PT" sz="2200" spc="20" dirty="0" err="1">
                <a:solidFill>
                  <a:schemeClr val="tx1"/>
                </a:solidFill>
              </a:rPr>
              <a:t>inbound</a:t>
            </a:r>
            <a:r>
              <a:rPr lang="pt-PT" sz="2200" spc="20" dirty="0">
                <a:solidFill>
                  <a:schemeClr val="tx1"/>
                </a:solidFill>
              </a:rPr>
              <a:t> marketing, o marketing de conteúdo e os funis de vendas, com o objetivo de fazer as marcas vingarem no online.</a:t>
            </a:r>
            <a:endParaRPr lang="en-US" sz="2200" spc="2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51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3C78F85-D2E3-43E1-991C-3E3F2F1F52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sp>
        <p:nvSpPr>
          <p:cNvPr id="12" name="Retângulo: Canto Dobrado 11">
            <a:extLst>
              <a:ext uri="{FF2B5EF4-FFF2-40B4-BE49-F238E27FC236}">
                <a16:creationId xmlns:a16="http://schemas.microsoft.com/office/drawing/2014/main" id="{4B4436C0-912F-45E9-A283-AB5990601C1E}"/>
              </a:ext>
            </a:extLst>
          </p:cNvPr>
          <p:cNvSpPr/>
          <p:nvPr/>
        </p:nvSpPr>
        <p:spPr>
          <a:xfrm rot="21188374">
            <a:off x="290708" y="1052853"/>
            <a:ext cx="3427477" cy="221588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pt-PT" sz="2400" b="1" dirty="0">
                <a:solidFill>
                  <a:schemeClr val="tx1"/>
                </a:solidFill>
              </a:rPr>
              <a:t>Um Guia para Melhorar sua Classificação no </a:t>
            </a:r>
            <a:r>
              <a:rPr lang="pt-PT" sz="2400" b="1" dirty="0" err="1">
                <a:solidFill>
                  <a:schemeClr val="tx1"/>
                </a:solidFill>
              </a:rPr>
              <a:t>TripAdvisor</a:t>
            </a:r>
            <a:endParaRPr lang="pt-PT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[</a:t>
            </a:r>
            <a:r>
              <a:rPr lang="en-US" sz="2400" b="1" dirty="0">
                <a:solidFill>
                  <a:schemeClr val="tx1"/>
                </a:solidFill>
                <a:hlinkClick r:id="rId4"/>
              </a:rPr>
              <a:t>Clique </a:t>
            </a:r>
            <a:r>
              <a:rPr lang="en-US" sz="2400" b="1" dirty="0" err="1">
                <a:solidFill>
                  <a:schemeClr val="tx1"/>
                </a:solidFill>
                <a:hlinkClick r:id="rId4"/>
              </a:rPr>
              <a:t>aqui</a:t>
            </a:r>
            <a:r>
              <a:rPr lang="en-US" sz="2400" b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4" name="Retângulo: Canto Dobrado 13">
            <a:extLst>
              <a:ext uri="{FF2B5EF4-FFF2-40B4-BE49-F238E27FC236}">
                <a16:creationId xmlns:a16="http://schemas.microsoft.com/office/drawing/2014/main" id="{81A14E31-5BCE-4C70-80A1-FEDA14825B04}"/>
              </a:ext>
            </a:extLst>
          </p:cNvPr>
          <p:cNvSpPr/>
          <p:nvPr/>
        </p:nvSpPr>
        <p:spPr>
          <a:xfrm rot="21289691">
            <a:off x="4174273" y="4636095"/>
            <a:ext cx="3077105" cy="185770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O que </a:t>
            </a:r>
            <a:r>
              <a:rPr lang="en-US" sz="2400" b="1" dirty="0" err="1">
                <a:solidFill>
                  <a:schemeClr val="tx1"/>
                </a:solidFill>
              </a:rPr>
              <a:t>são</a:t>
            </a:r>
            <a:r>
              <a:rPr lang="en-US" sz="2400" b="1" dirty="0">
                <a:solidFill>
                  <a:schemeClr val="tx1"/>
                </a:solidFill>
              </a:rPr>
              <a:t> Ads? O </a:t>
            </a:r>
            <a:r>
              <a:rPr lang="en-US" sz="2400" b="1" dirty="0" err="1">
                <a:solidFill>
                  <a:schemeClr val="tx1"/>
                </a:solidFill>
              </a:rPr>
              <a:t>Guia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Completo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 [</a:t>
            </a:r>
            <a:r>
              <a:rPr lang="en-US" sz="2400" b="1" dirty="0">
                <a:solidFill>
                  <a:schemeClr val="tx1"/>
                </a:solidFill>
                <a:hlinkClick r:id="rId5"/>
              </a:rPr>
              <a:t>Clique </a:t>
            </a:r>
            <a:r>
              <a:rPr lang="en-US" sz="2400" b="1" dirty="0" err="1">
                <a:solidFill>
                  <a:schemeClr val="tx1"/>
                </a:solidFill>
                <a:hlinkClick r:id="rId5"/>
              </a:rPr>
              <a:t>aqui</a:t>
            </a:r>
            <a:r>
              <a:rPr lang="en-US" sz="2400" b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8" name="Retângulo: Canto Dobrado 17">
            <a:extLst>
              <a:ext uri="{FF2B5EF4-FFF2-40B4-BE49-F238E27FC236}">
                <a16:creationId xmlns:a16="http://schemas.microsoft.com/office/drawing/2014/main" id="{12F7AAC3-F235-44AA-A819-C9ECAD2ED69F}"/>
              </a:ext>
            </a:extLst>
          </p:cNvPr>
          <p:cNvSpPr/>
          <p:nvPr/>
        </p:nvSpPr>
        <p:spPr>
          <a:xfrm rot="235930">
            <a:off x="4118920" y="2374685"/>
            <a:ext cx="3999882" cy="226012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pt-PT" sz="2400" b="1" i="0" dirty="0">
                <a:solidFill>
                  <a:srgbClr val="171717"/>
                </a:solidFill>
                <a:effectLst/>
              </a:rPr>
              <a:t>Como o SEO se encaixa em uma Estratégia de Marketing </a:t>
            </a:r>
            <a:r>
              <a:rPr lang="pt-PT" sz="2400" b="1" i="0" dirty="0" err="1">
                <a:solidFill>
                  <a:srgbClr val="171717"/>
                </a:solidFill>
                <a:effectLst/>
              </a:rPr>
              <a:t>Inbound</a:t>
            </a:r>
            <a:endParaRPr lang="pt-PT" sz="2400" b="1" i="0" dirty="0">
              <a:solidFill>
                <a:srgbClr val="171717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[</a:t>
            </a:r>
            <a:r>
              <a:rPr lang="en-US" sz="2400" b="1" dirty="0">
                <a:solidFill>
                  <a:schemeClr val="tx1"/>
                </a:solidFill>
                <a:hlinkClick r:id="rId6"/>
              </a:rPr>
              <a:t>Clique </a:t>
            </a:r>
            <a:r>
              <a:rPr lang="en-US" sz="2400" b="1" dirty="0" err="1">
                <a:solidFill>
                  <a:schemeClr val="tx1"/>
                </a:solidFill>
                <a:hlinkClick r:id="rId6"/>
              </a:rPr>
              <a:t>aqui</a:t>
            </a:r>
            <a:r>
              <a:rPr lang="en-US" sz="2400" b="1" dirty="0">
                <a:solidFill>
                  <a:schemeClr val="tx1"/>
                </a:solidFill>
              </a:rPr>
              <a:t>] </a:t>
            </a:r>
          </a:p>
        </p:txBody>
      </p:sp>
      <p:sp>
        <p:nvSpPr>
          <p:cNvPr id="19" name="Retângulo: Canto Dobrado 18">
            <a:extLst>
              <a:ext uri="{FF2B5EF4-FFF2-40B4-BE49-F238E27FC236}">
                <a16:creationId xmlns:a16="http://schemas.microsoft.com/office/drawing/2014/main" id="{0988B07D-1941-49E1-B804-35D6ED9D7D0C}"/>
              </a:ext>
            </a:extLst>
          </p:cNvPr>
          <p:cNvSpPr/>
          <p:nvPr/>
        </p:nvSpPr>
        <p:spPr>
          <a:xfrm rot="405137">
            <a:off x="5018795" y="578016"/>
            <a:ext cx="3292003" cy="160219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pt-PT" sz="2400" b="1" dirty="0">
                <a:solidFill>
                  <a:schemeClr val="tx1"/>
                </a:solidFill>
              </a:rPr>
              <a:t>O que é uma página de destino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 [</a:t>
            </a:r>
            <a:r>
              <a:rPr lang="en-US" sz="2400" b="1" dirty="0">
                <a:solidFill>
                  <a:schemeClr val="tx1"/>
                </a:solidFill>
                <a:hlinkClick r:id="rId7"/>
              </a:rPr>
              <a:t>Clique </a:t>
            </a:r>
            <a:r>
              <a:rPr lang="en-US" sz="2400" b="1" dirty="0" err="1">
                <a:solidFill>
                  <a:schemeClr val="tx1"/>
                </a:solidFill>
                <a:hlinkClick r:id="rId7"/>
              </a:rPr>
              <a:t>aqui</a:t>
            </a:r>
            <a:r>
              <a:rPr lang="en-US" sz="2400" b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20" name="Retângulo: Canto Dobrado 19">
            <a:extLst>
              <a:ext uri="{FF2B5EF4-FFF2-40B4-BE49-F238E27FC236}">
                <a16:creationId xmlns:a16="http://schemas.microsoft.com/office/drawing/2014/main" id="{E55942D6-8040-449E-A685-74D2A97718B7}"/>
              </a:ext>
            </a:extLst>
          </p:cNvPr>
          <p:cNvSpPr/>
          <p:nvPr/>
        </p:nvSpPr>
        <p:spPr>
          <a:xfrm rot="513259">
            <a:off x="8472673" y="640744"/>
            <a:ext cx="3494183" cy="1648767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O que é o Email Marketing?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[</a:t>
            </a:r>
            <a:r>
              <a:rPr lang="en-US" sz="2400" b="1" dirty="0">
                <a:solidFill>
                  <a:schemeClr val="tx1"/>
                </a:solidFill>
                <a:hlinkClick r:id="rId8"/>
              </a:rPr>
              <a:t>Clique </a:t>
            </a:r>
            <a:r>
              <a:rPr lang="en-US" sz="2400" b="1" dirty="0" err="1">
                <a:solidFill>
                  <a:schemeClr val="tx1"/>
                </a:solidFill>
                <a:hlinkClick r:id="rId8"/>
              </a:rPr>
              <a:t>aqui</a:t>
            </a:r>
            <a:r>
              <a:rPr lang="en-US" sz="2400" b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21" name="Retângulo: Canto Dobrado 20">
            <a:extLst>
              <a:ext uri="{FF2B5EF4-FFF2-40B4-BE49-F238E27FC236}">
                <a16:creationId xmlns:a16="http://schemas.microsoft.com/office/drawing/2014/main" id="{46DC60C9-8EC2-4B67-9843-C20260AC9C31}"/>
              </a:ext>
            </a:extLst>
          </p:cNvPr>
          <p:cNvSpPr/>
          <p:nvPr/>
        </p:nvSpPr>
        <p:spPr>
          <a:xfrm rot="169404">
            <a:off x="7795906" y="4476495"/>
            <a:ext cx="3446250" cy="178379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292929"/>
                </a:solidFill>
                <a:effectLst/>
              </a:rPr>
              <a:t>O </a:t>
            </a:r>
            <a:r>
              <a:rPr lang="en-US" sz="2400" b="1" i="0" dirty="0" err="1">
                <a:solidFill>
                  <a:srgbClr val="292929"/>
                </a:solidFill>
                <a:effectLst/>
              </a:rPr>
              <a:t>Papel</a:t>
            </a:r>
            <a:r>
              <a:rPr lang="en-US" sz="2400" b="1" i="0" dirty="0">
                <a:solidFill>
                  <a:srgbClr val="292929"/>
                </a:solidFill>
                <a:effectLst/>
              </a:rPr>
              <a:t> dos Social Media no Marketing </a:t>
            </a:r>
            <a:r>
              <a:rPr lang="pt-PT" sz="2400" b="1" i="0" dirty="0">
                <a:solidFill>
                  <a:srgbClr val="292929"/>
                </a:solidFill>
                <a:effectLst/>
              </a:rPr>
              <a:t>Turístico</a:t>
            </a:r>
          </a:p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292929"/>
                </a:solidFill>
                <a:effectLst/>
              </a:rPr>
              <a:t>[</a:t>
            </a:r>
            <a:r>
              <a:rPr lang="en-US" sz="2400" b="1" dirty="0">
                <a:solidFill>
                  <a:srgbClr val="292929"/>
                </a:solidFill>
                <a:hlinkClick r:id="rId9"/>
              </a:rPr>
              <a:t>Clique </a:t>
            </a:r>
            <a:r>
              <a:rPr lang="en-US" sz="2400" b="1" dirty="0" err="1">
                <a:solidFill>
                  <a:srgbClr val="292929"/>
                </a:solidFill>
                <a:hlinkClick r:id="rId9"/>
              </a:rPr>
              <a:t>aqui</a:t>
            </a:r>
            <a:r>
              <a:rPr lang="en-US" sz="2400" b="1" i="0" dirty="0">
                <a:solidFill>
                  <a:srgbClr val="292929"/>
                </a:solidFill>
                <a:effectLst/>
              </a:rPr>
              <a:t>]</a:t>
            </a:r>
          </a:p>
        </p:txBody>
      </p:sp>
      <p:sp>
        <p:nvSpPr>
          <p:cNvPr id="22" name="Retângulo: Canto Dobrado 21">
            <a:extLst>
              <a:ext uri="{FF2B5EF4-FFF2-40B4-BE49-F238E27FC236}">
                <a16:creationId xmlns:a16="http://schemas.microsoft.com/office/drawing/2014/main" id="{C7406B8D-2C2C-4845-A8C5-242D3D4CD087}"/>
              </a:ext>
            </a:extLst>
          </p:cNvPr>
          <p:cNvSpPr/>
          <p:nvPr/>
        </p:nvSpPr>
        <p:spPr>
          <a:xfrm rot="451837">
            <a:off x="577124" y="3835443"/>
            <a:ext cx="3052275" cy="2318634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pt-PT" sz="2400" b="1" i="0" dirty="0">
                <a:solidFill>
                  <a:schemeClr val="tx1"/>
                </a:solidFill>
                <a:effectLst/>
              </a:rPr>
              <a:t>10 Dicas para Aumentar as suas Reservas através </a:t>
            </a:r>
            <a:r>
              <a:rPr lang="pt-PT" sz="2400" b="1" i="0" dirty="0" err="1">
                <a:solidFill>
                  <a:schemeClr val="tx1"/>
                </a:solidFill>
                <a:effectLst/>
              </a:rPr>
              <a:t>OTAs</a:t>
            </a:r>
            <a:endParaRPr lang="pt-PT" sz="2400" b="1" i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444444"/>
                </a:solidFill>
                <a:effectLst/>
              </a:rPr>
              <a:t>[</a:t>
            </a:r>
            <a:r>
              <a:rPr lang="en-US" sz="2400" b="1" dirty="0">
                <a:solidFill>
                  <a:srgbClr val="444444"/>
                </a:solidFill>
                <a:hlinkClick r:id="rId10"/>
              </a:rPr>
              <a:t>Clique </a:t>
            </a:r>
            <a:r>
              <a:rPr lang="en-US" sz="2400" b="1" dirty="0" err="1">
                <a:solidFill>
                  <a:srgbClr val="444444"/>
                </a:solidFill>
                <a:hlinkClick r:id="rId10"/>
              </a:rPr>
              <a:t>aqui</a:t>
            </a:r>
            <a:r>
              <a:rPr lang="en-US" sz="2400" b="1" i="0" dirty="0">
                <a:solidFill>
                  <a:srgbClr val="444444"/>
                </a:solidFill>
                <a:effectLst/>
              </a:rPr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B760F-C178-4597-9135-A15D44E30115}"/>
              </a:ext>
            </a:extLst>
          </p:cNvPr>
          <p:cNvSpPr txBox="1">
            <a:spLocks/>
          </p:cNvSpPr>
          <p:nvPr/>
        </p:nvSpPr>
        <p:spPr>
          <a:xfrm>
            <a:off x="1188655" y="349104"/>
            <a:ext cx="5816302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/>
              <a:t>Leitura</a:t>
            </a:r>
            <a:r>
              <a:rPr lang="en-US" sz="3600" b="1" dirty="0"/>
              <a:t> </a:t>
            </a:r>
            <a:r>
              <a:rPr lang="en-US" sz="3600" b="1" dirty="0" err="1"/>
              <a:t>aprofundada</a:t>
            </a:r>
            <a:endParaRPr lang="en-US" sz="3600" b="1" dirty="0"/>
          </a:p>
        </p:txBody>
      </p:sp>
      <p:sp>
        <p:nvSpPr>
          <p:cNvPr id="11" name="Retângulo: Canto Dobrado 10">
            <a:extLst>
              <a:ext uri="{FF2B5EF4-FFF2-40B4-BE49-F238E27FC236}">
                <a16:creationId xmlns:a16="http://schemas.microsoft.com/office/drawing/2014/main" id="{79E098F3-6979-4B82-96AD-E408CC9B81EC}"/>
              </a:ext>
            </a:extLst>
          </p:cNvPr>
          <p:cNvSpPr/>
          <p:nvPr/>
        </p:nvSpPr>
        <p:spPr>
          <a:xfrm rot="21376562">
            <a:off x="8253107" y="2384547"/>
            <a:ext cx="3446250" cy="178379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pt-PT" sz="2400" b="1" i="0" dirty="0">
                <a:solidFill>
                  <a:srgbClr val="292929"/>
                </a:solidFill>
                <a:effectLst/>
              </a:rPr>
              <a:t>O Guia de Iniciante para um Funil de Vendas</a:t>
            </a:r>
          </a:p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292929"/>
                </a:solidFill>
                <a:effectLst/>
              </a:rPr>
              <a:t>[</a:t>
            </a:r>
            <a:r>
              <a:rPr lang="en-US" sz="2400" b="1" dirty="0">
                <a:solidFill>
                  <a:srgbClr val="292929"/>
                </a:solidFill>
                <a:hlinkClick r:id="rId11"/>
              </a:rPr>
              <a:t>Clique </a:t>
            </a:r>
            <a:r>
              <a:rPr lang="en-US" sz="2400" b="1" dirty="0" err="1">
                <a:solidFill>
                  <a:srgbClr val="292929"/>
                </a:solidFill>
                <a:hlinkClick r:id="rId11"/>
              </a:rPr>
              <a:t>aqui</a:t>
            </a:r>
            <a:r>
              <a:rPr lang="en-US" sz="2400" b="1" i="0" dirty="0">
                <a:solidFill>
                  <a:srgbClr val="292929"/>
                </a:solidFill>
                <a:effectLst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52555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AD4A2FB-A3E2-4D5F-9FD0-87259D051684}"/>
              </a:ext>
            </a:extLst>
          </p:cNvPr>
          <p:cNvSpPr txBox="1">
            <a:spLocks/>
          </p:cNvSpPr>
          <p:nvPr/>
        </p:nvSpPr>
        <p:spPr>
          <a:xfrm>
            <a:off x="1188655" y="349104"/>
            <a:ext cx="5816302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/>
              <a:t>Tarefa</a:t>
            </a:r>
            <a:r>
              <a:rPr lang="en-US" sz="3600" b="1" dirty="0"/>
              <a:t> #2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A14B54B-F2C3-493D-B2E8-D7BE0F43E1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23" y="337780"/>
            <a:ext cx="720000" cy="720000"/>
          </a:xfrm>
          <a:prstGeom prst="rect">
            <a:avLst/>
          </a:prstGeom>
        </p:spPr>
      </p:pic>
      <p:sp>
        <p:nvSpPr>
          <p:cNvPr id="6" name="Retângulo: Canto Dobrado 5">
            <a:extLst>
              <a:ext uri="{FF2B5EF4-FFF2-40B4-BE49-F238E27FC236}">
                <a16:creationId xmlns:a16="http://schemas.microsoft.com/office/drawing/2014/main" id="{075D1D6A-14B4-4D67-B641-170BEA5AD5B0}"/>
              </a:ext>
            </a:extLst>
          </p:cNvPr>
          <p:cNvSpPr/>
          <p:nvPr/>
        </p:nvSpPr>
        <p:spPr>
          <a:xfrm>
            <a:off x="169683" y="1154537"/>
            <a:ext cx="11887200" cy="5067154"/>
          </a:xfrm>
          <a:prstGeom prst="foldedCorner">
            <a:avLst>
              <a:gd name="adj" fmla="val 8853"/>
            </a:avLst>
          </a:prstGeom>
          <a:solidFill>
            <a:srgbClr val="FDDE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sz="2400" b="1" dirty="0">
                <a:solidFill>
                  <a:schemeClr val="tx1"/>
                </a:solidFill>
              </a:rPr>
              <a:t>Como está o seu marketing digital?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sz="2400" b="1" dirty="0">
                <a:solidFill>
                  <a:schemeClr val="tx1"/>
                </a:solidFill>
              </a:rPr>
              <a:t>Em primeiro lugar, anote todas as plataformas digitais que usa, incluindo sites, blogs, redes sociais e distribuição online. Compreenda como estão ligadas e como melhoram a sua marca.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sz="2400" b="1" dirty="0">
                <a:solidFill>
                  <a:schemeClr val="tx1"/>
                </a:solidFill>
              </a:rPr>
              <a:t>Após essa primeira fase, crie uma nova estratégia de marketing digital com base nesses canais e nos seus recursos. Não se esqueça de responder aos seus principais elementos: porquê, quem, o quê, quando, onde, como, orçamento e acompanhamento.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sz="2400" b="1" dirty="0">
                <a:solidFill>
                  <a:schemeClr val="tx1"/>
                </a:solidFill>
              </a:rPr>
              <a:t>Como irá encaixar o marketing de conteúdo nesta estratégia? Que media usará?</a:t>
            </a:r>
          </a:p>
        </p:txBody>
      </p:sp>
    </p:spTree>
    <p:extLst>
      <p:ext uri="{BB962C8B-B14F-4D97-AF65-F5344CB8AC3E}">
        <p14:creationId xmlns:p14="http://schemas.microsoft.com/office/powerpoint/2010/main" val="205511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F89C9-5B42-454D-9BD6-6F386ACD4D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Resumo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69680A05-CC9E-454B-A815-EFDE6028C3B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90E217A-EA26-4CCA-B6E5-E42E4B3F48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155" y="4662192"/>
            <a:ext cx="9000157" cy="469184"/>
          </a:xfrm>
        </p:spPr>
        <p:txBody>
          <a:bodyPr/>
          <a:lstStyle/>
          <a:p>
            <a:r>
              <a:rPr lang="en-US" sz="2800" b="1" dirty="0" err="1"/>
              <a:t>Módulo</a:t>
            </a:r>
            <a:r>
              <a:rPr lang="en-US" sz="2800" b="1" dirty="0"/>
              <a:t> IX. Marketing Digital</a:t>
            </a:r>
          </a:p>
        </p:txBody>
      </p:sp>
    </p:spTree>
    <p:extLst>
      <p:ext uri="{BB962C8B-B14F-4D97-AF65-F5344CB8AC3E}">
        <p14:creationId xmlns:p14="http://schemas.microsoft.com/office/powerpoint/2010/main" val="365369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6F6B31-63FC-4B51-8026-BD732633C1D6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Neste </a:t>
            </a:r>
            <a:r>
              <a:rPr lang="en-US" sz="3600" b="1" dirty="0" err="1"/>
              <a:t>módulo</a:t>
            </a:r>
            <a:r>
              <a:rPr lang="en-US" sz="3600" b="1" dirty="0"/>
              <a:t>…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E508F4C-B7BD-420A-B5CF-88868B5CD545}"/>
              </a:ext>
            </a:extLst>
          </p:cNvPr>
          <p:cNvSpPr/>
          <p:nvPr/>
        </p:nvSpPr>
        <p:spPr>
          <a:xfrm>
            <a:off x="323720" y="1046457"/>
            <a:ext cx="7296280" cy="515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… </a:t>
            </a:r>
            <a:r>
              <a:rPr lang="pt-PT" sz="2400" dirty="0">
                <a:solidFill>
                  <a:schemeClr val="tx1"/>
                </a:solidFill>
              </a:rPr>
              <a:t>ficámos cientes dos enormes benefícios e grandes desafios que o marketing digital traz para as marcas e negócios de hoje.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… </a:t>
            </a:r>
            <a:r>
              <a:rPr lang="pt-PT" sz="2400" dirty="0">
                <a:solidFill>
                  <a:schemeClr val="tx1"/>
                </a:solidFill>
              </a:rPr>
              <a:t>compreendemos como desenvolver uma estratégia de marketing digital, integrando diversos recursos e medias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… </a:t>
            </a:r>
            <a:r>
              <a:rPr lang="pt-PT" sz="2400" dirty="0">
                <a:solidFill>
                  <a:schemeClr val="tx1"/>
                </a:solidFill>
              </a:rPr>
              <a:t>explicamos como o marketing de </a:t>
            </a:r>
            <a:r>
              <a:rPr lang="pt-PT" sz="2400" dirty="0" err="1">
                <a:solidFill>
                  <a:schemeClr val="tx1"/>
                </a:solidFill>
              </a:rPr>
              <a:t>inbound</a:t>
            </a:r>
            <a:r>
              <a:rPr lang="en-GB" sz="2400" dirty="0">
                <a:solidFill>
                  <a:schemeClr val="tx1"/>
                </a:solidFill>
              </a:rPr>
              <a:t> e outbound </a:t>
            </a:r>
            <a:r>
              <a:rPr lang="pt-PT" sz="2400" dirty="0">
                <a:solidFill>
                  <a:schemeClr val="tx1"/>
                </a:solidFill>
              </a:rPr>
              <a:t>explora diferentes formas de envolver os clientes em todo o funil de vendas.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5A87FB7-1A0F-4EC2-A076-F4164758AA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11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6F6B31-63FC-4B51-8026-BD732633C1D6}"/>
              </a:ext>
            </a:extLst>
          </p:cNvPr>
          <p:cNvSpPr txBox="1">
            <a:spLocks/>
          </p:cNvSpPr>
          <p:nvPr/>
        </p:nvSpPr>
        <p:spPr>
          <a:xfrm>
            <a:off x="5196305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Neste </a:t>
            </a:r>
            <a:r>
              <a:rPr lang="en-US" sz="3600" b="1" dirty="0" err="1"/>
              <a:t>módulo</a:t>
            </a:r>
            <a:r>
              <a:rPr lang="en-US" sz="3600" b="1" dirty="0"/>
              <a:t>…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E508F4C-B7BD-420A-B5CF-88868B5CD545}"/>
              </a:ext>
            </a:extLst>
          </p:cNvPr>
          <p:cNvSpPr/>
          <p:nvPr/>
        </p:nvSpPr>
        <p:spPr>
          <a:xfrm>
            <a:off x="4924295" y="1046457"/>
            <a:ext cx="6943855" cy="515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… </a:t>
            </a:r>
            <a:r>
              <a:rPr lang="pt-PT" sz="2400" dirty="0">
                <a:solidFill>
                  <a:schemeClr val="tx1"/>
                </a:solidFill>
              </a:rPr>
              <a:t>estudámos várias ferramentas de marketing digital e como elas podem ser úteis em diferentes estágios de funis de vendas, incluindo sites, SEO e SEM, anúncios gráficos, páginas de destino, marketing por e-mail, media social e plataformas de distribuição online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577FCCA-3329-4AFA-95A6-005D551EE9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06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728AE2FA-3F22-427E-B46B-DAC1DC3340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2435" y="1223694"/>
            <a:ext cx="3389565" cy="410033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FF7A6-C4E6-7B4A-9F10-186C4D60B6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3223" y="349104"/>
            <a:ext cx="6361734" cy="697353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5973FDF-5665-4732-A20A-A98485899387}"/>
              </a:ext>
            </a:extLst>
          </p:cNvPr>
          <p:cNvSpPr/>
          <p:nvPr/>
        </p:nvSpPr>
        <p:spPr>
          <a:xfrm>
            <a:off x="360420" y="993094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CB4D738-C9F5-4ACE-A922-52F59404D89C}"/>
              </a:ext>
            </a:extLst>
          </p:cNvPr>
          <p:cNvSpPr/>
          <p:nvPr/>
        </p:nvSpPr>
        <p:spPr>
          <a:xfrm>
            <a:off x="360420" y="1578877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 Nov Era de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ED94DE5-FB12-4058-8483-8AB82664D359}"/>
              </a:ext>
            </a:extLst>
          </p:cNvPr>
          <p:cNvSpPr/>
          <p:nvPr/>
        </p:nvSpPr>
        <p:spPr>
          <a:xfrm>
            <a:off x="360420" y="2164660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A Economia da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299FAFD4-9CD9-4181-AE97-54A17E911D22}"/>
              </a:ext>
            </a:extLst>
          </p:cNvPr>
          <p:cNvSpPr/>
          <p:nvPr/>
        </p:nvSpPr>
        <p:spPr>
          <a:xfrm>
            <a:off x="360413" y="3922009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O Storytelling Turismo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Culinário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196B2DA5-700A-4445-A731-711B7FF9AAF5}"/>
              </a:ext>
            </a:extLst>
          </p:cNvPr>
          <p:cNvSpPr/>
          <p:nvPr/>
        </p:nvSpPr>
        <p:spPr>
          <a:xfrm>
            <a:off x="360413" y="4507792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 para o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EFA51F76-749A-4452-89E4-68EE2FC6D42A}"/>
              </a:ext>
            </a:extLst>
          </p:cNvPr>
          <p:cNvSpPr/>
          <p:nvPr/>
        </p:nvSpPr>
        <p:spPr>
          <a:xfrm>
            <a:off x="360413" y="5093575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VIII. Branding for Wellbeing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5556D81F-D41D-444B-8458-2AEB17BB76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1047094"/>
            <a:ext cx="360000" cy="360000"/>
          </a:xfrm>
          <a:prstGeom prst="rect">
            <a:avLst/>
          </a:prstGeom>
        </p:spPr>
      </p:pic>
      <p:sp>
        <p:nvSpPr>
          <p:cNvPr id="46" name="Retângulo 45">
            <a:extLst>
              <a:ext uri="{FF2B5EF4-FFF2-40B4-BE49-F238E27FC236}">
                <a16:creationId xmlns:a16="http://schemas.microsoft.com/office/drawing/2014/main" id="{96086AF4-D303-4CB9-ACDA-ED892FA96E3F}"/>
              </a:ext>
            </a:extLst>
          </p:cNvPr>
          <p:cNvSpPr/>
          <p:nvPr/>
        </p:nvSpPr>
        <p:spPr>
          <a:xfrm>
            <a:off x="360413" y="2750443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Experiências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4B56B5BD-C661-4793-92BC-0A36C3482EF4}"/>
              </a:ext>
            </a:extLst>
          </p:cNvPr>
          <p:cNvSpPr/>
          <p:nvPr/>
        </p:nvSpPr>
        <p:spPr>
          <a:xfrm>
            <a:off x="360420" y="3336226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Jornada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Consumidor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Seta: Pentágono 47">
            <a:extLst>
              <a:ext uri="{FF2B5EF4-FFF2-40B4-BE49-F238E27FC236}">
                <a16:creationId xmlns:a16="http://schemas.microsoft.com/office/drawing/2014/main" id="{9A621812-B695-4268-B3EA-E588CE651BC6}"/>
              </a:ext>
            </a:extLst>
          </p:cNvPr>
          <p:cNvSpPr/>
          <p:nvPr/>
        </p:nvSpPr>
        <p:spPr>
          <a:xfrm>
            <a:off x="360413" y="5679357"/>
            <a:ext cx="6444000" cy="468000"/>
          </a:xfrm>
          <a:prstGeom prst="homePlate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IX. Marketing Digital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938297D9-94EB-4E1A-BB65-98CE91A88E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310" y="1637038"/>
            <a:ext cx="360000" cy="360000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F64393CC-763A-422B-8C55-5363895FBC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2214498"/>
            <a:ext cx="360000" cy="360000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BA4DAFC6-3D42-4452-8058-1BBC5D27A6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2808602"/>
            <a:ext cx="360000" cy="360000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41549927-1F45-4B18-8CED-B639405892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3388145"/>
            <a:ext cx="360000" cy="360000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32D7F560-9B0E-4E8B-90B5-1BE43FF219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3976010"/>
            <a:ext cx="360000" cy="360000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BF096D7F-6478-477C-8B66-0799BD5725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4561792"/>
            <a:ext cx="360000" cy="360000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2F96C935-3A77-43D5-9C4A-0A5E16566F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5147574"/>
            <a:ext cx="360000" cy="360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E6F23374-D289-4245-8768-EFCDBF7B5B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573335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42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25E1AD-9DBA-464F-888B-CF8485F92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Obrigado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0BD092-353C-C14B-BCD4-66995FE37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Alguma</a:t>
            </a:r>
            <a:r>
              <a:rPr lang="en-US" dirty="0"/>
              <a:t> </a:t>
            </a:r>
            <a:r>
              <a:rPr lang="en-US" dirty="0" err="1"/>
              <a:t>questão</a:t>
            </a:r>
            <a:r>
              <a:rPr lang="en-US" dirty="0"/>
              <a:t>?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C0D170A-365B-4F3C-99F7-166850FC4E4E}"/>
              </a:ext>
            </a:extLst>
          </p:cNvPr>
          <p:cNvSpPr txBox="1"/>
          <p:nvPr/>
        </p:nvSpPr>
        <p:spPr>
          <a:xfrm>
            <a:off x="7866888" y="4077055"/>
            <a:ext cx="3965448" cy="258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en-US" b="1" i="0" strike="noStrike" dirty="0">
                <a:solidFill>
                  <a:srgbClr val="6ECECB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www.detourproject.eu</a:t>
            </a:r>
            <a:endParaRPr lang="en-US" b="1" i="0" dirty="0">
              <a:solidFill>
                <a:srgbClr val="6ECECB"/>
              </a:solidFill>
              <a:effectLst/>
            </a:endParaRPr>
          </a:p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en-US" b="1" i="0" dirty="0">
                <a:effectLst/>
              </a:rPr>
              <a:t>Detour </a:t>
            </a:r>
            <a:r>
              <a:rPr lang="en-US" b="1" dirty="0"/>
              <a:t>on Facebook</a:t>
            </a:r>
            <a:endParaRPr lang="en-US" b="1" i="0" dirty="0">
              <a:effectLst/>
            </a:endParaRPr>
          </a:p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en-US" b="0" i="0" dirty="0">
                <a:effectLst/>
              </a:rPr>
              <a:t>@WellbeingTourismDestinations</a:t>
            </a:r>
          </a:p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en-US" b="0" i="0" strike="noStrike" dirty="0">
                <a:effectLst/>
              </a:rPr>
              <a:t>#detourdestinations #erasmusplus #detour #wellbeing</a:t>
            </a:r>
            <a:endParaRPr lang="en-US" b="0" i="0" dirty="0">
              <a:effectLst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BBE1B4C-1D93-4329-9E31-CF00830BA042}"/>
              </a:ext>
            </a:extLst>
          </p:cNvPr>
          <p:cNvSpPr txBox="1"/>
          <p:nvPr/>
        </p:nvSpPr>
        <p:spPr>
          <a:xfrm>
            <a:off x="8321039" y="6466814"/>
            <a:ext cx="3641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/>
              <a:t>Icons: www.flaticon.com</a:t>
            </a:r>
          </a:p>
        </p:txBody>
      </p:sp>
      <p:grpSp>
        <p:nvGrpSpPr>
          <p:cNvPr id="7" name="Google Shape;664;p39">
            <a:extLst>
              <a:ext uri="{FF2B5EF4-FFF2-40B4-BE49-F238E27FC236}">
                <a16:creationId xmlns:a16="http://schemas.microsoft.com/office/drawing/2014/main" id="{3B53D023-B64B-4077-BE11-CE7A0849EE13}"/>
              </a:ext>
            </a:extLst>
          </p:cNvPr>
          <p:cNvGrpSpPr/>
          <p:nvPr/>
        </p:nvGrpSpPr>
        <p:grpSpPr>
          <a:xfrm>
            <a:off x="7474283" y="4255526"/>
            <a:ext cx="301041" cy="301041"/>
            <a:chOff x="5941025" y="3634400"/>
            <a:chExt cx="467650" cy="467650"/>
          </a:xfrm>
        </p:grpSpPr>
        <p:sp>
          <p:nvSpPr>
            <p:cNvPr id="8" name="Google Shape;665;p39">
              <a:extLst>
                <a:ext uri="{FF2B5EF4-FFF2-40B4-BE49-F238E27FC236}">
                  <a16:creationId xmlns:a16="http://schemas.microsoft.com/office/drawing/2014/main" id="{C8756DE6-099C-425F-938A-3F99C4B60775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DD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6;p39">
              <a:extLst>
                <a:ext uri="{FF2B5EF4-FFF2-40B4-BE49-F238E27FC236}">
                  <a16:creationId xmlns:a16="http://schemas.microsoft.com/office/drawing/2014/main" id="{C8A58632-32E6-451D-8FFC-8302ABC61249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DD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7;p39">
              <a:extLst>
                <a:ext uri="{FF2B5EF4-FFF2-40B4-BE49-F238E27FC236}">
                  <a16:creationId xmlns:a16="http://schemas.microsoft.com/office/drawing/2014/main" id="{8139F7D2-BE25-4EDC-BA69-52909862F3E8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DD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8;p39">
              <a:extLst>
                <a:ext uri="{FF2B5EF4-FFF2-40B4-BE49-F238E27FC236}">
                  <a16:creationId xmlns:a16="http://schemas.microsoft.com/office/drawing/2014/main" id="{1966AC59-A184-4D9D-B231-AAFB7891C833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DD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9;p39">
              <a:extLst>
                <a:ext uri="{FF2B5EF4-FFF2-40B4-BE49-F238E27FC236}">
                  <a16:creationId xmlns:a16="http://schemas.microsoft.com/office/drawing/2014/main" id="{93DC8479-DCBC-4192-8B3D-7BCE6B39EC93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DD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0;p39">
              <a:extLst>
                <a:ext uri="{FF2B5EF4-FFF2-40B4-BE49-F238E27FC236}">
                  <a16:creationId xmlns:a16="http://schemas.microsoft.com/office/drawing/2014/main" id="{443EBB86-2ACA-48B1-91FC-5AC68E6302DB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DD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BC00D1BE-2ACE-4E8F-92A9-8A0253D8FD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860" y="4748527"/>
            <a:ext cx="302400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8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12618A0-8EF1-46F0-8223-46E58CC710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4" y="0"/>
            <a:ext cx="5144044" cy="6858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34A549-E25D-42CD-BFEA-6B6AE4A6B465}"/>
              </a:ext>
            </a:extLst>
          </p:cNvPr>
          <p:cNvSpPr txBox="1">
            <a:spLocks/>
          </p:cNvSpPr>
          <p:nvPr/>
        </p:nvSpPr>
        <p:spPr>
          <a:xfrm>
            <a:off x="5376671" y="1450425"/>
            <a:ext cx="6181367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/>
              <a:t>Objetivo</a:t>
            </a:r>
            <a:r>
              <a:rPr lang="en-US" sz="3600" b="1" dirty="0"/>
              <a:t> da </a:t>
            </a:r>
            <a:r>
              <a:rPr lang="en-US" sz="3600" b="1" dirty="0" err="1"/>
              <a:t>Aprendizagem</a:t>
            </a:r>
            <a:endParaRPr lang="en-US" sz="3600" b="1" dirty="0"/>
          </a:p>
        </p:txBody>
      </p:sp>
      <p:sp>
        <p:nvSpPr>
          <p:cNvPr id="12" name="Marcador de Posição do Texto 22">
            <a:extLst>
              <a:ext uri="{FF2B5EF4-FFF2-40B4-BE49-F238E27FC236}">
                <a16:creationId xmlns:a16="http://schemas.microsoft.com/office/drawing/2014/main" id="{4A3E4D10-52DF-46F4-BCAF-4DF4350529BB}"/>
              </a:ext>
            </a:extLst>
          </p:cNvPr>
          <p:cNvSpPr txBox="1">
            <a:spLocks/>
          </p:cNvSpPr>
          <p:nvPr/>
        </p:nvSpPr>
        <p:spPr>
          <a:xfrm>
            <a:off x="5376671" y="2532849"/>
            <a:ext cx="6172904" cy="3572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pt-PT" dirty="0"/>
              <a:t>Compreender a complexidade e os benefícios crescentes do marketing digital no ambiente atual no setor de turismo</a:t>
            </a:r>
            <a:r>
              <a:rPr lang="en-US" dirty="0"/>
              <a:t>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40A54E1-F4D9-48BC-88FB-9C18420093D3}"/>
              </a:ext>
            </a:extLst>
          </p:cNvPr>
          <p:cNvSpPr/>
          <p:nvPr/>
        </p:nvSpPr>
        <p:spPr>
          <a:xfrm>
            <a:off x="0" y="4842000"/>
            <a:ext cx="828000" cy="2016000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8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/>
              <a:t>Objetivo</a:t>
            </a:r>
            <a:r>
              <a:rPr lang="en-US" sz="3600" b="1" dirty="0"/>
              <a:t> da </a:t>
            </a:r>
            <a:r>
              <a:rPr lang="en-US" sz="3600" b="1" dirty="0" err="1"/>
              <a:t>Aprendizagem</a:t>
            </a:r>
            <a:endParaRPr lang="en-US" sz="36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2F57B1D-41E3-425F-8DF5-DEBB5854A5E9}"/>
              </a:ext>
            </a:extLst>
          </p:cNvPr>
          <p:cNvSpPr/>
          <p:nvPr/>
        </p:nvSpPr>
        <p:spPr>
          <a:xfrm>
            <a:off x="331470" y="1145609"/>
            <a:ext cx="7061551" cy="515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180000" rtlCol="0" anchor="t"/>
          <a:lstStyle/>
          <a:p>
            <a:pPr algn="just">
              <a:spcAft>
                <a:spcPts val="18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pt-PT" sz="2400" dirty="0">
                <a:solidFill>
                  <a:schemeClr val="tx1"/>
                </a:solidFill>
              </a:rPr>
              <a:t>Reconhecer os principais benefícios e desafios do marketing digital.</a:t>
            </a:r>
            <a:endParaRPr lang="en-GB" sz="2400" dirty="0">
              <a:solidFill>
                <a:schemeClr val="tx1"/>
              </a:solidFill>
            </a:endParaRPr>
          </a:p>
          <a:p>
            <a:pPr algn="just">
              <a:spcAft>
                <a:spcPts val="18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tx1"/>
                </a:solidFill>
              </a:rPr>
              <a:t> Criar uma estratégia de marketing digital.</a:t>
            </a:r>
          </a:p>
          <a:p>
            <a:pPr algn="just">
              <a:spcAft>
                <a:spcPts val="18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Distinguir</a:t>
            </a:r>
            <a:r>
              <a:rPr lang="en-GB" sz="2400" dirty="0">
                <a:solidFill>
                  <a:schemeClr val="tx1"/>
                </a:solidFill>
              </a:rPr>
              <a:t> o marketing de outbound do de inbound.</a:t>
            </a:r>
          </a:p>
          <a:p>
            <a:pPr algn="just">
              <a:spcAft>
                <a:spcPts val="18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R</a:t>
            </a:r>
            <a:r>
              <a:rPr lang="pt-PT" sz="2400" dirty="0" err="1">
                <a:solidFill>
                  <a:schemeClr val="tx1"/>
                </a:solidFill>
              </a:rPr>
              <a:t>econhecer</a:t>
            </a:r>
            <a:r>
              <a:rPr lang="pt-PT" sz="2400" dirty="0">
                <a:solidFill>
                  <a:schemeClr val="tx1"/>
                </a:solidFill>
              </a:rPr>
              <a:t> a importância do marketing de conteúdo.</a:t>
            </a:r>
            <a:endParaRPr lang="en-GB" sz="2400" dirty="0">
              <a:solidFill>
                <a:schemeClr val="tx1"/>
              </a:solidFill>
            </a:endParaRPr>
          </a:p>
          <a:p>
            <a:pPr algn="just">
              <a:spcAft>
                <a:spcPts val="18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tx1"/>
                </a:solidFill>
              </a:rPr>
              <a:t> Interpretar funis de vendas.</a:t>
            </a:r>
            <a:endParaRPr lang="en-GB" sz="2400" dirty="0">
              <a:solidFill>
                <a:schemeClr val="tx1"/>
              </a:solidFill>
            </a:endParaRPr>
          </a:p>
          <a:p>
            <a:pPr algn="just">
              <a:spcAft>
                <a:spcPts val="18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pt-PT" sz="2400" dirty="0">
                <a:solidFill>
                  <a:schemeClr val="tx1"/>
                </a:solidFill>
              </a:rPr>
              <a:t>Escolher as ferramentas de marketing digital adequadas.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C9DEE3C-3915-4ECC-B680-6112BFC96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1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7ACFC6EE-52B0-402A-8BBB-474CB9892A87}"/>
              </a:ext>
            </a:extLst>
          </p:cNvPr>
          <p:cNvSpPr/>
          <p:nvPr/>
        </p:nvSpPr>
        <p:spPr>
          <a:xfrm>
            <a:off x="643223" y="1264296"/>
            <a:ext cx="5040000" cy="43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sz="3000" b="1" dirty="0">
                <a:solidFill>
                  <a:srgbClr val="6ECE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Conteúdo</a:t>
            </a:r>
            <a:endParaRPr lang="pt-PT" sz="3000" dirty="0">
              <a:solidFill>
                <a:srgbClr val="6ECE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sz="2400" b="1" spc="-10" dirty="0">
                <a:solidFill>
                  <a:srgbClr val="6ECECB"/>
                </a:solidFill>
              </a:rPr>
              <a:t>9.1. </a:t>
            </a:r>
            <a:r>
              <a:rPr lang="pt-PT" sz="2400" spc="-10" dirty="0">
                <a:solidFill>
                  <a:schemeClr val="tx1"/>
                </a:solidFill>
              </a:rPr>
              <a:t>Benefícios e Desafios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spc="-10" dirty="0">
                <a:solidFill>
                  <a:srgbClr val="6ECECB"/>
                </a:solidFill>
              </a:rPr>
              <a:t>9.2. </a:t>
            </a:r>
            <a:r>
              <a:rPr lang="pt-PT" sz="2400" spc="-10" dirty="0">
                <a:solidFill>
                  <a:schemeClr val="tx1"/>
                </a:solidFill>
              </a:rPr>
              <a:t>Estratégias</a:t>
            </a:r>
            <a:r>
              <a:rPr lang="en-US" sz="2400" spc="-10" dirty="0">
                <a:solidFill>
                  <a:schemeClr val="tx1"/>
                </a:solidFill>
              </a:rPr>
              <a:t> do Marketing Digital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spc="-10" dirty="0">
                <a:solidFill>
                  <a:srgbClr val="6ECECB"/>
                </a:solidFill>
              </a:rPr>
              <a:t>9.3. </a:t>
            </a:r>
            <a:r>
              <a:rPr lang="en-US" sz="2400" spc="-10" dirty="0">
                <a:solidFill>
                  <a:schemeClr val="tx1"/>
                </a:solidFill>
              </a:rPr>
              <a:t>Ferramentas do Marketing Digital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/>
              <a:t>Conteúdo</a:t>
            </a:r>
            <a:r>
              <a:rPr lang="en-US" sz="3600" b="1" dirty="0"/>
              <a:t> &amp; </a:t>
            </a:r>
            <a:r>
              <a:rPr lang="en-US" sz="3600" b="1" dirty="0" err="1"/>
              <a:t>Recursos</a:t>
            </a:r>
            <a:endParaRPr lang="en-US" sz="3600" b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0E2A3F9-39B8-490C-AAAD-8C568D2A43EE}"/>
              </a:ext>
            </a:extLst>
          </p:cNvPr>
          <p:cNvSpPr/>
          <p:nvPr/>
        </p:nvSpPr>
        <p:spPr>
          <a:xfrm>
            <a:off x="6508777" y="1258539"/>
            <a:ext cx="5040000" cy="43977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b="1" dirty="0" err="1">
                <a:solidFill>
                  <a:srgbClr val="6ECE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</a:t>
            </a:r>
            <a:endParaRPr lang="en-US" sz="3000" dirty="0">
              <a:solidFill>
                <a:srgbClr val="6ECE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6ECECB"/>
                </a:solidFill>
              </a:rPr>
              <a:t>a. </a:t>
            </a:r>
            <a:r>
              <a:rPr lang="en-US" sz="2400" dirty="0">
                <a:solidFill>
                  <a:schemeClr val="tx1"/>
                </a:solidFill>
              </a:rPr>
              <a:t>7 </a:t>
            </a:r>
            <a:r>
              <a:rPr lang="pt-PT" sz="2400" dirty="0">
                <a:solidFill>
                  <a:schemeClr val="tx1"/>
                </a:solidFill>
              </a:rPr>
              <a:t>vídeos de suporte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sz="2400" b="1" dirty="0">
                <a:solidFill>
                  <a:srgbClr val="6ECECB"/>
                </a:solidFill>
              </a:rPr>
              <a:t>b. </a:t>
            </a:r>
            <a:r>
              <a:rPr lang="pt-PT" sz="2400" dirty="0">
                <a:solidFill>
                  <a:schemeClr val="tx1"/>
                </a:solidFill>
              </a:rPr>
              <a:t>5 casos de estudo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sz="2400" b="1" dirty="0">
                <a:solidFill>
                  <a:srgbClr val="6ECECB"/>
                </a:solidFill>
              </a:rPr>
              <a:t>c. </a:t>
            </a:r>
            <a:r>
              <a:rPr lang="pt-PT" sz="2400" dirty="0">
                <a:solidFill>
                  <a:schemeClr val="tx1"/>
                </a:solidFill>
              </a:rPr>
              <a:t>8 artigos para leitura complementar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sz="2400" b="1" dirty="0">
                <a:solidFill>
                  <a:srgbClr val="6ECECB"/>
                </a:solidFill>
              </a:rPr>
              <a:t>d. </a:t>
            </a:r>
            <a:r>
              <a:rPr lang="pt-PT" sz="2400" dirty="0">
                <a:solidFill>
                  <a:schemeClr val="tx1"/>
                </a:solidFill>
              </a:rPr>
              <a:t>1 tarefa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E9F6691-AA05-451D-9F7A-6990278511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116" y="1342665"/>
            <a:ext cx="720000" cy="72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D837E26-F46A-4F34-836A-86575E1EF4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094" y="132291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CAE51172-79EC-4943-8D47-2749BC7B9DD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96B1834-ED76-4763-9A53-EBFB55E7AA60}"/>
              </a:ext>
            </a:extLst>
          </p:cNvPr>
          <p:cNvSpPr txBox="1">
            <a:spLocks/>
          </p:cNvSpPr>
          <p:nvPr/>
        </p:nvSpPr>
        <p:spPr>
          <a:xfrm>
            <a:off x="205213" y="936395"/>
            <a:ext cx="3058492" cy="329798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9.1.</a:t>
            </a:r>
          </a:p>
          <a:p>
            <a:r>
              <a:rPr lang="pt-PT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Benefícios e Desafios</a:t>
            </a:r>
          </a:p>
        </p:txBody>
      </p:sp>
    </p:spTree>
    <p:extLst>
      <p:ext uri="{BB962C8B-B14F-4D97-AF65-F5344CB8AC3E}">
        <p14:creationId xmlns:p14="http://schemas.microsoft.com/office/powerpoint/2010/main" val="46868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E380B3B-7507-400E-B16A-5229714A052E}"/>
              </a:ext>
            </a:extLst>
          </p:cNvPr>
          <p:cNvGrpSpPr/>
          <p:nvPr/>
        </p:nvGrpSpPr>
        <p:grpSpPr>
          <a:xfrm>
            <a:off x="2864984" y="1046457"/>
            <a:ext cx="3874144" cy="5262903"/>
            <a:chOff x="2864984" y="565331"/>
            <a:chExt cx="3874144" cy="5744029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F786B07-3B44-4422-A758-1C0B8920AAEA}"/>
                </a:ext>
              </a:extLst>
            </p:cNvPr>
            <p:cNvSpPr/>
            <p:nvPr/>
          </p:nvSpPr>
          <p:spPr>
            <a:xfrm>
              <a:off x="2864984" y="565331"/>
              <a:ext cx="3874144" cy="574402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0000">
                  <a:srgbClr val="6ECECB">
                    <a:alpha val="4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Seta: Para a Direita 14">
              <a:extLst>
                <a:ext uri="{FF2B5EF4-FFF2-40B4-BE49-F238E27FC236}">
                  <a16:creationId xmlns:a16="http://schemas.microsoft.com/office/drawing/2014/main" id="{16EC947F-5778-4CEB-9414-C772D8931ED9}"/>
                </a:ext>
              </a:extLst>
            </p:cNvPr>
            <p:cNvSpPr/>
            <p:nvPr/>
          </p:nvSpPr>
          <p:spPr>
            <a:xfrm>
              <a:off x="2944775" y="572549"/>
              <a:ext cx="2861530" cy="1728000"/>
            </a:xfrm>
            <a:prstGeom prst="rightArrow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eta: Para a Direita 16">
              <a:extLst>
                <a:ext uri="{FF2B5EF4-FFF2-40B4-BE49-F238E27FC236}">
                  <a16:creationId xmlns:a16="http://schemas.microsoft.com/office/drawing/2014/main" id="{37C4BE8A-536E-4FCD-A2A5-0005FC428049}"/>
                </a:ext>
              </a:extLst>
            </p:cNvPr>
            <p:cNvSpPr/>
            <p:nvPr/>
          </p:nvSpPr>
          <p:spPr>
            <a:xfrm>
              <a:off x="2944775" y="2576955"/>
              <a:ext cx="2861530" cy="1728000"/>
            </a:xfrm>
            <a:prstGeom prst="rightArrow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Seta: Para a Direita 17">
              <a:extLst>
                <a:ext uri="{FF2B5EF4-FFF2-40B4-BE49-F238E27FC236}">
                  <a16:creationId xmlns:a16="http://schemas.microsoft.com/office/drawing/2014/main" id="{3D055B4E-422C-4DB0-A552-8A819114704F}"/>
                </a:ext>
              </a:extLst>
            </p:cNvPr>
            <p:cNvSpPr/>
            <p:nvPr/>
          </p:nvSpPr>
          <p:spPr>
            <a:xfrm>
              <a:off x="2944775" y="4581360"/>
              <a:ext cx="2861530" cy="1728000"/>
            </a:xfrm>
            <a:prstGeom prst="rightArrow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6ECECB"/>
                </a:solidFill>
              </a:rPr>
              <a:t>a.</a:t>
            </a:r>
            <a:r>
              <a:rPr lang="en-US" sz="3600" b="1" dirty="0"/>
              <a:t> Marketing Digital – </a:t>
            </a:r>
            <a:r>
              <a:rPr lang="pt-PT" sz="3600" b="1" dirty="0"/>
              <a:t>Benefícios</a:t>
            </a:r>
            <a:r>
              <a:rPr lang="en-US" sz="3600" b="1" dirty="0"/>
              <a:t> </a:t>
            </a:r>
          </a:p>
        </p:txBody>
      </p:sp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3314C295-23F2-4908-BB01-F31555A07FCE}"/>
              </a:ext>
            </a:extLst>
          </p:cNvPr>
          <p:cNvSpPr/>
          <p:nvPr/>
        </p:nvSpPr>
        <p:spPr>
          <a:xfrm rot="5400000">
            <a:off x="415508" y="2300260"/>
            <a:ext cx="2783076" cy="2132764"/>
          </a:xfrm>
          <a:prstGeom prst="triangle">
            <a:avLst/>
          </a:prstGeom>
          <a:noFill/>
          <a:ln w="57150">
            <a:solidFill>
              <a:srgbClr val="FDD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FB5D91-5D1C-43C7-A4BE-33505AA86F03}"/>
              </a:ext>
            </a:extLst>
          </p:cNvPr>
          <p:cNvSpPr txBox="1"/>
          <p:nvPr/>
        </p:nvSpPr>
        <p:spPr>
          <a:xfrm>
            <a:off x="740664" y="1358353"/>
            <a:ext cx="205297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b="1" dirty="0"/>
              <a:t>Competidores</a:t>
            </a:r>
            <a:r>
              <a:rPr lang="en-GB" sz="2400" b="1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9262FCD-26BF-433C-B9C6-5742C252BFBB}"/>
              </a:ext>
            </a:extLst>
          </p:cNvPr>
          <p:cNvSpPr txBox="1"/>
          <p:nvPr/>
        </p:nvSpPr>
        <p:spPr>
          <a:xfrm>
            <a:off x="740664" y="4767940"/>
            <a:ext cx="291693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b="1" dirty="0"/>
              <a:t>Negócios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C39DE3A-5039-4D98-9CBD-53597B5A90BE}"/>
              </a:ext>
            </a:extLst>
          </p:cNvPr>
          <p:cNvSpPr txBox="1"/>
          <p:nvPr/>
        </p:nvSpPr>
        <p:spPr>
          <a:xfrm>
            <a:off x="2944775" y="3072106"/>
            <a:ext cx="202671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b="1" dirty="0"/>
              <a:t>Consumidores</a:t>
            </a:r>
            <a:r>
              <a:rPr lang="en-GB" sz="2400" b="1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525F7E9-4EBC-4564-A01F-700D5AC5E9D6}"/>
              </a:ext>
            </a:extLst>
          </p:cNvPr>
          <p:cNvSpPr txBox="1"/>
          <p:nvPr/>
        </p:nvSpPr>
        <p:spPr>
          <a:xfrm>
            <a:off x="7206125" y="1197983"/>
            <a:ext cx="4852013" cy="2251065"/>
          </a:xfrm>
          <a:prstGeom prst="rect">
            <a:avLst/>
          </a:prstGeom>
          <a:noFill/>
          <a:ln w="57150">
            <a:gradFill flip="none" rotWithShape="1">
              <a:gsLst>
                <a:gs pos="82000">
                  <a:schemeClr val="bg1"/>
                </a:gs>
                <a:gs pos="0">
                  <a:srgbClr val="6ECECB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DDE00"/>
              </a:buClr>
              <a:buFont typeface="Calibri" panose="020F0502020204030204" pitchFamily="34" charset="0"/>
              <a:buChar char="↘"/>
            </a:pPr>
            <a:r>
              <a:rPr lang="en-GB" sz="2400" dirty="0"/>
              <a:t> </a:t>
            </a:r>
            <a:r>
              <a:rPr lang="pt-PT" sz="2400" dirty="0"/>
              <a:t>Rápido</a:t>
            </a:r>
          </a:p>
          <a:p>
            <a:pPr>
              <a:lnSpc>
                <a:spcPct val="150000"/>
              </a:lnSpc>
              <a:buClr>
                <a:srgbClr val="FDDE00"/>
              </a:buClr>
              <a:buFont typeface="Calibri" panose="020F0502020204030204" pitchFamily="34" charset="0"/>
              <a:buChar char="↘"/>
            </a:pPr>
            <a:r>
              <a:rPr lang="en-GB" sz="2400" dirty="0"/>
              <a:t> </a:t>
            </a:r>
            <a:r>
              <a:rPr lang="pt-PT" sz="2400" dirty="0"/>
              <a:t>Alocação de custos eficiente</a:t>
            </a:r>
          </a:p>
          <a:p>
            <a:pPr>
              <a:lnSpc>
                <a:spcPct val="150000"/>
              </a:lnSpc>
              <a:buClr>
                <a:srgbClr val="FDDE00"/>
              </a:buClr>
              <a:buFont typeface="Calibri" panose="020F0502020204030204" pitchFamily="34" charset="0"/>
              <a:buChar char="↘"/>
            </a:pPr>
            <a:r>
              <a:rPr lang="en-GB" sz="2400" dirty="0"/>
              <a:t> </a:t>
            </a:r>
            <a:r>
              <a:rPr lang="pt-PT" sz="2400" dirty="0"/>
              <a:t>Fácil medição e rastreamento</a:t>
            </a:r>
          </a:p>
          <a:p>
            <a:pPr>
              <a:lnSpc>
                <a:spcPct val="150000"/>
              </a:lnSpc>
              <a:buClr>
                <a:srgbClr val="FDDE00"/>
              </a:buClr>
              <a:buFont typeface="Calibri" panose="020F0502020204030204" pitchFamily="34" charset="0"/>
              <a:buChar char="↘"/>
            </a:pPr>
            <a:r>
              <a:rPr lang="en-GB" sz="2400" dirty="0"/>
              <a:t> </a:t>
            </a:r>
            <a:r>
              <a:rPr lang="pt-PT" sz="2400" dirty="0"/>
              <a:t>Segmentação precisa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A256954-3AA8-421E-B74E-4FD664A89511}"/>
              </a:ext>
            </a:extLst>
          </p:cNvPr>
          <p:cNvSpPr txBox="1"/>
          <p:nvPr/>
        </p:nvSpPr>
        <p:spPr>
          <a:xfrm>
            <a:off x="7206125" y="3910085"/>
            <a:ext cx="4985875" cy="2251065"/>
          </a:xfrm>
          <a:prstGeom prst="rect">
            <a:avLst/>
          </a:prstGeom>
          <a:noFill/>
          <a:ln w="57150">
            <a:gradFill flip="none" rotWithShape="1">
              <a:gsLst>
                <a:gs pos="82000">
                  <a:schemeClr val="bg1"/>
                </a:gs>
                <a:gs pos="0">
                  <a:srgbClr val="FDDE00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400" dirty="0"/>
              <a:t> Grande </a:t>
            </a:r>
            <a:r>
              <a:rPr lang="en-GB" sz="2400" dirty="0" err="1"/>
              <a:t>exposição</a:t>
            </a:r>
            <a:endParaRPr lang="en-GB" sz="2400" dirty="0"/>
          </a:p>
          <a:p>
            <a:pPr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400" dirty="0"/>
              <a:t> Forte boca a boca</a:t>
            </a:r>
          </a:p>
          <a:p>
            <a:pPr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400" dirty="0"/>
              <a:t> </a:t>
            </a:r>
            <a:r>
              <a:rPr lang="en-GB" sz="2400" dirty="0" err="1"/>
              <a:t>Interação</a:t>
            </a:r>
            <a:r>
              <a:rPr lang="en-GB" sz="2400" dirty="0"/>
              <a:t> </a:t>
            </a:r>
            <a:r>
              <a:rPr lang="en-GB" sz="2400" dirty="0" err="1"/>
              <a:t>direta</a:t>
            </a:r>
            <a:r>
              <a:rPr lang="en-GB" sz="2400" dirty="0"/>
              <a:t> com </a:t>
            </a:r>
            <a:r>
              <a:rPr lang="en-GB" sz="2400" dirty="0" err="1"/>
              <a:t>clientes</a:t>
            </a:r>
            <a:endParaRPr lang="en-GB" sz="2400" dirty="0"/>
          </a:p>
          <a:p>
            <a:pPr>
              <a:lnSpc>
                <a:spcPct val="150000"/>
              </a:lnSpc>
              <a:buClr>
                <a:srgbClr val="6ECECB"/>
              </a:buClr>
              <a:buFont typeface="Calibri" panose="020F0502020204030204" pitchFamily="34" charset="0"/>
              <a:buChar char="↘"/>
            </a:pPr>
            <a:r>
              <a:rPr lang="en-GB" sz="2400" dirty="0"/>
              <a:t> </a:t>
            </a:r>
            <a:r>
              <a:rPr lang="en-GB" sz="2400" dirty="0" err="1"/>
              <a:t>Muitas</a:t>
            </a:r>
            <a:r>
              <a:rPr lang="en-GB" sz="2400" dirty="0"/>
              <a:t> </a:t>
            </a:r>
            <a:r>
              <a:rPr lang="en-GB" sz="2400" dirty="0" err="1"/>
              <a:t>oportunidades</a:t>
            </a:r>
            <a:r>
              <a:rPr lang="en-GB" sz="2400" dirty="0"/>
              <a:t> de </a:t>
            </a:r>
            <a:r>
              <a:rPr lang="en-GB" sz="2400" dirty="0" err="1"/>
              <a:t>promoção</a:t>
            </a:r>
            <a:endParaRPr lang="en-GB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D1721BA-A29E-449B-ACE2-A61A69BD8937}"/>
              </a:ext>
            </a:extLst>
          </p:cNvPr>
          <p:cNvSpPr txBox="1"/>
          <p:nvPr/>
        </p:nvSpPr>
        <p:spPr>
          <a:xfrm>
            <a:off x="4440474" y="2029592"/>
            <a:ext cx="2707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b="1" dirty="0">
                <a:solidFill>
                  <a:srgbClr val="F798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Operações &amp;</a:t>
            </a:r>
          </a:p>
          <a:p>
            <a:pPr algn="ctr"/>
            <a:r>
              <a:rPr lang="pt-PT" sz="3000" b="1" dirty="0">
                <a:solidFill>
                  <a:srgbClr val="F798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79224C0-0846-4C8C-BD6F-B0AEC82612E5}"/>
              </a:ext>
            </a:extLst>
          </p:cNvPr>
          <p:cNvSpPr txBox="1"/>
          <p:nvPr/>
        </p:nvSpPr>
        <p:spPr>
          <a:xfrm>
            <a:off x="4428281" y="4807411"/>
            <a:ext cx="27072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b="1" dirty="0">
                <a:solidFill>
                  <a:srgbClr val="F798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0736CE8-1A2F-47A7-9DBD-DAE50FE5651D}"/>
              </a:ext>
            </a:extLst>
          </p:cNvPr>
          <p:cNvSpPr txBox="1"/>
          <p:nvPr/>
        </p:nvSpPr>
        <p:spPr>
          <a:xfrm>
            <a:off x="795005" y="2801294"/>
            <a:ext cx="183756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b="1" dirty="0">
                <a:solidFill>
                  <a:srgbClr val="6ECE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GB" sz="2400" b="1" dirty="0">
                <a:solidFill>
                  <a:srgbClr val="6ECE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400" b="1" dirty="0">
                <a:solidFill>
                  <a:srgbClr val="6ECE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estão</a:t>
            </a:r>
            <a:r>
              <a:rPr lang="en-GB" sz="2400" b="1" dirty="0">
                <a:solidFill>
                  <a:srgbClr val="6ECE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online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0113E43-8688-49F6-9CE6-E4FDDA30C6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12" y="3910085"/>
            <a:ext cx="828000" cy="8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EEFDB39-80F2-41DF-80EB-A0C2B61F93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12" y="1197983"/>
            <a:ext cx="828000" cy="8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17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14014</TotalTime>
  <Words>4791</Words>
  <Application>Microsoft Macintosh PowerPoint</Application>
  <PresentationFormat>Widescreen</PresentationFormat>
  <Paragraphs>465</Paragraphs>
  <Slides>46</Slides>
  <Notes>36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Arial</vt:lpstr>
      <vt:lpstr>Calibri</vt:lpstr>
      <vt:lpstr>Calibri Light</vt:lpstr>
      <vt:lpstr>futura-pt</vt:lpstr>
      <vt:lpstr>Google Sans</vt:lpstr>
      <vt:lpstr>Quattrocento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Ian Sayers</cp:lastModifiedBy>
  <cp:revision>989</cp:revision>
  <dcterms:created xsi:type="dcterms:W3CDTF">2019-11-20T14:08:21Z</dcterms:created>
  <dcterms:modified xsi:type="dcterms:W3CDTF">2022-01-12T13:18:34Z</dcterms:modified>
</cp:coreProperties>
</file>