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75" r:id="rId2"/>
    <p:sldId id="288" r:id="rId3"/>
    <p:sldId id="296" r:id="rId4"/>
    <p:sldId id="329" r:id="rId5"/>
    <p:sldId id="451" r:id="rId6"/>
    <p:sldId id="439" r:id="rId7"/>
    <p:sldId id="440" r:id="rId8"/>
    <p:sldId id="301" r:id="rId9"/>
    <p:sldId id="458" r:id="rId10"/>
    <p:sldId id="339" r:id="rId11"/>
    <p:sldId id="471" r:id="rId12"/>
    <p:sldId id="457" r:id="rId13"/>
    <p:sldId id="459" r:id="rId14"/>
    <p:sldId id="460" r:id="rId15"/>
    <p:sldId id="478" r:id="rId16"/>
    <p:sldId id="495" r:id="rId17"/>
    <p:sldId id="474" r:id="rId18"/>
    <p:sldId id="494" r:id="rId19"/>
    <p:sldId id="493" r:id="rId20"/>
    <p:sldId id="529" r:id="rId21"/>
    <p:sldId id="475" r:id="rId22"/>
    <p:sldId id="531" r:id="rId23"/>
    <p:sldId id="481" r:id="rId24"/>
    <p:sldId id="490" r:id="rId25"/>
    <p:sldId id="461" r:id="rId26"/>
    <p:sldId id="470" r:id="rId27"/>
    <p:sldId id="452" r:id="rId28"/>
    <p:sldId id="464" r:id="rId29"/>
    <p:sldId id="532" r:id="rId30"/>
    <p:sldId id="472" r:id="rId31"/>
    <p:sldId id="477" r:id="rId32"/>
    <p:sldId id="533" r:id="rId33"/>
    <p:sldId id="473" r:id="rId34"/>
    <p:sldId id="479" r:id="rId35"/>
    <p:sldId id="454" r:id="rId36"/>
    <p:sldId id="364" r:id="rId37"/>
    <p:sldId id="468" r:id="rId38"/>
    <p:sldId id="480" r:id="rId39"/>
    <p:sldId id="467" r:id="rId40"/>
    <p:sldId id="476" r:id="rId41"/>
    <p:sldId id="534" r:id="rId42"/>
    <p:sldId id="489" r:id="rId43"/>
    <p:sldId id="492" r:id="rId44"/>
    <p:sldId id="530" r:id="rId45"/>
    <p:sldId id="483" r:id="rId46"/>
    <p:sldId id="340" r:id="rId47"/>
    <p:sldId id="482" r:id="rId48"/>
    <p:sldId id="485" r:id="rId49"/>
    <p:sldId id="486" r:id="rId50"/>
    <p:sldId id="527" r:id="rId51"/>
    <p:sldId id="487" r:id="rId52"/>
    <p:sldId id="488" r:id="rId53"/>
    <p:sldId id="491" r:id="rId54"/>
    <p:sldId id="496" r:id="rId55"/>
    <p:sldId id="535" r:id="rId56"/>
    <p:sldId id="342" r:id="rId57"/>
    <p:sldId id="343" r:id="rId58"/>
    <p:sldId id="326" r:id="rId59"/>
    <p:sldId id="447" r:id="rId60"/>
    <p:sldId id="500" r:id="rId61"/>
    <p:sldId id="325" r:id="rId62"/>
    <p:sldId id="2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rispim" initials="j" lastIdx="3" clrIdx="0">
    <p:extLst>
      <p:ext uri="{19B8F6BF-5375-455C-9EA6-DF929625EA0E}">
        <p15:presenceInfo xmlns:p15="http://schemas.microsoft.com/office/powerpoint/2012/main" userId="S::jcrispim@fundodemaneio.com::816a563b-d84d-48bb-a633-c58b08c71c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AD8"/>
    <a:srgbClr val="6ECECB"/>
    <a:srgbClr val="F7981D"/>
    <a:srgbClr val="FDDE00"/>
    <a:srgbClr val="996633"/>
    <a:srgbClr val="F2F2F2"/>
    <a:srgbClr val="76C6D2"/>
    <a:srgbClr val="D1EFEE"/>
    <a:srgbClr val="FC5E71"/>
    <a:srgbClr val="BA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76327" autoAdjust="0"/>
  </p:normalViewPr>
  <p:slideViewPr>
    <p:cSldViewPr snapToGrid="0" snapToObjects="1">
      <p:cViewPr varScale="1">
        <p:scale>
          <a:sx n="96" d="100"/>
          <a:sy n="96" d="100"/>
        </p:scale>
        <p:origin x="2176" y="168"/>
      </p:cViewPr>
      <p:guideLst>
        <p:guide orient="horz" pos="2160"/>
        <p:guide pos="3840"/>
      </p:guideLst>
    </p:cSldViewPr>
  </p:slideViewPr>
  <p:notesTextViewPr>
    <p:cViewPr>
      <p:scale>
        <a:sx n="125" d="100"/>
        <a:sy n="125" d="100"/>
      </p:scale>
      <p:origin x="0" y="0"/>
    </p:cViewPr>
  </p:notesTextViewPr>
  <p:sorterViewPr>
    <p:cViewPr>
      <p:scale>
        <a:sx n="97" d="100"/>
        <a:sy n="97" d="100"/>
      </p:scale>
      <p:origin x="0" y="0"/>
    </p:cViewPr>
  </p:sorterViewPr>
  <p:notesViewPr>
    <p:cSldViewPr snapToGrid="0" snapToObjects="1" showGuides="1">
      <p:cViewPr varScale="1">
        <p:scale>
          <a:sx n="87" d="100"/>
          <a:sy n="87"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choolofsocial.substack.com/p/netflix-brand-voic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nSpc>
                <a:spcPct val="150000"/>
              </a:lnSpc>
              <a:spcAft>
                <a:spcPts val="1200"/>
              </a:spcAft>
              <a:buClr>
                <a:srgbClr val="6ECECB"/>
              </a:buClr>
            </a:pPr>
            <a:endParaRPr lang="en-GB"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6</a:t>
            </a:fld>
            <a:endParaRPr lang="en-US" dirty="0"/>
          </a:p>
        </p:txBody>
      </p:sp>
    </p:spTree>
    <p:extLst>
      <p:ext uri="{BB962C8B-B14F-4D97-AF65-F5344CB8AC3E}">
        <p14:creationId xmlns:p14="http://schemas.microsoft.com/office/powerpoint/2010/main" val="396036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Para compreender o seu público, é importante fazer algumas pesquisas e analisar o que lhe rodeia, bem como o seu ambiente interno. A sua marca estará a comunicar com múltiplos alvos, de clientes a funcionários, de fornecedores a parceiros. Todos eles têm uma imagem mental da sua marca, mas também têm as suas próprias aspirações e objetivos.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17</a:t>
            </a:fld>
            <a:endParaRPr lang="en-US"/>
          </a:p>
        </p:txBody>
      </p:sp>
    </p:spTree>
    <p:extLst>
      <p:ext uri="{BB962C8B-B14F-4D97-AF65-F5344CB8AC3E}">
        <p14:creationId xmlns:p14="http://schemas.microsoft.com/office/powerpoint/2010/main" val="187202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CONHEÇA OS SEUS CONSUMIDORES: este é o melhor conselho para quem quer criar uma empresa e uma marca. As marcas existem por causa dos clientes. Para satisfazer as suas necessidades e para conseguir se relacionar com eles, é vital conhecê-los e compreendê-los. As marcas de maior sucesso são aquelas que identificaram e estudaram o seu público. Sabem como alcançá-los e interagir com eles. Os consumidores relacionam-se com a marca porque representam algo que desejam ser, acreditar ou com o qual se identificam. Isso é o que você precisa descobrir para criar uma marca poderosa.</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Um aspeto adicional a ter em consideração é que nem todas as pessoas são racionais nas suas decisões. O nível emocional é uma parte vital do processo de decisão e o “pressentimento” pode ser decisivo muitas vezes. As marcas precisam de se envolver emocionalmente com as pessoas e, para isso, precisam realmente de saber como pensam e sentem, como falam e se comportam.</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18</a:t>
            </a:fld>
            <a:endParaRPr lang="en-US"/>
          </a:p>
        </p:txBody>
      </p:sp>
    </p:spTree>
    <p:extLst>
      <p:ext uri="{BB962C8B-B14F-4D97-AF65-F5344CB8AC3E}">
        <p14:creationId xmlns:p14="http://schemas.microsoft.com/office/powerpoint/2010/main" val="257192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Existem muitas maneiras de entender os seus consumidores. A forma como escolhemos colher os dados e analisá-los depende dos nossos recursos e objetivos.</a:t>
            </a:r>
          </a:p>
          <a:p>
            <a:endParaRPr lang="en-GB" dirty="0"/>
          </a:p>
          <a:p>
            <a:pPr marL="171450" indent="-171450">
              <a:buFont typeface="Arial" panose="020B0604020202020204" pitchFamily="34" charset="0"/>
              <a:buChar char="•"/>
            </a:pPr>
            <a:r>
              <a:rPr lang="pt-PT" dirty="0"/>
              <a:t>A segmentação de mercado, por exemplo, pode ser feita por meio de pesquisas simples usando relatórios oficiais, técnicos ou infográficos. Mas também pode ser extremamente mais complexo, usando dados demográficos, geográficos e psicográficos.</a:t>
            </a:r>
            <a:endParaRPr lang="en-GB" dirty="0"/>
          </a:p>
          <a:p>
            <a:pPr marL="171450" indent="-171450">
              <a:buFont typeface="Arial" panose="020B0604020202020204" pitchFamily="34" charset="0"/>
              <a:buChar char="•"/>
            </a:pPr>
            <a:r>
              <a:rPr lang="pt-PT" dirty="0"/>
              <a:t>No módulo 5, abordámos como criar Personas de Comprador. Eles representam o cliente ideal (cliente tipo)</a:t>
            </a:r>
          </a:p>
          <a:p>
            <a:pPr marL="171450" indent="-171450">
              <a:buFont typeface="Arial" panose="020B0604020202020204" pitchFamily="34" charset="0"/>
              <a:buChar char="•"/>
            </a:pPr>
            <a:endParaRPr lang="pt-PT" dirty="0"/>
          </a:p>
          <a:p>
            <a:pPr marL="171450" indent="-171450">
              <a:buFont typeface="Arial" panose="020B0604020202020204" pitchFamily="34" charset="0"/>
              <a:buChar char="•"/>
            </a:pPr>
            <a:r>
              <a:rPr lang="pt-PT" dirty="0"/>
              <a:t>Os </a:t>
            </a:r>
            <a:r>
              <a:rPr lang="pt-PT" dirty="0" err="1"/>
              <a:t>mood</a:t>
            </a:r>
            <a:r>
              <a:rPr lang="pt-PT" dirty="0"/>
              <a:t> </a:t>
            </a:r>
            <a:r>
              <a:rPr lang="pt-PT" dirty="0" err="1"/>
              <a:t>boards</a:t>
            </a:r>
            <a:r>
              <a:rPr lang="pt-PT" dirty="0"/>
              <a:t> (“quadros do estado de espirito”) podem ser facilmente gerados usando, por exemplo, a barra de pesquisa do Pinterest. São uma coleção de imagens sobre um determinado assunto, mostrando cores, fontes de letras, expressões faciais e corporais, símbolos, etc. Servem para trazer inspiração e o estado de espírito certo do seu target e da essência da sua marca.</a:t>
            </a:r>
          </a:p>
          <a:p>
            <a:pPr marL="171450" indent="-171450">
              <a:buFont typeface="Arial" panose="020B0604020202020204" pitchFamily="34" charset="0"/>
              <a:buChar char="•"/>
            </a:pP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19</a:t>
            </a:fld>
            <a:endParaRPr lang="en-US"/>
          </a:p>
        </p:txBody>
      </p:sp>
    </p:spTree>
    <p:extLst>
      <p:ext uri="{BB962C8B-B14F-4D97-AF65-F5344CB8AC3E}">
        <p14:creationId xmlns:p14="http://schemas.microsoft.com/office/powerpoint/2010/main" val="81167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21</a:t>
            </a:fld>
            <a:endParaRPr lang="en-US"/>
          </a:p>
        </p:txBody>
      </p:sp>
    </p:spTree>
    <p:extLst>
      <p:ext uri="{BB962C8B-B14F-4D97-AF65-F5344CB8AC3E}">
        <p14:creationId xmlns:p14="http://schemas.microsoft.com/office/powerpoint/2010/main" val="186217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22</a:t>
            </a:fld>
            <a:endParaRPr lang="en-US"/>
          </a:p>
        </p:txBody>
      </p:sp>
    </p:spTree>
    <p:extLst>
      <p:ext uri="{BB962C8B-B14F-4D97-AF65-F5344CB8AC3E}">
        <p14:creationId xmlns:p14="http://schemas.microsoft.com/office/powerpoint/2010/main" val="382601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lnSpc>
                <a:spcPct val="150000"/>
              </a:lnSpc>
              <a:buFont typeface="Arial" panose="020B0604020202020204" pitchFamily="34" charset="0"/>
              <a:buNone/>
            </a:pPr>
            <a:r>
              <a:rPr lang="pt-PT" dirty="0"/>
              <a:t>A construção de uma marca deve começar de dentro para fora do Círculo Dourado. Marcas com um propósito:</a:t>
            </a:r>
          </a:p>
          <a:p>
            <a:pPr marL="342900" indent="-342900">
              <a:lnSpc>
                <a:spcPct val="150000"/>
              </a:lnSpc>
              <a:buFont typeface="Arial" panose="020B0604020202020204" pitchFamily="34" charset="0"/>
              <a:buChar char="•"/>
            </a:pPr>
            <a:r>
              <a:rPr lang="pt-PT" dirty="0"/>
              <a:t>São mais identificáveis;</a:t>
            </a:r>
            <a:endParaRPr lang="en-GB" sz="1200" dirty="0"/>
          </a:p>
          <a:p>
            <a:pPr marL="342900" indent="-342900">
              <a:lnSpc>
                <a:spcPct val="150000"/>
              </a:lnSpc>
              <a:buFont typeface="Arial" panose="020B0604020202020204" pitchFamily="34" charset="0"/>
              <a:buChar char="•"/>
            </a:pPr>
            <a:r>
              <a:rPr lang="pt-PT" dirty="0"/>
              <a:t>Partilham valores com os clientes;</a:t>
            </a:r>
            <a:endParaRPr lang="en-GB" sz="1200" dirty="0"/>
          </a:p>
          <a:p>
            <a:pPr marL="342900" indent="-342900">
              <a:lnSpc>
                <a:spcPct val="150000"/>
              </a:lnSpc>
              <a:buFont typeface="Arial" panose="020B0604020202020204" pitchFamily="34" charset="0"/>
              <a:buChar char="•"/>
            </a:pPr>
            <a:r>
              <a:rPr lang="pt-PT" dirty="0"/>
              <a:t>Criam credibilidade e confiança.</a:t>
            </a:r>
          </a:p>
          <a:p>
            <a:pPr marL="0" indent="0">
              <a:lnSpc>
                <a:spcPct val="150000"/>
              </a:lnSpc>
              <a:buFont typeface="Arial" panose="020B0604020202020204" pitchFamily="34" charset="0"/>
              <a:buNone/>
            </a:pPr>
            <a:endParaRPr lang="pt-PT" sz="1200"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23</a:t>
            </a:fld>
            <a:endParaRPr lang="en-US"/>
          </a:p>
        </p:txBody>
      </p:sp>
    </p:spTree>
    <p:extLst>
      <p:ext uri="{BB962C8B-B14F-4D97-AF65-F5344CB8AC3E}">
        <p14:creationId xmlns:p14="http://schemas.microsoft.com/office/powerpoint/2010/main" val="378667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err="1"/>
              <a:t>Olins</a:t>
            </a:r>
            <a:r>
              <a:rPr lang="en-GB" dirty="0"/>
              <a:t>, W. (2008). </a:t>
            </a:r>
            <a:r>
              <a:rPr lang="en-GB" i="1" dirty="0"/>
              <a:t>Waly </a:t>
            </a:r>
            <a:r>
              <a:rPr lang="en-GB" i="1" dirty="0" err="1"/>
              <a:t>Olins</a:t>
            </a:r>
            <a:r>
              <a:rPr lang="en-GB" i="1" dirty="0"/>
              <a:t>: The Brand Handbook</a:t>
            </a:r>
            <a:r>
              <a:rPr lang="en-GB" dirty="0"/>
              <a:t>. London (UK): Thames &amp; Hudson.</a:t>
            </a:r>
          </a:p>
          <a:p>
            <a:r>
              <a:rPr lang="pt-PT" dirty="0"/>
              <a:t>A ideia central da marca deve ser clara e simples - é o que torna a marca única. Deve, no entanto, “energizar” poderosamente a marca e garantir-lhe o seu propósito.</a:t>
            </a:r>
            <a:endParaRPr lang="en-GB" dirty="0"/>
          </a:p>
          <a:p>
            <a:r>
              <a:rPr lang="pt-PT" dirty="0"/>
              <a:t>Tudo o que a rodeia é desenvolvido em torno da ideia central.</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25</a:t>
            </a:fld>
            <a:endParaRPr lang="en-US"/>
          </a:p>
        </p:txBody>
      </p:sp>
    </p:spTree>
    <p:extLst>
      <p:ext uri="{BB962C8B-B14F-4D97-AF65-F5344CB8AC3E}">
        <p14:creationId xmlns:p14="http://schemas.microsoft.com/office/powerpoint/2010/main" val="2130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i="1"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26</a:t>
            </a:fld>
            <a:endParaRPr lang="en-US"/>
          </a:p>
        </p:txBody>
      </p:sp>
    </p:spTree>
    <p:extLst>
      <p:ext uri="{BB962C8B-B14F-4D97-AF65-F5344CB8AC3E}">
        <p14:creationId xmlns:p14="http://schemas.microsoft.com/office/powerpoint/2010/main" val="19165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i="0" dirty="0"/>
              <a:t>A ideia central reflete-se em todos os pontos de contato da marca:</a:t>
            </a:r>
          </a:p>
          <a:p>
            <a:endParaRPr lang="en-GB" i="1" dirty="0"/>
          </a:p>
          <a:p>
            <a:r>
              <a:rPr lang="pt-PT" i="1" dirty="0"/>
              <a:t>A maneira mais significativa de fazer isso é tornando tudo sobre e ao redor da organização - os seus </a:t>
            </a:r>
            <a:r>
              <a:rPr lang="pt-PT" b="1" i="1" dirty="0"/>
              <a:t>produtos, ambiente, comunicação </a:t>
            </a:r>
            <a:r>
              <a:rPr lang="pt-PT" b="0" i="1" dirty="0"/>
              <a:t>e</a:t>
            </a:r>
            <a:r>
              <a:rPr lang="pt-PT" b="1" i="1" dirty="0"/>
              <a:t> comportamento </a:t>
            </a:r>
            <a:r>
              <a:rPr lang="pt-PT" i="1" dirty="0"/>
              <a:t>- </a:t>
            </a:r>
            <a:r>
              <a:rPr lang="pt-PT" b="1" i="1" dirty="0"/>
              <a:t>consistente no seu propósito e desempenho </a:t>
            </a:r>
            <a:r>
              <a:rPr lang="pt-PT" i="1" dirty="0"/>
              <a:t>e, quando apropriado, na aparência </a:t>
            </a:r>
            <a:r>
              <a:rPr lang="en-US" sz="1200" i="1" dirty="0"/>
              <a:t>(</a:t>
            </a:r>
            <a:r>
              <a:rPr lang="en-US" sz="1200" i="1" dirty="0" err="1"/>
              <a:t>Olins</a:t>
            </a:r>
            <a:r>
              <a:rPr lang="en-US" sz="1200" i="1" dirty="0"/>
              <a:t>, 2008).</a:t>
            </a:r>
            <a:endParaRPr lang="en-GB" i="1"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399753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err="1"/>
              <a:t>Veja</a:t>
            </a:r>
            <a:r>
              <a:rPr lang="en-GB" dirty="0"/>
              <a:t>: https://www.forbes.com/sites/allenadamson/2014/10/15/disney-knows-its-not-just-magic-that-keeps-a-brand-on-top/?sh=36411a625b26</a:t>
            </a:r>
          </a:p>
          <a:p>
            <a:endParaRPr lang="en-US" b="1" i="1" dirty="0">
              <a:solidFill>
                <a:srgbClr val="333333"/>
              </a:solidFill>
              <a:effectLst/>
              <a:latin typeface="Georgia" panose="02040502050405020303" pitchFamily="18" charset="0"/>
            </a:endParaRPr>
          </a:p>
          <a:p>
            <a:r>
              <a:rPr lang="pt-PT" dirty="0"/>
              <a:t>A promessa central da Disney, a ideia simples com que foi lançada, não mudou desde que Walt Disney deixou claro que a essência da empresa era a de criar felicidade por meio de experiências mágicas. Como </a:t>
            </a:r>
            <a:r>
              <a:rPr lang="pt-PT" dirty="0" err="1"/>
              <a:t>Boyles</a:t>
            </a:r>
            <a:r>
              <a:rPr lang="pt-PT" dirty="0"/>
              <a:t> disse ao seu público, </a:t>
            </a:r>
            <a:r>
              <a:rPr lang="pt-PT" b="1" dirty="0"/>
              <a:t>“Os parques e resorts Disney existem para dar vida às experiências mágicas”.</a:t>
            </a:r>
            <a:endParaRPr lang="en-GB" b="1" i="1"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28</a:t>
            </a:fld>
            <a:endParaRPr lang="en-US"/>
          </a:p>
        </p:txBody>
      </p:sp>
    </p:spTree>
    <p:extLst>
      <p:ext uri="{BB962C8B-B14F-4D97-AF65-F5344CB8AC3E}">
        <p14:creationId xmlns:p14="http://schemas.microsoft.com/office/powerpoint/2010/main" val="24002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7</a:t>
            </a:fld>
            <a:endParaRPr lang="en-US"/>
          </a:p>
        </p:txBody>
      </p:sp>
    </p:spTree>
    <p:extLst>
      <p:ext uri="{BB962C8B-B14F-4D97-AF65-F5344CB8AC3E}">
        <p14:creationId xmlns:p14="http://schemas.microsoft.com/office/powerpoint/2010/main" val="251969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spcAft>
                <a:spcPts val="1200"/>
              </a:spcAft>
            </a:pPr>
            <a:r>
              <a:rPr lang="en-GB" sz="1200" i="1" dirty="0">
                <a:solidFill>
                  <a:srgbClr val="F7981D"/>
                </a:solidFill>
              </a:rPr>
              <a:t>As </a:t>
            </a:r>
            <a:r>
              <a:rPr lang="en-GB" sz="1200" i="1" dirty="0" err="1">
                <a:solidFill>
                  <a:srgbClr val="F7981D"/>
                </a:solidFill>
              </a:rPr>
              <a:t>marcas</a:t>
            </a:r>
            <a:r>
              <a:rPr lang="en-GB" sz="1200" i="1" dirty="0">
                <a:solidFill>
                  <a:srgbClr val="F7981D"/>
                </a:solidFill>
              </a:rPr>
              <a:t> </a:t>
            </a:r>
            <a:r>
              <a:rPr lang="en-GB" sz="1200" i="1" dirty="0" err="1">
                <a:solidFill>
                  <a:srgbClr val="F7981D"/>
                </a:solidFill>
              </a:rPr>
              <a:t>só</a:t>
            </a:r>
            <a:r>
              <a:rPr lang="en-GB" sz="1200" i="1" dirty="0">
                <a:solidFill>
                  <a:srgbClr val="F7981D"/>
                </a:solidFill>
              </a:rPr>
              <a:t> </a:t>
            </a:r>
            <a:r>
              <a:rPr lang="en-GB" sz="1200" i="1" dirty="0" err="1">
                <a:solidFill>
                  <a:srgbClr val="F7981D"/>
                </a:solidFill>
              </a:rPr>
              <a:t>podem</a:t>
            </a:r>
            <a:r>
              <a:rPr lang="en-GB" sz="1200" i="1" dirty="0">
                <a:solidFill>
                  <a:srgbClr val="F7981D"/>
                </a:solidFill>
              </a:rPr>
              <a:t> </a:t>
            </a:r>
            <a:r>
              <a:rPr lang="en-GB" sz="1200" i="1" dirty="0" err="1">
                <a:solidFill>
                  <a:srgbClr val="F7981D"/>
                </a:solidFill>
              </a:rPr>
              <a:t>existir</a:t>
            </a:r>
            <a:r>
              <a:rPr lang="en-GB" sz="1200" i="1" dirty="0">
                <a:solidFill>
                  <a:srgbClr val="F7981D"/>
                </a:solidFill>
              </a:rPr>
              <a:t> se </a:t>
            </a:r>
            <a:r>
              <a:rPr lang="en-GB" sz="1200" i="1" dirty="0" err="1">
                <a:solidFill>
                  <a:srgbClr val="F7981D"/>
                </a:solidFill>
              </a:rPr>
              <a:t>comunicarem</a:t>
            </a:r>
            <a:r>
              <a:rPr lang="en-GB" sz="1200" i="1" dirty="0">
                <a:solidFill>
                  <a:srgbClr val="F7981D"/>
                </a:solidFill>
              </a:rPr>
              <a:t> </a:t>
            </a:r>
            <a:r>
              <a:rPr lang="en-US" sz="1200" i="1" dirty="0">
                <a:solidFill>
                  <a:srgbClr val="F7981D"/>
                </a:solidFill>
              </a:rPr>
              <a:t>(</a:t>
            </a:r>
            <a:r>
              <a:rPr lang="en-US" sz="1000" i="1" dirty="0"/>
              <a:t>J.-N. </a:t>
            </a:r>
            <a:r>
              <a:rPr lang="en-US" sz="1000" i="1" dirty="0" err="1"/>
              <a:t>Kapferer</a:t>
            </a:r>
            <a:r>
              <a:rPr lang="en-US" sz="1000" i="1" dirty="0"/>
              <a:t>, 2008)</a:t>
            </a:r>
          </a:p>
          <a:p>
            <a:pPr>
              <a:spcAft>
                <a:spcPts val="1200"/>
              </a:spcAft>
            </a:pPr>
            <a:endParaRPr lang="en-GB" dirty="0"/>
          </a:p>
          <a:p>
            <a:pPr>
              <a:spcAft>
                <a:spcPts val="1200"/>
              </a:spcAft>
            </a:pPr>
            <a:r>
              <a:rPr lang="pt-PT" dirty="0"/>
              <a:t>Define como a marca se relaciona com o mundo, como se comporta, o que oferece. É o que a torna única e se destaca das demais. É o que representa, mas também a sua aparência e sonoridade. No final das contas, construir uma marca é criar uma mensagem forte, única e atraente.</a:t>
            </a:r>
            <a:endParaRPr lang="en-GB" dirty="0"/>
          </a:p>
          <a:p>
            <a:pPr>
              <a:spcAft>
                <a:spcPts val="1200"/>
              </a:spcAft>
            </a:pP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350328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31</a:t>
            </a:fld>
            <a:endParaRPr lang="en-US"/>
          </a:p>
        </p:txBody>
      </p:sp>
    </p:spTree>
    <p:extLst>
      <p:ext uri="{BB962C8B-B14F-4D97-AF65-F5344CB8AC3E}">
        <p14:creationId xmlns:p14="http://schemas.microsoft.com/office/powerpoint/2010/main" val="60501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Como uma pessoa, a personalidade da marca é uma personagem! Esta é uma peça fundamental para estimular os estímulos emocionais que vão estabelecer a relação entre os clientes e a marca! Destaca o SENTIMENTO (como é percebido instantaneamente?; O que transmite aos outros?) da marca e como SOA e SE COMPORTA.</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1635860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t>Você pode criar uma persona perfeitamente delineada (idade, aparência, ocupação, etc.) ou uma perspetiva mais ampla (homem; 30 anos; fanático por atividades ao ar livre; sonhador).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1200" dirty="0"/>
              <a:t>Algumas marcas criam uma personagem fictícia, como um mascote, para ajudar nesse processo e tornar a personalidade da marca mais tangível.</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dirty="0"/>
              <a:t>Você também pode recorrer a celebridades ou personagens de fantasia para desencadear associações imediatas com sua marca. Lembra-se de George </a:t>
            </a:r>
            <a:r>
              <a:rPr lang="pt-PT" dirty="0" err="1"/>
              <a:t>Clooney</a:t>
            </a:r>
            <a:r>
              <a:rPr lang="pt-PT" dirty="0"/>
              <a:t> e Nespresso?</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dirty="0"/>
              <a:t>Essa é a base da comunicação da marca. Sabemos “quem” é, por isso esperamos um certo tipo de comportamento e mentalidade ao falar com clientes, parceiros e todos os outros.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35</a:t>
            </a:fld>
            <a:endParaRPr lang="en-US"/>
          </a:p>
        </p:txBody>
      </p:sp>
    </p:spTree>
    <p:extLst>
      <p:ext uri="{BB962C8B-B14F-4D97-AF65-F5344CB8AC3E}">
        <p14:creationId xmlns:p14="http://schemas.microsoft.com/office/powerpoint/2010/main" val="4152697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Encontrar a voz da sua marca significa desenvolver uma voz “humana” que reflita a sua marca e, ao mesmo tempo, seja consistente com a sua personalidade ao longo do tempo. Isso faz com que a personalidade da marca ganhe vida! Por exemplo, um “bom” comportamento da persona é reflexo da forma como ela interage com outras pessoas. Isso é particularmente importante no mundo digital de hoje. Pode facilmente alavancar o alcance da média social e a taxa de interação, resultando em maior exposição da marca e conexão da marca com o consumidor. Pode criar ou desfazer a relação marca / consumidor. Da mesma forma, todos os seus funcionários devem estar imbuídos do mesmo espírito para manter a consistência ao interagir com os clientes. É particularmente crítico para guias, rececionistas ou qualquer outra função que lide diretamente com o cliente (seja pessoalmente, por telefone ou qualquer outro meio de interação).</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36</a:t>
            </a:fld>
            <a:endParaRPr lang="en-US"/>
          </a:p>
        </p:txBody>
      </p:sp>
    </p:spTree>
    <p:extLst>
      <p:ext uri="{BB962C8B-B14F-4D97-AF65-F5344CB8AC3E}">
        <p14:creationId xmlns:p14="http://schemas.microsoft.com/office/powerpoint/2010/main" val="2012905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l"/>
            <a:r>
              <a:rPr lang="pt-PT" b="0" i="0" dirty="0">
                <a:solidFill>
                  <a:srgbClr val="202124"/>
                </a:solidFill>
                <a:effectLst/>
                <a:latin typeface="arial" panose="020B0604020202020204" pitchFamily="34" charset="0"/>
              </a:rPr>
              <a:t>A voz da marca estabelece uma personalidade forte, fomenta as bases e é consistente ao longo do tempo. O tom de voz é como a voz da marca se ajusta a cada situação. Por exemplo, ao apresentar um programa de férias de bem-estar, certamente ajustará a maneira como “fala” com alguém que é um iniciante em meditação ou com um especialista na mesma. Outro exemplo: se a voz da sua marca é principalmente entusiasta e bem-humorada, você pode precisar diminuir seu lado engraçado para abordar questões complexas como racismo, discriminação por orientação sexual ou outras questões de direitos humanos.</a:t>
            </a:r>
          </a:p>
          <a:p>
            <a:br>
              <a:rPr lang="pt-PT" b="0" i="0" dirty="0">
                <a:solidFill>
                  <a:srgbClr val="202124"/>
                </a:solidFill>
                <a:effectLst/>
                <a:latin typeface="arial" panose="020B0604020202020204" pitchFamily="34" charset="0"/>
              </a:rPr>
            </a:b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37</a:t>
            </a:fld>
            <a:endParaRPr lang="en-US"/>
          </a:p>
        </p:txBody>
      </p:sp>
    </p:spTree>
    <p:extLst>
      <p:ext uri="{BB962C8B-B14F-4D97-AF65-F5344CB8AC3E}">
        <p14:creationId xmlns:p14="http://schemas.microsoft.com/office/powerpoint/2010/main" val="189991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38</a:t>
            </a:fld>
            <a:endParaRPr lang="en-US"/>
          </a:p>
        </p:txBody>
      </p:sp>
    </p:spTree>
    <p:extLst>
      <p:ext uri="{BB962C8B-B14F-4D97-AF65-F5344CB8AC3E}">
        <p14:creationId xmlns:p14="http://schemas.microsoft.com/office/powerpoint/2010/main" val="275485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See more here: </a:t>
            </a:r>
            <a:r>
              <a:rPr lang="en-GB" sz="1200" dirty="0">
                <a:hlinkClick r:id="rId3"/>
              </a:rPr>
              <a:t>https://schoolofsocial.substack.com/p/netflix-brand-voice</a:t>
            </a:r>
            <a:r>
              <a:rPr lang="en-GB" sz="1200" dirty="0"/>
              <a:t> </a:t>
            </a: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39</a:t>
            </a:fld>
            <a:endParaRPr lang="en-US"/>
          </a:p>
        </p:txBody>
      </p:sp>
    </p:spTree>
    <p:extLst>
      <p:ext uri="{BB962C8B-B14F-4D97-AF65-F5344CB8AC3E}">
        <p14:creationId xmlns:p14="http://schemas.microsoft.com/office/powerpoint/2010/main" val="3648285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Six</a:t>
            </a:r>
            <a:r>
              <a:rPr lang="pt-PT" dirty="0"/>
              <a:t> </a:t>
            </a:r>
            <a:r>
              <a:rPr lang="pt-PT" dirty="0" err="1"/>
              <a:t>senses</a:t>
            </a:r>
            <a:r>
              <a:rPr lang="pt-PT" dirty="0"/>
              <a:t> é uma marca sincera. Define-se como divertida e peculiar, honesta e genuína, mas também alegre (adora sorrisos e risos), mas sofisticada (adora design sustentável). É profundamente orientada para um propósito e não brinca com os seus valores essenciais. Apesar de lúdica, a marca mantém um profundo sentido de responsabilidade, não só para com os seus clientes, mas também para com as comunidades locais.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40</a:t>
            </a:fld>
            <a:endParaRPr lang="en-US"/>
          </a:p>
        </p:txBody>
      </p:sp>
    </p:spTree>
    <p:extLst>
      <p:ext uri="{BB962C8B-B14F-4D97-AF65-F5344CB8AC3E}">
        <p14:creationId xmlns:p14="http://schemas.microsoft.com/office/powerpoint/2010/main" val="1179466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err="1"/>
              <a:t>Atraente</a:t>
            </a:r>
            <a:r>
              <a:rPr lang="en-GB" dirty="0"/>
              <a:t>, </a:t>
            </a:r>
            <a:r>
              <a:rPr lang="en-GB" dirty="0" err="1"/>
              <a:t>confiável</a:t>
            </a:r>
            <a:r>
              <a:rPr lang="en-GB" dirty="0"/>
              <a:t>, </a:t>
            </a:r>
            <a:r>
              <a:rPr lang="en-GB" dirty="0" err="1"/>
              <a:t>autêntico</a:t>
            </a:r>
            <a:r>
              <a:rPr lang="en-GB" dirty="0"/>
              <a:t>.</a:t>
            </a: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42</a:t>
            </a:fld>
            <a:endParaRPr lang="en-US"/>
          </a:p>
        </p:txBody>
      </p:sp>
    </p:spTree>
    <p:extLst>
      <p:ext uri="{BB962C8B-B14F-4D97-AF65-F5344CB8AC3E}">
        <p14:creationId xmlns:p14="http://schemas.microsoft.com/office/powerpoint/2010/main" val="227299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Servem para se identificar e se distinguir da concorrência. Utilizar o </a:t>
            </a:r>
            <a:r>
              <a:rPr lang="pt-PT" dirty="0" err="1"/>
              <a:t>branding</a:t>
            </a:r>
            <a:r>
              <a:rPr lang="pt-PT" dirty="0"/>
              <a:t> (como objetivos de marketing) para conquistar os "corações e cérebros" das pessoas muito antes de elas tomarem a decisão de escolher um produto ou empresa específico em vez de outros. É tudo sobre como criar o seu próprio espaço especial dentro do mundo dos consumidores.</a:t>
            </a:r>
            <a:endParaRPr lang="en-GB" sz="1200"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9</a:t>
            </a:fld>
            <a:endParaRPr lang="en-US"/>
          </a:p>
        </p:txBody>
      </p:sp>
    </p:spTree>
    <p:extLst>
      <p:ext uri="{BB962C8B-B14F-4D97-AF65-F5344CB8AC3E}">
        <p14:creationId xmlns:p14="http://schemas.microsoft.com/office/powerpoint/2010/main" val="3220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Tourism New Zealand created a brand that is a tagline in itself. “100% Pure New Zealand” is deeply connected with the country’s reputation as clean and green. It is one of the most successful destination branding initiatives ever, because it really brings the power of the brand’s value to the surface. You can learn more here: https://placebrandobserver.com/origins-success-pure-new-zealand-destination-brand/</a:t>
            </a:r>
          </a:p>
          <a:p>
            <a:endParaRPr lang="en-GB" dirty="0"/>
          </a:p>
          <a:p>
            <a:endParaRPr lang="en-GB" dirty="0"/>
          </a:p>
          <a:p>
            <a:r>
              <a:rPr lang="pt-PT" dirty="0"/>
              <a:t>A </a:t>
            </a:r>
            <a:r>
              <a:rPr lang="pt-PT" dirty="0" err="1"/>
              <a:t>Tourism</a:t>
            </a:r>
            <a:r>
              <a:rPr lang="pt-PT" dirty="0"/>
              <a:t> New </a:t>
            </a:r>
            <a:r>
              <a:rPr lang="pt-PT" dirty="0" err="1"/>
              <a:t>Zealand</a:t>
            </a:r>
            <a:r>
              <a:rPr lang="pt-PT" dirty="0"/>
              <a:t> criou uma marca que é um slogan por si só. “100% </a:t>
            </a:r>
            <a:r>
              <a:rPr lang="pt-PT" dirty="0" err="1"/>
              <a:t>Pure</a:t>
            </a:r>
            <a:r>
              <a:rPr lang="pt-PT" dirty="0"/>
              <a:t> New </a:t>
            </a:r>
            <a:r>
              <a:rPr lang="pt-PT" dirty="0" err="1"/>
              <a:t>Zealand</a:t>
            </a:r>
            <a:r>
              <a:rPr lang="pt-PT" dirty="0"/>
              <a:t>” esta está intrinsecamente relacionada com a reputação do país como limpo e verde. É uma das iniciativas de </a:t>
            </a:r>
            <a:r>
              <a:rPr lang="pt-PT" dirty="0" err="1"/>
              <a:t>branding</a:t>
            </a:r>
            <a:r>
              <a:rPr lang="pt-PT" dirty="0"/>
              <a:t> de destino mais bem-sucedidas de todos os tempos, porque realmente emergir o poder do valor da marca.</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43</a:t>
            </a:fld>
            <a:endParaRPr lang="en-US"/>
          </a:p>
        </p:txBody>
      </p:sp>
    </p:spTree>
    <p:extLst>
      <p:ext uri="{BB962C8B-B14F-4D97-AF65-F5344CB8AC3E}">
        <p14:creationId xmlns:p14="http://schemas.microsoft.com/office/powerpoint/2010/main" val="3126707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É altamente recomendável recorrer a designers gráficos para desenvolver a sua identidade visual. Poderá fazer toda a diferença e alavancar a aparência e o sentimento da marca.</a:t>
            </a:r>
            <a:endParaRPr lang="en-US" sz="1200" b="0" dirty="0">
              <a:effectLst/>
              <a:ea typeface="Times New Roman" panose="02020603050405020304" pitchFamily="18" charset="0"/>
            </a:endParaRP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45</a:t>
            </a:fld>
            <a:endParaRPr lang="en-US" dirty="0"/>
          </a:p>
        </p:txBody>
      </p:sp>
    </p:spTree>
    <p:extLst>
      <p:ext uri="{BB962C8B-B14F-4D97-AF65-F5344CB8AC3E}">
        <p14:creationId xmlns:p14="http://schemas.microsoft.com/office/powerpoint/2010/main" val="255641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47</a:t>
            </a:fld>
            <a:endParaRPr lang="en-US" dirty="0"/>
          </a:p>
        </p:txBody>
      </p:sp>
    </p:spTree>
    <p:extLst>
      <p:ext uri="{BB962C8B-B14F-4D97-AF65-F5344CB8AC3E}">
        <p14:creationId xmlns:p14="http://schemas.microsoft.com/office/powerpoint/2010/main" val="358624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As cores afetam as primeiras impressões e suscitam emoções e sentimentos. As cores são até conotadas com significados (psicologia das cores), mas depende do contexto: por exemplo, o vermelho pode simbolizar o amor (dia dos namorados), mas também pode significar perigo (sinais de trânsito).</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48</a:t>
            </a:fld>
            <a:endParaRPr lang="en-US" dirty="0"/>
          </a:p>
        </p:txBody>
      </p:sp>
    </p:spTree>
    <p:extLst>
      <p:ext uri="{BB962C8B-B14F-4D97-AF65-F5344CB8AC3E}">
        <p14:creationId xmlns:p14="http://schemas.microsoft.com/office/powerpoint/2010/main" val="4128798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ea typeface="Times New Roman" panose="02020603050405020304" pitchFamily="18" charset="0"/>
            </a:endParaRP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49</a:t>
            </a:fld>
            <a:endParaRPr lang="en-US" dirty="0"/>
          </a:p>
        </p:txBody>
      </p:sp>
    </p:spTree>
    <p:extLst>
      <p:ext uri="{BB962C8B-B14F-4D97-AF65-F5344CB8AC3E}">
        <p14:creationId xmlns:p14="http://schemas.microsoft.com/office/powerpoint/2010/main" val="4155175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50</a:t>
            </a:fld>
            <a:endParaRPr lang="en-US"/>
          </a:p>
        </p:txBody>
      </p:sp>
    </p:spTree>
    <p:extLst>
      <p:ext uri="{BB962C8B-B14F-4D97-AF65-F5344CB8AC3E}">
        <p14:creationId xmlns:p14="http://schemas.microsoft.com/office/powerpoint/2010/main" val="1176623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iconografia é um conjunto de imagens convencionais associadas a um assunto específico. Ajuda a ilustrar esse assunto. </a:t>
            </a:r>
          </a:p>
          <a:p>
            <a:r>
              <a:rPr lang="pt-PT" dirty="0"/>
              <a:t>As imagens icónicas de Benetton têm muitas cores ("United </a:t>
            </a:r>
            <a:r>
              <a:rPr lang="pt-PT" dirty="0" err="1"/>
              <a:t>Colors</a:t>
            </a:r>
            <a:r>
              <a:rPr lang="pt-PT" dirty="0"/>
              <a:t> </a:t>
            </a:r>
            <a:r>
              <a:rPr lang="pt-PT" dirty="0" err="1"/>
              <a:t>of</a:t>
            </a:r>
            <a:r>
              <a:rPr lang="pt-PT" dirty="0"/>
              <a:t> Benetton"), jovens, gênero e diversidade racial, o símbolo icônico da marca ... Você pode quase imediatamente reconhecer uma imagem de Benetton sem o nome da marca nela.</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51</a:t>
            </a:fld>
            <a:endParaRPr lang="en-US" dirty="0"/>
          </a:p>
        </p:txBody>
      </p:sp>
    </p:spTree>
    <p:extLst>
      <p:ext uri="{BB962C8B-B14F-4D97-AF65-F5344CB8AC3E}">
        <p14:creationId xmlns:p14="http://schemas.microsoft.com/office/powerpoint/2010/main" val="8174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Para manter a consistência, o estilo gráfico deve ser usado em muitos pontos de contato, incluindo cartões de negócios, papéis timbrados, envelopes, </a:t>
            </a:r>
            <a:r>
              <a:rPr lang="pt-PT" dirty="0" err="1"/>
              <a:t>banners</a:t>
            </a:r>
            <a:r>
              <a:rPr lang="pt-PT" dirty="0"/>
              <a:t> em outdoors, medias sociais, mercadorias (t-shirts, bonés, chaveiros, etc.), uniformes, site, embalagem, decoração de veículos, etc.</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52</a:t>
            </a:fld>
            <a:endParaRPr lang="en-US" dirty="0"/>
          </a:p>
        </p:txBody>
      </p:sp>
    </p:spTree>
    <p:extLst>
      <p:ext uri="{BB962C8B-B14F-4D97-AF65-F5344CB8AC3E}">
        <p14:creationId xmlns:p14="http://schemas.microsoft.com/office/powerpoint/2010/main" val="2072004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54</a:t>
            </a:fld>
            <a:endParaRPr lang="en-US"/>
          </a:p>
        </p:txBody>
      </p:sp>
    </p:spTree>
    <p:extLst>
      <p:ext uri="{BB962C8B-B14F-4D97-AF65-F5344CB8AC3E}">
        <p14:creationId xmlns:p14="http://schemas.microsoft.com/office/powerpoint/2010/main" val="2643061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56</a:t>
            </a:fld>
            <a:endParaRPr lang="en-US"/>
          </a:p>
        </p:txBody>
      </p:sp>
    </p:spTree>
    <p:extLst>
      <p:ext uri="{BB962C8B-B14F-4D97-AF65-F5344CB8AC3E}">
        <p14:creationId xmlns:p14="http://schemas.microsoft.com/office/powerpoint/2010/main" val="48643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Quando idealizam as suas férias e reservam alojamento, viagens e experiências, as pessoas procuram “</a:t>
            </a:r>
            <a:r>
              <a:rPr lang="pt-PT" dirty="0" err="1"/>
              <a:t>desencadeadores</a:t>
            </a:r>
            <a:r>
              <a:rPr lang="pt-PT" dirty="0"/>
              <a:t> emocionais” que as inspirem e prometam a experiência perfeita. Esse é o trabalho de uma marca bem estruturada e desenvolvida!</a:t>
            </a:r>
            <a:endParaRPr lang="en-GB" dirty="0"/>
          </a:p>
          <a:p>
            <a:endParaRPr lang="en-GB" dirty="0"/>
          </a:p>
          <a:p>
            <a:r>
              <a:rPr lang="pt-PT" dirty="0"/>
              <a:t>Hoje em dia, tudo é o espelho de uma marca. Pode gerir a sua marca de forma consciente ou não, mas ela existirá sempre na mente de alguém. É melhor gerir adequadamente a marca e criar a imagem e perceção desejadas no seu público do que permitir que esse público crie a sua própria perceção espontânea (que pode atrapalhar ou mesmo destruir o potencial da marca e da sua identidade central).</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347935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58</a:t>
            </a:fld>
            <a:endParaRPr lang="en-US"/>
          </a:p>
        </p:txBody>
      </p:sp>
    </p:spTree>
    <p:extLst>
      <p:ext uri="{BB962C8B-B14F-4D97-AF65-F5344CB8AC3E}">
        <p14:creationId xmlns:p14="http://schemas.microsoft.com/office/powerpoint/2010/main" val="2034798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59</a:t>
            </a:fld>
            <a:endParaRPr lang="en-US"/>
          </a:p>
        </p:txBody>
      </p:sp>
    </p:spTree>
    <p:extLst>
      <p:ext uri="{BB962C8B-B14F-4D97-AF65-F5344CB8AC3E}">
        <p14:creationId xmlns:p14="http://schemas.microsoft.com/office/powerpoint/2010/main" val="639909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60</a:t>
            </a:fld>
            <a:endParaRPr lang="en-US"/>
          </a:p>
        </p:txBody>
      </p:sp>
    </p:spTree>
    <p:extLst>
      <p:ext uri="{BB962C8B-B14F-4D97-AF65-F5344CB8AC3E}">
        <p14:creationId xmlns:p14="http://schemas.microsoft.com/office/powerpoint/2010/main" val="18988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err="1"/>
              <a:t>Six</a:t>
            </a:r>
            <a:r>
              <a:rPr lang="pt-PT" dirty="0"/>
              <a:t> </a:t>
            </a:r>
            <a:r>
              <a:rPr lang="pt-PT" dirty="0" err="1"/>
              <a:t>Senses</a:t>
            </a:r>
            <a:r>
              <a:rPr lang="pt-PT" dirty="0"/>
              <a:t> é uma das marcas de turismo de bem-estar de luxo de maior sucesso do mundo. Foi selecionado como a melhor Marca de Hotel do Mundo pela </a:t>
            </a:r>
            <a:r>
              <a:rPr lang="pt-PT" dirty="0" err="1"/>
              <a:t>Travel</a:t>
            </a:r>
            <a:r>
              <a:rPr lang="pt-PT" dirty="0"/>
              <a:t> + </a:t>
            </a:r>
            <a:r>
              <a:rPr lang="pt-PT" dirty="0" err="1"/>
              <a:t>Leisure</a:t>
            </a:r>
            <a:r>
              <a:rPr lang="pt-PT" dirty="0"/>
              <a:t> em 2017, 2018 e 2019 </a:t>
            </a:r>
            <a:r>
              <a:rPr lang="en-US" dirty="0"/>
              <a:t>(https://www.travelandleisure.com/worlds-best/hotel-top-brands-2019). </a:t>
            </a:r>
            <a:r>
              <a:rPr lang="pt-PT" dirty="0"/>
              <a:t>A marca ficou posicionada em 7º lugar em 2020. Este será o estudo de caso principal ao longo do módulo e será referenciado várias vezes.</a:t>
            </a:r>
            <a:endParaRPr lang="en-US"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11</a:t>
            </a:fld>
            <a:endParaRPr lang="en-US"/>
          </a:p>
        </p:txBody>
      </p:sp>
    </p:spTree>
    <p:extLst>
      <p:ext uri="{BB962C8B-B14F-4D97-AF65-F5344CB8AC3E}">
        <p14:creationId xmlns:p14="http://schemas.microsoft.com/office/powerpoint/2010/main" val="39630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indent="-171450">
              <a:buFont typeface="Arial" panose="020B0604020202020204" pitchFamily="34" charset="0"/>
              <a:buChar char="•"/>
            </a:pPr>
            <a:r>
              <a:rPr lang="pt-PT" dirty="0"/>
              <a:t>A marca vive na interseção entre a promessa que a organização formula e as expectativas que o público cria na sua mente. A gestão desse equilíbrio funciona como uma conversa entre a organização - que aprende o que a marca deve entregar para atender às expectativas - e o público - que aprende a saber o que esperar da marca. Requer consistência e coerência, a fim de fornecer uma experiência contínua que transmita uma mensagem e um significado claro.</a:t>
            </a:r>
            <a:endParaRPr lang="pt-PT" b="0" i="0" dirty="0">
              <a:solidFill>
                <a:srgbClr val="202124"/>
              </a:solidFill>
              <a:effectLst/>
              <a:latin typeface="Google Sans"/>
            </a:endParaRPr>
          </a:p>
          <a:p>
            <a:pPr marL="171450" indent="-171450">
              <a:buFont typeface="Arial" panose="020B0604020202020204" pitchFamily="34" charset="0"/>
              <a:buChar char="•"/>
            </a:pPr>
            <a:r>
              <a:rPr lang="pt-PT" b="0" i="0" dirty="0">
                <a:solidFill>
                  <a:srgbClr val="202124"/>
                </a:solidFill>
                <a:effectLst/>
                <a:latin typeface="Google Sans"/>
              </a:rPr>
              <a:t>Tudo o que possa fazer conta: da estética, aos </a:t>
            </a:r>
            <a:r>
              <a:rPr lang="pt-PT" b="0" i="0" dirty="0" err="1">
                <a:solidFill>
                  <a:srgbClr val="202124"/>
                </a:solidFill>
                <a:effectLst/>
                <a:latin typeface="Google Sans"/>
              </a:rPr>
              <a:t>posts</a:t>
            </a:r>
            <a:r>
              <a:rPr lang="pt-PT" b="0" i="0" dirty="0">
                <a:solidFill>
                  <a:srgbClr val="202124"/>
                </a:solidFill>
                <a:effectLst/>
                <a:latin typeface="Google Sans"/>
              </a:rPr>
              <a:t> nas redes sociais; desde as pequenas ofertas até à forma como seus guias interagem; desde a maneira como fala até a maneira como defende o meio ambiente. Cada aspeto contribui para a mensagem da sua marca.</a:t>
            </a:r>
            <a:endParaRPr lang="en-GB" dirty="0"/>
          </a:p>
          <a:p>
            <a:pPr marL="171450" indent="-171450">
              <a:buFont typeface="Arial" panose="020B0604020202020204" pitchFamily="34" charset="0"/>
              <a:buChar char="•"/>
            </a:pP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369102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lvl="0" indent="0">
              <a:lnSpc>
                <a:spcPct val="150000"/>
              </a:lnSpc>
              <a:buClr>
                <a:srgbClr val="6ECECB"/>
              </a:buClr>
              <a:buFont typeface="Calibri" panose="020F0502020204030204" pitchFamily="34" charset="0"/>
              <a:buNone/>
            </a:pPr>
            <a:r>
              <a:rPr lang="pt-PT" dirty="0"/>
              <a:t>O </a:t>
            </a:r>
            <a:r>
              <a:rPr lang="pt-PT" dirty="0" err="1"/>
              <a:t>branding</a:t>
            </a:r>
            <a:r>
              <a:rPr lang="pt-PT" dirty="0"/>
              <a:t> é um processo sem fim. Começa com o estudo de mercado, compreende a definição da estratégia e personalidade da marca, depois necessita de um processo criativo, por fim é alimentado continuamente com a gestão da marca. Este é um processo sequencial e cumulativo, o que significa que cada etapa é dependente da qualidade e das entradas que vêm das etapas anteriores.</a:t>
            </a:r>
          </a:p>
          <a:p>
            <a:pPr marL="0" lvl="0" indent="0">
              <a:lnSpc>
                <a:spcPct val="150000"/>
              </a:lnSpc>
              <a:buClr>
                <a:srgbClr val="6ECECB"/>
              </a:buClr>
              <a:buFont typeface="Calibri" panose="020F0502020204030204" pitchFamily="34" charset="0"/>
              <a:buNone/>
            </a:pPr>
            <a:r>
              <a:rPr lang="pt-PT" dirty="0"/>
              <a:t>Como poderá projetar a identidade visual de uma marca se ainda não conhece os seus valores essenciais, setor de negócios ou consumidores?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14</a:t>
            </a:fld>
            <a:endParaRPr lang="en-US"/>
          </a:p>
        </p:txBody>
      </p:sp>
    </p:spTree>
    <p:extLst>
      <p:ext uri="{BB962C8B-B14F-4D97-AF65-F5344CB8AC3E}">
        <p14:creationId xmlns:p14="http://schemas.microsoft.com/office/powerpoint/2010/main" val="298635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lvl="0" indent="0">
              <a:lnSpc>
                <a:spcPct val="150000"/>
              </a:lnSpc>
              <a:buClr>
                <a:srgbClr val="6ECECB"/>
              </a:buClr>
              <a:buFont typeface="Calibri" panose="020F0502020204030204" pitchFamily="34" charset="0"/>
              <a:buNone/>
            </a:pP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118523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Com o público (em particular com os clientes) no centro da marca, o seu desenvolvimento deve ser baseado em encontrar um propósito para fazer o que ela faz. Em seguida, defina como a marca se comporta e se comunica. Isso mesmo, dê um "toque humano". Em seguida, crie o visual e mostre ao mundo. Qual é o segredo de tudo isso? Consistência! Tudo tem que ser consistente com todo o resto.</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16</a:t>
            </a:fld>
            <a:endParaRPr lang="en-US"/>
          </a:p>
        </p:txBody>
      </p:sp>
    </p:spTree>
    <p:extLst>
      <p:ext uri="{BB962C8B-B14F-4D97-AF65-F5344CB8AC3E}">
        <p14:creationId xmlns:p14="http://schemas.microsoft.com/office/powerpoint/2010/main" val="284135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70D8D8A-160A-E54A-A3E8-514650382F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EE029E7-2486-8441-AD63-8C7908EF83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03461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77A8B5D0-0AEC-F446-A323-E7D32E7B46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3046BC33-37F3-6048-88BE-58D0D1700B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906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93C59-B731-4547-9C68-6DD50ABF4A48}"/>
              </a:ext>
            </a:extLst>
          </p:cNvPr>
          <p:cNvSpPr/>
          <p:nvPr userDrawn="1"/>
        </p:nvSpPr>
        <p:spPr>
          <a:xfrm>
            <a:off x="1" y="573972"/>
            <a:ext cx="3657600" cy="3966192"/>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5" name="Rectangle 14">
            <a:extLst>
              <a:ext uri="{FF2B5EF4-FFF2-40B4-BE49-F238E27FC236}">
                <a16:creationId xmlns:a16="http://schemas.microsoft.com/office/drawing/2014/main" id="{B12BEEE8-C8B2-B942-B19E-5F025637839E}"/>
              </a:ext>
            </a:extLst>
          </p:cNvPr>
          <p:cNvSpPr/>
          <p:nvPr userDrawn="1"/>
        </p:nvSpPr>
        <p:spPr>
          <a:xfrm>
            <a:off x="10798629" y="4540164"/>
            <a:ext cx="1393371" cy="81471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6" name="Text Placeholder 23">
            <a:extLst>
              <a:ext uri="{FF2B5EF4-FFF2-40B4-BE49-F238E27FC236}">
                <a16:creationId xmlns:a16="http://schemas.microsoft.com/office/drawing/2014/main" id="{A5F280E2-5C11-E848-918D-5B63238DDA6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9649DF6-A910-6541-8334-0AFA64D16647}"/>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9" name="Picture Placeholder 2">
            <a:extLst>
              <a:ext uri="{FF2B5EF4-FFF2-40B4-BE49-F238E27FC236}">
                <a16:creationId xmlns:a16="http://schemas.microsoft.com/office/drawing/2014/main" id="{03903FD7-B0B5-C34B-8FAD-562DD7371374}"/>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20" name="Picture 19" descr="A picture containing clock, light&#10;&#10;Description automatically generated">
            <a:extLst>
              <a:ext uri="{FF2B5EF4-FFF2-40B4-BE49-F238E27FC236}">
                <a16:creationId xmlns:a16="http://schemas.microsoft.com/office/drawing/2014/main" id="{3FFA77D1-E063-194C-B3F4-3827B010D4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1" name="Picture 20" descr="A picture containing clock, light&#10;&#10;Description automatically generated">
            <a:extLst>
              <a:ext uri="{FF2B5EF4-FFF2-40B4-BE49-F238E27FC236}">
                <a16:creationId xmlns:a16="http://schemas.microsoft.com/office/drawing/2014/main" id="{AAF04B87-73BD-FF46-8740-282C1A2BD0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22" name="TextBox 21">
            <a:extLst>
              <a:ext uri="{FF2B5EF4-FFF2-40B4-BE49-F238E27FC236}">
                <a16:creationId xmlns:a16="http://schemas.microsoft.com/office/drawing/2014/main" id="{E5E697F6-53AA-874B-BB99-6656F342A3B8}"/>
              </a:ext>
            </a:extLst>
          </p:cNvPr>
          <p:cNvSpPr txBox="1"/>
          <p:nvPr userDrawn="1"/>
        </p:nvSpPr>
        <p:spPr>
          <a:xfrm>
            <a:off x="2529444" y="5332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21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5" name="Picture 24" descr="A picture containing clock, light&#10;&#10;Description automatically generated">
            <a:extLst>
              <a:ext uri="{FF2B5EF4-FFF2-40B4-BE49-F238E27FC236}">
                <a16:creationId xmlns:a16="http://schemas.microsoft.com/office/drawing/2014/main" id="{1AAC24B9-FFAF-734C-961D-EBEC0B1978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8" name="Picture 27" descr="A picture containing clock, light&#10;&#10;Description automatically generated">
            <a:extLst>
              <a:ext uri="{FF2B5EF4-FFF2-40B4-BE49-F238E27FC236}">
                <a16:creationId xmlns:a16="http://schemas.microsoft.com/office/drawing/2014/main" id="{33393B36-9099-F14A-9B66-8AADB41796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243454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3A3490-EBD3-BA40-BA5F-427C723BBA52}"/>
              </a:ext>
            </a:extLst>
          </p:cNvPr>
          <p:cNvSpPr/>
          <p:nvPr userDrawn="1"/>
        </p:nvSpPr>
        <p:spPr>
          <a:xfrm>
            <a:off x="405433" y="370011"/>
            <a:ext cx="11381134" cy="611797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CF482994-7DCE-674B-8773-A6B99902794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64549542-EC66-6D4F-A905-17D9D453C432}"/>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21" name="Text Placeholder 23">
            <a:extLst>
              <a:ext uri="{FF2B5EF4-FFF2-40B4-BE49-F238E27FC236}">
                <a16:creationId xmlns:a16="http://schemas.microsoft.com/office/drawing/2014/main" id="{5558487F-3248-D24F-B0C7-4C1ECF728A97}"/>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2" name="Picture Placeholder 2">
            <a:extLst>
              <a:ext uri="{FF2B5EF4-FFF2-40B4-BE49-F238E27FC236}">
                <a16:creationId xmlns:a16="http://schemas.microsoft.com/office/drawing/2014/main" id="{4E341D50-4597-F740-B18A-BF741768A777}"/>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3" name="Picture 22" descr="A picture containing clock, light&#10;&#10;Description automatically generated">
            <a:extLst>
              <a:ext uri="{FF2B5EF4-FFF2-40B4-BE49-F238E27FC236}">
                <a16:creationId xmlns:a16="http://schemas.microsoft.com/office/drawing/2014/main" id="{AD30A63E-6E9F-4243-B9DE-463FF62A2C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4" name="Picture 23" descr="A picture containing clock, light&#10;&#10;Description automatically generated">
            <a:extLst>
              <a:ext uri="{FF2B5EF4-FFF2-40B4-BE49-F238E27FC236}">
                <a16:creationId xmlns:a16="http://schemas.microsoft.com/office/drawing/2014/main" id="{9889B87C-5507-C94E-82F2-564202A867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13253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7" name="Picture 6" descr="A picture containing clock, light&#10;&#10;Description automatically generated">
            <a:extLst>
              <a:ext uri="{FF2B5EF4-FFF2-40B4-BE49-F238E27FC236}">
                <a16:creationId xmlns:a16="http://schemas.microsoft.com/office/drawing/2014/main" id="{1DB39406-52C6-524A-A8ED-A322BCC3C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0" name="Picture 9" descr="A picture containing clock, light&#10;&#10;Description automatically generated">
            <a:extLst>
              <a:ext uri="{FF2B5EF4-FFF2-40B4-BE49-F238E27FC236}">
                <a16:creationId xmlns:a16="http://schemas.microsoft.com/office/drawing/2014/main" id="{94816418-C330-BE45-BD1B-DE767D2CA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CDFA0-AE32-354F-BFC4-4E2908931666}"/>
              </a:ext>
            </a:extLst>
          </p:cNvPr>
          <p:cNvSpPr/>
          <p:nvPr userDrawn="1"/>
        </p:nvSpPr>
        <p:spPr>
          <a:xfrm>
            <a:off x="332509" y="301336"/>
            <a:ext cx="11513127"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3">
            <a:extLst>
              <a:ext uri="{FF2B5EF4-FFF2-40B4-BE49-F238E27FC236}">
                <a16:creationId xmlns:a16="http://schemas.microsoft.com/office/drawing/2014/main" id="{45EEF1A5-64A2-B74F-8A95-59D3FCF531D2}"/>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10" name="Picture 9" descr="A picture containing clock, light&#10;&#10;Description automatically generated">
            <a:extLst>
              <a:ext uri="{FF2B5EF4-FFF2-40B4-BE49-F238E27FC236}">
                <a16:creationId xmlns:a16="http://schemas.microsoft.com/office/drawing/2014/main" id="{88FDC867-7C61-1D48-AAB9-0445B22007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0115479A-658A-854C-9A1B-C1555C23D5F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 solid with tex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 solid with text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5201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740896"/>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6176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4706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8791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84888"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21352"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6" name="Picture 25" descr="A picture containing clock, light&#10;&#10;Description automatically generated">
            <a:extLst>
              <a:ext uri="{FF2B5EF4-FFF2-40B4-BE49-F238E27FC236}">
                <a16:creationId xmlns:a16="http://schemas.microsoft.com/office/drawing/2014/main" id="{16DB5F36-9181-364F-99C3-D62B127EA7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7" name="Picture 26" descr="A picture containing clock, light&#10;&#10;Description automatically generated">
            <a:extLst>
              <a:ext uri="{FF2B5EF4-FFF2-40B4-BE49-F238E27FC236}">
                <a16:creationId xmlns:a16="http://schemas.microsoft.com/office/drawing/2014/main" id="{D54472F6-5652-F54C-87BE-CC3014C0EA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529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2"/>
            <a:ext cx="12192000" cy="685800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tx1"/>
                </a:solidFill>
                <a:effectLst/>
                <a:latin typeface="+mn-lt"/>
                <a:ea typeface="+mn-ea"/>
                <a:cs typeface="+mn-cs"/>
                <a:sym typeface="Quattrocento Sans"/>
              </a:rPr>
              <a:t>DETOUR</a:t>
            </a:r>
          </a:p>
          <a:p>
            <a:pPr fontAlgn="base"/>
            <a:r>
              <a:rPr lang="en-IE" sz="4400" b="0" i="0" u="none" strike="noStrike" kern="1200" baseline="0" dirty="0">
                <a:solidFill>
                  <a:schemeClr val="tx1"/>
                </a:solidFill>
                <a:effectLst/>
                <a:latin typeface="+mn-lt"/>
                <a:ea typeface="+mn-ea"/>
                <a:cs typeface="+mn-cs"/>
                <a:sym typeface="Quattrocento Sans"/>
              </a:rPr>
              <a:t>FONT TYPEFACE &amp; SIZE</a:t>
            </a:r>
            <a:endParaRPr lang="en-IE" sz="3600" baseline="0" dirty="0">
              <a:solidFill>
                <a:schemeClr val="tx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tx1"/>
                </a:solidFill>
                <a:effectLst/>
                <a:latin typeface="+mn-lt"/>
                <a:ea typeface="+mn-ea"/>
                <a:cs typeface="+mn-cs"/>
              </a:rPr>
              <a:t>PLEASE</a:t>
            </a:r>
            <a:r>
              <a:rPr lang="en-IE" sz="3000" b="0" i="0" u="none" strike="noStrike" kern="1200" baseline="0" dirty="0">
                <a:solidFill>
                  <a:schemeClr val="tx1"/>
                </a:solidFill>
                <a:effectLst/>
                <a:latin typeface="+mn-lt"/>
                <a:ea typeface="+mn-ea"/>
                <a:cs typeface="+mn-cs"/>
              </a:rPr>
              <a:t> ENSURE TO KEEP FONTS AS PER THE LAYOUT</a:t>
            </a:r>
            <a:endParaRPr lang="en-IE" sz="3000" b="0" i="0" u="none" strike="noStrike" kern="1200" dirty="0">
              <a:solidFill>
                <a:schemeClr val="tx1"/>
              </a:solidFill>
              <a:effectLst/>
              <a:latin typeface="+mn-lt"/>
              <a:ea typeface="+mn-ea"/>
              <a:cs typeface="+mn-cs"/>
            </a:endParaRPr>
          </a:p>
          <a:p>
            <a:pPr fontAlgn="base"/>
            <a:endParaRPr lang="en-IE" sz="3000" b="0" i="0" u="none" strike="noStrike" kern="1200" dirty="0">
              <a:solidFill>
                <a:schemeClr val="tx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tx1"/>
                </a:solidFill>
                <a:effectLst/>
                <a:latin typeface="+mn-lt"/>
                <a:ea typeface="+mn-ea"/>
                <a:cs typeface="+mn-cs"/>
              </a:rPr>
              <a:t>48 point </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Divider</a:t>
            </a:r>
            <a:r>
              <a:rPr lang="en-IE" sz="3000" b="0" i="0" u="none" strike="noStrike" kern="1200" baseline="0" dirty="0">
                <a:solidFill>
                  <a:schemeClr val="tx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tx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36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30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	</a:t>
            </a:r>
            <a:r>
              <a:rPr lang="en-IE" sz="3000" b="0" i="0" u="none" strike="noStrike" kern="1200" baseline="0" dirty="0">
                <a:solidFill>
                  <a:schemeClr val="tx1"/>
                </a:solidFill>
                <a:effectLst/>
                <a:latin typeface="+mn-lt"/>
                <a:ea typeface="+mn-ea"/>
                <a:cs typeface="+mn-cs"/>
              </a:rPr>
              <a:t>       </a:t>
            </a:r>
            <a:r>
              <a:rPr lang="en-IE" sz="3000" b="0" i="0" u="none" strike="noStrike" kern="1200" dirty="0">
                <a:solidFill>
                  <a:schemeClr val="tx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24 point</a:t>
            </a:r>
            <a:r>
              <a:rPr lang="en-IE" sz="3000" b="0" i="0" u="none" strike="noStrike" kern="1200" baseline="0" dirty="0">
                <a:solidFill>
                  <a:schemeClr val="tx1"/>
                </a:solidFill>
                <a:effectLst/>
                <a:latin typeface="+mn-lt"/>
                <a:ea typeface="+mn-ea"/>
                <a:cs typeface="+mn-cs"/>
              </a:rPr>
              <a:t>  -  </a:t>
            </a:r>
            <a:r>
              <a:rPr lang="en-IE" sz="3000" b="0" i="0" u="none" strike="noStrike" kern="1200" baseline="0" dirty="0">
                <a:solidFill>
                  <a:schemeClr val="tx1"/>
                </a:solidFill>
                <a:effectLst/>
                <a:latin typeface="+mn-lt"/>
                <a:ea typeface="Quattrocento Sans"/>
                <a:cs typeface="Quattrocento Sans"/>
                <a:sym typeface="Quattrocento Sans"/>
              </a:rPr>
              <a:t>Main </a:t>
            </a:r>
            <a:r>
              <a:rPr lang="en-IE" sz="3000" b="0" i="0" u="none" strike="noStrike" kern="1200" dirty="0">
                <a:solidFill>
                  <a:schemeClr val="tx1"/>
                </a:solidFill>
                <a:effectLst/>
                <a:latin typeface="+mn-lt"/>
                <a:ea typeface="+mn-ea"/>
                <a:cs typeface="+mn-cs"/>
              </a:rPr>
              <a:t>Text Body </a:t>
            </a:r>
            <a:endParaRPr lang="en-US" sz="3000" dirty="0">
              <a:solidFill>
                <a:schemeClr val="tx1"/>
              </a:solidFill>
            </a:endParaRPr>
          </a:p>
          <a:p>
            <a:pPr fontAlgn="base"/>
            <a:endParaRPr lang="en-IE" sz="3000" b="0" i="0" u="none" strike="noStrike" kern="1200" dirty="0">
              <a:solidFill>
                <a:schemeClr val="tx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tx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tx1"/>
                </a:solidFill>
                <a:effectLst/>
                <a:latin typeface="+mn-lt"/>
                <a:ea typeface="+mn-ea"/>
                <a:cs typeface="+mn-cs"/>
                <a:sym typeface="Quattrocento Sans"/>
              </a:rPr>
              <a:t>DETOUR </a:t>
            </a:r>
            <a:r>
              <a:rPr lang="en-IE" sz="2400" b="0" i="0" u="none" strike="noStrike" kern="1200" baseline="0" dirty="0">
                <a:solidFill>
                  <a:schemeClr val="tx1"/>
                </a:solidFill>
                <a:effectLst/>
                <a:latin typeface="+mn-lt"/>
                <a:ea typeface="+mn-ea"/>
                <a:cs typeface="+mn-cs"/>
                <a:sym typeface="Quattrocento Sans"/>
              </a:rPr>
              <a:t>PowerPoint is</a:t>
            </a:r>
            <a:r>
              <a:rPr lang="is-IS" sz="2400" b="0" i="0" u="none" strike="noStrike" kern="1200" baseline="0" dirty="0">
                <a:solidFill>
                  <a:schemeClr val="tx1"/>
                </a:solidFill>
                <a:effectLst/>
                <a:latin typeface="+mn-lt"/>
                <a:ea typeface="+mn-ea"/>
                <a:cs typeface="+mn-cs"/>
                <a:sym typeface="Quattrocento Sans"/>
              </a:rPr>
              <a:t>….</a:t>
            </a:r>
            <a:endParaRPr lang="en-IE" sz="2400" b="0" i="0" u="none" strike="noStrike" kern="1200" baseline="0" dirty="0">
              <a:solidFill>
                <a:schemeClr val="tx1"/>
              </a:solidFill>
              <a:effectLst/>
              <a:latin typeface="+mn-lt"/>
              <a:ea typeface="+mn-ea"/>
              <a:cs typeface="+mn-cs"/>
              <a:sym typeface="Quattrocento Sans"/>
            </a:endParaRPr>
          </a:p>
          <a:p>
            <a:pPr fontAlgn="base"/>
            <a:endParaRPr lang="en-IE" sz="2400" b="0" i="0" u="none" strike="noStrike" kern="1200" baseline="0" dirty="0">
              <a:solidFill>
                <a:schemeClr val="tx1"/>
              </a:solidFill>
              <a:effectLst/>
              <a:latin typeface="+mn-lt"/>
              <a:ea typeface="+mn-ea"/>
              <a:cs typeface="+mn-cs"/>
              <a:sym typeface="Quattrocento Sans"/>
            </a:endParaRPr>
          </a:p>
          <a:p>
            <a:pPr fontAlgn="base"/>
            <a:r>
              <a:rPr lang="en-IE" sz="3600" b="1" i="1" baseline="0" dirty="0">
                <a:solidFill>
                  <a:schemeClr val="tx1"/>
                </a:solidFill>
                <a:latin typeface="+mn-lt"/>
                <a:ea typeface="Quattrocento Sans"/>
                <a:cs typeface="Quattrocento Sans"/>
                <a:sym typeface="Quattrocento Sans"/>
              </a:rPr>
              <a:t>Calibri</a:t>
            </a:r>
            <a:endParaRPr lang="en-IE" sz="3600" baseline="0" dirty="0">
              <a:solidFill>
                <a:schemeClr val="tx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1216396" y="753365"/>
            <a:ext cx="9759208" cy="5947921"/>
          </a:xfrm>
          <a:prstGeom prst="rect">
            <a:avLst/>
          </a:prstGeom>
        </p:spPr>
      </p:pic>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9D87586-F9C7-1F43-A63C-209BAB4CA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66703AE4-F959-5C43-BD19-CA083A7D5B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780027"/>
            <a:ext cx="6361734" cy="69735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descr="A picture containing clock, light&#10;&#10;Description automatically generated">
            <a:extLst>
              <a:ext uri="{FF2B5EF4-FFF2-40B4-BE49-F238E27FC236}">
                <a16:creationId xmlns:a16="http://schemas.microsoft.com/office/drawing/2014/main" id="{1EBF4FBF-BE16-5C46-871D-CCFDB16980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BFACEA31-2C17-934B-9EB1-38D7AB99F5A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24" name="Rectangle 23">
            <a:extLst>
              <a:ext uri="{FF2B5EF4-FFF2-40B4-BE49-F238E27FC236}">
                <a16:creationId xmlns:a16="http://schemas.microsoft.com/office/drawing/2014/main" id="{6DAFF203-8D79-F746-990D-17E7C15602BE}"/>
              </a:ext>
            </a:extLst>
          </p:cNvPr>
          <p:cNvSpPr/>
          <p:nvPr userDrawn="1"/>
        </p:nvSpPr>
        <p:spPr>
          <a:xfrm>
            <a:off x="4332514"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E19B9C4-B537-3146-8E05-545B792132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4F991A1F-C2B1-CD4C-A21D-0E5375B1189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0"/>
            <a:ext cx="5362354" cy="6858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7559425" y="962967"/>
            <a:ext cx="3104978" cy="697353"/>
          </a:xfrm>
        </p:spPr>
        <p:txBody>
          <a:bodyPr anchor="ctr">
            <a:noAutofit/>
          </a:bodyPr>
          <a:lstStyle>
            <a:lvl1pPr marL="0" indent="0" algn="l">
              <a:buNone/>
              <a:defRPr sz="5400" baseline="0">
                <a:solidFill>
                  <a:schemeClr val="tx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7559425" y="1758368"/>
            <a:ext cx="3854522" cy="697353"/>
          </a:xfrm>
        </p:spPr>
        <p:txBody>
          <a:bodyPr anchor="ctr">
            <a:noAutofit/>
          </a:bodyPr>
          <a:lstStyle>
            <a:lvl1pPr marL="0" indent="0" algn="l">
              <a:buNone/>
              <a:defRPr sz="2800" i="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7722709" y="4782163"/>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7722709" y="5328094"/>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7722709" y="5895033"/>
            <a:ext cx="2812464" cy="323455"/>
          </a:xfrm>
        </p:spPr>
        <p:txBody>
          <a:bodyPr anchor="t">
            <a:normAutofit/>
          </a:bodyPr>
          <a:lstStyle>
            <a:lvl1pPr marL="0" indent="0">
              <a:buNone/>
              <a:defRPr sz="1600">
                <a:solidFill>
                  <a:schemeClr val="tx1"/>
                </a:solidFill>
              </a:defRPr>
            </a:lvl1pPr>
          </a:lstStyle>
          <a:p>
            <a:pPr lvl="0"/>
            <a:r>
              <a:rPr lang="en-US" dirty="0"/>
              <a:t>Text 1</a:t>
            </a:r>
          </a:p>
        </p:txBody>
      </p:sp>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2"/>
          <a:stretch>
            <a:fillRect/>
          </a:stretch>
        </p:blipFill>
        <p:spPr>
          <a:xfrm>
            <a:off x="0" y="5895033"/>
            <a:ext cx="2095500" cy="558800"/>
          </a:xfrm>
          <a:prstGeom prst="rect">
            <a:avLst/>
          </a:prstGeom>
        </p:spPr>
      </p:pic>
      <p:pic>
        <p:nvPicPr>
          <p:cNvPr id="10" name="Picture 9" descr="A close up of a sign&#10;&#10;Description automatically generated">
            <a:extLst>
              <a:ext uri="{FF2B5EF4-FFF2-40B4-BE49-F238E27FC236}">
                <a16:creationId xmlns:a16="http://schemas.microsoft.com/office/drawing/2014/main" id="{5A9FE8A1-F115-1A42-BDCA-B9772BC236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4" y="657548"/>
            <a:ext cx="5639747" cy="2004208"/>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tx1"/>
                </a:solidFill>
                <a:latin typeface="+mn-lt"/>
                <a:ea typeface="Quattrocento Sans"/>
                <a:cs typeface="Quattrocento Sans"/>
                <a:sym typeface="Quattrocento Sans"/>
              </a:rPr>
              <a:t>ICONS</a:t>
            </a:r>
            <a:r>
              <a:rPr lang="en-IE" sz="3600" baseline="0" dirty="0">
                <a:solidFill>
                  <a:schemeClr val="tx1"/>
                </a:solidFill>
                <a:latin typeface="+mn-lt"/>
                <a:ea typeface="Quattrocento Sans"/>
                <a:cs typeface="Quattrocento Sans"/>
                <a:sym typeface="Quattrocento Sans"/>
              </a:rPr>
              <a:t> WHICH CAN BE USED WITHIN THE </a:t>
            </a:r>
            <a:r>
              <a:rPr lang="en-IE" sz="3600" b="1" baseline="0" dirty="0">
                <a:solidFill>
                  <a:schemeClr val="tx1"/>
                </a:solidFill>
                <a:latin typeface="+mn-lt"/>
                <a:ea typeface="Quattrocento Sans"/>
                <a:cs typeface="Quattrocento Sans"/>
                <a:sym typeface="Quattrocento Sans"/>
              </a:rPr>
              <a:t>DETOUR</a:t>
            </a:r>
          </a:p>
          <a:p>
            <a:pPr marL="0" lvl="0" indent="0" algn="l" rtl="0">
              <a:spcBef>
                <a:spcPts val="0"/>
              </a:spcBef>
              <a:spcAft>
                <a:spcPts val="0"/>
              </a:spcAft>
              <a:buClr>
                <a:schemeClr val="dk1"/>
              </a:buClr>
              <a:buSzPts val="1100"/>
              <a:buFont typeface="Arial"/>
              <a:buNone/>
            </a:pPr>
            <a:r>
              <a:rPr lang="en-IE" sz="3600" baseline="0" dirty="0">
                <a:solidFill>
                  <a:schemeClr val="tx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tx1"/>
                </a:solidFill>
                <a:latin typeface="+mn-lt"/>
                <a:ea typeface="Quattrocento Sans"/>
                <a:cs typeface="Quattrocento Sans"/>
                <a:sym typeface="Quattrocento Sans"/>
              </a:rPr>
              <a:t>Resize them without losing quality.</a:t>
            </a:r>
            <a:r>
              <a:rPr lang="en-IE" sz="2400" i="1" baseline="0" dirty="0">
                <a:solidFill>
                  <a:schemeClr val="tx1"/>
                </a:solidFill>
                <a:latin typeface="+mn-lt"/>
                <a:ea typeface="Quattrocento Sans"/>
                <a:cs typeface="Quattrocento Sans"/>
                <a:sym typeface="Quattrocento Sans"/>
              </a:rPr>
              <a:t> </a:t>
            </a:r>
            <a:r>
              <a:rPr lang="en-IE" sz="2400" i="1" dirty="0">
                <a:solidFill>
                  <a:schemeClr val="tx1"/>
                </a:solidFill>
                <a:latin typeface="+mn-lt"/>
                <a:ea typeface="Quattrocento Sans"/>
                <a:cs typeface="Quattrocento Sans"/>
                <a:sym typeface="Quattrocento Sans"/>
              </a:rPr>
              <a:t> Change line colour, width and style.</a:t>
            </a:r>
            <a:r>
              <a:rPr lang="en-IE" sz="2400" i="1" baseline="0" dirty="0">
                <a:solidFill>
                  <a:schemeClr val="tx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tx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7DC243-56B0-474D-921F-77B29CBBE101}"/>
              </a:ext>
            </a:extLst>
          </p:cNvPr>
          <p:cNvSpPr/>
          <p:nvPr userDrawn="1"/>
        </p:nvSpPr>
        <p:spPr>
          <a:xfrm>
            <a:off x="0" y="3871356"/>
            <a:ext cx="12192000" cy="298664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2"/>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27719" y="4347596"/>
            <a:ext cx="5278651" cy="697353"/>
          </a:xfrm>
        </p:spPr>
        <p:txBody>
          <a:bodyPr>
            <a:noAutofit/>
          </a:bodyPr>
          <a:lstStyle>
            <a:lvl1pPr marL="0" indent="0" algn="r">
              <a:buNone/>
              <a:defRPr sz="5400" b="1" baseline="0">
                <a:solidFill>
                  <a:schemeClr val="tx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27719" y="5054089"/>
            <a:ext cx="5278651" cy="697353"/>
          </a:xfrm>
        </p:spPr>
        <p:txBody>
          <a:bodyPr>
            <a:normAutofit/>
          </a:bodyPr>
          <a:lstStyle>
            <a:lvl1pPr marL="0" indent="0" algn="r">
              <a:buNone/>
              <a:defRPr sz="3600">
                <a:solidFill>
                  <a:schemeClr val="tx1"/>
                </a:solidFill>
                <a:latin typeface="+mn-lt"/>
              </a:defRPr>
            </a:lvl1pPr>
          </a:lstStyle>
          <a:p>
            <a:pPr lvl="0"/>
            <a:r>
              <a:rPr lang="en-US" dirty="0"/>
              <a:t>Sub-Heading</a:t>
            </a:r>
          </a:p>
        </p:txBody>
      </p:sp>
      <p:pic>
        <p:nvPicPr>
          <p:cNvPr id="3" name="Picture 2" descr="A close up of a sign&#10;&#10;Description automatically generated">
            <a:extLst>
              <a:ext uri="{FF2B5EF4-FFF2-40B4-BE49-F238E27FC236}">
                <a16:creationId xmlns:a16="http://schemas.microsoft.com/office/drawing/2014/main" id="{F51A59A9-B1BA-0C4B-8948-66104F3E19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13142"/>
            <a:ext cx="4610100" cy="1638300"/>
          </a:xfrm>
          <a:prstGeom prst="rect">
            <a:avLst/>
          </a:prstGeom>
        </p:spPr>
      </p:pic>
      <p:sp>
        <p:nvSpPr>
          <p:cNvPr id="12" name="Picture Placeholder 2">
            <a:extLst>
              <a:ext uri="{FF2B5EF4-FFF2-40B4-BE49-F238E27FC236}">
                <a16:creationId xmlns:a16="http://schemas.microsoft.com/office/drawing/2014/main" id="{57B14633-B14D-F04D-ABCA-50470F6A7A80}"/>
              </a:ext>
            </a:extLst>
          </p:cNvPr>
          <p:cNvSpPr>
            <a:spLocks noGrp="1"/>
          </p:cNvSpPr>
          <p:nvPr>
            <p:ph type="pic" sz="quarter" idx="19"/>
          </p:nvPr>
        </p:nvSpPr>
        <p:spPr>
          <a:xfrm>
            <a:off x="0" y="-38063"/>
            <a:ext cx="12192000" cy="3874523"/>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4C71B-5BE1-A846-8C51-8B7E0E3321CB}"/>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Picture 12" descr="A picture containing clock, light&#10;&#10;Description automatically generated">
            <a:extLst>
              <a:ext uri="{FF2B5EF4-FFF2-40B4-BE49-F238E27FC236}">
                <a16:creationId xmlns:a16="http://schemas.microsoft.com/office/drawing/2014/main" id="{4B6A97D4-CD6A-D940-A951-2773E98F27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9E805B3D-3463-5742-8C73-8BD3BFBBD7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A picture containing clock, light&#10;&#10;Description automatically generated">
            <a:extLst>
              <a:ext uri="{FF2B5EF4-FFF2-40B4-BE49-F238E27FC236}">
                <a16:creationId xmlns:a16="http://schemas.microsoft.com/office/drawing/2014/main" id="{2AD720A1-8B47-6346-B2B0-392C14B37A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3057D7BE-980C-E34E-9EF9-37510AF376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0" y="0"/>
            <a:ext cx="12191999" cy="2161309"/>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 light&#10;&#10;Description automatically generated">
            <a:extLst>
              <a:ext uri="{FF2B5EF4-FFF2-40B4-BE49-F238E27FC236}">
                <a16:creationId xmlns:a16="http://schemas.microsoft.com/office/drawing/2014/main" id="{3B3435A5-22A6-404A-86D0-DF8615F35A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80E84934-5FEA-704E-B282-CE4E0E49DE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6" name="Text Placeholder 23">
            <a:extLst>
              <a:ext uri="{FF2B5EF4-FFF2-40B4-BE49-F238E27FC236}">
                <a16:creationId xmlns:a16="http://schemas.microsoft.com/office/drawing/2014/main" id="{5F76EA06-00D2-9E46-ACC6-A21EA94F28FF}"/>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D04CC07E-3071-A94C-B1CB-838213F6BF1A}"/>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8D6C94-32A7-734B-9AC3-199E929857EE}"/>
              </a:ext>
            </a:extLst>
          </p:cNvPr>
          <p:cNvSpPr/>
          <p:nvPr userDrawn="1"/>
        </p:nvSpPr>
        <p:spPr>
          <a:xfrm>
            <a:off x="0" y="0"/>
            <a:ext cx="12191999" cy="2161309"/>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ock, light&#10;&#10;Description automatically generated">
            <a:extLst>
              <a:ext uri="{FF2B5EF4-FFF2-40B4-BE49-F238E27FC236}">
                <a16:creationId xmlns:a16="http://schemas.microsoft.com/office/drawing/2014/main" id="{9C97A6A3-2F9A-6048-9691-665F44FFA4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6" name="Picture 15" descr="A picture containing clock, light&#10;&#10;Description automatically generated">
            <a:extLst>
              <a:ext uri="{FF2B5EF4-FFF2-40B4-BE49-F238E27FC236}">
                <a16:creationId xmlns:a16="http://schemas.microsoft.com/office/drawing/2014/main" id="{C466C014-E0EF-C54E-BC52-1EC545686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7" name="Text Placeholder 23">
            <a:extLst>
              <a:ext uri="{FF2B5EF4-FFF2-40B4-BE49-F238E27FC236}">
                <a16:creationId xmlns:a16="http://schemas.microsoft.com/office/drawing/2014/main" id="{E89ED77F-6228-564B-8363-A989DF604985}"/>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3C0483E5-8CED-1C4C-A82A-2FD54CE660D4}"/>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411C41E-0347-D643-B1B5-81F548ABE0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972033A-51F6-E14A-B908-4BB675BD1B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73" r:id="rId7"/>
    <p:sldLayoutId id="2147483687" r:id="rId8"/>
    <p:sldLayoutId id="2147483651" r:id="rId9"/>
    <p:sldLayoutId id="2147483683" r:id="rId10"/>
    <p:sldLayoutId id="2147483674" r:id="rId11"/>
    <p:sldLayoutId id="2147483680" r:id="rId12"/>
    <p:sldLayoutId id="2147483675" r:id="rId13"/>
    <p:sldLayoutId id="2147483678" r:id="rId14"/>
    <p:sldLayoutId id="2147483653" r:id="rId15"/>
    <p:sldLayoutId id="2147483663" r:id="rId16"/>
    <p:sldLayoutId id="2147483664" r:id="rId17"/>
    <p:sldLayoutId id="2147483690" r:id="rId18"/>
    <p:sldLayoutId id="2147483689" r:id="rId19"/>
    <p:sldLayoutId id="2147483677" r:id="rId20"/>
    <p:sldLayoutId id="2147483670" r:id="rId21"/>
    <p:sldLayoutId id="2147483676" r:id="rId22"/>
    <p:sldLayoutId id="2147483669" r:id="rId23"/>
    <p:sldLayoutId id="2147483656" r:id="rId24"/>
    <p:sldLayoutId id="2147483657" r:id="rId25"/>
    <p:sldLayoutId id="214748365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nagingip.com/article/b1kbp7pyg3nbbc/protecting-nation-brands-and-country-nam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ideo" Target="https://www.youtube.com/embed/zr029rH74UM?feature=oembed" TargetMode="Externa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s://youtu.be/zr029rH74U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sQLlPC_alT8" TargetMode="External"/><Relationship Id="rId2" Type="http://schemas.openxmlformats.org/officeDocument/2006/relationships/slideLayout" Target="../slideLayouts/slideLayout20.xml"/><Relationship Id="rId1" Type="http://schemas.openxmlformats.org/officeDocument/2006/relationships/video" Target="https://www.youtube.com/embed/sQLlPC_alT8?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veriday.com/blog/consistent-branding-finance" TargetMode="External"/><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7dAaWweraQ4" TargetMode="External"/><Relationship Id="rId2" Type="http://schemas.openxmlformats.org/officeDocument/2006/relationships/slideLayout" Target="../slideLayouts/slideLayout20.xml"/><Relationship Id="rId1" Type="http://schemas.openxmlformats.org/officeDocument/2006/relationships/video" Target="https://www.youtube.com/embed/7dAaWweraQ4?feature=oembed" TargetMode="External"/><Relationship Id="rId5" Type="http://schemas.openxmlformats.org/officeDocument/2006/relationships/image" Target="../media/image46.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labbrand.com/brandsource/issue-article/brand-identity-decoded" TargetMode="Externa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sixsenses.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www.sixsenses.com/"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NI2JEzzfosY" TargetMode="External"/><Relationship Id="rId2" Type="http://schemas.openxmlformats.org/officeDocument/2006/relationships/slideLayout" Target="../slideLayouts/slideLayout20.xml"/><Relationship Id="rId1" Type="http://schemas.openxmlformats.org/officeDocument/2006/relationships/video" Target="https://www.youtube.com/embed/NI2JEzzfosY?feature=oembed" TargetMode="External"/><Relationship Id="rId5" Type="http://schemas.openxmlformats.org/officeDocument/2006/relationships/image" Target="../media/image56.jpe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video" Target="https://www.youtube.com/embed/NxLb-kvoJxU?feature=oembed" TargetMode="External"/><Relationship Id="rId6" Type="http://schemas.openxmlformats.org/officeDocument/2006/relationships/image" Target="../media/image62.jpeg"/><Relationship Id="rId5" Type="http://schemas.openxmlformats.org/officeDocument/2006/relationships/image" Target="../media/image23.png"/><Relationship Id="rId4" Type="http://schemas.openxmlformats.org/officeDocument/2006/relationships/hyperlink" Target="https://youtu.be/NxLb-kvoJx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www.sixsenses.com/" TargetMode="External"/><Relationship Id="rId3" Type="http://schemas.openxmlformats.org/officeDocument/2006/relationships/image" Target="../media/image64.png"/><Relationship Id="rId7"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video" Target="https://www.youtube.com/embed/TqhfNh8mQCk?feature=oembed" TargetMode="External"/><Relationship Id="rId6" Type="http://schemas.openxmlformats.org/officeDocument/2006/relationships/image" Target="../media/image73.jpeg"/><Relationship Id="rId5" Type="http://schemas.openxmlformats.org/officeDocument/2006/relationships/image" Target="../media/image21.png"/><Relationship Id="rId4" Type="http://schemas.openxmlformats.org/officeDocument/2006/relationships/hyperlink" Target="https://youtu.be/TqhfNh8mQCk"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https://youtu.be/l-S2Y3SF3mM" TargetMode="External"/><Relationship Id="rId2" Type="http://schemas.openxmlformats.org/officeDocument/2006/relationships/slideLayout" Target="../slideLayouts/slideLayout20.xml"/><Relationship Id="rId1" Type="http://schemas.openxmlformats.org/officeDocument/2006/relationships/video" Target="https://www.youtube.com/embed/l-S2Y3SF3mM?feature=oembed" TargetMode="External"/><Relationship Id="rId5" Type="http://schemas.openxmlformats.org/officeDocument/2006/relationships/image" Target="../media/image76.jpe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5.jpe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decentshopfrontshutters.com/colour-chart.html" TargetMode="External"/><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video" Target="https://www.youtube.com/embed/DvZ9x6lOPCQ?feature=oembed" TargetMode="External"/><Relationship Id="rId6" Type="http://schemas.openxmlformats.org/officeDocument/2006/relationships/image" Target="../media/image90.jpeg"/><Relationship Id="rId5" Type="http://schemas.openxmlformats.org/officeDocument/2006/relationships/image" Target="../media/image21.png"/><Relationship Id="rId4" Type="http://schemas.openxmlformats.org/officeDocument/2006/relationships/hyperlink" Target="https://youtu.be/DvZ9x6lOPCQ"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jpe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medium.com/@WebdesignerDepot/what-netflix-s-rebrand-teaches-us-about-responsive-design-6a6801db1764" TargetMode="External"/><Relationship Id="rId4" Type="http://schemas.openxmlformats.org/officeDocument/2006/relationships/image" Target="../media/image99.jpeg"/></Relationships>
</file>

<file path=ppt/slides/_rels/slide53.xml.rels><?xml version="1.0" encoding="UTF-8" standalone="yes"?>
<Relationships xmlns="http://schemas.openxmlformats.org/package/2006/relationships"><Relationship Id="rId3" Type="http://schemas.openxmlformats.org/officeDocument/2006/relationships/hyperlink" Target="https://youtu.be/DbNI_eeLxjM" TargetMode="External"/><Relationship Id="rId2" Type="http://schemas.openxmlformats.org/officeDocument/2006/relationships/slideLayout" Target="../slideLayouts/slideLayout20.xml"/><Relationship Id="rId1" Type="http://schemas.openxmlformats.org/officeDocument/2006/relationships/video" Target="https://www.youtube.com/embed/DbNI_eeLxjM?feature=oembed" TargetMode="External"/><Relationship Id="rId5" Type="http://schemas.openxmlformats.org/officeDocument/2006/relationships/image" Target="../media/image21.png"/><Relationship Id="rId4" Type="http://schemas.openxmlformats.org/officeDocument/2006/relationships/image" Target="../media/image100.jpe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sixsenses.co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www.hospitalitynet.org/news/4059902.html" TargetMode="External"/><Relationship Id="rId5" Type="http://schemas.openxmlformats.org/officeDocument/2006/relationships/image" Target="../media/image102.jpeg"/><Relationship Id="rId4" Type="http://schemas.openxmlformats.org/officeDocument/2006/relationships/image" Target="../media/image101.jpeg"/></Relationships>
</file>

<file path=ppt/slides/_rels/slide5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hyperlink" Target="https://www.madewithover.com/blog/a-brand-new-brand-your-graphic-style" TargetMode="External"/><Relationship Id="rId3" Type="http://schemas.openxmlformats.org/officeDocument/2006/relationships/image" Target="../media/image104.png"/><Relationship Id="rId7" Type="http://schemas.openxmlformats.org/officeDocument/2006/relationships/hyperlink" Target="https://www.activemarketing.com/blog/branding/branding-process-history/"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insights.lytho.com/brand-elements" TargetMode="External"/><Relationship Id="rId11" Type="http://schemas.openxmlformats.org/officeDocument/2006/relationships/hyperlink" Target="https://medium.com/lime-honey/brand-imagery-what-it-does-to-us-5d3ee8b4f114" TargetMode="External"/><Relationship Id="rId5" Type="http://schemas.openxmlformats.org/officeDocument/2006/relationships/hyperlink" Target="https://www.columnfivemedia.com/how-to-create-a-brand-strategy" TargetMode="External"/><Relationship Id="rId10" Type="http://schemas.openxmlformats.org/officeDocument/2006/relationships/hyperlink" Target="https://www.semrush.com/blog/how-to-define-your-tone-of-voice/" TargetMode="External"/><Relationship Id="rId4" Type="http://schemas.openxmlformats.org/officeDocument/2006/relationships/hyperlink" Target="https://www.crazyegg.com/blog/how-to-build-a-brand/" TargetMode="External"/><Relationship Id="rId9" Type="http://schemas.openxmlformats.org/officeDocument/2006/relationships/hyperlink" Target="https://blog.markgrowth.com/knowing-your-audience-is-critical-to-your-brand-eb02c0ffc912"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hyperlink" Target="https://www.detourproject.eu/?fbclid=IwAR06crheSo70LajtvZYtCpH4cadOEmrGYt_-nBoeVJhgVbS3AGZ2pyPkXfY"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pool of water in front of a rocky mountain&#10;&#10;Description automatically generated">
            <a:extLst>
              <a:ext uri="{FF2B5EF4-FFF2-40B4-BE49-F238E27FC236}">
                <a16:creationId xmlns:a16="http://schemas.microsoft.com/office/drawing/2014/main" id="{047BD938-7288-B243-A69C-4C5807F8518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0" y="-38063"/>
            <a:ext cx="12192000" cy="3933169"/>
          </a:xfrm>
        </p:spPr>
      </p:pic>
      <p:sp>
        <p:nvSpPr>
          <p:cNvPr id="9" name="Text Placeholder 8">
            <a:extLst>
              <a:ext uri="{FF2B5EF4-FFF2-40B4-BE49-F238E27FC236}">
                <a16:creationId xmlns:a16="http://schemas.microsoft.com/office/drawing/2014/main" id="{8A2B3404-7BC3-CE4E-8E04-B5F86CADA2E4}"/>
              </a:ext>
            </a:extLst>
          </p:cNvPr>
          <p:cNvSpPr>
            <a:spLocks noGrp="1"/>
          </p:cNvSpPr>
          <p:nvPr>
            <p:ph type="body" sz="quarter" idx="15"/>
          </p:nvPr>
        </p:nvSpPr>
        <p:spPr>
          <a:xfrm>
            <a:off x="4261607" y="4347596"/>
            <a:ext cx="7587377" cy="697353"/>
          </a:xfrm>
        </p:spPr>
        <p:txBody>
          <a:bodyPr/>
          <a:lstStyle/>
          <a:p>
            <a:r>
              <a:rPr lang="en-US" sz="4000" dirty="0">
                <a:solidFill>
                  <a:schemeClr val="bg1"/>
                </a:solidFill>
                <a:effectLst>
                  <a:outerShdw blurRad="38100" dist="38100" dir="2700000" algn="tl">
                    <a:srgbClr val="000000">
                      <a:alpha val="43137"/>
                    </a:srgbClr>
                  </a:outerShdw>
                </a:effectLst>
              </a:rPr>
              <a:t>Branding para o </a:t>
            </a:r>
            <a:r>
              <a:rPr lang="en-US" sz="4000" dirty="0" err="1">
                <a:solidFill>
                  <a:schemeClr val="bg1"/>
                </a:solidFill>
                <a:effectLst>
                  <a:outerShdw blurRad="38100" dist="38100" dir="2700000" algn="tl">
                    <a:srgbClr val="000000">
                      <a:alpha val="43137"/>
                    </a:srgbClr>
                  </a:outerShdw>
                </a:effectLst>
              </a:rPr>
              <a:t>Bem-Estar</a:t>
            </a:r>
            <a:endParaRPr lang="en-US" sz="4000" dirty="0">
              <a:solidFill>
                <a:schemeClr val="bg1"/>
              </a:solidFill>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5DC46B30-51A4-BA4B-A5BE-560E4DA13AFA}"/>
              </a:ext>
            </a:extLst>
          </p:cNvPr>
          <p:cNvSpPr>
            <a:spLocks noGrp="1"/>
          </p:cNvSpPr>
          <p:nvPr>
            <p:ph type="body" sz="quarter" idx="16"/>
          </p:nvPr>
        </p:nvSpPr>
        <p:spPr>
          <a:xfrm>
            <a:off x="6570333" y="5044949"/>
            <a:ext cx="5278651" cy="697353"/>
          </a:xfrm>
        </p:spPr>
        <p:txBody>
          <a:bodyPr/>
          <a:lstStyle/>
          <a:p>
            <a:r>
              <a:rPr lang="en-US" b="1" dirty="0" err="1"/>
              <a:t>Módulo</a:t>
            </a:r>
            <a:r>
              <a:rPr lang="en-US" b="1" dirty="0"/>
              <a:t> 8</a:t>
            </a:r>
          </a:p>
        </p:txBody>
      </p:sp>
      <p:sp>
        <p:nvSpPr>
          <p:cNvPr id="11" name="Rectangle 10">
            <a:extLst>
              <a:ext uri="{FF2B5EF4-FFF2-40B4-BE49-F238E27FC236}">
                <a16:creationId xmlns:a16="http://schemas.microsoft.com/office/drawing/2014/main" id="{8BA90851-F6C0-4944-9953-11B25EAC124F}"/>
              </a:ext>
            </a:extLst>
          </p:cNvPr>
          <p:cNvSpPr/>
          <p:nvPr/>
        </p:nvSpPr>
        <p:spPr>
          <a:xfrm>
            <a:off x="0" y="3087584"/>
            <a:ext cx="12192000" cy="807522"/>
          </a:xfrm>
          <a:prstGeom prst="rect">
            <a:avLst/>
          </a:prstGeom>
          <a:solidFill>
            <a:srgbClr val="6ECEC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Marcas</a:t>
            </a:r>
            <a:r>
              <a:rPr lang="en-US" sz="3600" b="1" dirty="0"/>
              <a:t> &amp; Branding</a:t>
            </a:r>
          </a:p>
        </p:txBody>
      </p:sp>
      <p:sp>
        <p:nvSpPr>
          <p:cNvPr id="2" name="CaixaDeTexto 1">
            <a:extLst>
              <a:ext uri="{FF2B5EF4-FFF2-40B4-BE49-F238E27FC236}">
                <a16:creationId xmlns:a16="http://schemas.microsoft.com/office/drawing/2014/main" id="{B0C85A23-62E3-4AC8-9AD9-F5B172CAB602}"/>
              </a:ext>
            </a:extLst>
          </p:cNvPr>
          <p:cNvSpPr txBox="1"/>
          <p:nvPr/>
        </p:nvSpPr>
        <p:spPr>
          <a:xfrm>
            <a:off x="340228" y="1052178"/>
            <a:ext cx="7807076" cy="3163815"/>
          </a:xfrm>
          <a:prstGeom prst="rect">
            <a:avLst/>
          </a:prstGeom>
          <a:noFill/>
        </p:spPr>
        <p:txBody>
          <a:bodyPr wrap="square" rtlCol="0">
            <a:spAutoFit/>
          </a:bodyPr>
          <a:lstStyle/>
          <a:p>
            <a:pPr algn="just">
              <a:lnSpc>
                <a:spcPct val="150000"/>
              </a:lnSpc>
              <a:spcAft>
                <a:spcPts val="600"/>
              </a:spcAft>
            </a:pPr>
            <a:r>
              <a:rPr lang="pt-PT" sz="2200" dirty="0"/>
              <a:t>Mas uma marca é muito mais do que um símbolo, logotipo ou identidade visual…É:</a:t>
            </a:r>
          </a:p>
          <a:p>
            <a:pPr marL="342900" indent="-342900" algn="just">
              <a:lnSpc>
                <a:spcPct val="150000"/>
              </a:lnSpc>
              <a:buClr>
                <a:srgbClr val="6ECECB"/>
              </a:buClr>
              <a:buFont typeface="Calibri" panose="020F0502020204030204" pitchFamily="34" charset="0"/>
              <a:buChar char="↘"/>
            </a:pPr>
            <a:r>
              <a:rPr lang="en-GB" sz="2200" dirty="0" err="1"/>
              <a:t>uma</a:t>
            </a:r>
            <a:r>
              <a:rPr lang="en-GB" sz="2200" dirty="0"/>
              <a:t> </a:t>
            </a:r>
            <a:r>
              <a:rPr lang="en-GB" sz="2200" dirty="0" err="1"/>
              <a:t>promessa</a:t>
            </a:r>
            <a:r>
              <a:rPr lang="en-GB" sz="2200" dirty="0"/>
              <a:t>.</a:t>
            </a:r>
          </a:p>
          <a:p>
            <a:pPr marL="342900" indent="-342900" algn="just">
              <a:lnSpc>
                <a:spcPct val="150000"/>
              </a:lnSpc>
              <a:buClr>
                <a:srgbClr val="6ECECB"/>
              </a:buClr>
              <a:buFont typeface="Calibri" panose="020F0502020204030204" pitchFamily="34" charset="0"/>
              <a:buChar char="↘"/>
            </a:pPr>
            <a:r>
              <a:rPr lang="pt-PT" sz="2200" dirty="0"/>
              <a:t>a soma de todas as experiências com um produto / organização.</a:t>
            </a:r>
            <a:endParaRPr lang="en-GB" sz="2200" dirty="0"/>
          </a:p>
          <a:p>
            <a:pPr marL="342900" indent="-342900" algn="just">
              <a:lnSpc>
                <a:spcPct val="150000"/>
              </a:lnSpc>
              <a:buClr>
                <a:srgbClr val="6ECECB"/>
              </a:buClr>
              <a:buFont typeface="Calibri" panose="020F0502020204030204" pitchFamily="34" charset="0"/>
              <a:buChar char="↘"/>
            </a:pPr>
            <a:r>
              <a:rPr lang="pt-PT" sz="2200" dirty="0"/>
              <a:t>uma imagem mental feita de elementos racionais e emocionais.</a:t>
            </a:r>
            <a:endParaRPr lang="en-GB" sz="2200" dirty="0"/>
          </a:p>
          <a:p>
            <a:pPr marL="342900" indent="-342900" algn="just">
              <a:lnSpc>
                <a:spcPct val="150000"/>
              </a:lnSpc>
              <a:buClr>
                <a:srgbClr val="6ECECB"/>
              </a:buClr>
              <a:buFont typeface="Calibri" panose="020F0502020204030204" pitchFamily="34" charset="0"/>
              <a:buChar char="↘"/>
            </a:pPr>
            <a:r>
              <a:rPr lang="pt-PT" sz="2200" dirty="0"/>
              <a:t>uma identidade coerente, coesa e consistente.</a:t>
            </a:r>
            <a:r>
              <a:rPr lang="en-GB" sz="2200" dirty="0"/>
              <a:t>.</a:t>
            </a:r>
          </a:p>
        </p:txBody>
      </p:sp>
      <p:sp>
        <p:nvSpPr>
          <p:cNvPr id="10" name="CaixaDeTexto 9">
            <a:extLst>
              <a:ext uri="{FF2B5EF4-FFF2-40B4-BE49-F238E27FC236}">
                <a16:creationId xmlns:a16="http://schemas.microsoft.com/office/drawing/2014/main" id="{A90E6644-4101-4029-8158-17521E3D4B4F}"/>
              </a:ext>
            </a:extLst>
          </p:cNvPr>
          <p:cNvSpPr txBox="1"/>
          <p:nvPr/>
        </p:nvSpPr>
        <p:spPr>
          <a:xfrm>
            <a:off x="5975136" y="6059797"/>
            <a:ext cx="6094476" cy="246221"/>
          </a:xfrm>
          <a:prstGeom prst="rect">
            <a:avLst/>
          </a:prstGeom>
          <a:noFill/>
        </p:spPr>
        <p:txBody>
          <a:bodyPr wrap="square">
            <a:spAutoFit/>
          </a:bodyPr>
          <a:lstStyle/>
          <a:p>
            <a:pPr algn="r"/>
            <a:r>
              <a:rPr lang="en-GB" sz="1000" dirty="0"/>
              <a:t>Source: </a:t>
            </a:r>
            <a:r>
              <a:rPr lang="en-GB" sz="1000" dirty="0">
                <a:hlinkClick r:id="rId3"/>
              </a:rPr>
              <a:t>https://www.managingip.com/article/b1kbp7pyg3nbbc/protecting-nation-brands-and-country-names</a:t>
            </a:r>
            <a:r>
              <a:rPr lang="en-GB" sz="1000" dirty="0"/>
              <a:t> </a:t>
            </a:r>
          </a:p>
        </p:txBody>
      </p:sp>
      <p:pic>
        <p:nvPicPr>
          <p:cNvPr id="2050" name="Picture 2" descr="Resultado de imagem para tourism brands">
            <a:extLst>
              <a:ext uri="{FF2B5EF4-FFF2-40B4-BE49-F238E27FC236}">
                <a16:creationId xmlns:a16="http://schemas.microsoft.com/office/drawing/2014/main" id="{F36663BA-CC43-4704-A5E4-8787BFF4F9F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60804" y="584454"/>
            <a:ext cx="4008808" cy="5331714"/>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EA75BE68-3CE2-490D-B0ED-D0FADCDBF6BB}"/>
              </a:ext>
            </a:extLst>
          </p:cNvPr>
          <p:cNvSpPr txBox="1"/>
          <p:nvPr/>
        </p:nvSpPr>
        <p:spPr>
          <a:xfrm>
            <a:off x="643223" y="4462053"/>
            <a:ext cx="5805947" cy="1055545"/>
          </a:xfrm>
          <a:prstGeom prst="rect">
            <a:avLst/>
          </a:prstGeom>
          <a:solidFill>
            <a:srgbClr val="FDDE00"/>
          </a:solidFill>
        </p:spPr>
        <p:txBody>
          <a:bodyPr wrap="square">
            <a:spAutoFit/>
          </a:bodyPr>
          <a:lstStyle/>
          <a:p>
            <a:pPr algn="ctr">
              <a:lnSpc>
                <a:spcPct val="150000"/>
              </a:lnSpc>
            </a:pPr>
            <a:r>
              <a:rPr lang="pt-PT" sz="2200" b="1" dirty="0"/>
              <a:t>A perceção instintiva (o pressentimento) que o mercado tem sobre você.</a:t>
            </a:r>
            <a:endParaRPr lang="en-GB" sz="2200" b="1" dirty="0"/>
          </a:p>
        </p:txBody>
      </p:sp>
    </p:spTree>
    <p:extLst>
      <p:ext uri="{BB962C8B-B14F-4D97-AF65-F5344CB8AC3E}">
        <p14:creationId xmlns:p14="http://schemas.microsoft.com/office/powerpoint/2010/main" val="136027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https://youtu.be/zr029rH74UM</a:t>
            </a:r>
            <a:r>
              <a:rPr lang="en-GB" sz="1050" dirty="0"/>
              <a:t> </a:t>
            </a:r>
          </a:p>
        </p:txBody>
      </p:sp>
      <p:sp>
        <p:nvSpPr>
          <p:cNvPr id="5" name="Text Placeholder 2">
            <a:extLst>
              <a:ext uri="{FF2B5EF4-FFF2-40B4-BE49-F238E27FC236}">
                <a16:creationId xmlns:a16="http://schemas.microsoft.com/office/drawing/2014/main" id="{BA96CD85-9025-4CE4-BA8F-13E71AB62C94}"/>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Six Senses</a:t>
            </a:r>
          </a:p>
        </p:txBody>
      </p:sp>
      <p:pic>
        <p:nvPicPr>
          <p:cNvPr id="6" name="Imagem 5">
            <a:extLst>
              <a:ext uri="{FF2B5EF4-FFF2-40B4-BE49-F238E27FC236}">
                <a16:creationId xmlns:a16="http://schemas.microsoft.com/office/drawing/2014/main" id="{AEA7831B-52E6-4C59-A576-ABD982C615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4" name="Multimédia Online 3" title="It’s time for the next chapter! Come Away With Six Senses">
            <a:hlinkClick r:id="" action="ppaction://media"/>
            <a:extLst>
              <a:ext uri="{FF2B5EF4-FFF2-40B4-BE49-F238E27FC236}">
                <a16:creationId xmlns:a16="http://schemas.microsoft.com/office/drawing/2014/main" id="{981BBF34-AD34-4F72-99A0-3A662553BEED}"/>
              </a:ext>
            </a:extLst>
          </p:cNvPr>
          <p:cNvPicPr>
            <a:picLocks noRot="1"/>
          </p:cNvPicPr>
          <p:nvPr>
            <a:videoFile r:link="rId1"/>
          </p:nvPr>
        </p:nvPicPr>
        <p:blipFill>
          <a:blip r:embed="rId6"/>
          <a:stretch>
            <a:fillRect/>
          </a:stretch>
        </p:blipFill>
        <p:spPr>
          <a:xfrm>
            <a:off x="2673930" y="1289335"/>
            <a:ext cx="6948000" cy="4284000"/>
          </a:xfrm>
          <a:prstGeom prst="rect">
            <a:avLst/>
          </a:prstGeom>
        </p:spPr>
      </p:pic>
      <p:sp>
        <p:nvSpPr>
          <p:cNvPr id="8" name="CaixaDeTexto 7">
            <a:extLst>
              <a:ext uri="{FF2B5EF4-FFF2-40B4-BE49-F238E27FC236}">
                <a16:creationId xmlns:a16="http://schemas.microsoft.com/office/drawing/2014/main" id="{CCF6F89D-4445-4FE6-A8B1-EBED343ECE0B}"/>
              </a:ext>
            </a:extLst>
          </p:cNvPr>
          <p:cNvSpPr txBox="1"/>
          <p:nvPr/>
        </p:nvSpPr>
        <p:spPr>
          <a:xfrm>
            <a:off x="10133940" y="1224118"/>
            <a:ext cx="1698176" cy="2308324"/>
          </a:xfrm>
          <a:prstGeom prst="rect">
            <a:avLst/>
          </a:prstGeom>
          <a:noFill/>
        </p:spPr>
        <p:txBody>
          <a:bodyPr wrap="square">
            <a:spAutoFit/>
          </a:bodyPr>
          <a:lstStyle/>
          <a:p>
            <a:pPr algn="just"/>
            <a:r>
              <a:rPr lang="pt-PT" sz="2400" b="1" i="1" dirty="0">
                <a:solidFill>
                  <a:schemeClr val="bg1">
                    <a:lumMod val="65000"/>
                  </a:schemeClr>
                </a:solidFill>
              </a:rPr>
              <a:t>É hora do próximo capítulo! Venha com os seis sentidos</a:t>
            </a:r>
            <a:endParaRPr lang="en-GB" sz="2400" b="1" i="1" dirty="0">
              <a:solidFill>
                <a:schemeClr val="bg1">
                  <a:lumMod val="65000"/>
                </a:schemeClr>
              </a:solidFill>
            </a:endParaRPr>
          </a:p>
        </p:txBody>
      </p:sp>
    </p:spTree>
    <p:extLst>
      <p:ext uri="{BB962C8B-B14F-4D97-AF65-F5344CB8AC3E}">
        <p14:creationId xmlns:p14="http://schemas.microsoft.com/office/powerpoint/2010/main" val="17648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Marcas</a:t>
            </a:r>
            <a:r>
              <a:rPr lang="en-US" sz="3600" b="1" dirty="0"/>
              <a:t> &amp; Branding</a:t>
            </a:r>
          </a:p>
        </p:txBody>
      </p:sp>
      <p:sp>
        <p:nvSpPr>
          <p:cNvPr id="4" name="Bolha de Discurso: Retângulo com Cantos Arredondados 3">
            <a:extLst>
              <a:ext uri="{FF2B5EF4-FFF2-40B4-BE49-F238E27FC236}">
                <a16:creationId xmlns:a16="http://schemas.microsoft.com/office/drawing/2014/main" id="{062FD70D-5D14-478C-8A00-8C3C3E06D05F}"/>
              </a:ext>
            </a:extLst>
          </p:cNvPr>
          <p:cNvSpPr/>
          <p:nvPr/>
        </p:nvSpPr>
        <p:spPr>
          <a:xfrm>
            <a:off x="2439181" y="1110465"/>
            <a:ext cx="4742855" cy="2093653"/>
          </a:xfrm>
          <a:prstGeom prst="wedgeRoundRectCallout">
            <a:avLst>
              <a:gd name="adj1" fmla="val -38477"/>
              <a:gd name="adj2" fmla="val 61173"/>
              <a:gd name="adj3" fmla="val 16667"/>
            </a:avLst>
          </a:prstGeom>
          <a:solidFill>
            <a:srgbClr val="FDDE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Bolha de Pensamento: Nuvem 7">
            <a:extLst>
              <a:ext uri="{FF2B5EF4-FFF2-40B4-BE49-F238E27FC236}">
                <a16:creationId xmlns:a16="http://schemas.microsoft.com/office/drawing/2014/main" id="{4A75C238-F512-421B-8EFD-C110A42F7B6C}"/>
              </a:ext>
            </a:extLst>
          </p:cNvPr>
          <p:cNvSpPr/>
          <p:nvPr/>
        </p:nvSpPr>
        <p:spPr>
          <a:xfrm>
            <a:off x="4736946" y="1046261"/>
            <a:ext cx="5321658" cy="2499063"/>
          </a:xfrm>
          <a:prstGeom prst="cloudCallout">
            <a:avLst>
              <a:gd name="adj1" fmla="val 53168"/>
              <a:gd name="adj2" fmla="val 49088"/>
            </a:avLst>
          </a:prstGeom>
          <a:solidFill>
            <a:srgbClr val="6ECE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Agrupar 11">
            <a:extLst>
              <a:ext uri="{FF2B5EF4-FFF2-40B4-BE49-F238E27FC236}">
                <a16:creationId xmlns:a16="http://schemas.microsoft.com/office/drawing/2014/main" id="{B38180A0-1AED-40FF-9E02-709A7381FF21}"/>
              </a:ext>
            </a:extLst>
          </p:cNvPr>
          <p:cNvGrpSpPr/>
          <p:nvPr/>
        </p:nvGrpSpPr>
        <p:grpSpPr>
          <a:xfrm>
            <a:off x="298297" y="2630924"/>
            <a:ext cx="2458664" cy="2292824"/>
            <a:chOff x="457200" y="1760561"/>
            <a:chExt cx="2971800" cy="2292824"/>
          </a:xfrm>
        </p:grpSpPr>
        <p:sp>
          <p:nvSpPr>
            <p:cNvPr id="3" name="Retângulo 2">
              <a:extLst>
                <a:ext uri="{FF2B5EF4-FFF2-40B4-BE49-F238E27FC236}">
                  <a16:creationId xmlns:a16="http://schemas.microsoft.com/office/drawing/2014/main" id="{1B9170ED-5723-4DAF-86FB-45B8EB175427}"/>
                </a:ext>
              </a:extLst>
            </p:cNvPr>
            <p:cNvSpPr/>
            <p:nvPr/>
          </p:nvSpPr>
          <p:spPr>
            <a:xfrm>
              <a:off x="643223" y="2674961"/>
              <a:ext cx="2591296" cy="137842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t>Organização</a:t>
              </a:r>
            </a:p>
          </p:txBody>
        </p:sp>
        <p:sp>
          <p:nvSpPr>
            <p:cNvPr id="11" name="Triângulo isósceles 10">
              <a:extLst>
                <a:ext uri="{FF2B5EF4-FFF2-40B4-BE49-F238E27FC236}">
                  <a16:creationId xmlns:a16="http://schemas.microsoft.com/office/drawing/2014/main" id="{EC565ECF-6C53-4A43-B4C9-4E434F10E9E5}"/>
                </a:ext>
              </a:extLst>
            </p:cNvPr>
            <p:cNvSpPr/>
            <p:nvPr/>
          </p:nvSpPr>
          <p:spPr>
            <a:xfrm>
              <a:off x="457200" y="1760561"/>
              <a:ext cx="2971800" cy="914400"/>
            </a:xfrm>
            <a:prstGeom prst="triangl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Agrupar 13">
            <a:extLst>
              <a:ext uri="{FF2B5EF4-FFF2-40B4-BE49-F238E27FC236}">
                <a16:creationId xmlns:a16="http://schemas.microsoft.com/office/drawing/2014/main" id="{C6084355-F0D2-4CF0-8EAF-0B0EA262AB22}"/>
              </a:ext>
            </a:extLst>
          </p:cNvPr>
          <p:cNvGrpSpPr/>
          <p:nvPr/>
        </p:nvGrpSpPr>
        <p:grpSpPr>
          <a:xfrm>
            <a:off x="10173913" y="2520538"/>
            <a:ext cx="1606283" cy="2403210"/>
            <a:chOff x="9646137" y="1756742"/>
            <a:chExt cx="1863789" cy="2918185"/>
          </a:xfrm>
          <a:solidFill>
            <a:srgbClr val="FDDE00"/>
          </a:solidFill>
        </p:grpSpPr>
        <p:sp>
          <p:nvSpPr>
            <p:cNvPr id="13" name="Fluxograma: Operação Manual 12">
              <a:extLst>
                <a:ext uri="{FF2B5EF4-FFF2-40B4-BE49-F238E27FC236}">
                  <a16:creationId xmlns:a16="http://schemas.microsoft.com/office/drawing/2014/main" id="{63D513E4-B6BB-451D-8A26-A35282DA41F6}"/>
                </a:ext>
              </a:extLst>
            </p:cNvPr>
            <p:cNvSpPr/>
            <p:nvPr/>
          </p:nvSpPr>
          <p:spPr>
            <a:xfrm rot="10800000">
              <a:off x="9699037" y="2566916"/>
              <a:ext cx="1757991" cy="210801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3101DAC-E15F-44A6-BF44-37829108A81D}"/>
                </a:ext>
              </a:extLst>
            </p:cNvPr>
            <p:cNvSpPr/>
            <p:nvPr/>
          </p:nvSpPr>
          <p:spPr>
            <a:xfrm>
              <a:off x="9646137" y="1756742"/>
              <a:ext cx="1863789" cy="1378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300" b="1" dirty="0"/>
                <a:t>Público</a:t>
              </a:r>
            </a:p>
          </p:txBody>
        </p:sp>
      </p:grpSp>
      <p:sp>
        <p:nvSpPr>
          <p:cNvPr id="16" name="CaixaDeTexto 15">
            <a:extLst>
              <a:ext uri="{FF2B5EF4-FFF2-40B4-BE49-F238E27FC236}">
                <a16:creationId xmlns:a16="http://schemas.microsoft.com/office/drawing/2014/main" id="{0545FF5F-126A-4E6A-A22C-CF1FEE061876}"/>
              </a:ext>
            </a:extLst>
          </p:cNvPr>
          <p:cNvSpPr txBox="1"/>
          <p:nvPr/>
        </p:nvSpPr>
        <p:spPr>
          <a:xfrm>
            <a:off x="5246821" y="1904921"/>
            <a:ext cx="1758136" cy="677108"/>
          </a:xfrm>
          <a:prstGeom prst="rect">
            <a:avLst/>
          </a:prstGeom>
          <a:noFill/>
        </p:spPr>
        <p:txBody>
          <a:bodyPr wrap="square" rtlCol="0">
            <a:spAutoFit/>
          </a:bodyPr>
          <a:lstStyle/>
          <a:p>
            <a:r>
              <a:rPr lang="en-GB" sz="3800" b="1" dirty="0">
                <a:effectLst>
                  <a:outerShdw blurRad="38100" dist="38100" dir="2700000" algn="tl">
                    <a:srgbClr val="000000">
                      <a:alpha val="43137"/>
                    </a:srgbClr>
                  </a:outerShdw>
                </a:effectLst>
              </a:rPr>
              <a:t>MARCA</a:t>
            </a:r>
          </a:p>
        </p:txBody>
      </p:sp>
      <p:sp>
        <p:nvSpPr>
          <p:cNvPr id="18" name="CaixaDeTexto 17">
            <a:extLst>
              <a:ext uri="{FF2B5EF4-FFF2-40B4-BE49-F238E27FC236}">
                <a16:creationId xmlns:a16="http://schemas.microsoft.com/office/drawing/2014/main" id="{949EA1FA-002D-4893-9CC9-118202C75A56}"/>
              </a:ext>
            </a:extLst>
          </p:cNvPr>
          <p:cNvSpPr txBox="1"/>
          <p:nvPr/>
        </p:nvSpPr>
        <p:spPr>
          <a:xfrm>
            <a:off x="2536935" y="1687972"/>
            <a:ext cx="2039112" cy="523220"/>
          </a:xfrm>
          <a:prstGeom prst="rect">
            <a:avLst/>
          </a:prstGeom>
          <a:noFill/>
        </p:spPr>
        <p:txBody>
          <a:bodyPr wrap="square" rtlCol="0">
            <a:spAutoFit/>
          </a:bodyPr>
          <a:lstStyle/>
          <a:p>
            <a:pPr algn="ctr"/>
            <a:r>
              <a:rPr lang="en-GB" sz="2800" b="1" dirty="0" err="1">
                <a:solidFill>
                  <a:schemeClr val="bg1"/>
                </a:solidFill>
                <a:effectLst>
                  <a:outerShdw blurRad="38100" dist="38100" dir="2700000" algn="tl">
                    <a:srgbClr val="000000">
                      <a:alpha val="43137"/>
                    </a:srgbClr>
                  </a:outerShdw>
                </a:effectLst>
              </a:rPr>
              <a:t>Promessa</a:t>
            </a:r>
            <a:endParaRPr lang="en-GB" sz="2800" b="1" dirty="0">
              <a:solidFill>
                <a:schemeClr val="bg1"/>
              </a:solidFill>
              <a:effectLst>
                <a:outerShdw blurRad="38100" dist="38100" dir="2700000" algn="tl">
                  <a:srgbClr val="000000">
                    <a:alpha val="43137"/>
                  </a:srgbClr>
                </a:outerShdw>
              </a:effectLst>
            </a:endParaRPr>
          </a:p>
        </p:txBody>
      </p:sp>
      <p:sp>
        <p:nvSpPr>
          <p:cNvPr id="20" name="CaixaDeTexto 19">
            <a:extLst>
              <a:ext uri="{FF2B5EF4-FFF2-40B4-BE49-F238E27FC236}">
                <a16:creationId xmlns:a16="http://schemas.microsoft.com/office/drawing/2014/main" id="{88C67A26-713A-47AA-89CC-D8A84C11099A}"/>
              </a:ext>
            </a:extLst>
          </p:cNvPr>
          <p:cNvSpPr txBox="1"/>
          <p:nvPr/>
        </p:nvSpPr>
        <p:spPr>
          <a:xfrm>
            <a:off x="7467094" y="2058809"/>
            <a:ext cx="2039112" cy="523220"/>
          </a:xfrm>
          <a:prstGeom prst="rect">
            <a:avLst/>
          </a:prstGeom>
          <a:noFill/>
        </p:spPr>
        <p:txBody>
          <a:bodyPr wrap="square" rtlCol="0">
            <a:spAutoFit/>
          </a:bodyPr>
          <a:lstStyle/>
          <a:p>
            <a:pPr algn="ctr"/>
            <a:r>
              <a:rPr lang="pt-PT" sz="2800" b="1" dirty="0">
                <a:solidFill>
                  <a:schemeClr val="bg1"/>
                </a:solidFill>
                <a:effectLst>
                  <a:outerShdw blurRad="38100" dist="38100" dir="2700000" algn="tl">
                    <a:srgbClr val="000000">
                      <a:alpha val="43137"/>
                    </a:srgbClr>
                  </a:outerShdw>
                </a:effectLst>
              </a:rPr>
              <a:t>Expectativas</a:t>
            </a:r>
          </a:p>
        </p:txBody>
      </p:sp>
      <p:sp>
        <p:nvSpPr>
          <p:cNvPr id="22" name="CaixaDeTexto 21">
            <a:extLst>
              <a:ext uri="{FF2B5EF4-FFF2-40B4-BE49-F238E27FC236}">
                <a16:creationId xmlns:a16="http://schemas.microsoft.com/office/drawing/2014/main" id="{9312D490-A933-47EE-8D3A-81E91EF332E0}"/>
              </a:ext>
            </a:extLst>
          </p:cNvPr>
          <p:cNvSpPr txBox="1"/>
          <p:nvPr/>
        </p:nvSpPr>
        <p:spPr>
          <a:xfrm>
            <a:off x="2993136" y="3999339"/>
            <a:ext cx="6236208" cy="2277547"/>
          </a:xfrm>
          <a:prstGeom prst="rect">
            <a:avLst/>
          </a:prstGeom>
          <a:noFill/>
        </p:spPr>
        <p:txBody>
          <a:bodyPr wrap="square">
            <a:spAutoFit/>
          </a:bodyPr>
          <a:lstStyle/>
          <a:p>
            <a:pPr algn="ctr">
              <a:spcAft>
                <a:spcPts val="1200"/>
              </a:spcAft>
            </a:pPr>
            <a:r>
              <a:rPr lang="pt-PT" sz="3600" b="0" i="1" u="none" strike="noStrike" baseline="0" dirty="0">
                <a:solidFill>
                  <a:srgbClr val="F7981D"/>
                </a:solidFill>
              </a:rPr>
              <a:t>A sua marca é o que outras pessoas dizem sobre si quando não está na sala</a:t>
            </a:r>
            <a:r>
              <a:rPr lang="en-GB" sz="3600" b="0" i="1" u="none" strike="noStrike" baseline="0" dirty="0">
                <a:solidFill>
                  <a:srgbClr val="F7981D"/>
                </a:solidFill>
              </a:rPr>
              <a:t>.</a:t>
            </a:r>
          </a:p>
          <a:p>
            <a:pPr algn="r"/>
            <a:r>
              <a:rPr lang="en-GB" sz="2400" b="0" i="0" u="none" strike="noStrike" baseline="0" dirty="0"/>
              <a:t>Jeff Bezos (Amazon)</a:t>
            </a:r>
            <a:endParaRPr lang="en-GB" sz="2400" dirty="0"/>
          </a:p>
        </p:txBody>
      </p:sp>
    </p:spTree>
    <p:extLst>
      <p:ext uri="{BB962C8B-B14F-4D97-AF65-F5344CB8AC3E}">
        <p14:creationId xmlns:p14="http://schemas.microsoft.com/office/powerpoint/2010/main" val="355795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https://youtu.be/sQLlPC_alT8</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#1</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5" name="Multimédia Online 4" title="What is a brand?">
            <a:hlinkClick r:id="" action="ppaction://media"/>
            <a:extLst>
              <a:ext uri="{FF2B5EF4-FFF2-40B4-BE49-F238E27FC236}">
                <a16:creationId xmlns:a16="http://schemas.microsoft.com/office/drawing/2014/main" id="{9A34D4D0-36BD-45F8-862A-01A212015457}"/>
              </a:ext>
            </a:extLst>
          </p:cNvPr>
          <p:cNvPicPr>
            <a:picLocks noRot="1"/>
          </p:cNvPicPr>
          <p:nvPr>
            <a:videoFile r:link="rId1"/>
          </p:nvPr>
        </p:nvPicPr>
        <p:blipFill>
          <a:blip r:embed="rId5"/>
          <a:stretch>
            <a:fillRect/>
          </a:stretch>
        </p:blipFill>
        <p:spPr>
          <a:xfrm>
            <a:off x="2683165" y="1287000"/>
            <a:ext cx="6948000" cy="4284000"/>
          </a:xfrm>
          <a:prstGeom prst="rect">
            <a:avLst/>
          </a:prstGeom>
        </p:spPr>
      </p:pic>
      <p:sp>
        <p:nvSpPr>
          <p:cNvPr id="8" name="CaixaDeTexto 7">
            <a:extLst>
              <a:ext uri="{FF2B5EF4-FFF2-40B4-BE49-F238E27FC236}">
                <a16:creationId xmlns:a16="http://schemas.microsoft.com/office/drawing/2014/main" id="{039D74BA-CB65-409E-9866-9419C48A987E}"/>
              </a:ext>
            </a:extLst>
          </p:cNvPr>
          <p:cNvSpPr txBox="1"/>
          <p:nvPr/>
        </p:nvSpPr>
        <p:spPr>
          <a:xfrm>
            <a:off x="9843516" y="1228725"/>
            <a:ext cx="2293620" cy="830997"/>
          </a:xfrm>
          <a:prstGeom prst="rect">
            <a:avLst/>
          </a:prstGeom>
          <a:noFill/>
        </p:spPr>
        <p:txBody>
          <a:bodyPr wrap="square">
            <a:spAutoFit/>
          </a:bodyPr>
          <a:lstStyle/>
          <a:p>
            <a:r>
              <a:rPr lang="en-US" sz="2400" b="1" i="1" dirty="0">
                <a:solidFill>
                  <a:schemeClr val="bg1">
                    <a:lumMod val="65000"/>
                  </a:schemeClr>
                </a:solidFill>
              </a:rPr>
              <a:t>O que é </a:t>
            </a:r>
            <a:r>
              <a:rPr lang="en-US" sz="2400" b="1" i="1" dirty="0" err="1">
                <a:solidFill>
                  <a:schemeClr val="bg1">
                    <a:lumMod val="65000"/>
                  </a:schemeClr>
                </a:solidFill>
              </a:rPr>
              <a:t>uma</a:t>
            </a:r>
            <a:r>
              <a:rPr lang="en-US" sz="2400" b="1" i="1" dirty="0">
                <a:solidFill>
                  <a:schemeClr val="bg1">
                    <a:lumMod val="65000"/>
                  </a:schemeClr>
                </a:solidFill>
              </a:rPr>
              <a:t> </a:t>
            </a:r>
            <a:r>
              <a:rPr lang="en-US" sz="2400" b="1" i="1" dirty="0" err="1">
                <a:solidFill>
                  <a:schemeClr val="bg1">
                    <a:lumMod val="65000"/>
                  </a:schemeClr>
                </a:solidFill>
              </a:rPr>
              <a:t>marca</a:t>
            </a:r>
            <a:r>
              <a:rPr lang="en-US" sz="2400" b="1" i="1" dirty="0">
                <a:solidFill>
                  <a:schemeClr val="bg1">
                    <a:lumMod val="65000"/>
                  </a:schemeClr>
                </a:solidFill>
              </a:rPr>
              <a:t>?</a:t>
            </a:r>
            <a:endParaRPr lang="en-GB" sz="2400" b="1" i="1" dirty="0">
              <a:solidFill>
                <a:schemeClr val="bg1">
                  <a:lumMod val="65000"/>
                </a:schemeClr>
              </a:solidFill>
            </a:endParaRPr>
          </a:p>
        </p:txBody>
      </p:sp>
    </p:spTree>
    <p:extLst>
      <p:ext uri="{BB962C8B-B14F-4D97-AF65-F5344CB8AC3E}">
        <p14:creationId xmlns:p14="http://schemas.microsoft.com/office/powerpoint/2010/main" val="36455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A54DDCCF-9F2E-4F88-B74D-A71B39F2E2D1}"/>
              </a:ext>
            </a:extLst>
          </p:cNvPr>
          <p:cNvSpPr/>
          <p:nvPr/>
        </p:nvSpPr>
        <p:spPr>
          <a:xfrm>
            <a:off x="0" y="1579368"/>
            <a:ext cx="12191999" cy="55399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Marcas</a:t>
            </a:r>
            <a:r>
              <a:rPr lang="en-US" sz="3600" b="1" dirty="0"/>
              <a:t> &amp; Branding</a:t>
            </a:r>
          </a:p>
        </p:txBody>
      </p:sp>
      <p:sp>
        <p:nvSpPr>
          <p:cNvPr id="6" name="CaixaDeTexto 5">
            <a:extLst>
              <a:ext uri="{FF2B5EF4-FFF2-40B4-BE49-F238E27FC236}">
                <a16:creationId xmlns:a16="http://schemas.microsoft.com/office/drawing/2014/main" id="{6641F945-CB5A-47CD-8A1A-BFA549B4A727}"/>
              </a:ext>
            </a:extLst>
          </p:cNvPr>
          <p:cNvSpPr txBox="1"/>
          <p:nvPr/>
        </p:nvSpPr>
        <p:spPr>
          <a:xfrm>
            <a:off x="8829294" y="3495931"/>
            <a:ext cx="3362706" cy="246221"/>
          </a:xfrm>
          <a:prstGeom prst="rect">
            <a:avLst/>
          </a:prstGeom>
          <a:noFill/>
        </p:spPr>
        <p:txBody>
          <a:bodyPr wrap="square">
            <a:spAutoFit/>
          </a:bodyPr>
          <a:lstStyle/>
          <a:p>
            <a:pPr algn="r"/>
            <a:r>
              <a:rPr lang="en-GB" sz="1000" dirty="0"/>
              <a:t>Source: </a:t>
            </a:r>
            <a:r>
              <a:rPr lang="en-GB" sz="1000" dirty="0">
                <a:hlinkClick r:id="rId3"/>
              </a:rPr>
              <a:t>www.veriday.com/blog/consistent-branding-finance</a:t>
            </a:r>
            <a:endParaRPr lang="en-GB" sz="1000" dirty="0"/>
          </a:p>
        </p:txBody>
      </p:sp>
      <p:pic>
        <p:nvPicPr>
          <p:cNvPr id="3" name="Imagem 2">
            <a:extLst>
              <a:ext uri="{FF2B5EF4-FFF2-40B4-BE49-F238E27FC236}">
                <a16:creationId xmlns:a16="http://schemas.microsoft.com/office/drawing/2014/main" id="{EED0BDE5-B30F-4641-852B-55C90ACB4C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525" y="2488210"/>
            <a:ext cx="540000" cy="540000"/>
          </a:xfrm>
          <a:prstGeom prst="rect">
            <a:avLst/>
          </a:prstGeom>
        </p:spPr>
      </p:pic>
      <p:pic>
        <p:nvPicPr>
          <p:cNvPr id="5" name="Imagem 4">
            <a:extLst>
              <a:ext uri="{FF2B5EF4-FFF2-40B4-BE49-F238E27FC236}">
                <a16:creationId xmlns:a16="http://schemas.microsoft.com/office/drawing/2014/main" id="{0028BA04-BD26-40AB-B7A4-5E9A5F2D3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525" y="3405353"/>
            <a:ext cx="540000" cy="540000"/>
          </a:xfrm>
          <a:prstGeom prst="rect">
            <a:avLst/>
          </a:prstGeom>
        </p:spPr>
      </p:pic>
      <p:pic>
        <p:nvPicPr>
          <p:cNvPr id="8" name="Imagem 7">
            <a:extLst>
              <a:ext uri="{FF2B5EF4-FFF2-40B4-BE49-F238E27FC236}">
                <a16:creationId xmlns:a16="http://schemas.microsoft.com/office/drawing/2014/main" id="{DF2439E1-8C24-4E30-BE53-65EFBFE386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525" y="4316887"/>
            <a:ext cx="540000" cy="540000"/>
          </a:xfrm>
          <a:prstGeom prst="rect">
            <a:avLst/>
          </a:prstGeom>
        </p:spPr>
      </p:pic>
      <p:pic>
        <p:nvPicPr>
          <p:cNvPr id="11" name="Imagem 10">
            <a:extLst>
              <a:ext uri="{FF2B5EF4-FFF2-40B4-BE49-F238E27FC236}">
                <a16:creationId xmlns:a16="http://schemas.microsoft.com/office/drawing/2014/main" id="{8B25E158-1C91-4AA9-8CC2-91DEF585D7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525" y="5228421"/>
            <a:ext cx="540000" cy="540000"/>
          </a:xfrm>
          <a:prstGeom prst="rect">
            <a:avLst/>
          </a:prstGeom>
        </p:spPr>
      </p:pic>
      <p:sp>
        <p:nvSpPr>
          <p:cNvPr id="15" name="CaixaDeTexto 14">
            <a:extLst>
              <a:ext uri="{FF2B5EF4-FFF2-40B4-BE49-F238E27FC236}">
                <a16:creationId xmlns:a16="http://schemas.microsoft.com/office/drawing/2014/main" id="{E547F9C3-190B-4176-8711-849A262F4E35}"/>
              </a:ext>
            </a:extLst>
          </p:cNvPr>
          <p:cNvSpPr txBox="1"/>
          <p:nvPr/>
        </p:nvSpPr>
        <p:spPr>
          <a:xfrm>
            <a:off x="1300886" y="2527377"/>
            <a:ext cx="6096000" cy="461665"/>
          </a:xfrm>
          <a:prstGeom prst="rect">
            <a:avLst/>
          </a:prstGeom>
          <a:noFill/>
        </p:spPr>
        <p:txBody>
          <a:bodyPr wrap="square">
            <a:spAutoFit/>
          </a:bodyPr>
          <a:lstStyle/>
          <a:p>
            <a:r>
              <a:rPr lang="en-GB" sz="2400" dirty="0" err="1"/>
              <a:t>Crie</a:t>
            </a:r>
            <a:r>
              <a:rPr lang="en-GB" sz="2400" dirty="0"/>
              <a:t> e </a:t>
            </a:r>
            <a:r>
              <a:rPr lang="en-GB" sz="2400" dirty="0" err="1"/>
              <a:t>dê</a:t>
            </a:r>
            <a:r>
              <a:rPr lang="en-GB" sz="2400" dirty="0"/>
              <a:t> forma… </a:t>
            </a:r>
          </a:p>
        </p:txBody>
      </p:sp>
      <p:sp>
        <p:nvSpPr>
          <p:cNvPr id="16" name="CaixaDeTexto 15">
            <a:extLst>
              <a:ext uri="{FF2B5EF4-FFF2-40B4-BE49-F238E27FC236}">
                <a16:creationId xmlns:a16="http://schemas.microsoft.com/office/drawing/2014/main" id="{04DA3B1F-6C86-4BB7-84CF-DBECE0270E10}"/>
              </a:ext>
            </a:extLst>
          </p:cNvPr>
          <p:cNvSpPr txBox="1"/>
          <p:nvPr/>
        </p:nvSpPr>
        <p:spPr>
          <a:xfrm>
            <a:off x="1300886" y="3444520"/>
            <a:ext cx="6577732" cy="461665"/>
          </a:xfrm>
          <a:prstGeom prst="rect">
            <a:avLst/>
          </a:prstGeom>
          <a:noFill/>
        </p:spPr>
        <p:txBody>
          <a:bodyPr wrap="square">
            <a:spAutoFit/>
          </a:bodyPr>
          <a:lstStyle/>
          <a:p>
            <a:r>
              <a:rPr lang="en-GB" sz="2400" dirty="0"/>
              <a:t>… </a:t>
            </a:r>
            <a:r>
              <a:rPr lang="pt-PT" sz="2400" dirty="0"/>
              <a:t>uma perceção forte, positiva e significativa</a:t>
            </a:r>
            <a:r>
              <a:rPr lang="en-GB" sz="2400" dirty="0"/>
              <a:t>…</a:t>
            </a:r>
          </a:p>
        </p:txBody>
      </p:sp>
      <p:sp>
        <p:nvSpPr>
          <p:cNvPr id="19" name="CaixaDeTexto 18">
            <a:extLst>
              <a:ext uri="{FF2B5EF4-FFF2-40B4-BE49-F238E27FC236}">
                <a16:creationId xmlns:a16="http://schemas.microsoft.com/office/drawing/2014/main" id="{7699B733-34EA-4C79-91B1-799BF41CBFD0}"/>
              </a:ext>
            </a:extLst>
          </p:cNvPr>
          <p:cNvSpPr txBox="1"/>
          <p:nvPr/>
        </p:nvSpPr>
        <p:spPr>
          <a:xfrm>
            <a:off x="1300885" y="4361663"/>
            <a:ext cx="8509541" cy="461665"/>
          </a:xfrm>
          <a:prstGeom prst="rect">
            <a:avLst/>
          </a:prstGeom>
          <a:noFill/>
        </p:spPr>
        <p:txBody>
          <a:bodyPr wrap="square">
            <a:spAutoFit/>
          </a:bodyPr>
          <a:lstStyle/>
          <a:p>
            <a:r>
              <a:rPr lang="en-GB" sz="2400" dirty="0"/>
              <a:t>… </a:t>
            </a:r>
            <a:r>
              <a:rPr lang="pt-PT" sz="2400" dirty="0"/>
              <a:t>de uma organização, produto / serviço ou mesmo uma pessoa</a:t>
            </a:r>
            <a:r>
              <a:rPr lang="en-US" sz="2400" dirty="0"/>
              <a:t>…</a:t>
            </a:r>
          </a:p>
        </p:txBody>
      </p:sp>
      <p:sp>
        <p:nvSpPr>
          <p:cNvPr id="20" name="CaixaDeTexto 19">
            <a:extLst>
              <a:ext uri="{FF2B5EF4-FFF2-40B4-BE49-F238E27FC236}">
                <a16:creationId xmlns:a16="http://schemas.microsoft.com/office/drawing/2014/main" id="{142115E4-3B86-45A4-860F-09231C6994C8}"/>
              </a:ext>
            </a:extLst>
          </p:cNvPr>
          <p:cNvSpPr txBox="1"/>
          <p:nvPr/>
        </p:nvSpPr>
        <p:spPr>
          <a:xfrm>
            <a:off x="1300886" y="5267588"/>
            <a:ext cx="7694186" cy="461665"/>
          </a:xfrm>
          <a:prstGeom prst="rect">
            <a:avLst/>
          </a:prstGeom>
          <a:noFill/>
        </p:spPr>
        <p:txBody>
          <a:bodyPr wrap="square">
            <a:spAutoFit/>
          </a:bodyPr>
          <a:lstStyle/>
          <a:p>
            <a:r>
              <a:rPr lang="en-GB" sz="2400" dirty="0"/>
              <a:t>… </a:t>
            </a:r>
            <a:r>
              <a:rPr lang="en-US" sz="2400" dirty="0" err="1"/>
              <a:t>na</a:t>
            </a:r>
            <a:r>
              <a:rPr lang="en-US" sz="2400" dirty="0"/>
              <a:t> </a:t>
            </a:r>
            <a:r>
              <a:rPr lang="en-US" sz="2400" dirty="0" err="1"/>
              <a:t>mente</a:t>
            </a:r>
            <a:r>
              <a:rPr lang="en-US" sz="2400" dirty="0"/>
              <a:t> dos </a:t>
            </a:r>
            <a:r>
              <a:rPr lang="en-US" sz="2400" dirty="0" err="1"/>
              <a:t>consumidores</a:t>
            </a:r>
            <a:r>
              <a:rPr lang="en-US" sz="2400" dirty="0"/>
              <a:t>.</a:t>
            </a:r>
          </a:p>
        </p:txBody>
      </p:sp>
      <p:sp>
        <p:nvSpPr>
          <p:cNvPr id="14" name="CaixaDeTexto 13">
            <a:extLst>
              <a:ext uri="{FF2B5EF4-FFF2-40B4-BE49-F238E27FC236}">
                <a16:creationId xmlns:a16="http://schemas.microsoft.com/office/drawing/2014/main" id="{21A04117-0433-4DD3-9618-1D9612853E74}"/>
              </a:ext>
            </a:extLst>
          </p:cNvPr>
          <p:cNvSpPr txBox="1"/>
          <p:nvPr/>
        </p:nvSpPr>
        <p:spPr>
          <a:xfrm>
            <a:off x="442525" y="1579367"/>
            <a:ext cx="6706420" cy="553998"/>
          </a:xfrm>
          <a:prstGeom prst="rect">
            <a:avLst/>
          </a:prstGeom>
          <a:noFill/>
        </p:spPr>
        <p:txBody>
          <a:bodyPr wrap="square" rtlCol="0">
            <a:spAutoFit/>
          </a:bodyPr>
          <a:lstStyle/>
          <a:p>
            <a:pPr algn="ctr"/>
            <a:r>
              <a:rPr lang="pt-PT" sz="3000" b="1" dirty="0"/>
              <a:t>O que é o </a:t>
            </a:r>
            <a:r>
              <a:rPr lang="pt-PT" sz="3000" b="1" dirty="0" err="1"/>
              <a:t>branding</a:t>
            </a:r>
            <a:r>
              <a:rPr lang="pt-PT" sz="3000" b="1" dirty="0"/>
              <a:t> e como fazê-lo?</a:t>
            </a:r>
          </a:p>
        </p:txBody>
      </p:sp>
      <p:pic>
        <p:nvPicPr>
          <p:cNvPr id="30" name="Picture 2" descr="Resultado de imagem para branding">
            <a:extLst>
              <a:ext uri="{FF2B5EF4-FFF2-40B4-BE49-F238E27FC236}">
                <a16:creationId xmlns:a16="http://schemas.microsoft.com/office/drawing/2014/main" id="{D4CBDF6F-58B8-43AF-8AA5-56C1E9377DF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15249" y="0"/>
            <a:ext cx="44767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6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A54DDCCF-9F2E-4F88-B74D-A71B39F2E2D1}"/>
              </a:ext>
            </a:extLst>
          </p:cNvPr>
          <p:cNvSpPr/>
          <p:nvPr/>
        </p:nvSpPr>
        <p:spPr>
          <a:xfrm>
            <a:off x="0" y="1579368"/>
            <a:ext cx="12191999" cy="55399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Agrupar 1">
            <a:extLst>
              <a:ext uri="{FF2B5EF4-FFF2-40B4-BE49-F238E27FC236}">
                <a16:creationId xmlns:a16="http://schemas.microsoft.com/office/drawing/2014/main" id="{4F693B00-67FF-4437-B78C-C64B82069857}"/>
              </a:ext>
            </a:extLst>
          </p:cNvPr>
          <p:cNvGrpSpPr/>
          <p:nvPr/>
        </p:nvGrpSpPr>
        <p:grpSpPr>
          <a:xfrm>
            <a:off x="7715249" y="-15520"/>
            <a:ext cx="4476750" cy="3444520"/>
            <a:chOff x="7715249" y="-15520"/>
            <a:chExt cx="4476750" cy="3444520"/>
          </a:xfrm>
        </p:grpSpPr>
        <p:sp>
          <p:nvSpPr>
            <p:cNvPr id="18" name="Retângulo 17">
              <a:extLst>
                <a:ext uri="{FF2B5EF4-FFF2-40B4-BE49-F238E27FC236}">
                  <a16:creationId xmlns:a16="http://schemas.microsoft.com/office/drawing/2014/main" id="{DCF63861-CEBE-4356-A95D-E93DAE34D9A2}"/>
                </a:ext>
              </a:extLst>
            </p:cNvPr>
            <p:cNvSpPr/>
            <p:nvPr/>
          </p:nvSpPr>
          <p:spPr>
            <a:xfrm>
              <a:off x="7715249" y="-15520"/>
              <a:ext cx="4476750" cy="3444520"/>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Bolha de Discurso: Oval 20">
              <a:extLst>
                <a:ext uri="{FF2B5EF4-FFF2-40B4-BE49-F238E27FC236}">
                  <a16:creationId xmlns:a16="http://schemas.microsoft.com/office/drawing/2014/main" id="{59EBB15C-CDD9-4574-B459-C0F909717671}"/>
                </a:ext>
              </a:extLst>
            </p:cNvPr>
            <p:cNvSpPr/>
            <p:nvPr/>
          </p:nvSpPr>
          <p:spPr>
            <a:xfrm>
              <a:off x="7802980" y="1721720"/>
              <a:ext cx="1900850" cy="1278540"/>
            </a:xfrm>
            <a:prstGeom prst="wedgeEllipseCallout">
              <a:avLst>
                <a:gd name="adj1" fmla="val 50294"/>
                <a:gd name="adj2" fmla="val 58400"/>
              </a:avLst>
            </a:prstGeom>
            <a:solidFill>
              <a:schemeClr val="bg1"/>
            </a:solidFill>
            <a:ln w="44450">
              <a:solidFill>
                <a:schemeClr val="tx1"/>
              </a:solidFill>
            </a:ln>
            <a:effectLst>
              <a:outerShdw blurRad="88900" dist="38100" dir="5400000" sx="102000" sy="102000" algn="t" rotWithShape="0">
                <a:schemeClr val="accent2">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0" b="1" i="1" dirty="0" err="1">
                  <a:ln w="38100">
                    <a:solidFill>
                      <a:schemeClr val="tx1"/>
                    </a:solidFill>
                  </a:ln>
                  <a:solidFill>
                    <a:srgbClr val="FDDE00"/>
                  </a:solidFill>
                  <a:latin typeface="Bauhaus 93" panose="04030905020B02020C02" pitchFamily="82" charset="0"/>
                </a:rPr>
                <a:t>Quem</a:t>
              </a:r>
              <a:r>
                <a:rPr lang="en-GB" sz="4000" b="1" i="1" dirty="0">
                  <a:ln w="38100">
                    <a:solidFill>
                      <a:schemeClr val="tx1"/>
                    </a:solidFill>
                  </a:ln>
                  <a:solidFill>
                    <a:srgbClr val="FDDE00"/>
                  </a:solidFill>
                  <a:latin typeface="Bauhaus 93" panose="04030905020B02020C02" pitchFamily="82" charset="0"/>
                </a:rPr>
                <a:t>?</a:t>
              </a:r>
            </a:p>
          </p:txBody>
        </p:sp>
        <p:sp>
          <p:nvSpPr>
            <p:cNvPr id="22" name="Bolha de Discurso: Retângulo 21">
              <a:extLst>
                <a:ext uri="{FF2B5EF4-FFF2-40B4-BE49-F238E27FC236}">
                  <a16:creationId xmlns:a16="http://schemas.microsoft.com/office/drawing/2014/main" id="{4DE41E4F-3CBA-4662-BB43-DF664434F138}"/>
                </a:ext>
              </a:extLst>
            </p:cNvPr>
            <p:cNvSpPr/>
            <p:nvPr/>
          </p:nvSpPr>
          <p:spPr>
            <a:xfrm>
              <a:off x="10191037" y="1706740"/>
              <a:ext cx="1868260" cy="1113952"/>
            </a:xfrm>
            <a:prstGeom prst="wedgeRectCallout">
              <a:avLst>
                <a:gd name="adj1" fmla="val -36265"/>
                <a:gd name="adj2" fmla="val 65883"/>
              </a:avLst>
            </a:prstGeom>
            <a:solidFill>
              <a:schemeClr val="bg1"/>
            </a:solidFill>
            <a:ln w="44450">
              <a:solidFill>
                <a:schemeClr val="tx1"/>
              </a:solidFill>
            </a:ln>
            <a:effectLst>
              <a:outerShdw blurRad="88900" dist="38100" dir="5400000" sx="102000" sy="102000" algn="t" rotWithShape="0">
                <a:schemeClr val="accent2">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0" b="1" i="1" dirty="0">
                  <a:ln w="38100">
                    <a:solidFill>
                      <a:schemeClr val="tx1"/>
                    </a:solidFill>
                  </a:ln>
                  <a:solidFill>
                    <a:srgbClr val="FDDE00"/>
                  </a:solidFill>
                  <a:latin typeface="Bauhaus 93" panose="04030905020B02020C02" pitchFamily="82" charset="0"/>
                </a:rPr>
                <a:t>O </a:t>
              </a:r>
              <a:r>
                <a:rPr lang="en-GB" sz="4000" b="1" i="1" dirty="0" err="1">
                  <a:ln w="38100">
                    <a:solidFill>
                      <a:schemeClr val="tx1"/>
                    </a:solidFill>
                  </a:ln>
                  <a:solidFill>
                    <a:srgbClr val="FDDE00"/>
                  </a:solidFill>
                  <a:latin typeface="Bauhaus 93" panose="04030905020B02020C02" pitchFamily="82" charset="0"/>
                </a:rPr>
                <a:t>quê</a:t>
              </a:r>
              <a:r>
                <a:rPr lang="en-GB" sz="4000" b="1" i="1" dirty="0">
                  <a:ln w="38100">
                    <a:solidFill>
                      <a:schemeClr val="tx1"/>
                    </a:solidFill>
                  </a:ln>
                  <a:solidFill>
                    <a:srgbClr val="FDDE00"/>
                  </a:solidFill>
                  <a:latin typeface="Bauhaus 93" panose="04030905020B02020C02" pitchFamily="82" charset="0"/>
                </a:rPr>
                <a:t>?</a:t>
              </a:r>
            </a:p>
          </p:txBody>
        </p:sp>
        <p:sp>
          <p:nvSpPr>
            <p:cNvPr id="23" name="Bolha de Pensamento: Nuvem 22">
              <a:extLst>
                <a:ext uri="{FF2B5EF4-FFF2-40B4-BE49-F238E27FC236}">
                  <a16:creationId xmlns:a16="http://schemas.microsoft.com/office/drawing/2014/main" id="{13EBB979-8986-428E-9560-2D7A86BFD76D}"/>
                </a:ext>
              </a:extLst>
            </p:cNvPr>
            <p:cNvSpPr/>
            <p:nvPr/>
          </p:nvSpPr>
          <p:spPr>
            <a:xfrm>
              <a:off x="8829294" y="200321"/>
              <a:ext cx="2073391" cy="1357472"/>
            </a:xfrm>
            <a:prstGeom prst="cloudCallout">
              <a:avLst>
                <a:gd name="adj1" fmla="val 1821"/>
                <a:gd name="adj2" fmla="val 99688"/>
              </a:avLst>
            </a:prstGeom>
            <a:solidFill>
              <a:schemeClr val="bg1"/>
            </a:solidFill>
            <a:ln w="44450">
              <a:solidFill>
                <a:schemeClr val="tx1"/>
              </a:solidFill>
            </a:ln>
            <a:effectLst>
              <a:outerShdw blurRad="88900" dist="38100" dir="5400000" sx="102000" sy="102000" algn="t" rotWithShape="0">
                <a:schemeClr val="accent2">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0" b="1" i="1" dirty="0">
                  <a:ln w="38100">
                    <a:solidFill>
                      <a:schemeClr val="tx1"/>
                    </a:solidFill>
                  </a:ln>
                  <a:solidFill>
                    <a:srgbClr val="FDDE00"/>
                  </a:solidFill>
                  <a:latin typeface="Bauhaus 93" panose="04030905020B02020C02" pitchFamily="82" charset="0"/>
                </a:rPr>
                <a:t>Como?</a:t>
              </a:r>
            </a:p>
          </p:txBody>
        </p:sp>
      </p:gr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Marcas</a:t>
            </a:r>
            <a:r>
              <a:rPr lang="en-US" sz="3600" b="1" dirty="0"/>
              <a:t> &amp; Branding</a:t>
            </a:r>
          </a:p>
        </p:txBody>
      </p:sp>
      <p:sp>
        <p:nvSpPr>
          <p:cNvPr id="15" name="CaixaDeTexto 14">
            <a:extLst>
              <a:ext uri="{FF2B5EF4-FFF2-40B4-BE49-F238E27FC236}">
                <a16:creationId xmlns:a16="http://schemas.microsoft.com/office/drawing/2014/main" id="{E547F9C3-190B-4176-8711-849A262F4E35}"/>
              </a:ext>
            </a:extLst>
          </p:cNvPr>
          <p:cNvSpPr txBox="1"/>
          <p:nvPr/>
        </p:nvSpPr>
        <p:spPr>
          <a:xfrm>
            <a:off x="1300886" y="2527377"/>
            <a:ext cx="6096000" cy="461665"/>
          </a:xfrm>
          <a:prstGeom prst="rect">
            <a:avLst/>
          </a:prstGeom>
          <a:noFill/>
        </p:spPr>
        <p:txBody>
          <a:bodyPr wrap="square">
            <a:spAutoFit/>
          </a:bodyPr>
          <a:lstStyle/>
          <a:p>
            <a:r>
              <a:rPr lang="en-GB" sz="2400" dirty="0" err="1"/>
              <a:t>Efetue</a:t>
            </a:r>
            <a:r>
              <a:rPr lang="en-GB" sz="2400" dirty="0"/>
              <a:t> </a:t>
            </a:r>
            <a:r>
              <a:rPr lang="en-GB" sz="2400" dirty="0" err="1"/>
              <a:t>pesquisas</a:t>
            </a:r>
            <a:r>
              <a:rPr lang="en-GB" sz="2400" dirty="0"/>
              <a:t> e </a:t>
            </a:r>
            <a:r>
              <a:rPr lang="en-GB" sz="2400" dirty="0" err="1"/>
              <a:t>análises</a:t>
            </a:r>
            <a:endParaRPr lang="en-GB" sz="2400" dirty="0"/>
          </a:p>
        </p:txBody>
      </p:sp>
      <p:sp>
        <p:nvSpPr>
          <p:cNvPr id="16" name="CaixaDeTexto 15">
            <a:extLst>
              <a:ext uri="{FF2B5EF4-FFF2-40B4-BE49-F238E27FC236}">
                <a16:creationId xmlns:a16="http://schemas.microsoft.com/office/drawing/2014/main" id="{04DA3B1F-6C86-4BB7-84CF-DBECE0270E10}"/>
              </a:ext>
            </a:extLst>
          </p:cNvPr>
          <p:cNvSpPr txBox="1"/>
          <p:nvPr/>
        </p:nvSpPr>
        <p:spPr>
          <a:xfrm>
            <a:off x="1300886" y="3444520"/>
            <a:ext cx="6577732" cy="461665"/>
          </a:xfrm>
          <a:prstGeom prst="rect">
            <a:avLst/>
          </a:prstGeom>
          <a:noFill/>
        </p:spPr>
        <p:txBody>
          <a:bodyPr wrap="square">
            <a:spAutoFit/>
          </a:bodyPr>
          <a:lstStyle/>
          <a:p>
            <a:r>
              <a:rPr lang="pt-PT" sz="2400" dirty="0"/>
              <a:t>Defina a estratégia e a personalidade</a:t>
            </a:r>
            <a:endParaRPr lang="en-GB" sz="2400" dirty="0"/>
          </a:p>
        </p:txBody>
      </p:sp>
      <p:sp>
        <p:nvSpPr>
          <p:cNvPr id="19" name="CaixaDeTexto 18">
            <a:extLst>
              <a:ext uri="{FF2B5EF4-FFF2-40B4-BE49-F238E27FC236}">
                <a16:creationId xmlns:a16="http://schemas.microsoft.com/office/drawing/2014/main" id="{7699B733-34EA-4C79-91B1-799BF41CBFD0}"/>
              </a:ext>
            </a:extLst>
          </p:cNvPr>
          <p:cNvSpPr txBox="1"/>
          <p:nvPr/>
        </p:nvSpPr>
        <p:spPr>
          <a:xfrm>
            <a:off x="1300886" y="4361663"/>
            <a:ext cx="7694186" cy="461665"/>
          </a:xfrm>
          <a:prstGeom prst="rect">
            <a:avLst/>
          </a:prstGeom>
          <a:noFill/>
        </p:spPr>
        <p:txBody>
          <a:bodyPr wrap="square">
            <a:spAutoFit/>
          </a:bodyPr>
          <a:lstStyle/>
          <a:p>
            <a:r>
              <a:rPr lang="en-GB" sz="2400" dirty="0" err="1"/>
              <a:t>Crie</a:t>
            </a:r>
            <a:r>
              <a:rPr lang="en-GB" sz="2400" dirty="0"/>
              <a:t> um </a:t>
            </a:r>
            <a:r>
              <a:rPr lang="en-GB" sz="2400" dirty="0" err="1"/>
              <a:t>identidade</a:t>
            </a:r>
            <a:r>
              <a:rPr lang="en-GB" sz="2400" dirty="0"/>
              <a:t> visual</a:t>
            </a:r>
            <a:endParaRPr lang="en-US" sz="2400" dirty="0"/>
          </a:p>
        </p:txBody>
      </p:sp>
      <p:sp>
        <p:nvSpPr>
          <p:cNvPr id="20" name="CaixaDeTexto 19">
            <a:extLst>
              <a:ext uri="{FF2B5EF4-FFF2-40B4-BE49-F238E27FC236}">
                <a16:creationId xmlns:a16="http://schemas.microsoft.com/office/drawing/2014/main" id="{142115E4-3B86-45A4-860F-09231C6994C8}"/>
              </a:ext>
            </a:extLst>
          </p:cNvPr>
          <p:cNvSpPr txBox="1"/>
          <p:nvPr/>
        </p:nvSpPr>
        <p:spPr>
          <a:xfrm>
            <a:off x="1300886" y="5267588"/>
            <a:ext cx="7694186" cy="461665"/>
          </a:xfrm>
          <a:prstGeom prst="rect">
            <a:avLst/>
          </a:prstGeom>
          <a:noFill/>
        </p:spPr>
        <p:txBody>
          <a:bodyPr wrap="square">
            <a:spAutoFit/>
          </a:bodyPr>
          <a:lstStyle/>
          <a:p>
            <a:r>
              <a:rPr lang="en-US" sz="2400" dirty="0" err="1"/>
              <a:t>Faça</a:t>
            </a:r>
            <a:r>
              <a:rPr lang="en-US" sz="2400" dirty="0"/>
              <a:t> a </a:t>
            </a:r>
            <a:r>
              <a:rPr lang="en-US" sz="2400" dirty="0" err="1"/>
              <a:t>gestão</a:t>
            </a:r>
            <a:r>
              <a:rPr lang="en-US" sz="2400" dirty="0"/>
              <a:t> da </a:t>
            </a:r>
            <a:r>
              <a:rPr lang="en-US" sz="2400" dirty="0" err="1"/>
              <a:t>sua</a:t>
            </a:r>
            <a:r>
              <a:rPr lang="en-US" sz="2400" dirty="0"/>
              <a:t> </a:t>
            </a:r>
            <a:r>
              <a:rPr lang="en-US" sz="2400" dirty="0" err="1"/>
              <a:t>marca</a:t>
            </a:r>
            <a:endParaRPr lang="en-US" sz="2400" dirty="0"/>
          </a:p>
        </p:txBody>
      </p:sp>
      <p:sp>
        <p:nvSpPr>
          <p:cNvPr id="14" name="CaixaDeTexto 13">
            <a:extLst>
              <a:ext uri="{FF2B5EF4-FFF2-40B4-BE49-F238E27FC236}">
                <a16:creationId xmlns:a16="http://schemas.microsoft.com/office/drawing/2014/main" id="{21A04117-0433-4DD3-9618-1D9612853E74}"/>
              </a:ext>
            </a:extLst>
          </p:cNvPr>
          <p:cNvSpPr txBox="1"/>
          <p:nvPr/>
        </p:nvSpPr>
        <p:spPr>
          <a:xfrm>
            <a:off x="442525" y="1579367"/>
            <a:ext cx="6706420" cy="553998"/>
          </a:xfrm>
          <a:prstGeom prst="rect">
            <a:avLst/>
          </a:prstGeom>
          <a:noFill/>
        </p:spPr>
        <p:txBody>
          <a:bodyPr wrap="square" rtlCol="0">
            <a:spAutoFit/>
          </a:bodyPr>
          <a:lstStyle/>
          <a:p>
            <a:pPr algn="ctr"/>
            <a:r>
              <a:rPr lang="pt-PT" sz="3000" b="1" dirty="0"/>
              <a:t>O que é o </a:t>
            </a:r>
            <a:r>
              <a:rPr lang="pt-PT" sz="3000" b="1" dirty="0" err="1"/>
              <a:t>branding</a:t>
            </a:r>
            <a:r>
              <a:rPr lang="pt-PT" sz="3000" b="1" dirty="0"/>
              <a:t> e como fazê-lo?</a:t>
            </a:r>
          </a:p>
        </p:txBody>
      </p:sp>
      <p:sp>
        <p:nvSpPr>
          <p:cNvPr id="4" name="CaixaDeTexto 3">
            <a:extLst>
              <a:ext uri="{FF2B5EF4-FFF2-40B4-BE49-F238E27FC236}">
                <a16:creationId xmlns:a16="http://schemas.microsoft.com/office/drawing/2014/main" id="{11DFFC97-838F-40C6-BB5C-776F92D945CD}"/>
              </a:ext>
            </a:extLst>
          </p:cNvPr>
          <p:cNvSpPr txBox="1"/>
          <p:nvPr/>
        </p:nvSpPr>
        <p:spPr>
          <a:xfrm>
            <a:off x="285596" y="2327322"/>
            <a:ext cx="853858" cy="861774"/>
          </a:xfrm>
          <a:prstGeom prst="rect">
            <a:avLst/>
          </a:prstGeom>
          <a:noFill/>
        </p:spPr>
        <p:txBody>
          <a:bodyPr wrap="square" rtlCol="0">
            <a:spAutoFit/>
          </a:bodyPr>
          <a:lstStyle/>
          <a:p>
            <a:pPr algn="ctr"/>
            <a:r>
              <a:rPr lang="en-GB" sz="5000" b="1" dirty="0">
                <a:solidFill>
                  <a:srgbClr val="FDDE00"/>
                </a:solidFill>
                <a:effectLst>
                  <a:outerShdw blurRad="38100" dist="38100" dir="2700000" algn="tl">
                    <a:srgbClr val="000000">
                      <a:alpha val="43137"/>
                    </a:srgbClr>
                  </a:outerShdw>
                </a:effectLst>
              </a:rPr>
              <a:t>1.</a:t>
            </a:r>
          </a:p>
        </p:txBody>
      </p:sp>
      <p:sp>
        <p:nvSpPr>
          <p:cNvPr id="24" name="CaixaDeTexto 23">
            <a:extLst>
              <a:ext uri="{FF2B5EF4-FFF2-40B4-BE49-F238E27FC236}">
                <a16:creationId xmlns:a16="http://schemas.microsoft.com/office/drawing/2014/main" id="{FC493A50-1167-4B89-9830-AE7CFDCAF2DF}"/>
              </a:ext>
            </a:extLst>
          </p:cNvPr>
          <p:cNvSpPr txBox="1"/>
          <p:nvPr/>
        </p:nvSpPr>
        <p:spPr>
          <a:xfrm>
            <a:off x="285596" y="3244465"/>
            <a:ext cx="853858" cy="861774"/>
          </a:xfrm>
          <a:prstGeom prst="rect">
            <a:avLst/>
          </a:prstGeom>
          <a:noFill/>
        </p:spPr>
        <p:txBody>
          <a:bodyPr wrap="square" rtlCol="0">
            <a:spAutoFit/>
          </a:bodyPr>
          <a:lstStyle/>
          <a:p>
            <a:pPr algn="ctr"/>
            <a:r>
              <a:rPr lang="en-GB" sz="5000" b="1" dirty="0">
                <a:solidFill>
                  <a:srgbClr val="FDDE00"/>
                </a:solidFill>
                <a:effectLst>
                  <a:outerShdw blurRad="38100" dist="38100" dir="2700000" algn="tl">
                    <a:srgbClr val="000000">
                      <a:alpha val="43137"/>
                    </a:srgbClr>
                  </a:outerShdw>
                </a:effectLst>
              </a:rPr>
              <a:t>2.</a:t>
            </a:r>
          </a:p>
        </p:txBody>
      </p:sp>
      <p:sp>
        <p:nvSpPr>
          <p:cNvPr id="25" name="CaixaDeTexto 24">
            <a:extLst>
              <a:ext uri="{FF2B5EF4-FFF2-40B4-BE49-F238E27FC236}">
                <a16:creationId xmlns:a16="http://schemas.microsoft.com/office/drawing/2014/main" id="{B0BD9992-FE49-4A16-8566-366B607DBC4C}"/>
              </a:ext>
            </a:extLst>
          </p:cNvPr>
          <p:cNvSpPr txBox="1"/>
          <p:nvPr/>
        </p:nvSpPr>
        <p:spPr>
          <a:xfrm>
            <a:off x="285596" y="4160821"/>
            <a:ext cx="853858" cy="861774"/>
          </a:xfrm>
          <a:prstGeom prst="rect">
            <a:avLst/>
          </a:prstGeom>
          <a:noFill/>
        </p:spPr>
        <p:txBody>
          <a:bodyPr wrap="square" rtlCol="0">
            <a:spAutoFit/>
          </a:bodyPr>
          <a:lstStyle/>
          <a:p>
            <a:pPr algn="ctr"/>
            <a:r>
              <a:rPr lang="en-GB" sz="5000" b="1" dirty="0">
                <a:solidFill>
                  <a:srgbClr val="FDDE00"/>
                </a:solidFill>
                <a:effectLst>
                  <a:outerShdw blurRad="38100" dist="38100" dir="2700000" algn="tl">
                    <a:srgbClr val="000000">
                      <a:alpha val="43137"/>
                    </a:srgbClr>
                  </a:outerShdw>
                </a:effectLst>
              </a:rPr>
              <a:t>3.</a:t>
            </a:r>
          </a:p>
        </p:txBody>
      </p:sp>
      <p:sp>
        <p:nvSpPr>
          <p:cNvPr id="26" name="CaixaDeTexto 25">
            <a:extLst>
              <a:ext uri="{FF2B5EF4-FFF2-40B4-BE49-F238E27FC236}">
                <a16:creationId xmlns:a16="http://schemas.microsoft.com/office/drawing/2014/main" id="{42B7D088-5E2F-42BE-A0BD-B4D23B58CF85}"/>
              </a:ext>
            </a:extLst>
          </p:cNvPr>
          <p:cNvSpPr txBox="1"/>
          <p:nvPr/>
        </p:nvSpPr>
        <p:spPr>
          <a:xfrm>
            <a:off x="285596" y="5077177"/>
            <a:ext cx="853858" cy="861774"/>
          </a:xfrm>
          <a:prstGeom prst="rect">
            <a:avLst/>
          </a:prstGeom>
          <a:noFill/>
        </p:spPr>
        <p:txBody>
          <a:bodyPr wrap="square" rtlCol="0">
            <a:spAutoFit/>
          </a:bodyPr>
          <a:lstStyle/>
          <a:p>
            <a:pPr algn="ctr"/>
            <a:r>
              <a:rPr lang="en-GB" sz="5000" b="1" dirty="0">
                <a:solidFill>
                  <a:srgbClr val="FDDE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52096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54FA9C17-1318-413B-9832-2C1FE2104153}"/>
              </a:ext>
            </a:extLst>
          </p:cNvPr>
          <p:cNvSpPr/>
          <p:nvPr/>
        </p:nvSpPr>
        <p:spPr>
          <a:xfrm>
            <a:off x="3392280" y="905886"/>
            <a:ext cx="5400000" cy="5400000"/>
          </a:xfrm>
          <a:prstGeom prst="ellipse">
            <a:avLst/>
          </a:prstGeom>
          <a:solidFill>
            <a:srgbClr val="6ECECB">
              <a:alpha val="20000"/>
            </a:srgbClr>
          </a:solidFill>
          <a:ln w="3810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osango 4">
            <a:extLst>
              <a:ext uri="{FF2B5EF4-FFF2-40B4-BE49-F238E27FC236}">
                <a16:creationId xmlns:a16="http://schemas.microsoft.com/office/drawing/2014/main" id="{F499BE79-6B0F-46AD-86E3-23D631725E63}"/>
              </a:ext>
            </a:extLst>
          </p:cNvPr>
          <p:cNvSpPr/>
          <p:nvPr/>
        </p:nvSpPr>
        <p:spPr>
          <a:xfrm>
            <a:off x="3968496" y="1818694"/>
            <a:ext cx="4261104" cy="3577675"/>
          </a:xfrm>
          <a:prstGeom prst="diamond">
            <a:avLst/>
          </a:prstGeom>
          <a:solidFill>
            <a:schemeClr val="bg1"/>
          </a:solidFill>
          <a:ln w="57150">
            <a:solidFill>
              <a:srgbClr val="F79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m 10">
            <a:extLst>
              <a:ext uri="{FF2B5EF4-FFF2-40B4-BE49-F238E27FC236}">
                <a16:creationId xmlns:a16="http://schemas.microsoft.com/office/drawing/2014/main" id="{959FD990-F330-478E-BB25-BF9DE9ECBF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9048" y="3157531"/>
            <a:ext cx="900000" cy="900000"/>
          </a:xfrm>
          <a:prstGeom prst="rect">
            <a:avLst/>
          </a:prstGeom>
          <a:effectLst>
            <a:outerShdw blurRad="50800" dist="38100" dir="2700000" algn="tl" rotWithShape="0">
              <a:prstClr val="black">
                <a:alpha val="40000"/>
              </a:prstClr>
            </a:outerShdw>
          </a:effectLst>
        </p:spPr>
      </p:pic>
      <p:sp>
        <p:nvSpPr>
          <p:cNvPr id="4" name="Text Placeholder 2">
            <a:extLst>
              <a:ext uri="{FF2B5EF4-FFF2-40B4-BE49-F238E27FC236}">
                <a16:creationId xmlns:a16="http://schemas.microsoft.com/office/drawing/2014/main" id="{EC44FDF3-9EBD-4717-B78E-D49B70A82357}"/>
              </a:ext>
            </a:extLst>
          </p:cNvPr>
          <p:cNvSpPr txBox="1">
            <a:spLocks/>
          </p:cNvSpPr>
          <p:nvPr/>
        </p:nvSpPr>
        <p:spPr>
          <a:xfrm>
            <a:off x="643222" y="349104"/>
            <a:ext cx="967120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err="1"/>
              <a:t>Marcas</a:t>
            </a:r>
            <a:r>
              <a:rPr lang="en-US" sz="2800" b="1" dirty="0"/>
              <a:t> &amp; Branding – </a:t>
            </a:r>
            <a:r>
              <a:rPr lang="en-US" sz="2800" b="1" dirty="0" err="1"/>
              <a:t>processo</a:t>
            </a:r>
            <a:r>
              <a:rPr lang="en-US" sz="2800" b="1" dirty="0"/>
              <a:t> </a:t>
            </a:r>
            <a:r>
              <a:rPr lang="en-US" sz="2800" b="1" dirty="0" err="1"/>
              <a:t>simplificado</a:t>
            </a:r>
            <a:endParaRPr lang="en-US" sz="2800" b="1" dirty="0"/>
          </a:p>
        </p:txBody>
      </p:sp>
      <p:sp>
        <p:nvSpPr>
          <p:cNvPr id="6" name="CaixaDeTexto 5">
            <a:extLst>
              <a:ext uri="{FF2B5EF4-FFF2-40B4-BE49-F238E27FC236}">
                <a16:creationId xmlns:a16="http://schemas.microsoft.com/office/drawing/2014/main" id="{78C72F35-DE14-4FF6-B33B-72973FD8D082}"/>
              </a:ext>
            </a:extLst>
          </p:cNvPr>
          <p:cNvSpPr txBox="1"/>
          <p:nvPr/>
        </p:nvSpPr>
        <p:spPr>
          <a:xfrm>
            <a:off x="4183092" y="877877"/>
            <a:ext cx="3595085" cy="646331"/>
          </a:xfrm>
          <a:prstGeom prst="rect">
            <a:avLst/>
          </a:prstGeom>
          <a:noFill/>
        </p:spPr>
        <p:txBody>
          <a:bodyPr wrap="square" rtlCol="0">
            <a:spAutoFit/>
          </a:bodyPr>
          <a:lstStyle/>
          <a:p>
            <a:pPr algn="ctr"/>
            <a:r>
              <a:rPr lang="en-GB" sz="3600" b="1" dirty="0" err="1">
                <a:solidFill>
                  <a:srgbClr val="F7981D"/>
                </a:solidFill>
                <a:effectLst>
                  <a:outerShdw blurRad="38100" dist="38100" dir="2700000" algn="tl">
                    <a:srgbClr val="000000">
                      <a:alpha val="43137"/>
                    </a:srgbClr>
                  </a:outerShdw>
                </a:effectLst>
              </a:rPr>
              <a:t>Identidade</a:t>
            </a:r>
            <a:r>
              <a:rPr lang="en-GB" sz="3600" b="1" dirty="0">
                <a:solidFill>
                  <a:srgbClr val="F7981D"/>
                </a:solidFill>
                <a:effectLst>
                  <a:outerShdw blurRad="38100" dist="38100" dir="2700000" algn="tl">
                    <a:srgbClr val="000000">
                      <a:alpha val="43137"/>
                    </a:srgbClr>
                  </a:outerShdw>
                </a:effectLst>
              </a:rPr>
              <a:t> Visual</a:t>
            </a:r>
          </a:p>
        </p:txBody>
      </p:sp>
      <p:sp>
        <p:nvSpPr>
          <p:cNvPr id="7" name="CaixaDeTexto 6">
            <a:extLst>
              <a:ext uri="{FF2B5EF4-FFF2-40B4-BE49-F238E27FC236}">
                <a16:creationId xmlns:a16="http://schemas.microsoft.com/office/drawing/2014/main" id="{B82C322B-AFEC-43D4-AEBF-E9631AD905AB}"/>
              </a:ext>
            </a:extLst>
          </p:cNvPr>
          <p:cNvSpPr txBox="1"/>
          <p:nvPr/>
        </p:nvSpPr>
        <p:spPr>
          <a:xfrm>
            <a:off x="5111688" y="5795490"/>
            <a:ext cx="2110521" cy="646331"/>
          </a:xfrm>
          <a:prstGeom prst="rect">
            <a:avLst/>
          </a:prstGeom>
          <a:noFill/>
        </p:spPr>
        <p:txBody>
          <a:bodyPr wrap="square" rtlCol="0">
            <a:spAutoFit/>
          </a:bodyPr>
          <a:lstStyle/>
          <a:p>
            <a:pPr algn="ctr"/>
            <a:r>
              <a:rPr lang="pt-PT" sz="3600" b="1" dirty="0">
                <a:solidFill>
                  <a:srgbClr val="F7981D"/>
                </a:solidFill>
                <a:effectLst>
                  <a:outerShdw blurRad="38100" dist="38100" dir="2700000" algn="tl">
                    <a:srgbClr val="000000">
                      <a:alpha val="43137"/>
                    </a:srgbClr>
                  </a:outerShdw>
                </a:effectLst>
              </a:rPr>
              <a:t>Propósito</a:t>
            </a:r>
          </a:p>
        </p:txBody>
      </p:sp>
      <p:sp>
        <p:nvSpPr>
          <p:cNvPr id="8" name="CaixaDeTexto 7">
            <a:extLst>
              <a:ext uri="{FF2B5EF4-FFF2-40B4-BE49-F238E27FC236}">
                <a16:creationId xmlns:a16="http://schemas.microsoft.com/office/drawing/2014/main" id="{213A437D-5393-44E0-92B8-448B138AE91F}"/>
              </a:ext>
            </a:extLst>
          </p:cNvPr>
          <p:cNvSpPr txBox="1"/>
          <p:nvPr/>
        </p:nvSpPr>
        <p:spPr>
          <a:xfrm>
            <a:off x="1874521" y="3305663"/>
            <a:ext cx="1695218" cy="1015663"/>
          </a:xfrm>
          <a:prstGeom prst="rect">
            <a:avLst/>
          </a:prstGeom>
          <a:noFill/>
        </p:spPr>
        <p:txBody>
          <a:bodyPr wrap="square" rtlCol="0">
            <a:spAutoFit/>
          </a:bodyPr>
          <a:lstStyle/>
          <a:p>
            <a:pPr algn="r"/>
            <a:r>
              <a:rPr lang="en-GB" sz="3600" b="1" dirty="0" err="1">
                <a:solidFill>
                  <a:srgbClr val="F7981D"/>
                </a:solidFill>
                <a:effectLst>
                  <a:outerShdw blurRad="38100" dist="38100" dir="2700000" algn="tl">
                    <a:srgbClr val="000000">
                      <a:alpha val="43137"/>
                    </a:srgbClr>
                  </a:outerShdw>
                </a:effectLst>
              </a:rPr>
              <a:t>Voz</a:t>
            </a:r>
            <a:endParaRPr lang="en-GB" sz="3600" b="1" dirty="0">
              <a:solidFill>
                <a:srgbClr val="F7981D"/>
              </a:solidFill>
              <a:effectLst>
                <a:outerShdw blurRad="38100" dist="38100" dir="2700000" algn="tl">
                  <a:srgbClr val="000000">
                    <a:alpha val="43137"/>
                  </a:srgbClr>
                </a:outerShdw>
              </a:effectLst>
            </a:endParaRPr>
          </a:p>
          <a:p>
            <a:pPr algn="r"/>
            <a:endParaRPr lang="en-GB" sz="2400" b="1" dirty="0"/>
          </a:p>
        </p:txBody>
      </p:sp>
      <p:sp>
        <p:nvSpPr>
          <p:cNvPr id="9" name="CaixaDeTexto 8">
            <a:extLst>
              <a:ext uri="{FF2B5EF4-FFF2-40B4-BE49-F238E27FC236}">
                <a16:creationId xmlns:a16="http://schemas.microsoft.com/office/drawing/2014/main" id="{66D2985B-6E14-498B-8269-F2FE3EF98238}"/>
              </a:ext>
            </a:extLst>
          </p:cNvPr>
          <p:cNvSpPr txBox="1"/>
          <p:nvPr/>
        </p:nvSpPr>
        <p:spPr>
          <a:xfrm>
            <a:off x="8628357" y="3305663"/>
            <a:ext cx="2912981" cy="1015663"/>
          </a:xfrm>
          <a:prstGeom prst="rect">
            <a:avLst/>
          </a:prstGeom>
          <a:noFill/>
        </p:spPr>
        <p:txBody>
          <a:bodyPr wrap="square" rtlCol="0">
            <a:spAutoFit/>
          </a:bodyPr>
          <a:lstStyle/>
          <a:p>
            <a:r>
              <a:rPr lang="en-GB" sz="3600" b="1" dirty="0" err="1">
                <a:solidFill>
                  <a:srgbClr val="F7981D"/>
                </a:solidFill>
                <a:effectLst>
                  <a:outerShdw blurRad="38100" dist="38100" dir="2700000" algn="tl">
                    <a:srgbClr val="000000">
                      <a:alpha val="43137"/>
                    </a:srgbClr>
                  </a:outerShdw>
                </a:effectLst>
              </a:rPr>
              <a:t>Personalidade</a:t>
            </a:r>
            <a:endParaRPr lang="en-GB" sz="3600" b="1" dirty="0">
              <a:solidFill>
                <a:srgbClr val="F7981D"/>
              </a:solidFill>
              <a:effectLst>
                <a:outerShdw blurRad="38100" dist="38100" dir="2700000" algn="tl">
                  <a:srgbClr val="000000">
                    <a:alpha val="43137"/>
                  </a:srgbClr>
                </a:outerShdw>
              </a:effectLst>
            </a:endParaRPr>
          </a:p>
          <a:p>
            <a:r>
              <a:rPr lang="en-GB" sz="2400" b="1" dirty="0"/>
              <a:t>(COMPORTAMENTO)</a:t>
            </a:r>
          </a:p>
        </p:txBody>
      </p:sp>
      <p:sp>
        <p:nvSpPr>
          <p:cNvPr id="10" name="CaixaDeTexto 9">
            <a:extLst>
              <a:ext uri="{FF2B5EF4-FFF2-40B4-BE49-F238E27FC236}">
                <a16:creationId xmlns:a16="http://schemas.microsoft.com/office/drawing/2014/main" id="{2DE70D8C-C99E-4000-85C7-20507854F3D2}"/>
              </a:ext>
            </a:extLst>
          </p:cNvPr>
          <p:cNvSpPr txBox="1"/>
          <p:nvPr/>
        </p:nvSpPr>
        <p:spPr>
          <a:xfrm>
            <a:off x="5250290" y="3305663"/>
            <a:ext cx="1819021" cy="553998"/>
          </a:xfrm>
          <a:prstGeom prst="rect">
            <a:avLst/>
          </a:prstGeom>
          <a:noFill/>
        </p:spPr>
        <p:txBody>
          <a:bodyPr wrap="square" rtlCol="0">
            <a:spAutoFit/>
          </a:bodyPr>
          <a:lstStyle/>
          <a:p>
            <a:pPr algn="ctr"/>
            <a:r>
              <a:rPr lang="pt-PT" sz="3000" b="1" dirty="0">
                <a:effectLst>
                  <a:outerShdw blurRad="38100" dist="38100" dir="2700000" algn="tl">
                    <a:srgbClr val="000000">
                      <a:alpha val="43137"/>
                    </a:srgbClr>
                  </a:outerShdw>
                </a:effectLst>
              </a:rPr>
              <a:t>Audiência</a:t>
            </a:r>
          </a:p>
        </p:txBody>
      </p:sp>
      <p:pic>
        <p:nvPicPr>
          <p:cNvPr id="13" name="Imagem 12">
            <a:extLst>
              <a:ext uri="{FF2B5EF4-FFF2-40B4-BE49-F238E27FC236}">
                <a16:creationId xmlns:a16="http://schemas.microsoft.com/office/drawing/2014/main" id="{EDBA02B8-9A92-4EBA-A550-C54C29ED1D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048" y="5036369"/>
            <a:ext cx="720000" cy="720000"/>
          </a:xfrm>
          <a:prstGeom prst="rect">
            <a:avLst/>
          </a:prstGeom>
        </p:spPr>
      </p:pic>
      <p:pic>
        <p:nvPicPr>
          <p:cNvPr id="15" name="Imagem 14">
            <a:extLst>
              <a:ext uri="{FF2B5EF4-FFF2-40B4-BE49-F238E27FC236}">
                <a16:creationId xmlns:a16="http://schemas.microsoft.com/office/drawing/2014/main" id="{F9FDA9DF-5AD1-4B34-B69B-9ED43CCF3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1507" y="3245886"/>
            <a:ext cx="720000" cy="720000"/>
          </a:xfrm>
          <a:prstGeom prst="rect">
            <a:avLst/>
          </a:prstGeom>
        </p:spPr>
      </p:pic>
      <p:pic>
        <p:nvPicPr>
          <p:cNvPr id="17" name="Imagem 16">
            <a:extLst>
              <a:ext uri="{FF2B5EF4-FFF2-40B4-BE49-F238E27FC236}">
                <a16:creationId xmlns:a16="http://schemas.microsoft.com/office/drawing/2014/main" id="{CC89F2A0-5903-4DBC-9E5B-41E626A3D2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3048" y="1454811"/>
            <a:ext cx="720000" cy="720000"/>
          </a:xfrm>
          <a:prstGeom prst="rect">
            <a:avLst/>
          </a:prstGeom>
        </p:spPr>
      </p:pic>
      <p:sp>
        <p:nvSpPr>
          <p:cNvPr id="19" name="CaixaDeTexto 18">
            <a:extLst>
              <a:ext uri="{FF2B5EF4-FFF2-40B4-BE49-F238E27FC236}">
                <a16:creationId xmlns:a16="http://schemas.microsoft.com/office/drawing/2014/main" id="{A4751295-426E-4D9F-943A-4B2A3ED9A50E}"/>
              </a:ext>
            </a:extLst>
          </p:cNvPr>
          <p:cNvSpPr txBox="1"/>
          <p:nvPr/>
        </p:nvSpPr>
        <p:spPr>
          <a:xfrm>
            <a:off x="7807510" y="991290"/>
            <a:ext cx="2002046" cy="461665"/>
          </a:xfrm>
          <a:prstGeom prst="rect">
            <a:avLst/>
          </a:prstGeom>
          <a:noFill/>
        </p:spPr>
        <p:txBody>
          <a:bodyPr wrap="square" rtlCol="0">
            <a:spAutoFit/>
          </a:bodyPr>
          <a:lstStyle/>
          <a:p>
            <a:r>
              <a:rPr lang="en-GB" sz="2400" b="1" dirty="0"/>
              <a:t>(APARÊNCIA)</a:t>
            </a:r>
          </a:p>
        </p:txBody>
      </p:sp>
      <p:sp>
        <p:nvSpPr>
          <p:cNvPr id="20" name="CaixaDeTexto 19">
            <a:extLst>
              <a:ext uri="{FF2B5EF4-FFF2-40B4-BE49-F238E27FC236}">
                <a16:creationId xmlns:a16="http://schemas.microsoft.com/office/drawing/2014/main" id="{ACB1F184-F63A-409D-A055-EB2FA762332E}"/>
              </a:ext>
            </a:extLst>
          </p:cNvPr>
          <p:cNvSpPr txBox="1"/>
          <p:nvPr/>
        </p:nvSpPr>
        <p:spPr>
          <a:xfrm>
            <a:off x="7069311" y="5887822"/>
            <a:ext cx="1472196" cy="461665"/>
          </a:xfrm>
          <a:prstGeom prst="rect">
            <a:avLst/>
          </a:prstGeom>
          <a:noFill/>
        </p:spPr>
        <p:txBody>
          <a:bodyPr wrap="square" rtlCol="0">
            <a:spAutoFit/>
          </a:bodyPr>
          <a:lstStyle/>
          <a:p>
            <a:r>
              <a:rPr lang="en-GB" sz="2400" b="1" dirty="0"/>
              <a:t>(PORQUÊ)</a:t>
            </a:r>
          </a:p>
        </p:txBody>
      </p:sp>
      <p:sp>
        <p:nvSpPr>
          <p:cNvPr id="21" name="CaixaDeTexto 20">
            <a:extLst>
              <a:ext uri="{FF2B5EF4-FFF2-40B4-BE49-F238E27FC236}">
                <a16:creationId xmlns:a16="http://schemas.microsoft.com/office/drawing/2014/main" id="{53A00782-5AB9-42C5-8AFB-78E7A73662A6}"/>
              </a:ext>
            </a:extLst>
          </p:cNvPr>
          <p:cNvSpPr txBox="1"/>
          <p:nvPr/>
        </p:nvSpPr>
        <p:spPr>
          <a:xfrm>
            <a:off x="2146928" y="3910906"/>
            <a:ext cx="1548198" cy="461665"/>
          </a:xfrm>
          <a:prstGeom prst="rect">
            <a:avLst/>
          </a:prstGeom>
          <a:noFill/>
        </p:spPr>
        <p:txBody>
          <a:bodyPr wrap="square" rtlCol="0">
            <a:spAutoFit/>
          </a:bodyPr>
          <a:lstStyle/>
          <a:p>
            <a:r>
              <a:rPr lang="en-GB" sz="2400" b="1" dirty="0"/>
              <a:t>(SOM)</a:t>
            </a:r>
          </a:p>
        </p:txBody>
      </p:sp>
      <p:sp>
        <p:nvSpPr>
          <p:cNvPr id="23" name="CaixaDeTexto 22">
            <a:extLst>
              <a:ext uri="{FF2B5EF4-FFF2-40B4-BE49-F238E27FC236}">
                <a16:creationId xmlns:a16="http://schemas.microsoft.com/office/drawing/2014/main" id="{972EBD4A-F527-4516-9EFC-99FA0EC05CC3}"/>
              </a:ext>
            </a:extLst>
          </p:cNvPr>
          <p:cNvSpPr txBox="1"/>
          <p:nvPr/>
        </p:nvSpPr>
        <p:spPr>
          <a:xfrm>
            <a:off x="790414" y="1973415"/>
            <a:ext cx="2039185" cy="461665"/>
          </a:xfrm>
          <a:prstGeom prst="rect">
            <a:avLst/>
          </a:prstGeom>
          <a:noFill/>
        </p:spPr>
        <p:txBody>
          <a:bodyPr wrap="square" rtlCol="0">
            <a:spAutoFit/>
          </a:bodyPr>
          <a:lstStyle/>
          <a:p>
            <a:r>
              <a:rPr lang="en-GB" sz="2400" b="1" dirty="0"/>
              <a:t>SENTIMENTOS</a:t>
            </a:r>
          </a:p>
        </p:txBody>
      </p:sp>
      <p:cxnSp>
        <p:nvCxnSpPr>
          <p:cNvPr id="55" name="Conexão: Ângulo Reto 54">
            <a:extLst>
              <a:ext uri="{FF2B5EF4-FFF2-40B4-BE49-F238E27FC236}">
                <a16:creationId xmlns:a16="http://schemas.microsoft.com/office/drawing/2014/main" id="{26093699-25E5-4D89-816F-84B07F763C64}"/>
              </a:ext>
            </a:extLst>
          </p:cNvPr>
          <p:cNvCxnSpPr>
            <a:cxnSpLocks/>
            <a:stCxn id="22" idx="1"/>
            <a:endCxn id="23" idx="3"/>
          </p:cNvCxnSpPr>
          <p:nvPr/>
        </p:nvCxnSpPr>
        <p:spPr>
          <a:xfrm rot="16200000" flipH="1" flipV="1">
            <a:off x="3252571" y="1273726"/>
            <a:ext cx="507550" cy="1353493"/>
          </a:xfrm>
          <a:prstGeom prst="bentConnector4">
            <a:avLst>
              <a:gd name="adj1" fmla="val -45040"/>
              <a:gd name="adj2" fmla="val 79214"/>
            </a:avLst>
          </a:prstGeom>
          <a:ln w="57150">
            <a:solidFill>
              <a:srgbClr val="6ECEC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5" name="Imagem 84">
            <a:extLst>
              <a:ext uri="{FF2B5EF4-FFF2-40B4-BE49-F238E27FC236}">
                <a16:creationId xmlns:a16="http://schemas.microsoft.com/office/drawing/2014/main" id="{6DE55F4B-DEC2-4D31-A7FF-2BA379F72A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589" y="3250846"/>
            <a:ext cx="720000" cy="720000"/>
          </a:xfrm>
          <a:prstGeom prst="rect">
            <a:avLst/>
          </a:prstGeom>
        </p:spPr>
      </p:pic>
      <p:sp>
        <p:nvSpPr>
          <p:cNvPr id="106" name="CaixaDeTexto 105">
            <a:extLst>
              <a:ext uri="{FF2B5EF4-FFF2-40B4-BE49-F238E27FC236}">
                <a16:creationId xmlns:a16="http://schemas.microsoft.com/office/drawing/2014/main" id="{9E76D3E4-27B8-47BE-B2A0-7997B90BDFA1}"/>
              </a:ext>
            </a:extLst>
          </p:cNvPr>
          <p:cNvSpPr txBox="1"/>
          <p:nvPr/>
        </p:nvSpPr>
        <p:spPr>
          <a:xfrm>
            <a:off x="1059597" y="5704819"/>
            <a:ext cx="1695217" cy="461665"/>
          </a:xfrm>
          <a:prstGeom prst="rect">
            <a:avLst/>
          </a:prstGeom>
          <a:noFill/>
        </p:spPr>
        <p:txBody>
          <a:bodyPr wrap="square" rtlCol="0">
            <a:spAutoFit/>
          </a:bodyPr>
          <a:lstStyle/>
          <a:p>
            <a:r>
              <a:rPr lang="en-GB" sz="2400" b="1" dirty="0"/>
              <a:t>PROMESSA</a:t>
            </a:r>
          </a:p>
        </p:txBody>
      </p:sp>
      <p:cxnSp>
        <p:nvCxnSpPr>
          <p:cNvPr id="107" name="Conexão: Ângulo Reto 106">
            <a:extLst>
              <a:ext uri="{FF2B5EF4-FFF2-40B4-BE49-F238E27FC236}">
                <a16:creationId xmlns:a16="http://schemas.microsoft.com/office/drawing/2014/main" id="{7D847342-A33D-4743-8EAE-DBAC10450148}"/>
              </a:ext>
            </a:extLst>
          </p:cNvPr>
          <p:cNvCxnSpPr>
            <a:cxnSpLocks/>
            <a:stCxn id="22" idx="3"/>
            <a:endCxn id="106" idx="3"/>
          </p:cNvCxnSpPr>
          <p:nvPr/>
        </p:nvCxnSpPr>
        <p:spPr>
          <a:xfrm rot="5400000">
            <a:off x="3258664" y="5011224"/>
            <a:ext cx="420578" cy="1428278"/>
          </a:xfrm>
          <a:prstGeom prst="bentConnector4">
            <a:avLst>
              <a:gd name="adj1" fmla="val 54354"/>
              <a:gd name="adj2" fmla="val 77684"/>
            </a:avLst>
          </a:prstGeom>
          <a:ln w="57150">
            <a:solidFill>
              <a:srgbClr val="6ECEC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12" name="Imagem 111">
            <a:extLst>
              <a:ext uri="{FF2B5EF4-FFF2-40B4-BE49-F238E27FC236}">
                <a16:creationId xmlns:a16="http://schemas.microsoft.com/office/drawing/2014/main" id="{828A91C5-40B8-41BB-BBE1-883A3208AE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792" y="1264875"/>
            <a:ext cx="720000" cy="720000"/>
          </a:xfrm>
          <a:prstGeom prst="rect">
            <a:avLst/>
          </a:prstGeom>
        </p:spPr>
      </p:pic>
      <p:pic>
        <p:nvPicPr>
          <p:cNvPr id="116" name="Imagem 115">
            <a:extLst>
              <a:ext uri="{FF2B5EF4-FFF2-40B4-BE49-F238E27FC236}">
                <a16:creationId xmlns:a16="http://schemas.microsoft.com/office/drawing/2014/main" id="{89350781-24A5-4486-BEDB-09FCE2DAFA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90" y="5344819"/>
            <a:ext cx="720000" cy="720000"/>
          </a:xfrm>
          <a:prstGeom prst="rect">
            <a:avLst/>
          </a:prstGeom>
        </p:spPr>
      </p:pic>
      <p:pic>
        <p:nvPicPr>
          <p:cNvPr id="118" name="Imagem 117">
            <a:extLst>
              <a:ext uri="{FF2B5EF4-FFF2-40B4-BE49-F238E27FC236}">
                <a16:creationId xmlns:a16="http://schemas.microsoft.com/office/drawing/2014/main" id="{541F43FA-3670-4656-AF2E-C11DB97C6E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6443" y="827273"/>
            <a:ext cx="1041600" cy="1041600"/>
          </a:xfrm>
          <a:prstGeom prst="rect">
            <a:avLst/>
          </a:prstGeom>
        </p:spPr>
      </p:pic>
      <p:sp>
        <p:nvSpPr>
          <p:cNvPr id="120" name="CaixaDeTexto 119">
            <a:extLst>
              <a:ext uri="{FF2B5EF4-FFF2-40B4-BE49-F238E27FC236}">
                <a16:creationId xmlns:a16="http://schemas.microsoft.com/office/drawing/2014/main" id="{7FDD9117-F9B7-4459-B5EA-B7DE10F71E8D}"/>
              </a:ext>
            </a:extLst>
          </p:cNvPr>
          <p:cNvSpPr txBox="1"/>
          <p:nvPr/>
        </p:nvSpPr>
        <p:spPr>
          <a:xfrm>
            <a:off x="9092516" y="1849074"/>
            <a:ext cx="2912981" cy="1015663"/>
          </a:xfrm>
          <a:prstGeom prst="rect">
            <a:avLst/>
          </a:prstGeom>
          <a:noFill/>
        </p:spPr>
        <p:txBody>
          <a:bodyPr wrap="square" rtlCol="0">
            <a:spAutoFit/>
          </a:bodyPr>
          <a:lstStyle/>
          <a:p>
            <a:pPr algn="ctr"/>
            <a:r>
              <a:rPr lang="en-GB" sz="3600" b="1" dirty="0" err="1">
                <a:solidFill>
                  <a:srgbClr val="6ECECB"/>
                </a:solidFill>
                <a:effectLst>
                  <a:outerShdw blurRad="38100" dist="38100" dir="2700000" algn="tl">
                    <a:srgbClr val="000000">
                      <a:alpha val="43137"/>
                    </a:srgbClr>
                  </a:outerShdw>
                </a:effectLst>
              </a:rPr>
              <a:t>Poção</a:t>
            </a:r>
            <a:r>
              <a:rPr lang="en-GB" sz="3600" b="1" dirty="0">
                <a:solidFill>
                  <a:srgbClr val="6ECECB"/>
                </a:solidFill>
                <a:effectLst>
                  <a:outerShdw blurRad="38100" dist="38100" dir="2700000" algn="tl">
                    <a:srgbClr val="000000">
                      <a:alpha val="43137"/>
                    </a:srgbClr>
                  </a:outerShdw>
                </a:effectLst>
              </a:rPr>
              <a:t> Secreta</a:t>
            </a:r>
          </a:p>
          <a:p>
            <a:pPr algn="ctr"/>
            <a:r>
              <a:rPr lang="en-GB" sz="2400" b="1" dirty="0"/>
              <a:t>CONSISTÊNCIA</a:t>
            </a:r>
          </a:p>
        </p:txBody>
      </p:sp>
    </p:spTree>
    <p:extLst>
      <p:ext uri="{BB962C8B-B14F-4D97-AF65-F5344CB8AC3E}">
        <p14:creationId xmlns:p14="http://schemas.microsoft.com/office/powerpoint/2010/main" val="22862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ta: Para Baixo 18">
            <a:extLst>
              <a:ext uri="{FF2B5EF4-FFF2-40B4-BE49-F238E27FC236}">
                <a16:creationId xmlns:a16="http://schemas.microsoft.com/office/drawing/2014/main" id="{67C43C7B-5C2F-4837-8D9C-9B7C027B221A}"/>
              </a:ext>
            </a:extLst>
          </p:cNvPr>
          <p:cNvSpPr/>
          <p:nvPr/>
        </p:nvSpPr>
        <p:spPr>
          <a:xfrm flipV="1">
            <a:off x="2119314" y="1032548"/>
            <a:ext cx="1038225" cy="2250000"/>
          </a:xfrm>
          <a:prstGeom prst="downArrow">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Marcas</a:t>
            </a:r>
            <a:r>
              <a:rPr lang="en-US" sz="3600" b="1" dirty="0"/>
              <a:t> &amp; Branding – A </a:t>
            </a:r>
            <a:r>
              <a:rPr lang="en-US" sz="3600" b="1" dirty="0" err="1"/>
              <a:t>Audiência</a:t>
            </a:r>
            <a:endParaRPr lang="en-US" sz="3600" b="1" dirty="0"/>
          </a:p>
        </p:txBody>
      </p:sp>
      <p:sp>
        <p:nvSpPr>
          <p:cNvPr id="4" name="CaixaDeTexto 3">
            <a:extLst>
              <a:ext uri="{FF2B5EF4-FFF2-40B4-BE49-F238E27FC236}">
                <a16:creationId xmlns:a16="http://schemas.microsoft.com/office/drawing/2014/main" id="{D774621C-689C-4C0D-BD49-883DA9CE348B}"/>
              </a:ext>
            </a:extLst>
          </p:cNvPr>
          <p:cNvSpPr txBox="1"/>
          <p:nvPr/>
        </p:nvSpPr>
        <p:spPr>
          <a:xfrm>
            <a:off x="3157539" y="1047764"/>
            <a:ext cx="8691561" cy="2069028"/>
          </a:xfrm>
          <a:prstGeom prst="rect">
            <a:avLst/>
          </a:prstGeom>
          <a:noFill/>
        </p:spPr>
        <p:txBody>
          <a:bodyPr wrap="square" rtlCol="0">
            <a:spAutoFit/>
          </a:bodyPr>
          <a:lstStyle/>
          <a:p>
            <a:pPr marL="342900" indent="-342900">
              <a:lnSpc>
                <a:spcPct val="150000"/>
              </a:lnSpc>
              <a:buClr>
                <a:srgbClr val="FDDE00"/>
              </a:buClr>
              <a:buFont typeface="Calibri" panose="020F0502020204030204" pitchFamily="34" charset="0"/>
              <a:buChar char="↗"/>
            </a:pPr>
            <a:r>
              <a:rPr lang="en-GB" sz="2200" b="1" dirty="0"/>
              <a:t>Mercado</a:t>
            </a:r>
            <a:r>
              <a:rPr lang="en-GB" sz="2200" dirty="0"/>
              <a:t> </a:t>
            </a:r>
            <a:r>
              <a:rPr lang="en-GB" sz="2200" dirty="0">
                <a:sym typeface="Wingdings" panose="05000000000000000000" pitchFamily="2" charset="2"/>
              </a:rPr>
              <a:t> </a:t>
            </a:r>
            <a:r>
              <a:rPr lang="pt-PT" sz="2200" dirty="0">
                <a:sym typeface="Wingdings" panose="05000000000000000000" pitchFamily="2" charset="2"/>
              </a:rPr>
              <a:t>Como funciona? Como está o setor e o negócio?</a:t>
            </a:r>
          </a:p>
          <a:p>
            <a:pPr marL="342900" indent="-342900">
              <a:lnSpc>
                <a:spcPct val="150000"/>
              </a:lnSpc>
              <a:buClr>
                <a:srgbClr val="FDDE00"/>
              </a:buClr>
              <a:buFont typeface="Calibri" panose="020F0502020204030204" pitchFamily="34" charset="0"/>
              <a:buChar char="↗"/>
            </a:pPr>
            <a:r>
              <a:rPr lang="en-GB" sz="2200" b="1" dirty="0" err="1"/>
              <a:t>Tendências</a:t>
            </a:r>
            <a:r>
              <a:rPr lang="en-GB" sz="2200" dirty="0"/>
              <a:t> </a:t>
            </a:r>
            <a:r>
              <a:rPr lang="en-GB" sz="2200" dirty="0">
                <a:sym typeface="Wingdings" panose="05000000000000000000" pitchFamily="2" charset="2"/>
              </a:rPr>
              <a:t> </a:t>
            </a:r>
            <a:r>
              <a:rPr lang="pt-PT" sz="2200" dirty="0">
                <a:sym typeface="Wingdings" panose="05000000000000000000" pitchFamily="2" charset="2"/>
              </a:rPr>
              <a:t>O que está a acontecer? O que vai acontecer?</a:t>
            </a:r>
          </a:p>
          <a:p>
            <a:pPr marL="342900" indent="-342900">
              <a:lnSpc>
                <a:spcPct val="150000"/>
              </a:lnSpc>
              <a:buClr>
                <a:srgbClr val="FDDE00"/>
              </a:buClr>
              <a:buFont typeface="Calibri" panose="020F0502020204030204" pitchFamily="34" charset="0"/>
              <a:buChar char="↗"/>
            </a:pPr>
            <a:r>
              <a:rPr lang="en-GB" sz="2200" b="1" dirty="0" err="1"/>
              <a:t>Competição</a:t>
            </a:r>
            <a:r>
              <a:rPr lang="en-GB" sz="2200" dirty="0"/>
              <a:t> </a:t>
            </a:r>
            <a:r>
              <a:rPr lang="en-GB" sz="2200" dirty="0">
                <a:sym typeface="Wingdings" panose="05000000000000000000" pitchFamily="2" charset="2"/>
              </a:rPr>
              <a:t> </a:t>
            </a:r>
            <a:r>
              <a:rPr lang="pt-PT" sz="2200" dirty="0">
                <a:sym typeface="Wingdings" panose="05000000000000000000" pitchFamily="2" charset="2"/>
              </a:rPr>
              <a:t>Quem e como estão a trabalhar?</a:t>
            </a:r>
          </a:p>
          <a:p>
            <a:pPr marL="342900" indent="-342900">
              <a:lnSpc>
                <a:spcPct val="150000"/>
              </a:lnSpc>
              <a:buClr>
                <a:srgbClr val="FDDE00"/>
              </a:buClr>
              <a:buFont typeface="Calibri" panose="020F0502020204030204" pitchFamily="34" charset="0"/>
              <a:buChar char="↗"/>
            </a:pPr>
            <a:r>
              <a:rPr lang="en-GB" sz="2200" b="1" dirty="0" err="1"/>
              <a:t>Consumidores</a:t>
            </a:r>
            <a:r>
              <a:rPr lang="en-GB" sz="2200" b="1" dirty="0"/>
              <a:t> </a:t>
            </a:r>
            <a:r>
              <a:rPr lang="en-GB" sz="2200" dirty="0">
                <a:sym typeface="Wingdings" panose="05000000000000000000" pitchFamily="2" charset="2"/>
              </a:rPr>
              <a:t> </a:t>
            </a:r>
            <a:r>
              <a:rPr lang="pt-PT" sz="2200" dirty="0">
                <a:sym typeface="Wingdings" panose="05000000000000000000" pitchFamily="2" charset="2"/>
              </a:rPr>
              <a:t>Quais as suas necessidades? O que pensam de si?</a:t>
            </a:r>
            <a:endParaRPr lang="en-GB" sz="2200" dirty="0"/>
          </a:p>
        </p:txBody>
      </p:sp>
      <p:sp>
        <p:nvSpPr>
          <p:cNvPr id="13" name="CaixaDeTexto 12">
            <a:extLst>
              <a:ext uri="{FF2B5EF4-FFF2-40B4-BE49-F238E27FC236}">
                <a16:creationId xmlns:a16="http://schemas.microsoft.com/office/drawing/2014/main" id="{F0C434FB-E31E-406D-BFA5-C2F85282E5A8}"/>
              </a:ext>
            </a:extLst>
          </p:cNvPr>
          <p:cNvSpPr txBox="1"/>
          <p:nvPr/>
        </p:nvSpPr>
        <p:spPr>
          <a:xfrm>
            <a:off x="3157539" y="3840541"/>
            <a:ext cx="8410574" cy="2248693"/>
          </a:xfrm>
          <a:prstGeom prst="rect">
            <a:avLst/>
          </a:prstGeom>
          <a:noFill/>
        </p:spPr>
        <p:txBody>
          <a:bodyPr wrap="square" rtlCol="0">
            <a:spAutoFit/>
          </a:bodyPr>
          <a:lstStyle/>
          <a:p>
            <a:pPr marL="342900" indent="-342900">
              <a:lnSpc>
                <a:spcPct val="150000"/>
              </a:lnSpc>
              <a:buClr>
                <a:srgbClr val="6ECECB"/>
              </a:buClr>
              <a:buFont typeface="Calibri" panose="020F0502020204030204" pitchFamily="34" charset="0"/>
              <a:buChar char="↘"/>
            </a:pPr>
            <a:r>
              <a:rPr lang="pt-PT" sz="2400" b="1" dirty="0"/>
              <a:t>Propósito</a:t>
            </a:r>
            <a:r>
              <a:rPr lang="en-GB" sz="2400" dirty="0"/>
              <a:t> </a:t>
            </a:r>
            <a:r>
              <a:rPr lang="en-GB" sz="2400" dirty="0">
                <a:sym typeface="Wingdings" panose="05000000000000000000" pitchFamily="2" charset="2"/>
              </a:rPr>
              <a:t> O que </a:t>
            </a:r>
            <a:r>
              <a:rPr lang="pt-PT" sz="2400" dirty="0">
                <a:sym typeface="Wingdings" panose="05000000000000000000" pitchFamily="2" charset="2"/>
              </a:rPr>
              <a:t>faz? Porque faz?</a:t>
            </a:r>
          </a:p>
          <a:p>
            <a:pPr marL="342900" indent="-342900">
              <a:lnSpc>
                <a:spcPct val="150000"/>
              </a:lnSpc>
              <a:buClr>
                <a:srgbClr val="6ECECB"/>
              </a:buClr>
              <a:buFont typeface="Calibri" panose="020F0502020204030204" pitchFamily="34" charset="0"/>
              <a:buChar char="↘"/>
            </a:pPr>
            <a:r>
              <a:rPr lang="en-GB" sz="2400" b="1" dirty="0" err="1">
                <a:sym typeface="Wingdings" panose="05000000000000000000" pitchFamily="2" charset="2"/>
              </a:rPr>
              <a:t>Visão</a:t>
            </a:r>
            <a:r>
              <a:rPr lang="en-GB" sz="2400" dirty="0">
                <a:sym typeface="Wingdings" panose="05000000000000000000" pitchFamily="2" charset="2"/>
              </a:rPr>
              <a:t>  Para </a:t>
            </a:r>
            <a:r>
              <a:rPr lang="en-GB" sz="2400" dirty="0" err="1">
                <a:sym typeface="Wingdings" panose="05000000000000000000" pitchFamily="2" charset="2"/>
              </a:rPr>
              <a:t>onde</a:t>
            </a:r>
            <a:r>
              <a:rPr lang="en-GB" sz="2400" dirty="0">
                <a:sym typeface="Wingdings" panose="05000000000000000000" pitchFamily="2" charset="2"/>
              </a:rPr>
              <a:t> </a:t>
            </a:r>
            <a:r>
              <a:rPr lang="en-GB" sz="2400" dirty="0" err="1">
                <a:sym typeface="Wingdings" panose="05000000000000000000" pitchFamily="2" charset="2"/>
              </a:rPr>
              <a:t>quer</a:t>
            </a:r>
            <a:r>
              <a:rPr lang="en-GB" sz="2400" dirty="0">
                <a:sym typeface="Wingdings" panose="05000000000000000000" pitchFamily="2" charset="2"/>
              </a:rPr>
              <a:t> </a:t>
            </a:r>
            <a:r>
              <a:rPr lang="en-GB" sz="2400" dirty="0" err="1">
                <a:sym typeface="Wingdings" panose="05000000000000000000" pitchFamily="2" charset="2"/>
              </a:rPr>
              <a:t>ir</a:t>
            </a:r>
            <a:r>
              <a:rPr lang="en-GB" sz="2400" dirty="0">
                <a:sym typeface="Wingdings" panose="05000000000000000000" pitchFamily="2" charset="2"/>
              </a:rPr>
              <a:t>?</a:t>
            </a:r>
            <a:endParaRPr lang="en-GB" sz="2400" dirty="0"/>
          </a:p>
          <a:p>
            <a:pPr marL="342900" indent="-342900">
              <a:lnSpc>
                <a:spcPct val="150000"/>
              </a:lnSpc>
              <a:buClr>
                <a:srgbClr val="6ECECB"/>
              </a:buClr>
              <a:buFont typeface="Calibri" panose="020F0502020204030204" pitchFamily="34" charset="0"/>
              <a:buChar char="↘"/>
            </a:pPr>
            <a:r>
              <a:rPr lang="en-GB" sz="2400" b="1" dirty="0" err="1"/>
              <a:t>Missão</a:t>
            </a:r>
            <a:r>
              <a:rPr lang="en-GB" sz="2400" dirty="0"/>
              <a:t> </a:t>
            </a:r>
            <a:r>
              <a:rPr lang="en-GB" sz="2400" dirty="0">
                <a:sym typeface="Wingdings" panose="05000000000000000000" pitchFamily="2" charset="2"/>
              </a:rPr>
              <a:t> O que </a:t>
            </a:r>
            <a:r>
              <a:rPr lang="en-GB" sz="2400" dirty="0" err="1">
                <a:sym typeface="Wingdings" panose="05000000000000000000" pitchFamily="2" charset="2"/>
              </a:rPr>
              <a:t>quer</a:t>
            </a:r>
            <a:r>
              <a:rPr lang="en-GB" sz="2400" dirty="0">
                <a:sym typeface="Wingdings" panose="05000000000000000000" pitchFamily="2" charset="2"/>
              </a:rPr>
              <a:t> </a:t>
            </a:r>
            <a:r>
              <a:rPr lang="en-GB" sz="2400" dirty="0" err="1">
                <a:sym typeface="Wingdings" panose="05000000000000000000" pitchFamily="2" charset="2"/>
              </a:rPr>
              <a:t>alcançar</a:t>
            </a:r>
            <a:r>
              <a:rPr lang="en-GB" sz="2400" dirty="0">
                <a:sym typeface="Wingdings" panose="05000000000000000000" pitchFamily="2" charset="2"/>
              </a:rPr>
              <a:t>?</a:t>
            </a:r>
            <a:endParaRPr lang="en-GB" sz="2400" dirty="0"/>
          </a:p>
          <a:p>
            <a:pPr marL="342900" indent="-342900">
              <a:lnSpc>
                <a:spcPct val="150000"/>
              </a:lnSpc>
              <a:buClr>
                <a:srgbClr val="6ECECB"/>
              </a:buClr>
              <a:buFont typeface="Calibri" panose="020F0502020204030204" pitchFamily="34" charset="0"/>
              <a:buChar char="↘"/>
            </a:pPr>
            <a:r>
              <a:rPr lang="en-GB" sz="2400" b="1" dirty="0" err="1"/>
              <a:t>Valores</a:t>
            </a:r>
            <a:r>
              <a:rPr lang="en-GB" sz="2400" dirty="0"/>
              <a:t> </a:t>
            </a:r>
            <a:r>
              <a:rPr lang="en-GB" sz="2400" dirty="0">
                <a:sym typeface="Wingdings" panose="05000000000000000000" pitchFamily="2" charset="2"/>
              </a:rPr>
              <a:t> O que </a:t>
            </a:r>
            <a:r>
              <a:rPr lang="en-GB" sz="2400" dirty="0" err="1">
                <a:sym typeface="Wingdings" panose="05000000000000000000" pitchFamily="2" charset="2"/>
              </a:rPr>
              <a:t>lhe</a:t>
            </a:r>
            <a:r>
              <a:rPr lang="en-GB" sz="2400" dirty="0">
                <a:sym typeface="Wingdings" panose="05000000000000000000" pitchFamily="2" charset="2"/>
              </a:rPr>
              <a:t> define?</a:t>
            </a:r>
            <a:endParaRPr lang="en-GB" sz="2400" dirty="0"/>
          </a:p>
        </p:txBody>
      </p:sp>
      <p:sp>
        <p:nvSpPr>
          <p:cNvPr id="14" name="CaixaDeTexto 13">
            <a:extLst>
              <a:ext uri="{FF2B5EF4-FFF2-40B4-BE49-F238E27FC236}">
                <a16:creationId xmlns:a16="http://schemas.microsoft.com/office/drawing/2014/main" id="{4ADA6990-3349-45BE-9BFA-49BE29D6C31B}"/>
              </a:ext>
            </a:extLst>
          </p:cNvPr>
          <p:cNvSpPr txBox="1"/>
          <p:nvPr/>
        </p:nvSpPr>
        <p:spPr>
          <a:xfrm>
            <a:off x="342900" y="1880549"/>
            <a:ext cx="1952625" cy="553998"/>
          </a:xfrm>
          <a:prstGeom prst="rect">
            <a:avLst/>
          </a:prstGeom>
          <a:noFill/>
        </p:spPr>
        <p:txBody>
          <a:bodyPr wrap="square" rtlCol="0">
            <a:spAutoFit/>
          </a:bodyPr>
          <a:lstStyle/>
          <a:p>
            <a:r>
              <a:rPr lang="en-GB" sz="3000" b="1" dirty="0"/>
              <a:t>Externa</a:t>
            </a:r>
          </a:p>
        </p:txBody>
      </p:sp>
      <p:sp>
        <p:nvSpPr>
          <p:cNvPr id="15" name="CaixaDeTexto 14">
            <a:extLst>
              <a:ext uri="{FF2B5EF4-FFF2-40B4-BE49-F238E27FC236}">
                <a16:creationId xmlns:a16="http://schemas.microsoft.com/office/drawing/2014/main" id="{6BC7EB50-DF04-484D-91E0-236F58DAD472}"/>
              </a:ext>
            </a:extLst>
          </p:cNvPr>
          <p:cNvSpPr txBox="1"/>
          <p:nvPr/>
        </p:nvSpPr>
        <p:spPr>
          <a:xfrm>
            <a:off x="342900" y="4688542"/>
            <a:ext cx="1952625" cy="553998"/>
          </a:xfrm>
          <a:prstGeom prst="rect">
            <a:avLst/>
          </a:prstGeom>
          <a:noFill/>
        </p:spPr>
        <p:txBody>
          <a:bodyPr wrap="square" rtlCol="0">
            <a:spAutoFit/>
          </a:bodyPr>
          <a:lstStyle/>
          <a:p>
            <a:r>
              <a:rPr lang="en-GB" sz="3000" b="1" dirty="0"/>
              <a:t>Interna</a:t>
            </a:r>
          </a:p>
        </p:txBody>
      </p:sp>
      <p:sp>
        <p:nvSpPr>
          <p:cNvPr id="5" name="Seta: Para Baixo 4">
            <a:extLst>
              <a:ext uri="{FF2B5EF4-FFF2-40B4-BE49-F238E27FC236}">
                <a16:creationId xmlns:a16="http://schemas.microsoft.com/office/drawing/2014/main" id="{77321399-7D38-4E6A-9550-17174207EE8A}"/>
              </a:ext>
            </a:extLst>
          </p:cNvPr>
          <p:cNvSpPr/>
          <p:nvPr/>
        </p:nvSpPr>
        <p:spPr>
          <a:xfrm>
            <a:off x="2085975" y="3840541"/>
            <a:ext cx="1038225" cy="2248693"/>
          </a:xfrm>
          <a:prstGeom prst="down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exão reta 6">
            <a:extLst>
              <a:ext uri="{FF2B5EF4-FFF2-40B4-BE49-F238E27FC236}">
                <a16:creationId xmlns:a16="http://schemas.microsoft.com/office/drawing/2014/main" id="{17FDBB18-EE7E-4062-B973-BA1C4E211F54}"/>
              </a:ext>
            </a:extLst>
          </p:cNvPr>
          <p:cNvCxnSpPr/>
          <p:nvPr/>
        </p:nvCxnSpPr>
        <p:spPr>
          <a:xfrm>
            <a:off x="342900" y="3561544"/>
            <a:ext cx="11658600" cy="0"/>
          </a:xfrm>
          <a:prstGeom prst="line">
            <a:avLst/>
          </a:prstGeom>
          <a:ln w="28575">
            <a:solidFill>
              <a:srgbClr val="F7981D"/>
            </a:solidFill>
            <a:prstDash val="dash"/>
          </a:ln>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99D4683F-75D5-44E9-9FBF-B48955D927AB}"/>
              </a:ext>
            </a:extLst>
          </p:cNvPr>
          <p:cNvSpPr/>
          <p:nvPr/>
        </p:nvSpPr>
        <p:spPr>
          <a:xfrm>
            <a:off x="309561" y="2892942"/>
            <a:ext cx="1776414" cy="1362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Pesquisa</a:t>
            </a:r>
            <a:r>
              <a:rPr lang="en-GB" sz="2400" dirty="0">
                <a:solidFill>
                  <a:schemeClr val="tx1"/>
                </a:solidFill>
              </a:rPr>
              <a:t> </a:t>
            </a:r>
          </a:p>
          <a:p>
            <a:pPr algn="ctr"/>
            <a:r>
              <a:rPr lang="en-GB" sz="2400" dirty="0">
                <a:solidFill>
                  <a:schemeClr val="tx1"/>
                </a:solidFill>
              </a:rPr>
              <a:t>&amp;</a:t>
            </a:r>
          </a:p>
          <a:p>
            <a:pPr algn="ctr"/>
            <a:r>
              <a:rPr lang="en-GB" sz="2400" dirty="0" err="1">
                <a:solidFill>
                  <a:schemeClr val="tx1"/>
                </a:solidFill>
              </a:rPr>
              <a:t>Análise</a:t>
            </a:r>
            <a:endParaRPr lang="en-GB" sz="2400" dirty="0">
              <a:solidFill>
                <a:schemeClr val="tx1"/>
              </a:solidFill>
            </a:endParaRPr>
          </a:p>
        </p:txBody>
      </p:sp>
    </p:spTree>
    <p:extLst>
      <p:ext uri="{BB962C8B-B14F-4D97-AF65-F5344CB8AC3E}">
        <p14:creationId xmlns:p14="http://schemas.microsoft.com/office/powerpoint/2010/main" val="3909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B44E9512-5DB7-4D3D-8486-BFDCC148E986}"/>
              </a:ext>
            </a:extLst>
          </p:cNvPr>
          <p:cNvSpPr/>
          <p:nvPr/>
        </p:nvSpPr>
        <p:spPr>
          <a:xfrm>
            <a:off x="722376" y="1087673"/>
            <a:ext cx="10433304" cy="899999"/>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eta: Para a Direita 5">
            <a:extLst>
              <a:ext uri="{FF2B5EF4-FFF2-40B4-BE49-F238E27FC236}">
                <a16:creationId xmlns:a16="http://schemas.microsoft.com/office/drawing/2014/main" id="{CBBA9FC4-537C-400E-9837-52D9A8F7F87B}"/>
              </a:ext>
            </a:extLst>
          </p:cNvPr>
          <p:cNvSpPr/>
          <p:nvPr/>
        </p:nvSpPr>
        <p:spPr>
          <a:xfrm>
            <a:off x="4312909" y="3765450"/>
            <a:ext cx="3578363" cy="1609344"/>
          </a:xfrm>
          <a:prstGeom prst="rightArrow">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t>
            </a:r>
          </a:p>
          <a:p>
            <a:pPr algn="ctr"/>
            <a:r>
              <a:rPr lang="en-GB" sz="2400" dirty="0" err="1">
                <a:solidFill>
                  <a:schemeClr val="tx1"/>
                </a:solidFill>
              </a:rPr>
              <a:t>Evolução</a:t>
            </a:r>
            <a:r>
              <a:rPr lang="en-GB" sz="2400" dirty="0">
                <a:solidFill>
                  <a:schemeClr val="tx1"/>
                </a:solidFill>
              </a:rPr>
              <a:t> e </a:t>
            </a:r>
            <a:r>
              <a:rPr lang="en-GB" sz="2400" dirty="0" err="1">
                <a:solidFill>
                  <a:schemeClr val="tx1"/>
                </a:solidFill>
              </a:rPr>
              <a:t>tendências</a:t>
            </a:r>
            <a:endParaRPr lang="en-GB" sz="2400" dirty="0">
              <a:solidFill>
                <a:schemeClr val="tx1"/>
              </a:solidFill>
            </a:endParaRPr>
          </a:p>
        </p:txBody>
      </p:sp>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Marcas</a:t>
            </a:r>
            <a:r>
              <a:rPr lang="en-US" sz="3600" b="1" dirty="0"/>
              <a:t> &amp; Branding – A </a:t>
            </a:r>
            <a:r>
              <a:rPr lang="pt-PT" sz="3600" b="1" dirty="0"/>
              <a:t>Audiência</a:t>
            </a:r>
          </a:p>
        </p:txBody>
      </p:sp>
      <p:sp>
        <p:nvSpPr>
          <p:cNvPr id="3" name="CaixaDeTexto 2">
            <a:extLst>
              <a:ext uri="{FF2B5EF4-FFF2-40B4-BE49-F238E27FC236}">
                <a16:creationId xmlns:a16="http://schemas.microsoft.com/office/drawing/2014/main" id="{B4862916-A17F-4414-A2CF-3C1DC9250A57}"/>
              </a:ext>
            </a:extLst>
          </p:cNvPr>
          <p:cNvSpPr txBox="1"/>
          <p:nvPr/>
        </p:nvSpPr>
        <p:spPr>
          <a:xfrm>
            <a:off x="8037576" y="2547055"/>
            <a:ext cx="4030934" cy="2882007"/>
          </a:xfrm>
          <a:prstGeom prst="rect">
            <a:avLst/>
          </a:prstGeom>
          <a:noFill/>
        </p:spPr>
        <p:txBody>
          <a:bodyPr wrap="square" rtlCol="0">
            <a:spAutoFit/>
          </a:bodyPr>
          <a:lstStyle/>
          <a:p>
            <a:pPr>
              <a:lnSpc>
                <a:spcPct val="150000"/>
              </a:lnSpc>
              <a:buClr>
                <a:srgbClr val="FDDE00"/>
              </a:buClr>
              <a:buFont typeface="Arial" panose="020B0604020202020204" pitchFamily="34" charset="0"/>
              <a:buChar char="•"/>
            </a:pPr>
            <a:r>
              <a:rPr lang="en-GB" sz="2400" spc="-20" dirty="0"/>
              <a:t> </a:t>
            </a:r>
            <a:r>
              <a:rPr lang="en-GB" sz="2400" spc="-20" dirty="0" err="1"/>
              <a:t>Satisfazer</a:t>
            </a:r>
            <a:r>
              <a:rPr lang="en-GB" sz="2400" spc="-20" dirty="0"/>
              <a:t> </a:t>
            </a:r>
            <a:r>
              <a:rPr lang="en-GB" sz="2400" spc="-20" dirty="0" err="1"/>
              <a:t>necessidades</a:t>
            </a:r>
            <a:r>
              <a:rPr lang="en-GB" sz="2400" spc="-20" dirty="0"/>
              <a:t> reais</a:t>
            </a:r>
          </a:p>
          <a:p>
            <a:pPr>
              <a:lnSpc>
                <a:spcPct val="150000"/>
              </a:lnSpc>
              <a:buClr>
                <a:srgbClr val="FDDE00"/>
              </a:buClr>
              <a:buFont typeface="Arial" panose="020B0604020202020204" pitchFamily="34" charset="0"/>
              <a:buChar char="•"/>
            </a:pPr>
            <a:r>
              <a:rPr lang="en-GB" sz="2400" spc="-20" dirty="0"/>
              <a:t> </a:t>
            </a:r>
            <a:r>
              <a:rPr lang="en-GB" sz="2400" spc="-20" dirty="0" err="1"/>
              <a:t>Conecte</a:t>
            </a:r>
            <a:r>
              <a:rPr lang="en-GB" sz="2400" spc="-20" dirty="0"/>
              <a:t>-se com as </a:t>
            </a:r>
            <a:r>
              <a:rPr lang="en-GB" sz="2400" spc="-20" dirty="0" err="1"/>
              <a:t>pessoas</a:t>
            </a:r>
            <a:endParaRPr lang="en-GB" sz="2400" spc="-20" dirty="0"/>
          </a:p>
          <a:p>
            <a:pPr>
              <a:lnSpc>
                <a:spcPct val="150000"/>
              </a:lnSpc>
              <a:buClr>
                <a:srgbClr val="FDDE00"/>
              </a:buClr>
              <a:buFont typeface="Arial" panose="020B0604020202020204" pitchFamily="34" charset="0"/>
              <a:buChar char="•"/>
            </a:pPr>
            <a:r>
              <a:rPr lang="en-GB" sz="2400" spc="-20" dirty="0"/>
              <a:t> </a:t>
            </a:r>
            <a:r>
              <a:rPr lang="en-GB" sz="2400" spc="-20" dirty="0" err="1"/>
              <a:t>Crie</a:t>
            </a:r>
            <a:r>
              <a:rPr lang="en-GB" sz="2400" spc="-20" dirty="0"/>
              <a:t> </a:t>
            </a:r>
            <a:r>
              <a:rPr lang="en-GB" sz="2400" spc="-20" dirty="0" err="1"/>
              <a:t>confiança</a:t>
            </a:r>
            <a:r>
              <a:rPr lang="en-GB" sz="2400" spc="-20" dirty="0"/>
              <a:t> e </a:t>
            </a:r>
            <a:r>
              <a:rPr lang="en-GB" sz="2400" spc="-20" dirty="0" err="1"/>
              <a:t>lealdade</a:t>
            </a:r>
            <a:endParaRPr lang="en-GB" sz="2400" spc="-20" dirty="0"/>
          </a:p>
          <a:p>
            <a:pPr>
              <a:lnSpc>
                <a:spcPct val="150000"/>
              </a:lnSpc>
              <a:buClr>
                <a:srgbClr val="FDDE00"/>
              </a:buClr>
              <a:buFont typeface="Arial" panose="020B0604020202020204" pitchFamily="34" charset="0"/>
              <a:buChar char="•"/>
            </a:pPr>
            <a:r>
              <a:rPr lang="en-GB" sz="2400" spc="-20" dirty="0"/>
              <a:t> Secure efficacy</a:t>
            </a:r>
          </a:p>
          <a:p>
            <a:pPr>
              <a:lnSpc>
                <a:spcPct val="150000"/>
              </a:lnSpc>
              <a:buClr>
                <a:srgbClr val="FDDE00"/>
              </a:buClr>
              <a:buFont typeface="Arial" panose="020B0604020202020204" pitchFamily="34" charset="0"/>
              <a:buChar char="•"/>
            </a:pPr>
            <a:r>
              <a:rPr lang="en-GB" sz="2400" spc="-20" dirty="0"/>
              <a:t> </a:t>
            </a:r>
            <a:r>
              <a:rPr lang="en-GB" sz="2400" spc="-20" dirty="0" err="1"/>
              <a:t>Comunicação</a:t>
            </a:r>
            <a:r>
              <a:rPr lang="en-GB" sz="2400" spc="-20" dirty="0"/>
              <a:t> </a:t>
            </a:r>
            <a:r>
              <a:rPr lang="en-GB" sz="2400" spc="-20" dirty="0" err="1"/>
              <a:t>focada</a:t>
            </a:r>
            <a:endParaRPr lang="en-GB" sz="2400" spc="-20" dirty="0"/>
          </a:p>
        </p:txBody>
      </p:sp>
      <p:sp>
        <p:nvSpPr>
          <p:cNvPr id="16" name="CaixaDeTexto 15">
            <a:extLst>
              <a:ext uri="{FF2B5EF4-FFF2-40B4-BE49-F238E27FC236}">
                <a16:creationId xmlns:a16="http://schemas.microsoft.com/office/drawing/2014/main" id="{705DE60C-4300-4FB2-86E5-26D6E6EF14A1}"/>
              </a:ext>
            </a:extLst>
          </p:cNvPr>
          <p:cNvSpPr txBox="1"/>
          <p:nvPr/>
        </p:nvSpPr>
        <p:spPr>
          <a:xfrm>
            <a:off x="4312908" y="2846826"/>
            <a:ext cx="3578363" cy="1200329"/>
          </a:xfrm>
          <a:prstGeom prst="rect">
            <a:avLst/>
          </a:prstGeom>
          <a:solidFill>
            <a:srgbClr val="6ECECB"/>
          </a:solidFill>
        </p:spPr>
        <p:txBody>
          <a:bodyPr wrap="square" rtlCol="0">
            <a:spAutoFit/>
          </a:bodyPr>
          <a:lstStyle/>
          <a:p>
            <a:pPr algn="ctr"/>
            <a:r>
              <a:rPr lang="pt-PT" sz="2400" dirty="0"/>
              <a:t>OS </a:t>
            </a:r>
            <a:r>
              <a:rPr lang="pt-PT" sz="2400" dirty="0" err="1"/>
              <a:t>clients</a:t>
            </a:r>
            <a:r>
              <a:rPr lang="pt-PT" sz="2400" dirty="0"/>
              <a:t> deverão estar </a:t>
            </a:r>
            <a:endParaRPr lang="pt-PT" sz="2400" b="1" dirty="0">
              <a:solidFill>
                <a:srgbClr val="FDDE00"/>
              </a:solidFill>
              <a:effectLst>
                <a:outerShdw blurRad="38100" dist="38100" dir="2700000" algn="tl">
                  <a:srgbClr val="000000">
                    <a:alpha val="43137"/>
                  </a:srgbClr>
                </a:outerShdw>
              </a:effectLst>
            </a:endParaRPr>
          </a:p>
          <a:p>
            <a:pPr algn="ctr"/>
            <a:r>
              <a:rPr lang="en-GB" sz="2400" dirty="0"/>
              <a:t>no</a:t>
            </a:r>
          </a:p>
          <a:p>
            <a:pPr algn="ctr"/>
            <a:r>
              <a:rPr lang="en-GB" sz="2400" b="1" dirty="0">
                <a:solidFill>
                  <a:srgbClr val="FDDE00"/>
                </a:solidFill>
                <a:effectLst>
                  <a:outerShdw blurRad="38100" dist="38100" dir="2700000" algn="tl">
                    <a:srgbClr val="000000">
                      <a:alpha val="43137"/>
                    </a:srgbClr>
                  </a:outerShdw>
                </a:effectLst>
              </a:rPr>
              <a:t> </a:t>
            </a:r>
            <a:r>
              <a:rPr lang="en-GB" sz="2400" b="1" dirty="0" err="1">
                <a:solidFill>
                  <a:srgbClr val="FDDE00"/>
                </a:solidFill>
                <a:effectLst>
                  <a:outerShdw blurRad="38100" dist="38100" dir="2700000" algn="tl">
                    <a:srgbClr val="000000">
                      <a:alpha val="43137"/>
                    </a:srgbClr>
                  </a:outerShdw>
                </a:effectLst>
              </a:rPr>
              <a:t>coração</a:t>
            </a:r>
            <a:r>
              <a:rPr lang="en-GB" sz="2400" b="1" dirty="0">
                <a:solidFill>
                  <a:srgbClr val="FDDE00"/>
                </a:solidFill>
                <a:effectLst>
                  <a:outerShdw blurRad="38100" dist="38100" dir="2700000" algn="tl">
                    <a:srgbClr val="000000">
                      <a:alpha val="43137"/>
                    </a:srgbClr>
                  </a:outerShdw>
                </a:effectLst>
              </a:rPr>
              <a:t> da </a:t>
            </a:r>
            <a:r>
              <a:rPr lang="en-GB" sz="2400" b="1" dirty="0" err="1">
                <a:solidFill>
                  <a:srgbClr val="FDDE00"/>
                </a:solidFill>
                <a:effectLst>
                  <a:outerShdw blurRad="38100" dist="38100" dir="2700000" algn="tl">
                    <a:srgbClr val="000000">
                      <a:alpha val="43137"/>
                    </a:srgbClr>
                  </a:outerShdw>
                </a:effectLst>
              </a:rPr>
              <a:t>sua</a:t>
            </a:r>
            <a:r>
              <a:rPr lang="en-GB" sz="2400" b="1" dirty="0">
                <a:solidFill>
                  <a:srgbClr val="FDDE00"/>
                </a:solidFill>
                <a:effectLst>
                  <a:outerShdw blurRad="38100" dist="38100" dir="2700000" algn="tl">
                    <a:srgbClr val="000000">
                      <a:alpha val="43137"/>
                    </a:srgbClr>
                  </a:outerShdw>
                </a:effectLst>
              </a:rPr>
              <a:t> </a:t>
            </a:r>
            <a:r>
              <a:rPr lang="en-GB" sz="2400" b="1" dirty="0" err="1">
                <a:solidFill>
                  <a:srgbClr val="FDDE00"/>
                </a:solidFill>
                <a:effectLst>
                  <a:outerShdw blurRad="38100" dist="38100" dir="2700000" algn="tl">
                    <a:srgbClr val="000000">
                      <a:alpha val="43137"/>
                    </a:srgbClr>
                  </a:outerShdw>
                </a:effectLst>
              </a:rPr>
              <a:t>marca</a:t>
            </a:r>
            <a:r>
              <a:rPr lang="en-GB" sz="2400" dirty="0"/>
              <a:t>.</a:t>
            </a:r>
          </a:p>
        </p:txBody>
      </p:sp>
      <p:sp>
        <p:nvSpPr>
          <p:cNvPr id="4" name="CaixaDeTexto 3">
            <a:extLst>
              <a:ext uri="{FF2B5EF4-FFF2-40B4-BE49-F238E27FC236}">
                <a16:creationId xmlns:a16="http://schemas.microsoft.com/office/drawing/2014/main" id="{71E26E55-26B9-499C-81BC-09CA95552767}"/>
              </a:ext>
            </a:extLst>
          </p:cNvPr>
          <p:cNvSpPr txBox="1"/>
          <p:nvPr/>
        </p:nvSpPr>
        <p:spPr>
          <a:xfrm>
            <a:off x="722377" y="2351707"/>
            <a:ext cx="3590532" cy="3743782"/>
          </a:xfrm>
          <a:prstGeom prst="rect">
            <a:avLst/>
          </a:prstGeom>
          <a:noFill/>
        </p:spPr>
        <p:txBody>
          <a:bodyPr wrap="square" rtlCol="0">
            <a:spAutoFit/>
          </a:bodyPr>
          <a:lstStyle/>
          <a:p>
            <a:pPr marL="342900" indent="-342900">
              <a:lnSpc>
                <a:spcPct val="150000"/>
              </a:lnSpc>
              <a:spcAft>
                <a:spcPts val="600"/>
              </a:spcAft>
              <a:buClr>
                <a:srgbClr val="6ECECB"/>
              </a:buClr>
              <a:buFont typeface="Calibri" panose="020F0502020204030204" pitchFamily="34" charset="0"/>
              <a:buChar char="↘"/>
            </a:pPr>
            <a:r>
              <a:rPr lang="en-GB" sz="2400" dirty="0" err="1"/>
              <a:t>Quem</a:t>
            </a:r>
            <a:r>
              <a:rPr lang="en-GB" sz="2400" dirty="0"/>
              <a:t> </a:t>
            </a:r>
            <a:r>
              <a:rPr lang="en-GB" sz="2400" dirty="0" err="1"/>
              <a:t>são</a:t>
            </a:r>
            <a:endParaRPr lang="en-GB" sz="2400" dirty="0"/>
          </a:p>
          <a:p>
            <a:pPr marL="342900" indent="-342900">
              <a:lnSpc>
                <a:spcPct val="150000"/>
              </a:lnSpc>
              <a:spcAft>
                <a:spcPts val="600"/>
              </a:spcAft>
              <a:buClr>
                <a:srgbClr val="6ECECB"/>
              </a:buClr>
              <a:buFont typeface="Calibri" panose="020F0502020204030204" pitchFamily="34" charset="0"/>
              <a:buChar char="↘"/>
            </a:pPr>
            <a:r>
              <a:rPr lang="en-GB" sz="2400" dirty="0"/>
              <a:t>Como </a:t>
            </a:r>
            <a:r>
              <a:rPr lang="en-GB" sz="2400" dirty="0" err="1"/>
              <a:t>pensam</a:t>
            </a:r>
            <a:endParaRPr lang="en-GB" sz="2400" dirty="0"/>
          </a:p>
          <a:p>
            <a:pPr marL="342900" indent="-342900">
              <a:lnSpc>
                <a:spcPct val="150000"/>
              </a:lnSpc>
              <a:spcAft>
                <a:spcPts val="600"/>
              </a:spcAft>
              <a:buClr>
                <a:srgbClr val="6ECECB"/>
              </a:buClr>
              <a:buFont typeface="Calibri" panose="020F0502020204030204" pitchFamily="34" charset="0"/>
              <a:buChar char="↘"/>
            </a:pPr>
            <a:r>
              <a:rPr lang="en-GB" sz="2400" dirty="0"/>
              <a:t>Como se </a:t>
            </a:r>
            <a:r>
              <a:rPr lang="en-GB" sz="2400" dirty="0" err="1"/>
              <a:t>comportam</a:t>
            </a:r>
            <a:endParaRPr lang="en-GB" sz="2400" dirty="0"/>
          </a:p>
          <a:p>
            <a:pPr marL="342900" indent="-342900">
              <a:lnSpc>
                <a:spcPct val="150000"/>
              </a:lnSpc>
              <a:spcAft>
                <a:spcPts val="600"/>
              </a:spcAft>
              <a:buClr>
                <a:srgbClr val="6ECECB"/>
              </a:buClr>
              <a:buFont typeface="Calibri" panose="020F0502020204030204" pitchFamily="34" charset="0"/>
              <a:buChar char="↘"/>
            </a:pPr>
            <a:r>
              <a:rPr lang="en-GB" sz="2400" dirty="0"/>
              <a:t>O que </a:t>
            </a:r>
            <a:r>
              <a:rPr lang="en-GB" sz="2400" dirty="0" err="1"/>
              <a:t>dizem</a:t>
            </a:r>
            <a:endParaRPr lang="en-GB" sz="2400" dirty="0"/>
          </a:p>
          <a:p>
            <a:pPr marL="342900" indent="-342900">
              <a:lnSpc>
                <a:spcPct val="150000"/>
              </a:lnSpc>
              <a:spcAft>
                <a:spcPts val="600"/>
              </a:spcAft>
              <a:buClr>
                <a:srgbClr val="6ECECB"/>
              </a:buClr>
              <a:buFont typeface="Calibri" panose="020F0502020204030204" pitchFamily="34" charset="0"/>
              <a:buChar char="↘"/>
            </a:pPr>
            <a:r>
              <a:rPr lang="en-GB" sz="2400" dirty="0"/>
              <a:t>O que </a:t>
            </a:r>
            <a:r>
              <a:rPr lang="en-GB" sz="2400" dirty="0" err="1"/>
              <a:t>querem</a:t>
            </a:r>
            <a:endParaRPr lang="en-GB" sz="2400" dirty="0"/>
          </a:p>
          <a:p>
            <a:pPr marL="342900" indent="-342900">
              <a:lnSpc>
                <a:spcPct val="150000"/>
              </a:lnSpc>
              <a:spcAft>
                <a:spcPts val="600"/>
              </a:spcAft>
              <a:buClr>
                <a:srgbClr val="6ECECB"/>
              </a:buClr>
              <a:buFont typeface="Calibri" panose="020F0502020204030204" pitchFamily="34" charset="0"/>
              <a:buChar char="↘"/>
            </a:pPr>
            <a:r>
              <a:rPr lang="en-GB" sz="2400" dirty="0" err="1"/>
              <a:t>Quais</a:t>
            </a:r>
            <a:r>
              <a:rPr lang="en-GB" sz="2400" dirty="0"/>
              <a:t> as </a:t>
            </a:r>
            <a:r>
              <a:rPr lang="en-GB" sz="2400" dirty="0" err="1"/>
              <a:t>suas</a:t>
            </a:r>
            <a:r>
              <a:rPr lang="en-GB" sz="2400" dirty="0"/>
              <a:t> </a:t>
            </a:r>
            <a:r>
              <a:rPr lang="en-GB" sz="2400" dirty="0" err="1"/>
              <a:t>dores</a:t>
            </a:r>
            <a:endParaRPr lang="en-GB" sz="2400" dirty="0"/>
          </a:p>
        </p:txBody>
      </p:sp>
      <p:pic>
        <p:nvPicPr>
          <p:cNvPr id="9" name="Imagem 8">
            <a:extLst>
              <a:ext uri="{FF2B5EF4-FFF2-40B4-BE49-F238E27FC236}">
                <a16:creationId xmlns:a16="http://schemas.microsoft.com/office/drawing/2014/main" id="{A6E4672E-7435-4F62-ACB2-1B1DAAB3C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5999" y="2127811"/>
            <a:ext cx="900000" cy="900000"/>
          </a:xfrm>
          <a:prstGeom prst="rect">
            <a:avLst/>
          </a:prstGeom>
          <a:effectLst>
            <a:outerShdw blurRad="50800" dist="38100" dir="2700000" algn="tl" rotWithShape="0">
              <a:prstClr val="black">
                <a:alpha val="40000"/>
              </a:prstClr>
            </a:outerShdw>
          </a:effectLst>
        </p:spPr>
      </p:pic>
      <p:pic>
        <p:nvPicPr>
          <p:cNvPr id="8" name="Imagem 7">
            <a:extLst>
              <a:ext uri="{FF2B5EF4-FFF2-40B4-BE49-F238E27FC236}">
                <a16:creationId xmlns:a16="http://schemas.microsoft.com/office/drawing/2014/main" id="{8893882F-21D4-4819-B963-D794A6149A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199" y="1197822"/>
            <a:ext cx="1153885" cy="1153885"/>
          </a:xfrm>
          <a:prstGeom prst="rect">
            <a:avLst/>
          </a:prstGeom>
        </p:spPr>
      </p:pic>
      <p:pic>
        <p:nvPicPr>
          <p:cNvPr id="15" name="Imagem 14">
            <a:extLst>
              <a:ext uri="{FF2B5EF4-FFF2-40B4-BE49-F238E27FC236}">
                <a16:creationId xmlns:a16="http://schemas.microsoft.com/office/drawing/2014/main" id="{99247471-E3BB-4F92-9D68-CFB867C2C9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9213" y="4584943"/>
            <a:ext cx="900000" cy="900000"/>
          </a:xfrm>
          <a:prstGeom prst="rect">
            <a:avLst/>
          </a:prstGeom>
          <a:effectLst>
            <a:outerShdw blurRad="50800" dist="38100" dir="2700000" algn="tl" rotWithShape="0">
              <a:prstClr val="black">
                <a:alpha val="40000"/>
              </a:prstClr>
            </a:outerShdw>
          </a:effectLst>
        </p:spPr>
      </p:pic>
      <p:sp>
        <p:nvSpPr>
          <p:cNvPr id="12" name="CaixaDeTexto 11">
            <a:extLst>
              <a:ext uri="{FF2B5EF4-FFF2-40B4-BE49-F238E27FC236}">
                <a16:creationId xmlns:a16="http://schemas.microsoft.com/office/drawing/2014/main" id="{8BECE9CF-BCC6-4E2D-8C6E-782C366F0B9B}"/>
              </a:ext>
            </a:extLst>
          </p:cNvPr>
          <p:cNvSpPr txBox="1"/>
          <p:nvPr/>
        </p:nvSpPr>
        <p:spPr>
          <a:xfrm>
            <a:off x="1390862" y="1099408"/>
            <a:ext cx="9764818" cy="830997"/>
          </a:xfrm>
          <a:prstGeom prst="rect">
            <a:avLst/>
          </a:prstGeom>
          <a:noFill/>
        </p:spPr>
        <p:txBody>
          <a:bodyPr wrap="square" rtlCol="0">
            <a:spAutoFit/>
          </a:bodyPr>
          <a:lstStyle/>
          <a:p>
            <a:r>
              <a:rPr lang="pt-PT" sz="2400" spc="-20" dirty="0"/>
              <a:t>As marcas servem para satisfazer as necessidades das pessoas</a:t>
            </a:r>
            <a:r>
              <a:rPr lang="en-GB" sz="2400" spc="-20" dirty="0"/>
              <a:t>… logo </a:t>
            </a:r>
            <a:r>
              <a:rPr lang="en-GB" sz="2400" spc="-20" dirty="0" err="1"/>
              <a:t>terá</a:t>
            </a:r>
            <a:r>
              <a:rPr lang="en-GB" sz="2400" spc="-20" dirty="0"/>
              <a:t> de </a:t>
            </a:r>
            <a:r>
              <a:rPr lang="pt-PT" sz="2400" b="1" spc="-20" dirty="0">
                <a:solidFill>
                  <a:srgbClr val="6ECECB"/>
                </a:solidFill>
                <a:effectLst>
                  <a:outerShdw blurRad="38100" dist="38100" dir="2700000" algn="tl">
                    <a:srgbClr val="000000">
                      <a:alpha val="43137"/>
                    </a:srgbClr>
                  </a:outerShdw>
                </a:effectLst>
              </a:rPr>
              <a:t>compreender as pessoas</a:t>
            </a:r>
            <a:r>
              <a:rPr lang="en-GB" sz="2400" spc="-20" dirty="0"/>
              <a:t>.</a:t>
            </a:r>
          </a:p>
        </p:txBody>
      </p:sp>
    </p:spTree>
    <p:extLst>
      <p:ext uri="{BB962C8B-B14F-4D97-AF65-F5344CB8AC3E}">
        <p14:creationId xmlns:p14="http://schemas.microsoft.com/office/powerpoint/2010/main" val="36836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a:extLst>
              <a:ext uri="{FF2B5EF4-FFF2-40B4-BE49-F238E27FC236}">
                <a16:creationId xmlns:a16="http://schemas.microsoft.com/office/drawing/2014/main" id="{B584D692-CE9A-4B66-87E7-AD71069E3D98}"/>
              </a:ext>
            </a:extLst>
          </p:cNvPr>
          <p:cNvSpPr/>
          <p:nvPr/>
        </p:nvSpPr>
        <p:spPr>
          <a:xfrm>
            <a:off x="4151376" y="0"/>
            <a:ext cx="38953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Marcas</a:t>
            </a:r>
            <a:r>
              <a:rPr lang="en-US" sz="3600" b="1" dirty="0"/>
              <a:t> &amp; Branding – A </a:t>
            </a:r>
            <a:r>
              <a:rPr lang="pt-PT" sz="3600" b="1" dirty="0"/>
              <a:t>Audiência</a:t>
            </a:r>
            <a:endParaRPr lang="en-US" sz="3600" b="1" dirty="0"/>
          </a:p>
        </p:txBody>
      </p:sp>
      <p:pic>
        <p:nvPicPr>
          <p:cNvPr id="28" name="Imagem 27">
            <a:extLst>
              <a:ext uri="{FF2B5EF4-FFF2-40B4-BE49-F238E27FC236}">
                <a16:creationId xmlns:a16="http://schemas.microsoft.com/office/drawing/2014/main" id="{661D49F5-500B-4646-8497-BF95F005D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406" y="1046457"/>
            <a:ext cx="959161" cy="959161"/>
          </a:xfrm>
          <a:prstGeom prst="rect">
            <a:avLst/>
          </a:prstGeom>
        </p:spPr>
      </p:pic>
      <p:pic>
        <p:nvPicPr>
          <p:cNvPr id="29" name="Imagem 28">
            <a:extLst>
              <a:ext uri="{FF2B5EF4-FFF2-40B4-BE49-F238E27FC236}">
                <a16:creationId xmlns:a16="http://schemas.microsoft.com/office/drawing/2014/main" id="{5A1D5202-FD8A-4957-ACDE-CD676769F7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6419" y="1046457"/>
            <a:ext cx="959161" cy="959161"/>
          </a:xfrm>
          <a:prstGeom prst="rect">
            <a:avLst/>
          </a:prstGeom>
        </p:spPr>
      </p:pic>
      <p:pic>
        <p:nvPicPr>
          <p:cNvPr id="31" name="Imagem 30">
            <a:extLst>
              <a:ext uri="{FF2B5EF4-FFF2-40B4-BE49-F238E27FC236}">
                <a16:creationId xmlns:a16="http://schemas.microsoft.com/office/drawing/2014/main" id="{D4F9C3DA-5194-45D9-83D9-DAADDAAE16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14516" y="661565"/>
            <a:ext cx="2352980" cy="1331877"/>
          </a:xfrm>
          <a:prstGeom prst="rect">
            <a:avLst/>
          </a:prstGeom>
        </p:spPr>
      </p:pic>
      <p:sp>
        <p:nvSpPr>
          <p:cNvPr id="32" name="CaixaDeTexto 31">
            <a:extLst>
              <a:ext uri="{FF2B5EF4-FFF2-40B4-BE49-F238E27FC236}">
                <a16:creationId xmlns:a16="http://schemas.microsoft.com/office/drawing/2014/main" id="{1F68E746-AC2A-4025-B112-3A881FCC54C8}"/>
              </a:ext>
            </a:extLst>
          </p:cNvPr>
          <p:cNvSpPr txBox="1"/>
          <p:nvPr/>
        </p:nvSpPr>
        <p:spPr>
          <a:xfrm>
            <a:off x="86587" y="1989416"/>
            <a:ext cx="4058692" cy="523220"/>
          </a:xfrm>
          <a:prstGeom prst="rect">
            <a:avLst/>
          </a:prstGeom>
          <a:noFill/>
        </p:spPr>
        <p:txBody>
          <a:bodyPr wrap="square" rtlCol="0">
            <a:spAutoFit/>
          </a:bodyPr>
          <a:lstStyle/>
          <a:p>
            <a:pPr algn="ctr"/>
            <a:r>
              <a:rPr lang="pt-PT" sz="2800" b="1" dirty="0">
                <a:solidFill>
                  <a:srgbClr val="6ECECB"/>
                </a:solidFill>
                <a:effectLst>
                  <a:outerShdw blurRad="38100" dist="38100" dir="2700000" algn="tl">
                    <a:srgbClr val="000000">
                      <a:alpha val="43137"/>
                    </a:srgbClr>
                  </a:outerShdw>
                </a:effectLst>
              </a:rPr>
              <a:t>Segmentação</a:t>
            </a:r>
            <a:r>
              <a:rPr lang="en-GB" sz="2800" b="1" dirty="0">
                <a:solidFill>
                  <a:srgbClr val="6ECECB"/>
                </a:solidFill>
                <a:effectLst>
                  <a:outerShdw blurRad="38100" dist="38100" dir="2700000" algn="tl">
                    <a:srgbClr val="000000">
                      <a:alpha val="43137"/>
                    </a:srgbClr>
                  </a:outerShdw>
                </a:effectLst>
              </a:rPr>
              <a:t> de Mercado</a:t>
            </a:r>
          </a:p>
        </p:txBody>
      </p:sp>
      <p:sp>
        <p:nvSpPr>
          <p:cNvPr id="33" name="CaixaDeTexto 32">
            <a:extLst>
              <a:ext uri="{FF2B5EF4-FFF2-40B4-BE49-F238E27FC236}">
                <a16:creationId xmlns:a16="http://schemas.microsoft.com/office/drawing/2014/main" id="{F909EAE2-3AC9-4054-B9F1-1323EFF21A11}"/>
              </a:ext>
            </a:extLst>
          </p:cNvPr>
          <p:cNvSpPr txBox="1"/>
          <p:nvPr/>
        </p:nvSpPr>
        <p:spPr>
          <a:xfrm>
            <a:off x="347472" y="2514927"/>
            <a:ext cx="3584448" cy="2846933"/>
          </a:xfrm>
          <a:prstGeom prst="rect">
            <a:avLst/>
          </a:prstGeom>
          <a:noFill/>
        </p:spPr>
        <p:txBody>
          <a:bodyPr wrap="square" rtlCol="0">
            <a:spAutoFit/>
          </a:bodyPr>
          <a:lstStyle/>
          <a:p>
            <a:pPr algn="just">
              <a:lnSpc>
                <a:spcPct val="150000"/>
              </a:lnSpc>
              <a:spcAft>
                <a:spcPts val="1200"/>
              </a:spcAft>
            </a:pPr>
            <a:r>
              <a:rPr lang="pt-PT" sz="2200" dirty="0"/>
              <a:t>Use critérios específicos que façam sentido para a marca</a:t>
            </a:r>
            <a:r>
              <a:rPr lang="en-GB" sz="2200" dirty="0"/>
              <a:t>:</a:t>
            </a:r>
          </a:p>
          <a:p>
            <a:pPr marL="342900" indent="-342900" algn="just">
              <a:spcAft>
                <a:spcPts val="600"/>
              </a:spcAft>
              <a:buClr>
                <a:srgbClr val="FDDE00"/>
              </a:buClr>
              <a:buFont typeface="Calibri" panose="020F0502020204030204" pitchFamily="34" charset="0"/>
              <a:buChar char="↘"/>
            </a:pPr>
            <a:r>
              <a:rPr lang="pt-PT" sz="2200" dirty="0"/>
              <a:t>Idade</a:t>
            </a:r>
          </a:p>
          <a:p>
            <a:pPr marL="342900" indent="-342900" algn="just">
              <a:spcAft>
                <a:spcPts val="600"/>
              </a:spcAft>
              <a:buClr>
                <a:srgbClr val="FDDE00"/>
              </a:buClr>
              <a:buFont typeface="Calibri" panose="020F0502020204030204" pitchFamily="34" charset="0"/>
              <a:buChar char="↘"/>
            </a:pPr>
            <a:r>
              <a:rPr lang="pt-PT" sz="2200" dirty="0"/>
              <a:t>Estilo de Viagem</a:t>
            </a:r>
          </a:p>
          <a:p>
            <a:pPr marL="342900" indent="-342900" algn="just">
              <a:spcAft>
                <a:spcPts val="600"/>
              </a:spcAft>
              <a:buClr>
                <a:srgbClr val="FDDE00"/>
              </a:buClr>
              <a:buFont typeface="Calibri" panose="020F0502020204030204" pitchFamily="34" charset="0"/>
              <a:buChar char="↘"/>
            </a:pPr>
            <a:r>
              <a:rPr lang="pt-PT" sz="2200" dirty="0"/>
              <a:t>Região</a:t>
            </a:r>
          </a:p>
          <a:p>
            <a:pPr marL="342900" indent="-342900" algn="just">
              <a:spcAft>
                <a:spcPts val="600"/>
              </a:spcAft>
              <a:buClr>
                <a:srgbClr val="FDDE00"/>
              </a:buClr>
              <a:buFont typeface="Calibri" panose="020F0502020204030204" pitchFamily="34" charset="0"/>
              <a:buChar char="↘"/>
            </a:pPr>
            <a:r>
              <a:rPr lang="pt-PT" sz="2200" dirty="0"/>
              <a:t>Hedónico / </a:t>
            </a:r>
            <a:r>
              <a:rPr lang="pt-PT" sz="2200" dirty="0" err="1"/>
              <a:t>Eudaimónico</a:t>
            </a:r>
            <a:endParaRPr lang="pt-PT" sz="2200" dirty="0"/>
          </a:p>
        </p:txBody>
      </p:sp>
      <p:sp>
        <p:nvSpPr>
          <p:cNvPr id="34" name="CaixaDeTexto 33">
            <a:extLst>
              <a:ext uri="{FF2B5EF4-FFF2-40B4-BE49-F238E27FC236}">
                <a16:creationId xmlns:a16="http://schemas.microsoft.com/office/drawing/2014/main" id="{931FACF4-E20A-43A2-8508-E36E42F54980}"/>
              </a:ext>
            </a:extLst>
          </p:cNvPr>
          <p:cNvSpPr txBox="1"/>
          <p:nvPr/>
        </p:nvSpPr>
        <p:spPr>
          <a:xfrm>
            <a:off x="4313201" y="2514927"/>
            <a:ext cx="3584448" cy="3948645"/>
          </a:xfrm>
          <a:prstGeom prst="rect">
            <a:avLst/>
          </a:prstGeom>
          <a:noFill/>
        </p:spPr>
        <p:txBody>
          <a:bodyPr wrap="square" rtlCol="0">
            <a:spAutoFit/>
          </a:bodyPr>
          <a:lstStyle/>
          <a:p>
            <a:pPr algn="just">
              <a:lnSpc>
                <a:spcPct val="150000"/>
              </a:lnSpc>
              <a:spcAft>
                <a:spcPts val="1200"/>
              </a:spcAft>
              <a:buClr>
                <a:srgbClr val="6ECECB"/>
              </a:buClr>
              <a:buFont typeface="Calibri" panose="020F0502020204030204" pitchFamily="34" charset="0"/>
              <a:buChar char="↘"/>
            </a:pPr>
            <a:r>
              <a:rPr lang="en-GB" sz="2400" dirty="0"/>
              <a:t> </a:t>
            </a:r>
            <a:r>
              <a:rPr lang="pt-PT" sz="2200" dirty="0"/>
              <a:t>Retrato fictício para representar um grupo específico de pessoas</a:t>
            </a:r>
            <a:r>
              <a:rPr lang="en-GB" sz="2200" dirty="0"/>
              <a:t>. </a:t>
            </a:r>
          </a:p>
          <a:p>
            <a:pPr algn="just">
              <a:lnSpc>
                <a:spcPct val="150000"/>
              </a:lnSpc>
              <a:spcAft>
                <a:spcPts val="1200"/>
              </a:spcAft>
              <a:buClr>
                <a:srgbClr val="6ECECB"/>
              </a:buClr>
              <a:buFont typeface="Calibri" panose="020F0502020204030204" pitchFamily="34" charset="0"/>
              <a:buChar char="↘"/>
            </a:pPr>
            <a:r>
              <a:rPr lang="en-GB" sz="2200" dirty="0"/>
              <a:t> Gere </a:t>
            </a:r>
            <a:r>
              <a:rPr lang="pt-PT" sz="2200" dirty="0"/>
              <a:t>empatia</a:t>
            </a:r>
            <a:r>
              <a:rPr lang="en-GB" sz="2200" dirty="0"/>
              <a:t>.</a:t>
            </a:r>
          </a:p>
          <a:p>
            <a:pPr algn="just">
              <a:lnSpc>
                <a:spcPct val="150000"/>
              </a:lnSpc>
              <a:spcAft>
                <a:spcPts val="1200"/>
              </a:spcAft>
              <a:buClr>
                <a:srgbClr val="6ECECB"/>
              </a:buClr>
              <a:buFont typeface="Calibri" panose="020F0502020204030204" pitchFamily="34" charset="0"/>
              <a:buChar char="↘"/>
            </a:pPr>
            <a:r>
              <a:rPr lang="en-GB" sz="2200" dirty="0"/>
              <a:t> </a:t>
            </a:r>
            <a:r>
              <a:rPr lang="pt-PT" sz="2200" dirty="0"/>
              <a:t>Ajude a focar nas necessidades reais de pessoas reais</a:t>
            </a:r>
            <a:r>
              <a:rPr lang="en-GB" sz="2200" dirty="0"/>
              <a:t>.</a:t>
            </a:r>
          </a:p>
        </p:txBody>
      </p:sp>
      <p:sp>
        <p:nvSpPr>
          <p:cNvPr id="35" name="CaixaDeTexto 34">
            <a:extLst>
              <a:ext uri="{FF2B5EF4-FFF2-40B4-BE49-F238E27FC236}">
                <a16:creationId xmlns:a16="http://schemas.microsoft.com/office/drawing/2014/main" id="{CAC7DBA7-2A7F-418A-9DB4-8D9FA7397AF9}"/>
              </a:ext>
            </a:extLst>
          </p:cNvPr>
          <p:cNvSpPr txBox="1"/>
          <p:nvPr/>
        </p:nvSpPr>
        <p:spPr>
          <a:xfrm>
            <a:off x="4555236" y="1817597"/>
            <a:ext cx="3081528" cy="954107"/>
          </a:xfrm>
          <a:prstGeom prst="rect">
            <a:avLst/>
          </a:prstGeom>
          <a:noFill/>
        </p:spPr>
        <p:txBody>
          <a:bodyPr wrap="square" rtlCol="0">
            <a:spAutoFit/>
          </a:bodyPr>
          <a:lstStyle/>
          <a:p>
            <a:pPr algn="ctr"/>
            <a:r>
              <a:rPr lang="en-GB" sz="2800" b="1" dirty="0">
                <a:solidFill>
                  <a:srgbClr val="FDDE00"/>
                </a:solidFill>
                <a:effectLst>
                  <a:outerShdw blurRad="38100" dist="38100" dir="2700000" algn="tl">
                    <a:srgbClr val="000000">
                      <a:alpha val="43137"/>
                    </a:srgbClr>
                  </a:outerShdw>
                </a:effectLst>
              </a:rPr>
              <a:t>Persona do comprador</a:t>
            </a:r>
          </a:p>
        </p:txBody>
      </p:sp>
      <p:sp>
        <p:nvSpPr>
          <p:cNvPr id="37" name="CaixaDeTexto 36">
            <a:extLst>
              <a:ext uri="{FF2B5EF4-FFF2-40B4-BE49-F238E27FC236}">
                <a16:creationId xmlns:a16="http://schemas.microsoft.com/office/drawing/2014/main" id="{5A9E4BE2-A1E6-4051-A87A-84EEE6BB5CAB}"/>
              </a:ext>
            </a:extLst>
          </p:cNvPr>
          <p:cNvSpPr txBox="1"/>
          <p:nvPr/>
        </p:nvSpPr>
        <p:spPr>
          <a:xfrm>
            <a:off x="8450242" y="1993441"/>
            <a:ext cx="3081528" cy="523220"/>
          </a:xfrm>
          <a:prstGeom prst="rect">
            <a:avLst/>
          </a:prstGeom>
          <a:noFill/>
        </p:spPr>
        <p:txBody>
          <a:bodyPr wrap="square" rtlCol="0">
            <a:spAutoFit/>
          </a:bodyPr>
          <a:lstStyle/>
          <a:p>
            <a:pPr algn="ctr"/>
            <a:r>
              <a:rPr lang="en-GB" sz="2800" b="1" dirty="0">
                <a:solidFill>
                  <a:srgbClr val="F7981D"/>
                </a:solidFill>
                <a:effectLst>
                  <a:outerShdw blurRad="38100" dist="38100" dir="2700000" algn="tl">
                    <a:srgbClr val="000000">
                      <a:alpha val="43137"/>
                    </a:srgbClr>
                  </a:outerShdw>
                </a:effectLst>
              </a:rPr>
              <a:t>Mood boards</a:t>
            </a:r>
          </a:p>
        </p:txBody>
      </p:sp>
      <p:sp>
        <p:nvSpPr>
          <p:cNvPr id="38" name="CaixaDeTexto 37">
            <a:extLst>
              <a:ext uri="{FF2B5EF4-FFF2-40B4-BE49-F238E27FC236}">
                <a16:creationId xmlns:a16="http://schemas.microsoft.com/office/drawing/2014/main" id="{1D6E06AA-B53B-4D21-A0FC-29105D01DBC4}"/>
              </a:ext>
            </a:extLst>
          </p:cNvPr>
          <p:cNvSpPr txBox="1"/>
          <p:nvPr/>
        </p:nvSpPr>
        <p:spPr>
          <a:xfrm>
            <a:off x="8278934" y="2514927"/>
            <a:ext cx="3584448" cy="3748590"/>
          </a:xfrm>
          <a:prstGeom prst="rect">
            <a:avLst/>
          </a:prstGeom>
          <a:noFill/>
        </p:spPr>
        <p:txBody>
          <a:bodyPr wrap="square" rtlCol="0">
            <a:spAutoFit/>
          </a:bodyPr>
          <a:lstStyle/>
          <a:p>
            <a:pPr algn="just">
              <a:lnSpc>
                <a:spcPct val="150000"/>
              </a:lnSpc>
              <a:spcAft>
                <a:spcPts val="1200"/>
              </a:spcAft>
              <a:buClr>
                <a:srgbClr val="6ECECB"/>
              </a:buClr>
              <a:buFont typeface="Calibri" panose="020F0502020204030204" pitchFamily="34" charset="0"/>
              <a:buChar char="↘"/>
            </a:pPr>
            <a:r>
              <a:rPr lang="en-GB" sz="2200" spc="-20" dirty="0"/>
              <a:t> </a:t>
            </a:r>
            <a:r>
              <a:rPr lang="pt-PT" sz="2200" spc="-20" dirty="0"/>
              <a:t>Compreenda comportamentos, expressões, ações, lugares, experiências, humores.</a:t>
            </a:r>
          </a:p>
          <a:p>
            <a:pPr algn="just">
              <a:lnSpc>
                <a:spcPct val="150000"/>
              </a:lnSpc>
              <a:spcAft>
                <a:spcPts val="1200"/>
              </a:spcAft>
              <a:buClr>
                <a:srgbClr val="6ECECB"/>
              </a:buClr>
              <a:buFont typeface="Calibri" panose="020F0502020204030204" pitchFamily="34" charset="0"/>
              <a:buChar char="↘"/>
            </a:pPr>
            <a:r>
              <a:rPr lang="en-GB" sz="2200" spc="-20" dirty="0"/>
              <a:t> </a:t>
            </a:r>
            <a:r>
              <a:rPr lang="pt-PT" sz="2200" spc="-20" dirty="0"/>
              <a:t>Encontre inspiração para cores de design gráfico, tipografia e símbolos.</a:t>
            </a:r>
            <a:endParaRPr lang="en-GB" sz="2200" spc="-20" dirty="0"/>
          </a:p>
        </p:txBody>
      </p:sp>
    </p:spTree>
    <p:extLst>
      <p:ext uri="{BB962C8B-B14F-4D97-AF65-F5344CB8AC3E}">
        <p14:creationId xmlns:p14="http://schemas.microsoft.com/office/powerpoint/2010/main" val="399509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44CF8-F48A-5946-B3F6-842C356E0E74}"/>
              </a:ext>
            </a:extLst>
          </p:cNvPr>
          <p:cNvSpPr>
            <a:spLocks noGrp="1"/>
          </p:cNvSpPr>
          <p:nvPr>
            <p:ph type="body" sz="quarter" idx="14"/>
          </p:nvPr>
        </p:nvSpPr>
        <p:spPr>
          <a:xfrm>
            <a:off x="4296157" y="4859417"/>
            <a:ext cx="785328" cy="1056986"/>
          </a:xfrm>
        </p:spPr>
        <p:txBody>
          <a:bodyPr>
            <a:normAutofit fontScale="85000" lnSpcReduction="20000"/>
          </a:bodyPr>
          <a:lstStyle/>
          <a:p>
            <a:r>
              <a:rPr lang="en-US" dirty="0"/>
              <a:t>”</a:t>
            </a:r>
          </a:p>
        </p:txBody>
      </p:sp>
      <p:sp>
        <p:nvSpPr>
          <p:cNvPr id="2" name="Text Placeholder 1">
            <a:extLst>
              <a:ext uri="{FF2B5EF4-FFF2-40B4-BE49-F238E27FC236}">
                <a16:creationId xmlns:a16="http://schemas.microsoft.com/office/drawing/2014/main" id="{059C1FF3-A4F1-114E-9D89-4724261107CA}"/>
              </a:ext>
            </a:extLst>
          </p:cNvPr>
          <p:cNvSpPr>
            <a:spLocks noGrp="1"/>
          </p:cNvSpPr>
          <p:nvPr>
            <p:ph type="body" sz="quarter" idx="13"/>
          </p:nvPr>
        </p:nvSpPr>
        <p:spPr>
          <a:xfrm>
            <a:off x="712093" y="1182012"/>
            <a:ext cx="4369392" cy="4493975"/>
          </a:xfrm>
        </p:spPr>
        <p:txBody>
          <a:bodyPr>
            <a:normAutofit/>
          </a:bodyPr>
          <a:lstStyle/>
          <a:p>
            <a:r>
              <a:rPr lang="en-US" sz="4400" dirty="0" err="1"/>
              <a:t>Bem-vindo</a:t>
            </a:r>
            <a:r>
              <a:rPr lang="en-US" sz="4400" dirty="0"/>
              <a:t> à </a:t>
            </a:r>
            <a:r>
              <a:rPr lang="en-US" sz="4400" dirty="0" err="1"/>
              <a:t>formação</a:t>
            </a:r>
            <a:r>
              <a:rPr lang="en-US" sz="4400" dirty="0"/>
              <a:t> online de Turismo de </a:t>
            </a:r>
            <a:r>
              <a:rPr lang="en-US" sz="4400" dirty="0" err="1"/>
              <a:t>Bem-Estar</a:t>
            </a:r>
            <a:r>
              <a:rPr lang="en-US" sz="4400" dirty="0"/>
              <a:t> da DETOUR.</a:t>
            </a:r>
          </a:p>
        </p:txBody>
      </p:sp>
      <p:sp>
        <p:nvSpPr>
          <p:cNvPr id="4" name="Text Placeholder 3">
            <a:extLst>
              <a:ext uri="{FF2B5EF4-FFF2-40B4-BE49-F238E27FC236}">
                <a16:creationId xmlns:a16="http://schemas.microsoft.com/office/drawing/2014/main" id="{61366880-0383-2940-9734-DA146110A09B}"/>
              </a:ext>
            </a:extLst>
          </p:cNvPr>
          <p:cNvSpPr>
            <a:spLocks noGrp="1"/>
          </p:cNvSpPr>
          <p:nvPr>
            <p:ph type="body" sz="quarter" idx="15"/>
          </p:nvPr>
        </p:nvSpPr>
        <p:spPr>
          <a:xfrm>
            <a:off x="623677" y="984694"/>
            <a:ext cx="2613204" cy="1221666"/>
          </a:xfrm>
        </p:spPr>
        <p:txBody>
          <a:bodyPr>
            <a:normAutofit fontScale="92500" lnSpcReduction="10000"/>
          </a:bodyPr>
          <a:lstStyle/>
          <a:p>
            <a:r>
              <a:rPr lang="en-US" dirty="0"/>
              <a:t>“</a:t>
            </a:r>
          </a:p>
        </p:txBody>
      </p:sp>
      <p:pic>
        <p:nvPicPr>
          <p:cNvPr id="9" name="Picture Placeholder 8" descr="A person holding a sign&#10;&#10;Description automatically generated">
            <a:extLst>
              <a:ext uri="{FF2B5EF4-FFF2-40B4-BE49-F238E27FC236}">
                <a16:creationId xmlns:a16="http://schemas.microsoft.com/office/drawing/2014/main" id="{66398114-53AB-FD4E-962F-C21FEFC8F36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299729" y="-1"/>
            <a:ext cx="4369392" cy="6858001"/>
          </a:xfrm>
        </p:spPr>
      </p:pic>
    </p:spTree>
    <p:extLst>
      <p:ext uri="{BB962C8B-B14F-4D97-AF65-F5344CB8AC3E}">
        <p14:creationId xmlns:p14="http://schemas.microsoft.com/office/powerpoint/2010/main" val="226713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ção da Imagem 9">
            <a:extLst>
              <a:ext uri="{FF2B5EF4-FFF2-40B4-BE49-F238E27FC236}">
                <a16:creationId xmlns:a16="http://schemas.microsoft.com/office/drawing/2014/main" id="{59704E31-2E2F-4560-81C8-FE2437197F6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1">
            <a:extLst>
              <a:ext uri="{FF2B5EF4-FFF2-40B4-BE49-F238E27FC236}">
                <a16:creationId xmlns:a16="http://schemas.microsoft.com/office/drawing/2014/main" id="{31D5B23D-0558-4099-AC04-6F902EBEC99C}"/>
              </a:ext>
            </a:extLst>
          </p:cNvPr>
          <p:cNvSpPr txBox="1">
            <a:spLocks/>
          </p:cNvSpPr>
          <p:nvPr/>
        </p:nvSpPr>
        <p:spPr>
          <a:xfrm>
            <a:off x="205213" y="936395"/>
            <a:ext cx="3359622" cy="3297980"/>
          </a:xfrm>
          <a:prstGeom prst="rect">
            <a:avLst/>
          </a:prstGeom>
        </p:spPr>
        <p:txBody>
          <a:bodyPr vert="horz" wrap="square" lIns="0" tIns="45720" rIns="0" bIns="45720" rtlCol="0">
            <a:no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600" dirty="0">
                <a:solidFill>
                  <a:schemeClr val="bg1"/>
                </a:solidFill>
                <a:effectLst>
                  <a:outerShdw blurRad="38100" dist="38100" dir="2700000" algn="tl">
                    <a:srgbClr val="000000">
                      <a:alpha val="43137"/>
                    </a:srgbClr>
                  </a:outerShdw>
                </a:effectLst>
              </a:rPr>
              <a:t>8.2.</a:t>
            </a:r>
          </a:p>
          <a:p>
            <a:r>
              <a:rPr lang="pt-PT" sz="4400" dirty="0">
                <a:solidFill>
                  <a:schemeClr val="bg1"/>
                </a:solidFill>
                <a:effectLst>
                  <a:outerShdw blurRad="38100" dist="38100" dir="2700000" algn="tl">
                    <a:srgbClr val="000000">
                      <a:alpha val="43137"/>
                    </a:srgbClr>
                  </a:outerShdw>
                </a:effectLst>
              </a:rPr>
              <a:t>Identidade e Personalidade da Marca</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15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906770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Identidade</a:t>
            </a:r>
            <a:r>
              <a:rPr lang="en-US" sz="3600" b="1" dirty="0"/>
              <a:t> e </a:t>
            </a:r>
            <a:r>
              <a:rPr lang="en-US" sz="3600" b="1" dirty="0" err="1"/>
              <a:t>Personalide</a:t>
            </a:r>
            <a:endParaRPr lang="en-US" sz="3600" b="1" dirty="0"/>
          </a:p>
        </p:txBody>
      </p:sp>
      <p:sp>
        <p:nvSpPr>
          <p:cNvPr id="4" name="CaixaDeTexto 3">
            <a:extLst>
              <a:ext uri="{FF2B5EF4-FFF2-40B4-BE49-F238E27FC236}">
                <a16:creationId xmlns:a16="http://schemas.microsoft.com/office/drawing/2014/main" id="{02D3C7CC-3ECB-4441-88E4-7CEF76BC9A5E}"/>
              </a:ext>
            </a:extLst>
          </p:cNvPr>
          <p:cNvSpPr txBox="1"/>
          <p:nvPr/>
        </p:nvSpPr>
        <p:spPr>
          <a:xfrm>
            <a:off x="222586" y="2041236"/>
            <a:ext cx="5029756" cy="2404954"/>
          </a:xfrm>
          <a:prstGeom prst="rect">
            <a:avLst/>
          </a:prstGeom>
          <a:noFill/>
        </p:spPr>
        <p:txBody>
          <a:bodyPr wrap="square" rtlCol="0">
            <a:spAutoFit/>
          </a:bodyPr>
          <a:lstStyle/>
          <a:p>
            <a:pPr marL="342900" indent="-342900">
              <a:lnSpc>
                <a:spcPct val="150000"/>
              </a:lnSpc>
              <a:spcAft>
                <a:spcPts val="1200"/>
              </a:spcAft>
              <a:buClr>
                <a:srgbClr val="6ECECB"/>
              </a:buClr>
              <a:buFont typeface="Calibri" panose="020F0502020204030204" pitchFamily="34" charset="0"/>
              <a:buChar char="↘"/>
            </a:pPr>
            <a:r>
              <a:rPr lang="pt-PT" sz="2400" dirty="0"/>
              <a:t>Tem valores, uma personalidade e uma forma de se expressar.</a:t>
            </a:r>
            <a:endParaRPr lang="en-GB" sz="2400" dirty="0"/>
          </a:p>
          <a:p>
            <a:pPr marL="342900" indent="-342900">
              <a:lnSpc>
                <a:spcPct val="150000"/>
              </a:lnSpc>
              <a:buClr>
                <a:srgbClr val="6ECECB"/>
              </a:buClr>
              <a:buFont typeface="Calibri" panose="020F0502020204030204" pitchFamily="34" charset="0"/>
              <a:buChar char="↘"/>
            </a:pPr>
            <a:r>
              <a:rPr lang="pt-PT" sz="2400" dirty="0"/>
              <a:t>Precisa de se relacionar com outras pessoas e gerar empatia</a:t>
            </a:r>
            <a:r>
              <a:rPr lang="en-GB" sz="2400" dirty="0"/>
              <a:t>.</a:t>
            </a:r>
          </a:p>
        </p:txBody>
      </p:sp>
      <p:sp>
        <p:nvSpPr>
          <p:cNvPr id="5" name="CaixaDeTexto 4">
            <a:extLst>
              <a:ext uri="{FF2B5EF4-FFF2-40B4-BE49-F238E27FC236}">
                <a16:creationId xmlns:a16="http://schemas.microsoft.com/office/drawing/2014/main" id="{D72A5C02-D712-4EAA-AC95-EEA711D2A546}"/>
              </a:ext>
            </a:extLst>
          </p:cNvPr>
          <p:cNvSpPr txBox="1"/>
          <p:nvPr/>
        </p:nvSpPr>
        <p:spPr>
          <a:xfrm>
            <a:off x="2766303" y="5275967"/>
            <a:ext cx="4507345" cy="830997"/>
          </a:xfrm>
          <a:prstGeom prst="rect">
            <a:avLst/>
          </a:prstGeom>
          <a:noFill/>
        </p:spPr>
        <p:txBody>
          <a:bodyPr wrap="square" rtlCol="0">
            <a:spAutoFit/>
          </a:bodyPr>
          <a:lstStyle/>
          <a:p>
            <a:r>
              <a:rPr lang="en-GB" sz="2400" b="1" dirty="0" err="1">
                <a:solidFill>
                  <a:srgbClr val="6ECECB"/>
                </a:solidFill>
              </a:rPr>
              <a:t>Ideia</a:t>
            </a:r>
            <a:r>
              <a:rPr lang="en-GB" sz="2400" b="1" dirty="0">
                <a:solidFill>
                  <a:srgbClr val="6ECECB"/>
                </a:solidFill>
              </a:rPr>
              <a:t> Central</a:t>
            </a:r>
          </a:p>
          <a:p>
            <a:r>
              <a:rPr lang="pt-PT" sz="2400" dirty="0"/>
              <a:t>Qual é o propósito da marca?</a:t>
            </a:r>
            <a:endParaRPr lang="en-GB" sz="2400" dirty="0"/>
          </a:p>
        </p:txBody>
      </p:sp>
      <p:sp>
        <p:nvSpPr>
          <p:cNvPr id="13" name="CaixaDeTexto 12">
            <a:extLst>
              <a:ext uri="{FF2B5EF4-FFF2-40B4-BE49-F238E27FC236}">
                <a16:creationId xmlns:a16="http://schemas.microsoft.com/office/drawing/2014/main" id="{9D78A985-462D-4765-8ADF-6199B4B66CF7}"/>
              </a:ext>
            </a:extLst>
          </p:cNvPr>
          <p:cNvSpPr txBox="1"/>
          <p:nvPr/>
        </p:nvSpPr>
        <p:spPr>
          <a:xfrm>
            <a:off x="7513783" y="4944573"/>
            <a:ext cx="4322793" cy="830997"/>
          </a:xfrm>
          <a:prstGeom prst="rect">
            <a:avLst/>
          </a:prstGeom>
          <a:noFill/>
        </p:spPr>
        <p:txBody>
          <a:bodyPr wrap="square" rtlCol="0">
            <a:spAutoFit/>
          </a:bodyPr>
          <a:lstStyle/>
          <a:p>
            <a:r>
              <a:rPr lang="en-GB" sz="2400" b="1" dirty="0" err="1">
                <a:solidFill>
                  <a:srgbClr val="6ECECB"/>
                </a:solidFill>
              </a:rPr>
              <a:t>Valores</a:t>
            </a:r>
            <a:r>
              <a:rPr lang="en-GB" sz="2400" b="1" dirty="0">
                <a:solidFill>
                  <a:srgbClr val="6ECECB"/>
                </a:solidFill>
              </a:rPr>
              <a:t> e </a:t>
            </a:r>
            <a:r>
              <a:rPr lang="en-GB" sz="2400" b="1" dirty="0" err="1">
                <a:solidFill>
                  <a:srgbClr val="6ECECB"/>
                </a:solidFill>
              </a:rPr>
              <a:t>Identidade</a:t>
            </a:r>
            <a:r>
              <a:rPr lang="en-GB" sz="2400" b="1" dirty="0">
                <a:solidFill>
                  <a:srgbClr val="6ECECB"/>
                </a:solidFill>
              </a:rPr>
              <a:t> da Marca</a:t>
            </a:r>
          </a:p>
          <a:p>
            <a:r>
              <a:rPr lang="pt-PT" sz="2400" dirty="0"/>
              <a:t>O que representa a marca?</a:t>
            </a:r>
            <a:endParaRPr lang="en-GB" sz="2400" dirty="0"/>
          </a:p>
        </p:txBody>
      </p:sp>
      <p:sp>
        <p:nvSpPr>
          <p:cNvPr id="14" name="CaixaDeTexto 13">
            <a:extLst>
              <a:ext uri="{FF2B5EF4-FFF2-40B4-BE49-F238E27FC236}">
                <a16:creationId xmlns:a16="http://schemas.microsoft.com/office/drawing/2014/main" id="{DADB0D4B-7A3F-48CC-A584-39819516439C}"/>
              </a:ext>
            </a:extLst>
          </p:cNvPr>
          <p:cNvSpPr txBox="1"/>
          <p:nvPr/>
        </p:nvSpPr>
        <p:spPr>
          <a:xfrm>
            <a:off x="7781814" y="1769285"/>
            <a:ext cx="4054763" cy="1200329"/>
          </a:xfrm>
          <a:prstGeom prst="rect">
            <a:avLst/>
          </a:prstGeom>
          <a:noFill/>
        </p:spPr>
        <p:txBody>
          <a:bodyPr wrap="square" rtlCol="0">
            <a:spAutoFit/>
          </a:bodyPr>
          <a:lstStyle/>
          <a:p>
            <a:r>
              <a:rPr lang="en-GB" sz="2400" b="1" dirty="0">
                <a:solidFill>
                  <a:srgbClr val="6ECECB"/>
                </a:solidFill>
              </a:rPr>
              <a:t>Persona da Marca</a:t>
            </a:r>
          </a:p>
          <a:p>
            <a:r>
              <a:rPr lang="pt-PT" sz="2400" dirty="0"/>
              <a:t>Como é a personalidade da marca?</a:t>
            </a:r>
            <a:endParaRPr lang="en-GB" sz="2400" dirty="0"/>
          </a:p>
        </p:txBody>
      </p:sp>
      <p:sp>
        <p:nvSpPr>
          <p:cNvPr id="15" name="CaixaDeTexto 14">
            <a:extLst>
              <a:ext uri="{FF2B5EF4-FFF2-40B4-BE49-F238E27FC236}">
                <a16:creationId xmlns:a16="http://schemas.microsoft.com/office/drawing/2014/main" id="{00EF8D1F-0C83-4FAE-A4C5-83E6181A432F}"/>
              </a:ext>
            </a:extLst>
          </p:cNvPr>
          <p:cNvSpPr txBox="1"/>
          <p:nvPr/>
        </p:nvSpPr>
        <p:spPr>
          <a:xfrm>
            <a:off x="7527814" y="3286572"/>
            <a:ext cx="4664186" cy="830997"/>
          </a:xfrm>
          <a:prstGeom prst="rect">
            <a:avLst/>
          </a:prstGeom>
          <a:noFill/>
        </p:spPr>
        <p:txBody>
          <a:bodyPr wrap="square" rtlCol="0">
            <a:spAutoFit/>
          </a:bodyPr>
          <a:lstStyle/>
          <a:p>
            <a:r>
              <a:rPr lang="en-GB" sz="2400" b="1" dirty="0" err="1">
                <a:solidFill>
                  <a:srgbClr val="6ECECB"/>
                </a:solidFill>
              </a:rPr>
              <a:t>Voz</a:t>
            </a:r>
            <a:r>
              <a:rPr lang="en-GB" sz="2400" b="1" dirty="0">
                <a:solidFill>
                  <a:srgbClr val="6ECECB"/>
                </a:solidFill>
              </a:rPr>
              <a:t> da Marca</a:t>
            </a:r>
          </a:p>
          <a:p>
            <a:r>
              <a:rPr lang="en-GB" sz="2400" dirty="0"/>
              <a:t>Como é que a </a:t>
            </a:r>
            <a:r>
              <a:rPr lang="en-GB" sz="2400" dirty="0" err="1"/>
              <a:t>marca</a:t>
            </a:r>
            <a:r>
              <a:rPr lang="en-GB" sz="2400" dirty="0"/>
              <a:t> </a:t>
            </a:r>
            <a:r>
              <a:rPr lang="en-GB" sz="2400" dirty="0" err="1"/>
              <a:t>comunica</a:t>
            </a:r>
            <a:r>
              <a:rPr lang="en-GB" sz="2400" dirty="0"/>
              <a:t>?</a:t>
            </a:r>
          </a:p>
        </p:txBody>
      </p:sp>
      <p:pic>
        <p:nvPicPr>
          <p:cNvPr id="7" name="Imagem 6">
            <a:extLst>
              <a:ext uri="{FF2B5EF4-FFF2-40B4-BE49-F238E27FC236}">
                <a16:creationId xmlns:a16="http://schemas.microsoft.com/office/drawing/2014/main" id="{87F97334-8EA6-42FC-89F4-9CD49DFC4C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516" y="1582033"/>
            <a:ext cx="1846967" cy="1846967"/>
          </a:xfrm>
          <a:prstGeom prst="rect">
            <a:avLst/>
          </a:prstGeom>
        </p:spPr>
      </p:pic>
      <p:sp>
        <p:nvSpPr>
          <p:cNvPr id="8" name="Coração 7">
            <a:extLst>
              <a:ext uri="{FF2B5EF4-FFF2-40B4-BE49-F238E27FC236}">
                <a16:creationId xmlns:a16="http://schemas.microsoft.com/office/drawing/2014/main" id="{BDC7E512-7356-4835-9012-04B2BAEC5A74}"/>
              </a:ext>
            </a:extLst>
          </p:cNvPr>
          <p:cNvSpPr/>
          <p:nvPr/>
        </p:nvSpPr>
        <p:spPr>
          <a:xfrm>
            <a:off x="6031348" y="2222398"/>
            <a:ext cx="252000" cy="252000"/>
          </a:xfrm>
          <a:prstGeom prst="hear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exão reta 18">
            <a:extLst>
              <a:ext uri="{FF2B5EF4-FFF2-40B4-BE49-F238E27FC236}">
                <a16:creationId xmlns:a16="http://schemas.microsoft.com/office/drawing/2014/main" id="{E48BB09B-8AFA-4C7E-B47B-A43356FAE45C}"/>
              </a:ext>
            </a:extLst>
          </p:cNvPr>
          <p:cNvCxnSpPr>
            <a:cxnSpLocks/>
          </p:cNvCxnSpPr>
          <p:nvPr/>
        </p:nvCxnSpPr>
        <p:spPr>
          <a:xfrm flipV="1">
            <a:off x="4187572" y="2363569"/>
            <a:ext cx="1936591" cy="2996502"/>
          </a:xfrm>
          <a:prstGeom prst="line">
            <a:avLst/>
          </a:prstGeom>
          <a:ln w="28575">
            <a:solidFill>
              <a:srgbClr val="FDDE00"/>
            </a:solidFill>
          </a:ln>
        </p:spPr>
        <p:style>
          <a:lnRef idx="1">
            <a:schemeClr val="accent1"/>
          </a:lnRef>
          <a:fillRef idx="0">
            <a:schemeClr val="accent1"/>
          </a:fillRef>
          <a:effectRef idx="0">
            <a:schemeClr val="accent1"/>
          </a:effectRef>
          <a:fontRef idx="minor">
            <a:schemeClr val="tx1"/>
          </a:fontRef>
        </p:style>
      </p:cxnSp>
      <p:cxnSp>
        <p:nvCxnSpPr>
          <p:cNvPr id="26" name="Conexão reta 25">
            <a:extLst>
              <a:ext uri="{FF2B5EF4-FFF2-40B4-BE49-F238E27FC236}">
                <a16:creationId xmlns:a16="http://schemas.microsoft.com/office/drawing/2014/main" id="{16D7F1BD-C5F5-4368-98C7-B9A6838B6CA7}"/>
              </a:ext>
            </a:extLst>
          </p:cNvPr>
          <p:cNvCxnSpPr>
            <a:cxnSpLocks/>
          </p:cNvCxnSpPr>
          <p:nvPr/>
        </p:nvCxnSpPr>
        <p:spPr>
          <a:xfrm flipH="1" flipV="1">
            <a:off x="6132491" y="2835277"/>
            <a:ext cx="1445792" cy="2156343"/>
          </a:xfrm>
          <a:prstGeom prst="line">
            <a:avLst/>
          </a:prstGeom>
          <a:ln w="28575">
            <a:solidFill>
              <a:srgbClr val="FDDE00"/>
            </a:solidFill>
          </a:ln>
        </p:spPr>
        <p:style>
          <a:lnRef idx="1">
            <a:schemeClr val="accent1"/>
          </a:lnRef>
          <a:fillRef idx="0">
            <a:schemeClr val="accent1"/>
          </a:fillRef>
          <a:effectRef idx="0">
            <a:schemeClr val="accent1"/>
          </a:effectRef>
          <a:fontRef idx="minor">
            <a:schemeClr val="tx1"/>
          </a:fontRef>
        </p:style>
      </p:cxnSp>
      <p:cxnSp>
        <p:nvCxnSpPr>
          <p:cNvPr id="28" name="Conexão reta 27">
            <a:extLst>
              <a:ext uri="{FF2B5EF4-FFF2-40B4-BE49-F238E27FC236}">
                <a16:creationId xmlns:a16="http://schemas.microsoft.com/office/drawing/2014/main" id="{A47CF996-0F54-4D3B-9A76-B0EC0A9B2069}"/>
              </a:ext>
            </a:extLst>
          </p:cNvPr>
          <p:cNvCxnSpPr>
            <a:cxnSpLocks/>
          </p:cNvCxnSpPr>
          <p:nvPr/>
        </p:nvCxnSpPr>
        <p:spPr>
          <a:xfrm>
            <a:off x="6096000" y="1683932"/>
            <a:ext cx="1685814" cy="357304"/>
          </a:xfrm>
          <a:prstGeom prst="line">
            <a:avLst/>
          </a:prstGeom>
          <a:ln w="28575">
            <a:solidFill>
              <a:srgbClr val="FDDE00"/>
            </a:solidFill>
          </a:ln>
        </p:spPr>
        <p:style>
          <a:lnRef idx="1">
            <a:schemeClr val="accent1"/>
          </a:lnRef>
          <a:fillRef idx="0">
            <a:schemeClr val="accent1"/>
          </a:fillRef>
          <a:effectRef idx="0">
            <a:schemeClr val="accent1"/>
          </a:effectRef>
          <a:fontRef idx="minor">
            <a:schemeClr val="tx1"/>
          </a:fontRef>
        </p:style>
      </p:cxnSp>
      <p:cxnSp>
        <p:nvCxnSpPr>
          <p:cNvPr id="32" name="Conexão reta 31">
            <a:extLst>
              <a:ext uri="{FF2B5EF4-FFF2-40B4-BE49-F238E27FC236}">
                <a16:creationId xmlns:a16="http://schemas.microsoft.com/office/drawing/2014/main" id="{27FB4DC0-F46E-41B7-BCC6-7A10F5A08BF8}"/>
              </a:ext>
            </a:extLst>
          </p:cNvPr>
          <p:cNvCxnSpPr>
            <a:cxnSpLocks/>
          </p:cNvCxnSpPr>
          <p:nvPr/>
        </p:nvCxnSpPr>
        <p:spPr>
          <a:xfrm>
            <a:off x="6096000" y="1861519"/>
            <a:ext cx="1782315" cy="1456436"/>
          </a:xfrm>
          <a:prstGeom prst="line">
            <a:avLst/>
          </a:prstGeom>
          <a:ln w="28575">
            <a:solidFill>
              <a:srgbClr val="FDDE00"/>
            </a:solidFill>
          </a:ln>
        </p:spPr>
        <p:style>
          <a:lnRef idx="1">
            <a:schemeClr val="accent1"/>
          </a:lnRef>
          <a:fillRef idx="0">
            <a:schemeClr val="accent1"/>
          </a:fillRef>
          <a:effectRef idx="0">
            <a:schemeClr val="accent1"/>
          </a:effectRef>
          <a:fontRef idx="minor">
            <a:schemeClr val="tx1"/>
          </a:fontRef>
        </p:style>
      </p:cxnSp>
      <p:sp>
        <p:nvSpPr>
          <p:cNvPr id="65" name="CaixaDeTexto 64">
            <a:extLst>
              <a:ext uri="{FF2B5EF4-FFF2-40B4-BE49-F238E27FC236}">
                <a16:creationId xmlns:a16="http://schemas.microsoft.com/office/drawing/2014/main" id="{0739F2F6-8CFD-48B5-9A36-1151B6DD253A}"/>
              </a:ext>
            </a:extLst>
          </p:cNvPr>
          <p:cNvSpPr txBox="1"/>
          <p:nvPr/>
        </p:nvSpPr>
        <p:spPr>
          <a:xfrm>
            <a:off x="0" y="1133129"/>
            <a:ext cx="5333670" cy="553998"/>
          </a:xfrm>
          <a:prstGeom prst="rect">
            <a:avLst/>
          </a:prstGeom>
          <a:solidFill>
            <a:srgbClr val="FDDE00"/>
          </a:solidFill>
        </p:spPr>
        <p:txBody>
          <a:bodyPr wrap="square" lIns="396000">
            <a:spAutoFit/>
          </a:bodyPr>
          <a:lstStyle/>
          <a:p>
            <a:pPr>
              <a:buClr>
                <a:srgbClr val="6ECECB"/>
              </a:buClr>
            </a:pPr>
            <a:r>
              <a:rPr lang="en-GB" sz="3000" b="1" dirty="0"/>
              <a:t>A </a:t>
            </a:r>
            <a:r>
              <a:rPr lang="en-GB" sz="3000" b="1" dirty="0" err="1"/>
              <a:t>marca</a:t>
            </a:r>
            <a:r>
              <a:rPr lang="en-GB" sz="3000" b="1" dirty="0"/>
              <a:t> é </a:t>
            </a:r>
            <a:r>
              <a:rPr lang="en-GB" sz="3000" b="1" dirty="0" err="1"/>
              <a:t>como</a:t>
            </a:r>
            <a:r>
              <a:rPr lang="en-GB" sz="3000" b="1" dirty="0"/>
              <a:t> </a:t>
            </a:r>
            <a:r>
              <a:rPr lang="en-GB" sz="3000" b="1" dirty="0" err="1"/>
              <a:t>uma</a:t>
            </a:r>
            <a:r>
              <a:rPr lang="en-GB" sz="3000" b="1" dirty="0"/>
              <a:t> </a:t>
            </a:r>
            <a:r>
              <a:rPr lang="en-GB" sz="3000" b="1" dirty="0" err="1"/>
              <a:t>pessoa</a:t>
            </a:r>
            <a:r>
              <a:rPr lang="en-GB" sz="3000" b="1" dirty="0"/>
              <a:t>! </a:t>
            </a:r>
          </a:p>
        </p:txBody>
      </p:sp>
    </p:spTree>
    <p:extLst>
      <p:ext uri="{BB962C8B-B14F-4D97-AF65-F5344CB8AC3E}">
        <p14:creationId xmlns:p14="http://schemas.microsoft.com/office/powerpoint/2010/main" val="393653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C4C986D5-6B49-42DD-9489-0AEC8EF64510}"/>
              </a:ext>
            </a:extLst>
          </p:cNvPr>
          <p:cNvSpPr>
            <a:spLocks noGrp="1"/>
          </p:cNvSpPr>
          <p:nvPr>
            <p:ph type="body" sz="quarter" idx="15"/>
          </p:nvPr>
        </p:nvSpPr>
        <p:spPr>
          <a:xfrm>
            <a:off x="475989" y="875544"/>
            <a:ext cx="4886425" cy="4883987"/>
          </a:xfrm>
        </p:spPr>
        <p:txBody>
          <a:bodyPr/>
          <a:lstStyle/>
          <a:p>
            <a:pPr algn="ctr"/>
            <a:r>
              <a:rPr lang="pt-PT" dirty="0"/>
              <a:t>Identidade e Personalidade da Marca</a:t>
            </a:r>
          </a:p>
          <a:p>
            <a:pPr>
              <a:buClr>
                <a:srgbClr val="FDDE00"/>
              </a:buClr>
              <a:buFont typeface="Calibri" panose="020F0502020204030204" pitchFamily="34" charset="0"/>
              <a:buChar char="→"/>
            </a:pPr>
            <a:r>
              <a:rPr lang="pt-PT" sz="3400" spc="-30" dirty="0">
                <a:solidFill>
                  <a:schemeClr val="bg1"/>
                </a:solidFill>
                <a:effectLst>
                  <a:outerShdw blurRad="38100" dist="38100" dir="2700000" algn="tl">
                    <a:srgbClr val="000000">
                      <a:alpha val="43137"/>
                    </a:srgbClr>
                  </a:outerShdw>
                </a:effectLst>
              </a:rPr>
              <a:t>Ideias centrais </a:t>
            </a:r>
            <a:r>
              <a:rPr lang="en-GB" sz="3400" spc="-30" dirty="0">
                <a:solidFill>
                  <a:schemeClr val="bg1"/>
                </a:solidFill>
                <a:effectLst>
                  <a:outerShdw blurRad="38100" dist="38100" dir="2700000" algn="tl">
                    <a:srgbClr val="000000">
                      <a:alpha val="43137"/>
                    </a:srgbClr>
                  </a:outerShdw>
                </a:effectLst>
              </a:rPr>
              <a:t>da M</a:t>
            </a:r>
            <a:r>
              <a:rPr lang="pt-PT" sz="3400" spc="-30" dirty="0">
                <a:solidFill>
                  <a:schemeClr val="bg1"/>
                </a:solidFill>
                <a:effectLst>
                  <a:outerShdw blurRad="38100" dist="38100" dir="2700000" algn="tl">
                    <a:srgbClr val="000000">
                      <a:alpha val="43137"/>
                    </a:srgbClr>
                  </a:outerShdw>
                </a:effectLst>
              </a:rPr>
              <a:t>arca</a:t>
            </a:r>
          </a:p>
          <a:p>
            <a:pPr>
              <a:buFont typeface="Arial" panose="020B0604020202020204" pitchFamily="34" charset="0"/>
              <a:buChar char="•"/>
            </a:pPr>
            <a:r>
              <a:rPr lang="en-GB" sz="3400" dirty="0">
                <a:solidFill>
                  <a:srgbClr val="92DAD8"/>
                </a:solidFill>
              </a:rPr>
              <a:t> </a:t>
            </a:r>
            <a:r>
              <a:rPr lang="pt-PT" sz="3400" dirty="0">
                <a:solidFill>
                  <a:srgbClr val="92DAD8"/>
                </a:solidFill>
              </a:rPr>
              <a:t>Valores da Marca</a:t>
            </a:r>
          </a:p>
          <a:p>
            <a:pPr>
              <a:buFont typeface="Arial" panose="020B0604020202020204" pitchFamily="34" charset="0"/>
              <a:buChar char="•"/>
            </a:pPr>
            <a:r>
              <a:rPr lang="pt-PT" sz="3400" dirty="0">
                <a:solidFill>
                  <a:srgbClr val="92DAD8"/>
                </a:solidFill>
              </a:rPr>
              <a:t> Personalidade da Marca</a:t>
            </a:r>
          </a:p>
          <a:p>
            <a:pPr>
              <a:buFont typeface="Arial" panose="020B0604020202020204" pitchFamily="34" charset="0"/>
              <a:buChar char="•"/>
            </a:pPr>
            <a:r>
              <a:rPr lang="pt-PT" sz="3400" dirty="0">
                <a:solidFill>
                  <a:srgbClr val="92DAD8"/>
                </a:solidFill>
              </a:rPr>
              <a:t> Promessa &amp; Slogan</a:t>
            </a:r>
            <a:endParaRPr lang="pt-PT" sz="3400" dirty="0"/>
          </a:p>
        </p:txBody>
      </p:sp>
      <p:pic>
        <p:nvPicPr>
          <p:cNvPr id="7" name="Imagem 6">
            <a:extLst>
              <a:ext uri="{FF2B5EF4-FFF2-40B4-BE49-F238E27FC236}">
                <a16:creationId xmlns:a16="http://schemas.microsoft.com/office/drawing/2014/main" id="{BFD8FCCC-1697-4FDF-AFAA-38931EC35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9154" y="1228051"/>
            <a:ext cx="6602846" cy="4401897"/>
          </a:xfrm>
          <a:prstGeom prst="rect">
            <a:avLst/>
          </a:prstGeom>
        </p:spPr>
      </p:pic>
    </p:spTree>
    <p:extLst>
      <p:ext uri="{BB962C8B-B14F-4D97-AF65-F5344CB8AC3E}">
        <p14:creationId xmlns:p14="http://schemas.microsoft.com/office/powerpoint/2010/main" val="101776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ta: Para Baixo 9">
            <a:extLst>
              <a:ext uri="{FF2B5EF4-FFF2-40B4-BE49-F238E27FC236}">
                <a16:creationId xmlns:a16="http://schemas.microsoft.com/office/drawing/2014/main" id="{5E687E23-FA9E-46C6-A42E-FD56DC0D74BA}"/>
              </a:ext>
            </a:extLst>
          </p:cNvPr>
          <p:cNvSpPr/>
          <p:nvPr/>
        </p:nvSpPr>
        <p:spPr>
          <a:xfrm rot="10800000">
            <a:off x="5006222" y="1495255"/>
            <a:ext cx="1398432" cy="2705328"/>
          </a:xfrm>
          <a:prstGeom prst="down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819902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O </a:t>
            </a:r>
            <a:r>
              <a:rPr lang="pt-PT" sz="3600" b="1" dirty="0"/>
              <a:t>Circulo</a:t>
            </a:r>
            <a:r>
              <a:rPr lang="en-US" sz="3600" b="1" dirty="0"/>
              <a:t> </a:t>
            </a:r>
            <a:r>
              <a:rPr lang="pt-PT" sz="3600" b="1" dirty="0"/>
              <a:t>Dourado</a:t>
            </a:r>
          </a:p>
        </p:txBody>
      </p:sp>
      <p:sp>
        <p:nvSpPr>
          <p:cNvPr id="2" name="Oval 1">
            <a:extLst>
              <a:ext uri="{FF2B5EF4-FFF2-40B4-BE49-F238E27FC236}">
                <a16:creationId xmlns:a16="http://schemas.microsoft.com/office/drawing/2014/main" id="{B12072E7-D20E-401F-BA4A-D98BECDE4686}"/>
              </a:ext>
            </a:extLst>
          </p:cNvPr>
          <p:cNvSpPr/>
          <p:nvPr/>
        </p:nvSpPr>
        <p:spPr>
          <a:xfrm>
            <a:off x="4383980" y="1608828"/>
            <a:ext cx="4680000" cy="4680000"/>
          </a:xfrm>
          <a:prstGeom prst="ellipse">
            <a:avLst/>
          </a:prstGeom>
          <a:noFill/>
          <a:ln w="28575">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1916314-D881-4C2B-8A0E-E28262C7DD03}"/>
              </a:ext>
            </a:extLst>
          </p:cNvPr>
          <p:cNvSpPr/>
          <p:nvPr/>
        </p:nvSpPr>
        <p:spPr>
          <a:xfrm>
            <a:off x="5094836" y="2328828"/>
            <a:ext cx="3240000" cy="3240000"/>
          </a:xfrm>
          <a:prstGeom prst="ellipse">
            <a:avLst/>
          </a:prstGeom>
          <a:noFill/>
          <a:ln w="28575">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8678BBB-037F-4C4B-A135-49B2F197A65B}"/>
              </a:ext>
            </a:extLst>
          </p:cNvPr>
          <p:cNvSpPr/>
          <p:nvPr/>
        </p:nvSpPr>
        <p:spPr>
          <a:xfrm>
            <a:off x="5823980" y="3048828"/>
            <a:ext cx="1800000" cy="1800000"/>
          </a:xfrm>
          <a:prstGeom prst="ellipse">
            <a:avLst/>
          </a:prstGeom>
          <a:noFill/>
          <a:ln w="28575">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ixaDeTexto 2">
            <a:extLst>
              <a:ext uri="{FF2B5EF4-FFF2-40B4-BE49-F238E27FC236}">
                <a16:creationId xmlns:a16="http://schemas.microsoft.com/office/drawing/2014/main" id="{D704564B-DD59-4B5A-8E9E-D51F88AF880D}"/>
              </a:ext>
            </a:extLst>
          </p:cNvPr>
          <p:cNvSpPr txBox="1"/>
          <p:nvPr/>
        </p:nvSpPr>
        <p:spPr>
          <a:xfrm>
            <a:off x="5814836" y="3717347"/>
            <a:ext cx="1800000" cy="461665"/>
          </a:xfrm>
          <a:prstGeom prst="rect">
            <a:avLst/>
          </a:prstGeom>
          <a:noFill/>
        </p:spPr>
        <p:txBody>
          <a:bodyPr wrap="square" rtlCol="0">
            <a:spAutoFit/>
          </a:bodyPr>
          <a:lstStyle/>
          <a:p>
            <a:pPr algn="ctr"/>
            <a:r>
              <a:rPr lang="en-GB" sz="2400" b="1" dirty="0"/>
              <a:t>PORQUÊ?</a:t>
            </a:r>
          </a:p>
        </p:txBody>
      </p:sp>
      <p:sp>
        <p:nvSpPr>
          <p:cNvPr id="7" name="CaixaDeTexto 6">
            <a:extLst>
              <a:ext uri="{FF2B5EF4-FFF2-40B4-BE49-F238E27FC236}">
                <a16:creationId xmlns:a16="http://schemas.microsoft.com/office/drawing/2014/main" id="{44998435-A41A-47AD-842E-9292240C0A86}"/>
              </a:ext>
            </a:extLst>
          </p:cNvPr>
          <p:cNvSpPr txBox="1"/>
          <p:nvPr/>
        </p:nvSpPr>
        <p:spPr>
          <a:xfrm>
            <a:off x="5823980" y="2532837"/>
            <a:ext cx="1800000" cy="461665"/>
          </a:xfrm>
          <a:prstGeom prst="rect">
            <a:avLst/>
          </a:prstGeom>
          <a:noFill/>
        </p:spPr>
        <p:txBody>
          <a:bodyPr wrap="square" rtlCol="0">
            <a:spAutoFit/>
          </a:bodyPr>
          <a:lstStyle/>
          <a:p>
            <a:pPr algn="ctr"/>
            <a:r>
              <a:rPr lang="en-GB" sz="2400" b="1" dirty="0"/>
              <a:t>COMO?</a:t>
            </a:r>
          </a:p>
        </p:txBody>
      </p:sp>
      <p:sp>
        <p:nvSpPr>
          <p:cNvPr id="8" name="CaixaDeTexto 7">
            <a:extLst>
              <a:ext uri="{FF2B5EF4-FFF2-40B4-BE49-F238E27FC236}">
                <a16:creationId xmlns:a16="http://schemas.microsoft.com/office/drawing/2014/main" id="{53712D75-7366-4383-A7C7-470EF852D995}"/>
              </a:ext>
            </a:extLst>
          </p:cNvPr>
          <p:cNvSpPr txBox="1"/>
          <p:nvPr/>
        </p:nvSpPr>
        <p:spPr>
          <a:xfrm>
            <a:off x="5814836" y="1755891"/>
            <a:ext cx="1800000" cy="461665"/>
          </a:xfrm>
          <a:prstGeom prst="rect">
            <a:avLst/>
          </a:prstGeom>
          <a:noFill/>
        </p:spPr>
        <p:txBody>
          <a:bodyPr wrap="square" rtlCol="0">
            <a:spAutoFit/>
          </a:bodyPr>
          <a:lstStyle/>
          <a:p>
            <a:pPr algn="ctr"/>
            <a:r>
              <a:rPr lang="en-GB" sz="2400" b="1" dirty="0"/>
              <a:t>O QUÊ?</a:t>
            </a:r>
          </a:p>
        </p:txBody>
      </p:sp>
      <p:sp>
        <p:nvSpPr>
          <p:cNvPr id="6" name="CaixaDeTexto 5">
            <a:extLst>
              <a:ext uri="{FF2B5EF4-FFF2-40B4-BE49-F238E27FC236}">
                <a16:creationId xmlns:a16="http://schemas.microsoft.com/office/drawing/2014/main" id="{96B68023-9FF7-4DF8-B849-8C25F8B83D79}"/>
              </a:ext>
            </a:extLst>
          </p:cNvPr>
          <p:cNvSpPr txBox="1"/>
          <p:nvPr/>
        </p:nvSpPr>
        <p:spPr>
          <a:xfrm>
            <a:off x="9290746" y="571581"/>
            <a:ext cx="2690722" cy="1697068"/>
          </a:xfrm>
          <a:prstGeom prst="rect">
            <a:avLst/>
          </a:prstGeom>
          <a:solidFill>
            <a:schemeClr val="bg1">
              <a:lumMod val="95000"/>
            </a:schemeClr>
          </a:solidFill>
        </p:spPr>
        <p:txBody>
          <a:bodyPr wrap="square" rtlCol="0">
            <a:spAutoFit/>
          </a:bodyPr>
          <a:lstStyle/>
          <a:p>
            <a:pPr>
              <a:lnSpc>
                <a:spcPct val="150000"/>
              </a:lnSpc>
            </a:pPr>
            <a:r>
              <a:rPr lang="pt-PT" sz="2400" dirty="0"/>
              <a:t>O que você criou com base no que acredita?</a:t>
            </a:r>
            <a:endParaRPr lang="en-GB" sz="2400" dirty="0"/>
          </a:p>
        </p:txBody>
      </p:sp>
      <p:sp>
        <p:nvSpPr>
          <p:cNvPr id="12" name="CaixaDeTexto 11">
            <a:extLst>
              <a:ext uri="{FF2B5EF4-FFF2-40B4-BE49-F238E27FC236}">
                <a16:creationId xmlns:a16="http://schemas.microsoft.com/office/drawing/2014/main" id="{5FB218B9-2292-4460-9716-33982FA4925D}"/>
              </a:ext>
            </a:extLst>
          </p:cNvPr>
          <p:cNvSpPr txBox="1"/>
          <p:nvPr/>
        </p:nvSpPr>
        <p:spPr>
          <a:xfrm>
            <a:off x="8842248" y="4918074"/>
            <a:ext cx="3238385" cy="1143070"/>
          </a:xfrm>
          <a:prstGeom prst="rect">
            <a:avLst/>
          </a:prstGeom>
          <a:solidFill>
            <a:schemeClr val="bg1">
              <a:lumMod val="95000"/>
            </a:schemeClr>
          </a:solidFill>
        </p:spPr>
        <p:txBody>
          <a:bodyPr wrap="square" rtlCol="0">
            <a:spAutoFit/>
          </a:bodyPr>
          <a:lstStyle/>
          <a:p>
            <a:pPr>
              <a:lnSpc>
                <a:spcPct val="150000"/>
              </a:lnSpc>
            </a:pPr>
            <a:r>
              <a:rPr lang="en-GB" sz="2400" dirty="0" err="1"/>
              <a:t>Porque</a:t>
            </a:r>
            <a:r>
              <a:rPr lang="en-GB" sz="2400" dirty="0"/>
              <a:t> é que o </a:t>
            </a:r>
            <a:r>
              <a:rPr lang="en-GB" sz="2400" dirty="0" err="1"/>
              <a:t>faz</a:t>
            </a:r>
            <a:r>
              <a:rPr lang="en-GB" sz="2400" dirty="0"/>
              <a:t>?</a:t>
            </a:r>
          </a:p>
          <a:p>
            <a:pPr>
              <a:lnSpc>
                <a:spcPct val="150000"/>
              </a:lnSpc>
            </a:pPr>
            <a:r>
              <a:rPr lang="pt-PT" sz="2400" dirty="0"/>
              <a:t>Qual é o seu propósito?</a:t>
            </a:r>
            <a:endParaRPr lang="en-GB" sz="2400" dirty="0"/>
          </a:p>
        </p:txBody>
      </p:sp>
      <p:sp>
        <p:nvSpPr>
          <p:cNvPr id="13" name="CaixaDeTexto 12">
            <a:extLst>
              <a:ext uri="{FF2B5EF4-FFF2-40B4-BE49-F238E27FC236}">
                <a16:creationId xmlns:a16="http://schemas.microsoft.com/office/drawing/2014/main" id="{E58B203B-554A-461A-9528-E833D7F1BE4A}"/>
              </a:ext>
            </a:extLst>
          </p:cNvPr>
          <p:cNvSpPr txBox="1"/>
          <p:nvPr/>
        </p:nvSpPr>
        <p:spPr>
          <a:xfrm>
            <a:off x="9417589" y="2695227"/>
            <a:ext cx="2563879" cy="1697068"/>
          </a:xfrm>
          <a:prstGeom prst="rect">
            <a:avLst/>
          </a:prstGeom>
          <a:solidFill>
            <a:schemeClr val="bg1">
              <a:lumMod val="95000"/>
            </a:schemeClr>
          </a:solidFill>
        </p:spPr>
        <p:txBody>
          <a:bodyPr wrap="square" rtlCol="0">
            <a:spAutoFit/>
          </a:bodyPr>
          <a:lstStyle/>
          <a:p>
            <a:pPr>
              <a:lnSpc>
                <a:spcPct val="150000"/>
              </a:lnSpc>
            </a:pPr>
            <a:r>
              <a:rPr lang="pt-PT" sz="2400" dirty="0"/>
              <a:t>Como coloca o seu propósito em prática?</a:t>
            </a:r>
            <a:endParaRPr lang="en-GB" sz="2400" dirty="0"/>
          </a:p>
        </p:txBody>
      </p:sp>
      <p:cxnSp>
        <p:nvCxnSpPr>
          <p:cNvPr id="14" name="Conexão reta unidirecional 13">
            <a:extLst>
              <a:ext uri="{FF2B5EF4-FFF2-40B4-BE49-F238E27FC236}">
                <a16:creationId xmlns:a16="http://schemas.microsoft.com/office/drawing/2014/main" id="{24F78A29-B90D-441D-A8FA-69EEBF83046E}"/>
              </a:ext>
            </a:extLst>
          </p:cNvPr>
          <p:cNvCxnSpPr>
            <a:cxnSpLocks/>
            <a:stCxn id="3" idx="2"/>
            <a:endCxn id="12" idx="1"/>
          </p:cNvCxnSpPr>
          <p:nvPr/>
        </p:nvCxnSpPr>
        <p:spPr>
          <a:xfrm>
            <a:off x="6714836" y="4179012"/>
            <a:ext cx="2127412" cy="1310597"/>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xão reta unidirecional 15">
            <a:extLst>
              <a:ext uri="{FF2B5EF4-FFF2-40B4-BE49-F238E27FC236}">
                <a16:creationId xmlns:a16="http://schemas.microsoft.com/office/drawing/2014/main" id="{F8B82C93-057D-4972-AC80-A004874731E3}"/>
              </a:ext>
            </a:extLst>
          </p:cNvPr>
          <p:cNvCxnSpPr>
            <a:cxnSpLocks/>
            <a:endCxn id="13" idx="1"/>
          </p:cNvCxnSpPr>
          <p:nvPr/>
        </p:nvCxnSpPr>
        <p:spPr>
          <a:xfrm>
            <a:off x="7249212" y="2802332"/>
            <a:ext cx="2168377" cy="741429"/>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a:extLst>
              <a:ext uri="{FF2B5EF4-FFF2-40B4-BE49-F238E27FC236}">
                <a16:creationId xmlns:a16="http://schemas.microsoft.com/office/drawing/2014/main" id="{C4CA9B70-BD0F-4F54-A129-F9DCC423A76E}"/>
              </a:ext>
            </a:extLst>
          </p:cNvPr>
          <p:cNvCxnSpPr>
            <a:cxnSpLocks/>
            <a:endCxn id="6" idx="1"/>
          </p:cNvCxnSpPr>
          <p:nvPr/>
        </p:nvCxnSpPr>
        <p:spPr>
          <a:xfrm flipV="1">
            <a:off x="7249212" y="1420115"/>
            <a:ext cx="2041534" cy="555113"/>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E0460455-83A2-4C23-A853-7F2D5F91EF6B}"/>
              </a:ext>
            </a:extLst>
          </p:cNvPr>
          <p:cNvSpPr txBox="1"/>
          <p:nvPr/>
        </p:nvSpPr>
        <p:spPr>
          <a:xfrm>
            <a:off x="436315" y="2681743"/>
            <a:ext cx="3759906" cy="2071208"/>
          </a:xfrm>
          <a:prstGeom prst="rect">
            <a:avLst/>
          </a:prstGeom>
          <a:noFill/>
        </p:spPr>
        <p:txBody>
          <a:bodyPr wrap="square">
            <a:spAutoFit/>
          </a:bodyPr>
          <a:lstStyle/>
          <a:p>
            <a:pPr algn="just">
              <a:lnSpc>
                <a:spcPct val="150000"/>
              </a:lnSpc>
            </a:pPr>
            <a:r>
              <a:rPr lang="pt-PT" sz="2200" i="1" dirty="0">
                <a:solidFill>
                  <a:srgbClr val="F7981D"/>
                </a:solidFill>
              </a:rPr>
              <a:t>As pessoas não compram o que você faz, elas compram o porquê de você fazer o que faz.</a:t>
            </a:r>
          </a:p>
          <a:p>
            <a:pPr algn="just">
              <a:lnSpc>
                <a:spcPct val="150000"/>
              </a:lnSpc>
            </a:pPr>
            <a:r>
              <a:rPr lang="en-US" sz="2200" i="1" dirty="0"/>
              <a:t>Simon Sinek</a:t>
            </a:r>
            <a:endParaRPr lang="en-GB" sz="2200" i="1" dirty="0"/>
          </a:p>
        </p:txBody>
      </p:sp>
    </p:spTree>
    <p:extLst>
      <p:ext uri="{BB962C8B-B14F-4D97-AF65-F5344CB8AC3E}">
        <p14:creationId xmlns:p14="http://schemas.microsoft.com/office/powerpoint/2010/main" val="395466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https://youtu.be/7dAaWweraQ4</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#2</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039D74BA-CB65-409E-9866-9419C48A987E}"/>
              </a:ext>
            </a:extLst>
          </p:cNvPr>
          <p:cNvSpPr txBox="1"/>
          <p:nvPr/>
        </p:nvSpPr>
        <p:spPr>
          <a:xfrm>
            <a:off x="9843516" y="1228725"/>
            <a:ext cx="2293620" cy="1200329"/>
          </a:xfrm>
          <a:prstGeom prst="rect">
            <a:avLst/>
          </a:prstGeom>
          <a:noFill/>
        </p:spPr>
        <p:txBody>
          <a:bodyPr wrap="square">
            <a:spAutoFit/>
          </a:bodyPr>
          <a:lstStyle/>
          <a:p>
            <a:r>
              <a:rPr lang="en-US" sz="2400" b="1" i="1" dirty="0">
                <a:solidFill>
                  <a:schemeClr val="bg1">
                    <a:lumMod val="65000"/>
                  </a:schemeClr>
                </a:solidFill>
              </a:rPr>
              <a:t>TED Simon Sinek The Golden Circle Clip</a:t>
            </a:r>
            <a:endParaRPr lang="en-GB" sz="2400" b="1" i="1" dirty="0">
              <a:solidFill>
                <a:schemeClr val="bg1">
                  <a:lumMod val="65000"/>
                </a:schemeClr>
              </a:solidFill>
            </a:endParaRPr>
          </a:p>
        </p:txBody>
      </p:sp>
      <p:pic>
        <p:nvPicPr>
          <p:cNvPr id="4" name="Multimédia Online 3" title="TED Simon Sinek   The Golden Circle Clip">
            <a:hlinkClick r:id="" action="ppaction://media"/>
            <a:extLst>
              <a:ext uri="{FF2B5EF4-FFF2-40B4-BE49-F238E27FC236}">
                <a16:creationId xmlns:a16="http://schemas.microsoft.com/office/drawing/2014/main" id="{C9E1D5D2-D424-431F-8910-C5D9869A18A1}"/>
              </a:ext>
            </a:extLst>
          </p:cNvPr>
          <p:cNvPicPr>
            <a:picLocks noRot="1"/>
          </p:cNvPicPr>
          <p:nvPr>
            <a:videoFile r:link="rId1"/>
          </p:nvPr>
        </p:nvPicPr>
        <p:blipFill>
          <a:blip r:embed="rId5"/>
          <a:stretch>
            <a:fillRect/>
          </a:stretch>
        </p:blipFill>
        <p:spPr>
          <a:xfrm>
            <a:off x="2683165" y="1289335"/>
            <a:ext cx="6948000" cy="4284000"/>
          </a:xfrm>
          <a:prstGeom prst="rect">
            <a:avLst/>
          </a:prstGeom>
        </p:spPr>
      </p:pic>
    </p:spTree>
    <p:extLst>
      <p:ext uri="{BB962C8B-B14F-4D97-AF65-F5344CB8AC3E}">
        <p14:creationId xmlns:p14="http://schemas.microsoft.com/office/powerpoint/2010/main" val="29478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681CAC57-C7E2-4BEA-8532-CB8121443F6F}"/>
              </a:ext>
            </a:extLst>
          </p:cNvPr>
          <p:cNvSpPr txBox="1"/>
          <p:nvPr/>
        </p:nvSpPr>
        <p:spPr>
          <a:xfrm>
            <a:off x="-1" y="1188531"/>
            <a:ext cx="6540501" cy="2768936"/>
          </a:xfrm>
          <a:prstGeom prst="rect">
            <a:avLst/>
          </a:prstGeom>
          <a:solidFill>
            <a:srgbClr val="6ECECB"/>
          </a:solidFill>
        </p:spPr>
        <p:txBody>
          <a:bodyPr wrap="square" lIns="288000" tIns="108000" rIns="180000" bIns="108000" anchor="ctr">
            <a:spAutoFit/>
          </a:bodyPr>
          <a:lstStyle/>
          <a:p>
            <a:pPr algn="just">
              <a:lnSpc>
                <a:spcPct val="120000"/>
              </a:lnSpc>
              <a:spcAft>
                <a:spcPts val="1200"/>
              </a:spcAft>
            </a:pPr>
            <a:r>
              <a:rPr lang="pt-PT" sz="2800" dirty="0">
                <a:solidFill>
                  <a:schemeClr val="bg1"/>
                </a:solidFill>
              </a:rPr>
              <a:t>A ideia fundamental por trás da marca é que em tudo o que a organização faz, tudo o que possui e tudo o que produz deve projetar </a:t>
            </a:r>
            <a:r>
              <a:rPr lang="en-US" sz="2800" b="1" dirty="0">
                <a:solidFill>
                  <a:srgbClr val="FDDE00"/>
                </a:solidFill>
                <a:effectLst>
                  <a:outerShdw blurRad="38100" dist="38100" dir="2700000" algn="tl">
                    <a:srgbClr val="000000">
                      <a:alpha val="43137"/>
                    </a:srgbClr>
                  </a:outerShdw>
                </a:effectLst>
              </a:rPr>
              <a:t>u</a:t>
            </a:r>
            <a:r>
              <a:rPr lang="pt-PT" sz="2800" b="1" dirty="0">
                <a:solidFill>
                  <a:srgbClr val="FDDE00"/>
                </a:solidFill>
                <a:effectLst>
                  <a:outerShdw blurRad="38100" dist="38100" dir="2700000" algn="tl">
                    <a:srgbClr val="000000">
                      <a:alpha val="43137"/>
                    </a:srgbClr>
                  </a:outerShdw>
                </a:effectLst>
              </a:rPr>
              <a:t>ma ideia clara do que é e quais são seus objetivos.</a:t>
            </a:r>
            <a:r>
              <a:rPr lang="en-US" sz="2800" b="1" dirty="0">
                <a:solidFill>
                  <a:srgbClr val="FDDE00"/>
                </a:solidFill>
                <a:effectLst>
                  <a:outerShdw blurRad="38100" dist="38100" dir="2700000" algn="tl">
                    <a:srgbClr val="000000">
                      <a:alpha val="43137"/>
                    </a:srgbClr>
                  </a:outerShdw>
                </a:effectLst>
              </a:rPr>
              <a:t> </a:t>
            </a:r>
          </a:p>
        </p:txBody>
      </p:sp>
      <p:sp>
        <p:nvSpPr>
          <p:cNvPr id="11" name="Retângulo 10">
            <a:extLst>
              <a:ext uri="{FF2B5EF4-FFF2-40B4-BE49-F238E27FC236}">
                <a16:creationId xmlns:a16="http://schemas.microsoft.com/office/drawing/2014/main" id="{B23D1F0E-B6B6-42F7-B125-8217A21C8B4F}"/>
              </a:ext>
            </a:extLst>
          </p:cNvPr>
          <p:cNvSpPr/>
          <p:nvPr/>
        </p:nvSpPr>
        <p:spPr>
          <a:xfrm>
            <a:off x="1890792" y="4764379"/>
            <a:ext cx="2931094" cy="980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b="1" dirty="0">
                <a:solidFill>
                  <a:srgbClr val="6ECECB"/>
                </a:solidFill>
                <a:effectLst>
                  <a:outerShdw blurRad="38100" dist="38100" dir="2700000" algn="tl">
                    <a:srgbClr val="000000">
                      <a:alpha val="43137"/>
                    </a:srgbClr>
                  </a:outerShdw>
                </a:effectLst>
              </a:rPr>
              <a:t>Ideia</a:t>
            </a:r>
            <a:r>
              <a:rPr lang="en-GB" sz="4000" b="1" dirty="0">
                <a:solidFill>
                  <a:srgbClr val="6ECECB"/>
                </a:solidFill>
                <a:effectLst>
                  <a:outerShdw blurRad="38100" dist="38100" dir="2700000" algn="tl">
                    <a:srgbClr val="000000">
                      <a:alpha val="43137"/>
                    </a:srgbClr>
                  </a:outerShdw>
                </a:effectLst>
              </a:rPr>
              <a:t> Central</a:t>
            </a:r>
          </a:p>
        </p:txBody>
      </p:sp>
      <p:sp>
        <p:nvSpPr>
          <p:cNvPr id="12" name="CaixaDeTexto 11">
            <a:extLst>
              <a:ext uri="{FF2B5EF4-FFF2-40B4-BE49-F238E27FC236}">
                <a16:creationId xmlns:a16="http://schemas.microsoft.com/office/drawing/2014/main" id="{13D7AC1F-615F-4F17-B773-C9C3C7159C52}"/>
              </a:ext>
            </a:extLst>
          </p:cNvPr>
          <p:cNvSpPr txBox="1"/>
          <p:nvPr/>
        </p:nvSpPr>
        <p:spPr>
          <a:xfrm>
            <a:off x="5054921" y="4570296"/>
            <a:ext cx="6540501" cy="1609543"/>
          </a:xfrm>
          <a:prstGeom prst="rect">
            <a:avLst/>
          </a:prstGeom>
          <a:noFill/>
        </p:spPr>
        <p:txBody>
          <a:bodyPr wrap="square">
            <a:spAutoFit/>
          </a:bodyPr>
          <a:lstStyle/>
          <a:p>
            <a:pPr>
              <a:lnSpc>
                <a:spcPct val="150000"/>
              </a:lnSpc>
              <a:buClr>
                <a:srgbClr val="6ECECB"/>
              </a:buClr>
              <a:buFont typeface="Calibri" panose="020F0502020204030204" pitchFamily="34" charset="0"/>
              <a:buChar char="↘"/>
            </a:pPr>
            <a:r>
              <a:rPr lang="pt-PT" sz="2400" dirty="0"/>
              <a:t> </a:t>
            </a:r>
            <a:r>
              <a:rPr lang="pt-PT" sz="2200" dirty="0"/>
              <a:t>O propósito que impulsiona a organização.</a:t>
            </a:r>
          </a:p>
          <a:p>
            <a:pPr>
              <a:lnSpc>
                <a:spcPct val="150000"/>
              </a:lnSpc>
              <a:buClr>
                <a:srgbClr val="6ECECB"/>
              </a:buClr>
              <a:buFont typeface="Calibri" panose="020F0502020204030204" pitchFamily="34" charset="0"/>
              <a:buChar char="↘"/>
            </a:pPr>
            <a:r>
              <a:rPr lang="en-GB" sz="2200" dirty="0"/>
              <a:t> </a:t>
            </a:r>
            <a:r>
              <a:rPr lang="pt-PT" sz="2200" dirty="0"/>
              <a:t>Representa aquilo em que acredita.</a:t>
            </a:r>
          </a:p>
          <a:p>
            <a:pPr>
              <a:lnSpc>
                <a:spcPct val="150000"/>
              </a:lnSpc>
              <a:buClr>
                <a:srgbClr val="6ECECB"/>
              </a:buClr>
              <a:buFont typeface="Calibri" panose="020F0502020204030204" pitchFamily="34" charset="0"/>
              <a:buChar char="↘"/>
            </a:pPr>
            <a:r>
              <a:rPr lang="pt-PT" sz="2200" dirty="0"/>
              <a:t> Expressa-se em poucas palavras (ou apenas uma</a:t>
            </a:r>
            <a:r>
              <a:rPr lang="en-GB" sz="2200" dirty="0"/>
              <a:t>).</a:t>
            </a:r>
          </a:p>
        </p:txBody>
      </p:sp>
      <p:pic>
        <p:nvPicPr>
          <p:cNvPr id="16" name="Imagem 15">
            <a:extLst>
              <a:ext uri="{FF2B5EF4-FFF2-40B4-BE49-F238E27FC236}">
                <a16:creationId xmlns:a16="http://schemas.microsoft.com/office/drawing/2014/main" id="{3467B796-9345-4EFC-97C4-7FE98A77DB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289433" flipH="1">
            <a:off x="953242" y="4291673"/>
            <a:ext cx="1211323" cy="1177940"/>
          </a:xfrm>
          <a:prstGeom prst="rect">
            <a:avLst/>
          </a:prstGeom>
          <a:ln>
            <a:noFill/>
          </a:ln>
        </p:spPr>
      </p:pic>
      <p:pic>
        <p:nvPicPr>
          <p:cNvPr id="17" name="Picture 4" descr="Several Brands and their Core Ideas">
            <a:extLst>
              <a:ext uri="{FF2B5EF4-FFF2-40B4-BE49-F238E27FC236}">
                <a16:creationId xmlns:a16="http://schemas.microsoft.com/office/drawing/2014/main" id="{BE93DDC2-08F0-4D3F-9241-AD566F2F24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9749" y="770186"/>
            <a:ext cx="5039466" cy="3351757"/>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BEA1AA99-48A4-4012-A744-DDF0DA1F7EBC}"/>
              </a:ext>
            </a:extLst>
          </p:cNvPr>
          <p:cNvSpPr txBox="1"/>
          <p:nvPr/>
        </p:nvSpPr>
        <p:spPr>
          <a:xfrm>
            <a:off x="5918200" y="4125833"/>
            <a:ext cx="6094476" cy="246221"/>
          </a:xfrm>
          <a:prstGeom prst="rect">
            <a:avLst/>
          </a:prstGeom>
          <a:noFill/>
        </p:spPr>
        <p:txBody>
          <a:bodyPr wrap="square">
            <a:spAutoFit/>
          </a:bodyPr>
          <a:lstStyle/>
          <a:p>
            <a:pPr algn="r"/>
            <a:r>
              <a:rPr lang="en-GB" sz="1000" dirty="0"/>
              <a:t>Source: </a:t>
            </a:r>
            <a:r>
              <a:rPr lang="en-GB" sz="1000" dirty="0">
                <a:hlinkClick r:id="rId5"/>
              </a:rPr>
              <a:t>https://www.labbrand.com/brandsource/issue-article/brand-identity-decoded</a:t>
            </a:r>
            <a:r>
              <a:rPr lang="en-GB" sz="1000" dirty="0"/>
              <a:t> </a:t>
            </a:r>
          </a:p>
        </p:txBody>
      </p:sp>
      <p:sp>
        <p:nvSpPr>
          <p:cNvPr id="21" name="Text Placeholder 2">
            <a:extLst>
              <a:ext uri="{FF2B5EF4-FFF2-40B4-BE49-F238E27FC236}">
                <a16:creationId xmlns:a16="http://schemas.microsoft.com/office/drawing/2014/main" id="{C4FAF3AE-1E03-4872-8783-2CEF82DAA245}"/>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Ideia</a:t>
            </a:r>
            <a:r>
              <a:rPr lang="en-US" sz="3600" b="1" dirty="0"/>
              <a:t> Central</a:t>
            </a:r>
          </a:p>
        </p:txBody>
      </p:sp>
    </p:spTree>
    <p:extLst>
      <p:ext uri="{BB962C8B-B14F-4D97-AF65-F5344CB8AC3E}">
        <p14:creationId xmlns:p14="http://schemas.microsoft.com/office/powerpoint/2010/main" val="420961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a:extLst>
              <a:ext uri="{FF2B5EF4-FFF2-40B4-BE49-F238E27FC236}">
                <a16:creationId xmlns:a16="http://schemas.microsoft.com/office/drawing/2014/main" id="{F5FC2A0C-77CF-4E7E-A4CB-35F2E7EB80AD}"/>
              </a:ext>
            </a:extLst>
          </p:cNvPr>
          <p:cNvSpPr/>
          <p:nvPr/>
        </p:nvSpPr>
        <p:spPr>
          <a:xfrm>
            <a:off x="211591" y="911650"/>
            <a:ext cx="11789568" cy="54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03A68D1B-BA50-46D9-A500-EB36B4294BA6}"/>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Six Senses</a:t>
            </a:r>
          </a:p>
        </p:txBody>
      </p:sp>
      <p:pic>
        <p:nvPicPr>
          <p:cNvPr id="8" name="Imagem 7">
            <a:extLst>
              <a:ext uri="{FF2B5EF4-FFF2-40B4-BE49-F238E27FC236}">
                <a16:creationId xmlns:a16="http://schemas.microsoft.com/office/drawing/2014/main" id="{2DCE0571-155C-4455-BB97-ABD4A2878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6" name="Imagem 5">
            <a:extLst>
              <a:ext uri="{FF2B5EF4-FFF2-40B4-BE49-F238E27FC236}">
                <a16:creationId xmlns:a16="http://schemas.microsoft.com/office/drawing/2014/main" id="{03975566-A868-4EAD-BAA9-C2A80B8C0490}"/>
              </a:ext>
            </a:extLst>
          </p:cNvPr>
          <p:cNvPicPr>
            <a:picLocks noChangeAspect="1"/>
          </p:cNvPicPr>
          <p:nvPr/>
        </p:nvPicPr>
        <p:blipFill>
          <a:blip r:embed="rId4"/>
          <a:stretch>
            <a:fillRect/>
          </a:stretch>
        </p:blipFill>
        <p:spPr>
          <a:xfrm>
            <a:off x="328997" y="2219903"/>
            <a:ext cx="5255707" cy="3990602"/>
          </a:xfrm>
          <a:prstGeom prst="rect">
            <a:avLst/>
          </a:prstGeom>
          <a:effectLst>
            <a:outerShdw blurRad="50800" dist="38100" dir="2700000" algn="tl" rotWithShape="0">
              <a:prstClr val="black">
                <a:alpha val="40000"/>
              </a:prstClr>
            </a:outerShdw>
          </a:effectLst>
        </p:spPr>
      </p:pic>
      <p:sp>
        <p:nvSpPr>
          <p:cNvPr id="9" name="CaixaDeTexto 8">
            <a:extLst>
              <a:ext uri="{FF2B5EF4-FFF2-40B4-BE49-F238E27FC236}">
                <a16:creationId xmlns:a16="http://schemas.microsoft.com/office/drawing/2014/main" id="{998264D9-0AFF-471B-AEAA-F638EAA1CA71}"/>
              </a:ext>
            </a:extLst>
          </p:cNvPr>
          <p:cNvSpPr txBox="1"/>
          <p:nvPr/>
        </p:nvSpPr>
        <p:spPr>
          <a:xfrm>
            <a:off x="6096000" y="4100989"/>
            <a:ext cx="6096000" cy="1697068"/>
          </a:xfrm>
          <a:prstGeom prst="rect">
            <a:avLst/>
          </a:prstGeom>
          <a:solidFill>
            <a:srgbClr val="FDDE00"/>
          </a:solidFill>
        </p:spPr>
        <p:txBody>
          <a:bodyPr wrap="square" rtlCol="0" anchor="ctr">
            <a:spAutoFit/>
          </a:bodyPr>
          <a:lstStyle/>
          <a:p>
            <a:pPr>
              <a:lnSpc>
                <a:spcPct val="150000"/>
              </a:lnSpc>
            </a:pPr>
            <a:r>
              <a:rPr lang="en-GB" sz="2400" dirty="0" err="1"/>
              <a:t>Considerando</a:t>
            </a:r>
            <a:r>
              <a:rPr lang="en-GB" sz="2400" dirty="0"/>
              <a:t> </a:t>
            </a:r>
            <a:r>
              <a:rPr lang="en-GB" sz="2400" dirty="0" err="1"/>
              <a:t>estes</a:t>
            </a:r>
            <a:r>
              <a:rPr lang="en-GB" sz="2400" dirty="0"/>
              <a:t> </a:t>
            </a:r>
            <a:r>
              <a:rPr lang="en-GB" sz="2400" dirty="0" err="1"/>
              <a:t>excertos</a:t>
            </a:r>
            <a:r>
              <a:rPr lang="en-GB" sz="2400" dirty="0"/>
              <a:t> do site  da Six Senses’, </a:t>
            </a:r>
            <a:r>
              <a:rPr lang="pt-PT" sz="2400" dirty="0"/>
              <a:t>concordaria que a ideia central da marca é </a:t>
            </a:r>
            <a:r>
              <a:rPr lang="pt-PT" sz="2400" b="1" dirty="0"/>
              <a:t>"Sustentabilidade"</a:t>
            </a:r>
            <a:r>
              <a:rPr lang="en-GB" sz="2400" b="1" dirty="0"/>
              <a:t>?</a:t>
            </a:r>
          </a:p>
        </p:txBody>
      </p:sp>
      <p:pic>
        <p:nvPicPr>
          <p:cNvPr id="18" name="Imagem 17">
            <a:extLst>
              <a:ext uri="{FF2B5EF4-FFF2-40B4-BE49-F238E27FC236}">
                <a16:creationId xmlns:a16="http://schemas.microsoft.com/office/drawing/2014/main" id="{F7DFA045-6B0D-4040-96A8-1BAA15C9CAB6}"/>
              </a:ext>
            </a:extLst>
          </p:cNvPr>
          <p:cNvPicPr>
            <a:picLocks noChangeAspect="1"/>
          </p:cNvPicPr>
          <p:nvPr/>
        </p:nvPicPr>
        <p:blipFill>
          <a:blip r:embed="rId5"/>
          <a:stretch>
            <a:fillRect/>
          </a:stretch>
        </p:blipFill>
        <p:spPr>
          <a:xfrm>
            <a:off x="5803432" y="1136767"/>
            <a:ext cx="6078621" cy="2645513"/>
          </a:xfrm>
          <a:prstGeom prst="rect">
            <a:avLst/>
          </a:prstGeom>
          <a:effectLst>
            <a:outerShdw blurRad="50800" dist="38100" dir="2700000" algn="tl" rotWithShape="0">
              <a:prstClr val="black">
                <a:alpha val="40000"/>
              </a:prstClr>
            </a:outerShdw>
          </a:effectLst>
        </p:spPr>
      </p:pic>
      <p:pic>
        <p:nvPicPr>
          <p:cNvPr id="21" name="Picture 2" descr="May be an image of text that says &quot;SIX SENSES HOTELS RESORTS SPAS&quot;">
            <a:extLst>
              <a:ext uri="{FF2B5EF4-FFF2-40B4-BE49-F238E27FC236}">
                <a16:creationId xmlns:a16="http://schemas.microsoft.com/office/drawing/2014/main" id="{D9C6BBD0-3987-49AE-A12D-5D8719C471C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74783" y="969396"/>
            <a:ext cx="1221521" cy="1221521"/>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a:extLst>
              <a:ext uri="{FF2B5EF4-FFF2-40B4-BE49-F238E27FC236}">
                <a16:creationId xmlns:a16="http://schemas.microsoft.com/office/drawing/2014/main" id="{C34F971D-033B-4E5E-9A10-C518F1D35B71}"/>
              </a:ext>
            </a:extLst>
          </p:cNvPr>
          <p:cNvSpPr txBox="1"/>
          <p:nvPr/>
        </p:nvSpPr>
        <p:spPr>
          <a:xfrm>
            <a:off x="2579599" y="1353791"/>
            <a:ext cx="3103418" cy="369332"/>
          </a:xfrm>
          <a:prstGeom prst="rect">
            <a:avLst/>
          </a:prstGeom>
          <a:noFill/>
        </p:spPr>
        <p:txBody>
          <a:bodyPr wrap="square" rtlCol="0">
            <a:spAutoFit/>
          </a:bodyPr>
          <a:lstStyle/>
          <a:p>
            <a:r>
              <a:rPr lang="en-GB" dirty="0">
                <a:solidFill>
                  <a:srgbClr val="6ECECB"/>
                </a:solidFill>
                <a:hlinkClick r:id="rId7">
                  <a:extLst>
                    <a:ext uri="{A12FA001-AC4F-418D-AE19-62706E023703}">
                      <ahyp:hlinkClr xmlns:ahyp="http://schemas.microsoft.com/office/drawing/2018/hyperlinkcolor" val="tx"/>
                    </a:ext>
                  </a:extLst>
                </a:hlinkClick>
              </a:rPr>
              <a:t>www.sixsenses.com</a:t>
            </a:r>
            <a:r>
              <a:rPr lang="en-GB" dirty="0">
                <a:solidFill>
                  <a:srgbClr val="6ECECB"/>
                </a:solidFill>
              </a:rPr>
              <a:t> </a:t>
            </a:r>
          </a:p>
        </p:txBody>
      </p:sp>
    </p:spTree>
    <p:extLst>
      <p:ext uri="{BB962C8B-B14F-4D97-AF65-F5344CB8AC3E}">
        <p14:creationId xmlns:p14="http://schemas.microsoft.com/office/powerpoint/2010/main" val="57440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Ideia</a:t>
            </a:r>
            <a:r>
              <a:rPr lang="en-US" sz="3600" b="1" dirty="0"/>
              <a:t> Central</a:t>
            </a:r>
          </a:p>
        </p:txBody>
      </p:sp>
      <p:cxnSp>
        <p:nvCxnSpPr>
          <p:cNvPr id="3" name="Conexão reta 2">
            <a:extLst>
              <a:ext uri="{FF2B5EF4-FFF2-40B4-BE49-F238E27FC236}">
                <a16:creationId xmlns:a16="http://schemas.microsoft.com/office/drawing/2014/main" id="{74AEF1D6-36D0-40B3-AACC-CC462011260E}"/>
              </a:ext>
            </a:extLst>
          </p:cNvPr>
          <p:cNvCxnSpPr>
            <a:cxnSpLocks/>
          </p:cNvCxnSpPr>
          <p:nvPr/>
        </p:nvCxnSpPr>
        <p:spPr>
          <a:xfrm>
            <a:off x="6114474" y="1057415"/>
            <a:ext cx="0" cy="5220000"/>
          </a:xfrm>
          <a:prstGeom prst="line">
            <a:avLst/>
          </a:prstGeom>
          <a:ln w="63500">
            <a:solidFill>
              <a:srgbClr val="FDDE00"/>
            </a:solidFill>
          </a:ln>
        </p:spPr>
        <p:style>
          <a:lnRef idx="1">
            <a:schemeClr val="accent1"/>
          </a:lnRef>
          <a:fillRef idx="0">
            <a:schemeClr val="accent1"/>
          </a:fillRef>
          <a:effectRef idx="0">
            <a:schemeClr val="accent1"/>
          </a:effectRef>
          <a:fontRef idx="minor">
            <a:schemeClr val="tx1"/>
          </a:fontRef>
        </p:style>
      </p:cxnSp>
      <p:cxnSp>
        <p:nvCxnSpPr>
          <p:cNvPr id="5" name="Conexão reta 4">
            <a:extLst>
              <a:ext uri="{FF2B5EF4-FFF2-40B4-BE49-F238E27FC236}">
                <a16:creationId xmlns:a16="http://schemas.microsoft.com/office/drawing/2014/main" id="{6C594817-8C18-4B06-947C-7AEF1CEA2AD4}"/>
              </a:ext>
            </a:extLst>
          </p:cNvPr>
          <p:cNvCxnSpPr>
            <a:cxnSpLocks/>
          </p:cNvCxnSpPr>
          <p:nvPr/>
        </p:nvCxnSpPr>
        <p:spPr>
          <a:xfrm>
            <a:off x="366692" y="3667415"/>
            <a:ext cx="11484000" cy="0"/>
          </a:xfrm>
          <a:prstGeom prst="line">
            <a:avLst/>
          </a:prstGeom>
          <a:ln w="63500">
            <a:solidFill>
              <a:srgbClr val="FDDE00"/>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9043B6CB-9E07-4366-A73F-7F7304649406}"/>
              </a:ext>
            </a:extLst>
          </p:cNvPr>
          <p:cNvSpPr/>
          <p:nvPr/>
        </p:nvSpPr>
        <p:spPr>
          <a:xfrm>
            <a:off x="4747501" y="3176956"/>
            <a:ext cx="2862166" cy="980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rgbClr val="F7981D"/>
                </a:solidFill>
                <a:effectLst>
                  <a:outerShdw blurRad="38100" dist="38100" dir="2700000" algn="tl">
                    <a:srgbClr val="000000">
                      <a:alpha val="43137"/>
                    </a:srgbClr>
                  </a:outerShdw>
                </a:effectLst>
              </a:rPr>
              <a:t>Ideia</a:t>
            </a:r>
            <a:r>
              <a:rPr lang="en-GB" sz="4000" b="1" dirty="0">
                <a:solidFill>
                  <a:srgbClr val="F7981D"/>
                </a:solidFill>
                <a:effectLst>
                  <a:outerShdw blurRad="38100" dist="38100" dir="2700000" algn="tl">
                    <a:srgbClr val="000000">
                      <a:alpha val="43137"/>
                    </a:srgbClr>
                  </a:outerShdw>
                </a:effectLst>
              </a:rPr>
              <a:t> Central</a:t>
            </a:r>
          </a:p>
        </p:txBody>
      </p:sp>
      <p:sp>
        <p:nvSpPr>
          <p:cNvPr id="8" name="CaixaDeTexto 7">
            <a:extLst>
              <a:ext uri="{FF2B5EF4-FFF2-40B4-BE49-F238E27FC236}">
                <a16:creationId xmlns:a16="http://schemas.microsoft.com/office/drawing/2014/main" id="{DC79AA99-A970-47E7-9775-9A0CB19C4ED1}"/>
              </a:ext>
            </a:extLst>
          </p:cNvPr>
          <p:cNvSpPr txBox="1"/>
          <p:nvPr/>
        </p:nvSpPr>
        <p:spPr>
          <a:xfrm>
            <a:off x="366692" y="1103597"/>
            <a:ext cx="5009725" cy="523220"/>
          </a:xfrm>
          <a:prstGeom prst="rect">
            <a:avLst/>
          </a:prstGeom>
          <a:noFill/>
        </p:spPr>
        <p:txBody>
          <a:bodyPr wrap="square" rtlCol="0">
            <a:spAutoFit/>
          </a:bodyPr>
          <a:lstStyle/>
          <a:p>
            <a:r>
              <a:rPr lang="en-GB" sz="2800" b="1" dirty="0" err="1">
                <a:solidFill>
                  <a:srgbClr val="6ECECB"/>
                </a:solidFill>
              </a:rPr>
              <a:t>Produto</a:t>
            </a:r>
            <a:endParaRPr lang="en-GB" sz="2800" b="1" dirty="0">
              <a:solidFill>
                <a:srgbClr val="6ECECB"/>
              </a:solidFill>
            </a:endParaRPr>
          </a:p>
        </p:txBody>
      </p:sp>
      <p:sp>
        <p:nvSpPr>
          <p:cNvPr id="10" name="CaixaDeTexto 9">
            <a:extLst>
              <a:ext uri="{FF2B5EF4-FFF2-40B4-BE49-F238E27FC236}">
                <a16:creationId xmlns:a16="http://schemas.microsoft.com/office/drawing/2014/main" id="{44B48D47-B8F6-481A-8608-DABF26BA3F36}"/>
              </a:ext>
            </a:extLst>
          </p:cNvPr>
          <p:cNvSpPr txBox="1"/>
          <p:nvPr/>
        </p:nvSpPr>
        <p:spPr>
          <a:xfrm>
            <a:off x="6174566" y="1103596"/>
            <a:ext cx="5676123" cy="523220"/>
          </a:xfrm>
          <a:prstGeom prst="rect">
            <a:avLst/>
          </a:prstGeom>
          <a:noFill/>
        </p:spPr>
        <p:txBody>
          <a:bodyPr wrap="square" rtlCol="0">
            <a:spAutoFit/>
          </a:bodyPr>
          <a:lstStyle/>
          <a:p>
            <a:pPr algn="r"/>
            <a:r>
              <a:rPr lang="pt-PT" sz="2800" b="1" dirty="0">
                <a:solidFill>
                  <a:srgbClr val="6ECECB"/>
                </a:solidFill>
              </a:rPr>
              <a:t>Ambiente</a:t>
            </a:r>
          </a:p>
        </p:txBody>
      </p:sp>
      <p:sp>
        <p:nvSpPr>
          <p:cNvPr id="12" name="CaixaDeTexto 11">
            <a:extLst>
              <a:ext uri="{FF2B5EF4-FFF2-40B4-BE49-F238E27FC236}">
                <a16:creationId xmlns:a16="http://schemas.microsoft.com/office/drawing/2014/main" id="{989036CD-B2B4-459B-A6A0-5069DB240234}"/>
              </a:ext>
            </a:extLst>
          </p:cNvPr>
          <p:cNvSpPr txBox="1"/>
          <p:nvPr/>
        </p:nvSpPr>
        <p:spPr>
          <a:xfrm>
            <a:off x="366692" y="5769569"/>
            <a:ext cx="5650737" cy="523220"/>
          </a:xfrm>
          <a:prstGeom prst="rect">
            <a:avLst/>
          </a:prstGeom>
          <a:noFill/>
        </p:spPr>
        <p:txBody>
          <a:bodyPr wrap="square" rtlCol="0">
            <a:spAutoFit/>
          </a:bodyPr>
          <a:lstStyle/>
          <a:p>
            <a:r>
              <a:rPr lang="en-GB" sz="2800" b="1" dirty="0" err="1">
                <a:solidFill>
                  <a:srgbClr val="6ECECB"/>
                </a:solidFill>
              </a:rPr>
              <a:t>Comunicação</a:t>
            </a:r>
            <a:endParaRPr lang="en-GB" sz="2800" b="1" dirty="0">
              <a:solidFill>
                <a:srgbClr val="6ECECB"/>
              </a:solidFill>
            </a:endParaRPr>
          </a:p>
        </p:txBody>
      </p:sp>
      <p:sp>
        <p:nvSpPr>
          <p:cNvPr id="13" name="CaixaDeTexto 12">
            <a:extLst>
              <a:ext uri="{FF2B5EF4-FFF2-40B4-BE49-F238E27FC236}">
                <a16:creationId xmlns:a16="http://schemas.microsoft.com/office/drawing/2014/main" id="{842E1C1C-7245-4D2C-B0BA-E7724032DFDD}"/>
              </a:ext>
            </a:extLst>
          </p:cNvPr>
          <p:cNvSpPr txBox="1"/>
          <p:nvPr/>
        </p:nvSpPr>
        <p:spPr>
          <a:xfrm>
            <a:off x="6174567" y="5769570"/>
            <a:ext cx="5676126" cy="523220"/>
          </a:xfrm>
          <a:prstGeom prst="rect">
            <a:avLst/>
          </a:prstGeom>
          <a:noFill/>
        </p:spPr>
        <p:txBody>
          <a:bodyPr wrap="square" rtlCol="0">
            <a:spAutoFit/>
          </a:bodyPr>
          <a:lstStyle/>
          <a:p>
            <a:pPr algn="r"/>
            <a:r>
              <a:rPr lang="en-GB" sz="2800" b="1" dirty="0" err="1">
                <a:solidFill>
                  <a:srgbClr val="6ECECB"/>
                </a:solidFill>
              </a:rPr>
              <a:t>Comportamento</a:t>
            </a:r>
            <a:endParaRPr lang="en-GB" sz="2800" b="1" dirty="0">
              <a:solidFill>
                <a:srgbClr val="6ECECB"/>
              </a:solidFill>
            </a:endParaRPr>
          </a:p>
        </p:txBody>
      </p:sp>
      <p:sp>
        <p:nvSpPr>
          <p:cNvPr id="9" name="CaixaDeTexto 8">
            <a:extLst>
              <a:ext uri="{FF2B5EF4-FFF2-40B4-BE49-F238E27FC236}">
                <a16:creationId xmlns:a16="http://schemas.microsoft.com/office/drawing/2014/main" id="{182F1404-9BD5-4B0D-B164-D161F30912DF}"/>
              </a:ext>
            </a:extLst>
          </p:cNvPr>
          <p:cNvSpPr txBox="1"/>
          <p:nvPr/>
        </p:nvSpPr>
        <p:spPr>
          <a:xfrm>
            <a:off x="320522" y="1552019"/>
            <a:ext cx="5696907" cy="1143070"/>
          </a:xfrm>
          <a:prstGeom prst="rect">
            <a:avLst/>
          </a:prstGeom>
          <a:noFill/>
        </p:spPr>
        <p:txBody>
          <a:bodyPr wrap="square" rtlCol="0">
            <a:spAutoFit/>
          </a:bodyPr>
          <a:lstStyle/>
          <a:p>
            <a:pPr>
              <a:lnSpc>
                <a:spcPct val="150000"/>
              </a:lnSpc>
            </a:pPr>
            <a:r>
              <a:rPr lang="pt-PT" sz="2400" dirty="0"/>
              <a:t>O que a empresa vende (produtos, serviços, experiências) e as suas características.</a:t>
            </a:r>
            <a:endParaRPr lang="en-GB" sz="2400" dirty="0"/>
          </a:p>
        </p:txBody>
      </p:sp>
      <p:sp>
        <p:nvSpPr>
          <p:cNvPr id="15" name="CaixaDeTexto 14">
            <a:extLst>
              <a:ext uri="{FF2B5EF4-FFF2-40B4-BE49-F238E27FC236}">
                <a16:creationId xmlns:a16="http://schemas.microsoft.com/office/drawing/2014/main" id="{D4395819-96BF-4544-8B93-4B1FFA41B528}"/>
              </a:ext>
            </a:extLst>
          </p:cNvPr>
          <p:cNvSpPr txBox="1"/>
          <p:nvPr/>
        </p:nvSpPr>
        <p:spPr>
          <a:xfrm>
            <a:off x="6220744" y="1552019"/>
            <a:ext cx="5629949" cy="1697068"/>
          </a:xfrm>
          <a:prstGeom prst="rect">
            <a:avLst/>
          </a:prstGeom>
          <a:noFill/>
        </p:spPr>
        <p:txBody>
          <a:bodyPr wrap="square" rtlCol="0">
            <a:spAutoFit/>
          </a:bodyPr>
          <a:lstStyle/>
          <a:p>
            <a:pPr>
              <a:lnSpc>
                <a:spcPct val="150000"/>
              </a:lnSpc>
            </a:pPr>
            <a:r>
              <a:rPr lang="pt-PT" sz="2400" spc="-20" dirty="0"/>
              <a:t>Como os ambientes físico e digital (por exemplo, loja, site, sala de massagem, media) da marca se parecem e funcionam</a:t>
            </a:r>
            <a:r>
              <a:rPr lang="en-GB" sz="2400" spc="-20" dirty="0"/>
              <a:t>.</a:t>
            </a:r>
          </a:p>
        </p:txBody>
      </p:sp>
      <p:sp>
        <p:nvSpPr>
          <p:cNvPr id="16" name="CaixaDeTexto 15">
            <a:extLst>
              <a:ext uri="{FF2B5EF4-FFF2-40B4-BE49-F238E27FC236}">
                <a16:creationId xmlns:a16="http://schemas.microsoft.com/office/drawing/2014/main" id="{D131182A-8934-4F83-960A-4AD35516AAA1}"/>
              </a:ext>
            </a:extLst>
          </p:cNvPr>
          <p:cNvSpPr txBox="1"/>
          <p:nvPr/>
        </p:nvSpPr>
        <p:spPr>
          <a:xfrm>
            <a:off x="6220745" y="4031682"/>
            <a:ext cx="5552368" cy="1697068"/>
          </a:xfrm>
          <a:prstGeom prst="rect">
            <a:avLst/>
          </a:prstGeom>
          <a:noFill/>
        </p:spPr>
        <p:txBody>
          <a:bodyPr wrap="square" rtlCol="0">
            <a:spAutoFit/>
          </a:bodyPr>
          <a:lstStyle/>
          <a:p>
            <a:pPr>
              <a:lnSpc>
                <a:spcPct val="150000"/>
              </a:lnSpc>
            </a:pPr>
            <a:r>
              <a:rPr lang="pt-PT" sz="2400" dirty="0"/>
              <a:t>Como as pessoas (e a marca) se comportam e se relacionam umas com as outras: liderança, cultura organizacional, ...</a:t>
            </a:r>
            <a:endParaRPr lang="en-GB" sz="2400" dirty="0"/>
          </a:p>
        </p:txBody>
      </p:sp>
      <p:sp>
        <p:nvSpPr>
          <p:cNvPr id="17" name="CaixaDeTexto 16">
            <a:extLst>
              <a:ext uri="{FF2B5EF4-FFF2-40B4-BE49-F238E27FC236}">
                <a16:creationId xmlns:a16="http://schemas.microsoft.com/office/drawing/2014/main" id="{0B9CCE24-3CAA-4508-9FE7-5A3518EE1E26}"/>
              </a:ext>
            </a:extLst>
          </p:cNvPr>
          <p:cNvSpPr txBox="1"/>
          <p:nvPr/>
        </p:nvSpPr>
        <p:spPr>
          <a:xfrm>
            <a:off x="366692" y="4029897"/>
            <a:ext cx="5639172" cy="1697068"/>
          </a:xfrm>
          <a:prstGeom prst="rect">
            <a:avLst/>
          </a:prstGeom>
          <a:noFill/>
        </p:spPr>
        <p:txBody>
          <a:bodyPr wrap="square" rtlCol="0">
            <a:spAutoFit/>
          </a:bodyPr>
          <a:lstStyle/>
          <a:p>
            <a:pPr>
              <a:lnSpc>
                <a:spcPct val="150000"/>
              </a:lnSpc>
            </a:pPr>
            <a:r>
              <a:rPr lang="pt-PT" sz="2400" dirty="0"/>
              <a:t>Como a marca interage com seu público, conta o que está acontecer e se descreve: canais, conteúdo, voz da marca,...</a:t>
            </a:r>
            <a:endParaRPr lang="en-GB" sz="2400" dirty="0"/>
          </a:p>
        </p:txBody>
      </p:sp>
    </p:spTree>
    <p:extLst>
      <p:ext uri="{BB962C8B-B14F-4D97-AF65-F5344CB8AC3E}">
        <p14:creationId xmlns:p14="http://schemas.microsoft.com/office/powerpoint/2010/main" val="282204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a:extLst>
              <a:ext uri="{FF2B5EF4-FFF2-40B4-BE49-F238E27FC236}">
                <a16:creationId xmlns:a16="http://schemas.microsoft.com/office/drawing/2014/main" id="{6127AFD6-B26B-4D99-9293-E8FB8D0C1360}"/>
              </a:ext>
            </a:extLst>
          </p:cNvPr>
          <p:cNvSpPr/>
          <p:nvPr/>
        </p:nvSpPr>
        <p:spPr>
          <a:xfrm>
            <a:off x="211591" y="911650"/>
            <a:ext cx="11789568" cy="54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2">
            <a:extLst>
              <a:ext uri="{FF2B5EF4-FFF2-40B4-BE49-F238E27FC236}">
                <a16:creationId xmlns:a16="http://schemas.microsoft.com/office/drawing/2014/main" id="{922B76AE-9621-400C-9C7D-4B7F77E88C2D}"/>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Disney</a:t>
            </a:r>
          </a:p>
        </p:txBody>
      </p:sp>
      <p:pic>
        <p:nvPicPr>
          <p:cNvPr id="30" name="Imagem 29">
            <a:extLst>
              <a:ext uri="{FF2B5EF4-FFF2-40B4-BE49-F238E27FC236}">
                <a16:creationId xmlns:a16="http://schemas.microsoft.com/office/drawing/2014/main" id="{D7A6388E-E335-4357-AE5C-0EECD6B6A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cxnSp>
        <p:nvCxnSpPr>
          <p:cNvPr id="31" name="Conexão reta 30">
            <a:extLst>
              <a:ext uri="{FF2B5EF4-FFF2-40B4-BE49-F238E27FC236}">
                <a16:creationId xmlns:a16="http://schemas.microsoft.com/office/drawing/2014/main" id="{245DDF99-B76D-4921-915B-AE4456DAE70F}"/>
              </a:ext>
            </a:extLst>
          </p:cNvPr>
          <p:cNvCxnSpPr>
            <a:cxnSpLocks/>
          </p:cNvCxnSpPr>
          <p:nvPr/>
        </p:nvCxnSpPr>
        <p:spPr>
          <a:xfrm>
            <a:off x="6114474" y="984263"/>
            <a:ext cx="0" cy="5220000"/>
          </a:xfrm>
          <a:prstGeom prst="line">
            <a:avLst/>
          </a:prstGeom>
          <a:ln w="63500">
            <a:solidFill>
              <a:srgbClr val="FDDE00"/>
            </a:solidFill>
          </a:ln>
        </p:spPr>
        <p:style>
          <a:lnRef idx="1">
            <a:schemeClr val="accent1"/>
          </a:lnRef>
          <a:fillRef idx="0">
            <a:schemeClr val="accent1"/>
          </a:fillRef>
          <a:effectRef idx="0">
            <a:schemeClr val="accent1"/>
          </a:effectRef>
          <a:fontRef idx="minor">
            <a:schemeClr val="tx1"/>
          </a:fontRef>
        </p:style>
      </p:cxnSp>
      <p:cxnSp>
        <p:nvCxnSpPr>
          <p:cNvPr id="32" name="Conexão reta 31">
            <a:extLst>
              <a:ext uri="{FF2B5EF4-FFF2-40B4-BE49-F238E27FC236}">
                <a16:creationId xmlns:a16="http://schemas.microsoft.com/office/drawing/2014/main" id="{7BC7CE8E-F2CD-40DC-B02F-70B297007C28}"/>
              </a:ext>
            </a:extLst>
          </p:cNvPr>
          <p:cNvCxnSpPr>
            <a:cxnSpLocks/>
          </p:cNvCxnSpPr>
          <p:nvPr/>
        </p:nvCxnSpPr>
        <p:spPr>
          <a:xfrm>
            <a:off x="366692" y="3594263"/>
            <a:ext cx="11484000" cy="0"/>
          </a:xfrm>
          <a:prstGeom prst="line">
            <a:avLst/>
          </a:prstGeom>
          <a:ln w="63500">
            <a:solidFill>
              <a:srgbClr val="FDDE00"/>
            </a:solidFill>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id="{8F714720-E792-4BDC-8CCF-0C368AE988EE}"/>
              </a:ext>
            </a:extLst>
          </p:cNvPr>
          <p:cNvSpPr/>
          <p:nvPr/>
        </p:nvSpPr>
        <p:spPr>
          <a:xfrm>
            <a:off x="4747501" y="3061907"/>
            <a:ext cx="2733947" cy="13403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rgbClr val="F7981D"/>
              </a:solidFill>
              <a:effectLst>
                <a:outerShdw blurRad="38100" dist="38100" dir="2700000" algn="tl">
                  <a:srgbClr val="000000">
                    <a:alpha val="43137"/>
                  </a:srgbClr>
                </a:outerShdw>
              </a:effectLst>
            </a:endParaRPr>
          </a:p>
          <a:p>
            <a:pPr algn="ctr"/>
            <a:r>
              <a:rPr lang="en-GB" sz="4000" b="1" dirty="0">
                <a:solidFill>
                  <a:srgbClr val="F7981D"/>
                </a:solidFill>
                <a:effectLst>
                  <a:outerShdw blurRad="38100" dist="38100" dir="2700000" algn="tl">
                    <a:srgbClr val="000000">
                      <a:alpha val="43137"/>
                    </a:srgbClr>
                  </a:outerShdw>
                </a:effectLst>
              </a:rPr>
              <a:t>MAGIA</a:t>
            </a:r>
          </a:p>
        </p:txBody>
      </p:sp>
      <p:sp>
        <p:nvSpPr>
          <p:cNvPr id="34" name="CaixaDeTexto 33">
            <a:extLst>
              <a:ext uri="{FF2B5EF4-FFF2-40B4-BE49-F238E27FC236}">
                <a16:creationId xmlns:a16="http://schemas.microsoft.com/office/drawing/2014/main" id="{4DEAD5AE-113B-4B6C-BA21-8B67CED2B355}"/>
              </a:ext>
            </a:extLst>
          </p:cNvPr>
          <p:cNvSpPr txBox="1"/>
          <p:nvPr/>
        </p:nvSpPr>
        <p:spPr>
          <a:xfrm>
            <a:off x="366692" y="1030445"/>
            <a:ext cx="5009725" cy="523220"/>
          </a:xfrm>
          <a:prstGeom prst="rect">
            <a:avLst/>
          </a:prstGeom>
          <a:noFill/>
        </p:spPr>
        <p:txBody>
          <a:bodyPr wrap="square" rtlCol="0">
            <a:spAutoFit/>
          </a:bodyPr>
          <a:lstStyle/>
          <a:p>
            <a:r>
              <a:rPr lang="pt-PT" sz="2800" b="1" dirty="0">
                <a:solidFill>
                  <a:srgbClr val="6ECECB"/>
                </a:solidFill>
              </a:rPr>
              <a:t>Produto</a:t>
            </a:r>
          </a:p>
        </p:txBody>
      </p:sp>
      <p:sp>
        <p:nvSpPr>
          <p:cNvPr id="35" name="CaixaDeTexto 34">
            <a:extLst>
              <a:ext uri="{FF2B5EF4-FFF2-40B4-BE49-F238E27FC236}">
                <a16:creationId xmlns:a16="http://schemas.microsoft.com/office/drawing/2014/main" id="{0ABB8466-572B-4947-81A9-E80341D67122}"/>
              </a:ext>
            </a:extLst>
          </p:cNvPr>
          <p:cNvSpPr txBox="1"/>
          <p:nvPr/>
        </p:nvSpPr>
        <p:spPr>
          <a:xfrm>
            <a:off x="6174566" y="1030444"/>
            <a:ext cx="5676123" cy="523220"/>
          </a:xfrm>
          <a:prstGeom prst="rect">
            <a:avLst/>
          </a:prstGeom>
          <a:noFill/>
        </p:spPr>
        <p:txBody>
          <a:bodyPr wrap="square" rtlCol="0">
            <a:spAutoFit/>
          </a:bodyPr>
          <a:lstStyle/>
          <a:p>
            <a:pPr algn="r"/>
            <a:r>
              <a:rPr lang="en-GB" sz="2800" b="1" dirty="0" err="1">
                <a:solidFill>
                  <a:srgbClr val="6ECECB"/>
                </a:solidFill>
              </a:rPr>
              <a:t>Ambiente</a:t>
            </a:r>
            <a:endParaRPr lang="en-GB" sz="2800" b="1" dirty="0">
              <a:solidFill>
                <a:srgbClr val="6ECECB"/>
              </a:solidFill>
            </a:endParaRPr>
          </a:p>
        </p:txBody>
      </p:sp>
      <p:sp>
        <p:nvSpPr>
          <p:cNvPr id="36" name="CaixaDeTexto 35">
            <a:extLst>
              <a:ext uri="{FF2B5EF4-FFF2-40B4-BE49-F238E27FC236}">
                <a16:creationId xmlns:a16="http://schemas.microsoft.com/office/drawing/2014/main" id="{7B1BABBE-A5FC-453C-816A-3507B301EC67}"/>
              </a:ext>
            </a:extLst>
          </p:cNvPr>
          <p:cNvSpPr txBox="1"/>
          <p:nvPr/>
        </p:nvSpPr>
        <p:spPr>
          <a:xfrm>
            <a:off x="366692" y="5758409"/>
            <a:ext cx="5650737" cy="523220"/>
          </a:xfrm>
          <a:prstGeom prst="rect">
            <a:avLst/>
          </a:prstGeom>
          <a:noFill/>
        </p:spPr>
        <p:txBody>
          <a:bodyPr wrap="square" rtlCol="0">
            <a:spAutoFit/>
          </a:bodyPr>
          <a:lstStyle/>
          <a:p>
            <a:r>
              <a:rPr lang="pt-PT" sz="2800" b="1" dirty="0">
                <a:solidFill>
                  <a:srgbClr val="6ECECB"/>
                </a:solidFill>
              </a:rPr>
              <a:t>Comunicação</a:t>
            </a:r>
          </a:p>
        </p:txBody>
      </p:sp>
      <p:sp>
        <p:nvSpPr>
          <p:cNvPr id="37" name="CaixaDeTexto 36">
            <a:extLst>
              <a:ext uri="{FF2B5EF4-FFF2-40B4-BE49-F238E27FC236}">
                <a16:creationId xmlns:a16="http://schemas.microsoft.com/office/drawing/2014/main" id="{1B473833-5094-4B8C-894C-8202759CDD70}"/>
              </a:ext>
            </a:extLst>
          </p:cNvPr>
          <p:cNvSpPr txBox="1"/>
          <p:nvPr/>
        </p:nvSpPr>
        <p:spPr>
          <a:xfrm>
            <a:off x="6174567" y="5758410"/>
            <a:ext cx="5676126" cy="523220"/>
          </a:xfrm>
          <a:prstGeom prst="rect">
            <a:avLst/>
          </a:prstGeom>
          <a:noFill/>
        </p:spPr>
        <p:txBody>
          <a:bodyPr wrap="square" rtlCol="0">
            <a:spAutoFit/>
          </a:bodyPr>
          <a:lstStyle/>
          <a:p>
            <a:pPr algn="r"/>
            <a:r>
              <a:rPr lang="en-GB" sz="2800" b="1" dirty="0" err="1">
                <a:solidFill>
                  <a:srgbClr val="6ECECB"/>
                </a:solidFill>
              </a:rPr>
              <a:t>Comportamento</a:t>
            </a:r>
            <a:endParaRPr lang="en-GB" sz="2800" b="1" dirty="0">
              <a:solidFill>
                <a:srgbClr val="6ECECB"/>
              </a:solidFill>
            </a:endParaRPr>
          </a:p>
        </p:txBody>
      </p:sp>
      <p:sp>
        <p:nvSpPr>
          <p:cNvPr id="38" name="CaixaDeTexto 37">
            <a:extLst>
              <a:ext uri="{FF2B5EF4-FFF2-40B4-BE49-F238E27FC236}">
                <a16:creationId xmlns:a16="http://schemas.microsoft.com/office/drawing/2014/main" id="{C4C3FAAD-E0D8-4706-AC04-26EC5337C64B}"/>
              </a:ext>
            </a:extLst>
          </p:cNvPr>
          <p:cNvSpPr txBox="1"/>
          <p:nvPr/>
        </p:nvSpPr>
        <p:spPr>
          <a:xfrm>
            <a:off x="320523" y="1478867"/>
            <a:ext cx="5244900" cy="1690335"/>
          </a:xfrm>
          <a:prstGeom prst="rect">
            <a:avLst/>
          </a:prstGeom>
          <a:noFill/>
        </p:spPr>
        <p:txBody>
          <a:bodyPr wrap="square" rtlCol="0">
            <a:spAutoFit/>
          </a:bodyPr>
          <a:lstStyle/>
          <a:p>
            <a:pPr algn="just">
              <a:lnSpc>
                <a:spcPct val="120000"/>
              </a:lnSpc>
            </a:pPr>
            <a:r>
              <a:rPr lang="en-GB" sz="2200" dirty="0" err="1"/>
              <a:t>Filmes</a:t>
            </a:r>
            <a:r>
              <a:rPr lang="en-GB" sz="2200" dirty="0"/>
              <a:t>; DVDs; Merchandising; Disney Chanel; Disney+; </a:t>
            </a:r>
            <a:r>
              <a:rPr lang="en-GB" sz="2200" dirty="0" err="1"/>
              <a:t>Bandas</a:t>
            </a:r>
            <a:r>
              <a:rPr lang="en-GB" sz="2200" dirty="0"/>
              <a:t> </a:t>
            </a:r>
            <a:r>
              <a:rPr lang="en-GB" sz="2200" dirty="0" err="1"/>
              <a:t>Sonoras</a:t>
            </a:r>
            <a:r>
              <a:rPr lang="en-GB" sz="2200" dirty="0"/>
              <a:t>; Franchising (e.g., Star Wars) - </a:t>
            </a:r>
            <a:r>
              <a:rPr lang="pt-PT" sz="2200" dirty="0"/>
              <a:t>todos eles cheios de momentos mágicos</a:t>
            </a:r>
            <a:r>
              <a:rPr lang="en-GB" sz="2200" dirty="0"/>
              <a:t>.</a:t>
            </a:r>
          </a:p>
        </p:txBody>
      </p:sp>
      <p:sp>
        <p:nvSpPr>
          <p:cNvPr id="39" name="CaixaDeTexto 38">
            <a:extLst>
              <a:ext uri="{FF2B5EF4-FFF2-40B4-BE49-F238E27FC236}">
                <a16:creationId xmlns:a16="http://schemas.microsoft.com/office/drawing/2014/main" id="{DB9CCCDE-4747-4083-AA62-9875275DF1E0}"/>
              </a:ext>
            </a:extLst>
          </p:cNvPr>
          <p:cNvSpPr txBox="1"/>
          <p:nvPr/>
        </p:nvSpPr>
        <p:spPr>
          <a:xfrm>
            <a:off x="6932399" y="1478867"/>
            <a:ext cx="5048011" cy="1690335"/>
          </a:xfrm>
          <a:prstGeom prst="rect">
            <a:avLst/>
          </a:prstGeom>
          <a:noFill/>
        </p:spPr>
        <p:txBody>
          <a:bodyPr wrap="square" rtlCol="0">
            <a:spAutoFit/>
          </a:bodyPr>
          <a:lstStyle/>
          <a:p>
            <a:pPr algn="just">
              <a:lnSpc>
                <a:spcPct val="120000"/>
              </a:lnSpc>
            </a:pPr>
            <a:r>
              <a:rPr lang="pt-PT" sz="2200" spc="-20" dirty="0"/>
              <a:t>Lojas próprias; Parques temáticos; Resorts; Navios de cruzeiro - todos eles têm os seus próprios mundos e ambientes mágicos cuidadosamente projetados</a:t>
            </a:r>
            <a:r>
              <a:rPr lang="en-GB" sz="2200" spc="-20" dirty="0"/>
              <a:t>.</a:t>
            </a:r>
          </a:p>
        </p:txBody>
      </p:sp>
      <p:sp>
        <p:nvSpPr>
          <p:cNvPr id="40" name="CaixaDeTexto 39">
            <a:extLst>
              <a:ext uri="{FF2B5EF4-FFF2-40B4-BE49-F238E27FC236}">
                <a16:creationId xmlns:a16="http://schemas.microsoft.com/office/drawing/2014/main" id="{1DEA353C-3650-4DA4-892D-E5D26DA4AD1F}"/>
              </a:ext>
            </a:extLst>
          </p:cNvPr>
          <p:cNvSpPr txBox="1"/>
          <p:nvPr/>
        </p:nvSpPr>
        <p:spPr>
          <a:xfrm>
            <a:off x="6220744" y="4158227"/>
            <a:ext cx="5552369" cy="1690335"/>
          </a:xfrm>
          <a:prstGeom prst="rect">
            <a:avLst/>
          </a:prstGeom>
          <a:noFill/>
        </p:spPr>
        <p:txBody>
          <a:bodyPr wrap="square" rtlCol="0">
            <a:spAutoFit/>
          </a:bodyPr>
          <a:lstStyle/>
          <a:p>
            <a:pPr algn="just">
              <a:lnSpc>
                <a:spcPct val="120000"/>
              </a:lnSpc>
            </a:pPr>
            <a:r>
              <a:rPr lang="pt-PT" sz="2200" dirty="0"/>
              <a:t>Linguagem para crianças; atividades divertidas; visitantes dos parques temáticos são tratados como convidados - a magia é para todos, o tempo todo.</a:t>
            </a:r>
            <a:endParaRPr lang="en-GB" sz="2200" dirty="0"/>
          </a:p>
        </p:txBody>
      </p:sp>
      <p:sp>
        <p:nvSpPr>
          <p:cNvPr id="41" name="CaixaDeTexto 40">
            <a:extLst>
              <a:ext uri="{FF2B5EF4-FFF2-40B4-BE49-F238E27FC236}">
                <a16:creationId xmlns:a16="http://schemas.microsoft.com/office/drawing/2014/main" id="{78C4C0F9-4684-4867-89E3-9598A951CB49}"/>
              </a:ext>
            </a:extLst>
          </p:cNvPr>
          <p:cNvSpPr txBox="1"/>
          <p:nvPr/>
        </p:nvSpPr>
        <p:spPr>
          <a:xfrm>
            <a:off x="366692" y="4158227"/>
            <a:ext cx="4704924" cy="1284069"/>
          </a:xfrm>
          <a:prstGeom prst="rect">
            <a:avLst/>
          </a:prstGeom>
          <a:noFill/>
        </p:spPr>
        <p:txBody>
          <a:bodyPr wrap="square" rtlCol="0">
            <a:spAutoFit/>
          </a:bodyPr>
          <a:lstStyle/>
          <a:p>
            <a:pPr algn="just">
              <a:lnSpc>
                <a:spcPct val="120000"/>
              </a:lnSpc>
            </a:pPr>
            <a:r>
              <a:rPr lang="pt-PT" sz="2200" dirty="0"/>
              <a:t>Personagens e fantasia; multimédia; multicanais - a magia traz todos estes à vida.</a:t>
            </a:r>
            <a:endParaRPr lang="en-GB" sz="2200" dirty="0"/>
          </a:p>
        </p:txBody>
      </p:sp>
      <p:pic>
        <p:nvPicPr>
          <p:cNvPr id="1028" name="Picture 4" descr="Nenhuma descrição de foto disponível.">
            <a:extLst>
              <a:ext uri="{FF2B5EF4-FFF2-40B4-BE49-F238E27FC236}">
                <a16:creationId xmlns:a16="http://schemas.microsoft.com/office/drawing/2014/main" id="{CD927D9E-6158-422A-817F-B83355ADFCC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5296549" y="2722008"/>
            <a:ext cx="1635850" cy="97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8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63FC192E-9B40-4878-B8C2-573CC65411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9154" y="1228051"/>
            <a:ext cx="6602846" cy="4380734"/>
          </a:xfrm>
          <a:prstGeom prst="rect">
            <a:avLst/>
          </a:prstGeom>
        </p:spPr>
      </p:pic>
      <p:sp>
        <p:nvSpPr>
          <p:cNvPr id="4" name="Marcador de Posição do Texto 3">
            <a:extLst>
              <a:ext uri="{FF2B5EF4-FFF2-40B4-BE49-F238E27FC236}">
                <a16:creationId xmlns:a16="http://schemas.microsoft.com/office/drawing/2014/main" id="{C4C986D5-6B49-42DD-9489-0AEC8EF64510}"/>
              </a:ext>
            </a:extLst>
          </p:cNvPr>
          <p:cNvSpPr>
            <a:spLocks noGrp="1"/>
          </p:cNvSpPr>
          <p:nvPr>
            <p:ph type="body" sz="quarter" idx="15"/>
          </p:nvPr>
        </p:nvSpPr>
        <p:spPr>
          <a:xfrm>
            <a:off x="425885" y="875544"/>
            <a:ext cx="5060515" cy="4883987"/>
          </a:xfrm>
        </p:spPr>
        <p:txBody>
          <a:bodyPr/>
          <a:lstStyle/>
          <a:p>
            <a:pPr algn="ctr"/>
            <a:r>
              <a:rPr lang="pt-PT" dirty="0"/>
              <a:t>Identidade e Personalidade da Marca</a:t>
            </a:r>
          </a:p>
          <a:p>
            <a:endParaRPr lang="en-GB" dirty="0"/>
          </a:p>
          <a:p>
            <a:pPr>
              <a:buClr>
                <a:srgbClr val="92DAD8"/>
              </a:buClr>
              <a:buFont typeface="Arial" panose="020B0604020202020204" pitchFamily="34" charset="0"/>
              <a:buChar char="•"/>
            </a:pPr>
            <a:r>
              <a:rPr lang="en-GB" spc="-30" dirty="0">
                <a:solidFill>
                  <a:schemeClr val="bg1"/>
                </a:solidFill>
                <a:effectLst>
                  <a:outerShdw blurRad="38100" dist="38100" dir="2700000" algn="tl">
                    <a:srgbClr val="000000">
                      <a:alpha val="43137"/>
                    </a:srgbClr>
                  </a:outerShdw>
                </a:effectLst>
              </a:rPr>
              <a:t> </a:t>
            </a:r>
            <a:r>
              <a:rPr lang="pt-PT" dirty="0">
                <a:solidFill>
                  <a:srgbClr val="92DAD8"/>
                </a:solidFill>
              </a:rPr>
              <a:t>Ideias centrais </a:t>
            </a:r>
            <a:r>
              <a:rPr lang="en-GB" dirty="0">
                <a:solidFill>
                  <a:srgbClr val="92DAD8"/>
                </a:solidFill>
              </a:rPr>
              <a:t>da Marca</a:t>
            </a:r>
          </a:p>
          <a:p>
            <a:pPr>
              <a:buClr>
                <a:srgbClr val="FDDE00"/>
              </a:buClr>
              <a:buFont typeface="Calibri" panose="020F0502020204030204" pitchFamily="34" charset="0"/>
              <a:buChar char="→"/>
            </a:pPr>
            <a:r>
              <a:rPr lang="en-GB" dirty="0">
                <a:solidFill>
                  <a:srgbClr val="92DAD8"/>
                </a:solidFill>
              </a:rPr>
              <a:t> </a:t>
            </a:r>
            <a:r>
              <a:rPr lang="pt-PT" spc="-30" dirty="0">
                <a:solidFill>
                  <a:schemeClr val="bg1"/>
                </a:solidFill>
                <a:effectLst>
                  <a:outerShdw blurRad="38100" dist="38100" dir="2700000" algn="tl">
                    <a:srgbClr val="000000">
                      <a:alpha val="43137"/>
                    </a:srgbClr>
                  </a:outerShdw>
                </a:effectLst>
              </a:rPr>
              <a:t>Valores</a:t>
            </a:r>
            <a:r>
              <a:rPr lang="en-GB" spc="-30" dirty="0">
                <a:solidFill>
                  <a:schemeClr val="bg1"/>
                </a:solidFill>
                <a:effectLst>
                  <a:outerShdw blurRad="38100" dist="38100" dir="2700000" algn="tl">
                    <a:srgbClr val="000000">
                      <a:alpha val="43137"/>
                    </a:srgbClr>
                  </a:outerShdw>
                </a:effectLst>
              </a:rPr>
              <a:t> da Marca</a:t>
            </a:r>
          </a:p>
          <a:p>
            <a:pPr>
              <a:buFont typeface="Arial" panose="020B0604020202020204" pitchFamily="34" charset="0"/>
              <a:buChar char="•"/>
            </a:pPr>
            <a:r>
              <a:rPr lang="en-GB" dirty="0">
                <a:solidFill>
                  <a:srgbClr val="92DAD8"/>
                </a:solidFill>
              </a:rPr>
              <a:t> </a:t>
            </a:r>
            <a:r>
              <a:rPr lang="pt-PT" dirty="0">
                <a:solidFill>
                  <a:srgbClr val="92DAD8"/>
                </a:solidFill>
              </a:rPr>
              <a:t>Personalidade</a:t>
            </a:r>
            <a:r>
              <a:rPr lang="en-GB" dirty="0">
                <a:solidFill>
                  <a:srgbClr val="92DAD8"/>
                </a:solidFill>
              </a:rPr>
              <a:t> da Marca</a:t>
            </a:r>
          </a:p>
          <a:p>
            <a:pPr>
              <a:buFont typeface="Arial" panose="020B0604020202020204" pitchFamily="34" charset="0"/>
              <a:buChar char="•"/>
            </a:pPr>
            <a:r>
              <a:rPr lang="en-GB" dirty="0">
                <a:solidFill>
                  <a:srgbClr val="92DAD8"/>
                </a:solidFill>
              </a:rPr>
              <a:t> </a:t>
            </a:r>
            <a:r>
              <a:rPr lang="pt-PT" dirty="0">
                <a:solidFill>
                  <a:srgbClr val="92DAD8"/>
                </a:solidFill>
              </a:rPr>
              <a:t>Promessa</a:t>
            </a:r>
            <a:r>
              <a:rPr lang="en-GB" dirty="0">
                <a:solidFill>
                  <a:srgbClr val="92DAD8"/>
                </a:solidFill>
              </a:rPr>
              <a:t> &amp; Slogan</a:t>
            </a:r>
            <a:endParaRPr lang="en-GB" dirty="0"/>
          </a:p>
        </p:txBody>
      </p:sp>
    </p:spTree>
    <p:extLst>
      <p:ext uri="{BB962C8B-B14F-4D97-AF65-F5344CB8AC3E}">
        <p14:creationId xmlns:p14="http://schemas.microsoft.com/office/powerpoint/2010/main" val="175099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26" name="Retângulo 25">
            <a:extLst>
              <a:ext uri="{FF2B5EF4-FFF2-40B4-BE49-F238E27FC236}">
                <a16:creationId xmlns:a16="http://schemas.microsoft.com/office/drawing/2014/main" id="{F0D788AC-E3A6-4BC0-BD90-E7AC75292036}"/>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0" name="Retângulo 29">
            <a:extLst>
              <a:ext uri="{FF2B5EF4-FFF2-40B4-BE49-F238E27FC236}">
                <a16:creationId xmlns:a16="http://schemas.microsoft.com/office/drawing/2014/main" id="{5C11D799-0927-4B6A-8314-2BB104CA9282}"/>
              </a:ext>
            </a:extLst>
          </p:cNvPr>
          <p:cNvSpPr/>
          <p:nvPr/>
        </p:nvSpPr>
        <p:spPr>
          <a:xfrm>
            <a:off x="360420" y="157887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 A Nova Era do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2" name="Retângulo 31">
            <a:extLst>
              <a:ext uri="{FF2B5EF4-FFF2-40B4-BE49-F238E27FC236}">
                <a16:creationId xmlns:a16="http://schemas.microsoft.com/office/drawing/2014/main" id="{AA0D24B1-2647-4D96-9604-BE80F80146B6}"/>
              </a:ext>
            </a:extLst>
          </p:cNvPr>
          <p:cNvSpPr/>
          <p:nvPr/>
        </p:nvSpPr>
        <p:spPr>
          <a:xfrm>
            <a:off x="360420" y="2164660"/>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III. A Economia da </a:t>
            </a:r>
            <a:r>
              <a:rPr lang="en-GB" sz="2400" b="1" dirty="0" err="1">
                <a:solidFill>
                  <a:schemeClr val="bg1">
                    <a:lumMod val="65000"/>
                  </a:schemeClr>
                </a:solidFill>
                <a:effectLst>
                  <a:outerShdw blurRad="38100" dist="38100" dir="2700000" algn="tl">
                    <a:srgbClr val="000000">
                      <a:alpha val="43137"/>
                    </a:srgbClr>
                  </a:outerShdw>
                </a:effectLst>
              </a:rPr>
              <a:t>Experiência</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6" name="Retângulo 35">
            <a:extLst>
              <a:ext uri="{FF2B5EF4-FFF2-40B4-BE49-F238E27FC236}">
                <a16:creationId xmlns:a16="http://schemas.microsoft.com/office/drawing/2014/main" id="{FA024202-086B-43AC-B0DE-9BD5A83795EF}"/>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en-GB" sz="2400" b="1" dirty="0" err="1">
                <a:solidFill>
                  <a:schemeClr val="bg1">
                    <a:lumMod val="65000"/>
                  </a:schemeClr>
                </a:solidFill>
                <a:effectLst>
                  <a:outerShdw blurRad="38100" dist="38100" dir="2700000" algn="tl">
                    <a:srgbClr val="000000">
                      <a:alpha val="43137"/>
                    </a:srgbClr>
                  </a:outerShdw>
                </a:effectLst>
              </a:rPr>
              <a:t>Culinário</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8" name="Retângulo 37">
            <a:extLst>
              <a:ext uri="{FF2B5EF4-FFF2-40B4-BE49-F238E27FC236}">
                <a16:creationId xmlns:a16="http://schemas.microsoft.com/office/drawing/2014/main" id="{A004A93A-141D-44B1-8A84-AB29ACC02976}"/>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en-US" sz="2400" b="1" dirty="0" err="1">
                <a:solidFill>
                  <a:schemeClr val="bg1">
                    <a:lumMod val="65000"/>
                  </a:schemeClr>
                </a:solidFill>
                <a:effectLst>
                  <a:outerShdw blurRad="38100" dist="38100" dir="2700000" algn="tl">
                    <a:srgbClr val="000000">
                      <a:alpha val="43137"/>
                    </a:srgbClr>
                  </a:outerShdw>
                </a:effectLst>
              </a:rPr>
              <a:t>Criação</a:t>
            </a:r>
            <a:r>
              <a:rPr lang="en-US" sz="2400" b="1" dirty="0">
                <a:solidFill>
                  <a:schemeClr val="bg1">
                    <a:lumMod val="65000"/>
                  </a:schemeClr>
                </a:solidFill>
                <a:effectLst>
                  <a:outerShdw blurRad="38100" dist="38100" dir="2700000" algn="tl">
                    <a:srgbClr val="000000">
                      <a:alpha val="43137"/>
                    </a:srgbClr>
                  </a:outerShdw>
                </a:effectLst>
              </a:rPr>
              <a:t> de um </a:t>
            </a:r>
            <a:r>
              <a:rPr lang="en-US" sz="2400" b="1" dirty="0" err="1">
                <a:solidFill>
                  <a:schemeClr val="bg1">
                    <a:lumMod val="65000"/>
                  </a:schemeClr>
                </a:solidFill>
                <a:effectLst>
                  <a:outerShdw blurRad="38100" dist="38100" dir="2700000" algn="tl">
                    <a:srgbClr val="000000">
                      <a:alpha val="43137"/>
                    </a:srgbClr>
                  </a:outerShdw>
                </a:effectLst>
              </a:rPr>
              <a:t>negócio</a:t>
            </a:r>
            <a:r>
              <a:rPr lang="en-US" sz="2400" b="1" dirty="0">
                <a:solidFill>
                  <a:schemeClr val="bg1">
                    <a:lumMod val="65000"/>
                  </a:schemeClr>
                </a:solidFill>
                <a:effectLst>
                  <a:outerShdw blurRad="38100" dist="38100" dir="2700000" algn="tl">
                    <a:srgbClr val="000000">
                      <a:alpha val="43137"/>
                    </a:srgbClr>
                  </a:outerShdw>
                </a:effectLst>
              </a:rPr>
              <a:t> de </a:t>
            </a:r>
            <a:r>
              <a:rPr lang="en-US"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0" name="Seta: Pentágono 39">
            <a:extLst>
              <a:ext uri="{FF2B5EF4-FFF2-40B4-BE49-F238E27FC236}">
                <a16:creationId xmlns:a16="http://schemas.microsoft.com/office/drawing/2014/main" id="{A3F5E8AB-B26B-40F2-BD64-AAC1C91EAD99}"/>
              </a:ext>
            </a:extLst>
          </p:cNvPr>
          <p:cNvSpPr/>
          <p:nvPr/>
        </p:nvSpPr>
        <p:spPr>
          <a:xfrm>
            <a:off x="360413" y="5093575"/>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VIII. Branding para o </a:t>
            </a:r>
            <a:r>
              <a:rPr lang="en-GB" sz="2800" b="1" dirty="0" err="1">
                <a:effectLst>
                  <a:outerShdw blurRad="38100" dist="38100" dir="2700000" algn="tl">
                    <a:srgbClr val="000000">
                      <a:alpha val="43137"/>
                    </a:srgbClr>
                  </a:outerShdw>
                </a:effectLst>
              </a:rPr>
              <a:t>Bem-Estar</a:t>
            </a:r>
            <a:endParaRPr lang="en-GB" sz="2800" b="1" dirty="0">
              <a:effectLst>
                <a:outerShdw blurRad="38100" dist="38100" dir="2700000" algn="tl">
                  <a:srgbClr val="000000">
                    <a:alpha val="43137"/>
                  </a:srgbClr>
                </a:outerShdw>
              </a:effectLst>
            </a:endParaRPr>
          </a:p>
        </p:txBody>
      </p:sp>
      <p:pic>
        <p:nvPicPr>
          <p:cNvPr id="42" name="Imagem 41">
            <a:extLst>
              <a:ext uri="{FF2B5EF4-FFF2-40B4-BE49-F238E27FC236}">
                <a16:creationId xmlns:a16="http://schemas.microsoft.com/office/drawing/2014/main" id="{06B7CA80-9B10-4DC0-89C6-9A966A88D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45" name="Imagem 44">
            <a:extLst>
              <a:ext uri="{FF2B5EF4-FFF2-40B4-BE49-F238E27FC236}">
                <a16:creationId xmlns:a16="http://schemas.microsoft.com/office/drawing/2014/main" id="{55C95FF9-EB91-4026-9444-810350BEB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pic>
        <p:nvPicPr>
          <p:cNvPr id="46" name="Imagem 45">
            <a:extLst>
              <a:ext uri="{FF2B5EF4-FFF2-40B4-BE49-F238E27FC236}">
                <a16:creationId xmlns:a16="http://schemas.microsoft.com/office/drawing/2014/main" id="{87913750-73BA-41CD-BDC2-83A10DDE1B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
        <p:nvSpPr>
          <p:cNvPr id="47" name="Retângulo 46">
            <a:extLst>
              <a:ext uri="{FF2B5EF4-FFF2-40B4-BE49-F238E27FC236}">
                <a16:creationId xmlns:a16="http://schemas.microsoft.com/office/drawing/2014/main" id="{894B8739-564C-476F-95C6-3D4C850FF663}"/>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IV. </a:t>
            </a:r>
            <a:r>
              <a:rPr lang="en-GB" sz="2400" b="1" dirty="0" err="1">
                <a:solidFill>
                  <a:schemeClr val="bg1">
                    <a:lumMod val="65000"/>
                  </a:schemeClr>
                </a:solidFill>
                <a:effectLst>
                  <a:outerShdw blurRad="38100" dist="38100" dir="2700000" algn="tl">
                    <a:srgbClr val="000000">
                      <a:alpha val="43137"/>
                    </a:srgbClr>
                  </a:outerShdw>
                </a:effectLst>
              </a:rPr>
              <a:t>Construir</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Experiências</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8" name="Retângulo 47">
            <a:extLst>
              <a:ext uri="{FF2B5EF4-FFF2-40B4-BE49-F238E27FC236}">
                <a16:creationId xmlns:a16="http://schemas.microsoft.com/office/drawing/2014/main" id="{FFF72EC2-9D59-4CE4-9650-4D54BDA667D6}"/>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en-GB" sz="2400" b="1" dirty="0" err="1">
                <a:solidFill>
                  <a:schemeClr val="bg1">
                    <a:lumMod val="65000"/>
                  </a:schemeClr>
                </a:solidFill>
                <a:effectLst>
                  <a:outerShdw blurRad="38100" dist="38100" dir="2700000" algn="tl">
                    <a:srgbClr val="000000">
                      <a:alpha val="43137"/>
                    </a:srgbClr>
                  </a:outerShdw>
                </a:effectLst>
              </a:rPr>
              <a:t>Mapa</a:t>
            </a:r>
            <a:r>
              <a:rPr lang="en-GB" sz="2400" b="1" dirty="0">
                <a:solidFill>
                  <a:schemeClr val="bg1">
                    <a:lumMod val="65000"/>
                  </a:schemeClr>
                </a:solidFill>
                <a:effectLst>
                  <a:outerShdw blurRad="38100" dist="38100" dir="2700000" algn="tl">
                    <a:srgbClr val="000000">
                      <a:alpha val="43137"/>
                    </a:srgbClr>
                  </a:outerShdw>
                </a:effectLst>
              </a:rPr>
              <a:t> a </a:t>
            </a:r>
            <a:r>
              <a:rPr lang="en-GB" sz="2400" b="1" dirty="0" err="1">
                <a:solidFill>
                  <a:schemeClr val="bg1">
                    <a:lumMod val="65000"/>
                  </a:schemeClr>
                </a:solidFill>
                <a:effectLst>
                  <a:outerShdw blurRad="38100" dist="38100" dir="2700000" algn="tl">
                    <a:srgbClr val="000000">
                      <a:alpha val="43137"/>
                    </a:srgbClr>
                  </a:outerShdw>
                </a:effectLst>
              </a:rPr>
              <a:t>Jornada</a:t>
            </a:r>
            <a:r>
              <a:rPr lang="en-GB" sz="2400" b="1" dirty="0">
                <a:solidFill>
                  <a:schemeClr val="bg1">
                    <a:lumMod val="65000"/>
                  </a:schemeClr>
                </a:solidFill>
                <a:effectLst>
                  <a:outerShdw blurRad="38100" dist="38100" dir="2700000" algn="tl">
                    <a:srgbClr val="000000">
                      <a:alpha val="43137"/>
                    </a:srgbClr>
                  </a:outerShdw>
                </a:effectLst>
              </a:rPr>
              <a:t> do </a:t>
            </a:r>
            <a:r>
              <a:rPr lang="en-GB" sz="2400" b="1" dirty="0" err="1">
                <a:solidFill>
                  <a:schemeClr val="bg1">
                    <a:lumMod val="65000"/>
                  </a:schemeClr>
                </a:solidFill>
                <a:effectLst>
                  <a:outerShdw blurRad="38100" dist="38100" dir="2700000" algn="tl">
                    <a:srgbClr val="000000">
                      <a:alpha val="43137"/>
                    </a:srgbClr>
                  </a:outerShdw>
                </a:effectLst>
              </a:rPr>
              <a:t>Consumidor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50" name="Retângulo 49">
            <a:extLst>
              <a:ext uri="{FF2B5EF4-FFF2-40B4-BE49-F238E27FC236}">
                <a16:creationId xmlns:a16="http://schemas.microsoft.com/office/drawing/2014/main" id="{E09D3260-1A16-4E32-8CCB-EAF95B702B96}"/>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61" name="Imagem 60">
            <a:extLst>
              <a:ext uri="{FF2B5EF4-FFF2-40B4-BE49-F238E27FC236}">
                <a16:creationId xmlns:a16="http://schemas.microsoft.com/office/drawing/2014/main" id="{FF36D91E-1A18-444A-BE00-92CC561FF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310" y="1637038"/>
            <a:ext cx="360000" cy="360000"/>
          </a:xfrm>
          <a:prstGeom prst="rect">
            <a:avLst/>
          </a:prstGeom>
        </p:spPr>
      </p:pic>
      <p:pic>
        <p:nvPicPr>
          <p:cNvPr id="62" name="Imagem 61">
            <a:extLst>
              <a:ext uri="{FF2B5EF4-FFF2-40B4-BE49-F238E27FC236}">
                <a16:creationId xmlns:a16="http://schemas.microsoft.com/office/drawing/2014/main" id="{6DFCB4DD-BEB9-4EDD-9E93-2B58E124AF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2214498"/>
            <a:ext cx="360000" cy="360000"/>
          </a:xfrm>
          <a:prstGeom prst="rect">
            <a:avLst/>
          </a:prstGeom>
        </p:spPr>
      </p:pic>
      <p:pic>
        <p:nvPicPr>
          <p:cNvPr id="63" name="Imagem 62">
            <a:extLst>
              <a:ext uri="{FF2B5EF4-FFF2-40B4-BE49-F238E27FC236}">
                <a16:creationId xmlns:a16="http://schemas.microsoft.com/office/drawing/2014/main" id="{311A191D-D60B-4A16-B28B-B682235E4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2808602"/>
            <a:ext cx="360000" cy="360000"/>
          </a:xfrm>
          <a:prstGeom prst="rect">
            <a:avLst/>
          </a:prstGeom>
        </p:spPr>
      </p:pic>
      <p:pic>
        <p:nvPicPr>
          <p:cNvPr id="64" name="Imagem 63">
            <a:extLst>
              <a:ext uri="{FF2B5EF4-FFF2-40B4-BE49-F238E27FC236}">
                <a16:creationId xmlns:a16="http://schemas.microsoft.com/office/drawing/2014/main" id="{9B613E9F-FBA2-456A-892B-759144102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65" name="Imagem 64">
            <a:extLst>
              <a:ext uri="{FF2B5EF4-FFF2-40B4-BE49-F238E27FC236}">
                <a16:creationId xmlns:a16="http://schemas.microsoft.com/office/drawing/2014/main" id="{E74CFAE8-AF2B-47C8-A9F2-11AE630C3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3976010"/>
            <a:ext cx="360000" cy="360000"/>
          </a:xfrm>
          <a:prstGeom prst="rect">
            <a:avLst/>
          </a:prstGeom>
        </p:spPr>
      </p:pic>
      <p:pic>
        <p:nvPicPr>
          <p:cNvPr id="66" name="Imagem 65">
            <a:extLst>
              <a:ext uri="{FF2B5EF4-FFF2-40B4-BE49-F238E27FC236}">
                <a16:creationId xmlns:a16="http://schemas.microsoft.com/office/drawing/2014/main" id="{7E70EB6E-B098-461D-B8B4-354B2E99D6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4561792"/>
            <a:ext cx="360000" cy="360000"/>
          </a:xfrm>
          <a:prstGeom prst="rect">
            <a:avLst/>
          </a:prstGeom>
        </p:spPr>
      </p:pic>
    </p:spTree>
    <p:extLst>
      <p:ext uri="{BB962C8B-B14F-4D97-AF65-F5344CB8AC3E}">
        <p14:creationId xmlns:p14="http://schemas.microsoft.com/office/powerpoint/2010/main" val="116062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ta: Para a Direita 14">
            <a:extLst>
              <a:ext uri="{FF2B5EF4-FFF2-40B4-BE49-F238E27FC236}">
                <a16:creationId xmlns:a16="http://schemas.microsoft.com/office/drawing/2014/main" id="{BCD1AEEC-7B34-4445-AA31-EDEA469E1831}"/>
              </a:ext>
            </a:extLst>
          </p:cNvPr>
          <p:cNvSpPr/>
          <p:nvPr/>
        </p:nvSpPr>
        <p:spPr>
          <a:xfrm flipH="1">
            <a:off x="3978558" y="4141908"/>
            <a:ext cx="1404000" cy="817891"/>
          </a:xfrm>
          <a:prstGeom prst="rightArrow">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eta: Para a Direita 13">
            <a:extLst>
              <a:ext uri="{FF2B5EF4-FFF2-40B4-BE49-F238E27FC236}">
                <a16:creationId xmlns:a16="http://schemas.microsoft.com/office/drawing/2014/main" id="{4CF6583C-7C21-4F66-82A5-A4186D405F24}"/>
              </a:ext>
            </a:extLst>
          </p:cNvPr>
          <p:cNvSpPr/>
          <p:nvPr/>
        </p:nvSpPr>
        <p:spPr>
          <a:xfrm>
            <a:off x="6812065" y="4141908"/>
            <a:ext cx="1404000" cy="817891"/>
          </a:xfrm>
          <a:prstGeom prst="rightArrow">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19755A78-3B2D-47A1-A66A-11EF749D49DD}"/>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Valores</a:t>
            </a:r>
            <a:r>
              <a:rPr lang="en-US" sz="3600" b="1" dirty="0"/>
              <a:t> da Marca</a:t>
            </a:r>
          </a:p>
        </p:txBody>
      </p:sp>
      <p:sp>
        <p:nvSpPr>
          <p:cNvPr id="2" name="CaixaDeTexto 1">
            <a:extLst>
              <a:ext uri="{FF2B5EF4-FFF2-40B4-BE49-F238E27FC236}">
                <a16:creationId xmlns:a16="http://schemas.microsoft.com/office/drawing/2014/main" id="{A95DABE4-7F5A-4953-BFF8-FCF469561305}"/>
              </a:ext>
            </a:extLst>
          </p:cNvPr>
          <p:cNvSpPr txBox="1"/>
          <p:nvPr/>
        </p:nvSpPr>
        <p:spPr>
          <a:xfrm>
            <a:off x="8530560" y="2847434"/>
            <a:ext cx="3528000" cy="1697068"/>
          </a:xfrm>
          <a:prstGeom prst="rect">
            <a:avLst/>
          </a:prstGeom>
          <a:noFill/>
        </p:spPr>
        <p:txBody>
          <a:bodyPr wrap="square" rtlCol="0">
            <a:spAutoFit/>
          </a:bodyPr>
          <a:lstStyle/>
          <a:p>
            <a:pPr algn="ctr">
              <a:lnSpc>
                <a:spcPct val="150000"/>
              </a:lnSpc>
            </a:pPr>
            <a:r>
              <a:rPr lang="en-GB" sz="2400" dirty="0" err="1"/>
              <a:t>Constrói</a:t>
            </a:r>
            <a:r>
              <a:rPr lang="en-GB" sz="2400" dirty="0"/>
              <a:t> a </a:t>
            </a:r>
            <a:r>
              <a:rPr lang="en-GB" sz="2400" b="1" dirty="0" err="1"/>
              <a:t>Imagem</a:t>
            </a:r>
            <a:r>
              <a:rPr lang="en-GB" sz="2400" b="1" dirty="0"/>
              <a:t> do </a:t>
            </a:r>
            <a:r>
              <a:rPr lang="en-GB" sz="2400" b="1" dirty="0" err="1"/>
              <a:t>Destinatário</a:t>
            </a:r>
            <a:r>
              <a:rPr lang="en-GB" sz="2400" b="1" dirty="0"/>
              <a:t>:</a:t>
            </a:r>
          </a:p>
          <a:p>
            <a:pPr algn="ctr">
              <a:lnSpc>
                <a:spcPct val="150000"/>
              </a:lnSpc>
            </a:pPr>
            <a:r>
              <a:rPr lang="en-GB" sz="2400" dirty="0">
                <a:sym typeface="Wingdings" panose="05000000000000000000" pitchFamily="2" charset="2"/>
              </a:rPr>
              <a:t>O </a:t>
            </a:r>
            <a:r>
              <a:rPr lang="en-GB" sz="2400" dirty="0" err="1">
                <a:sym typeface="Wingdings" panose="05000000000000000000" pitchFamily="2" charset="2"/>
              </a:rPr>
              <a:t>consumidor</a:t>
            </a:r>
            <a:endParaRPr lang="en-GB" sz="2400" dirty="0">
              <a:sym typeface="Wingdings" panose="05000000000000000000" pitchFamily="2" charset="2"/>
            </a:endParaRPr>
          </a:p>
        </p:txBody>
      </p:sp>
      <p:sp>
        <p:nvSpPr>
          <p:cNvPr id="9" name="CaixaDeTexto 8">
            <a:extLst>
              <a:ext uri="{FF2B5EF4-FFF2-40B4-BE49-F238E27FC236}">
                <a16:creationId xmlns:a16="http://schemas.microsoft.com/office/drawing/2014/main" id="{115A6B50-561D-474F-828B-7B35B40FEAB9}"/>
              </a:ext>
            </a:extLst>
          </p:cNvPr>
          <p:cNvSpPr txBox="1"/>
          <p:nvPr/>
        </p:nvSpPr>
        <p:spPr>
          <a:xfrm>
            <a:off x="3212362" y="1046457"/>
            <a:ext cx="5767276" cy="1697068"/>
          </a:xfrm>
          <a:prstGeom prst="rect">
            <a:avLst/>
          </a:prstGeom>
          <a:solidFill>
            <a:srgbClr val="6ECECB"/>
          </a:solidFill>
        </p:spPr>
        <p:txBody>
          <a:bodyPr wrap="square" rtlCol="0">
            <a:spAutoFit/>
          </a:bodyPr>
          <a:lstStyle/>
          <a:p>
            <a:pPr>
              <a:lnSpc>
                <a:spcPct val="150000"/>
              </a:lnSpc>
              <a:buClr>
                <a:srgbClr val="FDDE00"/>
              </a:buClr>
              <a:buFont typeface="Arial" panose="020B0604020202020204" pitchFamily="34" charset="0"/>
              <a:buChar char="•"/>
            </a:pPr>
            <a:r>
              <a:rPr lang="en-GB" sz="2400" dirty="0"/>
              <a:t> </a:t>
            </a:r>
            <a:r>
              <a:rPr lang="pt-PT" sz="2400" dirty="0"/>
              <a:t>O que é uma marca</a:t>
            </a:r>
          </a:p>
          <a:p>
            <a:pPr>
              <a:lnSpc>
                <a:spcPct val="150000"/>
              </a:lnSpc>
              <a:buClr>
                <a:srgbClr val="FDDE00"/>
              </a:buClr>
              <a:buFont typeface="Arial" panose="020B0604020202020204" pitchFamily="34" charset="0"/>
              <a:buChar char="•"/>
            </a:pPr>
            <a:r>
              <a:rPr lang="en-GB" sz="2400" dirty="0"/>
              <a:t> </a:t>
            </a:r>
            <a:r>
              <a:rPr lang="pt-PT" sz="2400" dirty="0"/>
              <a:t>Os </a:t>
            </a:r>
            <a:r>
              <a:rPr lang="pt-PT" sz="2400" b="1" dirty="0">
                <a:solidFill>
                  <a:srgbClr val="FDDE00"/>
                </a:solidFill>
                <a:effectLst>
                  <a:outerShdw blurRad="38100" dist="38100" dir="2700000" algn="tl">
                    <a:srgbClr val="000000">
                      <a:alpha val="43137"/>
                    </a:srgbClr>
                  </a:outerShdw>
                </a:effectLst>
              </a:rPr>
              <a:t>atributos específicos</a:t>
            </a:r>
            <a:r>
              <a:rPr lang="pt-PT" sz="2400" dirty="0"/>
              <a:t> da marca</a:t>
            </a:r>
            <a:endParaRPr lang="pt-PT" sz="2400" b="1" dirty="0">
              <a:solidFill>
                <a:srgbClr val="FDDE00"/>
              </a:solidFill>
              <a:effectLst>
                <a:outerShdw blurRad="38100" dist="38100" dir="2700000" algn="tl">
                  <a:srgbClr val="000000">
                    <a:alpha val="43137"/>
                  </a:srgbClr>
                </a:outerShdw>
              </a:effectLst>
            </a:endParaRPr>
          </a:p>
          <a:p>
            <a:pPr>
              <a:lnSpc>
                <a:spcPct val="150000"/>
              </a:lnSpc>
              <a:buClr>
                <a:srgbClr val="FDDE00"/>
              </a:buClr>
              <a:buFont typeface="Arial" panose="020B0604020202020204" pitchFamily="34" charset="0"/>
              <a:buChar char="•"/>
            </a:pPr>
            <a:r>
              <a:rPr lang="pt-PT" sz="2400" dirty="0"/>
              <a:t>Os </a:t>
            </a:r>
            <a:r>
              <a:rPr lang="pt-PT" sz="2400" b="1" dirty="0">
                <a:solidFill>
                  <a:srgbClr val="FDDE00"/>
                </a:solidFill>
                <a:effectLst>
                  <a:outerShdw blurRad="38100" dist="38100" dir="2700000" algn="tl">
                    <a:srgbClr val="000000">
                      <a:alpha val="43137"/>
                    </a:srgbClr>
                  </a:outerShdw>
                </a:effectLst>
              </a:rPr>
              <a:t>valores</a:t>
            </a:r>
            <a:r>
              <a:rPr lang="pt-PT" sz="2400" dirty="0"/>
              <a:t> fundamentais da marca</a:t>
            </a:r>
            <a:endParaRPr lang="pt-PT" sz="2400" b="1" dirty="0">
              <a:solidFill>
                <a:srgbClr val="FDDE00"/>
              </a:solidFill>
              <a:effectLst>
                <a:outerShdw blurRad="38100" dist="38100" dir="2700000" algn="tl">
                  <a:srgbClr val="000000">
                    <a:alpha val="43137"/>
                  </a:srgbClr>
                </a:outerShdw>
              </a:effectLst>
            </a:endParaRPr>
          </a:p>
        </p:txBody>
      </p:sp>
      <p:sp>
        <p:nvSpPr>
          <p:cNvPr id="11" name="CaixaDeTexto 10">
            <a:extLst>
              <a:ext uri="{FF2B5EF4-FFF2-40B4-BE49-F238E27FC236}">
                <a16:creationId xmlns:a16="http://schemas.microsoft.com/office/drawing/2014/main" id="{CB103891-E925-4559-B105-61046F334474}"/>
              </a:ext>
            </a:extLst>
          </p:cNvPr>
          <p:cNvSpPr txBox="1"/>
          <p:nvPr/>
        </p:nvSpPr>
        <p:spPr>
          <a:xfrm>
            <a:off x="136064" y="2853944"/>
            <a:ext cx="3528000" cy="1697068"/>
          </a:xfrm>
          <a:prstGeom prst="rect">
            <a:avLst/>
          </a:prstGeom>
          <a:noFill/>
        </p:spPr>
        <p:txBody>
          <a:bodyPr wrap="square">
            <a:spAutoFit/>
          </a:bodyPr>
          <a:lstStyle/>
          <a:p>
            <a:pPr algn="ctr">
              <a:lnSpc>
                <a:spcPct val="150000"/>
              </a:lnSpc>
            </a:pPr>
            <a:r>
              <a:rPr lang="en-GB" sz="2400" dirty="0" err="1"/>
              <a:t>Cria</a:t>
            </a:r>
            <a:endParaRPr lang="en-GB" sz="2400" dirty="0"/>
          </a:p>
          <a:p>
            <a:pPr>
              <a:lnSpc>
                <a:spcPct val="150000"/>
              </a:lnSpc>
            </a:pPr>
            <a:r>
              <a:rPr lang="en-GB" sz="2400" b="1" dirty="0"/>
              <a:t>“</a:t>
            </a:r>
            <a:r>
              <a:rPr lang="en-GB" sz="2400" b="1" dirty="0" err="1"/>
              <a:t>Imagem</a:t>
            </a:r>
            <a:r>
              <a:rPr lang="en-GB" sz="2400" b="1" dirty="0"/>
              <a:t>” do </a:t>
            </a:r>
            <a:r>
              <a:rPr lang="en-GB" sz="2400" b="1" dirty="0" err="1"/>
              <a:t>Orador</a:t>
            </a:r>
            <a:r>
              <a:rPr lang="en-GB" sz="2400" b="1" dirty="0"/>
              <a:t>:</a:t>
            </a:r>
          </a:p>
          <a:p>
            <a:pPr algn="ctr">
              <a:lnSpc>
                <a:spcPct val="150000"/>
              </a:lnSpc>
            </a:pPr>
            <a:r>
              <a:rPr lang="en-GB" sz="2400" dirty="0">
                <a:sym typeface="Wingdings" panose="05000000000000000000" pitchFamily="2" charset="2"/>
              </a:rPr>
              <a:t>A Marca</a:t>
            </a:r>
          </a:p>
        </p:txBody>
      </p:sp>
      <p:sp>
        <p:nvSpPr>
          <p:cNvPr id="13" name="Retângulo 12">
            <a:extLst>
              <a:ext uri="{FF2B5EF4-FFF2-40B4-BE49-F238E27FC236}">
                <a16:creationId xmlns:a16="http://schemas.microsoft.com/office/drawing/2014/main" id="{3628A986-79FE-43A0-AAB4-FAE4DE6A9945}"/>
              </a:ext>
            </a:extLst>
          </p:cNvPr>
          <p:cNvSpPr/>
          <p:nvPr/>
        </p:nvSpPr>
        <p:spPr>
          <a:xfrm>
            <a:off x="4475215" y="3053130"/>
            <a:ext cx="3236983" cy="3210510"/>
          </a:xfrm>
          <a:prstGeom prst="rect">
            <a:avLst/>
          </a:prstGeom>
          <a:solidFill>
            <a:schemeClr val="bg1"/>
          </a:solidFill>
          <a:ln w="28575">
            <a:solidFill>
              <a:srgbClr val="F798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Comunicação</a:t>
            </a:r>
            <a:endParaRPr lang="en-GB" sz="2400" b="1" dirty="0">
              <a:solidFill>
                <a:schemeClr val="tx1"/>
              </a:solidFill>
            </a:endParaRPr>
          </a:p>
          <a:p>
            <a:pPr algn="ctr"/>
            <a:r>
              <a:rPr lang="en-GB" sz="2400" b="1" dirty="0" err="1">
                <a:solidFill>
                  <a:schemeClr val="tx1"/>
                </a:solidFill>
              </a:rPr>
              <a:t>Comportamento</a:t>
            </a:r>
            <a:endParaRPr lang="en-GB" sz="2400" b="1" dirty="0">
              <a:solidFill>
                <a:schemeClr val="tx1"/>
              </a:solidFill>
            </a:endParaRPr>
          </a:p>
          <a:p>
            <a:pPr algn="ctr">
              <a:spcAft>
                <a:spcPts val="600"/>
              </a:spcAft>
            </a:pPr>
            <a:r>
              <a:rPr lang="en-GB" sz="2400" b="1" dirty="0" err="1">
                <a:solidFill>
                  <a:schemeClr val="tx1"/>
                </a:solidFill>
              </a:rPr>
              <a:t>Cultura</a:t>
            </a:r>
            <a:endParaRPr lang="en-GB" sz="2400" b="1" dirty="0">
              <a:solidFill>
                <a:schemeClr val="tx1"/>
              </a:solidFill>
            </a:endParaRPr>
          </a:p>
          <a:p>
            <a:pPr algn="ctr">
              <a:spcAft>
                <a:spcPts val="600"/>
              </a:spcAft>
            </a:pPr>
            <a:r>
              <a:rPr lang="en-GB" sz="2400" b="1" dirty="0">
                <a:solidFill>
                  <a:schemeClr val="tx1"/>
                </a:solidFill>
              </a:rPr>
              <a:t>---</a:t>
            </a:r>
          </a:p>
          <a:p>
            <a:pPr algn="ctr"/>
            <a:r>
              <a:rPr lang="en-GB" sz="2400" b="1" dirty="0" err="1">
                <a:solidFill>
                  <a:schemeClr val="tx1"/>
                </a:solidFill>
              </a:rPr>
              <a:t>Aparências</a:t>
            </a:r>
            <a:endParaRPr lang="en-GB" sz="2400" b="1" dirty="0">
              <a:solidFill>
                <a:schemeClr val="tx1"/>
              </a:solidFill>
            </a:endParaRPr>
          </a:p>
          <a:p>
            <a:pPr algn="ctr"/>
            <a:r>
              <a:rPr lang="en-GB" sz="2400" b="1" dirty="0">
                <a:solidFill>
                  <a:schemeClr val="tx1"/>
                </a:solidFill>
              </a:rPr>
              <a:t>Sons</a:t>
            </a:r>
          </a:p>
          <a:p>
            <a:pPr algn="ctr"/>
            <a:r>
              <a:rPr lang="en-GB" sz="2400" b="1" dirty="0" err="1">
                <a:solidFill>
                  <a:schemeClr val="tx1"/>
                </a:solidFill>
              </a:rPr>
              <a:t>Sentimentos</a:t>
            </a:r>
            <a:endParaRPr lang="en-GB" sz="2400" b="1" dirty="0">
              <a:solidFill>
                <a:schemeClr val="tx1"/>
              </a:solidFill>
            </a:endParaRPr>
          </a:p>
          <a:p>
            <a:pPr algn="ctr"/>
            <a:r>
              <a:rPr lang="en-GB" sz="2400" b="1" dirty="0" err="1">
                <a:solidFill>
                  <a:schemeClr val="tx1"/>
                </a:solidFill>
              </a:rPr>
              <a:t>Promessas</a:t>
            </a:r>
            <a:endParaRPr lang="en-GB" sz="2400" b="1" dirty="0">
              <a:solidFill>
                <a:schemeClr val="tx1"/>
              </a:solidFill>
            </a:endParaRPr>
          </a:p>
        </p:txBody>
      </p:sp>
      <p:sp>
        <p:nvSpPr>
          <p:cNvPr id="20" name="CaixaDeTexto 19">
            <a:extLst>
              <a:ext uri="{FF2B5EF4-FFF2-40B4-BE49-F238E27FC236}">
                <a16:creationId xmlns:a16="http://schemas.microsoft.com/office/drawing/2014/main" id="{B092E42B-05F1-4274-A320-0A7BC0BB19C2}"/>
              </a:ext>
            </a:extLst>
          </p:cNvPr>
          <p:cNvSpPr txBox="1"/>
          <p:nvPr/>
        </p:nvSpPr>
        <p:spPr>
          <a:xfrm>
            <a:off x="281573" y="5002674"/>
            <a:ext cx="3236982" cy="1143070"/>
          </a:xfrm>
          <a:prstGeom prst="rect">
            <a:avLst/>
          </a:prstGeom>
          <a:solidFill>
            <a:srgbClr val="FDDE00"/>
          </a:solidFill>
        </p:spPr>
        <p:txBody>
          <a:bodyPr wrap="square">
            <a:spAutoFit/>
          </a:bodyPr>
          <a:lstStyle/>
          <a:p>
            <a:pPr algn="ctr">
              <a:lnSpc>
                <a:spcPct val="150000"/>
              </a:lnSpc>
            </a:pPr>
            <a:r>
              <a:rPr lang="pt-PT" sz="2400" b="1" dirty="0">
                <a:sym typeface="Wingdings" panose="05000000000000000000" pitchFamily="2" charset="2"/>
              </a:rPr>
              <a:t>Como a marca é percecionada</a:t>
            </a:r>
            <a:endParaRPr lang="en-GB" sz="2400" b="1" dirty="0">
              <a:sym typeface="Wingdings" panose="05000000000000000000" pitchFamily="2" charset="2"/>
            </a:endParaRPr>
          </a:p>
        </p:txBody>
      </p:sp>
      <p:sp>
        <p:nvSpPr>
          <p:cNvPr id="22" name="CaixaDeTexto 21">
            <a:extLst>
              <a:ext uri="{FF2B5EF4-FFF2-40B4-BE49-F238E27FC236}">
                <a16:creationId xmlns:a16="http://schemas.microsoft.com/office/drawing/2014/main" id="{61690002-A254-406C-95CE-FAA73489FB0C}"/>
              </a:ext>
            </a:extLst>
          </p:cNvPr>
          <p:cNvSpPr txBox="1"/>
          <p:nvPr/>
        </p:nvSpPr>
        <p:spPr>
          <a:xfrm>
            <a:off x="8676069" y="5000930"/>
            <a:ext cx="3236982" cy="1143070"/>
          </a:xfrm>
          <a:prstGeom prst="rect">
            <a:avLst/>
          </a:prstGeom>
          <a:solidFill>
            <a:srgbClr val="FDDE00"/>
          </a:solidFill>
        </p:spPr>
        <p:txBody>
          <a:bodyPr wrap="square">
            <a:spAutoFit/>
          </a:bodyPr>
          <a:lstStyle/>
          <a:p>
            <a:pPr algn="ctr">
              <a:lnSpc>
                <a:spcPct val="150000"/>
              </a:lnSpc>
            </a:pPr>
            <a:r>
              <a:rPr lang="pt-PT" sz="2400" b="1" dirty="0">
                <a:sym typeface="Wingdings" panose="05000000000000000000" pitchFamily="2" charset="2"/>
              </a:rPr>
              <a:t>Como o consumidor deseja ser percecionado</a:t>
            </a:r>
            <a:endParaRPr lang="en-GB" sz="2400" b="1" dirty="0">
              <a:sym typeface="Wingdings" panose="05000000000000000000" pitchFamily="2" charset="2"/>
            </a:endParaRPr>
          </a:p>
        </p:txBody>
      </p:sp>
    </p:spTree>
    <p:extLst>
      <p:ext uri="{BB962C8B-B14F-4D97-AF65-F5344CB8AC3E}">
        <p14:creationId xmlns:p14="http://schemas.microsoft.com/office/powerpoint/2010/main" val="29830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ângulo 36">
            <a:extLst>
              <a:ext uri="{FF2B5EF4-FFF2-40B4-BE49-F238E27FC236}">
                <a16:creationId xmlns:a16="http://schemas.microsoft.com/office/drawing/2014/main" id="{546D603B-C476-4E90-B2F5-6B769E594012}"/>
              </a:ext>
            </a:extLst>
          </p:cNvPr>
          <p:cNvSpPr/>
          <p:nvPr/>
        </p:nvSpPr>
        <p:spPr>
          <a:xfrm>
            <a:off x="211591" y="911650"/>
            <a:ext cx="11789568" cy="54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2">
            <a:extLst>
              <a:ext uri="{FF2B5EF4-FFF2-40B4-BE49-F238E27FC236}">
                <a16:creationId xmlns:a16="http://schemas.microsoft.com/office/drawing/2014/main" id="{922B76AE-9621-400C-9C7D-4B7F77E88C2D}"/>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Six Senses</a:t>
            </a:r>
          </a:p>
        </p:txBody>
      </p:sp>
      <p:pic>
        <p:nvPicPr>
          <p:cNvPr id="30" name="Imagem 29">
            <a:extLst>
              <a:ext uri="{FF2B5EF4-FFF2-40B4-BE49-F238E27FC236}">
                <a16:creationId xmlns:a16="http://schemas.microsoft.com/office/drawing/2014/main" id="{D7A6388E-E335-4357-AE5C-0EECD6B6A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13" name="Imagem 12">
            <a:extLst>
              <a:ext uri="{FF2B5EF4-FFF2-40B4-BE49-F238E27FC236}">
                <a16:creationId xmlns:a16="http://schemas.microsoft.com/office/drawing/2014/main" id="{B3756834-C827-430F-93C7-869C800C59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9348" y="1026916"/>
            <a:ext cx="7186286" cy="2488953"/>
          </a:xfrm>
          <a:prstGeom prst="rect">
            <a:avLst/>
          </a:prstGeom>
          <a:ln>
            <a:noFill/>
          </a:ln>
          <a:effectLst>
            <a:outerShdw blurRad="50800" dist="38100" dir="2700000" algn="tl" rotWithShape="0">
              <a:prstClr val="black">
                <a:alpha val="40000"/>
              </a:prstClr>
            </a:outerShdw>
          </a:effectLst>
        </p:spPr>
      </p:pic>
      <p:pic>
        <p:nvPicPr>
          <p:cNvPr id="19" name="Imagem 18">
            <a:extLst>
              <a:ext uri="{FF2B5EF4-FFF2-40B4-BE49-F238E27FC236}">
                <a16:creationId xmlns:a16="http://schemas.microsoft.com/office/drawing/2014/main" id="{714D80C7-F07F-4FF5-ACC0-8BD93B091D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93" t="2588" r="1143" b="4749"/>
          <a:stretch/>
        </p:blipFill>
        <p:spPr>
          <a:xfrm>
            <a:off x="4689347" y="3652880"/>
            <a:ext cx="7186287" cy="2557419"/>
          </a:xfrm>
          <a:prstGeom prst="rect">
            <a:avLst/>
          </a:prstGeom>
          <a:ln>
            <a:no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D4C50678-37CA-4C0D-AC9B-CCEB45748F0D}"/>
              </a:ext>
            </a:extLst>
          </p:cNvPr>
          <p:cNvSpPr txBox="1"/>
          <p:nvPr/>
        </p:nvSpPr>
        <p:spPr>
          <a:xfrm>
            <a:off x="1771855" y="1611578"/>
            <a:ext cx="2520941" cy="369332"/>
          </a:xfrm>
          <a:prstGeom prst="rect">
            <a:avLst/>
          </a:prstGeom>
          <a:noFill/>
        </p:spPr>
        <p:txBody>
          <a:bodyPr wrap="square" rtlCol="0">
            <a:spAutoFit/>
          </a:bodyPr>
          <a:lstStyle/>
          <a:p>
            <a:r>
              <a:rPr lang="en-GB" dirty="0">
                <a:solidFill>
                  <a:srgbClr val="6ECECB"/>
                </a:solidFill>
                <a:hlinkClick r:id="rId6">
                  <a:extLst>
                    <a:ext uri="{A12FA001-AC4F-418D-AE19-62706E023703}">
                      <ahyp:hlinkClr xmlns:ahyp="http://schemas.microsoft.com/office/drawing/2018/hyperlinkcolor" val="tx"/>
                    </a:ext>
                  </a:extLst>
                </a:hlinkClick>
              </a:rPr>
              <a:t>www.sixsenses.com</a:t>
            </a:r>
            <a:r>
              <a:rPr lang="en-GB" dirty="0">
                <a:solidFill>
                  <a:srgbClr val="6ECECB"/>
                </a:solidFill>
              </a:rPr>
              <a:t> </a:t>
            </a:r>
          </a:p>
        </p:txBody>
      </p:sp>
      <p:pic>
        <p:nvPicPr>
          <p:cNvPr id="33" name="Picture 2" descr="May be an image of text that says &quot;SIX SENSES HOTELS RESORTS SPAS&quot;">
            <a:extLst>
              <a:ext uri="{FF2B5EF4-FFF2-40B4-BE49-F238E27FC236}">
                <a16:creationId xmlns:a16="http://schemas.microsoft.com/office/drawing/2014/main" id="{77B25206-2F9D-4DF1-87F1-DE4F9D1AE8A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7039" y="1227183"/>
            <a:ext cx="1221521" cy="1221521"/>
          </a:xfrm>
          <a:prstGeom prst="rect">
            <a:avLst/>
          </a:prstGeom>
          <a:noFill/>
          <a:extLst>
            <a:ext uri="{909E8E84-426E-40DD-AFC4-6F175D3DCCD1}">
              <a14:hiddenFill xmlns:a14="http://schemas.microsoft.com/office/drawing/2010/main">
                <a:solidFill>
                  <a:srgbClr val="FFFFFF"/>
                </a:solidFill>
              </a14:hiddenFill>
            </a:ext>
          </a:extLst>
        </p:spPr>
      </p:pic>
      <p:sp>
        <p:nvSpPr>
          <p:cNvPr id="25" name="CaixaDeTexto 24">
            <a:extLst>
              <a:ext uri="{FF2B5EF4-FFF2-40B4-BE49-F238E27FC236}">
                <a16:creationId xmlns:a16="http://schemas.microsoft.com/office/drawing/2014/main" id="{34F10D49-CBFB-41C3-9E18-C7E1BFABC3ED}"/>
              </a:ext>
            </a:extLst>
          </p:cNvPr>
          <p:cNvSpPr txBox="1"/>
          <p:nvPr/>
        </p:nvSpPr>
        <p:spPr>
          <a:xfrm>
            <a:off x="316365" y="2595837"/>
            <a:ext cx="4247457" cy="2721964"/>
          </a:xfrm>
          <a:prstGeom prst="rect">
            <a:avLst/>
          </a:prstGeom>
          <a:noFill/>
        </p:spPr>
        <p:txBody>
          <a:bodyPr wrap="square" rtlCol="0">
            <a:spAutoFit/>
          </a:bodyPr>
          <a:lstStyle/>
          <a:p>
            <a:pPr algn="ctr">
              <a:lnSpc>
                <a:spcPct val="120000"/>
              </a:lnSpc>
            </a:pPr>
            <a:r>
              <a:rPr lang="en-US" sz="2400" b="1" dirty="0" err="1">
                <a:solidFill>
                  <a:srgbClr val="000000"/>
                </a:solidFill>
                <a:latin typeface="Canto Roman"/>
              </a:rPr>
              <a:t>Os</a:t>
            </a:r>
            <a:r>
              <a:rPr lang="en-US" sz="2400" b="1" dirty="0">
                <a:solidFill>
                  <a:srgbClr val="000000"/>
                </a:solidFill>
                <a:latin typeface="Canto Roman"/>
              </a:rPr>
              <a:t> </a:t>
            </a:r>
            <a:r>
              <a:rPr lang="en-US" sz="2400" b="1" dirty="0" err="1">
                <a:solidFill>
                  <a:srgbClr val="000000"/>
                </a:solidFill>
                <a:latin typeface="Canto Roman"/>
              </a:rPr>
              <a:t>Nossos</a:t>
            </a:r>
            <a:r>
              <a:rPr lang="en-US" sz="2400" b="1" dirty="0">
                <a:solidFill>
                  <a:srgbClr val="000000"/>
                </a:solidFill>
                <a:latin typeface="Canto Roman"/>
              </a:rPr>
              <a:t> </a:t>
            </a:r>
            <a:r>
              <a:rPr lang="en-US" sz="2400" b="1" dirty="0" err="1">
                <a:solidFill>
                  <a:srgbClr val="000000"/>
                </a:solidFill>
                <a:latin typeface="Canto Roman"/>
              </a:rPr>
              <a:t>Valores</a:t>
            </a:r>
            <a:endParaRPr lang="en-US" sz="2400" b="1" i="0" dirty="0">
              <a:solidFill>
                <a:srgbClr val="000000"/>
              </a:solidFill>
              <a:effectLst/>
              <a:latin typeface="Canto Roman"/>
            </a:endParaRPr>
          </a:p>
          <a:p>
            <a:pPr algn="ctr">
              <a:lnSpc>
                <a:spcPct val="120000"/>
              </a:lnSpc>
            </a:pPr>
            <a:r>
              <a:rPr lang="pt-PT" sz="2400" b="0" i="0" dirty="0">
                <a:solidFill>
                  <a:schemeClr val="bg1">
                    <a:lumMod val="50000"/>
                  </a:schemeClr>
                </a:solidFill>
                <a:effectLst/>
                <a:latin typeface="Avenir Next"/>
              </a:rPr>
              <a:t>É desta forma: cumprimos a promessa do nosso nome e despertamos os seus sentidos com ofertas e experiências de bem-estar fora do comum.</a:t>
            </a:r>
            <a:endParaRPr lang="en-US" sz="2400" b="0" i="0" dirty="0">
              <a:solidFill>
                <a:schemeClr val="bg1">
                  <a:lumMod val="50000"/>
                </a:schemeClr>
              </a:solidFill>
              <a:effectLst/>
              <a:latin typeface="Avenir Next"/>
            </a:endParaRPr>
          </a:p>
        </p:txBody>
      </p:sp>
    </p:spTree>
    <p:extLst>
      <p:ext uri="{BB962C8B-B14F-4D97-AF65-F5344CB8AC3E}">
        <p14:creationId xmlns:p14="http://schemas.microsoft.com/office/powerpoint/2010/main" val="4141363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5F9B1FF3-EA02-4C3E-A5F6-273A560B09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9154" y="1228051"/>
            <a:ext cx="6602846" cy="4401897"/>
          </a:xfrm>
          <a:prstGeom prst="rect">
            <a:avLst/>
          </a:prstGeom>
        </p:spPr>
      </p:pic>
      <p:sp>
        <p:nvSpPr>
          <p:cNvPr id="4" name="Marcador de Posição do Texto 3">
            <a:extLst>
              <a:ext uri="{FF2B5EF4-FFF2-40B4-BE49-F238E27FC236}">
                <a16:creationId xmlns:a16="http://schemas.microsoft.com/office/drawing/2014/main" id="{C4C986D5-6B49-42DD-9489-0AEC8EF64510}"/>
              </a:ext>
            </a:extLst>
          </p:cNvPr>
          <p:cNvSpPr>
            <a:spLocks noGrp="1"/>
          </p:cNvSpPr>
          <p:nvPr>
            <p:ph type="body" sz="quarter" idx="15"/>
          </p:nvPr>
        </p:nvSpPr>
        <p:spPr>
          <a:xfrm>
            <a:off x="325465" y="875544"/>
            <a:ext cx="5263690" cy="4883987"/>
          </a:xfrm>
        </p:spPr>
        <p:txBody>
          <a:bodyPr/>
          <a:lstStyle/>
          <a:p>
            <a:pPr algn="ctr"/>
            <a:r>
              <a:rPr lang="pt-PT" dirty="0"/>
              <a:t>Identidade e Personalidade da Marca</a:t>
            </a:r>
          </a:p>
          <a:p>
            <a:pPr>
              <a:buClr>
                <a:srgbClr val="92DAD8"/>
              </a:buClr>
              <a:buFont typeface="Arial" panose="020B0604020202020204" pitchFamily="34" charset="0"/>
              <a:buChar char="•"/>
            </a:pPr>
            <a:r>
              <a:rPr lang="en-GB" sz="3400" dirty="0" err="1">
                <a:solidFill>
                  <a:srgbClr val="92DAD8"/>
                </a:solidFill>
              </a:rPr>
              <a:t>Ideias</a:t>
            </a:r>
            <a:r>
              <a:rPr lang="en-GB" sz="3400" dirty="0">
                <a:solidFill>
                  <a:srgbClr val="92DAD8"/>
                </a:solidFill>
              </a:rPr>
              <a:t> </a:t>
            </a:r>
            <a:r>
              <a:rPr lang="en-GB" sz="3400" dirty="0" err="1">
                <a:solidFill>
                  <a:srgbClr val="92DAD8"/>
                </a:solidFill>
              </a:rPr>
              <a:t>centrais</a:t>
            </a:r>
            <a:r>
              <a:rPr lang="en-GB" sz="3400" dirty="0">
                <a:solidFill>
                  <a:srgbClr val="92DAD8"/>
                </a:solidFill>
              </a:rPr>
              <a:t> da Marca</a:t>
            </a:r>
          </a:p>
          <a:p>
            <a:pPr>
              <a:buClr>
                <a:srgbClr val="92DAD8"/>
              </a:buClr>
              <a:buFont typeface="Arial" panose="020B0604020202020204" pitchFamily="34" charset="0"/>
              <a:buChar char="•"/>
            </a:pPr>
            <a:r>
              <a:rPr lang="en-GB" sz="3400" dirty="0">
                <a:solidFill>
                  <a:srgbClr val="92DAD8"/>
                </a:solidFill>
              </a:rPr>
              <a:t> </a:t>
            </a:r>
            <a:r>
              <a:rPr lang="en-GB" sz="3400" dirty="0" err="1">
                <a:solidFill>
                  <a:srgbClr val="92DAD8"/>
                </a:solidFill>
              </a:rPr>
              <a:t>Valores</a:t>
            </a:r>
            <a:r>
              <a:rPr lang="en-GB" sz="3400" dirty="0">
                <a:solidFill>
                  <a:srgbClr val="92DAD8"/>
                </a:solidFill>
              </a:rPr>
              <a:t> da Marca</a:t>
            </a:r>
          </a:p>
          <a:p>
            <a:pPr marL="571500" indent="-571500">
              <a:buClr>
                <a:srgbClr val="FDDE00"/>
              </a:buClr>
              <a:buFont typeface="Calibri" panose="020F0502020204030204" pitchFamily="34" charset="0"/>
              <a:buChar char="→"/>
            </a:pPr>
            <a:r>
              <a:rPr lang="en-GB" sz="3400" spc="-30" dirty="0" err="1">
                <a:solidFill>
                  <a:schemeClr val="bg1"/>
                </a:solidFill>
                <a:effectLst>
                  <a:outerShdw blurRad="38100" dist="38100" dir="2700000" algn="tl">
                    <a:srgbClr val="000000">
                      <a:alpha val="43137"/>
                    </a:srgbClr>
                  </a:outerShdw>
                </a:effectLst>
              </a:rPr>
              <a:t>Personalidade</a:t>
            </a:r>
            <a:r>
              <a:rPr lang="en-GB" sz="3400" spc="-30" dirty="0">
                <a:solidFill>
                  <a:schemeClr val="bg1"/>
                </a:solidFill>
                <a:effectLst>
                  <a:outerShdw blurRad="38100" dist="38100" dir="2700000" algn="tl">
                    <a:srgbClr val="000000">
                      <a:alpha val="43137"/>
                    </a:srgbClr>
                  </a:outerShdw>
                </a:effectLst>
              </a:rPr>
              <a:t> da Marca</a:t>
            </a:r>
          </a:p>
          <a:p>
            <a:pPr>
              <a:buFont typeface="Arial" panose="020B0604020202020204" pitchFamily="34" charset="0"/>
              <a:buChar char="•"/>
            </a:pPr>
            <a:r>
              <a:rPr lang="en-GB" sz="3400" dirty="0">
                <a:solidFill>
                  <a:srgbClr val="92DAD8"/>
                </a:solidFill>
              </a:rPr>
              <a:t> </a:t>
            </a:r>
            <a:r>
              <a:rPr lang="en-GB" sz="3400" dirty="0" err="1">
                <a:solidFill>
                  <a:srgbClr val="92DAD8"/>
                </a:solidFill>
              </a:rPr>
              <a:t>Promessa</a:t>
            </a:r>
            <a:r>
              <a:rPr lang="en-GB" sz="3400" dirty="0">
                <a:solidFill>
                  <a:srgbClr val="92DAD8"/>
                </a:solidFill>
              </a:rPr>
              <a:t> &amp; Slogan</a:t>
            </a:r>
            <a:endParaRPr lang="en-GB" sz="3400" dirty="0"/>
          </a:p>
        </p:txBody>
      </p:sp>
    </p:spTree>
    <p:extLst>
      <p:ext uri="{BB962C8B-B14F-4D97-AF65-F5344CB8AC3E}">
        <p14:creationId xmlns:p14="http://schemas.microsoft.com/office/powerpoint/2010/main" val="255610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37596E00-A076-4CC8-86C2-6FADA6BBD777}"/>
              </a:ext>
            </a:extLst>
          </p:cNvPr>
          <p:cNvSpPr/>
          <p:nvPr/>
        </p:nvSpPr>
        <p:spPr>
          <a:xfrm>
            <a:off x="3456171" y="2377156"/>
            <a:ext cx="5276342" cy="2222547"/>
          </a:xfrm>
          <a:prstGeom prst="ellipse">
            <a:avLst/>
          </a:prstGeom>
          <a:solidFill>
            <a:srgbClr val="6ECE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pPr>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Encarna os valores da marca</a:t>
            </a:r>
            <a:endParaRPr lang="en-GB" sz="2400" dirty="0">
              <a:solidFill>
                <a:schemeClr val="tx1"/>
              </a:solidFill>
            </a:endParaRPr>
          </a:p>
          <a:p>
            <a:pPr>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Revela traços humanos</a:t>
            </a:r>
            <a:endParaRPr lang="en-GB" sz="2400" dirty="0">
              <a:solidFill>
                <a:schemeClr val="tx1"/>
              </a:solidFill>
            </a:endParaRPr>
          </a:p>
        </p:txBody>
      </p:sp>
      <p:sp>
        <p:nvSpPr>
          <p:cNvPr id="4" name="Text Placeholder 2">
            <a:extLst>
              <a:ext uri="{FF2B5EF4-FFF2-40B4-BE49-F238E27FC236}">
                <a16:creationId xmlns:a16="http://schemas.microsoft.com/office/drawing/2014/main" id="{19755A78-3B2D-47A1-A66A-11EF749D49DD}"/>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Personalidade</a:t>
            </a:r>
            <a:r>
              <a:rPr lang="en-US" sz="3600" b="1" dirty="0"/>
              <a:t> da Marca</a:t>
            </a:r>
          </a:p>
        </p:txBody>
      </p:sp>
      <p:sp>
        <p:nvSpPr>
          <p:cNvPr id="2" name="CaixaDeTexto 1">
            <a:extLst>
              <a:ext uri="{FF2B5EF4-FFF2-40B4-BE49-F238E27FC236}">
                <a16:creationId xmlns:a16="http://schemas.microsoft.com/office/drawing/2014/main" id="{1C6FB129-96C6-42D7-845D-80E89434DD9D}"/>
              </a:ext>
            </a:extLst>
          </p:cNvPr>
          <p:cNvSpPr txBox="1"/>
          <p:nvPr/>
        </p:nvSpPr>
        <p:spPr>
          <a:xfrm>
            <a:off x="391893" y="2952274"/>
            <a:ext cx="2020824" cy="1200329"/>
          </a:xfrm>
          <a:prstGeom prst="rect">
            <a:avLst/>
          </a:prstGeom>
          <a:noFill/>
        </p:spPr>
        <p:txBody>
          <a:bodyPr wrap="square" rtlCol="0">
            <a:spAutoFit/>
          </a:bodyPr>
          <a:lstStyle/>
          <a:p>
            <a:pPr algn="ctr"/>
            <a:r>
              <a:rPr lang="en-GB" sz="3600" b="1" dirty="0">
                <a:solidFill>
                  <a:srgbClr val="F7981D"/>
                </a:solidFill>
                <a:effectLst>
                  <a:outerShdw blurRad="38100" dist="38100" dir="2700000" algn="tl">
                    <a:srgbClr val="000000">
                      <a:alpha val="43137"/>
                    </a:srgbClr>
                  </a:outerShdw>
                </a:effectLst>
              </a:rPr>
              <a:t>Persona da Marca</a:t>
            </a:r>
          </a:p>
        </p:txBody>
      </p:sp>
      <p:sp>
        <p:nvSpPr>
          <p:cNvPr id="5" name="CaixaDeTexto 4">
            <a:extLst>
              <a:ext uri="{FF2B5EF4-FFF2-40B4-BE49-F238E27FC236}">
                <a16:creationId xmlns:a16="http://schemas.microsoft.com/office/drawing/2014/main" id="{10F2E0F5-BF3A-49EC-9298-5D70DB88D24F}"/>
              </a:ext>
            </a:extLst>
          </p:cNvPr>
          <p:cNvSpPr txBox="1"/>
          <p:nvPr/>
        </p:nvSpPr>
        <p:spPr>
          <a:xfrm>
            <a:off x="2478024" y="1003821"/>
            <a:ext cx="8025282" cy="1400383"/>
          </a:xfrm>
          <a:prstGeom prst="rect">
            <a:avLst/>
          </a:prstGeom>
          <a:noFill/>
        </p:spPr>
        <p:txBody>
          <a:bodyPr wrap="square">
            <a:spAutoFit/>
          </a:bodyPr>
          <a:lstStyle/>
          <a:p>
            <a:pPr algn="just">
              <a:spcAft>
                <a:spcPts val="600"/>
              </a:spcAft>
            </a:pPr>
            <a:r>
              <a:rPr lang="pt-PT" sz="2800" b="0" i="1" u="none" strike="noStrike" baseline="0" dirty="0">
                <a:solidFill>
                  <a:srgbClr val="F7981D"/>
                </a:solidFill>
              </a:rPr>
              <a:t>Formamos relações com pessoas, não com produtos - daí a noção de personalidade de marca</a:t>
            </a:r>
            <a:r>
              <a:rPr lang="en-US" sz="2800" b="0" i="1" u="none" strike="noStrike" baseline="0" dirty="0">
                <a:solidFill>
                  <a:srgbClr val="F7981D"/>
                </a:solidFill>
              </a:rPr>
              <a:t>.</a:t>
            </a:r>
          </a:p>
          <a:p>
            <a:pPr algn="r"/>
            <a:r>
              <a:rPr lang="en-US" sz="2400" i="1" dirty="0">
                <a:latin typeface="StoneSerif"/>
              </a:rPr>
              <a:t>J.-N. </a:t>
            </a:r>
            <a:r>
              <a:rPr lang="en-US" sz="2400" i="1" dirty="0" err="1">
                <a:latin typeface="StoneSerif"/>
              </a:rPr>
              <a:t>Kapferer</a:t>
            </a:r>
            <a:endParaRPr lang="en-GB" sz="2400" i="1" dirty="0"/>
          </a:p>
        </p:txBody>
      </p:sp>
      <p:sp>
        <p:nvSpPr>
          <p:cNvPr id="7" name="CaixaDeTexto 6">
            <a:extLst>
              <a:ext uri="{FF2B5EF4-FFF2-40B4-BE49-F238E27FC236}">
                <a16:creationId xmlns:a16="http://schemas.microsoft.com/office/drawing/2014/main" id="{E623AA94-096C-4FD9-8332-22E59E494A41}"/>
              </a:ext>
            </a:extLst>
          </p:cNvPr>
          <p:cNvSpPr txBox="1"/>
          <p:nvPr/>
        </p:nvSpPr>
        <p:spPr>
          <a:xfrm>
            <a:off x="0" y="5538994"/>
            <a:ext cx="12192000" cy="461665"/>
          </a:xfrm>
          <a:prstGeom prst="rect">
            <a:avLst/>
          </a:prstGeom>
          <a:solidFill>
            <a:srgbClr val="FDDE00"/>
          </a:solidFill>
        </p:spPr>
        <p:txBody>
          <a:bodyPr wrap="square" rtlCol="0">
            <a:spAutoFit/>
          </a:bodyPr>
          <a:lstStyle/>
          <a:p>
            <a:pPr algn="ctr"/>
            <a:r>
              <a:rPr lang="pt-PT" sz="2400" b="1" dirty="0"/>
              <a:t>Construir um relacionamento duradouro entre os consumidores e a marca.</a:t>
            </a:r>
            <a:endParaRPr lang="en-GB" sz="2400" b="1" dirty="0"/>
          </a:p>
        </p:txBody>
      </p:sp>
      <p:sp>
        <p:nvSpPr>
          <p:cNvPr id="10" name="Arco 9">
            <a:extLst>
              <a:ext uri="{FF2B5EF4-FFF2-40B4-BE49-F238E27FC236}">
                <a16:creationId xmlns:a16="http://schemas.microsoft.com/office/drawing/2014/main" id="{143009B2-6EA1-4E63-B1EE-70B7C6DC2258}"/>
              </a:ext>
            </a:extLst>
          </p:cNvPr>
          <p:cNvSpPr/>
          <p:nvPr/>
        </p:nvSpPr>
        <p:spPr>
          <a:xfrm rot="10800000">
            <a:off x="3048277" y="2191200"/>
            <a:ext cx="6113733" cy="2583795"/>
          </a:xfrm>
          <a:prstGeom prst="arc">
            <a:avLst>
              <a:gd name="adj1" fmla="val 11834253"/>
              <a:gd name="adj2" fmla="val 20491473"/>
            </a:avLst>
          </a:prstGeom>
          <a:ln w="57150">
            <a:solidFill>
              <a:srgbClr val="FDD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2" name="Agrupar 21">
            <a:extLst>
              <a:ext uri="{FF2B5EF4-FFF2-40B4-BE49-F238E27FC236}">
                <a16:creationId xmlns:a16="http://schemas.microsoft.com/office/drawing/2014/main" id="{723443D0-B5EA-49A8-834D-0E6984BC0ABA}"/>
              </a:ext>
            </a:extLst>
          </p:cNvPr>
          <p:cNvGrpSpPr/>
          <p:nvPr/>
        </p:nvGrpSpPr>
        <p:grpSpPr>
          <a:xfrm>
            <a:off x="2414016" y="2999013"/>
            <a:ext cx="1698759" cy="922189"/>
            <a:chOff x="2368296" y="3236100"/>
            <a:chExt cx="1698759" cy="922189"/>
          </a:xfrm>
        </p:grpSpPr>
        <p:sp>
          <p:nvSpPr>
            <p:cNvPr id="12" name="Arco 11">
              <a:extLst>
                <a:ext uri="{FF2B5EF4-FFF2-40B4-BE49-F238E27FC236}">
                  <a16:creationId xmlns:a16="http://schemas.microsoft.com/office/drawing/2014/main" id="{2B624626-4403-42EB-ADA1-F0332F0854BC}"/>
                </a:ext>
              </a:extLst>
            </p:cNvPr>
            <p:cNvSpPr/>
            <p:nvPr/>
          </p:nvSpPr>
          <p:spPr>
            <a:xfrm rot="11805390">
              <a:off x="3152655" y="3236100"/>
              <a:ext cx="914400" cy="922189"/>
            </a:xfrm>
            <a:prstGeom prst="arc">
              <a:avLst>
                <a:gd name="adj1" fmla="val 16453397"/>
                <a:gd name="adj2" fmla="val 2942977"/>
              </a:avLst>
            </a:prstGeom>
            <a:ln w="57150">
              <a:solidFill>
                <a:srgbClr val="FDD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Conexão reta unidirecional 15">
              <a:extLst>
                <a:ext uri="{FF2B5EF4-FFF2-40B4-BE49-F238E27FC236}">
                  <a16:creationId xmlns:a16="http://schemas.microsoft.com/office/drawing/2014/main" id="{92BB346A-609C-470A-A622-D092BBBA5213}"/>
                </a:ext>
              </a:extLst>
            </p:cNvPr>
            <p:cNvCxnSpPr>
              <a:cxnSpLocks/>
            </p:cNvCxnSpPr>
            <p:nvPr/>
          </p:nvCxnSpPr>
          <p:spPr>
            <a:xfrm flipH="1">
              <a:off x="2368296" y="3697194"/>
              <a:ext cx="756000" cy="0"/>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Agrupar 22">
            <a:extLst>
              <a:ext uri="{FF2B5EF4-FFF2-40B4-BE49-F238E27FC236}">
                <a16:creationId xmlns:a16="http://schemas.microsoft.com/office/drawing/2014/main" id="{7EDDEB7C-7F52-4F2B-9D22-FF475238DD88}"/>
              </a:ext>
            </a:extLst>
          </p:cNvPr>
          <p:cNvGrpSpPr/>
          <p:nvPr/>
        </p:nvGrpSpPr>
        <p:grpSpPr>
          <a:xfrm>
            <a:off x="8073994" y="2999013"/>
            <a:ext cx="1700816" cy="922189"/>
            <a:chOff x="7991556" y="3251730"/>
            <a:chExt cx="1700816" cy="922189"/>
          </a:xfrm>
        </p:grpSpPr>
        <p:sp>
          <p:nvSpPr>
            <p:cNvPr id="9" name="Arco 8">
              <a:extLst>
                <a:ext uri="{FF2B5EF4-FFF2-40B4-BE49-F238E27FC236}">
                  <a16:creationId xmlns:a16="http://schemas.microsoft.com/office/drawing/2014/main" id="{CD524B89-6170-4955-ACA3-1DA715A58474}"/>
                </a:ext>
              </a:extLst>
            </p:cNvPr>
            <p:cNvSpPr/>
            <p:nvPr/>
          </p:nvSpPr>
          <p:spPr>
            <a:xfrm rot="1071040">
              <a:off x="7991556" y="3251730"/>
              <a:ext cx="914400" cy="922189"/>
            </a:xfrm>
            <a:prstGeom prst="arc">
              <a:avLst>
                <a:gd name="adj1" fmla="val 16860815"/>
                <a:gd name="adj2" fmla="val 2942977"/>
              </a:avLst>
            </a:prstGeom>
            <a:ln w="57150">
              <a:solidFill>
                <a:srgbClr val="FDD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Conexão reta unidirecional 18">
              <a:extLst>
                <a:ext uri="{FF2B5EF4-FFF2-40B4-BE49-F238E27FC236}">
                  <a16:creationId xmlns:a16="http://schemas.microsoft.com/office/drawing/2014/main" id="{00223DDB-AE8E-489E-AB4C-0EBDE878155E}"/>
                </a:ext>
              </a:extLst>
            </p:cNvPr>
            <p:cNvCxnSpPr>
              <a:cxnSpLocks/>
            </p:cNvCxnSpPr>
            <p:nvPr/>
          </p:nvCxnSpPr>
          <p:spPr>
            <a:xfrm>
              <a:off x="8936372" y="3712824"/>
              <a:ext cx="756000" cy="0"/>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CaixaDeTexto 23">
            <a:extLst>
              <a:ext uri="{FF2B5EF4-FFF2-40B4-BE49-F238E27FC236}">
                <a16:creationId xmlns:a16="http://schemas.microsoft.com/office/drawing/2014/main" id="{8AC158F4-B551-4ECB-BC49-FEC96030BFD1}"/>
              </a:ext>
            </a:extLst>
          </p:cNvPr>
          <p:cNvSpPr txBox="1"/>
          <p:nvPr/>
        </p:nvSpPr>
        <p:spPr>
          <a:xfrm>
            <a:off x="2414016" y="2614845"/>
            <a:ext cx="1153066" cy="461665"/>
          </a:xfrm>
          <a:prstGeom prst="rect">
            <a:avLst/>
          </a:prstGeom>
          <a:noFill/>
        </p:spPr>
        <p:txBody>
          <a:bodyPr wrap="square" rtlCol="0">
            <a:spAutoFit/>
          </a:bodyPr>
          <a:lstStyle/>
          <a:p>
            <a:r>
              <a:rPr lang="en-GB" sz="2400" dirty="0" err="1">
                <a:solidFill>
                  <a:srgbClr val="6ECECB"/>
                </a:solidFill>
              </a:rPr>
              <a:t>Quem</a:t>
            </a:r>
            <a:r>
              <a:rPr lang="en-GB" sz="2400" dirty="0">
                <a:solidFill>
                  <a:srgbClr val="6ECECB"/>
                </a:solidFill>
              </a:rPr>
              <a:t>?</a:t>
            </a:r>
          </a:p>
        </p:txBody>
      </p:sp>
      <p:sp>
        <p:nvSpPr>
          <p:cNvPr id="26" name="CaixaDeTexto 25">
            <a:extLst>
              <a:ext uri="{FF2B5EF4-FFF2-40B4-BE49-F238E27FC236}">
                <a16:creationId xmlns:a16="http://schemas.microsoft.com/office/drawing/2014/main" id="{B3F658B3-3B36-4D10-A87B-F86201403A3E}"/>
              </a:ext>
            </a:extLst>
          </p:cNvPr>
          <p:cNvSpPr txBox="1"/>
          <p:nvPr/>
        </p:nvSpPr>
        <p:spPr>
          <a:xfrm>
            <a:off x="4932092" y="4912161"/>
            <a:ext cx="1483989" cy="461665"/>
          </a:xfrm>
          <a:prstGeom prst="rect">
            <a:avLst/>
          </a:prstGeom>
          <a:noFill/>
        </p:spPr>
        <p:txBody>
          <a:bodyPr wrap="square" rtlCol="0">
            <a:spAutoFit/>
          </a:bodyPr>
          <a:lstStyle/>
          <a:p>
            <a:r>
              <a:rPr lang="en-GB" sz="2400" dirty="0" err="1">
                <a:solidFill>
                  <a:srgbClr val="6ECECB"/>
                </a:solidFill>
              </a:rPr>
              <a:t>Porquê</a:t>
            </a:r>
            <a:r>
              <a:rPr lang="en-GB" sz="2400" dirty="0">
                <a:solidFill>
                  <a:srgbClr val="6ECECB"/>
                </a:solidFill>
              </a:rPr>
              <a:t>?</a:t>
            </a:r>
          </a:p>
        </p:txBody>
      </p:sp>
      <p:cxnSp>
        <p:nvCxnSpPr>
          <p:cNvPr id="27" name="Conexão reta unidirecional 26">
            <a:extLst>
              <a:ext uri="{FF2B5EF4-FFF2-40B4-BE49-F238E27FC236}">
                <a16:creationId xmlns:a16="http://schemas.microsoft.com/office/drawing/2014/main" id="{B9368C30-FBAE-4781-B40B-1AE671F8DB5F}"/>
              </a:ext>
            </a:extLst>
          </p:cNvPr>
          <p:cNvCxnSpPr>
            <a:cxnSpLocks/>
          </p:cNvCxnSpPr>
          <p:nvPr/>
        </p:nvCxnSpPr>
        <p:spPr>
          <a:xfrm>
            <a:off x="6096000" y="4746994"/>
            <a:ext cx="0" cy="792000"/>
          </a:xfrm>
          <a:prstGeom prst="straightConnector1">
            <a:avLst/>
          </a:prstGeom>
          <a:ln w="57150">
            <a:solidFill>
              <a:srgbClr val="FDDE00"/>
            </a:solidFill>
            <a:tailEnd type="triangle"/>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16750AE2-C2A5-4AE7-90FE-973727D48907}"/>
              </a:ext>
            </a:extLst>
          </p:cNvPr>
          <p:cNvSpPr txBox="1"/>
          <p:nvPr/>
        </p:nvSpPr>
        <p:spPr>
          <a:xfrm>
            <a:off x="8727341" y="2618067"/>
            <a:ext cx="1141446" cy="461665"/>
          </a:xfrm>
          <a:prstGeom prst="rect">
            <a:avLst/>
          </a:prstGeom>
          <a:noFill/>
        </p:spPr>
        <p:txBody>
          <a:bodyPr wrap="square" rtlCol="0">
            <a:spAutoFit/>
          </a:bodyPr>
          <a:lstStyle/>
          <a:p>
            <a:pPr algn="r"/>
            <a:r>
              <a:rPr lang="en-GB" sz="2400" dirty="0" err="1">
                <a:solidFill>
                  <a:srgbClr val="6ECECB"/>
                </a:solidFill>
              </a:rPr>
              <a:t>Quem</a:t>
            </a:r>
            <a:r>
              <a:rPr lang="en-GB" sz="2400" dirty="0">
                <a:solidFill>
                  <a:srgbClr val="6ECECB"/>
                </a:solidFill>
              </a:rPr>
              <a:t>?</a:t>
            </a:r>
          </a:p>
        </p:txBody>
      </p:sp>
      <p:sp>
        <p:nvSpPr>
          <p:cNvPr id="32" name="CaixaDeTexto 31">
            <a:extLst>
              <a:ext uri="{FF2B5EF4-FFF2-40B4-BE49-F238E27FC236}">
                <a16:creationId xmlns:a16="http://schemas.microsoft.com/office/drawing/2014/main" id="{205EAC80-DC97-4BC6-ACDA-EE61A6BED630}"/>
              </a:ext>
            </a:extLst>
          </p:cNvPr>
          <p:cNvSpPr txBox="1"/>
          <p:nvPr/>
        </p:nvSpPr>
        <p:spPr>
          <a:xfrm>
            <a:off x="9769496" y="2952275"/>
            <a:ext cx="2020824" cy="1200329"/>
          </a:xfrm>
          <a:prstGeom prst="rect">
            <a:avLst/>
          </a:prstGeom>
          <a:noFill/>
        </p:spPr>
        <p:txBody>
          <a:bodyPr wrap="square" rtlCol="0">
            <a:spAutoFit/>
          </a:bodyPr>
          <a:lstStyle/>
          <a:p>
            <a:pPr algn="ctr"/>
            <a:r>
              <a:rPr lang="en-GB" sz="3600" b="1" dirty="0" err="1">
                <a:solidFill>
                  <a:srgbClr val="F7981D"/>
                </a:solidFill>
                <a:effectLst>
                  <a:outerShdw blurRad="38100" dist="38100" dir="2700000" algn="tl">
                    <a:srgbClr val="000000">
                      <a:alpha val="43137"/>
                    </a:srgbClr>
                  </a:outerShdw>
                </a:effectLst>
              </a:rPr>
              <a:t>Voz</a:t>
            </a:r>
            <a:r>
              <a:rPr lang="en-GB" sz="3600" b="1" dirty="0">
                <a:solidFill>
                  <a:srgbClr val="F7981D"/>
                </a:solidFill>
                <a:effectLst>
                  <a:outerShdw blurRad="38100" dist="38100" dir="2700000" algn="tl">
                    <a:srgbClr val="000000">
                      <a:alpha val="43137"/>
                    </a:srgbClr>
                  </a:outerShdw>
                </a:effectLst>
              </a:rPr>
              <a:t> da Marca</a:t>
            </a:r>
          </a:p>
        </p:txBody>
      </p:sp>
      <p:sp>
        <p:nvSpPr>
          <p:cNvPr id="20" name="Retângulo: Canto Dobrado 19">
            <a:extLst>
              <a:ext uri="{FF2B5EF4-FFF2-40B4-BE49-F238E27FC236}">
                <a16:creationId xmlns:a16="http://schemas.microsoft.com/office/drawing/2014/main" id="{D6637331-0651-41A2-9469-7F1FF0DB38AC}"/>
              </a:ext>
            </a:extLst>
          </p:cNvPr>
          <p:cNvSpPr/>
          <p:nvPr/>
        </p:nvSpPr>
        <p:spPr>
          <a:xfrm rot="1089042">
            <a:off x="9116056" y="4329436"/>
            <a:ext cx="2272227" cy="908414"/>
          </a:xfrm>
          <a:prstGeom prst="foldedCorne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Como a </a:t>
            </a:r>
            <a:r>
              <a:rPr lang="en-GB" sz="2400" b="1" dirty="0" err="1">
                <a:solidFill>
                  <a:schemeClr val="tx1"/>
                </a:solidFill>
              </a:rPr>
              <a:t>marca</a:t>
            </a:r>
            <a:r>
              <a:rPr lang="en-GB" sz="2400" b="1" dirty="0">
                <a:solidFill>
                  <a:schemeClr val="tx1"/>
                </a:solidFill>
              </a:rPr>
              <a:t> </a:t>
            </a:r>
            <a:r>
              <a:rPr lang="en-GB" sz="2400" b="1" dirty="0" err="1">
                <a:solidFill>
                  <a:schemeClr val="tx1"/>
                </a:solidFill>
              </a:rPr>
              <a:t>soa</a:t>
            </a:r>
            <a:endParaRPr lang="en-GB" sz="2400" b="1" dirty="0">
              <a:solidFill>
                <a:schemeClr val="tx1"/>
              </a:solidFill>
            </a:endParaRPr>
          </a:p>
        </p:txBody>
      </p:sp>
      <p:sp>
        <p:nvSpPr>
          <p:cNvPr id="25" name="Retângulo: Canto Dobrado 24">
            <a:extLst>
              <a:ext uri="{FF2B5EF4-FFF2-40B4-BE49-F238E27FC236}">
                <a16:creationId xmlns:a16="http://schemas.microsoft.com/office/drawing/2014/main" id="{41F82C38-4362-4497-9AB6-1B0129AE0647}"/>
              </a:ext>
            </a:extLst>
          </p:cNvPr>
          <p:cNvSpPr/>
          <p:nvPr/>
        </p:nvSpPr>
        <p:spPr>
          <a:xfrm rot="20783265">
            <a:off x="356438" y="4279107"/>
            <a:ext cx="3150803" cy="908414"/>
          </a:xfrm>
          <a:prstGeom prst="foldedCorne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dirty="0">
                <a:solidFill>
                  <a:schemeClr val="tx1"/>
                </a:solidFill>
              </a:rPr>
              <a:t>Qual o COMPORTAMENTO da </a:t>
            </a:r>
            <a:r>
              <a:rPr lang="en-GB" sz="2000" b="1" dirty="0" err="1">
                <a:solidFill>
                  <a:schemeClr val="tx1"/>
                </a:solidFill>
              </a:rPr>
              <a:t>marca</a:t>
            </a:r>
            <a:endParaRPr lang="en-GB" sz="2000" b="1" dirty="0">
              <a:solidFill>
                <a:schemeClr val="tx1"/>
              </a:solidFill>
            </a:endParaRPr>
          </a:p>
        </p:txBody>
      </p:sp>
    </p:spTree>
    <p:extLst>
      <p:ext uri="{BB962C8B-B14F-4D97-AF65-F5344CB8AC3E}">
        <p14:creationId xmlns:p14="http://schemas.microsoft.com/office/powerpoint/2010/main" val="2316515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https://youtu.be/NI2JEzzfosY</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#3</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039D74BA-CB65-409E-9866-9419C48A987E}"/>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Como criar e exibir a personalidade da marca</a:t>
            </a:r>
            <a:endParaRPr lang="en-GB" sz="2400" b="1" i="1" dirty="0">
              <a:solidFill>
                <a:schemeClr val="bg1">
                  <a:lumMod val="65000"/>
                </a:schemeClr>
              </a:solidFill>
            </a:endParaRPr>
          </a:p>
        </p:txBody>
      </p:sp>
      <p:pic>
        <p:nvPicPr>
          <p:cNvPr id="4" name="Multimédia Online 3" title="How to Create and Showcase Brand Personality">
            <a:hlinkClick r:id="" action="ppaction://media"/>
            <a:extLst>
              <a:ext uri="{FF2B5EF4-FFF2-40B4-BE49-F238E27FC236}">
                <a16:creationId xmlns:a16="http://schemas.microsoft.com/office/drawing/2014/main" id="{2156D6C4-8761-453B-86E2-D62B04B8E1AB}"/>
              </a:ext>
            </a:extLst>
          </p:cNvPr>
          <p:cNvPicPr>
            <a:picLocks noRot="1"/>
          </p:cNvPicPr>
          <p:nvPr>
            <a:videoFile r:link="rId1"/>
          </p:nvPr>
        </p:nvPicPr>
        <p:blipFill>
          <a:blip r:embed="rId5"/>
          <a:stretch>
            <a:fillRect/>
          </a:stretch>
        </p:blipFill>
        <p:spPr>
          <a:xfrm>
            <a:off x="2658944" y="1287000"/>
            <a:ext cx="6948000" cy="4284000"/>
          </a:xfrm>
          <a:prstGeom prst="rect">
            <a:avLst/>
          </a:prstGeom>
        </p:spPr>
      </p:pic>
    </p:spTree>
    <p:extLst>
      <p:ext uri="{BB962C8B-B14F-4D97-AF65-F5344CB8AC3E}">
        <p14:creationId xmlns:p14="http://schemas.microsoft.com/office/powerpoint/2010/main" val="28783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30CEDC7-E056-49A4-852C-30C9845B42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969" y="1766798"/>
            <a:ext cx="1402193" cy="1402193"/>
          </a:xfrm>
          <a:prstGeom prst="rect">
            <a:avLst/>
          </a:prstGeom>
        </p:spPr>
      </p:pic>
      <p:sp>
        <p:nvSpPr>
          <p:cNvPr id="20" name="CaixaDeTexto 19">
            <a:extLst>
              <a:ext uri="{FF2B5EF4-FFF2-40B4-BE49-F238E27FC236}">
                <a16:creationId xmlns:a16="http://schemas.microsoft.com/office/drawing/2014/main" id="{2D0B9548-2F4B-4555-A65E-A39604FCA9D9}"/>
              </a:ext>
            </a:extLst>
          </p:cNvPr>
          <p:cNvSpPr txBox="1"/>
          <p:nvPr/>
        </p:nvSpPr>
        <p:spPr>
          <a:xfrm>
            <a:off x="4928459" y="3087507"/>
            <a:ext cx="2369244" cy="1446550"/>
          </a:xfrm>
          <a:prstGeom prst="rect">
            <a:avLst/>
          </a:prstGeom>
          <a:noFill/>
        </p:spPr>
        <p:txBody>
          <a:bodyPr wrap="square" rtlCol="0">
            <a:spAutoFit/>
          </a:bodyPr>
          <a:lstStyle/>
          <a:p>
            <a:pPr algn="ctr"/>
            <a:r>
              <a:rPr lang="en-GB" sz="4400" b="1" dirty="0">
                <a:solidFill>
                  <a:srgbClr val="F7981D"/>
                </a:solidFill>
                <a:effectLst>
                  <a:outerShdw blurRad="38100" dist="38100" dir="2700000" algn="tl">
                    <a:srgbClr val="000000">
                      <a:alpha val="43137"/>
                    </a:srgbClr>
                  </a:outerShdw>
                </a:effectLst>
              </a:rPr>
              <a:t>Persona da Marca</a:t>
            </a: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879524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Personalidade</a:t>
            </a:r>
            <a:r>
              <a:rPr lang="en-US" sz="3600" b="1" dirty="0"/>
              <a:t> da Marca– Persona da Marca</a:t>
            </a:r>
          </a:p>
        </p:txBody>
      </p:sp>
      <p:sp>
        <p:nvSpPr>
          <p:cNvPr id="2" name="CaixaDeTexto 1">
            <a:extLst>
              <a:ext uri="{FF2B5EF4-FFF2-40B4-BE49-F238E27FC236}">
                <a16:creationId xmlns:a16="http://schemas.microsoft.com/office/drawing/2014/main" id="{B925D607-BF18-4BB1-B85B-20B83B133110}"/>
              </a:ext>
            </a:extLst>
          </p:cNvPr>
          <p:cNvSpPr txBox="1"/>
          <p:nvPr/>
        </p:nvSpPr>
        <p:spPr>
          <a:xfrm>
            <a:off x="328461" y="1124712"/>
            <a:ext cx="5329389" cy="2308324"/>
          </a:xfrm>
          <a:prstGeom prst="rect">
            <a:avLst/>
          </a:prstGeom>
          <a:noFill/>
        </p:spPr>
        <p:txBody>
          <a:bodyPr wrap="square" rtlCol="0">
            <a:spAutoFit/>
          </a:bodyPr>
          <a:lstStyle/>
          <a:p>
            <a:pPr>
              <a:spcAft>
                <a:spcPts val="1200"/>
              </a:spcAft>
            </a:pPr>
            <a:r>
              <a:rPr lang="en-GB" sz="2800" b="1" dirty="0">
                <a:solidFill>
                  <a:srgbClr val="FDDE00"/>
                </a:solidFill>
                <a:effectLst>
                  <a:outerShdw blurRad="38100" dist="38100" dir="2700000" algn="tl">
                    <a:srgbClr val="000000">
                      <a:alpha val="43137"/>
                    </a:srgbClr>
                  </a:outerShdw>
                </a:effectLst>
              </a:rPr>
              <a:t>O que é?</a:t>
            </a:r>
          </a:p>
          <a:p>
            <a:pPr>
              <a:spcAft>
                <a:spcPts val="1200"/>
              </a:spcAft>
              <a:buClr>
                <a:srgbClr val="F7981D"/>
              </a:buClr>
              <a:buFont typeface="Arial" panose="020B0604020202020204" pitchFamily="34" charset="0"/>
              <a:buChar char="•"/>
            </a:pPr>
            <a:r>
              <a:rPr lang="en-GB" sz="2400" b="1" dirty="0"/>
              <a:t> </a:t>
            </a:r>
            <a:r>
              <a:rPr lang="pt-PT" sz="2400" dirty="0"/>
              <a:t>Quem seria a sua marca se fosse uma pessoa?</a:t>
            </a:r>
            <a:r>
              <a:rPr lang="en-GB" sz="2400" dirty="0"/>
              <a:t> </a:t>
            </a:r>
          </a:p>
          <a:p>
            <a:pPr>
              <a:spcAft>
                <a:spcPts val="1200"/>
              </a:spcAft>
              <a:buClr>
                <a:srgbClr val="F7981D"/>
              </a:buClr>
              <a:buFont typeface="Arial" panose="020B0604020202020204" pitchFamily="34" charset="0"/>
              <a:buChar char="•"/>
            </a:pPr>
            <a:r>
              <a:rPr lang="pt-PT" sz="2400" dirty="0"/>
              <a:t> Como quer que o mercado percecione a sua marca?</a:t>
            </a:r>
            <a:endParaRPr lang="en-GB" sz="2400" dirty="0"/>
          </a:p>
        </p:txBody>
      </p:sp>
      <p:sp>
        <p:nvSpPr>
          <p:cNvPr id="4" name="CaixaDeTexto 3">
            <a:extLst>
              <a:ext uri="{FF2B5EF4-FFF2-40B4-BE49-F238E27FC236}">
                <a16:creationId xmlns:a16="http://schemas.microsoft.com/office/drawing/2014/main" id="{61784D3E-C32F-4B30-B13B-13D39B40AAD7}"/>
              </a:ext>
            </a:extLst>
          </p:cNvPr>
          <p:cNvSpPr txBox="1"/>
          <p:nvPr/>
        </p:nvSpPr>
        <p:spPr>
          <a:xfrm>
            <a:off x="301030" y="3923288"/>
            <a:ext cx="5356820" cy="2308324"/>
          </a:xfrm>
          <a:prstGeom prst="rect">
            <a:avLst/>
          </a:prstGeom>
          <a:noFill/>
        </p:spPr>
        <p:txBody>
          <a:bodyPr wrap="square" rtlCol="0">
            <a:spAutoFit/>
          </a:bodyPr>
          <a:lstStyle/>
          <a:p>
            <a:pPr>
              <a:spcAft>
                <a:spcPts val="1200"/>
              </a:spcAft>
            </a:pPr>
            <a:r>
              <a:rPr lang="en-GB" sz="2800" b="1" dirty="0">
                <a:solidFill>
                  <a:srgbClr val="FDDE00"/>
                </a:solidFill>
                <a:effectLst>
                  <a:outerShdw blurRad="38100" dist="38100" dir="2700000" algn="tl">
                    <a:srgbClr val="000000">
                      <a:alpha val="43137"/>
                    </a:srgbClr>
                  </a:outerShdw>
                </a:effectLst>
              </a:rPr>
              <a:t>Como </a:t>
            </a:r>
            <a:r>
              <a:rPr lang="pt-PT" sz="2800" b="1" dirty="0">
                <a:solidFill>
                  <a:srgbClr val="FDDE00"/>
                </a:solidFill>
                <a:effectLst>
                  <a:outerShdw blurRad="38100" dist="38100" dir="2700000" algn="tl">
                    <a:srgbClr val="000000">
                      <a:alpha val="43137"/>
                    </a:srgbClr>
                  </a:outerShdw>
                </a:effectLst>
              </a:rPr>
              <a:t>criar</a:t>
            </a:r>
            <a:r>
              <a:rPr lang="en-GB" sz="2800" b="1" dirty="0">
                <a:solidFill>
                  <a:srgbClr val="FDDE00"/>
                </a:solidFill>
                <a:effectLst>
                  <a:outerShdw blurRad="38100" dist="38100" dir="2700000" algn="tl">
                    <a:srgbClr val="000000">
                      <a:alpha val="43137"/>
                    </a:srgbClr>
                  </a:outerShdw>
                </a:effectLst>
              </a:rPr>
              <a:t>?</a:t>
            </a:r>
          </a:p>
          <a:p>
            <a:pPr>
              <a:spcAft>
                <a:spcPts val="1200"/>
              </a:spcAft>
              <a:buClr>
                <a:srgbClr val="F7981D"/>
              </a:buClr>
              <a:buFont typeface="Arial" panose="020B0604020202020204" pitchFamily="34" charset="0"/>
              <a:buChar char="•"/>
            </a:pPr>
            <a:r>
              <a:rPr lang="en-GB" sz="2400" dirty="0"/>
              <a:t> </a:t>
            </a:r>
            <a:r>
              <a:rPr lang="pt-PT" sz="2400" dirty="0"/>
              <a:t>Semelhante ao Persona do comprador (módulo # 5), mas com base nos valores da marca.</a:t>
            </a:r>
            <a:endParaRPr lang="en-GB" sz="2400" dirty="0"/>
          </a:p>
          <a:p>
            <a:pPr>
              <a:spcAft>
                <a:spcPts val="1200"/>
              </a:spcAft>
              <a:buClr>
                <a:srgbClr val="F7981D"/>
              </a:buClr>
              <a:buFont typeface="Arial" panose="020B0604020202020204" pitchFamily="34" charset="0"/>
              <a:buChar char="•"/>
            </a:pPr>
            <a:r>
              <a:rPr lang="en-GB" sz="2400" dirty="0"/>
              <a:t> “</a:t>
            </a:r>
            <a:r>
              <a:rPr lang="pt-PT" sz="2400" dirty="0"/>
              <a:t>Oiça” o mercado e audite a sua marca.</a:t>
            </a:r>
          </a:p>
        </p:txBody>
      </p:sp>
      <p:sp>
        <p:nvSpPr>
          <p:cNvPr id="5" name="CaixaDeTexto 4">
            <a:extLst>
              <a:ext uri="{FF2B5EF4-FFF2-40B4-BE49-F238E27FC236}">
                <a16:creationId xmlns:a16="http://schemas.microsoft.com/office/drawing/2014/main" id="{54A9A304-CB52-4607-BAD5-52FBFB55F283}"/>
              </a:ext>
            </a:extLst>
          </p:cNvPr>
          <p:cNvSpPr txBox="1"/>
          <p:nvPr/>
        </p:nvSpPr>
        <p:spPr>
          <a:xfrm>
            <a:off x="7156709" y="807508"/>
            <a:ext cx="4765533" cy="3139321"/>
          </a:xfrm>
          <a:prstGeom prst="rect">
            <a:avLst/>
          </a:prstGeom>
          <a:noFill/>
        </p:spPr>
        <p:txBody>
          <a:bodyPr wrap="square" rtlCol="0">
            <a:spAutoFit/>
          </a:bodyPr>
          <a:lstStyle/>
          <a:p>
            <a:pPr>
              <a:spcAft>
                <a:spcPts val="1200"/>
              </a:spcAft>
            </a:pPr>
            <a:r>
              <a:rPr lang="pt-PT" sz="2800" b="1" dirty="0">
                <a:solidFill>
                  <a:srgbClr val="FDDE00"/>
                </a:solidFill>
                <a:effectLst>
                  <a:outerShdw blurRad="38100" dist="38100" dir="2700000" algn="tl">
                    <a:srgbClr val="000000">
                      <a:alpha val="43137"/>
                    </a:srgbClr>
                  </a:outerShdw>
                </a:effectLst>
              </a:rPr>
              <a:t>Vantagens:</a:t>
            </a:r>
          </a:p>
          <a:p>
            <a:pPr>
              <a:spcAft>
                <a:spcPts val="1200"/>
              </a:spcAft>
              <a:buClr>
                <a:srgbClr val="F7981D"/>
              </a:buClr>
              <a:buFont typeface="Arial" panose="020B0604020202020204" pitchFamily="34" charset="0"/>
              <a:buChar char="•"/>
            </a:pPr>
            <a:r>
              <a:rPr lang="pt-PT" sz="2400" dirty="0"/>
              <a:t> Consistência na comunicação</a:t>
            </a:r>
          </a:p>
          <a:p>
            <a:pPr>
              <a:spcAft>
                <a:spcPts val="1200"/>
              </a:spcAft>
              <a:buClr>
                <a:srgbClr val="F7981D"/>
              </a:buClr>
              <a:buFont typeface="Arial" panose="020B0604020202020204" pitchFamily="34" charset="0"/>
              <a:buChar char="•"/>
            </a:pPr>
            <a:r>
              <a:rPr lang="pt-PT" sz="2400" dirty="0"/>
              <a:t> Humanização</a:t>
            </a:r>
          </a:p>
          <a:p>
            <a:pPr>
              <a:spcAft>
                <a:spcPts val="1200"/>
              </a:spcAft>
              <a:buClr>
                <a:srgbClr val="F7981D"/>
              </a:buClr>
              <a:buFont typeface="Arial" panose="020B0604020202020204" pitchFamily="34" charset="0"/>
              <a:buChar char="•"/>
            </a:pPr>
            <a:r>
              <a:rPr lang="pt-PT" sz="2400" dirty="0"/>
              <a:t> Diferenciação e posicionamento</a:t>
            </a:r>
          </a:p>
          <a:p>
            <a:pPr>
              <a:spcAft>
                <a:spcPts val="1200"/>
              </a:spcAft>
              <a:buClr>
                <a:srgbClr val="F7981D"/>
              </a:buClr>
              <a:buFont typeface="Arial" panose="020B0604020202020204" pitchFamily="34" charset="0"/>
              <a:buChar char="•"/>
            </a:pPr>
            <a:r>
              <a:rPr lang="pt-PT" sz="2400" dirty="0"/>
              <a:t> Aumento de interações</a:t>
            </a:r>
          </a:p>
          <a:p>
            <a:pPr>
              <a:spcAft>
                <a:spcPts val="1200"/>
              </a:spcAft>
              <a:buClr>
                <a:srgbClr val="F7981D"/>
              </a:buClr>
              <a:buFont typeface="Arial" panose="020B0604020202020204" pitchFamily="34" charset="0"/>
              <a:buChar char="•"/>
            </a:pPr>
            <a:r>
              <a:rPr lang="pt-PT" sz="2400" dirty="0"/>
              <a:t> Confiança e lealdade</a:t>
            </a:r>
          </a:p>
        </p:txBody>
      </p:sp>
      <p:sp>
        <p:nvSpPr>
          <p:cNvPr id="10" name="CaixaDeTexto 9">
            <a:extLst>
              <a:ext uri="{FF2B5EF4-FFF2-40B4-BE49-F238E27FC236}">
                <a16:creationId xmlns:a16="http://schemas.microsoft.com/office/drawing/2014/main" id="{C4C518CC-75BF-4D6C-8168-B24FB1FBF1E6}"/>
              </a:ext>
            </a:extLst>
          </p:cNvPr>
          <p:cNvSpPr txBox="1"/>
          <p:nvPr/>
        </p:nvSpPr>
        <p:spPr>
          <a:xfrm>
            <a:off x="7099515" y="4196580"/>
            <a:ext cx="4526703" cy="2092881"/>
          </a:xfrm>
          <a:prstGeom prst="rect">
            <a:avLst/>
          </a:prstGeom>
          <a:noFill/>
        </p:spPr>
        <p:txBody>
          <a:bodyPr wrap="square" rtlCol="0">
            <a:spAutoFit/>
          </a:bodyPr>
          <a:lstStyle/>
          <a:p>
            <a:pPr>
              <a:spcAft>
                <a:spcPts val="1200"/>
              </a:spcAft>
            </a:pPr>
            <a:r>
              <a:rPr lang="en-GB" sz="2800" b="1" dirty="0">
                <a:solidFill>
                  <a:srgbClr val="FDDE00"/>
                </a:solidFill>
                <a:effectLst>
                  <a:outerShdw blurRad="38100" dist="38100" dir="2700000" algn="tl">
                    <a:srgbClr val="000000">
                      <a:alpha val="43137"/>
                    </a:srgbClr>
                  </a:outerShdw>
                </a:effectLst>
              </a:rPr>
              <a:t>Triggers:</a:t>
            </a:r>
          </a:p>
          <a:p>
            <a:pPr indent="-342900">
              <a:spcAft>
                <a:spcPts val="1200"/>
              </a:spcAft>
              <a:buClr>
                <a:srgbClr val="F7981D"/>
              </a:buClr>
              <a:buFont typeface="Arial" panose="020B0604020202020204" pitchFamily="34" charset="0"/>
              <a:buChar char="•"/>
            </a:pPr>
            <a:r>
              <a:rPr lang="pt-PT" sz="2400" dirty="0"/>
              <a:t>Valores da marca</a:t>
            </a:r>
          </a:p>
          <a:p>
            <a:pPr indent="-342900">
              <a:spcAft>
                <a:spcPts val="1200"/>
              </a:spcAft>
              <a:buClr>
                <a:srgbClr val="F7981D"/>
              </a:buClr>
              <a:buFont typeface="Arial" panose="020B0604020202020204" pitchFamily="34" charset="0"/>
              <a:buChar char="•"/>
            </a:pPr>
            <a:r>
              <a:rPr lang="pt-PT" sz="2400" dirty="0"/>
              <a:t>Personalidade da marca</a:t>
            </a:r>
          </a:p>
          <a:p>
            <a:pPr indent="-342900">
              <a:spcAft>
                <a:spcPts val="1200"/>
              </a:spcAft>
              <a:buClr>
                <a:srgbClr val="F7981D"/>
              </a:buClr>
              <a:buFont typeface="Arial" panose="020B0604020202020204" pitchFamily="34" charset="0"/>
              <a:buChar char="•"/>
            </a:pPr>
            <a:r>
              <a:rPr lang="pt-PT" sz="2400" dirty="0"/>
              <a:t>Voz da marca</a:t>
            </a:r>
          </a:p>
        </p:txBody>
      </p:sp>
      <p:cxnSp>
        <p:nvCxnSpPr>
          <p:cNvPr id="11" name="Conexão reta 10">
            <a:extLst>
              <a:ext uri="{FF2B5EF4-FFF2-40B4-BE49-F238E27FC236}">
                <a16:creationId xmlns:a16="http://schemas.microsoft.com/office/drawing/2014/main" id="{45CB0012-F7D7-40EC-90AF-9A53EB7F060A}"/>
              </a:ext>
            </a:extLst>
          </p:cNvPr>
          <p:cNvCxnSpPr>
            <a:cxnSpLocks/>
          </p:cNvCxnSpPr>
          <p:nvPr/>
        </p:nvCxnSpPr>
        <p:spPr>
          <a:xfrm>
            <a:off x="380810" y="3398681"/>
            <a:ext cx="4824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13" name="Conexão reta 12">
            <a:extLst>
              <a:ext uri="{FF2B5EF4-FFF2-40B4-BE49-F238E27FC236}">
                <a16:creationId xmlns:a16="http://schemas.microsoft.com/office/drawing/2014/main" id="{5DEB1256-5D25-4EFC-B316-AAF6CC06D1AB}"/>
              </a:ext>
            </a:extLst>
          </p:cNvPr>
          <p:cNvCxnSpPr>
            <a:cxnSpLocks/>
          </p:cNvCxnSpPr>
          <p:nvPr/>
        </p:nvCxnSpPr>
        <p:spPr>
          <a:xfrm>
            <a:off x="5141214" y="1953950"/>
            <a:ext cx="418338" cy="368626"/>
          </a:xfrm>
          <a:prstGeom prst="line">
            <a:avLst/>
          </a:prstGeom>
          <a:ln w="44450">
            <a:solidFill>
              <a:srgbClr val="F7981D"/>
            </a:solidFill>
          </a:ln>
        </p:spPr>
        <p:style>
          <a:lnRef idx="1">
            <a:schemeClr val="accent1"/>
          </a:lnRef>
          <a:fillRef idx="0">
            <a:schemeClr val="accent1"/>
          </a:fillRef>
          <a:effectRef idx="0">
            <a:schemeClr val="accent1"/>
          </a:effectRef>
          <a:fontRef idx="minor">
            <a:schemeClr val="tx1"/>
          </a:fontRef>
        </p:style>
      </p:cxnSp>
      <p:cxnSp>
        <p:nvCxnSpPr>
          <p:cNvPr id="15" name="Conexão reta 14">
            <a:extLst>
              <a:ext uri="{FF2B5EF4-FFF2-40B4-BE49-F238E27FC236}">
                <a16:creationId xmlns:a16="http://schemas.microsoft.com/office/drawing/2014/main" id="{31F82E31-CE8D-4C0A-94F2-AEC33BA9F4BB}"/>
              </a:ext>
            </a:extLst>
          </p:cNvPr>
          <p:cNvCxnSpPr>
            <a:cxnSpLocks/>
          </p:cNvCxnSpPr>
          <p:nvPr/>
        </p:nvCxnSpPr>
        <p:spPr>
          <a:xfrm>
            <a:off x="1943100" y="1365665"/>
            <a:ext cx="326171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16" name="Conexão reta 15">
            <a:extLst>
              <a:ext uri="{FF2B5EF4-FFF2-40B4-BE49-F238E27FC236}">
                <a16:creationId xmlns:a16="http://schemas.microsoft.com/office/drawing/2014/main" id="{0910115E-9CB3-47EC-9C03-E8F89D112D67}"/>
              </a:ext>
            </a:extLst>
          </p:cNvPr>
          <p:cNvCxnSpPr>
            <a:cxnSpLocks/>
          </p:cNvCxnSpPr>
          <p:nvPr/>
        </p:nvCxnSpPr>
        <p:spPr>
          <a:xfrm>
            <a:off x="2400300" y="4206401"/>
            <a:ext cx="262451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148D914D-D2CE-4A2C-A843-4A3AA69E8F4A}"/>
              </a:ext>
            </a:extLst>
          </p:cNvPr>
          <p:cNvCxnSpPr>
            <a:cxnSpLocks/>
          </p:cNvCxnSpPr>
          <p:nvPr/>
        </p:nvCxnSpPr>
        <p:spPr>
          <a:xfrm>
            <a:off x="308810" y="6231612"/>
            <a:ext cx="4716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18" name="Conexão reta 17">
            <a:extLst>
              <a:ext uri="{FF2B5EF4-FFF2-40B4-BE49-F238E27FC236}">
                <a16:creationId xmlns:a16="http://schemas.microsoft.com/office/drawing/2014/main" id="{4D449671-D926-4A61-9124-3560ED26BF57}"/>
              </a:ext>
            </a:extLst>
          </p:cNvPr>
          <p:cNvCxnSpPr>
            <a:cxnSpLocks/>
          </p:cNvCxnSpPr>
          <p:nvPr/>
        </p:nvCxnSpPr>
        <p:spPr>
          <a:xfrm flipV="1">
            <a:off x="5405969" y="4544569"/>
            <a:ext cx="232726" cy="204407"/>
          </a:xfrm>
          <a:prstGeom prst="line">
            <a:avLst/>
          </a:prstGeom>
          <a:ln w="44450">
            <a:solidFill>
              <a:srgbClr val="F7981D"/>
            </a:solidFill>
          </a:ln>
        </p:spPr>
        <p:style>
          <a:lnRef idx="1">
            <a:schemeClr val="accent1"/>
          </a:lnRef>
          <a:fillRef idx="0">
            <a:schemeClr val="accent1"/>
          </a:fillRef>
          <a:effectRef idx="0">
            <a:schemeClr val="accent1"/>
          </a:effectRef>
          <a:fontRef idx="minor">
            <a:schemeClr val="tx1"/>
          </a:fontRef>
        </p:style>
      </p:cxnSp>
      <p:cxnSp>
        <p:nvCxnSpPr>
          <p:cNvPr id="21" name="Conexão reta 20">
            <a:extLst>
              <a:ext uri="{FF2B5EF4-FFF2-40B4-BE49-F238E27FC236}">
                <a16:creationId xmlns:a16="http://schemas.microsoft.com/office/drawing/2014/main" id="{14AE1E31-9D82-45AF-B8D1-FC9CD5E9E2A0}"/>
              </a:ext>
            </a:extLst>
          </p:cNvPr>
          <p:cNvCxnSpPr>
            <a:cxnSpLocks/>
          </p:cNvCxnSpPr>
          <p:nvPr/>
        </p:nvCxnSpPr>
        <p:spPr>
          <a:xfrm>
            <a:off x="7211383" y="3977331"/>
            <a:ext cx="4644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22" name="Conexão reta 21">
            <a:extLst>
              <a:ext uri="{FF2B5EF4-FFF2-40B4-BE49-F238E27FC236}">
                <a16:creationId xmlns:a16="http://schemas.microsoft.com/office/drawing/2014/main" id="{334B423E-52F2-4CA7-A285-989A7ADE0F58}"/>
              </a:ext>
            </a:extLst>
          </p:cNvPr>
          <p:cNvCxnSpPr>
            <a:cxnSpLocks/>
          </p:cNvCxnSpPr>
          <p:nvPr/>
        </p:nvCxnSpPr>
        <p:spPr>
          <a:xfrm>
            <a:off x="9155383" y="1147202"/>
            <a:ext cx="2700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23" name="Conexão reta 22">
            <a:extLst>
              <a:ext uri="{FF2B5EF4-FFF2-40B4-BE49-F238E27FC236}">
                <a16:creationId xmlns:a16="http://schemas.microsoft.com/office/drawing/2014/main" id="{7E8A7769-1F29-42AB-A0CB-FDFA55EA7931}"/>
              </a:ext>
            </a:extLst>
          </p:cNvPr>
          <p:cNvCxnSpPr>
            <a:cxnSpLocks/>
          </p:cNvCxnSpPr>
          <p:nvPr/>
        </p:nvCxnSpPr>
        <p:spPr>
          <a:xfrm flipV="1">
            <a:off x="6695942" y="1341071"/>
            <a:ext cx="352456" cy="585216"/>
          </a:xfrm>
          <a:prstGeom prst="line">
            <a:avLst/>
          </a:prstGeom>
          <a:ln w="44450">
            <a:solidFill>
              <a:srgbClr val="F7981D"/>
            </a:solidFill>
          </a:ln>
        </p:spPr>
        <p:style>
          <a:lnRef idx="1">
            <a:schemeClr val="accent1"/>
          </a:lnRef>
          <a:fillRef idx="0">
            <a:schemeClr val="accent1"/>
          </a:fillRef>
          <a:effectRef idx="0">
            <a:schemeClr val="accent1"/>
          </a:effectRef>
          <a:fontRef idx="minor">
            <a:schemeClr val="tx1"/>
          </a:fontRef>
        </p:style>
      </p:cxnSp>
      <p:cxnSp>
        <p:nvCxnSpPr>
          <p:cNvPr id="24" name="Conexão reta 23">
            <a:extLst>
              <a:ext uri="{FF2B5EF4-FFF2-40B4-BE49-F238E27FC236}">
                <a16:creationId xmlns:a16="http://schemas.microsoft.com/office/drawing/2014/main" id="{9C709205-F841-4F84-8B38-D7BDB1D1D8FF}"/>
              </a:ext>
            </a:extLst>
          </p:cNvPr>
          <p:cNvCxnSpPr/>
          <p:nvPr/>
        </p:nvCxnSpPr>
        <p:spPr>
          <a:xfrm>
            <a:off x="8642907" y="4468876"/>
            <a:ext cx="3204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25" name="Conexão reta 24">
            <a:extLst>
              <a:ext uri="{FF2B5EF4-FFF2-40B4-BE49-F238E27FC236}">
                <a16:creationId xmlns:a16="http://schemas.microsoft.com/office/drawing/2014/main" id="{11649C06-51FD-418E-9663-30721119EF6A}"/>
              </a:ext>
            </a:extLst>
          </p:cNvPr>
          <p:cNvCxnSpPr/>
          <p:nvPr/>
        </p:nvCxnSpPr>
        <p:spPr>
          <a:xfrm>
            <a:off x="7195975" y="6300975"/>
            <a:ext cx="4680000" cy="0"/>
          </a:xfrm>
          <a:prstGeom prst="line">
            <a:avLst/>
          </a:prstGeom>
          <a:ln w="38100">
            <a:solidFill>
              <a:srgbClr val="6ECECB"/>
            </a:solidFill>
          </a:ln>
        </p:spPr>
        <p:style>
          <a:lnRef idx="1">
            <a:schemeClr val="accent1"/>
          </a:lnRef>
          <a:fillRef idx="0">
            <a:schemeClr val="accent1"/>
          </a:fillRef>
          <a:effectRef idx="0">
            <a:schemeClr val="accent1"/>
          </a:effectRef>
          <a:fontRef idx="minor">
            <a:schemeClr val="tx1"/>
          </a:fontRef>
        </p:style>
      </p:cxnSp>
      <p:cxnSp>
        <p:nvCxnSpPr>
          <p:cNvPr id="26" name="Conexão reta 25">
            <a:extLst>
              <a:ext uri="{FF2B5EF4-FFF2-40B4-BE49-F238E27FC236}">
                <a16:creationId xmlns:a16="http://schemas.microsoft.com/office/drawing/2014/main" id="{C037E259-54D9-4B61-B5DF-3A1CF44546B9}"/>
              </a:ext>
            </a:extLst>
          </p:cNvPr>
          <p:cNvCxnSpPr>
            <a:cxnSpLocks/>
          </p:cNvCxnSpPr>
          <p:nvPr/>
        </p:nvCxnSpPr>
        <p:spPr>
          <a:xfrm>
            <a:off x="6665630" y="4488337"/>
            <a:ext cx="339327" cy="260639"/>
          </a:xfrm>
          <a:prstGeom prst="line">
            <a:avLst/>
          </a:prstGeom>
          <a:ln w="44450">
            <a:solidFill>
              <a:srgbClr val="F79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69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090301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Personalidade da Marca– Voz e o Tom da Voz da Marca</a:t>
            </a:r>
          </a:p>
        </p:txBody>
      </p:sp>
      <p:sp>
        <p:nvSpPr>
          <p:cNvPr id="6" name="CaixaDeTexto 5">
            <a:extLst>
              <a:ext uri="{FF2B5EF4-FFF2-40B4-BE49-F238E27FC236}">
                <a16:creationId xmlns:a16="http://schemas.microsoft.com/office/drawing/2014/main" id="{E789897A-63B5-4C4A-8F56-401A04DFBD86}"/>
              </a:ext>
            </a:extLst>
          </p:cNvPr>
          <p:cNvSpPr txBox="1"/>
          <p:nvPr/>
        </p:nvSpPr>
        <p:spPr>
          <a:xfrm>
            <a:off x="2774359" y="1092966"/>
            <a:ext cx="9417641" cy="2481898"/>
          </a:xfrm>
          <a:prstGeom prst="rect">
            <a:avLst/>
          </a:prstGeom>
          <a:solidFill>
            <a:srgbClr val="6ECECB"/>
          </a:solidFill>
        </p:spPr>
        <p:txBody>
          <a:bodyPr wrap="square">
            <a:spAutoFit/>
          </a:bodyPr>
          <a:lstStyle/>
          <a:p>
            <a:pPr algn="l">
              <a:lnSpc>
                <a:spcPct val="150000"/>
              </a:lnSpc>
              <a:spcAft>
                <a:spcPts val="600"/>
              </a:spcAft>
            </a:pPr>
            <a:r>
              <a:rPr lang="pt-PT" sz="2400" b="1" i="0" dirty="0">
                <a:solidFill>
                  <a:srgbClr val="424242"/>
                </a:solidFill>
                <a:effectLst/>
              </a:rPr>
              <a:t>A forma como a marca se comunica com o público</a:t>
            </a:r>
            <a:r>
              <a:rPr lang="pt-PT" sz="2400" b="1" dirty="0">
                <a:solidFill>
                  <a:srgbClr val="424242"/>
                </a:solidFill>
              </a:rPr>
              <a:t>:</a:t>
            </a:r>
            <a:endParaRPr lang="en-US" sz="2400" i="0" dirty="0">
              <a:solidFill>
                <a:srgbClr val="424242"/>
              </a:solidFill>
              <a:effectLst/>
            </a:endParaRPr>
          </a:p>
          <a:p>
            <a:pPr marL="800100" lvl="1" indent="-342900">
              <a:lnSpc>
                <a:spcPct val="150000"/>
              </a:lnSpc>
              <a:spcAft>
                <a:spcPts val="600"/>
              </a:spcAft>
              <a:buClr>
                <a:srgbClr val="FDDE00"/>
              </a:buClr>
              <a:buFont typeface="Calibri" panose="020F0502020204030204" pitchFamily="34" charset="0"/>
              <a:buChar char="↘"/>
            </a:pPr>
            <a:r>
              <a:rPr lang="pt-PT" sz="2400" b="0" i="0" dirty="0">
                <a:solidFill>
                  <a:srgbClr val="424242"/>
                </a:solidFill>
                <a:effectLst/>
              </a:rPr>
              <a:t>influencia como as pessoas percecionam a mensagem da marca.</a:t>
            </a:r>
            <a:endParaRPr lang="en-US" sz="2400" b="0" i="0" dirty="0">
              <a:solidFill>
                <a:srgbClr val="424242"/>
              </a:solidFill>
              <a:effectLst/>
            </a:endParaRPr>
          </a:p>
          <a:p>
            <a:pPr marL="800100" lvl="1" indent="-342900">
              <a:lnSpc>
                <a:spcPct val="150000"/>
              </a:lnSpc>
              <a:spcAft>
                <a:spcPts val="600"/>
              </a:spcAft>
              <a:buClr>
                <a:srgbClr val="FDDE00"/>
              </a:buClr>
              <a:buFont typeface="Calibri" panose="020F0502020204030204" pitchFamily="34" charset="0"/>
              <a:buChar char="↘"/>
            </a:pPr>
            <a:r>
              <a:rPr lang="pt-PT" sz="2400" dirty="0">
                <a:solidFill>
                  <a:srgbClr val="424242"/>
                </a:solidFill>
              </a:rPr>
              <a:t>permanece consistente ao longo do tempo.</a:t>
            </a:r>
            <a:endParaRPr lang="en-US" sz="2400" dirty="0">
              <a:solidFill>
                <a:srgbClr val="424242"/>
              </a:solidFill>
            </a:endParaRPr>
          </a:p>
          <a:p>
            <a:pPr marL="800100" lvl="1" indent="-342900">
              <a:lnSpc>
                <a:spcPct val="150000"/>
              </a:lnSpc>
              <a:spcAft>
                <a:spcPts val="600"/>
              </a:spcAft>
              <a:buClr>
                <a:srgbClr val="FDDE00"/>
              </a:buClr>
              <a:buFont typeface="Calibri" panose="020F0502020204030204" pitchFamily="34" charset="0"/>
              <a:buChar char="↘"/>
            </a:pPr>
            <a:r>
              <a:rPr lang="pt-PT" sz="2400" dirty="0">
                <a:solidFill>
                  <a:srgbClr val="424242"/>
                </a:solidFill>
              </a:rPr>
              <a:t>representa a personalidade da marca e seus valores.</a:t>
            </a:r>
            <a:endParaRPr lang="en-US" sz="2400" b="0" dirty="0">
              <a:solidFill>
                <a:srgbClr val="424242"/>
              </a:solidFill>
              <a:effectLst/>
            </a:endParaRPr>
          </a:p>
        </p:txBody>
      </p:sp>
      <p:pic>
        <p:nvPicPr>
          <p:cNvPr id="5" name="Imagem 4">
            <a:extLst>
              <a:ext uri="{FF2B5EF4-FFF2-40B4-BE49-F238E27FC236}">
                <a16:creationId xmlns:a16="http://schemas.microsoft.com/office/drawing/2014/main" id="{92319EE2-B938-4184-8686-21C8F6BFE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507" y="1087076"/>
            <a:ext cx="1224000" cy="1224000"/>
          </a:xfrm>
          <a:prstGeom prst="rect">
            <a:avLst/>
          </a:prstGeom>
        </p:spPr>
      </p:pic>
      <p:pic>
        <p:nvPicPr>
          <p:cNvPr id="8" name="Imagem 7">
            <a:extLst>
              <a:ext uri="{FF2B5EF4-FFF2-40B4-BE49-F238E27FC236}">
                <a16:creationId xmlns:a16="http://schemas.microsoft.com/office/drawing/2014/main" id="{AF48DAA1-D71D-453E-ABD9-10AACCA05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5667" y="4283183"/>
            <a:ext cx="1224000" cy="1224000"/>
          </a:xfrm>
          <a:prstGeom prst="rect">
            <a:avLst/>
          </a:prstGeom>
        </p:spPr>
      </p:pic>
      <p:sp>
        <p:nvSpPr>
          <p:cNvPr id="11" name="CaixaDeTexto 10">
            <a:extLst>
              <a:ext uri="{FF2B5EF4-FFF2-40B4-BE49-F238E27FC236}">
                <a16:creationId xmlns:a16="http://schemas.microsoft.com/office/drawing/2014/main" id="{E6B6F92F-AB0D-4E60-85C6-FC703FAC7689}"/>
              </a:ext>
            </a:extLst>
          </p:cNvPr>
          <p:cNvSpPr txBox="1"/>
          <p:nvPr/>
        </p:nvSpPr>
        <p:spPr>
          <a:xfrm>
            <a:off x="4087368" y="3805364"/>
            <a:ext cx="8104632" cy="2404954"/>
          </a:xfrm>
          <a:prstGeom prst="rect">
            <a:avLst/>
          </a:prstGeom>
          <a:solidFill>
            <a:srgbClr val="FDDE00"/>
          </a:solidFill>
        </p:spPr>
        <p:txBody>
          <a:bodyPr wrap="square" rIns="144000">
            <a:spAutoFit/>
          </a:bodyPr>
          <a:lstStyle/>
          <a:p>
            <a:pPr algn="l">
              <a:lnSpc>
                <a:spcPct val="150000"/>
              </a:lnSpc>
              <a:spcAft>
                <a:spcPts val="600"/>
              </a:spcAft>
            </a:pPr>
            <a:r>
              <a:rPr lang="pt-PT" sz="2400" b="1" i="0" dirty="0">
                <a:solidFill>
                  <a:srgbClr val="424242"/>
                </a:solidFill>
                <a:effectLst/>
              </a:rPr>
              <a:t>A forma como a marca expressa sua mensagem</a:t>
            </a:r>
            <a:r>
              <a:rPr lang="en-US" sz="2400" b="0" i="0" dirty="0">
                <a:solidFill>
                  <a:srgbClr val="424242"/>
                </a:solidFill>
                <a:effectLst/>
              </a:rPr>
              <a:t>:</a:t>
            </a:r>
          </a:p>
          <a:p>
            <a:pPr marL="800100" lvl="1" indent="-342900">
              <a:lnSpc>
                <a:spcPct val="150000"/>
              </a:lnSpc>
              <a:spcAft>
                <a:spcPts val="600"/>
              </a:spcAft>
              <a:buClr>
                <a:srgbClr val="6ECECB"/>
              </a:buClr>
              <a:buFont typeface="Calibri" panose="020F0502020204030204" pitchFamily="34" charset="0"/>
              <a:buChar char="↘"/>
            </a:pPr>
            <a:r>
              <a:rPr lang="pt-PT" sz="2400" dirty="0">
                <a:solidFill>
                  <a:srgbClr val="424242"/>
                </a:solidFill>
              </a:rPr>
              <a:t>é o sentimento por trás da mensagem</a:t>
            </a:r>
            <a:r>
              <a:rPr lang="en-US" sz="2400" b="0" i="0" dirty="0">
                <a:solidFill>
                  <a:srgbClr val="424242"/>
                </a:solidFill>
                <a:effectLst/>
              </a:rPr>
              <a:t>;</a:t>
            </a:r>
          </a:p>
          <a:p>
            <a:pPr marL="800100" lvl="1" indent="-342900">
              <a:lnSpc>
                <a:spcPct val="150000"/>
              </a:lnSpc>
              <a:spcAft>
                <a:spcPts val="600"/>
              </a:spcAft>
              <a:buClr>
                <a:srgbClr val="6ECECB"/>
              </a:buClr>
              <a:buFont typeface="Calibri" panose="020F0502020204030204" pitchFamily="34" charset="0"/>
              <a:buChar char="↘"/>
            </a:pPr>
            <a:r>
              <a:rPr lang="pt-PT" sz="2400" b="0" i="0" dirty="0">
                <a:solidFill>
                  <a:srgbClr val="424242"/>
                </a:solidFill>
                <a:effectLst/>
              </a:rPr>
              <a:t>Altera com a situação: com quem a marca está a falar e o que precisa ser dito</a:t>
            </a:r>
            <a:r>
              <a:rPr lang="en-US" sz="2400" b="0" dirty="0">
                <a:solidFill>
                  <a:srgbClr val="424242"/>
                </a:solidFill>
                <a:effectLst/>
              </a:rPr>
              <a:t>. </a:t>
            </a:r>
          </a:p>
        </p:txBody>
      </p:sp>
      <p:sp>
        <p:nvSpPr>
          <p:cNvPr id="14" name="CaixaDeTexto 13">
            <a:extLst>
              <a:ext uri="{FF2B5EF4-FFF2-40B4-BE49-F238E27FC236}">
                <a16:creationId xmlns:a16="http://schemas.microsoft.com/office/drawing/2014/main" id="{6C2C3CB1-4D75-4994-ACF4-0A7CDC9575B0}"/>
              </a:ext>
            </a:extLst>
          </p:cNvPr>
          <p:cNvSpPr txBox="1"/>
          <p:nvPr/>
        </p:nvSpPr>
        <p:spPr>
          <a:xfrm>
            <a:off x="323107" y="2348457"/>
            <a:ext cx="2451252" cy="584775"/>
          </a:xfrm>
          <a:prstGeom prst="rect">
            <a:avLst/>
          </a:prstGeom>
          <a:noFill/>
        </p:spPr>
        <p:txBody>
          <a:bodyPr wrap="square">
            <a:spAutoFit/>
          </a:bodyPr>
          <a:lstStyle/>
          <a:p>
            <a:pPr algn="ctr">
              <a:spcAft>
                <a:spcPts val="600"/>
              </a:spcAft>
            </a:pPr>
            <a:r>
              <a:rPr lang="en-US" sz="3200" b="1" i="0" dirty="0" err="1">
                <a:solidFill>
                  <a:srgbClr val="F7981D"/>
                </a:solidFill>
                <a:effectLst>
                  <a:outerShdw blurRad="38100" dist="38100" dir="2700000" algn="tl">
                    <a:srgbClr val="000000">
                      <a:alpha val="43137"/>
                    </a:srgbClr>
                  </a:outerShdw>
                </a:effectLst>
              </a:rPr>
              <a:t>Voz</a:t>
            </a:r>
            <a:r>
              <a:rPr lang="en-US" sz="3200" b="1" i="0" dirty="0">
                <a:solidFill>
                  <a:srgbClr val="F7981D"/>
                </a:solidFill>
                <a:effectLst>
                  <a:outerShdw blurRad="38100" dist="38100" dir="2700000" algn="tl">
                    <a:srgbClr val="000000">
                      <a:alpha val="43137"/>
                    </a:srgbClr>
                  </a:outerShdw>
                </a:effectLst>
              </a:rPr>
              <a:t> da Marca</a:t>
            </a:r>
          </a:p>
        </p:txBody>
      </p:sp>
      <p:sp>
        <p:nvSpPr>
          <p:cNvPr id="16" name="CaixaDeTexto 15">
            <a:extLst>
              <a:ext uri="{FF2B5EF4-FFF2-40B4-BE49-F238E27FC236}">
                <a16:creationId xmlns:a16="http://schemas.microsoft.com/office/drawing/2014/main" id="{4C488570-056C-4A75-AF29-0A48F5968784}"/>
              </a:ext>
            </a:extLst>
          </p:cNvPr>
          <p:cNvSpPr txBox="1"/>
          <p:nvPr/>
        </p:nvSpPr>
        <p:spPr>
          <a:xfrm>
            <a:off x="1587571" y="5625543"/>
            <a:ext cx="2494644" cy="584775"/>
          </a:xfrm>
          <a:prstGeom prst="rect">
            <a:avLst/>
          </a:prstGeom>
          <a:noFill/>
        </p:spPr>
        <p:txBody>
          <a:bodyPr wrap="square">
            <a:spAutoFit/>
          </a:bodyPr>
          <a:lstStyle/>
          <a:p>
            <a:pPr algn="ctr">
              <a:spcAft>
                <a:spcPts val="600"/>
              </a:spcAft>
            </a:pPr>
            <a:r>
              <a:rPr lang="en-US" sz="3200" b="1" i="0" dirty="0">
                <a:solidFill>
                  <a:srgbClr val="F7981D"/>
                </a:solidFill>
                <a:effectLst>
                  <a:outerShdw blurRad="38100" dist="38100" dir="2700000" algn="tl">
                    <a:srgbClr val="000000">
                      <a:alpha val="43137"/>
                    </a:srgbClr>
                  </a:outerShdw>
                </a:effectLst>
              </a:rPr>
              <a:t>Tom da </a:t>
            </a:r>
            <a:r>
              <a:rPr lang="en-US" sz="3200" b="1" i="0" dirty="0" err="1">
                <a:solidFill>
                  <a:srgbClr val="F7981D"/>
                </a:solidFill>
                <a:effectLst>
                  <a:outerShdw blurRad="38100" dist="38100" dir="2700000" algn="tl">
                    <a:srgbClr val="000000">
                      <a:alpha val="43137"/>
                    </a:srgbClr>
                  </a:outerShdw>
                </a:effectLst>
              </a:rPr>
              <a:t>Voz</a:t>
            </a:r>
            <a:endParaRPr lang="en-US" sz="3200" b="1" i="0" dirty="0">
              <a:solidFill>
                <a:srgbClr val="F7981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56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07325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Personalidade da Marca– Voz e o Tom da Voz da Marca</a:t>
            </a:r>
          </a:p>
        </p:txBody>
      </p:sp>
      <p:sp>
        <p:nvSpPr>
          <p:cNvPr id="2" name="CaixaDeTexto 1">
            <a:extLst>
              <a:ext uri="{FF2B5EF4-FFF2-40B4-BE49-F238E27FC236}">
                <a16:creationId xmlns:a16="http://schemas.microsoft.com/office/drawing/2014/main" id="{86672832-FEEE-4B23-A335-AC0F97E194B5}"/>
              </a:ext>
            </a:extLst>
          </p:cNvPr>
          <p:cNvSpPr txBox="1"/>
          <p:nvPr/>
        </p:nvSpPr>
        <p:spPr>
          <a:xfrm>
            <a:off x="371856" y="2087483"/>
            <a:ext cx="5724144" cy="4051558"/>
          </a:xfrm>
          <a:prstGeom prst="rect">
            <a:avLst/>
          </a:prstGeom>
          <a:noFill/>
        </p:spPr>
        <p:txBody>
          <a:bodyPr wrap="square" rtlCol="0">
            <a:spAutoFit/>
          </a:bodyPr>
          <a:lstStyle/>
          <a:p>
            <a:pPr>
              <a:lnSpc>
                <a:spcPct val="150000"/>
              </a:lnSpc>
              <a:spcAft>
                <a:spcPts val="1800"/>
              </a:spcAft>
              <a:buClr>
                <a:srgbClr val="6ECECB"/>
              </a:buClr>
              <a:buFont typeface="Arial" panose="020B0604020202020204" pitchFamily="34" charset="0"/>
              <a:buChar char="•"/>
            </a:pPr>
            <a:r>
              <a:rPr lang="en-GB" sz="2400" dirty="0"/>
              <a:t> </a:t>
            </a:r>
            <a:r>
              <a:rPr lang="pt-PT" sz="2400" dirty="0"/>
              <a:t>Faça os principais valores da marca destacarem-se</a:t>
            </a:r>
            <a:r>
              <a:rPr lang="en-GB" sz="2400" dirty="0"/>
              <a:t>.</a:t>
            </a:r>
          </a:p>
          <a:p>
            <a:pPr>
              <a:lnSpc>
                <a:spcPct val="150000"/>
              </a:lnSpc>
              <a:spcAft>
                <a:spcPts val="1800"/>
              </a:spcAft>
              <a:buClr>
                <a:srgbClr val="6ECECB"/>
              </a:buClr>
              <a:buFont typeface="Arial" panose="020B0604020202020204" pitchFamily="34" charset="0"/>
              <a:buChar char="•"/>
            </a:pPr>
            <a:r>
              <a:rPr lang="en-GB" sz="2400" dirty="0"/>
              <a:t> </a:t>
            </a:r>
            <a:r>
              <a:rPr lang="pt-PT" sz="2400" dirty="0"/>
              <a:t>Identifique o que a marca “é” / “não é”.</a:t>
            </a:r>
            <a:endParaRPr lang="en-GB" sz="2400" dirty="0"/>
          </a:p>
          <a:p>
            <a:pPr>
              <a:lnSpc>
                <a:spcPct val="150000"/>
              </a:lnSpc>
              <a:spcAft>
                <a:spcPts val="1800"/>
              </a:spcAft>
              <a:buClr>
                <a:srgbClr val="6ECECB"/>
              </a:buClr>
              <a:buFont typeface="Arial" panose="020B0604020202020204" pitchFamily="34" charset="0"/>
              <a:buChar char="•"/>
            </a:pPr>
            <a:r>
              <a:rPr lang="en-GB" sz="2400" dirty="0"/>
              <a:t> </a:t>
            </a:r>
            <a:r>
              <a:rPr lang="pt-PT" sz="2400" dirty="0"/>
              <a:t>Defina o objetivo da comunicação</a:t>
            </a:r>
            <a:r>
              <a:rPr lang="en-GB" sz="2400" dirty="0"/>
              <a:t>.</a:t>
            </a:r>
          </a:p>
          <a:p>
            <a:pPr>
              <a:lnSpc>
                <a:spcPct val="150000"/>
              </a:lnSpc>
              <a:spcAft>
                <a:spcPts val="1800"/>
              </a:spcAft>
              <a:buClr>
                <a:srgbClr val="6ECECB"/>
              </a:buClr>
              <a:buFont typeface="Arial" panose="020B0604020202020204" pitchFamily="34" charset="0"/>
              <a:buChar char="•"/>
            </a:pPr>
            <a:r>
              <a:rPr lang="en-GB" sz="2400" dirty="0"/>
              <a:t> </a:t>
            </a:r>
            <a:r>
              <a:rPr lang="pt-PT" sz="2400" dirty="0"/>
              <a:t>Selecione o tipo de idioma, palavras, multimédia e emojis</a:t>
            </a:r>
            <a:r>
              <a:rPr lang="en-GB" sz="2400" dirty="0"/>
              <a:t>.</a:t>
            </a:r>
          </a:p>
        </p:txBody>
      </p:sp>
      <p:pic>
        <p:nvPicPr>
          <p:cNvPr id="5" name="Imagem 4">
            <a:extLst>
              <a:ext uri="{FF2B5EF4-FFF2-40B4-BE49-F238E27FC236}">
                <a16:creationId xmlns:a16="http://schemas.microsoft.com/office/drawing/2014/main" id="{92319EE2-B938-4184-8686-21C8F6BFE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184" y="1131682"/>
            <a:ext cx="900000" cy="900000"/>
          </a:xfrm>
          <a:prstGeom prst="rect">
            <a:avLst/>
          </a:prstGeom>
        </p:spPr>
      </p:pic>
      <p:sp>
        <p:nvSpPr>
          <p:cNvPr id="7" name="CaixaDeTexto 6">
            <a:extLst>
              <a:ext uri="{FF2B5EF4-FFF2-40B4-BE49-F238E27FC236}">
                <a16:creationId xmlns:a16="http://schemas.microsoft.com/office/drawing/2014/main" id="{1EC3142A-2AB6-4040-B0A3-0A25389BABDD}"/>
              </a:ext>
            </a:extLst>
          </p:cNvPr>
          <p:cNvSpPr txBox="1"/>
          <p:nvPr/>
        </p:nvSpPr>
        <p:spPr>
          <a:xfrm>
            <a:off x="1644072" y="1505663"/>
            <a:ext cx="4451928" cy="523220"/>
          </a:xfrm>
          <a:prstGeom prst="rect">
            <a:avLst/>
          </a:prstGeom>
          <a:noFill/>
        </p:spPr>
        <p:txBody>
          <a:bodyPr wrap="square">
            <a:spAutoFit/>
          </a:bodyPr>
          <a:lstStyle/>
          <a:p>
            <a:pPr algn="l">
              <a:spcAft>
                <a:spcPts val="600"/>
              </a:spcAft>
            </a:pPr>
            <a:r>
              <a:rPr lang="en-US" sz="2800" b="1" i="0" dirty="0" err="1">
                <a:solidFill>
                  <a:srgbClr val="F7981D"/>
                </a:solidFill>
                <a:effectLst>
                  <a:outerShdw blurRad="38100" dist="38100" dir="2700000" algn="tl">
                    <a:srgbClr val="000000">
                      <a:alpha val="43137"/>
                    </a:srgbClr>
                  </a:outerShdw>
                </a:effectLst>
              </a:rPr>
              <a:t>Voz</a:t>
            </a:r>
            <a:r>
              <a:rPr lang="en-US" sz="2800" b="1" i="0" dirty="0">
                <a:solidFill>
                  <a:srgbClr val="F7981D"/>
                </a:solidFill>
                <a:effectLst>
                  <a:outerShdw blurRad="38100" dist="38100" dir="2700000" algn="tl">
                    <a:srgbClr val="000000">
                      <a:alpha val="43137"/>
                    </a:srgbClr>
                  </a:outerShdw>
                </a:effectLst>
              </a:rPr>
              <a:t> da </a:t>
            </a:r>
            <a:r>
              <a:rPr lang="en-US" sz="2800" b="1" i="0" dirty="0" err="1">
                <a:solidFill>
                  <a:srgbClr val="F7981D"/>
                </a:solidFill>
                <a:effectLst>
                  <a:outerShdw blurRad="38100" dist="38100" dir="2700000" algn="tl">
                    <a:srgbClr val="000000">
                      <a:alpha val="43137"/>
                    </a:srgbClr>
                  </a:outerShdw>
                </a:effectLst>
              </a:rPr>
              <a:t>marca</a:t>
            </a:r>
            <a:endParaRPr lang="en-US" sz="2800" b="1" i="0" dirty="0">
              <a:solidFill>
                <a:srgbClr val="F7981D"/>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3E6F3002-FE8A-4EB5-BDB8-9F20B33088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3009" y="1131682"/>
            <a:ext cx="900000" cy="900000"/>
          </a:xfrm>
          <a:prstGeom prst="rect">
            <a:avLst/>
          </a:prstGeom>
        </p:spPr>
      </p:pic>
      <p:sp>
        <p:nvSpPr>
          <p:cNvPr id="9" name="CaixaDeTexto 8">
            <a:extLst>
              <a:ext uri="{FF2B5EF4-FFF2-40B4-BE49-F238E27FC236}">
                <a16:creationId xmlns:a16="http://schemas.microsoft.com/office/drawing/2014/main" id="{4532BDBC-B79D-4D5F-80DE-B32CA711D8B1}"/>
              </a:ext>
            </a:extLst>
          </p:cNvPr>
          <p:cNvSpPr txBox="1"/>
          <p:nvPr/>
        </p:nvSpPr>
        <p:spPr>
          <a:xfrm>
            <a:off x="7884459" y="1505663"/>
            <a:ext cx="3950832" cy="584775"/>
          </a:xfrm>
          <a:prstGeom prst="rect">
            <a:avLst/>
          </a:prstGeom>
          <a:noFill/>
        </p:spPr>
        <p:txBody>
          <a:bodyPr wrap="square">
            <a:spAutoFit/>
          </a:bodyPr>
          <a:lstStyle/>
          <a:p>
            <a:pPr algn="l">
              <a:spcAft>
                <a:spcPts val="600"/>
              </a:spcAft>
            </a:pPr>
            <a:r>
              <a:rPr lang="en-US" sz="3200" b="1" i="0" dirty="0">
                <a:solidFill>
                  <a:srgbClr val="F7981D"/>
                </a:solidFill>
                <a:effectLst>
                  <a:outerShdw blurRad="38100" dist="38100" dir="2700000" algn="tl">
                    <a:srgbClr val="000000">
                      <a:alpha val="43137"/>
                    </a:srgbClr>
                  </a:outerShdw>
                </a:effectLst>
              </a:rPr>
              <a:t>Tom da </a:t>
            </a:r>
            <a:r>
              <a:rPr lang="en-US" sz="3200" b="1" i="0" dirty="0" err="1">
                <a:solidFill>
                  <a:srgbClr val="F7981D"/>
                </a:solidFill>
                <a:effectLst>
                  <a:outerShdw blurRad="38100" dist="38100" dir="2700000" algn="tl">
                    <a:srgbClr val="000000">
                      <a:alpha val="43137"/>
                    </a:srgbClr>
                  </a:outerShdw>
                </a:effectLst>
              </a:rPr>
              <a:t>Voz</a:t>
            </a:r>
            <a:endParaRPr lang="en-US" sz="3200" b="1" i="0" dirty="0">
              <a:solidFill>
                <a:srgbClr val="F7981D"/>
              </a:solidFill>
              <a:effectLst>
                <a:outerShdw blurRad="38100" dist="38100" dir="2700000" algn="tl">
                  <a:srgbClr val="000000">
                    <a:alpha val="43137"/>
                  </a:srgbClr>
                </a:outerShdw>
              </a:effectLst>
            </a:endParaRPr>
          </a:p>
        </p:txBody>
      </p:sp>
      <p:sp>
        <p:nvSpPr>
          <p:cNvPr id="10" name="CaixaDeTexto 9">
            <a:extLst>
              <a:ext uri="{FF2B5EF4-FFF2-40B4-BE49-F238E27FC236}">
                <a16:creationId xmlns:a16="http://schemas.microsoft.com/office/drawing/2014/main" id="{AE333CAF-A474-4E2C-B2DD-86A2698D4FED}"/>
              </a:ext>
            </a:extLst>
          </p:cNvPr>
          <p:cNvSpPr txBox="1"/>
          <p:nvPr/>
        </p:nvSpPr>
        <p:spPr>
          <a:xfrm>
            <a:off x="6276178" y="2087483"/>
            <a:ext cx="5724144" cy="1143070"/>
          </a:xfrm>
          <a:prstGeom prst="rect">
            <a:avLst/>
          </a:prstGeom>
          <a:noFill/>
        </p:spPr>
        <p:txBody>
          <a:bodyPr wrap="square" rtlCol="0">
            <a:spAutoFit/>
          </a:bodyPr>
          <a:lstStyle/>
          <a:p>
            <a:pPr>
              <a:lnSpc>
                <a:spcPct val="150000"/>
              </a:lnSpc>
              <a:spcAft>
                <a:spcPts val="600"/>
              </a:spcAft>
              <a:buClr>
                <a:srgbClr val="6ECECB"/>
              </a:buClr>
              <a:buFont typeface="Arial" panose="020B0604020202020204" pitchFamily="34" charset="0"/>
              <a:buChar char="•"/>
            </a:pPr>
            <a:r>
              <a:rPr lang="en-GB" sz="2400" dirty="0"/>
              <a:t> </a:t>
            </a:r>
            <a:r>
              <a:rPr lang="pt-PT" sz="2400" dirty="0"/>
              <a:t>Esclareça como a marca deve comunicar em cada situação, utilizando 4 dimensões:</a:t>
            </a:r>
            <a:endParaRPr lang="en-GB" sz="2400" dirty="0"/>
          </a:p>
        </p:txBody>
      </p:sp>
      <p:cxnSp>
        <p:nvCxnSpPr>
          <p:cNvPr id="11" name="Conexão reta 10">
            <a:extLst>
              <a:ext uri="{FF2B5EF4-FFF2-40B4-BE49-F238E27FC236}">
                <a16:creationId xmlns:a16="http://schemas.microsoft.com/office/drawing/2014/main" id="{4251F7AE-B3DB-4C29-9B95-B22E8E023F8B}"/>
              </a:ext>
            </a:extLst>
          </p:cNvPr>
          <p:cNvCxnSpPr>
            <a:cxnSpLocks/>
            <a:stCxn id="12" idx="6"/>
            <a:endCxn id="14" idx="2"/>
          </p:cNvCxnSpPr>
          <p:nvPr/>
        </p:nvCxnSpPr>
        <p:spPr>
          <a:xfrm>
            <a:off x="6528178" y="3472040"/>
            <a:ext cx="5059944" cy="0"/>
          </a:xfrm>
          <a:prstGeom prst="line">
            <a:avLst/>
          </a:prstGeom>
          <a:ln w="44450">
            <a:solidFill>
              <a:srgbClr val="6ECEC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C80CF57-161E-4812-AB06-B8588114AFCE}"/>
              </a:ext>
            </a:extLst>
          </p:cNvPr>
          <p:cNvSpPr/>
          <p:nvPr/>
        </p:nvSpPr>
        <p:spPr>
          <a:xfrm>
            <a:off x="6276178" y="3346040"/>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9CC8B18-25A2-4ED5-B517-E5A3C49B3F24}"/>
              </a:ext>
            </a:extLst>
          </p:cNvPr>
          <p:cNvSpPr/>
          <p:nvPr/>
        </p:nvSpPr>
        <p:spPr>
          <a:xfrm>
            <a:off x="11588122" y="3346040"/>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331C7D8-6A54-476D-8646-498A744B83E0}"/>
              </a:ext>
            </a:extLst>
          </p:cNvPr>
          <p:cNvSpPr/>
          <p:nvPr/>
        </p:nvSpPr>
        <p:spPr>
          <a:xfrm>
            <a:off x="7604164" y="3328690"/>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3EB24B9-784B-4299-AC54-A07DD1270DC4}"/>
              </a:ext>
            </a:extLst>
          </p:cNvPr>
          <p:cNvSpPr/>
          <p:nvPr/>
        </p:nvSpPr>
        <p:spPr>
          <a:xfrm>
            <a:off x="8932150" y="3355090"/>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374233A-372D-410A-B101-69447F9D7198}"/>
              </a:ext>
            </a:extLst>
          </p:cNvPr>
          <p:cNvSpPr/>
          <p:nvPr/>
        </p:nvSpPr>
        <p:spPr>
          <a:xfrm>
            <a:off x="10260136" y="3355090"/>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ixaDeTexto 15">
            <a:extLst>
              <a:ext uri="{FF2B5EF4-FFF2-40B4-BE49-F238E27FC236}">
                <a16:creationId xmlns:a16="http://schemas.microsoft.com/office/drawing/2014/main" id="{23D60D26-8954-450B-ADDE-0B40F1575C63}"/>
              </a:ext>
            </a:extLst>
          </p:cNvPr>
          <p:cNvSpPr txBox="1"/>
          <p:nvPr/>
        </p:nvSpPr>
        <p:spPr>
          <a:xfrm>
            <a:off x="6276178" y="3626390"/>
            <a:ext cx="1234911" cy="369332"/>
          </a:xfrm>
          <a:prstGeom prst="rect">
            <a:avLst/>
          </a:prstGeom>
          <a:noFill/>
        </p:spPr>
        <p:txBody>
          <a:bodyPr wrap="square" rtlCol="0">
            <a:spAutoFit/>
          </a:bodyPr>
          <a:lstStyle/>
          <a:p>
            <a:r>
              <a:rPr lang="pt-PT" b="1" dirty="0">
                <a:solidFill>
                  <a:schemeClr val="bg1">
                    <a:lumMod val="50000"/>
                  </a:schemeClr>
                </a:solidFill>
              </a:rPr>
              <a:t>Divertido</a:t>
            </a:r>
          </a:p>
        </p:txBody>
      </p:sp>
      <p:sp>
        <p:nvSpPr>
          <p:cNvPr id="21" name="CaixaDeTexto 20">
            <a:extLst>
              <a:ext uri="{FF2B5EF4-FFF2-40B4-BE49-F238E27FC236}">
                <a16:creationId xmlns:a16="http://schemas.microsoft.com/office/drawing/2014/main" id="{6898AA38-339B-49D6-B493-4039F1A4642E}"/>
              </a:ext>
            </a:extLst>
          </p:cNvPr>
          <p:cNvSpPr txBox="1"/>
          <p:nvPr/>
        </p:nvSpPr>
        <p:spPr>
          <a:xfrm>
            <a:off x="10605211" y="3626390"/>
            <a:ext cx="1234911" cy="369332"/>
          </a:xfrm>
          <a:prstGeom prst="rect">
            <a:avLst/>
          </a:prstGeom>
          <a:noFill/>
        </p:spPr>
        <p:txBody>
          <a:bodyPr wrap="square" rtlCol="0">
            <a:spAutoFit/>
          </a:bodyPr>
          <a:lstStyle/>
          <a:p>
            <a:pPr algn="r"/>
            <a:r>
              <a:rPr lang="pt-PT" b="1" dirty="0">
                <a:solidFill>
                  <a:schemeClr val="bg1">
                    <a:lumMod val="50000"/>
                  </a:schemeClr>
                </a:solidFill>
              </a:rPr>
              <a:t>Sério</a:t>
            </a:r>
          </a:p>
        </p:txBody>
      </p:sp>
      <p:cxnSp>
        <p:nvCxnSpPr>
          <p:cNvPr id="22" name="Conexão reta 21">
            <a:extLst>
              <a:ext uri="{FF2B5EF4-FFF2-40B4-BE49-F238E27FC236}">
                <a16:creationId xmlns:a16="http://schemas.microsoft.com/office/drawing/2014/main" id="{897C8883-18BC-46F4-BDBE-E83E2E7B8789}"/>
              </a:ext>
            </a:extLst>
          </p:cNvPr>
          <p:cNvCxnSpPr>
            <a:cxnSpLocks/>
            <a:stCxn id="23" idx="6"/>
            <a:endCxn id="24" idx="2"/>
          </p:cNvCxnSpPr>
          <p:nvPr/>
        </p:nvCxnSpPr>
        <p:spPr>
          <a:xfrm>
            <a:off x="6528178" y="4287144"/>
            <a:ext cx="5059944" cy="0"/>
          </a:xfrm>
          <a:prstGeom prst="line">
            <a:avLst/>
          </a:prstGeom>
          <a:ln w="44450">
            <a:solidFill>
              <a:srgbClr val="6ECECB"/>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9C8C486-59F5-4EA8-9181-73598D94DBD4}"/>
              </a:ext>
            </a:extLst>
          </p:cNvPr>
          <p:cNvSpPr/>
          <p:nvPr/>
        </p:nvSpPr>
        <p:spPr>
          <a:xfrm>
            <a:off x="6276178" y="4161144"/>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B064EBF-3FEF-4C13-94B4-D456341EA58E}"/>
              </a:ext>
            </a:extLst>
          </p:cNvPr>
          <p:cNvSpPr/>
          <p:nvPr/>
        </p:nvSpPr>
        <p:spPr>
          <a:xfrm>
            <a:off x="11588122" y="4161144"/>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9754AB6-5191-46BE-8B30-AD3D6EEF29D8}"/>
              </a:ext>
            </a:extLst>
          </p:cNvPr>
          <p:cNvSpPr/>
          <p:nvPr/>
        </p:nvSpPr>
        <p:spPr>
          <a:xfrm>
            <a:off x="7604164" y="4143794"/>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1C7E015-E0F3-41FA-8B28-DB387910601B}"/>
              </a:ext>
            </a:extLst>
          </p:cNvPr>
          <p:cNvSpPr/>
          <p:nvPr/>
        </p:nvSpPr>
        <p:spPr>
          <a:xfrm>
            <a:off x="8932150" y="4170194"/>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456EBF9-0683-415D-A95A-E4515B663A68}"/>
              </a:ext>
            </a:extLst>
          </p:cNvPr>
          <p:cNvSpPr/>
          <p:nvPr/>
        </p:nvSpPr>
        <p:spPr>
          <a:xfrm>
            <a:off x="10260136" y="4170194"/>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aixaDeTexto 27">
            <a:extLst>
              <a:ext uri="{FF2B5EF4-FFF2-40B4-BE49-F238E27FC236}">
                <a16:creationId xmlns:a16="http://schemas.microsoft.com/office/drawing/2014/main" id="{F4000008-1771-42CC-A096-EE86BBAAE3BD}"/>
              </a:ext>
            </a:extLst>
          </p:cNvPr>
          <p:cNvSpPr txBox="1"/>
          <p:nvPr/>
        </p:nvSpPr>
        <p:spPr>
          <a:xfrm>
            <a:off x="6276178" y="4441494"/>
            <a:ext cx="1234911" cy="369332"/>
          </a:xfrm>
          <a:prstGeom prst="rect">
            <a:avLst/>
          </a:prstGeom>
          <a:noFill/>
        </p:spPr>
        <p:txBody>
          <a:bodyPr wrap="square" rtlCol="0">
            <a:spAutoFit/>
          </a:bodyPr>
          <a:lstStyle/>
          <a:p>
            <a:r>
              <a:rPr lang="en-GB" b="1" dirty="0">
                <a:solidFill>
                  <a:schemeClr val="bg1">
                    <a:lumMod val="50000"/>
                  </a:schemeClr>
                </a:solidFill>
              </a:rPr>
              <a:t>Formal</a:t>
            </a:r>
          </a:p>
        </p:txBody>
      </p:sp>
      <p:sp>
        <p:nvSpPr>
          <p:cNvPr id="29" name="CaixaDeTexto 28">
            <a:extLst>
              <a:ext uri="{FF2B5EF4-FFF2-40B4-BE49-F238E27FC236}">
                <a16:creationId xmlns:a16="http://schemas.microsoft.com/office/drawing/2014/main" id="{4CF25BC9-0B4B-4EA2-A1D5-A7348ED687B3}"/>
              </a:ext>
            </a:extLst>
          </p:cNvPr>
          <p:cNvSpPr txBox="1"/>
          <p:nvPr/>
        </p:nvSpPr>
        <p:spPr>
          <a:xfrm>
            <a:off x="10605211" y="4441494"/>
            <a:ext cx="1234911" cy="369332"/>
          </a:xfrm>
          <a:prstGeom prst="rect">
            <a:avLst/>
          </a:prstGeom>
          <a:noFill/>
        </p:spPr>
        <p:txBody>
          <a:bodyPr wrap="square" rtlCol="0">
            <a:spAutoFit/>
          </a:bodyPr>
          <a:lstStyle/>
          <a:p>
            <a:pPr algn="r"/>
            <a:r>
              <a:rPr lang="en-GB" b="1" dirty="0">
                <a:solidFill>
                  <a:schemeClr val="bg1">
                    <a:lumMod val="50000"/>
                  </a:schemeClr>
                </a:solidFill>
              </a:rPr>
              <a:t>Casual</a:t>
            </a:r>
          </a:p>
        </p:txBody>
      </p:sp>
      <p:cxnSp>
        <p:nvCxnSpPr>
          <p:cNvPr id="30" name="Conexão reta 29">
            <a:extLst>
              <a:ext uri="{FF2B5EF4-FFF2-40B4-BE49-F238E27FC236}">
                <a16:creationId xmlns:a16="http://schemas.microsoft.com/office/drawing/2014/main" id="{7946E702-0DC0-4B80-A984-800C9BFAC8AB}"/>
              </a:ext>
            </a:extLst>
          </p:cNvPr>
          <p:cNvCxnSpPr>
            <a:cxnSpLocks/>
            <a:stCxn id="31" idx="6"/>
            <a:endCxn id="32" idx="2"/>
          </p:cNvCxnSpPr>
          <p:nvPr/>
        </p:nvCxnSpPr>
        <p:spPr>
          <a:xfrm>
            <a:off x="6528178" y="5105379"/>
            <a:ext cx="5059944" cy="0"/>
          </a:xfrm>
          <a:prstGeom prst="line">
            <a:avLst/>
          </a:prstGeom>
          <a:ln w="44450">
            <a:solidFill>
              <a:srgbClr val="6ECECB"/>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3680AD9-5B7D-40E3-91D3-DEA61FE3C813}"/>
              </a:ext>
            </a:extLst>
          </p:cNvPr>
          <p:cNvSpPr/>
          <p:nvPr/>
        </p:nvSpPr>
        <p:spPr>
          <a:xfrm>
            <a:off x="6276178" y="4979379"/>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EE0D5C4-49DB-42F7-9E04-8F93CD4C84BB}"/>
              </a:ext>
            </a:extLst>
          </p:cNvPr>
          <p:cNvSpPr/>
          <p:nvPr/>
        </p:nvSpPr>
        <p:spPr>
          <a:xfrm>
            <a:off x="11588122" y="4979379"/>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74F9AD3-3E2F-426B-9E30-A9F22CA675FD}"/>
              </a:ext>
            </a:extLst>
          </p:cNvPr>
          <p:cNvSpPr/>
          <p:nvPr/>
        </p:nvSpPr>
        <p:spPr>
          <a:xfrm>
            <a:off x="7604164" y="4962029"/>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DEC10C-DD12-45B8-8C9E-D13F15205980}"/>
              </a:ext>
            </a:extLst>
          </p:cNvPr>
          <p:cNvSpPr/>
          <p:nvPr/>
        </p:nvSpPr>
        <p:spPr>
          <a:xfrm>
            <a:off x="8932150" y="4988429"/>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33F0863-6165-468C-B968-7A0800086B09}"/>
              </a:ext>
            </a:extLst>
          </p:cNvPr>
          <p:cNvSpPr/>
          <p:nvPr/>
        </p:nvSpPr>
        <p:spPr>
          <a:xfrm>
            <a:off x="10260136" y="4988429"/>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aixaDeTexto 35">
            <a:extLst>
              <a:ext uri="{FF2B5EF4-FFF2-40B4-BE49-F238E27FC236}">
                <a16:creationId xmlns:a16="http://schemas.microsoft.com/office/drawing/2014/main" id="{7A9D5C56-3273-4ADF-BA8A-58D803011A64}"/>
              </a:ext>
            </a:extLst>
          </p:cNvPr>
          <p:cNvSpPr txBox="1"/>
          <p:nvPr/>
        </p:nvSpPr>
        <p:spPr>
          <a:xfrm>
            <a:off x="6276178" y="5259729"/>
            <a:ext cx="1408477" cy="369332"/>
          </a:xfrm>
          <a:prstGeom prst="rect">
            <a:avLst/>
          </a:prstGeom>
          <a:noFill/>
        </p:spPr>
        <p:txBody>
          <a:bodyPr wrap="square" rtlCol="0">
            <a:spAutoFit/>
          </a:bodyPr>
          <a:lstStyle/>
          <a:p>
            <a:r>
              <a:rPr lang="pt-PT" b="1" dirty="0">
                <a:solidFill>
                  <a:schemeClr val="bg1">
                    <a:lumMod val="50000"/>
                  </a:schemeClr>
                </a:solidFill>
              </a:rPr>
              <a:t>Irreverente</a:t>
            </a:r>
          </a:p>
        </p:txBody>
      </p:sp>
      <p:sp>
        <p:nvSpPr>
          <p:cNvPr id="38" name="CaixaDeTexto 37">
            <a:extLst>
              <a:ext uri="{FF2B5EF4-FFF2-40B4-BE49-F238E27FC236}">
                <a16:creationId xmlns:a16="http://schemas.microsoft.com/office/drawing/2014/main" id="{B63B1F3B-4954-43AC-8DF3-207C6DF930C3}"/>
              </a:ext>
            </a:extLst>
          </p:cNvPr>
          <p:cNvSpPr txBox="1"/>
          <p:nvPr/>
        </p:nvSpPr>
        <p:spPr>
          <a:xfrm>
            <a:off x="10605211" y="5259729"/>
            <a:ext cx="1234911" cy="369332"/>
          </a:xfrm>
          <a:prstGeom prst="rect">
            <a:avLst/>
          </a:prstGeom>
          <a:noFill/>
        </p:spPr>
        <p:txBody>
          <a:bodyPr wrap="square" rtlCol="0">
            <a:spAutoFit/>
          </a:bodyPr>
          <a:lstStyle/>
          <a:p>
            <a:pPr algn="r"/>
            <a:r>
              <a:rPr lang="pt-PT" b="1" dirty="0">
                <a:solidFill>
                  <a:schemeClr val="bg1">
                    <a:lumMod val="50000"/>
                  </a:schemeClr>
                </a:solidFill>
              </a:rPr>
              <a:t>Respeitoso</a:t>
            </a:r>
          </a:p>
        </p:txBody>
      </p:sp>
      <p:cxnSp>
        <p:nvCxnSpPr>
          <p:cNvPr id="39" name="Conexão reta 38">
            <a:extLst>
              <a:ext uri="{FF2B5EF4-FFF2-40B4-BE49-F238E27FC236}">
                <a16:creationId xmlns:a16="http://schemas.microsoft.com/office/drawing/2014/main" id="{C64761AE-2681-4059-8471-B24822A317B1}"/>
              </a:ext>
            </a:extLst>
          </p:cNvPr>
          <p:cNvCxnSpPr>
            <a:cxnSpLocks/>
            <a:stCxn id="40" idx="6"/>
            <a:endCxn id="41" idx="2"/>
          </p:cNvCxnSpPr>
          <p:nvPr/>
        </p:nvCxnSpPr>
        <p:spPr>
          <a:xfrm>
            <a:off x="6528178" y="5897671"/>
            <a:ext cx="5059944" cy="0"/>
          </a:xfrm>
          <a:prstGeom prst="line">
            <a:avLst/>
          </a:prstGeom>
          <a:ln w="44450">
            <a:solidFill>
              <a:srgbClr val="6ECECB"/>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1DD7DBF-011C-460D-9E67-CF17F0F5D11F}"/>
              </a:ext>
            </a:extLst>
          </p:cNvPr>
          <p:cNvSpPr/>
          <p:nvPr/>
        </p:nvSpPr>
        <p:spPr>
          <a:xfrm>
            <a:off x="6276178" y="5771671"/>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D91E9D6-29EC-4630-AA48-450137FD1669}"/>
              </a:ext>
            </a:extLst>
          </p:cNvPr>
          <p:cNvSpPr/>
          <p:nvPr/>
        </p:nvSpPr>
        <p:spPr>
          <a:xfrm>
            <a:off x="11588122" y="5771671"/>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A5057D5-A1D3-438F-9D13-879F0C970BE4}"/>
              </a:ext>
            </a:extLst>
          </p:cNvPr>
          <p:cNvSpPr/>
          <p:nvPr/>
        </p:nvSpPr>
        <p:spPr>
          <a:xfrm>
            <a:off x="7604164" y="5754321"/>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2F27953-57F2-48DC-9D69-C46C6ED5FE61}"/>
              </a:ext>
            </a:extLst>
          </p:cNvPr>
          <p:cNvSpPr/>
          <p:nvPr/>
        </p:nvSpPr>
        <p:spPr>
          <a:xfrm>
            <a:off x="8932150" y="5780721"/>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1A5543D-F508-41CF-9DB6-AED8F0617148}"/>
              </a:ext>
            </a:extLst>
          </p:cNvPr>
          <p:cNvSpPr/>
          <p:nvPr/>
        </p:nvSpPr>
        <p:spPr>
          <a:xfrm>
            <a:off x="10260136" y="5780721"/>
            <a:ext cx="252000" cy="252000"/>
          </a:xfrm>
          <a:prstGeom prst="ellipse">
            <a:avLst/>
          </a:prstGeom>
          <a:solidFill>
            <a:schemeClr val="bg1"/>
          </a:solidFill>
          <a:ln w="444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aixaDeTexto 44">
            <a:extLst>
              <a:ext uri="{FF2B5EF4-FFF2-40B4-BE49-F238E27FC236}">
                <a16:creationId xmlns:a16="http://schemas.microsoft.com/office/drawing/2014/main" id="{B013771D-1BCC-4A8F-B83A-D15065967BCF}"/>
              </a:ext>
            </a:extLst>
          </p:cNvPr>
          <p:cNvSpPr txBox="1"/>
          <p:nvPr/>
        </p:nvSpPr>
        <p:spPr>
          <a:xfrm>
            <a:off x="6276178" y="6052021"/>
            <a:ext cx="1408477" cy="369332"/>
          </a:xfrm>
          <a:prstGeom prst="rect">
            <a:avLst/>
          </a:prstGeom>
          <a:noFill/>
        </p:spPr>
        <p:txBody>
          <a:bodyPr wrap="square" rtlCol="0">
            <a:spAutoFit/>
          </a:bodyPr>
          <a:lstStyle/>
          <a:p>
            <a:r>
              <a:rPr lang="pt-PT" b="1" dirty="0">
                <a:solidFill>
                  <a:schemeClr val="bg1">
                    <a:lumMod val="50000"/>
                  </a:schemeClr>
                </a:solidFill>
              </a:rPr>
              <a:t>Entusiástico</a:t>
            </a:r>
          </a:p>
        </p:txBody>
      </p:sp>
      <p:sp>
        <p:nvSpPr>
          <p:cNvPr id="46" name="CaixaDeTexto 45">
            <a:extLst>
              <a:ext uri="{FF2B5EF4-FFF2-40B4-BE49-F238E27FC236}">
                <a16:creationId xmlns:a16="http://schemas.microsoft.com/office/drawing/2014/main" id="{C43431D2-DDD2-42F7-8F01-C4A7BEB902E7}"/>
              </a:ext>
            </a:extLst>
          </p:cNvPr>
          <p:cNvSpPr txBox="1"/>
          <p:nvPr/>
        </p:nvSpPr>
        <p:spPr>
          <a:xfrm>
            <a:off x="10260137" y="6052021"/>
            <a:ext cx="1579986" cy="369332"/>
          </a:xfrm>
          <a:prstGeom prst="rect">
            <a:avLst/>
          </a:prstGeom>
          <a:noFill/>
        </p:spPr>
        <p:txBody>
          <a:bodyPr wrap="square" rtlCol="0">
            <a:spAutoFit/>
          </a:bodyPr>
          <a:lstStyle/>
          <a:p>
            <a:pPr algn="r"/>
            <a:r>
              <a:rPr lang="pt-PT" b="1" dirty="0">
                <a:solidFill>
                  <a:schemeClr val="bg1">
                    <a:lumMod val="50000"/>
                  </a:schemeClr>
                </a:solidFill>
              </a:rPr>
              <a:t>Pragmático</a:t>
            </a:r>
          </a:p>
        </p:txBody>
      </p:sp>
      <p:pic>
        <p:nvPicPr>
          <p:cNvPr id="47" name="Imagem 46">
            <a:extLst>
              <a:ext uri="{FF2B5EF4-FFF2-40B4-BE49-F238E27FC236}">
                <a16:creationId xmlns:a16="http://schemas.microsoft.com/office/drawing/2014/main" id="{1F1AD67B-FCB4-4472-9BCB-8EAD36507C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32481">
            <a:off x="5140805" y="1358858"/>
            <a:ext cx="1055075" cy="1029124"/>
          </a:xfrm>
          <a:prstGeom prst="rect">
            <a:avLst/>
          </a:prstGeom>
          <a:ln>
            <a:noFill/>
          </a:ln>
        </p:spPr>
      </p:pic>
    </p:spTree>
    <p:extLst>
      <p:ext uri="{BB962C8B-B14F-4D97-AF65-F5344CB8AC3E}">
        <p14:creationId xmlns:p14="http://schemas.microsoft.com/office/powerpoint/2010/main" val="549455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https://youtu.be/NxLb-kvoJxU</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Suporte#4</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039D74BA-CB65-409E-9866-9419C48A987E}"/>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Está a faltar personalidade à voz da sua marca?</a:t>
            </a:r>
            <a:endParaRPr lang="en-GB" sz="2400" b="1" i="1" dirty="0">
              <a:solidFill>
                <a:schemeClr val="bg1">
                  <a:lumMod val="65000"/>
                </a:schemeClr>
              </a:solidFill>
            </a:endParaRPr>
          </a:p>
        </p:txBody>
      </p:sp>
      <p:pic>
        <p:nvPicPr>
          <p:cNvPr id="5" name="Multimédia Online 4" title="Is Your Brand Voice Lacking a Personality?">
            <a:hlinkClick r:id="" action="ppaction://media"/>
            <a:extLst>
              <a:ext uri="{FF2B5EF4-FFF2-40B4-BE49-F238E27FC236}">
                <a16:creationId xmlns:a16="http://schemas.microsoft.com/office/drawing/2014/main" id="{7C187E11-D82E-4BBF-931B-3139BEBE5CCB}"/>
              </a:ext>
            </a:extLst>
          </p:cNvPr>
          <p:cNvPicPr>
            <a:picLocks noRot="1"/>
          </p:cNvPicPr>
          <p:nvPr>
            <a:videoFile r:link="rId1"/>
          </p:nvPr>
        </p:nvPicPr>
        <p:blipFill>
          <a:blip r:embed="rId6"/>
          <a:stretch>
            <a:fillRect/>
          </a:stretch>
        </p:blipFill>
        <p:spPr>
          <a:xfrm>
            <a:off x="2673930" y="1296236"/>
            <a:ext cx="6948000" cy="4284000"/>
          </a:xfrm>
          <a:prstGeom prst="rect">
            <a:avLst/>
          </a:prstGeom>
        </p:spPr>
      </p:pic>
    </p:spTree>
    <p:extLst>
      <p:ext uri="{BB962C8B-B14F-4D97-AF65-F5344CB8AC3E}">
        <p14:creationId xmlns:p14="http://schemas.microsoft.com/office/powerpoint/2010/main" val="16710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922B76AE-9621-400C-9C7D-4B7F77E88C2D}"/>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Netflix </a:t>
            </a:r>
          </a:p>
        </p:txBody>
      </p:sp>
      <p:pic>
        <p:nvPicPr>
          <p:cNvPr id="30" name="Imagem 29">
            <a:extLst>
              <a:ext uri="{FF2B5EF4-FFF2-40B4-BE49-F238E27FC236}">
                <a16:creationId xmlns:a16="http://schemas.microsoft.com/office/drawing/2014/main" id="{D7A6388E-E335-4357-AE5C-0EECD6B6A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9" name="Retângulo: Canto Dobrado 18">
            <a:extLst>
              <a:ext uri="{FF2B5EF4-FFF2-40B4-BE49-F238E27FC236}">
                <a16:creationId xmlns:a16="http://schemas.microsoft.com/office/drawing/2014/main" id="{0022D073-52F5-4A69-A7D8-3D01E947A900}"/>
              </a:ext>
            </a:extLst>
          </p:cNvPr>
          <p:cNvSpPr/>
          <p:nvPr/>
        </p:nvSpPr>
        <p:spPr>
          <a:xfrm>
            <a:off x="188529" y="1115147"/>
            <a:ext cx="11814942" cy="5150571"/>
          </a:xfrm>
          <a:prstGeom prst="foldedCorner">
            <a:avLst>
              <a:gd name="adj" fmla="val 8196"/>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fontAlgn="base">
              <a:lnSpc>
                <a:spcPct val="130000"/>
              </a:lnSpc>
              <a:spcBef>
                <a:spcPct val="0"/>
              </a:spcBef>
              <a:spcAft>
                <a:spcPct val="0"/>
              </a:spcAft>
              <a:buClrTx/>
              <a:buSzTx/>
              <a:buFontTx/>
              <a:buNone/>
              <a:tabLst/>
            </a:pPr>
            <a:endParaRPr lang="en-GB" sz="2400" dirty="0">
              <a:solidFill>
                <a:schemeClr val="tx1"/>
              </a:solidFill>
            </a:endParaRPr>
          </a:p>
        </p:txBody>
      </p:sp>
      <p:sp>
        <p:nvSpPr>
          <p:cNvPr id="20" name="CaixaDeTexto 19">
            <a:extLst>
              <a:ext uri="{FF2B5EF4-FFF2-40B4-BE49-F238E27FC236}">
                <a16:creationId xmlns:a16="http://schemas.microsoft.com/office/drawing/2014/main" id="{454C937D-6AAF-4FA9-85D0-08718371C0B8}"/>
              </a:ext>
            </a:extLst>
          </p:cNvPr>
          <p:cNvSpPr txBox="1"/>
          <p:nvPr/>
        </p:nvSpPr>
        <p:spPr>
          <a:xfrm>
            <a:off x="7509165" y="5967937"/>
            <a:ext cx="4076700" cy="253916"/>
          </a:xfrm>
          <a:prstGeom prst="rect">
            <a:avLst/>
          </a:prstGeom>
          <a:noFill/>
        </p:spPr>
        <p:txBody>
          <a:bodyPr wrap="square" rtlCol="0">
            <a:spAutoFit/>
          </a:bodyPr>
          <a:lstStyle/>
          <a:p>
            <a:pPr algn="r"/>
            <a:endParaRPr lang="en-GB" sz="1050" dirty="0"/>
          </a:p>
        </p:txBody>
      </p:sp>
      <p:sp>
        <p:nvSpPr>
          <p:cNvPr id="3" name="CaixaDeTexto 2">
            <a:extLst>
              <a:ext uri="{FF2B5EF4-FFF2-40B4-BE49-F238E27FC236}">
                <a16:creationId xmlns:a16="http://schemas.microsoft.com/office/drawing/2014/main" id="{A43CA2A1-3635-4A34-8D07-1117D4968F51}"/>
              </a:ext>
            </a:extLst>
          </p:cNvPr>
          <p:cNvSpPr txBox="1"/>
          <p:nvPr/>
        </p:nvSpPr>
        <p:spPr>
          <a:xfrm>
            <a:off x="188529" y="1203096"/>
            <a:ext cx="11814942" cy="2257413"/>
          </a:xfrm>
          <a:prstGeom prst="rect">
            <a:avLst/>
          </a:prstGeom>
          <a:noFill/>
        </p:spPr>
        <p:txBody>
          <a:bodyPr wrap="square" rtlCol="0">
            <a:spAutoFit/>
          </a:bodyPr>
          <a:lstStyle/>
          <a:p>
            <a:pPr marR="0" lvl="0" fontAlgn="base">
              <a:lnSpc>
                <a:spcPct val="130000"/>
              </a:lnSpc>
              <a:spcBef>
                <a:spcPct val="0"/>
              </a:spcBef>
              <a:spcAft>
                <a:spcPct val="0"/>
              </a:spcAft>
              <a:buClrTx/>
              <a:buSzTx/>
              <a:buFontTx/>
              <a:buNone/>
              <a:tabLst/>
            </a:pPr>
            <a:r>
              <a:rPr lang="pt-PT" altLang="en-US" sz="2200" i="1" spc="-20" dirty="0"/>
              <a:t>Em 2015, a Netflix realizou um processo de </a:t>
            </a:r>
            <a:r>
              <a:rPr lang="pt-PT" altLang="en-US" sz="2200" i="1" spc="-20" dirty="0" err="1"/>
              <a:t>rebranding</a:t>
            </a:r>
            <a:r>
              <a:rPr lang="pt-PT" altLang="en-US" sz="2200" i="1" spc="-20" dirty="0"/>
              <a:t> e iniciou a transição para uma nova voz de marca. Agora é informativo sobre novos lançamentos e tendências, mas também muito divertido e envolvente. Isto é feito utilizando uma </a:t>
            </a:r>
            <a:r>
              <a:rPr lang="pt-PT" altLang="en-US" sz="2200" b="1" i="1" spc="-20" dirty="0">
                <a:solidFill>
                  <a:srgbClr val="F7981D"/>
                </a:solidFill>
              </a:rPr>
              <a:t>linguagem bem-humorada e casual</a:t>
            </a:r>
            <a:r>
              <a:rPr lang="pt-PT" altLang="en-US" sz="2200" i="1" spc="-20" dirty="0"/>
              <a:t>, enquanto usa </a:t>
            </a:r>
            <a:r>
              <a:rPr lang="pt-PT" altLang="en-US" sz="2200" b="1" i="1" spc="-20" dirty="0">
                <a:solidFill>
                  <a:srgbClr val="F7981D"/>
                </a:solidFill>
              </a:rPr>
              <a:t>memes engraçados </a:t>
            </a:r>
            <a:r>
              <a:rPr lang="pt-PT" altLang="en-US" sz="2200" i="1" spc="-20" dirty="0"/>
              <a:t>e </a:t>
            </a:r>
            <a:r>
              <a:rPr lang="pt-PT" altLang="en-US" sz="2200" b="1" i="1" spc="-20" dirty="0">
                <a:solidFill>
                  <a:srgbClr val="F7981D"/>
                </a:solidFill>
              </a:rPr>
              <a:t>referências da cultura pop </a:t>
            </a:r>
            <a:r>
              <a:rPr lang="pt-PT" altLang="en-US" sz="2200" i="1" spc="-20" dirty="0"/>
              <a:t>que facilmente se tornam virais, embora mantendo a consistência em vários idiomas, bem como ao longo do tempo.</a:t>
            </a:r>
          </a:p>
        </p:txBody>
      </p:sp>
      <p:pic>
        <p:nvPicPr>
          <p:cNvPr id="7" name="Imagem 6">
            <a:extLst>
              <a:ext uri="{FF2B5EF4-FFF2-40B4-BE49-F238E27FC236}">
                <a16:creationId xmlns:a16="http://schemas.microsoft.com/office/drawing/2014/main" id="{F4058152-62AC-42C1-A656-0B781C21283B}"/>
              </a:ext>
            </a:extLst>
          </p:cNvPr>
          <p:cNvPicPr>
            <a:picLocks noChangeAspect="1"/>
          </p:cNvPicPr>
          <p:nvPr/>
        </p:nvPicPr>
        <p:blipFill>
          <a:blip r:embed="rId4"/>
          <a:stretch>
            <a:fillRect/>
          </a:stretch>
        </p:blipFill>
        <p:spPr>
          <a:xfrm>
            <a:off x="8890005" y="3608764"/>
            <a:ext cx="3184580" cy="3069936"/>
          </a:xfrm>
          <a:prstGeom prst="rect">
            <a:avLst/>
          </a:prstGeom>
        </p:spPr>
      </p:pic>
      <p:sp>
        <p:nvSpPr>
          <p:cNvPr id="42" name="CaixaDeTexto 41">
            <a:extLst>
              <a:ext uri="{FF2B5EF4-FFF2-40B4-BE49-F238E27FC236}">
                <a16:creationId xmlns:a16="http://schemas.microsoft.com/office/drawing/2014/main" id="{4EFE8020-B43D-4177-BA13-31558972ED7C}"/>
              </a:ext>
            </a:extLst>
          </p:cNvPr>
          <p:cNvSpPr txBox="1"/>
          <p:nvPr/>
        </p:nvSpPr>
        <p:spPr>
          <a:xfrm>
            <a:off x="188529" y="3608764"/>
            <a:ext cx="8772590" cy="2294154"/>
          </a:xfrm>
          <a:prstGeom prst="rect">
            <a:avLst/>
          </a:prstGeom>
          <a:noFill/>
        </p:spPr>
        <p:txBody>
          <a:bodyPr wrap="square">
            <a:spAutoFit/>
          </a:bodyPr>
          <a:lstStyle/>
          <a:p>
            <a:pPr>
              <a:lnSpc>
                <a:spcPct val="130000"/>
              </a:lnSpc>
            </a:pPr>
            <a:r>
              <a:rPr lang="pt-PT" altLang="en-US" sz="2200" i="1" spc="-20" dirty="0"/>
              <a:t>A impressionante voz da marca Netflix tem sido um grande sucesso e um estudo de caso de referência. Laura </a:t>
            </a:r>
            <a:r>
              <a:rPr lang="pt-PT" altLang="en-US" sz="2200" i="1" spc="-20" dirty="0" err="1"/>
              <a:t>Wong</a:t>
            </a:r>
            <a:r>
              <a:rPr lang="pt-PT" altLang="en-US" sz="2200" i="1" spc="-20" dirty="0"/>
              <a:t>, lista quatro razões para o sucesso da marca: 1) desenvolveu a sua voz com o seu público em mente; 2) parece uma pessoa real com uma personalidade autêntica; 3) a voz de sua marca é controlável; 4) mantém sua voz consistente</a:t>
            </a:r>
            <a:r>
              <a:rPr lang="pt-PT" altLang="en-US" sz="2400" i="1" spc="-20" dirty="0"/>
              <a:t>.</a:t>
            </a:r>
            <a:endParaRPr lang="en-GB" dirty="0"/>
          </a:p>
        </p:txBody>
      </p:sp>
    </p:spTree>
    <p:extLst>
      <p:ext uri="{BB962C8B-B14F-4D97-AF65-F5344CB8AC3E}">
        <p14:creationId xmlns:p14="http://schemas.microsoft.com/office/powerpoint/2010/main" val="170500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Introdução</a:t>
            </a:r>
            <a:r>
              <a:rPr lang="en-US" sz="3600" b="1" dirty="0"/>
              <a:t> </a:t>
            </a:r>
            <a:r>
              <a:rPr lang="en-US" sz="3600" b="1" dirty="0" err="1"/>
              <a:t>ao</a:t>
            </a:r>
            <a:r>
              <a:rPr lang="en-US" sz="3600" b="1" dirty="0"/>
              <a:t> </a:t>
            </a:r>
            <a:r>
              <a:rPr lang="en-US" sz="3600" b="1" dirty="0" err="1"/>
              <a:t>Módulo</a:t>
            </a:r>
            <a:endParaRPr lang="en-US" sz="3600" b="1" dirty="0"/>
          </a:p>
        </p:txBody>
      </p:sp>
      <p:sp>
        <p:nvSpPr>
          <p:cNvPr id="5" name="Retângulo 4">
            <a:extLst>
              <a:ext uri="{FF2B5EF4-FFF2-40B4-BE49-F238E27FC236}">
                <a16:creationId xmlns:a16="http://schemas.microsoft.com/office/drawing/2014/main" id="{6A109C36-543A-4FBC-99CA-0076C07B2459}"/>
              </a:ext>
            </a:extLst>
          </p:cNvPr>
          <p:cNvSpPr/>
          <p:nvPr/>
        </p:nvSpPr>
        <p:spPr>
          <a:xfrm>
            <a:off x="266570" y="1046457"/>
            <a:ext cx="11666350" cy="51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288000" rtlCol="0" anchor="t"/>
          <a:lstStyle/>
          <a:p>
            <a:pPr algn="just">
              <a:lnSpc>
                <a:spcPct val="150000"/>
              </a:lnSpc>
              <a:spcAft>
                <a:spcPts val="600"/>
              </a:spcAft>
              <a:buClr>
                <a:srgbClr val="6ECECB"/>
              </a:buClr>
            </a:pPr>
            <a:r>
              <a:rPr lang="pt-PT" sz="2200" spc="-20" dirty="0">
                <a:solidFill>
                  <a:schemeClr val="tx1"/>
                </a:solidFill>
              </a:rPr>
              <a:t>Hoje em dia, as marcas estão por toda parte e algumas delas são inerentemente construídas em torno de poderosos conceitos de bem-estar. Mas porque é que algumas delas são mais impactantes e bem-sucedidas do que outras?</a:t>
            </a:r>
          </a:p>
          <a:p>
            <a:pPr algn="just">
              <a:lnSpc>
                <a:spcPct val="150000"/>
              </a:lnSpc>
              <a:spcAft>
                <a:spcPts val="600"/>
              </a:spcAft>
              <a:buClr>
                <a:srgbClr val="6ECECB"/>
              </a:buClr>
            </a:pPr>
            <a:r>
              <a:rPr lang="pt-PT" sz="2200" spc="-20" dirty="0">
                <a:solidFill>
                  <a:schemeClr val="tx1"/>
                </a:solidFill>
              </a:rPr>
              <a:t>Curiosamente, embora a marca não seja um conceito recente, as pessoas e empresas ainda parecem ter grandes equívocos sobre este conceito. Este módulo irá mergulhar no mundo das marcas e revelar que uma marca é muito mais do que um simples logotipo ou um slogan forte. Partindo do conceito de que cada marca deve ser construída com base numa ideia central, o módulo seguirá um processo simplificado para mostrar como as marcas de sucesso ganham vida e expressam personalidades distintas. Um caso de estudo baseado no “</a:t>
            </a:r>
            <a:r>
              <a:rPr lang="pt-PT" sz="2200" spc="-20" dirty="0" err="1">
                <a:solidFill>
                  <a:schemeClr val="tx1"/>
                </a:solidFill>
              </a:rPr>
              <a:t>Six</a:t>
            </a:r>
            <a:r>
              <a:rPr lang="pt-PT" sz="2200" spc="-20" dirty="0">
                <a:solidFill>
                  <a:schemeClr val="tx1"/>
                </a:solidFill>
              </a:rPr>
              <a:t> </a:t>
            </a:r>
            <a:r>
              <a:rPr lang="pt-PT" sz="2200" spc="-20" dirty="0" err="1">
                <a:solidFill>
                  <a:schemeClr val="tx1"/>
                </a:solidFill>
              </a:rPr>
              <a:t>Senses</a:t>
            </a:r>
            <a:r>
              <a:rPr lang="pt-PT" sz="2200" spc="-20" dirty="0">
                <a:solidFill>
                  <a:schemeClr val="tx1"/>
                </a:solidFill>
              </a:rPr>
              <a:t>” exemplificará cada etapa do processo para marcas de turismo de bem-estar.</a:t>
            </a:r>
            <a:endParaRPr lang="en-US" sz="2200" spc="-20" dirty="0">
              <a:solidFill>
                <a:schemeClr val="tx1"/>
              </a:solidFill>
            </a:endParaRPr>
          </a:p>
        </p:txBody>
      </p:sp>
    </p:spTree>
    <p:extLst>
      <p:ext uri="{BB962C8B-B14F-4D97-AF65-F5344CB8AC3E}">
        <p14:creationId xmlns:p14="http://schemas.microsoft.com/office/powerpoint/2010/main" val="3210251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ACAF552-6A49-4E3E-B22A-CF5247B47C57}"/>
              </a:ext>
            </a:extLst>
          </p:cNvPr>
          <p:cNvPicPr>
            <a:picLocks noChangeAspect="1"/>
          </p:cNvPicPr>
          <p:nvPr/>
        </p:nvPicPr>
        <p:blipFill>
          <a:blip r:embed="rId3"/>
          <a:stretch>
            <a:fillRect/>
          </a:stretch>
        </p:blipFill>
        <p:spPr>
          <a:xfrm>
            <a:off x="6159181" y="578843"/>
            <a:ext cx="5772150" cy="2609850"/>
          </a:xfrm>
          <a:prstGeom prst="rect">
            <a:avLst/>
          </a:prstGeom>
          <a:effectLst>
            <a:outerShdw blurRad="50800" dist="38100" dir="2700000" algn="tl" rotWithShape="0">
              <a:prstClr val="black">
                <a:alpha val="40000"/>
              </a:prstClr>
            </a:outerShdw>
          </a:effectLst>
        </p:spPr>
      </p:pic>
      <p:sp>
        <p:nvSpPr>
          <p:cNvPr id="8" name="Text Placeholder 2">
            <a:extLst>
              <a:ext uri="{FF2B5EF4-FFF2-40B4-BE49-F238E27FC236}">
                <a16:creationId xmlns:a16="http://schemas.microsoft.com/office/drawing/2014/main" id="{21D8476B-43C8-459A-A594-14790EFD83C3}"/>
              </a:ext>
            </a:extLst>
          </p:cNvPr>
          <p:cNvSpPr txBox="1">
            <a:spLocks/>
          </p:cNvSpPr>
          <p:nvPr/>
        </p:nvSpPr>
        <p:spPr>
          <a:xfrm>
            <a:off x="1142160"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t>Caso de </a:t>
            </a:r>
            <a:r>
              <a:rPr lang="en-US" sz="3200" b="1" dirty="0" err="1"/>
              <a:t>Estudo</a:t>
            </a:r>
            <a:r>
              <a:rPr lang="en-US" sz="3200" b="1" dirty="0"/>
              <a:t> – Six Senses</a:t>
            </a:r>
          </a:p>
        </p:txBody>
      </p:sp>
      <p:pic>
        <p:nvPicPr>
          <p:cNvPr id="9" name="Imagem 8">
            <a:extLst>
              <a:ext uri="{FF2B5EF4-FFF2-40B4-BE49-F238E27FC236}">
                <a16:creationId xmlns:a16="http://schemas.microsoft.com/office/drawing/2014/main" id="{DBA14F43-5F9F-47E6-9909-AD32FF9125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9" name="Retângulo 18">
            <a:extLst>
              <a:ext uri="{FF2B5EF4-FFF2-40B4-BE49-F238E27FC236}">
                <a16:creationId xmlns:a16="http://schemas.microsoft.com/office/drawing/2014/main" id="{A79E801D-238E-467F-A0B5-114B8A2C0ECA}"/>
              </a:ext>
            </a:extLst>
          </p:cNvPr>
          <p:cNvSpPr/>
          <p:nvPr/>
        </p:nvSpPr>
        <p:spPr>
          <a:xfrm>
            <a:off x="6919768" y="1295851"/>
            <a:ext cx="4348308"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ângulo 19">
            <a:extLst>
              <a:ext uri="{FF2B5EF4-FFF2-40B4-BE49-F238E27FC236}">
                <a16:creationId xmlns:a16="http://schemas.microsoft.com/office/drawing/2014/main" id="{AA379067-B7CD-4F34-9F39-29DE463C0848}"/>
              </a:ext>
            </a:extLst>
          </p:cNvPr>
          <p:cNvSpPr/>
          <p:nvPr/>
        </p:nvSpPr>
        <p:spPr>
          <a:xfrm>
            <a:off x="6183744" y="1568323"/>
            <a:ext cx="2664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ângulo 20">
            <a:extLst>
              <a:ext uri="{FF2B5EF4-FFF2-40B4-BE49-F238E27FC236}">
                <a16:creationId xmlns:a16="http://schemas.microsoft.com/office/drawing/2014/main" id="{5EB72FB3-BA40-462D-B3D6-A6781471AABC}"/>
              </a:ext>
            </a:extLst>
          </p:cNvPr>
          <p:cNvSpPr/>
          <p:nvPr/>
        </p:nvSpPr>
        <p:spPr>
          <a:xfrm>
            <a:off x="9783423" y="1568323"/>
            <a:ext cx="1584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ângulo 21">
            <a:extLst>
              <a:ext uri="{FF2B5EF4-FFF2-40B4-BE49-F238E27FC236}">
                <a16:creationId xmlns:a16="http://schemas.microsoft.com/office/drawing/2014/main" id="{09EA65AD-4DCC-441F-9B2A-257E740A658B}"/>
              </a:ext>
            </a:extLst>
          </p:cNvPr>
          <p:cNvSpPr/>
          <p:nvPr/>
        </p:nvSpPr>
        <p:spPr>
          <a:xfrm>
            <a:off x="8055744" y="2322605"/>
            <a:ext cx="3672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ângulo 22">
            <a:extLst>
              <a:ext uri="{FF2B5EF4-FFF2-40B4-BE49-F238E27FC236}">
                <a16:creationId xmlns:a16="http://schemas.microsoft.com/office/drawing/2014/main" id="{F110CCE0-973C-4942-ACB0-D099A226675D}"/>
              </a:ext>
            </a:extLst>
          </p:cNvPr>
          <p:cNvSpPr/>
          <p:nvPr/>
        </p:nvSpPr>
        <p:spPr>
          <a:xfrm>
            <a:off x="6111422" y="2601392"/>
            <a:ext cx="2052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ângulo 23">
            <a:extLst>
              <a:ext uri="{FF2B5EF4-FFF2-40B4-BE49-F238E27FC236}">
                <a16:creationId xmlns:a16="http://schemas.microsoft.com/office/drawing/2014/main" id="{93CD749E-1FBA-4109-8855-931366C688A6}"/>
              </a:ext>
            </a:extLst>
          </p:cNvPr>
          <p:cNvSpPr/>
          <p:nvPr/>
        </p:nvSpPr>
        <p:spPr>
          <a:xfrm>
            <a:off x="6111422" y="2878481"/>
            <a:ext cx="566469"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ângulo 24">
            <a:extLst>
              <a:ext uri="{FF2B5EF4-FFF2-40B4-BE49-F238E27FC236}">
                <a16:creationId xmlns:a16="http://schemas.microsoft.com/office/drawing/2014/main" id="{C7348DD2-071F-48C9-B4C7-90C0C0956559}"/>
              </a:ext>
            </a:extLst>
          </p:cNvPr>
          <p:cNvSpPr/>
          <p:nvPr/>
        </p:nvSpPr>
        <p:spPr>
          <a:xfrm>
            <a:off x="8218276" y="2601391"/>
            <a:ext cx="3509468"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Agrupar 39">
            <a:extLst>
              <a:ext uri="{FF2B5EF4-FFF2-40B4-BE49-F238E27FC236}">
                <a16:creationId xmlns:a16="http://schemas.microsoft.com/office/drawing/2014/main" id="{A4ADA82E-8643-4B98-9764-64088E2C09A9}"/>
              </a:ext>
            </a:extLst>
          </p:cNvPr>
          <p:cNvGrpSpPr/>
          <p:nvPr/>
        </p:nvGrpSpPr>
        <p:grpSpPr>
          <a:xfrm>
            <a:off x="159316" y="2278475"/>
            <a:ext cx="5403274" cy="3990603"/>
            <a:chOff x="367039" y="1111332"/>
            <a:chExt cx="5403274" cy="3990603"/>
          </a:xfrm>
        </p:grpSpPr>
        <p:pic>
          <p:nvPicPr>
            <p:cNvPr id="15" name="Imagem 14">
              <a:extLst>
                <a:ext uri="{FF2B5EF4-FFF2-40B4-BE49-F238E27FC236}">
                  <a16:creationId xmlns:a16="http://schemas.microsoft.com/office/drawing/2014/main" id="{75C8BE04-BA1D-4C7C-A0DC-A2810739858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67039" y="1111332"/>
              <a:ext cx="5403274" cy="3990603"/>
            </a:xfrm>
            <a:prstGeom prst="rect">
              <a:avLst/>
            </a:prstGeom>
            <a:effectLst>
              <a:outerShdw blurRad="50800" dist="38100" dir="2700000" algn="tl" rotWithShape="0">
                <a:prstClr val="black">
                  <a:alpha val="40000"/>
                </a:prstClr>
              </a:outerShdw>
            </a:effectLst>
          </p:spPr>
        </p:pic>
        <p:sp>
          <p:nvSpPr>
            <p:cNvPr id="26" name="Retângulo 25">
              <a:extLst>
                <a:ext uri="{FF2B5EF4-FFF2-40B4-BE49-F238E27FC236}">
                  <a16:creationId xmlns:a16="http://schemas.microsoft.com/office/drawing/2014/main" id="{7E831E8A-A03F-437E-AE6D-8F0770CAFAB5}"/>
                </a:ext>
              </a:extLst>
            </p:cNvPr>
            <p:cNvSpPr/>
            <p:nvPr/>
          </p:nvSpPr>
          <p:spPr>
            <a:xfrm>
              <a:off x="984812" y="3883680"/>
              <a:ext cx="566469"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tângulo 26">
              <a:extLst>
                <a:ext uri="{FF2B5EF4-FFF2-40B4-BE49-F238E27FC236}">
                  <a16:creationId xmlns:a16="http://schemas.microsoft.com/office/drawing/2014/main" id="{120E0C5A-CE6B-43D1-9577-44990A4E43B2}"/>
                </a:ext>
              </a:extLst>
            </p:cNvPr>
            <p:cNvSpPr/>
            <p:nvPr/>
          </p:nvSpPr>
          <p:spPr>
            <a:xfrm>
              <a:off x="2813722" y="3883680"/>
              <a:ext cx="468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tângulo 27">
              <a:extLst>
                <a:ext uri="{FF2B5EF4-FFF2-40B4-BE49-F238E27FC236}">
                  <a16:creationId xmlns:a16="http://schemas.microsoft.com/office/drawing/2014/main" id="{62BF74D6-DECC-41F3-A8F1-D50E3B6176A3}"/>
                </a:ext>
              </a:extLst>
            </p:cNvPr>
            <p:cNvSpPr/>
            <p:nvPr/>
          </p:nvSpPr>
          <p:spPr>
            <a:xfrm>
              <a:off x="3578864" y="3883680"/>
              <a:ext cx="792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tângulo 28">
              <a:extLst>
                <a:ext uri="{FF2B5EF4-FFF2-40B4-BE49-F238E27FC236}">
                  <a16:creationId xmlns:a16="http://schemas.microsoft.com/office/drawing/2014/main" id="{A8EC3AF7-ADA9-4B62-9A0D-594B3E3C0E4E}"/>
                </a:ext>
              </a:extLst>
            </p:cNvPr>
            <p:cNvSpPr/>
            <p:nvPr/>
          </p:nvSpPr>
          <p:spPr>
            <a:xfrm>
              <a:off x="4711636" y="3883679"/>
              <a:ext cx="576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ângulo 29">
              <a:extLst>
                <a:ext uri="{FF2B5EF4-FFF2-40B4-BE49-F238E27FC236}">
                  <a16:creationId xmlns:a16="http://schemas.microsoft.com/office/drawing/2014/main" id="{AA3DB1A9-98DD-4181-BEFD-4FF8942D60D3}"/>
                </a:ext>
              </a:extLst>
            </p:cNvPr>
            <p:cNvSpPr/>
            <p:nvPr/>
          </p:nvSpPr>
          <p:spPr>
            <a:xfrm>
              <a:off x="5033934" y="4352026"/>
              <a:ext cx="669281"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ângulo 30">
              <a:extLst>
                <a:ext uri="{FF2B5EF4-FFF2-40B4-BE49-F238E27FC236}">
                  <a16:creationId xmlns:a16="http://schemas.microsoft.com/office/drawing/2014/main" id="{54717694-6D85-44DA-9433-F77F4968A121}"/>
                </a:ext>
              </a:extLst>
            </p:cNvPr>
            <p:cNvSpPr/>
            <p:nvPr/>
          </p:nvSpPr>
          <p:spPr>
            <a:xfrm>
              <a:off x="474318" y="4592171"/>
              <a:ext cx="576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tângulo 31">
              <a:extLst>
                <a:ext uri="{FF2B5EF4-FFF2-40B4-BE49-F238E27FC236}">
                  <a16:creationId xmlns:a16="http://schemas.microsoft.com/office/drawing/2014/main" id="{370E0A84-50CD-4BCE-982D-711F6899980D}"/>
                </a:ext>
              </a:extLst>
            </p:cNvPr>
            <p:cNvSpPr/>
            <p:nvPr/>
          </p:nvSpPr>
          <p:spPr>
            <a:xfrm>
              <a:off x="1793777" y="4592170"/>
              <a:ext cx="360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tângulo 32">
              <a:extLst>
                <a:ext uri="{FF2B5EF4-FFF2-40B4-BE49-F238E27FC236}">
                  <a16:creationId xmlns:a16="http://schemas.microsoft.com/office/drawing/2014/main" id="{2EA8680C-A75C-4094-AC90-2FF132DDC1D7}"/>
                </a:ext>
              </a:extLst>
            </p:cNvPr>
            <p:cNvSpPr/>
            <p:nvPr/>
          </p:nvSpPr>
          <p:spPr>
            <a:xfrm>
              <a:off x="2392199" y="4589460"/>
              <a:ext cx="1368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tângulo 33">
              <a:extLst>
                <a:ext uri="{FF2B5EF4-FFF2-40B4-BE49-F238E27FC236}">
                  <a16:creationId xmlns:a16="http://schemas.microsoft.com/office/drawing/2014/main" id="{246FC2F4-7596-4379-8A50-18DC2CA3EE77}"/>
                </a:ext>
              </a:extLst>
            </p:cNvPr>
            <p:cNvSpPr/>
            <p:nvPr/>
          </p:nvSpPr>
          <p:spPr>
            <a:xfrm>
              <a:off x="3794864" y="4589459"/>
              <a:ext cx="288000" cy="240145"/>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Imagem 36">
            <a:extLst>
              <a:ext uri="{FF2B5EF4-FFF2-40B4-BE49-F238E27FC236}">
                <a16:creationId xmlns:a16="http://schemas.microsoft.com/office/drawing/2014/main" id="{175AE2F1-F4C7-48C3-AAC1-CEC6B988CF24}"/>
              </a:ext>
            </a:extLst>
          </p:cNvPr>
          <p:cNvPicPr>
            <a:picLocks noChangeAspect="1"/>
          </p:cNvPicPr>
          <p:nvPr/>
        </p:nvPicPr>
        <p:blipFill>
          <a:blip r:embed="rId6"/>
          <a:stretch>
            <a:fillRect/>
          </a:stretch>
        </p:blipFill>
        <p:spPr>
          <a:xfrm>
            <a:off x="5924680" y="3415559"/>
            <a:ext cx="6000750" cy="2876550"/>
          </a:xfrm>
          <a:prstGeom prst="rect">
            <a:avLst/>
          </a:prstGeom>
          <a:effectLst>
            <a:outerShdw blurRad="50800" dist="38100" dir="2700000" algn="tl" rotWithShape="0">
              <a:prstClr val="black">
                <a:alpha val="40000"/>
              </a:prstClr>
            </a:outerShdw>
          </a:effectLst>
        </p:spPr>
      </p:pic>
      <p:sp>
        <p:nvSpPr>
          <p:cNvPr id="38" name="Retângulo 37">
            <a:extLst>
              <a:ext uri="{FF2B5EF4-FFF2-40B4-BE49-F238E27FC236}">
                <a16:creationId xmlns:a16="http://schemas.microsoft.com/office/drawing/2014/main" id="{869E740A-68C5-4E4B-9658-E54E96CAADCB}"/>
              </a:ext>
            </a:extLst>
          </p:cNvPr>
          <p:cNvSpPr/>
          <p:nvPr/>
        </p:nvSpPr>
        <p:spPr>
          <a:xfrm>
            <a:off x="6014480" y="4368764"/>
            <a:ext cx="4355630" cy="512349"/>
          </a:xfrm>
          <a:prstGeom prst="rect">
            <a:avLst/>
          </a:prstGeom>
          <a:solidFill>
            <a:srgbClr val="FDD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2" descr="May be an image of text that says &quot;SIX SENSES HOTELS RESORTS SPAS&quot;">
            <a:extLst>
              <a:ext uri="{FF2B5EF4-FFF2-40B4-BE49-F238E27FC236}">
                <a16:creationId xmlns:a16="http://schemas.microsoft.com/office/drawing/2014/main" id="{143D6D27-6269-49E9-8B22-70C6BED466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74783" y="997971"/>
            <a:ext cx="1221521" cy="1221521"/>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a16="http://schemas.microsoft.com/office/drawing/2014/main" id="{A6F49EB1-77DF-4C3C-8361-30EB4228B8A0}"/>
              </a:ext>
            </a:extLst>
          </p:cNvPr>
          <p:cNvSpPr txBox="1"/>
          <p:nvPr/>
        </p:nvSpPr>
        <p:spPr>
          <a:xfrm>
            <a:off x="2579599" y="1382366"/>
            <a:ext cx="3103418" cy="369332"/>
          </a:xfrm>
          <a:prstGeom prst="rect">
            <a:avLst/>
          </a:prstGeom>
          <a:noFill/>
        </p:spPr>
        <p:txBody>
          <a:bodyPr wrap="square" rtlCol="0">
            <a:spAutoFit/>
          </a:bodyPr>
          <a:lstStyle/>
          <a:p>
            <a:r>
              <a:rPr lang="en-GB" dirty="0">
                <a:solidFill>
                  <a:srgbClr val="6ECECB"/>
                </a:solidFill>
                <a:hlinkClick r:id="rId8">
                  <a:extLst>
                    <a:ext uri="{A12FA001-AC4F-418D-AE19-62706E023703}">
                      <ahyp:hlinkClr xmlns:ahyp="http://schemas.microsoft.com/office/drawing/2018/hyperlinkcolor" val="tx"/>
                    </a:ext>
                  </a:extLst>
                </a:hlinkClick>
              </a:rPr>
              <a:t>www.sixsenses.com</a:t>
            </a:r>
            <a:r>
              <a:rPr lang="en-GB" dirty="0">
                <a:solidFill>
                  <a:srgbClr val="6ECECB"/>
                </a:solidFill>
              </a:rPr>
              <a:t> </a:t>
            </a:r>
          </a:p>
        </p:txBody>
      </p:sp>
    </p:spTree>
    <p:extLst>
      <p:ext uri="{BB962C8B-B14F-4D97-AF65-F5344CB8AC3E}">
        <p14:creationId xmlns:p14="http://schemas.microsoft.com/office/powerpoint/2010/main" val="52551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C4C986D5-6B49-42DD-9489-0AEC8EF64510}"/>
              </a:ext>
            </a:extLst>
          </p:cNvPr>
          <p:cNvSpPr>
            <a:spLocks noGrp="1"/>
          </p:cNvSpPr>
          <p:nvPr>
            <p:ph type="body" sz="quarter" idx="15"/>
          </p:nvPr>
        </p:nvSpPr>
        <p:spPr>
          <a:xfrm>
            <a:off x="571313" y="875544"/>
            <a:ext cx="4884090" cy="4883987"/>
          </a:xfrm>
        </p:spPr>
        <p:txBody>
          <a:bodyPr>
            <a:normAutofit/>
          </a:bodyPr>
          <a:lstStyle/>
          <a:p>
            <a:pPr algn="ctr"/>
            <a:r>
              <a:rPr lang="pt-PT" sz="3400" dirty="0"/>
              <a:t>Identidade e Personalidade da Marca</a:t>
            </a:r>
          </a:p>
          <a:p>
            <a:endParaRPr lang="en-GB" sz="3400" dirty="0"/>
          </a:p>
          <a:p>
            <a:pPr>
              <a:buClr>
                <a:srgbClr val="92DAD8"/>
              </a:buClr>
              <a:buFont typeface="Arial" panose="020B0604020202020204" pitchFamily="34" charset="0"/>
              <a:buChar char="•"/>
            </a:pPr>
            <a:r>
              <a:rPr lang="en-GB" sz="3400" dirty="0">
                <a:solidFill>
                  <a:srgbClr val="92DAD8"/>
                </a:solidFill>
              </a:rPr>
              <a:t> </a:t>
            </a:r>
            <a:r>
              <a:rPr lang="en-GB" sz="3400" dirty="0" err="1">
                <a:solidFill>
                  <a:srgbClr val="92DAD8"/>
                </a:solidFill>
              </a:rPr>
              <a:t>Ideias</a:t>
            </a:r>
            <a:r>
              <a:rPr lang="en-GB" sz="3400" dirty="0">
                <a:solidFill>
                  <a:srgbClr val="92DAD8"/>
                </a:solidFill>
              </a:rPr>
              <a:t> </a:t>
            </a:r>
            <a:r>
              <a:rPr lang="en-GB" sz="3400" dirty="0" err="1">
                <a:solidFill>
                  <a:srgbClr val="92DAD8"/>
                </a:solidFill>
              </a:rPr>
              <a:t>centrais</a:t>
            </a:r>
            <a:r>
              <a:rPr lang="en-GB" sz="3400" dirty="0">
                <a:solidFill>
                  <a:srgbClr val="92DAD8"/>
                </a:solidFill>
              </a:rPr>
              <a:t> da Marca</a:t>
            </a:r>
          </a:p>
          <a:p>
            <a:pPr>
              <a:buClr>
                <a:srgbClr val="92DAD8"/>
              </a:buClr>
              <a:buFont typeface="Arial" panose="020B0604020202020204" pitchFamily="34" charset="0"/>
              <a:buChar char="•"/>
            </a:pPr>
            <a:r>
              <a:rPr lang="en-GB" sz="3400" dirty="0">
                <a:solidFill>
                  <a:srgbClr val="92DAD8"/>
                </a:solidFill>
              </a:rPr>
              <a:t> </a:t>
            </a:r>
            <a:r>
              <a:rPr lang="en-GB" sz="3400" dirty="0" err="1">
                <a:solidFill>
                  <a:srgbClr val="92DAD8"/>
                </a:solidFill>
              </a:rPr>
              <a:t>Valores</a:t>
            </a:r>
            <a:r>
              <a:rPr lang="en-GB" sz="3400" dirty="0">
                <a:solidFill>
                  <a:srgbClr val="92DAD8"/>
                </a:solidFill>
              </a:rPr>
              <a:t> da Marca</a:t>
            </a:r>
          </a:p>
          <a:p>
            <a:pPr>
              <a:buClr>
                <a:srgbClr val="92DAD8"/>
              </a:buClr>
              <a:buFont typeface="Arial" panose="020B0604020202020204" pitchFamily="34" charset="0"/>
              <a:buChar char="•"/>
            </a:pPr>
            <a:r>
              <a:rPr lang="en-GB" sz="3400" dirty="0">
                <a:solidFill>
                  <a:srgbClr val="92DAD8"/>
                </a:solidFill>
              </a:rPr>
              <a:t> </a:t>
            </a:r>
            <a:r>
              <a:rPr lang="en-GB" sz="3400" dirty="0" err="1">
                <a:solidFill>
                  <a:srgbClr val="92DAD8"/>
                </a:solidFill>
              </a:rPr>
              <a:t>Personalidade</a:t>
            </a:r>
            <a:r>
              <a:rPr lang="en-GB" sz="3400" dirty="0">
                <a:solidFill>
                  <a:srgbClr val="92DAD8"/>
                </a:solidFill>
              </a:rPr>
              <a:t> da Marca</a:t>
            </a:r>
          </a:p>
          <a:p>
            <a:pPr marL="571500" indent="-571500">
              <a:buClr>
                <a:srgbClr val="FDDE00"/>
              </a:buClr>
              <a:buFont typeface="Calibri" panose="020F0502020204030204" pitchFamily="34" charset="0"/>
              <a:buChar char="→"/>
            </a:pPr>
            <a:r>
              <a:rPr lang="en-GB" sz="3400" spc="-30" dirty="0">
                <a:solidFill>
                  <a:schemeClr val="bg1"/>
                </a:solidFill>
                <a:effectLst>
                  <a:outerShdw blurRad="38100" dist="38100" dir="2700000" algn="tl">
                    <a:srgbClr val="000000">
                      <a:alpha val="43137"/>
                    </a:srgbClr>
                  </a:outerShdw>
                </a:effectLst>
              </a:rPr>
              <a:t> </a:t>
            </a:r>
            <a:r>
              <a:rPr lang="en-GB" sz="3400" spc="-30" dirty="0" err="1">
                <a:solidFill>
                  <a:schemeClr val="bg1"/>
                </a:solidFill>
                <a:effectLst>
                  <a:outerShdw blurRad="38100" dist="38100" dir="2700000" algn="tl">
                    <a:srgbClr val="000000">
                      <a:alpha val="43137"/>
                    </a:srgbClr>
                  </a:outerShdw>
                </a:effectLst>
              </a:rPr>
              <a:t>Promessa</a:t>
            </a:r>
            <a:r>
              <a:rPr lang="en-GB" sz="3400" spc="-30" dirty="0">
                <a:solidFill>
                  <a:schemeClr val="bg1"/>
                </a:solidFill>
                <a:effectLst>
                  <a:outerShdw blurRad="38100" dist="38100" dir="2700000" algn="tl">
                    <a:srgbClr val="000000">
                      <a:alpha val="43137"/>
                    </a:srgbClr>
                  </a:outerShdw>
                </a:effectLst>
              </a:rPr>
              <a:t> &amp; Slogan</a:t>
            </a:r>
          </a:p>
        </p:txBody>
      </p:sp>
      <p:pic>
        <p:nvPicPr>
          <p:cNvPr id="8" name="Imagem 7">
            <a:extLst>
              <a:ext uri="{FF2B5EF4-FFF2-40B4-BE49-F238E27FC236}">
                <a16:creationId xmlns:a16="http://schemas.microsoft.com/office/drawing/2014/main" id="{8FC0FD27-9C94-4A90-946D-761B65FDE7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9152" y="1228051"/>
            <a:ext cx="6602847" cy="4401470"/>
          </a:xfrm>
          <a:prstGeom prst="rect">
            <a:avLst/>
          </a:prstGeom>
        </p:spPr>
      </p:pic>
    </p:spTree>
    <p:extLst>
      <p:ext uri="{BB962C8B-B14F-4D97-AF65-F5344CB8AC3E}">
        <p14:creationId xmlns:p14="http://schemas.microsoft.com/office/powerpoint/2010/main" val="640840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8B77C4B-5084-4F58-AC3B-86969BFE7E7A}"/>
              </a:ext>
            </a:extLst>
          </p:cNvPr>
          <p:cNvSpPr txBox="1"/>
          <p:nvPr/>
        </p:nvSpPr>
        <p:spPr>
          <a:xfrm>
            <a:off x="0" y="2812631"/>
            <a:ext cx="5412508" cy="1697068"/>
          </a:xfrm>
          <a:prstGeom prst="rect">
            <a:avLst/>
          </a:prstGeom>
          <a:solidFill>
            <a:srgbClr val="6ECECB"/>
          </a:solidFill>
        </p:spPr>
        <p:txBody>
          <a:bodyPr wrap="square" lIns="360000" rtlCol="0">
            <a:spAutoFit/>
          </a:bodyPr>
          <a:lstStyle/>
          <a:p>
            <a:pPr>
              <a:lnSpc>
                <a:spcPct val="150000"/>
              </a:lnSpc>
            </a:pPr>
            <a:r>
              <a:rPr lang="pt-PT" sz="2400" b="1" dirty="0">
                <a:solidFill>
                  <a:schemeClr val="bg1"/>
                </a:solidFill>
                <a:effectLst>
                  <a:outerShdw blurRad="38100" dist="38100" dir="2700000" algn="tl">
                    <a:srgbClr val="000000">
                      <a:alpha val="43137"/>
                    </a:srgbClr>
                  </a:outerShdw>
                </a:effectLst>
              </a:rPr>
              <a:t>Atributos</a:t>
            </a:r>
          </a:p>
          <a:p>
            <a:pPr>
              <a:lnSpc>
                <a:spcPct val="150000"/>
              </a:lnSpc>
            </a:pPr>
            <a:r>
              <a:rPr lang="pt-PT" sz="2400" dirty="0"/>
              <a:t>Características funcionais ou económicas do produto.</a:t>
            </a:r>
            <a:r>
              <a:rPr lang="en-US" sz="2400" dirty="0"/>
              <a:t>.</a:t>
            </a:r>
            <a:endParaRPr lang="en-GB" sz="2400" dirty="0"/>
          </a:p>
        </p:txBody>
      </p:sp>
      <p:sp>
        <p:nvSpPr>
          <p:cNvPr id="36" name="CaixaDeTexto 35">
            <a:extLst>
              <a:ext uri="{FF2B5EF4-FFF2-40B4-BE49-F238E27FC236}">
                <a16:creationId xmlns:a16="http://schemas.microsoft.com/office/drawing/2014/main" id="{036984B4-CBBB-4544-9B57-7844EB71789A}"/>
              </a:ext>
            </a:extLst>
          </p:cNvPr>
          <p:cNvSpPr txBox="1"/>
          <p:nvPr/>
        </p:nvSpPr>
        <p:spPr>
          <a:xfrm>
            <a:off x="2021584" y="4978751"/>
            <a:ext cx="8155709" cy="1143070"/>
          </a:xfrm>
          <a:prstGeom prst="rect">
            <a:avLst/>
          </a:prstGeom>
          <a:solidFill>
            <a:srgbClr val="FDDE00"/>
          </a:solidFill>
        </p:spPr>
        <p:txBody>
          <a:bodyPr wrap="square" rtlCol="0">
            <a:spAutoFit/>
          </a:bodyPr>
          <a:lstStyle/>
          <a:p>
            <a:pPr algn="ctr">
              <a:lnSpc>
                <a:spcPct val="150000"/>
              </a:lnSpc>
            </a:pPr>
            <a:r>
              <a:rPr lang="en-GB" sz="2400" b="1" dirty="0">
                <a:effectLst>
                  <a:outerShdw blurRad="38100" dist="38100" dir="2700000" algn="tl">
                    <a:srgbClr val="000000">
                      <a:alpha val="43137"/>
                    </a:srgbClr>
                  </a:outerShdw>
                </a:effectLst>
              </a:rPr>
              <a:t>Slogan</a:t>
            </a:r>
          </a:p>
          <a:p>
            <a:pPr algn="ctr">
              <a:lnSpc>
                <a:spcPct val="150000"/>
              </a:lnSpc>
            </a:pPr>
            <a:r>
              <a:rPr lang="pt-PT" sz="2400" dirty="0"/>
              <a:t>Uma frase curta que mostra o que é a marca.</a:t>
            </a:r>
            <a:r>
              <a:rPr lang="en-GB" sz="2400" dirty="0"/>
              <a:t>.</a:t>
            </a:r>
          </a:p>
        </p:txBody>
      </p:sp>
      <p:pic>
        <p:nvPicPr>
          <p:cNvPr id="5" name="Imagem 4">
            <a:extLst>
              <a:ext uri="{FF2B5EF4-FFF2-40B4-BE49-F238E27FC236}">
                <a16:creationId xmlns:a16="http://schemas.microsoft.com/office/drawing/2014/main" id="{AE0625EC-9591-4267-9BF8-F91F007FF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76" y="1290924"/>
            <a:ext cx="1080000" cy="1080000"/>
          </a:xfrm>
          <a:prstGeom prst="rect">
            <a:avLst/>
          </a:prstGeom>
        </p:spPr>
      </p:pic>
      <p:sp>
        <p:nvSpPr>
          <p:cNvPr id="6" name="CaixaDeTexto 5">
            <a:extLst>
              <a:ext uri="{FF2B5EF4-FFF2-40B4-BE49-F238E27FC236}">
                <a16:creationId xmlns:a16="http://schemas.microsoft.com/office/drawing/2014/main" id="{7DF56205-AC6F-400F-B8F0-30EBBDCE0990}"/>
              </a:ext>
            </a:extLst>
          </p:cNvPr>
          <p:cNvSpPr txBox="1"/>
          <p:nvPr/>
        </p:nvSpPr>
        <p:spPr>
          <a:xfrm>
            <a:off x="1684975" y="1272452"/>
            <a:ext cx="3682148" cy="1143070"/>
          </a:xfrm>
          <a:prstGeom prst="rect">
            <a:avLst/>
          </a:prstGeom>
          <a:noFill/>
        </p:spPr>
        <p:txBody>
          <a:bodyPr wrap="square" rtlCol="0">
            <a:spAutoFit/>
          </a:bodyPr>
          <a:lstStyle/>
          <a:p>
            <a:pPr>
              <a:lnSpc>
                <a:spcPct val="150000"/>
              </a:lnSpc>
            </a:pPr>
            <a:r>
              <a:rPr lang="pt-PT" sz="2400" dirty="0"/>
              <a:t>A sua marca tem um propósito e personalidade</a:t>
            </a:r>
            <a:r>
              <a:rPr lang="en-GB" sz="2400" dirty="0"/>
              <a:t>…</a:t>
            </a:r>
          </a:p>
        </p:txBody>
      </p:sp>
      <p:sp>
        <p:nvSpPr>
          <p:cNvPr id="42" name="CaixaDeTexto 41">
            <a:extLst>
              <a:ext uri="{FF2B5EF4-FFF2-40B4-BE49-F238E27FC236}">
                <a16:creationId xmlns:a16="http://schemas.microsoft.com/office/drawing/2014/main" id="{E4570C0B-71BF-4C72-8D64-92BEF87997BA}"/>
              </a:ext>
            </a:extLst>
          </p:cNvPr>
          <p:cNvSpPr txBox="1"/>
          <p:nvPr/>
        </p:nvSpPr>
        <p:spPr>
          <a:xfrm>
            <a:off x="5068620" y="1416655"/>
            <a:ext cx="2054760" cy="461665"/>
          </a:xfrm>
          <a:prstGeom prst="rect">
            <a:avLst/>
          </a:prstGeom>
          <a:noFill/>
        </p:spPr>
        <p:txBody>
          <a:bodyPr wrap="square" rtlCol="0">
            <a:spAutoFit/>
          </a:bodyPr>
          <a:lstStyle/>
          <a:p>
            <a:pPr algn="ctr"/>
            <a:r>
              <a:rPr lang="en-GB" sz="2400" dirty="0"/>
              <a:t>… mas…</a:t>
            </a:r>
          </a:p>
        </p:txBody>
      </p:sp>
      <p:sp>
        <p:nvSpPr>
          <p:cNvPr id="43" name="CaixaDeTexto 42">
            <a:extLst>
              <a:ext uri="{FF2B5EF4-FFF2-40B4-BE49-F238E27FC236}">
                <a16:creationId xmlns:a16="http://schemas.microsoft.com/office/drawing/2014/main" id="{BF2A6472-AC96-4283-89E1-96EEC5876F5D}"/>
              </a:ext>
            </a:extLst>
          </p:cNvPr>
          <p:cNvSpPr txBox="1"/>
          <p:nvPr/>
        </p:nvSpPr>
        <p:spPr>
          <a:xfrm>
            <a:off x="8278756" y="1166320"/>
            <a:ext cx="3599208" cy="1697068"/>
          </a:xfrm>
          <a:prstGeom prst="rect">
            <a:avLst/>
          </a:prstGeom>
          <a:noFill/>
        </p:spPr>
        <p:txBody>
          <a:bodyPr wrap="square" rtlCol="0">
            <a:spAutoFit/>
          </a:bodyPr>
          <a:lstStyle/>
          <a:p>
            <a:pPr>
              <a:lnSpc>
                <a:spcPct val="150000"/>
              </a:lnSpc>
            </a:pPr>
            <a:r>
              <a:rPr lang="en-GB" sz="2400" dirty="0"/>
              <a:t>… </a:t>
            </a:r>
            <a:r>
              <a:rPr lang="pt-PT" sz="2400" dirty="0"/>
              <a:t>o que é que os consumidores ganham em utilizá-la?</a:t>
            </a:r>
          </a:p>
        </p:txBody>
      </p:sp>
      <p:pic>
        <p:nvPicPr>
          <p:cNvPr id="11" name="Imagem 10">
            <a:extLst>
              <a:ext uri="{FF2B5EF4-FFF2-40B4-BE49-F238E27FC236}">
                <a16:creationId xmlns:a16="http://schemas.microsoft.com/office/drawing/2014/main" id="{C339E300-3C62-4252-B8EE-3EF38C8450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7786" y="1385638"/>
            <a:ext cx="1080000" cy="1080000"/>
          </a:xfrm>
          <a:prstGeom prst="rect">
            <a:avLst/>
          </a:prstGeom>
        </p:spPr>
      </p:pic>
      <p:sp>
        <p:nvSpPr>
          <p:cNvPr id="44" name="Retângulo: Canto Dobrado 43">
            <a:extLst>
              <a:ext uri="{FF2B5EF4-FFF2-40B4-BE49-F238E27FC236}">
                <a16:creationId xmlns:a16="http://schemas.microsoft.com/office/drawing/2014/main" id="{173A3E1D-28C8-4D02-9CF7-13AECCC15DBF}"/>
              </a:ext>
            </a:extLst>
          </p:cNvPr>
          <p:cNvSpPr/>
          <p:nvPr/>
        </p:nvSpPr>
        <p:spPr>
          <a:xfrm rot="467525">
            <a:off x="9697088" y="153747"/>
            <a:ext cx="2426665" cy="1172030"/>
          </a:xfrm>
          <a:prstGeom prst="foldedCorne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400" b="1" dirty="0">
                <a:solidFill>
                  <a:schemeClr val="tx1"/>
                </a:solidFill>
              </a:rPr>
              <a:t>O que PROMETE a Marca</a:t>
            </a:r>
          </a:p>
        </p:txBody>
      </p:sp>
      <p:sp>
        <p:nvSpPr>
          <p:cNvPr id="45" name="CaixaDeTexto 44">
            <a:extLst>
              <a:ext uri="{FF2B5EF4-FFF2-40B4-BE49-F238E27FC236}">
                <a16:creationId xmlns:a16="http://schemas.microsoft.com/office/drawing/2014/main" id="{EC9C1AE9-7FD9-4E62-9EB5-59B050DC912D}"/>
              </a:ext>
            </a:extLst>
          </p:cNvPr>
          <p:cNvSpPr txBox="1"/>
          <p:nvPr/>
        </p:nvSpPr>
        <p:spPr>
          <a:xfrm>
            <a:off x="6833049" y="2809195"/>
            <a:ext cx="5358952" cy="1697068"/>
          </a:xfrm>
          <a:prstGeom prst="rect">
            <a:avLst/>
          </a:prstGeom>
          <a:solidFill>
            <a:srgbClr val="6ECECB"/>
          </a:solidFill>
        </p:spPr>
        <p:txBody>
          <a:bodyPr wrap="square" rIns="360000" rtlCol="0">
            <a:spAutoFit/>
          </a:bodyPr>
          <a:lstStyle/>
          <a:p>
            <a:pPr>
              <a:lnSpc>
                <a:spcPct val="150000"/>
              </a:lnSpc>
            </a:pPr>
            <a:r>
              <a:rPr lang="en-GB" sz="2400" b="1" dirty="0" err="1">
                <a:solidFill>
                  <a:schemeClr val="bg1"/>
                </a:solidFill>
                <a:effectLst>
                  <a:outerShdw blurRad="38100" dist="38100" dir="2700000" algn="tl">
                    <a:srgbClr val="000000">
                      <a:alpha val="43137"/>
                    </a:srgbClr>
                  </a:outerShdw>
                </a:effectLst>
              </a:rPr>
              <a:t>Benefícios</a:t>
            </a:r>
            <a:endParaRPr lang="en-GB" sz="2400" b="1" dirty="0">
              <a:solidFill>
                <a:schemeClr val="bg1"/>
              </a:solidFill>
              <a:effectLst>
                <a:outerShdw blurRad="38100" dist="38100" dir="2700000" algn="tl">
                  <a:srgbClr val="000000">
                    <a:alpha val="43137"/>
                  </a:srgbClr>
                </a:outerShdw>
              </a:effectLst>
            </a:endParaRPr>
          </a:p>
          <a:p>
            <a:pPr>
              <a:lnSpc>
                <a:spcPct val="150000"/>
              </a:lnSpc>
            </a:pPr>
            <a:r>
              <a:rPr lang="pt-PT" sz="2400" dirty="0"/>
              <a:t>Recompensas emocionais que o consumidor terá ao usar a marca.</a:t>
            </a:r>
            <a:r>
              <a:rPr lang="en-US" sz="2400" dirty="0"/>
              <a:t>.</a:t>
            </a:r>
            <a:endParaRPr lang="en-GB" sz="2400" dirty="0"/>
          </a:p>
        </p:txBody>
      </p:sp>
      <p:sp>
        <p:nvSpPr>
          <p:cNvPr id="46" name="Text Placeholder 2">
            <a:extLst>
              <a:ext uri="{FF2B5EF4-FFF2-40B4-BE49-F238E27FC236}">
                <a16:creationId xmlns:a16="http://schemas.microsoft.com/office/drawing/2014/main" id="{BB444BCB-2590-40CF-86C1-C11BDEEF16B4}"/>
              </a:ext>
            </a:extLst>
          </p:cNvPr>
          <p:cNvSpPr txBox="1">
            <a:spLocks/>
          </p:cNvSpPr>
          <p:nvPr/>
        </p:nvSpPr>
        <p:spPr>
          <a:xfrm>
            <a:off x="643222" y="349104"/>
            <a:ext cx="80252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A </a:t>
            </a:r>
            <a:r>
              <a:rPr lang="en-US" sz="3600" b="1" dirty="0" err="1"/>
              <a:t>Promessa</a:t>
            </a:r>
            <a:r>
              <a:rPr lang="en-US" sz="3600" b="1" dirty="0"/>
              <a:t> e o Slogan</a:t>
            </a:r>
          </a:p>
        </p:txBody>
      </p:sp>
      <p:pic>
        <p:nvPicPr>
          <p:cNvPr id="52" name="Imagem 51">
            <a:extLst>
              <a:ext uri="{FF2B5EF4-FFF2-40B4-BE49-F238E27FC236}">
                <a16:creationId xmlns:a16="http://schemas.microsoft.com/office/drawing/2014/main" id="{CB521E05-77C0-4E12-A6C1-B3744A7B42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flipH="1">
            <a:off x="6146216" y="4310435"/>
            <a:ext cx="608400" cy="608400"/>
          </a:xfrm>
          <a:prstGeom prst="rect">
            <a:avLst/>
          </a:prstGeom>
        </p:spPr>
      </p:pic>
      <p:pic>
        <p:nvPicPr>
          <p:cNvPr id="53" name="Imagem 52">
            <a:extLst>
              <a:ext uri="{FF2B5EF4-FFF2-40B4-BE49-F238E27FC236}">
                <a16:creationId xmlns:a16="http://schemas.microsoft.com/office/drawing/2014/main" id="{3ABA8BAB-C4CC-4754-949D-3F5229AB30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5492844" y="4312339"/>
            <a:ext cx="606496" cy="606496"/>
          </a:xfrm>
          <a:prstGeom prst="rect">
            <a:avLst/>
          </a:prstGeom>
        </p:spPr>
      </p:pic>
      <p:pic>
        <p:nvPicPr>
          <p:cNvPr id="16" name="Imagem 15">
            <a:extLst>
              <a:ext uri="{FF2B5EF4-FFF2-40B4-BE49-F238E27FC236}">
                <a16:creationId xmlns:a16="http://schemas.microsoft.com/office/drawing/2014/main" id="{F655A41F-ABF0-4B34-8690-1D8DEA2240C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rot="5400000" flipV="1">
            <a:off x="5795886" y="2242214"/>
            <a:ext cx="608400" cy="608400"/>
          </a:xfrm>
          <a:prstGeom prst="rect">
            <a:avLst/>
          </a:prstGeom>
        </p:spPr>
      </p:pic>
    </p:spTree>
    <p:extLst>
      <p:ext uri="{BB962C8B-B14F-4D97-AF65-F5344CB8AC3E}">
        <p14:creationId xmlns:p14="http://schemas.microsoft.com/office/powerpoint/2010/main" val="2197938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https://youtu.be/TqhfNh8mQCk</a:t>
            </a:r>
            <a:r>
              <a:rPr lang="en-GB" sz="1050" dirty="0"/>
              <a:t> </a:t>
            </a:r>
          </a:p>
        </p:txBody>
      </p:sp>
      <p:sp>
        <p:nvSpPr>
          <p:cNvPr id="5" name="Text Placeholder 2">
            <a:extLst>
              <a:ext uri="{FF2B5EF4-FFF2-40B4-BE49-F238E27FC236}">
                <a16:creationId xmlns:a16="http://schemas.microsoft.com/office/drawing/2014/main" id="{BA96CD85-9025-4CE4-BA8F-13E71AB62C94}"/>
              </a:ext>
            </a:extLst>
          </p:cNvPr>
          <p:cNvSpPr txBox="1">
            <a:spLocks/>
          </p:cNvSpPr>
          <p:nvPr/>
        </p:nvSpPr>
        <p:spPr>
          <a:xfrm>
            <a:off x="1188654" y="349104"/>
            <a:ext cx="826531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100% Pure New Zealand</a:t>
            </a:r>
          </a:p>
        </p:txBody>
      </p:sp>
      <p:pic>
        <p:nvPicPr>
          <p:cNvPr id="6" name="Imagem 5">
            <a:extLst>
              <a:ext uri="{FF2B5EF4-FFF2-40B4-BE49-F238E27FC236}">
                <a16:creationId xmlns:a16="http://schemas.microsoft.com/office/drawing/2014/main" id="{AEA7831B-52E6-4C59-A576-ABD982C615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CCF6F89D-4445-4FE6-A8B1-EBED343ECE0B}"/>
              </a:ext>
            </a:extLst>
          </p:cNvPr>
          <p:cNvSpPr txBox="1"/>
          <p:nvPr/>
        </p:nvSpPr>
        <p:spPr>
          <a:xfrm>
            <a:off x="9843516" y="1228725"/>
            <a:ext cx="2293620" cy="1569660"/>
          </a:xfrm>
          <a:prstGeom prst="rect">
            <a:avLst/>
          </a:prstGeom>
          <a:noFill/>
        </p:spPr>
        <p:txBody>
          <a:bodyPr wrap="square">
            <a:spAutoFit/>
          </a:bodyPr>
          <a:lstStyle/>
          <a:p>
            <a:r>
              <a:rPr lang="it-IT" sz="2400" b="1" i="1" dirty="0">
                <a:solidFill>
                  <a:schemeClr val="bg1">
                    <a:lumMod val="65000"/>
                  </a:schemeClr>
                </a:solidFill>
              </a:rPr>
              <a:t>100% Pure Welcome - 100% Pure New Zealand</a:t>
            </a:r>
            <a:endParaRPr lang="en-GB" sz="2400" b="1" i="1" dirty="0">
              <a:solidFill>
                <a:schemeClr val="bg1">
                  <a:lumMod val="65000"/>
                </a:schemeClr>
              </a:solidFill>
            </a:endParaRPr>
          </a:p>
        </p:txBody>
      </p:sp>
      <p:pic>
        <p:nvPicPr>
          <p:cNvPr id="4" name="Multimédia Online 3" title="100% Pure Welcome - 100% Pure New Zealand">
            <a:hlinkClick r:id="" action="ppaction://media"/>
            <a:extLst>
              <a:ext uri="{FF2B5EF4-FFF2-40B4-BE49-F238E27FC236}">
                <a16:creationId xmlns:a16="http://schemas.microsoft.com/office/drawing/2014/main" id="{CC0832FF-0F9C-423D-A8E3-9CBAF205D73D}"/>
              </a:ext>
            </a:extLst>
          </p:cNvPr>
          <p:cNvPicPr>
            <a:picLocks noRot="1"/>
          </p:cNvPicPr>
          <p:nvPr>
            <a:videoFile r:link="rId1"/>
          </p:nvPr>
        </p:nvPicPr>
        <p:blipFill>
          <a:blip r:embed="rId6"/>
          <a:stretch>
            <a:fillRect/>
          </a:stretch>
        </p:blipFill>
        <p:spPr>
          <a:xfrm>
            <a:off x="2673350" y="1289913"/>
            <a:ext cx="6948000" cy="4284000"/>
          </a:xfrm>
          <a:prstGeom prst="rect">
            <a:avLst/>
          </a:prstGeom>
        </p:spPr>
      </p:pic>
    </p:spTree>
    <p:extLst>
      <p:ext uri="{BB962C8B-B14F-4D97-AF65-F5344CB8AC3E}">
        <p14:creationId xmlns:p14="http://schemas.microsoft.com/office/powerpoint/2010/main" val="21219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ção da Imagem 9">
            <a:extLst>
              <a:ext uri="{FF2B5EF4-FFF2-40B4-BE49-F238E27FC236}">
                <a16:creationId xmlns:a16="http://schemas.microsoft.com/office/drawing/2014/main" id="{E795BD65-C52D-4CCF-A475-9655199D654F}"/>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8" name="Text Placeholder 1">
            <a:extLst>
              <a:ext uri="{FF2B5EF4-FFF2-40B4-BE49-F238E27FC236}">
                <a16:creationId xmlns:a16="http://schemas.microsoft.com/office/drawing/2014/main" id="{75B78CAE-71D5-463C-8E9E-3D2E4CAF5991}"/>
              </a:ext>
            </a:extLst>
          </p:cNvPr>
          <p:cNvSpPr txBox="1">
            <a:spLocks/>
          </p:cNvSpPr>
          <p:nvPr/>
        </p:nvSpPr>
        <p:spPr>
          <a:xfrm>
            <a:off x="205213" y="936395"/>
            <a:ext cx="3058492" cy="3297980"/>
          </a:xfrm>
          <a:prstGeom prst="rect">
            <a:avLst/>
          </a:prstGeom>
        </p:spPr>
        <p:txBody>
          <a:bodyPr vert="horz" wrap="square" lIns="0" tIns="45720" rIns="0" bIns="45720" rtlCol="0">
            <a:no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600" dirty="0">
                <a:solidFill>
                  <a:schemeClr val="bg1"/>
                </a:solidFill>
                <a:effectLst>
                  <a:outerShdw blurRad="38100" dist="38100" dir="2700000" algn="tl">
                    <a:srgbClr val="000000">
                      <a:alpha val="43137"/>
                    </a:srgbClr>
                  </a:outerShdw>
                </a:effectLst>
              </a:rPr>
              <a:t>8.3.</a:t>
            </a:r>
          </a:p>
          <a:p>
            <a:r>
              <a:rPr lang="en-US" sz="4400" dirty="0" err="1">
                <a:solidFill>
                  <a:schemeClr val="bg1"/>
                </a:solidFill>
                <a:effectLst>
                  <a:outerShdw blurRad="38100" dist="38100" dir="2700000" algn="tl">
                    <a:srgbClr val="000000">
                      <a:alpha val="43137"/>
                    </a:srgbClr>
                  </a:outerShdw>
                </a:effectLst>
              </a:rPr>
              <a:t>Identidade</a:t>
            </a:r>
            <a:r>
              <a:rPr lang="en-US" sz="4400" dirty="0">
                <a:solidFill>
                  <a:schemeClr val="bg1"/>
                </a:solidFill>
                <a:effectLst>
                  <a:outerShdw blurRad="38100" dist="38100" dir="2700000" algn="tl">
                    <a:srgbClr val="000000">
                      <a:alpha val="43137"/>
                    </a:srgbClr>
                  </a:outerShdw>
                </a:effectLst>
              </a:rPr>
              <a:t> Visual da Marca</a:t>
            </a:r>
          </a:p>
        </p:txBody>
      </p:sp>
    </p:spTree>
    <p:extLst>
      <p:ext uri="{BB962C8B-B14F-4D97-AF65-F5344CB8AC3E}">
        <p14:creationId xmlns:p14="http://schemas.microsoft.com/office/powerpoint/2010/main" val="1769677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F67769DA-4221-4050-9516-52ED631C8432}"/>
              </a:ext>
            </a:extLst>
          </p:cNvPr>
          <p:cNvSpPr/>
          <p:nvPr/>
        </p:nvSpPr>
        <p:spPr>
          <a:xfrm>
            <a:off x="8558784" y="3648456"/>
            <a:ext cx="3328416" cy="320954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ângulo 12">
            <a:extLst>
              <a:ext uri="{FF2B5EF4-FFF2-40B4-BE49-F238E27FC236}">
                <a16:creationId xmlns:a16="http://schemas.microsoft.com/office/drawing/2014/main" id="{EDECE876-E092-4E87-864D-31A35D195513}"/>
              </a:ext>
            </a:extLst>
          </p:cNvPr>
          <p:cNvSpPr/>
          <p:nvPr/>
        </p:nvSpPr>
        <p:spPr>
          <a:xfrm>
            <a:off x="1600200" y="1393241"/>
            <a:ext cx="10591800" cy="526999"/>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pt-PT" sz="3000" b="1" dirty="0">
                <a:solidFill>
                  <a:schemeClr val="tx1"/>
                </a:solidFill>
                <a:effectLst>
                  <a:outerShdw blurRad="38100" dist="38100" dir="2700000" algn="tl">
                    <a:srgbClr val="000000">
                      <a:alpha val="43137"/>
                    </a:srgbClr>
                  </a:outerShdw>
                </a:effectLst>
              </a:rPr>
              <a:t>Qual a aparência da MARCA</a:t>
            </a: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Identidade</a:t>
            </a:r>
            <a:r>
              <a:rPr lang="en-US" sz="3600" b="1" dirty="0"/>
              <a:t> Visual</a:t>
            </a:r>
          </a:p>
        </p:txBody>
      </p:sp>
      <p:sp>
        <p:nvSpPr>
          <p:cNvPr id="8" name="CaixaDeTexto 7">
            <a:extLst>
              <a:ext uri="{FF2B5EF4-FFF2-40B4-BE49-F238E27FC236}">
                <a16:creationId xmlns:a16="http://schemas.microsoft.com/office/drawing/2014/main" id="{304A4E36-A12B-47CD-9220-9F5E6CCA06F0}"/>
              </a:ext>
            </a:extLst>
          </p:cNvPr>
          <p:cNvSpPr txBox="1"/>
          <p:nvPr/>
        </p:nvSpPr>
        <p:spPr>
          <a:xfrm>
            <a:off x="2514600" y="2000663"/>
            <a:ext cx="8366760" cy="1697068"/>
          </a:xfrm>
          <a:prstGeom prst="rect">
            <a:avLst/>
          </a:prstGeom>
          <a:noFill/>
        </p:spPr>
        <p:txBody>
          <a:bodyPr wrap="square" rtlCol="0">
            <a:spAutoFit/>
          </a:bodyPr>
          <a:lstStyle/>
          <a:p>
            <a:pPr>
              <a:lnSpc>
                <a:spcPct val="150000"/>
              </a:lnSpc>
              <a:buClr>
                <a:srgbClr val="6ECECB"/>
              </a:buClr>
              <a:buFont typeface="Arial" panose="020B0604020202020204" pitchFamily="34" charset="0"/>
              <a:buChar char="•"/>
            </a:pPr>
            <a:r>
              <a:rPr lang="pt-PT" sz="2400" dirty="0"/>
              <a:t> Como uma antevisão da oferta da marca.</a:t>
            </a:r>
          </a:p>
          <a:p>
            <a:pPr>
              <a:lnSpc>
                <a:spcPct val="150000"/>
              </a:lnSpc>
              <a:buClr>
                <a:srgbClr val="6ECECB"/>
              </a:buClr>
              <a:buFont typeface="Arial" panose="020B0604020202020204" pitchFamily="34" charset="0"/>
              <a:buChar char="•"/>
            </a:pPr>
            <a:r>
              <a:rPr lang="en-GB" sz="2400" dirty="0"/>
              <a:t> </a:t>
            </a:r>
            <a:r>
              <a:rPr lang="pt-PT" sz="2400" dirty="0"/>
              <a:t>Dá pistas do que esperar e de como interagir com a marca.</a:t>
            </a:r>
          </a:p>
          <a:p>
            <a:pPr>
              <a:lnSpc>
                <a:spcPct val="150000"/>
              </a:lnSpc>
              <a:buClr>
                <a:srgbClr val="6ECECB"/>
              </a:buClr>
              <a:buFont typeface="Arial" panose="020B0604020202020204" pitchFamily="34" charset="0"/>
              <a:buChar char="•"/>
            </a:pPr>
            <a:r>
              <a:rPr lang="pt-PT" sz="2400" dirty="0"/>
              <a:t> Serve para persuadir potenciais clientes.</a:t>
            </a:r>
          </a:p>
        </p:txBody>
      </p:sp>
      <p:sp>
        <p:nvSpPr>
          <p:cNvPr id="9" name="CaixaDeTexto 8">
            <a:extLst>
              <a:ext uri="{FF2B5EF4-FFF2-40B4-BE49-F238E27FC236}">
                <a16:creationId xmlns:a16="http://schemas.microsoft.com/office/drawing/2014/main" id="{CB02F2F8-5035-4FDD-8D27-9410AA804E18}"/>
              </a:ext>
            </a:extLst>
          </p:cNvPr>
          <p:cNvSpPr txBox="1"/>
          <p:nvPr/>
        </p:nvSpPr>
        <p:spPr>
          <a:xfrm>
            <a:off x="8791956" y="3657369"/>
            <a:ext cx="3095244" cy="2805063"/>
          </a:xfrm>
          <a:prstGeom prst="rect">
            <a:avLst/>
          </a:prstGeom>
          <a:noFill/>
        </p:spPr>
        <p:txBody>
          <a:bodyPr wrap="square" rtlCol="0">
            <a:spAutoFit/>
          </a:bodyPr>
          <a:lstStyle/>
          <a:p>
            <a:pPr>
              <a:lnSpc>
                <a:spcPct val="150000"/>
              </a:lnSpc>
              <a:buClr>
                <a:srgbClr val="6ECECB"/>
              </a:buClr>
              <a:buFont typeface="Arial" panose="020B0604020202020204" pitchFamily="34" charset="0"/>
              <a:buChar char="•"/>
            </a:pPr>
            <a:r>
              <a:rPr lang="en-GB" sz="2400" b="1" dirty="0"/>
              <a:t> </a:t>
            </a:r>
            <a:r>
              <a:rPr lang="pt-PT" sz="2400" b="1" dirty="0"/>
              <a:t>Logotipo</a:t>
            </a:r>
          </a:p>
          <a:p>
            <a:pPr>
              <a:lnSpc>
                <a:spcPct val="150000"/>
              </a:lnSpc>
              <a:buClr>
                <a:srgbClr val="6ECECB"/>
              </a:buClr>
              <a:buFont typeface="Arial" panose="020B0604020202020204" pitchFamily="34" charset="0"/>
              <a:buChar char="•"/>
            </a:pPr>
            <a:r>
              <a:rPr lang="pt-PT" sz="2400" b="1" dirty="0"/>
              <a:t> Palete de cores</a:t>
            </a:r>
          </a:p>
          <a:p>
            <a:pPr>
              <a:lnSpc>
                <a:spcPct val="150000"/>
              </a:lnSpc>
              <a:buClr>
                <a:srgbClr val="6ECECB"/>
              </a:buClr>
              <a:buFont typeface="Arial" panose="020B0604020202020204" pitchFamily="34" charset="0"/>
              <a:buChar char="•"/>
            </a:pPr>
            <a:r>
              <a:rPr lang="pt-PT" sz="2400" b="1" dirty="0"/>
              <a:t> Tipografia</a:t>
            </a:r>
          </a:p>
          <a:p>
            <a:pPr>
              <a:lnSpc>
                <a:spcPct val="150000"/>
              </a:lnSpc>
              <a:buClr>
                <a:srgbClr val="6ECECB"/>
              </a:buClr>
              <a:buFont typeface="Arial" panose="020B0604020202020204" pitchFamily="34" charset="0"/>
              <a:buChar char="•"/>
            </a:pPr>
            <a:r>
              <a:rPr lang="pt-PT" sz="2400" b="1" dirty="0"/>
              <a:t> Iconografia</a:t>
            </a:r>
          </a:p>
          <a:p>
            <a:pPr>
              <a:lnSpc>
                <a:spcPct val="150000"/>
              </a:lnSpc>
              <a:buClr>
                <a:srgbClr val="6ECECB"/>
              </a:buClr>
              <a:buFont typeface="Arial" panose="020B0604020202020204" pitchFamily="34" charset="0"/>
              <a:buChar char="•"/>
            </a:pPr>
            <a:r>
              <a:rPr lang="pt-PT" sz="2400" b="1" dirty="0"/>
              <a:t> Estilo Gráfico</a:t>
            </a:r>
          </a:p>
        </p:txBody>
      </p:sp>
      <p:pic>
        <p:nvPicPr>
          <p:cNvPr id="12" name="Imagem 11">
            <a:extLst>
              <a:ext uri="{FF2B5EF4-FFF2-40B4-BE49-F238E27FC236}">
                <a16:creationId xmlns:a16="http://schemas.microsoft.com/office/drawing/2014/main" id="{415C6F17-CB01-4544-97A2-00C619A8D1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633" y="1329233"/>
            <a:ext cx="1974799" cy="1974799"/>
          </a:xfrm>
          <a:prstGeom prst="rect">
            <a:avLst/>
          </a:prstGeom>
        </p:spPr>
      </p:pic>
      <p:pic>
        <p:nvPicPr>
          <p:cNvPr id="16" name="Imagem 15">
            <a:extLst>
              <a:ext uri="{FF2B5EF4-FFF2-40B4-BE49-F238E27FC236}">
                <a16:creationId xmlns:a16="http://schemas.microsoft.com/office/drawing/2014/main" id="{004EA1AC-2552-4DFA-A7D2-1BE46C305CE2}"/>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0181760" flipH="1">
            <a:off x="5929775" y="3961733"/>
            <a:ext cx="1932649" cy="1879387"/>
          </a:xfrm>
          <a:prstGeom prst="rect">
            <a:avLst/>
          </a:prstGeom>
          <a:ln>
            <a:noFill/>
          </a:ln>
        </p:spPr>
      </p:pic>
      <p:sp>
        <p:nvSpPr>
          <p:cNvPr id="10" name="CaixaDeTexto 9">
            <a:extLst>
              <a:ext uri="{FF2B5EF4-FFF2-40B4-BE49-F238E27FC236}">
                <a16:creationId xmlns:a16="http://schemas.microsoft.com/office/drawing/2014/main" id="{DCBA38CB-3C9B-461E-8A8C-10A2B3FE4E4A}"/>
              </a:ext>
            </a:extLst>
          </p:cNvPr>
          <p:cNvSpPr txBox="1"/>
          <p:nvPr/>
        </p:nvSpPr>
        <p:spPr>
          <a:xfrm>
            <a:off x="658672" y="4329898"/>
            <a:ext cx="5440375" cy="1697068"/>
          </a:xfrm>
          <a:prstGeom prst="rect">
            <a:avLst/>
          </a:prstGeom>
          <a:noFill/>
        </p:spPr>
        <p:txBody>
          <a:bodyPr wrap="square" rtlCol="0">
            <a:spAutoFit/>
          </a:bodyPr>
          <a:lstStyle/>
          <a:p>
            <a:pPr>
              <a:lnSpc>
                <a:spcPct val="150000"/>
              </a:lnSpc>
            </a:pPr>
            <a:r>
              <a:rPr lang="pt-PT" sz="2400" i="1" dirty="0">
                <a:solidFill>
                  <a:srgbClr val="F7981D"/>
                </a:solidFill>
              </a:rPr>
              <a:t>Todos os elementos trabalham juntos para alcançar consistência e mostrar do que se trata a marca.</a:t>
            </a:r>
            <a:endParaRPr lang="en-GB" sz="2400" i="1" dirty="0">
              <a:solidFill>
                <a:srgbClr val="F7981D"/>
              </a:solidFill>
            </a:endParaRPr>
          </a:p>
        </p:txBody>
      </p:sp>
    </p:spTree>
    <p:extLst>
      <p:ext uri="{BB962C8B-B14F-4D97-AF65-F5344CB8AC3E}">
        <p14:creationId xmlns:p14="http://schemas.microsoft.com/office/powerpoint/2010/main" val="941161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https://youtu.be/l-S2Y3SF3mM</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#5</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5" name="CaixaDeTexto 4">
            <a:extLst>
              <a:ext uri="{FF2B5EF4-FFF2-40B4-BE49-F238E27FC236}">
                <a16:creationId xmlns:a16="http://schemas.microsoft.com/office/drawing/2014/main" id="{2963BF0E-2532-449A-9D38-BC6B67D1656E}"/>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Iniciando o Design Gráfico: </a:t>
            </a:r>
            <a:r>
              <a:rPr lang="pt-PT" sz="2400" b="1" i="1" dirty="0" err="1">
                <a:solidFill>
                  <a:schemeClr val="bg1">
                    <a:lumMod val="65000"/>
                  </a:schemeClr>
                </a:solidFill>
              </a:rPr>
              <a:t>Branding</a:t>
            </a:r>
            <a:r>
              <a:rPr lang="pt-PT" sz="2400" b="1" i="1" dirty="0">
                <a:solidFill>
                  <a:schemeClr val="bg1">
                    <a:lumMod val="65000"/>
                  </a:schemeClr>
                </a:solidFill>
              </a:rPr>
              <a:t> e Identidade</a:t>
            </a:r>
            <a:endParaRPr lang="en-GB" sz="2400" b="1" i="1" dirty="0">
              <a:solidFill>
                <a:schemeClr val="bg1">
                  <a:lumMod val="65000"/>
                </a:schemeClr>
              </a:solidFill>
            </a:endParaRPr>
          </a:p>
        </p:txBody>
      </p:sp>
      <p:pic>
        <p:nvPicPr>
          <p:cNvPr id="4" name="Multimédia Online 3" title="Beginning Graphic Design: Branding &amp; Identity">
            <a:hlinkClick r:id="" action="ppaction://media"/>
            <a:extLst>
              <a:ext uri="{FF2B5EF4-FFF2-40B4-BE49-F238E27FC236}">
                <a16:creationId xmlns:a16="http://schemas.microsoft.com/office/drawing/2014/main" id="{D5B96F41-4CD8-43DE-BBED-24546066E43F}"/>
              </a:ext>
            </a:extLst>
          </p:cNvPr>
          <p:cNvPicPr>
            <a:picLocks noRot="1"/>
          </p:cNvPicPr>
          <p:nvPr>
            <a:videoFile r:link="rId1"/>
          </p:nvPr>
        </p:nvPicPr>
        <p:blipFill>
          <a:blip r:embed="rId5"/>
          <a:stretch>
            <a:fillRect/>
          </a:stretch>
        </p:blipFill>
        <p:spPr>
          <a:xfrm>
            <a:off x="2649708" y="1287000"/>
            <a:ext cx="6948000" cy="4284000"/>
          </a:xfrm>
          <a:prstGeom prst="rect">
            <a:avLst/>
          </a:prstGeom>
        </p:spPr>
      </p:pic>
    </p:spTree>
    <p:extLst>
      <p:ext uri="{BB962C8B-B14F-4D97-AF65-F5344CB8AC3E}">
        <p14:creationId xmlns:p14="http://schemas.microsoft.com/office/powerpoint/2010/main" val="4130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 name="Picture 38" descr="MeetMindful: mindful people dating app, IYWTo">
            <a:extLst>
              <a:ext uri="{FF2B5EF4-FFF2-40B4-BE49-F238E27FC236}">
                <a16:creationId xmlns:a16="http://schemas.microsoft.com/office/drawing/2014/main" id="{E79B5671-4203-4056-A24B-D8A665BAC6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34599" y="50513"/>
            <a:ext cx="1775625" cy="1775625"/>
          </a:xfrm>
          <a:prstGeom prst="rect">
            <a:avLst/>
          </a:prstGeom>
          <a:noFill/>
          <a:extLst>
            <a:ext uri="{909E8E84-426E-40DD-AFC4-6F175D3DCCD1}">
              <a14:hiddenFill xmlns:a14="http://schemas.microsoft.com/office/drawing/2010/main">
                <a:solidFill>
                  <a:srgbClr val="FFFFFF"/>
                </a:solidFill>
              </a14:hiddenFill>
            </a:ext>
          </a:extLst>
        </p:spPr>
      </p:pic>
      <p:sp>
        <p:nvSpPr>
          <p:cNvPr id="34" name="Seta: Pentágono 33">
            <a:extLst>
              <a:ext uri="{FF2B5EF4-FFF2-40B4-BE49-F238E27FC236}">
                <a16:creationId xmlns:a16="http://schemas.microsoft.com/office/drawing/2014/main" id="{6250B793-2070-4ECC-B9DA-41481D274FB5}"/>
              </a:ext>
            </a:extLst>
          </p:cNvPr>
          <p:cNvSpPr/>
          <p:nvPr/>
        </p:nvSpPr>
        <p:spPr>
          <a:xfrm>
            <a:off x="0" y="1147041"/>
            <a:ext cx="6095999" cy="526191"/>
          </a:xfrm>
          <a:prstGeom prst="homePlate">
            <a:avLst>
              <a:gd name="adj" fmla="val 361061"/>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Identidade</a:t>
            </a:r>
            <a:r>
              <a:rPr lang="en-US" sz="3600" b="1" dirty="0"/>
              <a:t> Visual</a:t>
            </a:r>
          </a:p>
        </p:txBody>
      </p:sp>
      <p:sp>
        <p:nvSpPr>
          <p:cNvPr id="10" name="CaixaDeTexto 9">
            <a:extLst>
              <a:ext uri="{FF2B5EF4-FFF2-40B4-BE49-F238E27FC236}">
                <a16:creationId xmlns:a16="http://schemas.microsoft.com/office/drawing/2014/main" id="{D46F4497-29A9-4BEB-BED1-66834250F1A3}"/>
              </a:ext>
            </a:extLst>
          </p:cNvPr>
          <p:cNvSpPr txBox="1"/>
          <p:nvPr/>
        </p:nvSpPr>
        <p:spPr>
          <a:xfrm>
            <a:off x="1060704" y="1773816"/>
            <a:ext cx="5035296" cy="4467057"/>
          </a:xfrm>
          <a:prstGeom prst="rect">
            <a:avLst/>
          </a:prstGeom>
          <a:noFill/>
        </p:spPr>
        <p:txBody>
          <a:bodyPr wrap="square" rtlCol="0">
            <a:spAutoFit/>
          </a:bodyPr>
          <a:lstStyle/>
          <a:p>
            <a:pPr>
              <a:lnSpc>
                <a:spcPct val="150000"/>
              </a:lnSpc>
              <a:buClr>
                <a:srgbClr val="FDDE00"/>
              </a:buClr>
              <a:buFont typeface="Arial" panose="020B0604020202020204" pitchFamily="34" charset="0"/>
              <a:buChar char="•"/>
            </a:pPr>
            <a:r>
              <a:rPr lang="en-GB" sz="2400" dirty="0"/>
              <a:t> </a:t>
            </a:r>
            <a:r>
              <a:rPr lang="pt-PT" sz="2400" dirty="0"/>
              <a:t>Um símbolo que representa e identifica uma marca de forma concisa.</a:t>
            </a:r>
            <a:endParaRPr lang="en-GB" sz="2400" dirty="0"/>
          </a:p>
          <a:p>
            <a:pPr>
              <a:lnSpc>
                <a:spcPct val="150000"/>
              </a:lnSpc>
              <a:buClr>
                <a:srgbClr val="FDDE00"/>
              </a:buClr>
              <a:buFont typeface="Arial" panose="020B0604020202020204" pitchFamily="34" charset="0"/>
              <a:buChar char="•"/>
            </a:pPr>
            <a:r>
              <a:rPr lang="pt-PT" sz="2400" dirty="0"/>
              <a:t> Inclui palavras, imagens ou ambos</a:t>
            </a:r>
            <a:r>
              <a:rPr lang="en-GB" sz="2400" dirty="0"/>
              <a:t>.</a:t>
            </a:r>
          </a:p>
          <a:p>
            <a:pPr>
              <a:lnSpc>
                <a:spcPct val="150000"/>
              </a:lnSpc>
              <a:buClr>
                <a:srgbClr val="FDDE00"/>
              </a:buClr>
              <a:buFont typeface="Arial" panose="020B0604020202020204" pitchFamily="34" charset="0"/>
              <a:buChar char="•"/>
            </a:pPr>
            <a:r>
              <a:rPr lang="en-GB" sz="2400" dirty="0"/>
              <a:t> </a:t>
            </a:r>
            <a:r>
              <a:rPr lang="pt-PT" sz="2400" dirty="0"/>
              <a:t>É simples, distinto e adequado</a:t>
            </a:r>
            <a:r>
              <a:rPr lang="en-GB" sz="2400" dirty="0"/>
              <a:t>.</a:t>
            </a:r>
          </a:p>
          <a:p>
            <a:pPr>
              <a:lnSpc>
                <a:spcPct val="150000"/>
              </a:lnSpc>
              <a:buClr>
                <a:srgbClr val="FDDE00"/>
              </a:buClr>
              <a:buFont typeface="Arial" panose="020B0604020202020204" pitchFamily="34" charset="0"/>
              <a:buChar char="•"/>
            </a:pPr>
            <a:r>
              <a:rPr lang="en-GB" sz="2400" dirty="0"/>
              <a:t> É </a:t>
            </a:r>
            <a:r>
              <a:rPr lang="pt-PT" sz="2400" dirty="0"/>
              <a:t>afetado</a:t>
            </a:r>
            <a:r>
              <a:rPr lang="en-GB" sz="2400" dirty="0"/>
              <a:t> por:</a:t>
            </a:r>
          </a:p>
          <a:p>
            <a:pPr marL="800100" lvl="1" indent="-342900">
              <a:lnSpc>
                <a:spcPct val="150000"/>
              </a:lnSpc>
              <a:buClr>
                <a:srgbClr val="6ECECB"/>
              </a:buClr>
              <a:buFont typeface="Calibri" panose="020F0502020204030204" pitchFamily="34" charset="0"/>
              <a:buChar char="↘"/>
            </a:pPr>
            <a:r>
              <a:rPr lang="pt-PT" sz="2400" dirty="0"/>
              <a:t>Palete</a:t>
            </a:r>
            <a:r>
              <a:rPr lang="en-GB" sz="2400" dirty="0"/>
              <a:t> de cores;</a:t>
            </a:r>
          </a:p>
          <a:p>
            <a:pPr marL="800100" lvl="1" indent="-342900">
              <a:lnSpc>
                <a:spcPct val="150000"/>
              </a:lnSpc>
              <a:buClr>
                <a:srgbClr val="6ECECB"/>
              </a:buClr>
              <a:buFont typeface="Calibri" panose="020F0502020204030204" pitchFamily="34" charset="0"/>
              <a:buChar char="↘"/>
            </a:pPr>
            <a:r>
              <a:rPr lang="pt-PT" sz="2400" dirty="0"/>
              <a:t>Tipo e tamanho da fonte</a:t>
            </a:r>
            <a:r>
              <a:rPr lang="en-GB" sz="2400" dirty="0"/>
              <a:t>;</a:t>
            </a:r>
          </a:p>
          <a:p>
            <a:pPr marL="800100" lvl="1" indent="-342900">
              <a:lnSpc>
                <a:spcPct val="150000"/>
              </a:lnSpc>
              <a:buClr>
                <a:srgbClr val="6ECECB"/>
              </a:buClr>
              <a:buFont typeface="Calibri" panose="020F0502020204030204" pitchFamily="34" charset="0"/>
              <a:buChar char="↘"/>
            </a:pPr>
            <a:r>
              <a:rPr lang="en-GB" sz="2400" dirty="0"/>
              <a:t>Imagens.</a:t>
            </a:r>
          </a:p>
        </p:txBody>
      </p:sp>
      <p:pic>
        <p:nvPicPr>
          <p:cNvPr id="15" name="Imagem 14">
            <a:extLst>
              <a:ext uri="{FF2B5EF4-FFF2-40B4-BE49-F238E27FC236}">
                <a16:creationId xmlns:a16="http://schemas.microsoft.com/office/drawing/2014/main" id="{95735749-E770-4BAB-BE11-6B68892CA9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785" y="1129377"/>
            <a:ext cx="900000" cy="900000"/>
          </a:xfrm>
          <a:prstGeom prst="rect">
            <a:avLst/>
          </a:prstGeom>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F0929E15-5A07-4E57-8EA0-9C79D9861C5E}"/>
              </a:ext>
            </a:extLst>
          </p:cNvPr>
          <p:cNvSpPr txBox="1"/>
          <p:nvPr/>
        </p:nvSpPr>
        <p:spPr>
          <a:xfrm>
            <a:off x="1357249" y="1129188"/>
            <a:ext cx="3675888" cy="553998"/>
          </a:xfrm>
          <a:prstGeom prst="rect">
            <a:avLst/>
          </a:prstGeom>
          <a:noFill/>
        </p:spPr>
        <p:txBody>
          <a:bodyPr wrap="square" rtlCol="0">
            <a:spAutoFit/>
          </a:bodyPr>
          <a:lstStyle/>
          <a:p>
            <a:r>
              <a:rPr lang="en-GB" sz="3000" b="1" dirty="0" err="1"/>
              <a:t>Logotipo</a:t>
            </a:r>
            <a:endParaRPr lang="en-GB" sz="3000" b="1" dirty="0"/>
          </a:p>
        </p:txBody>
      </p:sp>
      <p:pic>
        <p:nvPicPr>
          <p:cNvPr id="1046" name="Picture 22" descr="Soho House Berlin - Home | Facebook">
            <a:extLst>
              <a:ext uri="{FF2B5EF4-FFF2-40B4-BE49-F238E27FC236}">
                <a16:creationId xmlns:a16="http://schemas.microsoft.com/office/drawing/2014/main" id="{4874F10D-1D8A-4FD9-8ACA-1A13713158A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65886" y="2322576"/>
            <a:ext cx="2561252" cy="256125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HCOM - Influence, Social Media &amp; RP">
            <a:extLst>
              <a:ext uri="{FF2B5EF4-FFF2-40B4-BE49-F238E27FC236}">
                <a16:creationId xmlns:a16="http://schemas.microsoft.com/office/drawing/2014/main" id="{F2310F70-F7DC-493D-A40F-12F07FBED8D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74360" y="114704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Yoga on the Fly (@yogaontheflyllc) | Twitter">
            <a:extLst>
              <a:ext uri="{FF2B5EF4-FFF2-40B4-BE49-F238E27FC236}">
                <a16:creationId xmlns:a16="http://schemas.microsoft.com/office/drawing/2014/main" id="{45745B9A-9B05-4DB6-9D17-CA56421460B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589293" y="4682649"/>
            <a:ext cx="2366137" cy="155822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Ketanga Fitness Retreats, United States | BookRetreats.com">
            <a:extLst>
              <a:ext uri="{FF2B5EF4-FFF2-40B4-BE49-F238E27FC236}">
                <a16:creationId xmlns:a16="http://schemas.microsoft.com/office/drawing/2014/main" id="{A43431F8-3A9C-475C-AA64-9206F8D3AB3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18365" y="4751325"/>
            <a:ext cx="2580132" cy="172094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irport Terminal Sleeping Pods - GoSleep Sleeping Pods for Transit Areas">
            <a:extLst>
              <a:ext uri="{FF2B5EF4-FFF2-40B4-BE49-F238E27FC236}">
                <a16:creationId xmlns:a16="http://schemas.microsoft.com/office/drawing/2014/main" id="{7082273F-8D9D-41F4-AA07-5864074E4AC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35495" y="2895355"/>
            <a:ext cx="3093720" cy="6421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irFit, Inc. Name Changes to ROAM Fitness">
            <a:extLst>
              <a:ext uri="{FF2B5EF4-FFF2-40B4-BE49-F238E27FC236}">
                <a16:creationId xmlns:a16="http://schemas.microsoft.com/office/drawing/2014/main" id="{5407BB7D-3C27-427C-96A9-D3F6DA4FB14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59937" y="4108138"/>
            <a:ext cx="3229356" cy="52315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Welltok Raises $33.7 Million to Optimize Consumer Health">
            <a:extLst>
              <a:ext uri="{FF2B5EF4-FFF2-40B4-BE49-F238E27FC236}">
                <a16:creationId xmlns:a16="http://schemas.microsoft.com/office/drawing/2014/main" id="{0458FDD8-F1B4-4BF4-A575-16E792C466E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264303" y="1876109"/>
            <a:ext cx="2761488" cy="6465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dle | Wellbeats">
            <a:extLst>
              <a:ext uri="{FF2B5EF4-FFF2-40B4-BE49-F238E27FC236}">
                <a16:creationId xmlns:a16="http://schemas.microsoft.com/office/drawing/2014/main" id="{CFC3FE08-7620-4953-81E8-5CE90AC2676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37959" y="546988"/>
            <a:ext cx="3191256" cy="71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4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ta: Pentágono 10">
            <a:extLst>
              <a:ext uri="{FF2B5EF4-FFF2-40B4-BE49-F238E27FC236}">
                <a16:creationId xmlns:a16="http://schemas.microsoft.com/office/drawing/2014/main" id="{98C7967E-21D1-4E2A-9733-711D522CDD65}"/>
              </a:ext>
            </a:extLst>
          </p:cNvPr>
          <p:cNvSpPr/>
          <p:nvPr/>
        </p:nvSpPr>
        <p:spPr>
          <a:xfrm>
            <a:off x="0" y="1147041"/>
            <a:ext cx="6095999" cy="526191"/>
          </a:xfrm>
          <a:prstGeom prst="homePlate">
            <a:avLst>
              <a:gd name="adj" fmla="val 361061"/>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Identidade</a:t>
            </a:r>
            <a:r>
              <a:rPr lang="en-US" sz="3600" b="1" dirty="0"/>
              <a:t> Visual</a:t>
            </a:r>
          </a:p>
        </p:txBody>
      </p:sp>
      <p:pic>
        <p:nvPicPr>
          <p:cNvPr id="4" name="Imagem 3">
            <a:extLst>
              <a:ext uri="{FF2B5EF4-FFF2-40B4-BE49-F238E27FC236}">
                <a16:creationId xmlns:a16="http://schemas.microsoft.com/office/drawing/2014/main" id="{69DD6F57-6D9A-46F4-99D8-728B6E1B33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85" y="1129188"/>
            <a:ext cx="900000" cy="900000"/>
          </a:xfrm>
          <a:prstGeom prst="rect">
            <a:avLst/>
          </a:prstGeom>
          <a:effectLst>
            <a:outerShdw blurRad="50800" dist="38100" dir="2700000" algn="tl" rotWithShape="0">
              <a:prstClr val="black">
                <a:alpha val="40000"/>
              </a:prstClr>
            </a:outerShdw>
          </a:effectLst>
        </p:spPr>
      </p:pic>
      <p:sp>
        <p:nvSpPr>
          <p:cNvPr id="10" name="CaixaDeTexto 9">
            <a:extLst>
              <a:ext uri="{FF2B5EF4-FFF2-40B4-BE49-F238E27FC236}">
                <a16:creationId xmlns:a16="http://schemas.microsoft.com/office/drawing/2014/main" id="{D46F4497-29A9-4BEB-BED1-66834250F1A3}"/>
              </a:ext>
            </a:extLst>
          </p:cNvPr>
          <p:cNvSpPr txBox="1"/>
          <p:nvPr/>
        </p:nvSpPr>
        <p:spPr>
          <a:xfrm>
            <a:off x="1060704" y="1773816"/>
            <a:ext cx="5742432" cy="3913059"/>
          </a:xfrm>
          <a:prstGeom prst="rect">
            <a:avLst/>
          </a:prstGeom>
          <a:noFill/>
        </p:spPr>
        <p:txBody>
          <a:bodyPr wrap="square" rtlCol="0">
            <a:spAutoFit/>
          </a:bodyPr>
          <a:lstStyle/>
          <a:p>
            <a:pPr>
              <a:lnSpc>
                <a:spcPct val="150000"/>
              </a:lnSpc>
              <a:buClr>
                <a:srgbClr val="6ECECB"/>
              </a:buClr>
              <a:buFont typeface="Arial" panose="020B0604020202020204" pitchFamily="34" charset="0"/>
              <a:buChar char="•"/>
            </a:pPr>
            <a:r>
              <a:rPr lang="en-GB" sz="2400" dirty="0"/>
              <a:t> </a:t>
            </a:r>
            <a:r>
              <a:rPr lang="pt-PT" sz="2400" dirty="0"/>
              <a:t>1 a 3 cores primárias (essência da marca)</a:t>
            </a:r>
            <a:endParaRPr lang="en-GB" sz="2400" dirty="0"/>
          </a:p>
          <a:p>
            <a:pPr>
              <a:lnSpc>
                <a:spcPct val="150000"/>
              </a:lnSpc>
              <a:buClr>
                <a:srgbClr val="6ECECB"/>
              </a:buClr>
              <a:buFont typeface="Arial" panose="020B0604020202020204" pitchFamily="34" charset="0"/>
              <a:buChar char="•"/>
            </a:pPr>
            <a:r>
              <a:rPr lang="en-GB" sz="2400" dirty="0"/>
              <a:t> </a:t>
            </a:r>
            <a:r>
              <a:rPr lang="pt-PT" sz="2400" dirty="0"/>
              <a:t>Suportada por cores secundárias (expandir estilo e personalidade)</a:t>
            </a:r>
          </a:p>
          <a:p>
            <a:pPr>
              <a:lnSpc>
                <a:spcPct val="150000"/>
              </a:lnSpc>
              <a:buClr>
                <a:srgbClr val="6ECECB"/>
              </a:buClr>
              <a:buFont typeface="Arial" panose="020B0604020202020204" pitchFamily="34" charset="0"/>
              <a:buChar char="•"/>
            </a:pPr>
            <a:r>
              <a:rPr lang="pt-PT" sz="2400" dirty="0"/>
              <a:t> Traz uma sensação de unidade em vários materiais e canais.</a:t>
            </a:r>
            <a:endParaRPr lang="en-GB" sz="2400" dirty="0"/>
          </a:p>
          <a:p>
            <a:pPr>
              <a:lnSpc>
                <a:spcPct val="150000"/>
              </a:lnSpc>
              <a:buClr>
                <a:srgbClr val="6ECECB"/>
              </a:buClr>
              <a:buFont typeface="Arial" panose="020B0604020202020204" pitchFamily="34" charset="0"/>
              <a:buChar char="•"/>
            </a:pPr>
            <a:r>
              <a:rPr lang="en-GB" sz="2400" dirty="0"/>
              <a:t> </a:t>
            </a:r>
            <a:r>
              <a:rPr lang="pt-PT" sz="2400" dirty="0"/>
              <a:t>A cor afeta as perceções e o comportamento dos consumidores.</a:t>
            </a:r>
            <a:endParaRPr lang="en-GB" sz="2400" dirty="0"/>
          </a:p>
        </p:txBody>
      </p:sp>
      <p:sp>
        <p:nvSpPr>
          <p:cNvPr id="12" name="CaixaDeTexto 11">
            <a:extLst>
              <a:ext uri="{FF2B5EF4-FFF2-40B4-BE49-F238E27FC236}">
                <a16:creationId xmlns:a16="http://schemas.microsoft.com/office/drawing/2014/main" id="{67887462-D051-4FA3-B29E-CF046343C5D7}"/>
              </a:ext>
            </a:extLst>
          </p:cNvPr>
          <p:cNvSpPr txBox="1"/>
          <p:nvPr/>
        </p:nvSpPr>
        <p:spPr>
          <a:xfrm>
            <a:off x="1357249" y="1129188"/>
            <a:ext cx="3675888" cy="553998"/>
          </a:xfrm>
          <a:prstGeom prst="rect">
            <a:avLst/>
          </a:prstGeom>
          <a:noFill/>
        </p:spPr>
        <p:txBody>
          <a:bodyPr wrap="square" rtlCol="0">
            <a:spAutoFit/>
          </a:bodyPr>
          <a:lstStyle/>
          <a:p>
            <a:r>
              <a:rPr lang="en-GB" sz="3000" b="1" dirty="0" err="1"/>
              <a:t>Palete</a:t>
            </a:r>
            <a:r>
              <a:rPr lang="en-GB" sz="3000" b="1" dirty="0"/>
              <a:t> de cores</a:t>
            </a:r>
          </a:p>
        </p:txBody>
      </p:sp>
      <p:pic>
        <p:nvPicPr>
          <p:cNvPr id="2050" name="Picture 2" descr="Colour Chart - DECENT SHOP FRONTS">
            <a:extLst>
              <a:ext uri="{FF2B5EF4-FFF2-40B4-BE49-F238E27FC236}">
                <a16:creationId xmlns:a16="http://schemas.microsoft.com/office/drawing/2014/main" id="{F124214C-418E-4B56-8A32-92344529CB4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78624" y="338328"/>
            <a:ext cx="4913375" cy="5615286"/>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18346E5B-3168-4EFD-B817-0A3B32C5F8A4}"/>
              </a:ext>
            </a:extLst>
          </p:cNvPr>
          <p:cNvSpPr txBox="1"/>
          <p:nvPr/>
        </p:nvSpPr>
        <p:spPr>
          <a:xfrm>
            <a:off x="8586216" y="6061385"/>
            <a:ext cx="3499866" cy="246221"/>
          </a:xfrm>
          <a:prstGeom prst="rect">
            <a:avLst/>
          </a:prstGeom>
          <a:noFill/>
        </p:spPr>
        <p:txBody>
          <a:bodyPr wrap="square">
            <a:spAutoFit/>
          </a:bodyPr>
          <a:lstStyle/>
          <a:p>
            <a:pPr algn="r"/>
            <a:r>
              <a:rPr lang="en-GB" sz="1000" dirty="0"/>
              <a:t>Source: </a:t>
            </a:r>
            <a:r>
              <a:rPr lang="en-GB" sz="1000" dirty="0">
                <a:hlinkClick r:id="rId5"/>
              </a:rPr>
              <a:t>http://decentshopfrontshutters.com/colour-chart.html</a:t>
            </a:r>
            <a:r>
              <a:rPr lang="en-GB" sz="1000" dirty="0"/>
              <a:t> </a:t>
            </a:r>
          </a:p>
        </p:txBody>
      </p:sp>
    </p:spTree>
    <p:extLst>
      <p:ext uri="{BB962C8B-B14F-4D97-AF65-F5344CB8AC3E}">
        <p14:creationId xmlns:p14="http://schemas.microsoft.com/office/powerpoint/2010/main" val="111041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ta: Pentágono 33">
            <a:extLst>
              <a:ext uri="{FF2B5EF4-FFF2-40B4-BE49-F238E27FC236}">
                <a16:creationId xmlns:a16="http://schemas.microsoft.com/office/drawing/2014/main" id="{6250B793-2070-4ECC-B9DA-41481D274FB5}"/>
              </a:ext>
            </a:extLst>
          </p:cNvPr>
          <p:cNvSpPr/>
          <p:nvPr/>
        </p:nvSpPr>
        <p:spPr>
          <a:xfrm>
            <a:off x="0" y="1147041"/>
            <a:ext cx="6095999" cy="526191"/>
          </a:xfrm>
          <a:prstGeom prst="homePlate">
            <a:avLst>
              <a:gd name="adj" fmla="val 361061"/>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Identidade</a:t>
            </a:r>
            <a:r>
              <a:rPr lang="en-US" sz="3600" b="1" dirty="0"/>
              <a:t> Visual</a:t>
            </a:r>
          </a:p>
        </p:txBody>
      </p:sp>
      <p:sp>
        <p:nvSpPr>
          <p:cNvPr id="10" name="CaixaDeTexto 9">
            <a:extLst>
              <a:ext uri="{FF2B5EF4-FFF2-40B4-BE49-F238E27FC236}">
                <a16:creationId xmlns:a16="http://schemas.microsoft.com/office/drawing/2014/main" id="{D46F4497-29A9-4BEB-BED1-66834250F1A3}"/>
              </a:ext>
            </a:extLst>
          </p:cNvPr>
          <p:cNvSpPr txBox="1"/>
          <p:nvPr/>
        </p:nvSpPr>
        <p:spPr>
          <a:xfrm>
            <a:off x="487273" y="1773816"/>
            <a:ext cx="5603564" cy="3913059"/>
          </a:xfrm>
          <a:prstGeom prst="rect">
            <a:avLst/>
          </a:prstGeom>
          <a:noFill/>
        </p:spPr>
        <p:txBody>
          <a:bodyPr wrap="square" rtlCol="0">
            <a:spAutoFit/>
          </a:bodyPr>
          <a:lstStyle/>
          <a:p>
            <a:pPr>
              <a:lnSpc>
                <a:spcPct val="150000"/>
              </a:lnSpc>
              <a:buClr>
                <a:srgbClr val="FDDE00"/>
              </a:buClr>
              <a:buFont typeface="Arial" panose="020B0604020202020204" pitchFamily="34" charset="0"/>
              <a:buChar char="•"/>
            </a:pPr>
            <a:r>
              <a:rPr lang="en-GB" sz="2400" dirty="0"/>
              <a:t> </a:t>
            </a:r>
            <a:r>
              <a:rPr lang="en-GB" sz="2400" dirty="0" err="1"/>
              <a:t>Mostre</a:t>
            </a:r>
            <a:r>
              <a:rPr lang="en-GB" sz="2400" dirty="0"/>
              <a:t> o </a:t>
            </a:r>
            <a:r>
              <a:rPr lang="en-GB" sz="2400" dirty="0" err="1"/>
              <a:t>estado</a:t>
            </a:r>
            <a:r>
              <a:rPr lang="en-GB" sz="2400" dirty="0"/>
              <a:t> de </a:t>
            </a:r>
            <a:r>
              <a:rPr lang="en-GB" sz="2400" dirty="0" err="1"/>
              <a:t>espírito</a:t>
            </a:r>
            <a:r>
              <a:rPr lang="en-GB" sz="2400" dirty="0"/>
              <a:t> da </a:t>
            </a:r>
            <a:r>
              <a:rPr lang="en-GB" sz="2400" dirty="0" err="1"/>
              <a:t>sua</a:t>
            </a:r>
            <a:r>
              <a:rPr lang="en-GB" sz="2400" dirty="0"/>
              <a:t> </a:t>
            </a:r>
            <a:r>
              <a:rPr lang="en-GB" sz="2400" dirty="0" err="1"/>
              <a:t>marca</a:t>
            </a:r>
            <a:endParaRPr lang="en-GB" sz="2400" dirty="0"/>
          </a:p>
          <a:p>
            <a:pPr>
              <a:lnSpc>
                <a:spcPct val="150000"/>
              </a:lnSpc>
              <a:buClr>
                <a:srgbClr val="FDDE00"/>
              </a:buClr>
              <a:buFont typeface="Arial" panose="020B0604020202020204" pitchFamily="34" charset="0"/>
              <a:buChar char="•"/>
            </a:pPr>
            <a:r>
              <a:rPr lang="en-GB" sz="2400" dirty="0"/>
              <a:t> </a:t>
            </a:r>
            <a:r>
              <a:rPr lang="pt-PT" sz="2400" dirty="0"/>
              <a:t>Escolha 2 ou 3 fontes diferentes para usar todos os dias com objetivos específicos</a:t>
            </a:r>
            <a:r>
              <a:rPr lang="en-GB" sz="2400" dirty="0"/>
              <a:t>:</a:t>
            </a:r>
          </a:p>
          <a:p>
            <a:pPr marL="800100" lvl="1" indent="-342900">
              <a:lnSpc>
                <a:spcPct val="150000"/>
              </a:lnSpc>
              <a:buClr>
                <a:srgbClr val="6ECECB"/>
              </a:buClr>
              <a:buFont typeface="Calibri" panose="020F0502020204030204" pitchFamily="34" charset="0"/>
              <a:buChar char="↘"/>
            </a:pPr>
            <a:r>
              <a:rPr lang="en-GB" sz="2400" dirty="0"/>
              <a:t> </a:t>
            </a:r>
            <a:r>
              <a:rPr lang="en-GB" sz="2400" dirty="0" err="1"/>
              <a:t>Cabeçalhos</a:t>
            </a:r>
            <a:endParaRPr lang="en-GB" sz="2400" dirty="0"/>
          </a:p>
          <a:p>
            <a:pPr marL="800100" lvl="1" indent="-342900">
              <a:lnSpc>
                <a:spcPct val="150000"/>
              </a:lnSpc>
              <a:buClr>
                <a:srgbClr val="6ECECB"/>
              </a:buClr>
              <a:buFont typeface="Calibri" panose="020F0502020204030204" pitchFamily="34" charset="0"/>
              <a:buChar char="↘"/>
            </a:pPr>
            <a:r>
              <a:rPr lang="en-GB" sz="2400" dirty="0" err="1"/>
              <a:t>Subcabeçalhos</a:t>
            </a:r>
            <a:endParaRPr lang="en-GB" sz="2400" dirty="0"/>
          </a:p>
          <a:p>
            <a:pPr marL="800100" lvl="1" indent="-342900">
              <a:lnSpc>
                <a:spcPct val="150000"/>
              </a:lnSpc>
              <a:buClr>
                <a:srgbClr val="6ECECB"/>
              </a:buClr>
              <a:buFont typeface="Calibri" panose="020F0502020204030204" pitchFamily="34" charset="0"/>
              <a:buChar char="↘"/>
            </a:pPr>
            <a:r>
              <a:rPr lang="en-GB" sz="2400" dirty="0" err="1"/>
              <a:t>Logotipo</a:t>
            </a:r>
            <a:endParaRPr lang="en-GB" sz="2400" dirty="0"/>
          </a:p>
          <a:p>
            <a:pPr marL="800100" lvl="1" indent="-342900">
              <a:lnSpc>
                <a:spcPct val="150000"/>
              </a:lnSpc>
              <a:buClr>
                <a:srgbClr val="6ECECB"/>
              </a:buClr>
              <a:buFont typeface="Calibri" panose="020F0502020204030204" pitchFamily="34" charset="0"/>
              <a:buChar char="↘"/>
            </a:pPr>
            <a:r>
              <a:rPr lang="en-GB" sz="2400" dirty="0" err="1"/>
              <a:t>Correspondência</a:t>
            </a:r>
            <a:endParaRPr lang="en-GB" sz="2400" dirty="0"/>
          </a:p>
        </p:txBody>
      </p:sp>
      <p:sp>
        <p:nvSpPr>
          <p:cNvPr id="33" name="CaixaDeTexto 32">
            <a:extLst>
              <a:ext uri="{FF2B5EF4-FFF2-40B4-BE49-F238E27FC236}">
                <a16:creationId xmlns:a16="http://schemas.microsoft.com/office/drawing/2014/main" id="{F0929E15-5A07-4E57-8EA0-9C79D9861C5E}"/>
              </a:ext>
            </a:extLst>
          </p:cNvPr>
          <p:cNvSpPr txBox="1"/>
          <p:nvPr/>
        </p:nvSpPr>
        <p:spPr>
          <a:xfrm>
            <a:off x="1357249" y="1129188"/>
            <a:ext cx="3675888" cy="553998"/>
          </a:xfrm>
          <a:prstGeom prst="rect">
            <a:avLst/>
          </a:prstGeom>
          <a:noFill/>
        </p:spPr>
        <p:txBody>
          <a:bodyPr wrap="square" rtlCol="0">
            <a:spAutoFit/>
          </a:bodyPr>
          <a:lstStyle/>
          <a:p>
            <a:r>
              <a:rPr lang="en-GB" sz="3000" b="1" dirty="0" err="1"/>
              <a:t>Tipografia</a:t>
            </a:r>
            <a:endParaRPr lang="en-GB" sz="3000" b="1" dirty="0"/>
          </a:p>
        </p:txBody>
      </p:sp>
      <p:pic>
        <p:nvPicPr>
          <p:cNvPr id="18" name="Imagem 17">
            <a:extLst>
              <a:ext uri="{FF2B5EF4-FFF2-40B4-BE49-F238E27FC236}">
                <a16:creationId xmlns:a16="http://schemas.microsoft.com/office/drawing/2014/main" id="{4D544A53-112F-49FE-91AD-8824AEE72B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85" y="1046457"/>
            <a:ext cx="900000" cy="900000"/>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A7408412-2158-4CE3-B927-AAB7B323A466}"/>
              </a:ext>
            </a:extLst>
          </p:cNvPr>
          <p:cNvSpPr/>
          <p:nvPr/>
        </p:nvSpPr>
        <p:spPr>
          <a:xfrm>
            <a:off x="6319992" y="1496457"/>
            <a:ext cx="737365" cy="720000"/>
          </a:xfrm>
          <a:prstGeom prst="ellipse">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ixaDeTexto 3">
            <a:extLst>
              <a:ext uri="{FF2B5EF4-FFF2-40B4-BE49-F238E27FC236}">
                <a16:creationId xmlns:a16="http://schemas.microsoft.com/office/drawing/2014/main" id="{76DCC2E7-E959-44D5-B4A0-2C05DAF849CC}"/>
              </a:ext>
            </a:extLst>
          </p:cNvPr>
          <p:cNvSpPr txBox="1"/>
          <p:nvPr/>
        </p:nvSpPr>
        <p:spPr>
          <a:xfrm>
            <a:off x="6679992" y="1440959"/>
            <a:ext cx="5435808" cy="830997"/>
          </a:xfrm>
          <a:prstGeom prst="rect">
            <a:avLst/>
          </a:prstGeom>
          <a:noFill/>
        </p:spPr>
        <p:txBody>
          <a:bodyPr wrap="square" rtlCol="0">
            <a:spAutoFit/>
          </a:bodyPr>
          <a:lstStyle/>
          <a:p>
            <a:r>
              <a:rPr lang="en-GB" sz="2400" b="1" dirty="0"/>
              <a:t>Serif fonts: </a:t>
            </a:r>
            <a:r>
              <a:rPr lang="pt-PT" sz="2400" dirty="0"/>
              <a:t>clássico, elegante, sofisticado</a:t>
            </a:r>
          </a:p>
          <a:p>
            <a:r>
              <a:rPr lang="en-GB" sz="2400" b="1" dirty="0">
                <a:solidFill>
                  <a:srgbClr val="6ECECB"/>
                </a:solidFill>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 </a:t>
            </a:r>
            <a:r>
              <a:rPr lang="en-GB" sz="2400" dirty="0">
                <a:latin typeface="Garamond" panose="02020404030301010803" pitchFamily="18" charset="0"/>
              </a:rPr>
              <a:t>Garamond</a:t>
            </a:r>
          </a:p>
        </p:txBody>
      </p:sp>
      <p:sp>
        <p:nvSpPr>
          <p:cNvPr id="21" name="Oval 20">
            <a:extLst>
              <a:ext uri="{FF2B5EF4-FFF2-40B4-BE49-F238E27FC236}">
                <a16:creationId xmlns:a16="http://schemas.microsoft.com/office/drawing/2014/main" id="{BA640236-DC0E-4B61-9781-F7234EC98EEB}"/>
              </a:ext>
            </a:extLst>
          </p:cNvPr>
          <p:cNvSpPr/>
          <p:nvPr/>
        </p:nvSpPr>
        <p:spPr>
          <a:xfrm>
            <a:off x="6319991" y="2784819"/>
            <a:ext cx="737365" cy="720000"/>
          </a:xfrm>
          <a:prstGeom prst="ellipse">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aixaDeTexto 21">
            <a:extLst>
              <a:ext uri="{FF2B5EF4-FFF2-40B4-BE49-F238E27FC236}">
                <a16:creationId xmlns:a16="http://schemas.microsoft.com/office/drawing/2014/main" id="{12BA7A6B-884C-4C1E-9BA1-0EF0899EF870}"/>
              </a:ext>
            </a:extLst>
          </p:cNvPr>
          <p:cNvSpPr txBox="1"/>
          <p:nvPr/>
        </p:nvSpPr>
        <p:spPr>
          <a:xfrm>
            <a:off x="6679992" y="2729321"/>
            <a:ext cx="5435808" cy="830997"/>
          </a:xfrm>
          <a:prstGeom prst="rect">
            <a:avLst/>
          </a:prstGeom>
          <a:noFill/>
        </p:spPr>
        <p:txBody>
          <a:bodyPr wrap="square" rtlCol="0">
            <a:spAutoFit/>
          </a:bodyPr>
          <a:lstStyle/>
          <a:p>
            <a:r>
              <a:rPr lang="en-GB" sz="2400" b="1" dirty="0"/>
              <a:t>Sans serif fonts:</a:t>
            </a:r>
            <a:r>
              <a:rPr lang="en-GB" sz="2400" dirty="0"/>
              <a:t> </a:t>
            </a:r>
            <a:r>
              <a:rPr lang="pt-PT" sz="2400" dirty="0"/>
              <a:t>moderno</a:t>
            </a:r>
            <a:r>
              <a:rPr lang="en-GB" sz="2400" dirty="0"/>
              <a:t> e claro</a:t>
            </a:r>
          </a:p>
          <a:p>
            <a:r>
              <a:rPr lang="en-GB" sz="2400" b="1" dirty="0">
                <a:solidFill>
                  <a:srgbClr val="6ECECB"/>
                </a:solidFill>
                <a:latin typeface="Calibri" panose="020F0502020204030204" pitchFamily="34" charset="0"/>
                <a:cs typeface="Calibri" panose="020F0502020204030204" pitchFamily="34" charset="0"/>
              </a:rPr>
              <a:t>↘ </a:t>
            </a:r>
            <a:r>
              <a:rPr lang="en-GB" sz="2400" dirty="0">
                <a:latin typeface="Helvetica" panose="020B0604020202020204" pitchFamily="34" charset="0"/>
                <a:cs typeface="Helvetica" panose="020B0604020202020204" pitchFamily="34" charset="0"/>
              </a:rPr>
              <a:t>Helvetica</a:t>
            </a:r>
            <a:r>
              <a:rPr lang="en-GB" sz="2400" dirty="0"/>
              <a:t> </a:t>
            </a:r>
          </a:p>
        </p:txBody>
      </p:sp>
      <p:sp>
        <p:nvSpPr>
          <p:cNvPr id="23" name="Oval 22">
            <a:extLst>
              <a:ext uri="{FF2B5EF4-FFF2-40B4-BE49-F238E27FC236}">
                <a16:creationId xmlns:a16="http://schemas.microsoft.com/office/drawing/2014/main" id="{6F40DB30-F4ED-49C7-B46F-329BAD80420A}"/>
              </a:ext>
            </a:extLst>
          </p:cNvPr>
          <p:cNvSpPr/>
          <p:nvPr/>
        </p:nvSpPr>
        <p:spPr>
          <a:xfrm>
            <a:off x="6319990" y="4073181"/>
            <a:ext cx="737365" cy="720000"/>
          </a:xfrm>
          <a:prstGeom prst="ellipse">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6DA2548-CA4E-490B-A766-E3023989BB07}"/>
              </a:ext>
            </a:extLst>
          </p:cNvPr>
          <p:cNvSpPr/>
          <p:nvPr/>
        </p:nvSpPr>
        <p:spPr>
          <a:xfrm>
            <a:off x="6319992" y="5361543"/>
            <a:ext cx="737365" cy="720000"/>
          </a:xfrm>
          <a:prstGeom prst="ellipse">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aixaDeTexto 24">
            <a:extLst>
              <a:ext uri="{FF2B5EF4-FFF2-40B4-BE49-F238E27FC236}">
                <a16:creationId xmlns:a16="http://schemas.microsoft.com/office/drawing/2014/main" id="{B1946138-282B-4587-9093-14054702C876}"/>
              </a:ext>
            </a:extLst>
          </p:cNvPr>
          <p:cNvSpPr txBox="1"/>
          <p:nvPr/>
        </p:nvSpPr>
        <p:spPr>
          <a:xfrm>
            <a:off x="6679992" y="4017682"/>
            <a:ext cx="5435808" cy="830997"/>
          </a:xfrm>
          <a:prstGeom prst="rect">
            <a:avLst/>
          </a:prstGeom>
          <a:noFill/>
        </p:spPr>
        <p:txBody>
          <a:bodyPr wrap="square" rtlCol="0">
            <a:spAutoFit/>
          </a:bodyPr>
          <a:lstStyle/>
          <a:p>
            <a:r>
              <a:rPr lang="en-GB" sz="2400" b="1" dirty="0"/>
              <a:t>Script fonts:</a:t>
            </a:r>
            <a:r>
              <a:rPr lang="en-GB" sz="2400" dirty="0"/>
              <a:t> </a:t>
            </a:r>
            <a:r>
              <a:rPr lang="pt-PT" sz="2400" dirty="0"/>
              <a:t>apelo individual elegante</a:t>
            </a:r>
          </a:p>
          <a:p>
            <a:r>
              <a:rPr lang="en-GB" sz="2400" b="1" dirty="0">
                <a:solidFill>
                  <a:srgbClr val="6ECECB"/>
                </a:solidFill>
                <a:latin typeface="Calibri" panose="020F0502020204030204" pitchFamily="34" charset="0"/>
                <a:cs typeface="Calibri" panose="020F0502020204030204" pitchFamily="34" charset="0"/>
              </a:rPr>
              <a:t>↘ </a:t>
            </a:r>
            <a:r>
              <a:rPr lang="en-GB" sz="2400" dirty="0">
                <a:latin typeface="Brush Script MT" panose="03060802040406070304" pitchFamily="66" charset="0"/>
                <a:cs typeface="Helvetica" panose="020B0604020202020204" pitchFamily="34" charset="0"/>
              </a:rPr>
              <a:t>Brush Script MT </a:t>
            </a:r>
            <a:endParaRPr lang="en-GB" sz="2400" dirty="0">
              <a:latin typeface="Brush Script MT" panose="03060802040406070304" pitchFamily="66" charset="0"/>
            </a:endParaRPr>
          </a:p>
        </p:txBody>
      </p:sp>
      <p:sp>
        <p:nvSpPr>
          <p:cNvPr id="26" name="CaixaDeTexto 25">
            <a:extLst>
              <a:ext uri="{FF2B5EF4-FFF2-40B4-BE49-F238E27FC236}">
                <a16:creationId xmlns:a16="http://schemas.microsoft.com/office/drawing/2014/main" id="{75E07392-2D9C-4617-9B85-268EA40D5C1A}"/>
              </a:ext>
            </a:extLst>
          </p:cNvPr>
          <p:cNvSpPr txBox="1"/>
          <p:nvPr/>
        </p:nvSpPr>
        <p:spPr>
          <a:xfrm>
            <a:off x="6679992" y="5306044"/>
            <a:ext cx="5435808" cy="830997"/>
          </a:xfrm>
          <a:prstGeom prst="rect">
            <a:avLst/>
          </a:prstGeom>
          <a:noFill/>
        </p:spPr>
        <p:txBody>
          <a:bodyPr wrap="square" rtlCol="0">
            <a:spAutoFit/>
          </a:bodyPr>
          <a:lstStyle/>
          <a:p>
            <a:r>
              <a:rPr lang="en-GB" sz="2400" b="1" spc="-20" dirty="0"/>
              <a:t>Decorative fonts:</a:t>
            </a:r>
            <a:r>
              <a:rPr lang="en-GB" sz="2400" spc="-20" dirty="0"/>
              <a:t> </a:t>
            </a:r>
            <a:r>
              <a:rPr lang="pt-PT" sz="2400" spc="-20" dirty="0"/>
              <a:t>estilizado</a:t>
            </a:r>
            <a:r>
              <a:rPr lang="en-GB" sz="2400" spc="-20" dirty="0"/>
              <a:t> e </a:t>
            </a:r>
            <a:r>
              <a:rPr lang="pt-PT" sz="2400" spc="-20" dirty="0"/>
              <a:t>atraente</a:t>
            </a:r>
          </a:p>
          <a:p>
            <a:r>
              <a:rPr lang="en-GB" sz="2400" b="1" dirty="0">
                <a:solidFill>
                  <a:srgbClr val="6ECECB"/>
                </a:solidFill>
                <a:latin typeface="Calibri" panose="020F0502020204030204" pitchFamily="34" charset="0"/>
                <a:cs typeface="Calibri" panose="020F0502020204030204" pitchFamily="34" charset="0"/>
              </a:rPr>
              <a:t>↘ </a:t>
            </a:r>
            <a:r>
              <a:rPr lang="en-GB" sz="2400" dirty="0">
                <a:latin typeface="Jokerman" panose="04090605060D06020702" pitchFamily="82" charset="0"/>
                <a:cs typeface="Helvetica" panose="020B0604020202020204" pitchFamily="34" charset="0"/>
              </a:rPr>
              <a:t>Jokerman</a:t>
            </a:r>
            <a:endParaRPr lang="en-GB" sz="2400" dirty="0">
              <a:latin typeface="Jokerman" panose="04090605060D06020702" pitchFamily="82" charset="0"/>
            </a:endParaRPr>
          </a:p>
        </p:txBody>
      </p:sp>
    </p:spTree>
    <p:extLst>
      <p:ext uri="{BB962C8B-B14F-4D97-AF65-F5344CB8AC3E}">
        <p14:creationId xmlns:p14="http://schemas.microsoft.com/office/powerpoint/2010/main" val="219428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5DB3BB2-62BE-4ED9-A4E0-4CAB58B672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11" name="Text Placeholder 2">
            <a:extLst>
              <a:ext uri="{FF2B5EF4-FFF2-40B4-BE49-F238E27FC236}">
                <a16:creationId xmlns:a16="http://schemas.microsoft.com/office/drawing/2014/main" id="{8E34A549-E25D-42CD-BFEA-6B6AE4A6B465}"/>
              </a:ext>
            </a:extLst>
          </p:cNvPr>
          <p:cNvSpPr txBox="1">
            <a:spLocks/>
          </p:cNvSpPr>
          <p:nvPr/>
        </p:nvSpPr>
        <p:spPr>
          <a:xfrm>
            <a:off x="5376671" y="1450425"/>
            <a:ext cx="618136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12" name="Marcador de Posição do Texto 22">
            <a:extLst>
              <a:ext uri="{FF2B5EF4-FFF2-40B4-BE49-F238E27FC236}">
                <a16:creationId xmlns:a16="http://schemas.microsoft.com/office/drawing/2014/main" id="{4A3E4D10-52DF-46F4-BCAF-4DF4350529BB}"/>
              </a:ext>
            </a:extLst>
          </p:cNvPr>
          <p:cNvSpPr txBox="1">
            <a:spLocks/>
          </p:cNvSpPr>
          <p:nvPr/>
        </p:nvSpPr>
        <p:spPr>
          <a:xfrm>
            <a:off x="5376671" y="2532849"/>
            <a:ext cx="6172904" cy="3572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200000"/>
              </a:lnSpc>
              <a:spcBef>
                <a:spcPts val="0"/>
              </a:spcBef>
            </a:pPr>
            <a:r>
              <a:rPr lang="pt-PT" dirty="0"/>
              <a:t>Compreender o papel do </a:t>
            </a:r>
            <a:r>
              <a:rPr lang="pt-PT" dirty="0" err="1"/>
              <a:t>branding</a:t>
            </a:r>
            <a:r>
              <a:rPr lang="pt-PT" dirty="0"/>
              <a:t> e a sua complexidade crescente, desde a dimensão concetual à visual.</a:t>
            </a:r>
            <a:endParaRPr lang="en-US" dirty="0"/>
          </a:p>
        </p:txBody>
      </p:sp>
      <p:sp>
        <p:nvSpPr>
          <p:cNvPr id="3" name="Retângulo 2">
            <a:extLst>
              <a:ext uri="{FF2B5EF4-FFF2-40B4-BE49-F238E27FC236}">
                <a16:creationId xmlns:a16="http://schemas.microsoft.com/office/drawing/2014/main" id="{740A54E1-F4D9-48BC-88FB-9C18420093D3}"/>
              </a:ext>
            </a:extLst>
          </p:cNvPr>
          <p:cNvSpPr/>
          <p:nvPr/>
        </p:nvSpPr>
        <p:spPr>
          <a:xfrm>
            <a:off x="0" y="4842000"/>
            <a:ext cx="828000" cy="2016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187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https://youtu.be/DvZ9x6lOPCQ</a:t>
            </a:r>
            <a:r>
              <a:rPr lang="en-GB" sz="1050" dirty="0"/>
              <a:t> </a:t>
            </a:r>
          </a:p>
        </p:txBody>
      </p:sp>
      <p:sp>
        <p:nvSpPr>
          <p:cNvPr id="5" name="CaixaDeTexto 4">
            <a:extLst>
              <a:ext uri="{FF2B5EF4-FFF2-40B4-BE49-F238E27FC236}">
                <a16:creationId xmlns:a16="http://schemas.microsoft.com/office/drawing/2014/main" id="{2963BF0E-2532-449A-9D38-BC6B67D1656E}"/>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Evoluindo a identidade 100% pura da Nova Zelândia</a:t>
            </a:r>
            <a:endParaRPr lang="en-US" sz="2400" b="1" i="1" dirty="0">
              <a:solidFill>
                <a:schemeClr val="bg1">
                  <a:lumMod val="65000"/>
                </a:schemeClr>
              </a:solidFill>
            </a:endParaRPr>
          </a:p>
        </p:txBody>
      </p:sp>
      <p:sp>
        <p:nvSpPr>
          <p:cNvPr id="12" name="Text Placeholder 2">
            <a:extLst>
              <a:ext uri="{FF2B5EF4-FFF2-40B4-BE49-F238E27FC236}">
                <a16:creationId xmlns:a16="http://schemas.microsoft.com/office/drawing/2014/main" id="{0A5F45C3-C66D-4090-956A-9572CBBF3B0F}"/>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100% New Zealand</a:t>
            </a:r>
          </a:p>
        </p:txBody>
      </p:sp>
      <p:pic>
        <p:nvPicPr>
          <p:cNvPr id="13" name="Imagem 12">
            <a:extLst>
              <a:ext uri="{FF2B5EF4-FFF2-40B4-BE49-F238E27FC236}">
                <a16:creationId xmlns:a16="http://schemas.microsoft.com/office/drawing/2014/main" id="{6FC8DA01-4661-4754-9FDA-084907B8B6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2" name="Multimédia Online 1" title="Evolving the 100% Pure New Zealand identity">
            <a:hlinkClick r:id="" action="ppaction://media"/>
            <a:extLst>
              <a:ext uri="{FF2B5EF4-FFF2-40B4-BE49-F238E27FC236}">
                <a16:creationId xmlns:a16="http://schemas.microsoft.com/office/drawing/2014/main" id="{08E11037-FBE8-47CD-8945-05C8C0DF19A8}"/>
              </a:ext>
            </a:extLst>
          </p:cNvPr>
          <p:cNvPicPr>
            <a:picLocks noRot="1"/>
          </p:cNvPicPr>
          <p:nvPr>
            <a:videoFile r:link="rId1"/>
          </p:nvPr>
        </p:nvPicPr>
        <p:blipFill>
          <a:blip r:embed="rId6"/>
          <a:stretch>
            <a:fillRect/>
          </a:stretch>
        </p:blipFill>
        <p:spPr>
          <a:xfrm>
            <a:off x="2668180" y="1289335"/>
            <a:ext cx="6948000" cy="4284000"/>
          </a:xfrm>
          <a:prstGeom prst="rect">
            <a:avLst/>
          </a:prstGeom>
        </p:spPr>
      </p:pic>
    </p:spTree>
    <p:extLst>
      <p:ext uri="{BB962C8B-B14F-4D97-AF65-F5344CB8AC3E}">
        <p14:creationId xmlns:p14="http://schemas.microsoft.com/office/powerpoint/2010/main" val="26480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ta: Pentágono 10">
            <a:extLst>
              <a:ext uri="{FF2B5EF4-FFF2-40B4-BE49-F238E27FC236}">
                <a16:creationId xmlns:a16="http://schemas.microsoft.com/office/drawing/2014/main" id="{98C7967E-21D1-4E2A-9733-711D522CDD65}"/>
              </a:ext>
            </a:extLst>
          </p:cNvPr>
          <p:cNvSpPr/>
          <p:nvPr/>
        </p:nvSpPr>
        <p:spPr>
          <a:xfrm>
            <a:off x="0" y="1147041"/>
            <a:ext cx="6095999" cy="526191"/>
          </a:xfrm>
          <a:prstGeom prst="homePlate">
            <a:avLst>
              <a:gd name="adj" fmla="val 361061"/>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Identidade</a:t>
            </a:r>
            <a:r>
              <a:rPr lang="en-US" sz="3600" b="1" dirty="0"/>
              <a:t> Visual</a:t>
            </a:r>
          </a:p>
        </p:txBody>
      </p:sp>
      <p:sp>
        <p:nvSpPr>
          <p:cNvPr id="10" name="CaixaDeTexto 9">
            <a:extLst>
              <a:ext uri="{FF2B5EF4-FFF2-40B4-BE49-F238E27FC236}">
                <a16:creationId xmlns:a16="http://schemas.microsoft.com/office/drawing/2014/main" id="{D46F4497-29A9-4BEB-BED1-66834250F1A3}"/>
              </a:ext>
            </a:extLst>
          </p:cNvPr>
          <p:cNvSpPr txBox="1"/>
          <p:nvPr/>
        </p:nvSpPr>
        <p:spPr>
          <a:xfrm>
            <a:off x="1060704" y="1773816"/>
            <a:ext cx="4786280" cy="4467057"/>
          </a:xfrm>
          <a:prstGeom prst="rect">
            <a:avLst/>
          </a:prstGeom>
          <a:noFill/>
        </p:spPr>
        <p:txBody>
          <a:bodyPr wrap="square" rtlCol="0">
            <a:spAutoFit/>
          </a:bodyPr>
          <a:lstStyle/>
          <a:p>
            <a:pPr algn="just">
              <a:lnSpc>
                <a:spcPct val="150000"/>
              </a:lnSpc>
              <a:buClr>
                <a:srgbClr val="6ECECB"/>
              </a:buClr>
              <a:buFont typeface="Arial" panose="020B0604020202020204" pitchFamily="34" charset="0"/>
              <a:buChar char="•"/>
            </a:pPr>
            <a:r>
              <a:rPr lang="en-US" sz="2400" dirty="0"/>
              <a:t> </a:t>
            </a:r>
            <a:r>
              <a:rPr lang="pt-PT" sz="2400" dirty="0"/>
              <a:t>As imagens e símbolos usados ​​nos materiais de comunicação da marca</a:t>
            </a:r>
            <a:r>
              <a:rPr lang="en-US" sz="2400" dirty="0"/>
              <a:t>.</a:t>
            </a:r>
          </a:p>
          <a:p>
            <a:pPr algn="just">
              <a:lnSpc>
                <a:spcPct val="150000"/>
              </a:lnSpc>
              <a:buClr>
                <a:srgbClr val="6ECECB"/>
              </a:buClr>
              <a:buFont typeface="Arial" panose="020B0604020202020204" pitchFamily="34" charset="0"/>
              <a:buChar char="•"/>
            </a:pPr>
            <a:r>
              <a:rPr lang="en-US" sz="2400" dirty="0"/>
              <a:t> </a:t>
            </a:r>
            <a:r>
              <a:rPr lang="pt-PT" sz="2400" dirty="0"/>
              <a:t>Podem transmitir ideias e significados sem usar palavras</a:t>
            </a:r>
            <a:r>
              <a:rPr lang="en-US" sz="2400" dirty="0"/>
              <a:t>.</a:t>
            </a:r>
          </a:p>
          <a:p>
            <a:pPr algn="just">
              <a:lnSpc>
                <a:spcPct val="150000"/>
              </a:lnSpc>
              <a:buClr>
                <a:srgbClr val="6ECECB"/>
              </a:buClr>
              <a:buFont typeface="Arial" panose="020B0604020202020204" pitchFamily="34" charset="0"/>
              <a:buChar char="•"/>
            </a:pPr>
            <a:r>
              <a:rPr lang="en-US" sz="2400" dirty="0"/>
              <a:t> </a:t>
            </a:r>
            <a:r>
              <a:rPr lang="pt-PT" sz="2400" dirty="0"/>
              <a:t>Inclui o tipo de imagem a ser usado no site e as publicações nas redes sociais</a:t>
            </a:r>
            <a:r>
              <a:rPr lang="en-US" sz="2400" dirty="0"/>
              <a:t>.</a:t>
            </a:r>
          </a:p>
          <a:p>
            <a:pPr>
              <a:lnSpc>
                <a:spcPct val="150000"/>
              </a:lnSpc>
              <a:buClr>
                <a:srgbClr val="FDDE00"/>
              </a:buClr>
              <a:buFont typeface="Arial" panose="020B0604020202020204" pitchFamily="34" charset="0"/>
              <a:buChar char="•"/>
            </a:pPr>
            <a:endParaRPr lang="en-GB" sz="2400" dirty="0"/>
          </a:p>
        </p:txBody>
      </p:sp>
      <p:sp>
        <p:nvSpPr>
          <p:cNvPr id="12" name="CaixaDeTexto 11">
            <a:extLst>
              <a:ext uri="{FF2B5EF4-FFF2-40B4-BE49-F238E27FC236}">
                <a16:creationId xmlns:a16="http://schemas.microsoft.com/office/drawing/2014/main" id="{67887462-D051-4FA3-B29E-CF046343C5D7}"/>
              </a:ext>
            </a:extLst>
          </p:cNvPr>
          <p:cNvSpPr txBox="1"/>
          <p:nvPr/>
        </p:nvSpPr>
        <p:spPr>
          <a:xfrm>
            <a:off x="1357248" y="1129188"/>
            <a:ext cx="3937127" cy="553998"/>
          </a:xfrm>
          <a:prstGeom prst="rect">
            <a:avLst/>
          </a:prstGeom>
          <a:noFill/>
        </p:spPr>
        <p:txBody>
          <a:bodyPr wrap="square" rtlCol="0">
            <a:spAutoFit/>
          </a:bodyPr>
          <a:lstStyle/>
          <a:p>
            <a:r>
              <a:rPr lang="en-GB" sz="3000" b="1" dirty="0" err="1"/>
              <a:t>Imagem</a:t>
            </a:r>
            <a:r>
              <a:rPr lang="en-GB" sz="3000" b="1" dirty="0"/>
              <a:t> &amp; </a:t>
            </a:r>
            <a:r>
              <a:rPr lang="en-GB" sz="3000" b="1" dirty="0" err="1"/>
              <a:t>Iconografia</a:t>
            </a:r>
            <a:endParaRPr lang="en-GB" sz="3000" b="1" dirty="0"/>
          </a:p>
        </p:txBody>
      </p:sp>
      <p:grpSp>
        <p:nvGrpSpPr>
          <p:cNvPr id="9" name="Agrupar 8">
            <a:extLst>
              <a:ext uri="{FF2B5EF4-FFF2-40B4-BE49-F238E27FC236}">
                <a16:creationId xmlns:a16="http://schemas.microsoft.com/office/drawing/2014/main" id="{CC95A220-AF99-4CE1-9495-9A539B1EB224}"/>
              </a:ext>
            </a:extLst>
          </p:cNvPr>
          <p:cNvGrpSpPr/>
          <p:nvPr/>
        </p:nvGrpSpPr>
        <p:grpSpPr>
          <a:xfrm>
            <a:off x="168387" y="1100934"/>
            <a:ext cx="896729" cy="580040"/>
            <a:chOff x="6306310" y="1119849"/>
            <a:chExt cx="896729" cy="580040"/>
          </a:xfrm>
          <a:effectLst>
            <a:outerShdw blurRad="50800" dist="38100" dir="2700000" algn="tl" rotWithShape="0">
              <a:prstClr val="black">
                <a:alpha val="40000"/>
              </a:prstClr>
            </a:outerShdw>
          </a:effectLst>
        </p:grpSpPr>
        <p:pic>
          <p:nvPicPr>
            <p:cNvPr id="13" name="Imagem 12">
              <a:extLst>
                <a:ext uri="{FF2B5EF4-FFF2-40B4-BE49-F238E27FC236}">
                  <a16:creationId xmlns:a16="http://schemas.microsoft.com/office/drawing/2014/main" id="{F0BA97CB-FABB-453B-8F2C-FE2CFABCB9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1122" y="1447889"/>
              <a:ext cx="252000" cy="252000"/>
            </a:xfrm>
            <a:prstGeom prst="rect">
              <a:avLst/>
            </a:prstGeom>
          </p:spPr>
        </p:pic>
        <p:pic>
          <p:nvPicPr>
            <p:cNvPr id="14" name="Imagem 13">
              <a:extLst>
                <a:ext uri="{FF2B5EF4-FFF2-40B4-BE49-F238E27FC236}">
                  <a16:creationId xmlns:a16="http://schemas.microsoft.com/office/drawing/2014/main" id="{E03DECA3-DBDC-4143-99C2-1A745BFB1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1122" y="1119849"/>
              <a:ext cx="252000" cy="252000"/>
            </a:xfrm>
            <a:prstGeom prst="rect">
              <a:avLst/>
            </a:prstGeom>
          </p:spPr>
        </p:pic>
        <p:pic>
          <p:nvPicPr>
            <p:cNvPr id="15" name="Imagem 14">
              <a:extLst>
                <a:ext uri="{FF2B5EF4-FFF2-40B4-BE49-F238E27FC236}">
                  <a16:creationId xmlns:a16="http://schemas.microsoft.com/office/drawing/2014/main" id="{19B2DEE9-5167-4F85-9020-1576D4CC2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1039" y="1119849"/>
              <a:ext cx="252000" cy="252000"/>
            </a:xfrm>
            <a:prstGeom prst="rect">
              <a:avLst/>
            </a:prstGeom>
          </p:spPr>
        </p:pic>
        <p:pic>
          <p:nvPicPr>
            <p:cNvPr id="16" name="Imagem 15">
              <a:extLst>
                <a:ext uri="{FF2B5EF4-FFF2-40B4-BE49-F238E27FC236}">
                  <a16:creationId xmlns:a16="http://schemas.microsoft.com/office/drawing/2014/main" id="{73366608-6A47-40C5-9CE8-4C708EE69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6310" y="1447889"/>
              <a:ext cx="252000" cy="252000"/>
            </a:xfrm>
            <a:prstGeom prst="rect">
              <a:avLst/>
            </a:prstGeom>
          </p:spPr>
        </p:pic>
        <p:pic>
          <p:nvPicPr>
            <p:cNvPr id="17" name="Imagem 16">
              <a:extLst>
                <a:ext uri="{FF2B5EF4-FFF2-40B4-BE49-F238E27FC236}">
                  <a16:creationId xmlns:a16="http://schemas.microsoft.com/office/drawing/2014/main" id="{17194E28-C7F3-4CB0-BB42-3880949A8A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51039" y="1447889"/>
              <a:ext cx="252000" cy="252000"/>
            </a:xfrm>
            <a:prstGeom prst="rect">
              <a:avLst/>
            </a:prstGeom>
          </p:spPr>
        </p:pic>
        <p:pic>
          <p:nvPicPr>
            <p:cNvPr id="19" name="Imagem 18">
              <a:extLst>
                <a:ext uri="{FF2B5EF4-FFF2-40B4-BE49-F238E27FC236}">
                  <a16:creationId xmlns:a16="http://schemas.microsoft.com/office/drawing/2014/main" id="{30C55FA2-D68B-4BBC-A512-BB1082D483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1205" y="1119849"/>
              <a:ext cx="252000" cy="252000"/>
            </a:xfrm>
            <a:prstGeom prst="rect">
              <a:avLst/>
            </a:prstGeom>
          </p:spPr>
        </p:pic>
      </p:grpSp>
      <p:pic>
        <p:nvPicPr>
          <p:cNvPr id="5" name="Imagem 4">
            <a:extLst>
              <a:ext uri="{FF2B5EF4-FFF2-40B4-BE49-F238E27FC236}">
                <a16:creationId xmlns:a16="http://schemas.microsoft.com/office/drawing/2014/main" id="{34B79559-305D-44DE-9D51-7C6E647125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34735" y="1976582"/>
            <a:ext cx="6057266" cy="4283186"/>
          </a:xfrm>
          <a:prstGeom prst="rect">
            <a:avLst/>
          </a:prstGeom>
        </p:spPr>
      </p:pic>
    </p:spTree>
    <p:extLst>
      <p:ext uri="{BB962C8B-B14F-4D97-AF65-F5344CB8AC3E}">
        <p14:creationId xmlns:p14="http://schemas.microsoft.com/office/powerpoint/2010/main" val="4239630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ta: Pentágono 33">
            <a:extLst>
              <a:ext uri="{FF2B5EF4-FFF2-40B4-BE49-F238E27FC236}">
                <a16:creationId xmlns:a16="http://schemas.microsoft.com/office/drawing/2014/main" id="{6250B793-2070-4ECC-B9DA-41481D274FB5}"/>
              </a:ext>
            </a:extLst>
          </p:cNvPr>
          <p:cNvSpPr/>
          <p:nvPr/>
        </p:nvSpPr>
        <p:spPr>
          <a:xfrm>
            <a:off x="0" y="1147041"/>
            <a:ext cx="6095999" cy="526191"/>
          </a:xfrm>
          <a:prstGeom prst="homePlate">
            <a:avLst>
              <a:gd name="adj" fmla="val 361061"/>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Identidade</a:t>
            </a:r>
            <a:r>
              <a:rPr lang="en-US" sz="3600" b="1" dirty="0"/>
              <a:t> Visual</a:t>
            </a:r>
          </a:p>
        </p:txBody>
      </p:sp>
      <p:sp>
        <p:nvSpPr>
          <p:cNvPr id="10" name="CaixaDeTexto 9">
            <a:extLst>
              <a:ext uri="{FF2B5EF4-FFF2-40B4-BE49-F238E27FC236}">
                <a16:creationId xmlns:a16="http://schemas.microsoft.com/office/drawing/2014/main" id="{D46F4497-29A9-4BEB-BED1-66834250F1A3}"/>
              </a:ext>
            </a:extLst>
          </p:cNvPr>
          <p:cNvSpPr txBox="1"/>
          <p:nvPr/>
        </p:nvSpPr>
        <p:spPr>
          <a:xfrm>
            <a:off x="1060704" y="1773816"/>
            <a:ext cx="5035296" cy="4467057"/>
          </a:xfrm>
          <a:prstGeom prst="rect">
            <a:avLst/>
          </a:prstGeom>
          <a:noFill/>
        </p:spPr>
        <p:txBody>
          <a:bodyPr wrap="square" rtlCol="0">
            <a:spAutoFit/>
          </a:bodyPr>
          <a:lstStyle/>
          <a:p>
            <a:pPr algn="just">
              <a:lnSpc>
                <a:spcPct val="150000"/>
              </a:lnSpc>
              <a:buClr>
                <a:srgbClr val="FDDE00"/>
              </a:buClr>
              <a:buFont typeface="Arial" panose="020B0604020202020204" pitchFamily="34" charset="0"/>
              <a:buChar char="•"/>
            </a:pPr>
            <a:r>
              <a:rPr lang="en-GB" sz="2400" dirty="0"/>
              <a:t> </a:t>
            </a:r>
            <a:r>
              <a:rPr lang="pt-PT" sz="2400" dirty="0"/>
              <a:t>Crie impressões instantâneas (visuais) da marca</a:t>
            </a:r>
            <a:r>
              <a:rPr lang="en-GB" sz="2400" dirty="0"/>
              <a:t>.</a:t>
            </a:r>
          </a:p>
          <a:p>
            <a:pPr algn="just">
              <a:lnSpc>
                <a:spcPct val="150000"/>
              </a:lnSpc>
              <a:buClr>
                <a:srgbClr val="FDDE00"/>
              </a:buClr>
              <a:buFont typeface="Arial" panose="020B0604020202020204" pitchFamily="34" charset="0"/>
              <a:buChar char="•"/>
            </a:pPr>
            <a:r>
              <a:rPr lang="en-GB" sz="2400" dirty="0"/>
              <a:t> </a:t>
            </a:r>
            <a:r>
              <a:rPr lang="pt-PT" sz="2400" dirty="0"/>
              <a:t>Use referências familiares e elementos de identidade, mas torne a marca distintamente única</a:t>
            </a:r>
            <a:r>
              <a:rPr lang="en-GB" sz="2400" dirty="0"/>
              <a:t>.</a:t>
            </a:r>
          </a:p>
          <a:p>
            <a:pPr algn="just">
              <a:lnSpc>
                <a:spcPct val="150000"/>
              </a:lnSpc>
              <a:buClr>
                <a:srgbClr val="FDDE00"/>
              </a:buClr>
              <a:buFont typeface="Arial" panose="020B0604020202020204" pitchFamily="34" charset="0"/>
              <a:buChar char="•"/>
            </a:pPr>
            <a:r>
              <a:rPr lang="en-GB" sz="2400" dirty="0"/>
              <a:t> </a:t>
            </a:r>
            <a:r>
              <a:rPr lang="pt-PT" sz="2400" dirty="0"/>
              <a:t>Produza uma sensação distinta para a marca que mantém a consistência em várias plataformas, canais e materiais</a:t>
            </a:r>
            <a:r>
              <a:rPr lang="en-GB" sz="2400" dirty="0"/>
              <a:t>.</a:t>
            </a:r>
          </a:p>
        </p:txBody>
      </p:sp>
      <p:sp>
        <p:nvSpPr>
          <p:cNvPr id="33" name="CaixaDeTexto 32">
            <a:extLst>
              <a:ext uri="{FF2B5EF4-FFF2-40B4-BE49-F238E27FC236}">
                <a16:creationId xmlns:a16="http://schemas.microsoft.com/office/drawing/2014/main" id="{F0929E15-5A07-4E57-8EA0-9C79D9861C5E}"/>
              </a:ext>
            </a:extLst>
          </p:cNvPr>
          <p:cNvSpPr txBox="1"/>
          <p:nvPr/>
        </p:nvSpPr>
        <p:spPr>
          <a:xfrm>
            <a:off x="1357249" y="1129188"/>
            <a:ext cx="3675888" cy="553998"/>
          </a:xfrm>
          <a:prstGeom prst="rect">
            <a:avLst/>
          </a:prstGeom>
          <a:noFill/>
        </p:spPr>
        <p:txBody>
          <a:bodyPr wrap="square" rtlCol="0">
            <a:spAutoFit/>
          </a:bodyPr>
          <a:lstStyle/>
          <a:p>
            <a:r>
              <a:rPr lang="en-GB" sz="3000" b="1" dirty="0" err="1"/>
              <a:t>Estilo</a:t>
            </a:r>
            <a:r>
              <a:rPr lang="en-GB" sz="3000" b="1" dirty="0"/>
              <a:t> </a:t>
            </a:r>
            <a:r>
              <a:rPr lang="en-GB" sz="3000" b="1" dirty="0" err="1"/>
              <a:t>Gráfico</a:t>
            </a:r>
            <a:endParaRPr lang="en-GB" sz="3000" b="1" dirty="0"/>
          </a:p>
        </p:txBody>
      </p:sp>
      <p:pic>
        <p:nvPicPr>
          <p:cNvPr id="9" name="Imagem 8">
            <a:extLst>
              <a:ext uri="{FF2B5EF4-FFF2-40B4-BE49-F238E27FC236}">
                <a16:creationId xmlns:a16="http://schemas.microsoft.com/office/drawing/2014/main" id="{16CDCFC2-72AD-494C-8C43-DF55D2C4BF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85" y="1129377"/>
            <a:ext cx="900000" cy="900000"/>
          </a:xfrm>
          <a:prstGeom prst="rect">
            <a:avLst/>
          </a:prstGeom>
          <a:effectLst>
            <a:outerShdw blurRad="50800" dist="38100" dir="2700000" algn="tl" rotWithShape="0">
              <a:prstClr val="black">
                <a:alpha val="40000"/>
              </a:prstClr>
            </a:outerShdw>
          </a:effectLst>
        </p:spPr>
      </p:pic>
      <p:pic>
        <p:nvPicPr>
          <p:cNvPr id="4098" name="Picture 2" descr="Image for post">
            <a:extLst>
              <a:ext uri="{FF2B5EF4-FFF2-40B4-BE49-F238E27FC236}">
                <a16:creationId xmlns:a16="http://schemas.microsoft.com/office/drawing/2014/main" id="{9D2F05FE-471F-40A9-A45B-16E35C14D7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3775" y="1147041"/>
            <a:ext cx="5425440" cy="427933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5896E69B-DA8E-42AA-9608-91C4BDA5792A}"/>
              </a:ext>
            </a:extLst>
          </p:cNvPr>
          <p:cNvSpPr txBox="1"/>
          <p:nvPr/>
        </p:nvSpPr>
        <p:spPr>
          <a:xfrm>
            <a:off x="6382512" y="5608022"/>
            <a:ext cx="5606703" cy="400110"/>
          </a:xfrm>
          <a:prstGeom prst="rect">
            <a:avLst/>
          </a:prstGeom>
          <a:noFill/>
        </p:spPr>
        <p:txBody>
          <a:bodyPr wrap="square">
            <a:spAutoFit/>
          </a:bodyPr>
          <a:lstStyle/>
          <a:p>
            <a:pPr algn="r"/>
            <a:r>
              <a:rPr lang="en-GB" sz="1000" dirty="0"/>
              <a:t>Source: </a:t>
            </a:r>
            <a:r>
              <a:rPr lang="en-GB" sz="1000" dirty="0">
                <a:hlinkClick r:id="rId5"/>
              </a:rPr>
              <a:t>https://medium.com/@WebdesignerDepot/what-netflix-s-rebrand-teaches-us-about-responsive-design-6a6801db1764</a:t>
            </a:r>
            <a:r>
              <a:rPr lang="en-GB" sz="1000" dirty="0"/>
              <a:t> </a:t>
            </a:r>
          </a:p>
        </p:txBody>
      </p:sp>
    </p:spTree>
    <p:extLst>
      <p:ext uri="{BB962C8B-B14F-4D97-AF65-F5344CB8AC3E}">
        <p14:creationId xmlns:p14="http://schemas.microsoft.com/office/powerpoint/2010/main" val="1844478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53916"/>
          </a:xfrm>
          <a:prstGeom prst="rect">
            <a:avLst/>
          </a:prstGeom>
          <a:noFill/>
        </p:spPr>
        <p:txBody>
          <a:bodyPr wrap="square">
            <a:spAutoFit/>
          </a:bodyPr>
          <a:lstStyle/>
          <a:p>
            <a:r>
              <a:rPr lang="en-GB" sz="1050" dirty="0">
                <a:hlinkClick r:id="rId3"/>
              </a:rPr>
              <a:t>https://youtu.be/DbNI_eeLxjM</a:t>
            </a:r>
            <a:r>
              <a:rPr lang="en-GB" sz="1050" dirty="0"/>
              <a:t> </a:t>
            </a:r>
          </a:p>
        </p:txBody>
      </p:sp>
      <p:sp>
        <p:nvSpPr>
          <p:cNvPr id="8" name="CaixaDeTexto 7">
            <a:extLst>
              <a:ext uri="{FF2B5EF4-FFF2-40B4-BE49-F238E27FC236}">
                <a16:creationId xmlns:a16="http://schemas.microsoft.com/office/drawing/2014/main" id="{039D74BA-CB65-409E-9866-9419C48A987E}"/>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História de uma marca para Portugal como destino turístico</a:t>
            </a:r>
            <a:endParaRPr lang="en-GB" sz="2400" b="1" i="1" dirty="0">
              <a:solidFill>
                <a:schemeClr val="bg1">
                  <a:lumMod val="65000"/>
                </a:schemeClr>
              </a:solidFill>
            </a:endParaRPr>
          </a:p>
        </p:txBody>
      </p:sp>
      <p:pic>
        <p:nvPicPr>
          <p:cNvPr id="4" name="Multimédia Online 3" title="Story of a brand for Portugal as a tourism destination">
            <a:hlinkClick r:id="" action="ppaction://media"/>
            <a:extLst>
              <a:ext uri="{FF2B5EF4-FFF2-40B4-BE49-F238E27FC236}">
                <a16:creationId xmlns:a16="http://schemas.microsoft.com/office/drawing/2014/main" id="{CDA42802-E11B-4835-A434-27A9EAFDC23B}"/>
              </a:ext>
            </a:extLst>
          </p:cNvPr>
          <p:cNvPicPr>
            <a:picLocks noRot="1"/>
          </p:cNvPicPr>
          <p:nvPr>
            <a:videoFile r:link="rId1"/>
          </p:nvPr>
        </p:nvPicPr>
        <p:blipFill>
          <a:blip r:embed="rId4"/>
          <a:stretch>
            <a:fillRect/>
          </a:stretch>
        </p:blipFill>
        <p:spPr>
          <a:xfrm>
            <a:off x="2658944" y="1287000"/>
            <a:ext cx="6948000" cy="4284000"/>
          </a:xfrm>
          <a:prstGeom prst="rect">
            <a:avLst/>
          </a:prstGeom>
        </p:spPr>
      </p:pic>
      <p:sp>
        <p:nvSpPr>
          <p:cNvPr id="10" name="Text Placeholder 2">
            <a:extLst>
              <a:ext uri="{FF2B5EF4-FFF2-40B4-BE49-F238E27FC236}">
                <a16:creationId xmlns:a16="http://schemas.microsoft.com/office/drawing/2014/main" id="{DDB154F5-A781-4647-A9C0-C0BCC79DB0B6}"/>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Visit Portugal</a:t>
            </a:r>
          </a:p>
        </p:txBody>
      </p:sp>
      <p:pic>
        <p:nvPicPr>
          <p:cNvPr id="11" name="Imagem 10">
            <a:extLst>
              <a:ext uri="{FF2B5EF4-FFF2-40B4-BE49-F238E27FC236}">
                <a16:creationId xmlns:a16="http://schemas.microsoft.com/office/drawing/2014/main" id="{AB1133B8-1E9E-4E74-B44D-FC2CDADEC4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Tree>
    <p:extLst>
      <p:ext uri="{BB962C8B-B14F-4D97-AF65-F5344CB8AC3E}">
        <p14:creationId xmlns:p14="http://schemas.microsoft.com/office/powerpoint/2010/main" val="14275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Canto Dobrado 20">
            <a:extLst>
              <a:ext uri="{FF2B5EF4-FFF2-40B4-BE49-F238E27FC236}">
                <a16:creationId xmlns:a16="http://schemas.microsoft.com/office/drawing/2014/main" id="{9D8B530A-6B71-4261-94CF-7F9203AD996A}"/>
              </a:ext>
            </a:extLst>
          </p:cNvPr>
          <p:cNvSpPr/>
          <p:nvPr/>
        </p:nvSpPr>
        <p:spPr>
          <a:xfrm>
            <a:off x="188529" y="1115147"/>
            <a:ext cx="9125153" cy="5150571"/>
          </a:xfrm>
          <a:prstGeom prst="foldedCorner">
            <a:avLst>
              <a:gd name="adj" fmla="val 8196"/>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2400" b="0" i="1" dirty="0">
              <a:solidFill>
                <a:srgbClr val="666666"/>
              </a:solidFill>
              <a:effectLst/>
            </a:endParaRPr>
          </a:p>
        </p:txBody>
      </p:sp>
      <p:sp>
        <p:nvSpPr>
          <p:cNvPr id="29" name="Text Placeholder 2">
            <a:extLst>
              <a:ext uri="{FF2B5EF4-FFF2-40B4-BE49-F238E27FC236}">
                <a16:creationId xmlns:a16="http://schemas.microsoft.com/office/drawing/2014/main" id="{922B76AE-9621-400C-9C7D-4B7F77E88C2D}"/>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Six Senses </a:t>
            </a:r>
          </a:p>
        </p:txBody>
      </p:sp>
      <p:pic>
        <p:nvPicPr>
          <p:cNvPr id="30" name="Imagem 29">
            <a:extLst>
              <a:ext uri="{FF2B5EF4-FFF2-40B4-BE49-F238E27FC236}">
                <a16:creationId xmlns:a16="http://schemas.microsoft.com/office/drawing/2014/main" id="{D7A6388E-E335-4357-AE5C-0EECD6B6A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12" name="Picture 2" descr="May be an image of text that says &quot;SIX SENSES HOTELS RESORTS SPAS&quot;">
            <a:extLst>
              <a:ext uri="{FF2B5EF4-FFF2-40B4-BE49-F238E27FC236}">
                <a16:creationId xmlns:a16="http://schemas.microsoft.com/office/drawing/2014/main" id="{C652CB01-2DAA-4895-AEFD-91D5E3B6EA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5655" y="1115147"/>
            <a:ext cx="2557816" cy="255781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17B11CE3-2E87-46BA-AB3C-24DC26476D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45655" y="3707902"/>
            <a:ext cx="2565296" cy="2565296"/>
          </a:xfrm>
          <a:prstGeom prst="rect">
            <a:avLst/>
          </a:prstGeom>
        </p:spPr>
      </p:pic>
      <p:sp>
        <p:nvSpPr>
          <p:cNvPr id="24" name="CaixaDeTexto 23">
            <a:extLst>
              <a:ext uri="{FF2B5EF4-FFF2-40B4-BE49-F238E27FC236}">
                <a16:creationId xmlns:a16="http://schemas.microsoft.com/office/drawing/2014/main" id="{68485688-E505-4EDD-B766-0CCD4CE2CDCE}"/>
              </a:ext>
            </a:extLst>
          </p:cNvPr>
          <p:cNvSpPr txBox="1"/>
          <p:nvPr/>
        </p:nvSpPr>
        <p:spPr>
          <a:xfrm>
            <a:off x="188528" y="992231"/>
            <a:ext cx="9125153" cy="5346592"/>
          </a:xfrm>
          <a:prstGeom prst="rect">
            <a:avLst/>
          </a:prstGeom>
          <a:noFill/>
        </p:spPr>
        <p:txBody>
          <a:bodyPr wrap="square">
            <a:spAutoFit/>
          </a:bodyPr>
          <a:lstStyle/>
          <a:p>
            <a:pPr algn="l">
              <a:lnSpc>
                <a:spcPct val="150000"/>
              </a:lnSpc>
            </a:pPr>
            <a:r>
              <a:rPr lang="pt-PT" sz="2300" b="0" i="1" dirty="0">
                <a:solidFill>
                  <a:srgbClr val="000000"/>
                </a:solidFill>
                <a:effectLst/>
              </a:rPr>
              <a:t>A história do logotipo: </a:t>
            </a:r>
            <a:r>
              <a:rPr lang="pt-PT" sz="2300" i="1" dirty="0">
                <a:solidFill>
                  <a:srgbClr val="666666"/>
                </a:solidFill>
              </a:rPr>
              <a:t>O </a:t>
            </a:r>
            <a:r>
              <a:rPr lang="pt-PT" sz="2300" b="1" i="1" dirty="0">
                <a:solidFill>
                  <a:srgbClr val="6ECECB"/>
                </a:solidFill>
              </a:rPr>
              <a:t>logotipo</a:t>
            </a:r>
            <a:r>
              <a:rPr lang="pt-PT" sz="2300" i="1" dirty="0">
                <a:solidFill>
                  <a:srgbClr val="666666"/>
                </a:solidFill>
              </a:rPr>
              <a:t> tem origem nas marcas de bênção feitas pelos dedos dos monges budistas em ocasiões auspiciosas na Tailândia. Os três sentidos primários de visão, som e tato estão posicionados na base da pirâmide. A segunda camada representa a harmonia de gosto e cheiro. O ápice representa o sexto sentido - intuição</a:t>
            </a:r>
            <a:r>
              <a:rPr lang="en-US" sz="2300" b="0" i="1" dirty="0">
                <a:solidFill>
                  <a:srgbClr val="666666"/>
                </a:solidFill>
                <a:effectLst/>
              </a:rPr>
              <a:t>.</a:t>
            </a:r>
          </a:p>
          <a:p>
            <a:pPr>
              <a:lnSpc>
                <a:spcPct val="150000"/>
              </a:lnSpc>
            </a:pPr>
            <a:endParaRPr lang="en-US" sz="2300" b="0" i="1" dirty="0">
              <a:solidFill>
                <a:srgbClr val="666666"/>
              </a:solidFill>
              <a:effectLst/>
            </a:endParaRPr>
          </a:p>
          <a:p>
            <a:pPr>
              <a:lnSpc>
                <a:spcPct val="150000"/>
              </a:lnSpc>
            </a:pPr>
            <a:r>
              <a:rPr lang="pt-PT" sz="2300" b="0" i="1" dirty="0">
                <a:solidFill>
                  <a:srgbClr val="666666"/>
                </a:solidFill>
                <a:effectLst/>
              </a:rPr>
              <a:t>O </a:t>
            </a:r>
            <a:r>
              <a:rPr lang="pt-PT" sz="2300" b="1" i="1" dirty="0">
                <a:solidFill>
                  <a:srgbClr val="6ECECB"/>
                </a:solidFill>
              </a:rPr>
              <a:t>símbolo </a:t>
            </a:r>
            <a:r>
              <a:rPr lang="pt-PT" sz="2300" i="1" dirty="0">
                <a:solidFill>
                  <a:srgbClr val="666666"/>
                </a:solidFill>
              </a:rPr>
              <a:t>gráfico</a:t>
            </a:r>
            <a:r>
              <a:rPr lang="pt-PT" sz="2300" b="1" i="1" dirty="0">
                <a:solidFill>
                  <a:srgbClr val="6ECECB"/>
                </a:solidFill>
              </a:rPr>
              <a:t> </a:t>
            </a:r>
            <a:r>
              <a:rPr lang="pt-PT" sz="2300" i="1" dirty="0">
                <a:solidFill>
                  <a:srgbClr val="666666"/>
                </a:solidFill>
              </a:rPr>
              <a:t>do</a:t>
            </a:r>
            <a:r>
              <a:rPr lang="pt-PT" sz="2300" b="0" i="1" dirty="0">
                <a:solidFill>
                  <a:srgbClr val="666666"/>
                </a:solidFill>
                <a:effectLst/>
              </a:rPr>
              <a:t> </a:t>
            </a:r>
            <a:r>
              <a:rPr lang="pt-PT" sz="2300" b="0" i="1" dirty="0" err="1">
                <a:solidFill>
                  <a:srgbClr val="666666"/>
                </a:solidFill>
                <a:effectLst/>
              </a:rPr>
              <a:t>Six</a:t>
            </a:r>
            <a:r>
              <a:rPr lang="pt-PT" sz="2300" b="0" i="1" dirty="0">
                <a:solidFill>
                  <a:srgbClr val="666666"/>
                </a:solidFill>
                <a:effectLst/>
              </a:rPr>
              <a:t> </a:t>
            </a:r>
            <a:r>
              <a:rPr lang="pt-PT" sz="2300" b="0" i="1" dirty="0" err="1">
                <a:solidFill>
                  <a:srgbClr val="666666"/>
                </a:solidFill>
                <a:effectLst/>
              </a:rPr>
              <a:t>Senses</a:t>
            </a:r>
            <a:r>
              <a:rPr lang="pt-PT" sz="2300" b="0" i="1" dirty="0">
                <a:solidFill>
                  <a:srgbClr val="666666"/>
                </a:solidFill>
                <a:effectLst/>
              </a:rPr>
              <a:t> altamente reconhecido de uma pirâmide de seis esferas, foi simplificado. Agora é reproduzido em púrpura, canalizando a associação da </a:t>
            </a:r>
            <a:r>
              <a:rPr lang="pt-PT" sz="2300" b="1" i="1" dirty="0">
                <a:solidFill>
                  <a:srgbClr val="6ECECB"/>
                </a:solidFill>
              </a:rPr>
              <a:t>cor</a:t>
            </a:r>
            <a:r>
              <a:rPr lang="pt-PT" sz="2300" b="0" i="1" dirty="0">
                <a:solidFill>
                  <a:srgbClr val="666666"/>
                </a:solidFill>
                <a:effectLst/>
              </a:rPr>
              <a:t> à dignidade, sabedoria, espiritualidade, visão, poder e paixão.</a:t>
            </a:r>
            <a:endParaRPr lang="en-US" sz="2300" b="0" i="1" dirty="0">
              <a:solidFill>
                <a:srgbClr val="666666"/>
              </a:solidFill>
              <a:effectLst/>
            </a:endParaRPr>
          </a:p>
        </p:txBody>
      </p:sp>
      <p:sp>
        <p:nvSpPr>
          <p:cNvPr id="22" name="CaixaDeTexto 21">
            <a:extLst>
              <a:ext uri="{FF2B5EF4-FFF2-40B4-BE49-F238E27FC236}">
                <a16:creationId xmlns:a16="http://schemas.microsoft.com/office/drawing/2014/main" id="{3B2BFC43-2206-4896-96E7-A77552DEB956}"/>
              </a:ext>
            </a:extLst>
          </p:cNvPr>
          <p:cNvSpPr txBox="1"/>
          <p:nvPr/>
        </p:nvSpPr>
        <p:spPr>
          <a:xfrm>
            <a:off x="5580668" y="5968133"/>
            <a:ext cx="327031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rPr>
              <a:t>Source: </a:t>
            </a:r>
            <a:r>
              <a:rPr lang="pt-PT" sz="1000" dirty="0">
                <a:solidFill>
                  <a:schemeClr val="tx1"/>
                </a:solidFill>
                <a:ea typeface="Times New Roman" panose="02020603050405020304" pitchFamily="18" charset="0"/>
                <a:hlinkClick r:id="rId6"/>
              </a:rPr>
              <a:t>www.hospitalitynet.org/news/4059902.html</a:t>
            </a:r>
            <a:endParaRPr lang="en-US" sz="1000" b="0" i="0" dirty="0">
              <a:solidFill>
                <a:srgbClr val="666666"/>
              </a:solidFill>
              <a:effectLst/>
              <a:latin typeface="Avenir Next"/>
            </a:endParaRPr>
          </a:p>
        </p:txBody>
      </p:sp>
      <p:sp>
        <p:nvSpPr>
          <p:cNvPr id="23" name="CaixaDeTexto 22">
            <a:extLst>
              <a:ext uri="{FF2B5EF4-FFF2-40B4-BE49-F238E27FC236}">
                <a16:creationId xmlns:a16="http://schemas.microsoft.com/office/drawing/2014/main" id="{010DB4D3-5134-47EB-8419-3A06AE8686A6}"/>
              </a:ext>
            </a:extLst>
          </p:cNvPr>
          <p:cNvSpPr txBox="1"/>
          <p:nvPr/>
        </p:nvSpPr>
        <p:spPr>
          <a:xfrm>
            <a:off x="7532016" y="3718153"/>
            <a:ext cx="1707036"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i="1" dirty="0">
                <a:solidFill>
                  <a:schemeClr val="tx1"/>
                </a:solidFill>
              </a:rPr>
              <a:t>Source:  </a:t>
            </a:r>
            <a:r>
              <a:rPr lang="pt-PT" sz="1000" i="1" dirty="0">
                <a:solidFill>
                  <a:schemeClr val="tx1"/>
                </a:solidFill>
                <a:hlinkClick r:id="rId7"/>
              </a:rPr>
              <a:t>www.sixsenses.com</a:t>
            </a:r>
            <a:endParaRPr lang="en-US" sz="1000" b="0" i="0" dirty="0">
              <a:solidFill>
                <a:srgbClr val="666666"/>
              </a:solidFill>
              <a:effectLst/>
              <a:latin typeface="Avenir Next"/>
            </a:endParaRPr>
          </a:p>
        </p:txBody>
      </p:sp>
    </p:spTree>
    <p:extLst>
      <p:ext uri="{BB962C8B-B14F-4D97-AF65-F5344CB8AC3E}">
        <p14:creationId xmlns:p14="http://schemas.microsoft.com/office/powerpoint/2010/main" val="1532406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ção da Imagem 12">
            <a:extLst>
              <a:ext uri="{FF2B5EF4-FFF2-40B4-BE49-F238E27FC236}">
                <a16:creationId xmlns:a16="http://schemas.microsoft.com/office/drawing/2014/main" id="{20E1C8A0-4E42-4034-9DBB-733BECCE6A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1">
            <a:extLst>
              <a:ext uri="{FF2B5EF4-FFF2-40B4-BE49-F238E27FC236}">
                <a16:creationId xmlns:a16="http://schemas.microsoft.com/office/drawing/2014/main" id="{0EC221EE-A420-4A7A-9FEA-63882C6EA47C}"/>
              </a:ext>
            </a:extLst>
          </p:cNvPr>
          <p:cNvSpPr>
            <a:spLocks noGrp="1"/>
          </p:cNvSpPr>
          <p:nvPr>
            <p:ph type="body" sz="quarter" idx="13"/>
          </p:nvPr>
        </p:nvSpPr>
        <p:spPr>
          <a:xfrm>
            <a:off x="388093" y="936395"/>
            <a:ext cx="3058492" cy="3297980"/>
          </a:xfrm>
        </p:spPr>
        <p:txBody>
          <a:bodyPr>
            <a:normAutofit/>
          </a:bodyPr>
          <a:lstStyle/>
          <a:p>
            <a:r>
              <a:rPr lang="en-US" sz="5400" dirty="0" err="1">
                <a:solidFill>
                  <a:schemeClr val="bg1"/>
                </a:solidFill>
                <a:effectLst>
                  <a:outerShdw blurRad="38100" dist="38100" dir="2700000" algn="tl">
                    <a:srgbClr val="000000">
                      <a:alpha val="43137"/>
                    </a:srgbClr>
                  </a:outerShdw>
                </a:effectLst>
              </a:rPr>
              <a:t>Ir</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Mais</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Longe</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5252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53C78F85-D2E3-43E1-991C-3E3F2F1F52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2" name="Retângulo: Canto Dobrado 11">
            <a:extLst>
              <a:ext uri="{FF2B5EF4-FFF2-40B4-BE49-F238E27FC236}">
                <a16:creationId xmlns:a16="http://schemas.microsoft.com/office/drawing/2014/main" id="{4B4436C0-912F-45E9-A283-AB5990601C1E}"/>
              </a:ext>
            </a:extLst>
          </p:cNvPr>
          <p:cNvSpPr/>
          <p:nvPr/>
        </p:nvSpPr>
        <p:spPr>
          <a:xfrm rot="21423628">
            <a:off x="699788" y="1154324"/>
            <a:ext cx="3542604" cy="1795498"/>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b="1" dirty="0">
                <a:solidFill>
                  <a:schemeClr val="tx1"/>
                </a:solidFill>
              </a:rPr>
              <a:t>Brand Building 101: Como </a:t>
            </a:r>
            <a:r>
              <a:rPr lang="en-US" sz="2400" b="1" dirty="0" err="1">
                <a:solidFill>
                  <a:schemeClr val="tx1"/>
                </a:solidFill>
              </a:rPr>
              <a:t>Construir</a:t>
            </a:r>
            <a:r>
              <a:rPr lang="en-US" sz="2400" b="1" dirty="0">
                <a:solidFill>
                  <a:schemeClr val="tx1"/>
                </a:solidFill>
              </a:rPr>
              <a:t> </a:t>
            </a:r>
            <a:r>
              <a:rPr lang="en-US" sz="2400" b="1" dirty="0" err="1">
                <a:solidFill>
                  <a:schemeClr val="tx1"/>
                </a:solidFill>
              </a:rPr>
              <a:t>uma</a:t>
            </a:r>
            <a:r>
              <a:rPr lang="en-US" sz="2400" b="1" dirty="0">
                <a:solidFill>
                  <a:schemeClr val="tx1"/>
                </a:solidFill>
              </a:rPr>
              <a:t> Marca [</a:t>
            </a:r>
            <a:r>
              <a:rPr lang="en-US" sz="2400" b="1" dirty="0">
                <a:solidFill>
                  <a:schemeClr val="tx1"/>
                </a:solidFill>
                <a:hlinkClick r:id="rId4"/>
              </a:rPr>
              <a:t>Clique </a:t>
            </a:r>
            <a:r>
              <a:rPr lang="en-US" sz="2400" b="1" dirty="0" err="1">
                <a:solidFill>
                  <a:schemeClr val="tx1"/>
                </a:solidFill>
                <a:hlinkClick r:id="rId4"/>
              </a:rPr>
              <a:t>aqui</a:t>
            </a:r>
            <a:r>
              <a:rPr lang="en-US" sz="2400" b="1" dirty="0">
                <a:solidFill>
                  <a:schemeClr val="tx1"/>
                </a:solidFill>
              </a:rPr>
              <a:t>]</a:t>
            </a:r>
          </a:p>
        </p:txBody>
      </p:sp>
      <p:sp>
        <p:nvSpPr>
          <p:cNvPr id="14" name="Retângulo: Canto Dobrado 13">
            <a:extLst>
              <a:ext uri="{FF2B5EF4-FFF2-40B4-BE49-F238E27FC236}">
                <a16:creationId xmlns:a16="http://schemas.microsoft.com/office/drawing/2014/main" id="{81A14E31-5BCE-4C70-80A1-FEDA14825B04}"/>
              </a:ext>
            </a:extLst>
          </p:cNvPr>
          <p:cNvSpPr/>
          <p:nvPr/>
        </p:nvSpPr>
        <p:spPr>
          <a:xfrm rot="21289691">
            <a:off x="5226117" y="4432135"/>
            <a:ext cx="3037650" cy="2293624"/>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2400" b="1" dirty="0">
                <a:solidFill>
                  <a:schemeClr val="tx1"/>
                </a:solidFill>
              </a:rPr>
              <a:t>Como Criar uma Estratégia para a sua Marca</a:t>
            </a:r>
          </a:p>
          <a:p>
            <a:pPr>
              <a:lnSpc>
                <a:spcPct val="150000"/>
              </a:lnSpc>
            </a:pPr>
            <a:r>
              <a:rPr lang="en-US" sz="2400" b="1" dirty="0">
                <a:solidFill>
                  <a:schemeClr val="tx1"/>
                </a:solidFill>
              </a:rPr>
              <a:t>[</a:t>
            </a:r>
            <a:r>
              <a:rPr lang="en-US" sz="2400" b="1" dirty="0">
                <a:solidFill>
                  <a:schemeClr val="tx1"/>
                </a:solidFill>
                <a:hlinkClick r:id="rId5"/>
              </a:rPr>
              <a:t>Clique </a:t>
            </a:r>
            <a:r>
              <a:rPr lang="en-US" sz="2400" b="1" dirty="0" err="1">
                <a:solidFill>
                  <a:schemeClr val="tx1"/>
                </a:solidFill>
                <a:hlinkClick r:id="rId5"/>
              </a:rPr>
              <a:t>aqui</a:t>
            </a:r>
            <a:r>
              <a:rPr lang="en-US" sz="2400" b="1" dirty="0">
                <a:solidFill>
                  <a:schemeClr val="tx1"/>
                </a:solidFill>
              </a:rPr>
              <a:t>]</a:t>
            </a:r>
          </a:p>
        </p:txBody>
      </p:sp>
      <p:sp>
        <p:nvSpPr>
          <p:cNvPr id="18" name="Retângulo: Canto Dobrado 17">
            <a:extLst>
              <a:ext uri="{FF2B5EF4-FFF2-40B4-BE49-F238E27FC236}">
                <a16:creationId xmlns:a16="http://schemas.microsoft.com/office/drawing/2014/main" id="{12F7AAC3-F235-44AA-A819-C9ECAD2ED69F}"/>
              </a:ext>
            </a:extLst>
          </p:cNvPr>
          <p:cNvSpPr/>
          <p:nvPr/>
        </p:nvSpPr>
        <p:spPr>
          <a:xfrm>
            <a:off x="5128924" y="2401173"/>
            <a:ext cx="3389187" cy="1795629"/>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b="1" dirty="0">
                <a:solidFill>
                  <a:schemeClr val="tx1"/>
                </a:solidFill>
              </a:rPr>
              <a:t>6 </a:t>
            </a:r>
            <a:r>
              <a:rPr lang="en-US" sz="2400" b="1" dirty="0" err="1">
                <a:solidFill>
                  <a:schemeClr val="tx1"/>
                </a:solidFill>
              </a:rPr>
              <a:t>elementos</a:t>
            </a:r>
            <a:r>
              <a:rPr lang="en-US" sz="2400" b="1" dirty="0">
                <a:solidFill>
                  <a:schemeClr val="tx1"/>
                </a:solidFill>
              </a:rPr>
              <a:t> de </a:t>
            </a:r>
            <a:r>
              <a:rPr lang="en-US" sz="2400" b="1" dirty="0" err="1">
                <a:solidFill>
                  <a:schemeClr val="tx1"/>
                </a:solidFill>
              </a:rPr>
              <a:t>sucesso</a:t>
            </a:r>
            <a:r>
              <a:rPr lang="en-US" sz="2400" b="1" dirty="0">
                <a:solidFill>
                  <a:schemeClr val="tx1"/>
                </a:solidFill>
              </a:rPr>
              <a:t> para </a:t>
            </a:r>
            <a:r>
              <a:rPr lang="en-US" sz="2400" b="1" dirty="0" err="1">
                <a:solidFill>
                  <a:schemeClr val="tx1"/>
                </a:solidFill>
              </a:rPr>
              <a:t>gestão</a:t>
            </a:r>
            <a:r>
              <a:rPr lang="en-US" sz="2400" b="1" dirty="0">
                <a:solidFill>
                  <a:schemeClr val="tx1"/>
                </a:solidFill>
              </a:rPr>
              <a:t> da </a:t>
            </a:r>
            <a:r>
              <a:rPr lang="en-US" sz="2400" b="1" dirty="0" err="1">
                <a:solidFill>
                  <a:schemeClr val="tx1"/>
                </a:solidFill>
              </a:rPr>
              <a:t>sua</a:t>
            </a:r>
            <a:r>
              <a:rPr lang="en-US" sz="2400" b="1" dirty="0">
                <a:solidFill>
                  <a:schemeClr val="tx1"/>
                </a:solidFill>
              </a:rPr>
              <a:t> </a:t>
            </a:r>
            <a:r>
              <a:rPr lang="en-US" sz="2400" b="1" dirty="0" err="1">
                <a:solidFill>
                  <a:schemeClr val="tx1"/>
                </a:solidFill>
              </a:rPr>
              <a:t>marca</a:t>
            </a:r>
            <a:endParaRPr lang="en-US" sz="2400" b="1" dirty="0">
              <a:solidFill>
                <a:schemeClr val="tx1"/>
              </a:solidFill>
            </a:endParaRPr>
          </a:p>
          <a:p>
            <a:pPr>
              <a:lnSpc>
                <a:spcPct val="150000"/>
              </a:lnSpc>
            </a:pPr>
            <a:r>
              <a:rPr lang="en-US" sz="2400" b="1" dirty="0">
                <a:solidFill>
                  <a:schemeClr val="tx1"/>
                </a:solidFill>
              </a:rPr>
              <a:t>[</a:t>
            </a:r>
            <a:r>
              <a:rPr lang="en-US" sz="2400" b="1" dirty="0">
                <a:solidFill>
                  <a:schemeClr val="tx1"/>
                </a:solidFill>
                <a:hlinkClick r:id="rId6"/>
              </a:rPr>
              <a:t>Clique </a:t>
            </a:r>
            <a:r>
              <a:rPr lang="en-US" sz="2400" b="1" dirty="0" err="1">
                <a:solidFill>
                  <a:schemeClr val="tx1"/>
                </a:solidFill>
                <a:hlinkClick r:id="rId6"/>
              </a:rPr>
              <a:t>aqui</a:t>
            </a:r>
            <a:r>
              <a:rPr lang="en-US" sz="2400" b="1" dirty="0">
                <a:solidFill>
                  <a:schemeClr val="tx1"/>
                </a:solidFill>
              </a:rPr>
              <a:t>]</a:t>
            </a:r>
          </a:p>
        </p:txBody>
      </p:sp>
      <p:sp>
        <p:nvSpPr>
          <p:cNvPr id="19" name="Retângulo: Canto Dobrado 18">
            <a:extLst>
              <a:ext uri="{FF2B5EF4-FFF2-40B4-BE49-F238E27FC236}">
                <a16:creationId xmlns:a16="http://schemas.microsoft.com/office/drawing/2014/main" id="{0988B07D-1941-49E1-B804-35D6ED9D7D0C}"/>
              </a:ext>
            </a:extLst>
          </p:cNvPr>
          <p:cNvSpPr/>
          <p:nvPr/>
        </p:nvSpPr>
        <p:spPr>
          <a:xfrm rot="195892">
            <a:off x="1051019" y="2980662"/>
            <a:ext cx="3189952" cy="1675722"/>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2400" b="1" i="0" dirty="0">
                <a:solidFill>
                  <a:srgbClr val="333333"/>
                </a:solidFill>
                <a:effectLst/>
              </a:rPr>
              <a:t>Guia para o  Processo de </a:t>
            </a:r>
            <a:r>
              <a:rPr lang="pt-PT" sz="2400" b="1" dirty="0" err="1">
                <a:solidFill>
                  <a:srgbClr val="333333"/>
                </a:solidFill>
              </a:rPr>
              <a:t>B</a:t>
            </a:r>
            <a:r>
              <a:rPr lang="pt-PT" sz="2400" b="1" i="0" dirty="0" err="1">
                <a:solidFill>
                  <a:srgbClr val="333333"/>
                </a:solidFill>
                <a:effectLst/>
              </a:rPr>
              <a:t>randing</a:t>
            </a:r>
            <a:endParaRPr lang="pt-PT" sz="2400" b="1" i="0" dirty="0">
              <a:solidFill>
                <a:srgbClr val="333333"/>
              </a:solidFill>
              <a:effectLst/>
            </a:endParaRPr>
          </a:p>
          <a:p>
            <a:pPr>
              <a:lnSpc>
                <a:spcPct val="150000"/>
              </a:lnSpc>
            </a:pPr>
            <a:r>
              <a:rPr lang="en-GB" sz="2400" b="1" dirty="0">
                <a:solidFill>
                  <a:schemeClr val="tx1"/>
                </a:solidFill>
              </a:rPr>
              <a:t>[</a:t>
            </a:r>
            <a:r>
              <a:rPr lang="en-GB" sz="2400" b="1" dirty="0">
                <a:solidFill>
                  <a:schemeClr val="tx1"/>
                </a:solidFill>
                <a:hlinkClick r:id="rId7"/>
              </a:rPr>
              <a:t>Clique </a:t>
            </a:r>
            <a:r>
              <a:rPr lang="en-GB" sz="2400" b="1" dirty="0" err="1">
                <a:solidFill>
                  <a:schemeClr val="tx1"/>
                </a:solidFill>
                <a:hlinkClick r:id="rId7"/>
              </a:rPr>
              <a:t>aqui</a:t>
            </a:r>
            <a:r>
              <a:rPr lang="en-GB" sz="2400" b="1" dirty="0">
                <a:solidFill>
                  <a:schemeClr val="tx1"/>
                </a:solidFill>
              </a:rPr>
              <a:t>]</a:t>
            </a:r>
          </a:p>
        </p:txBody>
      </p:sp>
      <p:sp>
        <p:nvSpPr>
          <p:cNvPr id="20" name="Retângulo: Canto Dobrado 19">
            <a:extLst>
              <a:ext uri="{FF2B5EF4-FFF2-40B4-BE49-F238E27FC236}">
                <a16:creationId xmlns:a16="http://schemas.microsoft.com/office/drawing/2014/main" id="{E55942D6-8040-449E-A685-74D2A97718B7}"/>
              </a:ext>
            </a:extLst>
          </p:cNvPr>
          <p:cNvSpPr/>
          <p:nvPr/>
        </p:nvSpPr>
        <p:spPr>
          <a:xfrm rot="183532">
            <a:off x="8696302" y="537906"/>
            <a:ext cx="3215307" cy="2225700"/>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2400" b="1" i="0" dirty="0">
                <a:solidFill>
                  <a:srgbClr val="171717"/>
                </a:solidFill>
                <a:effectLst/>
              </a:rPr>
              <a:t>Uma Marca Totalmente </a:t>
            </a:r>
            <a:r>
              <a:rPr lang="pt-PT" sz="2400" b="1" dirty="0">
                <a:solidFill>
                  <a:srgbClr val="171717"/>
                </a:solidFill>
              </a:rPr>
              <a:t>N</a:t>
            </a:r>
            <a:r>
              <a:rPr lang="pt-PT" sz="2400" b="1" i="0" dirty="0">
                <a:solidFill>
                  <a:srgbClr val="171717"/>
                </a:solidFill>
                <a:effectLst/>
              </a:rPr>
              <a:t>ova: o Seu </a:t>
            </a:r>
            <a:r>
              <a:rPr lang="pt-PT" sz="2400" b="1" dirty="0">
                <a:solidFill>
                  <a:srgbClr val="171717"/>
                </a:solidFill>
              </a:rPr>
              <a:t>E</a:t>
            </a:r>
            <a:r>
              <a:rPr lang="pt-PT" sz="2400" b="1" i="0" dirty="0">
                <a:solidFill>
                  <a:srgbClr val="171717"/>
                </a:solidFill>
                <a:effectLst/>
              </a:rPr>
              <a:t>stilo </a:t>
            </a:r>
            <a:r>
              <a:rPr lang="pt-PT" sz="2400" b="1" dirty="0">
                <a:solidFill>
                  <a:srgbClr val="171717"/>
                </a:solidFill>
              </a:rPr>
              <a:t>G</a:t>
            </a:r>
            <a:r>
              <a:rPr lang="pt-PT" sz="2400" b="1" i="0" dirty="0">
                <a:solidFill>
                  <a:srgbClr val="171717"/>
                </a:solidFill>
                <a:effectLst/>
              </a:rPr>
              <a:t>ráfico</a:t>
            </a:r>
          </a:p>
          <a:p>
            <a:pPr>
              <a:lnSpc>
                <a:spcPct val="150000"/>
              </a:lnSpc>
            </a:pPr>
            <a:r>
              <a:rPr lang="en-US" sz="2400" b="1" dirty="0">
                <a:solidFill>
                  <a:schemeClr val="tx1"/>
                </a:solidFill>
              </a:rPr>
              <a:t>[</a:t>
            </a:r>
            <a:r>
              <a:rPr lang="en-US" sz="2400" b="1" dirty="0">
                <a:solidFill>
                  <a:schemeClr val="tx1"/>
                </a:solidFill>
                <a:hlinkClick r:id="rId8"/>
              </a:rPr>
              <a:t>Clique </a:t>
            </a:r>
            <a:r>
              <a:rPr lang="en-US" sz="2400" b="1" dirty="0" err="1">
                <a:solidFill>
                  <a:schemeClr val="tx1"/>
                </a:solidFill>
                <a:hlinkClick r:id="rId8"/>
              </a:rPr>
              <a:t>aqui</a:t>
            </a:r>
            <a:r>
              <a:rPr lang="en-US" sz="2400" b="1" dirty="0">
                <a:solidFill>
                  <a:schemeClr val="tx1"/>
                </a:solidFill>
              </a:rPr>
              <a:t>] </a:t>
            </a:r>
          </a:p>
        </p:txBody>
      </p:sp>
      <p:sp>
        <p:nvSpPr>
          <p:cNvPr id="21" name="Retângulo: Canto Dobrado 20">
            <a:extLst>
              <a:ext uri="{FF2B5EF4-FFF2-40B4-BE49-F238E27FC236}">
                <a16:creationId xmlns:a16="http://schemas.microsoft.com/office/drawing/2014/main" id="{46DC60C9-8EC2-4B67-9843-C20260AC9C31}"/>
              </a:ext>
            </a:extLst>
          </p:cNvPr>
          <p:cNvSpPr/>
          <p:nvPr/>
        </p:nvSpPr>
        <p:spPr>
          <a:xfrm rot="286601">
            <a:off x="438077" y="4904051"/>
            <a:ext cx="3875016" cy="1813819"/>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2400" b="1" i="0" dirty="0">
                <a:solidFill>
                  <a:srgbClr val="292929"/>
                </a:solidFill>
                <a:effectLst/>
              </a:rPr>
              <a:t>Conhecer seu Público é Fundamental para sua Marca</a:t>
            </a:r>
          </a:p>
          <a:p>
            <a:pPr>
              <a:lnSpc>
                <a:spcPct val="150000"/>
              </a:lnSpc>
            </a:pPr>
            <a:r>
              <a:rPr lang="en-US" sz="2400" b="1" i="0" dirty="0">
                <a:solidFill>
                  <a:srgbClr val="292929"/>
                </a:solidFill>
                <a:effectLst/>
              </a:rPr>
              <a:t>[</a:t>
            </a:r>
            <a:r>
              <a:rPr lang="en-US" sz="2400" b="1" dirty="0">
                <a:solidFill>
                  <a:srgbClr val="292929"/>
                </a:solidFill>
                <a:hlinkClick r:id="rId9"/>
              </a:rPr>
              <a:t>Clique </a:t>
            </a:r>
            <a:r>
              <a:rPr lang="en-US" sz="2400" b="1" dirty="0" err="1">
                <a:solidFill>
                  <a:srgbClr val="292929"/>
                </a:solidFill>
                <a:hlinkClick r:id="rId9"/>
              </a:rPr>
              <a:t>aqui</a:t>
            </a:r>
            <a:r>
              <a:rPr lang="en-US" sz="2400" b="1" i="0" dirty="0">
                <a:solidFill>
                  <a:srgbClr val="292929"/>
                </a:solidFill>
                <a:effectLst/>
              </a:rPr>
              <a:t>]</a:t>
            </a:r>
          </a:p>
        </p:txBody>
      </p:sp>
      <p:sp>
        <p:nvSpPr>
          <p:cNvPr id="22" name="Retângulo: Canto Dobrado 21">
            <a:extLst>
              <a:ext uri="{FF2B5EF4-FFF2-40B4-BE49-F238E27FC236}">
                <a16:creationId xmlns:a16="http://schemas.microsoft.com/office/drawing/2014/main" id="{C7406B8D-2C2C-4845-A8C5-242D3D4CD087}"/>
              </a:ext>
            </a:extLst>
          </p:cNvPr>
          <p:cNvSpPr/>
          <p:nvPr/>
        </p:nvSpPr>
        <p:spPr>
          <a:xfrm rot="577366">
            <a:off x="8614693" y="3014760"/>
            <a:ext cx="3288187" cy="2418901"/>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2400" b="1" i="0" dirty="0">
                <a:solidFill>
                  <a:schemeClr val="tx1"/>
                </a:solidFill>
                <a:effectLst/>
              </a:rPr>
              <a:t>Como definir o tom de voz de sua marca: infografias e exemplos</a:t>
            </a:r>
          </a:p>
          <a:p>
            <a:pPr>
              <a:lnSpc>
                <a:spcPct val="150000"/>
              </a:lnSpc>
            </a:pPr>
            <a:r>
              <a:rPr lang="en-US" sz="2400" b="1" i="0" dirty="0">
                <a:solidFill>
                  <a:srgbClr val="444444"/>
                </a:solidFill>
                <a:effectLst/>
              </a:rPr>
              <a:t>[</a:t>
            </a:r>
            <a:r>
              <a:rPr lang="en-US" sz="2400" b="1" dirty="0">
                <a:solidFill>
                  <a:srgbClr val="444444"/>
                </a:solidFill>
                <a:hlinkClick r:id="rId10"/>
              </a:rPr>
              <a:t>Clique </a:t>
            </a:r>
            <a:r>
              <a:rPr lang="en-US" sz="2400" b="1" dirty="0" err="1">
                <a:solidFill>
                  <a:srgbClr val="444444"/>
                </a:solidFill>
                <a:hlinkClick r:id="rId10"/>
              </a:rPr>
              <a:t>aqui</a:t>
            </a:r>
            <a:r>
              <a:rPr lang="en-US" sz="2400" b="1" i="0" dirty="0">
                <a:solidFill>
                  <a:srgbClr val="444444"/>
                </a:solidFill>
                <a:effectLst/>
              </a:rPr>
              <a:t>]</a:t>
            </a:r>
          </a:p>
        </p:txBody>
      </p:sp>
      <p:sp>
        <p:nvSpPr>
          <p:cNvPr id="3" name="Text Placeholder 2">
            <a:extLst>
              <a:ext uri="{FF2B5EF4-FFF2-40B4-BE49-F238E27FC236}">
                <a16:creationId xmlns:a16="http://schemas.microsoft.com/office/drawing/2014/main" id="{9E9B760F-C178-4597-9135-A15D44E30115}"/>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Leitura aprofundada</a:t>
            </a:r>
          </a:p>
        </p:txBody>
      </p:sp>
      <p:sp>
        <p:nvSpPr>
          <p:cNvPr id="11" name="Retângulo: Canto Dobrado 10">
            <a:extLst>
              <a:ext uri="{FF2B5EF4-FFF2-40B4-BE49-F238E27FC236}">
                <a16:creationId xmlns:a16="http://schemas.microsoft.com/office/drawing/2014/main" id="{2A621D07-EFEA-4234-92F1-7706B2EF3614}"/>
              </a:ext>
            </a:extLst>
          </p:cNvPr>
          <p:cNvSpPr/>
          <p:nvPr/>
        </p:nvSpPr>
        <p:spPr>
          <a:xfrm rot="195892">
            <a:off x="5282328" y="508269"/>
            <a:ext cx="3189952" cy="1700359"/>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b="1" i="0" dirty="0">
                <a:solidFill>
                  <a:srgbClr val="333333"/>
                </a:solidFill>
                <a:effectLst/>
              </a:rPr>
              <a:t>Imagens de Marca; O que </a:t>
            </a:r>
            <a:r>
              <a:rPr lang="pt-PT" sz="2400" b="1" i="0" dirty="0">
                <a:solidFill>
                  <a:srgbClr val="333333"/>
                </a:solidFill>
                <a:effectLst/>
              </a:rPr>
              <a:t>Fazem</a:t>
            </a:r>
            <a:r>
              <a:rPr lang="en-US" sz="2400" b="1" i="0" dirty="0">
                <a:solidFill>
                  <a:srgbClr val="333333"/>
                </a:solidFill>
                <a:effectLst/>
              </a:rPr>
              <a:t> por </a:t>
            </a:r>
            <a:r>
              <a:rPr lang="en-US" sz="2400" b="1" i="0" dirty="0" err="1">
                <a:solidFill>
                  <a:srgbClr val="333333"/>
                </a:solidFill>
                <a:effectLst/>
              </a:rPr>
              <a:t>Nós</a:t>
            </a:r>
            <a:r>
              <a:rPr lang="en-US" sz="2400" b="1" i="0" dirty="0">
                <a:solidFill>
                  <a:srgbClr val="333333"/>
                </a:solidFill>
                <a:effectLst/>
              </a:rPr>
              <a:t>.</a:t>
            </a:r>
          </a:p>
          <a:p>
            <a:pPr>
              <a:lnSpc>
                <a:spcPct val="150000"/>
              </a:lnSpc>
            </a:pPr>
            <a:r>
              <a:rPr lang="en-GB" sz="2400" b="1" dirty="0">
                <a:solidFill>
                  <a:schemeClr val="tx1"/>
                </a:solidFill>
              </a:rPr>
              <a:t>[</a:t>
            </a:r>
            <a:r>
              <a:rPr lang="en-GB" sz="2400" b="1" dirty="0">
                <a:solidFill>
                  <a:schemeClr val="tx1"/>
                </a:solidFill>
                <a:hlinkClick r:id="rId11"/>
              </a:rPr>
              <a:t>Clique </a:t>
            </a:r>
            <a:r>
              <a:rPr lang="en-GB" sz="2400" b="1" dirty="0" err="1">
                <a:solidFill>
                  <a:schemeClr val="tx1"/>
                </a:solidFill>
                <a:hlinkClick r:id="rId11"/>
              </a:rPr>
              <a:t>aqui</a:t>
            </a:r>
            <a:r>
              <a:rPr lang="en-GB" sz="2400" b="1" dirty="0">
                <a:solidFill>
                  <a:schemeClr val="tx1"/>
                </a:solidFill>
              </a:rPr>
              <a:t>]</a:t>
            </a:r>
          </a:p>
        </p:txBody>
      </p:sp>
    </p:spTree>
    <p:extLst>
      <p:ext uri="{BB962C8B-B14F-4D97-AF65-F5344CB8AC3E}">
        <p14:creationId xmlns:p14="http://schemas.microsoft.com/office/powerpoint/2010/main" val="350271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AD4A2FB-A3E2-4D5F-9FD0-87259D051684}"/>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Tarefa</a:t>
            </a:r>
            <a:r>
              <a:rPr lang="en-US" sz="3600" b="1" dirty="0"/>
              <a:t> #1</a:t>
            </a:r>
          </a:p>
        </p:txBody>
      </p:sp>
      <p:pic>
        <p:nvPicPr>
          <p:cNvPr id="11" name="Imagem 10">
            <a:extLst>
              <a:ext uri="{FF2B5EF4-FFF2-40B4-BE49-F238E27FC236}">
                <a16:creationId xmlns:a16="http://schemas.microsoft.com/office/drawing/2014/main" id="{FA14B54B-F2C3-493D-B2E8-D7BE0F43E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23" y="337780"/>
            <a:ext cx="720000" cy="720000"/>
          </a:xfrm>
          <a:prstGeom prst="rect">
            <a:avLst/>
          </a:prstGeom>
        </p:spPr>
      </p:pic>
      <p:sp>
        <p:nvSpPr>
          <p:cNvPr id="6" name="Retângulo: Canto Dobrado 5">
            <a:extLst>
              <a:ext uri="{FF2B5EF4-FFF2-40B4-BE49-F238E27FC236}">
                <a16:creationId xmlns:a16="http://schemas.microsoft.com/office/drawing/2014/main" id="{075D1D6A-14B4-4D67-B641-170BEA5AD5B0}"/>
              </a:ext>
            </a:extLst>
          </p:cNvPr>
          <p:cNvSpPr/>
          <p:nvPr/>
        </p:nvSpPr>
        <p:spPr>
          <a:xfrm>
            <a:off x="169683" y="1154537"/>
            <a:ext cx="11887200" cy="5067154"/>
          </a:xfrm>
          <a:prstGeom prst="foldedCorner">
            <a:avLst>
              <a:gd name="adj" fmla="val 16499"/>
            </a:avLst>
          </a:prstGeom>
          <a:solidFill>
            <a:srgbClr val="FDDE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pt-PT" sz="2400" b="1" dirty="0">
                <a:solidFill>
                  <a:schemeClr val="tx1"/>
                </a:solidFill>
              </a:rPr>
              <a:t>Considere a marca da sua empresa (ou uma marca completamente nova) e descreva os seguintes elementos da marca</a:t>
            </a:r>
            <a:r>
              <a:rPr lang="en-GB" sz="2400" b="1" dirty="0">
                <a:solidFill>
                  <a:schemeClr val="tx1"/>
                </a:solidFill>
              </a:rPr>
              <a:t>:</a:t>
            </a:r>
          </a:p>
          <a:p>
            <a:pPr marL="637200" lvl="1">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en-GB" sz="2400" dirty="0" err="1">
                <a:solidFill>
                  <a:schemeClr val="tx1"/>
                </a:solidFill>
              </a:rPr>
              <a:t>Ideia</a:t>
            </a:r>
            <a:r>
              <a:rPr lang="en-GB" sz="2400" dirty="0">
                <a:solidFill>
                  <a:schemeClr val="tx1"/>
                </a:solidFill>
              </a:rPr>
              <a:t> Central</a:t>
            </a:r>
          </a:p>
          <a:p>
            <a:pPr marL="637200" lvl="1">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en-GB" sz="2400" dirty="0" err="1">
                <a:solidFill>
                  <a:schemeClr val="tx1"/>
                </a:solidFill>
              </a:rPr>
              <a:t>Valores</a:t>
            </a:r>
            <a:r>
              <a:rPr lang="en-GB" sz="2400" dirty="0">
                <a:solidFill>
                  <a:schemeClr val="tx1"/>
                </a:solidFill>
              </a:rPr>
              <a:t> </a:t>
            </a:r>
          </a:p>
          <a:p>
            <a:pPr marL="637200" lvl="1">
              <a:lnSpc>
                <a:spcPct val="150000"/>
              </a:lnSpc>
              <a:spcAft>
                <a:spcPts val="600"/>
              </a:spcAft>
              <a:buClr>
                <a:srgbClr val="6ECECB"/>
              </a:buClr>
              <a:buFont typeface="Arial" panose="020B0604020202020204" pitchFamily="34" charset="0"/>
              <a:buChar char="•"/>
            </a:pPr>
            <a:r>
              <a:rPr lang="en-GB" sz="2400" dirty="0">
                <a:solidFill>
                  <a:schemeClr val="tx1"/>
                </a:solidFill>
              </a:rPr>
              <a:t> Persona da Marca</a:t>
            </a:r>
          </a:p>
          <a:p>
            <a:pPr marL="637200" lvl="1">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en-GB" sz="2400" dirty="0" err="1">
                <a:solidFill>
                  <a:schemeClr val="tx1"/>
                </a:solidFill>
              </a:rPr>
              <a:t>Voz</a:t>
            </a:r>
            <a:r>
              <a:rPr lang="en-GB" sz="2400" dirty="0">
                <a:solidFill>
                  <a:schemeClr val="tx1"/>
                </a:solidFill>
              </a:rPr>
              <a:t> da Marca</a:t>
            </a:r>
          </a:p>
          <a:p>
            <a:pPr marL="180000">
              <a:lnSpc>
                <a:spcPct val="150000"/>
              </a:lnSpc>
              <a:spcAft>
                <a:spcPts val="600"/>
              </a:spcAft>
              <a:buClr>
                <a:srgbClr val="6ECECB"/>
              </a:buClr>
            </a:pPr>
            <a:r>
              <a:rPr lang="en-GB" sz="2400" b="1" dirty="0">
                <a:solidFill>
                  <a:schemeClr val="tx1"/>
                </a:solidFill>
              </a:rPr>
              <a:t>Agora, </a:t>
            </a:r>
            <a:r>
              <a:rPr lang="en-GB" sz="2400" b="1" dirty="0" err="1">
                <a:solidFill>
                  <a:schemeClr val="tx1"/>
                </a:solidFill>
              </a:rPr>
              <a:t>crie</a:t>
            </a:r>
            <a:r>
              <a:rPr lang="en-GB" sz="2400" b="1" dirty="0">
                <a:solidFill>
                  <a:schemeClr val="tx1"/>
                </a:solidFill>
              </a:rPr>
              <a:t> um </a:t>
            </a:r>
            <a:r>
              <a:rPr lang="en-GB" sz="2400" b="1" dirty="0" err="1">
                <a:solidFill>
                  <a:schemeClr val="tx1"/>
                </a:solidFill>
              </a:rPr>
              <a:t>quadro</a:t>
            </a:r>
            <a:r>
              <a:rPr lang="en-GB" sz="2400" b="1" dirty="0">
                <a:solidFill>
                  <a:schemeClr val="tx1"/>
                </a:solidFill>
              </a:rPr>
              <a:t> </a:t>
            </a:r>
            <a:r>
              <a:rPr lang="pt-PT" sz="2400" b="1" dirty="0">
                <a:solidFill>
                  <a:schemeClr val="tx1"/>
                </a:solidFill>
              </a:rPr>
              <a:t>com imagens que representam a essência e a identidade visual da marca. Não se esqueça de incluir o logotipo, a tipografia e a paleta de cores.</a:t>
            </a:r>
            <a:endParaRPr lang="en-GB" sz="2400" b="1" dirty="0">
              <a:solidFill>
                <a:schemeClr val="tx1"/>
              </a:solidFill>
            </a:endParaRPr>
          </a:p>
        </p:txBody>
      </p:sp>
    </p:spTree>
    <p:extLst>
      <p:ext uri="{BB962C8B-B14F-4D97-AF65-F5344CB8AC3E}">
        <p14:creationId xmlns:p14="http://schemas.microsoft.com/office/powerpoint/2010/main" val="348679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F89C9-5B42-454D-9BD6-6F386ACD4D99}"/>
              </a:ext>
            </a:extLst>
          </p:cNvPr>
          <p:cNvSpPr>
            <a:spLocks noGrp="1"/>
          </p:cNvSpPr>
          <p:nvPr>
            <p:ph type="body" sz="quarter" idx="13"/>
          </p:nvPr>
        </p:nvSpPr>
        <p:spPr/>
        <p:txBody>
          <a:bodyPr>
            <a:normAutofit/>
          </a:bodyPr>
          <a:lstStyle/>
          <a:p>
            <a:r>
              <a:rPr lang="en-US" sz="5400" dirty="0" err="1">
                <a:solidFill>
                  <a:schemeClr val="bg1"/>
                </a:solidFill>
                <a:effectLst>
                  <a:outerShdw blurRad="38100" dist="38100" dir="2700000" algn="tl">
                    <a:srgbClr val="000000">
                      <a:alpha val="43137"/>
                    </a:srgbClr>
                  </a:outerShdw>
                </a:effectLst>
              </a:rPr>
              <a:t>Resumo</a:t>
            </a:r>
            <a:r>
              <a:rPr lang="en-US" sz="5400" dirty="0">
                <a:solidFill>
                  <a:schemeClr val="bg1"/>
                </a:solidFill>
                <a:effectLst>
                  <a:outerShdw blurRad="38100" dist="38100" dir="2700000" algn="tl">
                    <a:srgbClr val="000000">
                      <a:alpha val="43137"/>
                    </a:srgbClr>
                  </a:outerShdw>
                </a:effectLst>
              </a:rPr>
              <a:t> do </a:t>
            </a:r>
            <a:r>
              <a:rPr lang="en-US" sz="5400" dirty="0" err="1">
                <a:solidFill>
                  <a:schemeClr val="bg1"/>
                </a:solidFill>
                <a:effectLst>
                  <a:outerShdw blurRad="38100" dist="38100" dir="2700000" algn="tl">
                    <a:srgbClr val="000000">
                      <a:alpha val="43137"/>
                    </a:srgbClr>
                  </a:outerShdw>
                </a:effectLst>
              </a:rPr>
              <a:t>Módulo</a:t>
            </a:r>
            <a:endParaRPr lang="en-US" sz="5400" dirty="0">
              <a:solidFill>
                <a:schemeClr val="bg1"/>
              </a:solidFill>
              <a:effectLst>
                <a:outerShdw blurRad="38100" dist="38100" dir="2700000" algn="tl">
                  <a:srgbClr val="000000">
                    <a:alpha val="43137"/>
                  </a:srgbClr>
                </a:outerShdw>
              </a:effectLst>
            </a:endParaRPr>
          </a:p>
        </p:txBody>
      </p:sp>
      <p:pic>
        <p:nvPicPr>
          <p:cNvPr id="6" name="Marcador de Posição da Imagem 5">
            <a:extLst>
              <a:ext uri="{FF2B5EF4-FFF2-40B4-BE49-F238E27FC236}">
                <a16:creationId xmlns:a16="http://schemas.microsoft.com/office/drawing/2014/main" id="{69680A05-CC9E-454B-A815-EFDE6028C3B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2">
            <a:extLst>
              <a:ext uri="{FF2B5EF4-FFF2-40B4-BE49-F238E27FC236}">
                <a16:creationId xmlns:a16="http://schemas.microsoft.com/office/drawing/2014/main" id="{4BBFF004-29FA-4C23-8D6C-5C849699F54C}"/>
              </a:ext>
            </a:extLst>
          </p:cNvPr>
          <p:cNvSpPr>
            <a:spLocks noGrp="1"/>
          </p:cNvSpPr>
          <p:nvPr>
            <p:ph type="body" sz="quarter" idx="14"/>
          </p:nvPr>
        </p:nvSpPr>
        <p:spPr>
          <a:xfrm>
            <a:off x="497155" y="4662192"/>
            <a:ext cx="9000157" cy="469184"/>
          </a:xfrm>
        </p:spPr>
        <p:txBody>
          <a:bodyPr/>
          <a:lstStyle/>
          <a:p>
            <a:r>
              <a:rPr lang="en-US" sz="2800" b="1" dirty="0"/>
              <a:t>Module VIII. Branding para o </a:t>
            </a:r>
            <a:r>
              <a:rPr lang="en-US" sz="2800" b="1" dirty="0" err="1"/>
              <a:t>Bem-Estar</a:t>
            </a:r>
            <a:endParaRPr lang="en-US" sz="2800" b="1" dirty="0"/>
          </a:p>
        </p:txBody>
      </p:sp>
    </p:spTree>
    <p:extLst>
      <p:ext uri="{BB962C8B-B14F-4D97-AF65-F5344CB8AC3E}">
        <p14:creationId xmlns:p14="http://schemas.microsoft.com/office/powerpoint/2010/main" val="365369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5196305"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4924295"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Aft>
                <a:spcPts val="600"/>
              </a:spcAft>
              <a:buClr>
                <a:srgbClr val="6ECECB"/>
              </a:buClr>
              <a:buFont typeface="Arial" panose="020B0604020202020204" pitchFamily="34" charset="0"/>
              <a:buChar char="•"/>
            </a:pPr>
            <a:r>
              <a:rPr lang="en-GB" sz="2400" spc="-20" dirty="0">
                <a:solidFill>
                  <a:schemeClr val="tx1"/>
                </a:solidFill>
              </a:rPr>
              <a:t>… </a:t>
            </a:r>
            <a:r>
              <a:rPr lang="pt-PT" sz="2400" spc="-20" dirty="0">
                <a:solidFill>
                  <a:schemeClr val="tx1"/>
                </a:solidFill>
              </a:rPr>
              <a:t>reconhecemos o que são marcas e como são criadas e desenvolvidas a partir de seu público-alvo.</a:t>
            </a:r>
            <a:endParaRPr lang="en-GB" sz="2400" spc="-20" dirty="0">
              <a:solidFill>
                <a:schemeClr val="tx1"/>
              </a:solidFill>
            </a:endParaRPr>
          </a:p>
          <a:p>
            <a:pPr algn="just">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aprendemos que as marcas devem ser fortemente construídas com base numa ideia central que incorpora o propósito fundamental de sua existência.</a:t>
            </a:r>
          </a:p>
          <a:p>
            <a:pPr algn="just">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compreendemos como a identidade da marca e a personalidade da marca são construídas, nutridas e apresentadas ao mundo, integrando os valores da marca, propósito, voz e tom de voz</a:t>
            </a:r>
            <a:r>
              <a:rPr lang="en-GB" sz="2400" dirty="0">
                <a:solidFill>
                  <a:schemeClr val="tx1"/>
                </a:solidFill>
              </a:rPr>
              <a:t>.</a:t>
            </a:r>
          </a:p>
        </p:txBody>
      </p:sp>
      <p:pic>
        <p:nvPicPr>
          <p:cNvPr id="9" name="Imagem 8">
            <a:extLst>
              <a:ext uri="{FF2B5EF4-FFF2-40B4-BE49-F238E27FC236}">
                <a16:creationId xmlns:a16="http://schemas.microsoft.com/office/drawing/2014/main" id="{06A1614F-5081-4EAB-97DF-561D901705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2000" cy="6858000"/>
          </a:xfrm>
          <a:prstGeom prst="rect">
            <a:avLst/>
          </a:prstGeom>
        </p:spPr>
      </p:pic>
    </p:spTree>
    <p:extLst>
      <p:ext uri="{BB962C8B-B14F-4D97-AF65-F5344CB8AC3E}">
        <p14:creationId xmlns:p14="http://schemas.microsoft.com/office/powerpoint/2010/main" val="221781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4" name="Retângulo 3">
            <a:extLst>
              <a:ext uri="{FF2B5EF4-FFF2-40B4-BE49-F238E27FC236}">
                <a16:creationId xmlns:a16="http://schemas.microsoft.com/office/drawing/2014/main" id="{42F57B1D-41E3-425F-8DF5-DEBB5854A5E9}"/>
              </a:ext>
            </a:extLst>
          </p:cNvPr>
          <p:cNvSpPr/>
          <p:nvPr/>
        </p:nvSpPr>
        <p:spPr>
          <a:xfrm>
            <a:off x="331470" y="1046457"/>
            <a:ext cx="7061551"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180000" rtlCol="0" anchor="t"/>
          <a:lstStyle/>
          <a:p>
            <a:pPr algn="just">
              <a:lnSpc>
                <a:spcPct val="150000"/>
              </a:lnSpc>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Reconhecer a importância das marcas e do processo de </a:t>
            </a:r>
            <a:r>
              <a:rPr lang="pt-PT" sz="2400" dirty="0" err="1">
                <a:solidFill>
                  <a:schemeClr val="tx1"/>
                </a:solidFill>
              </a:rPr>
              <a:t>branding</a:t>
            </a:r>
            <a:r>
              <a:rPr lang="pt-PT" sz="2400" dirty="0">
                <a:solidFill>
                  <a:schemeClr val="tx1"/>
                </a:solidFill>
              </a:rPr>
              <a:t>.</a:t>
            </a:r>
            <a:r>
              <a:rPr lang="en-GB" sz="2400" dirty="0">
                <a:solidFill>
                  <a:schemeClr val="tx1"/>
                </a:solidFill>
              </a:rPr>
              <a:t> </a:t>
            </a:r>
          </a:p>
          <a:p>
            <a:pPr algn="just">
              <a:lnSpc>
                <a:spcPct val="150000"/>
              </a:lnSpc>
              <a:spcAft>
                <a:spcPts val="1800"/>
              </a:spcAft>
              <a:buClr>
                <a:srgbClr val="6ECECB"/>
              </a:buClr>
              <a:buFont typeface="Arial" panose="020B0604020202020204" pitchFamily="34" charset="0"/>
              <a:buChar char="•"/>
            </a:pPr>
            <a:r>
              <a:rPr lang="en-GB" sz="2400" dirty="0">
                <a:solidFill>
                  <a:schemeClr val="tx1"/>
                </a:solidFill>
              </a:rPr>
              <a:t>I</a:t>
            </a:r>
            <a:r>
              <a:rPr lang="pt-PT" sz="2400" dirty="0" err="1">
                <a:solidFill>
                  <a:schemeClr val="tx1"/>
                </a:solidFill>
              </a:rPr>
              <a:t>nterpretar</a:t>
            </a:r>
            <a:r>
              <a:rPr lang="pt-PT" sz="2400" dirty="0">
                <a:solidFill>
                  <a:schemeClr val="tx1"/>
                </a:solidFill>
              </a:rPr>
              <a:t> o poder da ideia central de uma marca.</a:t>
            </a:r>
            <a:endParaRPr lang="en-GB" sz="2400" dirty="0">
              <a:solidFill>
                <a:schemeClr val="tx1"/>
              </a:solidFill>
            </a:endParaRPr>
          </a:p>
          <a:p>
            <a:pPr algn="just">
              <a:lnSpc>
                <a:spcPct val="150000"/>
              </a:lnSpc>
              <a:spcAft>
                <a:spcPts val="1800"/>
              </a:spcAft>
              <a:buClr>
                <a:srgbClr val="6ECECB"/>
              </a:buClr>
              <a:buFont typeface="Arial" panose="020B0604020202020204" pitchFamily="34" charset="0"/>
              <a:buChar char="•"/>
            </a:pPr>
            <a:r>
              <a:rPr lang="en-GB" sz="2400" dirty="0">
                <a:solidFill>
                  <a:schemeClr val="tx1"/>
                </a:solidFill>
              </a:rPr>
              <a:t> D</a:t>
            </a:r>
            <a:r>
              <a:rPr lang="pt-PT" sz="2400" dirty="0" err="1">
                <a:solidFill>
                  <a:schemeClr val="tx1"/>
                </a:solidFill>
              </a:rPr>
              <a:t>istinguir</a:t>
            </a:r>
            <a:r>
              <a:rPr lang="pt-PT" sz="2400" dirty="0">
                <a:solidFill>
                  <a:schemeClr val="tx1"/>
                </a:solidFill>
              </a:rPr>
              <a:t> os conceitos de identidade da marca, personalidade da marca e voz da marca</a:t>
            </a:r>
            <a:r>
              <a:rPr lang="en-GB" sz="2400" dirty="0">
                <a:solidFill>
                  <a:schemeClr val="tx1"/>
                </a:solidFill>
              </a:rPr>
              <a:t>.</a:t>
            </a:r>
          </a:p>
          <a:p>
            <a:pPr algn="just">
              <a:lnSpc>
                <a:spcPct val="150000"/>
              </a:lnSpc>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Para compreender para que serve o slogan da marca.</a:t>
            </a:r>
            <a:endParaRPr lang="en-GB" sz="2400" dirty="0">
              <a:solidFill>
                <a:schemeClr val="tx1"/>
              </a:solidFill>
            </a:endParaRPr>
          </a:p>
          <a:p>
            <a:pPr algn="just">
              <a:lnSpc>
                <a:spcPct val="150000"/>
              </a:lnSpc>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Avaliar a construção da identidade visual da marca.</a:t>
            </a:r>
            <a:endParaRPr lang="en-GB" sz="2400" dirty="0">
              <a:solidFill>
                <a:schemeClr val="tx1"/>
              </a:solidFill>
            </a:endParaRPr>
          </a:p>
        </p:txBody>
      </p:sp>
      <p:pic>
        <p:nvPicPr>
          <p:cNvPr id="5" name="Imagem 4">
            <a:extLst>
              <a:ext uri="{FF2B5EF4-FFF2-40B4-BE49-F238E27FC236}">
                <a16:creationId xmlns:a16="http://schemas.microsoft.com/office/drawing/2014/main" id="{BA2846EA-6584-4E0C-9D0F-0EBC88DEA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9591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0F1C263-F524-4B1B-AA83-627DC6513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2060" y="0"/>
            <a:ext cx="4572000" cy="6858000"/>
          </a:xfrm>
          <a:prstGeom prst="rect">
            <a:avLst/>
          </a:prstGeom>
        </p:spPr>
      </p:pic>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323720"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explorámos como um slogan deve expressar o que é a marca e transmitir quais são os benefícios que os consumidores terão ao usar essa marca</a:t>
            </a:r>
            <a:r>
              <a:rPr lang="en-GB" sz="2400" dirty="0">
                <a:solidFill>
                  <a:schemeClr val="tx1"/>
                </a:solidFill>
              </a:rPr>
              <a:t>.</a:t>
            </a:r>
          </a:p>
          <a:p>
            <a:pPr algn="just">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reconhecemos os principais componentes da identidade visual de uma marca, incluindo o seu logotipo, tipografia, paleta de cores, imagens e estilo gráfico</a:t>
            </a:r>
            <a:r>
              <a:rPr lang="en-GB" sz="2400" dirty="0">
                <a:solidFill>
                  <a:schemeClr val="tx1"/>
                </a:solidFill>
              </a:rPr>
              <a:t>.</a:t>
            </a:r>
          </a:p>
        </p:txBody>
      </p:sp>
    </p:spTree>
    <p:extLst>
      <p:ext uri="{BB962C8B-B14F-4D97-AF65-F5344CB8AC3E}">
        <p14:creationId xmlns:p14="http://schemas.microsoft.com/office/powerpoint/2010/main" val="88691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22" name="Retângulo 21">
            <a:extLst>
              <a:ext uri="{FF2B5EF4-FFF2-40B4-BE49-F238E27FC236}">
                <a16:creationId xmlns:a16="http://schemas.microsoft.com/office/drawing/2014/main" id="{05973FDF-5665-4732-A20A-A98485899387}"/>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4" name="Retângulo 23">
            <a:extLst>
              <a:ext uri="{FF2B5EF4-FFF2-40B4-BE49-F238E27FC236}">
                <a16:creationId xmlns:a16="http://schemas.microsoft.com/office/drawing/2014/main" id="{0CB4D738-C9F5-4ACE-A922-52F59404D89C}"/>
              </a:ext>
            </a:extLst>
          </p:cNvPr>
          <p:cNvSpPr/>
          <p:nvPr/>
        </p:nvSpPr>
        <p:spPr>
          <a:xfrm>
            <a:off x="360420" y="157887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 A Nova Era do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1" name="Retângulo 30">
            <a:extLst>
              <a:ext uri="{FF2B5EF4-FFF2-40B4-BE49-F238E27FC236}">
                <a16:creationId xmlns:a16="http://schemas.microsoft.com/office/drawing/2014/main" id="{DED94DE5-FB12-4058-8483-8AB82664D359}"/>
              </a:ext>
            </a:extLst>
          </p:cNvPr>
          <p:cNvSpPr/>
          <p:nvPr/>
        </p:nvSpPr>
        <p:spPr>
          <a:xfrm>
            <a:off x="360420" y="2164660"/>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III. A Economia da </a:t>
            </a:r>
            <a:r>
              <a:rPr lang="en-GB" sz="2400" b="1" dirty="0" err="1">
                <a:solidFill>
                  <a:schemeClr val="bg1">
                    <a:lumMod val="65000"/>
                  </a:schemeClr>
                </a:solidFill>
                <a:effectLst>
                  <a:outerShdw blurRad="38100" dist="38100" dir="2700000" algn="tl">
                    <a:srgbClr val="000000">
                      <a:alpha val="43137"/>
                    </a:srgbClr>
                  </a:outerShdw>
                </a:effectLst>
              </a:rPr>
              <a:t>Experiência</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9" name="Retângulo 38">
            <a:extLst>
              <a:ext uri="{FF2B5EF4-FFF2-40B4-BE49-F238E27FC236}">
                <a16:creationId xmlns:a16="http://schemas.microsoft.com/office/drawing/2014/main" id="{299FAFD4-9CD9-4181-AE97-54A17E911D22}"/>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en-GB" sz="2400" b="1" dirty="0" err="1">
                <a:solidFill>
                  <a:schemeClr val="bg1">
                    <a:lumMod val="65000"/>
                  </a:schemeClr>
                </a:solidFill>
                <a:effectLst>
                  <a:outerShdw blurRad="38100" dist="38100" dir="2700000" algn="tl">
                    <a:srgbClr val="000000">
                      <a:alpha val="43137"/>
                    </a:srgbClr>
                  </a:outerShdw>
                </a:effectLst>
              </a:rPr>
              <a:t>Culinário</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1" name="Retângulo 40">
            <a:extLst>
              <a:ext uri="{FF2B5EF4-FFF2-40B4-BE49-F238E27FC236}">
                <a16:creationId xmlns:a16="http://schemas.microsoft.com/office/drawing/2014/main" id="{196B2DA5-700A-4445-A731-711B7FF9AAF5}"/>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en-US" sz="2400" b="1" dirty="0" err="1">
                <a:solidFill>
                  <a:schemeClr val="bg1">
                    <a:lumMod val="65000"/>
                  </a:schemeClr>
                </a:solidFill>
                <a:effectLst>
                  <a:outerShdw blurRad="38100" dist="38100" dir="2700000" algn="tl">
                    <a:srgbClr val="000000">
                      <a:alpha val="43137"/>
                    </a:srgbClr>
                  </a:outerShdw>
                </a:effectLst>
              </a:rPr>
              <a:t>Criação</a:t>
            </a:r>
            <a:r>
              <a:rPr lang="en-US" sz="2400" b="1" dirty="0">
                <a:solidFill>
                  <a:schemeClr val="bg1">
                    <a:lumMod val="65000"/>
                  </a:schemeClr>
                </a:solidFill>
                <a:effectLst>
                  <a:outerShdw blurRad="38100" dist="38100" dir="2700000" algn="tl">
                    <a:srgbClr val="000000">
                      <a:alpha val="43137"/>
                    </a:srgbClr>
                  </a:outerShdw>
                </a:effectLst>
              </a:rPr>
              <a:t> de um </a:t>
            </a:r>
            <a:r>
              <a:rPr lang="en-US" sz="2400" b="1" dirty="0" err="1">
                <a:solidFill>
                  <a:schemeClr val="bg1">
                    <a:lumMod val="65000"/>
                  </a:schemeClr>
                </a:solidFill>
                <a:effectLst>
                  <a:outerShdw blurRad="38100" dist="38100" dir="2700000" algn="tl">
                    <a:srgbClr val="000000">
                      <a:alpha val="43137"/>
                    </a:srgbClr>
                  </a:outerShdw>
                </a:effectLst>
              </a:rPr>
              <a:t>negócio</a:t>
            </a:r>
            <a:r>
              <a:rPr lang="en-US" sz="2400" b="1" dirty="0">
                <a:solidFill>
                  <a:schemeClr val="bg1">
                    <a:lumMod val="65000"/>
                  </a:schemeClr>
                </a:solidFill>
                <a:effectLst>
                  <a:outerShdw blurRad="38100" dist="38100" dir="2700000" algn="tl">
                    <a:srgbClr val="000000">
                      <a:alpha val="43137"/>
                    </a:srgbClr>
                  </a:outerShdw>
                </a:effectLst>
              </a:rPr>
              <a:t> de </a:t>
            </a:r>
            <a:r>
              <a:rPr lang="en-US"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2" name="Seta: Pentágono 41">
            <a:extLst>
              <a:ext uri="{FF2B5EF4-FFF2-40B4-BE49-F238E27FC236}">
                <a16:creationId xmlns:a16="http://schemas.microsoft.com/office/drawing/2014/main" id="{EFA51F76-749A-4452-89E4-68EE2FC6D42A}"/>
              </a:ext>
            </a:extLst>
          </p:cNvPr>
          <p:cNvSpPr/>
          <p:nvPr/>
        </p:nvSpPr>
        <p:spPr>
          <a:xfrm>
            <a:off x="360413" y="5093575"/>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VIII. Branding para o </a:t>
            </a:r>
            <a:r>
              <a:rPr lang="en-GB" sz="2800" b="1" dirty="0" err="1">
                <a:effectLst>
                  <a:outerShdw blurRad="38100" dist="38100" dir="2700000" algn="tl">
                    <a:srgbClr val="000000">
                      <a:alpha val="43137"/>
                    </a:srgbClr>
                  </a:outerShdw>
                </a:effectLst>
              </a:rPr>
              <a:t>Bem-Estar</a:t>
            </a:r>
            <a:endParaRPr lang="en-GB" sz="2800" b="1" dirty="0">
              <a:effectLst>
                <a:outerShdw blurRad="38100" dist="38100" dir="2700000" algn="tl">
                  <a:srgbClr val="000000">
                    <a:alpha val="43137"/>
                  </a:srgbClr>
                </a:outerShdw>
              </a:effectLst>
            </a:endParaRPr>
          </a:p>
        </p:txBody>
      </p:sp>
      <p:pic>
        <p:nvPicPr>
          <p:cNvPr id="43" name="Imagem 42">
            <a:extLst>
              <a:ext uri="{FF2B5EF4-FFF2-40B4-BE49-F238E27FC236}">
                <a16:creationId xmlns:a16="http://schemas.microsoft.com/office/drawing/2014/main" id="{5556D81F-D41D-444B-8458-2AEB17BB7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44" name="Imagem 43">
            <a:extLst>
              <a:ext uri="{FF2B5EF4-FFF2-40B4-BE49-F238E27FC236}">
                <a16:creationId xmlns:a16="http://schemas.microsoft.com/office/drawing/2014/main" id="{8A314966-81D6-4C7E-B4B9-F91D6DB7AD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sp>
        <p:nvSpPr>
          <p:cNvPr id="46" name="Retângulo 45">
            <a:extLst>
              <a:ext uri="{FF2B5EF4-FFF2-40B4-BE49-F238E27FC236}">
                <a16:creationId xmlns:a16="http://schemas.microsoft.com/office/drawing/2014/main" id="{96086AF4-D303-4CB9-ACDA-ED892FA96E3F}"/>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IV. </a:t>
            </a:r>
            <a:r>
              <a:rPr lang="en-GB" sz="2400" b="1" dirty="0" err="1">
                <a:solidFill>
                  <a:schemeClr val="bg1">
                    <a:lumMod val="65000"/>
                  </a:schemeClr>
                </a:solidFill>
                <a:effectLst>
                  <a:outerShdw blurRad="38100" dist="38100" dir="2700000" algn="tl">
                    <a:srgbClr val="000000">
                      <a:alpha val="43137"/>
                    </a:srgbClr>
                  </a:outerShdw>
                </a:effectLst>
              </a:rPr>
              <a:t>Construir</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Experiências</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7" name="Retângulo 46">
            <a:extLst>
              <a:ext uri="{FF2B5EF4-FFF2-40B4-BE49-F238E27FC236}">
                <a16:creationId xmlns:a16="http://schemas.microsoft.com/office/drawing/2014/main" id="{4B56B5BD-C661-4793-92BC-0A36C3482EF4}"/>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en-GB" sz="2400" b="1" dirty="0" err="1">
                <a:solidFill>
                  <a:schemeClr val="bg1">
                    <a:lumMod val="65000"/>
                  </a:schemeClr>
                </a:solidFill>
                <a:effectLst>
                  <a:outerShdw blurRad="38100" dist="38100" dir="2700000" algn="tl">
                    <a:srgbClr val="000000">
                      <a:alpha val="43137"/>
                    </a:srgbClr>
                  </a:outerShdw>
                </a:effectLst>
              </a:rPr>
              <a:t>Mapa</a:t>
            </a:r>
            <a:r>
              <a:rPr lang="en-GB" sz="2400" b="1" dirty="0">
                <a:solidFill>
                  <a:schemeClr val="bg1">
                    <a:lumMod val="65000"/>
                  </a:schemeClr>
                </a:solidFill>
                <a:effectLst>
                  <a:outerShdw blurRad="38100" dist="38100" dir="2700000" algn="tl">
                    <a:srgbClr val="000000">
                      <a:alpha val="43137"/>
                    </a:srgbClr>
                  </a:outerShdw>
                </a:effectLst>
              </a:rPr>
              <a:t> da </a:t>
            </a:r>
            <a:r>
              <a:rPr lang="en-GB" sz="2400" b="1" dirty="0" err="1">
                <a:solidFill>
                  <a:schemeClr val="bg1">
                    <a:lumMod val="65000"/>
                  </a:schemeClr>
                </a:solidFill>
                <a:effectLst>
                  <a:outerShdw blurRad="38100" dist="38100" dir="2700000" algn="tl">
                    <a:srgbClr val="000000">
                      <a:alpha val="43137"/>
                    </a:srgbClr>
                  </a:outerShdw>
                </a:effectLst>
              </a:rPr>
              <a:t>Jornada</a:t>
            </a:r>
            <a:r>
              <a:rPr lang="en-GB" sz="2400" b="1" dirty="0">
                <a:solidFill>
                  <a:schemeClr val="bg1">
                    <a:lumMod val="65000"/>
                  </a:schemeClr>
                </a:solidFill>
                <a:effectLst>
                  <a:outerShdw blurRad="38100" dist="38100" dir="2700000" algn="tl">
                    <a:srgbClr val="000000">
                      <a:alpha val="43137"/>
                    </a:srgbClr>
                  </a:outerShdw>
                </a:effectLst>
              </a:rPr>
              <a:t> do </a:t>
            </a:r>
            <a:r>
              <a:rPr lang="en-GB" sz="2400" b="1" dirty="0" err="1">
                <a:solidFill>
                  <a:schemeClr val="bg1">
                    <a:lumMod val="65000"/>
                  </a:schemeClr>
                </a:solidFill>
                <a:effectLst>
                  <a:outerShdw blurRad="38100" dist="38100" dir="2700000" algn="tl">
                    <a:srgbClr val="000000">
                      <a:alpha val="43137"/>
                    </a:srgbClr>
                  </a:outerShdw>
                </a:effectLst>
              </a:rPr>
              <a:t>Consumidor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8" name="Retângulo 47">
            <a:extLst>
              <a:ext uri="{FF2B5EF4-FFF2-40B4-BE49-F238E27FC236}">
                <a16:creationId xmlns:a16="http://schemas.microsoft.com/office/drawing/2014/main" id="{9A621812-B695-4268-B3EA-E588CE651BC6}"/>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49" name="Imagem 48">
            <a:extLst>
              <a:ext uri="{FF2B5EF4-FFF2-40B4-BE49-F238E27FC236}">
                <a16:creationId xmlns:a16="http://schemas.microsoft.com/office/drawing/2014/main" id="{938297D9-94EB-4E1A-BB65-98CE91A88E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310" y="1637038"/>
            <a:ext cx="360000" cy="360000"/>
          </a:xfrm>
          <a:prstGeom prst="rect">
            <a:avLst/>
          </a:prstGeom>
        </p:spPr>
      </p:pic>
      <p:pic>
        <p:nvPicPr>
          <p:cNvPr id="50" name="Imagem 49">
            <a:extLst>
              <a:ext uri="{FF2B5EF4-FFF2-40B4-BE49-F238E27FC236}">
                <a16:creationId xmlns:a16="http://schemas.microsoft.com/office/drawing/2014/main" id="{F64393CC-763A-422B-8C55-5363895FB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2214498"/>
            <a:ext cx="360000" cy="360000"/>
          </a:xfrm>
          <a:prstGeom prst="rect">
            <a:avLst/>
          </a:prstGeom>
        </p:spPr>
      </p:pic>
      <p:pic>
        <p:nvPicPr>
          <p:cNvPr id="51" name="Imagem 50">
            <a:extLst>
              <a:ext uri="{FF2B5EF4-FFF2-40B4-BE49-F238E27FC236}">
                <a16:creationId xmlns:a16="http://schemas.microsoft.com/office/drawing/2014/main" id="{BA4DAFC6-3D42-4452-8058-1BBC5D27A6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2808602"/>
            <a:ext cx="360000" cy="360000"/>
          </a:xfrm>
          <a:prstGeom prst="rect">
            <a:avLst/>
          </a:prstGeom>
        </p:spPr>
      </p:pic>
      <p:pic>
        <p:nvPicPr>
          <p:cNvPr id="52" name="Imagem 51">
            <a:extLst>
              <a:ext uri="{FF2B5EF4-FFF2-40B4-BE49-F238E27FC236}">
                <a16:creationId xmlns:a16="http://schemas.microsoft.com/office/drawing/2014/main" id="{41549927-1F45-4B18-8CED-B63940589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53" name="Imagem 52">
            <a:extLst>
              <a:ext uri="{FF2B5EF4-FFF2-40B4-BE49-F238E27FC236}">
                <a16:creationId xmlns:a16="http://schemas.microsoft.com/office/drawing/2014/main" id="{32D7F560-9B0E-4E8B-90B5-1BE43FF21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3976010"/>
            <a:ext cx="360000" cy="360000"/>
          </a:xfrm>
          <a:prstGeom prst="rect">
            <a:avLst/>
          </a:prstGeom>
        </p:spPr>
      </p:pic>
      <p:pic>
        <p:nvPicPr>
          <p:cNvPr id="54" name="Imagem 53">
            <a:extLst>
              <a:ext uri="{FF2B5EF4-FFF2-40B4-BE49-F238E27FC236}">
                <a16:creationId xmlns:a16="http://schemas.microsoft.com/office/drawing/2014/main" id="{BF096D7F-6478-477C-8B66-0799BD5725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4561792"/>
            <a:ext cx="360000" cy="360000"/>
          </a:xfrm>
          <a:prstGeom prst="rect">
            <a:avLst/>
          </a:prstGeom>
        </p:spPr>
      </p:pic>
      <p:pic>
        <p:nvPicPr>
          <p:cNvPr id="56" name="Imagem 55">
            <a:extLst>
              <a:ext uri="{FF2B5EF4-FFF2-40B4-BE49-F238E27FC236}">
                <a16:creationId xmlns:a16="http://schemas.microsoft.com/office/drawing/2014/main" id="{2F96C935-3A77-43D5-9C4A-0A5E16566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Tree>
    <p:extLst>
      <p:ext uri="{BB962C8B-B14F-4D97-AF65-F5344CB8AC3E}">
        <p14:creationId xmlns:p14="http://schemas.microsoft.com/office/powerpoint/2010/main" val="1068542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r>
              <a:rPr lang="en-US" dirty="0" err="1"/>
              <a:t>Obrigado</a:t>
            </a:r>
            <a:endParaRPr lang="en-US" dirty="0"/>
          </a:p>
        </p:txBody>
      </p:sp>
      <p:sp>
        <p:nvSpPr>
          <p:cNvPr id="12" name="Text Placeholder 11">
            <a:extLst>
              <a:ext uri="{FF2B5EF4-FFF2-40B4-BE49-F238E27FC236}">
                <a16:creationId xmlns:a16="http://schemas.microsoft.com/office/drawing/2014/main" id="{B80BD092-353C-C14B-BCD4-66995FE37708}"/>
              </a:ext>
            </a:extLst>
          </p:cNvPr>
          <p:cNvSpPr>
            <a:spLocks noGrp="1"/>
          </p:cNvSpPr>
          <p:nvPr>
            <p:ph type="body" sz="quarter" idx="14"/>
          </p:nvPr>
        </p:nvSpPr>
        <p:spPr/>
        <p:txBody>
          <a:bodyPr/>
          <a:lstStyle/>
          <a:p>
            <a:r>
              <a:rPr lang="en-US" dirty="0" err="1"/>
              <a:t>Alguma</a:t>
            </a:r>
            <a:r>
              <a:rPr lang="en-US" dirty="0"/>
              <a:t> </a:t>
            </a:r>
            <a:r>
              <a:rPr lang="en-US" dirty="0" err="1"/>
              <a:t>questão</a:t>
            </a:r>
            <a:r>
              <a:rPr lang="en-US" dirty="0"/>
              <a:t>?</a:t>
            </a:r>
          </a:p>
        </p:txBody>
      </p:sp>
      <p:sp>
        <p:nvSpPr>
          <p:cNvPr id="28" name="CaixaDeTexto 27">
            <a:extLst>
              <a:ext uri="{FF2B5EF4-FFF2-40B4-BE49-F238E27FC236}">
                <a16:creationId xmlns:a16="http://schemas.microsoft.com/office/drawing/2014/main" id="{2C0D170A-365B-4F3C-99F7-166850FC4E4E}"/>
              </a:ext>
            </a:extLst>
          </p:cNvPr>
          <p:cNvSpPr txBox="1"/>
          <p:nvPr/>
        </p:nvSpPr>
        <p:spPr>
          <a:xfrm>
            <a:off x="7866888" y="4077055"/>
            <a:ext cx="3965448" cy="2588529"/>
          </a:xfrm>
          <a:prstGeom prst="rect">
            <a:avLst/>
          </a:prstGeom>
          <a:noFill/>
        </p:spPr>
        <p:txBody>
          <a:bodyPr wrap="square">
            <a:spAutoFit/>
          </a:bodyPr>
          <a:lstStyle/>
          <a:p>
            <a:pPr algn="l">
              <a:lnSpc>
                <a:spcPct val="150000"/>
              </a:lnSpc>
              <a:spcAft>
                <a:spcPts val="1200"/>
              </a:spcAft>
            </a:pPr>
            <a:r>
              <a:rPr lang="en-US" b="1" i="0" strike="noStrike" dirty="0">
                <a:solidFill>
                  <a:srgbClr val="6ECECB"/>
                </a:solidFill>
                <a:effectLst/>
                <a:hlinkClick r:id="rId2">
                  <a:extLst>
                    <a:ext uri="{A12FA001-AC4F-418D-AE19-62706E023703}">
                      <ahyp:hlinkClr xmlns:ahyp="http://schemas.microsoft.com/office/drawing/2018/hyperlinkcolor" val="tx"/>
                    </a:ext>
                  </a:extLst>
                </a:hlinkClick>
              </a:rPr>
              <a:t>www.detourproject.eu</a:t>
            </a:r>
            <a:endParaRPr lang="en-US" b="1" i="0" dirty="0">
              <a:solidFill>
                <a:srgbClr val="6ECECB"/>
              </a:solidFill>
              <a:effectLst/>
            </a:endParaRPr>
          </a:p>
          <a:p>
            <a:pPr algn="l">
              <a:lnSpc>
                <a:spcPct val="150000"/>
              </a:lnSpc>
              <a:spcAft>
                <a:spcPts val="1200"/>
              </a:spcAft>
            </a:pPr>
            <a:r>
              <a:rPr lang="en-US" b="1" i="0" dirty="0">
                <a:effectLst/>
              </a:rPr>
              <a:t>Detour </a:t>
            </a:r>
            <a:r>
              <a:rPr lang="en-US" b="1" dirty="0"/>
              <a:t>on Facebook</a:t>
            </a:r>
            <a:endParaRPr lang="en-US" b="1" i="0" dirty="0">
              <a:effectLst/>
            </a:endParaRPr>
          </a:p>
          <a:p>
            <a:pPr algn="l">
              <a:lnSpc>
                <a:spcPct val="150000"/>
              </a:lnSpc>
              <a:spcAft>
                <a:spcPts val="1200"/>
              </a:spcAft>
            </a:pPr>
            <a:r>
              <a:rPr lang="en-US" b="0" i="0" dirty="0">
                <a:effectLst/>
              </a:rPr>
              <a:t>@WellbeingTourismDestinations</a:t>
            </a:r>
          </a:p>
          <a:p>
            <a:pPr algn="l">
              <a:lnSpc>
                <a:spcPct val="150000"/>
              </a:lnSpc>
              <a:spcAft>
                <a:spcPts val="1200"/>
              </a:spcAft>
            </a:pPr>
            <a:r>
              <a:rPr lang="en-US" b="0" i="0" strike="noStrike" dirty="0">
                <a:effectLst/>
              </a:rPr>
              <a:t>#detourdestinations #erasmusplus #detour #wellbeing</a:t>
            </a:r>
            <a:endParaRPr lang="en-US" b="0" i="0" dirty="0">
              <a:effectLst/>
            </a:endParaRPr>
          </a:p>
        </p:txBody>
      </p:sp>
      <p:sp>
        <p:nvSpPr>
          <p:cNvPr id="2" name="CaixaDeTexto 1">
            <a:extLst>
              <a:ext uri="{FF2B5EF4-FFF2-40B4-BE49-F238E27FC236}">
                <a16:creationId xmlns:a16="http://schemas.microsoft.com/office/drawing/2014/main" id="{7BBE1B4C-1D93-4329-9E31-CF00830BA042}"/>
              </a:ext>
            </a:extLst>
          </p:cNvPr>
          <p:cNvSpPr txBox="1"/>
          <p:nvPr/>
        </p:nvSpPr>
        <p:spPr>
          <a:xfrm>
            <a:off x="8321039" y="6466814"/>
            <a:ext cx="3641547" cy="215444"/>
          </a:xfrm>
          <a:prstGeom prst="rect">
            <a:avLst/>
          </a:prstGeom>
          <a:noFill/>
        </p:spPr>
        <p:txBody>
          <a:bodyPr wrap="square" rtlCol="0">
            <a:spAutoFit/>
          </a:bodyPr>
          <a:lstStyle/>
          <a:p>
            <a:pPr algn="r"/>
            <a:r>
              <a:rPr lang="en-GB" sz="800" dirty="0"/>
              <a:t>Icons: www.flaticon.com</a:t>
            </a:r>
          </a:p>
        </p:txBody>
      </p:sp>
      <p:grpSp>
        <p:nvGrpSpPr>
          <p:cNvPr id="7" name="Google Shape;664;p39">
            <a:extLst>
              <a:ext uri="{FF2B5EF4-FFF2-40B4-BE49-F238E27FC236}">
                <a16:creationId xmlns:a16="http://schemas.microsoft.com/office/drawing/2014/main" id="{3B53D023-B64B-4077-BE11-CE7A0849EE13}"/>
              </a:ext>
            </a:extLst>
          </p:cNvPr>
          <p:cNvGrpSpPr/>
          <p:nvPr/>
        </p:nvGrpSpPr>
        <p:grpSpPr>
          <a:xfrm>
            <a:off x="7474283" y="4255526"/>
            <a:ext cx="301041" cy="301041"/>
            <a:chOff x="5941025" y="3634400"/>
            <a:chExt cx="467650" cy="467650"/>
          </a:xfrm>
        </p:grpSpPr>
        <p:sp>
          <p:nvSpPr>
            <p:cNvPr id="8" name="Google Shape;665;p39">
              <a:extLst>
                <a:ext uri="{FF2B5EF4-FFF2-40B4-BE49-F238E27FC236}">
                  <a16:creationId xmlns:a16="http://schemas.microsoft.com/office/drawing/2014/main" id="{C8756DE6-099C-425F-938A-3F99C4B6077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6;p39">
              <a:extLst>
                <a:ext uri="{FF2B5EF4-FFF2-40B4-BE49-F238E27FC236}">
                  <a16:creationId xmlns:a16="http://schemas.microsoft.com/office/drawing/2014/main" id="{C8A58632-32E6-451D-8FFC-8302ABC61249}"/>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7;p39">
              <a:extLst>
                <a:ext uri="{FF2B5EF4-FFF2-40B4-BE49-F238E27FC236}">
                  <a16:creationId xmlns:a16="http://schemas.microsoft.com/office/drawing/2014/main" id="{8139F7D2-BE25-4EDC-BA69-52909862F3E8}"/>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8;p39">
              <a:extLst>
                <a:ext uri="{FF2B5EF4-FFF2-40B4-BE49-F238E27FC236}">
                  <a16:creationId xmlns:a16="http://schemas.microsoft.com/office/drawing/2014/main" id="{1966AC59-A184-4D9D-B231-AAFB7891C83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9;p39">
              <a:extLst>
                <a:ext uri="{FF2B5EF4-FFF2-40B4-BE49-F238E27FC236}">
                  <a16:creationId xmlns:a16="http://schemas.microsoft.com/office/drawing/2014/main" id="{93DC8479-DCBC-4192-8B3D-7BCE6B39EC9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9">
              <a:extLst>
                <a:ext uri="{FF2B5EF4-FFF2-40B4-BE49-F238E27FC236}">
                  <a16:creationId xmlns:a16="http://schemas.microsoft.com/office/drawing/2014/main" id="{443EBB86-2ACA-48B1-91FC-5AC68E6302D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m 3">
            <a:extLst>
              <a:ext uri="{FF2B5EF4-FFF2-40B4-BE49-F238E27FC236}">
                <a16:creationId xmlns:a16="http://schemas.microsoft.com/office/drawing/2014/main" id="{BC00D1BE-2ACE-4E8F-92A9-8A0253D8F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5860" y="4748527"/>
            <a:ext cx="302400" cy="302400"/>
          </a:xfrm>
          <a:prstGeom prst="rect">
            <a:avLst/>
          </a:prstGeom>
        </p:spPr>
      </p:pic>
    </p:spTree>
    <p:extLst>
      <p:ext uri="{BB962C8B-B14F-4D97-AF65-F5344CB8AC3E}">
        <p14:creationId xmlns:p14="http://schemas.microsoft.com/office/powerpoint/2010/main" val="295688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C0FA66F6-0518-439C-AF74-FD893BA95E2F}"/>
              </a:ext>
            </a:extLst>
          </p:cNvPr>
          <p:cNvSpPr/>
          <p:nvPr/>
        </p:nvSpPr>
        <p:spPr>
          <a:xfrm>
            <a:off x="643223" y="1264296"/>
            <a:ext cx="5040000" cy="43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Bef>
                <a:spcPts val="0"/>
              </a:spcBef>
              <a:spcAft>
                <a:spcPts val="1200"/>
              </a:spcAft>
            </a:pPr>
            <a:r>
              <a:rPr lang="en-US" sz="3000" b="1" dirty="0" err="1">
                <a:solidFill>
                  <a:srgbClr val="6ECECB"/>
                </a:solidFill>
                <a:effectLst>
                  <a:outerShdw blurRad="38100" dist="38100" dir="2700000" algn="tl">
                    <a:srgbClr val="000000">
                      <a:alpha val="43137"/>
                    </a:srgbClr>
                  </a:outerShdw>
                </a:effectLst>
              </a:rPr>
              <a:t>Conteúdo</a:t>
            </a:r>
            <a:endParaRPr lang="en-US"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800"/>
              </a:spcAft>
            </a:pPr>
            <a:r>
              <a:rPr lang="en-US" sz="2400" b="1" dirty="0">
                <a:solidFill>
                  <a:srgbClr val="6ECECB"/>
                </a:solidFill>
              </a:rPr>
              <a:t>8.1. </a:t>
            </a:r>
            <a:r>
              <a:rPr lang="en-US" sz="2400" dirty="0" err="1">
                <a:solidFill>
                  <a:schemeClr val="tx1"/>
                </a:solidFill>
              </a:rPr>
              <a:t>Marcas</a:t>
            </a:r>
            <a:r>
              <a:rPr lang="en-US" sz="2400" dirty="0">
                <a:solidFill>
                  <a:schemeClr val="tx1"/>
                </a:solidFill>
              </a:rPr>
              <a:t> &amp; Branding</a:t>
            </a:r>
          </a:p>
          <a:p>
            <a:pPr>
              <a:lnSpc>
                <a:spcPct val="150000"/>
              </a:lnSpc>
              <a:spcBef>
                <a:spcPts val="0"/>
              </a:spcBef>
              <a:spcAft>
                <a:spcPts val="1800"/>
              </a:spcAft>
            </a:pPr>
            <a:r>
              <a:rPr lang="en-US" sz="2400" b="1" dirty="0">
                <a:solidFill>
                  <a:srgbClr val="6ECECB"/>
                </a:solidFill>
              </a:rPr>
              <a:t>8.2. </a:t>
            </a:r>
            <a:r>
              <a:rPr lang="en-US" sz="2400" dirty="0" err="1">
                <a:solidFill>
                  <a:schemeClr val="tx1"/>
                </a:solidFill>
              </a:rPr>
              <a:t>Identidade</a:t>
            </a:r>
            <a:r>
              <a:rPr lang="en-US" sz="2400" dirty="0">
                <a:solidFill>
                  <a:schemeClr val="tx1"/>
                </a:solidFill>
              </a:rPr>
              <a:t> e </a:t>
            </a:r>
            <a:r>
              <a:rPr lang="en-US" sz="2400" dirty="0" err="1">
                <a:solidFill>
                  <a:schemeClr val="tx1"/>
                </a:solidFill>
              </a:rPr>
              <a:t>Personalidade</a:t>
            </a:r>
            <a:r>
              <a:rPr lang="en-US" sz="2400" dirty="0">
                <a:solidFill>
                  <a:schemeClr val="tx1"/>
                </a:solidFill>
              </a:rPr>
              <a:t> da Marca</a:t>
            </a:r>
          </a:p>
          <a:p>
            <a:pPr>
              <a:lnSpc>
                <a:spcPct val="150000"/>
              </a:lnSpc>
              <a:spcBef>
                <a:spcPts val="0"/>
              </a:spcBef>
              <a:spcAft>
                <a:spcPts val="1800"/>
              </a:spcAft>
            </a:pPr>
            <a:r>
              <a:rPr lang="en-US" sz="2400" b="1" dirty="0">
                <a:solidFill>
                  <a:srgbClr val="6ECECB"/>
                </a:solidFill>
              </a:rPr>
              <a:t>8.3. </a:t>
            </a:r>
            <a:r>
              <a:rPr lang="pt-PT" sz="2400" dirty="0">
                <a:solidFill>
                  <a:schemeClr val="tx1"/>
                </a:solidFill>
              </a:rPr>
              <a:t>Identidade</a:t>
            </a:r>
            <a:r>
              <a:rPr lang="en-US" sz="2400" dirty="0">
                <a:solidFill>
                  <a:schemeClr val="tx1"/>
                </a:solidFill>
              </a:rPr>
              <a:t> Visual da Marca</a:t>
            </a: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Conteúdo</a:t>
            </a:r>
            <a:r>
              <a:rPr lang="en-US" sz="3600" b="1" dirty="0"/>
              <a:t> &amp; </a:t>
            </a:r>
            <a:r>
              <a:rPr lang="en-US" sz="3600" b="1" dirty="0" err="1"/>
              <a:t>Recursos</a:t>
            </a:r>
            <a:endParaRPr lang="en-US" sz="3600" b="1" dirty="0"/>
          </a:p>
        </p:txBody>
      </p:sp>
      <p:sp>
        <p:nvSpPr>
          <p:cNvPr id="12" name="Retângulo 11">
            <a:extLst>
              <a:ext uri="{FF2B5EF4-FFF2-40B4-BE49-F238E27FC236}">
                <a16:creationId xmlns:a16="http://schemas.microsoft.com/office/drawing/2014/main" id="{00E2A3F9-39B8-490C-AAAD-8C568D2A43EE}"/>
              </a:ext>
            </a:extLst>
          </p:cNvPr>
          <p:cNvSpPr/>
          <p:nvPr/>
        </p:nvSpPr>
        <p:spPr>
          <a:xfrm>
            <a:off x="6508777" y="1258539"/>
            <a:ext cx="5040000" cy="43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Bef>
                <a:spcPts val="0"/>
              </a:spcBef>
              <a:spcAft>
                <a:spcPts val="1800"/>
              </a:spcAft>
            </a:pPr>
            <a:r>
              <a:rPr lang="en-US" sz="3000" b="1" dirty="0" err="1">
                <a:solidFill>
                  <a:srgbClr val="6ECECB"/>
                </a:solidFill>
                <a:effectLst>
                  <a:outerShdw blurRad="38100" dist="38100" dir="2700000" algn="tl">
                    <a:srgbClr val="000000">
                      <a:alpha val="43137"/>
                    </a:srgbClr>
                  </a:outerShdw>
                </a:effectLst>
              </a:rPr>
              <a:t>Recursos</a:t>
            </a:r>
            <a:endParaRPr lang="en-US"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800"/>
              </a:spcAft>
            </a:pPr>
            <a:r>
              <a:rPr lang="en-US" sz="2400" b="1" dirty="0">
                <a:solidFill>
                  <a:srgbClr val="6ECECB"/>
                </a:solidFill>
              </a:rPr>
              <a:t>a. </a:t>
            </a:r>
            <a:r>
              <a:rPr lang="en-US" sz="2400" dirty="0">
                <a:solidFill>
                  <a:schemeClr val="tx1"/>
                </a:solidFill>
              </a:rPr>
              <a:t>5 videos de </a:t>
            </a:r>
            <a:r>
              <a:rPr lang="en-US" sz="2400" dirty="0" err="1">
                <a:solidFill>
                  <a:schemeClr val="tx1"/>
                </a:solidFill>
              </a:rPr>
              <a:t>suporte</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b. </a:t>
            </a:r>
            <a:r>
              <a:rPr lang="en-US" sz="2400" dirty="0">
                <a:solidFill>
                  <a:schemeClr val="tx1"/>
                </a:solidFill>
              </a:rPr>
              <a:t>10 </a:t>
            </a:r>
            <a:r>
              <a:rPr lang="en-US" sz="2400" dirty="0" err="1">
                <a:solidFill>
                  <a:schemeClr val="tx1"/>
                </a:solidFill>
              </a:rPr>
              <a:t>casos</a:t>
            </a:r>
            <a:r>
              <a:rPr lang="en-US" sz="2400" dirty="0">
                <a:solidFill>
                  <a:schemeClr val="tx1"/>
                </a:solidFill>
              </a:rPr>
              <a:t> de </a:t>
            </a:r>
            <a:r>
              <a:rPr lang="en-US" sz="2400" dirty="0" err="1">
                <a:solidFill>
                  <a:schemeClr val="tx1"/>
                </a:solidFill>
              </a:rPr>
              <a:t>estudo</a:t>
            </a:r>
            <a:r>
              <a:rPr lang="en-US" sz="2400" dirty="0">
                <a:solidFill>
                  <a:schemeClr val="tx1"/>
                </a:solidFill>
              </a:rPr>
              <a:t> </a:t>
            </a:r>
          </a:p>
          <a:p>
            <a:pPr>
              <a:lnSpc>
                <a:spcPct val="150000"/>
              </a:lnSpc>
              <a:spcBef>
                <a:spcPts val="0"/>
              </a:spcBef>
              <a:spcAft>
                <a:spcPts val="1800"/>
              </a:spcAft>
            </a:pPr>
            <a:r>
              <a:rPr lang="en-US" sz="2400" b="1" dirty="0">
                <a:solidFill>
                  <a:srgbClr val="6ECECB"/>
                </a:solidFill>
              </a:rPr>
              <a:t>c. </a:t>
            </a:r>
            <a:r>
              <a:rPr lang="en-US" sz="2400" dirty="0">
                <a:solidFill>
                  <a:schemeClr val="tx1"/>
                </a:solidFill>
              </a:rPr>
              <a:t>8 </a:t>
            </a:r>
            <a:r>
              <a:rPr lang="en-US" sz="2400" dirty="0" err="1">
                <a:solidFill>
                  <a:schemeClr val="tx1"/>
                </a:solidFill>
              </a:rPr>
              <a:t>artigos</a:t>
            </a:r>
            <a:r>
              <a:rPr lang="en-US" sz="2400" dirty="0">
                <a:solidFill>
                  <a:schemeClr val="tx1"/>
                </a:solidFill>
              </a:rPr>
              <a:t> para </a:t>
            </a:r>
            <a:r>
              <a:rPr lang="en-US" sz="2400" dirty="0" err="1">
                <a:solidFill>
                  <a:schemeClr val="tx1"/>
                </a:solidFill>
              </a:rPr>
              <a:t>leitura</a:t>
            </a:r>
            <a:r>
              <a:rPr lang="en-US" sz="2400" dirty="0">
                <a:solidFill>
                  <a:schemeClr val="tx1"/>
                </a:solidFill>
              </a:rPr>
              <a:t> </a:t>
            </a:r>
            <a:r>
              <a:rPr lang="en-US" sz="2400" dirty="0" err="1">
                <a:solidFill>
                  <a:schemeClr val="tx1"/>
                </a:solidFill>
              </a:rPr>
              <a:t>complementar</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d. </a:t>
            </a:r>
            <a:r>
              <a:rPr lang="en-US" sz="2400" dirty="0">
                <a:solidFill>
                  <a:schemeClr val="tx1"/>
                </a:solidFill>
              </a:rPr>
              <a:t>1 </a:t>
            </a:r>
            <a:r>
              <a:rPr lang="en-US" sz="2400" dirty="0" err="1">
                <a:solidFill>
                  <a:schemeClr val="tx1"/>
                </a:solidFill>
              </a:rPr>
              <a:t>tarefa</a:t>
            </a:r>
            <a:endParaRPr lang="en-US" sz="2400" dirty="0">
              <a:solidFill>
                <a:schemeClr val="tx1"/>
              </a:solidFill>
            </a:endParaRPr>
          </a:p>
        </p:txBody>
      </p:sp>
      <p:pic>
        <p:nvPicPr>
          <p:cNvPr id="7" name="Imagem 6">
            <a:extLst>
              <a:ext uri="{FF2B5EF4-FFF2-40B4-BE49-F238E27FC236}">
                <a16:creationId xmlns:a16="http://schemas.microsoft.com/office/drawing/2014/main" id="{6E9F6691-AA05-451D-9F7A-6990278511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1116" y="1342665"/>
            <a:ext cx="720000" cy="720000"/>
          </a:xfrm>
          <a:prstGeom prst="rect">
            <a:avLst/>
          </a:prstGeom>
        </p:spPr>
      </p:pic>
      <p:pic>
        <p:nvPicPr>
          <p:cNvPr id="8" name="Imagem 7">
            <a:extLst>
              <a:ext uri="{FF2B5EF4-FFF2-40B4-BE49-F238E27FC236}">
                <a16:creationId xmlns:a16="http://schemas.microsoft.com/office/drawing/2014/main" id="{4D837E26-F46A-4F34-836A-86575E1EF4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2094" y="1322912"/>
            <a:ext cx="720000" cy="720000"/>
          </a:xfrm>
          <a:prstGeom prst="rect">
            <a:avLst/>
          </a:prstGeom>
        </p:spPr>
      </p:pic>
    </p:spTree>
    <p:extLst>
      <p:ext uri="{BB962C8B-B14F-4D97-AF65-F5344CB8AC3E}">
        <p14:creationId xmlns:p14="http://schemas.microsoft.com/office/powerpoint/2010/main" val="15231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Posição da Imagem 20">
            <a:extLst>
              <a:ext uri="{FF2B5EF4-FFF2-40B4-BE49-F238E27FC236}">
                <a16:creationId xmlns:a16="http://schemas.microsoft.com/office/drawing/2014/main" id="{BF1ECF79-AC9F-41D8-B51D-0D3C222FE83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5" name="Text Placeholder 1">
            <a:extLst>
              <a:ext uri="{FF2B5EF4-FFF2-40B4-BE49-F238E27FC236}">
                <a16:creationId xmlns:a16="http://schemas.microsoft.com/office/drawing/2014/main" id="{9D649FE5-308A-4282-BAD0-9A951F235E42}"/>
              </a:ext>
            </a:extLst>
          </p:cNvPr>
          <p:cNvSpPr txBox="1">
            <a:spLocks/>
          </p:cNvSpPr>
          <p:nvPr/>
        </p:nvSpPr>
        <p:spPr>
          <a:xfrm>
            <a:off x="205213" y="936395"/>
            <a:ext cx="3058492" cy="3297980"/>
          </a:xfrm>
          <a:prstGeom prst="rect">
            <a:avLst/>
          </a:prstGeom>
        </p:spPr>
        <p:txBody>
          <a:bodyPr vert="horz" wrap="square" lIns="0" tIns="45720" rIns="0" bIns="45720" rtlCol="0">
            <a:no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600" dirty="0">
                <a:solidFill>
                  <a:schemeClr val="bg1"/>
                </a:solidFill>
                <a:effectLst>
                  <a:outerShdw blurRad="38100" dist="38100" dir="2700000" algn="tl">
                    <a:srgbClr val="000000">
                      <a:alpha val="43137"/>
                    </a:srgbClr>
                  </a:outerShdw>
                </a:effectLst>
              </a:rPr>
              <a:t>8.1.</a:t>
            </a:r>
          </a:p>
          <a:p>
            <a:r>
              <a:rPr lang="en-US" sz="4400" dirty="0" err="1">
                <a:solidFill>
                  <a:schemeClr val="bg1"/>
                </a:solidFill>
                <a:effectLst>
                  <a:outerShdw blurRad="38100" dist="38100" dir="2700000" algn="tl">
                    <a:srgbClr val="000000">
                      <a:alpha val="43137"/>
                    </a:srgbClr>
                  </a:outerShdw>
                </a:effectLst>
              </a:rPr>
              <a:t>Marcas</a:t>
            </a:r>
            <a:r>
              <a:rPr lang="en-US" sz="4400" dirty="0">
                <a:solidFill>
                  <a:schemeClr val="bg1"/>
                </a:solidFill>
                <a:effectLst>
                  <a:outerShdw blurRad="38100" dist="38100" dir="2700000" algn="tl">
                    <a:srgbClr val="000000">
                      <a:alpha val="43137"/>
                    </a:srgbClr>
                  </a:outerShdw>
                </a:effectLst>
              </a:rPr>
              <a:t> &amp; Branding</a:t>
            </a:r>
          </a:p>
        </p:txBody>
      </p:sp>
    </p:spTree>
    <p:extLst>
      <p:ext uri="{BB962C8B-B14F-4D97-AF65-F5344CB8AC3E}">
        <p14:creationId xmlns:p14="http://schemas.microsoft.com/office/powerpoint/2010/main" val="168061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EF797687-CC79-49A8-B96A-D6C3F7C66AAE}"/>
              </a:ext>
            </a:extLst>
          </p:cNvPr>
          <p:cNvSpPr/>
          <p:nvPr/>
        </p:nvSpPr>
        <p:spPr>
          <a:xfrm>
            <a:off x="2036190" y="2815089"/>
            <a:ext cx="4094879" cy="404291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Marcas</a:t>
            </a:r>
            <a:r>
              <a:rPr lang="en-US" sz="3600" b="1" dirty="0"/>
              <a:t> &amp; Branding</a:t>
            </a:r>
          </a:p>
        </p:txBody>
      </p:sp>
      <p:sp>
        <p:nvSpPr>
          <p:cNvPr id="7" name="CaixaDeTexto 6">
            <a:extLst>
              <a:ext uri="{FF2B5EF4-FFF2-40B4-BE49-F238E27FC236}">
                <a16:creationId xmlns:a16="http://schemas.microsoft.com/office/drawing/2014/main" id="{3D336DB7-A665-47B2-BE9C-BE66BA50D49B}"/>
              </a:ext>
            </a:extLst>
          </p:cNvPr>
          <p:cNvSpPr txBox="1"/>
          <p:nvPr/>
        </p:nvSpPr>
        <p:spPr>
          <a:xfrm>
            <a:off x="1" y="1087565"/>
            <a:ext cx="12192000" cy="1861168"/>
          </a:xfrm>
          <a:prstGeom prst="rect">
            <a:avLst/>
          </a:prstGeom>
          <a:solidFill>
            <a:srgbClr val="FDDE00"/>
          </a:solidFill>
        </p:spPr>
        <p:txBody>
          <a:bodyPr wrap="square" lIns="540000" rIns="540000" anchor="ctr">
            <a:noAutofit/>
          </a:bodyPr>
          <a:lstStyle/>
          <a:p>
            <a:pPr algn="ctr">
              <a:lnSpc>
                <a:spcPct val="130000"/>
              </a:lnSpc>
            </a:pPr>
            <a:r>
              <a:rPr lang="pt-PT" sz="2400" b="1" dirty="0"/>
              <a:t>Como é que diferentes empresas podem fornecer a mesma experiência (por exemplo, caminhadas na floresta), mas ainda convencer os turistas a comprar o seu produto em vez do da concorrência?</a:t>
            </a:r>
            <a:endParaRPr lang="en-GB" sz="2400" b="1" dirty="0"/>
          </a:p>
        </p:txBody>
      </p:sp>
      <p:sp>
        <p:nvSpPr>
          <p:cNvPr id="3" name="CaixaDeTexto 2">
            <a:extLst>
              <a:ext uri="{FF2B5EF4-FFF2-40B4-BE49-F238E27FC236}">
                <a16:creationId xmlns:a16="http://schemas.microsoft.com/office/drawing/2014/main" id="{1F87EAB9-915B-480A-8867-939E07C63E5E}"/>
              </a:ext>
            </a:extLst>
          </p:cNvPr>
          <p:cNvSpPr txBox="1"/>
          <p:nvPr/>
        </p:nvSpPr>
        <p:spPr>
          <a:xfrm>
            <a:off x="2031174" y="3638486"/>
            <a:ext cx="4094879" cy="1477328"/>
          </a:xfrm>
          <a:prstGeom prst="rect">
            <a:avLst/>
          </a:prstGeom>
          <a:noFill/>
        </p:spPr>
        <p:txBody>
          <a:bodyPr wrap="square" rtlCol="0">
            <a:spAutoFit/>
          </a:bodyPr>
          <a:lstStyle/>
          <a:p>
            <a:pPr algn="ctr"/>
            <a:r>
              <a:rPr lang="en-GB" sz="9000" b="1" dirty="0" err="1">
                <a:solidFill>
                  <a:schemeClr val="bg1"/>
                </a:solidFill>
                <a:effectLst>
                  <a:outerShdw blurRad="38100" dist="38100" dir="2700000" algn="tl">
                    <a:srgbClr val="000000">
                      <a:alpha val="43137"/>
                    </a:srgbClr>
                  </a:outerShdw>
                </a:effectLst>
              </a:rPr>
              <a:t>Marcas</a:t>
            </a:r>
            <a:endParaRPr lang="en-GB" sz="9000" b="1" dirty="0">
              <a:solidFill>
                <a:schemeClr val="bg1"/>
              </a:solidFill>
              <a:effectLst>
                <a:outerShdw blurRad="38100" dist="38100" dir="2700000" algn="tl">
                  <a:srgbClr val="000000">
                    <a:alpha val="43137"/>
                  </a:srgbClr>
                </a:outerShdw>
              </a:effectLst>
            </a:endParaRPr>
          </a:p>
        </p:txBody>
      </p:sp>
      <p:sp>
        <p:nvSpPr>
          <p:cNvPr id="8" name="CaixaDeTexto 7">
            <a:extLst>
              <a:ext uri="{FF2B5EF4-FFF2-40B4-BE49-F238E27FC236}">
                <a16:creationId xmlns:a16="http://schemas.microsoft.com/office/drawing/2014/main" id="{FED212D8-E854-436A-9D74-9CF3CBBF82A2}"/>
              </a:ext>
            </a:extLst>
          </p:cNvPr>
          <p:cNvSpPr txBox="1"/>
          <p:nvPr/>
        </p:nvSpPr>
        <p:spPr>
          <a:xfrm>
            <a:off x="6260054" y="3127343"/>
            <a:ext cx="5811332" cy="3584058"/>
          </a:xfrm>
          <a:prstGeom prst="rect">
            <a:avLst/>
          </a:prstGeom>
          <a:noFill/>
        </p:spPr>
        <p:txBody>
          <a:bodyPr wrap="square">
            <a:spAutoFit/>
          </a:bodyPr>
          <a:lstStyle/>
          <a:p>
            <a:pPr>
              <a:lnSpc>
                <a:spcPct val="150000"/>
              </a:lnSpc>
              <a:spcAft>
                <a:spcPts val="600"/>
              </a:spcAft>
            </a:pPr>
            <a:r>
              <a:rPr lang="pt-PT" sz="2500" b="0" i="1" dirty="0">
                <a:solidFill>
                  <a:schemeClr val="bg1">
                    <a:lumMod val="65000"/>
                  </a:schemeClr>
                </a:solidFill>
                <a:effectLst/>
              </a:rPr>
              <a:t>Uma marca é um nome, termo, design, símbolo ou qualquer outra característica que identifica os produtos ou serviços de um vendedor como distintos daqueles de outros vendedores</a:t>
            </a:r>
            <a:r>
              <a:rPr lang="en-US" sz="2500" b="0" i="1" dirty="0">
                <a:solidFill>
                  <a:schemeClr val="bg1">
                    <a:lumMod val="65000"/>
                  </a:schemeClr>
                </a:solidFill>
                <a:effectLst/>
              </a:rPr>
              <a:t>.</a:t>
            </a:r>
          </a:p>
          <a:p>
            <a:pPr algn="r">
              <a:lnSpc>
                <a:spcPct val="150000"/>
              </a:lnSpc>
            </a:pPr>
            <a:r>
              <a:rPr lang="en-US" sz="2000" dirty="0"/>
              <a:t>American Marketing Association</a:t>
            </a:r>
            <a:endParaRPr lang="en-GB" sz="2000" dirty="0"/>
          </a:p>
        </p:txBody>
      </p:sp>
      <p:pic>
        <p:nvPicPr>
          <p:cNvPr id="13" name="Imagem 12">
            <a:extLst>
              <a:ext uri="{FF2B5EF4-FFF2-40B4-BE49-F238E27FC236}">
                <a16:creationId xmlns:a16="http://schemas.microsoft.com/office/drawing/2014/main" id="{670031C4-1A15-41C3-A63C-BE2D75E580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06483" flipV="1">
            <a:off x="782410" y="2706930"/>
            <a:ext cx="1563090" cy="1563090"/>
          </a:xfrm>
          <a:prstGeom prst="rect">
            <a:avLst/>
          </a:prstGeom>
          <a:ln>
            <a:noFill/>
          </a:ln>
        </p:spPr>
      </p:pic>
    </p:spTree>
    <p:extLst>
      <p:ext uri="{BB962C8B-B14F-4D97-AF65-F5344CB8AC3E}">
        <p14:creationId xmlns:p14="http://schemas.microsoft.com/office/powerpoint/2010/main" val="68209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15235</TotalTime>
  <Words>5483</Words>
  <Application>Microsoft Macintosh PowerPoint</Application>
  <PresentationFormat>Widescreen</PresentationFormat>
  <Paragraphs>550</Paragraphs>
  <Slides>62</Slides>
  <Notes>42</Notes>
  <HiddenSlides>0</HiddenSlides>
  <MMClips>9</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62</vt:i4>
      </vt:variant>
    </vt:vector>
  </HeadingPairs>
  <TitlesOfParts>
    <vt:vector size="79" baseType="lpstr">
      <vt:lpstr>Brush Script MT</vt:lpstr>
      <vt:lpstr>Arial</vt:lpstr>
      <vt:lpstr>Arial</vt:lpstr>
      <vt:lpstr>Avenir Next</vt:lpstr>
      <vt:lpstr>Bauhaus 93</vt:lpstr>
      <vt:lpstr>Calibri</vt:lpstr>
      <vt:lpstr>Calibri Light</vt:lpstr>
      <vt:lpstr>Canto Roman</vt:lpstr>
      <vt:lpstr>Garamond</vt:lpstr>
      <vt:lpstr>Georgia</vt:lpstr>
      <vt:lpstr>Google Sans</vt:lpstr>
      <vt:lpstr>Helvetica</vt:lpstr>
      <vt:lpstr>Jokerman</vt:lpstr>
      <vt:lpstr>Quattrocento Sans</vt:lpstr>
      <vt:lpstr>StoneSerif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990</cp:revision>
  <dcterms:created xsi:type="dcterms:W3CDTF">2019-11-20T14:08:21Z</dcterms:created>
  <dcterms:modified xsi:type="dcterms:W3CDTF">2022-01-12T13:18:21Z</dcterms:modified>
</cp:coreProperties>
</file>