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1"/>
  </p:notesMasterIdLst>
  <p:sldIdLst>
    <p:sldId id="275" r:id="rId5"/>
    <p:sldId id="288" r:id="rId6"/>
    <p:sldId id="420" r:id="rId7"/>
    <p:sldId id="329" r:id="rId8"/>
    <p:sldId id="397" r:id="rId9"/>
    <p:sldId id="398" r:id="rId10"/>
    <p:sldId id="285" r:id="rId11"/>
    <p:sldId id="400" r:id="rId12"/>
    <p:sldId id="433" r:id="rId13"/>
    <p:sldId id="276" r:id="rId14"/>
    <p:sldId id="401" r:id="rId15"/>
    <p:sldId id="283" r:id="rId16"/>
    <p:sldId id="402" r:id="rId17"/>
    <p:sldId id="403" r:id="rId18"/>
    <p:sldId id="404" r:id="rId19"/>
    <p:sldId id="406" r:id="rId20"/>
    <p:sldId id="295" r:id="rId21"/>
    <p:sldId id="407" r:id="rId22"/>
    <p:sldId id="409" r:id="rId23"/>
    <p:sldId id="434" r:id="rId24"/>
    <p:sldId id="405" r:id="rId25"/>
    <p:sldId id="413" r:id="rId26"/>
    <p:sldId id="435" r:id="rId27"/>
    <p:sldId id="410" r:id="rId28"/>
    <p:sldId id="436" r:id="rId29"/>
    <p:sldId id="411" r:id="rId30"/>
    <p:sldId id="414" r:id="rId31"/>
    <p:sldId id="415" r:id="rId32"/>
    <p:sldId id="416" r:id="rId33"/>
    <p:sldId id="299" r:id="rId34"/>
    <p:sldId id="412" r:id="rId35"/>
    <p:sldId id="417" r:id="rId36"/>
    <p:sldId id="418" r:id="rId37"/>
    <p:sldId id="419" r:id="rId38"/>
    <p:sldId id="421" r:id="rId39"/>
    <p:sldId id="422" r:id="rId40"/>
    <p:sldId id="437" r:id="rId41"/>
    <p:sldId id="277" r:id="rId42"/>
    <p:sldId id="291" r:id="rId43"/>
    <p:sldId id="423" r:id="rId44"/>
    <p:sldId id="424" r:id="rId45"/>
    <p:sldId id="282" r:id="rId46"/>
    <p:sldId id="425" r:id="rId47"/>
    <p:sldId id="335" r:id="rId48"/>
    <p:sldId id="292" r:id="rId49"/>
    <p:sldId id="429" r:id="rId50"/>
    <p:sldId id="430" r:id="rId51"/>
    <p:sldId id="279" r:id="rId52"/>
    <p:sldId id="431" r:id="rId53"/>
    <p:sldId id="428" r:id="rId54"/>
    <p:sldId id="280" r:id="rId55"/>
    <p:sldId id="326" r:id="rId56"/>
    <p:sldId id="448" r:id="rId57"/>
    <p:sldId id="289" r:id="rId58"/>
    <p:sldId id="432" r:id="rId59"/>
    <p:sldId id="298" r:id="rId60"/>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C6D2"/>
    <a:srgbClr val="6ECECB"/>
    <a:srgbClr val="FDDE00"/>
    <a:srgbClr val="F7981D"/>
    <a:srgbClr val="404040"/>
    <a:srgbClr val="F6BC67"/>
    <a:srgbClr val="A6377D"/>
    <a:srgbClr val="4D2B65"/>
    <a:srgbClr val="5E5E5E"/>
    <a:srgbClr val="7979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40" autoAdjust="0"/>
    <p:restoredTop sz="94694" autoAdjust="0"/>
  </p:normalViewPr>
  <p:slideViewPr>
    <p:cSldViewPr snapToGrid="0" snapToObjects="1">
      <p:cViewPr varScale="1">
        <p:scale>
          <a:sx n="121" d="100"/>
          <a:sy n="121" d="100"/>
        </p:scale>
        <p:origin x="672" y="176"/>
      </p:cViewPr>
      <p:guideLst/>
    </p:cSldViewPr>
  </p:slideViewPr>
  <p:notesTextViewPr>
    <p:cViewPr>
      <p:scale>
        <a:sx n="1" d="1"/>
        <a:sy n="1" d="1"/>
      </p:scale>
      <p:origin x="0" y="0"/>
    </p:cViewPr>
  </p:notesTextViewPr>
  <p:sorterViewPr>
    <p:cViewPr>
      <p:scale>
        <a:sx n="97" d="100"/>
        <a:sy n="97"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01C2BBE5-951B-7448-9280-3E5E86F1213F}" type="datetimeFigureOut">
              <a:rPr lang="en-US" smtClean="0"/>
              <a:t>1/12/22</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investopedia.com/terms/e/entrepreneur.asp"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a:t>
            </a:fld>
            <a:endParaRPr lang="en-US"/>
          </a:p>
        </p:txBody>
      </p:sp>
    </p:spTree>
    <p:extLst>
      <p:ext uri="{BB962C8B-B14F-4D97-AF65-F5344CB8AC3E}">
        <p14:creationId xmlns:p14="http://schemas.microsoft.com/office/powerpoint/2010/main" val="2981142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52</a:t>
            </a:fld>
            <a:endParaRPr lang="en-US"/>
          </a:p>
        </p:txBody>
      </p:sp>
    </p:spTree>
    <p:extLst>
      <p:ext uri="{BB962C8B-B14F-4D97-AF65-F5344CB8AC3E}">
        <p14:creationId xmlns:p14="http://schemas.microsoft.com/office/powerpoint/2010/main" val="2034798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56</a:t>
            </a:fld>
            <a:endParaRPr lang="en-US"/>
          </a:p>
        </p:txBody>
      </p:sp>
    </p:spTree>
    <p:extLst>
      <p:ext uri="{BB962C8B-B14F-4D97-AF65-F5344CB8AC3E}">
        <p14:creationId xmlns:p14="http://schemas.microsoft.com/office/powerpoint/2010/main" val="3012211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dirty="0">
                <a:solidFill>
                  <a:schemeClr val="tx1"/>
                </a:solidFill>
                <a:effectLst/>
                <a:latin typeface="Arial" panose="020B060402020202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Fonte: </a:t>
            </a:r>
            <a:r>
              <a:rPr lang="en-GB" sz="1200" u="none" dirty="0">
                <a:solidFill>
                  <a:srgbClr val="0563C1"/>
                </a:solidFill>
                <a:effectLst/>
                <a:latin typeface="Arial" panose="020B060402020202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 </a:t>
            </a:r>
            <a:r>
              <a:rPr lang="en-GB" sz="1200" u="sng" dirty="0">
                <a:solidFill>
                  <a:srgbClr val="0563C1"/>
                </a:solidFill>
                <a:effectLst/>
                <a:latin typeface="Arial" panose="020B060402020202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https://www.investopedia.com/terms/e/entrepreneur.asp</a:t>
            </a:r>
            <a:endParaRPr lang="en-GB" sz="1200" dirty="0">
              <a:effectLst/>
              <a:latin typeface="Times New Roman" panose="02020603050405020304" pitchFamily="18" charset="0"/>
              <a:ea typeface="Times New Roman" panose="02020603050405020304" pitchFamily="18" charset="0"/>
            </a:endParaRPr>
          </a:p>
          <a:p>
            <a:endParaRPr lang="pt-PT"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8</a:t>
            </a:fld>
            <a:endParaRPr lang="en-US"/>
          </a:p>
        </p:txBody>
      </p:sp>
    </p:spTree>
    <p:extLst>
      <p:ext uri="{BB962C8B-B14F-4D97-AF65-F5344CB8AC3E}">
        <p14:creationId xmlns:p14="http://schemas.microsoft.com/office/powerpoint/2010/main" val="104567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9</a:t>
            </a:fld>
            <a:endParaRPr lang="en-US"/>
          </a:p>
        </p:txBody>
      </p:sp>
    </p:spTree>
    <p:extLst>
      <p:ext uri="{BB962C8B-B14F-4D97-AF65-F5344CB8AC3E}">
        <p14:creationId xmlns:p14="http://schemas.microsoft.com/office/powerpoint/2010/main" val="4186313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pt-PT" dirty="0"/>
              <a:t>Seja qual for o motivo inicial para começar o seu próprio negócio, o que conta não é o "porquê" ou "como" você iniciou o seu próprio negócio. O que importa é o seu entusiasmo e dedicação em fazer negócios para ter sucesso.</a:t>
            </a:r>
          </a:p>
          <a:p>
            <a:endParaRPr lang="pt-PT" dirty="0"/>
          </a:p>
          <a:p>
            <a:r>
              <a:rPr lang="pt-PT" dirty="0"/>
              <a:t>Cada um define o sucesso à sua maneira. Para alguém, sucesso é ter uma empresa para a qual conseguem vender um serviço, por ex. € 10.000. Para outra pessoa, será um sucesso se a empresa vender produtos no valor de 1 milhão de euros. Alguém medirá o sucesso por quantas pessoas emprega, outros novamente pela presença em mercados estrangeiros, enquanto para outros pode ser quanto lucro gera.</a:t>
            </a:r>
            <a:endParaRPr lang="en-US"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10</a:t>
            </a:fld>
            <a:endParaRPr lang="en-US"/>
          </a:p>
        </p:txBody>
      </p:sp>
    </p:spTree>
    <p:extLst>
      <p:ext uri="{BB962C8B-B14F-4D97-AF65-F5344CB8AC3E}">
        <p14:creationId xmlns:p14="http://schemas.microsoft.com/office/powerpoint/2010/main" val="3793266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11</a:t>
            </a:fld>
            <a:endParaRPr lang="en-US"/>
          </a:p>
        </p:txBody>
      </p:sp>
    </p:spTree>
    <p:extLst>
      <p:ext uri="{BB962C8B-B14F-4D97-AF65-F5344CB8AC3E}">
        <p14:creationId xmlns:p14="http://schemas.microsoft.com/office/powerpoint/2010/main" val="1913969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gn="just">
              <a:lnSpc>
                <a:spcPct val="107000"/>
              </a:lnSpc>
              <a:spcAft>
                <a:spcPts val="800"/>
              </a:spcAft>
            </a:pPr>
            <a:r>
              <a:rPr lang="pt-PT" dirty="0">
                <a:effectLst/>
                <a:latin typeface="Calibri" panose="020F0502020204030204" pitchFamily="34" charset="0"/>
                <a:ea typeface="Calibri" panose="020F0502020204030204" pitchFamily="34" charset="0"/>
                <a:cs typeface="Calibri" panose="020F0502020204030204" pitchFamily="34" charset="0"/>
              </a:rPr>
              <a:t>Principalmente no início do negócio, não há clientes, não há negócios seguros, muitas vezes ninguém sabe que você existe.</a:t>
            </a:r>
          </a:p>
          <a:p>
            <a:pPr algn="just">
              <a:lnSpc>
                <a:spcPct val="107000"/>
              </a:lnSpc>
              <a:spcAft>
                <a:spcPts val="800"/>
              </a:spcAft>
            </a:pPr>
            <a:r>
              <a:rPr lang="pt-PT" dirty="0">
                <a:effectLst/>
                <a:latin typeface="Calibri" panose="020F0502020204030204" pitchFamily="34" charset="0"/>
                <a:ea typeface="Calibri" panose="020F0502020204030204" pitchFamily="34" charset="0"/>
                <a:cs typeface="Calibri" panose="020F0502020204030204" pitchFamily="34" charset="0"/>
              </a:rPr>
              <a:t>É preciso ir passo a passo, encontrar o primeiro cliente, fazer bem o trabalho, ao mesmo tempo organizar a equipa, ganhar confiança, ter a confirmação da ideia e a implementação no mercado.</a:t>
            </a:r>
          </a:p>
          <a:p>
            <a:pPr algn="just">
              <a:lnSpc>
                <a:spcPct val="107000"/>
              </a:lnSpc>
              <a:spcAft>
                <a:spcPts val="800"/>
              </a:spcAft>
            </a:pPr>
            <a:r>
              <a:rPr lang="pt-PT" dirty="0">
                <a:effectLst/>
                <a:latin typeface="Calibri" panose="020F0502020204030204" pitchFamily="34" charset="0"/>
                <a:ea typeface="Calibri" panose="020F0502020204030204" pitchFamily="34" charset="0"/>
                <a:cs typeface="Calibri" panose="020F0502020204030204" pitchFamily="34" charset="0"/>
              </a:rPr>
              <a:t>Há também uma concorrência que o mercado já conhece, que tem um negócio já consolidado e está um passo à sua frente em volume de negócios e marca.</a:t>
            </a:r>
            <a:endParaRPr lang="en-US"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18</a:t>
            </a:fld>
            <a:endParaRPr lang="en-US"/>
          </a:p>
        </p:txBody>
      </p:sp>
    </p:spTree>
    <p:extLst>
      <p:ext uri="{BB962C8B-B14F-4D97-AF65-F5344CB8AC3E}">
        <p14:creationId xmlns:p14="http://schemas.microsoft.com/office/powerpoint/2010/main" val="1567732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42</a:t>
            </a:fld>
            <a:endParaRPr lang="en-US"/>
          </a:p>
        </p:txBody>
      </p:sp>
    </p:spTree>
    <p:extLst>
      <p:ext uri="{BB962C8B-B14F-4D97-AF65-F5344CB8AC3E}">
        <p14:creationId xmlns:p14="http://schemas.microsoft.com/office/powerpoint/2010/main" val="598442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45</a:t>
            </a:fld>
            <a:endParaRPr lang="en-US"/>
          </a:p>
        </p:txBody>
      </p:sp>
    </p:spTree>
    <p:extLst>
      <p:ext uri="{BB962C8B-B14F-4D97-AF65-F5344CB8AC3E}">
        <p14:creationId xmlns:p14="http://schemas.microsoft.com/office/powerpoint/2010/main" val="4020889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50</a:t>
            </a:fld>
            <a:endParaRPr lang="en-US"/>
          </a:p>
        </p:txBody>
      </p:sp>
    </p:spTree>
    <p:extLst>
      <p:ext uri="{BB962C8B-B14F-4D97-AF65-F5344CB8AC3E}">
        <p14:creationId xmlns:p14="http://schemas.microsoft.com/office/powerpoint/2010/main" val="1260944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1/12/22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Picture Placeholder 2">
            <a:extLst>
              <a:ext uri="{FF2B5EF4-FFF2-40B4-BE49-F238E27FC236}">
                <a16:creationId xmlns:a16="http://schemas.microsoft.com/office/drawing/2014/main" id="{ADA5B9F8-FB39-924E-AF2D-CA1144D0C800}"/>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5AF73268-9BC5-3345-85C8-49CC8A66A548}"/>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538C8B9-CB3A-9045-8F75-E435472F24C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470D8D8A-160A-E54A-A3E8-514650382F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BEE029E7-2486-8441-AD63-8C7908EF836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420744"/>
            <a:ext cx="1965601" cy="242442"/>
          </a:xfrm>
          <a:prstGeom prst="rect">
            <a:avLst/>
          </a:prstGeom>
        </p:spPr>
      </p:pic>
    </p:spTree>
    <p:extLst>
      <p:ext uri="{BB962C8B-B14F-4D97-AF65-F5344CB8AC3E}">
        <p14:creationId xmlns:p14="http://schemas.microsoft.com/office/powerpoint/2010/main" val="4034618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40" name="Picture Placeholder 2">
            <a:extLst>
              <a:ext uri="{FF2B5EF4-FFF2-40B4-BE49-F238E27FC236}">
                <a16:creationId xmlns:a16="http://schemas.microsoft.com/office/drawing/2014/main" id="{A7720F9D-A566-814E-AE91-3E356CC6E682}"/>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77A8B5D0-0AEC-F446-A323-E7D32E7B46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14057"/>
            <a:ext cx="1965601" cy="655817"/>
          </a:xfrm>
          <a:prstGeom prst="rect">
            <a:avLst/>
          </a:prstGeom>
        </p:spPr>
      </p:pic>
      <p:pic>
        <p:nvPicPr>
          <p:cNvPr id="15" name="Picture 14" descr="A picture containing clock, light&#10;&#10;Description automatically generated">
            <a:extLst>
              <a:ext uri="{FF2B5EF4-FFF2-40B4-BE49-F238E27FC236}">
                <a16:creationId xmlns:a16="http://schemas.microsoft.com/office/drawing/2014/main" id="{3046BC33-37F3-6048-88BE-58D0D1700B2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420744"/>
            <a:ext cx="1965601" cy="242442"/>
          </a:xfrm>
          <a:prstGeom prst="rect">
            <a:avLst/>
          </a:prstGeom>
        </p:spPr>
      </p:pic>
    </p:spTree>
    <p:extLst>
      <p:ext uri="{BB962C8B-B14F-4D97-AF65-F5344CB8AC3E}">
        <p14:creationId xmlns:p14="http://schemas.microsoft.com/office/powerpoint/2010/main" val="1890645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A193C59-B731-4547-9C68-6DD50ABF4A48}"/>
              </a:ext>
            </a:extLst>
          </p:cNvPr>
          <p:cNvSpPr/>
          <p:nvPr userDrawn="1"/>
        </p:nvSpPr>
        <p:spPr>
          <a:xfrm>
            <a:off x="1" y="573972"/>
            <a:ext cx="3657600" cy="3966192"/>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5" name="Rectangle 14">
            <a:extLst>
              <a:ext uri="{FF2B5EF4-FFF2-40B4-BE49-F238E27FC236}">
                <a16:creationId xmlns:a16="http://schemas.microsoft.com/office/drawing/2014/main" id="{B12BEEE8-C8B2-B942-B19E-5F025637839E}"/>
              </a:ext>
            </a:extLst>
          </p:cNvPr>
          <p:cNvSpPr/>
          <p:nvPr userDrawn="1"/>
        </p:nvSpPr>
        <p:spPr>
          <a:xfrm>
            <a:off x="10798629" y="4540164"/>
            <a:ext cx="1393371" cy="814718"/>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6" name="Text Placeholder 23">
            <a:extLst>
              <a:ext uri="{FF2B5EF4-FFF2-40B4-BE49-F238E27FC236}">
                <a16:creationId xmlns:a16="http://schemas.microsoft.com/office/drawing/2014/main" id="{A5F280E2-5C11-E848-918D-5B63238DDA69}"/>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9649DF6-A910-6541-8334-0AFA64D16647}"/>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9" name="Picture Placeholder 2">
            <a:extLst>
              <a:ext uri="{FF2B5EF4-FFF2-40B4-BE49-F238E27FC236}">
                <a16:creationId xmlns:a16="http://schemas.microsoft.com/office/drawing/2014/main" id="{03903FD7-B0B5-C34B-8FAD-562DD7371374}"/>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20" name="Picture 19" descr="A picture containing clock, light&#10;&#10;Description automatically generated">
            <a:extLst>
              <a:ext uri="{FF2B5EF4-FFF2-40B4-BE49-F238E27FC236}">
                <a16:creationId xmlns:a16="http://schemas.microsoft.com/office/drawing/2014/main" id="{3FFA77D1-E063-194C-B3F4-3827B010D4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14057"/>
            <a:ext cx="1965601" cy="655817"/>
          </a:xfrm>
          <a:prstGeom prst="rect">
            <a:avLst/>
          </a:prstGeom>
        </p:spPr>
      </p:pic>
      <p:pic>
        <p:nvPicPr>
          <p:cNvPr id="21" name="Picture 20" descr="A picture containing clock, light&#10;&#10;Description automatically generated">
            <a:extLst>
              <a:ext uri="{FF2B5EF4-FFF2-40B4-BE49-F238E27FC236}">
                <a16:creationId xmlns:a16="http://schemas.microsoft.com/office/drawing/2014/main" id="{AAF04B87-73BD-FF46-8740-282C1A2BD07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420744"/>
            <a:ext cx="1965601" cy="242442"/>
          </a:xfrm>
          <a:prstGeom prst="rect">
            <a:avLst/>
          </a:prstGeom>
        </p:spPr>
      </p:pic>
      <p:sp>
        <p:nvSpPr>
          <p:cNvPr id="22" name="TextBox 21">
            <a:extLst>
              <a:ext uri="{FF2B5EF4-FFF2-40B4-BE49-F238E27FC236}">
                <a16:creationId xmlns:a16="http://schemas.microsoft.com/office/drawing/2014/main" id="{E5E697F6-53AA-874B-BB99-6656F342A3B8}"/>
              </a:ext>
            </a:extLst>
          </p:cNvPr>
          <p:cNvSpPr txBox="1"/>
          <p:nvPr userDrawn="1"/>
        </p:nvSpPr>
        <p:spPr>
          <a:xfrm>
            <a:off x="2529444" y="533202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8217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296157" y="4534649"/>
            <a:ext cx="785328" cy="1056986"/>
          </a:xfrm>
        </p:spPr>
        <p:txBody>
          <a:bodyPr anchor="t">
            <a:normAutofit/>
          </a:bodyPr>
          <a:lstStyle>
            <a:lvl1pPr marL="0" indent="0" algn="r">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712093" y="857244"/>
            <a:ext cx="4369392" cy="4493975"/>
          </a:xfrm>
        </p:spPr>
        <p:txBody>
          <a:bodyPr anchor="ctr">
            <a:normAutofit/>
          </a:bodyPr>
          <a:lstStyle>
            <a:lvl1pPr marL="0" indent="0" algn="ctr">
              <a:buNone/>
              <a:defRPr sz="3000" i="1" baseline="0">
                <a:solidFill>
                  <a:schemeClr val="tx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623677" y="659926"/>
            <a:ext cx="2613204" cy="1221666"/>
          </a:xfrm>
        </p:spPr>
        <p:txBody>
          <a:bodyPr anchor="t">
            <a:normAutofit/>
          </a:bodyPr>
          <a:lstStyle>
            <a:lvl1pPr marL="0" indent="0" algn="l">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299729" y="-1"/>
            <a:ext cx="4369392"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pic>
        <p:nvPicPr>
          <p:cNvPr id="25" name="Picture 24" descr="A picture containing clock, light&#10;&#10;Description automatically generated">
            <a:extLst>
              <a:ext uri="{FF2B5EF4-FFF2-40B4-BE49-F238E27FC236}">
                <a16:creationId xmlns:a16="http://schemas.microsoft.com/office/drawing/2014/main" id="{1AAC24B9-FFAF-734C-961D-EBEC0B1978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881549"/>
            <a:ext cx="1965601" cy="655817"/>
          </a:xfrm>
          <a:prstGeom prst="rect">
            <a:avLst/>
          </a:prstGeom>
        </p:spPr>
      </p:pic>
      <p:pic>
        <p:nvPicPr>
          <p:cNvPr id="28" name="Picture 27" descr="A picture containing clock, light&#10;&#10;Description automatically generated">
            <a:extLst>
              <a:ext uri="{FF2B5EF4-FFF2-40B4-BE49-F238E27FC236}">
                <a16:creationId xmlns:a16="http://schemas.microsoft.com/office/drawing/2014/main" id="{33393B36-9099-F14A-9B66-8AADB417960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076358"/>
            <a:ext cx="1965601" cy="242442"/>
          </a:xfrm>
          <a:prstGeom prst="rect">
            <a:avLst/>
          </a:prstGeom>
        </p:spPr>
      </p:pic>
    </p:spTree>
    <p:extLst>
      <p:ext uri="{BB962C8B-B14F-4D97-AF65-F5344CB8AC3E}">
        <p14:creationId xmlns:p14="http://schemas.microsoft.com/office/powerpoint/2010/main" val="2434540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73A3490-EBD3-BA40-BA5F-427C723BBA52}"/>
              </a:ext>
            </a:extLst>
          </p:cNvPr>
          <p:cNvSpPr/>
          <p:nvPr userDrawn="1"/>
        </p:nvSpPr>
        <p:spPr>
          <a:xfrm>
            <a:off x="405433" y="370011"/>
            <a:ext cx="11381134" cy="6117978"/>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a:extLst>
              <a:ext uri="{FF2B5EF4-FFF2-40B4-BE49-F238E27FC236}">
                <a16:creationId xmlns:a16="http://schemas.microsoft.com/office/drawing/2014/main" id="{CF482994-7DCE-674B-8773-A6B999027940}"/>
              </a:ext>
            </a:extLst>
          </p:cNvPr>
          <p:cNvSpPr>
            <a:spLocks noGrp="1"/>
          </p:cNvSpPr>
          <p:nvPr>
            <p:ph type="body" sz="quarter" idx="14" hasCustomPrompt="1"/>
          </p:nvPr>
        </p:nvSpPr>
        <p:spPr>
          <a:xfrm>
            <a:off x="4296157" y="4534649"/>
            <a:ext cx="785328" cy="1056986"/>
          </a:xfrm>
        </p:spPr>
        <p:txBody>
          <a:bodyPr anchor="t">
            <a:normAutofit/>
          </a:bodyPr>
          <a:lstStyle>
            <a:lvl1pPr marL="0" indent="0" algn="r">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64549542-EC66-6D4F-A905-17D9D453C432}"/>
              </a:ext>
            </a:extLst>
          </p:cNvPr>
          <p:cNvSpPr>
            <a:spLocks noGrp="1"/>
          </p:cNvSpPr>
          <p:nvPr>
            <p:ph type="body" sz="quarter" idx="13" hasCustomPrompt="1"/>
          </p:nvPr>
        </p:nvSpPr>
        <p:spPr>
          <a:xfrm>
            <a:off x="712093" y="857244"/>
            <a:ext cx="4369392" cy="4493975"/>
          </a:xfrm>
        </p:spPr>
        <p:txBody>
          <a:bodyPr anchor="ctr">
            <a:normAutofit/>
          </a:bodyPr>
          <a:lstStyle>
            <a:lvl1pPr marL="0" indent="0" algn="ctr">
              <a:buNone/>
              <a:defRPr sz="3000" i="1" baseline="0">
                <a:solidFill>
                  <a:schemeClr val="tx1"/>
                </a:solidFill>
                <a:latin typeface="+mn-lt"/>
              </a:defRPr>
            </a:lvl1pPr>
          </a:lstStyle>
          <a:p>
            <a:pPr lvl="0"/>
            <a:r>
              <a:rPr lang="en-US" dirty="0"/>
              <a:t>Quote Here</a:t>
            </a:r>
          </a:p>
        </p:txBody>
      </p:sp>
      <p:sp>
        <p:nvSpPr>
          <p:cNvPr id="21" name="Text Placeholder 23">
            <a:extLst>
              <a:ext uri="{FF2B5EF4-FFF2-40B4-BE49-F238E27FC236}">
                <a16:creationId xmlns:a16="http://schemas.microsoft.com/office/drawing/2014/main" id="{5558487F-3248-D24F-B0C7-4C1ECF728A97}"/>
              </a:ext>
            </a:extLst>
          </p:cNvPr>
          <p:cNvSpPr>
            <a:spLocks noGrp="1"/>
          </p:cNvSpPr>
          <p:nvPr>
            <p:ph type="body" sz="quarter" idx="15" hasCustomPrompt="1"/>
          </p:nvPr>
        </p:nvSpPr>
        <p:spPr>
          <a:xfrm>
            <a:off x="623677" y="659926"/>
            <a:ext cx="2613204" cy="1221666"/>
          </a:xfrm>
        </p:spPr>
        <p:txBody>
          <a:bodyPr anchor="t">
            <a:normAutofit/>
          </a:bodyPr>
          <a:lstStyle>
            <a:lvl1pPr marL="0" indent="0" algn="l">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22" name="Picture Placeholder 2">
            <a:extLst>
              <a:ext uri="{FF2B5EF4-FFF2-40B4-BE49-F238E27FC236}">
                <a16:creationId xmlns:a16="http://schemas.microsoft.com/office/drawing/2014/main" id="{4E341D50-4597-F740-B18A-BF741768A777}"/>
              </a:ext>
            </a:extLst>
          </p:cNvPr>
          <p:cNvSpPr>
            <a:spLocks noGrp="1"/>
          </p:cNvSpPr>
          <p:nvPr>
            <p:ph type="pic" sz="quarter" idx="19"/>
          </p:nvPr>
        </p:nvSpPr>
        <p:spPr>
          <a:xfrm>
            <a:off x="5299729" y="-1"/>
            <a:ext cx="4369392"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pic>
        <p:nvPicPr>
          <p:cNvPr id="23" name="Picture 22" descr="A picture containing clock, light&#10;&#10;Description automatically generated">
            <a:extLst>
              <a:ext uri="{FF2B5EF4-FFF2-40B4-BE49-F238E27FC236}">
                <a16:creationId xmlns:a16="http://schemas.microsoft.com/office/drawing/2014/main" id="{AD30A63E-6E9F-4243-B9DE-463FF62A2C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881549"/>
            <a:ext cx="1965601" cy="655817"/>
          </a:xfrm>
          <a:prstGeom prst="rect">
            <a:avLst/>
          </a:prstGeom>
        </p:spPr>
      </p:pic>
      <p:pic>
        <p:nvPicPr>
          <p:cNvPr id="24" name="Picture 23" descr="A picture containing clock, light&#10;&#10;Description automatically generated">
            <a:extLst>
              <a:ext uri="{FF2B5EF4-FFF2-40B4-BE49-F238E27FC236}">
                <a16:creationId xmlns:a16="http://schemas.microsoft.com/office/drawing/2014/main" id="{9889B87C-5507-C94E-82F2-564202A8676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076358"/>
            <a:ext cx="1965601" cy="242442"/>
          </a:xfrm>
          <a:prstGeom prst="rect">
            <a:avLst/>
          </a:prstGeom>
        </p:spPr>
      </p:pic>
    </p:spTree>
    <p:extLst>
      <p:ext uri="{BB962C8B-B14F-4D97-AF65-F5344CB8AC3E}">
        <p14:creationId xmlns:p14="http://schemas.microsoft.com/office/powerpoint/2010/main" val="132536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332509" y="301336"/>
            <a:ext cx="11513127" cy="621376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3">
            <a:extLst>
              <a:ext uri="{FF2B5EF4-FFF2-40B4-BE49-F238E27FC236}">
                <a16:creationId xmlns:a16="http://schemas.microsoft.com/office/drawing/2014/main" id="{8B1168EF-BA5D-6340-BD17-FA1CD2ECA3C5}"/>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tx1"/>
                </a:solidFill>
                <a:latin typeface="+mn-lt"/>
              </a:defRPr>
            </a:lvl1pPr>
          </a:lstStyle>
          <a:p>
            <a:pPr lvl="0"/>
            <a:r>
              <a:rPr lang="en-US" dirty="0"/>
              <a:t>TITLE</a:t>
            </a:r>
          </a:p>
        </p:txBody>
      </p:sp>
      <p:pic>
        <p:nvPicPr>
          <p:cNvPr id="7" name="Picture 6" descr="A picture containing clock, light&#10;&#10;Description automatically generated">
            <a:extLst>
              <a:ext uri="{FF2B5EF4-FFF2-40B4-BE49-F238E27FC236}">
                <a16:creationId xmlns:a16="http://schemas.microsoft.com/office/drawing/2014/main" id="{1DB39406-52C6-524A-A8ED-A322BCC3CC3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881549"/>
            <a:ext cx="1965601" cy="655817"/>
          </a:xfrm>
          <a:prstGeom prst="rect">
            <a:avLst/>
          </a:prstGeom>
        </p:spPr>
      </p:pic>
      <p:pic>
        <p:nvPicPr>
          <p:cNvPr id="10" name="Picture 9" descr="A picture containing clock, light&#10;&#10;Description automatically generated">
            <a:extLst>
              <a:ext uri="{FF2B5EF4-FFF2-40B4-BE49-F238E27FC236}">
                <a16:creationId xmlns:a16="http://schemas.microsoft.com/office/drawing/2014/main" id="{94816418-C330-BE45-BD1B-DE767D2CADA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076358"/>
            <a:ext cx="1965601" cy="242442"/>
          </a:xfrm>
          <a:prstGeom prst="rect">
            <a:avLst/>
          </a:prstGeom>
        </p:spPr>
      </p:pic>
    </p:spTree>
    <p:extLst>
      <p:ext uri="{BB962C8B-B14F-4D97-AF65-F5344CB8AC3E}">
        <p14:creationId xmlns:p14="http://schemas.microsoft.com/office/powerpoint/2010/main" val="846720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2CDFA0-AE32-354F-BFC4-4E2908931666}"/>
              </a:ext>
            </a:extLst>
          </p:cNvPr>
          <p:cNvSpPr/>
          <p:nvPr userDrawn="1"/>
        </p:nvSpPr>
        <p:spPr>
          <a:xfrm>
            <a:off x="332509" y="301336"/>
            <a:ext cx="11513127" cy="621376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3">
            <a:extLst>
              <a:ext uri="{FF2B5EF4-FFF2-40B4-BE49-F238E27FC236}">
                <a16:creationId xmlns:a16="http://schemas.microsoft.com/office/drawing/2014/main" id="{45EEF1A5-64A2-B74F-8A95-59D3FCF531D2}"/>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tx1"/>
                </a:solidFill>
                <a:latin typeface="+mn-lt"/>
              </a:defRPr>
            </a:lvl1pPr>
          </a:lstStyle>
          <a:p>
            <a:pPr lvl="0"/>
            <a:r>
              <a:rPr lang="en-US" dirty="0"/>
              <a:t>TITLE</a:t>
            </a:r>
          </a:p>
        </p:txBody>
      </p:sp>
      <p:pic>
        <p:nvPicPr>
          <p:cNvPr id="10" name="Picture 9" descr="A picture containing clock, light&#10;&#10;Description automatically generated">
            <a:extLst>
              <a:ext uri="{FF2B5EF4-FFF2-40B4-BE49-F238E27FC236}">
                <a16:creationId xmlns:a16="http://schemas.microsoft.com/office/drawing/2014/main" id="{88FDC867-7C61-1D48-AAB9-0445B22007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881549"/>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0115479A-658A-854C-9A1B-C1555C23D5F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076358"/>
            <a:ext cx="1965601" cy="242442"/>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 solid with text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EFC44B-F86F-CC4A-9DA1-0992E13CF076}"/>
              </a:ext>
            </a:extLst>
          </p:cNvPr>
          <p:cNvSpPr/>
          <p:nvPr userDrawn="1"/>
        </p:nvSpPr>
        <p:spPr>
          <a:xfrm>
            <a:off x="332509" y="301336"/>
            <a:ext cx="5118265" cy="621376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clock, light&#10;&#10;Description automatically generated">
            <a:extLst>
              <a:ext uri="{FF2B5EF4-FFF2-40B4-BE49-F238E27FC236}">
                <a16:creationId xmlns:a16="http://schemas.microsoft.com/office/drawing/2014/main" id="{E3B0AF24-C60F-C74B-9FB2-36635DF8A3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881549"/>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7C48E361-DED3-4A4D-98A8-4FCABC28DB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076358"/>
            <a:ext cx="1965601" cy="242442"/>
          </a:xfrm>
          <a:prstGeom prst="rect">
            <a:avLst/>
          </a:prstGeom>
        </p:spPr>
      </p:pic>
      <p:sp>
        <p:nvSpPr>
          <p:cNvPr id="14" name="Text Placeholder 23">
            <a:extLst>
              <a:ext uri="{FF2B5EF4-FFF2-40B4-BE49-F238E27FC236}">
                <a16:creationId xmlns:a16="http://schemas.microsoft.com/office/drawing/2014/main" id="{D27942BF-7B03-CE45-B584-E1265764F33C}"/>
              </a:ext>
            </a:extLst>
          </p:cNvPr>
          <p:cNvSpPr>
            <a:spLocks noGrp="1"/>
          </p:cNvSpPr>
          <p:nvPr>
            <p:ph type="body" sz="quarter" idx="15" hasCustomPrompt="1"/>
          </p:nvPr>
        </p:nvSpPr>
        <p:spPr>
          <a:xfrm>
            <a:off x="571313" y="875544"/>
            <a:ext cx="4677581" cy="4883987"/>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C077F339-5D74-6348-8CE9-B8CF53750BBF}"/>
              </a:ext>
            </a:extLst>
          </p:cNvPr>
          <p:cNvSpPr>
            <a:spLocks noGrp="1"/>
          </p:cNvSpPr>
          <p:nvPr>
            <p:ph type="body" sz="quarter" idx="16" hasCustomPrompt="1"/>
          </p:nvPr>
        </p:nvSpPr>
        <p:spPr>
          <a:xfrm>
            <a:off x="5973287" y="875545"/>
            <a:ext cx="5576287" cy="4883986"/>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 solid with text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EFC44B-F86F-CC4A-9DA1-0992E13CF076}"/>
              </a:ext>
            </a:extLst>
          </p:cNvPr>
          <p:cNvSpPr/>
          <p:nvPr userDrawn="1"/>
        </p:nvSpPr>
        <p:spPr>
          <a:xfrm>
            <a:off x="332509" y="301336"/>
            <a:ext cx="5118265" cy="621376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clock, light&#10;&#10;Description automatically generated">
            <a:extLst>
              <a:ext uri="{FF2B5EF4-FFF2-40B4-BE49-F238E27FC236}">
                <a16:creationId xmlns:a16="http://schemas.microsoft.com/office/drawing/2014/main" id="{E3B0AF24-C60F-C74B-9FB2-36635DF8A3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881549"/>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7C48E361-DED3-4A4D-98A8-4FCABC28DB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076358"/>
            <a:ext cx="1965601" cy="242442"/>
          </a:xfrm>
          <a:prstGeom prst="rect">
            <a:avLst/>
          </a:prstGeom>
        </p:spPr>
      </p:pic>
      <p:sp>
        <p:nvSpPr>
          <p:cNvPr id="14" name="Text Placeholder 23">
            <a:extLst>
              <a:ext uri="{FF2B5EF4-FFF2-40B4-BE49-F238E27FC236}">
                <a16:creationId xmlns:a16="http://schemas.microsoft.com/office/drawing/2014/main" id="{D27942BF-7B03-CE45-B584-E1265764F33C}"/>
              </a:ext>
            </a:extLst>
          </p:cNvPr>
          <p:cNvSpPr>
            <a:spLocks noGrp="1"/>
          </p:cNvSpPr>
          <p:nvPr>
            <p:ph type="body" sz="quarter" idx="15" hasCustomPrompt="1"/>
          </p:nvPr>
        </p:nvSpPr>
        <p:spPr>
          <a:xfrm>
            <a:off x="571313" y="875544"/>
            <a:ext cx="4677581" cy="4883987"/>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C077F339-5D74-6348-8CE9-B8CF53750BBF}"/>
              </a:ext>
            </a:extLst>
          </p:cNvPr>
          <p:cNvSpPr>
            <a:spLocks noGrp="1"/>
          </p:cNvSpPr>
          <p:nvPr>
            <p:ph type="body" sz="quarter" idx="16" hasCustomPrompt="1"/>
          </p:nvPr>
        </p:nvSpPr>
        <p:spPr>
          <a:xfrm>
            <a:off x="5973287" y="875545"/>
            <a:ext cx="5576287" cy="4883986"/>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085201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47066"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306311"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65555"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24798"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92881"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2"/>
            <a:ext cx="11222614" cy="740896"/>
          </a:xfrm>
          <a:noFill/>
        </p:spPr>
        <p:txBody>
          <a:bodyPr>
            <a:normAutofit/>
          </a:bodyPr>
          <a:lstStyle>
            <a:lvl1pPr marL="0" indent="0" algn="ctr">
              <a:buNone/>
              <a:defRPr sz="3600" b="1">
                <a:solidFill>
                  <a:schemeClr val="tx1"/>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461765"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47066"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33731"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3302615"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287916"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30703"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99587"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84888"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67167"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36051"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21352"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26" name="Picture 25" descr="A picture containing clock, light&#10;&#10;Description automatically generated">
            <a:extLst>
              <a:ext uri="{FF2B5EF4-FFF2-40B4-BE49-F238E27FC236}">
                <a16:creationId xmlns:a16="http://schemas.microsoft.com/office/drawing/2014/main" id="{16DB5F36-9181-364F-99C3-D62B127EA7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14057"/>
            <a:ext cx="1965601" cy="655817"/>
          </a:xfrm>
          <a:prstGeom prst="rect">
            <a:avLst/>
          </a:prstGeom>
        </p:spPr>
      </p:pic>
      <p:pic>
        <p:nvPicPr>
          <p:cNvPr id="27" name="Picture 26" descr="A picture containing clock, light&#10;&#10;Description automatically generated">
            <a:extLst>
              <a:ext uri="{FF2B5EF4-FFF2-40B4-BE49-F238E27FC236}">
                <a16:creationId xmlns:a16="http://schemas.microsoft.com/office/drawing/2014/main" id="{D54472F6-5652-F54C-87BE-CC3014C0EA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420744"/>
            <a:ext cx="1965601" cy="242442"/>
          </a:xfrm>
          <a:prstGeom prst="rect">
            <a:avLst/>
          </a:prstGeom>
        </p:spPr>
      </p:pic>
    </p:spTree>
    <p:extLst>
      <p:ext uri="{BB962C8B-B14F-4D97-AF65-F5344CB8AC3E}">
        <p14:creationId xmlns:p14="http://schemas.microsoft.com/office/powerpoint/2010/main" val="1529164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2"/>
            <a:ext cx="12192000" cy="685800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tx1"/>
                </a:solidFill>
                <a:effectLst/>
                <a:latin typeface="+mn-lt"/>
                <a:ea typeface="+mn-ea"/>
                <a:cs typeface="+mn-cs"/>
                <a:sym typeface="Quattrocento Sans"/>
              </a:rPr>
              <a:t>DETOUR</a:t>
            </a:r>
          </a:p>
          <a:p>
            <a:pPr fontAlgn="base"/>
            <a:r>
              <a:rPr lang="en-IE" sz="4400" b="0" i="0" u="none" strike="noStrike" kern="1200" baseline="0" dirty="0">
                <a:solidFill>
                  <a:schemeClr val="tx1"/>
                </a:solidFill>
                <a:effectLst/>
                <a:latin typeface="+mn-lt"/>
                <a:ea typeface="+mn-ea"/>
                <a:cs typeface="+mn-cs"/>
                <a:sym typeface="Quattrocento Sans"/>
              </a:rPr>
              <a:t>FONT TYPEFACE &amp; SIZE</a:t>
            </a:r>
            <a:endParaRPr lang="en-IE" sz="3600" baseline="0" dirty="0">
              <a:solidFill>
                <a:schemeClr val="tx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tx1"/>
                </a:solidFill>
                <a:effectLst/>
                <a:latin typeface="+mn-lt"/>
                <a:ea typeface="+mn-ea"/>
                <a:cs typeface="+mn-cs"/>
              </a:rPr>
              <a:t>PLEASE</a:t>
            </a:r>
            <a:r>
              <a:rPr lang="en-IE" sz="3000" b="0" i="0" u="none" strike="noStrike" kern="1200" baseline="0" dirty="0">
                <a:solidFill>
                  <a:schemeClr val="tx1"/>
                </a:solidFill>
                <a:effectLst/>
                <a:latin typeface="+mn-lt"/>
                <a:ea typeface="+mn-ea"/>
                <a:cs typeface="+mn-cs"/>
              </a:rPr>
              <a:t> ENSURE TO KEEP FONTS AS PER THE LAYOUT</a:t>
            </a:r>
            <a:endParaRPr lang="en-IE" sz="3000" b="0" i="0" u="none" strike="noStrike" kern="1200" dirty="0">
              <a:solidFill>
                <a:schemeClr val="tx1"/>
              </a:solidFill>
              <a:effectLst/>
              <a:latin typeface="+mn-lt"/>
              <a:ea typeface="+mn-ea"/>
              <a:cs typeface="+mn-cs"/>
            </a:endParaRPr>
          </a:p>
          <a:p>
            <a:pPr fontAlgn="base"/>
            <a:endParaRPr lang="en-IE" sz="3000" b="0" i="0" u="none" strike="noStrike" kern="1200" dirty="0">
              <a:solidFill>
                <a:schemeClr val="tx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tx1"/>
                </a:solidFill>
                <a:effectLst/>
                <a:latin typeface="+mn-lt"/>
                <a:ea typeface="+mn-ea"/>
                <a:cs typeface="+mn-cs"/>
              </a:rPr>
              <a:t>48 point </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Divider</a:t>
            </a:r>
            <a:r>
              <a:rPr lang="en-IE" sz="3000" b="0" i="0" u="none" strike="noStrike" kern="1200" baseline="0" dirty="0">
                <a:solidFill>
                  <a:schemeClr val="tx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tx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36 point</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30 point</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	</a:t>
            </a:r>
            <a:r>
              <a:rPr lang="en-IE" sz="3000" b="0" i="0" u="none" strike="noStrike" kern="1200" baseline="0" dirty="0">
                <a:solidFill>
                  <a:schemeClr val="tx1"/>
                </a:solidFill>
                <a:effectLst/>
                <a:latin typeface="+mn-lt"/>
                <a:ea typeface="+mn-ea"/>
                <a:cs typeface="+mn-cs"/>
              </a:rPr>
              <a:t>       </a:t>
            </a:r>
            <a:r>
              <a:rPr lang="en-IE" sz="3000" b="0" i="0" u="none" strike="noStrike" kern="1200" dirty="0">
                <a:solidFill>
                  <a:schemeClr val="tx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24 point</a:t>
            </a:r>
            <a:r>
              <a:rPr lang="en-IE" sz="3000" b="0" i="0" u="none" strike="noStrike" kern="1200" baseline="0" dirty="0">
                <a:solidFill>
                  <a:schemeClr val="tx1"/>
                </a:solidFill>
                <a:effectLst/>
                <a:latin typeface="+mn-lt"/>
                <a:ea typeface="+mn-ea"/>
                <a:cs typeface="+mn-cs"/>
              </a:rPr>
              <a:t>  -  </a:t>
            </a:r>
            <a:r>
              <a:rPr lang="en-IE" sz="3000" b="0" i="0" u="none" strike="noStrike" kern="1200" baseline="0" dirty="0">
                <a:solidFill>
                  <a:schemeClr val="tx1"/>
                </a:solidFill>
                <a:effectLst/>
                <a:latin typeface="+mn-lt"/>
                <a:ea typeface="Quattrocento Sans"/>
                <a:cs typeface="Quattrocento Sans"/>
                <a:sym typeface="Quattrocento Sans"/>
              </a:rPr>
              <a:t>Main </a:t>
            </a:r>
            <a:r>
              <a:rPr lang="en-IE" sz="3000" b="0" i="0" u="none" strike="noStrike" kern="1200" dirty="0">
                <a:solidFill>
                  <a:schemeClr val="tx1"/>
                </a:solidFill>
                <a:effectLst/>
                <a:latin typeface="+mn-lt"/>
                <a:ea typeface="+mn-ea"/>
                <a:cs typeface="+mn-cs"/>
              </a:rPr>
              <a:t>Text Body </a:t>
            </a:r>
            <a:endParaRPr lang="en-US" sz="3000" dirty="0">
              <a:solidFill>
                <a:schemeClr val="tx1"/>
              </a:solidFill>
            </a:endParaRPr>
          </a:p>
          <a:p>
            <a:pPr fontAlgn="base"/>
            <a:endParaRPr lang="en-IE" sz="3000" b="0" i="0" u="none" strike="noStrike" kern="1200" dirty="0">
              <a:solidFill>
                <a:schemeClr val="tx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tx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tx1"/>
                </a:solidFill>
                <a:effectLst/>
                <a:latin typeface="+mn-lt"/>
                <a:ea typeface="+mn-ea"/>
                <a:cs typeface="+mn-cs"/>
                <a:sym typeface="Quattrocento Sans"/>
              </a:rPr>
              <a:t>DETOUR </a:t>
            </a:r>
            <a:r>
              <a:rPr lang="en-IE" sz="2400" b="0" i="0" u="none" strike="noStrike" kern="1200" baseline="0" dirty="0">
                <a:solidFill>
                  <a:schemeClr val="tx1"/>
                </a:solidFill>
                <a:effectLst/>
                <a:latin typeface="+mn-lt"/>
                <a:ea typeface="+mn-ea"/>
                <a:cs typeface="+mn-cs"/>
                <a:sym typeface="Quattrocento Sans"/>
              </a:rPr>
              <a:t>PowerPoint is</a:t>
            </a:r>
            <a:r>
              <a:rPr lang="is-IS" sz="2400" b="0" i="0" u="none" strike="noStrike" kern="1200" baseline="0" dirty="0">
                <a:solidFill>
                  <a:schemeClr val="tx1"/>
                </a:solidFill>
                <a:effectLst/>
                <a:latin typeface="+mn-lt"/>
                <a:ea typeface="+mn-ea"/>
                <a:cs typeface="+mn-cs"/>
                <a:sym typeface="Quattrocento Sans"/>
              </a:rPr>
              <a:t>….</a:t>
            </a:r>
            <a:endParaRPr lang="en-IE" sz="2400" b="0" i="0" u="none" strike="noStrike" kern="1200" baseline="0" dirty="0">
              <a:solidFill>
                <a:schemeClr val="tx1"/>
              </a:solidFill>
              <a:effectLst/>
              <a:latin typeface="+mn-lt"/>
              <a:ea typeface="+mn-ea"/>
              <a:cs typeface="+mn-cs"/>
              <a:sym typeface="Quattrocento Sans"/>
            </a:endParaRPr>
          </a:p>
          <a:p>
            <a:pPr fontAlgn="base"/>
            <a:endParaRPr lang="en-IE" sz="2400" b="0" i="0" u="none" strike="noStrike" kern="1200" baseline="0" dirty="0">
              <a:solidFill>
                <a:schemeClr val="tx1"/>
              </a:solidFill>
              <a:effectLst/>
              <a:latin typeface="+mn-lt"/>
              <a:ea typeface="+mn-ea"/>
              <a:cs typeface="+mn-cs"/>
              <a:sym typeface="Quattrocento Sans"/>
            </a:endParaRPr>
          </a:p>
          <a:p>
            <a:pPr fontAlgn="base"/>
            <a:r>
              <a:rPr lang="en-IE" sz="3600" b="1" i="1" baseline="0" dirty="0">
                <a:solidFill>
                  <a:schemeClr val="tx1"/>
                </a:solidFill>
                <a:latin typeface="+mn-lt"/>
                <a:ea typeface="Quattrocento Sans"/>
                <a:cs typeface="Quattrocento Sans"/>
                <a:sym typeface="Quattrocento Sans"/>
              </a:rPr>
              <a:t>Calibri</a:t>
            </a:r>
            <a:endParaRPr lang="en-IE" sz="3600" baseline="0" dirty="0">
              <a:solidFill>
                <a:schemeClr val="tx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tx1"/>
                </a:solidFill>
                <a:effectLst/>
                <a:latin typeface="+mn-lt"/>
                <a:ea typeface="+mn-ea"/>
                <a:cs typeface="+mn-cs"/>
              </a:rPr>
              <a:t>*** </a:t>
            </a:r>
            <a:r>
              <a:rPr lang="en-IE" sz="2400" b="1" kern="1200" dirty="0">
                <a:solidFill>
                  <a:schemeClr val="tx1"/>
                </a:solidFill>
                <a:effectLst/>
                <a:latin typeface="+mn-lt"/>
                <a:ea typeface="+mn-ea"/>
                <a:cs typeface="+mn-cs"/>
              </a:rPr>
              <a:t>PLEASE DELETE THIS INSTRUCTION SLIDE BEFORE PRESENTING FINAL PRESENTATION </a:t>
            </a:r>
            <a:r>
              <a:rPr lang="en-IE" sz="2400" kern="1200" dirty="0">
                <a:solidFill>
                  <a:schemeClr val="tx1"/>
                </a:solidFill>
                <a:effectLst/>
                <a:latin typeface="+mn-lt"/>
                <a:ea typeface="+mn-ea"/>
                <a:cs typeface="+mn-cs"/>
              </a:rPr>
              <a:t>*** </a:t>
            </a:r>
            <a:endParaRPr lang="en-US" sz="2400" kern="1200" dirty="0">
              <a:solidFill>
                <a:schemeClr val="tx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9" name="Text Placeholder 23">
            <a:extLst>
              <a:ext uri="{FF2B5EF4-FFF2-40B4-BE49-F238E27FC236}">
                <a16:creationId xmlns:a16="http://schemas.microsoft.com/office/drawing/2014/main" id="{1BCC9B6C-4FB6-9848-9564-F52325E4A9CC}"/>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chemeClr val="tx1"/>
                </a:solidFill>
                <a:latin typeface="+mn-lt"/>
              </a:defRPr>
            </a:lvl1pPr>
          </a:lstStyle>
          <a:p>
            <a:pPr lvl="0"/>
            <a:r>
              <a:rPr lang="en-US" dirty="0"/>
              <a:t>TITLE</a:t>
            </a:r>
          </a:p>
        </p:txBody>
      </p:sp>
      <p:sp>
        <p:nvSpPr>
          <p:cNvPr id="31" name="Rectangle 30">
            <a:extLst>
              <a:ext uri="{FF2B5EF4-FFF2-40B4-BE49-F238E27FC236}">
                <a16:creationId xmlns:a16="http://schemas.microsoft.com/office/drawing/2014/main" id="{E0F21F3F-C430-3542-9348-FAC61F91B8BF}"/>
              </a:ext>
            </a:extLst>
          </p:cNvPr>
          <p:cNvSpPr/>
          <p:nvPr userDrawn="1"/>
        </p:nvSpPr>
        <p:spPr>
          <a:xfrm>
            <a:off x="4332514" y="6083"/>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descr="A picture containing clock, light&#10;&#10;Description automatically generated">
            <a:extLst>
              <a:ext uri="{FF2B5EF4-FFF2-40B4-BE49-F238E27FC236}">
                <a16:creationId xmlns:a16="http://schemas.microsoft.com/office/drawing/2014/main" id="{F9D87586-F9C7-1F43-A63C-209BAB4CA5C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6214057"/>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66703AE4-F959-5C43-BD19-CA083A7D5BD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782474" y="6420744"/>
            <a:ext cx="1965601" cy="242442"/>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3" name="Text Placeholder 23">
            <a:extLst>
              <a:ext uri="{FF2B5EF4-FFF2-40B4-BE49-F238E27FC236}">
                <a16:creationId xmlns:a16="http://schemas.microsoft.com/office/drawing/2014/main" id="{28EC86D2-E8D4-C543-A086-19A1B6FF240C}"/>
              </a:ext>
            </a:extLst>
          </p:cNvPr>
          <p:cNvSpPr>
            <a:spLocks noGrp="1"/>
          </p:cNvSpPr>
          <p:nvPr>
            <p:ph type="body" sz="quarter" idx="16" hasCustomPrompt="1"/>
          </p:nvPr>
        </p:nvSpPr>
        <p:spPr>
          <a:xfrm>
            <a:off x="643223" y="780027"/>
            <a:ext cx="6361734" cy="69735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20" name="Rectangle 19">
            <a:extLst>
              <a:ext uri="{FF2B5EF4-FFF2-40B4-BE49-F238E27FC236}">
                <a16:creationId xmlns:a16="http://schemas.microsoft.com/office/drawing/2014/main" id="{31A567F0-E99B-2C45-A79B-9BF3D61B3AD2}"/>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1" name="Picture 10" descr="A picture containing clock, light&#10;&#10;Description automatically generated">
            <a:extLst>
              <a:ext uri="{FF2B5EF4-FFF2-40B4-BE49-F238E27FC236}">
                <a16:creationId xmlns:a16="http://schemas.microsoft.com/office/drawing/2014/main" id="{1EBF4FBF-BE16-5C46-871D-CCFDB169809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BFACEA31-2C17-934B-9EB1-38D7AB99F5A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782474" y="6420744"/>
            <a:ext cx="1965601" cy="242442"/>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66" t="-1339"/>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9" name="Text Placeholder 23">
            <a:extLst>
              <a:ext uri="{FF2B5EF4-FFF2-40B4-BE49-F238E27FC236}">
                <a16:creationId xmlns:a16="http://schemas.microsoft.com/office/drawing/2014/main" id="{704BC744-3BD9-E64D-9F9B-681DC9B14D57}"/>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chemeClr val="tx1"/>
                </a:solidFill>
                <a:latin typeface="+mn-lt"/>
              </a:defRPr>
            </a:lvl1pPr>
          </a:lstStyle>
          <a:p>
            <a:pPr lvl="0"/>
            <a:r>
              <a:rPr lang="en-US" dirty="0"/>
              <a:t>TITLE</a:t>
            </a:r>
          </a:p>
        </p:txBody>
      </p:sp>
      <p:sp>
        <p:nvSpPr>
          <p:cNvPr id="24" name="Rectangle 23">
            <a:extLst>
              <a:ext uri="{FF2B5EF4-FFF2-40B4-BE49-F238E27FC236}">
                <a16:creationId xmlns:a16="http://schemas.microsoft.com/office/drawing/2014/main" id="{6DAFF203-8D79-F746-990D-17E7C15602BE}"/>
              </a:ext>
            </a:extLst>
          </p:cNvPr>
          <p:cNvSpPr/>
          <p:nvPr userDrawn="1"/>
        </p:nvSpPr>
        <p:spPr>
          <a:xfrm>
            <a:off x="4332514"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descr="A picture containing clock, light&#10;&#10;Description automatically generated">
            <a:extLst>
              <a:ext uri="{FF2B5EF4-FFF2-40B4-BE49-F238E27FC236}">
                <a16:creationId xmlns:a16="http://schemas.microsoft.com/office/drawing/2014/main" id="{FE19B9C4-B537-3146-8E05-545B792132B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4F991A1F-C2B1-CD4C-A21D-0E5375B1189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782474" y="6420744"/>
            <a:ext cx="1965601" cy="242442"/>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45FBBD5-70EC-8B46-9208-599D94DA9480}"/>
              </a:ext>
            </a:extLst>
          </p:cNvPr>
          <p:cNvSpPr/>
          <p:nvPr userDrawn="1"/>
        </p:nvSpPr>
        <p:spPr>
          <a:xfrm>
            <a:off x="-6584" y="12700"/>
            <a:ext cx="6902683" cy="6858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D48D8525-2FDE-9647-B1AB-BA3F3DD31772}"/>
              </a:ext>
            </a:extLst>
          </p:cNvPr>
          <p:cNvSpPr>
            <a:spLocks noGrp="1"/>
          </p:cNvSpPr>
          <p:nvPr>
            <p:ph type="body" sz="quarter" idx="13" hasCustomPrompt="1"/>
          </p:nvPr>
        </p:nvSpPr>
        <p:spPr>
          <a:xfrm>
            <a:off x="7927725" y="1013767"/>
            <a:ext cx="3104978" cy="697353"/>
          </a:xfrm>
        </p:spPr>
        <p:txBody>
          <a:bodyPr anchor="ctr">
            <a:noAutofit/>
          </a:bodyPr>
          <a:lstStyle>
            <a:lvl1pPr marL="0" indent="0" algn="l">
              <a:buNone/>
              <a:defRPr sz="5400" baseline="0">
                <a:solidFill>
                  <a:schemeClr val="tx1"/>
                </a:solidFill>
                <a:latin typeface="+mn-lt"/>
              </a:defRPr>
            </a:lvl1pPr>
          </a:lstStyle>
          <a:p>
            <a:pPr lvl="0"/>
            <a:r>
              <a:rPr lang="en-US" dirty="0"/>
              <a:t>Thank You</a:t>
            </a:r>
          </a:p>
        </p:txBody>
      </p:sp>
      <p:sp>
        <p:nvSpPr>
          <p:cNvPr id="27" name="Text Placeholder 25">
            <a:extLst>
              <a:ext uri="{FF2B5EF4-FFF2-40B4-BE49-F238E27FC236}">
                <a16:creationId xmlns:a16="http://schemas.microsoft.com/office/drawing/2014/main" id="{74CD0716-3C96-894C-91ED-8332CDFC407A}"/>
              </a:ext>
            </a:extLst>
          </p:cNvPr>
          <p:cNvSpPr>
            <a:spLocks noGrp="1"/>
          </p:cNvSpPr>
          <p:nvPr>
            <p:ph type="body" sz="quarter" idx="14" hasCustomPrompt="1"/>
          </p:nvPr>
        </p:nvSpPr>
        <p:spPr>
          <a:xfrm>
            <a:off x="7927725" y="1809168"/>
            <a:ext cx="3854522" cy="697353"/>
          </a:xfrm>
        </p:spPr>
        <p:txBody>
          <a:bodyPr anchor="ctr">
            <a:noAutofit/>
          </a:bodyPr>
          <a:lstStyle>
            <a:lvl1pPr marL="0" indent="0" algn="l">
              <a:buNone/>
              <a:defRPr sz="2800" i="1"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8052909" y="4129625"/>
            <a:ext cx="2812464" cy="323455"/>
          </a:xfrm>
        </p:spPr>
        <p:txBody>
          <a:bodyPr anchor="t">
            <a:normAutofit/>
          </a:bodyPr>
          <a:lstStyle>
            <a:lvl1pPr marL="0" indent="0">
              <a:buNone/>
              <a:defRPr sz="1600">
                <a:solidFill>
                  <a:schemeClr val="tx1"/>
                </a:solidFill>
              </a:defRPr>
            </a:lvl1pPr>
          </a:lstStyle>
          <a:p>
            <a:pPr lvl="0"/>
            <a:r>
              <a:rPr lang="en-US" dirty="0"/>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8052909" y="4675556"/>
            <a:ext cx="2812464" cy="323455"/>
          </a:xfrm>
        </p:spPr>
        <p:txBody>
          <a:bodyPr anchor="t">
            <a:normAutofit/>
          </a:bodyPr>
          <a:lstStyle>
            <a:lvl1pPr marL="0" indent="0">
              <a:buNone/>
              <a:defRPr sz="1600">
                <a:solidFill>
                  <a:schemeClr val="tx1"/>
                </a:solidFill>
              </a:defRPr>
            </a:lvl1pPr>
          </a:lstStyle>
          <a:p>
            <a:pPr lvl="0"/>
            <a:r>
              <a:rPr lang="en-US" dirty="0"/>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8052909" y="5242495"/>
            <a:ext cx="2812464" cy="323455"/>
          </a:xfrm>
        </p:spPr>
        <p:txBody>
          <a:bodyPr anchor="t">
            <a:normAutofit/>
          </a:bodyPr>
          <a:lstStyle>
            <a:lvl1pPr marL="0" indent="0">
              <a:buNone/>
              <a:defRPr sz="1600">
                <a:solidFill>
                  <a:schemeClr val="tx1"/>
                </a:solidFill>
              </a:defRPr>
            </a:lvl1pPr>
          </a:lstStyle>
          <a:p>
            <a:pPr lvl="0"/>
            <a:r>
              <a:rPr lang="en-US" dirty="0"/>
              <a:t>Text 1</a:t>
            </a:r>
          </a:p>
        </p:txBody>
      </p:sp>
      <p:pic>
        <p:nvPicPr>
          <p:cNvPr id="10" name="Picture 9" descr="A close up of a sign&#10;&#10;Description automatically generated">
            <a:extLst>
              <a:ext uri="{FF2B5EF4-FFF2-40B4-BE49-F238E27FC236}">
                <a16:creationId xmlns:a16="http://schemas.microsoft.com/office/drawing/2014/main" id="{5A9FE8A1-F115-1A42-BDCA-B9772BC236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4" y="657548"/>
            <a:ext cx="5639747" cy="2004208"/>
          </a:xfrm>
          <a:prstGeom prst="rect">
            <a:avLst/>
          </a:prstGeom>
        </p:spPr>
      </p:pic>
      <p:sp>
        <p:nvSpPr>
          <p:cNvPr id="12" name="Text Box 15">
            <a:extLst>
              <a:ext uri="{FF2B5EF4-FFF2-40B4-BE49-F238E27FC236}">
                <a16:creationId xmlns:a16="http://schemas.microsoft.com/office/drawing/2014/main" id="{9C039BE5-EBAE-A848-8772-423AA652624E}"/>
              </a:ext>
            </a:extLst>
          </p:cNvPr>
          <p:cNvSpPr txBox="1"/>
          <p:nvPr userDrawn="1"/>
        </p:nvSpPr>
        <p:spPr>
          <a:xfrm>
            <a:off x="2257427" y="5749926"/>
            <a:ext cx="4369063" cy="5238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1000" kern="1200" dirty="0">
                <a:solidFill>
                  <a:schemeClr val="tx1"/>
                </a:solidFill>
                <a:effectLst/>
                <a:latin typeface="+mn-lt"/>
                <a:ea typeface="+mn-ea"/>
                <a:cs typeface="+mn-cs"/>
              </a:rPr>
              <a:t>This project has been funded with support from the European Commission. This publication [communication] reflects the views only of the author, and the Commission cannot be </a:t>
            </a:r>
            <a:r>
              <a:rPr lang="en-US" sz="900" kern="1200" dirty="0">
                <a:solidFill>
                  <a:schemeClr val="tx1"/>
                </a:solidFill>
                <a:effectLst/>
                <a:latin typeface="+mn-lt"/>
                <a:ea typeface="+mn-ea"/>
                <a:cs typeface="+mn-cs"/>
              </a:rPr>
              <a:t>held</a:t>
            </a:r>
            <a:r>
              <a:rPr lang="en-US" sz="1000" kern="1200" dirty="0">
                <a:solidFill>
                  <a:schemeClr val="tx1"/>
                </a:solidFill>
                <a:effectLst/>
                <a:latin typeface="+mn-lt"/>
                <a:ea typeface="+mn-ea"/>
                <a:cs typeface="+mn-cs"/>
              </a:rPr>
              <a:t> responsible for any use, which may be made of the information contained therein 2019-1-UK01-KA202-061904</a:t>
            </a:r>
            <a:endParaRPr lang="en-IE" sz="1000" kern="1200" dirty="0">
              <a:solidFill>
                <a:schemeClr val="tx1"/>
              </a:solidFill>
              <a:effectLst/>
              <a:latin typeface="+mn-lt"/>
              <a:ea typeface="+mn-ea"/>
              <a:cs typeface="+mn-cs"/>
            </a:endParaRPr>
          </a:p>
        </p:txBody>
      </p:sp>
      <p:sp>
        <p:nvSpPr>
          <p:cNvPr id="2" name="Rectangle 1">
            <a:extLst>
              <a:ext uri="{FF2B5EF4-FFF2-40B4-BE49-F238E27FC236}">
                <a16:creationId xmlns:a16="http://schemas.microsoft.com/office/drawing/2014/main" id="{3E2BDC00-289F-1A4C-BC42-1FC46F3632AA}"/>
              </a:ext>
            </a:extLst>
          </p:cNvPr>
          <p:cNvSpPr/>
          <p:nvPr userDrawn="1"/>
        </p:nvSpPr>
        <p:spPr>
          <a:xfrm>
            <a:off x="-10844" y="5749926"/>
            <a:ext cx="2125662" cy="726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6A437A9-1A48-4445-B0BE-8F4EF3221CC5}"/>
              </a:ext>
            </a:extLst>
          </p:cNvPr>
          <p:cNvPicPr>
            <a:picLocks noChangeAspect="1"/>
          </p:cNvPicPr>
          <p:nvPr userDrawn="1"/>
        </p:nvPicPr>
        <p:blipFill>
          <a:blip r:embed="rId3"/>
          <a:stretch>
            <a:fillRect/>
          </a:stretch>
        </p:blipFill>
        <p:spPr>
          <a:xfrm>
            <a:off x="19318" y="5833592"/>
            <a:ext cx="2095500" cy="558800"/>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1/12/22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1/12/22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1/12/22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tx1"/>
                </a:solidFill>
                <a:latin typeface="+mn-lt"/>
                <a:ea typeface="Quattrocento Sans"/>
                <a:cs typeface="Quattrocento Sans"/>
                <a:sym typeface="Quattrocento Sans"/>
              </a:rPr>
              <a:t>ICONS</a:t>
            </a:r>
            <a:r>
              <a:rPr lang="en-IE" sz="3600" baseline="0" dirty="0">
                <a:solidFill>
                  <a:schemeClr val="tx1"/>
                </a:solidFill>
                <a:latin typeface="+mn-lt"/>
                <a:ea typeface="Quattrocento Sans"/>
                <a:cs typeface="Quattrocento Sans"/>
                <a:sym typeface="Quattrocento Sans"/>
              </a:rPr>
              <a:t> WHICH CAN BE USED WITHIN THE </a:t>
            </a:r>
            <a:r>
              <a:rPr lang="en-IE" sz="3600" b="1" baseline="0" dirty="0">
                <a:solidFill>
                  <a:schemeClr val="tx1"/>
                </a:solidFill>
                <a:latin typeface="+mn-lt"/>
                <a:ea typeface="Quattrocento Sans"/>
                <a:cs typeface="Quattrocento Sans"/>
                <a:sym typeface="Quattrocento Sans"/>
              </a:rPr>
              <a:t>DETOUR</a:t>
            </a:r>
          </a:p>
          <a:p>
            <a:pPr marL="0" lvl="0" indent="0" algn="l" rtl="0">
              <a:spcBef>
                <a:spcPts val="0"/>
              </a:spcBef>
              <a:spcAft>
                <a:spcPts val="0"/>
              </a:spcAft>
              <a:buClr>
                <a:schemeClr val="dk1"/>
              </a:buClr>
              <a:buSzPts val="1100"/>
              <a:buFont typeface="Arial"/>
              <a:buNone/>
            </a:pPr>
            <a:r>
              <a:rPr lang="en-IE" sz="3600" baseline="0" dirty="0">
                <a:solidFill>
                  <a:schemeClr val="tx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tx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tx1"/>
                </a:solidFill>
                <a:latin typeface="+mn-lt"/>
                <a:ea typeface="Quattrocento Sans"/>
                <a:cs typeface="Quattrocento Sans"/>
                <a:sym typeface="Quattrocento Sans"/>
              </a:rPr>
              <a:t>Resize them without losing quality.</a:t>
            </a:r>
            <a:r>
              <a:rPr lang="en-IE" sz="2400" i="1" baseline="0" dirty="0">
                <a:solidFill>
                  <a:schemeClr val="tx1"/>
                </a:solidFill>
                <a:latin typeface="+mn-lt"/>
                <a:ea typeface="Quattrocento Sans"/>
                <a:cs typeface="Quattrocento Sans"/>
                <a:sym typeface="Quattrocento Sans"/>
              </a:rPr>
              <a:t> </a:t>
            </a:r>
            <a:r>
              <a:rPr lang="en-IE" sz="2400" i="1" dirty="0">
                <a:solidFill>
                  <a:schemeClr val="tx1"/>
                </a:solidFill>
                <a:latin typeface="+mn-lt"/>
                <a:ea typeface="Quattrocento Sans"/>
                <a:cs typeface="Quattrocento Sans"/>
                <a:sym typeface="Quattrocento Sans"/>
              </a:rPr>
              <a:t> Change line colour, width and style.</a:t>
            </a:r>
            <a:r>
              <a:rPr lang="en-IE" sz="2400" i="1" baseline="0" dirty="0">
                <a:solidFill>
                  <a:schemeClr val="tx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tx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tx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tx1"/>
                </a:solidFill>
                <a:effectLst/>
                <a:latin typeface="+mn-lt"/>
                <a:ea typeface="+mn-ea"/>
                <a:cs typeface="+mn-cs"/>
              </a:rPr>
              <a:t>*** </a:t>
            </a:r>
            <a:r>
              <a:rPr lang="en-IE" sz="2400" b="1" kern="1200" dirty="0">
                <a:solidFill>
                  <a:schemeClr val="tx1"/>
                </a:solidFill>
                <a:effectLst/>
                <a:latin typeface="+mn-lt"/>
                <a:ea typeface="+mn-ea"/>
                <a:cs typeface="+mn-cs"/>
              </a:rPr>
              <a:t>PLEASE DELETE THIS INSTRUCTION SLIDE BEFORE PRESENTING FINAL PRESENTATION </a:t>
            </a:r>
            <a:r>
              <a:rPr lang="en-IE" sz="2400" kern="1200" dirty="0">
                <a:solidFill>
                  <a:schemeClr val="tx1"/>
                </a:solidFill>
                <a:effectLst/>
                <a:latin typeface="+mn-lt"/>
                <a:ea typeface="+mn-ea"/>
                <a:cs typeface="+mn-cs"/>
              </a:rPr>
              <a:t>*** </a:t>
            </a:r>
            <a:endParaRPr lang="en-US" sz="2400" kern="1200" dirty="0">
              <a:solidFill>
                <a:schemeClr val="tx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7DC243-56B0-474D-921F-77B29CBBE101}"/>
              </a:ext>
            </a:extLst>
          </p:cNvPr>
          <p:cNvSpPr/>
          <p:nvPr userDrawn="1"/>
        </p:nvSpPr>
        <p:spPr>
          <a:xfrm>
            <a:off x="0" y="3871356"/>
            <a:ext cx="12192000" cy="298664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47F63D0D-8B0D-CA44-8E66-EA0613381681}"/>
              </a:ext>
            </a:extLst>
          </p:cNvPr>
          <p:cNvPicPr>
            <a:picLocks noChangeAspect="1"/>
          </p:cNvPicPr>
          <p:nvPr userDrawn="1"/>
        </p:nvPicPr>
        <p:blipFill>
          <a:blip r:embed="rId2"/>
          <a:stretch>
            <a:fillRect/>
          </a:stretch>
        </p:blipFill>
        <p:spPr>
          <a:xfrm>
            <a:off x="10096500" y="6025321"/>
            <a:ext cx="2095500" cy="55880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6427719" y="4347596"/>
            <a:ext cx="5278651" cy="697353"/>
          </a:xfrm>
        </p:spPr>
        <p:txBody>
          <a:bodyPr>
            <a:noAutofit/>
          </a:bodyPr>
          <a:lstStyle>
            <a:lvl1pPr marL="0" indent="0" algn="r">
              <a:buNone/>
              <a:defRPr sz="5400" b="1" baseline="0">
                <a:solidFill>
                  <a:schemeClr val="tx1"/>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6427719" y="5054089"/>
            <a:ext cx="5278651" cy="697353"/>
          </a:xfrm>
        </p:spPr>
        <p:txBody>
          <a:bodyPr>
            <a:normAutofit/>
          </a:bodyPr>
          <a:lstStyle>
            <a:lvl1pPr marL="0" indent="0" algn="r">
              <a:buNone/>
              <a:defRPr sz="3600">
                <a:solidFill>
                  <a:schemeClr val="tx1"/>
                </a:solidFill>
                <a:latin typeface="+mn-lt"/>
              </a:defRPr>
            </a:lvl1pPr>
          </a:lstStyle>
          <a:p>
            <a:pPr lvl="0"/>
            <a:r>
              <a:rPr lang="en-US" dirty="0"/>
              <a:t>Sub-Heading</a:t>
            </a:r>
          </a:p>
        </p:txBody>
      </p:sp>
      <p:pic>
        <p:nvPicPr>
          <p:cNvPr id="3" name="Picture 2" descr="A close up of a sign&#10;&#10;Description automatically generated">
            <a:extLst>
              <a:ext uri="{FF2B5EF4-FFF2-40B4-BE49-F238E27FC236}">
                <a16:creationId xmlns:a16="http://schemas.microsoft.com/office/drawing/2014/main" id="{F51A59A9-B1BA-0C4B-8948-66104F3E19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113142"/>
            <a:ext cx="4610100" cy="1638300"/>
          </a:xfrm>
          <a:prstGeom prst="rect">
            <a:avLst/>
          </a:prstGeom>
        </p:spPr>
      </p:pic>
      <p:sp>
        <p:nvSpPr>
          <p:cNvPr id="12" name="Picture Placeholder 2">
            <a:extLst>
              <a:ext uri="{FF2B5EF4-FFF2-40B4-BE49-F238E27FC236}">
                <a16:creationId xmlns:a16="http://schemas.microsoft.com/office/drawing/2014/main" id="{57B14633-B14D-F04D-ABCA-50470F6A7A80}"/>
              </a:ext>
            </a:extLst>
          </p:cNvPr>
          <p:cNvSpPr>
            <a:spLocks noGrp="1"/>
          </p:cNvSpPr>
          <p:nvPr>
            <p:ph type="pic" sz="quarter" idx="19"/>
          </p:nvPr>
        </p:nvSpPr>
        <p:spPr>
          <a:xfrm>
            <a:off x="0" y="-38063"/>
            <a:ext cx="12192000" cy="3874523"/>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3A4C71B-5BE1-A846-8C51-8B7E0E3321CB}"/>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Text Placeholder 23">
            <a:extLst>
              <a:ext uri="{FF2B5EF4-FFF2-40B4-BE49-F238E27FC236}">
                <a16:creationId xmlns:a16="http://schemas.microsoft.com/office/drawing/2014/main" id="{73A45AFD-D92C-EB49-B8D0-E2A1DBF52814}"/>
              </a:ext>
            </a:extLst>
          </p:cNvPr>
          <p:cNvSpPr>
            <a:spLocks noGrp="1"/>
          </p:cNvSpPr>
          <p:nvPr>
            <p:ph type="body" sz="quarter" idx="15" hasCustomPrompt="1"/>
          </p:nvPr>
        </p:nvSpPr>
        <p:spPr>
          <a:xfrm>
            <a:off x="571313" y="590538"/>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2" name="Text Placeholder 25">
            <a:extLst>
              <a:ext uri="{FF2B5EF4-FFF2-40B4-BE49-F238E27FC236}">
                <a16:creationId xmlns:a16="http://schemas.microsoft.com/office/drawing/2014/main" id="{B5235208-9EC5-6C49-8294-7FAEBDDF4FBF}"/>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3" name="Picture 12" descr="A picture containing clock, light&#10;&#10;Description automatically generated">
            <a:extLst>
              <a:ext uri="{FF2B5EF4-FFF2-40B4-BE49-F238E27FC236}">
                <a16:creationId xmlns:a16="http://schemas.microsoft.com/office/drawing/2014/main" id="{4B6A97D4-CD6A-D940-A951-2773E98F27A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9E805B3D-3463-5742-8C73-8BD3BFBBD79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420744"/>
            <a:ext cx="1965601" cy="242442"/>
          </a:xfrm>
          <a:prstGeom prst="rect">
            <a:avLst/>
          </a:prstGeom>
        </p:spPr>
      </p:pic>
    </p:spTree>
    <p:extLst>
      <p:ext uri="{BB962C8B-B14F-4D97-AF65-F5344CB8AC3E}">
        <p14:creationId xmlns:p14="http://schemas.microsoft.com/office/powerpoint/2010/main" val="96190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 name="Picture 2" descr="A picture containing clock, light&#10;&#10;Description automatically generated">
            <a:extLst>
              <a:ext uri="{FF2B5EF4-FFF2-40B4-BE49-F238E27FC236}">
                <a16:creationId xmlns:a16="http://schemas.microsoft.com/office/drawing/2014/main" id="{2AD720A1-8B47-6346-B2B0-392C14B37AB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14057"/>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3057D7BE-980C-E34E-9EF9-37510AF3763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420744"/>
            <a:ext cx="1965601" cy="242442"/>
          </a:xfrm>
          <a:prstGeom prst="rect">
            <a:avLst/>
          </a:prstGeom>
        </p:spPr>
      </p:pic>
      <p:sp>
        <p:nvSpPr>
          <p:cNvPr id="12" name="Text Placeholder 23">
            <a:extLst>
              <a:ext uri="{FF2B5EF4-FFF2-40B4-BE49-F238E27FC236}">
                <a16:creationId xmlns:a16="http://schemas.microsoft.com/office/drawing/2014/main" id="{7033C07E-2A9F-AB48-AA5F-D99300BC4310}"/>
              </a:ext>
            </a:extLst>
          </p:cNvPr>
          <p:cNvSpPr>
            <a:spLocks noGrp="1"/>
          </p:cNvSpPr>
          <p:nvPr>
            <p:ph type="body" sz="quarter" idx="15" hasCustomPrompt="1"/>
          </p:nvPr>
        </p:nvSpPr>
        <p:spPr>
          <a:xfrm>
            <a:off x="571313" y="590538"/>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3" name="Text Placeholder 25">
            <a:extLst>
              <a:ext uri="{FF2B5EF4-FFF2-40B4-BE49-F238E27FC236}">
                <a16:creationId xmlns:a16="http://schemas.microsoft.com/office/drawing/2014/main" id="{C66F09BC-2E67-B04F-84E2-DBF35AFDDB46}"/>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09914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0" y="0"/>
            <a:ext cx="12191999" cy="2161309"/>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clock, light&#10;&#10;Description automatically generated">
            <a:extLst>
              <a:ext uri="{FF2B5EF4-FFF2-40B4-BE49-F238E27FC236}">
                <a16:creationId xmlns:a16="http://schemas.microsoft.com/office/drawing/2014/main" id="{3B3435A5-22A6-404A-86D0-DF8615F35A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14057"/>
            <a:ext cx="1965601" cy="655817"/>
          </a:xfrm>
          <a:prstGeom prst="rect">
            <a:avLst/>
          </a:prstGeom>
        </p:spPr>
      </p:pic>
      <p:pic>
        <p:nvPicPr>
          <p:cNvPr id="15" name="Picture 14" descr="A picture containing clock, light&#10;&#10;Description automatically generated">
            <a:extLst>
              <a:ext uri="{FF2B5EF4-FFF2-40B4-BE49-F238E27FC236}">
                <a16:creationId xmlns:a16="http://schemas.microsoft.com/office/drawing/2014/main" id="{80E84934-5FEA-704E-B282-CE4E0E49DEB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420744"/>
            <a:ext cx="1965601" cy="242442"/>
          </a:xfrm>
          <a:prstGeom prst="rect">
            <a:avLst/>
          </a:prstGeom>
        </p:spPr>
      </p:pic>
      <p:sp>
        <p:nvSpPr>
          <p:cNvPr id="16" name="Text Placeholder 23">
            <a:extLst>
              <a:ext uri="{FF2B5EF4-FFF2-40B4-BE49-F238E27FC236}">
                <a16:creationId xmlns:a16="http://schemas.microsoft.com/office/drawing/2014/main" id="{5F76EA06-00D2-9E46-ACC6-A21EA94F28FF}"/>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D04CC07E-3071-A94C-B1CB-838213F6BF1A}"/>
              </a:ext>
            </a:extLst>
          </p:cNvPr>
          <p:cNvSpPr>
            <a:spLocks noGrp="1"/>
          </p:cNvSpPr>
          <p:nvPr>
            <p:ph type="body" sz="quarter" idx="16" hasCustomPrompt="1"/>
          </p:nvPr>
        </p:nvSpPr>
        <p:spPr>
          <a:xfrm>
            <a:off x="571313" y="2532849"/>
            <a:ext cx="10978262" cy="357250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044807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F8D6C94-32A7-734B-9AC3-199E929857EE}"/>
              </a:ext>
            </a:extLst>
          </p:cNvPr>
          <p:cNvSpPr/>
          <p:nvPr userDrawn="1"/>
        </p:nvSpPr>
        <p:spPr>
          <a:xfrm>
            <a:off x="0" y="0"/>
            <a:ext cx="12191999" cy="2161309"/>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clock, light&#10;&#10;Description automatically generated">
            <a:extLst>
              <a:ext uri="{FF2B5EF4-FFF2-40B4-BE49-F238E27FC236}">
                <a16:creationId xmlns:a16="http://schemas.microsoft.com/office/drawing/2014/main" id="{9C97A6A3-2F9A-6048-9691-665F44FFA40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14057"/>
            <a:ext cx="1965601" cy="655817"/>
          </a:xfrm>
          <a:prstGeom prst="rect">
            <a:avLst/>
          </a:prstGeom>
        </p:spPr>
      </p:pic>
      <p:pic>
        <p:nvPicPr>
          <p:cNvPr id="16" name="Picture 15" descr="A picture containing clock, light&#10;&#10;Description automatically generated">
            <a:extLst>
              <a:ext uri="{FF2B5EF4-FFF2-40B4-BE49-F238E27FC236}">
                <a16:creationId xmlns:a16="http://schemas.microsoft.com/office/drawing/2014/main" id="{C466C014-E0EF-C54E-BC52-1EC5456868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420744"/>
            <a:ext cx="1965601" cy="242442"/>
          </a:xfrm>
          <a:prstGeom prst="rect">
            <a:avLst/>
          </a:prstGeom>
        </p:spPr>
      </p:pic>
      <p:sp>
        <p:nvSpPr>
          <p:cNvPr id="17" name="Text Placeholder 23">
            <a:extLst>
              <a:ext uri="{FF2B5EF4-FFF2-40B4-BE49-F238E27FC236}">
                <a16:creationId xmlns:a16="http://schemas.microsoft.com/office/drawing/2014/main" id="{E89ED77F-6228-564B-8363-A989DF604985}"/>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3C0483E5-8CED-1C4C-A82A-2FD54CE660D4}"/>
              </a:ext>
            </a:extLst>
          </p:cNvPr>
          <p:cNvSpPr>
            <a:spLocks noGrp="1"/>
          </p:cNvSpPr>
          <p:nvPr>
            <p:ph type="body" sz="quarter" idx="16" hasCustomPrompt="1"/>
          </p:nvPr>
        </p:nvSpPr>
        <p:spPr>
          <a:xfrm>
            <a:off x="571313" y="2532849"/>
            <a:ext cx="10978262" cy="357250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516868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Picture Placeholder 2">
            <a:extLst>
              <a:ext uri="{FF2B5EF4-FFF2-40B4-BE49-F238E27FC236}">
                <a16:creationId xmlns:a16="http://schemas.microsoft.com/office/drawing/2014/main" id="{E8009AA3-F33A-FD4E-A36A-961E6D556D73}"/>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1" name="Picture Placeholder 2">
            <a:extLst>
              <a:ext uri="{FF2B5EF4-FFF2-40B4-BE49-F238E27FC236}">
                <a16:creationId xmlns:a16="http://schemas.microsoft.com/office/drawing/2014/main" id="{0C3DDFA9-097C-754E-93A5-3839261EF8A3}"/>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2" name="Picture Placeholder 2">
            <a:extLst>
              <a:ext uri="{FF2B5EF4-FFF2-40B4-BE49-F238E27FC236}">
                <a16:creationId xmlns:a16="http://schemas.microsoft.com/office/drawing/2014/main" id="{EAEF6410-8773-EA4A-8D3E-FFFB31DE570C}"/>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4411C41E-0347-D643-B1B5-81F548ABE0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B972033A-51F6-E14A-B908-4BB675BD1B4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2474" y="6420744"/>
            <a:ext cx="1965601" cy="242442"/>
          </a:xfrm>
          <a:prstGeom prst="rect">
            <a:avLst/>
          </a:prstGeom>
        </p:spPr>
      </p:pic>
    </p:spTree>
    <p:extLst>
      <p:ext uri="{BB962C8B-B14F-4D97-AF65-F5344CB8AC3E}">
        <p14:creationId xmlns:p14="http://schemas.microsoft.com/office/powerpoint/2010/main" val="999890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1/12/22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66" r:id="rId4"/>
    <p:sldLayoutId id="2147483682" r:id="rId5"/>
    <p:sldLayoutId id="2147483685" r:id="rId6"/>
    <p:sldLayoutId id="2147483673" r:id="rId7"/>
    <p:sldLayoutId id="2147483687" r:id="rId8"/>
    <p:sldLayoutId id="2147483651" r:id="rId9"/>
    <p:sldLayoutId id="2147483683" r:id="rId10"/>
    <p:sldLayoutId id="2147483674" r:id="rId11"/>
    <p:sldLayoutId id="2147483680" r:id="rId12"/>
    <p:sldLayoutId id="2147483675" r:id="rId13"/>
    <p:sldLayoutId id="2147483678" r:id="rId14"/>
    <p:sldLayoutId id="2147483653" r:id="rId15"/>
    <p:sldLayoutId id="2147483663" r:id="rId16"/>
    <p:sldLayoutId id="2147483664" r:id="rId17"/>
    <p:sldLayoutId id="2147483690" r:id="rId18"/>
    <p:sldLayoutId id="2147483689" r:id="rId19"/>
    <p:sldLayoutId id="2147483677" r:id="rId20"/>
    <p:sldLayoutId id="2147483670" r:id="rId21"/>
    <p:sldLayoutId id="2147483676" r:id="rId22"/>
    <p:sldLayoutId id="2147483669" r:id="rId23"/>
    <p:sldLayoutId id="2147483656" r:id="rId24"/>
    <p:sldLayoutId id="2147483657" r:id="rId25"/>
    <p:sldLayoutId id="2147483658"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1.jfi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2.jfi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4.jfi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5.jfi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0.xml"/><Relationship Id="rId1" Type="http://schemas.openxmlformats.org/officeDocument/2006/relationships/video" Target="https://www.youtube.com/embed/hH9XwvWxExA?feature=oemb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www.scandinave.com/blue-mountain/en/experience-blue-mountain/" TargetMode="External"/><Relationship Id="rId2" Type="http://schemas.openxmlformats.org/officeDocument/2006/relationships/slideLayout" Target="../slideLayouts/slideLayout22.xml"/><Relationship Id="rId1" Type="http://schemas.openxmlformats.org/officeDocument/2006/relationships/video" Target="https://www.youtube.com/embed/XvMZtIK3VLw?feature=oembed" TargetMode="Externa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0.xml"/><Relationship Id="rId1" Type="http://schemas.openxmlformats.org/officeDocument/2006/relationships/video" Target="https://www.youtube.com/embed/Z-tWViGvrFc?feature=oembed"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0.xml"/><Relationship Id="rId1" Type="http://schemas.openxmlformats.org/officeDocument/2006/relationships/video" Target="https://www.youtube.com/embed/QoAOzMTLP5s?feature=oembed"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1.xml"/><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0.xml"/><Relationship Id="rId1" Type="http://schemas.openxmlformats.org/officeDocument/2006/relationships/video" Target="https://www.youtube.com/embed/9-NWhwskTO4?feature=oembed"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43.jpeg"/><Relationship Id="rId4" Type="http://schemas.openxmlformats.org/officeDocument/2006/relationships/image" Target="../media/image1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8" Type="http://schemas.openxmlformats.org/officeDocument/2006/relationships/hyperlink" Target="https://www.forbes.com/sites/forbesagencycouncil/2018/02/20/three-steps-to-reinvent-your-marketing-to-compete-in-a-content-driven-world/" TargetMode="External"/><Relationship Id="rId3" Type="http://schemas.openxmlformats.org/officeDocument/2006/relationships/hyperlink" Target="https://www.businessnewsdaily.com/7275-entrepreneurship-defined.html" TargetMode="External"/><Relationship Id="rId7" Type="http://schemas.openxmlformats.org/officeDocument/2006/relationships/hyperlink" Target="https://www.glofox.com/blog/wellness-business/#el4" TargetMode="External"/><Relationship Id="rId2"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hyperlink" Target="https://career.uconn.edu/blog/2020/07/02/25-quotes-from-entrepreneurs-to-help-you-get-your-idea-off-the-ground/" TargetMode="External"/><Relationship Id="rId5" Type="http://schemas.openxmlformats.org/officeDocument/2006/relationships/hyperlink" Target="https://www.thebalancesmb.com/swot-example-strengths-weaknesses-opportunities-threats-2947985" TargetMode="External"/><Relationship Id="rId4" Type="http://schemas.openxmlformats.org/officeDocument/2006/relationships/hyperlink" Target="https://www.businessnewsdaily.com/15229-reach-your-target-audience.html" TargetMode="External"/><Relationship Id="rId9" Type="http://schemas.openxmlformats.org/officeDocument/2006/relationships/hyperlink" Target="https://wavelength.asana.com/workstyle-peter-thiel/#close" TargetMode="Externa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6.xml"/><Relationship Id="rId1" Type="http://schemas.openxmlformats.org/officeDocument/2006/relationships/video" Target="https://www.youtube.com/embed/m9OD9PIkBlM?feature=oembed" TargetMode="External"/><Relationship Id="rId5" Type="http://schemas.openxmlformats.org/officeDocument/2006/relationships/image" Target="../media/image46.jpeg"/><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1.xml"/><Relationship Id="rId1" Type="http://schemas.openxmlformats.org/officeDocument/2006/relationships/video" Target="https://www.youtube.com/embed/6vhx-71sf7g?feature=oembed" TargetMode="External"/><Relationship Id="rId5" Type="http://schemas.openxmlformats.org/officeDocument/2006/relationships/image" Target="../media/image48.jpeg"/><Relationship Id="rId4" Type="http://schemas.openxmlformats.org/officeDocument/2006/relationships/hyperlink" Target="https://www.canyonranch.com/"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rancholapuerta.com/" TargetMode="External"/><Relationship Id="rId2" Type="http://schemas.openxmlformats.org/officeDocument/2006/relationships/image" Target="../media/image49.png"/><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hyperlink" Target="https://kripalu.or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hyperlink" Target="https://sensei.com/" TargetMode="External"/><Relationship Id="rId5" Type="http://schemas.openxmlformats.org/officeDocument/2006/relationships/image" Target="../media/image56.pn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8.xml"/><Relationship Id="rId1" Type="http://schemas.openxmlformats.org/officeDocument/2006/relationships/video" Target="https://www.youtube.com/embed/TsEgWkGWp8Q?feature=oembed" TargetMode="External"/><Relationship Id="rId5" Type="http://schemas.openxmlformats.org/officeDocument/2006/relationships/image" Target="../media/image59.jpeg"/><Relationship Id="rId4" Type="http://schemas.openxmlformats.org/officeDocument/2006/relationships/hyperlink" Target="https://www.sloveniaeat.com/tours-wellness-in-slovenia/"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1.xml"/><Relationship Id="rId4" Type="http://schemas.openxmlformats.org/officeDocument/2006/relationships/image" Target="../media/image13.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video" Target="https://www.youtube.com/embed/uQPIRJqEsWQ?feature=oembed" TargetMode="Externa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in a pool of water in front of a rocky mountain&#10;&#10;Description automatically generated">
            <a:extLst>
              <a:ext uri="{FF2B5EF4-FFF2-40B4-BE49-F238E27FC236}">
                <a16:creationId xmlns:a16="http://schemas.microsoft.com/office/drawing/2014/main" id="{047BD938-7288-B243-A69C-4C5807F85187}"/>
              </a:ext>
            </a:extLst>
          </p:cNvPr>
          <p:cNvPicPr>
            <a:picLocks noGrp="1" noChangeAspect="1"/>
          </p:cNvPicPr>
          <p:nvPr>
            <p:ph type="pic" sz="quarter" idx="19"/>
          </p:nvPr>
        </p:nvPicPr>
        <p:blipFill rotWithShape="1">
          <a:blip r:embed="rId3" cstate="screen">
            <a:extLst>
              <a:ext uri="{28A0092B-C50C-407E-A947-70E740481C1C}">
                <a14:useLocalDpi xmlns:a14="http://schemas.microsoft.com/office/drawing/2010/main"/>
              </a:ext>
            </a:extLst>
          </a:blip>
          <a:srcRect/>
          <a:stretch/>
        </p:blipFill>
        <p:spPr>
          <a:xfrm>
            <a:off x="0" y="-38063"/>
            <a:ext cx="12192000" cy="3933169"/>
          </a:xfrm>
        </p:spPr>
      </p:pic>
      <p:sp>
        <p:nvSpPr>
          <p:cNvPr id="9" name="Text Placeholder 8">
            <a:extLst>
              <a:ext uri="{FF2B5EF4-FFF2-40B4-BE49-F238E27FC236}">
                <a16:creationId xmlns:a16="http://schemas.microsoft.com/office/drawing/2014/main" id="{8A2B3404-7BC3-CE4E-8E04-B5F86CADA2E4}"/>
              </a:ext>
            </a:extLst>
          </p:cNvPr>
          <p:cNvSpPr>
            <a:spLocks noGrp="1"/>
          </p:cNvSpPr>
          <p:nvPr>
            <p:ph type="body" sz="quarter" idx="15"/>
          </p:nvPr>
        </p:nvSpPr>
        <p:spPr>
          <a:xfrm>
            <a:off x="4649118" y="4324224"/>
            <a:ext cx="7277589" cy="697353"/>
          </a:xfrm>
        </p:spPr>
        <p:txBody>
          <a:bodyPr/>
          <a:lstStyle/>
          <a:p>
            <a:r>
              <a:rPr lang="pt-PT" sz="4800" dirty="0"/>
              <a:t>CRIAÇÃO DE UM NEGÓCIO DE BEM-ESTAR</a:t>
            </a:r>
            <a:endParaRPr lang="en-US" sz="4800" dirty="0"/>
          </a:p>
        </p:txBody>
      </p:sp>
      <p:sp>
        <p:nvSpPr>
          <p:cNvPr id="11" name="Rectangle 10">
            <a:extLst>
              <a:ext uri="{FF2B5EF4-FFF2-40B4-BE49-F238E27FC236}">
                <a16:creationId xmlns:a16="http://schemas.microsoft.com/office/drawing/2014/main" id="{8BA90851-F6C0-4944-9953-11B25EAC124F}"/>
              </a:ext>
            </a:extLst>
          </p:cNvPr>
          <p:cNvSpPr/>
          <p:nvPr/>
        </p:nvSpPr>
        <p:spPr>
          <a:xfrm>
            <a:off x="0" y="3087584"/>
            <a:ext cx="12192000" cy="807522"/>
          </a:xfrm>
          <a:prstGeom prst="rect">
            <a:avLst/>
          </a:prstGeom>
          <a:solidFill>
            <a:srgbClr val="6ECEC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592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C63F77-A39B-554E-A133-99F7EF6E974C}"/>
              </a:ext>
            </a:extLst>
          </p:cNvPr>
          <p:cNvSpPr>
            <a:spLocks noGrp="1"/>
          </p:cNvSpPr>
          <p:nvPr>
            <p:ph type="body" sz="quarter" idx="15"/>
          </p:nvPr>
        </p:nvSpPr>
        <p:spPr/>
        <p:txBody>
          <a:bodyPr>
            <a:normAutofit/>
          </a:bodyPr>
          <a:lstStyle/>
          <a:p>
            <a:r>
              <a:rPr lang="pt-PT" sz="3200" dirty="0"/>
              <a:t>O QUE PRECISO PARA COMEÇAR O MEU PRÓPRIO NEGÓCIO?</a:t>
            </a:r>
            <a:endParaRPr lang="en-US" sz="3200" dirty="0"/>
          </a:p>
        </p:txBody>
      </p:sp>
      <p:sp>
        <p:nvSpPr>
          <p:cNvPr id="5" name="Text Placeholder 4">
            <a:extLst>
              <a:ext uri="{FF2B5EF4-FFF2-40B4-BE49-F238E27FC236}">
                <a16:creationId xmlns:a16="http://schemas.microsoft.com/office/drawing/2014/main" id="{FD9205F5-A00B-D94A-9484-6F4A56122316}"/>
              </a:ext>
            </a:extLst>
          </p:cNvPr>
          <p:cNvSpPr>
            <a:spLocks noGrp="1"/>
          </p:cNvSpPr>
          <p:nvPr>
            <p:ph type="body" sz="quarter" idx="16"/>
          </p:nvPr>
        </p:nvSpPr>
        <p:spPr>
          <a:xfrm>
            <a:off x="571313" y="1767797"/>
            <a:ext cx="10978262" cy="4038015"/>
          </a:xfrm>
        </p:spPr>
        <p:txBody>
          <a:bodyPr/>
          <a:lstStyle/>
          <a:p>
            <a:r>
              <a:rPr lang="pt-PT" dirty="0"/>
              <a:t>Como empresário, você precisa de ter e dominar certas habilidades e qualidades que estão na lista seguinte. Alguns são inatos, outros você terá que aprender para ser capaz de administrar o seu negócio com sucesso.</a:t>
            </a:r>
          </a:p>
          <a:p>
            <a:r>
              <a:rPr lang="pt-PT" dirty="0"/>
              <a:t>Os mais importantes são:</a:t>
            </a:r>
            <a:endParaRPr lang="sl-SI" dirty="0"/>
          </a:p>
          <a:p>
            <a:pPr marL="342900" indent="-342900">
              <a:buFont typeface="Wingdings" panose="05000000000000000000" pitchFamily="2" charset="2"/>
              <a:buChar char="ü"/>
            </a:pPr>
            <a:r>
              <a:rPr lang="pt-PT" dirty="0"/>
              <a:t>a capacidade de reconhecer oportunidades;</a:t>
            </a:r>
          </a:p>
          <a:p>
            <a:pPr marL="342900" indent="-342900">
              <a:buFont typeface="Wingdings" panose="05000000000000000000" pitchFamily="2" charset="2"/>
              <a:buChar char="ü"/>
            </a:pPr>
            <a:r>
              <a:rPr lang="pt-PT" dirty="0"/>
              <a:t>a capacidade de criar valor(</a:t>
            </a:r>
            <a:r>
              <a:rPr lang="pt-PT" dirty="0" err="1"/>
              <a:t>es</a:t>
            </a:r>
            <a:r>
              <a:rPr lang="pt-PT" dirty="0"/>
              <a:t>);</a:t>
            </a:r>
          </a:p>
          <a:p>
            <a:pPr marL="342900" indent="-342900">
              <a:buFont typeface="Wingdings" panose="05000000000000000000" pitchFamily="2" charset="2"/>
              <a:buChar char="ü"/>
            </a:pPr>
            <a:r>
              <a:rPr lang="pt-PT" dirty="0"/>
              <a:t>a criatividade;</a:t>
            </a:r>
          </a:p>
          <a:p>
            <a:pPr marL="342900" indent="-342900">
              <a:buFont typeface="Wingdings" panose="05000000000000000000" pitchFamily="2" charset="2"/>
              <a:buChar char="ü"/>
            </a:pPr>
            <a:r>
              <a:rPr lang="pt-PT" dirty="0"/>
              <a:t>a resolução de problemas;</a:t>
            </a:r>
          </a:p>
          <a:p>
            <a:pPr marL="342900" indent="-342900">
              <a:buFont typeface="Wingdings" panose="05000000000000000000" pitchFamily="2" charset="2"/>
              <a:buChar char="ü"/>
            </a:pPr>
            <a:r>
              <a:rPr lang="pt-PT" dirty="0"/>
              <a:t>a imaginação.</a:t>
            </a:r>
            <a:endParaRPr lang="en-GB" dirty="0"/>
          </a:p>
        </p:txBody>
      </p:sp>
    </p:spTree>
    <p:extLst>
      <p:ext uri="{BB962C8B-B14F-4D97-AF65-F5344CB8AC3E}">
        <p14:creationId xmlns:p14="http://schemas.microsoft.com/office/powerpoint/2010/main" val="2325829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F44CF8-F48A-5946-B3F6-842C356E0E74}"/>
              </a:ext>
            </a:extLst>
          </p:cNvPr>
          <p:cNvSpPr>
            <a:spLocks noGrp="1"/>
          </p:cNvSpPr>
          <p:nvPr>
            <p:ph type="body" sz="quarter" idx="14"/>
          </p:nvPr>
        </p:nvSpPr>
        <p:spPr>
          <a:xfrm>
            <a:off x="4600405" y="5072962"/>
            <a:ext cx="785328" cy="1056986"/>
          </a:xfrm>
        </p:spPr>
        <p:txBody>
          <a:bodyPr>
            <a:normAutofit fontScale="85000" lnSpcReduction="20000"/>
          </a:bodyPr>
          <a:lstStyle/>
          <a:p>
            <a:r>
              <a:rPr lang="en-US" dirty="0"/>
              <a:t>”</a:t>
            </a:r>
          </a:p>
        </p:txBody>
      </p:sp>
      <p:sp>
        <p:nvSpPr>
          <p:cNvPr id="2" name="Text Placeholder 1">
            <a:extLst>
              <a:ext uri="{FF2B5EF4-FFF2-40B4-BE49-F238E27FC236}">
                <a16:creationId xmlns:a16="http://schemas.microsoft.com/office/drawing/2014/main" id="{059C1FF3-A4F1-114E-9D89-4724261107CA}"/>
              </a:ext>
            </a:extLst>
          </p:cNvPr>
          <p:cNvSpPr>
            <a:spLocks noGrp="1"/>
          </p:cNvSpPr>
          <p:nvPr>
            <p:ph type="body" sz="quarter" idx="13"/>
          </p:nvPr>
        </p:nvSpPr>
        <p:spPr>
          <a:xfrm>
            <a:off x="623677" y="1061803"/>
            <a:ext cx="4369392" cy="4854600"/>
          </a:xfrm>
        </p:spPr>
        <p:txBody>
          <a:bodyPr>
            <a:normAutofit fontScale="62500" lnSpcReduction="20000"/>
          </a:bodyPr>
          <a:lstStyle/>
          <a:p>
            <a:pPr algn="just">
              <a:lnSpc>
                <a:spcPct val="170000"/>
              </a:lnSpc>
            </a:pPr>
            <a:r>
              <a:rPr lang="pt-PT" sz="2600" dirty="0"/>
              <a:t>Empreendedorismo é a capacidade de reconhecer o panorama geral, descobrir onde há uma oportunidade de tornar a vida de alguém melhor, elaborar hipóteses em torno dessas oportunidades e testar continuamente as suas suposições. É experimentação: algumas experiências funcionarão; muitas outras irão falhar. Não se trata de grandes saídas, grande património líquido ou uma vida de glamour. É muito trabalho e persistência para deixar o mundo num lugar melhor, uma vez que sua estadia aqui é </a:t>
            </a:r>
            <a:r>
              <a:rPr lang="en-GB" sz="2600" dirty="0" err="1"/>
              <a:t>curta</a:t>
            </a:r>
            <a:r>
              <a:rPr lang="en-GB" sz="2600" dirty="0"/>
              <a:t>.</a:t>
            </a:r>
            <a:endParaRPr lang="sl-SI" sz="2600" dirty="0"/>
          </a:p>
          <a:p>
            <a:r>
              <a:rPr lang="en-GB" sz="2200" dirty="0"/>
              <a:t>Konrad </a:t>
            </a:r>
            <a:r>
              <a:rPr lang="en-GB" sz="2200" dirty="0" err="1"/>
              <a:t>Billetz</a:t>
            </a:r>
            <a:r>
              <a:rPr lang="en-GB" sz="2200" dirty="0"/>
              <a:t>, co-founder and co-CEO of </a:t>
            </a:r>
            <a:endParaRPr lang="sl-SI" sz="2200" dirty="0"/>
          </a:p>
          <a:p>
            <a:r>
              <a:rPr lang="en-GB" sz="2200" dirty="0"/>
              <a:t>Offset Solar</a:t>
            </a:r>
            <a:endParaRPr lang="en-US" sz="2200" dirty="0"/>
          </a:p>
        </p:txBody>
      </p:sp>
      <p:sp>
        <p:nvSpPr>
          <p:cNvPr id="4" name="Text Placeholder 3">
            <a:extLst>
              <a:ext uri="{FF2B5EF4-FFF2-40B4-BE49-F238E27FC236}">
                <a16:creationId xmlns:a16="http://schemas.microsoft.com/office/drawing/2014/main" id="{61366880-0383-2940-9734-DA146110A09B}"/>
              </a:ext>
            </a:extLst>
          </p:cNvPr>
          <p:cNvSpPr>
            <a:spLocks noGrp="1"/>
          </p:cNvSpPr>
          <p:nvPr>
            <p:ph type="body" sz="quarter" idx="15"/>
          </p:nvPr>
        </p:nvSpPr>
        <p:spPr>
          <a:xfrm>
            <a:off x="623677" y="571179"/>
            <a:ext cx="2613204" cy="1221666"/>
          </a:xfrm>
        </p:spPr>
        <p:txBody>
          <a:bodyPr>
            <a:normAutofit fontScale="92500" lnSpcReduction="10000"/>
          </a:bodyPr>
          <a:lstStyle/>
          <a:p>
            <a:r>
              <a:rPr lang="en-US" dirty="0"/>
              <a:t>“</a:t>
            </a:r>
          </a:p>
        </p:txBody>
      </p:sp>
      <p:pic>
        <p:nvPicPr>
          <p:cNvPr id="13" name="Označba mesta slike 12">
            <a:extLst>
              <a:ext uri="{FF2B5EF4-FFF2-40B4-BE49-F238E27FC236}">
                <a16:creationId xmlns:a16="http://schemas.microsoft.com/office/drawing/2014/main" id="{3E875818-BA0A-4B3F-B65E-15FAB588ECC6}"/>
              </a:ext>
            </a:extLst>
          </p:cNvPr>
          <p:cNvPicPr>
            <a:picLocks noGrp="1" noChangeAspect="1"/>
          </p:cNvPicPr>
          <p:nvPr>
            <p:ph type="pic" sz="quarter" idx="19"/>
          </p:nvPr>
        </p:nvPicPr>
        <p:blipFill rotWithShape="1">
          <a:blip r:embed="rId3" cstate="screen">
            <a:extLst>
              <a:ext uri="{28A0092B-C50C-407E-A947-70E740481C1C}">
                <a14:useLocalDpi xmlns:a14="http://schemas.microsoft.com/office/drawing/2010/main"/>
              </a:ext>
            </a:extLst>
          </a:blip>
          <a:srcRect l="791" r="791"/>
          <a:stretch/>
        </p:blipFill>
        <p:spPr>
          <a:xfrm rot="1328649">
            <a:off x="5982579" y="897299"/>
            <a:ext cx="5802428" cy="4075845"/>
          </a:xfrm>
        </p:spPr>
      </p:pic>
    </p:spTree>
    <p:extLst>
      <p:ext uri="{BB962C8B-B14F-4D97-AF65-F5344CB8AC3E}">
        <p14:creationId xmlns:p14="http://schemas.microsoft.com/office/powerpoint/2010/main" val="1869748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526579-DBDE-5646-BE47-782ECC77E041}"/>
              </a:ext>
            </a:extLst>
          </p:cNvPr>
          <p:cNvSpPr>
            <a:spLocks noGrp="1"/>
          </p:cNvSpPr>
          <p:nvPr>
            <p:ph type="body" sz="quarter" idx="15"/>
          </p:nvPr>
        </p:nvSpPr>
        <p:spPr/>
        <p:txBody>
          <a:bodyPr>
            <a:normAutofit fontScale="92500" lnSpcReduction="10000"/>
          </a:bodyPr>
          <a:lstStyle/>
          <a:p>
            <a:r>
              <a:rPr lang="pt-PT" dirty="0"/>
              <a:t>PORQUÊ TORNAR-SE NUM EMPREENDEDOR? </a:t>
            </a:r>
          </a:p>
          <a:p>
            <a:r>
              <a:rPr lang="pt-PT" sz="3000" dirty="0"/>
              <a:t>E COMEÇAR O SEU PRÓPRIO NEGÓCIO DE BEM-ESTAR</a:t>
            </a:r>
            <a:r>
              <a:rPr lang="pt-PT" dirty="0"/>
              <a:t>?</a:t>
            </a:r>
            <a:endParaRPr lang="en-US" dirty="0"/>
          </a:p>
        </p:txBody>
      </p:sp>
      <p:sp>
        <p:nvSpPr>
          <p:cNvPr id="3" name="Text Placeholder 2">
            <a:extLst>
              <a:ext uri="{FF2B5EF4-FFF2-40B4-BE49-F238E27FC236}">
                <a16:creationId xmlns:a16="http://schemas.microsoft.com/office/drawing/2014/main" id="{AE56EAF5-5B84-784E-AB7B-CA46AC6C7050}"/>
              </a:ext>
            </a:extLst>
          </p:cNvPr>
          <p:cNvSpPr>
            <a:spLocks noGrp="1"/>
          </p:cNvSpPr>
          <p:nvPr>
            <p:ph type="body" sz="quarter" idx="16"/>
          </p:nvPr>
        </p:nvSpPr>
        <p:spPr>
          <a:xfrm>
            <a:off x="571313" y="2067342"/>
            <a:ext cx="6374919" cy="4200120"/>
          </a:xfrm>
        </p:spPr>
        <p:txBody>
          <a:bodyPr/>
          <a:lstStyle/>
          <a:p>
            <a:pPr marL="342900" indent="-342900">
              <a:buFont typeface="Wingdings" panose="05000000000000000000" pitchFamily="2" charset="2"/>
              <a:buChar char="v"/>
            </a:pPr>
            <a:r>
              <a:rPr lang="pt-PT" sz="2600" b="1" dirty="0"/>
              <a:t>Autonomia:</a:t>
            </a:r>
            <a:endParaRPr lang="sl-SI" sz="2600" b="1" dirty="0"/>
          </a:p>
          <a:p>
            <a:endParaRPr lang="sl-SI" dirty="0"/>
          </a:p>
          <a:p>
            <a:pPr algn="just"/>
            <a:r>
              <a:rPr lang="pt-PT" dirty="0"/>
              <a:t>Os empreendedores querem ser os seus próprios patrões, definir as suas próprias metas, controlar o seu próprio progresso e administrar os seus negócios da maneira que acharem melhor. Reconhecem que o sucesso ou o fracasso dos seus negócios depende deles, mas não veem essa responsabilidade como um fardo, mas, em vez disso, como um marcador da sua liberdade.</a:t>
            </a:r>
            <a:endParaRPr lang="en-US" dirty="0"/>
          </a:p>
        </p:txBody>
      </p:sp>
      <p:pic>
        <p:nvPicPr>
          <p:cNvPr id="5" name="Slika 4">
            <a:extLst>
              <a:ext uri="{FF2B5EF4-FFF2-40B4-BE49-F238E27FC236}">
                <a16:creationId xmlns:a16="http://schemas.microsoft.com/office/drawing/2014/main" id="{35DCC1CB-1453-42BE-A9BD-86AF68DBE2B6}"/>
              </a:ext>
            </a:extLst>
          </p:cNvPr>
          <p:cNvPicPr>
            <a:picLocks noChangeAspect="1"/>
          </p:cNvPicPr>
          <p:nvPr/>
        </p:nvPicPr>
        <p:blipFill>
          <a:blip r:embed="rId2"/>
          <a:stretch>
            <a:fillRect/>
          </a:stretch>
        </p:blipFill>
        <p:spPr>
          <a:xfrm>
            <a:off x="6946232" y="2356099"/>
            <a:ext cx="5060001" cy="2843077"/>
          </a:xfrm>
          <a:prstGeom prst="rect">
            <a:avLst/>
          </a:prstGeom>
        </p:spPr>
      </p:pic>
    </p:spTree>
    <p:extLst>
      <p:ext uri="{BB962C8B-B14F-4D97-AF65-F5344CB8AC3E}">
        <p14:creationId xmlns:p14="http://schemas.microsoft.com/office/powerpoint/2010/main" val="3996082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526579-DBDE-5646-BE47-782ECC77E041}"/>
              </a:ext>
            </a:extLst>
          </p:cNvPr>
          <p:cNvSpPr>
            <a:spLocks noGrp="1"/>
          </p:cNvSpPr>
          <p:nvPr>
            <p:ph type="body" sz="quarter" idx="15"/>
          </p:nvPr>
        </p:nvSpPr>
        <p:spPr/>
        <p:txBody>
          <a:bodyPr>
            <a:normAutofit lnSpcReduction="10000"/>
          </a:bodyPr>
          <a:lstStyle/>
          <a:p>
            <a:r>
              <a:rPr lang="pt-PT" dirty="0"/>
              <a:t>PORQUÊ TORNAR-SE NUM EMPREENDEDOR? </a:t>
            </a:r>
          </a:p>
          <a:p>
            <a:r>
              <a:rPr lang="pt-PT" sz="2800" dirty="0"/>
              <a:t>E COMEÇAR O SEU PRÓPRIO NEGÓCIO DE BEM-ESTAR?</a:t>
            </a:r>
            <a:endParaRPr lang="en-US" sz="2800" dirty="0"/>
          </a:p>
          <a:p>
            <a:endParaRPr lang="en-US" dirty="0"/>
          </a:p>
          <a:p>
            <a:endParaRPr lang="en-US" dirty="0"/>
          </a:p>
        </p:txBody>
      </p:sp>
      <p:sp>
        <p:nvSpPr>
          <p:cNvPr id="3" name="Text Placeholder 2">
            <a:extLst>
              <a:ext uri="{FF2B5EF4-FFF2-40B4-BE49-F238E27FC236}">
                <a16:creationId xmlns:a16="http://schemas.microsoft.com/office/drawing/2014/main" id="{AE56EAF5-5B84-784E-AB7B-CA46AC6C7050}"/>
              </a:ext>
            </a:extLst>
          </p:cNvPr>
          <p:cNvSpPr>
            <a:spLocks noGrp="1"/>
          </p:cNvSpPr>
          <p:nvPr>
            <p:ph type="body" sz="quarter" idx="16"/>
          </p:nvPr>
        </p:nvSpPr>
        <p:spPr>
          <a:xfrm>
            <a:off x="5062361" y="2411505"/>
            <a:ext cx="6374919" cy="4200120"/>
          </a:xfrm>
        </p:spPr>
        <p:txBody>
          <a:bodyPr/>
          <a:lstStyle/>
          <a:p>
            <a:pPr marL="342900" indent="-342900">
              <a:buFont typeface="Wingdings" panose="05000000000000000000" pitchFamily="2" charset="2"/>
              <a:buChar char="v"/>
            </a:pPr>
            <a:r>
              <a:rPr lang="en-GB" sz="2600" b="1" dirty="0" err="1"/>
              <a:t>Propósito</a:t>
            </a:r>
            <a:r>
              <a:rPr lang="en-GB" sz="2600" b="1" dirty="0"/>
              <a:t>: </a:t>
            </a:r>
            <a:endParaRPr lang="sl-SI" sz="2600" b="1" dirty="0"/>
          </a:p>
          <a:p>
            <a:pPr algn="just"/>
            <a:r>
              <a:rPr lang="pt-PT" dirty="0"/>
              <a:t>Muitos empreendedores têm uma visão clara do que desejam realizar e trabalharão incansavelmente para que isso aconteça. Acreditam genuinamente que têm um produto ou serviço que preenche um vazio e são compelidos por um compromisso obstinado com esse objetivo de seguir em frente. Abominam a estagnação e preferem falhar enquanto seguem em frente, do que definhar na inatividade.</a:t>
            </a:r>
            <a:endParaRPr lang="en-US" dirty="0"/>
          </a:p>
        </p:txBody>
      </p:sp>
      <p:pic>
        <p:nvPicPr>
          <p:cNvPr id="6" name="Slika 5" descr="Slika, ki vsebuje besede besedilo&#10;&#10;Opis je samodejno ustvarjen">
            <a:extLst>
              <a:ext uri="{FF2B5EF4-FFF2-40B4-BE49-F238E27FC236}">
                <a16:creationId xmlns:a16="http://schemas.microsoft.com/office/drawing/2014/main" id="{914FBA6E-FC10-4D16-932A-070D5F9D2C49}"/>
              </a:ext>
            </a:extLst>
          </p:cNvPr>
          <p:cNvPicPr>
            <a:picLocks noChangeAspect="1"/>
          </p:cNvPicPr>
          <p:nvPr/>
        </p:nvPicPr>
        <p:blipFill>
          <a:blip r:embed="rId2"/>
          <a:stretch>
            <a:fillRect/>
          </a:stretch>
        </p:blipFill>
        <p:spPr>
          <a:xfrm>
            <a:off x="1917531" y="1990160"/>
            <a:ext cx="2574257" cy="4497378"/>
          </a:xfrm>
          <a:prstGeom prst="rect">
            <a:avLst/>
          </a:prstGeom>
        </p:spPr>
      </p:pic>
    </p:spTree>
    <p:extLst>
      <p:ext uri="{BB962C8B-B14F-4D97-AF65-F5344CB8AC3E}">
        <p14:creationId xmlns:p14="http://schemas.microsoft.com/office/powerpoint/2010/main" val="2197535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526579-DBDE-5646-BE47-782ECC77E041}"/>
              </a:ext>
            </a:extLst>
          </p:cNvPr>
          <p:cNvSpPr>
            <a:spLocks noGrp="1"/>
          </p:cNvSpPr>
          <p:nvPr>
            <p:ph type="body" sz="quarter" idx="15"/>
          </p:nvPr>
        </p:nvSpPr>
        <p:spPr/>
        <p:txBody>
          <a:bodyPr>
            <a:normAutofit lnSpcReduction="10000"/>
          </a:bodyPr>
          <a:lstStyle/>
          <a:p>
            <a:r>
              <a:rPr lang="pt-PT" dirty="0"/>
              <a:t>PORQUÊ TORNAR-SE NUM EMPREENDEDOR? </a:t>
            </a:r>
          </a:p>
          <a:p>
            <a:r>
              <a:rPr lang="pt-PT" sz="2800" dirty="0"/>
              <a:t>E COMEÇAR O SEU PRÓPRIO NEGÓCIO DE BEM-ESTAR?</a:t>
            </a:r>
            <a:endParaRPr lang="en-US" sz="2800" dirty="0"/>
          </a:p>
          <a:p>
            <a:endParaRPr lang="en-US" dirty="0"/>
          </a:p>
          <a:p>
            <a:endParaRPr lang="en-US" dirty="0"/>
          </a:p>
        </p:txBody>
      </p:sp>
      <p:sp>
        <p:nvSpPr>
          <p:cNvPr id="3" name="Text Placeholder 2">
            <a:extLst>
              <a:ext uri="{FF2B5EF4-FFF2-40B4-BE49-F238E27FC236}">
                <a16:creationId xmlns:a16="http://schemas.microsoft.com/office/drawing/2014/main" id="{AE56EAF5-5B84-784E-AB7B-CA46AC6C7050}"/>
              </a:ext>
            </a:extLst>
          </p:cNvPr>
          <p:cNvSpPr>
            <a:spLocks noGrp="1"/>
          </p:cNvSpPr>
          <p:nvPr>
            <p:ph type="body" sz="quarter" idx="16"/>
          </p:nvPr>
        </p:nvSpPr>
        <p:spPr>
          <a:xfrm>
            <a:off x="571313" y="2067342"/>
            <a:ext cx="6374919" cy="4200120"/>
          </a:xfrm>
        </p:spPr>
        <p:txBody>
          <a:bodyPr/>
          <a:lstStyle/>
          <a:p>
            <a:pPr marL="342900" indent="-342900">
              <a:buFont typeface="Wingdings" panose="05000000000000000000" pitchFamily="2" charset="2"/>
              <a:buChar char="v"/>
            </a:pPr>
            <a:r>
              <a:rPr lang="sl-SI" sz="2600" b="1" dirty="0"/>
              <a:t> </a:t>
            </a:r>
            <a:r>
              <a:rPr lang="en-GB" sz="2600" b="1" dirty="0" err="1"/>
              <a:t>Flexibilidade</a:t>
            </a:r>
            <a:r>
              <a:rPr lang="en-GB" sz="2600" b="1" dirty="0"/>
              <a:t>: </a:t>
            </a:r>
            <a:endParaRPr lang="sl-SI" sz="2600" b="1" dirty="0"/>
          </a:p>
          <a:p>
            <a:pPr algn="just"/>
            <a:r>
              <a:rPr lang="pt-PT" sz="2200" dirty="0"/>
              <a:t>Nem todas as pessoas se encaixam na rigidez da cultura corporativa tradicional. Os empreendedores muitas vezes procuram libertar-se dessas restrições, encontrar um melhor equilíbrio entre vida pessoal e profissional ou trabalhar às vezes e de maneiras que podem não ser convencionais. </a:t>
            </a:r>
          </a:p>
          <a:p>
            <a:pPr algn="just"/>
            <a:r>
              <a:rPr lang="pt-PT" sz="2200" dirty="0"/>
              <a:t>Isto não significa que eles estão a trabalhar menos horas - muitas vezes, especialmente nos períodos iniciais de crescimento de uma empresa, até trabalham mais arduamente – mas de uma forma que é instintiva para eles.</a:t>
            </a:r>
            <a:endParaRPr lang="en-US" sz="2200" dirty="0"/>
          </a:p>
        </p:txBody>
      </p:sp>
      <p:pic>
        <p:nvPicPr>
          <p:cNvPr id="1026" name="Picture 2" descr="Market Flexibility Word Cloud Concept Stock Illustration - Illustration of  diversity, brainstorming: 183114438">
            <a:extLst>
              <a:ext uri="{FF2B5EF4-FFF2-40B4-BE49-F238E27FC236}">
                <a16:creationId xmlns:a16="http://schemas.microsoft.com/office/drawing/2014/main" id="{B299D048-9A00-410D-B2A8-C8D4EAEC36C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46232" y="2334072"/>
            <a:ext cx="4362728" cy="2906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429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526579-DBDE-5646-BE47-782ECC77E041}"/>
              </a:ext>
            </a:extLst>
          </p:cNvPr>
          <p:cNvSpPr>
            <a:spLocks noGrp="1"/>
          </p:cNvSpPr>
          <p:nvPr>
            <p:ph type="body" sz="quarter" idx="15"/>
          </p:nvPr>
        </p:nvSpPr>
        <p:spPr/>
        <p:txBody>
          <a:bodyPr>
            <a:normAutofit lnSpcReduction="10000"/>
          </a:bodyPr>
          <a:lstStyle/>
          <a:p>
            <a:r>
              <a:rPr lang="pt-PT" dirty="0"/>
              <a:t>PORQUÊ TORNAR-SE NUM EMPREENDEDOR? </a:t>
            </a:r>
          </a:p>
          <a:p>
            <a:r>
              <a:rPr lang="pt-PT" sz="2800" dirty="0"/>
              <a:t>E COMEÇAR O SEU PRÓPRIO NEGÓCIO DE BEM-ESTAR?</a:t>
            </a:r>
            <a:endParaRPr lang="en-US" sz="2800" dirty="0"/>
          </a:p>
          <a:p>
            <a:endParaRPr lang="en-US" dirty="0"/>
          </a:p>
          <a:p>
            <a:endParaRPr lang="en-US" dirty="0"/>
          </a:p>
        </p:txBody>
      </p:sp>
      <p:sp>
        <p:nvSpPr>
          <p:cNvPr id="3" name="Text Placeholder 2">
            <a:extLst>
              <a:ext uri="{FF2B5EF4-FFF2-40B4-BE49-F238E27FC236}">
                <a16:creationId xmlns:a16="http://schemas.microsoft.com/office/drawing/2014/main" id="{AE56EAF5-5B84-784E-AB7B-CA46AC6C7050}"/>
              </a:ext>
            </a:extLst>
          </p:cNvPr>
          <p:cNvSpPr>
            <a:spLocks noGrp="1"/>
          </p:cNvSpPr>
          <p:nvPr>
            <p:ph type="body" sz="quarter" idx="16"/>
          </p:nvPr>
        </p:nvSpPr>
        <p:spPr>
          <a:xfrm>
            <a:off x="571313" y="2067342"/>
            <a:ext cx="6374919" cy="4200120"/>
          </a:xfrm>
        </p:spPr>
        <p:txBody>
          <a:bodyPr/>
          <a:lstStyle/>
          <a:p>
            <a:pPr marL="342900" indent="-342900">
              <a:buFont typeface="Wingdings" panose="05000000000000000000" pitchFamily="2" charset="2"/>
              <a:buChar char="v"/>
            </a:pPr>
            <a:r>
              <a:rPr lang="en-GB" sz="2600" b="1" dirty="0" err="1"/>
              <a:t>Sucesso</a:t>
            </a:r>
            <a:r>
              <a:rPr lang="en-GB" sz="2600" b="1" dirty="0"/>
              <a:t> </a:t>
            </a:r>
            <a:r>
              <a:rPr lang="en-GB" sz="2600" b="1" dirty="0" err="1"/>
              <a:t>financeiro</a:t>
            </a:r>
            <a:r>
              <a:rPr lang="en-GB" sz="2600" b="1" dirty="0"/>
              <a:t>:</a:t>
            </a:r>
            <a:endParaRPr lang="sl-SI" dirty="0"/>
          </a:p>
          <a:p>
            <a:pPr algn="just"/>
            <a:r>
              <a:rPr lang="pt-PT" dirty="0"/>
              <a:t>A maioria dos empresários sabe que não se vai tornar um bilionário da noite para o dia, mas isso não significa que não estejam interessados no potencial de ganhar muito dinheiro com um negócio extremamente bem-sucedido sobre o qual têm controle total. </a:t>
            </a:r>
          </a:p>
          <a:p>
            <a:pPr algn="just"/>
            <a:r>
              <a:rPr lang="pt-PT" dirty="0"/>
              <a:t>Alguns desejam estabelecer uma rede de segurança financeira para si próprios e para as suas famílias, enquanto que outros procuram um grande lucro criando o próximo grande sucesso.</a:t>
            </a:r>
            <a:endParaRPr lang="en-US" dirty="0"/>
          </a:p>
        </p:txBody>
      </p:sp>
      <p:pic>
        <p:nvPicPr>
          <p:cNvPr id="6" name="Slika 5">
            <a:extLst>
              <a:ext uri="{FF2B5EF4-FFF2-40B4-BE49-F238E27FC236}">
                <a16:creationId xmlns:a16="http://schemas.microsoft.com/office/drawing/2014/main" id="{BBD9EE52-3285-4C35-8EB4-6F20CE219C2A}"/>
              </a:ext>
            </a:extLst>
          </p:cNvPr>
          <p:cNvPicPr>
            <a:picLocks noChangeAspect="1"/>
          </p:cNvPicPr>
          <p:nvPr/>
        </p:nvPicPr>
        <p:blipFill>
          <a:blip r:embed="rId2"/>
          <a:stretch>
            <a:fillRect/>
          </a:stretch>
        </p:blipFill>
        <p:spPr>
          <a:xfrm rot="20206563">
            <a:off x="7328032" y="2468688"/>
            <a:ext cx="4484642" cy="2426118"/>
          </a:xfrm>
          <a:prstGeom prst="rect">
            <a:avLst/>
          </a:prstGeom>
        </p:spPr>
      </p:pic>
    </p:spTree>
    <p:extLst>
      <p:ext uri="{BB962C8B-B14F-4D97-AF65-F5344CB8AC3E}">
        <p14:creationId xmlns:p14="http://schemas.microsoft.com/office/powerpoint/2010/main" val="2483457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526579-DBDE-5646-BE47-782ECC77E041}"/>
              </a:ext>
            </a:extLst>
          </p:cNvPr>
          <p:cNvSpPr>
            <a:spLocks noGrp="1"/>
          </p:cNvSpPr>
          <p:nvPr>
            <p:ph type="body" sz="quarter" idx="15"/>
          </p:nvPr>
        </p:nvSpPr>
        <p:spPr/>
        <p:txBody>
          <a:bodyPr>
            <a:normAutofit lnSpcReduction="10000"/>
          </a:bodyPr>
          <a:lstStyle/>
          <a:p>
            <a:r>
              <a:rPr lang="pt-PT" dirty="0"/>
              <a:t>PORQUÊ TORNAR-SE NUM EMPREENDEDOR? </a:t>
            </a:r>
          </a:p>
          <a:p>
            <a:r>
              <a:rPr lang="pt-PT" sz="2800" dirty="0"/>
              <a:t>E COMEÇAR O SEU PRÓPRIO NEGÓCIO DE BEM-ESTAR?</a:t>
            </a:r>
            <a:endParaRPr lang="en-US" sz="2800" dirty="0"/>
          </a:p>
          <a:p>
            <a:endParaRPr lang="en-US" dirty="0"/>
          </a:p>
        </p:txBody>
      </p:sp>
      <p:sp>
        <p:nvSpPr>
          <p:cNvPr id="3" name="Text Placeholder 2">
            <a:extLst>
              <a:ext uri="{FF2B5EF4-FFF2-40B4-BE49-F238E27FC236}">
                <a16:creationId xmlns:a16="http://schemas.microsoft.com/office/drawing/2014/main" id="{AE56EAF5-5B84-784E-AB7B-CA46AC6C7050}"/>
              </a:ext>
            </a:extLst>
          </p:cNvPr>
          <p:cNvSpPr>
            <a:spLocks noGrp="1"/>
          </p:cNvSpPr>
          <p:nvPr>
            <p:ph type="body" sz="quarter" idx="16"/>
          </p:nvPr>
        </p:nvSpPr>
        <p:spPr>
          <a:xfrm>
            <a:off x="606869" y="2939233"/>
            <a:ext cx="10978262" cy="2838462"/>
          </a:xfrm>
        </p:spPr>
        <p:txBody>
          <a:bodyPr/>
          <a:lstStyle/>
          <a:p>
            <a:pPr marL="342900" indent="-342900">
              <a:buFont typeface="Wingdings" panose="05000000000000000000" pitchFamily="2" charset="2"/>
              <a:buChar char="v"/>
            </a:pPr>
            <a:r>
              <a:rPr lang="en-GB" sz="2600" b="1" dirty="0" err="1"/>
              <a:t>Legado</a:t>
            </a:r>
            <a:r>
              <a:rPr lang="en-GB" sz="2600" b="1" dirty="0"/>
              <a:t>: </a:t>
            </a:r>
            <a:endParaRPr lang="sl-SI" sz="2600" b="1" dirty="0"/>
          </a:p>
          <a:p>
            <a:endParaRPr lang="sl-SI" dirty="0"/>
          </a:p>
          <a:p>
            <a:pPr algn="just"/>
            <a:r>
              <a:rPr lang="pt-PT" dirty="0"/>
              <a:t>Os empreendedores geralmente são guiados pelo desejo de criar algo que durará mais do que eles. Outros querem criar uma marca que tenha longevidade e se torne uma instituição. Outro grupo quer repassar uma fonte de renda e segurança para os seus herdeiros. Existem também aqueles empreendedores que esperam deixar uma impressão duradoura no mundo e deixar para trás uma inovação que melhore a vida das pessoas de uma forma tangível.</a:t>
            </a:r>
            <a:endParaRPr lang="en-US" dirty="0"/>
          </a:p>
        </p:txBody>
      </p:sp>
      <p:pic>
        <p:nvPicPr>
          <p:cNvPr id="8" name="Slika 7" descr="Slika, ki vsebuje besede rastlina&#10;&#10;Opis je samodejno ustvarjen">
            <a:extLst>
              <a:ext uri="{FF2B5EF4-FFF2-40B4-BE49-F238E27FC236}">
                <a16:creationId xmlns:a16="http://schemas.microsoft.com/office/drawing/2014/main" id="{0F6C07A0-94B3-4596-B5E1-13397F6BEFB0}"/>
              </a:ext>
            </a:extLst>
          </p:cNvPr>
          <p:cNvPicPr>
            <a:picLocks noChangeAspect="1"/>
          </p:cNvPicPr>
          <p:nvPr/>
        </p:nvPicPr>
        <p:blipFill>
          <a:blip r:embed="rId2"/>
          <a:stretch>
            <a:fillRect/>
          </a:stretch>
        </p:blipFill>
        <p:spPr>
          <a:xfrm>
            <a:off x="7395410" y="1673634"/>
            <a:ext cx="3994485" cy="1997243"/>
          </a:xfrm>
          <a:prstGeom prst="rect">
            <a:avLst/>
          </a:prstGeom>
        </p:spPr>
      </p:pic>
    </p:spTree>
    <p:extLst>
      <p:ext uri="{BB962C8B-B14F-4D97-AF65-F5344CB8AC3E}">
        <p14:creationId xmlns:p14="http://schemas.microsoft.com/office/powerpoint/2010/main" val="2051167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689897E-61F9-8843-8C7C-A33A6266F497}"/>
              </a:ext>
            </a:extLst>
          </p:cNvPr>
          <p:cNvSpPr>
            <a:spLocks noGrp="1"/>
          </p:cNvSpPr>
          <p:nvPr>
            <p:ph type="pic" sz="quarter" idx="15"/>
          </p:nvPr>
        </p:nvSpPr>
        <p:spPr/>
      </p:sp>
      <p:sp>
        <p:nvSpPr>
          <p:cNvPr id="2" name="Text Placeholder 1">
            <a:extLst>
              <a:ext uri="{FF2B5EF4-FFF2-40B4-BE49-F238E27FC236}">
                <a16:creationId xmlns:a16="http://schemas.microsoft.com/office/drawing/2014/main" id="{7A484173-8F4C-284E-86AA-6886262FE234}"/>
              </a:ext>
            </a:extLst>
          </p:cNvPr>
          <p:cNvSpPr>
            <a:spLocks noGrp="1"/>
          </p:cNvSpPr>
          <p:nvPr>
            <p:ph type="body" sz="quarter" idx="13"/>
          </p:nvPr>
        </p:nvSpPr>
        <p:spPr/>
        <p:txBody>
          <a:bodyPr/>
          <a:lstStyle/>
          <a:p>
            <a:r>
              <a:rPr lang="pt-PT" dirty="0"/>
              <a:t>NEGÓCIO DE SAÚDE E BEM-ESTAR EM 2021</a:t>
            </a:r>
            <a:r>
              <a:rPr lang="sl-SI" dirty="0"/>
              <a:t> </a:t>
            </a:r>
            <a:endParaRPr lang="en-US" dirty="0"/>
          </a:p>
        </p:txBody>
      </p:sp>
      <p:pic>
        <p:nvPicPr>
          <p:cNvPr id="6" name="Predstavnost v spletu 5" title="How to Start a Wellness Business on the Side in Less Than 5 Hours per Week">
            <a:hlinkClick r:id="" action="ppaction://media"/>
            <a:extLst>
              <a:ext uri="{FF2B5EF4-FFF2-40B4-BE49-F238E27FC236}">
                <a16:creationId xmlns:a16="http://schemas.microsoft.com/office/drawing/2014/main" id="{AFA3CFAB-32CF-41E0-BD0A-493A3E3569CF}"/>
              </a:ext>
            </a:extLst>
          </p:cNvPr>
          <p:cNvPicPr>
            <a:picLocks noRot="1" noChangeAspect="1"/>
          </p:cNvPicPr>
          <p:nvPr>
            <a:videoFile r:link="rId1"/>
          </p:nvPr>
        </p:nvPicPr>
        <p:blipFill>
          <a:blip r:embed="rId3"/>
          <a:stretch>
            <a:fillRect/>
          </a:stretch>
        </p:blipFill>
        <p:spPr>
          <a:xfrm>
            <a:off x="3379338" y="1993900"/>
            <a:ext cx="5384290" cy="3042124"/>
          </a:xfrm>
          <a:prstGeom prst="rect">
            <a:avLst/>
          </a:prstGeom>
        </p:spPr>
      </p:pic>
    </p:spTree>
    <p:extLst>
      <p:ext uri="{BB962C8B-B14F-4D97-AF65-F5344CB8AC3E}">
        <p14:creationId xmlns:p14="http://schemas.microsoft.com/office/powerpoint/2010/main" val="392441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FF89C9-5B42-454D-9BD6-6F386ACD4D99}"/>
              </a:ext>
            </a:extLst>
          </p:cNvPr>
          <p:cNvSpPr>
            <a:spLocks noGrp="1"/>
          </p:cNvSpPr>
          <p:nvPr>
            <p:ph type="body" sz="quarter" idx="13"/>
          </p:nvPr>
        </p:nvSpPr>
        <p:spPr>
          <a:xfrm>
            <a:off x="147462" y="936395"/>
            <a:ext cx="3028875" cy="3297980"/>
          </a:xfrm>
        </p:spPr>
        <p:txBody>
          <a:bodyPr>
            <a:normAutofit/>
          </a:bodyPr>
          <a:lstStyle/>
          <a:p>
            <a:r>
              <a:rPr lang="pt-PT" sz="3200" dirty="0"/>
              <a:t>DESAFIOS DE CONFIGURAR O SEU PRÓPRIO NEGÓCIO</a:t>
            </a:r>
            <a:endParaRPr lang="en-US" sz="3200" dirty="0"/>
          </a:p>
        </p:txBody>
      </p:sp>
      <p:sp>
        <p:nvSpPr>
          <p:cNvPr id="3" name="Text Placeholder 2">
            <a:extLst>
              <a:ext uri="{FF2B5EF4-FFF2-40B4-BE49-F238E27FC236}">
                <a16:creationId xmlns:a16="http://schemas.microsoft.com/office/drawing/2014/main" id="{C48EC496-FB11-C347-99B6-CFA5D61BD0E1}"/>
              </a:ext>
            </a:extLst>
          </p:cNvPr>
          <p:cNvSpPr>
            <a:spLocks noGrp="1"/>
          </p:cNvSpPr>
          <p:nvPr>
            <p:ph type="body" sz="quarter" idx="14"/>
          </p:nvPr>
        </p:nvSpPr>
        <p:spPr>
          <a:xfrm>
            <a:off x="625491" y="4879543"/>
            <a:ext cx="10475645" cy="1042062"/>
          </a:xfrm>
        </p:spPr>
        <p:txBody>
          <a:bodyPr/>
          <a:lstStyle/>
          <a:p>
            <a:pPr algn="ctr"/>
            <a:r>
              <a:rPr lang="pt-PT" sz="3000" i="1" dirty="0"/>
              <a:t>Você tem mais potencial do que pensa, mas nunca conhecerá todo o seu potencial a menos que continue a desafiar-se e a ir além dos limites que você mesmo impôs.</a:t>
            </a:r>
            <a:endParaRPr lang="en-US" sz="3000" i="1" dirty="0"/>
          </a:p>
        </p:txBody>
      </p:sp>
      <p:sp>
        <p:nvSpPr>
          <p:cNvPr id="5" name="Označba mesta slike 4">
            <a:extLst>
              <a:ext uri="{FF2B5EF4-FFF2-40B4-BE49-F238E27FC236}">
                <a16:creationId xmlns:a16="http://schemas.microsoft.com/office/drawing/2014/main" id="{B26AE838-AF98-49CD-8BD0-9F2B77B41F63}"/>
              </a:ext>
            </a:extLst>
          </p:cNvPr>
          <p:cNvSpPr>
            <a:spLocks noGrp="1"/>
          </p:cNvSpPr>
          <p:nvPr>
            <p:ph type="pic" sz="quarter" idx="19"/>
          </p:nvPr>
        </p:nvSpPr>
        <p:spPr/>
      </p:sp>
      <p:pic>
        <p:nvPicPr>
          <p:cNvPr id="2050" name="Picture 2">
            <a:extLst>
              <a:ext uri="{FF2B5EF4-FFF2-40B4-BE49-F238E27FC236}">
                <a16:creationId xmlns:a16="http://schemas.microsoft.com/office/drawing/2014/main" id="{09FDB43F-ABF6-4735-A76E-6DDB5312DA1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64834" y="-770528"/>
            <a:ext cx="8775031" cy="5497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401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C63F77-A39B-554E-A133-99F7EF6E974C}"/>
              </a:ext>
            </a:extLst>
          </p:cNvPr>
          <p:cNvSpPr>
            <a:spLocks noGrp="1"/>
          </p:cNvSpPr>
          <p:nvPr>
            <p:ph type="body" sz="quarter" idx="15"/>
          </p:nvPr>
        </p:nvSpPr>
        <p:spPr/>
        <p:txBody>
          <a:bodyPr/>
          <a:lstStyle/>
          <a:p>
            <a:r>
              <a:rPr lang="pt-PT" dirty="0"/>
              <a:t>ACEITE O DESAFIO - COMECE O SEU PRÓPRIO NEGÓCIO</a:t>
            </a:r>
            <a:endParaRPr lang="en-US" dirty="0"/>
          </a:p>
        </p:txBody>
      </p:sp>
      <p:sp>
        <p:nvSpPr>
          <p:cNvPr id="5" name="Text Placeholder 4">
            <a:extLst>
              <a:ext uri="{FF2B5EF4-FFF2-40B4-BE49-F238E27FC236}">
                <a16:creationId xmlns:a16="http://schemas.microsoft.com/office/drawing/2014/main" id="{FD9205F5-A00B-D94A-9484-6F4A56122316}"/>
              </a:ext>
            </a:extLst>
          </p:cNvPr>
          <p:cNvSpPr>
            <a:spLocks noGrp="1"/>
          </p:cNvSpPr>
          <p:nvPr>
            <p:ph type="body" sz="quarter" idx="16"/>
          </p:nvPr>
        </p:nvSpPr>
        <p:spPr>
          <a:xfrm>
            <a:off x="571313" y="1810668"/>
            <a:ext cx="10978262" cy="4038015"/>
          </a:xfrm>
        </p:spPr>
        <p:txBody>
          <a:bodyPr/>
          <a:lstStyle/>
          <a:p>
            <a:r>
              <a:rPr lang="pt-PT" dirty="0"/>
              <a:t>Entrar no mercado hoje em dia significa entrar num ambiente saturado onde os anúncios gritam em centenas de páginas online, redes, dispositivos móveis, onde cada produto é imediatamente comparado em preço. Tudo se move muito rápido.</a:t>
            </a:r>
          </a:p>
          <a:p>
            <a:endParaRPr lang="pt-PT" dirty="0"/>
          </a:p>
          <a:p>
            <a:r>
              <a:rPr lang="pt-PT" dirty="0"/>
              <a:t>As pessoas atualizam as notícias pelo telefone, em média, a cada quatro horas. Existem muitos eventos, provedores, </a:t>
            </a:r>
            <a:r>
              <a:rPr lang="pt-PT" dirty="0" err="1"/>
              <a:t>networking</a:t>
            </a:r>
            <a:r>
              <a:rPr lang="pt-PT" dirty="0"/>
              <a:t>, promoções e marketing digital também.</a:t>
            </a:r>
          </a:p>
          <a:p>
            <a:r>
              <a:rPr lang="pt-PT" dirty="0"/>
              <a:t> </a:t>
            </a:r>
          </a:p>
          <a:p>
            <a:r>
              <a:rPr lang="pt-PT" b="1" dirty="0"/>
              <a:t>Como irá vender os seus produtos num mercado saturado e com muita concorrência?</a:t>
            </a:r>
            <a:endParaRPr lang="sl-SI" b="1" dirty="0"/>
          </a:p>
        </p:txBody>
      </p:sp>
    </p:spTree>
    <p:extLst>
      <p:ext uri="{BB962C8B-B14F-4D97-AF65-F5344CB8AC3E}">
        <p14:creationId xmlns:p14="http://schemas.microsoft.com/office/powerpoint/2010/main" val="132233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F44CF8-F48A-5946-B3F6-842C356E0E74}"/>
              </a:ext>
            </a:extLst>
          </p:cNvPr>
          <p:cNvSpPr>
            <a:spLocks noGrp="1"/>
          </p:cNvSpPr>
          <p:nvPr>
            <p:ph type="body" sz="quarter" idx="14"/>
          </p:nvPr>
        </p:nvSpPr>
        <p:spPr>
          <a:xfrm>
            <a:off x="4296157" y="4859417"/>
            <a:ext cx="785328" cy="1056986"/>
          </a:xfrm>
        </p:spPr>
        <p:txBody>
          <a:bodyPr>
            <a:normAutofit fontScale="85000" lnSpcReduction="20000"/>
          </a:bodyPr>
          <a:lstStyle/>
          <a:p>
            <a:r>
              <a:rPr lang="en-US" dirty="0"/>
              <a:t>”</a:t>
            </a:r>
          </a:p>
        </p:txBody>
      </p:sp>
      <p:sp>
        <p:nvSpPr>
          <p:cNvPr id="2" name="Text Placeholder 1">
            <a:extLst>
              <a:ext uri="{FF2B5EF4-FFF2-40B4-BE49-F238E27FC236}">
                <a16:creationId xmlns:a16="http://schemas.microsoft.com/office/drawing/2014/main" id="{059C1FF3-A4F1-114E-9D89-4724261107CA}"/>
              </a:ext>
            </a:extLst>
          </p:cNvPr>
          <p:cNvSpPr>
            <a:spLocks noGrp="1"/>
          </p:cNvSpPr>
          <p:nvPr>
            <p:ph type="body" sz="quarter" idx="13"/>
          </p:nvPr>
        </p:nvSpPr>
        <p:spPr>
          <a:xfrm>
            <a:off x="712093" y="1182012"/>
            <a:ext cx="4369392" cy="4493975"/>
          </a:xfrm>
        </p:spPr>
        <p:txBody>
          <a:bodyPr/>
          <a:lstStyle/>
          <a:p>
            <a:r>
              <a:rPr lang="pt-PT" dirty="0"/>
              <a:t>O que significa ser empresário? É mais do que ser proprietário de uma empresa; é uma perspetiva e um estilo de vida.</a:t>
            </a:r>
            <a:endParaRPr lang="sl-SI" dirty="0"/>
          </a:p>
          <a:p>
            <a:r>
              <a:rPr lang="sl-SI" sz="2200" dirty="0"/>
              <a:t>Max </a:t>
            </a:r>
            <a:r>
              <a:rPr lang="en-US" sz="2200" dirty="0"/>
              <a:t>Freedman</a:t>
            </a:r>
          </a:p>
        </p:txBody>
      </p:sp>
      <p:sp>
        <p:nvSpPr>
          <p:cNvPr id="4" name="Text Placeholder 3">
            <a:extLst>
              <a:ext uri="{FF2B5EF4-FFF2-40B4-BE49-F238E27FC236}">
                <a16:creationId xmlns:a16="http://schemas.microsoft.com/office/drawing/2014/main" id="{61366880-0383-2940-9734-DA146110A09B}"/>
              </a:ext>
            </a:extLst>
          </p:cNvPr>
          <p:cNvSpPr>
            <a:spLocks noGrp="1"/>
          </p:cNvSpPr>
          <p:nvPr>
            <p:ph type="body" sz="quarter" idx="15"/>
          </p:nvPr>
        </p:nvSpPr>
        <p:spPr>
          <a:xfrm>
            <a:off x="623677" y="984694"/>
            <a:ext cx="2613204" cy="1221666"/>
          </a:xfrm>
        </p:spPr>
        <p:txBody>
          <a:bodyPr>
            <a:normAutofit fontScale="92500" lnSpcReduction="10000"/>
          </a:bodyPr>
          <a:lstStyle/>
          <a:p>
            <a:r>
              <a:rPr lang="en-US" dirty="0"/>
              <a:t>“</a:t>
            </a:r>
          </a:p>
        </p:txBody>
      </p:sp>
      <p:pic>
        <p:nvPicPr>
          <p:cNvPr id="8" name="Označba mesta slike 7" descr="Slika, ki vsebuje besede voda, nebo, zunanje, jezero&#10;&#10;Opis je samodejno ustvarjen">
            <a:extLst>
              <a:ext uri="{FF2B5EF4-FFF2-40B4-BE49-F238E27FC236}">
                <a16:creationId xmlns:a16="http://schemas.microsoft.com/office/drawing/2014/main" id="{3375B31E-3618-44DD-9765-BAC094016149}"/>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a:xfrm>
            <a:off x="5422558" y="0"/>
            <a:ext cx="6769442" cy="6858001"/>
          </a:xfrm>
        </p:spPr>
      </p:pic>
    </p:spTree>
    <p:extLst>
      <p:ext uri="{BB962C8B-B14F-4D97-AF65-F5344CB8AC3E}">
        <p14:creationId xmlns:p14="http://schemas.microsoft.com/office/powerpoint/2010/main" val="2267134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značba mesta slike 4">
            <a:extLst>
              <a:ext uri="{FF2B5EF4-FFF2-40B4-BE49-F238E27FC236}">
                <a16:creationId xmlns:a16="http://schemas.microsoft.com/office/drawing/2014/main" id="{18130CF9-D173-4AD1-AB3A-82B45FA8E7DA}"/>
              </a:ext>
            </a:extLst>
          </p:cNvPr>
          <p:cNvSpPr>
            <a:spLocks noGrp="1"/>
          </p:cNvSpPr>
          <p:nvPr>
            <p:ph type="pic" sz="quarter" idx="18"/>
          </p:nvPr>
        </p:nvSpPr>
        <p:spPr>
          <a:xfrm>
            <a:off x="3731480" y="2335212"/>
            <a:ext cx="4098925" cy="2496095"/>
          </a:xfrm>
        </p:spPr>
      </p:sp>
      <p:sp>
        <p:nvSpPr>
          <p:cNvPr id="4" name="Označba mesta besedila 3">
            <a:extLst>
              <a:ext uri="{FF2B5EF4-FFF2-40B4-BE49-F238E27FC236}">
                <a16:creationId xmlns:a16="http://schemas.microsoft.com/office/drawing/2014/main" id="{53E8ED67-D1A9-4B0C-A294-1F2DBEA81EF3}"/>
              </a:ext>
            </a:extLst>
          </p:cNvPr>
          <p:cNvSpPr>
            <a:spLocks noGrp="1"/>
          </p:cNvSpPr>
          <p:nvPr>
            <p:ph type="body" sz="quarter" idx="13"/>
          </p:nvPr>
        </p:nvSpPr>
        <p:spPr>
          <a:xfrm>
            <a:off x="447066" y="430522"/>
            <a:ext cx="11222614" cy="5929335"/>
          </a:xfrm>
        </p:spPr>
        <p:txBody>
          <a:bodyPr/>
          <a:lstStyle/>
          <a:p>
            <a:r>
              <a:rPr lang="pt-PT" dirty="0" err="1"/>
              <a:t>Mantena-se</a:t>
            </a:r>
            <a:r>
              <a:rPr lang="pt-PT" dirty="0"/>
              <a:t> fiel ao seu conceito inicial</a:t>
            </a:r>
            <a:endParaRPr lang="sl-SI" dirty="0"/>
          </a:p>
          <a:p>
            <a:pPr algn="l"/>
            <a:endParaRPr lang="sl-SI" sz="2400" dirty="0"/>
          </a:p>
          <a:p>
            <a:pPr algn="l"/>
            <a:endParaRPr lang="sl-SI" sz="2400" dirty="0"/>
          </a:p>
          <a:p>
            <a:pPr algn="l"/>
            <a:endParaRPr lang="sl-SI" sz="2400" dirty="0"/>
          </a:p>
          <a:p>
            <a:pPr algn="l"/>
            <a:endParaRPr lang="sl-SI" sz="2400" dirty="0"/>
          </a:p>
          <a:p>
            <a:pPr algn="l"/>
            <a:endParaRPr lang="sl-SI" sz="2400" dirty="0"/>
          </a:p>
          <a:p>
            <a:pPr algn="l"/>
            <a:endParaRPr lang="sl-SI" sz="2400" dirty="0"/>
          </a:p>
          <a:p>
            <a:pPr algn="l"/>
            <a:endParaRPr lang="sl-SI" sz="2400" dirty="0"/>
          </a:p>
          <a:p>
            <a:pPr algn="l"/>
            <a:endParaRPr lang="sl-SI" sz="2400" dirty="0"/>
          </a:p>
          <a:p>
            <a:pPr algn="l"/>
            <a:endParaRPr lang="sl-SI" sz="2400" dirty="0"/>
          </a:p>
          <a:p>
            <a:pPr algn="l"/>
            <a:endParaRPr lang="sl-SI" sz="2400" dirty="0"/>
          </a:p>
          <a:p>
            <a:pPr algn="l"/>
            <a:r>
              <a:rPr lang="sl-SI" sz="2400" dirty="0"/>
              <a:t>Cas</a:t>
            </a:r>
            <a:r>
              <a:rPr lang="pt-PT" sz="2400" dirty="0"/>
              <a:t>o</a:t>
            </a:r>
            <a:r>
              <a:rPr lang="sl-SI" sz="2400" dirty="0"/>
              <a:t>: </a:t>
            </a:r>
            <a:r>
              <a:rPr lang="sl-SI" sz="2400" dirty="0">
                <a:hlinkClick r:id="rId3"/>
              </a:rPr>
              <a:t>https://www.scandinave.com/blue-mountain/en/experience-blue-mountain/</a:t>
            </a:r>
            <a:r>
              <a:rPr lang="sl-SI" sz="2400" dirty="0"/>
              <a:t> </a:t>
            </a:r>
            <a:endParaRPr lang="en-US" sz="2400" dirty="0"/>
          </a:p>
        </p:txBody>
      </p:sp>
      <p:pic>
        <p:nvPicPr>
          <p:cNvPr id="6" name="Predstavnost v spletu 5" title="ENTREPRENEUR'S TIPS - Scandinave Spa">
            <a:hlinkClick r:id="" action="ppaction://media"/>
            <a:extLst>
              <a:ext uri="{FF2B5EF4-FFF2-40B4-BE49-F238E27FC236}">
                <a16:creationId xmlns:a16="http://schemas.microsoft.com/office/drawing/2014/main" id="{92302B45-20F4-4ECD-926A-5B801972CA71}"/>
              </a:ext>
            </a:extLst>
          </p:cNvPr>
          <p:cNvPicPr>
            <a:picLocks noRot="1" noChangeAspect="1"/>
          </p:cNvPicPr>
          <p:nvPr>
            <a:videoFile r:link="rId1"/>
          </p:nvPr>
        </p:nvPicPr>
        <p:blipFill>
          <a:blip r:embed="rId4"/>
          <a:stretch>
            <a:fillRect/>
          </a:stretch>
        </p:blipFill>
        <p:spPr>
          <a:xfrm>
            <a:off x="3731480" y="2516533"/>
            <a:ext cx="4196901" cy="2371250"/>
          </a:xfrm>
          <a:prstGeom prst="rect">
            <a:avLst/>
          </a:prstGeom>
        </p:spPr>
      </p:pic>
    </p:spTree>
    <p:extLst>
      <p:ext uri="{BB962C8B-B14F-4D97-AF65-F5344CB8AC3E}">
        <p14:creationId xmlns:p14="http://schemas.microsoft.com/office/powerpoint/2010/main" val="114191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9825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t-PT" sz="3600" b="1" dirty="0"/>
              <a:t>ACEITE O DESAFIO - COMECE O SEU PRÓPRIO NEGÓCIO</a:t>
            </a:r>
            <a:endParaRPr lang="en-US" sz="3600" b="1" dirty="0"/>
          </a:p>
        </p:txBody>
      </p:sp>
      <p:sp>
        <p:nvSpPr>
          <p:cNvPr id="5" name="CaixaDeTexto 4">
            <a:extLst>
              <a:ext uri="{FF2B5EF4-FFF2-40B4-BE49-F238E27FC236}">
                <a16:creationId xmlns:a16="http://schemas.microsoft.com/office/drawing/2014/main" id="{6CF65DCC-27E9-41C8-8990-EA68619AF1EE}"/>
              </a:ext>
            </a:extLst>
          </p:cNvPr>
          <p:cNvSpPr txBox="1"/>
          <p:nvPr/>
        </p:nvSpPr>
        <p:spPr>
          <a:xfrm>
            <a:off x="350901" y="2096193"/>
            <a:ext cx="11490578" cy="994588"/>
          </a:xfrm>
          <a:prstGeom prst="rect">
            <a:avLst/>
          </a:prstGeom>
          <a:solidFill>
            <a:srgbClr val="F7981D"/>
          </a:solidFill>
        </p:spPr>
        <p:txBody>
          <a:bodyPr wrap="square" rtlCol="0">
            <a:noAutofit/>
          </a:bodyPr>
          <a:lstStyle/>
          <a:p>
            <a:pPr>
              <a:lnSpc>
                <a:spcPct val="120000"/>
              </a:lnSpc>
              <a:spcAft>
                <a:spcPts val="600"/>
              </a:spcAft>
            </a:pPr>
            <a:r>
              <a:rPr lang="pt-PT" sz="2400" b="1" dirty="0">
                <a:solidFill>
                  <a:schemeClr val="bg1"/>
                </a:solidFill>
                <a:effectLst>
                  <a:outerShdw blurRad="38100" dist="38100" dir="2700000" algn="tl">
                    <a:srgbClr val="000000">
                      <a:alpha val="43137"/>
                    </a:srgbClr>
                  </a:outerShdw>
                </a:effectLst>
              </a:rPr>
              <a:t>1) Quais são as armadilhas e riscos do empreendedorismo ao começar a executar as suas ideias de negócio?</a:t>
            </a:r>
            <a:endParaRPr lang="en-GB" sz="2400" b="1" dirty="0">
              <a:solidFill>
                <a:schemeClr val="bg1"/>
              </a:solidFill>
              <a:effectLst>
                <a:outerShdw blurRad="38100" dist="38100" dir="2700000" algn="tl">
                  <a:srgbClr val="000000">
                    <a:alpha val="43137"/>
                  </a:srgbClr>
                </a:outerShdw>
              </a:effectLst>
            </a:endParaRPr>
          </a:p>
        </p:txBody>
      </p:sp>
      <p:sp>
        <p:nvSpPr>
          <p:cNvPr id="9" name="CaixaDeTexto 8">
            <a:extLst>
              <a:ext uri="{FF2B5EF4-FFF2-40B4-BE49-F238E27FC236}">
                <a16:creationId xmlns:a16="http://schemas.microsoft.com/office/drawing/2014/main" id="{DA403091-7DAA-45D9-86E3-E51B5FC6A0AB}"/>
              </a:ext>
            </a:extLst>
          </p:cNvPr>
          <p:cNvSpPr txBox="1"/>
          <p:nvPr/>
        </p:nvSpPr>
        <p:spPr>
          <a:xfrm>
            <a:off x="350901" y="3346816"/>
            <a:ext cx="11490578" cy="1035399"/>
          </a:xfrm>
          <a:prstGeom prst="rect">
            <a:avLst/>
          </a:prstGeom>
          <a:solidFill>
            <a:srgbClr val="6ECECB"/>
          </a:solidFill>
        </p:spPr>
        <p:txBody>
          <a:bodyPr wrap="square" rtlCol="0">
            <a:noAutofit/>
          </a:bodyPr>
          <a:lstStyle/>
          <a:p>
            <a:pPr>
              <a:lnSpc>
                <a:spcPct val="120000"/>
              </a:lnSpc>
              <a:spcAft>
                <a:spcPts val="600"/>
              </a:spcAft>
            </a:pPr>
            <a:r>
              <a:rPr lang="pt-PT" sz="2400" b="1" dirty="0">
                <a:solidFill>
                  <a:schemeClr val="bg1"/>
                </a:solidFill>
                <a:effectLst>
                  <a:outerShdw blurRad="38100" dist="38100" dir="2700000" algn="tl">
                    <a:srgbClr val="000000">
                      <a:alpha val="43137"/>
                    </a:srgbClr>
                  </a:outerShdw>
                </a:effectLst>
              </a:rPr>
              <a:t>2) Quais são as armadilhas e riscos empresariais que você reconhece no seu ambiente e quais são aqueles que provavelmente serão afetados para iniciar seu negócio?</a:t>
            </a:r>
            <a:endParaRPr lang="en-GB" sz="2400" b="1" spc="-20" dirty="0"/>
          </a:p>
        </p:txBody>
      </p:sp>
      <p:sp>
        <p:nvSpPr>
          <p:cNvPr id="16" name="CaixaDeTexto 15">
            <a:extLst>
              <a:ext uri="{FF2B5EF4-FFF2-40B4-BE49-F238E27FC236}">
                <a16:creationId xmlns:a16="http://schemas.microsoft.com/office/drawing/2014/main" id="{06D1BE5B-7382-4897-B230-65869AFAF336}"/>
              </a:ext>
            </a:extLst>
          </p:cNvPr>
          <p:cNvSpPr txBox="1"/>
          <p:nvPr/>
        </p:nvSpPr>
        <p:spPr>
          <a:xfrm>
            <a:off x="1215749" y="1210453"/>
            <a:ext cx="10451643" cy="553998"/>
          </a:xfrm>
          <a:prstGeom prst="rect">
            <a:avLst/>
          </a:prstGeom>
          <a:noFill/>
        </p:spPr>
        <p:txBody>
          <a:bodyPr wrap="square" rtlCol="0">
            <a:spAutoFit/>
          </a:bodyPr>
          <a:lstStyle/>
          <a:p>
            <a:r>
              <a:rPr lang="sl-SI" sz="3000" b="1" spc="-20" dirty="0">
                <a:solidFill>
                  <a:srgbClr val="6ECECB"/>
                </a:solidFill>
              </a:rPr>
              <a:t>PERGUNTAS DE BRAINSTORMING </a:t>
            </a:r>
            <a:r>
              <a:rPr lang="en-GB" sz="3000" b="1" spc="-20" dirty="0">
                <a:solidFill>
                  <a:srgbClr val="6ECECB"/>
                </a:solidFill>
              </a:rPr>
              <a:t>:</a:t>
            </a:r>
          </a:p>
        </p:txBody>
      </p:sp>
      <p:sp>
        <p:nvSpPr>
          <p:cNvPr id="7" name="CaixaDeTexto 6">
            <a:extLst>
              <a:ext uri="{FF2B5EF4-FFF2-40B4-BE49-F238E27FC236}">
                <a16:creationId xmlns:a16="http://schemas.microsoft.com/office/drawing/2014/main" id="{9C18DD2F-2930-4ECE-AB53-2828A11B443E}"/>
              </a:ext>
            </a:extLst>
          </p:cNvPr>
          <p:cNvSpPr txBox="1"/>
          <p:nvPr/>
        </p:nvSpPr>
        <p:spPr>
          <a:xfrm>
            <a:off x="350901" y="4638251"/>
            <a:ext cx="11490578" cy="1260000"/>
          </a:xfrm>
          <a:prstGeom prst="rect">
            <a:avLst/>
          </a:prstGeom>
          <a:solidFill>
            <a:srgbClr val="FDDE00"/>
          </a:solidFill>
        </p:spPr>
        <p:txBody>
          <a:bodyPr wrap="square" rtlCol="0">
            <a:noAutofit/>
          </a:bodyPr>
          <a:lstStyle/>
          <a:p>
            <a:pPr>
              <a:lnSpc>
                <a:spcPct val="120000"/>
              </a:lnSpc>
              <a:spcAft>
                <a:spcPts val="600"/>
              </a:spcAft>
            </a:pPr>
            <a:r>
              <a:rPr lang="pt-PT" sz="2400" b="1" dirty="0">
                <a:solidFill>
                  <a:schemeClr val="bg1"/>
                </a:solidFill>
                <a:effectLst>
                  <a:outerShdw blurRad="38100" dist="38100" dir="2700000" algn="tl">
                    <a:srgbClr val="000000">
                      <a:alpha val="43137"/>
                    </a:srgbClr>
                  </a:outerShdw>
                </a:effectLst>
              </a:rPr>
              <a:t>3) Classifica-se como um empreendedor interessante de mercado ou como se poderia tornar interessante?</a:t>
            </a:r>
            <a:endParaRPr lang="en-GB" sz="2400" b="1" dirty="0">
              <a:solidFill>
                <a:schemeClr val="bg1"/>
              </a:solidFill>
              <a:effectLst>
                <a:outerShdw blurRad="38100" dist="38100" dir="2700000" algn="tl">
                  <a:srgbClr val="000000">
                    <a:alpha val="43137"/>
                  </a:srgbClr>
                </a:outerShdw>
              </a:effectLst>
            </a:endParaRPr>
          </a:p>
        </p:txBody>
      </p:sp>
      <p:pic>
        <p:nvPicPr>
          <p:cNvPr id="10" name="Imagem 9">
            <a:extLst>
              <a:ext uri="{FF2B5EF4-FFF2-40B4-BE49-F238E27FC236}">
                <a16:creationId xmlns:a16="http://schemas.microsoft.com/office/drawing/2014/main" id="{AF3869D7-BF3F-4CFC-9E0B-C15E0E202BF8}"/>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flipH="1">
            <a:off x="891749" y="1365638"/>
            <a:ext cx="324000" cy="324000"/>
          </a:xfrm>
          <a:prstGeom prst="rect">
            <a:avLst/>
          </a:prstGeom>
        </p:spPr>
      </p:pic>
    </p:spTree>
    <p:extLst>
      <p:ext uri="{BB962C8B-B14F-4D97-AF65-F5344CB8AC3E}">
        <p14:creationId xmlns:p14="http://schemas.microsoft.com/office/powerpoint/2010/main" val="3661693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689897E-61F9-8843-8C7C-A33A6266F497}"/>
              </a:ext>
            </a:extLst>
          </p:cNvPr>
          <p:cNvSpPr>
            <a:spLocks noGrp="1"/>
          </p:cNvSpPr>
          <p:nvPr>
            <p:ph type="pic" sz="quarter" idx="15"/>
          </p:nvPr>
        </p:nvSpPr>
        <p:spPr/>
      </p:sp>
      <p:sp>
        <p:nvSpPr>
          <p:cNvPr id="2" name="Text Placeholder 1">
            <a:extLst>
              <a:ext uri="{FF2B5EF4-FFF2-40B4-BE49-F238E27FC236}">
                <a16:creationId xmlns:a16="http://schemas.microsoft.com/office/drawing/2014/main" id="{7A484173-8F4C-284E-86AA-6886262FE234}"/>
              </a:ext>
            </a:extLst>
          </p:cNvPr>
          <p:cNvSpPr>
            <a:spLocks noGrp="1"/>
          </p:cNvSpPr>
          <p:nvPr>
            <p:ph type="body" sz="quarter" idx="13"/>
          </p:nvPr>
        </p:nvSpPr>
        <p:spPr/>
        <p:txBody>
          <a:bodyPr/>
          <a:lstStyle/>
          <a:p>
            <a:r>
              <a:rPr lang="pt-PT" dirty="0"/>
              <a:t>COMO INICIAR O SEU PRÓPRIO NEGÓCIO?</a:t>
            </a:r>
            <a:endParaRPr lang="en-US" dirty="0"/>
          </a:p>
        </p:txBody>
      </p:sp>
      <p:pic>
        <p:nvPicPr>
          <p:cNvPr id="5" name="Predstavnost v spletu 4" title="How to Start Your Own Business in 2021 | Episode 1 - Small Business 101">
            <a:hlinkClick r:id="" action="ppaction://media"/>
            <a:extLst>
              <a:ext uri="{FF2B5EF4-FFF2-40B4-BE49-F238E27FC236}">
                <a16:creationId xmlns:a16="http://schemas.microsoft.com/office/drawing/2014/main" id="{D4D24FE5-BA53-45D4-B3E0-594CBA7F8F68}"/>
              </a:ext>
            </a:extLst>
          </p:cNvPr>
          <p:cNvPicPr>
            <a:picLocks noRot="1" noChangeAspect="1"/>
          </p:cNvPicPr>
          <p:nvPr>
            <a:videoFile r:link="rId1"/>
          </p:nvPr>
        </p:nvPicPr>
        <p:blipFill>
          <a:blip r:embed="rId3"/>
          <a:stretch>
            <a:fillRect/>
          </a:stretch>
        </p:blipFill>
        <p:spPr>
          <a:xfrm>
            <a:off x="4064082" y="2515223"/>
            <a:ext cx="3978486" cy="2247845"/>
          </a:xfrm>
          <a:prstGeom prst="rect">
            <a:avLst/>
          </a:prstGeom>
        </p:spPr>
      </p:pic>
    </p:spTree>
    <p:extLst>
      <p:ext uri="{BB962C8B-B14F-4D97-AF65-F5344CB8AC3E}">
        <p14:creationId xmlns:p14="http://schemas.microsoft.com/office/powerpoint/2010/main" val="73497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besedila 3">
            <a:extLst>
              <a:ext uri="{FF2B5EF4-FFF2-40B4-BE49-F238E27FC236}">
                <a16:creationId xmlns:a16="http://schemas.microsoft.com/office/drawing/2014/main" id="{18599506-8212-4C31-ABA1-01A99233F11E}"/>
              </a:ext>
            </a:extLst>
          </p:cNvPr>
          <p:cNvSpPr>
            <a:spLocks noGrp="1"/>
          </p:cNvSpPr>
          <p:nvPr>
            <p:ph type="body" sz="quarter" idx="15"/>
          </p:nvPr>
        </p:nvSpPr>
        <p:spPr/>
        <p:txBody>
          <a:bodyPr/>
          <a:lstStyle/>
          <a:p>
            <a:r>
              <a:rPr lang="sl-SI" dirty="0"/>
              <a:t>BUSINESS MODEL CANVAS</a:t>
            </a:r>
            <a:endParaRPr lang="en-US" dirty="0"/>
          </a:p>
        </p:txBody>
      </p:sp>
      <p:sp>
        <p:nvSpPr>
          <p:cNvPr id="5" name="Označba mesta besedila 4">
            <a:extLst>
              <a:ext uri="{FF2B5EF4-FFF2-40B4-BE49-F238E27FC236}">
                <a16:creationId xmlns:a16="http://schemas.microsoft.com/office/drawing/2014/main" id="{3AA60A4D-B5B8-452E-8F72-A114040A56EC}"/>
              </a:ext>
            </a:extLst>
          </p:cNvPr>
          <p:cNvSpPr>
            <a:spLocks noGrp="1"/>
          </p:cNvSpPr>
          <p:nvPr>
            <p:ph type="body" sz="quarter" idx="16"/>
          </p:nvPr>
        </p:nvSpPr>
        <p:spPr/>
        <p:txBody>
          <a:bodyPr/>
          <a:lstStyle/>
          <a:p>
            <a:pPr marL="342900" indent="-342900">
              <a:buFont typeface="Wingdings" panose="05000000000000000000" pitchFamily="2" charset="2"/>
              <a:buChar char="q"/>
            </a:pPr>
            <a:r>
              <a:rPr lang="en-GB" dirty="0"/>
              <a:t>O Business Model Canvas (BMC) – Tela de </a:t>
            </a:r>
            <a:r>
              <a:rPr lang="en-GB" dirty="0" err="1"/>
              <a:t>Modelo</a:t>
            </a:r>
            <a:r>
              <a:rPr lang="en-GB" dirty="0"/>
              <a:t> de </a:t>
            </a:r>
            <a:r>
              <a:rPr lang="en-GB" dirty="0" err="1"/>
              <a:t>Negócio</a:t>
            </a:r>
            <a:r>
              <a:rPr lang="en-GB" dirty="0"/>
              <a:t> - </a:t>
            </a:r>
            <a:r>
              <a:rPr lang="pt-PT" dirty="0"/>
              <a:t>é uma ferramenta de gestão estratégica para definir e comunicar de forma rápida e fácil uma ideia ou conceito de negócio.</a:t>
            </a:r>
          </a:p>
          <a:p>
            <a:pPr marL="342900" indent="-342900">
              <a:buFont typeface="Wingdings" panose="05000000000000000000" pitchFamily="2" charset="2"/>
              <a:buChar char="q"/>
            </a:pPr>
            <a:r>
              <a:rPr lang="pt-PT" dirty="0"/>
              <a:t>É um documento de uma página que trabalha os elementos fundamentais de um negócio ou produto, estruturando uma ideia de forma coerente.</a:t>
            </a:r>
          </a:p>
          <a:p>
            <a:pPr marL="342900" indent="-342900">
              <a:buFont typeface="Wingdings" panose="05000000000000000000" pitchFamily="2" charset="2"/>
              <a:buChar char="q"/>
            </a:pPr>
            <a:r>
              <a:rPr lang="pt-PT" dirty="0"/>
              <a:t>O </a:t>
            </a:r>
            <a:r>
              <a:rPr lang="pt-PT" dirty="0" err="1"/>
              <a:t>Businss</a:t>
            </a:r>
            <a:r>
              <a:rPr lang="pt-PT" dirty="0"/>
              <a:t> </a:t>
            </a:r>
            <a:r>
              <a:rPr lang="pt-PT" dirty="0" err="1"/>
              <a:t>Model</a:t>
            </a:r>
            <a:r>
              <a:rPr lang="pt-PT" dirty="0"/>
              <a:t> </a:t>
            </a:r>
            <a:r>
              <a:rPr lang="pt-PT" dirty="0" err="1"/>
              <a:t>Canvas</a:t>
            </a:r>
            <a:r>
              <a:rPr lang="pt-PT" dirty="0"/>
              <a:t> ajuda-o com os requisitos das etapas de execução para levar a sua ideia ao mercado.</a:t>
            </a:r>
          </a:p>
          <a:p>
            <a:pPr marL="342900" indent="-342900">
              <a:buFont typeface="Wingdings" panose="05000000000000000000" pitchFamily="2" charset="2"/>
              <a:buChar char="q"/>
            </a:pPr>
            <a:r>
              <a:rPr lang="pt-PT" dirty="0"/>
              <a:t>Conectar os pontos entre a sua proposta de valor + segmentos de clientes + fluxos de receita é uma boa entrada para a sua estratégia de marketing, declaração de posicionamento, bem como a sua estratégia de vendas</a:t>
            </a:r>
            <a:endParaRPr lang="en-US" dirty="0"/>
          </a:p>
        </p:txBody>
      </p:sp>
    </p:spTree>
    <p:extLst>
      <p:ext uri="{BB962C8B-B14F-4D97-AF65-F5344CB8AC3E}">
        <p14:creationId xmlns:p14="http://schemas.microsoft.com/office/powerpoint/2010/main" val="1460936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C63F77-A39B-554E-A133-99F7EF6E974C}"/>
              </a:ext>
            </a:extLst>
          </p:cNvPr>
          <p:cNvSpPr>
            <a:spLocks noGrp="1"/>
          </p:cNvSpPr>
          <p:nvPr>
            <p:ph type="body" sz="quarter" idx="15"/>
          </p:nvPr>
        </p:nvSpPr>
        <p:spPr/>
        <p:txBody>
          <a:bodyPr/>
          <a:lstStyle/>
          <a:p>
            <a:r>
              <a:rPr lang="sl-SI" dirty="0"/>
              <a:t>BUSINESS MODEL CANVAS</a:t>
            </a:r>
            <a:endParaRPr lang="en-US" dirty="0"/>
          </a:p>
        </p:txBody>
      </p:sp>
      <p:sp>
        <p:nvSpPr>
          <p:cNvPr id="5" name="Text Placeholder 4">
            <a:extLst>
              <a:ext uri="{FF2B5EF4-FFF2-40B4-BE49-F238E27FC236}">
                <a16:creationId xmlns:a16="http://schemas.microsoft.com/office/drawing/2014/main" id="{FD9205F5-A00B-D94A-9484-6F4A56122316}"/>
              </a:ext>
            </a:extLst>
          </p:cNvPr>
          <p:cNvSpPr>
            <a:spLocks noGrp="1"/>
          </p:cNvSpPr>
          <p:nvPr>
            <p:ph type="body" sz="quarter" idx="16"/>
          </p:nvPr>
        </p:nvSpPr>
        <p:spPr>
          <a:xfrm>
            <a:off x="571313" y="1427748"/>
            <a:ext cx="10978262" cy="4677610"/>
          </a:xfrm>
        </p:spPr>
        <p:txBody>
          <a:bodyPr/>
          <a:lstStyle/>
          <a:p>
            <a:pPr marL="342900" lvl="0" indent="-342900">
              <a:lnSpc>
                <a:spcPct val="107000"/>
              </a:lnSpc>
              <a:buFont typeface="+mj-lt"/>
              <a:buAutoNum type="arabicParenR"/>
            </a:pPr>
            <a:r>
              <a:rPr lang="en-GB" sz="2000" dirty="0">
                <a:effectLst/>
                <a:latin typeface="Calibri" panose="020F0502020204030204" pitchFamily="34" charset="0"/>
                <a:ea typeface="Calibri" panose="020F0502020204030204" pitchFamily="34" charset="0"/>
                <a:cs typeface="Arial" panose="020B0604020202020204" pitchFamily="34" charset="0"/>
              </a:rPr>
              <a:t>PARCEIROS PRINCIPAIS</a:t>
            </a:r>
          </a:p>
          <a:p>
            <a:pPr marL="342900" lvl="0" indent="-342900">
              <a:lnSpc>
                <a:spcPct val="107000"/>
              </a:lnSpc>
              <a:buFont typeface="+mj-lt"/>
              <a:buAutoNum type="arabicParenR"/>
            </a:pPr>
            <a:r>
              <a:rPr lang="en-GB" sz="2000" dirty="0">
                <a:effectLst/>
                <a:latin typeface="Calibri" panose="020F0502020204030204" pitchFamily="34" charset="0"/>
                <a:ea typeface="Calibri" panose="020F0502020204030204" pitchFamily="34" charset="0"/>
                <a:cs typeface="Arial" panose="020B0604020202020204" pitchFamily="34" charset="0"/>
              </a:rPr>
              <a:t>ATIVIDADES PRINCIPAIS</a:t>
            </a:r>
          </a:p>
          <a:p>
            <a:pPr marL="342900" lvl="0" indent="-342900">
              <a:lnSpc>
                <a:spcPct val="107000"/>
              </a:lnSpc>
              <a:buFont typeface="+mj-lt"/>
              <a:buAutoNum type="arabicParenR"/>
            </a:pPr>
            <a:r>
              <a:rPr lang="en-GB" sz="2000" dirty="0">
                <a:effectLst/>
                <a:latin typeface="Calibri" panose="020F0502020204030204" pitchFamily="34" charset="0"/>
                <a:ea typeface="Calibri" panose="020F0502020204030204" pitchFamily="34" charset="0"/>
                <a:cs typeface="Arial" panose="020B0604020202020204" pitchFamily="34" charset="0"/>
              </a:rPr>
              <a:t>PROPOSTA DE VALOR</a:t>
            </a:r>
          </a:p>
          <a:p>
            <a:pPr marL="342900" lvl="0" indent="-342900">
              <a:lnSpc>
                <a:spcPct val="107000"/>
              </a:lnSpc>
              <a:buFont typeface="+mj-lt"/>
              <a:buAutoNum type="arabicParenR"/>
            </a:pPr>
            <a:r>
              <a:rPr lang="en-GB" sz="2000" dirty="0">
                <a:effectLst/>
                <a:latin typeface="Calibri" panose="020F0502020204030204" pitchFamily="34" charset="0"/>
                <a:ea typeface="Calibri" panose="020F0502020204030204" pitchFamily="34" charset="0"/>
                <a:cs typeface="Arial" panose="020B0604020202020204" pitchFamily="34" charset="0"/>
              </a:rPr>
              <a:t>RELACIONAMENTO COM O CLIENTE</a:t>
            </a:r>
          </a:p>
          <a:p>
            <a:pPr marL="342900" lvl="0" indent="-342900">
              <a:lnSpc>
                <a:spcPct val="107000"/>
              </a:lnSpc>
              <a:buFont typeface="+mj-lt"/>
              <a:buAutoNum type="arabicParenR"/>
            </a:pPr>
            <a:r>
              <a:rPr lang="en-GB" sz="2000" dirty="0">
                <a:effectLst/>
                <a:latin typeface="Calibri" panose="020F0502020204030204" pitchFamily="34" charset="0"/>
                <a:ea typeface="Calibri" panose="020F0502020204030204" pitchFamily="34" charset="0"/>
                <a:cs typeface="Arial" panose="020B0604020202020204" pitchFamily="34" charset="0"/>
              </a:rPr>
              <a:t>SEGMENTO DE CLIENTES</a:t>
            </a:r>
          </a:p>
          <a:p>
            <a:pPr marL="342900" lvl="0" indent="-342900">
              <a:lnSpc>
                <a:spcPct val="107000"/>
              </a:lnSpc>
              <a:buFont typeface="+mj-lt"/>
              <a:buAutoNum type="arabicParenR"/>
            </a:pPr>
            <a:r>
              <a:rPr lang="en-GB" sz="2000" dirty="0">
                <a:effectLst/>
                <a:latin typeface="Calibri" panose="020F0502020204030204" pitchFamily="34" charset="0"/>
                <a:ea typeface="Calibri" panose="020F0502020204030204" pitchFamily="34" charset="0"/>
                <a:cs typeface="Arial" panose="020B0604020202020204" pitchFamily="34" charset="0"/>
              </a:rPr>
              <a:t>KEY RESOURCE</a:t>
            </a:r>
            <a:r>
              <a:rPr lang="sl-SI" sz="2000" dirty="0">
                <a:effectLst/>
                <a:latin typeface="Calibri" panose="020F0502020204030204" pitchFamily="34" charset="0"/>
                <a:ea typeface="Calibri" panose="020F0502020204030204" pitchFamily="34" charset="0"/>
                <a:cs typeface="Arial" panose="020B0604020202020204" pitchFamily="34" charset="0"/>
              </a:rPr>
              <a:t>S</a:t>
            </a:r>
            <a:endParaRPr lang="en-GB" sz="20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arenR"/>
            </a:pPr>
            <a:r>
              <a:rPr lang="en-GB" sz="2000" dirty="0">
                <a:effectLst/>
                <a:latin typeface="Calibri" panose="020F0502020204030204" pitchFamily="34" charset="0"/>
                <a:ea typeface="Calibri" panose="020F0502020204030204" pitchFamily="34" charset="0"/>
                <a:cs typeface="Arial" panose="020B0604020202020204" pitchFamily="34" charset="0"/>
              </a:rPr>
              <a:t>CANAL DE DISTRIBUIÇÃO</a:t>
            </a:r>
          </a:p>
          <a:p>
            <a:pPr marL="342900" lvl="0" indent="-342900">
              <a:lnSpc>
                <a:spcPct val="107000"/>
              </a:lnSpc>
              <a:buFont typeface="+mj-lt"/>
              <a:buAutoNum type="arabicParenR"/>
            </a:pPr>
            <a:r>
              <a:rPr lang="en-GB" sz="2000" dirty="0">
                <a:effectLst/>
                <a:latin typeface="Calibri" panose="020F0502020204030204" pitchFamily="34" charset="0"/>
                <a:ea typeface="Calibri" panose="020F0502020204030204" pitchFamily="34" charset="0"/>
                <a:cs typeface="Arial" panose="020B0604020202020204" pitchFamily="34" charset="0"/>
              </a:rPr>
              <a:t>ESTRUTURA DE CUSTOS</a:t>
            </a:r>
          </a:p>
          <a:p>
            <a:pPr marL="342900" lvl="0" indent="-342900">
              <a:lnSpc>
                <a:spcPct val="107000"/>
              </a:lnSpc>
              <a:buFont typeface="+mj-lt"/>
              <a:buAutoNum type="arabicParenR"/>
            </a:pPr>
            <a:r>
              <a:rPr lang="en-GB" sz="2000" dirty="0">
                <a:effectLst/>
                <a:latin typeface="Calibri" panose="020F0502020204030204" pitchFamily="34" charset="0"/>
                <a:ea typeface="Calibri" panose="020F0502020204030204" pitchFamily="34" charset="0"/>
                <a:cs typeface="Arial" panose="020B0604020202020204" pitchFamily="34" charset="0"/>
              </a:rPr>
              <a:t>FLUXO DE RECEITAS</a:t>
            </a:r>
          </a:p>
        </p:txBody>
      </p:sp>
      <p:pic>
        <p:nvPicPr>
          <p:cNvPr id="3" name="Slika 2">
            <a:extLst>
              <a:ext uri="{FF2B5EF4-FFF2-40B4-BE49-F238E27FC236}">
                <a16:creationId xmlns:a16="http://schemas.microsoft.com/office/drawing/2014/main" id="{22AA12EB-B46C-4CDF-BD0B-50813FC20F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32421" y="1657216"/>
            <a:ext cx="7063980" cy="4218673"/>
          </a:xfrm>
          <a:prstGeom prst="rect">
            <a:avLst/>
          </a:prstGeom>
        </p:spPr>
      </p:pic>
    </p:spTree>
    <p:extLst>
      <p:ext uri="{BB962C8B-B14F-4D97-AF65-F5344CB8AC3E}">
        <p14:creationId xmlns:p14="http://schemas.microsoft.com/office/powerpoint/2010/main" val="3708934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like 1">
            <a:extLst>
              <a:ext uri="{FF2B5EF4-FFF2-40B4-BE49-F238E27FC236}">
                <a16:creationId xmlns:a16="http://schemas.microsoft.com/office/drawing/2014/main" id="{DEF05EDC-D2A9-4E69-B50B-E08E8FAC4195}"/>
              </a:ext>
            </a:extLst>
          </p:cNvPr>
          <p:cNvSpPr>
            <a:spLocks noGrp="1"/>
          </p:cNvSpPr>
          <p:nvPr>
            <p:ph type="pic" sz="quarter" idx="15"/>
          </p:nvPr>
        </p:nvSpPr>
        <p:spPr/>
      </p:sp>
      <p:sp>
        <p:nvSpPr>
          <p:cNvPr id="3" name="Označba mesta besedila 2">
            <a:extLst>
              <a:ext uri="{FF2B5EF4-FFF2-40B4-BE49-F238E27FC236}">
                <a16:creationId xmlns:a16="http://schemas.microsoft.com/office/drawing/2014/main" id="{AAA3F2C9-61B1-4A67-A4C5-2025DDF8AB12}"/>
              </a:ext>
            </a:extLst>
          </p:cNvPr>
          <p:cNvSpPr>
            <a:spLocks noGrp="1"/>
          </p:cNvSpPr>
          <p:nvPr>
            <p:ph type="body" sz="quarter" idx="13"/>
          </p:nvPr>
        </p:nvSpPr>
        <p:spPr/>
        <p:txBody>
          <a:bodyPr/>
          <a:lstStyle/>
          <a:p>
            <a:r>
              <a:rPr lang="sl-SI" dirty="0"/>
              <a:t>BUSINESS MODEL CANVAS</a:t>
            </a:r>
            <a:endParaRPr lang="en-US" dirty="0"/>
          </a:p>
        </p:txBody>
      </p:sp>
      <p:pic>
        <p:nvPicPr>
          <p:cNvPr id="4" name="Predstavnost v spletu 3" title="Business Model Canvas Explained">
            <a:hlinkClick r:id="" action="ppaction://media"/>
            <a:extLst>
              <a:ext uri="{FF2B5EF4-FFF2-40B4-BE49-F238E27FC236}">
                <a16:creationId xmlns:a16="http://schemas.microsoft.com/office/drawing/2014/main" id="{F0ADA46F-B3EC-411C-A2AA-352648D9C4A7}"/>
              </a:ext>
            </a:extLst>
          </p:cNvPr>
          <p:cNvPicPr>
            <a:picLocks noRot="1" noChangeAspect="1"/>
          </p:cNvPicPr>
          <p:nvPr>
            <a:videoFile r:link="rId1"/>
          </p:nvPr>
        </p:nvPicPr>
        <p:blipFill>
          <a:blip r:embed="rId3"/>
          <a:stretch>
            <a:fillRect/>
          </a:stretch>
        </p:blipFill>
        <p:spPr>
          <a:xfrm>
            <a:off x="3365690" y="1993900"/>
            <a:ext cx="5360135" cy="3219545"/>
          </a:xfrm>
          <a:prstGeom prst="rect">
            <a:avLst/>
          </a:prstGeom>
        </p:spPr>
      </p:pic>
    </p:spTree>
    <p:extLst>
      <p:ext uri="{BB962C8B-B14F-4D97-AF65-F5344CB8AC3E}">
        <p14:creationId xmlns:p14="http://schemas.microsoft.com/office/powerpoint/2010/main" val="46112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C63F77-A39B-554E-A133-99F7EF6E974C}"/>
              </a:ext>
            </a:extLst>
          </p:cNvPr>
          <p:cNvSpPr>
            <a:spLocks noGrp="1"/>
          </p:cNvSpPr>
          <p:nvPr>
            <p:ph type="body" sz="quarter" idx="15"/>
          </p:nvPr>
        </p:nvSpPr>
        <p:spPr/>
        <p:txBody>
          <a:bodyPr/>
          <a:lstStyle/>
          <a:p>
            <a:r>
              <a:rPr lang="sl-SI" dirty="0"/>
              <a:t>BUSINESS MODEL CANVAS</a:t>
            </a:r>
            <a:endParaRPr lang="en-US" dirty="0"/>
          </a:p>
        </p:txBody>
      </p:sp>
      <p:sp>
        <p:nvSpPr>
          <p:cNvPr id="6" name="CaixaDeTexto 8">
            <a:extLst>
              <a:ext uri="{FF2B5EF4-FFF2-40B4-BE49-F238E27FC236}">
                <a16:creationId xmlns:a16="http://schemas.microsoft.com/office/drawing/2014/main" id="{3D600FCB-5217-4DC6-85FD-C4E8694031B0}"/>
              </a:ext>
            </a:extLst>
          </p:cNvPr>
          <p:cNvSpPr txBox="1"/>
          <p:nvPr/>
        </p:nvSpPr>
        <p:spPr>
          <a:xfrm>
            <a:off x="350901" y="1886984"/>
            <a:ext cx="11490578" cy="1834784"/>
          </a:xfrm>
          <a:prstGeom prst="rect">
            <a:avLst/>
          </a:prstGeom>
          <a:solidFill>
            <a:srgbClr val="6ECECB"/>
          </a:solidFill>
        </p:spPr>
        <p:txBody>
          <a:bodyPr wrap="square" rtlCol="0">
            <a:noAutofit/>
          </a:bodyPr>
          <a:lstStyle/>
          <a:p>
            <a:pPr>
              <a:lnSpc>
                <a:spcPct val="120000"/>
              </a:lnSpc>
              <a:spcAft>
                <a:spcPts val="600"/>
              </a:spcAft>
            </a:pPr>
            <a:r>
              <a:rPr lang="sl-SI" sz="2600" b="1" dirty="0">
                <a:solidFill>
                  <a:schemeClr val="bg1"/>
                </a:solidFill>
                <a:effectLst>
                  <a:outerShdw blurRad="38100" dist="38100" dir="2700000" algn="tl">
                    <a:srgbClr val="000000">
                      <a:alpha val="43137"/>
                    </a:srgbClr>
                  </a:outerShdw>
                </a:effectLst>
              </a:rPr>
              <a:t>PRINCIPAIS PARCEIROS</a:t>
            </a:r>
          </a:p>
          <a:p>
            <a:pPr marL="342900" lvl="0" indent="-342900" algn="just">
              <a:lnSpc>
                <a:spcPct val="107000"/>
              </a:lnSpc>
              <a:spcAft>
                <a:spcPts val="800"/>
              </a:spcAft>
              <a:buFont typeface="+mj-lt"/>
              <a:buAutoNum type="romanLcPeriod"/>
              <a:tabLst>
                <a:tab pos="457200" algn="l"/>
              </a:tabLst>
            </a:pPr>
            <a:r>
              <a:rPr lang="pt-PT" sz="2400" dirty="0">
                <a:solidFill>
                  <a:srgbClr val="000000"/>
                </a:solidFill>
                <a:effectLst/>
                <a:latin typeface="Calibri  "/>
                <a:ea typeface="Times New Roman" panose="02020603050405020304" pitchFamily="18" charset="0"/>
                <a:cs typeface="Times New Roman" panose="02020603050405020304" pitchFamily="18" charset="0"/>
              </a:rPr>
              <a:t>Quem são os seus principais parceiros/fornecedores?</a:t>
            </a:r>
          </a:p>
          <a:p>
            <a:pPr marL="342900" lvl="0" indent="-342900" algn="just">
              <a:lnSpc>
                <a:spcPct val="107000"/>
              </a:lnSpc>
              <a:spcAft>
                <a:spcPts val="800"/>
              </a:spcAft>
              <a:buFont typeface="+mj-lt"/>
              <a:buAutoNum type="romanLcPeriod"/>
              <a:tabLst>
                <a:tab pos="457200" algn="l"/>
              </a:tabLst>
            </a:pPr>
            <a:r>
              <a:rPr lang="pt-PT" sz="2400" dirty="0">
                <a:solidFill>
                  <a:srgbClr val="000000"/>
                </a:solidFill>
                <a:effectLst/>
                <a:latin typeface="Calibri  "/>
                <a:ea typeface="Times New Roman" panose="02020603050405020304" pitchFamily="18" charset="0"/>
                <a:cs typeface="Times New Roman" panose="02020603050405020304" pitchFamily="18" charset="0"/>
              </a:rPr>
              <a:t>Quais são as motivações para as parcerias?</a:t>
            </a:r>
          </a:p>
        </p:txBody>
      </p:sp>
      <p:sp>
        <p:nvSpPr>
          <p:cNvPr id="7" name="CaixaDeTexto 6">
            <a:extLst>
              <a:ext uri="{FF2B5EF4-FFF2-40B4-BE49-F238E27FC236}">
                <a16:creationId xmlns:a16="http://schemas.microsoft.com/office/drawing/2014/main" id="{DA0E1799-19F2-437E-B859-C12167768F65}"/>
              </a:ext>
            </a:extLst>
          </p:cNvPr>
          <p:cNvSpPr txBox="1"/>
          <p:nvPr/>
        </p:nvSpPr>
        <p:spPr>
          <a:xfrm>
            <a:off x="350901" y="3935118"/>
            <a:ext cx="11490578" cy="1963133"/>
          </a:xfrm>
          <a:prstGeom prst="rect">
            <a:avLst/>
          </a:prstGeom>
          <a:solidFill>
            <a:srgbClr val="FDDE00"/>
          </a:solidFill>
        </p:spPr>
        <p:txBody>
          <a:bodyPr wrap="square" rtlCol="0">
            <a:noAutofit/>
          </a:bodyPr>
          <a:lstStyle/>
          <a:p>
            <a:pPr>
              <a:lnSpc>
                <a:spcPct val="150000"/>
              </a:lnSpc>
            </a:pPr>
            <a:r>
              <a:rPr lang="pt-PT" sz="2600" b="1" spc="-20" dirty="0">
                <a:solidFill>
                  <a:schemeClr val="bg1"/>
                </a:solidFill>
                <a:effectLst>
                  <a:outerShdw blurRad="38100" dist="38100" dir="2700000" algn="tl">
                    <a:srgbClr val="000000">
                      <a:alpha val="43137"/>
                    </a:srgbClr>
                  </a:outerShdw>
                </a:effectLst>
              </a:rPr>
              <a:t>ATIVIDADES PRINCIPAIS</a:t>
            </a:r>
            <a:endParaRPr lang="sl-SI" sz="2600" b="1" spc="-20" dirty="0">
              <a:solidFill>
                <a:schemeClr val="bg1"/>
              </a:solidFill>
              <a:effectLst>
                <a:outerShdw blurRad="38100" dist="38100" dir="2700000" algn="tl">
                  <a:srgbClr val="000000">
                    <a:alpha val="43137"/>
                  </a:srgbClr>
                </a:outerShdw>
              </a:effectLst>
            </a:endParaRPr>
          </a:p>
          <a:p>
            <a:pPr marL="342900" lvl="0" indent="-342900" algn="just">
              <a:lnSpc>
                <a:spcPct val="107000"/>
              </a:lnSpc>
              <a:spcAft>
                <a:spcPts val="800"/>
              </a:spcAft>
              <a:buFont typeface="+mj-lt"/>
              <a:buAutoNum type="romanLcPeriod"/>
              <a:tabLst>
                <a:tab pos="457200" algn="l"/>
              </a:tabLst>
            </a:pPr>
            <a:r>
              <a:rPr lang="pt-PT" sz="2400" dirty="0">
                <a:solidFill>
                  <a:srgbClr val="000000"/>
                </a:solidFill>
                <a:effectLst/>
                <a:latin typeface="Calibri  "/>
                <a:ea typeface="Times New Roman" panose="02020603050405020304" pitchFamily="18" charset="0"/>
                <a:cs typeface="Times New Roman" panose="02020603050405020304" pitchFamily="18" charset="0"/>
              </a:rPr>
              <a:t>Que </a:t>
            </a:r>
            <a:r>
              <a:rPr lang="pt-PT" sz="2400" dirty="0" err="1">
                <a:solidFill>
                  <a:srgbClr val="000000"/>
                </a:solidFill>
                <a:effectLst/>
                <a:latin typeface="Calibri  "/>
                <a:ea typeface="Times New Roman" panose="02020603050405020304" pitchFamily="18" charset="0"/>
                <a:cs typeface="Times New Roman" panose="02020603050405020304" pitchFamily="18" charset="0"/>
              </a:rPr>
              <a:t>actividades</a:t>
            </a:r>
            <a:r>
              <a:rPr lang="pt-PT" sz="2400" dirty="0">
                <a:solidFill>
                  <a:srgbClr val="000000"/>
                </a:solidFill>
                <a:effectLst/>
                <a:latin typeface="Calibri  "/>
                <a:ea typeface="Times New Roman" panose="02020603050405020304" pitchFamily="18" charset="0"/>
                <a:cs typeface="Times New Roman" panose="02020603050405020304" pitchFamily="18" charset="0"/>
              </a:rPr>
              <a:t> chave requer a sua proposta de valor?</a:t>
            </a:r>
          </a:p>
          <a:p>
            <a:pPr marL="342900" lvl="0" indent="-342900" algn="just">
              <a:lnSpc>
                <a:spcPct val="107000"/>
              </a:lnSpc>
              <a:spcAft>
                <a:spcPts val="800"/>
              </a:spcAft>
              <a:buFont typeface="+mj-lt"/>
              <a:buAutoNum type="romanLcPeriod"/>
              <a:tabLst>
                <a:tab pos="457200" algn="l"/>
              </a:tabLst>
            </a:pPr>
            <a:r>
              <a:rPr lang="pt-PT" sz="2400" dirty="0">
                <a:solidFill>
                  <a:srgbClr val="000000"/>
                </a:solidFill>
                <a:effectLst/>
                <a:latin typeface="Calibri  "/>
                <a:ea typeface="Times New Roman" panose="02020603050405020304" pitchFamily="18" charset="0"/>
                <a:cs typeface="Times New Roman" panose="02020603050405020304" pitchFamily="18" charset="0"/>
              </a:rPr>
              <a:t>Quais são as </a:t>
            </a:r>
            <a:r>
              <a:rPr lang="pt-PT" sz="2400" dirty="0" err="1">
                <a:solidFill>
                  <a:srgbClr val="000000"/>
                </a:solidFill>
                <a:effectLst/>
                <a:latin typeface="Calibri  "/>
                <a:ea typeface="Times New Roman" panose="02020603050405020304" pitchFamily="18" charset="0"/>
                <a:cs typeface="Times New Roman" panose="02020603050405020304" pitchFamily="18" charset="0"/>
              </a:rPr>
              <a:t>actividades</a:t>
            </a:r>
            <a:r>
              <a:rPr lang="pt-PT" sz="2400" dirty="0">
                <a:solidFill>
                  <a:srgbClr val="000000"/>
                </a:solidFill>
                <a:effectLst/>
                <a:latin typeface="Calibri  "/>
                <a:ea typeface="Times New Roman" panose="02020603050405020304" pitchFamily="18" charset="0"/>
                <a:cs typeface="Times New Roman" panose="02020603050405020304" pitchFamily="18" charset="0"/>
              </a:rPr>
              <a:t> mais importantes nos canais de distribuição, relações com clientes, fluxo de receitas...?</a:t>
            </a:r>
          </a:p>
          <a:p>
            <a:pPr>
              <a:lnSpc>
                <a:spcPct val="150000"/>
              </a:lnSpc>
            </a:pPr>
            <a:endParaRPr lang="en-GB" sz="2600" b="1" spc="-20" dirty="0"/>
          </a:p>
        </p:txBody>
      </p:sp>
    </p:spTree>
    <p:extLst>
      <p:ext uri="{BB962C8B-B14F-4D97-AF65-F5344CB8AC3E}">
        <p14:creationId xmlns:p14="http://schemas.microsoft.com/office/powerpoint/2010/main" val="1770425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C63F77-A39B-554E-A133-99F7EF6E974C}"/>
              </a:ext>
            </a:extLst>
          </p:cNvPr>
          <p:cNvSpPr>
            <a:spLocks noGrp="1"/>
          </p:cNvSpPr>
          <p:nvPr>
            <p:ph type="body" sz="quarter" idx="15"/>
          </p:nvPr>
        </p:nvSpPr>
        <p:spPr/>
        <p:txBody>
          <a:bodyPr/>
          <a:lstStyle/>
          <a:p>
            <a:r>
              <a:rPr lang="sl-SI" dirty="0"/>
              <a:t>BUSINESS MODEL CANVAS</a:t>
            </a:r>
            <a:endParaRPr lang="en-US" dirty="0"/>
          </a:p>
        </p:txBody>
      </p:sp>
      <p:sp>
        <p:nvSpPr>
          <p:cNvPr id="6" name="CaixaDeTexto 8">
            <a:extLst>
              <a:ext uri="{FF2B5EF4-FFF2-40B4-BE49-F238E27FC236}">
                <a16:creationId xmlns:a16="http://schemas.microsoft.com/office/drawing/2014/main" id="{3D600FCB-5217-4DC6-85FD-C4E8694031B0}"/>
              </a:ext>
            </a:extLst>
          </p:cNvPr>
          <p:cNvSpPr txBox="1"/>
          <p:nvPr/>
        </p:nvSpPr>
        <p:spPr>
          <a:xfrm>
            <a:off x="350901" y="1886984"/>
            <a:ext cx="11490578" cy="1834784"/>
          </a:xfrm>
          <a:prstGeom prst="rect">
            <a:avLst/>
          </a:prstGeom>
          <a:solidFill>
            <a:srgbClr val="6ECECB"/>
          </a:solidFill>
        </p:spPr>
        <p:txBody>
          <a:bodyPr wrap="square" rtlCol="0">
            <a:noAutofit/>
          </a:bodyPr>
          <a:lstStyle/>
          <a:p>
            <a:pPr>
              <a:lnSpc>
                <a:spcPct val="120000"/>
              </a:lnSpc>
              <a:spcAft>
                <a:spcPts val="600"/>
              </a:spcAft>
            </a:pPr>
            <a:r>
              <a:rPr lang="sl-SI" sz="2600" b="1" dirty="0">
                <a:solidFill>
                  <a:schemeClr val="bg1"/>
                </a:solidFill>
                <a:effectLst>
                  <a:outerShdw blurRad="38100" dist="38100" dir="2700000" algn="tl">
                    <a:srgbClr val="000000">
                      <a:alpha val="43137"/>
                    </a:srgbClr>
                  </a:outerShdw>
                </a:effectLst>
              </a:rPr>
              <a:t>PROPOSTA DE VALOR</a:t>
            </a:r>
          </a:p>
          <a:p>
            <a:pPr marL="342900" lvl="0" indent="-342900" algn="just">
              <a:lnSpc>
                <a:spcPct val="107000"/>
              </a:lnSpc>
              <a:spcAft>
                <a:spcPts val="800"/>
              </a:spcAft>
              <a:buFont typeface="+mj-lt"/>
              <a:buAutoNum type="romanLcPeriod"/>
              <a:tabLst>
                <a:tab pos="457200" algn="l"/>
              </a:tabLst>
            </a:pPr>
            <a:r>
              <a:rPr lang="pt-PT"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Que valor central é que entrega ao cliente?</a:t>
            </a:r>
          </a:p>
          <a:p>
            <a:pPr marL="342900" lvl="0" indent="-342900" algn="just">
              <a:lnSpc>
                <a:spcPct val="107000"/>
              </a:lnSpc>
              <a:spcAft>
                <a:spcPts val="800"/>
              </a:spcAft>
              <a:buFont typeface="+mj-lt"/>
              <a:buAutoNum type="romanLcPeriod"/>
              <a:tabLst>
                <a:tab pos="457200" algn="l"/>
              </a:tabLst>
            </a:pPr>
            <a:r>
              <a:rPr lang="pt-PT"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Que necessidades do cliente está a satisfazer?</a:t>
            </a:r>
          </a:p>
        </p:txBody>
      </p:sp>
      <p:sp>
        <p:nvSpPr>
          <p:cNvPr id="7" name="CaixaDeTexto 6">
            <a:extLst>
              <a:ext uri="{FF2B5EF4-FFF2-40B4-BE49-F238E27FC236}">
                <a16:creationId xmlns:a16="http://schemas.microsoft.com/office/drawing/2014/main" id="{DA0E1799-19F2-437E-B859-C12167768F65}"/>
              </a:ext>
            </a:extLst>
          </p:cNvPr>
          <p:cNvSpPr txBox="1"/>
          <p:nvPr/>
        </p:nvSpPr>
        <p:spPr>
          <a:xfrm>
            <a:off x="350901" y="3935118"/>
            <a:ext cx="11490578" cy="1963133"/>
          </a:xfrm>
          <a:prstGeom prst="rect">
            <a:avLst/>
          </a:prstGeom>
          <a:solidFill>
            <a:srgbClr val="FDDE00"/>
          </a:solidFill>
        </p:spPr>
        <p:txBody>
          <a:bodyPr wrap="square" rtlCol="0">
            <a:noAutofit/>
          </a:bodyPr>
          <a:lstStyle/>
          <a:p>
            <a:pPr>
              <a:lnSpc>
                <a:spcPct val="150000"/>
              </a:lnSpc>
            </a:pPr>
            <a:r>
              <a:rPr lang="sl-SI" sz="2600" b="1" spc="-20" dirty="0">
                <a:solidFill>
                  <a:schemeClr val="bg1"/>
                </a:solidFill>
                <a:effectLst>
                  <a:outerShdw blurRad="38100" dist="38100" dir="2700000" algn="tl">
                    <a:srgbClr val="000000">
                      <a:alpha val="43137"/>
                    </a:srgbClr>
                  </a:outerShdw>
                </a:effectLst>
              </a:rPr>
              <a:t>RELAÇÃO COM OS CLIENTES</a:t>
            </a:r>
          </a:p>
          <a:p>
            <a:pPr marL="342900" lvl="0" indent="-342900" algn="just">
              <a:lnSpc>
                <a:spcPct val="107000"/>
              </a:lnSpc>
              <a:spcAft>
                <a:spcPts val="800"/>
              </a:spcAft>
              <a:buFont typeface="+mj-lt"/>
              <a:buAutoNum type="romanLcPeriod"/>
              <a:tabLst>
                <a:tab pos="457200" algn="l"/>
              </a:tabLst>
            </a:pPr>
            <a:r>
              <a:rPr lang="pt-PT"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Que relação espera que o cliente-alvo estabeleça consigo?</a:t>
            </a:r>
          </a:p>
          <a:p>
            <a:pPr marL="342900" lvl="0" indent="-342900" algn="just">
              <a:lnSpc>
                <a:spcPct val="107000"/>
              </a:lnSpc>
              <a:spcAft>
                <a:spcPts val="800"/>
              </a:spcAft>
              <a:buFont typeface="+mj-lt"/>
              <a:buAutoNum type="romanLcPeriod"/>
              <a:tabLst>
                <a:tab pos="457200" algn="l"/>
              </a:tabLst>
            </a:pPr>
            <a:r>
              <a:rPr lang="pt-PT"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Como pode integrar isso no seu negócio em termos de custo e formato?</a:t>
            </a:r>
          </a:p>
          <a:p>
            <a:pPr>
              <a:lnSpc>
                <a:spcPct val="150000"/>
              </a:lnSpc>
            </a:pPr>
            <a:endParaRPr lang="en-GB" sz="2600" b="1" spc="-20" dirty="0"/>
          </a:p>
        </p:txBody>
      </p:sp>
    </p:spTree>
    <p:extLst>
      <p:ext uri="{BB962C8B-B14F-4D97-AF65-F5344CB8AC3E}">
        <p14:creationId xmlns:p14="http://schemas.microsoft.com/office/powerpoint/2010/main" val="10376744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C63F77-A39B-554E-A133-99F7EF6E974C}"/>
              </a:ext>
            </a:extLst>
          </p:cNvPr>
          <p:cNvSpPr>
            <a:spLocks noGrp="1"/>
          </p:cNvSpPr>
          <p:nvPr>
            <p:ph type="body" sz="quarter" idx="15"/>
          </p:nvPr>
        </p:nvSpPr>
        <p:spPr/>
        <p:txBody>
          <a:bodyPr/>
          <a:lstStyle/>
          <a:p>
            <a:r>
              <a:rPr lang="sl-SI" dirty="0"/>
              <a:t>BUSINESS MODEL CANVAS</a:t>
            </a:r>
            <a:endParaRPr lang="en-US" dirty="0"/>
          </a:p>
        </p:txBody>
      </p:sp>
      <p:sp>
        <p:nvSpPr>
          <p:cNvPr id="6" name="CaixaDeTexto 8">
            <a:extLst>
              <a:ext uri="{FF2B5EF4-FFF2-40B4-BE49-F238E27FC236}">
                <a16:creationId xmlns:a16="http://schemas.microsoft.com/office/drawing/2014/main" id="{3D600FCB-5217-4DC6-85FD-C4E8694031B0}"/>
              </a:ext>
            </a:extLst>
          </p:cNvPr>
          <p:cNvSpPr txBox="1"/>
          <p:nvPr/>
        </p:nvSpPr>
        <p:spPr>
          <a:xfrm>
            <a:off x="350901" y="1886984"/>
            <a:ext cx="11490578" cy="1834784"/>
          </a:xfrm>
          <a:prstGeom prst="rect">
            <a:avLst/>
          </a:prstGeom>
          <a:solidFill>
            <a:srgbClr val="6ECECB"/>
          </a:solidFill>
        </p:spPr>
        <p:txBody>
          <a:bodyPr wrap="square" rtlCol="0">
            <a:noAutofit/>
          </a:bodyPr>
          <a:lstStyle/>
          <a:p>
            <a:pPr>
              <a:lnSpc>
                <a:spcPct val="120000"/>
              </a:lnSpc>
              <a:spcAft>
                <a:spcPts val="600"/>
              </a:spcAft>
            </a:pPr>
            <a:r>
              <a:rPr lang="sl-SI" sz="2600" b="1" dirty="0">
                <a:solidFill>
                  <a:schemeClr val="bg1"/>
                </a:solidFill>
                <a:effectLst>
                  <a:outerShdw blurRad="38100" dist="38100" dir="2700000" algn="tl">
                    <a:srgbClr val="000000">
                      <a:alpha val="43137"/>
                    </a:srgbClr>
                  </a:outerShdw>
                </a:effectLst>
              </a:rPr>
              <a:t>SEGMENTO DE CLIENTES</a:t>
            </a:r>
          </a:p>
          <a:p>
            <a:pPr marL="342900" lvl="0" indent="-342900" algn="just">
              <a:lnSpc>
                <a:spcPct val="107000"/>
              </a:lnSpc>
              <a:spcAft>
                <a:spcPts val="800"/>
              </a:spcAft>
              <a:buFont typeface="+mj-lt"/>
              <a:buAutoNum type="romanLcPeriod"/>
              <a:tabLst>
                <a:tab pos="457200" algn="l"/>
              </a:tabLst>
            </a:pPr>
            <a:r>
              <a:rPr lang="pt-PT"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Para que grupos está a criar valores?</a:t>
            </a:r>
          </a:p>
          <a:p>
            <a:pPr marL="342900" lvl="0" indent="-342900" algn="just">
              <a:lnSpc>
                <a:spcPct val="107000"/>
              </a:lnSpc>
              <a:spcAft>
                <a:spcPts val="800"/>
              </a:spcAft>
              <a:buFont typeface="+mj-lt"/>
              <a:buAutoNum type="romanLcPeriod"/>
              <a:tabLst>
                <a:tab pos="457200" algn="l"/>
              </a:tabLst>
            </a:pPr>
            <a:r>
              <a:rPr lang="pt-PT"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Quem é o seu cliente mais importante?</a:t>
            </a:r>
          </a:p>
        </p:txBody>
      </p:sp>
      <p:sp>
        <p:nvSpPr>
          <p:cNvPr id="7" name="CaixaDeTexto 6">
            <a:extLst>
              <a:ext uri="{FF2B5EF4-FFF2-40B4-BE49-F238E27FC236}">
                <a16:creationId xmlns:a16="http://schemas.microsoft.com/office/drawing/2014/main" id="{DA0E1799-19F2-437E-B859-C12167768F65}"/>
              </a:ext>
            </a:extLst>
          </p:cNvPr>
          <p:cNvSpPr txBox="1"/>
          <p:nvPr/>
        </p:nvSpPr>
        <p:spPr>
          <a:xfrm>
            <a:off x="350901" y="3935118"/>
            <a:ext cx="11490578" cy="1963133"/>
          </a:xfrm>
          <a:prstGeom prst="rect">
            <a:avLst/>
          </a:prstGeom>
          <a:solidFill>
            <a:srgbClr val="FDDE00"/>
          </a:solidFill>
        </p:spPr>
        <p:txBody>
          <a:bodyPr wrap="square" rtlCol="0">
            <a:noAutofit/>
          </a:bodyPr>
          <a:lstStyle/>
          <a:p>
            <a:pPr>
              <a:lnSpc>
                <a:spcPct val="150000"/>
              </a:lnSpc>
            </a:pPr>
            <a:r>
              <a:rPr lang="sl-SI" sz="2600" b="1" spc="-20" dirty="0">
                <a:solidFill>
                  <a:schemeClr val="bg1"/>
                </a:solidFill>
                <a:effectLst>
                  <a:outerShdw blurRad="38100" dist="38100" dir="2700000" algn="tl">
                    <a:srgbClr val="000000">
                      <a:alpha val="43137"/>
                    </a:srgbClr>
                  </a:outerShdw>
                </a:effectLst>
              </a:rPr>
              <a:t>RECURSOS-CHAVE</a:t>
            </a:r>
          </a:p>
          <a:p>
            <a:pPr marL="342900" lvl="0" indent="-342900" algn="just">
              <a:lnSpc>
                <a:spcPct val="107000"/>
              </a:lnSpc>
              <a:spcAft>
                <a:spcPts val="800"/>
              </a:spcAft>
              <a:buFont typeface="+mj-lt"/>
              <a:buAutoNum type="romanLcPeriod"/>
              <a:tabLst>
                <a:tab pos="457200" algn="l"/>
              </a:tabLst>
            </a:pPr>
            <a:r>
              <a:rPr lang="pt-PT"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Que recursos chave a sua proposta de valor requer?</a:t>
            </a:r>
          </a:p>
          <a:p>
            <a:pPr marL="342900" lvl="0" indent="-342900" algn="just">
              <a:lnSpc>
                <a:spcPct val="107000"/>
              </a:lnSpc>
              <a:spcAft>
                <a:spcPts val="800"/>
              </a:spcAft>
              <a:buFont typeface="+mj-lt"/>
              <a:buAutoNum type="romanLcPeriod"/>
              <a:tabLst>
                <a:tab pos="457200" algn="l"/>
              </a:tabLst>
            </a:pPr>
            <a:r>
              <a:rPr lang="pt-PT"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Que recursos são os mais importantes nos canais de distribuição, relações com os clientes, fluxo de receitas...?</a:t>
            </a:r>
          </a:p>
          <a:p>
            <a:pPr>
              <a:lnSpc>
                <a:spcPct val="150000"/>
              </a:lnSpc>
            </a:pPr>
            <a:endParaRPr lang="en-GB" sz="2600" b="1" spc="-20" dirty="0"/>
          </a:p>
        </p:txBody>
      </p:sp>
    </p:spTree>
    <p:extLst>
      <p:ext uri="{BB962C8B-B14F-4D97-AF65-F5344CB8AC3E}">
        <p14:creationId xmlns:p14="http://schemas.microsoft.com/office/powerpoint/2010/main" val="2915123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8">
            <a:extLst>
              <a:ext uri="{FF2B5EF4-FFF2-40B4-BE49-F238E27FC236}">
                <a16:creationId xmlns:a16="http://schemas.microsoft.com/office/drawing/2014/main" id="{DF4720CB-9475-4186-B2CF-ABC8EC48903A}"/>
              </a:ext>
            </a:extLst>
          </p:cNvPr>
          <p:cNvSpPr txBox="1"/>
          <p:nvPr/>
        </p:nvSpPr>
        <p:spPr>
          <a:xfrm>
            <a:off x="315155" y="5087261"/>
            <a:ext cx="11490578" cy="1160940"/>
          </a:xfrm>
          <a:prstGeom prst="rect">
            <a:avLst/>
          </a:prstGeom>
          <a:solidFill>
            <a:srgbClr val="6ECECB"/>
          </a:solidFill>
        </p:spPr>
        <p:txBody>
          <a:bodyPr wrap="square" rtlCol="0">
            <a:noAutofit/>
          </a:bodyPr>
          <a:lstStyle/>
          <a:p>
            <a:pPr>
              <a:lnSpc>
                <a:spcPct val="120000"/>
              </a:lnSpc>
              <a:spcAft>
                <a:spcPts val="600"/>
              </a:spcAft>
            </a:pPr>
            <a:r>
              <a:rPr lang="sl-SI" sz="2600" b="1" dirty="0">
                <a:solidFill>
                  <a:schemeClr val="bg1"/>
                </a:solidFill>
                <a:effectLst>
                  <a:outerShdw blurRad="38100" dist="38100" dir="2700000" algn="tl">
                    <a:srgbClr val="000000">
                      <a:alpha val="43137"/>
                    </a:srgbClr>
                  </a:outerShdw>
                </a:effectLst>
              </a:rPr>
              <a:t>VALOR DE RECEITAS</a:t>
            </a:r>
          </a:p>
          <a:p>
            <a:pPr marL="342900" lvl="0" indent="-342900" algn="just">
              <a:lnSpc>
                <a:spcPct val="107000"/>
              </a:lnSpc>
              <a:spcAft>
                <a:spcPts val="800"/>
              </a:spcAft>
              <a:buFont typeface="+mj-lt"/>
              <a:buAutoNum type="romanLcPeriod"/>
              <a:tabLst>
                <a:tab pos="457200" algn="l"/>
              </a:tabLst>
            </a:pPr>
            <a:r>
              <a:rPr lang="pt-PT"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 que é que eles estão dispostos a pagar? Produto? Serviço?</a:t>
            </a:r>
          </a:p>
        </p:txBody>
      </p:sp>
      <p:sp>
        <p:nvSpPr>
          <p:cNvPr id="4" name="Text Placeholder 3">
            <a:extLst>
              <a:ext uri="{FF2B5EF4-FFF2-40B4-BE49-F238E27FC236}">
                <a16:creationId xmlns:a16="http://schemas.microsoft.com/office/drawing/2014/main" id="{DFC63F77-A39B-554E-A133-99F7EF6E974C}"/>
              </a:ext>
            </a:extLst>
          </p:cNvPr>
          <p:cNvSpPr>
            <a:spLocks noGrp="1"/>
          </p:cNvSpPr>
          <p:nvPr>
            <p:ph type="body" sz="quarter" idx="15"/>
          </p:nvPr>
        </p:nvSpPr>
        <p:spPr/>
        <p:txBody>
          <a:bodyPr/>
          <a:lstStyle/>
          <a:p>
            <a:r>
              <a:rPr lang="sl-SI" dirty="0"/>
              <a:t>BUSINESS MODEL CANVAS</a:t>
            </a:r>
            <a:endParaRPr lang="en-US" dirty="0"/>
          </a:p>
        </p:txBody>
      </p:sp>
      <p:sp>
        <p:nvSpPr>
          <p:cNvPr id="6" name="CaixaDeTexto 8">
            <a:extLst>
              <a:ext uri="{FF2B5EF4-FFF2-40B4-BE49-F238E27FC236}">
                <a16:creationId xmlns:a16="http://schemas.microsoft.com/office/drawing/2014/main" id="{3D600FCB-5217-4DC6-85FD-C4E8694031B0}"/>
              </a:ext>
            </a:extLst>
          </p:cNvPr>
          <p:cNvSpPr txBox="1"/>
          <p:nvPr/>
        </p:nvSpPr>
        <p:spPr>
          <a:xfrm>
            <a:off x="350901" y="1190269"/>
            <a:ext cx="11490578" cy="1963133"/>
          </a:xfrm>
          <a:prstGeom prst="rect">
            <a:avLst/>
          </a:prstGeom>
          <a:solidFill>
            <a:srgbClr val="6ECECB"/>
          </a:solidFill>
        </p:spPr>
        <p:txBody>
          <a:bodyPr wrap="square" rtlCol="0">
            <a:noAutofit/>
          </a:bodyPr>
          <a:lstStyle/>
          <a:p>
            <a:pPr>
              <a:lnSpc>
                <a:spcPct val="120000"/>
              </a:lnSpc>
              <a:spcAft>
                <a:spcPts val="600"/>
              </a:spcAft>
            </a:pPr>
            <a:r>
              <a:rPr lang="sl-SI" sz="2600" b="1" dirty="0">
                <a:solidFill>
                  <a:schemeClr val="bg1"/>
                </a:solidFill>
                <a:effectLst>
                  <a:outerShdw blurRad="38100" dist="38100" dir="2700000" algn="tl">
                    <a:srgbClr val="000000">
                      <a:alpha val="43137"/>
                    </a:srgbClr>
                  </a:outerShdw>
                </a:effectLst>
              </a:rPr>
              <a:t>CANAIS DE DISTRIBUIÇÃO</a:t>
            </a:r>
          </a:p>
          <a:p>
            <a:pPr marL="342900" lvl="0" indent="-342900" algn="just">
              <a:lnSpc>
                <a:spcPct val="107000"/>
              </a:lnSpc>
              <a:spcAft>
                <a:spcPts val="800"/>
              </a:spcAft>
              <a:buFont typeface="+mj-lt"/>
              <a:buAutoNum type="romanLcPeriod"/>
              <a:tabLst>
                <a:tab pos="457200" algn="l"/>
              </a:tabLst>
            </a:pPr>
            <a:r>
              <a:rPr lang="pt-PT"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Através de que canais os seus clientes querem ser alcançados?</a:t>
            </a:r>
          </a:p>
          <a:p>
            <a:pPr marL="342900" lvl="0" indent="-342900" algn="just">
              <a:lnSpc>
                <a:spcPct val="107000"/>
              </a:lnSpc>
              <a:spcAft>
                <a:spcPts val="800"/>
              </a:spcAft>
              <a:buFont typeface="+mj-lt"/>
              <a:buAutoNum type="romanLcPeriod"/>
              <a:tabLst>
                <a:tab pos="457200" algn="l"/>
              </a:tabLst>
            </a:pPr>
            <a:r>
              <a:rPr lang="pt-PT"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Quais os canais que funcionam melhor? Quanto é que custam? Como podem ser integrados nas suas rotinas e nas dos seus clientes?</a:t>
            </a:r>
          </a:p>
        </p:txBody>
      </p:sp>
      <p:sp>
        <p:nvSpPr>
          <p:cNvPr id="7" name="CaixaDeTexto 6">
            <a:extLst>
              <a:ext uri="{FF2B5EF4-FFF2-40B4-BE49-F238E27FC236}">
                <a16:creationId xmlns:a16="http://schemas.microsoft.com/office/drawing/2014/main" id="{DA0E1799-19F2-437E-B859-C12167768F65}"/>
              </a:ext>
            </a:extLst>
          </p:cNvPr>
          <p:cNvSpPr txBox="1"/>
          <p:nvPr/>
        </p:nvSpPr>
        <p:spPr>
          <a:xfrm>
            <a:off x="1627645" y="3323813"/>
            <a:ext cx="8865598" cy="1593037"/>
          </a:xfrm>
          <a:prstGeom prst="rect">
            <a:avLst/>
          </a:prstGeom>
          <a:solidFill>
            <a:srgbClr val="FDDE00"/>
          </a:solidFill>
        </p:spPr>
        <p:txBody>
          <a:bodyPr wrap="square" rtlCol="0">
            <a:noAutofit/>
          </a:bodyPr>
          <a:lstStyle/>
          <a:p>
            <a:pPr>
              <a:lnSpc>
                <a:spcPct val="150000"/>
              </a:lnSpc>
            </a:pPr>
            <a:r>
              <a:rPr lang="sl-SI" sz="2600" b="1" spc="-20" dirty="0">
                <a:solidFill>
                  <a:schemeClr val="bg1"/>
                </a:solidFill>
                <a:effectLst>
                  <a:outerShdw blurRad="38100" dist="38100" dir="2700000" algn="tl">
                    <a:srgbClr val="000000">
                      <a:alpha val="43137"/>
                    </a:srgbClr>
                  </a:outerShdw>
                </a:effectLst>
              </a:rPr>
              <a:t>ESTRUTURA DE CUSTO</a:t>
            </a:r>
          </a:p>
          <a:p>
            <a:pPr marL="342900" lvl="0" indent="-342900" algn="just">
              <a:lnSpc>
                <a:spcPct val="107000"/>
              </a:lnSpc>
              <a:spcAft>
                <a:spcPts val="800"/>
              </a:spcAft>
              <a:buFont typeface="+mj-lt"/>
              <a:buAutoNum type="romanLcPeriod"/>
              <a:tabLst>
                <a:tab pos="457200" algn="l"/>
              </a:tabLst>
            </a:pPr>
            <a:r>
              <a:rPr lang="pt-PT"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Que grupos de custos serão necessários no seu negócio?</a:t>
            </a:r>
          </a:p>
          <a:p>
            <a:pPr marL="342900" lvl="0" indent="-342900" algn="just">
              <a:lnSpc>
                <a:spcPct val="107000"/>
              </a:lnSpc>
              <a:spcAft>
                <a:spcPts val="800"/>
              </a:spcAft>
              <a:buFont typeface="+mj-lt"/>
              <a:buAutoNum type="romanLcPeriod"/>
              <a:tabLst>
                <a:tab pos="457200" algn="l"/>
              </a:tabLst>
            </a:pPr>
            <a:r>
              <a:rPr lang="pt-PT"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Que recursos/atividades chave são mais caros?</a:t>
            </a:r>
          </a:p>
          <a:p>
            <a:pPr>
              <a:lnSpc>
                <a:spcPct val="150000"/>
              </a:lnSpc>
            </a:pPr>
            <a:endParaRPr lang="en-GB" sz="2600" b="1" spc="-20" dirty="0"/>
          </a:p>
        </p:txBody>
      </p:sp>
    </p:spTree>
    <p:extLst>
      <p:ext uri="{BB962C8B-B14F-4D97-AF65-F5344CB8AC3E}">
        <p14:creationId xmlns:p14="http://schemas.microsoft.com/office/powerpoint/2010/main" val="3188955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a:xfrm>
            <a:off x="643223" y="349104"/>
            <a:ext cx="6361734" cy="697353"/>
          </a:xfrm>
        </p:spPr>
        <p:txBody>
          <a:bodyPr/>
          <a:lstStyle/>
          <a:p>
            <a:r>
              <a:rPr lang="en-US" dirty="0"/>
              <a:t>The roadmap</a:t>
            </a:r>
          </a:p>
        </p:txBody>
      </p:sp>
      <p:sp>
        <p:nvSpPr>
          <p:cNvPr id="26" name="Retângulo 25">
            <a:extLst>
              <a:ext uri="{FF2B5EF4-FFF2-40B4-BE49-F238E27FC236}">
                <a16:creationId xmlns:a16="http://schemas.microsoft.com/office/drawing/2014/main" id="{F0D788AC-E3A6-4BC0-BD90-E7AC75292036}"/>
              </a:ext>
            </a:extLst>
          </p:cNvPr>
          <p:cNvSpPr/>
          <p:nvPr/>
        </p:nvSpPr>
        <p:spPr>
          <a:xfrm>
            <a:off x="360420" y="993094"/>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l-SI" sz="2400" b="1" i="0" u="none" strike="noStrike" kern="0" cap="none" spc="0" normalizeH="0" baseline="0" noProof="0" dirty="0">
                <a:ln>
                  <a:noFill/>
                </a:ln>
                <a:solidFill>
                  <a:srgbClr val="A5A5A5"/>
                </a:solidFill>
                <a:effectLst/>
                <a:uLnTx/>
                <a:uFillTx/>
                <a:latin typeface="Calibri"/>
                <a:ea typeface="Calibri"/>
                <a:cs typeface="Calibri"/>
                <a:sym typeface="Calibri"/>
              </a:rPr>
              <a:t>I. Introdução ao Bem-Estar</a:t>
            </a:r>
            <a:endParaRPr kumimoji="0" lang="sl-SI"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0" name="Retângulo 29">
            <a:extLst>
              <a:ext uri="{FF2B5EF4-FFF2-40B4-BE49-F238E27FC236}">
                <a16:creationId xmlns:a16="http://schemas.microsoft.com/office/drawing/2014/main" id="{5C11D799-0927-4B6A-8314-2BB104CA9282}"/>
              </a:ext>
            </a:extLst>
          </p:cNvPr>
          <p:cNvSpPr/>
          <p:nvPr/>
        </p:nvSpPr>
        <p:spPr>
          <a:xfrm>
            <a:off x="360420" y="157887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PT" sz="2400" b="1" i="0" u="none" strike="noStrike" kern="0" cap="none" spc="0" normalizeH="0" baseline="0" noProof="0" dirty="0">
                <a:ln>
                  <a:noFill/>
                </a:ln>
                <a:solidFill>
                  <a:srgbClr val="A5A5A5"/>
                </a:solidFill>
                <a:effectLst/>
                <a:uLnTx/>
                <a:uFillTx/>
                <a:latin typeface="Calibri"/>
                <a:ea typeface="Calibri"/>
                <a:cs typeface="Calibri"/>
                <a:sym typeface="Calibri"/>
              </a:rPr>
              <a:t>II. A Nova Era do Bem-Estar</a:t>
            </a:r>
          </a:p>
        </p:txBody>
      </p:sp>
      <p:sp>
        <p:nvSpPr>
          <p:cNvPr id="32" name="Retângulo 31">
            <a:extLst>
              <a:ext uri="{FF2B5EF4-FFF2-40B4-BE49-F238E27FC236}">
                <a16:creationId xmlns:a16="http://schemas.microsoft.com/office/drawing/2014/main" id="{AA0D24B1-2647-4D96-9604-BE80F80146B6}"/>
              </a:ext>
            </a:extLst>
          </p:cNvPr>
          <p:cNvSpPr/>
          <p:nvPr/>
        </p:nvSpPr>
        <p:spPr>
          <a:xfrm>
            <a:off x="360420" y="216466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PT" sz="2400" b="1" i="0" u="none" strike="noStrike" kern="0" cap="none" spc="0" normalizeH="0" baseline="0" noProof="0" dirty="0">
                <a:ln>
                  <a:noFill/>
                </a:ln>
                <a:solidFill>
                  <a:srgbClr val="A5A5A5"/>
                </a:solidFill>
                <a:effectLst/>
                <a:uLnTx/>
                <a:uFillTx/>
                <a:latin typeface="Calibri"/>
                <a:ea typeface="Calibri"/>
                <a:cs typeface="Calibri"/>
                <a:sym typeface="Calibri"/>
              </a:rPr>
              <a:t>III. A Economia da Experiência</a:t>
            </a:r>
          </a:p>
        </p:txBody>
      </p:sp>
      <p:sp>
        <p:nvSpPr>
          <p:cNvPr id="38" name="Retângulo 37">
            <a:extLst>
              <a:ext uri="{FF2B5EF4-FFF2-40B4-BE49-F238E27FC236}">
                <a16:creationId xmlns:a16="http://schemas.microsoft.com/office/drawing/2014/main" id="{A004A93A-141D-44B1-8A84-AB29ACC02976}"/>
              </a:ext>
            </a:extLst>
          </p:cNvPr>
          <p:cNvSpPr/>
          <p:nvPr/>
        </p:nvSpPr>
        <p:spPr>
          <a:xfrm>
            <a:off x="360420" y="3891548"/>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0000"/>
              </a:buClr>
              <a:defRPr/>
            </a:pPr>
            <a:r>
              <a:rPr lang="sl-SI" sz="2400" b="1" kern="0" dirty="0">
                <a:solidFill>
                  <a:srgbClr val="A5A5A5"/>
                </a:solidFill>
                <a:latin typeface="Calibri"/>
                <a:cs typeface="Calibri"/>
                <a:sym typeface="Calibri"/>
              </a:rPr>
              <a:t>VI. O Stoytelling no Turismo Gastronómico</a:t>
            </a:r>
          </a:p>
        </p:txBody>
      </p:sp>
      <p:sp>
        <p:nvSpPr>
          <p:cNvPr id="40" name="Seta: Pentágono 39">
            <a:extLst>
              <a:ext uri="{FF2B5EF4-FFF2-40B4-BE49-F238E27FC236}">
                <a16:creationId xmlns:a16="http://schemas.microsoft.com/office/drawing/2014/main" id="{A3F5E8AB-B26B-40F2-BD64-AAC1C91EAD99}"/>
              </a:ext>
            </a:extLst>
          </p:cNvPr>
          <p:cNvSpPr/>
          <p:nvPr/>
        </p:nvSpPr>
        <p:spPr>
          <a:xfrm>
            <a:off x="360413" y="5090030"/>
            <a:ext cx="6444000" cy="46800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PT" sz="2400" b="1" i="0" u="none" strike="noStrike" kern="0" cap="none" spc="0" normalizeH="0" baseline="0" noProof="0" dirty="0">
                <a:ln>
                  <a:noFill/>
                </a:ln>
                <a:solidFill>
                  <a:srgbClr val="A5A5A5"/>
                </a:solidFill>
                <a:effectLst/>
                <a:uLnTx/>
                <a:uFillTx/>
                <a:latin typeface="Calibri"/>
                <a:ea typeface="Calibri"/>
                <a:cs typeface="Calibri"/>
                <a:sym typeface="Calibri"/>
              </a:rPr>
              <a:t>VIII. </a:t>
            </a:r>
            <a:r>
              <a:rPr kumimoji="0" lang="pt-PT" sz="2400" b="1" i="0" u="none" strike="noStrike" kern="0" cap="none" spc="0" normalizeH="0" baseline="0" noProof="0" dirty="0" err="1">
                <a:ln>
                  <a:noFill/>
                </a:ln>
                <a:solidFill>
                  <a:srgbClr val="A5A5A5"/>
                </a:solidFill>
                <a:effectLst/>
                <a:uLnTx/>
                <a:uFillTx/>
                <a:latin typeface="Calibri"/>
                <a:ea typeface="Calibri"/>
                <a:cs typeface="Calibri"/>
                <a:sym typeface="Calibri"/>
              </a:rPr>
              <a:t>Branding</a:t>
            </a:r>
            <a:r>
              <a:rPr kumimoji="0" lang="pt-PT" sz="2400" b="1" i="0" u="none" strike="noStrike" kern="0" cap="none" spc="0" normalizeH="0" baseline="0" noProof="0" dirty="0">
                <a:ln>
                  <a:noFill/>
                </a:ln>
                <a:solidFill>
                  <a:srgbClr val="A5A5A5"/>
                </a:solidFill>
                <a:effectLst/>
                <a:uLnTx/>
                <a:uFillTx/>
                <a:latin typeface="Calibri"/>
                <a:ea typeface="Calibri"/>
                <a:cs typeface="Calibri"/>
                <a:sym typeface="Calibri"/>
              </a:rPr>
              <a:t> para o Bem-Estar</a:t>
            </a:r>
          </a:p>
        </p:txBody>
      </p:sp>
      <p:pic>
        <p:nvPicPr>
          <p:cNvPr id="42" name="Imagem 41">
            <a:extLst>
              <a:ext uri="{FF2B5EF4-FFF2-40B4-BE49-F238E27FC236}">
                <a16:creationId xmlns:a16="http://schemas.microsoft.com/office/drawing/2014/main" id="{06B7CA80-9B10-4DC0-89C6-9A966A88D2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97680" y="1047094"/>
            <a:ext cx="360000" cy="360000"/>
          </a:xfrm>
          <a:prstGeom prst="rect">
            <a:avLst/>
          </a:prstGeom>
        </p:spPr>
      </p:pic>
      <p:pic>
        <p:nvPicPr>
          <p:cNvPr id="45" name="Imagem 44">
            <a:extLst>
              <a:ext uri="{FF2B5EF4-FFF2-40B4-BE49-F238E27FC236}">
                <a16:creationId xmlns:a16="http://schemas.microsoft.com/office/drawing/2014/main" id="{55C95FF9-EB91-4026-9444-810350BEBD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7310" y="5733357"/>
            <a:ext cx="360000" cy="360000"/>
          </a:xfrm>
          <a:prstGeom prst="rect">
            <a:avLst/>
          </a:prstGeom>
        </p:spPr>
      </p:pic>
      <p:sp>
        <p:nvSpPr>
          <p:cNvPr id="47" name="Retângulo 46">
            <a:extLst>
              <a:ext uri="{FF2B5EF4-FFF2-40B4-BE49-F238E27FC236}">
                <a16:creationId xmlns:a16="http://schemas.microsoft.com/office/drawing/2014/main" id="{894B8739-564C-476F-95C6-3D4C850FF663}"/>
              </a:ext>
            </a:extLst>
          </p:cNvPr>
          <p:cNvSpPr/>
          <p:nvPr/>
        </p:nvSpPr>
        <p:spPr>
          <a:xfrm>
            <a:off x="360413" y="2750443"/>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l-SI" sz="2400" b="1" i="0" u="none" strike="noStrike" kern="0" cap="none" spc="0" normalizeH="0" baseline="0" noProof="0" dirty="0">
                <a:ln>
                  <a:noFill/>
                </a:ln>
                <a:solidFill>
                  <a:srgbClr val="A5A5A5"/>
                </a:solidFill>
                <a:effectLst/>
                <a:uLnTx/>
                <a:uFillTx/>
                <a:latin typeface="Calibri"/>
                <a:ea typeface="Calibri"/>
                <a:cs typeface="Calibri"/>
                <a:sym typeface="Calibri"/>
              </a:rPr>
              <a:t>IV. Construir Experiência</a:t>
            </a:r>
            <a:endParaRPr kumimoji="0" lang="sl-SI"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8" name="Retângulo 47">
            <a:extLst>
              <a:ext uri="{FF2B5EF4-FFF2-40B4-BE49-F238E27FC236}">
                <a16:creationId xmlns:a16="http://schemas.microsoft.com/office/drawing/2014/main" id="{FFF72EC2-9D59-4CE4-9650-4D54BDA667D6}"/>
              </a:ext>
            </a:extLst>
          </p:cNvPr>
          <p:cNvSpPr/>
          <p:nvPr/>
        </p:nvSpPr>
        <p:spPr>
          <a:xfrm>
            <a:off x="360420" y="3336226"/>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PT" sz="2400" b="1" i="0" u="none" strike="noStrike" kern="0" cap="none" spc="0" normalizeH="0" baseline="0" noProof="0" dirty="0">
                <a:ln>
                  <a:noFill/>
                </a:ln>
                <a:solidFill>
                  <a:srgbClr val="A5A5A5"/>
                </a:solidFill>
                <a:effectLst/>
                <a:uLnTx/>
                <a:uFillTx/>
                <a:latin typeface="Calibri"/>
                <a:ea typeface="Calibri"/>
                <a:cs typeface="Calibri"/>
                <a:sym typeface="Calibri"/>
              </a:rPr>
              <a:t>V. Mapa da Jornada do Consumidor</a:t>
            </a:r>
            <a:endParaRPr kumimoji="0" lang="pt-PT"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61" name="Imagem 60">
            <a:extLst>
              <a:ext uri="{FF2B5EF4-FFF2-40B4-BE49-F238E27FC236}">
                <a16:creationId xmlns:a16="http://schemas.microsoft.com/office/drawing/2014/main" id="{FF36D91E-1A18-444A-BE00-92CC561FF2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97310" y="1637038"/>
            <a:ext cx="360000" cy="360000"/>
          </a:xfrm>
          <a:prstGeom prst="rect">
            <a:avLst/>
          </a:prstGeom>
        </p:spPr>
      </p:pic>
      <p:pic>
        <p:nvPicPr>
          <p:cNvPr id="62" name="Imagem 61">
            <a:extLst>
              <a:ext uri="{FF2B5EF4-FFF2-40B4-BE49-F238E27FC236}">
                <a16:creationId xmlns:a16="http://schemas.microsoft.com/office/drawing/2014/main" id="{6DFCB4DD-BEB9-4EDD-9E93-2B58E124AF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97680" y="2214498"/>
            <a:ext cx="360000" cy="360000"/>
          </a:xfrm>
          <a:prstGeom prst="rect">
            <a:avLst/>
          </a:prstGeom>
        </p:spPr>
      </p:pic>
      <p:pic>
        <p:nvPicPr>
          <p:cNvPr id="63" name="Imagem 62">
            <a:extLst>
              <a:ext uri="{FF2B5EF4-FFF2-40B4-BE49-F238E27FC236}">
                <a16:creationId xmlns:a16="http://schemas.microsoft.com/office/drawing/2014/main" id="{311A191D-D60B-4A16-B28B-B682235E482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97680" y="2808602"/>
            <a:ext cx="360000" cy="360000"/>
          </a:xfrm>
          <a:prstGeom prst="rect">
            <a:avLst/>
          </a:prstGeom>
        </p:spPr>
      </p:pic>
      <p:pic>
        <p:nvPicPr>
          <p:cNvPr id="64" name="Imagem 63">
            <a:extLst>
              <a:ext uri="{FF2B5EF4-FFF2-40B4-BE49-F238E27FC236}">
                <a16:creationId xmlns:a16="http://schemas.microsoft.com/office/drawing/2014/main" id="{9B613E9F-FBA2-456A-892B-7591441025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97680" y="3388145"/>
            <a:ext cx="360000" cy="360000"/>
          </a:xfrm>
          <a:prstGeom prst="rect">
            <a:avLst/>
          </a:prstGeom>
        </p:spPr>
      </p:pic>
      <p:pic>
        <p:nvPicPr>
          <p:cNvPr id="5" name="Označba mesta slike 4" descr="Slika, ki vsebuje besede drevo, postelja, notranji, polaganje&#10;&#10;Opis je samodejno ustvarjen">
            <a:extLst>
              <a:ext uri="{FF2B5EF4-FFF2-40B4-BE49-F238E27FC236}">
                <a16:creationId xmlns:a16="http://schemas.microsoft.com/office/drawing/2014/main" id="{42D9C135-ED2F-46F1-8A69-4D3EE00C82A2}"/>
              </a:ext>
            </a:extLst>
          </p:cNvPr>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rcRect/>
          <a:stretch>
            <a:fillRect/>
          </a:stretch>
        </p:blipFill>
        <p:spPr/>
      </p:pic>
      <p:sp>
        <p:nvSpPr>
          <p:cNvPr id="25" name="Retângulo 35">
            <a:extLst>
              <a:ext uri="{FF2B5EF4-FFF2-40B4-BE49-F238E27FC236}">
                <a16:creationId xmlns:a16="http://schemas.microsoft.com/office/drawing/2014/main" id="{ABBC497A-C754-4547-A9C4-CBF0696B8DA6}"/>
              </a:ext>
            </a:extLst>
          </p:cNvPr>
          <p:cNvSpPr/>
          <p:nvPr/>
        </p:nvSpPr>
        <p:spPr>
          <a:xfrm>
            <a:off x="360413" y="567152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l-SI" sz="2400" b="1" i="0" u="none" strike="noStrike" kern="0" cap="none" spc="0" normalizeH="0" baseline="0" noProof="0" dirty="0">
                <a:ln>
                  <a:noFill/>
                </a:ln>
                <a:solidFill>
                  <a:srgbClr val="A5A5A5"/>
                </a:solidFill>
                <a:effectLst/>
                <a:uLnTx/>
                <a:uFillTx/>
                <a:latin typeface="Calibri"/>
                <a:ea typeface="Calibri"/>
                <a:cs typeface="Calibri"/>
                <a:sym typeface="Calibri"/>
              </a:rPr>
              <a:t>IX.</a:t>
            </a:r>
            <a:r>
              <a:rPr kumimoji="0" lang="pt-PT" sz="2400" b="1" i="0" u="none" strike="noStrike" kern="0" cap="none" spc="0" normalizeH="0" baseline="0" noProof="0" dirty="0">
                <a:ln>
                  <a:noFill/>
                </a:ln>
                <a:solidFill>
                  <a:srgbClr val="A5A5A5"/>
                </a:solidFill>
                <a:effectLst/>
                <a:uLnTx/>
                <a:uFillTx/>
                <a:latin typeface="Calibri"/>
                <a:ea typeface="Calibri"/>
                <a:cs typeface="Calibri"/>
                <a:sym typeface="Calibri"/>
              </a:rPr>
              <a:t> </a:t>
            </a:r>
            <a:r>
              <a:rPr kumimoji="0" lang="sl-SI" sz="2400" b="1" i="0" u="none" strike="noStrike" kern="0" cap="none" spc="0" normalizeH="0" baseline="0" noProof="0" dirty="0">
                <a:ln>
                  <a:noFill/>
                </a:ln>
                <a:solidFill>
                  <a:srgbClr val="A5A5A5"/>
                </a:solidFill>
                <a:effectLst/>
                <a:uLnTx/>
                <a:uFillTx/>
                <a:latin typeface="Calibri"/>
                <a:ea typeface="Calibri"/>
                <a:cs typeface="Calibri"/>
                <a:sym typeface="Calibri"/>
              </a:rPr>
              <a:t>Marketing</a:t>
            </a:r>
            <a:r>
              <a:rPr kumimoji="0" lang="pt-PT" sz="2400" b="1" i="0" u="none" strike="noStrike" kern="0" cap="none" spc="0" normalizeH="0" baseline="0" noProof="0" dirty="0">
                <a:ln>
                  <a:noFill/>
                </a:ln>
                <a:solidFill>
                  <a:srgbClr val="A5A5A5"/>
                </a:solidFill>
                <a:effectLst/>
                <a:uLnTx/>
                <a:uFillTx/>
                <a:latin typeface="Calibri"/>
                <a:ea typeface="Calibri"/>
                <a:cs typeface="Calibri"/>
                <a:sym typeface="Calibri"/>
              </a:rPr>
              <a:t> Digital</a:t>
            </a:r>
          </a:p>
        </p:txBody>
      </p:sp>
      <p:pic>
        <p:nvPicPr>
          <p:cNvPr id="27" name="Imagem 44">
            <a:extLst>
              <a:ext uri="{FF2B5EF4-FFF2-40B4-BE49-F238E27FC236}">
                <a16:creationId xmlns:a16="http://schemas.microsoft.com/office/drawing/2014/main" id="{F2D62FBF-A2F3-406A-8274-E681EC8386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7310" y="5117160"/>
            <a:ext cx="360000" cy="360000"/>
          </a:xfrm>
          <a:prstGeom prst="rect">
            <a:avLst/>
          </a:prstGeom>
        </p:spPr>
      </p:pic>
      <p:pic>
        <p:nvPicPr>
          <p:cNvPr id="28" name="Imagem 44">
            <a:extLst>
              <a:ext uri="{FF2B5EF4-FFF2-40B4-BE49-F238E27FC236}">
                <a16:creationId xmlns:a16="http://schemas.microsoft.com/office/drawing/2014/main" id="{64FE437C-023F-46D2-9720-793D1058CD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69710" y="4500963"/>
            <a:ext cx="360000" cy="360000"/>
          </a:xfrm>
          <a:prstGeom prst="rect">
            <a:avLst/>
          </a:prstGeom>
        </p:spPr>
      </p:pic>
      <p:sp>
        <p:nvSpPr>
          <p:cNvPr id="23" name="Seta: Pentágono 49">
            <a:extLst>
              <a:ext uri="{FF2B5EF4-FFF2-40B4-BE49-F238E27FC236}">
                <a16:creationId xmlns:a16="http://schemas.microsoft.com/office/drawing/2014/main" id="{4F888448-C680-461C-9601-4EC9FC2D6CC5}"/>
              </a:ext>
            </a:extLst>
          </p:cNvPr>
          <p:cNvSpPr/>
          <p:nvPr/>
        </p:nvSpPr>
        <p:spPr>
          <a:xfrm>
            <a:off x="360420" y="4478092"/>
            <a:ext cx="6444000" cy="468000"/>
          </a:xfrm>
          <a:prstGeom prst="homePlat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800" b="1" dirty="0">
                <a:effectLst>
                  <a:outerShdw blurRad="38100" dist="38100" dir="2700000" algn="tl">
                    <a:srgbClr val="000000">
                      <a:alpha val="43137"/>
                    </a:srgbClr>
                  </a:outerShdw>
                </a:effectLst>
              </a:rPr>
              <a:t>VII</a:t>
            </a:r>
            <a:r>
              <a:rPr lang="en-GB"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Criação</a:t>
            </a:r>
            <a:r>
              <a:rPr lang="en-US" sz="2800" b="1" dirty="0">
                <a:effectLst>
                  <a:outerShdw blurRad="38100" dist="38100" dir="2700000" algn="tl">
                    <a:srgbClr val="000000">
                      <a:alpha val="43137"/>
                    </a:srgbClr>
                  </a:outerShdw>
                </a:effectLst>
              </a:rPr>
              <a:t> de um </a:t>
            </a:r>
            <a:r>
              <a:rPr lang="en-US" sz="2800" b="1" dirty="0" err="1">
                <a:effectLst>
                  <a:outerShdw blurRad="38100" dist="38100" dir="2700000" algn="tl">
                    <a:srgbClr val="000000">
                      <a:alpha val="43137"/>
                    </a:srgbClr>
                  </a:outerShdw>
                </a:effectLst>
              </a:rPr>
              <a:t>negócio</a:t>
            </a:r>
            <a:r>
              <a:rPr lang="en-US" sz="2800" b="1" dirty="0">
                <a:effectLst>
                  <a:outerShdw blurRad="38100" dist="38100" dir="2700000" algn="tl">
                    <a:srgbClr val="000000">
                      <a:alpha val="43137"/>
                    </a:srgbClr>
                  </a:outerShdw>
                </a:effectLst>
              </a:rPr>
              <a:t> de </a:t>
            </a:r>
            <a:r>
              <a:rPr lang="en-US" sz="2800" b="1" dirty="0" err="1">
                <a:effectLst>
                  <a:outerShdw blurRad="38100" dist="38100" dir="2700000" algn="tl">
                    <a:srgbClr val="000000">
                      <a:alpha val="43137"/>
                    </a:srgbClr>
                  </a:outerShdw>
                </a:effectLst>
              </a:rPr>
              <a:t>Bem-Estar</a:t>
            </a:r>
            <a:endParaRPr lang="en-US" sz="2800" b="1" dirty="0">
              <a:effectLst>
                <a:outerShdw blurRad="38100" dist="38100" dir="2700000" algn="tl">
                  <a:srgbClr val="000000">
                    <a:alpha val="43137"/>
                  </a:srgbClr>
                </a:outerShdw>
              </a:effectLst>
            </a:endParaRPr>
          </a:p>
        </p:txBody>
      </p:sp>
      <p:pic>
        <p:nvPicPr>
          <p:cNvPr id="31" name="Imagem 63">
            <a:extLst>
              <a:ext uri="{FF2B5EF4-FFF2-40B4-BE49-F238E27FC236}">
                <a16:creationId xmlns:a16="http://schemas.microsoft.com/office/drawing/2014/main" id="{42E00ACA-22BC-4BDC-B3B3-618C3EFD07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80800" y="3935648"/>
            <a:ext cx="360000" cy="360000"/>
          </a:xfrm>
          <a:prstGeom prst="rect">
            <a:avLst/>
          </a:prstGeom>
        </p:spPr>
      </p:pic>
    </p:spTree>
    <p:extLst>
      <p:ext uri="{BB962C8B-B14F-4D97-AF65-F5344CB8AC3E}">
        <p14:creationId xmlns:p14="http://schemas.microsoft.com/office/powerpoint/2010/main" val="13055056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30E0ACD-A482-E74B-A38A-A0A06497F43B}"/>
              </a:ext>
            </a:extLst>
          </p:cNvPr>
          <p:cNvSpPr>
            <a:spLocks noGrp="1"/>
          </p:cNvSpPr>
          <p:nvPr>
            <p:ph type="body" sz="quarter" idx="15"/>
          </p:nvPr>
        </p:nvSpPr>
        <p:spPr/>
        <p:txBody>
          <a:bodyPr/>
          <a:lstStyle/>
          <a:p>
            <a:r>
              <a:rPr lang="pt-PT" dirty="0"/>
              <a:t>FAÇA POR SI PRÓPRIO</a:t>
            </a:r>
            <a:endParaRPr lang="sl-SI" dirty="0"/>
          </a:p>
          <a:p>
            <a:endParaRPr lang="sl-SI" dirty="0"/>
          </a:p>
          <a:p>
            <a:r>
              <a:rPr lang="pt-PT" dirty="0"/>
              <a:t>CRIE O SEU </a:t>
            </a:r>
            <a:r>
              <a:rPr lang="sl-SI" dirty="0"/>
              <a:t>BUSINESS</a:t>
            </a:r>
            <a:r>
              <a:rPr lang="pt-PT" dirty="0"/>
              <a:t> MODEL</a:t>
            </a:r>
            <a:r>
              <a:rPr lang="sl-SI" dirty="0"/>
              <a:t> CANVAS</a:t>
            </a:r>
            <a:endParaRPr lang="en-US" dirty="0"/>
          </a:p>
        </p:txBody>
      </p:sp>
      <p:sp>
        <p:nvSpPr>
          <p:cNvPr id="5" name="Text Placeholder 4">
            <a:extLst>
              <a:ext uri="{FF2B5EF4-FFF2-40B4-BE49-F238E27FC236}">
                <a16:creationId xmlns:a16="http://schemas.microsoft.com/office/drawing/2014/main" id="{A6ABCEDF-00CA-3440-8A44-B085D0B5B2F3}"/>
              </a:ext>
            </a:extLst>
          </p:cNvPr>
          <p:cNvSpPr>
            <a:spLocks noGrp="1"/>
          </p:cNvSpPr>
          <p:nvPr>
            <p:ph type="body" sz="quarter" idx="16"/>
          </p:nvPr>
        </p:nvSpPr>
        <p:spPr>
          <a:xfrm>
            <a:off x="6096000" y="875545"/>
            <a:ext cx="4677581" cy="4883986"/>
          </a:xfrm>
        </p:spPr>
        <p:txBody>
          <a:bodyPr/>
          <a:lstStyle/>
          <a:p>
            <a:pPr marL="342900" indent="-342900">
              <a:lnSpc>
                <a:spcPct val="107000"/>
              </a:lnSpc>
              <a:buFont typeface="+mj-lt"/>
              <a:buAutoNum type="arabicParenR"/>
            </a:pPr>
            <a:r>
              <a:rPr lang="pt-PT" b="1" dirty="0">
                <a:latin typeface="Calibri" panose="020F0502020204030204" pitchFamily="34" charset="0"/>
                <a:ea typeface="Calibri" panose="020F0502020204030204" pitchFamily="34" charset="0"/>
                <a:cs typeface="Arial" panose="020B0604020202020204" pitchFamily="34" charset="0"/>
              </a:rPr>
              <a:t>PROPOSTA DE VALOR</a:t>
            </a:r>
          </a:p>
          <a:p>
            <a:pPr marL="342900" indent="-342900">
              <a:lnSpc>
                <a:spcPct val="107000"/>
              </a:lnSpc>
              <a:buFont typeface="+mj-lt"/>
              <a:buAutoNum type="arabicParenR"/>
            </a:pPr>
            <a:r>
              <a:rPr lang="pt-PT" b="1" dirty="0">
                <a:latin typeface="Calibri" panose="020F0502020204030204" pitchFamily="34" charset="0"/>
                <a:ea typeface="Calibri" panose="020F0502020204030204" pitchFamily="34" charset="0"/>
                <a:cs typeface="Arial" panose="020B0604020202020204" pitchFamily="34" charset="0"/>
              </a:rPr>
              <a:t>PRINCIPAIS PARCEIROS</a:t>
            </a:r>
          </a:p>
          <a:p>
            <a:pPr marL="342900" indent="-342900">
              <a:lnSpc>
                <a:spcPct val="107000"/>
              </a:lnSpc>
              <a:buFont typeface="+mj-lt"/>
              <a:buAutoNum type="arabicParenR"/>
            </a:pPr>
            <a:r>
              <a:rPr lang="pt-PT" b="1" dirty="0">
                <a:latin typeface="Calibri" panose="020F0502020204030204" pitchFamily="34" charset="0"/>
                <a:ea typeface="Calibri" panose="020F0502020204030204" pitchFamily="34" charset="0"/>
                <a:cs typeface="Arial" panose="020B0604020202020204" pitchFamily="34" charset="0"/>
              </a:rPr>
              <a:t>ACTIVIDADES-CHAVE</a:t>
            </a:r>
          </a:p>
          <a:p>
            <a:pPr marL="342900" indent="-342900">
              <a:lnSpc>
                <a:spcPct val="107000"/>
              </a:lnSpc>
              <a:buFont typeface="+mj-lt"/>
              <a:buAutoNum type="arabicParenR"/>
            </a:pPr>
            <a:r>
              <a:rPr lang="pt-PT" b="1" dirty="0">
                <a:latin typeface="Calibri" panose="020F0502020204030204" pitchFamily="34" charset="0"/>
                <a:ea typeface="Calibri" panose="020F0502020204030204" pitchFamily="34" charset="0"/>
                <a:cs typeface="Arial" panose="020B0604020202020204" pitchFamily="34" charset="0"/>
              </a:rPr>
              <a:t>RELAÇÃO COM OS CLIENTES</a:t>
            </a:r>
          </a:p>
          <a:p>
            <a:pPr marL="342900" indent="-342900">
              <a:lnSpc>
                <a:spcPct val="107000"/>
              </a:lnSpc>
              <a:buFont typeface="+mj-lt"/>
              <a:buAutoNum type="arabicParenR"/>
            </a:pPr>
            <a:r>
              <a:rPr lang="pt-PT" b="1" dirty="0">
                <a:latin typeface="Calibri" panose="020F0502020204030204" pitchFamily="34" charset="0"/>
                <a:ea typeface="Calibri" panose="020F0502020204030204" pitchFamily="34" charset="0"/>
                <a:cs typeface="Arial" panose="020B0604020202020204" pitchFamily="34" charset="0"/>
              </a:rPr>
              <a:t>SEGMENTO DE CLIENTES</a:t>
            </a:r>
          </a:p>
          <a:p>
            <a:pPr marL="342900" indent="-342900">
              <a:lnSpc>
                <a:spcPct val="107000"/>
              </a:lnSpc>
              <a:buFont typeface="+mj-lt"/>
              <a:buAutoNum type="arabicParenR"/>
            </a:pPr>
            <a:r>
              <a:rPr lang="pt-PT" b="1" dirty="0">
                <a:latin typeface="Calibri" panose="020F0502020204030204" pitchFamily="34" charset="0"/>
                <a:ea typeface="Calibri" panose="020F0502020204030204" pitchFamily="34" charset="0"/>
                <a:cs typeface="Arial" panose="020B0604020202020204" pitchFamily="34" charset="0"/>
              </a:rPr>
              <a:t>RECURSOS-CHAVE</a:t>
            </a:r>
          </a:p>
          <a:p>
            <a:pPr marL="342900" indent="-342900">
              <a:lnSpc>
                <a:spcPct val="107000"/>
              </a:lnSpc>
              <a:buFont typeface="+mj-lt"/>
              <a:buAutoNum type="arabicParenR"/>
            </a:pPr>
            <a:r>
              <a:rPr lang="pt-PT" b="1" dirty="0">
                <a:latin typeface="Calibri" panose="020F0502020204030204" pitchFamily="34" charset="0"/>
                <a:ea typeface="Calibri" panose="020F0502020204030204" pitchFamily="34" charset="0"/>
                <a:cs typeface="Arial" panose="020B0604020202020204" pitchFamily="34" charset="0"/>
              </a:rPr>
              <a:t>CANAL DE DISTRIBUIÇÃO</a:t>
            </a:r>
          </a:p>
          <a:p>
            <a:pPr marL="342900" indent="-342900">
              <a:lnSpc>
                <a:spcPct val="107000"/>
              </a:lnSpc>
              <a:buFont typeface="+mj-lt"/>
              <a:buAutoNum type="arabicParenR"/>
            </a:pPr>
            <a:r>
              <a:rPr lang="pt-PT" b="1" dirty="0">
                <a:latin typeface="Calibri" panose="020F0502020204030204" pitchFamily="34" charset="0"/>
                <a:ea typeface="Calibri" panose="020F0502020204030204" pitchFamily="34" charset="0"/>
                <a:cs typeface="Arial" panose="020B0604020202020204" pitchFamily="34" charset="0"/>
              </a:rPr>
              <a:t>ESTRUTURA DE CUSTO</a:t>
            </a:r>
          </a:p>
          <a:p>
            <a:pPr marL="342900" indent="-342900">
              <a:lnSpc>
                <a:spcPct val="107000"/>
              </a:lnSpc>
              <a:buFont typeface="+mj-lt"/>
              <a:buAutoNum type="arabicParenR"/>
            </a:pPr>
            <a:r>
              <a:rPr lang="pt-PT" b="1" dirty="0">
                <a:latin typeface="Calibri" panose="020F0502020204030204" pitchFamily="34" charset="0"/>
                <a:ea typeface="Calibri" panose="020F0502020204030204" pitchFamily="34" charset="0"/>
                <a:cs typeface="Arial" panose="020B0604020202020204" pitchFamily="34" charset="0"/>
              </a:rPr>
              <a:t>VALOR DE RECEITAS</a:t>
            </a:r>
          </a:p>
          <a:p>
            <a:endParaRPr lang="en-US" dirty="0"/>
          </a:p>
        </p:txBody>
      </p:sp>
      <p:grpSp>
        <p:nvGrpSpPr>
          <p:cNvPr id="6" name="Google Shape;448;p39">
            <a:extLst>
              <a:ext uri="{FF2B5EF4-FFF2-40B4-BE49-F238E27FC236}">
                <a16:creationId xmlns:a16="http://schemas.microsoft.com/office/drawing/2014/main" id="{E1B07AB4-58A0-4EA7-A443-4B11F74B81D9}"/>
              </a:ext>
            </a:extLst>
          </p:cNvPr>
          <p:cNvGrpSpPr/>
          <p:nvPr/>
        </p:nvGrpSpPr>
        <p:grpSpPr>
          <a:xfrm>
            <a:off x="10433140" y="301603"/>
            <a:ext cx="1398819" cy="1900111"/>
            <a:chOff x="590250" y="244200"/>
            <a:chExt cx="407975" cy="532175"/>
          </a:xfrm>
        </p:grpSpPr>
        <p:sp>
          <p:nvSpPr>
            <p:cNvPr id="7" name="Google Shape;449;p39">
              <a:extLst>
                <a:ext uri="{FF2B5EF4-FFF2-40B4-BE49-F238E27FC236}">
                  <a16:creationId xmlns:a16="http://schemas.microsoft.com/office/drawing/2014/main" id="{304F2120-FF48-476F-814A-2D35636644DF}"/>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50;p39">
              <a:extLst>
                <a:ext uri="{FF2B5EF4-FFF2-40B4-BE49-F238E27FC236}">
                  <a16:creationId xmlns:a16="http://schemas.microsoft.com/office/drawing/2014/main" id="{93FAF050-2F7D-437B-B951-5D09827A6E0D}"/>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51;p39">
              <a:extLst>
                <a:ext uri="{FF2B5EF4-FFF2-40B4-BE49-F238E27FC236}">
                  <a16:creationId xmlns:a16="http://schemas.microsoft.com/office/drawing/2014/main" id="{AA8A2791-4220-4A47-9EC5-7E0F7C14D84A}"/>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52;p39">
              <a:extLst>
                <a:ext uri="{FF2B5EF4-FFF2-40B4-BE49-F238E27FC236}">
                  <a16:creationId xmlns:a16="http://schemas.microsoft.com/office/drawing/2014/main" id="{41607315-0384-45A3-8523-1AE1B9B226C5}"/>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53;p39">
              <a:extLst>
                <a:ext uri="{FF2B5EF4-FFF2-40B4-BE49-F238E27FC236}">
                  <a16:creationId xmlns:a16="http://schemas.microsoft.com/office/drawing/2014/main" id="{9F2FC8B5-E915-45E5-9068-7EA2CF893408}"/>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54;p39">
              <a:extLst>
                <a:ext uri="{FF2B5EF4-FFF2-40B4-BE49-F238E27FC236}">
                  <a16:creationId xmlns:a16="http://schemas.microsoft.com/office/drawing/2014/main" id="{9FD70754-E30C-4E03-84C9-756BEE9C5604}"/>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55;p39">
              <a:extLst>
                <a:ext uri="{FF2B5EF4-FFF2-40B4-BE49-F238E27FC236}">
                  <a16:creationId xmlns:a16="http://schemas.microsoft.com/office/drawing/2014/main" id="{6EE84AA3-1F95-421A-AFAD-9EA42792CEA4}"/>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56;p39">
              <a:extLst>
                <a:ext uri="{FF2B5EF4-FFF2-40B4-BE49-F238E27FC236}">
                  <a16:creationId xmlns:a16="http://schemas.microsoft.com/office/drawing/2014/main" id="{2443250A-06D2-4C6F-B197-310758DA599A}"/>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57;p39">
              <a:extLst>
                <a:ext uri="{FF2B5EF4-FFF2-40B4-BE49-F238E27FC236}">
                  <a16:creationId xmlns:a16="http://schemas.microsoft.com/office/drawing/2014/main" id="{6BCF55C1-BA33-4476-807D-1D58D16DAE49}"/>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58;p39">
              <a:extLst>
                <a:ext uri="{FF2B5EF4-FFF2-40B4-BE49-F238E27FC236}">
                  <a16:creationId xmlns:a16="http://schemas.microsoft.com/office/drawing/2014/main" id="{88BC80BC-04FD-47A1-8177-80D69C0CC557}"/>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59;p39">
              <a:extLst>
                <a:ext uri="{FF2B5EF4-FFF2-40B4-BE49-F238E27FC236}">
                  <a16:creationId xmlns:a16="http://schemas.microsoft.com/office/drawing/2014/main" id="{0DCC3022-A7C0-4025-8B22-3B36731D4E28}"/>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60;p39">
              <a:extLst>
                <a:ext uri="{FF2B5EF4-FFF2-40B4-BE49-F238E27FC236}">
                  <a16:creationId xmlns:a16="http://schemas.microsoft.com/office/drawing/2014/main" id="{CD0107FA-EA57-4A0A-8BFD-8E4E7EC14A60}"/>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61;p39">
              <a:extLst>
                <a:ext uri="{FF2B5EF4-FFF2-40B4-BE49-F238E27FC236}">
                  <a16:creationId xmlns:a16="http://schemas.microsoft.com/office/drawing/2014/main" id="{93C9D2E9-642A-4B38-B81F-41725D995FEB}"/>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62;p39">
              <a:extLst>
                <a:ext uri="{FF2B5EF4-FFF2-40B4-BE49-F238E27FC236}">
                  <a16:creationId xmlns:a16="http://schemas.microsoft.com/office/drawing/2014/main" id="{3C8F2939-35DD-46D1-AD41-117663F55876}"/>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077343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C63F77-A39B-554E-A133-99F7EF6E974C}"/>
              </a:ext>
            </a:extLst>
          </p:cNvPr>
          <p:cNvSpPr>
            <a:spLocks noGrp="1"/>
          </p:cNvSpPr>
          <p:nvPr>
            <p:ph type="body" sz="quarter" idx="15"/>
          </p:nvPr>
        </p:nvSpPr>
        <p:spPr/>
        <p:txBody>
          <a:bodyPr/>
          <a:lstStyle/>
          <a:p>
            <a:r>
              <a:rPr lang="pt-PT" dirty="0"/>
              <a:t>FAÇA POR SI: CRIE O SEU BUSINESS </a:t>
            </a:r>
            <a:r>
              <a:rPr lang="sl-SI" dirty="0"/>
              <a:t>MODEL CANVAS</a:t>
            </a:r>
            <a:endParaRPr lang="en-US" dirty="0"/>
          </a:p>
        </p:txBody>
      </p:sp>
      <p:pic>
        <p:nvPicPr>
          <p:cNvPr id="3" name="Slika 2">
            <a:extLst>
              <a:ext uri="{FF2B5EF4-FFF2-40B4-BE49-F238E27FC236}">
                <a16:creationId xmlns:a16="http://schemas.microsoft.com/office/drawing/2014/main" id="{2CE2E6E2-48D7-469A-BD70-2E12E19022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76480" y="1198156"/>
            <a:ext cx="8504949" cy="5069306"/>
          </a:xfrm>
          <a:prstGeom prst="rect">
            <a:avLst/>
          </a:prstGeom>
        </p:spPr>
      </p:pic>
    </p:spTree>
    <p:extLst>
      <p:ext uri="{BB962C8B-B14F-4D97-AF65-F5344CB8AC3E}">
        <p14:creationId xmlns:p14="http://schemas.microsoft.com/office/powerpoint/2010/main" val="8285548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5BA129-AE08-4A47-A769-CBF6DA82FA99}"/>
              </a:ext>
            </a:extLst>
          </p:cNvPr>
          <p:cNvSpPr>
            <a:spLocks noGrp="1"/>
          </p:cNvSpPr>
          <p:nvPr>
            <p:ph type="body" sz="quarter" idx="13"/>
          </p:nvPr>
        </p:nvSpPr>
        <p:spPr>
          <a:xfrm>
            <a:off x="176463" y="641685"/>
            <a:ext cx="3144254" cy="3898466"/>
          </a:xfrm>
        </p:spPr>
        <p:txBody>
          <a:bodyPr>
            <a:normAutofit/>
          </a:bodyPr>
          <a:lstStyle/>
          <a:p>
            <a:pPr algn="just"/>
            <a:r>
              <a:rPr lang="pt-PT" sz="2800" dirty="0"/>
              <a:t>À PROCURA DE IDEIAS ADICIONAIS PARA CRIAR O SEU PRÓPRIO MODELO DE NEGÓCIO?</a:t>
            </a:r>
          </a:p>
        </p:txBody>
      </p:sp>
      <p:sp>
        <p:nvSpPr>
          <p:cNvPr id="3" name="Text Placeholder 2">
            <a:extLst>
              <a:ext uri="{FF2B5EF4-FFF2-40B4-BE49-F238E27FC236}">
                <a16:creationId xmlns:a16="http://schemas.microsoft.com/office/drawing/2014/main" id="{1459F201-3A0F-974C-9D90-6CC5D2D97B1B}"/>
              </a:ext>
            </a:extLst>
          </p:cNvPr>
          <p:cNvSpPr>
            <a:spLocks noGrp="1"/>
          </p:cNvSpPr>
          <p:nvPr>
            <p:ph type="body" sz="quarter" idx="14"/>
          </p:nvPr>
        </p:nvSpPr>
        <p:spPr/>
        <p:txBody>
          <a:bodyPr/>
          <a:lstStyle/>
          <a:p>
            <a:r>
              <a:rPr lang="pt-PT" dirty="0"/>
              <a:t>EXPERIMENTE ESTAS…</a:t>
            </a:r>
            <a:endParaRPr lang="en-US" dirty="0"/>
          </a:p>
        </p:txBody>
      </p:sp>
      <p:pic>
        <p:nvPicPr>
          <p:cNvPr id="8" name="Picture Placeholder 7" descr="A group of people on a rock&#10;&#10;Description automatically generated">
            <a:extLst>
              <a:ext uri="{FF2B5EF4-FFF2-40B4-BE49-F238E27FC236}">
                <a16:creationId xmlns:a16="http://schemas.microsoft.com/office/drawing/2014/main" id="{43EA02E3-3C4F-7D4A-990C-F7251CDFB5C5}"/>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190855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526579-DBDE-5646-BE47-782ECC77E041}"/>
              </a:ext>
            </a:extLst>
          </p:cNvPr>
          <p:cNvSpPr>
            <a:spLocks noGrp="1"/>
          </p:cNvSpPr>
          <p:nvPr>
            <p:ph type="body" sz="quarter" idx="15"/>
          </p:nvPr>
        </p:nvSpPr>
        <p:spPr/>
        <p:txBody>
          <a:bodyPr>
            <a:normAutofit fontScale="92500" lnSpcReduction="10000"/>
          </a:bodyPr>
          <a:lstStyle/>
          <a:p>
            <a:r>
              <a:rPr lang="sl-SI" dirty="0"/>
              <a:t>SEGMENTAÇÃO DE CLIENTES </a:t>
            </a:r>
          </a:p>
          <a:p>
            <a:r>
              <a:rPr lang="sl-SI" dirty="0"/>
              <a:t>BRAINSTORMING</a:t>
            </a:r>
          </a:p>
          <a:p>
            <a:endParaRPr lang="en-US" dirty="0"/>
          </a:p>
        </p:txBody>
      </p:sp>
      <p:sp>
        <p:nvSpPr>
          <p:cNvPr id="3" name="Text Placeholder 2">
            <a:extLst>
              <a:ext uri="{FF2B5EF4-FFF2-40B4-BE49-F238E27FC236}">
                <a16:creationId xmlns:a16="http://schemas.microsoft.com/office/drawing/2014/main" id="{AE56EAF5-5B84-784E-AB7B-CA46AC6C7050}"/>
              </a:ext>
            </a:extLst>
          </p:cNvPr>
          <p:cNvSpPr>
            <a:spLocks noGrp="1"/>
          </p:cNvSpPr>
          <p:nvPr>
            <p:ph type="body" sz="quarter" idx="16"/>
          </p:nvPr>
        </p:nvSpPr>
        <p:spPr>
          <a:xfrm>
            <a:off x="571313" y="2593075"/>
            <a:ext cx="11123382" cy="3390630"/>
          </a:xfrm>
        </p:spPr>
        <p:txBody>
          <a:bodyPr/>
          <a:lstStyle/>
          <a:p>
            <a:pPr marL="342900" indent="-342900">
              <a:lnSpc>
                <a:spcPct val="107000"/>
              </a:lnSpc>
              <a:spcAft>
                <a:spcPts val="800"/>
              </a:spcAft>
              <a:buFont typeface="Wingdings" panose="05000000000000000000" pitchFamily="2" charset="2"/>
              <a:buChar char="Ø"/>
            </a:pPr>
            <a:r>
              <a:rPr lang="pt-PT" dirty="0">
                <a:effectLst/>
                <a:latin typeface="Calibri" panose="020F0502020204030204" pitchFamily="34" charset="0"/>
                <a:ea typeface="Calibri" panose="020F0502020204030204" pitchFamily="34" charset="0"/>
                <a:cs typeface="Arial" panose="020B0604020202020204" pitchFamily="34" charset="0"/>
              </a:rPr>
              <a:t>Quais são os seus segmentos de clientes mais importantes? </a:t>
            </a:r>
          </a:p>
          <a:p>
            <a:pPr marL="342900" indent="-342900">
              <a:lnSpc>
                <a:spcPct val="107000"/>
              </a:lnSpc>
              <a:spcAft>
                <a:spcPts val="800"/>
              </a:spcAft>
              <a:buFont typeface="Wingdings" panose="05000000000000000000" pitchFamily="2" charset="2"/>
              <a:buChar char="Ø"/>
            </a:pPr>
            <a:r>
              <a:rPr lang="pt-PT" dirty="0">
                <a:effectLst/>
                <a:latin typeface="Calibri" panose="020F0502020204030204" pitchFamily="34" charset="0"/>
                <a:ea typeface="Calibri" panose="020F0502020204030204" pitchFamily="34" charset="0"/>
                <a:cs typeface="Arial" panose="020B0604020202020204" pitchFamily="34" charset="0"/>
              </a:rPr>
              <a:t>Quer chegar ao público em geral, ao mercado de massas ou a um nicho de mercado muito específico? </a:t>
            </a:r>
          </a:p>
          <a:p>
            <a:pPr marL="342900" indent="-342900">
              <a:lnSpc>
                <a:spcPct val="107000"/>
              </a:lnSpc>
              <a:spcAft>
                <a:spcPts val="800"/>
              </a:spcAft>
              <a:buFont typeface="Wingdings" panose="05000000000000000000" pitchFamily="2" charset="2"/>
              <a:buChar char="Ø"/>
            </a:pPr>
            <a:r>
              <a:rPr lang="pt-PT" dirty="0">
                <a:effectLst/>
                <a:latin typeface="Calibri" panose="020F0502020204030204" pitchFamily="34" charset="0"/>
                <a:ea typeface="Calibri" panose="020F0502020204030204" pitchFamily="34" charset="0"/>
                <a:cs typeface="Arial" panose="020B0604020202020204" pitchFamily="34" charset="0"/>
              </a:rPr>
              <a:t>O mercado de massas é um grande grupo de consumidores com necessidades e problemas semelhantes. Os nichos de mercado são segmentos especializados e específicos. Mercado segmentado significa oferta de valor diferente para segmentos de mercado ligeiramente diferentes, um mercado diversificado significa diversidade de mercado, diferentes segmentos de mercado que não têm nada em comum.</a:t>
            </a:r>
          </a:p>
        </p:txBody>
      </p:sp>
      <p:pic>
        <p:nvPicPr>
          <p:cNvPr id="2050" name="Picture 2" descr="Keys to Successful Customer Segmentation: CMB Insights | ITA Group">
            <a:extLst>
              <a:ext uri="{FF2B5EF4-FFF2-40B4-BE49-F238E27FC236}">
                <a16:creationId xmlns:a16="http://schemas.microsoft.com/office/drawing/2014/main" id="{1A78F379-B4A8-4DF3-8C80-A8C92E43406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401769" y="313899"/>
            <a:ext cx="3541847" cy="2183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739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526579-DBDE-5646-BE47-782ECC77E041}"/>
              </a:ext>
            </a:extLst>
          </p:cNvPr>
          <p:cNvSpPr>
            <a:spLocks noGrp="1"/>
          </p:cNvSpPr>
          <p:nvPr>
            <p:ph type="body" sz="quarter" idx="15"/>
          </p:nvPr>
        </p:nvSpPr>
        <p:spPr/>
        <p:txBody>
          <a:bodyPr>
            <a:normAutofit/>
          </a:bodyPr>
          <a:lstStyle/>
          <a:p>
            <a:r>
              <a:rPr lang="pt-PT" dirty="0"/>
              <a:t>PVU</a:t>
            </a:r>
            <a:r>
              <a:rPr lang="sl-SI" dirty="0"/>
              <a:t> – PROPOSTA DE VENDA ÚNICA</a:t>
            </a:r>
          </a:p>
          <a:p>
            <a:endParaRPr lang="en-US" dirty="0"/>
          </a:p>
        </p:txBody>
      </p:sp>
      <p:sp>
        <p:nvSpPr>
          <p:cNvPr id="3" name="Text Placeholder 2">
            <a:extLst>
              <a:ext uri="{FF2B5EF4-FFF2-40B4-BE49-F238E27FC236}">
                <a16:creationId xmlns:a16="http://schemas.microsoft.com/office/drawing/2014/main" id="{AE56EAF5-5B84-784E-AB7B-CA46AC6C7050}"/>
              </a:ext>
            </a:extLst>
          </p:cNvPr>
          <p:cNvSpPr>
            <a:spLocks noGrp="1"/>
          </p:cNvSpPr>
          <p:nvPr>
            <p:ph type="body" sz="quarter" idx="16"/>
          </p:nvPr>
        </p:nvSpPr>
        <p:spPr>
          <a:xfrm>
            <a:off x="571313" y="1737802"/>
            <a:ext cx="11123382" cy="3994484"/>
          </a:xfrm>
        </p:spPr>
        <p:txBody>
          <a:bodyPr/>
          <a:lstStyle/>
          <a:p>
            <a:pPr>
              <a:lnSpc>
                <a:spcPct val="107000"/>
              </a:lnSpc>
              <a:spcAft>
                <a:spcPts val="800"/>
              </a:spcAft>
            </a:pPr>
            <a:r>
              <a:rPr lang="pt-PT" dirty="0">
                <a:solidFill>
                  <a:srgbClr val="202124"/>
                </a:solidFill>
                <a:effectLst/>
                <a:latin typeface="Calibri  "/>
                <a:ea typeface="Calibri" panose="020F0502020204030204" pitchFamily="34" charset="0"/>
                <a:cs typeface="Arial" panose="020B0604020202020204" pitchFamily="34" charset="0"/>
              </a:rPr>
              <a:t>Uma proposta de venda única refere-se ao benefício único exibido por uma empresa, serviço, produto ou marca que lhe permite destacar-se da concorrência. </a:t>
            </a:r>
          </a:p>
          <a:p>
            <a:pPr>
              <a:lnSpc>
                <a:spcPct val="107000"/>
              </a:lnSpc>
              <a:spcAft>
                <a:spcPts val="800"/>
              </a:spcAft>
            </a:pPr>
            <a:r>
              <a:rPr lang="pt-PT" dirty="0">
                <a:solidFill>
                  <a:srgbClr val="202124"/>
                </a:solidFill>
                <a:effectLst/>
                <a:latin typeface="Calibri  "/>
                <a:ea typeface="Calibri" panose="020F0502020204030204" pitchFamily="34" charset="0"/>
                <a:cs typeface="Arial" panose="020B0604020202020204" pitchFamily="34" charset="0"/>
              </a:rPr>
              <a:t>A proposta de venda única deve ser uma característica que destaque os benefícios do produto que sejam significativos para os consumidores.</a:t>
            </a:r>
          </a:p>
          <a:p>
            <a:pPr>
              <a:lnSpc>
                <a:spcPct val="107000"/>
              </a:lnSpc>
              <a:spcAft>
                <a:spcPts val="800"/>
              </a:spcAft>
            </a:pPr>
            <a:r>
              <a:rPr lang="pt-PT" dirty="0">
                <a:solidFill>
                  <a:srgbClr val="202124"/>
                </a:solidFill>
                <a:effectLst/>
                <a:latin typeface="Calibri  "/>
                <a:ea typeface="Calibri" panose="020F0502020204030204" pitchFamily="34" charset="0"/>
                <a:cs typeface="Arial" panose="020B0604020202020204" pitchFamily="34" charset="0"/>
              </a:rPr>
              <a:t>Uma Proposta de Venda Única é um ponto de venda ou slogan único que diferencia um produto ou serviço dos seus concorrentes. Uma PVU pode incluir palavras como "o menor custo", "a maior qualidade", ou "a primeira", que indica aos clientes o que o seu produto ou serviço tem que os seus concorrentes não têm.</a:t>
            </a:r>
          </a:p>
          <a:p>
            <a:pPr>
              <a:lnSpc>
                <a:spcPct val="107000"/>
              </a:lnSpc>
              <a:spcAft>
                <a:spcPts val="800"/>
              </a:spcAft>
            </a:pPr>
            <a:endParaRPr lang="pt-PT" dirty="0">
              <a:solidFill>
                <a:srgbClr val="202124"/>
              </a:solidFill>
              <a:effectLst/>
              <a:latin typeface="Calibri  "/>
              <a:ea typeface="Calibri" panose="020F0502020204030204" pitchFamily="34" charset="0"/>
              <a:cs typeface="Arial" panose="020B0604020202020204" pitchFamily="34" charset="0"/>
            </a:endParaRPr>
          </a:p>
          <a:p>
            <a:pPr>
              <a:lnSpc>
                <a:spcPct val="107000"/>
              </a:lnSpc>
              <a:spcAft>
                <a:spcPts val="800"/>
              </a:spcAft>
            </a:pPr>
            <a:endParaRPr lang="pt-PT" dirty="0">
              <a:solidFill>
                <a:srgbClr val="202124"/>
              </a:solidFill>
              <a:effectLst/>
              <a:latin typeface="Calibri  "/>
              <a:ea typeface="Calibri" panose="020F0502020204030204" pitchFamily="34" charset="0"/>
              <a:cs typeface="Arial" panose="020B0604020202020204" pitchFamily="34" charset="0"/>
            </a:endParaRPr>
          </a:p>
        </p:txBody>
      </p:sp>
      <p:sp>
        <p:nvSpPr>
          <p:cNvPr id="4" name="CaixaDeTexto 8">
            <a:extLst>
              <a:ext uri="{FF2B5EF4-FFF2-40B4-BE49-F238E27FC236}">
                <a16:creationId xmlns:a16="http://schemas.microsoft.com/office/drawing/2014/main" id="{4AC38A00-E26E-4201-953C-38950487ED6C}"/>
              </a:ext>
            </a:extLst>
          </p:cNvPr>
          <p:cNvSpPr txBox="1"/>
          <p:nvPr/>
        </p:nvSpPr>
        <p:spPr>
          <a:xfrm>
            <a:off x="3940670" y="5594889"/>
            <a:ext cx="3759540" cy="672573"/>
          </a:xfrm>
          <a:prstGeom prst="rect">
            <a:avLst/>
          </a:prstGeom>
          <a:solidFill>
            <a:srgbClr val="6ECECB"/>
          </a:solidFill>
        </p:spPr>
        <p:txBody>
          <a:bodyPr wrap="square" rtlCol="0">
            <a:noAutofit/>
          </a:bodyPr>
          <a:lstStyle/>
          <a:p>
            <a:pPr algn="ctr">
              <a:lnSpc>
                <a:spcPct val="120000"/>
              </a:lnSpc>
              <a:spcAft>
                <a:spcPts val="600"/>
              </a:spcAft>
            </a:pPr>
            <a:r>
              <a:rPr lang="sl-SI" sz="2600" b="1" dirty="0">
                <a:solidFill>
                  <a:schemeClr val="bg1"/>
                </a:solidFill>
                <a:effectLst>
                  <a:outerShdw blurRad="38100" dist="38100" dir="2700000" algn="tl">
                    <a:srgbClr val="000000">
                      <a:alpha val="43137"/>
                    </a:srgbClr>
                  </a:outerShdw>
                </a:effectLst>
              </a:rPr>
              <a:t>O QUE SERÁ SEU ?</a:t>
            </a:r>
          </a:p>
        </p:txBody>
      </p:sp>
      <p:pic>
        <p:nvPicPr>
          <p:cNvPr id="6" name="Slika 5">
            <a:extLst>
              <a:ext uri="{FF2B5EF4-FFF2-40B4-BE49-F238E27FC236}">
                <a16:creationId xmlns:a16="http://schemas.microsoft.com/office/drawing/2014/main" id="{A24C066F-CD8A-44ED-95AD-C7CAE1FDEF3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80547" y="258143"/>
            <a:ext cx="3419526" cy="1311350"/>
          </a:xfrm>
          <a:prstGeom prst="rect">
            <a:avLst/>
          </a:prstGeom>
        </p:spPr>
      </p:pic>
    </p:spTree>
    <p:extLst>
      <p:ext uri="{BB962C8B-B14F-4D97-AF65-F5344CB8AC3E}">
        <p14:creationId xmlns:p14="http://schemas.microsoft.com/office/powerpoint/2010/main" val="36518694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AAADB4F-3CB0-704E-B050-064BC36D8D29}"/>
              </a:ext>
            </a:extLst>
          </p:cNvPr>
          <p:cNvSpPr>
            <a:spLocks noGrp="1"/>
          </p:cNvSpPr>
          <p:nvPr>
            <p:ph type="body" sz="quarter" idx="13"/>
          </p:nvPr>
        </p:nvSpPr>
        <p:spPr>
          <a:xfrm>
            <a:off x="770022" y="567593"/>
            <a:ext cx="7129420" cy="3664001"/>
          </a:xfrm>
        </p:spPr>
        <p:txBody>
          <a:bodyPr>
            <a:normAutofit/>
          </a:bodyPr>
          <a:lstStyle/>
          <a:p>
            <a:pPr marL="0" indent="0" algn="l">
              <a:buNone/>
            </a:pPr>
            <a:r>
              <a:rPr lang="pt-PT" sz="3200" dirty="0"/>
              <a:t>Os meus </a:t>
            </a:r>
            <a:r>
              <a:rPr lang="pt-PT" sz="3200" dirty="0" err="1"/>
              <a:t>PVU's</a:t>
            </a:r>
            <a:r>
              <a:rPr lang="pt-PT" sz="3200" dirty="0"/>
              <a:t>: CONSTRUA O SEU CASO</a:t>
            </a:r>
          </a:p>
        </p:txBody>
      </p:sp>
      <p:pic>
        <p:nvPicPr>
          <p:cNvPr id="5" name="Slika 4">
            <a:extLst>
              <a:ext uri="{FF2B5EF4-FFF2-40B4-BE49-F238E27FC236}">
                <a16:creationId xmlns:a16="http://schemas.microsoft.com/office/drawing/2014/main" id="{51F0617E-4E7C-4407-8CB9-9FF5A8299D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4583" y="1427747"/>
            <a:ext cx="7522834" cy="4231594"/>
          </a:xfrm>
          <a:prstGeom prst="rect">
            <a:avLst/>
          </a:prstGeom>
        </p:spPr>
      </p:pic>
      <p:grpSp>
        <p:nvGrpSpPr>
          <p:cNvPr id="6" name="Google Shape;448;p39">
            <a:extLst>
              <a:ext uri="{FF2B5EF4-FFF2-40B4-BE49-F238E27FC236}">
                <a16:creationId xmlns:a16="http://schemas.microsoft.com/office/drawing/2014/main" id="{5778D8DA-E91C-42DD-B899-A3C4716670D4}"/>
              </a:ext>
            </a:extLst>
          </p:cNvPr>
          <p:cNvGrpSpPr/>
          <p:nvPr/>
        </p:nvGrpSpPr>
        <p:grpSpPr>
          <a:xfrm>
            <a:off x="10433140" y="301603"/>
            <a:ext cx="1398819" cy="1900111"/>
            <a:chOff x="590250" y="244200"/>
            <a:chExt cx="407975" cy="532175"/>
          </a:xfrm>
        </p:grpSpPr>
        <p:sp>
          <p:nvSpPr>
            <p:cNvPr id="7" name="Google Shape;449;p39">
              <a:extLst>
                <a:ext uri="{FF2B5EF4-FFF2-40B4-BE49-F238E27FC236}">
                  <a16:creationId xmlns:a16="http://schemas.microsoft.com/office/drawing/2014/main" id="{C0A498E8-BBD9-4E0F-9EEB-7281D01F6A50}"/>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50;p39">
              <a:extLst>
                <a:ext uri="{FF2B5EF4-FFF2-40B4-BE49-F238E27FC236}">
                  <a16:creationId xmlns:a16="http://schemas.microsoft.com/office/drawing/2014/main" id="{2F3CF960-390E-427F-A938-08A4FADFD1C9}"/>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51;p39">
              <a:extLst>
                <a:ext uri="{FF2B5EF4-FFF2-40B4-BE49-F238E27FC236}">
                  <a16:creationId xmlns:a16="http://schemas.microsoft.com/office/drawing/2014/main" id="{30DF3971-B2B4-4ECD-B5CA-68498D4D887A}"/>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52;p39">
              <a:extLst>
                <a:ext uri="{FF2B5EF4-FFF2-40B4-BE49-F238E27FC236}">
                  <a16:creationId xmlns:a16="http://schemas.microsoft.com/office/drawing/2014/main" id="{89D140F3-7212-4226-BD2C-2CD01C4D9C51}"/>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53;p39">
              <a:extLst>
                <a:ext uri="{FF2B5EF4-FFF2-40B4-BE49-F238E27FC236}">
                  <a16:creationId xmlns:a16="http://schemas.microsoft.com/office/drawing/2014/main" id="{1DA3698A-727C-456E-8245-E291519D585C}"/>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54;p39">
              <a:extLst>
                <a:ext uri="{FF2B5EF4-FFF2-40B4-BE49-F238E27FC236}">
                  <a16:creationId xmlns:a16="http://schemas.microsoft.com/office/drawing/2014/main" id="{EA4DC520-3F7D-4942-97BA-215AC727004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55;p39">
              <a:extLst>
                <a:ext uri="{FF2B5EF4-FFF2-40B4-BE49-F238E27FC236}">
                  <a16:creationId xmlns:a16="http://schemas.microsoft.com/office/drawing/2014/main" id="{14136E1B-C9DC-435E-A409-6ED4F3E75637}"/>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56;p39">
              <a:extLst>
                <a:ext uri="{FF2B5EF4-FFF2-40B4-BE49-F238E27FC236}">
                  <a16:creationId xmlns:a16="http://schemas.microsoft.com/office/drawing/2014/main" id="{BA9A7D0F-FC01-4ADB-9F57-0E74E2136357}"/>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57;p39">
              <a:extLst>
                <a:ext uri="{FF2B5EF4-FFF2-40B4-BE49-F238E27FC236}">
                  <a16:creationId xmlns:a16="http://schemas.microsoft.com/office/drawing/2014/main" id="{596A527B-2136-4216-AA81-AC5CFEB92B3B}"/>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58;p39">
              <a:extLst>
                <a:ext uri="{FF2B5EF4-FFF2-40B4-BE49-F238E27FC236}">
                  <a16:creationId xmlns:a16="http://schemas.microsoft.com/office/drawing/2014/main" id="{170B8640-B515-4945-8F4B-B2143B4AAF3F}"/>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59;p39">
              <a:extLst>
                <a:ext uri="{FF2B5EF4-FFF2-40B4-BE49-F238E27FC236}">
                  <a16:creationId xmlns:a16="http://schemas.microsoft.com/office/drawing/2014/main" id="{C91D8DF6-D887-4CB3-82B9-ED5D2A44BAD4}"/>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60;p39">
              <a:extLst>
                <a:ext uri="{FF2B5EF4-FFF2-40B4-BE49-F238E27FC236}">
                  <a16:creationId xmlns:a16="http://schemas.microsoft.com/office/drawing/2014/main" id="{3D0C860C-140F-464E-95D6-AAD9B6F3D772}"/>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61;p39">
              <a:extLst>
                <a:ext uri="{FF2B5EF4-FFF2-40B4-BE49-F238E27FC236}">
                  <a16:creationId xmlns:a16="http://schemas.microsoft.com/office/drawing/2014/main" id="{7C8E1AF2-F363-4283-B122-5F938D30A2D0}"/>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62;p39">
              <a:extLst>
                <a:ext uri="{FF2B5EF4-FFF2-40B4-BE49-F238E27FC236}">
                  <a16:creationId xmlns:a16="http://schemas.microsoft.com/office/drawing/2014/main" id="{8DD94A40-EA6E-4050-8CCD-F8F1DEFB1A29}"/>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740396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526579-DBDE-5646-BE47-782ECC77E041}"/>
              </a:ext>
            </a:extLst>
          </p:cNvPr>
          <p:cNvSpPr>
            <a:spLocks noGrp="1"/>
          </p:cNvSpPr>
          <p:nvPr>
            <p:ph type="body" sz="quarter" idx="15"/>
          </p:nvPr>
        </p:nvSpPr>
        <p:spPr/>
        <p:txBody>
          <a:bodyPr>
            <a:normAutofit/>
          </a:bodyPr>
          <a:lstStyle/>
          <a:p>
            <a:r>
              <a:rPr lang="pt-PT" dirty="0"/>
              <a:t>ANÁLISE </a:t>
            </a:r>
            <a:r>
              <a:rPr lang="sl-SI" dirty="0"/>
              <a:t>SWOT</a:t>
            </a:r>
            <a:endParaRPr lang="en-US" dirty="0"/>
          </a:p>
        </p:txBody>
      </p:sp>
      <p:sp>
        <p:nvSpPr>
          <p:cNvPr id="3" name="Text Placeholder 2">
            <a:extLst>
              <a:ext uri="{FF2B5EF4-FFF2-40B4-BE49-F238E27FC236}">
                <a16:creationId xmlns:a16="http://schemas.microsoft.com/office/drawing/2014/main" id="{AE56EAF5-5B84-784E-AB7B-CA46AC6C7050}"/>
              </a:ext>
            </a:extLst>
          </p:cNvPr>
          <p:cNvSpPr>
            <a:spLocks noGrp="1"/>
          </p:cNvSpPr>
          <p:nvPr>
            <p:ph type="body" sz="quarter" idx="16"/>
          </p:nvPr>
        </p:nvSpPr>
        <p:spPr>
          <a:xfrm>
            <a:off x="571313" y="1459832"/>
            <a:ext cx="11123382" cy="4272454"/>
          </a:xfrm>
        </p:spPr>
        <p:txBody>
          <a:bodyPr/>
          <a:lstStyle/>
          <a:p>
            <a:pPr>
              <a:lnSpc>
                <a:spcPct val="107000"/>
              </a:lnSpc>
              <a:spcAft>
                <a:spcPts val="800"/>
              </a:spcAft>
            </a:pPr>
            <a:r>
              <a:rPr lang="pt-PT" dirty="0">
                <a:solidFill>
                  <a:srgbClr val="222222"/>
                </a:solidFill>
                <a:effectLst/>
                <a:latin typeface="Calibri  "/>
                <a:ea typeface="Calibri" panose="020F0502020204030204" pitchFamily="34" charset="0"/>
                <a:cs typeface="Arial" panose="020B0604020202020204" pitchFamily="34" charset="0"/>
              </a:rPr>
              <a:t>Aprenda como aplicar uma análise SWOT ao seu negócio e posicione-se à frente dos concorrentes. Uma SWOT simplesmente significa: Forças, Fraquezas, Oportunidades e Ameaças. </a:t>
            </a:r>
          </a:p>
          <a:p>
            <a:pPr>
              <a:lnSpc>
                <a:spcPct val="107000"/>
              </a:lnSpc>
              <a:spcAft>
                <a:spcPts val="800"/>
              </a:spcAft>
            </a:pPr>
            <a:r>
              <a:rPr lang="pt-PT" dirty="0">
                <a:effectLst/>
                <a:latin typeface="Calibri  "/>
                <a:ea typeface="Calibri" panose="020F0502020204030204" pitchFamily="34" charset="0"/>
                <a:cs typeface="Arial" panose="020B0604020202020204" pitchFamily="34" charset="0"/>
              </a:rPr>
              <a:t>Uma SWOT pode proporcionar múltiplos benefícios à sua pequena empresa </a:t>
            </a:r>
            <a:r>
              <a:rPr lang="sl-SI" dirty="0">
                <a:effectLst/>
                <a:latin typeface="Calibri  "/>
                <a:ea typeface="Calibri" panose="020F0502020204030204" pitchFamily="34" charset="0"/>
                <a:cs typeface="Arial" panose="020B0604020202020204" pitchFamily="34" charset="0"/>
              </a:rPr>
              <a:t>: </a:t>
            </a:r>
          </a:p>
          <a:p>
            <a:pPr marL="342900" indent="-342900">
              <a:lnSpc>
                <a:spcPct val="100000"/>
              </a:lnSpc>
              <a:spcBef>
                <a:spcPts val="0"/>
              </a:spcBef>
              <a:spcAft>
                <a:spcPts val="800"/>
              </a:spcAft>
              <a:buFont typeface="Wingdings" panose="05000000000000000000" pitchFamily="2" charset="2"/>
              <a:buChar char="Ø"/>
            </a:pPr>
            <a:r>
              <a:rPr lang="pt-PT" dirty="0">
                <a:solidFill>
                  <a:srgbClr val="222222"/>
                </a:solidFill>
                <a:effectLst/>
                <a:latin typeface="Calibri  "/>
                <a:ea typeface="Calibri" panose="020F0502020204030204" pitchFamily="34" charset="0"/>
                <a:cs typeface="Arial" panose="020B0604020202020204" pitchFamily="34" charset="0"/>
              </a:rPr>
              <a:t>Perceba onde o seu negócio se pode concentrar para crescer </a:t>
            </a:r>
          </a:p>
          <a:p>
            <a:pPr marL="342900" indent="-342900">
              <a:lnSpc>
                <a:spcPct val="100000"/>
              </a:lnSpc>
              <a:spcBef>
                <a:spcPts val="0"/>
              </a:spcBef>
              <a:spcAft>
                <a:spcPts val="800"/>
              </a:spcAft>
              <a:buFont typeface="Wingdings" panose="05000000000000000000" pitchFamily="2" charset="2"/>
              <a:buChar char="Ø"/>
            </a:pPr>
            <a:r>
              <a:rPr lang="pt-PT" dirty="0">
                <a:solidFill>
                  <a:srgbClr val="222222"/>
                </a:solidFill>
                <a:effectLst/>
                <a:latin typeface="Calibri  "/>
                <a:ea typeface="Calibri" panose="020F0502020204030204" pitchFamily="34" charset="0"/>
                <a:cs typeface="Arial" panose="020B0604020202020204" pitchFamily="34" charset="0"/>
              </a:rPr>
              <a:t>Maior compreensão da indústria</a:t>
            </a:r>
          </a:p>
          <a:p>
            <a:pPr marL="342900" indent="-342900">
              <a:lnSpc>
                <a:spcPct val="100000"/>
              </a:lnSpc>
              <a:spcBef>
                <a:spcPts val="0"/>
              </a:spcBef>
              <a:spcAft>
                <a:spcPts val="800"/>
              </a:spcAft>
              <a:buFont typeface="Wingdings" panose="05000000000000000000" pitchFamily="2" charset="2"/>
              <a:buChar char="Ø"/>
            </a:pPr>
            <a:r>
              <a:rPr lang="pt-PT" dirty="0">
                <a:solidFill>
                  <a:srgbClr val="222222"/>
                </a:solidFill>
                <a:effectLst/>
                <a:latin typeface="Calibri  "/>
                <a:ea typeface="Calibri" panose="020F0502020204030204" pitchFamily="34" charset="0"/>
                <a:cs typeface="Arial" panose="020B0604020202020204" pitchFamily="34" charset="0"/>
              </a:rPr>
              <a:t>Foco na publicidade e marketing que lhe dão uma vantagem competitiva no mercado</a:t>
            </a:r>
          </a:p>
          <a:p>
            <a:pPr marL="342900" indent="-342900">
              <a:lnSpc>
                <a:spcPct val="100000"/>
              </a:lnSpc>
              <a:spcBef>
                <a:spcPts val="0"/>
              </a:spcBef>
              <a:spcAft>
                <a:spcPts val="800"/>
              </a:spcAft>
              <a:buFont typeface="Wingdings" panose="05000000000000000000" pitchFamily="2" charset="2"/>
              <a:buChar char="Ø"/>
            </a:pPr>
            <a:r>
              <a:rPr lang="pt-PT" dirty="0">
                <a:solidFill>
                  <a:srgbClr val="222222"/>
                </a:solidFill>
                <a:effectLst/>
                <a:latin typeface="Calibri  "/>
                <a:ea typeface="Calibri" panose="020F0502020204030204" pitchFamily="34" charset="0"/>
                <a:cs typeface="Arial" panose="020B0604020202020204" pitchFamily="34" charset="0"/>
              </a:rPr>
              <a:t>Previsão para ver ameaças iminentes e reagir </a:t>
            </a:r>
            <a:r>
              <a:rPr lang="pt-PT" dirty="0" err="1">
                <a:solidFill>
                  <a:srgbClr val="222222"/>
                </a:solidFill>
                <a:effectLst/>
                <a:latin typeface="Calibri  "/>
                <a:ea typeface="Calibri" panose="020F0502020204030204" pitchFamily="34" charset="0"/>
                <a:cs typeface="Arial" panose="020B0604020202020204" pitchFamily="34" charset="0"/>
              </a:rPr>
              <a:t>proativamente</a:t>
            </a:r>
            <a:endParaRPr lang="pt-PT" dirty="0">
              <a:solidFill>
                <a:srgbClr val="222222"/>
              </a:solidFill>
              <a:effectLst/>
              <a:latin typeface="Calibri  "/>
              <a:ea typeface="Calibri" panose="020F0502020204030204" pitchFamily="34" charset="0"/>
              <a:cs typeface="Arial" panose="020B0604020202020204" pitchFamily="34" charset="0"/>
            </a:endParaRPr>
          </a:p>
          <a:p>
            <a:pPr>
              <a:lnSpc>
                <a:spcPct val="107000"/>
              </a:lnSpc>
              <a:spcAft>
                <a:spcPts val="800"/>
              </a:spcAft>
            </a:pPr>
            <a:endParaRPr lang="en-GB" dirty="0">
              <a:effectLst/>
              <a:latin typeface="Calibri  "/>
              <a:ea typeface="Calibri" panose="020F0502020204030204" pitchFamily="34" charset="0"/>
              <a:cs typeface="Arial" panose="020B0604020202020204" pitchFamily="34" charset="0"/>
            </a:endParaRPr>
          </a:p>
        </p:txBody>
      </p:sp>
      <p:sp>
        <p:nvSpPr>
          <p:cNvPr id="4" name="CaixaDeTexto 8">
            <a:extLst>
              <a:ext uri="{FF2B5EF4-FFF2-40B4-BE49-F238E27FC236}">
                <a16:creationId xmlns:a16="http://schemas.microsoft.com/office/drawing/2014/main" id="{4AC38A00-E26E-4201-953C-38950487ED6C}"/>
              </a:ext>
            </a:extLst>
          </p:cNvPr>
          <p:cNvSpPr txBox="1"/>
          <p:nvPr/>
        </p:nvSpPr>
        <p:spPr>
          <a:xfrm>
            <a:off x="3940670" y="5594889"/>
            <a:ext cx="3759540" cy="672573"/>
          </a:xfrm>
          <a:prstGeom prst="rect">
            <a:avLst/>
          </a:prstGeom>
          <a:solidFill>
            <a:srgbClr val="6ECECB"/>
          </a:solidFill>
        </p:spPr>
        <p:txBody>
          <a:bodyPr wrap="square" rtlCol="0">
            <a:noAutofit/>
          </a:bodyPr>
          <a:lstStyle/>
          <a:p>
            <a:pPr algn="ctr">
              <a:lnSpc>
                <a:spcPct val="120000"/>
              </a:lnSpc>
              <a:spcAft>
                <a:spcPts val="600"/>
              </a:spcAft>
            </a:pPr>
            <a:r>
              <a:rPr lang="sl-SI" sz="2600" b="1" dirty="0">
                <a:solidFill>
                  <a:schemeClr val="bg1"/>
                </a:solidFill>
                <a:effectLst>
                  <a:outerShdw blurRad="38100" dist="38100" dir="2700000" algn="tl">
                    <a:srgbClr val="000000">
                      <a:alpha val="43137"/>
                    </a:srgbClr>
                  </a:outerShdw>
                </a:effectLst>
              </a:rPr>
              <a:t>O QUE SERÁ SEU ?</a:t>
            </a:r>
          </a:p>
        </p:txBody>
      </p:sp>
    </p:spTree>
    <p:extLst>
      <p:ext uri="{BB962C8B-B14F-4D97-AF65-F5344CB8AC3E}">
        <p14:creationId xmlns:p14="http://schemas.microsoft.com/office/powerpoint/2010/main" val="41419595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like 1">
            <a:extLst>
              <a:ext uri="{FF2B5EF4-FFF2-40B4-BE49-F238E27FC236}">
                <a16:creationId xmlns:a16="http://schemas.microsoft.com/office/drawing/2014/main" id="{280E5854-04A2-432A-8919-E6A6B5F01ADA}"/>
              </a:ext>
            </a:extLst>
          </p:cNvPr>
          <p:cNvSpPr>
            <a:spLocks noGrp="1"/>
          </p:cNvSpPr>
          <p:nvPr>
            <p:ph type="pic" sz="quarter" idx="15"/>
          </p:nvPr>
        </p:nvSpPr>
        <p:spPr/>
      </p:sp>
      <p:sp>
        <p:nvSpPr>
          <p:cNvPr id="3" name="Označba mesta besedila 2">
            <a:extLst>
              <a:ext uri="{FF2B5EF4-FFF2-40B4-BE49-F238E27FC236}">
                <a16:creationId xmlns:a16="http://schemas.microsoft.com/office/drawing/2014/main" id="{374F5B5E-D684-4436-80C8-A61BDDD15FDF}"/>
              </a:ext>
            </a:extLst>
          </p:cNvPr>
          <p:cNvSpPr>
            <a:spLocks noGrp="1"/>
          </p:cNvSpPr>
          <p:nvPr>
            <p:ph type="body" sz="quarter" idx="13"/>
          </p:nvPr>
        </p:nvSpPr>
        <p:spPr/>
        <p:txBody>
          <a:bodyPr/>
          <a:lstStyle/>
          <a:p>
            <a:r>
              <a:rPr lang="pt-PT" dirty="0"/>
              <a:t>ANÁLISE </a:t>
            </a:r>
            <a:r>
              <a:rPr lang="sl-SI" dirty="0"/>
              <a:t>SWOT </a:t>
            </a:r>
            <a:endParaRPr lang="en-US" dirty="0"/>
          </a:p>
        </p:txBody>
      </p:sp>
      <p:pic>
        <p:nvPicPr>
          <p:cNvPr id="4" name="Predstavnost v spletu 3" title="Business strategy - SWOT analysis">
            <a:hlinkClick r:id="" action="ppaction://media"/>
            <a:extLst>
              <a:ext uri="{FF2B5EF4-FFF2-40B4-BE49-F238E27FC236}">
                <a16:creationId xmlns:a16="http://schemas.microsoft.com/office/drawing/2014/main" id="{E0A9FAD1-537E-4FE0-86C0-78D32F0C7187}"/>
              </a:ext>
            </a:extLst>
          </p:cNvPr>
          <p:cNvPicPr>
            <a:picLocks noRot="1" noChangeAspect="1"/>
          </p:cNvPicPr>
          <p:nvPr>
            <a:videoFile r:link="rId1"/>
          </p:nvPr>
        </p:nvPicPr>
        <p:blipFill>
          <a:blip r:embed="rId3"/>
          <a:stretch>
            <a:fillRect/>
          </a:stretch>
        </p:blipFill>
        <p:spPr>
          <a:xfrm>
            <a:off x="4109715" y="2402006"/>
            <a:ext cx="3968970" cy="2361063"/>
          </a:xfrm>
          <a:prstGeom prst="rect">
            <a:avLst/>
          </a:prstGeom>
        </p:spPr>
      </p:pic>
    </p:spTree>
    <p:extLst>
      <p:ext uri="{BB962C8B-B14F-4D97-AF65-F5344CB8AC3E}">
        <p14:creationId xmlns:p14="http://schemas.microsoft.com/office/powerpoint/2010/main" val="410988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B2B808E-6A76-3049-A422-31CDB7828DAE}"/>
              </a:ext>
            </a:extLst>
          </p:cNvPr>
          <p:cNvSpPr>
            <a:spLocks noGrp="1"/>
          </p:cNvSpPr>
          <p:nvPr>
            <p:ph type="body" sz="quarter" idx="15"/>
          </p:nvPr>
        </p:nvSpPr>
        <p:spPr/>
        <p:txBody>
          <a:bodyPr/>
          <a:lstStyle/>
          <a:p>
            <a:r>
              <a:rPr lang="pt-PT" dirty="0"/>
              <a:t>ANÁLISE SWOT - PENSAR E PLANEAR</a:t>
            </a:r>
          </a:p>
        </p:txBody>
      </p:sp>
      <p:pic>
        <p:nvPicPr>
          <p:cNvPr id="9" name="Slika 8">
            <a:extLst>
              <a:ext uri="{FF2B5EF4-FFF2-40B4-BE49-F238E27FC236}">
                <a16:creationId xmlns:a16="http://schemas.microsoft.com/office/drawing/2014/main" id="{3BE11BD5-C944-410F-A8C3-D8FBCB180B6C}"/>
              </a:ext>
            </a:extLst>
          </p:cNvPr>
          <p:cNvPicPr>
            <a:picLocks noChangeAspect="1"/>
          </p:cNvPicPr>
          <p:nvPr/>
        </p:nvPicPr>
        <p:blipFill>
          <a:blip r:embed="rId2"/>
          <a:stretch>
            <a:fillRect/>
          </a:stretch>
        </p:blipFill>
        <p:spPr>
          <a:xfrm>
            <a:off x="1697964" y="1434997"/>
            <a:ext cx="8796072" cy="4949761"/>
          </a:xfrm>
          <a:prstGeom prst="rect">
            <a:avLst/>
          </a:prstGeom>
        </p:spPr>
      </p:pic>
      <p:grpSp>
        <p:nvGrpSpPr>
          <p:cNvPr id="10" name="Google Shape;448;p39">
            <a:extLst>
              <a:ext uri="{FF2B5EF4-FFF2-40B4-BE49-F238E27FC236}">
                <a16:creationId xmlns:a16="http://schemas.microsoft.com/office/drawing/2014/main" id="{7434E6D6-8914-429F-AA93-1C1341939BB1}"/>
              </a:ext>
            </a:extLst>
          </p:cNvPr>
          <p:cNvGrpSpPr/>
          <p:nvPr/>
        </p:nvGrpSpPr>
        <p:grpSpPr>
          <a:xfrm>
            <a:off x="10433140" y="301603"/>
            <a:ext cx="1398819" cy="1900111"/>
            <a:chOff x="590250" y="244200"/>
            <a:chExt cx="407975" cy="532175"/>
          </a:xfrm>
        </p:grpSpPr>
        <p:sp>
          <p:nvSpPr>
            <p:cNvPr id="11" name="Google Shape;449;p39">
              <a:extLst>
                <a:ext uri="{FF2B5EF4-FFF2-40B4-BE49-F238E27FC236}">
                  <a16:creationId xmlns:a16="http://schemas.microsoft.com/office/drawing/2014/main" id="{C07B1DA0-E8DF-48B9-850E-52CC7CC38351}"/>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50;p39">
              <a:extLst>
                <a:ext uri="{FF2B5EF4-FFF2-40B4-BE49-F238E27FC236}">
                  <a16:creationId xmlns:a16="http://schemas.microsoft.com/office/drawing/2014/main" id="{6CE02C04-0AB8-47FC-B955-9D4454D263C7}"/>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51;p39">
              <a:extLst>
                <a:ext uri="{FF2B5EF4-FFF2-40B4-BE49-F238E27FC236}">
                  <a16:creationId xmlns:a16="http://schemas.microsoft.com/office/drawing/2014/main" id="{B2DFB640-2908-4814-BFFC-6F0736B65CD9}"/>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52;p39">
              <a:extLst>
                <a:ext uri="{FF2B5EF4-FFF2-40B4-BE49-F238E27FC236}">
                  <a16:creationId xmlns:a16="http://schemas.microsoft.com/office/drawing/2014/main" id="{C5AAC014-F819-4255-B66D-BF99F516EBF4}"/>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53;p39">
              <a:extLst>
                <a:ext uri="{FF2B5EF4-FFF2-40B4-BE49-F238E27FC236}">
                  <a16:creationId xmlns:a16="http://schemas.microsoft.com/office/drawing/2014/main" id="{37FDABF7-FD28-45F3-AC82-097DA61F9284}"/>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54;p39">
              <a:extLst>
                <a:ext uri="{FF2B5EF4-FFF2-40B4-BE49-F238E27FC236}">
                  <a16:creationId xmlns:a16="http://schemas.microsoft.com/office/drawing/2014/main" id="{8F8BFD08-1220-4F15-ABDA-892F08E8510F}"/>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55;p39">
              <a:extLst>
                <a:ext uri="{FF2B5EF4-FFF2-40B4-BE49-F238E27FC236}">
                  <a16:creationId xmlns:a16="http://schemas.microsoft.com/office/drawing/2014/main" id="{816377F5-0A92-47FD-9743-262FEE7B23CA}"/>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56;p39">
              <a:extLst>
                <a:ext uri="{FF2B5EF4-FFF2-40B4-BE49-F238E27FC236}">
                  <a16:creationId xmlns:a16="http://schemas.microsoft.com/office/drawing/2014/main" id="{289BD0E5-78C5-478E-A4A7-DBFF75B0C0CE}"/>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57;p39">
              <a:extLst>
                <a:ext uri="{FF2B5EF4-FFF2-40B4-BE49-F238E27FC236}">
                  <a16:creationId xmlns:a16="http://schemas.microsoft.com/office/drawing/2014/main" id="{278A3C43-8853-41CF-A6A6-91945F182E37}"/>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58;p39">
              <a:extLst>
                <a:ext uri="{FF2B5EF4-FFF2-40B4-BE49-F238E27FC236}">
                  <a16:creationId xmlns:a16="http://schemas.microsoft.com/office/drawing/2014/main" id="{0613C261-1EBA-4249-B508-601D57B27A39}"/>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59;p39">
              <a:extLst>
                <a:ext uri="{FF2B5EF4-FFF2-40B4-BE49-F238E27FC236}">
                  <a16:creationId xmlns:a16="http://schemas.microsoft.com/office/drawing/2014/main" id="{57CB4AEF-437F-425A-BBD7-004188C467E6}"/>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60;p39">
              <a:extLst>
                <a:ext uri="{FF2B5EF4-FFF2-40B4-BE49-F238E27FC236}">
                  <a16:creationId xmlns:a16="http://schemas.microsoft.com/office/drawing/2014/main" id="{19940E2C-0B1E-49B7-A36C-72947E50090F}"/>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61;p39">
              <a:extLst>
                <a:ext uri="{FF2B5EF4-FFF2-40B4-BE49-F238E27FC236}">
                  <a16:creationId xmlns:a16="http://schemas.microsoft.com/office/drawing/2014/main" id="{8F4D7943-BFED-4D8D-AE27-3AB7E90D5D62}"/>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62;p39">
              <a:extLst>
                <a:ext uri="{FF2B5EF4-FFF2-40B4-BE49-F238E27FC236}">
                  <a16:creationId xmlns:a16="http://schemas.microsoft.com/office/drawing/2014/main" id="{79613455-6543-4E53-B00E-EB235BCBBFCE}"/>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276148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CDDBE3C4-9818-4E91-8372-B1C001F527E3}"/>
              </a:ext>
            </a:extLst>
          </p:cNvPr>
          <p:cNvPicPr>
            <a:picLocks noChangeAspect="1"/>
          </p:cNvPicPr>
          <p:nvPr/>
        </p:nvPicPr>
        <p:blipFill>
          <a:blip r:embed="rId2"/>
          <a:stretch>
            <a:fillRect/>
          </a:stretch>
        </p:blipFill>
        <p:spPr>
          <a:xfrm>
            <a:off x="1347538" y="1038010"/>
            <a:ext cx="9657346" cy="4997832"/>
          </a:xfrm>
          <a:prstGeom prst="rect">
            <a:avLst/>
          </a:prstGeom>
        </p:spPr>
      </p:pic>
      <p:sp>
        <p:nvSpPr>
          <p:cNvPr id="4" name="Text Placeholder 3">
            <a:extLst>
              <a:ext uri="{FF2B5EF4-FFF2-40B4-BE49-F238E27FC236}">
                <a16:creationId xmlns:a16="http://schemas.microsoft.com/office/drawing/2014/main" id="{FAAADB4F-3CB0-704E-B050-064BC36D8D29}"/>
              </a:ext>
            </a:extLst>
          </p:cNvPr>
          <p:cNvSpPr>
            <a:spLocks noGrp="1"/>
          </p:cNvSpPr>
          <p:nvPr>
            <p:ph type="body" sz="quarter" idx="13"/>
          </p:nvPr>
        </p:nvSpPr>
        <p:spPr>
          <a:xfrm>
            <a:off x="770021" y="567593"/>
            <a:ext cx="10651957" cy="603481"/>
          </a:xfrm>
        </p:spPr>
        <p:txBody>
          <a:bodyPr/>
          <a:lstStyle/>
          <a:p>
            <a:pPr marL="0" indent="0" algn="l">
              <a:buNone/>
            </a:pPr>
            <a:r>
              <a:rPr lang="pt-PT" dirty="0"/>
              <a:t>O SEU CASO: CRIE A SUA PRÓPRIA ANÁLISE SWOT</a:t>
            </a:r>
          </a:p>
        </p:txBody>
      </p:sp>
    </p:spTree>
    <p:extLst>
      <p:ext uri="{BB962C8B-B14F-4D97-AF65-F5344CB8AC3E}">
        <p14:creationId xmlns:p14="http://schemas.microsoft.com/office/powerpoint/2010/main" val="4232368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err="1"/>
              <a:t>Introdução</a:t>
            </a:r>
            <a:r>
              <a:rPr lang="en-US" sz="3600" b="1" dirty="0"/>
              <a:t> </a:t>
            </a:r>
            <a:r>
              <a:rPr lang="en-US" sz="3600" b="1" dirty="0" err="1"/>
              <a:t>ao</a:t>
            </a:r>
            <a:r>
              <a:rPr lang="en-US" sz="3600" b="1" dirty="0"/>
              <a:t> </a:t>
            </a:r>
            <a:r>
              <a:rPr lang="en-US" sz="3600" b="1" dirty="0" err="1"/>
              <a:t>Módulo</a:t>
            </a:r>
            <a:endParaRPr lang="en-US" sz="3600" b="1" dirty="0"/>
          </a:p>
        </p:txBody>
      </p:sp>
      <p:sp>
        <p:nvSpPr>
          <p:cNvPr id="5" name="Retângulo 4">
            <a:extLst>
              <a:ext uri="{FF2B5EF4-FFF2-40B4-BE49-F238E27FC236}">
                <a16:creationId xmlns:a16="http://schemas.microsoft.com/office/drawing/2014/main" id="{6A109C36-543A-4FBC-99CA-0076C07B2459}"/>
              </a:ext>
            </a:extLst>
          </p:cNvPr>
          <p:cNvSpPr/>
          <p:nvPr/>
        </p:nvSpPr>
        <p:spPr>
          <a:xfrm>
            <a:off x="266570" y="1046457"/>
            <a:ext cx="11666350" cy="5158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2" spcCol="288000" rtlCol="0" anchor="t"/>
          <a:lstStyle/>
          <a:p>
            <a:pPr algn="just"/>
            <a:r>
              <a:rPr lang="pt-PT" sz="2400" dirty="0">
                <a:solidFill>
                  <a:srgbClr val="2D2D2D"/>
                </a:solidFill>
                <a:effectLst/>
                <a:latin typeface="Calibri  "/>
                <a:ea typeface="Times New Roman" panose="02020603050405020304" pitchFamily="18" charset="0"/>
              </a:rPr>
              <a:t>O caminho para o empreendedorismo tende a ser traiçoeiro, cheio de desvios inesperados, obstáculos pelo caminho e becos sem saída. Há muitas noites sem dormir, planos que não dão certo, fundos que não chegam e clientes que nunca se materializam.</a:t>
            </a:r>
          </a:p>
          <a:p>
            <a:pPr algn="just"/>
            <a:r>
              <a:rPr lang="pt-PT" sz="2400" dirty="0">
                <a:solidFill>
                  <a:srgbClr val="2D2D2D"/>
                </a:solidFill>
                <a:effectLst/>
                <a:latin typeface="Calibri  "/>
                <a:ea typeface="Times New Roman" panose="02020603050405020304" pitchFamily="18" charset="0"/>
              </a:rPr>
              <a:t>Pode ser tão desafiador abrir um negócio que pode até levar a questionar-se sobre o porquê de alguém querer seguir este caminho. Apesar de todas estas dificuldades, todos os anos, milhares de empreendedores embarcam nesta jornada determinados a concretizar a sua visão e atender a uma necessidade que veem na sociedade. Abrem empresas físicas, lançam empresas de tecnologia ou trazem um novo produto ou serviço para o mercado.</a:t>
            </a:r>
          </a:p>
          <a:p>
            <a:pPr algn="just"/>
            <a:endParaRPr lang="pt-PT" sz="2400" dirty="0">
              <a:solidFill>
                <a:srgbClr val="2D2D2D"/>
              </a:solidFill>
              <a:effectLst/>
              <a:latin typeface="Calibri  "/>
              <a:ea typeface="Times New Roman" panose="02020603050405020304" pitchFamily="18" charset="0"/>
            </a:endParaRPr>
          </a:p>
          <a:p>
            <a:pPr algn="just"/>
            <a:r>
              <a:rPr lang="pt-PT" sz="2400" dirty="0">
                <a:solidFill>
                  <a:srgbClr val="2D2D2D"/>
                </a:solidFill>
                <a:effectLst/>
                <a:latin typeface="Calibri  "/>
                <a:ea typeface="Times New Roman" panose="02020603050405020304" pitchFamily="18" charset="0"/>
              </a:rPr>
              <a:t>Como futuro empresário deve, portanto, ter vontade de começar o seu próprio negócio e estar preparado para assumir os riscos associados a este negócio.</a:t>
            </a:r>
          </a:p>
          <a:p>
            <a:pPr algn="just"/>
            <a:r>
              <a:rPr lang="pt-PT" sz="2400" dirty="0">
                <a:solidFill>
                  <a:srgbClr val="2D2D2D"/>
                </a:solidFill>
                <a:effectLst/>
                <a:latin typeface="Calibri  "/>
                <a:ea typeface="Times New Roman" panose="02020603050405020304" pitchFamily="18" charset="0"/>
              </a:rPr>
              <a:t>Mas poderá reduzi-los com uma boa preparação, possuindo e dominando certas habilidades que o ajudarão a lidar com os riscos que surgem ao fazer </a:t>
            </a:r>
            <a:r>
              <a:rPr lang="pt-PT" sz="2200" dirty="0">
                <a:solidFill>
                  <a:srgbClr val="2D2D2D"/>
                </a:solidFill>
                <a:effectLst/>
                <a:latin typeface="Calibri  "/>
                <a:ea typeface="Times New Roman" panose="02020603050405020304" pitchFamily="18" charset="0"/>
              </a:rPr>
              <a:t>negócios.</a:t>
            </a:r>
            <a:endParaRPr lang="en-GB" sz="2200" dirty="0">
              <a:effectLst/>
              <a:latin typeface="Calibri  "/>
              <a:ea typeface="Times New Roman" panose="02020603050405020304" pitchFamily="18" charset="0"/>
            </a:endParaRPr>
          </a:p>
        </p:txBody>
      </p:sp>
    </p:spTree>
    <p:extLst>
      <p:ext uri="{BB962C8B-B14F-4D97-AF65-F5344CB8AC3E}">
        <p14:creationId xmlns:p14="http://schemas.microsoft.com/office/powerpoint/2010/main" val="32102517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CFB303D3-E5C0-423D-BE7A-A0F8696BEB5A}"/>
              </a:ext>
            </a:extLst>
          </p:cNvPr>
          <p:cNvSpPr>
            <a:spLocks noGrp="1"/>
          </p:cNvSpPr>
          <p:nvPr>
            <p:ph type="body" sz="quarter" idx="13"/>
          </p:nvPr>
        </p:nvSpPr>
        <p:spPr/>
        <p:txBody>
          <a:bodyPr/>
          <a:lstStyle/>
          <a:p>
            <a:r>
              <a:rPr lang="sl-SI" dirty="0"/>
              <a:t>NOTAS E OBSERVAÇÕES</a:t>
            </a:r>
          </a:p>
        </p:txBody>
      </p:sp>
      <p:grpSp>
        <p:nvGrpSpPr>
          <p:cNvPr id="3" name="Google Shape;448;p39">
            <a:extLst>
              <a:ext uri="{FF2B5EF4-FFF2-40B4-BE49-F238E27FC236}">
                <a16:creationId xmlns:a16="http://schemas.microsoft.com/office/drawing/2014/main" id="{B9AF1784-D33C-4EA0-8926-A775776D1D03}"/>
              </a:ext>
            </a:extLst>
          </p:cNvPr>
          <p:cNvGrpSpPr/>
          <p:nvPr/>
        </p:nvGrpSpPr>
        <p:grpSpPr>
          <a:xfrm>
            <a:off x="679540" y="476421"/>
            <a:ext cx="1398819" cy="1900111"/>
            <a:chOff x="590250" y="244200"/>
            <a:chExt cx="407975" cy="532175"/>
          </a:xfrm>
        </p:grpSpPr>
        <p:sp>
          <p:nvSpPr>
            <p:cNvPr id="4" name="Google Shape;449;p39">
              <a:extLst>
                <a:ext uri="{FF2B5EF4-FFF2-40B4-BE49-F238E27FC236}">
                  <a16:creationId xmlns:a16="http://schemas.microsoft.com/office/drawing/2014/main" id="{1ABA4B6C-5A2A-474C-8B5F-3B46197B0257}"/>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50;p39">
              <a:extLst>
                <a:ext uri="{FF2B5EF4-FFF2-40B4-BE49-F238E27FC236}">
                  <a16:creationId xmlns:a16="http://schemas.microsoft.com/office/drawing/2014/main" id="{E9AEA6E8-73A2-466F-B74E-8D7877D68F81}"/>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51;p39">
              <a:extLst>
                <a:ext uri="{FF2B5EF4-FFF2-40B4-BE49-F238E27FC236}">
                  <a16:creationId xmlns:a16="http://schemas.microsoft.com/office/drawing/2014/main" id="{F36D4E14-97FF-45EC-BACF-8B75AF6A07BE}"/>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52;p39">
              <a:extLst>
                <a:ext uri="{FF2B5EF4-FFF2-40B4-BE49-F238E27FC236}">
                  <a16:creationId xmlns:a16="http://schemas.microsoft.com/office/drawing/2014/main" id="{ECE09DCE-B21C-40E3-9F4B-7B92E1BEE705}"/>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53;p39">
              <a:extLst>
                <a:ext uri="{FF2B5EF4-FFF2-40B4-BE49-F238E27FC236}">
                  <a16:creationId xmlns:a16="http://schemas.microsoft.com/office/drawing/2014/main" id="{DF7ADF8F-32A1-4479-9574-0E06F001E328}"/>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54;p39">
              <a:extLst>
                <a:ext uri="{FF2B5EF4-FFF2-40B4-BE49-F238E27FC236}">
                  <a16:creationId xmlns:a16="http://schemas.microsoft.com/office/drawing/2014/main" id="{83C1C6E6-D9E9-4501-A3E0-CB1DF29E3CA5}"/>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55;p39">
              <a:extLst>
                <a:ext uri="{FF2B5EF4-FFF2-40B4-BE49-F238E27FC236}">
                  <a16:creationId xmlns:a16="http://schemas.microsoft.com/office/drawing/2014/main" id="{38777A69-C29A-4156-9E43-33905AB54433}"/>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56;p39">
              <a:extLst>
                <a:ext uri="{FF2B5EF4-FFF2-40B4-BE49-F238E27FC236}">
                  <a16:creationId xmlns:a16="http://schemas.microsoft.com/office/drawing/2014/main" id="{08536261-1682-425B-98B7-B42C7A852048}"/>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57;p39">
              <a:extLst>
                <a:ext uri="{FF2B5EF4-FFF2-40B4-BE49-F238E27FC236}">
                  <a16:creationId xmlns:a16="http://schemas.microsoft.com/office/drawing/2014/main" id="{7F78CC90-A049-479E-80E6-0D2D81EC440E}"/>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58;p39">
              <a:extLst>
                <a:ext uri="{FF2B5EF4-FFF2-40B4-BE49-F238E27FC236}">
                  <a16:creationId xmlns:a16="http://schemas.microsoft.com/office/drawing/2014/main" id="{CA3A648D-21C7-4819-B39A-B0E6DBAA3AE5}"/>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59;p39">
              <a:extLst>
                <a:ext uri="{FF2B5EF4-FFF2-40B4-BE49-F238E27FC236}">
                  <a16:creationId xmlns:a16="http://schemas.microsoft.com/office/drawing/2014/main" id="{C10FFDE0-5F8F-48D2-A759-20742E3F9214}"/>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60;p39">
              <a:extLst>
                <a:ext uri="{FF2B5EF4-FFF2-40B4-BE49-F238E27FC236}">
                  <a16:creationId xmlns:a16="http://schemas.microsoft.com/office/drawing/2014/main" id="{B70F586D-16C4-4115-9130-CBD666CEF53C}"/>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61;p39">
              <a:extLst>
                <a:ext uri="{FF2B5EF4-FFF2-40B4-BE49-F238E27FC236}">
                  <a16:creationId xmlns:a16="http://schemas.microsoft.com/office/drawing/2014/main" id="{49B7F8A2-F1C4-430E-87E9-F05F26155F24}"/>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62;p39">
              <a:extLst>
                <a:ext uri="{FF2B5EF4-FFF2-40B4-BE49-F238E27FC236}">
                  <a16:creationId xmlns:a16="http://schemas.microsoft.com/office/drawing/2014/main" id="{FBAD3127-24DE-4852-BA59-F49B88E0CAC7}"/>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625824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4CD18742-26E3-4F10-95A5-229E85F5684A}"/>
              </a:ext>
            </a:extLst>
          </p:cNvPr>
          <p:cNvSpPr>
            <a:spLocks noGrp="1"/>
          </p:cNvSpPr>
          <p:nvPr>
            <p:ph type="body" sz="quarter" idx="15"/>
          </p:nvPr>
        </p:nvSpPr>
        <p:spPr/>
        <p:txBody>
          <a:bodyPr/>
          <a:lstStyle/>
          <a:p>
            <a:r>
              <a:rPr lang="sl-SI" sz="3600" b="1" dirty="0"/>
              <a:t>JÁ LÁ ESTÁ?</a:t>
            </a:r>
          </a:p>
          <a:p>
            <a:endParaRPr lang="en-GB" dirty="0"/>
          </a:p>
        </p:txBody>
      </p:sp>
      <p:pic>
        <p:nvPicPr>
          <p:cNvPr id="7" name="Slika 6">
            <a:extLst>
              <a:ext uri="{FF2B5EF4-FFF2-40B4-BE49-F238E27FC236}">
                <a16:creationId xmlns:a16="http://schemas.microsoft.com/office/drawing/2014/main" id="{7F947125-0F3A-486F-BBDA-4D4A77B6DE5D}"/>
              </a:ext>
            </a:extLst>
          </p:cNvPr>
          <p:cNvPicPr>
            <a:picLocks noChangeAspect="1"/>
          </p:cNvPicPr>
          <p:nvPr/>
        </p:nvPicPr>
        <p:blipFill>
          <a:blip r:embed="rId2"/>
          <a:stretch>
            <a:fillRect/>
          </a:stretch>
        </p:blipFill>
        <p:spPr>
          <a:xfrm>
            <a:off x="691075" y="1272339"/>
            <a:ext cx="10858500" cy="4762500"/>
          </a:xfrm>
          <a:prstGeom prst="rect">
            <a:avLst/>
          </a:prstGeom>
        </p:spPr>
      </p:pic>
    </p:spTree>
    <p:extLst>
      <p:ext uri="{BB962C8B-B14F-4D97-AF65-F5344CB8AC3E}">
        <p14:creationId xmlns:p14="http://schemas.microsoft.com/office/powerpoint/2010/main" val="249689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E4DD7A-273F-0B4E-893D-7F3FC07F0189}"/>
              </a:ext>
            </a:extLst>
          </p:cNvPr>
          <p:cNvSpPr>
            <a:spLocks noGrp="1"/>
          </p:cNvSpPr>
          <p:nvPr>
            <p:ph type="body" sz="quarter" idx="15"/>
          </p:nvPr>
        </p:nvSpPr>
        <p:spPr/>
        <p:txBody>
          <a:bodyPr/>
          <a:lstStyle/>
          <a:p>
            <a:r>
              <a:rPr lang="sl-SI" dirty="0"/>
              <a:t>MAIS ALGUNS PASSOS</a:t>
            </a:r>
          </a:p>
        </p:txBody>
      </p:sp>
      <p:sp>
        <p:nvSpPr>
          <p:cNvPr id="3" name="Text Placeholder 2">
            <a:extLst>
              <a:ext uri="{FF2B5EF4-FFF2-40B4-BE49-F238E27FC236}">
                <a16:creationId xmlns:a16="http://schemas.microsoft.com/office/drawing/2014/main" id="{5F0989E8-AC0E-5F44-92E2-F7C7ED332BB5}"/>
              </a:ext>
            </a:extLst>
          </p:cNvPr>
          <p:cNvSpPr>
            <a:spLocks noGrp="1"/>
          </p:cNvSpPr>
          <p:nvPr>
            <p:ph type="body" sz="quarter" idx="16"/>
          </p:nvPr>
        </p:nvSpPr>
        <p:spPr>
          <a:xfrm>
            <a:off x="433137" y="1844841"/>
            <a:ext cx="11160255" cy="786063"/>
          </a:xfrm>
        </p:spPr>
        <p:txBody>
          <a:bodyPr/>
          <a:lstStyle/>
          <a:p>
            <a:r>
              <a:rPr lang="sl-SI" dirty="0"/>
              <a:t>CONHE</a:t>
            </a:r>
            <a:r>
              <a:rPr lang="pt-PT" dirty="0"/>
              <a:t>CER</a:t>
            </a:r>
            <a:r>
              <a:rPr lang="sl-SI" dirty="0"/>
              <a:t> OS SEUS CLIENTES 			</a:t>
            </a:r>
            <a:r>
              <a:rPr lang="pt-PT" dirty="0"/>
              <a:t> </a:t>
            </a:r>
            <a:r>
              <a:rPr lang="sl-SI" dirty="0"/>
              <a:t>CONCEBER UMA OFERTA ATRACTIVA</a:t>
            </a:r>
          </a:p>
          <a:p>
            <a:r>
              <a:rPr lang="sl-SI" dirty="0"/>
              <a:t>                                                                  </a:t>
            </a:r>
            <a:r>
              <a:rPr lang="pt-PT" dirty="0"/>
              <a:t>CRIAR UM PLANO</a:t>
            </a:r>
            <a:endParaRPr lang="en-US" dirty="0"/>
          </a:p>
          <a:p>
            <a:endParaRPr lang="en-US" dirty="0"/>
          </a:p>
        </p:txBody>
      </p:sp>
      <p:pic>
        <p:nvPicPr>
          <p:cNvPr id="10" name="Picture Placeholder 9" descr="A person in a pool of water in front of a rocky mountain&#10;&#10;Description automatically generated">
            <a:extLst>
              <a:ext uri="{FF2B5EF4-FFF2-40B4-BE49-F238E27FC236}">
                <a16:creationId xmlns:a16="http://schemas.microsoft.com/office/drawing/2014/main" id="{580BED4F-5C5D-5042-B958-864FF7747C1E}"/>
              </a:ext>
            </a:extLst>
          </p:cNvPr>
          <p:cNvPicPr>
            <a:picLocks noGrp="1" noChangeAspect="1"/>
          </p:cNvPicPr>
          <p:nvPr>
            <p:ph type="pic" sz="quarter" idx="24"/>
          </p:nvPr>
        </p:nvPicPr>
        <p:blipFill>
          <a:blip r:embed="rId3" cstate="screen">
            <a:extLst>
              <a:ext uri="{28A0092B-C50C-407E-A947-70E740481C1C}">
                <a14:useLocalDpi xmlns:a14="http://schemas.microsoft.com/office/drawing/2010/main"/>
              </a:ext>
            </a:extLst>
          </a:blip>
          <a:srcRect/>
          <a:stretch>
            <a:fillRect/>
          </a:stretch>
        </p:blipFill>
        <p:spPr/>
      </p:pic>
      <p:pic>
        <p:nvPicPr>
          <p:cNvPr id="12" name="Picture Placeholder 11" descr="A person holding a sign&#10;&#10;Description automatically generated">
            <a:extLst>
              <a:ext uri="{FF2B5EF4-FFF2-40B4-BE49-F238E27FC236}">
                <a16:creationId xmlns:a16="http://schemas.microsoft.com/office/drawing/2014/main" id="{29EB905F-4AC5-3E46-8B4F-A2C68A1D33E4}"/>
              </a:ext>
            </a:extLst>
          </p:cNvPr>
          <p:cNvPicPr>
            <a:picLocks noGrp="1" noChangeAspect="1"/>
          </p:cNvPicPr>
          <p:nvPr>
            <p:ph type="pic" sz="quarter" idx="25"/>
          </p:nvPr>
        </p:nvPicPr>
        <p:blipFill>
          <a:blip r:embed="rId4" cstate="screen">
            <a:extLst>
              <a:ext uri="{28A0092B-C50C-407E-A947-70E740481C1C}">
                <a14:useLocalDpi xmlns:a14="http://schemas.microsoft.com/office/drawing/2010/main"/>
              </a:ext>
            </a:extLst>
          </a:blip>
          <a:srcRect/>
          <a:stretch>
            <a:fillRect/>
          </a:stretch>
        </p:blipFill>
        <p:spPr/>
      </p:pic>
      <p:pic>
        <p:nvPicPr>
          <p:cNvPr id="16" name="Picture Placeholder 15" descr="A group of people on a rock&#10;&#10;Description automatically generated">
            <a:extLst>
              <a:ext uri="{FF2B5EF4-FFF2-40B4-BE49-F238E27FC236}">
                <a16:creationId xmlns:a16="http://schemas.microsoft.com/office/drawing/2014/main" id="{C8EE4FD4-9EA9-F442-B549-50A518615391}"/>
              </a:ext>
            </a:extLst>
          </p:cNvPr>
          <p:cNvPicPr>
            <a:picLocks noGrp="1" noChangeAspect="1"/>
          </p:cNvPicPr>
          <p:nvPr>
            <p:ph type="pic" sz="quarter" idx="19"/>
          </p:nvPr>
        </p:nvPicPr>
        <p:blipFill>
          <a:blip r:embed="rId5" cstate="screen">
            <a:extLst>
              <a:ext uri="{28A0092B-C50C-407E-A947-70E740481C1C}">
                <a14:useLocalDpi xmlns:a14="http://schemas.microsoft.com/office/drawing/2010/main"/>
              </a:ext>
            </a:extLst>
          </a:blip>
          <a:srcRect/>
          <a:stretch>
            <a:fillRect/>
          </a:stretch>
        </p:blipFill>
        <p:spPr/>
      </p:pic>
      <p:grpSp>
        <p:nvGrpSpPr>
          <p:cNvPr id="7" name="Google Shape;448;p39">
            <a:extLst>
              <a:ext uri="{FF2B5EF4-FFF2-40B4-BE49-F238E27FC236}">
                <a16:creationId xmlns:a16="http://schemas.microsoft.com/office/drawing/2014/main" id="{DB592BFB-EE3B-4B47-981C-93FACA56ED19}"/>
              </a:ext>
            </a:extLst>
          </p:cNvPr>
          <p:cNvGrpSpPr/>
          <p:nvPr/>
        </p:nvGrpSpPr>
        <p:grpSpPr>
          <a:xfrm>
            <a:off x="10839374" y="155978"/>
            <a:ext cx="975033" cy="1459694"/>
            <a:chOff x="590250" y="244200"/>
            <a:chExt cx="407975" cy="532175"/>
          </a:xfrm>
        </p:grpSpPr>
        <p:sp>
          <p:nvSpPr>
            <p:cNvPr id="8" name="Google Shape;449;p39">
              <a:extLst>
                <a:ext uri="{FF2B5EF4-FFF2-40B4-BE49-F238E27FC236}">
                  <a16:creationId xmlns:a16="http://schemas.microsoft.com/office/drawing/2014/main" id="{FD123AB4-3A3C-41D1-AEE7-C9342CD730AE}"/>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50;p39">
              <a:extLst>
                <a:ext uri="{FF2B5EF4-FFF2-40B4-BE49-F238E27FC236}">
                  <a16:creationId xmlns:a16="http://schemas.microsoft.com/office/drawing/2014/main" id="{5E2DD257-77D9-4C60-907A-267E4C24D826}"/>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51;p39">
              <a:extLst>
                <a:ext uri="{FF2B5EF4-FFF2-40B4-BE49-F238E27FC236}">
                  <a16:creationId xmlns:a16="http://schemas.microsoft.com/office/drawing/2014/main" id="{5B9C5CB1-0B6D-4F27-98F3-E13A0EB3A42C}"/>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52;p39">
              <a:extLst>
                <a:ext uri="{FF2B5EF4-FFF2-40B4-BE49-F238E27FC236}">
                  <a16:creationId xmlns:a16="http://schemas.microsoft.com/office/drawing/2014/main" id="{BCEBEA09-1BDA-42A6-B27F-11ED53A12F5F}"/>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53;p39">
              <a:extLst>
                <a:ext uri="{FF2B5EF4-FFF2-40B4-BE49-F238E27FC236}">
                  <a16:creationId xmlns:a16="http://schemas.microsoft.com/office/drawing/2014/main" id="{43D82211-8B5A-4667-8CDC-85F931E57B8C}"/>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54;p39">
              <a:extLst>
                <a:ext uri="{FF2B5EF4-FFF2-40B4-BE49-F238E27FC236}">
                  <a16:creationId xmlns:a16="http://schemas.microsoft.com/office/drawing/2014/main" id="{B955A5CF-D91C-4CF3-B788-A19C855D0E3A}"/>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55;p39">
              <a:extLst>
                <a:ext uri="{FF2B5EF4-FFF2-40B4-BE49-F238E27FC236}">
                  <a16:creationId xmlns:a16="http://schemas.microsoft.com/office/drawing/2014/main" id="{596EDEE1-9D94-4B9F-92E3-A77B7AA5971D}"/>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56;p39">
              <a:extLst>
                <a:ext uri="{FF2B5EF4-FFF2-40B4-BE49-F238E27FC236}">
                  <a16:creationId xmlns:a16="http://schemas.microsoft.com/office/drawing/2014/main" id="{08946BDB-B878-493F-B612-6976A163788D}"/>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57;p39">
              <a:extLst>
                <a:ext uri="{FF2B5EF4-FFF2-40B4-BE49-F238E27FC236}">
                  <a16:creationId xmlns:a16="http://schemas.microsoft.com/office/drawing/2014/main" id="{42D84BDA-E096-4043-88CA-3457704CF5AC}"/>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58;p39">
              <a:extLst>
                <a:ext uri="{FF2B5EF4-FFF2-40B4-BE49-F238E27FC236}">
                  <a16:creationId xmlns:a16="http://schemas.microsoft.com/office/drawing/2014/main" id="{1FB4475E-4006-40F1-9E5D-5A7C3F332400}"/>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59;p39">
              <a:extLst>
                <a:ext uri="{FF2B5EF4-FFF2-40B4-BE49-F238E27FC236}">
                  <a16:creationId xmlns:a16="http://schemas.microsoft.com/office/drawing/2014/main" id="{268B503C-01E0-4F8D-BF63-C4EC59C8E63E}"/>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60;p39">
              <a:extLst>
                <a:ext uri="{FF2B5EF4-FFF2-40B4-BE49-F238E27FC236}">
                  <a16:creationId xmlns:a16="http://schemas.microsoft.com/office/drawing/2014/main" id="{A764907B-7AE5-4C1D-B886-8682187B087F}"/>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61;p39">
              <a:extLst>
                <a:ext uri="{FF2B5EF4-FFF2-40B4-BE49-F238E27FC236}">
                  <a16:creationId xmlns:a16="http://schemas.microsoft.com/office/drawing/2014/main" id="{6B1801D7-0A18-4DB4-840A-8A969A7637F5}"/>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62;p39">
              <a:extLst>
                <a:ext uri="{FF2B5EF4-FFF2-40B4-BE49-F238E27FC236}">
                  <a16:creationId xmlns:a16="http://schemas.microsoft.com/office/drawing/2014/main" id="{12A4CDF0-DC6D-491E-9706-D8102BCC4355}"/>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827528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BD17755-F977-834F-B07D-3C21EECE5002}"/>
              </a:ext>
            </a:extLst>
          </p:cNvPr>
          <p:cNvSpPr>
            <a:spLocks noGrp="1"/>
          </p:cNvSpPr>
          <p:nvPr>
            <p:ph type="body" sz="quarter" idx="13"/>
          </p:nvPr>
        </p:nvSpPr>
        <p:spPr/>
        <p:txBody>
          <a:bodyPr/>
          <a:lstStyle/>
          <a:p>
            <a:r>
              <a:rPr lang="sl-SI" dirty="0"/>
              <a:t>A MAIOR DIVERSÃO...</a:t>
            </a:r>
          </a:p>
        </p:txBody>
      </p:sp>
      <p:sp>
        <p:nvSpPr>
          <p:cNvPr id="12" name="Text Placeholder 11">
            <a:extLst>
              <a:ext uri="{FF2B5EF4-FFF2-40B4-BE49-F238E27FC236}">
                <a16:creationId xmlns:a16="http://schemas.microsoft.com/office/drawing/2014/main" id="{9B2F9B7D-1431-F343-848F-886203057865}"/>
              </a:ext>
            </a:extLst>
          </p:cNvPr>
          <p:cNvSpPr>
            <a:spLocks noGrp="1"/>
          </p:cNvSpPr>
          <p:nvPr>
            <p:ph type="body" sz="quarter" idx="15"/>
          </p:nvPr>
        </p:nvSpPr>
        <p:spPr>
          <a:xfrm>
            <a:off x="531687" y="4780881"/>
            <a:ext cx="2644883" cy="561140"/>
          </a:xfrm>
        </p:spPr>
        <p:txBody>
          <a:bodyPr/>
          <a:lstStyle/>
          <a:p>
            <a:r>
              <a:rPr lang="pt-PT" sz="1400" dirty="0"/>
              <a:t>Conheça os seus clientes</a:t>
            </a:r>
            <a:endParaRPr lang="en-US" sz="1400" dirty="0"/>
          </a:p>
        </p:txBody>
      </p:sp>
      <p:sp>
        <p:nvSpPr>
          <p:cNvPr id="13" name="Text Placeholder 12">
            <a:extLst>
              <a:ext uri="{FF2B5EF4-FFF2-40B4-BE49-F238E27FC236}">
                <a16:creationId xmlns:a16="http://schemas.microsoft.com/office/drawing/2014/main" id="{A208138D-4359-3046-8514-8559FD59E78E}"/>
              </a:ext>
            </a:extLst>
          </p:cNvPr>
          <p:cNvSpPr>
            <a:spLocks noGrp="1"/>
          </p:cNvSpPr>
          <p:nvPr>
            <p:ph type="body" sz="quarter" idx="16"/>
          </p:nvPr>
        </p:nvSpPr>
        <p:spPr>
          <a:xfrm>
            <a:off x="447066" y="1347537"/>
            <a:ext cx="2659582" cy="2951747"/>
          </a:xfrm>
        </p:spPr>
        <p:txBody>
          <a:bodyPr/>
          <a:lstStyle/>
          <a:p>
            <a:pPr algn="just">
              <a:lnSpc>
                <a:spcPct val="107000"/>
              </a:lnSpc>
              <a:spcAft>
                <a:spcPts val="800"/>
              </a:spcAft>
            </a:pPr>
            <a:r>
              <a:rPr lang="pt-PT" sz="1900" dirty="0">
                <a:effectLst/>
                <a:latin typeface="Calibri" panose="020F0502020204030204" pitchFamily="34" charset="0"/>
                <a:ea typeface="Calibri" panose="020F0502020204030204" pitchFamily="34" charset="0"/>
                <a:cs typeface="Arial" panose="020B0604020202020204" pitchFamily="34" charset="0"/>
              </a:rPr>
              <a:t>Descubra quem precisa do seu produto e quando. Concentre-se no problema que o seu produto resolve. Obtenha permissão para comunicar, combine conhecimentos de diferentes fontes e pontos de contacto.</a:t>
            </a:r>
          </a:p>
        </p:txBody>
      </p:sp>
      <p:sp>
        <p:nvSpPr>
          <p:cNvPr id="14" name="Text Placeholder 13">
            <a:extLst>
              <a:ext uri="{FF2B5EF4-FFF2-40B4-BE49-F238E27FC236}">
                <a16:creationId xmlns:a16="http://schemas.microsoft.com/office/drawing/2014/main" id="{8F365178-59F5-0D45-844D-539329E2EB14}"/>
              </a:ext>
            </a:extLst>
          </p:cNvPr>
          <p:cNvSpPr>
            <a:spLocks noGrp="1"/>
          </p:cNvSpPr>
          <p:nvPr>
            <p:ph type="body" sz="quarter" idx="17"/>
          </p:nvPr>
        </p:nvSpPr>
        <p:spPr>
          <a:xfrm>
            <a:off x="3323234" y="4819169"/>
            <a:ext cx="2644883" cy="278586"/>
          </a:xfrm>
        </p:spPr>
        <p:txBody>
          <a:bodyPr/>
          <a:lstStyle/>
          <a:p>
            <a:r>
              <a:rPr lang="pt-PT" sz="1400" dirty="0"/>
              <a:t>Faça um plano</a:t>
            </a:r>
            <a:endParaRPr lang="en-US" sz="1400" dirty="0"/>
          </a:p>
        </p:txBody>
      </p:sp>
      <p:sp>
        <p:nvSpPr>
          <p:cNvPr id="15" name="Text Placeholder 14">
            <a:extLst>
              <a:ext uri="{FF2B5EF4-FFF2-40B4-BE49-F238E27FC236}">
                <a16:creationId xmlns:a16="http://schemas.microsoft.com/office/drawing/2014/main" id="{616F4418-1E71-C448-8AE4-BCD77F1BC3D4}"/>
              </a:ext>
            </a:extLst>
          </p:cNvPr>
          <p:cNvSpPr>
            <a:spLocks noGrp="1"/>
          </p:cNvSpPr>
          <p:nvPr>
            <p:ph type="body" sz="quarter" idx="18"/>
          </p:nvPr>
        </p:nvSpPr>
        <p:spPr>
          <a:xfrm>
            <a:off x="3287916" y="1347537"/>
            <a:ext cx="2659582" cy="2727158"/>
          </a:xfrm>
        </p:spPr>
        <p:txBody>
          <a:bodyPr/>
          <a:lstStyle/>
          <a:p>
            <a:pPr algn="just"/>
            <a:r>
              <a:rPr lang="pt-PT" sz="1900" dirty="0">
                <a:effectLst/>
                <a:latin typeface="Calibri" panose="020F0502020204030204" pitchFamily="34" charset="0"/>
                <a:ea typeface="Calibri" panose="020F0502020204030204" pitchFamily="34" charset="0"/>
                <a:cs typeface="Arial" panose="020B0604020202020204" pitchFamily="34" charset="0"/>
              </a:rPr>
              <a:t>Se não tiver objetivos claramente definidos, terá dificuldade em encontrar o caminho certo. Só então conceber uma estratégia de aquisição e retenção de clientes, incorporar ferramentas e atividades para criar relações mais estreitas com os clientes </a:t>
            </a:r>
          </a:p>
        </p:txBody>
      </p:sp>
      <p:sp>
        <p:nvSpPr>
          <p:cNvPr id="16" name="Text Placeholder 15">
            <a:extLst>
              <a:ext uri="{FF2B5EF4-FFF2-40B4-BE49-F238E27FC236}">
                <a16:creationId xmlns:a16="http://schemas.microsoft.com/office/drawing/2014/main" id="{979035F4-01B6-AE49-B7F5-4427476BFA35}"/>
              </a:ext>
            </a:extLst>
          </p:cNvPr>
          <p:cNvSpPr>
            <a:spLocks noGrp="1"/>
          </p:cNvSpPr>
          <p:nvPr>
            <p:ph type="body" sz="quarter" idx="19"/>
          </p:nvPr>
        </p:nvSpPr>
        <p:spPr>
          <a:xfrm>
            <a:off x="6244504" y="4819169"/>
            <a:ext cx="2644883" cy="278586"/>
          </a:xfrm>
        </p:spPr>
        <p:txBody>
          <a:bodyPr/>
          <a:lstStyle/>
          <a:p>
            <a:r>
              <a:rPr lang="pt-PT" sz="1400" dirty="0"/>
              <a:t>Desenhe a sua oferta</a:t>
            </a:r>
            <a:endParaRPr lang="sl-SI" sz="1400" dirty="0"/>
          </a:p>
        </p:txBody>
      </p:sp>
      <p:sp>
        <p:nvSpPr>
          <p:cNvPr id="17" name="Text Placeholder 16">
            <a:extLst>
              <a:ext uri="{FF2B5EF4-FFF2-40B4-BE49-F238E27FC236}">
                <a16:creationId xmlns:a16="http://schemas.microsoft.com/office/drawing/2014/main" id="{3A0DB347-3449-074D-B4DE-035BC1D2BF99}"/>
              </a:ext>
            </a:extLst>
          </p:cNvPr>
          <p:cNvSpPr>
            <a:spLocks noGrp="1"/>
          </p:cNvSpPr>
          <p:nvPr>
            <p:ph type="body" sz="quarter" idx="20"/>
          </p:nvPr>
        </p:nvSpPr>
        <p:spPr>
          <a:xfrm>
            <a:off x="6184888" y="1347537"/>
            <a:ext cx="2659582" cy="2951747"/>
          </a:xfrm>
        </p:spPr>
        <p:txBody>
          <a:bodyPr/>
          <a:lstStyle/>
          <a:p>
            <a:pPr algn="just"/>
            <a:r>
              <a:rPr lang="sl-SI" sz="1900" dirty="0"/>
              <a:t> </a:t>
            </a:r>
            <a:r>
              <a:rPr lang="pt-PT" sz="1900" dirty="0">
                <a:effectLst/>
                <a:latin typeface="Calibri" panose="020F0502020204030204" pitchFamily="34" charset="0"/>
                <a:ea typeface="Calibri" panose="020F0502020204030204" pitchFamily="34" charset="0"/>
                <a:cs typeface="Arial" panose="020B0604020202020204" pitchFamily="34" charset="0"/>
              </a:rPr>
              <a:t>Pergunte a si mesmo, onde pode acrescentar valor, exceder as expectativas dos clientes? O que pode fazer melhor, diferente, mais rápido, mais fácil do que a concorrência? Porque é que alguém deve decidir comprar agora mesmo?</a:t>
            </a:r>
          </a:p>
          <a:p>
            <a:endParaRPr lang="en-US" dirty="0"/>
          </a:p>
        </p:txBody>
      </p:sp>
      <p:sp>
        <p:nvSpPr>
          <p:cNvPr id="18" name="Text Placeholder 17">
            <a:extLst>
              <a:ext uri="{FF2B5EF4-FFF2-40B4-BE49-F238E27FC236}">
                <a16:creationId xmlns:a16="http://schemas.microsoft.com/office/drawing/2014/main" id="{4AF18937-CD4F-B64D-933F-03CC8DB43EA3}"/>
              </a:ext>
            </a:extLst>
          </p:cNvPr>
          <p:cNvSpPr>
            <a:spLocks noGrp="1"/>
          </p:cNvSpPr>
          <p:nvPr>
            <p:ph type="body" sz="quarter" idx="21"/>
          </p:nvPr>
        </p:nvSpPr>
        <p:spPr>
          <a:xfrm>
            <a:off x="9036051" y="4826109"/>
            <a:ext cx="2644883" cy="278586"/>
          </a:xfrm>
        </p:spPr>
        <p:txBody>
          <a:bodyPr/>
          <a:lstStyle/>
          <a:p>
            <a:r>
              <a:rPr lang="pt-PT" sz="1400" dirty="0"/>
              <a:t>Comunique</a:t>
            </a:r>
            <a:endParaRPr lang="en-US" dirty="0"/>
          </a:p>
        </p:txBody>
      </p:sp>
      <p:sp>
        <p:nvSpPr>
          <p:cNvPr id="19" name="Text Placeholder 18">
            <a:extLst>
              <a:ext uri="{FF2B5EF4-FFF2-40B4-BE49-F238E27FC236}">
                <a16:creationId xmlns:a16="http://schemas.microsoft.com/office/drawing/2014/main" id="{48CD2284-D4BF-1C4A-B81C-1A962A78F9F0}"/>
              </a:ext>
            </a:extLst>
          </p:cNvPr>
          <p:cNvSpPr>
            <a:spLocks noGrp="1"/>
          </p:cNvSpPr>
          <p:nvPr>
            <p:ph type="body" sz="quarter" idx="22"/>
          </p:nvPr>
        </p:nvSpPr>
        <p:spPr>
          <a:xfrm>
            <a:off x="9021352" y="1347537"/>
            <a:ext cx="2659582" cy="3320716"/>
          </a:xfrm>
        </p:spPr>
        <p:txBody>
          <a:bodyPr/>
          <a:lstStyle/>
          <a:p>
            <a:pPr algn="just"/>
            <a:r>
              <a:rPr lang="pt-PT" sz="1900" dirty="0">
                <a:effectLst/>
                <a:latin typeface="Calibri" panose="020F0502020204030204" pitchFamily="34" charset="0"/>
                <a:ea typeface="Calibri" panose="020F0502020204030204" pitchFamily="34" charset="0"/>
                <a:cs typeface="Arial" panose="020B0604020202020204" pitchFamily="34" charset="0"/>
              </a:rPr>
              <a:t> Não fale de si, do seu produto, da sua empresa - o cliente não está de todo interessado nisso. Fale sobre o cliente, o seu problema e como o seu produto resolve o seu problema (melhor do que a concorrência</a:t>
            </a:r>
            <a:r>
              <a:rPr lang="pt-PT" sz="2000" dirty="0">
                <a:effectLst/>
                <a:latin typeface="Calibri" panose="020F050202020403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7196261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53C78F85-D2E3-43E1-991C-3E3F2F1F52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7039" y="337780"/>
            <a:ext cx="720000" cy="720000"/>
          </a:xfrm>
          <a:prstGeom prst="rect">
            <a:avLst/>
          </a:prstGeom>
        </p:spPr>
      </p:pic>
      <p:sp>
        <p:nvSpPr>
          <p:cNvPr id="12" name="Retângulo: Canto Dobrado 11">
            <a:extLst>
              <a:ext uri="{FF2B5EF4-FFF2-40B4-BE49-F238E27FC236}">
                <a16:creationId xmlns:a16="http://schemas.microsoft.com/office/drawing/2014/main" id="{4B4436C0-912F-45E9-A283-AB5990601C1E}"/>
              </a:ext>
            </a:extLst>
          </p:cNvPr>
          <p:cNvSpPr/>
          <p:nvPr/>
        </p:nvSpPr>
        <p:spPr>
          <a:xfrm rot="20933490">
            <a:off x="900876" y="1509012"/>
            <a:ext cx="3114362" cy="1389268"/>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400" b="1" dirty="0" err="1">
                <a:solidFill>
                  <a:schemeClr val="tx1"/>
                </a:solidFill>
              </a:rPr>
              <a:t>Porquê</a:t>
            </a:r>
            <a:r>
              <a:rPr lang="en-US" sz="2400" b="1" dirty="0">
                <a:solidFill>
                  <a:schemeClr val="tx1"/>
                </a:solidFill>
              </a:rPr>
              <a:t> </a:t>
            </a:r>
            <a:r>
              <a:rPr lang="en-US" sz="2400" b="1" dirty="0" err="1">
                <a:solidFill>
                  <a:schemeClr val="tx1"/>
                </a:solidFill>
              </a:rPr>
              <a:t>tornar</a:t>
            </a:r>
            <a:r>
              <a:rPr lang="en-US" sz="2400" b="1" dirty="0">
                <a:solidFill>
                  <a:schemeClr val="tx1"/>
                </a:solidFill>
              </a:rPr>
              <a:t>-se um </a:t>
            </a:r>
            <a:r>
              <a:rPr lang="en-US" sz="2400" b="1" dirty="0" err="1">
                <a:solidFill>
                  <a:schemeClr val="tx1"/>
                </a:solidFill>
              </a:rPr>
              <a:t>empresário</a:t>
            </a:r>
            <a:r>
              <a:rPr lang="en-US" sz="2400" b="1" dirty="0">
                <a:solidFill>
                  <a:schemeClr val="tx1"/>
                </a:solidFill>
              </a:rPr>
              <a:t>?</a:t>
            </a:r>
          </a:p>
          <a:p>
            <a:pPr>
              <a:spcAft>
                <a:spcPts val="600"/>
              </a:spcAft>
            </a:pPr>
            <a:r>
              <a:rPr lang="en-GB" sz="2400" b="1" dirty="0">
                <a:solidFill>
                  <a:schemeClr val="tx1"/>
                </a:solidFill>
              </a:rPr>
              <a:t>[</a:t>
            </a:r>
            <a:r>
              <a:rPr lang="en-GB" sz="2400" b="1" dirty="0">
                <a:solidFill>
                  <a:schemeClr val="tx1"/>
                </a:solidFill>
                <a:hlinkClick r:id="rId3"/>
              </a:rPr>
              <a:t>Clique </a:t>
            </a:r>
            <a:r>
              <a:rPr lang="en-GB" sz="2400" b="1" dirty="0" err="1">
                <a:solidFill>
                  <a:schemeClr val="tx1"/>
                </a:solidFill>
                <a:hlinkClick r:id="rId3"/>
              </a:rPr>
              <a:t>aqui</a:t>
            </a:r>
            <a:r>
              <a:rPr lang="en-GB" sz="2400" b="1" dirty="0">
                <a:solidFill>
                  <a:schemeClr val="tx1"/>
                </a:solidFill>
              </a:rPr>
              <a:t>]</a:t>
            </a:r>
          </a:p>
        </p:txBody>
      </p:sp>
      <p:sp>
        <p:nvSpPr>
          <p:cNvPr id="14" name="Retângulo: Canto Dobrado 13">
            <a:extLst>
              <a:ext uri="{FF2B5EF4-FFF2-40B4-BE49-F238E27FC236}">
                <a16:creationId xmlns:a16="http://schemas.microsoft.com/office/drawing/2014/main" id="{81A14E31-5BCE-4C70-80A1-FEDA14825B04}"/>
              </a:ext>
            </a:extLst>
          </p:cNvPr>
          <p:cNvSpPr/>
          <p:nvPr/>
        </p:nvSpPr>
        <p:spPr>
          <a:xfrm rot="21289691">
            <a:off x="4873918" y="4716340"/>
            <a:ext cx="3472674" cy="1465527"/>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pt-PT" sz="2400" b="1" dirty="0">
                <a:solidFill>
                  <a:schemeClr val="tx1"/>
                </a:solidFill>
              </a:rPr>
              <a:t>COMO ALCANÇAR OS SEUS CLIENTES-ALVO?</a:t>
            </a:r>
          </a:p>
          <a:p>
            <a:r>
              <a:rPr lang="en-GB" sz="2400" b="1" dirty="0">
                <a:solidFill>
                  <a:schemeClr val="tx1"/>
                </a:solidFill>
              </a:rPr>
              <a:t>[</a:t>
            </a:r>
            <a:r>
              <a:rPr lang="en-GB" sz="2400" b="1" dirty="0">
                <a:solidFill>
                  <a:schemeClr val="tx1"/>
                </a:solidFill>
                <a:hlinkClick r:id="rId4"/>
              </a:rPr>
              <a:t>Clique </a:t>
            </a:r>
            <a:r>
              <a:rPr lang="en-GB" sz="2400" b="1" dirty="0" err="1">
                <a:solidFill>
                  <a:schemeClr val="tx1"/>
                </a:solidFill>
                <a:hlinkClick r:id="rId4"/>
              </a:rPr>
              <a:t>aqui</a:t>
            </a:r>
            <a:r>
              <a:rPr lang="en-GB" sz="2400" b="1" dirty="0">
                <a:solidFill>
                  <a:schemeClr val="tx1"/>
                </a:solidFill>
              </a:rPr>
              <a:t>]</a:t>
            </a:r>
          </a:p>
        </p:txBody>
      </p:sp>
      <p:sp>
        <p:nvSpPr>
          <p:cNvPr id="18" name="Retângulo: Canto Dobrado 17">
            <a:extLst>
              <a:ext uri="{FF2B5EF4-FFF2-40B4-BE49-F238E27FC236}">
                <a16:creationId xmlns:a16="http://schemas.microsoft.com/office/drawing/2014/main" id="{12F7AAC3-F235-44AA-A819-C9ECAD2ED69F}"/>
              </a:ext>
            </a:extLst>
          </p:cNvPr>
          <p:cNvSpPr/>
          <p:nvPr/>
        </p:nvSpPr>
        <p:spPr>
          <a:xfrm rot="569171">
            <a:off x="4170539" y="2664804"/>
            <a:ext cx="3163297" cy="1423326"/>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sl-SI" sz="2400" b="1" dirty="0">
                <a:solidFill>
                  <a:schemeClr val="tx1"/>
                </a:solidFill>
              </a:rPr>
              <a:t>SWOT ANÁLISE - Como fazer?</a:t>
            </a:r>
          </a:p>
          <a:p>
            <a:r>
              <a:rPr lang="en-US" sz="2400" b="1" dirty="0">
                <a:solidFill>
                  <a:schemeClr val="tx1"/>
                </a:solidFill>
              </a:rPr>
              <a:t>[</a:t>
            </a:r>
            <a:r>
              <a:rPr lang="en-US" sz="2400" b="1" dirty="0">
                <a:solidFill>
                  <a:schemeClr val="tx1"/>
                </a:solidFill>
                <a:hlinkClick r:id="rId5"/>
              </a:rPr>
              <a:t>Clique </a:t>
            </a:r>
            <a:r>
              <a:rPr lang="en-US" sz="2400" b="1" dirty="0" err="1">
                <a:solidFill>
                  <a:schemeClr val="tx1"/>
                </a:solidFill>
                <a:hlinkClick r:id="rId5"/>
              </a:rPr>
              <a:t>aqui</a:t>
            </a:r>
            <a:r>
              <a:rPr lang="en-US" sz="2400" b="1" dirty="0">
                <a:solidFill>
                  <a:schemeClr val="tx1"/>
                </a:solidFill>
              </a:rPr>
              <a:t>]</a:t>
            </a:r>
          </a:p>
        </p:txBody>
      </p:sp>
      <p:sp>
        <p:nvSpPr>
          <p:cNvPr id="19" name="Retângulo: Canto Dobrado 18">
            <a:extLst>
              <a:ext uri="{FF2B5EF4-FFF2-40B4-BE49-F238E27FC236}">
                <a16:creationId xmlns:a16="http://schemas.microsoft.com/office/drawing/2014/main" id="{0988B07D-1941-49E1-B804-35D6ED9D7D0C}"/>
              </a:ext>
            </a:extLst>
          </p:cNvPr>
          <p:cNvSpPr/>
          <p:nvPr/>
        </p:nvSpPr>
        <p:spPr>
          <a:xfrm rot="405137">
            <a:off x="4887458" y="844659"/>
            <a:ext cx="2935336" cy="1406817"/>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pt-PT" sz="2400" b="1" dirty="0">
                <a:solidFill>
                  <a:schemeClr val="tx1"/>
                </a:solidFill>
              </a:rPr>
              <a:t>Atreva-se a ser um empresário</a:t>
            </a:r>
          </a:p>
          <a:p>
            <a:r>
              <a:rPr lang="en-GB" sz="2400" b="1" dirty="0">
                <a:solidFill>
                  <a:schemeClr val="tx1"/>
                </a:solidFill>
              </a:rPr>
              <a:t>[</a:t>
            </a:r>
            <a:r>
              <a:rPr lang="en-GB" sz="2400" b="1" dirty="0">
                <a:solidFill>
                  <a:schemeClr val="tx1"/>
                </a:solidFill>
                <a:hlinkClick r:id="rId6"/>
              </a:rPr>
              <a:t>Clique </a:t>
            </a:r>
            <a:r>
              <a:rPr lang="en-GB" sz="2400" b="1" dirty="0" err="1">
                <a:solidFill>
                  <a:schemeClr val="tx1"/>
                </a:solidFill>
                <a:hlinkClick r:id="rId6"/>
              </a:rPr>
              <a:t>aqui</a:t>
            </a:r>
            <a:r>
              <a:rPr lang="en-GB" sz="2400" b="1" dirty="0">
                <a:solidFill>
                  <a:schemeClr val="tx1"/>
                </a:solidFill>
              </a:rPr>
              <a:t>]</a:t>
            </a:r>
          </a:p>
        </p:txBody>
      </p:sp>
      <p:sp>
        <p:nvSpPr>
          <p:cNvPr id="20" name="Retângulo: Canto Dobrado 19">
            <a:extLst>
              <a:ext uri="{FF2B5EF4-FFF2-40B4-BE49-F238E27FC236}">
                <a16:creationId xmlns:a16="http://schemas.microsoft.com/office/drawing/2014/main" id="{E55942D6-8040-449E-A685-74D2A97718B7}"/>
              </a:ext>
            </a:extLst>
          </p:cNvPr>
          <p:cNvSpPr/>
          <p:nvPr/>
        </p:nvSpPr>
        <p:spPr>
          <a:xfrm rot="1416325">
            <a:off x="7887068" y="3663648"/>
            <a:ext cx="3944748" cy="1350844"/>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pt-PT" sz="2400" b="1" dirty="0">
                <a:solidFill>
                  <a:schemeClr val="tx1"/>
                </a:solidFill>
              </a:rPr>
              <a:t>8 DICAS PARA INICIAR UM NEGÓCIO DE BEM-ESTAR</a:t>
            </a:r>
          </a:p>
          <a:p>
            <a:r>
              <a:rPr lang="en-US" sz="2400" b="1" dirty="0">
                <a:solidFill>
                  <a:schemeClr val="tx1"/>
                </a:solidFill>
              </a:rPr>
              <a:t>[</a:t>
            </a:r>
            <a:r>
              <a:rPr lang="en-US" sz="2400" b="1" dirty="0">
                <a:solidFill>
                  <a:schemeClr val="tx1"/>
                </a:solidFill>
                <a:hlinkClick r:id="rId7"/>
              </a:rPr>
              <a:t>Clique </a:t>
            </a:r>
            <a:r>
              <a:rPr lang="en-US" sz="2400" b="1" dirty="0" err="1">
                <a:solidFill>
                  <a:schemeClr val="tx1"/>
                </a:solidFill>
                <a:hlinkClick r:id="rId7"/>
              </a:rPr>
              <a:t>aqui</a:t>
            </a:r>
            <a:r>
              <a:rPr lang="en-US" sz="2400" b="1" dirty="0">
                <a:solidFill>
                  <a:schemeClr val="tx1"/>
                </a:solidFill>
              </a:rPr>
              <a:t>]</a:t>
            </a:r>
          </a:p>
        </p:txBody>
      </p:sp>
      <p:sp>
        <p:nvSpPr>
          <p:cNvPr id="21" name="Retângulo: Canto Dobrado 20">
            <a:extLst>
              <a:ext uri="{FF2B5EF4-FFF2-40B4-BE49-F238E27FC236}">
                <a16:creationId xmlns:a16="http://schemas.microsoft.com/office/drawing/2014/main" id="{46DC60C9-8EC2-4B67-9843-C20260AC9C31}"/>
              </a:ext>
            </a:extLst>
          </p:cNvPr>
          <p:cNvSpPr/>
          <p:nvPr/>
        </p:nvSpPr>
        <p:spPr>
          <a:xfrm rot="621851">
            <a:off x="255847" y="3811001"/>
            <a:ext cx="3657915" cy="2052941"/>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07000"/>
              </a:lnSpc>
              <a:spcAft>
                <a:spcPts val="800"/>
              </a:spcAft>
            </a:pPr>
            <a:r>
              <a:rPr lang="pt-PT" sz="2200" b="1" dirty="0">
                <a:solidFill>
                  <a:schemeClr val="tx1"/>
                </a:solidFill>
                <a:effectLst/>
                <a:latin typeface="Calibri" panose="020F0502020204030204" pitchFamily="34" charset="0"/>
                <a:ea typeface="Calibri" panose="020F0502020204030204" pitchFamily="34" charset="0"/>
                <a:cs typeface="Arial" panose="020B0604020202020204" pitchFamily="34" charset="0"/>
              </a:rPr>
              <a:t>REINVENTE O SEU MARKETING PARA COMPETIR NUM MUNDO ORIENTADO PELO CONTEÚDO</a:t>
            </a:r>
          </a:p>
          <a:p>
            <a:r>
              <a:rPr lang="en-US" sz="2400" b="1" dirty="0">
                <a:solidFill>
                  <a:schemeClr val="tx1"/>
                </a:solidFill>
              </a:rPr>
              <a:t>[</a:t>
            </a:r>
            <a:r>
              <a:rPr lang="en-US" sz="2400" b="1" dirty="0">
                <a:solidFill>
                  <a:schemeClr val="tx1"/>
                </a:solidFill>
                <a:hlinkClick r:id="rId8"/>
              </a:rPr>
              <a:t>Clique </a:t>
            </a:r>
            <a:r>
              <a:rPr lang="en-US" sz="2400" b="1" dirty="0" err="1">
                <a:solidFill>
                  <a:schemeClr val="tx1"/>
                </a:solidFill>
                <a:hlinkClick r:id="rId8"/>
              </a:rPr>
              <a:t>aqui</a:t>
            </a:r>
            <a:r>
              <a:rPr lang="en-US" sz="2400" b="1" dirty="0">
                <a:solidFill>
                  <a:schemeClr val="tx1"/>
                </a:solidFill>
              </a:rPr>
              <a:t>]</a:t>
            </a:r>
          </a:p>
        </p:txBody>
      </p:sp>
      <p:sp>
        <p:nvSpPr>
          <p:cNvPr id="22" name="Retângulo: Canto Dobrado 21">
            <a:extLst>
              <a:ext uri="{FF2B5EF4-FFF2-40B4-BE49-F238E27FC236}">
                <a16:creationId xmlns:a16="http://schemas.microsoft.com/office/drawing/2014/main" id="{C7406B8D-2C2C-4845-A8C5-242D3D4CD087}"/>
              </a:ext>
            </a:extLst>
          </p:cNvPr>
          <p:cNvSpPr/>
          <p:nvPr/>
        </p:nvSpPr>
        <p:spPr>
          <a:xfrm rot="21377471">
            <a:off x="8360020" y="1168373"/>
            <a:ext cx="3590223" cy="1253602"/>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pt-PT" sz="2400" b="1" dirty="0">
                <a:solidFill>
                  <a:schemeClr val="tx1"/>
                </a:solidFill>
              </a:rPr>
              <a:t>Peter </a:t>
            </a:r>
            <a:r>
              <a:rPr lang="pt-PT" sz="2400" b="1" dirty="0" err="1">
                <a:solidFill>
                  <a:schemeClr val="tx1"/>
                </a:solidFill>
              </a:rPr>
              <a:t>Thiel</a:t>
            </a:r>
            <a:r>
              <a:rPr lang="pt-PT" sz="2400" b="1" dirty="0">
                <a:solidFill>
                  <a:schemeClr val="tx1"/>
                </a:solidFill>
              </a:rPr>
              <a:t> sobre "Sucesso nos negócios”</a:t>
            </a:r>
          </a:p>
          <a:p>
            <a:r>
              <a:rPr lang="en-US" sz="2400" b="1" dirty="0">
                <a:solidFill>
                  <a:schemeClr val="tx1"/>
                </a:solidFill>
              </a:rPr>
              <a:t>[</a:t>
            </a:r>
            <a:r>
              <a:rPr lang="en-US" sz="2400" b="1" dirty="0">
                <a:solidFill>
                  <a:schemeClr val="tx1"/>
                </a:solidFill>
                <a:hlinkClick r:id="rId9"/>
              </a:rPr>
              <a:t>Clique </a:t>
            </a:r>
            <a:r>
              <a:rPr lang="en-US" sz="2400" b="1" dirty="0" err="1">
                <a:solidFill>
                  <a:schemeClr val="tx1"/>
                </a:solidFill>
                <a:hlinkClick r:id="rId9"/>
              </a:rPr>
              <a:t>aqui</a:t>
            </a:r>
            <a:r>
              <a:rPr lang="en-US" sz="2400" b="1" dirty="0">
                <a:solidFill>
                  <a:schemeClr val="tx1"/>
                </a:solidFill>
              </a:rPr>
              <a:t>]</a:t>
            </a:r>
          </a:p>
        </p:txBody>
      </p:sp>
      <p:sp>
        <p:nvSpPr>
          <p:cNvPr id="3" name="Text Placeholder 2">
            <a:extLst>
              <a:ext uri="{FF2B5EF4-FFF2-40B4-BE49-F238E27FC236}">
                <a16:creationId xmlns:a16="http://schemas.microsoft.com/office/drawing/2014/main" id="{9E9B760F-C178-4597-9135-A15D44E30115}"/>
              </a:ext>
            </a:extLst>
          </p:cNvPr>
          <p:cNvSpPr txBox="1">
            <a:spLocks/>
          </p:cNvSpPr>
          <p:nvPr/>
        </p:nvSpPr>
        <p:spPr>
          <a:xfrm>
            <a:off x="1188655" y="349104"/>
            <a:ext cx="581630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b="1" dirty="0" err="1"/>
              <a:t>Leitura</a:t>
            </a:r>
            <a:r>
              <a:rPr lang="en-US" sz="3200" b="1" dirty="0"/>
              <a:t> </a:t>
            </a:r>
            <a:r>
              <a:rPr lang="en-US" sz="3200" b="1" dirty="0" err="1"/>
              <a:t>complementar</a:t>
            </a:r>
            <a:endParaRPr lang="en-US" sz="3200" b="1" dirty="0"/>
          </a:p>
        </p:txBody>
      </p:sp>
    </p:spTree>
    <p:extLst>
      <p:ext uri="{BB962C8B-B14F-4D97-AF65-F5344CB8AC3E}">
        <p14:creationId xmlns:p14="http://schemas.microsoft.com/office/powerpoint/2010/main" val="38381011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D3112A-FA11-2F4B-8FDC-A0E88B4B04ED}"/>
              </a:ext>
            </a:extLst>
          </p:cNvPr>
          <p:cNvSpPr>
            <a:spLocks noGrp="1"/>
          </p:cNvSpPr>
          <p:nvPr>
            <p:ph type="body" sz="quarter" idx="13"/>
          </p:nvPr>
        </p:nvSpPr>
        <p:spPr>
          <a:xfrm>
            <a:off x="304800" y="589337"/>
            <a:ext cx="5791200" cy="4651400"/>
          </a:xfrm>
        </p:spPr>
        <p:txBody>
          <a:bodyPr/>
          <a:lstStyle/>
          <a:p>
            <a:pPr algn="ctr"/>
            <a:r>
              <a:rPr lang="pt-PT" dirty="0"/>
              <a:t>BEM-ESTAR DE SUCESSO </a:t>
            </a:r>
          </a:p>
          <a:p>
            <a:pPr algn="ctr"/>
            <a:r>
              <a:rPr lang="pt-PT" dirty="0"/>
              <a:t>E </a:t>
            </a:r>
          </a:p>
          <a:p>
            <a:pPr algn="ctr"/>
            <a:r>
              <a:rPr lang="pt-PT" dirty="0"/>
              <a:t>EMPRESAS DE BEM-ESTAR</a:t>
            </a:r>
          </a:p>
          <a:p>
            <a:pPr algn="l"/>
            <a:endParaRPr lang="sl-SI" sz="3000" dirty="0"/>
          </a:p>
          <a:p>
            <a:pPr algn="ctr"/>
            <a:r>
              <a:rPr lang="pt-PT" sz="2400" dirty="0"/>
              <a:t>5 ESPANTOSOS RETIROS DE BEM-ESTAR</a:t>
            </a:r>
          </a:p>
        </p:txBody>
      </p:sp>
      <p:pic>
        <p:nvPicPr>
          <p:cNvPr id="4" name="Slika 3">
            <a:extLst>
              <a:ext uri="{FF2B5EF4-FFF2-40B4-BE49-F238E27FC236}">
                <a16:creationId xmlns:a16="http://schemas.microsoft.com/office/drawing/2014/main" id="{7EB72443-9CF6-4A1B-9ECE-BC4F4CCD1409}"/>
              </a:ext>
            </a:extLst>
          </p:cNvPr>
          <p:cNvPicPr>
            <a:picLocks noChangeAspect="1"/>
          </p:cNvPicPr>
          <p:nvPr/>
        </p:nvPicPr>
        <p:blipFill>
          <a:blip r:embed="rId4"/>
          <a:stretch>
            <a:fillRect/>
          </a:stretch>
        </p:blipFill>
        <p:spPr>
          <a:xfrm>
            <a:off x="6096000" y="-395958"/>
            <a:ext cx="6192252" cy="8011225"/>
          </a:xfrm>
          <a:prstGeom prst="rect">
            <a:avLst/>
          </a:prstGeom>
        </p:spPr>
      </p:pic>
      <p:grpSp>
        <p:nvGrpSpPr>
          <p:cNvPr id="7" name="Google Shape;605;p39">
            <a:extLst>
              <a:ext uri="{FF2B5EF4-FFF2-40B4-BE49-F238E27FC236}">
                <a16:creationId xmlns:a16="http://schemas.microsoft.com/office/drawing/2014/main" id="{2C82605C-838B-4EA3-93E6-BEB4FB965125}"/>
              </a:ext>
            </a:extLst>
          </p:cNvPr>
          <p:cNvGrpSpPr/>
          <p:nvPr/>
        </p:nvGrpSpPr>
        <p:grpSpPr>
          <a:xfrm>
            <a:off x="2167021" y="3760176"/>
            <a:ext cx="2919663" cy="2342148"/>
            <a:chOff x="2583100" y="2973775"/>
            <a:chExt cx="461550" cy="437200"/>
          </a:xfrm>
        </p:grpSpPr>
        <p:sp>
          <p:nvSpPr>
            <p:cNvPr id="8" name="Google Shape;606;p39">
              <a:extLst>
                <a:ext uri="{FF2B5EF4-FFF2-40B4-BE49-F238E27FC236}">
                  <a16:creationId xmlns:a16="http://schemas.microsoft.com/office/drawing/2014/main" id="{E001213E-36F8-46B3-A0B7-87006F9F3594}"/>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07;p39">
              <a:extLst>
                <a:ext uri="{FF2B5EF4-FFF2-40B4-BE49-F238E27FC236}">
                  <a16:creationId xmlns:a16="http://schemas.microsoft.com/office/drawing/2014/main" id="{68C671B7-6DFA-4F37-A656-A25EB9634BAD}"/>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Predstavnost v spletu 9" title="5 Stunning Health &amp; Wellness Retreats">
            <a:hlinkClick r:id="" action="ppaction://media"/>
            <a:extLst>
              <a:ext uri="{FF2B5EF4-FFF2-40B4-BE49-F238E27FC236}">
                <a16:creationId xmlns:a16="http://schemas.microsoft.com/office/drawing/2014/main" id="{AD5E55CF-A647-49B5-88C1-E2D2000203D1}"/>
              </a:ext>
            </a:extLst>
          </p:cNvPr>
          <p:cNvPicPr>
            <a:picLocks noRot="1" noChangeAspect="1"/>
          </p:cNvPicPr>
          <p:nvPr>
            <a:videoFile r:link="rId1"/>
          </p:nvPr>
        </p:nvPicPr>
        <p:blipFill>
          <a:blip r:embed="rId5"/>
          <a:stretch>
            <a:fillRect/>
          </a:stretch>
        </p:blipFill>
        <p:spPr>
          <a:xfrm>
            <a:off x="2356852" y="3942963"/>
            <a:ext cx="2540000" cy="1435100"/>
          </a:xfrm>
          <a:prstGeom prst="rect">
            <a:avLst/>
          </a:prstGeom>
        </p:spPr>
      </p:pic>
    </p:spTree>
    <p:extLst>
      <p:ext uri="{BB962C8B-B14F-4D97-AF65-F5344CB8AC3E}">
        <p14:creationId xmlns:p14="http://schemas.microsoft.com/office/powerpoint/2010/main" val="335481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p:txBody>
          <a:bodyPr/>
          <a:lstStyle/>
          <a:p>
            <a:r>
              <a:rPr lang="sl-SI" dirty="0"/>
              <a:t>CASO - CANYONRANCH</a:t>
            </a:r>
          </a:p>
          <a:p>
            <a:endParaRPr lang="en-US" dirty="0"/>
          </a:p>
        </p:txBody>
      </p:sp>
      <p:pic>
        <p:nvPicPr>
          <p:cNvPr id="7" name="Slika 6">
            <a:extLst>
              <a:ext uri="{FF2B5EF4-FFF2-40B4-BE49-F238E27FC236}">
                <a16:creationId xmlns:a16="http://schemas.microsoft.com/office/drawing/2014/main" id="{281F1F63-A4E7-468A-9A67-940DA031FC5B}"/>
              </a:ext>
            </a:extLst>
          </p:cNvPr>
          <p:cNvPicPr/>
          <p:nvPr/>
        </p:nvPicPr>
        <p:blipFill>
          <a:blip r:embed="rId3"/>
          <a:stretch>
            <a:fillRect/>
          </a:stretch>
        </p:blipFill>
        <p:spPr>
          <a:xfrm>
            <a:off x="315781" y="2383036"/>
            <a:ext cx="7881734" cy="3201602"/>
          </a:xfrm>
          <a:prstGeom prst="rect">
            <a:avLst/>
          </a:prstGeom>
        </p:spPr>
      </p:pic>
      <p:sp>
        <p:nvSpPr>
          <p:cNvPr id="9" name="PoljeZBesedilom 8">
            <a:extLst>
              <a:ext uri="{FF2B5EF4-FFF2-40B4-BE49-F238E27FC236}">
                <a16:creationId xmlns:a16="http://schemas.microsoft.com/office/drawing/2014/main" id="{E792BD4D-75CA-4611-B45B-78EEFC6716B1}"/>
              </a:ext>
            </a:extLst>
          </p:cNvPr>
          <p:cNvSpPr txBox="1"/>
          <p:nvPr/>
        </p:nvSpPr>
        <p:spPr>
          <a:xfrm>
            <a:off x="2101515" y="5584638"/>
            <a:ext cx="6096000" cy="369332"/>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4"/>
              </a:rPr>
              <a:t>https://www.canyonranch.com/</a:t>
            </a:r>
            <a:endParaRPr lang="en-GB" dirty="0"/>
          </a:p>
        </p:txBody>
      </p:sp>
      <p:sp>
        <p:nvSpPr>
          <p:cNvPr id="11" name="Označba mesta slike 10">
            <a:extLst>
              <a:ext uri="{FF2B5EF4-FFF2-40B4-BE49-F238E27FC236}">
                <a16:creationId xmlns:a16="http://schemas.microsoft.com/office/drawing/2014/main" id="{FAC86A6B-68D0-4596-A534-54323146BA2B}"/>
              </a:ext>
            </a:extLst>
          </p:cNvPr>
          <p:cNvSpPr>
            <a:spLocks noGrp="1"/>
          </p:cNvSpPr>
          <p:nvPr>
            <p:ph type="pic" sz="quarter" idx="15"/>
          </p:nvPr>
        </p:nvSpPr>
        <p:spPr/>
      </p:sp>
      <p:pic>
        <p:nvPicPr>
          <p:cNvPr id="12" name="Predstavnost v spletu 11" title="A journey through all Canyon Ranch properties">
            <a:hlinkClick r:id="" action="ppaction://media"/>
            <a:extLst>
              <a:ext uri="{FF2B5EF4-FFF2-40B4-BE49-F238E27FC236}">
                <a16:creationId xmlns:a16="http://schemas.microsoft.com/office/drawing/2014/main" id="{2FE51953-45BE-4F22-8BAE-1DD1AEEEAFC6}"/>
              </a:ext>
            </a:extLst>
          </p:cNvPr>
          <p:cNvPicPr>
            <a:picLocks noRot="1" noChangeAspect="1"/>
          </p:cNvPicPr>
          <p:nvPr>
            <a:videoFile r:link="rId1"/>
          </p:nvPr>
        </p:nvPicPr>
        <p:blipFill>
          <a:blip r:embed="rId5"/>
          <a:stretch>
            <a:fillRect/>
          </a:stretch>
        </p:blipFill>
        <p:spPr>
          <a:xfrm>
            <a:off x="8233743" y="1798222"/>
            <a:ext cx="3958257" cy="2236415"/>
          </a:xfrm>
          <a:prstGeom prst="rect">
            <a:avLst/>
          </a:prstGeom>
        </p:spPr>
      </p:pic>
    </p:spTree>
    <p:extLst>
      <p:ext uri="{BB962C8B-B14F-4D97-AF65-F5344CB8AC3E}">
        <p14:creationId xmlns:p14="http://schemas.microsoft.com/office/powerpoint/2010/main" val="385849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271E54A-2F82-A14E-AFD6-586E90366DAD}"/>
              </a:ext>
            </a:extLst>
          </p:cNvPr>
          <p:cNvSpPr>
            <a:spLocks noGrp="1"/>
          </p:cNvSpPr>
          <p:nvPr>
            <p:ph type="body" sz="quarter" idx="15"/>
          </p:nvPr>
        </p:nvSpPr>
        <p:spPr/>
        <p:txBody>
          <a:bodyPr/>
          <a:lstStyle/>
          <a:p>
            <a:r>
              <a:rPr lang="sl-SI" dirty="0"/>
              <a:t>CASO: RANCHO LA PUERTA</a:t>
            </a:r>
          </a:p>
        </p:txBody>
      </p:sp>
      <p:pic>
        <p:nvPicPr>
          <p:cNvPr id="6" name="Slika 5">
            <a:extLst>
              <a:ext uri="{FF2B5EF4-FFF2-40B4-BE49-F238E27FC236}">
                <a16:creationId xmlns:a16="http://schemas.microsoft.com/office/drawing/2014/main" id="{64EC4795-08FA-4AB0-AC19-08BC6C1DA110}"/>
              </a:ext>
            </a:extLst>
          </p:cNvPr>
          <p:cNvPicPr/>
          <p:nvPr/>
        </p:nvPicPr>
        <p:blipFill>
          <a:blip r:embed="rId2" cstate="screen">
            <a:extLst>
              <a:ext uri="{28A0092B-C50C-407E-A947-70E740481C1C}">
                <a14:useLocalDpi xmlns:a14="http://schemas.microsoft.com/office/drawing/2010/main"/>
              </a:ext>
            </a:extLst>
          </a:blip>
          <a:stretch>
            <a:fillRect/>
          </a:stretch>
        </p:blipFill>
        <p:spPr>
          <a:xfrm>
            <a:off x="5454714" y="1748999"/>
            <a:ext cx="6472185" cy="3848601"/>
          </a:xfrm>
          <a:prstGeom prst="rect">
            <a:avLst/>
          </a:prstGeom>
        </p:spPr>
      </p:pic>
      <p:sp>
        <p:nvSpPr>
          <p:cNvPr id="8" name="PoljeZBesedilom 7">
            <a:extLst>
              <a:ext uri="{FF2B5EF4-FFF2-40B4-BE49-F238E27FC236}">
                <a16:creationId xmlns:a16="http://schemas.microsoft.com/office/drawing/2014/main" id="{67EDF227-5D46-4B76-B271-638E366D3B65}"/>
              </a:ext>
            </a:extLst>
          </p:cNvPr>
          <p:cNvSpPr txBox="1"/>
          <p:nvPr/>
        </p:nvSpPr>
        <p:spPr>
          <a:xfrm>
            <a:off x="4003309" y="6207204"/>
            <a:ext cx="6096000" cy="369332"/>
          </a:xfrm>
          <a:prstGeom prst="rect">
            <a:avLst/>
          </a:prstGeom>
          <a:noFill/>
        </p:spPr>
        <p:txBody>
          <a:bodyPr wrap="square">
            <a:spAutoFit/>
          </a:bodyPr>
          <a:lstStyle/>
          <a:p>
            <a:r>
              <a:rPr lang="en-GB"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https://rancholapuerta.com/</a:t>
            </a:r>
            <a:endParaRPr lang="en-GB" dirty="0"/>
          </a:p>
        </p:txBody>
      </p:sp>
      <p:pic>
        <p:nvPicPr>
          <p:cNvPr id="10" name="Slika 9">
            <a:extLst>
              <a:ext uri="{FF2B5EF4-FFF2-40B4-BE49-F238E27FC236}">
                <a16:creationId xmlns:a16="http://schemas.microsoft.com/office/drawing/2014/main" id="{F5F4596B-2634-416E-8EFF-28C1B3634590}"/>
              </a:ext>
            </a:extLst>
          </p:cNvPr>
          <p:cNvPicPr>
            <a:picLocks noChangeAspect="1"/>
          </p:cNvPicPr>
          <p:nvPr/>
        </p:nvPicPr>
        <p:blipFill>
          <a:blip r:embed="rId4"/>
          <a:stretch>
            <a:fillRect/>
          </a:stretch>
        </p:blipFill>
        <p:spPr>
          <a:xfrm>
            <a:off x="394850" y="3063695"/>
            <a:ext cx="4883401" cy="2038455"/>
          </a:xfrm>
          <a:prstGeom prst="rect">
            <a:avLst/>
          </a:prstGeom>
        </p:spPr>
      </p:pic>
    </p:spTree>
    <p:extLst>
      <p:ext uri="{BB962C8B-B14F-4D97-AF65-F5344CB8AC3E}">
        <p14:creationId xmlns:p14="http://schemas.microsoft.com/office/powerpoint/2010/main" val="6713355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B55E6E7-7A31-DC44-9B60-27AA6EBABF0E}"/>
              </a:ext>
            </a:extLst>
          </p:cNvPr>
          <p:cNvSpPr>
            <a:spLocks noGrp="1"/>
          </p:cNvSpPr>
          <p:nvPr>
            <p:ph type="body" sz="quarter" idx="15"/>
          </p:nvPr>
        </p:nvSpPr>
        <p:spPr/>
        <p:txBody>
          <a:bodyPr>
            <a:normAutofit fontScale="92500" lnSpcReduction="10000"/>
          </a:bodyPr>
          <a:lstStyle/>
          <a:p>
            <a:r>
              <a:rPr lang="sl-SI" dirty="0"/>
              <a:t>CAS</a:t>
            </a:r>
            <a:r>
              <a:rPr lang="pt-PT" dirty="0"/>
              <a:t>O</a:t>
            </a:r>
            <a:r>
              <a:rPr lang="sl-SI" dirty="0"/>
              <a:t>:</a:t>
            </a:r>
          </a:p>
          <a:p>
            <a:r>
              <a:rPr lang="sl-SI" dirty="0"/>
              <a:t>KRIPALU</a:t>
            </a:r>
            <a:endParaRPr lang="en-US" dirty="0"/>
          </a:p>
        </p:txBody>
      </p:sp>
      <p:pic>
        <p:nvPicPr>
          <p:cNvPr id="7" name="Slika 6">
            <a:extLst>
              <a:ext uri="{FF2B5EF4-FFF2-40B4-BE49-F238E27FC236}">
                <a16:creationId xmlns:a16="http://schemas.microsoft.com/office/drawing/2014/main" id="{5C7C7DE0-D95A-4030-A592-E80F34390719}"/>
              </a:ext>
            </a:extLst>
          </p:cNvPr>
          <p:cNvPicPr/>
          <p:nvPr/>
        </p:nvPicPr>
        <p:blipFill>
          <a:blip r:embed="rId2" cstate="screen">
            <a:extLst>
              <a:ext uri="{28A0092B-C50C-407E-A947-70E740481C1C}">
                <a14:useLocalDpi xmlns:a14="http://schemas.microsoft.com/office/drawing/2010/main"/>
              </a:ext>
            </a:extLst>
          </a:blip>
          <a:stretch>
            <a:fillRect/>
          </a:stretch>
        </p:blipFill>
        <p:spPr>
          <a:xfrm>
            <a:off x="4363453" y="117287"/>
            <a:ext cx="7562034" cy="2654436"/>
          </a:xfrm>
          <a:prstGeom prst="rect">
            <a:avLst/>
          </a:prstGeom>
        </p:spPr>
      </p:pic>
      <p:pic>
        <p:nvPicPr>
          <p:cNvPr id="9" name="Slika 8">
            <a:extLst>
              <a:ext uri="{FF2B5EF4-FFF2-40B4-BE49-F238E27FC236}">
                <a16:creationId xmlns:a16="http://schemas.microsoft.com/office/drawing/2014/main" id="{69CA519A-AA57-44FE-AD1B-F8CCA367DB60}"/>
              </a:ext>
            </a:extLst>
          </p:cNvPr>
          <p:cNvPicPr>
            <a:picLocks noChangeAspect="1"/>
          </p:cNvPicPr>
          <p:nvPr/>
        </p:nvPicPr>
        <p:blipFill>
          <a:blip r:embed="rId3"/>
          <a:stretch>
            <a:fillRect/>
          </a:stretch>
        </p:blipFill>
        <p:spPr>
          <a:xfrm>
            <a:off x="1046134" y="3074601"/>
            <a:ext cx="5209913" cy="3197861"/>
          </a:xfrm>
          <a:prstGeom prst="rect">
            <a:avLst/>
          </a:prstGeom>
        </p:spPr>
      </p:pic>
      <p:sp>
        <p:nvSpPr>
          <p:cNvPr id="11" name="PoljeZBesedilom 10">
            <a:extLst>
              <a:ext uri="{FF2B5EF4-FFF2-40B4-BE49-F238E27FC236}">
                <a16:creationId xmlns:a16="http://schemas.microsoft.com/office/drawing/2014/main" id="{698BD17A-7C9A-4512-882C-3ED79F0759F5}"/>
              </a:ext>
            </a:extLst>
          </p:cNvPr>
          <p:cNvSpPr txBox="1"/>
          <p:nvPr/>
        </p:nvSpPr>
        <p:spPr>
          <a:xfrm>
            <a:off x="5096470" y="6272462"/>
            <a:ext cx="6096000" cy="646331"/>
          </a:xfrm>
          <a:prstGeom prst="rect">
            <a:avLst/>
          </a:prstGeom>
          <a:noFill/>
        </p:spPr>
        <p:txBody>
          <a:bodyPr wrap="square">
            <a:spAutoFit/>
          </a:bodyPr>
          <a:lstStyle/>
          <a:p>
            <a:r>
              <a:rPr lang="en-GB" dirty="0">
                <a:hlinkClick r:id="rId4"/>
              </a:rPr>
              <a:t>https://kripalu.org/</a:t>
            </a:r>
            <a:endParaRPr lang="en-GB" dirty="0"/>
          </a:p>
          <a:p>
            <a:endParaRPr lang="en-GB" dirty="0"/>
          </a:p>
        </p:txBody>
      </p:sp>
    </p:spTree>
    <p:extLst>
      <p:ext uri="{BB962C8B-B14F-4D97-AF65-F5344CB8AC3E}">
        <p14:creationId xmlns:p14="http://schemas.microsoft.com/office/powerpoint/2010/main" val="27956705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B55E6E7-7A31-DC44-9B60-27AA6EBABF0E}"/>
              </a:ext>
            </a:extLst>
          </p:cNvPr>
          <p:cNvSpPr>
            <a:spLocks noGrp="1"/>
          </p:cNvSpPr>
          <p:nvPr>
            <p:ph type="body" sz="quarter" idx="15"/>
          </p:nvPr>
        </p:nvSpPr>
        <p:spPr/>
        <p:txBody>
          <a:bodyPr/>
          <a:lstStyle/>
          <a:p>
            <a:r>
              <a:rPr lang="sl-SI" dirty="0"/>
              <a:t>CAS</a:t>
            </a:r>
            <a:r>
              <a:rPr lang="pt-PT" dirty="0"/>
              <a:t>O</a:t>
            </a:r>
            <a:r>
              <a:rPr lang="sl-SI" dirty="0"/>
              <a:t>: SENSEI</a:t>
            </a:r>
            <a:endParaRPr lang="en-US" dirty="0"/>
          </a:p>
        </p:txBody>
      </p:sp>
      <p:pic>
        <p:nvPicPr>
          <p:cNvPr id="5" name="Slika 4">
            <a:extLst>
              <a:ext uri="{FF2B5EF4-FFF2-40B4-BE49-F238E27FC236}">
                <a16:creationId xmlns:a16="http://schemas.microsoft.com/office/drawing/2014/main" id="{011B76AE-BF7A-4FD4-80BA-BD518CBF5B01}"/>
              </a:ext>
            </a:extLst>
          </p:cNvPr>
          <p:cNvPicPr/>
          <p:nvPr/>
        </p:nvPicPr>
        <p:blipFill>
          <a:blip r:embed="rId2"/>
          <a:stretch>
            <a:fillRect/>
          </a:stretch>
        </p:blipFill>
        <p:spPr>
          <a:xfrm>
            <a:off x="4194207" y="451687"/>
            <a:ext cx="7612781" cy="4363452"/>
          </a:xfrm>
          <a:prstGeom prst="rect">
            <a:avLst/>
          </a:prstGeom>
        </p:spPr>
      </p:pic>
      <p:pic>
        <p:nvPicPr>
          <p:cNvPr id="6" name="Slika 5">
            <a:extLst>
              <a:ext uri="{FF2B5EF4-FFF2-40B4-BE49-F238E27FC236}">
                <a16:creationId xmlns:a16="http://schemas.microsoft.com/office/drawing/2014/main" id="{0ED0A2F5-174F-497C-83D1-C2C5817EB442}"/>
              </a:ext>
            </a:extLst>
          </p:cNvPr>
          <p:cNvPicPr>
            <a:picLocks noChangeAspect="1"/>
          </p:cNvPicPr>
          <p:nvPr/>
        </p:nvPicPr>
        <p:blipFill>
          <a:blip r:embed="rId3"/>
          <a:stretch>
            <a:fillRect/>
          </a:stretch>
        </p:blipFill>
        <p:spPr>
          <a:xfrm>
            <a:off x="642425" y="4753645"/>
            <a:ext cx="7201270" cy="1130358"/>
          </a:xfrm>
          <a:prstGeom prst="rect">
            <a:avLst/>
          </a:prstGeom>
        </p:spPr>
      </p:pic>
      <p:pic>
        <p:nvPicPr>
          <p:cNvPr id="8" name="Slika 7">
            <a:extLst>
              <a:ext uri="{FF2B5EF4-FFF2-40B4-BE49-F238E27FC236}">
                <a16:creationId xmlns:a16="http://schemas.microsoft.com/office/drawing/2014/main" id="{5D3F860C-ABD7-408F-B33B-96BA244F11C1}"/>
              </a:ext>
            </a:extLst>
          </p:cNvPr>
          <p:cNvPicPr>
            <a:picLocks noChangeAspect="1"/>
          </p:cNvPicPr>
          <p:nvPr/>
        </p:nvPicPr>
        <p:blipFill>
          <a:blip r:embed="rId4"/>
          <a:stretch>
            <a:fillRect/>
          </a:stretch>
        </p:blipFill>
        <p:spPr>
          <a:xfrm>
            <a:off x="642425" y="1702225"/>
            <a:ext cx="3321221" cy="2940201"/>
          </a:xfrm>
          <a:prstGeom prst="rect">
            <a:avLst/>
          </a:prstGeom>
        </p:spPr>
      </p:pic>
      <p:pic>
        <p:nvPicPr>
          <p:cNvPr id="10" name="Slika 9">
            <a:extLst>
              <a:ext uri="{FF2B5EF4-FFF2-40B4-BE49-F238E27FC236}">
                <a16:creationId xmlns:a16="http://schemas.microsoft.com/office/drawing/2014/main" id="{5B239012-49F8-4158-A46B-AD52AC7A891C}"/>
              </a:ext>
            </a:extLst>
          </p:cNvPr>
          <p:cNvPicPr>
            <a:picLocks noChangeAspect="1"/>
          </p:cNvPicPr>
          <p:nvPr/>
        </p:nvPicPr>
        <p:blipFill>
          <a:blip r:embed="rId5"/>
          <a:stretch>
            <a:fillRect/>
          </a:stretch>
        </p:blipFill>
        <p:spPr>
          <a:xfrm>
            <a:off x="8621594" y="4923423"/>
            <a:ext cx="2373751" cy="1130358"/>
          </a:xfrm>
          <a:prstGeom prst="rect">
            <a:avLst/>
          </a:prstGeom>
        </p:spPr>
      </p:pic>
      <p:sp>
        <p:nvSpPr>
          <p:cNvPr id="12" name="PoljeZBesedilom 11">
            <a:extLst>
              <a:ext uri="{FF2B5EF4-FFF2-40B4-BE49-F238E27FC236}">
                <a16:creationId xmlns:a16="http://schemas.microsoft.com/office/drawing/2014/main" id="{E274FBF7-F353-4034-BDAA-560D28D902F0}"/>
              </a:ext>
            </a:extLst>
          </p:cNvPr>
          <p:cNvSpPr txBox="1"/>
          <p:nvPr/>
        </p:nvSpPr>
        <p:spPr>
          <a:xfrm>
            <a:off x="4952597" y="6056716"/>
            <a:ext cx="6096000" cy="646331"/>
          </a:xfrm>
          <a:prstGeom prst="rect">
            <a:avLst/>
          </a:prstGeom>
          <a:noFill/>
        </p:spPr>
        <p:txBody>
          <a:bodyPr wrap="square">
            <a:spAutoFit/>
          </a:bodyPr>
          <a:lstStyle/>
          <a:p>
            <a:r>
              <a:rPr lang="en-GB" dirty="0">
                <a:hlinkClick r:id="rId6"/>
              </a:rPr>
              <a:t>https://sensei.com/</a:t>
            </a:r>
            <a:endParaRPr lang="en-GB" dirty="0"/>
          </a:p>
          <a:p>
            <a:endParaRPr lang="en-GB" dirty="0"/>
          </a:p>
        </p:txBody>
      </p:sp>
    </p:spTree>
    <p:extLst>
      <p:ext uri="{BB962C8B-B14F-4D97-AF65-F5344CB8AC3E}">
        <p14:creationId xmlns:p14="http://schemas.microsoft.com/office/powerpoint/2010/main" val="3788074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err="1"/>
              <a:t>Objetivos</a:t>
            </a:r>
            <a:r>
              <a:rPr lang="en-US" sz="3600" b="1" dirty="0"/>
              <a:t> de </a:t>
            </a:r>
            <a:r>
              <a:rPr lang="en-US" sz="3600" b="1" dirty="0" err="1"/>
              <a:t>aprendizagem</a:t>
            </a:r>
            <a:endParaRPr lang="en-US" sz="3600" b="1" dirty="0"/>
          </a:p>
        </p:txBody>
      </p:sp>
      <p:sp>
        <p:nvSpPr>
          <p:cNvPr id="7" name="Retângulo 6">
            <a:extLst>
              <a:ext uri="{FF2B5EF4-FFF2-40B4-BE49-F238E27FC236}">
                <a16:creationId xmlns:a16="http://schemas.microsoft.com/office/drawing/2014/main" id="{606DCFB3-64B7-488A-B947-C31A018AA38D}"/>
              </a:ext>
            </a:extLst>
          </p:cNvPr>
          <p:cNvSpPr/>
          <p:nvPr/>
        </p:nvSpPr>
        <p:spPr>
          <a:xfrm>
            <a:off x="331470" y="1046457"/>
            <a:ext cx="11518408"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spcCol="180000" rtlCol="0" anchor="t"/>
          <a:lstStyle/>
          <a:p>
            <a:pPr>
              <a:lnSpc>
                <a:spcPct val="150000"/>
              </a:lnSpc>
              <a:spcAft>
                <a:spcPts val="1800"/>
              </a:spcAft>
              <a:buClr>
                <a:srgbClr val="6ECECB"/>
              </a:buClr>
              <a:buFont typeface="Arial" panose="020B0604020202020204" pitchFamily="34" charset="0"/>
              <a:buChar char="•"/>
            </a:pPr>
            <a:r>
              <a:rPr lang="en-US" sz="2400" dirty="0">
                <a:solidFill>
                  <a:schemeClr val="tx1"/>
                </a:solidFill>
              </a:rPr>
              <a:t> </a:t>
            </a:r>
            <a:r>
              <a:rPr lang="en-US" sz="2400" dirty="0" err="1">
                <a:solidFill>
                  <a:schemeClr val="tx1"/>
                </a:solidFill>
              </a:rPr>
              <a:t>Compreender</a:t>
            </a:r>
            <a:r>
              <a:rPr lang="en-US" sz="2400" dirty="0">
                <a:solidFill>
                  <a:schemeClr val="tx1"/>
                </a:solidFill>
              </a:rPr>
              <a:t> o </a:t>
            </a:r>
            <a:r>
              <a:rPr lang="en-US" sz="2400" dirty="0" err="1">
                <a:solidFill>
                  <a:schemeClr val="tx1"/>
                </a:solidFill>
              </a:rPr>
              <a:t>empreendedorismo</a:t>
            </a:r>
            <a:endParaRPr lang="en-US" sz="2400" dirty="0">
              <a:solidFill>
                <a:schemeClr val="tx1"/>
              </a:solidFill>
            </a:endParaRPr>
          </a:p>
          <a:p>
            <a:pPr>
              <a:lnSpc>
                <a:spcPct val="150000"/>
              </a:lnSpc>
              <a:spcAft>
                <a:spcPts val="1800"/>
              </a:spcAft>
              <a:buClr>
                <a:srgbClr val="6ECECB"/>
              </a:buClr>
              <a:buFont typeface="Arial" panose="020B0604020202020204" pitchFamily="34" charset="0"/>
              <a:buChar char="•"/>
            </a:pPr>
            <a:r>
              <a:rPr lang="en-US" sz="2400" dirty="0">
                <a:solidFill>
                  <a:schemeClr val="tx1"/>
                </a:solidFill>
              </a:rPr>
              <a:t> </a:t>
            </a:r>
            <a:r>
              <a:rPr lang="pt-PT" sz="2400" dirty="0">
                <a:solidFill>
                  <a:schemeClr val="tx1"/>
                </a:solidFill>
              </a:rPr>
              <a:t>Planear as etapas para abrir o seu próprio negócio</a:t>
            </a:r>
          </a:p>
          <a:p>
            <a:pPr>
              <a:lnSpc>
                <a:spcPct val="150000"/>
              </a:lnSpc>
              <a:spcAft>
                <a:spcPts val="1800"/>
              </a:spcAft>
              <a:buClr>
                <a:srgbClr val="6ECECB"/>
              </a:buClr>
              <a:buFont typeface="Arial" panose="020B0604020202020204" pitchFamily="34" charset="0"/>
              <a:buChar char="•"/>
            </a:pPr>
            <a:r>
              <a:rPr lang="en-US" sz="2400" dirty="0">
                <a:solidFill>
                  <a:schemeClr val="tx1"/>
                </a:solidFill>
              </a:rPr>
              <a:t> </a:t>
            </a:r>
            <a:r>
              <a:rPr lang="pt-PT" sz="2400" dirty="0">
                <a:solidFill>
                  <a:schemeClr val="tx1"/>
                </a:solidFill>
              </a:rPr>
              <a:t>Usar ferramentas que podem ajudá-lo a planear (análise SWOT, </a:t>
            </a:r>
            <a:r>
              <a:rPr lang="pt-PT" sz="2400" dirty="0" err="1">
                <a:solidFill>
                  <a:schemeClr val="tx1"/>
                </a:solidFill>
              </a:rPr>
              <a:t>PVUs</a:t>
            </a:r>
            <a:r>
              <a:rPr lang="pt-PT" sz="2400" dirty="0">
                <a:solidFill>
                  <a:schemeClr val="tx1"/>
                </a:solidFill>
              </a:rPr>
              <a:t>)</a:t>
            </a:r>
          </a:p>
          <a:p>
            <a:pPr>
              <a:lnSpc>
                <a:spcPct val="150000"/>
              </a:lnSpc>
              <a:spcAft>
                <a:spcPts val="1800"/>
              </a:spcAft>
              <a:buClr>
                <a:srgbClr val="6ECECB"/>
              </a:buClr>
              <a:buFont typeface="Arial" panose="020B0604020202020204" pitchFamily="34" charset="0"/>
              <a:buChar char="•"/>
            </a:pPr>
            <a:r>
              <a:rPr lang="pt-PT" sz="2400" dirty="0">
                <a:solidFill>
                  <a:schemeClr val="tx1"/>
                </a:solidFill>
              </a:rPr>
              <a:t> Compreender as tendências de bem-estar e bem-estar de 2021</a:t>
            </a:r>
          </a:p>
          <a:p>
            <a:pPr>
              <a:lnSpc>
                <a:spcPct val="150000"/>
              </a:lnSpc>
              <a:spcAft>
                <a:spcPts val="1800"/>
              </a:spcAft>
              <a:buClr>
                <a:srgbClr val="6ECECB"/>
              </a:buClr>
              <a:buFont typeface="Arial" panose="020B0604020202020204" pitchFamily="34" charset="0"/>
              <a:buChar char="•"/>
            </a:pPr>
            <a:r>
              <a:rPr lang="en-US" sz="2400" dirty="0">
                <a:solidFill>
                  <a:schemeClr val="tx1"/>
                </a:solidFill>
              </a:rPr>
              <a:t> </a:t>
            </a:r>
            <a:r>
              <a:rPr lang="en-US" sz="2400" dirty="0" err="1">
                <a:solidFill>
                  <a:schemeClr val="tx1"/>
                </a:solidFill>
              </a:rPr>
              <a:t>Conferir</a:t>
            </a:r>
            <a:r>
              <a:rPr lang="en-US" sz="2400" dirty="0">
                <a:solidFill>
                  <a:schemeClr val="tx1"/>
                </a:solidFill>
              </a:rPr>
              <a:t> </a:t>
            </a:r>
            <a:r>
              <a:rPr lang="en-US" sz="2400" dirty="0" err="1">
                <a:solidFill>
                  <a:schemeClr val="tx1"/>
                </a:solidFill>
              </a:rPr>
              <a:t>os</a:t>
            </a:r>
            <a:r>
              <a:rPr lang="en-US" sz="2400" dirty="0">
                <a:solidFill>
                  <a:schemeClr val="tx1"/>
                </a:solidFill>
              </a:rPr>
              <a:t> </a:t>
            </a:r>
            <a:r>
              <a:rPr lang="en-US" sz="2400" dirty="0" err="1">
                <a:solidFill>
                  <a:schemeClr val="tx1"/>
                </a:solidFill>
              </a:rPr>
              <a:t>exemplos</a:t>
            </a:r>
            <a:r>
              <a:rPr lang="en-US" sz="2400" dirty="0">
                <a:solidFill>
                  <a:schemeClr val="tx1"/>
                </a:solidFill>
              </a:rPr>
              <a:t> </a:t>
            </a:r>
            <a:r>
              <a:rPr lang="en-US" sz="2400" dirty="0" err="1">
                <a:solidFill>
                  <a:schemeClr val="tx1"/>
                </a:solidFill>
              </a:rPr>
              <a:t>globais</a:t>
            </a:r>
            <a:endParaRPr lang="en-US" sz="2400" dirty="0">
              <a:solidFill>
                <a:schemeClr val="tx1"/>
              </a:solidFill>
            </a:endParaRPr>
          </a:p>
          <a:p>
            <a:pPr>
              <a:lnSpc>
                <a:spcPct val="150000"/>
              </a:lnSpc>
              <a:spcAft>
                <a:spcPts val="1800"/>
              </a:spcAft>
              <a:buClr>
                <a:srgbClr val="6ECECB"/>
              </a:buClr>
              <a:buFont typeface="Arial" panose="020B0604020202020204" pitchFamily="34" charset="0"/>
              <a:buChar char="•"/>
            </a:pPr>
            <a:r>
              <a:rPr lang="pt-PT" sz="2400" dirty="0">
                <a:solidFill>
                  <a:schemeClr val="tx1"/>
                </a:solidFill>
              </a:rPr>
              <a:t> Analisar empreendimentos regionais de bem-estar</a:t>
            </a:r>
            <a:endParaRPr lang="en-US" sz="2400" dirty="0">
              <a:solidFill>
                <a:schemeClr val="tx1"/>
              </a:solidFill>
            </a:endParaRPr>
          </a:p>
        </p:txBody>
      </p:sp>
      <p:grpSp>
        <p:nvGrpSpPr>
          <p:cNvPr id="4" name="Google Shape;448;p39">
            <a:extLst>
              <a:ext uri="{FF2B5EF4-FFF2-40B4-BE49-F238E27FC236}">
                <a16:creationId xmlns:a16="http://schemas.microsoft.com/office/drawing/2014/main" id="{82D14AAA-100B-4746-B075-24BB631CB956}"/>
              </a:ext>
            </a:extLst>
          </p:cNvPr>
          <p:cNvGrpSpPr/>
          <p:nvPr/>
        </p:nvGrpSpPr>
        <p:grpSpPr>
          <a:xfrm>
            <a:off x="9911130" y="1234774"/>
            <a:ext cx="342903" cy="447293"/>
            <a:chOff x="590250" y="244200"/>
            <a:chExt cx="407975" cy="532175"/>
          </a:xfrm>
        </p:grpSpPr>
        <p:sp>
          <p:nvSpPr>
            <p:cNvPr id="5" name="Google Shape;449;p39">
              <a:extLst>
                <a:ext uri="{FF2B5EF4-FFF2-40B4-BE49-F238E27FC236}">
                  <a16:creationId xmlns:a16="http://schemas.microsoft.com/office/drawing/2014/main" id="{A9F413BE-56C4-464B-97BF-AB8E80256809}"/>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50;p39">
              <a:extLst>
                <a:ext uri="{FF2B5EF4-FFF2-40B4-BE49-F238E27FC236}">
                  <a16:creationId xmlns:a16="http://schemas.microsoft.com/office/drawing/2014/main" id="{5706D955-BE40-45ED-90AC-5091342DEE9E}"/>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51;p39">
              <a:extLst>
                <a:ext uri="{FF2B5EF4-FFF2-40B4-BE49-F238E27FC236}">
                  <a16:creationId xmlns:a16="http://schemas.microsoft.com/office/drawing/2014/main" id="{5C764E76-F661-4E35-B4B1-E6033F1A294E}"/>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52;p39">
              <a:extLst>
                <a:ext uri="{FF2B5EF4-FFF2-40B4-BE49-F238E27FC236}">
                  <a16:creationId xmlns:a16="http://schemas.microsoft.com/office/drawing/2014/main" id="{B439EF40-EA8E-4B8C-BCE1-6CA13357C4F5}"/>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53;p39">
              <a:extLst>
                <a:ext uri="{FF2B5EF4-FFF2-40B4-BE49-F238E27FC236}">
                  <a16:creationId xmlns:a16="http://schemas.microsoft.com/office/drawing/2014/main" id="{624F4997-CEAB-4750-BB4A-E2ACB8418A0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54;p39">
              <a:extLst>
                <a:ext uri="{FF2B5EF4-FFF2-40B4-BE49-F238E27FC236}">
                  <a16:creationId xmlns:a16="http://schemas.microsoft.com/office/drawing/2014/main" id="{0FB91D00-31DC-4362-B635-938421680F0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55;p39">
              <a:extLst>
                <a:ext uri="{FF2B5EF4-FFF2-40B4-BE49-F238E27FC236}">
                  <a16:creationId xmlns:a16="http://schemas.microsoft.com/office/drawing/2014/main" id="{3755A69C-8AEE-44A8-B40D-1F6F380BADDA}"/>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56;p39">
              <a:extLst>
                <a:ext uri="{FF2B5EF4-FFF2-40B4-BE49-F238E27FC236}">
                  <a16:creationId xmlns:a16="http://schemas.microsoft.com/office/drawing/2014/main" id="{B7FD9D87-57FA-44BD-9AC2-42725E54F0F3}"/>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57;p39">
              <a:extLst>
                <a:ext uri="{FF2B5EF4-FFF2-40B4-BE49-F238E27FC236}">
                  <a16:creationId xmlns:a16="http://schemas.microsoft.com/office/drawing/2014/main" id="{8DDF7318-4CAD-4E79-8789-D175E3FF8CEE}"/>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58;p39">
              <a:extLst>
                <a:ext uri="{FF2B5EF4-FFF2-40B4-BE49-F238E27FC236}">
                  <a16:creationId xmlns:a16="http://schemas.microsoft.com/office/drawing/2014/main" id="{13DD9288-4F24-49BF-9BB4-D4A0D2CC457E}"/>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59;p39">
              <a:extLst>
                <a:ext uri="{FF2B5EF4-FFF2-40B4-BE49-F238E27FC236}">
                  <a16:creationId xmlns:a16="http://schemas.microsoft.com/office/drawing/2014/main" id="{C67DF0FE-875B-4505-8DFA-C06DCBF02C21}"/>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60;p39">
              <a:extLst>
                <a:ext uri="{FF2B5EF4-FFF2-40B4-BE49-F238E27FC236}">
                  <a16:creationId xmlns:a16="http://schemas.microsoft.com/office/drawing/2014/main" id="{1C466C5B-7589-47C2-8B09-535BA944ED12}"/>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61;p39">
              <a:extLst>
                <a:ext uri="{FF2B5EF4-FFF2-40B4-BE49-F238E27FC236}">
                  <a16:creationId xmlns:a16="http://schemas.microsoft.com/office/drawing/2014/main" id="{EA52422D-7B87-43E9-A2DC-4A9E3D58351D}"/>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62;p39">
              <a:extLst>
                <a:ext uri="{FF2B5EF4-FFF2-40B4-BE49-F238E27FC236}">
                  <a16:creationId xmlns:a16="http://schemas.microsoft.com/office/drawing/2014/main" id="{39D8D050-E3F4-4967-83A1-9B87CD225EE5}"/>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525;p39">
            <a:extLst>
              <a:ext uri="{FF2B5EF4-FFF2-40B4-BE49-F238E27FC236}">
                <a16:creationId xmlns:a16="http://schemas.microsoft.com/office/drawing/2014/main" id="{E5DB7357-B2CA-499E-9B62-7E26682AB70E}"/>
              </a:ext>
            </a:extLst>
          </p:cNvPr>
          <p:cNvGrpSpPr/>
          <p:nvPr/>
        </p:nvGrpSpPr>
        <p:grpSpPr>
          <a:xfrm>
            <a:off x="9860323" y="1994642"/>
            <a:ext cx="369505" cy="369505"/>
            <a:chOff x="2594050" y="1631825"/>
            <a:chExt cx="439625" cy="439625"/>
          </a:xfrm>
        </p:grpSpPr>
        <p:sp>
          <p:nvSpPr>
            <p:cNvPr id="21" name="Google Shape;526;p39">
              <a:extLst>
                <a:ext uri="{FF2B5EF4-FFF2-40B4-BE49-F238E27FC236}">
                  <a16:creationId xmlns:a16="http://schemas.microsoft.com/office/drawing/2014/main" id="{BEC34F9C-60F0-4AF0-9368-2938A84F28E0}"/>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27;p39">
              <a:extLst>
                <a:ext uri="{FF2B5EF4-FFF2-40B4-BE49-F238E27FC236}">
                  <a16:creationId xmlns:a16="http://schemas.microsoft.com/office/drawing/2014/main" id="{4E142E4E-EECB-466D-B794-7CD08CD6D897}"/>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28;p39">
              <a:extLst>
                <a:ext uri="{FF2B5EF4-FFF2-40B4-BE49-F238E27FC236}">
                  <a16:creationId xmlns:a16="http://schemas.microsoft.com/office/drawing/2014/main" id="{FBFB59FA-937C-437A-8893-BDF06C1D993F}"/>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29;p39">
              <a:extLst>
                <a:ext uri="{FF2B5EF4-FFF2-40B4-BE49-F238E27FC236}">
                  <a16:creationId xmlns:a16="http://schemas.microsoft.com/office/drawing/2014/main" id="{69BFE018-C883-4D0E-98E4-EEB09492109B}"/>
                </a:ext>
              </a:extLst>
            </p:cNvPr>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787;p39">
            <a:extLst>
              <a:ext uri="{FF2B5EF4-FFF2-40B4-BE49-F238E27FC236}">
                <a16:creationId xmlns:a16="http://schemas.microsoft.com/office/drawing/2014/main" id="{A910C3E9-28EF-4E95-B535-24D1334A9A01}"/>
              </a:ext>
            </a:extLst>
          </p:cNvPr>
          <p:cNvGrpSpPr/>
          <p:nvPr/>
        </p:nvGrpSpPr>
        <p:grpSpPr>
          <a:xfrm>
            <a:off x="9913684" y="2768471"/>
            <a:ext cx="337797" cy="319873"/>
            <a:chOff x="5973900" y="318475"/>
            <a:chExt cx="401900" cy="380575"/>
          </a:xfrm>
        </p:grpSpPr>
        <p:sp>
          <p:nvSpPr>
            <p:cNvPr id="26" name="Google Shape;788;p39">
              <a:extLst>
                <a:ext uri="{FF2B5EF4-FFF2-40B4-BE49-F238E27FC236}">
                  <a16:creationId xmlns:a16="http://schemas.microsoft.com/office/drawing/2014/main" id="{7B9406EC-7319-4F9D-8B52-F29808306F51}"/>
                </a:ext>
              </a:extLst>
            </p:cNvPr>
            <p:cNvSpPr/>
            <p:nvPr/>
          </p:nvSpPr>
          <p:spPr>
            <a:xfrm>
              <a:off x="5973900" y="337975"/>
              <a:ext cx="401900" cy="67000"/>
            </a:xfrm>
            <a:custGeom>
              <a:avLst/>
              <a:gdLst/>
              <a:ahLst/>
              <a:cxnLst/>
              <a:rect l="l" t="t" r="r" b="b"/>
              <a:pathLst>
                <a:path w="16076" h="2680" fill="none" extrusionOk="0">
                  <a:moveTo>
                    <a:pt x="16075" y="2679"/>
                  </a:moveTo>
                  <a:lnTo>
                    <a:pt x="16075" y="0"/>
                  </a:lnTo>
                  <a:lnTo>
                    <a:pt x="1" y="0"/>
                  </a:lnTo>
                  <a:lnTo>
                    <a:pt x="1" y="2679"/>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89;p39">
              <a:extLst>
                <a:ext uri="{FF2B5EF4-FFF2-40B4-BE49-F238E27FC236}">
                  <a16:creationId xmlns:a16="http://schemas.microsoft.com/office/drawing/2014/main" id="{C9566258-01BB-42D2-81D3-B7C581A974BC}"/>
                </a:ext>
              </a:extLst>
            </p:cNvPr>
            <p:cNvSpPr/>
            <p:nvPr/>
          </p:nvSpPr>
          <p:spPr>
            <a:xfrm>
              <a:off x="6024450" y="348325"/>
              <a:ext cx="45075" cy="45075"/>
            </a:xfrm>
            <a:custGeom>
              <a:avLst/>
              <a:gdLst/>
              <a:ahLst/>
              <a:cxnLst/>
              <a:rect l="l" t="t" r="r" b="b"/>
              <a:pathLst>
                <a:path w="1803" h="1803" fill="none" extrusionOk="0">
                  <a:moveTo>
                    <a:pt x="902" y="1803"/>
                  </a:moveTo>
                  <a:lnTo>
                    <a:pt x="902" y="1803"/>
                  </a:lnTo>
                  <a:lnTo>
                    <a:pt x="731" y="1778"/>
                  </a:lnTo>
                  <a:lnTo>
                    <a:pt x="561" y="1729"/>
                  </a:lnTo>
                  <a:lnTo>
                    <a:pt x="390" y="1632"/>
                  </a:lnTo>
                  <a:lnTo>
                    <a:pt x="268" y="1535"/>
                  </a:lnTo>
                  <a:lnTo>
                    <a:pt x="147" y="1388"/>
                  </a:lnTo>
                  <a:lnTo>
                    <a:pt x="73" y="1242"/>
                  </a:lnTo>
                  <a:lnTo>
                    <a:pt x="25" y="1072"/>
                  </a:lnTo>
                  <a:lnTo>
                    <a:pt x="0" y="901"/>
                  </a:lnTo>
                  <a:lnTo>
                    <a:pt x="0" y="901"/>
                  </a:lnTo>
                  <a:lnTo>
                    <a:pt x="25" y="707"/>
                  </a:lnTo>
                  <a:lnTo>
                    <a:pt x="73" y="536"/>
                  </a:lnTo>
                  <a:lnTo>
                    <a:pt x="147" y="390"/>
                  </a:lnTo>
                  <a:lnTo>
                    <a:pt x="268" y="244"/>
                  </a:lnTo>
                  <a:lnTo>
                    <a:pt x="390" y="146"/>
                  </a:lnTo>
                  <a:lnTo>
                    <a:pt x="561" y="49"/>
                  </a:lnTo>
                  <a:lnTo>
                    <a:pt x="731" y="0"/>
                  </a:lnTo>
                  <a:lnTo>
                    <a:pt x="902" y="0"/>
                  </a:lnTo>
                  <a:lnTo>
                    <a:pt x="902" y="0"/>
                  </a:lnTo>
                  <a:lnTo>
                    <a:pt x="1072" y="0"/>
                  </a:lnTo>
                  <a:lnTo>
                    <a:pt x="1242" y="49"/>
                  </a:lnTo>
                  <a:lnTo>
                    <a:pt x="1413" y="146"/>
                  </a:lnTo>
                  <a:lnTo>
                    <a:pt x="1535" y="244"/>
                  </a:lnTo>
                  <a:lnTo>
                    <a:pt x="1657" y="390"/>
                  </a:lnTo>
                  <a:lnTo>
                    <a:pt x="1730" y="536"/>
                  </a:lnTo>
                  <a:lnTo>
                    <a:pt x="1778" y="707"/>
                  </a:lnTo>
                  <a:lnTo>
                    <a:pt x="1803" y="901"/>
                  </a:lnTo>
                  <a:lnTo>
                    <a:pt x="1803" y="901"/>
                  </a:lnTo>
                  <a:lnTo>
                    <a:pt x="1778" y="1072"/>
                  </a:lnTo>
                  <a:lnTo>
                    <a:pt x="1730" y="1242"/>
                  </a:lnTo>
                  <a:lnTo>
                    <a:pt x="1657" y="1388"/>
                  </a:lnTo>
                  <a:lnTo>
                    <a:pt x="1535" y="1535"/>
                  </a:lnTo>
                  <a:lnTo>
                    <a:pt x="1413" y="1632"/>
                  </a:lnTo>
                  <a:lnTo>
                    <a:pt x="1242" y="1729"/>
                  </a:lnTo>
                  <a:lnTo>
                    <a:pt x="1072" y="1778"/>
                  </a:lnTo>
                  <a:lnTo>
                    <a:pt x="902" y="1803"/>
                  </a:lnTo>
                  <a:lnTo>
                    <a:pt x="902" y="1803"/>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90;p39">
              <a:extLst>
                <a:ext uri="{FF2B5EF4-FFF2-40B4-BE49-F238E27FC236}">
                  <a16:creationId xmlns:a16="http://schemas.microsoft.com/office/drawing/2014/main" id="{59E40A5E-E85D-488D-840A-19353376D1C7}"/>
                </a:ext>
              </a:extLst>
            </p:cNvPr>
            <p:cNvSpPr/>
            <p:nvPr/>
          </p:nvSpPr>
          <p:spPr>
            <a:xfrm>
              <a:off x="6280175" y="348325"/>
              <a:ext cx="45075" cy="45075"/>
            </a:xfrm>
            <a:custGeom>
              <a:avLst/>
              <a:gdLst/>
              <a:ahLst/>
              <a:cxnLst/>
              <a:rect l="l" t="t" r="r" b="b"/>
              <a:pathLst>
                <a:path w="1803" h="1803" fill="none" extrusionOk="0">
                  <a:moveTo>
                    <a:pt x="902" y="1803"/>
                  </a:moveTo>
                  <a:lnTo>
                    <a:pt x="902" y="1803"/>
                  </a:lnTo>
                  <a:lnTo>
                    <a:pt x="731" y="1778"/>
                  </a:lnTo>
                  <a:lnTo>
                    <a:pt x="561" y="1729"/>
                  </a:lnTo>
                  <a:lnTo>
                    <a:pt x="390" y="1632"/>
                  </a:lnTo>
                  <a:lnTo>
                    <a:pt x="268" y="1535"/>
                  </a:lnTo>
                  <a:lnTo>
                    <a:pt x="147" y="1388"/>
                  </a:lnTo>
                  <a:lnTo>
                    <a:pt x="74" y="1242"/>
                  </a:lnTo>
                  <a:lnTo>
                    <a:pt x="25" y="1072"/>
                  </a:lnTo>
                  <a:lnTo>
                    <a:pt x="0" y="901"/>
                  </a:lnTo>
                  <a:lnTo>
                    <a:pt x="0" y="901"/>
                  </a:lnTo>
                  <a:lnTo>
                    <a:pt x="25" y="707"/>
                  </a:lnTo>
                  <a:lnTo>
                    <a:pt x="74" y="536"/>
                  </a:lnTo>
                  <a:lnTo>
                    <a:pt x="147" y="390"/>
                  </a:lnTo>
                  <a:lnTo>
                    <a:pt x="268" y="244"/>
                  </a:lnTo>
                  <a:lnTo>
                    <a:pt x="390" y="146"/>
                  </a:lnTo>
                  <a:lnTo>
                    <a:pt x="561" y="49"/>
                  </a:lnTo>
                  <a:lnTo>
                    <a:pt x="731" y="0"/>
                  </a:lnTo>
                  <a:lnTo>
                    <a:pt x="902" y="0"/>
                  </a:lnTo>
                  <a:lnTo>
                    <a:pt x="902" y="0"/>
                  </a:lnTo>
                  <a:lnTo>
                    <a:pt x="1072" y="0"/>
                  </a:lnTo>
                  <a:lnTo>
                    <a:pt x="1243" y="49"/>
                  </a:lnTo>
                  <a:lnTo>
                    <a:pt x="1413" y="146"/>
                  </a:lnTo>
                  <a:lnTo>
                    <a:pt x="1535" y="244"/>
                  </a:lnTo>
                  <a:lnTo>
                    <a:pt x="1657" y="390"/>
                  </a:lnTo>
                  <a:lnTo>
                    <a:pt x="1730" y="536"/>
                  </a:lnTo>
                  <a:lnTo>
                    <a:pt x="1778" y="707"/>
                  </a:lnTo>
                  <a:lnTo>
                    <a:pt x="1803" y="901"/>
                  </a:lnTo>
                  <a:lnTo>
                    <a:pt x="1803" y="901"/>
                  </a:lnTo>
                  <a:lnTo>
                    <a:pt x="1778" y="1072"/>
                  </a:lnTo>
                  <a:lnTo>
                    <a:pt x="1730" y="1242"/>
                  </a:lnTo>
                  <a:lnTo>
                    <a:pt x="1657" y="1388"/>
                  </a:lnTo>
                  <a:lnTo>
                    <a:pt x="1535" y="1535"/>
                  </a:lnTo>
                  <a:lnTo>
                    <a:pt x="1413" y="1632"/>
                  </a:lnTo>
                  <a:lnTo>
                    <a:pt x="1243" y="1729"/>
                  </a:lnTo>
                  <a:lnTo>
                    <a:pt x="1072" y="1778"/>
                  </a:lnTo>
                  <a:lnTo>
                    <a:pt x="902" y="1803"/>
                  </a:lnTo>
                  <a:lnTo>
                    <a:pt x="902" y="1803"/>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91;p39">
              <a:extLst>
                <a:ext uri="{FF2B5EF4-FFF2-40B4-BE49-F238E27FC236}">
                  <a16:creationId xmlns:a16="http://schemas.microsoft.com/office/drawing/2014/main" id="{160ED147-D356-4300-9348-E5B48E3700C4}"/>
                </a:ext>
              </a:extLst>
            </p:cNvPr>
            <p:cNvSpPr/>
            <p:nvPr/>
          </p:nvSpPr>
          <p:spPr>
            <a:xfrm>
              <a:off x="5973900" y="667375"/>
              <a:ext cx="401900" cy="31675"/>
            </a:xfrm>
            <a:custGeom>
              <a:avLst/>
              <a:gdLst/>
              <a:ahLst/>
              <a:cxnLst/>
              <a:rect l="l" t="t" r="r" b="b"/>
              <a:pathLst>
                <a:path w="16076" h="1267" fill="none" extrusionOk="0">
                  <a:moveTo>
                    <a:pt x="1" y="0"/>
                  </a:moveTo>
                  <a:lnTo>
                    <a:pt x="1" y="487"/>
                  </a:lnTo>
                  <a:lnTo>
                    <a:pt x="1" y="487"/>
                  </a:lnTo>
                  <a:lnTo>
                    <a:pt x="25" y="658"/>
                  </a:lnTo>
                  <a:lnTo>
                    <a:pt x="74" y="804"/>
                  </a:lnTo>
                  <a:lnTo>
                    <a:pt x="147" y="926"/>
                  </a:lnTo>
                  <a:lnTo>
                    <a:pt x="220" y="1048"/>
                  </a:lnTo>
                  <a:lnTo>
                    <a:pt x="342" y="1145"/>
                  </a:lnTo>
                  <a:lnTo>
                    <a:pt x="488" y="1218"/>
                  </a:lnTo>
                  <a:lnTo>
                    <a:pt x="634" y="1267"/>
                  </a:lnTo>
                  <a:lnTo>
                    <a:pt x="780" y="1267"/>
                  </a:lnTo>
                  <a:lnTo>
                    <a:pt x="15296" y="1267"/>
                  </a:lnTo>
                  <a:lnTo>
                    <a:pt x="15296" y="1267"/>
                  </a:lnTo>
                  <a:lnTo>
                    <a:pt x="15442" y="1267"/>
                  </a:lnTo>
                  <a:lnTo>
                    <a:pt x="15588" y="1218"/>
                  </a:lnTo>
                  <a:lnTo>
                    <a:pt x="15734" y="1145"/>
                  </a:lnTo>
                  <a:lnTo>
                    <a:pt x="15856" y="1048"/>
                  </a:lnTo>
                  <a:lnTo>
                    <a:pt x="15929" y="926"/>
                  </a:lnTo>
                  <a:lnTo>
                    <a:pt x="16002" y="804"/>
                  </a:lnTo>
                  <a:lnTo>
                    <a:pt x="16051" y="658"/>
                  </a:lnTo>
                  <a:lnTo>
                    <a:pt x="16075" y="487"/>
                  </a:lnTo>
                  <a:lnTo>
                    <a:pt x="16075"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92;p39">
              <a:extLst>
                <a:ext uri="{FF2B5EF4-FFF2-40B4-BE49-F238E27FC236}">
                  <a16:creationId xmlns:a16="http://schemas.microsoft.com/office/drawing/2014/main" id="{0CD793C7-868D-435F-907F-FAE0BD33C0D8}"/>
                </a:ext>
              </a:extLst>
            </p:cNvPr>
            <p:cNvSpPr/>
            <p:nvPr/>
          </p:nvSpPr>
          <p:spPr>
            <a:xfrm>
              <a:off x="6302700" y="318475"/>
              <a:ext cx="28650" cy="63350"/>
            </a:xfrm>
            <a:custGeom>
              <a:avLst/>
              <a:gdLst/>
              <a:ahLst/>
              <a:cxnLst/>
              <a:rect l="l" t="t" r="r" b="b"/>
              <a:pathLst>
                <a:path w="1146" h="2534" fill="none" extrusionOk="0">
                  <a:moveTo>
                    <a:pt x="634" y="2534"/>
                  </a:moveTo>
                  <a:lnTo>
                    <a:pt x="488" y="2534"/>
                  </a:lnTo>
                  <a:lnTo>
                    <a:pt x="488" y="2534"/>
                  </a:lnTo>
                  <a:lnTo>
                    <a:pt x="390" y="2534"/>
                  </a:lnTo>
                  <a:lnTo>
                    <a:pt x="293" y="2485"/>
                  </a:lnTo>
                  <a:lnTo>
                    <a:pt x="220" y="2461"/>
                  </a:lnTo>
                  <a:lnTo>
                    <a:pt x="147" y="2388"/>
                  </a:lnTo>
                  <a:lnTo>
                    <a:pt x="74" y="2315"/>
                  </a:lnTo>
                  <a:lnTo>
                    <a:pt x="49" y="2242"/>
                  </a:lnTo>
                  <a:lnTo>
                    <a:pt x="1" y="2144"/>
                  </a:lnTo>
                  <a:lnTo>
                    <a:pt x="1" y="2047"/>
                  </a:lnTo>
                  <a:lnTo>
                    <a:pt x="1" y="488"/>
                  </a:lnTo>
                  <a:lnTo>
                    <a:pt x="1" y="488"/>
                  </a:lnTo>
                  <a:lnTo>
                    <a:pt x="1" y="391"/>
                  </a:lnTo>
                  <a:lnTo>
                    <a:pt x="49" y="293"/>
                  </a:lnTo>
                  <a:lnTo>
                    <a:pt x="74" y="220"/>
                  </a:lnTo>
                  <a:lnTo>
                    <a:pt x="147" y="147"/>
                  </a:lnTo>
                  <a:lnTo>
                    <a:pt x="220" y="74"/>
                  </a:lnTo>
                  <a:lnTo>
                    <a:pt x="293" y="50"/>
                  </a:lnTo>
                  <a:lnTo>
                    <a:pt x="390" y="1"/>
                  </a:lnTo>
                  <a:lnTo>
                    <a:pt x="488" y="1"/>
                  </a:lnTo>
                  <a:lnTo>
                    <a:pt x="683" y="1"/>
                  </a:lnTo>
                  <a:lnTo>
                    <a:pt x="683" y="1"/>
                  </a:lnTo>
                  <a:lnTo>
                    <a:pt x="780" y="1"/>
                  </a:lnTo>
                  <a:lnTo>
                    <a:pt x="877" y="50"/>
                  </a:lnTo>
                  <a:lnTo>
                    <a:pt x="950" y="74"/>
                  </a:lnTo>
                  <a:lnTo>
                    <a:pt x="1024" y="147"/>
                  </a:lnTo>
                  <a:lnTo>
                    <a:pt x="1072" y="220"/>
                  </a:lnTo>
                  <a:lnTo>
                    <a:pt x="1121" y="293"/>
                  </a:lnTo>
                  <a:lnTo>
                    <a:pt x="1145" y="391"/>
                  </a:lnTo>
                  <a:lnTo>
                    <a:pt x="1145" y="488"/>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93;p39">
              <a:extLst>
                <a:ext uri="{FF2B5EF4-FFF2-40B4-BE49-F238E27FC236}">
                  <a16:creationId xmlns:a16="http://schemas.microsoft.com/office/drawing/2014/main" id="{296A29C8-9B6A-425C-A51B-4E2A0048AF92}"/>
                </a:ext>
              </a:extLst>
            </p:cNvPr>
            <p:cNvSpPr/>
            <p:nvPr/>
          </p:nvSpPr>
          <p:spPr>
            <a:xfrm>
              <a:off x="6046975" y="318475"/>
              <a:ext cx="28650" cy="63350"/>
            </a:xfrm>
            <a:custGeom>
              <a:avLst/>
              <a:gdLst/>
              <a:ahLst/>
              <a:cxnLst/>
              <a:rect l="l" t="t" r="r" b="b"/>
              <a:pathLst>
                <a:path w="1146" h="2534" fill="none" extrusionOk="0">
                  <a:moveTo>
                    <a:pt x="634" y="2534"/>
                  </a:moveTo>
                  <a:lnTo>
                    <a:pt x="488" y="2534"/>
                  </a:lnTo>
                  <a:lnTo>
                    <a:pt x="488" y="2534"/>
                  </a:lnTo>
                  <a:lnTo>
                    <a:pt x="390" y="2534"/>
                  </a:lnTo>
                  <a:lnTo>
                    <a:pt x="293" y="2485"/>
                  </a:lnTo>
                  <a:lnTo>
                    <a:pt x="220" y="2461"/>
                  </a:lnTo>
                  <a:lnTo>
                    <a:pt x="147" y="2388"/>
                  </a:lnTo>
                  <a:lnTo>
                    <a:pt x="74" y="2315"/>
                  </a:lnTo>
                  <a:lnTo>
                    <a:pt x="49" y="2242"/>
                  </a:lnTo>
                  <a:lnTo>
                    <a:pt x="1" y="2144"/>
                  </a:lnTo>
                  <a:lnTo>
                    <a:pt x="1" y="2047"/>
                  </a:lnTo>
                  <a:lnTo>
                    <a:pt x="1" y="488"/>
                  </a:lnTo>
                  <a:lnTo>
                    <a:pt x="1" y="488"/>
                  </a:lnTo>
                  <a:lnTo>
                    <a:pt x="1" y="391"/>
                  </a:lnTo>
                  <a:lnTo>
                    <a:pt x="49" y="293"/>
                  </a:lnTo>
                  <a:lnTo>
                    <a:pt x="74" y="220"/>
                  </a:lnTo>
                  <a:lnTo>
                    <a:pt x="147" y="147"/>
                  </a:lnTo>
                  <a:lnTo>
                    <a:pt x="220" y="74"/>
                  </a:lnTo>
                  <a:lnTo>
                    <a:pt x="293" y="50"/>
                  </a:lnTo>
                  <a:lnTo>
                    <a:pt x="390" y="1"/>
                  </a:lnTo>
                  <a:lnTo>
                    <a:pt x="488" y="1"/>
                  </a:lnTo>
                  <a:lnTo>
                    <a:pt x="682" y="1"/>
                  </a:lnTo>
                  <a:lnTo>
                    <a:pt x="682" y="1"/>
                  </a:lnTo>
                  <a:lnTo>
                    <a:pt x="780" y="1"/>
                  </a:lnTo>
                  <a:lnTo>
                    <a:pt x="877" y="50"/>
                  </a:lnTo>
                  <a:lnTo>
                    <a:pt x="950" y="74"/>
                  </a:lnTo>
                  <a:lnTo>
                    <a:pt x="1023" y="147"/>
                  </a:lnTo>
                  <a:lnTo>
                    <a:pt x="1072" y="220"/>
                  </a:lnTo>
                  <a:lnTo>
                    <a:pt x="1121" y="293"/>
                  </a:lnTo>
                  <a:lnTo>
                    <a:pt x="1145" y="391"/>
                  </a:lnTo>
                  <a:lnTo>
                    <a:pt x="1145" y="488"/>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94;p39">
              <a:extLst>
                <a:ext uri="{FF2B5EF4-FFF2-40B4-BE49-F238E27FC236}">
                  <a16:creationId xmlns:a16="http://schemas.microsoft.com/office/drawing/2014/main" id="{D660FEF1-7A64-4207-AB33-E66472AE4C81}"/>
                </a:ext>
              </a:extLst>
            </p:cNvPr>
            <p:cNvSpPr/>
            <p:nvPr/>
          </p:nvSpPr>
          <p:spPr>
            <a:xfrm>
              <a:off x="5973900" y="407375"/>
              <a:ext cx="401900" cy="272200"/>
            </a:xfrm>
            <a:custGeom>
              <a:avLst/>
              <a:gdLst/>
              <a:ahLst/>
              <a:cxnLst/>
              <a:rect l="l" t="t" r="r" b="b"/>
              <a:pathLst>
                <a:path w="16076" h="10888" fill="none" extrusionOk="0">
                  <a:moveTo>
                    <a:pt x="1" y="1"/>
                  </a:moveTo>
                  <a:lnTo>
                    <a:pt x="1" y="10303"/>
                  </a:lnTo>
                  <a:lnTo>
                    <a:pt x="1" y="10303"/>
                  </a:lnTo>
                  <a:lnTo>
                    <a:pt x="25" y="10400"/>
                  </a:lnTo>
                  <a:lnTo>
                    <a:pt x="74" y="10498"/>
                  </a:lnTo>
                  <a:lnTo>
                    <a:pt x="147" y="10595"/>
                  </a:lnTo>
                  <a:lnTo>
                    <a:pt x="220" y="10693"/>
                  </a:lnTo>
                  <a:lnTo>
                    <a:pt x="342" y="10766"/>
                  </a:lnTo>
                  <a:lnTo>
                    <a:pt x="488" y="10839"/>
                  </a:lnTo>
                  <a:lnTo>
                    <a:pt x="634" y="10887"/>
                  </a:lnTo>
                  <a:lnTo>
                    <a:pt x="780" y="10887"/>
                  </a:lnTo>
                  <a:lnTo>
                    <a:pt x="15296" y="10887"/>
                  </a:lnTo>
                  <a:lnTo>
                    <a:pt x="15296" y="10887"/>
                  </a:lnTo>
                  <a:lnTo>
                    <a:pt x="15442" y="10887"/>
                  </a:lnTo>
                  <a:lnTo>
                    <a:pt x="15588" y="10839"/>
                  </a:lnTo>
                  <a:lnTo>
                    <a:pt x="15734" y="10766"/>
                  </a:lnTo>
                  <a:lnTo>
                    <a:pt x="15856" y="10668"/>
                  </a:lnTo>
                  <a:lnTo>
                    <a:pt x="15929" y="10546"/>
                  </a:lnTo>
                  <a:lnTo>
                    <a:pt x="16002" y="10425"/>
                  </a:lnTo>
                  <a:lnTo>
                    <a:pt x="16051" y="10278"/>
                  </a:lnTo>
                  <a:lnTo>
                    <a:pt x="16075" y="10108"/>
                  </a:lnTo>
                  <a:lnTo>
                    <a:pt x="16075" y="1"/>
                  </a:lnTo>
                  <a:lnTo>
                    <a:pt x="1" y="1"/>
                  </a:lnTo>
                  <a:close/>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95;p39">
              <a:extLst>
                <a:ext uri="{FF2B5EF4-FFF2-40B4-BE49-F238E27FC236}">
                  <a16:creationId xmlns:a16="http://schemas.microsoft.com/office/drawing/2014/main" id="{37C85C41-EB64-4BE4-B5A6-0B94A039BCC0}"/>
                </a:ext>
              </a:extLst>
            </p:cNvPr>
            <p:cNvSpPr/>
            <p:nvPr/>
          </p:nvSpPr>
          <p:spPr>
            <a:xfrm>
              <a:off x="6024450" y="456100"/>
              <a:ext cx="300800" cy="175375"/>
            </a:xfrm>
            <a:custGeom>
              <a:avLst/>
              <a:gdLst/>
              <a:ahLst/>
              <a:cxnLst/>
              <a:rect l="l" t="t" r="r" b="b"/>
              <a:pathLst>
                <a:path w="12032" h="7015" fill="none" extrusionOk="0">
                  <a:moveTo>
                    <a:pt x="0" y="0"/>
                  </a:moveTo>
                  <a:lnTo>
                    <a:pt x="12032" y="0"/>
                  </a:lnTo>
                  <a:lnTo>
                    <a:pt x="12032" y="7014"/>
                  </a:lnTo>
                  <a:lnTo>
                    <a:pt x="0" y="7014"/>
                  </a:lnTo>
                  <a:lnTo>
                    <a:pt x="0" y="0"/>
                  </a:lnTo>
                  <a:close/>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96;p39">
              <a:extLst>
                <a:ext uri="{FF2B5EF4-FFF2-40B4-BE49-F238E27FC236}">
                  <a16:creationId xmlns:a16="http://schemas.microsoft.com/office/drawing/2014/main" id="{964199F2-AAA3-44F6-8AE1-1DBD78E35D2F}"/>
                </a:ext>
              </a:extLst>
            </p:cNvPr>
            <p:cNvSpPr/>
            <p:nvPr/>
          </p:nvSpPr>
          <p:spPr>
            <a:xfrm>
              <a:off x="6024450" y="573000"/>
              <a:ext cx="300800" cy="25"/>
            </a:xfrm>
            <a:custGeom>
              <a:avLst/>
              <a:gdLst/>
              <a:ahLst/>
              <a:cxnLst/>
              <a:rect l="l" t="t" r="r" b="b"/>
              <a:pathLst>
                <a:path w="12032" h="1" fill="none" extrusionOk="0">
                  <a:moveTo>
                    <a:pt x="0" y="0"/>
                  </a:moveTo>
                  <a:lnTo>
                    <a:pt x="12032"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97;p39">
              <a:extLst>
                <a:ext uri="{FF2B5EF4-FFF2-40B4-BE49-F238E27FC236}">
                  <a16:creationId xmlns:a16="http://schemas.microsoft.com/office/drawing/2014/main" id="{86E232CD-5110-46B7-8EC0-E1E2AEAE287B}"/>
                </a:ext>
              </a:extLst>
            </p:cNvPr>
            <p:cNvSpPr/>
            <p:nvPr/>
          </p:nvSpPr>
          <p:spPr>
            <a:xfrm>
              <a:off x="6024450" y="514550"/>
              <a:ext cx="300800" cy="25"/>
            </a:xfrm>
            <a:custGeom>
              <a:avLst/>
              <a:gdLst/>
              <a:ahLst/>
              <a:cxnLst/>
              <a:rect l="l" t="t" r="r" b="b"/>
              <a:pathLst>
                <a:path w="12032" h="1" fill="none" extrusionOk="0">
                  <a:moveTo>
                    <a:pt x="0" y="0"/>
                  </a:moveTo>
                  <a:lnTo>
                    <a:pt x="12032"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98;p39">
              <a:extLst>
                <a:ext uri="{FF2B5EF4-FFF2-40B4-BE49-F238E27FC236}">
                  <a16:creationId xmlns:a16="http://schemas.microsoft.com/office/drawing/2014/main" id="{E5EF0D28-277E-441C-922C-0A6CE780BBCE}"/>
                </a:ext>
              </a:extLst>
            </p:cNvPr>
            <p:cNvSpPr/>
            <p:nvPr/>
          </p:nvSpPr>
          <p:spPr>
            <a:xfrm>
              <a:off x="6264950" y="456100"/>
              <a:ext cx="25" cy="175375"/>
            </a:xfrm>
            <a:custGeom>
              <a:avLst/>
              <a:gdLst/>
              <a:ahLst/>
              <a:cxnLst/>
              <a:rect l="l" t="t" r="r" b="b"/>
              <a:pathLst>
                <a:path w="1" h="7015" fill="none" extrusionOk="0">
                  <a:moveTo>
                    <a:pt x="1" y="0"/>
                  </a:moveTo>
                  <a:lnTo>
                    <a:pt x="1" y="7014"/>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99;p39">
              <a:extLst>
                <a:ext uri="{FF2B5EF4-FFF2-40B4-BE49-F238E27FC236}">
                  <a16:creationId xmlns:a16="http://schemas.microsoft.com/office/drawing/2014/main" id="{6A37B2E0-ACBB-4D14-81F6-7540B1EFCE9B}"/>
                </a:ext>
              </a:extLst>
            </p:cNvPr>
            <p:cNvSpPr/>
            <p:nvPr/>
          </p:nvSpPr>
          <p:spPr>
            <a:xfrm>
              <a:off x="6204675" y="456100"/>
              <a:ext cx="25" cy="175375"/>
            </a:xfrm>
            <a:custGeom>
              <a:avLst/>
              <a:gdLst/>
              <a:ahLst/>
              <a:cxnLst/>
              <a:rect l="l" t="t" r="r" b="b"/>
              <a:pathLst>
                <a:path w="1" h="7015" fill="none" extrusionOk="0">
                  <a:moveTo>
                    <a:pt x="0" y="0"/>
                  </a:moveTo>
                  <a:lnTo>
                    <a:pt x="0" y="7014"/>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00;p39">
              <a:extLst>
                <a:ext uri="{FF2B5EF4-FFF2-40B4-BE49-F238E27FC236}">
                  <a16:creationId xmlns:a16="http://schemas.microsoft.com/office/drawing/2014/main" id="{03DDE021-9030-4C6C-97D9-9D035693A99F}"/>
                </a:ext>
              </a:extLst>
            </p:cNvPr>
            <p:cNvSpPr/>
            <p:nvPr/>
          </p:nvSpPr>
          <p:spPr>
            <a:xfrm>
              <a:off x="6145000" y="456100"/>
              <a:ext cx="25" cy="175375"/>
            </a:xfrm>
            <a:custGeom>
              <a:avLst/>
              <a:gdLst/>
              <a:ahLst/>
              <a:cxnLst/>
              <a:rect l="l" t="t" r="r" b="b"/>
              <a:pathLst>
                <a:path w="1" h="7015" fill="none" extrusionOk="0">
                  <a:moveTo>
                    <a:pt x="1" y="0"/>
                  </a:moveTo>
                  <a:lnTo>
                    <a:pt x="1" y="7014"/>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01;p39">
              <a:extLst>
                <a:ext uri="{FF2B5EF4-FFF2-40B4-BE49-F238E27FC236}">
                  <a16:creationId xmlns:a16="http://schemas.microsoft.com/office/drawing/2014/main" id="{7FF2243B-8FAD-4FAE-AC6F-F6B977D2487A}"/>
                </a:ext>
              </a:extLst>
            </p:cNvPr>
            <p:cNvSpPr/>
            <p:nvPr/>
          </p:nvSpPr>
          <p:spPr>
            <a:xfrm>
              <a:off x="6084725" y="456100"/>
              <a:ext cx="25" cy="175375"/>
            </a:xfrm>
            <a:custGeom>
              <a:avLst/>
              <a:gdLst/>
              <a:ahLst/>
              <a:cxnLst/>
              <a:rect l="l" t="t" r="r" b="b"/>
              <a:pathLst>
                <a:path w="1" h="7015" fill="none" extrusionOk="0">
                  <a:moveTo>
                    <a:pt x="1" y="0"/>
                  </a:moveTo>
                  <a:lnTo>
                    <a:pt x="1" y="7014"/>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653;p39">
            <a:extLst>
              <a:ext uri="{FF2B5EF4-FFF2-40B4-BE49-F238E27FC236}">
                <a16:creationId xmlns:a16="http://schemas.microsoft.com/office/drawing/2014/main" id="{C7217803-3D7A-4C7D-8B3F-5FF69B4B3464}"/>
              </a:ext>
            </a:extLst>
          </p:cNvPr>
          <p:cNvGrpSpPr/>
          <p:nvPr/>
        </p:nvGrpSpPr>
        <p:grpSpPr>
          <a:xfrm>
            <a:off x="9937763" y="3535586"/>
            <a:ext cx="369505" cy="268183"/>
            <a:chOff x="4604550" y="3714775"/>
            <a:chExt cx="439625" cy="319075"/>
          </a:xfrm>
        </p:grpSpPr>
        <p:sp>
          <p:nvSpPr>
            <p:cNvPr id="42" name="Google Shape;654;p39">
              <a:extLst>
                <a:ext uri="{FF2B5EF4-FFF2-40B4-BE49-F238E27FC236}">
                  <a16:creationId xmlns:a16="http://schemas.microsoft.com/office/drawing/2014/main" id="{C4BDE30F-19CA-4613-806C-C0DCE4559B63}"/>
                </a:ext>
              </a:extLst>
            </p:cNvPr>
            <p:cNvSpPr/>
            <p:nvPr/>
          </p:nvSpPr>
          <p:spPr>
            <a:xfrm>
              <a:off x="4604550" y="3714775"/>
              <a:ext cx="439625" cy="319075"/>
            </a:xfrm>
            <a:custGeom>
              <a:avLst/>
              <a:gdLst/>
              <a:ahLst/>
              <a:cxnLst/>
              <a:rect l="l" t="t" r="r" b="b"/>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55;p39">
              <a:extLst>
                <a:ext uri="{FF2B5EF4-FFF2-40B4-BE49-F238E27FC236}">
                  <a16:creationId xmlns:a16="http://schemas.microsoft.com/office/drawing/2014/main" id="{A4A463B8-A427-4EFB-9F39-F8C31655763B}"/>
                </a:ext>
              </a:extLst>
            </p:cNvPr>
            <p:cNvSpPr/>
            <p:nvPr/>
          </p:nvSpPr>
          <p:spPr>
            <a:xfrm>
              <a:off x="4647175" y="3761675"/>
              <a:ext cx="354400" cy="213725"/>
            </a:xfrm>
            <a:custGeom>
              <a:avLst/>
              <a:gdLst/>
              <a:ahLst/>
              <a:cxnLst/>
              <a:rect l="l" t="t" r="r" b="b"/>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664;p39">
            <a:extLst>
              <a:ext uri="{FF2B5EF4-FFF2-40B4-BE49-F238E27FC236}">
                <a16:creationId xmlns:a16="http://schemas.microsoft.com/office/drawing/2014/main" id="{017E74D3-C42D-4D72-88FF-B8D6469AC950}"/>
              </a:ext>
            </a:extLst>
          </p:cNvPr>
          <p:cNvGrpSpPr/>
          <p:nvPr/>
        </p:nvGrpSpPr>
        <p:grpSpPr>
          <a:xfrm>
            <a:off x="9911120" y="4171196"/>
            <a:ext cx="393060" cy="393060"/>
            <a:chOff x="5941025" y="3634400"/>
            <a:chExt cx="467650" cy="467650"/>
          </a:xfrm>
        </p:grpSpPr>
        <p:sp>
          <p:nvSpPr>
            <p:cNvPr id="45" name="Google Shape;665;p39">
              <a:extLst>
                <a:ext uri="{FF2B5EF4-FFF2-40B4-BE49-F238E27FC236}">
                  <a16:creationId xmlns:a16="http://schemas.microsoft.com/office/drawing/2014/main" id="{6FD731D1-67C6-452C-BBB1-72DAF17538DF}"/>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66;p39">
              <a:extLst>
                <a:ext uri="{FF2B5EF4-FFF2-40B4-BE49-F238E27FC236}">
                  <a16:creationId xmlns:a16="http://schemas.microsoft.com/office/drawing/2014/main" id="{7094B171-86B8-4575-B17D-9A3A3CC15E7A}"/>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67;p39">
              <a:extLst>
                <a:ext uri="{FF2B5EF4-FFF2-40B4-BE49-F238E27FC236}">
                  <a16:creationId xmlns:a16="http://schemas.microsoft.com/office/drawing/2014/main" id="{A2F1B5C6-2824-44A2-9E95-E8650B07B379}"/>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68;p39">
              <a:extLst>
                <a:ext uri="{FF2B5EF4-FFF2-40B4-BE49-F238E27FC236}">
                  <a16:creationId xmlns:a16="http://schemas.microsoft.com/office/drawing/2014/main" id="{FB498F12-1A01-485B-9254-24D76EDD77DB}"/>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69;p39">
              <a:extLst>
                <a:ext uri="{FF2B5EF4-FFF2-40B4-BE49-F238E27FC236}">
                  <a16:creationId xmlns:a16="http://schemas.microsoft.com/office/drawing/2014/main" id="{C17DEA77-D5B1-401A-8266-63C9DC94353C}"/>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70;p39">
              <a:extLst>
                <a:ext uri="{FF2B5EF4-FFF2-40B4-BE49-F238E27FC236}">
                  <a16:creationId xmlns:a16="http://schemas.microsoft.com/office/drawing/2014/main" id="{5CE4677F-70A8-44FD-BB48-F330D510E96E}"/>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832;p39">
            <a:extLst>
              <a:ext uri="{FF2B5EF4-FFF2-40B4-BE49-F238E27FC236}">
                <a16:creationId xmlns:a16="http://schemas.microsoft.com/office/drawing/2014/main" id="{8D91BA36-D217-4DA4-ADDE-44B3EBDE1900}"/>
              </a:ext>
            </a:extLst>
          </p:cNvPr>
          <p:cNvGrpSpPr/>
          <p:nvPr/>
        </p:nvGrpSpPr>
        <p:grpSpPr>
          <a:xfrm>
            <a:off x="9983308" y="5054341"/>
            <a:ext cx="256416" cy="414535"/>
            <a:chOff x="1988225" y="4286525"/>
            <a:chExt cx="305075" cy="493200"/>
          </a:xfrm>
        </p:grpSpPr>
        <p:sp>
          <p:nvSpPr>
            <p:cNvPr id="52" name="Google Shape;833;p39">
              <a:extLst>
                <a:ext uri="{FF2B5EF4-FFF2-40B4-BE49-F238E27FC236}">
                  <a16:creationId xmlns:a16="http://schemas.microsoft.com/office/drawing/2014/main" id="{EB84FC53-A970-451B-B724-3E3A26B11326}"/>
                </a:ext>
              </a:extLst>
            </p:cNvPr>
            <p:cNvSpPr/>
            <p:nvPr/>
          </p:nvSpPr>
          <p:spPr>
            <a:xfrm>
              <a:off x="2178800" y="4519725"/>
              <a:ext cx="114500" cy="114475"/>
            </a:xfrm>
            <a:custGeom>
              <a:avLst/>
              <a:gdLst/>
              <a:ahLst/>
              <a:cxnLst/>
              <a:rect l="l" t="t" r="r" b="b"/>
              <a:pathLst>
                <a:path w="4580" h="4579" fill="none" extrusionOk="0">
                  <a:moveTo>
                    <a:pt x="731" y="4189"/>
                  </a:moveTo>
                  <a:lnTo>
                    <a:pt x="731" y="4189"/>
                  </a:lnTo>
                  <a:lnTo>
                    <a:pt x="853" y="4286"/>
                  </a:lnTo>
                  <a:lnTo>
                    <a:pt x="999" y="4384"/>
                  </a:lnTo>
                  <a:lnTo>
                    <a:pt x="1170" y="4457"/>
                  </a:lnTo>
                  <a:lnTo>
                    <a:pt x="1316" y="4506"/>
                  </a:lnTo>
                  <a:lnTo>
                    <a:pt x="1486" y="4554"/>
                  </a:lnTo>
                  <a:lnTo>
                    <a:pt x="1657" y="4579"/>
                  </a:lnTo>
                  <a:lnTo>
                    <a:pt x="1827" y="4579"/>
                  </a:lnTo>
                  <a:lnTo>
                    <a:pt x="1973" y="4579"/>
                  </a:lnTo>
                  <a:lnTo>
                    <a:pt x="2144" y="4579"/>
                  </a:lnTo>
                  <a:lnTo>
                    <a:pt x="2314" y="4530"/>
                  </a:lnTo>
                  <a:lnTo>
                    <a:pt x="2485" y="4481"/>
                  </a:lnTo>
                  <a:lnTo>
                    <a:pt x="2631" y="4433"/>
                  </a:lnTo>
                  <a:lnTo>
                    <a:pt x="2777" y="4360"/>
                  </a:lnTo>
                  <a:lnTo>
                    <a:pt x="2923" y="4262"/>
                  </a:lnTo>
                  <a:lnTo>
                    <a:pt x="3069" y="4165"/>
                  </a:lnTo>
                  <a:lnTo>
                    <a:pt x="3191" y="4043"/>
                  </a:lnTo>
                  <a:lnTo>
                    <a:pt x="3191" y="4043"/>
                  </a:lnTo>
                  <a:lnTo>
                    <a:pt x="3337" y="3872"/>
                  </a:lnTo>
                  <a:lnTo>
                    <a:pt x="3483" y="3653"/>
                  </a:lnTo>
                  <a:lnTo>
                    <a:pt x="3605" y="3410"/>
                  </a:lnTo>
                  <a:lnTo>
                    <a:pt x="3751" y="3117"/>
                  </a:lnTo>
                  <a:lnTo>
                    <a:pt x="3995" y="2484"/>
                  </a:lnTo>
                  <a:lnTo>
                    <a:pt x="4214" y="1827"/>
                  </a:lnTo>
                  <a:lnTo>
                    <a:pt x="4409" y="1169"/>
                  </a:lnTo>
                  <a:lnTo>
                    <a:pt x="4531" y="609"/>
                  </a:lnTo>
                  <a:lnTo>
                    <a:pt x="4579" y="219"/>
                  </a:lnTo>
                  <a:lnTo>
                    <a:pt x="4579" y="97"/>
                  </a:lnTo>
                  <a:lnTo>
                    <a:pt x="4579" y="24"/>
                  </a:lnTo>
                  <a:lnTo>
                    <a:pt x="4579" y="24"/>
                  </a:lnTo>
                  <a:lnTo>
                    <a:pt x="4506" y="0"/>
                  </a:lnTo>
                  <a:lnTo>
                    <a:pt x="4385" y="0"/>
                  </a:lnTo>
                  <a:lnTo>
                    <a:pt x="3970" y="73"/>
                  </a:lnTo>
                  <a:lnTo>
                    <a:pt x="3410" y="195"/>
                  </a:lnTo>
                  <a:lnTo>
                    <a:pt x="2777" y="365"/>
                  </a:lnTo>
                  <a:lnTo>
                    <a:pt x="2095" y="609"/>
                  </a:lnTo>
                  <a:lnTo>
                    <a:pt x="1462" y="852"/>
                  </a:lnTo>
                  <a:lnTo>
                    <a:pt x="1194" y="974"/>
                  </a:lnTo>
                  <a:lnTo>
                    <a:pt x="926" y="1120"/>
                  </a:lnTo>
                  <a:lnTo>
                    <a:pt x="707" y="1266"/>
                  </a:lnTo>
                  <a:lnTo>
                    <a:pt x="561" y="1388"/>
                  </a:lnTo>
                  <a:lnTo>
                    <a:pt x="561" y="1388"/>
                  </a:lnTo>
                  <a:lnTo>
                    <a:pt x="439" y="1534"/>
                  </a:lnTo>
                  <a:lnTo>
                    <a:pt x="342" y="1656"/>
                  </a:lnTo>
                  <a:lnTo>
                    <a:pt x="244" y="1802"/>
                  </a:lnTo>
                  <a:lnTo>
                    <a:pt x="171" y="1973"/>
                  </a:lnTo>
                  <a:lnTo>
                    <a:pt x="98" y="2119"/>
                  </a:lnTo>
                  <a:lnTo>
                    <a:pt x="49" y="2289"/>
                  </a:lnTo>
                  <a:lnTo>
                    <a:pt x="25" y="2436"/>
                  </a:lnTo>
                  <a:lnTo>
                    <a:pt x="1" y="2606"/>
                  </a:lnTo>
                  <a:lnTo>
                    <a:pt x="1" y="2776"/>
                  </a:lnTo>
                  <a:lnTo>
                    <a:pt x="25" y="2947"/>
                  </a:lnTo>
                  <a:lnTo>
                    <a:pt x="49" y="3117"/>
                  </a:lnTo>
                  <a:lnTo>
                    <a:pt x="98" y="3264"/>
                  </a:lnTo>
                  <a:lnTo>
                    <a:pt x="147" y="3434"/>
                  </a:lnTo>
                  <a:lnTo>
                    <a:pt x="220" y="3580"/>
                  </a:lnTo>
                  <a:lnTo>
                    <a:pt x="317" y="3726"/>
                  </a:lnTo>
                  <a:lnTo>
                    <a:pt x="415" y="3872"/>
                  </a:lnTo>
                  <a:lnTo>
                    <a:pt x="731" y="4189"/>
                  </a:lnTo>
                  <a:close/>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4;p39">
              <a:extLst>
                <a:ext uri="{FF2B5EF4-FFF2-40B4-BE49-F238E27FC236}">
                  <a16:creationId xmlns:a16="http://schemas.microsoft.com/office/drawing/2014/main" id="{E6C00DA5-E821-49F7-8BF3-189730DCC02D}"/>
                </a:ext>
              </a:extLst>
            </p:cNvPr>
            <p:cNvSpPr/>
            <p:nvPr/>
          </p:nvSpPr>
          <p:spPr>
            <a:xfrm>
              <a:off x="1988225" y="4539200"/>
              <a:ext cx="156500" cy="156500"/>
            </a:xfrm>
            <a:custGeom>
              <a:avLst/>
              <a:gdLst/>
              <a:ahLst/>
              <a:cxnLst/>
              <a:rect l="l" t="t" r="r" b="b"/>
              <a:pathLst>
                <a:path w="6260" h="6260" fill="none" extrusionOk="0">
                  <a:moveTo>
                    <a:pt x="5675" y="5334"/>
                  </a:moveTo>
                  <a:lnTo>
                    <a:pt x="5675" y="5334"/>
                  </a:lnTo>
                  <a:lnTo>
                    <a:pt x="5821" y="5139"/>
                  </a:lnTo>
                  <a:lnTo>
                    <a:pt x="5943" y="4944"/>
                  </a:lnTo>
                  <a:lnTo>
                    <a:pt x="6041" y="4725"/>
                  </a:lnTo>
                  <a:lnTo>
                    <a:pt x="6138" y="4506"/>
                  </a:lnTo>
                  <a:lnTo>
                    <a:pt x="6187" y="4287"/>
                  </a:lnTo>
                  <a:lnTo>
                    <a:pt x="6235" y="4043"/>
                  </a:lnTo>
                  <a:lnTo>
                    <a:pt x="6260" y="3824"/>
                  </a:lnTo>
                  <a:lnTo>
                    <a:pt x="6260" y="3581"/>
                  </a:lnTo>
                  <a:lnTo>
                    <a:pt x="6235" y="3361"/>
                  </a:lnTo>
                  <a:lnTo>
                    <a:pt x="6187" y="3118"/>
                  </a:lnTo>
                  <a:lnTo>
                    <a:pt x="6138" y="2899"/>
                  </a:lnTo>
                  <a:lnTo>
                    <a:pt x="6041" y="2679"/>
                  </a:lnTo>
                  <a:lnTo>
                    <a:pt x="5943" y="2460"/>
                  </a:lnTo>
                  <a:lnTo>
                    <a:pt x="5821" y="2265"/>
                  </a:lnTo>
                  <a:lnTo>
                    <a:pt x="5675" y="2071"/>
                  </a:lnTo>
                  <a:lnTo>
                    <a:pt x="5505" y="1900"/>
                  </a:lnTo>
                  <a:lnTo>
                    <a:pt x="5505" y="1900"/>
                  </a:lnTo>
                  <a:lnTo>
                    <a:pt x="5286" y="1705"/>
                  </a:lnTo>
                  <a:lnTo>
                    <a:pt x="4993" y="1510"/>
                  </a:lnTo>
                  <a:lnTo>
                    <a:pt x="4652" y="1316"/>
                  </a:lnTo>
                  <a:lnTo>
                    <a:pt x="4263" y="1145"/>
                  </a:lnTo>
                  <a:lnTo>
                    <a:pt x="3849" y="975"/>
                  </a:lnTo>
                  <a:lnTo>
                    <a:pt x="3410" y="804"/>
                  </a:lnTo>
                  <a:lnTo>
                    <a:pt x="2485" y="487"/>
                  </a:lnTo>
                  <a:lnTo>
                    <a:pt x="1608" y="244"/>
                  </a:lnTo>
                  <a:lnTo>
                    <a:pt x="853" y="73"/>
                  </a:lnTo>
                  <a:lnTo>
                    <a:pt x="536" y="25"/>
                  </a:lnTo>
                  <a:lnTo>
                    <a:pt x="293" y="0"/>
                  </a:lnTo>
                  <a:lnTo>
                    <a:pt x="122" y="0"/>
                  </a:lnTo>
                  <a:lnTo>
                    <a:pt x="25" y="25"/>
                  </a:lnTo>
                  <a:lnTo>
                    <a:pt x="25" y="25"/>
                  </a:lnTo>
                  <a:lnTo>
                    <a:pt x="1" y="122"/>
                  </a:lnTo>
                  <a:lnTo>
                    <a:pt x="1" y="293"/>
                  </a:lnTo>
                  <a:lnTo>
                    <a:pt x="25" y="536"/>
                  </a:lnTo>
                  <a:lnTo>
                    <a:pt x="74" y="853"/>
                  </a:lnTo>
                  <a:lnTo>
                    <a:pt x="244" y="1608"/>
                  </a:lnTo>
                  <a:lnTo>
                    <a:pt x="488" y="2485"/>
                  </a:lnTo>
                  <a:lnTo>
                    <a:pt x="804" y="3410"/>
                  </a:lnTo>
                  <a:lnTo>
                    <a:pt x="975" y="3848"/>
                  </a:lnTo>
                  <a:lnTo>
                    <a:pt x="1145" y="4262"/>
                  </a:lnTo>
                  <a:lnTo>
                    <a:pt x="1316" y="4652"/>
                  </a:lnTo>
                  <a:lnTo>
                    <a:pt x="1511" y="4993"/>
                  </a:lnTo>
                  <a:lnTo>
                    <a:pt x="1705" y="5285"/>
                  </a:lnTo>
                  <a:lnTo>
                    <a:pt x="1900" y="5505"/>
                  </a:lnTo>
                  <a:lnTo>
                    <a:pt x="1900" y="5505"/>
                  </a:lnTo>
                  <a:lnTo>
                    <a:pt x="2071" y="5675"/>
                  </a:lnTo>
                  <a:lnTo>
                    <a:pt x="2266" y="5821"/>
                  </a:lnTo>
                  <a:lnTo>
                    <a:pt x="2460" y="5943"/>
                  </a:lnTo>
                  <a:lnTo>
                    <a:pt x="2680" y="6040"/>
                  </a:lnTo>
                  <a:lnTo>
                    <a:pt x="2899" y="6138"/>
                  </a:lnTo>
                  <a:lnTo>
                    <a:pt x="3118" y="6187"/>
                  </a:lnTo>
                  <a:lnTo>
                    <a:pt x="3362" y="6235"/>
                  </a:lnTo>
                  <a:lnTo>
                    <a:pt x="3581" y="6260"/>
                  </a:lnTo>
                  <a:lnTo>
                    <a:pt x="3824" y="6260"/>
                  </a:lnTo>
                  <a:lnTo>
                    <a:pt x="4043" y="6235"/>
                  </a:lnTo>
                  <a:lnTo>
                    <a:pt x="4287" y="6187"/>
                  </a:lnTo>
                  <a:lnTo>
                    <a:pt x="4506" y="6138"/>
                  </a:lnTo>
                  <a:lnTo>
                    <a:pt x="4725" y="6040"/>
                  </a:lnTo>
                  <a:lnTo>
                    <a:pt x="4945" y="5943"/>
                  </a:lnTo>
                  <a:lnTo>
                    <a:pt x="5139" y="5821"/>
                  </a:lnTo>
                  <a:lnTo>
                    <a:pt x="5334" y="5675"/>
                  </a:lnTo>
                  <a:lnTo>
                    <a:pt x="5675" y="5334"/>
                  </a:lnTo>
                  <a:close/>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5;p39">
              <a:extLst>
                <a:ext uri="{FF2B5EF4-FFF2-40B4-BE49-F238E27FC236}">
                  <a16:creationId xmlns:a16="http://schemas.microsoft.com/office/drawing/2014/main" id="{8590D0D7-C88E-4601-9A4E-FEB9F02D4514}"/>
                </a:ext>
              </a:extLst>
            </p:cNvPr>
            <p:cNvSpPr/>
            <p:nvPr/>
          </p:nvSpPr>
          <p:spPr>
            <a:xfrm>
              <a:off x="2042425" y="4286525"/>
              <a:ext cx="239300" cy="236250"/>
            </a:xfrm>
            <a:custGeom>
              <a:avLst/>
              <a:gdLst/>
              <a:ahLst/>
              <a:cxnLst/>
              <a:rect l="l" t="t" r="r" b="b"/>
              <a:pathLst>
                <a:path w="9572" h="9450" fill="none" extrusionOk="0">
                  <a:moveTo>
                    <a:pt x="5358" y="9450"/>
                  </a:moveTo>
                  <a:lnTo>
                    <a:pt x="5358" y="9450"/>
                  </a:lnTo>
                  <a:lnTo>
                    <a:pt x="5650" y="9328"/>
                  </a:lnTo>
                  <a:lnTo>
                    <a:pt x="5918" y="9133"/>
                  </a:lnTo>
                  <a:lnTo>
                    <a:pt x="6162" y="8914"/>
                  </a:lnTo>
                  <a:lnTo>
                    <a:pt x="6381" y="8646"/>
                  </a:lnTo>
                  <a:lnTo>
                    <a:pt x="6381" y="8646"/>
                  </a:lnTo>
                  <a:lnTo>
                    <a:pt x="6649" y="8670"/>
                  </a:lnTo>
                  <a:lnTo>
                    <a:pt x="6917" y="8670"/>
                  </a:lnTo>
                  <a:lnTo>
                    <a:pt x="7160" y="8646"/>
                  </a:lnTo>
                  <a:lnTo>
                    <a:pt x="7404" y="8597"/>
                  </a:lnTo>
                  <a:lnTo>
                    <a:pt x="7623" y="8524"/>
                  </a:lnTo>
                  <a:lnTo>
                    <a:pt x="7818" y="8427"/>
                  </a:lnTo>
                  <a:lnTo>
                    <a:pt x="7989" y="8305"/>
                  </a:lnTo>
                  <a:lnTo>
                    <a:pt x="8159" y="8159"/>
                  </a:lnTo>
                  <a:lnTo>
                    <a:pt x="8305" y="7989"/>
                  </a:lnTo>
                  <a:lnTo>
                    <a:pt x="8427" y="7794"/>
                  </a:lnTo>
                  <a:lnTo>
                    <a:pt x="8524" y="7599"/>
                  </a:lnTo>
                  <a:lnTo>
                    <a:pt x="8597" y="7380"/>
                  </a:lnTo>
                  <a:lnTo>
                    <a:pt x="8670" y="7160"/>
                  </a:lnTo>
                  <a:lnTo>
                    <a:pt x="8695" y="6917"/>
                  </a:lnTo>
                  <a:lnTo>
                    <a:pt x="8695" y="6649"/>
                  </a:lnTo>
                  <a:lnTo>
                    <a:pt x="8670" y="6381"/>
                  </a:lnTo>
                  <a:lnTo>
                    <a:pt x="8670" y="6381"/>
                  </a:lnTo>
                  <a:lnTo>
                    <a:pt x="8865" y="6211"/>
                  </a:lnTo>
                  <a:lnTo>
                    <a:pt x="9060" y="6016"/>
                  </a:lnTo>
                  <a:lnTo>
                    <a:pt x="9206" y="5821"/>
                  </a:lnTo>
                  <a:lnTo>
                    <a:pt x="9328" y="5626"/>
                  </a:lnTo>
                  <a:lnTo>
                    <a:pt x="9425" y="5407"/>
                  </a:lnTo>
                  <a:lnTo>
                    <a:pt x="9499" y="5212"/>
                  </a:lnTo>
                  <a:lnTo>
                    <a:pt x="9547" y="4993"/>
                  </a:lnTo>
                  <a:lnTo>
                    <a:pt x="9572" y="4774"/>
                  </a:lnTo>
                  <a:lnTo>
                    <a:pt x="9547" y="4554"/>
                  </a:lnTo>
                  <a:lnTo>
                    <a:pt x="9499" y="4335"/>
                  </a:lnTo>
                  <a:lnTo>
                    <a:pt x="9425" y="4116"/>
                  </a:lnTo>
                  <a:lnTo>
                    <a:pt x="9328" y="3921"/>
                  </a:lnTo>
                  <a:lnTo>
                    <a:pt x="9206" y="3702"/>
                  </a:lnTo>
                  <a:lnTo>
                    <a:pt x="9060" y="3507"/>
                  </a:lnTo>
                  <a:lnTo>
                    <a:pt x="8865" y="3337"/>
                  </a:lnTo>
                  <a:lnTo>
                    <a:pt x="8670" y="3166"/>
                  </a:lnTo>
                  <a:lnTo>
                    <a:pt x="8670" y="3166"/>
                  </a:lnTo>
                  <a:lnTo>
                    <a:pt x="8695" y="2898"/>
                  </a:lnTo>
                  <a:lnTo>
                    <a:pt x="8695" y="2630"/>
                  </a:lnTo>
                  <a:lnTo>
                    <a:pt x="8670" y="2387"/>
                  </a:lnTo>
                  <a:lnTo>
                    <a:pt x="8597" y="2143"/>
                  </a:lnTo>
                  <a:lnTo>
                    <a:pt x="8524" y="1924"/>
                  </a:lnTo>
                  <a:lnTo>
                    <a:pt x="8427" y="1729"/>
                  </a:lnTo>
                  <a:lnTo>
                    <a:pt x="8305" y="1559"/>
                  </a:lnTo>
                  <a:lnTo>
                    <a:pt x="8159" y="1388"/>
                  </a:lnTo>
                  <a:lnTo>
                    <a:pt x="7989" y="1242"/>
                  </a:lnTo>
                  <a:lnTo>
                    <a:pt x="7818" y="1120"/>
                  </a:lnTo>
                  <a:lnTo>
                    <a:pt x="7623" y="1023"/>
                  </a:lnTo>
                  <a:lnTo>
                    <a:pt x="7404" y="950"/>
                  </a:lnTo>
                  <a:lnTo>
                    <a:pt x="7160" y="901"/>
                  </a:lnTo>
                  <a:lnTo>
                    <a:pt x="6917" y="853"/>
                  </a:lnTo>
                  <a:lnTo>
                    <a:pt x="6649" y="853"/>
                  </a:lnTo>
                  <a:lnTo>
                    <a:pt x="6381" y="901"/>
                  </a:lnTo>
                  <a:lnTo>
                    <a:pt x="6381" y="901"/>
                  </a:lnTo>
                  <a:lnTo>
                    <a:pt x="6211" y="682"/>
                  </a:lnTo>
                  <a:lnTo>
                    <a:pt x="6040" y="487"/>
                  </a:lnTo>
                  <a:lnTo>
                    <a:pt x="5845" y="341"/>
                  </a:lnTo>
                  <a:lnTo>
                    <a:pt x="5626" y="219"/>
                  </a:lnTo>
                  <a:lnTo>
                    <a:pt x="5431" y="122"/>
                  </a:lnTo>
                  <a:lnTo>
                    <a:pt x="5212" y="49"/>
                  </a:lnTo>
                  <a:lnTo>
                    <a:pt x="4993" y="0"/>
                  </a:lnTo>
                  <a:lnTo>
                    <a:pt x="4774" y="0"/>
                  </a:lnTo>
                  <a:lnTo>
                    <a:pt x="4555" y="0"/>
                  </a:lnTo>
                  <a:lnTo>
                    <a:pt x="4335" y="49"/>
                  </a:lnTo>
                  <a:lnTo>
                    <a:pt x="4140" y="122"/>
                  </a:lnTo>
                  <a:lnTo>
                    <a:pt x="3921" y="219"/>
                  </a:lnTo>
                  <a:lnTo>
                    <a:pt x="3726" y="341"/>
                  </a:lnTo>
                  <a:lnTo>
                    <a:pt x="3532" y="487"/>
                  </a:lnTo>
                  <a:lnTo>
                    <a:pt x="3337" y="682"/>
                  </a:lnTo>
                  <a:lnTo>
                    <a:pt x="3166" y="901"/>
                  </a:lnTo>
                  <a:lnTo>
                    <a:pt x="3166" y="901"/>
                  </a:lnTo>
                  <a:lnTo>
                    <a:pt x="2898" y="853"/>
                  </a:lnTo>
                  <a:lnTo>
                    <a:pt x="2655" y="853"/>
                  </a:lnTo>
                  <a:lnTo>
                    <a:pt x="2387" y="901"/>
                  </a:lnTo>
                  <a:lnTo>
                    <a:pt x="2168" y="950"/>
                  </a:lnTo>
                  <a:lnTo>
                    <a:pt x="1949" y="1023"/>
                  </a:lnTo>
                  <a:lnTo>
                    <a:pt x="1754" y="1120"/>
                  </a:lnTo>
                  <a:lnTo>
                    <a:pt x="1559" y="1242"/>
                  </a:lnTo>
                  <a:lnTo>
                    <a:pt x="1388" y="1388"/>
                  </a:lnTo>
                  <a:lnTo>
                    <a:pt x="1267" y="1559"/>
                  </a:lnTo>
                  <a:lnTo>
                    <a:pt x="1120" y="1729"/>
                  </a:lnTo>
                  <a:lnTo>
                    <a:pt x="1023" y="1924"/>
                  </a:lnTo>
                  <a:lnTo>
                    <a:pt x="950" y="2143"/>
                  </a:lnTo>
                  <a:lnTo>
                    <a:pt x="901" y="2387"/>
                  </a:lnTo>
                  <a:lnTo>
                    <a:pt x="877" y="2630"/>
                  </a:lnTo>
                  <a:lnTo>
                    <a:pt x="877" y="2898"/>
                  </a:lnTo>
                  <a:lnTo>
                    <a:pt x="901" y="3166"/>
                  </a:lnTo>
                  <a:lnTo>
                    <a:pt x="901" y="3166"/>
                  </a:lnTo>
                  <a:lnTo>
                    <a:pt x="682" y="3337"/>
                  </a:lnTo>
                  <a:lnTo>
                    <a:pt x="512" y="3507"/>
                  </a:lnTo>
                  <a:lnTo>
                    <a:pt x="341" y="3702"/>
                  </a:lnTo>
                  <a:lnTo>
                    <a:pt x="219" y="3921"/>
                  </a:lnTo>
                  <a:lnTo>
                    <a:pt x="122" y="4116"/>
                  </a:lnTo>
                  <a:lnTo>
                    <a:pt x="49" y="4335"/>
                  </a:lnTo>
                  <a:lnTo>
                    <a:pt x="24" y="4554"/>
                  </a:lnTo>
                  <a:lnTo>
                    <a:pt x="0" y="4774"/>
                  </a:lnTo>
                  <a:lnTo>
                    <a:pt x="24" y="4993"/>
                  </a:lnTo>
                  <a:lnTo>
                    <a:pt x="49" y="5212"/>
                  </a:lnTo>
                  <a:lnTo>
                    <a:pt x="122" y="5407"/>
                  </a:lnTo>
                  <a:lnTo>
                    <a:pt x="219" y="5626"/>
                  </a:lnTo>
                  <a:lnTo>
                    <a:pt x="341" y="5821"/>
                  </a:lnTo>
                  <a:lnTo>
                    <a:pt x="512" y="6016"/>
                  </a:lnTo>
                  <a:lnTo>
                    <a:pt x="682" y="6211"/>
                  </a:lnTo>
                  <a:lnTo>
                    <a:pt x="901" y="6381"/>
                  </a:lnTo>
                  <a:lnTo>
                    <a:pt x="901" y="6381"/>
                  </a:lnTo>
                  <a:lnTo>
                    <a:pt x="877" y="6649"/>
                  </a:lnTo>
                  <a:lnTo>
                    <a:pt x="877" y="6917"/>
                  </a:lnTo>
                  <a:lnTo>
                    <a:pt x="901" y="7160"/>
                  </a:lnTo>
                  <a:lnTo>
                    <a:pt x="950" y="7380"/>
                  </a:lnTo>
                  <a:lnTo>
                    <a:pt x="1023" y="7599"/>
                  </a:lnTo>
                  <a:lnTo>
                    <a:pt x="1120" y="7794"/>
                  </a:lnTo>
                  <a:lnTo>
                    <a:pt x="1267" y="7989"/>
                  </a:lnTo>
                  <a:lnTo>
                    <a:pt x="1388" y="8159"/>
                  </a:lnTo>
                  <a:lnTo>
                    <a:pt x="1559" y="8305"/>
                  </a:lnTo>
                  <a:lnTo>
                    <a:pt x="1754" y="8427"/>
                  </a:lnTo>
                  <a:lnTo>
                    <a:pt x="1949" y="8524"/>
                  </a:lnTo>
                  <a:lnTo>
                    <a:pt x="2168" y="8597"/>
                  </a:lnTo>
                  <a:lnTo>
                    <a:pt x="2387" y="8646"/>
                  </a:lnTo>
                  <a:lnTo>
                    <a:pt x="2655" y="8670"/>
                  </a:lnTo>
                  <a:lnTo>
                    <a:pt x="2898" y="8670"/>
                  </a:lnTo>
                  <a:lnTo>
                    <a:pt x="3166" y="8646"/>
                  </a:lnTo>
                  <a:lnTo>
                    <a:pt x="3166" y="8646"/>
                  </a:lnTo>
                  <a:lnTo>
                    <a:pt x="3410" y="8914"/>
                  </a:lnTo>
                  <a:lnTo>
                    <a:pt x="3653" y="9133"/>
                  </a:lnTo>
                  <a:lnTo>
                    <a:pt x="3921" y="9328"/>
                  </a:lnTo>
                  <a:lnTo>
                    <a:pt x="4189" y="945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6;p39">
              <a:extLst>
                <a:ext uri="{FF2B5EF4-FFF2-40B4-BE49-F238E27FC236}">
                  <a16:creationId xmlns:a16="http://schemas.microsoft.com/office/drawing/2014/main" id="{DFF56173-DC6A-466F-8374-B29E7BEEC0B2}"/>
                </a:ext>
              </a:extLst>
            </p:cNvPr>
            <p:cNvSpPr/>
            <p:nvPr/>
          </p:nvSpPr>
          <p:spPr>
            <a:xfrm>
              <a:off x="2161750" y="4522750"/>
              <a:ext cx="25" cy="256975"/>
            </a:xfrm>
            <a:custGeom>
              <a:avLst/>
              <a:gdLst/>
              <a:ahLst/>
              <a:cxnLst/>
              <a:rect l="l" t="t" r="r" b="b"/>
              <a:pathLst>
                <a:path w="1" h="10279" fill="none" extrusionOk="0">
                  <a:moveTo>
                    <a:pt x="1" y="10279"/>
                  </a:moveTo>
                  <a:lnTo>
                    <a:pt x="1"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7;p39">
              <a:extLst>
                <a:ext uri="{FF2B5EF4-FFF2-40B4-BE49-F238E27FC236}">
                  <a16:creationId xmlns:a16="http://schemas.microsoft.com/office/drawing/2014/main" id="{B871ED3D-59FD-485C-A26B-00845EE46DB4}"/>
                </a:ext>
              </a:extLst>
            </p:cNvPr>
            <p:cNvSpPr/>
            <p:nvPr/>
          </p:nvSpPr>
          <p:spPr>
            <a:xfrm>
              <a:off x="2133750" y="4377850"/>
              <a:ext cx="56050" cy="56025"/>
            </a:xfrm>
            <a:custGeom>
              <a:avLst/>
              <a:gdLst/>
              <a:ahLst/>
              <a:cxnLst/>
              <a:rect l="l" t="t" r="r" b="b"/>
              <a:pathLst>
                <a:path w="2242" h="2241" fill="none" extrusionOk="0">
                  <a:moveTo>
                    <a:pt x="1121" y="2241"/>
                  </a:moveTo>
                  <a:lnTo>
                    <a:pt x="1121" y="2241"/>
                  </a:lnTo>
                  <a:lnTo>
                    <a:pt x="902" y="2217"/>
                  </a:lnTo>
                  <a:lnTo>
                    <a:pt x="682" y="2144"/>
                  </a:lnTo>
                  <a:lnTo>
                    <a:pt x="512" y="2046"/>
                  </a:lnTo>
                  <a:lnTo>
                    <a:pt x="341" y="1900"/>
                  </a:lnTo>
                  <a:lnTo>
                    <a:pt x="195" y="1754"/>
                  </a:lnTo>
                  <a:lnTo>
                    <a:pt x="98" y="1559"/>
                  </a:lnTo>
                  <a:lnTo>
                    <a:pt x="25" y="1340"/>
                  </a:lnTo>
                  <a:lnTo>
                    <a:pt x="0" y="1121"/>
                  </a:lnTo>
                  <a:lnTo>
                    <a:pt x="0" y="1121"/>
                  </a:lnTo>
                  <a:lnTo>
                    <a:pt x="25" y="901"/>
                  </a:lnTo>
                  <a:lnTo>
                    <a:pt x="98" y="682"/>
                  </a:lnTo>
                  <a:lnTo>
                    <a:pt x="195" y="487"/>
                  </a:lnTo>
                  <a:lnTo>
                    <a:pt x="341" y="317"/>
                  </a:lnTo>
                  <a:lnTo>
                    <a:pt x="512" y="195"/>
                  </a:lnTo>
                  <a:lnTo>
                    <a:pt x="682" y="98"/>
                  </a:lnTo>
                  <a:lnTo>
                    <a:pt x="902" y="25"/>
                  </a:lnTo>
                  <a:lnTo>
                    <a:pt x="1121" y="0"/>
                  </a:lnTo>
                  <a:lnTo>
                    <a:pt x="1121" y="0"/>
                  </a:lnTo>
                  <a:lnTo>
                    <a:pt x="1364" y="25"/>
                  </a:lnTo>
                  <a:lnTo>
                    <a:pt x="1559" y="98"/>
                  </a:lnTo>
                  <a:lnTo>
                    <a:pt x="1754" y="195"/>
                  </a:lnTo>
                  <a:lnTo>
                    <a:pt x="1924" y="317"/>
                  </a:lnTo>
                  <a:lnTo>
                    <a:pt x="2046" y="487"/>
                  </a:lnTo>
                  <a:lnTo>
                    <a:pt x="2168" y="682"/>
                  </a:lnTo>
                  <a:lnTo>
                    <a:pt x="2217" y="901"/>
                  </a:lnTo>
                  <a:lnTo>
                    <a:pt x="2241" y="1121"/>
                  </a:lnTo>
                  <a:lnTo>
                    <a:pt x="2241" y="1121"/>
                  </a:lnTo>
                  <a:lnTo>
                    <a:pt x="2217" y="1340"/>
                  </a:lnTo>
                  <a:lnTo>
                    <a:pt x="2168" y="1559"/>
                  </a:lnTo>
                  <a:lnTo>
                    <a:pt x="2046" y="1754"/>
                  </a:lnTo>
                  <a:lnTo>
                    <a:pt x="1924" y="1900"/>
                  </a:lnTo>
                  <a:lnTo>
                    <a:pt x="1754" y="2046"/>
                  </a:lnTo>
                  <a:lnTo>
                    <a:pt x="1559" y="2144"/>
                  </a:lnTo>
                  <a:lnTo>
                    <a:pt x="1364" y="2217"/>
                  </a:lnTo>
                  <a:lnTo>
                    <a:pt x="1121" y="2241"/>
                  </a:lnTo>
                  <a:lnTo>
                    <a:pt x="1121" y="224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8;p39">
              <a:extLst>
                <a:ext uri="{FF2B5EF4-FFF2-40B4-BE49-F238E27FC236}">
                  <a16:creationId xmlns:a16="http://schemas.microsoft.com/office/drawing/2014/main" id="{A55CE92E-4275-4A59-AE7E-172BDC5A21F6}"/>
                </a:ext>
              </a:extLst>
            </p:cNvPr>
            <p:cNvSpPr/>
            <p:nvPr/>
          </p:nvSpPr>
          <p:spPr>
            <a:xfrm>
              <a:off x="2038150" y="4589125"/>
              <a:ext cx="87100" cy="87100"/>
            </a:xfrm>
            <a:custGeom>
              <a:avLst/>
              <a:gdLst/>
              <a:ahLst/>
              <a:cxnLst/>
              <a:rect l="l" t="t" r="r" b="b"/>
              <a:pathLst>
                <a:path w="3484" h="3484" fill="none" extrusionOk="0">
                  <a:moveTo>
                    <a:pt x="1" y="0"/>
                  </a:moveTo>
                  <a:lnTo>
                    <a:pt x="3483" y="3483"/>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9;p39">
              <a:extLst>
                <a:ext uri="{FF2B5EF4-FFF2-40B4-BE49-F238E27FC236}">
                  <a16:creationId xmlns:a16="http://schemas.microsoft.com/office/drawing/2014/main" id="{922F96BB-A3E8-4ADC-BF52-386895AFEE50}"/>
                </a:ext>
              </a:extLst>
            </p:cNvPr>
            <p:cNvSpPr/>
            <p:nvPr/>
          </p:nvSpPr>
          <p:spPr>
            <a:xfrm>
              <a:off x="2194025" y="4564150"/>
              <a:ext cx="54825" cy="54825"/>
            </a:xfrm>
            <a:custGeom>
              <a:avLst/>
              <a:gdLst/>
              <a:ahLst/>
              <a:cxnLst/>
              <a:rect l="l" t="t" r="r" b="b"/>
              <a:pathLst>
                <a:path w="2193" h="2193" fill="none" extrusionOk="0">
                  <a:moveTo>
                    <a:pt x="2192" y="1"/>
                  </a:moveTo>
                  <a:lnTo>
                    <a:pt x="1" y="2193"/>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542242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271E54A-2F82-A14E-AFD6-586E90366DAD}"/>
              </a:ext>
            </a:extLst>
          </p:cNvPr>
          <p:cNvSpPr>
            <a:spLocks noGrp="1"/>
          </p:cNvSpPr>
          <p:nvPr>
            <p:ph type="body" sz="quarter" idx="15"/>
          </p:nvPr>
        </p:nvSpPr>
        <p:spPr>
          <a:xfrm>
            <a:off x="571313" y="272716"/>
            <a:ext cx="10978262" cy="1685925"/>
          </a:xfrm>
        </p:spPr>
        <p:txBody>
          <a:bodyPr>
            <a:normAutofit/>
          </a:bodyPr>
          <a:lstStyle/>
          <a:p>
            <a:r>
              <a:rPr lang="sl-SI" dirty="0"/>
              <a:t>BEM</a:t>
            </a:r>
            <a:r>
              <a:rPr lang="pt-PT" dirty="0"/>
              <a:t>-</a:t>
            </a:r>
            <a:r>
              <a:rPr lang="sl-SI" dirty="0"/>
              <a:t>ESTAR DESTINO </a:t>
            </a:r>
            <a:r>
              <a:rPr lang="pt-PT" dirty="0"/>
              <a:t>ESLOVÉNIA</a:t>
            </a:r>
            <a:endParaRPr lang="sl-SI" dirty="0"/>
          </a:p>
          <a:p>
            <a:pPr algn="r"/>
            <a:r>
              <a:rPr lang="pt-PT" sz="3000" dirty="0"/>
              <a:t>ALGO </a:t>
            </a:r>
          </a:p>
          <a:p>
            <a:pPr algn="r"/>
            <a:r>
              <a:rPr lang="pt-PT" sz="3000" dirty="0"/>
              <a:t>DIFERENTE</a:t>
            </a:r>
            <a:endParaRPr lang="en-US" sz="3000" dirty="0"/>
          </a:p>
        </p:txBody>
      </p:sp>
      <p:pic>
        <p:nvPicPr>
          <p:cNvPr id="6" name="Slika 5">
            <a:extLst>
              <a:ext uri="{FF2B5EF4-FFF2-40B4-BE49-F238E27FC236}">
                <a16:creationId xmlns:a16="http://schemas.microsoft.com/office/drawing/2014/main" id="{C2DF4AB5-BCDE-4BCB-8D3E-26FF0866D13C}"/>
              </a:ext>
            </a:extLst>
          </p:cNvPr>
          <p:cNvPicPr/>
          <p:nvPr/>
        </p:nvPicPr>
        <p:blipFill>
          <a:blip r:embed="rId3"/>
          <a:stretch>
            <a:fillRect/>
          </a:stretch>
        </p:blipFill>
        <p:spPr>
          <a:xfrm>
            <a:off x="571313" y="1203157"/>
            <a:ext cx="8668940" cy="5005137"/>
          </a:xfrm>
          <a:prstGeom prst="rect">
            <a:avLst/>
          </a:prstGeom>
        </p:spPr>
      </p:pic>
    </p:spTree>
    <p:extLst>
      <p:ext uri="{BB962C8B-B14F-4D97-AF65-F5344CB8AC3E}">
        <p14:creationId xmlns:p14="http://schemas.microsoft.com/office/powerpoint/2010/main" val="19591211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ravokotnik 9">
            <a:extLst>
              <a:ext uri="{FF2B5EF4-FFF2-40B4-BE49-F238E27FC236}">
                <a16:creationId xmlns:a16="http://schemas.microsoft.com/office/drawing/2014/main" id="{4A246EA9-B1CE-46AE-9860-F7522C007532}"/>
              </a:ext>
            </a:extLst>
          </p:cNvPr>
          <p:cNvSpPr/>
          <p:nvPr/>
        </p:nvSpPr>
        <p:spPr>
          <a:xfrm>
            <a:off x="8502316" y="0"/>
            <a:ext cx="3689683" cy="6858000"/>
          </a:xfrm>
          <a:prstGeom prst="rect">
            <a:avLst/>
          </a:prstGeom>
          <a:solidFill>
            <a:srgbClr val="76C6D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8271E54A-2F82-A14E-AFD6-586E90366DAD}"/>
              </a:ext>
            </a:extLst>
          </p:cNvPr>
          <p:cNvSpPr>
            <a:spLocks noGrp="1"/>
          </p:cNvSpPr>
          <p:nvPr>
            <p:ph type="body" sz="quarter" idx="15"/>
          </p:nvPr>
        </p:nvSpPr>
        <p:spPr>
          <a:xfrm>
            <a:off x="371322" y="755229"/>
            <a:ext cx="7931003" cy="1083096"/>
          </a:xfrm>
        </p:spPr>
        <p:txBody>
          <a:bodyPr>
            <a:normAutofit/>
          </a:bodyPr>
          <a:lstStyle/>
          <a:p>
            <a:r>
              <a:rPr lang="pt-PT" dirty="0"/>
              <a:t>CASO: BEM ESTAR CULINÁRIO NA ESLOVÉNIA</a:t>
            </a:r>
          </a:p>
        </p:txBody>
      </p:sp>
      <p:pic>
        <p:nvPicPr>
          <p:cNvPr id="7" name="Slika 6">
            <a:extLst>
              <a:ext uri="{FF2B5EF4-FFF2-40B4-BE49-F238E27FC236}">
                <a16:creationId xmlns:a16="http://schemas.microsoft.com/office/drawing/2014/main" id="{A97D4B14-6442-410F-9B7C-735762D2D3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6934" y="2593554"/>
            <a:ext cx="8540603" cy="3247835"/>
          </a:xfrm>
          <a:prstGeom prst="rect">
            <a:avLst/>
          </a:prstGeom>
        </p:spPr>
      </p:pic>
      <p:sp>
        <p:nvSpPr>
          <p:cNvPr id="9" name="PoljeZBesedilom 8">
            <a:extLst>
              <a:ext uri="{FF2B5EF4-FFF2-40B4-BE49-F238E27FC236}">
                <a16:creationId xmlns:a16="http://schemas.microsoft.com/office/drawing/2014/main" id="{91294D12-724D-41BC-83E8-8D91B551371B}"/>
              </a:ext>
            </a:extLst>
          </p:cNvPr>
          <p:cNvSpPr txBox="1"/>
          <p:nvPr/>
        </p:nvSpPr>
        <p:spPr>
          <a:xfrm>
            <a:off x="2871537" y="5965979"/>
            <a:ext cx="6096000" cy="646331"/>
          </a:xfrm>
          <a:prstGeom prst="rect">
            <a:avLst/>
          </a:prstGeom>
          <a:noFill/>
        </p:spPr>
        <p:txBody>
          <a:bodyPr wrap="square">
            <a:spAutoFit/>
          </a:bodyPr>
          <a:lstStyle/>
          <a:p>
            <a:r>
              <a:rPr lang="en-GB" dirty="0">
                <a:hlinkClick r:id="rId4"/>
              </a:rPr>
              <a:t>https://www.sloveniaeat.com/tours-wellness-in-slovenia/</a:t>
            </a:r>
            <a:endParaRPr lang="en-GB" dirty="0"/>
          </a:p>
          <a:p>
            <a:endParaRPr lang="en-GB" dirty="0"/>
          </a:p>
        </p:txBody>
      </p:sp>
      <p:pic>
        <p:nvPicPr>
          <p:cNvPr id="11" name="Predstavnost v spletu 10" title="Slovenia - Why It's Southeast Europe's New Gourmet Nation">
            <a:hlinkClick r:id="" action="ppaction://media"/>
            <a:extLst>
              <a:ext uri="{FF2B5EF4-FFF2-40B4-BE49-F238E27FC236}">
                <a16:creationId xmlns:a16="http://schemas.microsoft.com/office/drawing/2014/main" id="{0B06A5FE-DE95-45E4-B118-B910C6E59493}"/>
              </a:ext>
            </a:extLst>
          </p:cNvPr>
          <p:cNvPicPr>
            <a:picLocks noRot="1" noChangeAspect="1"/>
          </p:cNvPicPr>
          <p:nvPr>
            <a:videoFile r:link="rId1"/>
          </p:nvPr>
        </p:nvPicPr>
        <p:blipFill>
          <a:blip r:embed="rId5"/>
          <a:stretch>
            <a:fillRect/>
          </a:stretch>
        </p:blipFill>
        <p:spPr>
          <a:xfrm>
            <a:off x="8678779" y="172338"/>
            <a:ext cx="3329482" cy="2025430"/>
          </a:xfrm>
          <a:prstGeom prst="rect">
            <a:avLst/>
          </a:prstGeom>
        </p:spPr>
      </p:pic>
    </p:spTree>
    <p:extLst>
      <p:ext uri="{BB962C8B-B14F-4D97-AF65-F5344CB8AC3E}">
        <p14:creationId xmlns:p14="http://schemas.microsoft.com/office/powerpoint/2010/main" val="311988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FF89C9-5B42-454D-9BD6-6F386ACD4D99}"/>
              </a:ext>
            </a:extLst>
          </p:cNvPr>
          <p:cNvSpPr>
            <a:spLocks noGrp="1"/>
          </p:cNvSpPr>
          <p:nvPr>
            <p:ph type="body" sz="quarter" idx="13"/>
          </p:nvPr>
        </p:nvSpPr>
        <p:spPr/>
        <p:txBody>
          <a:bodyPr>
            <a:normAutofit/>
          </a:bodyPr>
          <a:lstStyle/>
          <a:p>
            <a:r>
              <a:rPr lang="en-US" sz="5400" dirty="0" err="1">
                <a:solidFill>
                  <a:schemeClr val="bg1"/>
                </a:solidFill>
                <a:effectLst>
                  <a:outerShdw blurRad="38100" dist="38100" dir="2700000" algn="tl">
                    <a:srgbClr val="000000">
                      <a:alpha val="43137"/>
                    </a:srgbClr>
                  </a:outerShdw>
                </a:effectLst>
              </a:rPr>
              <a:t>Resumo</a:t>
            </a:r>
            <a:r>
              <a:rPr lang="en-US" sz="5400" dirty="0">
                <a:solidFill>
                  <a:schemeClr val="bg1"/>
                </a:solidFill>
                <a:effectLst>
                  <a:outerShdw blurRad="38100" dist="38100" dir="2700000" algn="tl">
                    <a:srgbClr val="000000">
                      <a:alpha val="43137"/>
                    </a:srgbClr>
                  </a:outerShdw>
                </a:effectLst>
              </a:rPr>
              <a:t> do </a:t>
            </a:r>
            <a:r>
              <a:rPr lang="en-US" sz="5400" dirty="0" err="1">
                <a:solidFill>
                  <a:schemeClr val="bg1"/>
                </a:solidFill>
                <a:effectLst>
                  <a:outerShdw blurRad="38100" dist="38100" dir="2700000" algn="tl">
                    <a:srgbClr val="000000">
                      <a:alpha val="43137"/>
                    </a:srgbClr>
                  </a:outerShdw>
                </a:effectLst>
              </a:rPr>
              <a:t>módulo</a:t>
            </a:r>
            <a:endParaRPr lang="en-US" sz="5400" dirty="0">
              <a:solidFill>
                <a:schemeClr val="bg1"/>
              </a:solidFill>
              <a:effectLst>
                <a:outerShdw blurRad="38100" dist="38100" dir="2700000" algn="tl">
                  <a:srgbClr val="000000">
                    <a:alpha val="43137"/>
                  </a:srgbClr>
                </a:outerShdw>
              </a:effectLst>
            </a:endParaRPr>
          </a:p>
        </p:txBody>
      </p:sp>
      <p:pic>
        <p:nvPicPr>
          <p:cNvPr id="6" name="Marcador de Posição da Imagem 5">
            <a:extLst>
              <a:ext uri="{FF2B5EF4-FFF2-40B4-BE49-F238E27FC236}">
                <a16:creationId xmlns:a16="http://schemas.microsoft.com/office/drawing/2014/main" id="{69680A05-CC9E-454B-A815-EFDE6028C3B3}"/>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
        <p:nvSpPr>
          <p:cNvPr id="4" name="Text Placeholder 2">
            <a:extLst>
              <a:ext uri="{FF2B5EF4-FFF2-40B4-BE49-F238E27FC236}">
                <a16:creationId xmlns:a16="http://schemas.microsoft.com/office/drawing/2014/main" id="{C90E217A-EA26-4CCA-B6E5-E42E4B3F48EE}"/>
              </a:ext>
            </a:extLst>
          </p:cNvPr>
          <p:cNvSpPr>
            <a:spLocks noGrp="1"/>
          </p:cNvSpPr>
          <p:nvPr>
            <p:ph type="body" sz="quarter" idx="14"/>
          </p:nvPr>
        </p:nvSpPr>
        <p:spPr>
          <a:xfrm>
            <a:off x="497155" y="4662192"/>
            <a:ext cx="9000157" cy="469184"/>
          </a:xfrm>
        </p:spPr>
        <p:txBody>
          <a:bodyPr/>
          <a:lstStyle/>
          <a:p>
            <a:r>
              <a:rPr lang="pt-PT" b="1" dirty="0"/>
              <a:t>Módulo VII. CRIAR O SEU PRÓPRIO NEGÓCIO DE BEM-ESTAR</a:t>
            </a:r>
          </a:p>
        </p:txBody>
      </p:sp>
    </p:spTree>
    <p:extLst>
      <p:ext uri="{BB962C8B-B14F-4D97-AF65-F5344CB8AC3E}">
        <p14:creationId xmlns:p14="http://schemas.microsoft.com/office/powerpoint/2010/main" val="3653698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06F6B31-63FC-4B51-8026-BD732633C1D6}"/>
              </a:ext>
            </a:extLst>
          </p:cNvPr>
          <p:cNvSpPr txBox="1">
            <a:spLocks/>
          </p:cNvSpPr>
          <p:nvPr/>
        </p:nvSpPr>
        <p:spPr>
          <a:xfrm>
            <a:off x="323720"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Neste </a:t>
            </a:r>
            <a:r>
              <a:rPr lang="en-US" sz="3600" b="1" dirty="0" err="1"/>
              <a:t>módulo</a:t>
            </a:r>
            <a:r>
              <a:rPr lang="en-US" sz="3600" b="1" dirty="0"/>
              <a:t>…</a:t>
            </a:r>
          </a:p>
        </p:txBody>
      </p:sp>
      <p:sp>
        <p:nvSpPr>
          <p:cNvPr id="4" name="Retângulo 3">
            <a:extLst>
              <a:ext uri="{FF2B5EF4-FFF2-40B4-BE49-F238E27FC236}">
                <a16:creationId xmlns:a16="http://schemas.microsoft.com/office/drawing/2014/main" id="{9E508F4C-B7BD-420A-B5CF-88868B5CD545}"/>
              </a:ext>
            </a:extLst>
          </p:cNvPr>
          <p:cNvSpPr/>
          <p:nvPr/>
        </p:nvSpPr>
        <p:spPr>
          <a:xfrm>
            <a:off x="323720" y="1046457"/>
            <a:ext cx="6943855"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buClr>
                <a:srgbClr val="6ECECB"/>
              </a:buClr>
              <a:buFont typeface="Arial" panose="020B0604020202020204" pitchFamily="34" charset="0"/>
              <a:buChar char="•"/>
            </a:pPr>
            <a:r>
              <a:rPr lang="pt-PT" sz="2400" dirty="0">
                <a:solidFill>
                  <a:schemeClr val="tx1"/>
                </a:solidFill>
              </a:rPr>
              <a:t> ... olhou para o empreendedorismo</a:t>
            </a:r>
          </a:p>
          <a:p>
            <a:pPr>
              <a:lnSpc>
                <a:spcPct val="150000"/>
              </a:lnSpc>
              <a:spcAft>
                <a:spcPts val="600"/>
              </a:spcAft>
              <a:buClr>
                <a:srgbClr val="6ECECB"/>
              </a:buClr>
              <a:buFont typeface="Arial" panose="020B0604020202020204" pitchFamily="34" charset="0"/>
              <a:buChar char="•"/>
            </a:pPr>
            <a:r>
              <a:rPr lang="pt-PT" sz="2400" dirty="0">
                <a:solidFill>
                  <a:schemeClr val="tx1"/>
                </a:solidFill>
              </a:rPr>
              <a:t> ... analisou etapas definidas para a criação do seu próprio negócio de bem-estar</a:t>
            </a:r>
          </a:p>
          <a:p>
            <a:pPr>
              <a:lnSpc>
                <a:spcPct val="150000"/>
              </a:lnSpc>
              <a:spcAft>
                <a:spcPts val="600"/>
              </a:spcAft>
              <a:buClr>
                <a:srgbClr val="6ECECB"/>
              </a:buClr>
              <a:buFont typeface="Arial" panose="020B0604020202020204" pitchFamily="34" charset="0"/>
              <a:buChar char="•"/>
            </a:pPr>
            <a:r>
              <a:rPr lang="pt-PT" sz="2400" dirty="0">
                <a:solidFill>
                  <a:schemeClr val="tx1"/>
                </a:solidFill>
              </a:rPr>
              <a:t> ... olhou para as características de um empresário</a:t>
            </a:r>
          </a:p>
          <a:p>
            <a:pPr>
              <a:lnSpc>
                <a:spcPct val="150000"/>
              </a:lnSpc>
              <a:spcAft>
                <a:spcPts val="600"/>
              </a:spcAft>
              <a:buClr>
                <a:srgbClr val="6ECECB"/>
              </a:buClr>
              <a:buFont typeface="Arial" panose="020B0604020202020204" pitchFamily="34" charset="0"/>
              <a:buChar char="•"/>
            </a:pPr>
            <a:r>
              <a:rPr lang="pt-PT" sz="2400" dirty="0">
                <a:solidFill>
                  <a:schemeClr val="tx1"/>
                </a:solidFill>
              </a:rPr>
              <a:t> ... olhou para ideias de negócio de saúde e bem-estar</a:t>
            </a:r>
          </a:p>
          <a:p>
            <a:pPr>
              <a:lnSpc>
                <a:spcPct val="150000"/>
              </a:lnSpc>
              <a:spcAft>
                <a:spcPts val="600"/>
              </a:spcAft>
              <a:buClr>
                <a:srgbClr val="6ECECB"/>
              </a:buClr>
              <a:buFont typeface="Arial" panose="020B0604020202020204" pitchFamily="34" charset="0"/>
              <a:buChar char="•"/>
            </a:pPr>
            <a:r>
              <a:rPr lang="pt-PT" sz="2400" dirty="0">
                <a:solidFill>
                  <a:schemeClr val="tx1"/>
                </a:solidFill>
              </a:rPr>
              <a:t> ... olhou para os desafios na criação de uma empresa</a:t>
            </a:r>
          </a:p>
          <a:p>
            <a:pPr>
              <a:lnSpc>
                <a:spcPct val="150000"/>
              </a:lnSpc>
              <a:spcAft>
                <a:spcPts val="600"/>
              </a:spcAft>
              <a:buClr>
                <a:srgbClr val="6ECECB"/>
              </a:buClr>
              <a:buFont typeface="Arial" panose="020B0604020202020204" pitchFamily="34" charset="0"/>
              <a:buChar char="•"/>
            </a:pPr>
            <a:r>
              <a:rPr lang="pt-PT" sz="2400" dirty="0">
                <a:solidFill>
                  <a:schemeClr val="tx1"/>
                </a:solidFill>
              </a:rPr>
              <a:t> ... preparou um modelo de negócios</a:t>
            </a:r>
          </a:p>
          <a:p>
            <a:pPr>
              <a:lnSpc>
                <a:spcPct val="150000"/>
              </a:lnSpc>
              <a:spcAft>
                <a:spcPts val="600"/>
              </a:spcAft>
              <a:buClr>
                <a:srgbClr val="6ECECB"/>
              </a:buClr>
              <a:buFont typeface="Arial" panose="020B0604020202020204" pitchFamily="34" charset="0"/>
              <a:buChar char="•"/>
            </a:pPr>
            <a:r>
              <a:rPr lang="pt-PT" sz="2400" dirty="0">
                <a:solidFill>
                  <a:schemeClr val="tx1"/>
                </a:solidFill>
              </a:rPr>
              <a:t> ... fez uma análise SWOT para o negócio</a:t>
            </a:r>
          </a:p>
        </p:txBody>
      </p:sp>
      <p:pic>
        <p:nvPicPr>
          <p:cNvPr id="5" name="Označba mesta slike 4" descr="Slika, ki vsebuje besede drevo, postelja, notranji, polaganje&#10;&#10;Opis je samodejno ustvarjen">
            <a:extLst>
              <a:ext uri="{FF2B5EF4-FFF2-40B4-BE49-F238E27FC236}">
                <a16:creationId xmlns:a16="http://schemas.microsoft.com/office/drawing/2014/main" id="{43FA1AD1-0247-49BC-9C17-DFA303FF723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324460" y="0"/>
            <a:ext cx="5214074" cy="6858000"/>
          </a:xfrm>
          <a:prstGeom prst="rect">
            <a:avLst/>
          </a:prstGeom>
        </p:spPr>
      </p:pic>
    </p:spTree>
    <p:extLst>
      <p:ext uri="{BB962C8B-B14F-4D97-AF65-F5344CB8AC3E}">
        <p14:creationId xmlns:p14="http://schemas.microsoft.com/office/powerpoint/2010/main" val="886911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05602AB7-6113-B344-989E-A7BFD9C35797}"/>
              </a:ext>
            </a:extLst>
          </p:cNvPr>
          <p:cNvSpPr>
            <a:spLocks noGrp="1"/>
          </p:cNvSpPr>
          <p:nvPr>
            <p:ph type="body" sz="quarter" idx="14"/>
          </p:nvPr>
        </p:nvSpPr>
        <p:spPr>
          <a:xfrm>
            <a:off x="3555494" y="5025868"/>
            <a:ext cx="785328" cy="1056986"/>
          </a:xfrm>
        </p:spPr>
        <p:txBody>
          <a:bodyPr>
            <a:normAutofit fontScale="85000" lnSpcReduction="20000"/>
          </a:bodyPr>
          <a:lstStyle/>
          <a:p>
            <a:r>
              <a:rPr lang="en-US" dirty="0"/>
              <a:t>”</a:t>
            </a:r>
          </a:p>
        </p:txBody>
      </p:sp>
      <p:sp>
        <p:nvSpPr>
          <p:cNvPr id="14" name="Text Placeholder 1">
            <a:extLst>
              <a:ext uri="{FF2B5EF4-FFF2-40B4-BE49-F238E27FC236}">
                <a16:creationId xmlns:a16="http://schemas.microsoft.com/office/drawing/2014/main" id="{E4A7E569-97BF-4643-8C9A-20AF97112398}"/>
              </a:ext>
            </a:extLst>
          </p:cNvPr>
          <p:cNvSpPr>
            <a:spLocks noGrp="1"/>
          </p:cNvSpPr>
          <p:nvPr>
            <p:ph type="body" sz="quarter" idx="13"/>
          </p:nvPr>
        </p:nvSpPr>
        <p:spPr>
          <a:xfrm>
            <a:off x="638942" y="3017520"/>
            <a:ext cx="3503291" cy="2823059"/>
          </a:xfrm>
        </p:spPr>
        <p:txBody>
          <a:bodyPr/>
          <a:lstStyle/>
          <a:p>
            <a:r>
              <a:rPr lang="en-GB" dirty="0"/>
              <a:t>“</a:t>
            </a:r>
            <a:r>
              <a:rPr lang="pt-PT" dirty="0"/>
              <a:t>A ação é a chave fundamental para todo o sucesso". </a:t>
            </a:r>
            <a:endParaRPr lang="sl-SI" dirty="0"/>
          </a:p>
          <a:p>
            <a:r>
              <a:rPr lang="en-GB" dirty="0"/>
              <a:t>Pablo Picasso</a:t>
            </a:r>
            <a:endParaRPr lang="en-US" dirty="0"/>
          </a:p>
        </p:txBody>
      </p:sp>
      <p:sp>
        <p:nvSpPr>
          <p:cNvPr id="15" name="Text Placeholder 3">
            <a:extLst>
              <a:ext uri="{FF2B5EF4-FFF2-40B4-BE49-F238E27FC236}">
                <a16:creationId xmlns:a16="http://schemas.microsoft.com/office/drawing/2014/main" id="{1EB12704-8F11-3E4D-83E4-F25734F4734A}"/>
              </a:ext>
            </a:extLst>
          </p:cNvPr>
          <p:cNvSpPr>
            <a:spLocks noGrp="1"/>
          </p:cNvSpPr>
          <p:nvPr>
            <p:ph type="body" sz="quarter" idx="15"/>
          </p:nvPr>
        </p:nvSpPr>
        <p:spPr>
          <a:xfrm>
            <a:off x="556645" y="3124390"/>
            <a:ext cx="1013099" cy="1081850"/>
          </a:xfrm>
        </p:spPr>
        <p:txBody>
          <a:bodyPr>
            <a:normAutofit fontScale="92500" lnSpcReduction="20000"/>
          </a:bodyPr>
          <a:lstStyle/>
          <a:p>
            <a:r>
              <a:rPr lang="en-US" dirty="0"/>
              <a:t>“</a:t>
            </a:r>
          </a:p>
        </p:txBody>
      </p:sp>
      <p:pic>
        <p:nvPicPr>
          <p:cNvPr id="8" name="Označba mesta slike 7">
            <a:extLst>
              <a:ext uri="{FF2B5EF4-FFF2-40B4-BE49-F238E27FC236}">
                <a16:creationId xmlns:a16="http://schemas.microsoft.com/office/drawing/2014/main" id="{0AEC70A9-62C1-43AB-8275-3F1276CCDC3F}"/>
              </a:ext>
            </a:extLst>
          </p:cNvPr>
          <p:cNvPicPr>
            <a:picLocks noGrp="1" noChangeAspect="1"/>
          </p:cNvPicPr>
          <p:nvPr>
            <p:ph type="pic" sz="quarter" idx="19"/>
          </p:nvPr>
        </p:nvPicPr>
        <p:blipFill>
          <a:blip r:embed="rId2">
            <a:extLst>
              <a:ext uri="{28A0092B-C50C-407E-A947-70E740481C1C}">
                <a14:useLocalDpi xmlns:a14="http://schemas.microsoft.com/office/drawing/2010/main"/>
              </a:ext>
            </a:extLst>
          </a:blip>
          <a:srcRect/>
          <a:stretch>
            <a:fillRect/>
          </a:stretch>
        </p:blipFill>
        <p:spPr>
          <a:xfrm>
            <a:off x="4745738" y="1010789"/>
            <a:ext cx="6363462" cy="3778250"/>
          </a:xfrm>
        </p:spPr>
      </p:pic>
    </p:spTree>
    <p:extLst>
      <p:ext uri="{BB962C8B-B14F-4D97-AF65-F5344CB8AC3E}">
        <p14:creationId xmlns:p14="http://schemas.microsoft.com/office/powerpoint/2010/main" val="35478753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a:xfrm>
            <a:off x="643223" y="349104"/>
            <a:ext cx="6361734" cy="697353"/>
          </a:xfrm>
        </p:spPr>
        <p:txBody>
          <a:bodyPr/>
          <a:lstStyle/>
          <a:p>
            <a:r>
              <a:rPr lang="en-US" dirty="0"/>
              <a:t>The roadmap</a:t>
            </a:r>
          </a:p>
        </p:txBody>
      </p:sp>
      <p:sp>
        <p:nvSpPr>
          <p:cNvPr id="26" name="Retângulo 25">
            <a:extLst>
              <a:ext uri="{FF2B5EF4-FFF2-40B4-BE49-F238E27FC236}">
                <a16:creationId xmlns:a16="http://schemas.microsoft.com/office/drawing/2014/main" id="{F0D788AC-E3A6-4BC0-BD90-E7AC75292036}"/>
              </a:ext>
            </a:extLst>
          </p:cNvPr>
          <p:cNvSpPr/>
          <p:nvPr/>
        </p:nvSpPr>
        <p:spPr>
          <a:xfrm>
            <a:off x="360420" y="993094"/>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 </a:t>
            </a:r>
            <a:r>
              <a:rPr lang="pt-PT" sz="2400" b="1" dirty="0">
                <a:solidFill>
                  <a:schemeClr val="bg1">
                    <a:lumMod val="65000"/>
                  </a:schemeClr>
                </a:solidFill>
                <a:effectLst>
                  <a:outerShdw blurRad="38100" dist="38100" dir="2700000" algn="tl">
                    <a:srgbClr val="000000">
                      <a:alpha val="43137"/>
                    </a:srgbClr>
                  </a:outerShdw>
                </a:effectLst>
              </a:rPr>
              <a:t>Introdução ao Bem-Estar</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0" name="Retângulo 29">
            <a:extLst>
              <a:ext uri="{FF2B5EF4-FFF2-40B4-BE49-F238E27FC236}">
                <a16:creationId xmlns:a16="http://schemas.microsoft.com/office/drawing/2014/main" id="{5C11D799-0927-4B6A-8314-2BB104CA9282}"/>
              </a:ext>
            </a:extLst>
          </p:cNvPr>
          <p:cNvSpPr/>
          <p:nvPr/>
        </p:nvSpPr>
        <p:spPr>
          <a:xfrm>
            <a:off x="360420" y="157887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sz="2400" b="1" dirty="0">
                <a:solidFill>
                  <a:schemeClr val="bg1">
                    <a:lumMod val="65000"/>
                  </a:schemeClr>
                </a:solidFill>
                <a:effectLst>
                  <a:outerShdw blurRad="38100" dist="38100" dir="2700000" algn="tl">
                    <a:srgbClr val="000000">
                      <a:alpha val="43137"/>
                    </a:srgbClr>
                  </a:outerShdw>
                </a:effectLst>
              </a:rPr>
              <a:t>II. Bem-estar numa Nova Era</a:t>
            </a:r>
          </a:p>
        </p:txBody>
      </p:sp>
      <p:sp>
        <p:nvSpPr>
          <p:cNvPr id="32" name="Retângulo 31">
            <a:extLst>
              <a:ext uri="{FF2B5EF4-FFF2-40B4-BE49-F238E27FC236}">
                <a16:creationId xmlns:a16="http://schemas.microsoft.com/office/drawing/2014/main" id="{AA0D24B1-2647-4D96-9604-BE80F80146B6}"/>
              </a:ext>
            </a:extLst>
          </p:cNvPr>
          <p:cNvSpPr/>
          <p:nvPr/>
        </p:nvSpPr>
        <p:spPr>
          <a:xfrm>
            <a:off x="360420" y="216466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III. A Economia da </a:t>
            </a:r>
            <a:r>
              <a:rPr lang="en-GB" sz="2400" b="1" dirty="0" err="1">
                <a:solidFill>
                  <a:schemeClr val="bg1">
                    <a:lumMod val="65000"/>
                  </a:schemeClr>
                </a:solidFill>
                <a:effectLst>
                  <a:outerShdw blurRad="38100" dist="38100" dir="2700000" algn="tl">
                    <a:srgbClr val="000000">
                      <a:alpha val="43137"/>
                    </a:srgbClr>
                  </a:outerShdw>
                </a:effectLst>
              </a:rPr>
              <a:t>Experiência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8" name="Retângulo 37">
            <a:extLst>
              <a:ext uri="{FF2B5EF4-FFF2-40B4-BE49-F238E27FC236}">
                <a16:creationId xmlns:a16="http://schemas.microsoft.com/office/drawing/2014/main" id="{A004A93A-141D-44B1-8A84-AB29ACC02976}"/>
              </a:ext>
            </a:extLst>
          </p:cNvPr>
          <p:cNvSpPr/>
          <p:nvPr/>
        </p:nvSpPr>
        <p:spPr>
          <a:xfrm>
            <a:off x="360420" y="3891548"/>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 </a:t>
            </a:r>
            <a:r>
              <a:rPr lang="sl-SI" sz="2400" b="1" dirty="0">
                <a:solidFill>
                  <a:schemeClr val="bg1">
                    <a:lumMod val="65000"/>
                  </a:schemeClr>
                </a:solidFill>
                <a:effectLst>
                  <a:outerShdw blurRad="38100" dist="38100" dir="2700000" algn="tl">
                    <a:srgbClr val="000000">
                      <a:alpha val="43137"/>
                    </a:srgbClr>
                  </a:outerShdw>
                </a:effectLst>
                <a:sym typeface="Calibri"/>
              </a:rPr>
              <a:t>O Stoytelling no Turismo Gastronómico</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0" name="Seta: Pentágono 39">
            <a:extLst>
              <a:ext uri="{FF2B5EF4-FFF2-40B4-BE49-F238E27FC236}">
                <a16:creationId xmlns:a16="http://schemas.microsoft.com/office/drawing/2014/main" id="{A3F5E8AB-B26B-40F2-BD64-AAC1C91EAD99}"/>
              </a:ext>
            </a:extLst>
          </p:cNvPr>
          <p:cNvSpPr/>
          <p:nvPr/>
        </p:nvSpPr>
        <p:spPr>
          <a:xfrm>
            <a:off x="360413" y="5090030"/>
            <a:ext cx="6444000" cy="46800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VIII. </a:t>
            </a:r>
            <a:r>
              <a:rPr lang="pt-PT" sz="2400" b="1" dirty="0" err="1">
                <a:solidFill>
                  <a:schemeClr val="bg1">
                    <a:lumMod val="65000"/>
                  </a:schemeClr>
                </a:solidFill>
                <a:effectLst>
                  <a:outerShdw blurRad="38100" dist="38100" dir="2700000" algn="tl">
                    <a:srgbClr val="000000">
                      <a:alpha val="43137"/>
                    </a:srgbClr>
                  </a:outerShdw>
                </a:effectLst>
                <a:sym typeface="Calibri"/>
              </a:rPr>
              <a:t>Branding</a:t>
            </a:r>
            <a:r>
              <a:rPr lang="pt-PT" sz="2400" b="1" dirty="0">
                <a:solidFill>
                  <a:schemeClr val="bg1">
                    <a:lumMod val="65000"/>
                  </a:schemeClr>
                </a:solidFill>
                <a:effectLst>
                  <a:outerShdw blurRad="38100" dist="38100" dir="2700000" algn="tl">
                    <a:srgbClr val="000000">
                      <a:alpha val="43137"/>
                    </a:srgbClr>
                  </a:outerShdw>
                </a:effectLst>
                <a:sym typeface="Calibri"/>
              </a:rPr>
              <a:t> para o Bem-Estar</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42" name="Imagem 41">
            <a:extLst>
              <a:ext uri="{FF2B5EF4-FFF2-40B4-BE49-F238E27FC236}">
                <a16:creationId xmlns:a16="http://schemas.microsoft.com/office/drawing/2014/main" id="{06B7CA80-9B10-4DC0-89C6-9A966A88D2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97680" y="1047094"/>
            <a:ext cx="360000" cy="360000"/>
          </a:xfrm>
          <a:prstGeom prst="rect">
            <a:avLst/>
          </a:prstGeom>
        </p:spPr>
      </p:pic>
      <p:pic>
        <p:nvPicPr>
          <p:cNvPr id="45" name="Imagem 44">
            <a:extLst>
              <a:ext uri="{FF2B5EF4-FFF2-40B4-BE49-F238E27FC236}">
                <a16:creationId xmlns:a16="http://schemas.microsoft.com/office/drawing/2014/main" id="{55C95FF9-EB91-4026-9444-810350BEBD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7310" y="5733357"/>
            <a:ext cx="360000" cy="360000"/>
          </a:xfrm>
          <a:prstGeom prst="rect">
            <a:avLst/>
          </a:prstGeom>
        </p:spPr>
      </p:pic>
      <p:sp>
        <p:nvSpPr>
          <p:cNvPr id="47" name="Retângulo 46">
            <a:extLst>
              <a:ext uri="{FF2B5EF4-FFF2-40B4-BE49-F238E27FC236}">
                <a16:creationId xmlns:a16="http://schemas.microsoft.com/office/drawing/2014/main" id="{894B8739-564C-476F-95C6-3D4C850FF663}"/>
              </a:ext>
            </a:extLst>
          </p:cNvPr>
          <p:cNvSpPr/>
          <p:nvPr/>
        </p:nvSpPr>
        <p:spPr>
          <a:xfrm>
            <a:off x="360413" y="2750443"/>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IV. </a:t>
            </a:r>
            <a:r>
              <a:rPr lang="pt-PT" sz="2400" b="1" dirty="0">
                <a:solidFill>
                  <a:schemeClr val="bg1">
                    <a:lumMod val="65000"/>
                  </a:schemeClr>
                </a:solidFill>
                <a:effectLst>
                  <a:outerShdw blurRad="38100" dist="38100" dir="2700000" algn="tl">
                    <a:srgbClr val="000000">
                      <a:alpha val="43137"/>
                    </a:srgbClr>
                  </a:outerShdw>
                </a:effectLst>
              </a:rPr>
              <a:t>Construir Experiência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8" name="Retângulo 47">
            <a:extLst>
              <a:ext uri="{FF2B5EF4-FFF2-40B4-BE49-F238E27FC236}">
                <a16:creationId xmlns:a16="http://schemas.microsoft.com/office/drawing/2014/main" id="{FFF72EC2-9D59-4CE4-9650-4D54BDA667D6}"/>
              </a:ext>
            </a:extLst>
          </p:cNvPr>
          <p:cNvSpPr/>
          <p:nvPr/>
        </p:nvSpPr>
        <p:spPr>
          <a:xfrm>
            <a:off x="360413" y="3320995"/>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sz="2400" b="1" dirty="0">
                <a:solidFill>
                  <a:schemeClr val="bg1">
                    <a:lumMod val="65000"/>
                  </a:schemeClr>
                </a:solidFill>
                <a:effectLst>
                  <a:outerShdw blurRad="38100" dist="38100" dir="2700000" algn="tl">
                    <a:srgbClr val="000000">
                      <a:alpha val="43137"/>
                    </a:srgbClr>
                  </a:outerShdw>
                </a:effectLst>
              </a:rPr>
              <a:t>V. </a:t>
            </a:r>
            <a:r>
              <a:rPr lang="pt-PT" sz="2400" b="1" dirty="0">
                <a:solidFill>
                  <a:schemeClr val="bg1">
                    <a:lumMod val="65000"/>
                  </a:schemeClr>
                </a:solidFill>
                <a:effectLst>
                  <a:outerShdw blurRad="38100" dist="38100" dir="2700000" algn="tl">
                    <a:srgbClr val="000000">
                      <a:alpha val="43137"/>
                    </a:srgbClr>
                  </a:outerShdw>
                </a:effectLst>
                <a:sym typeface="Calibri"/>
              </a:rPr>
              <a:t>Mapa da Jornada do Consumidor</a:t>
            </a:r>
            <a:endParaRPr lang="pt-PT" sz="2400" b="1" dirty="0">
              <a:solidFill>
                <a:schemeClr val="bg1">
                  <a:lumMod val="65000"/>
                </a:schemeClr>
              </a:solidFill>
              <a:effectLst>
                <a:outerShdw blurRad="38100" dist="38100" dir="2700000" algn="tl">
                  <a:srgbClr val="000000">
                    <a:alpha val="43137"/>
                  </a:srgbClr>
                </a:outerShdw>
              </a:effectLst>
            </a:endParaRPr>
          </a:p>
        </p:txBody>
      </p:sp>
      <p:pic>
        <p:nvPicPr>
          <p:cNvPr id="61" name="Imagem 60">
            <a:extLst>
              <a:ext uri="{FF2B5EF4-FFF2-40B4-BE49-F238E27FC236}">
                <a16:creationId xmlns:a16="http://schemas.microsoft.com/office/drawing/2014/main" id="{FF36D91E-1A18-444A-BE00-92CC561FF2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97310" y="1637038"/>
            <a:ext cx="360000" cy="360000"/>
          </a:xfrm>
          <a:prstGeom prst="rect">
            <a:avLst/>
          </a:prstGeom>
        </p:spPr>
      </p:pic>
      <p:pic>
        <p:nvPicPr>
          <p:cNvPr id="62" name="Imagem 61">
            <a:extLst>
              <a:ext uri="{FF2B5EF4-FFF2-40B4-BE49-F238E27FC236}">
                <a16:creationId xmlns:a16="http://schemas.microsoft.com/office/drawing/2014/main" id="{6DFCB4DD-BEB9-4EDD-9E93-2B58E124AF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97680" y="2214498"/>
            <a:ext cx="360000" cy="360000"/>
          </a:xfrm>
          <a:prstGeom prst="rect">
            <a:avLst/>
          </a:prstGeom>
        </p:spPr>
      </p:pic>
      <p:pic>
        <p:nvPicPr>
          <p:cNvPr id="63" name="Imagem 62">
            <a:extLst>
              <a:ext uri="{FF2B5EF4-FFF2-40B4-BE49-F238E27FC236}">
                <a16:creationId xmlns:a16="http://schemas.microsoft.com/office/drawing/2014/main" id="{311A191D-D60B-4A16-B28B-B682235E482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97680" y="2808602"/>
            <a:ext cx="360000" cy="360000"/>
          </a:xfrm>
          <a:prstGeom prst="rect">
            <a:avLst/>
          </a:prstGeom>
        </p:spPr>
      </p:pic>
      <p:pic>
        <p:nvPicPr>
          <p:cNvPr id="64" name="Imagem 63">
            <a:extLst>
              <a:ext uri="{FF2B5EF4-FFF2-40B4-BE49-F238E27FC236}">
                <a16:creationId xmlns:a16="http://schemas.microsoft.com/office/drawing/2014/main" id="{9B613E9F-FBA2-456A-892B-7591441025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97680" y="3388145"/>
            <a:ext cx="360000" cy="360000"/>
          </a:xfrm>
          <a:prstGeom prst="rect">
            <a:avLst/>
          </a:prstGeom>
        </p:spPr>
      </p:pic>
      <p:pic>
        <p:nvPicPr>
          <p:cNvPr id="5" name="Označba mesta slike 4" descr="Slika, ki vsebuje besede drevo, postelja, notranji, polaganje&#10;&#10;Opis je samodejno ustvarjen">
            <a:extLst>
              <a:ext uri="{FF2B5EF4-FFF2-40B4-BE49-F238E27FC236}">
                <a16:creationId xmlns:a16="http://schemas.microsoft.com/office/drawing/2014/main" id="{09DEE045-83B6-408F-89EA-7D6E697B1A04}"/>
              </a:ext>
            </a:extLst>
          </p:cNvPr>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rcRect/>
          <a:stretch>
            <a:fillRect/>
          </a:stretch>
        </p:blipFill>
        <p:spPr/>
      </p:pic>
      <p:sp>
        <p:nvSpPr>
          <p:cNvPr id="25" name="Retângulo 35">
            <a:extLst>
              <a:ext uri="{FF2B5EF4-FFF2-40B4-BE49-F238E27FC236}">
                <a16:creationId xmlns:a16="http://schemas.microsoft.com/office/drawing/2014/main" id="{ABBC497A-C754-4547-A9C4-CBF0696B8DA6}"/>
              </a:ext>
            </a:extLst>
          </p:cNvPr>
          <p:cNvSpPr/>
          <p:nvPr/>
        </p:nvSpPr>
        <p:spPr>
          <a:xfrm>
            <a:off x="360413" y="567152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400" b="1" dirty="0">
                <a:solidFill>
                  <a:schemeClr val="bg1">
                    <a:lumMod val="65000"/>
                  </a:schemeClr>
                </a:solidFill>
                <a:effectLst>
                  <a:outerShdw blurRad="38100" dist="38100" dir="2700000" algn="tl">
                    <a:srgbClr val="000000">
                      <a:alpha val="43137"/>
                    </a:srgbClr>
                  </a:outerShdw>
                </a:effectLst>
              </a:rPr>
              <a:t>IX</a:t>
            </a:r>
            <a:r>
              <a:rPr lang="en-GB" sz="2400" b="1" dirty="0">
                <a:solidFill>
                  <a:schemeClr val="bg1">
                    <a:lumMod val="65000"/>
                  </a:schemeClr>
                </a:solidFill>
                <a:effectLst>
                  <a:outerShdw blurRad="38100" dist="38100" dir="2700000" algn="tl">
                    <a:srgbClr val="000000">
                      <a:alpha val="43137"/>
                    </a:srgbClr>
                  </a:outerShdw>
                </a:effectLst>
              </a:rPr>
              <a:t>. </a:t>
            </a:r>
            <a:r>
              <a:rPr lang="en-US" sz="2400" b="1" dirty="0">
                <a:solidFill>
                  <a:schemeClr val="bg1">
                    <a:lumMod val="65000"/>
                  </a:schemeClr>
                </a:solidFill>
                <a:effectLst>
                  <a:outerShdw blurRad="38100" dist="38100" dir="2700000" algn="tl">
                    <a:srgbClr val="000000">
                      <a:alpha val="43137"/>
                    </a:srgbClr>
                  </a:outerShdw>
                </a:effectLst>
              </a:rPr>
              <a:t>Marketing Digital</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27" name="Imagem 44">
            <a:extLst>
              <a:ext uri="{FF2B5EF4-FFF2-40B4-BE49-F238E27FC236}">
                <a16:creationId xmlns:a16="http://schemas.microsoft.com/office/drawing/2014/main" id="{F2D62FBF-A2F3-406A-8274-E681EC8386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7310" y="5117160"/>
            <a:ext cx="360000" cy="360000"/>
          </a:xfrm>
          <a:prstGeom prst="rect">
            <a:avLst/>
          </a:prstGeom>
        </p:spPr>
      </p:pic>
      <p:sp>
        <p:nvSpPr>
          <p:cNvPr id="23" name="Seta: Pentágono 49">
            <a:extLst>
              <a:ext uri="{FF2B5EF4-FFF2-40B4-BE49-F238E27FC236}">
                <a16:creationId xmlns:a16="http://schemas.microsoft.com/office/drawing/2014/main" id="{4F888448-C680-461C-9601-4EC9FC2D6CC5}"/>
              </a:ext>
            </a:extLst>
          </p:cNvPr>
          <p:cNvSpPr/>
          <p:nvPr/>
        </p:nvSpPr>
        <p:spPr>
          <a:xfrm>
            <a:off x="360420" y="4478092"/>
            <a:ext cx="6444000" cy="468000"/>
          </a:xfrm>
          <a:prstGeom prst="homePlat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800" b="1" dirty="0">
                <a:effectLst>
                  <a:outerShdw blurRad="38100" dist="38100" dir="2700000" algn="tl">
                    <a:srgbClr val="000000">
                      <a:alpha val="43137"/>
                    </a:srgbClr>
                  </a:outerShdw>
                </a:effectLst>
              </a:rPr>
              <a:t>VII</a:t>
            </a:r>
            <a:r>
              <a:rPr lang="en-GB" sz="2800" b="1" dirty="0">
                <a:effectLst>
                  <a:outerShdw blurRad="38100" dist="38100" dir="2700000" algn="tl">
                    <a:srgbClr val="000000">
                      <a:alpha val="43137"/>
                    </a:srgbClr>
                  </a:outerShdw>
                </a:effectLst>
              </a:rPr>
              <a:t>. </a:t>
            </a:r>
            <a:r>
              <a:rPr lang="pt-PT" sz="2800" b="1" dirty="0">
                <a:effectLst>
                  <a:outerShdw blurRad="38100" dist="38100" dir="2700000" algn="tl">
                    <a:srgbClr val="000000">
                      <a:alpha val="43137"/>
                    </a:srgbClr>
                  </a:outerShdw>
                </a:effectLst>
              </a:rPr>
              <a:t>Criação de um negócio de Bem-Estar</a:t>
            </a:r>
            <a:endParaRPr lang="en-US" sz="2800" b="1" dirty="0">
              <a:effectLst>
                <a:outerShdw blurRad="38100" dist="38100" dir="2700000" algn="tl">
                  <a:srgbClr val="000000">
                    <a:alpha val="43137"/>
                  </a:srgbClr>
                </a:outerShdw>
              </a:effectLst>
            </a:endParaRPr>
          </a:p>
        </p:txBody>
      </p:sp>
      <p:pic>
        <p:nvPicPr>
          <p:cNvPr id="31" name="Imagem 63">
            <a:extLst>
              <a:ext uri="{FF2B5EF4-FFF2-40B4-BE49-F238E27FC236}">
                <a16:creationId xmlns:a16="http://schemas.microsoft.com/office/drawing/2014/main" id="{42E00ACA-22BC-4BDC-B3B3-618C3EFD07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80800" y="3935648"/>
            <a:ext cx="360000" cy="360000"/>
          </a:xfrm>
          <a:prstGeom prst="rect">
            <a:avLst/>
          </a:prstGeom>
        </p:spPr>
      </p:pic>
      <p:pic>
        <p:nvPicPr>
          <p:cNvPr id="29" name="Imagem 63">
            <a:extLst>
              <a:ext uri="{FF2B5EF4-FFF2-40B4-BE49-F238E27FC236}">
                <a16:creationId xmlns:a16="http://schemas.microsoft.com/office/drawing/2014/main" id="{6D212E71-D56C-4A86-A159-83375E63E0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97310" y="4525592"/>
            <a:ext cx="360000" cy="360000"/>
          </a:xfrm>
          <a:prstGeom prst="rect">
            <a:avLst/>
          </a:prstGeom>
        </p:spPr>
      </p:pic>
    </p:spTree>
    <p:extLst>
      <p:ext uri="{BB962C8B-B14F-4D97-AF65-F5344CB8AC3E}">
        <p14:creationId xmlns:p14="http://schemas.microsoft.com/office/powerpoint/2010/main" val="38199657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825E1AD-9DBA-464F-888B-CF8485F92704}"/>
              </a:ext>
            </a:extLst>
          </p:cNvPr>
          <p:cNvSpPr>
            <a:spLocks noGrp="1"/>
          </p:cNvSpPr>
          <p:nvPr>
            <p:ph type="body" sz="quarter" idx="13"/>
          </p:nvPr>
        </p:nvSpPr>
        <p:spPr/>
        <p:txBody>
          <a:bodyPr/>
          <a:lstStyle/>
          <a:p>
            <a:r>
              <a:rPr lang="en-US" dirty="0" err="1"/>
              <a:t>Obrigado</a:t>
            </a:r>
            <a:endParaRPr lang="en-US" dirty="0"/>
          </a:p>
        </p:txBody>
      </p:sp>
      <p:sp>
        <p:nvSpPr>
          <p:cNvPr id="12" name="Text Placeholder 11">
            <a:extLst>
              <a:ext uri="{FF2B5EF4-FFF2-40B4-BE49-F238E27FC236}">
                <a16:creationId xmlns:a16="http://schemas.microsoft.com/office/drawing/2014/main" id="{B80BD092-353C-C14B-BCD4-66995FE37708}"/>
              </a:ext>
            </a:extLst>
          </p:cNvPr>
          <p:cNvSpPr>
            <a:spLocks noGrp="1"/>
          </p:cNvSpPr>
          <p:nvPr>
            <p:ph type="body" sz="quarter" idx="14"/>
          </p:nvPr>
        </p:nvSpPr>
        <p:spPr/>
        <p:txBody>
          <a:bodyPr/>
          <a:lstStyle/>
          <a:p>
            <a:r>
              <a:rPr lang="en-US" dirty="0" err="1"/>
              <a:t>Alguma</a:t>
            </a:r>
            <a:r>
              <a:rPr lang="en-US" dirty="0"/>
              <a:t> </a:t>
            </a:r>
            <a:r>
              <a:rPr lang="en-US" dirty="0" err="1"/>
              <a:t>pergunta</a:t>
            </a:r>
            <a:r>
              <a:rPr lang="en-US" dirty="0"/>
              <a:t>?</a:t>
            </a:r>
          </a:p>
        </p:txBody>
      </p:sp>
    </p:spTree>
    <p:extLst>
      <p:ext uri="{BB962C8B-B14F-4D97-AF65-F5344CB8AC3E}">
        <p14:creationId xmlns:p14="http://schemas.microsoft.com/office/powerpoint/2010/main" val="2956882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t-PT" sz="3600" b="1" dirty="0"/>
              <a:t>Conteúdo e recursos</a:t>
            </a:r>
          </a:p>
        </p:txBody>
      </p:sp>
      <p:sp>
        <p:nvSpPr>
          <p:cNvPr id="9" name="Retângulo 8">
            <a:extLst>
              <a:ext uri="{FF2B5EF4-FFF2-40B4-BE49-F238E27FC236}">
                <a16:creationId xmlns:a16="http://schemas.microsoft.com/office/drawing/2014/main" id="{8AFDAA92-3D51-4E84-9C5F-72FBAB8D7BF4}"/>
              </a:ext>
            </a:extLst>
          </p:cNvPr>
          <p:cNvSpPr/>
          <p:nvPr/>
        </p:nvSpPr>
        <p:spPr>
          <a:xfrm>
            <a:off x="643223" y="1264296"/>
            <a:ext cx="5040000" cy="439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50000"/>
              </a:lnSpc>
              <a:spcBef>
                <a:spcPts val="0"/>
              </a:spcBef>
              <a:spcAft>
                <a:spcPts val="1200"/>
              </a:spcAft>
            </a:pPr>
            <a:r>
              <a:rPr lang="pt-PT" sz="3000" b="1" dirty="0">
                <a:solidFill>
                  <a:srgbClr val="6ECECB"/>
                </a:solidFill>
                <a:effectLst>
                  <a:outerShdw blurRad="38100" dist="38100" dir="2700000" algn="tl">
                    <a:srgbClr val="000000">
                      <a:alpha val="43137"/>
                    </a:srgbClr>
                  </a:outerShdw>
                </a:effectLst>
              </a:rPr>
              <a:t>Conteúdo</a:t>
            </a:r>
            <a:endParaRPr lang="pt-PT" sz="3000" dirty="0">
              <a:solidFill>
                <a:srgbClr val="6ECECB"/>
              </a:solidFill>
              <a:effectLst>
                <a:outerShdw blurRad="38100" dist="38100" dir="2700000" algn="tl">
                  <a:srgbClr val="000000">
                    <a:alpha val="43137"/>
                  </a:srgbClr>
                </a:outerShdw>
              </a:effectLst>
            </a:endParaRPr>
          </a:p>
          <a:p>
            <a:pPr>
              <a:lnSpc>
                <a:spcPct val="150000"/>
              </a:lnSpc>
              <a:spcAft>
                <a:spcPts val="1800"/>
              </a:spcAft>
            </a:pPr>
            <a:r>
              <a:rPr lang="en-US" sz="2400" b="1" dirty="0">
                <a:solidFill>
                  <a:srgbClr val="6ECECB"/>
                </a:solidFill>
              </a:rPr>
              <a:t>a. </a:t>
            </a:r>
            <a:r>
              <a:rPr lang="pt-PT" sz="2400" dirty="0">
                <a:solidFill>
                  <a:schemeClr val="tx1"/>
                </a:solidFill>
              </a:rPr>
              <a:t>Como se tornar um empreendedor</a:t>
            </a:r>
          </a:p>
          <a:p>
            <a:pPr>
              <a:lnSpc>
                <a:spcPct val="150000"/>
              </a:lnSpc>
              <a:spcBef>
                <a:spcPts val="0"/>
              </a:spcBef>
              <a:spcAft>
                <a:spcPts val="1800"/>
              </a:spcAft>
            </a:pPr>
            <a:r>
              <a:rPr lang="en-US" sz="2400" b="1" dirty="0">
                <a:solidFill>
                  <a:srgbClr val="6ECECB"/>
                </a:solidFill>
              </a:rPr>
              <a:t>b.</a:t>
            </a:r>
            <a:r>
              <a:rPr lang="en-US" sz="2400" dirty="0">
                <a:solidFill>
                  <a:srgbClr val="6ECECB"/>
                </a:solidFill>
              </a:rPr>
              <a:t> </a:t>
            </a:r>
            <a:r>
              <a:rPr lang="pt-PT" sz="2400" dirty="0">
                <a:solidFill>
                  <a:schemeClr val="tx1"/>
                </a:solidFill>
              </a:rPr>
              <a:t>Desafios de abrir o seu próprio negócio</a:t>
            </a:r>
          </a:p>
          <a:p>
            <a:pPr>
              <a:lnSpc>
                <a:spcPct val="150000"/>
              </a:lnSpc>
              <a:spcBef>
                <a:spcPts val="0"/>
              </a:spcBef>
              <a:spcAft>
                <a:spcPts val="1800"/>
              </a:spcAft>
            </a:pPr>
            <a:r>
              <a:rPr lang="en-US" sz="2400" b="1" dirty="0">
                <a:solidFill>
                  <a:srgbClr val="6ECECB"/>
                </a:solidFill>
              </a:rPr>
              <a:t>c. </a:t>
            </a:r>
            <a:r>
              <a:rPr lang="sl-SI" sz="2400" dirty="0">
                <a:solidFill>
                  <a:schemeClr val="tx1"/>
                </a:solidFill>
              </a:rPr>
              <a:t>Business Model Canvas</a:t>
            </a:r>
            <a:endParaRPr lang="pt-PT" sz="2400" dirty="0">
              <a:solidFill>
                <a:schemeClr val="tx1"/>
              </a:solidFill>
            </a:endParaRPr>
          </a:p>
          <a:p>
            <a:pPr>
              <a:lnSpc>
                <a:spcPct val="150000"/>
              </a:lnSpc>
              <a:spcBef>
                <a:spcPts val="0"/>
              </a:spcBef>
              <a:spcAft>
                <a:spcPts val="1800"/>
              </a:spcAft>
            </a:pPr>
            <a:r>
              <a:rPr lang="en-US" sz="2400" b="1" dirty="0">
                <a:solidFill>
                  <a:srgbClr val="6ECECB"/>
                </a:solidFill>
              </a:rPr>
              <a:t>d.</a:t>
            </a:r>
            <a:r>
              <a:rPr lang="en-US" sz="2400" dirty="0"/>
              <a:t> </a:t>
            </a:r>
            <a:r>
              <a:rPr lang="pt-PT" sz="2400" dirty="0">
                <a:solidFill>
                  <a:schemeClr val="tx1"/>
                </a:solidFill>
              </a:rPr>
              <a:t>Análise SWOT</a:t>
            </a:r>
            <a:endParaRPr lang="en-US" sz="2400" dirty="0">
              <a:solidFill>
                <a:schemeClr val="tx1"/>
              </a:solidFill>
            </a:endParaRPr>
          </a:p>
        </p:txBody>
      </p:sp>
      <p:sp>
        <p:nvSpPr>
          <p:cNvPr id="10" name="Retângulo 9">
            <a:extLst>
              <a:ext uri="{FF2B5EF4-FFF2-40B4-BE49-F238E27FC236}">
                <a16:creationId xmlns:a16="http://schemas.microsoft.com/office/drawing/2014/main" id="{83E6CDD2-C694-424B-8830-01AC9DD888F7}"/>
              </a:ext>
            </a:extLst>
          </p:cNvPr>
          <p:cNvSpPr/>
          <p:nvPr/>
        </p:nvSpPr>
        <p:spPr>
          <a:xfrm>
            <a:off x="6508777" y="1258540"/>
            <a:ext cx="5040000" cy="439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50000"/>
              </a:lnSpc>
              <a:spcBef>
                <a:spcPts val="0"/>
              </a:spcBef>
              <a:spcAft>
                <a:spcPts val="1200"/>
              </a:spcAft>
            </a:pPr>
            <a:r>
              <a:rPr lang="pt-PT" sz="3000" b="1" dirty="0">
                <a:solidFill>
                  <a:srgbClr val="6ECECB"/>
                </a:solidFill>
                <a:effectLst>
                  <a:outerShdw blurRad="38100" dist="38100" dir="2700000" algn="tl">
                    <a:srgbClr val="000000">
                      <a:alpha val="43137"/>
                    </a:srgbClr>
                  </a:outerShdw>
                </a:effectLst>
              </a:rPr>
              <a:t>Recursos</a:t>
            </a:r>
            <a:endParaRPr lang="pt-PT" sz="3000" dirty="0">
              <a:solidFill>
                <a:srgbClr val="6ECECB"/>
              </a:solidFill>
              <a:effectLst>
                <a:outerShdw blurRad="38100" dist="38100" dir="2700000" algn="tl">
                  <a:srgbClr val="000000">
                    <a:alpha val="43137"/>
                  </a:srgbClr>
                </a:outerShdw>
              </a:effectLst>
            </a:endParaRPr>
          </a:p>
          <a:p>
            <a:pPr>
              <a:lnSpc>
                <a:spcPct val="150000"/>
              </a:lnSpc>
              <a:spcBef>
                <a:spcPts val="0"/>
              </a:spcBef>
              <a:spcAft>
                <a:spcPts val="1800"/>
              </a:spcAft>
            </a:pPr>
            <a:r>
              <a:rPr lang="en-US" sz="2400" b="1" dirty="0">
                <a:solidFill>
                  <a:srgbClr val="6ECECB"/>
                </a:solidFill>
              </a:rPr>
              <a:t>a.</a:t>
            </a:r>
            <a:r>
              <a:rPr lang="en-US" sz="2400" dirty="0">
                <a:solidFill>
                  <a:srgbClr val="6ECECB"/>
                </a:solidFill>
              </a:rPr>
              <a:t> </a:t>
            </a:r>
            <a:r>
              <a:rPr lang="sl-SI" sz="2400" dirty="0">
                <a:solidFill>
                  <a:schemeClr val="tx1"/>
                </a:solidFill>
              </a:rPr>
              <a:t>6 </a:t>
            </a:r>
            <a:r>
              <a:rPr lang="en-US" sz="2400" dirty="0" err="1">
                <a:solidFill>
                  <a:schemeClr val="tx1"/>
                </a:solidFill>
              </a:rPr>
              <a:t>vídeos</a:t>
            </a:r>
            <a:r>
              <a:rPr lang="en-US" sz="2400" dirty="0">
                <a:solidFill>
                  <a:schemeClr val="tx1"/>
                </a:solidFill>
              </a:rPr>
              <a:t> de </a:t>
            </a:r>
            <a:r>
              <a:rPr lang="en-US" sz="2400" dirty="0" err="1">
                <a:solidFill>
                  <a:schemeClr val="tx1"/>
                </a:solidFill>
              </a:rPr>
              <a:t>suporte</a:t>
            </a:r>
            <a:endParaRPr lang="en-US" sz="2400" dirty="0">
              <a:solidFill>
                <a:schemeClr val="tx1"/>
              </a:solidFill>
            </a:endParaRPr>
          </a:p>
          <a:p>
            <a:pPr>
              <a:lnSpc>
                <a:spcPct val="150000"/>
              </a:lnSpc>
              <a:spcBef>
                <a:spcPts val="0"/>
              </a:spcBef>
              <a:spcAft>
                <a:spcPts val="1800"/>
              </a:spcAft>
            </a:pPr>
            <a:r>
              <a:rPr lang="en-US" sz="2400" b="1" dirty="0">
                <a:solidFill>
                  <a:srgbClr val="6ECECB"/>
                </a:solidFill>
              </a:rPr>
              <a:t>b.</a:t>
            </a:r>
            <a:r>
              <a:rPr lang="en-US" sz="2400" dirty="0">
                <a:solidFill>
                  <a:srgbClr val="6ECECB"/>
                </a:solidFill>
              </a:rPr>
              <a:t> </a:t>
            </a:r>
            <a:r>
              <a:rPr lang="sl-SI" sz="2400" dirty="0">
                <a:solidFill>
                  <a:schemeClr val="tx1"/>
                </a:solidFill>
              </a:rPr>
              <a:t>6</a:t>
            </a:r>
            <a:r>
              <a:rPr lang="en-US" sz="2400" dirty="0">
                <a:solidFill>
                  <a:schemeClr val="tx1"/>
                </a:solidFill>
              </a:rPr>
              <a:t> </a:t>
            </a:r>
            <a:r>
              <a:rPr lang="pt-PT" sz="2400" dirty="0">
                <a:solidFill>
                  <a:schemeClr val="tx1"/>
                </a:solidFill>
              </a:rPr>
              <a:t>casos de estudo (com vídeos)</a:t>
            </a:r>
          </a:p>
          <a:p>
            <a:pPr>
              <a:lnSpc>
                <a:spcPct val="150000"/>
              </a:lnSpc>
              <a:spcBef>
                <a:spcPts val="0"/>
              </a:spcBef>
              <a:spcAft>
                <a:spcPts val="1800"/>
              </a:spcAft>
            </a:pPr>
            <a:r>
              <a:rPr lang="en-US" sz="2400" b="1" dirty="0">
                <a:solidFill>
                  <a:srgbClr val="6ECECB"/>
                </a:solidFill>
              </a:rPr>
              <a:t>c. </a:t>
            </a:r>
            <a:r>
              <a:rPr lang="sl-SI" sz="2400" dirty="0">
                <a:solidFill>
                  <a:schemeClr val="tx1"/>
                </a:solidFill>
              </a:rPr>
              <a:t>7</a:t>
            </a:r>
            <a:r>
              <a:rPr lang="en-US" sz="2400" dirty="0">
                <a:solidFill>
                  <a:schemeClr val="tx1"/>
                </a:solidFill>
              </a:rPr>
              <a:t> </a:t>
            </a:r>
            <a:r>
              <a:rPr lang="en-US" sz="2400" dirty="0" err="1">
                <a:solidFill>
                  <a:schemeClr val="tx1"/>
                </a:solidFill>
              </a:rPr>
              <a:t>artigos</a:t>
            </a:r>
            <a:r>
              <a:rPr lang="en-US" sz="2400" dirty="0">
                <a:solidFill>
                  <a:schemeClr val="tx1"/>
                </a:solidFill>
              </a:rPr>
              <a:t> para </a:t>
            </a:r>
            <a:r>
              <a:rPr lang="en-US" sz="2400" dirty="0" err="1">
                <a:solidFill>
                  <a:schemeClr val="tx1"/>
                </a:solidFill>
              </a:rPr>
              <a:t>leitura</a:t>
            </a:r>
            <a:r>
              <a:rPr lang="en-US" sz="2400" dirty="0">
                <a:solidFill>
                  <a:schemeClr val="tx1"/>
                </a:solidFill>
              </a:rPr>
              <a:t> </a:t>
            </a:r>
            <a:r>
              <a:rPr lang="en-US" sz="2400" dirty="0" err="1">
                <a:solidFill>
                  <a:schemeClr val="tx1"/>
                </a:solidFill>
              </a:rPr>
              <a:t>adicional</a:t>
            </a:r>
            <a:endParaRPr lang="en-US" sz="2400" dirty="0">
              <a:solidFill>
                <a:schemeClr val="tx1"/>
              </a:solidFill>
            </a:endParaRPr>
          </a:p>
          <a:p>
            <a:pPr>
              <a:lnSpc>
                <a:spcPct val="150000"/>
              </a:lnSpc>
              <a:spcBef>
                <a:spcPts val="0"/>
              </a:spcBef>
              <a:spcAft>
                <a:spcPts val="1800"/>
              </a:spcAft>
            </a:pPr>
            <a:r>
              <a:rPr lang="en-US" sz="2400" b="1" dirty="0">
                <a:solidFill>
                  <a:srgbClr val="6ECECB"/>
                </a:solidFill>
              </a:rPr>
              <a:t>d.</a:t>
            </a:r>
            <a:r>
              <a:rPr lang="en-US" sz="2400" dirty="0"/>
              <a:t> </a:t>
            </a:r>
            <a:r>
              <a:rPr lang="sl-SI" sz="2400" dirty="0">
                <a:solidFill>
                  <a:schemeClr val="tx1"/>
                </a:solidFill>
              </a:rPr>
              <a:t>3</a:t>
            </a:r>
            <a:r>
              <a:rPr lang="en-US" sz="2400" dirty="0">
                <a:solidFill>
                  <a:schemeClr val="tx1"/>
                </a:solidFill>
              </a:rPr>
              <a:t> </a:t>
            </a:r>
            <a:r>
              <a:rPr lang="pt-PT" sz="2400" dirty="0">
                <a:solidFill>
                  <a:schemeClr val="tx1"/>
                </a:solidFill>
              </a:rPr>
              <a:t>tarefas</a:t>
            </a:r>
            <a:endParaRPr lang="en-US" sz="2400" dirty="0">
              <a:solidFill>
                <a:schemeClr val="tx1"/>
              </a:solidFill>
            </a:endParaRPr>
          </a:p>
        </p:txBody>
      </p:sp>
      <p:pic>
        <p:nvPicPr>
          <p:cNvPr id="11" name="Imagem 10">
            <a:extLst>
              <a:ext uri="{FF2B5EF4-FFF2-40B4-BE49-F238E27FC236}">
                <a16:creationId xmlns:a16="http://schemas.microsoft.com/office/drawing/2014/main" id="{801EB250-B6A0-44B2-9B55-B420465780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66485" y="1342665"/>
            <a:ext cx="720000" cy="720000"/>
          </a:xfrm>
          <a:prstGeom prst="rect">
            <a:avLst/>
          </a:prstGeom>
        </p:spPr>
      </p:pic>
      <p:pic>
        <p:nvPicPr>
          <p:cNvPr id="13" name="Imagem 12">
            <a:extLst>
              <a:ext uri="{FF2B5EF4-FFF2-40B4-BE49-F238E27FC236}">
                <a16:creationId xmlns:a16="http://schemas.microsoft.com/office/drawing/2014/main" id="{3A0903A7-9A25-4BA4-9B03-9714CBCA15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30462" y="1342665"/>
            <a:ext cx="720000" cy="720000"/>
          </a:xfrm>
          <a:prstGeom prst="rect">
            <a:avLst/>
          </a:prstGeom>
        </p:spPr>
      </p:pic>
    </p:spTree>
    <p:extLst>
      <p:ext uri="{BB962C8B-B14F-4D97-AF65-F5344CB8AC3E}">
        <p14:creationId xmlns:p14="http://schemas.microsoft.com/office/powerpoint/2010/main" val="1108871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FF89C9-5B42-454D-9BD6-6F386ACD4D99}"/>
              </a:ext>
            </a:extLst>
          </p:cNvPr>
          <p:cNvSpPr>
            <a:spLocks noGrp="1"/>
          </p:cNvSpPr>
          <p:nvPr>
            <p:ph type="body" sz="quarter" idx="13"/>
          </p:nvPr>
        </p:nvSpPr>
        <p:spPr>
          <a:xfrm>
            <a:off x="147461" y="1271641"/>
            <a:ext cx="3141170" cy="3297980"/>
          </a:xfrm>
        </p:spPr>
        <p:txBody>
          <a:bodyPr>
            <a:normAutofit/>
          </a:bodyPr>
          <a:lstStyle/>
          <a:p>
            <a:pPr algn="just"/>
            <a:r>
              <a:rPr lang="sl-SI" sz="2800" dirty="0"/>
              <a:t>COMO TORNAR-SE EMPREENDEDOR</a:t>
            </a:r>
            <a:endParaRPr lang="en-US" sz="2800" dirty="0"/>
          </a:p>
        </p:txBody>
      </p:sp>
      <p:pic>
        <p:nvPicPr>
          <p:cNvPr id="8" name="Picture Placeholder 7" descr="A person swimming in a body of water with a mountain in the background&#10;&#10;Description automatically generated">
            <a:extLst>
              <a:ext uri="{FF2B5EF4-FFF2-40B4-BE49-F238E27FC236}">
                <a16:creationId xmlns:a16="http://schemas.microsoft.com/office/drawing/2014/main" id="{FDD7280B-5D2B-DB42-BA63-878FA1355697}"/>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a:xfrm>
            <a:off x="3671249" y="29470"/>
            <a:ext cx="8520751" cy="4540151"/>
          </a:xfrm>
        </p:spPr>
      </p:pic>
    </p:spTree>
    <p:extLst>
      <p:ext uri="{BB962C8B-B14F-4D97-AF65-F5344CB8AC3E}">
        <p14:creationId xmlns:p14="http://schemas.microsoft.com/office/powerpoint/2010/main" val="137162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C63F77-A39B-554E-A133-99F7EF6E974C}"/>
              </a:ext>
            </a:extLst>
          </p:cNvPr>
          <p:cNvSpPr>
            <a:spLocks noGrp="1"/>
          </p:cNvSpPr>
          <p:nvPr>
            <p:ph type="body" sz="quarter" idx="15"/>
          </p:nvPr>
        </p:nvSpPr>
        <p:spPr/>
        <p:txBody>
          <a:bodyPr/>
          <a:lstStyle/>
          <a:p>
            <a:r>
              <a:rPr lang="pt-PT" dirty="0"/>
              <a:t>O EMPREENDEDOR</a:t>
            </a:r>
            <a:endParaRPr lang="en-US" dirty="0"/>
          </a:p>
        </p:txBody>
      </p:sp>
      <p:sp>
        <p:nvSpPr>
          <p:cNvPr id="5" name="Text Placeholder 4">
            <a:extLst>
              <a:ext uri="{FF2B5EF4-FFF2-40B4-BE49-F238E27FC236}">
                <a16:creationId xmlns:a16="http://schemas.microsoft.com/office/drawing/2014/main" id="{FD9205F5-A00B-D94A-9484-6F4A56122316}"/>
              </a:ext>
            </a:extLst>
          </p:cNvPr>
          <p:cNvSpPr>
            <a:spLocks noGrp="1"/>
          </p:cNvSpPr>
          <p:nvPr>
            <p:ph type="body" sz="quarter" idx="16"/>
          </p:nvPr>
        </p:nvSpPr>
        <p:spPr>
          <a:xfrm>
            <a:off x="571313" y="1481328"/>
            <a:ext cx="11323352" cy="4624029"/>
          </a:xfrm>
        </p:spPr>
        <p:txBody>
          <a:bodyPr/>
          <a:lstStyle/>
          <a:p>
            <a:pPr algn="ctr"/>
            <a:r>
              <a:rPr lang="pt-PT" b="1" i="1" dirty="0"/>
              <a:t>EMPREENDEDOR (de acordo com o dicionário de Cambridge):</a:t>
            </a:r>
          </a:p>
          <a:p>
            <a:pPr algn="ctr"/>
            <a:r>
              <a:rPr lang="pt-PT" b="1" i="1" dirty="0"/>
              <a:t>uma pessoa que tenta lucrar ao abrir uma empresa ou a operar sozinha no mundo dos negócios, quando envolve assumir riscos.</a:t>
            </a:r>
          </a:p>
          <a:p>
            <a:pPr algn="ctr"/>
            <a:endParaRPr lang="sl-SI" dirty="0"/>
          </a:p>
          <a:p>
            <a:pPr algn="just">
              <a:lnSpc>
                <a:spcPct val="100000"/>
              </a:lnSpc>
            </a:pPr>
            <a:r>
              <a:rPr lang="pt-PT" sz="2000" dirty="0"/>
              <a:t>Um empreendedor é um indivíduo que cria um novo negócio, suportando a maioria dos riscos e desfrutando da maioria das recompensas.</a:t>
            </a:r>
          </a:p>
          <a:p>
            <a:pPr algn="just">
              <a:lnSpc>
                <a:spcPct val="100000"/>
              </a:lnSpc>
            </a:pPr>
            <a:r>
              <a:rPr lang="pt-PT" sz="2000" dirty="0"/>
              <a:t>O processo de criação de uma empresa é conhecido como empreendedorismo.</a:t>
            </a:r>
          </a:p>
          <a:p>
            <a:pPr algn="just">
              <a:lnSpc>
                <a:spcPct val="100000"/>
              </a:lnSpc>
            </a:pPr>
            <a:r>
              <a:rPr lang="pt-PT" sz="2000" dirty="0"/>
              <a:t>O empreendedor é comumente visto como um inovador, uma fonte de novas ideias, bens, serviços e negócios / ou produtos.</a:t>
            </a:r>
          </a:p>
          <a:p>
            <a:pPr algn="just">
              <a:lnSpc>
                <a:spcPct val="100000"/>
              </a:lnSpc>
            </a:pPr>
            <a:endParaRPr lang="sl-SI" sz="2000" dirty="0"/>
          </a:p>
          <a:p>
            <a:endParaRPr lang="en-GB" dirty="0"/>
          </a:p>
        </p:txBody>
      </p:sp>
      <p:pic>
        <p:nvPicPr>
          <p:cNvPr id="1026" name="Picture 2" descr="Getting started as a Ryerson entrepreneur - News and Events - Ryerson  University">
            <a:extLst>
              <a:ext uri="{FF2B5EF4-FFF2-40B4-BE49-F238E27FC236}">
                <a16:creationId xmlns:a16="http://schemas.microsoft.com/office/drawing/2014/main" id="{4D9323D5-E467-4102-A9A1-920428FB03E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874993" y="5057654"/>
            <a:ext cx="1674582" cy="1254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27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E4DD7A-273F-0B4E-893D-7F3FC07F0189}"/>
              </a:ext>
            </a:extLst>
          </p:cNvPr>
          <p:cNvSpPr>
            <a:spLocks noGrp="1"/>
          </p:cNvSpPr>
          <p:nvPr>
            <p:ph type="body" sz="quarter" idx="15"/>
          </p:nvPr>
        </p:nvSpPr>
        <p:spPr>
          <a:xfrm>
            <a:off x="571312" y="875544"/>
            <a:ext cx="8203719" cy="1459693"/>
          </a:xfrm>
        </p:spPr>
        <p:txBody>
          <a:bodyPr/>
          <a:lstStyle/>
          <a:p>
            <a:r>
              <a:rPr lang="sl-SI" dirty="0"/>
              <a:t>INICIANDO </a:t>
            </a:r>
            <a:r>
              <a:rPr lang="pt-PT" dirty="0"/>
              <a:t> O </a:t>
            </a:r>
            <a:r>
              <a:rPr lang="sl-SI" dirty="0"/>
              <a:t>SEU PRÓPRIO NEGÓCIO</a:t>
            </a:r>
            <a:endParaRPr lang="en-US" dirty="0"/>
          </a:p>
        </p:txBody>
      </p:sp>
      <p:sp>
        <p:nvSpPr>
          <p:cNvPr id="3" name="Text Placeholder 2">
            <a:extLst>
              <a:ext uri="{FF2B5EF4-FFF2-40B4-BE49-F238E27FC236}">
                <a16:creationId xmlns:a16="http://schemas.microsoft.com/office/drawing/2014/main" id="{5F0989E8-AC0E-5F44-92E2-F7C7ED332BB5}"/>
              </a:ext>
            </a:extLst>
          </p:cNvPr>
          <p:cNvSpPr>
            <a:spLocks noGrp="1"/>
          </p:cNvSpPr>
          <p:nvPr>
            <p:ph type="body" sz="quarter" idx="16"/>
          </p:nvPr>
        </p:nvSpPr>
        <p:spPr>
          <a:xfrm>
            <a:off x="8598568" y="3260022"/>
            <a:ext cx="3106410" cy="1744962"/>
          </a:xfrm>
        </p:spPr>
        <p:txBody>
          <a:bodyPr/>
          <a:lstStyle/>
          <a:p>
            <a:pPr algn="just"/>
            <a:r>
              <a:rPr lang="pt-PT" b="1" dirty="0"/>
              <a:t>Acredite em si mesmo</a:t>
            </a:r>
          </a:p>
          <a:p>
            <a:pPr algn="just"/>
            <a:r>
              <a:rPr lang="pt-PT" b="1" dirty="0"/>
              <a:t>Acredite na sua visão</a:t>
            </a:r>
          </a:p>
          <a:p>
            <a:pPr algn="just"/>
            <a:r>
              <a:rPr lang="pt-PT" b="1" dirty="0"/>
              <a:t>Siga a sua ideia</a:t>
            </a:r>
            <a:endParaRPr lang="sl-SI" b="1" dirty="0"/>
          </a:p>
          <a:p>
            <a:endParaRPr lang="en-US" dirty="0"/>
          </a:p>
          <a:p>
            <a:endParaRPr lang="en-US" dirty="0"/>
          </a:p>
        </p:txBody>
      </p:sp>
      <p:pic>
        <p:nvPicPr>
          <p:cNvPr id="12" name="Picture Placeholder 11" descr="A person holding a sign&#10;&#10;Description automatically generated">
            <a:extLst>
              <a:ext uri="{FF2B5EF4-FFF2-40B4-BE49-F238E27FC236}">
                <a16:creationId xmlns:a16="http://schemas.microsoft.com/office/drawing/2014/main" id="{29EB905F-4AC5-3E46-8B4F-A2C68A1D33E4}"/>
              </a:ext>
            </a:extLst>
          </p:cNvPr>
          <p:cNvPicPr>
            <a:picLocks noGrp="1" noChangeAspect="1"/>
          </p:cNvPicPr>
          <p:nvPr>
            <p:ph type="pic" sz="quarter" idx="25"/>
          </p:nvPr>
        </p:nvPicPr>
        <p:blipFill>
          <a:blip r:embed="rId4" cstate="screen">
            <a:extLst>
              <a:ext uri="{28A0092B-C50C-407E-A947-70E740481C1C}">
                <a14:useLocalDpi xmlns:a14="http://schemas.microsoft.com/office/drawing/2010/main"/>
              </a:ext>
            </a:extLst>
          </a:blip>
          <a:srcRect/>
          <a:stretch>
            <a:fillRect/>
          </a:stretch>
        </p:blipFill>
        <p:spPr>
          <a:xfrm>
            <a:off x="5044735" y="2612513"/>
            <a:ext cx="3263900" cy="3079750"/>
          </a:xfrm>
        </p:spPr>
      </p:pic>
      <p:grpSp>
        <p:nvGrpSpPr>
          <p:cNvPr id="7" name="Google Shape;605;p39">
            <a:extLst>
              <a:ext uri="{FF2B5EF4-FFF2-40B4-BE49-F238E27FC236}">
                <a16:creationId xmlns:a16="http://schemas.microsoft.com/office/drawing/2014/main" id="{C1406AD9-BC4E-416A-80F1-0615C2922B5A}"/>
              </a:ext>
            </a:extLst>
          </p:cNvPr>
          <p:cNvGrpSpPr/>
          <p:nvPr/>
        </p:nvGrpSpPr>
        <p:grpSpPr>
          <a:xfrm>
            <a:off x="691874" y="2814321"/>
            <a:ext cx="3472367" cy="2849410"/>
            <a:chOff x="2583100" y="2973775"/>
            <a:chExt cx="461550" cy="437200"/>
          </a:xfrm>
        </p:grpSpPr>
        <p:sp>
          <p:nvSpPr>
            <p:cNvPr id="8" name="Google Shape;606;p39">
              <a:extLst>
                <a:ext uri="{FF2B5EF4-FFF2-40B4-BE49-F238E27FC236}">
                  <a16:creationId xmlns:a16="http://schemas.microsoft.com/office/drawing/2014/main" id="{B30D39B3-3375-445A-BA25-5CDD13A82DE0}"/>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07;p39">
              <a:extLst>
                <a:ext uri="{FF2B5EF4-FFF2-40B4-BE49-F238E27FC236}">
                  <a16:creationId xmlns:a16="http://schemas.microsoft.com/office/drawing/2014/main" id="{B5FACA1A-A62E-470C-8798-D79BC1E1FF23}"/>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redstavnost v spletu 4" title="Wellness, Superfoods, &amp; Starting Your Own Business w/ Trinity Mouzon Wofford of Golde | WOMANBOSS">
            <a:hlinkClick r:id="" action="ppaction://media"/>
            <a:extLst>
              <a:ext uri="{FF2B5EF4-FFF2-40B4-BE49-F238E27FC236}">
                <a16:creationId xmlns:a16="http://schemas.microsoft.com/office/drawing/2014/main" id="{79C6AFA5-9379-440F-BE21-F4376985EBC6}"/>
              </a:ext>
            </a:extLst>
          </p:cNvPr>
          <p:cNvPicPr>
            <a:picLocks noRot="1" noChangeAspect="1"/>
          </p:cNvPicPr>
          <p:nvPr>
            <a:videoFile r:link="rId1"/>
          </p:nvPr>
        </p:nvPicPr>
        <p:blipFill>
          <a:blip r:embed="rId5"/>
          <a:stretch>
            <a:fillRect/>
          </a:stretch>
        </p:blipFill>
        <p:spPr>
          <a:xfrm>
            <a:off x="1048745" y="3120982"/>
            <a:ext cx="2829618" cy="1598734"/>
          </a:xfrm>
          <a:prstGeom prst="rect">
            <a:avLst/>
          </a:prstGeom>
        </p:spPr>
      </p:pic>
    </p:spTree>
    <p:extLst>
      <p:ext uri="{BB962C8B-B14F-4D97-AF65-F5344CB8AC3E}">
        <p14:creationId xmlns:p14="http://schemas.microsoft.com/office/powerpoint/2010/main" val="75251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90D8703CDF2A7B4CA481E8D069EABEF3" ma:contentTypeVersion="8" ma:contentTypeDescription="Ustvari nov dokument." ma:contentTypeScope="" ma:versionID="e4fa26b687c6c74bd78dd1d29ecef848">
  <xsd:schema xmlns:xsd="http://www.w3.org/2001/XMLSchema" xmlns:xs="http://www.w3.org/2001/XMLSchema" xmlns:p="http://schemas.microsoft.com/office/2006/metadata/properties" xmlns:ns2="25ce85cd-ae62-4235-a222-d67401b0d1b1" targetNamespace="http://schemas.microsoft.com/office/2006/metadata/properties" ma:root="true" ma:fieldsID="a7b580ffb078ff94453647cf8726d4de" ns2:_="">
    <xsd:import namespace="25ce85cd-ae62-4235-a222-d67401b0d1b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ce85cd-ae62-4235-a222-d67401b0d1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DAA880F-4F46-46C0-962B-22673FD1E5B8}">
  <ds:schemaRefs>
    <ds:schemaRef ds:uri="http://www.w3.org/XML/1998/namespace"/>
    <ds:schemaRef ds:uri="http://schemas.microsoft.com/office/2006/metadata/properties"/>
    <ds:schemaRef ds:uri="http://schemas.openxmlformats.org/package/2006/metadata/core-properties"/>
    <ds:schemaRef ds:uri="http://purl.org/dc/dcmitype/"/>
    <ds:schemaRef ds:uri="http://schemas.microsoft.com/office/2006/documentManagement/types"/>
    <ds:schemaRef ds:uri="http://purl.org/dc/elements/1.1/"/>
    <ds:schemaRef ds:uri="25ce85cd-ae62-4235-a222-d67401b0d1b1"/>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E3108DBB-E6AA-418F-AB0E-42ED4F0BCD49}">
  <ds:schemaRefs>
    <ds:schemaRef ds:uri="http://schemas.microsoft.com/sharepoint/v3/contenttype/forms"/>
  </ds:schemaRefs>
</ds:datastoreItem>
</file>

<file path=customXml/itemProps3.xml><?xml version="1.0" encoding="utf-8"?>
<ds:datastoreItem xmlns:ds="http://schemas.openxmlformats.org/officeDocument/2006/customXml" ds:itemID="{4C4BDBF0-C0E0-49F8-BACE-9C54B944DD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ce85cd-ae62-4235-a222-d67401b0d1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4316</TotalTime>
  <Words>2899</Words>
  <Application>Microsoft Macintosh PowerPoint</Application>
  <PresentationFormat>Widescreen</PresentationFormat>
  <Paragraphs>290</Paragraphs>
  <Slides>56</Slides>
  <Notes>11</Notes>
  <HiddenSlides>0</HiddenSlides>
  <MMClips>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Arial</vt:lpstr>
      <vt:lpstr>Calibri</vt:lpstr>
      <vt:lpstr>Calibri  </vt:lpstr>
      <vt:lpstr>Calibri Light</vt:lpstr>
      <vt:lpstr>Quattrocento 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Ian Sayers</cp:lastModifiedBy>
  <cp:revision>193</cp:revision>
  <cp:lastPrinted>2021-07-06T16:57:49Z</cp:lastPrinted>
  <dcterms:created xsi:type="dcterms:W3CDTF">2019-11-20T14:08:21Z</dcterms:created>
  <dcterms:modified xsi:type="dcterms:W3CDTF">2022-01-12T13:17:18Z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0x01010090D8703CDF2A7B4CA481E8D069EABEF3</vt:lpwstr>
  </property>
</Properties>
</file>