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5" r:id="rId2"/>
    <p:sldMasterId id="2147483688" r:id="rId3"/>
  </p:sldMasterIdLst>
  <p:notesMasterIdLst>
    <p:notesMasterId r:id="rId6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421" r:id="rId6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gSKnvp7L+m6fpgn+xq1O4CKhL0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40BAD2"/>
    <a:srgbClr val="FDD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91" autoAdjust="0"/>
    <p:restoredTop sz="80952" autoAdjust="0"/>
  </p:normalViewPr>
  <p:slideViewPr>
    <p:cSldViewPr snapToGrid="0">
      <p:cViewPr varScale="1">
        <p:scale>
          <a:sx n="102" d="100"/>
          <a:sy n="102" d="100"/>
        </p:scale>
        <p:origin x="11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customschemas.google.com/relationships/presentationmetadata" Target="meta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eography.and.tourism.ukw.edu.pl/artykuly/vol8.no1_2020/G-T-2020-01_09_20200809.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file:///C:/Users/Mojcap/Downloads/G-T-2020-PRIVITERA.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agreenerfestival.com/wp-content/uploads/pdfs/GOOD_FOOD_stallholder_guide.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Calibri"/>
              </a:rPr>
              <a:t>M</a:t>
            </a: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Calibri"/>
              </a:rPr>
              <a:t>ais em</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sl-SI" sz="11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http://www.geography.and.tourism.ukw.edu.pl/artykuly/vol8.no1_2020/G-T-2020-01_09_20200809.pdf</a:t>
            </a:r>
            <a:r>
              <a:rPr kumimoji="0" lang="sl-SI" sz="1100" b="0" i="0" u="none" strike="noStrike" kern="1200" cap="none" spc="0" normalizeH="0" baseline="0" noProof="0" dirty="0">
                <a:ln>
                  <a:noFill/>
                </a:ln>
                <a:solidFill>
                  <a:prstClr val="black"/>
                </a:solidFill>
                <a:effectLst/>
                <a:uLnTx/>
                <a:uFillTx/>
                <a:latin typeface="Calibri" panose="020F0502020204030204"/>
                <a:ea typeface="+mn-ea"/>
                <a:cs typeface="Calibri"/>
              </a:rPr>
              <a:t> </a:t>
            </a:r>
            <a:endParaRPr kumimoji="0" lang="sl-SI" sz="11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4"/>
            </a:endParaRPr>
          </a:p>
          <a:p>
            <a:pPr marL="0" lvl="0" indent="0" algn="l" rtl="0">
              <a:spcBef>
                <a:spcPts val="0"/>
              </a:spcBef>
              <a:spcAft>
                <a:spcPts val="0"/>
              </a:spcAft>
              <a:buNone/>
            </a:pPr>
            <a:endParaRPr dirty="0"/>
          </a:p>
        </p:txBody>
      </p:sp>
      <p:sp>
        <p:nvSpPr>
          <p:cNvPr id="403" name="Google Shape;40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PT" b="0" i="0" dirty="0">
                <a:solidFill>
                  <a:srgbClr val="000000"/>
                </a:solidFill>
                <a:effectLst/>
                <a:latin typeface="freight-text-pro"/>
              </a:rPr>
              <a:t>O </a:t>
            </a:r>
            <a:r>
              <a:rPr lang="pt-PT" b="0" i="0" dirty="0" err="1">
                <a:solidFill>
                  <a:srgbClr val="000000"/>
                </a:solidFill>
                <a:effectLst/>
                <a:latin typeface="freight-text-pro"/>
              </a:rPr>
              <a:t>Apiturismo</a:t>
            </a:r>
            <a:r>
              <a:rPr lang="pt-PT" b="0" i="0" dirty="0">
                <a:solidFill>
                  <a:srgbClr val="000000"/>
                </a:solidFill>
                <a:effectLst/>
                <a:latin typeface="freight-text-pro"/>
              </a:rPr>
              <a:t> é uma experiência única que pode revestir-se de várias vertentes, desde a visita a um apiário, em conhecer um pouco do mundo maravilhoso das abelhas, em caminhadas para observação da flora melífera da região polarizada pelas abelhas, explicação acerca das plantas com interesse apícola e quais os componentes que as abelhas delas retiram para produzir, não só o mel, mas também o pólen e outros produtos da colmeia, e até na simples experiência de vestir o fato do apicultor e aventurar-se no meio das abelhas.</a:t>
            </a:r>
            <a:endParaRPr lang="pt-PT" dirty="0"/>
          </a:p>
          <a:p>
            <a:pPr marL="0" lvl="0" indent="0" algn="l" rtl="0">
              <a:spcBef>
                <a:spcPts val="0"/>
              </a:spcBef>
              <a:spcAft>
                <a:spcPts val="0"/>
              </a:spcAft>
              <a:buNone/>
            </a:pPr>
            <a:endParaRPr dirty="0"/>
          </a:p>
        </p:txBody>
      </p:sp>
      <p:sp>
        <p:nvSpPr>
          <p:cNvPr id="441" name="Google Shape;44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pt-PT" dirty="0"/>
          </a:p>
          <a:p>
            <a:pPr marL="0" lvl="0" indent="0" algn="l" rtl="0">
              <a:spcBef>
                <a:spcPts val="0"/>
              </a:spcBef>
              <a:spcAft>
                <a:spcPts val="0"/>
              </a:spcAft>
              <a:buNone/>
            </a:pPr>
            <a:r>
              <a:rPr lang="pt-PT" dirty="0"/>
              <a:t>O termo </a:t>
            </a:r>
            <a:r>
              <a:rPr lang="pt-PT" dirty="0" err="1"/>
              <a:t>Superfood</a:t>
            </a:r>
            <a:r>
              <a:rPr lang="pt-PT" dirty="0"/>
              <a:t> é utilizado para produtos ricos, do ponto de visto nutricional.</a:t>
            </a:r>
            <a:endParaRPr dirty="0"/>
          </a:p>
        </p:txBody>
      </p:sp>
      <p:sp>
        <p:nvSpPr>
          <p:cNvPr id="485" name="Google Shape;48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FONDA fish garden - </a:t>
            </a:r>
            <a:r>
              <a:rPr lang="en-GB" dirty="0" err="1"/>
              <a:t>Criação</a:t>
            </a:r>
            <a:r>
              <a:rPr lang="en-GB" dirty="0"/>
              <a:t> de </a:t>
            </a:r>
            <a:r>
              <a:rPr lang="en-GB" dirty="0" err="1"/>
              <a:t>peixe</a:t>
            </a:r>
            <a:r>
              <a:rPr lang="en-GB" dirty="0"/>
              <a:t> </a:t>
            </a:r>
            <a:r>
              <a:rPr lang="en-GB" dirty="0" err="1"/>
              <a:t>sustentável</a:t>
            </a:r>
            <a:r>
              <a:rPr lang="en-GB" dirty="0"/>
              <a:t> (</a:t>
            </a:r>
            <a:r>
              <a:rPr lang="en-GB" dirty="0" err="1"/>
              <a:t>viveiros</a:t>
            </a:r>
            <a:r>
              <a:rPr lang="en-GB" dirty="0"/>
              <a:t>( que </a:t>
            </a:r>
            <a:r>
              <a:rPr lang="en-GB" dirty="0" err="1"/>
              <a:t>inclui</a:t>
            </a:r>
            <a:r>
              <a:rPr lang="en-GB" dirty="0"/>
              <a:t> </a:t>
            </a:r>
            <a:r>
              <a:rPr lang="en-GB" dirty="0" err="1"/>
              <a:t>uma</a:t>
            </a:r>
            <a:r>
              <a:rPr lang="en-GB" dirty="0"/>
              <a:t> </a:t>
            </a:r>
            <a:r>
              <a:rPr lang="en-GB" dirty="0" err="1"/>
              <a:t>experiência</a:t>
            </a:r>
            <a:r>
              <a:rPr lang="en-GB" dirty="0"/>
              <a:t> </a:t>
            </a:r>
            <a:r>
              <a:rPr lang="en-GB" dirty="0" err="1"/>
              <a:t>turística</a:t>
            </a:r>
            <a:r>
              <a:rPr lang="en-GB" dirty="0"/>
              <a:t> </a:t>
            </a:r>
            <a:r>
              <a:rPr lang="en-GB" dirty="0" err="1"/>
              <a:t>agregada</a:t>
            </a:r>
            <a:r>
              <a:rPr lang="en-GB" dirty="0"/>
              <a:t> de </a:t>
            </a:r>
            <a:r>
              <a:rPr lang="en-GB" dirty="0" err="1"/>
              <a:t>visita</a:t>
            </a:r>
            <a:r>
              <a:rPr lang="en-GB" dirty="0"/>
              <a:t> e </a:t>
            </a:r>
            <a:r>
              <a:rPr lang="en-GB" dirty="0" err="1"/>
              <a:t>prova</a:t>
            </a:r>
            <a:r>
              <a:rPr lang="en-GB" dirty="0"/>
              <a:t>.</a:t>
            </a:r>
          </a:p>
          <a:p>
            <a:pPr marL="0" lvl="0" indent="0" algn="l" rtl="0">
              <a:spcBef>
                <a:spcPts val="0"/>
              </a:spcBef>
              <a:spcAft>
                <a:spcPts val="0"/>
              </a:spcAft>
              <a:buNone/>
            </a:pPr>
            <a:endParaRPr lang="pt-PT" dirty="0"/>
          </a:p>
        </p:txBody>
      </p:sp>
      <p:sp>
        <p:nvSpPr>
          <p:cNvPr id="511" name="Google Shape;51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 name="Google Shape;59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7" name="Google Shape;66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81" name="Google Shape;68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Conflito = “Buzz”</a:t>
            </a:r>
            <a:endParaRPr dirty="0"/>
          </a:p>
        </p:txBody>
      </p:sp>
      <p:sp>
        <p:nvSpPr>
          <p:cNvPr id="698" name="Google Shape;69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15" name="Google Shape;71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5" name="Google Shape;33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2" name="Google Shape;73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74" name="Google Shape;77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4" name="Google Shape;80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0" name="Google Shape;81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7" name="Google Shape;81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5" name="Google Shape;82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3" name="Google Shape;83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 name="Google Shape;84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8" name="Google Shape;84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PT" sz="1100" dirty="0"/>
              <a:t>Fonte: </a:t>
            </a:r>
            <a:r>
              <a:rPr lang="pt-PT" sz="1100" u="sng" dirty="0">
                <a:solidFill>
                  <a:schemeClr val="hlink"/>
                </a:solidFill>
                <a:hlinkClick r:id="rId3"/>
              </a:rPr>
              <a:t>https://www.agreenerfestival.com/wp-content/uploads/pdfs/GOOD_FOOD_stallholder_guide.pdf</a:t>
            </a:r>
            <a:r>
              <a:rPr lang="pt-PT" sz="1100" dirty="0"/>
              <a:t> </a:t>
            </a:r>
          </a:p>
          <a:p>
            <a:pPr marL="0" lvl="0" indent="0" algn="l" rtl="0">
              <a:spcBef>
                <a:spcPts val="0"/>
              </a:spcBef>
              <a:spcAft>
                <a:spcPts val="0"/>
              </a:spcAft>
              <a:buNone/>
            </a:pPr>
            <a:endParaRPr dirty="0"/>
          </a:p>
        </p:txBody>
      </p:sp>
      <p:sp>
        <p:nvSpPr>
          <p:cNvPr id="872" name="Google Shape;87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78" name="Google Shape;87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2" name="Google Shape;90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Paris (França) – Croissant</a:t>
            </a:r>
          </a:p>
          <a:p>
            <a:pPr marL="0" lvl="0" indent="0" algn="l" rtl="0">
              <a:spcBef>
                <a:spcPts val="0"/>
              </a:spcBef>
              <a:spcAft>
                <a:spcPts val="0"/>
              </a:spcAft>
              <a:buNone/>
            </a:pPr>
            <a:r>
              <a:rPr lang="pt-PT" dirty="0"/>
              <a:t>Londres (Reino Unido) – Pequeno-almoço inglês</a:t>
            </a:r>
          </a:p>
          <a:p>
            <a:pPr marL="0" lvl="0" indent="0" algn="l" rtl="0">
              <a:spcBef>
                <a:spcPts val="0"/>
              </a:spcBef>
              <a:spcAft>
                <a:spcPts val="0"/>
              </a:spcAft>
              <a:buNone/>
            </a:pPr>
            <a:r>
              <a:rPr lang="pt-PT" dirty="0"/>
              <a:t>Nova Iorque (Estados Unidos da América) - </a:t>
            </a:r>
            <a:r>
              <a:rPr lang="pt-PT" dirty="0" err="1"/>
              <a:t>Bagel</a:t>
            </a:r>
            <a:endParaRPr dirty="0"/>
          </a:p>
        </p:txBody>
      </p:sp>
      <p:sp>
        <p:nvSpPr>
          <p:cNvPr id="929" name="Google Shape;92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2" name="Google Shape;94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9" name="Google Shape;95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5" name="Google Shape;96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72" name="Google Shape;97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9" name="Google Shape;97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7275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2" name="Google Shape;37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11"/>
        <p:cNvGrpSpPr/>
        <p:nvPr/>
      </p:nvGrpSpPr>
      <p:grpSpPr>
        <a:xfrm>
          <a:off x="0" y="0"/>
          <a:ext cx="0" cy="0"/>
          <a:chOff x="0" y="0"/>
          <a:chExt cx="0" cy="0"/>
        </a:xfrm>
      </p:grpSpPr>
      <p:sp>
        <p:nvSpPr>
          <p:cNvPr id="12" name="Google Shape;12;p63"/>
          <p:cNvSpPr/>
          <p:nvPr/>
        </p:nvSpPr>
        <p:spPr>
          <a:xfrm>
            <a:off x="0" y="3871356"/>
            <a:ext cx="12192000" cy="2986644"/>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096500" y="6025321"/>
            <a:ext cx="2095500" cy="558800"/>
          </a:xfrm>
          <a:prstGeom prst="rect">
            <a:avLst/>
          </a:prstGeom>
          <a:noFill/>
          <a:ln>
            <a:noFill/>
          </a:ln>
        </p:spPr>
      </p:pic>
      <p:sp>
        <p:nvSpPr>
          <p:cNvPr id="14" name="Google Shape;14;p63"/>
          <p:cNvSpPr txBox="1">
            <a:spLocks noGrp="1"/>
          </p:cNvSpPr>
          <p:nvPr>
            <p:ph type="body" idx="1"/>
          </p:nvPr>
        </p:nvSpPr>
        <p:spPr>
          <a:xfrm>
            <a:off x="6427719" y="4347596"/>
            <a:ext cx="5278651" cy="69735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5400"/>
              <a:buNone/>
              <a:defRPr sz="54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63"/>
          <p:cNvSpPr txBox="1">
            <a:spLocks noGrp="1"/>
          </p:cNvSpPr>
          <p:nvPr>
            <p:ph type="body" idx="2"/>
          </p:nvPr>
        </p:nvSpPr>
        <p:spPr>
          <a:xfrm>
            <a:off x="6427719" y="5054089"/>
            <a:ext cx="5278651"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63" descr="A close up of a 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113142"/>
            <a:ext cx="4610100" cy="1638300"/>
          </a:xfrm>
          <a:prstGeom prst="rect">
            <a:avLst/>
          </a:prstGeom>
          <a:noFill/>
          <a:ln>
            <a:noFill/>
          </a:ln>
        </p:spPr>
      </p:pic>
      <p:sp>
        <p:nvSpPr>
          <p:cNvPr id="17" name="Google Shape;17;p63"/>
          <p:cNvSpPr>
            <a:spLocks noGrp="1"/>
          </p:cNvSpPr>
          <p:nvPr>
            <p:ph type="pic" idx="3"/>
          </p:nvPr>
        </p:nvSpPr>
        <p:spPr>
          <a:xfrm>
            <a:off x="0" y="-38063"/>
            <a:ext cx="12192000" cy="3874523"/>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 bullet point slide">
  <p:cSld name="4 bullet point slide">
    <p:spTree>
      <p:nvGrpSpPr>
        <p:cNvPr id="1" name="Shape 74"/>
        <p:cNvGrpSpPr/>
        <p:nvPr/>
      </p:nvGrpSpPr>
      <p:grpSpPr>
        <a:xfrm>
          <a:off x="0" y="0"/>
          <a:ext cx="0" cy="0"/>
          <a:chOff x="0" y="0"/>
          <a:chExt cx="0" cy="0"/>
        </a:xfrm>
      </p:grpSpPr>
      <p:sp>
        <p:nvSpPr>
          <p:cNvPr id="75" name="Google Shape;75;p72"/>
          <p:cNvSpPr/>
          <p:nvPr/>
        </p:nvSpPr>
        <p:spPr>
          <a:xfrm>
            <a:off x="447066" y="1313696"/>
            <a:ext cx="2659582" cy="3745771"/>
          </a:xfrm>
          <a:prstGeom prst="rect">
            <a:avLst/>
          </a:prstGeom>
          <a:noFill/>
          <a:ln w="19050" cap="flat" cmpd="sng">
            <a:solidFill>
              <a:srgbClr val="6ECE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72"/>
          <p:cNvSpPr/>
          <p:nvPr/>
        </p:nvSpPr>
        <p:spPr>
          <a:xfrm>
            <a:off x="3306311" y="1313696"/>
            <a:ext cx="2659582" cy="3745771"/>
          </a:xfrm>
          <a:prstGeom prst="rect">
            <a:avLst/>
          </a:prstGeom>
          <a:noFill/>
          <a:ln w="19050" cap="flat" cmpd="sng">
            <a:solidFill>
              <a:srgbClr val="6ECE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72"/>
          <p:cNvSpPr/>
          <p:nvPr/>
        </p:nvSpPr>
        <p:spPr>
          <a:xfrm>
            <a:off x="6165555" y="1313696"/>
            <a:ext cx="2659582" cy="3745771"/>
          </a:xfrm>
          <a:prstGeom prst="rect">
            <a:avLst/>
          </a:prstGeom>
          <a:noFill/>
          <a:ln w="19050" cap="flat" cmpd="sng">
            <a:solidFill>
              <a:srgbClr val="6ECE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72"/>
          <p:cNvSpPr/>
          <p:nvPr/>
        </p:nvSpPr>
        <p:spPr>
          <a:xfrm>
            <a:off x="9024798" y="1313696"/>
            <a:ext cx="2659582" cy="3745771"/>
          </a:xfrm>
          <a:prstGeom prst="rect">
            <a:avLst/>
          </a:prstGeom>
          <a:noFill/>
          <a:ln w="19050" cap="flat" cmpd="sng">
            <a:solidFill>
              <a:srgbClr val="6ECE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72"/>
          <p:cNvSpPr/>
          <p:nvPr/>
        </p:nvSpPr>
        <p:spPr>
          <a:xfrm>
            <a:off x="892881" y="4771846"/>
            <a:ext cx="1811454" cy="432170"/>
          </a:xfrm>
          <a:prstGeom prst="roundRect">
            <a:avLst>
              <a:gd name="adj" fmla="val 16667"/>
            </a:avLst>
          </a:prstGeom>
          <a:solidFill>
            <a:srgbClr val="6ECECB"/>
          </a:solidFill>
          <a:ln>
            <a:noFill/>
          </a:ln>
          <a:effectLst>
            <a:outerShdw blurRad="101600" dist="38100" dir="2700000" sx="103000" sy="103000" algn="tl"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72"/>
          <p:cNvSpPr txBox="1">
            <a:spLocks noGrp="1"/>
          </p:cNvSpPr>
          <p:nvPr>
            <p:ph type="body" idx="1"/>
          </p:nvPr>
        </p:nvSpPr>
        <p:spPr>
          <a:xfrm>
            <a:off x="447066" y="309492"/>
            <a:ext cx="11222614" cy="74089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2"/>
          <p:cNvSpPr txBox="1">
            <a:spLocks noGrp="1"/>
          </p:cNvSpPr>
          <p:nvPr>
            <p:ph type="body" idx="2"/>
          </p:nvPr>
        </p:nvSpPr>
        <p:spPr>
          <a:xfrm>
            <a:off x="461765" y="4780881"/>
            <a:ext cx="2644883" cy="27858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72"/>
          <p:cNvSpPr txBox="1">
            <a:spLocks noGrp="1"/>
          </p:cNvSpPr>
          <p:nvPr>
            <p:ph type="body" idx="3"/>
          </p:nvPr>
        </p:nvSpPr>
        <p:spPr>
          <a:xfrm>
            <a:off x="447066" y="2962123"/>
            <a:ext cx="2659582" cy="71648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2"/>
          <p:cNvSpPr/>
          <p:nvPr/>
        </p:nvSpPr>
        <p:spPr>
          <a:xfrm>
            <a:off x="3733731" y="4771846"/>
            <a:ext cx="1811454" cy="432170"/>
          </a:xfrm>
          <a:prstGeom prst="roundRect">
            <a:avLst>
              <a:gd name="adj" fmla="val 16667"/>
            </a:avLst>
          </a:prstGeom>
          <a:solidFill>
            <a:srgbClr val="6ECECB"/>
          </a:solidFill>
          <a:ln>
            <a:noFill/>
          </a:ln>
          <a:effectLst>
            <a:outerShdw blurRad="101600" dist="38100" dir="2700000" sx="103000" sy="103000" algn="tl"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72"/>
          <p:cNvSpPr txBox="1">
            <a:spLocks noGrp="1"/>
          </p:cNvSpPr>
          <p:nvPr>
            <p:ph type="body" idx="4"/>
          </p:nvPr>
        </p:nvSpPr>
        <p:spPr>
          <a:xfrm>
            <a:off x="3302615" y="4780881"/>
            <a:ext cx="2644883" cy="27858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72"/>
          <p:cNvSpPr txBox="1">
            <a:spLocks noGrp="1"/>
          </p:cNvSpPr>
          <p:nvPr>
            <p:ph type="body" idx="5"/>
          </p:nvPr>
        </p:nvSpPr>
        <p:spPr>
          <a:xfrm>
            <a:off x="3287916" y="2962123"/>
            <a:ext cx="2659582" cy="71648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72"/>
          <p:cNvSpPr/>
          <p:nvPr/>
        </p:nvSpPr>
        <p:spPr>
          <a:xfrm>
            <a:off x="6630703" y="4771846"/>
            <a:ext cx="1811454" cy="432170"/>
          </a:xfrm>
          <a:prstGeom prst="roundRect">
            <a:avLst>
              <a:gd name="adj" fmla="val 16667"/>
            </a:avLst>
          </a:prstGeom>
          <a:solidFill>
            <a:srgbClr val="6ECECB"/>
          </a:solidFill>
          <a:ln>
            <a:noFill/>
          </a:ln>
          <a:effectLst>
            <a:outerShdw blurRad="101600" dist="38100" dir="2700000" sx="103000" sy="103000" algn="tl"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72"/>
          <p:cNvSpPr txBox="1">
            <a:spLocks noGrp="1"/>
          </p:cNvSpPr>
          <p:nvPr>
            <p:ph type="body" idx="6"/>
          </p:nvPr>
        </p:nvSpPr>
        <p:spPr>
          <a:xfrm>
            <a:off x="6199587" y="4780881"/>
            <a:ext cx="2644883" cy="27858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72"/>
          <p:cNvSpPr txBox="1">
            <a:spLocks noGrp="1"/>
          </p:cNvSpPr>
          <p:nvPr>
            <p:ph type="body" idx="7"/>
          </p:nvPr>
        </p:nvSpPr>
        <p:spPr>
          <a:xfrm>
            <a:off x="6184888" y="2962123"/>
            <a:ext cx="2659582" cy="71648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72"/>
          <p:cNvSpPr/>
          <p:nvPr/>
        </p:nvSpPr>
        <p:spPr>
          <a:xfrm>
            <a:off x="9467167" y="4771846"/>
            <a:ext cx="1811454" cy="432170"/>
          </a:xfrm>
          <a:prstGeom prst="roundRect">
            <a:avLst>
              <a:gd name="adj" fmla="val 16667"/>
            </a:avLst>
          </a:prstGeom>
          <a:solidFill>
            <a:srgbClr val="6ECECB"/>
          </a:solidFill>
          <a:ln>
            <a:noFill/>
          </a:ln>
          <a:effectLst>
            <a:outerShdw blurRad="101600" dist="38100" dir="2700000" sx="103000" sy="103000" algn="tl"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72"/>
          <p:cNvSpPr txBox="1">
            <a:spLocks noGrp="1"/>
          </p:cNvSpPr>
          <p:nvPr>
            <p:ph type="body" idx="8"/>
          </p:nvPr>
        </p:nvSpPr>
        <p:spPr>
          <a:xfrm>
            <a:off x="9036051" y="4780881"/>
            <a:ext cx="2644883" cy="27858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72"/>
          <p:cNvSpPr txBox="1">
            <a:spLocks noGrp="1"/>
          </p:cNvSpPr>
          <p:nvPr>
            <p:ph type="body" idx="9"/>
          </p:nvPr>
        </p:nvSpPr>
        <p:spPr>
          <a:xfrm>
            <a:off x="9021352" y="2962123"/>
            <a:ext cx="2659582" cy="71648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None/>
              <a:defRPr sz="18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72"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93" name="Google Shape;93;p72"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 solid with text - yellow">
  <p:cSld name="Title on solid with text - yellow">
    <p:spTree>
      <p:nvGrpSpPr>
        <p:cNvPr id="1" name="Shape 94"/>
        <p:cNvGrpSpPr/>
        <p:nvPr/>
      </p:nvGrpSpPr>
      <p:grpSpPr>
        <a:xfrm>
          <a:off x="0" y="0"/>
          <a:ext cx="0" cy="0"/>
          <a:chOff x="0" y="0"/>
          <a:chExt cx="0" cy="0"/>
        </a:xfrm>
      </p:grpSpPr>
      <p:sp>
        <p:nvSpPr>
          <p:cNvPr id="95" name="Google Shape;95;p73"/>
          <p:cNvSpPr/>
          <p:nvPr/>
        </p:nvSpPr>
        <p:spPr>
          <a:xfrm>
            <a:off x="332509" y="301336"/>
            <a:ext cx="5118265" cy="6213764"/>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 name="Google Shape;96;p73"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881549"/>
            <a:ext cx="1965601" cy="655817"/>
          </a:xfrm>
          <a:prstGeom prst="rect">
            <a:avLst/>
          </a:prstGeom>
          <a:noFill/>
          <a:ln>
            <a:noFill/>
          </a:ln>
        </p:spPr>
      </p:pic>
      <p:pic>
        <p:nvPicPr>
          <p:cNvPr id="97" name="Google Shape;97;p73"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076358"/>
            <a:ext cx="1965601" cy="242442"/>
          </a:xfrm>
          <a:prstGeom prst="rect">
            <a:avLst/>
          </a:prstGeom>
          <a:noFill/>
          <a:ln>
            <a:noFill/>
          </a:ln>
        </p:spPr>
      </p:pic>
      <p:sp>
        <p:nvSpPr>
          <p:cNvPr id="98" name="Google Shape;98;p73"/>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3"/>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with Title - Yellow">
  <p:cSld name="Photo with Title - Yellow">
    <p:spTree>
      <p:nvGrpSpPr>
        <p:cNvPr id="1" name="Shape 100"/>
        <p:cNvGrpSpPr/>
        <p:nvPr/>
      </p:nvGrpSpPr>
      <p:grpSpPr>
        <a:xfrm>
          <a:off x="0" y="0"/>
          <a:ext cx="0" cy="0"/>
          <a:chOff x="0" y="0"/>
          <a:chExt cx="0" cy="0"/>
        </a:xfrm>
      </p:grpSpPr>
      <p:sp>
        <p:nvSpPr>
          <p:cNvPr id="101" name="Google Shape;101;p74"/>
          <p:cNvSpPr/>
          <p:nvPr/>
        </p:nvSpPr>
        <p:spPr>
          <a:xfrm>
            <a:off x="1" y="573972"/>
            <a:ext cx="3657600" cy="3966192"/>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A726"/>
              </a:solidFill>
              <a:latin typeface="Calibri"/>
              <a:ea typeface="Calibri"/>
              <a:cs typeface="Calibri"/>
              <a:sym typeface="Calibri"/>
            </a:endParaRPr>
          </a:p>
        </p:txBody>
      </p:sp>
      <p:sp>
        <p:nvSpPr>
          <p:cNvPr id="102" name="Google Shape;102;p74"/>
          <p:cNvSpPr/>
          <p:nvPr/>
        </p:nvSpPr>
        <p:spPr>
          <a:xfrm>
            <a:off x="10798629" y="4540164"/>
            <a:ext cx="1393371" cy="814718"/>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A726"/>
              </a:solidFill>
              <a:latin typeface="Calibri"/>
              <a:ea typeface="Calibri"/>
              <a:cs typeface="Calibri"/>
              <a:sym typeface="Calibri"/>
            </a:endParaRPr>
          </a:p>
        </p:txBody>
      </p:sp>
      <p:sp>
        <p:nvSpPr>
          <p:cNvPr id="103" name="Google Shape;103;p74"/>
          <p:cNvSpPr txBox="1">
            <a:spLocks noGrp="1"/>
          </p:cNvSpPr>
          <p:nvPr>
            <p:ph type="body" idx="1"/>
          </p:nvPr>
        </p:nvSpPr>
        <p:spPr>
          <a:xfrm>
            <a:off x="388093" y="936395"/>
            <a:ext cx="3058492" cy="32979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74"/>
          <p:cNvSpPr txBox="1">
            <a:spLocks noGrp="1"/>
          </p:cNvSpPr>
          <p:nvPr>
            <p:ph type="body" idx="2"/>
          </p:nvPr>
        </p:nvSpPr>
        <p:spPr>
          <a:xfrm>
            <a:off x="497155" y="5114135"/>
            <a:ext cx="9000157" cy="46918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4"/>
          <p:cNvSpPr>
            <a:spLocks noGrp="1"/>
          </p:cNvSpPr>
          <p:nvPr>
            <p:ph type="pic" idx="3"/>
          </p:nvPr>
        </p:nvSpPr>
        <p:spPr>
          <a:xfrm>
            <a:off x="3564835" y="-1"/>
            <a:ext cx="8627164" cy="4540151"/>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6" name="Google Shape;106;p74"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107" name="Google Shape;107;p74"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
        <p:nvSpPr>
          <p:cNvPr id="108" name="Google Shape;108;p74"/>
          <p:cNvSpPr txBox="1"/>
          <p:nvPr/>
        </p:nvSpPr>
        <p:spPr>
          <a:xfrm>
            <a:off x="2529444" y="533202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ne with Title">
  <p:cSld name="Phone with Title">
    <p:spTree>
      <p:nvGrpSpPr>
        <p:cNvPr id="1" name="Shape 109"/>
        <p:cNvGrpSpPr/>
        <p:nvPr/>
      </p:nvGrpSpPr>
      <p:grpSpPr>
        <a:xfrm>
          <a:off x="0" y="0"/>
          <a:ext cx="0" cy="0"/>
          <a:chOff x="0" y="0"/>
          <a:chExt cx="0" cy="0"/>
        </a:xfrm>
      </p:grpSpPr>
      <p:pic>
        <p:nvPicPr>
          <p:cNvPr id="110" name="Google Shape;110;p75"/>
          <p:cNvPicPr preferRelativeResize="0"/>
          <p:nvPr/>
        </p:nvPicPr>
        <p:blipFill rotWithShape="1">
          <a:blip r:embed="rId2" cstate="screen">
            <a:alphaModFix/>
            <a:extLst>
              <a:ext uri="{28A0092B-C50C-407E-A947-70E740481C1C}">
                <a14:useLocalDpi xmlns:a14="http://schemas.microsoft.com/office/drawing/2010/main"/>
              </a:ext>
            </a:extLst>
          </a:blip>
          <a:srcRect l="-3664" t="-1339"/>
          <a:stretch/>
        </p:blipFill>
        <p:spPr>
          <a:xfrm>
            <a:off x="2449287" y="1355271"/>
            <a:ext cx="9742714" cy="5502729"/>
          </a:xfrm>
          <a:prstGeom prst="rect">
            <a:avLst/>
          </a:prstGeom>
          <a:noFill/>
          <a:ln>
            <a:noFill/>
          </a:ln>
        </p:spPr>
      </p:pic>
      <p:sp>
        <p:nvSpPr>
          <p:cNvPr id="111" name="Google Shape;111;p75"/>
          <p:cNvSpPr>
            <a:spLocks noGrp="1"/>
          </p:cNvSpPr>
          <p:nvPr>
            <p:ph type="pic" idx="2"/>
          </p:nvPr>
        </p:nvSpPr>
        <p:spPr>
          <a:xfrm>
            <a:off x="3731480" y="2335213"/>
            <a:ext cx="4098925" cy="26289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7F7F7F"/>
              </a:buClr>
              <a:buSzPts val="2400"/>
              <a:buFont typeface="Arial"/>
              <a:buNone/>
              <a:defRPr sz="2400" b="0" i="0" u="none" strike="noStrike" cap="none">
                <a:solidFill>
                  <a:srgbClr val="7F7F7F"/>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75"/>
          <p:cNvSpPr txBox="1">
            <a:spLocks noGrp="1"/>
          </p:cNvSpPr>
          <p:nvPr>
            <p:ph type="body" idx="1"/>
          </p:nvPr>
        </p:nvSpPr>
        <p:spPr>
          <a:xfrm>
            <a:off x="447066" y="430522"/>
            <a:ext cx="11222614" cy="13584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75"/>
          <p:cNvSpPr/>
          <p:nvPr/>
        </p:nvSpPr>
        <p:spPr>
          <a:xfrm>
            <a:off x="4332514" y="0"/>
            <a:ext cx="3526971" cy="255371"/>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 name="Google Shape;114;p75"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115" name="Google Shape;115;p75" descr="A picture containing clock, ligh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with Quote - Blue">
  <p:cSld name="Photo with Quote - Blue">
    <p:spTree>
      <p:nvGrpSpPr>
        <p:cNvPr id="1" name="Shape 116"/>
        <p:cNvGrpSpPr/>
        <p:nvPr/>
      </p:nvGrpSpPr>
      <p:grpSpPr>
        <a:xfrm>
          <a:off x="0" y="0"/>
          <a:ext cx="0" cy="0"/>
          <a:chOff x="0" y="0"/>
          <a:chExt cx="0" cy="0"/>
        </a:xfrm>
      </p:grpSpPr>
      <p:sp>
        <p:nvSpPr>
          <p:cNvPr id="117" name="Google Shape;117;p76"/>
          <p:cNvSpPr/>
          <p:nvPr/>
        </p:nvSpPr>
        <p:spPr>
          <a:xfrm>
            <a:off x="405433" y="370011"/>
            <a:ext cx="11381134" cy="6117978"/>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76"/>
          <p:cNvSpPr txBox="1">
            <a:spLocks noGrp="1"/>
          </p:cNvSpPr>
          <p:nvPr>
            <p:ph type="body" idx="1"/>
          </p:nvPr>
        </p:nvSpPr>
        <p:spPr>
          <a:xfrm>
            <a:off x="4296157" y="4534649"/>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9600"/>
              <a:buNone/>
              <a:defRPr sz="9600" b="1" i="0">
                <a:solidFill>
                  <a:schemeClr val="dk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76"/>
          <p:cNvSpPr txBox="1">
            <a:spLocks noGrp="1"/>
          </p:cNvSpPr>
          <p:nvPr>
            <p:ph type="body" idx="2"/>
          </p:nvPr>
        </p:nvSpPr>
        <p:spPr>
          <a:xfrm>
            <a:off x="712093" y="857244"/>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000"/>
              <a:buNone/>
              <a:defRPr sz="3000" i="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76"/>
          <p:cNvSpPr txBox="1">
            <a:spLocks noGrp="1"/>
          </p:cNvSpPr>
          <p:nvPr>
            <p:ph type="body" idx="3"/>
          </p:nvPr>
        </p:nvSpPr>
        <p:spPr>
          <a:xfrm>
            <a:off x="623677" y="659926"/>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9600"/>
              <a:buNone/>
              <a:defRPr sz="9600" b="1" i="0">
                <a:solidFill>
                  <a:schemeClr val="dk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76"/>
          <p:cNvSpPr>
            <a:spLocks noGrp="1"/>
          </p:cNvSpPr>
          <p:nvPr>
            <p:ph type="pic" idx="4"/>
          </p:nvPr>
        </p:nvSpPr>
        <p:spPr>
          <a:xfrm>
            <a:off x="5299729" y="-1"/>
            <a:ext cx="4369392" cy="6858001"/>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2" name="Google Shape;122;p76"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881549"/>
            <a:ext cx="1965601" cy="655817"/>
          </a:xfrm>
          <a:prstGeom prst="rect">
            <a:avLst/>
          </a:prstGeom>
          <a:noFill/>
          <a:ln>
            <a:noFill/>
          </a:ln>
        </p:spPr>
      </p:pic>
      <p:pic>
        <p:nvPicPr>
          <p:cNvPr id="123" name="Google Shape;123;p76"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076358"/>
            <a:ext cx="1965601" cy="24244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 Yellow">
  <p:cSld name="Text Slide - Yellow">
    <p:spTree>
      <p:nvGrpSpPr>
        <p:cNvPr id="1" name="Shape 124"/>
        <p:cNvGrpSpPr/>
        <p:nvPr/>
      </p:nvGrpSpPr>
      <p:grpSpPr>
        <a:xfrm>
          <a:off x="0" y="0"/>
          <a:ext cx="0" cy="0"/>
          <a:chOff x="0" y="0"/>
          <a:chExt cx="0" cy="0"/>
        </a:xfrm>
      </p:grpSpPr>
      <p:sp>
        <p:nvSpPr>
          <p:cNvPr id="125" name="Google Shape;125;p80"/>
          <p:cNvSpPr/>
          <p:nvPr/>
        </p:nvSpPr>
        <p:spPr>
          <a:xfrm>
            <a:off x="0" y="0"/>
            <a:ext cx="3526971" cy="255371"/>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80"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127" name="Google Shape;127;p80"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
        <p:nvSpPr>
          <p:cNvPr id="128" name="Google Shape;128;p80"/>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80"/>
          <p:cNvSpPr txBox="1">
            <a:spLocks noGrp="1"/>
          </p:cNvSpPr>
          <p:nvPr>
            <p:ph type="body" idx="2"/>
          </p:nvPr>
        </p:nvSpPr>
        <p:spPr>
          <a:xfrm>
            <a:off x="571313" y="2067342"/>
            <a:ext cx="10978262" cy="40380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9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3" name="Google Shape;133;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6"/>
        <p:cNvGrpSpPr/>
        <p:nvPr/>
      </p:nvGrpSpPr>
      <p:grpSpPr>
        <a:xfrm>
          <a:off x="0" y="0"/>
          <a:ext cx="0" cy="0"/>
          <a:chOff x="0" y="0"/>
          <a:chExt cx="0" cy="0"/>
        </a:xfrm>
      </p:grpSpPr>
      <p:sp>
        <p:nvSpPr>
          <p:cNvPr id="137" name="Google Shape;137;p92"/>
          <p:cNvSpPr/>
          <p:nvPr/>
        </p:nvSpPr>
        <p:spPr>
          <a:xfrm>
            <a:off x="0" y="-2"/>
            <a:ext cx="12192000" cy="6858001"/>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92"/>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4400" b="1" i="0" u="none" strike="noStrike">
                <a:solidFill>
                  <a:schemeClr val="dk1"/>
                </a:solidFill>
                <a:latin typeface="Calibri"/>
                <a:ea typeface="Calibri"/>
                <a:cs typeface="Calibri"/>
                <a:sym typeface="Calibri"/>
              </a:rPr>
              <a:t>DETOUR</a:t>
            </a:r>
            <a:endParaRPr/>
          </a:p>
          <a:p>
            <a:pPr marL="0" marR="0" lvl="0" indent="0" algn="l" rtl="0">
              <a:spcBef>
                <a:spcPts val="0"/>
              </a:spcBef>
              <a:spcAft>
                <a:spcPts val="0"/>
              </a:spcAft>
              <a:buNone/>
            </a:pPr>
            <a:r>
              <a:rPr lang="sl-SI" sz="4400" b="0" i="0" u="none" strike="noStrike">
                <a:solidFill>
                  <a:schemeClr val="dk1"/>
                </a:solidFill>
                <a:latin typeface="Calibri"/>
                <a:ea typeface="Calibri"/>
                <a:cs typeface="Calibri"/>
                <a:sym typeface="Calibri"/>
              </a:rPr>
              <a:t>FONT TYPEFACE &amp; SIZE</a:t>
            </a:r>
            <a:endParaRPr sz="3600">
              <a:solidFill>
                <a:schemeClr val="dk1"/>
              </a:solidFill>
              <a:latin typeface="Calibri"/>
              <a:ea typeface="Calibri"/>
              <a:cs typeface="Calibri"/>
              <a:sym typeface="Calibri"/>
            </a:endParaRPr>
          </a:p>
        </p:txBody>
      </p:sp>
      <p:sp>
        <p:nvSpPr>
          <p:cNvPr id="139" name="Google Shape;139;p92"/>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3000" b="0" i="0" u="none" strike="noStrike">
                <a:solidFill>
                  <a:schemeClr val="dk1"/>
                </a:solidFill>
                <a:latin typeface="Calibri"/>
                <a:ea typeface="Calibri"/>
                <a:cs typeface="Calibri"/>
                <a:sym typeface="Calibri"/>
              </a:rPr>
              <a:t>PLEASE ENSURE TO KEEP FONTS AS PER THE LAYOUT</a:t>
            </a:r>
            <a:endParaRPr sz="3000" b="0" i="0" u="none" strike="noStrike">
              <a:solidFill>
                <a:schemeClr val="dk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sl-SI" sz="3000" b="0" i="0" u="none" strike="noStrike">
                <a:solidFill>
                  <a:schemeClr val="dk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sl-SI" sz="3000" b="0" i="0" u="none" strike="noStrike">
                <a:solidFill>
                  <a:schemeClr val="dk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sl-SI" sz="3000" b="0" i="0" u="none" strike="noStrike">
                <a:solidFill>
                  <a:schemeClr val="dk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sl-SI" sz="3000" b="0" i="0" u="none" strike="noStrike">
                <a:solidFill>
                  <a:schemeClr val="dk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sl-SI" sz="3000" b="0" i="0" u="none" strike="noStrike">
                <a:solidFill>
                  <a:schemeClr val="dk1"/>
                </a:solidFill>
                <a:latin typeface="Calibri"/>
                <a:ea typeface="Calibri"/>
                <a:cs typeface="Calibri"/>
                <a:sym typeface="Calibri"/>
              </a:rPr>
              <a:t>24 point  -  Main Text Body </a:t>
            </a:r>
            <a:endParaRPr sz="3000">
              <a:solidFill>
                <a:schemeClr val="dk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dk1"/>
              </a:solidFill>
              <a:latin typeface="Calibri"/>
              <a:ea typeface="Calibri"/>
              <a:cs typeface="Calibri"/>
              <a:sym typeface="Calibri"/>
            </a:endParaRPr>
          </a:p>
        </p:txBody>
      </p:sp>
      <p:sp>
        <p:nvSpPr>
          <p:cNvPr id="140" name="Google Shape;140;p92"/>
          <p:cNvSpPr/>
          <p:nvPr/>
        </p:nvSpPr>
        <p:spPr>
          <a:xfrm>
            <a:off x="424669" y="2883583"/>
            <a:ext cx="5489434"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400" b="0" i="0" u="none" strike="noStrike">
                <a:solidFill>
                  <a:schemeClr val="dk1"/>
                </a:solidFill>
                <a:latin typeface="Calibri"/>
                <a:ea typeface="Calibri"/>
                <a:cs typeface="Calibri"/>
                <a:sym typeface="Calibri"/>
              </a:rPr>
              <a:t>Please ensure to keep the font sizes set as per the slide layouts. The font used throughout the </a:t>
            </a:r>
            <a:r>
              <a:rPr lang="sl-SI" sz="2400" b="1" i="0" u="none" strike="noStrike">
                <a:solidFill>
                  <a:schemeClr val="dk1"/>
                </a:solidFill>
                <a:latin typeface="Calibri"/>
                <a:ea typeface="Calibri"/>
                <a:cs typeface="Calibri"/>
                <a:sym typeface="Calibri"/>
              </a:rPr>
              <a:t>DETOUR </a:t>
            </a:r>
            <a:r>
              <a:rPr lang="sl-SI" sz="2400" b="0" i="0" u="none" strike="noStrike">
                <a:solidFill>
                  <a:schemeClr val="dk1"/>
                </a:solidFill>
                <a:latin typeface="Calibri"/>
                <a:ea typeface="Calibri"/>
                <a:cs typeface="Calibri"/>
                <a:sym typeface="Calibri"/>
              </a:rPr>
              <a:t>PowerPoint is….</a:t>
            </a:r>
            <a:endParaRPr sz="2400" b="0" i="0" u="none" strike="noStrike">
              <a:solidFill>
                <a:schemeClr val="dk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dk1"/>
              </a:solidFill>
              <a:latin typeface="Calibri"/>
              <a:ea typeface="Calibri"/>
              <a:cs typeface="Calibri"/>
              <a:sym typeface="Calibri"/>
            </a:endParaRPr>
          </a:p>
          <a:p>
            <a:pPr marL="0" marR="0" lvl="0" indent="0" algn="l" rtl="0">
              <a:spcBef>
                <a:spcPts val="0"/>
              </a:spcBef>
              <a:spcAft>
                <a:spcPts val="0"/>
              </a:spcAft>
              <a:buNone/>
            </a:pPr>
            <a:r>
              <a:rPr lang="sl-SI" sz="3600" b="1" i="1">
                <a:solidFill>
                  <a:schemeClr val="dk1"/>
                </a:solidFill>
                <a:latin typeface="Calibri"/>
                <a:ea typeface="Calibri"/>
                <a:cs typeface="Calibri"/>
                <a:sym typeface="Calibri"/>
              </a:rPr>
              <a:t>Calibri</a:t>
            </a:r>
            <a:endParaRPr sz="3600">
              <a:solidFill>
                <a:schemeClr val="dk1"/>
              </a:solidFill>
              <a:latin typeface="Calibri"/>
              <a:ea typeface="Calibri"/>
              <a:cs typeface="Calibri"/>
              <a:sym typeface="Calibri"/>
            </a:endParaRPr>
          </a:p>
        </p:txBody>
      </p:sp>
      <p:cxnSp>
        <p:nvCxnSpPr>
          <p:cNvPr id="141" name="Google Shape;141;p92"/>
          <p:cNvCxnSpPr/>
          <p:nvPr/>
        </p:nvCxnSpPr>
        <p:spPr>
          <a:xfrm>
            <a:off x="7098716" y="-1"/>
            <a:ext cx="0" cy="5540408"/>
          </a:xfrm>
          <a:prstGeom prst="straightConnector1">
            <a:avLst/>
          </a:prstGeom>
          <a:noFill/>
          <a:ln w="9525" cap="flat" cmpd="sng">
            <a:solidFill>
              <a:schemeClr val="dk1"/>
            </a:solidFill>
            <a:prstDash val="solid"/>
            <a:miter lim="800000"/>
            <a:headEnd type="none" w="sm" len="sm"/>
            <a:tailEnd type="none" w="sm" len="sm"/>
          </a:ln>
        </p:spPr>
      </p:cxnSp>
      <p:cxnSp>
        <p:nvCxnSpPr>
          <p:cNvPr id="142" name="Google Shape;142;p92"/>
          <p:cNvCxnSpPr/>
          <p:nvPr/>
        </p:nvCxnSpPr>
        <p:spPr>
          <a:xfrm rot="10800000">
            <a:off x="1" y="2503620"/>
            <a:ext cx="7098715" cy="0"/>
          </a:xfrm>
          <a:prstGeom prst="straightConnector1">
            <a:avLst/>
          </a:prstGeom>
          <a:noFill/>
          <a:ln w="9525" cap="flat" cmpd="sng">
            <a:solidFill>
              <a:schemeClr val="dk1"/>
            </a:solidFill>
            <a:prstDash val="solid"/>
            <a:miter lim="800000"/>
            <a:headEnd type="none" w="sm" len="sm"/>
            <a:tailEnd type="none" w="sm" len="sm"/>
          </a:ln>
        </p:spPr>
      </p:cxnSp>
      <p:sp>
        <p:nvSpPr>
          <p:cNvPr id="143" name="Google Shape;143;p92"/>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l-SI" sz="2400">
                <a:solidFill>
                  <a:schemeClr val="dk1"/>
                </a:solidFill>
                <a:latin typeface="Calibri"/>
                <a:ea typeface="Calibri"/>
                <a:cs typeface="Calibri"/>
                <a:sym typeface="Calibri"/>
              </a:rPr>
              <a:t>*** </a:t>
            </a:r>
            <a:r>
              <a:rPr lang="sl-SI" sz="2400" b="1">
                <a:solidFill>
                  <a:schemeClr val="dk1"/>
                </a:solidFill>
                <a:latin typeface="Calibri"/>
                <a:ea typeface="Calibri"/>
                <a:cs typeface="Calibri"/>
                <a:sym typeface="Calibri"/>
              </a:rPr>
              <a:t>PLEASE DELETE THIS INSTRUCTION SLIDE BEFORE PRESENTING FINAL PRESENTATION </a:t>
            </a:r>
            <a:r>
              <a:rPr lang="sl-SI"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cxnSp>
        <p:nvCxnSpPr>
          <p:cNvPr id="144" name="Google Shape;144;p92"/>
          <p:cNvCxnSpPr/>
          <p:nvPr/>
        </p:nvCxnSpPr>
        <p:spPr>
          <a:xfrm rot="10800000">
            <a:off x="2" y="5540407"/>
            <a:ext cx="12191998"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93"/>
          <p:cNvSpPr/>
          <p:nvPr/>
        </p:nvSpPr>
        <p:spPr>
          <a:xfrm>
            <a:off x="0" y="0"/>
            <a:ext cx="12192000" cy="6858001"/>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93"/>
          <p:cNvSpPr/>
          <p:nvPr/>
        </p:nvSpPr>
        <p:spPr>
          <a:xfrm>
            <a:off x="586901" y="491138"/>
            <a:ext cx="4309564"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sl-SI" sz="3600">
                <a:solidFill>
                  <a:schemeClr val="dk1"/>
                </a:solidFill>
                <a:latin typeface="Calibri"/>
                <a:ea typeface="Calibri"/>
                <a:cs typeface="Calibri"/>
                <a:sym typeface="Calibri"/>
              </a:rPr>
              <a:t>ICONS WHICH CAN BE USED WITHIN THE </a:t>
            </a:r>
            <a:r>
              <a:rPr lang="sl-SI" sz="3600" b="1">
                <a:solidFill>
                  <a:schemeClr val="dk1"/>
                </a:solidFill>
                <a:latin typeface="Calibri"/>
                <a:ea typeface="Calibri"/>
                <a:cs typeface="Calibri"/>
                <a:sym typeface="Calibri"/>
              </a:rPr>
              <a:t>DETOUR</a:t>
            </a:r>
            <a:endParaRPr/>
          </a:p>
          <a:p>
            <a:pPr marL="0" marR="0" lvl="0" indent="0" algn="l" rtl="0">
              <a:spcBef>
                <a:spcPts val="0"/>
              </a:spcBef>
              <a:spcAft>
                <a:spcPts val="0"/>
              </a:spcAft>
              <a:buClr>
                <a:schemeClr val="dk1"/>
              </a:buClr>
              <a:buSzPts val="1100"/>
              <a:buFont typeface="Arial"/>
              <a:buNone/>
            </a:pPr>
            <a:r>
              <a:rPr lang="sl-SI" sz="3600">
                <a:solidFill>
                  <a:schemeClr val="dk1"/>
                </a:solidFill>
                <a:latin typeface="Calibri"/>
                <a:ea typeface="Calibri"/>
                <a:cs typeface="Calibri"/>
                <a:sym typeface="Calibri"/>
              </a:rPr>
              <a:t>POWERPOINT</a:t>
            </a:r>
            <a:endParaRPr/>
          </a:p>
          <a:p>
            <a:pPr marL="0" marR="0" lvl="0" indent="0" algn="l" rtl="0">
              <a:spcBef>
                <a:spcPts val="0"/>
              </a:spcBef>
              <a:spcAft>
                <a:spcPts val="0"/>
              </a:spcAft>
              <a:buClr>
                <a:schemeClr val="dk1"/>
              </a:buClr>
              <a:buSzPts val="1100"/>
              <a:buFont typeface="Arial"/>
              <a:buNone/>
            </a:pPr>
            <a:endParaRPr sz="3600">
              <a:solidFill>
                <a:schemeClr val="dk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sl-SI" sz="2400" i="1">
                <a:solidFill>
                  <a:schemeClr val="dk1"/>
                </a:solidFill>
                <a:latin typeface="Calibri"/>
                <a:ea typeface="Calibri"/>
                <a:cs typeface="Calibri"/>
                <a:sym typeface="Calibri"/>
              </a:rPr>
              <a:t>Resize them without losing quality.  Change line colour, width and style.  </a:t>
            </a:r>
            <a:endParaRPr/>
          </a:p>
          <a:p>
            <a:pPr marL="52388" marR="0" lvl="0" indent="0" algn="l" rtl="0">
              <a:spcBef>
                <a:spcPts val="0"/>
              </a:spcBef>
              <a:spcAft>
                <a:spcPts val="0"/>
              </a:spcAft>
              <a:buClr>
                <a:schemeClr val="dk1"/>
              </a:buClr>
              <a:buSzPts val="900"/>
              <a:buFont typeface="Quattrocento Sans"/>
              <a:buNone/>
            </a:pPr>
            <a:endParaRPr sz="2400" i="1">
              <a:solidFill>
                <a:schemeClr val="dk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sl-SI" sz="2400">
                <a:solidFill>
                  <a:schemeClr val="dk1"/>
                </a:solidFill>
                <a:latin typeface="Calibri"/>
                <a:ea typeface="Calibri"/>
                <a:cs typeface="Calibri"/>
                <a:sym typeface="Calibri"/>
              </a:rPr>
              <a:t>Isn’t that nice? :)</a:t>
            </a:r>
            <a:endParaRPr/>
          </a:p>
        </p:txBody>
      </p:sp>
      <p:sp>
        <p:nvSpPr>
          <p:cNvPr id="148" name="Google Shape;148;p93"/>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l-SI" sz="2400">
                <a:solidFill>
                  <a:schemeClr val="dk1"/>
                </a:solidFill>
                <a:latin typeface="Calibri"/>
                <a:ea typeface="Calibri"/>
                <a:cs typeface="Calibri"/>
                <a:sym typeface="Calibri"/>
              </a:rPr>
              <a:t>*** </a:t>
            </a:r>
            <a:r>
              <a:rPr lang="sl-SI" sz="2400" b="1">
                <a:solidFill>
                  <a:schemeClr val="dk1"/>
                </a:solidFill>
                <a:latin typeface="Calibri"/>
                <a:ea typeface="Calibri"/>
                <a:cs typeface="Calibri"/>
                <a:sym typeface="Calibri"/>
              </a:rPr>
              <a:t>PLEASE DELETE THIS INSTRUCTION SLIDE BEFORE PRESENTING FINAL PRESENTATION </a:t>
            </a:r>
            <a:r>
              <a:rPr lang="sl-SI"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cxnSp>
        <p:nvCxnSpPr>
          <p:cNvPr id="149" name="Google Shape;149;p93"/>
          <p:cNvCxnSpPr/>
          <p:nvPr/>
        </p:nvCxnSpPr>
        <p:spPr>
          <a:xfrm rot="10800000">
            <a:off x="2" y="5540407"/>
            <a:ext cx="12191998" cy="0"/>
          </a:xfrm>
          <a:prstGeom prst="straightConnector1">
            <a:avLst/>
          </a:prstGeom>
          <a:noFill/>
          <a:ln w="9525" cap="flat" cmpd="sng">
            <a:solidFill>
              <a:schemeClr val="dk1"/>
            </a:solidFill>
            <a:prstDash val="solid"/>
            <a:miter lim="800000"/>
            <a:headEnd type="none" w="sm" len="sm"/>
            <a:tailEnd type="none" w="sm" len="sm"/>
          </a:ln>
        </p:spPr>
      </p:cxnSp>
      <p:cxnSp>
        <p:nvCxnSpPr>
          <p:cNvPr id="150" name="Google Shape;150;p93"/>
          <p:cNvCxnSpPr/>
          <p:nvPr/>
        </p:nvCxnSpPr>
        <p:spPr>
          <a:xfrm>
            <a:off x="5145818" y="0"/>
            <a:ext cx="0" cy="5540408"/>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s x 3 with header - Yellow">
  <p:cSld name="photos x 3 with header - Yellow">
    <p:spTree>
      <p:nvGrpSpPr>
        <p:cNvPr id="1" name="Shape 151"/>
        <p:cNvGrpSpPr/>
        <p:nvPr/>
      </p:nvGrpSpPr>
      <p:grpSpPr>
        <a:xfrm>
          <a:off x="0" y="0"/>
          <a:ext cx="0" cy="0"/>
          <a:chOff x="0" y="0"/>
          <a:chExt cx="0" cy="0"/>
        </a:xfrm>
      </p:grpSpPr>
      <p:sp>
        <p:nvSpPr>
          <p:cNvPr id="152" name="Google Shape;152;p94"/>
          <p:cNvSpPr/>
          <p:nvPr/>
        </p:nvSpPr>
        <p:spPr>
          <a:xfrm>
            <a:off x="0" y="0"/>
            <a:ext cx="3526971" cy="255371"/>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94"/>
          <p:cNvSpPr txBox="1">
            <a:spLocks noGrp="1"/>
          </p:cNvSpPr>
          <p:nvPr>
            <p:ph type="body" idx="1"/>
          </p:nvPr>
        </p:nvSpPr>
        <p:spPr>
          <a:xfrm>
            <a:off x="571313" y="875544"/>
            <a:ext cx="5252711" cy="14596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94"/>
          <p:cNvSpPr txBox="1">
            <a:spLocks noGrp="1"/>
          </p:cNvSpPr>
          <p:nvPr>
            <p:ph type="body" idx="2"/>
          </p:nvPr>
        </p:nvSpPr>
        <p:spPr>
          <a:xfrm>
            <a:off x="5950634" y="875544"/>
            <a:ext cx="5642758" cy="14596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94"/>
          <p:cNvSpPr>
            <a:spLocks noGrp="1"/>
          </p:cNvSpPr>
          <p:nvPr>
            <p:ph type="pic" idx="3"/>
          </p:nvPr>
        </p:nvSpPr>
        <p:spPr>
          <a:xfrm>
            <a:off x="571500" y="2892425"/>
            <a:ext cx="3263900" cy="307975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94"/>
          <p:cNvSpPr>
            <a:spLocks noGrp="1"/>
          </p:cNvSpPr>
          <p:nvPr>
            <p:ph type="pic" idx="4"/>
          </p:nvPr>
        </p:nvSpPr>
        <p:spPr>
          <a:xfrm>
            <a:off x="4450119" y="2892425"/>
            <a:ext cx="3263900" cy="307975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94"/>
          <p:cNvSpPr>
            <a:spLocks noGrp="1"/>
          </p:cNvSpPr>
          <p:nvPr>
            <p:ph type="pic" idx="5"/>
          </p:nvPr>
        </p:nvSpPr>
        <p:spPr>
          <a:xfrm>
            <a:off x="8285775" y="2892425"/>
            <a:ext cx="3263900" cy="307975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8" name="Google Shape;158;p94"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159" name="Google Shape;159;p94"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ptop with Title 2">
  <p:cSld name="Laptop with Title 2">
    <p:spTree>
      <p:nvGrpSpPr>
        <p:cNvPr id="1" name="Shape 18"/>
        <p:cNvGrpSpPr/>
        <p:nvPr/>
      </p:nvGrpSpPr>
      <p:grpSpPr>
        <a:xfrm>
          <a:off x="0" y="0"/>
          <a:ext cx="0" cy="0"/>
          <a:chOff x="0" y="0"/>
          <a:chExt cx="0" cy="0"/>
        </a:xfrm>
      </p:grpSpPr>
      <p:pic>
        <p:nvPicPr>
          <p:cNvPr id="19" name="Google Shape;19;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29500" y="740153"/>
            <a:ext cx="4762500" cy="5612853"/>
          </a:xfrm>
          <a:prstGeom prst="rect">
            <a:avLst/>
          </a:prstGeom>
          <a:noFill/>
          <a:ln>
            <a:noFill/>
          </a:ln>
        </p:spPr>
      </p:pic>
      <p:sp>
        <p:nvSpPr>
          <p:cNvPr id="20" name="Google Shape;20;p64"/>
          <p:cNvSpPr>
            <a:spLocks noGrp="1"/>
          </p:cNvSpPr>
          <p:nvPr>
            <p:ph type="pic" idx="2"/>
          </p:nvPr>
        </p:nvSpPr>
        <p:spPr>
          <a:xfrm>
            <a:off x="8802435" y="1223694"/>
            <a:ext cx="3389565" cy="403365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7F7F7F"/>
              </a:buClr>
              <a:buSzPts val="2400"/>
              <a:buFont typeface="Arial"/>
              <a:buNone/>
              <a:defRPr sz="2400" b="0" i="0" u="none" strike="noStrike" cap="none">
                <a:solidFill>
                  <a:srgbClr val="7F7F7F"/>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64"/>
          <p:cNvSpPr txBox="1">
            <a:spLocks noGrp="1"/>
          </p:cNvSpPr>
          <p:nvPr>
            <p:ph type="body" idx="1"/>
          </p:nvPr>
        </p:nvSpPr>
        <p:spPr>
          <a:xfrm>
            <a:off x="643223" y="780027"/>
            <a:ext cx="6361734"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64"/>
          <p:cNvSpPr txBox="1">
            <a:spLocks noGrp="1"/>
          </p:cNvSpPr>
          <p:nvPr>
            <p:ph type="body" idx="3"/>
          </p:nvPr>
        </p:nvSpPr>
        <p:spPr>
          <a:xfrm>
            <a:off x="643223" y="2087287"/>
            <a:ext cx="6361734" cy="364200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3000"/>
              <a:buNone/>
              <a:defRPr sz="30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4"/>
          <p:cNvSpPr/>
          <p:nvPr/>
        </p:nvSpPr>
        <p:spPr>
          <a:xfrm>
            <a:off x="0" y="0"/>
            <a:ext cx="3526971" cy="255371"/>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 name="Google Shape;24;p64"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25" name="Google Shape;25;p64" descr="A picture containing clock, ligh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with Quote - Yellow">
  <p:cSld name="Photo with Quote - Yellow">
    <p:spTree>
      <p:nvGrpSpPr>
        <p:cNvPr id="1" name="Shape 160"/>
        <p:cNvGrpSpPr/>
        <p:nvPr/>
      </p:nvGrpSpPr>
      <p:grpSpPr>
        <a:xfrm>
          <a:off x="0" y="0"/>
          <a:ext cx="0" cy="0"/>
          <a:chOff x="0" y="0"/>
          <a:chExt cx="0" cy="0"/>
        </a:xfrm>
      </p:grpSpPr>
      <p:sp>
        <p:nvSpPr>
          <p:cNvPr id="161" name="Google Shape;161;p95"/>
          <p:cNvSpPr/>
          <p:nvPr/>
        </p:nvSpPr>
        <p:spPr>
          <a:xfrm>
            <a:off x="405433" y="370011"/>
            <a:ext cx="11381134" cy="6117978"/>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95"/>
          <p:cNvSpPr txBox="1">
            <a:spLocks noGrp="1"/>
          </p:cNvSpPr>
          <p:nvPr>
            <p:ph type="body" idx="1"/>
          </p:nvPr>
        </p:nvSpPr>
        <p:spPr>
          <a:xfrm>
            <a:off x="4296157" y="4534649"/>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9600"/>
              <a:buNone/>
              <a:defRPr sz="9600" b="1" i="0">
                <a:solidFill>
                  <a:schemeClr val="dk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95"/>
          <p:cNvSpPr txBox="1">
            <a:spLocks noGrp="1"/>
          </p:cNvSpPr>
          <p:nvPr>
            <p:ph type="body" idx="2"/>
          </p:nvPr>
        </p:nvSpPr>
        <p:spPr>
          <a:xfrm>
            <a:off x="712093" y="857244"/>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000"/>
              <a:buNone/>
              <a:defRPr sz="3000" i="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95"/>
          <p:cNvSpPr txBox="1">
            <a:spLocks noGrp="1"/>
          </p:cNvSpPr>
          <p:nvPr>
            <p:ph type="body" idx="3"/>
          </p:nvPr>
        </p:nvSpPr>
        <p:spPr>
          <a:xfrm>
            <a:off x="623677" y="659926"/>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9600"/>
              <a:buNone/>
              <a:defRPr sz="9600" b="1" i="0">
                <a:solidFill>
                  <a:schemeClr val="dk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95"/>
          <p:cNvSpPr>
            <a:spLocks noGrp="1"/>
          </p:cNvSpPr>
          <p:nvPr>
            <p:ph type="pic" idx="4"/>
          </p:nvPr>
        </p:nvSpPr>
        <p:spPr>
          <a:xfrm>
            <a:off x="5299729" y="-1"/>
            <a:ext cx="4369392" cy="6858001"/>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6" name="Google Shape;166;p95"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881549"/>
            <a:ext cx="1965601" cy="655817"/>
          </a:xfrm>
          <a:prstGeom prst="rect">
            <a:avLst/>
          </a:prstGeom>
          <a:noFill/>
          <a:ln>
            <a:noFill/>
          </a:ln>
        </p:spPr>
      </p:pic>
      <p:pic>
        <p:nvPicPr>
          <p:cNvPr id="167" name="Google Shape;167;p95"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076358"/>
            <a:ext cx="1965601" cy="24244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Slide - Blue">
  <p:cSld name="Divider Slide - Blue">
    <p:spTree>
      <p:nvGrpSpPr>
        <p:cNvPr id="1" name="Shape 168"/>
        <p:cNvGrpSpPr/>
        <p:nvPr/>
      </p:nvGrpSpPr>
      <p:grpSpPr>
        <a:xfrm>
          <a:off x="0" y="0"/>
          <a:ext cx="0" cy="0"/>
          <a:chOff x="0" y="0"/>
          <a:chExt cx="0" cy="0"/>
        </a:xfrm>
      </p:grpSpPr>
      <p:sp>
        <p:nvSpPr>
          <p:cNvPr id="169" name="Google Shape;169;p96"/>
          <p:cNvSpPr/>
          <p:nvPr/>
        </p:nvSpPr>
        <p:spPr>
          <a:xfrm>
            <a:off x="332509" y="301336"/>
            <a:ext cx="11513127" cy="6213764"/>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96"/>
          <p:cNvSpPr txBox="1">
            <a:spLocks noGrp="1"/>
          </p:cNvSpPr>
          <p:nvPr>
            <p:ph type="body" idx="1"/>
          </p:nvPr>
        </p:nvSpPr>
        <p:spPr>
          <a:xfrm>
            <a:off x="6639339" y="695930"/>
            <a:ext cx="4709155" cy="3664001"/>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1" name="Google Shape;171;p96"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881549"/>
            <a:ext cx="1965601" cy="655817"/>
          </a:xfrm>
          <a:prstGeom prst="rect">
            <a:avLst/>
          </a:prstGeom>
          <a:noFill/>
          <a:ln>
            <a:noFill/>
          </a:ln>
        </p:spPr>
      </p:pic>
      <p:pic>
        <p:nvPicPr>
          <p:cNvPr id="172" name="Google Shape;172;p96"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076358"/>
            <a:ext cx="1965601" cy="24244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Slide - Yellow">
  <p:cSld name="Divider Slide - Yellow">
    <p:spTree>
      <p:nvGrpSpPr>
        <p:cNvPr id="1" name="Shape 173"/>
        <p:cNvGrpSpPr/>
        <p:nvPr/>
      </p:nvGrpSpPr>
      <p:grpSpPr>
        <a:xfrm>
          <a:off x="0" y="0"/>
          <a:ext cx="0" cy="0"/>
          <a:chOff x="0" y="0"/>
          <a:chExt cx="0" cy="0"/>
        </a:xfrm>
      </p:grpSpPr>
      <p:sp>
        <p:nvSpPr>
          <p:cNvPr id="174" name="Google Shape;174;p97"/>
          <p:cNvSpPr/>
          <p:nvPr/>
        </p:nvSpPr>
        <p:spPr>
          <a:xfrm>
            <a:off x="332509" y="301336"/>
            <a:ext cx="11513127" cy="6213764"/>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97"/>
          <p:cNvSpPr txBox="1">
            <a:spLocks noGrp="1"/>
          </p:cNvSpPr>
          <p:nvPr>
            <p:ph type="body" idx="1"/>
          </p:nvPr>
        </p:nvSpPr>
        <p:spPr>
          <a:xfrm>
            <a:off x="6639339" y="695930"/>
            <a:ext cx="4709155" cy="3664001"/>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6" name="Google Shape;176;p97"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881549"/>
            <a:ext cx="1965601" cy="655817"/>
          </a:xfrm>
          <a:prstGeom prst="rect">
            <a:avLst/>
          </a:prstGeom>
          <a:noFill/>
          <a:ln>
            <a:noFill/>
          </a:ln>
        </p:spPr>
      </p:pic>
      <p:pic>
        <p:nvPicPr>
          <p:cNvPr id="177" name="Google Shape;177;p97"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076358"/>
            <a:ext cx="1965601" cy="24244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78"/>
        <p:cNvGrpSpPr/>
        <p:nvPr/>
      </p:nvGrpSpPr>
      <p:grpSpPr>
        <a:xfrm>
          <a:off x="0" y="0"/>
          <a:ext cx="0" cy="0"/>
          <a:chOff x="0" y="0"/>
          <a:chExt cx="0" cy="0"/>
        </a:xfrm>
      </p:grpSpPr>
      <p:sp>
        <p:nvSpPr>
          <p:cNvPr id="179" name="Google Shape;179;p98"/>
          <p:cNvSpPr/>
          <p:nvPr/>
        </p:nvSpPr>
        <p:spPr>
          <a:xfrm>
            <a:off x="-6584" y="12700"/>
            <a:ext cx="6902683" cy="6858000"/>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98"/>
          <p:cNvSpPr txBox="1">
            <a:spLocks noGrp="1"/>
          </p:cNvSpPr>
          <p:nvPr>
            <p:ph type="body" idx="1"/>
          </p:nvPr>
        </p:nvSpPr>
        <p:spPr>
          <a:xfrm>
            <a:off x="7927725" y="1013767"/>
            <a:ext cx="3104978" cy="69735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5400"/>
              <a:buNone/>
              <a:defRPr sz="54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98"/>
          <p:cNvSpPr txBox="1">
            <a:spLocks noGrp="1"/>
          </p:cNvSpPr>
          <p:nvPr>
            <p:ph type="body" idx="2"/>
          </p:nvPr>
        </p:nvSpPr>
        <p:spPr>
          <a:xfrm>
            <a:off x="7927725" y="1809168"/>
            <a:ext cx="3854522" cy="69735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800"/>
              <a:buNone/>
              <a:defRPr sz="2800" i="1">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98"/>
          <p:cNvSpPr txBox="1">
            <a:spLocks noGrp="1"/>
          </p:cNvSpPr>
          <p:nvPr>
            <p:ph type="body" idx="3"/>
          </p:nvPr>
        </p:nvSpPr>
        <p:spPr>
          <a:xfrm>
            <a:off x="8052909" y="4129625"/>
            <a:ext cx="2812464" cy="3234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98"/>
          <p:cNvSpPr txBox="1">
            <a:spLocks noGrp="1"/>
          </p:cNvSpPr>
          <p:nvPr>
            <p:ph type="body" idx="4"/>
          </p:nvPr>
        </p:nvSpPr>
        <p:spPr>
          <a:xfrm>
            <a:off x="8052909" y="4675556"/>
            <a:ext cx="2812464" cy="3234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98"/>
          <p:cNvSpPr txBox="1">
            <a:spLocks noGrp="1"/>
          </p:cNvSpPr>
          <p:nvPr>
            <p:ph type="body" idx="5"/>
          </p:nvPr>
        </p:nvSpPr>
        <p:spPr>
          <a:xfrm>
            <a:off x="8052909" y="5242495"/>
            <a:ext cx="2812464" cy="3234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5" name="Google Shape;185;p98" descr="A close up of a sign&#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844" y="657548"/>
            <a:ext cx="5639747" cy="2004208"/>
          </a:xfrm>
          <a:prstGeom prst="rect">
            <a:avLst/>
          </a:prstGeom>
          <a:noFill/>
          <a:ln>
            <a:noFill/>
          </a:ln>
        </p:spPr>
      </p:pic>
      <p:sp>
        <p:nvSpPr>
          <p:cNvPr id="186" name="Google Shape;186;p98"/>
          <p:cNvSpPr txBox="1"/>
          <p:nvPr/>
        </p:nvSpPr>
        <p:spPr>
          <a:xfrm>
            <a:off x="2257427" y="5749926"/>
            <a:ext cx="4369063" cy="52387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sl-SI" sz="1000">
                <a:solidFill>
                  <a:schemeClr val="dk1"/>
                </a:solidFill>
                <a:latin typeface="Calibri"/>
                <a:ea typeface="Calibri"/>
                <a:cs typeface="Calibri"/>
                <a:sym typeface="Calibri"/>
              </a:rPr>
              <a:t>This project has been funded with support from the European Commission. This publication [communication] reflects the views only of the author, and the Commission cannot be </a:t>
            </a:r>
            <a:r>
              <a:rPr lang="sl-SI" sz="900">
                <a:solidFill>
                  <a:schemeClr val="dk1"/>
                </a:solidFill>
                <a:latin typeface="Calibri"/>
                <a:ea typeface="Calibri"/>
                <a:cs typeface="Calibri"/>
                <a:sym typeface="Calibri"/>
              </a:rPr>
              <a:t>held</a:t>
            </a:r>
            <a:r>
              <a:rPr lang="sl-SI" sz="1000">
                <a:solidFill>
                  <a:schemeClr val="dk1"/>
                </a:solidFill>
                <a:latin typeface="Calibri"/>
                <a:ea typeface="Calibri"/>
                <a:cs typeface="Calibri"/>
                <a:sym typeface="Calibri"/>
              </a:rPr>
              <a:t> responsible for any use, which may be made of the information contained therein 2019-1-UK01-KA202-061904</a:t>
            </a:r>
            <a:endParaRPr sz="1000">
              <a:solidFill>
                <a:schemeClr val="dk1"/>
              </a:solidFill>
              <a:latin typeface="Calibri"/>
              <a:ea typeface="Calibri"/>
              <a:cs typeface="Calibri"/>
              <a:sym typeface="Calibri"/>
            </a:endParaRPr>
          </a:p>
        </p:txBody>
      </p:sp>
      <p:sp>
        <p:nvSpPr>
          <p:cNvPr id="187" name="Google Shape;187;p98"/>
          <p:cNvSpPr/>
          <p:nvPr/>
        </p:nvSpPr>
        <p:spPr>
          <a:xfrm>
            <a:off x="-10844" y="5749926"/>
            <a:ext cx="2125662" cy="7261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8" name="Google Shape;188;p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318" y="5833592"/>
            <a:ext cx="2095500" cy="5588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9"/>
        <p:cNvGrpSpPr/>
        <p:nvPr/>
      </p:nvGrpSpPr>
      <p:grpSpPr>
        <a:xfrm>
          <a:off x="0" y="0"/>
          <a:ext cx="0" cy="0"/>
          <a:chOff x="0" y="0"/>
          <a:chExt cx="0" cy="0"/>
        </a:xfrm>
      </p:grpSpPr>
      <p:sp>
        <p:nvSpPr>
          <p:cNvPr id="190" name="Google Shape;190;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9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2" name="Google Shape;192;p9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3" name="Google Shape;193;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6"/>
        <p:cNvGrpSpPr/>
        <p:nvPr/>
      </p:nvGrpSpPr>
      <p:grpSpPr>
        <a:xfrm>
          <a:off x="0" y="0"/>
          <a:ext cx="0" cy="0"/>
          <a:chOff x="0" y="0"/>
          <a:chExt cx="0" cy="0"/>
        </a:xfrm>
      </p:grpSpPr>
      <p:sp>
        <p:nvSpPr>
          <p:cNvPr id="197" name="Google Shape;197;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10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9" name="Google Shape;199;p10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0" name="Google Shape;200;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3"/>
        <p:cNvGrpSpPr/>
        <p:nvPr/>
      </p:nvGrpSpPr>
      <p:grpSpPr>
        <a:xfrm>
          <a:off x="0" y="0"/>
          <a:ext cx="0" cy="0"/>
          <a:chOff x="0" y="0"/>
          <a:chExt cx="0" cy="0"/>
        </a:xfrm>
      </p:grpSpPr>
      <p:sp>
        <p:nvSpPr>
          <p:cNvPr id="204" name="Google Shape;204;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10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 solid with text - yellow">
  <p:cSld name="Title on solid with text - yellow">
    <p:spTree>
      <p:nvGrpSpPr>
        <p:cNvPr id="1" name="Shape 217"/>
        <p:cNvGrpSpPr/>
        <p:nvPr/>
      </p:nvGrpSpPr>
      <p:grpSpPr>
        <a:xfrm>
          <a:off x="0" y="0"/>
          <a:ext cx="0" cy="0"/>
          <a:chOff x="0" y="0"/>
          <a:chExt cx="0" cy="0"/>
        </a:xfrm>
      </p:grpSpPr>
      <p:sp>
        <p:nvSpPr>
          <p:cNvPr id="218" name="Google Shape;218;p78"/>
          <p:cNvSpPr/>
          <p:nvPr/>
        </p:nvSpPr>
        <p:spPr>
          <a:xfrm>
            <a:off x="332509" y="301336"/>
            <a:ext cx="5118265" cy="6213764"/>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219" name="Google Shape;219;p78"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881549"/>
            <a:ext cx="1965601" cy="655817"/>
          </a:xfrm>
          <a:prstGeom prst="rect">
            <a:avLst/>
          </a:prstGeom>
          <a:noFill/>
          <a:ln>
            <a:noFill/>
          </a:ln>
        </p:spPr>
      </p:pic>
      <p:pic>
        <p:nvPicPr>
          <p:cNvPr id="220" name="Google Shape;220;p78"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076358"/>
            <a:ext cx="1965601" cy="242442"/>
          </a:xfrm>
          <a:prstGeom prst="rect">
            <a:avLst/>
          </a:prstGeom>
          <a:noFill/>
          <a:ln>
            <a:noFill/>
          </a:ln>
        </p:spPr>
      </p:pic>
      <p:sp>
        <p:nvSpPr>
          <p:cNvPr id="221" name="Google Shape;221;p78"/>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3600"/>
              <a:buNone/>
              <a:defRPr sz="3600" b="1">
                <a:solidFill>
                  <a:schemeClr val="dk1"/>
                </a:solidFill>
                <a:latin typeface="Corbel"/>
                <a:ea typeface="Corbel"/>
                <a:cs typeface="Corbel"/>
                <a:sym typeface="Corbel"/>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22" name="Google Shape;222;p78"/>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2400"/>
              <a:buNone/>
              <a:defRPr sz="2400">
                <a:solidFill>
                  <a:schemeClr val="dk1"/>
                </a:solidFill>
              </a:defRPr>
            </a:lvl1pPr>
            <a:lvl2pPr marL="914400" lvl="1" indent="-228600" algn="ctr">
              <a:lnSpc>
                <a:spcPct val="90000"/>
              </a:lnSpc>
              <a:spcBef>
                <a:spcPts val="250"/>
              </a:spcBef>
              <a:spcAft>
                <a:spcPts val="0"/>
              </a:spcAft>
              <a:buSzPts val="2400"/>
              <a:buNone/>
              <a:defRPr sz="2400">
                <a:solidFill>
                  <a:srgbClr val="4D4D4C"/>
                </a:solidFill>
              </a:defRPr>
            </a:lvl2pPr>
            <a:lvl3pPr marL="1371600" lvl="2" indent="-228600" algn="ctr">
              <a:lnSpc>
                <a:spcPct val="90000"/>
              </a:lnSpc>
              <a:spcBef>
                <a:spcPts val="250"/>
              </a:spcBef>
              <a:spcAft>
                <a:spcPts val="0"/>
              </a:spcAft>
              <a:buSzPts val="2400"/>
              <a:buNone/>
              <a:defRPr sz="2400">
                <a:solidFill>
                  <a:srgbClr val="4D4D4C"/>
                </a:solidFill>
              </a:defRPr>
            </a:lvl3pPr>
            <a:lvl4pPr marL="1828800" lvl="3" indent="-228600" algn="ctr">
              <a:lnSpc>
                <a:spcPct val="90000"/>
              </a:lnSpc>
              <a:spcBef>
                <a:spcPts val="250"/>
              </a:spcBef>
              <a:spcAft>
                <a:spcPts val="0"/>
              </a:spcAft>
              <a:buSzPts val="2400"/>
              <a:buNone/>
              <a:defRPr sz="2400">
                <a:solidFill>
                  <a:srgbClr val="4D4D4C"/>
                </a:solidFill>
              </a:defRPr>
            </a:lvl4pPr>
            <a:lvl5pPr marL="2286000" lvl="4" indent="-228600" algn="ctr">
              <a:lnSpc>
                <a:spcPct val="90000"/>
              </a:lnSpc>
              <a:spcBef>
                <a:spcPts val="250"/>
              </a:spcBef>
              <a:spcAft>
                <a:spcPts val="0"/>
              </a:spcAft>
              <a:buSzPts val="2400"/>
              <a:buNone/>
              <a:defRPr sz="2400">
                <a:solidFill>
                  <a:srgbClr val="4D4D4C"/>
                </a:solidFill>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3"/>
        <p:cNvGrpSpPr/>
        <p:nvPr/>
      </p:nvGrpSpPr>
      <p:grpSpPr>
        <a:xfrm>
          <a:off x="0" y="0"/>
          <a:ext cx="0" cy="0"/>
          <a:chOff x="0" y="0"/>
          <a:chExt cx="0" cy="0"/>
        </a:xfrm>
      </p:grpSpPr>
      <p:sp>
        <p:nvSpPr>
          <p:cNvPr id="224" name="Google Shape;224;p7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79"/>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26" name="Google Shape;226;p7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7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9"/>
        <p:cNvGrpSpPr/>
        <p:nvPr/>
      </p:nvGrpSpPr>
      <p:grpSpPr>
        <a:xfrm>
          <a:off x="0" y="0"/>
          <a:ext cx="0" cy="0"/>
          <a:chOff x="0" y="0"/>
          <a:chExt cx="0" cy="0"/>
        </a:xfrm>
      </p:grpSpPr>
      <p:sp>
        <p:nvSpPr>
          <p:cNvPr id="230" name="Google Shape;230;p81"/>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1"/>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1"/>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81"/>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34" name="Google Shape;234;p8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8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 with solid header - Blue">
  <p:cSld name="Text Slide - with solid header - Blue">
    <p:spTree>
      <p:nvGrpSpPr>
        <p:cNvPr id="1" name="Shape 26"/>
        <p:cNvGrpSpPr/>
        <p:nvPr/>
      </p:nvGrpSpPr>
      <p:grpSpPr>
        <a:xfrm>
          <a:off x="0" y="0"/>
          <a:ext cx="0" cy="0"/>
          <a:chOff x="0" y="0"/>
          <a:chExt cx="0" cy="0"/>
        </a:xfrm>
      </p:grpSpPr>
      <p:sp>
        <p:nvSpPr>
          <p:cNvPr id="27" name="Google Shape;27;p65"/>
          <p:cNvSpPr/>
          <p:nvPr/>
        </p:nvSpPr>
        <p:spPr>
          <a:xfrm>
            <a:off x="0" y="0"/>
            <a:ext cx="12191999" cy="2161309"/>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 name="Google Shape;28;p65"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29" name="Google Shape;29;p65"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
        <p:nvSpPr>
          <p:cNvPr id="30" name="Google Shape;30;p65"/>
          <p:cNvSpPr txBox="1">
            <a:spLocks noGrp="1"/>
          </p:cNvSpPr>
          <p:nvPr>
            <p:ph type="body" idx="1"/>
          </p:nvPr>
        </p:nvSpPr>
        <p:spPr>
          <a:xfrm>
            <a:off x="571313" y="875545"/>
            <a:ext cx="10978262" cy="1083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5"/>
          <p:cNvSpPr txBox="1">
            <a:spLocks noGrp="1"/>
          </p:cNvSpPr>
          <p:nvPr>
            <p:ph type="body" idx="2"/>
          </p:nvPr>
        </p:nvSpPr>
        <p:spPr>
          <a:xfrm>
            <a:off x="571313" y="2532849"/>
            <a:ext cx="10978262" cy="35725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7"/>
        <p:cNvGrpSpPr/>
        <p:nvPr/>
      </p:nvGrpSpPr>
      <p:grpSpPr>
        <a:xfrm>
          <a:off x="0" y="0"/>
          <a:ext cx="0" cy="0"/>
          <a:chOff x="0" y="0"/>
          <a:chExt cx="0" cy="0"/>
        </a:xfrm>
      </p:grpSpPr>
      <p:sp>
        <p:nvSpPr>
          <p:cNvPr id="238" name="Google Shape;238;p82"/>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82"/>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240" name="Google Shape;240;p8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8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3"/>
        <p:cNvGrpSpPr/>
        <p:nvPr/>
      </p:nvGrpSpPr>
      <p:grpSpPr>
        <a:xfrm>
          <a:off x="0" y="0"/>
          <a:ext cx="0" cy="0"/>
          <a:chOff x="0" y="0"/>
          <a:chExt cx="0" cy="0"/>
        </a:xfrm>
      </p:grpSpPr>
      <p:sp>
        <p:nvSpPr>
          <p:cNvPr id="244" name="Google Shape;244;p8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83"/>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46" name="Google Shape;246;p83"/>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47" name="Google Shape;247;p8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0"/>
        <p:cNvGrpSpPr/>
        <p:nvPr/>
      </p:nvGrpSpPr>
      <p:grpSpPr>
        <a:xfrm>
          <a:off x="0" y="0"/>
          <a:ext cx="0" cy="0"/>
          <a:chOff x="0" y="0"/>
          <a:chExt cx="0" cy="0"/>
        </a:xfrm>
      </p:grpSpPr>
      <p:sp>
        <p:nvSpPr>
          <p:cNvPr id="251" name="Google Shape;251;p8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84"/>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253" name="Google Shape;253;p84"/>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54" name="Google Shape;254;p84"/>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255" name="Google Shape;255;p84"/>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56" name="Google Shape;256;p8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8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9"/>
        <p:cNvGrpSpPr/>
        <p:nvPr/>
      </p:nvGrpSpPr>
      <p:grpSpPr>
        <a:xfrm>
          <a:off x="0" y="0"/>
          <a:ext cx="0" cy="0"/>
          <a:chOff x="0" y="0"/>
          <a:chExt cx="0" cy="0"/>
        </a:xfrm>
      </p:grpSpPr>
      <p:sp>
        <p:nvSpPr>
          <p:cNvPr id="260" name="Google Shape;260;p8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8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8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8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4"/>
        <p:cNvGrpSpPr/>
        <p:nvPr/>
      </p:nvGrpSpPr>
      <p:grpSpPr>
        <a:xfrm>
          <a:off x="0" y="0"/>
          <a:ext cx="0" cy="0"/>
          <a:chOff x="0" y="0"/>
          <a:chExt cx="0" cy="0"/>
        </a:xfrm>
      </p:grpSpPr>
      <p:sp>
        <p:nvSpPr>
          <p:cNvPr id="265" name="Google Shape;265;p8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8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8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8"/>
        <p:cNvGrpSpPr/>
        <p:nvPr/>
      </p:nvGrpSpPr>
      <p:grpSpPr>
        <a:xfrm>
          <a:off x="0" y="0"/>
          <a:ext cx="0" cy="0"/>
          <a:chOff x="0" y="0"/>
          <a:chExt cx="0" cy="0"/>
        </a:xfrm>
      </p:grpSpPr>
      <p:sp>
        <p:nvSpPr>
          <p:cNvPr id="269" name="Google Shape;269;p87"/>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87"/>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71" name="Google Shape;271;p87"/>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72" name="Google Shape;272;p8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8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5"/>
        <p:cNvGrpSpPr/>
        <p:nvPr/>
      </p:nvGrpSpPr>
      <p:grpSpPr>
        <a:xfrm>
          <a:off x="0" y="0"/>
          <a:ext cx="0" cy="0"/>
          <a:chOff x="0" y="0"/>
          <a:chExt cx="0" cy="0"/>
        </a:xfrm>
      </p:grpSpPr>
      <p:sp>
        <p:nvSpPr>
          <p:cNvPr id="276" name="Google Shape;276;p88"/>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88"/>
          <p:cNvSpPr>
            <a:spLocks noGrp="1"/>
          </p:cNvSpPr>
          <p:nvPr>
            <p:ph type="pic" idx="2"/>
          </p:nvPr>
        </p:nvSpPr>
        <p:spPr>
          <a:xfrm>
            <a:off x="3570644" y="767419"/>
            <a:ext cx="8115230" cy="5330952"/>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chemeClr val="accent1"/>
              </a:buClr>
              <a:buSzPts val="3200"/>
              <a:buFont typeface="Noto Sans Symbols"/>
              <a:buNone/>
              <a:defRPr sz="3200" b="0" i="0" u="none" strike="noStrike" cap="none">
                <a:solidFill>
                  <a:srgbClr val="595959"/>
                </a:solidFill>
                <a:latin typeface="Corbel"/>
                <a:ea typeface="Corbel"/>
                <a:cs typeface="Corbel"/>
                <a:sym typeface="Corbel"/>
              </a:defRPr>
            </a:lvl1pPr>
            <a:lvl2pPr marR="0" lvl="1" algn="l" rtl="0">
              <a:lnSpc>
                <a:spcPct val="90000"/>
              </a:lnSpc>
              <a:spcBef>
                <a:spcPts val="250"/>
              </a:spcBef>
              <a:spcAft>
                <a:spcPts val="0"/>
              </a:spcAft>
              <a:buClr>
                <a:schemeClr val="accent1"/>
              </a:buClr>
              <a:buSzPts val="2800"/>
              <a:buFont typeface="Noto Sans Symbols"/>
              <a:buNone/>
              <a:defRPr sz="2800" b="0" i="0" u="none" strike="noStrike" cap="none">
                <a:solidFill>
                  <a:srgbClr val="595959"/>
                </a:solidFill>
                <a:latin typeface="Corbel"/>
                <a:ea typeface="Corbel"/>
                <a:cs typeface="Corbel"/>
                <a:sym typeface="Corbel"/>
              </a:defRPr>
            </a:lvl2pPr>
            <a:lvl3pPr marR="0" lvl="2" algn="l" rtl="0">
              <a:lnSpc>
                <a:spcPct val="90000"/>
              </a:lnSpc>
              <a:spcBef>
                <a:spcPts val="250"/>
              </a:spcBef>
              <a:spcAft>
                <a:spcPts val="0"/>
              </a:spcAft>
              <a:buClr>
                <a:schemeClr val="accent1"/>
              </a:buClr>
              <a:buSzPts val="2400"/>
              <a:buFont typeface="Noto Sans Symbols"/>
              <a:buNone/>
              <a:defRPr sz="2400" b="0" i="0" u="none" strike="noStrike" cap="none">
                <a:solidFill>
                  <a:srgbClr val="595959"/>
                </a:solidFill>
                <a:latin typeface="Corbel"/>
                <a:ea typeface="Corbel"/>
                <a:cs typeface="Corbel"/>
                <a:sym typeface="Corbel"/>
              </a:defRPr>
            </a:lvl3pPr>
            <a:lvl4pPr marR="0" lvl="3"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4pPr>
            <a:lvl5pPr marR="0" lvl="4"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5pPr>
            <a:lvl6pPr marR="0" lvl="5"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6pPr>
            <a:lvl7pPr marR="0" lvl="6"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7pPr>
            <a:lvl8pPr marR="0" lvl="7"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8pPr>
            <a:lvl9pPr marR="0" lvl="8" algn="l" rtl="0">
              <a:lnSpc>
                <a:spcPct val="90000"/>
              </a:lnSpc>
              <a:spcBef>
                <a:spcPts val="250"/>
              </a:spcBef>
              <a:spcAft>
                <a:spcPts val="25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278" name="Google Shape;278;p88"/>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79" name="Google Shape;279;p8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88"/>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8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2"/>
        <p:cNvGrpSpPr/>
        <p:nvPr/>
      </p:nvGrpSpPr>
      <p:grpSpPr>
        <a:xfrm>
          <a:off x="0" y="0"/>
          <a:ext cx="0" cy="0"/>
          <a:chOff x="0" y="0"/>
          <a:chExt cx="0" cy="0"/>
        </a:xfrm>
      </p:grpSpPr>
      <p:sp>
        <p:nvSpPr>
          <p:cNvPr id="283" name="Google Shape;283;p8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89"/>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85" name="Google Shape;285;p8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8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8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8"/>
        <p:cNvGrpSpPr/>
        <p:nvPr/>
      </p:nvGrpSpPr>
      <p:grpSpPr>
        <a:xfrm>
          <a:off x="0" y="0"/>
          <a:ext cx="0" cy="0"/>
          <a:chOff x="0" y="0"/>
          <a:chExt cx="0" cy="0"/>
        </a:xfrm>
      </p:grpSpPr>
      <p:sp>
        <p:nvSpPr>
          <p:cNvPr id="289" name="Google Shape;289;p90"/>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90"/>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91" name="Google Shape;291;p9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91727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 Blue">
  <p:cSld name="Text Slide - Blue">
    <p:spTree>
      <p:nvGrpSpPr>
        <p:cNvPr id="1" name="Shape 32"/>
        <p:cNvGrpSpPr/>
        <p:nvPr/>
      </p:nvGrpSpPr>
      <p:grpSpPr>
        <a:xfrm>
          <a:off x="0" y="0"/>
          <a:ext cx="0" cy="0"/>
          <a:chOff x="0" y="0"/>
          <a:chExt cx="0" cy="0"/>
        </a:xfrm>
      </p:grpSpPr>
      <p:sp>
        <p:nvSpPr>
          <p:cNvPr id="33" name="Google Shape;33;p66"/>
          <p:cNvSpPr/>
          <p:nvPr/>
        </p:nvSpPr>
        <p:spPr>
          <a:xfrm>
            <a:off x="0" y="0"/>
            <a:ext cx="3526971" cy="255371"/>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66"/>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6"/>
          <p:cNvSpPr txBox="1">
            <a:spLocks noGrp="1"/>
          </p:cNvSpPr>
          <p:nvPr>
            <p:ph type="body" idx="2"/>
          </p:nvPr>
        </p:nvSpPr>
        <p:spPr>
          <a:xfrm>
            <a:off x="571313" y="2067342"/>
            <a:ext cx="10978262" cy="403801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66"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37" name="Google Shape;37;p66"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184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55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705574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569253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11640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57033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153251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245837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912886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45421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with Title - Blue">
  <p:cSld name="Photo with Title - Blue">
    <p:spTree>
      <p:nvGrpSpPr>
        <p:cNvPr id="1" name="Shape 38"/>
        <p:cNvGrpSpPr/>
        <p:nvPr/>
      </p:nvGrpSpPr>
      <p:grpSpPr>
        <a:xfrm>
          <a:off x="0" y="0"/>
          <a:ext cx="0" cy="0"/>
          <a:chOff x="0" y="0"/>
          <a:chExt cx="0" cy="0"/>
        </a:xfrm>
      </p:grpSpPr>
      <p:sp>
        <p:nvSpPr>
          <p:cNvPr id="39" name="Google Shape;39;p67"/>
          <p:cNvSpPr/>
          <p:nvPr/>
        </p:nvSpPr>
        <p:spPr>
          <a:xfrm>
            <a:off x="1" y="573972"/>
            <a:ext cx="3657600" cy="3966192"/>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A726"/>
              </a:solidFill>
              <a:latin typeface="Calibri"/>
              <a:ea typeface="Calibri"/>
              <a:cs typeface="Calibri"/>
              <a:sym typeface="Calibri"/>
            </a:endParaRPr>
          </a:p>
        </p:txBody>
      </p:sp>
      <p:sp>
        <p:nvSpPr>
          <p:cNvPr id="40" name="Google Shape;40;p67"/>
          <p:cNvSpPr/>
          <p:nvPr/>
        </p:nvSpPr>
        <p:spPr>
          <a:xfrm>
            <a:off x="10798629" y="4540164"/>
            <a:ext cx="1393371" cy="814718"/>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A726"/>
              </a:solidFill>
              <a:latin typeface="Calibri"/>
              <a:ea typeface="Calibri"/>
              <a:cs typeface="Calibri"/>
              <a:sym typeface="Calibri"/>
            </a:endParaRPr>
          </a:p>
        </p:txBody>
      </p:sp>
      <p:sp>
        <p:nvSpPr>
          <p:cNvPr id="41" name="Google Shape;41;p67"/>
          <p:cNvSpPr txBox="1">
            <a:spLocks noGrp="1"/>
          </p:cNvSpPr>
          <p:nvPr>
            <p:ph type="body" idx="1"/>
          </p:nvPr>
        </p:nvSpPr>
        <p:spPr>
          <a:xfrm>
            <a:off x="388093" y="936395"/>
            <a:ext cx="3058492" cy="32979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7"/>
          <p:cNvSpPr txBox="1">
            <a:spLocks noGrp="1"/>
          </p:cNvSpPr>
          <p:nvPr>
            <p:ph type="body" idx="2"/>
          </p:nvPr>
        </p:nvSpPr>
        <p:spPr>
          <a:xfrm>
            <a:off x="497155" y="5114135"/>
            <a:ext cx="9000157" cy="46918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b="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7"/>
          <p:cNvSpPr>
            <a:spLocks noGrp="1"/>
          </p:cNvSpPr>
          <p:nvPr>
            <p:ph type="pic" idx="3"/>
          </p:nvPr>
        </p:nvSpPr>
        <p:spPr>
          <a:xfrm>
            <a:off x="3564835" y="-1"/>
            <a:ext cx="8627164" cy="4540151"/>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4" name="Google Shape;44;p67"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45" name="Google Shape;45;p67"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15817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611673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4169824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3059350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3132932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82779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3776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587303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2294628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995796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 solid with text - blue">
  <p:cSld name="Title on solid with text - blue">
    <p:spTree>
      <p:nvGrpSpPr>
        <p:cNvPr id="1" name="Shape 46"/>
        <p:cNvGrpSpPr/>
        <p:nvPr/>
      </p:nvGrpSpPr>
      <p:grpSpPr>
        <a:xfrm>
          <a:off x="0" y="0"/>
          <a:ext cx="0" cy="0"/>
          <a:chOff x="0" y="0"/>
          <a:chExt cx="0" cy="0"/>
        </a:xfrm>
      </p:grpSpPr>
      <p:sp>
        <p:nvSpPr>
          <p:cNvPr id="47" name="Google Shape;47;p68"/>
          <p:cNvSpPr/>
          <p:nvPr/>
        </p:nvSpPr>
        <p:spPr>
          <a:xfrm>
            <a:off x="332509" y="301336"/>
            <a:ext cx="5118265" cy="6213764"/>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 name="Google Shape;48;p68"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881549"/>
            <a:ext cx="1965601" cy="655817"/>
          </a:xfrm>
          <a:prstGeom prst="rect">
            <a:avLst/>
          </a:prstGeom>
          <a:noFill/>
          <a:ln>
            <a:noFill/>
          </a:ln>
        </p:spPr>
      </p:pic>
      <p:pic>
        <p:nvPicPr>
          <p:cNvPr id="49" name="Google Shape;49;p68"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076358"/>
            <a:ext cx="1965601" cy="242442"/>
          </a:xfrm>
          <a:prstGeom prst="rect">
            <a:avLst/>
          </a:prstGeom>
          <a:noFill/>
          <a:ln>
            <a:noFill/>
          </a:ln>
        </p:spPr>
      </p:pic>
      <p:sp>
        <p:nvSpPr>
          <p:cNvPr id="50" name="Google Shape;50;p68"/>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8"/>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690823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4" y="12700"/>
            <a:ext cx="6902683"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927725" y="10137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927725" y="18091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052909" y="4129625"/>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052909" y="4675556"/>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052909" y="5242495"/>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4" y="657548"/>
            <a:ext cx="5639747" cy="2004208"/>
          </a:xfrm>
          <a:prstGeom prst="rect">
            <a:avLst/>
          </a:prstGeom>
        </p:spPr>
      </p:pic>
      <p:sp>
        <p:nvSpPr>
          <p:cNvPr id="12" name="Text Box 15">
            <a:extLst>
              <a:ext uri="{FF2B5EF4-FFF2-40B4-BE49-F238E27FC236}">
                <a16:creationId xmlns:a16="http://schemas.microsoft.com/office/drawing/2014/main" id="{9C039BE5-EBAE-A848-8772-423AA652624E}"/>
              </a:ext>
            </a:extLst>
          </p:cNvPr>
          <p:cNvSpPr txBox="1"/>
          <p:nvPr userDrawn="1"/>
        </p:nvSpPr>
        <p:spPr>
          <a:xfrm>
            <a:off x="2257427" y="5749926"/>
            <a:ext cx="4369063" cy="523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00" kern="1200" dirty="0">
                <a:solidFill>
                  <a:schemeClr val="tx1"/>
                </a:solidFill>
                <a:effectLst/>
                <a:latin typeface="+mn-lt"/>
                <a:ea typeface="+mn-ea"/>
                <a:cs typeface="+mn-cs"/>
              </a:rPr>
              <a:t>This project has been funded with support from the European Commission. This publication [communication] reflects the views only of the author, and the Commission cannot be </a:t>
            </a:r>
            <a:r>
              <a:rPr lang="en-US" sz="900" kern="1200" dirty="0">
                <a:solidFill>
                  <a:schemeClr val="tx1"/>
                </a:solidFill>
                <a:effectLst/>
                <a:latin typeface="+mn-lt"/>
                <a:ea typeface="+mn-ea"/>
                <a:cs typeface="+mn-cs"/>
              </a:rPr>
              <a:t>held</a:t>
            </a:r>
            <a:r>
              <a:rPr lang="en-US" sz="1000" kern="1200" dirty="0">
                <a:solidFill>
                  <a:schemeClr val="tx1"/>
                </a:solidFill>
                <a:effectLst/>
                <a:latin typeface="+mn-lt"/>
                <a:ea typeface="+mn-ea"/>
                <a:cs typeface="+mn-cs"/>
              </a:rPr>
              <a:t> responsible for any use, which may be made of the information contained therein 2019-1-UK01-KA202-061904</a:t>
            </a:r>
            <a:endParaRPr lang="en-IE" sz="1000" kern="1200" dirty="0">
              <a:solidFill>
                <a:schemeClr val="tx1"/>
              </a:solidFill>
              <a:effectLst/>
              <a:latin typeface="+mn-lt"/>
              <a:ea typeface="+mn-ea"/>
              <a:cs typeface="+mn-cs"/>
            </a:endParaRPr>
          </a:p>
        </p:txBody>
      </p:sp>
      <p:sp>
        <p:nvSpPr>
          <p:cNvPr id="2" name="Rectangle 1">
            <a:extLst>
              <a:ext uri="{FF2B5EF4-FFF2-40B4-BE49-F238E27FC236}">
                <a16:creationId xmlns:a16="http://schemas.microsoft.com/office/drawing/2014/main" id="{3E2BDC00-289F-1A4C-BC42-1FC46F3632AA}"/>
              </a:ext>
            </a:extLst>
          </p:cNvPr>
          <p:cNvSpPr/>
          <p:nvPr userDrawn="1"/>
        </p:nvSpPr>
        <p:spPr>
          <a:xfrm>
            <a:off x="-10844" y="5749926"/>
            <a:ext cx="2125662" cy="726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6A437A9-1A48-4445-B0BE-8F4EF3221CC5}"/>
              </a:ext>
            </a:extLst>
          </p:cNvPr>
          <p:cNvPicPr>
            <a:picLocks noChangeAspect="1"/>
          </p:cNvPicPr>
          <p:nvPr userDrawn="1"/>
        </p:nvPicPr>
        <p:blipFill>
          <a:blip r:embed="rId3"/>
          <a:stretch>
            <a:fillRect/>
          </a:stretch>
        </p:blipFill>
        <p:spPr>
          <a:xfrm>
            <a:off x="19318" y="5833592"/>
            <a:ext cx="2095500" cy="558800"/>
          </a:xfrm>
          <a:prstGeom prst="rect">
            <a:avLst/>
          </a:prstGeom>
        </p:spPr>
      </p:pic>
    </p:spTree>
    <p:extLst>
      <p:ext uri="{BB962C8B-B14F-4D97-AF65-F5344CB8AC3E}">
        <p14:creationId xmlns:p14="http://schemas.microsoft.com/office/powerpoint/2010/main" val="1016174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40333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3585851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295537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s x 3 with header - Blue">
  <p:cSld name="photos x 3 with header - Blue">
    <p:spTree>
      <p:nvGrpSpPr>
        <p:cNvPr id="1" name="Shape 52"/>
        <p:cNvGrpSpPr/>
        <p:nvPr/>
      </p:nvGrpSpPr>
      <p:grpSpPr>
        <a:xfrm>
          <a:off x="0" y="0"/>
          <a:ext cx="0" cy="0"/>
          <a:chOff x="0" y="0"/>
          <a:chExt cx="0" cy="0"/>
        </a:xfrm>
      </p:grpSpPr>
      <p:sp>
        <p:nvSpPr>
          <p:cNvPr id="53" name="Google Shape;53;p69"/>
          <p:cNvSpPr/>
          <p:nvPr/>
        </p:nvSpPr>
        <p:spPr>
          <a:xfrm>
            <a:off x="0" y="0"/>
            <a:ext cx="3526971" cy="255371"/>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69"/>
          <p:cNvSpPr txBox="1">
            <a:spLocks noGrp="1"/>
          </p:cNvSpPr>
          <p:nvPr>
            <p:ph type="body" idx="1"/>
          </p:nvPr>
        </p:nvSpPr>
        <p:spPr>
          <a:xfrm>
            <a:off x="571313" y="875544"/>
            <a:ext cx="5252711" cy="14596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9"/>
          <p:cNvSpPr txBox="1">
            <a:spLocks noGrp="1"/>
          </p:cNvSpPr>
          <p:nvPr>
            <p:ph type="body" idx="2"/>
          </p:nvPr>
        </p:nvSpPr>
        <p:spPr>
          <a:xfrm>
            <a:off x="5950634" y="875544"/>
            <a:ext cx="5642758" cy="14596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9"/>
          <p:cNvSpPr>
            <a:spLocks noGrp="1"/>
          </p:cNvSpPr>
          <p:nvPr>
            <p:ph type="pic" idx="3"/>
          </p:nvPr>
        </p:nvSpPr>
        <p:spPr>
          <a:xfrm>
            <a:off x="571500" y="2892425"/>
            <a:ext cx="3263900" cy="307975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69"/>
          <p:cNvSpPr>
            <a:spLocks noGrp="1"/>
          </p:cNvSpPr>
          <p:nvPr>
            <p:ph type="pic" idx="4"/>
          </p:nvPr>
        </p:nvSpPr>
        <p:spPr>
          <a:xfrm>
            <a:off x="4450119" y="2892425"/>
            <a:ext cx="3263900" cy="307975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69"/>
          <p:cNvSpPr>
            <a:spLocks noGrp="1"/>
          </p:cNvSpPr>
          <p:nvPr>
            <p:ph type="pic" idx="5"/>
          </p:nvPr>
        </p:nvSpPr>
        <p:spPr>
          <a:xfrm>
            <a:off x="8285775" y="2892425"/>
            <a:ext cx="3263900" cy="307975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404040"/>
              </a:buClr>
              <a:buSzPts val="2000"/>
              <a:buFont typeface="Arial"/>
              <a:buNone/>
              <a:defRPr sz="2000" b="0" i="1" u="none" strike="noStrike" cap="none">
                <a:solidFill>
                  <a:srgbClr val="40404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9" name="Google Shape;59;p69"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60" name="Google Shape;60;p69"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 with solid header - Yellow">
  <p:cSld name="Text Slide - with solid header - Yellow">
    <p:spTree>
      <p:nvGrpSpPr>
        <p:cNvPr id="1" name="Shape 61"/>
        <p:cNvGrpSpPr/>
        <p:nvPr/>
      </p:nvGrpSpPr>
      <p:grpSpPr>
        <a:xfrm>
          <a:off x="0" y="0"/>
          <a:ext cx="0" cy="0"/>
          <a:chOff x="0" y="0"/>
          <a:chExt cx="0" cy="0"/>
        </a:xfrm>
      </p:grpSpPr>
      <p:sp>
        <p:nvSpPr>
          <p:cNvPr id="62" name="Google Shape;62;p70"/>
          <p:cNvSpPr/>
          <p:nvPr/>
        </p:nvSpPr>
        <p:spPr>
          <a:xfrm>
            <a:off x="0" y="0"/>
            <a:ext cx="12191999" cy="2161309"/>
          </a:xfrm>
          <a:prstGeom prst="rect">
            <a:avLst/>
          </a:prstGeom>
          <a:solidFill>
            <a:srgbClr val="FDD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 name="Google Shape;63;p70" descr="A picture containing clock, ligh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64" name="Google Shape;64;p70"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
        <p:nvSpPr>
          <p:cNvPr id="65" name="Google Shape;65;p70"/>
          <p:cNvSpPr txBox="1">
            <a:spLocks noGrp="1"/>
          </p:cNvSpPr>
          <p:nvPr>
            <p:ph type="body" idx="1"/>
          </p:nvPr>
        </p:nvSpPr>
        <p:spPr>
          <a:xfrm>
            <a:off x="571313" y="875545"/>
            <a:ext cx="10978262" cy="1083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70"/>
          <p:cNvSpPr txBox="1">
            <a:spLocks noGrp="1"/>
          </p:cNvSpPr>
          <p:nvPr>
            <p:ph type="body" idx="2"/>
          </p:nvPr>
        </p:nvSpPr>
        <p:spPr>
          <a:xfrm>
            <a:off x="571313" y="2532849"/>
            <a:ext cx="10978262" cy="35725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ptop with Title 1">
  <p:cSld name="Laptop with Title 1">
    <p:spTree>
      <p:nvGrpSpPr>
        <p:cNvPr id="1" name="Shape 67"/>
        <p:cNvGrpSpPr/>
        <p:nvPr/>
      </p:nvGrpSpPr>
      <p:grpSpPr>
        <a:xfrm>
          <a:off x="0" y="0"/>
          <a:ext cx="0" cy="0"/>
          <a:chOff x="0" y="0"/>
          <a:chExt cx="0" cy="0"/>
        </a:xfrm>
      </p:grpSpPr>
      <p:pic>
        <p:nvPicPr>
          <p:cNvPr id="68" name="Google Shape;68;p71"/>
          <p:cNvPicPr preferRelativeResize="0"/>
          <p:nvPr/>
        </p:nvPicPr>
        <p:blipFill rotWithShape="1">
          <a:blip r:embed="rId2" cstate="screen">
            <a:alphaModFix/>
            <a:extLst>
              <a:ext uri="{28A0092B-C50C-407E-A947-70E740481C1C}">
                <a14:useLocalDpi xmlns:a14="http://schemas.microsoft.com/office/drawing/2010/main"/>
              </a:ext>
            </a:extLst>
          </a:blip>
          <a:srcRect l="8386" t="10823" r="9307" b="5573"/>
          <a:stretch/>
        </p:blipFill>
        <p:spPr>
          <a:xfrm>
            <a:off x="2000190" y="1447737"/>
            <a:ext cx="7941283" cy="4839954"/>
          </a:xfrm>
          <a:prstGeom prst="rect">
            <a:avLst/>
          </a:prstGeom>
          <a:noFill/>
          <a:ln>
            <a:noFill/>
          </a:ln>
        </p:spPr>
      </p:pic>
      <p:sp>
        <p:nvSpPr>
          <p:cNvPr id="69" name="Google Shape;69;p71"/>
          <p:cNvSpPr>
            <a:spLocks noGrp="1"/>
          </p:cNvSpPr>
          <p:nvPr>
            <p:ph type="pic" idx="2"/>
          </p:nvPr>
        </p:nvSpPr>
        <p:spPr>
          <a:xfrm>
            <a:off x="3184071" y="1893434"/>
            <a:ext cx="5665788" cy="3478212"/>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7F7F7F"/>
              </a:buClr>
              <a:buSzPts val="2800"/>
              <a:buFont typeface="Arial"/>
              <a:buNone/>
              <a:defRPr sz="2800" b="0" i="0" u="none" strike="noStrike" cap="none">
                <a:solidFill>
                  <a:srgbClr val="7F7F7F"/>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71"/>
          <p:cNvSpPr txBox="1">
            <a:spLocks noGrp="1"/>
          </p:cNvSpPr>
          <p:nvPr>
            <p:ph type="body" idx="1"/>
          </p:nvPr>
        </p:nvSpPr>
        <p:spPr>
          <a:xfrm>
            <a:off x="447066" y="430522"/>
            <a:ext cx="11222614" cy="13584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600"/>
              <a:buNone/>
              <a:defRPr sz="3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71"/>
          <p:cNvSpPr/>
          <p:nvPr/>
        </p:nvSpPr>
        <p:spPr>
          <a:xfrm>
            <a:off x="4332514" y="6083"/>
            <a:ext cx="3526971" cy="255371"/>
          </a:xfrm>
          <a:prstGeom prst="rect">
            <a:avLst/>
          </a:prstGeom>
          <a:solidFill>
            <a:srgbClr val="6ECE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 name="Google Shape;72;p71" descr="A picture containing clock, ligh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214057"/>
            <a:ext cx="1965601" cy="655817"/>
          </a:xfrm>
          <a:prstGeom prst="rect">
            <a:avLst/>
          </a:prstGeom>
          <a:noFill/>
          <a:ln>
            <a:noFill/>
          </a:ln>
        </p:spPr>
      </p:pic>
      <p:pic>
        <p:nvPicPr>
          <p:cNvPr id="73" name="Google Shape;73;p71" descr="A picture containing clock, ligh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82474" y="6420744"/>
            <a:ext cx="1965601" cy="24244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77"/>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2" name="Google Shape;212;p77"/>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7"/>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214" name="Google Shape;214;p7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5" name="Google Shape;215;p7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6" name="Google Shape;216;p7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a:solidFill>
                  <a:schemeClr val="accent1"/>
                </a:solidFill>
                <a:latin typeface="Corbel"/>
                <a:ea typeface="Corbel"/>
                <a:cs typeface="Corbel"/>
                <a:sym typeface="Corbel"/>
              </a:defRPr>
            </a:lvl1pPr>
            <a:lvl2pPr marL="0" marR="0" lvl="1" indent="0" algn="r" rtl="0">
              <a:spcBef>
                <a:spcPts val="0"/>
              </a:spcBef>
              <a:buNone/>
              <a:defRPr sz="1200" b="1">
                <a:solidFill>
                  <a:schemeClr val="accent1"/>
                </a:solidFill>
                <a:latin typeface="Corbel"/>
                <a:ea typeface="Corbel"/>
                <a:cs typeface="Corbel"/>
                <a:sym typeface="Corbel"/>
              </a:defRPr>
            </a:lvl2pPr>
            <a:lvl3pPr marL="0" marR="0" lvl="2" indent="0" algn="r" rtl="0">
              <a:spcBef>
                <a:spcPts val="0"/>
              </a:spcBef>
              <a:buNone/>
              <a:defRPr sz="1200" b="1">
                <a:solidFill>
                  <a:schemeClr val="accent1"/>
                </a:solidFill>
                <a:latin typeface="Corbel"/>
                <a:ea typeface="Corbel"/>
                <a:cs typeface="Corbel"/>
                <a:sym typeface="Corbel"/>
              </a:defRPr>
            </a:lvl3pPr>
            <a:lvl4pPr marL="0" marR="0" lvl="3" indent="0" algn="r" rtl="0">
              <a:spcBef>
                <a:spcPts val="0"/>
              </a:spcBef>
              <a:buNone/>
              <a:defRPr sz="1200" b="1">
                <a:solidFill>
                  <a:schemeClr val="accent1"/>
                </a:solidFill>
                <a:latin typeface="Corbel"/>
                <a:ea typeface="Corbel"/>
                <a:cs typeface="Corbel"/>
                <a:sym typeface="Corbel"/>
              </a:defRPr>
            </a:lvl4pPr>
            <a:lvl5pPr marL="0" marR="0" lvl="4" indent="0" algn="r" rtl="0">
              <a:spcBef>
                <a:spcPts val="0"/>
              </a:spcBef>
              <a:buNone/>
              <a:defRPr sz="1200" b="1">
                <a:solidFill>
                  <a:schemeClr val="accent1"/>
                </a:solidFill>
                <a:latin typeface="Corbel"/>
                <a:ea typeface="Corbel"/>
                <a:cs typeface="Corbel"/>
                <a:sym typeface="Corbel"/>
              </a:defRPr>
            </a:lvl5pPr>
            <a:lvl6pPr marL="0" marR="0" lvl="5" indent="0" algn="r" rtl="0">
              <a:spcBef>
                <a:spcPts val="0"/>
              </a:spcBef>
              <a:buNone/>
              <a:defRPr sz="1200" b="1">
                <a:solidFill>
                  <a:schemeClr val="accent1"/>
                </a:solidFill>
                <a:latin typeface="Corbel"/>
                <a:ea typeface="Corbel"/>
                <a:cs typeface="Corbel"/>
                <a:sym typeface="Corbel"/>
              </a:defRPr>
            </a:lvl6pPr>
            <a:lvl7pPr marL="0" marR="0" lvl="6" indent="0" algn="r" rtl="0">
              <a:spcBef>
                <a:spcPts val="0"/>
              </a:spcBef>
              <a:buNone/>
              <a:defRPr sz="1200" b="1">
                <a:solidFill>
                  <a:schemeClr val="accent1"/>
                </a:solidFill>
                <a:latin typeface="Corbel"/>
                <a:ea typeface="Corbel"/>
                <a:cs typeface="Corbel"/>
                <a:sym typeface="Corbel"/>
              </a:defRPr>
            </a:lvl7pPr>
            <a:lvl8pPr marL="0" marR="0" lvl="7" indent="0" algn="r" rtl="0">
              <a:spcBef>
                <a:spcPts val="0"/>
              </a:spcBef>
              <a:buNone/>
              <a:defRPr sz="1200" b="1">
                <a:solidFill>
                  <a:schemeClr val="accent1"/>
                </a:solidFill>
                <a:latin typeface="Corbel"/>
                <a:ea typeface="Corbel"/>
                <a:cs typeface="Corbel"/>
                <a:sym typeface="Corbel"/>
              </a:defRPr>
            </a:lvl8pPr>
            <a:lvl9pPr marL="0" marR="0" lvl="8" indent="0" algn="r" rtl="0">
              <a:spcBef>
                <a:spcPts val="0"/>
              </a:spcBef>
              <a:buNone/>
              <a:defRPr sz="1200" b="1">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33149050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eyROTdBUs4"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s://www.eatwith.com/"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OFDBxE4h0b8"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LPswtijqF8c"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Ez5yS4Q5ASA"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7.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swdGkYIhFkU" TargetMode="External"/><Relationship Id="rId2" Type="http://schemas.openxmlformats.org/officeDocument/2006/relationships/notesSlide" Target="../notesSlides/notesSlide48.xml"/><Relationship Id="rId1" Type="http://schemas.openxmlformats.org/officeDocument/2006/relationships/slideLayout" Target="../slideLayouts/slideLayout27.xml"/><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27.xml"/><Relationship Id="rId5" Type="http://schemas.openxmlformats.org/officeDocument/2006/relationships/hyperlink" Target="https://www.youtube.com/watch?v=gSCw40PVur8" TargetMode="Externa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7.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hyperlink" Target="https://www.grin.com/document/412979" TargetMode="External"/><Relationship Id="rId7"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hyperlink" Target="https://erikwolf.medium.com/top-culinary-tourism-trends-in-2020-c3819f7037fe" TargetMode="External"/><Relationship Id="rId5" Type="http://schemas.openxmlformats.org/officeDocument/2006/relationships/hyperlink" Target="https://destinationdeluxe.com/waldhotel-colour-cuisine-healthy-balanced-diet/" TargetMode="External"/><Relationship Id="rId4" Type="http://schemas.openxmlformats.org/officeDocument/2006/relationships/hyperlink" Target="https://theculturetrip.com/europe/the-netherlands/articles/the-story-behind-amsterdams-food-evolution/"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59.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 descr="A person in a pool of water in front of a rocky mountain&#10;&#10;Description automatically generated"/>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0" y="-38063"/>
            <a:ext cx="12192000" cy="3933169"/>
          </a:xfrm>
          <a:prstGeom prst="rect">
            <a:avLst/>
          </a:prstGeom>
          <a:noFill/>
          <a:ln>
            <a:noFill/>
          </a:ln>
        </p:spPr>
      </p:pic>
      <p:sp>
        <p:nvSpPr>
          <p:cNvPr id="299" name="Google Shape;299;p1"/>
          <p:cNvSpPr txBox="1">
            <a:spLocks noGrp="1"/>
          </p:cNvSpPr>
          <p:nvPr>
            <p:ph type="body" idx="1"/>
          </p:nvPr>
        </p:nvSpPr>
        <p:spPr>
          <a:xfrm>
            <a:off x="4667455" y="3895106"/>
            <a:ext cx="7524545" cy="1559615"/>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5400"/>
              <a:buNone/>
            </a:pPr>
            <a:r>
              <a:rPr lang="pt-PT" sz="4800" dirty="0" err="1">
                <a:solidFill>
                  <a:schemeClr val="lt1"/>
                </a:solidFill>
              </a:rPr>
              <a:t>Storytelling</a:t>
            </a:r>
            <a:r>
              <a:rPr lang="pt-PT" sz="4800" dirty="0">
                <a:solidFill>
                  <a:schemeClr val="lt1"/>
                </a:solidFill>
              </a:rPr>
              <a:t> no turismo gastronómico</a:t>
            </a:r>
            <a:endParaRPr sz="4800" dirty="0"/>
          </a:p>
          <a:p>
            <a:pPr marL="0" lvl="0" indent="0" algn="r" rtl="0">
              <a:lnSpc>
                <a:spcPct val="90000"/>
              </a:lnSpc>
              <a:spcBef>
                <a:spcPts val="1000"/>
              </a:spcBef>
              <a:spcAft>
                <a:spcPts val="0"/>
              </a:spcAft>
              <a:buClr>
                <a:schemeClr val="dk1"/>
              </a:buClr>
              <a:buSzPts val="5400"/>
              <a:buNone/>
            </a:pPr>
            <a:r>
              <a:rPr lang="sl-SI" sz="4800" dirty="0"/>
              <a:t>M</a:t>
            </a:r>
            <a:r>
              <a:rPr lang="pt-PT" sz="4800" dirty="0" err="1"/>
              <a:t>ódulo</a:t>
            </a:r>
            <a:r>
              <a:rPr lang="sl-SI" sz="4800" dirty="0"/>
              <a:t> VI</a:t>
            </a:r>
            <a:endParaRPr sz="4800" dirty="0"/>
          </a:p>
        </p:txBody>
      </p:sp>
      <p:sp>
        <p:nvSpPr>
          <p:cNvPr id="300" name="Google Shape;300;p1"/>
          <p:cNvSpPr/>
          <p:nvPr/>
        </p:nvSpPr>
        <p:spPr>
          <a:xfrm>
            <a:off x="0" y="3087584"/>
            <a:ext cx="12192000" cy="807522"/>
          </a:xfrm>
          <a:prstGeom prst="rect">
            <a:avLst/>
          </a:prstGeom>
          <a:solidFill>
            <a:srgbClr val="6ECECB">
              <a:alpha val="4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0"/>
          <p:cNvSpPr txBox="1">
            <a:spLocks noGrp="1"/>
          </p:cNvSpPr>
          <p:nvPr>
            <p:ph type="body" idx="1"/>
          </p:nvPr>
        </p:nvSpPr>
        <p:spPr>
          <a:xfrm>
            <a:off x="388093" y="936395"/>
            <a:ext cx="3058492" cy="32979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pt-PT" sz="2600" dirty="0"/>
              <a:t>“O turismo alimentar é o ato de viajar para experimentar o lugar, a fim de obter uma sensação de lugar.”</a:t>
            </a:r>
          </a:p>
          <a:p>
            <a:pPr marL="0" lvl="0" indent="0" algn="l" rtl="0">
              <a:lnSpc>
                <a:spcPct val="90000"/>
              </a:lnSpc>
              <a:spcBef>
                <a:spcPts val="0"/>
              </a:spcBef>
              <a:spcAft>
                <a:spcPts val="0"/>
              </a:spcAft>
              <a:buClr>
                <a:schemeClr val="dk1"/>
              </a:buClr>
              <a:buSzPct val="100000"/>
              <a:buNone/>
            </a:pPr>
            <a:r>
              <a:rPr lang="sl-SI" sz="1800" b="0" dirty="0"/>
              <a:t>(World food travel association)</a:t>
            </a:r>
            <a:endParaRPr sz="1800" b="0" dirty="0"/>
          </a:p>
          <a:p>
            <a:pPr marL="0" lvl="0" indent="0" algn="l" rtl="0">
              <a:lnSpc>
                <a:spcPct val="90000"/>
              </a:lnSpc>
              <a:spcBef>
                <a:spcPts val="1000"/>
              </a:spcBef>
              <a:spcAft>
                <a:spcPts val="0"/>
              </a:spcAft>
              <a:buClr>
                <a:schemeClr val="dk1"/>
              </a:buClr>
              <a:buSzPct val="100000"/>
              <a:buNone/>
            </a:pPr>
            <a:endParaRPr dirty="0"/>
          </a:p>
        </p:txBody>
      </p:sp>
      <p:pic>
        <p:nvPicPr>
          <p:cNvPr id="383" name="Google Shape;383;p10" descr="What is Food Tourism? | World Food Travel Association"/>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l="15190" t="17433" r="105" b="10458"/>
          <a:stretch/>
        </p:blipFill>
        <p:spPr>
          <a:xfrm>
            <a:off x="3156776" y="574459"/>
            <a:ext cx="9787064" cy="55418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1"/>
          <p:cNvSpPr txBox="1">
            <a:spLocks noGrp="1"/>
          </p:cNvSpPr>
          <p:nvPr>
            <p:ph type="body" idx="1"/>
          </p:nvPr>
        </p:nvSpPr>
        <p:spPr>
          <a:xfrm>
            <a:off x="455904" y="409067"/>
            <a:ext cx="6808496" cy="1459693"/>
          </a:xfrm>
          <a:prstGeom prst="rect">
            <a:avLst/>
          </a:prstGeom>
          <a:noFill/>
          <a:ln>
            <a:noFill/>
          </a:ln>
        </p:spPr>
        <p:txBody>
          <a:bodyPr spcFirstLastPara="1" wrap="square" lIns="91425" tIns="45700" rIns="91425" bIns="45700" anchor="t" anchorCtr="0">
            <a:normAutofit lnSpcReduction="10000"/>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pt-PT" sz="3200" b="1" i="0" u="none" strike="noStrike" kern="1200" cap="none" spc="0" normalizeH="0" baseline="0" dirty="0">
                <a:ln>
                  <a:noFill/>
                </a:ln>
                <a:solidFill>
                  <a:prstClr val="black"/>
                </a:solidFill>
                <a:effectLst/>
                <a:uLnTx/>
                <a:uFillTx/>
                <a:latin typeface="Calibri" panose="020F0502020204030204"/>
                <a:ea typeface="+mn-ea"/>
                <a:cs typeface="Calibri"/>
              </a:rPr>
              <a:t>Análise da expectativa do cliente no turismo gastronómico, à parte da comida</a:t>
            </a:r>
          </a:p>
        </p:txBody>
      </p:sp>
      <p:sp>
        <p:nvSpPr>
          <p:cNvPr id="389" name="Google Shape;389;p11"/>
          <p:cNvSpPr txBox="1">
            <a:spLocks noGrp="1"/>
          </p:cNvSpPr>
          <p:nvPr>
            <p:ph type="body" idx="2"/>
          </p:nvPr>
        </p:nvSpPr>
        <p:spPr>
          <a:xfrm>
            <a:off x="5950634" y="875544"/>
            <a:ext cx="5642758" cy="14596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endParaRPr dirty="0"/>
          </a:p>
        </p:txBody>
      </p:sp>
      <p:pic>
        <p:nvPicPr>
          <p:cNvPr id="390" name="Google Shape;390;p11" descr="Slika, ki vsebuje besede oseba, hrana, notranji, pripravljanje&#10;&#10;Opis je samodejno ustvarjen"/>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7911817" y="1651265"/>
            <a:ext cx="3879763" cy="2910382"/>
          </a:xfrm>
          <a:prstGeom prst="rect">
            <a:avLst/>
          </a:prstGeom>
          <a:noFill/>
          <a:ln>
            <a:noFill/>
          </a:ln>
        </p:spPr>
      </p:pic>
      <p:sp>
        <p:nvSpPr>
          <p:cNvPr id="391" name="Google Shape;391;p11"/>
          <p:cNvSpPr txBox="1"/>
          <p:nvPr/>
        </p:nvSpPr>
        <p:spPr>
          <a:xfrm>
            <a:off x="799578" y="2052181"/>
            <a:ext cx="3557391" cy="2523727"/>
          </a:xfrm>
          <a:prstGeom prst="rect">
            <a:avLst/>
          </a:prstGeom>
          <a:solidFill>
            <a:srgbClr val="FDDE0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Motivos hardcore </a:t>
            </a:r>
            <a:r>
              <a:rPr kumimoji="0" lang="pt-PT" sz="1800" b="0" i="0" u="none" strike="noStrike" kern="1200" cap="none" spc="0" normalizeH="0" baseline="0" noProof="0" dirty="0" err="1">
                <a:ln>
                  <a:noFill/>
                </a:ln>
                <a:solidFill>
                  <a:srgbClr val="595959"/>
                </a:solidFill>
                <a:effectLst/>
                <a:uLnTx/>
                <a:uFillTx/>
                <a:latin typeface="Corbel"/>
                <a:ea typeface="+mn-ea"/>
                <a:cs typeface="Arial"/>
              </a:rPr>
              <a:t>foodies</a:t>
            </a:r>
            <a:r>
              <a:rPr kumimoji="0" lang="pt-PT" sz="1800" b="0" i="0" u="none" strike="noStrike" kern="1200" cap="none" spc="0" normalizeH="0" baseline="0" noProof="0" dirty="0">
                <a:ln>
                  <a:noFill/>
                </a:ln>
                <a:solidFill>
                  <a:srgbClr val="595959"/>
                </a:solidFill>
                <a:effectLst/>
                <a:uLnTx/>
                <a:uFillTx/>
                <a:latin typeface="Corbel"/>
                <a:ea typeface="+mn-ea"/>
                <a:cs typeface="Arial"/>
              </a:rPr>
              <a:t>:</a:t>
            </a:r>
            <a:endParaRPr kumimoji="0" lang="sl-SI" sz="1800" b="0" i="0" u="none" strike="noStrike" kern="1200" cap="none" spc="0" normalizeH="0" baseline="0" noProof="0" dirty="0">
              <a:ln>
                <a:noFill/>
              </a:ln>
              <a:solidFill>
                <a:srgbClr val="595959"/>
              </a:solidFill>
              <a:effectLst/>
              <a:uLnTx/>
              <a:uFillTx/>
              <a:latin typeface="Corbe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orbel"/>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S</a:t>
            </a:r>
            <a:r>
              <a:rPr kumimoji="0" lang="sl-SI" sz="1800" b="0" i="0" u="none" strike="noStrike" kern="1200" cap="none" spc="0" normalizeH="0" baseline="0" noProof="0" dirty="0">
                <a:ln>
                  <a:noFill/>
                </a:ln>
                <a:solidFill>
                  <a:srgbClr val="595959"/>
                </a:solidFill>
                <a:effectLst/>
                <a:uLnTx/>
                <a:uFillTx/>
                <a:latin typeface="Corbel"/>
                <a:ea typeface="+mn-ea"/>
                <a:cs typeface="Arial"/>
              </a:rPr>
              <a:t>hopping</a:t>
            </a:r>
            <a:endParaRPr kumimoji="0" lang="en-US" sz="1800" b="0" i="0" u="none" strike="noStrike" kern="1200" cap="none" spc="0" normalizeH="0" baseline="0" noProof="0" dirty="0">
              <a:ln>
                <a:noFill/>
              </a:ln>
              <a:solidFill>
                <a:prstClr val="black"/>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Arte e cultura</a:t>
            </a:r>
            <a:endParaRPr kumimoji="0" lang="sl-SI" sz="1800" b="0" i="0" u="none" strike="noStrike" kern="1200" cap="none" spc="0" normalizeH="0" baseline="0" noProof="0" dirty="0">
              <a:ln>
                <a:noFill/>
              </a:ln>
              <a:solidFill>
                <a:srgbClr val="595959"/>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GB" sz="1800" b="0" i="0" u="none" strike="noStrike" kern="1200" cap="none" spc="0" normalizeH="0" baseline="0" noProof="0" dirty="0" err="1">
                <a:ln>
                  <a:noFill/>
                </a:ln>
                <a:solidFill>
                  <a:srgbClr val="595959"/>
                </a:solidFill>
                <a:effectLst/>
                <a:uLnTx/>
                <a:uFillTx/>
                <a:latin typeface="Corbel"/>
                <a:ea typeface="+mn-ea"/>
                <a:cs typeface="Arial"/>
              </a:rPr>
              <a:t>Parques</a:t>
            </a:r>
            <a:r>
              <a:rPr kumimoji="0" lang="en-GB" sz="1800" b="0" i="0" u="none" strike="noStrike" kern="1200" cap="none" spc="0" normalizeH="0" baseline="0" noProof="0" dirty="0">
                <a:ln>
                  <a:noFill/>
                </a:ln>
                <a:solidFill>
                  <a:srgbClr val="595959"/>
                </a:solidFill>
                <a:effectLst/>
                <a:uLnTx/>
                <a:uFillTx/>
                <a:latin typeface="Corbel"/>
                <a:ea typeface="+mn-ea"/>
                <a:cs typeface="Arial"/>
              </a:rPr>
              <a:t>, </a:t>
            </a:r>
            <a:r>
              <a:rPr kumimoji="0" lang="en-GB" sz="1800" b="0" i="0" u="none" strike="noStrike" kern="1200" cap="none" spc="0" normalizeH="0" baseline="0" noProof="0" dirty="0" err="1">
                <a:ln>
                  <a:noFill/>
                </a:ln>
                <a:solidFill>
                  <a:srgbClr val="595959"/>
                </a:solidFill>
                <a:effectLst/>
                <a:uLnTx/>
                <a:uFillTx/>
                <a:latin typeface="Corbel"/>
                <a:ea typeface="+mn-ea"/>
                <a:cs typeface="Arial"/>
              </a:rPr>
              <a:t>jardins</a:t>
            </a:r>
            <a:r>
              <a:rPr kumimoji="0" lang="en-GB" sz="1800" b="0" i="0" u="none" strike="noStrike" kern="1200" cap="none" spc="0" normalizeH="0" baseline="0" noProof="0" dirty="0">
                <a:ln>
                  <a:noFill/>
                </a:ln>
                <a:solidFill>
                  <a:srgbClr val="595959"/>
                </a:solidFill>
                <a:effectLst/>
                <a:uLnTx/>
                <a:uFillTx/>
                <a:latin typeface="Corbel"/>
                <a:ea typeface="+mn-ea"/>
                <a:cs typeface="Arial"/>
              </a:rPr>
              <a:t> e </a:t>
            </a:r>
            <a:r>
              <a:rPr kumimoji="0" lang="en-GB" sz="1800" b="0" i="0" u="none" strike="noStrike" kern="1200" cap="none" spc="0" normalizeH="0" baseline="0" noProof="0" dirty="0" err="1">
                <a:ln>
                  <a:noFill/>
                </a:ln>
                <a:solidFill>
                  <a:srgbClr val="595959"/>
                </a:solidFill>
                <a:effectLst/>
                <a:uLnTx/>
                <a:uFillTx/>
                <a:latin typeface="Corbel"/>
                <a:ea typeface="+mn-ea"/>
                <a:cs typeface="Arial"/>
              </a:rPr>
              <a:t>outras</a:t>
            </a:r>
            <a:r>
              <a:rPr kumimoji="0" lang="en-GB" sz="1800" b="0" i="0" u="none" strike="noStrike" kern="1200" cap="none" spc="0" normalizeH="0" baseline="0" noProof="0" dirty="0">
                <a:ln>
                  <a:noFill/>
                </a:ln>
                <a:solidFill>
                  <a:srgbClr val="595959"/>
                </a:solidFill>
                <a:effectLst/>
                <a:uLnTx/>
                <a:uFillTx/>
                <a:latin typeface="Corbel"/>
                <a:ea typeface="+mn-ea"/>
                <a:cs typeface="Arial"/>
              </a:rPr>
              <a:t> </a:t>
            </a:r>
            <a:r>
              <a:rPr kumimoji="0" lang="en-GB" sz="1800" b="0" i="0" u="none" strike="noStrike" kern="1200" cap="none" spc="0" normalizeH="0" baseline="0" noProof="0" dirty="0" err="1">
                <a:ln>
                  <a:noFill/>
                </a:ln>
                <a:solidFill>
                  <a:srgbClr val="595959"/>
                </a:solidFill>
                <a:effectLst/>
                <a:uLnTx/>
                <a:uFillTx/>
                <a:latin typeface="Corbel"/>
                <a:ea typeface="+mn-ea"/>
                <a:cs typeface="Arial"/>
              </a:rPr>
              <a:t>atrações</a:t>
            </a:r>
            <a:r>
              <a:rPr kumimoji="0" lang="en-GB" sz="1800" b="0" i="0" u="none" strike="noStrike" kern="1200" cap="none" spc="0" normalizeH="0" baseline="0" noProof="0" dirty="0">
                <a:ln>
                  <a:noFill/>
                </a:ln>
                <a:solidFill>
                  <a:srgbClr val="595959"/>
                </a:solidFill>
                <a:effectLst/>
                <a:uLnTx/>
                <a:uFillTx/>
                <a:latin typeface="Corbel"/>
                <a:ea typeface="+mn-ea"/>
                <a:cs typeface="Arial"/>
              </a:rPr>
              <a:t> </a:t>
            </a:r>
            <a:r>
              <a:rPr kumimoji="0" lang="en-GB" sz="1800" b="0" i="0" u="none" strike="noStrike" kern="1200" cap="none" spc="0" normalizeH="0" baseline="0" noProof="0" dirty="0" err="1">
                <a:ln>
                  <a:noFill/>
                </a:ln>
                <a:solidFill>
                  <a:srgbClr val="595959"/>
                </a:solidFill>
                <a:effectLst/>
                <a:uLnTx/>
                <a:uFillTx/>
                <a:latin typeface="Corbel"/>
                <a:ea typeface="+mn-ea"/>
                <a:cs typeface="Arial"/>
              </a:rPr>
              <a:t>naturais</a:t>
            </a:r>
            <a:endParaRPr kumimoji="0" lang="sl-SI" sz="1800" b="0" i="0" u="none" strike="noStrike" kern="1200" cap="none" spc="0" normalizeH="0" baseline="0" noProof="0" dirty="0">
              <a:ln>
                <a:noFill/>
              </a:ln>
              <a:solidFill>
                <a:prstClr val="black"/>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sl-SI" sz="1800" b="0" i="0" u="none" strike="noStrike" kern="1200" cap="none" spc="0" normalizeH="0" baseline="0" noProof="0" dirty="0">
                <a:ln>
                  <a:noFill/>
                </a:ln>
                <a:solidFill>
                  <a:srgbClr val="595959"/>
                </a:solidFill>
                <a:effectLst/>
                <a:uLnTx/>
                <a:uFillTx/>
                <a:latin typeface="Corbel"/>
                <a:ea typeface="+mn-ea"/>
                <a:cs typeface="Arial"/>
              </a:rPr>
              <a:t>Fest</a:t>
            </a:r>
            <a:r>
              <a:rPr kumimoji="0" lang="pt-PT" sz="1800" b="0" i="0" u="none" strike="noStrike" kern="1200" cap="none" spc="0" normalizeH="0" baseline="0" noProof="0" dirty="0" err="1">
                <a:ln>
                  <a:noFill/>
                </a:ln>
                <a:solidFill>
                  <a:srgbClr val="595959"/>
                </a:solidFill>
                <a:effectLst/>
                <a:uLnTx/>
                <a:uFillTx/>
                <a:latin typeface="Corbel"/>
                <a:ea typeface="+mn-ea"/>
                <a:cs typeface="Arial"/>
              </a:rPr>
              <a:t>ivais</a:t>
            </a:r>
            <a:r>
              <a:rPr kumimoji="0" lang="pt-PT" sz="1800" b="0" i="0" u="none" strike="noStrike" kern="1200" cap="none" spc="0" normalizeH="0" baseline="0" noProof="0" dirty="0">
                <a:ln>
                  <a:noFill/>
                </a:ln>
                <a:solidFill>
                  <a:srgbClr val="595959"/>
                </a:solidFill>
                <a:effectLst/>
                <a:uLnTx/>
                <a:uFillTx/>
                <a:latin typeface="Corbel"/>
                <a:ea typeface="+mn-ea"/>
                <a:cs typeface="Arial"/>
              </a:rPr>
              <a:t> e casinos</a:t>
            </a:r>
            <a:endParaRPr kumimoji="0" lang="sl-SI" sz="1800" b="0" i="0" u="none" strike="noStrike" kern="1200" cap="none" spc="0" normalizeH="0" baseline="0" noProof="0" dirty="0">
              <a:ln>
                <a:noFill/>
              </a:ln>
              <a:solidFill>
                <a:srgbClr val="595959"/>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Passeios a cavalo</a:t>
            </a:r>
            <a:r>
              <a:rPr kumimoji="0" lang="sl-SI" sz="1800" b="0" i="0" u="none" strike="noStrike" kern="1200" cap="none" spc="0" normalizeH="0" baseline="0" noProof="0" dirty="0">
                <a:ln>
                  <a:noFill/>
                </a:ln>
                <a:solidFill>
                  <a:srgbClr val="595959"/>
                </a:solidFill>
                <a:effectLst/>
                <a:uLnTx/>
                <a:uFillTx/>
                <a:latin typeface="Corbel"/>
                <a:ea typeface="+mn-ea"/>
                <a:cs typeface="Arial"/>
              </a:rPr>
              <a:t>  (Hall, 2003)</a:t>
            </a:r>
          </a:p>
          <a:p>
            <a:pPr marL="0" marR="0" lvl="0" indent="0" algn="l" rtl="0">
              <a:spcBef>
                <a:spcPts val="0"/>
              </a:spcBef>
              <a:spcAft>
                <a:spcPts val="0"/>
              </a:spcAft>
              <a:buNone/>
            </a:pPr>
            <a:endParaRPr lang="pt-PT" dirty="0"/>
          </a:p>
        </p:txBody>
      </p:sp>
      <p:sp>
        <p:nvSpPr>
          <p:cNvPr id="392" name="Google Shape;392;p11"/>
          <p:cNvSpPr txBox="1"/>
          <p:nvPr/>
        </p:nvSpPr>
        <p:spPr>
          <a:xfrm>
            <a:off x="4411250" y="3106456"/>
            <a:ext cx="3432129" cy="2585283"/>
          </a:xfrm>
          <a:prstGeom prst="rect">
            <a:avLst/>
          </a:prstGeom>
          <a:solidFill>
            <a:srgbClr val="FDDE0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Outros motivos: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srgbClr val="595959"/>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Planos de dieta específicos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Comida orgânica</a:t>
            </a:r>
            <a:endParaRPr kumimoji="0" lang="en-US" sz="1800" b="0" i="0" u="none" strike="noStrike" kern="1200" cap="none" spc="0" normalizeH="0" baseline="0" noProof="0" dirty="0">
              <a:ln>
                <a:noFill/>
              </a:ln>
              <a:solidFill>
                <a:prstClr val="black"/>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Comida crua</a:t>
            </a:r>
            <a:endParaRPr kumimoji="0" lang="sl-SI" sz="1800" b="0" i="0" u="none" strike="noStrike" kern="1200" cap="none" spc="0" normalizeH="0" baseline="0" noProof="0" dirty="0">
              <a:ln>
                <a:noFill/>
              </a:ln>
              <a:solidFill>
                <a:srgbClr val="595959"/>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Comida selvagem</a:t>
            </a:r>
            <a:endParaRPr kumimoji="0" lang="sl-SI" sz="1800" b="0" i="0" u="none" strike="noStrike" kern="1200" cap="none" spc="0" normalizeH="0" baseline="0" noProof="0" dirty="0">
              <a:ln>
                <a:noFill/>
              </a:ln>
              <a:solidFill>
                <a:srgbClr val="595959"/>
              </a:solidFill>
              <a:effectLst/>
              <a:uLnTx/>
              <a:uFillTx/>
              <a:latin typeface="Corbe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Dieta </a:t>
            </a:r>
            <a:r>
              <a:rPr kumimoji="0" lang="sl-SI" sz="1800" b="0" i="0" u="none" strike="noStrike" kern="1200" cap="none" spc="0" normalizeH="0" baseline="0" noProof="0" dirty="0">
                <a:ln>
                  <a:noFill/>
                </a:ln>
                <a:solidFill>
                  <a:srgbClr val="595959"/>
                </a:solidFill>
                <a:effectLst/>
                <a:uLnTx/>
                <a:uFillTx/>
                <a:latin typeface="Corbel"/>
                <a:ea typeface="+mn-ea"/>
                <a:cs typeface="Arial"/>
              </a:rPr>
              <a:t>LCHF</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pt-PT" sz="1800" b="0" i="0" u="none" strike="noStrike" kern="1200" cap="none" spc="0" normalizeH="0" baseline="0" noProof="0" dirty="0">
                <a:ln>
                  <a:noFill/>
                </a:ln>
                <a:solidFill>
                  <a:srgbClr val="595959"/>
                </a:solidFill>
                <a:effectLst/>
                <a:uLnTx/>
                <a:uFillTx/>
                <a:latin typeface="Corbel"/>
                <a:ea typeface="+mn-ea"/>
                <a:cs typeface="Arial"/>
              </a:rPr>
              <a:t>Agricultura biológica</a:t>
            </a:r>
            <a:endParaRPr kumimoji="0" lang="sl-SI" sz="1800" b="0" i="0" u="none" strike="noStrike" kern="1200" cap="none" spc="0" normalizeH="0" baseline="0" noProof="0" dirty="0">
              <a:ln>
                <a:noFill/>
              </a:ln>
              <a:solidFill>
                <a:srgbClr val="595959"/>
              </a:solidFill>
              <a:effectLst/>
              <a:uLnTx/>
              <a:uFillTx/>
              <a:latin typeface="Corbel"/>
              <a:ea typeface="+mn-ea"/>
              <a:cs typeface="Arial"/>
            </a:endParaRPr>
          </a:p>
          <a:p>
            <a:pPr marL="0" marR="0" lvl="0" indent="0" algn="l" rtl="0">
              <a:spcBef>
                <a:spcPts val="0"/>
              </a:spcBef>
              <a:spcAft>
                <a:spcPts val="0"/>
              </a:spcAft>
              <a:buNone/>
            </a:pPr>
            <a:endParaRPr lang="pt-PT" sz="1800" dirty="0">
              <a:solidFill>
                <a:srgbClr val="595959"/>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2"/>
          <p:cNvSpPr txBox="1">
            <a:spLocks noGrp="1"/>
          </p:cNvSpPr>
          <p:nvPr>
            <p:ph type="body" idx="1"/>
          </p:nvPr>
        </p:nvSpPr>
        <p:spPr>
          <a:xfrm>
            <a:off x="502746" y="458451"/>
            <a:ext cx="4677581" cy="1512056"/>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pt-PT" sz="3200" b="1" i="0" u="none" strike="noStrike" kern="1200" cap="none" spc="0" normalizeH="0" baseline="0" dirty="0">
                <a:ln>
                  <a:noFill/>
                </a:ln>
                <a:solidFill>
                  <a:prstClr val="black"/>
                </a:solidFill>
                <a:effectLst/>
                <a:uLnTx/>
                <a:uFillTx/>
                <a:latin typeface="Calibri" panose="020F0502020204030204"/>
                <a:ea typeface="+mn-lt"/>
                <a:cs typeface="Calibri" panose="020F0502020204030204"/>
              </a:rPr>
              <a:t>O porquê de investir no turismo gastronómico</a:t>
            </a:r>
            <a:endParaRPr kumimoji="0" lang="pt-PT" sz="3200" b="1"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398" name="Google Shape;398;p12"/>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endParaRPr dirty="0"/>
          </a:p>
        </p:txBody>
      </p:sp>
      <p:sp>
        <p:nvSpPr>
          <p:cNvPr id="399" name="Google Shape;399;p12"/>
          <p:cNvSpPr txBox="1"/>
          <p:nvPr/>
        </p:nvSpPr>
        <p:spPr>
          <a:xfrm>
            <a:off x="337127" y="1786524"/>
            <a:ext cx="5026725" cy="3716988"/>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1600" b="1" i="0" u="none" strike="noStrike" kern="1200" cap="none" spc="0" normalizeH="0" baseline="0" dirty="0">
                <a:ln>
                  <a:noFill/>
                </a:ln>
                <a:solidFill>
                  <a:prstClr val="black"/>
                </a:solidFill>
                <a:effectLst/>
                <a:uLnTx/>
                <a:uFillTx/>
                <a:latin typeface="Calibri" panose="020F0502020204030204"/>
                <a:ea typeface="+mn-ea"/>
                <a:cs typeface="+mn-cs"/>
              </a:rPr>
              <a:t>Hall </a:t>
            </a:r>
            <a:r>
              <a:rPr kumimoji="0" lang="pt-PT" sz="1600" b="1" i="0" u="none" strike="noStrike" kern="1200" cap="none" spc="0" normalizeH="0" baseline="0" dirty="0" err="1">
                <a:ln>
                  <a:noFill/>
                </a:ln>
                <a:solidFill>
                  <a:prstClr val="black"/>
                </a:solidFill>
                <a:effectLst/>
                <a:uLnTx/>
                <a:uFillTx/>
                <a:latin typeface="Calibri" panose="020F0502020204030204"/>
                <a:ea typeface="+mn-ea"/>
                <a:cs typeface="+mn-cs"/>
              </a:rPr>
              <a:t>and</a:t>
            </a:r>
            <a:r>
              <a:rPr kumimoji="0" lang="pt-PT" sz="1600" b="1" i="0" u="none" strike="noStrike" kern="1200" cap="none" spc="0" normalizeH="0" baseline="0" dirty="0">
                <a:ln>
                  <a:noFill/>
                </a:ln>
                <a:solidFill>
                  <a:prstClr val="black"/>
                </a:solidFill>
                <a:effectLst/>
                <a:uLnTx/>
                <a:uFillTx/>
                <a:latin typeface="Calibri" panose="020F0502020204030204"/>
                <a:ea typeface="+mn-ea"/>
                <a:cs typeface="+mn-cs"/>
              </a:rPr>
              <a:t> </a:t>
            </a:r>
            <a:r>
              <a:rPr kumimoji="0" lang="pt-PT" sz="1600" b="1" i="0" u="none" strike="noStrike" kern="1200" cap="none" spc="0" normalizeH="0" baseline="0" dirty="0" err="1">
                <a:ln>
                  <a:noFill/>
                </a:ln>
                <a:solidFill>
                  <a:prstClr val="black"/>
                </a:solidFill>
                <a:effectLst/>
                <a:uLnTx/>
                <a:uFillTx/>
                <a:latin typeface="Calibri" panose="020F0502020204030204"/>
                <a:ea typeface="+mn-ea"/>
                <a:cs typeface="+mn-cs"/>
              </a:rPr>
              <a:t>Sharples</a:t>
            </a:r>
            <a:r>
              <a:rPr kumimoji="0" lang="pt-PT" sz="1600" b="1" i="0" u="none" strike="noStrike" kern="1200" cap="none" spc="0" normalizeH="0" baseline="0" dirty="0">
                <a:ln>
                  <a:noFill/>
                </a:ln>
                <a:solidFill>
                  <a:prstClr val="black"/>
                </a:solidFill>
                <a:effectLst/>
                <a:uLnTx/>
                <a:uFillTx/>
                <a:latin typeface="Calibri" panose="020F0502020204030204"/>
                <a:ea typeface="+mn-ea"/>
                <a:cs typeface="+mn-cs"/>
              </a:rPr>
              <a:t> (2008) destacam a importância e o papel do turismo gastronómico: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 typeface="Wingdings" pitchFamily="18" charset="2"/>
              <a:buChar char="Ø"/>
              <a:tabLst/>
              <a:defRPr/>
            </a:pPr>
            <a:r>
              <a:rPr kumimoji="0" lang="pt-PT" sz="16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Aumenta a visibilidade do destino</a:t>
            </a:r>
          </a:p>
          <a:p>
            <a:pPr marL="0" marR="0" lvl="0" indent="0" algn="just" defTabSz="914400" rtl="0" eaLnBrk="1" fontAlgn="auto" latinLnBrk="0" hangingPunct="1">
              <a:lnSpc>
                <a:spcPct val="150000"/>
              </a:lnSpc>
              <a:spcBef>
                <a:spcPts val="0"/>
              </a:spcBef>
              <a:spcAft>
                <a:spcPts val="0"/>
              </a:spcAft>
              <a:buClrTx/>
              <a:buSzTx/>
              <a:buFont typeface="Wingdings" pitchFamily="18" charset="2"/>
              <a:buChar char="Ø"/>
              <a:tabLst/>
              <a:defRPr/>
            </a:pPr>
            <a:r>
              <a:rPr kumimoji="0" lang="pt-PT" sz="16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Estabiliza as condições económicas e sociais do destino</a:t>
            </a:r>
          </a:p>
          <a:p>
            <a:pPr marL="0" marR="0" lvl="0" indent="0" algn="just" defTabSz="914400" rtl="0" eaLnBrk="1" fontAlgn="auto" latinLnBrk="0" hangingPunct="1">
              <a:lnSpc>
                <a:spcPct val="150000"/>
              </a:lnSpc>
              <a:spcBef>
                <a:spcPts val="0"/>
              </a:spcBef>
              <a:spcAft>
                <a:spcPts val="0"/>
              </a:spcAft>
              <a:buClrTx/>
              <a:buSzTx/>
              <a:buFont typeface="Wingdings" pitchFamily="18" charset="2"/>
              <a:buChar char="Ø"/>
              <a:tabLst/>
              <a:defRPr/>
            </a:pPr>
            <a:r>
              <a:rPr kumimoji="0" lang="pt-PT" sz="16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Fortalece a reputação do destino</a:t>
            </a:r>
          </a:p>
          <a:p>
            <a:pPr marL="0" marR="0" lvl="0" indent="0" algn="just" defTabSz="914400" rtl="0" eaLnBrk="1" fontAlgn="auto" latinLnBrk="0" hangingPunct="1">
              <a:lnSpc>
                <a:spcPct val="150000"/>
              </a:lnSpc>
              <a:spcBef>
                <a:spcPts val="0"/>
              </a:spcBef>
              <a:spcAft>
                <a:spcPts val="0"/>
              </a:spcAft>
              <a:buClrTx/>
              <a:buSzTx/>
              <a:buFont typeface="Wingdings" pitchFamily="18" charset="2"/>
              <a:buChar char="Ø"/>
              <a:tabLst/>
              <a:defRPr/>
            </a:pPr>
            <a:r>
              <a:rPr kumimoji="0" lang="pt-PT" sz="16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Promove a responsabilidade social e a relação entre as partes interessadas e o público</a:t>
            </a:r>
          </a:p>
          <a:p>
            <a:pPr marL="0" marR="0" lvl="0" indent="0" algn="just" defTabSz="914400" rtl="0" eaLnBrk="1" fontAlgn="auto" latinLnBrk="0" hangingPunct="1">
              <a:lnSpc>
                <a:spcPct val="150000"/>
              </a:lnSpc>
              <a:spcBef>
                <a:spcPts val="0"/>
              </a:spcBef>
              <a:spcAft>
                <a:spcPts val="0"/>
              </a:spcAft>
              <a:buClrTx/>
              <a:buSzTx/>
              <a:buFont typeface="Wingdings" pitchFamily="18" charset="2"/>
              <a:buChar char="Ø"/>
              <a:tabLst/>
              <a:defRPr/>
            </a:pPr>
            <a:r>
              <a:rPr kumimoji="0" lang="pt-PT" sz="16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Fortalece o valor agregado dos produtos e serviços locais envolvidos</a:t>
            </a:r>
          </a:p>
          <a:p>
            <a:pPr marL="0" marR="0" lvl="0" indent="0" algn="l" rtl="0">
              <a:lnSpc>
                <a:spcPct val="90000"/>
              </a:lnSpc>
              <a:spcBef>
                <a:spcPts val="0"/>
              </a:spcBef>
              <a:spcAft>
                <a:spcPts val="0"/>
              </a:spcAft>
              <a:buNone/>
            </a:pPr>
            <a:endParaRPr lang="pt-PT" dirty="0"/>
          </a:p>
        </p:txBody>
      </p:sp>
      <p:pic>
        <p:nvPicPr>
          <p:cNvPr id="400" name="Google Shape;400;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44647" y="312350"/>
            <a:ext cx="6824597" cy="4552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3"/>
          <p:cNvSpPr txBox="1">
            <a:spLocks noGrp="1"/>
          </p:cNvSpPr>
          <p:nvPr>
            <p:ph type="body" idx="1"/>
          </p:nvPr>
        </p:nvSpPr>
        <p:spPr>
          <a:xfrm>
            <a:off x="571313" y="875545"/>
            <a:ext cx="10978262" cy="1083096"/>
          </a:xfrm>
          <a:prstGeom prst="rect">
            <a:avLst/>
          </a:prstGeom>
          <a:noFill/>
          <a:ln>
            <a:noFill/>
          </a:ln>
        </p:spPr>
        <p:txBody>
          <a:bodyPr spcFirstLastPara="1" wrap="square" lIns="91425" tIns="45700" rIns="91425" bIns="45700" anchor="t" anchorCtr="0">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pt-PT" sz="3600" b="1" i="0" u="none" strike="noStrike" kern="1200" cap="none" spc="0" normalizeH="0" baseline="0" dirty="0">
                <a:ln>
                  <a:noFill/>
                </a:ln>
                <a:solidFill>
                  <a:prstClr val="black"/>
                </a:solidFill>
                <a:effectLst/>
                <a:uLnTx/>
                <a:uFillTx/>
                <a:latin typeface="Calibri" panose="020F0502020204030204"/>
                <a:ea typeface="+mn-ea"/>
                <a:cs typeface="+mn-cs"/>
              </a:rPr>
              <a:t>Caso de estudo – Turismo gastronómico na Itália, Catânia</a:t>
            </a:r>
            <a:endParaRPr kumimoji="0" lang="pt-PT" sz="3600" b="1" i="0" u="none" strike="noStrike" kern="1200" cap="none" spc="0" normalizeH="0" baseline="0" dirty="0">
              <a:ln>
                <a:noFill/>
              </a:ln>
              <a:solidFill>
                <a:prstClr val="black"/>
              </a:solidFill>
              <a:effectLst/>
              <a:uLnTx/>
              <a:uFillTx/>
              <a:latin typeface="Calibri" panose="020F0502020204030204"/>
              <a:ea typeface="+mn-ea"/>
              <a:cs typeface="Calibri"/>
            </a:endParaRPr>
          </a:p>
        </p:txBody>
      </p:sp>
      <p:sp>
        <p:nvSpPr>
          <p:cNvPr id="406" name="Google Shape;406;p13"/>
          <p:cNvSpPr txBox="1">
            <a:spLocks noGrp="1"/>
          </p:cNvSpPr>
          <p:nvPr>
            <p:ph type="body" idx="2"/>
          </p:nvPr>
        </p:nvSpPr>
        <p:spPr>
          <a:xfrm>
            <a:off x="571313" y="2532849"/>
            <a:ext cx="10978262" cy="3572508"/>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pt-PT" sz="2200" b="0" i="0" u="none" strike="noStrike" kern="1200" cap="none" spc="0" normalizeH="0" baseline="0" noProof="0" dirty="0">
                <a:ln>
                  <a:noFill/>
                </a:ln>
                <a:solidFill>
                  <a:prstClr val="black"/>
                </a:solidFill>
                <a:effectLst/>
                <a:uLnTx/>
                <a:uFillTx/>
                <a:latin typeface="Calibri" panose="020F0502020204030204"/>
                <a:ea typeface="+mn-ea"/>
                <a:cs typeface="Calibri"/>
              </a:rPr>
              <a:t>As viagens para destinos gastronómicos aumentaram nas últimas décadas. O turismo gastronómico é cada vez mais importante para os viajantes do mundo, e a Itália está no topo da Europa devido a muitos aspetos relacionados com um tipo de turismo mais experimental, do qual as pessoas realmente gostam. O artigo dá uma visão sobre a relevância da comida italiana. Também apresenta o caso de estudo da cidade de Catânia, Sicília. A Sicília é uma das regiões italianas mais importantes pela sua paisagem, natureza e beleza, caracterizando-se pela qualidade e riqueza da gastronomia local. O turismo culinário é uma oportunidade para relançar e diversificar o turismo, promover o desenvolvimento económico local, desenvolver novos usos de materiais no setor primário e fortalecer a imagem da comida italiana.</a:t>
            </a:r>
          </a:p>
          <a:p>
            <a:pPr marL="0" lvl="0" indent="0" algn="l" rtl="0">
              <a:lnSpc>
                <a:spcPct val="90000"/>
              </a:lnSpc>
              <a:spcBef>
                <a:spcPts val="0"/>
              </a:spcBef>
              <a:spcAft>
                <a:spcPts val="0"/>
              </a:spcAft>
              <a:buClr>
                <a:schemeClr val="dk1"/>
              </a:buClr>
              <a:buSzPts val="2400"/>
              <a:buNone/>
            </a:pPr>
            <a:endParaRPr lang="pt-PT" sz="1400" u="sng" dirty="0">
              <a:solidFill>
                <a:schemeClr val="hlink"/>
              </a:solidFill>
              <a:hlinkClick r:id="rId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4"/>
          <p:cNvSpPr txBox="1">
            <a:spLocks noGrp="1"/>
          </p:cNvSpPr>
          <p:nvPr>
            <p:ph type="body" idx="1"/>
          </p:nvPr>
        </p:nvSpPr>
        <p:spPr>
          <a:xfrm>
            <a:off x="447066" y="430522"/>
            <a:ext cx="11222614" cy="1358487"/>
          </a:xfrm>
          <a:prstGeom prst="rect">
            <a:avLst/>
          </a:prstGeom>
          <a:noFill/>
          <a:ln>
            <a:noFill/>
          </a:ln>
        </p:spPr>
        <p:txBody>
          <a:bodyPr spcFirstLastPara="1" wrap="square" lIns="91425" tIns="45700" rIns="91425" bIns="45700" anchor="t" anchorCtr="0">
            <a:normAutofit/>
          </a:bodyPr>
          <a:lstStyle/>
          <a:p>
            <a:r>
              <a:rPr lang="pt-PT" dirty="0"/>
              <a:t>A comida não é apenas cultura, é diplomacia</a:t>
            </a:r>
            <a:endParaRPr lang="sl-SI" dirty="0">
              <a:cs typeface="Calibri"/>
            </a:endParaRPr>
          </a:p>
        </p:txBody>
      </p:sp>
      <p:pic>
        <p:nvPicPr>
          <p:cNvPr id="412" name="Google Shape;412;p14" descr="Leah Selim is a co-founder of Global Kitchen, a social enterprise that hosts immigrant-led cooking classes to promote cultural exchange and awareness through food. In her recent TEDx talk, she discussed how food, identity, environment and politics intersect - contributing to a larger concept known as &quot;gastrodiplomacy&quot;. It is through the communal act of sharing food that ideas can be exchanged freely, an essential first step in growing a community. &#10;&#10;&#10;For more talks from TEDxGowanus, please visit www.tedxgowanus.com&#10;&#10;&#10;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Subject to certain rules and regulations)" title="Food is not only culture, it's diplomacy: Leah Selim at TEDxGowanus">
            <a:hlinkClick r:id="rId3"/>
          </p:cNvPr>
          <p:cNvPicPr preferRelativeResize="0"/>
          <p:nvPr/>
        </p:nvPicPr>
        <p:blipFill>
          <a:blip r:embed="rId4">
            <a:alphaModFix/>
          </a:blip>
          <a:stretch>
            <a:fillRect/>
          </a:stretch>
        </p:blipFill>
        <p:spPr>
          <a:xfrm>
            <a:off x="3198325" y="1789000"/>
            <a:ext cx="5621774" cy="371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5"/>
          <p:cNvSpPr txBox="1">
            <a:spLocks noGrp="1"/>
          </p:cNvSpPr>
          <p:nvPr>
            <p:ph type="body" idx="1"/>
          </p:nvPr>
        </p:nvSpPr>
        <p:spPr>
          <a:xfrm>
            <a:off x="447066" y="309492"/>
            <a:ext cx="11222614" cy="740896"/>
          </a:xfrm>
          <a:prstGeom prst="rect">
            <a:avLst/>
          </a:prstGeom>
          <a:noFill/>
          <a:ln>
            <a:noFill/>
          </a:ln>
        </p:spPr>
        <p:txBody>
          <a:bodyPr spcFirstLastPara="1" wrap="square" lIns="91425" tIns="45700" rIns="91425" bIns="45700" anchor="t" anchorCtr="0">
            <a:normAutofit/>
          </a:bodyPr>
          <a:lstStyle/>
          <a:p>
            <a:r>
              <a:rPr lang="pt-PT" dirty="0"/>
              <a:t>Principais origens do turismo gastronómico local</a:t>
            </a:r>
          </a:p>
        </p:txBody>
      </p:sp>
      <p:sp>
        <p:nvSpPr>
          <p:cNvPr id="418" name="Google Shape;418;p15"/>
          <p:cNvSpPr txBox="1">
            <a:spLocks noGrp="1"/>
          </p:cNvSpPr>
          <p:nvPr>
            <p:ph type="body" idx="2"/>
          </p:nvPr>
        </p:nvSpPr>
        <p:spPr>
          <a:xfrm>
            <a:off x="723997" y="4780881"/>
            <a:ext cx="2121926" cy="278586"/>
          </a:xfrm>
          <a:prstGeom prst="rect">
            <a:avLst/>
          </a:prstGeom>
          <a:solidFill>
            <a:srgbClr val="6ECECB"/>
          </a:solidFill>
          <a:ln>
            <a:noFill/>
          </a:ln>
        </p:spPr>
        <p:txBody>
          <a:bodyPr spcFirstLastPara="1" wrap="square" lIns="91425" tIns="45700" rIns="91425" bIns="45700" anchor="t" anchorCtr="0">
            <a:noAutofit/>
          </a:bodyPr>
          <a:lstStyle/>
          <a:p>
            <a:pPr marL="0" lvl="0" indent="0">
              <a:spcBef>
                <a:spcPts val="0"/>
              </a:spcBef>
              <a:spcAft>
                <a:spcPts val="0"/>
              </a:spcAft>
              <a:buClr>
                <a:schemeClr val="dk1"/>
              </a:buClr>
              <a:buSzPts val="1600"/>
            </a:pPr>
            <a:r>
              <a:rPr lang="pt-PT" sz="1100" b="1" kern="1200" dirty="0">
                <a:solidFill>
                  <a:schemeClr val="tx1"/>
                </a:solidFill>
                <a:latin typeface="+mn-lt"/>
                <a:ea typeface="+mn-lt"/>
                <a:cs typeface="+mn-lt"/>
              </a:rPr>
              <a:t>Agricultores e produtores locais</a:t>
            </a:r>
            <a:endParaRPr lang="sl-SI" sz="1100" b="1" kern="1200" dirty="0">
              <a:solidFill>
                <a:schemeClr val="tx1"/>
              </a:solidFill>
              <a:latin typeface="+mn-lt"/>
              <a:ea typeface="+mn-lt"/>
              <a:cs typeface="+mn-lt"/>
            </a:endParaRPr>
          </a:p>
        </p:txBody>
      </p:sp>
      <p:sp>
        <p:nvSpPr>
          <p:cNvPr id="419" name="Google Shape;419;p15"/>
          <p:cNvSpPr txBox="1">
            <a:spLocks noGrp="1"/>
          </p:cNvSpPr>
          <p:nvPr>
            <p:ph type="body" idx="3"/>
          </p:nvPr>
        </p:nvSpPr>
        <p:spPr>
          <a:xfrm>
            <a:off x="447066"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endParaRPr/>
          </a:p>
        </p:txBody>
      </p:sp>
      <p:sp>
        <p:nvSpPr>
          <p:cNvPr id="420" name="Google Shape;420;p15"/>
          <p:cNvSpPr txBox="1">
            <a:spLocks noGrp="1"/>
          </p:cNvSpPr>
          <p:nvPr>
            <p:ph type="body" idx="4"/>
          </p:nvPr>
        </p:nvSpPr>
        <p:spPr>
          <a:xfrm>
            <a:off x="3496821" y="4780881"/>
            <a:ext cx="2241772"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r>
              <a:rPr lang="pt-PT" sz="1400" b="1" dirty="0"/>
              <a:t>Negócio de comida autêntica</a:t>
            </a:r>
            <a:endParaRPr sz="1400" b="1" dirty="0"/>
          </a:p>
        </p:txBody>
      </p:sp>
      <p:sp>
        <p:nvSpPr>
          <p:cNvPr id="421" name="Google Shape;421;p15"/>
          <p:cNvSpPr txBox="1">
            <a:spLocks noGrp="1"/>
          </p:cNvSpPr>
          <p:nvPr>
            <p:ph type="body" idx="5"/>
          </p:nvPr>
        </p:nvSpPr>
        <p:spPr>
          <a:xfrm>
            <a:off x="3287916"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endParaRPr/>
          </a:p>
        </p:txBody>
      </p:sp>
      <p:sp>
        <p:nvSpPr>
          <p:cNvPr id="422" name="Google Shape;422;p15"/>
          <p:cNvSpPr txBox="1">
            <a:spLocks noGrp="1"/>
          </p:cNvSpPr>
          <p:nvPr>
            <p:ph type="body" idx="6"/>
          </p:nvPr>
        </p:nvSpPr>
        <p:spPr>
          <a:xfrm>
            <a:off x="6453409" y="4780881"/>
            <a:ext cx="2241772"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r>
              <a:rPr lang="pt-PT" sz="1400" b="1" dirty="0"/>
              <a:t>Tradições alimentares, festivais</a:t>
            </a:r>
            <a:endParaRPr sz="1400" dirty="0"/>
          </a:p>
          <a:p>
            <a:pPr marL="0" lvl="0" indent="0" algn="ctr" rtl="0">
              <a:lnSpc>
                <a:spcPct val="90000"/>
              </a:lnSpc>
              <a:spcBef>
                <a:spcPts val="1000"/>
              </a:spcBef>
              <a:spcAft>
                <a:spcPts val="0"/>
              </a:spcAft>
              <a:buClr>
                <a:schemeClr val="dk1"/>
              </a:buClr>
              <a:buSzPts val="1100"/>
              <a:buNone/>
            </a:pPr>
            <a:endParaRPr sz="1100" dirty="0"/>
          </a:p>
          <a:p>
            <a:pPr marL="0" lvl="0" indent="0" algn="ctr" rtl="0">
              <a:lnSpc>
                <a:spcPct val="90000"/>
              </a:lnSpc>
              <a:spcBef>
                <a:spcPts val="1000"/>
              </a:spcBef>
              <a:spcAft>
                <a:spcPts val="0"/>
              </a:spcAft>
              <a:buClr>
                <a:schemeClr val="dk1"/>
              </a:buClr>
              <a:buSzPts val="1800"/>
              <a:buNone/>
            </a:pPr>
            <a:endParaRPr dirty="0"/>
          </a:p>
        </p:txBody>
      </p:sp>
      <p:sp>
        <p:nvSpPr>
          <p:cNvPr id="423" name="Google Shape;423;p15"/>
          <p:cNvSpPr txBox="1">
            <a:spLocks noGrp="1"/>
          </p:cNvSpPr>
          <p:nvPr>
            <p:ph type="body" idx="7"/>
          </p:nvPr>
        </p:nvSpPr>
        <p:spPr>
          <a:xfrm>
            <a:off x="6184888"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endParaRPr/>
          </a:p>
        </p:txBody>
      </p:sp>
      <p:sp>
        <p:nvSpPr>
          <p:cNvPr id="424" name="Google Shape;424;p15"/>
          <p:cNvSpPr txBox="1">
            <a:spLocks noGrp="1"/>
          </p:cNvSpPr>
          <p:nvPr>
            <p:ph type="body" idx="8"/>
          </p:nvPr>
        </p:nvSpPr>
        <p:spPr>
          <a:xfrm>
            <a:off x="9430134" y="4847284"/>
            <a:ext cx="1943376"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r>
              <a:rPr lang="pt-PT" sz="1400" b="1" dirty="0"/>
              <a:t>Educação gastronómica</a:t>
            </a:r>
            <a:endParaRPr sz="1400" dirty="0"/>
          </a:p>
          <a:p>
            <a:pPr marL="0" lvl="0" indent="0" algn="ctr" rtl="0">
              <a:lnSpc>
                <a:spcPct val="90000"/>
              </a:lnSpc>
              <a:spcBef>
                <a:spcPts val="1000"/>
              </a:spcBef>
              <a:spcAft>
                <a:spcPts val="0"/>
              </a:spcAft>
              <a:buClr>
                <a:schemeClr val="dk1"/>
              </a:buClr>
              <a:buSzPts val="1800"/>
              <a:buNone/>
            </a:pPr>
            <a:endParaRPr dirty="0"/>
          </a:p>
        </p:txBody>
      </p:sp>
      <p:sp>
        <p:nvSpPr>
          <p:cNvPr id="425" name="Google Shape;425;p15"/>
          <p:cNvSpPr txBox="1">
            <a:spLocks noGrp="1"/>
          </p:cNvSpPr>
          <p:nvPr>
            <p:ph type="body" idx="9"/>
          </p:nvPr>
        </p:nvSpPr>
        <p:spPr>
          <a:xfrm>
            <a:off x="9021352"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endParaRPr/>
          </a:p>
        </p:txBody>
      </p:sp>
      <p:pic>
        <p:nvPicPr>
          <p:cNvPr id="426" name="Google Shape;426;p15" descr="Slika, ki vsebuje besede trava, zunanje, nebo, kmetijski stroj&#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4394" y="2044873"/>
            <a:ext cx="2632254" cy="1828800"/>
          </a:xfrm>
          <a:prstGeom prst="rect">
            <a:avLst/>
          </a:prstGeom>
          <a:noFill/>
          <a:ln>
            <a:noFill/>
          </a:ln>
        </p:spPr>
      </p:pic>
      <p:pic>
        <p:nvPicPr>
          <p:cNvPr id="427" name="Google Shape;427;p15" descr="Slika, ki vsebuje besede oseba, hrana, skleda, jedilna miza&#10;&#10;Opis je samodejno ustvarje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30546" y="2034436"/>
            <a:ext cx="2632254" cy="1828800"/>
          </a:xfrm>
          <a:prstGeom prst="rect">
            <a:avLst/>
          </a:prstGeom>
          <a:noFill/>
          <a:ln>
            <a:noFill/>
          </a:ln>
        </p:spPr>
      </p:pic>
      <p:pic>
        <p:nvPicPr>
          <p:cNvPr id="428" name="Google Shape;428;p15" descr="Slika, ki vsebuje besede rastlina&#10;&#10;Opis je samodejno ustvarjen"/>
          <p:cNvPicPr preferRelativeResize="0"/>
          <p:nvPr/>
        </p:nvPicPr>
        <p:blipFill rotWithShape="1">
          <a:blip r:embed="rId5" cstate="screen">
            <a:alphaModFix/>
            <a:extLst>
              <a:ext uri="{28A0092B-C50C-407E-A947-70E740481C1C}">
                <a14:useLocalDpi xmlns:a14="http://schemas.microsoft.com/office/drawing/2010/main"/>
              </a:ext>
            </a:extLst>
          </a:blip>
          <a:srcRect t="-1743" r="-5178"/>
          <a:stretch/>
        </p:blipFill>
        <p:spPr>
          <a:xfrm>
            <a:off x="6182413" y="2002078"/>
            <a:ext cx="2753639" cy="1830887"/>
          </a:xfrm>
          <a:prstGeom prst="rect">
            <a:avLst/>
          </a:prstGeom>
          <a:noFill/>
          <a:ln>
            <a:noFill/>
          </a:ln>
        </p:spPr>
      </p:pic>
      <p:pic>
        <p:nvPicPr>
          <p:cNvPr id="429" name="Google Shape;429;p15" descr="Slika, ki vsebuje besede oseba, hrana, notranji, kuhinja&#10;&#10;Opis je samodejno ustvarjen"/>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021353" y="2071012"/>
            <a:ext cx="2648327" cy="17556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6"/>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pt-PT" sz="3600" b="1" i="0" u="none" strike="noStrike" kern="1200" cap="none" spc="0" normalizeH="0" baseline="0" dirty="0">
                <a:ln>
                  <a:noFill/>
                </a:ln>
                <a:solidFill>
                  <a:prstClr val="black"/>
                </a:solidFill>
                <a:effectLst/>
                <a:uLnTx/>
                <a:uFillTx/>
                <a:latin typeface="Calibri" panose="020F0502020204030204"/>
                <a:ea typeface="+mn-ea"/>
                <a:cs typeface="Calibri"/>
              </a:rPr>
              <a:t>Pontos de destaque da gastronomia  eslovena</a:t>
            </a:r>
            <a:endParaRPr kumimoji="0" lang="pt-PT" sz="3600" b="1"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435" name="Google Shape;435;p16"/>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436" name="Google Shape;436;p16"/>
          <p:cNvPicPr preferRelativeResize="0"/>
          <p:nvPr/>
        </p:nvPicPr>
        <p:blipFill rotWithShape="1">
          <a:blip r:embed="rId3" cstate="screen">
            <a:alphaModFix/>
            <a:extLst>
              <a:ext uri="{28A0092B-C50C-407E-A947-70E740481C1C}">
                <a14:useLocalDpi xmlns:a14="http://schemas.microsoft.com/office/drawing/2010/main"/>
              </a:ext>
            </a:extLst>
          </a:blip>
          <a:srcRect l="1590" r="-198"/>
          <a:stretch/>
        </p:blipFill>
        <p:spPr>
          <a:xfrm>
            <a:off x="6057081" y="247433"/>
            <a:ext cx="5181841" cy="5167046"/>
          </a:xfrm>
          <a:prstGeom prst="rect">
            <a:avLst/>
          </a:prstGeom>
          <a:noFill/>
          <a:ln>
            <a:noFill/>
          </a:ln>
        </p:spPr>
      </p:pic>
      <p:sp>
        <p:nvSpPr>
          <p:cNvPr id="437" name="Google Shape;437;p16"/>
          <p:cNvSpPr txBox="1"/>
          <p:nvPr/>
        </p:nvSpPr>
        <p:spPr>
          <a:xfrm>
            <a:off x="528019" y="3789801"/>
            <a:ext cx="3734843" cy="1969730"/>
          </a:xfrm>
          <a:prstGeom prst="rect">
            <a:avLst/>
          </a:prstGeom>
          <a:solidFill>
            <a:srgbClr val="6ECECB"/>
          </a:solid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dirty="0">
                <a:ln>
                  <a:noFill/>
                </a:ln>
                <a:solidFill>
                  <a:prstClr val="black"/>
                </a:solidFill>
                <a:effectLst/>
                <a:uLnTx/>
                <a:uFillTx/>
                <a:latin typeface="Calibri" panose="020F0502020204030204"/>
                <a:ea typeface="+mn-ea"/>
                <a:cs typeface="+mn-cs"/>
              </a:rPr>
              <a:t>Preste atenção aos pontos de distinção da gastronomia da Eslovênia, que mostram a implementação de todos os principais </a:t>
            </a:r>
            <a:r>
              <a:rPr kumimoji="0" lang="pt-PT" sz="1800" b="0" i="0" u="none" strike="noStrike" kern="1200" cap="none" spc="0" normalizeH="0" baseline="0" dirty="0" err="1">
                <a:ln>
                  <a:noFill/>
                </a:ln>
                <a:solidFill>
                  <a:prstClr val="black"/>
                </a:solidFill>
                <a:effectLst/>
                <a:uLnTx/>
                <a:uFillTx/>
                <a:latin typeface="Calibri" panose="020F0502020204030204"/>
                <a:ea typeface="+mn-ea"/>
                <a:cs typeface="+mn-cs"/>
              </a:rPr>
              <a:t>stakeholders</a:t>
            </a:r>
            <a:r>
              <a:rPr kumimoji="0" lang="pt-PT" sz="1800" b="0" i="0" u="none" strike="noStrike" kern="1200" cap="none" spc="0" normalizeH="0" baseline="0" dirty="0">
                <a:ln>
                  <a:noFill/>
                </a:ln>
                <a:solidFill>
                  <a:prstClr val="black"/>
                </a:solidFill>
                <a:effectLst/>
                <a:uLnTx/>
                <a:uFillTx/>
                <a:latin typeface="Calibri" panose="020F0502020204030204"/>
                <a:ea typeface="+mn-ea"/>
                <a:cs typeface="+mn-cs"/>
              </a:rPr>
              <a:t> da gastronomia no turismo gastronómico</a:t>
            </a:r>
          </a:p>
          <a:p>
            <a:pPr marL="0" marR="0" lvl="0" indent="0" algn="l" rtl="0">
              <a:spcBef>
                <a:spcPts val="0"/>
              </a:spcBef>
              <a:spcAft>
                <a:spcPts val="0"/>
              </a:spcAft>
              <a:buNone/>
            </a:pPr>
            <a:endParaRPr lang="pt-PT" dirty="0"/>
          </a:p>
        </p:txBody>
      </p:sp>
      <p:pic>
        <p:nvPicPr>
          <p:cNvPr id="438" name="Google Shape;438;p16" descr="Owl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77788" y="4567323"/>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7"/>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pt-PT" sz="3600" b="1" i="0" u="none" strike="noStrike" kern="1200" cap="none" spc="0" normalizeH="0" baseline="0" dirty="0">
                <a:ln>
                  <a:noFill/>
                </a:ln>
                <a:solidFill>
                  <a:prstClr val="black"/>
                </a:solidFill>
                <a:effectLst/>
                <a:uLnTx/>
                <a:uFillTx/>
                <a:latin typeface="Calibri" panose="020F0502020204030204"/>
                <a:ea typeface="+mn-ea"/>
                <a:cs typeface="Calibri"/>
              </a:rPr>
              <a:t>Tendências do turismo gastronómico</a:t>
            </a:r>
            <a:endParaRPr kumimoji="0" lang="pt-PT" sz="3600" b="1"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444" name="Google Shape;444;p17"/>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Safari culinário</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Caça de comida selvagem (frutas e vegetais)</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err="1">
                <a:ln>
                  <a:noFill/>
                </a:ln>
                <a:solidFill>
                  <a:prstClr val="black"/>
                </a:solidFill>
                <a:effectLst/>
                <a:uLnTx/>
                <a:uFillTx/>
                <a:latin typeface="Calibri" panose="020F0502020204030204"/>
                <a:ea typeface="+mn-ea"/>
                <a:cs typeface="Calibri" panose="020F0502020204030204"/>
              </a:rPr>
              <a:t>Apiturismo</a:t>
            </a:r>
            <a:endPar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endParaRP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Gastronomia didática</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Cozinha crua</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Cozinha “à moda antiga”</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Jantar interativo</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dirty="0">
                <a:ln>
                  <a:noFill/>
                </a:ln>
                <a:solidFill>
                  <a:prstClr val="black"/>
                </a:solidFill>
                <a:effectLst/>
                <a:uLnTx/>
                <a:uFillTx/>
                <a:latin typeface="Calibri" panose="020F0502020204030204"/>
                <a:ea typeface="+mn-ea"/>
                <a:cs typeface="Calibri" panose="020F0502020204030204"/>
              </a:rPr>
              <a:t>Promoção de jantares informais e de experiência gastronómica </a:t>
            </a:r>
            <a:r>
              <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a:t>
            </a:r>
            <a:r>
              <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hlinkClick r:id="rId3"/>
              </a:rPr>
              <a:t>EatWith</a:t>
            </a:r>
            <a:r>
              <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a:t>
            </a:r>
          </a:p>
        </p:txBody>
      </p:sp>
      <p:sp>
        <p:nvSpPr>
          <p:cNvPr id="445" name="Google Shape;445;p17"/>
          <p:cNvSpPr txBox="1"/>
          <p:nvPr/>
        </p:nvSpPr>
        <p:spPr>
          <a:xfrm>
            <a:off x="568408" y="3992508"/>
            <a:ext cx="3734700" cy="1754700"/>
          </a:xfrm>
          <a:prstGeom prst="rect">
            <a:avLst/>
          </a:prstGeom>
          <a:solidFill>
            <a:srgbClr val="6ECECB"/>
          </a:solid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dirty="0">
                <a:ln>
                  <a:noFill/>
                </a:ln>
                <a:solidFill>
                  <a:prstClr val="black"/>
                </a:solidFill>
                <a:effectLst/>
                <a:uLnTx/>
                <a:uFillTx/>
                <a:latin typeface="Calibri" panose="020F0502020204030204"/>
                <a:ea typeface="+mn-ea"/>
                <a:cs typeface="Calibri"/>
              </a:rPr>
              <a:t>A pandemia melhorou a oferta de gastronomia online que promove não só o setor de take </a:t>
            </a:r>
            <a:r>
              <a:rPr kumimoji="0" lang="pt-PT" sz="1800" b="0" i="0" u="none" strike="noStrike" kern="1200" cap="none" spc="0" normalizeH="0" baseline="0" dirty="0" err="1">
                <a:ln>
                  <a:noFill/>
                </a:ln>
                <a:solidFill>
                  <a:prstClr val="black"/>
                </a:solidFill>
                <a:effectLst/>
                <a:uLnTx/>
                <a:uFillTx/>
                <a:latin typeface="Calibri" panose="020F0502020204030204"/>
                <a:ea typeface="+mn-ea"/>
                <a:cs typeface="Calibri"/>
              </a:rPr>
              <a:t>away</a:t>
            </a:r>
            <a:r>
              <a:rPr kumimoji="0" lang="pt-PT" sz="1800" b="0" i="0" u="none" strike="noStrike" kern="1200" cap="none" spc="0" normalizeH="0" baseline="0" dirty="0">
                <a:ln>
                  <a:noFill/>
                </a:ln>
                <a:solidFill>
                  <a:prstClr val="black"/>
                </a:solidFill>
                <a:effectLst/>
                <a:uLnTx/>
                <a:uFillTx/>
                <a:latin typeface="Calibri" panose="020F0502020204030204"/>
                <a:ea typeface="+mn-ea"/>
                <a:cs typeface="Calibri"/>
              </a:rPr>
              <a:t> e entrega, mas também oferece muitas possibilidades para degustações e workshops online.</a:t>
            </a:r>
          </a:p>
        </p:txBody>
      </p:sp>
      <p:pic>
        <p:nvPicPr>
          <p:cNvPr id="446" name="Google Shape;446;p17" descr="Owl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07867" y="4361990"/>
            <a:ext cx="914400" cy="91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8"/>
          <p:cNvSpPr txBox="1">
            <a:spLocks noGrp="1"/>
          </p:cNvSpPr>
          <p:nvPr>
            <p:ph type="body" idx="1"/>
          </p:nvPr>
        </p:nvSpPr>
        <p:spPr>
          <a:xfrm>
            <a:off x="388093" y="936395"/>
            <a:ext cx="3058492" cy="329798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pt-PT" sz="3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Cozinha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bem-estar</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2" name="Google Shape;452;p18"/>
          <p:cNvSpPr txBox="1">
            <a:spLocks noGrp="1"/>
          </p:cNvSpPr>
          <p:nvPr>
            <p:ph type="body" idx="2"/>
          </p:nvPr>
        </p:nvSpPr>
        <p:spPr>
          <a:xfrm>
            <a:off x="152689" y="5082820"/>
            <a:ext cx="9000157" cy="4691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sl-SI" i="1" dirty="0"/>
              <a:t>Eating for a better future</a:t>
            </a:r>
            <a:endParaRPr i="1" dirty="0"/>
          </a:p>
        </p:txBody>
      </p:sp>
      <p:sp>
        <p:nvSpPr>
          <p:cNvPr id="453" name="Google Shape;453;p18"/>
          <p:cNvSpPr>
            <a:spLocks noGrp="1"/>
          </p:cNvSpPr>
          <p:nvPr>
            <p:ph type="pic" idx="3"/>
          </p:nvPr>
        </p:nvSpPr>
        <p:spPr>
          <a:xfrm>
            <a:off x="3564835" y="-1"/>
            <a:ext cx="8627164" cy="4540151"/>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454" name="Google Shape;454;p18" descr="Flat-lay Photo of Fruits and Vegetables"/>
          <p:cNvPicPr preferRelativeResize="0"/>
          <p:nvPr/>
        </p:nvPicPr>
        <p:blipFill rotWithShape="1">
          <a:blip r:embed="rId3">
            <a:alphaModFix/>
          </a:blip>
          <a:srcRect/>
          <a:stretch/>
        </p:blipFill>
        <p:spPr>
          <a:xfrm>
            <a:off x="3714997" y="-1117600"/>
            <a:ext cx="8517960" cy="75250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9"/>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O que é a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Calibri"/>
              </a:rPr>
              <a:t>cozinha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 de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Calibri"/>
              </a:rPr>
              <a:t>bem-estar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a:t>
            </a:r>
          </a:p>
          <a:p>
            <a:pPr marL="0" lvl="0" indent="0" algn="l" rtl="0">
              <a:lnSpc>
                <a:spcPct val="90000"/>
              </a:lnSpc>
              <a:spcBef>
                <a:spcPts val="1000"/>
              </a:spcBef>
              <a:spcAft>
                <a:spcPts val="0"/>
              </a:spcAft>
              <a:buClr>
                <a:schemeClr val="dk1"/>
              </a:buClr>
              <a:buSzPts val="3600"/>
              <a:buNone/>
            </a:pPr>
            <a:endParaRPr dirty="0"/>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pt-PT" sz="2800" b="0" i="0" u="none" strike="noStrike" kern="1200" cap="none" spc="0" normalizeH="0" baseline="0" noProof="0" dirty="0">
                <a:ln>
                  <a:noFill/>
                </a:ln>
                <a:solidFill>
                  <a:prstClr val="black"/>
                </a:solidFill>
                <a:effectLst/>
                <a:uLnTx/>
                <a:uFillTx/>
                <a:latin typeface="Calibri" panose="020F0502020204030204"/>
                <a:ea typeface="+mn-ea"/>
                <a:cs typeface="Calibri"/>
              </a:rPr>
              <a:t>É bem mais do que:</a:t>
            </a:r>
          </a:p>
          <a:p>
            <a:pPr marL="571500" marR="0" lvl="0" indent="-571500" algn="l" defTabSz="914400" rtl="0" eaLnBrk="1" fontAlgn="auto" latinLnBrk="0" hangingPunct="1">
              <a:lnSpc>
                <a:spcPct val="90000"/>
              </a:lnSpc>
              <a:spcBef>
                <a:spcPts val="1000"/>
              </a:spcBef>
              <a:spcAft>
                <a:spcPts val="0"/>
              </a:spcAft>
              <a:buClrTx/>
              <a:buSzTx/>
              <a:buFont typeface="Wingdings"/>
              <a:buChar char="Ø"/>
              <a:tabLst/>
              <a:defRPr/>
            </a:pPr>
            <a:r>
              <a:rPr kumimoji="0" lang="pt-PT" sz="2800" b="0" i="0" u="none" strike="noStrike" kern="1200" cap="none" spc="0" normalizeH="0" baseline="0" noProof="0" dirty="0">
                <a:ln>
                  <a:noFill/>
                </a:ln>
                <a:solidFill>
                  <a:prstClr val="black"/>
                </a:solidFill>
                <a:effectLst/>
                <a:uLnTx/>
                <a:uFillTx/>
                <a:latin typeface="Calibri" panose="020F0502020204030204"/>
                <a:ea typeface="+mn-ea"/>
                <a:cs typeface="Calibri"/>
              </a:rPr>
              <a:t>vegetariana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571500" marR="0" lvl="0" indent="-571500" algn="l" defTabSz="914400" rtl="0" eaLnBrk="1" fontAlgn="auto" latinLnBrk="0" hangingPunct="1">
              <a:lnSpc>
                <a:spcPct val="90000"/>
              </a:lnSpc>
              <a:spcBef>
                <a:spcPts val="1000"/>
              </a:spcBef>
              <a:spcAft>
                <a:spcPts val="0"/>
              </a:spcAft>
              <a:buClrTx/>
              <a:buSzTx/>
              <a:buFont typeface="Wingdings"/>
              <a:buChar char="Ø"/>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Calibri"/>
              </a:rPr>
              <a:t>sem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 carne</a:t>
            </a:r>
          </a:p>
          <a:p>
            <a:pPr marL="571500" marR="0" lvl="0" indent="-571500" algn="l" defTabSz="914400" rtl="0" eaLnBrk="1" fontAlgn="auto" latinLnBrk="0" hangingPunct="1">
              <a:lnSpc>
                <a:spcPct val="90000"/>
              </a:lnSpc>
              <a:spcBef>
                <a:spcPts val="1000"/>
              </a:spcBef>
              <a:spcAft>
                <a:spcPts val="0"/>
              </a:spcAft>
              <a:buClrTx/>
              <a:buSzTx/>
              <a:buFont typeface="Wingdings"/>
              <a:buChar char="Ø"/>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Calibri"/>
              </a:rPr>
              <a:t>entediante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571500" marR="0" lvl="0" indent="-571500" algn="l" defTabSz="914400" rtl="0" eaLnBrk="1" fontAlgn="auto" latinLnBrk="0" hangingPunct="1">
              <a:lnSpc>
                <a:spcPct val="90000"/>
              </a:lnSpc>
              <a:spcBef>
                <a:spcPts val="1000"/>
              </a:spcBef>
              <a:spcAft>
                <a:spcPts val="0"/>
              </a:spcAft>
              <a:buClrTx/>
              <a:buSzTx/>
              <a:buFont typeface="Wingdings"/>
              <a:buChar char="Ø"/>
              <a:tabLst/>
              <a:defRPr/>
            </a:pPr>
            <a:r>
              <a:rPr lang="pt-PT" sz="2800" b="0" kern="1200" dirty="0">
                <a:solidFill>
                  <a:prstClr val="black"/>
                </a:solidFill>
                <a:ea typeface="+mn-ea"/>
              </a:rPr>
              <a:t>l</a:t>
            </a:r>
            <a:r>
              <a:rPr kumimoji="0" lang="pt-PT" sz="2800" b="0" i="0" u="none" strike="noStrike" kern="1200" cap="none" spc="0" normalizeH="0" baseline="0" noProof="0" dirty="0" err="1">
                <a:ln>
                  <a:noFill/>
                </a:ln>
                <a:solidFill>
                  <a:prstClr val="black"/>
                </a:solidFill>
                <a:effectLst/>
                <a:uLnTx/>
                <a:uFillTx/>
                <a:latin typeface="Calibri" panose="020F0502020204030204"/>
                <a:ea typeface="+mn-ea"/>
                <a:cs typeface="Calibri"/>
              </a:rPr>
              <a:t>eve</a:t>
            </a:r>
            <a:r>
              <a:rPr kumimoji="0" lang="pt-PT" sz="2800" b="0" i="0" u="none" strike="noStrike" kern="1200" cap="none" spc="0" normalizeH="0" baseline="0" noProof="0" dirty="0">
                <a:ln>
                  <a:noFill/>
                </a:ln>
                <a:solidFill>
                  <a:prstClr val="black"/>
                </a:solidFill>
                <a:effectLst/>
                <a:uLnTx/>
                <a:uFillTx/>
                <a:latin typeface="Calibri" panose="020F0502020204030204"/>
                <a:ea typeface="+mn-ea"/>
                <a:cs typeface="Calibri"/>
              </a:rPr>
              <a:t>, …</a:t>
            </a: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460" name="Google Shape;460;p19"/>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461" name="Google Shape;461;p19" descr="Slika, ki vsebuje besede plošča, hrana, miza, bela&#10;&#10;Opis je samodejno ustvarjen"/>
          <p:cNvPicPr preferRelativeResize="0"/>
          <p:nvPr/>
        </p:nvPicPr>
        <p:blipFill rotWithShape="1">
          <a:blip r:embed="rId3">
            <a:alphaModFix/>
          </a:blip>
          <a:srcRect/>
          <a:stretch/>
        </p:blipFill>
        <p:spPr>
          <a:xfrm>
            <a:off x="5465525" y="-2552430"/>
            <a:ext cx="6668021" cy="100317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
          <p:cNvSpPr txBox="1">
            <a:spLocks noGrp="1"/>
          </p:cNvSpPr>
          <p:nvPr>
            <p:ph type="body" idx="1"/>
          </p:nvPr>
        </p:nvSpPr>
        <p:spPr>
          <a:xfrm>
            <a:off x="643223" y="349104"/>
            <a:ext cx="636173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a:t>The roadmap</a:t>
            </a:r>
            <a:endParaRPr/>
          </a:p>
        </p:txBody>
      </p:sp>
      <p:sp>
        <p:nvSpPr>
          <p:cNvPr id="306" name="Google Shape;306;p2"/>
          <p:cNvSpPr/>
          <p:nvPr/>
        </p:nvSpPr>
        <p:spPr>
          <a:xfrm>
            <a:off x="360420" y="993094"/>
            <a:ext cx="6444000" cy="4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i="0" u="none" strike="noStrike" cap="none" dirty="0">
                <a:solidFill>
                  <a:srgbClr val="A5A5A5"/>
                </a:solidFill>
                <a:latin typeface="Calibri"/>
                <a:ea typeface="Calibri"/>
                <a:cs typeface="Calibri"/>
                <a:sym typeface="Calibri"/>
              </a:rPr>
              <a:t>I. Intr</a:t>
            </a:r>
            <a:r>
              <a:rPr lang="pt-PT" sz="2400" b="1" i="0" u="none" strike="noStrike" cap="none" dirty="0" err="1">
                <a:solidFill>
                  <a:srgbClr val="A5A5A5"/>
                </a:solidFill>
                <a:latin typeface="Calibri"/>
                <a:ea typeface="Calibri"/>
                <a:cs typeface="Calibri"/>
                <a:sym typeface="Calibri"/>
              </a:rPr>
              <a:t>odução</a:t>
            </a:r>
            <a:r>
              <a:rPr lang="pt-PT" sz="2400" b="1" i="0" u="none" strike="noStrike" cap="none" dirty="0">
                <a:solidFill>
                  <a:srgbClr val="A5A5A5"/>
                </a:solidFill>
                <a:latin typeface="Calibri"/>
                <a:ea typeface="Calibri"/>
                <a:cs typeface="Calibri"/>
                <a:sym typeface="Calibri"/>
              </a:rPr>
              <a:t> ao Bem-Estar</a:t>
            </a:r>
            <a:endParaRPr dirty="0"/>
          </a:p>
        </p:txBody>
      </p:sp>
      <p:sp>
        <p:nvSpPr>
          <p:cNvPr id="307" name="Google Shape;307;p2"/>
          <p:cNvSpPr/>
          <p:nvPr/>
        </p:nvSpPr>
        <p:spPr>
          <a:xfrm>
            <a:off x="360420" y="1578877"/>
            <a:ext cx="6444000" cy="4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rgbClr val="A5A5A5"/>
                </a:solidFill>
                <a:latin typeface="Calibri"/>
                <a:ea typeface="Calibri"/>
                <a:cs typeface="Calibri"/>
                <a:sym typeface="Calibri"/>
              </a:rPr>
              <a:t>II.</a:t>
            </a:r>
            <a:r>
              <a:rPr lang="pt-PT" sz="2400" b="1" dirty="0">
                <a:solidFill>
                  <a:srgbClr val="A5A5A5"/>
                </a:solidFill>
                <a:latin typeface="Calibri"/>
                <a:ea typeface="Calibri"/>
                <a:cs typeface="Calibri"/>
                <a:sym typeface="Calibri"/>
              </a:rPr>
              <a:t> A Nova Era do Bem-Estar</a:t>
            </a:r>
            <a:endParaRPr sz="2400" b="1" dirty="0">
              <a:solidFill>
                <a:srgbClr val="A5A5A5"/>
              </a:solidFill>
              <a:latin typeface="Calibri"/>
              <a:ea typeface="Calibri"/>
              <a:cs typeface="Calibri"/>
              <a:sym typeface="Calibri"/>
            </a:endParaRPr>
          </a:p>
        </p:txBody>
      </p:sp>
      <p:sp>
        <p:nvSpPr>
          <p:cNvPr id="308" name="Google Shape;308;p2"/>
          <p:cNvSpPr/>
          <p:nvPr/>
        </p:nvSpPr>
        <p:spPr>
          <a:xfrm>
            <a:off x="360420" y="2164660"/>
            <a:ext cx="6444000" cy="4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rgbClr val="A5A5A5"/>
                </a:solidFill>
                <a:latin typeface="Calibri"/>
                <a:ea typeface="Calibri"/>
                <a:cs typeface="Calibri"/>
                <a:sym typeface="Calibri"/>
              </a:rPr>
              <a:t>III. </a:t>
            </a:r>
            <a:r>
              <a:rPr lang="pt-PT" sz="2400" b="1" dirty="0">
                <a:solidFill>
                  <a:srgbClr val="A5A5A5"/>
                </a:solidFill>
                <a:latin typeface="Calibri"/>
                <a:ea typeface="Calibri"/>
                <a:cs typeface="Calibri"/>
                <a:sym typeface="Calibri"/>
              </a:rPr>
              <a:t>A Economia da Experiência</a:t>
            </a:r>
            <a:endParaRPr sz="2400" b="1" dirty="0">
              <a:solidFill>
                <a:srgbClr val="A5A5A5"/>
              </a:solidFill>
              <a:latin typeface="Calibri"/>
              <a:ea typeface="Calibri"/>
              <a:cs typeface="Calibri"/>
              <a:sym typeface="Calibri"/>
            </a:endParaRPr>
          </a:p>
        </p:txBody>
      </p:sp>
      <p:sp>
        <p:nvSpPr>
          <p:cNvPr id="309" name="Google Shape;309;p2"/>
          <p:cNvSpPr/>
          <p:nvPr/>
        </p:nvSpPr>
        <p:spPr>
          <a:xfrm>
            <a:off x="360413" y="4507792"/>
            <a:ext cx="6444000" cy="4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rgbClr val="A5A5A5"/>
                </a:solidFill>
                <a:latin typeface="Calibri"/>
                <a:ea typeface="Calibri"/>
                <a:cs typeface="Calibri"/>
                <a:sym typeface="Calibri"/>
              </a:rPr>
              <a:t>VII. </a:t>
            </a:r>
            <a:r>
              <a:rPr lang="pt-PT" sz="2400" b="1" dirty="0">
                <a:solidFill>
                  <a:srgbClr val="A5A5A5"/>
                </a:solidFill>
                <a:latin typeface="Calibri"/>
                <a:ea typeface="Calibri"/>
                <a:cs typeface="Calibri"/>
                <a:sym typeface="Calibri"/>
              </a:rPr>
              <a:t>Criação de um negócio de Bem-Estar</a:t>
            </a:r>
            <a:endParaRPr sz="2400" b="1" dirty="0">
              <a:solidFill>
                <a:srgbClr val="A5A5A5"/>
              </a:solidFill>
              <a:latin typeface="Calibri"/>
              <a:ea typeface="Calibri"/>
              <a:cs typeface="Calibri"/>
              <a:sym typeface="Calibri"/>
            </a:endParaRPr>
          </a:p>
        </p:txBody>
      </p:sp>
      <p:sp>
        <p:nvSpPr>
          <p:cNvPr id="310" name="Google Shape;310;p2"/>
          <p:cNvSpPr/>
          <p:nvPr/>
        </p:nvSpPr>
        <p:spPr>
          <a:xfrm>
            <a:off x="360413" y="5090030"/>
            <a:ext cx="6444000" cy="468000"/>
          </a:xfrm>
          <a:prstGeom prst="homePlate">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rgbClr val="A5A5A5"/>
                </a:solidFill>
                <a:latin typeface="Calibri"/>
                <a:ea typeface="Calibri"/>
                <a:cs typeface="Calibri"/>
                <a:sym typeface="Calibri"/>
              </a:rPr>
              <a:t>VIII. </a:t>
            </a:r>
            <a:r>
              <a:rPr lang="pt-PT" sz="2400" b="1" dirty="0" err="1">
                <a:solidFill>
                  <a:srgbClr val="A5A5A5"/>
                </a:solidFill>
                <a:latin typeface="Calibri"/>
                <a:ea typeface="Calibri"/>
                <a:cs typeface="Calibri"/>
                <a:sym typeface="Calibri"/>
              </a:rPr>
              <a:t>Branding</a:t>
            </a:r>
            <a:r>
              <a:rPr lang="pt-PT" sz="2400" b="1" dirty="0">
                <a:solidFill>
                  <a:srgbClr val="A5A5A5"/>
                </a:solidFill>
                <a:latin typeface="Calibri"/>
                <a:ea typeface="Calibri"/>
                <a:cs typeface="Calibri"/>
                <a:sym typeface="Calibri"/>
              </a:rPr>
              <a:t> para o Bem-Estar</a:t>
            </a:r>
            <a:endParaRPr sz="2400" b="1" dirty="0">
              <a:solidFill>
                <a:srgbClr val="A5A5A5"/>
              </a:solidFill>
              <a:latin typeface="Calibri"/>
              <a:ea typeface="Calibri"/>
              <a:cs typeface="Calibri"/>
              <a:sym typeface="Calibri"/>
            </a:endParaRPr>
          </a:p>
        </p:txBody>
      </p:sp>
      <p:pic>
        <p:nvPicPr>
          <p:cNvPr id="311" name="Google Shape;311;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97680" y="1047094"/>
            <a:ext cx="360000" cy="360000"/>
          </a:xfrm>
          <a:prstGeom prst="rect">
            <a:avLst/>
          </a:prstGeom>
          <a:noFill/>
          <a:ln>
            <a:noFill/>
          </a:ln>
        </p:spPr>
      </p:pic>
      <p:pic>
        <p:nvPicPr>
          <p:cNvPr id="312" name="Google Shape;312;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97310" y="5733357"/>
            <a:ext cx="360000" cy="360000"/>
          </a:xfrm>
          <a:prstGeom prst="rect">
            <a:avLst/>
          </a:prstGeom>
          <a:noFill/>
          <a:ln>
            <a:noFill/>
          </a:ln>
        </p:spPr>
      </p:pic>
      <p:sp>
        <p:nvSpPr>
          <p:cNvPr id="313" name="Google Shape;313;p2"/>
          <p:cNvSpPr/>
          <p:nvPr/>
        </p:nvSpPr>
        <p:spPr>
          <a:xfrm>
            <a:off x="360413" y="2750443"/>
            <a:ext cx="6444000" cy="4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rgbClr val="A5A5A5"/>
                </a:solidFill>
                <a:latin typeface="Calibri"/>
                <a:ea typeface="Calibri"/>
                <a:cs typeface="Calibri"/>
                <a:sym typeface="Calibri"/>
              </a:rPr>
              <a:t>IV. </a:t>
            </a:r>
            <a:r>
              <a:rPr lang="pt-PT" sz="2400" b="1" dirty="0">
                <a:solidFill>
                  <a:srgbClr val="A5A5A5"/>
                </a:solidFill>
                <a:latin typeface="Calibri"/>
                <a:ea typeface="Calibri"/>
                <a:cs typeface="Calibri"/>
                <a:sym typeface="Calibri"/>
              </a:rPr>
              <a:t>Construir Experiência</a:t>
            </a:r>
            <a:endParaRPr dirty="0"/>
          </a:p>
        </p:txBody>
      </p:sp>
      <p:sp>
        <p:nvSpPr>
          <p:cNvPr id="314" name="Google Shape;314;p2"/>
          <p:cNvSpPr/>
          <p:nvPr/>
        </p:nvSpPr>
        <p:spPr>
          <a:xfrm>
            <a:off x="360420" y="3336226"/>
            <a:ext cx="6444000" cy="4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rgbClr val="A5A5A5"/>
                </a:solidFill>
                <a:latin typeface="Calibri"/>
                <a:ea typeface="Calibri"/>
                <a:cs typeface="Calibri"/>
                <a:sym typeface="Calibri"/>
              </a:rPr>
              <a:t>V. </a:t>
            </a:r>
            <a:r>
              <a:rPr lang="pt-PT" sz="2400" b="1" dirty="0">
                <a:solidFill>
                  <a:srgbClr val="A5A5A5"/>
                </a:solidFill>
                <a:latin typeface="Calibri"/>
                <a:ea typeface="Calibri"/>
                <a:cs typeface="Calibri"/>
                <a:sym typeface="Calibri"/>
              </a:rPr>
              <a:t>Mapa da Jornada do Consumidor</a:t>
            </a:r>
            <a:endParaRPr dirty="0"/>
          </a:p>
        </p:txBody>
      </p:sp>
      <p:sp>
        <p:nvSpPr>
          <p:cNvPr id="315" name="Google Shape;315;p2"/>
          <p:cNvSpPr/>
          <p:nvPr/>
        </p:nvSpPr>
        <p:spPr>
          <a:xfrm>
            <a:off x="360413" y="3866154"/>
            <a:ext cx="6444000" cy="468000"/>
          </a:xfrm>
          <a:prstGeom prst="homePlate">
            <a:avLst>
              <a:gd name="adj" fmla="val 50000"/>
            </a:avLst>
          </a:prstGeom>
          <a:solidFill>
            <a:srgbClr val="6ECEC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chemeClr val="lt1"/>
                </a:solidFill>
                <a:latin typeface="Calibri"/>
                <a:ea typeface="Calibri"/>
                <a:cs typeface="Calibri"/>
                <a:sym typeface="Calibri"/>
              </a:rPr>
              <a:t>VI. </a:t>
            </a:r>
            <a:r>
              <a:rPr lang="pt-PT" sz="2400" b="1" dirty="0">
                <a:solidFill>
                  <a:schemeClr val="lt1"/>
                </a:solidFill>
                <a:latin typeface="Calibri"/>
                <a:ea typeface="Calibri"/>
                <a:cs typeface="Calibri"/>
                <a:sym typeface="Calibri"/>
              </a:rPr>
              <a:t>O </a:t>
            </a:r>
            <a:r>
              <a:rPr lang="pt-PT" sz="2400" b="1" dirty="0" err="1">
                <a:solidFill>
                  <a:schemeClr val="lt1"/>
                </a:solidFill>
                <a:latin typeface="Calibri"/>
                <a:ea typeface="Calibri"/>
                <a:cs typeface="Calibri"/>
                <a:sym typeface="Calibri"/>
              </a:rPr>
              <a:t>Storytelling</a:t>
            </a:r>
            <a:r>
              <a:rPr lang="pt-PT" sz="2400" b="1" dirty="0">
                <a:solidFill>
                  <a:schemeClr val="lt1"/>
                </a:solidFill>
                <a:latin typeface="Calibri"/>
                <a:ea typeface="Calibri"/>
                <a:cs typeface="Calibri"/>
                <a:sym typeface="Calibri"/>
              </a:rPr>
              <a:t> no Turismo Gastronómico</a:t>
            </a:r>
            <a:endParaRPr sz="2400" b="1" dirty="0">
              <a:solidFill>
                <a:schemeClr val="lt1"/>
              </a:solidFill>
              <a:latin typeface="Calibri"/>
              <a:ea typeface="Calibri"/>
              <a:cs typeface="Calibri"/>
              <a:sym typeface="Calibri"/>
            </a:endParaRPr>
          </a:p>
        </p:txBody>
      </p:sp>
      <p:pic>
        <p:nvPicPr>
          <p:cNvPr id="316" name="Google Shape;316;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97310" y="1637038"/>
            <a:ext cx="360000" cy="360000"/>
          </a:xfrm>
          <a:prstGeom prst="rect">
            <a:avLst/>
          </a:prstGeom>
          <a:noFill/>
          <a:ln>
            <a:noFill/>
          </a:ln>
        </p:spPr>
      </p:pic>
      <p:pic>
        <p:nvPicPr>
          <p:cNvPr id="317" name="Google Shape;317;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97680" y="2214498"/>
            <a:ext cx="360000" cy="360000"/>
          </a:xfrm>
          <a:prstGeom prst="rect">
            <a:avLst/>
          </a:prstGeom>
          <a:noFill/>
          <a:ln>
            <a:noFill/>
          </a:ln>
        </p:spPr>
      </p:pic>
      <p:pic>
        <p:nvPicPr>
          <p:cNvPr id="318" name="Google Shape;318;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97680" y="2808602"/>
            <a:ext cx="360000" cy="360000"/>
          </a:xfrm>
          <a:prstGeom prst="rect">
            <a:avLst/>
          </a:prstGeom>
          <a:noFill/>
          <a:ln>
            <a:noFill/>
          </a:ln>
        </p:spPr>
      </p:pic>
      <p:pic>
        <p:nvPicPr>
          <p:cNvPr id="319" name="Google Shape;319;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97680" y="3388145"/>
            <a:ext cx="360000" cy="360000"/>
          </a:xfrm>
          <a:prstGeom prst="rect">
            <a:avLst/>
          </a:prstGeom>
          <a:noFill/>
          <a:ln>
            <a:noFill/>
          </a:ln>
        </p:spPr>
      </p:pic>
      <p:sp>
        <p:nvSpPr>
          <p:cNvPr id="320" name="Google Shape;320;p2"/>
          <p:cNvSpPr>
            <a:spLocks noGrp="1"/>
          </p:cNvSpPr>
          <p:nvPr>
            <p:ph type="pic" idx="2"/>
          </p:nvPr>
        </p:nvSpPr>
        <p:spPr>
          <a:xfrm>
            <a:off x="8802435" y="1223694"/>
            <a:ext cx="3389565" cy="4033653"/>
          </a:xfrm>
          <a:prstGeom prst="rect">
            <a:avLst/>
          </a:prstGeom>
          <a:noFill/>
          <a:ln>
            <a:noFill/>
          </a:ln>
        </p:spPr>
        <p:txBody>
          <a:bodyPr spcFirstLastPara="1" wrap="square" lIns="91425" tIns="45700" rIns="91425" bIns="45700" anchor="ctr" anchorCtr="0">
            <a:noAutofit/>
          </a:bodyPr>
          <a:lstStyle/>
          <a:p>
            <a:pPr marL="0" lvl="0" indent="0" algn="ctr" rtl="0">
              <a:spcBef>
                <a:spcPts val="1000"/>
              </a:spcBef>
              <a:spcAft>
                <a:spcPts val="0"/>
              </a:spcAft>
              <a:buNone/>
            </a:pPr>
            <a:endParaRPr/>
          </a:p>
        </p:txBody>
      </p:sp>
      <p:pic>
        <p:nvPicPr>
          <p:cNvPr id="321" name="Google Shape;321;p2"/>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8802428" y="1167965"/>
            <a:ext cx="3389572" cy="4250154"/>
          </a:xfrm>
          <a:prstGeom prst="rect">
            <a:avLst/>
          </a:prstGeom>
          <a:noFill/>
          <a:ln>
            <a:noFill/>
          </a:ln>
        </p:spPr>
      </p:pic>
      <p:sp>
        <p:nvSpPr>
          <p:cNvPr id="322" name="Google Shape;322;p2"/>
          <p:cNvSpPr/>
          <p:nvPr/>
        </p:nvSpPr>
        <p:spPr>
          <a:xfrm>
            <a:off x="360413" y="5671520"/>
            <a:ext cx="6444000" cy="46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l-SI" sz="2400" b="1" dirty="0">
                <a:solidFill>
                  <a:srgbClr val="A5A5A5"/>
                </a:solidFill>
                <a:latin typeface="Calibri"/>
                <a:ea typeface="Calibri"/>
                <a:cs typeface="Calibri"/>
                <a:sym typeface="Calibri"/>
              </a:rPr>
              <a:t>IX.</a:t>
            </a:r>
            <a:r>
              <a:rPr lang="pt-PT" sz="2400" b="1" dirty="0">
                <a:solidFill>
                  <a:srgbClr val="A5A5A5"/>
                </a:solidFill>
                <a:latin typeface="Calibri"/>
                <a:ea typeface="Calibri"/>
                <a:cs typeface="Calibri"/>
                <a:sym typeface="Calibri"/>
              </a:rPr>
              <a:t> </a:t>
            </a:r>
            <a:r>
              <a:rPr lang="sl-SI" sz="2400" b="1" dirty="0">
                <a:solidFill>
                  <a:srgbClr val="A5A5A5"/>
                </a:solidFill>
                <a:latin typeface="Calibri"/>
                <a:ea typeface="Calibri"/>
                <a:cs typeface="Calibri"/>
                <a:sym typeface="Calibri"/>
              </a:rPr>
              <a:t>Marketing</a:t>
            </a:r>
            <a:r>
              <a:rPr lang="pt-PT" sz="2400" b="1" dirty="0">
                <a:solidFill>
                  <a:srgbClr val="A5A5A5"/>
                </a:solidFill>
                <a:latin typeface="Calibri"/>
                <a:ea typeface="Calibri"/>
                <a:cs typeface="Calibri"/>
                <a:sym typeface="Calibri"/>
              </a:rPr>
              <a:t> Digital</a:t>
            </a:r>
          </a:p>
        </p:txBody>
      </p:sp>
      <p:pic>
        <p:nvPicPr>
          <p:cNvPr id="323" name="Google Shape;323;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97310" y="5117160"/>
            <a:ext cx="360000" cy="360000"/>
          </a:xfrm>
          <a:prstGeom prst="rect">
            <a:avLst/>
          </a:prstGeom>
          <a:noFill/>
          <a:ln>
            <a:noFill/>
          </a:ln>
        </p:spPr>
      </p:pic>
      <p:pic>
        <p:nvPicPr>
          <p:cNvPr id="324" name="Google Shape;324;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69710" y="4500963"/>
            <a:ext cx="360000" cy="360000"/>
          </a:xfrm>
          <a:prstGeom prst="rect">
            <a:avLst/>
          </a:prstGeom>
          <a:noFill/>
          <a:ln>
            <a:noFill/>
          </a:ln>
        </p:spPr>
      </p:pic>
      <p:pic>
        <p:nvPicPr>
          <p:cNvPr id="325" name="Google Shape;325;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69710" y="3923503"/>
            <a:ext cx="360000" cy="36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0"/>
          <p:cNvSpPr txBox="1">
            <a:spLocks noGrp="1"/>
          </p:cNvSpPr>
          <p:nvPr>
            <p:ph type="body" idx="1"/>
          </p:nvPr>
        </p:nvSpPr>
        <p:spPr>
          <a:xfrm>
            <a:off x="447066" y="309492"/>
            <a:ext cx="11222614" cy="74089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pt-PT" dirty="0"/>
              <a:t>Os pilares da cozinha de bem-estar</a:t>
            </a:r>
            <a:endParaRPr dirty="0"/>
          </a:p>
        </p:txBody>
      </p:sp>
      <p:sp>
        <p:nvSpPr>
          <p:cNvPr id="467" name="Google Shape;467;p20"/>
          <p:cNvSpPr txBox="1">
            <a:spLocks noGrp="1"/>
          </p:cNvSpPr>
          <p:nvPr>
            <p:ph type="body" idx="2"/>
          </p:nvPr>
        </p:nvSpPr>
        <p:spPr>
          <a:xfrm>
            <a:off x="461765" y="4780881"/>
            <a:ext cx="2644883"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200"/>
              <a:buNone/>
            </a:pPr>
            <a:r>
              <a:rPr lang="sl-SI" sz="1600" b="1" dirty="0"/>
              <a:t>LOCAL</a:t>
            </a:r>
            <a:endParaRPr sz="1600" b="1" dirty="0"/>
          </a:p>
        </p:txBody>
      </p:sp>
      <p:sp>
        <p:nvSpPr>
          <p:cNvPr id="468" name="Google Shape;468;p20"/>
          <p:cNvSpPr txBox="1">
            <a:spLocks noGrp="1"/>
          </p:cNvSpPr>
          <p:nvPr>
            <p:ph type="body" idx="3"/>
          </p:nvPr>
        </p:nvSpPr>
        <p:spPr>
          <a:xfrm>
            <a:off x="447066"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r>
              <a:rPr lang="pt-PT" b="1" dirty="0"/>
              <a:t>CADEIA DE PRODUTOS ALIMENTARES LOCAIS</a:t>
            </a:r>
            <a:endParaRPr b="1" dirty="0"/>
          </a:p>
        </p:txBody>
      </p:sp>
      <p:sp>
        <p:nvSpPr>
          <p:cNvPr id="469" name="Google Shape;469;p20"/>
          <p:cNvSpPr txBox="1">
            <a:spLocks noGrp="1"/>
          </p:cNvSpPr>
          <p:nvPr>
            <p:ph type="body" idx="4"/>
          </p:nvPr>
        </p:nvSpPr>
        <p:spPr>
          <a:xfrm>
            <a:off x="3302615" y="4780881"/>
            <a:ext cx="2644883"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200"/>
              <a:buNone/>
            </a:pPr>
            <a:r>
              <a:rPr lang="sl-SI" sz="1600" b="1" dirty="0"/>
              <a:t>S</a:t>
            </a:r>
            <a:r>
              <a:rPr lang="pt-PT" sz="1600" b="1" dirty="0" err="1"/>
              <a:t>azonal</a:t>
            </a:r>
            <a:endParaRPr sz="1600" b="1" dirty="0"/>
          </a:p>
        </p:txBody>
      </p:sp>
      <p:sp>
        <p:nvSpPr>
          <p:cNvPr id="470" name="Google Shape;470;p20"/>
          <p:cNvSpPr txBox="1">
            <a:spLocks noGrp="1"/>
          </p:cNvSpPr>
          <p:nvPr>
            <p:ph type="body" idx="5"/>
          </p:nvPr>
        </p:nvSpPr>
        <p:spPr>
          <a:xfrm>
            <a:off x="3287916"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r>
              <a:rPr lang="sl-SI" b="1" dirty="0"/>
              <a:t>SABOREIE A MICRO-TEMPORADA</a:t>
            </a:r>
            <a:endParaRPr dirty="0"/>
          </a:p>
        </p:txBody>
      </p:sp>
      <p:sp>
        <p:nvSpPr>
          <p:cNvPr id="471" name="Google Shape;471;p20"/>
          <p:cNvSpPr txBox="1">
            <a:spLocks noGrp="1"/>
          </p:cNvSpPr>
          <p:nvPr>
            <p:ph type="body" idx="6"/>
          </p:nvPr>
        </p:nvSpPr>
        <p:spPr>
          <a:xfrm>
            <a:off x="6244504" y="4810610"/>
            <a:ext cx="2644883"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200"/>
              <a:buNone/>
            </a:pPr>
            <a:r>
              <a:rPr lang="pt-PT" sz="1500" b="1" dirty="0"/>
              <a:t>Sustentável e Criativo</a:t>
            </a:r>
            <a:endParaRPr sz="1500" dirty="0"/>
          </a:p>
        </p:txBody>
      </p:sp>
      <p:sp>
        <p:nvSpPr>
          <p:cNvPr id="472" name="Google Shape;472;p20"/>
          <p:cNvSpPr txBox="1">
            <a:spLocks noGrp="1"/>
          </p:cNvSpPr>
          <p:nvPr>
            <p:ph type="body" idx="7"/>
          </p:nvPr>
        </p:nvSpPr>
        <p:spPr>
          <a:xfrm>
            <a:off x="6184888"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r>
              <a:rPr lang="sl-SI" b="1" dirty="0"/>
              <a:t>RE-PENSE </a:t>
            </a:r>
            <a:r>
              <a:rPr lang="pt-PT" b="1" dirty="0"/>
              <a:t>O </a:t>
            </a:r>
            <a:r>
              <a:rPr lang="sl-SI" b="1" dirty="0"/>
              <a:t>SEU COZINHAR</a:t>
            </a:r>
            <a:endParaRPr dirty="0"/>
          </a:p>
        </p:txBody>
      </p:sp>
      <p:sp>
        <p:nvSpPr>
          <p:cNvPr id="473" name="Google Shape;473;p20"/>
          <p:cNvSpPr txBox="1">
            <a:spLocks noGrp="1"/>
          </p:cNvSpPr>
          <p:nvPr>
            <p:ph type="body" idx="8"/>
          </p:nvPr>
        </p:nvSpPr>
        <p:spPr>
          <a:xfrm>
            <a:off x="9021352" y="4810610"/>
            <a:ext cx="2644883"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200"/>
              <a:buNone/>
            </a:pPr>
            <a:r>
              <a:rPr lang="pt-PT" sz="1600" b="1" dirty="0"/>
              <a:t>Amigo da Saúde</a:t>
            </a:r>
            <a:endParaRPr sz="1600" dirty="0"/>
          </a:p>
        </p:txBody>
      </p:sp>
      <p:sp>
        <p:nvSpPr>
          <p:cNvPr id="474" name="Google Shape;474;p20"/>
          <p:cNvSpPr txBox="1">
            <a:spLocks noGrp="1"/>
          </p:cNvSpPr>
          <p:nvPr>
            <p:ph type="body" idx="9"/>
          </p:nvPr>
        </p:nvSpPr>
        <p:spPr>
          <a:xfrm>
            <a:off x="9021352" y="2962123"/>
            <a:ext cx="2659582" cy="7164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r>
              <a:rPr lang="pt-PT" b="1" dirty="0"/>
              <a:t>OS ALIMENTOS DEVEM MELHORAR A NOSSA SAÚDE</a:t>
            </a:r>
            <a:endParaRPr b="1" dirty="0"/>
          </a:p>
        </p:txBody>
      </p:sp>
      <p:pic>
        <p:nvPicPr>
          <p:cNvPr id="475" name="Google Shape;475;p20" descr="Banana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10465" y="1919037"/>
            <a:ext cx="914400" cy="914400"/>
          </a:xfrm>
          <a:prstGeom prst="rect">
            <a:avLst/>
          </a:prstGeom>
          <a:noFill/>
          <a:ln>
            <a:noFill/>
          </a:ln>
        </p:spPr>
      </p:pic>
      <p:pic>
        <p:nvPicPr>
          <p:cNvPr id="476" name="Google Shape;476;p20" descr="Apple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47274" y="3613484"/>
            <a:ext cx="914400" cy="914400"/>
          </a:xfrm>
          <a:prstGeom prst="rect">
            <a:avLst/>
          </a:prstGeom>
          <a:noFill/>
          <a:ln>
            <a:noFill/>
          </a:ln>
        </p:spPr>
      </p:pic>
      <p:pic>
        <p:nvPicPr>
          <p:cNvPr id="477" name="Google Shape;477;p20" descr="Agriculture with solid fil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70963" y="1919448"/>
            <a:ext cx="914400" cy="914400"/>
          </a:xfrm>
          <a:prstGeom prst="rect">
            <a:avLst/>
          </a:prstGeom>
          <a:noFill/>
          <a:ln>
            <a:noFill/>
          </a:ln>
        </p:spPr>
      </p:pic>
      <p:pic>
        <p:nvPicPr>
          <p:cNvPr id="478" name="Google Shape;478;p20" descr="Agriculture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65194" y="3683669"/>
            <a:ext cx="914400" cy="914400"/>
          </a:xfrm>
          <a:prstGeom prst="rect">
            <a:avLst/>
          </a:prstGeom>
          <a:noFill/>
          <a:ln>
            <a:noFill/>
          </a:ln>
        </p:spPr>
      </p:pic>
      <p:pic>
        <p:nvPicPr>
          <p:cNvPr id="479" name="Google Shape;479;p20" descr="Angry face outline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052510" y="2039352"/>
            <a:ext cx="914400" cy="914400"/>
          </a:xfrm>
          <a:prstGeom prst="rect">
            <a:avLst/>
          </a:prstGeom>
          <a:noFill/>
          <a:ln>
            <a:noFill/>
          </a:ln>
        </p:spPr>
      </p:pic>
      <p:pic>
        <p:nvPicPr>
          <p:cNvPr id="480" name="Google Shape;480;p20" descr="Artist male outline"/>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052510" y="3613484"/>
            <a:ext cx="914400" cy="914400"/>
          </a:xfrm>
          <a:prstGeom prst="rect">
            <a:avLst/>
          </a:prstGeom>
          <a:noFill/>
          <a:ln>
            <a:noFill/>
          </a:ln>
        </p:spPr>
      </p:pic>
      <p:pic>
        <p:nvPicPr>
          <p:cNvPr id="481" name="Google Shape;481;p20" descr="Heart with pulse with solid fill"/>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839826" y="1981666"/>
            <a:ext cx="914400" cy="914400"/>
          </a:xfrm>
          <a:prstGeom prst="rect">
            <a:avLst/>
          </a:prstGeom>
          <a:noFill/>
          <a:ln>
            <a:noFill/>
          </a:ln>
        </p:spPr>
      </p:pic>
      <p:pic>
        <p:nvPicPr>
          <p:cNvPr id="482" name="Google Shape;482;p20" descr="Two Hearts outline"/>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889958" y="3773905"/>
            <a:ext cx="914400"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1"/>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dk1"/>
              </a:buClr>
              <a:buSzPts val="3600"/>
              <a:buNone/>
            </a:pPr>
            <a:r>
              <a:rPr lang="pt-PT" sz="4800" dirty="0"/>
              <a:t>MERCADOS DE ALIMENTOS DE BEM-ESTAR</a:t>
            </a:r>
            <a:endParaRPr sz="4800" dirty="0"/>
          </a:p>
        </p:txBody>
      </p:sp>
      <p:sp>
        <p:nvSpPr>
          <p:cNvPr id="488" name="Google Shape;488;p21"/>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grpSp>
        <p:nvGrpSpPr>
          <p:cNvPr id="489" name="Google Shape;489;p21"/>
          <p:cNvGrpSpPr/>
          <p:nvPr/>
        </p:nvGrpSpPr>
        <p:grpSpPr>
          <a:xfrm>
            <a:off x="5078462" y="283816"/>
            <a:ext cx="3787262" cy="5716261"/>
            <a:chOff x="462" y="0"/>
            <a:chExt cx="3787262" cy="5716261"/>
          </a:xfrm>
        </p:grpSpPr>
        <p:sp>
          <p:nvSpPr>
            <p:cNvPr id="490" name="Google Shape;490;p21"/>
            <p:cNvSpPr/>
            <p:nvPr/>
          </p:nvSpPr>
          <p:spPr>
            <a:xfrm>
              <a:off x="462" y="0"/>
              <a:ext cx="1202305" cy="5716261"/>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1"/>
            <p:cNvSpPr txBox="1"/>
            <p:nvPr/>
          </p:nvSpPr>
          <p:spPr>
            <a:xfrm>
              <a:off x="462" y="0"/>
              <a:ext cx="1202305" cy="1714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orbel"/>
                <a:buNone/>
              </a:pPr>
              <a:r>
                <a:rPr lang="pt-PT" sz="1400" dirty="0">
                  <a:solidFill>
                    <a:schemeClr val="dk1"/>
                  </a:solidFill>
                  <a:latin typeface="Corbel"/>
                  <a:ea typeface="Calibri"/>
                  <a:cs typeface="Calibri"/>
                  <a:sym typeface="Corbel"/>
                </a:rPr>
                <a:t>Melhorar a saúde</a:t>
              </a:r>
              <a:endParaRPr sz="1400" dirty="0">
                <a:solidFill>
                  <a:schemeClr val="dk1"/>
                </a:solidFill>
                <a:latin typeface="Calibri"/>
                <a:ea typeface="Calibri"/>
                <a:cs typeface="Calibri"/>
                <a:sym typeface="Calibri"/>
              </a:endParaRPr>
            </a:p>
          </p:txBody>
        </p:sp>
        <p:sp>
          <p:nvSpPr>
            <p:cNvPr id="492" name="Google Shape;492;p21"/>
            <p:cNvSpPr/>
            <p:nvPr/>
          </p:nvSpPr>
          <p:spPr>
            <a:xfrm>
              <a:off x="120693" y="1716552"/>
              <a:ext cx="961844" cy="172353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1"/>
            <p:cNvSpPr txBox="1"/>
            <p:nvPr/>
          </p:nvSpPr>
          <p:spPr>
            <a:xfrm>
              <a:off x="148864" y="1744723"/>
              <a:ext cx="905502" cy="1667188"/>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chemeClr val="lt1"/>
                </a:buClr>
                <a:buSzPts val="1000"/>
                <a:buFont typeface="Corbel"/>
                <a:buNone/>
              </a:pPr>
              <a:r>
                <a:rPr lang="pt-PT" sz="1000" dirty="0" err="1">
                  <a:solidFill>
                    <a:schemeClr val="lt1"/>
                  </a:solidFill>
                  <a:latin typeface="Corbel"/>
                  <a:ea typeface="Corbel"/>
                  <a:cs typeface="Corbel"/>
                  <a:sym typeface="Corbel"/>
                </a:rPr>
                <a:t>Superfood</a:t>
              </a:r>
              <a:endParaRPr sz="1000" dirty="0">
                <a:solidFill>
                  <a:schemeClr val="lt1"/>
                </a:solidFill>
                <a:latin typeface="Calibri"/>
                <a:ea typeface="Calibri"/>
                <a:cs typeface="Calibri"/>
                <a:sym typeface="Calibri"/>
              </a:endParaRPr>
            </a:p>
          </p:txBody>
        </p:sp>
        <p:sp>
          <p:nvSpPr>
            <p:cNvPr id="494" name="Google Shape;494;p21"/>
            <p:cNvSpPr/>
            <p:nvPr/>
          </p:nvSpPr>
          <p:spPr>
            <a:xfrm>
              <a:off x="120693" y="3705242"/>
              <a:ext cx="961844" cy="172353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1"/>
            <p:cNvSpPr txBox="1"/>
            <p:nvPr/>
          </p:nvSpPr>
          <p:spPr>
            <a:xfrm>
              <a:off x="148864" y="3733413"/>
              <a:ext cx="905502" cy="1667188"/>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chemeClr val="lt1"/>
                </a:buClr>
                <a:buSzPts val="1000"/>
                <a:buFont typeface="Corbel"/>
                <a:buNone/>
              </a:pPr>
              <a:r>
                <a:rPr lang="pt-PT" sz="1000" dirty="0">
                  <a:solidFill>
                    <a:schemeClr val="lt1"/>
                  </a:solidFill>
                  <a:latin typeface="Corbel"/>
                  <a:ea typeface="Calibri"/>
                  <a:cs typeface="Calibri"/>
                  <a:sym typeface="Corbel"/>
                </a:rPr>
                <a:t>Escolha inteligente</a:t>
              </a:r>
              <a:endParaRPr sz="1000" dirty="0">
                <a:solidFill>
                  <a:schemeClr val="lt1"/>
                </a:solidFill>
                <a:latin typeface="Calibri"/>
                <a:ea typeface="Calibri"/>
                <a:cs typeface="Calibri"/>
                <a:sym typeface="Calibri"/>
              </a:endParaRPr>
            </a:p>
          </p:txBody>
        </p:sp>
        <p:sp>
          <p:nvSpPr>
            <p:cNvPr id="496" name="Google Shape;496;p21"/>
            <p:cNvSpPr/>
            <p:nvPr/>
          </p:nvSpPr>
          <p:spPr>
            <a:xfrm>
              <a:off x="1292941" y="0"/>
              <a:ext cx="1202305" cy="5716261"/>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1"/>
            <p:cNvSpPr txBox="1"/>
            <p:nvPr/>
          </p:nvSpPr>
          <p:spPr>
            <a:xfrm>
              <a:off x="1292941" y="0"/>
              <a:ext cx="1202305" cy="1714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orbel"/>
                <a:buNone/>
              </a:pPr>
              <a:r>
                <a:rPr lang="pt-PT" sz="1400" dirty="0">
                  <a:solidFill>
                    <a:schemeClr val="dk1"/>
                  </a:solidFill>
                  <a:latin typeface="Corbel"/>
                  <a:ea typeface="Corbel"/>
                  <a:cs typeface="Corbel"/>
                  <a:sym typeface="Corbel"/>
                </a:rPr>
                <a:t>Escolher alimentos sustentáveis</a:t>
              </a:r>
              <a:endParaRPr sz="1400" dirty="0">
                <a:solidFill>
                  <a:schemeClr val="dk1"/>
                </a:solidFill>
                <a:latin typeface="Calibri"/>
                <a:ea typeface="Calibri"/>
                <a:cs typeface="Calibri"/>
                <a:sym typeface="Calibri"/>
              </a:endParaRPr>
            </a:p>
          </p:txBody>
        </p:sp>
        <p:sp>
          <p:nvSpPr>
            <p:cNvPr id="498" name="Google Shape;498;p21"/>
            <p:cNvSpPr/>
            <p:nvPr/>
          </p:nvSpPr>
          <p:spPr>
            <a:xfrm>
              <a:off x="1413171" y="1716552"/>
              <a:ext cx="961844" cy="172353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1"/>
            <p:cNvSpPr txBox="1"/>
            <p:nvPr/>
          </p:nvSpPr>
          <p:spPr>
            <a:xfrm>
              <a:off x="1441342" y="1744723"/>
              <a:ext cx="905502" cy="1667188"/>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chemeClr val="lt1"/>
                </a:buClr>
                <a:buSzPts val="1000"/>
                <a:buFont typeface="Corbel"/>
                <a:buNone/>
              </a:pPr>
              <a:r>
                <a:rPr lang="pt-PT" sz="1000" dirty="0">
                  <a:solidFill>
                    <a:schemeClr val="lt1"/>
                  </a:solidFill>
                  <a:latin typeface="Corbel"/>
                  <a:ea typeface="Corbel"/>
                  <a:cs typeface="Corbel"/>
                  <a:sym typeface="Corbel"/>
                </a:rPr>
                <a:t>Orgânico</a:t>
              </a:r>
              <a:endParaRPr sz="1000" dirty="0">
                <a:solidFill>
                  <a:schemeClr val="lt1"/>
                </a:solidFill>
                <a:latin typeface="Calibri"/>
                <a:ea typeface="Calibri"/>
                <a:cs typeface="Calibri"/>
                <a:sym typeface="Calibri"/>
              </a:endParaRPr>
            </a:p>
          </p:txBody>
        </p:sp>
        <p:sp>
          <p:nvSpPr>
            <p:cNvPr id="500" name="Google Shape;500;p21"/>
            <p:cNvSpPr/>
            <p:nvPr/>
          </p:nvSpPr>
          <p:spPr>
            <a:xfrm>
              <a:off x="1413171" y="3705242"/>
              <a:ext cx="961844" cy="172353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1"/>
            <p:cNvSpPr txBox="1"/>
            <p:nvPr/>
          </p:nvSpPr>
          <p:spPr>
            <a:xfrm>
              <a:off x="1441342" y="3733413"/>
              <a:ext cx="905502" cy="1667188"/>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chemeClr val="lt1"/>
                </a:buClr>
                <a:buSzPts val="1000"/>
                <a:buFont typeface="Corbel"/>
                <a:buNone/>
              </a:pPr>
              <a:r>
                <a:rPr lang="pt-PT" sz="1000" dirty="0">
                  <a:solidFill>
                    <a:schemeClr val="lt1"/>
                  </a:solidFill>
                  <a:latin typeface="Corbel"/>
                  <a:ea typeface="Corbel"/>
                  <a:cs typeface="Corbel"/>
                  <a:sym typeface="Corbel"/>
                </a:rPr>
                <a:t>Escolha local inteligente</a:t>
              </a:r>
              <a:endParaRPr sz="1000" dirty="0">
                <a:solidFill>
                  <a:schemeClr val="lt1"/>
                </a:solidFill>
                <a:latin typeface="Calibri"/>
                <a:ea typeface="Calibri"/>
                <a:cs typeface="Calibri"/>
                <a:sym typeface="Calibri"/>
              </a:endParaRPr>
            </a:p>
          </p:txBody>
        </p:sp>
        <p:sp>
          <p:nvSpPr>
            <p:cNvPr id="502" name="Google Shape;502;p21"/>
            <p:cNvSpPr/>
            <p:nvPr/>
          </p:nvSpPr>
          <p:spPr>
            <a:xfrm>
              <a:off x="2585419" y="0"/>
              <a:ext cx="1202305" cy="5716261"/>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1"/>
            <p:cNvSpPr txBox="1"/>
            <p:nvPr/>
          </p:nvSpPr>
          <p:spPr>
            <a:xfrm>
              <a:off x="2585419" y="0"/>
              <a:ext cx="1202305" cy="1714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orbel"/>
                <a:buNone/>
              </a:pPr>
              <a:r>
                <a:rPr lang="pt-PT" sz="1400" dirty="0">
                  <a:solidFill>
                    <a:schemeClr val="dk1"/>
                  </a:solidFill>
                  <a:latin typeface="Corbel"/>
                  <a:ea typeface="Corbel"/>
                  <a:cs typeface="Corbel"/>
                  <a:sym typeface="Corbel"/>
                </a:rPr>
                <a:t>Prevenir doenças</a:t>
              </a:r>
              <a:endParaRPr sz="1400" dirty="0">
                <a:solidFill>
                  <a:schemeClr val="dk1"/>
                </a:solidFill>
                <a:latin typeface="Calibri"/>
                <a:ea typeface="Calibri"/>
                <a:cs typeface="Calibri"/>
                <a:sym typeface="Calibri"/>
              </a:endParaRPr>
            </a:p>
          </p:txBody>
        </p:sp>
        <p:sp>
          <p:nvSpPr>
            <p:cNvPr id="504" name="Google Shape;504;p21"/>
            <p:cNvSpPr/>
            <p:nvPr/>
          </p:nvSpPr>
          <p:spPr>
            <a:xfrm>
              <a:off x="2705650" y="1716552"/>
              <a:ext cx="961844" cy="172353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1"/>
            <p:cNvSpPr txBox="1"/>
            <p:nvPr/>
          </p:nvSpPr>
          <p:spPr>
            <a:xfrm>
              <a:off x="2733821" y="1744723"/>
              <a:ext cx="905502" cy="1667188"/>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chemeClr val="lt1"/>
                </a:buClr>
                <a:buSzPts val="1000"/>
                <a:buFont typeface="Corbel"/>
                <a:buNone/>
              </a:pPr>
              <a:r>
                <a:rPr lang="pt-PT" sz="1000" dirty="0">
                  <a:solidFill>
                    <a:schemeClr val="lt1"/>
                  </a:solidFill>
                  <a:latin typeface="Corbel"/>
                  <a:ea typeface="Corbel"/>
                  <a:cs typeface="Corbel"/>
                  <a:sym typeface="Corbel"/>
                </a:rPr>
                <a:t>Preparação segura de alimentos</a:t>
              </a:r>
              <a:endParaRPr sz="1000" dirty="0">
                <a:solidFill>
                  <a:schemeClr val="lt1"/>
                </a:solidFill>
                <a:latin typeface="Calibri"/>
                <a:ea typeface="Calibri"/>
                <a:cs typeface="Calibri"/>
                <a:sym typeface="Calibri"/>
              </a:endParaRPr>
            </a:p>
          </p:txBody>
        </p:sp>
        <p:sp>
          <p:nvSpPr>
            <p:cNvPr id="506" name="Google Shape;506;p21"/>
            <p:cNvSpPr/>
            <p:nvPr/>
          </p:nvSpPr>
          <p:spPr>
            <a:xfrm>
              <a:off x="2705650" y="3705242"/>
              <a:ext cx="961844" cy="172353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1"/>
            <p:cNvSpPr txBox="1"/>
            <p:nvPr/>
          </p:nvSpPr>
          <p:spPr>
            <a:xfrm>
              <a:off x="2733821" y="3733413"/>
              <a:ext cx="905502" cy="1667188"/>
            </a:xfrm>
            <a:prstGeom prst="rect">
              <a:avLst/>
            </a:prstGeom>
            <a:noFill/>
            <a:ln>
              <a:noFill/>
            </a:ln>
          </p:spPr>
          <p:txBody>
            <a:bodyPr spcFirstLastPara="1" wrap="square" lIns="25400" tIns="19050" rIns="25400" bIns="19050" anchor="ctr" anchorCtr="0">
              <a:noAutofit/>
            </a:bodyPr>
            <a:lstStyle/>
            <a:p>
              <a:pPr marL="0" marR="0" lvl="0" indent="0" algn="ctr" rtl="0">
                <a:lnSpc>
                  <a:spcPct val="90000"/>
                </a:lnSpc>
                <a:spcBef>
                  <a:spcPts val="0"/>
                </a:spcBef>
                <a:spcAft>
                  <a:spcPts val="0"/>
                </a:spcAft>
                <a:buClr>
                  <a:schemeClr val="lt1"/>
                </a:buClr>
                <a:buSzPts val="1000"/>
                <a:buFont typeface="Corbel"/>
                <a:buNone/>
              </a:pPr>
              <a:r>
                <a:rPr lang="pt-PT" sz="1000" dirty="0">
                  <a:solidFill>
                    <a:schemeClr val="lt1"/>
                  </a:solidFill>
                  <a:latin typeface="Corbel"/>
                  <a:ea typeface="Corbel"/>
                  <a:cs typeface="Corbel"/>
                  <a:sym typeface="Corbel"/>
                </a:rPr>
                <a:t>Escolha inteligente e segura</a:t>
              </a:r>
              <a:endParaRPr sz="1000" dirty="0">
                <a:solidFill>
                  <a:schemeClr val="lt1"/>
                </a:solidFill>
                <a:latin typeface="Calibri"/>
                <a:ea typeface="Calibri"/>
                <a:cs typeface="Calibri"/>
                <a:sym typeface="Calibri"/>
              </a:endParaRPr>
            </a:p>
          </p:txBody>
        </p:sp>
      </p:grpSp>
      <p:pic>
        <p:nvPicPr>
          <p:cNvPr id="508" name="Google Shape;508;p21" descr="Slika, ki vsebuje besede miza, plošča, hrana, obrok&#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68427" y="328556"/>
            <a:ext cx="3672213" cy="54806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22"/>
          <p:cNvSpPr txBox="1">
            <a:spLocks noGrp="1"/>
          </p:cNvSpPr>
          <p:nvPr>
            <p:ph type="body" idx="1"/>
          </p:nvPr>
        </p:nvSpPr>
        <p:spPr>
          <a:xfrm>
            <a:off x="447066" y="430522"/>
            <a:ext cx="11222614" cy="13584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pt-PT" dirty="0"/>
              <a:t>EXPERIÊNCIA ÚNICA NA</a:t>
            </a:r>
          </a:p>
          <a:p>
            <a:pPr marL="0" lvl="0" indent="0" algn="ctr" rtl="0">
              <a:lnSpc>
                <a:spcPct val="90000"/>
              </a:lnSpc>
              <a:spcBef>
                <a:spcPts val="0"/>
              </a:spcBef>
              <a:spcAft>
                <a:spcPts val="0"/>
              </a:spcAft>
              <a:buClr>
                <a:schemeClr val="dk1"/>
              </a:buClr>
              <a:buSzPts val="3600"/>
              <a:buNone/>
            </a:pPr>
            <a:r>
              <a:rPr lang="pt-PT" dirty="0"/>
              <a:t>FONDA SUSTAINABLE SEABASS FARM</a:t>
            </a:r>
            <a:endParaRPr lang="en-US" i="1" dirty="0"/>
          </a:p>
        </p:txBody>
      </p:sp>
      <p:pic>
        <p:nvPicPr>
          <p:cNvPr id="514" name="Google Shape;514;p22" descr="Do You Remember the Last Day You Thought Unforgettable? This is Your Next One.&#10;Meet the Family Who Decided to Breed the Best Fish in the World. &#10;And find out why.&#10;Listen to our delicious story while meandering throuht the natural reserve where Fonda Fish Garden in situated. And finish your adventure with a bite of raw Fonda Sea Bass, a pinch of Piran Fleur de sel and a splash of Istrian Olive oil." title="Fonda Fish Garden -  UNFORGETTABLE DAY">
            <a:hlinkClick r:id="rId3"/>
          </p:cNvPr>
          <p:cNvPicPr preferRelativeResize="0"/>
          <p:nvPr/>
        </p:nvPicPr>
        <p:blipFill>
          <a:blip r:embed="rId4">
            <a:alphaModFix/>
          </a:blip>
          <a:stretch>
            <a:fillRect/>
          </a:stretch>
        </p:blipFill>
        <p:spPr>
          <a:xfrm>
            <a:off x="3158050" y="1700475"/>
            <a:ext cx="5690850" cy="3905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1000"/>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3"/>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Como detetar a “cozinha de bem-estar” no destino?</a:t>
            </a:r>
          </a:p>
          <a:p>
            <a:pPr marL="0" lvl="0" indent="0" algn="l" rtl="0">
              <a:lnSpc>
                <a:spcPct val="90000"/>
              </a:lnSpc>
              <a:spcBef>
                <a:spcPts val="0"/>
              </a:spcBef>
              <a:spcAft>
                <a:spcPts val="0"/>
              </a:spcAft>
              <a:buClr>
                <a:schemeClr val="dk1"/>
              </a:buClr>
              <a:buSzPts val="3600"/>
              <a:buNone/>
            </a:pPr>
            <a:endParaRPr lang="pt-PT" dirty="0"/>
          </a:p>
        </p:txBody>
      </p:sp>
      <p:sp>
        <p:nvSpPr>
          <p:cNvPr id="520" name="Google Shape;520;p23"/>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sl-SI"/>
              <a:t>ev</a:t>
            </a:r>
            <a:endParaRPr/>
          </a:p>
        </p:txBody>
      </p:sp>
      <p:pic>
        <p:nvPicPr>
          <p:cNvPr id="521" name="Google Shape;521;p23" descr="Slika, ki vsebuje besede čopič, orodje&#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36268" y="299027"/>
            <a:ext cx="6904120" cy="46156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4"/>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en-US" dirty="0"/>
              <a:t>1. </a:t>
            </a:r>
            <a:r>
              <a:rPr lang="pt-PT" dirty="0"/>
              <a:t>Encontrar uma tradição alimentar interessante no destino</a:t>
            </a:r>
          </a:p>
          <a:p>
            <a:pPr marL="0" lvl="0" indent="0" algn="l" rtl="0">
              <a:lnSpc>
                <a:spcPct val="90000"/>
              </a:lnSpc>
              <a:spcBef>
                <a:spcPts val="0"/>
              </a:spcBef>
              <a:spcAft>
                <a:spcPts val="0"/>
              </a:spcAft>
              <a:buClr>
                <a:schemeClr val="dk1"/>
              </a:buClr>
              <a:buSzPts val="3600"/>
              <a:buNone/>
            </a:pPr>
            <a:endParaRPr lang="en-US" dirty="0"/>
          </a:p>
        </p:txBody>
      </p:sp>
      <p:sp>
        <p:nvSpPr>
          <p:cNvPr id="527" name="Google Shape;527;p24"/>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528" name="Google Shape;528;p24" descr="Slika, ki vsebuje besede hrana, miza, lesen&#10;&#10;Opis je samodejno ustvarjen"/>
          <p:cNvPicPr preferRelativeResize="0"/>
          <p:nvPr/>
        </p:nvPicPr>
        <p:blipFill rotWithShape="1">
          <a:blip r:embed="rId3">
            <a:alphaModFix/>
          </a:blip>
          <a:srcRect/>
          <a:stretch/>
        </p:blipFill>
        <p:spPr>
          <a:xfrm>
            <a:off x="5436268" y="-683003"/>
            <a:ext cx="6332620" cy="9527426"/>
          </a:xfrm>
          <a:prstGeom prst="rect">
            <a:avLst/>
          </a:prstGeom>
          <a:noFill/>
          <a:ln>
            <a:noFill/>
          </a:ln>
        </p:spPr>
      </p:pic>
      <p:sp>
        <p:nvSpPr>
          <p:cNvPr id="529" name="Google Shape;529;p24"/>
          <p:cNvSpPr txBox="1"/>
          <p:nvPr/>
        </p:nvSpPr>
        <p:spPr>
          <a:xfrm>
            <a:off x="575423" y="4139484"/>
            <a:ext cx="4347408" cy="1477328"/>
          </a:xfrm>
          <a:prstGeom prst="rect">
            <a:avLst/>
          </a:prstGeom>
          <a:solidFill>
            <a:srgbClr val="B3C6E7"/>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pt-PT" sz="1800" dirty="0">
                <a:solidFill>
                  <a:schemeClr val="dk1"/>
                </a:solidFill>
                <a:latin typeface="Calibri"/>
                <a:ea typeface="Calibri"/>
                <a:cs typeface="Calibri"/>
                <a:sym typeface="Calibri"/>
              </a:rPr>
              <a:t>A seleção da tradição alimentar deve abraçar a principal filosofia alimentar do destino. Na Eslovênia, as batatas são os principais ingredientes alimentares. A sopa de batata é, portanto, uma iguaria.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5"/>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dirty="0"/>
              <a:t>2. </a:t>
            </a:r>
            <a:r>
              <a:rPr lang="en-US" dirty="0" err="1">
                <a:cs typeface="Calibri"/>
              </a:rPr>
              <a:t>Desenvolvendo</a:t>
            </a:r>
            <a:r>
              <a:rPr lang="en-US" dirty="0">
                <a:cs typeface="Calibri"/>
              </a:rPr>
              <a:t> o </a:t>
            </a:r>
            <a:r>
              <a:rPr lang="en-US" dirty="0" err="1">
                <a:cs typeface="Calibri"/>
              </a:rPr>
              <a:t>impacto</a:t>
            </a:r>
            <a:r>
              <a:rPr lang="en-US" dirty="0">
                <a:cs typeface="Calibri"/>
              </a:rPr>
              <a:t> </a:t>
            </a:r>
            <a:r>
              <a:rPr lang="en-US" dirty="0" err="1">
                <a:cs typeface="Calibri"/>
              </a:rPr>
              <a:t>sazonal</a:t>
            </a:r>
            <a:endParaRPr dirty="0"/>
          </a:p>
        </p:txBody>
      </p:sp>
      <p:sp>
        <p:nvSpPr>
          <p:cNvPr id="535" name="Google Shape;535;p25"/>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536" name="Google Shape;536;p25" descr="Slika, ki vsebuje besede miza, kozarec, hrana, skleda&#10;&#10;Opis je samodejno ustvarjen"/>
          <p:cNvPicPr preferRelativeResize="0"/>
          <p:nvPr/>
        </p:nvPicPr>
        <p:blipFill rotWithShape="1">
          <a:blip r:embed="rId3">
            <a:alphaModFix/>
          </a:blip>
          <a:srcRect/>
          <a:stretch/>
        </p:blipFill>
        <p:spPr>
          <a:xfrm>
            <a:off x="5436269" y="-2185288"/>
            <a:ext cx="6422856" cy="8300891"/>
          </a:xfrm>
          <a:prstGeom prst="rect">
            <a:avLst/>
          </a:prstGeom>
          <a:noFill/>
          <a:ln>
            <a:noFill/>
          </a:ln>
        </p:spPr>
      </p:pic>
      <p:sp>
        <p:nvSpPr>
          <p:cNvPr id="537" name="Google Shape;537;p25"/>
          <p:cNvSpPr txBox="1"/>
          <p:nvPr/>
        </p:nvSpPr>
        <p:spPr>
          <a:xfrm>
            <a:off x="575423" y="4430836"/>
            <a:ext cx="4347408" cy="1200329"/>
          </a:xfrm>
          <a:prstGeom prst="rect">
            <a:avLst/>
          </a:prstGeom>
          <a:solidFill>
            <a:srgbClr val="B3C6E7"/>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pt-PT" sz="1800" dirty="0">
                <a:solidFill>
                  <a:schemeClr val="dk1"/>
                </a:solidFill>
                <a:latin typeface="Calibri"/>
                <a:ea typeface="Calibri"/>
                <a:cs typeface="Calibri"/>
                <a:sym typeface="Calibri"/>
              </a:rPr>
              <a:t>Deixe o prato falar a língua da estação. A sopa de batata pode ser um prato de verão quando se usa batatas jovens e ervas da estação.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6"/>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dirty="0"/>
              <a:t>4. </a:t>
            </a:r>
            <a:r>
              <a:rPr lang="pt-PT" dirty="0">
                <a:cs typeface="Calibri"/>
              </a:rPr>
              <a:t>Estimulando a criatividade</a:t>
            </a:r>
            <a:endParaRPr dirty="0"/>
          </a:p>
        </p:txBody>
      </p:sp>
      <p:sp>
        <p:nvSpPr>
          <p:cNvPr id="543" name="Google Shape;543;p26"/>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544" name="Google Shape;544;p26" descr="Slika, ki vsebuje besede kozarec, kava, obrok, porcelan&#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519111" y="-763214"/>
            <a:ext cx="4347410" cy="6509507"/>
          </a:xfrm>
          <a:prstGeom prst="rect">
            <a:avLst/>
          </a:prstGeom>
          <a:noFill/>
          <a:ln>
            <a:noFill/>
          </a:ln>
        </p:spPr>
      </p:pic>
      <p:sp>
        <p:nvSpPr>
          <p:cNvPr id="545" name="Google Shape;545;p26"/>
          <p:cNvSpPr txBox="1"/>
          <p:nvPr/>
        </p:nvSpPr>
        <p:spPr>
          <a:xfrm>
            <a:off x="575423" y="4466224"/>
            <a:ext cx="4347300" cy="1200600"/>
          </a:xfrm>
          <a:prstGeom prst="rect">
            <a:avLst/>
          </a:prstGeom>
          <a:solidFill>
            <a:srgbClr val="B3C6E7"/>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pt-PT" sz="1800" dirty="0">
                <a:solidFill>
                  <a:schemeClr val="dk1"/>
                </a:solidFill>
                <a:latin typeface="Calibri"/>
                <a:ea typeface="Calibri"/>
                <a:cs typeface="Calibri"/>
                <a:sym typeface="Calibri"/>
              </a:rPr>
              <a:t>Procure encontrar técnicas culinárias interessantes que enriquecem o sabor e a experiência gastronómica. As batatas para esta sopa foram assadas no solo.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7"/>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dirty="0"/>
              <a:t>5. </a:t>
            </a:r>
            <a:r>
              <a:rPr lang="pt-PT" dirty="0">
                <a:cs typeface="Calibri"/>
              </a:rPr>
              <a:t>Implementando os produtos que melhoram a saúde</a:t>
            </a:r>
            <a:endParaRPr dirty="0"/>
          </a:p>
        </p:txBody>
      </p:sp>
      <p:sp>
        <p:nvSpPr>
          <p:cNvPr id="551" name="Google Shape;551;p27"/>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552" name="Google Shape;552;p27" descr="Slika, ki vsebuje besede miza, lesen, hrana, kruh&#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16217" y="288272"/>
            <a:ext cx="6823909" cy="4546903"/>
          </a:xfrm>
          <a:prstGeom prst="rect">
            <a:avLst/>
          </a:prstGeom>
          <a:noFill/>
          <a:ln>
            <a:noFill/>
          </a:ln>
        </p:spPr>
      </p:pic>
      <p:sp>
        <p:nvSpPr>
          <p:cNvPr id="553" name="Google Shape;553;p27"/>
          <p:cNvSpPr txBox="1"/>
          <p:nvPr/>
        </p:nvSpPr>
        <p:spPr>
          <a:xfrm>
            <a:off x="571313" y="4282354"/>
            <a:ext cx="4347300" cy="1477287"/>
          </a:xfrm>
          <a:prstGeom prst="rect">
            <a:avLst/>
          </a:prstGeom>
          <a:solidFill>
            <a:srgbClr val="B3C6E7"/>
          </a:solidFill>
          <a:ln>
            <a:noFill/>
          </a:ln>
        </p:spPr>
        <p:txBody>
          <a:bodyPr spcFirstLastPara="1" wrap="square" lIns="91425" tIns="45700" rIns="91425" bIns="45700" anchor="t" anchorCtr="0">
            <a:spAutoFit/>
          </a:bodyPr>
          <a:lstStyle/>
          <a:p>
            <a:pPr marL="285750" marR="0" lvl="0" indent="-285750" rtl="0">
              <a:spcBef>
                <a:spcPts val="0"/>
              </a:spcBef>
              <a:spcAft>
                <a:spcPts val="0"/>
              </a:spcAft>
              <a:buClr>
                <a:schemeClr val="dk1"/>
              </a:buClr>
              <a:buSzPts val="1800"/>
              <a:buFont typeface="Noto Sans Symbols"/>
              <a:buChar char="✔"/>
            </a:pPr>
            <a:r>
              <a:rPr lang="pt-PT" sz="1800" dirty="0">
                <a:solidFill>
                  <a:schemeClr val="dk1"/>
                </a:solidFill>
                <a:latin typeface="Calibri"/>
                <a:ea typeface="Calibri"/>
                <a:cs typeface="Calibri"/>
                <a:sym typeface="Calibri"/>
              </a:rPr>
              <a:t>Tente encontrar a forma de promover uma alimentação saudável e implementar vegetais e “</a:t>
            </a:r>
            <a:r>
              <a:rPr lang="pt-PT" sz="1800" dirty="0" err="1">
                <a:solidFill>
                  <a:schemeClr val="dk1"/>
                </a:solidFill>
                <a:latin typeface="Calibri"/>
                <a:ea typeface="Calibri"/>
                <a:cs typeface="Calibri"/>
                <a:sym typeface="Calibri"/>
              </a:rPr>
              <a:t>super</a:t>
            </a:r>
            <a:r>
              <a:rPr lang="pt-PT" sz="1800" dirty="0">
                <a:solidFill>
                  <a:schemeClr val="dk1"/>
                </a:solidFill>
                <a:latin typeface="Calibri"/>
                <a:ea typeface="Calibri"/>
                <a:cs typeface="Calibri"/>
                <a:sym typeface="Calibri"/>
              </a:rPr>
              <a:t> </a:t>
            </a:r>
            <a:r>
              <a:rPr lang="pt-PT" sz="1800" dirty="0" err="1">
                <a:solidFill>
                  <a:schemeClr val="dk1"/>
                </a:solidFill>
                <a:latin typeface="Calibri"/>
                <a:ea typeface="Calibri"/>
                <a:cs typeface="Calibri"/>
                <a:sym typeface="Calibri"/>
              </a:rPr>
              <a:t>food</a:t>
            </a:r>
            <a:r>
              <a:rPr lang="pt-PT" sz="1800" dirty="0">
                <a:solidFill>
                  <a:schemeClr val="dk1"/>
                </a:solidFill>
                <a:latin typeface="Calibri"/>
                <a:ea typeface="Calibri"/>
                <a:cs typeface="Calibri"/>
                <a:sym typeface="Calibri"/>
              </a:rPr>
              <a:t> </a:t>
            </a:r>
            <a:r>
              <a:rPr lang="pt-PT" sz="1800" dirty="0" err="1">
                <a:solidFill>
                  <a:schemeClr val="dk1"/>
                </a:solidFill>
                <a:latin typeface="Calibri"/>
                <a:ea typeface="Calibri"/>
                <a:cs typeface="Calibri"/>
                <a:sym typeface="Calibri"/>
              </a:rPr>
              <a:t>products</a:t>
            </a:r>
            <a:r>
              <a:rPr lang="pt-PT" sz="1800" dirty="0">
                <a:solidFill>
                  <a:schemeClr val="dk1"/>
                </a:solidFill>
                <a:latin typeface="Calibri"/>
                <a:ea typeface="Calibri"/>
                <a:cs typeface="Calibri"/>
                <a:sym typeface="Calibri"/>
              </a:rPr>
              <a:t>”. Nesta sopa de batata, por exemplo, foi adicionado brócolos.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8"/>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dirty="0"/>
              <a:t>6. </a:t>
            </a:r>
            <a:r>
              <a:rPr lang="pt-PT" dirty="0">
                <a:cs typeface="Calibri"/>
              </a:rPr>
              <a:t>Modificação de receitas tradicionais</a:t>
            </a:r>
            <a:endParaRPr dirty="0"/>
          </a:p>
        </p:txBody>
      </p:sp>
      <p:sp>
        <p:nvSpPr>
          <p:cNvPr id="559" name="Google Shape;559;p28"/>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dirty="0"/>
          </a:p>
        </p:txBody>
      </p:sp>
      <p:grpSp>
        <p:nvGrpSpPr>
          <p:cNvPr id="560" name="Google Shape;560;p28"/>
          <p:cNvGrpSpPr/>
          <p:nvPr/>
        </p:nvGrpSpPr>
        <p:grpSpPr>
          <a:xfrm>
            <a:off x="5093368" y="176720"/>
            <a:ext cx="3288631" cy="2103008"/>
            <a:chOff x="0" y="256"/>
            <a:chExt cx="3288631" cy="2103008"/>
          </a:xfrm>
        </p:grpSpPr>
        <p:sp>
          <p:nvSpPr>
            <p:cNvPr id="561" name="Google Shape;561;p28"/>
            <p:cNvSpPr/>
            <p:nvPr/>
          </p:nvSpPr>
          <p:spPr>
            <a:xfrm>
              <a:off x="1315452" y="256"/>
              <a:ext cx="1973179" cy="1001432"/>
            </a:xfrm>
            <a:prstGeom prst="rightArrow">
              <a:avLst>
                <a:gd name="adj1" fmla="val 75000"/>
                <a:gd name="adj2" fmla="val 50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txBox="1"/>
            <p:nvPr/>
          </p:nvSpPr>
          <p:spPr>
            <a:xfrm>
              <a:off x="1315452" y="125435"/>
              <a:ext cx="1597642" cy="751074"/>
            </a:xfrm>
            <a:prstGeom prst="rect">
              <a:avLst/>
            </a:prstGeom>
            <a:noFill/>
            <a:ln>
              <a:noFill/>
            </a:ln>
          </p:spPr>
          <p:txBody>
            <a:bodyPr spcFirstLastPara="1" wrap="square" lIns="8875" tIns="8875" rIns="8875" bIns="8875" anchor="t" anchorCtr="0">
              <a:noAutofit/>
            </a:bodyPr>
            <a:lstStyle/>
            <a:p>
              <a:pPr marL="114300" marR="0" lvl="1" indent="-114300" algn="l" rtl="0">
                <a:lnSpc>
                  <a:spcPct val="90000"/>
                </a:lnSpc>
                <a:spcBef>
                  <a:spcPts val="0"/>
                </a:spcBef>
                <a:spcAft>
                  <a:spcPts val="0"/>
                </a:spcAft>
                <a:buClr>
                  <a:schemeClr val="dk1"/>
                </a:buClr>
                <a:buSzPts val="1400"/>
                <a:buFont typeface="Corbel"/>
                <a:buChar char="•"/>
              </a:pPr>
              <a:r>
                <a:rPr lang="pt-PT" sz="1400" b="0" i="0" u="none" strike="noStrike" cap="none" dirty="0">
                  <a:solidFill>
                    <a:schemeClr val="dk1"/>
                  </a:solidFill>
                  <a:latin typeface="Corbel"/>
                  <a:ea typeface="Corbel"/>
                  <a:cs typeface="Corbel"/>
                  <a:sym typeface="Corbel"/>
                </a:rPr>
                <a:t>Ingredientes frescos</a:t>
              </a:r>
            </a:p>
            <a:p>
              <a:pPr marL="114300" marR="0" lvl="1" indent="-114300" algn="l" rtl="0">
                <a:lnSpc>
                  <a:spcPct val="90000"/>
                </a:lnSpc>
                <a:spcBef>
                  <a:spcPts val="0"/>
                </a:spcBef>
                <a:spcAft>
                  <a:spcPts val="0"/>
                </a:spcAft>
                <a:buClr>
                  <a:schemeClr val="dk1"/>
                </a:buClr>
                <a:buSzPts val="1400"/>
                <a:buFont typeface="Corbel"/>
                <a:buChar char="•"/>
              </a:pPr>
              <a:r>
                <a:rPr lang="pt-PT" sz="1400" b="0" i="0" u="none" strike="noStrike" cap="none" dirty="0">
                  <a:solidFill>
                    <a:schemeClr val="dk1"/>
                  </a:solidFill>
                  <a:latin typeface="Corbel"/>
                  <a:ea typeface="Corbel"/>
                  <a:cs typeface="Corbel"/>
                  <a:sym typeface="Corbel"/>
                </a:rPr>
                <a:t>Bio/eco produtos</a:t>
              </a:r>
            </a:p>
          </p:txBody>
        </p:sp>
        <p:sp>
          <p:nvSpPr>
            <p:cNvPr id="563" name="Google Shape;563;p28"/>
            <p:cNvSpPr/>
            <p:nvPr/>
          </p:nvSpPr>
          <p:spPr>
            <a:xfrm>
              <a:off x="0" y="256"/>
              <a:ext cx="1315452" cy="100143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txBox="1"/>
            <p:nvPr/>
          </p:nvSpPr>
          <p:spPr>
            <a:xfrm>
              <a:off x="48886" y="49142"/>
              <a:ext cx="1217680" cy="90366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chemeClr val="lt1"/>
                </a:buClr>
                <a:buSzPts val="1900"/>
                <a:buFont typeface="Corbel"/>
                <a:buNone/>
              </a:pPr>
              <a:r>
                <a:rPr lang="sl-SI" sz="1600" dirty="0">
                  <a:solidFill>
                    <a:schemeClr val="lt1"/>
                  </a:solidFill>
                  <a:latin typeface="Corbel"/>
                  <a:ea typeface="Corbel"/>
                  <a:cs typeface="Corbel"/>
                  <a:sym typeface="Corbel"/>
                </a:rPr>
                <a:t>Alimentos processados</a:t>
              </a:r>
            </a:p>
          </p:txBody>
        </p:sp>
        <p:sp>
          <p:nvSpPr>
            <p:cNvPr id="565" name="Google Shape;565;p28"/>
            <p:cNvSpPr/>
            <p:nvPr/>
          </p:nvSpPr>
          <p:spPr>
            <a:xfrm>
              <a:off x="1198687" y="1101832"/>
              <a:ext cx="2088525" cy="1001432"/>
            </a:xfrm>
            <a:prstGeom prst="rightArrow">
              <a:avLst>
                <a:gd name="adj1" fmla="val 75000"/>
                <a:gd name="adj2" fmla="val 50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txBox="1"/>
            <p:nvPr/>
          </p:nvSpPr>
          <p:spPr>
            <a:xfrm>
              <a:off x="1198687" y="1227011"/>
              <a:ext cx="1712988" cy="751074"/>
            </a:xfrm>
            <a:prstGeom prst="rect">
              <a:avLst/>
            </a:prstGeom>
            <a:noFill/>
            <a:ln>
              <a:noFill/>
            </a:ln>
          </p:spPr>
          <p:txBody>
            <a:bodyPr spcFirstLastPara="1" wrap="square" lIns="8875" tIns="8875" rIns="8875" bIns="8875" anchor="t" anchorCtr="0">
              <a:noAutofit/>
            </a:bodyPr>
            <a:lstStyle/>
            <a:p>
              <a:pPr marL="114300" marR="0" lvl="1" indent="-114300" algn="l" rtl="0">
                <a:lnSpc>
                  <a:spcPct val="90000"/>
                </a:lnSpc>
                <a:spcBef>
                  <a:spcPts val="0"/>
                </a:spcBef>
                <a:spcAft>
                  <a:spcPts val="0"/>
                </a:spcAft>
                <a:buClr>
                  <a:schemeClr val="dk1"/>
                </a:buClr>
                <a:buSzPts val="1400"/>
                <a:buFont typeface="Corbel"/>
                <a:buChar char="•"/>
              </a:pPr>
              <a:r>
                <a:rPr lang="pt-PT" sz="1400" b="0" i="0" u="none" strike="noStrike" cap="none" dirty="0">
                  <a:solidFill>
                    <a:schemeClr val="dk1"/>
                  </a:solidFill>
                  <a:latin typeface="Corbel"/>
                  <a:ea typeface="Corbel"/>
                  <a:cs typeface="Corbel"/>
                  <a:sym typeface="Corbel"/>
                </a:rPr>
                <a:t>Minimizar o uso</a:t>
              </a:r>
            </a:p>
            <a:p>
              <a:pPr marL="114300" marR="0" lvl="1" indent="-114300" algn="l" rtl="0">
                <a:lnSpc>
                  <a:spcPct val="90000"/>
                </a:lnSpc>
                <a:spcBef>
                  <a:spcPts val="0"/>
                </a:spcBef>
                <a:spcAft>
                  <a:spcPts val="0"/>
                </a:spcAft>
                <a:buClr>
                  <a:schemeClr val="dk1"/>
                </a:buClr>
                <a:buSzPts val="1400"/>
                <a:buFont typeface="Corbel"/>
                <a:buChar char="•"/>
              </a:pPr>
              <a:r>
                <a:rPr lang="pt-PT" sz="1400" b="0" i="0" u="none" strike="noStrike" cap="none" dirty="0">
                  <a:solidFill>
                    <a:schemeClr val="dk1"/>
                  </a:solidFill>
                  <a:latin typeface="Corbel"/>
                  <a:ea typeface="Corbel"/>
                  <a:cs typeface="Corbel"/>
                  <a:sym typeface="Corbel"/>
                </a:rPr>
                <a:t>Gorduras vegetais de alta qualidade</a:t>
              </a:r>
            </a:p>
          </p:txBody>
        </p:sp>
        <p:sp>
          <p:nvSpPr>
            <p:cNvPr id="567" name="Google Shape;567;p28"/>
            <p:cNvSpPr/>
            <p:nvPr/>
          </p:nvSpPr>
          <p:spPr>
            <a:xfrm>
              <a:off x="1419" y="1101832"/>
              <a:ext cx="1197267" cy="100143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txBox="1"/>
            <p:nvPr/>
          </p:nvSpPr>
          <p:spPr>
            <a:xfrm>
              <a:off x="50305" y="1150718"/>
              <a:ext cx="1099495" cy="90366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chemeClr val="lt1"/>
                </a:buClr>
                <a:buSzPts val="1900"/>
                <a:buFont typeface="Corbel"/>
                <a:buNone/>
              </a:pPr>
              <a:r>
                <a:rPr lang="sl-SI" sz="1600" dirty="0">
                  <a:solidFill>
                    <a:schemeClr val="lt1"/>
                  </a:solidFill>
                  <a:latin typeface="Corbel"/>
                  <a:ea typeface="Corbel"/>
                  <a:cs typeface="Corbel"/>
                  <a:sym typeface="Corbel"/>
                </a:rPr>
                <a:t>Gordura animal</a:t>
              </a:r>
            </a:p>
          </p:txBody>
        </p:sp>
      </p:grpSp>
      <p:grpSp>
        <p:nvGrpSpPr>
          <p:cNvPr id="569" name="Google Shape;569;p28"/>
          <p:cNvGrpSpPr/>
          <p:nvPr/>
        </p:nvGrpSpPr>
        <p:grpSpPr>
          <a:xfrm>
            <a:off x="5093368" y="2352429"/>
            <a:ext cx="3288631" cy="2103008"/>
            <a:chOff x="0" y="256"/>
            <a:chExt cx="3288631" cy="2103008"/>
          </a:xfrm>
        </p:grpSpPr>
        <p:sp>
          <p:nvSpPr>
            <p:cNvPr id="570" name="Google Shape;570;p28"/>
            <p:cNvSpPr/>
            <p:nvPr/>
          </p:nvSpPr>
          <p:spPr>
            <a:xfrm>
              <a:off x="1315452" y="256"/>
              <a:ext cx="1973179" cy="1001432"/>
            </a:xfrm>
            <a:prstGeom prst="rightArrow">
              <a:avLst>
                <a:gd name="adj1" fmla="val 75000"/>
                <a:gd name="adj2" fmla="val 50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8"/>
            <p:cNvSpPr txBox="1"/>
            <p:nvPr/>
          </p:nvSpPr>
          <p:spPr>
            <a:xfrm>
              <a:off x="1315452" y="125435"/>
              <a:ext cx="1597642" cy="751074"/>
            </a:xfrm>
            <a:prstGeom prst="rect">
              <a:avLst/>
            </a:prstGeom>
            <a:noFill/>
            <a:ln>
              <a:noFill/>
            </a:ln>
          </p:spPr>
          <p:txBody>
            <a:bodyPr spcFirstLastPara="1" wrap="square" lIns="8250" tIns="8250" rIns="8250" bIns="8250" anchor="t" anchorCtr="0">
              <a:noAutofit/>
            </a:bodyPr>
            <a:lstStyle/>
            <a:p>
              <a:pPr marL="114300" marR="0" lvl="1" indent="-114300" algn="l" rtl="0">
                <a:lnSpc>
                  <a:spcPct val="90000"/>
                </a:lnSpc>
                <a:spcBef>
                  <a:spcPts val="0"/>
                </a:spcBef>
                <a:spcAft>
                  <a:spcPts val="0"/>
                </a:spcAft>
                <a:buClr>
                  <a:schemeClr val="dk1"/>
                </a:buClr>
                <a:buSzPts val="1300"/>
                <a:buFont typeface="Corbel"/>
                <a:buChar char="•"/>
              </a:pPr>
              <a:r>
                <a:rPr lang="pt-PT" sz="1300" b="0" i="0" u="none" strike="noStrike" cap="none" dirty="0">
                  <a:solidFill>
                    <a:schemeClr val="dk1"/>
                  </a:solidFill>
                  <a:latin typeface="Corbel"/>
                  <a:ea typeface="Corbel"/>
                  <a:cs typeface="Corbel"/>
                  <a:sym typeface="Corbel"/>
                </a:rPr>
                <a:t>Alimentos locais e sazonais</a:t>
              </a:r>
            </a:p>
            <a:p>
              <a:pPr marL="114300" marR="0" lvl="1" indent="-114300" algn="l" rtl="0">
                <a:lnSpc>
                  <a:spcPct val="90000"/>
                </a:lnSpc>
                <a:spcBef>
                  <a:spcPts val="0"/>
                </a:spcBef>
                <a:spcAft>
                  <a:spcPts val="0"/>
                </a:spcAft>
                <a:buClr>
                  <a:schemeClr val="dk1"/>
                </a:buClr>
                <a:buSzPts val="1300"/>
                <a:buFont typeface="Corbel"/>
                <a:buChar char="•"/>
              </a:pPr>
              <a:r>
                <a:rPr lang="pt-PT" sz="1300" b="0" i="0" u="none" strike="noStrike" cap="none" dirty="0">
                  <a:solidFill>
                    <a:schemeClr val="dk1"/>
                  </a:solidFill>
                  <a:latin typeface="Corbel"/>
                  <a:ea typeface="Corbel"/>
                  <a:cs typeface="Corbel"/>
                  <a:sym typeface="Corbel"/>
                </a:rPr>
                <a:t>Alimentos com min. pegada ambiental</a:t>
              </a:r>
            </a:p>
          </p:txBody>
        </p:sp>
        <p:sp>
          <p:nvSpPr>
            <p:cNvPr id="572" name="Google Shape;572;p28"/>
            <p:cNvSpPr/>
            <p:nvPr/>
          </p:nvSpPr>
          <p:spPr>
            <a:xfrm>
              <a:off x="0" y="256"/>
              <a:ext cx="1315452" cy="100143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txBox="1"/>
            <p:nvPr/>
          </p:nvSpPr>
          <p:spPr>
            <a:xfrm>
              <a:off x="48886" y="49142"/>
              <a:ext cx="1217680" cy="903660"/>
            </a:xfrm>
            <a:prstGeom prst="rect">
              <a:avLst/>
            </a:prstGeom>
            <a:noFill/>
            <a:ln>
              <a:noFill/>
            </a:ln>
          </p:spPr>
          <p:txBody>
            <a:bodyPr spcFirstLastPara="1" wrap="square" lIns="64750" tIns="32375" rIns="64750" bIns="32375" anchor="ctr" anchorCtr="0">
              <a:noAutofit/>
            </a:bodyPr>
            <a:lstStyle/>
            <a:p>
              <a:pPr marL="0" marR="0" lvl="0" indent="0" algn="ctr" rtl="0">
                <a:lnSpc>
                  <a:spcPct val="90000"/>
                </a:lnSpc>
                <a:spcBef>
                  <a:spcPts val="0"/>
                </a:spcBef>
                <a:spcAft>
                  <a:spcPts val="0"/>
                </a:spcAft>
                <a:buClr>
                  <a:schemeClr val="lt1"/>
                </a:buClr>
                <a:buSzPts val="1700"/>
                <a:buFont typeface="Corbel"/>
                <a:buNone/>
              </a:pPr>
              <a:r>
                <a:rPr lang="pt-PT" dirty="0">
                  <a:solidFill>
                    <a:schemeClr val="lt1"/>
                  </a:solidFill>
                  <a:latin typeface="Corbel"/>
                  <a:ea typeface="Corbel"/>
                  <a:cs typeface="Corbel"/>
                  <a:sym typeface="Corbel"/>
                </a:rPr>
                <a:t>Alimentos com alto teor de carbono</a:t>
              </a:r>
            </a:p>
          </p:txBody>
        </p:sp>
        <p:sp>
          <p:nvSpPr>
            <p:cNvPr id="574" name="Google Shape;574;p28"/>
            <p:cNvSpPr/>
            <p:nvPr/>
          </p:nvSpPr>
          <p:spPr>
            <a:xfrm>
              <a:off x="1315452" y="1101832"/>
              <a:ext cx="1973179" cy="1001432"/>
            </a:xfrm>
            <a:prstGeom prst="rightArrow">
              <a:avLst>
                <a:gd name="adj1" fmla="val 75000"/>
                <a:gd name="adj2" fmla="val 50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8"/>
            <p:cNvSpPr txBox="1"/>
            <p:nvPr/>
          </p:nvSpPr>
          <p:spPr>
            <a:xfrm>
              <a:off x="1315452" y="1227011"/>
              <a:ext cx="1713204" cy="751074"/>
            </a:xfrm>
            <a:prstGeom prst="rect">
              <a:avLst/>
            </a:prstGeom>
            <a:noFill/>
            <a:ln>
              <a:noFill/>
            </a:ln>
          </p:spPr>
          <p:txBody>
            <a:bodyPr spcFirstLastPara="1" wrap="square" lIns="7600" tIns="7600" rIns="7600" bIns="7600" anchor="t" anchorCtr="0">
              <a:noAutofit/>
            </a:bodyPr>
            <a:lstStyle/>
            <a:p>
              <a:pPr marL="114300" marR="0" lvl="1" indent="-114300" algn="l" rtl="0">
                <a:lnSpc>
                  <a:spcPct val="90000"/>
                </a:lnSpc>
                <a:spcBef>
                  <a:spcPts val="0"/>
                </a:spcBef>
                <a:spcAft>
                  <a:spcPts val="0"/>
                </a:spcAft>
                <a:buClr>
                  <a:schemeClr val="dk1"/>
                </a:buClr>
                <a:buSzPts val="1200"/>
                <a:buFont typeface="Corbel"/>
                <a:buChar char="•"/>
              </a:pPr>
              <a:r>
                <a:rPr lang="pt-PT" sz="1200" b="0" i="0" u="none" strike="noStrike" cap="none" dirty="0">
                  <a:solidFill>
                    <a:schemeClr val="dk1"/>
                  </a:solidFill>
                  <a:latin typeface="Corbel"/>
                  <a:ea typeface="Corbel"/>
                  <a:cs typeface="Corbel"/>
                  <a:sym typeface="Corbel"/>
                </a:rPr>
                <a:t>Menos fritos e cozinha a alta temperatura</a:t>
              </a:r>
            </a:p>
            <a:p>
              <a:pPr marL="114300" marR="0" lvl="1" indent="-114300" algn="l" rtl="0">
                <a:lnSpc>
                  <a:spcPct val="90000"/>
                </a:lnSpc>
                <a:spcBef>
                  <a:spcPts val="0"/>
                </a:spcBef>
                <a:spcAft>
                  <a:spcPts val="0"/>
                </a:spcAft>
                <a:buClr>
                  <a:schemeClr val="dk1"/>
                </a:buClr>
                <a:buSzPts val="1200"/>
                <a:buFont typeface="Corbel"/>
                <a:buChar char="•"/>
              </a:pPr>
              <a:r>
                <a:rPr lang="pt-PT" sz="1200" b="0" i="0" u="none" strike="noStrike" cap="none" dirty="0">
                  <a:solidFill>
                    <a:schemeClr val="dk1"/>
                  </a:solidFill>
                  <a:latin typeface="Corbel"/>
                  <a:ea typeface="Corbel"/>
                  <a:cs typeface="Corbel"/>
                  <a:sym typeface="Corbel"/>
                </a:rPr>
                <a:t>Aumento da prevalência do produto virgem</a:t>
              </a:r>
            </a:p>
          </p:txBody>
        </p:sp>
        <p:sp>
          <p:nvSpPr>
            <p:cNvPr id="576" name="Google Shape;576;p28"/>
            <p:cNvSpPr/>
            <p:nvPr/>
          </p:nvSpPr>
          <p:spPr>
            <a:xfrm>
              <a:off x="0" y="1101832"/>
              <a:ext cx="1315452" cy="100143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8"/>
            <p:cNvSpPr txBox="1"/>
            <p:nvPr/>
          </p:nvSpPr>
          <p:spPr>
            <a:xfrm>
              <a:off x="48886" y="1150718"/>
              <a:ext cx="1217680" cy="903660"/>
            </a:xfrm>
            <a:prstGeom prst="rect">
              <a:avLst/>
            </a:prstGeom>
            <a:noFill/>
            <a:ln>
              <a:noFill/>
            </a:ln>
          </p:spPr>
          <p:txBody>
            <a:bodyPr spcFirstLastPara="1" wrap="square" lIns="64750" tIns="32375" rIns="64750" bIns="32375" anchor="ctr" anchorCtr="0">
              <a:noAutofit/>
            </a:bodyPr>
            <a:lstStyle/>
            <a:p>
              <a:pPr marL="0" marR="0" lvl="0" indent="0" algn="ctr" rtl="0">
                <a:lnSpc>
                  <a:spcPct val="90000"/>
                </a:lnSpc>
                <a:spcBef>
                  <a:spcPts val="0"/>
                </a:spcBef>
                <a:spcAft>
                  <a:spcPts val="0"/>
                </a:spcAft>
                <a:buClr>
                  <a:schemeClr val="lt1"/>
                </a:buClr>
                <a:buSzPts val="1700"/>
                <a:buFont typeface="Corbel"/>
                <a:buNone/>
              </a:pPr>
              <a:r>
                <a:rPr lang="sl-SI" sz="1600" dirty="0">
                  <a:solidFill>
                    <a:schemeClr val="lt1"/>
                  </a:solidFill>
                  <a:latin typeface="Corbel"/>
                  <a:ea typeface="Corbel"/>
                  <a:cs typeface="Corbel"/>
                  <a:sym typeface="Corbel"/>
                </a:rPr>
                <a:t>Preparar comida</a:t>
              </a:r>
            </a:p>
          </p:txBody>
        </p:sp>
      </p:grpSp>
      <p:grpSp>
        <p:nvGrpSpPr>
          <p:cNvPr id="578" name="Google Shape;578;p28"/>
          <p:cNvGrpSpPr/>
          <p:nvPr/>
        </p:nvGrpSpPr>
        <p:grpSpPr>
          <a:xfrm>
            <a:off x="5093368" y="4538166"/>
            <a:ext cx="3288631" cy="2197726"/>
            <a:chOff x="0" y="256"/>
            <a:chExt cx="3288631" cy="2197726"/>
          </a:xfrm>
        </p:grpSpPr>
        <p:sp>
          <p:nvSpPr>
            <p:cNvPr id="579" name="Google Shape;579;p28"/>
            <p:cNvSpPr/>
            <p:nvPr/>
          </p:nvSpPr>
          <p:spPr>
            <a:xfrm>
              <a:off x="1315452" y="256"/>
              <a:ext cx="1973179" cy="1001432"/>
            </a:xfrm>
            <a:prstGeom prst="rightArrow">
              <a:avLst>
                <a:gd name="adj1" fmla="val 75000"/>
                <a:gd name="adj2" fmla="val 50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8"/>
            <p:cNvSpPr txBox="1"/>
            <p:nvPr/>
          </p:nvSpPr>
          <p:spPr>
            <a:xfrm>
              <a:off x="1315452" y="125435"/>
              <a:ext cx="1597642" cy="751074"/>
            </a:xfrm>
            <a:prstGeom prst="rect">
              <a:avLst/>
            </a:prstGeom>
            <a:noFill/>
            <a:ln>
              <a:noFill/>
            </a:ln>
          </p:spPr>
          <p:txBody>
            <a:bodyPr spcFirstLastPara="1" wrap="square" lIns="6350" tIns="6350" rIns="6350" bIns="6350" anchor="t" anchorCtr="0">
              <a:noAutofit/>
            </a:bodyPr>
            <a:lstStyle/>
            <a:p>
              <a:pPr marL="57150" marR="0" lvl="1" indent="-63500" algn="l" rtl="0">
                <a:lnSpc>
                  <a:spcPct val="90000"/>
                </a:lnSpc>
                <a:spcBef>
                  <a:spcPts val="0"/>
                </a:spcBef>
                <a:spcAft>
                  <a:spcPts val="0"/>
                </a:spcAft>
                <a:buClr>
                  <a:schemeClr val="dk1"/>
                </a:buClr>
                <a:buSzPts val="1000"/>
                <a:buFont typeface="Corbel"/>
                <a:buChar char="•"/>
              </a:pPr>
              <a:r>
                <a:rPr lang="pt-PT" sz="1000" b="0" i="0" u="none" strike="noStrike" cap="none" dirty="0">
                  <a:solidFill>
                    <a:schemeClr val="dk1"/>
                  </a:solidFill>
                  <a:latin typeface="Corbel"/>
                  <a:ea typeface="Corbel"/>
                  <a:cs typeface="Corbel"/>
                  <a:sym typeface="Corbel"/>
                </a:rPr>
                <a:t>O prato estimula todos os sentidos</a:t>
              </a:r>
            </a:p>
            <a:p>
              <a:pPr marL="57150" marR="0" lvl="1" indent="-63500" algn="l" rtl="0">
                <a:lnSpc>
                  <a:spcPct val="90000"/>
                </a:lnSpc>
                <a:spcBef>
                  <a:spcPts val="0"/>
                </a:spcBef>
                <a:spcAft>
                  <a:spcPts val="0"/>
                </a:spcAft>
                <a:buClr>
                  <a:schemeClr val="dk1"/>
                </a:buClr>
                <a:buSzPts val="1000"/>
                <a:buFont typeface="Corbel"/>
                <a:buChar char="•"/>
              </a:pPr>
              <a:r>
                <a:rPr lang="pt-PT" sz="1000" b="0" i="0" u="none" strike="noStrike" cap="none" dirty="0">
                  <a:solidFill>
                    <a:schemeClr val="dk1"/>
                  </a:solidFill>
                  <a:latin typeface="Corbel"/>
                  <a:ea typeface="Corbel"/>
                  <a:cs typeface="Corbel"/>
                  <a:sym typeface="Corbel"/>
                </a:rPr>
                <a:t>A experiência culinária deixa uma marca duradoura na memória</a:t>
              </a:r>
            </a:p>
          </p:txBody>
        </p:sp>
        <p:sp>
          <p:nvSpPr>
            <p:cNvPr id="581" name="Google Shape;581;p28"/>
            <p:cNvSpPr/>
            <p:nvPr/>
          </p:nvSpPr>
          <p:spPr>
            <a:xfrm>
              <a:off x="0" y="256"/>
              <a:ext cx="1315452" cy="100143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8"/>
            <p:cNvSpPr txBox="1"/>
            <p:nvPr/>
          </p:nvSpPr>
          <p:spPr>
            <a:xfrm>
              <a:off x="48886" y="49142"/>
              <a:ext cx="1217680" cy="903660"/>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chemeClr val="lt1"/>
                </a:buClr>
                <a:buSzPts val="2000"/>
                <a:buFont typeface="Corbel"/>
                <a:buNone/>
              </a:pPr>
              <a:r>
                <a:rPr lang="sl-SI" sz="1600" dirty="0">
                  <a:solidFill>
                    <a:schemeClr val="lt1"/>
                  </a:solidFill>
                  <a:latin typeface="Corbel"/>
                  <a:ea typeface="Corbel"/>
                  <a:cs typeface="Corbel"/>
                  <a:sym typeface="Corbel"/>
                </a:rPr>
                <a:t>Criatividade</a:t>
              </a:r>
            </a:p>
          </p:txBody>
        </p:sp>
        <p:sp>
          <p:nvSpPr>
            <p:cNvPr id="583" name="Google Shape;583;p28"/>
            <p:cNvSpPr/>
            <p:nvPr/>
          </p:nvSpPr>
          <p:spPr>
            <a:xfrm>
              <a:off x="1315452" y="1101832"/>
              <a:ext cx="1973179" cy="1001432"/>
            </a:xfrm>
            <a:prstGeom prst="rightArrow">
              <a:avLst>
                <a:gd name="adj1" fmla="val 75000"/>
                <a:gd name="adj2" fmla="val 50000"/>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txBox="1"/>
            <p:nvPr/>
          </p:nvSpPr>
          <p:spPr>
            <a:xfrm>
              <a:off x="1315452" y="1227011"/>
              <a:ext cx="1597642" cy="751074"/>
            </a:xfrm>
            <a:prstGeom prst="rect">
              <a:avLst/>
            </a:prstGeom>
            <a:noFill/>
            <a:ln>
              <a:noFill/>
            </a:ln>
          </p:spPr>
          <p:txBody>
            <a:bodyPr spcFirstLastPara="1" wrap="square" lIns="7600" tIns="7600" rIns="7600" bIns="7600" anchor="t" anchorCtr="0">
              <a:noAutofit/>
            </a:bodyPr>
            <a:lstStyle/>
            <a:p>
              <a:pPr marL="114300" marR="0" lvl="1" indent="-114300" algn="l" rtl="0">
                <a:lnSpc>
                  <a:spcPct val="90000"/>
                </a:lnSpc>
                <a:spcBef>
                  <a:spcPts val="0"/>
                </a:spcBef>
                <a:spcAft>
                  <a:spcPts val="0"/>
                </a:spcAft>
                <a:buClr>
                  <a:schemeClr val="dk1"/>
                </a:buClr>
                <a:buSzPts val="1200"/>
                <a:buFont typeface="Corbel"/>
                <a:buChar char="•"/>
              </a:pPr>
              <a:r>
                <a:rPr lang="pt-PT" sz="1200" b="0" i="0" u="none" strike="noStrike" cap="none" dirty="0">
                  <a:solidFill>
                    <a:schemeClr val="dk1"/>
                  </a:solidFill>
                  <a:latin typeface="Corbel"/>
                  <a:ea typeface="Corbel"/>
                  <a:cs typeface="Corbel"/>
                  <a:sym typeface="Corbel"/>
                </a:rPr>
                <a:t>O prato é apoiado por uma boa história</a:t>
              </a:r>
            </a:p>
            <a:p>
              <a:pPr marL="114300" marR="0" lvl="1" indent="-114300" algn="l" rtl="0">
                <a:lnSpc>
                  <a:spcPct val="90000"/>
                </a:lnSpc>
                <a:spcBef>
                  <a:spcPts val="0"/>
                </a:spcBef>
                <a:spcAft>
                  <a:spcPts val="0"/>
                </a:spcAft>
                <a:buClr>
                  <a:schemeClr val="dk1"/>
                </a:buClr>
                <a:buSzPts val="1200"/>
                <a:buFont typeface="Corbel"/>
                <a:buChar char="•"/>
              </a:pPr>
              <a:r>
                <a:rPr lang="pt-PT" sz="1200" b="0" i="0" u="none" strike="noStrike" cap="none" dirty="0">
                  <a:solidFill>
                    <a:schemeClr val="dk1"/>
                  </a:solidFill>
                  <a:latin typeface="Corbel"/>
                  <a:ea typeface="Corbel"/>
                  <a:cs typeface="Corbel"/>
                  <a:sym typeface="Corbel"/>
                </a:rPr>
                <a:t>A história está aliada ao bem-estar</a:t>
              </a:r>
            </a:p>
          </p:txBody>
        </p:sp>
        <p:sp>
          <p:nvSpPr>
            <p:cNvPr id="585" name="Google Shape;585;p28"/>
            <p:cNvSpPr/>
            <p:nvPr/>
          </p:nvSpPr>
          <p:spPr>
            <a:xfrm>
              <a:off x="0" y="1101832"/>
              <a:ext cx="1315452" cy="100143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8"/>
            <p:cNvSpPr txBox="1"/>
            <p:nvPr/>
          </p:nvSpPr>
          <p:spPr>
            <a:xfrm>
              <a:off x="80973" y="1294322"/>
              <a:ext cx="1217680" cy="903660"/>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chemeClr val="lt1"/>
                </a:buClr>
                <a:buSzPts val="2000"/>
                <a:buFont typeface="Corbel"/>
                <a:buNone/>
              </a:pPr>
              <a:r>
                <a:rPr lang="sl-SI" sz="1800" dirty="0">
                  <a:solidFill>
                    <a:schemeClr val="lt1"/>
                  </a:solidFill>
                  <a:latin typeface="Corbel"/>
                  <a:ea typeface="Corbel"/>
                  <a:cs typeface="Corbel"/>
                  <a:sym typeface="Corbel"/>
                </a:rPr>
                <a:t>História</a:t>
              </a:r>
            </a:p>
            <a:p>
              <a:pPr marL="0" marR="0" lvl="0" indent="0" algn="ctr" rtl="0">
                <a:lnSpc>
                  <a:spcPct val="90000"/>
                </a:lnSpc>
                <a:spcBef>
                  <a:spcPts val="0"/>
                </a:spcBef>
                <a:spcAft>
                  <a:spcPts val="0"/>
                </a:spcAft>
                <a:buClr>
                  <a:schemeClr val="lt1"/>
                </a:buClr>
                <a:buSzPts val="2000"/>
                <a:buFont typeface="Corbel"/>
                <a:buNone/>
              </a:pPr>
              <a:endParaRPr lang="sl-SI" dirty="0"/>
            </a:p>
          </p:txBody>
        </p:sp>
      </p:grpSp>
      <p:pic>
        <p:nvPicPr>
          <p:cNvPr id="587" name="Google Shape;587;p28" descr="Slika, ki vsebuje besede hrana, skleda, raznoliko, nekaj&#10;&#10;Opis je samodejno ustvarjen"/>
          <p:cNvPicPr preferRelativeResize="0"/>
          <p:nvPr/>
        </p:nvPicPr>
        <p:blipFill rotWithShape="1">
          <a:blip r:embed="rId3">
            <a:alphaModFix/>
          </a:blip>
          <a:srcRect/>
          <a:stretch/>
        </p:blipFill>
        <p:spPr>
          <a:xfrm>
            <a:off x="8722645" y="1513723"/>
            <a:ext cx="2787816" cy="44020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9"/>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dirty="0"/>
              <a:t>7. </a:t>
            </a:r>
            <a:r>
              <a:rPr lang="pt-PT" dirty="0">
                <a:cs typeface="Calibri"/>
              </a:rPr>
              <a:t>Modificação de pratos de bem-estar</a:t>
            </a:r>
            <a:endParaRPr dirty="0"/>
          </a:p>
        </p:txBody>
      </p:sp>
      <p:sp>
        <p:nvSpPr>
          <p:cNvPr id="593" name="Google Shape;593;p29"/>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Clr>
                <a:schemeClr val="dk1"/>
              </a:buClr>
              <a:buSzPts val="2400"/>
              <a:buFont typeface="Noto Sans Symbols"/>
              <a:buChar char="⮚"/>
            </a:pPr>
            <a:r>
              <a:rPr lang="pt-PT" dirty="0"/>
              <a:t>A modificação consiste em alterar a natureza de um prato para as necessidades de marketing específico</a:t>
            </a:r>
          </a:p>
          <a:p>
            <a:pPr marL="342900" lvl="0" indent="-342900" algn="just" rtl="0">
              <a:lnSpc>
                <a:spcPct val="90000"/>
              </a:lnSpc>
              <a:spcBef>
                <a:spcPts val="0"/>
              </a:spcBef>
              <a:spcAft>
                <a:spcPts val="0"/>
              </a:spcAft>
              <a:buClr>
                <a:schemeClr val="dk1"/>
              </a:buClr>
              <a:buSzPts val="2400"/>
              <a:buFont typeface="Noto Sans Symbols"/>
              <a:buChar char="⮚"/>
            </a:pPr>
            <a:r>
              <a:rPr lang="pt-PT" dirty="0"/>
              <a:t>Os pratos podem ser modificados – alterados com diferentes propósitos e objetivos</a:t>
            </a:r>
          </a:p>
          <a:p>
            <a:pPr marL="342900" lvl="0" indent="-342900" algn="just" rtl="0">
              <a:lnSpc>
                <a:spcPct val="90000"/>
              </a:lnSpc>
              <a:spcBef>
                <a:spcPts val="0"/>
              </a:spcBef>
              <a:spcAft>
                <a:spcPts val="0"/>
              </a:spcAft>
              <a:buClr>
                <a:schemeClr val="dk1"/>
              </a:buClr>
              <a:buSzPts val="2400"/>
              <a:buFont typeface="Noto Sans Symbols"/>
              <a:buChar char="⮚"/>
            </a:pPr>
            <a:r>
              <a:rPr lang="pt-PT" dirty="0"/>
              <a:t>Na maioria das vezes, queremos modificá-los para aproximar a oferta das necessidades dos hóspedes</a:t>
            </a:r>
          </a:p>
          <a:p>
            <a:pPr marL="342900" lvl="0" indent="-342900" algn="just" rtl="0">
              <a:lnSpc>
                <a:spcPct val="90000"/>
              </a:lnSpc>
              <a:spcBef>
                <a:spcPts val="0"/>
              </a:spcBef>
              <a:spcAft>
                <a:spcPts val="0"/>
              </a:spcAft>
              <a:buClr>
                <a:schemeClr val="dk1"/>
              </a:buClr>
              <a:buSzPts val="2400"/>
              <a:buFont typeface="Noto Sans Symbols"/>
              <a:buChar char="⮚"/>
            </a:pPr>
            <a:r>
              <a:rPr lang="pt-PT" dirty="0"/>
              <a:t>Os hóspedes solicitam modificações devido a diversos perfis dietéticos (dieta, religião, razões filosóficas)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
          <p:cNvSpPr txBox="1">
            <a:spLocks noGrp="1"/>
          </p:cNvSpPr>
          <p:nvPr>
            <p:ph type="body" idx="1"/>
          </p:nvPr>
        </p:nvSpPr>
        <p:spPr>
          <a:xfrm>
            <a:off x="571313" y="875545"/>
            <a:ext cx="10978262" cy="10830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pt-PT" sz="4000" dirty="0"/>
              <a:t>Objetivo da Aprendizagem</a:t>
            </a:r>
            <a:endParaRPr sz="4000" dirty="0"/>
          </a:p>
        </p:txBody>
      </p:sp>
      <p:pic>
        <p:nvPicPr>
          <p:cNvPr id="332" name="Google Shape;332;p3" descr="Slika, ki vsebuje besede hrana, plošča, zajtrk, obrok&#10;&#10;Opis je samodejno ustvarjen"/>
          <p:cNvPicPr preferRelativeResize="0"/>
          <p:nvPr/>
        </p:nvPicPr>
        <p:blipFill rotWithShape="1">
          <a:blip r:embed="rId3">
            <a:alphaModFix/>
          </a:blip>
          <a:srcRect/>
          <a:stretch/>
        </p:blipFill>
        <p:spPr>
          <a:xfrm>
            <a:off x="8902764" y="-43621"/>
            <a:ext cx="3293411" cy="2229439"/>
          </a:xfrm>
          <a:prstGeom prst="rect">
            <a:avLst/>
          </a:prstGeom>
          <a:noFill/>
          <a:ln>
            <a:noFill/>
          </a:ln>
        </p:spPr>
      </p:pic>
      <p:sp>
        <p:nvSpPr>
          <p:cNvPr id="3" name="Marcador de Posição do Texto 2">
            <a:extLst>
              <a:ext uri="{FF2B5EF4-FFF2-40B4-BE49-F238E27FC236}">
                <a16:creationId xmlns:a16="http://schemas.microsoft.com/office/drawing/2014/main" id="{B5E74413-A60E-42BC-AB75-B1CE245F9DB2}"/>
              </a:ext>
            </a:extLst>
          </p:cNvPr>
          <p:cNvSpPr>
            <a:spLocks noGrp="1"/>
          </p:cNvSpPr>
          <p:nvPr>
            <p:ph type="body" idx="2"/>
          </p:nvPr>
        </p:nvSpPr>
        <p:spPr/>
        <p:txBody>
          <a:bodyPr/>
          <a:lstStyle/>
          <a:p>
            <a:pPr marL="457200" indent="-457200">
              <a:buFont typeface="Wingdings"/>
              <a:buChar char="Ø"/>
            </a:pPr>
            <a:r>
              <a:rPr lang="pt-PT" sz="2400" dirty="0">
                <a:cs typeface="Calibri" panose="020F0502020204030204"/>
              </a:rPr>
              <a:t>Conhecer as características básicas do turismo gastronómico</a:t>
            </a:r>
            <a:endParaRPr lang="sl-SI" sz="2400" dirty="0">
              <a:cs typeface="Calibri" panose="020F0502020204030204"/>
            </a:endParaRPr>
          </a:p>
          <a:p>
            <a:pPr marL="457200" indent="-457200">
              <a:buFont typeface="Wingdings"/>
              <a:buChar char="Ø"/>
            </a:pPr>
            <a:r>
              <a:rPr lang="pt-PT" sz="2400" dirty="0">
                <a:ea typeface="+mn-lt"/>
                <a:cs typeface="Calibri" panose="020F0502020204030204"/>
              </a:rPr>
              <a:t>Analisar a expectativa do consumidor</a:t>
            </a:r>
            <a:endParaRPr lang="sl-SI" sz="2400" dirty="0">
              <a:ea typeface="+mn-lt"/>
              <a:cs typeface="+mn-lt"/>
            </a:endParaRPr>
          </a:p>
          <a:p>
            <a:pPr marL="457200" indent="-457200">
              <a:buFont typeface="Wingdings"/>
              <a:buChar char="Ø"/>
            </a:pPr>
            <a:r>
              <a:rPr lang="pt-PT" sz="2400" dirty="0">
                <a:cs typeface="Calibri" panose="020F0502020204030204"/>
              </a:rPr>
              <a:t>Tendências do turismo gastronómico</a:t>
            </a:r>
            <a:endParaRPr lang="sl-SI" sz="2400" dirty="0">
              <a:cs typeface="Calibri" panose="020F0502020204030204"/>
            </a:endParaRPr>
          </a:p>
          <a:p>
            <a:pPr marL="457200" indent="-457200">
              <a:buFont typeface="Wingdings"/>
              <a:buChar char="Ø"/>
            </a:pPr>
            <a:r>
              <a:rPr lang="pt-PT" sz="2400" dirty="0">
                <a:cs typeface="Calibri" panose="020F0502020204030204"/>
              </a:rPr>
              <a:t>Compreender as especificidades da gastronomia de bem-estar</a:t>
            </a:r>
          </a:p>
          <a:p>
            <a:pPr marL="457200" indent="-457200">
              <a:buFont typeface="Wingdings"/>
              <a:buChar char="Ø"/>
            </a:pPr>
            <a:r>
              <a:rPr lang="pt-PT" sz="2400" dirty="0">
                <a:cs typeface="Calibri" panose="020F0502020204030204"/>
              </a:rPr>
              <a:t>Detetar a oferta e operadores mais importantes da gastronomia regional</a:t>
            </a:r>
          </a:p>
          <a:p>
            <a:pPr marL="457200" indent="-457200">
              <a:buFont typeface="Wingdings"/>
              <a:buChar char="Ø"/>
            </a:pPr>
            <a:r>
              <a:rPr lang="pt-PT" sz="2400" dirty="0">
                <a:cs typeface="Calibri" panose="020F0502020204030204"/>
              </a:rPr>
              <a:t>A importância e as técnicas do </a:t>
            </a:r>
            <a:r>
              <a:rPr lang="pt-PT" sz="2400" dirty="0" err="1">
                <a:cs typeface="Calibri" panose="020F0502020204030204"/>
              </a:rPr>
              <a:t>storytelling</a:t>
            </a:r>
            <a:r>
              <a:rPr lang="pt-PT" sz="2400" dirty="0">
                <a:cs typeface="Calibri" panose="020F0502020204030204"/>
              </a:rPr>
              <a:t> relacionado com o turismo gastronómico</a:t>
            </a:r>
            <a:endParaRPr lang="sl-SI" sz="2400" dirty="0">
              <a:cs typeface="Calibri" panose="020F0502020204030204"/>
            </a:endParaRPr>
          </a:p>
          <a:p>
            <a:endParaRPr lang="pt-P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30"/>
          <p:cNvSpPr txBox="1">
            <a:spLocks noGrp="1"/>
          </p:cNvSpPr>
          <p:nvPr>
            <p:ph type="body" idx="1"/>
          </p:nvPr>
        </p:nvSpPr>
        <p:spPr>
          <a:xfrm>
            <a:off x="388093" y="936395"/>
            <a:ext cx="3058492" cy="32979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dirty="0"/>
              <a:t>3. </a:t>
            </a:r>
            <a:r>
              <a:rPr lang="sl-SI" sz="2800" dirty="0"/>
              <a:t>STORYTELLING NO TURISMO GASTRONÓMICO</a:t>
            </a:r>
            <a:endParaRPr lang="sl-SI" dirty="0"/>
          </a:p>
        </p:txBody>
      </p:sp>
      <p:sp>
        <p:nvSpPr>
          <p:cNvPr id="599" name="Google Shape;599;p30"/>
          <p:cNvSpPr>
            <a:spLocks noGrp="1"/>
          </p:cNvSpPr>
          <p:nvPr>
            <p:ph type="pic" idx="3"/>
          </p:nvPr>
        </p:nvSpPr>
        <p:spPr>
          <a:xfrm>
            <a:off x="3564835" y="-1"/>
            <a:ext cx="8627164" cy="4540151"/>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600" name="Google Shape;600;p30" descr="Crop Hispanic woman reading book near anonymous partner while lying on plaid with croissant and takeaway coffee in autumn park"/>
          <p:cNvPicPr preferRelativeResize="0"/>
          <p:nvPr/>
        </p:nvPicPr>
        <p:blipFill rotWithShape="1">
          <a:blip r:embed="rId3">
            <a:alphaModFix/>
          </a:blip>
          <a:srcRect/>
          <a:stretch/>
        </p:blipFill>
        <p:spPr>
          <a:xfrm>
            <a:off x="3680264" y="-1"/>
            <a:ext cx="7952936" cy="5301958"/>
          </a:xfrm>
          <a:prstGeom prst="rect">
            <a:avLst/>
          </a:prstGeom>
          <a:noFill/>
          <a:ln>
            <a:noFill/>
          </a:ln>
        </p:spPr>
      </p:pic>
      <p:sp>
        <p:nvSpPr>
          <p:cNvPr id="601" name="Google Shape;601;p30"/>
          <p:cNvSpPr txBox="1">
            <a:spLocks noGrp="1"/>
          </p:cNvSpPr>
          <p:nvPr>
            <p:ph type="body" idx="2"/>
          </p:nvPr>
        </p:nvSpPr>
        <p:spPr>
          <a:xfrm>
            <a:off x="497155" y="5114135"/>
            <a:ext cx="9000157" cy="469184"/>
          </a:xfrm>
          <a:prstGeom prst="rect">
            <a:avLst/>
          </a:prstGeom>
          <a:noFill/>
          <a:ln>
            <a:noFill/>
          </a:ln>
        </p:spPr>
        <p:txBody>
          <a:bodyPr spcFirstLastPara="1" wrap="square" lIns="91425" tIns="45700" rIns="91425" bIns="45700" anchor="t" anchorCtr="0">
            <a:noAutofit/>
          </a:bodyPr>
          <a:lstStyle/>
          <a:p>
            <a:r>
              <a:rPr lang="pt-PT" i="1" dirty="0"/>
              <a:t>Saboreie a história</a:t>
            </a:r>
            <a:endParaRPr lang="en-US" i="1" dirty="0">
              <a:cs typeface="Calibri"/>
            </a:endParaRPr>
          </a:p>
          <a:p>
            <a:pPr marL="0" lvl="0" indent="0" algn="l" rtl="0">
              <a:lnSpc>
                <a:spcPct val="90000"/>
              </a:lnSpc>
              <a:spcBef>
                <a:spcPts val="1000"/>
              </a:spcBef>
              <a:spcAft>
                <a:spcPts val="0"/>
              </a:spcAft>
              <a:buClr>
                <a:schemeClr val="dk1"/>
              </a:buClr>
              <a:buSzPts val="24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31"/>
          <p:cNvSpPr txBox="1">
            <a:spLocks noGrp="1"/>
          </p:cNvSpPr>
          <p:nvPr>
            <p:ph type="body" idx="1"/>
          </p:nvPr>
        </p:nvSpPr>
        <p:spPr>
          <a:xfrm>
            <a:off x="571313" y="875545"/>
            <a:ext cx="10978262" cy="10830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Porque precisamos de uma história para promover o turismo gastronómico?</a:t>
            </a:r>
          </a:p>
        </p:txBody>
      </p:sp>
      <p:sp>
        <p:nvSpPr>
          <p:cNvPr id="607" name="Google Shape;607;p31"/>
          <p:cNvSpPr txBox="1">
            <a:spLocks noGrp="1"/>
          </p:cNvSpPr>
          <p:nvPr>
            <p:ph type="body" idx="2"/>
          </p:nvPr>
        </p:nvSpPr>
        <p:spPr>
          <a:xfrm>
            <a:off x="571313" y="2532849"/>
            <a:ext cx="10070126" cy="357250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panose="020B0604020202020204" pitchFamily="34" charset="0"/>
              <a:buChar char="•"/>
            </a:pPr>
            <a:r>
              <a:rPr lang="pt-PT" dirty="0"/>
              <a:t>As histórias são uma ferramenta eficaz no desenvolvimento e no marketing dos destinos, produtos e atrações.</a:t>
            </a:r>
          </a:p>
          <a:p>
            <a:pPr marL="342900" lvl="0" indent="-342900" algn="l" rtl="0">
              <a:lnSpc>
                <a:spcPct val="90000"/>
              </a:lnSpc>
              <a:spcBef>
                <a:spcPts val="0"/>
              </a:spcBef>
              <a:spcAft>
                <a:spcPts val="0"/>
              </a:spcAft>
              <a:buClr>
                <a:schemeClr val="dk1"/>
              </a:buClr>
              <a:buSzPts val="2400"/>
              <a:buFont typeface="Arial" panose="020B0604020202020204" pitchFamily="34" charset="0"/>
              <a:buChar char="•"/>
            </a:pPr>
            <a:r>
              <a:rPr lang="pt-PT" dirty="0"/>
              <a:t>Estas aproximam os hóspedes da singularidade da experiência associada às emoções.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32"/>
          <p:cNvSpPr txBox="1">
            <a:spLocks noGrp="1"/>
          </p:cNvSpPr>
          <p:nvPr>
            <p:ph type="body" idx="1"/>
          </p:nvPr>
        </p:nvSpPr>
        <p:spPr>
          <a:xfrm>
            <a:off x="447066" y="430522"/>
            <a:ext cx="11222614" cy="13584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pt-PT" b="0" dirty="0"/>
              <a:t>Melhore o empreendedorismo com a história de alimentos locais</a:t>
            </a:r>
          </a:p>
        </p:txBody>
      </p:sp>
      <p:pic>
        <p:nvPicPr>
          <p:cNvPr id="613" name="Google Shape;613;p32" descr="The world's best female chef, Ana Ros, has used her hyperlocal philosophy to transform a small roadside inn into a food destination with dishes that people travel thousands of miles to try. &#10;&#10;Video by Leila Hussain and Gloria Kurnik&#10;&#10;Like this video? Subscribe: http://www.youtube.com/Bloomberg?sub_confirmation=1&#10;Become a Quicktake Member for exclusive perks: http://www.youtube.com/bloomberg/join&#10;&#10;QuickTake Originals is Bloomberg's official premium video channel. We bring you insights and analysis from business, science, and technology experts who are shaping our future. We’re home to Hello World, Giant Leap, Storylines, and the series powering CityLab, Bloomberg Businessweek, Bloomberg Green, and much more.&#10;&#10;Subscribe for business news, but not as you've known it: exclusive interviews, fascinating profiles, data-driven analysis, and the latest in tech innovation from around the world.&#10;&#10;Visit our partner channel QuickTake News for breaking global news and insight in an instant." title="The Top Female Chef is in This Tiny Roadside Inn">
            <a:hlinkClick r:id="rId3"/>
          </p:cNvPr>
          <p:cNvPicPr preferRelativeResize="0"/>
          <p:nvPr/>
        </p:nvPicPr>
        <p:blipFill>
          <a:blip r:embed="rId4">
            <a:alphaModFix/>
          </a:blip>
          <a:stretch>
            <a:fillRect/>
          </a:stretch>
        </p:blipFill>
        <p:spPr>
          <a:xfrm>
            <a:off x="3643900" y="2240400"/>
            <a:ext cx="4182500" cy="2767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10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3"/>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pt-PT" sz="3200" dirty="0"/>
              <a:t>Quais são os resultados de uma boa história gastronómica?</a:t>
            </a:r>
          </a:p>
        </p:txBody>
      </p:sp>
      <p:grpSp>
        <p:nvGrpSpPr>
          <p:cNvPr id="619" name="Google Shape;619;p33"/>
          <p:cNvGrpSpPr/>
          <p:nvPr/>
        </p:nvGrpSpPr>
        <p:grpSpPr>
          <a:xfrm>
            <a:off x="2685154" y="2066261"/>
            <a:ext cx="3768377" cy="3654710"/>
            <a:chOff x="401811" y="879"/>
            <a:chExt cx="3768377" cy="3654710"/>
          </a:xfrm>
        </p:grpSpPr>
        <p:sp>
          <p:nvSpPr>
            <p:cNvPr id="620" name="Google Shape;620;p33"/>
            <p:cNvSpPr/>
            <p:nvPr/>
          </p:nvSpPr>
          <p:spPr>
            <a:xfrm>
              <a:off x="2719035" y="27398"/>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txBox="1"/>
            <p:nvPr/>
          </p:nvSpPr>
          <p:spPr>
            <a:xfrm>
              <a:off x="2761949" y="163317"/>
              <a:ext cx="904130" cy="90413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dk1"/>
                </a:buClr>
                <a:buSzPts val="900"/>
                <a:buFont typeface="Corbel"/>
                <a:buNone/>
              </a:pPr>
              <a:r>
                <a:rPr lang="sl-SI" sz="1200" dirty="0">
                  <a:solidFill>
                    <a:schemeClr val="dk1"/>
                  </a:solidFill>
                  <a:latin typeface="Corbel"/>
                  <a:ea typeface="Corbel"/>
                  <a:cs typeface="Corbel"/>
                  <a:sym typeface="Corbel"/>
                </a:rPr>
                <a:t>Experiência memorável</a:t>
              </a:r>
            </a:p>
            <a:p>
              <a:pPr marL="0" marR="0" lvl="0" indent="0" algn="ctr" rtl="0">
                <a:lnSpc>
                  <a:spcPct val="90000"/>
                </a:lnSpc>
                <a:spcBef>
                  <a:spcPts val="0"/>
                </a:spcBef>
                <a:spcAft>
                  <a:spcPts val="0"/>
                </a:spcAft>
                <a:buClr>
                  <a:schemeClr val="dk1"/>
                </a:buClr>
                <a:buSzPts val="900"/>
                <a:buFont typeface="Corbel"/>
                <a:buNone/>
              </a:pPr>
              <a:endParaRPr lang="sl-SI" dirty="0"/>
            </a:p>
          </p:txBody>
        </p:sp>
        <p:sp>
          <p:nvSpPr>
            <p:cNvPr id="622" name="Google Shape;622;p33"/>
            <p:cNvSpPr/>
            <p:nvPr/>
          </p:nvSpPr>
          <p:spPr>
            <a:xfrm>
              <a:off x="589178" y="879"/>
              <a:ext cx="3393642" cy="3393642"/>
            </a:xfrm>
            <a:custGeom>
              <a:avLst/>
              <a:gdLst/>
              <a:ahLst/>
              <a:cxnLst/>
              <a:rect l="l" t="t" r="r" b="b"/>
              <a:pathLst>
                <a:path w="120000" h="120000" extrusionOk="0">
                  <a:moveTo>
                    <a:pt x="108075" y="31586"/>
                  </a:moveTo>
                  <a:lnTo>
                    <a:pt x="108075" y="31586"/>
                  </a:lnTo>
                  <a:cubicBezTo>
                    <a:pt x="112359" y="38836"/>
                    <a:pt x="114949" y="46960"/>
                    <a:pt x="115650" y="55351"/>
                  </a:cubicBezTo>
                  <a:lnTo>
                    <a:pt x="119792" y="55388"/>
                  </a:lnTo>
                  <a:lnTo>
                    <a:pt x="112725" y="60464"/>
                  </a:lnTo>
                  <a:lnTo>
                    <a:pt x="105246" y="55260"/>
                  </a:lnTo>
                  <a:lnTo>
                    <a:pt x="109386" y="55296"/>
                  </a:lnTo>
                  <a:lnTo>
                    <a:pt x="109386" y="55296"/>
                  </a:lnTo>
                  <a:cubicBezTo>
                    <a:pt x="108695" y="48043"/>
                    <a:pt x="106415" y="41031"/>
                    <a:pt x="102708" y="347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3266058" y="1710960"/>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txBox="1"/>
            <p:nvPr/>
          </p:nvSpPr>
          <p:spPr>
            <a:xfrm>
              <a:off x="3266058" y="1710960"/>
              <a:ext cx="904130" cy="90413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dk1"/>
                </a:buClr>
                <a:buSzPts val="900"/>
                <a:buFont typeface="Corbel"/>
                <a:buNone/>
              </a:pPr>
              <a:r>
                <a:rPr lang="sl-SI" sz="1200" dirty="0">
                  <a:solidFill>
                    <a:schemeClr val="dk1"/>
                  </a:solidFill>
                  <a:latin typeface="Corbel"/>
                  <a:ea typeface="Corbel"/>
                  <a:cs typeface="Corbel"/>
                  <a:sym typeface="Corbel"/>
                </a:rPr>
                <a:t>Experiência profunda</a:t>
              </a:r>
            </a:p>
          </p:txBody>
        </p:sp>
        <p:sp>
          <p:nvSpPr>
            <p:cNvPr id="625" name="Google Shape;625;p33"/>
            <p:cNvSpPr/>
            <p:nvPr/>
          </p:nvSpPr>
          <p:spPr>
            <a:xfrm>
              <a:off x="589178" y="879"/>
              <a:ext cx="3393642" cy="3393642"/>
            </a:xfrm>
            <a:custGeom>
              <a:avLst/>
              <a:gdLst/>
              <a:ahLst/>
              <a:cxnLst/>
              <a:rect l="l" t="t" r="r" b="b"/>
              <a:pathLst>
                <a:path w="120000" h="120000" extrusionOk="0">
                  <a:moveTo>
                    <a:pt x="104284" y="94022"/>
                  </a:moveTo>
                  <a:lnTo>
                    <a:pt x="104284" y="94022"/>
                  </a:lnTo>
                  <a:cubicBezTo>
                    <a:pt x="98369" y="101721"/>
                    <a:pt x="90549" y="107745"/>
                    <a:pt x="81595" y="111499"/>
                  </a:cubicBezTo>
                  <a:lnTo>
                    <a:pt x="82839" y="115450"/>
                  </a:lnTo>
                  <a:lnTo>
                    <a:pt x="75829" y="110295"/>
                  </a:lnTo>
                  <a:lnTo>
                    <a:pt x="78472" y="101575"/>
                  </a:lnTo>
                  <a:lnTo>
                    <a:pt x="79715" y="105524"/>
                  </a:lnTo>
                  <a:cubicBezTo>
                    <a:pt x="87450" y="102174"/>
                    <a:pt x="94205" y="96908"/>
                    <a:pt x="99340" y="90224"/>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833934" y="2751459"/>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txBox="1"/>
            <p:nvPr/>
          </p:nvSpPr>
          <p:spPr>
            <a:xfrm>
              <a:off x="1833934" y="2751459"/>
              <a:ext cx="904130" cy="90413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dk1"/>
                </a:buClr>
                <a:buSzPts val="900"/>
                <a:buFont typeface="Corbel"/>
                <a:buNone/>
              </a:pPr>
              <a:r>
                <a:rPr lang="sl-SI" sz="1200" dirty="0">
                  <a:solidFill>
                    <a:schemeClr val="dk1"/>
                  </a:solidFill>
                  <a:latin typeface="Corbel"/>
                  <a:ea typeface="Corbel"/>
                  <a:cs typeface="Corbel"/>
                  <a:sym typeface="Corbel"/>
                </a:rPr>
                <a:t>Encoraja os sonhos</a:t>
              </a:r>
            </a:p>
          </p:txBody>
        </p:sp>
        <p:sp>
          <p:nvSpPr>
            <p:cNvPr id="628" name="Google Shape;628;p33"/>
            <p:cNvSpPr/>
            <p:nvPr/>
          </p:nvSpPr>
          <p:spPr>
            <a:xfrm>
              <a:off x="589178" y="879"/>
              <a:ext cx="3393642" cy="3393642"/>
            </a:xfrm>
            <a:custGeom>
              <a:avLst/>
              <a:gdLst/>
              <a:ahLst/>
              <a:cxnLst/>
              <a:rect l="l" t="t" r="r" b="b"/>
              <a:pathLst>
                <a:path w="120000" h="120000" extrusionOk="0">
                  <a:moveTo>
                    <a:pt x="43235" y="113268"/>
                  </a:moveTo>
                  <a:lnTo>
                    <a:pt x="43235" y="113268"/>
                  </a:lnTo>
                  <a:cubicBezTo>
                    <a:pt x="33974" y="110353"/>
                    <a:pt x="25633" y="105074"/>
                    <a:pt x="19034" y="97952"/>
                  </a:cubicBezTo>
                  <a:lnTo>
                    <a:pt x="15750" y="100476"/>
                  </a:lnTo>
                  <a:lnTo>
                    <a:pt x="18188" y="92123"/>
                  </a:lnTo>
                  <a:lnTo>
                    <a:pt x="27285" y="91613"/>
                  </a:lnTo>
                  <a:lnTo>
                    <a:pt x="24002" y="94136"/>
                  </a:lnTo>
                  <a:lnTo>
                    <a:pt x="24002" y="94136"/>
                  </a:lnTo>
                  <a:cubicBezTo>
                    <a:pt x="29802" y="100253"/>
                    <a:pt x="37066" y="104791"/>
                    <a:pt x="45107" y="10732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401811" y="1710960"/>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txBox="1"/>
            <p:nvPr/>
          </p:nvSpPr>
          <p:spPr>
            <a:xfrm>
              <a:off x="401811" y="1710960"/>
              <a:ext cx="904130" cy="90413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dk1"/>
                </a:buClr>
                <a:buSzPts val="900"/>
                <a:buFont typeface="Corbel"/>
                <a:buNone/>
              </a:pPr>
              <a:r>
                <a:rPr lang="sl-SI" sz="1200" dirty="0">
                  <a:solidFill>
                    <a:schemeClr val="dk1"/>
                  </a:solidFill>
                  <a:latin typeface="Corbel"/>
                  <a:ea typeface="Corbel"/>
                  <a:cs typeface="Corbel"/>
                  <a:sym typeface="Corbel"/>
                </a:rPr>
                <a:t>Tangibilidade</a:t>
              </a:r>
              <a:endParaRPr lang="sl-SI" sz="900" dirty="0">
                <a:solidFill>
                  <a:schemeClr val="dk1"/>
                </a:solidFill>
                <a:latin typeface="Corbel"/>
                <a:ea typeface="Corbel"/>
                <a:cs typeface="Corbel"/>
                <a:sym typeface="Corbel"/>
              </a:endParaRPr>
            </a:p>
          </p:txBody>
        </p:sp>
        <p:sp>
          <p:nvSpPr>
            <p:cNvPr id="631" name="Google Shape;631;p33"/>
            <p:cNvSpPr/>
            <p:nvPr/>
          </p:nvSpPr>
          <p:spPr>
            <a:xfrm>
              <a:off x="589178" y="879"/>
              <a:ext cx="3393642" cy="3393642"/>
            </a:xfrm>
            <a:custGeom>
              <a:avLst/>
              <a:gdLst/>
              <a:ahLst/>
              <a:cxnLst/>
              <a:rect l="l" t="t" r="r" b="b"/>
              <a:pathLst>
                <a:path w="120000" h="120000" extrusionOk="0">
                  <a:moveTo>
                    <a:pt x="4158" y="60492"/>
                  </a:moveTo>
                  <a:lnTo>
                    <a:pt x="4158" y="60492"/>
                  </a:lnTo>
                  <a:cubicBezTo>
                    <a:pt x="4084" y="52071"/>
                    <a:pt x="5915" y="43743"/>
                    <a:pt x="9515" y="36130"/>
                  </a:cubicBezTo>
                  <a:lnTo>
                    <a:pt x="5949" y="34023"/>
                  </a:lnTo>
                  <a:lnTo>
                    <a:pt x="14608" y="33172"/>
                  </a:lnTo>
                  <a:lnTo>
                    <a:pt x="18471" y="41424"/>
                  </a:lnTo>
                  <a:lnTo>
                    <a:pt x="14907" y="39318"/>
                  </a:lnTo>
                  <a:lnTo>
                    <a:pt x="14907" y="39318"/>
                  </a:lnTo>
                  <a:cubicBezTo>
                    <a:pt x="11869" y="45940"/>
                    <a:pt x="10328" y="53151"/>
                    <a:pt x="10392" y="60437"/>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948833" y="27398"/>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txBox="1"/>
            <p:nvPr/>
          </p:nvSpPr>
          <p:spPr>
            <a:xfrm>
              <a:off x="948833" y="79909"/>
              <a:ext cx="904130" cy="90413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dk1"/>
                </a:buClr>
                <a:buSzPts val="900"/>
                <a:buFont typeface="Corbel"/>
                <a:buNone/>
              </a:pPr>
              <a:r>
                <a:rPr lang="sl-SI" sz="1200" dirty="0">
                  <a:solidFill>
                    <a:schemeClr val="dk1"/>
                  </a:solidFill>
                  <a:latin typeface="Corbel"/>
                  <a:ea typeface="Corbel"/>
                  <a:cs typeface="Corbel"/>
                  <a:sym typeface="Corbel"/>
                </a:rPr>
                <a:t>Aumento de satisfação</a:t>
              </a:r>
            </a:p>
          </p:txBody>
        </p:sp>
        <p:sp>
          <p:nvSpPr>
            <p:cNvPr id="634" name="Google Shape;634;p33"/>
            <p:cNvSpPr/>
            <p:nvPr/>
          </p:nvSpPr>
          <p:spPr>
            <a:xfrm>
              <a:off x="589178" y="879"/>
              <a:ext cx="3393642" cy="3393642"/>
            </a:xfrm>
            <a:custGeom>
              <a:avLst/>
              <a:gdLst/>
              <a:ahLst/>
              <a:cxnLst/>
              <a:rect l="l" t="t" r="r" b="b"/>
              <a:pathLst>
                <a:path w="120000" h="120000" extrusionOk="0">
                  <a:moveTo>
                    <a:pt x="43941" y="6515"/>
                  </a:moveTo>
                  <a:lnTo>
                    <a:pt x="43941" y="6515"/>
                  </a:lnTo>
                  <a:cubicBezTo>
                    <a:pt x="52743" y="3872"/>
                    <a:pt x="62062" y="3443"/>
                    <a:pt x="71070" y="5264"/>
                  </a:cubicBezTo>
                  <a:lnTo>
                    <a:pt x="72261" y="1297"/>
                  </a:lnTo>
                  <a:lnTo>
                    <a:pt x="75163" y="9500"/>
                  </a:lnTo>
                  <a:lnTo>
                    <a:pt x="68078" y="15229"/>
                  </a:lnTo>
                  <a:lnTo>
                    <a:pt x="69268" y="11264"/>
                  </a:lnTo>
                  <a:lnTo>
                    <a:pt x="69268" y="11264"/>
                  </a:lnTo>
                  <a:cubicBezTo>
                    <a:pt x="61439" y="9775"/>
                    <a:pt x="53366" y="10194"/>
                    <a:pt x="45734" y="12486"/>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33"/>
          <p:cNvGrpSpPr/>
          <p:nvPr/>
        </p:nvGrpSpPr>
        <p:grpSpPr>
          <a:xfrm>
            <a:off x="6978799" y="1992380"/>
            <a:ext cx="3768377" cy="3654710"/>
            <a:chOff x="401811" y="879"/>
            <a:chExt cx="3768377" cy="3654710"/>
          </a:xfrm>
        </p:grpSpPr>
        <p:sp>
          <p:nvSpPr>
            <p:cNvPr id="636" name="Google Shape;636;p33"/>
            <p:cNvSpPr/>
            <p:nvPr/>
          </p:nvSpPr>
          <p:spPr>
            <a:xfrm>
              <a:off x="2719035" y="27398"/>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txBox="1"/>
            <p:nvPr/>
          </p:nvSpPr>
          <p:spPr>
            <a:xfrm>
              <a:off x="2752966" y="110422"/>
              <a:ext cx="904130" cy="9041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orbel"/>
                <a:buNone/>
              </a:pPr>
              <a:r>
                <a:rPr lang="sl-SI" sz="1100" dirty="0">
                  <a:solidFill>
                    <a:schemeClr val="dk1"/>
                  </a:solidFill>
                  <a:latin typeface="Corbel"/>
                  <a:ea typeface="Corbel"/>
                  <a:cs typeface="Corbel"/>
                  <a:sym typeface="Corbel"/>
                </a:rPr>
                <a:t>Oportunidade empresarial</a:t>
              </a:r>
            </a:p>
          </p:txBody>
        </p:sp>
        <p:sp>
          <p:nvSpPr>
            <p:cNvPr id="638" name="Google Shape;638;p33"/>
            <p:cNvSpPr/>
            <p:nvPr/>
          </p:nvSpPr>
          <p:spPr>
            <a:xfrm>
              <a:off x="589178" y="879"/>
              <a:ext cx="3393642" cy="3393642"/>
            </a:xfrm>
            <a:custGeom>
              <a:avLst/>
              <a:gdLst/>
              <a:ahLst/>
              <a:cxnLst/>
              <a:rect l="l" t="t" r="r" b="b"/>
              <a:pathLst>
                <a:path w="120000" h="120000" extrusionOk="0">
                  <a:moveTo>
                    <a:pt x="108075" y="31586"/>
                  </a:moveTo>
                  <a:lnTo>
                    <a:pt x="108075" y="31586"/>
                  </a:lnTo>
                  <a:cubicBezTo>
                    <a:pt x="112359" y="38836"/>
                    <a:pt x="114949" y="46960"/>
                    <a:pt x="115650" y="55351"/>
                  </a:cubicBezTo>
                  <a:lnTo>
                    <a:pt x="119792" y="55388"/>
                  </a:lnTo>
                  <a:lnTo>
                    <a:pt x="112725" y="60464"/>
                  </a:lnTo>
                  <a:lnTo>
                    <a:pt x="105246" y="55260"/>
                  </a:lnTo>
                  <a:lnTo>
                    <a:pt x="109386" y="55296"/>
                  </a:lnTo>
                  <a:lnTo>
                    <a:pt x="109386" y="55296"/>
                  </a:lnTo>
                  <a:cubicBezTo>
                    <a:pt x="108695" y="48043"/>
                    <a:pt x="106415" y="41031"/>
                    <a:pt x="102708" y="347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3266058" y="1710960"/>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txBox="1"/>
            <p:nvPr/>
          </p:nvSpPr>
          <p:spPr>
            <a:xfrm>
              <a:off x="3266058" y="1710960"/>
              <a:ext cx="904130" cy="9041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orbel"/>
                <a:buNone/>
              </a:pPr>
              <a:r>
                <a:rPr lang="sl-SI" sz="1200" dirty="0">
                  <a:solidFill>
                    <a:schemeClr val="dk1"/>
                  </a:solidFill>
                  <a:latin typeface="Corbel"/>
                  <a:ea typeface="Corbel"/>
                  <a:cs typeface="Corbel"/>
                  <a:sym typeface="Corbel"/>
                </a:rPr>
                <a:t>Vantagem competitiva</a:t>
              </a:r>
            </a:p>
          </p:txBody>
        </p:sp>
        <p:sp>
          <p:nvSpPr>
            <p:cNvPr id="641" name="Google Shape;641;p33"/>
            <p:cNvSpPr/>
            <p:nvPr/>
          </p:nvSpPr>
          <p:spPr>
            <a:xfrm>
              <a:off x="589178" y="879"/>
              <a:ext cx="3393642" cy="3393642"/>
            </a:xfrm>
            <a:custGeom>
              <a:avLst/>
              <a:gdLst/>
              <a:ahLst/>
              <a:cxnLst/>
              <a:rect l="l" t="t" r="r" b="b"/>
              <a:pathLst>
                <a:path w="120000" h="120000" extrusionOk="0">
                  <a:moveTo>
                    <a:pt x="104284" y="94022"/>
                  </a:moveTo>
                  <a:lnTo>
                    <a:pt x="104284" y="94022"/>
                  </a:lnTo>
                  <a:cubicBezTo>
                    <a:pt x="98369" y="101721"/>
                    <a:pt x="90549" y="107745"/>
                    <a:pt x="81595" y="111499"/>
                  </a:cubicBezTo>
                  <a:lnTo>
                    <a:pt x="82839" y="115450"/>
                  </a:lnTo>
                  <a:lnTo>
                    <a:pt x="75829" y="110295"/>
                  </a:lnTo>
                  <a:lnTo>
                    <a:pt x="78472" y="101575"/>
                  </a:lnTo>
                  <a:lnTo>
                    <a:pt x="79715" y="105524"/>
                  </a:lnTo>
                  <a:cubicBezTo>
                    <a:pt x="87450" y="102174"/>
                    <a:pt x="94205" y="96908"/>
                    <a:pt x="99340" y="90224"/>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1833934" y="2751459"/>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txBox="1"/>
            <p:nvPr/>
          </p:nvSpPr>
          <p:spPr>
            <a:xfrm>
              <a:off x="1833934" y="2751459"/>
              <a:ext cx="904130" cy="9041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orbel"/>
                <a:buNone/>
              </a:pPr>
              <a:r>
                <a:rPr lang="sl-SI" sz="1200" dirty="0">
                  <a:solidFill>
                    <a:schemeClr val="dk1"/>
                  </a:solidFill>
                  <a:latin typeface="Corbel"/>
                  <a:ea typeface="Corbel"/>
                  <a:cs typeface="Corbel"/>
                  <a:sym typeface="Corbel"/>
                </a:rPr>
                <a:t>Criar uma organização</a:t>
              </a:r>
            </a:p>
          </p:txBody>
        </p:sp>
        <p:sp>
          <p:nvSpPr>
            <p:cNvPr id="644" name="Google Shape;644;p33"/>
            <p:cNvSpPr/>
            <p:nvPr/>
          </p:nvSpPr>
          <p:spPr>
            <a:xfrm>
              <a:off x="589178" y="879"/>
              <a:ext cx="3393642" cy="3393642"/>
            </a:xfrm>
            <a:custGeom>
              <a:avLst/>
              <a:gdLst/>
              <a:ahLst/>
              <a:cxnLst/>
              <a:rect l="l" t="t" r="r" b="b"/>
              <a:pathLst>
                <a:path w="120000" h="120000" extrusionOk="0">
                  <a:moveTo>
                    <a:pt x="43235" y="113268"/>
                  </a:moveTo>
                  <a:lnTo>
                    <a:pt x="43235" y="113268"/>
                  </a:lnTo>
                  <a:cubicBezTo>
                    <a:pt x="33974" y="110353"/>
                    <a:pt x="25633" y="105074"/>
                    <a:pt x="19034" y="97952"/>
                  </a:cubicBezTo>
                  <a:lnTo>
                    <a:pt x="15750" y="100476"/>
                  </a:lnTo>
                  <a:lnTo>
                    <a:pt x="18188" y="92123"/>
                  </a:lnTo>
                  <a:lnTo>
                    <a:pt x="27285" y="91613"/>
                  </a:lnTo>
                  <a:lnTo>
                    <a:pt x="24002" y="94136"/>
                  </a:lnTo>
                  <a:lnTo>
                    <a:pt x="24002" y="94136"/>
                  </a:lnTo>
                  <a:cubicBezTo>
                    <a:pt x="29802" y="100253"/>
                    <a:pt x="37066" y="104791"/>
                    <a:pt x="45107" y="10732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401811" y="1710960"/>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txBox="1"/>
            <p:nvPr/>
          </p:nvSpPr>
          <p:spPr>
            <a:xfrm>
              <a:off x="433371" y="1826639"/>
              <a:ext cx="904130" cy="9041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orbel"/>
                <a:buNone/>
              </a:pPr>
              <a:r>
                <a:rPr lang="sl-SI" dirty="0">
                  <a:solidFill>
                    <a:schemeClr val="dk1"/>
                  </a:solidFill>
                  <a:latin typeface="Corbel"/>
                  <a:ea typeface="Corbel"/>
                  <a:cs typeface="Corbel"/>
                  <a:sym typeface="Corbel"/>
                </a:rPr>
                <a:t>Identidade</a:t>
              </a:r>
              <a:endParaRPr lang="sl-SI" sz="800" dirty="0">
                <a:solidFill>
                  <a:schemeClr val="dk1"/>
                </a:solidFill>
                <a:latin typeface="Corbel"/>
                <a:ea typeface="Corbel"/>
                <a:cs typeface="Corbel"/>
                <a:sym typeface="Corbel"/>
              </a:endParaRPr>
            </a:p>
            <a:p>
              <a:pPr marL="0" marR="0" lvl="0" indent="0" algn="ctr" rtl="0">
                <a:lnSpc>
                  <a:spcPct val="90000"/>
                </a:lnSpc>
                <a:spcBef>
                  <a:spcPts val="0"/>
                </a:spcBef>
                <a:spcAft>
                  <a:spcPts val="0"/>
                </a:spcAft>
                <a:buClr>
                  <a:schemeClr val="dk1"/>
                </a:buClr>
                <a:buSzPts val="800"/>
                <a:buFont typeface="Corbel"/>
                <a:buNone/>
              </a:pPr>
              <a:endParaRPr lang="sl-SI" dirty="0"/>
            </a:p>
          </p:txBody>
        </p:sp>
        <p:sp>
          <p:nvSpPr>
            <p:cNvPr id="647" name="Google Shape;647;p33"/>
            <p:cNvSpPr/>
            <p:nvPr/>
          </p:nvSpPr>
          <p:spPr>
            <a:xfrm>
              <a:off x="589178" y="879"/>
              <a:ext cx="3393642" cy="3393642"/>
            </a:xfrm>
            <a:custGeom>
              <a:avLst/>
              <a:gdLst/>
              <a:ahLst/>
              <a:cxnLst/>
              <a:rect l="l" t="t" r="r" b="b"/>
              <a:pathLst>
                <a:path w="120000" h="120000" extrusionOk="0">
                  <a:moveTo>
                    <a:pt x="4158" y="60492"/>
                  </a:moveTo>
                  <a:lnTo>
                    <a:pt x="4158" y="60492"/>
                  </a:lnTo>
                  <a:cubicBezTo>
                    <a:pt x="4084" y="52071"/>
                    <a:pt x="5915" y="43743"/>
                    <a:pt x="9515" y="36130"/>
                  </a:cubicBezTo>
                  <a:lnTo>
                    <a:pt x="5949" y="34023"/>
                  </a:lnTo>
                  <a:lnTo>
                    <a:pt x="14608" y="33172"/>
                  </a:lnTo>
                  <a:lnTo>
                    <a:pt x="18471" y="41424"/>
                  </a:lnTo>
                  <a:lnTo>
                    <a:pt x="14907" y="39318"/>
                  </a:lnTo>
                  <a:lnTo>
                    <a:pt x="14907" y="39318"/>
                  </a:lnTo>
                  <a:cubicBezTo>
                    <a:pt x="11869" y="45940"/>
                    <a:pt x="10328" y="53151"/>
                    <a:pt x="10392" y="60437"/>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948833" y="27398"/>
              <a:ext cx="904130" cy="9041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txBox="1"/>
            <p:nvPr/>
          </p:nvSpPr>
          <p:spPr>
            <a:xfrm>
              <a:off x="912839" y="166166"/>
              <a:ext cx="904130" cy="90413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orbel"/>
                <a:buNone/>
              </a:pPr>
              <a:r>
                <a:rPr lang="sl-SI" sz="1200" dirty="0">
                  <a:solidFill>
                    <a:schemeClr val="dk1"/>
                  </a:solidFill>
                  <a:latin typeface="Corbel"/>
                  <a:ea typeface="Corbel"/>
                  <a:cs typeface="Corbel"/>
                  <a:sym typeface="Corbel"/>
                </a:rPr>
                <a:t>Criatividade</a:t>
              </a:r>
              <a:endParaRPr lang="sl-SI" sz="800" dirty="0">
                <a:solidFill>
                  <a:schemeClr val="dk1"/>
                </a:solidFill>
                <a:latin typeface="Corbel"/>
                <a:ea typeface="Corbel"/>
                <a:cs typeface="Corbel"/>
                <a:sym typeface="Corbel"/>
              </a:endParaRPr>
            </a:p>
            <a:p>
              <a:pPr marL="0" marR="0" lvl="0" indent="0" algn="ctr" rtl="0">
                <a:lnSpc>
                  <a:spcPct val="90000"/>
                </a:lnSpc>
                <a:spcBef>
                  <a:spcPts val="0"/>
                </a:spcBef>
                <a:spcAft>
                  <a:spcPts val="0"/>
                </a:spcAft>
                <a:buClr>
                  <a:schemeClr val="dk1"/>
                </a:buClr>
                <a:buSzPts val="800"/>
                <a:buFont typeface="Corbel"/>
                <a:buNone/>
              </a:pPr>
              <a:endParaRPr lang="sl-SI" dirty="0"/>
            </a:p>
          </p:txBody>
        </p:sp>
        <p:sp>
          <p:nvSpPr>
            <p:cNvPr id="650" name="Google Shape;650;p33"/>
            <p:cNvSpPr/>
            <p:nvPr/>
          </p:nvSpPr>
          <p:spPr>
            <a:xfrm>
              <a:off x="589178" y="879"/>
              <a:ext cx="3393642" cy="3393642"/>
            </a:xfrm>
            <a:custGeom>
              <a:avLst/>
              <a:gdLst/>
              <a:ahLst/>
              <a:cxnLst/>
              <a:rect l="l" t="t" r="r" b="b"/>
              <a:pathLst>
                <a:path w="120000" h="120000" extrusionOk="0">
                  <a:moveTo>
                    <a:pt x="43941" y="6515"/>
                  </a:moveTo>
                  <a:lnTo>
                    <a:pt x="43941" y="6515"/>
                  </a:lnTo>
                  <a:cubicBezTo>
                    <a:pt x="52743" y="3872"/>
                    <a:pt x="62062" y="3443"/>
                    <a:pt x="71070" y="5264"/>
                  </a:cubicBezTo>
                  <a:lnTo>
                    <a:pt x="72261" y="1297"/>
                  </a:lnTo>
                  <a:lnTo>
                    <a:pt x="75163" y="9500"/>
                  </a:lnTo>
                  <a:lnTo>
                    <a:pt x="68078" y="15229"/>
                  </a:lnTo>
                  <a:lnTo>
                    <a:pt x="69268" y="11264"/>
                  </a:lnTo>
                  <a:lnTo>
                    <a:pt x="69268" y="11264"/>
                  </a:lnTo>
                  <a:cubicBezTo>
                    <a:pt x="61439" y="9775"/>
                    <a:pt x="53366" y="10194"/>
                    <a:pt x="45734" y="12486"/>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33"/>
          <p:cNvSpPr txBox="1"/>
          <p:nvPr/>
        </p:nvSpPr>
        <p:spPr>
          <a:xfrm>
            <a:off x="3455670" y="3648710"/>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dirty="0">
                <a:solidFill>
                  <a:schemeClr val="dk1"/>
                </a:solidFill>
                <a:latin typeface="Calibri"/>
                <a:ea typeface="Calibri"/>
                <a:cs typeface="Calibri"/>
                <a:sym typeface="Calibri"/>
              </a:rPr>
              <a:t>             Turista</a:t>
            </a:r>
            <a:endParaRPr sz="1800" dirty="0">
              <a:solidFill>
                <a:schemeClr val="dk1"/>
              </a:solidFill>
              <a:latin typeface="Calibri"/>
              <a:ea typeface="Calibri"/>
              <a:cs typeface="Calibri"/>
              <a:sym typeface="Calibri"/>
            </a:endParaRPr>
          </a:p>
        </p:txBody>
      </p:sp>
      <p:sp>
        <p:nvSpPr>
          <p:cNvPr id="652" name="Google Shape;652;p33"/>
          <p:cNvSpPr txBox="1"/>
          <p:nvPr/>
        </p:nvSpPr>
        <p:spPr>
          <a:xfrm>
            <a:off x="7753488" y="3517795"/>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1800" dirty="0">
                <a:solidFill>
                  <a:schemeClr val="dk1"/>
                </a:solidFill>
                <a:latin typeface="Calibri"/>
                <a:ea typeface="Calibri"/>
                <a:cs typeface="Calibri"/>
                <a:sym typeface="Calibri"/>
              </a:rPr>
              <a:t>              Destino</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34"/>
          <p:cNvSpPr txBox="1">
            <a:spLocks noGrp="1"/>
          </p:cNvSpPr>
          <p:nvPr>
            <p:ph type="body" idx="1"/>
          </p:nvPr>
        </p:nvSpPr>
        <p:spPr>
          <a:xfrm>
            <a:off x="447066" y="430522"/>
            <a:ext cx="11222614" cy="13584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pt-PT" b="0" dirty="0"/>
              <a:t>Porque é que contar histórias é mais confiável do que apresentar dados?</a:t>
            </a:r>
          </a:p>
        </p:txBody>
      </p:sp>
      <p:pic>
        <p:nvPicPr>
          <p:cNvPr id="658" name="Google Shape;658;p34" descr="Karen is a leadership consultant who is extremely passionate about storytelling. Her mission is to help people understand that their companies/groups will perform better and be more empathetic if their leaders learn to use storytelling as a manner of leading rather than simply supplying data or unclear, cold orders. Karen Eber develops leaders and shapes culture one story at a time. Karen brings 20 years of experience driving global talent development for individuals, teams, and organizations in the Fortune 500. She uses stories to point out key moments from everyday life to help leaders be aware of how to respond versus react. She builds new ideas and thinking with pragmatic approaches that influence and inspire action in leaders and organizations.&#10;&#10;Karen is the CEO and Chief Storyteller of Eber Leadership Group. Karen brings deep expertise from global roles where she led Culture and Executive Development and was as a Chief Learning Officer in companies like General Electric, Deloitte and HP. This talk was given at a TEDx event using the TED conference format but independently organized by a local community. Learn more at https://www.ted.com/tedx" title="Why storytelling is more trustworthy than presenting data | Karen Eber | TEDxPurdueU">
            <a:hlinkClick r:id="rId3"/>
          </p:cNvPr>
          <p:cNvPicPr preferRelativeResize="0"/>
          <p:nvPr/>
        </p:nvPicPr>
        <p:blipFill>
          <a:blip r:embed="rId4">
            <a:alphaModFix/>
          </a:blip>
          <a:stretch>
            <a:fillRect/>
          </a:stretch>
        </p:blipFill>
        <p:spPr>
          <a:xfrm>
            <a:off x="3217025" y="1904025"/>
            <a:ext cx="5659124"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Effect transition="in" filter="fade">
                                      <p:cBhvr>
                                        <p:cTn id="7" dur="10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5"/>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Fornecer uma boa história gastronómica</a:t>
            </a:r>
          </a:p>
        </p:txBody>
      </p:sp>
      <p:pic>
        <p:nvPicPr>
          <p:cNvPr id="664" name="Google Shape;664;p35" descr="Slika, ki vsebuje besede notranji, raznoliko, vsebuje, raznolikost&#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584282" y="-818359"/>
            <a:ext cx="4487778" cy="67100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6"/>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Uma boa história gastronómica deve incluir:</a:t>
            </a:r>
          </a:p>
        </p:txBody>
      </p:sp>
      <p:grpSp>
        <p:nvGrpSpPr>
          <p:cNvPr id="670" name="Google Shape;670;p36"/>
          <p:cNvGrpSpPr/>
          <p:nvPr/>
        </p:nvGrpSpPr>
        <p:grpSpPr>
          <a:xfrm>
            <a:off x="5494449" y="1659059"/>
            <a:ext cx="6655452" cy="4639879"/>
            <a:chOff x="0" y="31653"/>
            <a:chExt cx="6655452" cy="4639879"/>
          </a:xfrm>
        </p:grpSpPr>
        <p:sp>
          <p:nvSpPr>
            <p:cNvPr id="671" name="Google Shape;671;p36"/>
            <p:cNvSpPr/>
            <p:nvPr/>
          </p:nvSpPr>
          <p:spPr>
            <a:xfrm>
              <a:off x="0" y="31653"/>
              <a:ext cx="6655452" cy="100737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txBox="1"/>
            <p:nvPr/>
          </p:nvSpPr>
          <p:spPr>
            <a:xfrm>
              <a:off x="49176" y="347356"/>
              <a:ext cx="6557100" cy="909018"/>
            </a:xfrm>
            <a:prstGeom prst="rect">
              <a:avLst/>
            </a:prstGeom>
            <a:noFill/>
            <a:ln>
              <a:noFill/>
            </a:ln>
          </p:spPr>
          <p:txBody>
            <a:bodyPr spcFirstLastPara="1" wrap="square" lIns="160000" tIns="160000" rIns="160000" bIns="160000" anchor="ctr" anchorCtr="0">
              <a:noAutofit/>
            </a:bodyPr>
            <a:lstStyle/>
            <a:p>
              <a:pPr marL="0" marR="0" lvl="0" indent="0" algn="l" rtl="0">
                <a:lnSpc>
                  <a:spcPct val="90000"/>
                </a:lnSpc>
                <a:spcBef>
                  <a:spcPts val="0"/>
                </a:spcBef>
                <a:spcAft>
                  <a:spcPts val="0"/>
                </a:spcAft>
                <a:buClr>
                  <a:schemeClr val="lt1"/>
                </a:buClr>
                <a:buSzPts val="4200"/>
                <a:buFont typeface="Calibri"/>
                <a:buNone/>
              </a:pPr>
              <a:r>
                <a:rPr lang="sl-SI" sz="4200" dirty="0">
                  <a:solidFill>
                    <a:schemeClr val="lt1"/>
                  </a:solidFill>
                  <a:latin typeface="Calibri"/>
                  <a:ea typeface="Calibri"/>
                  <a:cs typeface="Calibri"/>
                  <a:sym typeface="Calibri"/>
                </a:rPr>
                <a:t>1.  Mensagem</a:t>
              </a:r>
            </a:p>
            <a:p>
              <a:pPr marL="0" marR="0" lvl="0" indent="0" algn="l" rtl="0">
                <a:lnSpc>
                  <a:spcPct val="90000"/>
                </a:lnSpc>
                <a:spcBef>
                  <a:spcPts val="0"/>
                </a:spcBef>
                <a:spcAft>
                  <a:spcPts val="0"/>
                </a:spcAft>
                <a:buClr>
                  <a:schemeClr val="lt1"/>
                </a:buClr>
                <a:buSzPts val="4200"/>
                <a:buFont typeface="Calibri"/>
                <a:buNone/>
              </a:pPr>
              <a:endParaRPr lang="sl-SI" sz="4200" dirty="0">
                <a:solidFill>
                  <a:schemeClr val="lt1"/>
                </a:solidFill>
                <a:latin typeface="Calibri"/>
                <a:ea typeface="Calibri"/>
                <a:cs typeface="Calibri"/>
                <a:sym typeface="Calibri"/>
              </a:endParaRPr>
            </a:p>
          </p:txBody>
        </p:sp>
        <p:sp>
          <p:nvSpPr>
            <p:cNvPr id="673" name="Google Shape;673;p36"/>
            <p:cNvSpPr/>
            <p:nvPr/>
          </p:nvSpPr>
          <p:spPr>
            <a:xfrm>
              <a:off x="0" y="1159983"/>
              <a:ext cx="6655452" cy="100737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txBox="1"/>
            <p:nvPr/>
          </p:nvSpPr>
          <p:spPr>
            <a:xfrm>
              <a:off x="0" y="1485742"/>
              <a:ext cx="6557100" cy="909018"/>
            </a:xfrm>
            <a:prstGeom prst="rect">
              <a:avLst/>
            </a:prstGeom>
            <a:noFill/>
            <a:ln>
              <a:noFill/>
            </a:ln>
          </p:spPr>
          <p:txBody>
            <a:bodyPr spcFirstLastPara="1" wrap="square" lIns="160000" tIns="160000" rIns="160000" bIns="160000" anchor="ctr" anchorCtr="0">
              <a:noAutofit/>
            </a:bodyPr>
            <a:lstStyle/>
            <a:p>
              <a:pPr marL="0" marR="0" lvl="0" indent="0" algn="l" rtl="0">
                <a:lnSpc>
                  <a:spcPct val="90000"/>
                </a:lnSpc>
                <a:spcBef>
                  <a:spcPts val="0"/>
                </a:spcBef>
                <a:spcAft>
                  <a:spcPts val="0"/>
                </a:spcAft>
                <a:buClr>
                  <a:schemeClr val="lt1"/>
                </a:buClr>
                <a:buSzPts val="4200"/>
                <a:buFont typeface="Calibri"/>
                <a:buNone/>
              </a:pPr>
              <a:r>
                <a:rPr lang="sl-SI" sz="4200" dirty="0">
                  <a:solidFill>
                    <a:schemeClr val="lt1"/>
                  </a:solidFill>
                  <a:latin typeface="Calibri"/>
                  <a:ea typeface="Calibri"/>
                  <a:cs typeface="Calibri"/>
                  <a:sym typeface="Calibri"/>
                </a:rPr>
                <a:t>2. Conflito</a:t>
              </a:r>
            </a:p>
            <a:p>
              <a:pPr marL="0" marR="0" lvl="0" indent="0" algn="l" rtl="0">
                <a:lnSpc>
                  <a:spcPct val="90000"/>
                </a:lnSpc>
                <a:spcBef>
                  <a:spcPts val="0"/>
                </a:spcBef>
                <a:spcAft>
                  <a:spcPts val="0"/>
                </a:spcAft>
                <a:buClr>
                  <a:schemeClr val="lt1"/>
                </a:buClr>
                <a:buSzPts val="4200"/>
                <a:buFont typeface="Calibri"/>
                <a:buNone/>
              </a:pPr>
              <a:endParaRPr lang="sl-SI" sz="4200" dirty="0">
                <a:solidFill>
                  <a:schemeClr val="lt1"/>
                </a:solidFill>
                <a:latin typeface="Calibri"/>
                <a:ea typeface="Calibri"/>
                <a:cs typeface="Calibri"/>
                <a:sym typeface="Calibri"/>
              </a:endParaRPr>
            </a:p>
          </p:txBody>
        </p:sp>
        <p:sp>
          <p:nvSpPr>
            <p:cNvPr id="675" name="Google Shape;675;p36"/>
            <p:cNvSpPr/>
            <p:nvPr/>
          </p:nvSpPr>
          <p:spPr>
            <a:xfrm>
              <a:off x="0" y="2288313"/>
              <a:ext cx="6655452" cy="100737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txBox="1"/>
            <p:nvPr/>
          </p:nvSpPr>
          <p:spPr>
            <a:xfrm>
              <a:off x="0" y="2624128"/>
              <a:ext cx="6557100" cy="909018"/>
            </a:xfrm>
            <a:prstGeom prst="rect">
              <a:avLst/>
            </a:prstGeom>
            <a:noFill/>
            <a:ln>
              <a:noFill/>
            </a:ln>
          </p:spPr>
          <p:txBody>
            <a:bodyPr spcFirstLastPara="1" wrap="square" lIns="160000" tIns="160000" rIns="160000" bIns="160000" anchor="ctr" anchorCtr="0">
              <a:noAutofit/>
            </a:bodyPr>
            <a:lstStyle/>
            <a:p>
              <a:pPr marL="0" marR="0" lvl="0" indent="0" algn="l" rtl="0">
                <a:lnSpc>
                  <a:spcPct val="90000"/>
                </a:lnSpc>
                <a:spcBef>
                  <a:spcPts val="0"/>
                </a:spcBef>
                <a:spcAft>
                  <a:spcPts val="0"/>
                </a:spcAft>
                <a:buClr>
                  <a:schemeClr val="lt1"/>
                </a:buClr>
                <a:buSzPts val="4200"/>
                <a:buFont typeface="Calibri"/>
                <a:buNone/>
              </a:pPr>
              <a:r>
                <a:rPr lang="sl-SI" sz="4200" dirty="0">
                  <a:solidFill>
                    <a:schemeClr val="lt1"/>
                  </a:solidFill>
                  <a:latin typeface="Calibri"/>
                  <a:ea typeface="Calibri"/>
                  <a:cs typeface="Calibri"/>
                  <a:sym typeface="Calibri"/>
                </a:rPr>
                <a:t>3. Personagens</a:t>
              </a:r>
            </a:p>
            <a:p>
              <a:pPr marL="0" marR="0" lvl="0" indent="0" algn="l" rtl="0">
                <a:lnSpc>
                  <a:spcPct val="90000"/>
                </a:lnSpc>
                <a:spcBef>
                  <a:spcPts val="0"/>
                </a:spcBef>
                <a:spcAft>
                  <a:spcPts val="0"/>
                </a:spcAft>
                <a:buClr>
                  <a:schemeClr val="lt1"/>
                </a:buClr>
                <a:buSzPts val="4200"/>
                <a:buFont typeface="Calibri"/>
                <a:buNone/>
              </a:pPr>
              <a:endParaRPr lang="sl-SI" sz="4200" dirty="0">
                <a:solidFill>
                  <a:schemeClr val="lt1"/>
                </a:solidFill>
                <a:latin typeface="Calibri"/>
                <a:ea typeface="Calibri"/>
                <a:cs typeface="Calibri"/>
                <a:sym typeface="Calibri"/>
              </a:endParaRPr>
            </a:p>
          </p:txBody>
        </p:sp>
        <p:sp>
          <p:nvSpPr>
            <p:cNvPr id="677" name="Google Shape;677;p36"/>
            <p:cNvSpPr/>
            <p:nvPr/>
          </p:nvSpPr>
          <p:spPr>
            <a:xfrm>
              <a:off x="0" y="3416643"/>
              <a:ext cx="6655452" cy="100737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txBox="1"/>
            <p:nvPr/>
          </p:nvSpPr>
          <p:spPr>
            <a:xfrm>
              <a:off x="49176" y="3762514"/>
              <a:ext cx="6557100" cy="909018"/>
            </a:xfrm>
            <a:prstGeom prst="rect">
              <a:avLst/>
            </a:prstGeom>
            <a:noFill/>
            <a:ln>
              <a:noFill/>
            </a:ln>
          </p:spPr>
          <p:txBody>
            <a:bodyPr spcFirstLastPara="1" wrap="square" lIns="160000" tIns="160000" rIns="160000" bIns="160000" anchor="ctr" anchorCtr="0">
              <a:noAutofit/>
            </a:bodyPr>
            <a:lstStyle/>
            <a:p>
              <a:pPr marL="0" marR="0" lvl="0" indent="0" algn="l" rtl="0">
                <a:lnSpc>
                  <a:spcPct val="90000"/>
                </a:lnSpc>
                <a:spcBef>
                  <a:spcPts val="0"/>
                </a:spcBef>
                <a:spcAft>
                  <a:spcPts val="0"/>
                </a:spcAft>
                <a:buClr>
                  <a:schemeClr val="lt1"/>
                </a:buClr>
                <a:buSzPts val="4200"/>
                <a:buFont typeface="Calibri"/>
                <a:buNone/>
              </a:pPr>
              <a:r>
                <a:rPr lang="sl-SI" sz="4200" dirty="0">
                  <a:solidFill>
                    <a:schemeClr val="lt1"/>
                  </a:solidFill>
                  <a:latin typeface="Calibri"/>
                  <a:ea typeface="Calibri"/>
                  <a:cs typeface="Calibri"/>
                  <a:sym typeface="Calibri"/>
                </a:rPr>
                <a:t>4. Estrutura</a:t>
              </a:r>
            </a:p>
            <a:p>
              <a:pPr marL="0" marR="0" lvl="0" indent="0" algn="l" rtl="0">
                <a:lnSpc>
                  <a:spcPct val="90000"/>
                </a:lnSpc>
                <a:spcBef>
                  <a:spcPts val="0"/>
                </a:spcBef>
                <a:spcAft>
                  <a:spcPts val="0"/>
                </a:spcAft>
                <a:buClr>
                  <a:schemeClr val="lt1"/>
                </a:buClr>
                <a:buSzPts val="4200"/>
                <a:buFont typeface="Calibri"/>
                <a:buNone/>
              </a:pPr>
              <a:endParaRPr lang="sl-SI" sz="4200" dirty="0">
                <a:solidFill>
                  <a:schemeClr val="lt1"/>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7"/>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b="0" dirty="0"/>
              <a:t>a. </a:t>
            </a:r>
            <a:r>
              <a:rPr lang="sl-SI" dirty="0"/>
              <a:t>Mensagem</a:t>
            </a:r>
            <a:endParaRPr dirty="0"/>
          </a:p>
        </p:txBody>
      </p:sp>
      <p:grpSp>
        <p:nvGrpSpPr>
          <p:cNvPr id="684" name="Google Shape;684;p37"/>
          <p:cNvGrpSpPr/>
          <p:nvPr/>
        </p:nvGrpSpPr>
        <p:grpSpPr>
          <a:xfrm>
            <a:off x="4780520" y="407407"/>
            <a:ext cx="7728267" cy="4183201"/>
            <a:chOff x="0" y="452061"/>
            <a:chExt cx="7728267" cy="4183201"/>
          </a:xfrm>
        </p:grpSpPr>
        <p:sp>
          <p:nvSpPr>
            <p:cNvPr id="685" name="Google Shape;685;p37"/>
            <p:cNvSpPr/>
            <p:nvPr/>
          </p:nvSpPr>
          <p:spPr>
            <a:xfrm>
              <a:off x="0" y="452061"/>
              <a:ext cx="7728267" cy="9594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7"/>
            <p:cNvSpPr txBox="1"/>
            <p:nvPr/>
          </p:nvSpPr>
          <p:spPr>
            <a:xfrm>
              <a:off x="46834" y="498895"/>
              <a:ext cx="7634599" cy="865732"/>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orbel"/>
                <a:buNone/>
              </a:pPr>
              <a:r>
                <a:rPr lang="sl-SI" sz="4000" dirty="0">
                  <a:solidFill>
                    <a:schemeClr val="lt1"/>
                  </a:solidFill>
                  <a:latin typeface="Corbel"/>
                  <a:ea typeface="Corbel"/>
                  <a:cs typeface="Corbel"/>
                  <a:sym typeface="Corbel"/>
                </a:rPr>
                <a:t>Repensar a mensagem</a:t>
              </a:r>
            </a:p>
          </p:txBody>
        </p:sp>
        <p:sp>
          <p:nvSpPr>
            <p:cNvPr id="687" name="Google Shape;687;p37"/>
            <p:cNvSpPr/>
            <p:nvPr/>
          </p:nvSpPr>
          <p:spPr>
            <a:xfrm>
              <a:off x="0" y="1526661"/>
              <a:ext cx="7728267" cy="9594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7"/>
            <p:cNvSpPr txBox="1"/>
            <p:nvPr/>
          </p:nvSpPr>
          <p:spPr>
            <a:xfrm>
              <a:off x="46834" y="1573495"/>
              <a:ext cx="7634599" cy="865732"/>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orbel"/>
                <a:buNone/>
              </a:pPr>
              <a:r>
                <a:rPr lang="sl-SI" sz="4000" dirty="0">
                  <a:solidFill>
                    <a:schemeClr val="lt1"/>
                  </a:solidFill>
                  <a:latin typeface="Corbel"/>
                  <a:ea typeface="Corbel"/>
                  <a:cs typeface="Corbel"/>
                  <a:sym typeface="Corbel"/>
                </a:rPr>
                <a:t>Formar a mensagem</a:t>
              </a:r>
            </a:p>
          </p:txBody>
        </p:sp>
        <p:sp>
          <p:nvSpPr>
            <p:cNvPr id="689" name="Google Shape;689;p37"/>
            <p:cNvSpPr/>
            <p:nvPr/>
          </p:nvSpPr>
          <p:spPr>
            <a:xfrm>
              <a:off x="0" y="2601262"/>
              <a:ext cx="7728267" cy="9594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7"/>
            <p:cNvSpPr txBox="1"/>
            <p:nvPr/>
          </p:nvSpPr>
          <p:spPr>
            <a:xfrm>
              <a:off x="46834" y="2648096"/>
              <a:ext cx="7634599" cy="865732"/>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orbel"/>
                <a:buNone/>
              </a:pPr>
              <a:r>
                <a:rPr lang="pt-PT" sz="3600" dirty="0">
                  <a:solidFill>
                    <a:schemeClr val="lt1"/>
                  </a:solidFill>
                  <a:latin typeface="Corbel"/>
                  <a:ea typeface="Corbel"/>
                  <a:cs typeface="Corbel"/>
                  <a:sym typeface="Corbel"/>
                </a:rPr>
                <a:t>A mensagem é o coração da história</a:t>
              </a:r>
            </a:p>
          </p:txBody>
        </p:sp>
        <p:sp>
          <p:nvSpPr>
            <p:cNvPr id="691" name="Google Shape;691;p37"/>
            <p:cNvSpPr/>
            <p:nvPr/>
          </p:nvSpPr>
          <p:spPr>
            <a:xfrm>
              <a:off x="0" y="3675862"/>
              <a:ext cx="7728267" cy="9594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7"/>
            <p:cNvSpPr txBox="1"/>
            <p:nvPr/>
          </p:nvSpPr>
          <p:spPr>
            <a:xfrm>
              <a:off x="46834" y="3722696"/>
              <a:ext cx="7634599" cy="865732"/>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orbel"/>
                <a:buNone/>
              </a:pPr>
              <a:r>
                <a:rPr lang="pt-PT" sz="3600" dirty="0">
                  <a:solidFill>
                    <a:schemeClr val="lt1"/>
                  </a:solidFill>
                  <a:latin typeface="Corbel"/>
                  <a:ea typeface="Corbel"/>
                  <a:cs typeface="Corbel"/>
                  <a:sym typeface="Corbel"/>
                </a:rPr>
                <a:t>Mensagem = ato moral ou ideológico</a:t>
              </a:r>
            </a:p>
          </p:txBody>
        </p:sp>
      </p:grpSp>
      <p:sp>
        <p:nvSpPr>
          <p:cNvPr id="693" name="Google Shape;693;p37"/>
          <p:cNvSpPr txBox="1"/>
          <p:nvPr/>
        </p:nvSpPr>
        <p:spPr>
          <a:xfrm>
            <a:off x="1172509" y="4632001"/>
            <a:ext cx="4276813" cy="1200288"/>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pt-PT" sz="1800" dirty="0">
                <a:solidFill>
                  <a:schemeClr val="dk1"/>
                </a:solidFill>
                <a:latin typeface="Calibri"/>
                <a:ea typeface="Calibri"/>
                <a:cs typeface="Calibri"/>
                <a:sym typeface="Calibri"/>
              </a:rPr>
              <a:t>Na história do tiramisu italiano, a principal mensagem  é que é uma sobremesa que eleva o corpo e o espírito.</a:t>
            </a: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694" name="Google Shape;694;p37" descr="Slika, ki vsebuje besede hrana, miza, risba, kava&#10;&#10;Opis je samodejno ustvarjen"/>
          <p:cNvPicPr preferRelativeResize="0"/>
          <p:nvPr/>
        </p:nvPicPr>
        <p:blipFill rotWithShape="1">
          <a:blip r:embed="rId3">
            <a:alphaModFix/>
          </a:blip>
          <a:srcRect/>
          <a:stretch/>
        </p:blipFill>
        <p:spPr>
          <a:xfrm>
            <a:off x="5454366" y="4634697"/>
            <a:ext cx="2254033" cy="1471679"/>
          </a:xfrm>
          <a:prstGeom prst="rect">
            <a:avLst/>
          </a:prstGeom>
          <a:noFill/>
          <a:ln>
            <a:noFill/>
          </a:ln>
        </p:spPr>
      </p:pic>
      <p:pic>
        <p:nvPicPr>
          <p:cNvPr id="695" name="Google Shape;695;p37" descr="Owl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3295" y="4907016"/>
            <a:ext cx="914400" cy="914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8"/>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dirty="0"/>
              <a:t>b. </a:t>
            </a:r>
            <a:r>
              <a:rPr lang="sl-SI" dirty="0">
                <a:cs typeface="Calibri"/>
              </a:rPr>
              <a:t>Confli</a:t>
            </a:r>
            <a:r>
              <a:rPr lang="pt-PT" dirty="0">
                <a:cs typeface="Calibri"/>
              </a:rPr>
              <a:t>to</a:t>
            </a:r>
            <a:endParaRPr dirty="0"/>
          </a:p>
        </p:txBody>
      </p:sp>
      <p:pic>
        <p:nvPicPr>
          <p:cNvPr id="701" name="Google Shape;701;p38" descr="Owl out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1542" y="4593866"/>
            <a:ext cx="914400" cy="914400"/>
          </a:xfrm>
          <a:prstGeom prst="rect">
            <a:avLst/>
          </a:prstGeom>
          <a:noFill/>
          <a:ln>
            <a:noFill/>
          </a:ln>
        </p:spPr>
      </p:pic>
      <p:grpSp>
        <p:nvGrpSpPr>
          <p:cNvPr id="702" name="Google Shape;702;p38"/>
          <p:cNvGrpSpPr/>
          <p:nvPr/>
        </p:nvGrpSpPr>
        <p:grpSpPr>
          <a:xfrm>
            <a:off x="4562826" y="14009"/>
            <a:ext cx="7728267" cy="4078620"/>
            <a:chOff x="0" y="504352"/>
            <a:chExt cx="7728267" cy="4078620"/>
          </a:xfrm>
        </p:grpSpPr>
        <p:sp>
          <p:nvSpPr>
            <p:cNvPr id="703" name="Google Shape;703;p38"/>
            <p:cNvSpPr/>
            <p:nvPr/>
          </p:nvSpPr>
          <p:spPr>
            <a:xfrm>
              <a:off x="0" y="504352"/>
              <a:ext cx="7728267" cy="935415"/>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8"/>
            <p:cNvSpPr txBox="1"/>
            <p:nvPr/>
          </p:nvSpPr>
          <p:spPr>
            <a:xfrm>
              <a:off x="45663" y="550015"/>
              <a:ext cx="7636941" cy="844089"/>
            </a:xfrm>
            <a:prstGeom prst="rect">
              <a:avLst/>
            </a:prstGeom>
            <a:noFill/>
            <a:ln>
              <a:noFill/>
            </a:ln>
          </p:spPr>
          <p:txBody>
            <a:bodyPr spcFirstLastPara="1" wrap="square" lIns="148575" tIns="148575" rIns="148575" bIns="148575" anchor="ctr" anchorCtr="0">
              <a:noAutofit/>
            </a:bodyPr>
            <a:lstStyle/>
            <a:p>
              <a:pPr marL="0" marR="0" lvl="0" indent="0" algn="l" rtl="0">
                <a:lnSpc>
                  <a:spcPct val="90000"/>
                </a:lnSpc>
                <a:spcBef>
                  <a:spcPts val="0"/>
                </a:spcBef>
                <a:spcAft>
                  <a:spcPts val="0"/>
                </a:spcAft>
                <a:buClr>
                  <a:schemeClr val="lt1"/>
                </a:buClr>
                <a:buSzPts val="3900"/>
                <a:buFont typeface="Corbel"/>
                <a:buNone/>
              </a:pPr>
              <a:r>
                <a:rPr lang="pt-PT" sz="3200" dirty="0">
                  <a:solidFill>
                    <a:schemeClr val="lt1"/>
                  </a:solidFill>
                  <a:latin typeface="Corbel"/>
                  <a:ea typeface="Corbel"/>
                  <a:cs typeface="Corbel"/>
                  <a:sym typeface="Corbel"/>
                </a:rPr>
                <a:t>O conflito pode ser positivo ou negativo</a:t>
              </a:r>
            </a:p>
          </p:txBody>
        </p:sp>
        <p:sp>
          <p:nvSpPr>
            <p:cNvPr id="705" name="Google Shape;705;p38"/>
            <p:cNvSpPr/>
            <p:nvPr/>
          </p:nvSpPr>
          <p:spPr>
            <a:xfrm>
              <a:off x="0" y="1552087"/>
              <a:ext cx="7728267" cy="935415"/>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8"/>
            <p:cNvSpPr txBox="1"/>
            <p:nvPr/>
          </p:nvSpPr>
          <p:spPr>
            <a:xfrm>
              <a:off x="45663" y="1597750"/>
              <a:ext cx="7636941" cy="844089"/>
            </a:xfrm>
            <a:prstGeom prst="rect">
              <a:avLst/>
            </a:prstGeom>
            <a:noFill/>
            <a:ln>
              <a:noFill/>
            </a:ln>
          </p:spPr>
          <p:txBody>
            <a:bodyPr spcFirstLastPara="1" wrap="square" lIns="148575" tIns="148575" rIns="148575" bIns="148575" anchor="ctr" anchorCtr="0">
              <a:noAutofit/>
            </a:bodyPr>
            <a:lstStyle/>
            <a:p>
              <a:pPr marL="0" marR="0" lvl="0" indent="0" algn="l" rtl="0">
                <a:lnSpc>
                  <a:spcPct val="90000"/>
                </a:lnSpc>
                <a:spcBef>
                  <a:spcPts val="0"/>
                </a:spcBef>
                <a:spcAft>
                  <a:spcPts val="0"/>
                </a:spcAft>
                <a:buClr>
                  <a:schemeClr val="lt1"/>
                </a:buClr>
                <a:buSzPts val="3900"/>
                <a:buFont typeface="Corbel"/>
                <a:buNone/>
              </a:pPr>
              <a:r>
                <a:rPr lang="pt-PT" sz="3600" dirty="0">
                  <a:solidFill>
                    <a:schemeClr val="lt1"/>
                  </a:solidFill>
                  <a:latin typeface="Corbel"/>
                  <a:ea typeface="Corbel"/>
                  <a:cs typeface="Corbel"/>
                  <a:sym typeface="Corbel"/>
                </a:rPr>
                <a:t>O conflito fornece a tensão</a:t>
              </a:r>
            </a:p>
          </p:txBody>
        </p:sp>
        <p:sp>
          <p:nvSpPr>
            <p:cNvPr id="707" name="Google Shape;707;p38"/>
            <p:cNvSpPr/>
            <p:nvPr/>
          </p:nvSpPr>
          <p:spPr>
            <a:xfrm>
              <a:off x="0" y="2599822"/>
              <a:ext cx="7728267" cy="935415"/>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8"/>
            <p:cNvSpPr txBox="1"/>
            <p:nvPr/>
          </p:nvSpPr>
          <p:spPr>
            <a:xfrm>
              <a:off x="45663" y="2645485"/>
              <a:ext cx="7636941" cy="844089"/>
            </a:xfrm>
            <a:prstGeom prst="rect">
              <a:avLst/>
            </a:prstGeom>
            <a:noFill/>
            <a:ln>
              <a:noFill/>
            </a:ln>
          </p:spPr>
          <p:txBody>
            <a:bodyPr spcFirstLastPara="1" wrap="square" lIns="148575" tIns="148575" rIns="148575" bIns="148575" anchor="ctr" anchorCtr="0">
              <a:noAutofit/>
            </a:bodyPr>
            <a:lstStyle/>
            <a:p>
              <a:pPr marL="0" marR="0" lvl="0" indent="0" algn="l" rtl="0">
                <a:lnSpc>
                  <a:spcPct val="90000"/>
                </a:lnSpc>
                <a:spcBef>
                  <a:spcPts val="0"/>
                </a:spcBef>
                <a:spcAft>
                  <a:spcPts val="0"/>
                </a:spcAft>
                <a:buClr>
                  <a:schemeClr val="lt1"/>
                </a:buClr>
                <a:buSzPts val="3900"/>
                <a:buFont typeface="Corbel"/>
                <a:buNone/>
              </a:pPr>
              <a:r>
                <a:rPr lang="en-US" sz="3600" dirty="0" err="1">
                  <a:solidFill>
                    <a:schemeClr val="lt1"/>
                  </a:solidFill>
                  <a:latin typeface="Corbel"/>
                  <a:ea typeface="Corbel"/>
                  <a:cs typeface="Corbel"/>
                  <a:sym typeface="Corbel"/>
                </a:rPr>
                <a:t>Não</a:t>
              </a:r>
              <a:r>
                <a:rPr lang="en-US" sz="3600" dirty="0">
                  <a:solidFill>
                    <a:schemeClr val="lt1"/>
                  </a:solidFill>
                  <a:latin typeface="Corbel"/>
                  <a:ea typeface="Corbel"/>
                  <a:cs typeface="Corbel"/>
                  <a:sym typeface="Corbel"/>
                </a:rPr>
                <a:t> </a:t>
              </a:r>
              <a:r>
                <a:rPr lang="en-US" sz="3600" dirty="0" err="1">
                  <a:solidFill>
                    <a:schemeClr val="lt1"/>
                  </a:solidFill>
                  <a:latin typeface="Corbel"/>
                  <a:ea typeface="Corbel"/>
                  <a:cs typeface="Corbel"/>
                  <a:sym typeface="Corbel"/>
                </a:rPr>
                <a:t>exagere</a:t>
              </a:r>
              <a:r>
                <a:rPr lang="en-US" sz="3600" dirty="0">
                  <a:solidFill>
                    <a:schemeClr val="lt1"/>
                  </a:solidFill>
                  <a:latin typeface="Corbel"/>
                  <a:ea typeface="Corbel"/>
                  <a:cs typeface="Corbel"/>
                  <a:sym typeface="Corbel"/>
                </a:rPr>
                <a:t> no </a:t>
              </a:r>
              <a:r>
                <a:rPr lang="en-US" sz="3600" dirty="0" err="1">
                  <a:solidFill>
                    <a:schemeClr val="lt1"/>
                  </a:solidFill>
                  <a:latin typeface="Corbel"/>
                  <a:ea typeface="Corbel"/>
                  <a:cs typeface="Corbel"/>
                  <a:sym typeface="Corbel"/>
                </a:rPr>
                <a:t>conflito</a:t>
              </a:r>
              <a:endParaRPr lang="en-US" sz="3600" dirty="0">
                <a:solidFill>
                  <a:schemeClr val="lt1"/>
                </a:solidFill>
                <a:latin typeface="Corbel"/>
                <a:ea typeface="Corbel"/>
                <a:cs typeface="Corbel"/>
                <a:sym typeface="Corbel"/>
              </a:endParaRPr>
            </a:p>
          </p:txBody>
        </p:sp>
        <p:sp>
          <p:nvSpPr>
            <p:cNvPr id="709" name="Google Shape;709;p38"/>
            <p:cNvSpPr/>
            <p:nvPr/>
          </p:nvSpPr>
          <p:spPr>
            <a:xfrm>
              <a:off x="0" y="3647557"/>
              <a:ext cx="7728267" cy="935415"/>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8"/>
            <p:cNvSpPr txBox="1"/>
            <p:nvPr/>
          </p:nvSpPr>
          <p:spPr>
            <a:xfrm>
              <a:off x="45663" y="3693220"/>
              <a:ext cx="7636941" cy="844089"/>
            </a:xfrm>
            <a:prstGeom prst="rect">
              <a:avLst/>
            </a:prstGeom>
            <a:noFill/>
            <a:ln>
              <a:noFill/>
            </a:ln>
          </p:spPr>
          <p:txBody>
            <a:bodyPr spcFirstLastPara="1" wrap="square" lIns="148575" tIns="148575" rIns="148575" bIns="148575" anchor="ctr" anchorCtr="0">
              <a:noAutofit/>
            </a:bodyPr>
            <a:lstStyle/>
            <a:p>
              <a:pPr marL="0" marR="0" lvl="0" indent="0" algn="l" rtl="0">
                <a:lnSpc>
                  <a:spcPct val="90000"/>
                </a:lnSpc>
                <a:spcBef>
                  <a:spcPts val="0"/>
                </a:spcBef>
                <a:spcAft>
                  <a:spcPts val="0"/>
                </a:spcAft>
                <a:buClr>
                  <a:schemeClr val="lt1"/>
                </a:buClr>
                <a:buSzPts val="3900"/>
                <a:buFont typeface="Corbel"/>
                <a:buNone/>
              </a:pPr>
              <a:r>
                <a:rPr lang="sl-SI" sz="3600" dirty="0">
                  <a:solidFill>
                    <a:schemeClr val="lt1"/>
                  </a:solidFill>
                  <a:latin typeface="Corbel"/>
                  <a:ea typeface="Corbel"/>
                  <a:cs typeface="Corbel"/>
                  <a:sym typeface="Corbel"/>
                </a:rPr>
                <a:t>Mantenha-o simples</a:t>
              </a:r>
            </a:p>
          </p:txBody>
        </p:sp>
      </p:grpSp>
      <p:sp>
        <p:nvSpPr>
          <p:cNvPr id="711" name="Google Shape;711;p38"/>
          <p:cNvSpPr txBox="1"/>
          <p:nvPr/>
        </p:nvSpPr>
        <p:spPr>
          <a:xfrm>
            <a:off x="1125942" y="4166615"/>
            <a:ext cx="4118014" cy="1815841"/>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pt-PT" sz="1600" dirty="0">
                <a:solidFill>
                  <a:schemeClr val="dk1"/>
                </a:solidFill>
                <a:latin typeface="Calibri"/>
                <a:ea typeface="Calibri"/>
                <a:cs typeface="Calibri"/>
                <a:sym typeface="Calibri"/>
              </a:rPr>
              <a:t>Às vezes, o final de uma história pode ser aberto, visto que deixa a interpretação para o indivíduo. Ainda não sabemos se a formação do bife tártaro é realmente culpa de forrar a sela dos Tártaros com carne, o que  possibilitava uma cavalgada mais confortável, ou se a explicação é outra.</a:t>
            </a:r>
          </a:p>
        </p:txBody>
      </p:sp>
      <p:pic>
        <p:nvPicPr>
          <p:cNvPr id="712" name="Google Shape;712;p38" descr="Slika, ki vsebuje besede plošča, hrana, miza, notranji&#10;&#10;Opis je samodejno ustvarje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6200000">
            <a:off x="6892313" y="4127607"/>
            <a:ext cx="1324604" cy="23850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9"/>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b="0" dirty="0"/>
              <a:t>c. </a:t>
            </a:r>
            <a:r>
              <a:rPr lang="pt-PT" dirty="0">
                <a:cs typeface="Calibri"/>
              </a:rPr>
              <a:t>Personagens</a:t>
            </a:r>
            <a:endParaRPr dirty="0"/>
          </a:p>
        </p:txBody>
      </p:sp>
      <p:pic>
        <p:nvPicPr>
          <p:cNvPr id="718" name="Google Shape;718;p39" descr="Owl out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2857" y="4520797"/>
            <a:ext cx="914400" cy="914400"/>
          </a:xfrm>
          <a:prstGeom prst="rect">
            <a:avLst/>
          </a:prstGeom>
          <a:noFill/>
          <a:ln>
            <a:noFill/>
          </a:ln>
        </p:spPr>
      </p:pic>
      <p:grpSp>
        <p:nvGrpSpPr>
          <p:cNvPr id="719" name="Google Shape;719;p39"/>
          <p:cNvGrpSpPr/>
          <p:nvPr/>
        </p:nvGrpSpPr>
        <p:grpSpPr>
          <a:xfrm>
            <a:off x="5930250" y="239645"/>
            <a:ext cx="4283610" cy="3522959"/>
            <a:chOff x="0" y="9743"/>
            <a:chExt cx="4283610" cy="3522959"/>
          </a:xfrm>
        </p:grpSpPr>
        <p:sp>
          <p:nvSpPr>
            <p:cNvPr id="720" name="Google Shape;720;p39"/>
            <p:cNvSpPr/>
            <p:nvPr/>
          </p:nvSpPr>
          <p:spPr>
            <a:xfrm>
              <a:off x="0" y="9743"/>
              <a:ext cx="4283610" cy="835379"/>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txBox="1"/>
            <p:nvPr/>
          </p:nvSpPr>
          <p:spPr>
            <a:xfrm>
              <a:off x="40780" y="50523"/>
              <a:ext cx="4202050"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orbel"/>
                <a:buNone/>
              </a:pPr>
              <a:r>
                <a:rPr lang="pt-PT" sz="2400" dirty="0">
                  <a:solidFill>
                    <a:schemeClr val="lt1"/>
                  </a:solidFill>
                  <a:latin typeface="Corbel"/>
                  <a:ea typeface="Corbel"/>
                  <a:cs typeface="Corbel"/>
                  <a:sym typeface="Corbel"/>
                </a:rPr>
                <a:t>Personagens ajudam a dar vida à história</a:t>
              </a:r>
            </a:p>
          </p:txBody>
        </p:sp>
        <p:sp>
          <p:nvSpPr>
            <p:cNvPr id="722" name="Google Shape;722;p39"/>
            <p:cNvSpPr/>
            <p:nvPr/>
          </p:nvSpPr>
          <p:spPr>
            <a:xfrm>
              <a:off x="0" y="905603"/>
              <a:ext cx="4283610" cy="835379"/>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txBox="1"/>
            <p:nvPr/>
          </p:nvSpPr>
          <p:spPr>
            <a:xfrm>
              <a:off x="40780" y="946383"/>
              <a:ext cx="4202050"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orbel"/>
                <a:buNone/>
              </a:pPr>
              <a:r>
                <a:rPr lang="pt-PT" sz="2100" dirty="0">
                  <a:solidFill>
                    <a:schemeClr val="lt1"/>
                  </a:solidFill>
                  <a:latin typeface="Corbel"/>
                  <a:ea typeface="Corbel"/>
                  <a:cs typeface="Corbel"/>
                  <a:sym typeface="Corbel"/>
                </a:rPr>
                <a:t>Boas histórias incluem heróis e anti-heróis</a:t>
              </a:r>
            </a:p>
          </p:txBody>
        </p:sp>
        <p:sp>
          <p:nvSpPr>
            <p:cNvPr id="724" name="Google Shape;724;p39"/>
            <p:cNvSpPr/>
            <p:nvPr/>
          </p:nvSpPr>
          <p:spPr>
            <a:xfrm>
              <a:off x="0" y="1801463"/>
              <a:ext cx="4283610" cy="835379"/>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txBox="1"/>
            <p:nvPr/>
          </p:nvSpPr>
          <p:spPr>
            <a:xfrm>
              <a:off x="40780" y="1842243"/>
              <a:ext cx="4202050"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orbel"/>
                <a:buNone/>
              </a:pPr>
              <a:r>
                <a:rPr lang="pt-PT" sz="2100" dirty="0">
                  <a:solidFill>
                    <a:schemeClr val="lt1"/>
                  </a:solidFill>
                  <a:latin typeface="Corbel"/>
                  <a:ea typeface="Corbel"/>
                  <a:cs typeface="Corbel"/>
                  <a:sym typeface="Corbel"/>
                </a:rPr>
                <a:t>Crie a tensão entre o herói e o anti-herói</a:t>
              </a:r>
            </a:p>
          </p:txBody>
        </p:sp>
        <p:sp>
          <p:nvSpPr>
            <p:cNvPr id="726" name="Google Shape;726;p39"/>
            <p:cNvSpPr/>
            <p:nvPr/>
          </p:nvSpPr>
          <p:spPr>
            <a:xfrm>
              <a:off x="0" y="2697323"/>
              <a:ext cx="4283610" cy="835379"/>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txBox="1"/>
            <p:nvPr/>
          </p:nvSpPr>
          <p:spPr>
            <a:xfrm>
              <a:off x="40780" y="2738103"/>
              <a:ext cx="4202050"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orbel"/>
                <a:buNone/>
              </a:pPr>
              <a:r>
                <a:rPr lang="pt-PT" sz="2000" dirty="0">
                  <a:solidFill>
                    <a:schemeClr val="lt1"/>
                  </a:solidFill>
                  <a:latin typeface="Corbel"/>
                  <a:ea typeface="Corbel"/>
                  <a:cs typeface="Corbel"/>
                  <a:sym typeface="Corbel"/>
                </a:rPr>
                <a:t>Uma empresa, um produto, um elemento também pode ser usado como uma personagem</a:t>
              </a:r>
            </a:p>
          </p:txBody>
        </p:sp>
      </p:grpSp>
      <p:sp>
        <p:nvSpPr>
          <p:cNvPr id="728" name="Google Shape;728;p39"/>
          <p:cNvSpPr txBox="1"/>
          <p:nvPr/>
        </p:nvSpPr>
        <p:spPr>
          <a:xfrm>
            <a:off x="1073680" y="4070076"/>
            <a:ext cx="4339442" cy="1815841"/>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pt-PT" sz="1600" dirty="0">
                <a:solidFill>
                  <a:schemeClr val="dk1"/>
                </a:solidFill>
                <a:latin typeface="Calibri"/>
                <a:ea typeface="Calibri"/>
                <a:cs typeface="Calibri"/>
                <a:sym typeface="Calibri"/>
              </a:rPr>
              <a:t>O protagonista da história do carpaccio é uma senhora veneziana que teve de comer carne vermelha crua devido à anemia. Uma personagem importante da história também é o pintor </a:t>
            </a:r>
            <a:r>
              <a:rPr lang="pt-PT" sz="1600" dirty="0" err="1">
                <a:solidFill>
                  <a:schemeClr val="dk1"/>
                </a:solidFill>
                <a:latin typeface="Calibri"/>
                <a:ea typeface="Calibri"/>
                <a:cs typeface="Calibri"/>
                <a:sym typeface="Calibri"/>
              </a:rPr>
              <a:t>Vittore</a:t>
            </a:r>
            <a:r>
              <a:rPr lang="pt-PT" sz="1600" dirty="0">
                <a:solidFill>
                  <a:schemeClr val="dk1"/>
                </a:solidFill>
                <a:latin typeface="Calibri"/>
                <a:ea typeface="Calibri"/>
                <a:cs typeface="Calibri"/>
                <a:sym typeface="Calibri"/>
              </a:rPr>
              <a:t> Carpaccio, que utilizou uma cor vermelha intensa nas suas pinturas, que tanto lembrava o autor do prato.</a:t>
            </a:r>
          </a:p>
        </p:txBody>
      </p:sp>
      <p:pic>
        <p:nvPicPr>
          <p:cNvPr id="729" name="Google Shape;729;p39" descr="Slika, ki vsebuje besede torta, miza, hrana, notranji&#10;&#10;Opis je samodejno ustvarjen"/>
          <p:cNvPicPr preferRelativeResize="0"/>
          <p:nvPr/>
        </p:nvPicPr>
        <p:blipFill rotWithShape="1">
          <a:blip r:embed="rId4" cstate="screen">
            <a:alphaModFix/>
            <a:extLst>
              <a:ext uri="{28A0092B-C50C-407E-A947-70E740481C1C}">
                <a14:useLocalDpi xmlns:a14="http://schemas.microsoft.com/office/drawing/2010/main"/>
              </a:ext>
            </a:extLst>
          </a:blip>
          <a:srcRect r="-1140" b="-406"/>
          <a:stretch/>
        </p:blipFill>
        <p:spPr>
          <a:xfrm>
            <a:off x="6778880" y="4106224"/>
            <a:ext cx="2334123" cy="18158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
          <p:cNvSpPr txBox="1"/>
          <p:nvPr/>
        </p:nvSpPr>
        <p:spPr>
          <a:xfrm>
            <a:off x="643223" y="487286"/>
            <a:ext cx="6361734" cy="6973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600"/>
              <a:buFont typeface="Arial"/>
              <a:buNone/>
            </a:pPr>
            <a:r>
              <a:rPr lang="pt-PT" sz="3600" b="1" dirty="0">
                <a:solidFill>
                  <a:schemeClr val="dk1"/>
                </a:solidFill>
                <a:latin typeface="Calibri"/>
                <a:ea typeface="Calibri"/>
                <a:cs typeface="Calibri"/>
                <a:sym typeface="Calibri"/>
              </a:rPr>
              <a:t>Conteúdo</a:t>
            </a:r>
            <a:r>
              <a:rPr lang="sl-SI" sz="3600" b="1" dirty="0">
                <a:solidFill>
                  <a:schemeClr val="dk1"/>
                </a:solidFill>
                <a:latin typeface="Calibri"/>
                <a:ea typeface="Calibri"/>
                <a:cs typeface="Calibri"/>
                <a:sym typeface="Calibri"/>
              </a:rPr>
              <a:t> &amp; Re</a:t>
            </a:r>
            <a:r>
              <a:rPr lang="pt-PT" sz="3600" b="1" dirty="0">
                <a:solidFill>
                  <a:schemeClr val="dk1"/>
                </a:solidFill>
                <a:latin typeface="Calibri"/>
                <a:ea typeface="Calibri"/>
                <a:cs typeface="Calibri"/>
                <a:sym typeface="Calibri"/>
              </a:rPr>
              <a:t>cursos</a:t>
            </a:r>
            <a:endParaRPr sz="3600" b="1" dirty="0">
              <a:solidFill>
                <a:schemeClr val="dk1"/>
              </a:solidFill>
              <a:latin typeface="Calibri"/>
              <a:ea typeface="Calibri"/>
              <a:cs typeface="Calibri"/>
              <a:sym typeface="Calibri"/>
            </a:endParaRPr>
          </a:p>
        </p:txBody>
      </p:sp>
      <p:sp>
        <p:nvSpPr>
          <p:cNvPr id="338" name="Google Shape;338;p4"/>
          <p:cNvSpPr/>
          <p:nvPr/>
        </p:nvSpPr>
        <p:spPr>
          <a:xfrm>
            <a:off x="643223" y="1473018"/>
            <a:ext cx="5340134" cy="43920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sl-SI" sz="3000" b="1" dirty="0">
                <a:solidFill>
                  <a:srgbClr val="6ECECB"/>
                </a:solidFill>
                <a:latin typeface="Calibri"/>
                <a:ea typeface="Calibri"/>
                <a:cs typeface="Calibri"/>
                <a:sym typeface="Calibri"/>
              </a:rPr>
              <a:t>Conte</a:t>
            </a:r>
            <a:r>
              <a:rPr lang="pt-PT" sz="3000" b="1" dirty="0" err="1">
                <a:solidFill>
                  <a:srgbClr val="6ECECB"/>
                </a:solidFill>
                <a:latin typeface="Calibri"/>
                <a:ea typeface="Calibri"/>
                <a:cs typeface="Calibri"/>
                <a:sym typeface="Calibri"/>
              </a:rPr>
              <a:t>údo</a:t>
            </a:r>
            <a:endParaRPr sz="3000" dirty="0">
              <a:solidFill>
                <a:srgbClr val="6ECECB"/>
              </a:solidFill>
              <a:latin typeface="Calibri"/>
              <a:ea typeface="Calibri"/>
              <a:cs typeface="Calibri"/>
              <a:sym typeface="Calibri"/>
            </a:endParaRPr>
          </a:p>
          <a:p>
            <a:pPr marL="0" marR="0" lvl="0" indent="0" algn="l" rtl="0">
              <a:lnSpc>
                <a:spcPct val="150000"/>
              </a:lnSpc>
              <a:spcBef>
                <a:spcPts val="1200"/>
              </a:spcBef>
              <a:spcAft>
                <a:spcPts val="0"/>
              </a:spcAft>
              <a:buNone/>
            </a:pPr>
            <a:r>
              <a:rPr lang="sl-SI" sz="2400" b="1" dirty="0">
                <a:solidFill>
                  <a:srgbClr val="6ECECB"/>
                </a:solidFill>
                <a:latin typeface="Calibri"/>
                <a:ea typeface="Calibri"/>
                <a:cs typeface="Calibri"/>
                <a:sym typeface="Calibri"/>
              </a:rPr>
              <a:t>a. </a:t>
            </a:r>
            <a:r>
              <a:rPr lang="pt-PT" sz="2400" dirty="0">
                <a:solidFill>
                  <a:schemeClr val="dk1"/>
                </a:solidFill>
                <a:latin typeface="Calibri"/>
                <a:ea typeface="Calibri"/>
                <a:cs typeface="Calibri"/>
                <a:sym typeface="Calibri"/>
              </a:rPr>
              <a:t>Entender o turismo gastronómico</a:t>
            </a:r>
            <a:endParaRPr dirty="0"/>
          </a:p>
          <a:p>
            <a:pPr marL="0" marR="0" lvl="0" indent="0" algn="l" rtl="0">
              <a:lnSpc>
                <a:spcPct val="150000"/>
              </a:lnSpc>
              <a:spcBef>
                <a:spcPts val="1200"/>
              </a:spcBef>
              <a:spcAft>
                <a:spcPts val="0"/>
              </a:spcAft>
              <a:buNone/>
            </a:pPr>
            <a:r>
              <a:rPr lang="sl-SI" sz="2400" b="1" dirty="0">
                <a:solidFill>
                  <a:srgbClr val="6ECECB"/>
                </a:solidFill>
                <a:latin typeface="Calibri"/>
                <a:ea typeface="Calibri"/>
                <a:cs typeface="Calibri"/>
                <a:sym typeface="Calibri"/>
              </a:rPr>
              <a:t>b. </a:t>
            </a:r>
            <a:r>
              <a:rPr lang="pt-PT" sz="2400" dirty="0">
                <a:solidFill>
                  <a:schemeClr val="dk1"/>
                </a:solidFill>
                <a:latin typeface="Calibri"/>
                <a:ea typeface="Calibri"/>
                <a:cs typeface="Calibri"/>
                <a:sym typeface="Calibri"/>
              </a:rPr>
              <a:t>Especificidades da gastronomia de bem-estar</a:t>
            </a:r>
            <a:endParaRPr dirty="0"/>
          </a:p>
          <a:p>
            <a:pPr marL="0" marR="0" lvl="0" indent="0" algn="l" rtl="0">
              <a:lnSpc>
                <a:spcPct val="150000"/>
              </a:lnSpc>
              <a:spcBef>
                <a:spcPts val="1200"/>
              </a:spcBef>
              <a:spcAft>
                <a:spcPts val="0"/>
              </a:spcAft>
              <a:buNone/>
            </a:pPr>
            <a:r>
              <a:rPr lang="sl-SI" sz="2400" b="1" dirty="0">
                <a:solidFill>
                  <a:srgbClr val="6ECECB"/>
                </a:solidFill>
                <a:latin typeface="Calibri"/>
                <a:ea typeface="Calibri"/>
                <a:cs typeface="Calibri"/>
                <a:sym typeface="Calibri"/>
              </a:rPr>
              <a:t>c. </a:t>
            </a:r>
            <a:r>
              <a:rPr lang="pt-PT" sz="2400" dirty="0">
                <a:solidFill>
                  <a:schemeClr val="dk1"/>
                </a:solidFill>
                <a:latin typeface="Calibri"/>
                <a:ea typeface="Calibri"/>
                <a:cs typeface="Calibri"/>
                <a:sym typeface="Calibri"/>
              </a:rPr>
              <a:t>Implementar o </a:t>
            </a:r>
            <a:r>
              <a:rPr lang="pt-PT" sz="2400" dirty="0" err="1">
                <a:solidFill>
                  <a:schemeClr val="dk1"/>
                </a:solidFill>
                <a:latin typeface="Calibri"/>
                <a:ea typeface="Calibri"/>
                <a:cs typeface="Calibri"/>
                <a:sym typeface="Calibri"/>
              </a:rPr>
              <a:t>storytelling</a:t>
            </a:r>
            <a:r>
              <a:rPr lang="pt-PT" sz="2400" dirty="0">
                <a:solidFill>
                  <a:schemeClr val="dk1"/>
                </a:solidFill>
                <a:latin typeface="Calibri"/>
                <a:ea typeface="Calibri"/>
                <a:cs typeface="Calibri"/>
                <a:sym typeface="Calibri"/>
              </a:rPr>
              <a:t> no turismo gastronómico</a:t>
            </a:r>
            <a:endParaRPr dirty="0"/>
          </a:p>
        </p:txBody>
      </p:sp>
      <p:sp>
        <p:nvSpPr>
          <p:cNvPr id="339" name="Google Shape;339;p4"/>
          <p:cNvSpPr/>
          <p:nvPr/>
        </p:nvSpPr>
        <p:spPr>
          <a:xfrm>
            <a:off x="6508777" y="1838960"/>
            <a:ext cx="5040000" cy="4026058"/>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sl-SI" sz="3000" b="1" dirty="0">
                <a:solidFill>
                  <a:srgbClr val="6ECECB"/>
                </a:solidFill>
                <a:latin typeface="Calibri"/>
                <a:ea typeface="Calibri"/>
                <a:cs typeface="Calibri"/>
                <a:sym typeface="Calibri"/>
              </a:rPr>
              <a:t>Resources</a:t>
            </a:r>
            <a:endParaRPr sz="3000" dirty="0">
              <a:solidFill>
                <a:srgbClr val="6ECECB"/>
              </a:solidFill>
              <a:latin typeface="Calibri"/>
              <a:ea typeface="Calibri"/>
              <a:cs typeface="Calibri"/>
              <a:sym typeface="Calibri"/>
            </a:endParaRPr>
          </a:p>
          <a:p>
            <a:pPr marL="0" marR="0" lvl="0" indent="0" algn="l" rtl="0">
              <a:lnSpc>
                <a:spcPct val="150000"/>
              </a:lnSpc>
              <a:spcBef>
                <a:spcPts val="1200"/>
              </a:spcBef>
              <a:spcAft>
                <a:spcPts val="0"/>
              </a:spcAft>
              <a:buNone/>
            </a:pPr>
            <a:r>
              <a:rPr lang="sl-SI" sz="2400" b="1" dirty="0">
                <a:solidFill>
                  <a:srgbClr val="6ECECB"/>
                </a:solidFill>
                <a:latin typeface="Calibri"/>
                <a:ea typeface="Calibri"/>
                <a:cs typeface="Calibri"/>
                <a:sym typeface="Calibri"/>
              </a:rPr>
              <a:t>a. </a:t>
            </a:r>
            <a:r>
              <a:rPr lang="sl-SI" sz="2400" dirty="0">
                <a:solidFill>
                  <a:schemeClr val="dk1"/>
                </a:solidFill>
                <a:latin typeface="Calibri"/>
                <a:ea typeface="Calibri"/>
                <a:cs typeface="Calibri"/>
                <a:sym typeface="Calibri"/>
              </a:rPr>
              <a:t> 5 v</a:t>
            </a:r>
            <a:r>
              <a:rPr lang="pt-PT" sz="2400" dirty="0">
                <a:solidFill>
                  <a:schemeClr val="dk1"/>
                </a:solidFill>
                <a:latin typeface="Calibri"/>
                <a:ea typeface="Calibri"/>
                <a:cs typeface="Calibri"/>
                <a:sym typeface="Calibri"/>
              </a:rPr>
              <a:t>í</a:t>
            </a:r>
            <a:r>
              <a:rPr lang="sl-SI" sz="2400" dirty="0">
                <a:solidFill>
                  <a:schemeClr val="dk1"/>
                </a:solidFill>
                <a:latin typeface="Calibri"/>
                <a:ea typeface="Calibri"/>
                <a:cs typeface="Calibri"/>
                <a:sym typeface="Calibri"/>
              </a:rPr>
              <a:t>deos</a:t>
            </a:r>
            <a:r>
              <a:rPr lang="pt-PT" sz="2400" dirty="0">
                <a:solidFill>
                  <a:schemeClr val="dk1"/>
                </a:solidFill>
                <a:latin typeface="Calibri"/>
                <a:ea typeface="Calibri"/>
                <a:cs typeface="Calibri"/>
                <a:sym typeface="Calibri"/>
              </a:rPr>
              <a:t> de suporte</a:t>
            </a:r>
            <a:endParaRPr sz="2400" dirty="0">
              <a:solidFill>
                <a:schemeClr val="dk1"/>
              </a:solidFill>
              <a:latin typeface="Calibri"/>
              <a:ea typeface="Calibri"/>
              <a:cs typeface="Calibri"/>
              <a:sym typeface="Calibri"/>
            </a:endParaRPr>
          </a:p>
          <a:p>
            <a:pPr marL="0" marR="0" lvl="0" indent="0" algn="l" rtl="0">
              <a:lnSpc>
                <a:spcPct val="150000"/>
              </a:lnSpc>
              <a:spcBef>
                <a:spcPts val="1200"/>
              </a:spcBef>
              <a:spcAft>
                <a:spcPts val="0"/>
              </a:spcAft>
              <a:buNone/>
            </a:pPr>
            <a:r>
              <a:rPr lang="sl-SI" sz="2400" b="1" dirty="0">
                <a:solidFill>
                  <a:srgbClr val="6ECECB"/>
                </a:solidFill>
                <a:latin typeface="Calibri"/>
                <a:ea typeface="Calibri"/>
                <a:cs typeface="Calibri"/>
                <a:sym typeface="Calibri"/>
              </a:rPr>
              <a:t>b. </a:t>
            </a:r>
            <a:r>
              <a:rPr lang="sl-SI" sz="2400" dirty="0">
                <a:solidFill>
                  <a:schemeClr val="dk1"/>
                </a:solidFill>
                <a:latin typeface="Calibri"/>
                <a:ea typeface="Calibri"/>
                <a:cs typeface="Calibri"/>
                <a:sym typeface="Calibri"/>
              </a:rPr>
              <a:t> 2 cas</a:t>
            </a:r>
            <a:r>
              <a:rPr lang="pt-PT" sz="2400" dirty="0">
                <a:solidFill>
                  <a:schemeClr val="dk1"/>
                </a:solidFill>
                <a:latin typeface="Calibri"/>
                <a:ea typeface="Calibri"/>
                <a:cs typeface="Calibri"/>
                <a:sym typeface="Calibri"/>
              </a:rPr>
              <a:t>os de estudo</a:t>
            </a:r>
            <a:r>
              <a:rPr lang="sl-SI" sz="24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a:p>
            <a:pPr marL="0" marR="0" lvl="0" indent="0" algn="l" rtl="0">
              <a:lnSpc>
                <a:spcPct val="150000"/>
              </a:lnSpc>
              <a:spcBef>
                <a:spcPts val="1200"/>
              </a:spcBef>
              <a:spcAft>
                <a:spcPts val="0"/>
              </a:spcAft>
              <a:buNone/>
            </a:pPr>
            <a:r>
              <a:rPr lang="sl-SI" sz="2400" b="1" dirty="0">
                <a:solidFill>
                  <a:srgbClr val="6ECECB"/>
                </a:solidFill>
                <a:latin typeface="Calibri"/>
                <a:ea typeface="Calibri"/>
                <a:cs typeface="Calibri"/>
                <a:sym typeface="Calibri"/>
              </a:rPr>
              <a:t>c. </a:t>
            </a:r>
            <a:r>
              <a:rPr lang="sl-SI" sz="2400" dirty="0">
                <a:solidFill>
                  <a:schemeClr val="dk1"/>
                </a:solidFill>
                <a:latin typeface="Calibri"/>
                <a:ea typeface="Calibri"/>
                <a:cs typeface="Calibri"/>
                <a:sym typeface="Calibri"/>
              </a:rPr>
              <a:t> 4 arti</a:t>
            </a:r>
            <a:r>
              <a:rPr lang="pt-PT" sz="2400" dirty="0" err="1">
                <a:solidFill>
                  <a:schemeClr val="dk1"/>
                </a:solidFill>
                <a:latin typeface="Calibri"/>
                <a:ea typeface="Calibri"/>
                <a:cs typeface="Calibri"/>
                <a:sym typeface="Calibri"/>
              </a:rPr>
              <a:t>gos</a:t>
            </a:r>
            <a:r>
              <a:rPr lang="pt-PT" sz="2400" dirty="0">
                <a:solidFill>
                  <a:schemeClr val="dk1"/>
                </a:solidFill>
                <a:latin typeface="Calibri"/>
                <a:ea typeface="Calibri"/>
                <a:cs typeface="Calibri"/>
                <a:sym typeface="Calibri"/>
              </a:rPr>
              <a:t> para leitura complementar</a:t>
            </a:r>
            <a:endParaRPr dirty="0"/>
          </a:p>
          <a:p>
            <a:pPr marL="0" marR="0" lvl="0" indent="0" algn="l" rtl="0">
              <a:lnSpc>
                <a:spcPct val="150000"/>
              </a:lnSpc>
              <a:spcBef>
                <a:spcPts val="1200"/>
              </a:spcBef>
              <a:spcAft>
                <a:spcPts val="0"/>
              </a:spcAft>
              <a:buNone/>
            </a:pPr>
            <a:r>
              <a:rPr lang="sl-SI" sz="2400" b="1" dirty="0">
                <a:solidFill>
                  <a:srgbClr val="6ECECB"/>
                </a:solidFill>
                <a:latin typeface="Calibri"/>
                <a:ea typeface="Calibri"/>
                <a:cs typeface="Calibri"/>
                <a:sym typeface="Calibri"/>
              </a:rPr>
              <a:t>d. </a:t>
            </a:r>
            <a:r>
              <a:rPr lang="sl-SI" sz="2400" dirty="0">
                <a:solidFill>
                  <a:schemeClr val="dk1"/>
                </a:solidFill>
                <a:latin typeface="Calibri"/>
                <a:ea typeface="Calibri"/>
                <a:cs typeface="Calibri"/>
                <a:sym typeface="Calibri"/>
              </a:rPr>
              <a:t> 1 </a:t>
            </a:r>
            <a:r>
              <a:rPr lang="pt-PT" sz="2400" dirty="0">
                <a:solidFill>
                  <a:schemeClr val="dk1"/>
                </a:solidFill>
                <a:latin typeface="Calibri"/>
                <a:ea typeface="Calibri"/>
                <a:cs typeface="Calibri"/>
                <a:sym typeface="Calibri"/>
              </a:rPr>
              <a:t>tarefa</a:t>
            </a:r>
            <a:endParaRPr dirty="0"/>
          </a:p>
        </p:txBody>
      </p:sp>
      <p:pic>
        <p:nvPicPr>
          <p:cNvPr id="340" name="Google Shape;340;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66485" y="1551386"/>
            <a:ext cx="720000" cy="720000"/>
          </a:xfrm>
          <a:prstGeom prst="rect">
            <a:avLst/>
          </a:prstGeom>
          <a:noFill/>
          <a:ln>
            <a:noFill/>
          </a:ln>
        </p:spPr>
      </p:pic>
      <p:pic>
        <p:nvPicPr>
          <p:cNvPr id="341" name="Google Shape;341;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450782" y="2064930"/>
            <a:ext cx="720000" cy="720000"/>
          </a:xfrm>
          <a:prstGeom prst="rect">
            <a:avLst/>
          </a:prstGeom>
          <a:noFill/>
          <a:ln>
            <a:noFill/>
          </a:ln>
        </p:spPr>
      </p:pic>
      <p:pic>
        <p:nvPicPr>
          <p:cNvPr id="342" name="Google Shape;342;p4" descr="Slika, ki vsebuje besede hrana, plošča, zajtrk, obrok&#10;&#10;Opis je samodejno ustvarjen"/>
          <p:cNvPicPr preferRelativeResize="0"/>
          <p:nvPr/>
        </p:nvPicPr>
        <p:blipFill rotWithShape="1">
          <a:blip r:embed="rId5">
            <a:alphaModFix/>
          </a:blip>
          <a:srcRect/>
          <a:stretch/>
        </p:blipFill>
        <p:spPr>
          <a:xfrm>
            <a:off x="9480115" y="0"/>
            <a:ext cx="2711885" cy="181836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b="0" dirty="0"/>
              <a:t>d. </a:t>
            </a:r>
            <a:r>
              <a:rPr lang="pt-PT" dirty="0">
                <a:cs typeface="Calibri"/>
              </a:rPr>
              <a:t>A estrutura </a:t>
            </a:r>
            <a:r>
              <a:rPr lang="sl-SI" dirty="0">
                <a:cs typeface="Calibri"/>
              </a:rPr>
              <a:t>1/2</a:t>
            </a:r>
            <a:endParaRPr dirty="0"/>
          </a:p>
        </p:txBody>
      </p:sp>
      <p:pic>
        <p:nvPicPr>
          <p:cNvPr id="735" name="Google Shape;735;p40" descr="Owl out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1054" y="4298214"/>
            <a:ext cx="914400" cy="914400"/>
          </a:xfrm>
          <a:prstGeom prst="rect">
            <a:avLst/>
          </a:prstGeom>
          <a:noFill/>
          <a:ln>
            <a:noFill/>
          </a:ln>
        </p:spPr>
      </p:pic>
      <p:grpSp>
        <p:nvGrpSpPr>
          <p:cNvPr id="736" name="Google Shape;736;p40"/>
          <p:cNvGrpSpPr/>
          <p:nvPr/>
        </p:nvGrpSpPr>
        <p:grpSpPr>
          <a:xfrm>
            <a:off x="5418771" y="724699"/>
            <a:ext cx="6037254" cy="3137399"/>
            <a:chOff x="0" y="160770"/>
            <a:chExt cx="6037254" cy="3137399"/>
          </a:xfrm>
        </p:grpSpPr>
        <p:sp>
          <p:nvSpPr>
            <p:cNvPr id="737" name="Google Shape;737;p40"/>
            <p:cNvSpPr/>
            <p:nvPr/>
          </p:nvSpPr>
          <p:spPr>
            <a:xfrm>
              <a:off x="0" y="160770"/>
              <a:ext cx="6037254" cy="719549"/>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txBox="1"/>
            <p:nvPr/>
          </p:nvSpPr>
          <p:spPr>
            <a:xfrm>
              <a:off x="35125" y="195895"/>
              <a:ext cx="5967004" cy="649299"/>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Corbel"/>
                <a:buNone/>
              </a:pPr>
              <a:r>
                <a:rPr lang="en-US" sz="3000" dirty="0" err="1">
                  <a:solidFill>
                    <a:schemeClr val="lt1"/>
                  </a:solidFill>
                  <a:latin typeface="Corbel"/>
                  <a:ea typeface="Corbel"/>
                  <a:cs typeface="Corbel"/>
                  <a:sym typeface="Corbel"/>
                </a:rPr>
                <a:t>Elemento-chave</a:t>
              </a:r>
              <a:r>
                <a:rPr lang="en-US" sz="3000" dirty="0">
                  <a:solidFill>
                    <a:schemeClr val="lt1"/>
                  </a:solidFill>
                  <a:latin typeface="Corbel"/>
                  <a:ea typeface="Corbel"/>
                  <a:cs typeface="Corbel"/>
                  <a:sym typeface="Corbel"/>
                </a:rPr>
                <a:t> da </a:t>
              </a:r>
              <a:r>
                <a:rPr lang="en-US" sz="3000" dirty="0" err="1">
                  <a:solidFill>
                    <a:schemeClr val="lt1"/>
                  </a:solidFill>
                  <a:latin typeface="Corbel"/>
                  <a:ea typeface="Corbel"/>
                  <a:cs typeface="Corbel"/>
                  <a:sym typeface="Corbel"/>
                </a:rPr>
                <a:t>história</a:t>
              </a:r>
              <a:endParaRPr lang="en-US" sz="3000" dirty="0">
                <a:solidFill>
                  <a:schemeClr val="lt1"/>
                </a:solidFill>
                <a:latin typeface="Corbel"/>
                <a:ea typeface="Corbel"/>
                <a:cs typeface="Corbel"/>
                <a:sym typeface="Corbel"/>
              </a:endParaRPr>
            </a:p>
          </p:txBody>
        </p:sp>
        <p:sp>
          <p:nvSpPr>
            <p:cNvPr id="739" name="Google Shape;739;p40"/>
            <p:cNvSpPr/>
            <p:nvPr/>
          </p:nvSpPr>
          <p:spPr>
            <a:xfrm>
              <a:off x="0" y="966720"/>
              <a:ext cx="6037254" cy="719549"/>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txBox="1"/>
            <p:nvPr/>
          </p:nvSpPr>
          <p:spPr>
            <a:xfrm>
              <a:off x="35125" y="1001845"/>
              <a:ext cx="5967004" cy="649299"/>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Corbel"/>
                <a:buNone/>
              </a:pPr>
              <a:r>
                <a:rPr lang="pt-PT" sz="3000" dirty="0">
                  <a:solidFill>
                    <a:schemeClr val="lt1"/>
                  </a:solidFill>
                  <a:latin typeface="Corbel"/>
                  <a:ea typeface="Corbel"/>
                  <a:cs typeface="Corbel"/>
                  <a:sym typeface="Corbel"/>
                </a:rPr>
                <a:t>A abertura – destaque – o final</a:t>
              </a:r>
            </a:p>
          </p:txBody>
        </p:sp>
        <p:sp>
          <p:nvSpPr>
            <p:cNvPr id="741" name="Google Shape;741;p40"/>
            <p:cNvSpPr/>
            <p:nvPr/>
          </p:nvSpPr>
          <p:spPr>
            <a:xfrm>
              <a:off x="0" y="1772670"/>
              <a:ext cx="6037254" cy="719549"/>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txBox="1"/>
            <p:nvPr/>
          </p:nvSpPr>
          <p:spPr>
            <a:xfrm>
              <a:off x="35125" y="1807795"/>
              <a:ext cx="5967004" cy="649299"/>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Corbel"/>
                <a:buNone/>
              </a:pPr>
              <a:r>
                <a:rPr lang="sl-SI" sz="3000" dirty="0">
                  <a:solidFill>
                    <a:schemeClr val="lt1"/>
                  </a:solidFill>
                  <a:latin typeface="Corbel"/>
                  <a:ea typeface="Corbel"/>
                  <a:cs typeface="Corbel"/>
                  <a:sym typeface="Corbel"/>
                </a:rPr>
                <a:t>Elemento surpresa</a:t>
              </a:r>
            </a:p>
          </p:txBody>
        </p:sp>
        <p:sp>
          <p:nvSpPr>
            <p:cNvPr id="743" name="Google Shape;743;p40"/>
            <p:cNvSpPr/>
            <p:nvPr/>
          </p:nvSpPr>
          <p:spPr>
            <a:xfrm>
              <a:off x="0" y="2578620"/>
              <a:ext cx="6037254" cy="719549"/>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txBox="1"/>
            <p:nvPr/>
          </p:nvSpPr>
          <p:spPr>
            <a:xfrm>
              <a:off x="35125" y="2613745"/>
              <a:ext cx="5967004" cy="649299"/>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Corbel"/>
                <a:buNone/>
              </a:pPr>
              <a:r>
                <a:rPr lang="en-US" sz="3000" dirty="0">
                  <a:solidFill>
                    <a:schemeClr val="lt1"/>
                  </a:solidFill>
                  <a:latin typeface="Corbel"/>
                  <a:ea typeface="Corbel"/>
                  <a:cs typeface="Corbel"/>
                  <a:sym typeface="Corbel"/>
                </a:rPr>
                <a:t>Moral da </a:t>
              </a:r>
              <a:r>
                <a:rPr lang="en-US" sz="3000" dirty="0" err="1">
                  <a:solidFill>
                    <a:schemeClr val="lt1"/>
                  </a:solidFill>
                  <a:latin typeface="Corbel"/>
                  <a:ea typeface="Corbel"/>
                  <a:cs typeface="Corbel"/>
                  <a:sym typeface="Corbel"/>
                </a:rPr>
                <a:t>história</a:t>
              </a:r>
              <a:endParaRPr lang="en-US" sz="3000" dirty="0">
                <a:solidFill>
                  <a:schemeClr val="lt1"/>
                </a:solidFill>
                <a:latin typeface="Corbel"/>
                <a:ea typeface="Corbel"/>
                <a:cs typeface="Corbel"/>
                <a:sym typeface="Corbel"/>
              </a:endParaRPr>
            </a:p>
          </p:txBody>
        </p:sp>
      </p:grpSp>
      <p:sp>
        <p:nvSpPr>
          <p:cNvPr id="745" name="Google Shape;745;p40"/>
          <p:cNvSpPr txBox="1"/>
          <p:nvPr/>
        </p:nvSpPr>
        <p:spPr>
          <a:xfrm>
            <a:off x="1046838" y="4155270"/>
            <a:ext cx="4371994" cy="1200288"/>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pt-PT" sz="1800" dirty="0">
                <a:solidFill>
                  <a:schemeClr val="dk1"/>
                </a:solidFill>
                <a:latin typeface="Calibri"/>
                <a:ea typeface="Calibri"/>
                <a:cs typeface="Calibri"/>
                <a:sym typeface="Calibri"/>
              </a:rPr>
              <a:t>Croissants vienenses – </a:t>
            </a:r>
            <a:r>
              <a:rPr lang="pt-PT" sz="1800" dirty="0" err="1">
                <a:solidFill>
                  <a:schemeClr val="dk1"/>
                </a:solidFill>
                <a:latin typeface="Calibri"/>
                <a:ea typeface="Calibri"/>
                <a:cs typeface="Calibri"/>
                <a:sym typeface="Calibri"/>
              </a:rPr>
              <a:t>Kipferl</a:t>
            </a:r>
            <a:r>
              <a:rPr lang="pt-PT" sz="1800" dirty="0">
                <a:solidFill>
                  <a:schemeClr val="dk1"/>
                </a:solidFill>
                <a:latin typeface="Calibri"/>
                <a:ea typeface="Calibri"/>
                <a:cs typeface="Calibri"/>
                <a:sym typeface="Calibri"/>
              </a:rPr>
              <a:t> ganhou forma após o “crescente”, que era um símbolo da bandeira otomana, que foram derrotados pelos vienenses no século XVII.</a:t>
            </a:r>
          </a:p>
        </p:txBody>
      </p:sp>
      <p:pic>
        <p:nvPicPr>
          <p:cNvPr id="746" name="Google Shape;746;p40" descr="Slika, ki vsebuje besede besedilo&#10;&#10;Opis je samodejno ustvarjen"/>
          <p:cNvPicPr preferRelativeResize="0"/>
          <p:nvPr/>
        </p:nvPicPr>
        <p:blipFill rotWithShape="1">
          <a:blip r:embed="rId4" cstate="screen">
            <a:alphaModFix/>
            <a:extLst>
              <a:ext uri="{28A0092B-C50C-407E-A947-70E740481C1C}">
                <a14:useLocalDpi xmlns:a14="http://schemas.microsoft.com/office/drawing/2010/main"/>
              </a:ext>
            </a:extLst>
          </a:blip>
          <a:srcRect r="-488"/>
          <a:stretch/>
        </p:blipFill>
        <p:spPr>
          <a:xfrm>
            <a:off x="6096000" y="4320999"/>
            <a:ext cx="2254346" cy="194245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41"/>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b="0" dirty="0"/>
              <a:t>e.</a:t>
            </a:r>
            <a:r>
              <a:rPr lang="sl-SI" b="0" dirty="0">
                <a:cs typeface="Calibri"/>
              </a:rPr>
              <a:t> </a:t>
            </a:r>
            <a:r>
              <a:rPr lang="pt-PT" dirty="0">
                <a:cs typeface="Calibri"/>
              </a:rPr>
              <a:t>A estrutura </a:t>
            </a:r>
            <a:r>
              <a:rPr lang="sl-SI" dirty="0">
                <a:cs typeface="Calibri"/>
              </a:rPr>
              <a:t>2/2</a:t>
            </a:r>
            <a:endParaRPr dirty="0"/>
          </a:p>
        </p:txBody>
      </p:sp>
      <p:grpSp>
        <p:nvGrpSpPr>
          <p:cNvPr id="752" name="Google Shape;752;p41"/>
          <p:cNvGrpSpPr/>
          <p:nvPr/>
        </p:nvGrpSpPr>
        <p:grpSpPr>
          <a:xfrm>
            <a:off x="6178385" y="728419"/>
            <a:ext cx="5218169" cy="5525384"/>
            <a:chOff x="798855" y="627"/>
            <a:chExt cx="4050033" cy="4498038"/>
          </a:xfrm>
        </p:grpSpPr>
        <p:sp>
          <p:nvSpPr>
            <p:cNvPr id="753" name="Google Shape;753;p41"/>
            <p:cNvSpPr/>
            <p:nvPr/>
          </p:nvSpPr>
          <p:spPr>
            <a:xfrm>
              <a:off x="2124197" y="627"/>
              <a:ext cx="1423516" cy="1423516"/>
            </a:xfrm>
            <a:prstGeom prst="downArrow">
              <a:avLst>
                <a:gd name="adj1" fmla="val 50000"/>
                <a:gd name="adj2" fmla="val 35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1"/>
            <p:cNvSpPr txBox="1"/>
            <p:nvPr/>
          </p:nvSpPr>
          <p:spPr>
            <a:xfrm>
              <a:off x="2480076" y="627"/>
              <a:ext cx="711758" cy="1174401"/>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orbel"/>
                <a:buNone/>
              </a:pPr>
              <a:r>
                <a:rPr lang="sl-SI" sz="1200" dirty="0">
                  <a:solidFill>
                    <a:schemeClr val="lt1"/>
                  </a:solidFill>
                  <a:latin typeface="Corbel"/>
                  <a:ea typeface="Corbel"/>
                  <a:cs typeface="Corbel"/>
                  <a:sym typeface="Corbel"/>
                </a:rPr>
                <a:t>Introdução</a:t>
              </a:r>
              <a:endParaRPr lang="sl-SI" sz="900" dirty="0">
                <a:solidFill>
                  <a:schemeClr val="lt1"/>
                </a:solidFill>
                <a:latin typeface="Corbel"/>
                <a:ea typeface="Corbel"/>
                <a:cs typeface="Corbel"/>
                <a:sym typeface="Corbel"/>
              </a:endParaRPr>
            </a:p>
            <a:p>
              <a:pPr marL="0" marR="0" lvl="0" indent="0" algn="ctr" rtl="0">
                <a:lnSpc>
                  <a:spcPct val="90000"/>
                </a:lnSpc>
                <a:spcBef>
                  <a:spcPts val="0"/>
                </a:spcBef>
                <a:spcAft>
                  <a:spcPts val="0"/>
                </a:spcAft>
                <a:buClr>
                  <a:schemeClr val="lt1"/>
                </a:buClr>
                <a:buSzPts val="900"/>
                <a:buFont typeface="Corbel"/>
                <a:buNone/>
              </a:pPr>
              <a:endParaRPr lang="sl-SI" dirty="0"/>
            </a:p>
          </p:txBody>
        </p:sp>
        <p:sp>
          <p:nvSpPr>
            <p:cNvPr id="755" name="Google Shape;755;p41"/>
            <p:cNvSpPr/>
            <p:nvPr/>
          </p:nvSpPr>
          <p:spPr>
            <a:xfrm rot="3600000">
              <a:off x="3425372" y="751861"/>
              <a:ext cx="1423516" cy="1423516"/>
            </a:xfrm>
            <a:prstGeom prst="downArrow">
              <a:avLst>
                <a:gd name="adj1" fmla="val 50000"/>
                <a:gd name="adj2" fmla="val 35000"/>
              </a:avLst>
            </a:prstGeom>
            <a:solidFill>
              <a:srgbClr val="DB784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1"/>
            <p:cNvSpPr txBox="1"/>
            <p:nvPr/>
          </p:nvSpPr>
          <p:spPr>
            <a:xfrm rot="-1800000">
              <a:off x="3657800" y="1045461"/>
              <a:ext cx="1174401" cy="711758"/>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orbel"/>
                <a:buNone/>
              </a:pPr>
              <a:r>
                <a:rPr lang="sl-SI" sz="1800" dirty="0">
                  <a:solidFill>
                    <a:schemeClr val="lt1"/>
                  </a:solidFill>
                  <a:latin typeface="Corbel"/>
                  <a:ea typeface="Corbel"/>
                  <a:cs typeface="Corbel"/>
                  <a:sym typeface="Corbel"/>
                </a:rPr>
                <a:t>O enredo</a:t>
              </a:r>
            </a:p>
          </p:txBody>
        </p:sp>
        <p:sp>
          <p:nvSpPr>
            <p:cNvPr id="757" name="Google Shape;757;p41"/>
            <p:cNvSpPr/>
            <p:nvPr/>
          </p:nvSpPr>
          <p:spPr>
            <a:xfrm rot="7200000">
              <a:off x="3425372" y="2254329"/>
              <a:ext cx="1423516" cy="1423516"/>
            </a:xfrm>
            <a:prstGeom prst="downArrow">
              <a:avLst>
                <a:gd name="adj1" fmla="val 50000"/>
                <a:gd name="adj2" fmla="val 35000"/>
              </a:avLst>
            </a:prstGeom>
            <a:solidFill>
              <a:srgbClr val="CB7C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1"/>
            <p:cNvSpPr txBox="1"/>
            <p:nvPr/>
          </p:nvSpPr>
          <p:spPr>
            <a:xfrm rot="1800000">
              <a:off x="3657800" y="2672486"/>
              <a:ext cx="1174401" cy="711758"/>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orbel"/>
                <a:buNone/>
              </a:pPr>
              <a:r>
                <a:rPr lang="sl-SI" sz="1800" dirty="0">
                  <a:solidFill>
                    <a:schemeClr val="lt1"/>
                  </a:solidFill>
                  <a:latin typeface="Corbel"/>
                  <a:ea typeface="Corbel"/>
                  <a:cs typeface="Corbel"/>
                  <a:sym typeface="Corbel"/>
                </a:rPr>
                <a:t>O coração</a:t>
              </a:r>
            </a:p>
          </p:txBody>
        </p:sp>
        <p:sp>
          <p:nvSpPr>
            <p:cNvPr id="759" name="Google Shape;759;p41"/>
            <p:cNvSpPr/>
            <p:nvPr/>
          </p:nvSpPr>
          <p:spPr>
            <a:xfrm rot="10800000">
              <a:off x="2124197" y="3005563"/>
              <a:ext cx="1423516" cy="1423516"/>
            </a:xfrm>
            <a:prstGeom prst="downArrow">
              <a:avLst>
                <a:gd name="adj1" fmla="val 50000"/>
                <a:gd name="adj2" fmla="val 35000"/>
              </a:avLst>
            </a:prstGeom>
            <a:solidFill>
              <a:srgbClr val="BC85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1"/>
            <p:cNvSpPr txBox="1"/>
            <p:nvPr/>
          </p:nvSpPr>
          <p:spPr>
            <a:xfrm>
              <a:off x="2302135" y="3324264"/>
              <a:ext cx="1067637" cy="1174401"/>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orbel"/>
                <a:buNone/>
              </a:pPr>
              <a:r>
                <a:rPr lang="sl-SI" sz="1600" dirty="0">
                  <a:solidFill>
                    <a:schemeClr val="lt1"/>
                  </a:solidFill>
                  <a:latin typeface="Corbel"/>
                  <a:ea typeface="Corbel"/>
                  <a:cs typeface="Corbel"/>
                  <a:sym typeface="Corbel"/>
                </a:rPr>
                <a:t>Destaque</a:t>
              </a:r>
              <a:endParaRPr lang="sl-SI" sz="900" dirty="0">
                <a:solidFill>
                  <a:schemeClr val="lt1"/>
                </a:solidFill>
                <a:latin typeface="Corbel"/>
                <a:ea typeface="Corbel"/>
                <a:cs typeface="Corbel"/>
                <a:sym typeface="Corbel"/>
              </a:endParaRPr>
            </a:p>
            <a:p>
              <a:pPr marL="0" marR="0" lvl="0" indent="0" algn="ctr" rtl="0">
                <a:lnSpc>
                  <a:spcPct val="90000"/>
                </a:lnSpc>
                <a:spcBef>
                  <a:spcPts val="0"/>
                </a:spcBef>
                <a:spcAft>
                  <a:spcPts val="0"/>
                </a:spcAft>
                <a:buClr>
                  <a:schemeClr val="lt1"/>
                </a:buClr>
                <a:buSzPts val="900"/>
                <a:buFont typeface="Corbel"/>
                <a:buNone/>
              </a:pPr>
              <a:endParaRPr lang="sl-SI" dirty="0"/>
            </a:p>
          </p:txBody>
        </p:sp>
        <p:sp>
          <p:nvSpPr>
            <p:cNvPr id="761" name="Google Shape;761;p41"/>
            <p:cNvSpPr/>
            <p:nvPr/>
          </p:nvSpPr>
          <p:spPr>
            <a:xfrm rot="-7200000">
              <a:off x="823021" y="2254329"/>
              <a:ext cx="1423516" cy="1423516"/>
            </a:xfrm>
            <a:prstGeom prst="downArrow">
              <a:avLst>
                <a:gd name="adj1" fmla="val 50000"/>
                <a:gd name="adj2" fmla="val 35000"/>
              </a:avLst>
            </a:prstGeom>
            <a:solidFill>
              <a:srgbClr val="AF939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1"/>
            <p:cNvSpPr txBox="1"/>
            <p:nvPr/>
          </p:nvSpPr>
          <p:spPr>
            <a:xfrm rot="-1800000">
              <a:off x="839709" y="2672486"/>
              <a:ext cx="1174401" cy="711758"/>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orbel"/>
                <a:buNone/>
              </a:pPr>
              <a:r>
                <a:rPr lang="sl-SI" sz="1800" dirty="0">
                  <a:solidFill>
                    <a:schemeClr val="lt1"/>
                  </a:solidFill>
                  <a:latin typeface="Corbel"/>
                  <a:ea typeface="Corbel"/>
                  <a:cs typeface="Corbel"/>
                  <a:sym typeface="Corbel"/>
                </a:rPr>
                <a:t>A reviravolta</a:t>
              </a:r>
            </a:p>
          </p:txBody>
        </p:sp>
        <p:sp>
          <p:nvSpPr>
            <p:cNvPr id="763" name="Google Shape;763;p41"/>
            <p:cNvSpPr/>
            <p:nvPr/>
          </p:nvSpPr>
          <p:spPr>
            <a:xfrm rot="-3600000">
              <a:off x="823021" y="751861"/>
              <a:ext cx="1423516" cy="1423516"/>
            </a:xfrm>
            <a:prstGeom prst="downArrow">
              <a:avLst>
                <a:gd name="adj1" fmla="val 50000"/>
                <a:gd name="adj2" fmla="val 35000"/>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1"/>
            <p:cNvSpPr txBox="1"/>
            <p:nvPr/>
          </p:nvSpPr>
          <p:spPr>
            <a:xfrm rot="1800000">
              <a:off x="798855" y="1093822"/>
              <a:ext cx="1174401" cy="711758"/>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orbel"/>
                <a:buNone/>
              </a:pPr>
              <a:r>
                <a:rPr lang="sl-SI" sz="1800" dirty="0">
                  <a:solidFill>
                    <a:schemeClr val="lt1"/>
                  </a:solidFill>
                  <a:latin typeface="Corbel"/>
                  <a:ea typeface="Corbel"/>
                  <a:cs typeface="Corbel"/>
                  <a:sym typeface="Corbel"/>
                </a:rPr>
                <a:t>Solução</a:t>
              </a:r>
              <a:endParaRPr lang="sl-SI" sz="900" dirty="0">
                <a:solidFill>
                  <a:schemeClr val="lt1"/>
                </a:solidFill>
                <a:latin typeface="Corbel"/>
                <a:ea typeface="Corbel"/>
                <a:cs typeface="Corbel"/>
                <a:sym typeface="Corbel"/>
              </a:endParaRPr>
            </a:p>
            <a:p>
              <a:pPr marL="0" marR="0" lvl="0" indent="0" algn="ctr" rtl="0">
                <a:lnSpc>
                  <a:spcPct val="90000"/>
                </a:lnSpc>
                <a:spcBef>
                  <a:spcPts val="0"/>
                </a:spcBef>
                <a:spcAft>
                  <a:spcPts val="0"/>
                </a:spcAft>
                <a:buClr>
                  <a:schemeClr val="lt1"/>
                </a:buClr>
                <a:buSzPts val="900"/>
                <a:buFont typeface="Corbel"/>
                <a:buNone/>
              </a:pPr>
              <a:endParaRPr lang="sl-SI" dirty="0"/>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42"/>
          <p:cNvPicPr preferRelativeResize="0">
            <a:picLocks noGrp="1"/>
          </p:cNvPicPr>
          <p:nvPr>
            <p:ph type="pic" idx="2"/>
          </p:nvPr>
        </p:nvPicPr>
        <p:blipFill rotWithShape="1">
          <a:blip r:embed="rId3">
            <a:alphaModFix/>
            <a:extLst>
              <a:ext uri="{28A0092B-C50C-407E-A947-70E740481C1C}">
                <a14:useLocalDpi xmlns:a14="http://schemas.microsoft.com/office/drawing/2010/main"/>
              </a:ext>
            </a:extLst>
          </a:blip>
          <a:srcRect/>
          <a:stretch/>
        </p:blipFill>
        <p:spPr>
          <a:xfrm>
            <a:off x="8802435" y="1223694"/>
            <a:ext cx="3389565" cy="4033653"/>
          </a:xfrm>
          <a:prstGeom prst="rect">
            <a:avLst/>
          </a:prstGeom>
          <a:noFill/>
          <a:ln>
            <a:noFill/>
          </a:ln>
        </p:spPr>
      </p:pic>
      <p:sp>
        <p:nvSpPr>
          <p:cNvPr id="770" name="Google Shape;770;p42"/>
          <p:cNvSpPr txBox="1">
            <a:spLocks noGrp="1"/>
          </p:cNvSpPr>
          <p:nvPr>
            <p:ph type="body" idx="1"/>
          </p:nvPr>
        </p:nvSpPr>
        <p:spPr>
          <a:xfrm>
            <a:off x="346444" y="526341"/>
            <a:ext cx="8581807"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200"/>
              <a:buNone/>
            </a:pPr>
            <a:r>
              <a:rPr lang="pt-PT" dirty="0"/>
              <a:t>Confira a história do famoso </a:t>
            </a:r>
            <a:r>
              <a:rPr lang="pt-PT" dirty="0" err="1"/>
              <a:t>Sacher</a:t>
            </a:r>
            <a:r>
              <a:rPr lang="pt-PT" dirty="0"/>
              <a:t> </a:t>
            </a:r>
            <a:r>
              <a:rPr lang="pt-PT" dirty="0" err="1"/>
              <a:t>Torte</a:t>
            </a:r>
            <a:endParaRPr lang="pt-PT" dirty="0"/>
          </a:p>
        </p:txBody>
      </p:sp>
      <p:sp>
        <p:nvSpPr>
          <p:cNvPr id="771" name="Google Shape;771;p42"/>
          <p:cNvSpPr txBox="1">
            <a:spLocks noGrp="1"/>
          </p:cNvSpPr>
          <p:nvPr>
            <p:ph type="body" idx="3"/>
          </p:nvPr>
        </p:nvSpPr>
        <p:spPr>
          <a:xfrm>
            <a:off x="653522" y="2674569"/>
            <a:ext cx="6361734" cy="7544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None/>
            </a:pPr>
            <a:r>
              <a:rPr lang="pt-PT" b="1" dirty="0"/>
              <a:t>O ícone da culinária de Viena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43"/>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A estrutura da história do </a:t>
            </a:r>
            <a:r>
              <a:rPr lang="pt-PT" dirty="0" err="1"/>
              <a:t>Sacher</a:t>
            </a:r>
            <a:r>
              <a:rPr lang="pt-PT" dirty="0"/>
              <a:t> </a:t>
            </a:r>
            <a:r>
              <a:rPr lang="pt-PT" dirty="0" err="1"/>
              <a:t>Torte</a:t>
            </a:r>
            <a:endParaRPr lang="pt-PT" dirty="0"/>
          </a:p>
        </p:txBody>
      </p:sp>
      <p:grpSp>
        <p:nvGrpSpPr>
          <p:cNvPr id="777" name="Google Shape;777;p43"/>
          <p:cNvGrpSpPr/>
          <p:nvPr/>
        </p:nvGrpSpPr>
        <p:grpSpPr>
          <a:xfrm>
            <a:off x="2257991" y="2763634"/>
            <a:ext cx="7726380" cy="886189"/>
            <a:chOff x="943" y="2001633"/>
            <a:chExt cx="7726380" cy="886189"/>
          </a:xfrm>
        </p:grpSpPr>
        <p:sp>
          <p:nvSpPr>
            <p:cNvPr id="778" name="Google Shape;778;p43"/>
            <p:cNvSpPr/>
            <p:nvPr/>
          </p:nvSpPr>
          <p:spPr>
            <a:xfrm>
              <a:off x="943" y="2001633"/>
              <a:ext cx="1069806" cy="67932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3"/>
            <p:cNvSpPr/>
            <p:nvPr/>
          </p:nvSpPr>
          <p:spPr>
            <a:xfrm>
              <a:off x="119810" y="2114557"/>
              <a:ext cx="1069806" cy="67932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3"/>
            <p:cNvSpPr txBox="1"/>
            <p:nvPr/>
          </p:nvSpPr>
          <p:spPr>
            <a:xfrm>
              <a:off x="119810" y="2219401"/>
              <a:ext cx="1030012" cy="63953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1000"/>
                <a:buFont typeface="Corbel"/>
                <a:buNone/>
              </a:pPr>
              <a:r>
                <a:rPr lang="sl-SI" dirty="0">
                  <a:solidFill>
                    <a:schemeClr val="dk1"/>
                  </a:solidFill>
                  <a:latin typeface="Corbel"/>
                  <a:ea typeface="Corbel"/>
                  <a:cs typeface="Corbel"/>
                  <a:sym typeface="Corbel"/>
                </a:rPr>
                <a:t>Introdução</a:t>
              </a:r>
              <a:endParaRPr lang="sl-SI" sz="1000" dirty="0">
                <a:solidFill>
                  <a:schemeClr val="dk1"/>
                </a:solidFill>
                <a:latin typeface="Corbel"/>
                <a:ea typeface="Corbel"/>
                <a:cs typeface="Corbel"/>
                <a:sym typeface="Corbel"/>
              </a:endParaRPr>
            </a:p>
            <a:p>
              <a:pPr marL="0" marR="0" lvl="0" indent="0" algn="ctr" rtl="0">
                <a:lnSpc>
                  <a:spcPct val="90000"/>
                </a:lnSpc>
                <a:spcBef>
                  <a:spcPts val="0"/>
                </a:spcBef>
                <a:spcAft>
                  <a:spcPts val="0"/>
                </a:spcAft>
                <a:buClr>
                  <a:schemeClr val="dk1"/>
                </a:buClr>
                <a:buSzPts val="1000"/>
                <a:buFont typeface="Corbel"/>
                <a:buNone/>
              </a:pPr>
              <a:endParaRPr lang="sl-SI" dirty="0"/>
            </a:p>
          </p:txBody>
        </p:sp>
        <p:sp>
          <p:nvSpPr>
            <p:cNvPr id="781" name="Google Shape;781;p43"/>
            <p:cNvSpPr/>
            <p:nvPr/>
          </p:nvSpPr>
          <p:spPr>
            <a:xfrm>
              <a:off x="1308484" y="2001633"/>
              <a:ext cx="1069806" cy="67932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3"/>
            <p:cNvSpPr/>
            <p:nvPr/>
          </p:nvSpPr>
          <p:spPr>
            <a:xfrm>
              <a:off x="1427352" y="2114557"/>
              <a:ext cx="1069806" cy="67932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3"/>
            <p:cNvSpPr txBox="1"/>
            <p:nvPr/>
          </p:nvSpPr>
          <p:spPr>
            <a:xfrm>
              <a:off x="1427351" y="2248289"/>
              <a:ext cx="1030012" cy="63953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1000"/>
                <a:buFont typeface="Corbel"/>
                <a:buNone/>
              </a:pPr>
              <a:r>
                <a:rPr lang="sl-SI" dirty="0">
                  <a:solidFill>
                    <a:schemeClr val="dk1"/>
                  </a:solidFill>
                  <a:latin typeface="Corbel"/>
                  <a:ea typeface="Corbel"/>
                  <a:cs typeface="Corbel"/>
                  <a:sym typeface="Corbel"/>
                </a:rPr>
                <a:t>Conflito</a:t>
              </a:r>
              <a:endParaRPr lang="sl-SI" sz="1000" dirty="0">
                <a:solidFill>
                  <a:schemeClr val="dk1"/>
                </a:solidFill>
                <a:latin typeface="Corbel"/>
                <a:ea typeface="Corbel"/>
                <a:cs typeface="Corbel"/>
                <a:sym typeface="Corbel"/>
              </a:endParaRPr>
            </a:p>
            <a:p>
              <a:pPr marL="0" marR="0" lvl="0" indent="0" algn="ctr" rtl="0">
                <a:lnSpc>
                  <a:spcPct val="90000"/>
                </a:lnSpc>
                <a:spcBef>
                  <a:spcPts val="0"/>
                </a:spcBef>
                <a:spcAft>
                  <a:spcPts val="0"/>
                </a:spcAft>
                <a:buClr>
                  <a:schemeClr val="dk1"/>
                </a:buClr>
                <a:buSzPts val="1000"/>
                <a:buFont typeface="Corbel"/>
                <a:buNone/>
              </a:pPr>
              <a:endParaRPr lang="sl-SI" dirty="0"/>
            </a:p>
          </p:txBody>
        </p:sp>
        <p:sp>
          <p:nvSpPr>
            <p:cNvPr id="784" name="Google Shape;784;p43"/>
            <p:cNvSpPr/>
            <p:nvPr/>
          </p:nvSpPr>
          <p:spPr>
            <a:xfrm>
              <a:off x="2616025" y="2001633"/>
              <a:ext cx="1069806" cy="67932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3"/>
            <p:cNvSpPr/>
            <p:nvPr/>
          </p:nvSpPr>
          <p:spPr>
            <a:xfrm>
              <a:off x="2734893" y="2114557"/>
              <a:ext cx="1069806" cy="67932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3"/>
            <p:cNvSpPr txBox="1"/>
            <p:nvPr/>
          </p:nvSpPr>
          <p:spPr>
            <a:xfrm>
              <a:off x="2754790" y="2134454"/>
              <a:ext cx="1030012" cy="63953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1000"/>
                <a:buFont typeface="Corbel"/>
                <a:buNone/>
              </a:pPr>
              <a:r>
                <a:rPr lang="sl-SI" dirty="0">
                  <a:solidFill>
                    <a:schemeClr val="dk1"/>
                  </a:solidFill>
                  <a:latin typeface="Corbel"/>
                  <a:ea typeface="Corbel"/>
                  <a:cs typeface="Corbel"/>
                  <a:sym typeface="Corbel"/>
                </a:rPr>
                <a:t>Ação principal</a:t>
              </a:r>
            </a:p>
          </p:txBody>
        </p:sp>
        <p:sp>
          <p:nvSpPr>
            <p:cNvPr id="787" name="Google Shape;787;p43"/>
            <p:cNvSpPr/>
            <p:nvPr/>
          </p:nvSpPr>
          <p:spPr>
            <a:xfrm>
              <a:off x="3923567" y="2001633"/>
              <a:ext cx="1069806" cy="67932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3"/>
            <p:cNvSpPr/>
            <p:nvPr/>
          </p:nvSpPr>
          <p:spPr>
            <a:xfrm>
              <a:off x="4042434" y="2114557"/>
              <a:ext cx="1069806" cy="67932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3"/>
            <p:cNvSpPr txBox="1"/>
            <p:nvPr/>
          </p:nvSpPr>
          <p:spPr>
            <a:xfrm>
              <a:off x="4023976" y="2219400"/>
              <a:ext cx="1030012" cy="63953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1000"/>
                <a:buFont typeface="Corbel"/>
                <a:buNone/>
              </a:pPr>
              <a:r>
                <a:rPr lang="sl-SI" dirty="0">
                  <a:solidFill>
                    <a:schemeClr val="dk1"/>
                  </a:solidFill>
                  <a:latin typeface="Corbel"/>
                  <a:ea typeface="Corbel"/>
                  <a:cs typeface="Corbel"/>
                  <a:sym typeface="Corbel"/>
                </a:rPr>
                <a:t>O auge</a:t>
              </a:r>
            </a:p>
            <a:p>
              <a:pPr marL="0" marR="0" lvl="0" indent="0" algn="ctr" rtl="0">
                <a:lnSpc>
                  <a:spcPct val="90000"/>
                </a:lnSpc>
                <a:spcBef>
                  <a:spcPts val="0"/>
                </a:spcBef>
                <a:spcAft>
                  <a:spcPts val="0"/>
                </a:spcAft>
                <a:buClr>
                  <a:schemeClr val="dk1"/>
                </a:buClr>
                <a:buSzPts val="1000"/>
                <a:buFont typeface="Corbel"/>
                <a:buNone/>
              </a:pPr>
              <a:endParaRPr lang="sl-SI" dirty="0"/>
            </a:p>
          </p:txBody>
        </p:sp>
        <p:sp>
          <p:nvSpPr>
            <p:cNvPr id="790" name="Google Shape;790;p43"/>
            <p:cNvSpPr/>
            <p:nvPr/>
          </p:nvSpPr>
          <p:spPr>
            <a:xfrm>
              <a:off x="5231108" y="2001633"/>
              <a:ext cx="1069806" cy="67932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p:nvPr/>
          </p:nvSpPr>
          <p:spPr>
            <a:xfrm>
              <a:off x="5349975" y="2114557"/>
              <a:ext cx="1069806" cy="67932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3"/>
            <p:cNvSpPr txBox="1"/>
            <p:nvPr/>
          </p:nvSpPr>
          <p:spPr>
            <a:xfrm>
              <a:off x="5399718" y="2226569"/>
              <a:ext cx="1030012" cy="63953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1000"/>
                <a:buFont typeface="Corbel"/>
                <a:buNone/>
              </a:pPr>
              <a:r>
                <a:rPr lang="sl-SI" dirty="0">
                  <a:solidFill>
                    <a:schemeClr val="dk1"/>
                  </a:solidFill>
                  <a:latin typeface="Corbel"/>
                  <a:ea typeface="Corbel"/>
                  <a:cs typeface="Corbel"/>
                  <a:sym typeface="Corbel"/>
                </a:rPr>
                <a:t>Reviravolta</a:t>
              </a:r>
              <a:endParaRPr lang="sl-SI" sz="1000" dirty="0">
                <a:solidFill>
                  <a:schemeClr val="dk1"/>
                </a:solidFill>
                <a:latin typeface="Corbel"/>
                <a:ea typeface="Corbel"/>
                <a:cs typeface="Corbel"/>
                <a:sym typeface="Corbel"/>
              </a:endParaRPr>
            </a:p>
            <a:p>
              <a:pPr marL="0" marR="0" lvl="0" indent="0" algn="ctr" rtl="0">
                <a:lnSpc>
                  <a:spcPct val="90000"/>
                </a:lnSpc>
                <a:spcBef>
                  <a:spcPts val="0"/>
                </a:spcBef>
                <a:spcAft>
                  <a:spcPts val="0"/>
                </a:spcAft>
                <a:buClr>
                  <a:schemeClr val="dk1"/>
                </a:buClr>
                <a:buSzPts val="1000"/>
                <a:buFont typeface="Corbel"/>
                <a:buNone/>
              </a:pPr>
              <a:endParaRPr lang="sl-SI" dirty="0"/>
            </a:p>
          </p:txBody>
        </p:sp>
        <p:sp>
          <p:nvSpPr>
            <p:cNvPr id="793" name="Google Shape;793;p43"/>
            <p:cNvSpPr/>
            <p:nvPr/>
          </p:nvSpPr>
          <p:spPr>
            <a:xfrm>
              <a:off x="6538649" y="2001633"/>
              <a:ext cx="1069806" cy="67932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3"/>
            <p:cNvSpPr/>
            <p:nvPr/>
          </p:nvSpPr>
          <p:spPr>
            <a:xfrm>
              <a:off x="6657517" y="2114557"/>
              <a:ext cx="1069806" cy="67932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3"/>
            <p:cNvSpPr txBox="1"/>
            <p:nvPr/>
          </p:nvSpPr>
          <p:spPr>
            <a:xfrm>
              <a:off x="6677414" y="2244837"/>
              <a:ext cx="1030012" cy="63953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1000"/>
                <a:buFont typeface="Corbel"/>
                <a:buNone/>
              </a:pPr>
              <a:r>
                <a:rPr lang="sl-SI" dirty="0">
                  <a:solidFill>
                    <a:schemeClr val="dk1"/>
                  </a:solidFill>
                  <a:latin typeface="Corbel"/>
                  <a:ea typeface="Corbel"/>
                  <a:cs typeface="Corbel"/>
                  <a:sym typeface="Corbel"/>
                </a:rPr>
                <a:t>Solução</a:t>
              </a:r>
              <a:endParaRPr lang="sl-SI" sz="1000" dirty="0">
                <a:solidFill>
                  <a:schemeClr val="dk1"/>
                </a:solidFill>
                <a:latin typeface="Corbel"/>
                <a:ea typeface="Corbel"/>
                <a:cs typeface="Corbel"/>
                <a:sym typeface="Corbel"/>
              </a:endParaRPr>
            </a:p>
            <a:p>
              <a:pPr marL="0" marR="0" lvl="0" indent="0" algn="ctr" rtl="0">
                <a:lnSpc>
                  <a:spcPct val="90000"/>
                </a:lnSpc>
                <a:spcBef>
                  <a:spcPts val="0"/>
                </a:spcBef>
                <a:spcAft>
                  <a:spcPts val="0"/>
                </a:spcAft>
                <a:buClr>
                  <a:schemeClr val="dk1"/>
                </a:buClr>
                <a:buSzPts val="1000"/>
                <a:buFont typeface="Corbel"/>
                <a:buNone/>
              </a:pPr>
              <a:endParaRPr lang="sl-SI" dirty="0"/>
            </a:p>
          </p:txBody>
        </p:sp>
      </p:grpSp>
      <p:pic>
        <p:nvPicPr>
          <p:cNvPr id="796" name="Google Shape;796;p43" descr="Castle scene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8345" y="1673634"/>
            <a:ext cx="914400" cy="914400"/>
          </a:xfrm>
          <a:prstGeom prst="rect">
            <a:avLst/>
          </a:prstGeom>
          <a:noFill/>
          <a:ln>
            <a:noFill/>
          </a:ln>
        </p:spPr>
      </p:pic>
      <p:pic>
        <p:nvPicPr>
          <p:cNvPr id="797" name="Google Shape;797;p43" descr="Head with gears with solid fill"/>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99122" y="1664092"/>
            <a:ext cx="914400" cy="914400"/>
          </a:xfrm>
          <a:prstGeom prst="rect">
            <a:avLst/>
          </a:prstGeom>
          <a:noFill/>
          <a:ln>
            <a:noFill/>
          </a:ln>
        </p:spPr>
      </p:pic>
      <p:pic>
        <p:nvPicPr>
          <p:cNvPr id="798" name="Google Shape;798;p43" descr="Hero Male with solid fil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6393" y="1664092"/>
            <a:ext cx="914400" cy="914400"/>
          </a:xfrm>
          <a:prstGeom prst="rect">
            <a:avLst/>
          </a:prstGeom>
          <a:noFill/>
          <a:ln>
            <a:noFill/>
          </a:ln>
        </p:spPr>
      </p:pic>
      <p:pic>
        <p:nvPicPr>
          <p:cNvPr id="799" name="Google Shape;799;p43" descr="Cake slice with solid fill"/>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875854" y="1673634"/>
            <a:ext cx="914400" cy="914400"/>
          </a:xfrm>
          <a:prstGeom prst="rect">
            <a:avLst/>
          </a:prstGeom>
          <a:noFill/>
          <a:ln>
            <a:noFill/>
          </a:ln>
        </p:spPr>
      </p:pic>
      <p:sp>
        <p:nvSpPr>
          <p:cNvPr id="800" name="Google Shape;800;p43"/>
          <p:cNvSpPr txBox="1"/>
          <p:nvPr/>
        </p:nvSpPr>
        <p:spPr>
          <a:xfrm>
            <a:off x="2517717" y="3762747"/>
            <a:ext cx="6553198" cy="313928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Noto Sans Symbols"/>
              <a:buChar char="⮚"/>
            </a:pPr>
            <a:r>
              <a:rPr lang="pt-PT" sz="1800" dirty="0">
                <a:solidFill>
                  <a:schemeClr val="lt1"/>
                </a:solidFill>
                <a:latin typeface="Calibri"/>
                <a:ea typeface="Calibri"/>
                <a:cs typeface="Calibri"/>
                <a:sym typeface="Calibri"/>
              </a:rPr>
              <a:t>No ano de 1832, o duque austríaco </a:t>
            </a:r>
            <a:r>
              <a:rPr lang="pt-PT" sz="1800" dirty="0" err="1">
                <a:solidFill>
                  <a:schemeClr val="lt1"/>
                </a:solidFill>
                <a:latin typeface="Calibri"/>
                <a:ea typeface="Calibri"/>
                <a:cs typeface="Calibri"/>
                <a:sym typeface="Calibri"/>
              </a:rPr>
              <a:t>Wenzel</a:t>
            </a:r>
            <a:r>
              <a:rPr lang="pt-PT" sz="1800" dirty="0">
                <a:solidFill>
                  <a:schemeClr val="lt1"/>
                </a:solidFill>
                <a:latin typeface="Calibri"/>
                <a:ea typeface="Calibri"/>
                <a:cs typeface="Calibri"/>
                <a:sym typeface="Calibri"/>
              </a:rPr>
              <a:t> </a:t>
            </a:r>
            <a:r>
              <a:rPr lang="pt-PT" sz="1800" dirty="0" err="1">
                <a:solidFill>
                  <a:schemeClr val="lt1"/>
                </a:solidFill>
                <a:latin typeface="Calibri"/>
                <a:ea typeface="Calibri"/>
                <a:cs typeface="Calibri"/>
                <a:sym typeface="Calibri"/>
              </a:rPr>
              <a:t>von</a:t>
            </a:r>
            <a:r>
              <a:rPr lang="pt-PT" sz="1800" dirty="0">
                <a:solidFill>
                  <a:schemeClr val="lt1"/>
                </a:solidFill>
                <a:latin typeface="Calibri"/>
                <a:ea typeface="Calibri"/>
                <a:cs typeface="Calibri"/>
                <a:sym typeface="Calibri"/>
              </a:rPr>
              <a:t> </a:t>
            </a:r>
            <a:r>
              <a:rPr lang="pt-PT" sz="1800" dirty="0" err="1">
                <a:solidFill>
                  <a:schemeClr val="lt1"/>
                </a:solidFill>
                <a:latin typeface="Calibri"/>
                <a:ea typeface="Calibri"/>
                <a:cs typeface="Calibri"/>
                <a:sym typeface="Calibri"/>
              </a:rPr>
              <a:t>Metternich</a:t>
            </a:r>
            <a:r>
              <a:rPr lang="pt-PT" sz="1800" dirty="0">
                <a:solidFill>
                  <a:schemeClr val="lt1"/>
                </a:solidFill>
                <a:latin typeface="Calibri"/>
                <a:ea typeface="Calibri"/>
                <a:cs typeface="Calibri"/>
                <a:sym typeface="Calibri"/>
              </a:rPr>
              <a:t> organizou um jantar de gala com o objetivo de apresentar uma nova sobremesa.</a:t>
            </a:r>
          </a:p>
          <a:p>
            <a:pPr marL="285750" marR="0" lvl="0" indent="-285750" algn="l" rtl="0">
              <a:spcBef>
                <a:spcPts val="0"/>
              </a:spcBef>
              <a:spcAft>
                <a:spcPts val="0"/>
              </a:spcAft>
              <a:buClr>
                <a:schemeClr val="lt1"/>
              </a:buClr>
              <a:buSzPts val="1800"/>
              <a:buFont typeface="Noto Sans Symbols"/>
              <a:buChar char="⮚"/>
            </a:pPr>
            <a:r>
              <a:rPr lang="pt-PT" sz="1800" dirty="0">
                <a:solidFill>
                  <a:schemeClr val="lt1"/>
                </a:solidFill>
                <a:latin typeface="Calibri"/>
                <a:ea typeface="Calibri"/>
                <a:cs typeface="Calibri"/>
                <a:sym typeface="Calibri"/>
              </a:rPr>
              <a:t>Quando o confeiteiro-chefe adoeceu, o fardo recaiu sobre o aprendiz Franz </a:t>
            </a:r>
            <a:r>
              <a:rPr lang="pt-PT" sz="1800" dirty="0" err="1">
                <a:solidFill>
                  <a:schemeClr val="lt1"/>
                </a:solidFill>
                <a:latin typeface="Calibri"/>
                <a:ea typeface="Calibri"/>
                <a:cs typeface="Calibri"/>
                <a:sym typeface="Calibri"/>
              </a:rPr>
              <a:t>Sacher</a:t>
            </a:r>
            <a:endParaRPr lang="pt-PT" sz="18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Noto Sans Symbols"/>
              <a:buChar char="⮚"/>
            </a:pPr>
            <a:r>
              <a:rPr lang="pt-PT" sz="1800" dirty="0">
                <a:solidFill>
                  <a:schemeClr val="lt1"/>
                </a:solidFill>
                <a:latin typeface="Calibri"/>
                <a:ea typeface="Calibri"/>
                <a:cs typeface="Calibri"/>
                <a:sym typeface="Calibri"/>
              </a:rPr>
              <a:t>Franz usou uma receita de bolo de chocolate e transformou-a à sua maneira, usando geleia de damasco para o recheio.</a:t>
            </a:r>
          </a:p>
          <a:p>
            <a:pPr marL="285750" marR="0" lvl="0" indent="-285750" algn="l" rtl="0">
              <a:spcBef>
                <a:spcPts val="0"/>
              </a:spcBef>
              <a:spcAft>
                <a:spcPts val="0"/>
              </a:spcAft>
              <a:buClr>
                <a:schemeClr val="lt1"/>
              </a:buClr>
              <a:buSzPts val="1800"/>
              <a:buFont typeface="Noto Sans Symbols"/>
              <a:buChar char="⮚"/>
            </a:pPr>
            <a:r>
              <a:rPr lang="pt-PT" sz="1800" dirty="0">
                <a:solidFill>
                  <a:schemeClr val="lt1"/>
                </a:solidFill>
                <a:latin typeface="Calibri"/>
                <a:ea typeface="Calibri"/>
                <a:cs typeface="Calibri"/>
                <a:sym typeface="Calibri"/>
              </a:rPr>
              <a:t>Os convidados ficaram extremamente entusiasmados e o jovem confeiteiro tornou-se um ícone urbano.</a:t>
            </a:r>
          </a:p>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pic>
        <p:nvPicPr>
          <p:cNvPr id="801" name="Google Shape;801;p43" descr="Owl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296070" y="4875563"/>
            <a:ext cx="914400" cy="91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44"/>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O que não fazer sobre históricas gastronómicas</a:t>
            </a:r>
          </a:p>
          <a:p>
            <a:pPr marL="0" lvl="0" indent="0" algn="l" rtl="0">
              <a:lnSpc>
                <a:spcPct val="90000"/>
              </a:lnSpc>
              <a:spcBef>
                <a:spcPts val="1000"/>
              </a:spcBef>
              <a:spcAft>
                <a:spcPts val="0"/>
              </a:spcAft>
              <a:buClr>
                <a:schemeClr val="dk1"/>
              </a:buClr>
              <a:buSzPts val="3600"/>
              <a:buNone/>
            </a:pPr>
            <a:endParaRPr dirty="0"/>
          </a:p>
        </p:txBody>
      </p:sp>
      <p:sp>
        <p:nvSpPr>
          <p:cNvPr id="807" name="Google Shape;807;p44"/>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2400"/>
              <a:buFont typeface="Noto Sans Symbols"/>
              <a:buChar char="⮚"/>
            </a:pPr>
            <a:r>
              <a:rPr lang="pt-PT" dirty="0"/>
              <a:t>Promoção de produtos alimentícios genéricos sem origens</a:t>
            </a:r>
          </a:p>
          <a:p>
            <a:pPr marL="342900" lvl="0" indent="-342900" algn="l" rtl="0">
              <a:lnSpc>
                <a:spcPct val="150000"/>
              </a:lnSpc>
              <a:spcBef>
                <a:spcPts val="0"/>
              </a:spcBef>
              <a:spcAft>
                <a:spcPts val="0"/>
              </a:spcAft>
              <a:buClr>
                <a:schemeClr val="dk1"/>
              </a:buClr>
              <a:buSzPts val="2400"/>
              <a:buFont typeface="Noto Sans Symbols"/>
              <a:buChar char="⮚"/>
            </a:pPr>
            <a:r>
              <a:rPr lang="pt-PT" dirty="0"/>
              <a:t>Ser desrespeitoso com as tradições locais e sustentabilidade</a:t>
            </a:r>
          </a:p>
          <a:p>
            <a:pPr marL="342900" lvl="0" indent="-342900" algn="l" rtl="0">
              <a:lnSpc>
                <a:spcPct val="150000"/>
              </a:lnSpc>
              <a:spcBef>
                <a:spcPts val="0"/>
              </a:spcBef>
              <a:spcAft>
                <a:spcPts val="0"/>
              </a:spcAft>
              <a:buClr>
                <a:schemeClr val="dk1"/>
              </a:buClr>
              <a:buSzPts val="2400"/>
              <a:buFont typeface="Noto Sans Symbols"/>
              <a:buChar char="⮚"/>
            </a:pPr>
            <a:r>
              <a:rPr lang="pt-PT" dirty="0"/>
              <a:t>Esquecer a perspetiva da hospitalidade</a:t>
            </a:r>
          </a:p>
          <a:p>
            <a:pPr marL="342900" lvl="0" indent="-342900" algn="l" rtl="0">
              <a:lnSpc>
                <a:spcPct val="150000"/>
              </a:lnSpc>
              <a:spcBef>
                <a:spcPts val="0"/>
              </a:spcBef>
              <a:spcAft>
                <a:spcPts val="0"/>
              </a:spcAft>
              <a:buClr>
                <a:schemeClr val="dk1"/>
              </a:buClr>
              <a:buSzPts val="2400"/>
              <a:buFont typeface="Noto Sans Symbols"/>
              <a:buChar char="⮚"/>
            </a:pPr>
            <a:r>
              <a:rPr lang="pt-PT" dirty="0"/>
              <a:t>Falta de criatividade</a:t>
            </a:r>
          </a:p>
          <a:p>
            <a:pPr marL="342900" lvl="0" indent="-342900" algn="l" rtl="0">
              <a:lnSpc>
                <a:spcPct val="150000"/>
              </a:lnSpc>
              <a:spcBef>
                <a:spcPts val="0"/>
              </a:spcBef>
              <a:spcAft>
                <a:spcPts val="0"/>
              </a:spcAft>
              <a:buClr>
                <a:schemeClr val="dk1"/>
              </a:buClr>
              <a:buSzPts val="2400"/>
              <a:buFont typeface="Noto Sans Symbols"/>
              <a:buChar char="⮚"/>
            </a:pPr>
            <a:r>
              <a:rPr lang="pt-PT" dirty="0"/>
              <a:t>Emoções negativas em relação à comida</a:t>
            </a:r>
          </a:p>
          <a:p>
            <a:pPr marL="342900" lvl="0" indent="-342900" algn="l" rtl="0">
              <a:lnSpc>
                <a:spcPct val="150000"/>
              </a:lnSpc>
              <a:spcBef>
                <a:spcPts val="0"/>
              </a:spcBef>
              <a:spcAft>
                <a:spcPts val="0"/>
              </a:spcAft>
              <a:buClr>
                <a:schemeClr val="dk1"/>
              </a:buClr>
              <a:buSzPts val="2400"/>
              <a:buFont typeface="Noto Sans Symbols"/>
              <a:buChar char="⮚"/>
            </a:pPr>
            <a:r>
              <a:rPr lang="pt-PT" dirty="0" err="1"/>
              <a:t>Copy</a:t>
            </a:r>
            <a:r>
              <a:rPr lang="pt-PT" dirty="0"/>
              <a:t> paste </a:t>
            </a:r>
          </a:p>
          <a:p>
            <a:pPr marL="342900" lvl="0" indent="-190500" algn="l" rtl="0">
              <a:lnSpc>
                <a:spcPct val="90000"/>
              </a:lnSpc>
              <a:spcBef>
                <a:spcPts val="1000"/>
              </a:spcBef>
              <a:spcAft>
                <a:spcPts val="0"/>
              </a:spcAft>
              <a:buClr>
                <a:schemeClr val="dk1"/>
              </a:buClr>
              <a:buSzPts val="2400"/>
              <a:buNone/>
            </a:pPr>
            <a:endParaRPr dirty="0"/>
          </a:p>
          <a:p>
            <a:pPr marL="342900" lvl="0" indent="-190500" algn="l" rtl="0">
              <a:lnSpc>
                <a:spcPct val="90000"/>
              </a:lnSpc>
              <a:spcBef>
                <a:spcPts val="1000"/>
              </a:spcBef>
              <a:spcAft>
                <a:spcPts val="0"/>
              </a:spcAft>
              <a:buClr>
                <a:schemeClr val="dk1"/>
              </a:buClr>
              <a:buSzPts val="2400"/>
              <a:buNone/>
            </a:pP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45"/>
          <p:cNvSpPr txBox="1">
            <a:spLocks noGrp="1"/>
          </p:cNvSpPr>
          <p:nvPr>
            <p:ph type="body" idx="2"/>
          </p:nvPr>
        </p:nvSpPr>
        <p:spPr>
          <a:xfrm>
            <a:off x="712093" y="857244"/>
            <a:ext cx="4369392" cy="44939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000"/>
              <a:buNone/>
            </a:pPr>
            <a:r>
              <a:rPr lang="pt-PT" dirty="0"/>
              <a:t>Vamos descobrir mais sobre as melhores histórias de comida da Eslovênia</a:t>
            </a:r>
          </a:p>
        </p:txBody>
      </p:sp>
      <p:sp>
        <p:nvSpPr>
          <p:cNvPr id="813" name="Google Shape;813;p45"/>
          <p:cNvSpPr txBox="1">
            <a:spLocks noGrp="1"/>
          </p:cNvSpPr>
          <p:nvPr>
            <p:ph type="body" idx="3"/>
          </p:nvPr>
        </p:nvSpPr>
        <p:spPr>
          <a:xfrm>
            <a:off x="623677" y="659926"/>
            <a:ext cx="7946886" cy="18897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sz="3600" dirty="0">
                <a:latin typeface="Calibri"/>
                <a:ea typeface="Calibri"/>
                <a:cs typeface="Calibri"/>
                <a:sym typeface="Calibri"/>
              </a:rPr>
              <a:t>Histórias gastronómicas para relembrar</a:t>
            </a:r>
          </a:p>
        </p:txBody>
      </p:sp>
      <p:pic>
        <p:nvPicPr>
          <p:cNvPr id="814" name="Google Shape;814;p45" descr="Clapping hands with solid fill"/>
          <p:cNvPicPr preferRelativeResize="0">
            <a:picLocks noGrp="1"/>
          </p:cNvPicPr>
          <p:nvPr>
            <p:ph type="pic" idx="4"/>
          </p:nvPr>
        </p:nvPicPr>
        <p:blipFill rotWithShape="1">
          <a:blip r:embed="rId3" cstate="screen">
            <a:alphaModFix/>
            <a:extLst>
              <a:ext uri="{28A0092B-C50C-407E-A947-70E740481C1C}">
                <a14:useLocalDpi xmlns:a14="http://schemas.microsoft.com/office/drawing/2010/main"/>
              </a:ext>
            </a:extLst>
          </a:blip>
          <a:srcRect l="18137" r="18137"/>
          <a:stretch/>
        </p:blipFill>
        <p:spPr>
          <a:xfrm>
            <a:off x="6497060" y="1137780"/>
            <a:ext cx="3001968" cy="473901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6"/>
          <p:cNvSpPr txBox="1">
            <a:spLocks noGrp="1"/>
          </p:cNvSpPr>
          <p:nvPr>
            <p:ph type="body" idx="1"/>
          </p:nvPr>
        </p:nvSpPr>
        <p:spPr>
          <a:xfrm>
            <a:off x="532223" y="781583"/>
            <a:ext cx="4677581" cy="4883987"/>
          </a:xfrm>
          <a:prstGeom prst="rect">
            <a:avLst/>
          </a:prstGeom>
          <a:noFill/>
          <a:ln>
            <a:noFill/>
          </a:ln>
        </p:spPr>
        <p:txBody>
          <a:bodyPr spcFirstLastPara="1" wrap="square" lIns="91425" tIns="45700" rIns="91425" bIns="45700" anchor="ctr" anchorCtr="0">
            <a:normAutofit fontScale="55000" lnSpcReduction="20000"/>
          </a:bodyPr>
          <a:lstStyle/>
          <a:p>
            <a:pPr marL="0" lvl="0" indent="0" algn="l" rtl="0">
              <a:lnSpc>
                <a:spcPct val="90000"/>
              </a:lnSpc>
              <a:spcBef>
                <a:spcPts val="0"/>
              </a:spcBef>
              <a:spcAft>
                <a:spcPts val="0"/>
              </a:spcAft>
              <a:buSzPts val="3600"/>
              <a:buNone/>
            </a:pPr>
            <a:r>
              <a:rPr lang="pt-PT" sz="4400" dirty="0"/>
              <a:t>Sopa de ferro, também conhecida como sopa "</a:t>
            </a:r>
            <a:r>
              <a:rPr lang="pt-PT" sz="4400" dirty="0" err="1"/>
              <a:t>širhakl</a:t>
            </a:r>
            <a:r>
              <a:rPr lang="pt-PT" sz="4400" dirty="0"/>
              <a:t>"</a:t>
            </a:r>
          </a:p>
          <a:p>
            <a:pPr marL="0" lvl="0" indent="0" algn="just" rtl="0">
              <a:lnSpc>
                <a:spcPct val="170000"/>
              </a:lnSpc>
              <a:spcBef>
                <a:spcPts val="1200"/>
              </a:spcBef>
              <a:spcAft>
                <a:spcPts val="0"/>
              </a:spcAft>
              <a:buSzPts val="3600"/>
              <a:buNone/>
            </a:pPr>
            <a:endParaRPr b="0" dirty="0"/>
          </a:p>
          <a:p>
            <a:pPr marL="0" lvl="0" indent="0" algn="just" rtl="0">
              <a:lnSpc>
                <a:spcPct val="170000"/>
              </a:lnSpc>
              <a:spcBef>
                <a:spcPts val="1200"/>
              </a:spcBef>
              <a:spcAft>
                <a:spcPts val="0"/>
              </a:spcAft>
              <a:buSzPts val="1800"/>
              <a:buNone/>
            </a:pPr>
            <a:r>
              <a:rPr lang="pt-PT" sz="2900" b="0" dirty="0">
                <a:latin typeface="Calibri" panose="020F0502020204030204" pitchFamily="34" charset="0"/>
                <a:cs typeface="Calibri" panose="020F0502020204030204" pitchFamily="34" charset="0"/>
              </a:rPr>
              <a:t>Durante o boom industrial na cidade de </a:t>
            </a:r>
            <a:r>
              <a:rPr lang="pt-PT" sz="2900" b="0" dirty="0" err="1">
                <a:latin typeface="Calibri" panose="020F0502020204030204" pitchFamily="34" charset="0"/>
                <a:cs typeface="Calibri" panose="020F0502020204030204" pitchFamily="34" charset="0"/>
              </a:rPr>
              <a:t>Maribor</a:t>
            </a:r>
            <a:r>
              <a:rPr lang="pt-PT" sz="2900" b="0" dirty="0">
                <a:latin typeface="Calibri" panose="020F0502020204030204" pitchFamily="34" charset="0"/>
                <a:cs typeface="Calibri" panose="020F0502020204030204" pitchFamily="34" charset="0"/>
              </a:rPr>
              <a:t> (Eslovênia), a sopa simples de batata era um prato do dia a dia da população trabalhadora. Batatas com alguns temperos eram enriquecidas na sopa apenas com cebolas fritas que rangiam em contato com a sopa. Assim como o raspador de ferro (</a:t>
            </a:r>
            <a:r>
              <a:rPr lang="pt-PT" sz="2900" b="0" dirty="0" err="1">
                <a:latin typeface="Calibri" panose="020F0502020204030204" pitchFamily="34" charset="0"/>
                <a:cs typeface="Calibri" panose="020F0502020204030204" pitchFamily="34" charset="0"/>
              </a:rPr>
              <a:t>širhakl</a:t>
            </a:r>
            <a:r>
              <a:rPr lang="pt-PT" sz="2900" b="0" dirty="0">
                <a:latin typeface="Calibri" panose="020F0502020204030204" pitchFamily="34" charset="0"/>
                <a:cs typeface="Calibri" panose="020F0502020204030204" pitchFamily="34" charset="0"/>
              </a:rPr>
              <a:t>) após a limpeza do fogão quente range quando é mergulhado num balde de água fria.</a:t>
            </a:r>
          </a:p>
          <a:p>
            <a:pPr marL="0" lvl="0" indent="0" algn="just" rtl="0">
              <a:lnSpc>
                <a:spcPct val="90000"/>
              </a:lnSpc>
              <a:spcBef>
                <a:spcPts val="1200"/>
              </a:spcBef>
              <a:spcAft>
                <a:spcPts val="0"/>
              </a:spcAft>
              <a:buSzPts val="1800"/>
              <a:buNone/>
            </a:pPr>
            <a:endParaRPr lang="pt-PT" sz="1900" b="0" dirty="0">
              <a:latin typeface="Calibri" panose="020F0502020204030204" pitchFamily="34" charset="0"/>
              <a:cs typeface="Calibri" panose="020F0502020204030204" pitchFamily="34" charset="0"/>
            </a:endParaRPr>
          </a:p>
          <a:p>
            <a:pPr marL="0" lvl="0" indent="0" algn="just" rtl="0">
              <a:lnSpc>
                <a:spcPct val="90000"/>
              </a:lnSpc>
              <a:spcBef>
                <a:spcPts val="1200"/>
              </a:spcBef>
              <a:spcAft>
                <a:spcPts val="0"/>
              </a:spcAft>
              <a:buSzPts val="1800"/>
              <a:buNone/>
            </a:pPr>
            <a:r>
              <a:rPr lang="pt-PT" sz="2200" b="0" dirty="0">
                <a:latin typeface="Calibri" panose="020F0502020204030204" pitchFamily="34" charset="0"/>
                <a:cs typeface="Calibri" panose="020F0502020204030204" pitchFamily="34" charset="0"/>
              </a:rPr>
              <a:t>*ŠIRHAKL (</a:t>
            </a:r>
            <a:r>
              <a:rPr lang="pt-PT" sz="2200" b="0" dirty="0" err="1">
                <a:latin typeface="Calibri" panose="020F0502020204030204" pitchFamily="34" charset="0"/>
                <a:cs typeface="Calibri" panose="020F0502020204030204" pitchFamily="34" charset="0"/>
              </a:rPr>
              <a:t>coll</a:t>
            </a:r>
            <a:r>
              <a:rPr lang="pt-PT" sz="2200" b="0" dirty="0">
                <a:latin typeface="Calibri" panose="020F0502020204030204" pitchFamily="34" charset="0"/>
                <a:cs typeface="Calibri" panose="020F0502020204030204" pitchFamily="34" charset="0"/>
              </a:rPr>
              <a:t>.) = raspador de carvão de ferro</a:t>
            </a:r>
          </a:p>
        </p:txBody>
      </p:sp>
      <p:sp>
        <p:nvSpPr>
          <p:cNvPr id="820" name="Google Shape;820;p46"/>
          <p:cNvSpPr txBox="1">
            <a:spLocks noGrp="1"/>
          </p:cNvSpPr>
          <p:nvPr>
            <p:ph type="body" idx="2"/>
          </p:nvPr>
        </p:nvSpPr>
        <p:spPr>
          <a:xfrm>
            <a:off x="13457972" y="2100378"/>
            <a:ext cx="724078" cy="17504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endParaRPr/>
          </a:p>
        </p:txBody>
      </p:sp>
      <p:pic>
        <p:nvPicPr>
          <p:cNvPr id="821" name="Google Shape;821;p46"/>
          <p:cNvPicPr preferRelativeResize="0"/>
          <p:nvPr/>
        </p:nvPicPr>
        <p:blipFill rotWithShape="1">
          <a:blip r:embed="rId3">
            <a:alphaModFix/>
          </a:blip>
          <a:srcRect/>
          <a:stretch/>
        </p:blipFill>
        <p:spPr>
          <a:xfrm>
            <a:off x="5455127" y="325120"/>
            <a:ext cx="2598517" cy="6532880"/>
          </a:xfrm>
          <a:prstGeom prst="rect">
            <a:avLst/>
          </a:prstGeom>
          <a:noFill/>
          <a:ln>
            <a:noFill/>
          </a:ln>
        </p:spPr>
      </p:pic>
      <p:pic>
        <p:nvPicPr>
          <p:cNvPr id="822" name="Google Shape;822;p46" descr="Recept: kako nastane dobra kremna juha"/>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53644" y="348488"/>
            <a:ext cx="3495755" cy="233164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47"/>
          <p:cNvSpPr txBox="1">
            <a:spLocks noGrp="1"/>
          </p:cNvSpPr>
          <p:nvPr>
            <p:ph type="body" idx="1"/>
          </p:nvPr>
        </p:nvSpPr>
        <p:spPr>
          <a:xfrm>
            <a:off x="571313" y="497840"/>
            <a:ext cx="4677581" cy="5261691"/>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SzPts val="3200"/>
              <a:buNone/>
            </a:pPr>
            <a:r>
              <a:rPr lang="sl-SI" sz="3200" dirty="0"/>
              <a:t>Vinho com “efeito”</a:t>
            </a:r>
          </a:p>
          <a:p>
            <a:pPr marL="0" lvl="0" indent="0" algn="l" rtl="0">
              <a:lnSpc>
                <a:spcPct val="90000"/>
              </a:lnSpc>
              <a:spcBef>
                <a:spcPts val="1200"/>
              </a:spcBef>
              <a:spcAft>
                <a:spcPts val="0"/>
              </a:spcAft>
              <a:buSzPts val="3200"/>
              <a:buNone/>
            </a:pPr>
            <a:endParaRPr sz="3200" dirty="0"/>
          </a:p>
          <a:p>
            <a:pPr marL="0" lvl="0" indent="0" algn="just" rtl="0">
              <a:lnSpc>
                <a:spcPct val="150000"/>
              </a:lnSpc>
              <a:spcBef>
                <a:spcPts val="1200"/>
              </a:spcBef>
              <a:spcAft>
                <a:spcPts val="0"/>
              </a:spcAft>
              <a:buSzPts val="2000"/>
              <a:buNone/>
            </a:pPr>
            <a:r>
              <a:rPr lang="pt-PT" sz="1700" b="0" dirty="0">
                <a:latin typeface="Calibri" panose="020F0502020204030204" pitchFamily="34" charset="0"/>
                <a:cs typeface="Calibri" panose="020F0502020204030204" pitchFamily="34" charset="0"/>
              </a:rPr>
              <a:t>A família Doppler de </a:t>
            </a:r>
            <a:r>
              <a:rPr lang="pt-PT" sz="1700" b="0" dirty="0" err="1">
                <a:latin typeface="Calibri" panose="020F0502020204030204" pitchFamily="34" charset="0"/>
                <a:cs typeface="Calibri" panose="020F0502020204030204" pitchFamily="34" charset="0"/>
              </a:rPr>
              <a:t>Zg</a:t>
            </a:r>
            <a:r>
              <a:rPr lang="pt-PT" sz="1700" b="0" dirty="0">
                <a:latin typeface="Calibri" panose="020F0502020204030204" pitchFamily="34" charset="0"/>
                <a:cs typeface="Calibri" panose="020F0502020204030204" pitchFamily="34" charset="0"/>
              </a:rPr>
              <a:t>. </a:t>
            </a:r>
            <a:r>
              <a:rPr lang="pt-PT" sz="1700" b="0" dirty="0" err="1">
                <a:latin typeface="Calibri" panose="020F0502020204030204" pitchFamily="34" charset="0"/>
                <a:cs typeface="Calibri" panose="020F0502020204030204" pitchFamily="34" charset="0"/>
              </a:rPr>
              <a:t>Kungota</a:t>
            </a:r>
            <a:r>
              <a:rPr lang="pt-PT" sz="1700" b="0" dirty="0">
                <a:latin typeface="Calibri" panose="020F0502020204030204" pitchFamily="34" charset="0"/>
                <a:cs typeface="Calibri" panose="020F0502020204030204" pitchFamily="34" charset="0"/>
              </a:rPr>
              <a:t>, na Eslovênia, produz vinho há várias gerações. Durante a Segunda Guerra Mundial, o avô foi preso por soldados alemães por colaborar com guerrilheiros e enviado para um campo de concentração. Apesar das condições desumanas, o avô sobreviveu. Quando voltou para a Eslovênia, o médico da família  instruiu-o a beber uma taça de vinho caseiro por dia para melhorar sua saúde. Porém, para que o vinho tenha o efeito desejado, seria melhor beber dois.</a:t>
            </a:r>
          </a:p>
          <a:p>
            <a:pPr marL="0" lvl="0" indent="0" algn="just" rtl="0">
              <a:lnSpc>
                <a:spcPct val="90000"/>
              </a:lnSpc>
              <a:spcBef>
                <a:spcPts val="1200"/>
              </a:spcBef>
              <a:spcAft>
                <a:spcPts val="0"/>
              </a:spcAft>
              <a:buSzPts val="2000"/>
              <a:buNone/>
            </a:pPr>
            <a:r>
              <a:rPr lang="pt-PT" sz="1700" b="0" dirty="0">
                <a:latin typeface="Calibri" panose="020F0502020204030204" pitchFamily="34" charset="0"/>
                <a:cs typeface="Calibri" panose="020F0502020204030204" pitchFamily="34" charset="0"/>
              </a:rPr>
              <a:t>Doppler =&gt; </a:t>
            </a:r>
            <a:r>
              <a:rPr lang="pt-PT" sz="1700" b="0" dirty="0" err="1">
                <a:latin typeface="Calibri" panose="020F0502020204030204" pitchFamily="34" charset="0"/>
                <a:cs typeface="Calibri" panose="020F0502020204030204" pitchFamily="34" charset="0"/>
              </a:rPr>
              <a:t>doppelt</a:t>
            </a:r>
            <a:r>
              <a:rPr lang="pt-PT" sz="1700" b="0" dirty="0">
                <a:latin typeface="Calibri" panose="020F0502020204030204" pitchFamily="34" charset="0"/>
                <a:cs typeface="Calibri" panose="020F0502020204030204" pitchFamily="34" charset="0"/>
              </a:rPr>
              <a:t> (</a:t>
            </a:r>
            <a:r>
              <a:rPr lang="pt-PT" sz="1700" b="0" dirty="0" err="1">
                <a:latin typeface="Calibri" panose="020F0502020204030204" pitchFamily="34" charset="0"/>
                <a:cs typeface="Calibri" panose="020F0502020204030204" pitchFamily="34" charset="0"/>
              </a:rPr>
              <a:t>Ger</a:t>
            </a:r>
            <a:r>
              <a:rPr lang="pt-PT" sz="1700" b="0" dirty="0">
                <a:latin typeface="Calibri" panose="020F0502020204030204" pitchFamily="34" charset="0"/>
                <a:cs typeface="Calibri" panose="020F0502020204030204" pitchFamily="34" charset="0"/>
              </a:rPr>
              <a:t>.) = </a:t>
            </a:r>
            <a:r>
              <a:rPr lang="pt-PT" sz="1700" b="0" dirty="0" err="1">
                <a:latin typeface="Calibri" panose="020F0502020204030204" pitchFamily="34" charset="0"/>
                <a:cs typeface="Calibri" panose="020F0502020204030204" pitchFamily="34" charset="0"/>
              </a:rPr>
              <a:t>double</a:t>
            </a:r>
            <a:r>
              <a:rPr lang="pt-PT" sz="1700" b="0" dirty="0">
                <a:latin typeface="Calibri" panose="020F0502020204030204" pitchFamily="34" charset="0"/>
                <a:cs typeface="Calibri" panose="020F0502020204030204" pitchFamily="34" charset="0"/>
              </a:rPr>
              <a:t> (Eng.)= dobro (</a:t>
            </a:r>
            <a:r>
              <a:rPr lang="pt-PT" sz="1700" b="0" dirty="0" err="1">
                <a:latin typeface="Calibri" panose="020F0502020204030204" pitchFamily="34" charset="0"/>
                <a:cs typeface="Calibri" panose="020F0502020204030204" pitchFamily="34" charset="0"/>
              </a:rPr>
              <a:t>Port</a:t>
            </a:r>
            <a:r>
              <a:rPr lang="pt-PT" sz="1700" b="0" dirty="0">
                <a:latin typeface="Calibri" panose="020F0502020204030204" pitchFamily="34" charset="0"/>
                <a:cs typeface="Calibri" panose="020F0502020204030204" pitchFamily="34" charset="0"/>
              </a:rPr>
              <a:t>)</a:t>
            </a:r>
          </a:p>
        </p:txBody>
      </p:sp>
      <p:sp>
        <p:nvSpPr>
          <p:cNvPr id="828" name="Google Shape;828;p47"/>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endParaRPr/>
          </a:p>
        </p:txBody>
      </p:sp>
      <p:pic>
        <p:nvPicPr>
          <p:cNvPr id="829" name="Google Shape;829;p47"/>
          <p:cNvPicPr preferRelativeResize="0"/>
          <p:nvPr/>
        </p:nvPicPr>
        <p:blipFill rotWithShape="1">
          <a:blip r:embed="rId3">
            <a:alphaModFix/>
          </a:blip>
          <a:srcRect/>
          <a:stretch/>
        </p:blipFill>
        <p:spPr>
          <a:xfrm>
            <a:off x="5608023" y="706268"/>
            <a:ext cx="3962301" cy="5938372"/>
          </a:xfrm>
          <a:prstGeom prst="rect">
            <a:avLst/>
          </a:prstGeom>
          <a:noFill/>
          <a:ln>
            <a:noFill/>
          </a:ln>
        </p:spPr>
      </p:pic>
      <p:sp>
        <p:nvSpPr>
          <p:cNvPr id="830" name="Google Shape;830;p47"/>
          <p:cNvSpPr/>
          <p:nvPr/>
        </p:nvSpPr>
        <p:spPr>
          <a:xfrm rot="8365102">
            <a:off x="8354479" y="4563418"/>
            <a:ext cx="807868" cy="541538"/>
          </a:xfrm>
          <a:prstGeom prst="rightArrow">
            <a:avLst>
              <a:gd name="adj1" fmla="val 50000"/>
              <a:gd name="adj2" fmla="val 50000"/>
            </a:avLst>
          </a:prstGeom>
          <a:solidFill>
            <a:schemeClr val="accent1"/>
          </a:solidFill>
          <a:ln w="10775" cap="flat" cmpd="sng">
            <a:solidFill>
              <a:srgbClr val="2E87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48"/>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u="sng" dirty="0">
                <a:solidFill>
                  <a:schemeClr val="hlink"/>
                </a:solidFill>
              </a:rPr>
              <a:t>Queijo TRNIČ </a:t>
            </a:r>
          </a:p>
          <a:p>
            <a:pPr marL="0" lvl="0" indent="0" algn="just" rtl="0">
              <a:lnSpc>
                <a:spcPct val="90000"/>
              </a:lnSpc>
              <a:spcBef>
                <a:spcPts val="1200"/>
              </a:spcBef>
              <a:spcAft>
                <a:spcPts val="0"/>
              </a:spcAft>
              <a:buSzPts val="2300"/>
              <a:buNone/>
            </a:pPr>
            <a:r>
              <a:rPr lang="pt-PT" sz="2000" b="0" dirty="0">
                <a:latin typeface="Calibri" panose="020F0502020204030204" pitchFamily="34" charset="0"/>
                <a:cs typeface="Calibri" panose="020F0502020204030204" pitchFamily="34" charset="0"/>
              </a:rPr>
              <a:t>É uma história de amor da montanha </a:t>
            </a:r>
            <a:r>
              <a:rPr lang="pt-PT" sz="2000" b="0" dirty="0" err="1">
                <a:latin typeface="Calibri" panose="020F0502020204030204" pitchFamily="34" charset="0"/>
                <a:cs typeface="Calibri" panose="020F0502020204030204" pitchFamily="34" charset="0"/>
              </a:rPr>
              <a:t>Velika</a:t>
            </a:r>
            <a:r>
              <a:rPr lang="pt-PT" sz="2000" b="0" dirty="0">
                <a:latin typeface="Calibri" panose="020F0502020204030204" pitchFamily="34" charset="0"/>
                <a:cs typeface="Calibri" panose="020F0502020204030204" pitchFamily="34" charset="0"/>
              </a:rPr>
              <a:t> </a:t>
            </a:r>
            <a:r>
              <a:rPr lang="pt-PT" sz="2000" b="0" dirty="0" err="1">
                <a:latin typeface="Calibri" panose="020F0502020204030204" pitchFamily="34" charset="0"/>
                <a:cs typeface="Calibri" panose="020F0502020204030204" pitchFamily="34" charset="0"/>
              </a:rPr>
              <a:t>planina</a:t>
            </a:r>
            <a:r>
              <a:rPr lang="pt-PT" sz="2000" b="0" dirty="0">
                <a:latin typeface="Calibri" panose="020F0502020204030204" pitchFamily="34" charset="0"/>
                <a:cs typeface="Calibri" panose="020F0502020204030204" pitchFamily="34" charset="0"/>
              </a:rPr>
              <a:t> eslovena. Segundo a tradição, os pastores davam o queijo TRNIČ no outono, no final do pasto, como prova de amor e fidelidade, as promessas de casamento aos seus escolhidos, esposas e meninas. A forma de TRNIČ foi inspirada numa parte muito especial do corpo feminino.</a:t>
            </a:r>
          </a:p>
          <a:p>
            <a:pPr marL="0" lvl="0" indent="0" algn="l" rtl="0">
              <a:lnSpc>
                <a:spcPct val="90000"/>
              </a:lnSpc>
              <a:spcBef>
                <a:spcPts val="1200"/>
              </a:spcBef>
              <a:spcAft>
                <a:spcPts val="0"/>
              </a:spcAft>
              <a:buSzPts val="1800"/>
              <a:buNone/>
            </a:pPr>
            <a:endParaRPr sz="1800" b="0" dirty="0"/>
          </a:p>
        </p:txBody>
      </p:sp>
      <p:sp>
        <p:nvSpPr>
          <p:cNvPr id="836" name="Google Shape;836;p48"/>
          <p:cNvSpPr txBox="1">
            <a:spLocks noGrp="1"/>
          </p:cNvSpPr>
          <p:nvPr>
            <p:ph type="body" idx="2"/>
          </p:nvPr>
        </p:nvSpPr>
        <p:spPr>
          <a:xfrm>
            <a:off x="5585818" y="4358947"/>
            <a:ext cx="5576400" cy="101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r>
              <a:rPr lang="sl-SI" sz="1800" dirty="0">
                <a:hlinkClick r:id="rId3"/>
              </a:rPr>
              <a:t>https://www.youtube.com/watch?v=swdGkYIhFkU</a:t>
            </a:r>
            <a:endParaRPr lang="pt-PT" sz="1800" dirty="0"/>
          </a:p>
          <a:p>
            <a:pPr marL="0" lvl="0" indent="0" algn="l" rtl="0">
              <a:lnSpc>
                <a:spcPct val="90000"/>
              </a:lnSpc>
              <a:spcBef>
                <a:spcPts val="0"/>
              </a:spcBef>
              <a:spcAft>
                <a:spcPts val="0"/>
              </a:spcAft>
              <a:buSzPts val="2400"/>
              <a:buNone/>
            </a:pPr>
            <a:endParaRPr sz="1800" dirty="0"/>
          </a:p>
        </p:txBody>
      </p:sp>
      <p:pic>
        <p:nvPicPr>
          <p:cNvPr id="837" name="Google Shape;837;p48"/>
          <p:cNvPicPr preferRelativeResize="0"/>
          <p:nvPr/>
        </p:nvPicPr>
        <p:blipFill rotWithShape="1">
          <a:blip r:embed="rId4">
            <a:alphaModFix/>
          </a:blip>
          <a:srcRect/>
          <a:stretch/>
        </p:blipFill>
        <p:spPr>
          <a:xfrm>
            <a:off x="5455127" y="306584"/>
            <a:ext cx="5423008" cy="3608765"/>
          </a:xfrm>
          <a:prstGeom prst="rect">
            <a:avLst/>
          </a:prstGeom>
          <a:noFill/>
          <a:ln>
            <a:noFill/>
          </a:ln>
        </p:spPr>
      </p:pic>
      <p:sp>
        <p:nvSpPr>
          <p:cNvPr id="5" name="Seta: Para Cima 4">
            <a:extLst>
              <a:ext uri="{FF2B5EF4-FFF2-40B4-BE49-F238E27FC236}">
                <a16:creationId xmlns:a16="http://schemas.microsoft.com/office/drawing/2014/main" id="{632AEA31-16C5-4B42-A02E-BA21007481A7}"/>
              </a:ext>
            </a:extLst>
          </p:cNvPr>
          <p:cNvSpPr/>
          <p:nvPr/>
        </p:nvSpPr>
        <p:spPr>
          <a:xfrm>
            <a:off x="8012624" y="4974956"/>
            <a:ext cx="201478" cy="3970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49"/>
          <p:cNvSpPr txBox="1">
            <a:spLocks noGrp="1"/>
          </p:cNvSpPr>
          <p:nvPr>
            <p:ph type="body" idx="2"/>
          </p:nvPr>
        </p:nvSpPr>
        <p:spPr>
          <a:xfrm>
            <a:off x="12420601" y="0"/>
            <a:ext cx="1060708" cy="1914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endParaRPr/>
          </a:p>
        </p:txBody>
      </p:sp>
      <p:pic>
        <p:nvPicPr>
          <p:cNvPr id="843" name="Google Shape;843;p49" descr="https://www.staratrta.si/assets/image-cache/gallery/3/13.7349d8a8.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96638" y="324657"/>
            <a:ext cx="4034371" cy="2688336"/>
          </a:xfrm>
          <a:prstGeom prst="rect">
            <a:avLst/>
          </a:prstGeom>
          <a:noFill/>
          <a:ln>
            <a:noFill/>
          </a:ln>
        </p:spPr>
      </p:pic>
      <p:pic>
        <p:nvPicPr>
          <p:cNvPr id="844" name="Google Shape;844;p49"/>
          <p:cNvPicPr preferRelativeResize="0"/>
          <p:nvPr/>
        </p:nvPicPr>
        <p:blipFill rotWithShape="1">
          <a:blip r:embed="rId4">
            <a:alphaModFix/>
          </a:blip>
          <a:srcRect/>
          <a:stretch/>
        </p:blipFill>
        <p:spPr>
          <a:xfrm>
            <a:off x="5937504" y="3012993"/>
            <a:ext cx="6096000" cy="3429000"/>
          </a:xfrm>
          <a:prstGeom prst="rect">
            <a:avLst/>
          </a:prstGeom>
          <a:noFill/>
          <a:ln>
            <a:noFill/>
          </a:ln>
        </p:spPr>
      </p:pic>
      <p:sp>
        <p:nvSpPr>
          <p:cNvPr id="845" name="Google Shape;845;p49"/>
          <p:cNvSpPr txBox="1">
            <a:spLocks noGrp="1"/>
          </p:cNvSpPr>
          <p:nvPr>
            <p:ph type="body" idx="1"/>
          </p:nvPr>
        </p:nvSpPr>
        <p:spPr>
          <a:xfrm>
            <a:off x="479875" y="743476"/>
            <a:ext cx="4677600" cy="5236200"/>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90000"/>
              </a:lnSpc>
              <a:spcBef>
                <a:spcPts val="0"/>
              </a:spcBef>
              <a:spcAft>
                <a:spcPts val="0"/>
              </a:spcAft>
              <a:buSzPct val="100000"/>
              <a:buNone/>
            </a:pPr>
            <a:r>
              <a:rPr lang="pt-PT" u="sng" dirty="0" err="1">
                <a:solidFill>
                  <a:schemeClr val="hlink"/>
                </a:solidFill>
              </a:rPr>
              <a:t>Maribor</a:t>
            </a:r>
            <a:r>
              <a:rPr lang="pt-PT" u="sng" dirty="0">
                <a:solidFill>
                  <a:schemeClr val="hlink"/>
                </a:solidFill>
              </a:rPr>
              <a:t>- o vinho mais antigo do mundo</a:t>
            </a:r>
          </a:p>
          <a:p>
            <a:pPr marL="0" lvl="0" indent="0" algn="just" rtl="0">
              <a:lnSpc>
                <a:spcPct val="170000"/>
              </a:lnSpc>
              <a:spcBef>
                <a:spcPts val="1200"/>
              </a:spcBef>
              <a:spcAft>
                <a:spcPts val="0"/>
              </a:spcAft>
              <a:buSzPct val="100000"/>
              <a:buNone/>
            </a:pPr>
            <a:r>
              <a:rPr lang="pt-PT" sz="2200" b="0" dirty="0">
                <a:latin typeface="Calibri" panose="020F0502020204030204" pitchFamily="34" charset="0"/>
                <a:cs typeface="Calibri" panose="020F0502020204030204" pitchFamily="34" charset="0"/>
              </a:rPr>
              <a:t>A "</a:t>
            </a:r>
            <a:r>
              <a:rPr lang="pt-PT" sz="2200" b="0" dirty="0" err="1">
                <a:latin typeface="Calibri" panose="020F0502020204030204" pitchFamily="34" charset="0"/>
                <a:cs typeface="Calibri" panose="020F0502020204030204" pitchFamily="34" charset="0"/>
              </a:rPr>
              <a:t>Žametovka</a:t>
            </a:r>
            <a:r>
              <a:rPr lang="pt-PT" sz="2200" b="0" dirty="0">
                <a:latin typeface="Calibri" panose="020F0502020204030204" pitchFamily="34" charset="0"/>
                <a:cs typeface="Calibri" panose="020F0502020204030204" pitchFamily="34" charset="0"/>
              </a:rPr>
              <a:t>" era plantada à frente de casa na cidade de </a:t>
            </a:r>
            <a:r>
              <a:rPr lang="pt-PT" sz="2200" b="0" dirty="0" err="1">
                <a:latin typeface="Calibri" panose="020F0502020204030204" pitchFamily="34" charset="0"/>
                <a:cs typeface="Calibri" panose="020F0502020204030204" pitchFamily="34" charset="0"/>
              </a:rPr>
              <a:t>Maribor</a:t>
            </a:r>
            <a:r>
              <a:rPr lang="pt-PT" sz="2200" b="0" dirty="0">
                <a:latin typeface="Calibri" panose="020F0502020204030204" pitchFamily="34" charset="0"/>
                <a:cs typeface="Calibri" panose="020F0502020204030204" pitchFamily="34" charset="0"/>
              </a:rPr>
              <a:t>, no final da Idade Média. Quase foi destruído devido aos muitos incêndios e outros problemas. Depois, esquecido e em mau estado, foi reconhecido como património mundial e reabilitado no final do século XX. Hoje pode regenerar as uvas a partir das quais é produzido o vinho protocolar na cidade de </a:t>
            </a:r>
            <a:r>
              <a:rPr lang="pt-PT" sz="2200" b="0" dirty="0" err="1">
                <a:latin typeface="Calibri" panose="020F0502020204030204" pitchFamily="34" charset="0"/>
                <a:cs typeface="Calibri" panose="020F0502020204030204" pitchFamily="34" charset="0"/>
              </a:rPr>
              <a:t>Maribor</a:t>
            </a:r>
            <a:r>
              <a:rPr lang="pt-PT" sz="2200" b="0" dirty="0">
                <a:latin typeface="Calibri" panose="020F0502020204030204" pitchFamily="34" charset="0"/>
                <a:cs typeface="Calibri" panose="020F0502020204030204" pitchFamily="34" charset="0"/>
              </a:rPr>
              <a:t>, e também se tornou um grande </a:t>
            </a:r>
            <a:r>
              <a:rPr lang="pt-PT" sz="2200" b="0" dirty="0" err="1">
                <a:latin typeface="Calibri" panose="020F0502020204030204" pitchFamily="34" charset="0"/>
                <a:cs typeface="Calibri" panose="020F0502020204030204" pitchFamily="34" charset="0"/>
              </a:rPr>
              <a:t>pólo</a:t>
            </a:r>
            <a:r>
              <a:rPr lang="pt-PT" sz="2200" b="0" dirty="0">
                <a:latin typeface="Calibri" panose="020F0502020204030204" pitchFamily="34" charset="0"/>
                <a:cs typeface="Calibri" panose="020F0502020204030204" pitchFamily="34" charset="0"/>
              </a:rPr>
              <a:t> turístico da cidade.</a:t>
            </a:r>
          </a:p>
          <a:p>
            <a:pPr marL="0" lvl="0" indent="0" algn="l" rtl="0">
              <a:lnSpc>
                <a:spcPct val="90000"/>
              </a:lnSpc>
              <a:spcBef>
                <a:spcPts val="1200"/>
              </a:spcBef>
              <a:spcAft>
                <a:spcPts val="0"/>
              </a:spcAft>
              <a:buSzPct val="131578"/>
              <a:buNone/>
            </a:pPr>
            <a:endParaRPr sz="1900" b="0" dirty="0"/>
          </a:p>
          <a:p>
            <a:pPr marL="0" lvl="0" indent="0" algn="l" rtl="0">
              <a:lnSpc>
                <a:spcPct val="90000"/>
              </a:lnSpc>
              <a:spcBef>
                <a:spcPts val="1200"/>
              </a:spcBef>
              <a:spcAft>
                <a:spcPts val="0"/>
              </a:spcAft>
              <a:buSzPct val="131578"/>
              <a:buNone/>
            </a:pPr>
            <a:r>
              <a:rPr lang="sl-SI" sz="2100" b="0" dirty="0">
                <a:latin typeface="Calibri" panose="020F0502020204030204" pitchFamily="34" charset="0"/>
                <a:cs typeface="Calibri" panose="020F0502020204030204" pitchFamily="34" charset="0"/>
                <a:hlinkClick r:id="rId5"/>
              </a:rPr>
              <a:t>https://www.youtube.com/watch?v=gSCw40PVur8</a:t>
            </a:r>
            <a:endParaRPr lang="pt-PT" sz="2100" b="0" dirty="0">
              <a:latin typeface="Calibri" panose="020F0502020204030204" pitchFamily="34" charset="0"/>
              <a:cs typeface="Calibri" panose="020F0502020204030204" pitchFamily="34" charset="0"/>
            </a:endParaRPr>
          </a:p>
        </p:txBody>
      </p:sp>
      <p:sp>
        <p:nvSpPr>
          <p:cNvPr id="2" name="Seta: Para Cima 1">
            <a:extLst>
              <a:ext uri="{FF2B5EF4-FFF2-40B4-BE49-F238E27FC236}">
                <a16:creationId xmlns:a16="http://schemas.microsoft.com/office/drawing/2014/main" id="{A66D27DB-029F-4B7E-81FA-91D19B5F1DEC}"/>
              </a:ext>
            </a:extLst>
          </p:cNvPr>
          <p:cNvSpPr/>
          <p:nvPr/>
        </p:nvSpPr>
        <p:spPr>
          <a:xfrm>
            <a:off x="2601699" y="5883365"/>
            <a:ext cx="216976" cy="4623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
          <p:cNvSpPr txBox="1">
            <a:spLocks noGrp="1"/>
          </p:cNvSpPr>
          <p:nvPr>
            <p:ph type="body" idx="1"/>
          </p:nvPr>
        </p:nvSpPr>
        <p:spPr>
          <a:xfrm>
            <a:off x="360760" y="680720"/>
            <a:ext cx="10978262" cy="6219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INTRODUÇÃO AO MÓDULO </a:t>
            </a:r>
            <a:r>
              <a:rPr lang="sl-SI" cap="none" dirty="0"/>
              <a:t>VI</a:t>
            </a:r>
            <a:endParaRPr dirty="0"/>
          </a:p>
        </p:txBody>
      </p:sp>
      <p:sp>
        <p:nvSpPr>
          <p:cNvPr id="348" name="Google Shape;348;p5"/>
          <p:cNvSpPr txBox="1">
            <a:spLocks noGrp="1"/>
          </p:cNvSpPr>
          <p:nvPr>
            <p:ph type="body" idx="2"/>
          </p:nvPr>
        </p:nvSpPr>
        <p:spPr>
          <a:xfrm>
            <a:off x="420918" y="1767840"/>
            <a:ext cx="7260042" cy="340507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50000"/>
              </a:lnSpc>
              <a:spcBef>
                <a:spcPts val="1000"/>
              </a:spcBef>
              <a:spcAft>
                <a:spcPts val="0"/>
              </a:spcAft>
              <a:buClrTx/>
              <a:buSzTx/>
              <a:buFont typeface="Arial"/>
              <a:buNone/>
              <a:tabLst/>
              <a:defRPr/>
            </a:pPr>
            <a:r>
              <a:rPr kumimoji="0" lang="pt-PT"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O turismo gastronómico é visto como uma forma de viajar para uma região de produção de alimentos com fins recreativos ou de entretenimento, que incluem visitas aos principais produtores, a festivais e a feiras gastronómicas, a demonstrações culinárias, a degustações de produtos de alta qualidade, a restaurantes, ou a qualquer outra atividade relacionada com a gastronomia. (Hall </a:t>
            </a:r>
            <a:r>
              <a:rPr kumimoji="0" lang="pt-PT"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and</a:t>
            </a:r>
            <a:r>
              <a:rPr kumimoji="0" lang="pt-PT"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Sharples,2003).</a:t>
            </a:r>
          </a:p>
          <a:p>
            <a:pPr marL="0" lvl="0" indent="0" algn="l" rtl="0">
              <a:lnSpc>
                <a:spcPct val="90000"/>
              </a:lnSpc>
              <a:spcBef>
                <a:spcPts val="1000"/>
              </a:spcBef>
              <a:spcAft>
                <a:spcPts val="0"/>
              </a:spcAft>
              <a:buClr>
                <a:schemeClr val="dk1"/>
              </a:buClr>
              <a:buSzPts val="2400"/>
              <a:buNone/>
            </a:pPr>
            <a:endParaRPr lang="pt-PT" dirty="0">
              <a:latin typeface="Corbel"/>
              <a:ea typeface="Corbel"/>
              <a:cs typeface="Corbel"/>
              <a:sym typeface="Corbel"/>
            </a:endParaRPr>
          </a:p>
        </p:txBody>
      </p:sp>
      <p:pic>
        <p:nvPicPr>
          <p:cNvPr id="349" name="Google Shape;349;p5" descr="Slika, ki vsebuje besede hrana, sadje, zelenjava, raznoliko&#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15195" y="-78540"/>
            <a:ext cx="3943610" cy="648272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9"/>
        <p:cNvGrpSpPr/>
        <p:nvPr/>
      </p:nvGrpSpPr>
      <p:grpSpPr>
        <a:xfrm>
          <a:off x="0" y="0"/>
          <a:ext cx="0" cy="0"/>
          <a:chOff x="0" y="0"/>
          <a:chExt cx="0" cy="0"/>
        </a:xfrm>
      </p:grpSpPr>
      <p:pic>
        <p:nvPicPr>
          <p:cNvPr id="850" name="Google Shape;850;p50" descr="Slika, ki vsebuje besede zunanje, zelenjava, lesen, vsebnik&#10;&#10;Opis je samodejno ustvarjen"/>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p:spPr>
      </p:pic>
      <p:sp>
        <p:nvSpPr>
          <p:cNvPr id="851" name="Google Shape;851;p50"/>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0"/>
          <p:cNvSpPr txBox="1">
            <a:spLocks noGrp="1"/>
          </p:cNvSpPr>
          <p:nvPr>
            <p:ph type="title"/>
          </p:nvPr>
        </p:nvSpPr>
        <p:spPr>
          <a:xfrm>
            <a:off x="252919" y="1103517"/>
            <a:ext cx="3038922" cy="130378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orbel"/>
              <a:buNone/>
            </a:pPr>
            <a:r>
              <a:rPr lang="sl-SI" sz="2400" u="sng" dirty="0">
                <a:solidFill>
                  <a:schemeClr val="dk1"/>
                </a:solidFill>
              </a:rPr>
              <a:t>História de comida sustentável</a:t>
            </a:r>
            <a:endParaRPr lang="sl-SI" sz="2400" dirty="0">
              <a:solidFill>
                <a:schemeClr val="dk1"/>
              </a:solidFill>
            </a:endParaRPr>
          </a:p>
        </p:txBody>
      </p:sp>
      <p:sp>
        <p:nvSpPr>
          <p:cNvPr id="853" name="Google Shape;853;p50"/>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50"/>
          <p:cNvGrpSpPr/>
          <p:nvPr/>
        </p:nvGrpSpPr>
        <p:grpSpPr>
          <a:xfrm>
            <a:off x="-7912" y="2864948"/>
            <a:ext cx="3451503" cy="2776435"/>
            <a:chOff x="248" y="457650"/>
            <a:chExt cx="2946985" cy="2547113"/>
          </a:xfrm>
        </p:grpSpPr>
        <p:sp>
          <p:nvSpPr>
            <p:cNvPr id="855" name="Google Shape;855;p50"/>
            <p:cNvSpPr/>
            <p:nvPr/>
          </p:nvSpPr>
          <p:spPr>
            <a:xfrm>
              <a:off x="1049176" y="457650"/>
              <a:ext cx="849128" cy="551933"/>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0"/>
            <p:cNvSpPr txBox="1"/>
            <p:nvPr/>
          </p:nvSpPr>
          <p:spPr>
            <a:xfrm>
              <a:off x="1076119" y="484593"/>
              <a:ext cx="795242" cy="49804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orbel"/>
                <a:buNone/>
              </a:pPr>
              <a:r>
                <a:rPr lang="pt-PT" sz="1400" dirty="0">
                  <a:solidFill>
                    <a:schemeClr val="lt1"/>
                  </a:solidFill>
                  <a:latin typeface="Corbel"/>
                  <a:ea typeface="Corbel"/>
                  <a:cs typeface="Corbel"/>
                  <a:sym typeface="Corbel"/>
                </a:rPr>
                <a:t>natureza</a:t>
              </a:r>
              <a:endParaRPr sz="1400" dirty="0">
                <a:solidFill>
                  <a:schemeClr val="lt1"/>
                </a:solidFill>
                <a:latin typeface="Corbel"/>
                <a:ea typeface="Corbel"/>
                <a:cs typeface="Corbel"/>
                <a:sym typeface="Corbel"/>
              </a:endParaRPr>
            </a:p>
          </p:txBody>
        </p:sp>
        <p:sp>
          <p:nvSpPr>
            <p:cNvPr id="857" name="Google Shape;857;p50"/>
            <p:cNvSpPr/>
            <p:nvPr/>
          </p:nvSpPr>
          <p:spPr>
            <a:xfrm>
              <a:off x="370832" y="733617"/>
              <a:ext cx="2205817" cy="2205817"/>
            </a:xfrm>
            <a:custGeom>
              <a:avLst/>
              <a:gdLst/>
              <a:ahLst/>
              <a:cxnLst/>
              <a:rect l="l" t="t" r="r" b="b"/>
              <a:pathLst>
                <a:path w="120000" h="120000" extrusionOk="0">
                  <a:moveTo>
                    <a:pt x="83414" y="4757"/>
                  </a:moveTo>
                  <a:lnTo>
                    <a:pt x="83414" y="4757"/>
                  </a:lnTo>
                  <a:cubicBezTo>
                    <a:pt x="93995" y="9242"/>
                    <a:pt x="103065" y="16671"/>
                    <a:pt x="109547" y="26161"/>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0"/>
            <p:cNvSpPr/>
            <p:nvPr/>
          </p:nvSpPr>
          <p:spPr>
            <a:xfrm>
              <a:off x="2098105" y="1219741"/>
              <a:ext cx="849128" cy="551933"/>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0"/>
            <p:cNvSpPr txBox="1"/>
            <p:nvPr/>
          </p:nvSpPr>
          <p:spPr>
            <a:xfrm>
              <a:off x="2125048" y="1246684"/>
              <a:ext cx="795242" cy="49804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orbel"/>
                <a:buNone/>
              </a:pPr>
              <a:r>
                <a:rPr lang="pt-PT" sz="1400" dirty="0">
                  <a:solidFill>
                    <a:schemeClr val="lt1"/>
                  </a:solidFill>
                  <a:latin typeface="Corbel"/>
                  <a:ea typeface="Corbel"/>
                  <a:cs typeface="Corbel"/>
                  <a:sym typeface="Corbel"/>
                </a:rPr>
                <a:t>pessoas</a:t>
              </a:r>
              <a:endParaRPr sz="1400" dirty="0">
                <a:solidFill>
                  <a:schemeClr val="lt1"/>
                </a:solidFill>
                <a:latin typeface="Corbel"/>
                <a:ea typeface="Corbel"/>
                <a:cs typeface="Corbel"/>
                <a:sym typeface="Corbel"/>
              </a:endParaRPr>
            </a:p>
          </p:txBody>
        </p:sp>
        <p:sp>
          <p:nvSpPr>
            <p:cNvPr id="860" name="Google Shape;860;p50"/>
            <p:cNvSpPr/>
            <p:nvPr/>
          </p:nvSpPr>
          <p:spPr>
            <a:xfrm>
              <a:off x="370832" y="733617"/>
              <a:ext cx="2205817" cy="2205817"/>
            </a:xfrm>
            <a:custGeom>
              <a:avLst/>
              <a:gdLst/>
              <a:ahLst/>
              <a:cxnLst/>
              <a:rect l="l" t="t" r="r" b="b"/>
              <a:pathLst>
                <a:path w="120000" h="120000" extrusionOk="0">
                  <a:moveTo>
                    <a:pt x="119918" y="56856"/>
                  </a:moveTo>
                  <a:lnTo>
                    <a:pt x="119918" y="56856"/>
                  </a:lnTo>
                  <a:cubicBezTo>
                    <a:pt x="120593" y="69727"/>
                    <a:pt x="117106" y="82474"/>
                    <a:pt x="109972" y="93209"/>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0"/>
            <p:cNvSpPr/>
            <p:nvPr/>
          </p:nvSpPr>
          <p:spPr>
            <a:xfrm>
              <a:off x="1697450" y="2452830"/>
              <a:ext cx="849128" cy="551933"/>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0"/>
            <p:cNvSpPr txBox="1"/>
            <p:nvPr/>
          </p:nvSpPr>
          <p:spPr>
            <a:xfrm>
              <a:off x="1724393" y="2479773"/>
              <a:ext cx="795242" cy="49804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orbel"/>
                <a:buNone/>
              </a:pPr>
              <a:r>
                <a:rPr lang="pt-PT" sz="1400" dirty="0">
                  <a:solidFill>
                    <a:schemeClr val="lt1"/>
                  </a:solidFill>
                  <a:latin typeface="Corbel"/>
                  <a:ea typeface="Corbel"/>
                  <a:cs typeface="Corbel"/>
                  <a:sym typeface="Corbel"/>
                </a:rPr>
                <a:t>tradição</a:t>
              </a:r>
              <a:endParaRPr sz="1400" dirty="0">
                <a:solidFill>
                  <a:schemeClr val="lt1"/>
                </a:solidFill>
                <a:latin typeface="Corbel"/>
                <a:ea typeface="Corbel"/>
                <a:cs typeface="Corbel"/>
                <a:sym typeface="Corbel"/>
              </a:endParaRPr>
            </a:p>
          </p:txBody>
        </p:sp>
        <p:sp>
          <p:nvSpPr>
            <p:cNvPr id="863" name="Google Shape;863;p50"/>
            <p:cNvSpPr/>
            <p:nvPr/>
          </p:nvSpPr>
          <p:spPr>
            <a:xfrm>
              <a:off x="370832" y="733617"/>
              <a:ext cx="2205817" cy="2205817"/>
            </a:xfrm>
            <a:custGeom>
              <a:avLst/>
              <a:gdLst/>
              <a:ahLst/>
              <a:cxnLst/>
              <a:rect l="l" t="t" r="r" b="b"/>
              <a:pathLst>
                <a:path w="120000" h="120000" extrusionOk="0">
                  <a:moveTo>
                    <a:pt x="71932" y="118802"/>
                  </a:moveTo>
                  <a:cubicBezTo>
                    <a:pt x="64058" y="120400"/>
                    <a:pt x="55943" y="120400"/>
                    <a:pt x="48069" y="118802"/>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0"/>
            <p:cNvSpPr/>
            <p:nvPr/>
          </p:nvSpPr>
          <p:spPr>
            <a:xfrm>
              <a:off x="400903" y="2452830"/>
              <a:ext cx="849128" cy="551933"/>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0"/>
            <p:cNvSpPr txBox="1"/>
            <p:nvPr/>
          </p:nvSpPr>
          <p:spPr>
            <a:xfrm>
              <a:off x="427846" y="2479773"/>
              <a:ext cx="795242" cy="49804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orbel"/>
                <a:buNone/>
              </a:pPr>
              <a:r>
                <a:rPr lang="pt-PT" sz="1400" dirty="0">
                  <a:solidFill>
                    <a:schemeClr val="lt1"/>
                  </a:solidFill>
                  <a:latin typeface="Corbel"/>
                  <a:ea typeface="Corbel"/>
                  <a:cs typeface="Corbel"/>
                  <a:sym typeface="Corbel"/>
                </a:rPr>
                <a:t>saúde</a:t>
              </a:r>
              <a:endParaRPr sz="1400" dirty="0">
                <a:solidFill>
                  <a:schemeClr val="lt1"/>
                </a:solidFill>
                <a:latin typeface="Corbel"/>
                <a:ea typeface="Corbel"/>
                <a:cs typeface="Corbel"/>
                <a:sym typeface="Corbel"/>
              </a:endParaRPr>
            </a:p>
          </p:txBody>
        </p:sp>
        <p:sp>
          <p:nvSpPr>
            <p:cNvPr id="866" name="Google Shape;866;p50"/>
            <p:cNvSpPr/>
            <p:nvPr/>
          </p:nvSpPr>
          <p:spPr>
            <a:xfrm>
              <a:off x="370832" y="733617"/>
              <a:ext cx="2205817" cy="2205817"/>
            </a:xfrm>
            <a:custGeom>
              <a:avLst/>
              <a:gdLst/>
              <a:ahLst/>
              <a:cxnLst/>
              <a:rect l="l" t="t" r="r" b="b"/>
              <a:pathLst>
                <a:path w="120000" h="120000" extrusionOk="0">
                  <a:moveTo>
                    <a:pt x="10028" y="93209"/>
                  </a:moveTo>
                  <a:cubicBezTo>
                    <a:pt x="2894" y="82474"/>
                    <a:pt x="-593" y="69727"/>
                    <a:pt x="82" y="56856"/>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0"/>
            <p:cNvSpPr/>
            <p:nvPr/>
          </p:nvSpPr>
          <p:spPr>
            <a:xfrm>
              <a:off x="248" y="1219741"/>
              <a:ext cx="849128" cy="551933"/>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0"/>
            <p:cNvSpPr txBox="1"/>
            <p:nvPr/>
          </p:nvSpPr>
          <p:spPr>
            <a:xfrm>
              <a:off x="27191" y="1246684"/>
              <a:ext cx="795242" cy="49804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orbel"/>
                <a:buNone/>
              </a:pPr>
              <a:r>
                <a:rPr lang="pt-PT" sz="1400" dirty="0">
                  <a:solidFill>
                    <a:schemeClr val="lt1"/>
                  </a:solidFill>
                  <a:latin typeface="Corbel"/>
                  <a:ea typeface="Corbel"/>
                  <a:cs typeface="Corbel"/>
                  <a:sym typeface="Corbel"/>
                </a:rPr>
                <a:t>economia</a:t>
              </a:r>
              <a:endParaRPr sz="1400" dirty="0">
                <a:solidFill>
                  <a:schemeClr val="lt1"/>
                </a:solidFill>
                <a:latin typeface="Corbel"/>
                <a:ea typeface="Corbel"/>
                <a:cs typeface="Corbel"/>
                <a:sym typeface="Corbel"/>
              </a:endParaRPr>
            </a:p>
          </p:txBody>
        </p:sp>
        <p:sp>
          <p:nvSpPr>
            <p:cNvPr id="869" name="Google Shape;869;p50"/>
            <p:cNvSpPr/>
            <p:nvPr/>
          </p:nvSpPr>
          <p:spPr>
            <a:xfrm>
              <a:off x="370832" y="733617"/>
              <a:ext cx="2205817" cy="2205817"/>
            </a:xfrm>
            <a:custGeom>
              <a:avLst/>
              <a:gdLst/>
              <a:ahLst/>
              <a:cxnLst/>
              <a:rect l="l" t="t" r="r" b="b"/>
              <a:pathLst>
                <a:path w="120000" h="120000" extrusionOk="0">
                  <a:moveTo>
                    <a:pt x="10453" y="26161"/>
                  </a:moveTo>
                  <a:lnTo>
                    <a:pt x="10453" y="26161"/>
                  </a:lnTo>
                  <a:cubicBezTo>
                    <a:pt x="16934" y="16671"/>
                    <a:pt x="26005" y="9242"/>
                    <a:pt x="36586" y="475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1"/>
          <p:cNvSpPr txBox="1">
            <a:spLocks noGrp="1"/>
          </p:cNvSpPr>
          <p:nvPr>
            <p:ph type="body" idx="1"/>
          </p:nvPr>
        </p:nvSpPr>
        <p:spPr>
          <a:xfrm>
            <a:off x="571313" y="875545"/>
            <a:ext cx="10978262" cy="10830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Caso de estudo - Um exemplo olímpico para padrões sustentáveis de alimentação e catering</a:t>
            </a:r>
          </a:p>
        </p:txBody>
      </p:sp>
      <p:sp>
        <p:nvSpPr>
          <p:cNvPr id="875" name="Google Shape;875;p51"/>
          <p:cNvSpPr txBox="1">
            <a:spLocks noGrp="1"/>
          </p:cNvSpPr>
          <p:nvPr>
            <p:ph type="body" idx="2"/>
          </p:nvPr>
        </p:nvSpPr>
        <p:spPr>
          <a:xfrm>
            <a:off x="571313" y="2532849"/>
            <a:ext cx="11429446" cy="357250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2400"/>
              <a:buNone/>
            </a:pPr>
            <a:r>
              <a:rPr lang="pt-PT" sz="2000" dirty="0"/>
              <a:t>Os organizadores dos Jogos Olímpicos de Londres 2012 abriram caminho ao comprometerem-se a servir alimentos saudáveis e sustentáveis nas 14 milhões de refeições servidas nos Jogos. Os organizadores estabeleceram o compromisso de servir comida britânica e sazonal, opções saudáveis, produtos animais de sistemas de maior bem-estar, como RSPCA </a:t>
            </a:r>
            <a:r>
              <a:rPr lang="pt-PT" sz="2000" dirty="0" err="1"/>
              <a:t>Freedom</a:t>
            </a:r>
            <a:r>
              <a:rPr lang="pt-PT" sz="2000" dirty="0"/>
              <a:t> </a:t>
            </a:r>
            <a:r>
              <a:rPr lang="pt-PT" sz="2000" dirty="0" err="1"/>
              <a:t>Food</a:t>
            </a:r>
            <a:r>
              <a:rPr lang="pt-PT" sz="2000" dirty="0"/>
              <a:t>, peixes comprovadamente sustentáveis,  produtos </a:t>
            </a:r>
            <a:r>
              <a:rPr lang="pt-PT" sz="2000" dirty="0" err="1"/>
              <a:t>Fairtrade</a:t>
            </a:r>
            <a:r>
              <a:rPr lang="pt-PT" sz="2000" dirty="0"/>
              <a:t>, e reduzir o desperdício de embalagens e alimentos.</a:t>
            </a:r>
          </a:p>
          <a:p>
            <a:pPr marL="0" lvl="0" indent="0" algn="l" rtl="0">
              <a:lnSpc>
                <a:spcPct val="90000"/>
              </a:lnSpc>
              <a:spcBef>
                <a:spcPts val="0"/>
              </a:spcBef>
              <a:spcAft>
                <a:spcPts val="0"/>
              </a:spcAft>
              <a:buClr>
                <a:schemeClr val="dk1"/>
              </a:buClr>
              <a:buSzPts val="2400"/>
              <a:buNone/>
            </a:pPr>
            <a:endParaRPr sz="16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52"/>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pt-PT" dirty="0"/>
              <a:t>Como promover os principais sabores do destino?</a:t>
            </a:r>
          </a:p>
        </p:txBody>
      </p:sp>
      <p:sp>
        <p:nvSpPr>
          <p:cNvPr id="881" name="Google Shape;881;p52"/>
          <p:cNvSpPr txBox="1">
            <a:spLocks noGrp="1"/>
          </p:cNvSpPr>
          <p:nvPr>
            <p:ph type="body" idx="2"/>
          </p:nvPr>
        </p:nvSpPr>
        <p:spPr>
          <a:xfrm>
            <a:off x="12420601" y="0"/>
            <a:ext cx="1060708" cy="1914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endParaRPr/>
          </a:p>
        </p:txBody>
      </p:sp>
      <p:grpSp>
        <p:nvGrpSpPr>
          <p:cNvPr id="882" name="Google Shape;882;p52"/>
          <p:cNvGrpSpPr/>
          <p:nvPr/>
        </p:nvGrpSpPr>
        <p:grpSpPr>
          <a:xfrm>
            <a:off x="5439905" y="875543"/>
            <a:ext cx="6752096" cy="4883987"/>
            <a:chOff x="1" y="2745"/>
            <a:chExt cx="6613355" cy="4454045"/>
          </a:xfrm>
          <a:solidFill>
            <a:srgbClr val="40BAD2"/>
          </a:solidFill>
        </p:grpSpPr>
        <p:sp>
          <p:nvSpPr>
            <p:cNvPr id="883" name="Google Shape;883;p52"/>
            <p:cNvSpPr/>
            <p:nvPr/>
          </p:nvSpPr>
          <p:spPr>
            <a:xfrm rot="5400000">
              <a:off x="-161213" y="163960"/>
              <a:ext cx="1179061" cy="856632"/>
            </a:xfrm>
            <a:prstGeom prst="chevron">
              <a:avLst>
                <a:gd name="adj" fmla="val 50000"/>
              </a:avLst>
            </a:prstGeom>
            <a:solidFill>
              <a:schemeClr val="accent1">
                <a:lumMod val="75000"/>
              </a:schemeClr>
            </a:solid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2"/>
            <p:cNvSpPr txBox="1"/>
            <p:nvPr/>
          </p:nvSpPr>
          <p:spPr>
            <a:xfrm>
              <a:off x="101994" y="516786"/>
              <a:ext cx="652643" cy="261988"/>
            </a:xfrm>
            <a:prstGeom prst="rect">
              <a:avLst/>
            </a:prstGeom>
            <a:solidFill>
              <a:schemeClr val="accent1">
                <a:lumMod val="75000"/>
              </a:schemeClr>
            </a:solidFill>
            <a:ln>
              <a:noFill/>
            </a:ln>
          </p:spPr>
          <p:txBody>
            <a:bodyPr spcFirstLastPara="1" wrap="square" lIns="5075" tIns="5075" rIns="5075" bIns="5075" anchor="ctr" anchorCtr="0">
              <a:noAutofit/>
            </a:bodyPr>
            <a:lstStyle/>
            <a:p>
              <a:pPr marL="0" marR="0" lvl="0" indent="0" algn="ctr" rtl="0">
                <a:lnSpc>
                  <a:spcPct val="90000"/>
                </a:lnSpc>
                <a:spcBef>
                  <a:spcPts val="0"/>
                </a:spcBef>
                <a:spcAft>
                  <a:spcPts val="0"/>
                </a:spcAft>
                <a:buClr>
                  <a:schemeClr val="lt1"/>
                </a:buClr>
                <a:buSzPts val="800"/>
                <a:buFont typeface="Corbel"/>
                <a:buNone/>
              </a:pPr>
              <a:r>
                <a:rPr lang="pt-PT" sz="1100" dirty="0">
                  <a:solidFill>
                    <a:schemeClr val="lt1"/>
                  </a:solidFill>
                  <a:latin typeface="Corbel"/>
                  <a:ea typeface="Corbel"/>
                  <a:cs typeface="Corbel"/>
                  <a:sym typeface="Corbel"/>
                </a:rPr>
                <a:t>Marketing Culinário Focado no Destino</a:t>
              </a:r>
            </a:p>
          </p:txBody>
        </p:sp>
        <p:sp>
          <p:nvSpPr>
            <p:cNvPr id="885" name="Google Shape;885;p52"/>
            <p:cNvSpPr/>
            <p:nvPr/>
          </p:nvSpPr>
          <p:spPr>
            <a:xfrm rot="5400000">
              <a:off x="3337272" y="-2477894"/>
              <a:ext cx="795443" cy="5756725"/>
            </a:xfrm>
            <a:prstGeom prst="round2SameRect">
              <a:avLst>
                <a:gd name="adj1" fmla="val 16667"/>
                <a:gd name="adj2" fmla="val 0"/>
              </a:avLst>
            </a:prstGeom>
            <a:grp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2"/>
            <p:cNvSpPr txBox="1"/>
            <p:nvPr/>
          </p:nvSpPr>
          <p:spPr>
            <a:xfrm>
              <a:off x="856631" y="41577"/>
              <a:ext cx="5717895" cy="717783"/>
            </a:xfrm>
            <a:prstGeom prst="rect">
              <a:avLst/>
            </a:prstGeom>
            <a:grpFill/>
            <a:ln>
              <a:noFill/>
            </a:ln>
          </p:spPr>
          <p:txBody>
            <a:bodyPr spcFirstLastPara="1" wrap="square" lIns="156450" tIns="13950" rIns="13950" bIns="13950" anchor="ctr" anchorCtr="0">
              <a:noAutofit/>
            </a:bodyPr>
            <a:lstStyle/>
            <a:p>
              <a:pPr marL="228600" marR="0" lvl="1" indent="-228600" algn="l" rtl="0">
                <a:lnSpc>
                  <a:spcPct val="90000"/>
                </a:lnSpc>
                <a:spcBef>
                  <a:spcPts val="0"/>
                </a:spcBef>
                <a:spcAft>
                  <a:spcPts val="0"/>
                </a:spcAft>
                <a:buClr>
                  <a:schemeClr val="dk1"/>
                </a:buClr>
                <a:buSzPts val="2200"/>
                <a:buFont typeface="Corbel"/>
                <a:buChar char="•"/>
              </a:pPr>
              <a:r>
                <a:rPr lang="pt-PT" sz="2200" b="0" i="0" u="none" strike="noStrike" cap="none" dirty="0">
                  <a:solidFill>
                    <a:schemeClr val="dk1"/>
                  </a:solidFill>
                  <a:latin typeface="Corbel"/>
                  <a:ea typeface="Corbel"/>
                  <a:cs typeface="Corbel"/>
                  <a:sym typeface="Corbel"/>
                </a:rPr>
                <a:t>Menos é mais</a:t>
              </a:r>
            </a:p>
            <a:p>
              <a:pPr marL="228600" marR="0" lvl="1" indent="-228600" algn="l" rtl="0">
                <a:lnSpc>
                  <a:spcPct val="90000"/>
                </a:lnSpc>
                <a:spcBef>
                  <a:spcPts val="0"/>
                </a:spcBef>
                <a:spcAft>
                  <a:spcPts val="0"/>
                </a:spcAft>
                <a:buClr>
                  <a:schemeClr val="dk1"/>
                </a:buClr>
                <a:buSzPts val="2200"/>
                <a:buFont typeface="Corbel"/>
                <a:buChar char="•"/>
              </a:pPr>
              <a:r>
                <a:rPr lang="pt-PT" sz="2200" b="0" i="0" u="none" strike="noStrike" cap="none" dirty="0">
                  <a:solidFill>
                    <a:schemeClr val="dk1"/>
                  </a:solidFill>
                  <a:latin typeface="Corbel"/>
                  <a:ea typeface="Corbel"/>
                  <a:cs typeface="Corbel"/>
                  <a:sym typeface="Corbel"/>
                </a:rPr>
                <a:t>Pratos padrão</a:t>
              </a:r>
            </a:p>
          </p:txBody>
        </p:sp>
        <p:sp>
          <p:nvSpPr>
            <p:cNvPr id="887" name="Google Shape;887;p52"/>
            <p:cNvSpPr/>
            <p:nvPr/>
          </p:nvSpPr>
          <p:spPr>
            <a:xfrm rot="5400000">
              <a:off x="-183563" y="1263072"/>
              <a:ext cx="1223759" cy="856631"/>
            </a:xfrm>
            <a:prstGeom prst="chevron">
              <a:avLst>
                <a:gd name="adj" fmla="val 50000"/>
              </a:avLst>
            </a:prstGeom>
            <a:solidFill>
              <a:schemeClr val="accent1">
                <a:lumMod val="75000"/>
              </a:schemeClr>
            </a:solid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2"/>
            <p:cNvSpPr txBox="1"/>
            <p:nvPr/>
          </p:nvSpPr>
          <p:spPr>
            <a:xfrm>
              <a:off x="2" y="1507824"/>
              <a:ext cx="856631" cy="367128"/>
            </a:xfrm>
            <a:prstGeom prst="rect">
              <a:avLst/>
            </a:prstGeom>
            <a:solidFill>
              <a:schemeClr val="accent1">
                <a:lumMod val="75000"/>
              </a:schemeClr>
            </a:solidFill>
            <a:ln>
              <a:noFill/>
            </a:ln>
          </p:spPr>
          <p:txBody>
            <a:bodyPr spcFirstLastPara="1" wrap="square" lIns="5075" tIns="5075" rIns="5075" bIns="5075" anchor="ctr" anchorCtr="0">
              <a:noAutofit/>
            </a:bodyPr>
            <a:lstStyle/>
            <a:p>
              <a:pPr marL="0" marR="0" lvl="0" indent="0" algn="ctr" rtl="0">
                <a:lnSpc>
                  <a:spcPct val="90000"/>
                </a:lnSpc>
                <a:spcBef>
                  <a:spcPts val="0"/>
                </a:spcBef>
                <a:spcAft>
                  <a:spcPts val="0"/>
                </a:spcAft>
                <a:buClr>
                  <a:schemeClr val="lt1"/>
                </a:buClr>
                <a:buSzPts val="800"/>
                <a:buFont typeface="Corbel"/>
                <a:buNone/>
              </a:pPr>
              <a:r>
                <a:rPr lang="sl-SI" sz="1050" dirty="0">
                  <a:solidFill>
                    <a:schemeClr val="lt1"/>
                  </a:solidFill>
                  <a:latin typeface="Corbel"/>
                  <a:ea typeface="Corbel"/>
                  <a:cs typeface="Corbel"/>
                  <a:sym typeface="Corbel"/>
                </a:rPr>
                <a:t>Reconhecimento da tradição</a:t>
              </a:r>
            </a:p>
          </p:txBody>
        </p:sp>
        <p:sp>
          <p:nvSpPr>
            <p:cNvPr id="889" name="Google Shape;889;p52"/>
            <p:cNvSpPr/>
            <p:nvPr/>
          </p:nvSpPr>
          <p:spPr>
            <a:xfrm rot="5400000">
              <a:off x="3337272" y="-1401132"/>
              <a:ext cx="795443" cy="5756725"/>
            </a:xfrm>
            <a:prstGeom prst="round2SameRect">
              <a:avLst>
                <a:gd name="adj1" fmla="val 16667"/>
                <a:gd name="adj2" fmla="val 0"/>
              </a:avLst>
            </a:prstGeom>
            <a:grp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txBox="1"/>
            <p:nvPr/>
          </p:nvSpPr>
          <p:spPr>
            <a:xfrm>
              <a:off x="856631" y="1118339"/>
              <a:ext cx="5717895" cy="717783"/>
            </a:xfrm>
            <a:prstGeom prst="rect">
              <a:avLst/>
            </a:prstGeom>
            <a:grpFill/>
            <a:ln>
              <a:noFill/>
            </a:ln>
          </p:spPr>
          <p:txBody>
            <a:bodyPr spcFirstLastPara="1" wrap="square" lIns="156450" tIns="13950" rIns="13950" bIns="13950" anchor="ctr" anchorCtr="0">
              <a:noAutofit/>
            </a:bodyPr>
            <a:lstStyle/>
            <a:p>
              <a:pPr marL="228600" marR="0" lvl="1" indent="-228600" algn="l" rtl="0">
                <a:lnSpc>
                  <a:spcPct val="90000"/>
                </a:lnSpc>
                <a:spcBef>
                  <a:spcPts val="0"/>
                </a:spcBef>
                <a:spcAft>
                  <a:spcPts val="0"/>
                </a:spcAft>
                <a:buClr>
                  <a:schemeClr val="dk1"/>
                </a:buClr>
                <a:buSzPts val="2200"/>
                <a:buFont typeface="Corbel"/>
                <a:buChar char="•"/>
              </a:pPr>
              <a:r>
                <a:rPr lang="pt-PT" sz="2200" b="0" i="0" u="none" strike="noStrike" cap="none" dirty="0">
                  <a:solidFill>
                    <a:schemeClr val="dk1"/>
                  </a:solidFill>
                  <a:latin typeface="Corbel"/>
                  <a:ea typeface="Corbel"/>
                  <a:cs typeface="Corbel"/>
                  <a:sym typeface="Corbel"/>
                </a:rPr>
                <a:t>O prato está no ADN de uma comunidade</a:t>
              </a:r>
            </a:p>
            <a:p>
              <a:pPr marL="228600" marR="0" lvl="1" indent="-228600" algn="l" rtl="0">
                <a:lnSpc>
                  <a:spcPct val="90000"/>
                </a:lnSpc>
                <a:spcBef>
                  <a:spcPts val="0"/>
                </a:spcBef>
                <a:spcAft>
                  <a:spcPts val="0"/>
                </a:spcAft>
                <a:buClr>
                  <a:schemeClr val="dk1"/>
                </a:buClr>
                <a:buSzPts val="2200"/>
                <a:buFont typeface="Corbel"/>
                <a:buChar char="•"/>
              </a:pPr>
              <a:r>
                <a:rPr lang="pt-PT" sz="2200" b="0" i="0" u="none" strike="noStrike" cap="none" dirty="0">
                  <a:solidFill>
                    <a:schemeClr val="dk1"/>
                  </a:solidFill>
                  <a:latin typeface="Corbel"/>
                  <a:ea typeface="Corbel"/>
                  <a:cs typeface="Corbel"/>
                  <a:sym typeface="Corbel"/>
                </a:rPr>
                <a:t>A receita original do prato é </a:t>
              </a:r>
              <a:r>
                <a:rPr lang="pt-PT" sz="2200" dirty="0">
                  <a:solidFill>
                    <a:schemeClr val="dk1"/>
                  </a:solidFill>
                  <a:latin typeface="Corbel"/>
                  <a:ea typeface="Corbel"/>
                  <a:cs typeface="Corbel"/>
                  <a:sym typeface="Corbel"/>
                </a:rPr>
                <a:t>clara</a:t>
              </a:r>
              <a:endParaRPr lang="pt-PT" sz="2200" b="0" i="0" u="none" strike="noStrike" cap="none" dirty="0">
                <a:solidFill>
                  <a:schemeClr val="dk1"/>
                </a:solidFill>
                <a:latin typeface="Corbel"/>
                <a:ea typeface="Corbel"/>
                <a:cs typeface="Corbel"/>
                <a:sym typeface="Corbel"/>
              </a:endParaRPr>
            </a:p>
          </p:txBody>
        </p:sp>
        <p:sp>
          <p:nvSpPr>
            <p:cNvPr id="891" name="Google Shape;891;p52"/>
            <p:cNvSpPr/>
            <p:nvPr/>
          </p:nvSpPr>
          <p:spPr>
            <a:xfrm rot="5400000">
              <a:off x="-183563" y="2339833"/>
              <a:ext cx="1223759" cy="856631"/>
            </a:xfrm>
            <a:prstGeom prst="chevron">
              <a:avLst>
                <a:gd name="adj" fmla="val 50000"/>
              </a:avLst>
            </a:prstGeom>
            <a:solidFill>
              <a:schemeClr val="accent1">
                <a:lumMod val="75000"/>
              </a:schemeClr>
            </a:solid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2"/>
            <p:cNvSpPr txBox="1"/>
            <p:nvPr/>
          </p:nvSpPr>
          <p:spPr>
            <a:xfrm>
              <a:off x="2" y="2584585"/>
              <a:ext cx="856631" cy="367128"/>
            </a:xfrm>
            <a:prstGeom prst="rect">
              <a:avLst/>
            </a:prstGeom>
            <a:solidFill>
              <a:schemeClr val="accent1">
                <a:lumMod val="75000"/>
              </a:schemeClr>
            </a:solidFill>
            <a:ln>
              <a:noFill/>
            </a:ln>
          </p:spPr>
          <p:txBody>
            <a:bodyPr spcFirstLastPara="1" wrap="square" lIns="5075" tIns="5075" rIns="5075" bIns="5075" anchor="ctr" anchorCtr="0">
              <a:noAutofit/>
            </a:bodyPr>
            <a:lstStyle/>
            <a:p>
              <a:pPr lvl="0" algn="ctr">
                <a:lnSpc>
                  <a:spcPct val="90000"/>
                </a:lnSpc>
                <a:buClr>
                  <a:schemeClr val="lt1"/>
                </a:buClr>
                <a:buSzPts val="800"/>
              </a:pPr>
              <a:r>
                <a:rPr lang="pt-PT" sz="1100" dirty="0">
                  <a:solidFill>
                    <a:schemeClr val="lt1"/>
                  </a:solidFill>
                  <a:latin typeface="Corbel"/>
                  <a:ea typeface="Corbel"/>
                  <a:cs typeface="Corbel"/>
                  <a:sym typeface="Corbel"/>
                </a:rPr>
                <a:t>Comer em todas as estações</a:t>
              </a:r>
            </a:p>
          </p:txBody>
        </p:sp>
        <p:sp>
          <p:nvSpPr>
            <p:cNvPr id="893" name="Google Shape;893;p52"/>
            <p:cNvSpPr/>
            <p:nvPr/>
          </p:nvSpPr>
          <p:spPr>
            <a:xfrm rot="5400000">
              <a:off x="3337272" y="-324370"/>
              <a:ext cx="795443" cy="5756725"/>
            </a:xfrm>
            <a:prstGeom prst="round2SameRect">
              <a:avLst>
                <a:gd name="adj1" fmla="val 16667"/>
                <a:gd name="adj2" fmla="val 0"/>
              </a:avLst>
            </a:prstGeom>
            <a:grp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rot="5400000">
              <a:off x="-183563" y="3416595"/>
              <a:ext cx="1223759" cy="856631"/>
            </a:xfrm>
            <a:prstGeom prst="chevron">
              <a:avLst>
                <a:gd name="adj" fmla="val 50000"/>
              </a:avLst>
            </a:prstGeom>
            <a:solidFill>
              <a:schemeClr val="accent1">
                <a:lumMod val="75000"/>
              </a:schemeClr>
            </a:solid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txBox="1"/>
            <p:nvPr/>
          </p:nvSpPr>
          <p:spPr>
            <a:xfrm>
              <a:off x="2" y="3661347"/>
              <a:ext cx="856631" cy="367128"/>
            </a:xfrm>
            <a:prstGeom prst="rect">
              <a:avLst/>
            </a:prstGeom>
            <a:solidFill>
              <a:schemeClr val="accent1">
                <a:lumMod val="75000"/>
              </a:schemeClr>
            </a:solidFill>
            <a:ln>
              <a:noFill/>
            </a:ln>
          </p:spPr>
          <p:txBody>
            <a:bodyPr spcFirstLastPara="1" wrap="square" lIns="5075" tIns="5075" rIns="5075" bIns="5075" anchor="ctr" anchorCtr="0">
              <a:noAutofit/>
            </a:bodyPr>
            <a:lstStyle/>
            <a:p>
              <a:pPr marL="0" marR="0" lvl="0" indent="0" algn="ctr" rtl="0">
                <a:lnSpc>
                  <a:spcPct val="90000"/>
                </a:lnSpc>
                <a:spcBef>
                  <a:spcPts val="0"/>
                </a:spcBef>
                <a:spcAft>
                  <a:spcPts val="0"/>
                </a:spcAft>
                <a:buClr>
                  <a:schemeClr val="lt1"/>
                </a:buClr>
                <a:buSzPts val="800"/>
                <a:buFont typeface="Corbel"/>
                <a:buNone/>
              </a:pPr>
              <a:r>
                <a:rPr lang="sl-SI" sz="800" dirty="0">
                  <a:solidFill>
                    <a:schemeClr val="lt1"/>
                  </a:solidFill>
                  <a:latin typeface="Corbel"/>
                  <a:ea typeface="Corbel"/>
                  <a:cs typeface="Corbel"/>
                  <a:sym typeface="Corbel"/>
                </a:rPr>
                <a:t> </a:t>
              </a:r>
              <a:r>
                <a:rPr lang="sl-SI" sz="1100" dirty="0">
                  <a:solidFill>
                    <a:schemeClr val="lt1"/>
                  </a:solidFill>
                  <a:latin typeface="Corbel"/>
                  <a:ea typeface="Corbel"/>
                  <a:cs typeface="Corbel"/>
                  <a:sym typeface="Corbel"/>
                </a:rPr>
                <a:t>Preço</a:t>
              </a:r>
              <a:endParaRPr lang="sl-SI" sz="800" dirty="0">
                <a:solidFill>
                  <a:schemeClr val="lt1"/>
                </a:solidFill>
                <a:latin typeface="Corbel"/>
                <a:ea typeface="Corbel"/>
                <a:cs typeface="Corbel"/>
                <a:sym typeface="Corbel"/>
              </a:endParaRPr>
            </a:p>
            <a:p>
              <a:pPr marL="0" marR="0" lvl="0" indent="0" algn="ctr" rtl="0">
                <a:lnSpc>
                  <a:spcPct val="90000"/>
                </a:lnSpc>
                <a:spcBef>
                  <a:spcPts val="0"/>
                </a:spcBef>
                <a:spcAft>
                  <a:spcPts val="0"/>
                </a:spcAft>
                <a:buClr>
                  <a:schemeClr val="lt1"/>
                </a:buClr>
                <a:buSzPts val="800"/>
                <a:buFont typeface="Corbel"/>
                <a:buNone/>
              </a:pPr>
              <a:endParaRPr lang="sl-SI" sz="800" dirty="0">
                <a:solidFill>
                  <a:schemeClr val="lt1"/>
                </a:solidFill>
                <a:latin typeface="Corbel"/>
                <a:ea typeface="Corbel"/>
                <a:cs typeface="Corbel"/>
                <a:sym typeface="Corbel"/>
              </a:endParaRPr>
            </a:p>
          </p:txBody>
        </p:sp>
        <p:sp>
          <p:nvSpPr>
            <p:cNvPr id="896" name="Google Shape;896;p52"/>
            <p:cNvSpPr/>
            <p:nvPr/>
          </p:nvSpPr>
          <p:spPr>
            <a:xfrm rot="5400000">
              <a:off x="3337272" y="752391"/>
              <a:ext cx="795443" cy="5756725"/>
            </a:xfrm>
            <a:prstGeom prst="round2SameRect">
              <a:avLst>
                <a:gd name="adj1" fmla="val 16667"/>
                <a:gd name="adj2" fmla="val 0"/>
              </a:avLst>
            </a:prstGeom>
            <a:grpFill/>
            <a:ln w="10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2"/>
          <p:cNvSpPr txBox="1"/>
          <p:nvPr/>
        </p:nvSpPr>
        <p:spPr>
          <a:xfrm>
            <a:off x="6510055" y="4595471"/>
            <a:ext cx="2743199" cy="396991"/>
          </a:xfrm>
          <a:prstGeom prst="rect">
            <a:avLst/>
          </a:prstGeom>
          <a:noFill/>
          <a:ln>
            <a:noFill/>
          </a:ln>
        </p:spPr>
        <p:txBody>
          <a:bodyPr spcFirstLastPara="1" wrap="square" lIns="91425" tIns="45700" rIns="91425" bIns="45700" anchor="t" anchorCtr="0">
            <a:spAutoFit/>
          </a:bodyPr>
          <a:lstStyle/>
          <a:p>
            <a:pPr marL="228600" lvl="1" indent="-228600" defTabSz="977900">
              <a:lnSpc>
                <a:spcPct val="90000"/>
              </a:lnSpc>
              <a:buClr>
                <a:schemeClr val="dk1"/>
              </a:buClr>
              <a:buSzPts val="2200"/>
              <a:buFont typeface="Corbel"/>
              <a:buChar char="•"/>
            </a:pPr>
            <a:r>
              <a:rPr lang="en-US" sz="2200" dirty="0">
                <a:solidFill>
                  <a:schemeClr val="dk1"/>
                </a:solidFill>
                <a:latin typeface="Corbel"/>
              </a:rPr>
              <a:t>O </a:t>
            </a:r>
            <a:r>
              <a:rPr lang="en-US" sz="2200" dirty="0" err="1">
                <a:solidFill>
                  <a:schemeClr val="dk1"/>
                </a:solidFill>
                <a:latin typeface="Corbel"/>
              </a:rPr>
              <a:t>preço</a:t>
            </a:r>
            <a:r>
              <a:rPr lang="en-US" sz="2200" dirty="0">
                <a:solidFill>
                  <a:schemeClr val="dk1"/>
                </a:solidFill>
                <a:latin typeface="Corbel"/>
              </a:rPr>
              <a:t> é </a:t>
            </a:r>
            <a:r>
              <a:rPr lang="en-US" sz="2200" dirty="0" err="1">
                <a:solidFill>
                  <a:schemeClr val="dk1"/>
                </a:solidFill>
                <a:latin typeface="Corbel"/>
              </a:rPr>
              <a:t>correto</a:t>
            </a:r>
            <a:endParaRPr lang="en-US" sz="2200" dirty="0">
              <a:solidFill>
                <a:schemeClr val="dk1"/>
              </a:solidFill>
              <a:latin typeface="Corbel"/>
            </a:endParaRPr>
          </a:p>
        </p:txBody>
      </p:sp>
      <p:pic>
        <p:nvPicPr>
          <p:cNvPr id="898" name="Google Shape;898;p52" descr="Slika, ki vsebuje besede torta, hrana, miza, kos&#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b="-797"/>
          <a:stretch/>
        </p:blipFill>
        <p:spPr>
          <a:xfrm>
            <a:off x="6331763" y="5114425"/>
            <a:ext cx="1543095" cy="1664451"/>
          </a:xfrm>
          <a:prstGeom prst="ellipse">
            <a:avLst/>
          </a:prstGeom>
          <a:noFill/>
          <a:ln>
            <a:noFill/>
          </a:ln>
        </p:spPr>
      </p:pic>
      <p:sp>
        <p:nvSpPr>
          <p:cNvPr id="899" name="Google Shape;899;p52"/>
          <p:cNvSpPr txBox="1"/>
          <p:nvPr/>
        </p:nvSpPr>
        <p:spPr>
          <a:xfrm>
            <a:off x="6579268" y="3327301"/>
            <a:ext cx="5230440" cy="701690"/>
          </a:xfrm>
          <a:prstGeom prst="rect">
            <a:avLst/>
          </a:prstGeom>
          <a:noFill/>
          <a:ln>
            <a:noFill/>
          </a:ln>
        </p:spPr>
        <p:txBody>
          <a:bodyPr spcFirstLastPara="1" wrap="square" lIns="91425" tIns="45700" rIns="91425" bIns="45700" anchor="t" anchorCtr="0">
            <a:spAutoFit/>
          </a:bodyPr>
          <a:lstStyle/>
          <a:p>
            <a:pPr marL="228600" lvl="1" indent="-228600">
              <a:lnSpc>
                <a:spcPct val="90000"/>
              </a:lnSpc>
              <a:buClr>
                <a:schemeClr val="dk1"/>
              </a:buClr>
              <a:buSzPts val="2200"/>
              <a:buFont typeface="Corbel"/>
              <a:buChar char="•"/>
            </a:pPr>
            <a:r>
              <a:rPr lang="pt-PT" sz="2200" dirty="0">
                <a:solidFill>
                  <a:schemeClr val="dk1"/>
                </a:solidFill>
                <a:latin typeface="Corbel"/>
                <a:sym typeface="Corbel"/>
              </a:rPr>
              <a:t>O prato pode ser servido em todas as estações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53"/>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pt-PT" dirty="0"/>
              <a:t>Como promover a </a:t>
            </a:r>
            <a:r>
              <a:rPr lang="pt-PT" dirty="0" err="1"/>
              <a:t>bucket</a:t>
            </a:r>
            <a:r>
              <a:rPr lang="pt-PT" dirty="0"/>
              <a:t> </a:t>
            </a:r>
            <a:r>
              <a:rPr lang="pt-PT" dirty="0" err="1"/>
              <a:t>list</a:t>
            </a:r>
            <a:r>
              <a:rPr lang="pt-PT" dirty="0"/>
              <a:t> dos principais sabores do destino?</a:t>
            </a:r>
          </a:p>
        </p:txBody>
      </p:sp>
      <p:sp>
        <p:nvSpPr>
          <p:cNvPr id="905" name="Google Shape;905;p53"/>
          <p:cNvSpPr txBox="1">
            <a:spLocks noGrp="1"/>
          </p:cNvSpPr>
          <p:nvPr>
            <p:ph type="body" idx="2"/>
          </p:nvPr>
        </p:nvSpPr>
        <p:spPr>
          <a:xfrm>
            <a:off x="12420601" y="0"/>
            <a:ext cx="1060708" cy="1914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endParaRPr/>
          </a:p>
        </p:txBody>
      </p:sp>
      <p:pic>
        <p:nvPicPr>
          <p:cNvPr id="906" name="Google Shape;906;p53"/>
          <p:cNvPicPr preferRelativeResize="0"/>
          <p:nvPr/>
        </p:nvPicPr>
        <p:blipFill rotWithShape="1">
          <a:blip r:embed="rId3">
            <a:alphaModFix/>
          </a:blip>
          <a:srcRect/>
          <a:stretch/>
        </p:blipFill>
        <p:spPr>
          <a:xfrm>
            <a:off x="5195969" y="8002967"/>
            <a:ext cx="7315200" cy="5047037"/>
          </a:xfrm>
          <a:prstGeom prst="rect">
            <a:avLst/>
          </a:prstGeom>
          <a:noFill/>
          <a:ln>
            <a:noFill/>
          </a:ln>
        </p:spPr>
      </p:pic>
      <p:grpSp>
        <p:nvGrpSpPr>
          <p:cNvPr id="907" name="Google Shape;907;p53"/>
          <p:cNvGrpSpPr/>
          <p:nvPr/>
        </p:nvGrpSpPr>
        <p:grpSpPr>
          <a:xfrm>
            <a:off x="6032224" y="393449"/>
            <a:ext cx="2111830" cy="2095673"/>
            <a:chOff x="0" y="0"/>
            <a:chExt cx="2111830" cy="2095673"/>
          </a:xfrm>
        </p:grpSpPr>
        <p:sp>
          <p:nvSpPr>
            <p:cNvPr id="908" name="Google Shape;908;p53"/>
            <p:cNvSpPr/>
            <p:nvPr/>
          </p:nvSpPr>
          <p:spPr>
            <a:xfrm>
              <a:off x="527957" y="0"/>
              <a:ext cx="1055915" cy="854529"/>
            </a:xfrm>
            <a:prstGeom prst="trapezoid">
              <a:avLst>
                <a:gd name="adj" fmla="val 61783"/>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3"/>
            <p:cNvSpPr txBox="1"/>
            <p:nvPr/>
          </p:nvSpPr>
          <p:spPr>
            <a:xfrm>
              <a:off x="527957" y="0"/>
              <a:ext cx="1055915" cy="854529"/>
            </a:xfrm>
            <a:prstGeom prst="rect">
              <a:avLst/>
            </a:prstGeom>
            <a:noFill/>
            <a:ln>
              <a:noFill/>
            </a:ln>
          </p:spPr>
          <p:txBody>
            <a:bodyPr spcFirstLastPara="1" wrap="square" lIns="59675" tIns="59675" rIns="59675" bIns="59675" anchor="ctr" anchorCtr="0">
              <a:noAutofit/>
            </a:bodyPr>
            <a:lstStyle/>
            <a:p>
              <a:pPr marL="0" marR="0" lvl="0" indent="0" algn="ctr" rtl="0">
                <a:lnSpc>
                  <a:spcPct val="90000"/>
                </a:lnSpc>
                <a:spcBef>
                  <a:spcPts val="0"/>
                </a:spcBef>
                <a:spcAft>
                  <a:spcPts val="0"/>
                </a:spcAft>
                <a:buClr>
                  <a:schemeClr val="dk1"/>
                </a:buClr>
                <a:buSzPts val="4700"/>
                <a:buFont typeface="Corbel"/>
                <a:buNone/>
              </a:pPr>
              <a:endParaRPr sz="4700">
                <a:solidFill>
                  <a:schemeClr val="lt1"/>
                </a:solidFill>
                <a:latin typeface="Corbel"/>
                <a:ea typeface="Corbel"/>
                <a:cs typeface="Corbel"/>
                <a:sym typeface="Corbel"/>
              </a:endParaRPr>
            </a:p>
          </p:txBody>
        </p:sp>
        <p:sp>
          <p:nvSpPr>
            <p:cNvPr id="910" name="Google Shape;910;p53"/>
            <p:cNvSpPr/>
            <p:nvPr/>
          </p:nvSpPr>
          <p:spPr>
            <a:xfrm>
              <a:off x="0" y="854528"/>
              <a:ext cx="2111830" cy="854529"/>
            </a:xfrm>
            <a:prstGeom prst="trapezoid">
              <a:avLst>
                <a:gd name="adj" fmla="val 61783"/>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3"/>
            <p:cNvSpPr txBox="1"/>
            <p:nvPr/>
          </p:nvSpPr>
          <p:spPr>
            <a:xfrm>
              <a:off x="369569" y="1241144"/>
              <a:ext cx="1372689" cy="854529"/>
            </a:xfrm>
            <a:prstGeom prst="rect">
              <a:avLst/>
            </a:prstGeom>
            <a:noFill/>
            <a:ln>
              <a:noFill/>
            </a:ln>
          </p:spPr>
          <p:txBody>
            <a:bodyPr spcFirstLastPara="1" wrap="square" lIns="59675" tIns="59675" rIns="59675" bIns="59675" anchor="ctr" anchorCtr="0">
              <a:noAutofit/>
            </a:bodyPr>
            <a:lstStyle/>
            <a:p>
              <a:pPr marL="0" marR="0" lvl="0" indent="0" algn="ctr" rtl="0">
                <a:lnSpc>
                  <a:spcPct val="90000"/>
                </a:lnSpc>
                <a:spcBef>
                  <a:spcPts val="0"/>
                </a:spcBef>
                <a:spcAft>
                  <a:spcPts val="0"/>
                </a:spcAft>
                <a:buClr>
                  <a:schemeClr val="lt1"/>
                </a:buClr>
                <a:buSzPts val="4700"/>
                <a:buFont typeface="Corbel"/>
                <a:buNone/>
              </a:pPr>
              <a:r>
                <a:rPr lang="pt-PT" sz="2800" dirty="0">
                  <a:solidFill>
                    <a:schemeClr val="tx1"/>
                  </a:solidFill>
                  <a:latin typeface="Corbel"/>
                  <a:ea typeface="Corbel"/>
                  <a:cs typeface="Corbel"/>
                  <a:sym typeface="Corbel"/>
                </a:rPr>
                <a:t>Truta</a:t>
              </a:r>
              <a:endParaRPr lang="sl-SI" sz="2800" dirty="0">
                <a:solidFill>
                  <a:schemeClr val="tx1"/>
                </a:solidFill>
                <a:latin typeface="Corbel"/>
                <a:ea typeface="Corbel"/>
                <a:cs typeface="Corbel"/>
                <a:sym typeface="Corbel"/>
              </a:endParaRPr>
            </a:p>
            <a:p>
              <a:pPr marL="0" marR="0" lvl="0" indent="0" algn="ctr" rtl="0">
                <a:lnSpc>
                  <a:spcPct val="90000"/>
                </a:lnSpc>
                <a:spcBef>
                  <a:spcPts val="0"/>
                </a:spcBef>
                <a:spcAft>
                  <a:spcPts val="0"/>
                </a:spcAft>
                <a:buClr>
                  <a:schemeClr val="lt1"/>
                </a:buClr>
                <a:buSzPts val="4700"/>
                <a:buFont typeface="Corbel"/>
                <a:buNone/>
              </a:pPr>
              <a:endParaRPr sz="4700" dirty="0">
                <a:solidFill>
                  <a:schemeClr val="lt1"/>
                </a:solidFill>
                <a:latin typeface="Corbel"/>
                <a:ea typeface="Corbel"/>
                <a:cs typeface="Corbel"/>
                <a:sym typeface="Corbel"/>
              </a:endParaRPr>
            </a:p>
          </p:txBody>
        </p:sp>
      </p:grpSp>
      <p:grpSp>
        <p:nvGrpSpPr>
          <p:cNvPr id="912" name="Google Shape;912;p53"/>
          <p:cNvGrpSpPr/>
          <p:nvPr/>
        </p:nvGrpSpPr>
        <p:grpSpPr>
          <a:xfrm>
            <a:off x="5540828" y="2111828"/>
            <a:ext cx="3094624" cy="2898046"/>
            <a:chOff x="0" y="0"/>
            <a:chExt cx="3094624" cy="2898046"/>
          </a:xfrm>
        </p:grpSpPr>
        <p:sp>
          <p:nvSpPr>
            <p:cNvPr id="913" name="Google Shape;913;p53"/>
            <p:cNvSpPr/>
            <p:nvPr/>
          </p:nvSpPr>
          <p:spPr>
            <a:xfrm>
              <a:off x="1031541" y="0"/>
              <a:ext cx="1031541" cy="939800"/>
            </a:xfrm>
            <a:prstGeom prst="trapezoid">
              <a:avLst>
                <a:gd name="adj" fmla="val 54881"/>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3"/>
            <p:cNvSpPr txBox="1"/>
            <p:nvPr/>
          </p:nvSpPr>
          <p:spPr>
            <a:xfrm>
              <a:off x="1186272" y="422882"/>
              <a:ext cx="1031541" cy="939800"/>
            </a:xfrm>
            <a:prstGeom prst="rect">
              <a:avLst/>
            </a:prstGeom>
            <a:noFill/>
            <a:ln>
              <a:noFill/>
            </a:ln>
          </p:spPr>
          <p:txBody>
            <a:bodyPr spcFirstLastPara="1" wrap="square" lIns="27925" tIns="27925" rIns="27925" bIns="279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t-PT" sz="1800" dirty="0">
                  <a:solidFill>
                    <a:sysClr val="windowText" lastClr="000000"/>
                  </a:solidFill>
                  <a:latin typeface="Corbel" panose="020B0503020204020204"/>
                </a:rPr>
                <a:t>P</a:t>
              </a:r>
              <a:r>
                <a:rPr kumimoji="0" lang="sl-SI" sz="1800" b="0" i="0" u="none" strike="noStrike" kern="0" cap="none" spc="0" normalizeH="0" baseline="0" noProof="0" dirty="0">
                  <a:ln>
                    <a:noFill/>
                  </a:ln>
                  <a:solidFill>
                    <a:sysClr val="windowText" lastClr="000000"/>
                  </a:solidFill>
                  <a:effectLst/>
                  <a:uLnTx/>
                  <a:uFillTx/>
                  <a:latin typeface="Corbel" panose="020B0503020204020204"/>
                </a:rPr>
                <a:t>olenta</a:t>
              </a:r>
              <a:endParaRPr kumimoji="0" lang="pt-PT" sz="1800" b="0" i="0" u="none" strike="noStrike" kern="0" cap="none" spc="0" normalizeH="0" baseline="0" noProof="0" dirty="0">
                <a:ln>
                  <a:noFill/>
                </a:ln>
                <a:solidFill>
                  <a:sysClr val="windowText" lastClr="000000"/>
                </a:solidFill>
                <a:effectLst/>
                <a:uLnTx/>
                <a:uFillTx/>
              </a:endParaRPr>
            </a:p>
            <a:p>
              <a:pPr marL="0" marR="0" lvl="0" indent="0" algn="ctr" rtl="0">
                <a:lnSpc>
                  <a:spcPct val="90000"/>
                </a:lnSpc>
                <a:spcBef>
                  <a:spcPts val="0"/>
                </a:spcBef>
                <a:spcAft>
                  <a:spcPts val="0"/>
                </a:spcAft>
                <a:buClr>
                  <a:schemeClr val="lt1"/>
                </a:buClr>
                <a:buSzPts val="2200"/>
                <a:buFont typeface="Corbel"/>
                <a:buNone/>
              </a:pPr>
              <a:endParaRPr lang="sl-SI" sz="2200" dirty="0">
                <a:solidFill>
                  <a:schemeClr val="lt1"/>
                </a:solidFill>
                <a:latin typeface="Corbel"/>
                <a:ea typeface="Corbel"/>
                <a:cs typeface="Corbel"/>
                <a:sym typeface="Corbel"/>
              </a:endParaRPr>
            </a:p>
          </p:txBody>
        </p:sp>
        <p:sp>
          <p:nvSpPr>
            <p:cNvPr id="915" name="Google Shape;915;p53"/>
            <p:cNvSpPr/>
            <p:nvPr/>
          </p:nvSpPr>
          <p:spPr>
            <a:xfrm>
              <a:off x="515770" y="939800"/>
              <a:ext cx="2063082" cy="939800"/>
            </a:xfrm>
            <a:prstGeom prst="trapezoid">
              <a:avLst>
                <a:gd name="adj" fmla="val 54881"/>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3"/>
            <p:cNvSpPr txBox="1"/>
            <p:nvPr/>
          </p:nvSpPr>
          <p:spPr>
            <a:xfrm>
              <a:off x="1057019" y="1213183"/>
              <a:ext cx="1341003" cy="939800"/>
            </a:xfrm>
            <a:prstGeom prst="rect">
              <a:avLst/>
            </a:prstGeom>
            <a:noFill/>
            <a:ln>
              <a:noFill/>
            </a:ln>
          </p:spPr>
          <p:txBody>
            <a:bodyPr spcFirstLastPara="1" wrap="square" lIns="27925" tIns="27925" rIns="27925" bIns="279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kern="0" cap="none" spc="0" normalizeH="0" baseline="0" noProof="0" dirty="0">
                  <a:ln>
                    <a:noFill/>
                  </a:ln>
                  <a:solidFill>
                    <a:sysClr val="windowText" lastClr="000000"/>
                  </a:solidFill>
                  <a:effectLst/>
                  <a:uLnTx/>
                  <a:uFillTx/>
                  <a:latin typeface="Corbel" panose="020B0503020204020204"/>
                </a:rPr>
                <a:t>Chucrute</a:t>
              </a:r>
              <a:endParaRPr kumimoji="0" lang="pt-PT" sz="1800" b="0" i="0" u="none" strike="noStrike" kern="0" cap="none" spc="0" normalizeH="0" baseline="0" noProof="0" dirty="0">
                <a:ln>
                  <a:noFill/>
                </a:ln>
                <a:solidFill>
                  <a:sysClr val="windowText" lastClr="000000"/>
                </a:solidFill>
                <a:effectLst/>
                <a:uLnTx/>
                <a:uFillTx/>
              </a:endParaRPr>
            </a:p>
            <a:p>
              <a:pPr marL="0" marR="0" lvl="0" indent="0" algn="ctr" rtl="0">
                <a:lnSpc>
                  <a:spcPct val="90000"/>
                </a:lnSpc>
                <a:spcBef>
                  <a:spcPts val="0"/>
                </a:spcBef>
                <a:spcAft>
                  <a:spcPts val="0"/>
                </a:spcAft>
                <a:buClr>
                  <a:schemeClr val="lt1"/>
                </a:buClr>
                <a:buSzPts val="2200"/>
                <a:buFont typeface="Corbel"/>
                <a:buNone/>
              </a:pPr>
              <a:endParaRPr lang="sl-SI" dirty="0"/>
            </a:p>
          </p:txBody>
        </p:sp>
        <p:sp>
          <p:nvSpPr>
            <p:cNvPr id="917" name="Google Shape;917;p53"/>
            <p:cNvSpPr/>
            <p:nvPr/>
          </p:nvSpPr>
          <p:spPr>
            <a:xfrm>
              <a:off x="0" y="1879600"/>
              <a:ext cx="3094624" cy="939800"/>
            </a:xfrm>
            <a:prstGeom prst="trapezoid">
              <a:avLst>
                <a:gd name="adj" fmla="val 54881"/>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3"/>
            <p:cNvSpPr txBox="1"/>
            <p:nvPr/>
          </p:nvSpPr>
          <p:spPr>
            <a:xfrm>
              <a:off x="649193" y="1958246"/>
              <a:ext cx="2011505" cy="939800"/>
            </a:xfrm>
            <a:prstGeom prst="rect">
              <a:avLst/>
            </a:prstGeom>
            <a:noFill/>
            <a:ln>
              <a:noFill/>
            </a:ln>
          </p:spPr>
          <p:txBody>
            <a:bodyPr spcFirstLastPara="1" wrap="square" lIns="27925" tIns="27925" rIns="27925" bIns="27925" anchor="ctr" anchorCtr="0">
              <a:noAutofit/>
            </a:bodyPr>
            <a:lstStyle/>
            <a:p>
              <a:pPr lvl="0" rtl="0"/>
              <a:r>
                <a:rPr lang="pt-PT" sz="2000" dirty="0">
                  <a:latin typeface="Corbel" panose="020B0503020204020204"/>
                </a:rPr>
                <a:t>Salsicha k</a:t>
              </a:r>
              <a:r>
                <a:rPr lang="sl-SI" sz="2000" dirty="0">
                  <a:latin typeface="Corbel" panose="020B0503020204020204"/>
                </a:rPr>
                <a:t>ranjska</a:t>
              </a:r>
              <a:endParaRPr lang="sl-SI" sz="2000" dirty="0"/>
            </a:p>
          </p:txBody>
        </p:sp>
      </p:grpSp>
      <p:grpSp>
        <p:nvGrpSpPr>
          <p:cNvPr id="919" name="Google Shape;919;p53"/>
          <p:cNvGrpSpPr/>
          <p:nvPr/>
        </p:nvGrpSpPr>
        <p:grpSpPr>
          <a:xfrm>
            <a:off x="6138311" y="4931228"/>
            <a:ext cx="2111830" cy="1709057"/>
            <a:chOff x="0" y="0"/>
            <a:chExt cx="2111830" cy="1709057"/>
          </a:xfrm>
        </p:grpSpPr>
        <p:sp>
          <p:nvSpPr>
            <p:cNvPr id="920" name="Google Shape;920;p53"/>
            <p:cNvSpPr/>
            <p:nvPr/>
          </p:nvSpPr>
          <p:spPr>
            <a:xfrm>
              <a:off x="527957" y="0"/>
              <a:ext cx="1055915" cy="854529"/>
            </a:xfrm>
            <a:prstGeom prst="trapezoid">
              <a:avLst>
                <a:gd name="adj" fmla="val 61783"/>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3"/>
            <p:cNvSpPr txBox="1"/>
            <p:nvPr/>
          </p:nvSpPr>
          <p:spPr>
            <a:xfrm>
              <a:off x="527957" y="0"/>
              <a:ext cx="1055915" cy="854529"/>
            </a:xfrm>
            <a:prstGeom prst="rect">
              <a:avLst/>
            </a:prstGeom>
            <a:noFill/>
            <a:ln>
              <a:noFill/>
            </a:ln>
          </p:spPr>
          <p:txBody>
            <a:bodyPr spcFirstLastPara="1" wrap="square" lIns="33000" tIns="33000" rIns="33000" bIns="33000" anchor="ctr" anchorCtr="0">
              <a:noAutofit/>
            </a:bodyPr>
            <a:lstStyle/>
            <a:p>
              <a:pPr marL="0" marR="0" lvl="0" indent="0" algn="ctr" rtl="0">
                <a:lnSpc>
                  <a:spcPct val="90000"/>
                </a:lnSpc>
                <a:spcBef>
                  <a:spcPts val="0"/>
                </a:spcBef>
                <a:spcAft>
                  <a:spcPts val="0"/>
                </a:spcAft>
                <a:buClr>
                  <a:schemeClr val="dk1"/>
                </a:buClr>
                <a:buSzPts val="2600"/>
                <a:buFont typeface="Corbel"/>
                <a:buNone/>
              </a:pPr>
              <a:endParaRPr sz="2600">
                <a:solidFill>
                  <a:schemeClr val="lt1"/>
                </a:solidFill>
                <a:latin typeface="Corbel"/>
                <a:ea typeface="Corbel"/>
                <a:cs typeface="Corbel"/>
                <a:sym typeface="Corbel"/>
              </a:endParaRPr>
            </a:p>
          </p:txBody>
        </p:sp>
        <p:sp>
          <p:nvSpPr>
            <p:cNvPr id="922" name="Google Shape;922;p53"/>
            <p:cNvSpPr/>
            <p:nvPr/>
          </p:nvSpPr>
          <p:spPr>
            <a:xfrm>
              <a:off x="0" y="854528"/>
              <a:ext cx="2111830" cy="854529"/>
            </a:xfrm>
            <a:prstGeom prst="trapezoid">
              <a:avLst>
                <a:gd name="adj" fmla="val 61783"/>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3"/>
            <p:cNvSpPr txBox="1"/>
            <p:nvPr/>
          </p:nvSpPr>
          <p:spPr>
            <a:xfrm>
              <a:off x="369570" y="854528"/>
              <a:ext cx="1372689" cy="854529"/>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0" cap="none" spc="0" normalizeH="0" baseline="0" noProof="0" dirty="0">
                  <a:ln>
                    <a:noFill/>
                  </a:ln>
                  <a:solidFill>
                    <a:sysClr val="windowText" lastClr="000000"/>
                  </a:solidFill>
                  <a:effectLst/>
                  <a:uLnTx/>
                  <a:uFillTx/>
                  <a:latin typeface="Corbel" panose="020B0503020204020204"/>
                </a:rPr>
                <a:t>aguardente de </a:t>
              </a:r>
              <a:r>
                <a:rPr kumimoji="0" lang="pt-PT" sz="1800" b="0" i="0" u="none" strike="noStrike" kern="0" cap="none" spc="0" normalizeH="0" baseline="0" noProof="0" dirty="0" err="1">
                  <a:ln>
                    <a:noFill/>
                  </a:ln>
                  <a:solidFill>
                    <a:sysClr val="windowText" lastClr="000000"/>
                  </a:solidFill>
                  <a:effectLst/>
                  <a:uLnTx/>
                  <a:uFillTx/>
                  <a:latin typeface="Corbel" panose="020B0503020204020204"/>
                </a:rPr>
                <a:t>pêra</a:t>
              </a:r>
              <a:endParaRPr kumimoji="0" lang="sl-SI" sz="1800" b="0" i="0" u="none" strike="noStrike" kern="0" cap="none" spc="0" normalizeH="0" baseline="0" noProof="0" dirty="0">
                <a:ln>
                  <a:noFill/>
                </a:ln>
                <a:solidFill>
                  <a:sysClr val="windowText" lastClr="000000"/>
                </a:solidFill>
                <a:effectLst/>
                <a:uLnTx/>
                <a:uFillTx/>
              </a:endParaRPr>
            </a:p>
          </p:txBody>
        </p:sp>
      </p:grpSp>
      <p:sp>
        <p:nvSpPr>
          <p:cNvPr id="924" name="Google Shape;924;p53"/>
          <p:cNvSpPr txBox="1"/>
          <p:nvPr/>
        </p:nvSpPr>
        <p:spPr>
          <a:xfrm>
            <a:off x="9296400" y="2514600"/>
            <a:ext cx="2743200" cy="1477328"/>
          </a:xfrm>
          <a:prstGeom prst="rect">
            <a:avLst/>
          </a:prstGeom>
          <a:solidFill>
            <a:srgbClr val="B0E3ED"/>
          </a:solid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srgbClr val="000000"/>
                </a:solidFill>
                <a:effectLst/>
                <a:uLnTx/>
                <a:uFillTx/>
                <a:latin typeface="Corbel" panose="020B0503020204020204"/>
                <a:ea typeface="+mn-ea"/>
                <a:cs typeface="+mn-cs"/>
              </a:rPr>
              <a:t>Formação da pirâmide gastronómica de destinos escolhidos por especialistas da área de etnologia e gastronomia.</a:t>
            </a:r>
            <a:endParaRPr kumimoji="0" lang="sl-SI"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925" name="Google Shape;925;p53"/>
          <p:cNvSpPr txBox="1"/>
          <p:nvPr/>
        </p:nvSpPr>
        <p:spPr>
          <a:xfrm>
            <a:off x="8777968" y="472168"/>
            <a:ext cx="27432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kumimoji="0" lang="pt-PT" sz="1800" b="0" i="0" u="none" strike="noStrike" kern="1200" cap="none" spc="0" normalizeH="0" baseline="0" noProof="0" dirty="0">
                <a:ln>
                  <a:noFill/>
                </a:ln>
                <a:solidFill>
                  <a:srgbClr val="000000"/>
                </a:solidFill>
                <a:effectLst/>
                <a:uLnTx/>
                <a:uFillTx/>
                <a:latin typeface="Corbel" panose="020B0503020204020204"/>
                <a:ea typeface="+mn-ea"/>
                <a:cs typeface="+mn-cs"/>
              </a:rPr>
              <a:t>As opções da pirâmide gastronómica para a região alpina da Eslovênia</a:t>
            </a:r>
            <a:endParaRPr lang="en-US" sz="1800" dirty="0">
              <a:solidFill>
                <a:schemeClr val="dk1"/>
              </a:solidFill>
              <a:latin typeface="Corbel"/>
              <a:ea typeface="Corbel"/>
              <a:cs typeface="Corbel"/>
              <a:sym typeface="Corbel"/>
            </a:endParaRPr>
          </a:p>
        </p:txBody>
      </p:sp>
      <p:pic>
        <p:nvPicPr>
          <p:cNvPr id="926" name="Google Shape;926;p53" descr="Arrow: Straight with solid fill"/>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44326" y="495300"/>
            <a:ext cx="914400" cy="914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54"/>
          <p:cNvSpPr txBox="1">
            <a:spLocks noGrp="1"/>
          </p:cNvSpPr>
          <p:nvPr>
            <p:ph type="body" idx="1"/>
          </p:nvPr>
        </p:nvSpPr>
        <p:spPr>
          <a:xfrm>
            <a:off x="571313" y="875544"/>
            <a:ext cx="4677581" cy="4883987"/>
          </a:xfrm>
          <a:prstGeom prst="rect">
            <a:avLst/>
          </a:prstGeom>
          <a:solidFill>
            <a:srgbClr val="FDDE00"/>
          </a:solid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pt-PT" sz="3600" b="1" i="0" u="none" strike="noStrike" kern="1200" cap="none" spc="0" normalizeH="0" baseline="0" noProof="0" dirty="0" err="1">
                <a:ln>
                  <a:noFill/>
                </a:ln>
                <a:solidFill>
                  <a:srgbClr val="000000"/>
                </a:solidFill>
                <a:effectLst/>
                <a:uLnTx/>
                <a:uFillTx/>
                <a:latin typeface="Corbel" panose="020B0503020204020204"/>
                <a:ea typeface="+mn-ea"/>
                <a:cs typeface="+mn-cs"/>
              </a:rPr>
              <a:t>Bucket</a:t>
            </a:r>
            <a:r>
              <a:rPr kumimoji="0" lang="pt-PT" sz="3600" b="1"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pt-PT" sz="3600" b="1" i="0" u="none" strike="noStrike" kern="1200" cap="none" spc="0" normalizeH="0" baseline="0" noProof="0" dirty="0" err="1">
                <a:ln>
                  <a:noFill/>
                </a:ln>
                <a:solidFill>
                  <a:srgbClr val="000000"/>
                </a:solidFill>
                <a:effectLst/>
                <a:uLnTx/>
                <a:uFillTx/>
                <a:latin typeface="Corbel" panose="020B0503020204020204"/>
                <a:ea typeface="+mn-ea"/>
                <a:cs typeface="+mn-cs"/>
              </a:rPr>
              <a:t>list</a:t>
            </a:r>
            <a:r>
              <a:rPr kumimoji="0" lang="pt-PT" sz="3600" b="1" i="0" u="none" strike="noStrike" kern="1200" cap="none" spc="0" normalizeH="0" baseline="0" noProof="0" dirty="0">
                <a:ln>
                  <a:noFill/>
                </a:ln>
                <a:solidFill>
                  <a:srgbClr val="000000"/>
                </a:solidFill>
                <a:effectLst/>
                <a:uLnTx/>
                <a:uFillTx/>
                <a:latin typeface="Corbel" panose="020B0503020204020204"/>
                <a:ea typeface="+mn-ea"/>
                <a:cs typeface="+mn-cs"/>
              </a:rPr>
              <a:t> dos principais sabores do destino - provando a “superstar”</a:t>
            </a:r>
            <a:endParaRPr kumimoji="0" lang="sl-SI" sz="36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932" name="Google Shape;932;p54"/>
          <p:cNvSpPr txBox="1">
            <a:spLocks noGrp="1"/>
          </p:cNvSpPr>
          <p:nvPr>
            <p:ph type="body" idx="2"/>
          </p:nvPr>
        </p:nvSpPr>
        <p:spPr>
          <a:xfrm>
            <a:off x="12420601" y="0"/>
            <a:ext cx="1060708" cy="1914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endParaRPr/>
          </a:p>
        </p:txBody>
      </p:sp>
      <p:pic>
        <p:nvPicPr>
          <p:cNvPr id="933" name="Google Shape;933;p54"/>
          <p:cNvPicPr preferRelativeResize="0"/>
          <p:nvPr/>
        </p:nvPicPr>
        <p:blipFill rotWithShape="1">
          <a:blip r:embed="rId3">
            <a:alphaModFix/>
          </a:blip>
          <a:srcRect/>
          <a:stretch/>
        </p:blipFill>
        <p:spPr>
          <a:xfrm>
            <a:off x="5195969" y="8002967"/>
            <a:ext cx="7315200" cy="5047037"/>
          </a:xfrm>
          <a:prstGeom prst="rect">
            <a:avLst/>
          </a:prstGeom>
          <a:noFill/>
          <a:ln>
            <a:noFill/>
          </a:ln>
        </p:spPr>
      </p:pic>
      <p:pic>
        <p:nvPicPr>
          <p:cNvPr id="934" name="Google Shape;934;p54" descr="Slika, ki vsebuje besede nebo, zunanje, oblačno, oblaki&#10;&#10;Opis je samodejno ustvarje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86400" y="305591"/>
            <a:ext cx="2013858" cy="3013761"/>
          </a:xfrm>
          <a:prstGeom prst="rect">
            <a:avLst/>
          </a:prstGeom>
          <a:noFill/>
          <a:ln>
            <a:noFill/>
          </a:ln>
        </p:spPr>
      </p:pic>
      <p:pic>
        <p:nvPicPr>
          <p:cNvPr id="935" name="Google Shape;935;p54" descr="Slika, ki vsebuje besede zunanje, nebo, cesta, ljudje&#10;&#10;Opis je samodejno ustvarjen"/>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00257" y="301797"/>
            <a:ext cx="2013858" cy="3021349"/>
          </a:xfrm>
          <a:prstGeom prst="rect">
            <a:avLst/>
          </a:prstGeom>
          <a:noFill/>
          <a:ln>
            <a:noFill/>
          </a:ln>
        </p:spPr>
      </p:pic>
      <p:pic>
        <p:nvPicPr>
          <p:cNvPr id="936" name="Google Shape;936;p54" descr="Slika, ki vsebuje besede zunanje, kip&#10;&#10;Opis je samodejno ustvarjen"/>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514357" y="304800"/>
            <a:ext cx="2013372" cy="3015344"/>
          </a:xfrm>
          <a:prstGeom prst="rect">
            <a:avLst/>
          </a:prstGeom>
          <a:noFill/>
          <a:ln>
            <a:noFill/>
          </a:ln>
        </p:spPr>
      </p:pic>
      <p:pic>
        <p:nvPicPr>
          <p:cNvPr id="937" name="Google Shape;937;p54" descr="Slika, ki vsebuje besede miza, hrana, lesen, skleda&#10;&#10;Opis je samodejno ustvarjen"/>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86400" y="3526971"/>
            <a:ext cx="2090058" cy="2090058"/>
          </a:xfrm>
          <a:prstGeom prst="rect">
            <a:avLst/>
          </a:prstGeom>
          <a:noFill/>
          <a:ln>
            <a:noFill/>
          </a:ln>
        </p:spPr>
      </p:pic>
      <p:pic>
        <p:nvPicPr>
          <p:cNvPr id="938" name="Google Shape;938;p54" descr="Slika, ki vsebuje besede plošča, hrana, miza, notranji&#10;&#10;Opis je samodejno ustvarjen"/>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743410" y="3527762"/>
            <a:ext cx="1770224" cy="2086493"/>
          </a:xfrm>
          <a:prstGeom prst="rect">
            <a:avLst/>
          </a:prstGeom>
          <a:noFill/>
          <a:ln>
            <a:noFill/>
          </a:ln>
        </p:spPr>
      </p:pic>
      <p:pic>
        <p:nvPicPr>
          <p:cNvPr id="939" name="Google Shape;939;p54" descr="Slika, ki vsebuje besede kolobarni grafikon, krof, hrana, kruh&#10;&#10;Opis je samodejno ustvarjen"/>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603339" y="3530734"/>
            <a:ext cx="2412333" cy="1857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55"/>
          <p:cNvSpPr txBox="1">
            <a:spLocks noGrp="1"/>
          </p:cNvSpPr>
          <p:nvPr>
            <p:ph type="body" idx="1"/>
          </p:nvPr>
        </p:nvSpPr>
        <p:spPr>
          <a:xfrm>
            <a:off x="447066" y="309492"/>
            <a:ext cx="11222614" cy="740896"/>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a:rPr>
              <a:t>Leitura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a:rPr>
              <a:t>complementar</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5" name="Google Shape;945;p55"/>
          <p:cNvSpPr txBox="1">
            <a:spLocks noGrp="1"/>
          </p:cNvSpPr>
          <p:nvPr>
            <p:ph type="body" idx="2"/>
          </p:nvPr>
        </p:nvSpPr>
        <p:spPr>
          <a:xfrm>
            <a:off x="451739" y="4780881"/>
            <a:ext cx="2765198" cy="10305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ctr" rtl="0">
              <a:lnSpc>
                <a:spcPct val="90000"/>
              </a:lnSpc>
              <a:spcBef>
                <a:spcPts val="1000"/>
              </a:spcBef>
              <a:spcAft>
                <a:spcPts val="0"/>
              </a:spcAft>
              <a:buClr>
                <a:schemeClr val="dk1"/>
              </a:buClr>
              <a:buSzPts val="1800"/>
              <a:buNone/>
            </a:pPr>
            <a:endParaRPr/>
          </a:p>
        </p:txBody>
      </p:sp>
      <p:sp>
        <p:nvSpPr>
          <p:cNvPr id="946" name="Google Shape;946;p55"/>
          <p:cNvSpPr txBox="1">
            <a:spLocks noGrp="1"/>
          </p:cNvSpPr>
          <p:nvPr>
            <p:ph type="body" idx="3"/>
          </p:nvPr>
        </p:nvSpPr>
        <p:spPr>
          <a:xfrm>
            <a:off x="457093" y="1307781"/>
            <a:ext cx="2709713" cy="2370831"/>
          </a:xfrm>
          <a:prstGeom prst="rect">
            <a:avLst/>
          </a:prstGeom>
          <a:solidFill>
            <a:srgbClr val="FDDE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b="1" dirty="0"/>
              <a:t> </a:t>
            </a:r>
            <a:r>
              <a:rPr kumimoji="0" lang="pt-PT"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Usando experiências culinárias para aumentar o turismo num destino</a:t>
            </a:r>
            <a:endParaRPr kumimoji="0" lang="pt-PT"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pt-PT"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lvl="0" indent="0" algn="ctr" rtl="0">
              <a:lnSpc>
                <a:spcPct val="90000"/>
              </a:lnSpc>
              <a:spcBef>
                <a:spcPts val="1000"/>
              </a:spcBef>
              <a:spcAft>
                <a:spcPts val="0"/>
              </a:spcAft>
              <a:buClr>
                <a:schemeClr val="dk1"/>
              </a:buClr>
              <a:buSzPts val="1800"/>
              <a:buNone/>
            </a:pPr>
            <a:endParaRPr dirty="0"/>
          </a:p>
        </p:txBody>
      </p:sp>
      <p:sp>
        <p:nvSpPr>
          <p:cNvPr id="947" name="Google Shape;947;p55"/>
          <p:cNvSpPr txBox="1">
            <a:spLocks noGrp="1"/>
          </p:cNvSpPr>
          <p:nvPr>
            <p:ph type="body" idx="4"/>
          </p:nvPr>
        </p:nvSpPr>
        <p:spPr>
          <a:xfrm>
            <a:off x="3302615" y="4780881"/>
            <a:ext cx="2644883"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endParaRPr dirty="0"/>
          </a:p>
        </p:txBody>
      </p:sp>
      <p:sp>
        <p:nvSpPr>
          <p:cNvPr id="948" name="Google Shape;948;p55"/>
          <p:cNvSpPr txBox="1">
            <a:spLocks noGrp="1"/>
          </p:cNvSpPr>
          <p:nvPr>
            <p:ph type="body" idx="5"/>
          </p:nvPr>
        </p:nvSpPr>
        <p:spPr>
          <a:xfrm>
            <a:off x="3297942" y="1347887"/>
            <a:ext cx="2649556" cy="2330725"/>
          </a:xfrm>
          <a:prstGeom prst="rect">
            <a:avLst/>
          </a:prstGeom>
          <a:solidFill>
            <a:srgbClr val="FDDE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pt-PT"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 história por trás da evolução alimentar de Amsterdão</a:t>
            </a:r>
            <a:endParaRPr kumimoji="0" lang="sl-SI"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lvl="0" indent="0" algn="ctr" rtl="0">
              <a:lnSpc>
                <a:spcPct val="90000"/>
              </a:lnSpc>
              <a:spcBef>
                <a:spcPts val="1000"/>
              </a:spcBef>
              <a:spcAft>
                <a:spcPts val="0"/>
              </a:spcAft>
              <a:buClr>
                <a:schemeClr val="dk1"/>
              </a:buClr>
              <a:buSzPts val="1800"/>
              <a:buNone/>
            </a:pPr>
            <a:endParaRPr b="1" dirty="0"/>
          </a:p>
        </p:txBody>
      </p:sp>
      <p:sp>
        <p:nvSpPr>
          <p:cNvPr id="949" name="Google Shape;949;p55"/>
          <p:cNvSpPr txBox="1">
            <a:spLocks noGrp="1"/>
          </p:cNvSpPr>
          <p:nvPr>
            <p:ph type="body" idx="6"/>
          </p:nvPr>
        </p:nvSpPr>
        <p:spPr>
          <a:xfrm>
            <a:off x="6199587" y="4780881"/>
            <a:ext cx="2644883"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endParaRPr/>
          </a:p>
        </p:txBody>
      </p:sp>
      <p:sp>
        <p:nvSpPr>
          <p:cNvPr id="950" name="Google Shape;950;p55"/>
          <p:cNvSpPr txBox="1">
            <a:spLocks noGrp="1"/>
          </p:cNvSpPr>
          <p:nvPr>
            <p:ph type="body" idx="7"/>
          </p:nvPr>
        </p:nvSpPr>
        <p:spPr>
          <a:xfrm>
            <a:off x="6154809" y="1347887"/>
            <a:ext cx="2649556" cy="2330725"/>
          </a:xfrm>
          <a:prstGeom prst="rect">
            <a:avLst/>
          </a:prstGeom>
          <a:solidFill>
            <a:srgbClr val="FDDE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sl-SI" sz="1800" b="1" i="0" u="none" strike="noStrike" kern="1200" cap="none" spc="0" normalizeH="0" baseline="0" noProof="0" dirty="0">
                <a:ln>
                  <a:noFill/>
                </a:ln>
                <a:solidFill>
                  <a:prstClr val="black"/>
                </a:solidFill>
                <a:effectLst/>
                <a:uLnTx/>
                <a:uFillTx/>
                <a:latin typeface="Calibri" panose="020F0502020204030204"/>
                <a:ea typeface="+mn-ea"/>
                <a:cs typeface="Calibri"/>
                <a:hlinkClick r:id="rId5"/>
              </a:rPr>
              <a:t>Cozinha colorida</a:t>
            </a:r>
            <a:endParaRPr kumimoji="0" lang="sl-SI"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1" name="Google Shape;951;p55"/>
          <p:cNvSpPr txBox="1">
            <a:spLocks noGrp="1"/>
          </p:cNvSpPr>
          <p:nvPr>
            <p:ph type="body" idx="8"/>
          </p:nvPr>
        </p:nvSpPr>
        <p:spPr>
          <a:xfrm>
            <a:off x="9036051" y="4780881"/>
            <a:ext cx="2644883" cy="2785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endParaRPr/>
          </a:p>
        </p:txBody>
      </p:sp>
      <p:sp>
        <p:nvSpPr>
          <p:cNvPr id="952" name="Google Shape;952;p55"/>
          <p:cNvSpPr txBox="1">
            <a:spLocks noGrp="1"/>
          </p:cNvSpPr>
          <p:nvPr>
            <p:ph type="body" idx="9"/>
          </p:nvPr>
        </p:nvSpPr>
        <p:spPr>
          <a:xfrm>
            <a:off x="8971220" y="1307782"/>
            <a:ext cx="2649556" cy="2330725"/>
          </a:xfrm>
          <a:prstGeom prst="rect">
            <a:avLst/>
          </a:prstGeom>
          <a:solidFill>
            <a:srgbClr val="FDDE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pt-PT" sz="1800" b="1" i="0" u="none" strike="noStrike" kern="1200" cap="none" spc="0" normalizeH="0" baseline="0" noProof="0" dirty="0">
                <a:ln>
                  <a:noFill/>
                </a:ln>
                <a:solidFill>
                  <a:prstClr val="black"/>
                </a:solidFill>
                <a:effectLst/>
                <a:uLnTx/>
                <a:uFillTx/>
                <a:latin typeface="Calibri" panose="020F0502020204030204"/>
                <a:ea typeface="+mn-ea"/>
                <a:cs typeface="Calibri"/>
                <a:hlinkClick r:id="rId6"/>
              </a:rPr>
              <a:t>Principais tendências do turismo culinário 2021</a:t>
            </a:r>
            <a:endParaRPr kumimoji="0" lang="sl-SI"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953" name="Google Shape;953;p55" descr="Cursor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558090" y="4736431"/>
            <a:ext cx="553454" cy="513349"/>
          </a:xfrm>
          <a:prstGeom prst="rect">
            <a:avLst/>
          </a:prstGeom>
          <a:noFill/>
          <a:ln>
            <a:noFill/>
          </a:ln>
        </p:spPr>
      </p:pic>
      <p:pic>
        <p:nvPicPr>
          <p:cNvPr id="954" name="Google Shape;954;p55" descr="Cursor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05563" y="4736431"/>
            <a:ext cx="553454" cy="513349"/>
          </a:xfrm>
          <a:prstGeom prst="rect">
            <a:avLst/>
          </a:prstGeom>
          <a:noFill/>
          <a:ln>
            <a:noFill/>
          </a:ln>
        </p:spPr>
      </p:pic>
      <p:pic>
        <p:nvPicPr>
          <p:cNvPr id="955" name="Google Shape;955;p55" descr="Cursor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283115" y="4736431"/>
            <a:ext cx="553454" cy="513349"/>
          </a:xfrm>
          <a:prstGeom prst="rect">
            <a:avLst/>
          </a:prstGeom>
          <a:noFill/>
          <a:ln>
            <a:noFill/>
          </a:ln>
        </p:spPr>
      </p:pic>
      <p:pic>
        <p:nvPicPr>
          <p:cNvPr id="956" name="Google Shape;956;p55" descr="Cursor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130588" y="4696326"/>
            <a:ext cx="553454" cy="5133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56"/>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cs typeface="Calibri"/>
              </a:rPr>
              <a:t>Tarefa</a:t>
            </a:r>
            <a:endParaRPr dirty="0"/>
          </a:p>
        </p:txBody>
      </p:sp>
      <p:sp>
        <p:nvSpPr>
          <p:cNvPr id="962" name="Google Shape;962;p56"/>
          <p:cNvSpPr txBox="1">
            <a:spLocks noGrp="1"/>
          </p:cNvSpPr>
          <p:nvPr>
            <p:ph type="body" idx="2"/>
          </p:nvPr>
        </p:nvSpPr>
        <p:spPr>
          <a:xfrm>
            <a:off x="571313" y="2067342"/>
            <a:ext cx="10978262" cy="4038015"/>
          </a:xfrm>
          <a:prstGeom prst="rect">
            <a:avLst/>
          </a:prstGeom>
          <a:solidFill>
            <a:srgbClr val="FDDE00"/>
          </a:solidFill>
          <a:ln>
            <a:noFill/>
          </a:ln>
        </p:spPr>
        <p:txBody>
          <a:bodyPr spcFirstLastPara="1" wrap="square" lIns="91425" tIns="45700" rIns="91425" bIns="45700" anchor="t" anchorCtr="0">
            <a:noAutofit/>
          </a:bodyPr>
          <a:lstStyle/>
          <a:p>
            <a:pPr marL="457200" marR="0" lvl="0" indent="-457200" algn="just" defTabSz="914400" rtl="0" eaLnBrk="1" fontAlgn="auto" latinLnBrk="0" hangingPunct="1">
              <a:lnSpc>
                <a:spcPct val="90000"/>
              </a:lnSpc>
              <a:spcBef>
                <a:spcPts val="1000"/>
              </a:spcBef>
              <a:spcAft>
                <a:spcPts val="0"/>
              </a:spcAft>
              <a:buClrTx/>
              <a:buSzTx/>
              <a:buFont typeface="Arial"/>
              <a:buAutoNum type="arabicPeriod"/>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a:rPr>
              <a:t>Explore a sua região para uma experiência gastronómica autêntica.</a:t>
            </a:r>
          </a:p>
          <a:p>
            <a:pPr marL="457200" marR="0" lvl="0" indent="-457200" algn="just" defTabSz="914400" rtl="0" eaLnBrk="1" fontAlgn="auto" latinLnBrk="0" hangingPunct="1">
              <a:lnSpc>
                <a:spcPct val="90000"/>
              </a:lnSpc>
              <a:spcBef>
                <a:spcPts val="1000"/>
              </a:spcBef>
              <a:spcAft>
                <a:spcPts val="0"/>
              </a:spcAft>
              <a:buClrTx/>
              <a:buSzTx/>
              <a:buFont typeface="Arial"/>
              <a:buAutoNum type="arabicPeriod"/>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a:rPr>
              <a:t>Encontre um produto ou serviço que implemente algumas das tendências da gastronomia.</a:t>
            </a:r>
          </a:p>
          <a:p>
            <a:pPr marL="457200" marR="0" lvl="0" indent="-457200" algn="just" defTabSz="914400" rtl="0" eaLnBrk="1" fontAlgn="auto" latinLnBrk="0" hangingPunct="1">
              <a:lnSpc>
                <a:spcPct val="90000"/>
              </a:lnSpc>
              <a:spcBef>
                <a:spcPts val="1000"/>
              </a:spcBef>
              <a:spcAft>
                <a:spcPts val="0"/>
              </a:spcAft>
              <a:buClrTx/>
              <a:buSzTx/>
              <a:buFont typeface="Arial"/>
              <a:buAutoNum type="arabicPeriod"/>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a:rPr>
              <a:t>Elabore um roteiro de histórias utilizando as dicas do capítulo 3 (STORYTELLING NO TURISMO GASTRONÓMICO) para divulgar o seu produto gastronómico.</a:t>
            </a:r>
          </a:p>
          <a:p>
            <a:pPr marL="800100" marR="0" lvl="1" indent="-342900" algn="just" defTabSz="914400" rtl="0" eaLnBrk="1" fontAlgn="auto" latinLnBrk="0" hangingPunct="1">
              <a:lnSpc>
                <a:spcPct val="90000"/>
              </a:lnSpc>
              <a:spcBef>
                <a:spcPts val="500"/>
              </a:spcBef>
              <a:spcAft>
                <a:spcPts val="0"/>
              </a:spcAft>
              <a:buClrTx/>
              <a:buSzTx/>
              <a:buFont typeface="Wingdings"/>
              <a:buChar char="Ø"/>
              <a:tabLst/>
              <a:defRPr/>
            </a:pPr>
            <a:r>
              <a:rPr kumimoji="0" lang="pt-PT" sz="2400" b="0" i="0" u="none" strike="noStrike" kern="1200" cap="none" spc="0" normalizeH="0" baseline="0" noProof="0" dirty="0">
                <a:ln>
                  <a:noFill/>
                </a:ln>
                <a:solidFill>
                  <a:srgbClr val="4472C4"/>
                </a:solidFill>
                <a:effectLst/>
                <a:uLnTx/>
                <a:uFillTx/>
                <a:latin typeface="Calibri" panose="020F0502020204030204"/>
                <a:ea typeface="+mn-ea"/>
                <a:cs typeface="Calibri"/>
              </a:rPr>
              <a:t>Que tendências consegue sublinhar no seu caso de estudo?</a:t>
            </a:r>
          </a:p>
          <a:p>
            <a:pPr marL="800100" marR="0" lvl="1" indent="-342900" algn="just" defTabSz="914400" rtl="0" eaLnBrk="1" fontAlgn="auto" latinLnBrk="0" hangingPunct="1">
              <a:lnSpc>
                <a:spcPct val="90000"/>
              </a:lnSpc>
              <a:spcBef>
                <a:spcPts val="500"/>
              </a:spcBef>
              <a:spcAft>
                <a:spcPts val="0"/>
              </a:spcAft>
              <a:buClrTx/>
              <a:buSzTx/>
              <a:buFont typeface="Wingdings"/>
              <a:buChar char="Ø"/>
              <a:tabLst/>
              <a:defRPr/>
            </a:pPr>
            <a:r>
              <a:rPr kumimoji="0" lang="pt-PT" sz="2400" b="0" i="0" u="none" strike="noStrike" kern="1200" cap="none" spc="0" normalizeH="0" baseline="0" noProof="0" dirty="0">
                <a:ln>
                  <a:noFill/>
                </a:ln>
                <a:solidFill>
                  <a:srgbClr val="4472C4"/>
                </a:solidFill>
                <a:effectLst/>
                <a:uLnTx/>
                <a:uFillTx/>
                <a:latin typeface="Calibri" panose="020F0502020204030204"/>
                <a:ea typeface="+mn-ea"/>
                <a:cs typeface="Calibri"/>
              </a:rPr>
              <a:t>Existe algum elemento de sustentabilidade na sua oferta?</a:t>
            </a:r>
          </a:p>
          <a:p>
            <a:pPr marL="800100" marR="0" lvl="1" indent="-342900" algn="just" defTabSz="914400" rtl="0" eaLnBrk="1" fontAlgn="auto" latinLnBrk="0" hangingPunct="1">
              <a:lnSpc>
                <a:spcPct val="90000"/>
              </a:lnSpc>
              <a:spcBef>
                <a:spcPts val="500"/>
              </a:spcBef>
              <a:spcAft>
                <a:spcPts val="0"/>
              </a:spcAft>
              <a:buClrTx/>
              <a:buSzTx/>
              <a:buFont typeface="Wingdings"/>
              <a:buChar char="Ø"/>
              <a:tabLst/>
              <a:defRPr/>
            </a:pPr>
            <a:r>
              <a:rPr kumimoji="0" lang="pt-PT" sz="2400" b="0" i="0" u="none" strike="noStrike" kern="1200" cap="none" spc="0" normalizeH="0" baseline="0" noProof="0" dirty="0">
                <a:ln>
                  <a:noFill/>
                </a:ln>
                <a:solidFill>
                  <a:srgbClr val="4472C4"/>
                </a:solidFill>
                <a:effectLst/>
                <a:uLnTx/>
                <a:uFillTx/>
                <a:latin typeface="Calibri" panose="020F0502020204030204"/>
                <a:ea typeface="+mn-ea"/>
                <a:cs typeface="Calibri"/>
              </a:rPr>
              <a:t>A sua oferta ajuda a promover o destino?</a:t>
            </a:r>
          </a:p>
          <a:p>
            <a:pPr marL="800100" marR="0" lvl="1" indent="-342900" algn="just" defTabSz="914400" rtl="0" eaLnBrk="1" fontAlgn="auto" latinLnBrk="0" hangingPunct="1">
              <a:lnSpc>
                <a:spcPct val="90000"/>
              </a:lnSpc>
              <a:spcBef>
                <a:spcPts val="500"/>
              </a:spcBef>
              <a:spcAft>
                <a:spcPts val="0"/>
              </a:spcAft>
              <a:buClrTx/>
              <a:buSzTx/>
              <a:buFont typeface="Wingdings"/>
              <a:buChar char="Ø"/>
              <a:tabLst/>
              <a:defRPr/>
            </a:pPr>
            <a:r>
              <a:rPr kumimoji="0" lang="pt-PT" sz="2400" b="0" i="0" u="none" strike="noStrike" kern="1200" cap="none" spc="0" normalizeH="0" baseline="0" noProof="0" dirty="0">
                <a:ln>
                  <a:noFill/>
                </a:ln>
                <a:solidFill>
                  <a:srgbClr val="4472C4"/>
                </a:solidFill>
                <a:effectLst/>
                <a:uLnTx/>
                <a:uFillTx/>
                <a:latin typeface="Calibri" panose="020F0502020204030204"/>
                <a:ea typeface="+mn-ea"/>
                <a:cs typeface="Calibri"/>
              </a:rPr>
              <a:t>Usou todos os elementos de uma boa história gastronómica?</a:t>
            </a:r>
            <a:endPar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57"/>
          <p:cNvSpPr txBox="1">
            <a:spLocks noGrp="1"/>
          </p:cNvSpPr>
          <p:nvPr>
            <p:ph type="body" idx="1"/>
          </p:nvPr>
        </p:nvSpPr>
        <p:spPr>
          <a:xfrm>
            <a:off x="571313" y="875544"/>
            <a:ext cx="4677581" cy="4883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Calibri"/>
              </a:rPr>
              <a:t>Resumo do Módulo</a:t>
            </a:r>
          </a:p>
        </p:txBody>
      </p:sp>
      <p:sp>
        <p:nvSpPr>
          <p:cNvPr id="968" name="Google Shape;968;p57"/>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969" name="Google Shape;969;p57" descr="Slika, ki vsebuje besede hrana, lesen, skleda, obrok&#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36269" y="308613"/>
            <a:ext cx="6753726" cy="507571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58"/>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Calibri"/>
              </a:rPr>
              <a:t>Neste módulo, aprendemos:</a:t>
            </a:r>
            <a:endPar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5" name="Google Shape;975;p58"/>
          <p:cNvSpPr txBox="1">
            <a:spLocks noGrp="1"/>
          </p:cNvSpPr>
          <p:nvPr>
            <p:ph type="body" idx="2"/>
          </p:nvPr>
        </p:nvSpPr>
        <p:spPr>
          <a:xfrm>
            <a:off x="270524" y="1673634"/>
            <a:ext cx="7960341" cy="3439118"/>
          </a:xfrm>
          <a:prstGeom prst="rect">
            <a:avLst/>
          </a:prstGeom>
          <a:noFill/>
          <a:ln>
            <a:noFill/>
          </a:ln>
        </p:spPr>
        <p:txBody>
          <a:bodyPr spcFirstLastPara="1" wrap="square" lIns="91425" tIns="45700" rIns="91425" bIns="45700" anchor="t" anchorCtr="0">
            <a:noAutofit/>
          </a:bodyPr>
          <a:lstStyle/>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53% dos viajantes turísticos são viajantes gastronómicos.</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o turismo gastronómico é o ato de viajar para experimentar o lugar por si só, a fim de obter uma sensação de lugar.</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o turismo gastronómico tem impactos positivos em todos os níveis da economia e da sociedade, portanto a sustentabilidade é de grande importância.</a:t>
            </a:r>
            <a:endPar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lvl="0" indent="0" algn="l" rtl="0">
              <a:lnSpc>
                <a:spcPct val="90000"/>
              </a:lnSpc>
              <a:spcBef>
                <a:spcPts val="1000"/>
              </a:spcBef>
              <a:spcAft>
                <a:spcPts val="0"/>
              </a:spcAft>
              <a:buClr>
                <a:schemeClr val="dk1"/>
              </a:buClr>
              <a:buSzPts val="2400"/>
              <a:buNone/>
            </a:pPr>
            <a:endParaRPr dirty="0"/>
          </a:p>
        </p:txBody>
      </p:sp>
      <p:pic>
        <p:nvPicPr>
          <p:cNvPr id="976" name="Google Shape;976;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72088" y="-4313"/>
            <a:ext cx="4477752" cy="5943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59"/>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Calibri"/>
              </a:rPr>
              <a:t>Neste módulo, aprendemos:</a:t>
            </a:r>
            <a:endPar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2" name="Google Shape;982;p59"/>
          <p:cNvSpPr txBox="1">
            <a:spLocks noGrp="1"/>
          </p:cNvSpPr>
          <p:nvPr>
            <p:ph type="body" idx="2"/>
          </p:nvPr>
        </p:nvSpPr>
        <p:spPr>
          <a:xfrm>
            <a:off x="270524" y="1991360"/>
            <a:ext cx="7960341" cy="3121392"/>
          </a:xfrm>
          <a:prstGeom prst="rect">
            <a:avLst/>
          </a:prstGeom>
          <a:noFill/>
          <a:ln>
            <a:noFill/>
          </a:ln>
        </p:spPr>
        <p:txBody>
          <a:bodyPr spcFirstLastPara="1" wrap="square" lIns="91425" tIns="45700" rIns="91425" bIns="45700" anchor="t" anchorCtr="0">
            <a:noAutofit/>
          </a:bodyPr>
          <a:lstStyle/>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a culinária de bem-estar implementa todos os pilares da filosofia de bem-estar.</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a culinária de bem-estar melhora a experiência alimentar local e sazonal.</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todos os tipos de pratos e bebidas podem ser modificados para fins de bem-estar.</a:t>
            </a:r>
            <a:endPar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lvl="0" indent="-190500" algn="l" rtl="0">
              <a:lnSpc>
                <a:spcPct val="90000"/>
              </a:lnSpc>
              <a:spcBef>
                <a:spcPts val="1000"/>
              </a:spcBef>
              <a:spcAft>
                <a:spcPts val="0"/>
              </a:spcAft>
              <a:buClr>
                <a:schemeClr val="dk1"/>
              </a:buClr>
              <a:buSzPts val="2400"/>
              <a:buNone/>
            </a:pPr>
            <a:endParaRPr dirty="0"/>
          </a:p>
        </p:txBody>
      </p:sp>
      <p:pic>
        <p:nvPicPr>
          <p:cNvPr id="983" name="Google Shape;983;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54835" y="0"/>
            <a:ext cx="4477752" cy="594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
          <p:cNvSpPr txBox="1">
            <a:spLocks noGrp="1"/>
          </p:cNvSpPr>
          <p:nvPr>
            <p:ph type="body" idx="1"/>
          </p:nvPr>
        </p:nvSpPr>
        <p:spPr>
          <a:xfrm>
            <a:off x="360760" y="670560"/>
            <a:ext cx="10978262" cy="632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INTRODUÇÃO AO MÓDULO </a:t>
            </a:r>
            <a:r>
              <a:rPr lang="sl-SI" cap="none" dirty="0"/>
              <a:t>VI</a:t>
            </a:r>
            <a:endParaRPr dirty="0"/>
          </a:p>
        </p:txBody>
      </p:sp>
      <p:sp>
        <p:nvSpPr>
          <p:cNvPr id="355" name="Google Shape;355;p6"/>
          <p:cNvSpPr txBox="1">
            <a:spLocks noGrp="1"/>
          </p:cNvSpPr>
          <p:nvPr>
            <p:ph type="body" idx="2"/>
          </p:nvPr>
        </p:nvSpPr>
        <p:spPr>
          <a:xfrm>
            <a:off x="420925" y="2051750"/>
            <a:ext cx="7296600" cy="31212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50000"/>
              </a:lnSpc>
              <a:spcBef>
                <a:spcPts val="1000"/>
              </a:spcBef>
              <a:spcAft>
                <a:spcPts val="0"/>
              </a:spcAft>
              <a:buClrTx/>
              <a:buSzTx/>
              <a:buFont typeface="Arial"/>
              <a:buNone/>
              <a:tabLst/>
              <a:defRPr/>
            </a:pPr>
            <a:r>
              <a:rPr kumimoji="0" lang="pt-PT"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Além disso, esta viagem experimental relaciona-se com um certo estilo de vida que se baseia no contato e na aprendizagem com novas culturas</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com o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objetivo</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de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obter</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um novo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conhecimento</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e </a:t>
            </a:r>
            <a:r>
              <a:rPr kumimoji="0" lang="pt-PT"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compreensão</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das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características</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dos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produtos</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turísticos</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bem</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como</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da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gastronomia</a:t>
            </a:r>
            <a:r>
              <a:rPr kumimoji="0" lang="en-US"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local.</a:t>
            </a:r>
          </a:p>
          <a:p>
            <a:pPr marL="0" lvl="0" indent="0" algn="l" rtl="0">
              <a:lnSpc>
                <a:spcPct val="90000"/>
              </a:lnSpc>
              <a:spcBef>
                <a:spcPts val="0"/>
              </a:spcBef>
              <a:spcAft>
                <a:spcPts val="0"/>
              </a:spcAft>
              <a:buClr>
                <a:schemeClr val="dk1"/>
              </a:buClr>
              <a:buSzPts val="2400"/>
              <a:buNone/>
            </a:pPr>
            <a:endParaRPr lang="pt-PT" dirty="0"/>
          </a:p>
        </p:txBody>
      </p:sp>
      <p:pic>
        <p:nvPicPr>
          <p:cNvPr id="356" name="Google Shape;356;p6" descr="Slika, ki vsebuje besede hrana, sadje, zelenjava, raznoliko&#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15195" y="-78540"/>
            <a:ext cx="3943610" cy="648272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60"/>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Calibri"/>
              </a:rPr>
              <a:t>Neste módulo, aprendemos:</a:t>
            </a:r>
            <a:endParaRPr kumimoji="0" lang="sl-S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9" name="Google Shape;989;p60"/>
          <p:cNvSpPr txBox="1">
            <a:spLocks noGrp="1"/>
          </p:cNvSpPr>
          <p:nvPr>
            <p:ph type="body" idx="2"/>
          </p:nvPr>
        </p:nvSpPr>
        <p:spPr>
          <a:xfrm>
            <a:off x="270524" y="1716421"/>
            <a:ext cx="7960341" cy="3396331"/>
          </a:xfrm>
          <a:prstGeom prst="rect">
            <a:avLst/>
          </a:prstGeom>
          <a:noFill/>
          <a:ln>
            <a:noFill/>
          </a:ln>
        </p:spPr>
        <p:txBody>
          <a:bodyPr spcFirstLastPara="1" wrap="square" lIns="91425" tIns="45700" rIns="91425" bIns="45700" anchor="t" anchorCtr="0">
            <a:noAutofit/>
          </a:bodyPr>
          <a:lstStyle/>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contar histórias é crucial numa experiência gastronómica porque nos permite conectar a um nível emocional com a experiência. Ouvir as histórias dos produtores, proprietários, heróis locais e assim por diante, permite-nos sair com uma memória e não apenas com uma refeição.</a:t>
            </a:r>
          </a:p>
          <a:p>
            <a:pPr marL="342900" marR="0" lvl="0" indent="-342900" algn="just" defTabSz="914400" rtl="0" eaLnBrk="1" fontAlgn="auto" latinLnBrk="0" hangingPunct="1">
              <a:lnSpc>
                <a:spcPct val="90000"/>
              </a:lnSpc>
              <a:spcBef>
                <a:spcPts val="1000"/>
              </a:spcBef>
              <a:spcAft>
                <a:spcPts val="0"/>
              </a:spcAft>
              <a:buClrTx/>
              <a:buSzTx/>
              <a:buFont typeface="Wingdings"/>
              <a:buChar char="Ø"/>
              <a:tabLst/>
              <a:defRPr/>
            </a:pPr>
            <a:r>
              <a:rPr kumimoji="0" lang="pt-PT"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Que a promoção do destino “deve provar e deve beber” ajuda o turista a entender os destaques culinários.</a:t>
            </a:r>
          </a:p>
          <a:p>
            <a:pPr marL="342900" lvl="0" indent="-190500" algn="l" rtl="0">
              <a:lnSpc>
                <a:spcPct val="90000"/>
              </a:lnSpc>
              <a:spcBef>
                <a:spcPts val="1000"/>
              </a:spcBef>
              <a:spcAft>
                <a:spcPts val="0"/>
              </a:spcAft>
              <a:buClr>
                <a:schemeClr val="dk1"/>
              </a:buClr>
              <a:buSzPts val="2400"/>
              <a:buNone/>
            </a:pPr>
            <a:endParaRPr dirty="0"/>
          </a:p>
          <a:p>
            <a:pPr marL="342900" lvl="0" indent="-190500" algn="l" rtl="0">
              <a:lnSpc>
                <a:spcPct val="90000"/>
              </a:lnSpc>
              <a:spcBef>
                <a:spcPts val="1000"/>
              </a:spcBef>
              <a:spcAft>
                <a:spcPts val="0"/>
              </a:spcAft>
              <a:buClr>
                <a:schemeClr val="dk1"/>
              </a:buClr>
              <a:buSzPts val="2400"/>
              <a:buNone/>
            </a:pPr>
            <a:endParaRPr dirty="0"/>
          </a:p>
        </p:txBody>
      </p:sp>
      <p:pic>
        <p:nvPicPr>
          <p:cNvPr id="990" name="Google Shape;990;p60" descr="Slika, ki vsebuje besede krava, trava, zunanje, nebo&#10;&#10;Opis je samodejno ustvarje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06139" y="0"/>
            <a:ext cx="3956384" cy="525178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I.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Introdução</a:t>
            </a: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ao</a:t>
            </a: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Bem-Estar</a:t>
            </a:r>
            <a:endPar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II. A Nova Era do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Bem-Estar</a:t>
            </a:r>
            <a:endPar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III. A Economia da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Experiência</a:t>
            </a:r>
            <a:endPar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VII. </a:t>
            </a:r>
            <a:r>
              <a:rPr kumimoji="0" lang="en-US"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Criação</a:t>
            </a:r>
            <a:r>
              <a:rPr kumimoji="0" lang="en-US"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de um </a:t>
            </a:r>
            <a:r>
              <a:rPr kumimoji="0" lang="en-US"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negócio</a:t>
            </a:r>
            <a:r>
              <a:rPr kumimoji="0" lang="en-US"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de </a:t>
            </a:r>
            <a:r>
              <a:rPr kumimoji="0" lang="en-US"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Bem-Estar</a:t>
            </a:r>
            <a:endPar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VIII. Branding para o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Bem-Estar</a:t>
            </a:r>
            <a:endPar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IV.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Construir</a:t>
            </a: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Experiência</a:t>
            </a:r>
            <a:endPar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V.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Mapa</a:t>
            </a: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da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Jornada</a:t>
            </a: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do </a:t>
            </a:r>
            <a:r>
              <a:rPr kumimoji="0" lang="en-GB" sz="2400" b="1" i="0" u="none" strike="noStrike" kern="1200" cap="none" spc="0" normalizeH="0" baseline="0" noProof="0" dirty="0" err="1">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Consumidor</a:t>
            </a:r>
            <a:endPar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3866154"/>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VI</a:t>
            </a: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O Storytelling no Turismo </a:t>
            </a:r>
            <a:r>
              <a:rPr kumimoji="0" lang="en-GB"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Gastronómico</a:t>
            </a:r>
            <a:endPar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680" y="3388145"/>
            <a:ext cx="360000" cy="360000"/>
          </a:xfrm>
          <a:prstGeom prst="rect">
            <a:avLst/>
          </a:prstGeom>
        </p:spPr>
      </p:pic>
      <p:sp>
        <p:nvSpPr>
          <p:cNvPr id="4" name="Označba mesta slike 3">
            <a:extLst>
              <a:ext uri="{FF2B5EF4-FFF2-40B4-BE49-F238E27FC236}">
                <a16:creationId xmlns:a16="http://schemas.microsoft.com/office/drawing/2014/main" id="{1DA87C86-A50F-48BD-BD43-6FAC736CA316}"/>
              </a:ext>
            </a:extLst>
          </p:cNvPr>
          <p:cNvSpPr>
            <a:spLocks noGrp="1"/>
          </p:cNvSpPr>
          <p:nvPr>
            <p:ph type="pic" sz="quarter" idx="15"/>
          </p:nvPr>
        </p:nvSpPr>
        <p:spPr/>
      </p:sp>
      <p:pic>
        <p:nvPicPr>
          <p:cNvPr id="24" name="Slika 23">
            <a:extLst>
              <a:ext uri="{FF2B5EF4-FFF2-40B4-BE49-F238E27FC236}">
                <a16:creationId xmlns:a16="http://schemas.microsoft.com/office/drawing/2014/main" id="{0EC395CD-BC22-4C5B-9C95-EED7B720039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802428" y="1167965"/>
            <a:ext cx="3389572" cy="4250154"/>
          </a:xfrm>
          <a:prstGeom prst="rect">
            <a:avLst/>
          </a:prstGeom>
        </p:spPr>
      </p:pic>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IX</a:t>
            </a:r>
            <a:r>
              <a:rPr kumimoji="0" lang="en-GB" sz="24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alibri" panose="020F0502020204030204"/>
                <a:ea typeface="+mn-ea"/>
                <a:cs typeface="+mn-cs"/>
              </a:rPr>
              <a:t>. Marketing Digital</a:t>
            </a: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9710" y="4500963"/>
            <a:ext cx="360000" cy="360000"/>
          </a:xfrm>
          <a:prstGeom prst="rect">
            <a:avLst/>
          </a:prstGeom>
        </p:spPr>
      </p:pic>
      <p:pic>
        <p:nvPicPr>
          <p:cNvPr id="23" name="Imagem 63">
            <a:extLst>
              <a:ext uri="{FF2B5EF4-FFF2-40B4-BE49-F238E27FC236}">
                <a16:creationId xmlns:a16="http://schemas.microsoft.com/office/drawing/2014/main" id="{A212E0D1-082B-48EB-B1B2-AE80B1301A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310" y="3923503"/>
            <a:ext cx="360000" cy="360000"/>
          </a:xfrm>
          <a:prstGeom prst="rect">
            <a:avLst/>
          </a:prstGeom>
        </p:spPr>
      </p:pic>
    </p:spTree>
    <p:extLst>
      <p:ext uri="{BB962C8B-B14F-4D97-AF65-F5344CB8AC3E}">
        <p14:creationId xmlns:p14="http://schemas.microsoft.com/office/powerpoint/2010/main" val="20954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7"/>
          <p:cNvSpPr txBox="1">
            <a:spLocks noGrp="1"/>
          </p:cNvSpPr>
          <p:nvPr>
            <p:ph type="body" idx="1"/>
          </p:nvPr>
        </p:nvSpPr>
        <p:spPr>
          <a:xfrm>
            <a:off x="388093" y="936395"/>
            <a:ext cx="3058492" cy="32979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sl-SI" cap="none" dirty="0"/>
              <a:t>1.1. </a:t>
            </a:r>
            <a:endParaRPr cap="none" dirty="0"/>
          </a:p>
          <a:p>
            <a:pPr marL="0" lvl="0" indent="0" algn="l" rtl="0">
              <a:lnSpc>
                <a:spcPct val="90000"/>
              </a:lnSpc>
              <a:spcBef>
                <a:spcPts val="0"/>
              </a:spcBef>
              <a:spcAft>
                <a:spcPts val="0"/>
              </a:spcAft>
              <a:buClr>
                <a:schemeClr val="dk1"/>
              </a:buClr>
              <a:buSzPts val="3600"/>
              <a:buNone/>
            </a:pPr>
            <a:r>
              <a:rPr lang="pt-PT" sz="2800" dirty="0"/>
              <a:t>TURISMO GASTRONÓMICO</a:t>
            </a:r>
            <a:endParaRPr sz="2800" cap="none" dirty="0"/>
          </a:p>
        </p:txBody>
      </p:sp>
      <p:sp>
        <p:nvSpPr>
          <p:cNvPr id="362" name="Google Shape;362;p7"/>
          <p:cNvSpPr txBox="1">
            <a:spLocks noGrp="1"/>
          </p:cNvSpPr>
          <p:nvPr>
            <p:ph type="body" idx="2"/>
          </p:nvPr>
        </p:nvSpPr>
        <p:spPr>
          <a:xfrm>
            <a:off x="497155" y="5114135"/>
            <a:ext cx="9000157" cy="4691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endParaRPr sz="4000" b="1" dirty="0">
              <a:latin typeface="Corbel"/>
              <a:ea typeface="Corbel"/>
              <a:cs typeface="Corbel"/>
              <a:sym typeface="Corbel"/>
            </a:endParaRPr>
          </a:p>
          <a:p>
            <a:pPr marL="0" lvl="0" indent="0" algn="l" rtl="0">
              <a:lnSpc>
                <a:spcPct val="90000"/>
              </a:lnSpc>
              <a:spcBef>
                <a:spcPts val="1000"/>
              </a:spcBef>
              <a:spcAft>
                <a:spcPts val="0"/>
              </a:spcAft>
              <a:buClr>
                <a:schemeClr val="dk1"/>
              </a:buClr>
              <a:buSzPts val="2400"/>
              <a:buNone/>
            </a:pPr>
            <a:r>
              <a:rPr lang="sl-SI" i="1" dirty="0">
                <a:latin typeface="Corbel"/>
                <a:ea typeface="Corbel"/>
                <a:cs typeface="Corbel"/>
                <a:sym typeface="Corbel"/>
              </a:rPr>
              <a:t>Eating your way around the world.</a:t>
            </a:r>
            <a:endParaRPr i="1" dirty="0"/>
          </a:p>
        </p:txBody>
      </p:sp>
      <p:pic>
        <p:nvPicPr>
          <p:cNvPr id="363" name="Google Shape;363;p7" descr="Person Holding Green Vegetables"/>
          <p:cNvPicPr preferRelativeResize="0">
            <a:picLocks noGrp="1"/>
          </p:cNvPicPr>
          <p:nvPr>
            <p:ph type="pic" idx="3"/>
          </p:nvPr>
        </p:nvPicPr>
        <p:blipFill rotWithShape="1">
          <a:blip r:embed="rId3">
            <a:alphaModFix/>
            <a:extLst>
              <a:ext uri="{28A0092B-C50C-407E-A947-70E740481C1C}">
                <a14:useLocalDpi xmlns:a14="http://schemas.microsoft.com/office/drawing/2010/main"/>
              </a:ext>
            </a:extLst>
          </a:blip>
          <a:srcRect/>
          <a:stretch/>
        </p:blipFill>
        <p:spPr>
          <a:xfrm>
            <a:off x="3564835" y="-1"/>
            <a:ext cx="8627164" cy="45401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8"/>
          <p:cNvSpPr txBox="1">
            <a:spLocks noGrp="1"/>
          </p:cNvSpPr>
          <p:nvPr>
            <p:ph type="body" idx="1"/>
          </p:nvPr>
        </p:nvSpPr>
        <p:spPr>
          <a:xfrm>
            <a:off x="571313" y="590538"/>
            <a:ext cx="10978262" cy="10830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DEFINIR O TURISMO GASTRONÓMICO</a:t>
            </a:r>
            <a:endParaRPr dirty="0"/>
          </a:p>
        </p:txBody>
      </p:sp>
      <p:sp>
        <p:nvSpPr>
          <p:cNvPr id="369" name="Google Shape;369;p8"/>
          <p:cNvSpPr txBox="1">
            <a:spLocks noGrp="1"/>
          </p:cNvSpPr>
          <p:nvPr>
            <p:ph type="body" idx="2"/>
          </p:nvPr>
        </p:nvSpPr>
        <p:spPr>
          <a:xfrm>
            <a:off x="571313" y="2067342"/>
            <a:ext cx="10978262" cy="403801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Clr>
                <a:schemeClr val="dk1"/>
              </a:buClr>
              <a:buSzPts val="2400"/>
              <a:buNone/>
            </a:pPr>
            <a:r>
              <a:rPr lang="pt-PT" sz="2200" kern="1200" dirty="0">
                <a:solidFill>
                  <a:prstClr val="black"/>
                </a:solidFill>
                <a:ea typeface="+mn-lt"/>
              </a:rPr>
              <a:t>Este tipo de turismo </a:t>
            </a:r>
            <a:r>
              <a:rPr kumimoji="0" lang="pt-PT" sz="2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tem vindo a ser definido como “visitas a produtores de alimentos, a festivais gastronómicos, a restaurantes e a locais específicos onde o sabor da comida e/ou a experiência das particularidades de produtos alimentares típicos, são os principais motivos de viagem” (Hall &amp; Mitchell, 2001).</a:t>
            </a:r>
          </a:p>
          <a:p>
            <a:pPr marL="0" indent="0">
              <a:lnSpc>
                <a:spcPct val="150000"/>
              </a:lnSpc>
            </a:pPr>
            <a:br>
              <a:rPr lang="sl-SI" dirty="0"/>
            </a:br>
            <a:endParaRPr sz="2200" kern="1200" dirty="0">
              <a:solidFill>
                <a:prstClr val="black"/>
              </a:solidFill>
              <a:ea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9"/>
          <p:cNvSpPr txBox="1">
            <a:spLocks noGrp="1"/>
          </p:cNvSpPr>
          <p:nvPr>
            <p:ph type="body" idx="1"/>
          </p:nvPr>
        </p:nvSpPr>
        <p:spPr>
          <a:xfrm>
            <a:off x="357635" y="815387"/>
            <a:ext cx="5068607" cy="49441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PT" dirty="0"/>
              <a:t>OS NÚMEROS DO TURISMO GASTRONÓMICO</a:t>
            </a:r>
            <a:endParaRPr dirty="0"/>
          </a:p>
        </p:txBody>
      </p:sp>
      <p:sp>
        <p:nvSpPr>
          <p:cNvPr id="375" name="Google Shape;375;p9"/>
          <p:cNvSpPr txBox="1">
            <a:spLocks noGrp="1"/>
          </p:cNvSpPr>
          <p:nvPr>
            <p:ph type="body" idx="2"/>
          </p:nvPr>
        </p:nvSpPr>
        <p:spPr>
          <a:xfrm>
            <a:off x="5973287" y="875545"/>
            <a:ext cx="5576287" cy="4883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p:txBody>
      </p:sp>
      <p:pic>
        <p:nvPicPr>
          <p:cNvPr id="376" name="Google Shape;376;p9" descr="Slika, ki vsebuje besede besedilo&#10;&#10;Opis je samodejno ustvarjen"/>
          <p:cNvPicPr preferRelativeResize="0"/>
          <p:nvPr/>
        </p:nvPicPr>
        <p:blipFill rotWithShape="1">
          <a:blip r:embed="rId3">
            <a:alphaModFix/>
          </a:blip>
          <a:srcRect/>
          <a:stretch/>
        </p:blipFill>
        <p:spPr>
          <a:xfrm>
            <a:off x="3902241" y="4889599"/>
            <a:ext cx="8418094" cy="1971645"/>
          </a:xfrm>
          <a:prstGeom prst="rect">
            <a:avLst/>
          </a:prstGeom>
          <a:noFill/>
          <a:ln>
            <a:noFill/>
          </a:ln>
        </p:spPr>
      </p:pic>
      <p:pic>
        <p:nvPicPr>
          <p:cNvPr id="377" name="Google Shape;377;p9" descr="Slika, ki vsebuje besede oseba&#10;&#10;Opis je samodejno ustvarjen"/>
          <p:cNvPicPr preferRelativeResize="0"/>
          <p:nvPr/>
        </p:nvPicPr>
        <p:blipFill rotWithShape="1">
          <a:blip r:embed="rId4">
            <a:alphaModFix/>
          </a:blip>
          <a:srcRect/>
          <a:stretch/>
        </p:blipFill>
        <p:spPr>
          <a:xfrm>
            <a:off x="5426242" y="331619"/>
            <a:ext cx="5841331" cy="4610605"/>
          </a:xfrm>
          <a:prstGeom prst="rect">
            <a:avLst/>
          </a:prstGeom>
          <a:noFill/>
          <a:ln>
            <a:noFill/>
          </a:ln>
        </p:spPr>
      </p:pic>
      <p:grpSp>
        <p:nvGrpSpPr>
          <p:cNvPr id="6" name="Agrupar 5">
            <a:extLst>
              <a:ext uri="{FF2B5EF4-FFF2-40B4-BE49-F238E27FC236}">
                <a16:creationId xmlns:a16="http://schemas.microsoft.com/office/drawing/2014/main" id="{FB671499-3EEB-49FD-BE92-F5589EFAAB19}"/>
              </a:ext>
            </a:extLst>
          </p:cNvPr>
          <p:cNvGrpSpPr/>
          <p:nvPr/>
        </p:nvGrpSpPr>
        <p:grpSpPr>
          <a:xfrm>
            <a:off x="3773906" y="4886355"/>
            <a:ext cx="8418094" cy="1971645"/>
            <a:chOff x="962024" y="1949883"/>
            <a:chExt cx="8418094" cy="1971645"/>
          </a:xfrm>
        </p:grpSpPr>
        <p:pic>
          <p:nvPicPr>
            <p:cNvPr id="7" name="Slika 4" descr="Slika, ki vsebuje besede besedilo&#10;&#10;Opis je samodejno ustvarjen">
              <a:extLst>
                <a:ext uri="{FF2B5EF4-FFF2-40B4-BE49-F238E27FC236}">
                  <a16:creationId xmlns:a16="http://schemas.microsoft.com/office/drawing/2014/main" id="{F349B168-273E-4D18-8979-503067CA95E0}"/>
                </a:ext>
              </a:extLst>
            </p:cNvPr>
            <p:cNvPicPr>
              <a:picLocks noChangeAspect="1"/>
            </p:cNvPicPr>
            <p:nvPr/>
          </p:nvPicPr>
          <p:blipFill>
            <a:blip r:embed="rId3"/>
            <a:stretch>
              <a:fillRect/>
            </a:stretch>
          </p:blipFill>
          <p:spPr>
            <a:xfrm>
              <a:off x="962024" y="1949883"/>
              <a:ext cx="8418094" cy="1971645"/>
            </a:xfrm>
            <a:prstGeom prst="rect">
              <a:avLst/>
            </a:prstGeom>
          </p:spPr>
        </p:pic>
        <p:sp>
          <p:nvSpPr>
            <p:cNvPr id="8" name="CaixaDeTexto 7">
              <a:extLst>
                <a:ext uri="{FF2B5EF4-FFF2-40B4-BE49-F238E27FC236}">
                  <a16:creationId xmlns:a16="http://schemas.microsoft.com/office/drawing/2014/main" id="{577812FE-9822-44E4-A15E-732ADB21DACF}"/>
                </a:ext>
              </a:extLst>
            </p:cNvPr>
            <p:cNvSpPr txBox="1"/>
            <p:nvPr/>
          </p:nvSpPr>
          <p:spPr>
            <a:xfrm>
              <a:off x="1618599" y="3043845"/>
              <a:ext cx="2295525" cy="461665"/>
            </a:xfrm>
            <a:prstGeom prst="rect">
              <a:avLst/>
            </a:prstGeom>
            <a:solidFill>
              <a:srgbClr val="F5F6FA"/>
            </a:solidFill>
          </p:spPr>
          <p:txBody>
            <a:bodyPr wrap="square" rtlCol="0">
              <a:spAutoFit/>
            </a:bodyPr>
            <a:lstStyle/>
            <a:p>
              <a:pPr algn="ctr"/>
              <a:r>
                <a:rPr lang="pt-PT" sz="1200" dirty="0"/>
                <a:t>Benefício económico para o destino</a:t>
              </a:r>
            </a:p>
          </p:txBody>
        </p:sp>
        <p:sp>
          <p:nvSpPr>
            <p:cNvPr id="9" name="CaixaDeTexto 8">
              <a:extLst>
                <a:ext uri="{FF2B5EF4-FFF2-40B4-BE49-F238E27FC236}">
                  <a16:creationId xmlns:a16="http://schemas.microsoft.com/office/drawing/2014/main" id="{7E3B38AE-4A05-4A12-81B3-38057A4653B3}"/>
                </a:ext>
              </a:extLst>
            </p:cNvPr>
            <p:cNvSpPr txBox="1"/>
            <p:nvPr/>
          </p:nvSpPr>
          <p:spPr>
            <a:xfrm>
              <a:off x="3914124" y="3089492"/>
              <a:ext cx="2295525" cy="461665"/>
            </a:xfrm>
            <a:prstGeom prst="rect">
              <a:avLst/>
            </a:prstGeom>
            <a:solidFill>
              <a:srgbClr val="F5F6FA"/>
            </a:solidFill>
          </p:spPr>
          <p:txBody>
            <a:bodyPr wrap="square" rtlCol="0">
              <a:spAutoFit/>
            </a:bodyPr>
            <a:lstStyle/>
            <a:p>
              <a:pPr algn="ctr"/>
              <a:r>
                <a:rPr lang="pt-PT" sz="1200" dirty="0"/>
                <a:t>Dos turistas são turistas gastronómicos</a:t>
              </a:r>
            </a:p>
          </p:txBody>
        </p:sp>
        <p:sp>
          <p:nvSpPr>
            <p:cNvPr id="10" name="CaixaDeTexto 9">
              <a:extLst>
                <a:ext uri="{FF2B5EF4-FFF2-40B4-BE49-F238E27FC236}">
                  <a16:creationId xmlns:a16="http://schemas.microsoft.com/office/drawing/2014/main" id="{FC1F7C63-01D2-41DF-B320-ECA68FD8D387}"/>
                </a:ext>
              </a:extLst>
            </p:cNvPr>
            <p:cNvSpPr txBox="1"/>
            <p:nvPr/>
          </p:nvSpPr>
          <p:spPr>
            <a:xfrm>
              <a:off x="6254937" y="3089492"/>
              <a:ext cx="2295525" cy="646331"/>
            </a:xfrm>
            <a:prstGeom prst="rect">
              <a:avLst/>
            </a:prstGeom>
            <a:solidFill>
              <a:srgbClr val="F5F6FA"/>
            </a:solidFill>
          </p:spPr>
          <p:txBody>
            <a:bodyPr wrap="square" rtlCol="0">
              <a:spAutoFit/>
            </a:bodyPr>
            <a:lstStyle/>
            <a:p>
              <a:pPr algn="ctr"/>
              <a:r>
                <a:rPr lang="pt-PT" sz="1200" dirty="0"/>
                <a:t>Da geração de </a:t>
              </a:r>
              <a:r>
                <a:rPr lang="pt-PT" sz="1200" dirty="0" err="1"/>
                <a:t>millennials</a:t>
              </a:r>
              <a:r>
                <a:rPr lang="pt-PT" sz="1200" dirty="0"/>
                <a:t> procura restaurantes socialmente responsáveis</a:t>
              </a: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2966</Words>
  <Application>Microsoft Macintosh PowerPoint</Application>
  <PresentationFormat>Widescreen</PresentationFormat>
  <Paragraphs>322</Paragraphs>
  <Slides>61</Slides>
  <Notes>61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61</vt:i4>
      </vt:variant>
    </vt:vector>
  </HeadingPairs>
  <TitlesOfParts>
    <vt:vector size="74" baseType="lpstr">
      <vt:lpstr>Arial</vt:lpstr>
      <vt:lpstr>Calibri</vt:lpstr>
      <vt:lpstr>Calibri Light</vt:lpstr>
      <vt:lpstr>Corbel</vt:lpstr>
      <vt:lpstr>freight-text-pro</vt:lpstr>
      <vt:lpstr>Noto Sans Symbols</vt:lpstr>
      <vt:lpstr>Quattrocento Sans</vt:lpstr>
      <vt:lpstr>Times New Roman</vt:lpstr>
      <vt:lpstr>Wingdings</vt:lpstr>
      <vt:lpstr>Wingdings 2</vt:lpstr>
      <vt:lpstr>Office Theme</vt:lpstr>
      <vt:lpstr>Frame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História de comida sustentável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Mojca Polak</dc:creator>
  <cp:lastModifiedBy>Ian Sayers</cp:lastModifiedBy>
  <cp:revision>33</cp:revision>
  <dcterms:created xsi:type="dcterms:W3CDTF">2020-09-22T06:40:36Z</dcterms:created>
  <dcterms:modified xsi:type="dcterms:W3CDTF">2022-01-12T13:18:53Z</dcterms:modified>
</cp:coreProperties>
</file>