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75" r:id="rId2"/>
    <p:sldId id="288" r:id="rId3"/>
    <p:sldId id="296" r:id="rId4"/>
    <p:sldId id="329" r:id="rId5"/>
    <p:sldId id="451" r:id="rId6"/>
    <p:sldId id="338" r:id="rId7"/>
    <p:sldId id="417" r:id="rId8"/>
    <p:sldId id="304" r:id="rId9"/>
    <p:sldId id="373" r:id="rId10"/>
    <p:sldId id="426" r:id="rId11"/>
    <p:sldId id="372" r:id="rId12"/>
    <p:sldId id="419" r:id="rId13"/>
    <p:sldId id="420" r:id="rId14"/>
    <p:sldId id="378" r:id="rId15"/>
    <p:sldId id="455" r:id="rId16"/>
    <p:sldId id="421" r:id="rId17"/>
    <p:sldId id="422" r:id="rId18"/>
    <p:sldId id="423" r:id="rId19"/>
    <p:sldId id="377" r:id="rId20"/>
    <p:sldId id="376" r:id="rId21"/>
    <p:sldId id="438" r:id="rId22"/>
    <p:sldId id="366" r:id="rId23"/>
    <p:sldId id="459" r:id="rId24"/>
    <p:sldId id="364" r:id="rId25"/>
    <p:sldId id="424" r:id="rId26"/>
    <p:sldId id="367" r:id="rId27"/>
    <p:sldId id="386" r:id="rId28"/>
    <p:sldId id="425" r:id="rId29"/>
    <p:sldId id="384" r:id="rId30"/>
    <p:sldId id="428" r:id="rId31"/>
    <p:sldId id="454" r:id="rId32"/>
    <p:sldId id="429" r:id="rId33"/>
    <p:sldId id="365" r:id="rId34"/>
    <p:sldId id="430" r:id="rId35"/>
    <p:sldId id="379" r:id="rId36"/>
    <p:sldId id="431" r:id="rId37"/>
    <p:sldId id="383" r:id="rId38"/>
    <p:sldId id="433" r:id="rId39"/>
    <p:sldId id="340" r:id="rId40"/>
    <p:sldId id="392" r:id="rId41"/>
    <p:sldId id="461" r:id="rId42"/>
    <p:sldId id="458" r:id="rId43"/>
    <p:sldId id="368" r:id="rId44"/>
    <p:sldId id="434" r:id="rId45"/>
    <p:sldId id="437" r:id="rId46"/>
    <p:sldId id="435" r:id="rId47"/>
    <p:sldId id="436" r:id="rId48"/>
    <p:sldId id="388" r:id="rId49"/>
    <p:sldId id="390" r:id="rId50"/>
    <p:sldId id="391" r:id="rId51"/>
    <p:sldId id="394" r:id="rId52"/>
    <p:sldId id="369" r:id="rId53"/>
    <p:sldId id="395" r:id="rId54"/>
    <p:sldId id="456" r:id="rId55"/>
    <p:sldId id="342" r:id="rId56"/>
    <p:sldId id="343" r:id="rId57"/>
    <p:sldId id="326" r:id="rId58"/>
    <p:sldId id="363" r:id="rId59"/>
    <p:sldId id="327" r:id="rId60"/>
    <p:sldId id="328" r:id="rId61"/>
    <p:sldId id="325" r:id="rId62"/>
    <p:sldId id="29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53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rispim" initials="j" lastIdx="4" clrIdx="0">
    <p:extLst>
      <p:ext uri="{19B8F6BF-5375-455C-9EA6-DF929625EA0E}">
        <p15:presenceInfo xmlns:p15="http://schemas.microsoft.com/office/powerpoint/2012/main" userId="S::jcrispim@fundodemaneio.com::816a563b-d84d-48bb-a633-c58b08c71c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ECB"/>
    <a:srgbClr val="FDDE00"/>
    <a:srgbClr val="E8F8F8"/>
    <a:srgbClr val="FFC000"/>
    <a:srgbClr val="00B050"/>
    <a:srgbClr val="FF0000"/>
    <a:srgbClr val="EA64D0"/>
    <a:srgbClr val="BC4CB7"/>
    <a:srgbClr val="FC5E71"/>
    <a:srgbClr val="F79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 autoAdjust="0"/>
    <p:restoredTop sz="60408" autoAdjust="0"/>
  </p:normalViewPr>
  <p:slideViewPr>
    <p:cSldViewPr snapToGrid="0" snapToObjects="1">
      <p:cViewPr varScale="1">
        <p:scale>
          <a:sx n="74" d="100"/>
          <a:sy n="74" d="100"/>
        </p:scale>
        <p:origin x="2224" y="184"/>
      </p:cViewPr>
      <p:guideLst>
        <p:guide pos="3953"/>
        <p:guide orient="horz" pos="197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als.2017.01.013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als.2017.01.013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nals.2017.01.013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pessoas procuram mais experiências de bem-estar durante as suas viagens. Diferentes técnicas podem ser usadas - sozinhas ou combinadas - para projetar experiências inovadoras com momentos memoráveis ​​e significativos e profunda conexão emocional. Assim, os objetivos desta parte do módulo são: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Prazer</a:t>
            </a:r>
            <a:r>
              <a:rPr lang="en-GB" dirty="0"/>
              <a:t>: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pt-PT" dirty="0"/>
              <a:t>Procurar o prazer é uma resposta reflexa embutida nos nossos genes para a preservação da espécie. Não contribui para o crescimento pessoal.</a:t>
            </a:r>
            <a:endParaRPr lang="en-US" sz="1200" spc="-3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US" sz="1200" spc="-30" dirty="0">
                <a:solidFill>
                  <a:srgbClr val="000000"/>
                </a:solidFill>
              </a:rPr>
              <a:t> </a:t>
            </a:r>
            <a:r>
              <a:rPr lang="pt-PT" sz="1200" spc="-30" dirty="0">
                <a:solidFill>
                  <a:srgbClr val="000000"/>
                </a:solidFill>
              </a:rPr>
              <a:t>Podemos sentir prazer sem nenhum investimento de energia psíquica (atenção).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endParaRPr lang="en-US" sz="1200" spc="-3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None/>
            </a:pPr>
            <a:r>
              <a:rPr lang="en-US" sz="1200" spc="-30" dirty="0" err="1">
                <a:solidFill>
                  <a:srgbClr val="000000"/>
                </a:solidFill>
              </a:rPr>
              <a:t>Satisfação</a:t>
            </a:r>
            <a:r>
              <a:rPr lang="en-US" sz="1200" spc="-3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Derivado de alcançar algo mais do que a satisfação momentânea de uma necessidade (ultrapassar os seus limites, desafios, barreiras).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Acontece apenas como resultado de investimentos incomuns de atenção (em metas realistas) e quando as habilidades correspondem às oportunidades de ações (desafios).</a:t>
            </a:r>
            <a:endParaRPr lang="en-GB" sz="1200" spc="-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None/>
            </a:pPr>
            <a:endParaRPr lang="en-GB" sz="1200" spc="-3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Nota: </a:t>
            </a:r>
            <a:r>
              <a:rPr lang="en-GB" dirty="0" err="1"/>
              <a:t>Prazer</a:t>
            </a:r>
            <a:r>
              <a:rPr lang="en-GB" dirty="0"/>
              <a:t> do </a:t>
            </a:r>
            <a:r>
              <a:rPr lang="en-GB" dirty="0" err="1"/>
              <a:t>inglês</a:t>
            </a:r>
            <a:r>
              <a:rPr lang="en-GB" dirty="0"/>
              <a:t> </a:t>
            </a:r>
            <a:r>
              <a:rPr lang="en-GB" i="1" dirty="0"/>
              <a:t>pleasure</a:t>
            </a:r>
            <a:r>
              <a:rPr lang="en-GB" dirty="0"/>
              <a:t> e </a:t>
            </a:r>
            <a:r>
              <a:rPr lang="en-GB" dirty="0" err="1"/>
              <a:t>desfrutar</a:t>
            </a:r>
            <a:r>
              <a:rPr lang="en-GB" dirty="0"/>
              <a:t> do </a:t>
            </a:r>
            <a:r>
              <a:rPr lang="en-GB" dirty="0" err="1"/>
              <a:t>inglês</a:t>
            </a:r>
            <a:r>
              <a:rPr lang="en-GB" dirty="0"/>
              <a:t> </a:t>
            </a:r>
            <a:r>
              <a:rPr lang="en-GB" i="1" dirty="0"/>
              <a:t>enjoyment. </a:t>
            </a:r>
            <a:r>
              <a:rPr lang="en-GB" i="0" dirty="0"/>
              <a:t>Na </a:t>
            </a:r>
            <a:r>
              <a:rPr lang="en-GB" i="0" dirty="0" err="1"/>
              <a:t>literatura</a:t>
            </a:r>
            <a:r>
              <a:rPr lang="en-GB" i="0" dirty="0"/>
              <a:t> </a:t>
            </a:r>
            <a:r>
              <a:rPr lang="en-GB" i="0" dirty="0" err="1"/>
              <a:t>em</a:t>
            </a:r>
            <a:r>
              <a:rPr lang="en-GB" i="0" dirty="0"/>
              <a:t> </a:t>
            </a:r>
            <a:r>
              <a:rPr lang="en-GB" i="0" dirty="0" err="1"/>
              <a:t>português</a:t>
            </a:r>
            <a:r>
              <a:rPr lang="en-GB" i="0" dirty="0"/>
              <a:t> </a:t>
            </a:r>
            <a:r>
              <a:rPr lang="en-GB" i="0" dirty="0" err="1"/>
              <a:t>os</a:t>
            </a:r>
            <a:r>
              <a:rPr lang="en-GB" i="0" dirty="0"/>
              <a:t> </a:t>
            </a:r>
            <a:r>
              <a:rPr lang="en-GB" i="0" dirty="0" err="1"/>
              <a:t>termos</a:t>
            </a:r>
            <a:r>
              <a:rPr lang="en-GB" i="0" dirty="0"/>
              <a:t> </a:t>
            </a:r>
            <a:r>
              <a:rPr lang="en-GB" i="0" dirty="0" err="1"/>
              <a:t>podem</a:t>
            </a:r>
            <a:r>
              <a:rPr lang="en-GB" i="0" dirty="0"/>
              <a:t> </a:t>
            </a:r>
            <a:r>
              <a:rPr lang="en-GB" i="0" dirty="0" err="1"/>
              <a:t>ter</a:t>
            </a:r>
            <a:r>
              <a:rPr lang="en-GB" i="0" dirty="0"/>
              <a:t> </a:t>
            </a:r>
            <a:r>
              <a:rPr lang="en-GB" i="0" dirty="0" err="1"/>
              <a:t>traduções</a:t>
            </a:r>
            <a:r>
              <a:rPr lang="en-GB" i="0" dirty="0"/>
              <a:t> </a:t>
            </a:r>
            <a:r>
              <a:rPr lang="en-GB" i="0" dirty="0" err="1"/>
              <a:t>diferentes</a:t>
            </a:r>
            <a:endParaRPr lang="en-GB" i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Para melhorar a vida é preciso melhorar a qualidade da experiência.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Experiências que dão prazer também podem proporcionar desfrutação.</a:t>
            </a:r>
            <a:endParaRPr lang="en-US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sz="1200" dirty="0"/>
              <a:t>A Teoria do Fluxo foi proposta por </a:t>
            </a:r>
            <a:r>
              <a:rPr lang="pt-PT" sz="1200" dirty="0" err="1"/>
              <a:t>Mihaly</a:t>
            </a:r>
            <a:r>
              <a:rPr lang="pt-PT" sz="1200" dirty="0"/>
              <a:t> </a:t>
            </a:r>
            <a:r>
              <a:rPr lang="pt-PT" sz="1200" dirty="0" err="1"/>
              <a:t>Csikszentmihalyi</a:t>
            </a:r>
            <a:r>
              <a:rPr lang="pt-PT" sz="1200" dirty="0"/>
              <a:t>.</a:t>
            </a: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O fluxo é um estado de espírito particular.</a:t>
            </a:r>
            <a:endParaRPr lang="en-US" sz="1200" spc="-2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É o estado em que as pessoas estão tão envolvidas numa atividade que </a:t>
            </a: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nada mais parece importar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; a experiência por si só é tão </a:t>
            </a: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agradável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que as pessoas a farão com muito custo, pelo simples fato de fazê-la.</a:t>
            </a: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Nesses momentos, sentimo-nos no </a:t>
            </a:r>
            <a:r>
              <a:rPr lang="pt-PT" b="1" dirty="0"/>
              <a:t>controle das nossas ações</a:t>
            </a:r>
            <a:r>
              <a:rPr lang="pt-PT" dirty="0"/>
              <a:t>, senhores(as) do nosso próprio destino, e sentimos uma sensação de </a:t>
            </a:r>
            <a:r>
              <a:rPr lang="pt-PT" b="1" dirty="0"/>
              <a:t>alegria</a:t>
            </a:r>
            <a:r>
              <a:rPr lang="pt-PT" dirty="0"/>
              <a:t>, uma profunda sensação de </a:t>
            </a:r>
            <a:r>
              <a:rPr lang="pt-PT" b="1" dirty="0" err="1"/>
              <a:t>desfrutamento</a:t>
            </a:r>
            <a:r>
              <a:rPr lang="pt-PT" dirty="0"/>
              <a:t> e que se torna um </a:t>
            </a:r>
            <a:r>
              <a:rPr lang="pt-PT" b="1" dirty="0"/>
              <a:t>marco na memória</a:t>
            </a:r>
            <a:r>
              <a:rPr lang="pt-PT" dirty="0"/>
              <a:t> de como a vida deveria ser.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Ele varia de </a:t>
            </a:r>
            <a:r>
              <a:rPr lang="pt-PT" b="1" dirty="0"/>
              <a:t>'fluxo profundo</a:t>
            </a:r>
            <a:r>
              <a:rPr lang="pt-PT" dirty="0"/>
              <a:t>' (atividades complexas) a estados de </a:t>
            </a:r>
            <a:r>
              <a:rPr lang="pt-PT" b="1" dirty="0"/>
              <a:t>'</a:t>
            </a:r>
            <a:r>
              <a:rPr lang="pt-PT" b="1" dirty="0" err="1"/>
              <a:t>microfluxo</a:t>
            </a:r>
            <a:r>
              <a:rPr lang="pt-PT" dirty="0"/>
              <a:t>' (atividades triviais, simples e de baixa complexidade). O quão agradável é uma atividade depende, em última análise, de sua complexidade.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Isso pode ser </a:t>
            </a:r>
            <a:r>
              <a:rPr lang="pt-PT" b="1" dirty="0"/>
              <a:t>alcançado de várias maneiras</a:t>
            </a:r>
            <a:r>
              <a:rPr lang="pt-PT" dirty="0"/>
              <a:t>, incluindo leitura, meditação, pensamento, caminhada, escalada, natação, dança, escrita, pintura, cozimento, xadrez ou até socialização.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6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Os melhores momentos geralmente ocorrem quando o corpo ou a mente é esticado até aos seus limites num esforço voluntário para realizar algo difícil e valioso.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A experiência ótima é, portanto, algo que </a:t>
            </a: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fazemos acontecer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. Requer </a:t>
            </a: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envolvimento ativo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, seja físico ou mental.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Por esse motivo, envolve uma </a:t>
            </a:r>
            <a:r>
              <a:rPr lang="pt-PT" b="1" dirty="0"/>
              <a:t>interação entre habilidade e desafio:</a:t>
            </a:r>
            <a:endParaRPr lang="en-US" sz="1200" b="1" spc="-20" dirty="0"/>
          </a:p>
          <a:p>
            <a:pPr marL="360000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Calibri" panose="020F0502020204030204" pitchFamily="34" charset="0"/>
              <a:buChar char="‒"/>
            </a:pPr>
            <a:r>
              <a:rPr lang="en-US" sz="1200" spc="-20" dirty="0" err="1"/>
              <a:t>Quando</a:t>
            </a:r>
            <a:r>
              <a:rPr lang="en-US" sz="1200" spc="-20" dirty="0"/>
              <a:t> </a:t>
            </a:r>
            <a:r>
              <a:rPr lang="en-US" sz="1200" spc="-20" dirty="0" err="1"/>
              <a:t>os</a:t>
            </a:r>
            <a:r>
              <a:rPr lang="en-US" sz="1200" spc="-20" dirty="0"/>
              <a:t> </a:t>
            </a:r>
            <a:r>
              <a:rPr lang="en-US" sz="1200" spc="-20" dirty="0" err="1"/>
              <a:t>desafios</a:t>
            </a:r>
            <a:r>
              <a:rPr lang="en-US" sz="1200" spc="-20" dirty="0"/>
              <a:t> </a:t>
            </a:r>
            <a:r>
              <a:rPr lang="en-US" sz="1200" spc="-20" dirty="0" err="1"/>
              <a:t>excedem</a:t>
            </a:r>
            <a:r>
              <a:rPr lang="en-US" sz="1200" spc="-20" dirty="0"/>
              <a:t> a </a:t>
            </a:r>
            <a:r>
              <a:rPr lang="en-US" sz="1200" spc="-20" dirty="0" err="1"/>
              <a:t>habilidade</a:t>
            </a:r>
            <a:r>
              <a:rPr lang="en-US" sz="1200" spc="-20" dirty="0"/>
              <a:t> dos </a:t>
            </a:r>
            <a:r>
              <a:rPr lang="en-US" sz="1200" spc="-20" dirty="0" err="1"/>
              <a:t>participantes</a:t>
            </a:r>
            <a:r>
              <a:rPr lang="en-US" sz="1200" spc="-20" dirty="0"/>
              <a:t>, </a:t>
            </a:r>
            <a:r>
              <a:rPr lang="en-US" sz="1200" spc="-20" dirty="0" err="1"/>
              <a:t>estes</a:t>
            </a:r>
            <a:r>
              <a:rPr lang="en-US" sz="1200" spc="-20" dirty="0"/>
              <a:t> </a:t>
            </a:r>
            <a:r>
              <a:rPr lang="en-US" sz="1200" spc="-20" dirty="0" err="1"/>
              <a:t>experienciam</a:t>
            </a:r>
            <a:r>
              <a:rPr lang="en-US" sz="1200" spc="-20" dirty="0"/>
              <a:t> </a:t>
            </a:r>
            <a:r>
              <a:rPr lang="en-US" sz="1200" b="1" spc="-20" dirty="0" err="1"/>
              <a:t>ansiedade</a:t>
            </a:r>
            <a:r>
              <a:rPr lang="en-US" sz="1200" b="0" spc="-20" dirty="0"/>
              <a:t>.</a:t>
            </a:r>
          </a:p>
          <a:p>
            <a:pPr marL="360000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Calibri" panose="020F0502020204030204" pitchFamily="34" charset="0"/>
              <a:buChar char="‒"/>
            </a:pPr>
            <a:r>
              <a:rPr lang="en-US" sz="1200" b="0" spc="-20" dirty="0" err="1"/>
              <a:t>Inversamente</a:t>
            </a:r>
            <a:r>
              <a:rPr lang="en-US" sz="1200" b="0" spc="-20" dirty="0"/>
              <a:t>, </a:t>
            </a:r>
            <a:r>
              <a:rPr lang="en-US" sz="1200" b="0" spc="-20" dirty="0" err="1"/>
              <a:t>quando</a:t>
            </a:r>
            <a:r>
              <a:rPr lang="en-US" sz="1200" b="0" spc="-20" dirty="0"/>
              <a:t> as </a:t>
            </a:r>
            <a:r>
              <a:rPr lang="en-US" sz="1200" b="0" spc="-20" dirty="0" err="1"/>
              <a:t>habilidades</a:t>
            </a:r>
            <a:r>
              <a:rPr lang="en-US" sz="1200" b="0" spc="-20" dirty="0"/>
              <a:t> dos </a:t>
            </a:r>
            <a:r>
              <a:rPr lang="en-US" sz="1200" b="0" spc="-20" dirty="0" err="1"/>
              <a:t>participantes</a:t>
            </a:r>
            <a:r>
              <a:rPr lang="en-US" sz="1200" b="0" spc="-20" dirty="0"/>
              <a:t> </a:t>
            </a:r>
            <a:r>
              <a:rPr lang="en-US" sz="1200" b="0" spc="-20" dirty="0" err="1"/>
              <a:t>são</a:t>
            </a:r>
            <a:r>
              <a:rPr lang="en-US" sz="1200" b="0" spc="-20" dirty="0"/>
              <a:t> </a:t>
            </a:r>
            <a:r>
              <a:rPr lang="en-US" sz="1200" b="0" spc="-20" dirty="0" err="1"/>
              <a:t>muito</a:t>
            </a:r>
            <a:r>
              <a:rPr lang="en-US" sz="1200" b="0" spc="-20" dirty="0"/>
              <a:t> </a:t>
            </a:r>
            <a:r>
              <a:rPr lang="en-US" sz="1200" b="0" spc="-20" dirty="0" err="1"/>
              <a:t>superiores</a:t>
            </a:r>
            <a:r>
              <a:rPr lang="en-US" sz="1200" b="0" spc="-20" dirty="0"/>
              <a:t> </a:t>
            </a:r>
            <a:r>
              <a:rPr lang="en-US" sz="1200" b="0" spc="-20" dirty="0" err="1"/>
              <a:t>ao</a:t>
            </a:r>
            <a:r>
              <a:rPr lang="en-US" sz="1200" b="0" spc="-20" dirty="0"/>
              <a:t> </a:t>
            </a:r>
            <a:r>
              <a:rPr lang="en-US" sz="1200" b="0" spc="-20" dirty="0" err="1"/>
              <a:t>desafio</a:t>
            </a:r>
            <a:r>
              <a:rPr lang="en-US" sz="1200" b="0" spc="-20" dirty="0"/>
              <a:t> </a:t>
            </a:r>
            <a:r>
              <a:rPr lang="en-US" sz="1200" b="0" spc="-20" dirty="0" err="1"/>
              <a:t>apresentado</a:t>
            </a:r>
            <a:r>
              <a:rPr lang="en-US" sz="1200" b="0" spc="-20" dirty="0"/>
              <a:t>, o </a:t>
            </a:r>
            <a:r>
              <a:rPr lang="en-US" sz="1200" b="0" spc="-20" dirty="0" err="1"/>
              <a:t>resultado</a:t>
            </a:r>
            <a:r>
              <a:rPr lang="en-US" sz="1200" b="0" spc="-20" dirty="0"/>
              <a:t> é um </a:t>
            </a:r>
            <a:r>
              <a:rPr lang="en-US" sz="1200" b="0" spc="-20" dirty="0" err="1"/>
              <a:t>estado</a:t>
            </a:r>
            <a:r>
              <a:rPr lang="en-US" sz="1200" b="0" spc="-20" dirty="0"/>
              <a:t> de </a:t>
            </a:r>
            <a:r>
              <a:rPr lang="en-US" sz="1200" b="1" spc="-20" dirty="0" err="1"/>
              <a:t>tédio</a:t>
            </a:r>
            <a:r>
              <a:rPr lang="en-US" sz="1200" b="0" spc="-20" dirty="0"/>
              <a:t>.</a:t>
            </a:r>
            <a:endParaRPr lang="en-US" sz="1200" b="1" spc="-2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4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1. Uma atividade desafiadora que requer habilidades: 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experiência geralmente ocorre quando confrontamos tarefas que temos capacidade de completar. O prazer só aparece na fronteira entre o tédio e a ansiedade, quando os desafios são apenas equilibrados com a capacidade da pessoa de agir.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2. A fusão de ação e consciência: </a:t>
            </a:r>
            <a:r>
              <a:rPr lang="pt-PT" dirty="0"/>
              <a:t>devemos ser capazes de nos concentrar no que estamos a fazer, canalizando toda a nossa atenção e envolvimento na atividade de tal forma que as ações se tornem espontâneas e automáticas (ou seja, desligar telemóveis e distrações externas !).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3 &amp; 4. Forneça objetivos claros e feedback: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a concentração geralmente é possível porque a tarefa realizada tem objetivos claros e fornece feedback imediato - as pessoas sabem o que fazer e podem avaliar imediatamente a eficácia de suas ações.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5. Concentração na tarefa em mãos:</a:t>
            </a:r>
            <a:r>
              <a:rPr lang="pt-PT" dirty="0"/>
              <a:t> as pessoas experienciam o foco completo na tarefa, não deixando espaço na mente para informações irrelevantes. A pessoa age com um envolvimento profundo, mas sem esforço, que remove da consciência as preocupações e frustrações da vida quotidiana.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6. O paradoxo do controle: </a:t>
            </a:r>
            <a:r>
              <a:rPr lang="pt-PT" dirty="0"/>
              <a:t>as pessoas experienciam uma sensação de controle, que na realidade é a ausência de uma sensação de preocupação em perder o controle; a ausência do medo de falhar; ou menor perceção dos riscos percebidos.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7. A perda da autoconsciência</a:t>
            </a:r>
            <a:r>
              <a:rPr lang="pt-PT" dirty="0"/>
              <a:t>: as pessoas têm um senso de transcendentalismo e a preocupação com o “eu” desaparece, mas, paradoxalmente, o senso do “eu” emerge mais forte depois que a experiência de fluxo termina.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8. A transformação do tempo:</a:t>
            </a:r>
            <a:r>
              <a:rPr lang="pt-PT" dirty="0"/>
              <a:t> o sensação da passagem do tempo é alterada. O tempo parece não passar normalmente, ajusta-se ao ritmo da atividade.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36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Embora o fluxo seja descrito por todos exatamente da mesma maneira, há muitas maneiras de alcançá-lo. No turismo, as atividades de aventura têm sido amplamente relacionadas ao fluxo, mas outras atividades também podem levar os turistas a esse estado psicológico, incluindo atividades criativas, culturais ou de mindfulness, como pintar um jarro de cerâmica, visitar um museu ou meditar na praia.</a:t>
            </a:r>
            <a:endParaRPr lang="pt-PT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estado de fluxo é resultado de um compromisso agradável que é intrinsecamente motivado, ou seja, deriva de uma motivação interna. É também um estado que só pode ser alcançado individualmente. Tudo o que pode ser feito é criar as condições apropriadas que podem criar fluxo. Depois disso, o comportamento de cada indivíduo determinará se o fluxo é alcançado ou não. Compromisso, prazer (seja da perspetiva hedónica ou eudemónica), e novidade são características de uma experiência que podem mobilizar a atenção dos participantes e a avaliação levando ao fluxo.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Para criar as condições adequadas que tragam todas as características de fluxo para a superfície, é importante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ffectLst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Remova distrações externas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, de forma a que os participantes se concentrem na atividade.</a:t>
            </a:r>
            <a:endParaRPr lang="en-US" sz="1200" b="0" dirty="0">
              <a:effectLst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1" dirty="0"/>
              <a:t>Proporcione os estímulos certos:</a:t>
            </a:r>
            <a:r>
              <a:rPr lang="pt-PT" sz="1200" dirty="0"/>
              <a:t> para remover distrações internas (e.g., pensamentos ou emoções negativas, como medo, ansiedade ou stress); para criar o ambiente certo / ambiente estético (que facilite a transição para a experiência); para desencadear a motivação intrínseca dos participantes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Identifique a tarefa específica a ser realizada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: para reforçar a concentração em cada tarefa e evitar que a mente vagueie para outras tarefas. As tarefas devem ser desafiadoras o suficiente para ultrapassar os limites dos participantes, mas um desafio exagerado levará à frustração e ansiedade.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1" dirty="0"/>
              <a:t>Estabeleça objetivos claros: </a:t>
            </a:r>
            <a:r>
              <a:rPr lang="pt-PT" dirty="0"/>
              <a:t>a clareza da meta a ser cumprida fará com que o cérebro direcione a concentração total para a tarefa que leva a esse objetivo específico, enquanto permite que os participantes entendam o quão longe estão de realizá-la.</a:t>
            </a: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1" dirty="0"/>
              <a:t>Dê feedback imediato: </a:t>
            </a:r>
            <a:r>
              <a:rPr lang="pt-PT" dirty="0"/>
              <a:t>às vezes, "feedback" é um resultado imediato da atividade (por exemplo, acertar no centro de um alvo com um arco e flecha) e se o guia fornecer feedback, o fluxo pode ser interrompido. Outras vezes, feedback verbal ou visual é necessário e fornece a "validação" dos esforços dos participantes e pode prolongar o estado de fluxo.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0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Na sua forma tradicional, o </a:t>
            </a:r>
            <a:r>
              <a:rPr lang="pt-PT" b="1" dirty="0"/>
              <a:t>Rito de Passagem </a:t>
            </a:r>
            <a:r>
              <a:rPr lang="pt-PT" dirty="0"/>
              <a:t>é um evento cerimonial, profundamente envolvido em significado cultural, que marca uma mudança (ou transformação) do status social de um indivíduo dentro de uma Sociedade ou grupo organizado de pessoas (por exemplo, o Rito de Esparta de Passagem de menino para homem).</a:t>
            </a: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Nas sociedades modernas, quando o "ritual" tem características semelhantes, mas é opcional e não envolve a resolução de uma crise pessoal (por exemplo, viajar), é chamado de </a:t>
            </a:r>
            <a:r>
              <a:rPr lang="pt-PT" b="1" dirty="0"/>
              <a:t>experiência </a:t>
            </a:r>
            <a:r>
              <a:rPr lang="pt-PT" b="1" dirty="0" err="1"/>
              <a:t>liminoide</a:t>
            </a:r>
            <a:r>
              <a:rPr lang="pt-PT" dirty="0"/>
              <a:t>.</a:t>
            </a:r>
            <a:endParaRPr lang="en-GB" sz="12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200" b="1" spc="-2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/>
              <a:t>Os </a:t>
            </a:r>
            <a:r>
              <a:rPr lang="pt-PT" b="1" dirty="0"/>
              <a:t>Ritos de Passagem</a:t>
            </a:r>
            <a:r>
              <a:rPr lang="pt-PT" dirty="0"/>
              <a:t> incluem três grandes estágios: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b="1" dirty="0"/>
              <a:t>Separação:</a:t>
            </a:r>
            <a:r>
              <a:rPr lang="pt-PT" dirty="0"/>
              <a:t> retirada do estado ou local atual e preparação para entrar em outro estado ou local. Exige libertar-se do antigo papel / identidade.</a:t>
            </a:r>
            <a:endParaRPr lang="en-GB" sz="1200" spc="-20" dirty="0"/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200" b="1" spc="-20" dirty="0"/>
              <a:t>Liminaridade:</a:t>
            </a:r>
            <a:r>
              <a:rPr lang="pt-PT" sz="1200" spc="-20" dirty="0"/>
              <a:t> um momento ou período de tempo entre as duas fases, onde ocorre a experiência transformacional. É aprender algo novo e passar por duros desafios para provar que merece um novo status.</a:t>
            </a:r>
            <a:endParaRPr lang="en-GB" sz="1200" spc="-20" dirty="0"/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Reintegração: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completa-se o rito e consuma-se a passagem para outro estado, conferindo-se novo estatuto à pessoa, bem como alguma insígnia simbólica ou nome.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9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Em Psicologia e Fisiologia, o </a:t>
            </a:r>
            <a:r>
              <a:rPr lang="pt-PT" dirty="0" err="1"/>
              <a:t>limen</a:t>
            </a:r>
            <a:r>
              <a:rPr lang="pt-PT" dirty="0"/>
              <a:t> é o ponto em que uma sensação se torna forte o suficiente para ser percetível. Na Antropologia Social, é o espaço e o tempo (limiar) entre dois estados de existência. No espaço liminar, a pessoa não está mais no estado original e ainda não atingiu o novo estado. O espaço liminar pode variar em duração: pode ser curto, como uma cerimônia, ou longo, como um programa de treino.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Os espaços </a:t>
            </a:r>
            <a:r>
              <a:rPr lang="pt-PT" dirty="0" err="1"/>
              <a:t>liminais</a:t>
            </a:r>
            <a:r>
              <a:rPr lang="pt-PT" dirty="0"/>
              <a:t> são oportunidades fantásticas para crescer, aprender e transformar. Porque você não está nem “aqui” nem “lá”, você “perdeu” a sua identidade anterior (o estado original) e agora está a procurar maneiras de alcançar a sua nova identidade (o novo estado). Você está aberto a estímulos que podem moldar o seu novo eu e ajudá-lo a aprender novas habilidades e comportamentos.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É por isso que a viagem tem um enorme potencial de transformação e muitas vezes é vista como um rito de passagem moderno: todo viajante emergirá transformado após cada viagem.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03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Viagens e turismo têm sido reconhecidos como um tipo de experiência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Google Sans"/>
              </a:rPr>
              <a:t>liminoide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nas sociedades modernas. As tendências recentes criam o cenário perfeito para explorar essa condição: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200" spc="-2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Escapismo: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cria a oportunidade de construir novos mundos e histórias que melhoram a experiência.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b="1" dirty="0"/>
              <a:t>Transformação</a:t>
            </a:r>
            <a:r>
              <a:rPr lang="pt-PT" dirty="0"/>
              <a:t>: fortalece o potencial para um verdadeiro “rito de passagem” que cria momentos memoráveis.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7981D"/>
                </a:solidFill>
              </a:rPr>
              <a:t>Self-expression: </a:t>
            </a:r>
            <a:r>
              <a:rPr lang="en-GB" sz="1200" dirty="0">
                <a:solidFill>
                  <a:schemeClr val="tx1"/>
                </a:solidFill>
              </a:rPr>
              <a:t>enables the possibility of bringing out the true self and facilitates co-creation.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b="1" dirty="0" err="1"/>
              <a:t>Auto-expressão</a:t>
            </a:r>
            <a:r>
              <a:rPr lang="pt-PT" b="1" dirty="0"/>
              <a:t>:</a:t>
            </a:r>
            <a:r>
              <a:rPr lang="pt-PT" dirty="0"/>
              <a:t> permite a possibilidade de revelar o verdadeiro “eu” e facilita a </a:t>
            </a:r>
            <a:r>
              <a:rPr lang="pt-PT" dirty="0" err="1"/>
              <a:t>co-criação</a:t>
            </a:r>
            <a:r>
              <a:rPr lang="pt-PT" dirty="0"/>
              <a:t>.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turista</a:t>
            </a:r>
            <a:r>
              <a:rPr lang="pt-PT" b="1" dirty="0"/>
              <a:t>: navega numa jornada de transformação, da rotina (mundo comum) para uma nova (realidade extraordinária)</a:t>
            </a:r>
            <a:endParaRPr lang="en-GB" sz="1200" b="1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prestador</a:t>
            </a:r>
            <a:r>
              <a:rPr lang="pt-PT" b="1" dirty="0"/>
              <a:t>: Cria a experiência, o mundo liminar e o contexto de transformação.</a:t>
            </a:r>
            <a:endParaRPr lang="en-GB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52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Turistas</a:t>
            </a:r>
            <a:r>
              <a:rPr lang="en-GB" dirty="0"/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Estado </a:t>
            </a:r>
            <a:r>
              <a:rPr lang="en-GB" b="1" dirty="0" err="1">
                <a:sym typeface="Wingdings" panose="05000000000000000000" pitchFamily="2" charset="2"/>
              </a:rPr>
              <a:t>inicial</a:t>
            </a:r>
            <a:r>
              <a:rPr lang="en-GB" b="1" dirty="0"/>
              <a:t>:</a:t>
            </a:r>
          </a:p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Cansado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stressado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desapontado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Insatisfeito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frustrado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Desequilibrado</a:t>
            </a:r>
            <a:r>
              <a:rPr lang="en-GB" dirty="0">
                <a:solidFill>
                  <a:schemeClr val="tx1"/>
                </a:solidFill>
              </a:rPr>
              <a:t> e  </a:t>
            </a:r>
            <a:r>
              <a:rPr lang="en-GB" dirty="0" err="1">
                <a:solidFill>
                  <a:schemeClr val="tx1"/>
                </a:solidFill>
              </a:rPr>
              <a:t>pouco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saudável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b="1" dirty="0" err="1"/>
              <a:t>Separação</a:t>
            </a:r>
            <a:r>
              <a:rPr lang="en-GB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Viajar para novos destinos para escapar, sair e distanciar-se da estrutura e do stress da vida quotidiana e do seu contexto social e profissional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b="1" dirty="0">
                <a:sym typeface="Wingdings" panose="05000000000000000000" pitchFamily="2" charset="2"/>
              </a:rPr>
              <a:t> Liminaridade:</a:t>
            </a:r>
            <a:endParaRPr lang="en-GB" b="1" dirty="0"/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pc="-20" dirty="0">
                <a:solidFill>
                  <a:schemeClr val="tx1"/>
                </a:solidFill>
              </a:rPr>
              <a:t> </a:t>
            </a:r>
            <a:r>
              <a:rPr lang="en-GB" spc="-20" dirty="0" err="1">
                <a:solidFill>
                  <a:schemeClr val="tx1"/>
                </a:solidFill>
              </a:rPr>
              <a:t>Mergulhar</a:t>
            </a:r>
            <a:r>
              <a:rPr lang="en-GB" spc="-20" dirty="0">
                <a:solidFill>
                  <a:schemeClr val="tx1"/>
                </a:solidFill>
              </a:rPr>
              <a:t> </a:t>
            </a:r>
            <a:r>
              <a:rPr lang="en-GB" spc="-20" dirty="0" err="1">
                <a:solidFill>
                  <a:schemeClr val="tx1"/>
                </a:solidFill>
              </a:rPr>
              <a:t>em</a:t>
            </a:r>
            <a:r>
              <a:rPr lang="en-GB" spc="-20" dirty="0">
                <a:solidFill>
                  <a:schemeClr val="tx1"/>
                </a:solidFill>
              </a:rPr>
              <a:t> </a:t>
            </a:r>
            <a:r>
              <a:rPr lang="en-GB" spc="-20" dirty="0" err="1">
                <a:solidFill>
                  <a:schemeClr val="tx1"/>
                </a:solidFill>
              </a:rPr>
              <a:t>experiências</a:t>
            </a:r>
            <a:r>
              <a:rPr lang="en-GB" spc="-20" dirty="0">
                <a:solidFill>
                  <a:schemeClr val="tx1"/>
                </a:solidFill>
              </a:rPr>
              <a:t> de </a:t>
            </a:r>
            <a:r>
              <a:rPr lang="en-GB" spc="-20" dirty="0" err="1">
                <a:solidFill>
                  <a:schemeClr val="tx1"/>
                </a:solidFill>
              </a:rPr>
              <a:t>bem-estar</a:t>
            </a:r>
            <a:r>
              <a:rPr lang="en-GB" spc="-2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pc="-20" dirty="0">
                <a:solidFill>
                  <a:schemeClr val="tx1"/>
                </a:solidFill>
              </a:rPr>
              <a:t> </a:t>
            </a:r>
            <a:r>
              <a:rPr lang="en-GB" spc="-20" dirty="0" err="1">
                <a:solidFill>
                  <a:schemeClr val="tx1"/>
                </a:solidFill>
              </a:rPr>
              <a:t>Desconectar</a:t>
            </a:r>
            <a:r>
              <a:rPr lang="en-GB" spc="-20" dirty="0">
                <a:solidFill>
                  <a:schemeClr val="tx1"/>
                </a:solidFill>
              </a:rPr>
              <a:t>-se e </a:t>
            </a:r>
            <a:r>
              <a:rPr lang="en-GB" spc="-20" dirty="0" err="1">
                <a:solidFill>
                  <a:schemeClr val="tx1"/>
                </a:solidFill>
              </a:rPr>
              <a:t>relaxar</a:t>
            </a:r>
            <a:r>
              <a:rPr lang="en-GB" spc="-2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pc="-20" dirty="0">
                <a:solidFill>
                  <a:schemeClr val="tx1"/>
                </a:solidFill>
              </a:rPr>
              <a:t> </a:t>
            </a:r>
            <a:r>
              <a:rPr lang="en-GB" spc="-20" dirty="0" err="1">
                <a:solidFill>
                  <a:schemeClr val="tx1"/>
                </a:solidFill>
              </a:rPr>
              <a:t>Aprender</a:t>
            </a:r>
            <a:r>
              <a:rPr lang="en-GB" spc="-20" dirty="0">
                <a:solidFill>
                  <a:schemeClr val="tx1"/>
                </a:solidFill>
              </a:rPr>
              <a:t> a “</a:t>
            </a:r>
            <a:r>
              <a:rPr lang="en-GB" spc="-20" dirty="0" err="1">
                <a:solidFill>
                  <a:schemeClr val="tx1"/>
                </a:solidFill>
              </a:rPr>
              <a:t>sentir</a:t>
            </a:r>
            <a:r>
              <a:rPr lang="en-GB" spc="-20" dirty="0">
                <a:solidFill>
                  <a:schemeClr val="tx1"/>
                </a:solidFill>
              </a:rPr>
              <a:t>-se </a:t>
            </a:r>
            <a:r>
              <a:rPr lang="en-GB" spc="-20" dirty="0" err="1">
                <a:solidFill>
                  <a:schemeClr val="tx1"/>
                </a:solidFill>
              </a:rPr>
              <a:t>bem</a:t>
            </a:r>
            <a:r>
              <a:rPr lang="en-GB" spc="-20" dirty="0">
                <a:solidFill>
                  <a:schemeClr val="tx1"/>
                </a:solidFill>
              </a:rPr>
              <a:t>” e </a:t>
            </a:r>
            <a:r>
              <a:rPr lang="en-GB" spc="-20" dirty="0" err="1">
                <a:solidFill>
                  <a:schemeClr val="tx1"/>
                </a:solidFill>
              </a:rPr>
              <a:t>aproveitar</a:t>
            </a:r>
            <a:r>
              <a:rPr lang="en-GB" spc="-20" dirty="0">
                <a:solidFill>
                  <a:schemeClr val="tx1"/>
                </a:solidFill>
              </a:rPr>
              <a:t> a </a:t>
            </a:r>
            <a:r>
              <a:rPr lang="en-GB" spc="-20" dirty="0" err="1">
                <a:solidFill>
                  <a:schemeClr val="tx1"/>
                </a:solidFill>
              </a:rPr>
              <a:t>vida</a:t>
            </a:r>
            <a:r>
              <a:rPr lang="en-GB" spc="-2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pc="-20" dirty="0">
                <a:solidFill>
                  <a:schemeClr val="tx1"/>
                </a:solidFill>
              </a:rPr>
              <a:t> </a:t>
            </a:r>
            <a:r>
              <a:rPr lang="en-GB" spc="-20" dirty="0" err="1">
                <a:solidFill>
                  <a:schemeClr val="tx1"/>
                </a:solidFill>
              </a:rPr>
              <a:t>Encontrar</a:t>
            </a:r>
            <a:r>
              <a:rPr lang="en-GB" spc="-20" dirty="0">
                <a:solidFill>
                  <a:schemeClr val="tx1"/>
                </a:solidFill>
              </a:rPr>
              <a:t> um novo </a:t>
            </a:r>
            <a:r>
              <a:rPr lang="en-GB" spc="-20" dirty="0" err="1">
                <a:solidFill>
                  <a:schemeClr val="tx1"/>
                </a:solidFill>
              </a:rPr>
              <a:t>propósito</a:t>
            </a:r>
            <a:endParaRPr lang="en-GB" spc="-2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000"/>
              </a:spcAft>
              <a:buClr>
                <a:srgbClr val="6ECECB"/>
              </a:buClr>
              <a:buFont typeface="Wingdings" panose="05000000000000000000" pitchFamily="2" charset="2"/>
              <a:buChar char="à"/>
            </a:pPr>
            <a:r>
              <a:rPr lang="en-GB" b="1" spc="-20" dirty="0" err="1">
                <a:solidFill>
                  <a:schemeClr val="tx1"/>
                </a:solidFill>
                <a:sym typeface="Wingdings" panose="05000000000000000000" pitchFamily="2" charset="2"/>
              </a:rPr>
              <a:t>Reintegração</a:t>
            </a:r>
            <a:r>
              <a:rPr lang="en-GB" b="1" spc="-2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Regressar</a:t>
            </a:r>
            <a:r>
              <a:rPr lang="en-GB" dirty="0">
                <a:solidFill>
                  <a:schemeClr val="tx1"/>
                </a:solidFill>
              </a:rPr>
              <a:t> a casa.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Interiorizar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transformação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pessoal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spc="-2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/>
              <a:t>Novo </a:t>
            </a:r>
            <a:r>
              <a:rPr lang="en-GB" b="1" dirty="0" err="1"/>
              <a:t>estado</a:t>
            </a:r>
            <a:r>
              <a:rPr lang="en-GB" b="1" dirty="0"/>
              <a:t>:</a:t>
            </a:r>
          </a:p>
          <a:p>
            <a:pPr>
              <a:spcAft>
                <a:spcPts val="10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feliz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Ser </a:t>
            </a:r>
            <a:r>
              <a:rPr lang="en-GB" dirty="0" err="1">
                <a:solidFill>
                  <a:schemeClr val="tx1"/>
                </a:solidFill>
              </a:rPr>
              <a:t>mais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produtivo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creativo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satisfeito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sociável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3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Prestador</a:t>
            </a:r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Estado </a:t>
            </a:r>
            <a:r>
              <a:rPr lang="en-GB" b="1" dirty="0" err="1">
                <a:sym typeface="Wingdings" panose="05000000000000000000" pitchFamily="2" charset="2"/>
              </a:rPr>
              <a:t>Inicial</a:t>
            </a:r>
            <a:r>
              <a:rPr lang="en-GB" b="1" dirty="0"/>
              <a:t>:</a:t>
            </a:r>
          </a:p>
          <a:p>
            <a:pPr>
              <a:spcAft>
                <a:spcPts val="6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Compreender</a:t>
            </a:r>
            <a:r>
              <a:rPr lang="en-GB" sz="1200" dirty="0">
                <a:solidFill>
                  <a:schemeClr val="tx1"/>
                </a:solidFill>
              </a:rPr>
              <a:t> as </a:t>
            </a:r>
            <a:r>
              <a:rPr lang="en-GB" sz="1200" dirty="0" err="1">
                <a:solidFill>
                  <a:schemeClr val="tx1"/>
                </a:solidFill>
              </a:rPr>
              <a:t>motivações</a:t>
            </a:r>
            <a:r>
              <a:rPr lang="en-GB" sz="1200" dirty="0">
                <a:solidFill>
                  <a:schemeClr val="tx1"/>
                </a:solidFill>
              </a:rPr>
              <a:t> dos </a:t>
            </a:r>
            <a:r>
              <a:rPr lang="en-GB" sz="1200" dirty="0" err="1">
                <a:solidFill>
                  <a:schemeClr val="tx1"/>
                </a:solidFill>
              </a:rPr>
              <a:t>turistas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Atrair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clientes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b="1" dirty="0" err="1"/>
              <a:t>Separação</a:t>
            </a:r>
            <a:r>
              <a:rPr lang="en-GB" b="1" dirty="0"/>
              <a:t>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en-GB" sz="1200" spc="-30" dirty="0" err="1">
                <a:solidFill>
                  <a:schemeClr val="tx1"/>
                </a:solidFill>
              </a:rPr>
              <a:t>Conversação</a:t>
            </a:r>
            <a:r>
              <a:rPr lang="en-GB" sz="1200" spc="-30" dirty="0">
                <a:solidFill>
                  <a:schemeClr val="tx1"/>
                </a:solidFill>
              </a:rPr>
              <a:t> do </a:t>
            </a:r>
            <a:r>
              <a:rPr lang="en-GB" sz="1200" spc="-30" dirty="0" err="1">
                <a:solidFill>
                  <a:schemeClr val="tx1"/>
                </a:solidFill>
              </a:rPr>
              <a:t>cliente</a:t>
            </a:r>
            <a:r>
              <a:rPr lang="en-GB" sz="1200" spc="-30" dirty="0">
                <a:solidFill>
                  <a:schemeClr val="tx1"/>
                </a:solidFill>
              </a:rPr>
              <a:t>(i.e., </a:t>
            </a:r>
            <a:r>
              <a:rPr lang="en-GB" sz="1200" spc="-30" dirty="0" err="1">
                <a:solidFill>
                  <a:schemeClr val="tx1"/>
                </a:solidFill>
              </a:rPr>
              <a:t>compra</a:t>
            </a:r>
            <a:r>
              <a:rPr lang="en-GB" sz="1200" spc="-30" dirty="0">
                <a:solidFill>
                  <a:schemeClr val="tx1"/>
                </a:solidFill>
              </a:rPr>
              <a:t>).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pt-PT" dirty="0"/>
              <a:t>Enquadrar a experiência e o ritual transformador - construir a motivação.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pt-PT" dirty="0"/>
              <a:t>Estabelecer um momento de transição para a experiência (sair do mundo “comum”).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b="1" dirty="0">
                <a:sym typeface="Wingdings" panose="05000000000000000000" pitchFamily="2" charset="2"/>
              </a:rPr>
              <a:t> Liminaridade:</a:t>
            </a:r>
            <a:endParaRPr lang="en-GB" b="1" dirty="0"/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pt-PT" sz="1200" spc="-30" dirty="0">
                <a:solidFill>
                  <a:schemeClr val="tx1"/>
                </a:solidFill>
              </a:rPr>
              <a:t>Criar experiências transformadoras: relaxantes e com propósito, permitindo o crescimento pessoal e o autodesenvolvimento.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 Criar as condições para o fluxo, explorando as motivações dos turistas para se submeterem à transformação.</a:t>
            </a:r>
            <a:endParaRPr lang="pt-PT" sz="1200" spc="-3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 Usar o </a:t>
            </a:r>
            <a:r>
              <a:rPr lang="pt-PT" dirty="0" err="1"/>
              <a:t>storytelling</a:t>
            </a:r>
            <a:r>
              <a:rPr lang="pt-PT" dirty="0"/>
              <a:t> para permitir a abertura de “novos mundos” onde os turistas possam "fugir", bem como uma narrativa pessoal de conquistas e superação.</a:t>
            </a:r>
            <a:endParaRPr lang="en-GB" sz="1200" spc="-3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000"/>
              </a:spcAft>
              <a:buClr>
                <a:srgbClr val="6ECECB"/>
              </a:buClr>
              <a:buFont typeface="Wingdings" panose="05000000000000000000" pitchFamily="2" charset="2"/>
              <a:buChar char="à"/>
            </a:pPr>
            <a:r>
              <a:rPr lang="en-GB" b="1" spc="-20" dirty="0" err="1">
                <a:solidFill>
                  <a:schemeClr val="tx1"/>
                </a:solidFill>
                <a:sym typeface="Wingdings" panose="05000000000000000000" pitchFamily="2" charset="2"/>
              </a:rPr>
              <a:t>Reintegração</a:t>
            </a:r>
            <a:r>
              <a:rPr lang="en-GB" b="1" spc="-2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 Estabelecer o momento e a forma de transição para o novo estado e de volta ao mundo “comum”.</a:t>
            </a:r>
            <a:endParaRPr lang="en-GB" sz="1200" spc="-3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pt-PT" dirty="0"/>
              <a:t>Criar "símbolos" da transformação (por exemplo, recordações).</a:t>
            </a:r>
            <a:endParaRPr lang="en-GB" sz="12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/>
              <a:t>Novo Estado:</a:t>
            </a:r>
          </a:p>
          <a:p>
            <a:pPr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pt-PT" sz="1200" spc="-30" dirty="0">
                <a:solidFill>
                  <a:schemeClr val="tx1"/>
                </a:solidFill>
              </a:rPr>
              <a:t>Alimente memórias duradouras e transformadoras.</a:t>
            </a:r>
          </a:p>
          <a:p>
            <a:pPr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spc="-30" dirty="0">
                <a:solidFill>
                  <a:schemeClr val="tx1"/>
                </a:solidFill>
              </a:rPr>
              <a:t> </a:t>
            </a:r>
            <a:r>
              <a:rPr lang="pt-PT" sz="1200" spc="-30" dirty="0">
                <a:solidFill>
                  <a:schemeClr val="tx1"/>
                </a:solidFill>
              </a:rPr>
              <a:t>Aproveite o feedback, o boca a boca e as análises das redes sociais.</a:t>
            </a:r>
            <a:endParaRPr lang="en-GB" sz="1200" spc="-3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7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Lei - </a:t>
            </a:r>
            <a:r>
              <a:rPr lang="pt-PT" dirty="0"/>
              <a:t>um “Lei” é qualquer série de objetos amarrados com a intenção de serem usados. 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2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O storytelling </a:t>
            </a:r>
            <a:r>
              <a:rPr lang="pt-PT" dirty="0"/>
              <a:t>é a arte de contar uma história, estimulando a </a:t>
            </a:r>
            <a:r>
              <a:rPr lang="pt-PT" b="1" dirty="0"/>
              <a:t>imaginação</a:t>
            </a:r>
            <a:r>
              <a:rPr lang="pt-PT" dirty="0"/>
              <a:t> dos ouvintes e transmitindo uma </a:t>
            </a:r>
            <a:r>
              <a:rPr lang="pt-PT" b="1" dirty="0"/>
              <a:t>mensagem</a:t>
            </a:r>
            <a:r>
              <a:rPr lang="pt-PT" dirty="0"/>
              <a:t> poderosa e </a:t>
            </a:r>
            <a:r>
              <a:rPr lang="pt-PT" b="1" dirty="0"/>
              <a:t>memorável</a:t>
            </a:r>
            <a:r>
              <a:rPr lang="pt-PT" dirty="0"/>
              <a:t>. É uma ótima maneira de criar </a:t>
            </a:r>
            <a:r>
              <a:rPr lang="pt-PT" b="1" dirty="0"/>
              <a:t>novos mundos </a:t>
            </a:r>
            <a:r>
              <a:rPr lang="pt-PT" dirty="0"/>
              <a:t>onde os turistas entrarão para escapar do seu mundo e realidade rotineira, para se reconectar com sua verdadeira identidade e, com sorte, emergir transformados.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pt-PT" dirty="0"/>
              <a:t>Tendo em vista a necessidade atual de escapar, relaxar e rejuvenescer durante as férias, ser capaz de </a:t>
            </a:r>
            <a:r>
              <a:rPr lang="pt-PT" b="1" dirty="0"/>
              <a:t>construir experiências significativas </a:t>
            </a:r>
            <a:r>
              <a:rPr lang="pt-PT" dirty="0"/>
              <a:t>por meio da narrativa pode se tornar uma importante vantagem competitiva. A Jornada do Herói (ou </a:t>
            </a:r>
            <a:r>
              <a:rPr lang="pt-PT" dirty="0" err="1"/>
              <a:t>monomito</a:t>
            </a:r>
            <a:r>
              <a:rPr lang="pt-PT" dirty="0"/>
              <a:t>) é um tipo de estrutura que pode servir para delinear uma experiência transformacional e criar uma história onde o turista é o personagem principal.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O storytelling </a:t>
            </a:r>
            <a:r>
              <a:rPr lang="pt-PT" dirty="0"/>
              <a:t>também pode ser usado no </a:t>
            </a:r>
            <a:r>
              <a:rPr lang="pt-PT" b="1" dirty="0"/>
              <a:t>marketing</a:t>
            </a:r>
            <a:r>
              <a:rPr lang="pt-PT" dirty="0"/>
              <a:t>. É uma ótima maneira de comunicar a personalidade de uma marca, produzindo conteúdo viral e estimulando o conhecimento da marca.</a:t>
            </a:r>
            <a:endParaRPr lang="en-GB" sz="1200" dirty="0"/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pt-PT" dirty="0"/>
              <a:t>Também pode ser usado para</a:t>
            </a:r>
            <a:r>
              <a:rPr lang="pt-PT" b="1" dirty="0"/>
              <a:t> melhorar, aprimorar ou embelezar uma experiência</a:t>
            </a:r>
            <a:r>
              <a:rPr lang="pt-PT" dirty="0"/>
              <a:t>, como contar uma piada, descrever eventos históricos ou narrar mitos e lendas.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2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67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Personagens</a:t>
            </a:r>
            <a:r>
              <a:rPr lang="pt-PT" dirty="0"/>
              <a:t> dão vida às histórias. Cada personagem tem um papel e um propósito, enquanto a personagem principal é vital para criar uma conexão emocional com o público.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O cenário 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é o pano de fundo e o palco da história, localizando-a no tempo e no espaço. O cenário e sua descrição (detalhada ou amplamente descrita) servem para definir o clima e o ambiente da história.</a:t>
            </a:r>
            <a:endParaRPr lang="en-GB" sz="1200" spc="-2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spc="-2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O conflito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(e os seus obstáculos) é o que faz as pessoas envolverem-se na história, criando tensões e suspense. O desafio que se apresenta à personagem principal impulsiona a descoberta. Deve ser difícil de superar, exigindo a transformação da personagem.</a:t>
            </a:r>
            <a:endParaRPr lang="en-GB" sz="1200" spc="-2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A mensagem </a:t>
            </a:r>
            <a:r>
              <a:rPr lang="pt-PT" dirty="0"/>
              <a:t>é a ideia principal subjacente a toda a narrativa, que geralmente é envolvida num significado profundo. É o conceito que as pessoas devem tirar da história. Portanto, deve ser memorável e forte, deixando sua marca na mente dos ouvintes.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0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spc="-20" dirty="0">
                <a:solidFill>
                  <a:schemeClr val="tx1"/>
                </a:solidFill>
              </a:rPr>
              <a:t>O enredo </a:t>
            </a:r>
            <a:r>
              <a:rPr lang="pt-PT" sz="1200" b="0" spc="-20" dirty="0">
                <a:solidFill>
                  <a:schemeClr val="tx1"/>
                </a:solidFill>
              </a:rPr>
              <a:t>é uma série de eventos conectados que criam a narrativa, tendo um processo de causa-efeito subjacente que leva a eventos críticos. (do inglês </a:t>
            </a:r>
            <a:r>
              <a:rPr lang="pt-PT" sz="1200" b="0" i="1" spc="-20" dirty="0" err="1">
                <a:solidFill>
                  <a:schemeClr val="tx1"/>
                </a:solidFill>
              </a:rPr>
              <a:t>plot</a:t>
            </a:r>
            <a:r>
              <a:rPr lang="pt-PT" sz="1200" b="0" spc="-2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1" dirty="0"/>
              <a:t>Pontos-chave do enredo</a:t>
            </a:r>
            <a:r>
              <a:rPr lang="pt-PT" dirty="0"/>
              <a:t> são eventos que impactam diretamente em como a história se desenrola. Esses eventos estabelecem pontos de inflexão em que a história ou o personagem se movem em uma direção diferente.</a:t>
            </a:r>
            <a:endParaRPr lang="pt-PT" sz="1200" b="0" spc="-2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</a:t>
            </a:r>
            <a:r>
              <a:rPr lang="pt-PT" b="1" dirty="0"/>
              <a:t>estrutura</a:t>
            </a:r>
            <a:r>
              <a:rPr lang="pt-PT" dirty="0"/>
              <a:t> é a organização dos eventos da história, definindo a sua ordem, como são apresentados e como conectam diferentes partes da história. A estrutura serve para identificar os momentos de apresentação da trama, construindo a tensão, aumentando a tensão e resolvendo o conflito.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1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Existem muitas estruturas de história diferentes. A escolha da estrutura a ser usada depende do objetivo da história e da mensagem a ser transmitida. A mais básica é a Estrutura de Três Atos, que pode ser bastante útil para contos e marketing de conteúdo. A estrutura da Jornada do Herói (ou </a:t>
            </a:r>
            <a:r>
              <a:rPr lang="pt-PT" dirty="0" err="1"/>
              <a:t>monomito</a:t>
            </a:r>
            <a:r>
              <a:rPr lang="pt-PT" dirty="0"/>
              <a:t>) pode ser uma maneira interessante de descrever uma experiência.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b="1" dirty="0" err="1">
                <a:solidFill>
                  <a:srgbClr val="000000"/>
                </a:solidFill>
              </a:rPr>
              <a:t>Inicio</a:t>
            </a:r>
            <a:r>
              <a:rPr lang="en-US" sz="1200" b="1" dirty="0">
                <a:solidFill>
                  <a:srgbClr val="000000"/>
                </a:solidFill>
              </a:rPr>
              <a:t>:</a:t>
            </a:r>
            <a:r>
              <a:rPr lang="en-US" sz="1200" b="0" dirty="0">
                <a:solidFill>
                  <a:srgbClr val="000000"/>
                </a:solidFill>
              </a:rPr>
              <a:t> </a:t>
            </a:r>
            <a:r>
              <a:rPr lang="pt-PT" sz="1200" b="0" dirty="0">
                <a:solidFill>
                  <a:srgbClr val="000000"/>
                </a:solidFill>
              </a:rPr>
              <a:t>definir o contexto da história e apresentar o momento extraordinário que muda a vida comum.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dirty="0">
                <a:solidFill>
                  <a:srgbClr val="000000"/>
                </a:solidFill>
              </a:rPr>
              <a:t>As personagens são apresentadas.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dirty="0">
                <a:solidFill>
                  <a:srgbClr val="000000"/>
                </a:solidFill>
              </a:rPr>
              <a:t>Elas são descritos a fim de criar empatia.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dirty="0">
                <a:solidFill>
                  <a:srgbClr val="000000"/>
                </a:solidFill>
              </a:rPr>
              <a:t>O problema / conflito que impulsiona a história e empurra a personagem principal para a jornada é introduzido por meio de um incidente incitante (catalisador ou “apelo à ação”). Este ponto de viragem marca a transição para o ato 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200" b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171450" indent="-171450">
              <a:spcAft>
                <a:spcPts val="600"/>
              </a:spcAft>
              <a:buClr>
                <a:srgbClr val="6ECECB"/>
              </a:buClr>
              <a:buFont typeface="Wingdings" panose="05000000000000000000" pitchFamily="2" charset="2"/>
              <a:buChar char="à"/>
            </a:pPr>
            <a:r>
              <a:rPr lang="en-GB" sz="1200" b="1" dirty="0" err="1">
                <a:sym typeface="Wingdings" panose="05000000000000000000" pitchFamily="2" charset="2"/>
              </a:rPr>
              <a:t>Meio</a:t>
            </a:r>
            <a:r>
              <a:rPr lang="en-GB" sz="1200" b="1" dirty="0">
                <a:sym typeface="Wingdings" panose="05000000000000000000" pitchFamily="2" charset="2"/>
              </a:rPr>
              <a:t>:</a:t>
            </a:r>
            <a:r>
              <a:rPr lang="en-GB" sz="1200" b="0" dirty="0">
                <a:sym typeface="Wingdings" panose="05000000000000000000" pitchFamily="2" charset="2"/>
              </a:rPr>
              <a:t> </a:t>
            </a:r>
            <a:r>
              <a:rPr lang="pt-PT" sz="1200" b="0" dirty="0">
                <a:sym typeface="Wingdings" panose="05000000000000000000" pitchFamily="2" charset="2"/>
              </a:rPr>
              <a:t>desafios impossíveis surgem, mas alguém ou algo torna tudo possível (geralmente com um custo associado)</a:t>
            </a:r>
            <a:r>
              <a:rPr lang="en-GB" sz="1200" b="0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A “aventura” começa e o personagem enfrenta mais obstáculos (ação crescente). O conflito cresce e torna-se mais detalhado.</a:t>
            </a:r>
            <a:endParaRPr lang="en-GB" sz="1200" dirty="0"/>
          </a:p>
          <a:p>
            <a:pPr marL="171450" indent="-171450"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dirty="0"/>
              <a:t>A personagem reconhece a necessidade de se transformar para superar o conflito.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b="1" dirty="0" err="1">
                <a:sym typeface="Wingdings" panose="05000000000000000000" pitchFamily="2" charset="2"/>
              </a:rPr>
              <a:t>Fim</a:t>
            </a:r>
            <a:r>
              <a:rPr lang="en-GB" b="1" dirty="0">
                <a:sym typeface="Wingdings" panose="05000000000000000000" pitchFamily="2" charset="2"/>
              </a:rPr>
              <a:t>: </a:t>
            </a:r>
            <a:r>
              <a:rPr lang="pt-PT" dirty="0">
                <a:sym typeface="Wingdings" panose="05000000000000000000" pitchFamily="2" charset="2"/>
              </a:rPr>
              <a:t>o conflito é resolvido (para o bem ou para o mal)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personagem enfrenta a raiz do problema e é confrontada com a “crise final” da história.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momento de pico de tensão (clímax) ocorre e a premissa fundamental da história é testada.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Finalmente, o conflito é resolvido e os efeitos que ele tem sobre os personagens são revelados. Todos os elementos da história juntam-se e a mensagem completa torna-se clara.</a:t>
            </a:r>
            <a:endParaRPr lang="pt-PT" sz="1200" dirty="0">
              <a:sym typeface="Wingdings" panose="05000000000000000000" pitchFamily="2" charset="2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80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981D"/>
              </a:buClr>
              <a:buSzTx/>
              <a:buFontTx/>
              <a:buNone/>
              <a:tabLst/>
              <a:defRPr/>
            </a:pPr>
            <a:r>
              <a:rPr lang="pt-PT" dirty="0"/>
              <a:t>A Jornada do Herói (originalmente criada por Joseph </a:t>
            </a:r>
            <a:r>
              <a:rPr lang="pt-PT" dirty="0" err="1"/>
              <a:t>Campbell</a:t>
            </a:r>
            <a:r>
              <a:rPr lang="pt-PT" dirty="0"/>
              <a:t>) é uma estrutura de história clássica que pode ser usada para criar experiências poderosas e significativas para viajantes transformacionais e "encenar" seu rito de passagem para uma nova condição pessoal. Neste tipo de narrativa o personagem (o turista!) Se aventura em um mundo diferente, enfrenta um desafio (pessoal) e triunfa ao emergir transformado pela experiência.</a:t>
            </a:r>
            <a:endParaRPr lang="en-GB" sz="1200" b="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>
                <a:solidFill>
                  <a:srgbClr val="6ECECB"/>
                </a:solidFill>
              </a:rPr>
              <a:t>O personagem deixa o mundo comum ... enfrenta um desafio em um cenário extraordinário ... e triunfa emergindo transformado.</a:t>
            </a:r>
            <a:endParaRPr lang="en-GB" sz="1200" b="1" dirty="0">
              <a:solidFill>
                <a:srgbClr val="6ECECB"/>
              </a:solidFill>
            </a:endParaRPr>
          </a:p>
          <a:p>
            <a:pPr algn="l"/>
            <a:r>
              <a:rPr lang="pt-P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Os turistas partem de seu país de origem ... abraçam uma experiência em um país estrangeiro ... e voltam para casa felizes e regenerados</a:t>
            </a:r>
          </a:p>
          <a:p>
            <a:b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pt-PT" dirty="0"/>
              <a:t>Tem sido usado como:</a:t>
            </a:r>
            <a:endParaRPr lang="en-GB" sz="1200" b="1" dirty="0"/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b="0" spc="-20" dirty="0"/>
              <a:t> um </a:t>
            </a:r>
            <a:r>
              <a:rPr lang="en-GB" sz="1200" b="0" spc="-20" dirty="0" err="1"/>
              <a:t>modelo</a:t>
            </a:r>
            <a:r>
              <a:rPr lang="en-GB" sz="1200" b="0" spc="-20" dirty="0"/>
              <a:t> de </a:t>
            </a:r>
            <a:r>
              <a:rPr lang="en-GB" sz="1200" b="0" spc="-20" dirty="0" err="1"/>
              <a:t>criação</a:t>
            </a:r>
            <a:r>
              <a:rPr lang="en-GB" sz="1200" b="0" spc="-20" dirty="0"/>
              <a:t> de </a:t>
            </a:r>
            <a:r>
              <a:rPr lang="en-GB" sz="1200" b="0" spc="-20" dirty="0" err="1"/>
              <a:t>livros</a:t>
            </a:r>
            <a:r>
              <a:rPr lang="en-GB" sz="1200" b="0" spc="-20" dirty="0"/>
              <a:t> e </a:t>
            </a:r>
            <a:r>
              <a:rPr lang="en-GB" sz="1200" b="0" spc="-20" dirty="0" err="1"/>
              <a:t>filmes</a:t>
            </a:r>
            <a:r>
              <a:rPr lang="en-GB" sz="1200" b="0" spc="-20" dirty="0"/>
              <a:t>;</a:t>
            </a:r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b="0" spc="-20" dirty="0"/>
              <a:t> ferramenta de </a:t>
            </a:r>
            <a:r>
              <a:rPr lang="en-GB" sz="1200" b="0" spc="-20" dirty="0" err="1"/>
              <a:t>suporte</a:t>
            </a:r>
            <a:r>
              <a:rPr lang="en-GB" sz="1200" b="0" spc="-20" dirty="0"/>
              <a:t> para a </a:t>
            </a:r>
            <a:r>
              <a:rPr lang="en-GB" sz="1200" b="0" spc="-20" dirty="0" err="1"/>
              <a:t>psicologia</a:t>
            </a:r>
            <a:r>
              <a:rPr lang="en-GB" sz="1200" b="0" spc="-20" dirty="0"/>
              <a:t> </a:t>
            </a:r>
            <a:r>
              <a:rPr lang="en-GB" sz="1200" b="0" spc="-20" dirty="0" err="1"/>
              <a:t>clinica</a:t>
            </a:r>
            <a:r>
              <a:rPr lang="en-GB" sz="1200" b="0" spc="-20" dirty="0"/>
              <a:t>;</a:t>
            </a:r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b="0" spc="-20" dirty="0"/>
              <a:t>um </a:t>
            </a:r>
            <a:r>
              <a:rPr lang="en-GB" sz="1200" b="0" spc="-20" dirty="0" err="1"/>
              <a:t>esboço</a:t>
            </a:r>
            <a:r>
              <a:rPr lang="en-GB" sz="1200" b="0" spc="-20" dirty="0"/>
              <a:t> da “</a:t>
            </a:r>
            <a:r>
              <a:rPr lang="en-GB" sz="1200" b="0" spc="-20" dirty="0" err="1"/>
              <a:t>viagem</a:t>
            </a:r>
            <a:r>
              <a:rPr lang="en-GB" sz="1200" b="0" spc="-20" dirty="0"/>
              <a:t>” que é o </a:t>
            </a:r>
            <a:r>
              <a:rPr lang="en-GB" sz="1200" b="0" spc="-20" dirty="0" err="1"/>
              <a:t>tratamento</a:t>
            </a:r>
            <a:r>
              <a:rPr lang="en-GB" sz="1200" b="0" spc="-20" dirty="0"/>
              <a:t> do </a:t>
            </a:r>
            <a:r>
              <a:rPr lang="en-GB" sz="1200" b="0" spc="-20" dirty="0" err="1"/>
              <a:t>cancro</a:t>
            </a:r>
            <a:r>
              <a:rPr lang="en-GB" sz="1200" b="0" spc="-20" dirty="0"/>
              <a:t>;</a:t>
            </a:r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b="0" spc="-20" dirty="0"/>
              <a:t>um “</a:t>
            </a:r>
            <a:r>
              <a:rPr lang="en-GB" sz="1200" b="0" spc="-20" dirty="0" err="1"/>
              <a:t>roteiro</a:t>
            </a:r>
            <a:r>
              <a:rPr lang="en-GB" sz="1200" b="0" spc="-20" dirty="0"/>
              <a:t>” para o marketing de </a:t>
            </a:r>
            <a:r>
              <a:rPr lang="en-GB" sz="1200" b="0" spc="-20" dirty="0" err="1"/>
              <a:t>conteúdo</a:t>
            </a:r>
            <a:r>
              <a:rPr lang="en-GB" sz="1200" b="0" spc="-20" dirty="0"/>
              <a:t> e para </a:t>
            </a:r>
            <a:r>
              <a:rPr lang="en-GB" sz="1200" b="0" spc="-20" dirty="0" err="1"/>
              <a:t>recolha</a:t>
            </a:r>
            <a:r>
              <a:rPr lang="en-GB" sz="1200" b="0" spc="-20" dirty="0"/>
              <a:t> de feedback;</a:t>
            </a:r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1200" b="0" spc="-20" dirty="0" err="1"/>
              <a:t>uma</a:t>
            </a:r>
            <a:r>
              <a:rPr lang="en-GB" sz="1200" b="0" spc="-20" dirty="0"/>
              <a:t> </a:t>
            </a:r>
            <a:r>
              <a:rPr lang="en-GB" sz="1200" b="0" spc="-20" dirty="0" err="1"/>
              <a:t>estrutura</a:t>
            </a:r>
            <a:r>
              <a:rPr lang="en-GB" sz="1200" b="0" spc="-20" dirty="0"/>
              <a:t> para </a:t>
            </a:r>
            <a:r>
              <a:rPr lang="en-GB" sz="1200" b="0" spc="-20" dirty="0" err="1"/>
              <a:t>experiências</a:t>
            </a:r>
            <a:r>
              <a:rPr lang="en-GB" sz="1200" b="0" spc="-20" dirty="0"/>
              <a:t> de </a:t>
            </a:r>
            <a:r>
              <a:rPr lang="en-GB" sz="1200" b="0" spc="-20" dirty="0" err="1"/>
              <a:t>viagem</a:t>
            </a:r>
            <a:r>
              <a:rPr lang="en-GB" sz="1200" b="0" spc="-20" dirty="0"/>
              <a:t>.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3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b="1" dirty="0"/>
              <a:t>Conheça o seu público: </a:t>
            </a:r>
            <a:r>
              <a:rPr lang="pt-PT" dirty="0"/>
              <a:t>pode ajustar a sua linguagem ou como o enredo se desvela e usar metáforas precisas para fazer o público se relacionar com a história, criar empatia e ter uma compreensão mais precisa de sua mensagem.</a:t>
            </a:r>
            <a:endParaRPr lang="en-US" sz="1200" spc="-2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Agarre a sua audiência desde do início: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faça uma pergunta ou faça uma “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Google Sans"/>
              </a:rPr>
              <a:t>super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” declaração que prenda o público. Eles vão querer saber a resposta: isso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Google Sans"/>
              </a:rPr>
              <a:t>forçará-los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a focar a atenção na história e em como se desenvolve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spc="-20" dirty="0">
                <a:solidFill>
                  <a:srgbClr val="6ECECB"/>
                </a:solidFill>
              </a:rPr>
              <a:t> </a:t>
            </a:r>
            <a:r>
              <a:rPr lang="pt-PT" b="1" i="0" dirty="0">
                <a:solidFill>
                  <a:srgbClr val="202124"/>
                </a:solidFill>
                <a:effectLst/>
                <a:latin typeface="Google Sans"/>
              </a:rPr>
              <a:t>Dê personalidade às personagens: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 use diferentes sotaques, padrões de fala, diferentes vozes e até mesmo gestos particulares para cada personagem. Isso fará-los ficarem “vivos”!</a:t>
            </a:r>
            <a:endParaRPr lang="en-US" sz="1200" spc="-2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b="1" dirty="0"/>
              <a:t>Use a sua voz com cuidado: </a:t>
            </a:r>
            <a:r>
              <a:rPr lang="pt-PT" dirty="0"/>
              <a:t>Ajuste o tom, o volume e o ritmo da sua voz a cada parte da história ou para cada personagem: acelere, agrave e fale mais alto para criar tensão; desacelere, fique mais calmo e baixe o volume para libertar a tensão.</a:t>
            </a:r>
            <a:endParaRPr lang="en-US" sz="1200" spc="-2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b="1" dirty="0"/>
              <a:t>Controle as suas expressões faciais: </a:t>
            </a:r>
            <a:r>
              <a:rPr lang="pt-PT" dirty="0"/>
              <a:t>as expressões faciais são vitais para revelar emoções. Elas devem corresponder ao que você está a dizer e quase serem capazes de contar a história por si próprios em momentos específicos.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b="1" dirty="0"/>
              <a:t>Utilize gestos: </a:t>
            </a:r>
            <a:r>
              <a:rPr lang="pt-PT" b="0" dirty="0"/>
              <a:t>as s</a:t>
            </a:r>
            <a:r>
              <a:rPr lang="pt-PT" dirty="0"/>
              <a:t>uas mãos e o seu corpo também são importantes para contar a história, proporcionam uma sensação de ação e movimento. Mas não exagere!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sz="1200" b="1" spc="-30" dirty="0"/>
              <a:t>Utilize a “linguagem visual":</a:t>
            </a:r>
            <a:r>
              <a:rPr lang="pt-PT" sz="1200" spc="-30" dirty="0"/>
              <a:t> descrever vividamente o cenário, as personagens e todos os outros elementos, usando adjetivos e palavras envolventes, estimulará a imaginação do público, tornando as pessoas mais engajadas e absorvidas.</a:t>
            </a:r>
            <a:endParaRPr lang="en-US" sz="1200" spc="-3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sz="1200" b="1" dirty="0"/>
              <a:t>Encontre o ritmo apropriado:</a:t>
            </a:r>
            <a:r>
              <a:rPr lang="pt-PT" sz="1200" dirty="0"/>
              <a:t> encontrar o equilíbrio adequado é vital. Não faça com que pareça apressado, mas não demore mais do que o necessário. Brinque com a tensão e faça uma pausa em momentos-chave.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b="1" dirty="0"/>
              <a:t>Crie momentos de silêncio:</a:t>
            </a:r>
            <a:r>
              <a:rPr lang="pt-PT" dirty="0"/>
              <a:t> as pausas são ótimas para fazer o público reagrupar-se e agitar-lhes a mente, mas também para criar obstáculos e suspense.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spc="-20" dirty="0"/>
              <a:t> </a:t>
            </a:r>
            <a:r>
              <a:rPr lang="pt-PT" sz="1400" b="1" spc="-20" dirty="0"/>
              <a:t>Corte nos detalhes desnecessários</a:t>
            </a:r>
            <a:r>
              <a:rPr lang="pt-PT" sz="1400" b="0" spc="-20" dirty="0"/>
              <a:t>: cortar a gordura deixará a história mais fluida e apresentará ao público exatamente o que é preciso saber. Essa é uma tarefa vital para evitar que as pessoas fiquem sobrecarregadas ou entediadas.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2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spc="-20" dirty="0"/>
              <a:t> </a:t>
            </a:r>
            <a:r>
              <a:rPr lang="pt-PT" sz="1200" b="1" spc="-20" dirty="0"/>
              <a:t>Regra de ouro: </a:t>
            </a:r>
            <a:r>
              <a:rPr lang="pt-PT" sz="1200" b="0" spc="-20" dirty="0"/>
              <a:t>ao invés de recorrer à exposição passiva e ao fornecimento de informações, use um discurso que faça o ouvinte vivenciar a história por meio de detalhes sensoriais, ações e sentimentos. Isso criará uma sensação de cenário e tornará a história mais envolvente, pois torna os ouvintes personagens ativos da história, usando sua imaginação para imaginar o que está acontecendo.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PT" sz="1200" b="0" spc="-2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spc="-20" dirty="0" err="1"/>
              <a:t>Exemplo</a:t>
            </a:r>
            <a:r>
              <a:rPr lang="en-US" sz="1200" spc="-20" dirty="0"/>
              <a:t> de “</a:t>
            </a:r>
            <a:r>
              <a:rPr lang="en-US" sz="1200" spc="-20" dirty="0" err="1"/>
              <a:t>contar</a:t>
            </a:r>
            <a:r>
              <a:rPr lang="en-US" sz="1200" spc="-20" dirty="0"/>
              <a:t>”: </a:t>
            </a:r>
            <a:r>
              <a:rPr lang="pt-PT" sz="1200" spc="-20" dirty="0"/>
              <a:t>estava frio e nevava</a:t>
            </a:r>
            <a:r>
              <a:rPr lang="en-US" sz="1200" spc="-2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spc="-20" dirty="0" err="1"/>
              <a:t>Exemplo</a:t>
            </a:r>
            <a:r>
              <a:rPr lang="en-US" sz="1200" spc="-20" dirty="0"/>
              <a:t> de “</a:t>
            </a:r>
            <a:r>
              <a:rPr lang="en-US" sz="1200" spc="-20" dirty="0" err="1"/>
              <a:t>mostrar</a:t>
            </a:r>
            <a:r>
              <a:rPr lang="en-US" sz="1200" spc="-20" dirty="0"/>
              <a:t>”: </a:t>
            </a:r>
            <a:r>
              <a:rPr lang="pt-PT" sz="1200" spc="-20" dirty="0"/>
              <a:t>como os flocos de neve caíam suavemente, ela puxou a gola do casaco e calçou as luvas.</a:t>
            </a:r>
            <a:endParaRPr lang="en-US" sz="1200" spc="-2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23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9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PT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Freedom</a:t>
            </a:r>
            <a:r>
              <a:rPr lang="pt-P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Trail</a:t>
            </a:r>
            <a:r>
              <a:rPr lang="pt-P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aproveita para recontar as histórias que fizeram a “história” na cidade de Boston (EUA). A riqueza da experiência cria o ambiente certo, colocando os turistas exatamente onde a ação aconteceu. Além de edifícios, decoração e adereços, existem jogadores profissionais que dão vida à história retratando personagens de Boston. Toda a experiência é programada ao pormenor, incluindo uma sequência numerada de atrações a visitar, mas abre a possibilidade ao turista escolher o seu ponto de partida. As ruas animadas estão repletas de outros projetos interessantes que alavancaram a narrativa do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Freedom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Trail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incluindo lojas, programas educacionais, palestras e eventos culturais.</a:t>
            </a:r>
          </a:p>
          <a:p>
            <a:b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3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37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Mindfulness</a:t>
            </a:r>
            <a:r>
              <a:rPr lang="pt-PT" dirty="0"/>
              <a:t> tem as suas origens nas tradições orientais espirituais e religiosas. As práticas ocidentais atuais são influenciadas principalmente pelas tradições budistas e hindus. Encontram raízes fortes no conceito budista de Sati (o primeiro passo para a iluminação) e na prática de ioga (cujas origens parecem coincidir com o hinduísmo).</a:t>
            </a:r>
            <a:endParaRPr lang="en-GB" sz="1200" spc="-2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-20" dirty="0"/>
          </a:p>
          <a:p>
            <a:pPr algn="l"/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Mais recentemente,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Jon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Kabat-Zinn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PhD em Biologia Molecular, um cientista  de renome e professor de Medicina, explorou uma nova abordagem do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mindfullness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com um ângulo diferente, retirando as suas conotações "místicas" e religiosas. Ele combinou práticas zen, de budismo e ioga com descobertas científicas para criar programas que ajudam as pessoas a lidar com o stress, ansiedade, dor e até doenças. Entre outras iniciativas, ele criou o programa 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Mindfulness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Stress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Reduction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(MBSR) e financiou a 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Stress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Reduction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Clinic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 o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Center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for Mindfulness in Medicine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Care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Society</a:t>
            </a:r>
            <a:r>
              <a:rPr lang="pt-PT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University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Massachusetts Medical </a:t>
            </a:r>
            <a:r>
              <a:rPr lang="pt-PT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School</a:t>
            </a:r>
            <a: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Ele acredita firmemente no mindfulness como forma de melhoria da qualidade de vida e redução o stress.</a:t>
            </a:r>
          </a:p>
          <a:p>
            <a:br>
              <a:rPr lang="pt-P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0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81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Resumo apresentado por </a:t>
            </a:r>
            <a:r>
              <a:rPr lang="en-GB" sz="1200" dirty="0"/>
              <a:t>Chen, Scott &amp; </a:t>
            </a:r>
            <a:r>
              <a:rPr lang="en-GB" sz="1200" dirty="0" err="1"/>
              <a:t>Benckendorff</a:t>
            </a:r>
            <a:r>
              <a:rPr lang="en-GB" sz="1200" dirty="0"/>
              <a:t> (2017) </a:t>
            </a:r>
            <a:r>
              <a:rPr lang="en-GB" sz="1200" dirty="0">
                <a:sym typeface="Wingdings" panose="05000000000000000000" pitchFamily="2" charset="2"/>
              </a:rPr>
              <a:t> </a:t>
            </a:r>
            <a:r>
              <a:rPr lang="en-GB" sz="1200" dirty="0" err="1">
                <a:sym typeface="Wingdings" panose="05000000000000000000" pitchFamily="2" charset="2"/>
              </a:rPr>
              <a:t>referência</a:t>
            </a:r>
            <a:r>
              <a:rPr lang="en-GB" sz="1200" dirty="0">
                <a:sym typeface="Wingdings" panose="05000000000000000000" pitchFamily="2" charset="2"/>
              </a:rPr>
              <a:t> </a:t>
            </a:r>
            <a:r>
              <a:rPr lang="en-GB" sz="1200" dirty="0" err="1">
                <a:sym typeface="Wingdings" panose="05000000000000000000" pitchFamily="2" charset="2"/>
              </a:rPr>
              <a:t>completa</a:t>
            </a:r>
            <a:r>
              <a:rPr lang="en-GB" sz="1200" dirty="0">
                <a:sym typeface="Wingdings" panose="05000000000000000000" pitchFamily="2" charset="2"/>
              </a:rPr>
              <a:t>: Chen, L., Scott, N., </a:t>
            </a:r>
            <a:r>
              <a:rPr lang="en-GB" sz="1200" dirty="0" err="1">
                <a:sym typeface="Wingdings" panose="05000000000000000000" pitchFamily="2" charset="2"/>
              </a:rPr>
              <a:t>Benckendorff</a:t>
            </a:r>
            <a:r>
              <a:rPr lang="en-GB" sz="1200" dirty="0">
                <a:sym typeface="Wingdings" panose="05000000000000000000" pitchFamily="2" charset="2"/>
              </a:rPr>
              <a:t>, P. (2017). Mindful tourist experiences: A Buddhist perspective. </a:t>
            </a:r>
            <a:r>
              <a:rPr lang="en-GB" sz="1200" i="1" dirty="0">
                <a:sym typeface="Wingdings" panose="05000000000000000000" pitchFamily="2" charset="2"/>
              </a:rPr>
              <a:t>Annals of Tourism Research</a:t>
            </a:r>
            <a:r>
              <a:rPr lang="en-GB" sz="1200" dirty="0">
                <a:sym typeface="Wingdings" panose="05000000000000000000" pitchFamily="2" charset="2"/>
              </a:rPr>
              <a:t>, 64, 1-12. </a:t>
            </a:r>
            <a:r>
              <a:rPr lang="en-GB" sz="1200" dirty="0" err="1">
                <a:sym typeface="Wingdings" panose="05000000000000000000" pitchFamily="2" charset="2"/>
              </a:rPr>
              <a:t>doi</a:t>
            </a:r>
            <a:r>
              <a:rPr lang="en-GB" sz="1200" dirty="0">
                <a:sym typeface="Wingdings" panose="05000000000000000000" pitchFamily="2" charset="2"/>
              </a:rPr>
              <a:t>: 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ans"/>
                <a:hlinkClick r:id="rId3" tooltip="Persistent link using digital object identifier"/>
              </a:rPr>
              <a:t>https://doi.org/10.1016/j.annals.2017.01.013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2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Resumo apresentado por </a:t>
            </a:r>
            <a:r>
              <a:rPr lang="en-GB" sz="1200" dirty="0"/>
              <a:t>Chen, Scott &amp; </a:t>
            </a:r>
            <a:r>
              <a:rPr lang="en-GB" sz="1200" dirty="0" err="1"/>
              <a:t>Benckendorff</a:t>
            </a:r>
            <a:r>
              <a:rPr lang="en-GB" sz="1200" dirty="0"/>
              <a:t> (2017) </a:t>
            </a:r>
            <a:r>
              <a:rPr lang="en-GB" sz="1200" dirty="0">
                <a:sym typeface="Wingdings" panose="05000000000000000000" pitchFamily="2" charset="2"/>
              </a:rPr>
              <a:t> </a:t>
            </a:r>
            <a:r>
              <a:rPr lang="en-GB" sz="1200" dirty="0" err="1">
                <a:sym typeface="Wingdings" panose="05000000000000000000" pitchFamily="2" charset="2"/>
              </a:rPr>
              <a:t>referência</a:t>
            </a:r>
            <a:r>
              <a:rPr lang="en-GB" sz="1200" dirty="0">
                <a:sym typeface="Wingdings" panose="05000000000000000000" pitchFamily="2" charset="2"/>
              </a:rPr>
              <a:t> </a:t>
            </a:r>
            <a:r>
              <a:rPr lang="en-GB" sz="1200" dirty="0" err="1">
                <a:sym typeface="Wingdings" panose="05000000000000000000" pitchFamily="2" charset="2"/>
              </a:rPr>
              <a:t>completa</a:t>
            </a:r>
            <a:r>
              <a:rPr lang="en-GB" sz="1200" dirty="0">
                <a:sym typeface="Wingdings" panose="05000000000000000000" pitchFamily="2" charset="2"/>
              </a:rPr>
              <a:t>: Chen, L., Scott, N., </a:t>
            </a:r>
            <a:r>
              <a:rPr lang="en-GB" sz="1200" dirty="0" err="1">
                <a:sym typeface="Wingdings" panose="05000000000000000000" pitchFamily="2" charset="2"/>
              </a:rPr>
              <a:t>Benckendorff</a:t>
            </a:r>
            <a:r>
              <a:rPr lang="en-GB" sz="1200" dirty="0">
                <a:sym typeface="Wingdings" panose="05000000000000000000" pitchFamily="2" charset="2"/>
              </a:rPr>
              <a:t>, P. (2017). Mindful tourist experiences: A Buddhist perspective. </a:t>
            </a:r>
            <a:r>
              <a:rPr lang="en-GB" sz="1200" i="1" dirty="0">
                <a:sym typeface="Wingdings" panose="05000000000000000000" pitchFamily="2" charset="2"/>
              </a:rPr>
              <a:t>Annals of Tourism Research</a:t>
            </a:r>
            <a:r>
              <a:rPr lang="en-GB" sz="1200" dirty="0">
                <a:sym typeface="Wingdings" panose="05000000000000000000" pitchFamily="2" charset="2"/>
              </a:rPr>
              <a:t>, 64, 1-12. </a:t>
            </a:r>
            <a:r>
              <a:rPr lang="en-GB" sz="1200" dirty="0" err="1">
                <a:sym typeface="Wingdings" panose="05000000000000000000" pitchFamily="2" charset="2"/>
              </a:rPr>
              <a:t>doi</a:t>
            </a:r>
            <a:r>
              <a:rPr lang="en-GB" sz="1200" dirty="0">
                <a:sym typeface="Wingdings" panose="05000000000000000000" pitchFamily="2" charset="2"/>
              </a:rPr>
              <a:t>: 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ans"/>
                <a:hlinkClick r:id="rId3" tooltip="Persistent link using digital object identifier"/>
              </a:rPr>
              <a:t>https://doi.org/10.1016/j.annals.2017.01.013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4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mindfulness </a:t>
            </a:r>
            <a:r>
              <a:rPr lang="pt-PT" dirty="0" err="1"/>
              <a:t>meditacional</a:t>
            </a:r>
            <a:r>
              <a:rPr lang="pt-PT" dirty="0"/>
              <a:t> provoca </a:t>
            </a:r>
            <a:r>
              <a:rPr lang="pt-PT" b="1" dirty="0"/>
              <a:t>alterações no cérebro</a:t>
            </a:r>
            <a:r>
              <a:rPr lang="pt-PT" dirty="0"/>
              <a:t>, ou seja, as regiões envolvidas na atenção, emoção e autoconsciência. 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3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Estudos Sociológicos apontaram que a </a:t>
            </a:r>
            <a:r>
              <a:rPr lang="pt-PT" b="1" dirty="0"/>
              <a:t>insatisfação da sociedade pós-industrial com a vida cotidiana mundana </a:t>
            </a:r>
            <a:r>
              <a:rPr lang="pt-PT" dirty="0"/>
              <a:t>e racional levou as pessoas a procurar experiências hedónicas. Essa insatisfação é tanto individual (por exemplo, stress, sobrecargas de trabalho, solidão) quanto socialmente (por exemplo, anomia e os impactos do materialismo e capitalismo).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Viajar é visto cada vez mais como uma oportunidade de bem-estar. </a:t>
            </a:r>
            <a:r>
              <a:rPr lang="pt-PT" b="1" dirty="0"/>
              <a:t>As viagens transformadoras </a:t>
            </a:r>
            <a:r>
              <a:rPr lang="pt-PT" dirty="0"/>
              <a:t>estão em alta, trazendo um foco crescente no bem-estar físico, espiritual e mental que é acompanhado por uma reconexão com a natureza e a busca de uma oportunidade de “pressionar o botão de </a:t>
            </a:r>
            <a:r>
              <a:rPr lang="pt-PT" dirty="0" err="1"/>
              <a:t>reset</a:t>
            </a:r>
            <a:r>
              <a:rPr lang="pt-PT" dirty="0"/>
              <a:t>" </a:t>
            </a:r>
            <a:r>
              <a:rPr lang="pt-PT" b="1" dirty="0"/>
              <a:t>- redirecionar a vida, abraçar o verdadeiro “Eu” e alcançar crescimento pessoal</a:t>
            </a:r>
            <a:r>
              <a:rPr lang="pt-PT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Embora as experiências não sejam tangíveis, as pessoas desejam-nas muito porque o </a:t>
            </a:r>
            <a:r>
              <a:rPr lang="pt-PT" b="1" dirty="0"/>
              <a:t>valor das experiências </a:t>
            </a:r>
            <a:r>
              <a:rPr lang="pt-PT" dirty="0"/>
              <a:t>está dentro delas, onde permanece por muito tempo, gerando uma sensação de bem-estar.</a:t>
            </a:r>
            <a:endParaRPr lang="en-GB" sz="1200" spc="0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5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PT" sz="2000" b="1" dirty="0"/>
              <a:t>Encontre tempo e espaço para o mindfulness </a:t>
            </a:r>
            <a:r>
              <a:rPr lang="pt-PT" sz="2000" b="1" dirty="0" err="1"/>
              <a:t>meditacional</a:t>
            </a:r>
            <a:r>
              <a:rPr lang="pt-PT" sz="2000" b="1" dirty="0"/>
              <a:t>:</a:t>
            </a:r>
            <a:r>
              <a:rPr lang="pt-PT" sz="2000" dirty="0"/>
              <a:t> requer prática e dedicação, portanto, tem que estar confortável e encontrar o tempo e espaço adequados.</a:t>
            </a:r>
            <a:endParaRPr lang="en-GB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spc="-30" dirty="0">
                <a:solidFill>
                  <a:srgbClr val="6ECECB"/>
                </a:solidFill>
              </a:rPr>
              <a:t>2. </a:t>
            </a:r>
            <a:r>
              <a:rPr lang="en-GB" b="1" spc="-30" dirty="0" err="1">
                <a:solidFill>
                  <a:srgbClr val="6ECECB"/>
                </a:solidFill>
              </a:rPr>
              <a:t>Traga</a:t>
            </a:r>
            <a:r>
              <a:rPr lang="en-GB" b="1" spc="-30" dirty="0">
                <a:solidFill>
                  <a:srgbClr val="6ECECB"/>
                </a:solidFill>
              </a:rPr>
              <a:t> a </a:t>
            </a:r>
            <a:r>
              <a:rPr lang="en-GB" b="1" spc="-30" dirty="0" err="1">
                <a:solidFill>
                  <a:srgbClr val="6ECECB"/>
                </a:solidFill>
              </a:rPr>
              <a:t>atenção</a:t>
            </a:r>
            <a:r>
              <a:rPr lang="en-GB" b="1" spc="-30" dirty="0">
                <a:solidFill>
                  <a:srgbClr val="6ECECB"/>
                </a:solidFill>
              </a:rPr>
              <a:t> para o </a:t>
            </a:r>
            <a:r>
              <a:rPr lang="en-GB" b="1" spc="-30" dirty="0" err="1">
                <a:solidFill>
                  <a:srgbClr val="6ECECB"/>
                </a:solidFill>
              </a:rPr>
              <a:t>presente</a:t>
            </a:r>
            <a:r>
              <a:rPr lang="en-GB" b="1" spc="-30" dirty="0">
                <a:solidFill>
                  <a:srgbClr val="6ECECB"/>
                </a:solidFill>
              </a:rPr>
              <a:t>: </a:t>
            </a:r>
            <a:r>
              <a:rPr lang="pt-PT" sz="1200" spc="-30" dirty="0"/>
              <a:t>o objetivo do mindfulness é prestar atenção ao presente continuamente. Isso pode ser facilitado mantendo a mente focada num "objeto" de atenção (por exemplo, a sua respiração; os seus sentidos).</a:t>
            </a:r>
            <a:endParaRPr lang="en-GB" sz="1400" spc="-3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6ECECB"/>
                </a:solidFill>
              </a:rPr>
              <a:t>3. </a:t>
            </a:r>
            <a:r>
              <a:rPr lang="en-GB" b="1" dirty="0" err="1">
                <a:solidFill>
                  <a:srgbClr val="6ECECB"/>
                </a:solidFill>
              </a:rPr>
              <a:t>Deixe</a:t>
            </a:r>
            <a:r>
              <a:rPr lang="en-GB" b="1" dirty="0">
                <a:solidFill>
                  <a:srgbClr val="6ECECB"/>
                </a:solidFill>
              </a:rPr>
              <a:t> </a:t>
            </a:r>
            <a:r>
              <a:rPr lang="en-GB" b="1" dirty="0" err="1">
                <a:solidFill>
                  <a:srgbClr val="6ECECB"/>
                </a:solidFill>
              </a:rPr>
              <a:t>ir</a:t>
            </a:r>
            <a:r>
              <a:rPr lang="en-GB" b="1" dirty="0">
                <a:solidFill>
                  <a:srgbClr val="6ECECB"/>
                </a:solidFill>
              </a:rPr>
              <a:t> </a:t>
            </a:r>
            <a:r>
              <a:rPr lang="en-GB" b="1" dirty="0" err="1">
                <a:solidFill>
                  <a:srgbClr val="6ECECB"/>
                </a:solidFill>
              </a:rPr>
              <a:t>qualquer</a:t>
            </a:r>
            <a:r>
              <a:rPr lang="en-GB" b="1" dirty="0">
                <a:solidFill>
                  <a:srgbClr val="6ECECB"/>
                </a:solidFill>
              </a:rPr>
              <a:t> </a:t>
            </a:r>
            <a:r>
              <a:rPr lang="en-GB" b="1" dirty="0" err="1">
                <a:solidFill>
                  <a:srgbClr val="6ECECB"/>
                </a:solidFill>
              </a:rPr>
              <a:t>tipo</a:t>
            </a:r>
            <a:r>
              <a:rPr lang="en-GB" b="1" dirty="0">
                <a:solidFill>
                  <a:srgbClr val="6ECECB"/>
                </a:solidFill>
              </a:rPr>
              <a:t> de </a:t>
            </a:r>
            <a:r>
              <a:rPr lang="en-GB" b="1" dirty="0" err="1">
                <a:solidFill>
                  <a:srgbClr val="6ECECB"/>
                </a:solidFill>
              </a:rPr>
              <a:t>julgamento</a:t>
            </a:r>
            <a:r>
              <a:rPr lang="en-GB" b="1" dirty="0">
                <a:solidFill>
                  <a:srgbClr val="6ECECB"/>
                </a:solidFill>
              </a:rPr>
              <a:t>:</a:t>
            </a:r>
            <a:r>
              <a:rPr lang="en-GB" sz="1200" dirty="0"/>
              <a:t>  o “</a:t>
            </a:r>
            <a:r>
              <a:rPr lang="pt-PT" sz="1200" dirty="0"/>
              <a:t>não julgamento” significa deixar de lado a filtragem automática da experiência pela mente (boa, má, neutra) e apenas sentir o momento.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6ECECB"/>
                </a:solidFill>
              </a:rPr>
              <a:t>4. </a:t>
            </a:r>
            <a:r>
              <a:rPr lang="en-GB" b="1" dirty="0" err="1">
                <a:solidFill>
                  <a:srgbClr val="6ECECB"/>
                </a:solidFill>
              </a:rPr>
              <a:t>Reconheça</a:t>
            </a:r>
            <a:r>
              <a:rPr lang="en-GB" b="1" dirty="0">
                <a:solidFill>
                  <a:srgbClr val="6ECECB"/>
                </a:solidFill>
              </a:rPr>
              <a:t> que a </a:t>
            </a:r>
            <a:r>
              <a:rPr lang="en-GB" b="1" dirty="0" err="1">
                <a:solidFill>
                  <a:srgbClr val="6ECECB"/>
                </a:solidFill>
              </a:rPr>
              <a:t>sua</a:t>
            </a:r>
            <a:r>
              <a:rPr lang="en-GB" b="1" dirty="0">
                <a:solidFill>
                  <a:srgbClr val="6ECECB"/>
                </a:solidFill>
              </a:rPr>
              <a:t> </a:t>
            </a:r>
            <a:r>
              <a:rPr lang="en-GB" b="1" dirty="0" err="1">
                <a:solidFill>
                  <a:srgbClr val="6ECECB"/>
                </a:solidFill>
              </a:rPr>
              <a:t>mente</a:t>
            </a:r>
            <a:r>
              <a:rPr lang="en-GB" b="1" dirty="0">
                <a:solidFill>
                  <a:srgbClr val="6ECECB"/>
                </a:solidFill>
              </a:rPr>
              <a:t> </a:t>
            </a:r>
            <a:r>
              <a:rPr lang="en-GB" b="1" dirty="0" err="1">
                <a:solidFill>
                  <a:srgbClr val="6ECECB"/>
                </a:solidFill>
              </a:rPr>
              <a:t>vai</a:t>
            </a:r>
            <a:r>
              <a:rPr lang="en-GB" b="1" dirty="0">
                <a:solidFill>
                  <a:srgbClr val="6ECECB"/>
                </a:solidFill>
              </a:rPr>
              <a:t> “</a:t>
            </a:r>
            <a:r>
              <a:rPr lang="en-GB" b="1" dirty="0" err="1">
                <a:solidFill>
                  <a:srgbClr val="6ECECB"/>
                </a:solidFill>
              </a:rPr>
              <a:t>navegar</a:t>
            </a:r>
            <a:r>
              <a:rPr lang="en-GB" b="1" dirty="0">
                <a:solidFill>
                  <a:srgbClr val="6ECECB"/>
                </a:solidFill>
              </a:rPr>
              <a:t>”: </a:t>
            </a:r>
            <a:r>
              <a:rPr lang="pt-PT" sz="1200" noProof="0" dirty="0"/>
              <a:t>aceite</a:t>
            </a:r>
            <a:r>
              <a:rPr lang="en-GB" sz="1200" dirty="0"/>
              <a:t> </a:t>
            </a:r>
            <a:r>
              <a:rPr lang="pt-PT" dirty="0"/>
              <a:t>que a sua mente pode começar a divagar e outros pensamentos podem aparecer. Apenas reconheça isso e traga a sua mente de volta ao presente.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noProof="0" dirty="0"/>
              <a:t>O mindfulness encaixa-se em diversos tipos de viagens e de turismo.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44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Conceptualização budista </a:t>
            </a:r>
            <a:r>
              <a:rPr lang="en-GB" dirty="0"/>
              <a:t>do mindfulness meditative </a:t>
            </a:r>
            <a:r>
              <a:rPr lang="pt-PT" dirty="0"/>
              <a:t>têm sido aplicado e explorado em contextos de turismo, por meio da perspetiva da Economia da Experiência. Eles contribuem para a natureza liminar da viagem e a criação de experiências espirituais para turistas que procuram escapar do seu mundo stressante e acalmar as suas mentes. Essas experiências são relatadas como profundamente gravadas como memórias vívidas e parecem gerar um tipo de fluxo.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Framework for meditative mindful tourist experiences presented by </a:t>
            </a:r>
            <a:r>
              <a:rPr lang="en-GB" sz="1200" dirty="0"/>
              <a:t>Chen, Scott &amp; </a:t>
            </a:r>
            <a:r>
              <a:rPr lang="en-GB" sz="1200" dirty="0" err="1"/>
              <a:t>Benckendorff</a:t>
            </a:r>
            <a:r>
              <a:rPr lang="en-GB" sz="1200" dirty="0"/>
              <a:t> (2017) </a:t>
            </a:r>
            <a:r>
              <a:rPr lang="en-GB" sz="1200" dirty="0">
                <a:sym typeface="Wingdings" panose="05000000000000000000" pitchFamily="2" charset="2"/>
              </a:rPr>
              <a:t> full reference: Chen, L., Scott, N., </a:t>
            </a:r>
            <a:r>
              <a:rPr lang="en-GB" sz="1200" dirty="0" err="1">
                <a:sym typeface="Wingdings" panose="05000000000000000000" pitchFamily="2" charset="2"/>
              </a:rPr>
              <a:t>Benckendorff</a:t>
            </a:r>
            <a:r>
              <a:rPr lang="en-GB" sz="1200" dirty="0">
                <a:sym typeface="Wingdings" panose="05000000000000000000" pitchFamily="2" charset="2"/>
              </a:rPr>
              <a:t>, P. (2017). Mindful tourist experiences: A Buddhist perspective. Annals of Tourism Research, 64, 1-12. </a:t>
            </a:r>
            <a:r>
              <a:rPr lang="en-GB" sz="1200" dirty="0" err="1">
                <a:sym typeface="Wingdings" panose="05000000000000000000" pitchFamily="2" charset="2"/>
              </a:rPr>
              <a:t>doi</a:t>
            </a:r>
            <a:r>
              <a:rPr lang="en-GB" sz="1200" dirty="0">
                <a:sym typeface="Wingdings" panose="05000000000000000000" pitchFamily="2" charset="2"/>
              </a:rPr>
              <a:t>: 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ans"/>
                <a:hlinkClick r:id="rId3" tooltip="Persistent link using digital object identifier"/>
              </a:rPr>
              <a:t>https://doi.org/10.1016/j.annals.2017.01.013</a:t>
            </a:r>
            <a:endParaRPr lang="en-GB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7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7981D"/>
                </a:solidFill>
              </a:rPr>
              <a:t> </a:t>
            </a:r>
            <a:r>
              <a:rPr lang="en-GB" sz="1200" b="1" dirty="0" err="1">
                <a:solidFill>
                  <a:srgbClr val="F7981D"/>
                </a:solidFill>
              </a:rPr>
              <a:t>Meditação</a:t>
            </a:r>
            <a:r>
              <a:rPr lang="en-GB" sz="1200" dirty="0"/>
              <a:t> (</a:t>
            </a:r>
            <a:r>
              <a:rPr lang="pt-PT" sz="1200" dirty="0"/>
              <a:t>concentre-se na sua respiração e nos movimentos do seu estômago)</a:t>
            </a:r>
            <a:endParaRPr lang="en-GB" sz="1200" dirty="0"/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GB" sz="1200" b="1" dirty="0" err="1"/>
              <a:t>Passeio</a:t>
            </a:r>
            <a:r>
              <a:rPr lang="en-GB" sz="1200" b="1" dirty="0"/>
              <a:t>/</a:t>
            </a:r>
            <a:r>
              <a:rPr lang="en-GB" sz="1200" b="1" dirty="0" err="1"/>
              <a:t>Caminhada</a:t>
            </a:r>
            <a:r>
              <a:rPr lang="en-GB" sz="1200" b="1" dirty="0"/>
              <a:t> </a:t>
            </a:r>
            <a:r>
              <a:rPr lang="en-GB" sz="1200" b="1" dirty="0" err="1"/>
              <a:t>Meditacional</a:t>
            </a:r>
            <a:r>
              <a:rPr lang="en-GB" sz="1200" b="1" dirty="0"/>
              <a:t> </a:t>
            </a:r>
            <a:r>
              <a:rPr lang="pt-PT" sz="1200" dirty="0"/>
              <a:t>(caminhando atentamente por um trilho)</a:t>
            </a:r>
            <a:r>
              <a:rPr lang="en-GB" sz="1200" dirty="0"/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7981D"/>
                </a:solidFill>
              </a:rPr>
              <a:t> </a:t>
            </a:r>
            <a:r>
              <a:rPr lang="en-GB" sz="1200" b="1" dirty="0" err="1">
                <a:solidFill>
                  <a:srgbClr val="F7981D"/>
                </a:solidFill>
              </a:rPr>
              <a:t>Exploração</a:t>
            </a:r>
            <a:r>
              <a:rPr lang="en-GB" sz="1200" b="1" dirty="0">
                <a:solidFill>
                  <a:srgbClr val="F7981D"/>
                </a:solidFill>
              </a:rPr>
              <a:t> do </a:t>
            </a:r>
            <a:r>
              <a:rPr lang="en-GB" sz="1200" b="1" dirty="0" err="1">
                <a:solidFill>
                  <a:srgbClr val="F7981D"/>
                </a:solidFill>
              </a:rPr>
              <a:t>Corpo</a:t>
            </a:r>
            <a:r>
              <a:rPr lang="en-GB" sz="1200" b="1" dirty="0">
                <a:solidFill>
                  <a:srgbClr val="F7981D"/>
                </a:solidFill>
              </a:rPr>
              <a:t> </a:t>
            </a:r>
            <a:r>
              <a:rPr lang="pt-PT" sz="1200" dirty="0"/>
              <a:t>(tornando-se consciente das sensações em todo o seu corpo)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pt-PT" sz="1200" b="1" noProof="0" dirty="0" err="1"/>
              <a:t>Exercicio</a:t>
            </a:r>
            <a:r>
              <a:rPr lang="en-GB" sz="1200" b="1" dirty="0"/>
              <a:t> com Passas</a:t>
            </a:r>
            <a:r>
              <a:rPr lang="en-GB" sz="1200" b="1" dirty="0">
                <a:solidFill>
                  <a:srgbClr val="F7981D"/>
                </a:solidFill>
              </a:rPr>
              <a:t> </a:t>
            </a:r>
            <a:r>
              <a:rPr lang="pt-PT" b="0" i="0" dirty="0">
                <a:solidFill>
                  <a:srgbClr val="202124"/>
                </a:solidFill>
                <a:effectLst/>
                <a:latin typeface="Google Sans"/>
              </a:rPr>
              <a:t>(aprecie a comida em silêncio e com os olhos fechados)</a:t>
            </a:r>
            <a:r>
              <a:rPr lang="en-GB" sz="1200" dirty="0"/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7981D"/>
                </a:solidFill>
              </a:rPr>
              <a:t> </a:t>
            </a:r>
            <a:r>
              <a:rPr lang="en-GB" sz="1200" b="1" dirty="0" err="1">
                <a:solidFill>
                  <a:srgbClr val="F7981D"/>
                </a:solidFill>
              </a:rPr>
              <a:t>Contemplação</a:t>
            </a:r>
            <a:r>
              <a:rPr lang="en-GB" sz="1200" dirty="0"/>
              <a:t> </a:t>
            </a:r>
            <a:r>
              <a:rPr lang="pt-PT" dirty="0"/>
              <a:t>(observe a paisagem, como a ondulação em um lago)</a:t>
            </a:r>
            <a:endParaRPr lang="en-GB" sz="1200" dirty="0"/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GB" sz="1200" b="1" dirty="0" err="1">
                <a:solidFill>
                  <a:srgbClr val="F7981D"/>
                </a:solidFill>
              </a:rPr>
              <a:t>Ouvir</a:t>
            </a:r>
            <a:r>
              <a:rPr lang="en-GB" sz="1200" b="1" dirty="0">
                <a:solidFill>
                  <a:srgbClr val="F7981D"/>
                </a:solidFill>
              </a:rPr>
              <a:t> o </a:t>
            </a:r>
            <a:r>
              <a:rPr lang="en-GB" sz="1200" b="1" dirty="0" err="1">
                <a:solidFill>
                  <a:srgbClr val="F7981D"/>
                </a:solidFill>
              </a:rPr>
              <a:t>Silêncio</a:t>
            </a:r>
            <a:r>
              <a:rPr lang="en-GB" sz="1200" b="1" dirty="0">
                <a:solidFill>
                  <a:srgbClr val="F7981D"/>
                </a:solidFill>
              </a:rPr>
              <a:t> </a:t>
            </a:r>
            <a:r>
              <a:rPr lang="pt-PT" sz="1200" dirty="0"/>
              <a:t>(oiça silenciosamente os sons da natureza)</a:t>
            </a:r>
            <a:endParaRPr lang="en-GB" sz="1200" dirty="0"/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GB" sz="1200" b="1" dirty="0" err="1">
                <a:solidFill>
                  <a:srgbClr val="F7981D"/>
                </a:solidFill>
              </a:rPr>
              <a:t>Cheire</a:t>
            </a:r>
            <a:r>
              <a:rPr lang="en-GB" sz="1200" b="1" dirty="0">
                <a:solidFill>
                  <a:srgbClr val="F7981D"/>
                </a:solidFill>
              </a:rPr>
              <a:t> a </a:t>
            </a:r>
            <a:r>
              <a:rPr lang="en-GB" sz="1200" b="1" dirty="0" err="1">
                <a:solidFill>
                  <a:srgbClr val="F7981D"/>
                </a:solidFill>
              </a:rPr>
              <a:t>Natureza</a:t>
            </a:r>
            <a:r>
              <a:rPr lang="en-GB" sz="1200" b="1" dirty="0"/>
              <a:t> </a:t>
            </a:r>
            <a:r>
              <a:rPr lang="en-GB" sz="1200" dirty="0"/>
              <a:t>(</a:t>
            </a:r>
            <a:r>
              <a:rPr lang="pt-PT" sz="1200" dirty="0"/>
              <a:t>cheire flores as, silenciosamente, ou sinta o cheiro da floresta)</a:t>
            </a:r>
            <a:endParaRPr lang="en-GB" sz="1200" dirty="0"/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GB" sz="1200" b="1" dirty="0" err="1">
                <a:solidFill>
                  <a:srgbClr val="F7981D"/>
                </a:solidFill>
              </a:rPr>
              <a:t>Sinta</a:t>
            </a:r>
            <a:r>
              <a:rPr lang="en-GB" sz="1200" b="1" dirty="0">
                <a:solidFill>
                  <a:srgbClr val="F7981D"/>
                </a:solidFill>
              </a:rPr>
              <a:t> a Brisa </a:t>
            </a:r>
            <a:r>
              <a:rPr lang="pt-PT" sz="1200" dirty="0"/>
              <a:t>(pare para sentir a brisa e as sensações que lhe provocam na sua pele)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98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96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70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56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5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81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79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91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9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9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5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3 with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7012A-4801-B846-8CEA-D1AA67A7E19E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000CD309-E9B0-7C4A-9A4F-489EB8350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5252711" cy="145969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6A8FD36-65E2-304C-B342-C3166DD3B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0634" y="875544"/>
            <a:ext cx="5642758" cy="145969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DA5B9F8-FB39-924E-AF2D-CA1144D0C8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1500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AF73268-9BC5-3345-85C8-49CC8A66A5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0119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538C8B9-CB3A-9045-8F75-E435472F24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85775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70D8D8A-160A-E54A-A3E8-514650382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EE029E7-2486-8441-AD63-8C7908EF8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021C4F-0C13-9B43-A428-E41CA9DD834F}"/>
              </a:ext>
            </a:extLst>
          </p:cNvPr>
          <p:cNvSpPr/>
          <p:nvPr userDrawn="1"/>
        </p:nvSpPr>
        <p:spPr>
          <a:xfrm>
            <a:off x="1" y="573972"/>
            <a:ext cx="3657600" cy="3966192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1476E-1C75-7849-95EC-3A7EC21CB04F}"/>
              </a:ext>
            </a:extLst>
          </p:cNvPr>
          <p:cNvSpPr/>
          <p:nvPr userDrawn="1"/>
        </p:nvSpPr>
        <p:spPr>
          <a:xfrm>
            <a:off x="10798629" y="4540164"/>
            <a:ext cx="1393371" cy="814718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FC4A7EB6-2338-E148-B8A1-45485EBCD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93" y="936395"/>
            <a:ext cx="3058492" cy="329798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56C8F1F8-4838-C84E-90D4-46B8BAD1A0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155" y="5114135"/>
            <a:ext cx="9000157" cy="4691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7720F9D-A566-814E-AE91-3E356CC6E6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64835" y="-1"/>
            <a:ext cx="8627164" cy="454015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7A8B5D0-0AEC-F446-A323-E7D32E7B4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5" name="Picture 1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046BC33-37F3-6048-88BE-58D0D1700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193C59-B731-4547-9C68-6DD50ABF4A48}"/>
              </a:ext>
            </a:extLst>
          </p:cNvPr>
          <p:cNvSpPr/>
          <p:nvPr userDrawn="1"/>
        </p:nvSpPr>
        <p:spPr>
          <a:xfrm>
            <a:off x="1" y="573972"/>
            <a:ext cx="3657600" cy="3966192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BEEE8-C8B2-B942-B19E-5F025637839E}"/>
              </a:ext>
            </a:extLst>
          </p:cNvPr>
          <p:cNvSpPr/>
          <p:nvPr userDrawn="1"/>
        </p:nvSpPr>
        <p:spPr>
          <a:xfrm>
            <a:off x="10798629" y="4540164"/>
            <a:ext cx="1393371" cy="814718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726"/>
              </a:solidFill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5F280E2-5C11-E848-918D-5B63238DDA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93" y="936395"/>
            <a:ext cx="3058492" cy="329798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9649DF6-A910-6541-8334-0AFA64D166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155" y="5114135"/>
            <a:ext cx="9000157" cy="4691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3903FD7-B0B5-C34B-8FAD-562DD73713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64835" y="-1"/>
            <a:ext cx="8627164" cy="454015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20" name="Picture 1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FFA77D1-E063-194C-B3F4-3827B010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21" name="Picture 2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AAF04B87-73BD-FF46-8740-282C1A2BD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E697F6-53AA-874B-BB99-6656F342A3B8}"/>
              </a:ext>
            </a:extLst>
          </p:cNvPr>
          <p:cNvSpPr txBox="1"/>
          <p:nvPr userDrawn="1"/>
        </p:nvSpPr>
        <p:spPr>
          <a:xfrm>
            <a:off x="2529444" y="5332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7DE2D-DD70-CA4C-AD07-0DA13212ED1E}"/>
              </a:ext>
            </a:extLst>
          </p:cNvPr>
          <p:cNvSpPr/>
          <p:nvPr userDrawn="1"/>
        </p:nvSpPr>
        <p:spPr>
          <a:xfrm>
            <a:off x="405433" y="370011"/>
            <a:ext cx="11381134" cy="6117978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492B6076-9B06-4342-B533-50A8FA0B09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6157" y="453464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73098FBA-6D76-1C47-A298-10C863AB6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093" y="857244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B8BF25BD-F8E7-544B-9A2B-A29DFA1B6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77" y="659926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CFFB737-7ACC-5B4B-AAE0-4E19B6647A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9729" y="-1"/>
            <a:ext cx="4369392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25" name="Picture 2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AAC24B9-FFAF-734C-961D-EBEC0B197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28" name="Picture 2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3393B36-9099-F14A-9B66-8AADB4179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3A3490-EBD3-BA40-BA5F-427C723BBA52}"/>
              </a:ext>
            </a:extLst>
          </p:cNvPr>
          <p:cNvSpPr/>
          <p:nvPr userDrawn="1"/>
        </p:nvSpPr>
        <p:spPr>
          <a:xfrm>
            <a:off x="405433" y="370011"/>
            <a:ext cx="11381134" cy="6117978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F482994-7DCE-674B-8773-A6B9990279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6157" y="453464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4549542-EC66-6D4F-A905-17D9D453C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093" y="857244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5558487F-3248-D24F-B0C7-4C1ECF728A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677" y="659926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341D50-4597-F740-B18A-BF741768A7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9729" y="-1"/>
            <a:ext cx="4369392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23" name="Picture 2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AD30A63E-6E9F-4243-B9DE-463FF62A2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24" name="Picture 2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889B87C-5507-C94E-82F2-564202A86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2688E-06D0-0541-ABF6-E7CC6300E545}"/>
              </a:ext>
            </a:extLst>
          </p:cNvPr>
          <p:cNvSpPr/>
          <p:nvPr userDrawn="1"/>
        </p:nvSpPr>
        <p:spPr>
          <a:xfrm>
            <a:off x="332509" y="301336"/>
            <a:ext cx="11513127" cy="621376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B1168EF-BA5D-6340-BD17-FA1CD2ECA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9339" y="695930"/>
            <a:ext cx="4709155" cy="3664001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DB39406-52C6-524A-A8ED-A322BCC3C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4816418-C330-BE45-BD1B-DE767D2CA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2CDFA0-AE32-354F-BFC4-4E2908931666}"/>
              </a:ext>
            </a:extLst>
          </p:cNvPr>
          <p:cNvSpPr/>
          <p:nvPr userDrawn="1"/>
        </p:nvSpPr>
        <p:spPr>
          <a:xfrm>
            <a:off x="332509" y="301336"/>
            <a:ext cx="11513127" cy="6213764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5EEF1A5-64A2-B74F-8A95-59D3FCF53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9339" y="695930"/>
            <a:ext cx="4709155" cy="3664001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88FDC867-7C61-1D48-AAB9-0445B2200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0115479A-658A-854C-9A1B-C1555C23D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solid with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FC44B-F86F-CC4A-9DA1-0992E13CF076}"/>
              </a:ext>
            </a:extLst>
          </p:cNvPr>
          <p:cNvSpPr/>
          <p:nvPr userDrawn="1"/>
        </p:nvSpPr>
        <p:spPr>
          <a:xfrm>
            <a:off x="332509" y="301336"/>
            <a:ext cx="5118265" cy="621376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3B0AF24-C60F-C74B-9FB2-36635DF8A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C48E361-DED3-4A4D-98A8-4FCABC28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27942BF-7B03-CE45-B584-E1265764F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4677581" cy="4883987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077F339-5D74-6348-8CE9-B8CF53750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3287" y="875545"/>
            <a:ext cx="5576287" cy="4883986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solid with tex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FC44B-F86F-CC4A-9DA1-0992E13CF076}"/>
              </a:ext>
            </a:extLst>
          </p:cNvPr>
          <p:cNvSpPr/>
          <p:nvPr userDrawn="1"/>
        </p:nvSpPr>
        <p:spPr>
          <a:xfrm>
            <a:off x="332509" y="301336"/>
            <a:ext cx="5118265" cy="6213764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3B0AF24-C60F-C74B-9FB2-36635DF8A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549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C48E361-DED3-4A4D-98A8-4FCABC28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076358"/>
            <a:ext cx="1965601" cy="242442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27942BF-7B03-CE45-B584-E1265764F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4677581" cy="4883987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077F339-5D74-6348-8CE9-B8CF53750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3287" y="875545"/>
            <a:ext cx="5576287" cy="4883986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408520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47066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06311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165555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9024798" y="1313696"/>
            <a:ext cx="2659582" cy="3745771"/>
          </a:xfrm>
          <a:prstGeom prst="rect">
            <a:avLst/>
          </a:prstGeom>
          <a:noFill/>
          <a:ln w="190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892881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47066" y="309492"/>
            <a:ext cx="11222614" cy="7408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47066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6" name="Rounded Rectangle 55"/>
          <p:cNvSpPr/>
          <p:nvPr userDrawn="1"/>
        </p:nvSpPr>
        <p:spPr>
          <a:xfrm>
            <a:off x="3733731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302615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287916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9" name="Rounded Rectangle 58"/>
          <p:cNvSpPr/>
          <p:nvPr userDrawn="1"/>
        </p:nvSpPr>
        <p:spPr>
          <a:xfrm>
            <a:off x="6630703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199587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84888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9467167" y="4771846"/>
            <a:ext cx="1811454" cy="432170"/>
          </a:xfrm>
          <a:prstGeom prst="roundRect">
            <a:avLst/>
          </a:prstGeom>
          <a:solidFill>
            <a:srgbClr val="6ECECB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9036051" y="4780881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9021352" y="2962123"/>
            <a:ext cx="2659582" cy="716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26" name="Picture 25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6DB5F36-9181-364F-99C3-D62B127EA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27" name="Picture 2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D54472F6-5652-F54C-87BE-CC3014C0E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DETOUR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>
              <a:solidFill>
                <a:schemeClr val="tx1"/>
              </a:solidFill>
            </a:endParaRPr>
          </a:p>
          <a:p>
            <a:pPr fontAlgn="base"/>
            <a:endParaRPr lang="en-IE" sz="3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DETOUR </a:t>
            </a:r>
            <a:r>
              <a:rPr lang="en-IE" sz="2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FCDA5-FCB1-F84B-B960-22F7A6CF5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7" t="10823" r="9307" b="5574"/>
          <a:stretch/>
        </p:blipFill>
        <p:spPr>
          <a:xfrm>
            <a:off x="1216396" y="753365"/>
            <a:ext cx="9759208" cy="59479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0F21F3F-C430-3542-9348-FAC61F91B8BF}"/>
              </a:ext>
            </a:extLst>
          </p:cNvPr>
          <p:cNvSpPr/>
          <p:nvPr userDrawn="1"/>
        </p:nvSpPr>
        <p:spPr>
          <a:xfrm>
            <a:off x="4332514" y="6083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F9D87586-F9C7-1F43-A63C-209BAB4CA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66703AE4-F959-5C43-BD19-CA083A7D5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1F8C18-B8F8-254D-B845-4BD1FD98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5654B0E-03FD-8546-AF71-97FAD7DA84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28EC86D2-E8D4-C543-A086-19A1B6FF2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780027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917A77D-A131-CE47-91EB-42C4277EE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A567F0-E99B-2C45-A79B-9BF3D61B3AD2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EBF4FBF-BE16-5C46-871D-CCFDB1698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FACEA31-2C17-934B-9EB1-38D7AB99F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9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1F8C18-B8F8-254D-B845-4BD1FD98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5654B0E-03FD-8546-AF71-97FAD7DA84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28EC86D2-E8D4-C543-A086-19A1B6FF2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780027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917A77D-A131-CE47-91EB-42C4277EE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A567F0-E99B-2C45-A79B-9BF3D61B3AD2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1EBF4FBF-BE16-5C46-871D-CCFDB1698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FACEA31-2C17-934B-9EB1-38D7AB99F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2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D4702F-1A2C-DD47-8BB2-6C33D4211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E33E331-940D-F54B-9413-3893DB2046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04BC744-3BD9-E64D-9F9B-681DC9B14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066" y="430522"/>
            <a:ext cx="11222614" cy="13584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FF203-8D79-F746-990D-17E7C15602BE}"/>
              </a:ext>
            </a:extLst>
          </p:cNvPr>
          <p:cNvSpPr/>
          <p:nvPr userDrawn="1"/>
        </p:nvSpPr>
        <p:spPr>
          <a:xfrm>
            <a:off x="4332514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FE19B9C4-B537-3146-8E05-545B79213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F991A1F-C2B1-CD4C-A21D-0E5375B11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5FBBD5-70EC-8B46-9208-599D94DA9480}"/>
              </a:ext>
            </a:extLst>
          </p:cNvPr>
          <p:cNvSpPr/>
          <p:nvPr userDrawn="1"/>
        </p:nvSpPr>
        <p:spPr>
          <a:xfrm>
            <a:off x="-6583" y="0"/>
            <a:ext cx="5362354" cy="6858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48D8525-2FDE-9647-B1AB-BA3F3DD31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25" y="962967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CD0716-3C96-894C-91ED-8332CDFC4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25" y="1758368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774E81A-C82A-AF4E-92BC-3B41DC06C7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2709" y="478216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B7F793F-AD5F-B141-A34F-29406C79B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2709" y="5328094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612B400-A1DE-8348-934A-BFCFF27B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2709" y="589503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AEFBBE-F020-3148-96E9-F0B952E78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95033"/>
            <a:ext cx="2095500" cy="5588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A9FE8A1-F115-1A42-BDCA-B9772BC236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4" y="657548"/>
            <a:ext cx="5639747" cy="20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6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DETOUR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 dirty="0">
              <a:solidFill>
                <a:schemeClr val="tx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dirty="0">
                <a:solidFill>
                  <a:schemeClr val="tx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7DC243-56B0-474D-921F-77B29CBBE101}"/>
              </a:ext>
            </a:extLst>
          </p:cNvPr>
          <p:cNvSpPr/>
          <p:nvPr userDrawn="1"/>
        </p:nvSpPr>
        <p:spPr>
          <a:xfrm>
            <a:off x="0" y="3871356"/>
            <a:ext cx="12192000" cy="2986644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F63D0D-8B0D-CA44-8E66-EA0613381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00" y="6025321"/>
            <a:ext cx="2095500" cy="558800"/>
          </a:xfrm>
          <a:prstGeom prst="rect">
            <a:avLst/>
          </a:prstGeom>
        </p:spPr>
      </p:pic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A4D65EA0-8B0D-854C-9045-328AE1EEC3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7719" y="4347596"/>
            <a:ext cx="5278651" cy="697353"/>
          </a:xfrm>
        </p:spPr>
        <p:txBody>
          <a:bodyPr>
            <a:noAutofit/>
          </a:bodyPr>
          <a:lstStyle>
            <a:lvl1pPr marL="0" indent="0" algn="r">
              <a:buNone/>
              <a:defRPr sz="5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9FEB12B9-6947-C540-81C6-E12BF0DC5B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719" y="5054089"/>
            <a:ext cx="5278651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51A59A9-B1BA-0C4B-8948-66104F3E19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3142"/>
            <a:ext cx="4610100" cy="163830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7B14633-B14D-F04D-ABCA-50470F6A7A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38063"/>
            <a:ext cx="12192000" cy="3874523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A4C71B-5BE1-A846-8C51-8B7E0E3321CB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3A45AFD-D92C-EB49-B8D0-E2A1DBF528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590538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5235208-9EC5-6C49-8294-7FAEBDDF4F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067342"/>
            <a:ext cx="10978262" cy="4038015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B6A97D4-CD6A-D940-A951-2773E98F2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E805B3D-3463-5742-8C73-8BD3BFBBD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7012A-4801-B846-8CEA-D1AA67A7E19E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AD720A1-8B47-6346-B2B0-392C14B37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1" name="Picture 1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057D7BE-980C-E34E-9EF9-37510AF37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7033C07E-2A9F-AB48-AA5F-D99300BC43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590538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66F09BC-2E67-B04F-84E2-DBF35AFD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067342"/>
            <a:ext cx="10978262" cy="4038015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099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solid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EE0BA7-5177-7C41-9701-67552BFD319E}"/>
              </a:ext>
            </a:extLst>
          </p:cNvPr>
          <p:cNvSpPr/>
          <p:nvPr userDrawn="1"/>
        </p:nvSpPr>
        <p:spPr>
          <a:xfrm>
            <a:off x="0" y="0"/>
            <a:ext cx="12191999" cy="2161309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B3435A5-22A6-404A-86D0-DF8615F35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5" name="Picture 1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80E84934-5FEA-704E-B282-CE4E0E49D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F76EA06-00D2-9E46-ACC6-A21EA94F28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5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D04CC07E-3071-A94C-B1CB-838213F6BF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532849"/>
            <a:ext cx="10978262" cy="357250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04480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solid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8D6C94-32A7-734B-9AC3-199E929857EE}"/>
              </a:ext>
            </a:extLst>
          </p:cNvPr>
          <p:cNvSpPr/>
          <p:nvPr userDrawn="1"/>
        </p:nvSpPr>
        <p:spPr>
          <a:xfrm>
            <a:off x="0" y="0"/>
            <a:ext cx="12191999" cy="2161309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9C97A6A3-2F9A-6048-9691-665F44FFA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6" name="Picture 15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C466C014-E0EF-C54E-BC52-1EC545686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89ED77F-6228-564B-8363-A989DF6049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5"/>
            <a:ext cx="10978262" cy="108309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C0483E5-8CED-1C4C-A82A-2FD54CE66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313" y="2532849"/>
            <a:ext cx="10978262" cy="357250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5168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3 with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7012A-4801-B846-8CEA-D1AA67A7E19E}"/>
              </a:ext>
            </a:extLst>
          </p:cNvPr>
          <p:cNvSpPr/>
          <p:nvPr userDrawn="1"/>
        </p:nvSpPr>
        <p:spPr>
          <a:xfrm>
            <a:off x="0" y="0"/>
            <a:ext cx="3526971" cy="255371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000CD309-E9B0-7C4A-9A4F-489EB8350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313" y="875544"/>
            <a:ext cx="5252711" cy="145969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6A8FD36-65E2-304C-B342-C3166DD3B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0634" y="875544"/>
            <a:ext cx="5642758" cy="1459694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E8009AA3-F33A-FD4E-A36A-961E6D556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1500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C3DDFA9-097C-754E-93A5-3839261EF8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0119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EAEF6410-8773-EA4A-8D3E-FFFB31DE570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85775" y="2892425"/>
            <a:ext cx="3263900" cy="30797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picture or </a:t>
            </a:r>
          </a:p>
          <a:p>
            <a:r>
              <a:rPr lang="en-US" dirty="0"/>
              <a:t>texture fill to add photo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4411C41E-0347-D643-B1B5-81F548ABE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4057"/>
            <a:ext cx="1965601" cy="655817"/>
          </a:xfrm>
          <a:prstGeom prst="rect">
            <a:avLst/>
          </a:prstGeom>
        </p:spPr>
      </p:pic>
      <p:pic>
        <p:nvPicPr>
          <p:cNvPr id="13" name="Picture 12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972033A-51F6-E14A-B908-4BB675BD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474" y="6420744"/>
            <a:ext cx="1965601" cy="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6" r:id="rId4"/>
    <p:sldLayoutId id="2147483682" r:id="rId5"/>
    <p:sldLayoutId id="2147483685" r:id="rId6"/>
    <p:sldLayoutId id="2147483673" r:id="rId7"/>
    <p:sldLayoutId id="2147483687" r:id="rId8"/>
    <p:sldLayoutId id="2147483651" r:id="rId9"/>
    <p:sldLayoutId id="2147483683" r:id="rId10"/>
    <p:sldLayoutId id="2147483674" r:id="rId11"/>
    <p:sldLayoutId id="2147483680" r:id="rId12"/>
    <p:sldLayoutId id="2147483675" r:id="rId13"/>
    <p:sldLayoutId id="2147483678" r:id="rId14"/>
    <p:sldLayoutId id="2147483653" r:id="rId15"/>
    <p:sldLayoutId id="2147483663" r:id="rId16"/>
    <p:sldLayoutId id="2147483664" r:id="rId17"/>
    <p:sldLayoutId id="2147483690" r:id="rId18"/>
    <p:sldLayoutId id="2147483689" r:id="rId19"/>
    <p:sldLayoutId id="2147483677" r:id="rId20"/>
    <p:sldLayoutId id="2147483670" r:id="rId21"/>
    <p:sldLayoutId id="2147483691" r:id="rId22"/>
    <p:sldLayoutId id="2147483676" r:id="rId23"/>
    <p:sldLayoutId id="2147483669" r:id="rId24"/>
    <p:sldLayoutId id="2147483656" r:id="rId25"/>
    <p:sldLayoutId id="2147483657" r:id="rId26"/>
    <p:sldLayoutId id="214748365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cyEdZ23Cp1E?feature=oembed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youtu.be/cyEdZ23Cp1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8h6IMYRoCZw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0.png"/><Relationship Id="rId4" Type="http://schemas.openxmlformats.org/officeDocument/2006/relationships/hyperlink" Target="https://youtu.be/8h6IMYRoCZ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arsnnuyjL5g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0.png"/><Relationship Id="rId4" Type="http://schemas.openxmlformats.org/officeDocument/2006/relationships/hyperlink" Target="https://youtu.be/arsnnuyjL5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awaiiflowerlei.com/lei-history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log.micro-documentaries.com/2015/07/quick-shares-the-science-of-storytellin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UE3OufWmnMY?feature=oembed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20.png"/><Relationship Id="rId4" Type="http://schemas.openxmlformats.org/officeDocument/2006/relationships/hyperlink" Target="https://youtu.be/UE3OufWmnM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hefreedomtrail.org/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Rdt8prgUNYE?feature=oembed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28.png"/><Relationship Id="rId4" Type="http://schemas.openxmlformats.org/officeDocument/2006/relationships/hyperlink" Target="https://youtu.be/Rdt8prgUNY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w8Nsa45d0XE?feature=oembed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20.png"/><Relationship Id="rId4" Type="http://schemas.openxmlformats.org/officeDocument/2006/relationships/hyperlink" Target="https://youtu.be/w8Nsa45d0X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PPq6IIIXZlU?feature=oembed" TargetMode="External"/><Relationship Id="rId6" Type="http://schemas.openxmlformats.org/officeDocument/2006/relationships/image" Target="../media/image58.jpeg"/><Relationship Id="rId5" Type="http://schemas.openxmlformats.org/officeDocument/2006/relationships/image" Target="../media/image20.png"/><Relationship Id="rId4" Type="http://schemas.openxmlformats.org/officeDocument/2006/relationships/hyperlink" Target="https://youtu.be/PPq6IIIXZlU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hyperlink" Target="https://youtu.be/2HeHfZOhskM" TargetMode="External"/><Relationship Id="rId3" Type="http://schemas.openxmlformats.org/officeDocument/2006/relationships/video" Target="https://www.youtube.com/embed/Lh-kSwcA1FU?feature=oembed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28.png"/><Relationship Id="rId2" Type="http://schemas.openxmlformats.org/officeDocument/2006/relationships/video" Target="https://www.youtube.com/embed/2HeHfZOhskM?feature=oembed" TargetMode="External"/><Relationship Id="rId1" Type="http://schemas.openxmlformats.org/officeDocument/2006/relationships/video" Target="https://www.youtube.com/embed/kM_JCRWcjwk?feature=oembed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notesSlide" Target="../notesSlides/notesSlide44.xml"/><Relationship Id="rId15" Type="http://schemas.openxmlformats.org/officeDocument/2006/relationships/hyperlink" Target="https://youtu.be/Lh-kSwcA1FU" TargetMode="External"/><Relationship Id="rId10" Type="http://schemas.openxmlformats.org/officeDocument/2006/relationships/image" Target="../media/image6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2.jpeg"/><Relationship Id="rId14" Type="http://schemas.openxmlformats.org/officeDocument/2006/relationships/hyperlink" Target="https://youtu.be/kM_JCRWcjwk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positivepsychology.com/mihaly-csikszentmihalyi-father-of-flow/" TargetMode="External"/><Relationship Id="rId13" Type="http://schemas.openxmlformats.org/officeDocument/2006/relationships/hyperlink" Target="https://skift.com/2016/10/28/the-heros-journey-a-human-framework-for-building-modern-travel-brands/" TargetMode="External"/><Relationship Id="rId3" Type="http://schemas.openxmlformats.org/officeDocument/2006/relationships/image" Target="../media/image66.png"/><Relationship Id="rId7" Type="http://schemas.openxmlformats.org/officeDocument/2006/relationships/hyperlink" Target="https://www.virtuoso.com/travel/articles/10-powerful-reasons-why-people-love-to-travel" TargetMode="External"/><Relationship Id="rId12" Type="http://schemas.openxmlformats.org/officeDocument/2006/relationships/hyperlink" Target="https://www.linkedin.com/pulse/why-you-must-nail-storytelling-tourism-suzanne-cavanagh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indful.org/meditation/mindfulness-getting-started/" TargetMode="External"/><Relationship Id="rId11" Type="http://schemas.openxmlformats.org/officeDocument/2006/relationships/hyperlink" Target="https://thesystemsthinker.com/%EF%BB%BFrites-of-passage-in-a-world-that-is-not-flat/" TargetMode="External"/><Relationship Id="rId5" Type="http://schemas.openxmlformats.org/officeDocument/2006/relationships/hyperlink" Target="https://positivepsychology.com/mindfulness-exercises-techniques-activities/" TargetMode="External"/><Relationship Id="rId10" Type="http://schemas.openxmlformats.org/officeDocument/2006/relationships/hyperlink" Target="https://www.artofmanliness.com/articles/how-to-create-your-own-rites-of-passage/" TargetMode="External"/><Relationship Id="rId4" Type="http://schemas.openxmlformats.org/officeDocument/2006/relationships/hyperlink" Target="https://www.kaizenleadershipinstitute.com/finding-flow/" TargetMode="External"/><Relationship Id="rId9" Type="http://schemas.openxmlformats.org/officeDocument/2006/relationships/hyperlink" Target="https://www.trekksoft.com/en/blog/promote-tourism-company-through-storytelli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ourproject.eu/?fbclid=IwAR06crheSo70LajtvZYtCpH4cadOEmrGYt_-nBoeVJhgVbS3AGZ2pyPkXfY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in a pool of water in front of a rocky mountain&#10;&#10;Description automatically generated">
            <a:extLst>
              <a:ext uri="{FF2B5EF4-FFF2-40B4-BE49-F238E27FC236}">
                <a16:creationId xmlns:a16="http://schemas.microsoft.com/office/drawing/2014/main" id="{047BD938-7288-B243-A69C-4C5807F8518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063"/>
            <a:ext cx="12192000" cy="3933169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B3404-7BC3-CE4E-8E04-B5F86CADA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2393" y="4347596"/>
            <a:ext cx="7876591" cy="697353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C46B30-51A4-BA4B-A5BE-560E4DA13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0333" y="5044949"/>
            <a:ext cx="5278651" cy="697353"/>
          </a:xfrm>
        </p:spPr>
        <p:txBody>
          <a:bodyPr/>
          <a:lstStyle/>
          <a:p>
            <a:r>
              <a:rPr lang="en-US" b="1" dirty="0" err="1"/>
              <a:t>Módulo</a:t>
            </a:r>
            <a:r>
              <a:rPr lang="en-US" b="1" dirty="0"/>
              <a:t>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0851-F6C0-4944-9953-11B25EAC124F}"/>
              </a:ext>
            </a:extLst>
          </p:cNvPr>
          <p:cNvSpPr/>
          <p:nvPr/>
        </p:nvSpPr>
        <p:spPr>
          <a:xfrm>
            <a:off x="0" y="3087584"/>
            <a:ext cx="12192000" cy="807522"/>
          </a:xfrm>
          <a:prstGeom prst="rect">
            <a:avLst/>
          </a:prstGeom>
          <a:solidFill>
            <a:srgbClr val="6ECEC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7732288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A Necessidade de Escapar e Relaxar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7C5F7FC-F61B-4C29-BBE7-ABF4372F73E3}"/>
              </a:ext>
            </a:extLst>
          </p:cNvPr>
          <p:cNvSpPr/>
          <p:nvPr/>
        </p:nvSpPr>
        <p:spPr>
          <a:xfrm>
            <a:off x="421637" y="2991922"/>
            <a:ext cx="2302002" cy="900000"/>
          </a:xfrm>
          <a:prstGeom prst="rect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Escapar</a:t>
            </a:r>
            <a:endParaRPr lang="en-GB" sz="30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079809-6F69-4925-BAAB-39EA7ED2EF42}"/>
              </a:ext>
            </a:extLst>
          </p:cNvPr>
          <p:cNvSpPr/>
          <p:nvPr/>
        </p:nvSpPr>
        <p:spPr>
          <a:xfrm>
            <a:off x="4944999" y="1071668"/>
            <a:ext cx="2302002" cy="900000"/>
          </a:xfrm>
          <a:prstGeom prst="rect">
            <a:avLst/>
          </a:prstGeom>
          <a:solidFill>
            <a:srgbClr val="76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P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8B3156F-3BC7-468B-9E42-F29B94A0FA00}"/>
              </a:ext>
            </a:extLst>
          </p:cNvPr>
          <p:cNvSpPr/>
          <p:nvPr/>
        </p:nvSpPr>
        <p:spPr>
          <a:xfrm>
            <a:off x="9468360" y="2991922"/>
            <a:ext cx="2418839" cy="900000"/>
          </a:xfrm>
          <a:prstGeom prst="rect">
            <a:avLst/>
          </a:prstGeom>
          <a:solidFill>
            <a:srgbClr val="BAE3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Autenticidade</a:t>
            </a:r>
            <a:endParaRPr lang="en-GB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B6FA79-932A-4BD2-BB7E-C30524C38BE8}"/>
              </a:ext>
            </a:extLst>
          </p:cNvPr>
          <p:cNvSpPr/>
          <p:nvPr/>
        </p:nvSpPr>
        <p:spPr>
          <a:xfrm>
            <a:off x="7532660" y="5311011"/>
            <a:ext cx="2302002" cy="900000"/>
          </a:xfrm>
          <a:prstGeom prst="rect">
            <a:avLst/>
          </a:prstGeom>
          <a:solidFill>
            <a:srgbClr val="F798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</a:t>
            </a:r>
            <a:endParaRPr lang="en-GB" sz="30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09DDA5-213F-4B09-B3AA-6CC36ED014F1}"/>
              </a:ext>
            </a:extLst>
          </p:cNvPr>
          <p:cNvSpPr/>
          <p:nvPr/>
        </p:nvSpPr>
        <p:spPr>
          <a:xfrm>
            <a:off x="2357338" y="5311011"/>
            <a:ext cx="2302002" cy="900000"/>
          </a:xfrm>
          <a:prstGeom prst="rect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Sáude</a:t>
            </a:r>
            <a:endParaRPr lang="en-GB" sz="3000" b="1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4FF48F-CA02-41C6-98F1-506A0CF086E2}"/>
              </a:ext>
            </a:extLst>
          </p:cNvPr>
          <p:cNvSpPr>
            <a:spLocks noChangeAspect="1"/>
          </p:cNvSpPr>
          <p:nvPr/>
        </p:nvSpPr>
        <p:spPr>
          <a:xfrm>
            <a:off x="5321999" y="2991922"/>
            <a:ext cx="1709615" cy="154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/>
              <a:t>Temos</a:t>
            </a:r>
            <a:r>
              <a:rPr lang="en-GB" sz="3000" b="1" dirty="0"/>
              <a:t> que…</a:t>
            </a:r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6A158D40-D242-4301-9922-6FF69215408F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H="1" flipV="1">
            <a:off x="6096000" y="1971668"/>
            <a:ext cx="80807" cy="102025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4CFA79-3EDF-47E8-B5EC-1DD68E364C1C}"/>
              </a:ext>
            </a:extLst>
          </p:cNvPr>
          <p:cNvSpPr txBox="1"/>
          <p:nvPr/>
        </p:nvSpPr>
        <p:spPr>
          <a:xfrm>
            <a:off x="6151224" y="2214112"/>
            <a:ext cx="222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pt-PT" sz="2400" dirty="0"/>
              <a:t>deixe-se</a:t>
            </a:r>
            <a:r>
              <a:rPr lang="en-GB" sz="2400" dirty="0"/>
              <a:t> </a:t>
            </a:r>
            <a:r>
              <a:rPr lang="en-GB" sz="2400" dirty="0" err="1"/>
              <a:t>ir</a:t>
            </a:r>
            <a:r>
              <a:rPr lang="en-GB" sz="2400" dirty="0"/>
              <a:t> e…</a:t>
            </a:r>
          </a:p>
        </p:txBody>
      </p: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1221A732-047E-43E9-BF19-846C85D6C065}"/>
              </a:ext>
            </a:extLst>
          </p:cNvPr>
          <p:cNvCxnSpPr>
            <a:cxnSpLocks/>
            <a:stCxn id="3" idx="2"/>
            <a:endCxn id="8" idx="3"/>
          </p:cNvCxnSpPr>
          <p:nvPr/>
        </p:nvCxnSpPr>
        <p:spPr>
          <a:xfrm flipH="1" flipV="1">
            <a:off x="2723639" y="3441922"/>
            <a:ext cx="2598360" cy="3240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D5A4CBD2-040C-48E5-A308-48F5B2698E4E}"/>
              </a:ext>
            </a:extLst>
          </p:cNvPr>
          <p:cNvCxnSpPr>
            <a:cxnSpLocks/>
            <a:stCxn id="3" idx="6"/>
            <a:endCxn id="10" idx="1"/>
          </p:cNvCxnSpPr>
          <p:nvPr/>
        </p:nvCxnSpPr>
        <p:spPr>
          <a:xfrm flipV="1">
            <a:off x="7031614" y="3441922"/>
            <a:ext cx="2436746" cy="32400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BB8086D-9E50-4D4C-B400-D624E3427121}"/>
              </a:ext>
            </a:extLst>
          </p:cNvPr>
          <p:cNvSpPr txBox="1"/>
          <p:nvPr/>
        </p:nvSpPr>
        <p:spPr>
          <a:xfrm>
            <a:off x="7428000" y="3029990"/>
            <a:ext cx="16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… procure…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88291F4-43AF-4011-AE7B-A7984E421741}"/>
              </a:ext>
            </a:extLst>
          </p:cNvPr>
          <p:cNvSpPr txBox="1"/>
          <p:nvPr/>
        </p:nvSpPr>
        <p:spPr>
          <a:xfrm>
            <a:off x="7723865" y="4401565"/>
            <a:ext cx="356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pt-PT" sz="2400" dirty="0"/>
              <a:t>compreendendo</a:t>
            </a:r>
            <a:r>
              <a:rPr lang="en-GB" sz="2400" dirty="0"/>
              <a:t> a </a:t>
            </a:r>
            <a:r>
              <a:rPr lang="en-GB" sz="2400" dirty="0" err="1"/>
              <a:t>sua</a:t>
            </a:r>
            <a:r>
              <a:rPr lang="en-GB" sz="2400" dirty="0"/>
              <a:t>…</a:t>
            </a:r>
          </a:p>
        </p:txBody>
      </p: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D50073A1-AF9A-4121-BDB1-63F399E4D70D}"/>
              </a:ext>
            </a:extLst>
          </p:cNvPr>
          <p:cNvCxnSpPr>
            <a:cxnSpLocks/>
            <a:stCxn id="3" idx="5"/>
            <a:endCxn id="11" idx="0"/>
          </p:cNvCxnSpPr>
          <p:nvPr/>
        </p:nvCxnSpPr>
        <p:spPr>
          <a:xfrm>
            <a:off x="6781247" y="4313223"/>
            <a:ext cx="1902414" cy="99778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A4B5DDA5-C1F3-4A9B-A4DB-2E8D237BFC39}"/>
              </a:ext>
            </a:extLst>
          </p:cNvPr>
          <p:cNvCxnSpPr>
            <a:cxnSpLocks/>
            <a:stCxn id="3" idx="3"/>
            <a:endCxn id="12" idx="0"/>
          </p:cNvCxnSpPr>
          <p:nvPr/>
        </p:nvCxnSpPr>
        <p:spPr>
          <a:xfrm flipH="1">
            <a:off x="3508339" y="4313223"/>
            <a:ext cx="2064027" cy="99778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C8FA655-41A5-4ADB-9637-761AE9F5258D}"/>
              </a:ext>
            </a:extLst>
          </p:cNvPr>
          <p:cNvSpPr txBox="1"/>
          <p:nvPr/>
        </p:nvSpPr>
        <p:spPr>
          <a:xfrm>
            <a:off x="494152" y="4294182"/>
            <a:ext cx="367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… </a:t>
            </a:r>
            <a:r>
              <a:rPr lang="pt-PT" sz="2400" dirty="0"/>
              <a:t>proteger e nutrir a nossa</a:t>
            </a:r>
            <a:r>
              <a:rPr lang="en-GB" sz="2400" dirty="0"/>
              <a:t>…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30F702A-712E-4F92-A288-96E2855C42CB}"/>
              </a:ext>
            </a:extLst>
          </p:cNvPr>
          <p:cNvSpPr txBox="1"/>
          <p:nvPr/>
        </p:nvSpPr>
        <p:spPr>
          <a:xfrm>
            <a:off x="3120024" y="3033799"/>
            <a:ext cx="22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pt-PT" sz="2400" dirty="0"/>
              <a:t>desligar-se</a:t>
            </a:r>
            <a:r>
              <a:rPr lang="en-GB" sz="2400" dirty="0"/>
              <a:t> e…</a:t>
            </a:r>
          </a:p>
        </p:txBody>
      </p:sp>
    </p:spTree>
    <p:extLst>
      <p:ext uri="{BB962C8B-B14F-4D97-AF65-F5344CB8AC3E}">
        <p14:creationId xmlns:p14="http://schemas.microsoft.com/office/powerpoint/2010/main" val="242333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7160708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A Necessidade de Escapar e Relaxar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B41C399-9756-4C16-A54F-4FBBF76A2462}"/>
              </a:ext>
            </a:extLst>
          </p:cNvPr>
          <p:cNvSpPr/>
          <p:nvPr/>
        </p:nvSpPr>
        <p:spPr>
          <a:xfrm>
            <a:off x="338328" y="1071668"/>
            <a:ext cx="2302002" cy="2002239"/>
          </a:xfrm>
          <a:prstGeom prst="rect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PT" sz="3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Escapismo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B3EBD2F-48FA-4A6B-AD1E-FA98B1FD4FEA}"/>
              </a:ext>
            </a:extLst>
          </p:cNvPr>
          <p:cNvSpPr/>
          <p:nvPr/>
        </p:nvSpPr>
        <p:spPr>
          <a:xfrm>
            <a:off x="338328" y="3502400"/>
            <a:ext cx="2302002" cy="2004844"/>
          </a:xfrm>
          <a:prstGeom prst="rect">
            <a:avLst/>
          </a:prstGeom>
          <a:solidFill>
            <a:srgbClr val="76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Relaxamento</a:t>
            </a:r>
            <a:endParaRPr lang="en-GB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3FCEACC-BBB1-4A74-9807-D6DFCAEB8024}"/>
              </a:ext>
            </a:extLst>
          </p:cNvPr>
          <p:cNvSpPr txBox="1"/>
          <p:nvPr/>
        </p:nvSpPr>
        <p:spPr>
          <a:xfrm>
            <a:off x="2640330" y="3502400"/>
            <a:ext cx="9325698" cy="20048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Para </a:t>
            </a:r>
            <a:r>
              <a:rPr lang="en-GB" sz="2400" dirty="0" err="1"/>
              <a:t>recuperar</a:t>
            </a:r>
            <a:r>
              <a:rPr lang="en-GB" sz="2400" dirty="0"/>
              <a:t> do stress do </a:t>
            </a:r>
            <a:r>
              <a:rPr lang="en-GB" sz="2400" dirty="0" err="1"/>
              <a:t>trabalho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Para diminuir o ritmo da vida diária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Para encontrar lugares e ambientes que promovam o rejuvenescimento</a:t>
            </a:r>
            <a:r>
              <a:rPr lang="en-GB" sz="2400" dirty="0"/>
              <a:t>.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7B8A995-CA93-4042-96A9-1AA4542A417C}"/>
              </a:ext>
            </a:extLst>
          </p:cNvPr>
          <p:cNvSpPr txBox="1"/>
          <p:nvPr/>
        </p:nvSpPr>
        <p:spPr>
          <a:xfrm>
            <a:off x="2640330" y="1069064"/>
            <a:ext cx="9325698" cy="20048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Para escapar das suas próprias ideias (frustração e deceção).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PT" sz="2400" dirty="0"/>
              <a:t>Para fugir das pressões e rotinas da sociedade doméstica.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PT" sz="2400" dirty="0"/>
              <a:t>Para escapar de um “mundo” do qual a pessoa se sente alienada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205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834312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A Necessidade de Escapar e Relaxar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B41C399-9756-4C16-A54F-4FBBF76A2462}"/>
              </a:ext>
            </a:extLst>
          </p:cNvPr>
          <p:cNvSpPr/>
          <p:nvPr/>
        </p:nvSpPr>
        <p:spPr>
          <a:xfrm>
            <a:off x="338328" y="1071668"/>
            <a:ext cx="2302002" cy="2002239"/>
          </a:xfrm>
          <a:prstGeom prst="rect">
            <a:avLst/>
          </a:prstGeom>
          <a:solidFill>
            <a:srgbClr val="BAE3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Autenticidade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B3EBD2F-48FA-4A6B-AD1E-FA98B1FD4FEA}"/>
              </a:ext>
            </a:extLst>
          </p:cNvPr>
          <p:cNvSpPr/>
          <p:nvPr/>
        </p:nvSpPr>
        <p:spPr>
          <a:xfrm>
            <a:off x="338328" y="3502400"/>
            <a:ext cx="2302002" cy="2558842"/>
          </a:xfrm>
          <a:prstGeom prst="rect">
            <a:avLst/>
          </a:prstGeom>
          <a:solidFill>
            <a:srgbClr val="F798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</a:t>
            </a:r>
            <a:endParaRPr lang="en-GB" sz="30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3FCEACC-BBB1-4A74-9807-D6DFCAEB8024}"/>
              </a:ext>
            </a:extLst>
          </p:cNvPr>
          <p:cNvSpPr txBox="1"/>
          <p:nvPr/>
        </p:nvSpPr>
        <p:spPr>
          <a:xfrm>
            <a:off x="2640330" y="3502400"/>
            <a:ext cx="9213342" cy="25588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US" sz="2400" dirty="0"/>
              <a:t> </a:t>
            </a:r>
            <a:r>
              <a:rPr lang="pt-PT" sz="2400" dirty="0"/>
              <a:t>Para criar uma identidade mais forte e sustentada.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PT" sz="2400" dirty="0"/>
              <a:t>Para desenvolver uma narrativa de vida que é construída por experiências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Para alcançar a autorrealização e o desenvolvimento pessoal</a:t>
            </a:r>
            <a:r>
              <a:rPr lang="en-GB" sz="2400" dirty="0"/>
              <a:t>.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7B8A995-CA93-4042-96A9-1AA4542A417C}"/>
              </a:ext>
            </a:extLst>
          </p:cNvPr>
          <p:cNvSpPr txBox="1"/>
          <p:nvPr/>
        </p:nvSpPr>
        <p:spPr>
          <a:xfrm>
            <a:off x="2640330" y="1069064"/>
            <a:ext cx="9213342" cy="20048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Em busca de experiências mais autênticas (existenciais; genuínas</a:t>
            </a:r>
            <a:r>
              <a:rPr lang="en-US" sz="2400" dirty="0"/>
              <a:t>).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PT" sz="2400" dirty="0"/>
              <a:t>Em busca de coisas que faltam na sua vida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Para tirar partido da liberdade do anonimato.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53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8784556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A Necessidade de Escapar e Relaxar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B41C399-9756-4C16-A54F-4FBBF76A2462}"/>
              </a:ext>
            </a:extLst>
          </p:cNvPr>
          <p:cNvSpPr/>
          <p:nvPr/>
        </p:nvSpPr>
        <p:spPr>
          <a:xfrm>
            <a:off x="338328" y="1071667"/>
            <a:ext cx="2302002" cy="3666839"/>
          </a:xfrm>
          <a:prstGeom prst="rect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000" b="1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endParaRPr lang="en-GB" sz="3000" b="1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7B8A995-CA93-4042-96A9-1AA4542A417C}"/>
              </a:ext>
            </a:extLst>
          </p:cNvPr>
          <p:cNvSpPr txBox="1"/>
          <p:nvPr/>
        </p:nvSpPr>
        <p:spPr>
          <a:xfrm>
            <a:off x="2640330" y="1071668"/>
            <a:ext cx="9213342" cy="36668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PT" sz="2400" dirty="0"/>
              <a:t>Para manter a forma, aprender a ter uma alimentação saudável e receber tratamentos corporais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PT" sz="2400" dirty="0"/>
              <a:t>Para promover o equilíbrio mente-corpo, saúde psicológica e emocional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Para alcançar estados espirituais elevados e conexão com os outros, o mundo e o significado da vida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DE4B6B-61D1-4771-9A2D-73B6916D3EF4}"/>
              </a:ext>
            </a:extLst>
          </p:cNvPr>
          <p:cNvSpPr txBox="1"/>
          <p:nvPr/>
        </p:nvSpPr>
        <p:spPr>
          <a:xfrm>
            <a:off x="1354950" y="5006683"/>
            <a:ext cx="9923534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200" b="1" i="1" dirty="0">
                <a:solidFill>
                  <a:srgbClr val="6ECECB"/>
                </a:solidFill>
              </a:rPr>
              <a:t>“</a:t>
            </a:r>
            <a:r>
              <a:rPr lang="pt-PT" sz="2200" b="1" i="1" dirty="0">
                <a:solidFill>
                  <a:srgbClr val="6ECECB"/>
                </a:solidFill>
              </a:rPr>
              <a:t>O problema surge quando as pessoas estão tão fixadas no que desejam alcançar que deixam de obter prazer no presente</a:t>
            </a:r>
            <a:r>
              <a:rPr lang="en-GB" sz="2200" b="1" i="1" dirty="0">
                <a:solidFill>
                  <a:srgbClr val="6ECECB"/>
                </a:solidFill>
              </a:rPr>
              <a:t>.”</a:t>
            </a:r>
          </a:p>
          <a:p>
            <a:pPr algn="r"/>
            <a:r>
              <a:rPr lang="en-GB" sz="1200" b="1" dirty="0" err="1">
                <a:solidFill>
                  <a:schemeClr val="bg1">
                    <a:lumMod val="65000"/>
                  </a:schemeClr>
                </a:solidFill>
              </a:rPr>
              <a:t>Mihalyi</a:t>
            </a:r>
            <a:r>
              <a:rPr lang="en-GB" sz="1200" b="1" dirty="0">
                <a:solidFill>
                  <a:schemeClr val="bg1">
                    <a:lumMod val="65000"/>
                  </a:schemeClr>
                </a:solidFill>
              </a:rPr>
              <a:t> Csikszentmihalyi (1990)</a:t>
            </a:r>
          </a:p>
        </p:txBody>
      </p:sp>
    </p:spTree>
    <p:extLst>
      <p:ext uri="{BB962C8B-B14F-4D97-AF65-F5344CB8AC3E}">
        <p14:creationId xmlns:p14="http://schemas.microsoft.com/office/powerpoint/2010/main" val="336831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https://youtu.be/cyEdZ23Cp1E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4" name="Multimédia Online 3" title="How to relax | 8 relaxation tips for your mental health">
            <a:hlinkClick r:id="" action="ppaction://media"/>
            <a:extLst>
              <a:ext uri="{FF2B5EF4-FFF2-40B4-BE49-F238E27FC236}">
                <a16:creationId xmlns:a16="http://schemas.microsoft.com/office/drawing/2014/main" id="{23FA11D3-4EFB-48F3-8859-68ED7137C4A5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69310" y="1287271"/>
            <a:ext cx="6948000" cy="4284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766BB6D-29F3-43B6-8976-B60C43E60BE5}"/>
              </a:ext>
            </a:extLst>
          </p:cNvPr>
          <p:cNvSpPr txBox="1"/>
          <p:nvPr/>
        </p:nvSpPr>
        <p:spPr>
          <a:xfrm>
            <a:off x="9843516" y="1228725"/>
            <a:ext cx="22936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000" b="1" i="1" dirty="0">
                <a:solidFill>
                  <a:schemeClr val="bg1">
                    <a:lumMod val="65000"/>
                  </a:schemeClr>
                </a:solidFill>
              </a:rPr>
              <a:t>Como relaxar| 8 dicas de relaxamento para a sua saúde mental</a:t>
            </a:r>
          </a:p>
        </p:txBody>
      </p:sp>
    </p:spTree>
    <p:extLst>
      <p:ext uri="{BB962C8B-B14F-4D97-AF65-F5344CB8AC3E}">
        <p14:creationId xmlns:p14="http://schemas.microsoft.com/office/powerpoint/2010/main" val="1924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ção da Imagem 9">
            <a:extLst>
              <a:ext uri="{FF2B5EF4-FFF2-40B4-BE49-F238E27FC236}">
                <a16:creationId xmlns:a16="http://schemas.microsoft.com/office/drawing/2014/main" id="{E980B4AA-285D-43D8-9BEF-4F55972C0C6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E629678-B3DE-4E3B-8887-09E5384F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213" y="936395"/>
            <a:ext cx="3058492" cy="3297980"/>
          </a:xfrm>
        </p:spPr>
        <p:txBody>
          <a:bodyPr wrap="square" lIns="0" rIns="0"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</a:t>
            </a:r>
          </a:p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Experiência Ótima</a:t>
            </a:r>
            <a:endParaRPr lang="pt-PT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28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556B1D44-F316-4DA7-998B-A2EFDEC36EF2}"/>
              </a:ext>
            </a:extLst>
          </p:cNvPr>
          <p:cNvSpPr/>
          <p:nvPr/>
        </p:nvSpPr>
        <p:spPr>
          <a:xfrm>
            <a:off x="5189399" y="1152462"/>
            <a:ext cx="1811677" cy="97051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11172349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 </a:t>
            </a:r>
            <a:r>
              <a:rPr lang="en-US" sz="3600" b="1" dirty="0" err="1"/>
              <a:t>Experiência</a:t>
            </a:r>
            <a:r>
              <a:rPr lang="en-US" sz="3600" b="1" dirty="0"/>
              <a:t> </a:t>
            </a:r>
            <a:r>
              <a:rPr lang="en-US" sz="3600" b="1" dirty="0" err="1"/>
              <a:t>Ótima</a:t>
            </a:r>
            <a:r>
              <a:rPr lang="en-US" sz="3600" b="1" dirty="0"/>
              <a:t>: Pleasure or Enjoyment?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2C9F22A-F102-46A3-B67C-7F317FDFCF07}"/>
              </a:ext>
            </a:extLst>
          </p:cNvPr>
          <p:cNvSpPr/>
          <p:nvPr/>
        </p:nvSpPr>
        <p:spPr>
          <a:xfrm>
            <a:off x="283464" y="984125"/>
            <a:ext cx="5273040" cy="1082794"/>
          </a:xfrm>
          <a:prstGeom prst="rightArrow">
            <a:avLst/>
          </a:prstGeom>
          <a:solidFill>
            <a:srgbClr val="F798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Prazer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homeostáticas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C44958E-1783-4255-A08E-DDFDE58A0036}"/>
              </a:ext>
            </a:extLst>
          </p:cNvPr>
          <p:cNvSpPr/>
          <p:nvPr/>
        </p:nvSpPr>
        <p:spPr>
          <a:xfrm flipH="1">
            <a:off x="6629979" y="984125"/>
            <a:ext cx="5273040" cy="1082794"/>
          </a:xfrm>
          <a:prstGeom prst="rightArrow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Desfrutar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18AEA7-0861-40E9-9D4E-D47D66E3A973}"/>
              </a:ext>
            </a:extLst>
          </p:cNvPr>
          <p:cNvSpPr/>
          <p:nvPr/>
        </p:nvSpPr>
        <p:spPr>
          <a:xfrm>
            <a:off x="5607637" y="1123140"/>
            <a:ext cx="911979" cy="756000"/>
          </a:xfrm>
          <a:prstGeom prst="ellipse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17520D-374E-4778-869D-1AB4A2E1E03D}"/>
              </a:ext>
            </a:extLst>
          </p:cNvPr>
          <p:cNvSpPr/>
          <p:nvPr/>
        </p:nvSpPr>
        <p:spPr>
          <a:xfrm>
            <a:off x="281939" y="2808280"/>
            <a:ext cx="5620511" cy="1752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200" b="0" i="0" dirty="0">
                <a:solidFill>
                  <a:srgbClr val="000000"/>
                </a:solidFill>
                <a:effectLst/>
              </a:rPr>
              <a:t>A sensação que alcançamos quando as necessidades biológicas (fome, sede ou refrescar-se) são saciadas.</a:t>
            </a:r>
            <a:endParaRPr lang="en-GB" sz="22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B3DD095-2D4F-45D1-8FCA-B8D3BA7F8271}"/>
              </a:ext>
            </a:extLst>
          </p:cNvPr>
          <p:cNvSpPr/>
          <p:nvPr/>
        </p:nvSpPr>
        <p:spPr>
          <a:xfrm>
            <a:off x="6284975" y="2808279"/>
            <a:ext cx="5620511" cy="1752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t-PT" sz="2200" spc="-30" dirty="0">
                <a:solidFill>
                  <a:srgbClr val="000000"/>
                </a:solidFill>
              </a:rPr>
              <a:t>É caracterizado por um avanço: uma sensação de novidade, de realização e de alcançar algo inesperado</a:t>
            </a:r>
            <a:r>
              <a:rPr lang="en-US" sz="2200" spc="-3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28325F8-13E1-4FB5-9B43-AD8CF4D2FAAE}"/>
              </a:ext>
            </a:extLst>
          </p:cNvPr>
          <p:cNvSpPr/>
          <p:nvPr/>
        </p:nvSpPr>
        <p:spPr>
          <a:xfrm>
            <a:off x="281940" y="2109810"/>
            <a:ext cx="5620511" cy="590700"/>
          </a:xfrm>
          <a:prstGeom prst="rect">
            <a:avLst/>
          </a:prstGeom>
          <a:solidFill>
            <a:srgbClr val="FCD9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0" dirty="0" err="1">
                <a:solidFill>
                  <a:srgbClr val="000000"/>
                </a:solidFill>
                <a:effectLst/>
              </a:rPr>
              <a:t>Sentir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-se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Bem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| De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Curta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</a:rPr>
              <a:t>Duração</a:t>
            </a:r>
            <a:endParaRPr lang="en-GB" sz="24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7DC12C-4D56-4E6B-9B9F-96B285AB14CC}"/>
              </a:ext>
            </a:extLst>
          </p:cNvPr>
          <p:cNvSpPr/>
          <p:nvPr/>
        </p:nvSpPr>
        <p:spPr>
          <a:xfrm>
            <a:off x="6284975" y="2109810"/>
            <a:ext cx="5625085" cy="590700"/>
          </a:xfrm>
          <a:prstGeom prst="rect">
            <a:avLst/>
          </a:prstGeom>
          <a:solidFill>
            <a:srgbClr val="D1E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0" spc="-20" dirty="0" err="1">
                <a:solidFill>
                  <a:srgbClr val="000000"/>
                </a:solidFill>
                <a:effectLst/>
              </a:rPr>
              <a:t>Propósito</a:t>
            </a:r>
            <a:r>
              <a:rPr lang="en-US" sz="2400" b="1" i="0" spc="-20" dirty="0">
                <a:solidFill>
                  <a:srgbClr val="000000"/>
                </a:solidFill>
                <a:effectLst/>
              </a:rPr>
              <a:t> | </a:t>
            </a:r>
            <a:r>
              <a:rPr lang="en-US" sz="2400" b="1" i="0" spc="-20" dirty="0" err="1">
                <a:solidFill>
                  <a:srgbClr val="000000"/>
                </a:solidFill>
                <a:effectLst/>
              </a:rPr>
              <a:t>Memórias</a:t>
            </a:r>
            <a:r>
              <a:rPr lang="en-US" sz="2400" b="1" i="0" spc="-2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spc="-20" dirty="0" err="1">
                <a:solidFill>
                  <a:srgbClr val="000000"/>
                </a:solidFill>
                <a:effectLst/>
              </a:rPr>
              <a:t>Duradouras</a:t>
            </a:r>
            <a:endParaRPr lang="en-GB" sz="2400" b="1" spc="-2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A294750-B2E1-49F2-9BC4-3529E82CFB45}"/>
              </a:ext>
            </a:extLst>
          </p:cNvPr>
          <p:cNvSpPr/>
          <p:nvPr/>
        </p:nvSpPr>
        <p:spPr>
          <a:xfrm>
            <a:off x="283464" y="4668339"/>
            <a:ext cx="5619600" cy="1620000"/>
          </a:xfrm>
          <a:prstGeom prst="rect">
            <a:avLst/>
          </a:prstGeom>
          <a:solidFill>
            <a:srgbClr val="FCD9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0000"/>
                </a:solidFill>
              </a:rPr>
              <a:t>Exemplos</a:t>
            </a:r>
            <a:r>
              <a:rPr lang="en-US" sz="2200" b="1" dirty="0">
                <a:solidFill>
                  <a:srgbClr val="000000"/>
                </a:solidFill>
              </a:rPr>
              <a:t>:</a:t>
            </a:r>
            <a:r>
              <a:rPr lang="en-US" sz="2200" b="1" i="1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dormir</a:t>
            </a:r>
            <a:r>
              <a:rPr lang="en-US" sz="2200" dirty="0">
                <a:solidFill>
                  <a:srgbClr val="000000"/>
                </a:solidFill>
              </a:rPr>
              <a:t>; </a:t>
            </a:r>
            <a:r>
              <a:rPr lang="pt-PT" sz="2200" dirty="0">
                <a:solidFill>
                  <a:srgbClr val="000000"/>
                </a:solidFill>
              </a:rPr>
              <a:t>comer uma refeição deliciosa; praticar sexo; receber uma massagem; deitar-se ao Sol.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D34210A-ED20-4F0B-B921-4CB10436DCDC}"/>
              </a:ext>
            </a:extLst>
          </p:cNvPr>
          <p:cNvSpPr/>
          <p:nvPr/>
        </p:nvSpPr>
        <p:spPr>
          <a:xfrm>
            <a:off x="6284975" y="4668339"/>
            <a:ext cx="5619600" cy="1620000"/>
          </a:xfrm>
          <a:prstGeom prst="rect">
            <a:avLst/>
          </a:prstGeom>
          <a:solidFill>
            <a:srgbClr val="D1E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200" b="1" spc="-20" dirty="0" err="1">
                <a:solidFill>
                  <a:srgbClr val="000000"/>
                </a:solidFill>
              </a:rPr>
              <a:t>Exemplos</a:t>
            </a:r>
            <a:r>
              <a:rPr lang="en-US" sz="2200" b="1" spc="-20" dirty="0">
                <a:solidFill>
                  <a:srgbClr val="000000"/>
                </a:solidFill>
              </a:rPr>
              <a:t>: </a:t>
            </a:r>
            <a:r>
              <a:rPr lang="pt-PT" sz="2200" spc="-20" dirty="0">
                <a:solidFill>
                  <a:srgbClr val="000000"/>
                </a:solidFill>
              </a:rPr>
              <a:t>aprender uma nova habilidade; ter um bom debate; escalar uma montanha; preparar uma refeição especial.</a:t>
            </a:r>
            <a:endParaRPr lang="en-GB" sz="2200" spc="-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11172349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The Optimal Experience: Pleasure or Enjoyment?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F16BAB-1BA3-4F07-904D-7D1450AC2588}"/>
              </a:ext>
            </a:extLst>
          </p:cNvPr>
          <p:cNvSpPr txBox="1"/>
          <p:nvPr/>
        </p:nvSpPr>
        <p:spPr>
          <a:xfrm>
            <a:off x="845486" y="2263273"/>
            <a:ext cx="10501028" cy="37489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None/>
              <a:defRPr sz="1400" spc="0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pt-P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PT" sz="2800" b="1" i="1" dirty="0">
                <a:solidFill>
                  <a:srgbClr val="F7981D"/>
                </a:solidFill>
              </a:rPr>
              <a:t>Prazer </a:t>
            </a:r>
            <a:r>
              <a:rPr lang="pt-P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 uma componente importante na qualidade de vida, mas </a:t>
            </a:r>
            <a:r>
              <a:rPr lang="pt-PT" sz="2800" b="1" i="1" dirty="0">
                <a:solidFill>
                  <a:srgbClr val="F7981D"/>
                </a:solidFill>
              </a:rPr>
              <a:t>por si só não traz felicidade</a:t>
            </a:r>
            <a:r>
              <a:rPr lang="pt-P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[...] Quando as pessoas refletem mais sobre </a:t>
            </a:r>
            <a:r>
              <a:rPr lang="pt-PT" sz="2800" b="1" i="1" dirty="0">
                <a:solidFill>
                  <a:srgbClr val="6ECECB"/>
                </a:solidFill>
              </a:rPr>
              <a:t>o que torna as suas vidas gratificantes</a:t>
            </a:r>
            <a:r>
              <a:rPr lang="pt-P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elas tendem a ir além das lembranças agradáveis ​​e começam a lembrar-se de outros eventos, outras experiências que se sobrepõem às prazerosas, mas que se enquadram numa categoria que merece um nome à parte: </a:t>
            </a:r>
            <a:r>
              <a:rPr lang="pt-PT" sz="2800" b="1" i="1" dirty="0">
                <a:solidFill>
                  <a:srgbClr val="6ECECB"/>
                </a:solidFill>
              </a:rPr>
              <a:t>Desfrutar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2DF61C74-2901-4B72-B35F-4C2B3CDB2F62}"/>
              </a:ext>
            </a:extLst>
          </p:cNvPr>
          <p:cNvSpPr/>
          <p:nvPr/>
        </p:nvSpPr>
        <p:spPr>
          <a:xfrm>
            <a:off x="5189399" y="1152462"/>
            <a:ext cx="1811677" cy="97051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4B666566-2ACA-4C47-A1BE-92A846DEDF35}"/>
              </a:ext>
            </a:extLst>
          </p:cNvPr>
          <p:cNvSpPr/>
          <p:nvPr/>
        </p:nvSpPr>
        <p:spPr>
          <a:xfrm>
            <a:off x="283464" y="984125"/>
            <a:ext cx="5273040" cy="1082794"/>
          </a:xfrm>
          <a:prstGeom prst="rightArrow">
            <a:avLst/>
          </a:prstGeom>
          <a:solidFill>
            <a:srgbClr val="F798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Prazer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homeostáticas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4BAA2B58-DB38-403D-A4F3-1B0F08D1ACA5}"/>
              </a:ext>
            </a:extLst>
          </p:cNvPr>
          <p:cNvSpPr/>
          <p:nvPr/>
        </p:nvSpPr>
        <p:spPr>
          <a:xfrm flipH="1">
            <a:off x="6629979" y="984125"/>
            <a:ext cx="5273040" cy="1082794"/>
          </a:xfrm>
          <a:prstGeom prst="rightArrow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Desfrutar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B191D3-78E1-4279-AB4D-6BDC436799D9}"/>
              </a:ext>
            </a:extLst>
          </p:cNvPr>
          <p:cNvSpPr/>
          <p:nvPr/>
        </p:nvSpPr>
        <p:spPr>
          <a:xfrm>
            <a:off x="5654935" y="1123140"/>
            <a:ext cx="911979" cy="756000"/>
          </a:xfrm>
          <a:prstGeom prst="ellipse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59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41DAA240-1D06-45B0-821C-76F639A9EC20}"/>
              </a:ext>
            </a:extLst>
          </p:cNvPr>
          <p:cNvSpPr/>
          <p:nvPr/>
        </p:nvSpPr>
        <p:spPr>
          <a:xfrm rot="10800000">
            <a:off x="5011270" y="1483326"/>
            <a:ext cx="2169459" cy="1768266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D1EFEE"/>
              </a:gs>
              <a:gs pos="100000">
                <a:srgbClr val="6ECEC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904941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 </a:t>
            </a:r>
            <a:r>
              <a:rPr lang="en-US" sz="3600" b="1" dirty="0" err="1"/>
              <a:t>Experiência</a:t>
            </a:r>
            <a:r>
              <a:rPr lang="en-US" sz="3600" b="1" dirty="0"/>
              <a:t> </a:t>
            </a:r>
            <a:r>
              <a:rPr lang="en-US" sz="3600" b="1" dirty="0" err="1"/>
              <a:t>Ótima</a:t>
            </a:r>
            <a:r>
              <a:rPr lang="en-US" sz="3600" b="1" dirty="0"/>
              <a:t>: </a:t>
            </a:r>
            <a:r>
              <a:rPr lang="en-US" sz="3600" b="1" dirty="0" err="1"/>
              <a:t>Fluxo</a:t>
            </a:r>
            <a:endParaRPr lang="en-US" sz="36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5C81F2D-A66F-4E74-8D55-70F6C88D5DA5}"/>
              </a:ext>
            </a:extLst>
          </p:cNvPr>
          <p:cNvSpPr/>
          <p:nvPr/>
        </p:nvSpPr>
        <p:spPr>
          <a:xfrm>
            <a:off x="4747494" y="3338831"/>
            <a:ext cx="2697018" cy="1900777"/>
          </a:xfrm>
          <a:prstGeom prst="ellipse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7BD5180-90BA-40E9-A47D-430BCD2866A6}"/>
              </a:ext>
            </a:extLst>
          </p:cNvPr>
          <p:cNvSpPr txBox="1"/>
          <p:nvPr/>
        </p:nvSpPr>
        <p:spPr>
          <a:xfrm>
            <a:off x="141890" y="3440686"/>
            <a:ext cx="4215191" cy="1563377"/>
          </a:xfrm>
          <a:prstGeom prst="rect">
            <a:avLst/>
          </a:prstGeom>
          <a:solidFill>
            <a:srgbClr val="FDDE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defRPr sz="2400" spc="-20"/>
            </a:lvl1pPr>
          </a:lstStyle>
          <a:p>
            <a:r>
              <a:rPr lang="pt-PT" sz="2200" dirty="0"/>
              <a:t>São as </a:t>
            </a:r>
            <a:r>
              <a:rPr lang="pt-PT" sz="2200" b="1" dirty="0"/>
              <a:t>sensações holísticas </a:t>
            </a:r>
            <a:r>
              <a:rPr lang="pt-PT" sz="2200" dirty="0"/>
              <a:t>que as pessoas sentem quando agem com um envolvimento total</a:t>
            </a:r>
            <a:r>
              <a:rPr lang="en-US" sz="2200" dirty="0"/>
              <a:t>.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009F416-7183-4F83-8198-6A669D1F0086}"/>
              </a:ext>
            </a:extLst>
          </p:cNvPr>
          <p:cNvSpPr txBox="1"/>
          <p:nvPr/>
        </p:nvSpPr>
        <p:spPr>
          <a:xfrm>
            <a:off x="7850156" y="3440685"/>
            <a:ext cx="4024611" cy="1563377"/>
          </a:xfrm>
          <a:prstGeom prst="rect">
            <a:avLst/>
          </a:prstGeom>
          <a:solidFill>
            <a:srgbClr val="FDDE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</a:pPr>
            <a:r>
              <a:rPr lang="pt-PT" sz="2200" spc="-20" dirty="0"/>
              <a:t>Quando no estado de fluxo, os nossos “eu”s são mais </a:t>
            </a:r>
            <a:r>
              <a:rPr lang="pt-PT" sz="2200" b="1" spc="-20" dirty="0"/>
              <a:t>criativos</a:t>
            </a:r>
            <a:r>
              <a:rPr lang="pt-PT" sz="2200" spc="-20" dirty="0"/>
              <a:t>, </a:t>
            </a:r>
            <a:r>
              <a:rPr lang="pt-PT" sz="2200" b="1" spc="-20" dirty="0"/>
              <a:t>felizes </a:t>
            </a:r>
            <a:r>
              <a:rPr lang="pt-PT" sz="2200" spc="-20" dirty="0"/>
              <a:t>e </a:t>
            </a:r>
            <a:r>
              <a:rPr lang="pt-PT" sz="2200" b="1" spc="-20" dirty="0"/>
              <a:t>produtivos</a:t>
            </a:r>
            <a:r>
              <a:rPr lang="pt-PT" sz="2200" spc="-20" dirty="0"/>
              <a:t>.</a:t>
            </a:r>
            <a:endParaRPr lang="en-GB" sz="2200" spc="-20" dirty="0"/>
          </a:p>
        </p:txBody>
      </p:sp>
      <p:sp>
        <p:nvSpPr>
          <p:cNvPr id="30" name="Fluxograma: Intercalar 29">
            <a:extLst>
              <a:ext uri="{FF2B5EF4-FFF2-40B4-BE49-F238E27FC236}">
                <a16:creationId xmlns:a16="http://schemas.microsoft.com/office/drawing/2014/main" id="{B68C72A7-725D-4793-948C-E07CD483DBAF}"/>
              </a:ext>
            </a:extLst>
          </p:cNvPr>
          <p:cNvSpPr/>
          <p:nvPr/>
        </p:nvSpPr>
        <p:spPr>
          <a:xfrm>
            <a:off x="4387552" y="2538924"/>
            <a:ext cx="3447373" cy="1241443"/>
          </a:xfrm>
          <a:prstGeom prst="flowChartMerg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 </a:t>
            </a:r>
          </a:p>
          <a:p>
            <a:pPr algn="ctr"/>
            <a:r>
              <a:rPr lang="pt-P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Ótima</a:t>
            </a:r>
            <a:endParaRPr lang="pt-P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349062-225E-4E76-AB4C-08FB5D7C36AC}"/>
              </a:ext>
            </a:extLst>
          </p:cNvPr>
          <p:cNvSpPr txBox="1"/>
          <p:nvPr/>
        </p:nvSpPr>
        <p:spPr>
          <a:xfrm>
            <a:off x="3219448" y="949964"/>
            <a:ext cx="5783579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200" dirty="0"/>
              <a:t>Investir a nossa energia / atenção para alcançar algo que valha a pena leva à</a:t>
            </a:r>
            <a:endParaRPr lang="en-GB" sz="2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B74C28-7EC4-444B-8E34-0AC69E878BF6}"/>
              </a:ext>
            </a:extLst>
          </p:cNvPr>
          <p:cNvSpPr txBox="1"/>
          <p:nvPr/>
        </p:nvSpPr>
        <p:spPr>
          <a:xfrm>
            <a:off x="2491740" y="5126347"/>
            <a:ext cx="7223759" cy="1563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spc="-20" dirty="0" err="1"/>
              <a:t>Assim</a:t>
            </a:r>
            <a:r>
              <a:rPr lang="en-US" sz="2200" spc="-20" dirty="0"/>
              <a:t>, ser </a:t>
            </a:r>
            <a:r>
              <a:rPr lang="en-US" sz="2200" spc="-20" dirty="0" err="1"/>
              <a:t>capaz</a:t>
            </a:r>
            <a:r>
              <a:rPr lang="en-US" sz="2200" spc="-20" dirty="0"/>
              <a:t> de </a:t>
            </a:r>
            <a:r>
              <a:rPr lang="en-US" sz="2200" b="1" spc="-20" dirty="0" err="1">
                <a:solidFill>
                  <a:srgbClr val="6ECECB"/>
                </a:solidFill>
              </a:rPr>
              <a:t>experienciar</a:t>
            </a:r>
            <a:r>
              <a:rPr lang="en-US" sz="2200" b="1" spc="-20" dirty="0">
                <a:solidFill>
                  <a:srgbClr val="6ECECB"/>
                </a:solidFill>
              </a:rPr>
              <a:t> o </a:t>
            </a:r>
            <a:r>
              <a:rPr lang="en-US" sz="2200" b="1" spc="-20" dirty="0" err="1">
                <a:solidFill>
                  <a:srgbClr val="6ECECB"/>
                </a:solidFill>
              </a:rPr>
              <a:t>fluxo</a:t>
            </a:r>
            <a:r>
              <a:rPr lang="en-US" sz="2200" b="1" spc="-20" dirty="0">
                <a:solidFill>
                  <a:srgbClr val="6ECECB"/>
                </a:solidFill>
              </a:rPr>
              <a:t> de forma </a:t>
            </a:r>
            <a:r>
              <a:rPr lang="en-US" sz="2200" b="1" spc="-20" dirty="0" err="1">
                <a:solidFill>
                  <a:srgbClr val="6ECECB"/>
                </a:solidFill>
              </a:rPr>
              <a:t>recorrente</a:t>
            </a:r>
            <a:r>
              <a:rPr lang="en-US" sz="2200" b="1" spc="-20" dirty="0">
                <a:solidFill>
                  <a:srgbClr val="6ECECB"/>
                </a:solidFill>
              </a:rPr>
              <a:t> </a:t>
            </a:r>
            <a:r>
              <a:rPr lang="en-US" sz="2200" spc="-20" dirty="0" err="1"/>
              <a:t>melhora</a:t>
            </a:r>
            <a:r>
              <a:rPr lang="en-US" sz="2200" spc="-20" dirty="0"/>
              <a:t> a </a:t>
            </a:r>
            <a:r>
              <a:rPr lang="en-US" sz="2200" spc="-20" dirty="0" err="1"/>
              <a:t>nossa</a:t>
            </a:r>
            <a:r>
              <a:rPr lang="en-US" sz="2200" spc="-20" dirty="0"/>
              <a:t> </a:t>
            </a:r>
            <a:r>
              <a:rPr lang="en-US" sz="2200" b="1" spc="-20" dirty="0" err="1">
                <a:solidFill>
                  <a:srgbClr val="F7981D"/>
                </a:solidFill>
              </a:rPr>
              <a:t>qualidade</a:t>
            </a:r>
            <a:r>
              <a:rPr lang="en-US" sz="2200" b="1" spc="-20" dirty="0">
                <a:solidFill>
                  <a:srgbClr val="F7981D"/>
                </a:solidFill>
              </a:rPr>
              <a:t> de </a:t>
            </a:r>
            <a:r>
              <a:rPr lang="en-US" sz="2200" b="1" spc="-20" dirty="0" err="1">
                <a:solidFill>
                  <a:srgbClr val="F7981D"/>
                </a:solidFill>
              </a:rPr>
              <a:t>vida</a:t>
            </a:r>
            <a:r>
              <a:rPr lang="en-US" sz="2200" spc="-20" dirty="0"/>
              <a:t> e o </a:t>
            </a:r>
            <a:r>
              <a:rPr lang="en-US" sz="2200" b="1" spc="-20" dirty="0" err="1">
                <a:solidFill>
                  <a:srgbClr val="F7981D"/>
                </a:solidFill>
              </a:rPr>
              <a:t>bem-estar</a:t>
            </a:r>
            <a:r>
              <a:rPr lang="en-US" sz="2200" spc="-20" dirty="0">
                <a:solidFill>
                  <a:srgbClr val="F7981D"/>
                </a:solidFill>
              </a:rPr>
              <a:t> </a:t>
            </a:r>
            <a:r>
              <a:rPr lang="en-US" sz="2200" spc="-20" dirty="0"/>
              <a:t>de </a:t>
            </a:r>
            <a:r>
              <a:rPr lang="en-US" sz="2200" spc="-20" dirty="0" err="1"/>
              <a:t>uma</a:t>
            </a:r>
            <a:r>
              <a:rPr lang="en-US" sz="2200" spc="-20" dirty="0"/>
              <a:t> forma </a:t>
            </a:r>
            <a:r>
              <a:rPr lang="en-US" sz="2200" spc="-20" dirty="0" err="1"/>
              <a:t>geral</a:t>
            </a:r>
            <a:r>
              <a:rPr lang="en-US" sz="2200" b="1" spc="-20" dirty="0"/>
              <a:t>.</a:t>
            </a:r>
            <a:endParaRPr lang="en-GB" sz="2200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76357A89-5E22-484B-871C-F4CAE74026BF}"/>
              </a:ext>
            </a:extLst>
          </p:cNvPr>
          <p:cNvCxnSpPr>
            <a:cxnSpLocks/>
            <a:stCxn id="35" idx="3"/>
            <a:endCxn id="32" idx="2"/>
          </p:cNvCxnSpPr>
          <p:nvPr/>
        </p:nvCxnSpPr>
        <p:spPr>
          <a:xfrm>
            <a:off x="4357081" y="4222375"/>
            <a:ext cx="390413" cy="66845"/>
          </a:xfrm>
          <a:prstGeom prst="line">
            <a:avLst/>
          </a:prstGeom>
          <a:ln w="38100">
            <a:solidFill>
              <a:srgbClr val="F7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47F832D-ACFA-441E-963A-3293226A998F}"/>
              </a:ext>
            </a:extLst>
          </p:cNvPr>
          <p:cNvCxnSpPr>
            <a:stCxn id="32" idx="6"/>
            <a:endCxn id="41" idx="1"/>
          </p:cNvCxnSpPr>
          <p:nvPr/>
        </p:nvCxnSpPr>
        <p:spPr>
          <a:xfrm flipV="1">
            <a:off x="7444512" y="4222374"/>
            <a:ext cx="405644" cy="66846"/>
          </a:xfrm>
          <a:prstGeom prst="line">
            <a:avLst/>
          </a:prstGeom>
          <a:ln w="38100">
            <a:solidFill>
              <a:srgbClr val="F7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5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904941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 </a:t>
            </a:r>
            <a:r>
              <a:rPr lang="en-US" sz="3600" b="1" dirty="0" err="1"/>
              <a:t>Experiência</a:t>
            </a:r>
            <a:r>
              <a:rPr lang="en-US" sz="3600" b="1" dirty="0"/>
              <a:t> </a:t>
            </a:r>
            <a:r>
              <a:rPr lang="en-US" sz="3600" b="1" dirty="0" err="1"/>
              <a:t>Ótima</a:t>
            </a:r>
            <a:r>
              <a:rPr lang="en-US" sz="3600" b="1" dirty="0"/>
              <a:t> : o canal de </a:t>
            </a:r>
            <a:r>
              <a:rPr lang="en-US" sz="3600" b="1" dirty="0" err="1"/>
              <a:t>fluxo</a:t>
            </a:r>
            <a:endParaRPr lang="en-US" sz="3600" b="1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2251637-483E-4DFD-88B7-0BFCB8D1E19D}"/>
              </a:ext>
            </a:extLst>
          </p:cNvPr>
          <p:cNvGrpSpPr/>
          <p:nvPr/>
        </p:nvGrpSpPr>
        <p:grpSpPr>
          <a:xfrm>
            <a:off x="240029" y="1046457"/>
            <a:ext cx="7437842" cy="5295551"/>
            <a:chOff x="-624372" y="1499526"/>
            <a:chExt cx="6643316" cy="449473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F5D90AF-17E4-4D0B-9B2D-2635EC7C23B1}"/>
                </a:ext>
              </a:extLst>
            </p:cNvPr>
            <p:cNvSpPr txBox="1"/>
            <p:nvPr/>
          </p:nvSpPr>
          <p:spPr>
            <a:xfrm>
              <a:off x="-624372" y="3319402"/>
              <a:ext cx="1543678" cy="2924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2400" b="1" dirty="0" err="1">
                  <a:solidFill>
                    <a:srgbClr val="F7981D"/>
                  </a:solidFill>
                  <a:cs typeface="Times New Roman" panose="02020603050405020304" pitchFamily="18" charset="0"/>
                </a:rPr>
                <a:t>Desafios</a:t>
              </a:r>
              <a:endParaRPr lang="en-GB" sz="2400" b="1" dirty="0">
                <a:solidFill>
                  <a:srgbClr val="F7981D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2" name="Conexão reta unidirecional 11">
              <a:extLst>
                <a:ext uri="{FF2B5EF4-FFF2-40B4-BE49-F238E27FC236}">
                  <a16:creationId xmlns:a16="http://schemas.microsoft.com/office/drawing/2014/main" id="{0FB6E47C-B984-4BF0-B8CC-1E811982B79D}"/>
                </a:ext>
              </a:extLst>
            </p:cNvPr>
            <p:cNvCxnSpPr/>
            <p:nvPr/>
          </p:nvCxnSpPr>
          <p:spPr>
            <a:xfrm flipV="1">
              <a:off x="1079380" y="1505543"/>
              <a:ext cx="0" cy="38461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ta unidirecional 13">
              <a:extLst>
                <a:ext uri="{FF2B5EF4-FFF2-40B4-BE49-F238E27FC236}">
                  <a16:creationId xmlns:a16="http://schemas.microsoft.com/office/drawing/2014/main" id="{F06CA450-333E-4236-AB6E-CB3C3FAEB12E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80" y="5351287"/>
              <a:ext cx="49358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ta 14">
              <a:extLst>
                <a:ext uri="{FF2B5EF4-FFF2-40B4-BE49-F238E27FC236}">
                  <a16:creationId xmlns:a16="http://schemas.microsoft.com/office/drawing/2014/main" id="{BA56ED51-5984-4C5F-85A5-1F31711A9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378" y="1505543"/>
              <a:ext cx="4549415" cy="3284457"/>
            </a:xfrm>
            <a:prstGeom prst="line">
              <a:avLst/>
            </a:prstGeom>
            <a:ln w="38100">
              <a:solidFill>
                <a:srgbClr val="6ECE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ta 15">
              <a:extLst>
                <a:ext uri="{FF2B5EF4-FFF2-40B4-BE49-F238E27FC236}">
                  <a16:creationId xmlns:a16="http://schemas.microsoft.com/office/drawing/2014/main" id="{5C653461-8D68-4775-B1BE-9C05132BE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9508" y="2111927"/>
              <a:ext cx="4355751" cy="3239365"/>
            </a:xfrm>
            <a:prstGeom prst="line">
              <a:avLst/>
            </a:prstGeom>
            <a:ln w="38100">
              <a:solidFill>
                <a:srgbClr val="6ECE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903BBA9-8CFD-4083-B6EB-19937E7D2E21}"/>
                </a:ext>
              </a:extLst>
            </p:cNvPr>
            <p:cNvSpPr txBox="1"/>
            <p:nvPr/>
          </p:nvSpPr>
          <p:spPr>
            <a:xfrm rot="19349276">
              <a:off x="856533" y="3328639"/>
              <a:ext cx="4609977" cy="4713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4400" b="1" dirty="0">
                  <a:solidFill>
                    <a:srgbClr val="6EC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Fluxo</a:t>
              </a:r>
              <a:endParaRPr lang="en-US" sz="4400" b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5C8669B-4814-4F94-A7A0-53E0848D334A}"/>
                </a:ext>
              </a:extLst>
            </p:cNvPr>
            <p:cNvSpPr txBox="1"/>
            <p:nvPr/>
          </p:nvSpPr>
          <p:spPr>
            <a:xfrm>
              <a:off x="1083068" y="5643640"/>
              <a:ext cx="4935876" cy="3506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400" b="1" dirty="0" err="1">
                  <a:solidFill>
                    <a:srgbClr val="F7981D"/>
                  </a:solidFill>
                  <a:cs typeface="Times New Roman" panose="02020603050405020304" pitchFamily="18" charset="0"/>
                </a:rPr>
                <a:t>Habilidade</a:t>
              </a:r>
              <a:endParaRPr lang="en-GB" sz="2400" b="1" dirty="0">
                <a:solidFill>
                  <a:srgbClr val="F7981D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0BF7596-C98B-443B-B1CB-3EACFC026988}"/>
                </a:ext>
              </a:extLst>
            </p:cNvPr>
            <p:cNvSpPr txBox="1"/>
            <p:nvPr/>
          </p:nvSpPr>
          <p:spPr>
            <a:xfrm>
              <a:off x="3535405" y="4543248"/>
              <a:ext cx="2093388" cy="4151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2400" b="1" dirty="0">
                  <a:cs typeface="Times New Roman" panose="02020603050405020304" pitchFamily="18" charset="0"/>
                </a:rPr>
                <a:t>Tédio</a:t>
              </a:r>
              <a:endParaRPr lang="en-US" sz="24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A0BC394-DE92-48B5-AF41-4BAC55487645}"/>
                </a:ext>
              </a:extLst>
            </p:cNvPr>
            <p:cNvSpPr txBox="1"/>
            <p:nvPr/>
          </p:nvSpPr>
          <p:spPr>
            <a:xfrm>
              <a:off x="1339364" y="2351090"/>
              <a:ext cx="2093388" cy="4151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2400" b="1" dirty="0">
                  <a:cs typeface="Times New Roman" panose="02020603050405020304" pitchFamily="18" charset="0"/>
                </a:rPr>
                <a:t>Ansiedade</a:t>
              </a:r>
              <a:endParaRPr lang="en-US" sz="24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CB606E3-5EC4-4CF5-9A9E-841685521DE0}"/>
                </a:ext>
              </a:extLst>
            </p:cNvPr>
            <p:cNvSpPr txBox="1"/>
            <p:nvPr/>
          </p:nvSpPr>
          <p:spPr>
            <a:xfrm>
              <a:off x="1067467" y="5351285"/>
              <a:ext cx="755910" cy="2939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400" dirty="0" err="1">
                  <a:cs typeface="Times New Roman" panose="02020603050405020304" pitchFamily="18" charset="0"/>
                </a:rPr>
                <a:t>Baixa</a:t>
              </a:r>
              <a:endParaRPr lang="en-GB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EF04E39-AF0B-4F14-93D9-BC9A42C5F441}"/>
                </a:ext>
              </a:extLst>
            </p:cNvPr>
            <p:cNvSpPr txBox="1"/>
            <p:nvPr/>
          </p:nvSpPr>
          <p:spPr>
            <a:xfrm>
              <a:off x="5259349" y="5354883"/>
              <a:ext cx="755910" cy="2939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2400" dirty="0">
                  <a:cs typeface="Times New Roman" panose="02020603050405020304" pitchFamily="18" charset="0"/>
                </a:rPr>
                <a:t>Alta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403F5031-B144-47AE-816D-BDFCA0E05BFE}"/>
                </a:ext>
              </a:extLst>
            </p:cNvPr>
            <p:cNvSpPr txBox="1"/>
            <p:nvPr/>
          </p:nvSpPr>
          <p:spPr>
            <a:xfrm>
              <a:off x="-5953" y="5079106"/>
              <a:ext cx="960586" cy="293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2400" dirty="0" err="1">
                  <a:cs typeface="Times New Roman" panose="02020603050405020304" pitchFamily="18" charset="0"/>
                </a:rPr>
                <a:t>Baixos</a:t>
              </a:r>
              <a:endParaRPr lang="en-GB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3D605C1-6FEF-436F-B3D7-9C25DE000DBF}"/>
                </a:ext>
              </a:extLst>
            </p:cNvPr>
            <p:cNvSpPr txBox="1"/>
            <p:nvPr/>
          </p:nvSpPr>
          <p:spPr>
            <a:xfrm>
              <a:off x="-37187" y="1499526"/>
              <a:ext cx="1029432" cy="293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2400" dirty="0">
                  <a:cs typeface="Times New Roman" panose="02020603050405020304" pitchFamily="18" charset="0"/>
                </a:rPr>
                <a:t>Altos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912798-6B38-4332-B023-D8A38FF3660D}"/>
              </a:ext>
            </a:extLst>
          </p:cNvPr>
          <p:cNvSpPr txBox="1"/>
          <p:nvPr/>
        </p:nvSpPr>
        <p:spPr>
          <a:xfrm>
            <a:off x="8208230" y="1911660"/>
            <a:ext cx="3743741" cy="359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6ECECB"/>
              </a:buClr>
              <a:buSzTx/>
              <a:tabLst/>
              <a:defRPr/>
            </a:pPr>
            <a:r>
              <a:rPr lang="pt-PT" sz="2200" spc="-20" dirty="0"/>
              <a:t>O estado de </a:t>
            </a:r>
            <a:r>
              <a:rPr lang="pt-PT" sz="2200" b="1" spc="-20" dirty="0"/>
              <a:t>fluxo</a:t>
            </a:r>
            <a:r>
              <a:rPr lang="pt-PT" sz="2200" spc="-20" dirty="0"/>
              <a:t> transcendente e </a:t>
            </a:r>
            <a:r>
              <a:rPr lang="pt-PT" sz="2200" b="1" spc="-20" dirty="0">
                <a:solidFill>
                  <a:srgbClr val="6ECECB"/>
                </a:solidFill>
              </a:rPr>
              <a:t>intrinsecamente gratificante </a:t>
            </a:r>
            <a:r>
              <a:rPr lang="pt-PT" sz="2200" spc="-20" dirty="0"/>
              <a:t>ocorre apenas </a:t>
            </a:r>
            <a:r>
              <a:rPr lang="pt-PT" sz="2200" b="1" spc="-20" dirty="0">
                <a:solidFill>
                  <a:srgbClr val="F7981D"/>
                </a:solidFill>
              </a:rPr>
              <a:t>quando as habilidades correspondem aos desafios de </a:t>
            </a:r>
            <a:r>
              <a:rPr lang="pt-PT" sz="2200" spc="-20" dirty="0"/>
              <a:t>uma determinada atividade.</a:t>
            </a:r>
            <a:endParaRPr lang="en-US" sz="2200" spc="-20" dirty="0"/>
          </a:p>
        </p:txBody>
      </p:sp>
    </p:spTree>
    <p:extLst>
      <p:ext uri="{BB962C8B-B14F-4D97-AF65-F5344CB8AC3E}">
        <p14:creationId xmlns:p14="http://schemas.microsoft.com/office/powerpoint/2010/main" val="428378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44CF8-F48A-5946-B3F6-842C356E0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C1FF3-A4F1-114E-9D89-472426110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PT" sz="4400" dirty="0"/>
              <a:t>Bem-vindo à formação online de Turismo de Bem-Estar da DETOUR.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66880-0383-2940-9734-DA146110A0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</a:p>
        </p:txBody>
      </p:sp>
      <p:pic>
        <p:nvPicPr>
          <p:cNvPr id="9" name="Picture Placeholder 8" descr="A person holding a sign&#10;&#10;Description automatically generated">
            <a:extLst>
              <a:ext uri="{FF2B5EF4-FFF2-40B4-BE49-F238E27FC236}">
                <a16:creationId xmlns:a16="http://schemas.microsoft.com/office/drawing/2014/main" id="{66398114-53AB-FD4E-962F-C21FEFC8F3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6713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BC8B51D-303D-41CB-A251-F3C1847AFF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992" y="0"/>
            <a:ext cx="4318927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362B44-21C9-4341-8655-D356E8326F74}"/>
              </a:ext>
            </a:extLst>
          </p:cNvPr>
          <p:cNvSpPr txBox="1"/>
          <p:nvPr/>
        </p:nvSpPr>
        <p:spPr>
          <a:xfrm>
            <a:off x="398179" y="1561973"/>
            <a:ext cx="7011613" cy="589072"/>
          </a:xfrm>
          <a:prstGeom prst="rect">
            <a:avLst/>
          </a:prstGeom>
          <a:solidFill>
            <a:srgbClr val="FDDE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P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atividade desafiadora que requer habilidades</a:t>
            </a:r>
            <a:endParaRPr lang="en-GB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647F65-1D73-44A8-8478-41792D82C293}"/>
              </a:ext>
            </a:extLst>
          </p:cNvPr>
          <p:cNvSpPr txBox="1"/>
          <p:nvPr/>
        </p:nvSpPr>
        <p:spPr>
          <a:xfrm>
            <a:off x="398180" y="2227359"/>
            <a:ext cx="7011612" cy="589072"/>
          </a:xfrm>
          <a:prstGeom prst="rect">
            <a:avLst/>
          </a:prstGeom>
          <a:solidFill>
            <a:srgbClr val="F798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2.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pt-P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 fusão de ação e consciência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328342-2F09-4436-A9AF-A7870DDEADA1}"/>
              </a:ext>
            </a:extLst>
          </p:cNvPr>
          <p:cNvSpPr txBox="1"/>
          <p:nvPr/>
        </p:nvSpPr>
        <p:spPr>
          <a:xfrm>
            <a:off x="398180" y="2886614"/>
            <a:ext cx="7011612" cy="589072"/>
          </a:xfrm>
          <a:prstGeom prst="rect">
            <a:avLst/>
          </a:prstGeom>
          <a:solidFill>
            <a:srgbClr val="6ECE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 &amp; 4. </a:t>
            </a:r>
            <a:r>
              <a:rPr lang="pt-P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 fornecimento de objetivos claros e feedback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28930E-2FCD-4120-B0DB-5711CA9FA798}"/>
              </a:ext>
            </a:extLst>
          </p:cNvPr>
          <p:cNvSpPr txBox="1"/>
          <p:nvPr/>
        </p:nvSpPr>
        <p:spPr>
          <a:xfrm>
            <a:off x="398180" y="3545869"/>
            <a:ext cx="7011612" cy="58907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5. </a:t>
            </a:r>
            <a:r>
              <a:rPr lang="pt-P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Concentração na tarefa em mãos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2B0B40-EBB8-4D90-ABA4-922D987834F4}"/>
              </a:ext>
            </a:extLst>
          </p:cNvPr>
          <p:cNvSpPr txBox="1"/>
          <p:nvPr/>
        </p:nvSpPr>
        <p:spPr>
          <a:xfrm>
            <a:off x="398180" y="4205124"/>
            <a:ext cx="7011612" cy="589072"/>
          </a:xfrm>
          <a:prstGeom prst="rect">
            <a:avLst/>
          </a:prstGeom>
          <a:solidFill>
            <a:srgbClr val="6ECE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6.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paradoxo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do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controle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433B81-1315-4DF6-82D6-0DE444B550AB}"/>
              </a:ext>
            </a:extLst>
          </p:cNvPr>
          <p:cNvSpPr txBox="1"/>
          <p:nvPr/>
        </p:nvSpPr>
        <p:spPr>
          <a:xfrm>
            <a:off x="398180" y="4869757"/>
            <a:ext cx="7011612" cy="589072"/>
          </a:xfrm>
          <a:prstGeom prst="rect">
            <a:avLst/>
          </a:prstGeom>
          <a:solidFill>
            <a:srgbClr val="FDDE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7.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perda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de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autoconsciência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75F76E-6EAF-4BCB-AFC6-BF845148560D}"/>
              </a:ext>
            </a:extLst>
          </p:cNvPr>
          <p:cNvSpPr txBox="1"/>
          <p:nvPr/>
        </p:nvSpPr>
        <p:spPr>
          <a:xfrm>
            <a:off x="398180" y="5534390"/>
            <a:ext cx="7011612" cy="589072"/>
          </a:xfrm>
          <a:prstGeom prst="rect">
            <a:avLst/>
          </a:prstGeom>
          <a:solidFill>
            <a:srgbClr val="F798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8.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transformação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do tempo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904941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 </a:t>
            </a:r>
            <a:r>
              <a:rPr lang="en-US" sz="3600" b="1" dirty="0" err="1"/>
              <a:t>Experiência</a:t>
            </a:r>
            <a:r>
              <a:rPr lang="en-US" sz="3600" b="1" dirty="0"/>
              <a:t> </a:t>
            </a:r>
            <a:r>
              <a:rPr lang="en-US" sz="3600" b="1" dirty="0" err="1"/>
              <a:t>Ótima</a:t>
            </a:r>
            <a:r>
              <a:rPr lang="en-US" sz="3600" b="1" dirty="0"/>
              <a:t>: </a:t>
            </a:r>
            <a:r>
              <a:rPr lang="en-US" sz="3600" b="1" dirty="0" err="1"/>
              <a:t>Atingir</a:t>
            </a:r>
            <a:r>
              <a:rPr lang="en-US" sz="3600" b="1" dirty="0"/>
              <a:t> o </a:t>
            </a:r>
            <a:r>
              <a:rPr lang="en-US" sz="3600" b="1" dirty="0" err="1"/>
              <a:t>Fluxo</a:t>
            </a:r>
            <a:endParaRPr lang="en-US" sz="36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0E186C-81C2-4AF4-B601-1F8595ADC295}"/>
              </a:ext>
            </a:extLst>
          </p:cNvPr>
          <p:cNvSpPr txBox="1"/>
          <p:nvPr/>
        </p:nvSpPr>
        <p:spPr>
          <a:xfrm>
            <a:off x="804269" y="959749"/>
            <a:ext cx="10451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spc="-20" dirty="0">
                <a:solidFill>
                  <a:srgbClr val="6ECECB"/>
                </a:solidFill>
              </a:rPr>
              <a:t>Características da Experiência do Fluxo</a:t>
            </a:r>
            <a:r>
              <a:rPr lang="en-GB" sz="3000" b="1" spc="-20" dirty="0">
                <a:solidFill>
                  <a:srgbClr val="6ECECB"/>
                </a:solidFill>
              </a:rPr>
              <a:t>: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F29EED5-E83A-476D-9487-5CBC02510639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6808" y="1074748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ta: Circular 71">
            <a:extLst>
              <a:ext uri="{FF2B5EF4-FFF2-40B4-BE49-F238E27FC236}">
                <a16:creationId xmlns:a16="http://schemas.microsoft.com/office/drawing/2014/main" id="{3258CDEC-74EE-40AB-B4F0-E7052EDD05B3}"/>
              </a:ext>
            </a:extLst>
          </p:cNvPr>
          <p:cNvSpPr/>
          <p:nvPr/>
        </p:nvSpPr>
        <p:spPr>
          <a:xfrm rot="10800000" flipH="1">
            <a:off x="3956143" y="1183434"/>
            <a:ext cx="4354745" cy="4808803"/>
          </a:xfrm>
          <a:prstGeom prst="circularArrow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904941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 </a:t>
            </a:r>
            <a:r>
              <a:rPr lang="en-US" sz="3600" b="1" dirty="0" err="1"/>
              <a:t>Experiência</a:t>
            </a:r>
            <a:r>
              <a:rPr lang="en-US" sz="3600" b="1" dirty="0"/>
              <a:t> </a:t>
            </a:r>
            <a:r>
              <a:rPr lang="en-US" sz="3600" b="1" dirty="0" err="1"/>
              <a:t>Ótima</a:t>
            </a:r>
            <a:r>
              <a:rPr lang="en-US" sz="3600" b="1" dirty="0"/>
              <a:t>: </a:t>
            </a:r>
            <a:r>
              <a:rPr lang="en-US" sz="3600" b="1" dirty="0" err="1"/>
              <a:t>Fluxo</a:t>
            </a:r>
            <a:r>
              <a:rPr lang="en-US" sz="3600" b="1" dirty="0"/>
              <a:t> no Turismo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BC580B-CAC0-4F94-9863-E72D68CFFF55}"/>
              </a:ext>
            </a:extLst>
          </p:cNvPr>
          <p:cNvSpPr/>
          <p:nvPr/>
        </p:nvSpPr>
        <p:spPr>
          <a:xfrm>
            <a:off x="5174764" y="3164782"/>
            <a:ext cx="2052761" cy="994989"/>
          </a:xfrm>
          <a:prstGeom prst="ellipse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D58042-92B3-450C-8903-3C4E1F992982}"/>
              </a:ext>
            </a:extLst>
          </p:cNvPr>
          <p:cNvSpPr txBox="1"/>
          <p:nvPr/>
        </p:nvSpPr>
        <p:spPr>
          <a:xfrm>
            <a:off x="291764" y="2973656"/>
            <a:ext cx="4963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7981D"/>
                </a:solidFill>
              </a:rPr>
              <a:t>Remova</a:t>
            </a:r>
            <a:r>
              <a:rPr lang="en-GB" sz="2800" b="1" dirty="0">
                <a:solidFill>
                  <a:srgbClr val="F7981D"/>
                </a:solidFill>
              </a:rPr>
              <a:t> </a:t>
            </a:r>
            <a:r>
              <a:rPr lang="en-GB" sz="2800" b="1" dirty="0" err="1">
                <a:solidFill>
                  <a:srgbClr val="F7981D"/>
                </a:solidFill>
              </a:rPr>
              <a:t>distrações</a:t>
            </a:r>
            <a:r>
              <a:rPr lang="en-GB" sz="2800" b="1" dirty="0">
                <a:solidFill>
                  <a:srgbClr val="F7981D"/>
                </a:solidFill>
              </a:rPr>
              <a:t> </a:t>
            </a:r>
            <a:r>
              <a:rPr lang="en-GB" sz="2800" b="1" dirty="0" err="1">
                <a:solidFill>
                  <a:srgbClr val="F7981D"/>
                </a:solidFill>
              </a:rPr>
              <a:t>externas</a:t>
            </a:r>
            <a:endParaRPr lang="en-GB" sz="2800" b="1" dirty="0">
              <a:solidFill>
                <a:srgbClr val="F7981D"/>
              </a:solidFill>
            </a:endParaRPr>
          </a:p>
          <a:p>
            <a:r>
              <a:rPr lang="pt-PT" sz="2400" dirty="0"/>
              <a:t>(e.g., desligar os telemóveis)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FA7BD05-4743-4837-BA2B-2B4151428928}"/>
              </a:ext>
            </a:extLst>
          </p:cNvPr>
          <p:cNvSpPr txBox="1"/>
          <p:nvPr/>
        </p:nvSpPr>
        <p:spPr>
          <a:xfrm>
            <a:off x="2286163" y="5709134"/>
            <a:ext cx="6763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7981D"/>
                </a:solidFill>
              </a:rPr>
              <a:t>Identifique a tarefa específica a ser realizada</a:t>
            </a:r>
          </a:p>
          <a:p>
            <a:r>
              <a:rPr lang="en-GB" sz="2400" dirty="0"/>
              <a:t>(e.g., </a:t>
            </a:r>
            <a:r>
              <a:rPr lang="en-GB" sz="2400" dirty="0" err="1"/>
              <a:t>prova</a:t>
            </a:r>
            <a:r>
              <a:rPr lang="en-GB" sz="2400" dirty="0"/>
              <a:t> </a:t>
            </a:r>
            <a:r>
              <a:rPr lang="en-GB" sz="2400" dirty="0" err="1"/>
              <a:t>cega</a:t>
            </a:r>
            <a:r>
              <a:rPr lang="en-GB" sz="2400" dirty="0"/>
              <a:t> de </a:t>
            </a:r>
            <a:r>
              <a:rPr lang="en-GB" sz="2400" dirty="0" err="1"/>
              <a:t>vinhos</a:t>
            </a:r>
            <a:r>
              <a:rPr lang="en-GB" sz="2400" dirty="0"/>
              <a:t>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41DE4C7-73C9-4ABA-918A-039B5A0B200C}"/>
              </a:ext>
            </a:extLst>
          </p:cNvPr>
          <p:cNvSpPr txBox="1"/>
          <p:nvPr/>
        </p:nvSpPr>
        <p:spPr>
          <a:xfrm>
            <a:off x="7792629" y="4087541"/>
            <a:ext cx="4265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rgbClr val="F7981D"/>
                </a:solidFill>
              </a:rPr>
              <a:t>Estabeleça</a:t>
            </a:r>
            <a:r>
              <a:rPr lang="en-GB" sz="3000" b="1" dirty="0">
                <a:solidFill>
                  <a:srgbClr val="F7981D"/>
                </a:solidFill>
              </a:rPr>
              <a:t> </a:t>
            </a:r>
            <a:r>
              <a:rPr lang="en-GB" sz="3000" b="1" dirty="0" err="1">
                <a:solidFill>
                  <a:srgbClr val="F7981D"/>
                </a:solidFill>
              </a:rPr>
              <a:t>objetivos</a:t>
            </a:r>
            <a:r>
              <a:rPr lang="en-GB" sz="3000" b="1" dirty="0">
                <a:solidFill>
                  <a:srgbClr val="F7981D"/>
                </a:solidFill>
              </a:rPr>
              <a:t> claros</a:t>
            </a:r>
          </a:p>
          <a:p>
            <a:r>
              <a:rPr lang="en-GB" sz="2400" dirty="0"/>
              <a:t>(e.g., </a:t>
            </a:r>
            <a:r>
              <a:rPr lang="pt-PT" sz="2400" dirty="0"/>
              <a:t>adivinhar</a:t>
            </a:r>
            <a:r>
              <a:rPr lang="en-GB" sz="2400" dirty="0"/>
              <a:t> </a:t>
            </a:r>
            <a:r>
              <a:rPr lang="pt-PT" sz="2400" dirty="0"/>
              <a:t>o vinho correto seguindo a descrição enológica</a:t>
            </a:r>
            <a:r>
              <a:rPr lang="en-GB" sz="2400" dirty="0"/>
              <a:t>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2B49F1C-7092-4CE3-A69D-6C6C01614B2E}"/>
              </a:ext>
            </a:extLst>
          </p:cNvPr>
          <p:cNvSpPr txBox="1"/>
          <p:nvPr/>
        </p:nvSpPr>
        <p:spPr>
          <a:xfrm>
            <a:off x="7316958" y="2717697"/>
            <a:ext cx="4740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rgbClr val="F7981D"/>
                </a:solidFill>
              </a:rPr>
              <a:t>Dê</a:t>
            </a:r>
            <a:r>
              <a:rPr lang="en-GB" sz="3000" b="1" dirty="0">
                <a:solidFill>
                  <a:srgbClr val="F7981D"/>
                </a:solidFill>
              </a:rPr>
              <a:t> feedback </a:t>
            </a:r>
            <a:r>
              <a:rPr lang="en-GB" sz="3000" b="1" dirty="0" err="1">
                <a:solidFill>
                  <a:srgbClr val="F7981D"/>
                </a:solidFill>
              </a:rPr>
              <a:t>imediato</a:t>
            </a:r>
            <a:endParaRPr lang="en-GB" sz="3000" b="1" dirty="0">
              <a:solidFill>
                <a:srgbClr val="F7981D"/>
              </a:solidFill>
            </a:endParaRPr>
          </a:p>
          <a:p>
            <a:r>
              <a:rPr lang="en-GB" sz="2400" dirty="0"/>
              <a:t>(e.g., </a:t>
            </a:r>
            <a:r>
              <a:rPr lang="en-GB" sz="2400" dirty="0" err="1"/>
              <a:t>certo</a:t>
            </a:r>
            <a:r>
              <a:rPr lang="en-GB" sz="2400" dirty="0"/>
              <a:t>, </a:t>
            </a:r>
            <a:r>
              <a:rPr lang="en-GB" sz="2400" dirty="0" err="1"/>
              <a:t>errado</a:t>
            </a:r>
            <a:r>
              <a:rPr lang="en-GB" sz="2400" dirty="0"/>
              <a:t>, </a:t>
            </a:r>
            <a:r>
              <a:rPr lang="en-GB" sz="2400" dirty="0" err="1"/>
              <a:t>gosto</a:t>
            </a:r>
            <a:r>
              <a:rPr lang="en-GB" sz="2400" dirty="0"/>
              <a:t>, </a:t>
            </a:r>
            <a:r>
              <a:rPr lang="en-GB" sz="2400" dirty="0" err="1"/>
              <a:t>técnica</a:t>
            </a:r>
            <a:r>
              <a:rPr lang="en-GB" sz="2400" dirty="0"/>
              <a:t>, </a:t>
            </a:r>
            <a:r>
              <a:rPr lang="en-GB" sz="2400" dirty="0" err="1"/>
              <a:t>cheiro</a:t>
            </a:r>
            <a:r>
              <a:rPr lang="en-GB" sz="2400" dirty="0"/>
              <a:t>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54E73E9-FE85-4CA9-B619-46520BEDEE72}"/>
              </a:ext>
            </a:extLst>
          </p:cNvPr>
          <p:cNvSpPr txBox="1"/>
          <p:nvPr/>
        </p:nvSpPr>
        <p:spPr>
          <a:xfrm>
            <a:off x="2909482" y="1044645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Desfrutamento</a:t>
            </a:r>
            <a:endParaRPr lang="en-GB" sz="2800" b="1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9CCCAF0-1778-4BAF-8498-73B77EFDD112}"/>
              </a:ext>
            </a:extLst>
          </p:cNvPr>
          <p:cNvSpPr txBox="1"/>
          <p:nvPr/>
        </p:nvSpPr>
        <p:spPr>
          <a:xfrm>
            <a:off x="304175" y="1548955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Relevância</a:t>
            </a:r>
            <a:endParaRPr lang="en-GB" sz="2800" b="1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4284BA8-A661-4D7D-B538-C78B4D9383B9}"/>
              </a:ext>
            </a:extLst>
          </p:cNvPr>
          <p:cNvSpPr txBox="1"/>
          <p:nvPr/>
        </p:nvSpPr>
        <p:spPr>
          <a:xfrm>
            <a:off x="9263687" y="1548955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Novidade</a:t>
            </a:r>
            <a:endParaRPr lang="en-GB" sz="2800" b="1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B6312A7-F639-4F12-9DDC-247049A4E393}"/>
              </a:ext>
            </a:extLst>
          </p:cNvPr>
          <p:cNvSpPr txBox="1"/>
          <p:nvPr/>
        </p:nvSpPr>
        <p:spPr>
          <a:xfrm>
            <a:off x="5254775" y="1810565"/>
            <a:ext cx="168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Atenção</a:t>
            </a:r>
            <a:endParaRPr lang="en-GB" sz="2400" dirty="0"/>
          </a:p>
          <a:p>
            <a:pPr algn="ctr"/>
            <a:r>
              <a:rPr lang="en-GB" sz="2400" dirty="0" err="1"/>
              <a:t>Avaliação</a:t>
            </a:r>
            <a:endParaRPr lang="en-GB" sz="2400" dirty="0"/>
          </a:p>
        </p:txBody>
      </p:sp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1B92D023-67EE-4BE3-BB36-7EC5D8C42847}"/>
              </a:ext>
            </a:extLst>
          </p:cNvPr>
          <p:cNvCxnSpPr>
            <a:cxnSpLocks/>
            <a:stCxn id="39" idx="2"/>
            <a:endCxn id="41" idx="1"/>
          </p:cNvCxnSpPr>
          <p:nvPr/>
        </p:nvCxnSpPr>
        <p:spPr>
          <a:xfrm>
            <a:off x="1618175" y="2072175"/>
            <a:ext cx="3636600" cy="153889"/>
          </a:xfrm>
          <a:prstGeom prst="straightConnector1">
            <a:avLst/>
          </a:prstGeom>
          <a:ln w="5715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A1225C55-7113-4851-8129-83F3C79A1356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4133482" y="1567865"/>
            <a:ext cx="1962518" cy="242700"/>
          </a:xfrm>
          <a:prstGeom prst="straightConnector1">
            <a:avLst/>
          </a:prstGeom>
          <a:ln w="5715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30A32F66-283F-45C1-8A5D-90B107562569}"/>
              </a:ext>
            </a:extLst>
          </p:cNvPr>
          <p:cNvCxnSpPr>
            <a:cxnSpLocks/>
            <a:stCxn id="40" idx="2"/>
            <a:endCxn id="41" idx="3"/>
          </p:cNvCxnSpPr>
          <p:nvPr/>
        </p:nvCxnSpPr>
        <p:spPr>
          <a:xfrm flipH="1">
            <a:off x="6937224" y="2072175"/>
            <a:ext cx="3640463" cy="153889"/>
          </a:xfrm>
          <a:prstGeom prst="straightConnector1">
            <a:avLst/>
          </a:prstGeom>
          <a:ln w="5715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D64A597B-5E6C-4416-87E4-54DD0EF71A3B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6096000" y="2641562"/>
            <a:ext cx="0" cy="523220"/>
          </a:xfrm>
          <a:prstGeom prst="straightConnector1">
            <a:avLst/>
          </a:prstGeom>
          <a:ln w="5715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9B11F20-1C62-4B28-8F45-D286682D48E8}"/>
              </a:ext>
            </a:extLst>
          </p:cNvPr>
          <p:cNvSpPr txBox="1"/>
          <p:nvPr/>
        </p:nvSpPr>
        <p:spPr>
          <a:xfrm>
            <a:off x="6834517" y="1044646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Compromisso</a:t>
            </a:r>
            <a:endParaRPr lang="en-GB" sz="2800" b="1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B8363BE0-806C-4A13-B75E-9B6B8682E78E}"/>
              </a:ext>
            </a:extLst>
          </p:cNvPr>
          <p:cNvCxnSpPr>
            <a:cxnSpLocks/>
            <a:stCxn id="55" idx="2"/>
            <a:endCxn id="41" idx="0"/>
          </p:cNvCxnSpPr>
          <p:nvPr/>
        </p:nvCxnSpPr>
        <p:spPr>
          <a:xfrm flipH="1">
            <a:off x="6096000" y="1567866"/>
            <a:ext cx="1962517" cy="242699"/>
          </a:xfrm>
          <a:prstGeom prst="straightConnector1">
            <a:avLst/>
          </a:prstGeom>
          <a:ln w="57150">
            <a:solidFill>
              <a:srgbClr val="6ECE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D164940-876C-41DE-8D96-A2FEB267969F}"/>
              </a:ext>
            </a:extLst>
          </p:cNvPr>
          <p:cNvSpPr txBox="1"/>
          <p:nvPr/>
        </p:nvSpPr>
        <p:spPr>
          <a:xfrm>
            <a:off x="4508259" y="4159771"/>
            <a:ext cx="3194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6ECECB"/>
                </a:solidFill>
              </a:rPr>
              <a:t>Experiência</a:t>
            </a:r>
            <a:r>
              <a:rPr lang="en-GB" sz="2400" b="1" dirty="0">
                <a:solidFill>
                  <a:srgbClr val="6ECECB"/>
                </a:solidFill>
              </a:rPr>
              <a:t>:</a:t>
            </a:r>
          </a:p>
          <a:p>
            <a:pPr algn="ctr"/>
            <a:r>
              <a:rPr lang="en-GB" sz="3200" b="1" dirty="0" err="1"/>
              <a:t>Visita</a:t>
            </a:r>
            <a:r>
              <a:rPr lang="en-GB" sz="3200" b="1" dirty="0"/>
              <a:t> a </a:t>
            </a:r>
            <a:r>
              <a:rPr lang="en-GB" sz="3200" b="1" dirty="0" err="1"/>
              <a:t>uma</a:t>
            </a:r>
            <a:r>
              <a:rPr lang="en-GB" sz="3200" b="1" dirty="0"/>
              <a:t> </a:t>
            </a:r>
            <a:r>
              <a:rPr lang="en-GB" sz="3200" b="1" dirty="0" err="1"/>
              <a:t>adega</a:t>
            </a:r>
            <a:endParaRPr lang="en-GB" sz="3200" b="1" dirty="0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8FDB7986-983D-42F3-83B4-27C2D36939E3}"/>
              </a:ext>
            </a:extLst>
          </p:cNvPr>
          <p:cNvSpPr txBox="1"/>
          <p:nvPr/>
        </p:nvSpPr>
        <p:spPr>
          <a:xfrm>
            <a:off x="209349" y="4149435"/>
            <a:ext cx="442625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>
                <a:solidFill>
                  <a:srgbClr val="F7981D"/>
                </a:solidFill>
              </a:rPr>
              <a:t>Proporcione os estímulos certos</a:t>
            </a:r>
          </a:p>
          <a:p>
            <a:r>
              <a:rPr lang="en-GB" sz="2400" dirty="0"/>
              <a:t>(e.g., </a:t>
            </a:r>
            <a:r>
              <a:rPr lang="en-GB" sz="2400" dirty="0" err="1"/>
              <a:t>visita</a:t>
            </a:r>
            <a:r>
              <a:rPr lang="en-GB" sz="2400" dirty="0"/>
              <a:t> </a:t>
            </a:r>
            <a:r>
              <a:rPr lang="en-GB" sz="2400" dirty="0" err="1"/>
              <a:t>guiada</a:t>
            </a:r>
            <a:r>
              <a:rPr lang="en-GB" sz="2400" dirty="0"/>
              <a:t> + </a:t>
            </a:r>
            <a:r>
              <a:rPr lang="en-GB" sz="2400" dirty="0" err="1"/>
              <a:t>curso</a:t>
            </a:r>
            <a:r>
              <a:rPr lang="en-GB" sz="2400" dirty="0"/>
              <a:t> intensive de </a:t>
            </a:r>
            <a:r>
              <a:rPr lang="en-GB" sz="2400" dirty="0" err="1"/>
              <a:t>degustação</a:t>
            </a:r>
            <a:r>
              <a:rPr lang="en-GB" sz="2400" dirty="0"/>
              <a:t> de </a:t>
            </a:r>
            <a:r>
              <a:rPr lang="en-GB" sz="2400" dirty="0" err="1"/>
              <a:t>vinho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279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https://youtu.be/8h6IMYRoCZw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4" name="Multimédia Online 3" title="FLOW BY MIHALY CSIKSZENTMIHALYI | ANIMATED BOOK SUMMARY">
            <a:hlinkClick r:id="" action="ppaction://media"/>
            <a:extLst>
              <a:ext uri="{FF2B5EF4-FFF2-40B4-BE49-F238E27FC236}">
                <a16:creationId xmlns:a16="http://schemas.microsoft.com/office/drawing/2014/main" id="{41CF6B87-0C5B-4200-9458-C59A4E422988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60073" y="1289335"/>
            <a:ext cx="6948000" cy="428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AE6A15-1085-4626-B96F-E914B820BF01}"/>
              </a:ext>
            </a:extLst>
          </p:cNvPr>
          <p:cNvSpPr txBox="1"/>
          <p:nvPr/>
        </p:nvSpPr>
        <p:spPr>
          <a:xfrm>
            <a:off x="9843516" y="1228725"/>
            <a:ext cx="229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O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</a:rPr>
              <a:t>Fluxo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</a:rPr>
              <a:t>Mihalyi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 Csikszentmihalyi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ção da Imagem 17">
            <a:extLst>
              <a:ext uri="{FF2B5EF4-FFF2-40B4-BE49-F238E27FC236}">
                <a16:creationId xmlns:a16="http://schemas.microsoft.com/office/drawing/2014/main" id="{8895C5C9-B6D0-4A61-9756-8D42E5AAFE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DDF85E-ED7B-4114-9724-510022B55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213" y="936395"/>
            <a:ext cx="3058492" cy="3297980"/>
          </a:xfrm>
        </p:spPr>
        <p:txBody>
          <a:bodyPr wrap="square" lIns="0" rIns="0"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Liminaridade</a:t>
            </a:r>
            <a:endParaRPr lang="en-US" sz="44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09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978463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Liminaridade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03B7A7-D794-4AB7-8021-7E5E51885A39}"/>
              </a:ext>
            </a:extLst>
          </p:cNvPr>
          <p:cNvSpPr txBox="1"/>
          <p:nvPr/>
        </p:nvSpPr>
        <p:spPr>
          <a:xfrm>
            <a:off x="925830" y="1206388"/>
            <a:ext cx="10339148" cy="1615325"/>
          </a:xfrm>
          <a:prstGeom prst="rect">
            <a:avLst/>
          </a:prstGeom>
          <a:solidFill>
            <a:srgbClr val="FDDE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O desejo de escapar, o desejo de ser transformado e a necessidade de fortalecer a autoidentidade, criam a oportunidade para “</a:t>
            </a:r>
            <a:r>
              <a:rPr lang="pt-PT" sz="2400" b="1" dirty="0"/>
              <a:t>rito de passagem</a:t>
            </a:r>
            <a:r>
              <a:rPr lang="pt-PT" sz="2400" dirty="0"/>
              <a:t>” e </a:t>
            </a:r>
            <a:r>
              <a:rPr lang="pt-PT" sz="2400" b="1" dirty="0"/>
              <a:t>experiências liminóides</a:t>
            </a:r>
            <a:r>
              <a:rPr lang="pt-PT" sz="2400" dirty="0"/>
              <a:t>.</a:t>
            </a:r>
            <a:endParaRPr lang="en-GB" sz="2400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DEE8F2C-9983-48B1-A0A8-15B312357D49}"/>
              </a:ext>
            </a:extLst>
          </p:cNvPr>
          <p:cNvGrpSpPr/>
          <p:nvPr/>
        </p:nvGrpSpPr>
        <p:grpSpPr>
          <a:xfrm>
            <a:off x="342900" y="4080725"/>
            <a:ext cx="11487150" cy="1624998"/>
            <a:chOff x="1607910" y="3440645"/>
            <a:chExt cx="6548646" cy="95796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36C6EA-83A8-47D3-BC60-A523381224D9}"/>
                </a:ext>
              </a:extLst>
            </p:cNvPr>
            <p:cNvSpPr/>
            <p:nvPr/>
          </p:nvSpPr>
          <p:spPr>
            <a:xfrm>
              <a:off x="1829040" y="3497686"/>
              <a:ext cx="286327" cy="277091"/>
            </a:xfrm>
            <a:prstGeom prst="ellipse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Conexão reta unidirecional 19">
              <a:extLst>
                <a:ext uri="{FF2B5EF4-FFF2-40B4-BE49-F238E27FC236}">
                  <a16:creationId xmlns:a16="http://schemas.microsoft.com/office/drawing/2014/main" id="{A91972B4-EFD7-4A6E-A6E3-654DF345839B}"/>
                </a:ext>
              </a:extLst>
            </p:cNvPr>
            <p:cNvCxnSpPr>
              <a:cxnSpLocks/>
              <a:stCxn id="19" idx="6"/>
            </p:cNvCxnSpPr>
            <p:nvPr/>
          </p:nvCxnSpPr>
          <p:spPr>
            <a:xfrm flipV="1">
              <a:off x="2115367" y="3636231"/>
              <a:ext cx="17196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9D7E730-F021-44D6-B8C7-472014927B4F}"/>
                </a:ext>
              </a:extLst>
            </p:cNvPr>
            <p:cNvSpPr/>
            <p:nvPr/>
          </p:nvSpPr>
          <p:spPr>
            <a:xfrm>
              <a:off x="3834992" y="3440645"/>
              <a:ext cx="2078182" cy="391172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Liminaridade</a:t>
              </a:r>
            </a:p>
          </p:txBody>
        </p:sp>
        <p:cxnSp>
          <p:nvCxnSpPr>
            <p:cNvPr id="22" name="Conexão reta unidirecional 21">
              <a:extLst>
                <a:ext uri="{FF2B5EF4-FFF2-40B4-BE49-F238E27FC236}">
                  <a16:creationId xmlns:a16="http://schemas.microsoft.com/office/drawing/2014/main" id="{613C9725-DD58-49A8-8157-53DDAA2F7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3174" y="3636232"/>
              <a:ext cx="17196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139B3D-EF1F-459E-A50E-22D71FD8D171}"/>
                </a:ext>
              </a:extLst>
            </p:cNvPr>
            <p:cNvSpPr/>
            <p:nvPr/>
          </p:nvSpPr>
          <p:spPr>
            <a:xfrm>
              <a:off x="7632799" y="3497685"/>
              <a:ext cx="286327" cy="277091"/>
            </a:xfrm>
            <a:prstGeom prst="ellipse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25F97D23-E32A-46BF-BBB5-24D84C600066}"/>
                </a:ext>
              </a:extLst>
            </p:cNvPr>
            <p:cNvSpPr txBox="1"/>
            <p:nvPr/>
          </p:nvSpPr>
          <p:spPr>
            <a:xfrm>
              <a:off x="2115366" y="3677928"/>
              <a:ext cx="1719625" cy="2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Separação</a:t>
              </a:r>
              <a:endParaRPr lang="en-GB" sz="2400" b="1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D99C0F3-1419-4B85-9E53-36EAD5B5FA1D}"/>
                </a:ext>
              </a:extLst>
            </p:cNvPr>
            <p:cNvSpPr txBox="1"/>
            <p:nvPr/>
          </p:nvSpPr>
          <p:spPr>
            <a:xfrm>
              <a:off x="5913173" y="3677928"/>
              <a:ext cx="1719625" cy="2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Reintegração</a:t>
              </a:r>
              <a:endParaRPr lang="en-GB" sz="2400" b="1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F61DE5E-825D-4AC3-9808-E2B905BA6A5C}"/>
                </a:ext>
              </a:extLst>
            </p:cNvPr>
            <p:cNvSpPr txBox="1"/>
            <p:nvPr/>
          </p:nvSpPr>
          <p:spPr>
            <a:xfrm>
              <a:off x="1607910" y="3908723"/>
              <a:ext cx="761188" cy="4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Estado </a:t>
              </a:r>
              <a:r>
                <a:rPr lang="en-GB" sz="2400" b="1" dirty="0" err="1"/>
                <a:t>Inicial</a:t>
              </a:r>
              <a:endParaRPr lang="en-GB" sz="2400" b="1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E8C22CA-BC0E-4B20-81BE-C56A789DD1CE}"/>
                </a:ext>
              </a:extLst>
            </p:cNvPr>
            <p:cNvSpPr txBox="1"/>
            <p:nvPr/>
          </p:nvSpPr>
          <p:spPr>
            <a:xfrm>
              <a:off x="7395368" y="3908722"/>
              <a:ext cx="761188" cy="4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Novo Estado</a:t>
              </a:r>
            </a:p>
          </p:txBody>
        </p:sp>
      </p:grpSp>
      <p:sp>
        <p:nvSpPr>
          <p:cNvPr id="6" name="Parêntese esquerdo 5">
            <a:extLst>
              <a:ext uri="{FF2B5EF4-FFF2-40B4-BE49-F238E27FC236}">
                <a16:creationId xmlns:a16="http://schemas.microsoft.com/office/drawing/2014/main" id="{88A8B998-B1CE-4AC3-B9C7-91B49E2CE726}"/>
              </a:ext>
            </a:extLst>
          </p:cNvPr>
          <p:cNvSpPr/>
          <p:nvPr/>
        </p:nvSpPr>
        <p:spPr>
          <a:xfrm rot="5400000">
            <a:off x="5897730" y="-2011528"/>
            <a:ext cx="377491" cy="11487152"/>
          </a:xfrm>
          <a:prstGeom prst="leftBracket">
            <a:avLst/>
          </a:prstGeom>
          <a:ln w="38100">
            <a:solidFill>
              <a:srgbClr val="6EC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8F573AE-342C-47E7-A445-5EB2EA8FAFDA}"/>
              </a:ext>
            </a:extLst>
          </p:cNvPr>
          <p:cNvSpPr txBox="1"/>
          <p:nvPr/>
        </p:nvSpPr>
        <p:spPr>
          <a:xfrm>
            <a:off x="4587780" y="2892442"/>
            <a:ext cx="301643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Rito</a:t>
            </a:r>
            <a:r>
              <a:rPr lang="en-GB" sz="2400" b="1" dirty="0"/>
              <a:t> de </a:t>
            </a:r>
            <a:r>
              <a:rPr lang="en-GB" sz="2400" b="1" dirty="0" err="1"/>
              <a:t>passagem</a:t>
            </a:r>
            <a:endParaRPr lang="en-GB" sz="2400" b="1" dirty="0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3680567E-A4A5-45DD-9211-AE62933EA740}"/>
              </a:ext>
            </a:extLst>
          </p:cNvPr>
          <p:cNvSpPr/>
          <p:nvPr/>
        </p:nvSpPr>
        <p:spPr>
          <a:xfrm>
            <a:off x="1897380" y="5554980"/>
            <a:ext cx="8458200" cy="697527"/>
          </a:xfrm>
          <a:custGeom>
            <a:avLst/>
            <a:gdLst>
              <a:gd name="connsiteX0" fmla="*/ 0 w 8458200"/>
              <a:gd name="connsiteY0" fmla="*/ 68580 h 697527"/>
              <a:gd name="connsiteX1" fmla="*/ 4263390 w 8458200"/>
              <a:gd name="connsiteY1" fmla="*/ 697230 h 697527"/>
              <a:gd name="connsiteX2" fmla="*/ 8458200 w 8458200"/>
              <a:gd name="connsiteY2" fmla="*/ 0 h 6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8200" h="697527">
                <a:moveTo>
                  <a:pt x="0" y="68580"/>
                </a:moveTo>
                <a:cubicBezTo>
                  <a:pt x="1426845" y="388620"/>
                  <a:pt x="2853690" y="708660"/>
                  <a:pt x="4263390" y="697230"/>
                </a:cubicBezTo>
                <a:cubicBezTo>
                  <a:pt x="5673090" y="685800"/>
                  <a:pt x="7065645" y="342900"/>
                  <a:pt x="8458200" y="0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BEEBCF6-E14B-46C7-8FC2-2D0FF6C7A6C2}"/>
              </a:ext>
            </a:extLst>
          </p:cNvPr>
          <p:cNvSpPr txBox="1"/>
          <p:nvPr/>
        </p:nvSpPr>
        <p:spPr>
          <a:xfrm>
            <a:off x="4899958" y="5759878"/>
            <a:ext cx="241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Transformação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948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9A2A2433-EBDA-475C-ACF3-D122F4A70951}"/>
              </a:ext>
            </a:extLst>
          </p:cNvPr>
          <p:cNvSpPr/>
          <p:nvPr/>
        </p:nvSpPr>
        <p:spPr>
          <a:xfrm rot="5400000">
            <a:off x="5634334" y="1862944"/>
            <a:ext cx="923330" cy="126499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13965F8-24D2-42FE-8277-FB189FABC789}"/>
              </a:ext>
            </a:extLst>
          </p:cNvPr>
          <p:cNvSpPr/>
          <p:nvPr/>
        </p:nvSpPr>
        <p:spPr>
          <a:xfrm>
            <a:off x="342898" y="4211302"/>
            <a:ext cx="11523120" cy="2196000"/>
          </a:xfrm>
          <a:prstGeom prst="rightArrow">
            <a:avLst>
              <a:gd name="adj1" fmla="val 62760"/>
              <a:gd name="adj2" fmla="val 68011"/>
            </a:avLst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978463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Liminaridade: O “limen”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7D4DD1-28BF-49F3-AD8E-23A377161215}"/>
              </a:ext>
            </a:extLst>
          </p:cNvPr>
          <p:cNvSpPr txBox="1"/>
          <p:nvPr/>
        </p:nvSpPr>
        <p:spPr>
          <a:xfrm>
            <a:off x="4027169" y="1068661"/>
            <a:ext cx="4137660" cy="923330"/>
          </a:xfrm>
          <a:prstGeom prst="rect">
            <a:avLst/>
          </a:prstGeom>
          <a:solidFill>
            <a:srgbClr val="FDD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Limen:</a:t>
            </a:r>
          </a:p>
          <a:p>
            <a:pPr algn="ctr"/>
            <a:r>
              <a:rPr lang="pt-PT" sz="2400" dirty="0"/>
              <a:t>espaço </a:t>
            </a:r>
            <a:r>
              <a:rPr lang="pt-PT" sz="2400" dirty="0" err="1"/>
              <a:t>liminal</a:t>
            </a:r>
            <a:r>
              <a:rPr lang="pt-PT" sz="2400" dirty="0"/>
              <a:t> ou ponto </a:t>
            </a:r>
            <a:r>
              <a:rPr lang="pt-PT" sz="2400" dirty="0" err="1"/>
              <a:t>liminal</a:t>
            </a:r>
            <a:endParaRPr lang="en-GB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9E6B22-F317-44F3-9552-51B6007A238E}"/>
              </a:ext>
            </a:extLst>
          </p:cNvPr>
          <p:cNvSpPr txBox="1"/>
          <p:nvPr/>
        </p:nvSpPr>
        <p:spPr>
          <a:xfrm>
            <a:off x="2480311" y="2350862"/>
            <a:ext cx="725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Espaço e tempo entre dois estados de existência</a:t>
            </a:r>
            <a:endParaRPr lang="en-GB" sz="24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6D06F0D-852C-4E50-B0B7-52AB437E1FBF}"/>
              </a:ext>
            </a:extLst>
          </p:cNvPr>
          <p:cNvGrpSpPr/>
          <p:nvPr/>
        </p:nvGrpSpPr>
        <p:grpSpPr>
          <a:xfrm>
            <a:off x="378868" y="3046419"/>
            <a:ext cx="11487150" cy="1407826"/>
            <a:chOff x="1607910" y="3440645"/>
            <a:chExt cx="6548646" cy="82993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4606B8-A950-4678-AAB0-AE975DEB4E5E}"/>
                </a:ext>
              </a:extLst>
            </p:cNvPr>
            <p:cNvSpPr/>
            <p:nvPr/>
          </p:nvSpPr>
          <p:spPr>
            <a:xfrm>
              <a:off x="1829040" y="3497686"/>
              <a:ext cx="286327" cy="277091"/>
            </a:xfrm>
            <a:prstGeom prst="ellipse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Conexão reta unidirecional 18">
              <a:extLst>
                <a:ext uri="{FF2B5EF4-FFF2-40B4-BE49-F238E27FC236}">
                  <a16:creationId xmlns:a16="http://schemas.microsoft.com/office/drawing/2014/main" id="{5B0561EA-BAE0-49E3-AC45-20AD08EA6530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 flipV="1">
              <a:off x="2115367" y="3636231"/>
              <a:ext cx="17196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55023458-E35D-48FE-A7DA-9C6ECB4C476E}"/>
                </a:ext>
              </a:extLst>
            </p:cNvPr>
            <p:cNvSpPr/>
            <p:nvPr/>
          </p:nvSpPr>
          <p:spPr>
            <a:xfrm>
              <a:off x="3834992" y="3440645"/>
              <a:ext cx="2078182" cy="391172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Liminaridade</a:t>
              </a:r>
            </a:p>
          </p:txBody>
        </p:sp>
        <p:cxnSp>
          <p:nvCxnSpPr>
            <p:cNvPr id="21" name="Conexão reta unidirecional 20">
              <a:extLst>
                <a:ext uri="{FF2B5EF4-FFF2-40B4-BE49-F238E27FC236}">
                  <a16:creationId xmlns:a16="http://schemas.microsoft.com/office/drawing/2014/main" id="{1BF9AD80-D7AE-46F0-8E5E-110F82588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3174" y="3636232"/>
              <a:ext cx="171962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DD4C12-3041-4A06-A3A3-F4D475C4BEE5}"/>
                </a:ext>
              </a:extLst>
            </p:cNvPr>
            <p:cNvSpPr/>
            <p:nvPr/>
          </p:nvSpPr>
          <p:spPr>
            <a:xfrm>
              <a:off x="7632799" y="3497685"/>
              <a:ext cx="286327" cy="277091"/>
            </a:xfrm>
            <a:prstGeom prst="ellipse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2A43C32-7C08-4E10-92E0-DBA3696F161A}"/>
                </a:ext>
              </a:extLst>
            </p:cNvPr>
            <p:cNvSpPr txBox="1"/>
            <p:nvPr/>
          </p:nvSpPr>
          <p:spPr>
            <a:xfrm>
              <a:off x="2115366" y="3677928"/>
              <a:ext cx="1719625" cy="2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Separação</a:t>
              </a:r>
              <a:endParaRPr lang="en-GB" sz="2400" b="1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8608184F-3A0A-414B-8CEC-BEED8BC3907D}"/>
                </a:ext>
              </a:extLst>
            </p:cNvPr>
            <p:cNvSpPr txBox="1"/>
            <p:nvPr/>
          </p:nvSpPr>
          <p:spPr>
            <a:xfrm>
              <a:off x="5913173" y="3677928"/>
              <a:ext cx="1719625" cy="27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Reintegração</a:t>
              </a:r>
              <a:endParaRPr lang="en-GB" sz="2400" b="1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A13144C-C45F-4D3A-A241-8B6B0566C687}"/>
                </a:ext>
              </a:extLst>
            </p:cNvPr>
            <p:cNvSpPr txBox="1"/>
            <p:nvPr/>
          </p:nvSpPr>
          <p:spPr>
            <a:xfrm>
              <a:off x="1607910" y="3780696"/>
              <a:ext cx="761188" cy="48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Estado </a:t>
              </a:r>
              <a:r>
                <a:rPr lang="en-GB" sz="2400" b="1" dirty="0" err="1"/>
                <a:t>Inicial</a:t>
              </a:r>
              <a:endParaRPr lang="en-GB" sz="2400" b="1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686ACEB5-BBD0-49F8-B7B2-E30624DDF167}"/>
                </a:ext>
              </a:extLst>
            </p:cNvPr>
            <p:cNvSpPr txBox="1"/>
            <p:nvPr/>
          </p:nvSpPr>
          <p:spPr>
            <a:xfrm>
              <a:off x="7395368" y="3780696"/>
              <a:ext cx="761188" cy="48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Novo Estado</a:t>
              </a: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5BDD5C6-65FD-4AAB-B950-7504AAC1A89F}"/>
              </a:ext>
            </a:extLst>
          </p:cNvPr>
          <p:cNvSpPr txBox="1"/>
          <p:nvPr/>
        </p:nvSpPr>
        <p:spPr>
          <a:xfrm>
            <a:off x="342898" y="4565802"/>
            <a:ext cx="315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Criança</a:t>
            </a:r>
            <a:endParaRPr lang="en-GB" sz="24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98095EC-ED26-43CF-B65C-1C6432BA95EA}"/>
              </a:ext>
            </a:extLst>
          </p:cNvPr>
          <p:cNvSpPr txBox="1"/>
          <p:nvPr/>
        </p:nvSpPr>
        <p:spPr>
          <a:xfrm>
            <a:off x="8917487" y="4565801"/>
            <a:ext cx="291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err="1"/>
              <a:t>Adulto</a:t>
            </a:r>
            <a:endParaRPr lang="en-GB" sz="24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F25BFCC-3E78-4C23-95FE-8B0C78EE10F3}"/>
              </a:ext>
            </a:extLst>
          </p:cNvPr>
          <p:cNvSpPr txBox="1"/>
          <p:nvPr/>
        </p:nvSpPr>
        <p:spPr>
          <a:xfrm>
            <a:off x="4518659" y="4565800"/>
            <a:ext cx="315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Agogê</a:t>
            </a:r>
            <a:r>
              <a:rPr lang="en-GB" sz="2400" b="1" dirty="0"/>
              <a:t> </a:t>
            </a:r>
            <a:r>
              <a:rPr lang="en-GB" sz="2400" b="1" dirty="0" err="1"/>
              <a:t>Espartano</a:t>
            </a:r>
            <a:endParaRPr lang="en-GB" sz="24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1D49911-BA07-4018-9A90-05D3B3AC3644}"/>
              </a:ext>
            </a:extLst>
          </p:cNvPr>
          <p:cNvSpPr txBox="1"/>
          <p:nvPr/>
        </p:nvSpPr>
        <p:spPr>
          <a:xfrm>
            <a:off x="342898" y="5069251"/>
            <a:ext cx="315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Solteiro</a:t>
            </a:r>
            <a:endParaRPr lang="en-GB" sz="24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807A8D5-F370-43BA-8FE0-EE9358F2A730}"/>
              </a:ext>
            </a:extLst>
          </p:cNvPr>
          <p:cNvSpPr txBox="1"/>
          <p:nvPr/>
        </p:nvSpPr>
        <p:spPr>
          <a:xfrm>
            <a:off x="8917487" y="5069250"/>
            <a:ext cx="291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Casado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4430306-ADF2-47C5-97EC-5B52BA208BEC}"/>
              </a:ext>
            </a:extLst>
          </p:cNvPr>
          <p:cNvSpPr txBox="1"/>
          <p:nvPr/>
        </p:nvSpPr>
        <p:spPr>
          <a:xfrm>
            <a:off x="4518659" y="5069249"/>
            <a:ext cx="315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Casamento</a:t>
            </a:r>
            <a:endParaRPr lang="en-GB" sz="2400" b="1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208AD54-08F1-4EAA-B99F-9DCEF3B5F59A}"/>
              </a:ext>
            </a:extLst>
          </p:cNvPr>
          <p:cNvSpPr txBox="1"/>
          <p:nvPr/>
        </p:nvSpPr>
        <p:spPr>
          <a:xfrm>
            <a:off x="342898" y="5572699"/>
            <a:ext cx="315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Estudante</a:t>
            </a:r>
            <a:endParaRPr lang="en-GB" sz="24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1537F13-3B4C-4A12-8B06-0D9E840A949A}"/>
              </a:ext>
            </a:extLst>
          </p:cNvPr>
          <p:cNvSpPr txBox="1"/>
          <p:nvPr/>
        </p:nvSpPr>
        <p:spPr>
          <a:xfrm>
            <a:off x="8917487" y="5572698"/>
            <a:ext cx="291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err="1"/>
              <a:t>Licenciado</a:t>
            </a:r>
            <a:endParaRPr lang="en-GB" sz="240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B2AD8D3-2868-49D0-B39D-FD22024A2674}"/>
              </a:ext>
            </a:extLst>
          </p:cNvPr>
          <p:cNvSpPr txBox="1"/>
          <p:nvPr/>
        </p:nvSpPr>
        <p:spPr>
          <a:xfrm>
            <a:off x="4518659" y="5572697"/>
            <a:ext cx="315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Licenciatura</a:t>
            </a:r>
            <a:endParaRPr lang="en-GB" sz="2400" b="1" dirty="0"/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AAF74484-979C-4B11-9ABF-C552032A3146}"/>
              </a:ext>
            </a:extLst>
          </p:cNvPr>
          <p:cNvCxnSpPr/>
          <p:nvPr/>
        </p:nvCxnSpPr>
        <p:spPr>
          <a:xfrm>
            <a:off x="1943100" y="4789170"/>
            <a:ext cx="30632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54822EDA-2A1B-4F12-898C-BBF9DDEA7AD1}"/>
              </a:ext>
            </a:extLst>
          </p:cNvPr>
          <p:cNvCxnSpPr/>
          <p:nvPr/>
        </p:nvCxnSpPr>
        <p:spPr>
          <a:xfrm>
            <a:off x="7181850" y="4789170"/>
            <a:ext cx="30632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0B7C41C3-E78C-4994-AB9A-22B9F5F1A662}"/>
              </a:ext>
            </a:extLst>
          </p:cNvPr>
          <p:cNvCxnSpPr/>
          <p:nvPr/>
        </p:nvCxnSpPr>
        <p:spPr>
          <a:xfrm>
            <a:off x="1943100" y="5307330"/>
            <a:ext cx="30632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5F1A2E35-E22A-41AD-9827-153FA2500830}"/>
              </a:ext>
            </a:extLst>
          </p:cNvPr>
          <p:cNvCxnSpPr/>
          <p:nvPr/>
        </p:nvCxnSpPr>
        <p:spPr>
          <a:xfrm>
            <a:off x="7181850" y="5307330"/>
            <a:ext cx="30632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9767FD3E-D0C7-45AE-917D-5F20C89F1A8D}"/>
              </a:ext>
            </a:extLst>
          </p:cNvPr>
          <p:cNvCxnSpPr/>
          <p:nvPr/>
        </p:nvCxnSpPr>
        <p:spPr>
          <a:xfrm>
            <a:off x="1943100" y="5791200"/>
            <a:ext cx="30632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12900F4F-6B8B-450F-9C1D-F5F86D1CDB00}"/>
              </a:ext>
            </a:extLst>
          </p:cNvPr>
          <p:cNvCxnSpPr/>
          <p:nvPr/>
        </p:nvCxnSpPr>
        <p:spPr>
          <a:xfrm>
            <a:off x="7181850" y="5791200"/>
            <a:ext cx="30632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273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https://youtu.be/arsnnuyjL5g</a:t>
            </a:r>
            <a:endParaRPr lang="en-GB" sz="105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C8D25FB-565D-4F6C-9E19-0034C34A38D2}"/>
              </a:ext>
            </a:extLst>
          </p:cNvPr>
          <p:cNvSpPr txBox="1"/>
          <p:nvPr/>
        </p:nvSpPr>
        <p:spPr>
          <a:xfrm>
            <a:off x="9843516" y="1228725"/>
            <a:ext cx="2293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 err="1">
                <a:solidFill>
                  <a:schemeClr val="bg1">
                    <a:lumMod val="65000"/>
                  </a:schemeClr>
                </a:solidFill>
              </a:rPr>
              <a:t>Espaço</a:t>
            </a:r>
            <a:r>
              <a:rPr lang="en-US" sz="3000" b="1" i="1" dirty="0">
                <a:solidFill>
                  <a:schemeClr val="bg1">
                    <a:lumMod val="65000"/>
                  </a:schemeClr>
                </a:solidFill>
              </a:rPr>
              <a:t> Liminal</a:t>
            </a:r>
            <a:endParaRPr lang="en-GB" sz="3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Multimédia Online 5" title="Liminal Space">
            <a:hlinkClick r:id="" action="ppaction://media"/>
            <a:extLst>
              <a:ext uri="{FF2B5EF4-FFF2-40B4-BE49-F238E27FC236}">
                <a16:creationId xmlns:a16="http://schemas.microsoft.com/office/drawing/2014/main" id="{1D316C32-3F6F-4855-8622-6AEA400DD0F7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56290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10739480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Liminaridade: </a:t>
            </a:r>
            <a:r>
              <a:rPr lang="en-US" sz="3600" b="1" dirty="0" err="1"/>
              <a:t>Oportunidades</a:t>
            </a:r>
            <a:r>
              <a:rPr lang="en-US" sz="3600" b="1" dirty="0"/>
              <a:t> no Turismo de </a:t>
            </a:r>
            <a:r>
              <a:rPr lang="en-US" sz="3600" b="1" dirty="0" err="1"/>
              <a:t>Bem-estar</a:t>
            </a:r>
            <a:endParaRPr lang="en-US" sz="3600" b="1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505BBC1-BBAB-4BFC-8205-3C9FA8D9A6F5}"/>
              </a:ext>
            </a:extLst>
          </p:cNvPr>
          <p:cNvSpPr/>
          <p:nvPr/>
        </p:nvSpPr>
        <p:spPr>
          <a:xfrm>
            <a:off x="5593364" y="3174164"/>
            <a:ext cx="2806939" cy="1092907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6ECECB"/>
              </a:buClr>
            </a:pPr>
            <a:r>
              <a:rPr lang="pt-PT" sz="2400" b="1" spc="-20" dirty="0">
                <a:solidFill>
                  <a:schemeClr val="tx1"/>
                </a:solidFill>
              </a:rPr>
              <a:t>Desfrutar</a:t>
            </a:r>
            <a:r>
              <a:rPr lang="en-GB" sz="2400" b="1" spc="-20" dirty="0">
                <a:solidFill>
                  <a:schemeClr val="tx1"/>
                </a:solidFill>
              </a:rPr>
              <a:t> da </a:t>
            </a:r>
            <a:r>
              <a:rPr lang="pt-PT" sz="2400" b="1" spc="-20" dirty="0">
                <a:solidFill>
                  <a:schemeClr val="tx1"/>
                </a:solidFill>
              </a:rPr>
              <a:t>experiência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6C290C6F-AB0A-4A15-9E64-B0062A278D5A}"/>
              </a:ext>
            </a:extLst>
          </p:cNvPr>
          <p:cNvSpPr/>
          <p:nvPr/>
        </p:nvSpPr>
        <p:spPr>
          <a:xfrm>
            <a:off x="5593364" y="4397199"/>
            <a:ext cx="2799268" cy="1092907"/>
          </a:xfrm>
          <a:prstGeom prst="rect">
            <a:avLst/>
          </a:prstGeom>
          <a:solidFill>
            <a:srgbClr val="FFF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6ECECB"/>
              </a:buClr>
            </a:pPr>
            <a:r>
              <a:rPr lang="en-GB" sz="2400" b="1" spc="-20" dirty="0" err="1">
                <a:solidFill>
                  <a:schemeClr val="tx1"/>
                </a:solidFill>
              </a:rPr>
              <a:t>Fornece</a:t>
            </a:r>
            <a:r>
              <a:rPr lang="en-GB" sz="2400" b="1" spc="-20" dirty="0">
                <a:solidFill>
                  <a:schemeClr val="tx1"/>
                </a:solidFill>
              </a:rPr>
              <a:t> a </a:t>
            </a:r>
            <a:r>
              <a:rPr lang="en-GB" sz="2400" b="1" spc="-20" dirty="0" err="1">
                <a:solidFill>
                  <a:schemeClr val="tx1"/>
                </a:solidFill>
              </a:rPr>
              <a:t>experiência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0802781-8C30-4088-8C41-6B8B26B441F3}"/>
              </a:ext>
            </a:extLst>
          </p:cNvPr>
          <p:cNvSpPr/>
          <p:nvPr/>
        </p:nvSpPr>
        <p:spPr>
          <a:xfrm>
            <a:off x="314191" y="4401041"/>
            <a:ext cx="1698908" cy="1092907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Papel</a:t>
            </a:r>
            <a:r>
              <a:rPr lang="en-GB" sz="2400" b="1" dirty="0">
                <a:solidFill>
                  <a:schemeClr val="tx1"/>
                </a:solidFill>
              </a:rPr>
              <a:t> do </a:t>
            </a:r>
            <a:r>
              <a:rPr lang="en-GB" sz="2400" b="1" dirty="0" err="1">
                <a:solidFill>
                  <a:schemeClr val="tx1"/>
                </a:solidFill>
              </a:rPr>
              <a:t>prestador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566BC1D-525A-43AD-9EE5-10F404E6FD22}"/>
              </a:ext>
            </a:extLst>
          </p:cNvPr>
          <p:cNvSpPr/>
          <p:nvPr/>
        </p:nvSpPr>
        <p:spPr>
          <a:xfrm>
            <a:off x="314191" y="3174164"/>
            <a:ext cx="1698903" cy="1092907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</a:rPr>
              <a:t>Turistas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470785B-F65A-482F-A4D1-E4EFD5106108}"/>
              </a:ext>
            </a:extLst>
          </p:cNvPr>
          <p:cNvGrpSpPr/>
          <p:nvPr/>
        </p:nvGrpSpPr>
        <p:grpSpPr>
          <a:xfrm>
            <a:off x="1859924" y="1608974"/>
            <a:ext cx="9971063" cy="1330426"/>
            <a:chOff x="1906746" y="1074420"/>
            <a:chExt cx="9971063" cy="133042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A0A6B3-24E4-4B1B-914E-47742488B658}"/>
                </a:ext>
              </a:extLst>
            </p:cNvPr>
            <p:cNvSpPr/>
            <p:nvPr/>
          </p:nvSpPr>
          <p:spPr>
            <a:xfrm>
              <a:off x="2427823" y="1147246"/>
              <a:ext cx="372084" cy="353776"/>
            </a:xfrm>
            <a:prstGeom prst="ellipse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Conexão reta unidirecional 33">
              <a:extLst>
                <a:ext uri="{FF2B5EF4-FFF2-40B4-BE49-F238E27FC236}">
                  <a16:creationId xmlns:a16="http://schemas.microsoft.com/office/drawing/2014/main" id="{091C6190-6F29-4926-8E22-4E48496A8768}"/>
                </a:ext>
              </a:extLst>
            </p:cNvPr>
            <p:cNvCxnSpPr>
              <a:cxnSpLocks/>
              <a:stCxn id="33" idx="6"/>
              <a:endCxn id="35" idx="1"/>
            </p:cNvCxnSpPr>
            <p:nvPr/>
          </p:nvCxnSpPr>
          <p:spPr>
            <a:xfrm>
              <a:off x="2799907" y="1324134"/>
              <a:ext cx="285645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7F00DD2-C7CB-466B-91BC-399ADB0C3558}"/>
                </a:ext>
              </a:extLst>
            </p:cNvPr>
            <p:cNvSpPr/>
            <p:nvPr/>
          </p:nvSpPr>
          <p:spPr>
            <a:xfrm>
              <a:off x="5656363" y="1074420"/>
              <a:ext cx="2806939" cy="499429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Liminaridade</a:t>
              </a:r>
            </a:p>
          </p:txBody>
        </p:sp>
        <p:cxnSp>
          <p:nvCxnSpPr>
            <p:cNvPr id="36" name="Conexão reta unidirecional 35">
              <a:extLst>
                <a:ext uri="{FF2B5EF4-FFF2-40B4-BE49-F238E27FC236}">
                  <a16:creationId xmlns:a16="http://schemas.microsoft.com/office/drawing/2014/main" id="{AC13CE11-C094-405A-B378-9BFB87D204E6}"/>
                </a:ext>
              </a:extLst>
            </p:cNvPr>
            <p:cNvCxnSpPr>
              <a:cxnSpLocks/>
              <a:stCxn id="35" idx="3"/>
              <a:endCxn id="38" idx="2"/>
            </p:cNvCxnSpPr>
            <p:nvPr/>
          </p:nvCxnSpPr>
          <p:spPr>
            <a:xfrm flipV="1">
              <a:off x="8463302" y="1324134"/>
              <a:ext cx="273388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E14D15-FA90-4AA5-B3B7-F94520599247}"/>
                </a:ext>
              </a:extLst>
            </p:cNvPr>
            <p:cNvSpPr/>
            <p:nvPr/>
          </p:nvSpPr>
          <p:spPr>
            <a:xfrm>
              <a:off x="11197182" y="1147246"/>
              <a:ext cx="372084" cy="353776"/>
            </a:xfrm>
            <a:prstGeom prst="ellipse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A199AE6-6B6B-472F-940E-D0DFCF58468B}"/>
                </a:ext>
              </a:extLst>
            </p:cNvPr>
            <p:cNvSpPr txBox="1"/>
            <p:nvPr/>
          </p:nvSpPr>
          <p:spPr>
            <a:xfrm>
              <a:off x="3858190" y="1512391"/>
              <a:ext cx="1793178" cy="47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6ECECB"/>
                  </a:solidFill>
                </a:rPr>
                <a:t>Separação</a:t>
              </a:r>
              <a:endParaRPr lang="en-GB" sz="2400" b="1" dirty="0">
                <a:solidFill>
                  <a:srgbClr val="6ECECB"/>
                </a:solidFill>
              </a:endParaRP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20930DAD-9B4C-4A4F-8006-8414C0C65B24}"/>
                </a:ext>
              </a:extLst>
            </p:cNvPr>
            <p:cNvSpPr txBox="1"/>
            <p:nvPr/>
          </p:nvSpPr>
          <p:spPr>
            <a:xfrm>
              <a:off x="8462743" y="1516349"/>
              <a:ext cx="2010709" cy="471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6ECECB"/>
                  </a:solidFill>
                </a:rPr>
                <a:t>Reintegração</a:t>
              </a:r>
              <a:endParaRPr lang="en-GB" sz="2400" b="1" dirty="0">
                <a:solidFill>
                  <a:srgbClr val="6ECECB"/>
                </a:solidFill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47D3DEC8-C004-4624-809D-5DD016A66A03}"/>
                </a:ext>
              </a:extLst>
            </p:cNvPr>
            <p:cNvSpPr txBox="1"/>
            <p:nvPr/>
          </p:nvSpPr>
          <p:spPr>
            <a:xfrm>
              <a:off x="1906746" y="1567699"/>
              <a:ext cx="1414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Estado </a:t>
              </a:r>
              <a:r>
                <a:rPr lang="en-GB" sz="2400" b="1" dirty="0" err="1"/>
                <a:t>Inicial</a:t>
              </a:r>
              <a:endParaRPr lang="en-GB" sz="2400" b="1" dirty="0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67475DC4-393E-426F-AFFD-7F67971983FF}"/>
                </a:ext>
              </a:extLst>
            </p:cNvPr>
            <p:cNvSpPr txBox="1"/>
            <p:nvPr/>
          </p:nvSpPr>
          <p:spPr>
            <a:xfrm>
              <a:off x="10793128" y="1573849"/>
              <a:ext cx="1084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Novo Estado</a:t>
              </a:r>
            </a:p>
          </p:txBody>
        </p:sp>
      </p:grp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1B56981E-A4DC-4A68-9078-4D575BABE9A5}"/>
              </a:ext>
            </a:extLst>
          </p:cNvPr>
          <p:cNvCxnSpPr>
            <a:cxnSpLocks/>
          </p:cNvCxnSpPr>
          <p:nvPr/>
        </p:nvCxnSpPr>
        <p:spPr>
          <a:xfrm>
            <a:off x="8399741" y="3150825"/>
            <a:ext cx="0" cy="234411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A15E3762-6399-4A38-B882-40A9CF97CC88}"/>
              </a:ext>
            </a:extLst>
          </p:cNvPr>
          <p:cNvCxnSpPr>
            <a:cxnSpLocks/>
          </p:cNvCxnSpPr>
          <p:nvPr/>
        </p:nvCxnSpPr>
        <p:spPr>
          <a:xfrm>
            <a:off x="10403347" y="3130392"/>
            <a:ext cx="0" cy="234411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77E81A0-DE76-4286-8C80-4563421DFDE2}"/>
              </a:ext>
            </a:extLst>
          </p:cNvPr>
          <p:cNvCxnSpPr/>
          <p:nvPr/>
        </p:nvCxnSpPr>
        <p:spPr>
          <a:xfrm flipV="1">
            <a:off x="310987" y="4318983"/>
            <a:ext cx="11520000" cy="65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359A419C-14D5-47B4-9595-1F4636BCCE2C}"/>
              </a:ext>
            </a:extLst>
          </p:cNvPr>
          <p:cNvCxnSpPr>
            <a:cxnSpLocks/>
          </p:cNvCxnSpPr>
          <p:nvPr/>
        </p:nvCxnSpPr>
        <p:spPr>
          <a:xfrm>
            <a:off x="5588371" y="3150823"/>
            <a:ext cx="0" cy="234411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CECCA87-2F66-42A3-AEE6-1E273434CF5E}"/>
              </a:ext>
            </a:extLst>
          </p:cNvPr>
          <p:cNvCxnSpPr>
            <a:cxnSpLocks/>
          </p:cNvCxnSpPr>
          <p:nvPr/>
        </p:nvCxnSpPr>
        <p:spPr>
          <a:xfrm>
            <a:off x="3787964" y="3139033"/>
            <a:ext cx="0" cy="234411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F2CB87-9DA2-4C68-A371-E74B5871D8F8}"/>
              </a:ext>
            </a:extLst>
          </p:cNvPr>
          <p:cNvSpPr txBox="1"/>
          <p:nvPr/>
        </p:nvSpPr>
        <p:spPr>
          <a:xfrm>
            <a:off x="2020198" y="3501917"/>
            <a:ext cx="177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Perturbado</a:t>
            </a:r>
            <a:endParaRPr lang="en-GB" sz="2400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034BC9C-E2C7-4FCF-B0CD-C183B730F8DC}"/>
              </a:ext>
            </a:extLst>
          </p:cNvPr>
          <p:cNvSpPr txBox="1"/>
          <p:nvPr/>
        </p:nvSpPr>
        <p:spPr>
          <a:xfrm>
            <a:off x="2009684" y="4659602"/>
            <a:ext cx="178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Atrair</a:t>
            </a:r>
            <a:endParaRPr lang="en-GB" sz="240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DB791CA-4D5C-4D49-A163-DC99FC1AFE64}"/>
              </a:ext>
            </a:extLst>
          </p:cNvPr>
          <p:cNvSpPr txBox="1"/>
          <p:nvPr/>
        </p:nvSpPr>
        <p:spPr>
          <a:xfrm>
            <a:off x="3787964" y="3492119"/>
            <a:ext cx="18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Viajar</a:t>
            </a:r>
            <a:endParaRPr lang="en-GB" sz="2400" dirty="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6C17511-36DE-4CB6-AE12-1801E284658B}"/>
              </a:ext>
            </a:extLst>
          </p:cNvPr>
          <p:cNvSpPr txBox="1"/>
          <p:nvPr/>
        </p:nvSpPr>
        <p:spPr>
          <a:xfrm>
            <a:off x="3795189" y="4659602"/>
            <a:ext cx="178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Converter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CA7ADBA-1E74-49BE-906C-4E6073A4C6F5}"/>
              </a:ext>
            </a:extLst>
          </p:cNvPr>
          <p:cNvSpPr txBox="1"/>
          <p:nvPr/>
        </p:nvSpPr>
        <p:spPr>
          <a:xfrm>
            <a:off x="8407418" y="4570346"/>
            <a:ext cx="199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Momento</a:t>
            </a:r>
            <a:r>
              <a:rPr lang="en-GB" sz="2400" dirty="0"/>
              <a:t> </a:t>
            </a:r>
            <a:r>
              <a:rPr lang="en-GB" sz="2400" dirty="0" err="1"/>
              <a:t>memorável</a:t>
            </a:r>
            <a:endParaRPr lang="en-GB" sz="2400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10DF3D3-72B4-4143-922D-52A765970418}"/>
              </a:ext>
            </a:extLst>
          </p:cNvPr>
          <p:cNvSpPr txBox="1"/>
          <p:nvPr/>
        </p:nvSpPr>
        <p:spPr>
          <a:xfrm>
            <a:off x="8405462" y="3492119"/>
            <a:ext cx="199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Voltar</a:t>
            </a:r>
            <a:r>
              <a:rPr lang="en-GB" sz="2400" dirty="0"/>
              <a:t> a casa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0554D15D-1981-4B4C-B399-9A23E8499977}"/>
              </a:ext>
            </a:extLst>
          </p:cNvPr>
          <p:cNvSpPr txBox="1"/>
          <p:nvPr/>
        </p:nvSpPr>
        <p:spPr>
          <a:xfrm>
            <a:off x="10410453" y="3492119"/>
            <a:ext cx="144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Felicidade</a:t>
            </a:r>
            <a:endParaRPr lang="en-GB" sz="2400" dirty="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8C61E3B3-B8B8-412B-A7B0-12C497217D41}"/>
              </a:ext>
            </a:extLst>
          </p:cNvPr>
          <p:cNvSpPr txBox="1"/>
          <p:nvPr/>
        </p:nvSpPr>
        <p:spPr>
          <a:xfrm>
            <a:off x="10410452" y="4727526"/>
            <a:ext cx="169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Capitalizado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1075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tângulo 97">
            <a:extLst>
              <a:ext uri="{FF2B5EF4-FFF2-40B4-BE49-F238E27FC236}">
                <a16:creationId xmlns:a16="http://schemas.microsoft.com/office/drawing/2014/main" id="{B20EF278-3FBD-4520-B996-620D5DF0912E}"/>
              </a:ext>
            </a:extLst>
          </p:cNvPr>
          <p:cNvSpPr/>
          <p:nvPr/>
        </p:nvSpPr>
        <p:spPr>
          <a:xfrm>
            <a:off x="80682" y="5078242"/>
            <a:ext cx="1003119" cy="1100805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Papel</a:t>
            </a:r>
            <a:r>
              <a:rPr lang="en-GB" sz="2000" b="1" dirty="0">
                <a:solidFill>
                  <a:schemeClr val="tx1"/>
                </a:solidFill>
              </a:rPr>
              <a:t> do </a:t>
            </a:r>
          </a:p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prestador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spc="-20" dirty="0">
              <a:solidFill>
                <a:schemeClr val="tx1"/>
              </a:solidFill>
            </a:endParaRPr>
          </a:p>
          <a:p>
            <a:pPr algn="ctr"/>
            <a:endParaRPr lang="en-GB" sz="2000" b="1" spc="-20" dirty="0">
              <a:solidFill>
                <a:schemeClr val="tx1"/>
              </a:solidFill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8D392CC3-E08C-419D-8DDE-9C1003F9ED79}"/>
              </a:ext>
            </a:extLst>
          </p:cNvPr>
          <p:cNvSpPr/>
          <p:nvPr/>
        </p:nvSpPr>
        <p:spPr>
          <a:xfrm>
            <a:off x="80683" y="2531106"/>
            <a:ext cx="1003120" cy="240299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400" b="1" spc="-20" dirty="0" err="1">
                <a:solidFill>
                  <a:schemeClr val="tx1"/>
                </a:solidFill>
              </a:rPr>
              <a:t>Turistas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BDD8F707-EBB6-480A-8394-D7F8E876E40C}"/>
              </a:ext>
            </a:extLst>
          </p:cNvPr>
          <p:cNvSpPr/>
          <p:nvPr/>
        </p:nvSpPr>
        <p:spPr>
          <a:xfrm>
            <a:off x="1094842" y="2531478"/>
            <a:ext cx="1922678" cy="240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Cansado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Insatisfeito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Sem </a:t>
            </a:r>
            <a:r>
              <a:rPr lang="en-GB" sz="2400" dirty="0" err="1">
                <a:solidFill>
                  <a:schemeClr val="tx1"/>
                </a:solidFill>
              </a:rPr>
              <a:t>equilíbrio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4424F27-790E-4B59-85FA-039D5266F19F}"/>
              </a:ext>
            </a:extLst>
          </p:cNvPr>
          <p:cNvSpPr/>
          <p:nvPr/>
        </p:nvSpPr>
        <p:spPr>
          <a:xfrm>
            <a:off x="3031932" y="2531480"/>
            <a:ext cx="2174159" cy="240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Viajar</a:t>
            </a:r>
            <a:r>
              <a:rPr lang="en-GB" sz="2400" dirty="0">
                <a:solidFill>
                  <a:schemeClr val="tx1"/>
                </a:solidFill>
              </a:rPr>
              <a:t> para </a:t>
            </a:r>
            <a:r>
              <a:rPr lang="en-GB" sz="2400" dirty="0" err="1">
                <a:solidFill>
                  <a:schemeClr val="tx1"/>
                </a:solidFill>
              </a:rPr>
              <a:t>novos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destinos</a:t>
            </a:r>
            <a:r>
              <a:rPr lang="en-GB" sz="2400" dirty="0">
                <a:solidFill>
                  <a:schemeClr val="tx1"/>
                </a:solidFill>
              </a:rPr>
              <a:t> para </a:t>
            </a:r>
            <a:r>
              <a:rPr lang="en-GB" sz="2400" dirty="0" err="1">
                <a:solidFill>
                  <a:schemeClr val="tx1"/>
                </a:solidFill>
              </a:rPr>
              <a:t>escapar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4FEADE7D-3E05-4C45-95AC-192221377407}"/>
              </a:ext>
            </a:extLst>
          </p:cNvPr>
          <p:cNvSpPr/>
          <p:nvPr/>
        </p:nvSpPr>
        <p:spPr>
          <a:xfrm>
            <a:off x="5206092" y="2531103"/>
            <a:ext cx="2880000" cy="2402615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Experiências</a:t>
            </a:r>
            <a:r>
              <a:rPr lang="en-GB" sz="2400" spc="-20" dirty="0">
                <a:solidFill>
                  <a:schemeClr val="tx1"/>
                </a:solidFill>
              </a:rPr>
              <a:t> de </a:t>
            </a:r>
            <a:r>
              <a:rPr lang="en-GB" sz="2400" spc="-20" dirty="0" err="1">
                <a:solidFill>
                  <a:schemeClr val="tx1"/>
                </a:solidFill>
              </a:rPr>
              <a:t>bem-estar</a:t>
            </a:r>
            <a:r>
              <a:rPr lang="en-GB" sz="2400" spc="-2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Relaxante</a:t>
            </a:r>
            <a:endParaRPr lang="en-GB" sz="2400" spc="-2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“</a:t>
            </a:r>
            <a:r>
              <a:rPr lang="en-GB" sz="2400" spc="-20" dirty="0" err="1">
                <a:solidFill>
                  <a:schemeClr val="tx1"/>
                </a:solidFill>
              </a:rPr>
              <a:t>Sentir</a:t>
            </a:r>
            <a:r>
              <a:rPr lang="en-GB" sz="2400" spc="-20" dirty="0">
                <a:solidFill>
                  <a:schemeClr val="tx1"/>
                </a:solidFill>
              </a:rPr>
              <a:t>-se </a:t>
            </a:r>
            <a:r>
              <a:rPr lang="en-GB" sz="2400" spc="-20" dirty="0" err="1">
                <a:solidFill>
                  <a:schemeClr val="tx1"/>
                </a:solidFill>
              </a:rPr>
              <a:t>bem</a:t>
            </a:r>
            <a:r>
              <a:rPr lang="en-GB" sz="2400" spc="-20" dirty="0">
                <a:solidFill>
                  <a:schemeClr val="tx1"/>
                </a:solidFill>
              </a:rPr>
              <a:t>”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Propósito</a:t>
            </a: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renovado</a:t>
            </a:r>
            <a:endParaRPr lang="en-GB" sz="2400" spc="-20" dirty="0">
              <a:solidFill>
                <a:schemeClr val="tx1"/>
              </a:solidFill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C7B9E8EA-E3F5-4252-9F6D-816A6CDC81A1}"/>
              </a:ext>
            </a:extLst>
          </p:cNvPr>
          <p:cNvSpPr/>
          <p:nvPr/>
        </p:nvSpPr>
        <p:spPr>
          <a:xfrm>
            <a:off x="8086093" y="2526341"/>
            <a:ext cx="2267786" cy="240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Voltar</a:t>
            </a:r>
            <a:r>
              <a:rPr lang="en-GB" sz="2400" dirty="0">
                <a:solidFill>
                  <a:schemeClr val="tx1"/>
                </a:solidFill>
              </a:rPr>
              <a:t> para casa.</a:t>
            </a: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Transformação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pessoal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108C3E24-7E09-478E-B8D3-658DBF261791}"/>
              </a:ext>
            </a:extLst>
          </p:cNvPr>
          <p:cNvSpPr/>
          <p:nvPr/>
        </p:nvSpPr>
        <p:spPr>
          <a:xfrm>
            <a:off x="10353879" y="2526346"/>
            <a:ext cx="1692213" cy="240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Mais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feliz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Produtivo</a:t>
            </a:r>
            <a:r>
              <a:rPr lang="en-GB" sz="2400" dirty="0">
                <a:solidFill>
                  <a:schemeClr val="tx1"/>
                </a:solidFill>
              </a:rPr>
              <a:t> e </a:t>
            </a:r>
            <a:r>
              <a:rPr lang="en-GB" sz="2400" dirty="0" err="1">
                <a:solidFill>
                  <a:schemeClr val="tx1"/>
                </a:solidFill>
              </a:rPr>
              <a:t>criativo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978463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Liminaridade : a </a:t>
            </a:r>
            <a:r>
              <a:rPr lang="en-US" sz="3600" b="1" dirty="0" err="1"/>
              <a:t>experiência</a:t>
            </a:r>
            <a:r>
              <a:rPr lang="en-US" sz="3600" b="1" dirty="0"/>
              <a:t> do turista</a:t>
            </a:r>
          </a:p>
        </p:txBody>
      </p: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DC840022-7BAE-4272-BF2C-459F8EDC0324}"/>
              </a:ext>
            </a:extLst>
          </p:cNvPr>
          <p:cNvCxnSpPr>
            <a:cxnSpLocks/>
          </p:cNvCxnSpPr>
          <p:nvPr/>
        </p:nvCxnSpPr>
        <p:spPr>
          <a:xfrm>
            <a:off x="3025368" y="2526344"/>
            <a:ext cx="0" cy="24026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67D0D91-F63F-44D8-A668-7B1433F457A6}"/>
              </a:ext>
            </a:extLst>
          </p:cNvPr>
          <p:cNvCxnSpPr>
            <a:cxnSpLocks/>
          </p:cNvCxnSpPr>
          <p:nvPr/>
        </p:nvCxnSpPr>
        <p:spPr>
          <a:xfrm>
            <a:off x="5206092" y="2531481"/>
            <a:ext cx="0" cy="24026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7E391304-8441-4071-962B-E326051A4F47}"/>
              </a:ext>
            </a:extLst>
          </p:cNvPr>
          <p:cNvCxnSpPr>
            <a:cxnSpLocks/>
          </p:cNvCxnSpPr>
          <p:nvPr/>
        </p:nvCxnSpPr>
        <p:spPr>
          <a:xfrm>
            <a:off x="8086092" y="2531481"/>
            <a:ext cx="0" cy="24026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35D551F2-B08E-4C07-8647-D290B7823981}"/>
              </a:ext>
            </a:extLst>
          </p:cNvPr>
          <p:cNvCxnSpPr>
            <a:cxnSpLocks/>
          </p:cNvCxnSpPr>
          <p:nvPr/>
        </p:nvCxnSpPr>
        <p:spPr>
          <a:xfrm>
            <a:off x="10356065" y="2531481"/>
            <a:ext cx="0" cy="24026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94B41FD4-CC95-496A-BB6B-862477409CD0}"/>
              </a:ext>
            </a:extLst>
          </p:cNvPr>
          <p:cNvCxnSpPr/>
          <p:nvPr/>
        </p:nvCxnSpPr>
        <p:spPr>
          <a:xfrm flipV="1">
            <a:off x="-4479" y="4994739"/>
            <a:ext cx="12196479" cy="513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40458E51-52EB-4A75-9B53-24FF5090B1BA}"/>
              </a:ext>
            </a:extLst>
          </p:cNvPr>
          <p:cNvSpPr/>
          <p:nvPr/>
        </p:nvSpPr>
        <p:spPr>
          <a:xfrm>
            <a:off x="1163785" y="5078243"/>
            <a:ext cx="10882306" cy="1100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5F37BCD1-9D3C-4447-BEF9-4EAC2F59C785}"/>
              </a:ext>
            </a:extLst>
          </p:cNvPr>
          <p:cNvCxnSpPr>
            <a:cxnSpLocks/>
          </p:cNvCxnSpPr>
          <p:nvPr/>
        </p:nvCxnSpPr>
        <p:spPr>
          <a:xfrm>
            <a:off x="3018555" y="5085952"/>
            <a:ext cx="0" cy="10770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xão reta 110">
            <a:extLst>
              <a:ext uri="{FF2B5EF4-FFF2-40B4-BE49-F238E27FC236}">
                <a16:creationId xmlns:a16="http://schemas.microsoft.com/office/drawing/2014/main" id="{580F8C0A-3424-4EDF-ADB2-2908133D2363}"/>
              </a:ext>
            </a:extLst>
          </p:cNvPr>
          <p:cNvCxnSpPr>
            <a:cxnSpLocks/>
          </p:cNvCxnSpPr>
          <p:nvPr/>
        </p:nvCxnSpPr>
        <p:spPr>
          <a:xfrm>
            <a:off x="5210709" y="5091089"/>
            <a:ext cx="0" cy="10770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xão reta 111">
            <a:extLst>
              <a:ext uri="{FF2B5EF4-FFF2-40B4-BE49-F238E27FC236}">
                <a16:creationId xmlns:a16="http://schemas.microsoft.com/office/drawing/2014/main" id="{09D515E3-7FF3-407A-A6C6-FDA53C9C3F45}"/>
              </a:ext>
            </a:extLst>
          </p:cNvPr>
          <p:cNvCxnSpPr>
            <a:cxnSpLocks/>
          </p:cNvCxnSpPr>
          <p:nvPr/>
        </p:nvCxnSpPr>
        <p:spPr>
          <a:xfrm>
            <a:off x="8090709" y="5091089"/>
            <a:ext cx="0" cy="10770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xão reta 112">
            <a:extLst>
              <a:ext uri="{FF2B5EF4-FFF2-40B4-BE49-F238E27FC236}">
                <a16:creationId xmlns:a16="http://schemas.microsoft.com/office/drawing/2014/main" id="{C60E569A-2FD2-4EB1-97D1-14913BA835EA}"/>
              </a:ext>
            </a:extLst>
          </p:cNvPr>
          <p:cNvCxnSpPr>
            <a:cxnSpLocks/>
          </p:cNvCxnSpPr>
          <p:nvPr/>
        </p:nvCxnSpPr>
        <p:spPr>
          <a:xfrm>
            <a:off x="10360682" y="5091089"/>
            <a:ext cx="0" cy="10770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Seta: Para Baixo 117">
            <a:extLst>
              <a:ext uri="{FF2B5EF4-FFF2-40B4-BE49-F238E27FC236}">
                <a16:creationId xmlns:a16="http://schemas.microsoft.com/office/drawing/2014/main" id="{FB5F3A99-5283-4CE0-9923-EEC4D96468FF}"/>
              </a:ext>
            </a:extLst>
          </p:cNvPr>
          <p:cNvSpPr/>
          <p:nvPr/>
        </p:nvSpPr>
        <p:spPr>
          <a:xfrm>
            <a:off x="1163786" y="5066265"/>
            <a:ext cx="1853734" cy="1096733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Seta: Para Baixo 118">
            <a:extLst>
              <a:ext uri="{FF2B5EF4-FFF2-40B4-BE49-F238E27FC236}">
                <a16:creationId xmlns:a16="http://schemas.microsoft.com/office/drawing/2014/main" id="{1FBAF9C7-22B2-411A-884B-976785B6AB9E}"/>
              </a:ext>
            </a:extLst>
          </p:cNvPr>
          <p:cNvSpPr/>
          <p:nvPr/>
        </p:nvSpPr>
        <p:spPr>
          <a:xfrm>
            <a:off x="3045303" y="5066267"/>
            <a:ext cx="2156947" cy="1101870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Seta: Para Baixo 119">
            <a:extLst>
              <a:ext uri="{FF2B5EF4-FFF2-40B4-BE49-F238E27FC236}">
                <a16:creationId xmlns:a16="http://schemas.microsoft.com/office/drawing/2014/main" id="{F095977D-2A6E-4550-839A-76E9CC579758}"/>
              </a:ext>
            </a:extLst>
          </p:cNvPr>
          <p:cNvSpPr/>
          <p:nvPr/>
        </p:nvSpPr>
        <p:spPr>
          <a:xfrm>
            <a:off x="5238498" y="5066266"/>
            <a:ext cx="2824423" cy="1101870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Seta: Para Baixo 120">
            <a:extLst>
              <a:ext uri="{FF2B5EF4-FFF2-40B4-BE49-F238E27FC236}">
                <a16:creationId xmlns:a16="http://schemas.microsoft.com/office/drawing/2014/main" id="{E6A2211E-C658-4B88-90B6-5AD06FB5FB36}"/>
              </a:ext>
            </a:extLst>
          </p:cNvPr>
          <p:cNvSpPr/>
          <p:nvPr/>
        </p:nvSpPr>
        <p:spPr>
          <a:xfrm>
            <a:off x="8090709" y="5060521"/>
            <a:ext cx="2242180" cy="1118525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Seta: Para Baixo 121">
            <a:extLst>
              <a:ext uri="{FF2B5EF4-FFF2-40B4-BE49-F238E27FC236}">
                <a16:creationId xmlns:a16="http://schemas.microsoft.com/office/drawing/2014/main" id="{B517DC50-2BD8-41FC-B9A4-7655A6FE080A}"/>
              </a:ext>
            </a:extLst>
          </p:cNvPr>
          <p:cNvSpPr/>
          <p:nvPr/>
        </p:nvSpPr>
        <p:spPr>
          <a:xfrm>
            <a:off x="10388466" y="5066264"/>
            <a:ext cx="1657625" cy="110187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F0FB348-914D-4CB9-8175-F0B330FF7843}"/>
              </a:ext>
            </a:extLst>
          </p:cNvPr>
          <p:cNvGrpSpPr/>
          <p:nvPr/>
        </p:nvGrpSpPr>
        <p:grpSpPr>
          <a:xfrm>
            <a:off x="1506696" y="1074420"/>
            <a:ext cx="10017893" cy="1330426"/>
            <a:chOff x="1906746" y="1074420"/>
            <a:chExt cx="10017893" cy="133042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1A059AD-0223-45EB-AD6C-6141C8CA1566}"/>
                </a:ext>
              </a:extLst>
            </p:cNvPr>
            <p:cNvSpPr/>
            <p:nvPr/>
          </p:nvSpPr>
          <p:spPr>
            <a:xfrm>
              <a:off x="2427823" y="1147246"/>
              <a:ext cx="372084" cy="353776"/>
            </a:xfrm>
            <a:prstGeom prst="ellipse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Conexão reta unidirecional 45">
              <a:extLst>
                <a:ext uri="{FF2B5EF4-FFF2-40B4-BE49-F238E27FC236}">
                  <a16:creationId xmlns:a16="http://schemas.microsoft.com/office/drawing/2014/main" id="{5CAFC642-C18B-49B7-957B-ABDA7BC41554}"/>
                </a:ext>
              </a:extLst>
            </p:cNvPr>
            <p:cNvCxnSpPr>
              <a:cxnSpLocks/>
              <a:stCxn id="45" idx="6"/>
              <a:endCxn id="47" idx="1"/>
            </p:cNvCxnSpPr>
            <p:nvPr/>
          </p:nvCxnSpPr>
          <p:spPr>
            <a:xfrm>
              <a:off x="2799907" y="1324134"/>
              <a:ext cx="285645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BBE3B533-57F2-49E8-9452-4530E174097D}"/>
                </a:ext>
              </a:extLst>
            </p:cNvPr>
            <p:cNvSpPr/>
            <p:nvPr/>
          </p:nvSpPr>
          <p:spPr>
            <a:xfrm>
              <a:off x="5656363" y="1074420"/>
              <a:ext cx="2806939" cy="499429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Liminaridade</a:t>
              </a:r>
            </a:p>
          </p:txBody>
        </p:sp>
        <p:cxnSp>
          <p:nvCxnSpPr>
            <p:cNvPr id="48" name="Conexão reta unidirecional 47">
              <a:extLst>
                <a:ext uri="{FF2B5EF4-FFF2-40B4-BE49-F238E27FC236}">
                  <a16:creationId xmlns:a16="http://schemas.microsoft.com/office/drawing/2014/main" id="{0E15D413-B881-461D-8060-226B765F840E}"/>
                </a:ext>
              </a:extLst>
            </p:cNvPr>
            <p:cNvCxnSpPr>
              <a:cxnSpLocks/>
              <a:stCxn id="47" idx="3"/>
              <a:endCxn id="49" idx="2"/>
            </p:cNvCxnSpPr>
            <p:nvPr/>
          </p:nvCxnSpPr>
          <p:spPr>
            <a:xfrm flipV="1">
              <a:off x="8463302" y="1324134"/>
              <a:ext cx="273388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F6E32F9-8648-486D-B5D2-72CDC4DBAC50}"/>
                </a:ext>
              </a:extLst>
            </p:cNvPr>
            <p:cNvSpPr/>
            <p:nvPr/>
          </p:nvSpPr>
          <p:spPr>
            <a:xfrm>
              <a:off x="11197182" y="1147246"/>
              <a:ext cx="372084" cy="353776"/>
            </a:xfrm>
            <a:prstGeom prst="ellipse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87281113-0153-4FE2-A8C1-BEFF56ECA161}"/>
                </a:ext>
              </a:extLst>
            </p:cNvPr>
            <p:cNvSpPr txBox="1"/>
            <p:nvPr/>
          </p:nvSpPr>
          <p:spPr>
            <a:xfrm>
              <a:off x="3858190" y="1512391"/>
              <a:ext cx="1793178" cy="47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6ECECB"/>
                  </a:solidFill>
                </a:rPr>
                <a:t>Separação</a:t>
              </a:r>
              <a:endParaRPr lang="en-GB" sz="2400" b="1" dirty="0">
                <a:solidFill>
                  <a:srgbClr val="6ECECB"/>
                </a:solidFill>
              </a:endParaRP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37BC9655-A0DF-4088-A419-7F6F8E8C4F81}"/>
                </a:ext>
              </a:extLst>
            </p:cNvPr>
            <p:cNvSpPr txBox="1"/>
            <p:nvPr/>
          </p:nvSpPr>
          <p:spPr>
            <a:xfrm>
              <a:off x="8462743" y="1516349"/>
              <a:ext cx="2010709" cy="471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6ECECB"/>
                  </a:solidFill>
                </a:rPr>
                <a:t>Reintegração</a:t>
              </a:r>
              <a:endParaRPr lang="en-GB" sz="2400" b="1" dirty="0">
                <a:solidFill>
                  <a:srgbClr val="6ECECB"/>
                </a:solidFill>
              </a:endParaRP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AE44798A-A76F-4F67-9004-56C10CD1989E}"/>
                </a:ext>
              </a:extLst>
            </p:cNvPr>
            <p:cNvSpPr txBox="1"/>
            <p:nvPr/>
          </p:nvSpPr>
          <p:spPr>
            <a:xfrm>
              <a:off x="1906746" y="1567699"/>
              <a:ext cx="1414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Estado </a:t>
              </a:r>
              <a:r>
                <a:rPr lang="en-GB" sz="2400" b="1" dirty="0" err="1"/>
                <a:t>Inicial</a:t>
              </a:r>
              <a:endParaRPr lang="en-GB" sz="2400" b="1" dirty="0"/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136D8CD1-C7C0-4E1B-AF27-280836F47B3C}"/>
                </a:ext>
              </a:extLst>
            </p:cNvPr>
            <p:cNvSpPr txBox="1"/>
            <p:nvPr/>
          </p:nvSpPr>
          <p:spPr>
            <a:xfrm>
              <a:off x="10888638" y="1573849"/>
              <a:ext cx="103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Novo Estado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74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D93A72A-9E65-4FE5-AE07-78ABCA51FBA6}"/>
              </a:ext>
            </a:extLst>
          </p:cNvPr>
          <p:cNvSpPr/>
          <p:nvPr/>
        </p:nvSpPr>
        <p:spPr>
          <a:xfrm>
            <a:off x="1163785" y="2412996"/>
            <a:ext cx="10882306" cy="619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978463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Liminaridade : a </a:t>
            </a:r>
            <a:r>
              <a:rPr lang="en-US" sz="3600" b="1" dirty="0" err="1"/>
              <a:t>experiência</a:t>
            </a:r>
            <a:r>
              <a:rPr lang="en-US" sz="3600" b="1" dirty="0"/>
              <a:t> do turista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EBEA88B-FE48-441F-8C70-259C41B98816}"/>
              </a:ext>
            </a:extLst>
          </p:cNvPr>
          <p:cNvSpPr/>
          <p:nvPr/>
        </p:nvSpPr>
        <p:spPr>
          <a:xfrm>
            <a:off x="1163054" y="3137697"/>
            <a:ext cx="1862314" cy="305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Motivações</a:t>
            </a:r>
            <a:r>
              <a:rPr lang="en-GB" sz="2400" dirty="0">
                <a:solidFill>
                  <a:schemeClr val="tx1"/>
                </a:solidFill>
              </a:rPr>
              <a:t> dos </a:t>
            </a:r>
            <a:r>
              <a:rPr lang="en-GB" sz="2400" dirty="0" err="1">
                <a:solidFill>
                  <a:schemeClr val="tx1"/>
                </a:solidFill>
              </a:rPr>
              <a:t>turistas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Atrair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clientes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AD6F13F0-0BF7-4C79-8593-3EBB6CA8C06B}"/>
              </a:ext>
            </a:extLst>
          </p:cNvPr>
          <p:cNvSpPr/>
          <p:nvPr/>
        </p:nvSpPr>
        <p:spPr>
          <a:xfrm>
            <a:off x="3025368" y="3137699"/>
            <a:ext cx="2180723" cy="305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200" spc="-30" dirty="0" err="1">
                <a:solidFill>
                  <a:schemeClr val="tx1"/>
                </a:solidFill>
              </a:rPr>
              <a:t>Conversão</a:t>
            </a:r>
            <a:r>
              <a:rPr lang="en-GB" sz="2200" spc="-30" dirty="0">
                <a:solidFill>
                  <a:schemeClr val="tx1"/>
                </a:solidFill>
              </a:rPr>
              <a:t> do </a:t>
            </a:r>
            <a:r>
              <a:rPr lang="en-GB" sz="2200" spc="-30" dirty="0" err="1">
                <a:solidFill>
                  <a:schemeClr val="tx1"/>
                </a:solidFill>
              </a:rPr>
              <a:t>cliente</a:t>
            </a:r>
            <a:endParaRPr lang="en-GB" sz="22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200" spc="-30" dirty="0" err="1">
                <a:solidFill>
                  <a:schemeClr val="tx1"/>
                </a:solidFill>
              </a:rPr>
              <a:t>Enquadramento</a:t>
            </a:r>
            <a:r>
              <a:rPr lang="en-GB" sz="2200" spc="-30" dirty="0">
                <a:solidFill>
                  <a:schemeClr val="tx1"/>
                </a:solidFill>
              </a:rPr>
              <a:t> da </a:t>
            </a:r>
            <a:r>
              <a:rPr lang="en-GB" sz="2200" spc="-30" dirty="0" err="1">
                <a:solidFill>
                  <a:schemeClr val="tx1"/>
                </a:solidFill>
              </a:rPr>
              <a:t>experiência</a:t>
            </a:r>
            <a:endParaRPr lang="en-GB" sz="22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200" spc="-30" dirty="0">
                <a:solidFill>
                  <a:schemeClr val="tx1"/>
                </a:solidFill>
              </a:rPr>
              <a:t> O </a:t>
            </a:r>
            <a:r>
              <a:rPr lang="en-GB" sz="2200" spc="-30" dirty="0" err="1">
                <a:solidFill>
                  <a:schemeClr val="tx1"/>
                </a:solidFill>
              </a:rPr>
              <a:t>momento</a:t>
            </a:r>
            <a:r>
              <a:rPr lang="en-GB" sz="2200" spc="-30" dirty="0">
                <a:solidFill>
                  <a:schemeClr val="tx1"/>
                </a:solidFill>
              </a:rPr>
              <a:t> de </a:t>
            </a:r>
            <a:r>
              <a:rPr lang="en-GB" sz="2200" spc="-30" dirty="0" err="1">
                <a:solidFill>
                  <a:schemeClr val="tx1"/>
                </a:solidFill>
              </a:rPr>
              <a:t>transição</a:t>
            </a:r>
            <a:endParaRPr lang="en-GB" sz="2200" spc="-30" dirty="0">
              <a:solidFill>
                <a:schemeClr val="tx1"/>
              </a:solidFill>
            </a:endParaRP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59BD5A61-87AB-4594-BBBF-7242C28EBABF}"/>
              </a:ext>
            </a:extLst>
          </p:cNvPr>
          <p:cNvSpPr/>
          <p:nvPr/>
        </p:nvSpPr>
        <p:spPr>
          <a:xfrm>
            <a:off x="5206092" y="3143347"/>
            <a:ext cx="2880000" cy="3048819"/>
          </a:xfrm>
          <a:prstGeom prst="rect">
            <a:avLst/>
          </a:prstGeom>
          <a:solidFill>
            <a:srgbClr val="FFF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Criar</a:t>
            </a: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experiências</a:t>
            </a: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transformadoras</a:t>
            </a:r>
            <a:endParaRPr lang="en-GB" sz="24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Criar</a:t>
            </a:r>
            <a:r>
              <a:rPr lang="en-GB" sz="2400" spc="-30" dirty="0">
                <a:solidFill>
                  <a:schemeClr val="tx1"/>
                </a:solidFill>
              </a:rPr>
              <a:t> as </a:t>
            </a:r>
            <a:r>
              <a:rPr lang="en-GB" sz="2400" spc="-30" dirty="0" err="1">
                <a:solidFill>
                  <a:schemeClr val="tx1"/>
                </a:solidFill>
              </a:rPr>
              <a:t>condições</a:t>
            </a:r>
            <a:r>
              <a:rPr lang="en-GB" sz="2400" spc="-30" dirty="0">
                <a:solidFill>
                  <a:schemeClr val="tx1"/>
                </a:solidFill>
              </a:rPr>
              <a:t> para o </a:t>
            </a:r>
            <a:r>
              <a:rPr lang="en-GB" sz="2400" spc="-30" dirty="0" err="1">
                <a:solidFill>
                  <a:schemeClr val="tx1"/>
                </a:solidFill>
              </a:rPr>
              <a:t>fluxo</a:t>
            </a:r>
            <a:endParaRPr lang="en-GB" sz="24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Usar o storytelling para </a:t>
            </a:r>
            <a:r>
              <a:rPr lang="en-GB" sz="2400" spc="-30" dirty="0" err="1">
                <a:solidFill>
                  <a:schemeClr val="tx1"/>
                </a:solidFill>
              </a:rPr>
              <a:t>abrir</a:t>
            </a: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novos</a:t>
            </a:r>
            <a:r>
              <a:rPr lang="en-GB" sz="2400" spc="-30" dirty="0">
                <a:solidFill>
                  <a:schemeClr val="tx1"/>
                </a:solidFill>
              </a:rPr>
              <a:t> “</a:t>
            </a:r>
            <a:r>
              <a:rPr lang="en-GB" sz="2400" spc="-30" dirty="0" err="1">
                <a:solidFill>
                  <a:schemeClr val="tx1"/>
                </a:solidFill>
              </a:rPr>
              <a:t>mundos</a:t>
            </a:r>
            <a:r>
              <a:rPr lang="en-GB" sz="2400" spc="-3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84112BDA-9A9D-4E4F-A0C2-93FF13211877}"/>
              </a:ext>
            </a:extLst>
          </p:cNvPr>
          <p:cNvSpPr/>
          <p:nvPr/>
        </p:nvSpPr>
        <p:spPr>
          <a:xfrm>
            <a:off x="8086093" y="3132560"/>
            <a:ext cx="2278862" cy="305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O </a:t>
            </a:r>
            <a:r>
              <a:rPr lang="en-GB" sz="2400" spc="-30" dirty="0" err="1">
                <a:solidFill>
                  <a:schemeClr val="tx1"/>
                </a:solidFill>
              </a:rPr>
              <a:t>momento</a:t>
            </a:r>
            <a:r>
              <a:rPr lang="en-GB" sz="2400" spc="-30" dirty="0">
                <a:solidFill>
                  <a:schemeClr val="tx1"/>
                </a:solidFill>
              </a:rPr>
              <a:t> e a forma de </a:t>
            </a:r>
            <a:r>
              <a:rPr lang="en-GB" sz="2400" spc="-30" dirty="0" err="1">
                <a:solidFill>
                  <a:schemeClr val="tx1"/>
                </a:solidFill>
              </a:rPr>
              <a:t>transição</a:t>
            </a:r>
            <a:endParaRPr lang="en-GB" sz="24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Criação</a:t>
            </a:r>
            <a:r>
              <a:rPr lang="en-GB" sz="2400" spc="-30" dirty="0">
                <a:solidFill>
                  <a:schemeClr val="tx1"/>
                </a:solidFill>
              </a:rPr>
              <a:t> de “</a:t>
            </a:r>
            <a:r>
              <a:rPr lang="en-GB" sz="2400" spc="-30" dirty="0" err="1">
                <a:solidFill>
                  <a:schemeClr val="tx1"/>
                </a:solidFill>
              </a:rPr>
              <a:t>simbolos</a:t>
            </a:r>
            <a:r>
              <a:rPr lang="en-GB" sz="2400" spc="-30" dirty="0">
                <a:solidFill>
                  <a:schemeClr val="tx1"/>
                </a:solidFill>
              </a:rPr>
              <a:t>” de </a:t>
            </a:r>
            <a:r>
              <a:rPr lang="en-GB" sz="2400" spc="-30" dirty="0" err="1">
                <a:solidFill>
                  <a:schemeClr val="tx1"/>
                </a:solidFill>
              </a:rPr>
              <a:t>transformação</a:t>
            </a:r>
            <a:endParaRPr lang="en-GB" sz="2400" spc="-30" dirty="0">
              <a:solidFill>
                <a:schemeClr val="tx1"/>
              </a:solidFill>
            </a:endParaRP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695A8074-56BB-460B-B733-72D2FA7E6980}"/>
              </a:ext>
            </a:extLst>
          </p:cNvPr>
          <p:cNvSpPr/>
          <p:nvPr/>
        </p:nvSpPr>
        <p:spPr>
          <a:xfrm>
            <a:off x="10364954" y="3132565"/>
            <a:ext cx="1681138" cy="305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Cultivar </a:t>
            </a:r>
            <a:r>
              <a:rPr lang="en-GB" sz="2400" spc="-30" dirty="0" err="1">
                <a:solidFill>
                  <a:schemeClr val="tx1"/>
                </a:solidFill>
              </a:rPr>
              <a:t>memórias</a:t>
            </a: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duradouras</a:t>
            </a:r>
            <a:endParaRPr lang="en-GB" sz="2400" spc="-3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 </a:t>
            </a:r>
            <a:r>
              <a:rPr lang="en-GB" sz="2400" spc="-30" dirty="0" err="1">
                <a:solidFill>
                  <a:schemeClr val="tx1"/>
                </a:solidFill>
              </a:rPr>
              <a:t>Alavancar</a:t>
            </a:r>
            <a:r>
              <a:rPr lang="en-GB" sz="2400" spc="-30" dirty="0">
                <a:solidFill>
                  <a:schemeClr val="tx1"/>
                </a:solidFill>
              </a:rPr>
              <a:t> o feedback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spc="-30" dirty="0">
              <a:solidFill>
                <a:schemeClr val="tx1"/>
              </a:solidFill>
            </a:endParaRPr>
          </a:p>
        </p:txBody>
      </p:sp>
      <p:cxnSp>
        <p:nvCxnSpPr>
          <p:cNvPr id="92" name="Conexão reta 91">
            <a:extLst>
              <a:ext uri="{FF2B5EF4-FFF2-40B4-BE49-F238E27FC236}">
                <a16:creationId xmlns:a16="http://schemas.microsoft.com/office/drawing/2014/main" id="{22038545-5097-48FA-B8F2-D2D21D6252AD}"/>
              </a:ext>
            </a:extLst>
          </p:cNvPr>
          <p:cNvCxnSpPr>
            <a:cxnSpLocks/>
          </p:cNvCxnSpPr>
          <p:nvPr/>
        </p:nvCxnSpPr>
        <p:spPr>
          <a:xfrm>
            <a:off x="3025368" y="3144945"/>
            <a:ext cx="0" cy="306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xão reta 92">
            <a:extLst>
              <a:ext uri="{FF2B5EF4-FFF2-40B4-BE49-F238E27FC236}">
                <a16:creationId xmlns:a16="http://schemas.microsoft.com/office/drawing/2014/main" id="{F72B7A73-B215-4853-885E-150227285AF4}"/>
              </a:ext>
            </a:extLst>
          </p:cNvPr>
          <p:cNvCxnSpPr>
            <a:cxnSpLocks/>
          </p:cNvCxnSpPr>
          <p:nvPr/>
        </p:nvCxnSpPr>
        <p:spPr>
          <a:xfrm>
            <a:off x="5206092" y="3145320"/>
            <a:ext cx="0" cy="306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93">
            <a:extLst>
              <a:ext uri="{FF2B5EF4-FFF2-40B4-BE49-F238E27FC236}">
                <a16:creationId xmlns:a16="http://schemas.microsoft.com/office/drawing/2014/main" id="{BE25D7A5-1103-4E76-9442-94F36EA3426F}"/>
              </a:ext>
            </a:extLst>
          </p:cNvPr>
          <p:cNvCxnSpPr>
            <a:cxnSpLocks/>
          </p:cNvCxnSpPr>
          <p:nvPr/>
        </p:nvCxnSpPr>
        <p:spPr>
          <a:xfrm>
            <a:off x="8086092" y="3145320"/>
            <a:ext cx="0" cy="306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94">
            <a:extLst>
              <a:ext uri="{FF2B5EF4-FFF2-40B4-BE49-F238E27FC236}">
                <a16:creationId xmlns:a16="http://schemas.microsoft.com/office/drawing/2014/main" id="{1F6269E5-54ED-4FD3-AEFD-17B68CCDF5A6}"/>
              </a:ext>
            </a:extLst>
          </p:cNvPr>
          <p:cNvCxnSpPr>
            <a:cxnSpLocks/>
          </p:cNvCxnSpPr>
          <p:nvPr/>
        </p:nvCxnSpPr>
        <p:spPr>
          <a:xfrm>
            <a:off x="10364955" y="3145320"/>
            <a:ext cx="0" cy="306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94B41FD4-CC95-496A-BB6B-862477409CD0}"/>
              </a:ext>
            </a:extLst>
          </p:cNvPr>
          <p:cNvCxnSpPr/>
          <p:nvPr/>
        </p:nvCxnSpPr>
        <p:spPr>
          <a:xfrm flipV="1">
            <a:off x="-4479" y="3075533"/>
            <a:ext cx="12196479" cy="513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9D02AF9F-21F5-4039-AEBE-EEB131EF3896}"/>
              </a:ext>
            </a:extLst>
          </p:cNvPr>
          <p:cNvCxnSpPr>
            <a:cxnSpLocks/>
          </p:cNvCxnSpPr>
          <p:nvPr/>
        </p:nvCxnSpPr>
        <p:spPr>
          <a:xfrm>
            <a:off x="3025368" y="2397321"/>
            <a:ext cx="0" cy="648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574B00F7-0A1F-468B-BA70-35DBF61A0816}"/>
              </a:ext>
            </a:extLst>
          </p:cNvPr>
          <p:cNvCxnSpPr>
            <a:cxnSpLocks/>
          </p:cNvCxnSpPr>
          <p:nvPr/>
        </p:nvCxnSpPr>
        <p:spPr>
          <a:xfrm>
            <a:off x="5209132" y="2411800"/>
            <a:ext cx="0" cy="648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0BCDCE8B-0B79-4810-9340-1BED8B874207}"/>
              </a:ext>
            </a:extLst>
          </p:cNvPr>
          <p:cNvCxnSpPr>
            <a:cxnSpLocks/>
          </p:cNvCxnSpPr>
          <p:nvPr/>
        </p:nvCxnSpPr>
        <p:spPr>
          <a:xfrm>
            <a:off x="8085550" y="2410467"/>
            <a:ext cx="0" cy="648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AB4B1B8D-972B-43D2-8FD5-184086B6C6E2}"/>
              </a:ext>
            </a:extLst>
          </p:cNvPr>
          <p:cNvCxnSpPr>
            <a:cxnSpLocks/>
          </p:cNvCxnSpPr>
          <p:nvPr/>
        </p:nvCxnSpPr>
        <p:spPr>
          <a:xfrm>
            <a:off x="10368914" y="2397253"/>
            <a:ext cx="0" cy="648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284EA438-B552-4AC0-BF50-9EAE40A174D8}"/>
              </a:ext>
            </a:extLst>
          </p:cNvPr>
          <p:cNvSpPr/>
          <p:nvPr/>
        </p:nvSpPr>
        <p:spPr>
          <a:xfrm rot="10800000">
            <a:off x="1210412" y="2410467"/>
            <a:ext cx="1765763" cy="622434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eta: Para Baixo 45">
            <a:extLst>
              <a:ext uri="{FF2B5EF4-FFF2-40B4-BE49-F238E27FC236}">
                <a16:creationId xmlns:a16="http://schemas.microsoft.com/office/drawing/2014/main" id="{66328961-2659-4274-B5AC-654FE23E971E}"/>
              </a:ext>
            </a:extLst>
          </p:cNvPr>
          <p:cNvSpPr/>
          <p:nvPr/>
        </p:nvSpPr>
        <p:spPr>
          <a:xfrm rot="10800000">
            <a:off x="3065045" y="2398696"/>
            <a:ext cx="2104407" cy="641483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FC66E590-B045-4097-B3D3-21DE95508A3C}"/>
              </a:ext>
            </a:extLst>
          </p:cNvPr>
          <p:cNvSpPr/>
          <p:nvPr/>
        </p:nvSpPr>
        <p:spPr>
          <a:xfrm rot="10800000">
            <a:off x="5248811" y="2412995"/>
            <a:ext cx="2818808" cy="621104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eta: Para Baixo 47">
            <a:extLst>
              <a:ext uri="{FF2B5EF4-FFF2-40B4-BE49-F238E27FC236}">
                <a16:creationId xmlns:a16="http://schemas.microsoft.com/office/drawing/2014/main" id="{A5A8F984-9034-41A8-BCDF-867159CCA97C}"/>
              </a:ext>
            </a:extLst>
          </p:cNvPr>
          <p:cNvSpPr/>
          <p:nvPr/>
        </p:nvSpPr>
        <p:spPr>
          <a:xfrm rot="10800000">
            <a:off x="8067612" y="2419143"/>
            <a:ext cx="2301302" cy="614953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eta: Para Baixo 49">
            <a:extLst>
              <a:ext uri="{FF2B5EF4-FFF2-40B4-BE49-F238E27FC236}">
                <a16:creationId xmlns:a16="http://schemas.microsoft.com/office/drawing/2014/main" id="{8642ADD6-D856-42F3-A3C2-DB6C5E956872}"/>
              </a:ext>
            </a:extLst>
          </p:cNvPr>
          <p:cNvSpPr/>
          <p:nvPr/>
        </p:nvSpPr>
        <p:spPr>
          <a:xfrm rot="10800000">
            <a:off x="10368914" y="2419144"/>
            <a:ext cx="1677172" cy="614953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8B294479-00B1-41CB-9EF6-FD9B215A299D}"/>
              </a:ext>
            </a:extLst>
          </p:cNvPr>
          <p:cNvSpPr/>
          <p:nvPr/>
        </p:nvSpPr>
        <p:spPr>
          <a:xfrm>
            <a:off x="80683" y="3137698"/>
            <a:ext cx="1003118" cy="3059738"/>
          </a:xfrm>
          <a:prstGeom prst="rect">
            <a:avLst/>
          </a:prstGeom>
          <a:solidFill>
            <a:srgbClr val="F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GB" sz="2400" b="1" spc="-20" dirty="0" err="1">
                <a:solidFill>
                  <a:schemeClr val="tx1"/>
                </a:solidFill>
              </a:rPr>
              <a:t>Papel</a:t>
            </a:r>
            <a:r>
              <a:rPr lang="en-GB" sz="2400" b="1" spc="-20" dirty="0">
                <a:solidFill>
                  <a:schemeClr val="tx1"/>
                </a:solidFill>
              </a:rPr>
              <a:t> do </a:t>
            </a:r>
            <a:r>
              <a:rPr lang="en-GB" sz="2400" b="1" spc="-20" dirty="0" err="1">
                <a:solidFill>
                  <a:schemeClr val="tx1"/>
                </a:solidFill>
              </a:rPr>
              <a:t>Prestador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ED81E315-6405-4B76-8C2D-D2805DE623D4}"/>
              </a:ext>
            </a:extLst>
          </p:cNvPr>
          <p:cNvSpPr/>
          <p:nvPr/>
        </p:nvSpPr>
        <p:spPr>
          <a:xfrm>
            <a:off x="80683" y="2412996"/>
            <a:ext cx="1003120" cy="627186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400" b="1" spc="-20" dirty="0" err="1">
                <a:solidFill>
                  <a:schemeClr val="tx1"/>
                </a:solidFill>
              </a:rPr>
              <a:t>Turistas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4373223-D2EB-4924-9AD3-DD5FD8B76C6A}"/>
              </a:ext>
            </a:extLst>
          </p:cNvPr>
          <p:cNvGrpSpPr/>
          <p:nvPr/>
        </p:nvGrpSpPr>
        <p:grpSpPr>
          <a:xfrm>
            <a:off x="1506696" y="1074420"/>
            <a:ext cx="10112489" cy="1330426"/>
            <a:chOff x="1906746" y="1074420"/>
            <a:chExt cx="10112489" cy="133042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1589625-F4CB-44E5-84BF-F2AEB65FBB1C}"/>
                </a:ext>
              </a:extLst>
            </p:cNvPr>
            <p:cNvSpPr/>
            <p:nvPr/>
          </p:nvSpPr>
          <p:spPr>
            <a:xfrm>
              <a:off x="2427823" y="1147246"/>
              <a:ext cx="372084" cy="353776"/>
            </a:xfrm>
            <a:prstGeom prst="ellipse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Conexão reta unidirecional 55">
              <a:extLst>
                <a:ext uri="{FF2B5EF4-FFF2-40B4-BE49-F238E27FC236}">
                  <a16:creationId xmlns:a16="http://schemas.microsoft.com/office/drawing/2014/main" id="{C9BA282F-D348-4EC2-ABC0-6107ACFFFFBD}"/>
                </a:ext>
              </a:extLst>
            </p:cNvPr>
            <p:cNvCxnSpPr>
              <a:cxnSpLocks/>
              <a:stCxn id="55" idx="6"/>
              <a:endCxn id="57" idx="1"/>
            </p:cNvCxnSpPr>
            <p:nvPr/>
          </p:nvCxnSpPr>
          <p:spPr>
            <a:xfrm>
              <a:off x="2799907" y="1324134"/>
              <a:ext cx="285645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3649CDA3-FD8C-420D-B60A-970F508B22B6}"/>
                </a:ext>
              </a:extLst>
            </p:cNvPr>
            <p:cNvSpPr/>
            <p:nvPr/>
          </p:nvSpPr>
          <p:spPr>
            <a:xfrm>
              <a:off x="5656363" y="1074420"/>
              <a:ext cx="2806939" cy="499429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Liminaridade</a:t>
              </a:r>
            </a:p>
          </p:txBody>
        </p:sp>
        <p:cxnSp>
          <p:nvCxnSpPr>
            <p:cNvPr id="58" name="Conexão reta unidirecional 57">
              <a:extLst>
                <a:ext uri="{FF2B5EF4-FFF2-40B4-BE49-F238E27FC236}">
                  <a16:creationId xmlns:a16="http://schemas.microsoft.com/office/drawing/2014/main" id="{A2A8CAAE-7B62-4CB0-A505-36E7DB46D79E}"/>
                </a:ext>
              </a:extLst>
            </p:cNvPr>
            <p:cNvCxnSpPr>
              <a:cxnSpLocks/>
              <a:stCxn id="57" idx="3"/>
              <a:endCxn id="59" idx="2"/>
            </p:cNvCxnSpPr>
            <p:nvPr/>
          </p:nvCxnSpPr>
          <p:spPr>
            <a:xfrm flipV="1">
              <a:off x="8463302" y="1324134"/>
              <a:ext cx="2733881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1004518-2A68-4436-96DD-858EE3632AE5}"/>
                </a:ext>
              </a:extLst>
            </p:cNvPr>
            <p:cNvSpPr/>
            <p:nvPr/>
          </p:nvSpPr>
          <p:spPr>
            <a:xfrm>
              <a:off x="11197182" y="1147246"/>
              <a:ext cx="372084" cy="353776"/>
            </a:xfrm>
            <a:prstGeom prst="ellipse">
              <a:avLst/>
            </a:prstGeom>
            <a:solidFill>
              <a:srgbClr val="F79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2B5889EA-69B8-43BB-8B71-CFA3C73E360C}"/>
                </a:ext>
              </a:extLst>
            </p:cNvPr>
            <p:cNvSpPr txBox="1"/>
            <p:nvPr/>
          </p:nvSpPr>
          <p:spPr>
            <a:xfrm>
              <a:off x="3858190" y="1512391"/>
              <a:ext cx="1793178" cy="47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6ECECB"/>
                  </a:solidFill>
                </a:rPr>
                <a:t>Separação</a:t>
              </a:r>
              <a:endParaRPr lang="en-GB" sz="2400" b="1" dirty="0">
                <a:solidFill>
                  <a:srgbClr val="6ECECB"/>
                </a:solidFill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7B18FA80-E3B8-47F9-AE13-11BF75D95068}"/>
                </a:ext>
              </a:extLst>
            </p:cNvPr>
            <p:cNvSpPr txBox="1"/>
            <p:nvPr/>
          </p:nvSpPr>
          <p:spPr>
            <a:xfrm>
              <a:off x="8462743" y="1516349"/>
              <a:ext cx="2010709" cy="471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6ECECB"/>
                  </a:solidFill>
                </a:rPr>
                <a:t>Reintegração</a:t>
              </a:r>
              <a:endParaRPr lang="en-GB" sz="2400" b="1" dirty="0">
                <a:solidFill>
                  <a:srgbClr val="6ECECB"/>
                </a:solidFill>
              </a:endParaRP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686627A5-6B6E-47DF-A63A-064FCBF43DC2}"/>
                </a:ext>
              </a:extLst>
            </p:cNvPr>
            <p:cNvSpPr txBox="1"/>
            <p:nvPr/>
          </p:nvSpPr>
          <p:spPr>
            <a:xfrm>
              <a:off x="1906746" y="1567699"/>
              <a:ext cx="1414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Estado </a:t>
              </a:r>
              <a:r>
                <a:rPr lang="en-GB" sz="2400" b="1" dirty="0" err="1"/>
                <a:t>Inicial</a:t>
              </a:r>
              <a:endParaRPr lang="en-GB" sz="2400" b="1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985EECB3-3858-4ACD-8E13-5BA20E8DD45C}"/>
                </a:ext>
              </a:extLst>
            </p:cNvPr>
            <p:cNvSpPr txBox="1"/>
            <p:nvPr/>
          </p:nvSpPr>
          <p:spPr>
            <a:xfrm>
              <a:off x="10888638" y="1573849"/>
              <a:ext cx="1130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Novo Estado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62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728AE2FA-3F22-427E-B46B-DAC1DC3340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2435" y="1223694"/>
            <a:ext cx="3389565" cy="410033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F7A6-C4E6-7B4A-9F10-186C4D60B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223" y="349104"/>
            <a:ext cx="6361734" cy="69735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35228EA-47D3-4720-A730-D54503521667}"/>
              </a:ext>
            </a:extLst>
          </p:cNvPr>
          <p:cNvSpPr/>
          <p:nvPr/>
        </p:nvSpPr>
        <p:spPr>
          <a:xfrm>
            <a:off x="360420" y="993094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5815118-501C-49B9-9F97-2F6A2301154E}"/>
              </a:ext>
            </a:extLst>
          </p:cNvPr>
          <p:cNvSpPr/>
          <p:nvPr/>
        </p:nvSpPr>
        <p:spPr>
          <a:xfrm>
            <a:off x="360420" y="1578877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 Nova Era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6460F26-F4E4-473B-BC12-E770BCCFEEAA}"/>
              </a:ext>
            </a:extLst>
          </p:cNvPr>
          <p:cNvSpPr/>
          <p:nvPr/>
        </p:nvSpPr>
        <p:spPr>
          <a:xfrm>
            <a:off x="360420" y="2164660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 Economia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65DDE32-626E-4AE6-B06C-F736B7B0EEBD}"/>
              </a:ext>
            </a:extLst>
          </p:cNvPr>
          <p:cNvSpPr/>
          <p:nvPr/>
        </p:nvSpPr>
        <p:spPr>
          <a:xfrm>
            <a:off x="360413" y="3922009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O Storytelling no Turismo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Culinário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811B34A-C891-4115-8B3E-9094E3C39CD1}"/>
              </a:ext>
            </a:extLst>
          </p:cNvPr>
          <p:cNvSpPr/>
          <p:nvPr/>
        </p:nvSpPr>
        <p:spPr>
          <a:xfrm>
            <a:off x="360413" y="4507792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um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negócio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413C686-1420-483B-ADC8-8BEE55BB41FE}"/>
              </a:ext>
            </a:extLst>
          </p:cNvPr>
          <p:cNvSpPr/>
          <p:nvPr/>
        </p:nvSpPr>
        <p:spPr>
          <a:xfrm>
            <a:off x="360413" y="5093575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Branding para 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3539AB3F-AB95-47DD-9668-C43B4AB01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1047094"/>
            <a:ext cx="360000" cy="3600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72794CB-725B-4C28-9D37-B90C272C3C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4561792"/>
            <a:ext cx="360000" cy="3600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4670A18-6DE0-44B8-94C4-D165D2307D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5733357"/>
            <a:ext cx="360000" cy="3600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4BA75E13-90B3-4EC9-ACB3-517D4772CB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5147574"/>
            <a:ext cx="360000" cy="360000"/>
          </a:xfrm>
          <a:prstGeom prst="rect">
            <a:avLst/>
          </a:prstGeom>
        </p:spPr>
      </p:pic>
      <p:sp>
        <p:nvSpPr>
          <p:cNvPr id="39" name="Seta: Pentágono 38">
            <a:extLst>
              <a:ext uri="{FF2B5EF4-FFF2-40B4-BE49-F238E27FC236}">
                <a16:creationId xmlns:a16="http://schemas.microsoft.com/office/drawing/2014/main" id="{D7C0E13A-C980-4236-9AB6-54738AC2AD7B}"/>
              </a:ext>
            </a:extLst>
          </p:cNvPr>
          <p:cNvSpPr/>
          <p:nvPr/>
        </p:nvSpPr>
        <p:spPr>
          <a:xfrm>
            <a:off x="360413" y="2750443"/>
            <a:ext cx="6444000" cy="468000"/>
          </a:xfrm>
          <a:prstGeom prst="homePlate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047D7D9-777C-42C9-AB18-CC4EF0E85F7C}"/>
              </a:ext>
            </a:extLst>
          </p:cNvPr>
          <p:cNvSpPr/>
          <p:nvPr/>
        </p:nvSpPr>
        <p:spPr>
          <a:xfrm>
            <a:off x="360420" y="3336226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D17D482-84E7-4294-8925-EEFA73CFE7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3976010"/>
            <a:ext cx="360000" cy="360000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4E97270F-82A5-4F7D-A96D-C3423CE01A1E}"/>
              </a:ext>
            </a:extLst>
          </p:cNvPr>
          <p:cNvSpPr/>
          <p:nvPr/>
        </p:nvSpPr>
        <p:spPr>
          <a:xfrm>
            <a:off x="360413" y="5679357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Marketing Digital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162E6C25-E5B5-47F5-B740-EF7BEDEC8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3388145"/>
            <a:ext cx="360000" cy="36000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8FBE7BD6-2EFF-4B71-A02B-2D19A1B40E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804443"/>
            <a:ext cx="360000" cy="36000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0ACAD4B6-1B74-4EE4-A19F-2D00DE850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1637038"/>
            <a:ext cx="360000" cy="360000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A5558D2F-FE17-41D9-B598-E993D3996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21866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 Dobrado 3">
            <a:extLst>
              <a:ext uri="{FF2B5EF4-FFF2-40B4-BE49-F238E27FC236}">
                <a16:creationId xmlns:a16="http://schemas.microsoft.com/office/drawing/2014/main" id="{A6519A7C-A30A-45B0-82BC-3192D9F27E80}"/>
              </a:ext>
            </a:extLst>
          </p:cNvPr>
          <p:cNvSpPr/>
          <p:nvPr/>
        </p:nvSpPr>
        <p:spPr>
          <a:xfrm>
            <a:off x="188529" y="1115147"/>
            <a:ext cx="11814942" cy="5150571"/>
          </a:xfrm>
          <a:prstGeom prst="foldedCorner">
            <a:avLst>
              <a:gd name="adj" fmla="val 81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en-US" sz="2400" b="1" i="1" spc="-20" dirty="0">
                <a:solidFill>
                  <a:srgbClr val="6ECECB"/>
                </a:solidFill>
              </a:rPr>
              <a:t>A História da Lei Havaiana e os Costumes de Aloha</a:t>
            </a:r>
          </a:p>
          <a:p>
            <a:pPr marR="0"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 “costume lei” foi introduzido nas ilhas havaianas pelos primeiros viajantes polinésios, que fizeram uma viagem incrível do Taiti, navegando pelas estrelas em canoas à vela. As leis eram construídas com flores, folhas, conchas, sementes, nozes, penas e até ossos e dentes de vários animais. Na tradição havaiana, essas guirlandas eram usadas pelos antigos havaianos para se embelezar e se distinguir dos outros. Com o advento do turismo nas ilhas, a lei rapidamente tornou-se o símbolo do Havaí para milhões de visitantes em todo o mundo. Hoje, os visitantes podem facilmente trazer de volta a nostalgia do antigo Havaí, pedindo uma saudação tradicional com flores na chegada ao aeroporto. Os rececionistas dão as boas-vindas aos visitantes com um "</a:t>
            </a:r>
            <a:r>
              <a:rPr kumimoji="0" lang="pt-PT" altLang="en-US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aloha</a:t>
            </a:r>
            <a:r>
              <a:rPr kumimoji="0" lang="pt-PT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" caloroso e os enfeitam com lindos colares frescos. É uma maneira maravilhosa de começar as férias no Havaí.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A7C666-2656-4BB5-981F-E6CF312976F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10397210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A </a:t>
            </a:r>
            <a:r>
              <a:rPr lang="en-US" sz="3600" b="1" dirty="0" err="1"/>
              <a:t>Tradição</a:t>
            </a:r>
            <a:r>
              <a:rPr lang="en-US" sz="3600" b="1" dirty="0"/>
              <a:t> de Hawaiian Lei Tradition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62104CE-0408-4713-9BDD-28F4C8C0F9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5C748CD-7A84-4FCC-B674-5EDCBB5EC8C2}"/>
              </a:ext>
            </a:extLst>
          </p:cNvPr>
          <p:cNvSpPr txBox="1"/>
          <p:nvPr/>
        </p:nvSpPr>
        <p:spPr>
          <a:xfrm>
            <a:off x="7952401" y="5967937"/>
            <a:ext cx="3633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/>
              <a:t>Source: </a:t>
            </a:r>
            <a:r>
              <a:rPr lang="en-GB" sz="1050" dirty="0">
                <a:hlinkClick r:id="rId4"/>
              </a:rPr>
              <a:t>https://hawaiiflowerlei.com/lei-history/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79315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a Imagem 14">
            <a:extLst>
              <a:ext uri="{FF2B5EF4-FFF2-40B4-BE49-F238E27FC236}">
                <a16:creationId xmlns:a16="http://schemas.microsoft.com/office/drawing/2014/main" id="{35AC11C3-5622-48A7-A234-FD193AF47B7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9D5B816-CC9C-4EDD-AA00-516D2039F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213" y="936395"/>
            <a:ext cx="3058492" cy="3297980"/>
          </a:xfrm>
        </p:spPr>
        <p:txBody>
          <a:bodyPr wrap="square" lIns="0" rIns="0"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4.4.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endParaRPr lang="en-US" sz="44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742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Storytelling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269FBE-A8BE-40A7-B6EB-EE11535864FB}"/>
              </a:ext>
            </a:extLst>
          </p:cNvPr>
          <p:cNvSpPr/>
          <p:nvPr/>
        </p:nvSpPr>
        <p:spPr>
          <a:xfrm>
            <a:off x="3936000" y="1311047"/>
            <a:ext cx="4320000" cy="4320000"/>
          </a:xfrm>
          <a:prstGeom prst="ellipse">
            <a:avLst/>
          </a:prstGeom>
          <a:noFill/>
          <a:ln w="57150">
            <a:solidFill>
              <a:srgbClr val="6EC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63BCF5-1F2B-47E9-857D-AAB18778EE40}"/>
              </a:ext>
            </a:extLst>
          </p:cNvPr>
          <p:cNvSpPr txBox="1"/>
          <p:nvPr/>
        </p:nvSpPr>
        <p:spPr>
          <a:xfrm>
            <a:off x="704775" y="1806820"/>
            <a:ext cx="233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Estimular a imaginação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E755E2-9F79-4D6B-9173-AC87696B7874}"/>
              </a:ext>
            </a:extLst>
          </p:cNvPr>
          <p:cNvSpPr txBox="1"/>
          <p:nvPr/>
        </p:nvSpPr>
        <p:spPr>
          <a:xfrm>
            <a:off x="6644299" y="498387"/>
            <a:ext cx="294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Transmitir</a:t>
            </a:r>
            <a:r>
              <a:rPr lang="en-GB" sz="2400" dirty="0"/>
              <a:t> </a:t>
            </a:r>
            <a:r>
              <a:rPr lang="en-GB" sz="2400" dirty="0" err="1"/>
              <a:t>mensagens</a:t>
            </a:r>
            <a:r>
              <a:rPr lang="en-GB" sz="2400" dirty="0"/>
              <a:t> </a:t>
            </a:r>
            <a:r>
              <a:rPr lang="en-GB" sz="2400" dirty="0" err="1"/>
              <a:t>memoráveis</a:t>
            </a:r>
            <a:endParaRPr lang="en-GB" sz="2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91C680-913C-4A23-BCC7-15F5F4531A7B}"/>
              </a:ext>
            </a:extLst>
          </p:cNvPr>
          <p:cNvSpPr txBox="1"/>
          <p:nvPr/>
        </p:nvSpPr>
        <p:spPr>
          <a:xfrm>
            <a:off x="9136196" y="1806820"/>
            <a:ext cx="233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Criar</a:t>
            </a:r>
            <a:r>
              <a:rPr lang="en-GB" sz="2400" dirty="0"/>
              <a:t> </a:t>
            </a:r>
            <a:r>
              <a:rPr lang="en-GB" sz="2400" dirty="0" err="1"/>
              <a:t>novos</a:t>
            </a:r>
            <a:r>
              <a:rPr lang="en-GB" sz="2400" dirty="0"/>
              <a:t> </a:t>
            </a:r>
            <a:r>
              <a:rPr lang="en-GB" sz="2400" dirty="0" err="1"/>
              <a:t>mundos</a:t>
            </a:r>
            <a:endParaRPr lang="en-GB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8BF875-262A-49A5-A3E8-E3F1ABA5EDFA}"/>
              </a:ext>
            </a:extLst>
          </p:cNvPr>
          <p:cNvSpPr txBox="1"/>
          <p:nvPr/>
        </p:nvSpPr>
        <p:spPr>
          <a:xfrm>
            <a:off x="762900" y="4143709"/>
            <a:ext cx="233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Marketing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4FEE43-3783-4563-B26F-37C99D2EE17C}"/>
              </a:ext>
            </a:extLst>
          </p:cNvPr>
          <p:cNvSpPr txBox="1"/>
          <p:nvPr/>
        </p:nvSpPr>
        <p:spPr>
          <a:xfrm>
            <a:off x="2515713" y="5543960"/>
            <a:ext cx="320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/>
              <a:t>Experiências significativas e estruturantes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AE907DC-39BD-4835-B202-F04F96150DD7}"/>
              </a:ext>
            </a:extLst>
          </p:cNvPr>
          <p:cNvSpPr txBox="1"/>
          <p:nvPr/>
        </p:nvSpPr>
        <p:spPr>
          <a:xfrm>
            <a:off x="9204292" y="4153437"/>
            <a:ext cx="192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Embelezar</a:t>
            </a:r>
            <a:r>
              <a:rPr lang="en-GB" sz="2400" dirty="0"/>
              <a:t> as </a:t>
            </a:r>
            <a:r>
              <a:rPr lang="en-GB" sz="2400" dirty="0" err="1"/>
              <a:t>experiências</a:t>
            </a:r>
            <a:endParaRPr lang="en-GB" sz="24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5840CCD2-0E13-4ED6-AE3B-E3AC7E25CC1B}"/>
              </a:ext>
            </a:extLst>
          </p:cNvPr>
          <p:cNvCxnSpPr/>
          <p:nvPr/>
        </p:nvCxnSpPr>
        <p:spPr>
          <a:xfrm>
            <a:off x="1040860" y="3429000"/>
            <a:ext cx="10107038" cy="0"/>
          </a:xfrm>
          <a:prstGeom prst="line">
            <a:avLst/>
          </a:prstGeom>
          <a:ln w="38100">
            <a:solidFill>
              <a:srgbClr val="FDDE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FAF7AFAB-4D38-401E-A532-591E156E2A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25" y="1800646"/>
            <a:ext cx="900000" cy="90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C1B479C-948C-4303-8C40-EF4C4DC6A1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596" y="626307"/>
            <a:ext cx="900000" cy="90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B6FEFB8-A542-4909-A07F-FDD5F86BC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634" y="1806820"/>
            <a:ext cx="900000" cy="90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66BD8C0-D116-4A45-A80B-11CA2C9E44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000" y="2799000"/>
            <a:ext cx="1260000" cy="126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906C449-B19E-4D2A-AE70-76483CCE4B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262" y="4160813"/>
            <a:ext cx="900000" cy="90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7351F85-23D4-4227-8F91-FB7398D0DC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596" y="5408525"/>
            <a:ext cx="900000" cy="900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1DCC7B4-E250-4834-91D7-F7D446061B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192" y="4165193"/>
            <a:ext cx="900000" cy="9000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3FDF42BC-F5BA-4638-8779-8A7E6D7F236B}"/>
              </a:ext>
            </a:extLst>
          </p:cNvPr>
          <p:cNvSpPr txBox="1"/>
          <p:nvPr/>
        </p:nvSpPr>
        <p:spPr>
          <a:xfrm>
            <a:off x="4509579" y="2632011"/>
            <a:ext cx="3196866" cy="4108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59025"/>
              </a:avLst>
            </a:prstTxWarp>
            <a:spAutoFit/>
          </a:bodyPr>
          <a:lstStyle/>
          <a:p>
            <a:pPr algn="ctr"/>
            <a:r>
              <a:rPr lang="en-GB" sz="4000" b="1" spc="200" dirty="0"/>
              <a:t>Storytelling</a:t>
            </a:r>
            <a:endParaRPr lang="en-GB" sz="3200" b="1" spc="2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5D86494-A5EF-49CB-B898-6F85376EF2F2}"/>
              </a:ext>
            </a:extLst>
          </p:cNvPr>
          <p:cNvSpPr txBox="1"/>
          <p:nvPr/>
        </p:nvSpPr>
        <p:spPr>
          <a:xfrm>
            <a:off x="4703888" y="3953777"/>
            <a:ext cx="2809854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dirty="0" err="1"/>
              <a:t>arte</a:t>
            </a:r>
            <a:r>
              <a:rPr lang="en-GB" sz="2400" dirty="0"/>
              <a:t> de </a:t>
            </a:r>
            <a:r>
              <a:rPr lang="en-GB" sz="2400" dirty="0" err="1"/>
              <a:t>contar</a:t>
            </a:r>
            <a:r>
              <a:rPr lang="en-GB" sz="2400" dirty="0"/>
              <a:t> </a:t>
            </a:r>
            <a:r>
              <a:rPr lang="en-GB" sz="2400" dirty="0" err="1"/>
              <a:t>histórias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9715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9736190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Storytelling: o </a:t>
            </a:r>
            <a:r>
              <a:rPr lang="en-US" sz="3600" b="1" dirty="0" err="1"/>
              <a:t>poder</a:t>
            </a:r>
            <a:r>
              <a:rPr lang="en-US" sz="3600" b="1" dirty="0"/>
              <a:t> de </a:t>
            </a:r>
            <a:r>
              <a:rPr lang="en-US" sz="3600" b="1" dirty="0" err="1"/>
              <a:t>uma</a:t>
            </a:r>
            <a:r>
              <a:rPr lang="en-US" sz="3600" b="1" dirty="0"/>
              <a:t> boa </a:t>
            </a:r>
            <a:r>
              <a:rPr lang="en-US" sz="3600" b="1" dirty="0" err="1"/>
              <a:t>narrativa</a:t>
            </a:r>
            <a:endParaRPr lang="en-US" sz="36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75B73E-1281-4B4B-BDB8-C2DD7EDFAF15}"/>
              </a:ext>
            </a:extLst>
          </p:cNvPr>
          <p:cNvSpPr txBox="1"/>
          <p:nvPr/>
        </p:nvSpPr>
        <p:spPr>
          <a:xfrm>
            <a:off x="340104" y="1046457"/>
            <a:ext cx="11624917" cy="472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/>
              <a:t> </a:t>
            </a:r>
            <a:r>
              <a:rPr lang="pt-PT" sz="2400" b="1" spc="-20" dirty="0"/>
              <a:t>Conecta emocionalmente</a:t>
            </a:r>
            <a:r>
              <a:rPr lang="pt-PT" sz="2400" spc="-20" dirty="0"/>
              <a:t> as pessoas (história, personagens, outros).</a:t>
            </a:r>
            <a:endParaRPr lang="en-GB" sz="2400" spc="-20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É uma poderosa ferramenta para transmitir uma </a:t>
            </a:r>
            <a:r>
              <a:rPr lang="pt-PT" sz="2400" b="1" dirty="0"/>
              <a:t>mensagem, conhecimento e significado </a:t>
            </a:r>
            <a:r>
              <a:rPr lang="pt-PT" sz="2400" dirty="0"/>
              <a:t>(ou seja, aprendizagem).</a:t>
            </a:r>
            <a:endParaRPr lang="en-GB" sz="2400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Torna as pessoas </a:t>
            </a:r>
            <a:r>
              <a:rPr lang="pt-PT" sz="2400" b="1" dirty="0"/>
              <a:t>focadas</a:t>
            </a:r>
            <a:r>
              <a:rPr lang="pt-PT" sz="2400" dirty="0"/>
              <a:t>, </a:t>
            </a:r>
            <a:r>
              <a:rPr lang="pt-PT" sz="2400" b="1" dirty="0"/>
              <a:t>envolvidas</a:t>
            </a:r>
            <a:r>
              <a:rPr lang="pt-PT" sz="2400" dirty="0"/>
              <a:t> e </a:t>
            </a:r>
            <a:r>
              <a:rPr lang="pt-PT" sz="2400" b="1" dirty="0"/>
              <a:t>comprometidas</a:t>
            </a:r>
            <a:r>
              <a:rPr lang="pt-PT" sz="2400" dirty="0"/>
              <a:t>.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b="1" dirty="0"/>
              <a:t> Motiva e inspira </a:t>
            </a:r>
            <a:r>
              <a:rPr lang="pt-PT" sz="2400" dirty="0"/>
              <a:t>as pessoas.</a:t>
            </a:r>
            <a:endParaRPr lang="en-GB" sz="2400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Estimula</a:t>
            </a:r>
            <a:r>
              <a:rPr lang="en-GB" sz="2400" dirty="0"/>
              <a:t> a </a:t>
            </a:r>
            <a:r>
              <a:rPr lang="en-GB" sz="2400" b="1" dirty="0" err="1"/>
              <a:t>imaginação</a:t>
            </a:r>
            <a:r>
              <a:rPr lang="en-GB" sz="2400" dirty="0"/>
              <a:t>.</a:t>
            </a:r>
          </a:p>
        </p:txBody>
      </p:sp>
      <p:pic>
        <p:nvPicPr>
          <p:cNvPr id="2052" name="Picture 4" descr="The Science Behind Storytelling and How To Use The Pixar Framework | by  Brady Josephson | Brady Josephson">
            <a:extLst>
              <a:ext uri="{FF2B5EF4-FFF2-40B4-BE49-F238E27FC236}">
                <a16:creationId xmlns:a16="http://schemas.microsoft.com/office/drawing/2014/main" id="{52E353D1-60E7-4687-837F-D3DB5940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230007"/>
            <a:ext cx="4848230" cy="21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D1F2CEA1-C9C5-4D14-B5CF-DAEE13E220C5}"/>
              </a:ext>
            </a:extLst>
          </p:cNvPr>
          <p:cNvSpPr txBox="1"/>
          <p:nvPr/>
        </p:nvSpPr>
        <p:spPr>
          <a:xfrm>
            <a:off x="1196506" y="6022656"/>
            <a:ext cx="4348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Source: </a:t>
            </a:r>
            <a:r>
              <a:rPr lang="en-GB" sz="800" dirty="0">
                <a:hlinkClick r:id="rId4"/>
              </a:rPr>
              <a:t>https://blog.micro-documentaries.com/2015/07/quick-shares-the-science-of-storytelling/</a:t>
            </a:r>
            <a:endParaRPr lang="en-GB" sz="800" dirty="0"/>
          </a:p>
          <a:p>
            <a:pPr algn="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38200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22FAC39-32BE-4861-8E44-43794D2D2C54}"/>
              </a:ext>
            </a:extLst>
          </p:cNvPr>
          <p:cNvSpPr/>
          <p:nvPr/>
        </p:nvSpPr>
        <p:spPr>
          <a:xfrm>
            <a:off x="5225808" y="1168796"/>
            <a:ext cx="6480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pt-PT" sz="2400" spc="-20" dirty="0">
                <a:solidFill>
                  <a:schemeClr val="tx1"/>
                </a:solidFill>
              </a:rPr>
              <a:t>Personagens fantásticas/ Pessoas da História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b="1" spc="-20" dirty="0">
                <a:solidFill>
                  <a:schemeClr val="tx1"/>
                </a:solidFill>
              </a:rPr>
              <a:t>O turista </a:t>
            </a:r>
            <a:r>
              <a:rPr lang="en-GB" sz="2400" b="1" spc="-20" dirty="0" err="1">
                <a:solidFill>
                  <a:schemeClr val="tx1"/>
                </a:solidFill>
              </a:rPr>
              <a:t>na</a:t>
            </a:r>
            <a:r>
              <a:rPr lang="en-GB" sz="2400" b="1" spc="-20" dirty="0">
                <a:solidFill>
                  <a:schemeClr val="tx1"/>
                </a:solidFill>
              </a:rPr>
              <a:t> </a:t>
            </a:r>
            <a:r>
              <a:rPr lang="en-GB" sz="2400" b="1" spc="-20" dirty="0" err="1">
                <a:solidFill>
                  <a:schemeClr val="tx1"/>
                </a:solidFill>
              </a:rPr>
              <a:t>experiência</a:t>
            </a:r>
            <a:r>
              <a:rPr lang="en-GB" sz="2400" b="1" spc="-20" dirty="0">
                <a:solidFill>
                  <a:schemeClr val="tx1"/>
                </a:solidFill>
              </a:rPr>
              <a:t> (!)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F3846A3-907C-494A-9E83-70174FB3F723}"/>
              </a:ext>
            </a:extLst>
          </p:cNvPr>
          <p:cNvSpPr/>
          <p:nvPr/>
        </p:nvSpPr>
        <p:spPr>
          <a:xfrm>
            <a:off x="5225809" y="2453798"/>
            <a:ext cx="6480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Mundos</a:t>
            </a: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imaginários</a:t>
            </a:r>
            <a:r>
              <a:rPr lang="en-GB" sz="2400" spc="-20" dirty="0">
                <a:solidFill>
                  <a:schemeClr val="tx1"/>
                </a:solidFill>
              </a:rPr>
              <a:t>/ O </a:t>
            </a:r>
            <a:r>
              <a:rPr lang="en-GB" sz="2400" spc="-20" dirty="0" err="1">
                <a:solidFill>
                  <a:schemeClr val="tx1"/>
                </a:solidFill>
              </a:rPr>
              <a:t>mundo</a:t>
            </a:r>
            <a:r>
              <a:rPr lang="en-GB" sz="2400" spc="-20" dirty="0">
                <a:solidFill>
                  <a:schemeClr val="tx1"/>
                </a:solidFill>
              </a:rPr>
              <a:t> real</a:t>
            </a:r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b="1" spc="-20" dirty="0">
                <a:solidFill>
                  <a:schemeClr val="tx1"/>
                </a:solidFill>
              </a:rPr>
              <a:t>O </a:t>
            </a:r>
            <a:r>
              <a:rPr lang="en-GB" sz="2400" b="1" spc="-20" dirty="0" err="1">
                <a:solidFill>
                  <a:schemeClr val="tx1"/>
                </a:solidFill>
              </a:rPr>
              <a:t>palco</a:t>
            </a:r>
            <a:r>
              <a:rPr lang="en-GB" sz="2400" b="1" spc="-20" dirty="0">
                <a:solidFill>
                  <a:schemeClr val="tx1"/>
                </a:solidFill>
              </a:rPr>
              <a:t> da </a:t>
            </a:r>
            <a:r>
              <a:rPr lang="en-GB" sz="2400" b="1" spc="-20" dirty="0" err="1">
                <a:solidFill>
                  <a:schemeClr val="tx1"/>
                </a:solidFill>
              </a:rPr>
              <a:t>experiência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FC63F19-F8AE-42B5-84C4-ECD9D5ECF01A}"/>
              </a:ext>
            </a:extLst>
          </p:cNvPr>
          <p:cNvSpPr/>
          <p:nvPr/>
        </p:nvSpPr>
        <p:spPr>
          <a:xfrm>
            <a:off x="5225808" y="3739018"/>
            <a:ext cx="6480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Desencademanto</a:t>
            </a:r>
            <a:r>
              <a:rPr lang="en-GB" sz="2400" spc="-20" dirty="0">
                <a:solidFill>
                  <a:schemeClr val="tx1"/>
                </a:solidFill>
              </a:rPr>
              <a:t> do </a:t>
            </a:r>
            <a:r>
              <a:rPr lang="en-GB" sz="2400" spc="-20" dirty="0" err="1">
                <a:solidFill>
                  <a:schemeClr val="tx1"/>
                </a:solidFill>
              </a:rPr>
              <a:t>conflito</a:t>
            </a:r>
            <a:r>
              <a:rPr lang="en-GB" sz="2400" spc="-20" dirty="0">
                <a:solidFill>
                  <a:schemeClr val="tx1"/>
                </a:solidFill>
              </a:rPr>
              <a:t> e da </a:t>
            </a:r>
            <a:r>
              <a:rPr lang="en-GB" sz="2400" spc="-20" dirty="0" err="1">
                <a:solidFill>
                  <a:schemeClr val="tx1"/>
                </a:solidFill>
              </a:rPr>
              <a:t>sua</a:t>
            </a: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spc="-20" dirty="0" err="1">
                <a:solidFill>
                  <a:schemeClr val="tx1"/>
                </a:solidFill>
              </a:rPr>
              <a:t>resolução</a:t>
            </a:r>
            <a:endParaRPr lang="en-GB" sz="2400" spc="-2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pt-PT" sz="2400" b="1" spc="-20" dirty="0">
                <a:solidFill>
                  <a:schemeClr val="tx1"/>
                </a:solidFill>
              </a:rPr>
              <a:t>O lema / tema da experiência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DE24BFA-A0D9-4CD0-98A6-F58291298D0C}"/>
              </a:ext>
            </a:extLst>
          </p:cNvPr>
          <p:cNvSpPr/>
          <p:nvPr/>
        </p:nvSpPr>
        <p:spPr>
          <a:xfrm>
            <a:off x="5225809" y="5024020"/>
            <a:ext cx="6480001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“Moral da </a:t>
            </a:r>
            <a:r>
              <a:rPr lang="en-GB" sz="2400" spc="-20" dirty="0" err="1">
                <a:solidFill>
                  <a:schemeClr val="tx1"/>
                </a:solidFill>
              </a:rPr>
              <a:t>história</a:t>
            </a:r>
            <a:r>
              <a:rPr lang="en-GB" sz="2400" spc="-20" dirty="0">
                <a:solidFill>
                  <a:schemeClr val="tx1"/>
                </a:solidFill>
              </a:rPr>
              <a:t>”</a:t>
            </a:r>
          </a:p>
          <a:p>
            <a:pPr>
              <a:lnSpc>
                <a:spcPct val="150000"/>
              </a:lnSpc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en-GB" sz="2400" b="1" spc="-20" dirty="0" err="1">
                <a:solidFill>
                  <a:schemeClr val="tx1"/>
                </a:solidFill>
              </a:rPr>
              <a:t>Memórias</a:t>
            </a:r>
            <a:r>
              <a:rPr lang="en-GB" sz="2400" b="1" spc="-20" dirty="0">
                <a:solidFill>
                  <a:schemeClr val="tx1"/>
                </a:solidFill>
              </a:rPr>
              <a:t> e o </a:t>
            </a:r>
            <a:r>
              <a:rPr lang="en-GB" sz="2400" b="1" spc="-20" dirty="0" err="1">
                <a:solidFill>
                  <a:schemeClr val="tx1"/>
                </a:solidFill>
              </a:rPr>
              <a:t>significado</a:t>
            </a:r>
            <a:r>
              <a:rPr lang="en-GB" sz="2400" b="1" spc="-20" dirty="0">
                <a:solidFill>
                  <a:schemeClr val="tx1"/>
                </a:solidFill>
              </a:rPr>
              <a:t> </a:t>
            </a:r>
            <a:r>
              <a:rPr lang="en-GB" sz="2400" b="1" spc="-20" dirty="0" err="1">
                <a:solidFill>
                  <a:schemeClr val="tx1"/>
                </a:solidFill>
              </a:rPr>
              <a:t>pessoal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9ADEF2D-A9EB-47C9-BB58-9EC053AF8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5" y="1221763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E3FF0E0-C529-48FD-AA8C-FFA8CE1C94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3" y="2507798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63A5074-9832-4F20-9773-8E348BC0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5" y="3793018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C8FA786-9D5A-463A-85CF-7D1CC68E00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5" y="507802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10407398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Storytelling: O </a:t>
            </a:r>
            <a:r>
              <a:rPr lang="en-US" sz="3600" b="1" dirty="0" err="1"/>
              <a:t>principais</a:t>
            </a:r>
            <a:r>
              <a:rPr lang="en-US" sz="3600" b="1" dirty="0"/>
              <a:t> </a:t>
            </a:r>
            <a:r>
              <a:rPr lang="en-US" sz="3600" b="1" dirty="0" err="1"/>
              <a:t>elementos</a:t>
            </a:r>
            <a:r>
              <a:rPr lang="en-US" sz="3600" b="1" dirty="0"/>
              <a:t> da </a:t>
            </a:r>
            <a:r>
              <a:rPr lang="en-US" sz="3600" b="1" dirty="0" err="1"/>
              <a:t>história</a:t>
            </a:r>
            <a:endParaRPr lang="en-US" sz="36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7AED7C6-DABA-4D68-AFCD-B04280249284}"/>
              </a:ext>
            </a:extLst>
          </p:cNvPr>
          <p:cNvSpPr txBox="1"/>
          <p:nvPr/>
        </p:nvSpPr>
        <p:spPr>
          <a:xfrm>
            <a:off x="2002226" y="1168796"/>
            <a:ext cx="3060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spc="-20" dirty="0" err="1">
                <a:solidFill>
                  <a:srgbClr val="6ECECB"/>
                </a:solidFill>
              </a:rPr>
              <a:t>Personagem</a:t>
            </a:r>
            <a:r>
              <a:rPr lang="en-GB" sz="3000" b="1" spc="-20" dirty="0">
                <a:solidFill>
                  <a:srgbClr val="6ECECB"/>
                </a:solidFill>
              </a:rPr>
              <a:t>(s)</a:t>
            </a:r>
          </a:p>
          <a:p>
            <a:pPr algn="ctr">
              <a:spcAft>
                <a:spcPts val="600"/>
              </a:spcAft>
            </a:pPr>
            <a:r>
              <a:rPr lang="en-GB" sz="3000" b="1" i="1" spc="-20" dirty="0">
                <a:solidFill>
                  <a:srgbClr val="6ECECB"/>
                </a:solidFill>
              </a:rPr>
              <a:t>(</a:t>
            </a:r>
            <a:r>
              <a:rPr lang="en-GB" sz="3000" b="1" i="1" spc="-20" dirty="0" err="1">
                <a:solidFill>
                  <a:srgbClr val="6ECECB"/>
                </a:solidFill>
              </a:rPr>
              <a:t>Quem</a:t>
            </a:r>
            <a:r>
              <a:rPr lang="en-GB" sz="3000" b="1" i="1" spc="-20" dirty="0">
                <a:solidFill>
                  <a:srgbClr val="6ECECB"/>
                </a:solidFill>
              </a:rPr>
              <a:t>)</a:t>
            </a:r>
            <a:endParaRPr lang="en-GB" sz="3000" b="1" spc="-20" dirty="0">
              <a:solidFill>
                <a:srgbClr val="6ECECB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4B593F-C306-4175-814D-685A4ABD167D}"/>
              </a:ext>
            </a:extLst>
          </p:cNvPr>
          <p:cNvSpPr txBox="1"/>
          <p:nvPr/>
        </p:nvSpPr>
        <p:spPr>
          <a:xfrm>
            <a:off x="2002226" y="2453798"/>
            <a:ext cx="3060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dirty="0" err="1">
                <a:solidFill>
                  <a:srgbClr val="F7981D"/>
                </a:solidFill>
              </a:rPr>
              <a:t>Contexto</a:t>
            </a:r>
            <a:endParaRPr lang="en-GB" sz="3000" b="1" dirty="0">
              <a:solidFill>
                <a:srgbClr val="F7981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3000" b="1" i="1" dirty="0">
                <a:solidFill>
                  <a:srgbClr val="F7981D"/>
                </a:solidFill>
              </a:rPr>
              <a:t>(</a:t>
            </a:r>
            <a:r>
              <a:rPr lang="en-GB" sz="3000" b="1" i="1" dirty="0" err="1">
                <a:solidFill>
                  <a:srgbClr val="F7981D"/>
                </a:solidFill>
              </a:rPr>
              <a:t>onde</a:t>
            </a:r>
            <a:r>
              <a:rPr lang="en-GB" sz="3000" b="1" i="1" dirty="0">
                <a:solidFill>
                  <a:srgbClr val="F7981D"/>
                </a:solidFill>
              </a:rPr>
              <a:t> e </a:t>
            </a:r>
            <a:r>
              <a:rPr lang="en-GB" sz="3000" b="1" i="1" dirty="0" err="1">
                <a:solidFill>
                  <a:srgbClr val="F7981D"/>
                </a:solidFill>
              </a:rPr>
              <a:t>quando</a:t>
            </a:r>
            <a:r>
              <a:rPr lang="en-GB" sz="3000" b="1" i="1" dirty="0">
                <a:solidFill>
                  <a:srgbClr val="F7981D"/>
                </a:solidFill>
              </a:rPr>
              <a:t>)</a:t>
            </a:r>
            <a:endParaRPr lang="en-GB" sz="3000" b="1" dirty="0">
              <a:solidFill>
                <a:srgbClr val="F7981D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F69046-1EE4-4D0B-B9CE-2D1B91D615E1}"/>
              </a:ext>
            </a:extLst>
          </p:cNvPr>
          <p:cNvSpPr txBox="1"/>
          <p:nvPr/>
        </p:nvSpPr>
        <p:spPr>
          <a:xfrm>
            <a:off x="2002226" y="4056019"/>
            <a:ext cx="306000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spc="-20" dirty="0" err="1">
                <a:solidFill>
                  <a:srgbClr val="6ECECB"/>
                </a:solidFill>
              </a:rPr>
              <a:t>Conflito</a:t>
            </a:r>
            <a:endParaRPr lang="en-GB" sz="3000" b="1" spc="-20" dirty="0">
              <a:solidFill>
                <a:srgbClr val="6ECECB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06F08B2-1B15-49CB-96D7-71DAA7647778}"/>
              </a:ext>
            </a:extLst>
          </p:cNvPr>
          <p:cNvSpPr txBox="1"/>
          <p:nvPr/>
        </p:nvSpPr>
        <p:spPr>
          <a:xfrm>
            <a:off x="2002226" y="5004064"/>
            <a:ext cx="3060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000" b="1" spc="-20" dirty="0" err="1">
                <a:solidFill>
                  <a:srgbClr val="F7981D"/>
                </a:solidFill>
              </a:rPr>
              <a:t>Mensagem</a:t>
            </a:r>
            <a:endParaRPr lang="en-GB" sz="3000" b="1" spc="-20" dirty="0">
              <a:solidFill>
                <a:srgbClr val="F7981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3000" b="1" i="1" spc="-20" dirty="0">
                <a:solidFill>
                  <a:srgbClr val="F7981D"/>
                </a:solidFill>
              </a:rPr>
              <a:t>(</a:t>
            </a:r>
            <a:r>
              <a:rPr lang="en-GB" sz="3000" b="1" i="1" spc="-20" dirty="0" err="1">
                <a:solidFill>
                  <a:srgbClr val="F7981D"/>
                </a:solidFill>
              </a:rPr>
              <a:t>porquê</a:t>
            </a:r>
            <a:r>
              <a:rPr lang="en-GB" sz="3000" b="1" i="1" spc="-20" dirty="0">
                <a:solidFill>
                  <a:srgbClr val="F7981D"/>
                </a:solidFill>
              </a:rPr>
              <a:t>)</a:t>
            </a:r>
            <a:endParaRPr lang="en-GB" sz="3000" b="1" spc="-20" dirty="0">
              <a:solidFill>
                <a:srgbClr val="F79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2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Storytelling: </a:t>
            </a:r>
            <a:r>
              <a:rPr lang="en-US" sz="3600" b="1" dirty="0" err="1"/>
              <a:t>Elaborar</a:t>
            </a:r>
            <a:r>
              <a:rPr lang="en-US" sz="3600" b="1" dirty="0"/>
              <a:t> a </a:t>
            </a:r>
            <a:r>
              <a:rPr lang="en-US" sz="3600" b="1" dirty="0" err="1"/>
              <a:t>História</a:t>
            </a:r>
            <a:endParaRPr lang="en-US" sz="36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DD74540-3649-47D7-8FF6-5872888786ED}"/>
              </a:ext>
            </a:extLst>
          </p:cNvPr>
          <p:cNvSpPr txBox="1"/>
          <p:nvPr/>
        </p:nvSpPr>
        <p:spPr>
          <a:xfrm>
            <a:off x="485044" y="4601573"/>
            <a:ext cx="6551998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b="1" spc="-2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GB" sz="3000" dirty="0" err="1">
                <a:solidFill>
                  <a:srgbClr val="F7981D"/>
                </a:solidFill>
              </a:rPr>
              <a:t>Estrutura</a:t>
            </a:r>
            <a:r>
              <a:rPr lang="en-GB" sz="3000" dirty="0">
                <a:solidFill>
                  <a:srgbClr val="F7981D"/>
                </a:solidFill>
              </a:rPr>
              <a:t> (</a:t>
            </a:r>
            <a:r>
              <a:rPr lang="en-GB" sz="3000" dirty="0" err="1">
                <a:solidFill>
                  <a:srgbClr val="F7981D"/>
                </a:solidFill>
              </a:rPr>
              <a:t>como</a:t>
            </a:r>
            <a:r>
              <a:rPr lang="en-GB" sz="3000" dirty="0">
                <a:solidFill>
                  <a:srgbClr val="F7981D"/>
                </a:solidFill>
              </a:rPr>
              <a:t>):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effectLst/>
              </a:rPr>
              <a:t> </a:t>
            </a:r>
            <a:r>
              <a:rPr lang="pt-PT" sz="2400" b="0" dirty="0">
                <a:solidFill>
                  <a:schemeClr val="tx1"/>
                </a:solidFill>
                <a:effectLst/>
              </a:rPr>
              <a:t>Organização dos eventos da história</a:t>
            </a:r>
            <a:endParaRPr lang="en-GB" sz="2400" b="0" dirty="0">
              <a:solidFill>
                <a:schemeClr val="tx1"/>
              </a:solidFill>
              <a:effectLst/>
            </a:endParaRP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b="0" dirty="0">
                <a:solidFill>
                  <a:schemeClr val="tx1"/>
                </a:solidFill>
                <a:effectLst/>
              </a:rPr>
              <a:t> O itinerário da experiência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092983-5877-4B90-8585-FDA4FE18DB81}"/>
              </a:ext>
            </a:extLst>
          </p:cNvPr>
          <p:cNvSpPr txBox="1"/>
          <p:nvPr/>
        </p:nvSpPr>
        <p:spPr>
          <a:xfrm>
            <a:off x="485044" y="2826909"/>
            <a:ext cx="6552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b="1" spc="-2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GB" sz="3000" dirty="0" err="1">
                <a:solidFill>
                  <a:srgbClr val="F7981D"/>
                </a:solidFill>
              </a:rPr>
              <a:t>Pontos-chave</a:t>
            </a:r>
            <a:r>
              <a:rPr lang="en-GB" sz="3000" dirty="0">
                <a:solidFill>
                  <a:srgbClr val="F7981D"/>
                </a:solidFill>
              </a:rPr>
              <a:t> do </a:t>
            </a:r>
            <a:r>
              <a:rPr lang="en-GB" sz="3000" dirty="0" err="1">
                <a:solidFill>
                  <a:srgbClr val="F7981D"/>
                </a:solidFill>
              </a:rPr>
              <a:t>enredo</a:t>
            </a:r>
            <a:r>
              <a:rPr lang="en-GB" sz="3000" dirty="0">
                <a:solidFill>
                  <a:srgbClr val="F7981D"/>
                </a:solidFill>
              </a:rPr>
              <a:t>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b="0" spc="-20" dirty="0">
                <a:solidFill>
                  <a:schemeClr val="tx1"/>
                </a:solidFill>
                <a:effectLst/>
              </a:rPr>
              <a:t> </a:t>
            </a:r>
            <a:r>
              <a:rPr lang="pt-PT" sz="2400" b="0" spc="-20" dirty="0">
                <a:solidFill>
                  <a:schemeClr val="tx1"/>
                </a:solidFill>
                <a:effectLst/>
              </a:rPr>
              <a:t>Eventos com impacto direto na história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b="0" spc="-20" dirty="0">
                <a:solidFill>
                  <a:schemeClr val="tx1"/>
                </a:solidFill>
                <a:effectLst/>
              </a:rPr>
              <a:t>Atividades-chave que marcam a experiência</a:t>
            </a:r>
            <a:endParaRPr lang="en-GB" sz="1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4ADD70D-382E-4F52-89A2-5220970E8AEC}"/>
              </a:ext>
            </a:extLst>
          </p:cNvPr>
          <p:cNvSpPr/>
          <p:nvPr/>
        </p:nvSpPr>
        <p:spPr>
          <a:xfrm>
            <a:off x="485042" y="1052245"/>
            <a:ext cx="6552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Clr>
                <a:srgbClr val="6ECECB"/>
              </a:buClr>
            </a:pPr>
            <a:r>
              <a:rPr lang="en-GB" sz="3000" b="1" spc="-20" dirty="0" err="1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Enredo</a:t>
            </a:r>
            <a:r>
              <a:rPr lang="en-GB" sz="3000" b="1" spc="-20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 </a:t>
            </a:r>
            <a:r>
              <a:rPr lang="en-GB" sz="3000" b="1" spc="-20" dirty="0" err="1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quê</a:t>
            </a:r>
            <a:r>
              <a:rPr lang="en-GB" sz="3000" b="1" spc="-20" dirty="0">
                <a:solidFill>
                  <a:srgbClr val="F7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20" dirty="0">
                <a:solidFill>
                  <a:schemeClr val="tx1"/>
                </a:solidFill>
              </a:rPr>
              <a:t> </a:t>
            </a:r>
            <a:r>
              <a:rPr lang="pt-PT" sz="2400" spc="-20" dirty="0">
                <a:solidFill>
                  <a:schemeClr val="tx1"/>
                </a:solidFill>
              </a:rPr>
              <a:t>Os eventos conectados que criam a narrativa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b="1" spc="-20" dirty="0">
                <a:solidFill>
                  <a:schemeClr val="tx1"/>
                </a:solidFill>
              </a:rPr>
              <a:t> </a:t>
            </a:r>
            <a:r>
              <a:rPr lang="pt-PT" sz="2400" b="1" spc="-20" dirty="0">
                <a:solidFill>
                  <a:schemeClr val="tx1"/>
                </a:solidFill>
              </a:rPr>
              <a:t>As tarefas, eventos e atividades da experiência</a:t>
            </a:r>
            <a:endParaRPr lang="en-GB" sz="2400" b="1" spc="-20" dirty="0">
              <a:solidFill>
                <a:schemeClr val="tx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167450-7B0C-4DC0-966D-9FC8AEC6E5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126" y="0"/>
            <a:ext cx="457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5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9765373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Storytelling: A </a:t>
            </a:r>
            <a:r>
              <a:rPr lang="en-US" sz="3600" b="1" dirty="0" err="1"/>
              <a:t>estrutura</a:t>
            </a:r>
            <a:r>
              <a:rPr lang="en-US" sz="3600" b="1" dirty="0"/>
              <a:t> </a:t>
            </a:r>
            <a:r>
              <a:rPr lang="en-US" sz="3600" b="1" dirty="0" err="1"/>
              <a:t>tipica</a:t>
            </a:r>
            <a:r>
              <a:rPr lang="en-US" sz="3600" b="1" dirty="0"/>
              <a:t> dos </a:t>
            </a:r>
            <a:r>
              <a:rPr lang="en-US" sz="3600" b="1" dirty="0" err="1"/>
              <a:t>três</a:t>
            </a:r>
            <a:r>
              <a:rPr lang="en-US" sz="3600" b="1" dirty="0"/>
              <a:t> </a:t>
            </a:r>
            <a:r>
              <a:rPr lang="en-US" sz="3600" b="1" dirty="0" err="1"/>
              <a:t>atos</a:t>
            </a:r>
            <a:endParaRPr lang="en-US" sz="36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AF38F7D-E233-4C3B-8798-6583C2A6FD49}"/>
              </a:ext>
            </a:extLst>
          </p:cNvPr>
          <p:cNvSpPr txBox="1"/>
          <p:nvPr/>
        </p:nvSpPr>
        <p:spPr>
          <a:xfrm>
            <a:off x="215062" y="2718634"/>
            <a:ext cx="3025457" cy="30358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Introdução</a:t>
            </a:r>
            <a:r>
              <a:rPr lang="en-GB" sz="2400" dirty="0"/>
              <a:t>: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Calibri" panose="020F0502020204030204" pitchFamily="34" charset="0"/>
              <a:buChar char="‒"/>
            </a:pP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contexto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Calibri" panose="020F0502020204030204" pitchFamily="34" charset="0"/>
              <a:buChar char="‒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personagens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Calibri" panose="020F0502020204030204" pitchFamily="34" charset="0"/>
              <a:buChar char="‒"/>
            </a:pPr>
            <a:r>
              <a:rPr lang="en-GB"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spc="-20" dirty="0" err="1"/>
              <a:t>conflito</a:t>
            </a:r>
            <a:r>
              <a:rPr lang="en-GB" sz="2400" spc="-20" dirty="0"/>
              <a:t> (</a:t>
            </a:r>
            <a:r>
              <a:rPr lang="en-GB" sz="2400" spc="-20" dirty="0" err="1"/>
              <a:t>momento</a:t>
            </a:r>
            <a:r>
              <a:rPr lang="en-GB" sz="2400" spc="-20" dirty="0"/>
              <a:t> </a:t>
            </a:r>
            <a:r>
              <a:rPr lang="en-GB" sz="2400" spc="-20" dirty="0" err="1"/>
              <a:t>chave</a:t>
            </a:r>
            <a:r>
              <a:rPr lang="en-GB" sz="2400" spc="-20" dirty="0"/>
              <a:t> </a:t>
            </a:r>
            <a:r>
              <a:rPr lang="en-GB" sz="2400" spc="-20" dirty="0" err="1"/>
              <a:t>enredo</a:t>
            </a:r>
            <a:r>
              <a:rPr lang="en-GB" sz="2400" spc="-20" dirty="0"/>
              <a:t> 1)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6EC729D-B665-4DCA-A018-8DD9E29D463D}"/>
              </a:ext>
            </a:extLst>
          </p:cNvPr>
          <p:cNvSpPr txBox="1"/>
          <p:nvPr/>
        </p:nvSpPr>
        <p:spPr>
          <a:xfrm>
            <a:off x="8973747" y="2718634"/>
            <a:ext cx="3024000" cy="30358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Resolução</a:t>
            </a:r>
            <a:r>
              <a:rPr lang="en-GB" sz="2400" dirty="0"/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Calibri" panose="020F0502020204030204" pitchFamily="34" charset="0"/>
              <a:buChar char="‒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climax (</a:t>
            </a:r>
            <a:r>
              <a:rPr lang="en-GB" sz="2400" dirty="0" err="1"/>
              <a:t>pico</a:t>
            </a:r>
            <a:r>
              <a:rPr lang="en-GB" sz="2400" dirty="0"/>
              <a:t> da </a:t>
            </a:r>
            <a:r>
              <a:rPr lang="en-GB" sz="2400" dirty="0" err="1"/>
              <a:t>tensão</a:t>
            </a:r>
            <a:r>
              <a:rPr lang="en-GB" sz="2400" dirty="0"/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Calibri" panose="020F0502020204030204" pitchFamily="34" charset="0"/>
              <a:buChar char="‒"/>
            </a:pPr>
            <a:r>
              <a:rPr lang="en-GB" sz="2400" dirty="0" err="1"/>
              <a:t>fim</a:t>
            </a:r>
            <a:r>
              <a:rPr lang="en-GB" sz="2400" dirty="0"/>
              <a:t> da </a:t>
            </a:r>
            <a:r>
              <a:rPr lang="en-GB" sz="2400" dirty="0" err="1"/>
              <a:t>ação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Calibri" panose="020F0502020204030204" pitchFamily="34" charset="0"/>
              <a:buChar char="‒"/>
            </a:pPr>
            <a:r>
              <a:rPr lang="en-GB" sz="2400" dirty="0" err="1"/>
              <a:t>purificação</a:t>
            </a:r>
            <a:endParaRPr lang="en-GB" sz="2400" dirty="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63FB611F-BD64-46C2-930D-C2BC257FA33F}"/>
              </a:ext>
            </a:extLst>
          </p:cNvPr>
          <p:cNvSpPr/>
          <p:nvPr/>
        </p:nvSpPr>
        <p:spPr>
          <a:xfrm>
            <a:off x="214601" y="1246297"/>
            <a:ext cx="3024000" cy="1156447"/>
          </a:xfrm>
          <a:prstGeom prst="homePlate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0 - 25%</a:t>
            </a:r>
          </a:p>
        </p:txBody>
      </p:sp>
      <p:sp>
        <p:nvSpPr>
          <p:cNvPr id="4" name="Seta: Divisa 3">
            <a:extLst>
              <a:ext uri="{FF2B5EF4-FFF2-40B4-BE49-F238E27FC236}">
                <a16:creationId xmlns:a16="http://schemas.microsoft.com/office/drawing/2014/main" id="{0ED6BEF1-6788-446B-AC88-6083EB7400FD}"/>
              </a:ext>
            </a:extLst>
          </p:cNvPr>
          <p:cNvSpPr/>
          <p:nvPr/>
        </p:nvSpPr>
        <p:spPr>
          <a:xfrm>
            <a:off x="3317133" y="1247112"/>
            <a:ext cx="5580000" cy="1156448"/>
          </a:xfrm>
          <a:prstGeom prst="chevron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- 75%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78D5AFB8-E1C1-4999-899D-548FC98E9A15}"/>
              </a:ext>
            </a:extLst>
          </p:cNvPr>
          <p:cNvSpPr/>
          <p:nvPr/>
        </p:nvSpPr>
        <p:spPr>
          <a:xfrm>
            <a:off x="8975665" y="1246296"/>
            <a:ext cx="3024000" cy="1156447"/>
          </a:xfrm>
          <a:prstGeom prst="chevron">
            <a:avLst/>
          </a:prstGeom>
          <a:solidFill>
            <a:srgbClr val="F798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- 100%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AA8B6A-CEE1-4262-B4D6-794EA865A7D0}"/>
              </a:ext>
            </a:extLst>
          </p:cNvPr>
          <p:cNvSpPr txBox="1"/>
          <p:nvPr/>
        </p:nvSpPr>
        <p:spPr>
          <a:xfrm>
            <a:off x="3317133" y="2718634"/>
            <a:ext cx="5580000" cy="30358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Ação</a:t>
            </a:r>
            <a:r>
              <a:rPr lang="en-GB" sz="2400" dirty="0"/>
              <a:t> </a:t>
            </a:r>
            <a:r>
              <a:rPr lang="en-GB" sz="2400" dirty="0" err="1"/>
              <a:t>crescente</a:t>
            </a:r>
            <a:r>
              <a:rPr lang="en-GB" sz="2400" dirty="0"/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Calibri" panose="020F0502020204030204" pitchFamily="34" charset="0"/>
              <a:buChar char="‒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ação</a:t>
            </a:r>
            <a:r>
              <a:rPr lang="en-GB" sz="2400" dirty="0"/>
              <a:t>: </a:t>
            </a:r>
            <a:r>
              <a:rPr lang="en-GB" sz="2400" dirty="0" err="1"/>
              <a:t>tentar</a:t>
            </a:r>
            <a:r>
              <a:rPr lang="en-GB" sz="2400" dirty="0"/>
              <a:t> resolver o </a:t>
            </a:r>
            <a:r>
              <a:rPr lang="en-GB" sz="2400" dirty="0" err="1"/>
              <a:t>conflito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Calibri" panose="020F0502020204030204" pitchFamily="34" charset="0"/>
              <a:buChar char="‒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/>
              <a:t>ação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mais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conflito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mais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ação</a:t>
            </a:r>
            <a:r>
              <a:rPr lang="en-GB" sz="2400" dirty="0">
                <a:sym typeface="Wingdings" panose="05000000000000000000" pitchFamily="2" charset="2"/>
              </a:rPr>
              <a:t>…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DDE00"/>
              </a:buClr>
              <a:buFont typeface="Calibri" panose="020F0502020204030204" pitchFamily="34" charset="0"/>
              <a:buChar char="‒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dirty="0"/>
              <a:t>reconhecimento da necessidade de mudança</a:t>
            </a:r>
            <a:r>
              <a:rPr lang="en-GB" sz="2400" dirty="0"/>
              <a:t> (</a:t>
            </a:r>
            <a:r>
              <a:rPr lang="en-GB" sz="2400" spc="-20" dirty="0" err="1"/>
              <a:t>momento</a:t>
            </a:r>
            <a:r>
              <a:rPr lang="en-GB" sz="2400" spc="-20" dirty="0"/>
              <a:t> </a:t>
            </a:r>
            <a:r>
              <a:rPr lang="en-GB" sz="2400" spc="-20" dirty="0" err="1"/>
              <a:t>chave</a:t>
            </a:r>
            <a:r>
              <a:rPr lang="en-GB" sz="2400" spc="-20" dirty="0"/>
              <a:t> </a:t>
            </a:r>
            <a:r>
              <a:rPr lang="en-GB" sz="2400" spc="-20" dirty="0" err="1"/>
              <a:t>enredo</a:t>
            </a:r>
            <a:r>
              <a:rPr lang="en-GB" sz="2400" spc="-20" dirty="0"/>
              <a:t> </a:t>
            </a:r>
            <a:r>
              <a:rPr lang="en-GB" sz="24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901005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Storytelling: A Jornada do </a:t>
            </a:r>
            <a:r>
              <a:rPr lang="en-US" sz="3600" b="1" dirty="0" err="1"/>
              <a:t>Herói</a:t>
            </a:r>
            <a:endParaRPr lang="en-US" sz="36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ADBE4E-1350-4CFE-9901-15E27E12451B}"/>
              </a:ext>
            </a:extLst>
          </p:cNvPr>
          <p:cNvSpPr txBox="1"/>
          <p:nvPr/>
        </p:nvSpPr>
        <p:spPr>
          <a:xfrm>
            <a:off x="331695" y="1120501"/>
            <a:ext cx="6526305" cy="50876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Ótimo para enquadrar viagens transformacionais.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Assemelha-se a um “rito de passagem”.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Fortalece a narrativa pessoal do turista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Coloca o turista no papel de herói.</a:t>
            </a:r>
            <a:endParaRPr lang="en-GB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Pode originar material excelente para</a:t>
            </a:r>
            <a:r>
              <a:rPr lang="en-GB" sz="2400" dirty="0"/>
              <a:t>:</a:t>
            </a:r>
          </a:p>
          <a:p>
            <a:pPr marL="468000" lvl="1"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Calibri" panose="020F0502020204030204" pitchFamily="34" charset="0"/>
              <a:buChar char="‒"/>
            </a:pPr>
            <a:r>
              <a:rPr lang="pt-PT" sz="2400" dirty="0"/>
              <a:t> Fazer um guião para o roteiro/experiência</a:t>
            </a:r>
          </a:p>
          <a:p>
            <a:pPr marL="468000" lvl="1"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Calibri" panose="020F0502020204030204" pitchFamily="34" charset="0"/>
              <a:buChar char="‒"/>
            </a:pPr>
            <a:r>
              <a:rPr lang="pt-PT" sz="2400" dirty="0"/>
              <a:t> Gerar conteúdo para marketing</a:t>
            </a:r>
          </a:p>
          <a:p>
            <a:pPr marL="468000" lvl="1">
              <a:lnSpc>
                <a:spcPct val="150000"/>
              </a:lnSpc>
              <a:spcAft>
                <a:spcPts val="600"/>
              </a:spcAft>
              <a:buClr>
                <a:srgbClr val="F7981D"/>
              </a:buClr>
              <a:buFont typeface="Calibri" panose="020F0502020204030204" pitchFamily="34" charset="0"/>
              <a:buChar char="‒"/>
            </a:pPr>
            <a:r>
              <a:rPr lang="en-GB" sz="2400" dirty="0"/>
              <a:t> Boca a boca digital (media social, blogs)</a:t>
            </a:r>
          </a:p>
        </p:txBody>
      </p:sp>
      <p:pic>
        <p:nvPicPr>
          <p:cNvPr id="1028" name="Picture 4" descr="The Hero's Journey">
            <a:extLst>
              <a:ext uri="{FF2B5EF4-FFF2-40B4-BE49-F238E27FC236}">
                <a16:creationId xmlns:a16="http://schemas.microsoft.com/office/drawing/2014/main" id="{91C0E346-AE95-4CCF-A0DE-C2225C33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952" y="1042146"/>
            <a:ext cx="5244354" cy="52443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62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A39087A-0F08-4CE0-A783-0DA9F7066E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 err="1"/>
              <a:t>Storytelling</a:t>
            </a:r>
            <a:r>
              <a:rPr lang="pt-PT" sz="3600" b="1" dirty="0"/>
              <a:t>: Contar a história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5DB34C3-5B43-4C89-86CB-20E54533A1E5}"/>
              </a:ext>
            </a:extLst>
          </p:cNvPr>
          <p:cNvSpPr txBox="1"/>
          <p:nvPr/>
        </p:nvSpPr>
        <p:spPr>
          <a:xfrm>
            <a:off x="613798" y="1120501"/>
            <a:ext cx="6284257" cy="50876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Conheça o seu público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Agarre a sua audiência desde do início.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Dê personalidade às personagens.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Use a sua voz com cuidado.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Controle as suas expressões faciais.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en-GB" sz="2400" b="1" dirty="0"/>
              <a:t> </a:t>
            </a:r>
            <a:r>
              <a:rPr lang="en-GB" sz="2400" dirty="0"/>
              <a:t>Utilize </a:t>
            </a:r>
            <a:r>
              <a:rPr lang="pt-PT" sz="2400" dirty="0"/>
              <a:t>gestos</a:t>
            </a:r>
            <a:r>
              <a:rPr lang="en-GB" sz="2400" dirty="0"/>
              <a:t>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en-GB" sz="2400" b="1" dirty="0"/>
              <a:t> </a:t>
            </a:r>
            <a:r>
              <a:rPr lang="en-GB" sz="2400" dirty="0"/>
              <a:t>Utilize a  “</a:t>
            </a:r>
            <a:r>
              <a:rPr lang="pt-PT" sz="2400" dirty="0"/>
              <a:t>linguagem</a:t>
            </a:r>
            <a:r>
              <a:rPr lang="en-GB" sz="2400" dirty="0"/>
              <a:t> visual”.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Encontre o ritmo apropriado.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Crie momentos de silêncio.</a:t>
            </a:r>
          </a:p>
          <a:p>
            <a:pPr>
              <a:spcAft>
                <a:spcPts val="1200"/>
              </a:spcAft>
              <a:buClr>
                <a:srgbClr val="6ECECB"/>
              </a:buClr>
              <a:buFont typeface="+mj-lt"/>
              <a:buAutoNum type="arabicPeriod"/>
            </a:pPr>
            <a:r>
              <a:rPr lang="pt-PT" sz="2400" b="1" dirty="0"/>
              <a:t> </a:t>
            </a:r>
            <a:r>
              <a:rPr lang="pt-PT" sz="2400" dirty="0"/>
              <a:t>Corte nos detalhes desnecessários.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955FA2-742F-4C7D-8070-FD2B39621614}"/>
              </a:ext>
            </a:extLst>
          </p:cNvPr>
          <p:cNvSpPr txBox="1"/>
          <p:nvPr/>
        </p:nvSpPr>
        <p:spPr>
          <a:xfrm>
            <a:off x="7439784" y="1325507"/>
            <a:ext cx="4360931" cy="1477328"/>
          </a:xfrm>
          <a:prstGeom prst="rect">
            <a:avLst/>
          </a:prstGeom>
          <a:solidFill>
            <a:srgbClr val="FDDE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i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3000" b="1" i="1" dirty="0" err="1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</a:t>
            </a:r>
            <a:r>
              <a:rPr lang="en-GB" sz="3000" b="1" i="1" dirty="0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000" b="1" i="1" dirty="0" err="1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</a:t>
            </a:r>
            <a:endParaRPr lang="en-GB" sz="3000" b="1" i="1" dirty="0">
              <a:solidFill>
                <a:srgbClr val="6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000" b="1" i="1" dirty="0"/>
              <a:t>“</a:t>
            </a:r>
            <a:r>
              <a:rPr lang="en-GB" sz="3000" b="1" i="1" dirty="0" err="1"/>
              <a:t>Não</a:t>
            </a:r>
            <a:r>
              <a:rPr lang="en-GB" sz="3000" b="1" i="1" dirty="0"/>
              <a:t> </a:t>
            </a:r>
            <a:r>
              <a:rPr lang="en-GB" sz="3000" b="1" i="1" dirty="0" err="1"/>
              <a:t>lhe</a:t>
            </a:r>
            <a:r>
              <a:rPr lang="en-GB" sz="3000" b="1" i="1" dirty="0"/>
              <a:t> contes, </a:t>
            </a:r>
          </a:p>
          <a:p>
            <a:pPr algn="ctr"/>
            <a:r>
              <a:rPr lang="en-GB" sz="3000" b="1" i="1" dirty="0" err="1"/>
              <a:t>mostra-lhe</a:t>
            </a:r>
            <a:r>
              <a:rPr lang="en-GB" sz="3000" b="1" i="1" dirty="0"/>
              <a:t>!”.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761054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https://youtu.be/UE3OufWmnMY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C23716-FBE7-43A3-B1FC-C47076A2BA4F}"/>
              </a:ext>
            </a:extLst>
          </p:cNvPr>
          <p:cNvSpPr txBox="1"/>
          <p:nvPr/>
        </p:nvSpPr>
        <p:spPr>
          <a:xfrm>
            <a:off x="9843516" y="1228725"/>
            <a:ext cx="229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How To: Tell A Great Story— 5 storytelling tips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Multimédia Online 3" title="How To: Tell A Great Story— 5 storytelling tips">
            <a:hlinkClick r:id="" action="ppaction://media"/>
            <a:extLst>
              <a:ext uri="{FF2B5EF4-FFF2-40B4-BE49-F238E27FC236}">
                <a16:creationId xmlns:a16="http://schemas.microsoft.com/office/drawing/2014/main" id="{2E0E9BB8-DA8F-47C2-9466-9D9A93C94942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69135" y="1289717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Introdução</a:t>
            </a:r>
            <a:r>
              <a:rPr lang="en-US" sz="3600" b="1" dirty="0"/>
              <a:t> </a:t>
            </a:r>
            <a:r>
              <a:rPr lang="en-US" sz="3600" b="1" dirty="0" err="1"/>
              <a:t>ao</a:t>
            </a:r>
            <a:r>
              <a:rPr lang="en-US" sz="3600" b="1" dirty="0"/>
              <a:t> </a:t>
            </a:r>
            <a:r>
              <a:rPr lang="en-US" sz="3600" b="1" dirty="0" err="1"/>
              <a:t>Módulo</a:t>
            </a:r>
            <a:endParaRPr lang="en-US" sz="36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109C36-543A-4FBC-99CA-0076C07B2459}"/>
              </a:ext>
            </a:extLst>
          </p:cNvPr>
          <p:cNvSpPr/>
          <p:nvPr/>
        </p:nvSpPr>
        <p:spPr>
          <a:xfrm>
            <a:off x="266570" y="1046457"/>
            <a:ext cx="11666350" cy="515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288000"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</a:pPr>
            <a:r>
              <a:rPr lang="pt-PT" sz="2400" spc="-20" dirty="0">
                <a:solidFill>
                  <a:schemeClr val="tx1"/>
                </a:solidFill>
              </a:rPr>
              <a:t>O que é viajar: ir para um novo lugar ou fugir de um lugar? A vida moderna tornou-se tão acelerada e repleta de desafios, trabalho e stress que viajar é cada vez mais uma forma de encontrar o bem-estar difícil de alcançar no dia a dia. Os viajantes estão à procura de novas experiências que tragam crescimento pessoal e um renovado propósito para as suas vidas.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</a:pPr>
            <a:r>
              <a:rPr lang="pt-PT" sz="2400" spc="-20" dirty="0">
                <a:solidFill>
                  <a:schemeClr val="tx1"/>
                </a:solidFill>
              </a:rPr>
              <a:t>Neste módulo, recorrendo a conceitos científicos modernos de várias áreas - incluindo Psicologia, Antropologia e Sociologia - e a práticas ancestrais, serão exploradas algumas técnicas e ferramentas como meios para a criação de experiências que podem, em última instância, levar ao divertimento do turista, satisfação com a vida e bem-estar sustentado.</a:t>
            </a:r>
            <a:endParaRPr lang="en-GB" sz="2400" spc="-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1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 Dobrado 7">
            <a:extLst>
              <a:ext uri="{FF2B5EF4-FFF2-40B4-BE49-F238E27FC236}">
                <a16:creationId xmlns:a16="http://schemas.microsoft.com/office/drawing/2014/main" id="{3E252DB0-AF14-434B-9634-5A0594FE6A58}"/>
              </a:ext>
            </a:extLst>
          </p:cNvPr>
          <p:cNvSpPr/>
          <p:nvPr/>
        </p:nvSpPr>
        <p:spPr>
          <a:xfrm>
            <a:off x="188529" y="1115147"/>
            <a:ext cx="9947692" cy="5150571"/>
          </a:xfrm>
          <a:prstGeom prst="foldedCorner">
            <a:avLst>
              <a:gd name="adj" fmla="val 81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«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Walk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Into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History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®» e experimente mais de 250 anos de história no icónico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Freedom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Trail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® de Boston - a linha vermelha de 2,5 milhas que leva a 16 locais históricos de importância nacional, cada um com um autêntico tesouro. Preservado e dedicado pelos cidadãos de Boston em 1951, o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Freedom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Trail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é uma coleção única de museus, igrejas, casas de reunião, cemitérios, parques, um navio e marcos históricos que contam a história da Revolução Americana e além. Hoje, a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Freedom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Trail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é uma experiência turística de renome mundial, atraindo mais de 4 milhões de pessoas anualmente para visitar os preciosos locais dos séculos 17, 18 e 19 em Boston. Siga os passos dos fundadores da América no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Freedom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2200" b="0" i="1" u="none" strike="noStrike" spc="-1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Trail</a:t>
            </a:r>
            <a:r>
              <a:rPr lang="pt-PT" sz="2200" b="0" i="1" u="none" strike="noStrike" spc="-10" baseline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  <a:endParaRPr lang="en-GB" sz="2200" b="0" i="1" u="none" strike="noStrike" spc="-1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A7C666-2656-4BB5-981F-E6CF312976F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 – The Freedom Trail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62104CE-0408-4713-9BDD-28F4C8C0F9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024CC9-767D-4B6F-9DC8-33433B7A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646" y="4390612"/>
            <a:ext cx="1894190" cy="1352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1E6E70C-D70B-4F71-ABE1-BBA6CC1D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293" y="2752879"/>
            <a:ext cx="1893543" cy="126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54C5F3-CD84-4766-AA25-B5195FF3588A}"/>
              </a:ext>
            </a:extLst>
          </p:cNvPr>
          <p:cNvSpPr txBox="1"/>
          <p:nvPr/>
        </p:nvSpPr>
        <p:spPr>
          <a:xfrm>
            <a:off x="9657795" y="6019497"/>
            <a:ext cx="242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</a:t>
            </a:r>
            <a:r>
              <a:rPr lang="en-GB" sz="1000" dirty="0">
                <a:hlinkClick r:id="rId6"/>
              </a:rPr>
              <a:t>www.thefreedomtrail.org</a:t>
            </a:r>
            <a:r>
              <a:rPr lang="en-GB" sz="1000" dirty="0"/>
              <a:t> </a:t>
            </a:r>
          </a:p>
        </p:txBody>
      </p:sp>
      <p:pic>
        <p:nvPicPr>
          <p:cNvPr id="14" name="Picture 6" descr="Freedom Trail® Foundation's Walk Into History® Tours — Boston Attractions  Group">
            <a:extLst>
              <a:ext uri="{FF2B5EF4-FFF2-40B4-BE49-F238E27FC236}">
                <a16:creationId xmlns:a16="http://schemas.microsoft.com/office/drawing/2014/main" id="{2FB51735-06F3-46CA-A520-F98735B1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646" y="1115147"/>
            <a:ext cx="1893542" cy="126236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019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https://youtu.be/Rdt8prgUNYE</a:t>
            </a:r>
            <a:endParaRPr lang="en-GB" sz="105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951613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 de </a:t>
            </a:r>
            <a:r>
              <a:rPr lang="en-US" sz="3600" b="1" dirty="0" err="1"/>
              <a:t>Estudo</a:t>
            </a:r>
            <a:r>
              <a:rPr lang="en-US" sz="3600" b="1" dirty="0"/>
              <a:t>– O Storytelling no Marketing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C23716-FBE7-43A3-B1FC-C47076A2BA4F}"/>
              </a:ext>
            </a:extLst>
          </p:cNvPr>
          <p:cNvSpPr txBox="1"/>
          <p:nvPr/>
        </p:nvSpPr>
        <p:spPr>
          <a:xfrm>
            <a:off x="9843516" y="1228725"/>
            <a:ext cx="22936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Thomas Cook: o homem que acorda sempre numa cama diferente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A5D9EFD-70B1-45A3-846C-94BD4C76EF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4" name="Multimédia Online 3" title="Thomas Cook: The Man Who Always Wakes Up in a Different Bed">
            <a:hlinkClick r:id="" action="ppaction://media"/>
            <a:extLst>
              <a:ext uri="{FF2B5EF4-FFF2-40B4-BE49-F238E27FC236}">
                <a16:creationId xmlns:a16="http://schemas.microsoft.com/office/drawing/2014/main" id="{1746034B-49F8-4D48-9467-FCAB0BCD9147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59708" y="128700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a Imagem 10">
            <a:extLst>
              <a:ext uri="{FF2B5EF4-FFF2-40B4-BE49-F238E27FC236}">
                <a16:creationId xmlns:a16="http://schemas.microsoft.com/office/drawing/2014/main" id="{9E73DF30-9CB2-4727-85AC-CDB21D424C2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69EABF-4886-4E8D-963E-FA56F1E80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213" y="936395"/>
            <a:ext cx="3058492" cy="3297980"/>
          </a:xfrm>
        </p:spPr>
        <p:txBody>
          <a:bodyPr wrap="none" lIns="0" rIns="0"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Mindfulness</a:t>
            </a:r>
            <a:endParaRPr lang="en-US" sz="44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590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F5BB60-C719-4113-B57C-16A2F47C373A}"/>
              </a:ext>
            </a:extLst>
          </p:cNvPr>
          <p:cNvSpPr txBox="1"/>
          <p:nvPr/>
        </p:nvSpPr>
        <p:spPr>
          <a:xfrm>
            <a:off x="130265" y="1128770"/>
            <a:ext cx="6118135" cy="2579039"/>
          </a:xfrm>
          <a:prstGeom prst="rect">
            <a:avLst/>
          </a:prstGeom>
          <a:solidFill>
            <a:srgbClr val="FDDE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200" b="1" dirty="0">
                <a:solidFill>
                  <a:srgbClr val="303336"/>
                </a:solidFill>
              </a:rPr>
              <a:t>Definição</a:t>
            </a:r>
            <a:r>
              <a:rPr lang="en-US" sz="2200" b="1" dirty="0">
                <a:solidFill>
                  <a:srgbClr val="303336"/>
                </a:solidFill>
              </a:rPr>
              <a:t> (</a:t>
            </a:r>
            <a:r>
              <a:rPr lang="en-US" sz="2200" b="1" dirty="0" err="1">
                <a:solidFill>
                  <a:srgbClr val="303336"/>
                </a:solidFill>
              </a:rPr>
              <a:t>Mirriam</a:t>
            </a:r>
            <a:r>
              <a:rPr lang="en-US" sz="2200" b="1" dirty="0">
                <a:solidFill>
                  <a:srgbClr val="303336"/>
                </a:solidFill>
              </a:rPr>
              <a:t>-Webster online dictionary)</a:t>
            </a:r>
          </a:p>
          <a:p>
            <a:pPr algn="just">
              <a:lnSpc>
                <a:spcPct val="150000"/>
              </a:lnSpc>
            </a:pPr>
            <a:r>
              <a:rPr lang="pt-PT" sz="2200" dirty="0">
                <a:solidFill>
                  <a:srgbClr val="303336"/>
                </a:solidFill>
              </a:rPr>
              <a:t>A prática de manter um estado livre de julgamentos com uma consciência elevada ou completa de pensamentos, emoções ou experiências em cada momento.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1E6B9B-B7C9-42D6-9EFE-4442AA9D0294}"/>
              </a:ext>
            </a:extLst>
          </p:cNvPr>
          <p:cNvSpPr txBox="1"/>
          <p:nvPr/>
        </p:nvSpPr>
        <p:spPr>
          <a:xfrm>
            <a:off x="6848475" y="4009262"/>
            <a:ext cx="5219700" cy="20712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6ECECB"/>
                </a:solidFill>
              </a:rPr>
              <a:t>Três</a:t>
            </a:r>
            <a:r>
              <a:rPr lang="en-US" sz="2200" b="1" dirty="0">
                <a:solidFill>
                  <a:srgbClr val="6ECECB"/>
                </a:solidFill>
              </a:rPr>
              <a:t> </a:t>
            </a:r>
            <a:r>
              <a:rPr lang="en-US" sz="2200" b="1" dirty="0" err="1">
                <a:solidFill>
                  <a:srgbClr val="6ECECB"/>
                </a:solidFill>
              </a:rPr>
              <a:t>atributos-chave</a:t>
            </a:r>
            <a:r>
              <a:rPr lang="en-US" sz="2200" b="1" dirty="0">
                <a:solidFill>
                  <a:srgbClr val="6ECECB"/>
                </a:solidFill>
              </a:rPr>
              <a:t>:</a:t>
            </a:r>
          </a:p>
          <a:p>
            <a:pPr algn="just"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Foco</a:t>
            </a:r>
            <a:r>
              <a:rPr lang="en-US" sz="2200" dirty="0"/>
              <a:t> no </a:t>
            </a:r>
            <a:r>
              <a:rPr lang="en-US" sz="2200" dirty="0" err="1"/>
              <a:t>presente</a:t>
            </a:r>
            <a:endParaRPr lang="en-US" sz="2200" dirty="0"/>
          </a:p>
          <a:p>
            <a:pPr algn="just"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 </a:t>
            </a:r>
            <a:r>
              <a:rPr lang="en-GB" sz="2200" dirty="0" err="1"/>
              <a:t>Estar</a:t>
            </a:r>
            <a:r>
              <a:rPr lang="en-GB" sz="2200" dirty="0"/>
              <a:t> </a:t>
            </a:r>
            <a:r>
              <a:rPr lang="en-GB" sz="2200" dirty="0" err="1"/>
              <a:t>ciente</a:t>
            </a:r>
            <a:r>
              <a:rPr lang="en-GB" sz="2200" dirty="0"/>
              <a:t> da </a:t>
            </a:r>
            <a:r>
              <a:rPr lang="en-GB" sz="2200" dirty="0" err="1"/>
              <a:t>experiência</a:t>
            </a:r>
            <a:r>
              <a:rPr lang="en-GB" sz="2200" dirty="0"/>
              <a:t> interna</a:t>
            </a:r>
          </a:p>
          <a:p>
            <a:pPr algn="just"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Sem </a:t>
            </a:r>
            <a:r>
              <a:rPr lang="en-GB" sz="2200" dirty="0" err="1"/>
              <a:t>julgamento</a:t>
            </a:r>
            <a:endParaRPr lang="en-GB" sz="2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28861C-B6BB-4B78-9295-2E4A679F3152}"/>
              </a:ext>
            </a:extLst>
          </p:cNvPr>
          <p:cNvSpPr txBox="1"/>
          <p:nvPr/>
        </p:nvSpPr>
        <p:spPr>
          <a:xfrm>
            <a:off x="130265" y="4240764"/>
            <a:ext cx="61181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3000" b="0" i="1" u="none" strike="noStrike" baseline="0" dirty="0">
                <a:solidFill>
                  <a:srgbClr val="F7981D"/>
                </a:solidFill>
              </a:rPr>
              <a:t>Deve estar completamente acordado no presente para desfrutar o chá</a:t>
            </a:r>
            <a:r>
              <a:rPr lang="en-US" sz="3000" b="0" i="1" u="none" strike="noStrike" baseline="0" dirty="0">
                <a:solidFill>
                  <a:srgbClr val="F7981D"/>
                </a:solidFill>
              </a:rPr>
              <a:t>.</a:t>
            </a:r>
          </a:p>
          <a:p>
            <a:pPr algn="r"/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Thích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Nhất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Hạnh</a:t>
            </a:r>
            <a:endParaRPr lang="en-GB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721FAED-3F9F-4E0E-B54E-95C70FF315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74" y="0"/>
            <a:ext cx="5572126" cy="37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21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248E12B-DCAC-4D5D-813C-35E931A95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09556"/>
            <a:ext cx="6096000" cy="4048444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36E63E5-D57C-41F8-81B6-8CEE21F9FCAB}"/>
              </a:ext>
            </a:extLst>
          </p:cNvPr>
          <p:cNvSpPr txBox="1"/>
          <p:nvPr/>
        </p:nvSpPr>
        <p:spPr>
          <a:xfrm>
            <a:off x="389103" y="1046457"/>
            <a:ext cx="5507199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>
                <a:solidFill>
                  <a:srgbClr val="6ECECB"/>
                </a:solidFill>
              </a:rPr>
              <a:t>Atividades que facilitam o </a:t>
            </a:r>
            <a:r>
              <a:rPr lang="en-US" sz="2400" b="1" dirty="0">
                <a:solidFill>
                  <a:srgbClr val="6ECECB"/>
                </a:solidFill>
              </a:rPr>
              <a:t>mindfulness: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Contactar</a:t>
            </a:r>
            <a:r>
              <a:rPr lang="en-US" sz="2400" dirty="0"/>
              <a:t> com a </a:t>
            </a:r>
            <a:r>
              <a:rPr lang="en-US" sz="2400" dirty="0" err="1"/>
              <a:t>natureza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Caminhadas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lugares</a:t>
            </a:r>
            <a:r>
              <a:rPr lang="en-US" sz="2400" dirty="0"/>
              <a:t> </a:t>
            </a:r>
            <a:r>
              <a:rPr lang="en-US" sz="2400" dirty="0" err="1"/>
              <a:t>tranquilos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Contemplação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Meditação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Saborear</a:t>
            </a:r>
            <a:r>
              <a:rPr lang="en-US" sz="2400" dirty="0"/>
              <a:t> comida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Ioga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Artes </a:t>
            </a:r>
            <a:r>
              <a:rPr lang="en-US" sz="2400" dirty="0" err="1"/>
              <a:t>marciais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Escrever</a:t>
            </a:r>
            <a:r>
              <a:rPr lang="en-US" sz="2400" dirty="0"/>
              <a:t> um </a:t>
            </a:r>
            <a:r>
              <a:rPr lang="en-US" sz="2400" dirty="0" err="1"/>
              <a:t>diário</a:t>
            </a:r>
            <a:endParaRPr lang="en-US" sz="2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044FD1D-32FF-4AF1-864F-7289DC15A421}"/>
              </a:ext>
            </a:extLst>
          </p:cNvPr>
          <p:cNvSpPr txBox="1"/>
          <p:nvPr/>
        </p:nvSpPr>
        <p:spPr>
          <a:xfrm>
            <a:off x="6096001" y="748036"/>
            <a:ext cx="6096000" cy="2071208"/>
          </a:xfrm>
          <a:prstGeom prst="rect">
            <a:avLst/>
          </a:prstGeom>
          <a:solidFill>
            <a:srgbClr val="6ECEC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defRPr sz="1600" spc="-20"/>
            </a:lvl1pPr>
          </a:lstStyle>
          <a:p>
            <a:pPr algn="just"/>
            <a:r>
              <a:rPr lang="pt-PT" sz="22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mindfulness tem sido associado a emoções positivas sustentadas, recuperação de emoções negativas, melhoria do comportamento social e à calma.  </a:t>
            </a:r>
            <a:endParaRPr lang="en-GB" sz="2200" b="1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642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https://youtu.be/w8Nsa45d0XE</a:t>
            </a:r>
            <a:r>
              <a:rPr lang="en-GB" sz="1050" dirty="0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C23716-FBE7-43A3-B1FC-C47076A2BA4F}"/>
              </a:ext>
            </a:extLst>
          </p:cNvPr>
          <p:cNvSpPr txBox="1"/>
          <p:nvPr/>
        </p:nvSpPr>
        <p:spPr>
          <a:xfrm>
            <a:off x="9843516" y="1228725"/>
            <a:ext cx="2293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Os seus pensamentos são bolhas -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Jon</a:t>
            </a:r>
            <a:r>
              <a:rPr lang="pt-PT" sz="24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2400" b="1" i="1" dirty="0" err="1">
                <a:solidFill>
                  <a:schemeClr val="bg1">
                    <a:lumMod val="65000"/>
                  </a:schemeClr>
                </a:solidFill>
              </a:rPr>
              <a:t>Kabat-Zinn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Multimédia Online 3" title="Your Thoughts are Bubbles - Jon Kabat-Zinn">
            <a:hlinkClick r:id="" action="ppaction://media"/>
            <a:extLst>
              <a:ext uri="{FF2B5EF4-FFF2-40B4-BE49-F238E27FC236}">
                <a16:creationId xmlns:a16="http://schemas.microsoft.com/office/drawing/2014/main" id="{157BE074-2C4E-4655-85C9-CE710EE356EC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60912" y="1283630"/>
            <a:ext cx="6948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Mindfulness: Duas Perspetivas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365F15-6977-481D-8472-BFCD07166A96}"/>
              </a:ext>
            </a:extLst>
          </p:cNvPr>
          <p:cNvSpPr/>
          <p:nvPr/>
        </p:nvSpPr>
        <p:spPr>
          <a:xfrm>
            <a:off x="2749087" y="1447534"/>
            <a:ext cx="4608000" cy="358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Filosofia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Budista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8D36F5-4DEB-4742-BC2F-982CF0575EC1}"/>
              </a:ext>
            </a:extLst>
          </p:cNvPr>
          <p:cNvSpPr/>
          <p:nvPr/>
        </p:nvSpPr>
        <p:spPr>
          <a:xfrm>
            <a:off x="7476347" y="1447534"/>
            <a:ext cx="4608000" cy="358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Psicologia</a:t>
            </a:r>
            <a:r>
              <a:rPr lang="en-GB" sz="2400" dirty="0">
                <a:solidFill>
                  <a:schemeClr val="tx1"/>
                </a:solidFill>
              </a:rPr>
              <a:t> Social </a:t>
            </a:r>
            <a:r>
              <a:rPr lang="en-GB" sz="2400" dirty="0" err="1">
                <a:solidFill>
                  <a:schemeClr val="tx1"/>
                </a:solidFill>
              </a:rPr>
              <a:t>Ocidental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E1D6C5-2A3F-48F7-B6B3-87EC542B00C9}"/>
              </a:ext>
            </a:extLst>
          </p:cNvPr>
          <p:cNvSpPr/>
          <p:nvPr/>
        </p:nvSpPr>
        <p:spPr>
          <a:xfrm>
            <a:off x="2749087" y="1857299"/>
            <a:ext cx="4608000" cy="1188796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solidFill>
                  <a:schemeClr val="tx1"/>
                </a:solidFill>
              </a:rPr>
              <a:t>Consciência de estar ciente</a:t>
            </a:r>
          </a:p>
          <a:p>
            <a:r>
              <a:rPr lang="en-GB" sz="2400" b="1" i="1" dirty="0">
                <a:solidFill>
                  <a:srgbClr val="F7981D"/>
                </a:solidFill>
              </a:rPr>
              <a:t>↘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Estar</a:t>
            </a:r>
            <a:r>
              <a:rPr lang="en-GB" sz="2400" i="1" dirty="0">
                <a:solidFill>
                  <a:schemeClr val="tx1"/>
                </a:solidFill>
              </a:rPr>
              <a:t> </a:t>
            </a:r>
            <a:r>
              <a:rPr lang="en-GB" sz="2400" i="1" dirty="0" err="1">
                <a:solidFill>
                  <a:schemeClr val="tx1"/>
                </a:solidFill>
              </a:rPr>
              <a:t>consciente</a:t>
            </a:r>
            <a:r>
              <a:rPr lang="en-GB" sz="2400" i="1" dirty="0">
                <a:solidFill>
                  <a:schemeClr val="tx1"/>
                </a:solidFill>
              </a:rPr>
              <a:t> da </a:t>
            </a:r>
            <a:r>
              <a:rPr lang="en-GB" sz="2400" i="1" dirty="0" err="1">
                <a:solidFill>
                  <a:schemeClr val="tx1"/>
                </a:solidFill>
              </a:rPr>
              <a:t>consciência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CA36AA1-AF5B-4E41-A708-497B53D715CB}"/>
              </a:ext>
            </a:extLst>
          </p:cNvPr>
          <p:cNvSpPr/>
          <p:nvPr/>
        </p:nvSpPr>
        <p:spPr>
          <a:xfrm>
            <a:off x="2749087" y="3102060"/>
            <a:ext cx="4608000" cy="3140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350" dirty="0">
                <a:solidFill>
                  <a:schemeClr val="tx1"/>
                </a:solidFill>
              </a:rPr>
              <a:t>Monitorização do propósito</a:t>
            </a:r>
          </a:p>
          <a:p>
            <a:pPr>
              <a:spcAft>
                <a:spcPts val="1200"/>
              </a:spcAft>
            </a:pPr>
            <a:r>
              <a:rPr lang="en-GB" sz="2350" b="1" i="1" dirty="0">
                <a:solidFill>
                  <a:srgbClr val="F7981D"/>
                </a:solidFill>
              </a:rPr>
              <a:t>↘ </a:t>
            </a:r>
            <a:r>
              <a:rPr lang="en-GB" sz="2350" i="1" dirty="0" err="1">
                <a:solidFill>
                  <a:schemeClr val="tx1"/>
                </a:solidFill>
              </a:rPr>
              <a:t>Atenção</a:t>
            </a:r>
            <a:r>
              <a:rPr lang="en-GB" sz="2350" i="1" dirty="0">
                <a:solidFill>
                  <a:schemeClr val="tx1"/>
                </a:solidFill>
              </a:rPr>
              <a:t> </a:t>
            </a:r>
            <a:r>
              <a:rPr lang="en-GB" sz="2350" i="1" dirty="0" err="1">
                <a:solidFill>
                  <a:schemeClr val="tx1"/>
                </a:solidFill>
              </a:rPr>
              <a:t>despida</a:t>
            </a:r>
            <a:r>
              <a:rPr lang="en-GB" sz="2350" i="1" dirty="0">
                <a:solidFill>
                  <a:schemeClr val="tx1"/>
                </a:solidFill>
              </a:rPr>
              <a:t> </a:t>
            </a:r>
            <a:r>
              <a:rPr lang="en-GB" sz="2350" i="1" dirty="0" err="1">
                <a:solidFill>
                  <a:schemeClr val="tx1"/>
                </a:solidFill>
              </a:rPr>
              <a:t>pelos</a:t>
            </a:r>
            <a:r>
              <a:rPr lang="en-GB" sz="2350" i="1" dirty="0">
                <a:solidFill>
                  <a:schemeClr val="tx1"/>
                </a:solidFill>
              </a:rPr>
              <a:t> </a:t>
            </a:r>
            <a:r>
              <a:rPr lang="en-GB" sz="2350" i="1" dirty="0" err="1">
                <a:solidFill>
                  <a:schemeClr val="tx1"/>
                </a:solidFill>
              </a:rPr>
              <a:t>sentidos</a:t>
            </a:r>
            <a:endParaRPr lang="en-GB" sz="2350" i="1" dirty="0">
              <a:solidFill>
                <a:schemeClr val="tx1"/>
              </a:solidFill>
            </a:endParaRPr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350" dirty="0">
                <a:solidFill>
                  <a:schemeClr val="tx1"/>
                </a:solidFill>
              </a:rPr>
              <a:t> </a:t>
            </a:r>
            <a:r>
              <a:rPr lang="pt-PT" sz="2350" dirty="0">
                <a:solidFill>
                  <a:schemeClr val="tx1"/>
                </a:solidFill>
              </a:rPr>
              <a:t>Consciência orientada para o presente</a:t>
            </a:r>
            <a:endParaRPr lang="en-GB" sz="235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350" b="1" i="1" dirty="0">
                <a:solidFill>
                  <a:srgbClr val="F7981D"/>
                </a:solidFill>
              </a:rPr>
              <a:t>↘ </a:t>
            </a:r>
            <a:r>
              <a:rPr lang="en-GB" sz="2350" i="1" dirty="0" err="1">
                <a:solidFill>
                  <a:schemeClr val="tx1"/>
                </a:solidFill>
              </a:rPr>
              <a:t>Estar</a:t>
            </a:r>
            <a:r>
              <a:rPr lang="en-GB" sz="2350" i="1" dirty="0">
                <a:solidFill>
                  <a:schemeClr val="tx1"/>
                </a:solidFill>
              </a:rPr>
              <a:t> no </a:t>
            </a:r>
            <a:r>
              <a:rPr lang="en-GB" sz="2350" i="1" dirty="0" err="1">
                <a:solidFill>
                  <a:schemeClr val="tx1"/>
                </a:solidFill>
              </a:rPr>
              <a:t>presente</a:t>
            </a:r>
            <a:endParaRPr lang="en-GB" sz="2350" i="1" dirty="0">
              <a:solidFill>
                <a:schemeClr val="tx1"/>
              </a:solidFill>
            </a:endParaRPr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350" dirty="0">
                <a:solidFill>
                  <a:schemeClr val="tx1"/>
                </a:solidFill>
              </a:rPr>
              <a:t> </a:t>
            </a:r>
            <a:r>
              <a:rPr lang="en-GB" sz="2350" dirty="0" err="1">
                <a:solidFill>
                  <a:schemeClr val="tx1"/>
                </a:solidFill>
              </a:rPr>
              <a:t>Consciência</a:t>
            </a:r>
            <a:r>
              <a:rPr lang="en-GB" sz="2350" dirty="0">
                <a:solidFill>
                  <a:schemeClr val="tx1"/>
                </a:solidFill>
              </a:rPr>
              <a:t> </a:t>
            </a:r>
            <a:r>
              <a:rPr lang="en-GB" sz="2350" dirty="0" err="1">
                <a:solidFill>
                  <a:schemeClr val="tx1"/>
                </a:solidFill>
              </a:rPr>
              <a:t>sem</a:t>
            </a:r>
            <a:r>
              <a:rPr lang="en-GB" sz="2350" dirty="0">
                <a:solidFill>
                  <a:schemeClr val="tx1"/>
                </a:solidFill>
              </a:rPr>
              <a:t> </a:t>
            </a:r>
            <a:r>
              <a:rPr lang="en-GB" sz="2350" dirty="0" err="1">
                <a:solidFill>
                  <a:schemeClr val="tx1"/>
                </a:solidFill>
              </a:rPr>
              <a:t>julgamento</a:t>
            </a:r>
            <a:endParaRPr lang="en-GB" sz="235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GB" sz="2350" b="1" i="1" dirty="0">
                <a:solidFill>
                  <a:srgbClr val="F7981D"/>
                </a:solidFill>
              </a:rPr>
              <a:t>↘ </a:t>
            </a:r>
            <a:r>
              <a:rPr lang="en-GB" sz="2350" i="1" dirty="0" err="1">
                <a:solidFill>
                  <a:schemeClr val="tx1"/>
                </a:solidFill>
              </a:rPr>
              <a:t>Aceitação</a:t>
            </a:r>
            <a:r>
              <a:rPr lang="en-GB" sz="2350" i="1" dirty="0">
                <a:solidFill>
                  <a:schemeClr val="tx1"/>
                </a:solidFill>
              </a:rPr>
              <a:t> das </a:t>
            </a:r>
            <a:r>
              <a:rPr lang="en-GB" sz="2350" i="1" dirty="0" err="1">
                <a:solidFill>
                  <a:schemeClr val="tx1"/>
                </a:solidFill>
              </a:rPr>
              <a:t>emoções</a:t>
            </a:r>
            <a:r>
              <a:rPr lang="en-GB" sz="2350" i="1" dirty="0">
                <a:solidFill>
                  <a:schemeClr val="tx1"/>
                </a:solidFill>
              </a:rPr>
              <a:t> </a:t>
            </a:r>
            <a:r>
              <a:rPr lang="en-GB" sz="2350" i="1" dirty="0" err="1">
                <a:solidFill>
                  <a:schemeClr val="tx1"/>
                </a:solidFill>
              </a:rPr>
              <a:t>presentes</a:t>
            </a:r>
            <a:endParaRPr lang="en-GB" sz="2350" i="1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720F262-106E-40EF-9188-FFFF78560E76}"/>
              </a:ext>
            </a:extLst>
          </p:cNvPr>
          <p:cNvSpPr/>
          <p:nvPr/>
        </p:nvSpPr>
        <p:spPr>
          <a:xfrm>
            <a:off x="7476347" y="1857299"/>
            <a:ext cx="4608000" cy="1188796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Conscious awareness</a:t>
            </a:r>
          </a:p>
          <a:p>
            <a:r>
              <a:rPr lang="en-GB" sz="2400" b="1" i="1" dirty="0">
                <a:solidFill>
                  <a:srgbClr val="F7981D"/>
                </a:solidFill>
              </a:rPr>
              <a:t>↘ </a:t>
            </a:r>
            <a:r>
              <a:rPr lang="pt-PT" sz="2400" i="1" dirty="0">
                <a:solidFill>
                  <a:schemeClr val="tx1"/>
                </a:solidFill>
              </a:rPr>
              <a:t>Estar ciente de contextos e informações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9AB82E7-4C6C-433D-835F-1C339803C028}"/>
              </a:ext>
            </a:extLst>
          </p:cNvPr>
          <p:cNvSpPr/>
          <p:nvPr/>
        </p:nvSpPr>
        <p:spPr>
          <a:xfrm>
            <a:off x="7476346" y="3102060"/>
            <a:ext cx="4646563" cy="3140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350" spc="-20" dirty="0" err="1">
                <a:solidFill>
                  <a:schemeClr val="tx1"/>
                </a:solidFill>
              </a:rPr>
              <a:t>Procurar</a:t>
            </a:r>
            <a:r>
              <a:rPr lang="en-GB" sz="2350" spc="-20" dirty="0">
                <a:solidFill>
                  <a:schemeClr val="tx1"/>
                </a:solidFill>
              </a:rPr>
              <a:t> </a:t>
            </a:r>
            <a:r>
              <a:rPr lang="en-GB" sz="2350" spc="-20" dirty="0" err="1">
                <a:solidFill>
                  <a:schemeClr val="tx1"/>
                </a:solidFill>
              </a:rPr>
              <a:t>várias</a:t>
            </a:r>
            <a:r>
              <a:rPr lang="en-GB" sz="2350" spc="-20" dirty="0">
                <a:solidFill>
                  <a:schemeClr val="tx1"/>
                </a:solidFill>
              </a:rPr>
              <a:t> </a:t>
            </a:r>
            <a:r>
              <a:rPr lang="en-GB" sz="2350" spc="-20" dirty="0" err="1">
                <a:solidFill>
                  <a:schemeClr val="tx1"/>
                </a:solidFill>
              </a:rPr>
              <a:t>perspetivas</a:t>
            </a:r>
            <a:endParaRPr lang="en-GB" sz="2350" spc="-20" dirty="0">
              <a:solidFill>
                <a:schemeClr val="tx1"/>
              </a:solidFill>
            </a:endParaRPr>
          </a:p>
          <a:p>
            <a:pPr>
              <a:spcAft>
                <a:spcPts val="900"/>
              </a:spcAft>
            </a:pPr>
            <a:r>
              <a:rPr lang="en-GB" sz="2350" b="1" i="1" dirty="0">
                <a:solidFill>
                  <a:srgbClr val="F7981D"/>
                </a:solidFill>
              </a:rPr>
              <a:t>↘</a:t>
            </a:r>
            <a:r>
              <a:rPr lang="en-GB" sz="2350" i="1" spc="-20" dirty="0" err="1">
                <a:solidFill>
                  <a:schemeClr val="tx1"/>
                </a:solidFill>
              </a:rPr>
              <a:t>Atenção</a:t>
            </a:r>
            <a:r>
              <a:rPr lang="en-GB" sz="2350" i="1" spc="-20" dirty="0">
                <a:solidFill>
                  <a:schemeClr val="tx1"/>
                </a:solidFill>
              </a:rPr>
              <a:t> </a:t>
            </a:r>
            <a:r>
              <a:rPr lang="en-GB" sz="2350" i="1" spc="-20" dirty="0" err="1">
                <a:solidFill>
                  <a:schemeClr val="tx1"/>
                </a:solidFill>
              </a:rPr>
              <a:t>ao</a:t>
            </a:r>
            <a:r>
              <a:rPr lang="en-GB" sz="2350" i="1" spc="-20" dirty="0">
                <a:solidFill>
                  <a:schemeClr val="tx1"/>
                </a:solidFill>
              </a:rPr>
              <a:t> </a:t>
            </a:r>
            <a:r>
              <a:rPr lang="en-GB" sz="2350" i="1" spc="-20" dirty="0" err="1">
                <a:solidFill>
                  <a:schemeClr val="tx1"/>
                </a:solidFill>
              </a:rPr>
              <a:t>ambiente</a:t>
            </a:r>
            <a:endParaRPr lang="en-GB" sz="2350" i="1" spc="-20" dirty="0">
              <a:solidFill>
                <a:schemeClr val="tx1"/>
              </a:solidFill>
            </a:endParaRPr>
          </a:p>
          <a:p>
            <a:pPr indent="-285750"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350" spc="-20" dirty="0">
                <a:solidFill>
                  <a:schemeClr val="tx1"/>
                </a:solidFill>
              </a:rPr>
              <a:t>Empenhar-se no presente</a:t>
            </a:r>
          </a:p>
          <a:p>
            <a:pPr>
              <a:spcAft>
                <a:spcPts val="900"/>
              </a:spcAft>
            </a:pPr>
            <a:r>
              <a:rPr lang="en-GB" sz="2350" b="1" i="1" dirty="0">
                <a:solidFill>
                  <a:srgbClr val="F7981D"/>
                </a:solidFill>
              </a:rPr>
              <a:t>↘ </a:t>
            </a:r>
            <a:r>
              <a:rPr lang="en-GB" sz="2350" i="1" spc="-20" dirty="0" err="1">
                <a:solidFill>
                  <a:schemeClr val="tx1"/>
                </a:solidFill>
              </a:rPr>
              <a:t>Foco</a:t>
            </a:r>
            <a:r>
              <a:rPr lang="en-GB" sz="2350" i="1" spc="-20" dirty="0">
                <a:solidFill>
                  <a:schemeClr val="tx1"/>
                </a:solidFill>
              </a:rPr>
              <a:t> no </a:t>
            </a:r>
            <a:r>
              <a:rPr lang="en-GB" sz="2350" i="1" spc="-20" dirty="0" err="1">
                <a:solidFill>
                  <a:schemeClr val="tx1"/>
                </a:solidFill>
              </a:rPr>
              <a:t>presente</a:t>
            </a:r>
            <a:endParaRPr lang="en-GB" sz="2350" i="1" spc="-20" dirty="0">
              <a:solidFill>
                <a:schemeClr val="tx1"/>
              </a:solidFill>
            </a:endParaRPr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350" spc="-20" dirty="0">
                <a:solidFill>
                  <a:schemeClr val="tx1"/>
                </a:solidFill>
              </a:rPr>
              <a:t> </a:t>
            </a:r>
            <a:r>
              <a:rPr lang="en-GB" sz="2350" spc="-20" dirty="0" err="1">
                <a:solidFill>
                  <a:schemeClr val="tx1"/>
                </a:solidFill>
              </a:rPr>
              <a:t>Conscientização</a:t>
            </a:r>
            <a:r>
              <a:rPr lang="en-GB" sz="2350" spc="-20" dirty="0">
                <a:solidFill>
                  <a:schemeClr val="tx1"/>
                </a:solidFill>
              </a:rPr>
              <a:t> das </a:t>
            </a:r>
            <a:r>
              <a:rPr lang="en-GB" sz="2350" spc="-20" dirty="0" err="1">
                <a:solidFill>
                  <a:schemeClr val="tx1"/>
                </a:solidFill>
              </a:rPr>
              <a:t>distinções</a:t>
            </a:r>
            <a:r>
              <a:rPr lang="en-GB" sz="2350" spc="-20" dirty="0">
                <a:solidFill>
                  <a:schemeClr val="tx1"/>
                </a:solidFill>
              </a:rPr>
              <a:t> </a:t>
            </a:r>
            <a:r>
              <a:rPr lang="en-GB" sz="2350" spc="-20" dirty="0" err="1">
                <a:solidFill>
                  <a:schemeClr val="tx1"/>
                </a:solidFill>
              </a:rPr>
              <a:t>cognitivas</a:t>
            </a:r>
            <a:endParaRPr lang="en-GB" sz="2350" spc="-2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GB" sz="2350" b="1" i="1" dirty="0">
                <a:solidFill>
                  <a:srgbClr val="F7981D"/>
                </a:solidFill>
              </a:rPr>
              <a:t>↘ </a:t>
            </a:r>
            <a:r>
              <a:rPr lang="en-GB" sz="2350" i="1" spc="-20" dirty="0" err="1">
                <a:solidFill>
                  <a:schemeClr val="tx1"/>
                </a:solidFill>
              </a:rPr>
              <a:t>Diferenciação</a:t>
            </a:r>
            <a:r>
              <a:rPr lang="en-GB" sz="2350" i="1" spc="-20" dirty="0">
                <a:solidFill>
                  <a:schemeClr val="tx1"/>
                </a:solidFill>
              </a:rPr>
              <a:t> de </a:t>
            </a:r>
            <a:r>
              <a:rPr lang="en-GB" sz="2350" i="1" spc="-20" dirty="0" err="1">
                <a:solidFill>
                  <a:schemeClr val="tx1"/>
                </a:solidFill>
              </a:rPr>
              <a:t>novas</a:t>
            </a:r>
            <a:r>
              <a:rPr lang="en-GB" sz="2350" i="1" spc="-20" dirty="0">
                <a:solidFill>
                  <a:schemeClr val="tx1"/>
                </a:solidFill>
              </a:rPr>
              <a:t> </a:t>
            </a:r>
            <a:r>
              <a:rPr lang="en-GB" sz="2350" i="1" spc="-20" dirty="0" err="1">
                <a:solidFill>
                  <a:schemeClr val="tx1"/>
                </a:solidFill>
              </a:rPr>
              <a:t>experiências</a:t>
            </a:r>
            <a:endParaRPr lang="en-GB" sz="2350" i="1" spc="-20" dirty="0">
              <a:solidFill>
                <a:schemeClr val="tx1"/>
              </a:solidFill>
            </a:endParaRPr>
          </a:p>
          <a:p>
            <a:endParaRPr lang="en-GB" sz="2400" i="1" spc="-80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E6FE45F-FDB7-46BB-BAC8-8C63F8001D26}"/>
              </a:ext>
            </a:extLst>
          </p:cNvPr>
          <p:cNvSpPr/>
          <p:nvPr/>
        </p:nvSpPr>
        <p:spPr>
          <a:xfrm>
            <a:off x="87167" y="1447533"/>
            <a:ext cx="2541727" cy="358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chemeClr val="tx1"/>
                </a:solidFill>
              </a:rPr>
              <a:t>Origem teórica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CF2B459-8DED-4ECD-890B-50F5E08729E7}"/>
              </a:ext>
            </a:extLst>
          </p:cNvPr>
          <p:cNvSpPr/>
          <p:nvPr/>
        </p:nvSpPr>
        <p:spPr>
          <a:xfrm>
            <a:off x="87168" y="1857299"/>
            <a:ext cx="2541727" cy="1188796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chemeClr val="tx1"/>
                </a:solidFill>
              </a:rPr>
              <a:t>Definições</a:t>
            </a:r>
          </a:p>
          <a:p>
            <a:r>
              <a:rPr lang="pt-PT" sz="2400" b="1" dirty="0">
                <a:solidFill>
                  <a:schemeClr val="tx1"/>
                </a:solidFill>
              </a:rPr>
              <a:t>(Consciência</a:t>
            </a:r>
            <a:r>
              <a:rPr lang="en-GB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A4A9B13-8E80-4B72-B463-E78EF49BEDA5}"/>
              </a:ext>
            </a:extLst>
          </p:cNvPr>
          <p:cNvSpPr/>
          <p:nvPr/>
        </p:nvSpPr>
        <p:spPr>
          <a:xfrm>
            <a:off x="87168" y="3102060"/>
            <a:ext cx="2541727" cy="299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chemeClr val="tx1"/>
                </a:solidFill>
              </a:rPr>
              <a:t>Construção psicológica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E63EEB07-84EE-455A-AED0-724C889CE8C8}"/>
              </a:ext>
            </a:extLst>
          </p:cNvPr>
          <p:cNvCxnSpPr>
            <a:cxnSpLocks/>
          </p:cNvCxnSpPr>
          <p:nvPr/>
        </p:nvCxnSpPr>
        <p:spPr>
          <a:xfrm>
            <a:off x="2690124" y="1406948"/>
            <a:ext cx="0" cy="468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73120C7B-BA53-4AD5-9AE4-667BE0D76600}"/>
              </a:ext>
            </a:extLst>
          </p:cNvPr>
          <p:cNvCxnSpPr>
            <a:cxnSpLocks/>
          </p:cNvCxnSpPr>
          <p:nvPr/>
        </p:nvCxnSpPr>
        <p:spPr>
          <a:xfrm>
            <a:off x="7406517" y="1415913"/>
            <a:ext cx="0" cy="468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7DEC33A-F422-4E82-9099-056593AB2BD1}"/>
              </a:ext>
            </a:extLst>
          </p:cNvPr>
          <p:cNvSpPr/>
          <p:nvPr/>
        </p:nvSpPr>
        <p:spPr>
          <a:xfrm>
            <a:off x="7476347" y="1010840"/>
            <a:ext cx="4606654" cy="392523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Mindfulness </a:t>
            </a:r>
            <a:r>
              <a:rPr lang="en-GB" sz="2400" b="1" dirty="0" err="1"/>
              <a:t>Sócio-cognitivo</a:t>
            </a:r>
            <a:endParaRPr lang="en-GB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E2FE26-7228-444D-9DF2-E1CBFB0A1A07}"/>
              </a:ext>
            </a:extLst>
          </p:cNvPr>
          <p:cNvSpPr/>
          <p:nvPr/>
        </p:nvSpPr>
        <p:spPr>
          <a:xfrm>
            <a:off x="2749088" y="1010840"/>
            <a:ext cx="4607999" cy="392523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Mindfulness </a:t>
            </a:r>
            <a:r>
              <a:rPr lang="en-GB" sz="2400" b="1" dirty="0" err="1"/>
              <a:t>Meditativo</a:t>
            </a:r>
            <a:endParaRPr lang="en-GB" sz="2400" b="1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A8AD3FE-9BB3-40F7-8C64-841BACFED234}"/>
              </a:ext>
            </a:extLst>
          </p:cNvPr>
          <p:cNvSpPr txBox="1"/>
          <p:nvPr/>
        </p:nvSpPr>
        <p:spPr>
          <a:xfrm>
            <a:off x="9374405" y="6242670"/>
            <a:ext cx="27223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 err="1"/>
              <a:t>Adaptado</a:t>
            </a:r>
            <a:r>
              <a:rPr lang="en-GB" sz="1000" dirty="0"/>
              <a:t>: (Chen, Scott &amp; </a:t>
            </a:r>
            <a:r>
              <a:rPr lang="en-GB" sz="1000" dirty="0" err="1"/>
              <a:t>Benckendorff</a:t>
            </a:r>
            <a:r>
              <a:rPr lang="en-GB" sz="1000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555922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971997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Mindfulness: </a:t>
            </a:r>
            <a:r>
              <a:rPr lang="en-US" sz="3600" b="1" dirty="0" err="1"/>
              <a:t>Duas</a:t>
            </a:r>
            <a:r>
              <a:rPr lang="en-US" sz="3600" b="1" dirty="0"/>
              <a:t> </a:t>
            </a:r>
            <a:r>
              <a:rPr lang="en-US" sz="3600" b="1" dirty="0" err="1"/>
              <a:t>Perspetivas</a:t>
            </a:r>
            <a:r>
              <a:rPr lang="en-US" sz="3600" b="1" dirty="0"/>
              <a:t> (</a:t>
            </a:r>
            <a:r>
              <a:rPr lang="en-US" sz="3600" b="1" dirty="0" err="1"/>
              <a:t>continuação</a:t>
            </a:r>
            <a:r>
              <a:rPr lang="en-US" sz="3600" b="1" dirty="0"/>
              <a:t>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365F15-6977-481D-8472-BFCD07166A96}"/>
              </a:ext>
            </a:extLst>
          </p:cNvPr>
          <p:cNvSpPr/>
          <p:nvPr/>
        </p:nvSpPr>
        <p:spPr>
          <a:xfrm>
            <a:off x="2749087" y="1447534"/>
            <a:ext cx="4608000" cy="781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200" dirty="0">
                <a:solidFill>
                  <a:schemeClr val="tx1"/>
                </a:solidFill>
              </a:rPr>
              <a:t>Processamento meditativo da experiência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8D36F5-4DEB-4742-BC2F-982CF0575EC1}"/>
              </a:ext>
            </a:extLst>
          </p:cNvPr>
          <p:cNvSpPr/>
          <p:nvPr/>
        </p:nvSpPr>
        <p:spPr>
          <a:xfrm>
            <a:off x="7476347" y="1447534"/>
            <a:ext cx="4608000" cy="781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200" dirty="0">
                <a:solidFill>
                  <a:schemeClr val="tx1"/>
                </a:solidFill>
              </a:rPr>
              <a:t>Processamento cognitivo de conceptualização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E1D6C5-2A3F-48F7-B6B3-87EC542B00C9}"/>
              </a:ext>
            </a:extLst>
          </p:cNvPr>
          <p:cNvSpPr/>
          <p:nvPr/>
        </p:nvSpPr>
        <p:spPr>
          <a:xfrm>
            <a:off x="2749087" y="2282469"/>
            <a:ext cx="4608000" cy="879831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200" dirty="0">
                <a:solidFill>
                  <a:schemeClr val="tx1"/>
                </a:solidFill>
              </a:rPr>
              <a:t>Presença de coração aberto com um sentimento de aceitação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CA36AA1-AF5B-4E41-A708-497B53D715CB}"/>
              </a:ext>
            </a:extLst>
          </p:cNvPr>
          <p:cNvSpPr/>
          <p:nvPr/>
        </p:nvSpPr>
        <p:spPr>
          <a:xfrm>
            <a:off x="2747741" y="3215919"/>
            <a:ext cx="4608000" cy="87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pt-PT" sz="2200" dirty="0">
                <a:solidFill>
                  <a:schemeClr val="tx1"/>
                </a:solidFill>
              </a:rPr>
              <a:t>Saúde</a:t>
            </a:r>
            <a:r>
              <a:rPr lang="en-GB" sz="2200" dirty="0">
                <a:solidFill>
                  <a:schemeClr val="tx1"/>
                </a:solidFill>
              </a:rPr>
              <a:t> Mental</a:t>
            </a:r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pt-PT" sz="2200" dirty="0">
                <a:solidFill>
                  <a:schemeClr val="tx1"/>
                </a:solidFill>
              </a:rPr>
              <a:t>Relaxamento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720F262-106E-40EF-9188-FFFF78560E76}"/>
              </a:ext>
            </a:extLst>
          </p:cNvPr>
          <p:cNvSpPr/>
          <p:nvPr/>
        </p:nvSpPr>
        <p:spPr>
          <a:xfrm>
            <a:off x="7476347" y="2282469"/>
            <a:ext cx="4608000" cy="879831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Procura de algo de novo e </a:t>
            </a:r>
            <a:r>
              <a:rPr lang="pt-PT" sz="2200" dirty="0">
                <a:solidFill>
                  <a:schemeClr val="tx1"/>
                </a:solidFill>
              </a:rPr>
              <a:t>estímulos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9AB82E7-4C6C-433D-835F-1C339803C028}"/>
              </a:ext>
            </a:extLst>
          </p:cNvPr>
          <p:cNvSpPr/>
          <p:nvPr/>
        </p:nvSpPr>
        <p:spPr>
          <a:xfrm>
            <a:off x="7475001" y="3215919"/>
            <a:ext cx="4608000" cy="879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chemeClr val="tx1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Aprendizagem orientada para objetivos</a:t>
            </a:r>
          </a:p>
          <a:p>
            <a:pPr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 Competência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E6FE45F-FDB7-46BB-BAC8-8C63F8001D26}"/>
              </a:ext>
            </a:extLst>
          </p:cNvPr>
          <p:cNvSpPr/>
          <p:nvPr/>
        </p:nvSpPr>
        <p:spPr>
          <a:xfrm>
            <a:off x="87167" y="1447533"/>
            <a:ext cx="2541727" cy="781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Modo de </a:t>
            </a:r>
            <a:r>
              <a:rPr lang="pt-PT" sz="2400" b="1" dirty="0">
                <a:solidFill>
                  <a:schemeClr val="tx1"/>
                </a:solidFill>
              </a:rPr>
              <a:t>processamento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CF2B459-8DED-4ECD-890B-50F5E08729E7}"/>
              </a:ext>
            </a:extLst>
          </p:cNvPr>
          <p:cNvSpPr/>
          <p:nvPr/>
        </p:nvSpPr>
        <p:spPr>
          <a:xfrm>
            <a:off x="87168" y="2282469"/>
            <a:ext cx="2541727" cy="879831"/>
          </a:xfrm>
          <a:prstGeom prst="rect">
            <a:avLst/>
          </a:prstGeom>
          <a:solidFill>
            <a:srgbClr val="E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Estado Mental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A4A9B13-8E80-4B72-B463-E78EF49BEDA5}"/>
              </a:ext>
            </a:extLst>
          </p:cNvPr>
          <p:cNvSpPr/>
          <p:nvPr/>
        </p:nvSpPr>
        <p:spPr>
          <a:xfrm>
            <a:off x="85822" y="3215919"/>
            <a:ext cx="2541727" cy="879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err="1">
                <a:solidFill>
                  <a:schemeClr val="tx1"/>
                </a:solidFill>
              </a:rPr>
              <a:t>Resultados</a:t>
            </a:r>
            <a:r>
              <a:rPr lang="en-GB" sz="2400" b="1" dirty="0">
                <a:solidFill>
                  <a:schemeClr val="tx1"/>
                </a:solidFill>
              </a:rPr>
              <a:t> (</a:t>
            </a:r>
            <a:r>
              <a:rPr lang="en-GB" sz="2400" b="1" dirty="0" err="1">
                <a:solidFill>
                  <a:schemeClr val="tx1"/>
                </a:solidFill>
              </a:rPr>
              <a:t>beneficios</a:t>
            </a:r>
            <a:r>
              <a:rPr lang="en-GB" sz="24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E63EEB07-84EE-455A-AED0-724C889CE8C8}"/>
              </a:ext>
            </a:extLst>
          </p:cNvPr>
          <p:cNvCxnSpPr>
            <a:cxnSpLocks/>
          </p:cNvCxnSpPr>
          <p:nvPr/>
        </p:nvCxnSpPr>
        <p:spPr>
          <a:xfrm>
            <a:off x="2690124" y="1406948"/>
            <a:ext cx="0" cy="270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73120C7B-BA53-4AD5-9AE4-667BE0D76600}"/>
              </a:ext>
            </a:extLst>
          </p:cNvPr>
          <p:cNvCxnSpPr>
            <a:cxnSpLocks/>
          </p:cNvCxnSpPr>
          <p:nvPr/>
        </p:nvCxnSpPr>
        <p:spPr>
          <a:xfrm>
            <a:off x="7416042" y="1415913"/>
            <a:ext cx="0" cy="2700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7DEC33A-F422-4E82-9099-056593AB2BD1}"/>
              </a:ext>
            </a:extLst>
          </p:cNvPr>
          <p:cNvSpPr/>
          <p:nvPr/>
        </p:nvSpPr>
        <p:spPr>
          <a:xfrm>
            <a:off x="7476347" y="1010840"/>
            <a:ext cx="4606654" cy="392523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Mindfulness </a:t>
            </a:r>
            <a:r>
              <a:rPr lang="en-GB" sz="2400" b="1" dirty="0" err="1"/>
              <a:t>Sócio-cognitivo</a:t>
            </a:r>
            <a:endParaRPr lang="en-GB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E2FE26-7228-444D-9DF2-E1CBFB0A1A07}"/>
              </a:ext>
            </a:extLst>
          </p:cNvPr>
          <p:cNvSpPr/>
          <p:nvPr/>
        </p:nvSpPr>
        <p:spPr>
          <a:xfrm>
            <a:off x="2749088" y="1010840"/>
            <a:ext cx="4607999" cy="392523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Mindfulness </a:t>
            </a:r>
            <a:r>
              <a:rPr lang="pt-PT" sz="2400" b="1" dirty="0"/>
              <a:t>Meditativo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A8AD3FE-9BB3-40F7-8C64-841BACFED234}"/>
              </a:ext>
            </a:extLst>
          </p:cNvPr>
          <p:cNvSpPr txBox="1"/>
          <p:nvPr/>
        </p:nvSpPr>
        <p:spPr>
          <a:xfrm>
            <a:off x="9374405" y="4152091"/>
            <a:ext cx="27223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Adapted: (Chen, Scott &amp; </a:t>
            </a:r>
            <a:r>
              <a:rPr lang="en-GB" sz="1000" dirty="0" err="1"/>
              <a:t>Benckendorff</a:t>
            </a:r>
            <a:r>
              <a:rPr lang="en-GB" sz="1000" dirty="0"/>
              <a:t>, 2017)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952E715-EE3C-4A9F-ABE4-5A6E79CACE64}"/>
              </a:ext>
            </a:extLst>
          </p:cNvPr>
          <p:cNvSpPr txBox="1"/>
          <p:nvPr/>
        </p:nvSpPr>
        <p:spPr>
          <a:xfrm>
            <a:off x="333375" y="4450314"/>
            <a:ext cx="1152524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1" u="none" strike="noStrike" baseline="0" dirty="0">
                <a:solidFill>
                  <a:srgbClr val="F7981D"/>
                </a:solidFill>
              </a:rPr>
              <a:t>“Mindfulness </a:t>
            </a:r>
            <a:r>
              <a:rPr lang="en-US" sz="2800" b="0" i="1" u="none" strike="noStrike" baseline="0" dirty="0" err="1">
                <a:solidFill>
                  <a:srgbClr val="F7981D"/>
                </a:solidFill>
              </a:rPr>
              <a:t>Meditativo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 é a </a:t>
            </a:r>
            <a:r>
              <a:rPr lang="en-US" sz="2800" b="0" i="1" u="none" strike="noStrike" baseline="0" dirty="0" err="1">
                <a:solidFill>
                  <a:srgbClr val="F7981D"/>
                </a:solidFill>
              </a:rPr>
              <a:t>consciência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 que emerge </a:t>
            </a:r>
            <a:r>
              <a:rPr lang="en-US" sz="2800" b="0" i="1" u="none" strike="noStrike" baseline="0" dirty="0" err="1">
                <a:solidFill>
                  <a:srgbClr val="F7981D"/>
                </a:solidFill>
              </a:rPr>
              <a:t>através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 da </a:t>
            </a:r>
            <a:r>
              <a:rPr lang="en-US" sz="2800" b="0" i="1" u="none" strike="noStrike" baseline="0" dirty="0" err="1">
                <a:solidFill>
                  <a:srgbClr val="F7981D"/>
                </a:solidFill>
              </a:rPr>
              <a:t>atenção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 que se </a:t>
            </a:r>
            <a:r>
              <a:rPr lang="en-US" sz="2800" b="0" i="1" u="none" strike="noStrike" baseline="0" dirty="0" err="1">
                <a:solidFill>
                  <a:srgbClr val="F7981D"/>
                </a:solidFill>
              </a:rPr>
              <a:t>presta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 a um </a:t>
            </a:r>
            <a:r>
              <a:rPr lang="en-US" sz="2800" b="0" i="1" u="none" strike="noStrike" baseline="0" dirty="0" err="1">
                <a:solidFill>
                  <a:srgbClr val="F7981D"/>
                </a:solidFill>
              </a:rPr>
              <a:t>propósito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, </a:t>
            </a:r>
            <a:r>
              <a:rPr lang="en-US" sz="2800" i="1" dirty="0">
                <a:solidFill>
                  <a:srgbClr val="F7981D"/>
                </a:solidFill>
              </a:rPr>
              <a:t>no </a:t>
            </a:r>
            <a:r>
              <a:rPr lang="en-US" sz="2800" i="1" dirty="0" err="1">
                <a:solidFill>
                  <a:srgbClr val="F7981D"/>
                </a:solidFill>
              </a:rPr>
              <a:t>momento</a:t>
            </a:r>
            <a:r>
              <a:rPr lang="en-US" sz="2800" i="1" dirty="0">
                <a:solidFill>
                  <a:srgbClr val="F7981D"/>
                </a:solidFill>
              </a:rPr>
              <a:t> </a:t>
            </a:r>
            <a:r>
              <a:rPr lang="en-US" sz="2800" i="1" dirty="0" err="1">
                <a:solidFill>
                  <a:srgbClr val="F7981D"/>
                </a:solidFill>
              </a:rPr>
              <a:t>presente</a:t>
            </a:r>
            <a:r>
              <a:rPr lang="en-US" sz="2800" i="1" dirty="0">
                <a:solidFill>
                  <a:srgbClr val="F7981D"/>
                </a:solidFill>
              </a:rPr>
              <a:t>, </a:t>
            </a:r>
            <a:r>
              <a:rPr lang="en-US" sz="2800" i="1" dirty="0" err="1">
                <a:solidFill>
                  <a:srgbClr val="F7981D"/>
                </a:solidFill>
              </a:rPr>
              <a:t>sem</a:t>
            </a:r>
            <a:r>
              <a:rPr lang="en-US" sz="2800" i="1" dirty="0">
                <a:solidFill>
                  <a:srgbClr val="F7981D"/>
                </a:solidFill>
              </a:rPr>
              <a:t> </a:t>
            </a:r>
            <a:r>
              <a:rPr lang="en-US" sz="2800" i="1" dirty="0" err="1">
                <a:solidFill>
                  <a:srgbClr val="F7981D"/>
                </a:solidFill>
              </a:rPr>
              <a:t>preconceitos</a:t>
            </a:r>
            <a:r>
              <a:rPr lang="en-US" sz="2800" i="1" dirty="0">
                <a:solidFill>
                  <a:srgbClr val="F7981D"/>
                </a:solidFill>
              </a:rPr>
              <a:t> e com </a:t>
            </a:r>
            <a:r>
              <a:rPr lang="en-US" sz="2800" i="1" dirty="0" err="1">
                <a:solidFill>
                  <a:srgbClr val="F7981D"/>
                </a:solidFill>
              </a:rPr>
              <a:t>abertura</a:t>
            </a:r>
            <a:r>
              <a:rPr lang="en-US" sz="2800" i="1" dirty="0">
                <a:solidFill>
                  <a:srgbClr val="F7981D"/>
                </a:solidFill>
              </a:rPr>
              <a:t> à </a:t>
            </a:r>
            <a:r>
              <a:rPr lang="en-US" sz="2800" i="1" dirty="0" err="1">
                <a:solidFill>
                  <a:srgbClr val="F7981D"/>
                </a:solidFill>
              </a:rPr>
              <a:t>experiência</a:t>
            </a:r>
            <a:r>
              <a:rPr lang="en-US" sz="2800" i="1" dirty="0">
                <a:solidFill>
                  <a:srgbClr val="F7981D"/>
                </a:solidFill>
              </a:rPr>
              <a:t> de </a:t>
            </a:r>
            <a:r>
              <a:rPr lang="en-US" sz="2800" i="1" dirty="0" err="1">
                <a:solidFill>
                  <a:srgbClr val="F7981D"/>
                </a:solidFill>
              </a:rPr>
              <a:t>cada</a:t>
            </a:r>
            <a:r>
              <a:rPr lang="en-US" sz="2800" i="1" dirty="0">
                <a:solidFill>
                  <a:srgbClr val="F7981D"/>
                </a:solidFill>
              </a:rPr>
              <a:t> </a:t>
            </a:r>
            <a:r>
              <a:rPr lang="en-US" sz="2800" i="1" dirty="0" err="1">
                <a:solidFill>
                  <a:srgbClr val="F7981D"/>
                </a:solidFill>
              </a:rPr>
              <a:t>momento</a:t>
            </a:r>
            <a:r>
              <a:rPr lang="en-US" sz="2800" b="0" i="1" u="none" strike="noStrike" baseline="0" dirty="0">
                <a:solidFill>
                  <a:srgbClr val="F7981D"/>
                </a:solidFill>
              </a:rPr>
              <a:t>”</a:t>
            </a:r>
          </a:p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Jon Kabat-Zin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27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8BBB5AE8-0170-417D-9B6E-BEB74F4429EB}"/>
              </a:ext>
            </a:extLst>
          </p:cNvPr>
          <p:cNvSpPr/>
          <p:nvPr/>
        </p:nvSpPr>
        <p:spPr>
          <a:xfrm>
            <a:off x="3200400" y="2024363"/>
            <a:ext cx="5791200" cy="1946944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Mindfulness: </a:t>
            </a:r>
            <a:r>
              <a:rPr lang="pt-PT" sz="3600" b="1" dirty="0"/>
              <a:t>Benefícios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48E4C2-0F4E-4ABA-A8D6-3409F319BC98}"/>
              </a:ext>
            </a:extLst>
          </p:cNvPr>
          <p:cNvSpPr txBox="1"/>
          <p:nvPr/>
        </p:nvSpPr>
        <p:spPr>
          <a:xfrm>
            <a:off x="6176967" y="4088683"/>
            <a:ext cx="5142674" cy="2385268"/>
          </a:xfrm>
          <a:prstGeom prst="rect">
            <a:avLst/>
          </a:prstGeom>
          <a:solidFill>
            <a:srgbClr val="FDDE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100" dirty="0"/>
              <a:t>Maior relaxamento, criatividade, empatia e confiança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100" dirty="0"/>
              <a:t> Atenção vivida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100" dirty="0"/>
              <a:t> </a:t>
            </a:r>
            <a:r>
              <a:rPr lang="pt-PT" sz="2100" dirty="0"/>
              <a:t>Clareza nos valores e no rumo de vida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100" dirty="0"/>
              <a:t> Melhor capacidade de memória e aprendizagem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E7D13C-8414-4272-9821-755F1EB738EC}"/>
              </a:ext>
            </a:extLst>
          </p:cNvPr>
          <p:cNvSpPr txBox="1"/>
          <p:nvPr/>
        </p:nvSpPr>
        <p:spPr>
          <a:xfrm>
            <a:off x="1044411" y="4085356"/>
            <a:ext cx="4919316" cy="2385268"/>
          </a:xfrm>
          <a:prstGeom prst="rect">
            <a:avLst/>
          </a:prstGeom>
          <a:solidFill>
            <a:srgbClr val="6ECECB"/>
          </a:solidFill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Menos stress, ansiedade e medo</a:t>
            </a:r>
          </a:p>
          <a:p>
            <a:pPr>
              <a:spcAft>
                <a:spcPts val="6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Evita o “comportamento de piloto-automático”</a:t>
            </a:r>
          </a:p>
          <a:p>
            <a:pPr>
              <a:spcAft>
                <a:spcPts val="600"/>
              </a:spcAft>
              <a:buClr>
                <a:srgbClr val="FDDE00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Combate a depressão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36BC18-E8AB-4410-BE9E-C306BA883EC7}"/>
              </a:ext>
            </a:extLst>
          </p:cNvPr>
          <p:cNvSpPr txBox="1"/>
          <p:nvPr/>
        </p:nvSpPr>
        <p:spPr>
          <a:xfrm>
            <a:off x="2466108" y="1013859"/>
            <a:ext cx="726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Mindfulness Meditativo</a:t>
            </a:r>
          </a:p>
          <a:p>
            <a:pPr algn="ctr"/>
            <a:r>
              <a:rPr lang="pt-PT" sz="2400" b="1" dirty="0">
                <a:solidFill>
                  <a:srgbClr val="F7981D"/>
                </a:solidFill>
              </a:rPr>
              <a:t>altera o cérebro</a:t>
            </a:r>
            <a:endParaRPr lang="pt-PT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AF89EC-20D8-4249-940C-73EF4BC6643D}"/>
              </a:ext>
            </a:extLst>
          </p:cNvPr>
          <p:cNvSpPr txBox="1"/>
          <p:nvPr/>
        </p:nvSpPr>
        <p:spPr>
          <a:xfrm>
            <a:off x="7249367" y="1680272"/>
            <a:ext cx="4783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>
                <a:solidFill>
                  <a:srgbClr val="6ECECB"/>
                </a:solidFill>
              </a:rPr>
              <a:t>Estimula</a:t>
            </a:r>
            <a:r>
              <a:rPr lang="en-GB" sz="2400" b="1" dirty="0">
                <a:solidFill>
                  <a:srgbClr val="6ECECB"/>
                </a:solidFill>
              </a:rPr>
              <a:t>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Foco no presente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Ação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Atenção durante tarefas existentes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Consciência do momento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78F426-A659-448E-B0B6-830F65D577FE}"/>
              </a:ext>
            </a:extLst>
          </p:cNvPr>
          <p:cNvSpPr txBox="1"/>
          <p:nvPr/>
        </p:nvSpPr>
        <p:spPr>
          <a:xfrm>
            <a:off x="311451" y="1689205"/>
            <a:ext cx="478325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2400" b="1" dirty="0">
                <a:solidFill>
                  <a:srgbClr val="6ECECB"/>
                </a:solidFill>
              </a:rPr>
              <a:t>Inibe</a:t>
            </a:r>
            <a:r>
              <a:rPr lang="en-GB" sz="2400" b="1" dirty="0">
                <a:solidFill>
                  <a:srgbClr val="6ECECB"/>
                </a:solidFill>
              </a:rPr>
              <a:t>: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pt-PT" sz="2400" dirty="0"/>
              <a:t>Concentre-se no passado ou futuro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Planear e organizar</a:t>
            </a:r>
          </a:p>
          <a:p>
            <a:pPr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 Mente vagueia e sonha acordado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F2DBC782-D6C9-45C6-8157-E3A6F8FFB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843" y="2227656"/>
            <a:ext cx="1152000" cy="1152000"/>
          </a:xfrm>
          <a:prstGeom prst="rect">
            <a:avLst/>
          </a:prstGeom>
        </p:spPr>
      </p:pic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A113463B-BB27-4D2A-B268-E9323C8D5AAD}"/>
              </a:ext>
            </a:extLst>
          </p:cNvPr>
          <p:cNvCxnSpPr>
            <a:cxnSpLocks/>
            <a:stCxn id="50" idx="2"/>
            <a:endCxn id="12" idx="3"/>
          </p:cNvCxnSpPr>
          <p:nvPr/>
        </p:nvCxnSpPr>
        <p:spPr>
          <a:xfrm flipH="1" flipV="1">
            <a:off x="5094710" y="2589452"/>
            <a:ext cx="110247" cy="219056"/>
          </a:xfrm>
          <a:prstGeom prst="line">
            <a:avLst/>
          </a:prstGeom>
          <a:ln w="38100">
            <a:solidFill>
              <a:srgbClr val="FD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3C98FDC9-F589-4315-8E66-F50B1BEBCB6A}"/>
              </a:ext>
            </a:extLst>
          </p:cNvPr>
          <p:cNvCxnSpPr>
            <a:cxnSpLocks/>
            <a:stCxn id="50" idx="6"/>
            <a:endCxn id="11" idx="1"/>
          </p:cNvCxnSpPr>
          <p:nvPr/>
        </p:nvCxnSpPr>
        <p:spPr>
          <a:xfrm flipV="1">
            <a:off x="7004957" y="2803657"/>
            <a:ext cx="244410" cy="4851"/>
          </a:xfrm>
          <a:prstGeom prst="line">
            <a:avLst/>
          </a:prstGeom>
          <a:ln w="38100">
            <a:solidFill>
              <a:srgbClr val="FD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m 64">
            <a:extLst>
              <a:ext uri="{FF2B5EF4-FFF2-40B4-BE49-F238E27FC236}">
                <a16:creationId xmlns:a16="http://schemas.microsoft.com/office/drawing/2014/main" id="{091167A7-3B01-43AD-A372-0983C23B2D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1907" flipV="1">
            <a:off x="211117" y="4074560"/>
            <a:ext cx="835209" cy="835209"/>
          </a:xfrm>
          <a:prstGeom prst="rect">
            <a:avLst/>
          </a:prstGeom>
          <a:ln>
            <a:noFill/>
          </a:ln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66C46166-AF75-4C1F-B286-1E79B208CB69}"/>
              </a:ext>
            </a:extLst>
          </p:cNvPr>
          <p:cNvSpPr/>
          <p:nvPr/>
        </p:nvSpPr>
        <p:spPr>
          <a:xfrm>
            <a:off x="5204957" y="1908508"/>
            <a:ext cx="1800000" cy="1800000"/>
          </a:xfrm>
          <a:prstGeom prst="ellipse">
            <a:avLst/>
          </a:prstGeom>
          <a:noFill/>
          <a:ln w="57150">
            <a:gradFill flip="none" rotWithShape="1">
              <a:gsLst>
                <a:gs pos="100000">
                  <a:srgbClr val="FDDE00"/>
                </a:gs>
                <a:gs pos="0">
                  <a:srgbClr val="FDDE00"/>
                </a:gs>
                <a:gs pos="50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FB092C82-FDD7-4400-84A2-7C4EAD4854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6409">
            <a:off x="11145533" y="4074421"/>
            <a:ext cx="835200" cy="835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435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eta: Para a Direita 59">
            <a:extLst>
              <a:ext uri="{FF2B5EF4-FFF2-40B4-BE49-F238E27FC236}">
                <a16:creationId xmlns:a16="http://schemas.microsoft.com/office/drawing/2014/main" id="{FD8D6104-D0EA-4BA6-89A6-282D76A0B749}"/>
              </a:ext>
            </a:extLst>
          </p:cNvPr>
          <p:cNvSpPr/>
          <p:nvPr/>
        </p:nvSpPr>
        <p:spPr>
          <a:xfrm>
            <a:off x="6870702" y="1301612"/>
            <a:ext cx="2777460" cy="486349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7684989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Mindfulness: Na </a:t>
            </a:r>
            <a:r>
              <a:rPr lang="en-US" sz="3600" b="1" dirty="0" err="1"/>
              <a:t>prática</a:t>
            </a:r>
            <a:endParaRPr lang="en-US" sz="36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EB991D-19B7-4095-962E-AABB9C24001F}"/>
              </a:ext>
            </a:extLst>
          </p:cNvPr>
          <p:cNvSpPr txBox="1"/>
          <p:nvPr/>
        </p:nvSpPr>
        <p:spPr>
          <a:xfrm>
            <a:off x="364492" y="1520474"/>
            <a:ext cx="5257237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GB" sz="2400" b="1" dirty="0">
                <a:solidFill>
                  <a:srgbClr val="6ECECB"/>
                </a:solidFill>
              </a:rPr>
              <a:t>1. </a:t>
            </a:r>
            <a:r>
              <a:rPr lang="pt-PT" sz="2400" b="1" dirty="0"/>
              <a:t>Encontre tempo e espaço para o </a:t>
            </a:r>
            <a:r>
              <a:rPr lang="en-GB" sz="2400" b="1" dirty="0"/>
              <a:t>mindfulness </a:t>
            </a:r>
            <a:r>
              <a:rPr lang="pt-PT" sz="2400" b="1" dirty="0" err="1"/>
              <a:t>meditacional</a:t>
            </a:r>
            <a:endParaRPr lang="pt-PT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77338E-44EA-478B-B26B-1661F7A25319}"/>
              </a:ext>
            </a:extLst>
          </p:cNvPr>
          <p:cNvSpPr txBox="1"/>
          <p:nvPr/>
        </p:nvSpPr>
        <p:spPr>
          <a:xfrm>
            <a:off x="510707" y="2724325"/>
            <a:ext cx="5383289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GB" sz="2400" b="1" spc="-30" dirty="0">
                <a:solidFill>
                  <a:srgbClr val="6ECECB"/>
                </a:solidFill>
              </a:rPr>
              <a:t>2. </a:t>
            </a:r>
            <a:r>
              <a:rPr lang="pt-PT" sz="2400" b="1" spc="-30" dirty="0"/>
              <a:t>Traga a atenção para o</a:t>
            </a:r>
          </a:p>
          <a:p>
            <a:pPr>
              <a:lnSpc>
                <a:spcPct val="114000"/>
              </a:lnSpc>
            </a:pPr>
            <a:r>
              <a:rPr lang="pt-PT" sz="2400" b="1" spc="-30" dirty="0"/>
              <a:t>presente</a:t>
            </a:r>
            <a:endParaRPr lang="en-GB" sz="2400" spc="-3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8B8840-45CD-4CA9-9E4E-A74123F39A0F}"/>
              </a:ext>
            </a:extLst>
          </p:cNvPr>
          <p:cNvSpPr txBox="1"/>
          <p:nvPr/>
        </p:nvSpPr>
        <p:spPr>
          <a:xfrm>
            <a:off x="739977" y="3928176"/>
            <a:ext cx="4816599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GB" sz="2400" b="1" dirty="0">
                <a:solidFill>
                  <a:srgbClr val="6ECECB"/>
                </a:solidFill>
              </a:rPr>
              <a:t>3. </a:t>
            </a:r>
            <a:r>
              <a:rPr lang="pt-PT" sz="2400" b="1" dirty="0"/>
              <a:t>Deixe ir qualquer tipo de</a:t>
            </a:r>
          </a:p>
          <a:p>
            <a:pPr>
              <a:lnSpc>
                <a:spcPct val="114000"/>
              </a:lnSpc>
            </a:pPr>
            <a:r>
              <a:rPr lang="pt-PT" sz="2400" b="1" dirty="0"/>
              <a:t>julgamento</a:t>
            </a:r>
            <a:endParaRPr lang="en-GB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8599C6D-B94E-4D06-9BF2-CD8A52FF40DF}"/>
              </a:ext>
            </a:extLst>
          </p:cNvPr>
          <p:cNvSpPr txBox="1"/>
          <p:nvPr/>
        </p:nvSpPr>
        <p:spPr>
          <a:xfrm>
            <a:off x="931562" y="5132027"/>
            <a:ext cx="5169313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GB" sz="2400" b="1" dirty="0">
                <a:solidFill>
                  <a:srgbClr val="6ECECB"/>
                </a:solidFill>
              </a:rPr>
              <a:t>4. </a:t>
            </a:r>
            <a:r>
              <a:rPr lang="pt-PT" sz="2400" b="1" dirty="0"/>
              <a:t>Reconheça que a sua mente vai “navegar”</a:t>
            </a:r>
            <a:endParaRPr lang="pt-PT" sz="2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0F1373-A27F-4F98-9DDB-D733A60D3D77}"/>
              </a:ext>
            </a:extLst>
          </p:cNvPr>
          <p:cNvSpPr txBox="1"/>
          <p:nvPr/>
        </p:nvSpPr>
        <p:spPr>
          <a:xfrm>
            <a:off x="739977" y="992328"/>
            <a:ext cx="422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pc="-20" dirty="0" err="1">
                <a:solidFill>
                  <a:srgbClr val="6ECECB"/>
                </a:solidFill>
              </a:rPr>
              <a:t>Iniciar</a:t>
            </a:r>
            <a:r>
              <a:rPr lang="en-GB" sz="2400" b="1" spc="-20" dirty="0">
                <a:solidFill>
                  <a:srgbClr val="6ECECB"/>
                </a:solidFill>
              </a:rPr>
              <a:t> a </a:t>
            </a:r>
            <a:r>
              <a:rPr lang="en-GB" sz="2400" b="1" spc="-20" dirty="0" err="1">
                <a:solidFill>
                  <a:srgbClr val="6ECECB"/>
                </a:solidFill>
              </a:rPr>
              <a:t>prática</a:t>
            </a:r>
            <a:r>
              <a:rPr lang="en-GB" sz="2400" b="1" spc="-20" dirty="0">
                <a:solidFill>
                  <a:srgbClr val="6ECECB"/>
                </a:solidFill>
              </a:rPr>
              <a:t>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3832B1-E670-48AC-A855-E61B860C193D}"/>
              </a:ext>
            </a:extLst>
          </p:cNvPr>
          <p:cNvSpPr>
            <a:spLocks noChangeAspect="1"/>
          </p:cNvSpPr>
          <p:nvPr/>
        </p:nvSpPr>
        <p:spPr>
          <a:xfrm>
            <a:off x="4375036" y="1919629"/>
            <a:ext cx="3600000" cy="360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9000">
                <a:srgbClr val="D1EFEE"/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FECABB-7150-445C-83C8-F7131640F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54" y="2892866"/>
            <a:ext cx="1440000" cy="144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568899-0373-4908-82C7-FF4CBF3F04F2}"/>
              </a:ext>
            </a:extLst>
          </p:cNvPr>
          <p:cNvSpPr txBox="1"/>
          <p:nvPr/>
        </p:nvSpPr>
        <p:spPr>
          <a:xfrm>
            <a:off x="8274013" y="835506"/>
            <a:ext cx="359999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Viagem regeneradora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Viagem transformacional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Turismo criativo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Turismo de bem-estar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Voluntariado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Turismo slow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Turismo espiritual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 Turismo culinário</a:t>
            </a:r>
          </a:p>
          <a:p>
            <a:pPr>
              <a:lnSpc>
                <a:spcPct val="150000"/>
              </a:lnSpc>
              <a:buClr>
                <a:srgbClr val="6ECECB"/>
              </a:buClr>
              <a:buFont typeface="Arial" panose="020B0604020202020204" pitchFamily="34" charset="0"/>
              <a:buChar char="●"/>
            </a:pPr>
            <a:r>
              <a:rPr lang="pt-PT" sz="2400" dirty="0"/>
              <a:t>Turismo de saúde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F54B1C6-BE15-40D1-BD91-240F1526E195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926" y="1061160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E7924DA9-A07F-4E4A-8FD5-68A2EDF092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34A549-E25D-42CD-BFEA-6B6AE4A6B465}"/>
              </a:ext>
            </a:extLst>
          </p:cNvPr>
          <p:cNvSpPr txBox="1">
            <a:spLocks/>
          </p:cNvSpPr>
          <p:nvPr/>
        </p:nvSpPr>
        <p:spPr>
          <a:xfrm>
            <a:off x="5376671" y="1450425"/>
            <a:ext cx="6181367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Objetivo</a:t>
            </a:r>
            <a:r>
              <a:rPr lang="en-US" sz="3600" b="1" dirty="0"/>
              <a:t> da </a:t>
            </a:r>
            <a:r>
              <a:rPr lang="en-US" sz="3600" b="1" dirty="0" err="1"/>
              <a:t>Aprendizagem</a:t>
            </a:r>
            <a:endParaRPr lang="en-US" sz="3600" b="1" dirty="0"/>
          </a:p>
        </p:txBody>
      </p:sp>
      <p:sp>
        <p:nvSpPr>
          <p:cNvPr id="12" name="Marcador de Posição do Texto 22">
            <a:extLst>
              <a:ext uri="{FF2B5EF4-FFF2-40B4-BE49-F238E27FC236}">
                <a16:creationId xmlns:a16="http://schemas.microsoft.com/office/drawing/2014/main" id="{4A3E4D10-52DF-46F4-BCAF-4DF4350529BB}"/>
              </a:ext>
            </a:extLst>
          </p:cNvPr>
          <p:cNvSpPr txBox="1">
            <a:spLocks/>
          </p:cNvSpPr>
          <p:nvPr/>
        </p:nvSpPr>
        <p:spPr>
          <a:xfrm>
            <a:off x="5376671" y="2532849"/>
            <a:ext cx="6172904" cy="3572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pt-PT" dirty="0"/>
              <a:t>Explorar diferentes técnicas que, isoladamente ou combinadas, podem criar experiências de turismo de bem-estar com profundo significado pessoal e proporcionar satisfação de vida sustentada.</a:t>
            </a:r>
            <a:endParaRPr lang="en-US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0A54E1-F4D9-48BC-88FB-9C18420093D3}"/>
              </a:ext>
            </a:extLst>
          </p:cNvPr>
          <p:cNvSpPr/>
          <p:nvPr/>
        </p:nvSpPr>
        <p:spPr>
          <a:xfrm>
            <a:off x="0" y="4842000"/>
            <a:ext cx="828000" cy="2016000"/>
          </a:xfrm>
          <a:prstGeom prst="rect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87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8258730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Mindfulness: </a:t>
            </a:r>
            <a:r>
              <a:rPr lang="en-US" sz="3600" b="1" dirty="0" err="1"/>
              <a:t>Experiências</a:t>
            </a:r>
            <a:r>
              <a:rPr lang="en-US" sz="3600" b="1" dirty="0"/>
              <a:t> </a:t>
            </a:r>
            <a:r>
              <a:rPr lang="en-US" sz="3600" b="1" dirty="0" err="1"/>
              <a:t>turísticas</a:t>
            </a:r>
            <a:endParaRPr lang="en-US" sz="3600" b="1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27D69CE-AC02-47CC-AC66-8583533E4984}"/>
              </a:ext>
            </a:extLst>
          </p:cNvPr>
          <p:cNvGrpSpPr/>
          <p:nvPr/>
        </p:nvGrpSpPr>
        <p:grpSpPr>
          <a:xfrm>
            <a:off x="200026" y="904875"/>
            <a:ext cx="11847262" cy="5334000"/>
            <a:chOff x="3620862" y="1359531"/>
            <a:chExt cx="8426425" cy="474813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07451EDD-2140-430F-A2C5-13C633AB5A8E}"/>
                </a:ext>
              </a:extLst>
            </p:cNvPr>
            <p:cNvSpPr/>
            <p:nvPr/>
          </p:nvSpPr>
          <p:spPr>
            <a:xfrm>
              <a:off x="3620862" y="1479492"/>
              <a:ext cx="2736000" cy="870408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Antecedentes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2000" dirty="0" err="1">
                  <a:solidFill>
                    <a:schemeClr val="tx1"/>
                  </a:solidFill>
                </a:rPr>
                <a:t>Ativa</a:t>
              </a:r>
              <a:r>
                <a:rPr lang="en-GB" sz="2000" dirty="0">
                  <a:solidFill>
                    <a:schemeClr val="tx1"/>
                  </a:solidFill>
                </a:rPr>
                <a:t> o mindfulness </a:t>
              </a:r>
              <a:r>
                <a:rPr lang="en-GB" sz="2000" dirty="0" err="1">
                  <a:solidFill>
                    <a:schemeClr val="tx1"/>
                  </a:solidFill>
                </a:rPr>
                <a:t>meditativo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0119E75-D8AE-45C3-913A-CD45276A4599}"/>
                </a:ext>
              </a:extLst>
            </p:cNvPr>
            <p:cNvSpPr/>
            <p:nvPr/>
          </p:nvSpPr>
          <p:spPr>
            <a:xfrm>
              <a:off x="3620862" y="2421615"/>
              <a:ext cx="2736000" cy="36860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Relaxamento induzido por viagens</a:t>
              </a:r>
            </a:p>
            <a:p>
              <a:pPr>
                <a:spcAft>
                  <a:spcPts val="600"/>
                </a:spcAft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Estado de relaxamento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Apreciação Estética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Beleza no que é maravilhoso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Beleza na impermanência</a:t>
              </a:r>
            </a:p>
            <a:p>
              <a:pPr>
                <a:spcAft>
                  <a:spcPts val="600"/>
                </a:spcAft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Beleza no que é autêntico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Atmosfera de tranquilidade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Ausência de barulho</a:t>
              </a:r>
            </a:p>
            <a:p>
              <a:pPr>
                <a:spcAft>
                  <a:spcPts val="600"/>
                </a:spcAft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Abstinência de luz forte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Curiosidade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Novos estímulos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Ausência de estímulos cognitivos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8C5D4B8-737E-4DCD-BE11-32566C858C46}"/>
                </a:ext>
              </a:extLst>
            </p:cNvPr>
            <p:cNvSpPr/>
            <p:nvPr/>
          </p:nvSpPr>
          <p:spPr>
            <a:xfrm>
              <a:off x="6465827" y="1479491"/>
              <a:ext cx="2736000" cy="870408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Episódios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PT" sz="2000" dirty="0">
                  <a:solidFill>
                    <a:schemeClr val="tx1"/>
                  </a:solidFill>
                </a:rPr>
                <a:t>Construções de turismo experiência </a:t>
              </a:r>
              <a:r>
                <a:rPr lang="pt-PT" sz="2000" dirty="0" err="1">
                  <a:solidFill>
                    <a:schemeClr val="tx1"/>
                  </a:solidFill>
                </a:rPr>
                <a:t>mindfull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ADC95A0-F7E7-4B19-B024-071DE7D1D455}"/>
                </a:ext>
              </a:extLst>
            </p:cNvPr>
            <p:cNvSpPr/>
            <p:nvPr/>
          </p:nvSpPr>
          <p:spPr>
            <a:xfrm>
              <a:off x="6465826" y="2421614"/>
              <a:ext cx="2736000" cy="36860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Prestar atenção à experiência</a:t>
              </a:r>
              <a:r>
                <a:rPr lang="pt-PT" sz="2000" dirty="0">
                  <a:solidFill>
                    <a:schemeClr val="tx1"/>
                  </a:solidFill>
                </a:rPr>
                <a:t> </a:t>
              </a:r>
            </a:p>
            <a:p>
              <a:pPr>
                <a:spcAft>
                  <a:spcPts val="600"/>
                </a:spcAft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Consciência sensorial</a:t>
              </a:r>
            </a:p>
            <a:p>
              <a:pPr>
                <a:spcAft>
                  <a:spcPts val="600"/>
                </a:spcAft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Atenção relaxada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Vivendo o presente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Estar no momento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Sem preocupação do passado e do futuro 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A sensação de eterno</a:t>
              </a:r>
            </a:p>
            <a:p>
              <a:pPr>
                <a:spcAft>
                  <a:spcPts val="300"/>
                </a:spcAft>
              </a:pPr>
              <a:r>
                <a:rPr lang="pt-PT" sz="2000" b="1" spc="-20" dirty="0">
                  <a:solidFill>
                    <a:schemeClr val="tx1"/>
                  </a:solidFill>
                </a:rPr>
                <a:t>Consciência não elaborada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Perceção despida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Visão não conceptual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0D4BCBE-86D4-47E6-B555-60F7F61CCAFE}"/>
                </a:ext>
              </a:extLst>
            </p:cNvPr>
            <p:cNvSpPr/>
            <p:nvPr/>
          </p:nvSpPr>
          <p:spPr>
            <a:xfrm>
              <a:off x="9311287" y="1479491"/>
              <a:ext cx="2736000" cy="870408"/>
            </a:xfrm>
            <a:prstGeom prst="rect">
              <a:avLst/>
            </a:prstGeom>
            <a:solidFill>
              <a:srgbClr val="6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Consequências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2000" dirty="0" err="1">
                  <a:solidFill>
                    <a:schemeClr val="tx1"/>
                  </a:solidFill>
                </a:rPr>
                <a:t>Benefícios</a:t>
              </a:r>
              <a:r>
                <a:rPr lang="en-GB" sz="2000" dirty="0">
                  <a:solidFill>
                    <a:schemeClr val="tx1"/>
                  </a:solidFill>
                </a:rPr>
                <a:t> do </a:t>
              </a:r>
              <a:r>
                <a:rPr lang="en-GB" sz="2000" dirty="0" err="1">
                  <a:solidFill>
                    <a:schemeClr val="tx1"/>
                  </a:solidFill>
                </a:rPr>
                <a:t>minfullness</a:t>
              </a:r>
              <a:r>
                <a:rPr lang="en-GB" sz="2000" dirty="0">
                  <a:solidFill>
                    <a:schemeClr val="tx1"/>
                  </a:solidFill>
                </a:rPr>
                <a:t> </a:t>
              </a:r>
              <a:r>
                <a:rPr lang="en-GB" sz="2000" dirty="0" err="1">
                  <a:solidFill>
                    <a:schemeClr val="tx1"/>
                  </a:solidFill>
                </a:rPr>
                <a:t>meditativo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8AC7526-20A1-4533-A8E8-17FB32F272B6}"/>
                </a:ext>
              </a:extLst>
            </p:cNvPr>
            <p:cNvSpPr/>
            <p:nvPr/>
          </p:nvSpPr>
          <p:spPr>
            <a:xfrm>
              <a:off x="9311287" y="2421614"/>
              <a:ext cx="2736000" cy="3686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pt-PT" sz="2000" b="1" spc="-50" dirty="0">
                  <a:solidFill>
                    <a:schemeClr val="tx1"/>
                  </a:solidFill>
                </a:rPr>
                <a:t>Benefícios psicológicos (Mente)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Afetivo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Destreza mental 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Bem-estar psicológico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>
                  <a:solidFill>
                    <a:schemeClr val="tx1"/>
                  </a:solidFill>
                </a:rPr>
                <a:t>Cognitivo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Abertura</a:t>
              </a:r>
            </a:p>
            <a:p>
              <a:pPr>
                <a:spcAft>
                  <a:spcPts val="1200"/>
                </a:spcAft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Memória retrospetiva</a:t>
              </a:r>
            </a:p>
            <a:p>
              <a:pPr>
                <a:spcAft>
                  <a:spcPts val="300"/>
                </a:spcAft>
              </a:pPr>
              <a:r>
                <a:rPr lang="pt-PT" sz="2000" b="1" dirty="0" err="1">
                  <a:solidFill>
                    <a:schemeClr val="tx1"/>
                  </a:solidFill>
                </a:rPr>
                <a:t>Beneficios</a:t>
              </a:r>
              <a:r>
                <a:rPr lang="pt-PT" sz="2000" b="1" dirty="0">
                  <a:solidFill>
                    <a:schemeClr val="tx1"/>
                  </a:solidFill>
                </a:rPr>
                <a:t> </a:t>
              </a:r>
              <a:r>
                <a:rPr lang="pt-PT" sz="2000" b="1" dirty="0" err="1">
                  <a:solidFill>
                    <a:schemeClr val="tx1"/>
                  </a:solidFill>
                </a:rPr>
                <a:t>fisicos</a:t>
              </a:r>
              <a:r>
                <a:rPr lang="pt-PT" sz="2000" b="1" dirty="0">
                  <a:solidFill>
                    <a:schemeClr val="tx1"/>
                  </a:solidFill>
                </a:rPr>
                <a:t> (Corpo)</a:t>
              </a: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Relaxamento </a:t>
              </a:r>
              <a:r>
                <a:rPr lang="pt-PT" sz="2000" dirty="0" err="1">
                  <a:solidFill>
                    <a:schemeClr val="tx1"/>
                  </a:solidFill>
                </a:rPr>
                <a:t>fisico</a:t>
              </a:r>
              <a:endParaRPr lang="pt-PT" sz="2000" dirty="0">
                <a:solidFill>
                  <a:schemeClr val="tx1"/>
                </a:solidFill>
              </a:endParaRPr>
            </a:p>
            <a:p>
              <a:pPr>
                <a:buClr>
                  <a:srgbClr val="6ECECB"/>
                </a:buClr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tx1"/>
                  </a:solidFill>
                </a:rPr>
                <a:t> Resiliência </a:t>
              </a:r>
              <a:r>
                <a:rPr lang="pt-PT" sz="2000" dirty="0" err="1">
                  <a:solidFill>
                    <a:schemeClr val="tx1"/>
                  </a:solidFill>
                </a:rPr>
                <a:t>fisica</a:t>
              </a:r>
              <a:endParaRPr lang="pt-PT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Seta: Para a Direita 2">
              <a:extLst>
                <a:ext uri="{FF2B5EF4-FFF2-40B4-BE49-F238E27FC236}">
                  <a16:creationId xmlns:a16="http://schemas.microsoft.com/office/drawing/2014/main" id="{F753D47C-FF65-4CFF-BD52-3D8D2AC00345}"/>
                </a:ext>
              </a:extLst>
            </p:cNvPr>
            <p:cNvSpPr/>
            <p:nvPr/>
          </p:nvSpPr>
          <p:spPr>
            <a:xfrm>
              <a:off x="6137776" y="1359533"/>
              <a:ext cx="656099" cy="697353"/>
            </a:xfrm>
            <a:prstGeom prst="rightArrow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5FBEFB2E-B6EB-486D-95AC-ED59DB4B83B6}"/>
                </a:ext>
              </a:extLst>
            </p:cNvPr>
            <p:cNvSpPr/>
            <p:nvPr/>
          </p:nvSpPr>
          <p:spPr>
            <a:xfrm>
              <a:off x="8983237" y="1359531"/>
              <a:ext cx="656099" cy="697353"/>
            </a:xfrm>
            <a:prstGeom prst="rightArrow">
              <a:avLst/>
            </a:prstGeom>
            <a:solidFill>
              <a:srgbClr val="FD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</p:spTree>
    <p:extLst>
      <p:ext uri="{BB962C8B-B14F-4D97-AF65-F5344CB8AC3E}">
        <p14:creationId xmlns:p14="http://schemas.microsoft.com/office/powerpoint/2010/main" val="3957412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8258730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Mindfulness: Simple activities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0C2B8F-8980-4962-9F14-E40F37C418A9}"/>
              </a:ext>
            </a:extLst>
          </p:cNvPr>
          <p:cNvSpPr txBox="1"/>
          <p:nvPr/>
        </p:nvSpPr>
        <p:spPr>
          <a:xfrm>
            <a:off x="351794" y="1088790"/>
            <a:ext cx="6482679" cy="461665"/>
          </a:xfrm>
          <a:prstGeom prst="rect">
            <a:avLst/>
          </a:prstGeom>
          <a:solidFill>
            <a:srgbClr val="FDDE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Meditação</a:t>
            </a:r>
            <a:endParaRPr lang="en-GB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972656-C0EF-4533-9647-033EEA636E72}"/>
              </a:ext>
            </a:extLst>
          </p:cNvPr>
          <p:cNvSpPr txBox="1"/>
          <p:nvPr/>
        </p:nvSpPr>
        <p:spPr>
          <a:xfrm>
            <a:off x="351794" y="1754176"/>
            <a:ext cx="6482679" cy="461665"/>
          </a:xfrm>
          <a:prstGeom prst="rect">
            <a:avLst/>
          </a:prstGeom>
          <a:solidFill>
            <a:srgbClr val="F798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Passeio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/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Caminhada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Meditacional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3E8D19-BC7E-4EB7-A79E-B664EE43F09F}"/>
              </a:ext>
            </a:extLst>
          </p:cNvPr>
          <p:cNvSpPr txBox="1"/>
          <p:nvPr/>
        </p:nvSpPr>
        <p:spPr>
          <a:xfrm>
            <a:off x="351794" y="2413431"/>
            <a:ext cx="6482679" cy="461665"/>
          </a:xfrm>
          <a:prstGeom prst="rect">
            <a:avLst/>
          </a:prstGeom>
          <a:solidFill>
            <a:srgbClr val="6ECE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3.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Exploração do Corpo</a:t>
            </a:r>
            <a:endParaRPr lang="pt-PT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E872DAF-DD03-41D6-924C-439B0F5B5C09}"/>
              </a:ext>
            </a:extLst>
          </p:cNvPr>
          <p:cNvSpPr txBox="1"/>
          <p:nvPr/>
        </p:nvSpPr>
        <p:spPr>
          <a:xfrm>
            <a:off x="351794" y="3072686"/>
            <a:ext cx="648267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4.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Exercício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“com Passas”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06EF77-DD5A-4AB0-B4DB-FFCB8BF056D8}"/>
              </a:ext>
            </a:extLst>
          </p:cNvPr>
          <p:cNvSpPr txBox="1"/>
          <p:nvPr/>
        </p:nvSpPr>
        <p:spPr>
          <a:xfrm>
            <a:off x="351794" y="3731941"/>
            <a:ext cx="6482679" cy="461665"/>
          </a:xfrm>
          <a:prstGeom prst="rect">
            <a:avLst/>
          </a:prstGeom>
          <a:solidFill>
            <a:srgbClr val="6ECE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5.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Contemplação</a:t>
            </a:r>
            <a:endParaRPr lang="pt-PT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D8FFEC-3CEB-451A-9AA2-765FE31C9740}"/>
              </a:ext>
            </a:extLst>
          </p:cNvPr>
          <p:cNvSpPr txBox="1"/>
          <p:nvPr/>
        </p:nvSpPr>
        <p:spPr>
          <a:xfrm>
            <a:off x="351794" y="4396574"/>
            <a:ext cx="6482679" cy="461665"/>
          </a:xfrm>
          <a:prstGeom prst="rect">
            <a:avLst/>
          </a:prstGeom>
          <a:solidFill>
            <a:srgbClr val="FDDE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6.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Ouvir o Silêncio</a:t>
            </a:r>
            <a:endParaRPr lang="pt-PT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C587A5-1999-43A1-99C4-FEEA836B270E}"/>
              </a:ext>
            </a:extLst>
          </p:cNvPr>
          <p:cNvSpPr txBox="1"/>
          <p:nvPr/>
        </p:nvSpPr>
        <p:spPr>
          <a:xfrm>
            <a:off x="351794" y="5061207"/>
            <a:ext cx="6482679" cy="461665"/>
          </a:xfrm>
          <a:prstGeom prst="rect">
            <a:avLst/>
          </a:prstGeom>
          <a:solidFill>
            <a:srgbClr val="F798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7.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Cheire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Natureza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BB42A6-C2E8-4615-8711-A8682A88D36F}"/>
              </a:ext>
            </a:extLst>
          </p:cNvPr>
          <p:cNvSpPr txBox="1"/>
          <p:nvPr/>
        </p:nvSpPr>
        <p:spPr>
          <a:xfrm>
            <a:off x="351793" y="5716345"/>
            <a:ext cx="648267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5.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Sinta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a Brisa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982F036-8439-44C4-B56A-F0AEED072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52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2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D0DECE6-4FEC-4DA7-8436-21BB7FE0E097}"/>
              </a:ext>
            </a:extLst>
          </p:cNvPr>
          <p:cNvSpPr txBox="1"/>
          <p:nvPr/>
        </p:nvSpPr>
        <p:spPr>
          <a:xfrm>
            <a:off x="9853898" y="5554863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https://youtu.be/PPq6IIIXZlU</a:t>
            </a:r>
            <a:endParaRPr lang="en-GB" sz="105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D1A90F-7347-446C-937E-4CDCEAB040E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Video de </a:t>
            </a:r>
            <a:r>
              <a:rPr lang="en-US" sz="3600" b="1" dirty="0" err="1"/>
              <a:t>Suporte</a:t>
            </a:r>
            <a:r>
              <a:rPr lang="en-US" sz="3600" b="1" dirty="0"/>
              <a:t> #6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219A6-BC9B-4BC6-90BE-EE75E1FA9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pic>
        <p:nvPicPr>
          <p:cNvPr id="4" name="Multimédia Online 3" title="Mindfulness in Austria’s Nature">
            <a:hlinkClick r:id="" action="ppaction://media"/>
            <a:extLst>
              <a:ext uri="{FF2B5EF4-FFF2-40B4-BE49-F238E27FC236}">
                <a16:creationId xmlns:a16="http://schemas.microsoft.com/office/drawing/2014/main" id="{E12D8556-E4EE-4C99-BCCE-5BEE38F79E82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73927" y="1287367"/>
            <a:ext cx="6948000" cy="428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329BBB-61D8-4353-AA91-9E7EED6BE552}"/>
              </a:ext>
            </a:extLst>
          </p:cNvPr>
          <p:cNvSpPr txBox="1"/>
          <p:nvPr/>
        </p:nvSpPr>
        <p:spPr>
          <a:xfrm>
            <a:off x="9843516" y="1228725"/>
            <a:ext cx="2293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Mindfulness in Austria’s Nature</a:t>
            </a:r>
          </a:p>
        </p:txBody>
      </p:sp>
    </p:spTree>
    <p:extLst>
      <p:ext uri="{BB962C8B-B14F-4D97-AF65-F5344CB8AC3E}">
        <p14:creationId xmlns:p14="http://schemas.microsoft.com/office/powerpoint/2010/main" val="26655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B941E92B-F4F9-4983-953A-B77FA8E623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4359" y="624446"/>
            <a:ext cx="4722491" cy="2878205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8C86CF97-B154-4381-BB29-2E64C7589D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540" y="3511950"/>
            <a:ext cx="4542679" cy="2878205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9E590C7-1C95-413D-9B96-DAD828A906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93" y="2024536"/>
            <a:ext cx="4456066" cy="2878205"/>
          </a:xfrm>
          <a:prstGeom prst="rect">
            <a:avLst/>
          </a:prstGeom>
        </p:spPr>
      </p:pic>
      <p:pic>
        <p:nvPicPr>
          <p:cNvPr id="5" name="Multimédia Online 4" title="MINUVIDA FILM">
            <a:hlinkClick r:id="" action="ppaction://media"/>
            <a:extLst>
              <a:ext uri="{FF2B5EF4-FFF2-40B4-BE49-F238E27FC236}">
                <a16:creationId xmlns:a16="http://schemas.microsoft.com/office/drawing/2014/main" id="{55A95E61-BC26-477E-B3F2-417135CAC1B2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070200" y="3758195"/>
            <a:ext cx="3366000" cy="2088819"/>
          </a:xfrm>
          <a:prstGeom prst="rect">
            <a:avLst/>
          </a:prstGeom>
        </p:spPr>
      </p:pic>
      <p:pic>
        <p:nvPicPr>
          <p:cNvPr id="2" name="Multimédia Online 1" title="WINE BLISS – mindfulness and the MOTNIK wine, Klet Brda">
            <a:hlinkClick r:id="" action="ppaction://media"/>
            <a:extLst>
              <a:ext uri="{FF2B5EF4-FFF2-40B4-BE49-F238E27FC236}">
                <a16:creationId xmlns:a16="http://schemas.microsoft.com/office/drawing/2014/main" id="{DCF58D47-3E63-492D-BF20-96E91723D42F}"/>
              </a:ext>
            </a:extLst>
          </p:cNvPr>
          <p:cNvPicPr>
            <a:picLocks noRo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65799" y="2285467"/>
            <a:ext cx="3366000" cy="2066400"/>
          </a:xfrm>
          <a:prstGeom prst="rect">
            <a:avLst/>
          </a:prstGeom>
        </p:spPr>
      </p:pic>
      <p:pic>
        <p:nvPicPr>
          <p:cNvPr id="3" name="Multimédia Online 2" title="Slow Adventuring film">
            <a:hlinkClick r:id="" action="ppaction://media"/>
            <a:extLst>
              <a:ext uri="{FF2B5EF4-FFF2-40B4-BE49-F238E27FC236}">
                <a16:creationId xmlns:a16="http://schemas.microsoft.com/office/drawing/2014/main" id="{93101CE6-B196-4346-967D-24FDFBC361DB}"/>
              </a:ext>
            </a:extLst>
          </p:cNvPr>
          <p:cNvPicPr>
            <a:picLocks noRo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7789379" y="879990"/>
            <a:ext cx="3366000" cy="208881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A7C666-2656-4BB5-981F-E6CF312976F0}"/>
              </a:ext>
            </a:extLst>
          </p:cNvPr>
          <p:cNvSpPr txBox="1">
            <a:spLocks/>
          </p:cNvSpPr>
          <p:nvPr/>
        </p:nvSpPr>
        <p:spPr>
          <a:xfrm>
            <a:off x="1188654" y="349104"/>
            <a:ext cx="7772465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Casos de </a:t>
            </a:r>
            <a:r>
              <a:rPr lang="en-US" sz="3600" b="1" dirty="0" err="1"/>
              <a:t>Estudo</a:t>
            </a:r>
            <a:endParaRPr lang="en-US" sz="3600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62104CE-0408-4713-9BDD-28F4C8C0F92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3320D6E-00F1-4A99-8F7D-7FAFFCE02867}"/>
              </a:ext>
            </a:extLst>
          </p:cNvPr>
          <p:cNvSpPr txBox="1"/>
          <p:nvPr/>
        </p:nvSpPr>
        <p:spPr>
          <a:xfrm>
            <a:off x="540850" y="1271752"/>
            <a:ext cx="429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WINE BLISS – mindfulness and the MOTNIK wine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1600" b="1" i="1" dirty="0" err="1">
                <a:solidFill>
                  <a:schemeClr val="bg1">
                    <a:lumMod val="65000"/>
                  </a:schemeClr>
                </a:solidFill>
              </a:rPr>
              <a:t>Klet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bg1">
                    <a:lumMod val="65000"/>
                  </a:schemeClr>
                </a:solidFill>
              </a:rPr>
              <a:t>Brda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, Slovenia)</a:t>
            </a:r>
            <a:endParaRPr lang="en-GB" sz="16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3312DA-6E77-47AC-8191-D2688CABC23C}"/>
              </a:ext>
            </a:extLst>
          </p:cNvPr>
          <p:cNvSpPr txBox="1"/>
          <p:nvPr/>
        </p:nvSpPr>
        <p:spPr>
          <a:xfrm>
            <a:off x="1350846" y="4686695"/>
            <a:ext cx="32270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hlinkClick r:id="rId13"/>
              </a:rPr>
              <a:t>https://youtu.be/2HeHfZOhskM</a:t>
            </a:r>
            <a:r>
              <a:rPr lang="en-GB" sz="1050" dirty="0"/>
              <a:t>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BBBAA29-74EE-41BC-B988-D2D809157471}"/>
              </a:ext>
            </a:extLst>
          </p:cNvPr>
          <p:cNvSpPr txBox="1"/>
          <p:nvPr/>
        </p:nvSpPr>
        <p:spPr>
          <a:xfrm>
            <a:off x="4208606" y="598658"/>
            <a:ext cx="345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Slow Adventuring</a:t>
            </a:r>
            <a:endParaRPr lang="en-GB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4770A5B-E30B-45F0-BB6F-6B3B28B84BD3}"/>
              </a:ext>
            </a:extLst>
          </p:cNvPr>
          <p:cNvSpPr txBox="1"/>
          <p:nvPr/>
        </p:nvSpPr>
        <p:spPr>
          <a:xfrm>
            <a:off x="6880192" y="6171158"/>
            <a:ext cx="2119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hlinkClick r:id="rId14"/>
              </a:rPr>
              <a:t>https://youtu.be/kM_JCRWcjwk</a:t>
            </a:r>
            <a:endParaRPr lang="en-GB" sz="105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9984677-979A-49E9-BE28-9616762C9AA5}"/>
              </a:ext>
            </a:extLst>
          </p:cNvPr>
          <p:cNvSpPr txBox="1"/>
          <p:nvPr/>
        </p:nvSpPr>
        <p:spPr>
          <a:xfrm>
            <a:off x="8589643" y="3771187"/>
            <a:ext cx="312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</a:rPr>
              <a:t>Minuvida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</a:rPr>
              <a:t> (Azores)</a:t>
            </a:r>
            <a:endParaRPr lang="en-GB" sz="16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8EA21EE-6CF0-492B-AAB7-5FC26584207E}"/>
              </a:ext>
            </a:extLst>
          </p:cNvPr>
          <p:cNvSpPr txBox="1"/>
          <p:nvPr/>
        </p:nvSpPr>
        <p:spPr>
          <a:xfrm>
            <a:off x="8277500" y="3243498"/>
            <a:ext cx="35293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hlinkClick r:id="rId15"/>
              </a:rPr>
              <a:t>https://youtu.be/Lh-kSwcA1FU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7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EF55CD-78C3-4765-AF5F-E699B21E2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093" y="1236888"/>
            <a:ext cx="3058492" cy="329798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Marcador de Posição da Imagem 12">
            <a:extLst>
              <a:ext uri="{FF2B5EF4-FFF2-40B4-BE49-F238E27FC236}">
                <a16:creationId xmlns:a16="http://schemas.microsoft.com/office/drawing/2014/main" id="{FA924295-8BFB-4A4C-B2D0-ACA01D3FBDD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836" y="0"/>
            <a:ext cx="8627164" cy="4543720"/>
          </a:xfrm>
        </p:spPr>
      </p:pic>
    </p:spTree>
    <p:extLst>
      <p:ext uri="{BB962C8B-B14F-4D97-AF65-F5344CB8AC3E}">
        <p14:creationId xmlns:p14="http://schemas.microsoft.com/office/powerpoint/2010/main" val="2662993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3C78F85-D2E3-43E1-991C-3E3F2F1F52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9" y="337780"/>
            <a:ext cx="720000" cy="720000"/>
          </a:xfrm>
          <a:prstGeom prst="rect">
            <a:avLst/>
          </a:prstGeom>
        </p:spPr>
      </p:pic>
      <p:sp>
        <p:nvSpPr>
          <p:cNvPr id="12" name="Retângulo: Canto Dobrado 11">
            <a:extLst>
              <a:ext uri="{FF2B5EF4-FFF2-40B4-BE49-F238E27FC236}">
                <a16:creationId xmlns:a16="http://schemas.microsoft.com/office/drawing/2014/main" id="{4B4436C0-912F-45E9-A283-AB5990601C1E}"/>
              </a:ext>
            </a:extLst>
          </p:cNvPr>
          <p:cNvSpPr/>
          <p:nvPr/>
        </p:nvSpPr>
        <p:spPr>
          <a:xfrm rot="1036243">
            <a:off x="3305780" y="2728142"/>
            <a:ext cx="2021176" cy="123224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2400" b="1" dirty="0" err="1">
                <a:solidFill>
                  <a:schemeClr val="tx1"/>
                </a:solidFill>
              </a:rPr>
              <a:t>Econtrar</a:t>
            </a:r>
            <a:r>
              <a:rPr lang="en-GB" sz="2400" b="1" dirty="0">
                <a:solidFill>
                  <a:schemeClr val="tx1"/>
                </a:solidFill>
              </a:rPr>
              <a:t> o </a:t>
            </a:r>
            <a:r>
              <a:rPr lang="en-GB" sz="2400" b="1" dirty="0" err="1">
                <a:solidFill>
                  <a:schemeClr val="tx1"/>
                </a:solidFill>
              </a:rPr>
              <a:t>Fluxo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</a:rPr>
              <a:t>[</a:t>
            </a:r>
            <a:r>
              <a:rPr lang="en-GB" sz="2400" b="1" dirty="0">
                <a:solidFill>
                  <a:schemeClr val="tx1"/>
                </a:solidFill>
                <a:hlinkClick r:id="rId4"/>
              </a:rPr>
              <a:t>Clique </a:t>
            </a:r>
            <a:r>
              <a:rPr lang="en-GB" sz="2400" b="1" dirty="0" err="1">
                <a:solidFill>
                  <a:schemeClr val="tx1"/>
                </a:solidFill>
                <a:hlinkClick r:id="rId4"/>
              </a:rPr>
              <a:t>aqui</a:t>
            </a:r>
            <a:r>
              <a:rPr lang="en-GB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4" name="Retângulo: Canto Dobrado 13">
            <a:extLst>
              <a:ext uri="{FF2B5EF4-FFF2-40B4-BE49-F238E27FC236}">
                <a16:creationId xmlns:a16="http://schemas.microsoft.com/office/drawing/2014/main" id="{81A14E31-5BCE-4C70-80A1-FEDA14825B04}"/>
              </a:ext>
            </a:extLst>
          </p:cNvPr>
          <p:cNvSpPr/>
          <p:nvPr/>
        </p:nvSpPr>
        <p:spPr>
          <a:xfrm rot="617854">
            <a:off x="5571974" y="4575025"/>
            <a:ext cx="2968564" cy="1974876"/>
          </a:xfrm>
          <a:prstGeom prst="foldedCorner">
            <a:avLst>
              <a:gd name="adj" fmla="val 1453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chemeClr val="tx1"/>
                </a:solidFill>
              </a:rPr>
              <a:t>22 </a:t>
            </a:r>
            <a:r>
              <a:rPr lang="pt-PT" sz="2400" b="1" dirty="0" err="1">
                <a:solidFill>
                  <a:schemeClr val="tx1"/>
                </a:solidFill>
              </a:rPr>
              <a:t>Exercicios</a:t>
            </a:r>
            <a:r>
              <a:rPr lang="pt-PT" sz="2400" b="1" dirty="0">
                <a:solidFill>
                  <a:schemeClr val="tx1"/>
                </a:solidFill>
              </a:rPr>
              <a:t> </a:t>
            </a:r>
            <a:r>
              <a:rPr lang="pt-PT" sz="2400" b="1" dirty="0" err="1">
                <a:solidFill>
                  <a:schemeClr val="tx1"/>
                </a:solidFill>
              </a:rPr>
              <a:t>Mindfulness</a:t>
            </a:r>
            <a:r>
              <a:rPr lang="pt-PT" sz="2400" b="1" dirty="0">
                <a:solidFill>
                  <a:schemeClr val="tx1"/>
                </a:solidFill>
              </a:rPr>
              <a:t>, Técnicas &amp; Atividades para Adultos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chemeClr val="tx1"/>
                </a:solidFill>
              </a:rPr>
              <a:t>[</a:t>
            </a:r>
            <a:r>
              <a:rPr lang="fr-FR" sz="2400" b="1" dirty="0">
                <a:solidFill>
                  <a:schemeClr val="tx1"/>
                </a:solidFill>
                <a:hlinkClick r:id="rId5"/>
              </a:rPr>
              <a:t>Clique </a:t>
            </a:r>
            <a:r>
              <a:rPr lang="fr-FR" sz="2400" b="1" dirty="0" err="1">
                <a:solidFill>
                  <a:schemeClr val="tx1"/>
                </a:solidFill>
                <a:hlinkClick r:id="rId5"/>
              </a:rPr>
              <a:t>aqui</a:t>
            </a:r>
            <a:r>
              <a:rPr lang="fr-FR" sz="2400" b="1" dirty="0">
                <a:solidFill>
                  <a:schemeClr val="tx1"/>
                </a:solidFill>
              </a:rPr>
              <a:t>]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etângulo: Canto Dobrado 17">
            <a:extLst>
              <a:ext uri="{FF2B5EF4-FFF2-40B4-BE49-F238E27FC236}">
                <a16:creationId xmlns:a16="http://schemas.microsoft.com/office/drawing/2014/main" id="{12F7AAC3-F235-44AA-A819-C9ECAD2ED69F}"/>
              </a:ext>
            </a:extLst>
          </p:cNvPr>
          <p:cNvSpPr/>
          <p:nvPr/>
        </p:nvSpPr>
        <p:spPr>
          <a:xfrm rot="21188374">
            <a:off x="2021182" y="4917141"/>
            <a:ext cx="2991222" cy="13766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Iniciar</a:t>
            </a:r>
            <a:r>
              <a:rPr lang="en-US" sz="2400" b="1" dirty="0">
                <a:solidFill>
                  <a:schemeClr val="tx1"/>
                </a:solidFill>
              </a:rPr>
              <a:t>-se no mindfulness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6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6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9" name="Retângulo: Canto Dobrado 18">
            <a:extLst>
              <a:ext uri="{FF2B5EF4-FFF2-40B4-BE49-F238E27FC236}">
                <a16:creationId xmlns:a16="http://schemas.microsoft.com/office/drawing/2014/main" id="{0988B07D-1941-49E1-B804-35D6ED9D7D0C}"/>
              </a:ext>
            </a:extLst>
          </p:cNvPr>
          <p:cNvSpPr/>
          <p:nvPr/>
        </p:nvSpPr>
        <p:spPr>
          <a:xfrm rot="20974208">
            <a:off x="298318" y="1191432"/>
            <a:ext cx="3509814" cy="166474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pt-PT" sz="2400" b="1" i="0" dirty="0">
                <a:solidFill>
                  <a:srgbClr val="333333"/>
                </a:solidFill>
                <a:effectLst/>
              </a:rPr>
              <a:t>10 grande razões pelas quais as pessoas gostam de viajar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solidFill>
                  <a:srgbClr val="333333"/>
                </a:solidFill>
                <a:effectLst/>
              </a:rPr>
              <a:t>[</a:t>
            </a:r>
            <a:r>
              <a:rPr lang="en-US" sz="2400" b="1" i="0" dirty="0">
                <a:solidFill>
                  <a:srgbClr val="333333"/>
                </a:solidFill>
                <a:effectLst/>
                <a:hlinkClick r:id="rId7"/>
              </a:rPr>
              <a:t>Clique </a:t>
            </a:r>
            <a:r>
              <a:rPr lang="en-US" sz="2400" b="1" i="0" dirty="0" err="1">
                <a:solidFill>
                  <a:srgbClr val="333333"/>
                </a:solidFill>
                <a:effectLst/>
                <a:hlinkClick r:id="rId7"/>
              </a:rPr>
              <a:t>aqui</a:t>
            </a:r>
            <a:r>
              <a:rPr lang="en-US" sz="2400" b="1" dirty="0">
                <a:solidFill>
                  <a:srgbClr val="333333"/>
                </a:solidFill>
              </a:rPr>
              <a:t>]</a:t>
            </a:r>
            <a:endParaRPr lang="en-US" sz="2400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1" name="Retângulo: Canto Dobrado 20">
            <a:extLst>
              <a:ext uri="{FF2B5EF4-FFF2-40B4-BE49-F238E27FC236}">
                <a16:creationId xmlns:a16="http://schemas.microsoft.com/office/drawing/2014/main" id="{46DC60C9-8EC2-4B67-9843-C20260AC9C31}"/>
              </a:ext>
            </a:extLst>
          </p:cNvPr>
          <p:cNvSpPr/>
          <p:nvPr/>
        </p:nvSpPr>
        <p:spPr>
          <a:xfrm rot="901052">
            <a:off x="5207189" y="592957"/>
            <a:ext cx="3058063" cy="195043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8 Maneiras de Criar Fluxo de Acordo com </a:t>
            </a:r>
            <a:r>
              <a:rPr lang="en-US" sz="2400" b="1" dirty="0">
                <a:solidFill>
                  <a:schemeClr val="tx1"/>
                </a:solidFill>
              </a:rPr>
              <a:t>Mihaly Csikszentmihalyi [</a:t>
            </a:r>
            <a:r>
              <a:rPr lang="en-US" sz="2400" b="1" dirty="0">
                <a:solidFill>
                  <a:schemeClr val="tx1"/>
                </a:solidFill>
                <a:hlinkClick r:id="rId8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8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B760F-C178-4597-9135-A15D44E30115}"/>
              </a:ext>
            </a:extLst>
          </p:cNvPr>
          <p:cNvSpPr txBox="1">
            <a:spLocks/>
          </p:cNvSpPr>
          <p:nvPr/>
        </p:nvSpPr>
        <p:spPr>
          <a:xfrm>
            <a:off x="1188655" y="349104"/>
            <a:ext cx="581630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Leitura</a:t>
            </a:r>
            <a:r>
              <a:rPr lang="en-US" sz="3600" b="1" dirty="0"/>
              <a:t> </a:t>
            </a:r>
            <a:r>
              <a:rPr lang="en-US" sz="3600" b="1" dirty="0" err="1"/>
              <a:t>aprofundada</a:t>
            </a:r>
            <a:endParaRPr lang="en-US" sz="3600" b="1" dirty="0"/>
          </a:p>
        </p:txBody>
      </p:sp>
      <p:sp>
        <p:nvSpPr>
          <p:cNvPr id="16" name="Retângulo: Canto Dobrado 15">
            <a:extLst>
              <a:ext uri="{FF2B5EF4-FFF2-40B4-BE49-F238E27FC236}">
                <a16:creationId xmlns:a16="http://schemas.microsoft.com/office/drawing/2014/main" id="{5D7D1D3B-3C31-4AD7-A0E0-A8FF4813BDEC}"/>
              </a:ext>
            </a:extLst>
          </p:cNvPr>
          <p:cNvSpPr/>
          <p:nvPr/>
        </p:nvSpPr>
        <p:spPr>
          <a:xfrm rot="250528">
            <a:off x="8803817" y="424488"/>
            <a:ext cx="3027502" cy="187095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Como Promover a sua empresa de Turismo por via do </a:t>
            </a:r>
            <a:r>
              <a:rPr lang="en-US" sz="2400" b="1" dirty="0">
                <a:solidFill>
                  <a:schemeClr val="tx1"/>
                </a:solidFill>
              </a:rPr>
              <a:t>Storytelling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9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9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7" name="Retângulo: Canto Dobrado 16">
            <a:extLst>
              <a:ext uri="{FF2B5EF4-FFF2-40B4-BE49-F238E27FC236}">
                <a16:creationId xmlns:a16="http://schemas.microsoft.com/office/drawing/2014/main" id="{F47E0B67-49CB-49B9-B158-0B325E736D57}"/>
              </a:ext>
            </a:extLst>
          </p:cNvPr>
          <p:cNvSpPr/>
          <p:nvPr/>
        </p:nvSpPr>
        <p:spPr>
          <a:xfrm rot="204406">
            <a:off x="5379652" y="2896412"/>
            <a:ext cx="2921253" cy="140652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pt-PT" sz="2400" b="1" i="0" dirty="0">
                <a:solidFill>
                  <a:srgbClr val="2C2823"/>
                </a:solidFill>
                <a:effectLst/>
              </a:rPr>
              <a:t>Como Criar seus Ritos de Passagem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solidFill>
                  <a:srgbClr val="2C2823"/>
                </a:solidFill>
                <a:effectLst/>
              </a:rPr>
              <a:t>[</a:t>
            </a:r>
            <a:r>
              <a:rPr lang="en-US" sz="2400" b="1" dirty="0">
                <a:solidFill>
                  <a:srgbClr val="2C2823"/>
                </a:solidFill>
                <a:hlinkClick r:id="rId10"/>
              </a:rPr>
              <a:t>Clique </a:t>
            </a:r>
            <a:r>
              <a:rPr lang="en-US" sz="2400" b="1" dirty="0" err="1">
                <a:solidFill>
                  <a:srgbClr val="2C2823"/>
                </a:solidFill>
                <a:hlinkClick r:id="rId10"/>
              </a:rPr>
              <a:t>aqui</a:t>
            </a:r>
            <a:r>
              <a:rPr lang="en-US" sz="2400" b="1" i="0" dirty="0">
                <a:solidFill>
                  <a:srgbClr val="2C2823"/>
                </a:solidFill>
                <a:effectLst/>
              </a:rPr>
              <a:t>]</a:t>
            </a:r>
          </a:p>
        </p:txBody>
      </p:sp>
      <p:sp>
        <p:nvSpPr>
          <p:cNvPr id="23" name="Retângulo: Canto Dobrado 22">
            <a:extLst>
              <a:ext uri="{FF2B5EF4-FFF2-40B4-BE49-F238E27FC236}">
                <a16:creationId xmlns:a16="http://schemas.microsoft.com/office/drawing/2014/main" id="{FE6C38C3-2FA9-4D03-816A-348C420DD00A}"/>
              </a:ext>
            </a:extLst>
          </p:cNvPr>
          <p:cNvSpPr/>
          <p:nvPr/>
        </p:nvSpPr>
        <p:spPr>
          <a:xfrm rot="241035">
            <a:off x="8499762" y="2418174"/>
            <a:ext cx="2858479" cy="158037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</a:rPr>
              <a:t>﻿</a:t>
            </a:r>
            <a:r>
              <a:rPr lang="pt-PT" sz="2400" b="1" i="0" dirty="0">
                <a:solidFill>
                  <a:srgbClr val="000000"/>
                </a:solidFill>
                <a:effectLst/>
              </a:rPr>
              <a:t>Ritos de Passagem num mundo que não é plano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[</a:t>
            </a:r>
            <a:r>
              <a:rPr lang="en-US" sz="2400" b="1" dirty="0">
                <a:solidFill>
                  <a:srgbClr val="000000"/>
                </a:solidFill>
                <a:hlinkClick r:id="rId11"/>
              </a:rPr>
              <a:t>Clique </a:t>
            </a:r>
            <a:r>
              <a:rPr lang="en-US" sz="2400" b="1" dirty="0" err="1">
                <a:solidFill>
                  <a:srgbClr val="000000"/>
                </a:solidFill>
                <a:hlinkClick r:id="rId11"/>
              </a:rPr>
              <a:t>aqui</a:t>
            </a:r>
            <a:r>
              <a:rPr lang="en-US" sz="2400" b="1" dirty="0">
                <a:solidFill>
                  <a:srgbClr val="000000"/>
                </a:solidFill>
              </a:rPr>
              <a:t>]</a:t>
            </a:r>
            <a:endParaRPr lang="en-US" sz="24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Retângulo: Canto Dobrado 12">
            <a:extLst>
              <a:ext uri="{FF2B5EF4-FFF2-40B4-BE49-F238E27FC236}">
                <a16:creationId xmlns:a16="http://schemas.microsoft.com/office/drawing/2014/main" id="{2E00EC82-C113-45E2-8C57-B8FE77DD601F}"/>
              </a:ext>
            </a:extLst>
          </p:cNvPr>
          <p:cNvSpPr/>
          <p:nvPr/>
        </p:nvSpPr>
        <p:spPr>
          <a:xfrm rot="21188374">
            <a:off x="26443" y="3220465"/>
            <a:ext cx="3253739" cy="180026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Porque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deve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trabalhar</a:t>
            </a:r>
            <a:r>
              <a:rPr lang="en-US" sz="2400" b="1" dirty="0">
                <a:solidFill>
                  <a:schemeClr val="tx1"/>
                </a:solidFill>
              </a:rPr>
              <a:t> o Storytelling no Turismo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12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12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2" name="Retângulo: Canto Dobrado 21">
            <a:extLst>
              <a:ext uri="{FF2B5EF4-FFF2-40B4-BE49-F238E27FC236}">
                <a16:creationId xmlns:a16="http://schemas.microsoft.com/office/drawing/2014/main" id="{C7406B8D-2C2C-4845-A8C5-242D3D4CD087}"/>
              </a:ext>
            </a:extLst>
          </p:cNvPr>
          <p:cNvSpPr/>
          <p:nvPr/>
        </p:nvSpPr>
        <p:spPr>
          <a:xfrm rot="21377471">
            <a:off x="8808182" y="3993828"/>
            <a:ext cx="3028967" cy="2452022"/>
          </a:xfrm>
          <a:prstGeom prst="foldedCorner">
            <a:avLst>
              <a:gd name="adj" fmla="val 1130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A Jornada do </a:t>
            </a:r>
            <a:r>
              <a:rPr lang="en-US" sz="2400" b="1" dirty="0" err="1">
                <a:solidFill>
                  <a:schemeClr val="tx1"/>
                </a:solidFill>
              </a:rPr>
              <a:t>Herói</a:t>
            </a:r>
            <a:r>
              <a:rPr lang="en-US" sz="2400" b="1" dirty="0">
                <a:solidFill>
                  <a:schemeClr val="tx1"/>
                </a:solidFill>
              </a:rPr>
              <a:t>: U</a:t>
            </a:r>
            <a:r>
              <a:rPr lang="pt-PT" sz="2400" b="1" dirty="0">
                <a:solidFill>
                  <a:schemeClr val="tx1"/>
                </a:solidFill>
              </a:rPr>
              <a:t>ma Estrutura Humana Para a Construção de Marcas de Viagens Modernas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  <a:hlinkClick r:id="rId13"/>
              </a:rPr>
              <a:t>Clique </a:t>
            </a:r>
            <a:r>
              <a:rPr lang="en-US" sz="2400" b="1" dirty="0" err="1">
                <a:solidFill>
                  <a:schemeClr val="tx1"/>
                </a:solidFill>
                <a:hlinkClick r:id="rId13"/>
              </a:rPr>
              <a:t>aqui</a:t>
            </a:r>
            <a:r>
              <a:rPr lang="en-US" sz="2400" b="1" dirty="0">
                <a:solidFill>
                  <a:schemeClr val="tx1"/>
                </a:solidFill>
              </a:rPr>
              <a:t>]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56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 Dobrado 5">
            <a:extLst>
              <a:ext uri="{FF2B5EF4-FFF2-40B4-BE49-F238E27FC236}">
                <a16:creationId xmlns:a16="http://schemas.microsoft.com/office/drawing/2014/main" id="{3108ACF9-EB4A-46A1-865D-963AEDBA6563}"/>
              </a:ext>
            </a:extLst>
          </p:cNvPr>
          <p:cNvSpPr/>
          <p:nvPr/>
        </p:nvSpPr>
        <p:spPr>
          <a:xfrm>
            <a:off x="299712" y="1165860"/>
            <a:ext cx="11610348" cy="5086350"/>
          </a:xfrm>
          <a:prstGeom prst="foldedCorner">
            <a:avLst/>
          </a:prstGeom>
          <a:solidFill>
            <a:srgbClr val="FDDE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tx1"/>
                </a:solidFill>
              </a:rPr>
              <a:t>Olhe para trás, para a experiência que você redesenhou com base na Economia da Experiência, complemente-a usando um, alguns, ou todos os recursos abaixo:</a:t>
            </a:r>
            <a:endParaRPr lang="en-GB" sz="2400" b="1" dirty="0">
              <a:solidFill>
                <a:schemeClr val="tx1"/>
              </a:solidFill>
            </a:endParaRPr>
          </a:p>
          <a:p>
            <a:pPr marL="180000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Como pode criar o cenário adequado para que os seus clientes atinjam o fluxo?</a:t>
            </a:r>
          </a:p>
          <a:p>
            <a:pPr marL="180000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Pode criar um rito de passagem para os seus clientes, permitindo que eles escapem para uma experiência liminar e construam momentos significativos e memoráveis?</a:t>
            </a:r>
          </a:p>
          <a:p>
            <a:pPr marL="180000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Que histórias pode acrescentar à experiência e como e quando as contará para criar experiências mais envolventes?</a:t>
            </a:r>
          </a:p>
          <a:p>
            <a:pPr marL="180000"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Onde</a:t>
            </a:r>
            <a:r>
              <a:rPr lang="en-GB" sz="2400" dirty="0">
                <a:solidFill>
                  <a:schemeClr val="tx1"/>
                </a:solidFill>
              </a:rPr>
              <a:t> se </a:t>
            </a:r>
            <a:r>
              <a:rPr lang="en-GB" sz="2400" dirty="0" err="1">
                <a:solidFill>
                  <a:schemeClr val="tx1"/>
                </a:solidFill>
              </a:rPr>
              <a:t>encaixa</a:t>
            </a:r>
            <a:r>
              <a:rPr lang="en-GB" sz="2400" dirty="0">
                <a:solidFill>
                  <a:schemeClr val="tx1"/>
                </a:solidFill>
              </a:rPr>
              <a:t> o mindfulness </a:t>
            </a:r>
            <a:r>
              <a:rPr lang="en-GB" sz="2400" dirty="0" err="1">
                <a:solidFill>
                  <a:schemeClr val="tx1"/>
                </a:solidFill>
              </a:rPr>
              <a:t>em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tudo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isto</a:t>
            </a:r>
            <a:r>
              <a:rPr lang="en-GB" sz="2400" dirty="0">
                <a:solidFill>
                  <a:schemeClr val="tx1"/>
                </a:solidFill>
              </a:rPr>
              <a:t>? </a:t>
            </a:r>
            <a:r>
              <a:rPr lang="pt-PT" sz="2400" dirty="0">
                <a:solidFill>
                  <a:schemeClr val="tx1"/>
                </a:solidFill>
              </a:rPr>
              <a:t>É o cerne da experiência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D4A2FB-A3E2-4D5F-9FD0-87259D051684}"/>
              </a:ext>
            </a:extLst>
          </p:cNvPr>
          <p:cNvSpPr txBox="1">
            <a:spLocks/>
          </p:cNvSpPr>
          <p:nvPr/>
        </p:nvSpPr>
        <p:spPr>
          <a:xfrm>
            <a:off x="1188655" y="349104"/>
            <a:ext cx="5816302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Tarefa</a:t>
            </a:r>
            <a:endParaRPr lang="en-US" sz="36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A14B54B-F2C3-493D-B2E8-D7BE0F43E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23" y="3377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4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F89C9-5B42-454D-9BD6-6F386ACD4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69680A05-CC9E-454B-A815-EFDE6028C3B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22B116-4B97-49B6-AD39-40A9CD17B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155" y="4662192"/>
            <a:ext cx="9000157" cy="469184"/>
          </a:xfrm>
        </p:spPr>
        <p:txBody>
          <a:bodyPr/>
          <a:lstStyle/>
          <a:p>
            <a:r>
              <a:rPr lang="en-US" sz="2800" b="1" dirty="0" err="1"/>
              <a:t>Módulo</a:t>
            </a:r>
            <a:r>
              <a:rPr lang="en-US" sz="2800" b="1" dirty="0"/>
              <a:t> IV. </a:t>
            </a:r>
            <a:r>
              <a:rPr lang="en-US" sz="2800" b="1" dirty="0" err="1"/>
              <a:t>Construir</a:t>
            </a:r>
            <a:r>
              <a:rPr lang="en-US" sz="2800" b="1" dirty="0"/>
              <a:t> </a:t>
            </a:r>
            <a:r>
              <a:rPr lang="en-US" sz="2800" b="1" dirty="0" err="1"/>
              <a:t>Experiências</a:t>
            </a:r>
            <a:r>
              <a:rPr lang="en-US" sz="2800" b="1" dirty="0"/>
              <a:t> de </a:t>
            </a:r>
            <a:r>
              <a:rPr lang="en-US" sz="2800" b="1" dirty="0" err="1"/>
              <a:t>Bem-Estar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369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6F6B31-63FC-4B51-8026-BD732633C1D6}"/>
              </a:ext>
            </a:extLst>
          </p:cNvPr>
          <p:cNvSpPr txBox="1">
            <a:spLocks/>
          </p:cNvSpPr>
          <p:nvPr/>
        </p:nvSpPr>
        <p:spPr>
          <a:xfrm>
            <a:off x="5196305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Neste </a:t>
            </a:r>
            <a:r>
              <a:rPr lang="en-US" sz="3600" b="1" dirty="0" err="1"/>
              <a:t>módulo</a:t>
            </a:r>
            <a:r>
              <a:rPr lang="en-US" sz="3600" b="1" dirty="0"/>
              <a:t>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508F4C-B7BD-420A-B5CF-88868B5CD545}"/>
              </a:ext>
            </a:extLst>
          </p:cNvPr>
          <p:cNvSpPr/>
          <p:nvPr/>
        </p:nvSpPr>
        <p:spPr>
          <a:xfrm>
            <a:off x="4924295" y="1046457"/>
            <a:ext cx="6943855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… </a:t>
            </a:r>
            <a:r>
              <a:rPr lang="pt-PT" sz="2400" spc="-30" dirty="0">
                <a:solidFill>
                  <a:schemeClr val="tx1"/>
                </a:solidFill>
              </a:rPr>
              <a:t>reconhecemos a necessidade atual dos turistas de escapar da rotina, do stress das suas vidas quotidianas, em busca de relaxamento, de transformação pessoal, da redefinição da vida e de ir ao encontro de uma identidade pessoal mais forte.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… </a:t>
            </a:r>
            <a:r>
              <a:rPr lang="pt-PT" sz="2400" spc="-30" dirty="0">
                <a:solidFill>
                  <a:schemeClr val="tx1"/>
                </a:solidFill>
              </a:rPr>
              <a:t>explorámos a natureza da experiência ideal e como se conecta ao prazer e à diversão, destacando o fluxo como um meio poderoso para alcançar o bem-estar</a:t>
            </a:r>
            <a:r>
              <a:rPr lang="en-GB" sz="2400" spc="-3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5C19A3-2795-4008-BA09-FDCAB659F7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711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6F6B31-63FC-4B51-8026-BD732633C1D6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Neste </a:t>
            </a:r>
            <a:r>
              <a:rPr lang="en-US" sz="3600" b="1" dirty="0" err="1"/>
              <a:t>Módulo</a:t>
            </a:r>
            <a:r>
              <a:rPr lang="en-US" sz="3600" b="1" dirty="0"/>
              <a:t>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508F4C-B7BD-420A-B5CF-88868B5CD545}"/>
              </a:ext>
            </a:extLst>
          </p:cNvPr>
          <p:cNvSpPr/>
          <p:nvPr/>
        </p:nvSpPr>
        <p:spPr>
          <a:xfrm>
            <a:off x="193088" y="1046457"/>
            <a:ext cx="6943855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… </a:t>
            </a:r>
            <a:r>
              <a:rPr lang="pt-PT" sz="2400" spc="-30" dirty="0">
                <a:solidFill>
                  <a:schemeClr val="tx1"/>
                </a:solidFill>
              </a:rPr>
              <a:t>compreendemos o conceito de liminaridade e a oportunidade de aplicar a estrutura subjacente aos ritos de passagem às experiências turísticas, de forma a criar momentos memoráveis, significativos e transformadores.</a:t>
            </a:r>
            <a:endParaRPr lang="en-GB" sz="2400" spc="-3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… </a:t>
            </a:r>
            <a:r>
              <a:rPr lang="pt-PT" sz="2400" spc="-30" dirty="0">
                <a:solidFill>
                  <a:schemeClr val="tx1"/>
                </a:solidFill>
              </a:rPr>
              <a:t>reconhecemos o </a:t>
            </a:r>
            <a:r>
              <a:rPr lang="pt-PT" sz="2400" spc="-30" dirty="0" err="1">
                <a:solidFill>
                  <a:schemeClr val="tx1"/>
                </a:solidFill>
              </a:rPr>
              <a:t>storytelling</a:t>
            </a:r>
            <a:r>
              <a:rPr lang="pt-PT" sz="2400" spc="-30" dirty="0">
                <a:solidFill>
                  <a:schemeClr val="tx1"/>
                </a:solidFill>
              </a:rPr>
              <a:t> como uma ferramenta útil para criar experiências mais envolventes, transmitir mensagens poderosas e estabelecer ligações emocionais profundas entre o narrador e os clientes</a:t>
            </a:r>
            <a:r>
              <a:rPr lang="en-GB" sz="2400" spc="-3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78C0406-60B3-4EFE-95CC-EEF6AF103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8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CAA052-5969-48F1-AD33-095C75DD0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096" y="0"/>
            <a:ext cx="4326904" cy="6858000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Objetivo</a:t>
            </a:r>
            <a:r>
              <a:rPr lang="en-US" sz="3600" b="1" dirty="0"/>
              <a:t> da </a:t>
            </a:r>
            <a:r>
              <a:rPr lang="en-US" sz="3600" b="1" dirty="0" err="1"/>
              <a:t>Aprendizagem</a:t>
            </a:r>
            <a:endParaRPr lang="en-US" sz="36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4DF0D6-7917-4A79-8B44-000A6658D82F}"/>
              </a:ext>
            </a:extLst>
          </p:cNvPr>
          <p:cNvSpPr/>
          <p:nvPr/>
        </p:nvSpPr>
        <p:spPr>
          <a:xfrm>
            <a:off x="218455" y="1044120"/>
            <a:ext cx="7533626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180000" rtlCol="0" anchor="t"/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200" spc="-30" dirty="0">
                <a:solidFill>
                  <a:schemeClr val="tx1"/>
                </a:solidFill>
              </a:rPr>
              <a:t>Reconhecer a necessidade atual dos turistas de escapar das suas vidas quotidianas, relaxar e de se transformarem</a:t>
            </a:r>
            <a:r>
              <a:rPr lang="en-GB" sz="2200" spc="-3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200" spc="-30" dirty="0">
                <a:solidFill>
                  <a:schemeClr val="tx1"/>
                </a:solidFill>
              </a:rPr>
              <a:t>Interpretar a natureza da experiência ótima.</a:t>
            </a:r>
            <a:endParaRPr lang="en-GB" sz="2200" spc="-3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200" spc="-30" dirty="0">
                <a:solidFill>
                  <a:schemeClr val="tx1"/>
                </a:solidFill>
              </a:rPr>
              <a:t>Reconhecer o rito de passagem como forma de criar experiências de liminaridade e momentos memoráveis</a:t>
            </a:r>
            <a:r>
              <a:rPr lang="en-GB" sz="2200" spc="-3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pt-PT" sz="2200" spc="-30" dirty="0">
                <a:solidFill>
                  <a:schemeClr val="tx1"/>
                </a:solidFill>
              </a:rPr>
              <a:t>Utilizar o </a:t>
            </a:r>
            <a:r>
              <a:rPr lang="pt-PT" sz="2200" spc="-30" dirty="0" err="1">
                <a:solidFill>
                  <a:schemeClr val="tx1"/>
                </a:solidFill>
              </a:rPr>
              <a:t>storytelling</a:t>
            </a:r>
            <a:r>
              <a:rPr lang="pt-PT" sz="2200" spc="-30" dirty="0">
                <a:solidFill>
                  <a:schemeClr val="tx1"/>
                </a:solidFill>
              </a:rPr>
              <a:t> como ferramenta da criação de experiências envolventes</a:t>
            </a:r>
            <a:r>
              <a:rPr lang="en-GB" sz="2200" spc="-3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200" spc="-30" dirty="0" err="1">
                <a:solidFill>
                  <a:schemeClr val="tx1"/>
                </a:solidFill>
              </a:rPr>
              <a:t>Descrever</a:t>
            </a:r>
            <a:r>
              <a:rPr lang="en-GB" sz="2200" spc="-30" dirty="0">
                <a:solidFill>
                  <a:schemeClr val="tx1"/>
                </a:solidFill>
              </a:rPr>
              <a:t> o mindfulness </a:t>
            </a:r>
            <a:r>
              <a:rPr lang="en-GB" sz="2200" spc="-30" dirty="0" err="1">
                <a:solidFill>
                  <a:schemeClr val="tx1"/>
                </a:solidFill>
              </a:rPr>
              <a:t>como</a:t>
            </a:r>
            <a:r>
              <a:rPr lang="en-GB" sz="2200" spc="-30" dirty="0">
                <a:solidFill>
                  <a:schemeClr val="tx1"/>
                </a:solidFill>
              </a:rPr>
              <a:t> um </a:t>
            </a:r>
            <a:r>
              <a:rPr lang="en-GB" sz="2200" spc="-30" dirty="0" err="1">
                <a:solidFill>
                  <a:schemeClr val="tx1"/>
                </a:solidFill>
              </a:rPr>
              <a:t>meio</a:t>
            </a:r>
            <a:r>
              <a:rPr lang="en-GB" sz="2200" spc="-30" dirty="0">
                <a:solidFill>
                  <a:schemeClr val="tx1"/>
                </a:solidFill>
              </a:rPr>
              <a:t> para </a:t>
            </a:r>
            <a:r>
              <a:rPr lang="en-GB" sz="2200" spc="-30" dirty="0" err="1">
                <a:solidFill>
                  <a:schemeClr val="tx1"/>
                </a:solidFill>
              </a:rPr>
              <a:t>alcançar</a:t>
            </a:r>
            <a:r>
              <a:rPr lang="en-GB" sz="2200" spc="-30" dirty="0">
                <a:solidFill>
                  <a:schemeClr val="tx1"/>
                </a:solidFill>
              </a:rPr>
              <a:t> o </a:t>
            </a:r>
            <a:r>
              <a:rPr lang="en-GB" sz="2200" spc="-30" dirty="0" err="1">
                <a:solidFill>
                  <a:schemeClr val="tx1"/>
                </a:solidFill>
              </a:rPr>
              <a:t>bem-estar</a:t>
            </a:r>
            <a:r>
              <a:rPr lang="en-GB" sz="2200" spc="-30" dirty="0">
                <a:solidFill>
                  <a:schemeClr val="tx1"/>
                </a:solidFill>
              </a:rPr>
              <a:t> </a:t>
            </a:r>
            <a:r>
              <a:rPr lang="en-GB" sz="2200" spc="-30" dirty="0" err="1">
                <a:solidFill>
                  <a:schemeClr val="tx1"/>
                </a:solidFill>
              </a:rPr>
              <a:t>sustentado</a:t>
            </a:r>
            <a:r>
              <a:rPr lang="en-GB" sz="2200" spc="-3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C3733D-81DD-4103-A610-39BAC1B9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097" y="0"/>
            <a:ext cx="432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5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6F6B31-63FC-4B51-8026-BD732633C1D6}"/>
              </a:ext>
            </a:extLst>
          </p:cNvPr>
          <p:cNvSpPr txBox="1">
            <a:spLocks/>
          </p:cNvSpPr>
          <p:nvPr/>
        </p:nvSpPr>
        <p:spPr>
          <a:xfrm>
            <a:off x="5196305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Neste </a:t>
            </a:r>
            <a:r>
              <a:rPr lang="en-US" sz="3600" b="1" dirty="0" err="1"/>
              <a:t>Módulo</a:t>
            </a:r>
            <a:r>
              <a:rPr lang="en-US" sz="3600" b="1" dirty="0"/>
              <a:t>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508F4C-B7BD-420A-B5CF-88868B5CD545}"/>
              </a:ext>
            </a:extLst>
          </p:cNvPr>
          <p:cNvSpPr/>
          <p:nvPr/>
        </p:nvSpPr>
        <p:spPr>
          <a:xfrm>
            <a:off x="4924295" y="1046457"/>
            <a:ext cx="6943855" cy="51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</a:pPr>
            <a:r>
              <a:rPr lang="en-GB" sz="2400" spc="-30" dirty="0">
                <a:solidFill>
                  <a:schemeClr val="tx1"/>
                </a:solidFill>
              </a:rPr>
              <a:t>… </a:t>
            </a:r>
            <a:r>
              <a:rPr lang="pt-PT" sz="2400" spc="-30" dirty="0">
                <a:solidFill>
                  <a:schemeClr val="tx1"/>
                </a:solidFill>
              </a:rPr>
              <a:t>explorámos o </a:t>
            </a:r>
            <a:r>
              <a:rPr lang="pt-PT" sz="2400" spc="-30" dirty="0" err="1">
                <a:solidFill>
                  <a:schemeClr val="tx1"/>
                </a:solidFill>
              </a:rPr>
              <a:t>mindfullness</a:t>
            </a:r>
            <a:r>
              <a:rPr lang="pt-PT" sz="2400" spc="-30" dirty="0">
                <a:solidFill>
                  <a:schemeClr val="tx1"/>
                </a:solidFill>
              </a:rPr>
              <a:t> como um meio de alcançar bem-estar sustentado e emoções positivas, bem como o prazer sem julgamentos e do momento, que leva a um tipo especial de fluxo e memórias vívidas.</a:t>
            </a:r>
            <a:endParaRPr lang="en-GB" sz="2400" spc="-3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1BE984-0E91-4BDB-86A3-2ED5B5BB24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" y="0"/>
            <a:ext cx="458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9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728AE2FA-3F22-427E-B46B-DAC1DC3340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2435" y="1223694"/>
            <a:ext cx="3389565" cy="410033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F7A6-C4E6-7B4A-9F10-186C4D60B6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223" y="349104"/>
            <a:ext cx="6361734" cy="697353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8D44EB2-74D0-4702-A615-CC0C642348C0}"/>
              </a:ext>
            </a:extLst>
          </p:cNvPr>
          <p:cNvSpPr/>
          <p:nvPr/>
        </p:nvSpPr>
        <p:spPr>
          <a:xfrm>
            <a:off x="360420" y="993094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946189D-F1FC-465A-BFB4-8140B10B319A}"/>
              </a:ext>
            </a:extLst>
          </p:cNvPr>
          <p:cNvSpPr/>
          <p:nvPr/>
        </p:nvSpPr>
        <p:spPr>
          <a:xfrm>
            <a:off x="360420" y="1578877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 Nova Era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82D4BE0-127C-4194-BDA8-9B658F5F3305}"/>
              </a:ext>
            </a:extLst>
          </p:cNvPr>
          <p:cNvSpPr/>
          <p:nvPr/>
        </p:nvSpPr>
        <p:spPr>
          <a:xfrm>
            <a:off x="360420" y="2164660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 Economia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396681E-EBCF-49B9-90FA-0A252185C1F6}"/>
              </a:ext>
            </a:extLst>
          </p:cNvPr>
          <p:cNvSpPr/>
          <p:nvPr/>
        </p:nvSpPr>
        <p:spPr>
          <a:xfrm>
            <a:off x="360413" y="3922009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 O Storytelling no Turismo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Culinário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A04D764-6F15-47AE-931A-34242324C1B7}"/>
              </a:ext>
            </a:extLst>
          </p:cNvPr>
          <p:cNvSpPr/>
          <p:nvPr/>
        </p:nvSpPr>
        <p:spPr>
          <a:xfrm>
            <a:off x="360413" y="4507792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um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negócio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F305727-6C8F-4F77-B1B9-5132F82C4B50}"/>
              </a:ext>
            </a:extLst>
          </p:cNvPr>
          <p:cNvSpPr/>
          <p:nvPr/>
        </p:nvSpPr>
        <p:spPr>
          <a:xfrm>
            <a:off x="360413" y="5093575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Branding para 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D9BBA32-59CB-437E-8A82-837E23EFD4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1047094"/>
            <a:ext cx="360000" cy="36000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505A5FD6-67DD-471C-970C-BBA195212D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4561792"/>
            <a:ext cx="360000" cy="36000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1B0B5B92-5D8E-4F1E-AC24-D418E32BFD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5733357"/>
            <a:ext cx="360000" cy="360000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27C0D244-C181-4751-BE0A-C5FFD638A1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5147574"/>
            <a:ext cx="360000" cy="360000"/>
          </a:xfrm>
          <a:prstGeom prst="rect">
            <a:avLst/>
          </a:prstGeom>
        </p:spPr>
      </p:pic>
      <p:sp>
        <p:nvSpPr>
          <p:cNvPr id="47" name="Seta: Pentágono 46">
            <a:extLst>
              <a:ext uri="{FF2B5EF4-FFF2-40B4-BE49-F238E27FC236}">
                <a16:creationId xmlns:a16="http://schemas.microsoft.com/office/drawing/2014/main" id="{DE68DE6F-A81E-4C79-9075-189A6F752BE9}"/>
              </a:ext>
            </a:extLst>
          </p:cNvPr>
          <p:cNvSpPr/>
          <p:nvPr/>
        </p:nvSpPr>
        <p:spPr>
          <a:xfrm>
            <a:off x="360413" y="2750443"/>
            <a:ext cx="6444000" cy="468000"/>
          </a:xfrm>
          <a:prstGeom prst="homePlate">
            <a:avLst/>
          </a:prstGeom>
          <a:solidFill>
            <a:srgbClr val="6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8BE1AC4-9635-4AB4-8760-03B7BEF095F8}"/>
              </a:ext>
            </a:extLst>
          </p:cNvPr>
          <p:cNvSpPr/>
          <p:nvPr/>
        </p:nvSpPr>
        <p:spPr>
          <a:xfrm>
            <a:off x="360420" y="3336226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Joranada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</a:t>
            </a:r>
            <a:endParaRPr lang="en-GB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5F8F2B53-C448-42F9-AB56-0C70D09E5A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3976010"/>
            <a:ext cx="360000" cy="360000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997A5C8-37C6-4C98-B999-5ECBD7DBDBEE}"/>
              </a:ext>
            </a:extLst>
          </p:cNvPr>
          <p:cNvSpPr/>
          <p:nvPr/>
        </p:nvSpPr>
        <p:spPr>
          <a:xfrm>
            <a:off x="360413" y="5679357"/>
            <a:ext cx="6444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Marketing Digital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A4604BBD-1084-4A18-BA35-CBAF26715E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3388145"/>
            <a:ext cx="360000" cy="36000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B749F078-7522-4548-947B-EA62F59CD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1637038"/>
            <a:ext cx="360000" cy="36000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5245A9AF-2C16-42BA-BE96-A651C8F62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0" y="2218660"/>
            <a:ext cx="360000" cy="360000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5EA823B8-D649-4CE2-97BA-015BF1771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10" y="280444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42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25E1AD-9DBA-464F-888B-CF8485F92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425" y="962967"/>
            <a:ext cx="3601910" cy="697353"/>
          </a:xfrm>
        </p:spPr>
        <p:txBody>
          <a:bodyPr/>
          <a:lstStyle/>
          <a:p>
            <a:r>
              <a:rPr lang="en-US" sz="6000" dirty="0" err="1"/>
              <a:t>Obrigado</a:t>
            </a:r>
            <a:endParaRPr lang="en-US" sz="6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0BD092-353C-C14B-BCD4-66995FE37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 dirty="0" err="1"/>
              <a:t>Alguma</a:t>
            </a:r>
            <a:r>
              <a:rPr lang="en-US" sz="3000" dirty="0"/>
              <a:t> </a:t>
            </a:r>
            <a:r>
              <a:rPr lang="en-US" sz="3000" dirty="0" err="1"/>
              <a:t>Questão</a:t>
            </a:r>
            <a:r>
              <a:rPr lang="en-US" sz="3000" dirty="0"/>
              <a:t>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0D170A-365B-4F3C-99F7-166850FC4E4E}"/>
              </a:ext>
            </a:extLst>
          </p:cNvPr>
          <p:cNvSpPr txBox="1"/>
          <p:nvPr/>
        </p:nvSpPr>
        <p:spPr>
          <a:xfrm>
            <a:off x="6421391" y="3154752"/>
            <a:ext cx="5736336" cy="326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sz="2400" b="1" i="0" strike="noStrike" dirty="0">
                <a:solidFill>
                  <a:srgbClr val="6ECECB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www.detourproject.eu</a:t>
            </a:r>
            <a:endParaRPr lang="en-US" sz="2400" b="1" i="0" dirty="0">
              <a:solidFill>
                <a:srgbClr val="6ECECB"/>
              </a:solidFill>
              <a:effectLst/>
            </a:endParaRP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sz="2400" b="1" i="0" dirty="0">
                <a:effectLst/>
              </a:rPr>
              <a:t>Detour </a:t>
            </a:r>
            <a:r>
              <a:rPr lang="en-US" sz="2400" b="1" dirty="0"/>
              <a:t>on Facebook</a:t>
            </a:r>
            <a:endParaRPr lang="en-US" sz="2400" b="1" i="0" dirty="0">
              <a:effectLst/>
            </a:endParaRP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effectLst/>
              </a:rPr>
              <a:t>@WellbeingTourismDestinations</a:t>
            </a: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US" sz="2400" b="0" i="0" strike="noStrike" dirty="0">
                <a:effectLst/>
              </a:rPr>
              <a:t>#detourdestinations #erasmusplus #detour #wellbeing</a:t>
            </a:r>
            <a:endParaRPr lang="en-US" sz="2400" b="0" i="0" dirty="0">
              <a:effectLst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BE1B4C-1D93-4329-9E31-CF00830BA042}"/>
              </a:ext>
            </a:extLst>
          </p:cNvPr>
          <p:cNvSpPr txBox="1"/>
          <p:nvPr/>
        </p:nvSpPr>
        <p:spPr>
          <a:xfrm>
            <a:off x="8321039" y="6466814"/>
            <a:ext cx="3641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Icons: www.flaticon.com</a:t>
            </a:r>
          </a:p>
        </p:txBody>
      </p:sp>
      <p:grpSp>
        <p:nvGrpSpPr>
          <p:cNvPr id="7" name="Google Shape;664;p39">
            <a:extLst>
              <a:ext uri="{FF2B5EF4-FFF2-40B4-BE49-F238E27FC236}">
                <a16:creationId xmlns:a16="http://schemas.microsoft.com/office/drawing/2014/main" id="{3B53D023-B64B-4077-BE11-CE7A0849EE13}"/>
              </a:ext>
            </a:extLst>
          </p:cNvPr>
          <p:cNvGrpSpPr/>
          <p:nvPr/>
        </p:nvGrpSpPr>
        <p:grpSpPr>
          <a:xfrm>
            <a:off x="5992170" y="3423403"/>
            <a:ext cx="301041" cy="301041"/>
            <a:chOff x="5941025" y="3634400"/>
            <a:chExt cx="467650" cy="467650"/>
          </a:xfrm>
        </p:grpSpPr>
        <p:sp>
          <p:nvSpPr>
            <p:cNvPr id="8" name="Google Shape;665;p39">
              <a:extLst>
                <a:ext uri="{FF2B5EF4-FFF2-40B4-BE49-F238E27FC236}">
                  <a16:creationId xmlns:a16="http://schemas.microsoft.com/office/drawing/2014/main" id="{C8756DE6-099C-425F-938A-3F99C4B60775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6;p39">
              <a:extLst>
                <a:ext uri="{FF2B5EF4-FFF2-40B4-BE49-F238E27FC236}">
                  <a16:creationId xmlns:a16="http://schemas.microsoft.com/office/drawing/2014/main" id="{C8A58632-32E6-451D-8FFC-8302ABC61249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7;p39">
              <a:extLst>
                <a:ext uri="{FF2B5EF4-FFF2-40B4-BE49-F238E27FC236}">
                  <a16:creationId xmlns:a16="http://schemas.microsoft.com/office/drawing/2014/main" id="{8139F7D2-BE25-4EDC-BA69-52909862F3E8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8;p39">
              <a:extLst>
                <a:ext uri="{FF2B5EF4-FFF2-40B4-BE49-F238E27FC236}">
                  <a16:creationId xmlns:a16="http://schemas.microsoft.com/office/drawing/2014/main" id="{1966AC59-A184-4D9D-B231-AAFB7891C833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9;p39">
              <a:extLst>
                <a:ext uri="{FF2B5EF4-FFF2-40B4-BE49-F238E27FC236}">
                  <a16:creationId xmlns:a16="http://schemas.microsoft.com/office/drawing/2014/main" id="{93DC8479-DCBC-4192-8B3D-7BCE6B39EC93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;p39">
              <a:extLst>
                <a:ext uri="{FF2B5EF4-FFF2-40B4-BE49-F238E27FC236}">
                  <a16:creationId xmlns:a16="http://schemas.microsoft.com/office/drawing/2014/main" id="{443EBB86-2ACA-48B1-91FC-5AC68E6302DB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DD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C00D1BE-2ACE-4E8F-92A9-8A0253D8FD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535" y="4052826"/>
            <a:ext cx="302400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3" y="349104"/>
            <a:ext cx="636173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Conteúdo</a:t>
            </a:r>
            <a:r>
              <a:rPr lang="en-US" sz="3600" b="1" dirty="0"/>
              <a:t> &amp; </a:t>
            </a:r>
            <a:r>
              <a:rPr lang="pt-PT" sz="3600" b="1" dirty="0"/>
              <a:t>Recursos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2DB2FF0-831F-4184-8E1B-93F4B6437167}"/>
              </a:ext>
            </a:extLst>
          </p:cNvPr>
          <p:cNvSpPr/>
          <p:nvPr/>
        </p:nvSpPr>
        <p:spPr>
          <a:xfrm>
            <a:off x="643223" y="1264296"/>
            <a:ext cx="5040000" cy="43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 err="1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</a:t>
            </a:r>
            <a:endParaRPr lang="en-US" sz="3000" dirty="0">
              <a:solidFill>
                <a:srgbClr val="6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4.1. </a:t>
            </a:r>
            <a:r>
              <a:rPr lang="pt-PT" sz="2400" dirty="0">
                <a:solidFill>
                  <a:schemeClr val="tx1"/>
                </a:solidFill>
              </a:rPr>
              <a:t>A necessidade de escapar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4.2. </a:t>
            </a: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pt-PT" sz="2400" dirty="0">
                <a:solidFill>
                  <a:schemeClr val="tx1"/>
                </a:solidFill>
              </a:rPr>
              <a:t>Experiência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Ótima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4.3. </a:t>
            </a:r>
            <a:r>
              <a:rPr lang="en-US" sz="2400" dirty="0">
                <a:solidFill>
                  <a:schemeClr val="tx1"/>
                </a:solidFill>
              </a:rPr>
              <a:t>Liminaridade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4.4. </a:t>
            </a:r>
            <a:r>
              <a:rPr lang="en-US" sz="2400" dirty="0">
                <a:solidFill>
                  <a:schemeClr val="tx1"/>
                </a:solidFill>
              </a:rPr>
              <a:t>Storytelling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4.5. </a:t>
            </a:r>
            <a:r>
              <a:rPr lang="en-US" sz="2400" dirty="0">
                <a:solidFill>
                  <a:schemeClr val="tx1"/>
                </a:solidFill>
              </a:rPr>
              <a:t>Mindfulness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8CD97B3-F9E0-4B04-A2B6-456BF0BF18A4}"/>
              </a:ext>
            </a:extLst>
          </p:cNvPr>
          <p:cNvSpPr/>
          <p:nvPr/>
        </p:nvSpPr>
        <p:spPr>
          <a:xfrm>
            <a:off x="6508777" y="1258540"/>
            <a:ext cx="5040000" cy="43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 err="1">
                <a:solidFill>
                  <a:srgbClr val="6ECE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endParaRPr lang="en-US" sz="3000" dirty="0">
              <a:solidFill>
                <a:srgbClr val="6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a. </a:t>
            </a:r>
            <a:r>
              <a:rPr lang="en-US" sz="2400" dirty="0">
                <a:solidFill>
                  <a:schemeClr val="tx1"/>
                </a:solidFill>
              </a:rPr>
              <a:t>6 </a:t>
            </a:r>
            <a:r>
              <a:rPr lang="en-US" sz="2400" dirty="0" err="1">
                <a:solidFill>
                  <a:schemeClr val="tx1"/>
                </a:solidFill>
              </a:rPr>
              <a:t>vídeos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suporte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b. </a:t>
            </a:r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casos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estudo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c. </a:t>
            </a:r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artigos</a:t>
            </a:r>
            <a:r>
              <a:rPr lang="en-US" sz="2400" dirty="0">
                <a:solidFill>
                  <a:schemeClr val="tx1"/>
                </a:solidFill>
              </a:rPr>
              <a:t> p/ </a:t>
            </a:r>
            <a:r>
              <a:rPr lang="en-US" sz="2400" dirty="0" err="1">
                <a:solidFill>
                  <a:schemeClr val="tx1"/>
                </a:solidFill>
              </a:rPr>
              <a:t>leitura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complementar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6ECECB"/>
                </a:solidFill>
              </a:rPr>
              <a:t>d. </a:t>
            </a:r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en-US" sz="2400" dirty="0" err="1">
                <a:solidFill>
                  <a:schemeClr val="tx1"/>
                </a:solidFill>
              </a:rPr>
              <a:t>tarefa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49C121B-957A-4F72-9850-371FD254B4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485" y="1342665"/>
            <a:ext cx="720000" cy="72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AAC5D90-FEAE-4651-B0F9-7D2C2D9AF9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462" y="134266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wimming in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FDD7280B-5D2B-DB42-BA63-878FA135569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CF41605-E207-410C-99A3-8CDFD2603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213" y="936395"/>
            <a:ext cx="3058492" cy="3297980"/>
          </a:xfrm>
        </p:spPr>
        <p:txBody>
          <a:bodyPr wrap="square" lIns="0" rIns="0"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Escapar</a:t>
            </a:r>
            <a:endParaRPr lang="pt-PT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20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4A9FDE82-F985-441C-85AB-383CEF34060B}"/>
              </a:ext>
            </a:extLst>
          </p:cNvPr>
          <p:cNvSpPr/>
          <p:nvPr/>
        </p:nvSpPr>
        <p:spPr>
          <a:xfrm>
            <a:off x="5396484" y="877824"/>
            <a:ext cx="1399032" cy="544982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4117C20-12FA-4164-BE3A-523DCE5B636F}"/>
              </a:ext>
            </a:extLst>
          </p:cNvPr>
          <p:cNvSpPr txBox="1">
            <a:spLocks/>
          </p:cNvSpPr>
          <p:nvPr/>
        </p:nvSpPr>
        <p:spPr>
          <a:xfrm>
            <a:off x="643222" y="349104"/>
            <a:ext cx="7460253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 </a:t>
            </a:r>
            <a:r>
              <a:rPr lang="en-US" sz="3600" b="1" dirty="0" err="1"/>
              <a:t>Necessidade</a:t>
            </a:r>
            <a:r>
              <a:rPr lang="en-US" sz="3600" b="1" dirty="0"/>
              <a:t> de </a:t>
            </a:r>
            <a:r>
              <a:rPr lang="en-US" sz="3600" b="1" dirty="0" err="1"/>
              <a:t>Escapar</a:t>
            </a:r>
            <a:r>
              <a:rPr lang="en-US" sz="3600" b="1" dirty="0"/>
              <a:t> e </a:t>
            </a:r>
            <a:r>
              <a:rPr lang="en-US" sz="3600" b="1" dirty="0" err="1"/>
              <a:t>Relaxar</a:t>
            </a:r>
            <a:endParaRPr lang="en-US" sz="36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59CB71-D706-4902-AB12-36B42C3EFDE9}"/>
              </a:ext>
            </a:extLst>
          </p:cNvPr>
          <p:cNvSpPr/>
          <p:nvPr/>
        </p:nvSpPr>
        <p:spPr>
          <a:xfrm>
            <a:off x="4815840" y="1170432"/>
            <a:ext cx="2560320" cy="1600200"/>
          </a:xfrm>
          <a:prstGeom prst="ellipse">
            <a:avLst/>
          </a:prstGeom>
          <a:solidFill>
            <a:srgbClr val="FDD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</a:t>
            </a:r>
            <a:r>
              <a:rPr lang="en-GB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queremos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DDF39-374C-4399-AE20-57DD3AAB5804}"/>
              </a:ext>
            </a:extLst>
          </p:cNvPr>
          <p:cNvSpPr/>
          <p:nvPr/>
        </p:nvSpPr>
        <p:spPr>
          <a:xfrm>
            <a:off x="4815840" y="2462676"/>
            <a:ext cx="2560320" cy="1600200"/>
          </a:xfrm>
          <a:prstGeom prst="ellipse">
            <a:avLst/>
          </a:prstGeom>
          <a:solidFill>
            <a:srgbClr val="F798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 </a:t>
            </a:r>
            <a:r>
              <a:rPr lang="en-GB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05BA39-CD70-4ED0-B4E2-BD4EB5D945B3}"/>
              </a:ext>
            </a:extLst>
          </p:cNvPr>
          <p:cNvSpPr/>
          <p:nvPr/>
        </p:nvSpPr>
        <p:spPr>
          <a:xfrm>
            <a:off x="4815840" y="3857667"/>
            <a:ext cx="2560320" cy="1600200"/>
          </a:xfrm>
          <a:prstGeom prst="ellipse">
            <a:avLst/>
          </a:prstGeom>
          <a:solidFill>
            <a:srgbClr val="6ECE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viajamos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A31C02-8A44-4B88-A16C-1EEEC273FE0A}"/>
              </a:ext>
            </a:extLst>
          </p:cNvPr>
          <p:cNvSpPr txBox="1"/>
          <p:nvPr/>
        </p:nvSpPr>
        <p:spPr>
          <a:xfrm>
            <a:off x="207758" y="1369207"/>
            <a:ext cx="4356306" cy="44670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Viagem e turismo </a:t>
            </a:r>
            <a:r>
              <a:rPr lang="pt-PT" sz="2400" b="1" dirty="0"/>
              <a:t>têm mais a ver com fugir de um lugar do que ir para um lugar</a:t>
            </a:r>
            <a:r>
              <a:rPr lang="pt-PT" sz="2400" dirty="0"/>
              <a:t>. Muitas vezes quer-se fugir à previsibilidade, ao tédio, às experiências rotineiras,  às responsabilidades, e até aos relacionamentos do nosso dia-a-dia.</a:t>
            </a:r>
            <a:endParaRPr lang="en-GB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AE9298-76C8-47F6-A8FB-AAD884E49998}"/>
              </a:ext>
            </a:extLst>
          </p:cNvPr>
          <p:cNvSpPr txBox="1"/>
          <p:nvPr/>
        </p:nvSpPr>
        <p:spPr>
          <a:xfrm>
            <a:off x="7650796" y="1369207"/>
            <a:ext cx="4356306" cy="4467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buClr>
                <a:srgbClr val="6ECECB"/>
              </a:buClr>
              <a:buFont typeface="Arial" panose="020B0604020202020204" pitchFamily="34" charset="0"/>
              <a:buChar char="•"/>
              <a:defRPr sz="1400" spc="-30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None/>
            </a:pPr>
            <a:r>
              <a:rPr lang="en-US" sz="2400" dirty="0"/>
              <a:t>O </a:t>
            </a:r>
            <a:r>
              <a:rPr lang="en-US" sz="2400" i="1" dirty="0"/>
              <a:t>Global Wellness Institute </a:t>
            </a:r>
            <a:r>
              <a:rPr lang="en-US" sz="2400" dirty="0"/>
              <a:t>(GWI) </a:t>
            </a:r>
            <a:r>
              <a:rPr lang="pt-PT" sz="2400" dirty="0"/>
              <a:t>afirma que os turistas de bem-estar são motivados pelo desejo de uma </a:t>
            </a:r>
            <a:r>
              <a:rPr lang="pt-PT" sz="2400" b="1" dirty="0"/>
              <a:t>vida saudável, prevenção de doenças, redução do stress</a:t>
            </a:r>
            <a:r>
              <a:rPr lang="pt-PT" sz="2400" dirty="0"/>
              <a:t>, </a:t>
            </a:r>
            <a:r>
              <a:rPr lang="pt-PT" sz="2400" b="1" dirty="0"/>
              <a:t>gestão de hábitos de vida inadequados</a:t>
            </a:r>
            <a:r>
              <a:rPr lang="pt-PT" sz="2400" dirty="0"/>
              <a:t> e / ou </a:t>
            </a:r>
            <a:r>
              <a:rPr lang="pt-PT" sz="2400" b="1" dirty="0"/>
              <a:t>experiência autêntica.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4868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15405</TotalTime>
  <Words>8187</Words>
  <Application>Microsoft Macintosh PowerPoint</Application>
  <PresentationFormat>Widescreen</PresentationFormat>
  <Paragraphs>793</Paragraphs>
  <Slides>62</Slides>
  <Notes>52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</vt:lpstr>
      <vt:lpstr>Calibri</vt:lpstr>
      <vt:lpstr>Calibri Light</vt:lpstr>
      <vt:lpstr>Google Sans</vt:lpstr>
      <vt:lpstr>NexusSans</vt:lpstr>
      <vt:lpstr>Quattrocento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1078</cp:revision>
  <dcterms:created xsi:type="dcterms:W3CDTF">2019-11-20T14:08:21Z</dcterms:created>
  <dcterms:modified xsi:type="dcterms:W3CDTF">2022-01-12T13:16:59Z</dcterms:modified>
</cp:coreProperties>
</file>