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75" r:id="rId2"/>
    <p:sldId id="288" r:id="rId3"/>
    <p:sldId id="296" r:id="rId4"/>
    <p:sldId id="329" r:id="rId5"/>
    <p:sldId id="397" r:id="rId6"/>
    <p:sldId id="331" r:id="rId7"/>
    <p:sldId id="398" r:id="rId8"/>
    <p:sldId id="455" r:id="rId9"/>
    <p:sldId id="276" r:id="rId10"/>
    <p:sldId id="399" r:id="rId11"/>
    <p:sldId id="303" r:id="rId12"/>
    <p:sldId id="352" r:id="rId13"/>
    <p:sldId id="301" r:id="rId14"/>
    <p:sldId id="300" r:id="rId15"/>
    <p:sldId id="345" r:id="rId16"/>
    <p:sldId id="400" r:id="rId17"/>
    <p:sldId id="401" r:id="rId18"/>
    <p:sldId id="351" r:id="rId19"/>
    <p:sldId id="453" r:id="rId20"/>
    <p:sldId id="302" r:id="rId21"/>
    <p:sldId id="402" r:id="rId22"/>
    <p:sldId id="403" r:id="rId23"/>
    <p:sldId id="404" r:id="rId24"/>
    <p:sldId id="405" r:id="rId25"/>
    <p:sldId id="406" r:id="rId26"/>
    <p:sldId id="354" r:id="rId27"/>
    <p:sldId id="355" r:id="rId28"/>
    <p:sldId id="407" r:id="rId29"/>
    <p:sldId id="356" r:id="rId30"/>
    <p:sldId id="408" r:id="rId31"/>
    <p:sldId id="415" r:id="rId32"/>
    <p:sldId id="357" r:id="rId33"/>
    <p:sldId id="410" r:id="rId34"/>
    <p:sldId id="411" r:id="rId35"/>
    <p:sldId id="358" r:id="rId36"/>
    <p:sldId id="451" r:id="rId37"/>
    <p:sldId id="359" r:id="rId38"/>
    <p:sldId id="362" r:id="rId39"/>
    <p:sldId id="412" r:id="rId40"/>
    <p:sldId id="413" r:id="rId41"/>
    <p:sldId id="414" r:id="rId42"/>
    <p:sldId id="361" r:id="rId43"/>
    <p:sldId id="334" r:id="rId44"/>
    <p:sldId id="454" r:id="rId45"/>
    <p:sldId id="335" r:id="rId46"/>
    <p:sldId id="336" r:id="rId47"/>
    <p:sldId id="326" r:id="rId48"/>
    <p:sldId id="396" r:id="rId49"/>
    <p:sldId id="330" r:id="rId50"/>
    <p:sldId id="363" r:id="rId51"/>
    <p:sldId id="325" r:id="rId52"/>
    <p:sldId id="2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681" userDrawn="1">
          <p15:clr>
            <a:srgbClr val="A4A3A4"/>
          </p15:clr>
        </p15:guide>
        <p15:guide id="3" orient="horz" pos="21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rispim" initials="j" lastIdx="4" clrIdx="0">
    <p:extLst>
      <p:ext uri="{19B8F6BF-5375-455C-9EA6-DF929625EA0E}">
        <p15:presenceInfo xmlns:p15="http://schemas.microsoft.com/office/powerpoint/2012/main" userId="S::jcrispim@fundodemaneio.com::816a563b-d84d-48bb-a633-c58b08c71c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4D0"/>
    <a:srgbClr val="6ECECB"/>
    <a:srgbClr val="E8F8F8"/>
    <a:srgbClr val="FFC000"/>
    <a:srgbClr val="00B050"/>
    <a:srgbClr val="FDDE00"/>
    <a:srgbClr val="FF0000"/>
    <a:srgbClr val="BC4CB7"/>
    <a:srgbClr val="FC5E71"/>
    <a:srgbClr val="F79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89252" autoAdjust="0"/>
  </p:normalViewPr>
  <p:slideViewPr>
    <p:cSldViewPr snapToGrid="0" snapToObjects="1">
      <p:cViewPr varScale="1">
        <p:scale>
          <a:sx n="114" d="100"/>
          <a:sy n="114" d="100"/>
        </p:scale>
        <p:origin x="1256" y="168"/>
      </p:cViewPr>
      <p:guideLst>
        <p:guide pos="3681"/>
        <p:guide orient="horz" pos="2137"/>
      </p:guideLst>
    </p:cSldViewPr>
  </p:slideViewPr>
  <p:notesTextViewPr>
    <p:cViewPr>
      <p:scale>
        <a:sx n="1" d="1"/>
        <a:sy n="1" d="1"/>
      </p:scale>
      <p:origin x="0" y="0"/>
    </p:cViewPr>
  </p:notesTextViewPr>
  <p:sorterViewPr>
    <p:cViewPr>
      <p:scale>
        <a:sx n="97" d="100"/>
        <a:sy n="97" d="100"/>
      </p:scale>
      <p:origin x="0" y="0"/>
    </p:cViewPr>
  </p:sorterViewPr>
  <p:notesViewPr>
    <p:cSldViewPr snapToGrid="0" snapToObjects="1" showGuides="1">
      <p:cViewPr varScale="1">
        <p:scale>
          <a:sx n="87" d="100"/>
          <a:sy n="87"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Com as recentes mudanças na sociedade, as pessoas, e em particular os </a:t>
            </a:r>
            <a:r>
              <a:rPr lang="pt-PT" dirty="0" err="1"/>
              <a:t>Millennials</a:t>
            </a:r>
            <a:r>
              <a:rPr lang="pt-PT" dirty="0"/>
              <a:t>, estão cada vez mais interessados em adquirir experiências em vez de comprar coisas como parte do seu bem-estar. As experiências de turismo podem ser especialmente poderosas quando projetadas usando os princípios da Economia de Experiência. </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6</a:t>
            </a:fld>
            <a:endParaRPr lang="en-US" dirty="0"/>
          </a:p>
        </p:txBody>
      </p:sp>
    </p:spTree>
    <p:extLst>
      <p:ext uri="{BB962C8B-B14F-4D97-AF65-F5344CB8AC3E}">
        <p14:creationId xmlns:p14="http://schemas.microsoft.com/office/powerpoint/2010/main" val="101918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Os turistas sentem-se envolvidos por diversos motivos: Espetáculos, eventos culturais e festivais são elementos importantes para entreter os participantes, enquanto contar piadas e anedotas pode fazer parte de experiências que misturam componentes de outros domínios da experiência (por exemplo: contar uma piada durante uma caminhada na montanha ao parar para um curto período de descanso) . Arte, música, patrimônio cultural, atrações e até algumas lojas são características que alavancam o quadrante do entretenimento.</a:t>
            </a:r>
            <a:endParaRPr lang="en-GB" sz="1200"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299316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16</a:t>
            </a:fld>
            <a:endParaRPr lang="en-US"/>
          </a:p>
        </p:txBody>
      </p:sp>
    </p:spTree>
    <p:extLst>
      <p:ext uri="{BB962C8B-B14F-4D97-AF65-F5344CB8AC3E}">
        <p14:creationId xmlns:p14="http://schemas.microsoft.com/office/powerpoint/2010/main" val="269550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No escapismo, os turistas procuram atividades, momentos e sentimentos que diferem das suas experiências diárias. Eles embarcam numa jornada que lhes permite “afastar” dos seus ambientes habituais para novos lugares e atividades que são dignos do seu tempo. Ao fazê-lo, procuram também um envolvimento ativo nessas atividades, tornando-se atores capazes de afetar seu desempenho nessa experiência. A </a:t>
            </a:r>
            <a:r>
              <a:rPr lang="pt-PT" i="1" dirty="0"/>
              <a:t>slow </a:t>
            </a:r>
            <a:r>
              <a:rPr lang="pt-PT" i="1" dirty="0" err="1"/>
              <a:t>adventure</a:t>
            </a:r>
            <a:r>
              <a:rPr lang="pt-PT" dirty="0"/>
              <a:t> é predominantemente de natureza escapista.</a:t>
            </a:r>
            <a:endParaRPr lang="en-GB" sz="1200"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17</a:t>
            </a:fld>
            <a:endParaRPr lang="en-US"/>
          </a:p>
        </p:txBody>
      </p:sp>
    </p:spTree>
    <p:extLst>
      <p:ext uri="{BB962C8B-B14F-4D97-AF65-F5344CB8AC3E}">
        <p14:creationId xmlns:p14="http://schemas.microsoft.com/office/powerpoint/2010/main" val="1884354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experiências estéticas são ótimas para criar memórias positivas. Elas resultam da atmosfera que o hóspede está experienciando. Portanto, é importante encontrar maneiras de criar ambientes mais convidativos e confortáveis, onde as pessoas gostam de ficar por um tempo. Passeios que incluem dirigir ou caminhar por aldeias pitorescas, pomares, visitar pontos turísticos ou admirar a arquitetura típica, são alguns exemplos. Hotéis, cafés boutique, restaurantes e lojas têm investido em experiências estéticas.</a:t>
            </a:r>
            <a:endParaRPr lang="en-GB" sz="1200" spc="-20"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18</a:t>
            </a:fld>
            <a:endParaRPr lang="en-US"/>
          </a:p>
        </p:txBody>
      </p:sp>
    </p:spTree>
    <p:extLst>
      <p:ext uri="{BB962C8B-B14F-4D97-AF65-F5344CB8AC3E}">
        <p14:creationId xmlns:p14="http://schemas.microsoft.com/office/powerpoint/2010/main" val="364766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THEME – </a:t>
            </a:r>
            <a:r>
              <a:rPr lang="en-GB" dirty="0" err="1"/>
              <a:t>referência</a:t>
            </a:r>
            <a:r>
              <a:rPr lang="en-GB" dirty="0"/>
              <a:t> à </a:t>
            </a:r>
            <a:r>
              <a:rPr lang="en-GB" dirty="0" err="1"/>
              <a:t>palavra</a:t>
            </a:r>
            <a:r>
              <a:rPr lang="en-GB" dirty="0"/>
              <a:t> </a:t>
            </a:r>
            <a:r>
              <a:rPr lang="en-GB" dirty="0" err="1"/>
              <a:t>inglesa</a:t>
            </a:r>
            <a:r>
              <a:rPr lang="en-GB" dirty="0"/>
              <a:t> que </a:t>
            </a:r>
            <a:r>
              <a:rPr lang="en-GB" dirty="0" err="1"/>
              <a:t>traduzida</a:t>
            </a:r>
            <a:r>
              <a:rPr lang="en-GB" dirty="0"/>
              <a:t> </a:t>
            </a:r>
            <a:r>
              <a:rPr lang="en-GB" dirty="0" err="1"/>
              <a:t>sgnifica</a:t>
            </a:r>
            <a:r>
              <a:rPr lang="en-GB" dirty="0"/>
              <a:t> “</a:t>
            </a:r>
            <a:r>
              <a:rPr lang="en-GB" dirty="0" err="1"/>
              <a:t>Tema</a:t>
            </a:r>
            <a:r>
              <a:rPr lang="en-GB" dirty="0"/>
              <a:t>”</a:t>
            </a: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20</a:t>
            </a:fld>
            <a:endParaRPr lang="en-US"/>
          </a:p>
        </p:txBody>
      </p:sp>
    </p:spTree>
    <p:extLst>
      <p:ext uri="{BB962C8B-B14F-4D97-AF65-F5344CB8AC3E}">
        <p14:creationId xmlns:p14="http://schemas.microsoft.com/office/powerpoint/2010/main" val="360870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228600" indent="-228600">
              <a:buAutoNum type="arabicPeriod"/>
            </a:pPr>
            <a:r>
              <a:rPr lang="pt-PT" dirty="0"/>
              <a:t>Destaque as coisas mais significativas que estão no cerne da experiência.</a:t>
            </a:r>
            <a:endParaRPr lang="en-GB" dirty="0"/>
          </a:p>
          <a:p>
            <a:pPr marL="228600" indent="-228600">
              <a:buAutoNum type="arabicPeriod"/>
            </a:pPr>
            <a:r>
              <a:rPr lang="pt-PT" dirty="0"/>
              <a:t>Pense criativamente e procure diferentes perspetivas e soluções.</a:t>
            </a:r>
          </a:p>
          <a:p>
            <a:pPr marL="228600" indent="-228600">
              <a:buAutoNum type="arabicPeriod"/>
            </a:pPr>
            <a:r>
              <a:rPr lang="pt-PT" dirty="0"/>
              <a:t>Concentre-se nas impressões que realmente denotam o tema convincente.</a:t>
            </a:r>
          </a:p>
          <a:p>
            <a:pPr marL="228600" indent="-228600">
              <a:buAutoNum type="arabicPeriod"/>
            </a:pPr>
            <a:r>
              <a:rPr lang="pt-PT" dirty="0"/>
              <a:t>Acentue o positivo e elimine o negativo.</a:t>
            </a:r>
          </a:p>
          <a:p>
            <a:pPr marL="228600" indent="-228600">
              <a:buAutoNum type="arabicPeriod"/>
            </a:pPr>
            <a:r>
              <a:rPr lang="pt-PT" dirty="0"/>
              <a:t>… sem sobrecarregar o convidado com muita informação sensorial.</a:t>
            </a:r>
            <a:endParaRPr lang="en-GB" dirty="0"/>
          </a:p>
          <a:p>
            <a:pPr marL="228600" indent="-228600">
              <a:buAutoNum type="arabicPeriod"/>
            </a:pPr>
            <a:r>
              <a:rPr lang="pt-PT" dirty="0"/>
              <a:t>... estendendo a experiência na mente do cliente ao longo do tempo.</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21</a:t>
            </a:fld>
            <a:endParaRPr lang="en-US"/>
          </a:p>
        </p:txBody>
      </p:sp>
    </p:spTree>
    <p:extLst>
      <p:ext uri="{BB962C8B-B14F-4D97-AF65-F5344CB8AC3E}">
        <p14:creationId xmlns:p14="http://schemas.microsoft.com/office/powerpoint/2010/main" val="293446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Nota: A </a:t>
            </a:r>
            <a:r>
              <a:rPr lang="en-GB" dirty="0" err="1"/>
              <a:t>palavra</a:t>
            </a:r>
            <a:r>
              <a:rPr lang="en-GB" dirty="0"/>
              <a:t> “</a:t>
            </a:r>
            <a:r>
              <a:rPr lang="en-GB" dirty="0" err="1"/>
              <a:t>Sugestões</a:t>
            </a:r>
            <a:r>
              <a:rPr lang="en-GB" dirty="0"/>
              <a:t>” </a:t>
            </a:r>
            <a:r>
              <a:rPr lang="en-GB" dirty="0" err="1"/>
              <a:t>foi</a:t>
            </a:r>
            <a:r>
              <a:rPr lang="en-GB" dirty="0"/>
              <a:t> </a:t>
            </a:r>
            <a:r>
              <a:rPr lang="en-GB" dirty="0" err="1"/>
              <a:t>convertida</a:t>
            </a:r>
            <a:r>
              <a:rPr lang="en-GB" dirty="0"/>
              <a:t> do </a:t>
            </a:r>
            <a:r>
              <a:rPr lang="en-GB" dirty="0" err="1"/>
              <a:t>inglês</a:t>
            </a:r>
            <a:r>
              <a:rPr lang="en-GB" dirty="0"/>
              <a:t> “Cue” que </a:t>
            </a:r>
            <a:r>
              <a:rPr lang="en-GB" dirty="0" err="1"/>
              <a:t>também</a:t>
            </a:r>
            <a:r>
              <a:rPr lang="en-GB" dirty="0"/>
              <a:t> </a:t>
            </a:r>
            <a:r>
              <a:rPr lang="en-GB" dirty="0" err="1"/>
              <a:t>pode</a:t>
            </a:r>
            <a:r>
              <a:rPr lang="en-GB" dirty="0"/>
              <a:t> ser </a:t>
            </a:r>
            <a:r>
              <a:rPr lang="en-GB" dirty="0" err="1"/>
              <a:t>traduzida</a:t>
            </a:r>
            <a:r>
              <a:rPr lang="en-GB" dirty="0"/>
              <a:t> </a:t>
            </a:r>
            <a:r>
              <a:rPr lang="en-GB" dirty="0" err="1"/>
              <a:t>como</a:t>
            </a:r>
            <a:r>
              <a:rPr lang="en-GB" dirty="0"/>
              <a:t> “</a:t>
            </a:r>
            <a:r>
              <a:rPr lang="en-GB" dirty="0" err="1"/>
              <a:t>pista</a:t>
            </a:r>
            <a:r>
              <a:rPr lang="en-GB" dirty="0"/>
              <a:t>” </a:t>
            </a:r>
            <a:r>
              <a:rPr lang="en-GB" dirty="0" err="1"/>
              <a:t>ou</a:t>
            </a:r>
            <a:r>
              <a:rPr lang="en-GB" dirty="0"/>
              <a:t> “</a:t>
            </a:r>
            <a:r>
              <a:rPr lang="en-GB" dirty="0" err="1"/>
              <a:t>deixa</a:t>
            </a:r>
            <a:r>
              <a:rPr lang="en-GB" dirty="0"/>
              <a:t>”.</a:t>
            </a: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25</a:t>
            </a:fld>
            <a:endParaRPr lang="en-US"/>
          </a:p>
        </p:txBody>
      </p:sp>
    </p:spTree>
    <p:extLst>
      <p:ext uri="{BB962C8B-B14F-4D97-AF65-F5344CB8AC3E}">
        <p14:creationId xmlns:p14="http://schemas.microsoft.com/office/powerpoint/2010/main" val="292715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26</a:t>
            </a:fld>
            <a:endParaRPr lang="en-US"/>
          </a:p>
        </p:txBody>
      </p:sp>
    </p:spTree>
    <p:extLst>
      <p:ext uri="{BB962C8B-B14F-4D97-AF65-F5344CB8AC3E}">
        <p14:creationId xmlns:p14="http://schemas.microsoft.com/office/powerpoint/2010/main" val="324261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pt-PT" dirty="0"/>
              <a:t>Cada experiência deve ser cuidadosamente preparada.</a:t>
            </a:r>
            <a:endParaRPr lang="en-GB" sz="1200" b="0" spc="-30" dirty="0"/>
          </a:p>
          <a:p>
            <a:pPr marL="171450" marR="0" lvl="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pt-PT" dirty="0"/>
              <a:t>Dependendo da experiência, a menor sugestão negativa pode causar efeitos devastadores (por exemplo, telemóvel está constantemente a vibrar em cima de uma mesa durante uma sessão de </a:t>
            </a:r>
            <a:r>
              <a:rPr lang="pt-PT" dirty="0" err="1"/>
              <a:t>mindfulness</a:t>
            </a:r>
            <a:r>
              <a:rPr lang="pt-PT" dirty="0"/>
              <a:t>).</a:t>
            </a:r>
            <a:endParaRPr lang="en-GB" sz="1200" b="0" spc="-30"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27</a:t>
            </a:fld>
            <a:endParaRPr lang="en-US"/>
          </a:p>
        </p:txBody>
      </p:sp>
    </p:spTree>
    <p:extLst>
      <p:ext uri="{BB962C8B-B14F-4D97-AF65-F5344CB8AC3E}">
        <p14:creationId xmlns:p14="http://schemas.microsoft.com/office/powerpoint/2010/main" val="78158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600"/>
              </a:spcAft>
              <a:buClrTx/>
              <a:buSzTx/>
              <a:buFont typeface="Arial" panose="020B0604020202020204" pitchFamily="34" charset="0"/>
              <a:buNone/>
              <a:tabLst/>
              <a:defRPr/>
            </a:pPr>
            <a:endParaRPr lang="en-GB" sz="1200" b="0" spc="-30"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28</a:t>
            </a:fld>
            <a:endParaRPr lang="en-US"/>
          </a:p>
        </p:txBody>
      </p:sp>
    </p:spTree>
    <p:extLst>
      <p:ext uri="{BB962C8B-B14F-4D97-AF65-F5344CB8AC3E}">
        <p14:creationId xmlns:p14="http://schemas.microsoft.com/office/powerpoint/2010/main" val="358556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7</a:t>
            </a:fld>
            <a:endParaRPr lang="en-US"/>
          </a:p>
        </p:txBody>
      </p:sp>
    </p:spTree>
    <p:extLst>
      <p:ext uri="{BB962C8B-B14F-4D97-AF65-F5344CB8AC3E}">
        <p14:creationId xmlns:p14="http://schemas.microsoft.com/office/powerpoint/2010/main" val="254250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20" dirty="0">
                <a:solidFill>
                  <a:schemeClr val="tx1"/>
                </a:solidFill>
              </a:rPr>
              <a:t> </a:t>
            </a:r>
            <a:r>
              <a:rPr lang="pt-PT" sz="1200" spc="-20" dirty="0" err="1">
                <a:solidFill>
                  <a:schemeClr val="tx1"/>
                </a:solidFill>
              </a:rPr>
              <a:t>Memorabilia</a:t>
            </a:r>
            <a:r>
              <a:rPr lang="pt-PT" sz="1200" spc="-20" dirty="0">
                <a:solidFill>
                  <a:schemeClr val="tx1"/>
                </a:solidFill>
              </a:rPr>
              <a:t> está entre os bens mais queridos das pessoas, aos quais elas atribuem muito mais valor do que o seu custo de fabricação. Portanto, os clientes frequentemente pagam comissões por esses itens, porque a faixa de preço funciona menos como um indicador do custo das mercadorias do que do valor que o comprador atribui à lembrança da experiência.</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29</a:t>
            </a:fld>
            <a:endParaRPr lang="en-US"/>
          </a:p>
        </p:txBody>
      </p:sp>
    </p:spTree>
    <p:extLst>
      <p:ext uri="{BB962C8B-B14F-4D97-AF65-F5344CB8AC3E}">
        <p14:creationId xmlns:p14="http://schemas.microsoft.com/office/powerpoint/2010/main" val="64763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nSpc>
                <a:spcPct val="150000"/>
              </a:lnSpc>
              <a:buClr>
                <a:srgbClr val="F7981D"/>
              </a:buClr>
            </a:pPr>
            <a:r>
              <a:rPr lang="en-GB" sz="1600" b="1" dirty="0" err="1">
                <a:solidFill>
                  <a:schemeClr val="bg1"/>
                </a:solidFill>
                <a:effectLst>
                  <a:outerShdw blurRad="38100" dist="38100" dir="2700000" algn="tl">
                    <a:srgbClr val="000000">
                      <a:alpha val="43137"/>
                    </a:srgbClr>
                  </a:outerShdw>
                </a:effectLst>
              </a:rPr>
              <a:t>Oportunidades</a:t>
            </a:r>
            <a:r>
              <a:rPr lang="en-GB" sz="1600" b="1" dirty="0">
                <a:solidFill>
                  <a:schemeClr val="bg1"/>
                </a:solidFill>
                <a:effectLst>
                  <a:outerShdw blurRad="38100" dist="38100" dir="2700000" algn="tl">
                    <a:srgbClr val="000000">
                      <a:alpha val="43137"/>
                    </a:srgbClr>
                  </a:outerShdw>
                </a:effectLst>
              </a:rPr>
              <a:t>:</a:t>
            </a:r>
          </a:p>
          <a:p>
            <a:pPr>
              <a:lnSpc>
                <a:spcPct val="150000"/>
              </a:lnSpc>
              <a:buClr>
                <a:srgbClr val="6ECECB"/>
              </a:buClr>
              <a:buFont typeface="Arial" panose="020B0604020202020204" pitchFamily="34" charset="0"/>
              <a:buChar char="•"/>
            </a:pPr>
            <a:r>
              <a:rPr lang="pt-PT" dirty="0"/>
              <a:t>Desenvolva criativamente novas formas de lembranças.</a:t>
            </a:r>
            <a:r>
              <a:rPr lang="en-GB" sz="1200" b="0" dirty="0"/>
              <a:t> </a:t>
            </a:r>
          </a:p>
          <a:p>
            <a:pPr>
              <a:lnSpc>
                <a:spcPct val="150000"/>
              </a:lnSpc>
              <a:buClr>
                <a:srgbClr val="6ECECB"/>
              </a:buClr>
              <a:buFont typeface="Arial" panose="020B0604020202020204" pitchFamily="34" charset="0"/>
              <a:buChar char="•"/>
            </a:pPr>
            <a:r>
              <a:rPr lang="en-GB" sz="1200" b="0" spc="-30" dirty="0" err="1"/>
              <a:t>Crie</a:t>
            </a:r>
            <a:r>
              <a:rPr lang="en-GB" sz="1200" b="0" spc="-30" dirty="0"/>
              <a:t> </a:t>
            </a:r>
            <a:r>
              <a:rPr lang="en-GB" sz="1200" b="1" spc="-30" dirty="0"/>
              <a:t>“</a:t>
            </a:r>
            <a:r>
              <a:rPr lang="en-GB" sz="1200" b="1" spc="-30" dirty="0" err="1"/>
              <a:t>momentos</a:t>
            </a:r>
            <a:r>
              <a:rPr lang="en-GB" sz="1200" b="1" spc="-30" dirty="0"/>
              <a:t> </a:t>
            </a:r>
            <a:r>
              <a:rPr lang="en-GB" sz="1200" b="1" spc="-30" dirty="0" err="1"/>
              <a:t>marcantes</a:t>
            </a:r>
            <a:r>
              <a:rPr lang="en-GB" sz="1200" b="1" spc="-30" dirty="0"/>
              <a:t>” </a:t>
            </a:r>
            <a:r>
              <a:rPr lang="en-GB" sz="1200" b="0" spc="-30" dirty="0" err="1"/>
              <a:t>memoráveis</a:t>
            </a:r>
            <a:r>
              <a:rPr lang="en-GB" sz="1200" b="0" spc="-30" dirty="0"/>
              <a:t> ​​para </a:t>
            </a:r>
            <a:r>
              <a:rPr lang="en-GB" sz="1200" b="0" spc="-30" dirty="0" err="1"/>
              <a:t>misturar</a:t>
            </a:r>
            <a:r>
              <a:rPr lang="en-GB" sz="1200" b="0" spc="-30" dirty="0"/>
              <a:t> </a:t>
            </a:r>
            <a:r>
              <a:rPr lang="en-GB" sz="1200" b="0" spc="-30" dirty="0" err="1"/>
              <a:t>recordações</a:t>
            </a:r>
            <a:r>
              <a:rPr lang="en-GB" sz="1200" b="0" spc="-30" dirty="0"/>
              <a:t>.</a:t>
            </a:r>
          </a:p>
          <a:p>
            <a:pPr>
              <a:lnSpc>
                <a:spcPct val="150000"/>
              </a:lnSpc>
              <a:buClr>
                <a:srgbClr val="6ECECB"/>
              </a:buClr>
              <a:buFont typeface="Arial" panose="020B0604020202020204" pitchFamily="34" charset="0"/>
              <a:buChar char="•"/>
            </a:pPr>
            <a:r>
              <a:rPr lang="en-GB" sz="1200" b="0" dirty="0"/>
              <a:t>Cross-selling, upselling e </a:t>
            </a:r>
            <a:r>
              <a:rPr lang="en-GB" sz="1200" b="0" dirty="0" err="1"/>
              <a:t>compras</a:t>
            </a:r>
            <a:r>
              <a:rPr lang="en-GB" sz="1200" b="0" dirty="0"/>
              <a:t> por </a:t>
            </a:r>
            <a:r>
              <a:rPr lang="en-GB" sz="1200" b="0" dirty="0" err="1"/>
              <a:t>impulso</a:t>
            </a:r>
            <a:r>
              <a:rPr lang="en-GB" sz="1200" b="0" dirty="0"/>
              <a:t>.</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404728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estímulo de sensações transforma os serviços mais simples em experiências envolventes. Preencher a experiência com sensações que façam sentido é uma forma de sustentar o tema da experiência e até mesmo intensificá-la, pois produz efeitos na mente por meio dos sentidos físicos.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31</a:t>
            </a:fld>
            <a:endParaRPr lang="en-US"/>
          </a:p>
        </p:txBody>
      </p:sp>
    </p:spTree>
    <p:extLst>
      <p:ext uri="{BB962C8B-B14F-4D97-AF65-F5344CB8AC3E}">
        <p14:creationId xmlns:p14="http://schemas.microsoft.com/office/powerpoint/2010/main" val="216022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No entanto, é importante saber como afetar os sentidos e qual será o efeito. Nem todas as sensações são boas e algumas combinações não funcionam. Da mesma forma que algumas pistas são suficientes para intensificar uma experiência por meio de um único sentido, uma única sensação também pode comprometer completamente uma experiência.</a:t>
            </a:r>
            <a:endParaRPr lang="en-GB" b="0"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32</a:t>
            </a:fld>
            <a:endParaRPr lang="en-US"/>
          </a:p>
        </p:txBody>
      </p:sp>
    </p:spTree>
    <p:extLst>
      <p:ext uri="{BB962C8B-B14F-4D97-AF65-F5344CB8AC3E}">
        <p14:creationId xmlns:p14="http://schemas.microsoft.com/office/powerpoint/2010/main" val="817727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33</a:t>
            </a:fld>
            <a:endParaRPr lang="en-US"/>
          </a:p>
        </p:txBody>
      </p:sp>
    </p:spTree>
    <p:extLst>
      <p:ext uri="{BB962C8B-B14F-4D97-AF65-F5344CB8AC3E}">
        <p14:creationId xmlns:p14="http://schemas.microsoft.com/office/powerpoint/2010/main" val="1726462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34</a:t>
            </a:fld>
            <a:endParaRPr lang="en-US"/>
          </a:p>
        </p:txBody>
      </p:sp>
    </p:spTree>
    <p:extLst>
      <p:ext uri="{BB962C8B-B14F-4D97-AF65-F5344CB8AC3E}">
        <p14:creationId xmlns:p14="http://schemas.microsoft.com/office/powerpoint/2010/main" val="325708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indent="-171450">
              <a:buFont typeface="Arial" panose="020B0604020202020204" pitchFamily="34" charset="0"/>
              <a:buChar char="•"/>
            </a:pPr>
            <a:r>
              <a:rPr lang="pt-PT" b="1" dirty="0"/>
              <a:t>A armadilha da </a:t>
            </a:r>
            <a:r>
              <a:rPr lang="pt-PT" b="1" dirty="0" err="1"/>
              <a:t>Homogenização</a:t>
            </a:r>
            <a:r>
              <a:rPr lang="pt-PT" dirty="0"/>
              <a:t>: quando as ofertas se tornam tão semelhantes entre si que só se distinguem pelo preço, elas tornam-se </a:t>
            </a:r>
            <a:r>
              <a:rPr lang="pt-PT" i="1" dirty="0" err="1"/>
              <a:t>commodities</a:t>
            </a:r>
            <a:r>
              <a:rPr lang="pt-PT" dirty="0"/>
              <a:t>. Logo, a competição é baseada no preço e não em características de valor acrescentado.</a:t>
            </a:r>
          </a:p>
          <a:p>
            <a:pPr marL="171450" indent="-171450">
              <a:buFont typeface="Arial" panose="020B0604020202020204" pitchFamily="34" charset="0"/>
              <a:buChar char="•"/>
            </a:pPr>
            <a:r>
              <a:rPr lang="pt-PT" b="1" dirty="0"/>
              <a:t>As experiências podem se tornar homogéneas</a:t>
            </a:r>
            <a:r>
              <a:rPr lang="pt-PT" dirty="0"/>
              <a:t>: podem se tornar um pouco menos agradáveis ​​(em visitas repetidas) até que o hóspede perca o interesse.</a:t>
            </a:r>
          </a:p>
          <a:p>
            <a:pPr marL="171450" indent="-171450">
              <a:buFont typeface="Arial" panose="020B0604020202020204" pitchFamily="34" charset="0"/>
              <a:buChar char="•"/>
            </a:pPr>
            <a:r>
              <a:rPr lang="pt-PT" dirty="0"/>
              <a:t>A </a:t>
            </a:r>
            <a:r>
              <a:rPr lang="pt-PT" b="0" dirty="0"/>
              <a:t>personalização</a:t>
            </a:r>
            <a:r>
              <a:rPr lang="pt-PT" dirty="0"/>
              <a:t> é uma </a:t>
            </a:r>
            <a:r>
              <a:rPr lang="pt-PT" b="1" dirty="0"/>
              <a:t>forma de evitar </a:t>
            </a:r>
            <a:r>
              <a:rPr lang="pt-PT" dirty="0"/>
              <a:t>a homogeneização.</a:t>
            </a:r>
            <a:endParaRPr lang="en-US" dirty="0"/>
          </a:p>
          <a:p>
            <a:pPr marL="171450" indent="-171450">
              <a:buFont typeface="Arial" panose="020B0604020202020204" pitchFamily="34" charset="0"/>
              <a:buChar char="•"/>
            </a:pPr>
            <a:r>
              <a:rPr lang="pt-PT" b="1" dirty="0"/>
              <a:t>Personalização em massa: </a:t>
            </a:r>
            <a:r>
              <a:rPr lang="pt-PT" dirty="0"/>
              <a:t>a personalização em massa oferece a cada um exatamente o que desejam, mas a um preço que estão dispostos a pagar. É servir cada cliente de forma única e eficiente.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b="1" dirty="0"/>
              <a:t>Fácil &amp; diferente: </a:t>
            </a:r>
            <a:r>
              <a:rPr lang="pt-PT" dirty="0"/>
              <a:t>as experiências são a oferta económica mais fácil de personalizar: nenhuma experiência é igual à outra.</a:t>
            </a:r>
            <a:endParaRPr lang="en-GB" sz="1200" dirty="0"/>
          </a:p>
          <a:p>
            <a:pPr marL="171450" indent="-171450">
              <a:buFont typeface="Arial" panose="020B0604020202020204" pitchFamily="34" charset="0"/>
              <a:buChar char="•"/>
            </a:pPr>
            <a:r>
              <a:rPr lang="pt-PT" b="1" dirty="0"/>
              <a:t>Experiências transformadoras de vida:</a:t>
            </a:r>
            <a:r>
              <a:rPr lang="pt-PT" dirty="0"/>
              <a:t> as experiências precisam ser personalizadas, o que criará transformações.</a:t>
            </a:r>
            <a:endParaRPr lang="en-US" dirty="0"/>
          </a:p>
          <a:p>
            <a:endParaRPr lang="en-US" dirty="0"/>
          </a:p>
          <a:p>
            <a:endParaRPr lang="en-US" dirty="0"/>
          </a:p>
          <a:p>
            <a:endParaRPr lang="en-US" dirty="0"/>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37</a:t>
            </a:fld>
            <a:endParaRPr lang="en-US"/>
          </a:p>
        </p:txBody>
      </p:sp>
    </p:spTree>
    <p:extLst>
      <p:ext uri="{BB962C8B-B14F-4D97-AF65-F5344CB8AC3E}">
        <p14:creationId xmlns:p14="http://schemas.microsoft.com/office/powerpoint/2010/main" val="2061517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A evolução do valor económico implica que os fornecedores também evoluem e ajustem a forma como trabalham para satisfazer as necessidades dos clientes. No entanto, as transformações ocorrem a nível individual e as pessoas não podem ser forçadas a mudar. Os fornecedores/encenadores/indutores podem, na melhor das hipóteses, criar a situação certa sob a qual a mudança adequada pode ocorrer, ou seja, encenar as experiências certas que envolvem os serviços certos, que envolvem os bens certos, que envolvem as mercadorias certas.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39</a:t>
            </a:fld>
            <a:endParaRPr lang="en-US"/>
          </a:p>
        </p:txBody>
      </p:sp>
    </p:spTree>
    <p:extLst>
      <p:ext uri="{BB962C8B-B14F-4D97-AF65-F5344CB8AC3E}">
        <p14:creationId xmlns:p14="http://schemas.microsoft.com/office/powerpoint/2010/main" val="150846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Conduzir transformações</a:t>
            </a:r>
            <a:r>
              <a:rPr lang="pt-PT" dirty="0"/>
              <a:t> significa determinar exatamente o conjunto certo de experiências transformadoras de vida necessárias para conduzir os aspirantes a alcançar seus objetivos. No entanto, os clientes que aspiram por transformações muitas vezes não sabem ou não podem articular suas esperanças e sonhos.</a:t>
            </a:r>
            <a:endParaRPr lang="en-GB" sz="1200" spc="-20" dirty="0">
              <a:solidFill>
                <a:schemeClr val="tx1"/>
              </a:solidFill>
            </a:endParaRPr>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40</a:t>
            </a:fld>
            <a:endParaRPr lang="en-US"/>
          </a:p>
        </p:txBody>
      </p:sp>
    </p:spTree>
    <p:extLst>
      <p:ext uri="{BB962C8B-B14F-4D97-AF65-F5344CB8AC3E}">
        <p14:creationId xmlns:p14="http://schemas.microsoft.com/office/powerpoint/2010/main" val="2441697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41</a:t>
            </a:fld>
            <a:endParaRPr lang="en-US"/>
          </a:p>
        </p:txBody>
      </p:sp>
    </p:spTree>
    <p:extLst>
      <p:ext uri="{BB962C8B-B14F-4D97-AF65-F5344CB8AC3E}">
        <p14:creationId xmlns:p14="http://schemas.microsoft.com/office/powerpoint/2010/main" val="20054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846510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43</a:t>
            </a:fld>
            <a:endParaRPr lang="en-US"/>
          </a:p>
        </p:txBody>
      </p:sp>
    </p:spTree>
    <p:extLst>
      <p:ext uri="{BB962C8B-B14F-4D97-AF65-F5344CB8AC3E}">
        <p14:creationId xmlns:p14="http://schemas.microsoft.com/office/powerpoint/2010/main" val="3589636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45</a:t>
            </a:fld>
            <a:endParaRPr lang="en-US"/>
          </a:p>
        </p:txBody>
      </p:sp>
    </p:spTree>
    <p:extLst>
      <p:ext uri="{BB962C8B-B14F-4D97-AF65-F5344CB8AC3E}">
        <p14:creationId xmlns:p14="http://schemas.microsoft.com/office/powerpoint/2010/main" val="2483687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47</a:t>
            </a:fld>
            <a:endParaRPr lang="en-US"/>
          </a:p>
        </p:txBody>
      </p:sp>
    </p:spTree>
    <p:extLst>
      <p:ext uri="{BB962C8B-B14F-4D97-AF65-F5344CB8AC3E}">
        <p14:creationId xmlns:p14="http://schemas.microsoft.com/office/powerpoint/2010/main" val="2034798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48</a:t>
            </a:fld>
            <a:endParaRPr lang="en-US"/>
          </a:p>
        </p:txBody>
      </p:sp>
    </p:spTree>
    <p:extLst>
      <p:ext uri="{BB962C8B-B14F-4D97-AF65-F5344CB8AC3E}">
        <p14:creationId xmlns:p14="http://schemas.microsoft.com/office/powerpoint/2010/main" val="2036069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50</a:t>
            </a:fld>
            <a:endParaRPr lang="en-US"/>
          </a:p>
        </p:txBody>
      </p:sp>
    </p:spTree>
    <p:extLst>
      <p:ext uri="{BB962C8B-B14F-4D97-AF65-F5344CB8AC3E}">
        <p14:creationId xmlns:p14="http://schemas.microsoft.com/office/powerpoint/2010/main" val="3026953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51</a:t>
            </a:fld>
            <a:endParaRPr lang="en-US"/>
          </a:p>
        </p:txBody>
      </p:sp>
    </p:spTree>
    <p:extLst>
      <p:ext uri="{BB962C8B-B14F-4D97-AF65-F5344CB8AC3E}">
        <p14:creationId xmlns:p14="http://schemas.microsoft.com/office/powerpoint/2010/main" val="38277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52</a:t>
            </a:fld>
            <a:endParaRPr lang="en-US"/>
          </a:p>
        </p:txBody>
      </p:sp>
    </p:spTree>
    <p:extLst>
      <p:ext uri="{BB962C8B-B14F-4D97-AF65-F5344CB8AC3E}">
        <p14:creationId xmlns:p14="http://schemas.microsoft.com/office/powerpoint/2010/main" val="300364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Experiências são vistas como a quarta oferta económica na progressão do valor económico, depois das </a:t>
            </a:r>
            <a:r>
              <a:rPr lang="pt-PT" i="1" dirty="0" err="1"/>
              <a:t>commodities</a:t>
            </a:r>
            <a:r>
              <a:rPr lang="pt-PT" dirty="0"/>
              <a:t>, bens e serviços. Cada oferta sucessiva aumenta muito em valor e incorpora as ofertas económicas anteriores. Portanto, as experiências são mais valiosas do que os serviços, mas compreendem os serviços quando são prestados. As transformações são a oferta económica definitiva, proporcionada pelas experiências.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9</a:t>
            </a:fld>
            <a:endParaRPr lang="en-US" dirty="0"/>
          </a:p>
        </p:txBody>
      </p:sp>
    </p:spTree>
    <p:extLst>
      <p:ext uri="{BB962C8B-B14F-4D97-AF65-F5344CB8AC3E}">
        <p14:creationId xmlns:p14="http://schemas.microsoft.com/office/powerpoint/2010/main" val="59514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10</a:t>
            </a:fld>
            <a:endParaRPr lang="en-US" dirty="0"/>
          </a:p>
        </p:txBody>
      </p:sp>
    </p:spTree>
    <p:extLst>
      <p:ext uri="{BB962C8B-B14F-4D97-AF65-F5344CB8AC3E}">
        <p14:creationId xmlns:p14="http://schemas.microsoft.com/office/powerpoint/2010/main" val="57840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11</a:t>
            </a:fld>
            <a:endParaRPr lang="en-US"/>
          </a:p>
        </p:txBody>
      </p:sp>
    </p:spTree>
    <p:extLst>
      <p:ext uri="{BB962C8B-B14F-4D97-AF65-F5344CB8AC3E}">
        <p14:creationId xmlns:p14="http://schemas.microsoft.com/office/powerpoint/2010/main" val="63181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12</a:t>
            </a:fld>
            <a:endParaRPr lang="en-US"/>
          </a:p>
        </p:txBody>
      </p:sp>
    </p:spTree>
    <p:extLst>
      <p:ext uri="{BB962C8B-B14F-4D97-AF65-F5344CB8AC3E}">
        <p14:creationId xmlns:p14="http://schemas.microsoft.com/office/powerpoint/2010/main" val="288036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13</a:t>
            </a:fld>
            <a:endParaRPr lang="en-US"/>
          </a:p>
        </p:txBody>
      </p:sp>
    </p:spTree>
    <p:extLst>
      <p:ext uri="{BB962C8B-B14F-4D97-AF65-F5344CB8AC3E}">
        <p14:creationId xmlns:p14="http://schemas.microsoft.com/office/powerpoint/2010/main" val="340384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experiências envolvem os clientes. Isso pode ser alcançado combinando o nível de </a:t>
            </a:r>
            <a:r>
              <a:rPr lang="pt-PT" b="1" dirty="0"/>
              <a:t>participação do convidado (passivo - ativo)</a:t>
            </a:r>
            <a:r>
              <a:rPr lang="pt-PT" dirty="0"/>
              <a:t> e o tipo de </a:t>
            </a:r>
            <a:r>
              <a:rPr lang="pt-PT" b="1" dirty="0"/>
              <a:t>conexão</a:t>
            </a:r>
            <a:r>
              <a:rPr lang="pt-PT" dirty="0"/>
              <a:t> (ou relacionamento ambiental) que une os clientes ao evento ou performance (absorção - imersão).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combinação entre esses dois recursos gera quatro domínios possíveis de experiência: Entretenimento, Educação, Estética e Escapismo.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Experiências aprimoradas e mais atraentes </a:t>
            </a:r>
            <a:r>
              <a:rPr lang="pt-PT" dirty="0"/>
              <a:t>são criadas </a:t>
            </a:r>
            <a:r>
              <a:rPr lang="pt-PT" b="1" dirty="0"/>
              <a:t>combinando elementos de diferentes domínios</a:t>
            </a:r>
            <a:r>
              <a:rPr lang="pt-PT"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experiências mais ricas reúnem aspetos e elementos dos quatro quadrantes, criando uma sensação distinta de lugar onde o hóspede deseja passar mais tempo (</a:t>
            </a:r>
            <a:r>
              <a:rPr lang="pt-PT" b="1" dirty="0"/>
              <a:t>ponto ideal</a:t>
            </a:r>
            <a:r>
              <a:rPr lang="pt-PT" dirty="0"/>
              <a:t>).</a:t>
            </a:r>
            <a:endParaRPr lang="en-GB" sz="1200"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14</a:t>
            </a:fld>
            <a:endParaRPr lang="en-US"/>
          </a:p>
        </p:txBody>
      </p:sp>
    </p:spTree>
    <p:extLst>
      <p:ext uri="{BB962C8B-B14F-4D97-AF65-F5344CB8AC3E}">
        <p14:creationId xmlns:p14="http://schemas.microsoft.com/office/powerpoint/2010/main" val="94190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470D8D8A-160A-E54A-A3E8-514650382F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BEE029E7-2486-8441-AD63-8C7908EF83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403461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77A8B5D0-0AEC-F446-A323-E7D32E7B46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5" name="Picture 14" descr="A picture containing clock, light&#10;&#10;Description automatically generated">
            <a:extLst>
              <a:ext uri="{FF2B5EF4-FFF2-40B4-BE49-F238E27FC236}">
                <a16:creationId xmlns:a16="http://schemas.microsoft.com/office/drawing/2014/main" id="{3046BC33-37F3-6048-88BE-58D0D1700B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89064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93C59-B731-4547-9C68-6DD50ABF4A48}"/>
              </a:ext>
            </a:extLst>
          </p:cNvPr>
          <p:cNvSpPr/>
          <p:nvPr userDrawn="1"/>
        </p:nvSpPr>
        <p:spPr>
          <a:xfrm>
            <a:off x="1" y="573972"/>
            <a:ext cx="3657600" cy="3966192"/>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5" name="Rectangle 14">
            <a:extLst>
              <a:ext uri="{FF2B5EF4-FFF2-40B4-BE49-F238E27FC236}">
                <a16:creationId xmlns:a16="http://schemas.microsoft.com/office/drawing/2014/main" id="{B12BEEE8-C8B2-B942-B19E-5F025637839E}"/>
              </a:ext>
            </a:extLst>
          </p:cNvPr>
          <p:cNvSpPr/>
          <p:nvPr userDrawn="1"/>
        </p:nvSpPr>
        <p:spPr>
          <a:xfrm>
            <a:off x="10798629" y="4540164"/>
            <a:ext cx="1393371" cy="81471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6" name="Text Placeholder 23">
            <a:extLst>
              <a:ext uri="{FF2B5EF4-FFF2-40B4-BE49-F238E27FC236}">
                <a16:creationId xmlns:a16="http://schemas.microsoft.com/office/drawing/2014/main" id="{A5F280E2-5C11-E848-918D-5B63238DDA6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9649DF6-A910-6541-8334-0AFA64D16647}"/>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9" name="Picture Placeholder 2">
            <a:extLst>
              <a:ext uri="{FF2B5EF4-FFF2-40B4-BE49-F238E27FC236}">
                <a16:creationId xmlns:a16="http://schemas.microsoft.com/office/drawing/2014/main" id="{03903FD7-B0B5-C34B-8FAD-562DD7371374}"/>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20" name="Picture 19" descr="A picture containing clock, light&#10;&#10;Description automatically generated">
            <a:extLst>
              <a:ext uri="{FF2B5EF4-FFF2-40B4-BE49-F238E27FC236}">
                <a16:creationId xmlns:a16="http://schemas.microsoft.com/office/drawing/2014/main" id="{3FFA77D1-E063-194C-B3F4-3827B010D4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21" name="Picture 20" descr="A picture containing clock, light&#10;&#10;Description automatically generated">
            <a:extLst>
              <a:ext uri="{FF2B5EF4-FFF2-40B4-BE49-F238E27FC236}">
                <a16:creationId xmlns:a16="http://schemas.microsoft.com/office/drawing/2014/main" id="{AAF04B87-73BD-FF46-8740-282C1A2BD0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22" name="TextBox 21">
            <a:extLst>
              <a:ext uri="{FF2B5EF4-FFF2-40B4-BE49-F238E27FC236}">
                <a16:creationId xmlns:a16="http://schemas.microsoft.com/office/drawing/2014/main" id="{E5E697F6-53AA-874B-BB99-6656F342A3B8}"/>
              </a:ext>
            </a:extLst>
          </p:cNvPr>
          <p:cNvSpPr txBox="1"/>
          <p:nvPr userDrawn="1"/>
        </p:nvSpPr>
        <p:spPr>
          <a:xfrm>
            <a:off x="2529444" y="53320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21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296157" y="4534649"/>
            <a:ext cx="785328" cy="1056986"/>
          </a:xfrm>
        </p:spPr>
        <p:txBody>
          <a:bodyPr anchor="t">
            <a:normAutofit/>
          </a:bodyPr>
          <a:lstStyle>
            <a:lvl1pPr marL="0" indent="0" algn="r">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712093" y="857244"/>
            <a:ext cx="4369392" cy="4493975"/>
          </a:xfrm>
        </p:spPr>
        <p:txBody>
          <a:bodyPr anchor="ctr">
            <a:normAutofit/>
          </a:bodyPr>
          <a:lstStyle>
            <a:lvl1pPr marL="0" indent="0" algn="ctr">
              <a:buNone/>
              <a:defRPr sz="3000" i="1" baseline="0">
                <a:solidFill>
                  <a:schemeClr val="tx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623677" y="659926"/>
            <a:ext cx="2613204" cy="1221666"/>
          </a:xfrm>
        </p:spPr>
        <p:txBody>
          <a:bodyPr anchor="t">
            <a:normAutofit/>
          </a:bodyPr>
          <a:lstStyle>
            <a:lvl1pPr marL="0" indent="0" algn="l">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299729" y="-1"/>
            <a:ext cx="4369392"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pic>
        <p:nvPicPr>
          <p:cNvPr id="25" name="Picture 24" descr="A picture containing clock, light&#10;&#10;Description automatically generated">
            <a:extLst>
              <a:ext uri="{FF2B5EF4-FFF2-40B4-BE49-F238E27FC236}">
                <a16:creationId xmlns:a16="http://schemas.microsoft.com/office/drawing/2014/main" id="{1AAC24B9-FFAF-734C-961D-EBEC0B1978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28" name="Picture 27" descr="A picture containing clock, light&#10;&#10;Description automatically generated">
            <a:extLst>
              <a:ext uri="{FF2B5EF4-FFF2-40B4-BE49-F238E27FC236}">
                <a16:creationId xmlns:a16="http://schemas.microsoft.com/office/drawing/2014/main" id="{33393B36-9099-F14A-9B66-8AADB41796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243454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3A3490-EBD3-BA40-BA5F-427C723BBA52}"/>
              </a:ext>
            </a:extLst>
          </p:cNvPr>
          <p:cNvSpPr/>
          <p:nvPr userDrawn="1"/>
        </p:nvSpPr>
        <p:spPr>
          <a:xfrm>
            <a:off x="405433" y="370011"/>
            <a:ext cx="11381134" cy="611797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CF482994-7DCE-674B-8773-A6B999027940}"/>
              </a:ext>
            </a:extLst>
          </p:cNvPr>
          <p:cNvSpPr>
            <a:spLocks noGrp="1"/>
          </p:cNvSpPr>
          <p:nvPr>
            <p:ph type="body" sz="quarter" idx="14" hasCustomPrompt="1"/>
          </p:nvPr>
        </p:nvSpPr>
        <p:spPr>
          <a:xfrm>
            <a:off x="4296157" y="4534649"/>
            <a:ext cx="785328" cy="1056986"/>
          </a:xfrm>
        </p:spPr>
        <p:txBody>
          <a:bodyPr anchor="t">
            <a:normAutofit/>
          </a:bodyPr>
          <a:lstStyle>
            <a:lvl1pPr marL="0" indent="0" algn="r">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64549542-EC66-6D4F-A905-17D9D453C432}"/>
              </a:ext>
            </a:extLst>
          </p:cNvPr>
          <p:cNvSpPr>
            <a:spLocks noGrp="1"/>
          </p:cNvSpPr>
          <p:nvPr>
            <p:ph type="body" sz="quarter" idx="13" hasCustomPrompt="1"/>
          </p:nvPr>
        </p:nvSpPr>
        <p:spPr>
          <a:xfrm>
            <a:off x="712093" y="857244"/>
            <a:ext cx="4369392" cy="4493975"/>
          </a:xfrm>
        </p:spPr>
        <p:txBody>
          <a:bodyPr anchor="ctr">
            <a:normAutofit/>
          </a:bodyPr>
          <a:lstStyle>
            <a:lvl1pPr marL="0" indent="0" algn="ctr">
              <a:buNone/>
              <a:defRPr sz="3000" i="1" baseline="0">
                <a:solidFill>
                  <a:schemeClr val="tx1"/>
                </a:solidFill>
                <a:latin typeface="+mn-lt"/>
              </a:defRPr>
            </a:lvl1pPr>
          </a:lstStyle>
          <a:p>
            <a:pPr lvl="0"/>
            <a:r>
              <a:rPr lang="en-US" dirty="0"/>
              <a:t>Quote Here</a:t>
            </a:r>
          </a:p>
        </p:txBody>
      </p:sp>
      <p:sp>
        <p:nvSpPr>
          <p:cNvPr id="21" name="Text Placeholder 23">
            <a:extLst>
              <a:ext uri="{FF2B5EF4-FFF2-40B4-BE49-F238E27FC236}">
                <a16:creationId xmlns:a16="http://schemas.microsoft.com/office/drawing/2014/main" id="{5558487F-3248-D24F-B0C7-4C1ECF728A97}"/>
              </a:ext>
            </a:extLst>
          </p:cNvPr>
          <p:cNvSpPr>
            <a:spLocks noGrp="1"/>
          </p:cNvSpPr>
          <p:nvPr>
            <p:ph type="body" sz="quarter" idx="15" hasCustomPrompt="1"/>
          </p:nvPr>
        </p:nvSpPr>
        <p:spPr>
          <a:xfrm>
            <a:off x="623677" y="659926"/>
            <a:ext cx="2613204" cy="1221666"/>
          </a:xfrm>
        </p:spPr>
        <p:txBody>
          <a:bodyPr anchor="t">
            <a:normAutofit/>
          </a:bodyPr>
          <a:lstStyle>
            <a:lvl1pPr marL="0" indent="0" algn="l">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22" name="Picture Placeholder 2">
            <a:extLst>
              <a:ext uri="{FF2B5EF4-FFF2-40B4-BE49-F238E27FC236}">
                <a16:creationId xmlns:a16="http://schemas.microsoft.com/office/drawing/2014/main" id="{4E341D50-4597-F740-B18A-BF741768A777}"/>
              </a:ext>
            </a:extLst>
          </p:cNvPr>
          <p:cNvSpPr>
            <a:spLocks noGrp="1"/>
          </p:cNvSpPr>
          <p:nvPr>
            <p:ph type="pic" sz="quarter" idx="19"/>
          </p:nvPr>
        </p:nvSpPr>
        <p:spPr>
          <a:xfrm>
            <a:off x="5299729" y="-1"/>
            <a:ext cx="4369392"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pic>
        <p:nvPicPr>
          <p:cNvPr id="23" name="Picture 22" descr="A picture containing clock, light&#10;&#10;Description automatically generated">
            <a:extLst>
              <a:ext uri="{FF2B5EF4-FFF2-40B4-BE49-F238E27FC236}">
                <a16:creationId xmlns:a16="http://schemas.microsoft.com/office/drawing/2014/main" id="{AD30A63E-6E9F-4243-B9DE-463FF62A2C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24" name="Picture 23" descr="A picture containing clock, light&#10;&#10;Description automatically generated">
            <a:extLst>
              <a:ext uri="{FF2B5EF4-FFF2-40B4-BE49-F238E27FC236}">
                <a16:creationId xmlns:a16="http://schemas.microsoft.com/office/drawing/2014/main" id="{9889B87C-5507-C94E-82F2-564202A867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13253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tx1"/>
                </a:solidFill>
                <a:latin typeface="+mn-lt"/>
              </a:defRPr>
            </a:lvl1pPr>
          </a:lstStyle>
          <a:p>
            <a:pPr lvl="0"/>
            <a:r>
              <a:rPr lang="en-US" dirty="0"/>
              <a:t>TITLE</a:t>
            </a:r>
          </a:p>
        </p:txBody>
      </p:sp>
      <p:pic>
        <p:nvPicPr>
          <p:cNvPr id="7" name="Picture 6" descr="A picture containing clock, light&#10;&#10;Description automatically generated">
            <a:extLst>
              <a:ext uri="{FF2B5EF4-FFF2-40B4-BE49-F238E27FC236}">
                <a16:creationId xmlns:a16="http://schemas.microsoft.com/office/drawing/2014/main" id="{1DB39406-52C6-524A-A8ED-A322BCC3C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0" name="Picture 9" descr="A picture containing clock, light&#10;&#10;Description automatically generated">
            <a:extLst>
              <a:ext uri="{FF2B5EF4-FFF2-40B4-BE49-F238E27FC236}">
                <a16:creationId xmlns:a16="http://schemas.microsoft.com/office/drawing/2014/main" id="{94816418-C330-BE45-BD1B-DE767D2CA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2CDFA0-AE32-354F-BFC4-4E2908931666}"/>
              </a:ext>
            </a:extLst>
          </p:cNvPr>
          <p:cNvSpPr/>
          <p:nvPr userDrawn="1"/>
        </p:nvSpPr>
        <p:spPr>
          <a:xfrm>
            <a:off x="332509" y="301336"/>
            <a:ext cx="11513127" cy="621376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3">
            <a:extLst>
              <a:ext uri="{FF2B5EF4-FFF2-40B4-BE49-F238E27FC236}">
                <a16:creationId xmlns:a16="http://schemas.microsoft.com/office/drawing/2014/main" id="{45EEF1A5-64A2-B74F-8A95-59D3FCF531D2}"/>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tx1"/>
                </a:solidFill>
                <a:latin typeface="+mn-lt"/>
              </a:defRPr>
            </a:lvl1pPr>
          </a:lstStyle>
          <a:p>
            <a:pPr lvl="0"/>
            <a:r>
              <a:rPr lang="en-US" dirty="0"/>
              <a:t>TITLE</a:t>
            </a:r>
          </a:p>
        </p:txBody>
      </p:sp>
      <p:pic>
        <p:nvPicPr>
          <p:cNvPr id="10" name="Picture 9" descr="A picture containing clock, light&#10;&#10;Description automatically generated">
            <a:extLst>
              <a:ext uri="{FF2B5EF4-FFF2-40B4-BE49-F238E27FC236}">
                <a16:creationId xmlns:a16="http://schemas.microsoft.com/office/drawing/2014/main" id="{88FDC867-7C61-1D48-AAB9-0445B22007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0115479A-658A-854C-9A1B-C1555C23D5F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 solid with tex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FC44B-F86F-CC4A-9DA1-0992E13CF076}"/>
              </a:ext>
            </a:extLst>
          </p:cNvPr>
          <p:cNvSpPr/>
          <p:nvPr userDrawn="1"/>
        </p:nvSpPr>
        <p:spPr>
          <a:xfrm>
            <a:off x="332509" y="301336"/>
            <a:ext cx="5118265" cy="621376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 light&#10;&#10;Description automatically generated">
            <a:extLst>
              <a:ext uri="{FF2B5EF4-FFF2-40B4-BE49-F238E27FC236}">
                <a16:creationId xmlns:a16="http://schemas.microsoft.com/office/drawing/2014/main" id="{E3B0AF24-C60F-C74B-9FB2-36635DF8A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7C48E361-DED3-4A4D-98A8-4FCABC28DB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
        <p:nvSpPr>
          <p:cNvPr id="14" name="Text Placeholder 23">
            <a:extLst>
              <a:ext uri="{FF2B5EF4-FFF2-40B4-BE49-F238E27FC236}">
                <a16:creationId xmlns:a16="http://schemas.microsoft.com/office/drawing/2014/main" id="{D27942BF-7B03-CE45-B584-E1265764F33C}"/>
              </a:ext>
            </a:extLst>
          </p:cNvPr>
          <p:cNvSpPr>
            <a:spLocks noGrp="1"/>
          </p:cNvSpPr>
          <p:nvPr>
            <p:ph type="body" sz="quarter" idx="15" hasCustomPrompt="1"/>
          </p:nvPr>
        </p:nvSpPr>
        <p:spPr>
          <a:xfrm>
            <a:off x="571313" y="875544"/>
            <a:ext cx="4677581" cy="4883987"/>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C077F339-5D74-6348-8CE9-B8CF53750BBF}"/>
              </a:ext>
            </a:extLst>
          </p:cNvPr>
          <p:cNvSpPr>
            <a:spLocks noGrp="1"/>
          </p:cNvSpPr>
          <p:nvPr>
            <p:ph type="body" sz="quarter" idx="16" hasCustomPrompt="1"/>
          </p:nvPr>
        </p:nvSpPr>
        <p:spPr>
          <a:xfrm>
            <a:off x="5973287" y="875545"/>
            <a:ext cx="5576287" cy="4883986"/>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 solid with text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FC44B-F86F-CC4A-9DA1-0992E13CF076}"/>
              </a:ext>
            </a:extLst>
          </p:cNvPr>
          <p:cNvSpPr/>
          <p:nvPr userDrawn="1"/>
        </p:nvSpPr>
        <p:spPr>
          <a:xfrm>
            <a:off x="332509" y="301336"/>
            <a:ext cx="5118265" cy="621376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 light&#10;&#10;Description automatically generated">
            <a:extLst>
              <a:ext uri="{FF2B5EF4-FFF2-40B4-BE49-F238E27FC236}">
                <a16:creationId xmlns:a16="http://schemas.microsoft.com/office/drawing/2014/main" id="{E3B0AF24-C60F-C74B-9FB2-36635DF8A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7C48E361-DED3-4A4D-98A8-4FCABC28DB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
        <p:nvSpPr>
          <p:cNvPr id="14" name="Text Placeholder 23">
            <a:extLst>
              <a:ext uri="{FF2B5EF4-FFF2-40B4-BE49-F238E27FC236}">
                <a16:creationId xmlns:a16="http://schemas.microsoft.com/office/drawing/2014/main" id="{D27942BF-7B03-CE45-B584-E1265764F33C}"/>
              </a:ext>
            </a:extLst>
          </p:cNvPr>
          <p:cNvSpPr>
            <a:spLocks noGrp="1"/>
          </p:cNvSpPr>
          <p:nvPr>
            <p:ph type="body" sz="quarter" idx="15" hasCustomPrompt="1"/>
          </p:nvPr>
        </p:nvSpPr>
        <p:spPr>
          <a:xfrm>
            <a:off x="571313" y="875544"/>
            <a:ext cx="4677581" cy="4883987"/>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C077F339-5D74-6348-8CE9-B8CF53750BBF}"/>
              </a:ext>
            </a:extLst>
          </p:cNvPr>
          <p:cNvSpPr>
            <a:spLocks noGrp="1"/>
          </p:cNvSpPr>
          <p:nvPr>
            <p:ph type="body" sz="quarter" idx="16" hasCustomPrompt="1"/>
          </p:nvPr>
        </p:nvSpPr>
        <p:spPr>
          <a:xfrm>
            <a:off x="5973287" y="875545"/>
            <a:ext cx="5576287" cy="4883986"/>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5201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740896"/>
          </a:xfrm>
          <a:noFill/>
        </p:spPr>
        <p:txBody>
          <a:bodyPr>
            <a:normAutofit/>
          </a:bodyPr>
          <a:lstStyle>
            <a:lvl1pPr marL="0" indent="0" algn="ctr">
              <a:buNone/>
              <a:defRPr sz="3600" b="1">
                <a:solidFill>
                  <a:schemeClr val="tx1"/>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61765"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47066"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87916"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84888"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21352"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6" name="Picture 25" descr="A picture containing clock, light&#10;&#10;Description automatically generated">
            <a:extLst>
              <a:ext uri="{FF2B5EF4-FFF2-40B4-BE49-F238E27FC236}">
                <a16:creationId xmlns:a16="http://schemas.microsoft.com/office/drawing/2014/main" id="{16DB5F36-9181-364F-99C3-D62B127EA7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27" name="Picture 26" descr="A picture containing clock, light&#10;&#10;Description automatically generated">
            <a:extLst>
              <a:ext uri="{FF2B5EF4-FFF2-40B4-BE49-F238E27FC236}">
                <a16:creationId xmlns:a16="http://schemas.microsoft.com/office/drawing/2014/main" id="{D54472F6-5652-F54C-87BE-CC3014C0EA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5291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2"/>
            <a:ext cx="12192000" cy="685800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tx1"/>
                </a:solidFill>
                <a:effectLst/>
                <a:latin typeface="+mn-lt"/>
                <a:ea typeface="+mn-ea"/>
                <a:cs typeface="+mn-cs"/>
                <a:sym typeface="Quattrocento Sans"/>
              </a:rPr>
              <a:t>DETOUR</a:t>
            </a:r>
          </a:p>
          <a:p>
            <a:pPr fontAlgn="base"/>
            <a:r>
              <a:rPr lang="en-IE" sz="4400" b="0" i="0" u="none" strike="noStrike" kern="1200" baseline="0" dirty="0">
                <a:solidFill>
                  <a:schemeClr val="tx1"/>
                </a:solidFill>
                <a:effectLst/>
                <a:latin typeface="+mn-lt"/>
                <a:ea typeface="+mn-ea"/>
                <a:cs typeface="+mn-cs"/>
                <a:sym typeface="Quattrocento Sans"/>
              </a:rPr>
              <a:t>FONT TYPEFACE &amp; SIZE</a:t>
            </a:r>
            <a:endParaRPr lang="en-IE" sz="3600" baseline="0" dirty="0">
              <a:solidFill>
                <a:schemeClr val="tx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tx1"/>
                </a:solidFill>
                <a:effectLst/>
                <a:latin typeface="+mn-lt"/>
                <a:ea typeface="+mn-ea"/>
                <a:cs typeface="+mn-cs"/>
              </a:rPr>
              <a:t>PLEASE</a:t>
            </a:r>
            <a:r>
              <a:rPr lang="en-IE" sz="3000" b="0" i="0" u="none" strike="noStrike" kern="1200" baseline="0" dirty="0">
                <a:solidFill>
                  <a:schemeClr val="tx1"/>
                </a:solidFill>
                <a:effectLst/>
                <a:latin typeface="+mn-lt"/>
                <a:ea typeface="+mn-ea"/>
                <a:cs typeface="+mn-cs"/>
              </a:rPr>
              <a:t> ENSURE TO KEEP FONTS AS PER THE LAYOUT</a:t>
            </a:r>
            <a:endParaRPr lang="en-IE" sz="3000" b="0" i="0" u="none" strike="noStrike" kern="1200" dirty="0">
              <a:solidFill>
                <a:schemeClr val="tx1"/>
              </a:solidFill>
              <a:effectLst/>
              <a:latin typeface="+mn-lt"/>
              <a:ea typeface="+mn-ea"/>
              <a:cs typeface="+mn-cs"/>
            </a:endParaRPr>
          </a:p>
          <a:p>
            <a:pPr fontAlgn="base"/>
            <a:endParaRPr lang="en-IE" sz="3000" b="0" i="0" u="none" strike="noStrike" kern="1200" dirty="0">
              <a:solidFill>
                <a:schemeClr val="tx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tx1"/>
                </a:solidFill>
                <a:effectLst/>
                <a:latin typeface="+mn-lt"/>
                <a:ea typeface="+mn-ea"/>
                <a:cs typeface="+mn-cs"/>
              </a:rPr>
              <a:t>48 point </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Divider</a:t>
            </a:r>
            <a:r>
              <a:rPr lang="en-IE" sz="3000" b="0" i="0" u="none" strike="noStrike" kern="1200" baseline="0" dirty="0">
                <a:solidFill>
                  <a:schemeClr val="tx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tx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36 point</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30 point</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	</a:t>
            </a:r>
            <a:r>
              <a:rPr lang="en-IE" sz="3000" b="0" i="0" u="none" strike="noStrike" kern="1200" baseline="0" dirty="0">
                <a:solidFill>
                  <a:schemeClr val="tx1"/>
                </a:solidFill>
                <a:effectLst/>
                <a:latin typeface="+mn-lt"/>
                <a:ea typeface="+mn-ea"/>
                <a:cs typeface="+mn-cs"/>
              </a:rPr>
              <a:t>       </a:t>
            </a:r>
            <a:r>
              <a:rPr lang="en-IE" sz="3000" b="0" i="0" u="none" strike="noStrike" kern="1200" dirty="0">
                <a:solidFill>
                  <a:schemeClr val="tx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24 point</a:t>
            </a:r>
            <a:r>
              <a:rPr lang="en-IE" sz="3000" b="0" i="0" u="none" strike="noStrike" kern="1200" baseline="0" dirty="0">
                <a:solidFill>
                  <a:schemeClr val="tx1"/>
                </a:solidFill>
                <a:effectLst/>
                <a:latin typeface="+mn-lt"/>
                <a:ea typeface="+mn-ea"/>
                <a:cs typeface="+mn-cs"/>
              </a:rPr>
              <a:t>  -  </a:t>
            </a:r>
            <a:r>
              <a:rPr lang="en-IE" sz="3000" b="0" i="0" u="none" strike="noStrike" kern="1200" baseline="0" dirty="0">
                <a:solidFill>
                  <a:schemeClr val="tx1"/>
                </a:solidFill>
                <a:effectLst/>
                <a:latin typeface="+mn-lt"/>
                <a:ea typeface="Quattrocento Sans"/>
                <a:cs typeface="Quattrocento Sans"/>
                <a:sym typeface="Quattrocento Sans"/>
              </a:rPr>
              <a:t>Main </a:t>
            </a:r>
            <a:r>
              <a:rPr lang="en-IE" sz="3000" b="0" i="0" u="none" strike="noStrike" kern="1200" dirty="0">
                <a:solidFill>
                  <a:schemeClr val="tx1"/>
                </a:solidFill>
                <a:effectLst/>
                <a:latin typeface="+mn-lt"/>
                <a:ea typeface="+mn-ea"/>
                <a:cs typeface="+mn-cs"/>
              </a:rPr>
              <a:t>Text Body </a:t>
            </a:r>
            <a:endParaRPr lang="en-US" sz="3000" dirty="0">
              <a:solidFill>
                <a:schemeClr val="tx1"/>
              </a:solidFill>
            </a:endParaRPr>
          </a:p>
          <a:p>
            <a:pPr fontAlgn="base"/>
            <a:endParaRPr lang="en-IE" sz="3000" b="0" i="0" u="none" strike="noStrike" kern="1200" dirty="0">
              <a:solidFill>
                <a:schemeClr val="tx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tx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tx1"/>
                </a:solidFill>
                <a:effectLst/>
                <a:latin typeface="+mn-lt"/>
                <a:ea typeface="+mn-ea"/>
                <a:cs typeface="+mn-cs"/>
                <a:sym typeface="Quattrocento Sans"/>
              </a:rPr>
              <a:t>DETOUR </a:t>
            </a:r>
            <a:r>
              <a:rPr lang="en-IE" sz="2400" b="0" i="0" u="none" strike="noStrike" kern="1200" baseline="0" dirty="0">
                <a:solidFill>
                  <a:schemeClr val="tx1"/>
                </a:solidFill>
                <a:effectLst/>
                <a:latin typeface="+mn-lt"/>
                <a:ea typeface="+mn-ea"/>
                <a:cs typeface="+mn-cs"/>
                <a:sym typeface="Quattrocento Sans"/>
              </a:rPr>
              <a:t>PowerPoint is</a:t>
            </a:r>
            <a:r>
              <a:rPr lang="is-IS" sz="2400" b="0" i="0" u="none" strike="noStrike" kern="1200" baseline="0" dirty="0">
                <a:solidFill>
                  <a:schemeClr val="tx1"/>
                </a:solidFill>
                <a:effectLst/>
                <a:latin typeface="+mn-lt"/>
                <a:ea typeface="+mn-ea"/>
                <a:cs typeface="+mn-cs"/>
                <a:sym typeface="Quattrocento Sans"/>
              </a:rPr>
              <a:t>….</a:t>
            </a:r>
            <a:endParaRPr lang="en-IE" sz="2400" b="0" i="0" u="none" strike="noStrike" kern="1200" baseline="0" dirty="0">
              <a:solidFill>
                <a:schemeClr val="tx1"/>
              </a:solidFill>
              <a:effectLst/>
              <a:latin typeface="+mn-lt"/>
              <a:ea typeface="+mn-ea"/>
              <a:cs typeface="+mn-cs"/>
              <a:sym typeface="Quattrocento Sans"/>
            </a:endParaRPr>
          </a:p>
          <a:p>
            <a:pPr fontAlgn="base"/>
            <a:endParaRPr lang="en-IE" sz="2400" b="0" i="0" u="none" strike="noStrike" kern="1200" baseline="0" dirty="0">
              <a:solidFill>
                <a:schemeClr val="tx1"/>
              </a:solidFill>
              <a:effectLst/>
              <a:latin typeface="+mn-lt"/>
              <a:ea typeface="+mn-ea"/>
              <a:cs typeface="+mn-cs"/>
              <a:sym typeface="Quattrocento Sans"/>
            </a:endParaRPr>
          </a:p>
          <a:p>
            <a:pPr fontAlgn="base"/>
            <a:r>
              <a:rPr lang="en-IE" sz="3600" b="1" i="1" baseline="0" dirty="0">
                <a:solidFill>
                  <a:schemeClr val="tx1"/>
                </a:solidFill>
                <a:latin typeface="+mn-lt"/>
                <a:ea typeface="Quattrocento Sans"/>
                <a:cs typeface="Quattrocento Sans"/>
                <a:sym typeface="Quattrocento Sans"/>
              </a:rPr>
              <a:t>Calibri</a:t>
            </a:r>
            <a:endParaRPr lang="en-IE" sz="3600" baseline="0" dirty="0">
              <a:solidFill>
                <a:schemeClr val="tx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tx1"/>
                </a:solidFill>
                <a:effectLst/>
                <a:latin typeface="+mn-lt"/>
                <a:ea typeface="+mn-ea"/>
                <a:cs typeface="+mn-cs"/>
              </a:rPr>
              <a:t>*** </a:t>
            </a:r>
            <a:r>
              <a:rPr lang="en-IE" sz="2400" b="1" kern="1200" dirty="0">
                <a:solidFill>
                  <a:schemeClr val="tx1"/>
                </a:solidFill>
                <a:effectLst/>
                <a:latin typeface="+mn-lt"/>
                <a:ea typeface="+mn-ea"/>
                <a:cs typeface="+mn-cs"/>
              </a:rPr>
              <a:t>PLEASE DELETE THIS INSTRUCTION SLIDE BEFORE PRESENTING FINAL PRESENTATION </a:t>
            </a:r>
            <a:r>
              <a:rPr lang="en-IE" sz="2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1216396" y="753365"/>
            <a:ext cx="9759208" cy="5947921"/>
          </a:xfrm>
          <a:prstGeom prst="rect">
            <a:avLst/>
          </a:prstGeom>
        </p:spPr>
      </p:pic>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picture containing clock, light&#10;&#10;Description automatically generated">
            <a:extLst>
              <a:ext uri="{FF2B5EF4-FFF2-40B4-BE49-F238E27FC236}">
                <a16:creationId xmlns:a16="http://schemas.microsoft.com/office/drawing/2014/main" id="{F9D87586-F9C7-1F43-A63C-209BAB4CA5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66703AE4-F959-5C43-BD19-CA083A7D5B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780027"/>
            <a:ext cx="6361734" cy="69735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descr="A picture containing clock, light&#10;&#10;Description automatically generated">
            <a:extLst>
              <a:ext uri="{FF2B5EF4-FFF2-40B4-BE49-F238E27FC236}">
                <a16:creationId xmlns:a16="http://schemas.microsoft.com/office/drawing/2014/main" id="{1EBF4FBF-BE16-5C46-871D-CCFDB16980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BFACEA31-2C17-934B-9EB1-38D7AB99F5A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chemeClr val="tx1"/>
                </a:solidFill>
                <a:latin typeface="+mn-lt"/>
              </a:defRPr>
            </a:lvl1pPr>
          </a:lstStyle>
          <a:p>
            <a:pPr lvl="0"/>
            <a:r>
              <a:rPr lang="en-US" dirty="0"/>
              <a:t>TITLE</a:t>
            </a:r>
          </a:p>
        </p:txBody>
      </p:sp>
      <p:sp>
        <p:nvSpPr>
          <p:cNvPr id="24" name="Rectangle 23">
            <a:extLst>
              <a:ext uri="{FF2B5EF4-FFF2-40B4-BE49-F238E27FC236}">
                <a16:creationId xmlns:a16="http://schemas.microsoft.com/office/drawing/2014/main" id="{6DAFF203-8D79-F746-990D-17E7C15602BE}"/>
              </a:ext>
            </a:extLst>
          </p:cNvPr>
          <p:cNvSpPr/>
          <p:nvPr userDrawn="1"/>
        </p:nvSpPr>
        <p:spPr>
          <a:xfrm>
            <a:off x="4332514"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picture containing clock, light&#10;&#10;Description automatically generated">
            <a:extLst>
              <a:ext uri="{FF2B5EF4-FFF2-40B4-BE49-F238E27FC236}">
                <a16:creationId xmlns:a16="http://schemas.microsoft.com/office/drawing/2014/main" id="{FE19B9C4-B537-3146-8E05-545B792132B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4F991A1F-C2B1-CD4C-A21D-0E5375B1189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0"/>
            <a:ext cx="5362354" cy="6858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7559425" y="962967"/>
            <a:ext cx="3104978" cy="697353"/>
          </a:xfrm>
        </p:spPr>
        <p:txBody>
          <a:bodyPr anchor="ctr">
            <a:noAutofit/>
          </a:bodyPr>
          <a:lstStyle>
            <a:lvl1pPr marL="0" indent="0" algn="l">
              <a:buNone/>
              <a:defRPr sz="5400" baseline="0">
                <a:solidFill>
                  <a:schemeClr val="tx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7559425" y="1758368"/>
            <a:ext cx="3854522" cy="697353"/>
          </a:xfrm>
        </p:spPr>
        <p:txBody>
          <a:bodyPr anchor="ctr">
            <a:noAutofit/>
          </a:bodyPr>
          <a:lstStyle>
            <a:lvl1pPr marL="0" indent="0" algn="l">
              <a:buNone/>
              <a:defRPr sz="2800" i="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7722709" y="4782163"/>
            <a:ext cx="2812464" cy="323455"/>
          </a:xfrm>
        </p:spPr>
        <p:txBody>
          <a:bodyPr anchor="t">
            <a:normAutofit/>
          </a:bodyPr>
          <a:lstStyle>
            <a:lvl1pPr marL="0" indent="0">
              <a:buNone/>
              <a:defRPr sz="1600">
                <a:solidFill>
                  <a:schemeClr val="tx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7722709" y="5328094"/>
            <a:ext cx="2812464" cy="323455"/>
          </a:xfrm>
        </p:spPr>
        <p:txBody>
          <a:bodyPr anchor="t">
            <a:normAutofit/>
          </a:bodyPr>
          <a:lstStyle>
            <a:lvl1pPr marL="0" indent="0">
              <a:buNone/>
              <a:defRPr sz="1600">
                <a:solidFill>
                  <a:schemeClr val="tx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7722709" y="5895033"/>
            <a:ext cx="2812464" cy="323455"/>
          </a:xfrm>
        </p:spPr>
        <p:txBody>
          <a:bodyPr anchor="t">
            <a:normAutofit/>
          </a:bodyPr>
          <a:lstStyle>
            <a:lvl1pPr marL="0" indent="0">
              <a:buNone/>
              <a:defRPr sz="1600">
                <a:solidFill>
                  <a:schemeClr val="tx1"/>
                </a:solidFill>
              </a:defRPr>
            </a:lvl1pPr>
          </a:lstStyle>
          <a:p>
            <a:pPr lvl="0"/>
            <a:r>
              <a:rPr lang="en-US" dirty="0"/>
              <a:t>Text 1</a:t>
            </a:r>
          </a:p>
        </p:txBody>
      </p:sp>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2"/>
          <a:stretch>
            <a:fillRect/>
          </a:stretch>
        </p:blipFill>
        <p:spPr>
          <a:xfrm>
            <a:off x="0" y="5895033"/>
            <a:ext cx="2095500" cy="558800"/>
          </a:xfrm>
          <a:prstGeom prst="rect">
            <a:avLst/>
          </a:prstGeom>
        </p:spPr>
      </p:pic>
      <p:pic>
        <p:nvPicPr>
          <p:cNvPr id="10" name="Picture 9" descr="A close up of a sign&#10;&#10;Description automatically generated">
            <a:extLst>
              <a:ext uri="{FF2B5EF4-FFF2-40B4-BE49-F238E27FC236}">
                <a16:creationId xmlns:a16="http://schemas.microsoft.com/office/drawing/2014/main" id="{5A9FE8A1-F115-1A42-BDCA-B9772BC236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4" y="657548"/>
            <a:ext cx="5639747" cy="2004208"/>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tx1"/>
                </a:solidFill>
                <a:latin typeface="+mn-lt"/>
                <a:ea typeface="Quattrocento Sans"/>
                <a:cs typeface="Quattrocento Sans"/>
                <a:sym typeface="Quattrocento Sans"/>
              </a:rPr>
              <a:t>ICONS</a:t>
            </a:r>
            <a:r>
              <a:rPr lang="en-IE" sz="3600" baseline="0" dirty="0">
                <a:solidFill>
                  <a:schemeClr val="tx1"/>
                </a:solidFill>
                <a:latin typeface="+mn-lt"/>
                <a:ea typeface="Quattrocento Sans"/>
                <a:cs typeface="Quattrocento Sans"/>
                <a:sym typeface="Quattrocento Sans"/>
              </a:rPr>
              <a:t> WHICH CAN BE USED WITHIN THE </a:t>
            </a:r>
            <a:r>
              <a:rPr lang="en-IE" sz="3600" b="1" baseline="0" dirty="0">
                <a:solidFill>
                  <a:schemeClr val="tx1"/>
                </a:solidFill>
                <a:latin typeface="+mn-lt"/>
                <a:ea typeface="Quattrocento Sans"/>
                <a:cs typeface="Quattrocento Sans"/>
                <a:sym typeface="Quattrocento Sans"/>
              </a:rPr>
              <a:t>DETOUR</a:t>
            </a:r>
          </a:p>
          <a:p>
            <a:pPr marL="0" lvl="0" indent="0" algn="l" rtl="0">
              <a:spcBef>
                <a:spcPts val="0"/>
              </a:spcBef>
              <a:spcAft>
                <a:spcPts val="0"/>
              </a:spcAft>
              <a:buClr>
                <a:schemeClr val="dk1"/>
              </a:buClr>
              <a:buSzPts val="1100"/>
              <a:buFont typeface="Arial"/>
              <a:buNone/>
            </a:pPr>
            <a:r>
              <a:rPr lang="en-IE" sz="3600" baseline="0" dirty="0">
                <a:solidFill>
                  <a:schemeClr val="tx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tx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tx1"/>
                </a:solidFill>
                <a:latin typeface="+mn-lt"/>
                <a:ea typeface="Quattrocento Sans"/>
                <a:cs typeface="Quattrocento Sans"/>
                <a:sym typeface="Quattrocento Sans"/>
              </a:rPr>
              <a:t>Resize them without losing quality.</a:t>
            </a:r>
            <a:r>
              <a:rPr lang="en-IE" sz="2400" i="1" baseline="0" dirty="0">
                <a:solidFill>
                  <a:schemeClr val="tx1"/>
                </a:solidFill>
                <a:latin typeface="+mn-lt"/>
                <a:ea typeface="Quattrocento Sans"/>
                <a:cs typeface="Quattrocento Sans"/>
                <a:sym typeface="Quattrocento Sans"/>
              </a:rPr>
              <a:t> </a:t>
            </a:r>
            <a:r>
              <a:rPr lang="en-IE" sz="2400" i="1" dirty="0">
                <a:solidFill>
                  <a:schemeClr val="tx1"/>
                </a:solidFill>
                <a:latin typeface="+mn-lt"/>
                <a:ea typeface="Quattrocento Sans"/>
                <a:cs typeface="Quattrocento Sans"/>
                <a:sym typeface="Quattrocento Sans"/>
              </a:rPr>
              <a:t> Change line colour, width and style.</a:t>
            </a:r>
            <a:r>
              <a:rPr lang="en-IE" sz="2400" i="1" baseline="0" dirty="0">
                <a:solidFill>
                  <a:schemeClr val="tx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tx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tx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tx1"/>
                </a:solidFill>
                <a:effectLst/>
                <a:latin typeface="+mn-lt"/>
                <a:ea typeface="+mn-ea"/>
                <a:cs typeface="+mn-cs"/>
              </a:rPr>
              <a:t>*** </a:t>
            </a:r>
            <a:r>
              <a:rPr lang="en-IE" sz="2400" b="1" kern="1200" dirty="0">
                <a:solidFill>
                  <a:schemeClr val="tx1"/>
                </a:solidFill>
                <a:effectLst/>
                <a:latin typeface="+mn-lt"/>
                <a:ea typeface="+mn-ea"/>
                <a:cs typeface="+mn-cs"/>
              </a:rPr>
              <a:t>PLEASE DELETE THIS INSTRUCTION SLIDE BEFORE PRESENTING FINAL PRESENTATION </a:t>
            </a:r>
            <a:r>
              <a:rPr lang="en-IE" sz="2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7DC243-56B0-474D-921F-77B29CBBE101}"/>
              </a:ext>
            </a:extLst>
          </p:cNvPr>
          <p:cNvSpPr/>
          <p:nvPr userDrawn="1"/>
        </p:nvSpPr>
        <p:spPr>
          <a:xfrm>
            <a:off x="0" y="3871356"/>
            <a:ext cx="12192000" cy="298664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2"/>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27719" y="4347596"/>
            <a:ext cx="5278651" cy="697353"/>
          </a:xfrm>
        </p:spPr>
        <p:txBody>
          <a:bodyPr>
            <a:noAutofit/>
          </a:bodyPr>
          <a:lstStyle>
            <a:lvl1pPr marL="0" indent="0" algn="r">
              <a:buNone/>
              <a:defRPr sz="5400" b="1" baseline="0">
                <a:solidFill>
                  <a:schemeClr val="tx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27719" y="5054089"/>
            <a:ext cx="5278651" cy="697353"/>
          </a:xfrm>
        </p:spPr>
        <p:txBody>
          <a:bodyPr>
            <a:normAutofit/>
          </a:bodyPr>
          <a:lstStyle>
            <a:lvl1pPr marL="0" indent="0" algn="r">
              <a:buNone/>
              <a:defRPr sz="3600">
                <a:solidFill>
                  <a:schemeClr val="tx1"/>
                </a:solidFill>
                <a:latin typeface="+mn-lt"/>
              </a:defRPr>
            </a:lvl1pPr>
          </a:lstStyle>
          <a:p>
            <a:pPr lvl="0"/>
            <a:r>
              <a:rPr lang="en-US" dirty="0"/>
              <a:t>Sub-Heading</a:t>
            </a:r>
          </a:p>
        </p:txBody>
      </p:sp>
      <p:pic>
        <p:nvPicPr>
          <p:cNvPr id="3" name="Picture 2" descr="A close up of a sign&#10;&#10;Description automatically generated">
            <a:extLst>
              <a:ext uri="{FF2B5EF4-FFF2-40B4-BE49-F238E27FC236}">
                <a16:creationId xmlns:a16="http://schemas.microsoft.com/office/drawing/2014/main" id="{F51A59A9-B1BA-0C4B-8948-66104F3E19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13142"/>
            <a:ext cx="4610100" cy="1638300"/>
          </a:xfrm>
          <a:prstGeom prst="rect">
            <a:avLst/>
          </a:prstGeom>
        </p:spPr>
      </p:pic>
      <p:sp>
        <p:nvSpPr>
          <p:cNvPr id="12" name="Picture Placeholder 2">
            <a:extLst>
              <a:ext uri="{FF2B5EF4-FFF2-40B4-BE49-F238E27FC236}">
                <a16:creationId xmlns:a16="http://schemas.microsoft.com/office/drawing/2014/main" id="{57B14633-B14D-F04D-ABCA-50470F6A7A80}"/>
              </a:ext>
            </a:extLst>
          </p:cNvPr>
          <p:cNvSpPr>
            <a:spLocks noGrp="1"/>
          </p:cNvSpPr>
          <p:nvPr>
            <p:ph type="pic" sz="quarter" idx="19"/>
          </p:nvPr>
        </p:nvSpPr>
        <p:spPr>
          <a:xfrm>
            <a:off x="0" y="-38063"/>
            <a:ext cx="12192000" cy="3874523"/>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4C71B-5BE1-A846-8C51-8B7E0E3321CB}"/>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 Placeholder 23">
            <a:extLst>
              <a:ext uri="{FF2B5EF4-FFF2-40B4-BE49-F238E27FC236}">
                <a16:creationId xmlns:a16="http://schemas.microsoft.com/office/drawing/2014/main" id="{73A45AFD-D92C-EB49-B8D0-E2A1DBF52814}"/>
              </a:ext>
            </a:extLst>
          </p:cNvPr>
          <p:cNvSpPr>
            <a:spLocks noGrp="1"/>
          </p:cNvSpPr>
          <p:nvPr>
            <p:ph type="body" sz="quarter" idx="15" hasCustomPrompt="1"/>
          </p:nvPr>
        </p:nvSpPr>
        <p:spPr>
          <a:xfrm>
            <a:off x="571313" y="590538"/>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B5235208-9EC5-6C49-8294-7FAEBDDF4FBF}"/>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descr="A picture containing clock, light&#10;&#10;Description automatically generated">
            <a:extLst>
              <a:ext uri="{FF2B5EF4-FFF2-40B4-BE49-F238E27FC236}">
                <a16:creationId xmlns:a16="http://schemas.microsoft.com/office/drawing/2014/main" id="{4B6A97D4-CD6A-D940-A951-2773E98F27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9E805B3D-3463-5742-8C73-8BD3BFBBD7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A picture containing clock, light&#10;&#10;Description automatically generated">
            <a:extLst>
              <a:ext uri="{FF2B5EF4-FFF2-40B4-BE49-F238E27FC236}">
                <a16:creationId xmlns:a16="http://schemas.microsoft.com/office/drawing/2014/main" id="{2AD720A1-8B47-6346-B2B0-392C14B37A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3057D7BE-980C-E34E-9EF9-37510AF376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2" name="Text Placeholder 23">
            <a:extLst>
              <a:ext uri="{FF2B5EF4-FFF2-40B4-BE49-F238E27FC236}">
                <a16:creationId xmlns:a16="http://schemas.microsoft.com/office/drawing/2014/main" id="{7033C07E-2A9F-AB48-AA5F-D99300BC4310}"/>
              </a:ext>
            </a:extLst>
          </p:cNvPr>
          <p:cNvSpPr>
            <a:spLocks noGrp="1"/>
          </p:cNvSpPr>
          <p:nvPr>
            <p:ph type="body" sz="quarter" idx="15" hasCustomPrompt="1"/>
          </p:nvPr>
        </p:nvSpPr>
        <p:spPr>
          <a:xfrm>
            <a:off x="571313" y="590538"/>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C66F09BC-2E67-B04F-84E2-DBF35AFDDB46}"/>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0" y="0"/>
            <a:ext cx="12191999" cy="2161309"/>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lock, light&#10;&#10;Description automatically generated">
            <a:extLst>
              <a:ext uri="{FF2B5EF4-FFF2-40B4-BE49-F238E27FC236}">
                <a16:creationId xmlns:a16="http://schemas.microsoft.com/office/drawing/2014/main" id="{3B3435A5-22A6-404A-86D0-DF8615F35A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5" name="Picture 14" descr="A picture containing clock, light&#10;&#10;Description automatically generated">
            <a:extLst>
              <a:ext uri="{FF2B5EF4-FFF2-40B4-BE49-F238E27FC236}">
                <a16:creationId xmlns:a16="http://schemas.microsoft.com/office/drawing/2014/main" id="{80E84934-5FEA-704E-B282-CE4E0E49DE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6" name="Text Placeholder 23">
            <a:extLst>
              <a:ext uri="{FF2B5EF4-FFF2-40B4-BE49-F238E27FC236}">
                <a16:creationId xmlns:a16="http://schemas.microsoft.com/office/drawing/2014/main" id="{5F76EA06-00D2-9E46-ACC6-A21EA94F28FF}"/>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D04CC07E-3071-A94C-B1CB-838213F6BF1A}"/>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8D6C94-32A7-734B-9AC3-199E929857EE}"/>
              </a:ext>
            </a:extLst>
          </p:cNvPr>
          <p:cNvSpPr/>
          <p:nvPr userDrawn="1"/>
        </p:nvSpPr>
        <p:spPr>
          <a:xfrm>
            <a:off x="0" y="0"/>
            <a:ext cx="12191999" cy="2161309"/>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clock, light&#10;&#10;Description automatically generated">
            <a:extLst>
              <a:ext uri="{FF2B5EF4-FFF2-40B4-BE49-F238E27FC236}">
                <a16:creationId xmlns:a16="http://schemas.microsoft.com/office/drawing/2014/main" id="{9C97A6A3-2F9A-6048-9691-665F44FFA4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6" name="Picture 15" descr="A picture containing clock, light&#10;&#10;Description automatically generated">
            <a:extLst>
              <a:ext uri="{FF2B5EF4-FFF2-40B4-BE49-F238E27FC236}">
                <a16:creationId xmlns:a16="http://schemas.microsoft.com/office/drawing/2014/main" id="{C466C014-E0EF-C54E-BC52-1EC545686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7" name="Text Placeholder 23">
            <a:extLst>
              <a:ext uri="{FF2B5EF4-FFF2-40B4-BE49-F238E27FC236}">
                <a16:creationId xmlns:a16="http://schemas.microsoft.com/office/drawing/2014/main" id="{E89ED77F-6228-564B-8363-A989DF604985}"/>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3C0483E5-8CED-1C4C-A82A-2FD54CE660D4}"/>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4411C41E-0347-D643-B1B5-81F548ABE0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B972033A-51F6-E14A-B908-4BB675BD1B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73" r:id="rId7"/>
    <p:sldLayoutId id="2147483687" r:id="rId8"/>
    <p:sldLayoutId id="2147483651" r:id="rId9"/>
    <p:sldLayoutId id="2147483683" r:id="rId10"/>
    <p:sldLayoutId id="2147483674" r:id="rId11"/>
    <p:sldLayoutId id="2147483680" r:id="rId12"/>
    <p:sldLayoutId id="2147483675" r:id="rId13"/>
    <p:sldLayoutId id="2147483678" r:id="rId14"/>
    <p:sldLayoutId id="2147483653" r:id="rId15"/>
    <p:sldLayoutId id="2147483663" r:id="rId16"/>
    <p:sldLayoutId id="2147483664" r:id="rId17"/>
    <p:sldLayoutId id="2147483690" r:id="rId18"/>
    <p:sldLayoutId id="2147483689" r:id="rId19"/>
    <p:sldLayoutId id="2147483677" r:id="rId20"/>
    <p:sldLayoutId id="2147483670" r:id="rId21"/>
    <p:sldLayoutId id="2147483676" r:id="rId22"/>
    <p:sldLayoutId id="2147483669" r:id="rId23"/>
    <p:sldLayoutId id="2147483656" r:id="rId24"/>
    <p:sldLayoutId id="2147483657" r:id="rId25"/>
    <p:sldLayoutId id="214748365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ideo" Target="https://www.youtube.com/embed/N0mfjXPUr6c?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youtu.be/N0mfjXPUr6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hyperlink" Target="https://youtu.be/xGkkUQib_Lw" TargetMode="External"/><Relationship Id="rId2" Type="http://schemas.openxmlformats.org/officeDocument/2006/relationships/slideLayout" Target="../slideLayouts/slideLayout20.xml"/><Relationship Id="rId1" Type="http://schemas.openxmlformats.org/officeDocument/2006/relationships/video" Target="https://www.youtube.com/embed/xGkkUQib_Lw?feature=oembed" TargetMode="External"/><Relationship Id="rId5" Type="http://schemas.openxmlformats.org/officeDocument/2006/relationships/image" Target="../media/image61.jpe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8" Type="http://schemas.openxmlformats.org/officeDocument/2006/relationships/hyperlink" Target="http://skiftx.com/wp-content/uploads/2018/04/The-Rise-of-Transformative-Travel.pdf" TargetMode="External"/><Relationship Id="rId13" Type="http://schemas.openxmlformats.org/officeDocument/2006/relationships/image" Target="../media/image78.png"/><Relationship Id="rId3" Type="http://schemas.openxmlformats.org/officeDocument/2006/relationships/image" Target="../media/image71.jpeg"/><Relationship Id="rId7" Type="http://schemas.openxmlformats.org/officeDocument/2006/relationships/image" Target="../media/image74.png"/><Relationship Id="rId12" Type="http://schemas.openxmlformats.org/officeDocument/2006/relationships/hyperlink" Target="https://www.nationalgeographic.com/travel/intelligent-travel/2015/08/11/transformed-by-travel-nine-stories-afitz/" TargetMode="External"/><Relationship Id="rId2" Type="http://schemas.openxmlformats.org/officeDocument/2006/relationships/image" Target="../media/image70.png"/><Relationship Id="rId16"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73.jpeg"/><Relationship Id="rId11" Type="http://schemas.openxmlformats.org/officeDocument/2006/relationships/image" Target="../media/image77.png"/><Relationship Id="rId5" Type="http://schemas.openxmlformats.org/officeDocument/2006/relationships/image" Target="../media/image72.png"/><Relationship Id="rId15" Type="http://schemas.openxmlformats.org/officeDocument/2006/relationships/image" Target="../media/image79.png"/><Relationship Id="rId10" Type="http://schemas.openxmlformats.org/officeDocument/2006/relationships/image" Target="../media/image76.png"/><Relationship Id="rId4" Type="http://schemas.openxmlformats.org/officeDocument/2006/relationships/hyperlink" Target="https://www.nationalgeographic.com/travel/lists/top-travel-trends-in-2020/" TargetMode="External"/><Relationship Id="rId9" Type="http://schemas.openxmlformats.org/officeDocument/2006/relationships/image" Target="../media/image75.png"/><Relationship Id="rId14" Type="http://schemas.openxmlformats.org/officeDocument/2006/relationships/hyperlink" Target="https://www.adventuretravelnews.com/research-reveals-adventure-travelers-primarily-motivated-by-transformatio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4B1FQzw1VRA" TargetMode="External"/><Relationship Id="rId2" Type="http://schemas.openxmlformats.org/officeDocument/2006/relationships/slideLayout" Target="../slideLayouts/slideLayout20.xml"/><Relationship Id="rId1" Type="http://schemas.openxmlformats.org/officeDocument/2006/relationships/video" Target="https://www.youtube.com/embed/4B1FQzw1VRA?feature=oembed" TargetMode="External"/><Relationship Id="rId5" Type="http://schemas.openxmlformats.org/officeDocument/2006/relationships/image" Target="../media/image81.jpe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hyperlink" Target="https://youtu.be/CwLkqILkuSo" TargetMode="External"/><Relationship Id="rId3" Type="http://schemas.openxmlformats.org/officeDocument/2006/relationships/video" Target="https://www.youtube.com/embed/CwLkqILkuSo?feature=oembed" TargetMode="External"/><Relationship Id="rId7" Type="http://schemas.openxmlformats.org/officeDocument/2006/relationships/image" Target="../media/image83.jpeg"/><Relationship Id="rId12" Type="http://schemas.openxmlformats.org/officeDocument/2006/relationships/hyperlink" Target="https://youtu.be/uB4RlS46LAs" TargetMode="External"/><Relationship Id="rId2" Type="http://schemas.openxmlformats.org/officeDocument/2006/relationships/video" Target="https://www.youtube.com/embed/HLy2MZy3Fcg?feature=oembed" TargetMode="External"/><Relationship Id="rId1" Type="http://schemas.openxmlformats.org/officeDocument/2006/relationships/video" Target="https://www.youtube.com/embed/uB4RlS46LAs?feature=oembed" TargetMode="External"/><Relationship Id="rId6" Type="http://schemas.openxmlformats.org/officeDocument/2006/relationships/image" Target="../media/image82.png"/><Relationship Id="rId11" Type="http://schemas.openxmlformats.org/officeDocument/2006/relationships/hyperlink" Target="https://youtu.be/HLy2MZy3Fcg" TargetMode="External"/><Relationship Id="rId5" Type="http://schemas.openxmlformats.org/officeDocument/2006/relationships/notesSlide" Target="../notesSlides/notesSlide30.xml"/><Relationship Id="rId15" Type="http://schemas.openxmlformats.org/officeDocument/2006/relationships/image" Target="../media/image88.jpeg"/><Relationship Id="rId10" Type="http://schemas.openxmlformats.org/officeDocument/2006/relationships/image" Target="../media/image86.jpeg"/><Relationship Id="rId4" Type="http://schemas.openxmlformats.org/officeDocument/2006/relationships/slideLayout" Target="../slideLayouts/slideLayout6.xml"/><Relationship Id="rId9" Type="http://schemas.openxmlformats.org/officeDocument/2006/relationships/image" Target="../media/image85.png"/><Relationship Id="rId14" Type="http://schemas.openxmlformats.org/officeDocument/2006/relationships/image" Target="../media/image87.png"/></Relationships>
</file>

<file path=ppt/slides/_rels/slide4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8" Type="http://schemas.openxmlformats.org/officeDocument/2006/relationships/hyperlink" Target="https://www.forbes.com/sites/blakemorgan/2019/01/02/nownership-no-problem-an-updated-look-at-why-millennials-value-experiences-over-owning-things/?sh=18b7226b522f" TargetMode="External"/><Relationship Id="rId3" Type="http://schemas.openxmlformats.org/officeDocument/2006/relationships/image" Target="../media/image90.png"/><Relationship Id="rId7" Type="http://schemas.openxmlformats.org/officeDocument/2006/relationships/hyperlink" Target="https://www.pcma.org/experience-economy-change-event-design/"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travelpulse.com/articles/travel-agents/tapping-into-the-experience-economy.html" TargetMode="External"/><Relationship Id="rId5" Type="http://schemas.openxmlformats.org/officeDocument/2006/relationships/hyperlink" Target="https://www.travel-off.com/transformational-travel/" TargetMode="External"/><Relationship Id="rId10" Type="http://schemas.openxmlformats.org/officeDocument/2006/relationships/hyperlink" Target="https://www.washingtonpost.com/lifestyle/travel/why-just-go-on-vacation-when-you-can-have-a-life-changing-experience/2018/07/11/a2886b6c-7eee-11e8-bb6b-c1cb691f1402_story.html" TargetMode="External"/><Relationship Id="rId4" Type="http://schemas.openxmlformats.org/officeDocument/2006/relationships/hyperlink" Target="https://hbr.org/1998/07/welcome-to-the-experience-economy" TargetMode="External"/><Relationship Id="rId9" Type="http://schemas.openxmlformats.org/officeDocument/2006/relationships/hyperlink" Target="https://theconversation.com/the-experience-economy-will-not-fully-recover-consumers-will-pay-to-perform-in-future-instead-146265"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hyperlink" Target="https://www.detourproject.eu/?fbclid=IwAR06crheSo70LajtvZYtCpH4cadOEmrGYt_-nBoeVJhgVbS3AGZ2pyPkXfY"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pool of water in front of a rocky mountain&#10;&#10;Description automatically generated">
            <a:extLst>
              <a:ext uri="{FF2B5EF4-FFF2-40B4-BE49-F238E27FC236}">
                <a16:creationId xmlns:a16="http://schemas.microsoft.com/office/drawing/2014/main" id="{047BD938-7288-B243-A69C-4C5807F85187}"/>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0" y="-38063"/>
            <a:ext cx="12192000" cy="3933169"/>
          </a:xfrm>
        </p:spPr>
      </p:pic>
      <p:sp>
        <p:nvSpPr>
          <p:cNvPr id="9" name="Text Placeholder 8">
            <a:extLst>
              <a:ext uri="{FF2B5EF4-FFF2-40B4-BE49-F238E27FC236}">
                <a16:creationId xmlns:a16="http://schemas.microsoft.com/office/drawing/2014/main" id="{8A2B3404-7BC3-CE4E-8E04-B5F86CADA2E4}"/>
              </a:ext>
            </a:extLst>
          </p:cNvPr>
          <p:cNvSpPr>
            <a:spLocks noGrp="1"/>
          </p:cNvSpPr>
          <p:nvPr>
            <p:ph type="body" sz="quarter" idx="15"/>
          </p:nvPr>
        </p:nvSpPr>
        <p:spPr>
          <a:xfrm>
            <a:off x="4261607" y="4347596"/>
            <a:ext cx="7587377" cy="697353"/>
          </a:xfrm>
        </p:spPr>
        <p:txBody>
          <a:bodyPr/>
          <a:lstStyle/>
          <a:p>
            <a:r>
              <a:rPr lang="en-US" sz="4000" dirty="0">
                <a:solidFill>
                  <a:schemeClr val="bg1"/>
                </a:solidFill>
                <a:effectLst>
                  <a:outerShdw blurRad="38100" dist="38100" dir="2700000" algn="tl">
                    <a:srgbClr val="000000">
                      <a:alpha val="43137"/>
                    </a:srgbClr>
                  </a:outerShdw>
                </a:effectLst>
              </a:rPr>
              <a:t>A Economia da </a:t>
            </a:r>
            <a:r>
              <a:rPr lang="en-US" sz="4000" dirty="0" err="1">
                <a:solidFill>
                  <a:schemeClr val="bg1"/>
                </a:solidFill>
                <a:effectLst>
                  <a:outerShdw blurRad="38100" dist="38100" dir="2700000" algn="tl">
                    <a:srgbClr val="000000">
                      <a:alpha val="43137"/>
                    </a:srgbClr>
                  </a:outerShdw>
                </a:effectLst>
              </a:rPr>
              <a:t>Experiência</a:t>
            </a:r>
            <a:endParaRPr lang="en-US" sz="4000" dirty="0">
              <a:solidFill>
                <a:schemeClr val="bg1"/>
              </a:solidFill>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5DC46B30-51A4-BA4B-A5BE-560E4DA13AFA}"/>
              </a:ext>
            </a:extLst>
          </p:cNvPr>
          <p:cNvSpPr>
            <a:spLocks noGrp="1"/>
          </p:cNvSpPr>
          <p:nvPr>
            <p:ph type="body" sz="quarter" idx="16"/>
          </p:nvPr>
        </p:nvSpPr>
        <p:spPr>
          <a:xfrm>
            <a:off x="6570333" y="5044949"/>
            <a:ext cx="5278651" cy="697353"/>
          </a:xfrm>
        </p:spPr>
        <p:txBody>
          <a:bodyPr/>
          <a:lstStyle/>
          <a:p>
            <a:r>
              <a:rPr lang="en-US" b="1" dirty="0" err="1"/>
              <a:t>Módulo</a:t>
            </a:r>
            <a:r>
              <a:rPr lang="en-US" b="1" dirty="0"/>
              <a:t> 3</a:t>
            </a:r>
          </a:p>
        </p:txBody>
      </p:sp>
      <p:sp>
        <p:nvSpPr>
          <p:cNvPr id="11" name="Rectangle 10">
            <a:extLst>
              <a:ext uri="{FF2B5EF4-FFF2-40B4-BE49-F238E27FC236}">
                <a16:creationId xmlns:a16="http://schemas.microsoft.com/office/drawing/2014/main" id="{8BA90851-F6C0-4944-9953-11B25EAC124F}"/>
              </a:ext>
            </a:extLst>
          </p:cNvPr>
          <p:cNvSpPr/>
          <p:nvPr/>
        </p:nvSpPr>
        <p:spPr>
          <a:xfrm>
            <a:off x="0" y="3087584"/>
            <a:ext cx="12192000" cy="807522"/>
          </a:xfrm>
          <a:prstGeom prst="rect">
            <a:avLst/>
          </a:prstGeom>
          <a:solidFill>
            <a:srgbClr val="6ECEC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O Valor das </a:t>
            </a:r>
            <a:r>
              <a:rPr lang="en-US" sz="3600" b="1" dirty="0" err="1"/>
              <a:t>Experiências</a:t>
            </a:r>
            <a:endParaRPr lang="en-US" sz="3600" b="1" dirty="0"/>
          </a:p>
        </p:txBody>
      </p:sp>
      <p:sp>
        <p:nvSpPr>
          <p:cNvPr id="2" name="Retângulo: Canto Dobrado 1">
            <a:extLst>
              <a:ext uri="{FF2B5EF4-FFF2-40B4-BE49-F238E27FC236}">
                <a16:creationId xmlns:a16="http://schemas.microsoft.com/office/drawing/2014/main" id="{6215BA74-7030-4E5C-86CD-9D2080557C35}"/>
              </a:ext>
            </a:extLst>
          </p:cNvPr>
          <p:cNvSpPr/>
          <p:nvPr/>
        </p:nvSpPr>
        <p:spPr>
          <a:xfrm>
            <a:off x="320564" y="1204718"/>
            <a:ext cx="11575965" cy="4860180"/>
          </a:xfrm>
          <a:prstGeom prst="foldedCorner">
            <a:avLst/>
          </a:prstGeom>
          <a:solidFill>
            <a:srgbClr val="FDEEE3"/>
          </a:solidFill>
          <a:effectLst>
            <a:outerShdw blurRad="50800" dist="38100" dir="2700000" algn="tl" rotWithShape="0">
              <a:prstClr val="black">
                <a:alpha val="40000"/>
              </a:prstClr>
            </a:outerShdw>
          </a:effectLst>
        </p:spPr>
        <p:txBody>
          <a:bodyPr wrap="square" rtlCol="0">
            <a:noAutofit/>
          </a:bodyPr>
          <a:lstStyle/>
          <a:p>
            <a:pPr>
              <a:lnSpc>
                <a:spcPct val="150000"/>
              </a:lnSpc>
            </a:pPr>
            <a:r>
              <a:rPr lang="en-GB" sz="2400" b="1" spc="-20" dirty="0" err="1">
                <a:solidFill>
                  <a:srgbClr val="ED7D31"/>
                </a:solidFill>
              </a:rPr>
              <a:t>Exemplo</a:t>
            </a:r>
            <a:r>
              <a:rPr lang="en-GB" sz="2400" b="1" spc="-20" dirty="0">
                <a:solidFill>
                  <a:srgbClr val="ED7D31"/>
                </a:solidFill>
              </a:rPr>
              <a:t>:</a:t>
            </a:r>
          </a:p>
          <a:p>
            <a:pPr>
              <a:lnSpc>
                <a:spcPct val="150000"/>
              </a:lnSpc>
            </a:pPr>
            <a:r>
              <a:rPr lang="pt-PT" sz="2400" spc="-20" dirty="0"/>
              <a:t>Inicialmente, os bolos de aniversário eram feitos ​​do zero (por um membro da família) com </a:t>
            </a:r>
            <a:r>
              <a:rPr lang="pt-PT" sz="2400" i="1" spc="-20" dirty="0" err="1"/>
              <a:t>commodities</a:t>
            </a:r>
            <a:r>
              <a:rPr lang="pt-PT" sz="2400" spc="-20" dirty="0"/>
              <a:t> (açúcar, manteiga, ovos, leite, farinha, etc.), que custariam menos de 30 Cêntimos. Depois disso, os bolos eram feitos ​​principalmente com produtos, como misturas para bolos embalados que podiam ser comprados por cerca de 3,00 €. Entretanto, as padarias e supermercados locais criaram a possibilidade de fornecer bolos já feitos ​​(e personalizáveis), e as famílias deixaram de o fazer, passando a custar cerca de 30,00 €. Mais recentemente, muitas famílias passaram a contratualizar toda a festa, incluindo o bolo, pagando 300,00 € ou mais.</a:t>
            </a:r>
            <a:endParaRPr lang="en-GB" sz="2400" spc="-20" dirty="0"/>
          </a:p>
        </p:txBody>
      </p:sp>
    </p:spTree>
    <p:extLst>
      <p:ext uri="{BB962C8B-B14F-4D97-AF65-F5344CB8AC3E}">
        <p14:creationId xmlns:p14="http://schemas.microsoft.com/office/powerpoint/2010/main" val="419101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ta: Para a Direita 27">
            <a:extLst>
              <a:ext uri="{FF2B5EF4-FFF2-40B4-BE49-F238E27FC236}">
                <a16:creationId xmlns:a16="http://schemas.microsoft.com/office/drawing/2014/main" id="{2680CFB1-4FAA-4CC6-9C90-157DF4AD3FE3}"/>
              </a:ext>
            </a:extLst>
          </p:cNvPr>
          <p:cNvSpPr/>
          <p:nvPr/>
        </p:nvSpPr>
        <p:spPr>
          <a:xfrm>
            <a:off x="2037920" y="4704891"/>
            <a:ext cx="10048976" cy="1361095"/>
          </a:xfrm>
          <a:prstGeom prst="rightArrow">
            <a:avLst/>
          </a:prstGeom>
          <a:solidFill>
            <a:srgbClr val="E8F8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tângulo 35">
            <a:extLst>
              <a:ext uri="{FF2B5EF4-FFF2-40B4-BE49-F238E27FC236}">
                <a16:creationId xmlns:a16="http://schemas.microsoft.com/office/drawing/2014/main" id="{7B010195-F7D1-464B-8F44-5426D951E807}"/>
              </a:ext>
            </a:extLst>
          </p:cNvPr>
          <p:cNvSpPr/>
          <p:nvPr/>
        </p:nvSpPr>
        <p:spPr>
          <a:xfrm>
            <a:off x="10307152" y="4042743"/>
            <a:ext cx="1227594" cy="9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tângulo 31">
            <a:extLst>
              <a:ext uri="{FF2B5EF4-FFF2-40B4-BE49-F238E27FC236}">
                <a16:creationId xmlns:a16="http://schemas.microsoft.com/office/drawing/2014/main" id="{F2A4EC59-C8F1-4E10-A472-609B66D9253A}"/>
              </a:ext>
            </a:extLst>
          </p:cNvPr>
          <p:cNvSpPr/>
          <p:nvPr/>
        </p:nvSpPr>
        <p:spPr>
          <a:xfrm>
            <a:off x="8058168" y="4049076"/>
            <a:ext cx="1764000" cy="9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tângulo 29">
            <a:extLst>
              <a:ext uri="{FF2B5EF4-FFF2-40B4-BE49-F238E27FC236}">
                <a16:creationId xmlns:a16="http://schemas.microsoft.com/office/drawing/2014/main" id="{0BF3CC30-946C-402C-BCC2-219968C33915}"/>
              </a:ext>
            </a:extLst>
          </p:cNvPr>
          <p:cNvSpPr/>
          <p:nvPr/>
        </p:nvSpPr>
        <p:spPr>
          <a:xfrm>
            <a:off x="6387971" y="4030240"/>
            <a:ext cx="1224000" cy="9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tângulo 28">
            <a:extLst>
              <a:ext uri="{FF2B5EF4-FFF2-40B4-BE49-F238E27FC236}">
                <a16:creationId xmlns:a16="http://schemas.microsoft.com/office/drawing/2014/main" id="{444E9D35-AF31-4A68-AB54-C4429602FEB5}"/>
              </a:ext>
            </a:extLst>
          </p:cNvPr>
          <p:cNvSpPr/>
          <p:nvPr/>
        </p:nvSpPr>
        <p:spPr>
          <a:xfrm>
            <a:off x="2280746" y="4020664"/>
            <a:ext cx="1471448" cy="100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ela 2">
            <a:extLst>
              <a:ext uri="{FF2B5EF4-FFF2-40B4-BE49-F238E27FC236}">
                <a16:creationId xmlns:a16="http://schemas.microsoft.com/office/drawing/2014/main" id="{26A25E82-B9D0-404A-A16D-9AD356A52A74}"/>
              </a:ext>
            </a:extLst>
          </p:cNvPr>
          <p:cNvGraphicFramePr>
            <a:graphicFrameLocks noGrp="1"/>
          </p:cNvGraphicFramePr>
          <p:nvPr>
            <p:extLst>
              <p:ext uri="{D42A27DB-BD31-4B8C-83A1-F6EECF244321}">
                <p14:modId xmlns:p14="http://schemas.microsoft.com/office/powerpoint/2010/main" val="3719604007"/>
              </p:ext>
            </p:extLst>
          </p:nvPr>
        </p:nvGraphicFramePr>
        <p:xfrm>
          <a:off x="214603" y="425137"/>
          <a:ext cx="11830054" cy="4320824"/>
        </p:xfrm>
        <a:graphic>
          <a:graphicData uri="http://schemas.openxmlformats.org/drawingml/2006/table">
            <a:tbl>
              <a:tblPr firstRow="1" firstCol="1" bandRow="1"/>
              <a:tblGrid>
                <a:gridCol w="1839264">
                  <a:extLst>
                    <a:ext uri="{9D8B030D-6E8A-4147-A177-3AD203B41FA5}">
                      <a16:colId xmlns:a16="http://schemas.microsoft.com/office/drawing/2014/main" val="2758617903"/>
                    </a:ext>
                  </a:extLst>
                </a:gridCol>
                <a:gridCol w="1773964">
                  <a:extLst>
                    <a:ext uri="{9D8B030D-6E8A-4147-A177-3AD203B41FA5}">
                      <a16:colId xmlns:a16="http://schemas.microsoft.com/office/drawing/2014/main" val="298040643"/>
                    </a:ext>
                  </a:extLst>
                </a:gridCol>
                <a:gridCol w="2391494">
                  <a:extLst>
                    <a:ext uri="{9D8B030D-6E8A-4147-A177-3AD203B41FA5}">
                      <a16:colId xmlns:a16="http://schemas.microsoft.com/office/drawing/2014/main" val="1964058004"/>
                    </a:ext>
                  </a:extLst>
                </a:gridCol>
                <a:gridCol w="1755009">
                  <a:extLst>
                    <a:ext uri="{9D8B030D-6E8A-4147-A177-3AD203B41FA5}">
                      <a16:colId xmlns:a16="http://schemas.microsoft.com/office/drawing/2014/main" val="2675833790"/>
                    </a:ext>
                  </a:extLst>
                </a:gridCol>
                <a:gridCol w="2123067">
                  <a:extLst>
                    <a:ext uri="{9D8B030D-6E8A-4147-A177-3AD203B41FA5}">
                      <a16:colId xmlns:a16="http://schemas.microsoft.com/office/drawing/2014/main" val="984806965"/>
                    </a:ext>
                  </a:extLst>
                </a:gridCol>
                <a:gridCol w="1947256">
                  <a:extLst>
                    <a:ext uri="{9D8B030D-6E8A-4147-A177-3AD203B41FA5}">
                      <a16:colId xmlns:a16="http://schemas.microsoft.com/office/drawing/2014/main" val="1732653221"/>
                    </a:ext>
                  </a:extLst>
                </a:gridCol>
              </a:tblGrid>
              <a:tr h="165806">
                <a:tc gridSpan="6">
                  <a:txBody>
                    <a:bodyPr/>
                    <a:lstStyle/>
                    <a:p>
                      <a:pPr indent="0" algn="ctr">
                        <a:lnSpc>
                          <a:spcPct val="100000"/>
                        </a:lnSpc>
                      </a:pPr>
                      <a:r>
                        <a:rPr lang="en-US" sz="2000" b="1" spc="-20" baseline="0" dirty="0" err="1">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Diferenciação</a:t>
                      </a:r>
                      <a:r>
                        <a:rPr lang="en-US" sz="2000" b="1" spc="-20" baseline="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 </a:t>
                      </a:r>
                      <a:r>
                        <a:rPr lang="en-US" sz="2000" b="1" spc="-20" baseline="0" dirty="0" err="1">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Economica</a:t>
                      </a:r>
                      <a:endParaRPr lang="en-US" sz="2000" b="1" spc="-20" baseline="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hMerge="1">
                  <a:txBody>
                    <a:bodyPr/>
                    <a:lstStyle/>
                    <a:p>
                      <a:pPr indent="0" algn="ctr">
                        <a:lnSpc>
                          <a:spcPct val="150000"/>
                        </a:lnSpc>
                      </a:pPr>
                      <a:endParaRPr lang="en-US" sz="160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hMerge="1">
                  <a:txBody>
                    <a:bodyPr/>
                    <a:lstStyle/>
                    <a:p>
                      <a:pPr indent="0" algn="ctr">
                        <a:lnSpc>
                          <a:spcPct val="150000"/>
                        </a:lnSpc>
                      </a:pPr>
                      <a:endParaRPr lang="en-US" sz="160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hMerge="1">
                  <a:txBody>
                    <a:bodyPr/>
                    <a:lstStyle/>
                    <a:p>
                      <a:pPr indent="0" algn="ctr">
                        <a:lnSpc>
                          <a:spcPct val="150000"/>
                        </a:lnSpc>
                      </a:pPr>
                      <a:endParaRPr lang="en-US" sz="160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hMerge="1">
                  <a:txBody>
                    <a:bodyPr/>
                    <a:lstStyle/>
                    <a:p>
                      <a:pPr indent="0" algn="ctr">
                        <a:lnSpc>
                          <a:spcPct val="150000"/>
                        </a:lnSpc>
                      </a:pPr>
                      <a:endParaRPr lang="en-US" sz="160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hMerge="1">
                  <a:txBody>
                    <a:bodyPr/>
                    <a:lstStyle/>
                    <a:p>
                      <a:pPr indent="0" algn="ctr">
                        <a:lnSpc>
                          <a:spcPct val="150000"/>
                        </a:lnSpc>
                      </a:pPr>
                      <a:endParaRPr lang="en-US" sz="160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extLst>
                  <a:ext uri="{0D108BD9-81ED-4DB2-BD59-A6C34878D82A}">
                    <a16:rowId xmlns:a16="http://schemas.microsoft.com/office/drawing/2014/main" val="510339381"/>
                  </a:ext>
                </a:extLst>
              </a:tr>
              <a:tr h="331612">
                <a:tc>
                  <a:txBody>
                    <a:bodyPr/>
                    <a:lstStyle/>
                    <a:p>
                      <a:pPr indent="0" algn="just">
                        <a:lnSpc>
                          <a:spcPct val="100000"/>
                        </a:lnSpc>
                      </a:pPr>
                      <a:r>
                        <a:rPr lang="pt-PT" sz="1800" b="1"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Oferta Económica</a:t>
                      </a:r>
                      <a:endParaRPr lang="pt-PT" sz="1800"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a:txBody>
                    <a:bodyPr/>
                    <a:lstStyle/>
                    <a:p>
                      <a:pPr indent="0" algn="ctr">
                        <a:lnSpc>
                          <a:spcPct val="100000"/>
                        </a:lnSpc>
                      </a:pPr>
                      <a:r>
                        <a:rPr lang="en-US" sz="2000" b="1" i="1" spc="-20" baseline="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Commodities</a:t>
                      </a:r>
                      <a:endParaRPr lang="en-US" sz="2000" i="1" spc="-20" baseline="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a:txBody>
                    <a:bodyPr/>
                    <a:lstStyle/>
                    <a:p>
                      <a:pPr indent="0" algn="ctr">
                        <a:lnSpc>
                          <a:spcPct val="100000"/>
                        </a:lnSpc>
                      </a:pPr>
                      <a:r>
                        <a:rPr lang="pt-PT" sz="2000" b="1"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Bens</a:t>
                      </a:r>
                      <a:endParaRPr lang="pt-PT" sz="2000"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a:txBody>
                    <a:bodyPr/>
                    <a:lstStyle/>
                    <a:p>
                      <a:pPr indent="0" algn="ctr">
                        <a:lnSpc>
                          <a:spcPct val="100000"/>
                        </a:lnSpc>
                      </a:pPr>
                      <a:r>
                        <a:rPr lang="pt-PT" sz="2000" b="1"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Serviços</a:t>
                      </a:r>
                      <a:endParaRPr lang="pt-PT" sz="2000"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a:txBody>
                    <a:bodyPr/>
                    <a:lstStyle/>
                    <a:p>
                      <a:pPr indent="0" algn="ctr">
                        <a:lnSpc>
                          <a:spcPct val="100000"/>
                        </a:lnSpc>
                      </a:pPr>
                      <a:r>
                        <a:rPr lang="pt-PT" sz="2000" b="1" spc="-20" baseline="0" noProof="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Experiências</a:t>
                      </a:r>
                      <a:endParaRPr lang="pt-PT" sz="2000" spc="-20" baseline="0" noProof="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tc>
                  <a:txBody>
                    <a:bodyPr/>
                    <a:lstStyle/>
                    <a:p>
                      <a:pPr indent="0" algn="ctr">
                        <a:lnSpc>
                          <a:spcPct val="100000"/>
                        </a:lnSpc>
                      </a:pPr>
                      <a:r>
                        <a:rPr lang="pt-PT" sz="2000" b="1"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Transformações</a:t>
                      </a:r>
                      <a:endParaRPr lang="pt-PT" sz="2000" spc="-20" baseline="0" noProof="0" dirty="0">
                        <a:solidFill>
                          <a:schemeClr val="bg1"/>
                        </a:solidFill>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endParaRP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ECB"/>
                    </a:solidFill>
                  </a:tcPr>
                </a:tc>
                <a:extLst>
                  <a:ext uri="{0D108BD9-81ED-4DB2-BD59-A6C34878D82A}">
                    <a16:rowId xmlns:a16="http://schemas.microsoft.com/office/drawing/2014/main" val="192581956"/>
                  </a:ext>
                </a:extLst>
              </a:tr>
              <a:tr h="331612">
                <a:tc>
                  <a:txBody>
                    <a:bodyPr/>
                    <a:lstStyle/>
                    <a:p>
                      <a:pPr indent="0" algn="l">
                        <a:lnSpc>
                          <a:spcPct val="100000"/>
                        </a:lnSpc>
                      </a:pPr>
                      <a:r>
                        <a:rPr lang="pt-PT" sz="1800" b="1" spc="-20" baseline="0" noProof="0" dirty="0">
                          <a:effectLst/>
                          <a:latin typeface="+mn-lt"/>
                          <a:ea typeface="Times New Roman" panose="02020603050405020304" pitchFamily="18" charset="0"/>
                          <a:cs typeface="Arial" panose="020B0604020202020204" pitchFamily="34" charset="0"/>
                        </a:rPr>
                        <a:t>Sector económico</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en-US" sz="2000" spc="-20" baseline="0" dirty="0" err="1">
                          <a:effectLst/>
                          <a:latin typeface="+mn-lt"/>
                          <a:ea typeface="Times New Roman" panose="02020603050405020304" pitchFamily="18" charset="0"/>
                          <a:cs typeface="Arial" panose="020B0604020202020204" pitchFamily="34" charset="0"/>
                        </a:rPr>
                        <a:t>Agrário</a:t>
                      </a:r>
                      <a:endParaRPr lang="en-US" sz="2000" spc="-20" baseline="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Industrial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Serviços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a:effectLst/>
                          <a:latin typeface="+mn-lt"/>
                          <a:ea typeface="Times New Roman" panose="02020603050405020304" pitchFamily="18" charset="0"/>
                          <a:cs typeface="Arial" panose="020B0604020202020204" pitchFamily="34" charset="0"/>
                        </a:rPr>
                        <a:t>Experiência</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Transformação</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38972239"/>
                  </a:ext>
                </a:extLst>
              </a:tr>
              <a:tr h="331612">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Função económica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en-US" sz="2000" spc="-20" baseline="0" dirty="0" err="1">
                          <a:effectLst/>
                          <a:latin typeface="+mn-lt"/>
                          <a:ea typeface="Times New Roman" panose="02020603050405020304" pitchFamily="18" charset="0"/>
                          <a:cs typeface="Arial" panose="020B0604020202020204" pitchFamily="34" charset="0"/>
                        </a:rPr>
                        <a:t>Extração</a:t>
                      </a:r>
                      <a:endParaRPr lang="en-US" sz="2000" spc="-20" baseline="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Fazer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Entrega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a:effectLst/>
                          <a:latin typeface="+mn-lt"/>
                          <a:ea typeface="Times New Roman" panose="02020603050405020304" pitchFamily="18" charset="0"/>
                          <a:cs typeface="Arial" panose="020B0604020202020204" pitchFamily="34" charset="0"/>
                        </a:rPr>
                        <a:t>Encenar</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Guiar</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821330389"/>
                  </a:ext>
                </a:extLst>
              </a:tr>
              <a:tr h="331612">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Natureza da oferta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Fungível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Tangível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Intangível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a:effectLst/>
                          <a:latin typeface="+mn-lt"/>
                          <a:ea typeface="Times New Roman" panose="02020603050405020304" pitchFamily="18" charset="0"/>
                          <a:cs typeface="Arial" panose="020B0604020202020204" pitchFamily="34" charset="0"/>
                        </a:rPr>
                        <a:t>Memorável</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Eficaz</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21908618"/>
                  </a:ext>
                </a:extLst>
              </a:tr>
              <a:tr h="166851">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Atributos Chave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en-US" sz="2000" spc="-20" baseline="0" dirty="0">
                          <a:effectLst/>
                          <a:latin typeface="+mn-lt"/>
                          <a:ea typeface="Times New Roman" panose="02020603050405020304" pitchFamily="18" charset="0"/>
                          <a:cs typeface="Arial" panose="020B0604020202020204" pitchFamily="34" charset="0"/>
                        </a:rPr>
                        <a:t>Natural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a:effectLst/>
                          <a:latin typeface="+mn-lt"/>
                          <a:ea typeface="Times New Roman" panose="02020603050405020304" pitchFamily="18" charset="0"/>
                          <a:cs typeface="Arial" panose="020B0604020202020204" pitchFamily="34" charset="0"/>
                        </a:rPr>
                        <a:t>Padronizado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err="1">
                          <a:effectLst/>
                          <a:latin typeface="+mn-lt"/>
                          <a:ea typeface="Times New Roman" panose="02020603050405020304" pitchFamily="18" charset="0"/>
                          <a:cs typeface="Arial" panose="020B0604020202020204" pitchFamily="34" charset="0"/>
                        </a:rPr>
                        <a:t>Customizável</a:t>
                      </a:r>
                      <a:endParaRPr lang="pt-PT" sz="2000" spc="-20" baseline="0" noProof="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a:effectLst/>
                          <a:latin typeface="+mn-lt"/>
                          <a:ea typeface="Times New Roman" panose="02020603050405020304" pitchFamily="18" charset="0"/>
                          <a:cs typeface="Arial" panose="020B0604020202020204" pitchFamily="34" charset="0"/>
                        </a:rPr>
                        <a:t>Personalizável</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Individual</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28633446"/>
                  </a:ext>
                </a:extLst>
              </a:tr>
              <a:tr h="331612">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Método de armazenagem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en-US" sz="2000" spc="-20" baseline="0" dirty="0" err="1">
                          <a:effectLst/>
                          <a:latin typeface="+mn-lt"/>
                          <a:ea typeface="Times New Roman" panose="02020603050405020304" pitchFamily="18" charset="0"/>
                          <a:cs typeface="Arial" panose="020B0604020202020204" pitchFamily="34" charset="0"/>
                        </a:rPr>
                        <a:t>Armazenado</a:t>
                      </a:r>
                      <a:r>
                        <a:rPr lang="en-US" sz="2000" spc="-20" baseline="0" dirty="0">
                          <a:effectLst/>
                          <a:latin typeface="+mn-lt"/>
                          <a:ea typeface="Times New Roman" panose="02020603050405020304" pitchFamily="18" charset="0"/>
                          <a:cs typeface="Arial" panose="020B0604020202020204" pitchFamily="34" charset="0"/>
                        </a:rPr>
                        <a:t> </a:t>
                      </a:r>
                      <a:r>
                        <a:rPr lang="en-US" sz="2000" spc="-20" baseline="0" dirty="0" err="1">
                          <a:effectLst/>
                          <a:latin typeface="+mn-lt"/>
                          <a:ea typeface="Times New Roman" panose="02020603050405020304" pitchFamily="18" charset="0"/>
                          <a:cs typeface="Arial" panose="020B0604020202020204" pitchFamily="34" charset="0"/>
                        </a:rPr>
                        <a:t>em</a:t>
                      </a:r>
                      <a:r>
                        <a:rPr lang="en-US" sz="2000" spc="-20" baseline="0" dirty="0">
                          <a:effectLst/>
                          <a:latin typeface="+mn-lt"/>
                          <a:ea typeface="Times New Roman" panose="02020603050405020304" pitchFamily="18" charset="0"/>
                          <a:cs typeface="Arial" panose="020B0604020202020204" pitchFamily="34" charset="0"/>
                        </a:rPr>
                        <a:t> </a:t>
                      </a:r>
                      <a:r>
                        <a:rPr lang="en-US" sz="2000" spc="-20" baseline="0" dirty="0" err="1">
                          <a:effectLst/>
                          <a:latin typeface="+mn-lt"/>
                          <a:ea typeface="Times New Roman" panose="02020603050405020304" pitchFamily="18" charset="0"/>
                          <a:cs typeface="Arial" panose="020B0604020202020204" pitchFamily="34" charset="0"/>
                        </a:rPr>
                        <a:t>massa</a:t>
                      </a:r>
                      <a:endParaRPr lang="en-US" sz="2000" spc="-20" baseline="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Armazenado após a produção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1800" spc="-20" baseline="0" noProof="0" dirty="0">
                          <a:effectLst/>
                          <a:latin typeface="+mn-lt"/>
                          <a:ea typeface="Times New Roman" panose="02020603050405020304" pitchFamily="18" charset="0"/>
                          <a:cs typeface="Arial" panose="020B0604020202020204" pitchFamily="34" charset="0"/>
                        </a:rPr>
                        <a:t>Entrega aquando do pedido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Revelado durante a experiência</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Sustentável ao longo do tempo</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50681140"/>
                  </a:ext>
                </a:extLst>
              </a:tr>
              <a:tr h="165806">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Vendedor</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en-US" sz="2000" spc="-20" baseline="0" dirty="0" err="1">
                          <a:effectLst/>
                          <a:latin typeface="+mn-lt"/>
                          <a:ea typeface="Times New Roman" panose="02020603050405020304" pitchFamily="18" charset="0"/>
                          <a:cs typeface="Arial" panose="020B0604020202020204" pitchFamily="34" charset="0"/>
                        </a:rPr>
                        <a:t>Comerciante</a:t>
                      </a:r>
                      <a:endParaRPr lang="en-US" sz="2000" spc="-20" baseline="0"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Fabricante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Fornecedor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Encenador</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Indutor</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85749311"/>
                  </a:ext>
                </a:extLst>
              </a:tr>
              <a:tr h="165806">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Comprador</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en-US" sz="2000" spc="-20" baseline="0" dirty="0">
                          <a:effectLst/>
                          <a:latin typeface="+mn-lt"/>
                          <a:ea typeface="Times New Roman" panose="02020603050405020304" pitchFamily="18" charset="0"/>
                          <a:cs typeface="Arial" panose="020B0604020202020204" pitchFamily="34" charset="0"/>
                        </a:rPr>
                        <a:t>Mercado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Cliente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Cliente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Convidado</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Aspirante</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9801"/>
                  </a:ext>
                </a:extLst>
              </a:tr>
              <a:tr h="331612">
                <a:tc>
                  <a:txBody>
                    <a:bodyPr/>
                    <a:lstStyle/>
                    <a:p>
                      <a:pPr indent="0" algn="l">
                        <a:lnSpc>
                          <a:spcPct val="100000"/>
                        </a:lnSpc>
                      </a:pPr>
                      <a:r>
                        <a:rPr lang="pt-PT" sz="2000" b="1" spc="-20" baseline="0" noProof="0" dirty="0">
                          <a:effectLst/>
                          <a:latin typeface="+mn-lt"/>
                          <a:ea typeface="Times New Roman" panose="02020603050405020304" pitchFamily="18" charset="0"/>
                          <a:cs typeface="Arial" panose="020B0604020202020204" pitchFamily="34" charset="0"/>
                        </a:rPr>
                        <a:t>Fatores da Procura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Características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Características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Benefícios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Sensações</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7981D"/>
                      </a:solidFill>
                      <a:prstDash val="dash"/>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0" algn="ctr">
                        <a:lnSpc>
                          <a:spcPct val="100000"/>
                        </a:lnSpc>
                      </a:pPr>
                      <a:r>
                        <a:rPr lang="pt-PT" sz="2000" spc="-20" baseline="0" noProof="0" dirty="0">
                          <a:effectLst/>
                          <a:latin typeface="+mn-lt"/>
                          <a:ea typeface="Times New Roman" panose="02020603050405020304" pitchFamily="18" charset="0"/>
                          <a:cs typeface="Arial" panose="020B0604020202020204" pitchFamily="34" charset="0"/>
                        </a:rPr>
                        <a:t>Essência</a:t>
                      </a:r>
                    </a:p>
                  </a:txBody>
                  <a:tcPr marL="68580" marR="68580" marT="0" marB="0" anchor="ctr">
                    <a:lnL w="28575" cap="flat" cmpd="sng" algn="ctr">
                      <a:solidFill>
                        <a:srgbClr val="F7981D"/>
                      </a:solidFill>
                      <a:prstDash val="dash"/>
                      <a:round/>
                      <a:headEnd type="none" w="med" len="med"/>
                      <a:tailEnd type="none" w="med" len="med"/>
                    </a:lnL>
                    <a:lnR>
                      <a:noFill/>
                    </a:lnR>
                    <a:lnT w="12700" cap="flat" cmpd="sng" algn="ctr">
                      <a:solidFill>
                        <a:schemeClr val="tx1"/>
                      </a:solidFill>
                      <a:prstDash val="sysDot"/>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040314"/>
                  </a:ext>
                </a:extLst>
              </a:tr>
            </a:tbl>
          </a:graphicData>
        </a:graphic>
      </p:graphicFrame>
      <p:sp>
        <p:nvSpPr>
          <p:cNvPr id="4" name="CaixaDeTexto 3">
            <a:extLst>
              <a:ext uri="{FF2B5EF4-FFF2-40B4-BE49-F238E27FC236}">
                <a16:creationId xmlns:a16="http://schemas.microsoft.com/office/drawing/2014/main" id="{EEEFDE73-0816-4AD2-BD9A-77B817D1F855}"/>
              </a:ext>
            </a:extLst>
          </p:cNvPr>
          <p:cNvSpPr txBox="1"/>
          <p:nvPr/>
        </p:nvSpPr>
        <p:spPr>
          <a:xfrm>
            <a:off x="2037920" y="5111168"/>
            <a:ext cx="1809354" cy="338554"/>
          </a:xfrm>
          <a:prstGeom prst="rect">
            <a:avLst/>
          </a:prstGeom>
          <a:noFill/>
        </p:spPr>
        <p:txBody>
          <a:bodyPr wrap="square" rtlCol="0">
            <a:spAutoFit/>
          </a:bodyPr>
          <a:lstStyle/>
          <a:p>
            <a:pPr algn="ctr"/>
            <a:r>
              <a:rPr lang="en-GB" sz="1600" b="1" dirty="0" err="1"/>
              <a:t>Grãos</a:t>
            </a:r>
            <a:r>
              <a:rPr lang="en-GB" sz="1600" b="1" dirty="0"/>
              <a:t> de café</a:t>
            </a:r>
          </a:p>
        </p:txBody>
      </p:sp>
      <p:sp>
        <p:nvSpPr>
          <p:cNvPr id="5" name="CaixaDeTexto 4">
            <a:extLst>
              <a:ext uri="{FF2B5EF4-FFF2-40B4-BE49-F238E27FC236}">
                <a16:creationId xmlns:a16="http://schemas.microsoft.com/office/drawing/2014/main" id="{24FA2950-4991-41E3-8507-A7D98A8507DB}"/>
              </a:ext>
            </a:extLst>
          </p:cNvPr>
          <p:cNvSpPr txBox="1"/>
          <p:nvPr/>
        </p:nvSpPr>
        <p:spPr>
          <a:xfrm>
            <a:off x="3813742" y="5111167"/>
            <a:ext cx="2422369" cy="584775"/>
          </a:xfrm>
          <a:prstGeom prst="rect">
            <a:avLst/>
          </a:prstGeom>
          <a:noFill/>
        </p:spPr>
        <p:txBody>
          <a:bodyPr wrap="square" rtlCol="0">
            <a:spAutoFit/>
          </a:bodyPr>
          <a:lstStyle>
            <a:defPPr>
              <a:defRPr lang="en-US"/>
            </a:defPPr>
            <a:lvl1pPr algn="ctr">
              <a:defRPr sz="1600"/>
            </a:lvl1pPr>
          </a:lstStyle>
          <a:p>
            <a:r>
              <a:rPr lang="pt-PT" b="1" dirty="0"/>
              <a:t>Grãos de café torrados embalados</a:t>
            </a:r>
            <a:endParaRPr lang="en-GB" b="1" dirty="0"/>
          </a:p>
        </p:txBody>
      </p:sp>
      <p:sp>
        <p:nvSpPr>
          <p:cNvPr id="6" name="CaixaDeTexto 5">
            <a:extLst>
              <a:ext uri="{FF2B5EF4-FFF2-40B4-BE49-F238E27FC236}">
                <a16:creationId xmlns:a16="http://schemas.microsoft.com/office/drawing/2014/main" id="{AD21B4BB-8529-47FA-9B36-47177DA09634}"/>
              </a:ext>
            </a:extLst>
          </p:cNvPr>
          <p:cNvSpPr txBox="1"/>
          <p:nvPr/>
        </p:nvSpPr>
        <p:spPr>
          <a:xfrm>
            <a:off x="6236110" y="5111168"/>
            <a:ext cx="1733479" cy="584775"/>
          </a:xfrm>
          <a:prstGeom prst="rect">
            <a:avLst/>
          </a:prstGeom>
          <a:noFill/>
        </p:spPr>
        <p:txBody>
          <a:bodyPr wrap="square" rtlCol="0">
            <a:spAutoFit/>
          </a:bodyPr>
          <a:lstStyle>
            <a:defPPr>
              <a:defRPr lang="en-US"/>
            </a:defPPr>
            <a:lvl1pPr algn="ctr">
              <a:defRPr sz="1600"/>
            </a:lvl1pPr>
          </a:lstStyle>
          <a:p>
            <a:r>
              <a:rPr lang="pt-PT" b="1" dirty="0"/>
              <a:t>Chávena</a:t>
            </a:r>
            <a:r>
              <a:rPr lang="en-GB" b="1" dirty="0"/>
              <a:t> de café </a:t>
            </a:r>
            <a:r>
              <a:rPr lang="pt-PT" b="1" dirty="0"/>
              <a:t>quente</a:t>
            </a:r>
          </a:p>
        </p:txBody>
      </p:sp>
      <p:sp>
        <p:nvSpPr>
          <p:cNvPr id="8" name="CaixaDeTexto 7">
            <a:extLst>
              <a:ext uri="{FF2B5EF4-FFF2-40B4-BE49-F238E27FC236}">
                <a16:creationId xmlns:a16="http://schemas.microsoft.com/office/drawing/2014/main" id="{10457CAE-F737-4BB4-A145-088383E7D4D2}"/>
              </a:ext>
            </a:extLst>
          </p:cNvPr>
          <p:cNvSpPr txBox="1"/>
          <p:nvPr/>
        </p:nvSpPr>
        <p:spPr>
          <a:xfrm>
            <a:off x="7969590" y="5111168"/>
            <a:ext cx="2154124" cy="584775"/>
          </a:xfrm>
          <a:prstGeom prst="rect">
            <a:avLst/>
          </a:prstGeom>
          <a:noFill/>
        </p:spPr>
        <p:txBody>
          <a:bodyPr wrap="square" rtlCol="0">
            <a:spAutoFit/>
          </a:bodyPr>
          <a:lstStyle/>
          <a:p>
            <a:pPr algn="ctr"/>
            <a:r>
              <a:rPr lang="pt-PT" sz="1600" b="1" spc="-20" dirty="0"/>
              <a:t>Ambiente em torno de uma chávena de café</a:t>
            </a:r>
            <a:endParaRPr lang="en-GB" sz="1600" b="1" spc="-20" dirty="0"/>
          </a:p>
        </p:txBody>
      </p:sp>
      <p:sp>
        <p:nvSpPr>
          <p:cNvPr id="19" name="CaixaDeTexto 18">
            <a:extLst>
              <a:ext uri="{FF2B5EF4-FFF2-40B4-BE49-F238E27FC236}">
                <a16:creationId xmlns:a16="http://schemas.microsoft.com/office/drawing/2014/main" id="{D47BD594-D28C-4DB2-AB2E-1A313E0C4CD9}"/>
              </a:ext>
            </a:extLst>
          </p:cNvPr>
          <p:cNvSpPr txBox="1"/>
          <p:nvPr/>
        </p:nvSpPr>
        <p:spPr>
          <a:xfrm rot="451147">
            <a:off x="2408249" y="5780082"/>
            <a:ext cx="1317807" cy="445655"/>
          </a:xfrm>
          <a:prstGeom prst="foldedCorner">
            <a:avLst/>
          </a:prstGeom>
          <a:solidFill>
            <a:srgbClr val="FDDE00"/>
          </a:solidFill>
          <a:effectLst>
            <a:outerShdw blurRad="50800" dist="38100" dir="2700000" algn="tl" rotWithShape="0">
              <a:prstClr val="black">
                <a:alpha val="40000"/>
              </a:prstClr>
            </a:outerShdw>
          </a:effectLst>
        </p:spPr>
        <p:txBody>
          <a:bodyPr wrap="none" rtlCol="0" anchor="ctr">
            <a:noAutofit/>
          </a:bodyPr>
          <a:lstStyle/>
          <a:p>
            <a:pPr algn="ctr"/>
            <a:r>
              <a:rPr lang="en-GB" sz="1600" dirty="0"/>
              <a:t>0,02 €/</a:t>
            </a:r>
            <a:r>
              <a:rPr lang="en-GB" sz="1600" dirty="0" err="1"/>
              <a:t>chávena</a:t>
            </a:r>
            <a:endParaRPr lang="en-GB" sz="1600" dirty="0"/>
          </a:p>
        </p:txBody>
      </p:sp>
      <p:sp>
        <p:nvSpPr>
          <p:cNvPr id="38" name="CaixaDeTexto 37">
            <a:extLst>
              <a:ext uri="{FF2B5EF4-FFF2-40B4-BE49-F238E27FC236}">
                <a16:creationId xmlns:a16="http://schemas.microsoft.com/office/drawing/2014/main" id="{6AB32E45-781C-4A12-93B4-5E524251A4DD}"/>
              </a:ext>
            </a:extLst>
          </p:cNvPr>
          <p:cNvSpPr txBox="1"/>
          <p:nvPr/>
        </p:nvSpPr>
        <p:spPr>
          <a:xfrm>
            <a:off x="10045334" y="5099636"/>
            <a:ext cx="2017985" cy="584775"/>
          </a:xfrm>
          <a:prstGeom prst="rect">
            <a:avLst/>
          </a:prstGeom>
          <a:noFill/>
        </p:spPr>
        <p:txBody>
          <a:bodyPr wrap="square" rtlCol="0">
            <a:spAutoFit/>
          </a:bodyPr>
          <a:lstStyle/>
          <a:p>
            <a:pPr algn="ctr"/>
            <a:r>
              <a:rPr lang="pt-PT" sz="1600" b="1" spc="-50" dirty="0"/>
              <a:t>O café traz criatividade e romantismo à vida</a:t>
            </a:r>
          </a:p>
        </p:txBody>
      </p:sp>
      <p:sp>
        <p:nvSpPr>
          <p:cNvPr id="42" name="CaixaDeTexto 41">
            <a:extLst>
              <a:ext uri="{FF2B5EF4-FFF2-40B4-BE49-F238E27FC236}">
                <a16:creationId xmlns:a16="http://schemas.microsoft.com/office/drawing/2014/main" id="{8BA815F8-617C-4C56-92A2-C5143DAC11B6}"/>
              </a:ext>
            </a:extLst>
          </p:cNvPr>
          <p:cNvSpPr txBox="1"/>
          <p:nvPr/>
        </p:nvSpPr>
        <p:spPr>
          <a:xfrm rot="451147">
            <a:off x="4486060" y="5789309"/>
            <a:ext cx="1343685" cy="438091"/>
          </a:xfrm>
          <a:prstGeom prst="foldedCorner">
            <a:avLst/>
          </a:prstGeom>
          <a:solidFill>
            <a:srgbClr val="FDDE00"/>
          </a:solidFill>
          <a:effectLst>
            <a:outerShdw blurRad="50800" dist="38100" dir="2700000" algn="tl" rotWithShape="0">
              <a:prstClr val="black">
                <a:alpha val="40000"/>
              </a:prstClr>
            </a:outerShdw>
          </a:effectLst>
        </p:spPr>
        <p:txBody>
          <a:bodyPr wrap="none" rtlCol="0" anchor="ctr">
            <a:noAutofit/>
          </a:bodyPr>
          <a:lstStyle/>
          <a:p>
            <a:pPr algn="ctr"/>
            <a:r>
              <a:rPr lang="en-GB" sz="1600" dirty="0"/>
              <a:t>0,30 €/ </a:t>
            </a:r>
            <a:r>
              <a:rPr lang="en-GB" sz="1600" dirty="0" err="1"/>
              <a:t>chávena</a:t>
            </a:r>
            <a:endParaRPr lang="en-GB" sz="1600" dirty="0"/>
          </a:p>
        </p:txBody>
      </p:sp>
      <p:sp>
        <p:nvSpPr>
          <p:cNvPr id="44" name="CaixaDeTexto 43">
            <a:extLst>
              <a:ext uri="{FF2B5EF4-FFF2-40B4-BE49-F238E27FC236}">
                <a16:creationId xmlns:a16="http://schemas.microsoft.com/office/drawing/2014/main" id="{3C4B1D25-EA44-439A-A003-4A9C25282FCC}"/>
              </a:ext>
            </a:extLst>
          </p:cNvPr>
          <p:cNvSpPr txBox="1"/>
          <p:nvPr/>
        </p:nvSpPr>
        <p:spPr>
          <a:xfrm rot="451147">
            <a:off x="6569144" y="5789309"/>
            <a:ext cx="1343687" cy="438091"/>
          </a:xfrm>
          <a:prstGeom prst="foldedCorner">
            <a:avLst/>
          </a:prstGeom>
          <a:solidFill>
            <a:srgbClr val="FDDE00"/>
          </a:solidFill>
          <a:effectLst>
            <a:outerShdw blurRad="50800" dist="38100" dir="2700000" algn="tl" rotWithShape="0">
              <a:prstClr val="black">
                <a:alpha val="40000"/>
              </a:prstClr>
            </a:outerShdw>
          </a:effectLst>
        </p:spPr>
        <p:txBody>
          <a:bodyPr wrap="none" rtlCol="0" anchor="ctr">
            <a:noAutofit/>
          </a:bodyPr>
          <a:lstStyle/>
          <a:p>
            <a:pPr algn="ctr"/>
            <a:r>
              <a:rPr lang="en-GB" sz="1600" dirty="0"/>
              <a:t>1,00 €/ </a:t>
            </a:r>
            <a:r>
              <a:rPr lang="en-GB" sz="1600" dirty="0" err="1"/>
              <a:t>chávena</a:t>
            </a:r>
            <a:endParaRPr lang="en-GB" sz="1600" dirty="0"/>
          </a:p>
        </p:txBody>
      </p:sp>
      <p:sp>
        <p:nvSpPr>
          <p:cNvPr id="46" name="CaixaDeTexto 45">
            <a:extLst>
              <a:ext uri="{FF2B5EF4-FFF2-40B4-BE49-F238E27FC236}">
                <a16:creationId xmlns:a16="http://schemas.microsoft.com/office/drawing/2014/main" id="{9F9E9E04-D0CB-4B66-B7C6-35FBB62F6F11}"/>
              </a:ext>
            </a:extLst>
          </p:cNvPr>
          <p:cNvSpPr txBox="1"/>
          <p:nvPr/>
        </p:nvSpPr>
        <p:spPr>
          <a:xfrm rot="451147">
            <a:off x="8507862" y="5788142"/>
            <a:ext cx="1325870" cy="438091"/>
          </a:xfrm>
          <a:prstGeom prst="foldedCorner">
            <a:avLst/>
          </a:prstGeom>
          <a:solidFill>
            <a:srgbClr val="FDDE00"/>
          </a:solidFill>
          <a:effectLst>
            <a:outerShdw blurRad="50800" dist="38100" dir="2700000" algn="tl" rotWithShape="0">
              <a:prstClr val="black">
                <a:alpha val="40000"/>
              </a:prstClr>
            </a:outerShdw>
          </a:effectLst>
        </p:spPr>
        <p:txBody>
          <a:bodyPr wrap="none" rtlCol="0" anchor="ctr">
            <a:noAutofit/>
          </a:bodyPr>
          <a:lstStyle/>
          <a:p>
            <a:pPr algn="ctr"/>
            <a:r>
              <a:rPr lang="en-GB" sz="1600" dirty="0"/>
              <a:t>5,00 €/ </a:t>
            </a:r>
            <a:r>
              <a:rPr lang="en-GB" sz="1600" dirty="0" err="1"/>
              <a:t>chávena</a:t>
            </a:r>
            <a:endParaRPr lang="en-GB" sz="1600" dirty="0"/>
          </a:p>
        </p:txBody>
      </p:sp>
      <p:sp>
        <p:nvSpPr>
          <p:cNvPr id="48" name="CaixaDeTexto 47">
            <a:extLst>
              <a:ext uri="{FF2B5EF4-FFF2-40B4-BE49-F238E27FC236}">
                <a16:creationId xmlns:a16="http://schemas.microsoft.com/office/drawing/2014/main" id="{9329C4A6-CB67-433A-A326-AC74DB4D90B4}"/>
              </a:ext>
            </a:extLst>
          </p:cNvPr>
          <p:cNvSpPr txBox="1"/>
          <p:nvPr/>
        </p:nvSpPr>
        <p:spPr>
          <a:xfrm rot="451147">
            <a:off x="10515390" y="5790382"/>
            <a:ext cx="1360102" cy="438091"/>
          </a:xfrm>
          <a:prstGeom prst="foldedCorner">
            <a:avLst/>
          </a:prstGeom>
          <a:solidFill>
            <a:srgbClr val="FDDE00"/>
          </a:solidFill>
          <a:effectLst>
            <a:outerShdw blurRad="50800" dist="38100" dir="2700000" algn="tl" rotWithShape="0">
              <a:prstClr val="black">
                <a:alpha val="40000"/>
              </a:prstClr>
            </a:outerShdw>
          </a:effectLst>
        </p:spPr>
        <p:txBody>
          <a:bodyPr wrap="none" rtlCol="0" anchor="ctr">
            <a:noAutofit/>
          </a:bodyPr>
          <a:lstStyle/>
          <a:p>
            <a:pPr algn="ctr"/>
            <a:r>
              <a:rPr lang="en-GB" sz="1600" dirty="0"/>
              <a:t>??? €/ </a:t>
            </a:r>
            <a:r>
              <a:rPr lang="en-GB" sz="1600" dirty="0" err="1"/>
              <a:t>chávena</a:t>
            </a:r>
            <a:endParaRPr lang="en-GB" sz="1600" dirty="0"/>
          </a:p>
        </p:txBody>
      </p:sp>
      <p:sp>
        <p:nvSpPr>
          <p:cNvPr id="2" name="Retângulo 1">
            <a:extLst>
              <a:ext uri="{FF2B5EF4-FFF2-40B4-BE49-F238E27FC236}">
                <a16:creationId xmlns:a16="http://schemas.microsoft.com/office/drawing/2014/main" id="{8E21521D-692F-4980-AB91-A620623308BA}"/>
              </a:ext>
            </a:extLst>
          </p:cNvPr>
          <p:cNvSpPr/>
          <p:nvPr/>
        </p:nvSpPr>
        <p:spPr>
          <a:xfrm>
            <a:off x="7969589" y="719638"/>
            <a:ext cx="4075067" cy="4304311"/>
          </a:xfrm>
          <a:prstGeom prst="rect">
            <a:avLst/>
          </a:prstGeom>
          <a:noFill/>
          <a:ln w="38100">
            <a:solidFill>
              <a:srgbClr val="FD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508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solidFill>
                  <a:srgbClr val="FF0000"/>
                </a:solidFill>
                <a:hlinkClick r:id="rId4"/>
              </a:rPr>
              <a:t>https://youtu.be/N0mfjXPUr6c</a:t>
            </a:r>
            <a:r>
              <a:rPr lang="en-GB" sz="1050" dirty="0">
                <a:solidFill>
                  <a:srgbClr val="FF0000"/>
                </a:solidFill>
              </a:rPr>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#1</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7" name="CaixaDeTexto 6">
            <a:extLst>
              <a:ext uri="{FF2B5EF4-FFF2-40B4-BE49-F238E27FC236}">
                <a16:creationId xmlns:a16="http://schemas.microsoft.com/office/drawing/2014/main" id="{B1269F8D-B1DE-4FE4-BF06-422B8E1AB24B}"/>
              </a:ext>
            </a:extLst>
          </p:cNvPr>
          <p:cNvSpPr txBox="1"/>
          <p:nvPr/>
        </p:nvSpPr>
        <p:spPr>
          <a:xfrm>
            <a:off x="9843516" y="1228725"/>
            <a:ext cx="2293620" cy="2246769"/>
          </a:xfrm>
          <a:prstGeom prst="rect">
            <a:avLst/>
          </a:prstGeom>
          <a:noFill/>
        </p:spPr>
        <p:txBody>
          <a:bodyPr wrap="square">
            <a:spAutoFit/>
          </a:bodyPr>
          <a:lstStyle/>
          <a:p>
            <a:r>
              <a:rPr lang="pt-PT" sz="2800" b="1" i="1" dirty="0">
                <a:solidFill>
                  <a:schemeClr val="bg1">
                    <a:lumMod val="65000"/>
                  </a:schemeClr>
                </a:solidFill>
              </a:rPr>
              <a:t>A Economia da Experiência: navegando na maré alta</a:t>
            </a:r>
            <a:endParaRPr lang="en-GB" sz="2800" b="1" i="1" dirty="0">
              <a:solidFill>
                <a:schemeClr val="bg1">
                  <a:lumMod val="65000"/>
                </a:schemeClr>
              </a:solidFill>
            </a:endParaRPr>
          </a:p>
        </p:txBody>
      </p:sp>
      <p:pic>
        <p:nvPicPr>
          <p:cNvPr id="13" name="Multimédia Online 12" title="The Experience Economy: Riding a rising tide">
            <a:hlinkClick r:id="" action="ppaction://media"/>
            <a:extLst>
              <a:ext uri="{FF2B5EF4-FFF2-40B4-BE49-F238E27FC236}">
                <a16:creationId xmlns:a16="http://schemas.microsoft.com/office/drawing/2014/main" id="{3585C705-345F-44B7-B70A-78C47494C8F4}"/>
              </a:ext>
            </a:extLst>
          </p:cNvPr>
          <p:cNvPicPr>
            <a:picLocks noRot="1"/>
          </p:cNvPicPr>
          <p:nvPr>
            <a:videoFile r:link="rId1"/>
          </p:nvPr>
        </p:nvPicPr>
        <p:blipFill>
          <a:blip r:embed="rId6"/>
          <a:stretch>
            <a:fillRect/>
          </a:stretch>
        </p:blipFill>
        <p:spPr>
          <a:xfrm>
            <a:off x="2686050" y="1287000"/>
            <a:ext cx="6948000" cy="4284000"/>
          </a:xfrm>
          <a:prstGeom prst="rect">
            <a:avLst/>
          </a:prstGeom>
        </p:spPr>
      </p:pic>
    </p:spTree>
    <p:extLst>
      <p:ext uri="{BB962C8B-B14F-4D97-AF65-F5344CB8AC3E}">
        <p14:creationId xmlns:p14="http://schemas.microsoft.com/office/powerpoint/2010/main" val="182746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ção da Imagem 17">
            <a:extLst>
              <a:ext uri="{FF2B5EF4-FFF2-40B4-BE49-F238E27FC236}">
                <a16:creationId xmlns:a16="http://schemas.microsoft.com/office/drawing/2014/main" id="{FCE6465B-0EA4-4B6F-AB4E-866C66C4477A}"/>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sp>
        <p:nvSpPr>
          <p:cNvPr id="5" name="Text Placeholder 1">
            <a:extLst>
              <a:ext uri="{FF2B5EF4-FFF2-40B4-BE49-F238E27FC236}">
                <a16:creationId xmlns:a16="http://schemas.microsoft.com/office/drawing/2014/main" id="{ADFDB978-FEB2-46F2-87A6-C982B529EEC2}"/>
              </a:ext>
            </a:extLst>
          </p:cNvPr>
          <p:cNvSpPr txBox="1">
            <a:spLocks/>
          </p:cNvSpPr>
          <p:nvPr/>
        </p:nvSpPr>
        <p:spPr>
          <a:xfrm>
            <a:off x="205213" y="936395"/>
            <a:ext cx="3058492" cy="3297980"/>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Font typeface="Arial"/>
              <a:buNone/>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600" dirty="0">
                <a:solidFill>
                  <a:schemeClr val="bg1"/>
                </a:solidFill>
                <a:effectLst>
                  <a:outerShdw blurRad="38100" dist="38100" dir="2700000" algn="tl">
                    <a:srgbClr val="000000">
                      <a:alpha val="43137"/>
                    </a:srgbClr>
                  </a:outerShdw>
                </a:effectLst>
              </a:rPr>
              <a:t>3.2.</a:t>
            </a:r>
          </a:p>
          <a:p>
            <a:r>
              <a:rPr lang="en-US" sz="3800" dirty="0" err="1">
                <a:solidFill>
                  <a:schemeClr val="bg1"/>
                </a:solidFill>
                <a:effectLst>
                  <a:outerShdw blurRad="38100" dist="38100" dir="2700000" algn="tl">
                    <a:srgbClr val="000000">
                      <a:alpha val="43137"/>
                    </a:srgbClr>
                  </a:outerShdw>
                </a:effectLst>
              </a:rPr>
              <a:t>Os</a:t>
            </a:r>
            <a:r>
              <a:rPr lang="en-US" sz="3800" dirty="0">
                <a:solidFill>
                  <a:schemeClr val="bg1"/>
                </a:solidFill>
                <a:effectLst>
                  <a:outerShdw blurRad="38100" dist="38100" dir="2700000" algn="tl">
                    <a:srgbClr val="000000">
                      <a:alpha val="43137"/>
                    </a:srgbClr>
                  </a:outerShdw>
                </a:effectLst>
              </a:rPr>
              <a:t> Quatro Quadrantes da </a:t>
            </a:r>
            <a:r>
              <a:rPr lang="en-US" sz="3800" dirty="0" err="1">
                <a:solidFill>
                  <a:schemeClr val="bg1"/>
                </a:solidFill>
                <a:effectLst>
                  <a:outerShdw blurRad="38100" dist="38100" dir="2700000" algn="tl">
                    <a:srgbClr val="000000">
                      <a:alpha val="43137"/>
                    </a:srgbClr>
                  </a:outerShdw>
                </a:effectLst>
              </a:rPr>
              <a:t>Experiência</a:t>
            </a:r>
            <a:endParaRPr lang="en-US" sz="3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933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742127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Os</a:t>
            </a:r>
            <a:r>
              <a:rPr lang="en-US" sz="3600" b="1" dirty="0"/>
              <a:t> Quatro Quadrantes da </a:t>
            </a:r>
            <a:r>
              <a:rPr lang="pt-PT" sz="3600" b="1" dirty="0"/>
              <a:t>Experiência</a:t>
            </a:r>
          </a:p>
        </p:txBody>
      </p:sp>
      <p:sp>
        <p:nvSpPr>
          <p:cNvPr id="35" name="Oval 34">
            <a:extLst>
              <a:ext uri="{FF2B5EF4-FFF2-40B4-BE49-F238E27FC236}">
                <a16:creationId xmlns:a16="http://schemas.microsoft.com/office/drawing/2014/main" id="{53A76816-929B-41B3-8AFF-BA3F9EAACDB8}"/>
              </a:ext>
            </a:extLst>
          </p:cNvPr>
          <p:cNvSpPr/>
          <p:nvPr/>
        </p:nvSpPr>
        <p:spPr>
          <a:xfrm>
            <a:off x="2683254" y="1092646"/>
            <a:ext cx="6840000" cy="5220000"/>
          </a:xfrm>
          <a:prstGeom prst="ellipse">
            <a:avLst/>
          </a:prstGeom>
          <a:noFill/>
          <a:ln w="28575">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Oval 35">
            <a:extLst>
              <a:ext uri="{FF2B5EF4-FFF2-40B4-BE49-F238E27FC236}">
                <a16:creationId xmlns:a16="http://schemas.microsoft.com/office/drawing/2014/main" id="{8FFC2118-35E1-43CD-94BB-E42DCBF5158F}"/>
              </a:ext>
            </a:extLst>
          </p:cNvPr>
          <p:cNvSpPr/>
          <p:nvPr/>
        </p:nvSpPr>
        <p:spPr>
          <a:xfrm>
            <a:off x="5292315" y="2736817"/>
            <a:ext cx="1620000" cy="1620000"/>
          </a:xfrm>
          <a:prstGeom prst="ellipse">
            <a:avLst/>
          </a:prstGeom>
          <a:noFill/>
          <a:ln w="28575">
            <a:solidFill>
              <a:srgbClr val="F798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algn="ctr"/>
            <a:r>
              <a:rPr lang="pt-PT" sz="2400" b="1" kern="1200" dirty="0">
                <a:solidFill>
                  <a:srgbClr val="000000"/>
                </a:solidFill>
                <a:effectLst/>
                <a:ea typeface="Calibri" panose="020F0502020204030204" pitchFamily="34" charset="0"/>
              </a:rPr>
              <a:t>Efeito de</a:t>
            </a:r>
          </a:p>
          <a:p>
            <a:pPr algn="ctr"/>
            <a:r>
              <a:rPr lang="pt-PT" sz="2400" b="1" dirty="0">
                <a:solidFill>
                  <a:srgbClr val="000000"/>
                </a:solidFill>
                <a:ea typeface="Calibri" panose="020F0502020204030204" pitchFamily="34" charset="0"/>
              </a:rPr>
              <a:t>Experiências</a:t>
            </a:r>
          </a:p>
          <a:p>
            <a:pPr algn="ctr"/>
            <a:r>
              <a:rPr lang="pt-PT" sz="2400" b="1" dirty="0">
                <a:solidFill>
                  <a:srgbClr val="000000"/>
                </a:solidFill>
                <a:effectLst/>
                <a:ea typeface="Calibri" panose="020F0502020204030204" pitchFamily="34" charset="0"/>
              </a:rPr>
              <a:t>Ideais</a:t>
            </a:r>
            <a:endParaRPr lang="pt-PT" sz="2400" b="1" dirty="0">
              <a:effectLst/>
              <a:ea typeface="Calibri" panose="020F0502020204030204" pitchFamily="34" charset="0"/>
            </a:endParaRPr>
          </a:p>
        </p:txBody>
      </p:sp>
      <p:sp>
        <p:nvSpPr>
          <p:cNvPr id="39" name="CaixaDeTexto 9">
            <a:extLst>
              <a:ext uri="{FF2B5EF4-FFF2-40B4-BE49-F238E27FC236}">
                <a16:creationId xmlns:a16="http://schemas.microsoft.com/office/drawing/2014/main" id="{A7635702-85C9-4DDC-A3B9-FFBA84FB8082}"/>
              </a:ext>
            </a:extLst>
          </p:cNvPr>
          <p:cNvSpPr txBox="1"/>
          <p:nvPr/>
        </p:nvSpPr>
        <p:spPr>
          <a:xfrm>
            <a:off x="5282527" y="948384"/>
            <a:ext cx="1639953" cy="461665"/>
          </a:xfrm>
          <a:prstGeom prst="rect">
            <a:avLst/>
          </a:prstGeom>
          <a:solidFill>
            <a:schemeClr val="bg1"/>
          </a:solidFill>
        </p:spPr>
        <p:txBody>
          <a:bodyPr wrap="square" rtlCol="0">
            <a:spAutoFit/>
          </a:bodyPr>
          <a:lstStyle/>
          <a:p>
            <a:pPr algn="ctr"/>
            <a:r>
              <a:rPr lang="pt-PT" sz="2400" b="1" kern="1200" dirty="0">
                <a:solidFill>
                  <a:srgbClr val="000000"/>
                </a:solidFill>
                <a:effectLst/>
                <a:ea typeface="Calibri" panose="020F0502020204030204" pitchFamily="34" charset="0"/>
              </a:rPr>
              <a:t>Absorção</a:t>
            </a:r>
            <a:endParaRPr lang="pt-PT" sz="4000" b="1" dirty="0">
              <a:effectLst/>
              <a:ea typeface="Calibri" panose="020F0502020204030204" pitchFamily="34" charset="0"/>
            </a:endParaRPr>
          </a:p>
        </p:txBody>
      </p:sp>
      <p:sp>
        <p:nvSpPr>
          <p:cNvPr id="40" name="CaixaDeTexto 43">
            <a:extLst>
              <a:ext uri="{FF2B5EF4-FFF2-40B4-BE49-F238E27FC236}">
                <a16:creationId xmlns:a16="http://schemas.microsoft.com/office/drawing/2014/main" id="{A3A97513-9C94-4654-8E73-BC174C3243A3}"/>
              </a:ext>
            </a:extLst>
          </p:cNvPr>
          <p:cNvSpPr txBox="1"/>
          <p:nvPr/>
        </p:nvSpPr>
        <p:spPr>
          <a:xfrm>
            <a:off x="5282527" y="6008854"/>
            <a:ext cx="1639953" cy="461665"/>
          </a:xfrm>
          <a:prstGeom prst="rect">
            <a:avLst/>
          </a:prstGeom>
          <a:solidFill>
            <a:schemeClr val="bg1"/>
          </a:solidFill>
        </p:spPr>
        <p:txBody>
          <a:bodyPr wrap="square" rtlCol="0">
            <a:spAutoFit/>
          </a:bodyPr>
          <a:lstStyle/>
          <a:p>
            <a:pPr algn="ctr"/>
            <a:r>
              <a:rPr lang="pt-PT" sz="2400" b="1" kern="1200" dirty="0">
                <a:solidFill>
                  <a:srgbClr val="000000"/>
                </a:solidFill>
                <a:effectLst/>
                <a:ea typeface="Calibri" panose="020F0502020204030204" pitchFamily="34" charset="0"/>
              </a:rPr>
              <a:t>Imersão</a:t>
            </a:r>
            <a:endParaRPr lang="pt-PT" sz="2400" b="1" dirty="0">
              <a:effectLst/>
              <a:ea typeface="Calibri" panose="020F0502020204030204" pitchFamily="34" charset="0"/>
            </a:endParaRPr>
          </a:p>
        </p:txBody>
      </p:sp>
      <p:cxnSp>
        <p:nvCxnSpPr>
          <p:cNvPr id="41" name="Conexão reta unidirecional 40">
            <a:extLst>
              <a:ext uri="{FF2B5EF4-FFF2-40B4-BE49-F238E27FC236}">
                <a16:creationId xmlns:a16="http://schemas.microsoft.com/office/drawing/2014/main" id="{E9E56E8C-967F-48CC-B2A2-E9D514B72BFD}"/>
              </a:ext>
            </a:extLst>
          </p:cNvPr>
          <p:cNvCxnSpPr>
            <a:cxnSpLocks/>
            <a:stCxn id="40" idx="0"/>
            <a:endCxn id="36" idx="4"/>
          </p:cNvCxnSpPr>
          <p:nvPr/>
        </p:nvCxnSpPr>
        <p:spPr>
          <a:xfrm flipH="1" flipV="1">
            <a:off x="6102315" y="4356817"/>
            <a:ext cx="189" cy="1652037"/>
          </a:xfrm>
          <a:prstGeom prst="straightConnector1">
            <a:avLst/>
          </a:prstGeom>
          <a:ln w="28575">
            <a:solidFill>
              <a:srgbClr val="6ECECB"/>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xão reta unidirecional 41">
            <a:extLst>
              <a:ext uri="{FF2B5EF4-FFF2-40B4-BE49-F238E27FC236}">
                <a16:creationId xmlns:a16="http://schemas.microsoft.com/office/drawing/2014/main" id="{589F645B-782F-4B3B-9ECE-BE9DAF44D668}"/>
              </a:ext>
            </a:extLst>
          </p:cNvPr>
          <p:cNvCxnSpPr>
            <a:cxnSpLocks/>
            <a:stCxn id="39" idx="2"/>
            <a:endCxn id="36" idx="0"/>
          </p:cNvCxnSpPr>
          <p:nvPr/>
        </p:nvCxnSpPr>
        <p:spPr>
          <a:xfrm flipH="1">
            <a:off x="6102315" y="1410049"/>
            <a:ext cx="189" cy="1326768"/>
          </a:xfrm>
          <a:prstGeom prst="straightConnector1">
            <a:avLst/>
          </a:prstGeom>
          <a:ln w="28575">
            <a:solidFill>
              <a:srgbClr val="6ECECB"/>
            </a:solidFill>
            <a:tailEnd type="triangle"/>
          </a:ln>
        </p:spPr>
        <p:style>
          <a:lnRef idx="1">
            <a:schemeClr val="accent1"/>
          </a:lnRef>
          <a:fillRef idx="0">
            <a:schemeClr val="accent1"/>
          </a:fillRef>
          <a:effectRef idx="0">
            <a:schemeClr val="accent1"/>
          </a:effectRef>
          <a:fontRef idx="minor">
            <a:schemeClr val="tx1"/>
          </a:fontRef>
        </p:style>
      </p:cxnSp>
      <p:sp>
        <p:nvSpPr>
          <p:cNvPr id="43" name="CaixaDeTexto 44">
            <a:extLst>
              <a:ext uri="{FF2B5EF4-FFF2-40B4-BE49-F238E27FC236}">
                <a16:creationId xmlns:a16="http://schemas.microsoft.com/office/drawing/2014/main" id="{01B1F7E1-BF8D-451D-8A05-8BF6886A0B33}"/>
              </a:ext>
            </a:extLst>
          </p:cNvPr>
          <p:cNvSpPr txBox="1"/>
          <p:nvPr/>
        </p:nvSpPr>
        <p:spPr>
          <a:xfrm>
            <a:off x="951723" y="3131318"/>
            <a:ext cx="2146722" cy="830997"/>
          </a:xfrm>
          <a:prstGeom prst="rect">
            <a:avLst/>
          </a:prstGeom>
          <a:solidFill>
            <a:schemeClr val="bg1"/>
          </a:solidFill>
        </p:spPr>
        <p:txBody>
          <a:bodyPr wrap="square" rtlCol="0">
            <a:spAutoFit/>
          </a:bodyPr>
          <a:lstStyle/>
          <a:p>
            <a:pPr algn="ctr"/>
            <a:r>
              <a:rPr lang="pt-PT" sz="2400" b="1" kern="1200" dirty="0">
                <a:solidFill>
                  <a:srgbClr val="000000"/>
                </a:solidFill>
                <a:effectLst/>
                <a:ea typeface="Calibri" panose="020F0502020204030204" pitchFamily="34" charset="0"/>
              </a:rPr>
              <a:t>Participação</a:t>
            </a:r>
            <a:r>
              <a:rPr lang="en-US" sz="2400" b="1" kern="1200" dirty="0">
                <a:solidFill>
                  <a:srgbClr val="000000"/>
                </a:solidFill>
                <a:effectLst/>
                <a:ea typeface="Calibri" panose="020F0502020204030204" pitchFamily="34" charset="0"/>
              </a:rPr>
              <a:t> </a:t>
            </a:r>
            <a:r>
              <a:rPr lang="pt-PT" sz="2400" b="1" kern="1200" dirty="0">
                <a:solidFill>
                  <a:srgbClr val="000000"/>
                </a:solidFill>
                <a:effectLst/>
                <a:ea typeface="Calibri" panose="020F0502020204030204" pitchFamily="34" charset="0"/>
              </a:rPr>
              <a:t>Passiva</a:t>
            </a:r>
            <a:endParaRPr lang="pt-PT" sz="2400" b="1" dirty="0">
              <a:effectLst/>
              <a:ea typeface="Calibri" panose="020F0502020204030204" pitchFamily="34" charset="0"/>
            </a:endParaRPr>
          </a:p>
        </p:txBody>
      </p:sp>
      <p:cxnSp>
        <p:nvCxnSpPr>
          <p:cNvPr id="44" name="Conexão reta unidirecional 43">
            <a:extLst>
              <a:ext uri="{FF2B5EF4-FFF2-40B4-BE49-F238E27FC236}">
                <a16:creationId xmlns:a16="http://schemas.microsoft.com/office/drawing/2014/main" id="{81D6E41B-9B02-4C66-B0AC-0F6CCFCDDCCA}"/>
              </a:ext>
            </a:extLst>
          </p:cNvPr>
          <p:cNvCxnSpPr>
            <a:cxnSpLocks/>
            <a:stCxn id="43" idx="3"/>
            <a:endCxn id="36" idx="2"/>
          </p:cNvCxnSpPr>
          <p:nvPr/>
        </p:nvCxnSpPr>
        <p:spPr>
          <a:xfrm>
            <a:off x="3098445" y="3546817"/>
            <a:ext cx="2193870" cy="0"/>
          </a:xfrm>
          <a:prstGeom prst="straightConnector1">
            <a:avLst/>
          </a:prstGeom>
          <a:ln w="28575">
            <a:solidFill>
              <a:srgbClr val="6ECECB"/>
            </a:solidFill>
            <a:tailEnd type="triangle"/>
          </a:ln>
        </p:spPr>
        <p:style>
          <a:lnRef idx="1">
            <a:schemeClr val="accent1"/>
          </a:lnRef>
          <a:fillRef idx="0">
            <a:schemeClr val="accent1"/>
          </a:fillRef>
          <a:effectRef idx="0">
            <a:schemeClr val="accent1"/>
          </a:effectRef>
          <a:fontRef idx="minor">
            <a:schemeClr val="tx1"/>
          </a:fontRef>
        </p:style>
      </p:cxnSp>
      <p:sp>
        <p:nvSpPr>
          <p:cNvPr id="45" name="CaixaDeTexto 49">
            <a:extLst>
              <a:ext uri="{FF2B5EF4-FFF2-40B4-BE49-F238E27FC236}">
                <a16:creationId xmlns:a16="http://schemas.microsoft.com/office/drawing/2014/main" id="{C4796B68-19DB-4105-927D-7FE62246EB87}"/>
              </a:ext>
            </a:extLst>
          </p:cNvPr>
          <p:cNvSpPr txBox="1"/>
          <p:nvPr/>
        </p:nvSpPr>
        <p:spPr>
          <a:xfrm>
            <a:off x="9124305" y="3131318"/>
            <a:ext cx="1908956" cy="830997"/>
          </a:xfrm>
          <a:prstGeom prst="rect">
            <a:avLst/>
          </a:prstGeom>
          <a:solidFill>
            <a:schemeClr val="bg1"/>
          </a:solidFill>
        </p:spPr>
        <p:txBody>
          <a:bodyPr wrap="square" rtlCol="0">
            <a:spAutoFit/>
          </a:bodyPr>
          <a:lstStyle/>
          <a:p>
            <a:pPr algn="ctr"/>
            <a:r>
              <a:rPr lang="pt-PT" sz="2400" b="1" kern="1200" dirty="0">
                <a:solidFill>
                  <a:srgbClr val="000000"/>
                </a:solidFill>
                <a:effectLst/>
                <a:ea typeface="Calibri" panose="020F0502020204030204" pitchFamily="34" charset="0"/>
              </a:rPr>
              <a:t>Participação Ativa</a:t>
            </a:r>
            <a:endParaRPr lang="pt-PT" sz="2400" b="1" dirty="0">
              <a:effectLst/>
              <a:ea typeface="Calibri" panose="020F0502020204030204" pitchFamily="34" charset="0"/>
            </a:endParaRPr>
          </a:p>
        </p:txBody>
      </p:sp>
      <p:cxnSp>
        <p:nvCxnSpPr>
          <p:cNvPr id="46" name="Conexão reta unidirecional 45">
            <a:extLst>
              <a:ext uri="{FF2B5EF4-FFF2-40B4-BE49-F238E27FC236}">
                <a16:creationId xmlns:a16="http://schemas.microsoft.com/office/drawing/2014/main" id="{8642A8B6-B6A9-43A0-B336-21BC5F96CB81}"/>
              </a:ext>
            </a:extLst>
          </p:cNvPr>
          <p:cNvCxnSpPr>
            <a:cxnSpLocks/>
            <a:stCxn id="45" idx="1"/>
            <a:endCxn id="36" idx="6"/>
          </p:cNvCxnSpPr>
          <p:nvPr/>
        </p:nvCxnSpPr>
        <p:spPr>
          <a:xfrm flipH="1">
            <a:off x="6912315" y="3546817"/>
            <a:ext cx="2211990" cy="0"/>
          </a:xfrm>
          <a:prstGeom prst="straightConnector1">
            <a:avLst/>
          </a:prstGeom>
          <a:ln w="28575">
            <a:solidFill>
              <a:srgbClr val="6ECECB"/>
            </a:solidFill>
            <a:tailEnd type="triangle"/>
          </a:ln>
        </p:spPr>
        <p:style>
          <a:lnRef idx="1">
            <a:schemeClr val="accent1"/>
          </a:lnRef>
          <a:fillRef idx="0">
            <a:schemeClr val="accent1"/>
          </a:fillRef>
          <a:effectRef idx="0">
            <a:schemeClr val="accent1"/>
          </a:effectRef>
          <a:fontRef idx="minor">
            <a:schemeClr val="tx1"/>
          </a:fontRef>
        </p:style>
      </p:cxnSp>
      <p:sp>
        <p:nvSpPr>
          <p:cNvPr id="47" name="CaixaDeTexto 53">
            <a:extLst>
              <a:ext uri="{FF2B5EF4-FFF2-40B4-BE49-F238E27FC236}">
                <a16:creationId xmlns:a16="http://schemas.microsoft.com/office/drawing/2014/main" id="{D2FE3CC4-DC8D-4689-86D5-9BCB2243B4C7}"/>
              </a:ext>
            </a:extLst>
          </p:cNvPr>
          <p:cNvSpPr txBox="1"/>
          <p:nvPr/>
        </p:nvSpPr>
        <p:spPr>
          <a:xfrm>
            <a:off x="3496384" y="1776646"/>
            <a:ext cx="2633286" cy="984885"/>
          </a:xfrm>
          <a:prstGeom prst="rect">
            <a:avLst/>
          </a:prstGeom>
          <a:noFill/>
        </p:spPr>
        <p:txBody>
          <a:bodyPr wrap="square" rtlCol="0">
            <a:spAutoFit/>
          </a:bodyPr>
          <a:lstStyle/>
          <a:p>
            <a:pPr algn="ctr">
              <a:spcAft>
                <a:spcPts val="600"/>
              </a:spcAft>
            </a:pPr>
            <a:r>
              <a:rPr lang="pt-PT" sz="2900" b="1" kern="1200" dirty="0">
                <a:solidFill>
                  <a:srgbClr val="76C6D2"/>
                </a:solidFill>
                <a:effectLst>
                  <a:outerShdw blurRad="38100" dist="38100" dir="2700000" algn="tl">
                    <a:srgbClr val="000000">
                      <a:alpha val="43137"/>
                    </a:srgbClr>
                  </a:outerShdw>
                </a:effectLst>
                <a:ea typeface="Calibri" panose="020F0502020204030204" pitchFamily="34" charset="0"/>
              </a:rPr>
              <a:t>Entretenimento</a:t>
            </a:r>
            <a:endParaRPr lang="pt-PT" sz="2900" b="1" dirty="0">
              <a:solidFill>
                <a:srgbClr val="76C6D2"/>
              </a:solidFill>
              <a:effectLst>
                <a:outerShdw blurRad="38100" dist="38100" dir="2700000" algn="tl">
                  <a:srgbClr val="000000">
                    <a:alpha val="43137"/>
                  </a:srgbClr>
                </a:outerShdw>
              </a:effectLst>
              <a:ea typeface="Calibri" panose="020F0502020204030204" pitchFamily="34" charset="0"/>
            </a:endParaRPr>
          </a:p>
          <a:p>
            <a:pPr algn="ctr">
              <a:spcAft>
                <a:spcPts val="600"/>
              </a:spcAft>
            </a:pPr>
            <a:r>
              <a:rPr lang="pt-PT" sz="2400" kern="1200" dirty="0">
                <a:solidFill>
                  <a:srgbClr val="000000"/>
                </a:solidFill>
                <a:effectLst/>
                <a:ea typeface="Calibri" panose="020F0502020204030204" pitchFamily="34" charset="0"/>
              </a:rPr>
              <a:t>‘Divertir-se’</a:t>
            </a:r>
            <a:endParaRPr lang="pt-PT" sz="2400" dirty="0">
              <a:effectLst/>
              <a:ea typeface="Calibri" panose="020F0502020204030204" pitchFamily="34" charset="0"/>
            </a:endParaRPr>
          </a:p>
        </p:txBody>
      </p:sp>
      <p:sp>
        <p:nvSpPr>
          <p:cNvPr id="48" name="CaixaDeTexto 54">
            <a:extLst>
              <a:ext uri="{FF2B5EF4-FFF2-40B4-BE49-F238E27FC236}">
                <a16:creationId xmlns:a16="http://schemas.microsoft.com/office/drawing/2014/main" id="{00D91E21-E291-436F-9D74-10F2DC59597D}"/>
              </a:ext>
            </a:extLst>
          </p:cNvPr>
          <p:cNvSpPr txBox="1"/>
          <p:nvPr/>
        </p:nvSpPr>
        <p:spPr>
          <a:xfrm>
            <a:off x="3481352" y="4289636"/>
            <a:ext cx="2621151" cy="1369606"/>
          </a:xfrm>
          <a:prstGeom prst="rect">
            <a:avLst/>
          </a:prstGeom>
          <a:noFill/>
        </p:spPr>
        <p:txBody>
          <a:bodyPr wrap="square" rtlCol="0">
            <a:spAutoFit/>
          </a:bodyPr>
          <a:lstStyle/>
          <a:p>
            <a:pPr algn="ctr">
              <a:spcAft>
                <a:spcPts val="600"/>
              </a:spcAft>
            </a:pPr>
            <a:r>
              <a:rPr lang="pt-PT" sz="3000" b="1" kern="1200" dirty="0">
                <a:solidFill>
                  <a:srgbClr val="76C6D2"/>
                </a:solidFill>
                <a:effectLst>
                  <a:outerShdw blurRad="38100" dist="38100" dir="2700000" algn="tl">
                    <a:srgbClr val="000000">
                      <a:alpha val="43137"/>
                    </a:srgbClr>
                  </a:outerShdw>
                </a:effectLst>
                <a:ea typeface="Calibri" panose="020F0502020204030204" pitchFamily="34" charset="0"/>
              </a:rPr>
              <a:t>Estética</a:t>
            </a:r>
            <a:endParaRPr lang="pt-PT" sz="3000" b="1" dirty="0">
              <a:solidFill>
                <a:srgbClr val="76C6D2"/>
              </a:solidFill>
              <a:effectLst>
                <a:outerShdw blurRad="38100" dist="38100" dir="2700000" algn="tl">
                  <a:srgbClr val="000000">
                    <a:alpha val="43137"/>
                  </a:srgbClr>
                </a:outerShdw>
              </a:effectLst>
              <a:ea typeface="Calibri" panose="020F0502020204030204" pitchFamily="34" charset="0"/>
            </a:endParaRPr>
          </a:p>
          <a:p>
            <a:pPr algn="ctr">
              <a:spcAft>
                <a:spcPts val="600"/>
              </a:spcAft>
            </a:pPr>
            <a:r>
              <a:rPr lang="en-US" sz="2400" kern="1200" dirty="0">
                <a:solidFill>
                  <a:srgbClr val="000000"/>
                </a:solidFill>
                <a:effectLst/>
                <a:ea typeface="Calibri" panose="020F0502020204030204" pitchFamily="34" charset="0"/>
              </a:rPr>
              <a:t>‘</a:t>
            </a:r>
            <a:r>
              <a:rPr lang="en-US" sz="2400" dirty="0" err="1">
                <a:solidFill>
                  <a:srgbClr val="000000"/>
                </a:solidFill>
                <a:ea typeface="Calibri" panose="020F0502020204030204" pitchFamily="34" charset="0"/>
              </a:rPr>
              <a:t>Entregar</a:t>
            </a:r>
            <a:r>
              <a:rPr lang="en-US" sz="2400" dirty="0">
                <a:solidFill>
                  <a:srgbClr val="000000"/>
                </a:solidFill>
                <a:ea typeface="Calibri" panose="020F0502020204030204" pitchFamily="34" charset="0"/>
              </a:rPr>
              <a:t>-se </a:t>
            </a:r>
            <a:r>
              <a:rPr lang="en-US" sz="2400" dirty="0" err="1">
                <a:solidFill>
                  <a:srgbClr val="000000"/>
                </a:solidFill>
                <a:ea typeface="Calibri" panose="020F0502020204030204" pitchFamily="34" charset="0"/>
              </a:rPr>
              <a:t>ao</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ambiente</a:t>
            </a:r>
            <a:r>
              <a:rPr lang="en-US" sz="2400" kern="1200" dirty="0">
                <a:solidFill>
                  <a:srgbClr val="000000"/>
                </a:solidFill>
                <a:effectLst/>
                <a:ea typeface="Calibri" panose="020F0502020204030204" pitchFamily="34" charset="0"/>
              </a:rPr>
              <a:t>’</a:t>
            </a:r>
            <a:endParaRPr lang="en-US" sz="2400" dirty="0">
              <a:effectLst/>
              <a:ea typeface="Calibri" panose="020F0502020204030204" pitchFamily="34" charset="0"/>
            </a:endParaRPr>
          </a:p>
        </p:txBody>
      </p:sp>
      <p:sp>
        <p:nvSpPr>
          <p:cNvPr id="49" name="CaixaDeTexto 55">
            <a:extLst>
              <a:ext uri="{FF2B5EF4-FFF2-40B4-BE49-F238E27FC236}">
                <a16:creationId xmlns:a16="http://schemas.microsoft.com/office/drawing/2014/main" id="{670966A2-4CFF-4D14-A9FC-FB07B6E53325}"/>
              </a:ext>
            </a:extLst>
          </p:cNvPr>
          <p:cNvSpPr txBox="1"/>
          <p:nvPr/>
        </p:nvSpPr>
        <p:spPr>
          <a:xfrm>
            <a:off x="6129670" y="1772261"/>
            <a:ext cx="2815065" cy="1369606"/>
          </a:xfrm>
          <a:prstGeom prst="rect">
            <a:avLst/>
          </a:prstGeom>
          <a:noFill/>
        </p:spPr>
        <p:txBody>
          <a:bodyPr wrap="square" rtlCol="0">
            <a:spAutoFit/>
          </a:bodyPr>
          <a:lstStyle/>
          <a:p>
            <a:pPr algn="ctr">
              <a:spcAft>
                <a:spcPts val="600"/>
              </a:spcAft>
            </a:pPr>
            <a:r>
              <a:rPr lang="pt-PT" sz="3000" b="1" kern="1200" dirty="0">
                <a:solidFill>
                  <a:srgbClr val="76C6D2"/>
                </a:solidFill>
                <a:effectLst>
                  <a:outerShdw blurRad="38100" dist="38100" dir="2700000" algn="tl">
                    <a:srgbClr val="000000">
                      <a:alpha val="43137"/>
                    </a:srgbClr>
                  </a:outerShdw>
                </a:effectLst>
                <a:ea typeface="Calibri" panose="020F0502020204030204" pitchFamily="34" charset="0"/>
              </a:rPr>
              <a:t>Educação</a:t>
            </a:r>
            <a:endParaRPr lang="pt-PT" sz="3000" b="1" dirty="0">
              <a:solidFill>
                <a:srgbClr val="76C6D2"/>
              </a:solidFill>
              <a:effectLst>
                <a:outerShdw blurRad="38100" dist="38100" dir="2700000" algn="tl">
                  <a:srgbClr val="000000">
                    <a:alpha val="43137"/>
                  </a:srgbClr>
                </a:outerShdw>
              </a:effectLst>
              <a:ea typeface="Calibri" panose="020F0502020204030204" pitchFamily="34" charset="0"/>
            </a:endParaRPr>
          </a:p>
          <a:p>
            <a:pPr algn="ctr">
              <a:spcAft>
                <a:spcPts val="600"/>
              </a:spcAft>
            </a:pPr>
            <a:r>
              <a:rPr lang="pt-PT" sz="2400" kern="1200" dirty="0">
                <a:solidFill>
                  <a:srgbClr val="000000"/>
                </a:solidFill>
                <a:effectLst/>
                <a:ea typeface="Calibri" panose="020F0502020204030204" pitchFamily="34" charset="0"/>
              </a:rPr>
              <a:t>‘Aprender algo de novo’</a:t>
            </a:r>
            <a:endParaRPr lang="pt-PT" sz="2400" dirty="0">
              <a:effectLst/>
              <a:ea typeface="Calibri" panose="020F0502020204030204" pitchFamily="34" charset="0"/>
            </a:endParaRPr>
          </a:p>
        </p:txBody>
      </p:sp>
      <p:sp>
        <p:nvSpPr>
          <p:cNvPr id="50" name="CaixaDeTexto 56">
            <a:extLst>
              <a:ext uri="{FF2B5EF4-FFF2-40B4-BE49-F238E27FC236}">
                <a16:creationId xmlns:a16="http://schemas.microsoft.com/office/drawing/2014/main" id="{F35D866F-94CF-4ED6-9498-6C0A49E57B27}"/>
              </a:ext>
            </a:extLst>
          </p:cNvPr>
          <p:cNvSpPr txBox="1"/>
          <p:nvPr/>
        </p:nvSpPr>
        <p:spPr>
          <a:xfrm>
            <a:off x="6129670" y="4290767"/>
            <a:ext cx="2815065" cy="1369606"/>
          </a:xfrm>
          <a:prstGeom prst="rect">
            <a:avLst/>
          </a:prstGeom>
          <a:noFill/>
        </p:spPr>
        <p:txBody>
          <a:bodyPr wrap="square" rtlCol="0">
            <a:spAutoFit/>
          </a:bodyPr>
          <a:lstStyle/>
          <a:p>
            <a:pPr algn="ctr">
              <a:spcAft>
                <a:spcPts val="600"/>
              </a:spcAft>
            </a:pPr>
            <a:r>
              <a:rPr lang="pt-PT" sz="3000" b="1" kern="1200" dirty="0">
                <a:solidFill>
                  <a:srgbClr val="76C6D2"/>
                </a:solidFill>
                <a:effectLst>
                  <a:outerShdw blurRad="38100" dist="38100" dir="2700000" algn="tl">
                    <a:srgbClr val="000000">
                      <a:alpha val="43137"/>
                    </a:srgbClr>
                  </a:outerShdw>
                </a:effectLst>
                <a:ea typeface="Calibri" panose="020F0502020204030204" pitchFamily="34" charset="0"/>
              </a:rPr>
              <a:t>Escapismo</a:t>
            </a:r>
            <a:endParaRPr lang="pt-PT" sz="3000" b="1" dirty="0">
              <a:solidFill>
                <a:srgbClr val="76C6D2"/>
              </a:solidFill>
              <a:effectLst>
                <a:outerShdw blurRad="38100" dist="38100" dir="2700000" algn="tl">
                  <a:srgbClr val="000000">
                    <a:alpha val="43137"/>
                  </a:srgbClr>
                </a:outerShdw>
              </a:effectLst>
              <a:ea typeface="Calibri" panose="020F0502020204030204" pitchFamily="34" charset="0"/>
            </a:endParaRPr>
          </a:p>
          <a:p>
            <a:pPr algn="ctr">
              <a:spcAft>
                <a:spcPts val="600"/>
              </a:spcAft>
            </a:pPr>
            <a:r>
              <a:rPr lang="en-US" sz="2400" kern="1200" dirty="0">
                <a:solidFill>
                  <a:srgbClr val="000000"/>
                </a:solidFill>
                <a:effectLst/>
                <a:ea typeface="Calibri" panose="020F0502020204030204" pitchFamily="34" charset="0"/>
              </a:rPr>
              <a:t>‘</a:t>
            </a:r>
            <a:r>
              <a:rPr lang="pt-PT" sz="2400" kern="1200" dirty="0">
                <a:solidFill>
                  <a:srgbClr val="000000"/>
                </a:solidFill>
                <a:effectLst/>
                <a:ea typeface="Calibri" panose="020F0502020204030204" pitchFamily="34" charset="0"/>
              </a:rPr>
              <a:t>Divergir para um novo eu</a:t>
            </a:r>
            <a:r>
              <a:rPr lang="en-US" sz="2400" kern="1200" dirty="0">
                <a:solidFill>
                  <a:srgbClr val="000000"/>
                </a:solidFill>
                <a:effectLst/>
                <a:ea typeface="Calibri" panose="020F0502020204030204" pitchFamily="34" charset="0"/>
              </a:rPr>
              <a:t>’</a:t>
            </a:r>
            <a:endParaRPr lang="en-US" sz="2400" dirty="0">
              <a:effectLst/>
              <a:ea typeface="Calibri" panose="020F0502020204030204" pitchFamily="34" charset="0"/>
            </a:endParaRPr>
          </a:p>
        </p:txBody>
      </p:sp>
      <p:sp>
        <p:nvSpPr>
          <p:cNvPr id="2" name="Retângulo: Canto Dobrado 1">
            <a:extLst>
              <a:ext uri="{FF2B5EF4-FFF2-40B4-BE49-F238E27FC236}">
                <a16:creationId xmlns:a16="http://schemas.microsoft.com/office/drawing/2014/main" id="{A52B32A6-21DD-4E04-8CD5-313959452F99}"/>
              </a:ext>
            </a:extLst>
          </p:cNvPr>
          <p:cNvSpPr/>
          <p:nvPr/>
        </p:nvSpPr>
        <p:spPr>
          <a:xfrm>
            <a:off x="242625" y="4821281"/>
            <a:ext cx="2448000" cy="1332000"/>
          </a:xfrm>
          <a:prstGeom prst="foldedCorner">
            <a:avLst/>
          </a:prstGeom>
          <a:solidFill>
            <a:srgbClr val="FDD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000" dirty="0">
                <a:solidFill>
                  <a:schemeClr val="tx1"/>
                </a:solidFill>
              </a:rPr>
              <a:t>Os clientes não afetam diretamente ou influenciam o desempenho</a:t>
            </a:r>
            <a:endParaRPr lang="en-GB" sz="2000" dirty="0">
              <a:solidFill>
                <a:schemeClr val="tx1"/>
              </a:solidFill>
            </a:endParaRPr>
          </a:p>
        </p:txBody>
      </p:sp>
      <p:cxnSp>
        <p:nvCxnSpPr>
          <p:cNvPr id="4" name="Conexão reta 3">
            <a:extLst>
              <a:ext uri="{FF2B5EF4-FFF2-40B4-BE49-F238E27FC236}">
                <a16:creationId xmlns:a16="http://schemas.microsoft.com/office/drawing/2014/main" id="{875D4B15-729F-49A8-B0DF-9303594713E5}"/>
              </a:ext>
            </a:extLst>
          </p:cNvPr>
          <p:cNvCxnSpPr>
            <a:cxnSpLocks/>
            <a:stCxn id="2" idx="0"/>
            <a:endCxn id="43" idx="2"/>
          </p:cNvCxnSpPr>
          <p:nvPr/>
        </p:nvCxnSpPr>
        <p:spPr>
          <a:xfrm flipV="1">
            <a:off x="1466625" y="3962315"/>
            <a:ext cx="558459" cy="858966"/>
          </a:xfrm>
          <a:prstGeom prst="line">
            <a:avLst/>
          </a:prstGeom>
          <a:ln w="28575">
            <a:solidFill>
              <a:srgbClr val="F7981D"/>
            </a:solidFill>
            <a:tailEnd type="oval"/>
          </a:ln>
        </p:spPr>
        <p:style>
          <a:lnRef idx="1">
            <a:schemeClr val="accent1"/>
          </a:lnRef>
          <a:fillRef idx="0">
            <a:schemeClr val="accent1"/>
          </a:fillRef>
          <a:effectRef idx="0">
            <a:schemeClr val="accent1"/>
          </a:effectRef>
          <a:fontRef idx="minor">
            <a:schemeClr val="tx1"/>
          </a:fontRef>
        </p:style>
      </p:cxnSp>
      <p:sp>
        <p:nvSpPr>
          <p:cNvPr id="23" name="Retângulo: Canto Dobrado 22">
            <a:extLst>
              <a:ext uri="{FF2B5EF4-FFF2-40B4-BE49-F238E27FC236}">
                <a16:creationId xmlns:a16="http://schemas.microsoft.com/office/drawing/2014/main" id="{DCAE0A84-E5AD-4631-93D0-2D5E7C3BA725}"/>
              </a:ext>
            </a:extLst>
          </p:cNvPr>
          <p:cNvSpPr/>
          <p:nvPr/>
        </p:nvSpPr>
        <p:spPr>
          <a:xfrm>
            <a:off x="262077" y="1081632"/>
            <a:ext cx="2484000" cy="1152000"/>
          </a:xfrm>
          <a:prstGeom prst="foldedCorner">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000" dirty="0">
                <a:solidFill>
                  <a:schemeClr val="tx1"/>
                </a:solidFill>
              </a:rPr>
              <a:t>Traga a experiência à distância para a mente</a:t>
            </a:r>
            <a:endParaRPr lang="en-GB" sz="2000" dirty="0">
              <a:solidFill>
                <a:schemeClr val="tx1"/>
              </a:solidFill>
            </a:endParaRPr>
          </a:p>
        </p:txBody>
      </p:sp>
      <p:sp>
        <p:nvSpPr>
          <p:cNvPr id="30" name="Retângulo: Canto Dobrado 29">
            <a:extLst>
              <a:ext uri="{FF2B5EF4-FFF2-40B4-BE49-F238E27FC236}">
                <a16:creationId xmlns:a16="http://schemas.microsoft.com/office/drawing/2014/main" id="{D6C7BE8E-7614-47CB-ADCB-2F387C1423CB}"/>
              </a:ext>
            </a:extLst>
          </p:cNvPr>
          <p:cNvSpPr/>
          <p:nvPr/>
        </p:nvSpPr>
        <p:spPr>
          <a:xfrm>
            <a:off x="9530625" y="787400"/>
            <a:ext cx="2484000" cy="1312984"/>
          </a:xfrm>
          <a:prstGeom prst="foldedCorner">
            <a:avLst/>
          </a:prstGeom>
          <a:solidFill>
            <a:srgbClr val="FDD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000" dirty="0">
                <a:solidFill>
                  <a:schemeClr val="tx1"/>
                </a:solidFill>
              </a:rPr>
              <a:t>Os clientes afetam ou influenciam pessoalmente o desempenho</a:t>
            </a:r>
            <a:endParaRPr lang="en-GB" sz="2000" dirty="0">
              <a:solidFill>
                <a:schemeClr val="tx1"/>
              </a:solidFill>
            </a:endParaRPr>
          </a:p>
        </p:txBody>
      </p:sp>
      <p:cxnSp>
        <p:nvCxnSpPr>
          <p:cNvPr id="31" name="Conexão reta 30">
            <a:extLst>
              <a:ext uri="{FF2B5EF4-FFF2-40B4-BE49-F238E27FC236}">
                <a16:creationId xmlns:a16="http://schemas.microsoft.com/office/drawing/2014/main" id="{B75C8316-9799-4A59-ADC8-B1085950DE25}"/>
              </a:ext>
            </a:extLst>
          </p:cNvPr>
          <p:cNvCxnSpPr>
            <a:cxnSpLocks/>
            <a:stCxn id="30" idx="2"/>
            <a:endCxn id="45" idx="0"/>
          </p:cNvCxnSpPr>
          <p:nvPr/>
        </p:nvCxnSpPr>
        <p:spPr>
          <a:xfrm flipH="1">
            <a:off x="10078783" y="2100384"/>
            <a:ext cx="693842" cy="1030934"/>
          </a:xfrm>
          <a:prstGeom prst="line">
            <a:avLst/>
          </a:prstGeom>
          <a:ln w="28575">
            <a:solidFill>
              <a:srgbClr val="F7981D"/>
            </a:solidFill>
            <a:tailEnd type="oval"/>
          </a:ln>
        </p:spPr>
        <p:style>
          <a:lnRef idx="1">
            <a:schemeClr val="accent1"/>
          </a:lnRef>
          <a:fillRef idx="0">
            <a:schemeClr val="accent1"/>
          </a:fillRef>
          <a:effectRef idx="0">
            <a:schemeClr val="accent1"/>
          </a:effectRef>
          <a:fontRef idx="minor">
            <a:schemeClr val="tx1"/>
          </a:fontRef>
        </p:style>
      </p:cxnSp>
      <p:sp>
        <p:nvSpPr>
          <p:cNvPr id="51" name="Retângulo: Canto Dobrado 50">
            <a:extLst>
              <a:ext uri="{FF2B5EF4-FFF2-40B4-BE49-F238E27FC236}">
                <a16:creationId xmlns:a16="http://schemas.microsoft.com/office/drawing/2014/main" id="{3001B6EA-4341-4389-AEEE-689A96C2428D}"/>
              </a:ext>
            </a:extLst>
          </p:cNvPr>
          <p:cNvSpPr/>
          <p:nvPr/>
        </p:nvSpPr>
        <p:spPr>
          <a:xfrm>
            <a:off x="9541549" y="4993249"/>
            <a:ext cx="2484000" cy="1328740"/>
          </a:xfrm>
          <a:prstGeom prst="foldedCorner">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000" dirty="0">
                <a:solidFill>
                  <a:schemeClr val="tx1"/>
                </a:solidFill>
              </a:rPr>
              <a:t>Tornando-se fisicamente (ou virtualmente) parte da experiência</a:t>
            </a:r>
            <a:endParaRPr lang="en-GB" sz="2000" dirty="0">
              <a:solidFill>
                <a:schemeClr val="tx1"/>
              </a:solidFill>
            </a:endParaRPr>
          </a:p>
        </p:txBody>
      </p:sp>
      <p:cxnSp>
        <p:nvCxnSpPr>
          <p:cNvPr id="97" name="Conexão reta 96">
            <a:extLst>
              <a:ext uri="{FF2B5EF4-FFF2-40B4-BE49-F238E27FC236}">
                <a16:creationId xmlns:a16="http://schemas.microsoft.com/office/drawing/2014/main" id="{3FDBEEDB-3835-4E83-A019-26EDFC1BA1C6}"/>
              </a:ext>
            </a:extLst>
          </p:cNvPr>
          <p:cNvCxnSpPr>
            <a:cxnSpLocks/>
            <a:stCxn id="51" idx="1"/>
            <a:endCxn id="40" idx="3"/>
          </p:cNvCxnSpPr>
          <p:nvPr/>
        </p:nvCxnSpPr>
        <p:spPr>
          <a:xfrm flipH="1">
            <a:off x="6922480" y="5657619"/>
            <a:ext cx="2619069" cy="582068"/>
          </a:xfrm>
          <a:prstGeom prst="line">
            <a:avLst/>
          </a:prstGeom>
          <a:ln w="28575">
            <a:solidFill>
              <a:srgbClr val="F7981D"/>
            </a:solidFill>
            <a:tailEnd type="oval"/>
          </a:ln>
        </p:spPr>
        <p:style>
          <a:lnRef idx="1">
            <a:schemeClr val="accent1"/>
          </a:lnRef>
          <a:fillRef idx="0">
            <a:schemeClr val="accent1"/>
          </a:fillRef>
          <a:effectRef idx="0">
            <a:schemeClr val="accent1"/>
          </a:effectRef>
          <a:fontRef idx="minor">
            <a:schemeClr val="tx1"/>
          </a:fontRef>
        </p:style>
      </p:cxnSp>
      <p:cxnSp>
        <p:nvCxnSpPr>
          <p:cNvPr id="101" name="Conexão reta 100">
            <a:extLst>
              <a:ext uri="{FF2B5EF4-FFF2-40B4-BE49-F238E27FC236}">
                <a16:creationId xmlns:a16="http://schemas.microsoft.com/office/drawing/2014/main" id="{E58C6504-15F7-4B5B-9EE2-10ABCCD719CB}"/>
              </a:ext>
            </a:extLst>
          </p:cNvPr>
          <p:cNvCxnSpPr>
            <a:cxnSpLocks/>
            <a:stCxn id="23" idx="3"/>
            <a:endCxn id="39" idx="1"/>
          </p:cNvCxnSpPr>
          <p:nvPr/>
        </p:nvCxnSpPr>
        <p:spPr>
          <a:xfrm flipV="1">
            <a:off x="2746077" y="1179217"/>
            <a:ext cx="2536450" cy="478415"/>
          </a:xfrm>
          <a:prstGeom prst="line">
            <a:avLst/>
          </a:prstGeom>
          <a:ln w="28575">
            <a:solidFill>
              <a:srgbClr val="F7981D"/>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0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55CC98F-711E-4DD5-89A5-9E8020B1E956}"/>
              </a:ext>
            </a:extLst>
          </p:cNvPr>
          <p:cNvSpPr txBox="1">
            <a:spLocks/>
          </p:cNvSpPr>
          <p:nvPr/>
        </p:nvSpPr>
        <p:spPr>
          <a:xfrm>
            <a:off x="643221" y="349104"/>
            <a:ext cx="1103902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Os</a:t>
            </a:r>
            <a:r>
              <a:rPr lang="en-US" sz="3600" b="1" dirty="0"/>
              <a:t> Quatro Quadrantes da </a:t>
            </a:r>
            <a:r>
              <a:rPr lang="en-US" sz="3600" b="1" dirty="0" err="1"/>
              <a:t>Experiência</a:t>
            </a:r>
            <a:r>
              <a:rPr lang="en-US" sz="3600" b="1" dirty="0"/>
              <a:t>: O </a:t>
            </a:r>
            <a:r>
              <a:rPr lang="en-US" sz="3600" b="1" dirty="0" err="1"/>
              <a:t>Entretenimento</a:t>
            </a:r>
            <a:r>
              <a:rPr lang="en-US" sz="3600" b="1" dirty="0"/>
              <a:t>  </a:t>
            </a:r>
          </a:p>
        </p:txBody>
      </p:sp>
      <p:sp>
        <p:nvSpPr>
          <p:cNvPr id="34" name="Retângulo 33">
            <a:extLst>
              <a:ext uri="{FF2B5EF4-FFF2-40B4-BE49-F238E27FC236}">
                <a16:creationId xmlns:a16="http://schemas.microsoft.com/office/drawing/2014/main" id="{EEEC8069-0E6F-4AF4-8EF5-DA2E4D11D5B1}"/>
              </a:ext>
            </a:extLst>
          </p:cNvPr>
          <p:cNvSpPr/>
          <p:nvPr/>
        </p:nvSpPr>
        <p:spPr>
          <a:xfrm>
            <a:off x="341498" y="2778188"/>
            <a:ext cx="5221657" cy="156023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aixaDeTexto 4">
            <a:extLst>
              <a:ext uri="{FF2B5EF4-FFF2-40B4-BE49-F238E27FC236}">
                <a16:creationId xmlns:a16="http://schemas.microsoft.com/office/drawing/2014/main" id="{5B782D1F-0FCA-4565-87D6-6BA3FCBD0CE5}"/>
              </a:ext>
            </a:extLst>
          </p:cNvPr>
          <p:cNvSpPr txBox="1"/>
          <p:nvPr/>
        </p:nvSpPr>
        <p:spPr>
          <a:xfrm>
            <a:off x="347096" y="2778188"/>
            <a:ext cx="2736000" cy="461665"/>
          </a:xfrm>
          <a:prstGeom prst="rect">
            <a:avLst/>
          </a:prstGeom>
          <a:noFill/>
        </p:spPr>
        <p:txBody>
          <a:bodyPr wrap="square" rtlCol="0">
            <a:spAutoFit/>
          </a:bodyPr>
          <a:lstStyle/>
          <a:p>
            <a:pPr algn="r"/>
            <a:r>
              <a:rPr lang="pt-PT" sz="2400" b="1" dirty="0">
                <a:solidFill>
                  <a:schemeClr val="bg1"/>
                </a:solidFill>
                <a:effectLst>
                  <a:outerShdw blurRad="38100" dist="38100" dir="2700000" algn="tl">
                    <a:srgbClr val="000000">
                      <a:alpha val="43137"/>
                    </a:srgbClr>
                  </a:outerShdw>
                </a:effectLst>
              </a:rPr>
              <a:t>Participação</a:t>
            </a:r>
            <a:r>
              <a:rPr lang="en-GB" sz="2400" b="1" dirty="0">
                <a:solidFill>
                  <a:schemeClr val="bg1"/>
                </a:solidFill>
                <a:effectLst>
                  <a:outerShdw blurRad="38100" dist="38100" dir="2700000" algn="tl">
                    <a:srgbClr val="000000">
                      <a:alpha val="43137"/>
                    </a:srgbClr>
                  </a:outerShdw>
                </a:effectLst>
              </a:rPr>
              <a:t> :</a:t>
            </a:r>
          </a:p>
        </p:txBody>
      </p:sp>
      <p:sp>
        <p:nvSpPr>
          <p:cNvPr id="6" name="CaixaDeTexto 5">
            <a:extLst>
              <a:ext uri="{FF2B5EF4-FFF2-40B4-BE49-F238E27FC236}">
                <a16:creationId xmlns:a16="http://schemas.microsoft.com/office/drawing/2014/main" id="{85C5D185-C35D-4B53-9CD2-ED84C22568FF}"/>
              </a:ext>
            </a:extLst>
          </p:cNvPr>
          <p:cNvSpPr txBox="1"/>
          <p:nvPr/>
        </p:nvSpPr>
        <p:spPr>
          <a:xfrm>
            <a:off x="347095" y="3320382"/>
            <a:ext cx="2736000" cy="461665"/>
          </a:xfrm>
          <a:prstGeom prst="rect">
            <a:avLst/>
          </a:prstGeom>
          <a:noFill/>
        </p:spPr>
        <p:txBody>
          <a:bodyPr wrap="square" rtlCol="0">
            <a:spAutoFit/>
          </a:bodyPr>
          <a:lstStyle/>
          <a:p>
            <a:pPr algn="r"/>
            <a:r>
              <a:rPr lang="en-GB" sz="2400" b="1" spc="-20" dirty="0" err="1">
                <a:solidFill>
                  <a:schemeClr val="bg1"/>
                </a:solidFill>
                <a:effectLst>
                  <a:outerShdw blurRad="38100" dist="38100" dir="2700000" algn="tl">
                    <a:srgbClr val="000000">
                      <a:alpha val="43137"/>
                    </a:srgbClr>
                  </a:outerShdw>
                </a:effectLst>
              </a:rPr>
              <a:t>Conexão</a:t>
            </a:r>
            <a:r>
              <a:rPr lang="en-GB" sz="2400" b="1" spc="-20" dirty="0">
                <a:solidFill>
                  <a:schemeClr val="bg1"/>
                </a:solidFill>
                <a:effectLst>
                  <a:outerShdw blurRad="38100" dist="38100" dir="2700000" algn="tl">
                    <a:srgbClr val="000000">
                      <a:alpha val="43137"/>
                    </a:srgbClr>
                  </a:outerShdw>
                </a:effectLst>
              </a:rPr>
              <a:t> : </a:t>
            </a:r>
          </a:p>
        </p:txBody>
      </p:sp>
      <p:sp>
        <p:nvSpPr>
          <p:cNvPr id="8" name="CaixaDeTexto 7">
            <a:extLst>
              <a:ext uri="{FF2B5EF4-FFF2-40B4-BE49-F238E27FC236}">
                <a16:creationId xmlns:a16="http://schemas.microsoft.com/office/drawing/2014/main" id="{873038B5-10BE-48BD-86EC-C49D3A7E49A0}"/>
              </a:ext>
            </a:extLst>
          </p:cNvPr>
          <p:cNvSpPr txBox="1"/>
          <p:nvPr/>
        </p:nvSpPr>
        <p:spPr>
          <a:xfrm>
            <a:off x="347095" y="3864195"/>
            <a:ext cx="2736000" cy="461665"/>
          </a:xfrm>
          <a:prstGeom prst="rect">
            <a:avLst/>
          </a:prstGeom>
          <a:noFill/>
        </p:spPr>
        <p:txBody>
          <a:bodyPr wrap="square" rtlCol="0">
            <a:spAutoFit/>
          </a:bodyPr>
          <a:lstStyle/>
          <a:p>
            <a:pPr algn="r"/>
            <a:r>
              <a:rPr lang="en-GB" sz="2400" b="1" dirty="0" err="1">
                <a:solidFill>
                  <a:schemeClr val="bg1"/>
                </a:solidFill>
                <a:effectLst>
                  <a:outerShdw blurRad="38100" dist="38100" dir="2700000" algn="tl">
                    <a:srgbClr val="000000">
                      <a:alpha val="43137"/>
                    </a:srgbClr>
                  </a:outerShdw>
                </a:effectLst>
              </a:rPr>
              <a:t>Essência</a:t>
            </a:r>
            <a:r>
              <a:rPr lang="en-GB" sz="2400" b="1" dirty="0">
                <a:solidFill>
                  <a:schemeClr val="bg1"/>
                </a:solidFill>
                <a:effectLst>
                  <a:outerShdw blurRad="38100" dist="38100" dir="2700000" algn="tl">
                    <a:srgbClr val="000000">
                      <a:alpha val="43137"/>
                    </a:srgbClr>
                  </a:outerShdw>
                </a:effectLst>
              </a:rPr>
              <a:t>:</a:t>
            </a:r>
          </a:p>
        </p:txBody>
      </p:sp>
      <p:sp>
        <p:nvSpPr>
          <p:cNvPr id="10" name="CaixaDeTexto 9">
            <a:extLst>
              <a:ext uri="{FF2B5EF4-FFF2-40B4-BE49-F238E27FC236}">
                <a16:creationId xmlns:a16="http://schemas.microsoft.com/office/drawing/2014/main" id="{919A68E1-E135-4233-83AD-8B367B3834D4}"/>
              </a:ext>
            </a:extLst>
          </p:cNvPr>
          <p:cNvSpPr txBox="1"/>
          <p:nvPr/>
        </p:nvSpPr>
        <p:spPr>
          <a:xfrm>
            <a:off x="3110724" y="2778188"/>
            <a:ext cx="2456716" cy="461665"/>
          </a:xfrm>
          <a:prstGeom prst="rect">
            <a:avLst/>
          </a:prstGeom>
          <a:noFill/>
        </p:spPr>
        <p:txBody>
          <a:bodyPr wrap="square" rtlCol="0">
            <a:spAutoFit/>
          </a:bodyPr>
          <a:lstStyle/>
          <a:p>
            <a:r>
              <a:rPr lang="en-GB" sz="2400" b="1" dirty="0" err="1"/>
              <a:t>Passiva</a:t>
            </a:r>
            <a:endParaRPr lang="en-GB" sz="2400" b="1" dirty="0"/>
          </a:p>
        </p:txBody>
      </p:sp>
      <p:sp>
        <p:nvSpPr>
          <p:cNvPr id="12" name="CaixaDeTexto 11">
            <a:extLst>
              <a:ext uri="{FF2B5EF4-FFF2-40B4-BE49-F238E27FC236}">
                <a16:creationId xmlns:a16="http://schemas.microsoft.com/office/drawing/2014/main" id="{A6CD1E4C-D0FE-4893-B948-5314E36C478D}"/>
              </a:ext>
            </a:extLst>
          </p:cNvPr>
          <p:cNvSpPr txBox="1"/>
          <p:nvPr/>
        </p:nvSpPr>
        <p:spPr>
          <a:xfrm>
            <a:off x="3110724" y="3320382"/>
            <a:ext cx="2452431" cy="461665"/>
          </a:xfrm>
          <a:prstGeom prst="rect">
            <a:avLst/>
          </a:prstGeom>
          <a:noFill/>
        </p:spPr>
        <p:txBody>
          <a:bodyPr wrap="square" rtlCol="0">
            <a:spAutoFit/>
          </a:bodyPr>
          <a:lstStyle/>
          <a:p>
            <a:r>
              <a:rPr lang="en-GB" sz="2400" b="1" dirty="0" err="1"/>
              <a:t>Absorção</a:t>
            </a:r>
            <a:endParaRPr lang="en-GB" sz="2400" b="1" dirty="0"/>
          </a:p>
        </p:txBody>
      </p:sp>
      <p:sp>
        <p:nvSpPr>
          <p:cNvPr id="14" name="CaixaDeTexto 13">
            <a:extLst>
              <a:ext uri="{FF2B5EF4-FFF2-40B4-BE49-F238E27FC236}">
                <a16:creationId xmlns:a16="http://schemas.microsoft.com/office/drawing/2014/main" id="{175D17A0-B802-4803-AD19-A71117568A1B}"/>
              </a:ext>
            </a:extLst>
          </p:cNvPr>
          <p:cNvSpPr txBox="1"/>
          <p:nvPr/>
        </p:nvSpPr>
        <p:spPr>
          <a:xfrm>
            <a:off x="3110724" y="3858271"/>
            <a:ext cx="2456716" cy="461665"/>
          </a:xfrm>
          <a:prstGeom prst="rect">
            <a:avLst/>
          </a:prstGeom>
          <a:noFill/>
        </p:spPr>
        <p:txBody>
          <a:bodyPr wrap="square" rtlCol="0">
            <a:spAutoFit/>
          </a:bodyPr>
          <a:lstStyle/>
          <a:p>
            <a:r>
              <a:rPr lang="en-GB" sz="2400" b="1" dirty="0" err="1"/>
              <a:t>Apreciar</a:t>
            </a:r>
            <a:endParaRPr lang="en-GB" sz="2400" b="1" dirty="0"/>
          </a:p>
        </p:txBody>
      </p:sp>
      <p:sp>
        <p:nvSpPr>
          <p:cNvPr id="23" name="CaixaDeTexto 22">
            <a:extLst>
              <a:ext uri="{FF2B5EF4-FFF2-40B4-BE49-F238E27FC236}">
                <a16:creationId xmlns:a16="http://schemas.microsoft.com/office/drawing/2014/main" id="{CDFFD740-E746-4746-AB16-EEBE0FA4754E}"/>
              </a:ext>
            </a:extLst>
          </p:cNvPr>
          <p:cNvSpPr txBox="1"/>
          <p:nvPr/>
        </p:nvSpPr>
        <p:spPr>
          <a:xfrm>
            <a:off x="341497" y="1052395"/>
            <a:ext cx="6483538" cy="1015663"/>
          </a:xfrm>
          <a:prstGeom prst="rect">
            <a:avLst/>
          </a:prstGeom>
          <a:noFill/>
        </p:spPr>
        <p:txBody>
          <a:bodyPr wrap="square">
            <a:spAutoFit/>
          </a:bodyPr>
          <a:lstStyle/>
          <a:p>
            <a:pPr algn="ctr"/>
            <a:r>
              <a:rPr lang="pt-PT" sz="3000" b="1" i="1" dirty="0">
                <a:solidFill>
                  <a:schemeClr val="bg1">
                    <a:lumMod val="65000"/>
                  </a:schemeClr>
                </a:solidFill>
              </a:rPr>
              <a:t>“Absorção passiva de experiências através dos sentidos”</a:t>
            </a:r>
            <a:endParaRPr lang="en-GB" sz="3000" b="1" i="1" dirty="0">
              <a:solidFill>
                <a:schemeClr val="bg1">
                  <a:lumMod val="65000"/>
                </a:schemeClr>
              </a:solidFill>
            </a:endParaRPr>
          </a:p>
        </p:txBody>
      </p:sp>
      <p:sp>
        <p:nvSpPr>
          <p:cNvPr id="40" name="Retângulo: Canto Dobrado 39">
            <a:extLst>
              <a:ext uri="{FF2B5EF4-FFF2-40B4-BE49-F238E27FC236}">
                <a16:creationId xmlns:a16="http://schemas.microsoft.com/office/drawing/2014/main" id="{17BE85B1-19D3-4852-9252-FF1280BD9FC3}"/>
              </a:ext>
            </a:extLst>
          </p:cNvPr>
          <p:cNvSpPr/>
          <p:nvPr/>
        </p:nvSpPr>
        <p:spPr>
          <a:xfrm>
            <a:off x="7269305" y="1052394"/>
            <a:ext cx="4572490" cy="3407639"/>
          </a:xfrm>
          <a:prstGeom prst="foldedCorner">
            <a:avLst>
              <a:gd name="adj" fmla="val 10624"/>
            </a:avLst>
          </a:prstGeom>
          <a:solidFill>
            <a:srgbClr val="FDEEE3"/>
          </a:solidFill>
          <a:effectLst>
            <a:outerShdw blurRad="50800" dist="38100" dir="2700000" algn="tl" rotWithShape="0">
              <a:prstClr val="black">
                <a:alpha val="40000"/>
              </a:prstClr>
            </a:outerShdw>
          </a:effectLst>
        </p:spPr>
        <p:txBody>
          <a:bodyPr wrap="square" rtlCol="0">
            <a:noAutofit/>
          </a:bodyPr>
          <a:lstStyle/>
          <a:p>
            <a:pPr>
              <a:spcAft>
                <a:spcPts val="1200"/>
              </a:spcAft>
            </a:pPr>
            <a:r>
              <a:rPr lang="en-GB" sz="2400" b="1" spc="-20" dirty="0" err="1">
                <a:solidFill>
                  <a:srgbClr val="ED7D31"/>
                </a:solidFill>
              </a:rPr>
              <a:t>Exemplos</a:t>
            </a:r>
            <a:r>
              <a:rPr lang="en-GB" sz="2400" b="1" spc="-20" dirty="0">
                <a:solidFill>
                  <a:srgbClr val="ED7D31"/>
                </a:solidFill>
              </a:rPr>
              <a:t>:</a:t>
            </a:r>
          </a:p>
        </p:txBody>
      </p:sp>
      <p:sp>
        <p:nvSpPr>
          <p:cNvPr id="42" name="CaixaDeTexto 41">
            <a:extLst>
              <a:ext uri="{FF2B5EF4-FFF2-40B4-BE49-F238E27FC236}">
                <a16:creationId xmlns:a16="http://schemas.microsoft.com/office/drawing/2014/main" id="{7836328F-C386-4A02-A5EB-B80CF3D070E1}"/>
              </a:ext>
            </a:extLst>
          </p:cNvPr>
          <p:cNvSpPr txBox="1"/>
          <p:nvPr/>
        </p:nvSpPr>
        <p:spPr>
          <a:xfrm>
            <a:off x="8630816" y="2529723"/>
            <a:ext cx="3210978" cy="461665"/>
          </a:xfrm>
          <a:prstGeom prst="rect">
            <a:avLst/>
          </a:prstGeom>
          <a:noFill/>
        </p:spPr>
        <p:txBody>
          <a:bodyPr wrap="square" rtlCol="0">
            <a:spAutoFit/>
          </a:bodyPr>
          <a:lstStyle/>
          <a:p>
            <a:r>
              <a:rPr lang="en-GB" sz="2400" b="1" dirty="0"/>
              <a:t>Ver </a:t>
            </a:r>
            <a:r>
              <a:rPr lang="en-GB" sz="2400" b="1" dirty="0" err="1"/>
              <a:t>televisão</a:t>
            </a:r>
            <a:endParaRPr lang="en-GB" sz="2400" b="1" dirty="0"/>
          </a:p>
        </p:txBody>
      </p:sp>
      <p:sp>
        <p:nvSpPr>
          <p:cNvPr id="44" name="CaixaDeTexto 43">
            <a:extLst>
              <a:ext uri="{FF2B5EF4-FFF2-40B4-BE49-F238E27FC236}">
                <a16:creationId xmlns:a16="http://schemas.microsoft.com/office/drawing/2014/main" id="{05296E42-4941-40E5-8AF0-06B6F4AEAD93}"/>
              </a:ext>
            </a:extLst>
          </p:cNvPr>
          <p:cNvSpPr txBox="1"/>
          <p:nvPr/>
        </p:nvSpPr>
        <p:spPr>
          <a:xfrm>
            <a:off x="8626374" y="1550957"/>
            <a:ext cx="3210978" cy="461665"/>
          </a:xfrm>
          <a:prstGeom prst="rect">
            <a:avLst/>
          </a:prstGeom>
          <a:noFill/>
        </p:spPr>
        <p:txBody>
          <a:bodyPr wrap="square" rtlCol="0">
            <a:spAutoFit/>
          </a:bodyPr>
          <a:lstStyle/>
          <a:p>
            <a:r>
              <a:rPr lang="en-GB" sz="2400" b="1" dirty="0" err="1"/>
              <a:t>Ouvir</a:t>
            </a:r>
            <a:r>
              <a:rPr lang="en-GB" sz="2400" b="1" dirty="0"/>
              <a:t> </a:t>
            </a:r>
            <a:r>
              <a:rPr lang="en-GB" sz="2400" b="1" dirty="0" err="1"/>
              <a:t>música</a:t>
            </a:r>
            <a:endParaRPr lang="en-GB" sz="2400" b="1" dirty="0"/>
          </a:p>
        </p:txBody>
      </p:sp>
      <p:sp>
        <p:nvSpPr>
          <p:cNvPr id="45" name="CaixaDeTexto 44">
            <a:extLst>
              <a:ext uri="{FF2B5EF4-FFF2-40B4-BE49-F238E27FC236}">
                <a16:creationId xmlns:a16="http://schemas.microsoft.com/office/drawing/2014/main" id="{24604971-203D-4751-81E5-3975AB7DE684}"/>
              </a:ext>
            </a:extLst>
          </p:cNvPr>
          <p:cNvSpPr txBox="1"/>
          <p:nvPr/>
        </p:nvSpPr>
        <p:spPr>
          <a:xfrm>
            <a:off x="8626373" y="3497281"/>
            <a:ext cx="3210979" cy="830997"/>
          </a:xfrm>
          <a:prstGeom prst="rect">
            <a:avLst/>
          </a:prstGeom>
          <a:noFill/>
        </p:spPr>
        <p:txBody>
          <a:bodyPr wrap="square" rtlCol="0">
            <a:spAutoFit/>
          </a:bodyPr>
          <a:lstStyle/>
          <a:p>
            <a:r>
              <a:rPr lang="en-GB" sz="2400" b="1" dirty="0" err="1"/>
              <a:t>Assistir</a:t>
            </a:r>
            <a:r>
              <a:rPr lang="en-GB" sz="2400" b="1" dirty="0"/>
              <a:t> a um </a:t>
            </a:r>
            <a:r>
              <a:rPr lang="en-GB" sz="2400" b="1" dirty="0" err="1"/>
              <a:t>espetáculo</a:t>
            </a:r>
            <a:endParaRPr lang="en-GB" sz="2400" b="1" dirty="0"/>
          </a:p>
        </p:txBody>
      </p:sp>
      <p:pic>
        <p:nvPicPr>
          <p:cNvPr id="52" name="Imagem 51">
            <a:extLst>
              <a:ext uri="{FF2B5EF4-FFF2-40B4-BE49-F238E27FC236}">
                <a16:creationId xmlns:a16="http://schemas.microsoft.com/office/drawing/2014/main" id="{33109F1F-4E0B-4587-964B-8779345BFBE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06777" y="1550956"/>
            <a:ext cx="1189382" cy="792000"/>
          </a:xfrm>
          <a:prstGeom prst="rect">
            <a:avLst/>
          </a:prstGeom>
        </p:spPr>
      </p:pic>
      <p:pic>
        <p:nvPicPr>
          <p:cNvPr id="54" name="Imagem 53">
            <a:extLst>
              <a:ext uri="{FF2B5EF4-FFF2-40B4-BE49-F238E27FC236}">
                <a16:creationId xmlns:a16="http://schemas.microsoft.com/office/drawing/2014/main" id="{70522150-EF26-4A5D-83A1-82AB222396F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7406777" y="2525751"/>
            <a:ext cx="1189382" cy="792000"/>
          </a:xfrm>
          <a:prstGeom prst="rect">
            <a:avLst/>
          </a:prstGeom>
        </p:spPr>
      </p:pic>
      <p:pic>
        <p:nvPicPr>
          <p:cNvPr id="56" name="Imagem 55">
            <a:extLst>
              <a:ext uri="{FF2B5EF4-FFF2-40B4-BE49-F238E27FC236}">
                <a16:creationId xmlns:a16="http://schemas.microsoft.com/office/drawing/2014/main" id="{B1B620CA-19D5-4F17-BAF7-B8F9158C25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6777" y="3497281"/>
            <a:ext cx="1189382" cy="793716"/>
          </a:xfrm>
          <a:prstGeom prst="rect">
            <a:avLst/>
          </a:prstGeom>
        </p:spPr>
      </p:pic>
      <p:sp>
        <p:nvSpPr>
          <p:cNvPr id="57" name="CaixaDeTexto 56">
            <a:extLst>
              <a:ext uri="{FF2B5EF4-FFF2-40B4-BE49-F238E27FC236}">
                <a16:creationId xmlns:a16="http://schemas.microsoft.com/office/drawing/2014/main" id="{2FB4F17B-9C16-4BBE-89E2-3767FA87C10E}"/>
              </a:ext>
            </a:extLst>
          </p:cNvPr>
          <p:cNvSpPr txBox="1"/>
          <p:nvPr/>
        </p:nvSpPr>
        <p:spPr>
          <a:xfrm>
            <a:off x="335900" y="4526438"/>
            <a:ext cx="11520000" cy="1730529"/>
          </a:xfrm>
          <a:prstGeom prst="rect">
            <a:avLst/>
          </a:prstGeom>
          <a:solidFill>
            <a:srgbClr val="F7981D"/>
          </a:solidFill>
        </p:spPr>
        <p:txBody>
          <a:bodyPr wrap="square" rtlCol="0">
            <a:noAutofit/>
          </a:bodyPr>
          <a:lstStyle/>
          <a:p>
            <a:pPr>
              <a:spcAft>
                <a:spcPts val="1200"/>
              </a:spcAft>
            </a:pPr>
            <a:r>
              <a:rPr lang="en-GB" sz="2200" b="1" dirty="0" err="1">
                <a:solidFill>
                  <a:schemeClr val="bg1"/>
                </a:solidFill>
                <a:effectLst>
                  <a:outerShdw blurRad="38100" dist="38100" dir="2700000" algn="tl">
                    <a:srgbClr val="000000">
                      <a:alpha val="43137"/>
                    </a:srgbClr>
                  </a:outerShdw>
                </a:effectLst>
              </a:rPr>
              <a:t>Questões</a:t>
            </a:r>
            <a:r>
              <a:rPr lang="en-GB" sz="2200" b="1" dirty="0">
                <a:solidFill>
                  <a:schemeClr val="bg1"/>
                </a:solidFill>
                <a:effectLst>
                  <a:outerShdw blurRad="38100" dist="38100" dir="2700000" algn="tl">
                    <a:srgbClr val="000000">
                      <a:alpha val="43137"/>
                    </a:srgbClr>
                  </a:outerShdw>
                </a:effectLst>
              </a:rPr>
              <a:t> de design:</a:t>
            </a:r>
          </a:p>
          <a:p>
            <a:pPr>
              <a:spcAft>
                <a:spcPts val="1200"/>
              </a:spcAft>
              <a:buClr>
                <a:srgbClr val="FDDE00"/>
              </a:buClr>
              <a:buFont typeface="Arial" panose="020B0604020202020204" pitchFamily="34" charset="0"/>
              <a:buChar char="•"/>
            </a:pPr>
            <a:r>
              <a:rPr lang="en-GB" sz="2200" spc="-20" dirty="0"/>
              <a:t> </a:t>
            </a:r>
            <a:r>
              <a:rPr lang="pt-PT" sz="2200" b="1" spc="-20" dirty="0"/>
              <a:t>Que tipo de entretenimento ajudaria os hóspedes a “aproveitar” melhor a experiência?</a:t>
            </a:r>
            <a:endParaRPr lang="en-GB" sz="2200" b="1" spc="-20" dirty="0"/>
          </a:p>
          <a:p>
            <a:pPr>
              <a:spcAft>
                <a:spcPts val="1200"/>
              </a:spcAft>
              <a:buClr>
                <a:srgbClr val="FDDE00"/>
              </a:buClr>
              <a:buFont typeface="Arial" panose="020B0604020202020204" pitchFamily="34" charset="0"/>
              <a:buChar char="•"/>
            </a:pPr>
            <a:r>
              <a:rPr lang="en-GB" sz="2200" b="1" spc="-20" dirty="0"/>
              <a:t> </a:t>
            </a:r>
            <a:r>
              <a:rPr lang="pt-PT" sz="2200" b="1" spc="-20" dirty="0"/>
              <a:t>Como poderá o tempo utilizado dos convidados ser mais divertido e agradável?</a:t>
            </a:r>
            <a:endParaRPr lang="en-GB" sz="2200" b="1" spc="-20" dirty="0"/>
          </a:p>
        </p:txBody>
      </p:sp>
      <p:sp>
        <p:nvSpPr>
          <p:cNvPr id="19" name="CaixaDeTexto 18">
            <a:extLst>
              <a:ext uri="{FF2B5EF4-FFF2-40B4-BE49-F238E27FC236}">
                <a16:creationId xmlns:a16="http://schemas.microsoft.com/office/drawing/2014/main" id="{BF69DA3C-54C7-4CA0-BA35-D091EF89D237}"/>
              </a:ext>
            </a:extLst>
          </p:cNvPr>
          <p:cNvSpPr txBox="1"/>
          <p:nvPr/>
        </p:nvSpPr>
        <p:spPr>
          <a:xfrm>
            <a:off x="8626373" y="4202750"/>
            <a:ext cx="2816352" cy="246221"/>
          </a:xfrm>
          <a:prstGeom prst="rect">
            <a:avLst/>
          </a:prstGeom>
          <a:noFill/>
        </p:spPr>
        <p:txBody>
          <a:bodyPr wrap="square" rtlCol="0">
            <a:spAutoFit/>
          </a:bodyPr>
          <a:lstStyle/>
          <a:p>
            <a:pPr algn="r"/>
            <a:r>
              <a:rPr lang="en-GB" sz="1000" dirty="0"/>
              <a:t>Retrieved from: www.photopin.com</a:t>
            </a:r>
          </a:p>
        </p:txBody>
      </p:sp>
      <p:sp>
        <p:nvSpPr>
          <p:cNvPr id="4" name="Rectangle 2">
            <a:extLst>
              <a:ext uri="{FF2B5EF4-FFF2-40B4-BE49-F238E27FC236}">
                <a16:creationId xmlns:a16="http://schemas.microsoft.com/office/drawing/2014/main" id="{6BA6F58F-499D-4583-9E64-0189DB3C3C01}"/>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100" b="0" i="0" u="none" strike="noStrike" cap="none" normalizeH="0" baseline="0">
                <a:ln>
                  <a:noFill/>
                </a:ln>
                <a:solidFill>
                  <a:srgbClr val="202124"/>
                </a:solidFill>
                <a:effectLst/>
                <a:latin typeface="inherit"/>
              </a:rPr>
              <a:t>Conexão</a:t>
            </a:r>
            <a:r>
              <a:rPr kumimoji="0" lang="pt-PT" altLang="pt-PT" sz="800" b="0" i="0" u="none" strike="noStrike" cap="none" normalizeH="0" baseline="0">
                <a:ln>
                  <a:noFill/>
                </a:ln>
                <a:solidFill>
                  <a:schemeClr val="tx1"/>
                </a:solidFill>
                <a:effectLst/>
              </a:rPr>
              <a:t> </a:t>
            </a:r>
            <a:endParaRPr kumimoji="0" lang="pt-PT" altLang="pt-P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755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55CC98F-711E-4DD5-89A5-9E8020B1E956}"/>
              </a:ext>
            </a:extLst>
          </p:cNvPr>
          <p:cNvSpPr txBox="1">
            <a:spLocks/>
          </p:cNvSpPr>
          <p:nvPr/>
        </p:nvSpPr>
        <p:spPr>
          <a:xfrm>
            <a:off x="643222" y="349104"/>
            <a:ext cx="973521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Os</a:t>
            </a:r>
            <a:r>
              <a:rPr lang="en-US" sz="3600" b="1" dirty="0"/>
              <a:t> Quatro Quadrantes da </a:t>
            </a:r>
            <a:r>
              <a:rPr lang="en-US" sz="3600" b="1" dirty="0" err="1"/>
              <a:t>Experiência</a:t>
            </a:r>
            <a:r>
              <a:rPr lang="en-US" sz="3600" b="1" dirty="0"/>
              <a:t>: A </a:t>
            </a:r>
            <a:r>
              <a:rPr lang="en-US" sz="3600" b="1" dirty="0" err="1"/>
              <a:t>Educação</a:t>
            </a:r>
            <a:endParaRPr lang="en-US" sz="3600" b="1" dirty="0"/>
          </a:p>
        </p:txBody>
      </p:sp>
      <p:sp>
        <p:nvSpPr>
          <p:cNvPr id="43" name="CaixaDeTexto 42">
            <a:extLst>
              <a:ext uri="{FF2B5EF4-FFF2-40B4-BE49-F238E27FC236}">
                <a16:creationId xmlns:a16="http://schemas.microsoft.com/office/drawing/2014/main" id="{52A5EB80-DDA4-4778-A0B1-BA6D0437F0BA}"/>
              </a:ext>
            </a:extLst>
          </p:cNvPr>
          <p:cNvSpPr txBox="1"/>
          <p:nvPr/>
        </p:nvSpPr>
        <p:spPr>
          <a:xfrm>
            <a:off x="341497" y="1052395"/>
            <a:ext cx="6821522" cy="1938992"/>
          </a:xfrm>
          <a:prstGeom prst="rect">
            <a:avLst/>
          </a:prstGeom>
          <a:noFill/>
        </p:spPr>
        <p:txBody>
          <a:bodyPr wrap="square">
            <a:spAutoFit/>
          </a:bodyPr>
          <a:lstStyle/>
          <a:p>
            <a:pPr algn="ctr"/>
            <a:r>
              <a:rPr lang="pt-PT" sz="2900" b="1" i="1" dirty="0">
                <a:solidFill>
                  <a:schemeClr val="bg1">
                    <a:lumMod val="65000"/>
                  </a:schemeClr>
                </a:solidFill>
              </a:rPr>
              <a:t>“O convidado absorve os acontecimentos que se desenrolam à sua frente. [...] A educação envolve a participação ativa do indivíduo ”</a:t>
            </a:r>
            <a:r>
              <a:rPr lang="en-GB" sz="2900" b="1" i="1" dirty="0">
                <a:solidFill>
                  <a:schemeClr val="bg1">
                    <a:lumMod val="65000"/>
                  </a:schemeClr>
                </a:solidFill>
              </a:rPr>
              <a:t> </a:t>
            </a:r>
          </a:p>
        </p:txBody>
      </p:sp>
      <p:sp>
        <p:nvSpPr>
          <p:cNvPr id="19" name="Retângulo 18">
            <a:extLst>
              <a:ext uri="{FF2B5EF4-FFF2-40B4-BE49-F238E27FC236}">
                <a16:creationId xmlns:a16="http://schemas.microsoft.com/office/drawing/2014/main" id="{4F067A09-7EBC-489B-8860-56477A741E13}"/>
              </a:ext>
            </a:extLst>
          </p:cNvPr>
          <p:cNvSpPr/>
          <p:nvPr/>
        </p:nvSpPr>
        <p:spPr>
          <a:xfrm>
            <a:off x="335900" y="2778189"/>
            <a:ext cx="5221657" cy="1560234"/>
          </a:xfrm>
          <a:prstGeom prst="rect">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aixaDeTexto 20">
            <a:extLst>
              <a:ext uri="{FF2B5EF4-FFF2-40B4-BE49-F238E27FC236}">
                <a16:creationId xmlns:a16="http://schemas.microsoft.com/office/drawing/2014/main" id="{D677E466-6888-427F-AF08-163992BD7AC9}"/>
              </a:ext>
            </a:extLst>
          </p:cNvPr>
          <p:cNvSpPr txBox="1"/>
          <p:nvPr/>
        </p:nvSpPr>
        <p:spPr>
          <a:xfrm>
            <a:off x="341498" y="2778189"/>
            <a:ext cx="2736000" cy="461665"/>
          </a:xfrm>
          <a:prstGeom prst="rect">
            <a:avLst/>
          </a:prstGeom>
          <a:noFill/>
        </p:spPr>
        <p:txBody>
          <a:bodyPr wrap="square" rtlCol="0">
            <a:spAutoFit/>
          </a:bodyPr>
          <a:lstStyle/>
          <a:p>
            <a:pPr algn="r"/>
            <a:r>
              <a:rPr lang="en-GB" sz="2400" b="1" dirty="0" err="1">
                <a:solidFill>
                  <a:schemeClr val="bg1"/>
                </a:solidFill>
                <a:effectLst>
                  <a:outerShdw blurRad="38100" dist="38100" dir="2700000" algn="tl">
                    <a:srgbClr val="000000">
                      <a:alpha val="43137"/>
                    </a:srgbClr>
                  </a:outerShdw>
                </a:effectLst>
              </a:rPr>
              <a:t>Participação</a:t>
            </a:r>
            <a:r>
              <a:rPr lang="en-GB" sz="2400" b="1" dirty="0">
                <a:solidFill>
                  <a:schemeClr val="bg1"/>
                </a:solidFill>
                <a:effectLst>
                  <a:outerShdw blurRad="38100" dist="38100" dir="2700000" algn="tl">
                    <a:srgbClr val="000000">
                      <a:alpha val="43137"/>
                    </a:srgbClr>
                  </a:outerShdw>
                </a:effectLst>
              </a:rPr>
              <a:t>:</a:t>
            </a:r>
          </a:p>
        </p:txBody>
      </p:sp>
      <p:sp>
        <p:nvSpPr>
          <p:cNvPr id="22" name="CaixaDeTexto 21">
            <a:extLst>
              <a:ext uri="{FF2B5EF4-FFF2-40B4-BE49-F238E27FC236}">
                <a16:creationId xmlns:a16="http://schemas.microsoft.com/office/drawing/2014/main" id="{7F229E82-9615-49A6-A252-68F6DDB0C3E6}"/>
              </a:ext>
            </a:extLst>
          </p:cNvPr>
          <p:cNvSpPr txBox="1"/>
          <p:nvPr/>
        </p:nvSpPr>
        <p:spPr>
          <a:xfrm>
            <a:off x="341497" y="3320383"/>
            <a:ext cx="2736000" cy="461665"/>
          </a:xfrm>
          <a:prstGeom prst="rect">
            <a:avLst/>
          </a:prstGeom>
          <a:noFill/>
        </p:spPr>
        <p:txBody>
          <a:bodyPr wrap="square" rtlCol="0">
            <a:spAutoFit/>
          </a:bodyPr>
          <a:lstStyle/>
          <a:p>
            <a:pPr algn="r"/>
            <a:r>
              <a:rPr lang="en-GB" sz="2400" b="1" spc="-20" dirty="0" err="1">
                <a:solidFill>
                  <a:schemeClr val="bg1"/>
                </a:solidFill>
                <a:effectLst>
                  <a:outerShdw blurRad="38100" dist="38100" dir="2700000" algn="tl">
                    <a:srgbClr val="000000">
                      <a:alpha val="43137"/>
                    </a:srgbClr>
                  </a:outerShdw>
                </a:effectLst>
              </a:rPr>
              <a:t>Conexão</a:t>
            </a:r>
            <a:r>
              <a:rPr lang="en-GB" sz="2400" b="1" spc="-20" dirty="0">
                <a:solidFill>
                  <a:schemeClr val="bg1"/>
                </a:solidFill>
                <a:effectLst>
                  <a:outerShdw blurRad="38100" dist="38100" dir="2700000" algn="tl">
                    <a:srgbClr val="000000">
                      <a:alpha val="43137"/>
                    </a:srgbClr>
                  </a:outerShdw>
                </a:effectLst>
              </a:rPr>
              <a:t>: </a:t>
            </a:r>
          </a:p>
        </p:txBody>
      </p:sp>
      <p:sp>
        <p:nvSpPr>
          <p:cNvPr id="23" name="CaixaDeTexto 22">
            <a:extLst>
              <a:ext uri="{FF2B5EF4-FFF2-40B4-BE49-F238E27FC236}">
                <a16:creationId xmlns:a16="http://schemas.microsoft.com/office/drawing/2014/main" id="{EDE7D83F-8DDD-4A20-97E0-AD00C0989AA4}"/>
              </a:ext>
            </a:extLst>
          </p:cNvPr>
          <p:cNvSpPr txBox="1"/>
          <p:nvPr/>
        </p:nvSpPr>
        <p:spPr>
          <a:xfrm>
            <a:off x="341497" y="3864196"/>
            <a:ext cx="2736000" cy="461665"/>
          </a:xfrm>
          <a:prstGeom prst="rect">
            <a:avLst/>
          </a:prstGeom>
          <a:noFill/>
        </p:spPr>
        <p:txBody>
          <a:bodyPr wrap="square" rtlCol="0">
            <a:spAutoFit/>
          </a:bodyPr>
          <a:lstStyle/>
          <a:p>
            <a:pPr algn="r"/>
            <a:r>
              <a:rPr lang="en-GB" sz="2400" b="1" dirty="0" err="1">
                <a:solidFill>
                  <a:schemeClr val="bg1"/>
                </a:solidFill>
                <a:effectLst>
                  <a:outerShdw blurRad="38100" dist="38100" dir="2700000" algn="tl">
                    <a:srgbClr val="000000">
                      <a:alpha val="43137"/>
                    </a:srgbClr>
                  </a:outerShdw>
                </a:effectLst>
              </a:rPr>
              <a:t>Essência</a:t>
            </a:r>
            <a:r>
              <a:rPr lang="en-GB" sz="2400" b="1" dirty="0">
                <a:solidFill>
                  <a:schemeClr val="bg1"/>
                </a:solidFill>
                <a:effectLst>
                  <a:outerShdw blurRad="38100" dist="38100" dir="2700000" algn="tl">
                    <a:srgbClr val="000000">
                      <a:alpha val="43137"/>
                    </a:srgbClr>
                  </a:outerShdw>
                </a:effectLst>
              </a:rPr>
              <a:t>:</a:t>
            </a:r>
          </a:p>
        </p:txBody>
      </p:sp>
      <p:sp>
        <p:nvSpPr>
          <p:cNvPr id="24" name="CaixaDeTexto 23">
            <a:extLst>
              <a:ext uri="{FF2B5EF4-FFF2-40B4-BE49-F238E27FC236}">
                <a16:creationId xmlns:a16="http://schemas.microsoft.com/office/drawing/2014/main" id="{984410E0-3424-449A-996C-1C58C0C3D2EF}"/>
              </a:ext>
            </a:extLst>
          </p:cNvPr>
          <p:cNvSpPr txBox="1"/>
          <p:nvPr/>
        </p:nvSpPr>
        <p:spPr>
          <a:xfrm>
            <a:off x="3105126" y="2778189"/>
            <a:ext cx="2456716" cy="461665"/>
          </a:xfrm>
          <a:prstGeom prst="rect">
            <a:avLst/>
          </a:prstGeom>
          <a:noFill/>
        </p:spPr>
        <p:txBody>
          <a:bodyPr wrap="square" rtlCol="0">
            <a:spAutoFit/>
          </a:bodyPr>
          <a:lstStyle/>
          <a:p>
            <a:r>
              <a:rPr lang="en-GB" sz="2400" b="1" dirty="0" err="1"/>
              <a:t>Absorção</a:t>
            </a:r>
            <a:endParaRPr lang="en-GB" sz="2400" b="1" dirty="0"/>
          </a:p>
        </p:txBody>
      </p:sp>
      <p:sp>
        <p:nvSpPr>
          <p:cNvPr id="28" name="CaixaDeTexto 27">
            <a:extLst>
              <a:ext uri="{FF2B5EF4-FFF2-40B4-BE49-F238E27FC236}">
                <a16:creationId xmlns:a16="http://schemas.microsoft.com/office/drawing/2014/main" id="{EFF4621D-88BB-488F-A29B-66A8E328D9A3}"/>
              </a:ext>
            </a:extLst>
          </p:cNvPr>
          <p:cNvSpPr txBox="1"/>
          <p:nvPr/>
        </p:nvSpPr>
        <p:spPr>
          <a:xfrm>
            <a:off x="3105126" y="3320383"/>
            <a:ext cx="2452431" cy="461665"/>
          </a:xfrm>
          <a:prstGeom prst="rect">
            <a:avLst/>
          </a:prstGeom>
          <a:noFill/>
        </p:spPr>
        <p:txBody>
          <a:bodyPr wrap="square" rtlCol="0">
            <a:spAutoFit/>
          </a:bodyPr>
          <a:lstStyle/>
          <a:p>
            <a:r>
              <a:rPr lang="en-GB" sz="2400" b="1" dirty="0" err="1"/>
              <a:t>Absorção</a:t>
            </a:r>
            <a:endParaRPr lang="en-GB" sz="2400" b="1" dirty="0"/>
          </a:p>
        </p:txBody>
      </p:sp>
      <p:sp>
        <p:nvSpPr>
          <p:cNvPr id="30" name="CaixaDeTexto 29">
            <a:extLst>
              <a:ext uri="{FF2B5EF4-FFF2-40B4-BE49-F238E27FC236}">
                <a16:creationId xmlns:a16="http://schemas.microsoft.com/office/drawing/2014/main" id="{D7A83A95-A9EE-47B3-819C-054145F4CCF6}"/>
              </a:ext>
            </a:extLst>
          </p:cNvPr>
          <p:cNvSpPr txBox="1"/>
          <p:nvPr/>
        </p:nvSpPr>
        <p:spPr>
          <a:xfrm>
            <a:off x="3105126" y="3858272"/>
            <a:ext cx="2456716" cy="461665"/>
          </a:xfrm>
          <a:prstGeom prst="rect">
            <a:avLst/>
          </a:prstGeom>
          <a:noFill/>
        </p:spPr>
        <p:txBody>
          <a:bodyPr wrap="square" rtlCol="0">
            <a:spAutoFit/>
          </a:bodyPr>
          <a:lstStyle/>
          <a:p>
            <a:r>
              <a:rPr lang="en-GB" sz="2400" b="1" i="1" dirty="0" err="1"/>
              <a:t>Aprender</a:t>
            </a:r>
            <a:endParaRPr lang="en-GB" sz="2400" b="1" dirty="0"/>
          </a:p>
        </p:txBody>
      </p:sp>
      <p:sp>
        <p:nvSpPr>
          <p:cNvPr id="31" name="CaixaDeTexto 30">
            <a:extLst>
              <a:ext uri="{FF2B5EF4-FFF2-40B4-BE49-F238E27FC236}">
                <a16:creationId xmlns:a16="http://schemas.microsoft.com/office/drawing/2014/main" id="{EAF7CAC6-2882-4B3F-B750-451F3A441209}"/>
              </a:ext>
            </a:extLst>
          </p:cNvPr>
          <p:cNvSpPr txBox="1"/>
          <p:nvPr/>
        </p:nvSpPr>
        <p:spPr>
          <a:xfrm>
            <a:off x="335900" y="4526438"/>
            <a:ext cx="11520000" cy="1730529"/>
          </a:xfrm>
          <a:prstGeom prst="rect">
            <a:avLst/>
          </a:prstGeom>
          <a:solidFill>
            <a:srgbClr val="FDDE00"/>
          </a:solidFill>
        </p:spPr>
        <p:txBody>
          <a:bodyPr wrap="square" rtlCol="0">
            <a:noAutofit/>
          </a:bodyPr>
          <a:lstStyle/>
          <a:p>
            <a:pPr>
              <a:spcAft>
                <a:spcPts val="600"/>
              </a:spcAft>
            </a:pPr>
            <a:r>
              <a:rPr lang="pt-PT" sz="2400" b="1" dirty="0">
                <a:solidFill>
                  <a:schemeClr val="bg1"/>
                </a:solidFill>
                <a:effectLst>
                  <a:outerShdw blurRad="38100" dist="38100" dir="2700000" algn="tl">
                    <a:srgbClr val="000000">
                      <a:alpha val="43137"/>
                    </a:srgbClr>
                  </a:outerShdw>
                </a:effectLst>
              </a:rPr>
              <a:t>Questões</a:t>
            </a:r>
            <a:r>
              <a:rPr lang="en-GB" sz="2400" b="1" dirty="0">
                <a:solidFill>
                  <a:schemeClr val="bg1"/>
                </a:solidFill>
                <a:effectLst>
                  <a:outerShdw blurRad="38100" dist="38100" dir="2700000" algn="tl">
                    <a:srgbClr val="000000">
                      <a:alpha val="43137"/>
                    </a:srgbClr>
                  </a:outerShdw>
                </a:effectLst>
              </a:rPr>
              <a:t> de design:</a:t>
            </a:r>
          </a:p>
          <a:p>
            <a:pPr>
              <a:spcAft>
                <a:spcPts val="600"/>
              </a:spcAft>
              <a:buClr>
                <a:srgbClr val="6ECECB"/>
              </a:buClr>
              <a:buFont typeface="Arial" panose="020B0604020202020204" pitchFamily="34" charset="0"/>
              <a:buChar char="•"/>
            </a:pPr>
            <a:r>
              <a:rPr lang="en-GB" sz="2400" spc="-20" dirty="0"/>
              <a:t> </a:t>
            </a:r>
            <a:r>
              <a:rPr lang="pt-PT" sz="2400" b="1" spc="-20" dirty="0"/>
              <a:t>O que queremos que os nossos hóspedes “aprendam” com as experiências?</a:t>
            </a:r>
          </a:p>
          <a:p>
            <a:pPr>
              <a:spcAft>
                <a:spcPts val="600"/>
              </a:spcAft>
              <a:buClr>
                <a:srgbClr val="6ECECB"/>
              </a:buClr>
              <a:buFont typeface="Arial" panose="020B0604020202020204" pitchFamily="34" charset="0"/>
              <a:buChar char="•"/>
            </a:pPr>
            <a:r>
              <a:rPr lang="en-GB" sz="2400" b="1" spc="-20" dirty="0"/>
              <a:t> </a:t>
            </a:r>
            <a:r>
              <a:rPr lang="pt-PT" sz="2400" b="1" spc="-20" dirty="0"/>
              <a:t>Que interação ou atividades os ajudarão na exploração de certos conhecimentos e habilidades?</a:t>
            </a:r>
            <a:endParaRPr lang="en-GB" sz="2400" b="1" spc="-20" dirty="0"/>
          </a:p>
        </p:txBody>
      </p:sp>
      <p:grpSp>
        <p:nvGrpSpPr>
          <p:cNvPr id="7" name="Agrupar 6">
            <a:extLst>
              <a:ext uri="{FF2B5EF4-FFF2-40B4-BE49-F238E27FC236}">
                <a16:creationId xmlns:a16="http://schemas.microsoft.com/office/drawing/2014/main" id="{4DFA3C8A-F709-4591-9BC9-F17FDA866FE4}"/>
              </a:ext>
            </a:extLst>
          </p:cNvPr>
          <p:cNvGrpSpPr/>
          <p:nvPr/>
        </p:nvGrpSpPr>
        <p:grpSpPr>
          <a:xfrm>
            <a:off x="7269305" y="1052394"/>
            <a:ext cx="4572490" cy="3407639"/>
            <a:chOff x="7269305" y="1052394"/>
            <a:chExt cx="4572490" cy="3407639"/>
          </a:xfrm>
        </p:grpSpPr>
        <p:sp>
          <p:nvSpPr>
            <p:cNvPr id="29" name="Retângulo: Canto Dobrado 28">
              <a:extLst>
                <a:ext uri="{FF2B5EF4-FFF2-40B4-BE49-F238E27FC236}">
                  <a16:creationId xmlns:a16="http://schemas.microsoft.com/office/drawing/2014/main" id="{9B0BB5E3-3644-45AF-A70B-B9E4F5EADE33}"/>
                </a:ext>
              </a:extLst>
            </p:cNvPr>
            <p:cNvSpPr/>
            <p:nvPr/>
          </p:nvSpPr>
          <p:spPr>
            <a:xfrm>
              <a:off x="7269305" y="1052394"/>
              <a:ext cx="4572490" cy="3407639"/>
            </a:xfrm>
            <a:prstGeom prst="foldedCorner">
              <a:avLst>
                <a:gd name="adj" fmla="val 10624"/>
              </a:avLst>
            </a:prstGeom>
            <a:solidFill>
              <a:srgbClr val="FDEEE3"/>
            </a:solidFill>
            <a:effectLst>
              <a:outerShdw blurRad="50800" dist="38100" dir="2700000" algn="tl" rotWithShape="0">
                <a:prstClr val="black">
                  <a:alpha val="40000"/>
                </a:prstClr>
              </a:outerShdw>
            </a:effectLst>
          </p:spPr>
          <p:txBody>
            <a:bodyPr wrap="square" rtlCol="0">
              <a:noAutofit/>
            </a:bodyPr>
            <a:lstStyle/>
            <a:p>
              <a:pPr>
                <a:spcAft>
                  <a:spcPts val="1200"/>
                </a:spcAft>
              </a:pPr>
              <a:r>
                <a:rPr lang="en-GB" sz="2400" b="1" spc="-20" dirty="0" err="1">
                  <a:solidFill>
                    <a:srgbClr val="ED7D31"/>
                  </a:solidFill>
                </a:rPr>
                <a:t>Exemplos</a:t>
              </a:r>
              <a:r>
                <a:rPr lang="en-GB" sz="2400" b="1" spc="-20" dirty="0">
                  <a:solidFill>
                    <a:srgbClr val="ED7D31"/>
                  </a:solidFill>
                </a:rPr>
                <a:t>:</a:t>
              </a:r>
            </a:p>
          </p:txBody>
        </p:sp>
        <p:sp>
          <p:nvSpPr>
            <p:cNvPr id="25" name="CaixaDeTexto 24">
              <a:extLst>
                <a:ext uri="{FF2B5EF4-FFF2-40B4-BE49-F238E27FC236}">
                  <a16:creationId xmlns:a16="http://schemas.microsoft.com/office/drawing/2014/main" id="{C76A08AC-CF35-4191-B4B0-203FAC909511}"/>
                </a:ext>
              </a:extLst>
            </p:cNvPr>
            <p:cNvSpPr txBox="1"/>
            <p:nvPr/>
          </p:nvSpPr>
          <p:spPr>
            <a:xfrm>
              <a:off x="8630816" y="2529723"/>
              <a:ext cx="3210978" cy="830997"/>
            </a:xfrm>
            <a:prstGeom prst="rect">
              <a:avLst/>
            </a:prstGeom>
            <a:noFill/>
          </p:spPr>
          <p:txBody>
            <a:bodyPr wrap="square" rtlCol="0">
              <a:spAutoFit/>
            </a:bodyPr>
            <a:lstStyle/>
            <a:p>
              <a:r>
                <a:rPr lang="pt-PT" sz="2400" b="1" dirty="0"/>
                <a:t>Participação em workshop de fotografia</a:t>
              </a:r>
            </a:p>
          </p:txBody>
        </p:sp>
        <p:sp>
          <p:nvSpPr>
            <p:cNvPr id="26" name="CaixaDeTexto 25">
              <a:extLst>
                <a:ext uri="{FF2B5EF4-FFF2-40B4-BE49-F238E27FC236}">
                  <a16:creationId xmlns:a16="http://schemas.microsoft.com/office/drawing/2014/main" id="{8AE82400-9494-44EA-8053-F01CAF8867A1}"/>
                </a:ext>
              </a:extLst>
            </p:cNvPr>
            <p:cNvSpPr txBox="1"/>
            <p:nvPr/>
          </p:nvSpPr>
          <p:spPr>
            <a:xfrm>
              <a:off x="8626374" y="1550957"/>
              <a:ext cx="3210978" cy="461665"/>
            </a:xfrm>
            <a:prstGeom prst="rect">
              <a:avLst/>
            </a:prstGeom>
            <a:noFill/>
          </p:spPr>
          <p:txBody>
            <a:bodyPr wrap="square" rtlCol="0">
              <a:spAutoFit/>
            </a:bodyPr>
            <a:lstStyle/>
            <a:p>
              <a:r>
                <a:rPr lang="pt-PT" sz="2400" b="1" dirty="0"/>
                <a:t>Provas de vinhos</a:t>
              </a:r>
            </a:p>
          </p:txBody>
        </p:sp>
        <p:sp>
          <p:nvSpPr>
            <p:cNvPr id="27" name="CaixaDeTexto 26">
              <a:extLst>
                <a:ext uri="{FF2B5EF4-FFF2-40B4-BE49-F238E27FC236}">
                  <a16:creationId xmlns:a16="http://schemas.microsoft.com/office/drawing/2014/main" id="{D82AEA21-E522-4DDA-9937-E524AB0F3DF8}"/>
                </a:ext>
              </a:extLst>
            </p:cNvPr>
            <p:cNvSpPr txBox="1"/>
            <p:nvPr/>
          </p:nvSpPr>
          <p:spPr>
            <a:xfrm>
              <a:off x="8626373" y="3497281"/>
              <a:ext cx="3210979" cy="830997"/>
            </a:xfrm>
            <a:prstGeom prst="rect">
              <a:avLst/>
            </a:prstGeom>
            <a:noFill/>
          </p:spPr>
          <p:txBody>
            <a:bodyPr wrap="square" rtlCol="0">
              <a:spAutoFit/>
            </a:bodyPr>
            <a:lstStyle/>
            <a:p>
              <a:r>
                <a:rPr lang="pt-PT" sz="2400" b="1" dirty="0"/>
                <a:t>Participar em aulas de ioga</a:t>
              </a:r>
            </a:p>
          </p:txBody>
        </p:sp>
        <p:pic>
          <p:nvPicPr>
            <p:cNvPr id="40" name="Imagem 39">
              <a:extLst>
                <a:ext uri="{FF2B5EF4-FFF2-40B4-BE49-F238E27FC236}">
                  <a16:creationId xmlns:a16="http://schemas.microsoft.com/office/drawing/2014/main" id="{6A0F59A7-38B1-4260-BE7F-2825F99D0A1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06775" y="1550956"/>
              <a:ext cx="1187975" cy="792000"/>
            </a:xfrm>
            <a:prstGeom prst="rect">
              <a:avLst/>
            </a:prstGeom>
          </p:spPr>
        </p:pic>
        <p:pic>
          <p:nvPicPr>
            <p:cNvPr id="41" name="Imagem 40">
              <a:extLst>
                <a:ext uri="{FF2B5EF4-FFF2-40B4-BE49-F238E27FC236}">
                  <a16:creationId xmlns:a16="http://schemas.microsoft.com/office/drawing/2014/main" id="{DDC7000B-F712-48B2-828C-1F392C96DFB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7422438" y="2529723"/>
              <a:ext cx="1188624" cy="792000"/>
            </a:xfrm>
            <a:prstGeom prst="rect">
              <a:avLst/>
            </a:prstGeom>
          </p:spPr>
        </p:pic>
        <p:pic>
          <p:nvPicPr>
            <p:cNvPr id="42" name="Imagem 41">
              <a:extLst>
                <a:ext uri="{FF2B5EF4-FFF2-40B4-BE49-F238E27FC236}">
                  <a16:creationId xmlns:a16="http://schemas.microsoft.com/office/drawing/2014/main" id="{EAD320A8-68FC-41EB-80EC-ECE180C15A4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7406775" y="3503642"/>
              <a:ext cx="1189384" cy="792000"/>
            </a:xfrm>
            <a:prstGeom prst="rect">
              <a:avLst/>
            </a:prstGeom>
          </p:spPr>
        </p:pic>
      </p:grpSp>
      <p:sp>
        <p:nvSpPr>
          <p:cNvPr id="20" name="CaixaDeTexto 19">
            <a:extLst>
              <a:ext uri="{FF2B5EF4-FFF2-40B4-BE49-F238E27FC236}">
                <a16:creationId xmlns:a16="http://schemas.microsoft.com/office/drawing/2014/main" id="{CB7DD40D-908F-468F-8DC9-56692FD9A338}"/>
              </a:ext>
            </a:extLst>
          </p:cNvPr>
          <p:cNvSpPr txBox="1"/>
          <p:nvPr/>
        </p:nvSpPr>
        <p:spPr>
          <a:xfrm>
            <a:off x="8626373" y="4202750"/>
            <a:ext cx="2816352" cy="246221"/>
          </a:xfrm>
          <a:prstGeom prst="rect">
            <a:avLst/>
          </a:prstGeom>
          <a:noFill/>
        </p:spPr>
        <p:txBody>
          <a:bodyPr wrap="square" rtlCol="0">
            <a:spAutoFit/>
          </a:bodyPr>
          <a:lstStyle/>
          <a:p>
            <a:pPr algn="r"/>
            <a:r>
              <a:rPr lang="en-GB" sz="1000" dirty="0"/>
              <a:t>Retrieved from: www.photopin.com</a:t>
            </a:r>
          </a:p>
        </p:txBody>
      </p:sp>
      <p:sp>
        <p:nvSpPr>
          <p:cNvPr id="3" name="Rectangle 1">
            <a:extLst>
              <a:ext uri="{FF2B5EF4-FFF2-40B4-BE49-F238E27FC236}">
                <a16:creationId xmlns:a16="http://schemas.microsoft.com/office/drawing/2014/main" id="{D7D39CF7-9E51-49DF-8B28-0AEB3B8094AB}"/>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100" b="0" i="0" u="none" strike="noStrike" cap="none" normalizeH="0" baseline="0">
                <a:ln>
                  <a:noFill/>
                </a:ln>
                <a:solidFill>
                  <a:srgbClr val="202124"/>
                </a:solidFill>
                <a:effectLst/>
                <a:latin typeface="inherit"/>
              </a:rPr>
              <a:t>Conecção</a:t>
            </a:r>
            <a:r>
              <a:rPr kumimoji="0" lang="pt-PT" altLang="pt-PT" sz="800" b="0" i="0" u="none" strike="noStrike" cap="none" normalizeH="0" baseline="0">
                <a:ln>
                  <a:noFill/>
                </a:ln>
                <a:solidFill>
                  <a:schemeClr val="tx1"/>
                </a:solidFill>
                <a:effectLst/>
              </a:rPr>
              <a:t> </a:t>
            </a:r>
            <a:endParaRPr kumimoji="0" lang="pt-PT" altLang="pt-P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979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55CC98F-711E-4DD5-89A5-9E8020B1E956}"/>
              </a:ext>
            </a:extLst>
          </p:cNvPr>
          <p:cNvSpPr txBox="1">
            <a:spLocks/>
          </p:cNvSpPr>
          <p:nvPr/>
        </p:nvSpPr>
        <p:spPr>
          <a:xfrm>
            <a:off x="643222" y="349104"/>
            <a:ext cx="10399026"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Os</a:t>
            </a:r>
            <a:r>
              <a:rPr lang="en-US" sz="3600" b="1" dirty="0"/>
              <a:t> Quatro Quadrantes da </a:t>
            </a:r>
            <a:r>
              <a:rPr lang="en-US" sz="3600" b="1" dirty="0" err="1"/>
              <a:t>Experiência</a:t>
            </a:r>
            <a:r>
              <a:rPr lang="en-US" sz="3600" b="1" dirty="0"/>
              <a:t> : O </a:t>
            </a:r>
            <a:r>
              <a:rPr lang="en-US" sz="3600" b="1" dirty="0" err="1"/>
              <a:t>Escapismo</a:t>
            </a:r>
            <a:endParaRPr lang="en-US" sz="3600" b="1" dirty="0"/>
          </a:p>
        </p:txBody>
      </p:sp>
      <p:sp>
        <p:nvSpPr>
          <p:cNvPr id="22" name="CaixaDeTexto 21">
            <a:extLst>
              <a:ext uri="{FF2B5EF4-FFF2-40B4-BE49-F238E27FC236}">
                <a16:creationId xmlns:a16="http://schemas.microsoft.com/office/drawing/2014/main" id="{24EAC909-5A9D-4367-8B9E-7C7A6649B780}"/>
              </a:ext>
            </a:extLst>
          </p:cNvPr>
          <p:cNvSpPr txBox="1"/>
          <p:nvPr/>
        </p:nvSpPr>
        <p:spPr>
          <a:xfrm>
            <a:off x="341497" y="1052395"/>
            <a:ext cx="6821522" cy="1477328"/>
          </a:xfrm>
          <a:prstGeom prst="rect">
            <a:avLst/>
          </a:prstGeom>
          <a:noFill/>
        </p:spPr>
        <p:txBody>
          <a:bodyPr wrap="square">
            <a:spAutoFit/>
          </a:bodyPr>
          <a:lstStyle/>
          <a:p>
            <a:pPr algn="ctr"/>
            <a:r>
              <a:rPr lang="pt-PT" sz="3000" b="1" i="1" dirty="0">
                <a:solidFill>
                  <a:schemeClr val="bg1">
                    <a:lumMod val="65000"/>
                  </a:schemeClr>
                </a:solidFill>
              </a:rPr>
              <a:t>“Convidados de experiências escapistas estão completamente imersos nelas como participantes ativamente envolvidos”</a:t>
            </a:r>
            <a:endParaRPr lang="en-GB" sz="3000" b="1" i="1" dirty="0">
              <a:solidFill>
                <a:schemeClr val="bg1">
                  <a:lumMod val="65000"/>
                </a:schemeClr>
              </a:solidFill>
            </a:endParaRPr>
          </a:p>
        </p:txBody>
      </p:sp>
      <p:sp>
        <p:nvSpPr>
          <p:cNvPr id="24" name="Retângulo 23">
            <a:extLst>
              <a:ext uri="{FF2B5EF4-FFF2-40B4-BE49-F238E27FC236}">
                <a16:creationId xmlns:a16="http://schemas.microsoft.com/office/drawing/2014/main" id="{FE554236-E838-4B3A-8A0D-3042A5BE1FE4}"/>
              </a:ext>
            </a:extLst>
          </p:cNvPr>
          <p:cNvSpPr/>
          <p:nvPr/>
        </p:nvSpPr>
        <p:spPr>
          <a:xfrm>
            <a:off x="335900" y="2778189"/>
            <a:ext cx="5221657" cy="156023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aixaDeTexto 24">
            <a:extLst>
              <a:ext uri="{FF2B5EF4-FFF2-40B4-BE49-F238E27FC236}">
                <a16:creationId xmlns:a16="http://schemas.microsoft.com/office/drawing/2014/main" id="{942C0E9F-73CC-40A7-8668-07CFF3F7C06B}"/>
              </a:ext>
            </a:extLst>
          </p:cNvPr>
          <p:cNvSpPr txBox="1"/>
          <p:nvPr/>
        </p:nvSpPr>
        <p:spPr>
          <a:xfrm>
            <a:off x="341498" y="2778189"/>
            <a:ext cx="2736000" cy="461665"/>
          </a:xfrm>
          <a:prstGeom prst="rect">
            <a:avLst/>
          </a:prstGeom>
          <a:noFill/>
        </p:spPr>
        <p:txBody>
          <a:bodyPr wrap="square" rtlCol="0">
            <a:spAutoFit/>
          </a:bodyPr>
          <a:lstStyle/>
          <a:p>
            <a:pPr algn="r"/>
            <a:r>
              <a:rPr lang="en-GB" sz="2400" b="1" dirty="0" err="1">
                <a:solidFill>
                  <a:schemeClr val="bg1"/>
                </a:solidFill>
                <a:effectLst>
                  <a:outerShdw blurRad="38100" dist="38100" dir="2700000" algn="tl">
                    <a:srgbClr val="000000">
                      <a:alpha val="43137"/>
                    </a:srgbClr>
                  </a:outerShdw>
                </a:effectLst>
              </a:rPr>
              <a:t>Participação</a:t>
            </a:r>
            <a:r>
              <a:rPr lang="en-GB" sz="2400" b="1" dirty="0">
                <a:solidFill>
                  <a:schemeClr val="bg1"/>
                </a:solidFill>
                <a:effectLst>
                  <a:outerShdw blurRad="38100" dist="38100" dir="2700000" algn="tl">
                    <a:srgbClr val="000000">
                      <a:alpha val="43137"/>
                    </a:srgbClr>
                  </a:outerShdw>
                </a:effectLst>
              </a:rPr>
              <a:t>:</a:t>
            </a:r>
          </a:p>
        </p:txBody>
      </p:sp>
      <p:sp>
        <p:nvSpPr>
          <p:cNvPr id="26" name="CaixaDeTexto 25">
            <a:extLst>
              <a:ext uri="{FF2B5EF4-FFF2-40B4-BE49-F238E27FC236}">
                <a16:creationId xmlns:a16="http://schemas.microsoft.com/office/drawing/2014/main" id="{0468A605-53FA-4EF2-A58A-4231CE65329D}"/>
              </a:ext>
            </a:extLst>
          </p:cNvPr>
          <p:cNvSpPr txBox="1"/>
          <p:nvPr/>
        </p:nvSpPr>
        <p:spPr>
          <a:xfrm>
            <a:off x="341497" y="3320383"/>
            <a:ext cx="2736000" cy="461665"/>
          </a:xfrm>
          <a:prstGeom prst="rect">
            <a:avLst/>
          </a:prstGeom>
          <a:noFill/>
        </p:spPr>
        <p:txBody>
          <a:bodyPr wrap="square" rtlCol="0">
            <a:spAutoFit/>
          </a:bodyPr>
          <a:lstStyle/>
          <a:p>
            <a:pPr algn="r"/>
            <a:r>
              <a:rPr lang="en-GB" sz="2400" b="1" spc="-20" dirty="0" err="1">
                <a:solidFill>
                  <a:schemeClr val="bg1"/>
                </a:solidFill>
                <a:effectLst>
                  <a:outerShdw blurRad="38100" dist="38100" dir="2700000" algn="tl">
                    <a:srgbClr val="000000">
                      <a:alpha val="43137"/>
                    </a:srgbClr>
                  </a:outerShdw>
                </a:effectLst>
              </a:rPr>
              <a:t>Conexão</a:t>
            </a:r>
            <a:r>
              <a:rPr lang="en-GB" sz="2400" b="1" spc="-20" dirty="0">
                <a:solidFill>
                  <a:schemeClr val="bg1"/>
                </a:solidFill>
                <a:effectLst>
                  <a:outerShdw blurRad="38100" dist="38100" dir="2700000" algn="tl">
                    <a:srgbClr val="000000">
                      <a:alpha val="43137"/>
                    </a:srgbClr>
                  </a:outerShdw>
                </a:effectLst>
              </a:rPr>
              <a:t>: </a:t>
            </a:r>
          </a:p>
        </p:txBody>
      </p:sp>
      <p:sp>
        <p:nvSpPr>
          <p:cNvPr id="28" name="CaixaDeTexto 27">
            <a:extLst>
              <a:ext uri="{FF2B5EF4-FFF2-40B4-BE49-F238E27FC236}">
                <a16:creationId xmlns:a16="http://schemas.microsoft.com/office/drawing/2014/main" id="{B1053468-B557-4AD1-9799-51D848861A38}"/>
              </a:ext>
            </a:extLst>
          </p:cNvPr>
          <p:cNvSpPr txBox="1"/>
          <p:nvPr/>
        </p:nvSpPr>
        <p:spPr>
          <a:xfrm>
            <a:off x="341497" y="3864196"/>
            <a:ext cx="2736000" cy="461665"/>
          </a:xfrm>
          <a:prstGeom prst="rect">
            <a:avLst/>
          </a:prstGeom>
          <a:noFill/>
        </p:spPr>
        <p:txBody>
          <a:bodyPr wrap="square" rtlCol="0">
            <a:spAutoFit/>
          </a:bodyPr>
          <a:lstStyle/>
          <a:p>
            <a:pPr algn="r"/>
            <a:r>
              <a:rPr lang="en-GB" sz="2400" b="1" dirty="0" err="1">
                <a:solidFill>
                  <a:schemeClr val="bg1"/>
                </a:solidFill>
                <a:effectLst>
                  <a:outerShdw blurRad="38100" dist="38100" dir="2700000" algn="tl">
                    <a:srgbClr val="000000">
                      <a:alpha val="43137"/>
                    </a:srgbClr>
                  </a:outerShdw>
                </a:effectLst>
              </a:rPr>
              <a:t>Essência</a:t>
            </a:r>
            <a:r>
              <a:rPr lang="en-GB" sz="2400" b="1" dirty="0">
                <a:solidFill>
                  <a:schemeClr val="bg1"/>
                </a:solidFill>
                <a:effectLst>
                  <a:outerShdw blurRad="38100" dist="38100" dir="2700000" algn="tl">
                    <a:srgbClr val="000000">
                      <a:alpha val="43137"/>
                    </a:srgbClr>
                  </a:outerShdw>
                </a:effectLst>
              </a:rPr>
              <a:t>:</a:t>
            </a:r>
          </a:p>
        </p:txBody>
      </p:sp>
      <p:sp>
        <p:nvSpPr>
          <p:cNvPr id="30" name="CaixaDeTexto 29">
            <a:extLst>
              <a:ext uri="{FF2B5EF4-FFF2-40B4-BE49-F238E27FC236}">
                <a16:creationId xmlns:a16="http://schemas.microsoft.com/office/drawing/2014/main" id="{D0DF74BF-B848-4DF8-BEF2-6D7AB98F0736}"/>
              </a:ext>
            </a:extLst>
          </p:cNvPr>
          <p:cNvSpPr txBox="1"/>
          <p:nvPr/>
        </p:nvSpPr>
        <p:spPr>
          <a:xfrm>
            <a:off x="3105126" y="2778189"/>
            <a:ext cx="2456716" cy="461665"/>
          </a:xfrm>
          <a:prstGeom prst="rect">
            <a:avLst/>
          </a:prstGeom>
          <a:noFill/>
        </p:spPr>
        <p:txBody>
          <a:bodyPr wrap="square" rtlCol="0">
            <a:spAutoFit/>
          </a:bodyPr>
          <a:lstStyle/>
          <a:p>
            <a:r>
              <a:rPr lang="en-GB" sz="2400" b="1" dirty="0" err="1"/>
              <a:t>Passiva</a:t>
            </a:r>
            <a:endParaRPr lang="en-GB" sz="2400" b="1" dirty="0"/>
          </a:p>
        </p:txBody>
      </p:sp>
      <p:sp>
        <p:nvSpPr>
          <p:cNvPr id="31" name="CaixaDeTexto 30">
            <a:extLst>
              <a:ext uri="{FF2B5EF4-FFF2-40B4-BE49-F238E27FC236}">
                <a16:creationId xmlns:a16="http://schemas.microsoft.com/office/drawing/2014/main" id="{1B75DE1D-E3AE-4CFC-9066-270CA3DD039B}"/>
              </a:ext>
            </a:extLst>
          </p:cNvPr>
          <p:cNvSpPr txBox="1"/>
          <p:nvPr/>
        </p:nvSpPr>
        <p:spPr>
          <a:xfrm>
            <a:off x="3105126" y="3320383"/>
            <a:ext cx="2452431" cy="461665"/>
          </a:xfrm>
          <a:prstGeom prst="rect">
            <a:avLst/>
          </a:prstGeom>
          <a:noFill/>
        </p:spPr>
        <p:txBody>
          <a:bodyPr wrap="square" rtlCol="0">
            <a:spAutoFit/>
          </a:bodyPr>
          <a:lstStyle/>
          <a:p>
            <a:r>
              <a:rPr lang="en-GB" sz="2400" b="1" dirty="0" err="1"/>
              <a:t>Imersão</a:t>
            </a:r>
            <a:endParaRPr lang="en-GB" sz="2400" b="1" dirty="0"/>
          </a:p>
        </p:txBody>
      </p:sp>
      <p:sp>
        <p:nvSpPr>
          <p:cNvPr id="32" name="CaixaDeTexto 31">
            <a:extLst>
              <a:ext uri="{FF2B5EF4-FFF2-40B4-BE49-F238E27FC236}">
                <a16:creationId xmlns:a16="http://schemas.microsoft.com/office/drawing/2014/main" id="{6EF7DB14-2F04-4368-8C6D-63264D22BCA1}"/>
              </a:ext>
            </a:extLst>
          </p:cNvPr>
          <p:cNvSpPr txBox="1"/>
          <p:nvPr/>
        </p:nvSpPr>
        <p:spPr>
          <a:xfrm>
            <a:off x="3105126" y="3858272"/>
            <a:ext cx="2456716" cy="461665"/>
          </a:xfrm>
          <a:prstGeom prst="rect">
            <a:avLst/>
          </a:prstGeom>
          <a:noFill/>
        </p:spPr>
        <p:txBody>
          <a:bodyPr wrap="square" rtlCol="0">
            <a:spAutoFit/>
          </a:bodyPr>
          <a:lstStyle/>
          <a:p>
            <a:r>
              <a:rPr lang="en-GB" sz="2400" b="1" i="1" dirty="0" err="1"/>
              <a:t>Ir</a:t>
            </a:r>
            <a:r>
              <a:rPr lang="en-GB" sz="2400" b="1" i="1" dirty="0"/>
              <a:t> e Fazer</a:t>
            </a:r>
            <a:endParaRPr lang="en-GB" sz="2400" b="1" dirty="0"/>
          </a:p>
        </p:txBody>
      </p:sp>
      <p:sp>
        <p:nvSpPr>
          <p:cNvPr id="33" name="CaixaDeTexto 32">
            <a:extLst>
              <a:ext uri="{FF2B5EF4-FFF2-40B4-BE49-F238E27FC236}">
                <a16:creationId xmlns:a16="http://schemas.microsoft.com/office/drawing/2014/main" id="{F0BFEFDC-F9CA-4DD8-9354-DD776160C38F}"/>
              </a:ext>
            </a:extLst>
          </p:cNvPr>
          <p:cNvSpPr txBox="1"/>
          <p:nvPr/>
        </p:nvSpPr>
        <p:spPr>
          <a:xfrm>
            <a:off x="335900" y="4526438"/>
            <a:ext cx="11520000" cy="1730529"/>
          </a:xfrm>
          <a:prstGeom prst="rect">
            <a:avLst/>
          </a:prstGeom>
          <a:solidFill>
            <a:srgbClr val="6ECECB"/>
          </a:solidFill>
        </p:spPr>
        <p:txBody>
          <a:bodyPr wrap="square" rtlCol="0">
            <a:noAutofit/>
          </a:bodyPr>
          <a:lstStyle/>
          <a:p>
            <a:pPr>
              <a:spcAft>
                <a:spcPts val="1200"/>
              </a:spcAft>
            </a:pPr>
            <a:r>
              <a:rPr lang="en-GB" sz="2400" b="1" dirty="0" err="1">
                <a:solidFill>
                  <a:schemeClr val="bg1"/>
                </a:solidFill>
                <a:effectLst>
                  <a:outerShdw blurRad="38100" dist="38100" dir="2700000" algn="tl">
                    <a:srgbClr val="000000">
                      <a:alpha val="43137"/>
                    </a:srgbClr>
                  </a:outerShdw>
                </a:effectLst>
              </a:rPr>
              <a:t>Questões</a:t>
            </a:r>
            <a:r>
              <a:rPr lang="en-GB" sz="2400" b="1" dirty="0">
                <a:solidFill>
                  <a:schemeClr val="bg1"/>
                </a:solidFill>
                <a:effectLst>
                  <a:outerShdw blurRad="38100" dist="38100" dir="2700000" algn="tl">
                    <a:srgbClr val="000000">
                      <a:alpha val="43137"/>
                    </a:srgbClr>
                  </a:outerShdw>
                </a:effectLst>
              </a:rPr>
              <a:t> de design:</a:t>
            </a:r>
          </a:p>
          <a:p>
            <a:pPr>
              <a:spcAft>
                <a:spcPts val="1200"/>
              </a:spcAft>
              <a:buClr>
                <a:srgbClr val="FDDE00"/>
              </a:buClr>
              <a:buFont typeface="Arial" panose="020B0604020202020204" pitchFamily="34" charset="0"/>
              <a:buChar char="•"/>
            </a:pPr>
            <a:r>
              <a:rPr lang="en-GB" sz="2400" spc="-40" dirty="0"/>
              <a:t> </a:t>
            </a:r>
            <a:r>
              <a:rPr lang="pt-PT" sz="2400" b="1" spc="-40" dirty="0"/>
              <a:t>O que devemos encorajar os convidados a fazer para se tornarem participantes ativos?</a:t>
            </a:r>
            <a:endParaRPr lang="en-GB" sz="2400" b="1" spc="-40" dirty="0"/>
          </a:p>
          <a:p>
            <a:pPr>
              <a:spcAft>
                <a:spcPts val="1200"/>
              </a:spcAft>
              <a:buClr>
                <a:srgbClr val="FDDE00"/>
              </a:buClr>
              <a:buFont typeface="Arial" panose="020B0604020202020204" pitchFamily="34" charset="0"/>
              <a:buChar char="•"/>
            </a:pPr>
            <a:r>
              <a:rPr lang="en-GB" sz="2400" b="1" spc="-40" dirty="0"/>
              <a:t>O </a:t>
            </a:r>
            <a:r>
              <a:rPr lang="pt-PT" sz="2400" b="1" spc="-40" dirty="0"/>
              <a:t>que os faria “ir” e “fazer” uma nova realidade?</a:t>
            </a:r>
            <a:endParaRPr lang="en-GB" sz="2400" b="1" spc="-40" dirty="0"/>
          </a:p>
        </p:txBody>
      </p:sp>
      <p:grpSp>
        <p:nvGrpSpPr>
          <p:cNvPr id="4" name="Agrupar 3">
            <a:extLst>
              <a:ext uri="{FF2B5EF4-FFF2-40B4-BE49-F238E27FC236}">
                <a16:creationId xmlns:a16="http://schemas.microsoft.com/office/drawing/2014/main" id="{402E71F0-0C64-4487-A071-C44116AEAD6F}"/>
              </a:ext>
            </a:extLst>
          </p:cNvPr>
          <p:cNvGrpSpPr/>
          <p:nvPr/>
        </p:nvGrpSpPr>
        <p:grpSpPr>
          <a:xfrm>
            <a:off x="7269305" y="1052394"/>
            <a:ext cx="4572490" cy="3407639"/>
            <a:chOff x="7269305" y="1052394"/>
            <a:chExt cx="4572490" cy="3407639"/>
          </a:xfrm>
        </p:grpSpPr>
        <p:sp>
          <p:nvSpPr>
            <p:cNvPr id="35" name="Retângulo: Canto Dobrado 34">
              <a:extLst>
                <a:ext uri="{FF2B5EF4-FFF2-40B4-BE49-F238E27FC236}">
                  <a16:creationId xmlns:a16="http://schemas.microsoft.com/office/drawing/2014/main" id="{D6169B11-9A0D-4F0A-8D38-72AF126DC6CD}"/>
                </a:ext>
              </a:extLst>
            </p:cNvPr>
            <p:cNvSpPr/>
            <p:nvPr/>
          </p:nvSpPr>
          <p:spPr>
            <a:xfrm>
              <a:off x="7269305" y="1052394"/>
              <a:ext cx="4572490" cy="3407639"/>
            </a:xfrm>
            <a:prstGeom prst="foldedCorner">
              <a:avLst>
                <a:gd name="adj" fmla="val 10624"/>
              </a:avLst>
            </a:prstGeom>
            <a:solidFill>
              <a:srgbClr val="FDEEE3"/>
            </a:solidFill>
            <a:effectLst>
              <a:outerShdw blurRad="50800" dist="38100" dir="2700000" algn="tl" rotWithShape="0">
                <a:prstClr val="black">
                  <a:alpha val="40000"/>
                </a:prstClr>
              </a:outerShdw>
            </a:effectLst>
          </p:spPr>
          <p:txBody>
            <a:bodyPr wrap="square" rtlCol="0">
              <a:noAutofit/>
            </a:bodyPr>
            <a:lstStyle/>
            <a:p>
              <a:pPr>
                <a:spcAft>
                  <a:spcPts val="1200"/>
                </a:spcAft>
              </a:pPr>
              <a:r>
                <a:rPr lang="en-GB" sz="2400" b="1" spc="-20" dirty="0" err="1">
                  <a:solidFill>
                    <a:srgbClr val="ED7D31"/>
                  </a:solidFill>
                </a:rPr>
                <a:t>Exemplos</a:t>
              </a:r>
              <a:r>
                <a:rPr lang="en-GB" sz="2400" b="1" spc="-20" dirty="0">
                  <a:solidFill>
                    <a:srgbClr val="ED7D31"/>
                  </a:solidFill>
                </a:rPr>
                <a:t>:</a:t>
              </a:r>
            </a:p>
          </p:txBody>
        </p:sp>
        <p:sp>
          <p:nvSpPr>
            <p:cNvPr id="37" name="CaixaDeTexto 36">
              <a:extLst>
                <a:ext uri="{FF2B5EF4-FFF2-40B4-BE49-F238E27FC236}">
                  <a16:creationId xmlns:a16="http://schemas.microsoft.com/office/drawing/2014/main" id="{895B4A69-54F7-4855-B159-AE52A22E2F96}"/>
                </a:ext>
              </a:extLst>
            </p:cNvPr>
            <p:cNvSpPr txBox="1"/>
            <p:nvPr/>
          </p:nvSpPr>
          <p:spPr>
            <a:xfrm>
              <a:off x="8630816" y="2529723"/>
              <a:ext cx="3210978" cy="461665"/>
            </a:xfrm>
            <a:prstGeom prst="rect">
              <a:avLst/>
            </a:prstGeom>
            <a:noFill/>
          </p:spPr>
          <p:txBody>
            <a:bodyPr wrap="square" rtlCol="0">
              <a:spAutoFit/>
            </a:bodyPr>
            <a:lstStyle/>
            <a:p>
              <a:r>
                <a:rPr lang="en-GB" sz="2400" b="1" dirty="0" err="1"/>
                <a:t>Colheita</a:t>
              </a:r>
              <a:r>
                <a:rPr lang="en-GB" sz="2400" b="1" dirty="0"/>
                <a:t> de </a:t>
              </a:r>
              <a:r>
                <a:rPr lang="en-GB" sz="2400" b="1" dirty="0" err="1"/>
                <a:t>uvas</a:t>
              </a:r>
              <a:endParaRPr lang="en-GB" sz="2400" b="1" dirty="0"/>
            </a:p>
          </p:txBody>
        </p:sp>
        <p:sp>
          <p:nvSpPr>
            <p:cNvPr id="38" name="CaixaDeTexto 37">
              <a:extLst>
                <a:ext uri="{FF2B5EF4-FFF2-40B4-BE49-F238E27FC236}">
                  <a16:creationId xmlns:a16="http://schemas.microsoft.com/office/drawing/2014/main" id="{A33DF336-8D42-4495-8E50-4619DB206571}"/>
                </a:ext>
              </a:extLst>
            </p:cNvPr>
            <p:cNvSpPr txBox="1"/>
            <p:nvPr/>
          </p:nvSpPr>
          <p:spPr>
            <a:xfrm>
              <a:off x="8626374" y="1550957"/>
              <a:ext cx="3210978" cy="830997"/>
            </a:xfrm>
            <a:prstGeom prst="rect">
              <a:avLst/>
            </a:prstGeom>
            <a:noFill/>
          </p:spPr>
          <p:txBody>
            <a:bodyPr wrap="square" rtlCol="0">
              <a:spAutoFit/>
            </a:bodyPr>
            <a:lstStyle/>
            <a:p>
              <a:r>
                <a:rPr lang="en-GB" sz="2400" b="1" dirty="0" err="1"/>
                <a:t>Preparar</a:t>
              </a:r>
              <a:r>
                <a:rPr lang="en-GB" sz="2400" b="1" dirty="0"/>
                <a:t> </a:t>
              </a:r>
              <a:r>
                <a:rPr lang="en-GB" sz="2400" b="1" dirty="0" err="1"/>
                <a:t>uma</a:t>
              </a:r>
              <a:r>
                <a:rPr lang="en-GB" sz="2400" b="1" dirty="0"/>
                <a:t> </a:t>
              </a:r>
              <a:r>
                <a:rPr lang="en-GB" sz="2400" b="1" dirty="0" err="1"/>
                <a:t>refeição</a:t>
              </a:r>
              <a:r>
                <a:rPr lang="en-GB" sz="2400" b="1" dirty="0"/>
                <a:t> no </a:t>
              </a:r>
              <a:r>
                <a:rPr lang="en-GB" sz="2400" b="1" dirty="0" err="1"/>
                <a:t>acampamento</a:t>
              </a:r>
              <a:endParaRPr lang="en-GB" sz="2400" b="1" dirty="0"/>
            </a:p>
          </p:txBody>
        </p:sp>
        <p:sp>
          <p:nvSpPr>
            <p:cNvPr id="39" name="CaixaDeTexto 38">
              <a:extLst>
                <a:ext uri="{FF2B5EF4-FFF2-40B4-BE49-F238E27FC236}">
                  <a16:creationId xmlns:a16="http://schemas.microsoft.com/office/drawing/2014/main" id="{14203D8D-F99A-452A-AD2C-0E9A4BD8512B}"/>
                </a:ext>
              </a:extLst>
            </p:cNvPr>
            <p:cNvSpPr txBox="1"/>
            <p:nvPr/>
          </p:nvSpPr>
          <p:spPr>
            <a:xfrm>
              <a:off x="8626373" y="3504945"/>
              <a:ext cx="3210979" cy="461665"/>
            </a:xfrm>
            <a:prstGeom prst="rect">
              <a:avLst/>
            </a:prstGeom>
            <a:noFill/>
          </p:spPr>
          <p:txBody>
            <a:bodyPr wrap="square" rtlCol="0">
              <a:spAutoFit/>
            </a:bodyPr>
            <a:lstStyle/>
            <a:p>
              <a:r>
                <a:rPr lang="en-GB" sz="2400" b="1" dirty="0" err="1"/>
                <a:t>Caminhada</a:t>
              </a:r>
              <a:r>
                <a:rPr lang="en-GB" sz="2400" b="1" dirty="0"/>
                <a:t> </a:t>
              </a:r>
              <a:r>
                <a:rPr lang="en-GB" sz="2400" b="1" dirty="0" err="1"/>
                <a:t>na</a:t>
              </a:r>
              <a:r>
                <a:rPr lang="en-GB" sz="2400" b="1" dirty="0"/>
                <a:t> </a:t>
              </a:r>
              <a:r>
                <a:rPr lang="en-GB" sz="2400" b="1" dirty="0" err="1"/>
                <a:t>floresta</a:t>
              </a:r>
              <a:endParaRPr lang="en-GB" sz="2400" b="1" dirty="0"/>
            </a:p>
          </p:txBody>
        </p:sp>
        <p:pic>
          <p:nvPicPr>
            <p:cNvPr id="49" name="Imagem 48">
              <a:extLst>
                <a:ext uri="{FF2B5EF4-FFF2-40B4-BE49-F238E27FC236}">
                  <a16:creationId xmlns:a16="http://schemas.microsoft.com/office/drawing/2014/main" id="{FA9CA3B9-66AB-46F9-97D3-DA48DE2C2F6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06775" y="2529723"/>
              <a:ext cx="1188000" cy="792000"/>
            </a:xfrm>
            <a:prstGeom prst="rect">
              <a:avLst/>
            </a:prstGeom>
          </p:spPr>
        </p:pic>
        <p:pic>
          <p:nvPicPr>
            <p:cNvPr id="50" name="Imagem 49">
              <a:extLst>
                <a:ext uri="{FF2B5EF4-FFF2-40B4-BE49-F238E27FC236}">
                  <a16:creationId xmlns:a16="http://schemas.microsoft.com/office/drawing/2014/main" id="{56EBAEF3-3A63-4E93-8036-12AB588FEB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6777" y="1550957"/>
              <a:ext cx="1186811" cy="792000"/>
            </a:xfrm>
            <a:prstGeom prst="rect">
              <a:avLst/>
            </a:prstGeom>
          </p:spPr>
        </p:pic>
        <p:pic>
          <p:nvPicPr>
            <p:cNvPr id="52" name="Imagem 51">
              <a:extLst>
                <a:ext uri="{FF2B5EF4-FFF2-40B4-BE49-F238E27FC236}">
                  <a16:creationId xmlns:a16="http://schemas.microsoft.com/office/drawing/2014/main" id="{C12C1C8F-8FB0-424C-AF5F-564EFFE28BA6}"/>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7406775" y="3508489"/>
              <a:ext cx="1188000" cy="792000"/>
            </a:xfrm>
            <a:prstGeom prst="rect">
              <a:avLst/>
            </a:prstGeom>
          </p:spPr>
        </p:pic>
      </p:grpSp>
      <p:sp>
        <p:nvSpPr>
          <p:cNvPr id="20" name="CaixaDeTexto 19">
            <a:extLst>
              <a:ext uri="{FF2B5EF4-FFF2-40B4-BE49-F238E27FC236}">
                <a16:creationId xmlns:a16="http://schemas.microsoft.com/office/drawing/2014/main" id="{EEF663A3-FC34-488F-8F82-D48F3A885764}"/>
              </a:ext>
            </a:extLst>
          </p:cNvPr>
          <p:cNvSpPr txBox="1"/>
          <p:nvPr/>
        </p:nvSpPr>
        <p:spPr>
          <a:xfrm>
            <a:off x="8626373" y="4202750"/>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398039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55CC98F-711E-4DD5-89A5-9E8020B1E956}"/>
              </a:ext>
            </a:extLst>
          </p:cNvPr>
          <p:cNvSpPr txBox="1">
            <a:spLocks/>
          </p:cNvSpPr>
          <p:nvPr/>
        </p:nvSpPr>
        <p:spPr>
          <a:xfrm>
            <a:off x="643222" y="349104"/>
            <a:ext cx="973521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Os</a:t>
            </a:r>
            <a:r>
              <a:rPr lang="en-US" sz="3600" b="1" dirty="0"/>
              <a:t> Quatro Quadrantes da </a:t>
            </a:r>
            <a:r>
              <a:rPr lang="en-US" sz="3600" b="1" dirty="0" err="1"/>
              <a:t>Experiência</a:t>
            </a:r>
            <a:r>
              <a:rPr lang="en-US" sz="3600" b="1" dirty="0"/>
              <a:t> : A </a:t>
            </a:r>
            <a:r>
              <a:rPr lang="en-US" sz="3600" b="1" dirty="0" err="1"/>
              <a:t>Estética</a:t>
            </a:r>
            <a:endParaRPr lang="en-US" sz="3600" b="1" dirty="0"/>
          </a:p>
        </p:txBody>
      </p:sp>
      <p:sp>
        <p:nvSpPr>
          <p:cNvPr id="22" name="Retângulo 21">
            <a:extLst>
              <a:ext uri="{FF2B5EF4-FFF2-40B4-BE49-F238E27FC236}">
                <a16:creationId xmlns:a16="http://schemas.microsoft.com/office/drawing/2014/main" id="{BB0A5406-1AC5-4C79-80A7-80299418D4C8}"/>
              </a:ext>
            </a:extLst>
          </p:cNvPr>
          <p:cNvSpPr/>
          <p:nvPr/>
        </p:nvSpPr>
        <p:spPr>
          <a:xfrm>
            <a:off x="335900" y="2778189"/>
            <a:ext cx="5221657" cy="156023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aixaDeTexto 22">
            <a:extLst>
              <a:ext uri="{FF2B5EF4-FFF2-40B4-BE49-F238E27FC236}">
                <a16:creationId xmlns:a16="http://schemas.microsoft.com/office/drawing/2014/main" id="{7731698A-CD5A-4963-88FB-F03774761667}"/>
              </a:ext>
            </a:extLst>
          </p:cNvPr>
          <p:cNvSpPr txBox="1"/>
          <p:nvPr/>
        </p:nvSpPr>
        <p:spPr>
          <a:xfrm>
            <a:off x="341498" y="2778189"/>
            <a:ext cx="2736000" cy="461665"/>
          </a:xfrm>
          <a:prstGeom prst="rect">
            <a:avLst/>
          </a:prstGeom>
          <a:noFill/>
        </p:spPr>
        <p:txBody>
          <a:bodyPr wrap="square" rtlCol="0">
            <a:spAutoFit/>
          </a:bodyPr>
          <a:lstStyle/>
          <a:p>
            <a:pPr algn="r"/>
            <a:r>
              <a:rPr lang="en-GB" sz="2400" b="1" dirty="0" err="1">
                <a:solidFill>
                  <a:schemeClr val="bg1"/>
                </a:solidFill>
                <a:effectLst>
                  <a:outerShdw blurRad="38100" dist="38100" dir="2700000" algn="tl">
                    <a:srgbClr val="000000">
                      <a:alpha val="43137"/>
                    </a:srgbClr>
                  </a:outerShdw>
                </a:effectLst>
              </a:rPr>
              <a:t>Participação</a:t>
            </a:r>
            <a:r>
              <a:rPr lang="en-GB" sz="2400" b="1" dirty="0">
                <a:solidFill>
                  <a:schemeClr val="bg1"/>
                </a:solidFill>
                <a:effectLst>
                  <a:outerShdw blurRad="38100" dist="38100" dir="2700000" algn="tl">
                    <a:srgbClr val="000000">
                      <a:alpha val="43137"/>
                    </a:srgbClr>
                  </a:outerShdw>
                </a:effectLst>
              </a:rPr>
              <a:t>:</a:t>
            </a:r>
          </a:p>
        </p:txBody>
      </p:sp>
      <p:sp>
        <p:nvSpPr>
          <p:cNvPr id="24" name="CaixaDeTexto 23">
            <a:extLst>
              <a:ext uri="{FF2B5EF4-FFF2-40B4-BE49-F238E27FC236}">
                <a16:creationId xmlns:a16="http://schemas.microsoft.com/office/drawing/2014/main" id="{164F5429-C042-41FB-BA45-A3E2C3AB782E}"/>
              </a:ext>
            </a:extLst>
          </p:cNvPr>
          <p:cNvSpPr txBox="1"/>
          <p:nvPr/>
        </p:nvSpPr>
        <p:spPr>
          <a:xfrm>
            <a:off x="341497" y="3320383"/>
            <a:ext cx="2736000" cy="461665"/>
          </a:xfrm>
          <a:prstGeom prst="rect">
            <a:avLst/>
          </a:prstGeom>
          <a:noFill/>
        </p:spPr>
        <p:txBody>
          <a:bodyPr wrap="square" rtlCol="0">
            <a:spAutoFit/>
          </a:bodyPr>
          <a:lstStyle/>
          <a:p>
            <a:pPr algn="r"/>
            <a:r>
              <a:rPr lang="en-GB" sz="2400" b="1" spc="-20" dirty="0" err="1">
                <a:solidFill>
                  <a:schemeClr val="bg1"/>
                </a:solidFill>
                <a:effectLst>
                  <a:outerShdw blurRad="38100" dist="38100" dir="2700000" algn="tl">
                    <a:srgbClr val="000000">
                      <a:alpha val="43137"/>
                    </a:srgbClr>
                  </a:outerShdw>
                </a:effectLst>
              </a:rPr>
              <a:t>Conexão</a:t>
            </a:r>
            <a:r>
              <a:rPr lang="en-GB" sz="2400" b="1" spc="-20" dirty="0">
                <a:solidFill>
                  <a:schemeClr val="bg1"/>
                </a:solidFill>
                <a:effectLst>
                  <a:outerShdw blurRad="38100" dist="38100" dir="2700000" algn="tl">
                    <a:srgbClr val="000000">
                      <a:alpha val="43137"/>
                    </a:srgbClr>
                  </a:outerShdw>
                </a:effectLst>
              </a:rPr>
              <a:t>: </a:t>
            </a:r>
          </a:p>
        </p:txBody>
      </p:sp>
      <p:sp>
        <p:nvSpPr>
          <p:cNvPr id="28" name="CaixaDeTexto 27">
            <a:extLst>
              <a:ext uri="{FF2B5EF4-FFF2-40B4-BE49-F238E27FC236}">
                <a16:creationId xmlns:a16="http://schemas.microsoft.com/office/drawing/2014/main" id="{8081A502-9F23-4122-B33F-3B225A480E1A}"/>
              </a:ext>
            </a:extLst>
          </p:cNvPr>
          <p:cNvSpPr txBox="1"/>
          <p:nvPr/>
        </p:nvSpPr>
        <p:spPr>
          <a:xfrm>
            <a:off x="341497" y="3864196"/>
            <a:ext cx="2736000" cy="461665"/>
          </a:xfrm>
          <a:prstGeom prst="rect">
            <a:avLst/>
          </a:prstGeom>
          <a:noFill/>
        </p:spPr>
        <p:txBody>
          <a:bodyPr wrap="square" rtlCol="0">
            <a:spAutoFit/>
          </a:bodyPr>
          <a:lstStyle/>
          <a:p>
            <a:pPr algn="r"/>
            <a:r>
              <a:rPr lang="en-GB" sz="2400" b="1" dirty="0">
                <a:solidFill>
                  <a:schemeClr val="bg1"/>
                </a:solidFill>
                <a:effectLst>
                  <a:outerShdw blurRad="38100" dist="38100" dir="2700000" algn="tl">
                    <a:srgbClr val="000000">
                      <a:alpha val="43137"/>
                    </a:srgbClr>
                  </a:outerShdw>
                </a:effectLst>
              </a:rPr>
              <a:t>Essence:</a:t>
            </a:r>
          </a:p>
        </p:txBody>
      </p:sp>
      <p:sp>
        <p:nvSpPr>
          <p:cNvPr id="30" name="CaixaDeTexto 29">
            <a:extLst>
              <a:ext uri="{FF2B5EF4-FFF2-40B4-BE49-F238E27FC236}">
                <a16:creationId xmlns:a16="http://schemas.microsoft.com/office/drawing/2014/main" id="{AFA11E8F-DCCF-4FE8-A20B-3EF32DCDC8BB}"/>
              </a:ext>
            </a:extLst>
          </p:cNvPr>
          <p:cNvSpPr txBox="1"/>
          <p:nvPr/>
        </p:nvSpPr>
        <p:spPr>
          <a:xfrm>
            <a:off x="3105126" y="2778189"/>
            <a:ext cx="2456716" cy="461665"/>
          </a:xfrm>
          <a:prstGeom prst="rect">
            <a:avLst/>
          </a:prstGeom>
          <a:noFill/>
        </p:spPr>
        <p:txBody>
          <a:bodyPr wrap="square" rtlCol="0">
            <a:spAutoFit/>
          </a:bodyPr>
          <a:lstStyle/>
          <a:p>
            <a:r>
              <a:rPr lang="en-GB" sz="2400" b="1" dirty="0" err="1"/>
              <a:t>Passiva</a:t>
            </a:r>
            <a:endParaRPr lang="en-GB" sz="2400" b="1" dirty="0"/>
          </a:p>
        </p:txBody>
      </p:sp>
      <p:sp>
        <p:nvSpPr>
          <p:cNvPr id="32" name="CaixaDeTexto 31">
            <a:extLst>
              <a:ext uri="{FF2B5EF4-FFF2-40B4-BE49-F238E27FC236}">
                <a16:creationId xmlns:a16="http://schemas.microsoft.com/office/drawing/2014/main" id="{4F9EA398-7908-4566-BBC0-908B055767BA}"/>
              </a:ext>
            </a:extLst>
          </p:cNvPr>
          <p:cNvSpPr txBox="1"/>
          <p:nvPr/>
        </p:nvSpPr>
        <p:spPr>
          <a:xfrm>
            <a:off x="3105126" y="3320383"/>
            <a:ext cx="2452431" cy="461665"/>
          </a:xfrm>
          <a:prstGeom prst="rect">
            <a:avLst/>
          </a:prstGeom>
          <a:noFill/>
        </p:spPr>
        <p:txBody>
          <a:bodyPr wrap="square" rtlCol="0">
            <a:spAutoFit/>
          </a:bodyPr>
          <a:lstStyle/>
          <a:p>
            <a:r>
              <a:rPr lang="en-GB" sz="2400" b="1" dirty="0" err="1"/>
              <a:t>Imersão</a:t>
            </a:r>
            <a:endParaRPr lang="en-GB" sz="2400" b="1" dirty="0"/>
          </a:p>
        </p:txBody>
      </p:sp>
      <p:sp>
        <p:nvSpPr>
          <p:cNvPr id="33" name="CaixaDeTexto 32">
            <a:extLst>
              <a:ext uri="{FF2B5EF4-FFF2-40B4-BE49-F238E27FC236}">
                <a16:creationId xmlns:a16="http://schemas.microsoft.com/office/drawing/2014/main" id="{9C659B74-F055-447F-956D-3B9DA38BCB5D}"/>
              </a:ext>
            </a:extLst>
          </p:cNvPr>
          <p:cNvSpPr txBox="1"/>
          <p:nvPr/>
        </p:nvSpPr>
        <p:spPr>
          <a:xfrm>
            <a:off x="3105126" y="3858272"/>
            <a:ext cx="2456716" cy="830997"/>
          </a:xfrm>
          <a:prstGeom prst="rect">
            <a:avLst/>
          </a:prstGeom>
          <a:noFill/>
        </p:spPr>
        <p:txBody>
          <a:bodyPr wrap="square" rtlCol="0">
            <a:spAutoFit/>
          </a:bodyPr>
          <a:lstStyle/>
          <a:p>
            <a:r>
              <a:rPr lang="en-GB" sz="2400" b="1" i="1" dirty="0" err="1"/>
              <a:t>Ir</a:t>
            </a:r>
            <a:r>
              <a:rPr lang="en-GB" sz="2400" b="1" i="1" dirty="0"/>
              <a:t> e Fazer</a:t>
            </a:r>
            <a:endParaRPr lang="en-GB" sz="2400" b="1" dirty="0"/>
          </a:p>
          <a:p>
            <a:endParaRPr lang="en-GB" sz="2400" b="1" dirty="0"/>
          </a:p>
        </p:txBody>
      </p:sp>
      <p:sp>
        <p:nvSpPr>
          <p:cNvPr id="35" name="CaixaDeTexto 34">
            <a:extLst>
              <a:ext uri="{FF2B5EF4-FFF2-40B4-BE49-F238E27FC236}">
                <a16:creationId xmlns:a16="http://schemas.microsoft.com/office/drawing/2014/main" id="{2D5A77E9-5EA5-4157-8603-BBC3D0D86B59}"/>
              </a:ext>
            </a:extLst>
          </p:cNvPr>
          <p:cNvSpPr txBox="1"/>
          <p:nvPr/>
        </p:nvSpPr>
        <p:spPr>
          <a:xfrm>
            <a:off x="335900" y="4526438"/>
            <a:ext cx="11520000" cy="1730529"/>
          </a:xfrm>
          <a:prstGeom prst="rect">
            <a:avLst/>
          </a:prstGeom>
          <a:solidFill>
            <a:srgbClr val="F7981D"/>
          </a:solidFill>
        </p:spPr>
        <p:txBody>
          <a:bodyPr wrap="square" rtlCol="0">
            <a:noAutofit/>
          </a:bodyPr>
          <a:lstStyle/>
          <a:p>
            <a:pPr>
              <a:spcAft>
                <a:spcPts val="1200"/>
              </a:spcAft>
            </a:pPr>
            <a:r>
              <a:rPr lang="en-GB" sz="2400" b="1" dirty="0" err="1">
                <a:solidFill>
                  <a:schemeClr val="bg1"/>
                </a:solidFill>
                <a:effectLst>
                  <a:outerShdw blurRad="38100" dist="38100" dir="2700000" algn="tl">
                    <a:srgbClr val="000000">
                      <a:alpha val="43137"/>
                    </a:srgbClr>
                  </a:outerShdw>
                </a:effectLst>
              </a:rPr>
              <a:t>Questões</a:t>
            </a:r>
            <a:r>
              <a:rPr lang="en-GB" sz="2400" b="1" dirty="0">
                <a:solidFill>
                  <a:schemeClr val="bg1"/>
                </a:solidFill>
                <a:effectLst>
                  <a:outerShdw blurRad="38100" dist="38100" dir="2700000" algn="tl">
                    <a:srgbClr val="000000">
                      <a:alpha val="43137"/>
                    </a:srgbClr>
                  </a:outerShdw>
                </a:effectLst>
              </a:rPr>
              <a:t> de design:</a:t>
            </a:r>
          </a:p>
          <a:p>
            <a:pPr>
              <a:spcAft>
                <a:spcPts val="1200"/>
              </a:spcAft>
              <a:buClr>
                <a:srgbClr val="FDDE00"/>
              </a:buClr>
              <a:buFont typeface="Arial" panose="020B0604020202020204" pitchFamily="34" charset="0"/>
              <a:buChar char="•"/>
            </a:pPr>
            <a:r>
              <a:rPr lang="en-GB" sz="2400" spc="-20" dirty="0"/>
              <a:t> </a:t>
            </a:r>
            <a:r>
              <a:rPr lang="pt-PT" sz="2400" b="1" spc="-20" dirty="0"/>
              <a:t>O que pode ser feito para aumentar o valor estético da experiência?</a:t>
            </a:r>
          </a:p>
          <a:p>
            <a:pPr>
              <a:spcAft>
                <a:spcPts val="1200"/>
              </a:spcAft>
              <a:buClr>
                <a:srgbClr val="FDDE00"/>
              </a:buClr>
              <a:buFont typeface="Arial" panose="020B0604020202020204" pitchFamily="34" charset="0"/>
              <a:buChar char="•"/>
            </a:pPr>
            <a:r>
              <a:rPr lang="pt-PT" sz="2400" b="1" spc="-20" dirty="0"/>
              <a:t>O que faria os convidados querer entrar, sentar-se e simplesmente conviver?</a:t>
            </a:r>
            <a:endParaRPr lang="en-GB" sz="2400" b="1" spc="-20" dirty="0"/>
          </a:p>
        </p:txBody>
      </p:sp>
      <p:sp>
        <p:nvSpPr>
          <p:cNvPr id="47" name="CaixaDeTexto 46">
            <a:extLst>
              <a:ext uri="{FF2B5EF4-FFF2-40B4-BE49-F238E27FC236}">
                <a16:creationId xmlns:a16="http://schemas.microsoft.com/office/drawing/2014/main" id="{12334A5E-0553-4E01-9E76-C5366AD0B31A}"/>
              </a:ext>
            </a:extLst>
          </p:cNvPr>
          <p:cNvSpPr txBox="1"/>
          <p:nvPr/>
        </p:nvSpPr>
        <p:spPr>
          <a:xfrm>
            <a:off x="341497" y="1052395"/>
            <a:ext cx="6821522" cy="1477328"/>
          </a:xfrm>
          <a:prstGeom prst="rect">
            <a:avLst/>
          </a:prstGeom>
          <a:noFill/>
        </p:spPr>
        <p:txBody>
          <a:bodyPr wrap="square">
            <a:spAutoFit/>
          </a:bodyPr>
          <a:lstStyle/>
          <a:p>
            <a:pPr algn="ctr"/>
            <a:r>
              <a:rPr lang="pt-PT" sz="3000" b="1" i="1" dirty="0">
                <a:solidFill>
                  <a:schemeClr val="bg1">
                    <a:lumMod val="65000"/>
                  </a:schemeClr>
                </a:solidFill>
              </a:rPr>
              <a:t>“Os indivíduos estão imersos num evento ou ambiente, mas têm pouco ou nenhum efeito sobre ele”</a:t>
            </a:r>
            <a:endParaRPr lang="en-GB" sz="3000" b="1" i="1" dirty="0">
              <a:solidFill>
                <a:schemeClr val="bg1">
                  <a:lumMod val="65000"/>
                </a:schemeClr>
              </a:solidFill>
            </a:endParaRPr>
          </a:p>
        </p:txBody>
      </p:sp>
      <p:grpSp>
        <p:nvGrpSpPr>
          <p:cNvPr id="3" name="Agrupar 2">
            <a:extLst>
              <a:ext uri="{FF2B5EF4-FFF2-40B4-BE49-F238E27FC236}">
                <a16:creationId xmlns:a16="http://schemas.microsoft.com/office/drawing/2014/main" id="{46A6443B-D79B-48B0-B10D-091D50101AF8}"/>
              </a:ext>
            </a:extLst>
          </p:cNvPr>
          <p:cNvGrpSpPr/>
          <p:nvPr/>
        </p:nvGrpSpPr>
        <p:grpSpPr>
          <a:xfrm>
            <a:off x="7269305" y="1052394"/>
            <a:ext cx="4572490" cy="3407639"/>
            <a:chOff x="7269305" y="1052394"/>
            <a:chExt cx="4572490" cy="3407639"/>
          </a:xfrm>
        </p:grpSpPr>
        <p:sp>
          <p:nvSpPr>
            <p:cNvPr id="38" name="Retângulo: Canto Dobrado 37">
              <a:extLst>
                <a:ext uri="{FF2B5EF4-FFF2-40B4-BE49-F238E27FC236}">
                  <a16:creationId xmlns:a16="http://schemas.microsoft.com/office/drawing/2014/main" id="{A3CDB136-0EAC-4FE7-B18F-90B0ECD6D771}"/>
                </a:ext>
              </a:extLst>
            </p:cNvPr>
            <p:cNvSpPr/>
            <p:nvPr/>
          </p:nvSpPr>
          <p:spPr>
            <a:xfrm>
              <a:off x="7269305" y="1052394"/>
              <a:ext cx="4572490" cy="3407639"/>
            </a:xfrm>
            <a:prstGeom prst="foldedCorner">
              <a:avLst>
                <a:gd name="adj" fmla="val 10624"/>
              </a:avLst>
            </a:prstGeom>
            <a:solidFill>
              <a:srgbClr val="FDEEE3"/>
            </a:solidFill>
            <a:effectLst>
              <a:outerShdw blurRad="50800" dist="38100" dir="2700000" algn="tl" rotWithShape="0">
                <a:prstClr val="black">
                  <a:alpha val="40000"/>
                </a:prstClr>
              </a:outerShdw>
            </a:effectLst>
          </p:spPr>
          <p:txBody>
            <a:bodyPr wrap="square" rtlCol="0">
              <a:noAutofit/>
            </a:bodyPr>
            <a:lstStyle/>
            <a:p>
              <a:pPr>
                <a:spcAft>
                  <a:spcPts val="1200"/>
                </a:spcAft>
              </a:pPr>
              <a:r>
                <a:rPr lang="en-GB" sz="2400" b="1" spc="-20" dirty="0" err="1">
                  <a:solidFill>
                    <a:srgbClr val="ED7D31"/>
                  </a:solidFill>
                </a:rPr>
                <a:t>Exemplos</a:t>
              </a:r>
              <a:r>
                <a:rPr lang="en-GB" sz="2400" b="1" spc="-20" dirty="0">
                  <a:solidFill>
                    <a:srgbClr val="ED7D31"/>
                  </a:solidFill>
                </a:rPr>
                <a:t>:</a:t>
              </a:r>
            </a:p>
          </p:txBody>
        </p:sp>
        <p:sp>
          <p:nvSpPr>
            <p:cNvPr id="39" name="CaixaDeTexto 38">
              <a:extLst>
                <a:ext uri="{FF2B5EF4-FFF2-40B4-BE49-F238E27FC236}">
                  <a16:creationId xmlns:a16="http://schemas.microsoft.com/office/drawing/2014/main" id="{863409A9-796D-4C85-B1E7-3BCED531E0ED}"/>
                </a:ext>
              </a:extLst>
            </p:cNvPr>
            <p:cNvSpPr txBox="1"/>
            <p:nvPr/>
          </p:nvSpPr>
          <p:spPr>
            <a:xfrm>
              <a:off x="8630816" y="2525380"/>
              <a:ext cx="3210978" cy="461665"/>
            </a:xfrm>
            <a:prstGeom prst="rect">
              <a:avLst/>
            </a:prstGeom>
            <a:noFill/>
          </p:spPr>
          <p:txBody>
            <a:bodyPr wrap="square" rtlCol="0">
              <a:spAutoFit/>
            </a:bodyPr>
            <a:lstStyle/>
            <a:p>
              <a:r>
                <a:rPr lang="en-GB" sz="2400" b="1" dirty="0"/>
                <a:t>Chatting in a garden</a:t>
              </a:r>
            </a:p>
          </p:txBody>
        </p:sp>
        <p:sp>
          <p:nvSpPr>
            <p:cNvPr id="40" name="CaixaDeTexto 39">
              <a:extLst>
                <a:ext uri="{FF2B5EF4-FFF2-40B4-BE49-F238E27FC236}">
                  <a16:creationId xmlns:a16="http://schemas.microsoft.com/office/drawing/2014/main" id="{B95FF4B3-7AD3-4200-A571-DB5715036B6E}"/>
                </a:ext>
              </a:extLst>
            </p:cNvPr>
            <p:cNvSpPr txBox="1"/>
            <p:nvPr/>
          </p:nvSpPr>
          <p:spPr>
            <a:xfrm>
              <a:off x="8626374" y="1550957"/>
              <a:ext cx="3210978" cy="830997"/>
            </a:xfrm>
            <a:prstGeom prst="rect">
              <a:avLst/>
            </a:prstGeom>
            <a:noFill/>
          </p:spPr>
          <p:txBody>
            <a:bodyPr wrap="square" rtlCol="0">
              <a:spAutoFit/>
            </a:bodyPr>
            <a:lstStyle/>
            <a:p>
              <a:r>
                <a:rPr lang="en-GB" sz="2400" b="1" dirty="0"/>
                <a:t>Driving through rural roads</a:t>
              </a:r>
            </a:p>
          </p:txBody>
        </p:sp>
        <p:sp>
          <p:nvSpPr>
            <p:cNvPr id="42" name="CaixaDeTexto 41">
              <a:extLst>
                <a:ext uri="{FF2B5EF4-FFF2-40B4-BE49-F238E27FC236}">
                  <a16:creationId xmlns:a16="http://schemas.microsoft.com/office/drawing/2014/main" id="{6AA0B2E9-8171-406C-B0CD-56D65ED67C1F}"/>
                </a:ext>
              </a:extLst>
            </p:cNvPr>
            <p:cNvSpPr txBox="1"/>
            <p:nvPr/>
          </p:nvSpPr>
          <p:spPr>
            <a:xfrm>
              <a:off x="8626373" y="3526341"/>
              <a:ext cx="3210979" cy="461665"/>
            </a:xfrm>
            <a:prstGeom prst="rect">
              <a:avLst/>
            </a:prstGeom>
            <a:noFill/>
          </p:spPr>
          <p:txBody>
            <a:bodyPr wrap="square" rtlCol="0">
              <a:spAutoFit/>
            </a:bodyPr>
            <a:lstStyle/>
            <a:p>
              <a:r>
                <a:rPr lang="en-GB" sz="2400" b="1" dirty="0"/>
                <a:t>Eating at a themed café</a:t>
              </a:r>
            </a:p>
          </p:txBody>
        </p:sp>
        <p:pic>
          <p:nvPicPr>
            <p:cNvPr id="56" name="Imagem 55">
              <a:extLst>
                <a:ext uri="{FF2B5EF4-FFF2-40B4-BE49-F238E27FC236}">
                  <a16:creationId xmlns:a16="http://schemas.microsoft.com/office/drawing/2014/main" id="{C143FF57-C977-4BF3-BC4A-61EF2F514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6776" y="1545440"/>
              <a:ext cx="1187971" cy="792775"/>
            </a:xfrm>
            <a:prstGeom prst="rect">
              <a:avLst/>
            </a:prstGeom>
          </p:spPr>
        </p:pic>
        <p:pic>
          <p:nvPicPr>
            <p:cNvPr id="57" name="Imagem 56">
              <a:extLst>
                <a:ext uri="{FF2B5EF4-FFF2-40B4-BE49-F238E27FC236}">
                  <a16:creationId xmlns:a16="http://schemas.microsoft.com/office/drawing/2014/main" id="{9E7E8550-BF23-47E7-A320-FB1A25A3D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2333" y="2535891"/>
              <a:ext cx="1187971" cy="792774"/>
            </a:xfrm>
            <a:prstGeom prst="rect">
              <a:avLst/>
            </a:prstGeom>
          </p:spPr>
        </p:pic>
        <p:pic>
          <p:nvPicPr>
            <p:cNvPr id="59" name="Imagem 58">
              <a:extLst>
                <a:ext uri="{FF2B5EF4-FFF2-40B4-BE49-F238E27FC236}">
                  <a16:creationId xmlns:a16="http://schemas.microsoft.com/office/drawing/2014/main" id="{D27C86D3-9896-4BC4-9ADF-717966D81F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7937" y="3526341"/>
              <a:ext cx="1186810" cy="792000"/>
            </a:xfrm>
            <a:prstGeom prst="rect">
              <a:avLst/>
            </a:prstGeom>
          </p:spPr>
        </p:pic>
      </p:grpSp>
      <p:sp>
        <p:nvSpPr>
          <p:cNvPr id="20" name="CaixaDeTexto 19">
            <a:extLst>
              <a:ext uri="{FF2B5EF4-FFF2-40B4-BE49-F238E27FC236}">
                <a16:creationId xmlns:a16="http://schemas.microsoft.com/office/drawing/2014/main" id="{68124445-1467-4A0F-9036-09D448DA2315}"/>
              </a:ext>
            </a:extLst>
          </p:cNvPr>
          <p:cNvSpPr txBox="1"/>
          <p:nvPr/>
        </p:nvSpPr>
        <p:spPr>
          <a:xfrm>
            <a:off x="8626373" y="4202750"/>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184225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ção da Imagem 8">
            <a:extLst>
              <a:ext uri="{FF2B5EF4-FFF2-40B4-BE49-F238E27FC236}">
                <a16:creationId xmlns:a16="http://schemas.microsoft.com/office/drawing/2014/main" id="{DFAA7548-D509-444C-99A8-965312CC197C}"/>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3564836" y="0"/>
            <a:ext cx="8627164" cy="4540149"/>
          </a:xfrm>
        </p:spPr>
      </p:pic>
      <p:sp>
        <p:nvSpPr>
          <p:cNvPr id="2" name="Text Placeholder 1">
            <a:extLst>
              <a:ext uri="{FF2B5EF4-FFF2-40B4-BE49-F238E27FC236}">
                <a16:creationId xmlns:a16="http://schemas.microsoft.com/office/drawing/2014/main" id="{9FFF89C9-5B42-454D-9BD6-6F386ACD4D99}"/>
              </a:ext>
            </a:extLst>
          </p:cNvPr>
          <p:cNvSpPr>
            <a:spLocks noGrp="1"/>
          </p:cNvSpPr>
          <p:nvPr>
            <p:ph type="body" sz="quarter" idx="13"/>
          </p:nvPr>
        </p:nvSpPr>
        <p:spPr>
          <a:xfrm>
            <a:off x="205213" y="936395"/>
            <a:ext cx="3058492" cy="3297980"/>
          </a:xfrm>
        </p:spPr>
        <p:txBody>
          <a:bodyPr lIns="0" rIns="0">
            <a:noAutofit/>
          </a:bodyPr>
          <a:lstStyle/>
          <a:p>
            <a:r>
              <a:rPr lang="en-US" sz="9600" dirty="0">
                <a:solidFill>
                  <a:schemeClr val="bg1"/>
                </a:solidFill>
                <a:effectLst>
                  <a:outerShdw blurRad="38100" dist="38100" dir="2700000" algn="tl">
                    <a:srgbClr val="000000">
                      <a:alpha val="43137"/>
                    </a:srgbClr>
                  </a:outerShdw>
                </a:effectLst>
              </a:rPr>
              <a:t>3.3.</a:t>
            </a:r>
          </a:p>
          <a:p>
            <a:r>
              <a:rPr lang="pt-PT" sz="4400" dirty="0">
                <a:solidFill>
                  <a:schemeClr val="bg1"/>
                </a:solidFill>
                <a:effectLst>
                  <a:outerShdw blurRad="38100" dist="38100" dir="2700000" algn="tl">
                    <a:srgbClr val="000000">
                      <a:alpha val="43137"/>
                    </a:srgbClr>
                  </a:outerShdw>
                </a:effectLst>
              </a:rPr>
              <a:t>Princípios de Design de Experiência</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27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44CF8-F48A-5946-B3F6-842C356E0E74}"/>
              </a:ext>
            </a:extLst>
          </p:cNvPr>
          <p:cNvSpPr>
            <a:spLocks noGrp="1"/>
          </p:cNvSpPr>
          <p:nvPr>
            <p:ph type="body" sz="quarter" idx="14"/>
          </p:nvPr>
        </p:nvSpPr>
        <p:spPr/>
        <p:txBody>
          <a:bodyPr>
            <a:normAutofit fontScale="85000" lnSpcReduction="20000"/>
          </a:bodyPr>
          <a:lstStyle/>
          <a:p>
            <a:r>
              <a:rPr lang="en-US" dirty="0"/>
              <a:t>”</a:t>
            </a:r>
          </a:p>
        </p:txBody>
      </p:sp>
      <p:sp>
        <p:nvSpPr>
          <p:cNvPr id="2" name="Text Placeholder 1">
            <a:extLst>
              <a:ext uri="{FF2B5EF4-FFF2-40B4-BE49-F238E27FC236}">
                <a16:creationId xmlns:a16="http://schemas.microsoft.com/office/drawing/2014/main" id="{059C1FF3-A4F1-114E-9D89-4724261107CA}"/>
              </a:ext>
            </a:extLst>
          </p:cNvPr>
          <p:cNvSpPr>
            <a:spLocks noGrp="1"/>
          </p:cNvSpPr>
          <p:nvPr>
            <p:ph type="body" sz="quarter" idx="13"/>
          </p:nvPr>
        </p:nvSpPr>
        <p:spPr/>
        <p:txBody>
          <a:bodyPr>
            <a:normAutofit/>
          </a:bodyPr>
          <a:lstStyle/>
          <a:p>
            <a:r>
              <a:rPr lang="pt-PT" sz="4400" dirty="0"/>
              <a:t>Bem-vindo à formação online de Turismo de Bem-Estar da DETOUR.</a:t>
            </a:r>
          </a:p>
        </p:txBody>
      </p:sp>
      <p:sp>
        <p:nvSpPr>
          <p:cNvPr id="4" name="Text Placeholder 3">
            <a:extLst>
              <a:ext uri="{FF2B5EF4-FFF2-40B4-BE49-F238E27FC236}">
                <a16:creationId xmlns:a16="http://schemas.microsoft.com/office/drawing/2014/main" id="{61366880-0383-2940-9734-DA146110A09B}"/>
              </a:ext>
            </a:extLst>
          </p:cNvPr>
          <p:cNvSpPr>
            <a:spLocks noGrp="1"/>
          </p:cNvSpPr>
          <p:nvPr>
            <p:ph type="body" sz="quarter" idx="15"/>
          </p:nvPr>
        </p:nvSpPr>
        <p:spPr/>
        <p:txBody>
          <a:bodyPr>
            <a:normAutofit fontScale="92500" lnSpcReduction="10000"/>
          </a:bodyPr>
          <a:lstStyle/>
          <a:p>
            <a:r>
              <a:rPr lang="en-US" dirty="0"/>
              <a:t>“</a:t>
            </a:r>
          </a:p>
        </p:txBody>
      </p:sp>
      <p:pic>
        <p:nvPicPr>
          <p:cNvPr id="9" name="Picture Placeholder 8" descr="A person holding a sign&#10;&#10;Description automatically generated">
            <a:extLst>
              <a:ext uri="{FF2B5EF4-FFF2-40B4-BE49-F238E27FC236}">
                <a16:creationId xmlns:a16="http://schemas.microsoft.com/office/drawing/2014/main" id="{66398114-53AB-FD4E-962F-C21FEFC8F36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6713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759780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Princípios de Design de Experiência</a:t>
            </a:r>
          </a:p>
        </p:txBody>
      </p:sp>
      <p:sp>
        <p:nvSpPr>
          <p:cNvPr id="3" name="CaixaDeTexto 2">
            <a:extLst>
              <a:ext uri="{FF2B5EF4-FFF2-40B4-BE49-F238E27FC236}">
                <a16:creationId xmlns:a16="http://schemas.microsoft.com/office/drawing/2014/main" id="{C487774E-3175-4DC9-A155-ECA9C0026152}"/>
              </a:ext>
            </a:extLst>
          </p:cNvPr>
          <p:cNvSpPr txBox="1"/>
          <p:nvPr/>
        </p:nvSpPr>
        <p:spPr>
          <a:xfrm>
            <a:off x="5580668" y="4530382"/>
            <a:ext cx="6274936" cy="1938992"/>
          </a:xfrm>
          <a:prstGeom prst="rect">
            <a:avLst/>
          </a:prstGeom>
          <a:noFill/>
        </p:spPr>
        <p:txBody>
          <a:bodyPr wrap="square" rtlCol="0">
            <a:spAutoFit/>
          </a:bodyPr>
          <a:lstStyle/>
          <a:p>
            <a:pPr algn="ctr"/>
            <a:r>
              <a:rPr lang="en-GB" sz="3000" b="1" i="1" dirty="0">
                <a:solidFill>
                  <a:srgbClr val="F7981D"/>
                </a:solidFill>
              </a:rPr>
              <a:t>“</a:t>
            </a:r>
            <a:r>
              <a:rPr lang="pt-PT" sz="3000" b="1" i="1" dirty="0">
                <a:solidFill>
                  <a:srgbClr val="F7981D"/>
                </a:solidFill>
              </a:rPr>
              <a:t>A orquestração de experiência tornou-se uma parte importante de fazer negócios como design de produto e processo</a:t>
            </a:r>
            <a:r>
              <a:rPr lang="en-GB" sz="3000" b="1" i="1" dirty="0">
                <a:solidFill>
                  <a:srgbClr val="F7981D"/>
                </a:solidFill>
              </a:rPr>
              <a:t>”</a:t>
            </a:r>
          </a:p>
        </p:txBody>
      </p:sp>
      <p:sp>
        <p:nvSpPr>
          <p:cNvPr id="4" name="CaixaDeTexto 3">
            <a:extLst>
              <a:ext uri="{FF2B5EF4-FFF2-40B4-BE49-F238E27FC236}">
                <a16:creationId xmlns:a16="http://schemas.microsoft.com/office/drawing/2014/main" id="{C446940C-8A2A-4C73-A521-E686854CC619}"/>
              </a:ext>
            </a:extLst>
          </p:cNvPr>
          <p:cNvSpPr txBox="1"/>
          <p:nvPr/>
        </p:nvSpPr>
        <p:spPr>
          <a:xfrm>
            <a:off x="336395" y="983977"/>
            <a:ext cx="8318873" cy="5306068"/>
          </a:xfrm>
          <a:prstGeom prst="rect">
            <a:avLst/>
          </a:prstGeom>
          <a:noFill/>
        </p:spPr>
        <p:txBody>
          <a:bodyPr wrap="square" rtlCol="0">
            <a:spAutoFit/>
          </a:bodyPr>
          <a:lstStyle/>
          <a:p>
            <a:pPr>
              <a:lnSpc>
                <a:spcPct val="150000"/>
              </a:lnSpc>
            </a:pPr>
            <a:r>
              <a:rPr lang="en-GB" sz="3000" b="1" dirty="0">
                <a:solidFill>
                  <a:srgbClr val="6ECECB"/>
                </a:solidFill>
                <a:effectLst>
                  <a:outerShdw blurRad="38100" dist="38100" dir="2700000" algn="tl">
                    <a:srgbClr val="000000">
                      <a:alpha val="43137"/>
                    </a:srgbClr>
                  </a:outerShdw>
                </a:effectLst>
              </a:rPr>
              <a:t>THEME-</a:t>
            </a:r>
            <a:r>
              <a:rPr lang="en-GB" sz="3000" b="1" dirty="0" err="1">
                <a:solidFill>
                  <a:srgbClr val="6ECECB"/>
                </a:solidFill>
                <a:effectLst>
                  <a:outerShdw blurRad="38100" dist="38100" dir="2700000" algn="tl">
                    <a:srgbClr val="000000">
                      <a:alpha val="43137"/>
                    </a:srgbClr>
                  </a:outerShdw>
                </a:effectLst>
              </a:rPr>
              <a:t>ing</a:t>
            </a:r>
            <a:r>
              <a:rPr lang="en-GB" sz="3000" b="1" dirty="0">
                <a:solidFill>
                  <a:srgbClr val="6ECECB"/>
                </a:solidFill>
                <a:effectLst>
                  <a:outerShdw blurRad="38100" dist="38100" dir="2700000" algn="tl">
                    <a:srgbClr val="000000">
                      <a:alpha val="43137"/>
                    </a:srgbClr>
                  </a:outerShdw>
                </a:effectLst>
              </a:rPr>
              <a:t> (</a:t>
            </a:r>
            <a:r>
              <a:rPr lang="pt-PT" sz="3000" b="1" dirty="0">
                <a:solidFill>
                  <a:srgbClr val="6ECECB"/>
                </a:solidFill>
                <a:effectLst>
                  <a:outerShdw blurRad="38100" dist="38100" dir="2700000" algn="tl">
                    <a:srgbClr val="000000">
                      <a:alpha val="43137"/>
                    </a:srgbClr>
                  </a:outerShdw>
                </a:effectLst>
              </a:rPr>
              <a:t>Princípios de Design de Experiência</a:t>
            </a:r>
            <a:r>
              <a:rPr lang="en-GB" sz="3000" b="1" dirty="0">
                <a:solidFill>
                  <a:srgbClr val="6ECECB"/>
                </a:solidFill>
                <a:effectLst>
                  <a:outerShdw blurRad="38100" dist="38100" dir="2700000" algn="tl">
                    <a:srgbClr val="000000">
                      <a:alpha val="43137"/>
                    </a:srgbClr>
                  </a:outerShdw>
                </a:effectLst>
              </a:rPr>
              <a:t>):</a:t>
            </a:r>
          </a:p>
          <a:p>
            <a:pPr marL="285750" indent="-285750">
              <a:lnSpc>
                <a:spcPct val="150000"/>
              </a:lnSpc>
              <a:buClr>
                <a:srgbClr val="FDDE00"/>
              </a:buClr>
              <a:buFont typeface="Arial" panose="020B0604020202020204" pitchFamily="34" charset="0"/>
              <a:buChar char="•"/>
            </a:pPr>
            <a:r>
              <a:rPr lang="en-GB" sz="4000" b="1" dirty="0" err="1"/>
              <a:t>T</a:t>
            </a:r>
            <a:r>
              <a:rPr lang="en-GB" sz="2400" dirty="0" err="1"/>
              <a:t>ema</a:t>
            </a:r>
            <a:r>
              <a:rPr lang="en-GB" sz="2400" dirty="0"/>
              <a:t> da </a:t>
            </a:r>
            <a:r>
              <a:rPr lang="en-GB" sz="2400" dirty="0" err="1"/>
              <a:t>Experiência</a:t>
            </a:r>
            <a:endParaRPr lang="en-GB" sz="2400" dirty="0"/>
          </a:p>
          <a:p>
            <a:pPr marL="285750" indent="-285750">
              <a:lnSpc>
                <a:spcPct val="150000"/>
              </a:lnSpc>
              <a:buClr>
                <a:srgbClr val="FDDE00"/>
              </a:buClr>
              <a:buFont typeface="Arial" panose="020B0604020202020204" pitchFamily="34" charset="0"/>
              <a:buChar char="•"/>
            </a:pPr>
            <a:r>
              <a:rPr lang="en-GB" sz="4000" b="1" dirty="0"/>
              <a:t>H</a:t>
            </a:r>
            <a:r>
              <a:rPr lang="en-GB" sz="2400" dirty="0"/>
              <a:t>armonia das </a:t>
            </a:r>
            <a:r>
              <a:rPr lang="en-GB" sz="2400" dirty="0" err="1"/>
              <a:t>Impressões</a:t>
            </a:r>
            <a:r>
              <a:rPr lang="en-GB" sz="2400" dirty="0"/>
              <a:t> com </a:t>
            </a:r>
            <a:r>
              <a:rPr lang="en-GB" sz="2400" dirty="0" err="1"/>
              <a:t>uma</a:t>
            </a:r>
            <a:r>
              <a:rPr lang="en-GB" sz="2400" dirty="0"/>
              <a:t> </a:t>
            </a:r>
            <a:r>
              <a:rPr lang="en-GB" sz="2400" dirty="0" err="1"/>
              <a:t>sugestão</a:t>
            </a:r>
            <a:r>
              <a:rPr lang="en-GB" sz="2400" dirty="0"/>
              <a:t> </a:t>
            </a:r>
            <a:r>
              <a:rPr lang="en-GB" sz="2400" dirty="0" err="1"/>
              <a:t>positiva</a:t>
            </a:r>
            <a:endParaRPr lang="en-GB" sz="2400" dirty="0"/>
          </a:p>
          <a:p>
            <a:pPr marL="285750" indent="-285750">
              <a:lnSpc>
                <a:spcPct val="150000"/>
              </a:lnSpc>
              <a:buClr>
                <a:srgbClr val="FDDE00"/>
              </a:buClr>
              <a:buFont typeface="Arial" panose="020B0604020202020204" pitchFamily="34" charset="0"/>
              <a:buChar char="•"/>
            </a:pPr>
            <a:r>
              <a:rPr lang="en-GB" sz="4000" b="1" dirty="0" err="1"/>
              <a:t>E</a:t>
            </a:r>
            <a:r>
              <a:rPr lang="en-GB" sz="2400" dirty="0" err="1"/>
              <a:t>liminação</a:t>
            </a:r>
            <a:r>
              <a:rPr lang="en-GB" sz="2400" dirty="0"/>
              <a:t> das </a:t>
            </a:r>
            <a:r>
              <a:rPr lang="en-GB" sz="2400" dirty="0" err="1"/>
              <a:t>sugestões</a:t>
            </a:r>
            <a:r>
              <a:rPr lang="en-GB" sz="2400" dirty="0"/>
              <a:t> </a:t>
            </a:r>
            <a:r>
              <a:rPr lang="en-GB" sz="2400" dirty="0" err="1"/>
              <a:t>negativas</a:t>
            </a:r>
            <a:endParaRPr lang="en-GB" sz="2400" dirty="0"/>
          </a:p>
          <a:p>
            <a:pPr marL="285750" indent="-285750">
              <a:lnSpc>
                <a:spcPct val="150000"/>
              </a:lnSpc>
              <a:buClr>
                <a:srgbClr val="FDDE00"/>
              </a:buClr>
              <a:buFont typeface="Arial" panose="020B0604020202020204" pitchFamily="34" charset="0"/>
              <a:buChar char="•"/>
            </a:pPr>
            <a:r>
              <a:rPr lang="en-GB" sz="4000" b="1" dirty="0"/>
              <a:t>M</a:t>
            </a:r>
            <a:r>
              <a:rPr lang="en-GB" sz="2400" dirty="0"/>
              <a:t>ix de </a:t>
            </a:r>
            <a:r>
              <a:rPr lang="en-GB" sz="2400" dirty="0" err="1"/>
              <a:t>recordações</a:t>
            </a:r>
            <a:endParaRPr lang="en-GB" sz="2400" dirty="0"/>
          </a:p>
          <a:p>
            <a:pPr marL="285750" indent="-285750">
              <a:lnSpc>
                <a:spcPct val="150000"/>
              </a:lnSpc>
              <a:buClr>
                <a:srgbClr val="FDDE00"/>
              </a:buClr>
              <a:buFont typeface="Arial" panose="020B0604020202020204" pitchFamily="34" charset="0"/>
              <a:buChar char="•"/>
            </a:pPr>
            <a:r>
              <a:rPr lang="en-GB" sz="4000" b="1" dirty="0" err="1"/>
              <a:t>E</a:t>
            </a:r>
            <a:r>
              <a:rPr lang="en-GB" sz="2400" dirty="0" err="1"/>
              <a:t>stimular</a:t>
            </a:r>
            <a:r>
              <a:rPr lang="en-GB" sz="2400" dirty="0"/>
              <a:t> </a:t>
            </a:r>
            <a:r>
              <a:rPr lang="en-GB" sz="2400" dirty="0" err="1"/>
              <a:t>os</a:t>
            </a:r>
            <a:r>
              <a:rPr lang="en-GB" sz="2400" dirty="0"/>
              <a:t> </a:t>
            </a:r>
            <a:r>
              <a:rPr lang="en-GB" sz="2400" dirty="0" err="1"/>
              <a:t>cinco</a:t>
            </a:r>
            <a:r>
              <a:rPr lang="en-GB" sz="2400" dirty="0"/>
              <a:t> </a:t>
            </a:r>
            <a:r>
              <a:rPr lang="en-GB" sz="2400" dirty="0" err="1"/>
              <a:t>sentidos</a:t>
            </a:r>
            <a:endParaRPr lang="en-GB" sz="2400" dirty="0"/>
          </a:p>
        </p:txBody>
      </p:sp>
    </p:spTree>
    <p:extLst>
      <p:ext uri="{BB962C8B-B14F-4D97-AF65-F5344CB8AC3E}">
        <p14:creationId xmlns:p14="http://schemas.microsoft.com/office/powerpoint/2010/main" val="1604172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eta: Para Baixo 46">
            <a:extLst>
              <a:ext uri="{FF2B5EF4-FFF2-40B4-BE49-F238E27FC236}">
                <a16:creationId xmlns:a16="http://schemas.microsoft.com/office/drawing/2014/main" id="{FE05DF04-A86B-4E0F-ACA1-8F8A9EA14A25}"/>
              </a:ext>
            </a:extLst>
          </p:cNvPr>
          <p:cNvSpPr/>
          <p:nvPr/>
        </p:nvSpPr>
        <p:spPr>
          <a:xfrm>
            <a:off x="152196" y="1485443"/>
            <a:ext cx="765110" cy="4908124"/>
          </a:xfrm>
          <a:prstGeom prst="downArrow">
            <a:avLst/>
          </a:prstGeom>
          <a:solidFill>
            <a:srgbClr val="D1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1EFEE"/>
              </a:solidFill>
            </a:endParaRP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771250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Princípios de Design de Experiência</a:t>
            </a:r>
          </a:p>
        </p:txBody>
      </p:sp>
      <p:sp>
        <p:nvSpPr>
          <p:cNvPr id="6" name="CaixaDeTexto 5">
            <a:extLst>
              <a:ext uri="{FF2B5EF4-FFF2-40B4-BE49-F238E27FC236}">
                <a16:creationId xmlns:a16="http://schemas.microsoft.com/office/drawing/2014/main" id="{E6BBCDC6-4658-43A1-9D97-BB39B13C01D9}"/>
              </a:ext>
            </a:extLst>
          </p:cNvPr>
          <p:cNvSpPr txBox="1"/>
          <p:nvPr/>
        </p:nvSpPr>
        <p:spPr>
          <a:xfrm>
            <a:off x="1215749" y="959749"/>
            <a:ext cx="10451643" cy="553998"/>
          </a:xfrm>
          <a:prstGeom prst="rect">
            <a:avLst/>
          </a:prstGeom>
          <a:noFill/>
        </p:spPr>
        <p:txBody>
          <a:bodyPr wrap="square" rtlCol="0">
            <a:spAutoFit/>
          </a:bodyPr>
          <a:lstStyle/>
          <a:p>
            <a:r>
              <a:rPr lang="pt-PT" sz="3000" b="1" spc="-20" dirty="0">
                <a:solidFill>
                  <a:srgbClr val="6ECECB"/>
                </a:solidFill>
              </a:rPr>
              <a:t>O processo de criação de experiências atrativas</a:t>
            </a:r>
            <a:r>
              <a:rPr lang="en-GB" sz="3000" b="1" spc="-20" dirty="0">
                <a:solidFill>
                  <a:srgbClr val="6ECECB"/>
                </a:solidFill>
              </a:rPr>
              <a:t>:</a:t>
            </a:r>
          </a:p>
        </p:txBody>
      </p:sp>
      <p:pic>
        <p:nvPicPr>
          <p:cNvPr id="7" name="Imagem 6">
            <a:extLst>
              <a:ext uri="{FF2B5EF4-FFF2-40B4-BE49-F238E27FC236}">
                <a16:creationId xmlns:a16="http://schemas.microsoft.com/office/drawing/2014/main" id="{687E1541-B993-463A-A312-6D75E476BE1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767486" y="1077247"/>
            <a:ext cx="324000" cy="324000"/>
          </a:xfrm>
          <a:prstGeom prst="rect">
            <a:avLst/>
          </a:prstGeom>
        </p:spPr>
      </p:pic>
      <p:sp>
        <p:nvSpPr>
          <p:cNvPr id="21" name="Retângulo 20">
            <a:extLst>
              <a:ext uri="{FF2B5EF4-FFF2-40B4-BE49-F238E27FC236}">
                <a16:creationId xmlns:a16="http://schemas.microsoft.com/office/drawing/2014/main" id="{9CA17077-BF86-4423-B4F2-2F612FDC284D}"/>
              </a:ext>
            </a:extLst>
          </p:cNvPr>
          <p:cNvSpPr/>
          <p:nvPr/>
        </p:nvSpPr>
        <p:spPr>
          <a:xfrm>
            <a:off x="982476" y="1485443"/>
            <a:ext cx="10979369" cy="7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Desenvolva uma lista de sentimentos que o cliente deve tirar da experiência.</a:t>
            </a:r>
            <a:endParaRPr lang="en-GB" sz="2400" dirty="0">
              <a:solidFill>
                <a:schemeClr val="tx1"/>
              </a:solidFill>
            </a:endParaRPr>
          </a:p>
        </p:txBody>
      </p:sp>
      <p:sp>
        <p:nvSpPr>
          <p:cNvPr id="23" name="Retângulo 22">
            <a:extLst>
              <a:ext uri="{FF2B5EF4-FFF2-40B4-BE49-F238E27FC236}">
                <a16:creationId xmlns:a16="http://schemas.microsoft.com/office/drawing/2014/main" id="{A04A6CC3-95AA-4A8B-A312-538BB70C3FCE}"/>
              </a:ext>
            </a:extLst>
          </p:cNvPr>
          <p:cNvSpPr/>
          <p:nvPr/>
        </p:nvSpPr>
        <p:spPr>
          <a:xfrm>
            <a:off x="982482" y="2298625"/>
            <a:ext cx="10979369" cy="7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Encontre temas e histórias que criem e deixem a impressão numa narrativa coesa</a:t>
            </a:r>
            <a:r>
              <a:rPr lang="en-GB" sz="2400" dirty="0">
                <a:solidFill>
                  <a:schemeClr val="tx1"/>
                </a:solidFill>
              </a:rPr>
              <a:t>.</a:t>
            </a:r>
          </a:p>
        </p:txBody>
      </p:sp>
      <p:sp>
        <p:nvSpPr>
          <p:cNvPr id="24" name="Retângulo 23">
            <a:extLst>
              <a:ext uri="{FF2B5EF4-FFF2-40B4-BE49-F238E27FC236}">
                <a16:creationId xmlns:a16="http://schemas.microsoft.com/office/drawing/2014/main" id="{FFFC9DAA-6DA5-4A40-BC26-EF77C0D09198}"/>
              </a:ext>
            </a:extLst>
          </p:cNvPr>
          <p:cNvSpPr/>
          <p:nvPr/>
        </p:nvSpPr>
        <p:spPr>
          <a:xfrm>
            <a:off x="982482" y="3111807"/>
            <a:ext cx="10979369" cy="7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Reduza as impressões para um número razoável. </a:t>
            </a:r>
          </a:p>
        </p:txBody>
      </p:sp>
      <p:sp>
        <p:nvSpPr>
          <p:cNvPr id="26" name="Retângulo 25">
            <a:extLst>
              <a:ext uri="{FF2B5EF4-FFF2-40B4-BE49-F238E27FC236}">
                <a16:creationId xmlns:a16="http://schemas.microsoft.com/office/drawing/2014/main" id="{3E872FE8-1C88-4355-9218-75A332E5E636}"/>
              </a:ext>
            </a:extLst>
          </p:cNvPr>
          <p:cNvSpPr/>
          <p:nvPr/>
        </p:nvSpPr>
        <p:spPr>
          <a:xfrm>
            <a:off x="982482" y="3924989"/>
            <a:ext cx="10979369" cy="7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400" dirty="0">
                <a:solidFill>
                  <a:schemeClr val="tx1"/>
                </a:solidFill>
              </a:rPr>
              <a:t>Concentre-se </a:t>
            </a:r>
            <a:r>
              <a:rPr lang="pt-PT" sz="2400" dirty="0">
                <a:solidFill>
                  <a:schemeClr val="tx1"/>
                </a:solidFill>
              </a:rPr>
              <a:t>nos sinais que podem ser conotados com cada impressão</a:t>
            </a:r>
            <a:r>
              <a:rPr lang="en-GB" sz="2400" dirty="0">
                <a:solidFill>
                  <a:schemeClr val="tx1"/>
                </a:solidFill>
              </a:rPr>
              <a:t>.</a:t>
            </a:r>
          </a:p>
        </p:txBody>
      </p:sp>
      <p:sp>
        <p:nvSpPr>
          <p:cNvPr id="28" name="Retângulo 27">
            <a:extLst>
              <a:ext uri="{FF2B5EF4-FFF2-40B4-BE49-F238E27FC236}">
                <a16:creationId xmlns:a16="http://schemas.microsoft.com/office/drawing/2014/main" id="{FDBD0B73-FC3E-40FE-A969-7541210B421E}"/>
              </a:ext>
            </a:extLst>
          </p:cNvPr>
          <p:cNvSpPr/>
          <p:nvPr/>
        </p:nvSpPr>
        <p:spPr>
          <a:xfrm>
            <a:off x="982483" y="4736753"/>
            <a:ext cx="10979366" cy="7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spc="-20" dirty="0">
                <a:solidFill>
                  <a:schemeClr val="tx1"/>
                </a:solidFill>
              </a:rPr>
              <a:t>Mapeie meticulosamente o efeito que cada sugestão terá nos cinco sentidos</a:t>
            </a:r>
            <a:r>
              <a:rPr lang="en-GB" sz="2400" spc="-20" dirty="0">
                <a:solidFill>
                  <a:schemeClr val="tx1"/>
                </a:solidFill>
              </a:rPr>
              <a:t>.</a:t>
            </a:r>
          </a:p>
        </p:txBody>
      </p:sp>
      <p:sp>
        <p:nvSpPr>
          <p:cNvPr id="30" name="Retângulo 29">
            <a:extLst>
              <a:ext uri="{FF2B5EF4-FFF2-40B4-BE49-F238E27FC236}">
                <a16:creationId xmlns:a16="http://schemas.microsoft.com/office/drawing/2014/main" id="{1AF74C74-CFDF-4A99-AA38-4CE9BA6B1CED}"/>
              </a:ext>
            </a:extLst>
          </p:cNvPr>
          <p:cNvSpPr/>
          <p:nvPr/>
        </p:nvSpPr>
        <p:spPr>
          <a:xfrm>
            <a:off x="982480" y="5548045"/>
            <a:ext cx="10979371" cy="719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Adicione recordação à mistura total.</a:t>
            </a:r>
            <a:endParaRPr lang="en-GB" sz="2400" dirty="0">
              <a:solidFill>
                <a:schemeClr val="tx1"/>
              </a:solidFill>
            </a:endParaRPr>
          </a:p>
        </p:txBody>
      </p:sp>
      <p:sp>
        <p:nvSpPr>
          <p:cNvPr id="32" name="Retângulo 31">
            <a:extLst>
              <a:ext uri="{FF2B5EF4-FFF2-40B4-BE49-F238E27FC236}">
                <a16:creationId xmlns:a16="http://schemas.microsoft.com/office/drawing/2014/main" id="{FBDFB866-44E4-4834-AD6C-286F10519DD6}"/>
              </a:ext>
            </a:extLst>
          </p:cNvPr>
          <p:cNvSpPr/>
          <p:nvPr/>
        </p:nvSpPr>
        <p:spPr>
          <a:xfrm>
            <a:off x="524607" y="1485443"/>
            <a:ext cx="361022" cy="720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spc="-20" dirty="0">
                <a:effectLst>
                  <a:outerShdw blurRad="38100" dist="38100" dir="2700000" algn="tl">
                    <a:srgbClr val="000000">
                      <a:alpha val="43137"/>
                    </a:srgbClr>
                  </a:outerShdw>
                </a:effectLst>
              </a:rPr>
              <a:t>1</a:t>
            </a:r>
          </a:p>
        </p:txBody>
      </p:sp>
      <p:sp>
        <p:nvSpPr>
          <p:cNvPr id="34" name="Retângulo 33">
            <a:extLst>
              <a:ext uri="{FF2B5EF4-FFF2-40B4-BE49-F238E27FC236}">
                <a16:creationId xmlns:a16="http://schemas.microsoft.com/office/drawing/2014/main" id="{8E365FED-B3FE-491D-A09A-2246B38D9217}"/>
              </a:ext>
            </a:extLst>
          </p:cNvPr>
          <p:cNvSpPr/>
          <p:nvPr/>
        </p:nvSpPr>
        <p:spPr>
          <a:xfrm>
            <a:off x="524613" y="2298625"/>
            <a:ext cx="361022" cy="720000"/>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dirty="0">
                <a:solidFill>
                  <a:schemeClr val="bg1"/>
                </a:solidFill>
                <a:effectLst>
                  <a:outerShdw blurRad="38100" dist="38100" dir="2700000" algn="tl">
                    <a:srgbClr val="000000">
                      <a:alpha val="43137"/>
                    </a:srgbClr>
                  </a:outerShdw>
                </a:effectLst>
              </a:rPr>
              <a:t>2</a:t>
            </a:r>
          </a:p>
        </p:txBody>
      </p:sp>
      <p:sp>
        <p:nvSpPr>
          <p:cNvPr id="36" name="Retângulo 35">
            <a:extLst>
              <a:ext uri="{FF2B5EF4-FFF2-40B4-BE49-F238E27FC236}">
                <a16:creationId xmlns:a16="http://schemas.microsoft.com/office/drawing/2014/main" id="{38B268A1-DB17-49DB-8046-86AA87098EC1}"/>
              </a:ext>
            </a:extLst>
          </p:cNvPr>
          <p:cNvSpPr/>
          <p:nvPr/>
        </p:nvSpPr>
        <p:spPr>
          <a:xfrm>
            <a:off x="524613" y="3111807"/>
            <a:ext cx="361022" cy="720000"/>
          </a:xfrm>
          <a:prstGeom prst="rect">
            <a:avLst/>
          </a:prstGeom>
          <a:solidFill>
            <a:srgbClr val="BAE3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dirty="0">
                <a:solidFill>
                  <a:schemeClr val="bg1"/>
                </a:solidFill>
                <a:effectLst>
                  <a:outerShdw blurRad="38100" dist="38100" dir="2700000" algn="tl">
                    <a:srgbClr val="000000">
                      <a:alpha val="43137"/>
                    </a:srgbClr>
                  </a:outerShdw>
                </a:effectLst>
              </a:rPr>
              <a:t>3</a:t>
            </a:r>
          </a:p>
        </p:txBody>
      </p:sp>
      <p:sp>
        <p:nvSpPr>
          <p:cNvPr id="42" name="Retângulo 41">
            <a:extLst>
              <a:ext uri="{FF2B5EF4-FFF2-40B4-BE49-F238E27FC236}">
                <a16:creationId xmlns:a16="http://schemas.microsoft.com/office/drawing/2014/main" id="{597CC7F2-94F7-4121-B96F-A29ACFFFEEB5}"/>
              </a:ext>
            </a:extLst>
          </p:cNvPr>
          <p:cNvSpPr/>
          <p:nvPr/>
        </p:nvSpPr>
        <p:spPr>
          <a:xfrm>
            <a:off x="524613" y="3924989"/>
            <a:ext cx="361022" cy="720000"/>
          </a:xfrm>
          <a:prstGeom prst="rect">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spc="-20" dirty="0">
                <a:effectLst>
                  <a:outerShdw blurRad="38100" dist="38100" dir="2700000" algn="tl">
                    <a:srgbClr val="000000">
                      <a:alpha val="43137"/>
                    </a:srgbClr>
                  </a:outerShdw>
                </a:effectLst>
              </a:rPr>
              <a:t>4</a:t>
            </a:r>
          </a:p>
        </p:txBody>
      </p:sp>
      <p:sp>
        <p:nvSpPr>
          <p:cNvPr id="44" name="Retângulo 43">
            <a:extLst>
              <a:ext uri="{FF2B5EF4-FFF2-40B4-BE49-F238E27FC236}">
                <a16:creationId xmlns:a16="http://schemas.microsoft.com/office/drawing/2014/main" id="{A7C444D6-4E13-43F0-9994-5A68680A174C}"/>
              </a:ext>
            </a:extLst>
          </p:cNvPr>
          <p:cNvSpPr/>
          <p:nvPr/>
        </p:nvSpPr>
        <p:spPr>
          <a:xfrm>
            <a:off x="524611" y="4736753"/>
            <a:ext cx="361022" cy="720000"/>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spc="-40" dirty="0">
                <a:effectLst>
                  <a:outerShdw blurRad="38100" dist="38100" dir="2700000" algn="tl">
                    <a:srgbClr val="000000">
                      <a:alpha val="43137"/>
                    </a:srgbClr>
                  </a:outerShdw>
                </a:effectLst>
              </a:rPr>
              <a:t>5</a:t>
            </a:r>
          </a:p>
        </p:txBody>
      </p:sp>
      <p:sp>
        <p:nvSpPr>
          <p:cNvPr id="46" name="Retângulo 45">
            <a:extLst>
              <a:ext uri="{FF2B5EF4-FFF2-40B4-BE49-F238E27FC236}">
                <a16:creationId xmlns:a16="http://schemas.microsoft.com/office/drawing/2014/main" id="{9279FDF8-2FDC-4729-88E5-D5996493D2CF}"/>
              </a:ext>
            </a:extLst>
          </p:cNvPr>
          <p:cNvSpPr/>
          <p:nvPr/>
        </p:nvSpPr>
        <p:spPr>
          <a:xfrm>
            <a:off x="524612" y="5548045"/>
            <a:ext cx="361022" cy="719246"/>
          </a:xfrm>
          <a:prstGeom prst="rect">
            <a:avLst/>
          </a:prstGeom>
          <a:solidFill>
            <a:srgbClr val="FFF28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spc="-20"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744744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0CC4C56E-6740-453D-878A-16C27C29EDEA}"/>
              </a:ext>
            </a:extLst>
          </p:cNvPr>
          <p:cNvSpPr/>
          <p:nvPr/>
        </p:nvSpPr>
        <p:spPr>
          <a:xfrm>
            <a:off x="359924" y="1266931"/>
            <a:ext cx="7554366" cy="4987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pt-PT" sz="2400" dirty="0">
                <a:solidFill>
                  <a:schemeClr val="tx1"/>
                </a:solidFill>
              </a:rPr>
              <a:t>Os temas contam histórias, mesmo que não sejam intencionais. Portanto, um tema deve</a:t>
            </a:r>
            <a:r>
              <a:rPr lang="en-GB" sz="2400" dirty="0">
                <a:solidFill>
                  <a:schemeClr val="tx1"/>
                </a:solidFill>
              </a:rPr>
              <a:t>:</a:t>
            </a:r>
          </a:p>
          <a:p>
            <a:pPr marL="252000">
              <a:lnSpc>
                <a:spcPct val="150000"/>
              </a:lnSpc>
              <a:spcAft>
                <a:spcPts val="1200"/>
              </a:spcAft>
              <a:buClr>
                <a:srgbClr val="F7981D"/>
              </a:buClr>
              <a:buFont typeface="Arial" panose="020B0604020202020204" pitchFamily="34" charset="0"/>
              <a:buChar char="•"/>
            </a:pPr>
            <a:r>
              <a:rPr lang="pt-PT" sz="2400" i="1" spc="-20" dirty="0">
                <a:solidFill>
                  <a:schemeClr val="tx1"/>
                </a:solidFill>
              </a:rPr>
              <a:t>atuar como a </a:t>
            </a:r>
            <a:r>
              <a:rPr lang="pt-PT" sz="2400" b="1" i="1" spc="-20" dirty="0">
                <a:solidFill>
                  <a:schemeClr val="tx1"/>
                </a:solidFill>
              </a:rPr>
              <a:t>ideia dominante</a:t>
            </a:r>
            <a:r>
              <a:rPr lang="pt-PT" sz="2400" i="1" spc="-20" dirty="0">
                <a:solidFill>
                  <a:schemeClr val="tx1"/>
                </a:solidFill>
              </a:rPr>
              <a:t>, princípio organizador ou conceito subjacente para </a:t>
            </a:r>
            <a:r>
              <a:rPr lang="pt-PT" sz="2400" b="1" i="1" spc="-20" dirty="0">
                <a:solidFill>
                  <a:schemeClr val="tx1"/>
                </a:solidFill>
              </a:rPr>
              <a:t>cada elemento</a:t>
            </a:r>
            <a:r>
              <a:rPr lang="pt-PT" sz="2400" i="1" spc="-20" dirty="0">
                <a:solidFill>
                  <a:schemeClr val="tx1"/>
                </a:solidFill>
              </a:rPr>
              <a:t> da experiência </a:t>
            </a:r>
            <a:endParaRPr lang="en-GB" sz="2400" dirty="0">
              <a:solidFill>
                <a:schemeClr val="tx1"/>
              </a:solidFill>
            </a:endParaRPr>
          </a:p>
          <a:p>
            <a:pPr marL="252000">
              <a:lnSpc>
                <a:spcPct val="150000"/>
              </a:lnSpc>
              <a:spcAft>
                <a:spcPts val="1200"/>
              </a:spcAft>
              <a:buClr>
                <a:srgbClr val="F7981D"/>
              </a:buClr>
              <a:buFont typeface="Arial" panose="020B0604020202020204" pitchFamily="34" charset="0"/>
              <a:buChar char="•"/>
            </a:pPr>
            <a:r>
              <a:rPr lang="pt-PT" sz="2400" i="1" dirty="0">
                <a:solidFill>
                  <a:schemeClr val="tx1"/>
                </a:solidFill>
              </a:rPr>
              <a:t>direcionar todos os </a:t>
            </a:r>
            <a:r>
              <a:rPr lang="pt-PT" sz="2400" b="1" i="1" dirty="0">
                <a:solidFill>
                  <a:schemeClr val="tx1"/>
                </a:solidFill>
              </a:rPr>
              <a:t>elementos de design </a:t>
            </a:r>
            <a:r>
              <a:rPr lang="pt-PT" sz="2400" i="1" dirty="0">
                <a:solidFill>
                  <a:schemeClr val="tx1"/>
                </a:solidFill>
              </a:rPr>
              <a:t>e </a:t>
            </a:r>
            <a:r>
              <a:rPr lang="pt-PT" sz="2400" b="1" i="1" dirty="0">
                <a:solidFill>
                  <a:schemeClr val="tx1"/>
                </a:solidFill>
              </a:rPr>
              <a:t>eventos encenados </a:t>
            </a:r>
            <a:r>
              <a:rPr lang="pt-PT" sz="2400" i="1" dirty="0">
                <a:solidFill>
                  <a:schemeClr val="tx1"/>
                </a:solidFill>
              </a:rPr>
              <a:t>da experiência em direção a um </a:t>
            </a:r>
            <a:r>
              <a:rPr lang="pt-PT" sz="2400" b="1" i="1" dirty="0">
                <a:solidFill>
                  <a:schemeClr val="tx1"/>
                </a:solidFill>
              </a:rPr>
              <a:t>experiência unificada e coesa </a:t>
            </a:r>
            <a:r>
              <a:rPr lang="pt-PT" sz="2400" i="1" dirty="0">
                <a:solidFill>
                  <a:schemeClr val="tx1"/>
                </a:solidFill>
              </a:rPr>
              <a:t>que cativa totalmente o cliente.</a:t>
            </a:r>
            <a:endParaRPr lang="en-GB" sz="2400" i="1" dirty="0">
              <a:solidFill>
                <a:schemeClr val="tx1"/>
              </a:solidFill>
            </a:endParaRP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#1: </a:t>
            </a:r>
            <a:r>
              <a:rPr lang="en-US" sz="3600" b="1" dirty="0" err="1"/>
              <a:t>Dê</a:t>
            </a:r>
            <a:r>
              <a:rPr lang="en-US" sz="3600" b="1" dirty="0"/>
              <a:t> um </a:t>
            </a:r>
            <a:r>
              <a:rPr lang="en-US" sz="3600" b="1" dirty="0" err="1"/>
              <a:t>tema</a:t>
            </a:r>
            <a:r>
              <a:rPr lang="en-US" sz="3600" b="1" dirty="0"/>
              <a:t> à </a:t>
            </a:r>
            <a:r>
              <a:rPr lang="en-US" sz="3600" b="1" dirty="0" err="1"/>
              <a:t>Experiência</a:t>
            </a:r>
            <a:endParaRPr lang="en-US" sz="3600" b="1" dirty="0"/>
          </a:p>
        </p:txBody>
      </p:sp>
      <p:sp>
        <p:nvSpPr>
          <p:cNvPr id="19" name="CaixaDeTexto 18">
            <a:extLst>
              <a:ext uri="{FF2B5EF4-FFF2-40B4-BE49-F238E27FC236}">
                <a16:creationId xmlns:a16="http://schemas.microsoft.com/office/drawing/2014/main" id="{C06B6E15-FD91-4E89-BC4B-4ADD6B7C07B7}"/>
              </a:ext>
            </a:extLst>
          </p:cNvPr>
          <p:cNvSpPr txBox="1"/>
          <p:nvPr/>
        </p:nvSpPr>
        <p:spPr>
          <a:xfrm>
            <a:off x="7914290" y="1266932"/>
            <a:ext cx="4171693" cy="2769989"/>
          </a:xfrm>
          <a:prstGeom prst="rect">
            <a:avLst/>
          </a:prstGeom>
          <a:noFill/>
        </p:spPr>
        <p:txBody>
          <a:bodyPr wrap="square">
            <a:spAutoFit/>
          </a:bodyPr>
          <a:lstStyle/>
          <a:p>
            <a:pPr algn="ctr"/>
            <a:r>
              <a:rPr lang="en-GB" sz="2900" b="1" i="1" dirty="0">
                <a:solidFill>
                  <a:srgbClr val="F7981D"/>
                </a:solidFill>
              </a:rPr>
              <a:t>“</a:t>
            </a:r>
            <a:r>
              <a:rPr lang="pt-PT" sz="2900" b="1" i="1" dirty="0">
                <a:solidFill>
                  <a:srgbClr val="F7981D"/>
                </a:solidFill>
              </a:rPr>
              <a:t>O tema significa escrever uma história que pareceria incompleta sem o envolvimento dos convidados na experiência</a:t>
            </a:r>
            <a:r>
              <a:rPr lang="en-GB" sz="2900" b="1" i="1" dirty="0">
                <a:solidFill>
                  <a:srgbClr val="F7981D"/>
                </a:solidFill>
              </a:rPr>
              <a:t>”</a:t>
            </a:r>
            <a:endParaRPr lang="en-GB" sz="2900" dirty="0">
              <a:solidFill>
                <a:srgbClr val="F7981D"/>
              </a:solidFill>
            </a:endParaRPr>
          </a:p>
        </p:txBody>
      </p:sp>
    </p:spTree>
    <p:extLst>
      <p:ext uri="{BB962C8B-B14F-4D97-AF65-F5344CB8AC3E}">
        <p14:creationId xmlns:p14="http://schemas.microsoft.com/office/powerpoint/2010/main" val="1033169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#1: </a:t>
            </a:r>
            <a:r>
              <a:rPr lang="en-US" sz="3600" b="1" dirty="0" err="1"/>
              <a:t>Dê</a:t>
            </a:r>
            <a:r>
              <a:rPr lang="en-US" sz="3600" b="1" dirty="0"/>
              <a:t> um </a:t>
            </a:r>
            <a:r>
              <a:rPr lang="en-US" sz="3600" b="1" dirty="0" err="1"/>
              <a:t>tema</a:t>
            </a:r>
            <a:r>
              <a:rPr lang="en-US" sz="3600" b="1" dirty="0"/>
              <a:t> à </a:t>
            </a:r>
            <a:r>
              <a:rPr lang="en-US" sz="3600" b="1" dirty="0" err="1"/>
              <a:t>Experiência</a:t>
            </a:r>
            <a:endParaRPr lang="en-US" sz="3600" b="1" dirty="0"/>
          </a:p>
        </p:txBody>
      </p:sp>
      <p:sp>
        <p:nvSpPr>
          <p:cNvPr id="5" name="CaixaDeTexto 4">
            <a:extLst>
              <a:ext uri="{FF2B5EF4-FFF2-40B4-BE49-F238E27FC236}">
                <a16:creationId xmlns:a16="http://schemas.microsoft.com/office/drawing/2014/main" id="{6CF65DCC-27E9-41C8-8990-EA68619AF1EE}"/>
              </a:ext>
            </a:extLst>
          </p:cNvPr>
          <p:cNvSpPr txBox="1"/>
          <p:nvPr/>
        </p:nvSpPr>
        <p:spPr>
          <a:xfrm>
            <a:off x="350901" y="1782391"/>
            <a:ext cx="11490578" cy="1260000"/>
          </a:xfrm>
          <a:prstGeom prst="rect">
            <a:avLst/>
          </a:prstGeom>
          <a:solidFill>
            <a:srgbClr val="FDDE00"/>
          </a:solidFill>
        </p:spPr>
        <p:txBody>
          <a:bodyPr wrap="square" rtlCol="0">
            <a:noAutofit/>
          </a:bodyPr>
          <a:lstStyle/>
          <a:p>
            <a:pPr>
              <a:lnSpc>
                <a:spcPct val="150000"/>
              </a:lnSpc>
            </a:pPr>
            <a:r>
              <a:rPr lang="en-GB" sz="2400" b="1" dirty="0">
                <a:solidFill>
                  <a:schemeClr val="bg1"/>
                </a:solidFill>
                <a:effectLst>
                  <a:outerShdw blurRad="38100" dist="38100" dir="2700000" algn="tl">
                    <a:srgbClr val="000000">
                      <a:alpha val="43137"/>
                    </a:srgbClr>
                  </a:outerShdw>
                </a:effectLst>
              </a:rPr>
              <a:t>1) </a:t>
            </a:r>
            <a:r>
              <a:rPr lang="pt-PT" sz="2400" b="1" dirty="0">
                <a:effectLst>
                  <a:outerShdw blurRad="38100" dist="38100" dir="2700000" algn="tl">
                    <a:srgbClr val="000000">
                      <a:alpha val="43137"/>
                    </a:srgbClr>
                  </a:outerShdw>
                </a:effectLst>
              </a:rPr>
              <a:t>Crie uma realidade diferente da de todos os dias para alterar a sensação de realidade dos convidados</a:t>
            </a:r>
            <a:r>
              <a:rPr lang="en-GB" sz="2400" b="1" dirty="0">
                <a:effectLst>
                  <a:outerShdw blurRad="38100" dist="38100" dir="2700000" algn="tl">
                    <a:srgbClr val="000000">
                      <a:alpha val="43137"/>
                    </a:srgbClr>
                  </a:outerShdw>
                </a:effectLst>
              </a:rPr>
              <a:t>.</a:t>
            </a:r>
            <a:endParaRPr lang="en-GB" sz="2400" b="1" spc="-20" dirty="0"/>
          </a:p>
        </p:txBody>
      </p:sp>
      <p:sp>
        <p:nvSpPr>
          <p:cNvPr id="9" name="CaixaDeTexto 8">
            <a:extLst>
              <a:ext uri="{FF2B5EF4-FFF2-40B4-BE49-F238E27FC236}">
                <a16:creationId xmlns:a16="http://schemas.microsoft.com/office/drawing/2014/main" id="{DA403091-7DAA-45D9-86E3-E51B5FC6A0AB}"/>
              </a:ext>
            </a:extLst>
          </p:cNvPr>
          <p:cNvSpPr txBox="1"/>
          <p:nvPr/>
        </p:nvSpPr>
        <p:spPr>
          <a:xfrm>
            <a:off x="350901" y="3313401"/>
            <a:ext cx="11490578" cy="2740558"/>
          </a:xfrm>
          <a:prstGeom prst="rect">
            <a:avLst/>
          </a:prstGeom>
          <a:solidFill>
            <a:srgbClr val="6ECECB"/>
          </a:solidFill>
        </p:spPr>
        <p:txBody>
          <a:bodyPr wrap="square" rtlCol="0">
            <a:noAutofit/>
          </a:bodyPr>
          <a:lstStyle/>
          <a:p>
            <a:pPr>
              <a:lnSpc>
                <a:spcPct val="150000"/>
              </a:lnSpc>
            </a:pPr>
            <a:r>
              <a:rPr lang="en-GB" sz="2400" b="1" dirty="0">
                <a:solidFill>
                  <a:schemeClr val="bg1"/>
                </a:solidFill>
                <a:effectLst>
                  <a:outerShdw blurRad="38100" dist="38100" dir="2700000" algn="tl">
                    <a:srgbClr val="000000">
                      <a:alpha val="43137"/>
                    </a:srgbClr>
                  </a:outerShdw>
                </a:effectLst>
              </a:rPr>
              <a:t>2) </a:t>
            </a:r>
            <a:r>
              <a:rPr lang="pt-PT" sz="2400" b="1" dirty="0">
                <a:effectLst>
                  <a:outerShdw blurRad="38100" dist="38100" dir="2700000" algn="tl">
                    <a:srgbClr val="000000">
                      <a:alpha val="43137"/>
                    </a:srgbClr>
                  </a:outerShdw>
                </a:effectLst>
              </a:rPr>
              <a:t>Altere a sensação de realidade dos convidados afetando a experiência do espaço (por exemplo, layout, decoração, design), matéria (por exemplo, tamanhos alternativos, formas, substância de coisas que funcionam juntas para melhorar a experiência) e tempo (por exemplo, sentido alterado do futuro, viagem no tempo, manipulação do passado, datas e eras especiais).</a:t>
            </a:r>
            <a:endParaRPr lang="en-GB" sz="2400" b="1" dirty="0">
              <a:effectLst>
                <a:outerShdw blurRad="38100" dist="38100" dir="2700000" algn="tl">
                  <a:srgbClr val="000000">
                    <a:alpha val="43137"/>
                  </a:srgbClr>
                </a:outerShdw>
              </a:effectLst>
            </a:endParaRPr>
          </a:p>
        </p:txBody>
      </p:sp>
      <p:sp>
        <p:nvSpPr>
          <p:cNvPr id="16" name="CaixaDeTexto 15">
            <a:extLst>
              <a:ext uri="{FF2B5EF4-FFF2-40B4-BE49-F238E27FC236}">
                <a16:creationId xmlns:a16="http://schemas.microsoft.com/office/drawing/2014/main" id="{06D1BE5B-7382-4897-B230-65869AFAF336}"/>
              </a:ext>
            </a:extLst>
          </p:cNvPr>
          <p:cNvSpPr txBox="1"/>
          <p:nvPr/>
        </p:nvSpPr>
        <p:spPr>
          <a:xfrm>
            <a:off x="1215749" y="959749"/>
            <a:ext cx="10451643" cy="553998"/>
          </a:xfrm>
          <a:prstGeom prst="rect">
            <a:avLst/>
          </a:prstGeom>
          <a:noFill/>
        </p:spPr>
        <p:txBody>
          <a:bodyPr wrap="square" rtlCol="0">
            <a:spAutoFit/>
          </a:bodyPr>
          <a:lstStyle/>
          <a:p>
            <a:r>
              <a:rPr lang="en-GB" sz="3000" b="1" spc="-20" dirty="0">
                <a:solidFill>
                  <a:srgbClr val="6ECECB"/>
                </a:solidFill>
              </a:rPr>
              <a:t>5 </a:t>
            </a:r>
            <a:r>
              <a:rPr lang="pt-PT" sz="3000" b="1" spc="-20" dirty="0">
                <a:solidFill>
                  <a:srgbClr val="6ECECB"/>
                </a:solidFill>
              </a:rPr>
              <a:t>princípios para desenvolver temas atraentes e cativantes</a:t>
            </a:r>
            <a:r>
              <a:rPr lang="en-GB" sz="3000" b="1" spc="-20" dirty="0">
                <a:solidFill>
                  <a:srgbClr val="6ECECB"/>
                </a:solidFill>
              </a:rPr>
              <a:t>:</a:t>
            </a:r>
          </a:p>
        </p:txBody>
      </p:sp>
      <p:pic>
        <p:nvPicPr>
          <p:cNvPr id="8" name="Imagem 7">
            <a:extLst>
              <a:ext uri="{FF2B5EF4-FFF2-40B4-BE49-F238E27FC236}">
                <a16:creationId xmlns:a16="http://schemas.microsoft.com/office/drawing/2014/main" id="{C8AA4384-00EE-4A4E-A367-8D6A598FD048}"/>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flipH="1">
            <a:off x="768288" y="1074748"/>
            <a:ext cx="324000" cy="324000"/>
          </a:xfrm>
          <a:prstGeom prst="rect">
            <a:avLst/>
          </a:prstGeom>
        </p:spPr>
      </p:pic>
    </p:spTree>
    <p:extLst>
      <p:ext uri="{BB962C8B-B14F-4D97-AF65-F5344CB8AC3E}">
        <p14:creationId xmlns:p14="http://schemas.microsoft.com/office/powerpoint/2010/main" val="192656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#1: </a:t>
            </a:r>
            <a:r>
              <a:rPr lang="en-US" sz="3600" b="1" dirty="0" err="1"/>
              <a:t>Dê</a:t>
            </a:r>
            <a:r>
              <a:rPr lang="en-US" sz="3600" b="1" dirty="0"/>
              <a:t> um </a:t>
            </a:r>
            <a:r>
              <a:rPr lang="en-US" sz="3600" b="1" dirty="0" err="1"/>
              <a:t>tema</a:t>
            </a:r>
            <a:r>
              <a:rPr lang="en-US" sz="3600" b="1" dirty="0"/>
              <a:t> à </a:t>
            </a:r>
            <a:r>
              <a:rPr lang="en-US" sz="3600" b="1" dirty="0" err="1"/>
              <a:t>Experiência</a:t>
            </a:r>
            <a:endParaRPr lang="en-US" sz="3600" b="1" dirty="0"/>
          </a:p>
        </p:txBody>
      </p:sp>
      <p:sp>
        <p:nvSpPr>
          <p:cNvPr id="5" name="CaixaDeTexto 4">
            <a:extLst>
              <a:ext uri="{FF2B5EF4-FFF2-40B4-BE49-F238E27FC236}">
                <a16:creationId xmlns:a16="http://schemas.microsoft.com/office/drawing/2014/main" id="{6CF65DCC-27E9-41C8-8990-EA68619AF1EE}"/>
              </a:ext>
            </a:extLst>
          </p:cNvPr>
          <p:cNvSpPr txBox="1"/>
          <p:nvPr/>
        </p:nvSpPr>
        <p:spPr>
          <a:xfrm>
            <a:off x="350901" y="1782391"/>
            <a:ext cx="11490578" cy="1260000"/>
          </a:xfrm>
          <a:prstGeom prst="rect">
            <a:avLst/>
          </a:prstGeom>
          <a:solidFill>
            <a:srgbClr val="F7981D"/>
          </a:solidFill>
        </p:spPr>
        <p:txBody>
          <a:bodyPr wrap="square" rtlCol="0">
            <a:noAutofit/>
          </a:bodyPr>
          <a:lstStyle/>
          <a:p>
            <a:pPr>
              <a:lnSpc>
                <a:spcPct val="150000"/>
              </a:lnSpc>
            </a:pPr>
            <a:r>
              <a:rPr lang="en-GB" sz="2400" b="1" dirty="0">
                <a:solidFill>
                  <a:schemeClr val="bg1">
                    <a:lumMod val="95000"/>
                  </a:schemeClr>
                </a:solidFill>
                <a:effectLst>
                  <a:outerShdw blurRad="38100" dist="38100" dir="2700000" algn="tl">
                    <a:srgbClr val="000000">
                      <a:alpha val="43137"/>
                    </a:srgbClr>
                  </a:outerShdw>
                </a:effectLst>
              </a:rPr>
              <a:t>3) </a:t>
            </a:r>
            <a:r>
              <a:rPr lang="pt-PT" sz="2400" b="1" dirty="0">
                <a:effectLst>
                  <a:outerShdw blurRad="38100" dist="38100" dir="2700000" algn="tl">
                    <a:srgbClr val="000000">
                      <a:alpha val="43137"/>
                    </a:srgbClr>
                  </a:outerShdw>
                </a:effectLst>
              </a:rPr>
              <a:t>Use uma narrativa envolvente como veículo para criar temas e desvendar a sua história, integrando espaço, matéria e tempo num todo realista e coeso.</a:t>
            </a:r>
            <a:endParaRPr lang="en-GB" sz="2400" b="1" dirty="0"/>
          </a:p>
        </p:txBody>
      </p:sp>
      <p:sp>
        <p:nvSpPr>
          <p:cNvPr id="9" name="CaixaDeTexto 8">
            <a:extLst>
              <a:ext uri="{FF2B5EF4-FFF2-40B4-BE49-F238E27FC236}">
                <a16:creationId xmlns:a16="http://schemas.microsoft.com/office/drawing/2014/main" id="{DA403091-7DAA-45D9-86E3-E51B5FC6A0AB}"/>
              </a:ext>
            </a:extLst>
          </p:cNvPr>
          <p:cNvSpPr txBox="1"/>
          <p:nvPr/>
        </p:nvSpPr>
        <p:spPr>
          <a:xfrm>
            <a:off x="350901" y="3313401"/>
            <a:ext cx="11490578" cy="723578"/>
          </a:xfrm>
          <a:prstGeom prst="rect">
            <a:avLst/>
          </a:prstGeom>
          <a:solidFill>
            <a:srgbClr val="6ECECB"/>
          </a:solidFill>
        </p:spPr>
        <p:txBody>
          <a:bodyPr wrap="square" rtlCol="0">
            <a:noAutofit/>
          </a:bodyPr>
          <a:lstStyle/>
          <a:p>
            <a:pPr>
              <a:lnSpc>
                <a:spcPct val="120000"/>
              </a:lnSpc>
              <a:spcAft>
                <a:spcPts val="600"/>
              </a:spcAft>
            </a:pPr>
            <a:r>
              <a:rPr lang="en-GB" sz="2400" b="1" dirty="0">
                <a:solidFill>
                  <a:schemeClr val="bg1">
                    <a:lumMod val="95000"/>
                  </a:schemeClr>
                </a:solidFill>
                <a:effectLst>
                  <a:outerShdw blurRad="38100" dist="38100" dir="2700000" algn="tl">
                    <a:srgbClr val="000000">
                      <a:alpha val="43137"/>
                    </a:srgbClr>
                  </a:outerShdw>
                </a:effectLst>
              </a:rPr>
              <a:t>4) </a:t>
            </a:r>
            <a:r>
              <a:rPr lang="pt-PT" sz="2400" b="1" dirty="0">
                <a:effectLst>
                  <a:outerShdw blurRad="38100" dist="38100" dir="2700000" algn="tl">
                    <a:srgbClr val="000000">
                      <a:alpha val="43137"/>
                    </a:srgbClr>
                  </a:outerShdw>
                </a:effectLst>
              </a:rPr>
              <a:t>Crie vários locais dentro de um espaço para fortalecer os temas.</a:t>
            </a:r>
            <a:endParaRPr lang="en-GB" sz="2400" b="1" spc="-20" dirty="0"/>
          </a:p>
        </p:txBody>
      </p:sp>
      <p:sp>
        <p:nvSpPr>
          <p:cNvPr id="16" name="CaixaDeTexto 15">
            <a:extLst>
              <a:ext uri="{FF2B5EF4-FFF2-40B4-BE49-F238E27FC236}">
                <a16:creationId xmlns:a16="http://schemas.microsoft.com/office/drawing/2014/main" id="{06D1BE5B-7382-4897-B230-65869AFAF336}"/>
              </a:ext>
            </a:extLst>
          </p:cNvPr>
          <p:cNvSpPr txBox="1"/>
          <p:nvPr/>
        </p:nvSpPr>
        <p:spPr>
          <a:xfrm>
            <a:off x="1215749" y="959749"/>
            <a:ext cx="10451643" cy="553998"/>
          </a:xfrm>
          <a:prstGeom prst="rect">
            <a:avLst/>
          </a:prstGeom>
          <a:noFill/>
        </p:spPr>
        <p:txBody>
          <a:bodyPr wrap="square" rtlCol="0">
            <a:spAutoFit/>
          </a:bodyPr>
          <a:lstStyle/>
          <a:p>
            <a:r>
              <a:rPr lang="en-GB" sz="3000" b="1" spc="-20" dirty="0">
                <a:solidFill>
                  <a:srgbClr val="6ECECB"/>
                </a:solidFill>
              </a:rPr>
              <a:t>5 </a:t>
            </a:r>
            <a:r>
              <a:rPr lang="pt-PT" sz="3000" b="1" spc="-20" dirty="0">
                <a:solidFill>
                  <a:srgbClr val="6ECECB"/>
                </a:solidFill>
              </a:rPr>
              <a:t>princípios para desenvolver temas atraentes e cativantes:</a:t>
            </a:r>
            <a:endParaRPr lang="en-GB" sz="3000" b="1" spc="-20" dirty="0">
              <a:solidFill>
                <a:srgbClr val="6ECECB"/>
              </a:solidFill>
            </a:endParaRPr>
          </a:p>
        </p:txBody>
      </p:sp>
      <p:sp>
        <p:nvSpPr>
          <p:cNvPr id="7" name="CaixaDeTexto 6">
            <a:extLst>
              <a:ext uri="{FF2B5EF4-FFF2-40B4-BE49-F238E27FC236}">
                <a16:creationId xmlns:a16="http://schemas.microsoft.com/office/drawing/2014/main" id="{9C18DD2F-2930-4ECE-AB53-2828A11B443E}"/>
              </a:ext>
            </a:extLst>
          </p:cNvPr>
          <p:cNvSpPr txBox="1"/>
          <p:nvPr/>
        </p:nvSpPr>
        <p:spPr>
          <a:xfrm>
            <a:off x="350901" y="4307989"/>
            <a:ext cx="11490578" cy="1260000"/>
          </a:xfrm>
          <a:prstGeom prst="rect">
            <a:avLst/>
          </a:prstGeom>
          <a:solidFill>
            <a:srgbClr val="FDDE00"/>
          </a:solidFill>
        </p:spPr>
        <p:txBody>
          <a:bodyPr wrap="square" rtlCol="0">
            <a:noAutofit/>
          </a:bodyPr>
          <a:lstStyle/>
          <a:p>
            <a:pPr>
              <a:lnSpc>
                <a:spcPct val="150000"/>
              </a:lnSpc>
            </a:pPr>
            <a:r>
              <a:rPr lang="en-GB" sz="2400" b="1" spc="-20" dirty="0">
                <a:solidFill>
                  <a:schemeClr val="bg1">
                    <a:lumMod val="95000"/>
                  </a:schemeClr>
                </a:solidFill>
                <a:effectLst>
                  <a:outerShdw blurRad="38100" dist="38100" dir="2700000" algn="tl">
                    <a:srgbClr val="000000">
                      <a:alpha val="43137"/>
                    </a:srgbClr>
                  </a:outerShdw>
                </a:effectLst>
              </a:rPr>
              <a:t>5) </a:t>
            </a:r>
            <a:r>
              <a:rPr lang="pt-PT" sz="2400" b="1" spc="-20" dirty="0">
                <a:effectLst>
                  <a:outerShdw blurRad="38100" dist="38100" dir="2700000" algn="tl">
                    <a:srgbClr val="000000">
                      <a:alpha val="43137"/>
                    </a:srgbClr>
                  </a:outerShdw>
                </a:effectLst>
              </a:rPr>
              <a:t>Escolha os temas apropriados que se adaptem ao caráter da empresa que está a realizar a experiência.</a:t>
            </a:r>
            <a:endParaRPr lang="en-GB" sz="2400" b="1" spc="-20" dirty="0"/>
          </a:p>
        </p:txBody>
      </p:sp>
      <p:pic>
        <p:nvPicPr>
          <p:cNvPr id="10" name="Imagem 9">
            <a:extLst>
              <a:ext uri="{FF2B5EF4-FFF2-40B4-BE49-F238E27FC236}">
                <a16:creationId xmlns:a16="http://schemas.microsoft.com/office/drawing/2014/main" id="{AF3869D7-BF3F-4CFC-9E0B-C15E0E202BF8}"/>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flipH="1">
            <a:off x="768288" y="1074748"/>
            <a:ext cx="324000" cy="324000"/>
          </a:xfrm>
          <a:prstGeom prst="rect">
            <a:avLst/>
          </a:prstGeom>
        </p:spPr>
      </p:pic>
    </p:spTree>
    <p:extLst>
      <p:ext uri="{BB962C8B-B14F-4D97-AF65-F5344CB8AC3E}">
        <p14:creationId xmlns:p14="http://schemas.microsoft.com/office/powerpoint/2010/main" val="366169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#2: </a:t>
            </a:r>
            <a:r>
              <a:rPr lang="pt-PT" sz="3600" b="1" dirty="0"/>
              <a:t>Harmonize Impressões com Sugestões Positivas</a:t>
            </a:r>
            <a:endParaRPr lang="en-US" sz="3600" b="1" dirty="0"/>
          </a:p>
        </p:txBody>
      </p:sp>
      <p:sp>
        <p:nvSpPr>
          <p:cNvPr id="3" name="CaixaDeTexto 2">
            <a:extLst>
              <a:ext uri="{FF2B5EF4-FFF2-40B4-BE49-F238E27FC236}">
                <a16:creationId xmlns:a16="http://schemas.microsoft.com/office/drawing/2014/main" id="{B2B5D14B-2CDE-4384-A7E8-0337C5D70346}"/>
              </a:ext>
            </a:extLst>
          </p:cNvPr>
          <p:cNvSpPr txBox="1"/>
          <p:nvPr/>
        </p:nvSpPr>
        <p:spPr>
          <a:xfrm>
            <a:off x="334984" y="1616174"/>
            <a:ext cx="11520000" cy="1323279"/>
          </a:xfrm>
          <a:prstGeom prst="rect">
            <a:avLst/>
          </a:prstGeom>
          <a:solidFill>
            <a:srgbClr val="6ECECB">
              <a:alpha val="20000"/>
            </a:srgbClr>
          </a:solidFill>
        </p:spPr>
        <p:txBody>
          <a:bodyPr wrap="square" rtlCol="0">
            <a:noAutofit/>
          </a:bodyPr>
          <a:lstStyle/>
          <a:p>
            <a:pPr>
              <a:lnSpc>
                <a:spcPct val="150000"/>
              </a:lnSpc>
              <a:spcAft>
                <a:spcPts val="600"/>
              </a:spcAft>
              <a:buClr>
                <a:srgbClr val="6ECECB"/>
              </a:buClr>
              <a:buFont typeface="Arial" panose="020B0604020202020204" pitchFamily="34" charset="0"/>
              <a:buChar char="•"/>
            </a:pPr>
            <a:r>
              <a:rPr lang="en-GB" sz="2400" dirty="0"/>
              <a:t> </a:t>
            </a:r>
            <a:r>
              <a:rPr lang="pt-PT" sz="2400" dirty="0"/>
              <a:t>O que devem os clientes ter na sua mente quando saem da experiência?</a:t>
            </a:r>
            <a:r>
              <a:rPr lang="en-GB" sz="2400" dirty="0"/>
              <a:t> </a:t>
            </a:r>
          </a:p>
          <a:p>
            <a:pPr>
              <a:lnSpc>
                <a:spcPct val="150000"/>
              </a:lnSpc>
              <a:spcAft>
                <a:spcPts val="600"/>
              </a:spcAft>
              <a:buClr>
                <a:srgbClr val="6ECECB"/>
              </a:buClr>
              <a:buFont typeface="Arial" panose="020B0604020202020204" pitchFamily="34" charset="0"/>
              <a:buChar char="•"/>
            </a:pPr>
            <a:r>
              <a:rPr lang="pt-PT" sz="2400" dirty="0"/>
              <a:t>Como é que os convidados podem descrever a sua experiência?</a:t>
            </a:r>
          </a:p>
        </p:txBody>
      </p:sp>
      <p:sp>
        <p:nvSpPr>
          <p:cNvPr id="4" name="CaixaDeTexto 3">
            <a:extLst>
              <a:ext uri="{FF2B5EF4-FFF2-40B4-BE49-F238E27FC236}">
                <a16:creationId xmlns:a16="http://schemas.microsoft.com/office/drawing/2014/main" id="{B202A892-84D4-4ED3-85D1-E3ACB1869986}"/>
              </a:ext>
            </a:extLst>
          </p:cNvPr>
          <p:cNvSpPr txBox="1"/>
          <p:nvPr/>
        </p:nvSpPr>
        <p:spPr>
          <a:xfrm>
            <a:off x="341926" y="4021416"/>
            <a:ext cx="11520000" cy="1979333"/>
          </a:xfrm>
          <a:prstGeom prst="rect">
            <a:avLst/>
          </a:prstGeom>
          <a:solidFill>
            <a:srgbClr val="F7981D">
              <a:alpha val="20000"/>
            </a:srgbClr>
          </a:solidFill>
        </p:spPr>
        <p:txBody>
          <a:bodyPr wrap="square" rtlCol="0">
            <a:noAutofit/>
          </a:bodyPr>
          <a:lstStyle/>
          <a:p>
            <a:pPr>
              <a:lnSpc>
                <a:spcPct val="150000"/>
              </a:lnSpc>
              <a:spcAft>
                <a:spcPts val="600"/>
              </a:spcAft>
              <a:buClr>
                <a:srgbClr val="FDDE00"/>
              </a:buClr>
              <a:buFont typeface="Arial" panose="020B0604020202020204" pitchFamily="34" charset="0"/>
              <a:buChar char="•"/>
            </a:pPr>
            <a:r>
              <a:rPr lang="en-GB" sz="2400" dirty="0"/>
              <a:t> </a:t>
            </a:r>
            <a:r>
              <a:rPr lang="en-GB" sz="2400" dirty="0" err="1"/>
              <a:t>Melhore</a:t>
            </a:r>
            <a:r>
              <a:rPr lang="en-GB" sz="2400" dirty="0"/>
              <a:t> a </a:t>
            </a:r>
            <a:r>
              <a:rPr lang="en-GB" sz="2400" dirty="0" err="1"/>
              <a:t>experiência</a:t>
            </a:r>
            <a:endParaRPr lang="en-GB" sz="2400" dirty="0"/>
          </a:p>
          <a:p>
            <a:pPr>
              <a:lnSpc>
                <a:spcPct val="150000"/>
              </a:lnSpc>
              <a:spcAft>
                <a:spcPts val="600"/>
              </a:spcAft>
              <a:buClr>
                <a:srgbClr val="FDDE00"/>
              </a:buClr>
              <a:buFont typeface="Arial" panose="020B0604020202020204" pitchFamily="34" charset="0"/>
              <a:buChar char="•"/>
            </a:pPr>
            <a:r>
              <a:rPr lang="en-GB" sz="2400" dirty="0"/>
              <a:t> </a:t>
            </a:r>
            <a:r>
              <a:rPr lang="en-GB" sz="2400" dirty="0" err="1"/>
              <a:t>Apoie</a:t>
            </a:r>
            <a:r>
              <a:rPr lang="en-GB" sz="2400" dirty="0"/>
              <a:t> o </a:t>
            </a:r>
            <a:r>
              <a:rPr lang="en-GB" sz="2400" dirty="0" err="1"/>
              <a:t>tema</a:t>
            </a:r>
            <a:endParaRPr lang="en-GB" sz="2400" dirty="0"/>
          </a:p>
          <a:p>
            <a:pPr>
              <a:lnSpc>
                <a:spcPct val="150000"/>
              </a:lnSpc>
              <a:spcAft>
                <a:spcPts val="600"/>
              </a:spcAft>
              <a:buClr>
                <a:srgbClr val="FDDE00"/>
              </a:buClr>
              <a:buFont typeface="Arial" panose="020B0604020202020204" pitchFamily="34" charset="0"/>
              <a:buChar char="•"/>
            </a:pPr>
            <a:r>
              <a:rPr lang="en-GB" sz="2400" dirty="0"/>
              <a:t> </a:t>
            </a:r>
            <a:r>
              <a:rPr lang="en-GB" sz="2400" dirty="0" err="1"/>
              <a:t>Mantenha</a:t>
            </a:r>
            <a:r>
              <a:rPr lang="en-GB" sz="2400" dirty="0"/>
              <a:t> as </a:t>
            </a:r>
            <a:r>
              <a:rPr lang="en-GB" sz="2400" dirty="0" err="1"/>
              <a:t>impressões</a:t>
            </a:r>
            <a:endParaRPr lang="en-GB" sz="2400" dirty="0"/>
          </a:p>
        </p:txBody>
      </p:sp>
      <p:sp>
        <p:nvSpPr>
          <p:cNvPr id="14" name="CaixaDeTexto 13">
            <a:extLst>
              <a:ext uri="{FF2B5EF4-FFF2-40B4-BE49-F238E27FC236}">
                <a16:creationId xmlns:a16="http://schemas.microsoft.com/office/drawing/2014/main" id="{840D8399-4E21-4205-BE0E-ADD49A21D748}"/>
              </a:ext>
            </a:extLst>
          </p:cNvPr>
          <p:cNvSpPr txBox="1"/>
          <p:nvPr/>
        </p:nvSpPr>
        <p:spPr>
          <a:xfrm>
            <a:off x="4549141" y="4349997"/>
            <a:ext cx="7457272" cy="224676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800" b="1" i="1" dirty="0">
                <a:solidFill>
                  <a:schemeClr val="bg1">
                    <a:lumMod val="65000"/>
                  </a:schemeClr>
                </a:solidFill>
              </a:rPr>
              <a:t>“</a:t>
            </a:r>
            <a:r>
              <a:rPr lang="pt-PT" sz="2800" b="1" i="1" dirty="0">
                <a:solidFill>
                  <a:schemeClr val="bg1">
                    <a:lumMod val="65000"/>
                  </a:schemeClr>
                </a:solidFill>
              </a:rPr>
              <a:t>As sugestões desencadeiam impressões que preenchem o tema na mente do cliente (...). Sugestões visuais ou auditivas não planeadas ou inconsistentes podem deixar o cliente confuso ou perdido</a:t>
            </a:r>
            <a:r>
              <a:rPr lang="en-GB" sz="2800" b="1" i="1" dirty="0">
                <a:solidFill>
                  <a:schemeClr val="bg1">
                    <a:lumMod val="65000"/>
                  </a:schemeClr>
                </a:solidFill>
              </a:rPr>
              <a:t>”</a:t>
            </a:r>
          </a:p>
        </p:txBody>
      </p:sp>
      <p:sp>
        <p:nvSpPr>
          <p:cNvPr id="16" name="Retângulo 15">
            <a:extLst>
              <a:ext uri="{FF2B5EF4-FFF2-40B4-BE49-F238E27FC236}">
                <a16:creationId xmlns:a16="http://schemas.microsoft.com/office/drawing/2014/main" id="{FC232D02-063A-483C-BB3F-3F8EC9FEB204}"/>
              </a:ext>
            </a:extLst>
          </p:cNvPr>
          <p:cNvSpPr/>
          <p:nvPr/>
        </p:nvSpPr>
        <p:spPr>
          <a:xfrm>
            <a:off x="334982" y="1111354"/>
            <a:ext cx="11520000" cy="504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dirty="0" err="1">
                <a:effectLst>
                  <a:outerShdw blurRad="38100" dist="38100" dir="2700000" algn="tl">
                    <a:srgbClr val="000000">
                      <a:alpha val="43137"/>
                    </a:srgbClr>
                  </a:outerShdw>
                </a:effectLst>
              </a:rPr>
              <a:t>Impressões</a:t>
            </a:r>
            <a:r>
              <a:rPr lang="en-GB" sz="3000" b="1" dirty="0">
                <a:effectLst>
                  <a:outerShdw blurRad="38100" dist="38100" dir="2700000" algn="tl">
                    <a:srgbClr val="000000">
                      <a:alpha val="43137"/>
                    </a:srgbClr>
                  </a:outerShdw>
                </a:effectLst>
              </a:rPr>
              <a:t>: </a:t>
            </a:r>
            <a:r>
              <a:rPr lang="en-US" sz="2400" i="1" dirty="0" err="1">
                <a:solidFill>
                  <a:schemeClr val="tx1"/>
                </a:solidFill>
              </a:rPr>
              <a:t>Os</a:t>
            </a:r>
            <a:r>
              <a:rPr lang="en-US" sz="2400" i="1" dirty="0">
                <a:solidFill>
                  <a:schemeClr val="tx1"/>
                </a:solidFill>
              </a:rPr>
              <a:t> “takeaways” da </a:t>
            </a:r>
            <a:r>
              <a:rPr lang="en-US" sz="2400" i="1" dirty="0" err="1">
                <a:solidFill>
                  <a:schemeClr val="tx1"/>
                </a:solidFill>
              </a:rPr>
              <a:t>experiência</a:t>
            </a:r>
            <a:r>
              <a:rPr lang="en-US" sz="2400" i="1" dirty="0">
                <a:solidFill>
                  <a:schemeClr val="tx1"/>
                </a:solidFill>
              </a:rPr>
              <a:t>.</a:t>
            </a:r>
            <a:r>
              <a:rPr lang="en-GB" sz="2400" b="1" dirty="0">
                <a:solidFill>
                  <a:schemeClr val="tx1"/>
                </a:solidFill>
              </a:rPr>
              <a:t> </a:t>
            </a:r>
            <a:endParaRPr lang="en-US" sz="3200" i="1" dirty="0">
              <a:solidFill>
                <a:schemeClr val="tx1"/>
              </a:solidFill>
            </a:endParaRPr>
          </a:p>
        </p:txBody>
      </p:sp>
      <p:sp>
        <p:nvSpPr>
          <p:cNvPr id="17" name="Retângulo 16">
            <a:extLst>
              <a:ext uri="{FF2B5EF4-FFF2-40B4-BE49-F238E27FC236}">
                <a16:creationId xmlns:a16="http://schemas.microsoft.com/office/drawing/2014/main" id="{F76C8EBB-20DA-44C2-AC22-8ACD6501E44F}"/>
              </a:ext>
            </a:extLst>
          </p:cNvPr>
          <p:cNvSpPr/>
          <p:nvPr/>
        </p:nvSpPr>
        <p:spPr>
          <a:xfrm>
            <a:off x="341926" y="3150840"/>
            <a:ext cx="11520000" cy="864000"/>
          </a:xfrm>
          <a:prstGeom prst="rect">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b="1" dirty="0" err="1">
                <a:effectLst>
                  <a:outerShdw blurRad="38100" dist="38100" dir="2700000" algn="tl">
                    <a:srgbClr val="000000">
                      <a:alpha val="43137"/>
                    </a:srgbClr>
                  </a:outerShdw>
                </a:effectLst>
              </a:rPr>
              <a:t>Sugestões</a:t>
            </a:r>
            <a:r>
              <a:rPr lang="en-GB" sz="3000" b="1" dirty="0">
                <a:effectLst>
                  <a:outerShdw blurRad="38100" dist="38100" dir="2700000" algn="tl">
                    <a:srgbClr val="000000">
                      <a:alpha val="43137"/>
                    </a:srgbClr>
                  </a:outerShdw>
                </a:effectLst>
              </a:rPr>
              <a:t>: </a:t>
            </a:r>
            <a:r>
              <a:rPr lang="pt-PT" sz="2400" i="1" dirty="0">
                <a:solidFill>
                  <a:schemeClr val="tx1"/>
                </a:solidFill>
              </a:rPr>
              <a:t>Sinais encontrados no ambiente ou no comportamento dos trabalhadores, que criam um conjunto de impressões.</a:t>
            </a:r>
            <a:endParaRPr lang="en-US" sz="2400" i="1" dirty="0">
              <a:solidFill>
                <a:schemeClr val="tx1"/>
              </a:solidFill>
            </a:endParaRPr>
          </a:p>
        </p:txBody>
      </p:sp>
    </p:spTree>
    <p:extLst>
      <p:ext uri="{BB962C8B-B14F-4D97-AF65-F5344CB8AC3E}">
        <p14:creationId xmlns:p14="http://schemas.microsoft.com/office/powerpoint/2010/main" val="3397002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#2: </a:t>
            </a:r>
            <a:r>
              <a:rPr lang="pt-PT" sz="3600" b="1" dirty="0"/>
              <a:t>Harmonize Impressões com Sugestões Positivas</a:t>
            </a:r>
            <a:endParaRPr lang="en-US" sz="3600" b="1" dirty="0"/>
          </a:p>
        </p:txBody>
      </p:sp>
      <p:sp>
        <p:nvSpPr>
          <p:cNvPr id="10" name="CaixaDeTexto 9">
            <a:extLst>
              <a:ext uri="{FF2B5EF4-FFF2-40B4-BE49-F238E27FC236}">
                <a16:creationId xmlns:a16="http://schemas.microsoft.com/office/drawing/2014/main" id="{162BBDDD-816A-488E-8585-1942200C0364}"/>
              </a:ext>
            </a:extLst>
          </p:cNvPr>
          <p:cNvSpPr txBox="1"/>
          <p:nvPr/>
        </p:nvSpPr>
        <p:spPr>
          <a:xfrm>
            <a:off x="319651" y="1657103"/>
            <a:ext cx="10243246" cy="1951860"/>
          </a:xfrm>
          <a:prstGeom prst="rect">
            <a:avLst/>
          </a:prstGeom>
          <a:solidFill>
            <a:srgbClr val="FDDE00"/>
          </a:solidFill>
        </p:spPr>
        <p:txBody>
          <a:bodyPr wrap="square" rtlCol="0">
            <a:noAutofit/>
          </a:bodyPr>
          <a:lstStyle/>
          <a:p>
            <a:pPr>
              <a:lnSpc>
                <a:spcPct val="150000"/>
              </a:lnSpc>
              <a:spcAft>
                <a:spcPts val="600"/>
              </a:spcAft>
            </a:pPr>
            <a:r>
              <a:rPr lang="pt-PT" sz="2400" b="1" spc="-20" dirty="0">
                <a:effectLst>
                  <a:outerShdw blurRad="38100" dist="38100" dir="2700000" algn="tl">
                    <a:srgbClr val="000000">
                      <a:alpha val="43137"/>
                    </a:srgbClr>
                  </a:outerShdw>
                </a:effectLst>
              </a:rPr>
              <a:t>Mecânica (inanimada): </a:t>
            </a:r>
            <a:r>
              <a:rPr lang="pt-PT" sz="2400" spc="-20" dirty="0"/>
              <a:t>dicas ou sinais gerados por coisas que estimulam os sentidos (visões, cheiros, sabores, sons e texturas).</a:t>
            </a:r>
          </a:p>
          <a:p>
            <a:pPr>
              <a:lnSpc>
                <a:spcPct val="150000"/>
              </a:lnSpc>
              <a:spcAft>
                <a:spcPts val="600"/>
              </a:spcAft>
            </a:pPr>
            <a:r>
              <a:rPr lang="pt-PT" sz="2400" b="1" spc="-20" dirty="0"/>
              <a:t>Exemplos: </a:t>
            </a:r>
            <a:r>
              <a:rPr lang="pt-PT" sz="2400" spc="-20" dirty="0"/>
              <a:t>Paisagismo; gráficos; cheiros; música gravada; superfícies de corrimão.</a:t>
            </a:r>
            <a:endParaRPr lang="en-GB" sz="2400" spc="-20" dirty="0"/>
          </a:p>
        </p:txBody>
      </p:sp>
      <p:sp>
        <p:nvSpPr>
          <p:cNvPr id="12" name="CaixaDeTexto 11">
            <a:extLst>
              <a:ext uri="{FF2B5EF4-FFF2-40B4-BE49-F238E27FC236}">
                <a16:creationId xmlns:a16="http://schemas.microsoft.com/office/drawing/2014/main" id="{FC59C60F-98E8-4418-935B-6C6B487BD9C3}"/>
              </a:ext>
            </a:extLst>
          </p:cNvPr>
          <p:cNvSpPr txBox="1"/>
          <p:nvPr/>
        </p:nvSpPr>
        <p:spPr>
          <a:xfrm>
            <a:off x="2277827" y="3876149"/>
            <a:ext cx="9563652" cy="2359282"/>
          </a:xfrm>
          <a:prstGeom prst="rect">
            <a:avLst/>
          </a:prstGeom>
          <a:solidFill>
            <a:srgbClr val="6ECECB"/>
          </a:solidFill>
        </p:spPr>
        <p:txBody>
          <a:bodyPr wrap="square" rtlCol="0">
            <a:noAutofit/>
          </a:bodyPr>
          <a:lstStyle/>
          <a:p>
            <a:pPr>
              <a:lnSpc>
                <a:spcPct val="150000"/>
              </a:lnSpc>
              <a:spcAft>
                <a:spcPts val="600"/>
              </a:spcAft>
            </a:pPr>
            <a:r>
              <a:rPr lang="en-GB" sz="2400" b="1" dirty="0">
                <a:solidFill>
                  <a:schemeClr val="bg1"/>
                </a:solidFill>
                <a:effectLst>
                  <a:outerShdw blurRad="38100" dist="38100" dir="2700000" algn="tl">
                    <a:srgbClr val="000000">
                      <a:alpha val="43137"/>
                    </a:srgbClr>
                  </a:outerShdw>
                </a:effectLst>
              </a:rPr>
              <a:t>Humano (</a:t>
            </a:r>
            <a:r>
              <a:rPr lang="en-GB" sz="2400" b="1" dirty="0" err="1">
                <a:solidFill>
                  <a:schemeClr val="bg1"/>
                </a:solidFill>
                <a:effectLst>
                  <a:outerShdw blurRad="38100" dist="38100" dir="2700000" algn="tl">
                    <a:srgbClr val="000000">
                      <a:alpha val="43137"/>
                    </a:srgbClr>
                  </a:outerShdw>
                </a:effectLst>
              </a:rPr>
              <a:t>animado</a:t>
            </a:r>
            <a:r>
              <a:rPr lang="en-GB" sz="2400" b="1" dirty="0">
                <a:solidFill>
                  <a:schemeClr val="bg1"/>
                </a:solidFill>
                <a:effectLst>
                  <a:outerShdw blurRad="38100" dist="38100" dir="2700000" algn="tl">
                    <a:srgbClr val="000000">
                      <a:alpha val="43137"/>
                    </a:srgbClr>
                  </a:outerShdw>
                </a:effectLst>
              </a:rPr>
              <a:t>): </a:t>
            </a:r>
            <a:r>
              <a:rPr lang="pt-PT" sz="2400" spc="-20" dirty="0"/>
              <a:t>dicas ou sinais que emanam das pessoas. Eles são a base das interações com script (ou a coreografia dos comportamentos desejados) que os funcionários devem realizar ao encontrar os clientes.</a:t>
            </a:r>
          </a:p>
          <a:p>
            <a:pPr>
              <a:lnSpc>
                <a:spcPct val="150000"/>
              </a:lnSpc>
              <a:spcAft>
                <a:spcPts val="600"/>
              </a:spcAft>
            </a:pPr>
            <a:r>
              <a:rPr lang="en-GB" sz="2400" b="1" spc="-20" dirty="0" err="1"/>
              <a:t>Exemplos</a:t>
            </a:r>
            <a:r>
              <a:rPr lang="en-GB" sz="2400" b="1" spc="-20" dirty="0"/>
              <a:t>: </a:t>
            </a:r>
            <a:r>
              <a:rPr lang="pt-PT" sz="2400" spc="-20" dirty="0"/>
              <a:t>sorridente; divertido; usando interjeições como “</a:t>
            </a:r>
            <a:r>
              <a:rPr lang="pt-PT" sz="2400" spc="-20" dirty="0" err="1"/>
              <a:t>Yeeehaaa</a:t>
            </a:r>
            <a:r>
              <a:rPr lang="pt-PT" sz="2400" spc="-20" dirty="0"/>
              <a:t>!”</a:t>
            </a:r>
            <a:endParaRPr lang="en-GB" sz="2400" spc="-20" dirty="0"/>
          </a:p>
        </p:txBody>
      </p:sp>
      <p:sp>
        <p:nvSpPr>
          <p:cNvPr id="20" name="CaixaDeTexto 19">
            <a:extLst>
              <a:ext uri="{FF2B5EF4-FFF2-40B4-BE49-F238E27FC236}">
                <a16:creationId xmlns:a16="http://schemas.microsoft.com/office/drawing/2014/main" id="{2E869B4D-FE80-4DBB-BE5E-B9F415260CD7}"/>
              </a:ext>
            </a:extLst>
          </p:cNvPr>
          <p:cNvSpPr txBox="1"/>
          <p:nvPr/>
        </p:nvSpPr>
        <p:spPr>
          <a:xfrm>
            <a:off x="1215749" y="959749"/>
            <a:ext cx="10451643" cy="553998"/>
          </a:xfrm>
          <a:prstGeom prst="rect">
            <a:avLst/>
          </a:prstGeom>
          <a:noFill/>
        </p:spPr>
        <p:txBody>
          <a:bodyPr wrap="square" rtlCol="0">
            <a:spAutoFit/>
          </a:bodyPr>
          <a:lstStyle/>
          <a:p>
            <a:r>
              <a:rPr lang="en-GB" sz="3000" b="1" spc="-20" dirty="0" err="1">
                <a:solidFill>
                  <a:srgbClr val="6ECECB"/>
                </a:solidFill>
              </a:rPr>
              <a:t>Tipos</a:t>
            </a:r>
            <a:r>
              <a:rPr lang="en-GB" sz="3000" b="1" spc="-20" dirty="0">
                <a:solidFill>
                  <a:srgbClr val="6ECECB"/>
                </a:solidFill>
              </a:rPr>
              <a:t> de </a:t>
            </a:r>
            <a:r>
              <a:rPr lang="en-GB" sz="3000" b="1" spc="-20" dirty="0" err="1">
                <a:solidFill>
                  <a:srgbClr val="6ECECB"/>
                </a:solidFill>
              </a:rPr>
              <a:t>Sugestões</a:t>
            </a:r>
            <a:endParaRPr lang="en-GB" sz="3000" b="1" spc="-20" dirty="0">
              <a:solidFill>
                <a:srgbClr val="6ECECB"/>
              </a:solidFill>
            </a:endParaRPr>
          </a:p>
        </p:txBody>
      </p:sp>
      <p:pic>
        <p:nvPicPr>
          <p:cNvPr id="21" name="Imagem 20">
            <a:extLst>
              <a:ext uri="{FF2B5EF4-FFF2-40B4-BE49-F238E27FC236}">
                <a16:creationId xmlns:a16="http://schemas.microsoft.com/office/drawing/2014/main" id="{842FD8A0-170F-40EE-9FC8-AC414DD8F74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767486" y="1077247"/>
            <a:ext cx="324000" cy="324000"/>
          </a:xfrm>
          <a:prstGeom prst="rect">
            <a:avLst/>
          </a:prstGeom>
        </p:spPr>
      </p:pic>
    </p:spTree>
    <p:extLst>
      <p:ext uri="{BB962C8B-B14F-4D97-AF65-F5344CB8AC3E}">
        <p14:creationId xmlns:p14="http://schemas.microsoft.com/office/powerpoint/2010/main" val="3376299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#3: </a:t>
            </a:r>
            <a:r>
              <a:rPr lang="en-US" sz="3600" b="1" dirty="0" err="1"/>
              <a:t>Elimine</a:t>
            </a:r>
            <a:r>
              <a:rPr lang="en-US" sz="3600" b="1" dirty="0"/>
              <a:t> as </a:t>
            </a:r>
            <a:r>
              <a:rPr lang="en-US" sz="3600" b="1" dirty="0" err="1"/>
              <a:t>Sugestões</a:t>
            </a:r>
            <a:r>
              <a:rPr lang="en-US" sz="3600" b="1" dirty="0"/>
              <a:t> </a:t>
            </a:r>
            <a:r>
              <a:rPr lang="en-US" sz="3600" b="1" dirty="0" err="1"/>
              <a:t>Negativas</a:t>
            </a:r>
            <a:endParaRPr lang="en-US" sz="3600" b="1" dirty="0"/>
          </a:p>
        </p:txBody>
      </p:sp>
      <p:sp>
        <p:nvSpPr>
          <p:cNvPr id="4" name="CaixaDeTexto 3">
            <a:extLst>
              <a:ext uri="{FF2B5EF4-FFF2-40B4-BE49-F238E27FC236}">
                <a16:creationId xmlns:a16="http://schemas.microsoft.com/office/drawing/2014/main" id="{0D530CE5-ABFC-4AC7-8847-6DA55C5BAD67}"/>
              </a:ext>
            </a:extLst>
          </p:cNvPr>
          <p:cNvSpPr txBox="1"/>
          <p:nvPr/>
        </p:nvSpPr>
        <p:spPr>
          <a:xfrm>
            <a:off x="320039" y="1921947"/>
            <a:ext cx="5188418" cy="3785652"/>
          </a:xfrm>
          <a:prstGeom prst="rect">
            <a:avLst/>
          </a:prstGeom>
          <a:noFill/>
        </p:spPr>
        <p:txBody>
          <a:bodyPr wrap="square">
            <a:spAutoFit/>
          </a:bodyPr>
          <a:lstStyle/>
          <a:p>
            <a:pPr algn="ctr"/>
            <a:r>
              <a:rPr lang="en-GB" sz="3000" b="1" i="1" dirty="0">
                <a:solidFill>
                  <a:srgbClr val="F7981D"/>
                </a:solidFill>
              </a:rPr>
              <a:t>“</a:t>
            </a:r>
            <a:r>
              <a:rPr lang="pt-PT" sz="3000" b="1" i="1" dirty="0">
                <a:solidFill>
                  <a:srgbClr val="F7981D"/>
                </a:solidFill>
              </a:rPr>
              <a:t>Garantir a integridade da experiência requer mais do que camadas de sugestões positivas. Os avaliadores de experiência também devem eliminar qualquer coisa que impeça o cumprimento do tema</a:t>
            </a:r>
            <a:r>
              <a:rPr lang="en-GB" sz="3000" b="1" i="1" dirty="0">
                <a:solidFill>
                  <a:srgbClr val="F7981D"/>
                </a:solidFill>
              </a:rPr>
              <a:t>”</a:t>
            </a:r>
            <a:endParaRPr lang="en-GB" sz="3000" dirty="0">
              <a:solidFill>
                <a:srgbClr val="F7981D"/>
              </a:solidFill>
            </a:endParaRPr>
          </a:p>
        </p:txBody>
      </p:sp>
      <p:sp>
        <p:nvSpPr>
          <p:cNvPr id="12" name="CaixaDeTexto 11">
            <a:extLst>
              <a:ext uri="{FF2B5EF4-FFF2-40B4-BE49-F238E27FC236}">
                <a16:creationId xmlns:a16="http://schemas.microsoft.com/office/drawing/2014/main" id="{6269E98B-4916-4E4A-A61C-2E11AE6AD272}"/>
              </a:ext>
            </a:extLst>
          </p:cNvPr>
          <p:cNvSpPr txBox="1"/>
          <p:nvPr/>
        </p:nvSpPr>
        <p:spPr>
          <a:xfrm>
            <a:off x="6491265" y="1177935"/>
            <a:ext cx="5350214" cy="5021055"/>
          </a:xfrm>
          <a:prstGeom prst="rect">
            <a:avLst/>
          </a:prstGeom>
          <a:noFill/>
        </p:spPr>
        <p:txBody>
          <a:bodyPr wrap="square">
            <a:spAutoFit/>
          </a:bodyPr>
          <a:lstStyle/>
          <a:p>
            <a:pPr>
              <a:lnSpc>
                <a:spcPct val="150000"/>
              </a:lnSpc>
            </a:pPr>
            <a:r>
              <a:rPr lang="pt-PT" sz="2400" b="0" spc="-30" dirty="0"/>
              <a:t>Sugestões negativas menores podem prejudicar qualquer experiência e o seu acúmulo terá um impacto profundo na impressão causada na mente dos clientes.</a:t>
            </a:r>
          </a:p>
          <a:p>
            <a:pPr>
              <a:lnSpc>
                <a:spcPct val="150000"/>
              </a:lnSpc>
            </a:pPr>
            <a:endParaRPr lang="en-GB" sz="2400" spc="-30" dirty="0"/>
          </a:p>
          <a:p>
            <a:pPr>
              <a:lnSpc>
                <a:spcPct val="150000"/>
              </a:lnSpc>
            </a:pPr>
            <a:r>
              <a:rPr lang="pt-PT" sz="2400" b="0" spc="-30" dirty="0"/>
              <a:t>A experiência deve ser tão perfeita quanto possível, encontrando o equilíbrio certo para harmonizar as sugestões, mensagens e estímulos.</a:t>
            </a:r>
            <a:endParaRPr lang="en-GB" sz="2400" b="0" spc="-30" dirty="0"/>
          </a:p>
        </p:txBody>
      </p:sp>
      <p:pic>
        <p:nvPicPr>
          <p:cNvPr id="7" name="Imagem 6">
            <a:extLst>
              <a:ext uri="{FF2B5EF4-FFF2-40B4-BE49-F238E27FC236}">
                <a16:creationId xmlns:a16="http://schemas.microsoft.com/office/drawing/2014/main" id="{89C6520E-00C1-414E-A917-4F1985D13C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6080350" y="1379656"/>
            <a:ext cx="324000" cy="324000"/>
          </a:xfrm>
          <a:prstGeom prst="rect">
            <a:avLst/>
          </a:prstGeom>
        </p:spPr>
      </p:pic>
      <p:pic>
        <p:nvPicPr>
          <p:cNvPr id="16" name="Imagem 15">
            <a:extLst>
              <a:ext uri="{FF2B5EF4-FFF2-40B4-BE49-F238E27FC236}">
                <a16:creationId xmlns:a16="http://schemas.microsoft.com/office/drawing/2014/main" id="{18636705-C1B1-4081-B609-BE3EA6776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6080350" y="4129341"/>
            <a:ext cx="324000" cy="324000"/>
          </a:xfrm>
          <a:prstGeom prst="rect">
            <a:avLst/>
          </a:prstGeom>
        </p:spPr>
      </p:pic>
    </p:spTree>
    <p:extLst>
      <p:ext uri="{BB962C8B-B14F-4D97-AF65-F5344CB8AC3E}">
        <p14:creationId xmlns:p14="http://schemas.microsoft.com/office/powerpoint/2010/main" val="190161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1E5C7807-1D3F-4631-8F92-616BB362838F}"/>
              </a:ext>
            </a:extLst>
          </p:cNvPr>
          <p:cNvSpPr txBox="1"/>
          <p:nvPr/>
        </p:nvSpPr>
        <p:spPr>
          <a:xfrm>
            <a:off x="337061" y="1590324"/>
            <a:ext cx="10739545" cy="4693743"/>
          </a:xfrm>
          <a:prstGeom prst="rect">
            <a:avLst/>
          </a:prstGeom>
          <a:noFill/>
        </p:spPr>
        <p:txBody>
          <a:bodyPr wrap="square">
            <a:noAutofit/>
          </a:bodyPr>
          <a:lstStyle/>
          <a:p>
            <a:pPr>
              <a:lnSpc>
                <a:spcPct val="150000"/>
              </a:lnSpc>
              <a:buClr>
                <a:srgbClr val="6ECECB"/>
              </a:buClr>
              <a:buFont typeface="Arial" panose="020B0604020202020204" pitchFamily="34" charset="0"/>
              <a:buChar char="•"/>
            </a:pPr>
            <a:r>
              <a:rPr lang="en-GB" sz="2400" spc="-20" dirty="0"/>
              <a:t> </a:t>
            </a:r>
            <a:r>
              <a:rPr lang="pt-PT" sz="2400" spc="-20" dirty="0"/>
              <a:t>Perturbar a experiência do cliente com mensagens sem sentido ou triviais</a:t>
            </a:r>
            <a:r>
              <a:rPr lang="en-GB" sz="2400" spc="-20" dirty="0"/>
              <a:t>.</a:t>
            </a:r>
          </a:p>
          <a:p>
            <a:pPr>
              <a:lnSpc>
                <a:spcPct val="150000"/>
              </a:lnSpc>
              <a:buClr>
                <a:srgbClr val="6ECECB"/>
              </a:buClr>
              <a:buFont typeface="Arial" panose="020B0604020202020204" pitchFamily="34" charset="0"/>
              <a:buChar char="•"/>
            </a:pPr>
            <a:r>
              <a:rPr lang="en-GB" sz="2400" spc="-20" dirty="0"/>
              <a:t> </a:t>
            </a:r>
            <a:r>
              <a:rPr lang="en-GB" sz="2400" spc="-20" dirty="0" err="1"/>
              <a:t>Sair</a:t>
            </a:r>
            <a:r>
              <a:rPr lang="en-GB" sz="2400" spc="-20" dirty="0"/>
              <a:t> da “</a:t>
            </a:r>
            <a:r>
              <a:rPr lang="en-GB" sz="2400" spc="-20" dirty="0" err="1"/>
              <a:t>personagem</a:t>
            </a:r>
            <a:r>
              <a:rPr lang="en-GB" sz="2400" spc="-20" dirty="0"/>
              <a:t>” </a:t>
            </a:r>
            <a:r>
              <a:rPr lang="en-GB" sz="2400" spc="-20" dirty="0" err="1"/>
              <a:t>enquanto</a:t>
            </a:r>
            <a:r>
              <a:rPr lang="en-GB" sz="2400" spc="-20" dirty="0"/>
              <a:t> </a:t>
            </a:r>
            <a:r>
              <a:rPr lang="en-GB" sz="2400" spc="-20" dirty="0" err="1"/>
              <a:t>está</a:t>
            </a:r>
            <a:r>
              <a:rPr lang="en-GB" sz="2400" spc="-20" dirty="0"/>
              <a:t> no “</a:t>
            </a:r>
            <a:r>
              <a:rPr lang="en-GB" sz="2400" spc="-20" dirty="0" err="1"/>
              <a:t>palco</a:t>
            </a:r>
            <a:r>
              <a:rPr lang="en-GB" sz="2400" spc="-20" dirty="0"/>
              <a:t>”.</a:t>
            </a:r>
            <a:endParaRPr lang="en-GB" sz="2400" spc="-20" dirty="0">
              <a:solidFill>
                <a:schemeClr val="tx1"/>
              </a:solidFill>
            </a:endParaRPr>
          </a:p>
          <a:p>
            <a:pPr>
              <a:lnSpc>
                <a:spcPct val="150000"/>
              </a:lnSpc>
              <a:buClr>
                <a:srgbClr val="6ECECB"/>
              </a:buClr>
              <a:buFont typeface="Arial" panose="020B0604020202020204" pitchFamily="34" charset="0"/>
              <a:buChar char="•"/>
            </a:pPr>
            <a:r>
              <a:rPr lang="pt-PT" sz="2400" spc="-20" dirty="0"/>
              <a:t> Desleixar no que respeita roupas e comportamentos “adequados à função”.</a:t>
            </a:r>
            <a:endParaRPr lang="en-GB" sz="2400" spc="-20" dirty="0"/>
          </a:p>
          <a:p>
            <a:pPr>
              <a:lnSpc>
                <a:spcPct val="150000"/>
              </a:lnSpc>
              <a:buClr>
                <a:srgbClr val="6ECECB"/>
              </a:buClr>
              <a:buFont typeface="Arial" panose="020B0604020202020204" pitchFamily="34" charset="0"/>
              <a:buChar char="•"/>
            </a:pPr>
            <a:r>
              <a:rPr lang="en-GB" sz="2400" spc="-20" dirty="0"/>
              <a:t> O</a:t>
            </a:r>
            <a:r>
              <a:rPr lang="en-GB" sz="2400" spc="-20" dirty="0">
                <a:solidFill>
                  <a:schemeClr val="tx1"/>
                </a:solidFill>
              </a:rPr>
              <a:t>verservicing (</a:t>
            </a:r>
            <a:r>
              <a:rPr lang="pt-PT" sz="2400" spc="-20" dirty="0">
                <a:solidFill>
                  <a:schemeClr val="tx1"/>
                </a:solidFill>
              </a:rPr>
              <a:t>em nome da intimidade do cliente</a:t>
            </a:r>
            <a:r>
              <a:rPr lang="en-GB" sz="2400" spc="-20" dirty="0">
                <a:solidFill>
                  <a:schemeClr val="tx1"/>
                </a:solidFill>
              </a:rPr>
              <a:t>).</a:t>
            </a:r>
          </a:p>
          <a:p>
            <a:pPr>
              <a:lnSpc>
                <a:spcPct val="150000"/>
              </a:lnSpc>
              <a:buClr>
                <a:srgbClr val="6ECECB"/>
              </a:buClr>
              <a:buFont typeface="Arial" panose="020B0604020202020204" pitchFamily="34" charset="0"/>
              <a:buChar char="•"/>
            </a:pPr>
            <a:r>
              <a:rPr lang="en-GB" sz="2400" spc="-20" dirty="0">
                <a:solidFill>
                  <a:schemeClr val="tx1"/>
                </a:solidFill>
              </a:rPr>
              <a:t> </a:t>
            </a:r>
            <a:r>
              <a:rPr lang="en-GB" sz="2400" spc="-20" dirty="0" err="1">
                <a:solidFill>
                  <a:schemeClr val="tx1"/>
                </a:solidFill>
              </a:rPr>
              <a:t>Envio</a:t>
            </a:r>
            <a:r>
              <a:rPr lang="en-GB" sz="2400" spc="-20" dirty="0">
                <a:solidFill>
                  <a:schemeClr val="tx1"/>
                </a:solidFill>
              </a:rPr>
              <a:t> de</a:t>
            </a:r>
            <a:r>
              <a:rPr lang="en-GB" sz="2400" spc="-20" dirty="0"/>
              <a:t> </a:t>
            </a:r>
            <a:r>
              <a:rPr lang="en-GB" sz="2400" spc="-20" dirty="0" err="1"/>
              <a:t>mensagens</a:t>
            </a:r>
            <a:r>
              <a:rPr lang="en-GB" sz="2400" spc="-20" dirty="0"/>
              <a:t> e </a:t>
            </a:r>
            <a:r>
              <a:rPr lang="en-GB" sz="2400" spc="-20" dirty="0" err="1"/>
              <a:t>sinais</a:t>
            </a:r>
            <a:r>
              <a:rPr lang="en-GB" sz="2400" spc="-20" dirty="0"/>
              <a:t> </a:t>
            </a:r>
            <a:r>
              <a:rPr lang="en-GB" sz="2400" spc="-20" dirty="0" err="1"/>
              <a:t>desordenados</a:t>
            </a:r>
            <a:r>
              <a:rPr lang="en-GB" sz="2400" spc="-20" dirty="0"/>
              <a:t>.</a:t>
            </a:r>
            <a:endParaRPr lang="en-GB" sz="2400" spc="-20" dirty="0">
              <a:solidFill>
                <a:schemeClr val="tx1"/>
              </a:solidFill>
            </a:endParaRPr>
          </a:p>
          <a:p>
            <a:pPr>
              <a:lnSpc>
                <a:spcPct val="150000"/>
              </a:lnSpc>
              <a:buClr>
                <a:srgbClr val="6ECECB"/>
              </a:buClr>
              <a:buFont typeface="Arial" panose="020B0604020202020204" pitchFamily="34" charset="0"/>
              <a:buChar char="•"/>
            </a:pPr>
            <a:r>
              <a:rPr lang="en-GB" sz="2400" spc="-20" dirty="0">
                <a:solidFill>
                  <a:schemeClr val="tx1"/>
                </a:solidFill>
              </a:rPr>
              <a:t> </a:t>
            </a:r>
            <a:r>
              <a:rPr lang="pt-PT" sz="2400" spc="-20" dirty="0">
                <a:solidFill>
                  <a:schemeClr val="tx1"/>
                </a:solidFill>
              </a:rPr>
              <a:t>Interromper as interações na receção dos clientes.</a:t>
            </a:r>
            <a:endParaRPr lang="en-GB" sz="2400" spc="-20" dirty="0">
              <a:solidFill>
                <a:schemeClr val="tx1"/>
              </a:solidFill>
            </a:endParaRPr>
          </a:p>
          <a:p>
            <a:pPr>
              <a:lnSpc>
                <a:spcPct val="150000"/>
              </a:lnSpc>
              <a:buClr>
                <a:srgbClr val="6ECECB"/>
              </a:buClr>
              <a:buFont typeface="Arial" panose="020B0604020202020204" pitchFamily="34" charset="0"/>
              <a:buChar char="•"/>
            </a:pPr>
            <a:r>
              <a:rPr lang="en-GB" sz="2400" spc="-20" dirty="0">
                <a:solidFill>
                  <a:schemeClr val="tx1"/>
                </a:solidFill>
              </a:rPr>
              <a:t> Usar </a:t>
            </a:r>
            <a:r>
              <a:rPr lang="pt-PT" sz="2400" spc="-20" dirty="0">
                <a:solidFill>
                  <a:schemeClr val="tx1"/>
                </a:solidFill>
              </a:rPr>
              <a:t>linguagem</a:t>
            </a:r>
            <a:r>
              <a:rPr lang="en-GB" sz="2400" spc="-20" dirty="0">
                <a:solidFill>
                  <a:schemeClr val="tx1"/>
                </a:solidFill>
              </a:rPr>
              <a:t> </a:t>
            </a:r>
            <a:r>
              <a:rPr lang="en-GB" sz="2400" spc="-20" dirty="0" err="1">
                <a:solidFill>
                  <a:schemeClr val="tx1"/>
                </a:solidFill>
              </a:rPr>
              <a:t>negativa</a:t>
            </a:r>
            <a:r>
              <a:rPr lang="en-GB" sz="2400" spc="-20" dirty="0">
                <a:solidFill>
                  <a:schemeClr val="tx1"/>
                </a:solidFill>
              </a:rPr>
              <a:t> (</a:t>
            </a:r>
            <a:r>
              <a:rPr lang="en-GB" sz="2400" i="1" spc="-20" dirty="0">
                <a:solidFill>
                  <a:schemeClr val="tx1"/>
                </a:solidFill>
              </a:rPr>
              <a:t>e.g., </a:t>
            </a:r>
            <a:r>
              <a:rPr lang="en-GB" sz="2400" spc="-20" dirty="0" err="1">
                <a:solidFill>
                  <a:schemeClr val="tx1"/>
                </a:solidFill>
              </a:rPr>
              <a:t>não</a:t>
            </a:r>
            <a:r>
              <a:rPr lang="en-GB" sz="2400" spc="-20" dirty="0">
                <a:solidFill>
                  <a:schemeClr val="tx1"/>
                </a:solidFill>
              </a:rPr>
              <a:t> </a:t>
            </a:r>
            <a:r>
              <a:rPr lang="en-GB" sz="2400" spc="-20" dirty="0" err="1">
                <a:solidFill>
                  <a:schemeClr val="tx1"/>
                </a:solidFill>
              </a:rPr>
              <a:t>pise</a:t>
            </a:r>
            <a:r>
              <a:rPr lang="en-GB" sz="2400" spc="-20" dirty="0">
                <a:solidFill>
                  <a:schemeClr val="tx1"/>
                </a:solidFill>
              </a:rPr>
              <a:t> as </a:t>
            </a:r>
            <a:r>
              <a:rPr lang="en-GB" sz="2400" spc="-20" dirty="0" err="1">
                <a:solidFill>
                  <a:schemeClr val="tx1"/>
                </a:solidFill>
              </a:rPr>
              <a:t>flores</a:t>
            </a:r>
            <a:r>
              <a:rPr lang="en-GB" sz="2400" spc="-20" dirty="0">
                <a:solidFill>
                  <a:schemeClr val="tx1"/>
                </a:solidFill>
              </a:rPr>
              <a:t>).</a:t>
            </a: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#3: </a:t>
            </a:r>
            <a:r>
              <a:rPr lang="en-US" sz="3600" b="1" dirty="0" err="1"/>
              <a:t>Elimine</a:t>
            </a:r>
            <a:r>
              <a:rPr lang="en-US" sz="3600" b="1" dirty="0"/>
              <a:t> as </a:t>
            </a:r>
            <a:r>
              <a:rPr lang="en-US" sz="3600" b="1" dirty="0" err="1"/>
              <a:t>Sugestões</a:t>
            </a:r>
            <a:r>
              <a:rPr lang="en-US" sz="3600" b="1" dirty="0"/>
              <a:t> </a:t>
            </a:r>
            <a:r>
              <a:rPr lang="en-US" sz="3600" b="1" dirty="0" err="1"/>
              <a:t>Negativas</a:t>
            </a:r>
            <a:endParaRPr lang="en-US" sz="3600" b="1" dirty="0"/>
          </a:p>
        </p:txBody>
      </p:sp>
      <p:pic>
        <p:nvPicPr>
          <p:cNvPr id="3" name="Imagem 2">
            <a:extLst>
              <a:ext uri="{FF2B5EF4-FFF2-40B4-BE49-F238E27FC236}">
                <a16:creationId xmlns:a16="http://schemas.microsoft.com/office/drawing/2014/main" id="{19341AD2-B2CA-4A82-AFF3-E9A383548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6843" y="2974408"/>
            <a:ext cx="2229015" cy="1671761"/>
          </a:xfrm>
          <a:prstGeom prst="rect">
            <a:avLst/>
          </a:prstGeom>
        </p:spPr>
      </p:pic>
      <p:pic>
        <p:nvPicPr>
          <p:cNvPr id="11" name="Imagem 10">
            <a:extLst>
              <a:ext uri="{FF2B5EF4-FFF2-40B4-BE49-F238E27FC236}">
                <a16:creationId xmlns:a16="http://schemas.microsoft.com/office/drawing/2014/main" id="{5F3E165E-38BF-428A-94C4-3CB811CF0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0225" y="4742986"/>
            <a:ext cx="1975633" cy="1305227"/>
          </a:xfrm>
          <a:prstGeom prst="rect">
            <a:avLst/>
          </a:prstGeom>
        </p:spPr>
      </p:pic>
      <p:pic>
        <p:nvPicPr>
          <p:cNvPr id="25" name="Imagem 24">
            <a:extLst>
              <a:ext uri="{FF2B5EF4-FFF2-40B4-BE49-F238E27FC236}">
                <a16:creationId xmlns:a16="http://schemas.microsoft.com/office/drawing/2014/main" id="{C56C347C-D9F4-48FA-AAB2-E30C251B0E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4937" y="4740708"/>
            <a:ext cx="1956887" cy="1305228"/>
          </a:xfrm>
          <a:prstGeom prst="rect">
            <a:avLst/>
          </a:prstGeom>
        </p:spPr>
      </p:pic>
      <p:sp>
        <p:nvSpPr>
          <p:cNvPr id="12" name="CaixaDeTexto 11">
            <a:extLst>
              <a:ext uri="{FF2B5EF4-FFF2-40B4-BE49-F238E27FC236}">
                <a16:creationId xmlns:a16="http://schemas.microsoft.com/office/drawing/2014/main" id="{2BDEBD1F-F652-433D-99EA-BCE766F73FA5}"/>
              </a:ext>
            </a:extLst>
          </p:cNvPr>
          <p:cNvSpPr txBox="1"/>
          <p:nvPr/>
        </p:nvSpPr>
        <p:spPr>
          <a:xfrm>
            <a:off x="1215749" y="959749"/>
            <a:ext cx="10451643" cy="553998"/>
          </a:xfrm>
          <a:prstGeom prst="rect">
            <a:avLst/>
          </a:prstGeom>
          <a:noFill/>
        </p:spPr>
        <p:txBody>
          <a:bodyPr wrap="square" rtlCol="0">
            <a:spAutoFit/>
          </a:bodyPr>
          <a:lstStyle/>
          <a:p>
            <a:r>
              <a:rPr lang="en-GB" sz="3000" b="1" spc="-20" dirty="0" err="1">
                <a:solidFill>
                  <a:srgbClr val="6ECECB"/>
                </a:solidFill>
              </a:rPr>
              <a:t>Exemplos</a:t>
            </a:r>
            <a:r>
              <a:rPr lang="en-GB" sz="3000" b="1" spc="-20" dirty="0">
                <a:solidFill>
                  <a:srgbClr val="6ECECB"/>
                </a:solidFill>
              </a:rPr>
              <a:t> do que </a:t>
            </a:r>
            <a:r>
              <a:rPr lang="en-GB" sz="3000" b="1" spc="-20" dirty="0" err="1">
                <a:solidFill>
                  <a:srgbClr val="6ECECB"/>
                </a:solidFill>
              </a:rPr>
              <a:t>evitar</a:t>
            </a:r>
            <a:r>
              <a:rPr lang="en-GB" sz="3000" b="1" spc="-20" dirty="0">
                <a:solidFill>
                  <a:srgbClr val="6ECECB"/>
                </a:solidFill>
              </a:rPr>
              <a:t>:</a:t>
            </a:r>
          </a:p>
        </p:txBody>
      </p:sp>
      <p:pic>
        <p:nvPicPr>
          <p:cNvPr id="16" name="Imagem 15">
            <a:extLst>
              <a:ext uri="{FF2B5EF4-FFF2-40B4-BE49-F238E27FC236}">
                <a16:creationId xmlns:a16="http://schemas.microsoft.com/office/drawing/2014/main" id="{67FDA700-F0ED-4B7A-BB2D-A4AE464E9DC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flipH="1">
            <a:off x="768288" y="1074748"/>
            <a:ext cx="324000" cy="324000"/>
          </a:xfrm>
          <a:prstGeom prst="rect">
            <a:avLst/>
          </a:prstGeom>
        </p:spPr>
      </p:pic>
      <p:sp>
        <p:nvSpPr>
          <p:cNvPr id="2" name="CaixaDeTexto 1">
            <a:extLst>
              <a:ext uri="{FF2B5EF4-FFF2-40B4-BE49-F238E27FC236}">
                <a16:creationId xmlns:a16="http://schemas.microsoft.com/office/drawing/2014/main" id="{95A050EB-84BB-4B8A-BA5B-E5B91373FEAB}"/>
              </a:ext>
            </a:extLst>
          </p:cNvPr>
          <p:cNvSpPr txBox="1"/>
          <p:nvPr/>
        </p:nvSpPr>
        <p:spPr>
          <a:xfrm>
            <a:off x="9169506" y="6061595"/>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316331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#4: Mix de </a:t>
            </a:r>
            <a:r>
              <a:rPr lang="en-US" sz="3600" b="1" dirty="0" err="1"/>
              <a:t>Recordações</a:t>
            </a:r>
            <a:endParaRPr lang="en-US" sz="3600" b="1" dirty="0"/>
          </a:p>
        </p:txBody>
      </p:sp>
      <p:sp>
        <p:nvSpPr>
          <p:cNvPr id="2" name="CaixaDeTexto 1">
            <a:extLst>
              <a:ext uri="{FF2B5EF4-FFF2-40B4-BE49-F238E27FC236}">
                <a16:creationId xmlns:a16="http://schemas.microsoft.com/office/drawing/2014/main" id="{929112E5-416C-4799-BBDF-2A7496311589}"/>
              </a:ext>
            </a:extLst>
          </p:cNvPr>
          <p:cNvSpPr txBox="1"/>
          <p:nvPr/>
        </p:nvSpPr>
        <p:spPr>
          <a:xfrm>
            <a:off x="6010721" y="701125"/>
            <a:ext cx="5928360" cy="1477328"/>
          </a:xfrm>
          <a:prstGeom prst="rect">
            <a:avLst/>
          </a:prstGeom>
          <a:noFill/>
        </p:spPr>
        <p:txBody>
          <a:bodyPr wrap="square">
            <a:spAutoFit/>
          </a:bodyPr>
          <a:lstStyle/>
          <a:p>
            <a:pPr algn="ctr"/>
            <a:r>
              <a:rPr lang="en-GB" sz="3000" b="1" i="1" dirty="0">
                <a:solidFill>
                  <a:srgbClr val="F7981D"/>
                </a:solidFill>
              </a:rPr>
              <a:t>“</a:t>
            </a:r>
            <a:r>
              <a:rPr lang="pt-PT" sz="3000" b="1" i="1" dirty="0">
                <a:solidFill>
                  <a:srgbClr val="F7981D"/>
                </a:solidFill>
              </a:rPr>
              <a:t>Eles compram recordações como artefactos tangíveis das experiências que desejam lembrar</a:t>
            </a:r>
            <a:r>
              <a:rPr lang="en-GB" sz="3000" b="1" i="1" dirty="0">
                <a:solidFill>
                  <a:srgbClr val="F7981D"/>
                </a:solidFill>
              </a:rPr>
              <a:t>”</a:t>
            </a:r>
            <a:endParaRPr lang="en-GB" sz="3000" dirty="0">
              <a:solidFill>
                <a:srgbClr val="F7981D"/>
              </a:solidFill>
            </a:endParaRPr>
          </a:p>
        </p:txBody>
      </p:sp>
      <p:sp>
        <p:nvSpPr>
          <p:cNvPr id="4" name="CaixaDeTexto 3">
            <a:extLst>
              <a:ext uri="{FF2B5EF4-FFF2-40B4-BE49-F238E27FC236}">
                <a16:creationId xmlns:a16="http://schemas.microsoft.com/office/drawing/2014/main" id="{47E3805F-AE33-4159-803E-AA738FE1B1EE}"/>
              </a:ext>
            </a:extLst>
          </p:cNvPr>
          <p:cNvSpPr txBox="1"/>
          <p:nvPr/>
        </p:nvSpPr>
        <p:spPr>
          <a:xfrm>
            <a:off x="313989" y="1046457"/>
            <a:ext cx="5522607" cy="4866115"/>
          </a:xfrm>
          <a:prstGeom prst="rect">
            <a:avLst/>
          </a:prstGeom>
          <a:solidFill>
            <a:schemeClr val="bg1">
              <a:lumMod val="95000"/>
            </a:schemeClr>
          </a:solidFill>
        </p:spPr>
        <p:txBody>
          <a:bodyPr wrap="square">
            <a:noAutofit/>
          </a:bodyPr>
          <a:lstStyle/>
          <a:p>
            <a:pPr>
              <a:lnSpc>
                <a:spcPct val="150000"/>
              </a:lnSpc>
              <a:spcAft>
                <a:spcPts val="1200"/>
              </a:spcAft>
              <a:buClr>
                <a:srgbClr val="6ECECB"/>
              </a:buClr>
              <a:buFont typeface="Arial" panose="020B0604020202020204" pitchFamily="34" charset="0"/>
              <a:buChar char="•"/>
            </a:pPr>
            <a:r>
              <a:rPr lang="pt-PT" sz="2400" spc="-20" dirty="0"/>
              <a:t> Ter um bom </a:t>
            </a:r>
            <a:r>
              <a:rPr lang="pt-PT" sz="2400" spc="-20" dirty="0" err="1"/>
              <a:t>mix</a:t>
            </a:r>
            <a:r>
              <a:rPr lang="pt-PT" sz="2400" spc="-20" dirty="0"/>
              <a:t> de recordações é uma forma de </a:t>
            </a:r>
            <a:r>
              <a:rPr lang="pt-PT" sz="2400" b="1" spc="-20" dirty="0"/>
              <a:t>estender a experiência </a:t>
            </a:r>
            <a:r>
              <a:rPr lang="pt-PT" sz="2400" spc="-20" dirty="0"/>
              <a:t>muito além do momento em que termina.</a:t>
            </a:r>
            <a:endParaRPr lang="en-GB" sz="2400" spc="-20" dirty="0"/>
          </a:p>
          <a:p>
            <a:pPr>
              <a:lnSpc>
                <a:spcPct val="150000"/>
              </a:lnSpc>
              <a:spcAft>
                <a:spcPts val="1200"/>
              </a:spcAft>
              <a:buClr>
                <a:srgbClr val="6ECECB"/>
              </a:buClr>
              <a:buFont typeface="Arial" panose="020B0604020202020204" pitchFamily="34" charset="0"/>
              <a:buChar char="•"/>
            </a:pPr>
            <a:r>
              <a:rPr lang="pt-PT" sz="2400" spc="-20" dirty="0"/>
              <a:t> Pode criar momentos em que a </a:t>
            </a:r>
            <a:r>
              <a:rPr lang="pt-PT" sz="2400" b="1" spc="-20" dirty="0"/>
              <a:t>experiência é revivida </a:t>
            </a:r>
            <a:r>
              <a:rPr lang="pt-PT" sz="2400" spc="-20" dirty="0"/>
              <a:t>instantaneamente na mente do hóspede.</a:t>
            </a:r>
            <a:endParaRPr lang="en-GB" sz="2400" spc="-20" dirty="0"/>
          </a:p>
          <a:p>
            <a:pPr>
              <a:lnSpc>
                <a:spcPct val="150000"/>
              </a:lnSpc>
              <a:spcAft>
                <a:spcPts val="1200"/>
              </a:spcAft>
              <a:buClr>
                <a:srgbClr val="6ECECB"/>
              </a:buClr>
              <a:buFont typeface="Arial" panose="020B0604020202020204" pitchFamily="34" charset="0"/>
              <a:buChar char="•"/>
            </a:pPr>
            <a:r>
              <a:rPr lang="pt-PT" sz="2400" spc="-20" dirty="0"/>
              <a:t> É também um meio </a:t>
            </a:r>
            <a:r>
              <a:rPr lang="pt-PT" sz="2400" b="1" spc="-20" dirty="0"/>
              <a:t>para atrair novos clientes</a:t>
            </a:r>
            <a:r>
              <a:rPr lang="pt-PT" sz="2400" spc="-20" dirty="0"/>
              <a:t>.</a:t>
            </a:r>
            <a:endParaRPr lang="en-GB" sz="2400" spc="-20" dirty="0"/>
          </a:p>
        </p:txBody>
      </p:sp>
      <p:pic>
        <p:nvPicPr>
          <p:cNvPr id="9" name="Imagem 8">
            <a:extLst>
              <a:ext uri="{FF2B5EF4-FFF2-40B4-BE49-F238E27FC236}">
                <a16:creationId xmlns:a16="http://schemas.microsoft.com/office/drawing/2014/main" id="{71779886-6BD4-4DDD-9469-A5B2C7168E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5280" y="4638588"/>
            <a:ext cx="2059019" cy="1373349"/>
          </a:xfrm>
          <a:prstGeom prst="rect">
            <a:avLst/>
          </a:prstGeom>
        </p:spPr>
      </p:pic>
      <p:pic>
        <p:nvPicPr>
          <p:cNvPr id="12" name="Imagem 11">
            <a:extLst>
              <a:ext uri="{FF2B5EF4-FFF2-40B4-BE49-F238E27FC236}">
                <a16:creationId xmlns:a16="http://schemas.microsoft.com/office/drawing/2014/main" id="{968C814B-CC4D-41DF-B230-55E8E7E3A2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0889" y="3033045"/>
            <a:ext cx="1377114" cy="1455278"/>
          </a:xfrm>
          <a:prstGeom prst="rect">
            <a:avLst/>
          </a:prstGeom>
        </p:spPr>
      </p:pic>
      <p:pic>
        <p:nvPicPr>
          <p:cNvPr id="14" name="Imagem 13">
            <a:extLst>
              <a:ext uri="{FF2B5EF4-FFF2-40B4-BE49-F238E27FC236}">
                <a16:creationId xmlns:a16="http://schemas.microsoft.com/office/drawing/2014/main" id="{90BB075E-526B-4EC3-998B-7C7FC3E43E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4260" y="4094318"/>
            <a:ext cx="1454244" cy="1938991"/>
          </a:xfrm>
          <a:prstGeom prst="rect">
            <a:avLst/>
          </a:prstGeom>
        </p:spPr>
      </p:pic>
      <p:pic>
        <p:nvPicPr>
          <p:cNvPr id="16" name="Imagem 15">
            <a:extLst>
              <a:ext uri="{FF2B5EF4-FFF2-40B4-BE49-F238E27FC236}">
                <a16:creationId xmlns:a16="http://schemas.microsoft.com/office/drawing/2014/main" id="{BBF4D592-27EA-498C-AA17-67C3A49BE0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076" y="4392037"/>
            <a:ext cx="1775992" cy="1619899"/>
          </a:xfrm>
          <a:prstGeom prst="rect">
            <a:avLst/>
          </a:prstGeom>
        </p:spPr>
      </p:pic>
      <p:pic>
        <p:nvPicPr>
          <p:cNvPr id="18" name="Imagem 17">
            <a:extLst>
              <a:ext uri="{FF2B5EF4-FFF2-40B4-BE49-F238E27FC236}">
                <a16:creationId xmlns:a16="http://schemas.microsoft.com/office/drawing/2014/main" id="{F30B7683-5E1D-4BD1-8B23-8690060B29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1076" y="2771070"/>
            <a:ext cx="1490013" cy="1490013"/>
          </a:xfrm>
          <a:prstGeom prst="rect">
            <a:avLst/>
          </a:prstGeom>
        </p:spPr>
      </p:pic>
      <p:pic>
        <p:nvPicPr>
          <p:cNvPr id="20" name="Imagem 19">
            <a:extLst>
              <a:ext uri="{FF2B5EF4-FFF2-40B4-BE49-F238E27FC236}">
                <a16:creationId xmlns:a16="http://schemas.microsoft.com/office/drawing/2014/main" id="{8BED0180-586E-4707-AAB7-35100AA348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70890" y="2834300"/>
            <a:ext cx="1753222" cy="1169386"/>
          </a:xfrm>
          <a:prstGeom prst="rect">
            <a:avLst/>
          </a:prstGeom>
        </p:spPr>
      </p:pic>
      <p:sp>
        <p:nvSpPr>
          <p:cNvPr id="11" name="CaixaDeTexto 10">
            <a:extLst>
              <a:ext uri="{FF2B5EF4-FFF2-40B4-BE49-F238E27FC236}">
                <a16:creationId xmlns:a16="http://schemas.microsoft.com/office/drawing/2014/main" id="{CDECA5F2-562C-4C19-B16E-EEA52B1D2207}"/>
              </a:ext>
            </a:extLst>
          </p:cNvPr>
          <p:cNvSpPr txBox="1"/>
          <p:nvPr/>
        </p:nvSpPr>
        <p:spPr>
          <a:xfrm>
            <a:off x="9169506" y="6061595"/>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345678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a Imagem 5">
            <a:extLst>
              <a:ext uri="{FF2B5EF4-FFF2-40B4-BE49-F238E27FC236}">
                <a16:creationId xmlns:a16="http://schemas.microsoft.com/office/drawing/2014/main" id="{728AE2FA-3F22-427E-B46B-DAC1DC3340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8802435" y="1223694"/>
            <a:ext cx="3389565" cy="4100336"/>
          </a:xfrm>
        </p:spPr>
      </p:pic>
      <p:sp>
        <p:nvSpPr>
          <p:cNvPr id="3" name="Text Placeholder 2">
            <a:extLst>
              <a:ext uri="{FF2B5EF4-FFF2-40B4-BE49-F238E27FC236}">
                <a16:creationId xmlns:a16="http://schemas.microsoft.com/office/drawing/2014/main" id="{2F5FF7A6-C4E6-7B4A-9F10-186C4D60B621}"/>
              </a:ext>
            </a:extLst>
          </p:cNvPr>
          <p:cNvSpPr>
            <a:spLocks noGrp="1"/>
          </p:cNvSpPr>
          <p:nvPr>
            <p:ph type="body" sz="quarter" idx="16"/>
          </p:nvPr>
        </p:nvSpPr>
        <p:spPr>
          <a:xfrm>
            <a:off x="643223" y="349104"/>
            <a:ext cx="6361734" cy="697353"/>
          </a:xfrm>
        </p:spPr>
        <p:txBody>
          <a:bodyPr/>
          <a:lstStyle/>
          <a:p>
            <a:r>
              <a:rPr lang="en-US" dirty="0"/>
              <a:t>Roadmap</a:t>
            </a:r>
          </a:p>
        </p:txBody>
      </p:sp>
      <p:sp>
        <p:nvSpPr>
          <p:cNvPr id="34" name="Retângulo 33">
            <a:extLst>
              <a:ext uri="{FF2B5EF4-FFF2-40B4-BE49-F238E27FC236}">
                <a16:creationId xmlns:a16="http://schemas.microsoft.com/office/drawing/2014/main" id="{4B0B16C6-1E3C-4F70-8D22-2421010EAAF8}"/>
              </a:ext>
            </a:extLst>
          </p:cNvPr>
          <p:cNvSpPr/>
          <p:nvPr/>
        </p:nvSpPr>
        <p:spPr>
          <a:xfrm>
            <a:off x="360420" y="993094"/>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 </a:t>
            </a:r>
            <a:r>
              <a:rPr lang="en-GB" sz="2400" b="1" dirty="0" err="1">
                <a:solidFill>
                  <a:schemeClr val="bg1">
                    <a:lumMod val="65000"/>
                  </a:schemeClr>
                </a:solidFill>
                <a:effectLst>
                  <a:outerShdw blurRad="38100" dist="38100" dir="2700000" algn="tl">
                    <a:srgbClr val="000000">
                      <a:alpha val="43137"/>
                    </a:srgbClr>
                  </a:outerShdw>
                </a:effectLst>
              </a:rPr>
              <a:t>Introdução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ao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6" name="Retângulo 35">
            <a:extLst>
              <a:ext uri="{FF2B5EF4-FFF2-40B4-BE49-F238E27FC236}">
                <a16:creationId xmlns:a16="http://schemas.microsoft.com/office/drawing/2014/main" id="{A2A0EB89-6BDC-41D1-8A83-E121EE8B6A83}"/>
              </a:ext>
            </a:extLst>
          </p:cNvPr>
          <p:cNvSpPr/>
          <p:nvPr/>
        </p:nvSpPr>
        <p:spPr>
          <a:xfrm>
            <a:off x="360420" y="157887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 A Nova Era do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7" name="Seta: Pentágono 36">
            <a:extLst>
              <a:ext uri="{FF2B5EF4-FFF2-40B4-BE49-F238E27FC236}">
                <a16:creationId xmlns:a16="http://schemas.microsoft.com/office/drawing/2014/main" id="{6EB99AFA-D570-4AAE-9609-84851C43EA4D}"/>
              </a:ext>
            </a:extLst>
          </p:cNvPr>
          <p:cNvSpPr/>
          <p:nvPr/>
        </p:nvSpPr>
        <p:spPr>
          <a:xfrm>
            <a:off x="360420" y="2164660"/>
            <a:ext cx="6444000" cy="468000"/>
          </a:xfrm>
          <a:prstGeom prst="homePlat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effectLst>
                  <a:outerShdw blurRad="38100" dist="38100" dir="2700000" algn="tl">
                    <a:srgbClr val="000000">
                      <a:alpha val="43137"/>
                    </a:srgbClr>
                  </a:outerShdw>
                </a:effectLst>
              </a:rPr>
              <a:t>III. A Economia da </a:t>
            </a:r>
            <a:r>
              <a:rPr lang="en-GB" sz="2800" b="1" dirty="0" err="1">
                <a:effectLst>
                  <a:outerShdw blurRad="38100" dist="38100" dir="2700000" algn="tl">
                    <a:srgbClr val="000000">
                      <a:alpha val="43137"/>
                    </a:srgbClr>
                  </a:outerShdw>
                </a:effectLst>
              </a:rPr>
              <a:t>Experiência</a:t>
            </a:r>
            <a:endParaRPr lang="en-GB" sz="2800" b="1" dirty="0">
              <a:effectLst>
                <a:outerShdw blurRad="38100" dist="38100" dir="2700000" algn="tl">
                  <a:srgbClr val="000000">
                    <a:alpha val="43137"/>
                  </a:srgbClr>
                </a:outerShdw>
              </a:effectLst>
            </a:endParaRPr>
          </a:p>
        </p:txBody>
      </p:sp>
      <p:sp>
        <p:nvSpPr>
          <p:cNvPr id="38" name="Retângulo 37">
            <a:extLst>
              <a:ext uri="{FF2B5EF4-FFF2-40B4-BE49-F238E27FC236}">
                <a16:creationId xmlns:a16="http://schemas.microsoft.com/office/drawing/2014/main" id="{D9456F8F-AB13-47A1-B0E5-E4C3FC213A8A}"/>
              </a:ext>
            </a:extLst>
          </p:cNvPr>
          <p:cNvSpPr/>
          <p:nvPr/>
        </p:nvSpPr>
        <p:spPr>
          <a:xfrm>
            <a:off x="360413" y="3922009"/>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 O Storytelling no Turismo </a:t>
            </a:r>
            <a:r>
              <a:rPr lang="en-GB" sz="2400" b="1" dirty="0" err="1">
                <a:solidFill>
                  <a:schemeClr val="bg1">
                    <a:lumMod val="65000"/>
                  </a:schemeClr>
                </a:solidFill>
                <a:effectLst>
                  <a:outerShdw blurRad="38100" dist="38100" dir="2700000" algn="tl">
                    <a:srgbClr val="000000">
                      <a:alpha val="43137"/>
                    </a:srgbClr>
                  </a:outerShdw>
                </a:effectLst>
              </a:rPr>
              <a:t>Culinário</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9" name="Retângulo 38">
            <a:extLst>
              <a:ext uri="{FF2B5EF4-FFF2-40B4-BE49-F238E27FC236}">
                <a16:creationId xmlns:a16="http://schemas.microsoft.com/office/drawing/2014/main" id="{9CB1F5FD-9A5D-4F99-BD00-4BCD45861D42}"/>
              </a:ext>
            </a:extLst>
          </p:cNvPr>
          <p:cNvSpPr/>
          <p:nvPr/>
        </p:nvSpPr>
        <p:spPr>
          <a:xfrm>
            <a:off x="360413" y="4507792"/>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 </a:t>
            </a:r>
            <a:r>
              <a:rPr lang="en-GB" sz="2400" b="1" dirty="0" err="1">
                <a:solidFill>
                  <a:schemeClr val="bg1">
                    <a:lumMod val="65000"/>
                  </a:schemeClr>
                </a:solidFill>
                <a:effectLst>
                  <a:outerShdw blurRad="38100" dist="38100" dir="2700000" algn="tl">
                    <a:srgbClr val="000000">
                      <a:alpha val="43137"/>
                    </a:srgbClr>
                  </a:outerShdw>
                </a:effectLst>
              </a:rPr>
              <a:t>Criação</a:t>
            </a:r>
            <a:r>
              <a:rPr lang="en-GB" sz="2400" b="1" dirty="0">
                <a:solidFill>
                  <a:schemeClr val="bg1">
                    <a:lumMod val="65000"/>
                  </a:schemeClr>
                </a:solidFill>
                <a:effectLst>
                  <a:outerShdw blurRad="38100" dist="38100" dir="2700000" algn="tl">
                    <a:srgbClr val="000000">
                      <a:alpha val="43137"/>
                    </a:srgbClr>
                  </a:outerShdw>
                </a:effectLst>
              </a:rPr>
              <a:t> de um </a:t>
            </a:r>
            <a:r>
              <a:rPr lang="en-GB" sz="2400" b="1" dirty="0" err="1">
                <a:solidFill>
                  <a:schemeClr val="bg1">
                    <a:lumMod val="65000"/>
                  </a:schemeClr>
                </a:solidFill>
                <a:effectLst>
                  <a:outerShdw blurRad="38100" dist="38100" dir="2700000" algn="tl">
                    <a:srgbClr val="000000">
                      <a:alpha val="43137"/>
                    </a:srgbClr>
                  </a:outerShdw>
                </a:effectLst>
              </a:rPr>
              <a:t>negócio</a:t>
            </a:r>
            <a:r>
              <a:rPr lang="en-GB" sz="2400" b="1" dirty="0">
                <a:solidFill>
                  <a:schemeClr val="bg1">
                    <a:lumMod val="65000"/>
                  </a:schemeClr>
                </a:solidFill>
                <a:effectLst>
                  <a:outerShdw blurRad="38100" dist="38100" dir="2700000" algn="tl">
                    <a:srgbClr val="000000">
                      <a:alpha val="43137"/>
                    </a:srgbClr>
                  </a:outerShdw>
                </a:effectLst>
              </a:rPr>
              <a:t> de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0" name="Retângulo 39">
            <a:extLst>
              <a:ext uri="{FF2B5EF4-FFF2-40B4-BE49-F238E27FC236}">
                <a16:creationId xmlns:a16="http://schemas.microsoft.com/office/drawing/2014/main" id="{F002F799-B6E8-4AB7-A2CA-741F9DECA26B}"/>
              </a:ext>
            </a:extLst>
          </p:cNvPr>
          <p:cNvSpPr/>
          <p:nvPr/>
        </p:nvSpPr>
        <p:spPr>
          <a:xfrm>
            <a:off x="360413" y="5093575"/>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VIII. Branding para 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41" name="Imagem 40">
            <a:extLst>
              <a:ext uri="{FF2B5EF4-FFF2-40B4-BE49-F238E27FC236}">
                <a16:creationId xmlns:a16="http://schemas.microsoft.com/office/drawing/2014/main" id="{81A95D03-E2C6-49F4-ABF7-5570DA4AD9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047094"/>
            <a:ext cx="360000" cy="360000"/>
          </a:xfrm>
          <a:prstGeom prst="rect">
            <a:avLst/>
          </a:prstGeom>
        </p:spPr>
      </p:pic>
      <p:pic>
        <p:nvPicPr>
          <p:cNvPr id="42" name="Imagem 41">
            <a:extLst>
              <a:ext uri="{FF2B5EF4-FFF2-40B4-BE49-F238E27FC236}">
                <a16:creationId xmlns:a16="http://schemas.microsoft.com/office/drawing/2014/main" id="{9C9A62E8-777A-4CCE-9FB0-24BBCB261B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4561792"/>
            <a:ext cx="360000" cy="360000"/>
          </a:xfrm>
          <a:prstGeom prst="rect">
            <a:avLst/>
          </a:prstGeom>
        </p:spPr>
      </p:pic>
      <p:pic>
        <p:nvPicPr>
          <p:cNvPr id="43" name="Imagem 42">
            <a:extLst>
              <a:ext uri="{FF2B5EF4-FFF2-40B4-BE49-F238E27FC236}">
                <a16:creationId xmlns:a16="http://schemas.microsoft.com/office/drawing/2014/main" id="{F78B6678-0C68-4670-B8E5-D563BE8CE5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5733357"/>
            <a:ext cx="360000" cy="360000"/>
          </a:xfrm>
          <a:prstGeom prst="rect">
            <a:avLst/>
          </a:prstGeom>
        </p:spPr>
      </p:pic>
      <p:pic>
        <p:nvPicPr>
          <p:cNvPr id="44" name="Imagem 43">
            <a:extLst>
              <a:ext uri="{FF2B5EF4-FFF2-40B4-BE49-F238E27FC236}">
                <a16:creationId xmlns:a16="http://schemas.microsoft.com/office/drawing/2014/main" id="{6156391E-D50B-402F-BCB6-53B95691DE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5147574"/>
            <a:ext cx="360000" cy="360000"/>
          </a:xfrm>
          <a:prstGeom prst="rect">
            <a:avLst/>
          </a:prstGeom>
        </p:spPr>
      </p:pic>
      <p:sp>
        <p:nvSpPr>
          <p:cNvPr id="45" name="Retângulo 44">
            <a:extLst>
              <a:ext uri="{FF2B5EF4-FFF2-40B4-BE49-F238E27FC236}">
                <a16:creationId xmlns:a16="http://schemas.microsoft.com/office/drawing/2014/main" id="{6E4D2A7B-095C-43AB-8393-CCF5BE26D29F}"/>
              </a:ext>
            </a:extLst>
          </p:cNvPr>
          <p:cNvSpPr/>
          <p:nvPr/>
        </p:nvSpPr>
        <p:spPr>
          <a:xfrm>
            <a:off x="360413" y="2750443"/>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IV. </a:t>
            </a:r>
            <a:r>
              <a:rPr lang="en-GB" sz="2400" b="1" dirty="0" err="1">
                <a:solidFill>
                  <a:schemeClr val="bg1">
                    <a:lumMod val="65000"/>
                  </a:schemeClr>
                </a:solidFill>
                <a:effectLst>
                  <a:outerShdw blurRad="38100" dist="38100" dir="2700000" algn="tl">
                    <a:srgbClr val="000000">
                      <a:alpha val="43137"/>
                    </a:srgbClr>
                  </a:outerShdw>
                </a:effectLst>
              </a:rPr>
              <a:t>Construir</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Experiências</a:t>
            </a:r>
            <a:r>
              <a:rPr lang="en-GB" sz="2400" b="1" dirty="0">
                <a:solidFill>
                  <a:schemeClr val="bg1">
                    <a:lumMod val="65000"/>
                  </a:schemeClr>
                </a:solidFill>
                <a:effectLst>
                  <a:outerShdw blurRad="38100" dist="38100" dir="2700000" algn="tl">
                    <a:srgbClr val="000000">
                      <a:alpha val="43137"/>
                    </a:srgbClr>
                  </a:outerShdw>
                </a:effectLst>
              </a:rPr>
              <a:t> de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6" name="Retângulo 45">
            <a:extLst>
              <a:ext uri="{FF2B5EF4-FFF2-40B4-BE49-F238E27FC236}">
                <a16:creationId xmlns:a16="http://schemas.microsoft.com/office/drawing/2014/main" id="{6F8B2E3A-14B9-4498-95C3-9A43DF1420DE}"/>
              </a:ext>
            </a:extLst>
          </p:cNvPr>
          <p:cNvSpPr/>
          <p:nvPr/>
        </p:nvSpPr>
        <p:spPr>
          <a:xfrm>
            <a:off x="360420" y="3336226"/>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 </a:t>
            </a:r>
            <a:r>
              <a:rPr lang="en-GB" sz="2400" b="1" dirty="0" err="1">
                <a:solidFill>
                  <a:schemeClr val="bg1">
                    <a:lumMod val="65000"/>
                  </a:schemeClr>
                </a:solidFill>
                <a:effectLst>
                  <a:outerShdw blurRad="38100" dist="38100" dir="2700000" algn="tl">
                    <a:srgbClr val="000000">
                      <a:alpha val="43137"/>
                    </a:srgbClr>
                  </a:outerShdw>
                </a:effectLst>
              </a:rPr>
              <a:t>Mapa</a:t>
            </a:r>
            <a:r>
              <a:rPr lang="en-GB" sz="2400" b="1" dirty="0">
                <a:solidFill>
                  <a:schemeClr val="bg1">
                    <a:lumMod val="65000"/>
                  </a:schemeClr>
                </a:solidFill>
                <a:effectLst>
                  <a:outerShdw blurRad="38100" dist="38100" dir="2700000" algn="tl">
                    <a:srgbClr val="000000">
                      <a:alpha val="43137"/>
                    </a:srgbClr>
                  </a:outerShdw>
                </a:effectLst>
              </a:rPr>
              <a:t> da </a:t>
            </a:r>
            <a:r>
              <a:rPr lang="en-GB" sz="2400" b="1" dirty="0" err="1">
                <a:solidFill>
                  <a:schemeClr val="bg1">
                    <a:lumMod val="65000"/>
                  </a:schemeClr>
                </a:solidFill>
                <a:effectLst>
                  <a:outerShdw blurRad="38100" dist="38100" dir="2700000" algn="tl">
                    <a:srgbClr val="000000">
                      <a:alpha val="43137"/>
                    </a:srgbClr>
                  </a:outerShdw>
                </a:effectLst>
              </a:rPr>
              <a:t>Jornada</a:t>
            </a:r>
            <a:r>
              <a:rPr lang="en-GB" sz="2400" b="1" dirty="0">
                <a:solidFill>
                  <a:schemeClr val="bg1">
                    <a:lumMod val="65000"/>
                  </a:schemeClr>
                </a:solidFill>
                <a:effectLst>
                  <a:outerShdw blurRad="38100" dist="38100" dir="2700000" algn="tl">
                    <a:srgbClr val="000000">
                      <a:alpha val="43137"/>
                    </a:srgbClr>
                  </a:outerShdw>
                </a:effectLst>
              </a:rPr>
              <a:t> do </a:t>
            </a:r>
            <a:r>
              <a:rPr lang="en-GB" sz="2400" b="1" dirty="0" err="1">
                <a:solidFill>
                  <a:schemeClr val="bg1">
                    <a:lumMod val="65000"/>
                  </a:schemeClr>
                </a:solidFill>
                <a:effectLst>
                  <a:outerShdw blurRad="38100" dist="38100" dir="2700000" algn="tl">
                    <a:srgbClr val="000000">
                      <a:alpha val="43137"/>
                    </a:srgbClr>
                  </a:outerShdw>
                </a:effectLst>
              </a:rPr>
              <a:t>Consumidor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47" name="Imagem 46">
            <a:extLst>
              <a:ext uri="{FF2B5EF4-FFF2-40B4-BE49-F238E27FC236}">
                <a16:creationId xmlns:a16="http://schemas.microsoft.com/office/drawing/2014/main" id="{C75B11CB-94BF-4D14-9F63-D5382BD118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3976010"/>
            <a:ext cx="360000" cy="360000"/>
          </a:xfrm>
          <a:prstGeom prst="rect">
            <a:avLst/>
          </a:prstGeom>
        </p:spPr>
      </p:pic>
      <p:sp>
        <p:nvSpPr>
          <p:cNvPr id="48" name="Retângulo 47">
            <a:extLst>
              <a:ext uri="{FF2B5EF4-FFF2-40B4-BE49-F238E27FC236}">
                <a16:creationId xmlns:a16="http://schemas.microsoft.com/office/drawing/2014/main" id="{7EBD5349-81CA-4980-81AA-5A68603E9A8F}"/>
              </a:ext>
            </a:extLst>
          </p:cNvPr>
          <p:cNvSpPr/>
          <p:nvPr/>
        </p:nvSpPr>
        <p:spPr>
          <a:xfrm>
            <a:off x="360413" y="567935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IX. Marketing Digital</a:t>
            </a:r>
          </a:p>
        </p:txBody>
      </p:sp>
      <p:pic>
        <p:nvPicPr>
          <p:cNvPr id="49" name="Imagem 48">
            <a:extLst>
              <a:ext uri="{FF2B5EF4-FFF2-40B4-BE49-F238E27FC236}">
                <a16:creationId xmlns:a16="http://schemas.microsoft.com/office/drawing/2014/main" id="{205275EE-509A-4A5E-A090-CED7D8F343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3388145"/>
            <a:ext cx="360000" cy="360000"/>
          </a:xfrm>
          <a:prstGeom prst="rect">
            <a:avLst/>
          </a:prstGeom>
        </p:spPr>
      </p:pic>
      <p:pic>
        <p:nvPicPr>
          <p:cNvPr id="50" name="Imagem 49">
            <a:extLst>
              <a:ext uri="{FF2B5EF4-FFF2-40B4-BE49-F238E27FC236}">
                <a16:creationId xmlns:a16="http://schemas.microsoft.com/office/drawing/2014/main" id="{05D11262-5348-4B48-BDF8-4AC44325EE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804443"/>
            <a:ext cx="360000" cy="360000"/>
          </a:xfrm>
          <a:prstGeom prst="rect">
            <a:avLst/>
          </a:prstGeom>
        </p:spPr>
      </p:pic>
      <p:pic>
        <p:nvPicPr>
          <p:cNvPr id="51" name="Imagem 50">
            <a:extLst>
              <a:ext uri="{FF2B5EF4-FFF2-40B4-BE49-F238E27FC236}">
                <a16:creationId xmlns:a16="http://schemas.microsoft.com/office/drawing/2014/main" id="{53FBD742-D3D9-4A5E-8A4A-C5BA8B937F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218660"/>
            <a:ext cx="360000" cy="360000"/>
          </a:xfrm>
          <a:prstGeom prst="rect">
            <a:avLst/>
          </a:prstGeom>
        </p:spPr>
      </p:pic>
      <p:pic>
        <p:nvPicPr>
          <p:cNvPr id="52" name="Imagem 51">
            <a:extLst>
              <a:ext uri="{FF2B5EF4-FFF2-40B4-BE49-F238E27FC236}">
                <a16:creationId xmlns:a16="http://schemas.microsoft.com/office/drawing/2014/main" id="{75FF2FA8-85B1-41B3-BC44-44A5423D9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637038"/>
            <a:ext cx="360000" cy="360000"/>
          </a:xfrm>
          <a:prstGeom prst="rect">
            <a:avLst/>
          </a:prstGeom>
        </p:spPr>
      </p:pic>
    </p:spTree>
    <p:extLst>
      <p:ext uri="{BB962C8B-B14F-4D97-AF65-F5344CB8AC3E}">
        <p14:creationId xmlns:p14="http://schemas.microsoft.com/office/powerpoint/2010/main" val="116062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#4: Mix de </a:t>
            </a:r>
            <a:r>
              <a:rPr lang="en-US" sz="3600" b="1" dirty="0" err="1"/>
              <a:t>Recordações</a:t>
            </a:r>
            <a:endParaRPr lang="en-US" sz="3600" b="1" dirty="0"/>
          </a:p>
        </p:txBody>
      </p:sp>
      <p:sp>
        <p:nvSpPr>
          <p:cNvPr id="6" name="CaixaDeTexto 5">
            <a:extLst>
              <a:ext uri="{FF2B5EF4-FFF2-40B4-BE49-F238E27FC236}">
                <a16:creationId xmlns:a16="http://schemas.microsoft.com/office/drawing/2014/main" id="{7A097B03-5800-4BB3-8183-155C0A980B68}"/>
              </a:ext>
            </a:extLst>
          </p:cNvPr>
          <p:cNvSpPr txBox="1"/>
          <p:nvPr/>
        </p:nvSpPr>
        <p:spPr>
          <a:xfrm>
            <a:off x="381912" y="936094"/>
            <a:ext cx="7001382" cy="2910691"/>
          </a:xfrm>
          <a:prstGeom prst="rect">
            <a:avLst/>
          </a:prstGeom>
          <a:solidFill>
            <a:srgbClr val="6ECECB"/>
          </a:solidFill>
        </p:spPr>
        <p:txBody>
          <a:bodyPr wrap="square" rtlCol="0">
            <a:noAutofit/>
          </a:bodyPr>
          <a:lstStyle/>
          <a:p>
            <a:pPr>
              <a:lnSpc>
                <a:spcPct val="150000"/>
              </a:lnSpc>
              <a:buClr>
                <a:srgbClr val="F7981D"/>
              </a:buClr>
            </a:pPr>
            <a:r>
              <a:rPr lang="pt-PT" sz="3000" b="1" spc="-30" dirty="0">
                <a:solidFill>
                  <a:schemeClr val="bg1"/>
                </a:solidFill>
                <a:effectLst>
                  <a:outerShdw blurRad="38100" dist="38100" dir="2700000" algn="tl">
                    <a:srgbClr val="000000">
                      <a:alpha val="43137"/>
                    </a:srgbClr>
                  </a:outerShdw>
                </a:effectLst>
              </a:rPr>
              <a:t>Porque guardam as pessoas lembranças?</a:t>
            </a:r>
            <a:r>
              <a:rPr lang="en-GB" sz="2400" b="1" spc="-30" dirty="0"/>
              <a:t> </a:t>
            </a:r>
            <a:r>
              <a:rPr lang="en-GB" sz="2400" b="1" spc="-30" dirty="0" err="1"/>
              <a:t>Estas</a:t>
            </a:r>
            <a:r>
              <a:rPr lang="en-GB" sz="2400" b="1" spc="-30" dirty="0"/>
              <a:t> </a:t>
            </a:r>
            <a:r>
              <a:rPr lang="en-GB" sz="2400" b="1" spc="-30" dirty="0" err="1"/>
              <a:t>representam</a:t>
            </a:r>
            <a:r>
              <a:rPr lang="en-GB" sz="2400" b="1" spc="-30" dirty="0"/>
              <a:t> </a:t>
            </a:r>
            <a:r>
              <a:rPr lang="en-GB" sz="2400" b="1" spc="-30" dirty="0" err="1"/>
              <a:t>experiências</a:t>
            </a:r>
            <a:r>
              <a:rPr lang="en-GB" sz="2400" b="1" spc="-30" dirty="0"/>
              <a:t> queridas.</a:t>
            </a:r>
          </a:p>
          <a:p>
            <a:pPr>
              <a:lnSpc>
                <a:spcPct val="150000"/>
              </a:lnSpc>
              <a:buClr>
                <a:srgbClr val="FDDE00"/>
              </a:buClr>
              <a:buFont typeface="Arial" panose="020B0604020202020204" pitchFamily="34" charset="0"/>
              <a:buChar char="•"/>
            </a:pPr>
            <a:r>
              <a:rPr lang="en-GB" sz="2400" b="1" spc="-30" dirty="0"/>
              <a:t> D</a:t>
            </a:r>
            <a:r>
              <a:rPr lang="pt-PT" sz="2400" b="1" spc="-30" dirty="0" err="1"/>
              <a:t>esejamos</a:t>
            </a:r>
            <a:r>
              <a:rPr lang="pt-PT" sz="2400" b="1" spc="-30" dirty="0"/>
              <a:t> mostrar aos outros o que vivemos.</a:t>
            </a:r>
            <a:endParaRPr lang="en-GB" sz="2400" b="1" spc="-30" dirty="0"/>
          </a:p>
          <a:p>
            <a:pPr>
              <a:lnSpc>
                <a:spcPct val="150000"/>
              </a:lnSpc>
              <a:buClr>
                <a:srgbClr val="FDDE00"/>
              </a:buClr>
              <a:buFont typeface="Arial" panose="020B0604020202020204" pitchFamily="34" charset="0"/>
              <a:buChar char="•"/>
            </a:pPr>
            <a:r>
              <a:rPr lang="en-GB" sz="2400" b="1" spc="-30" dirty="0"/>
              <a:t> N</a:t>
            </a:r>
            <a:r>
              <a:rPr lang="pt-PT" sz="2400" b="1" spc="-30" dirty="0" err="1"/>
              <a:t>ós</a:t>
            </a:r>
            <a:r>
              <a:rPr lang="pt-PT" sz="2400" b="1" spc="-30" dirty="0"/>
              <a:t> (secretamente) alegramo-nos em criar inveja nos outros.</a:t>
            </a:r>
            <a:endParaRPr lang="en-GB" sz="2400" b="1" spc="-30" dirty="0"/>
          </a:p>
        </p:txBody>
      </p:sp>
      <p:sp>
        <p:nvSpPr>
          <p:cNvPr id="8" name="CaixaDeTexto 7">
            <a:extLst>
              <a:ext uri="{FF2B5EF4-FFF2-40B4-BE49-F238E27FC236}">
                <a16:creationId xmlns:a16="http://schemas.microsoft.com/office/drawing/2014/main" id="{63E1A23D-0EAE-4576-AB7A-5034265610BB}"/>
              </a:ext>
            </a:extLst>
          </p:cNvPr>
          <p:cNvSpPr txBox="1"/>
          <p:nvPr/>
        </p:nvSpPr>
        <p:spPr>
          <a:xfrm>
            <a:off x="4583935" y="3711523"/>
            <a:ext cx="7257544" cy="2474955"/>
          </a:xfrm>
          <a:prstGeom prst="rect">
            <a:avLst/>
          </a:prstGeom>
          <a:solidFill>
            <a:srgbClr val="FDDE00"/>
          </a:solidFill>
        </p:spPr>
        <p:txBody>
          <a:bodyPr wrap="square" rtlCol="0">
            <a:noAutofit/>
          </a:bodyPr>
          <a:lstStyle/>
          <a:p>
            <a:pPr>
              <a:lnSpc>
                <a:spcPct val="150000"/>
              </a:lnSpc>
              <a:buClr>
                <a:srgbClr val="F7981D"/>
              </a:buClr>
            </a:pPr>
            <a:r>
              <a:rPr lang="en-GB" sz="3000" b="1" spc="-30" dirty="0" err="1">
                <a:effectLst>
                  <a:outerShdw blurRad="38100" dist="38100" dir="2700000" algn="tl">
                    <a:srgbClr val="000000">
                      <a:alpha val="43137"/>
                    </a:srgbClr>
                  </a:outerShdw>
                </a:effectLst>
              </a:rPr>
              <a:t>Abordagens</a:t>
            </a:r>
            <a:r>
              <a:rPr lang="en-GB" sz="3000" b="1" spc="-30" dirty="0">
                <a:effectLst>
                  <a:outerShdw blurRad="38100" dist="38100" dir="2700000" algn="tl">
                    <a:srgbClr val="000000">
                      <a:alpha val="43137"/>
                    </a:srgbClr>
                  </a:outerShdw>
                </a:effectLst>
              </a:rPr>
              <a:t> </a:t>
            </a:r>
            <a:r>
              <a:rPr lang="en-GB" sz="3000" b="1" spc="-30" dirty="0" err="1">
                <a:effectLst>
                  <a:outerShdw blurRad="38100" dist="38100" dir="2700000" algn="tl">
                    <a:srgbClr val="000000">
                      <a:alpha val="43137"/>
                    </a:srgbClr>
                  </a:outerShdw>
                </a:effectLst>
              </a:rPr>
              <a:t>na</a:t>
            </a:r>
            <a:r>
              <a:rPr lang="en-GB" sz="3000" b="1" spc="-30" dirty="0">
                <a:effectLst>
                  <a:outerShdw blurRad="38100" dist="38100" dir="2700000" algn="tl">
                    <a:srgbClr val="000000">
                      <a:alpha val="43137"/>
                    </a:srgbClr>
                  </a:outerShdw>
                </a:effectLst>
              </a:rPr>
              <a:t> </a:t>
            </a:r>
            <a:r>
              <a:rPr lang="en-GB" sz="3000" b="1" spc="-30" dirty="0" err="1">
                <a:effectLst>
                  <a:outerShdw blurRad="38100" dist="38100" dir="2700000" algn="tl">
                    <a:srgbClr val="000000">
                      <a:alpha val="43137"/>
                    </a:srgbClr>
                  </a:outerShdw>
                </a:effectLst>
              </a:rPr>
              <a:t>utilzação</a:t>
            </a:r>
            <a:r>
              <a:rPr lang="en-GB" sz="3000" b="1" spc="-30" dirty="0">
                <a:effectLst>
                  <a:outerShdw blurRad="38100" dist="38100" dir="2700000" algn="tl">
                    <a:srgbClr val="000000">
                      <a:alpha val="43137"/>
                    </a:srgbClr>
                  </a:outerShdw>
                </a:effectLst>
              </a:rPr>
              <a:t> de </a:t>
            </a:r>
            <a:r>
              <a:rPr lang="en-GB" sz="3000" b="1" spc="-30" dirty="0" err="1">
                <a:effectLst>
                  <a:outerShdw blurRad="38100" dist="38100" dir="2700000" algn="tl">
                    <a:srgbClr val="000000">
                      <a:alpha val="43137"/>
                    </a:srgbClr>
                  </a:outerShdw>
                </a:effectLst>
              </a:rPr>
              <a:t>lembranças</a:t>
            </a:r>
            <a:r>
              <a:rPr lang="en-GB" sz="3000" b="1" spc="-30" dirty="0">
                <a:effectLst>
                  <a:outerShdw blurRad="38100" dist="38100" dir="2700000" algn="tl">
                    <a:srgbClr val="000000">
                      <a:alpha val="43137"/>
                    </a:srgbClr>
                  </a:outerShdw>
                </a:effectLst>
              </a:rPr>
              <a:t>:</a:t>
            </a:r>
          </a:p>
          <a:p>
            <a:pPr>
              <a:lnSpc>
                <a:spcPct val="150000"/>
              </a:lnSpc>
              <a:buClr>
                <a:srgbClr val="F7981D"/>
              </a:buClr>
              <a:buFont typeface="Arial" panose="020B0604020202020204" pitchFamily="34" charset="0"/>
              <a:buChar char="•"/>
            </a:pPr>
            <a:r>
              <a:rPr lang="en-GB" sz="2400" b="1" spc="-30" dirty="0"/>
              <a:t> </a:t>
            </a:r>
            <a:r>
              <a:rPr lang="pt-PT" sz="2400" b="1" spc="-30" dirty="0"/>
              <a:t>Vender objetos associados a uma experiência.</a:t>
            </a:r>
            <a:endParaRPr lang="en-GB" sz="2400" b="1" spc="-30" dirty="0"/>
          </a:p>
          <a:p>
            <a:pPr>
              <a:lnSpc>
                <a:spcPct val="150000"/>
              </a:lnSpc>
              <a:buClr>
                <a:srgbClr val="F7981D"/>
              </a:buClr>
              <a:buFont typeface="Arial" panose="020B0604020202020204" pitchFamily="34" charset="0"/>
              <a:buChar char="•"/>
            </a:pPr>
            <a:r>
              <a:rPr lang="en-GB" sz="2400" b="1" spc="-30" dirty="0"/>
              <a:t> </a:t>
            </a:r>
            <a:r>
              <a:rPr lang="pt-PT" sz="2400" b="1" spc="-30" dirty="0"/>
              <a:t>Oferecer algo que é usado ​​durante a experiência.</a:t>
            </a:r>
            <a:endParaRPr lang="en-GB" sz="2400" b="1" spc="-30" dirty="0"/>
          </a:p>
          <a:p>
            <a:pPr>
              <a:lnSpc>
                <a:spcPct val="150000"/>
              </a:lnSpc>
              <a:buClr>
                <a:srgbClr val="F7981D"/>
              </a:buClr>
              <a:buFont typeface="Arial" panose="020B0604020202020204" pitchFamily="34" charset="0"/>
              <a:buChar char="•"/>
            </a:pPr>
            <a:r>
              <a:rPr lang="en-GB" sz="2400" b="1" spc="-30" dirty="0"/>
              <a:t> </a:t>
            </a:r>
            <a:r>
              <a:rPr lang="pt-PT" sz="2400" b="1" spc="-30" dirty="0"/>
              <a:t>Oferecer algo complementar à experiência</a:t>
            </a:r>
            <a:r>
              <a:rPr lang="en-GB" sz="2400" b="1" spc="-30" dirty="0"/>
              <a:t>. </a:t>
            </a:r>
          </a:p>
          <a:p>
            <a:pPr>
              <a:lnSpc>
                <a:spcPct val="150000"/>
              </a:lnSpc>
              <a:buClr>
                <a:srgbClr val="F7981D"/>
              </a:buClr>
            </a:pPr>
            <a:endParaRPr lang="en-GB" sz="2400" b="1" spc="-30" dirty="0"/>
          </a:p>
        </p:txBody>
      </p:sp>
    </p:spTree>
    <p:extLst>
      <p:ext uri="{BB962C8B-B14F-4D97-AF65-F5344CB8AC3E}">
        <p14:creationId xmlns:p14="http://schemas.microsoft.com/office/powerpoint/2010/main" val="160702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#5: </a:t>
            </a:r>
            <a:r>
              <a:rPr lang="pt-PT" sz="3600" b="1" dirty="0"/>
              <a:t>Estimule os cinco sentidos</a:t>
            </a:r>
          </a:p>
        </p:txBody>
      </p:sp>
      <p:sp>
        <p:nvSpPr>
          <p:cNvPr id="6" name="Oval 5">
            <a:extLst>
              <a:ext uri="{FF2B5EF4-FFF2-40B4-BE49-F238E27FC236}">
                <a16:creationId xmlns:a16="http://schemas.microsoft.com/office/drawing/2014/main" id="{7853EAC2-F422-45A4-A933-D54EE068ABA1}"/>
              </a:ext>
            </a:extLst>
          </p:cNvPr>
          <p:cNvSpPr/>
          <p:nvPr/>
        </p:nvSpPr>
        <p:spPr>
          <a:xfrm>
            <a:off x="3378093" y="1311047"/>
            <a:ext cx="5480706" cy="4909320"/>
          </a:xfrm>
          <a:prstGeom prst="ellipse">
            <a:avLst/>
          </a:prstGeom>
          <a:noFill/>
          <a:ln w="571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gem 2">
            <a:extLst>
              <a:ext uri="{FF2B5EF4-FFF2-40B4-BE49-F238E27FC236}">
                <a16:creationId xmlns:a16="http://schemas.microsoft.com/office/drawing/2014/main" id="{D477082D-0E8D-472F-9AE6-BCD9A4C89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5310" y="1046457"/>
            <a:ext cx="1186271" cy="1188000"/>
          </a:xfrm>
          <a:prstGeom prst="rect">
            <a:avLst/>
          </a:prstGeom>
          <a:effectLst>
            <a:outerShdw blurRad="50800" dist="38100" dir="2700000" algn="tl" rotWithShape="0">
              <a:prstClr val="black">
                <a:alpha val="40000"/>
              </a:prstClr>
            </a:outerShdw>
          </a:effectLst>
        </p:spPr>
      </p:pic>
      <p:pic>
        <p:nvPicPr>
          <p:cNvPr id="5" name="Imagem 4">
            <a:extLst>
              <a:ext uri="{FF2B5EF4-FFF2-40B4-BE49-F238E27FC236}">
                <a16:creationId xmlns:a16="http://schemas.microsoft.com/office/drawing/2014/main" id="{ED5CC163-C90A-47BB-AA28-AE37B8544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9997" y="2728727"/>
            <a:ext cx="1186271" cy="1188000"/>
          </a:xfrm>
          <a:prstGeom prst="rect">
            <a:avLst/>
          </a:prstGeom>
          <a:effectLst>
            <a:outerShdw blurRad="50800" dist="38100" dir="2700000" algn="tl" rotWithShape="0">
              <a:prstClr val="black">
                <a:alpha val="40000"/>
              </a:prstClr>
            </a:outerShdw>
          </a:effectLst>
        </p:spPr>
      </p:pic>
      <p:pic>
        <p:nvPicPr>
          <p:cNvPr id="7" name="Imagem 6">
            <a:extLst>
              <a:ext uri="{FF2B5EF4-FFF2-40B4-BE49-F238E27FC236}">
                <a16:creationId xmlns:a16="http://schemas.microsoft.com/office/drawing/2014/main" id="{BEFF77D8-019D-47B7-9701-8B6D26CB49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2857" y="5031268"/>
            <a:ext cx="1186271" cy="1188000"/>
          </a:xfrm>
          <a:prstGeom prst="rect">
            <a:avLst/>
          </a:prstGeom>
          <a:effectLst>
            <a:outerShdw blurRad="50800" dist="38100" dir="2700000" algn="tl" rotWithShape="0">
              <a:prstClr val="black">
                <a:alpha val="40000"/>
              </a:prstClr>
            </a:outerShdw>
          </a:effectLst>
        </p:spPr>
      </p:pic>
      <p:pic>
        <p:nvPicPr>
          <p:cNvPr id="9" name="Imagem 8">
            <a:extLst>
              <a:ext uri="{FF2B5EF4-FFF2-40B4-BE49-F238E27FC236}">
                <a16:creationId xmlns:a16="http://schemas.microsoft.com/office/drawing/2014/main" id="{652D6E0D-295D-4E27-8D9C-EB11345743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4567" y="5031268"/>
            <a:ext cx="1188000" cy="1188000"/>
          </a:xfrm>
          <a:prstGeom prst="rect">
            <a:avLst/>
          </a:prstGeom>
          <a:effectLst>
            <a:outerShdw blurRad="50800" dist="38100" dir="2700000" algn="tl" rotWithShape="0">
              <a:prstClr val="black">
                <a:alpha val="40000"/>
              </a:prstClr>
            </a:outerShdw>
          </a:effectLst>
        </p:spPr>
      </p:pic>
      <p:pic>
        <p:nvPicPr>
          <p:cNvPr id="11" name="Imagem 10">
            <a:extLst>
              <a:ext uri="{FF2B5EF4-FFF2-40B4-BE49-F238E27FC236}">
                <a16:creationId xmlns:a16="http://schemas.microsoft.com/office/drawing/2014/main" id="{FD13943D-EBD9-4571-B927-7D6AD1ED89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82116" y="2728727"/>
            <a:ext cx="1188000" cy="1188000"/>
          </a:xfrm>
          <a:prstGeom prst="rect">
            <a:avLst/>
          </a:prstGeom>
          <a:effectLst>
            <a:outerShdw blurRad="50800" dist="38100" dir="2700000" algn="tl" rotWithShape="0">
              <a:prstClr val="black">
                <a:alpha val="40000"/>
              </a:prstClr>
            </a:outerShdw>
          </a:effectLst>
        </p:spPr>
      </p:pic>
      <p:sp>
        <p:nvSpPr>
          <p:cNvPr id="21" name="CaixaDeTexto 20">
            <a:extLst>
              <a:ext uri="{FF2B5EF4-FFF2-40B4-BE49-F238E27FC236}">
                <a16:creationId xmlns:a16="http://schemas.microsoft.com/office/drawing/2014/main" id="{DA5C4A24-237A-4B86-BB8E-CB9343ECA8D8}"/>
              </a:ext>
            </a:extLst>
          </p:cNvPr>
          <p:cNvSpPr txBox="1"/>
          <p:nvPr/>
        </p:nvSpPr>
        <p:spPr>
          <a:xfrm>
            <a:off x="3921868" y="2718387"/>
            <a:ext cx="4348264" cy="2400657"/>
          </a:xfrm>
          <a:prstGeom prst="rect">
            <a:avLst/>
          </a:prstGeom>
          <a:noFill/>
        </p:spPr>
        <p:txBody>
          <a:bodyPr wrap="square">
            <a:spAutoFit/>
          </a:bodyPr>
          <a:lstStyle/>
          <a:p>
            <a:pPr algn="ctr"/>
            <a:r>
              <a:rPr lang="en-GB" sz="3000" b="1" i="1" dirty="0">
                <a:solidFill>
                  <a:srgbClr val="F7981D"/>
                </a:solidFill>
              </a:rPr>
              <a:t>“</a:t>
            </a:r>
            <a:r>
              <a:rPr lang="pt-PT" sz="3000" b="1" i="1" dirty="0">
                <a:solidFill>
                  <a:srgbClr val="F7981D"/>
                </a:solidFill>
              </a:rPr>
              <a:t>Quanto mais efetivamente uma experiência envolver os sentidos, mais memorável será</a:t>
            </a:r>
            <a:r>
              <a:rPr lang="en-GB" sz="3000" b="1" i="1" dirty="0">
                <a:solidFill>
                  <a:srgbClr val="F7981D"/>
                </a:solidFill>
              </a:rPr>
              <a:t>”</a:t>
            </a:r>
            <a:endParaRPr lang="en-GB" sz="3000" dirty="0">
              <a:solidFill>
                <a:srgbClr val="F7981D"/>
              </a:solidFill>
            </a:endParaRPr>
          </a:p>
        </p:txBody>
      </p:sp>
    </p:spTree>
    <p:extLst>
      <p:ext uri="{BB962C8B-B14F-4D97-AF65-F5344CB8AC3E}">
        <p14:creationId xmlns:p14="http://schemas.microsoft.com/office/powerpoint/2010/main" val="3273582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#5: </a:t>
            </a:r>
            <a:r>
              <a:rPr lang="pt-PT" sz="3600" b="1" dirty="0"/>
              <a:t>Estimule os cinco sentidos</a:t>
            </a:r>
            <a:endParaRPr lang="en-US" sz="3600" b="1" dirty="0"/>
          </a:p>
        </p:txBody>
      </p:sp>
      <p:sp>
        <p:nvSpPr>
          <p:cNvPr id="16" name="Retângulo 15">
            <a:extLst>
              <a:ext uri="{FF2B5EF4-FFF2-40B4-BE49-F238E27FC236}">
                <a16:creationId xmlns:a16="http://schemas.microsoft.com/office/drawing/2014/main" id="{D47DCF64-1885-49AC-BFC1-2D9997143218}"/>
              </a:ext>
            </a:extLst>
          </p:cNvPr>
          <p:cNvSpPr/>
          <p:nvPr/>
        </p:nvSpPr>
        <p:spPr>
          <a:xfrm>
            <a:off x="292311" y="3421925"/>
            <a:ext cx="8696201" cy="283698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3000" b="1" dirty="0">
                <a:solidFill>
                  <a:srgbClr val="6ECECB"/>
                </a:solidFill>
                <a:effectLst>
                  <a:outerShdw blurRad="38100" dist="38100" dir="2700000" algn="tl">
                    <a:srgbClr val="000000">
                      <a:alpha val="43137"/>
                    </a:srgbClr>
                  </a:outerShdw>
                </a:effectLst>
              </a:rPr>
              <a:t>Paladar</a:t>
            </a:r>
          </a:p>
          <a:p>
            <a:pPr>
              <a:lnSpc>
                <a:spcPct val="150000"/>
              </a:lnSpc>
            </a:pPr>
            <a:r>
              <a:rPr lang="pt-PT" sz="2200" dirty="0">
                <a:solidFill>
                  <a:schemeClr val="tx1"/>
                </a:solidFill>
              </a:rPr>
              <a:t>Servir comida/bebida é a maneira mais fácil de criar uma experiência envolvente. Pode estar no seu cerne, como uma degustação de vinhos numa adega, ou como um momento complementar, como uma chávena de chá quente depois de caminhar na neve.</a:t>
            </a:r>
            <a:endParaRPr lang="en-US" sz="2200" dirty="0">
              <a:solidFill>
                <a:schemeClr val="tx1"/>
              </a:solidFill>
            </a:endParaRPr>
          </a:p>
        </p:txBody>
      </p:sp>
      <p:pic>
        <p:nvPicPr>
          <p:cNvPr id="4" name="Imagem 3">
            <a:extLst>
              <a:ext uri="{FF2B5EF4-FFF2-40B4-BE49-F238E27FC236}">
                <a16:creationId xmlns:a16="http://schemas.microsoft.com/office/drawing/2014/main" id="{99C413C9-E6EA-45D4-A103-B53433386A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67343" y="3784543"/>
            <a:ext cx="2774136" cy="2448000"/>
          </a:xfrm>
          <a:prstGeom prst="rect">
            <a:avLst/>
          </a:prstGeom>
          <a:effectLst>
            <a:outerShdw blurRad="50800" dist="38100" dir="2700000" algn="tl" rotWithShape="0">
              <a:prstClr val="black">
                <a:alpha val="40000"/>
              </a:prstClr>
            </a:outerShdw>
          </a:effectLst>
        </p:spPr>
      </p:pic>
      <p:pic>
        <p:nvPicPr>
          <p:cNvPr id="25" name="Imagem 24">
            <a:extLst>
              <a:ext uri="{FF2B5EF4-FFF2-40B4-BE49-F238E27FC236}">
                <a16:creationId xmlns:a16="http://schemas.microsoft.com/office/drawing/2014/main" id="{3EB6ECB2-506A-4F63-86FA-EA7C79CC34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9991" y="1315773"/>
            <a:ext cx="2181005" cy="1924599"/>
          </a:xfrm>
          <a:prstGeom prst="rect">
            <a:avLst/>
          </a:prstGeom>
          <a:effectLst>
            <a:outerShdw blurRad="50800" dist="38100" dir="2700000" algn="tl" rotWithShape="0">
              <a:prstClr val="black">
                <a:alpha val="40000"/>
              </a:prstClr>
            </a:outerShdw>
          </a:effectLst>
        </p:spPr>
      </p:pic>
      <p:pic>
        <p:nvPicPr>
          <p:cNvPr id="27" name="Imagem 26">
            <a:extLst>
              <a:ext uri="{FF2B5EF4-FFF2-40B4-BE49-F238E27FC236}">
                <a16:creationId xmlns:a16="http://schemas.microsoft.com/office/drawing/2014/main" id="{7E6FE160-3629-47E1-AE60-2A2490432A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7112" y="1315773"/>
            <a:ext cx="2150147" cy="1924599"/>
          </a:xfrm>
          <a:prstGeom prst="rect">
            <a:avLst/>
          </a:prstGeom>
          <a:effectLst>
            <a:outerShdw blurRad="50800" dist="38100" dir="2700000" algn="tl" rotWithShape="0">
              <a:prstClr val="black">
                <a:alpha val="40000"/>
              </a:prstClr>
            </a:outerShdw>
          </a:effectLst>
        </p:spPr>
      </p:pic>
      <p:pic>
        <p:nvPicPr>
          <p:cNvPr id="28" name="Imagem 27">
            <a:extLst>
              <a:ext uri="{FF2B5EF4-FFF2-40B4-BE49-F238E27FC236}">
                <a16:creationId xmlns:a16="http://schemas.microsoft.com/office/drawing/2014/main" id="{D6594984-8918-4C1F-9397-8F9D382550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13375" y="1305895"/>
            <a:ext cx="2165249" cy="1924599"/>
          </a:xfrm>
          <a:prstGeom prst="rect">
            <a:avLst/>
          </a:prstGeom>
          <a:effectLst>
            <a:outerShdw blurRad="50800" dist="38100" dir="2700000" algn="tl" rotWithShape="0">
              <a:prstClr val="black">
                <a:alpha val="40000"/>
              </a:prstClr>
            </a:outerShdw>
          </a:effectLst>
        </p:spPr>
      </p:pic>
      <p:pic>
        <p:nvPicPr>
          <p:cNvPr id="29" name="Imagem 28">
            <a:extLst>
              <a:ext uri="{FF2B5EF4-FFF2-40B4-BE49-F238E27FC236}">
                <a16:creationId xmlns:a16="http://schemas.microsoft.com/office/drawing/2014/main" id="{029DE472-E9E6-4852-AFDE-64FEDBA985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54740" y="1293586"/>
            <a:ext cx="2201438" cy="1924600"/>
          </a:xfrm>
          <a:prstGeom prst="rect">
            <a:avLst/>
          </a:prstGeom>
          <a:effectLst>
            <a:outerShdw blurRad="50800" dist="38100" dir="2700000" algn="tl" rotWithShape="0">
              <a:prstClr val="black">
                <a:alpha val="40000"/>
              </a:prstClr>
            </a:outerShdw>
          </a:effectLst>
        </p:spPr>
      </p:pic>
      <p:pic>
        <p:nvPicPr>
          <p:cNvPr id="30" name="Imagem 29">
            <a:extLst>
              <a:ext uri="{FF2B5EF4-FFF2-40B4-BE49-F238E27FC236}">
                <a16:creationId xmlns:a16="http://schemas.microsoft.com/office/drawing/2014/main" id="{269B1097-4711-4812-A1C3-140AECA07A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32294" y="1293586"/>
            <a:ext cx="2165249" cy="1938116"/>
          </a:xfrm>
          <a:prstGeom prst="rect">
            <a:avLst/>
          </a:prstGeom>
          <a:effectLst>
            <a:outerShdw blurRad="50800" dist="38100" dir="2700000" algn="tl" rotWithShape="0">
              <a:prstClr val="black">
                <a:alpha val="40000"/>
              </a:prstClr>
            </a:outerShdw>
          </a:effectLst>
        </p:spPr>
      </p:pic>
      <p:sp>
        <p:nvSpPr>
          <p:cNvPr id="10" name="CaixaDeTexto 9">
            <a:extLst>
              <a:ext uri="{FF2B5EF4-FFF2-40B4-BE49-F238E27FC236}">
                <a16:creationId xmlns:a16="http://schemas.microsoft.com/office/drawing/2014/main" id="{5F021D24-65F5-4CA9-9FE7-CA893E2F0FCA}"/>
              </a:ext>
            </a:extLst>
          </p:cNvPr>
          <p:cNvSpPr txBox="1"/>
          <p:nvPr/>
        </p:nvSpPr>
        <p:spPr>
          <a:xfrm>
            <a:off x="9081191" y="3261901"/>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640801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#5: </a:t>
            </a:r>
            <a:r>
              <a:rPr lang="pt-PT" sz="3600" b="1" dirty="0"/>
              <a:t>Estimule os cinco sentidos</a:t>
            </a:r>
            <a:endParaRPr lang="en-US" sz="3600" b="1" dirty="0"/>
          </a:p>
        </p:txBody>
      </p:sp>
      <p:sp>
        <p:nvSpPr>
          <p:cNvPr id="12" name="Retângulo 11">
            <a:extLst>
              <a:ext uri="{FF2B5EF4-FFF2-40B4-BE49-F238E27FC236}">
                <a16:creationId xmlns:a16="http://schemas.microsoft.com/office/drawing/2014/main" id="{5EEFDC99-C0F1-4466-90C6-FC43C368D895}"/>
              </a:ext>
            </a:extLst>
          </p:cNvPr>
          <p:cNvSpPr/>
          <p:nvPr/>
        </p:nvSpPr>
        <p:spPr>
          <a:xfrm>
            <a:off x="371142" y="918898"/>
            <a:ext cx="8604000" cy="287829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3000" b="1" dirty="0" err="1">
                <a:solidFill>
                  <a:srgbClr val="FDDE00"/>
                </a:solidFill>
                <a:effectLst>
                  <a:outerShdw blurRad="38100" dist="38100" dir="2700000" algn="tl">
                    <a:srgbClr val="000000">
                      <a:alpha val="43137"/>
                    </a:srgbClr>
                  </a:outerShdw>
                </a:effectLst>
              </a:rPr>
              <a:t>Cheiro</a:t>
            </a:r>
            <a:endParaRPr lang="en-GB" sz="3000" b="1" dirty="0">
              <a:solidFill>
                <a:srgbClr val="FDDE00"/>
              </a:solidFill>
              <a:effectLst>
                <a:outerShdw blurRad="38100" dist="38100" dir="2700000" algn="tl">
                  <a:srgbClr val="000000">
                    <a:alpha val="43137"/>
                  </a:srgbClr>
                </a:outerShdw>
              </a:effectLst>
            </a:endParaRPr>
          </a:p>
          <a:p>
            <a:pPr>
              <a:lnSpc>
                <a:spcPct val="150000"/>
              </a:lnSpc>
            </a:pPr>
            <a:r>
              <a:rPr lang="pt-PT" sz="2200" dirty="0">
                <a:solidFill>
                  <a:schemeClr val="tx1"/>
                </a:solidFill>
              </a:rPr>
              <a:t>O cheiro pode realmente melhorar a experiência, mas também pode desencadear memórias futuras poderosas. O cheiro do café quente ou pão quente nos corredores de um supermercado são ótimos exemplos.</a:t>
            </a:r>
            <a:endParaRPr lang="en-US" sz="2200" dirty="0">
              <a:solidFill>
                <a:schemeClr val="tx1"/>
              </a:solidFill>
            </a:endParaRPr>
          </a:p>
        </p:txBody>
      </p:sp>
      <p:sp>
        <p:nvSpPr>
          <p:cNvPr id="13" name="Retângulo 12">
            <a:extLst>
              <a:ext uri="{FF2B5EF4-FFF2-40B4-BE49-F238E27FC236}">
                <a16:creationId xmlns:a16="http://schemas.microsoft.com/office/drawing/2014/main" id="{D6D5F68E-6958-4F66-9D08-96579BD124E5}"/>
              </a:ext>
            </a:extLst>
          </p:cNvPr>
          <p:cNvSpPr/>
          <p:nvPr/>
        </p:nvSpPr>
        <p:spPr>
          <a:xfrm>
            <a:off x="3243425" y="3923318"/>
            <a:ext cx="8604000" cy="244796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3000" b="1" spc="-20" dirty="0" err="1">
                <a:solidFill>
                  <a:srgbClr val="F7981D"/>
                </a:solidFill>
                <a:effectLst>
                  <a:outerShdw blurRad="38100" dist="38100" dir="2700000" algn="tl">
                    <a:srgbClr val="000000">
                      <a:alpha val="43137"/>
                    </a:srgbClr>
                  </a:outerShdw>
                </a:effectLst>
              </a:rPr>
              <a:t>Audição</a:t>
            </a:r>
            <a:endParaRPr lang="en-GB" sz="3000" b="1" spc="-20" dirty="0">
              <a:solidFill>
                <a:srgbClr val="F7981D"/>
              </a:solidFill>
              <a:effectLst>
                <a:outerShdw blurRad="38100" dist="38100" dir="2700000" algn="tl">
                  <a:srgbClr val="000000">
                    <a:alpha val="43137"/>
                  </a:srgbClr>
                </a:outerShdw>
              </a:effectLst>
            </a:endParaRPr>
          </a:p>
          <a:p>
            <a:pPr>
              <a:lnSpc>
                <a:spcPct val="150000"/>
              </a:lnSpc>
            </a:pPr>
            <a:r>
              <a:rPr lang="pt-PT" sz="2200" spc="-20" dirty="0">
                <a:solidFill>
                  <a:schemeClr val="tx1"/>
                </a:solidFill>
              </a:rPr>
              <a:t>O som é ótimo para definir o “clima” do ambiente. Música relaxante na receção dos hotéis, ou a utilização de sons de animais selvagens a imitar a selva, florestas tropicais ou savanas.</a:t>
            </a:r>
            <a:endParaRPr lang="en-GB" sz="2200" spc="-20" dirty="0">
              <a:solidFill>
                <a:schemeClr val="tx1"/>
              </a:solidFill>
            </a:endParaRPr>
          </a:p>
        </p:txBody>
      </p:sp>
      <p:pic>
        <p:nvPicPr>
          <p:cNvPr id="4" name="Imagem 3">
            <a:extLst>
              <a:ext uri="{FF2B5EF4-FFF2-40B4-BE49-F238E27FC236}">
                <a16:creationId xmlns:a16="http://schemas.microsoft.com/office/drawing/2014/main" id="{4DC18E29-1819-4132-B178-A2866DD161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9954" y="1046457"/>
            <a:ext cx="2750903" cy="2462336"/>
          </a:xfrm>
          <a:prstGeom prst="rect">
            <a:avLst/>
          </a:prstGeom>
          <a:effectLst>
            <a:outerShdw blurRad="50800" dist="38100" dir="2700000" algn="tl" rotWithShape="0">
              <a:prstClr val="black">
                <a:alpha val="40000"/>
              </a:prstClr>
            </a:outerShdw>
          </a:effectLst>
        </p:spPr>
      </p:pic>
      <p:pic>
        <p:nvPicPr>
          <p:cNvPr id="14" name="Imagem 13">
            <a:extLst>
              <a:ext uri="{FF2B5EF4-FFF2-40B4-BE49-F238E27FC236}">
                <a16:creationId xmlns:a16="http://schemas.microsoft.com/office/drawing/2014/main" id="{17FB7A1A-1A0D-4940-B1E0-8E67C19058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077" y="3923318"/>
            <a:ext cx="2754055" cy="2447964"/>
          </a:xfrm>
          <a:prstGeom prst="rect">
            <a:avLst/>
          </a:prstGeom>
          <a:effectLst>
            <a:outerShdw blurRad="50800" dist="38100" dir="2700000" algn="tl" rotWithShape="0">
              <a:prstClr val="black">
                <a:alpha val="40000"/>
              </a:prstClr>
            </a:outerShdw>
          </a:effectLst>
        </p:spPr>
      </p:pic>
      <p:sp>
        <p:nvSpPr>
          <p:cNvPr id="7" name="CaixaDeTexto 6">
            <a:extLst>
              <a:ext uri="{FF2B5EF4-FFF2-40B4-BE49-F238E27FC236}">
                <a16:creationId xmlns:a16="http://schemas.microsoft.com/office/drawing/2014/main" id="{AF20B41E-6D43-468A-B334-BAE4D6A0B145}"/>
              </a:ext>
            </a:extLst>
          </p:cNvPr>
          <p:cNvSpPr txBox="1"/>
          <p:nvPr/>
        </p:nvSpPr>
        <p:spPr>
          <a:xfrm>
            <a:off x="9037229" y="3517490"/>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316889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#5: </a:t>
            </a:r>
            <a:r>
              <a:rPr lang="en-US" sz="3600" b="1" dirty="0" err="1"/>
              <a:t>Estimule</a:t>
            </a:r>
            <a:r>
              <a:rPr lang="en-US" sz="3600" b="1" dirty="0"/>
              <a:t> </a:t>
            </a:r>
            <a:r>
              <a:rPr lang="en-US" sz="3600" b="1" dirty="0" err="1"/>
              <a:t>os</a:t>
            </a:r>
            <a:r>
              <a:rPr lang="en-US" sz="3600" b="1" dirty="0"/>
              <a:t> </a:t>
            </a:r>
            <a:r>
              <a:rPr lang="en-US" sz="3600" b="1" dirty="0" err="1"/>
              <a:t>cinco</a:t>
            </a:r>
            <a:r>
              <a:rPr lang="en-US" sz="3600" b="1" dirty="0"/>
              <a:t> </a:t>
            </a:r>
            <a:r>
              <a:rPr lang="en-US" sz="3600" b="1" dirty="0" err="1"/>
              <a:t>sentidos</a:t>
            </a:r>
            <a:endParaRPr lang="en-US" sz="3600" b="1" dirty="0"/>
          </a:p>
        </p:txBody>
      </p:sp>
      <p:sp>
        <p:nvSpPr>
          <p:cNvPr id="12" name="Retângulo 11">
            <a:extLst>
              <a:ext uri="{FF2B5EF4-FFF2-40B4-BE49-F238E27FC236}">
                <a16:creationId xmlns:a16="http://schemas.microsoft.com/office/drawing/2014/main" id="{5EEFDC99-C0F1-4466-90C6-FC43C368D895}"/>
              </a:ext>
            </a:extLst>
          </p:cNvPr>
          <p:cNvSpPr/>
          <p:nvPr/>
        </p:nvSpPr>
        <p:spPr>
          <a:xfrm>
            <a:off x="371142" y="3755526"/>
            <a:ext cx="8604000" cy="246233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000" b="1" dirty="0">
                <a:solidFill>
                  <a:srgbClr val="FDDE00"/>
                </a:solidFill>
                <a:effectLst>
                  <a:outerShdw blurRad="38100" dist="38100" dir="2700000" algn="tl">
                    <a:srgbClr val="000000">
                      <a:alpha val="43137"/>
                    </a:srgbClr>
                  </a:outerShdw>
                </a:effectLst>
              </a:rPr>
              <a:t>Tato</a:t>
            </a:r>
          </a:p>
          <a:p>
            <a:pPr>
              <a:lnSpc>
                <a:spcPct val="150000"/>
              </a:lnSpc>
            </a:pPr>
            <a:r>
              <a:rPr lang="pt-PT" sz="2200" dirty="0">
                <a:solidFill>
                  <a:schemeClr val="tx1"/>
                </a:solidFill>
              </a:rPr>
              <a:t>Existem oportunidades incríveis para criar estímulos para o toque, embora possa não parecer evidente em todas as situações. Usar toalhas quentes num spa ou textura de veludo nos assentos pode fazer a diferença.</a:t>
            </a:r>
            <a:endParaRPr lang="en-US" sz="2200" dirty="0">
              <a:solidFill>
                <a:schemeClr val="tx1"/>
              </a:solidFill>
            </a:endParaRPr>
          </a:p>
        </p:txBody>
      </p:sp>
      <p:sp>
        <p:nvSpPr>
          <p:cNvPr id="13" name="Retângulo 12">
            <a:extLst>
              <a:ext uri="{FF2B5EF4-FFF2-40B4-BE49-F238E27FC236}">
                <a16:creationId xmlns:a16="http://schemas.microsoft.com/office/drawing/2014/main" id="{D6D5F68E-6958-4F66-9D08-96579BD124E5}"/>
              </a:ext>
            </a:extLst>
          </p:cNvPr>
          <p:cNvSpPr/>
          <p:nvPr/>
        </p:nvSpPr>
        <p:spPr>
          <a:xfrm>
            <a:off x="3243425" y="1073440"/>
            <a:ext cx="8604000" cy="244796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pt-PT" sz="3000" b="1" spc="-20" dirty="0">
                <a:solidFill>
                  <a:srgbClr val="6ECECB"/>
                </a:solidFill>
                <a:effectLst>
                  <a:outerShdw blurRad="38100" dist="38100" dir="2700000" algn="tl">
                    <a:srgbClr val="000000">
                      <a:alpha val="43137"/>
                    </a:srgbClr>
                  </a:outerShdw>
                </a:effectLst>
              </a:rPr>
              <a:t>Visão</a:t>
            </a:r>
          </a:p>
          <a:p>
            <a:pPr>
              <a:lnSpc>
                <a:spcPct val="150000"/>
              </a:lnSpc>
            </a:pPr>
            <a:r>
              <a:rPr lang="pt-PT" sz="2200" spc="-20" dirty="0">
                <a:solidFill>
                  <a:schemeClr val="tx1"/>
                </a:solidFill>
              </a:rPr>
              <a:t>O estímulo visual pode ser feito de várias maneiras. O traje, os adereços a sorrisos. Bolos coloridos ou exibições coloridas de frutas e vegetais num mercado chamam facilmente a atenção.</a:t>
            </a:r>
            <a:endParaRPr lang="en-US" sz="2200" spc="-20" dirty="0">
              <a:solidFill>
                <a:schemeClr val="tx1"/>
              </a:solidFill>
            </a:endParaRPr>
          </a:p>
        </p:txBody>
      </p:sp>
      <p:pic>
        <p:nvPicPr>
          <p:cNvPr id="16" name="Imagem 15">
            <a:extLst>
              <a:ext uri="{FF2B5EF4-FFF2-40B4-BE49-F238E27FC236}">
                <a16:creationId xmlns:a16="http://schemas.microsoft.com/office/drawing/2014/main" id="{75A24407-D3B5-4539-940B-D8368C411F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69953" y="3770207"/>
            <a:ext cx="2750903" cy="2462336"/>
          </a:xfrm>
          <a:prstGeom prst="rect">
            <a:avLst/>
          </a:prstGeom>
          <a:effectLst>
            <a:outerShdw blurRad="50800" dist="38100" dir="2700000" algn="tl" rotWithShape="0">
              <a:prstClr val="black">
                <a:alpha val="40000"/>
              </a:prstClr>
            </a:outerShdw>
          </a:effectLst>
        </p:spPr>
      </p:pic>
      <p:pic>
        <p:nvPicPr>
          <p:cNvPr id="19" name="Imagem 18">
            <a:extLst>
              <a:ext uri="{FF2B5EF4-FFF2-40B4-BE49-F238E27FC236}">
                <a16:creationId xmlns:a16="http://schemas.microsoft.com/office/drawing/2014/main" id="{640B7154-4237-4889-9800-655C750570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574" y="1073440"/>
            <a:ext cx="2800085" cy="2447965"/>
          </a:xfrm>
          <a:prstGeom prst="rect">
            <a:avLst/>
          </a:prstGeom>
          <a:effectLst>
            <a:outerShdw blurRad="50800" dist="38100" dir="2700000" algn="tl" rotWithShape="0">
              <a:prstClr val="black">
                <a:alpha val="40000"/>
              </a:prstClr>
            </a:outerShdw>
          </a:effectLst>
        </p:spPr>
      </p:pic>
      <p:sp>
        <p:nvSpPr>
          <p:cNvPr id="7" name="CaixaDeTexto 6">
            <a:extLst>
              <a:ext uri="{FF2B5EF4-FFF2-40B4-BE49-F238E27FC236}">
                <a16:creationId xmlns:a16="http://schemas.microsoft.com/office/drawing/2014/main" id="{0CF23536-9A5F-4829-BD33-4FE314B6D92A}"/>
              </a:ext>
            </a:extLst>
          </p:cNvPr>
          <p:cNvSpPr txBox="1"/>
          <p:nvPr/>
        </p:nvSpPr>
        <p:spPr>
          <a:xfrm>
            <a:off x="9047343" y="3509305"/>
            <a:ext cx="2816352" cy="246221"/>
          </a:xfrm>
          <a:prstGeom prst="rect">
            <a:avLst/>
          </a:prstGeom>
          <a:noFill/>
        </p:spPr>
        <p:txBody>
          <a:bodyPr wrap="square" rtlCol="0">
            <a:spAutoFit/>
          </a:bodyPr>
          <a:lstStyle/>
          <a:p>
            <a:pPr algn="r"/>
            <a:r>
              <a:rPr lang="en-GB" sz="1000" dirty="0"/>
              <a:t>Retrieved from: www.photopin.com</a:t>
            </a:r>
          </a:p>
        </p:txBody>
      </p:sp>
    </p:spTree>
    <p:extLst>
      <p:ext uri="{BB962C8B-B14F-4D97-AF65-F5344CB8AC3E}">
        <p14:creationId xmlns:p14="http://schemas.microsoft.com/office/powerpoint/2010/main" val="365131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3"/>
              </a:rPr>
              <a:t>https://youtu.be/xGkkUQib_Lw</a:t>
            </a:r>
            <a:endParaRPr lang="en-GB" sz="1050" dirty="0"/>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#2</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7" name="CaixaDeTexto 6">
            <a:extLst>
              <a:ext uri="{FF2B5EF4-FFF2-40B4-BE49-F238E27FC236}">
                <a16:creationId xmlns:a16="http://schemas.microsoft.com/office/drawing/2014/main" id="{7DD502CC-AF0C-4537-80F4-3EFE68278038}"/>
              </a:ext>
            </a:extLst>
          </p:cNvPr>
          <p:cNvSpPr txBox="1"/>
          <p:nvPr/>
        </p:nvSpPr>
        <p:spPr>
          <a:xfrm>
            <a:off x="9843516" y="1228725"/>
            <a:ext cx="2293620" cy="2400657"/>
          </a:xfrm>
          <a:prstGeom prst="rect">
            <a:avLst/>
          </a:prstGeom>
          <a:noFill/>
        </p:spPr>
        <p:txBody>
          <a:bodyPr wrap="square">
            <a:spAutoFit/>
          </a:bodyPr>
          <a:lstStyle/>
          <a:p>
            <a:r>
              <a:rPr lang="en-US" sz="3000" b="1" i="1" dirty="0" err="1">
                <a:solidFill>
                  <a:schemeClr val="bg1">
                    <a:lumMod val="65000"/>
                  </a:schemeClr>
                </a:solidFill>
              </a:rPr>
              <a:t>Projetar</a:t>
            </a:r>
            <a:r>
              <a:rPr lang="en-US" sz="3000" b="1" i="1" dirty="0">
                <a:solidFill>
                  <a:schemeClr val="bg1">
                    <a:lumMod val="65000"/>
                  </a:schemeClr>
                </a:solidFill>
              </a:rPr>
              <a:t> </a:t>
            </a:r>
            <a:r>
              <a:rPr lang="pt-PT" sz="3000" b="1" i="1" dirty="0">
                <a:solidFill>
                  <a:schemeClr val="bg1">
                    <a:lumMod val="65000"/>
                  </a:schemeClr>
                </a:solidFill>
              </a:rPr>
              <a:t>Experiências Turísticas para Sorrisos e Prazer</a:t>
            </a:r>
            <a:endParaRPr lang="en-GB" sz="3000" b="1" i="1" dirty="0">
              <a:solidFill>
                <a:schemeClr val="bg1">
                  <a:lumMod val="65000"/>
                </a:schemeClr>
              </a:solidFill>
            </a:endParaRPr>
          </a:p>
        </p:txBody>
      </p:sp>
      <p:pic>
        <p:nvPicPr>
          <p:cNvPr id="4" name="Multimédia Online 3" title="Designing Tourism Experiences for Smiles and Delight">
            <a:hlinkClick r:id="" action="ppaction://media"/>
            <a:extLst>
              <a:ext uri="{FF2B5EF4-FFF2-40B4-BE49-F238E27FC236}">
                <a16:creationId xmlns:a16="http://schemas.microsoft.com/office/drawing/2014/main" id="{F4E5AD35-00A2-4502-BB89-3C677D3B3E63}"/>
              </a:ext>
            </a:extLst>
          </p:cNvPr>
          <p:cNvPicPr>
            <a:picLocks noRot="1"/>
          </p:cNvPicPr>
          <p:nvPr>
            <a:videoFile r:link="rId1"/>
          </p:nvPr>
        </p:nvPicPr>
        <p:blipFill>
          <a:blip r:embed="rId5"/>
          <a:stretch>
            <a:fillRect/>
          </a:stretch>
        </p:blipFill>
        <p:spPr>
          <a:xfrm>
            <a:off x="2676906" y="1287000"/>
            <a:ext cx="6948000" cy="4284000"/>
          </a:xfrm>
          <a:prstGeom prst="rect">
            <a:avLst/>
          </a:prstGeom>
        </p:spPr>
      </p:pic>
    </p:spTree>
    <p:extLst>
      <p:ext uri="{BB962C8B-B14F-4D97-AF65-F5344CB8AC3E}">
        <p14:creationId xmlns:p14="http://schemas.microsoft.com/office/powerpoint/2010/main" val="31498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ção da Imagem 7">
            <a:extLst>
              <a:ext uri="{FF2B5EF4-FFF2-40B4-BE49-F238E27FC236}">
                <a16:creationId xmlns:a16="http://schemas.microsoft.com/office/drawing/2014/main" id="{0C61A76E-44DC-4CAF-844E-FD680D833C2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
        <p:nvSpPr>
          <p:cNvPr id="9" name="Text Placeholder 1">
            <a:extLst>
              <a:ext uri="{FF2B5EF4-FFF2-40B4-BE49-F238E27FC236}">
                <a16:creationId xmlns:a16="http://schemas.microsoft.com/office/drawing/2014/main" id="{FB46FCCB-4299-45B5-A513-593394DCCC63}"/>
              </a:ext>
            </a:extLst>
          </p:cNvPr>
          <p:cNvSpPr>
            <a:spLocks noGrp="1"/>
          </p:cNvSpPr>
          <p:nvPr>
            <p:ph type="body" sz="quarter" idx="13"/>
          </p:nvPr>
        </p:nvSpPr>
        <p:spPr>
          <a:xfrm>
            <a:off x="205213" y="936395"/>
            <a:ext cx="3058492" cy="3297980"/>
          </a:xfrm>
        </p:spPr>
        <p:txBody>
          <a:bodyPr lIns="0" rIns="0">
            <a:noAutofit/>
          </a:bodyPr>
          <a:lstStyle/>
          <a:p>
            <a:r>
              <a:rPr lang="en-US" sz="9600" dirty="0">
                <a:solidFill>
                  <a:schemeClr val="bg1"/>
                </a:solidFill>
                <a:effectLst>
                  <a:outerShdw blurRad="38100" dist="38100" dir="2700000" algn="tl">
                    <a:srgbClr val="000000">
                      <a:alpha val="43137"/>
                    </a:srgbClr>
                  </a:outerShdw>
                </a:effectLst>
              </a:rPr>
              <a:t>3.4.</a:t>
            </a:r>
          </a:p>
          <a:p>
            <a:r>
              <a:rPr lang="en-US" sz="4400" dirty="0" err="1">
                <a:solidFill>
                  <a:schemeClr val="bg1"/>
                </a:solidFill>
                <a:effectLst>
                  <a:outerShdw blurRad="38100" dist="38100" dir="2700000" algn="tl">
                    <a:srgbClr val="000000">
                      <a:alpha val="43137"/>
                    </a:srgbClr>
                  </a:outerShdw>
                </a:effectLst>
              </a:rPr>
              <a:t>Ir</a:t>
            </a:r>
            <a:r>
              <a:rPr lang="en-US" sz="4400" dirty="0">
                <a:solidFill>
                  <a:schemeClr val="bg1"/>
                </a:solidFill>
                <a:effectLst>
                  <a:outerShdw blurRad="38100" dist="38100" dir="2700000" algn="tl">
                    <a:srgbClr val="000000">
                      <a:alpha val="43137"/>
                    </a:srgbClr>
                  </a:outerShdw>
                </a:effectLst>
              </a:rPr>
              <a:t> </a:t>
            </a:r>
            <a:r>
              <a:rPr lang="en-US" sz="4400" dirty="0" err="1">
                <a:solidFill>
                  <a:schemeClr val="bg1"/>
                </a:solidFill>
                <a:effectLst>
                  <a:outerShdw blurRad="38100" dist="38100" dir="2700000" algn="tl">
                    <a:srgbClr val="000000">
                      <a:alpha val="43137"/>
                    </a:srgbClr>
                  </a:outerShdw>
                </a:effectLst>
              </a:rPr>
              <a:t>Além</a:t>
            </a:r>
            <a:r>
              <a:rPr lang="en-US" sz="4400" dirty="0">
                <a:solidFill>
                  <a:schemeClr val="bg1"/>
                </a:solidFill>
                <a:effectLst>
                  <a:outerShdw blurRad="38100" dist="38100" dir="2700000" algn="tl">
                    <a:srgbClr val="000000">
                      <a:alpha val="43137"/>
                    </a:srgbClr>
                  </a:outerShdw>
                </a:effectLst>
              </a:rPr>
              <a:t> da </a:t>
            </a:r>
            <a:r>
              <a:rPr lang="en-US" sz="4400" dirty="0" err="1">
                <a:solidFill>
                  <a:schemeClr val="bg1"/>
                </a:solidFill>
                <a:effectLst>
                  <a:outerShdw blurRad="38100" dist="38100" dir="2700000" algn="tl">
                    <a:srgbClr val="000000">
                      <a:alpha val="43137"/>
                    </a:srgbClr>
                  </a:outerShdw>
                </a:effectLst>
              </a:rPr>
              <a:t>Experiência</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3946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Ir Além da Experiência</a:t>
            </a:r>
          </a:p>
        </p:txBody>
      </p:sp>
      <p:pic>
        <p:nvPicPr>
          <p:cNvPr id="3" name="Imagem 2">
            <a:extLst>
              <a:ext uri="{FF2B5EF4-FFF2-40B4-BE49-F238E27FC236}">
                <a16:creationId xmlns:a16="http://schemas.microsoft.com/office/drawing/2014/main" id="{735EF557-4ED8-4553-B565-3A34CD0D7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51" y="1217569"/>
            <a:ext cx="648000" cy="648000"/>
          </a:xfrm>
          <a:prstGeom prst="rect">
            <a:avLst/>
          </a:prstGeom>
        </p:spPr>
      </p:pic>
      <p:sp>
        <p:nvSpPr>
          <p:cNvPr id="4" name="CaixaDeTexto 3">
            <a:extLst>
              <a:ext uri="{FF2B5EF4-FFF2-40B4-BE49-F238E27FC236}">
                <a16:creationId xmlns:a16="http://schemas.microsoft.com/office/drawing/2014/main" id="{BF5E676B-DE58-4862-B3ED-51BFE6257C4B}"/>
              </a:ext>
            </a:extLst>
          </p:cNvPr>
          <p:cNvSpPr txBox="1"/>
          <p:nvPr/>
        </p:nvSpPr>
        <p:spPr>
          <a:xfrm>
            <a:off x="1058638" y="1156276"/>
            <a:ext cx="2433757" cy="830997"/>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A armadilha da </a:t>
            </a:r>
            <a:r>
              <a:rPr lang="pt-PT" sz="2400" b="1" dirty="0">
                <a:solidFill>
                  <a:srgbClr val="C00000"/>
                </a:solidFill>
                <a:effectLst>
                  <a:outerShdw blurRad="38100" dist="38100" dir="2700000" algn="tl">
                    <a:srgbClr val="000000">
                      <a:alpha val="43137"/>
                    </a:srgbClr>
                  </a:outerShdw>
                </a:effectLst>
              </a:rPr>
              <a:t>Homogeneização</a:t>
            </a:r>
          </a:p>
        </p:txBody>
      </p:sp>
      <p:cxnSp>
        <p:nvCxnSpPr>
          <p:cNvPr id="13" name="Conexão reta unidirecional 12">
            <a:extLst>
              <a:ext uri="{FF2B5EF4-FFF2-40B4-BE49-F238E27FC236}">
                <a16:creationId xmlns:a16="http://schemas.microsoft.com/office/drawing/2014/main" id="{26D6FF81-D87D-4CF4-BE60-C59CA0D697B8}"/>
              </a:ext>
            </a:extLst>
          </p:cNvPr>
          <p:cNvCxnSpPr>
            <a:cxnSpLocks/>
          </p:cNvCxnSpPr>
          <p:nvPr/>
        </p:nvCxnSpPr>
        <p:spPr>
          <a:xfrm flipV="1">
            <a:off x="3959352" y="1626514"/>
            <a:ext cx="4172971" cy="2"/>
          </a:xfrm>
          <a:prstGeom prst="straightConnector1">
            <a:avLst/>
          </a:prstGeom>
          <a:ln w="57150">
            <a:solidFill>
              <a:srgbClr val="6ECECB"/>
            </a:solidFill>
            <a:tailEnd type="triangle"/>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8916AF5D-8EDB-486D-85C2-303FE36EFC87}"/>
              </a:ext>
            </a:extLst>
          </p:cNvPr>
          <p:cNvSpPr txBox="1"/>
          <p:nvPr/>
        </p:nvSpPr>
        <p:spPr>
          <a:xfrm>
            <a:off x="1087822" y="4317338"/>
            <a:ext cx="10030893" cy="2400657"/>
          </a:xfrm>
          <a:prstGeom prst="rect">
            <a:avLst/>
          </a:prstGeom>
          <a:noFill/>
        </p:spPr>
        <p:txBody>
          <a:bodyPr wrap="square" rtlCol="0">
            <a:spAutoFit/>
          </a:bodyPr>
          <a:lstStyle/>
          <a:p>
            <a:pPr algn="ctr"/>
            <a:r>
              <a:rPr lang="en-GB" sz="3000" b="1" i="1" dirty="0">
                <a:solidFill>
                  <a:srgbClr val="F7981D"/>
                </a:solidFill>
              </a:rPr>
              <a:t>“</a:t>
            </a:r>
            <a:r>
              <a:rPr lang="pt-PT" sz="3000" b="1" i="1" dirty="0">
                <a:solidFill>
                  <a:srgbClr val="F7981D"/>
                </a:solidFill>
              </a:rPr>
              <a:t>As empresas de turismo também entrarão no negócio de transformação pessoal e familiar, pois como aponta o psicólogo </a:t>
            </a:r>
            <a:r>
              <a:rPr lang="pt-PT" sz="3000" b="1" i="1" dirty="0" err="1">
                <a:solidFill>
                  <a:srgbClr val="F7981D"/>
                </a:solidFill>
              </a:rPr>
              <a:t>Jeffrey</a:t>
            </a:r>
            <a:r>
              <a:rPr lang="pt-PT" sz="3000" b="1" i="1" dirty="0">
                <a:solidFill>
                  <a:srgbClr val="F7981D"/>
                </a:solidFill>
              </a:rPr>
              <a:t> A. Kotler, «Viajar oferece-lhe mais oportunidades de mudar a sua vida do que quase qualquer outro empreendimento humano</a:t>
            </a:r>
            <a:r>
              <a:rPr lang="en-GB" sz="3000" b="1" i="1" dirty="0">
                <a:solidFill>
                  <a:srgbClr val="F7981D"/>
                </a:solidFill>
              </a:rPr>
              <a:t>»”</a:t>
            </a:r>
          </a:p>
        </p:txBody>
      </p:sp>
      <p:pic>
        <p:nvPicPr>
          <p:cNvPr id="24" name="Imagem 23">
            <a:extLst>
              <a:ext uri="{FF2B5EF4-FFF2-40B4-BE49-F238E27FC236}">
                <a16:creationId xmlns:a16="http://schemas.microsoft.com/office/drawing/2014/main" id="{ED18AC90-BEBC-4EF3-9E7F-1E444BBDEF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6242" y="1203488"/>
            <a:ext cx="720000" cy="720000"/>
          </a:xfrm>
          <a:prstGeom prst="rect">
            <a:avLst/>
          </a:prstGeom>
        </p:spPr>
      </p:pic>
      <p:grpSp>
        <p:nvGrpSpPr>
          <p:cNvPr id="38" name="Agrupar 37">
            <a:extLst>
              <a:ext uri="{FF2B5EF4-FFF2-40B4-BE49-F238E27FC236}">
                <a16:creationId xmlns:a16="http://schemas.microsoft.com/office/drawing/2014/main" id="{E3B2CAED-E4DC-4E01-BE59-025E84E0BE14}"/>
              </a:ext>
            </a:extLst>
          </p:cNvPr>
          <p:cNvGrpSpPr/>
          <p:nvPr/>
        </p:nvGrpSpPr>
        <p:grpSpPr>
          <a:xfrm>
            <a:off x="8972229" y="2572522"/>
            <a:ext cx="2699714" cy="830997"/>
            <a:chOff x="8182990" y="3174003"/>
            <a:chExt cx="2699714" cy="830997"/>
          </a:xfrm>
        </p:grpSpPr>
        <p:sp>
          <p:nvSpPr>
            <p:cNvPr id="23" name="CaixaDeTexto 22">
              <a:extLst>
                <a:ext uri="{FF2B5EF4-FFF2-40B4-BE49-F238E27FC236}">
                  <a16:creationId xmlns:a16="http://schemas.microsoft.com/office/drawing/2014/main" id="{6CEDB75C-0D47-425F-B0F7-BD2881C1E9B9}"/>
                </a:ext>
              </a:extLst>
            </p:cNvPr>
            <p:cNvSpPr txBox="1"/>
            <p:nvPr/>
          </p:nvSpPr>
          <p:spPr>
            <a:xfrm>
              <a:off x="8953028" y="3174003"/>
              <a:ext cx="1929676" cy="830997"/>
            </a:xfrm>
            <a:prstGeom prst="rect">
              <a:avLst/>
            </a:prstGeom>
            <a:noFill/>
          </p:spPr>
          <p:txBody>
            <a:bodyPr wrap="square">
              <a:spAutoFit/>
            </a:bodyPr>
            <a:lstStyle/>
            <a:p>
              <a:r>
                <a:rPr lang="pt-PT" sz="2400" b="1" dirty="0">
                  <a:solidFill>
                    <a:srgbClr val="FDDE00"/>
                  </a:solidFill>
                  <a:effectLst>
                    <a:outerShdw blurRad="38100" dist="38100" dir="2700000" algn="tl">
                      <a:srgbClr val="000000">
                        <a:alpha val="43137"/>
                      </a:srgbClr>
                    </a:outerShdw>
                  </a:effectLst>
                </a:rPr>
                <a:t>Fácil </a:t>
              </a:r>
            </a:p>
            <a:p>
              <a:r>
                <a:rPr lang="pt-PT" sz="2400" b="1" dirty="0">
                  <a:solidFill>
                    <a:srgbClr val="FDDE00"/>
                  </a:solidFill>
                  <a:effectLst>
                    <a:outerShdw blurRad="38100" dist="38100" dir="2700000" algn="tl">
                      <a:srgbClr val="000000">
                        <a:alpha val="43137"/>
                      </a:srgbClr>
                    </a:outerShdw>
                  </a:effectLst>
                </a:rPr>
                <a:t>&amp; Diferente</a:t>
              </a:r>
            </a:p>
          </p:txBody>
        </p:sp>
        <p:pic>
          <p:nvPicPr>
            <p:cNvPr id="26" name="Imagem 25">
              <a:extLst>
                <a:ext uri="{FF2B5EF4-FFF2-40B4-BE49-F238E27FC236}">
                  <a16:creationId xmlns:a16="http://schemas.microsoft.com/office/drawing/2014/main" id="{2EE481A9-3AF2-4B03-9373-5CBDB83339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2990" y="3229501"/>
              <a:ext cx="720000" cy="720000"/>
            </a:xfrm>
            <a:prstGeom prst="rect">
              <a:avLst/>
            </a:prstGeom>
          </p:spPr>
        </p:pic>
      </p:grpSp>
      <p:grpSp>
        <p:nvGrpSpPr>
          <p:cNvPr id="69" name="Agrupar 68">
            <a:extLst>
              <a:ext uri="{FF2B5EF4-FFF2-40B4-BE49-F238E27FC236}">
                <a16:creationId xmlns:a16="http://schemas.microsoft.com/office/drawing/2014/main" id="{011C9F00-566A-4837-982A-ED1B928F270A}"/>
              </a:ext>
            </a:extLst>
          </p:cNvPr>
          <p:cNvGrpSpPr/>
          <p:nvPr/>
        </p:nvGrpSpPr>
        <p:grpSpPr>
          <a:xfrm>
            <a:off x="4660941" y="2628020"/>
            <a:ext cx="3304586" cy="1773230"/>
            <a:chOff x="4614718" y="4089642"/>
            <a:chExt cx="3304586" cy="1414796"/>
          </a:xfrm>
        </p:grpSpPr>
        <p:sp>
          <p:nvSpPr>
            <p:cNvPr id="68" name="Retângulo 67">
              <a:extLst>
                <a:ext uri="{FF2B5EF4-FFF2-40B4-BE49-F238E27FC236}">
                  <a16:creationId xmlns:a16="http://schemas.microsoft.com/office/drawing/2014/main" id="{A596B3E1-45FD-4854-A999-982EDFAEF914}"/>
                </a:ext>
              </a:extLst>
            </p:cNvPr>
            <p:cNvSpPr/>
            <p:nvPr/>
          </p:nvSpPr>
          <p:spPr>
            <a:xfrm>
              <a:off x="4614718" y="4089642"/>
              <a:ext cx="3255264" cy="114781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Imagem 27">
              <a:extLst>
                <a:ext uri="{FF2B5EF4-FFF2-40B4-BE49-F238E27FC236}">
                  <a16:creationId xmlns:a16="http://schemas.microsoft.com/office/drawing/2014/main" id="{9EFA478C-266F-4893-A72F-E7BF1BD7D8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8458" y="4267275"/>
              <a:ext cx="720000" cy="720000"/>
            </a:xfrm>
            <a:prstGeom prst="rect">
              <a:avLst/>
            </a:prstGeom>
          </p:spPr>
        </p:pic>
        <p:sp>
          <p:nvSpPr>
            <p:cNvPr id="29" name="CaixaDeTexto 28">
              <a:extLst>
                <a:ext uri="{FF2B5EF4-FFF2-40B4-BE49-F238E27FC236}">
                  <a16:creationId xmlns:a16="http://schemas.microsoft.com/office/drawing/2014/main" id="{03CE9637-8B0A-4860-9EA6-30028F4C9D6E}"/>
                </a:ext>
              </a:extLst>
            </p:cNvPr>
            <p:cNvSpPr txBox="1"/>
            <p:nvPr/>
          </p:nvSpPr>
          <p:spPr>
            <a:xfrm>
              <a:off x="5525994" y="4304109"/>
              <a:ext cx="2393310" cy="1200329"/>
            </a:xfrm>
            <a:prstGeom prst="rect">
              <a:avLst/>
            </a:prstGeom>
            <a:noFill/>
          </p:spPr>
          <p:txBody>
            <a:bodyPr wrap="square" rtlCol="0">
              <a:spAutoFit/>
            </a:bodyPr>
            <a:lstStyle/>
            <a:p>
              <a:r>
                <a:rPr lang="en-GB" sz="2400" b="1" dirty="0" err="1">
                  <a:solidFill>
                    <a:srgbClr val="FC5E71"/>
                  </a:solidFill>
                  <a:effectLst>
                    <a:outerShdw blurRad="38100" dist="38100" dir="2700000" algn="tl">
                      <a:srgbClr val="000000">
                        <a:alpha val="43137"/>
                      </a:srgbClr>
                    </a:outerShdw>
                  </a:effectLst>
                </a:rPr>
                <a:t>Experiências</a:t>
              </a:r>
              <a:r>
                <a:rPr lang="en-GB" sz="2400" b="1" dirty="0">
                  <a:solidFill>
                    <a:srgbClr val="FC5E71"/>
                  </a:solidFill>
                  <a:effectLst>
                    <a:outerShdw blurRad="38100" dist="38100" dir="2700000" algn="tl">
                      <a:srgbClr val="000000">
                        <a:alpha val="43137"/>
                      </a:srgbClr>
                    </a:outerShdw>
                  </a:effectLst>
                </a:rPr>
                <a:t> </a:t>
              </a:r>
              <a:r>
                <a:rPr lang="en-GB" sz="2400" b="1" dirty="0" err="1">
                  <a:solidFill>
                    <a:srgbClr val="FC5E71"/>
                  </a:solidFill>
                  <a:effectLst>
                    <a:outerShdw blurRad="38100" dist="38100" dir="2700000" algn="tl">
                      <a:srgbClr val="000000">
                        <a:alpha val="43137"/>
                      </a:srgbClr>
                    </a:outerShdw>
                  </a:effectLst>
                </a:rPr>
                <a:t>transformadoras</a:t>
              </a:r>
              <a:r>
                <a:rPr lang="en-GB" sz="2400" b="1" dirty="0">
                  <a:solidFill>
                    <a:srgbClr val="FC5E71"/>
                  </a:solidFill>
                  <a:effectLst>
                    <a:outerShdw blurRad="38100" dist="38100" dir="2700000" algn="tl">
                      <a:srgbClr val="000000">
                        <a:alpha val="43137"/>
                      </a:srgbClr>
                    </a:outerShdw>
                  </a:effectLst>
                </a:rPr>
                <a:t> de </a:t>
              </a:r>
              <a:r>
                <a:rPr lang="en-GB" sz="2400" b="1" dirty="0" err="1">
                  <a:solidFill>
                    <a:srgbClr val="FC5E71"/>
                  </a:solidFill>
                  <a:effectLst>
                    <a:outerShdw blurRad="38100" dist="38100" dir="2700000" algn="tl">
                      <a:srgbClr val="000000">
                        <a:alpha val="43137"/>
                      </a:srgbClr>
                    </a:outerShdw>
                  </a:effectLst>
                </a:rPr>
                <a:t>vida</a:t>
              </a:r>
              <a:endParaRPr lang="en-GB" sz="2400" b="1" dirty="0">
                <a:solidFill>
                  <a:srgbClr val="FC5E71"/>
                </a:solidFill>
                <a:effectLst>
                  <a:outerShdw blurRad="38100" dist="38100" dir="2700000" algn="tl">
                    <a:srgbClr val="000000">
                      <a:alpha val="43137"/>
                    </a:srgbClr>
                  </a:outerShdw>
                </a:effectLst>
              </a:endParaRPr>
            </a:p>
          </p:txBody>
        </p:sp>
      </p:grpSp>
      <p:grpSp>
        <p:nvGrpSpPr>
          <p:cNvPr id="56" name="Agrupar 55">
            <a:extLst>
              <a:ext uri="{FF2B5EF4-FFF2-40B4-BE49-F238E27FC236}">
                <a16:creationId xmlns:a16="http://schemas.microsoft.com/office/drawing/2014/main" id="{DDD96B3E-17EC-4C96-88A2-AEC36EC86B6C}"/>
              </a:ext>
            </a:extLst>
          </p:cNvPr>
          <p:cNvGrpSpPr/>
          <p:nvPr/>
        </p:nvGrpSpPr>
        <p:grpSpPr>
          <a:xfrm>
            <a:off x="432941" y="2949228"/>
            <a:ext cx="3893728" cy="830997"/>
            <a:chOff x="192247" y="3868155"/>
            <a:chExt cx="3893728" cy="830997"/>
          </a:xfrm>
        </p:grpSpPr>
        <p:sp>
          <p:nvSpPr>
            <p:cNvPr id="6" name="CaixaDeTexto 5">
              <a:extLst>
                <a:ext uri="{FF2B5EF4-FFF2-40B4-BE49-F238E27FC236}">
                  <a16:creationId xmlns:a16="http://schemas.microsoft.com/office/drawing/2014/main" id="{40530AF7-F8C1-44E1-8016-5BC298A3BC3C}"/>
                </a:ext>
              </a:extLst>
            </p:cNvPr>
            <p:cNvSpPr txBox="1"/>
            <p:nvPr/>
          </p:nvSpPr>
          <p:spPr>
            <a:xfrm>
              <a:off x="840247" y="3868155"/>
              <a:ext cx="3245728" cy="830997"/>
            </a:xfrm>
            <a:prstGeom prst="rect">
              <a:avLst/>
            </a:prstGeom>
            <a:noFill/>
          </p:spPr>
          <p:txBody>
            <a:bodyPr wrap="square" rtlCol="0">
              <a:spAutoFit/>
            </a:bodyPr>
            <a:lstStyle/>
            <a:p>
              <a:r>
                <a:rPr lang="pt-PT" sz="2400" b="1" dirty="0"/>
                <a:t>Experiências podem-se tornar </a:t>
              </a:r>
              <a:r>
                <a:rPr lang="pt-PT" sz="2400" b="1" dirty="0">
                  <a:solidFill>
                    <a:srgbClr val="F7981D"/>
                  </a:solidFill>
                  <a:effectLst>
                    <a:outerShdw blurRad="38100" dist="38100" dir="2700000" algn="tl">
                      <a:srgbClr val="000000">
                        <a:alpha val="43137"/>
                      </a:srgbClr>
                    </a:outerShdw>
                  </a:effectLst>
                </a:rPr>
                <a:t>homogéneas</a:t>
              </a:r>
              <a:r>
                <a:rPr lang="pt-PT" sz="2400" b="1" dirty="0"/>
                <a:t>. </a:t>
              </a:r>
            </a:p>
          </p:txBody>
        </p:sp>
        <p:pic>
          <p:nvPicPr>
            <p:cNvPr id="11" name="Imagem 10">
              <a:extLst>
                <a:ext uri="{FF2B5EF4-FFF2-40B4-BE49-F238E27FC236}">
                  <a16:creationId xmlns:a16="http://schemas.microsoft.com/office/drawing/2014/main" id="{5C0BDBC0-50B7-4161-9131-1A6D9756C5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2247" y="3868155"/>
              <a:ext cx="648000" cy="648000"/>
            </a:xfrm>
            <a:prstGeom prst="rect">
              <a:avLst/>
            </a:prstGeom>
          </p:spPr>
        </p:pic>
      </p:grpSp>
      <p:sp>
        <p:nvSpPr>
          <p:cNvPr id="33" name="CaixaDeTexto 32">
            <a:extLst>
              <a:ext uri="{FF2B5EF4-FFF2-40B4-BE49-F238E27FC236}">
                <a16:creationId xmlns:a16="http://schemas.microsoft.com/office/drawing/2014/main" id="{D4E05CDE-2F5F-4E54-9AD0-38297168C31A}"/>
              </a:ext>
            </a:extLst>
          </p:cNvPr>
          <p:cNvSpPr txBox="1"/>
          <p:nvPr/>
        </p:nvSpPr>
        <p:spPr>
          <a:xfrm>
            <a:off x="9332229" y="1151000"/>
            <a:ext cx="2339714" cy="830997"/>
          </a:xfrm>
          <a:prstGeom prst="rect">
            <a:avLst/>
          </a:prstGeom>
          <a:noFill/>
        </p:spPr>
        <p:txBody>
          <a:bodyPr wrap="square">
            <a:spAutoFit/>
          </a:bodyPr>
          <a:lstStyle/>
          <a:p>
            <a:r>
              <a:rPr lang="pt-PT" sz="2400" b="1" dirty="0">
                <a:solidFill>
                  <a:srgbClr val="6ECECB"/>
                </a:solidFill>
                <a:effectLst>
                  <a:outerShdw blurRad="38100" dist="38100" dir="2700000" algn="tl">
                    <a:srgbClr val="000000">
                      <a:alpha val="43137"/>
                    </a:srgbClr>
                  </a:outerShdw>
                </a:effectLst>
              </a:rPr>
              <a:t>Massificação da personalização</a:t>
            </a:r>
          </a:p>
        </p:txBody>
      </p:sp>
      <p:pic>
        <p:nvPicPr>
          <p:cNvPr id="54" name="Imagem 53">
            <a:extLst>
              <a:ext uri="{FF2B5EF4-FFF2-40B4-BE49-F238E27FC236}">
                <a16:creationId xmlns:a16="http://schemas.microsoft.com/office/drawing/2014/main" id="{F274FA7C-0032-479A-8E80-51F079FAB3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402697" flipV="1">
            <a:off x="62655" y="2174084"/>
            <a:ext cx="797404" cy="588436"/>
          </a:xfrm>
          <a:prstGeom prst="rect">
            <a:avLst/>
          </a:prstGeom>
        </p:spPr>
      </p:pic>
      <p:pic>
        <p:nvPicPr>
          <p:cNvPr id="61" name="Imagem 60">
            <a:extLst>
              <a:ext uri="{FF2B5EF4-FFF2-40B4-BE49-F238E27FC236}">
                <a16:creationId xmlns:a16="http://schemas.microsoft.com/office/drawing/2014/main" id="{106E0805-00E9-46EF-AD89-0AC4E78BE53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491679">
            <a:off x="8239700" y="3298632"/>
            <a:ext cx="606496" cy="606496"/>
          </a:xfrm>
          <a:prstGeom prst="rect">
            <a:avLst/>
          </a:prstGeom>
        </p:spPr>
      </p:pic>
      <p:cxnSp>
        <p:nvCxnSpPr>
          <p:cNvPr id="45" name="Conexão: Curva 44">
            <a:extLst>
              <a:ext uri="{FF2B5EF4-FFF2-40B4-BE49-F238E27FC236}">
                <a16:creationId xmlns:a16="http://schemas.microsoft.com/office/drawing/2014/main" id="{AFF810F3-9F00-4A04-A87F-63121F266CD2}"/>
              </a:ext>
            </a:extLst>
          </p:cNvPr>
          <p:cNvCxnSpPr>
            <a:cxnSpLocks/>
            <a:stCxn id="26" idx="0"/>
            <a:endCxn id="6" idx="0"/>
          </p:cNvCxnSpPr>
          <p:nvPr/>
        </p:nvCxnSpPr>
        <p:spPr>
          <a:xfrm rot="16200000" flipH="1" flipV="1">
            <a:off x="5857413" y="-525588"/>
            <a:ext cx="321208" cy="6628424"/>
          </a:xfrm>
          <a:prstGeom prst="curvedConnector3">
            <a:avLst>
              <a:gd name="adj1" fmla="val -71169"/>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Cruzada 1">
            <a:extLst>
              <a:ext uri="{FF2B5EF4-FFF2-40B4-BE49-F238E27FC236}">
                <a16:creationId xmlns:a16="http://schemas.microsoft.com/office/drawing/2014/main" id="{D1E7A04B-9793-4606-905D-EC44C546F99E}"/>
              </a:ext>
            </a:extLst>
          </p:cNvPr>
          <p:cNvSpPr/>
          <p:nvPr/>
        </p:nvSpPr>
        <p:spPr>
          <a:xfrm rot="2709798">
            <a:off x="5895503" y="1993174"/>
            <a:ext cx="432000" cy="432000"/>
          </a:xfrm>
          <a:prstGeom prst="plus">
            <a:avLst>
              <a:gd name="adj" fmla="val 3539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Imagem 31">
            <a:extLst>
              <a:ext uri="{FF2B5EF4-FFF2-40B4-BE49-F238E27FC236}">
                <a16:creationId xmlns:a16="http://schemas.microsoft.com/office/drawing/2014/main" id="{9C94B567-5327-474F-BCAA-E8D5515B08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741115">
            <a:off x="10644109" y="2100704"/>
            <a:ext cx="606496" cy="606496"/>
          </a:xfrm>
          <a:prstGeom prst="rect">
            <a:avLst/>
          </a:prstGeom>
        </p:spPr>
      </p:pic>
      <p:sp>
        <p:nvSpPr>
          <p:cNvPr id="30" name="CaixaDeTexto 29">
            <a:extLst>
              <a:ext uri="{FF2B5EF4-FFF2-40B4-BE49-F238E27FC236}">
                <a16:creationId xmlns:a16="http://schemas.microsoft.com/office/drawing/2014/main" id="{CDA0BB48-8F92-4598-99E4-1E180D6C68BF}"/>
              </a:ext>
            </a:extLst>
          </p:cNvPr>
          <p:cNvSpPr txBox="1"/>
          <p:nvPr/>
        </p:nvSpPr>
        <p:spPr>
          <a:xfrm>
            <a:off x="4493173" y="1126286"/>
            <a:ext cx="2719158" cy="461665"/>
          </a:xfrm>
          <a:prstGeom prst="rect">
            <a:avLst/>
          </a:prstGeom>
          <a:noFill/>
        </p:spPr>
        <p:txBody>
          <a:bodyPr wrap="square" rtlCol="0">
            <a:spAutoFit/>
          </a:bodyPr>
          <a:lstStyle/>
          <a:p>
            <a:r>
              <a:rPr lang="pt-PT" sz="2400" dirty="0"/>
              <a:t>Evite-a através de ...</a:t>
            </a:r>
          </a:p>
        </p:txBody>
      </p:sp>
    </p:spTree>
    <p:extLst>
      <p:ext uri="{BB962C8B-B14F-4D97-AF65-F5344CB8AC3E}">
        <p14:creationId xmlns:p14="http://schemas.microsoft.com/office/powerpoint/2010/main" val="2156327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Ir Além da Experiência</a:t>
            </a:r>
            <a:r>
              <a:rPr lang="en-US" sz="3600" b="1" dirty="0"/>
              <a:t>: </a:t>
            </a:r>
            <a:r>
              <a:rPr lang="en-US" sz="3600" b="1" dirty="0" err="1"/>
              <a:t>Tendências</a:t>
            </a:r>
            <a:r>
              <a:rPr lang="en-US" sz="3600" b="1" dirty="0"/>
              <a:t> do Turismo</a:t>
            </a:r>
          </a:p>
        </p:txBody>
      </p:sp>
      <p:grpSp>
        <p:nvGrpSpPr>
          <p:cNvPr id="53" name="Agrupar 52">
            <a:extLst>
              <a:ext uri="{FF2B5EF4-FFF2-40B4-BE49-F238E27FC236}">
                <a16:creationId xmlns:a16="http://schemas.microsoft.com/office/drawing/2014/main" id="{C08D6EC2-0DEB-48E9-AF57-06E5F55741A7}"/>
              </a:ext>
            </a:extLst>
          </p:cNvPr>
          <p:cNvGrpSpPr/>
          <p:nvPr/>
        </p:nvGrpSpPr>
        <p:grpSpPr>
          <a:xfrm>
            <a:off x="91409" y="1046457"/>
            <a:ext cx="5424034" cy="3220156"/>
            <a:chOff x="151403" y="2358041"/>
            <a:chExt cx="5424034" cy="3220156"/>
          </a:xfrm>
        </p:grpSpPr>
        <p:sp>
          <p:nvSpPr>
            <p:cNvPr id="34" name="Retângulo 33">
              <a:extLst>
                <a:ext uri="{FF2B5EF4-FFF2-40B4-BE49-F238E27FC236}">
                  <a16:creationId xmlns:a16="http://schemas.microsoft.com/office/drawing/2014/main" id="{D3258443-67DF-4841-8990-CCBCF9C966E9}"/>
                </a:ext>
              </a:extLst>
            </p:cNvPr>
            <p:cNvSpPr/>
            <p:nvPr/>
          </p:nvSpPr>
          <p:spPr>
            <a:xfrm>
              <a:off x="151403" y="2358041"/>
              <a:ext cx="5409248" cy="32201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Agrupar 20">
              <a:extLst>
                <a:ext uri="{FF2B5EF4-FFF2-40B4-BE49-F238E27FC236}">
                  <a16:creationId xmlns:a16="http://schemas.microsoft.com/office/drawing/2014/main" id="{608E0375-3C9E-4B90-886B-E7A374E50D01}"/>
                </a:ext>
              </a:extLst>
            </p:cNvPr>
            <p:cNvGrpSpPr>
              <a:grpSpLocks noChangeAspect="1"/>
            </p:cNvGrpSpPr>
            <p:nvPr/>
          </p:nvGrpSpPr>
          <p:grpSpPr>
            <a:xfrm>
              <a:off x="166189" y="3171713"/>
              <a:ext cx="5286375" cy="2406484"/>
              <a:chOff x="333375" y="2732601"/>
              <a:chExt cx="6381750" cy="2905125"/>
            </a:xfrm>
          </p:grpSpPr>
          <p:pic>
            <p:nvPicPr>
              <p:cNvPr id="18" name="Imagem 17">
                <a:extLst>
                  <a:ext uri="{FF2B5EF4-FFF2-40B4-BE49-F238E27FC236}">
                    <a16:creationId xmlns:a16="http://schemas.microsoft.com/office/drawing/2014/main" id="{6538E29D-5C38-489C-AF0F-F341C23259EB}"/>
                  </a:ext>
                </a:extLst>
              </p:cNvPr>
              <p:cNvPicPr>
                <a:picLocks noChangeAspect="1"/>
              </p:cNvPicPr>
              <p:nvPr/>
            </p:nvPicPr>
            <p:blipFill>
              <a:blip r:embed="rId2"/>
              <a:stretch>
                <a:fillRect/>
              </a:stretch>
            </p:blipFill>
            <p:spPr>
              <a:xfrm>
                <a:off x="333375" y="2732601"/>
                <a:ext cx="6381750" cy="2905125"/>
              </a:xfrm>
              <a:prstGeom prst="rect">
                <a:avLst/>
              </a:prstGeom>
            </p:spPr>
          </p:pic>
          <p:sp>
            <p:nvSpPr>
              <p:cNvPr id="20" name="Retângulo 19">
                <a:extLst>
                  <a:ext uri="{FF2B5EF4-FFF2-40B4-BE49-F238E27FC236}">
                    <a16:creationId xmlns:a16="http://schemas.microsoft.com/office/drawing/2014/main" id="{430F706F-6DE9-4833-A170-98CD868F31A5}"/>
                  </a:ext>
                </a:extLst>
              </p:cNvPr>
              <p:cNvSpPr/>
              <p:nvPr/>
            </p:nvSpPr>
            <p:spPr>
              <a:xfrm>
                <a:off x="434492" y="4120001"/>
                <a:ext cx="1980000" cy="252000"/>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 descr="Homepage | National Geographic">
              <a:extLst>
                <a:ext uri="{FF2B5EF4-FFF2-40B4-BE49-F238E27FC236}">
                  <a16:creationId xmlns:a16="http://schemas.microsoft.com/office/drawing/2014/main" id="{A6C63226-2C1D-44BC-BDF3-AD6E48A667D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23793" y="2663365"/>
              <a:ext cx="1828771" cy="835136"/>
            </a:xfrm>
            <a:prstGeom prst="rect">
              <a:avLst/>
            </a:prstGeom>
            <a:noFill/>
            <a:extLst>
              <a:ext uri="{909E8E84-426E-40DD-AFC4-6F175D3DCCD1}">
                <a14:hiddenFill xmlns:a14="http://schemas.microsoft.com/office/drawing/2010/main">
                  <a:solidFill>
                    <a:srgbClr val="FFFFFF"/>
                  </a:solidFill>
                </a14:hiddenFill>
              </a:ext>
            </a:extLst>
          </p:spPr>
        </p:pic>
        <p:sp>
          <p:nvSpPr>
            <p:cNvPr id="25" name="CaixaDeTexto 24">
              <a:extLst>
                <a:ext uri="{FF2B5EF4-FFF2-40B4-BE49-F238E27FC236}">
                  <a16:creationId xmlns:a16="http://schemas.microsoft.com/office/drawing/2014/main" id="{20F29D3D-A720-48F6-9E4F-10ACB6F94BEE}"/>
                </a:ext>
              </a:extLst>
            </p:cNvPr>
            <p:cNvSpPr txBox="1"/>
            <p:nvPr/>
          </p:nvSpPr>
          <p:spPr>
            <a:xfrm>
              <a:off x="166189" y="2363470"/>
              <a:ext cx="5409248" cy="707886"/>
            </a:xfrm>
            <a:prstGeom prst="rect">
              <a:avLst/>
            </a:prstGeom>
            <a:noFill/>
          </p:spPr>
          <p:txBody>
            <a:bodyPr wrap="square" rtlCol="0">
              <a:spAutoFit/>
            </a:bodyPr>
            <a:lstStyle/>
            <a:p>
              <a:r>
                <a:rPr lang="en-GB" sz="2000" b="1" dirty="0">
                  <a:solidFill>
                    <a:srgbClr val="6ECECB"/>
                  </a:solidFill>
                  <a:hlinkClick r:id="rId4">
                    <a:extLst>
                      <a:ext uri="{A12FA001-AC4F-418D-AE19-62706E023703}">
                        <ahyp:hlinkClr xmlns:ahyp="http://schemas.microsoft.com/office/drawing/2018/hyperlinkcolor" val="tx"/>
                      </a:ext>
                    </a:extLst>
                  </a:hlinkClick>
                </a:rPr>
                <a:t>These are 2020’s top travel trends: ‘</a:t>
              </a:r>
              <a:r>
                <a:rPr lang="en-GB" sz="2000" b="1" dirty="0" err="1">
                  <a:solidFill>
                    <a:srgbClr val="6ECECB"/>
                  </a:solidFill>
                  <a:hlinkClick r:id="rId4">
                    <a:extLst>
                      <a:ext uri="{A12FA001-AC4F-418D-AE19-62706E023703}">
                        <ahyp:hlinkClr xmlns:ahyp="http://schemas.microsoft.com/office/drawing/2018/hyperlinkcolor" val="tx"/>
                      </a:ext>
                    </a:extLst>
                  </a:hlinkClick>
                </a:rPr>
                <a:t>microcations</a:t>
              </a:r>
              <a:r>
                <a:rPr lang="en-GB" sz="2000" b="1" dirty="0">
                  <a:solidFill>
                    <a:srgbClr val="6ECECB"/>
                  </a:solidFill>
                  <a:hlinkClick r:id="rId4">
                    <a:extLst>
                      <a:ext uri="{A12FA001-AC4F-418D-AE19-62706E023703}">
                        <ahyp:hlinkClr xmlns:ahyp="http://schemas.microsoft.com/office/drawing/2018/hyperlinkcolor" val="tx"/>
                      </a:ext>
                    </a:extLst>
                  </a:hlinkClick>
                </a:rPr>
                <a:t>’, carbon offsetting, and more</a:t>
              </a:r>
              <a:endParaRPr lang="en-GB" sz="2000" b="1" dirty="0">
                <a:solidFill>
                  <a:srgbClr val="6ECECB"/>
                </a:solidFill>
              </a:endParaRPr>
            </a:p>
          </p:txBody>
        </p:sp>
      </p:grpSp>
      <p:grpSp>
        <p:nvGrpSpPr>
          <p:cNvPr id="43" name="Agrupar 42">
            <a:extLst>
              <a:ext uri="{FF2B5EF4-FFF2-40B4-BE49-F238E27FC236}">
                <a16:creationId xmlns:a16="http://schemas.microsoft.com/office/drawing/2014/main" id="{D8D9FFE6-E5F4-477E-9949-8BD3EE2433B4}"/>
              </a:ext>
            </a:extLst>
          </p:cNvPr>
          <p:cNvGrpSpPr/>
          <p:nvPr/>
        </p:nvGrpSpPr>
        <p:grpSpPr>
          <a:xfrm>
            <a:off x="91409" y="4428818"/>
            <a:ext cx="6401992" cy="1826679"/>
            <a:chOff x="137247" y="4016772"/>
            <a:chExt cx="6401992" cy="1826679"/>
          </a:xfrm>
        </p:grpSpPr>
        <p:sp>
          <p:nvSpPr>
            <p:cNvPr id="44" name="Retângulo 43">
              <a:extLst>
                <a:ext uri="{FF2B5EF4-FFF2-40B4-BE49-F238E27FC236}">
                  <a16:creationId xmlns:a16="http://schemas.microsoft.com/office/drawing/2014/main" id="{5E93BDBE-A5FA-4D97-9AF3-412CC1096085}"/>
                </a:ext>
              </a:extLst>
            </p:cNvPr>
            <p:cNvSpPr/>
            <p:nvPr/>
          </p:nvSpPr>
          <p:spPr>
            <a:xfrm>
              <a:off x="137247" y="4026661"/>
              <a:ext cx="6401991" cy="18167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Agrupar 45">
              <a:extLst>
                <a:ext uri="{FF2B5EF4-FFF2-40B4-BE49-F238E27FC236}">
                  <a16:creationId xmlns:a16="http://schemas.microsoft.com/office/drawing/2014/main" id="{A1603BC8-4FB6-4573-897E-170BC9BF6075}"/>
                </a:ext>
              </a:extLst>
            </p:cNvPr>
            <p:cNvGrpSpPr/>
            <p:nvPr/>
          </p:nvGrpSpPr>
          <p:grpSpPr>
            <a:xfrm>
              <a:off x="203895" y="4902698"/>
              <a:ext cx="6244357" cy="785030"/>
              <a:chOff x="297338" y="4358333"/>
              <a:chExt cx="6244357" cy="785030"/>
            </a:xfrm>
          </p:grpSpPr>
          <p:pic>
            <p:nvPicPr>
              <p:cNvPr id="49" name="Imagem 48">
                <a:extLst>
                  <a:ext uri="{FF2B5EF4-FFF2-40B4-BE49-F238E27FC236}">
                    <a16:creationId xmlns:a16="http://schemas.microsoft.com/office/drawing/2014/main" id="{7005CBCA-D7A1-4E86-AAB6-78A1F1C7ED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703" y="4365579"/>
                <a:ext cx="6222274" cy="777784"/>
              </a:xfrm>
              <a:prstGeom prst="rect">
                <a:avLst/>
              </a:prstGeom>
            </p:spPr>
          </p:pic>
          <p:sp>
            <p:nvSpPr>
              <p:cNvPr id="50" name="Retângulo 49">
                <a:extLst>
                  <a:ext uri="{FF2B5EF4-FFF2-40B4-BE49-F238E27FC236}">
                    <a16:creationId xmlns:a16="http://schemas.microsoft.com/office/drawing/2014/main" id="{5E8B55FF-F4FD-4AF1-8B3D-D063AAB8FA28}"/>
                  </a:ext>
                </a:extLst>
              </p:cNvPr>
              <p:cNvSpPr/>
              <p:nvPr/>
            </p:nvSpPr>
            <p:spPr>
              <a:xfrm>
                <a:off x="3553695" y="4358333"/>
                <a:ext cx="2988000" cy="180000"/>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tângulo 50">
                <a:extLst>
                  <a:ext uri="{FF2B5EF4-FFF2-40B4-BE49-F238E27FC236}">
                    <a16:creationId xmlns:a16="http://schemas.microsoft.com/office/drawing/2014/main" id="{B7E7E4BB-BB46-4BFD-BEFE-9FDDA9A62DAD}"/>
                  </a:ext>
                </a:extLst>
              </p:cNvPr>
              <p:cNvSpPr/>
              <p:nvPr/>
            </p:nvSpPr>
            <p:spPr>
              <a:xfrm>
                <a:off x="297338" y="4571599"/>
                <a:ext cx="3456000" cy="180000"/>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CaixaDeTexto 46">
              <a:extLst>
                <a:ext uri="{FF2B5EF4-FFF2-40B4-BE49-F238E27FC236}">
                  <a16:creationId xmlns:a16="http://schemas.microsoft.com/office/drawing/2014/main" id="{88544D9D-955F-4F61-8CCB-40BC84DAC92E}"/>
                </a:ext>
              </a:extLst>
            </p:cNvPr>
            <p:cNvSpPr txBox="1"/>
            <p:nvPr/>
          </p:nvSpPr>
          <p:spPr>
            <a:xfrm>
              <a:off x="2663023" y="4088661"/>
              <a:ext cx="3876216" cy="707886"/>
            </a:xfrm>
            <a:prstGeom prst="rect">
              <a:avLst/>
            </a:prstGeom>
            <a:noFill/>
          </p:spPr>
          <p:txBody>
            <a:bodyPr wrap="square" rtlCol="0">
              <a:spAutoFit/>
            </a:bodyPr>
            <a:lstStyle/>
            <a:p>
              <a:r>
                <a:rPr lang="en-GB" sz="2000" b="1" spc="-20" dirty="0">
                  <a:solidFill>
                    <a:srgbClr val="6ECECB"/>
                  </a:solidFill>
                </a:rPr>
                <a:t>Global Wellness Tourism Economy – November 2018</a:t>
              </a:r>
            </a:p>
          </p:txBody>
        </p:sp>
        <p:pic>
          <p:nvPicPr>
            <p:cNvPr id="48" name="Picture 8" descr="Home - Global Wellness Institute">
              <a:extLst>
                <a:ext uri="{FF2B5EF4-FFF2-40B4-BE49-F238E27FC236}">
                  <a16:creationId xmlns:a16="http://schemas.microsoft.com/office/drawing/2014/main" id="{745C90B6-DA59-4DFA-9A14-C05C5E68686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03895" y="4016772"/>
              <a:ext cx="2438803" cy="7777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Agrupar 72">
            <a:extLst>
              <a:ext uri="{FF2B5EF4-FFF2-40B4-BE49-F238E27FC236}">
                <a16:creationId xmlns:a16="http://schemas.microsoft.com/office/drawing/2014/main" id="{C2E099F9-B7C6-44DB-84F7-3BC8B431CC21}"/>
              </a:ext>
            </a:extLst>
          </p:cNvPr>
          <p:cNvGrpSpPr/>
          <p:nvPr/>
        </p:nvGrpSpPr>
        <p:grpSpPr>
          <a:xfrm>
            <a:off x="5575964" y="2654070"/>
            <a:ext cx="6552000" cy="1690446"/>
            <a:chOff x="5561951" y="2500004"/>
            <a:chExt cx="6552000" cy="1690446"/>
          </a:xfrm>
        </p:grpSpPr>
        <p:sp>
          <p:nvSpPr>
            <p:cNvPr id="72" name="Retângulo 71">
              <a:extLst>
                <a:ext uri="{FF2B5EF4-FFF2-40B4-BE49-F238E27FC236}">
                  <a16:creationId xmlns:a16="http://schemas.microsoft.com/office/drawing/2014/main" id="{6061530D-8D57-425C-828C-0DA951D05260}"/>
                </a:ext>
              </a:extLst>
            </p:cNvPr>
            <p:cNvSpPr/>
            <p:nvPr/>
          </p:nvSpPr>
          <p:spPr>
            <a:xfrm>
              <a:off x="5561951" y="2500004"/>
              <a:ext cx="6552000" cy="169044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Imagem 58">
              <a:extLst>
                <a:ext uri="{FF2B5EF4-FFF2-40B4-BE49-F238E27FC236}">
                  <a16:creationId xmlns:a16="http://schemas.microsoft.com/office/drawing/2014/main" id="{7B91039A-8D40-4AD2-8CB6-C86EF57099F6}"/>
                </a:ext>
              </a:extLst>
            </p:cNvPr>
            <p:cNvPicPr>
              <a:picLocks noChangeAspect="1"/>
            </p:cNvPicPr>
            <p:nvPr/>
          </p:nvPicPr>
          <p:blipFill>
            <a:blip r:embed="rId7"/>
            <a:stretch>
              <a:fillRect/>
            </a:stretch>
          </p:blipFill>
          <p:spPr>
            <a:xfrm>
              <a:off x="5595016" y="3342057"/>
              <a:ext cx="6486525" cy="790823"/>
            </a:xfrm>
            <a:prstGeom prst="rect">
              <a:avLst/>
            </a:prstGeom>
          </p:spPr>
        </p:pic>
        <p:sp>
          <p:nvSpPr>
            <p:cNvPr id="60" name="Retângulo 59">
              <a:extLst>
                <a:ext uri="{FF2B5EF4-FFF2-40B4-BE49-F238E27FC236}">
                  <a16:creationId xmlns:a16="http://schemas.microsoft.com/office/drawing/2014/main" id="{87E0CF40-0AF3-4EE3-9A24-6613644EABE8}"/>
                </a:ext>
              </a:extLst>
            </p:cNvPr>
            <p:cNvSpPr/>
            <p:nvPr/>
          </p:nvSpPr>
          <p:spPr>
            <a:xfrm>
              <a:off x="10362379" y="3726997"/>
              <a:ext cx="1640149" cy="208746"/>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tângulo 63">
              <a:extLst>
                <a:ext uri="{FF2B5EF4-FFF2-40B4-BE49-F238E27FC236}">
                  <a16:creationId xmlns:a16="http://schemas.microsoft.com/office/drawing/2014/main" id="{090C4053-94FE-4BC9-A46C-27AB2F1643F8}"/>
                </a:ext>
              </a:extLst>
            </p:cNvPr>
            <p:cNvSpPr/>
            <p:nvPr/>
          </p:nvSpPr>
          <p:spPr>
            <a:xfrm>
              <a:off x="5601388" y="3910492"/>
              <a:ext cx="2232000" cy="208746"/>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CaixaDeTexto 70">
              <a:extLst>
                <a:ext uri="{FF2B5EF4-FFF2-40B4-BE49-F238E27FC236}">
                  <a16:creationId xmlns:a16="http://schemas.microsoft.com/office/drawing/2014/main" id="{7552764F-DE19-48E8-BC77-06E24F923D56}"/>
                </a:ext>
              </a:extLst>
            </p:cNvPr>
            <p:cNvSpPr txBox="1"/>
            <p:nvPr/>
          </p:nvSpPr>
          <p:spPr>
            <a:xfrm>
              <a:off x="5595016" y="2699197"/>
              <a:ext cx="5015834" cy="646331"/>
            </a:xfrm>
            <a:prstGeom prst="rect">
              <a:avLst/>
            </a:prstGeom>
            <a:noFill/>
          </p:spPr>
          <p:txBody>
            <a:bodyPr wrap="square" rtlCol="0">
              <a:spAutoFit/>
            </a:bodyPr>
            <a:lstStyle/>
            <a:p>
              <a:r>
                <a:rPr lang="en-US" b="1" dirty="0">
                  <a:solidFill>
                    <a:srgbClr val="6ECECB"/>
                  </a:solidFill>
                  <a:hlinkClick r:id="rId8">
                    <a:extLst>
                      <a:ext uri="{A12FA001-AC4F-418D-AE19-62706E023703}">
                        <ahyp:hlinkClr xmlns:ahyp="http://schemas.microsoft.com/office/drawing/2018/hyperlinkcolor" val="tx"/>
                      </a:ext>
                    </a:extLst>
                  </a:hlinkClick>
                </a:rPr>
                <a:t>The Rise of Transformative Travel - Shifting Toward Meaning, Purpose, and Personal Fulfillment</a:t>
              </a:r>
              <a:endParaRPr lang="en-GB" b="1" dirty="0">
                <a:solidFill>
                  <a:srgbClr val="6ECECB"/>
                </a:solidFill>
              </a:endParaRPr>
            </a:p>
          </p:txBody>
        </p:sp>
        <p:pic>
          <p:nvPicPr>
            <p:cNvPr id="1028" name="Picture 4" descr="upload.wikimedia.org/wikipedia/en/thumb/1/13/Sk...">
              <a:extLst>
                <a:ext uri="{FF2B5EF4-FFF2-40B4-BE49-F238E27FC236}">
                  <a16:creationId xmlns:a16="http://schemas.microsoft.com/office/drawing/2014/main" id="{6D57E5EF-FFFC-4609-908B-25AECEEB0F9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564809" y="2571717"/>
              <a:ext cx="951091" cy="358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andSG-LogoVariationWithTagline-Stacked-CMYK-FullColour-Black-Tagline -  Healthy Ageing APAC Summit">
              <a:extLst>
                <a:ext uri="{FF2B5EF4-FFF2-40B4-BE49-F238E27FC236}">
                  <a16:creationId xmlns:a16="http://schemas.microsoft.com/office/drawing/2014/main" id="{F35D64E8-6682-4D0C-BCA8-01A66507FEA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15664" y="2805648"/>
              <a:ext cx="951091" cy="660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Agrupar 85">
            <a:extLst>
              <a:ext uri="{FF2B5EF4-FFF2-40B4-BE49-F238E27FC236}">
                <a16:creationId xmlns:a16="http://schemas.microsoft.com/office/drawing/2014/main" id="{D86B7A7D-462E-4C82-A436-4CC68DC72BB3}"/>
              </a:ext>
            </a:extLst>
          </p:cNvPr>
          <p:cNvGrpSpPr/>
          <p:nvPr/>
        </p:nvGrpSpPr>
        <p:grpSpPr>
          <a:xfrm>
            <a:off x="5575965" y="969265"/>
            <a:ext cx="6523673" cy="1516472"/>
            <a:chOff x="5595015" y="1131190"/>
            <a:chExt cx="6523673" cy="1516472"/>
          </a:xfrm>
        </p:grpSpPr>
        <p:sp>
          <p:nvSpPr>
            <p:cNvPr id="85" name="Retângulo 84">
              <a:extLst>
                <a:ext uri="{FF2B5EF4-FFF2-40B4-BE49-F238E27FC236}">
                  <a16:creationId xmlns:a16="http://schemas.microsoft.com/office/drawing/2014/main" id="{929AD9AD-4D4B-4800-B58B-ED3E6E625F2C}"/>
                </a:ext>
              </a:extLst>
            </p:cNvPr>
            <p:cNvSpPr/>
            <p:nvPr/>
          </p:nvSpPr>
          <p:spPr>
            <a:xfrm>
              <a:off x="5595015" y="1131190"/>
              <a:ext cx="6523673" cy="15164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Imagem 80">
              <a:extLst>
                <a:ext uri="{FF2B5EF4-FFF2-40B4-BE49-F238E27FC236}">
                  <a16:creationId xmlns:a16="http://schemas.microsoft.com/office/drawing/2014/main" id="{79C3C8D2-DE3E-4D39-9F95-6C05FE97FF2A}"/>
                </a:ext>
              </a:extLst>
            </p:cNvPr>
            <p:cNvPicPr>
              <a:picLocks noChangeAspect="1"/>
            </p:cNvPicPr>
            <p:nvPr/>
          </p:nvPicPr>
          <p:blipFill>
            <a:blip r:embed="rId11"/>
            <a:stretch>
              <a:fillRect/>
            </a:stretch>
          </p:blipFill>
          <p:spPr>
            <a:xfrm>
              <a:off x="5660739" y="1692737"/>
              <a:ext cx="6400800" cy="933450"/>
            </a:xfrm>
            <a:prstGeom prst="rect">
              <a:avLst/>
            </a:prstGeom>
          </p:spPr>
        </p:pic>
        <p:sp>
          <p:nvSpPr>
            <p:cNvPr id="78" name="Retângulo 77">
              <a:extLst>
                <a:ext uri="{FF2B5EF4-FFF2-40B4-BE49-F238E27FC236}">
                  <a16:creationId xmlns:a16="http://schemas.microsoft.com/office/drawing/2014/main" id="{76252504-1325-4061-88A8-0ECDAEA797F3}"/>
                </a:ext>
              </a:extLst>
            </p:cNvPr>
            <p:cNvSpPr/>
            <p:nvPr/>
          </p:nvSpPr>
          <p:spPr>
            <a:xfrm>
              <a:off x="6496823" y="2062640"/>
              <a:ext cx="1764000" cy="216000"/>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tângulo 81">
              <a:extLst>
                <a:ext uri="{FF2B5EF4-FFF2-40B4-BE49-F238E27FC236}">
                  <a16:creationId xmlns:a16="http://schemas.microsoft.com/office/drawing/2014/main" id="{E0EFA319-3253-42B2-8108-1CEA871F080C}"/>
                </a:ext>
              </a:extLst>
            </p:cNvPr>
            <p:cNvSpPr/>
            <p:nvPr/>
          </p:nvSpPr>
          <p:spPr>
            <a:xfrm>
              <a:off x="8040746" y="2359923"/>
              <a:ext cx="2160000" cy="216000"/>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CaixaDeTexto 86">
              <a:extLst>
                <a:ext uri="{FF2B5EF4-FFF2-40B4-BE49-F238E27FC236}">
                  <a16:creationId xmlns:a16="http://schemas.microsoft.com/office/drawing/2014/main" id="{066CE5E8-2BCC-4818-996F-A1030FB25B99}"/>
                </a:ext>
              </a:extLst>
            </p:cNvPr>
            <p:cNvSpPr txBox="1"/>
            <p:nvPr/>
          </p:nvSpPr>
          <p:spPr>
            <a:xfrm>
              <a:off x="5660739" y="1287683"/>
              <a:ext cx="6096000" cy="400110"/>
            </a:xfrm>
            <a:prstGeom prst="rect">
              <a:avLst/>
            </a:prstGeom>
            <a:noFill/>
          </p:spPr>
          <p:txBody>
            <a:bodyPr wrap="square">
              <a:spAutoFit/>
            </a:bodyPr>
            <a:lstStyle/>
            <a:p>
              <a:pPr algn="l"/>
              <a:r>
                <a:rPr lang="en-US" sz="2000" b="1" i="0" dirty="0">
                  <a:solidFill>
                    <a:srgbClr val="6ECECB"/>
                  </a:solidFill>
                  <a:effectLst/>
                  <a:hlinkClick r:id="rId12">
                    <a:extLst>
                      <a:ext uri="{A12FA001-AC4F-418D-AE19-62706E023703}">
                        <ahyp:hlinkClr xmlns:ahyp="http://schemas.microsoft.com/office/drawing/2018/hyperlinkcolor" val="tx"/>
                      </a:ext>
                    </a:extLst>
                  </a:hlinkClick>
                </a:rPr>
                <a:t>Transformed by Travel: Nine Stories</a:t>
              </a:r>
              <a:endParaRPr lang="en-US" sz="2000" b="1" i="0" dirty="0">
                <a:solidFill>
                  <a:srgbClr val="6ECECB"/>
                </a:solidFill>
                <a:effectLst/>
              </a:endParaRPr>
            </a:p>
          </p:txBody>
        </p:sp>
      </p:grpSp>
      <p:sp>
        <p:nvSpPr>
          <p:cNvPr id="96" name="Retângulo 95">
            <a:extLst>
              <a:ext uri="{FF2B5EF4-FFF2-40B4-BE49-F238E27FC236}">
                <a16:creationId xmlns:a16="http://schemas.microsoft.com/office/drawing/2014/main" id="{8542ADB1-E465-4A99-8B1B-FB57539AF738}"/>
              </a:ext>
            </a:extLst>
          </p:cNvPr>
          <p:cNvSpPr/>
          <p:nvPr/>
        </p:nvSpPr>
        <p:spPr>
          <a:xfrm>
            <a:off x="6549066" y="4435373"/>
            <a:ext cx="5578898" cy="19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4" name="Imagem 93">
            <a:extLst>
              <a:ext uri="{FF2B5EF4-FFF2-40B4-BE49-F238E27FC236}">
                <a16:creationId xmlns:a16="http://schemas.microsoft.com/office/drawing/2014/main" id="{BB55C0C4-D7FC-460A-9F3E-5F72E450F1D9}"/>
              </a:ext>
            </a:extLst>
          </p:cNvPr>
          <p:cNvPicPr>
            <a:picLocks noChangeAspect="1"/>
          </p:cNvPicPr>
          <p:nvPr/>
        </p:nvPicPr>
        <p:blipFill>
          <a:blip r:embed="rId13"/>
          <a:stretch>
            <a:fillRect/>
          </a:stretch>
        </p:blipFill>
        <p:spPr>
          <a:xfrm>
            <a:off x="6568116" y="5137109"/>
            <a:ext cx="5531702" cy="911624"/>
          </a:xfrm>
          <a:prstGeom prst="rect">
            <a:avLst/>
          </a:prstGeom>
        </p:spPr>
      </p:pic>
      <p:sp>
        <p:nvSpPr>
          <p:cNvPr id="98" name="CaixaDeTexto 97">
            <a:extLst>
              <a:ext uri="{FF2B5EF4-FFF2-40B4-BE49-F238E27FC236}">
                <a16:creationId xmlns:a16="http://schemas.microsoft.com/office/drawing/2014/main" id="{460BC0B3-5CB7-42F9-BF87-BC87F6140FFE}"/>
              </a:ext>
            </a:extLst>
          </p:cNvPr>
          <p:cNvSpPr txBox="1"/>
          <p:nvPr/>
        </p:nvSpPr>
        <p:spPr>
          <a:xfrm>
            <a:off x="6545262" y="4400780"/>
            <a:ext cx="5531702" cy="707886"/>
          </a:xfrm>
          <a:prstGeom prst="rect">
            <a:avLst/>
          </a:prstGeom>
          <a:noFill/>
        </p:spPr>
        <p:txBody>
          <a:bodyPr wrap="square">
            <a:spAutoFit/>
          </a:bodyPr>
          <a:lstStyle/>
          <a:p>
            <a:r>
              <a:rPr lang="en-US" sz="2000" b="1" dirty="0">
                <a:solidFill>
                  <a:srgbClr val="6ECECB"/>
                </a:solidFill>
                <a:hlinkClick r:id="rId14">
                  <a:extLst>
                    <a:ext uri="{A12FA001-AC4F-418D-AE19-62706E023703}">
                      <ahyp:hlinkClr xmlns:ahyp="http://schemas.microsoft.com/office/drawing/2018/hyperlinkcolor" val="tx"/>
                    </a:ext>
                  </a:extLst>
                </a:hlinkClick>
              </a:rPr>
              <a:t>Research Reveals Adventure Travelers Primarily Motivated by Transformation</a:t>
            </a:r>
            <a:endParaRPr lang="en-GB" sz="2000" b="1" dirty="0">
              <a:solidFill>
                <a:srgbClr val="6ECECB"/>
              </a:solidFill>
            </a:endParaRPr>
          </a:p>
        </p:txBody>
      </p:sp>
      <p:pic>
        <p:nvPicPr>
          <p:cNvPr id="12" name="Imagem 11">
            <a:extLst>
              <a:ext uri="{FF2B5EF4-FFF2-40B4-BE49-F238E27FC236}">
                <a16:creationId xmlns:a16="http://schemas.microsoft.com/office/drawing/2014/main" id="{564B893D-CA3E-4B26-AE56-17A88E9011D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200746" y="5880349"/>
            <a:ext cx="1917942" cy="436638"/>
          </a:xfrm>
          <a:prstGeom prst="rect">
            <a:avLst/>
          </a:prstGeom>
          <a:effectLst/>
        </p:spPr>
      </p:pic>
      <p:sp>
        <p:nvSpPr>
          <p:cNvPr id="100" name="Retângulo 99">
            <a:extLst>
              <a:ext uri="{FF2B5EF4-FFF2-40B4-BE49-F238E27FC236}">
                <a16:creationId xmlns:a16="http://schemas.microsoft.com/office/drawing/2014/main" id="{B29A801D-BC95-46D5-9505-9433EBE69701}"/>
              </a:ext>
            </a:extLst>
          </p:cNvPr>
          <p:cNvSpPr/>
          <p:nvPr/>
        </p:nvSpPr>
        <p:spPr>
          <a:xfrm>
            <a:off x="10583342" y="5602446"/>
            <a:ext cx="1044000" cy="208746"/>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tângulo 100">
            <a:extLst>
              <a:ext uri="{FF2B5EF4-FFF2-40B4-BE49-F238E27FC236}">
                <a16:creationId xmlns:a16="http://schemas.microsoft.com/office/drawing/2014/main" id="{6025D789-7FF6-4FD3-BA6A-37E175150872}"/>
              </a:ext>
            </a:extLst>
          </p:cNvPr>
          <p:cNvSpPr/>
          <p:nvPr/>
        </p:nvSpPr>
        <p:spPr>
          <a:xfrm>
            <a:off x="6620942" y="5830462"/>
            <a:ext cx="900000" cy="208746"/>
          </a:xfrm>
          <a:prstGeom prst="rect">
            <a:avLst/>
          </a:prstGeom>
          <a:solidFill>
            <a:srgbClr val="92D0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Homepage | National Geographic">
            <a:extLst>
              <a:ext uri="{FF2B5EF4-FFF2-40B4-BE49-F238E27FC236}">
                <a16:creationId xmlns:a16="http://schemas.microsoft.com/office/drawing/2014/main" id="{128C4EB4-5833-40A5-808C-44C067D9E3CF}"/>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0348262" y="991339"/>
            <a:ext cx="1696407" cy="53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3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Ir</a:t>
            </a:r>
            <a:r>
              <a:rPr lang="en-US" sz="3600" b="1" dirty="0"/>
              <a:t> </a:t>
            </a:r>
            <a:r>
              <a:rPr lang="en-US" sz="3600" b="1" dirty="0" err="1"/>
              <a:t>Além</a:t>
            </a:r>
            <a:r>
              <a:rPr lang="en-US" sz="3600" b="1" dirty="0"/>
              <a:t> da </a:t>
            </a:r>
            <a:r>
              <a:rPr lang="en-US" sz="3600" b="1" dirty="0" err="1"/>
              <a:t>Experiência</a:t>
            </a:r>
            <a:r>
              <a:rPr lang="en-US" sz="3600" b="1" dirty="0"/>
              <a:t>: </a:t>
            </a:r>
            <a:r>
              <a:rPr lang="en-US" sz="3600" b="1" dirty="0" err="1"/>
              <a:t>Conduzir</a:t>
            </a:r>
            <a:r>
              <a:rPr lang="en-US" sz="3600" b="1" dirty="0"/>
              <a:t> a </a:t>
            </a:r>
            <a:r>
              <a:rPr lang="en-US" sz="3600" b="1" dirty="0" err="1"/>
              <a:t>Transformação</a:t>
            </a:r>
            <a:endParaRPr lang="en-US" sz="3600" b="1" dirty="0"/>
          </a:p>
        </p:txBody>
      </p:sp>
      <p:grpSp>
        <p:nvGrpSpPr>
          <p:cNvPr id="2" name="Agrupar 1">
            <a:extLst>
              <a:ext uri="{FF2B5EF4-FFF2-40B4-BE49-F238E27FC236}">
                <a16:creationId xmlns:a16="http://schemas.microsoft.com/office/drawing/2014/main" id="{6D78F3BA-A2FD-4E28-8033-9357EB1756AD}"/>
              </a:ext>
            </a:extLst>
          </p:cNvPr>
          <p:cNvGrpSpPr/>
          <p:nvPr/>
        </p:nvGrpSpPr>
        <p:grpSpPr>
          <a:xfrm>
            <a:off x="194623" y="1324845"/>
            <a:ext cx="9079562" cy="4930511"/>
            <a:chOff x="3223260" y="1231491"/>
            <a:chExt cx="5745479" cy="3960000"/>
          </a:xfrm>
        </p:grpSpPr>
        <p:sp>
          <p:nvSpPr>
            <p:cNvPr id="4" name="Triângulo isósceles 3">
              <a:extLst>
                <a:ext uri="{FF2B5EF4-FFF2-40B4-BE49-F238E27FC236}">
                  <a16:creationId xmlns:a16="http://schemas.microsoft.com/office/drawing/2014/main" id="{07CCD742-98F7-4EE4-81FB-625D81A3B11D}"/>
                </a:ext>
              </a:extLst>
            </p:cNvPr>
            <p:cNvSpPr/>
            <p:nvPr/>
          </p:nvSpPr>
          <p:spPr>
            <a:xfrm>
              <a:off x="3223260" y="1231491"/>
              <a:ext cx="5745479" cy="3960000"/>
            </a:xfrm>
            <a:prstGeom prst="triangle">
              <a:avLst/>
            </a:prstGeom>
            <a:solidFill>
              <a:srgbClr val="6ECE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tângulo 20">
              <a:extLst>
                <a:ext uri="{FF2B5EF4-FFF2-40B4-BE49-F238E27FC236}">
                  <a16:creationId xmlns:a16="http://schemas.microsoft.com/office/drawing/2014/main" id="{56D657F7-FC7E-4C06-A811-AB623F1E501A}"/>
                </a:ext>
              </a:extLst>
            </p:cNvPr>
            <p:cNvSpPr/>
            <p:nvPr/>
          </p:nvSpPr>
          <p:spPr>
            <a:xfrm>
              <a:off x="4484370" y="4599459"/>
              <a:ext cx="32385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bg1"/>
                  </a:solidFill>
                  <a:effectLst>
                    <a:outerShdw blurRad="38100" dist="38100" dir="2700000" algn="tl">
                      <a:srgbClr val="000000">
                        <a:alpha val="43137"/>
                      </a:srgbClr>
                    </a:outerShdw>
                  </a:effectLst>
                </a:rPr>
                <a:t>Descubra e extraia </a:t>
              </a:r>
              <a:r>
                <a:rPr lang="pt-PT" sz="2400" b="1" i="1" dirty="0" err="1">
                  <a:solidFill>
                    <a:schemeClr val="bg1"/>
                  </a:solidFill>
                  <a:effectLst>
                    <a:outerShdw blurRad="38100" dist="38100" dir="2700000" algn="tl">
                      <a:srgbClr val="000000">
                        <a:alpha val="43137"/>
                      </a:srgbClr>
                    </a:outerShdw>
                  </a:effectLst>
                </a:rPr>
                <a:t>commodities</a:t>
              </a:r>
              <a:endParaRPr lang="pt-PT" sz="2400" b="1" i="1" dirty="0">
                <a:solidFill>
                  <a:schemeClr val="bg1"/>
                </a:solidFill>
                <a:effectLst>
                  <a:outerShdw blurRad="38100" dist="38100" dir="2700000" algn="tl">
                    <a:srgbClr val="000000">
                      <a:alpha val="43137"/>
                    </a:srgbClr>
                  </a:outerShdw>
                </a:effectLst>
              </a:endParaRPr>
            </a:p>
          </p:txBody>
        </p:sp>
        <p:sp>
          <p:nvSpPr>
            <p:cNvPr id="22" name="Retângulo 21">
              <a:extLst>
                <a:ext uri="{FF2B5EF4-FFF2-40B4-BE49-F238E27FC236}">
                  <a16:creationId xmlns:a16="http://schemas.microsoft.com/office/drawing/2014/main" id="{C2DD388B-3662-4F31-BCDC-839136CFC7C1}"/>
                </a:ext>
              </a:extLst>
            </p:cNvPr>
            <p:cNvSpPr/>
            <p:nvPr/>
          </p:nvSpPr>
          <p:spPr>
            <a:xfrm>
              <a:off x="4484370" y="3389904"/>
              <a:ext cx="32385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bg1"/>
                  </a:solidFill>
                  <a:effectLst>
                    <a:outerShdw blurRad="38100" dist="38100" dir="2700000" algn="tl">
                      <a:srgbClr val="000000">
                        <a:alpha val="43137"/>
                      </a:srgbClr>
                    </a:outerShdw>
                  </a:effectLst>
                </a:rPr>
                <a:t>Conceba e entregue serviços</a:t>
              </a:r>
            </a:p>
          </p:txBody>
        </p:sp>
        <p:sp>
          <p:nvSpPr>
            <p:cNvPr id="24" name="Retângulo 23">
              <a:extLst>
                <a:ext uri="{FF2B5EF4-FFF2-40B4-BE49-F238E27FC236}">
                  <a16:creationId xmlns:a16="http://schemas.microsoft.com/office/drawing/2014/main" id="{0FB160CF-DE93-49A3-BC6B-31CFE221B966}"/>
                </a:ext>
              </a:extLst>
            </p:cNvPr>
            <p:cNvSpPr/>
            <p:nvPr/>
          </p:nvSpPr>
          <p:spPr>
            <a:xfrm>
              <a:off x="4471435" y="4003494"/>
              <a:ext cx="32385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bg1"/>
                  </a:solidFill>
                  <a:effectLst>
                    <a:outerShdw blurRad="38100" dist="38100" dir="2700000" algn="tl">
                      <a:srgbClr val="000000">
                        <a:alpha val="43137"/>
                      </a:srgbClr>
                    </a:outerShdw>
                  </a:effectLst>
                </a:rPr>
                <a:t>Desenvolva e crie bens</a:t>
              </a:r>
            </a:p>
          </p:txBody>
        </p:sp>
        <p:sp>
          <p:nvSpPr>
            <p:cNvPr id="26" name="Retângulo 25">
              <a:extLst>
                <a:ext uri="{FF2B5EF4-FFF2-40B4-BE49-F238E27FC236}">
                  <a16:creationId xmlns:a16="http://schemas.microsoft.com/office/drawing/2014/main" id="{B061B31A-098F-42AE-B974-AF513DE80E12}"/>
                </a:ext>
              </a:extLst>
            </p:cNvPr>
            <p:cNvSpPr/>
            <p:nvPr/>
          </p:nvSpPr>
          <p:spPr>
            <a:xfrm>
              <a:off x="4484370" y="2736274"/>
              <a:ext cx="32385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bg1"/>
                  </a:solidFill>
                  <a:effectLst>
                    <a:outerShdw blurRad="38100" dist="38100" dir="2700000" algn="tl">
                      <a:srgbClr val="000000">
                        <a:alpha val="43137"/>
                      </a:srgbClr>
                    </a:outerShdw>
                  </a:effectLst>
                </a:rPr>
                <a:t>Retrate e encene experiências</a:t>
              </a:r>
            </a:p>
          </p:txBody>
        </p:sp>
        <p:sp>
          <p:nvSpPr>
            <p:cNvPr id="28" name="Retângulo 27">
              <a:extLst>
                <a:ext uri="{FF2B5EF4-FFF2-40B4-BE49-F238E27FC236}">
                  <a16:creationId xmlns:a16="http://schemas.microsoft.com/office/drawing/2014/main" id="{B22F70F9-F921-496F-BC74-B21AF0A278A2}"/>
                </a:ext>
              </a:extLst>
            </p:cNvPr>
            <p:cNvSpPr/>
            <p:nvPr/>
          </p:nvSpPr>
          <p:spPr>
            <a:xfrm>
              <a:off x="5097780" y="1926638"/>
              <a:ext cx="201168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bg1"/>
                  </a:solidFill>
                  <a:effectLst>
                    <a:outerShdw blurRad="38100" dist="38100" dir="2700000" algn="tl">
                      <a:srgbClr val="000000">
                        <a:alpha val="43137"/>
                      </a:srgbClr>
                    </a:outerShdw>
                  </a:effectLst>
                </a:rPr>
                <a:t>Determine</a:t>
              </a:r>
            </a:p>
            <a:p>
              <a:pPr algn="ctr"/>
              <a:r>
                <a:rPr lang="pt-PT" sz="2400" b="1" dirty="0">
                  <a:solidFill>
                    <a:schemeClr val="bg1"/>
                  </a:solidFill>
                  <a:effectLst>
                    <a:outerShdw blurRad="38100" dist="38100" dir="2700000" algn="tl">
                      <a:srgbClr val="000000">
                        <a:alpha val="43137"/>
                      </a:srgbClr>
                    </a:outerShdw>
                  </a:effectLst>
                </a:rPr>
                <a:t>e conduza as</a:t>
              </a:r>
            </a:p>
            <a:p>
              <a:pPr algn="ctr"/>
              <a:r>
                <a:rPr lang="pt-PT" sz="2400" b="1" dirty="0">
                  <a:solidFill>
                    <a:schemeClr val="bg1"/>
                  </a:solidFill>
                  <a:effectLst>
                    <a:outerShdw blurRad="38100" dist="38100" dir="2700000" algn="tl">
                      <a:srgbClr val="000000">
                        <a:alpha val="43137"/>
                      </a:srgbClr>
                    </a:outerShdw>
                  </a:effectLst>
                </a:rPr>
                <a:t>transformações</a:t>
              </a:r>
            </a:p>
          </p:txBody>
        </p:sp>
        <p:cxnSp>
          <p:nvCxnSpPr>
            <p:cNvPr id="33" name="Conexão reta 32">
              <a:extLst>
                <a:ext uri="{FF2B5EF4-FFF2-40B4-BE49-F238E27FC236}">
                  <a16:creationId xmlns:a16="http://schemas.microsoft.com/office/drawing/2014/main" id="{509DBA83-E3AD-44A7-98CE-BA68DB331351}"/>
                </a:ext>
              </a:extLst>
            </p:cNvPr>
            <p:cNvCxnSpPr/>
            <p:nvPr/>
          </p:nvCxnSpPr>
          <p:spPr>
            <a:xfrm>
              <a:off x="5047774" y="2675484"/>
              <a:ext cx="2095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xão reta 34">
              <a:extLst>
                <a:ext uri="{FF2B5EF4-FFF2-40B4-BE49-F238E27FC236}">
                  <a16:creationId xmlns:a16="http://schemas.microsoft.com/office/drawing/2014/main" id="{11B3C0A7-2335-441F-B7AF-14C44E7AB681}"/>
                </a:ext>
              </a:extLst>
            </p:cNvPr>
            <p:cNvCxnSpPr/>
            <p:nvPr/>
          </p:nvCxnSpPr>
          <p:spPr>
            <a:xfrm>
              <a:off x="4563585" y="3342008"/>
              <a:ext cx="30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xão reta 35">
              <a:extLst>
                <a:ext uri="{FF2B5EF4-FFF2-40B4-BE49-F238E27FC236}">
                  <a16:creationId xmlns:a16="http://schemas.microsoft.com/office/drawing/2014/main" id="{2FB23C8D-0323-4311-9E88-78613DBA196E}"/>
                </a:ext>
              </a:extLst>
            </p:cNvPr>
            <p:cNvCxnSpPr/>
            <p:nvPr/>
          </p:nvCxnSpPr>
          <p:spPr>
            <a:xfrm>
              <a:off x="4110353" y="3963579"/>
              <a:ext cx="396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xão reta 37">
              <a:extLst>
                <a:ext uri="{FF2B5EF4-FFF2-40B4-BE49-F238E27FC236}">
                  <a16:creationId xmlns:a16="http://schemas.microsoft.com/office/drawing/2014/main" id="{B7FC0786-35A5-4A3A-A2BF-0EBB10DC64AB}"/>
                </a:ext>
              </a:extLst>
            </p:cNvPr>
            <p:cNvCxnSpPr/>
            <p:nvPr/>
          </p:nvCxnSpPr>
          <p:spPr>
            <a:xfrm>
              <a:off x="3660288" y="4583713"/>
              <a:ext cx="486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CaixaDeTexto 41">
            <a:extLst>
              <a:ext uri="{FF2B5EF4-FFF2-40B4-BE49-F238E27FC236}">
                <a16:creationId xmlns:a16="http://schemas.microsoft.com/office/drawing/2014/main" id="{D68385CE-0C64-4E8B-81F8-1BCDD436B040}"/>
              </a:ext>
            </a:extLst>
          </p:cNvPr>
          <p:cNvSpPr txBox="1"/>
          <p:nvPr/>
        </p:nvSpPr>
        <p:spPr>
          <a:xfrm>
            <a:off x="6498391" y="1218504"/>
            <a:ext cx="5343088" cy="1938992"/>
          </a:xfrm>
          <a:prstGeom prst="rect">
            <a:avLst/>
          </a:prstGeom>
          <a:noFill/>
        </p:spPr>
        <p:txBody>
          <a:bodyPr wrap="square">
            <a:spAutoFit/>
          </a:bodyPr>
          <a:lstStyle/>
          <a:p>
            <a:pPr algn="ctr"/>
            <a:r>
              <a:rPr lang="en-GB" sz="3000" b="1" i="1" dirty="0">
                <a:solidFill>
                  <a:srgbClr val="F7981D"/>
                </a:solidFill>
              </a:rPr>
              <a:t>“</a:t>
            </a:r>
            <a:r>
              <a:rPr lang="pt-PT" sz="3000" b="1" i="1" dirty="0">
                <a:solidFill>
                  <a:srgbClr val="F7981D"/>
                </a:solidFill>
              </a:rPr>
              <a:t>Todas as transformações ocorrem dentro do próprio ‘ser’ do cliente e, portanto, no final, devem ser feitas pelo cliente</a:t>
            </a:r>
            <a:r>
              <a:rPr lang="en-GB" sz="3000" b="1" i="1" dirty="0">
                <a:solidFill>
                  <a:srgbClr val="F7981D"/>
                </a:solidFill>
              </a:rPr>
              <a:t>”</a:t>
            </a:r>
            <a:endParaRPr lang="en-GB" sz="3000" dirty="0">
              <a:solidFill>
                <a:srgbClr val="F7981D"/>
              </a:solidFill>
            </a:endParaRPr>
          </a:p>
        </p:txBody>
      </p:sp>
      <p:cxnSp>
        <p:nvCxnSpPr>
          <p:cNvPr id="19" name="Conexão reta unidirecional 18">
            <a:extLst>
              <a:ext uri="{FF2B5EF4-FFF2-40B4-BE49-F238E27FC236}">
                <a16:creationId xmlns:a16="http://schemas.microsoft.com/office/drawing/2014/main" id="{C99776FD-4414-46F2-AE31-68DCCF352E75}"/>
              </a:ext>
            </a:extLst>
          </p:cNvPr>
          <p:cNvCxnSpPr>
            <a:cxnSpLocks/>
          </p:cNvCxnSpPr>
          <p:nvPr/>
        </p:nvCxnSpPr>
        <p:spPr>
          <a:xfrm flipV="1">
            <a:off x="2470826" y="1218504"/>
            <a:ext cx="0" cy="5016891"/>
          </a:xfrm>
          <a:prstGeom prst="straightConnector1">
            <a:avLst/>
          </a:prstGeom>
          <a:ln w="38100">
            <a:solidFill>
              <a:srgbClr val="FDDE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87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Introdução</a:t>
            </a:r>
            <a:r>
              <a:rPr lang="en-US" sz="3600" b="1" dirty="0"/>
              <a:t> </a:t>
            </a:r>
            <a:r>
              <a:rPr lang="en-US" sz="3600" b="1" dirty="0" err="1"/>
              <a:t>ao</a:t>
            </a:r>
            <a:r>
              <a:rPr lang="en-US" sz="3600" b="1" dirty="0"/>
              <a:t> </a:t>
            </a:r>
            <a:r>
              <a:rPr lang="en-US" sz="3600" b="1" dirty="0" err="1"/>
              <a:t>Módulo</a:t>
            </a:r>
            <a:endParaRPr lang="en-US" sz="3600" b="1" dirty="0"/>
          </a:p>
        </p:txBody>
      </p:sp>
      <p:sp>
        <p:nvSpPr>
          <p:cNvPr id="5" name="Retângulo 4">
            <a:extLst>
              <a:ext uri="{FF2B5EF4-FFF2-40B4-BE49-F238E27FC236}">
                <a16:creationId xmlns:a16="http://schemas.microsoft.com/office/drawing/2014/main" id="{6A109C36-543A-4FBC-99CA-0076C07B2459}"/>
              </a:ext>
            </a:extLst>
          </p:cNvPr>
          <p:cNvSpPr/>
          <p:nvPr/>
        </p:nvSpPr>
        <p:spPr>
          <a:xfrm>
            <a:off x="266570" y="1046457"/>
            <a:ext cx="11666350" cy="51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288000" rtlCol="0" anchor="t"/>
          <a:lstStyle/>
          <a:p>
            <a:pPr>
              <a:lnSpc>
                <a:spcPct val="150000"/>
              </a:lnSpc>
              <a:spcAft>
                <a:spcPts val="600"/>
              </a:spcAft>
              <a:buClr>
                <a:srgbClr val="6ECECB"/>
              </a:buClr>
            </a:pPr>
            <a:r>
              <a:rPr lang="pt-PT" sz="2400" spc="-20" dirty="0">
                <a:solidFill>
                  <a:schemeClr val="tx1"/>
                </a:solidFill>
              </a:rPr>
              <a:t>O turismo centra-se nas experiências, mas hoje os viajantes estão exigindo algo mais. Como a vida nas economias desenvolvidas é cada vez mais complexa, stressante e desequilibrada, as pessoas procuram momentos significativos nas suas viagens que possam transformá-las. Viajar tornou-se uma forma de desenvolvimento e crescimento pessoal, uma busca pela verdadeira</a:t>
            </a:r>
          </a:p>
          <a:p>
            <a:pPr>
              <a:lnSpc>
                <a:spcPct val="150000"/>
              </a:lnSpc>
              <a:spcAft>
                <a:spcPts val="600"/>
              </a:spcAft>
              <a:buClr>
                <a:srgbClr val="6ECECB"/>
              </a:buClr>
            </a:pPr>
            <a:r>
              <a:rPr lang="pt-PT" sz="2400" spc="-20" dirty="0">
                <a:solidFill>
                  <a:schemeClr val="tx1"/>
                </a:solidFill>
              </a:rPr>
              <a:t> identidade e autenticidade que é engolida pelo piloto automático da sua vida frenética.</a:t>
            </a:r>
          </a:p>
          <a:p>
            <a:pPr>
              <a:lnSpc>
                <a:spcPct val="150000"/>
              </a:lnSpc>
              <a:spcAft>
                <a:spcPts val="600"/>
              </a:spcAft>
              <a:buClr>
                <a:srgbClr val="6ECECB"/>
              </a:buClr>
            </a:pPr>
            <a:r>
              <a:rPr lang="pt-PT" sz="2400" spc="-20" dirty="0">
                <a:solidFill>
                  <a:schemeClr val="tx1"/>
                </a:solidFill>
              </a:rPr>
              <a:t>Este módulo foca-se na Economia da Experiência, um conceito apresentado pela primeira vez por Joseph Pine e James Gilmore em 1998. Ele reconhece as experiências como a quarta oferta económica e fornece pistas para a criação de momentos imersivos, significativos e memoráveis.</a:t>
            </a:r>
          </a:p>
        </p:txBody>
      </p:sp>
    </p:spTree>
    <p:extLst>
      <p:ext uri="{BB962C8B-B14F-4D97-AF65-F5344CB8AC3E}">
        <p14:creationId xmlns:p14="http://schemas.microsoft.com/office/powerpoint/2010/main" val="3210251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Ir Além da Experiência: Conduzir a Transformação</a:t>
            </a:r>
          </a:p>
        </p:txBody>
      </p:sp>
      <p:grpSp>
        <p:nvGrpSpPr>
          <p:cNvPr id="17" name="Agrupar 16">
            <a:extLst>
              <a:ext uri="{FF2B5EF4-FFF2-40B4-BE49-F238E27FC236}">
                <a16:creationId xmlns:a16="http://schemas.microsoft.com/office/drawing/2014/main" id="{3ABFDE73-4B99-45CD-AA5D-2D606E22F67D}"/>
              </a:ext>
            </a:extLst>
          </p:cNvPr>
          <p:cNvGrpSpPr/>
          <p:nvPr/>
        </p:nvGrpSpPr>
        <p:grpSpPr>
          <a:xfrm>
            <a:off x="463379" y="1283808"/>
            <a:ext cx="11653737" cy="4154571"/>
            <a:chOff x="4472578" y="654859"/>
            <a:chExt cx="6679013" cy="2861131"/>
          </a:xfrm>
        </p:grpSpPr>
        <p:sp>
          <p:nvSpPr>
            <p:cNvPr id="6" name="Fluxograma: Multidocumentos 5">
              <a:extLst>
                <a:ext uri="{FF2B5EF4-FFF2-40B4-BE49-F238E27FC236}">
                  <a16:creationId xmlns:a16="http://schemas.microsoft.com/office/drawing/2014/main" id="{301AEC0F-8671-4A9D-B80C-C837A5EA0AAD}"/>
                </a:ext>
              </a:extLst>
            </p:cNvPr>
            <p:cNvSpPr/>
            <p:nvPr/>
          </p:nvSpPr>
          <p:spPr>
            <a:xfrm>
              <a:off x="6833581" y="1399691"/>
              <a:ext cx="1746504" cy="828000"/>
            </a:xfrm>
            <a:prstGeom prst="flowChartMultidocument">
              <a:avLst/>
            </a:prstGeom>
            <a:solidFill>
              <a:srgbClr val="FDDE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err="1">
                  <a:solidFill>
                    <a:schemeClr val="tx1"/>
                  </a:solidFill>
                  <a:effectLst>
                    <a:outerShdw blurRad="38100" dist="38100" dir="2700000" algn="tl">
                      <a:srgbClr val="000000">
                        <a:alpha val="43137"/>
                      </a:srgbClr>
                    </a:outerShdw>
                  </a:effectLst>
                </a:rPr>
                <a:t>Estágio</a:t>
              </a:r>
              <a:r>
                <a:rPr lang="en-GB" sz="2400" b="1" dirty="0">
                  <a:solidFill>
                    <a:schemeClr val="tx1"/>
                  </a:solidFill>
                  <a:effectLst>
                    <a:outerShdw blurRad="38100" dist="38100" dir="2700000" algn="tl">
                      <a:srgbClr val="000000">
                        <a:alpha val="43137"/>
                      </a:srgbClr>
                    </a:outerShdw>
                  </a:effectLst>
                </a:rPr>
                <a:t>(s) da </a:t>
              </a:r>
              <a:r>
                <a:rPr lang="en-GB" sz="2400" b="1" dirty="0" err="1">
                  <a:solidFill>
                    <a:schemeClr val="tx1"/>
                  </a:solidFill>
                  <a:effectLst>
                    <a:outerShdw blurRad="38100" dist="38100" dir="2700000" algn="tl">
                      <a:srgbClr val="000000">
                        <a:alpha val="43137"/>
                      </a:srgbClr>
                    </a:outerShdw>
                  </a:effectLst>
                </a:rPr>
                <a:t>experiência</a:t>
              </a:r>
              <a:endParaRPr lang="en-GB" sz="2400" b="1" dirty="0">
                <a:solidFill>
                  <a:schemeClr val="tx1"/>
                </a:solidFill>
                <a:effectLst>
                  <a:outerShdw blurRad="38100" dist="38100" dir="2700000" algn="tl">
                    <a:srgbClr val="000000">
                      <a:alpha val="43137"/>
                    </a:srgbClr>
                  </a:outerShdw>
                </a:effectLst>
              </a:endParaRPr>
            </a:p>
          </p:txBody>
        </p:sp>
        <p:sp>
          <p:nvSpPr>
            <p:cNvPr id="7" name="Fluxograma: Documento 6">
              <a:extLst>
                <a:ext uri="{FF2B5EF4-FFF2-40B4-BE49-F238E27FC236}">
                  <a16:creationId xmlns:a16="http://schemas.microsoft.com/office/drawing/2014/main" id="{78D6D7EE-074B-44E6-A76A-F3DAD0C9FA12}"/>
                </a:ext>
              </a:extLst>
            </p:cNvPr>
            <p:cNvSpPr/>
            <p:nvPr/>
          </p:nvSpPr>
          <p:spPr>
            <a:xfrm>
              <a:off x="4678243" y="1555140"/>
              <a:ext cx="1512000" cy="697353"/>
            </a:xfrm>
            <a:prstGeom prst="flowChartDocument">
              <a:avLst/>
            </a:prstGeom>
            <a:solidFill>
              <a:srgbClr val="FDDE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effectLst>
                    <a:outerShdw blurRad="38100" dist="38100" dir="2700000" algn="tl">
                      <a:srgbClr val="000000">
                        <a:alpha val="43137"/>
                      </a:srgbClr>
                    </a:outerShdw>
                  </a:effectLst>
                </a:rPr>
                <a:t>Diagnosticar</a:t>
              </a:r>
              <a:endParaRPr lang="en-GB" sz="2400" b="1" dirty="0">
                <a:solidFill>
                  <a:schemeClr val="tx1"/>
                </a:solidFill>
                <a:effectLst>
                  <a:outerShdw blurRad="38100" dist="38100" dir="2700000" algn="tl">
                    <a:srgbClr val="000000">
                      <a:alpha val="43137"/>
                    </a:srgbClr>
                  </a:outerShdw>
                </a:effectLst>
              </a:endParaRPr>
            </a:p>
            <a:p>
              <a:pPr algn="ctr"/>
              <a:r>
                <a:rPr lang="en-GB" sz="2400" b="1" dirty="0" err="1">
                  <a:solidFill>
                    <a:schemeClr val="tx1"/>
                  </a:solidFill>
                  <a:effectLst>
                    <a:outerShdw blurRad="38100" dist="38100" dir="2700000" algn="tl">
                      <a:srgbClr val="000000">
                        <a:alpha val="43137"/>
                      </a:srgbClr>
                    </a:outerShdw>
                  </a:effectLst>
                </a:rPr>
                <a:t>aspirações</a:t>
              </a:r>
              <a:endParaRPr lang="en-GB" sz="2400" b="1" dirty="0">
                <a:solidFill>
                  <a:schemeClr val="tx1"/>
                </a:solidFill>
                <a:effectLst>
                  <a:outerShdw blurRad="38100" dist="38100" dir="2700000" algn="tl">
                    <a:srgbClr val="000000">
                      <a:alpha val="43137"/>
                    </a:srgbClr>
                  </a:outerShdw>
                </a:effectLst>
              </a:endParaRPr>
            </a:p>
          </p:txBody>
        </p:sp>
        <p:sp>
          <p:nvSpPr>
            <p:cNvPr id="8" name="Fluxograma: Documento 7">
              <a:extLst>
                <a:ext uri="{FF2B5EF4-FFF2-40B4-BE49-F238E27FC236}">
                  <a16:creationId xmlns:a16="http://schemas.microsoft.com/office/drawing/2014/main" id="{B008EB55-BD25-4774-BFB4-91D4FED52EF9}"/>
                </a:ext>
              </a:extLst>
            </p:cNvPr>
            <p:cNvSpPr/>
            <p:nvPr/>
          </p:nvSpPr>
          <p:spPr>
            <a:xfrm>
              <a:off x="9228671" y="1550037"/>
              <a:ext cx="1512000" cy="697353"/>
            </a:xfrm>
            <a:prstGeom prst="flowChartDocument">
              <a:avLst/>
            </a:prstGeom>
            <a:solidFill>
              <a:srgbClr val="FDDE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effectLst>
                    <a:outerShdw blurRad="38100" dist="38100" dir="2700000" algn="tl">
                      <a:srgbClr val="000000">
                        <a:alpha val="43137"/>
                      </a:srgbClr>
                    </a:outerShdw>
                  </a:effectLst>
                </a:rPr>
                <a:t>Perpetue</a:t>
              </a:r>
              <a:endParaRPr lang="en-GB" sz="2400" b="1" dirty="0">
                <a:solidFill>
                  <a:schemeClr val="tx1"/>
                </a:solidFill>
                <a:effectLst>
                  <a:outerShdw blurRad="38100" dist="38100" dir="2700000" algn="tl">
                    <a:srgbClr val="000000">
                      <a:alpha val="43137"/>
                    </a:srgbClr>
                  </a:outerShdw>
                </a:effectLst>
              </a:endParaRPr>
            </a:p>
          </p:txBody>
        </p:sp>
        <p:sp>
          <p:nvSpPr>
            <p:cNvPr id="10" name="Seta: Para a Direita 9">
              <a:extLst>
                <a:ext uri="{FF2B5EF4-FFF2-40B4-BE49-F238E27FC236}">
                  <a16:creationId xmlns:a16="http://schemas.microsoft.com/office/drawing/2014/main" id="{94B1C0E3-49F2-4D10-9D14-19CD0D71B95D}"/>
                </a:ext>
              </a:extLst>
            </p:cNvPr>
            <p:cNvSpPr/>
            <p:nvPr/>
          </p:nvSpPr>
          <p:spPr>
            <a:xfrm>
              <a:off x="6351892" y="1732757"/>
              <a:ext cx="320040" cy="342116"/>
            </a:xfrm>
            <a:prstGeom prst="rightArrow">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ta: Para a Direita 10">
              <a:extLst>
                <a:ext uri="{FF2B5EF4-FFF2-40B4-BE49-F238E27FC236}">
                  <a16:creationId xmlns:a16="http://schemas.microsoft.com/office/drawing/2014/main" id="{607DF7A1-EF77-4A3E-896D-08A79C8382C8}"/>
                </a:ext>
              </a:extLst>
            </p:cNvPr>
            <p:cNvSpPr/>
            <p:nvPr/>
          </p:nvSpPr>
          <p:spPr>
            <a:xfrm>
              <a:off x="8741734" y="1727655"/>
              <a:ext cx="320040" cy="342116"/>
            </a:xfrm>
            <a:prstGeom prst="rightArrow">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ixaDeTexto 4">
              <a:extLst>
                <a:ext uri="{FF2B5EF4-FFF2-40B4-BE49-F238E27FC236}">
                  <a16:creationId xmlns:a16="http://schemas.microsoft.com/office/drawing/2014/main" id="{1D1467FB-71E3-45BD-8605-3550488CD87A}"/>
                </a:ext>
              </a:extLst>
            </p:cNvPr>
            <p:cNvSpPr txBox="1"/>
            <p:nvPr/>
          </p:nvSpPr>
          <p:spPr>
            <a:xfrm>
              <a:off x="9228670" y="2276043"/>
              <a:ext cx="1922921" cy="826631"/>
            </a:xfrm>
            <a:prstGeom prst="rect">
              <a:avLst/>
            </a:prstGeom>
            <a:noFill/>
          </p:spPr>
          <p:txBody>
            <a:bodyPr wrap="square" rtlCol="0">
              <a:spAutoFit/>
            </a:bodyPr>
            <a:lstStyle/>
            <a:p>
              <a:pPr>
                <a:spcAft>
                  <a:spcPts val="600"/>
                </a:spcAft>
                <a:buClr>
                  <a:srgbClr val="6ECECB"/>
                </a:buClr>
                <a:buFont typeface="Arial" panose="020B0604020202020204" pitchFamily="34" charset="0"/>
                <a:buChar char="•"/>
              </a:pPr>
              <a:r>
                <a:rPr lang="en-GB" sz="2400" dirty="0"/>
                <a:t> </a:t>
              </a:r>
              <a:r>
                <a:rPr lang="pt-PT" sz="2400" dirty="0"/>
                <a:t>Sustente a transformação ao longo do tempo</a:t>
              </a:r>
              <a:endParaRPr lang="en-GB" sz="2400" dirty="0"/>
            </a:p>
          </p:txBody>
        </p:sp>
        <p:sp>
          <p:nvSpPr>
            <p:cNvPr id="9" name="CaixaDeTexto 8">
              <a:extLst>
                <a:ext uri="{FF2B5EF4-FFF2-40B4-BE49-F238E27FC236}">
                  <a16:creationId xmlns:a16="http://schemas.microsoft.com/office/drawing/2014/main" id="{8D72CCAC-A0FB-4095-AE92-93CF0CF01769}"/>
                </a:ext>
              </a:extLst>
            </p:cNvPr>
            <p:cNvSpPr txBox="1"/>
            <p:nvPr/>
          </p:nvSpPr>
          <p:spPr>
            <a:xfrm>
              <a:off x="6833582" y="2276043"/>
              <a:ext cx="2047521" cy="1239947"/>
            </a:xfrm>
            <a:prstGeom prst="rect">
              <a:avLst/>
            </a:prstGeom>
            <a:noFill/>
          </p:spPr>
          <p:txBody>
            <a:bodyPr wrap="square" rtlCol="0">
              <a:spAutoFit/>
            </a:bodyPr>
            <a:lstStyle/>
            <a:p>
              <a:pPr>
                <a:spcAft>
                  <a:spcPts val="1800"/>
                </a:spcAft>
                <a:buClr>
                  <a:srgbClr val="6ECECB"/>
                </a:buClr>
                <a:buFont typeface="Arial" panose="020B0604020202020204" pitchFamily="34" charset="0"/>
                <a:buChar char="•"/>
              </a:pPr>
              <a:r>
                <a:rPr lang="en-GB" sz="2400" dirty="0"/>
                <a:t> Que </a:t>
              </a:r>
              <a:r>
                <a:rPr lang="en-GB" sz="2400" dirty="0" err="1"/>
                <a:t>experiência</a:t>
              </a:r>
              <a:r>
                <a:rPr lang="en-GB" sz="2400" dirty="0"/>
                <a:t>(s) </a:t>
              </a:r>
              <a:r>
                <a:rPr lang="en-GB" sz="2400" dirty="0" err="1"/>
                <a:t>conduz</a:t>
              </a:r>
              <a:r>
                <a:rPr lang="en-GB" sz="2400" dirty="0"/>
                <a:t>(</a:t>
              </a:r>
              <a:r>
                <a:rPr lang="en-GB" sz="2400" dirty="0" err="1"/>
                <a:t>em</a:t>
              </a:r>
              <a:r>
                <a:rPr lang="en-GB" sz="2400" dirty="0"/>
                <a:t>) à </a:t>
              </a:r>
              <a:r>
                <a:rPr lang="en-GB" sz="2400" dirty="0" err="1"/>
                <a:t>transformação</a:t>
              </a:r>
              <a:r>
                <a:rPr lang="en-GB" sz="2400" dirty="0"/>
                <a:t>?</a:t>
              </a:r>
            </a:p>
            <a:p>
              <a:pPr>
                <a:spcAft>
                  <a:spcPts val="1800"/>
                </a:spcAft>
                <a:buClr>
                  <a:srgbClr val="6ECECB"/>
                </a:buClr>
              </a:pPr>
              <a:endParaRPr lang="en-GB" sz="2400" dirty="0"/>
            </a:p>
          </p:txBody>
        </p:sp>
        <p:sp>
          <p:nvSpPr>
            <p:cNvPr id="12" name="CaixaDeTexto 11">
              <a:extLst>
                <a:ext uri="{FF2B5EF4-FFF2-40B4-BE49-F238E27FC236}">
                  <a16:creationId xmlns:a16="http://schemas.microsoft.com/office/drawing/2014/main" id="{CB42AD99-BE19-4DCB-8318-437C770B34E4}"/>
                </a:ext>
              </a:extLst>
            </p:cNvPr>
            <p:cNvSpPr txBox="1"/>
            <p:nvPr/>
          </p:nvSpPr>
          <p:spPr>
            <a:xfrm>
              <a:off x="4472578" y="2276043"/>
              <a:ext cx="2331830" cy="985599"/>
            </a:xfrm>
            <a:prstGeom prst="rect">
              <a:avLst/>
            </a:prstGeom>
            <a:noFill/>
          </p:spPr>
          <p:txBody>
            <a:bodyPr wrap="square" rtlCol="0">
              <a:spAutoFit/>
            </a:bodyPr>
            <a:lstStyle/>
            <a:p>
              <a:pPr>
                <a:spcAft>
                  <a:spcPts val="1800"/>
                </a:spcAft>
                <a:buClr>
                  <a:srgbClr val="6ECECB"/>
                </a:buClr>
                <a:buFont typeface="Arial" panose="020B0604020202020204" pitchFamily="34" charset="0"/>
                <a:buChar char="•"/>
              </a:pPr>
              <a:r>
                <a:rPr lang="en-GB" sz="2400" dirty="0"/>
                <a:t> A que </a:t>
              </a:r>
              <a:r>
                <a:rPr lang="en-GB" sz="2400" dirty="0" err="1"/>
                <a:t>aspiram</a:t>
              </a:r>
              <a:r>
                <a:rPr lang="en-GB" sz="2400" dirty="0"/>
                <a:t> </a:t>
              </a:r>
              <a:r>
                <a:rPr lang="en-GB" sz="2400" dirty="0" err="1"/>
                <a:t>os</a:t>
              </a:r>
              <a:r>
                <a:rPr lang="en-GB" sz="2400" dirty="0"/>
                <a:t> </a:t>
              </a:r>
              <a:r>
                <a:rPr lang="en-GB" sz="2400" dirty="0" err="1"/>
                <a:t>clientes</a:t>
              </a:r>
              <a:r>
                <a:rPr lang="en-GB" sz="2400" dirty="0"/>
                <a:t>?</a:t>
              </a:r>
            </a:p>
            <a:p>
              <a:pPr>
                <a:spcAft>
                  <a:spcPts val="1800"/>
                </a:spcAft>
                <a:buClr>
                  <a:srgbClr val="6ECECB"/>
                </a:buClr>
                <a:buFont typeface="Arial" panose="020B0604020202020204" pitchFamily="34" charset="0"/>
                <a:buChar char="•"/>
              </a:pPr>
              <a:r>
                <a:rPr lang="en-GB" sz="2400" dirty="0"/>
                <a:t> Como </a:t>
              </a:r>
              <a:r>
                <a:rPr lang="en-GB" sz="2400" dirty="0" err="1"/>
                <a:t>podem</a:t>
              </a:r>
              <a:r>
                <a:rPr lang="en-GB" sz="2400" dirty="0"/>
                <a:t> ser </a:t>
              </a:r>
              <a:r>
                <a:rPr lang="en-GB" sz="2400" dirty="0" err="1"/>
                <a:t>eles</a:t>
              </a:r>
              <a:r>
                <a:rPr lang="en-GB" sz="2400" dirty="0"/>
                <a:t> </a:t>
              </a:r>
              <a:r>
                <a:rPr lang="en-GB" sz="2400" dirty="0" err="1"/>
                <a:t>guiados</a:t>
              </a:r>
              <a:r>
                <a:rPr lang="en-GB" sz="2400" dirty="0"/>
                <a:t>?</a:t>
              </a:r>
            </a:p>
          </p:txBody>
        </p:sp>
        <p:sp>
          <p:nvSpPr>
            <p:cNvPr id="15" name="Parêntese esquerdo 14">
              <a:extLst>
                <a:ext uri="{FF2B5EF4-FFF2-40B4-BE49-F238E27FC236}">
                  <a16:creationId xmlns:a16="http://schemas.microsoft.com/office/drawing/2014/main" id="{50821EA8-A3E8-439C-BB12-F65896D40898}"/>
                </a:ext>
              </a:extLst>
            </p:cNvPr>
            <p:cNvSpPr/>
            <p:nvPr/>
          </p:nvSpPr>
          <p:spPr>
            <a:xfrm rot="5400000">
              <a:off x="7636248" y="-1759311"/>
              <a:ext cx="118732" cy="6249572"/>
            </a:xfrm>
            <a:prstGeom prst="leftBracket">
              <a:avLst/>
            </a:prstGeom>
            <a:ln w="28575">
              <a:solidFill>
                <a:srgbClr val="6ECEC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CaixaDeTexto 15">
              <a:extLst>
                <a:ext uri="{FF2B5EF4-FFF2-40B4-BE49-F238E27FC236}">
                  <a16:creationId xmlns:a16="http://schemas.microsoft.com/office/drawing/2014/main" id="{9D870198-E8D8-4C58-AB24-109673990BF5}"/>
                </a:ext>
              </a:extLst>
            </p:cNvPr>
            <p:cNvSpPr txBox="1"/>
            <p:nvPr/>
          </p:nvSpPr>
          <p:spPr>
            <a:xfrm>
              <a:off x="4613067" y="654859"/>
              <a:ext cx="6249571" cy="381522"/>
            </a:xfrm>
            <a:prstGeom prst="rect">
              <a:avLst/>
            </a:prstGeom>
            <a:noFill/>
          </p:spPr>
          <p:txBody>
            <a:bodyPr wrap="square" rtlCol="0">
              <a:spAutoFit/>
            </a:bodyPr>
            <a:lstStyle/>
            <a:p>
              <a:pPr algn="ctr">
                <a:spcAft>
                  <a:spcPts val="600"/>
                </a:spcAft>
                <a:buClr>
                  <a:srgbClr val="6ECECB"/>
                </a:buClr>
              </a:pPr>
              <a:r>
                <a:rPr lang="pt-PT" sz="3000" b="1" dirty="0">
                  <a:solidFill>
                    <a:srgbClr val="F7981D"/>
                  </a:solidFill>
                </a:rPr>
                <a:t>Conduzir a Transformação</a:t>
              </a:r>
            </a:p>
          </p:txBody>
        </p:sp>
      </p:grpSp>
    </p:spTree>
    <p:extLst>
      <p:ext uri="{BB962C8B-B14F-4D97-AF65-F5344CB8AC3E}">
        <p14:creationId xmlns:p14="http://schemas.microsoft.com/office/powerpoint/2010/main" val="3806418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111982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Ir Além da Experiência: Conduzir a Transformação</a:t>
            </a:r>
          </a:p>
        </p:txBody>
      </p:sp>
      <p:sp>
        <p:nvSpPr>
          <p:cNvPr id="14" name="CaixaDeTexto 13">
            <a:extLst>
              <a:ext uri="{FF2B5EF4-FFF2-40B4-BE49-F238E27FC236}">
                <a16:creationId xmlns:a16="http://schemas.microsoft.com/office/drawing/2014/main" id="{AE5ABBE1-CB68-48CB-AEDB-0FCD988A4A9B}"/>
              </a:ext>
            </a:extLst>
          </p:cNvPr>
          <p:cNvSpPr txBox="1"/>
          <p:nvPr/>
        </p:nvSpPr>
        <p:spPr>
          <a:xfrm>
            <a:off x="1320789" y="3295611"/>
            <a:ext cx="10041117" cy="2842547"/>
          </a:xfrm>
          <a:prstGeom prst="rect">
            <a:avLst/>
          </a:prstGeom>
          <a:solidFill>
            <a:srgbClr val="FDDE00"/>
          </a:solidFill>
        </p:spPr>
        <p:txBody>
          <a:bodyPr wrap="square">
            <a:noAutofit/>
          </a:bodyPr>
          <a:lstStyle/>
          <a:p>
            <a:pPr>
              <a:lnSpc>
                <a:spcPct val="150000"/>
              </a:lnSpc>
              <a:spcAft>
                <a:spcPts val="1200"/>
              </a:spcAft>
              <a:buClr>
                <a:srgbClr val="6ECECB"/>
              </a:buClr>
              <a:buFont typeface="Arial" panose="020B0604020202020204" pitchFamily="34" charset="0"/>
              <a:buChar char="•"/>
            </a:pPr>
            <a:r>
              <a:rPr lang="en-GB" sz="2400" b="1" spc="-20" dirty="0">
                <a:solidFill>
                  <a:schemeClr val="tx1"/>
                </a:solidFill>
              </a:rPr>
              <a:t> </a:t>
            </a:r>
            <a:r>
              <a:rPr lang="pt-PT" sz="2400" b="1" spc="-20" dirty="0">
                <a:solidFill>
                  <a:schemeClr val="tx1"/>
                </a:solidFill>
              </a:rPr>
              <a:t>Entretenimento: </a:t>
            </a:r>
            <a:r>
              <a:rPr lang="pt-PT" sz="2400" spc="-20" dirty="0">
                <a:solidFill>
                  <a:schemeClr val="tx1"/>
                </a:solidFill>
              </a:rPr>
              <a:t>pode alterar nossa visão do mundo</a:t>
            </a:r>
            <a:r>
              <a:rPr lang="en-GB" sz="2400" spc="-20" dirty="0"/>
              <a:t> </a:t>
            </a:r>
          </a:p>
          <a:p>
            <a:pPr>
              <a:lnSpc>
                <a:spcPct val="150000"/>
              </a:lnSpc>
              <a:spcAft>
                <a:spcPts val="1200"/>
              </a:spcAft>
              <a:buClr>
                <a:srgbClr val="6ECECB"/>
              </a:buClr>
              <a:buFont typeface="Arial" panose="020B0604020202020204" pitchFamily="34" charset="0"/>
              <a:buChar char="•"/>
            </a:pPr>
            <a:r>
              <a:rPr lang="en-GB" sz="2400" b="1" spc="-20" dirty="0" err="1"/>
              <a:t>Educacional</a:t>
            </a:r>
            <a:r>
              <a:rPr lang="en-GB" sz="2400" b="1" spc="-20" dirty="0"/>
              <a:t>: </a:t>
            </a:r>
            <a:r>
              <a:rPr lang="pt-PT" sz="2400" spc="-20" dirty="0"/>
              <a:t>pode nos fazer repensar como nos encaixamos no mundo</a:t>
            </a:r>
            <a:endParaRPr lang="en-GB" sz="2400" spc="-20" dirty="0"/>
          </a:p>
          <a:p>
            <a:pPr>
              <a:lnSpc>
                <a:spcPct val="150000"/>
              </a:lnSpc>
              <a:spcAft>
                <a:spcPts val="1200"/>
              </a:spcAft>
              <a:buClr>
                <a:srgbClr val="6ECECB"/>
              </a:buClr>
              <a:buFont typeface="Arial" panose="020B0604020202020204" pitchFamily="34" charset="0"/>
              <a:buChar char="•"/>
            </a:pPr>
            <a:r>
              <a:rPr lang="en-GB" sz="2400" spc="-20" dirty="0">
                <a:solidFill>
                  <a:schemeClr val="tx1"/>
                </a:solidFill>
              </a:rPr>
              <a:t> </a:t>
            </a:r>
            <a:r>
              <a:rPr lang="en-GB" sz="2400" b="1" spc="-20" dirty="0" err="1">
                <a:solidFill>
                  <a:schemeClr val="tx1"/>
                </a:solidFill>
              </a:rPr>
              <a:t>Escapismo</a:t>
            </a:r>
            <a:r>
              <a:rPr lang="en-GB" sz="2400" b="1" spc="-20" dirty="0"/>
              <a:t>:</a:t>
            </a:r>
            <a:r>
              <a:rPr lang="en-GB" sz="2400" spc="-20" dirty="0"/>
              <a:t> </a:t>
            </a:r>
            <a:r>
              <a:rPr lang="pt-PT" sz="2400" spc="-20" dirty="0"/>
              <a:t>pode elevar-nos as capacidades e características pessoais</a:t>
            </a:r>
            <a:endParaRPr lang="en-GB" sz="2400" spc="-20" dirty="0"/>
          </a:p>
          <a:p>
            <a:pPr>
              <a:lnSpc>
                <a:spcPct val="150000"/>
              </a:lnSpc>
              <a:spcAft>
                <a:spcPts val="1200"/>
              </a:spcAft>
              <a:buClr>
                <a:srgbClr val="6ECECB"/>
              </a:buClr>
              <a:buFont typeface="Arial" panose="020B0604020202020204" pitchFamily="34" charset="0"/>
              <a:buChar char="•"/>
            </a:pPr>
            <a:r>
              <a:rPr lang="en-GB" sz="2400" b="1" spc="-20" dirty="0">
                <a:solidFill>
                  <a:schemeClr val="tx1"/>
                </a:solidFill>
              </a:rPr>
              <a:t> </a:t>
            </a:r>
            <a:r>
              <a:rPr lang="en-GB" sz="2400" b="1" spc="-20" dirty="0" err="1">
                <a:solidFill>
                  <a:schemeClr val="tx1"/>
                </a:solidFill>
              </a:rPr>
              <a:t>Estética</a:t>
            </a:r>
            <a:r>
              <a:rPr lang="en-GB" sz="2400" b="1" spc="-20" dirty="0"/>
              <a:t>: </a:t>
            </a:r>
            <a:r>
              <a:rPr lang="pt-PT" sz="2400" spc="-20" dirty="0"/>
              <a:t>pode transmitir uma sensação de admiração, beleza e apreciação</a:t>
            </a:r>
            <a:endParaRPr lang="en-GB" sz="2400" spc="-20" dirty="0"/>
          </a:p>
        </p:txBody>
      </p:sp>
      <p:sp>
        <p:nvSpPr>
          <p:cNvPr id="18" name="CaixaDeTexto 17">
            <a:extLst>
              <a:ext uri="{FF2B5EF4-FFF2-40B4-BE49-F238E27FC236}">
                <a16:creationId xmlns:a16="http://schemas.microsoft.com/office/drawing/2014/main" id="{AAA0BDAC-6C39-4E43-8C8D-EE9440C09E90}"/>
              </a:ext>
            </a:extLst>
          </p:cNvPr>
          <p:cNvSpPr txBox="1"/>
          <p:nvPr/>
        </p:nvSpPr>
        <p:spPr>
          <a:xfrm>
            <a:off x="888846" y="3295611"/>
            <a:ext cx="384072" cy="2842547"/>
          </a:xfrm>
          <a:prstGeom prst="rect">
            <a:avLst/>
          </a:prstGeom>
          <a:solidFill>
            <a:srgbClr val="F7981D"/>
          </a:solidFill>
        </p:spPr>
        <p:txBody>
          <a:bodyPr vert="vert270" wrap="square" anchor="ctr">
            <a:noAutofit/>
          </a:bodyPr>
          <a:lstStyle/>
          <a:p>
            <a:pPr algn="ctr">
              <a:buClr>
                <a:srgbClr val="6ECECB"/>
              </a:buClr>
            </a:pPr>
            <a:r>
              <a:rPr lang="en-GB" sz="2400" b="1" dirty="0" err="1">
                <a:solidFill>
                  <a:schemeClr val="bg1"/>
                </a:solidFill>
                <a:effectLst>
                  <a:outerShdw blurRad="38100" dist="38100" dir="2700000" algn="tl">
                    <a:srgbClr val="000000">
                      <a:alpha val="43137"/>
                    </a:srgbClr>
                  </a:outerShdw>
                </a:effectLst>
              </a:rPr>
              <a:t>Experiências</a:t>
            </a:r>
            <a:endParaRPr lang="en-GB" sz="2400" b="1" dirty="0">
              <a:solidFill>
                <a:schemeClr val="bg1"/>
              </a:solidFill>
              <a:effectLst>
                <a:outerShdw blurRad="38100" dist="38100" dir="2700000" algn="tl">
                  <a:srgbClr val="000000">
                    <a:alpha val="43137"/>
                  </a:srgbClr>
                </a:outerShdw>
              </a:effectLst>
            </a:endParaRPr>
          </a:p>
        </p:txBody>
      </p:sp>
      <p:sp>
        <p:nvSpPr>
          <p:cNvPr id="20" name="CaixaDeTexto 19">
            <a:extLst>
              <a:ext uri="{FF2B5EF4-FFF2-40B4-BE49-F238E27FC236}">
                <a16:creationId xmlns:a16="http://schemas.microsoft.com/office/drawing/2014/main" id="{8F027627-8BBD-4864-85B7-119B9C626F4F}"/>
              </a:ext>
            </a:extLst>
          </p:cNvPr>
          <p:cNvSpPr txBox="1"/>
          <p:nvPr/>
        </p:nvSpPr>
        <p:spPr>
          <a:xfrm>
            <a:off x="1831637" y="1046457"/>
            <a:ext cx="8528726" cy="2098267"/>
          </a:xfrm>
          <a:prstGeom prst="rect">
            <a:avLst/>
          </a:prstGeom>
          <a:noFill/>
        </p:spPr>
        <p:txBody>
          <a:bodyPr wrap="square">
            <a:spAutoFit/>
          </a:bodyPr>
          <a:lstStyle/>
          <a:p>
            <a:pPr algn="ctr">
              <a:lnSpc>
                <a:spcPct val="150000"/>
              </a:lnSpc>
              <a:buClr>
                <a:srgbClr val="6ECECB"/>
              </a:buClr>
            </a:pPr>
            <a:r>
              <a:rPr lang="en-GB" sz="3000" b="1" i="1" spc="-20" dirty="0">
                <a:solidFill>
                  <a:srgbClr val="6ECECB"/>
                </a:solidFill>
              </a:rPr>
              <a:t>“</a:t>
            </a:r>
            <a:r>
              <a:rPr lang="pt-PT" sz="3000" b="1" i="1" spc="-20" dirty="0">
                <a:solidFill>
                  <a:srgbClr val="6ECECB"/>
                </a:solidFill>
              </a:rPr>
              <a:t>As experiências de transformação de vida mais envolventes centram-se no ponto ideal, composto por vários elementos de todos os quadrantes</a:t>
            </a:r>
            <a:r>
              <a:rPr lang="en-GB" sz="3000" b="1" i="1" spc="-20" dirty="0">
                <a:solidFill>
                  <a:srgbClr val="6ECECB"/>
                </a:solidFill>
              </a:rPr>
              <a:t>” </a:t>
            </a:r>
          </a:p>
        </p:txBody>
      </p:sp>
    </p:spTree>
    <p:extLst>
      <p:ext uri="{BB962C8B-B14F-4D97-AF65-F5344CB8AC3E}">
        <p14:creationId xmlns:p14="http://schemas.microsoft.com/office/powerpoint/2010/main" val="2005418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3"/>
              </a:rPr>
              <a:t>https://youtu.be/4B1FQzw1VRA</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#3</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7" name="CaixaDeTexto 6">
            <a:extLst>
              <a:ext uri="{FF2B5EF4-FFF2-40B4-BE49-F238E27FC236}">
                <a16:creationId xmlns:a16="http://schemas.microsoft.com/office/drawing/2014/main" id="{7DD502CC-AF0C-4537-80F4-3EFE68278038}"/>
              </a:ext>
            </a:extLst>
          </p:cNvPr>
          <p:cNvSpPr txBox="1"/>
          <p:nvPr/>
        </p:nvSpPr>
        <p:spPr>
          <a:xfrm>
            <a:off x="9843516" y="1228725"/>
            <a:ext cx="2293620" cy="1015663"/>
          </a:xfrm>
          <a:prstGeom prst="rect">
            <a:avLst/>
          </a:prstGeom>
          <a:noFill/>
        </p:spPr>
        <p:txBody>
          <a:bodyPr wrap="square">
            <a:spAutoFit/>
          </a:bodyPr>
          <a:lstStyle/>
          <a:p>
            <a:r>
              <a:rPr lang="en-US" sz="3000" b="1" i="1" dirty="0" err="1">
                <a:solidFill>
                  <a:schemeClr val="bg1">
                    <a:lumMod val="65000"/>
                  </a:schemeClr>
                </a:solidFill>
              </a:rPr>
              <a:t>Ir</a:t>
            </a:r>
            <a:r>
              <a:rPr lang="en-US" sz="3000" b="1" i="1" dirty="0">
                <a:solidFill>
                  <a:schemeClr val="bg1">
                    <a:lumMod val="65000"/>
                  </a:schemeClr>
                </a:solidFill>
              </a:rPr>
              <a:t> </a:t>
            </a:r>
            <a:r>
              <a:rPr lang="en-US" sz="3000" b="1" i="1" dirty="0" err="1">
                <a:solidFill>
                  <a:schemeClr val="bg1">
                    <a:lumMod val="65000"/>
                  </a:schemeClr>
                </a:solidFill>
              </a:rPr>
              <a:t>além</a:t>
            </a:r>
            <a:r>
              <a:rPr lang="en-US" sz="3000" b="1" i="1" dirty="0">
                <a:solidFill>
                  <a:schemeClr val="bg1">
                    <a:lumMod val="65000"/>
                  </a:schemeClr>
                </a:solidFill>
              </a:rPr>
              <a:t> da </a:t>
            </a:r>
            <a:r>
              <a:rPr lang="en-US" sz="3000" b="1" i="1" dirty="0" err="1">
                <a:solidFill>
                  <a:schemeClr val="bg1">
                    <a:lumMod val="65000"/>
                  </a:schemeClr>
                </a:solidFill>
              </a:rPr>
              <a:t>Experiência</a:t>
            </a:r>
            <a:endParaRPr lang="en-GB" sz="3000" b="1" i="1" dirty="0">
              <a:solidFill>
                <a:schemeClr val="bg1">
                  <a:lumMod val="65000"/>
                </a:schemeClr>
              </a:solidFill>
            </a:endParaRPr>
          </a:p>
        </p:txBody>
      </p:sp>
      <p:pic>
        <p:nvPicPr>
          <p:cNvPr id="4" name="Multimédia Online 3" title="Going Beyond the Experience">
            <a:hlinkClick r:id="" action="ppaction://media"/>
            <a:extLst>
              <a:ext uri="{FF2B5EF4-FFF2-40B4-BE49-F238E27FC236}">
                <a16:creationId xmlns:a16="http://schemas.microsoft.com/office/drawing/2014/main" id="{F15A0ED2-111A-4667-85B6-C9F310A58D36}"/>
              </a:ext>
            </a:extLst>
          </p:cNvPr>
          <p:cNvPicPr>
            <a:picLocks noRot="1"/>
          </p:cNvPicPr>
          <p:nvPr>
            <a:videoFile r:link="rId1"/>
          </p:nvPr>
        </p:nvPicPr>
        <p:blipFill>
          <a:blip r:embed="rId5"/>
          <a:stretch>
            <a:fillRect/>
          </a:stretch>
        </p:blipFill>
        <p:spPr>
          <a:xfrm>
            <a:off x="2676525" y="1282700"/>
            <a:ext cx="6948000" cy="4284000"/>
          </a:xfrm>
          <a:prstGeom prst="rect">
            <a:avLst/>
          </a:prstGeom>
        </p:spPr>
      </p:pic>
    </p:spTree>
    <p:extLst>
      <p:ext uri="{BB962C8B-B14F-4D97-AF65-F5344CB8AC3E}">
        <p14:creationId xmlns:p14="http://schemas.microsoft.com/office/powerpoint/2010/main" val="263849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Agrupar 33">
            <a:extLst>
              <a:ext uri="{FF2B5EF4-FFF2-40B4-BE49-F238E27FC236}">
                <a16:creationId xmlns:a16="http://schemas.microsoft.com/office/drawing/2014/main" id="{0B1DD6DE-18B5-414D-A6EA-0955610FDBCB}"/>
              </a:ext>
            </a:extLst>
          </p:cNvPr>
          <p:cNvGrpSpPr/>
          <p:nvPr/>
        </p:nvGrpSpPr>
        <p:grpSpPr>
          <a:xfrm>
            <a:off x="4456540" y="3511950"/>
            <a:ext cx="4542679" cy="2878205"/>
            <a:chOff x="7625338" y="3475775"/>
            <a:chExt cx="4542679" cy="2878205"/>
          </a:xfrm>
        </p:grpSpPr>
        <p:pic>
          <p:nvPicPr>
            <p:cNvPr id="29" name="Picture 7">
              <a:extLst>
                <a:ext uri="{FF2B5EF4-FFF2-40B4-BE49-F238E27FC236}">
                  <a16:creationId xmlns:a16="http://schemas.microsoft.com/office/drawing/2014/main" id="{8C86CF97-B154-4381-BB29-2E64C7589D8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25338" y="3475775"/>
              <a:ext cx="4542679" cy="2878205"/>
            </a:xfrm>
            <a:prstGeom prst="rect">
              <a:avLst/>
            </a:prstGeom>
          </p:spPr>
        </p:pic>
        <p:pic>
          <p:nvPicPr>
            <p:cNvPr id="27" name="Multimédia Online 26" title="How to create immersive storytelling experiences  - Gamification in Tourism Case Study">
              <a:hlinkClick r:id="" action="ppaction://media"/>
              <a:extLst>
                <a:ext uri="{FF2B5EF4-FFF2-40B4-BE49-F238E27FC236}">
                  <a16:creationId xmlns:a16="http://schemas.microsoft.com/office/drawing/2014/main" id="{49E1A6CB-F33D-4120-ABBD-20F627BACD6A}"/>
                </a:ext>
              </a:extLst>
            </p:cNvPr>
            <p:cNvPicPr>
              <a:picLocks noRot="1"/>
            </p:cNvPicPr>
            <p:nvPr>
              <a:videoFile r:link="rId3"/>
            </p:nvPr>
          </p:nvPicPr>
          <p:blipFill>
            <a:blip r:embed="rId7"/>
            <a:stretch>
              <a:fillRect/>
            </a:stretch>
          </p:blipFill>
          <p:spPr>
            <a:xfrm>
              <a:off x="8228020" y="3722597"/>
              <a:ext cx="3366000" cy="2084802"/>
            </a:xfrm>
            <a:prstGeom prst="rect">
              <a:avLst/>
            </a:prstGeom>
          </p:spPr>
        </p:pic>
      </p:grpSp>
      <p:sp>
        <p:nvSpPr>
          <p:cNvPr id="9" name="Text Placeholder 2">
            <a:extLst>
              <a:ext uri="{FF2B5EF4-FFF2-40B4-BE49-F238E27FC236}">
                <a16:creationId xmlns:a16="http://schemas.microsoft.com/office/drawing/2014/main" id="{2CA7C666-2656-4BB5-981F-E6CF312976F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Casos de </a:t>
            </a:r>
            <a:r>
              <a:rPr lang="en-US" sz="3600" b="1" dirty="0" err="1"/>
              <a:t>Estudo</a:t>
            </a:r>
            <a:endParaRPr lang="en-US" sz="3600" b="1" dirty="0"/>
          </a:p>
        </p:txBody>
      </p:sp>
      <p:pic>
        <p:nvPicPr>
          <p:cNvPr id="13" name="Imagem 12">
            <a:extLst>
              <a:ext uri="{FF2B5EF4-FFF2-40B4-BE49-F238E27FC236}">
                <a16:creationId xmlns:a16="http://schemas.microsoft.com/office/drawing/2014/main" id="{462104CE-0408-4713-9BDD-28F4C8C0F9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grpSp>
        <p:nvGrpSpPr>
          <p:cNvPr id="16" name="Agrupar 15">
            <a:extLst>
              <a:ext uri="{FF2B5EF4-FFF2-40B4-BE49-F238E27FC236}">
                <a16:creationId xmlns:a16="http://schemas.microsoft.com/office/drawing/2014/main" id="{1E315A86-B9CF-43CB-B490-E4988F25C807}"/>
              </a:ext>
            </a:extLst>
          </p:cNvPr>
          <p:cNvGrpSpPr/>
          <p:nvPr/>
        </p:nvGrpSpPr>
        <p:grpSpPr>
          <a:xfrm>
            <a:off x="121193" y="2024536"/>
            <a:ext cx="4456066" cy="2878205"/>
            <a:chOff x="160217" y="1740460"/>
            <a:chExt cx="4456066" cy="2878205"/>
          </a:xfrm>
        </p:grpSpPr>
        <p:pic>
          <p:nvPicPr>
            <p:cNvPr id="4" name="Picture 7">
              <a:extLst>
                <a:ext uri="{FF2B5EF4-FFF2-40B4-BE49-F238E27FC236}">
                  <a16:creationId xmlns:a16="http://schemas.microsoft.com/office/drawing/2014/main" id="{89E590C7-1C95-413D-9B96-DAD828A9061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60217" y="1740460"/>
              <a:ext cx="4456066" cy="2878205"/>
            </a:xfrm>
            <a:prstGeom prst="rect">
              <a:avLst/>
            </a:prstGeom>
          </p:spPr>
        </p:pic>
        <p:pic>
          <p:nvPicPr>
            <p:cNvPr id="6" name="Multimédia Online 5" title="Creating Experiences Explained">
              <a:hlinkClick r:id="" action="ppaction://media"/>
              <a:extLst>
                <a:ext uri="{FF2B5EF4-FFF2-40B4-BE49-F238E27FC236}">
                  <a16:creationId xmlns:a16="http://schemas.microsoft.com/office/drawing/2014/main" id="{9D3DDD80-3813-492B-B97C-F1C944A0FA1B}"/>
                </a:ext>
              </a:extLst>
            </p:cNvPr>
            <p:cNvPicPr>
              <a:picLocks noRot="1"/>
            </p:cNvPicPr>
            <p:nvPr>
              <a:videoFile r:link="rId2"/>
            </p:nvPr>
          </p:nvPicPr>
          <p:blipFill>
            <a:blip r:embed="rId10"/>
            <a:stretch>
              <a:fillRect/>
            </a:stretch>
          </p:blipFill>
          <p:spPr>
            <a:xfrm>
              <a:off x="717612" y="1998042"/>
              <a:ext cx="3348000" cy="2065193"/>
            </a:xfrm>
            <a:prstGeom prst="rect">
              <a:avLst/>
            </a:prstGeom>
          </p:spPr>
        </p:pic>
      </p:grpSp>
      <p:sp>
        <p:nvSpPr>
          <p:cNvPr id="8" name="CaixaDeTexto 7">
            <a:extLst>
              <a:ext uri="{FF2B5EF4-FFF2-40B4-BE49-F238E27FC236}">
                <a16:creationId xmlns:a16="http://schemas.microsoft.com/office/drawing/2014/main" id="{13320D6E-00F1-4A99-8F7D-7FAFFCE02867}"/>
              </a:ext>
            </a:extLst>
          </p:cNvPr>
          <p:cNvSpPr txBox="1"/>
          <p:nvPr/>
        </p:nvSpPr>
        <p:spPr>
          <a:xfrm>
            <a:off x="540850" y="1271752"/>
            <a:ext cx="3803203" cy="830997"/>
          </a:xfrm>
          <a:prstGeom prst="rect">
            <a:avLst/>
          </a:prstGeom>
          <a:noFill/>
        </p:spPr>
        <p:txBody>
          <a:bodyPr wrap="square" rtlCol="0">
            <a:spAutoFit/>
          </a:bodyPr>
          <a:lstStyle/>
          <a:p>
            <a:r>
              <a:rPr lang="en-GB" sz="2400" b="1" i="1" dirty="0" err="1">
                <a:solidFill>
                  <a:schemeClr val="bg1">
                    <a:lumMod val="65000"/>
                  </a:schemeClr>
                </a:solidFill>
              </a:rPr>
              <a:t>Criação</a:t>
            </a:r>
            <a:r>
              <a:rPr lang="en-GB" sz="2400" b="1" i="1" dirty="0">
                <a:solidFill>
                  <a:schemeClr val="bg1">
                    <a:lumMod val="65000"/>
                  </a:schemeClr>
                </a:solidFill>
              </a:rPr>
              <a:t> de </a:t>
            </a:r>
            <a:r>
              <a:rPr lang="en-GB" sz="2400" b="1" i="1" dirty="0" err="1">
                <a:solidFill>
                  <a:schemeClr val="bg1">
                    <a:lumMod val="65000"/>
                  </a:schemeClr>
                </a:solidFill>
              </a:rPr>
              <a:t>experiências</a:t>
            </a:r>
            <a:r>
              <a:rPr lang="en-GB" sz="2400" b="1" i="1" dirty="0">
                <a:solidFill>
                  <a:schemeClr val="bg1">
                    <a:lumMod val="65000"/>
                  </a:schemeClr>
                </a:solidFill>
              </a:rPr>
              <a:t> </a:t>
            </a:r>
            <a:r>
              <a:rPr lang="en-GB" sz="2400" b="1" i="1" dirty="0" err="1">
                <a:solidFill>
                  <a:schemeClr val="bg1">
                    <a:lumMod val="65000"/>
                  </a:schemeClr>
                </a:solidFill>
              </a:rPr>
              <a:t>explicadas</a:t>
            </a:r>
            <a:r>
              <a:rPr lang="en-GB" sz="1600" b="1" i="1" dirty="0">
                <a:solidFill>
                  <a:schemeClr val="bg1">
                    <a:lumMod val="65000"/>
                  </a:schemeClr>
                </a:solidFill>
              </a:rPr>
              <a:t> (</a:t>
            </a:r>
            <a:r>
              <a:rPr lang="en-GB" sz="1600" b="1" i="1" dirty="0" err="1">
                <a:solidFill>
                  <a:schemeClr val="bg1">
                    <a:lumMod val="65000"/>
                  </a:schemeClr>
                </a:solidFill>
              </a:rPr>
              <a:t>Irlanda</a:t>
            </a:r>
            <a:r>
              <a:rPr lang="en-GB" sz="1600" b="1" i="1" dirty="0">
                <a:solidFill>
                  <a:schemeClr val="bg1">
                    <a:lumMod val="65000"/>
                  </a:schemeClr>
                </a:solidFill>
              </a:rPr>
              <a:t> do Norte)</a:t>
            </a:r>
          </a:p>
        </p:txBody>
      </p:sp>
      <p:sp>
        <p:nvSpPr>
          <p:cNvPr id="18" name="CaixaDeTexto 17">
            <a:extLst>
              <a:ext uri="{FF2B5EF4-FFF2-40B4-BE49-F238E27FC236}">
                <a16:creationId xmlns:a16="http://schemas.microsoft.com/office/drawing/2014/main" id="{7C3312DA-6E77-47AC-8191-D2688CABC23C}"/>
              </a:ext>
            </a:extLst>
          </p:cNvPr>
          <p:cNvSpPr txBox="1"/>
          <p:nvPr/>
        </p:nvSpPr>
        <p:spPr>
          <a:xfrm>
            <a:off x="1350846" y="4686695"/>
            <a:ext cx="3227066" cy="253916"/>
          </a:xfrm>
          <a:prstGeom prst="rect">
            <a:avLst/>
          </a:prstGeom>
          <a:noFill/>
        </p:spPr>
        <p:txBody>
          <a:bodyPr wrap="square">
            <a:spAutoFit/>
          </a:bodyPr>
          <a:lstStyle/>
          <a:p>
            <a:pPr algn="r"/>
            <a:r>
              <a:rPr lang="en-GB" sz="1050" dirty="0">
                <a:hlinkClick r:id="rId11"/>
              </a:rPr>
              <a:t>https://youtu.be/HLy2MZy3Fcg</a:t>
            </a:r>
            <a:endParaRPr lang="en-GB" sz="1050" dirty="0"/>
          </a:p>
        </p:txBody>
      </p:sp>
      <p:sp>
        <p:nvSpPr>
          <p:cNvPr id="24" name="CaixaDeTexto 23">
            <a:extLst>
              <a:ext uri="{FF2B5EF4-FFF2-40B4-BE49-F238E27FC236}">
                <a16:creationId xmlns:a16="http://schemas.microsoft.com/office/drawing/2014/main" id="{C8EA21EE-6CF0-492B-AAB7-5FC26584207E}"/>
              </a:ext>
            </a:extLst>
          </p:cNvPr>
          <p:cNvSpPr txBox="1"/>
          <p:nvPr/>
        </p:nvSpPr>
        <p:spPr>
          <a:xfrm>
            <a:off x="8277500" y="3243498"/>
            <a:ext cx="3529350" cy="253916"/>
          </a:xfrm>
          <a:prstGeom prst="rect">
            <a:avLst/>
          </a:prstGeom>
          <a:noFill/>
        </p:spPr>
        <p:txBody>
          <a:bodyPr wrap="square">
            <a:spAutoFit/>
          </a:bodyPr>
          <a:lstStyle/>
          <a:p>
            <a:pPr algn="r"/>
            <a:r>
              <a:rPr lang="en-GB" sz="1050" dirty="0">
                <a:hlinkClick r:id="rId12"/>
              </a:rPr>
              <a:t>https://youtu.be/uB4RlS46LAs</a:t>
            </a:r>
            <a:endParaRPr lang="en-GB" sz="1050" dirty="0"/>
          </a:p>
        </p:txBody>
      </p:sp>
      <p:sp>
        <p:nvSpPr>
          <p:cNvPr id="26" name="CaixaDeTexto 25">
            <a:extLst>
              <a:ext uri="{FF2B5EF4-FFF2-40B4-BE49-F238E27FC236}">
                <a16:creationId xmlns:a16="http://schemas.microsoft.com/office/drawing/2014/main" id="{1BBBAA29-74EE-41BC-B988-D2D809157471}"/>
              </a:ext>
            </a:extLst>
          </p:cNvPr>
          <p:cNvSpPr txBox="1"/>
          <p:nvPr/>
        </p:nvSpPr>
        <p:spPr>
          <a:xfrm>
            <a:off x="4208606" y="598658"/>
            <a:ext cx="3451780" cy="1200329"/>
          </a:xfrm>
          <a:prstGeom prst="rect">
            <a:avLst/>
          </a:prstGeom>
          <a:noFill/>
        </p:spPr>
        <p:txBody>
          <a:bodyPr wrap="square" rtlCol="0">
            <a:spAutoFit/>
          </a:bodyPr>
          <a:lstStyle/>
          <a:p>
            <a:pPr algn="r"/>
            <a:r>
              <a:rPr lang="pt-PT" sz="2400" b="1" i="1" dirty="0">
                <a:solidFill>
                  <a:schemeClr val="bg1">
                    <a:lumMod val="65000"/>
                  </a:schemeClr>
                </a:solidFill>
              </a:rPr>
              <a:t>Viagem experiencial inspiradora em Queensland</a:t>
            </a:r>
            <a:endParaRPr lang="en-GB" sz="2400" b="1" i="1" dirty="0">
              <a:solidFill>
                <a:schemeClr val="bg1">
                  <a:lumMod val="65000"/>
                </a:schemeClr>
              </a:solidFill>
            </a:endParaRPr>
          </a:p>
        </p:txBody>
      </p:sp>
      <p:sp>
        <p:nvSpPr>
          <p:cNvPr id="33" name="CaixaDeTexto 32">
            <a:extLst>
              <a:ext uri="{FF2B5EF4-FFF2-40B4-BE49-F238E27FC236}">
                <a16:creationId xmlns:a16="http://schemas.microsoft.com/office/drawing/2014/main" id="{94770A5B-E30B-45F0-BB6F-6B3B28B84BD3}"/>
              </a:ext>
            </a:extLst>
          </p:cNvPr>
          <p:cNvSpPr txBox="1"/>
          <p:nvPr/>
        </p:nvSpPr>
        <p:spPr>
          <a:xfrm>
            <a:off x="6880192" y="6171158"/>
            <a:ext cx="2119027" cy="261610"/>
          </a:xfrm>
          <a:prstGeom prst="rect">
            <a:avLst/>
          </a:prstGeom>
          <a:noFill/>
        </p:spPr>
        <p:txBody>
          <a:bodyPr wrap="square">
            <a:spAutoFit/>
          </a:bodyPr>
          <a:lstStyle/>
          <a:p>
            <a:pPr algn="r"/>
            <a:r>
              <a:rPr lang="en-GB" sz="1050" dirty="0">
                <a:hlinkClick r:id="rId13"/>
              </a:rPr>
              <a:t>https://youtu.be/CwLkqILkuSo</a:t>
            </a:r>
            <a:r>
              <a:rPr lang="en-GB" sz="1050" dirty="0"/>
              <a:t> </a:t>
            </a:r>
          </a:p>
        </p:txBody>
      </p:sp>
      <p:grpSp>
        <p:nvGrpSpPr>
          <p:cNvPr id="35" name="Agrupar 34">
            <a:extLst>
              <a:ext uri="{FF2B5EF4-FFF2-40B4-BE49-F238E27FC236}">
                <a16:creationId xmlns:a16="http://schemas.microsoft.com/office/drawing/2014/main" id="{930970A8-7D39-4AC3-AB46-BED5EC3DBA71}"/>
              </a:ext>
            </a:extLst>
          </p:cNvPr>
          <p:cNvGrpSpPr/>
          <p:nvPr/>
        </p:nvGrpSpPr>
        <p:grpSpPr>
          <a:xfrm>
            <a:off x="7084359" y="624446"/>
            <a:ext cx="4722491" cy="2878205"/>
            <a:chOff x="4065612" y="1332082"/>
            <a:chExt cx="4722491" cy="2878205"/>
          </a:xfrm>
        </p:grpSpPr>
        <p:pic>
          <p:nvPicPr>
            <p:cNvPr id="20" name="Picture 7">
              <a:extLst>
                <a:ext uri="{FF2B5EF4-FFF2-40B4-BE49-F238E27FC236}">
                  <a16:creationId xmlns:a16="http://schemas.microsoft.com/office/drawing/2014/main" id="{B941E92B-F4F9-4983-953A-B77FA8E623F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065612" y="1332082"/>
              <a:ext cx="4722491" cy="2878205"/>
            </a:xfrm>
            <a:prstGeom prst="rect">
              <a:avLst/>
            </a:prstGeom>
          </p:spPr>
        </p:pic>
        <p:pic>
          <p:nvPicPr>
            <p:cNvPr id="22" name="Multimédia Online 21" title="Inspiring Experiential Travel in Queensland">
              <a:hlinkClick r:id="" action="ppaction://media"/>
              <a:extLst>
                <a:ext uri="{FF2B5EF4-FFF2-40B4-BE49-F238E27FC236}">
                  <a16:creationId xmlns:a16="http://schemas.microsoft.com/office/drawing/2014/main" id="{104971AF-ED7C-45DA-BDD3-91ACD44FD1E9}"/>
                </a:ext>
              </a:extLst>
            </p:cNvPr>
            <p:cNvPicPr>
              <a:picLocks noRot="1"/>
            </p:cNvPicPr>
            <p:nvPr>
              <a:videoFile r:link="rId1"/>
            </p:nvPr>
          </p:nvPicPr>
          <p:blipFill>
            <a:blip r:embed="rId15"/>
            <a:stretch>
              <a:fillRect/>
            </a:stretch>
          </p:blipFill>
          <p:spPr>
            <a:xfrm>
              <a:off x="4775694" y="1588203"/>
              <a:ext cx="3366000" cy="2094395"/>
            </a:xfrm>
            <a:prstGeom prst="rect">
              <a:avLst/>
            </a:prstGeom>
          </p:spPr>
        </p:pic>
      </p:grpSp>
      <p:sp>
        <p:nvSpPr>
          <p:cNvPr id="37" name="CaixaDeTexto 36">
            <a:extLst>
              <a:ext uri="{FF2B5EF4-FFF2-40B4-BE49-F238E27FC236}">
                <a16:creationId xmlns:a16="http://schemas.microsoft.com/office/drawing/2014/main" id="{C9984677-979A-49E9-BE28-9616762C9AA5}"/>
              </a:ext>
            </a:extLst>
          </p:cNvPr>
          <p:cNvSpPr txBox="1"/>
          <p:nvPr/>
        </p:nvSpPr>
        <p:spPr>
          <a:xfrm>
            <a:off x="8589643" y="3771187"/>
            <a:ext cx="3129195" cy="1815882"/>
          </a:xfrm>
          <a:prstGeom prst="rect">
            <a:avLst/>
          </a:prstGeom>
          <a:noFill/>
        </p:spPr>
        <p:txBody>
          <a:bodyPr wrap="square" rtlCol="0">
            <a:spAutoFit/>
          </a:bodyPr>
          <a:lstStyle/>
          <a:p>
            <a:r>
              <a:rPr lang="pt-PT" sz="2400" b="1" i="1" dirty="0">
                <a:solidFill>
                  <a:schemeClr val="bg1">
                    <a:lumMod val="65000"/>
                  </a:schemeClr>
                </a:solidFill>
              </a:rPr>
              <a:t>Como criar experiências envolventes de contar histórias</a:t>
            </a:r>
            <a:r>
              <a:rPr lang="en-US" sz="1600" b="1" i="1" dirty="0">
                <a:solidFill>
                  <a:schemeClr val="bg1">
                    <a:lumMod val="65000"/>
                  </a:schemeClr>
                </a:solidFill>
              </a:rPr>
              <a:t>(</a:t>
            </a:r>
            <a:r>
              <a:rPr lang="en-US" sz="1600" b="1" i="1" dirty="0" err="1">
                <a:solidFill>
                  <a:schemeClr val="bg1">
                    <a:lumMod val="65000"/>
                  </a:schemeClr>
                </a:solidFill>
              </a:rPr>
              <a:t>Yas</a:t>
            </a:r>
            <a:r>
              <a:rPr lang="en-US" sz="1600" b="1" i="1" dirty="0">
                <a:solidFill>
                  <a:schemeClr val="bg1">
                    <a:lumMod val="65000"/>
                  </a:schemeClr>
                </a:solidFill>
              </a:rPr>
              <a:t> Abu Dhabi </a:t>
            </a:r>
            <a:r>
              <a:rPr lang="en-US" sz="1600" b="1" i="1" dirty="0" err="1">
                <a:solidFill>
                  <a:schemeClr val="bg1">
                    <a:lumMod val="65000"/>
                  </a:schemeClr>
                </a:solidFill>
              </a:rPr>
              <a:t>Waterworld</a:t>
            </a:r>
            <a:r>
              <a:rPr lang="en-US" sz="1600" b="1" i="1" dirty="0">
                <a:solidFill>
                  <a:schemeClr val="bg1">
                    <a:lumMod val="65000"/>
                  </a:schemeClr>
                </a:solidFill>
              </a:rPr>
              <a:t> – Legends of Arabia)</a:t>
            </a:r>
            <a:endParaRPr lang="en-GB" sz="1600" b="1" i="1" dirty="0">
              <a:solidFill>
                <a:schemeClr val="bg1">
                  <a:lumMod val="65000"/>
                </a:schemeClr>
              </a:solidFill>
            </a:endParaRPr>
          </a:p>
        </p:txBody>
      </p:sp>
    </p:spTree>
    <p:extLst>
      <p:ext uri="{BB962C8B-B14F-4D97-AF65-F5344CB8AC3E}">
        <p14:creationId xmlns:p14="http://schemas.microsoft.com/office/powerpoint/2010/main" val="3578852169"/>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video>
              <p:cMediaNode vol="80000">
                <p:cTn id="3" fill="hold" display="0">
                  <p:stCondLst>
                    <p:cond delay="indefinite"/>
                  </p:stCondLst>
                </p:cTn>
                <p:tgtEl>
                  <p:spTgt spid="27"/>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EC221EE-A420-4A7A-9FEA-63882C6EA47C}"/>
              </a:ext>
            </a:extLst>
          </p:cNvPr>
          <p:cNvSpPr>
            <a:spLocks noGrp="1"/>
          </p:cNvSpPr>
          <p:nvPr>
            <p:ph type="body" sz="quarter" idx="13"/>
          </p:nvPr>
        </p:nvSpPr>
        <p:spPr>
          <a:xfrm>
            <a:off x="388093" y="936395"/>
            <a:ext cx="3058492" cy="3297980"/>
          </a:xfrm>
        </p:spPr>
        <p:txBody>
          <a:bodyPr>
            <a:normAutofit/>
          </a:bodyPr>
          <a:lstStyle/>
          <a:p>
            <a:r>
              <a:rPr lang="en-US" sz="5400" dirty="0" err="1">
                <a:solidFill>
                  <a:schemeClr val="bg1"/>
                </a:solidFill>
                <a:effectLst>
                  <a:outerShdw blurRad="38100" dist="38100" dir="2700000" algn="tl">
                    <a:srgbClr val="000000">
                      <a:alpha val="43137"/>
                    </a:srgbClr>
                  </a:outerShdw>
                </a:effectLst>
              </a:rPr>
              <a:t>Ir</a:t>
            </a:r>
            <a:r>
              <a:rPr lang="en-US" sz="5400" dirty="0">
                <a:solidFill>
                  <a:schemeClr val="bg1"/>
                </a:solidFill>
                <a:effectLst>
                  <a:outerShdw blurRad="38100" dist="38100" dir="2700000" algn="tl">
                    <a:srgbClr val="000000">
                      <a:alpha val="43137"/>
                    </a:srgbClr>
                  </a:outerShdw>
                </a:effectLst>
              </a:rPr>
              <a:t> </a:t>
            </a:r>
            <a:r>
              <a:rPr lang="en-US" sz="5400" dirty="0" err="1">
                <a:solidFill>
                  <a:schemeClr val="bg1"/>
                </a:solidFill>
                <a:effectLst>
                  <a:outerShdw blurRad="38100" dist="38100" dir="2700000" algn="tl">
                    <a:srgbClr val="000000">
                      <a:alpha val="43137"/>
                    </a:srgbClr>
                  </a:outerShdw>
                </a:effectLst>
              </a:rPr>
              <a:t>Mais</a:t>
            </a:r>
            <a:r>
              <a:rPr lang="en-US" sz="5400" dirty="0">
                <a:solidFill>
                  <a:schemeClr val="bg1"/>
                </a:solidFill>
                <a:effectLst>
                  <a:outerShdw blurRad="38100" dist="38100" dir="2700000" algn="tl">
                    <a:srgbClr val="000000">
                      <a:alpha val="43137"/>
                    </a:srgbClr>
                  </a:outerShdw>
                </a:effectLst>
              </a:rPr>
              <a:t> </a:t>
            </a:r>
            <a:r>
              <a:rPr lang="en-US" sz="5400" dirty="0" err="1">
                <a:solidFill>
                  <a:schemeClr val="bg1"/>
                </a:solidFill>
                <a:effectLst>
                  <a:outerShdw blurRad="38100" dist="38100" dir="2700000" algn="tl">
                    <a:srgbClr val="000000">
                      <a:alpha val="43137"/>
                    </a:srgbClr>
                  </a:outerShdw>
                </a:effectLst>
              </a:rPr>
              <a:t>Longe</a:t>
            </a:r>
            <a:endParaRPr lang="en-US" sz="4000" dirty="0">
              <a:solidFill>
                <a:schemeClr val="bg1"/>
              </a:solidFill>
              <a:effectLst>
                <a:outerShdw blurRad="38100" dist="38100" dir="2700000" algn="tl">
                  <a:srgbClr val="000000">
                    <a:alpha val="43137"/>
                  </a:srgbClr>
                </a:outerShdw>
              </a:effectLst>
            </a:endParaRPr>
          </a:p>
        </p:txBody>
      </p:sp>
      <p:pic>
        <p:nvPicPr>
          <p:cNvPr id="10" name="Marcador de Posição da Imagem 9">
            <a:extLst>
              <a:ext uri="{FF2B5EF4-FFF2-40B4-BE49-F238E27FC236}">
                <a16:creationId xmlns:a16="http://schemas.microsoft.com/office/drawing/2014/main" id="{5B8FF974-3C72-4354-8A1E-665D8AAF23E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25252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53C78F85-D2E3-43E1-991C-3E3F2F1F52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12" name="Retângulo: Canto Dobrado 11">
            <a:extLst>
              <a:ext uri="{FF2B5EF4-FFF2-40B4-BE49-F238E27FC236}">
                <a16:creationId xmlns:a16="http://schemas.microsoft.com/office/drawing/2014/main" id="{4B4436C0-912F-45E9-A283-AB5990601C1E}"/>
              </a:ext>
            </a:extLst>
          </p:cNvPr>
          <p:cNvSpPr/>
          <p:nvPr/>
        </p:nvSpPr>
        <p:spPr>
          <a:xfrm rot="20933490">
            <a:off x="380403" y="1343846"/>
            <a:ext cx="3114362" cy="1489271"/>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400" b="1" dirty="0">
                <a:solidFill>
                  <a:schemeClr val="tx1"/>
                </a:solidFill>
              </a:rPr>
              <a:t>Bem-vindo à Economia da Experiência</a:t>
            </a:r>
          </a:p>
          <a:p>
            <a:r>
              <a:rPr lang="en-GB" sz="2400" b="1" dirty="0">
                <a:solidFill>
                  <a:schemeClr val="tx1"/>
                </a:solidFill>
              </a:rPr>
              <a:t>[</a:t>
            </a:r>
            <a:r>
              <a:rPr lang="en-GB" sz="2400" b="1" dirty="0">
                <a:solidFill>
                  <a:schemeClr val="tx1"/>
                </a:solidFill>
                <a:hlinkClick r:id="rId4"/>
              </a:rPr>
              <a:t>Clique </a:t>
            </a:r>
            <a:r>
              <a:rPr lang="en-GB" sz="2400" b="1" dirty="0" err="1">
                <a:solidFill>
                  <a:schemeClr val="tx1"/>
                </a:solidFill>
                <a:hlinkClick r:id="rId4"/>
              </a:rPr>
              <a:t>aqui</a:t>
            </a:r>
            <a:r>
              <a:rPr lang="en-GB" sz="2400" b="1" dirty="0">
                <a:solidFill>
                  <a:schemeClr val="tx1"/>
                </a:solidFill>
              </a:rPr>
              <a:t>]</a:t>
            </a:r>
          </a:p>
        </p:txBody>
      </p:sp>
      <p:sp>
        <p:nvSpPr>
          <p:cNvPr id="14" name="Retângulo: Canto Dobrado 13">
            <a:extLst>
              <a:ext uri="{FF2B5EF4-FFF2-40B4-BE49-F238E27FC236}">
                <a16:creationId xmlns:a16="http://schemas.microsoft.com/office/drawing/2014/main" id="{81A14E31-5BCE-4C70-80A1-FEDA14825B04}"/>
              </a:ext>
            </a:extLst>
          </p:cNvPr>
          <p:cNvSpPr/>
          <p:nvPr/>
        </p:nvSpPr>
        <p:spPr>
          <a:xfrm rot="21289691">
            <a:off x="4225549" y="4577083"/>
            <a:ext cx="3472674" cy="1639731"/>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400" b="1" dirty="0">
                <a:solidFill>
                  <a:schemeClr val="tx1"/>
                </a:solidFill>
              </a:rPr>
              <a:t>Viagem transformacional: das Experiências à Transformação</a:t>
            </a:r>
          </a:p>
          <a:p>
            <a:r>
              <a:rPr lang="en-GB" sz="2400" b="1" dirty="0">
                <a:solidFill>
                  <a:schemeClr val="tx1"/>
                </a:solidFill>
              </a:rPr>
              <a:t>[</a:t>
            </a:r>
            <a:r>
              <a:rPr lang="en-GB" sz="2400" b="1" dirty="0">
                <a:solidFill>
                  <a:schemeClr val="tx1"/>
                </a:solidFill>
                <a:hlinkClick r:id="rId5"/>
              </a:rPr>
              <a:t>Clique </a:t>
            </a:r>
            <a:r>
              <a:rPr lang="en-GB" sz="2400" b="1" dirty="0" err="1">
                <a:solidFill>
                  <a:schemeClr val="tx1"/>
                </a:solidFill>
                <a:hlinkClick r:id="rId5"/>
              </a:rPr>
              <a:t>aqui</a:t>
            </a:r>
            <a:r>
              <a:rPr lang="en-GB" sz="2400" b="1" dirty="0">
                <a:solidFill>
                  <a:schemeClr val="tx1"/>
                </a:solidFill>
              </a:rPr>
              <a:t>]</a:t>
            </a:r>
          </a:p>
        </p:txBody>
      </p:sp>
      <p:sp>
        <p:nvSpPr>
          <p:cNvPr id="18" name="Retângulo: Canto Dobrado 17">
            <a:extLst>
              <a:ext uri="{FF2B5EF4-FFF2-40B4-BE49-F238E27FC236}">
                <a16:creationId xmlns:a16="http://schemas.microsoft.com/office/drawing/2014/main" id="{12F7AAC3-F235-44AA-A819-C9ECAD2ED69F}"/>
              </a:ext>
            </a:extLst>
          </p:cNvPr>
          <p:cNvSpPr/>
          <p:nvPr/>
        </p:nvSpPr>
        <p:spPr>
          <a:xfrm rot="569171">
            <a:off x="4384496" y="2337649"/>
            <a:ext cx="3163297" cy="1682499"/>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400" b="1" dirty="0">
                <a:solidFill>
                  <a:schemeClr val="tx1"/>
                </a:solidFill>
              </a:rPr>
              <a:t>Aproveitando a Economia da 'Experiência’</a:t>
            </a:r>
          </a:p>
          <a:p>
            <a:r>
              <a:rPr lang="en-US" sz="2400" b="1" dirty="0">
                <a:solidFill>
                  <a:schemeClr val="tx1"/>
                </a:solidFill>
              </a:rPr>
              <a:t>[</a:t>
            </a:r>
            <a:r>
              <a:rPr lang="en-US" sz="2400" b="1" dirty="0">
                <a:solidFill>
                  <a:schemeClr val="tx1"/>
                </a:solidFill>
                <a:hlinkClick r:id="rId6"/>
              </a:rPr>
              <a:t>Clique </a:t>
            </a:r>
            <a:r>
              <a:rPr lang="en-US" sz="2400" b="1" dirty="0" err="1">
                <a:solidFill>
                  <a:schemeClr val="tx1"/>
                </a:solidFill>
                <a:hlinkClick r:id="rId6"/>
              </a:rPr>
              <a:t>aqui</a:t>
            </a:r>
            <a:r>
              <a:rPr lang="en-US" sz="2400" b="1" dirty="0">
                <a:solidFill>
                  <a:schemeClr val="tx1"/>
                </a:solidFill>
              </a:rPr>
              <a:t>]</a:t>
            </a:r>
          </a:p>
        </p:txBody>
      </p:sp>
      <p:sp>
        <p:nvSpPr>
          <p:cNvPr id="19" name="Retângulo: Canto Dobrado 18">
            <a:extLst>
              <a:ext uri="{FF2B5EF4-FFF2-40B4-BE49-F238E27FC236}">
                <a16:creationId xmlns:a16="http://schemas.microsoft.com/office/drawing/2014/main" id="{0988B07D-1941-49E1-B804-35D6ED9D7D0C}"/>
              </a:ext>
            </a:extLst>
          </p:cNvPr>
          <p:cNvSpPr/>
          <p:nvPr/>
        </p:nvSpPr>
        <p:spPr>
          <a:xfrm rot="405137">
            <a:off x="5198371" y="617582"/>
            <a:ext cx="2935336" cy="1586806"/>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400" b="1" dirty="0">
                <a:solidFill>
                  <a:schemeClr val="tx1"/>
                </a:solidFill>
              </a:rPr>
              <a:t>A ascensão da Economia da Experiência</a:t>
            </a:r>
          </a:p>
          <a:p>
            <a:r>
              <a:rPr lang="en-GB" sz="2400" b="1" dirty="0">
                <a:solidFill>
                  <a:schemeClr val="tx1"/>
                </a:solidFill>
              </a:rPr>
              <a:t>[</a:t>
            </a:r>
            <a:r>
              <a:rPr lang="en-GB" sz="2400" b="1" dirty="0">
                <a:solidFill>
                  <a:schemeClr val="tx1"/>
                </a:solidFill>
                <a:hlinkClick r:id="rId7"/>
              </a:rPr>
              <a:t>Clique </a:t>
            </a:r>
            <a:r>
              <a:rPr lang="en-GB" sz="2400" b="1" dirty="0" err="1">
                <a:solidFill>
                  <a:schemeClr val="tx1"/>
                </a:solidFill>
                <a:hlinkClick r:id="rId7"/>
              </a:rPr>
              <a:t>aqui</a:t>
            </a:r>
            <a:r>
              <a:rPr lang="en-GB" sz="2400" b="1" dirty="0">
                <a:solidFill>
                  <a:schemeClr val="tx1"/>
                </a:solidFill>
              </a:rPr>
              <a:t>]</a:t>
            </a:r>
          </a:p>
        </p:txBody>
      </p:sp>
      <p:sp>
        <p:nvSpPr>
          <p:cNvPr id="20" name="Retângulo: Canto Dobrado 19">
            <a:extLst>
              <a:ext uri="{FF2B5EF4-FFF2-40B4-BE49-F238E27FC236}">
                <a16:creationId xmlns:a16="http://schemas.microsoft.com/office/drawing/2014/main" id="{E55942D6-8040-449E-A685-74D2A97718B7}"/>
              </a:ext>
            </a:extLst>
          </p:cNvPr>
          <p:cNvSpPr/>
          <p:nvPr/>
        </p:nvSpPr>
        <p:spPr>
          <a:xfrm rot="20899431">
            <a:off x="7938229" y="3876954"/>
            <a:ext cx="3944748" cy="2022495"/>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200" b="1" dirty="0">
                <a:solidFill>
                  <a:schemeClr val="tx1"/>
                </a:solidFill>
              </a:rPr>
              <a:t>Um olhar atualizado sobre o porquê da geração do milênio valorizar mais as experiências sobre a posse de coisas</a:t>
            </a:r>
            <a:endParaRPr lang="en-US" sz="2200" b="1" dirty="0">
              <a:solidFill>
                <a:schemeClr val="tx1"/>
              </a:solidFill>
            </a:endParaRPr>
          </a:p>
          <a:p>
            <a:r>
              <a:rPr lang="en-US" sz="2200" b="1" dirty="0">
                <a:solidFill>
                  <a:schemeClr val="tx1"/>
                </a:solidFill>
              </a:rPr>
              <a:t>[</a:t>
            </a:r>
            <a:r>
              <a:rPr lang="en-US" sz="2200" b="1" dirty="0">
                <a:solidFill>
                  <a:schemeClr val="tx1"/>
                </a:solidFill>
                <a:hlinkClick r:id="rId8"/>
              </a:rPr>
              <a:t>Clique </a:t>
            </a:r>
            <a:r>
              <a:rPr lang="en-US" sz="2200" b="1" dirty="0" err="1">
                <a:solidFill>
                  <a:schemeClr val="tx1"/>
                </a:solidFill>
                <a:hlinkClick r:id="rId8"/>
              </a:rPr>
              <a:t>aqui</a:t>
            </a:r>
            <a:r>
              <a:rPr lang="en-US" sz="2200" b="1" dirty="0">
                <a:solidFill>
                  <a:schemeClr val="tx1"/>
                </a:solidFill>
              </a:rPr>
              <a:t>]</a:t>
            </a:r>
          </a:p>
        </p:txBody>
      </p:sp>
      <p:sp>
        <p:nvSpPr>
          <p:cNvPr id="21" name="Retângulo: Canto Dobrado 20">
            <a:extLst>
              <a:ext uri="{FF2B5EF4-FFF2-40B4-BE49-F238E27FC236}">
                <a16:creationId xmlns:a16="http://schemas.microsoft.com/office/drawing/2014/main" id="{46DC60C9-8EC2-4B67-9843-C20260AC9C31}"/>
              </a:ext>
            </a:extLst>
          </p:cNvPr>
          <p:cNvSpPr/>
          <p:nvPr/>
        </p:nvSpPr>
        <p:spPr>
          <a:xfrm rot="621851">
            <a:off x="201459" y="3438139"/>
            <a:ext cx="3657915" cy="2623818"/>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400" b="1" dirty="0">
                <a:solidFill>
                  <a:schemeClr val="tx1"/>
                </a:solidFill>
              </a:rPr>
              <a:t>A economia de experiência não se recuperará totalmente - os consumidores pagarão para ter um bom desempenho no futuro</a:t>
            </a:r>
          </a:p>
          <a:p>
            <a:r>
              <a:rPr lang="en-US" sz="2400" b="1" dirty="0">
                <a:solidFill>
                  <a:schemeClr val="tx1"/>
                </a:solidFill>
              </a:rPr>
              <a:t>[</a:t>
            </a:r>
            <a:r>
              <a:rPr lang="en-US" sz="2400" b="1" dirty="0">
                <a:solidFill>
                  <a:schemeClr val="tx1"/>
                </a:solidFill>
                <a:hlinkClick r:id="rId9"/>
              </a:rPr>
              <a:t>Clique </a:t>
            </a:r>
            <a:r>
              <a:rPr lang="en-US" sz="2400" b="1" dirty="0" err="1">
                <a:solidFill>
                  <a:schemeClr val="tx1"/>
                </a:solidFill>
                <a:hlinkClick r:id="rId9"/>
              </a:rPr>
              <a:t>aqui</a:t>
            </a:r>
            <a:r>
              <a:rPr lang="en-US" sz="2400" b="1" dirty="0">
                <a:solidFill>
                  <a:schemeClr val="tx1"/>
                </a:solidFill>
              </a:rPr>
              <a:t>]</a:t>
            </a:r>
          </a:p>
        </p:txBody>
      </p:sp>
      <p:sp>
        <p:nvSpPr>
          <p:cNvPr id="22" name="Retângulo: Canto Dobrado 21">
            <a:extLst>
              <a:ext uri="{FF2B5EF4-FFF2-40B4-BE49-F238E27FC236}">
                <a16:creationId xmlns:a16="http://schemas.microsoft.com/office/drawing/2014/main" id="{C7406B8D-2C2C-4845-A8C5-242D3D4CD087}"/>
              </a:ext>
            </a:extLst>
          </p:cNvPr>
          <p:cNvSpPr/>
          <p:nvPr/>
        </p:nvSpPr>
        <p:spPr>
          <a:xfrm rot="21377471">
            <a:off x="8373119" y="754278"/>
            <a:ext cx="3590223" cy="2485933"/>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2400" b="1" dirty="0">
                <a:solidFill>
                  <a:schemeClr val="tx1"/>
                </a:solidFill>
              </a:rPr>
              <a:t>‘Viagem transformativa’ é a mais recente reviravolta da indústria para tornar as férias mais significativas</a:t>
            </a:r>
          </a:p>
          <a:p>
            <a:r>
              <a:rPr lang="en-US" sz="2400" b="1" dirty="0">
                <a:solidFill>
                  <a:schemeClr val="tx1"/>
                </a:solidFill>
              </a:rPr>
              <a:t>[</a:t>
            </a:r>
            <a:r>
              <a:rPr lang="en-US" sz="2400" b="1" dirty="0">
                <a:solidFill>
                  <a:schemeClr val="tx1"/>
                </a:solidFill>
                <a:hlinkClick r:id="rId10"/>
              </a:rPr>
              <a:t>Clique </a:t>
            </a:r>
            <a:r>
              <a:rPr lang="en-US" sz="2400" b="1" dirty="0" err="1">
                <a:solidFill>
                  <a:schemeClr val="tx1"/>
                </a:solidFill>
                <a:hlinkClick r:id="rId10"/>
              </a:rPr>
              <a:t>aqui</a:t>
            </a:r>
            <a:r>
              <a:rPr lang="en-US" sz="2400" b="1" dirty="0">
                <a:solidFill>
                  <a:schemeClr val="tx1"/>
                </a:solidFill>
              </a:rPr>
              <a:t>]</a:t>
            </a:r>
          </a:p>
        </p:txBody>
      </p:sp>
      <p:sp>
        <p:nvSpPr>
          <p:cNvPr id="3" name="Text Placeholder 2">
            <a:extLst>
              <a:ext uri="{FF2B5EF4-FFF2-40B4-BE49-F238E27FC236}">
                <a16:creationId xmlns:a16="http://schemas.microsoft.com/office/drawing/2014/main" id="{9E9B760F-C178-4597-9135-A15D44E30115}"/>
              </a:ext>
            </a:extLst>
          </p:cNvPr>
          <p:cNvSpPr txBox="1">
            <a:spLocks/>
          </p:cNvSpPr>
          <p:nvPr/>
        </p:nvSpPr>
        <p:spPr>
          <a:xfrm>
            <a:off x="1188655" y="349104"/>
            <a:ext cx="581630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Leitura</a:t>
            </a:r>
            <a:r>
              <a:rPr lang="en-US" sz="3600" b="1" dirty="0"/>
              <a:t> </a:t>
            </a:r>
            <a:r>
              <a:rPr lang="en-US" sz="3600" b="1" dirty="0" err="1"/>
              <a:t>aprofundada</a:t>
            </a:r>
            <a:endParaRPr lang="en-US" sz="3600" b="1" dirty="0"/>
          </a:p>
        </p:txBody>
      </p:sp>
    </p:spTree>
    <p:extLst>
      <p:ext uri="{BB962C8B-B14F-4D97-AF65-F5344CB8AC3E}">
        <p14:creationId xmlns:p14="http://schemas.microsoft.com/office/powerpoint/2010/main" val="3838101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Canto Dobrado 6">
            <a:extLst>
              <a:ext uri="{FF2B5EF4-FFF2-40B4-BE49-F238E27FC236}">
                <a16:creationId xmlns:a16="http://schemas.microsoft.com/office/drawing/2014/main" id="{E239A741-C76C-4DFA-BD12-97573CFA943E}"/>
              </a:ext>
            </a:extLst>
          </p:cNvPr>
          <p:cNvSpPr/>
          <p:nvPr/>
        </p:nvSpPr>
        <p:spPr>
          <a:xfrm>
            <a:off x="299712" y="1165860"/>
            <a:ext cx="11610348" cy="5086350"/>
          </a:xfrm>
          <a:prstGeom prst="foldedCorner">
            <a:avLst/>
          </a:prstGeom>
          <a:solidFill>
            <a:srgbClr val="FDDE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2400" b="1" dirty="0" err="1">
                <a:solidFill>
                  <a:schemeClr val="tx1"/>
                </a:solidFill>
              </a:rPr>
              <a:t>Escolha</a:t>
            </a:r>
            <a:r>
              <a:rPr lang="pt-PT" sz="2400" b="1" dirty="0">
                <a:solidFill>
                  <a:schemeClr val="tx1"/>
                </a:solidFill>
              </a:rPr>
              <a:t> um produto existente no portfólio (ou pense num produto totalmente novo), analise-o de acordo com os conceitos de Economia da Experiência:</a:t>
            </a:r>
            <a:r>
              <a:rPr lang="en-GB" sz="2400" b="1" dirty="0">
                <a:solidFill>
                  <a:schemeClr val="tx1"/>
                </a:solidFill>
              </a:rPr>
              <a:t> :</a:t>
            </a:r>
          </a:p>
          <a:p>
            <a:pPr marL="180000">
              <a:lnSpc>
                <a:spcPct val="150000"/>
              </a:lnSpc>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É possível criar um ponto ideal onde a experiência inclui elementos de todos os quatro quadrantes</a:t>
            </a:r>
            <a:r>
              <a:rPr lang="en-GB" sz="2400" dirty="0">
                <a:solidFill>
                  <a:schemeClr val="tx1"/>
                </a:solidFill>
              </a:rPr>
              <a:t>?</a:t>
            </a:r>
          </a:p>
          <a:p>
            <a:pPr marL="180000">
              <a:lnSpc>
                <a:spcPct val="150000"/>
              </a:lnSpc>
              <a:buClr>
                <a:srgbClr val="6ECECB"/>
              </a:buClr>
              <a:buFont typeface="Arial" panose="020B0604020202020204" pitchFamily="34" charset="0"/>
              <a:buChar char="•"/>
            </a:pPr>
            <a:r>
              <a:rPr lang="pt-PT" sz="2400" dirty="0">
                <a:solidFill>
                  <a:schemeClr val="tx1"/>
                </a:solidFill>
              </a:rPr>
              <a:t> Qual o seu tema e o seu guião? </a:t>
            </a:r>
          </a:p>
          <a:p>
            <a:pPr marL="180000">
              <a:lnSpc>
                <a:spcPct val="150000"/>
              </a:lnSpc>
              <a:buClr>
                <a:srgbClr val="6ECECB"/>
              </a:buClr>
              <a:buFont typeface="Arial" panose="020B0604020202020204" pitchFamily="34" charset="0"/>
              <a:buChar char="•"/>
            </a:pPr>
            <a:r>
              <a:rPr lang="pt-PT" sz="2400" dirty="0">
                <a:solidFill>
                  <a:schemeClr val="tx1"/>
                </a:solidFill>
              </a:rPr>
              <a:t>Que impressões deseja que as pessoas retirem disso? Que sugestões positivas tornam isso possível? Que sugestões negativas devem ser eliminadas</a:t>
            </a:r>
            <a:r>
              <a:rPr lang="en-GB" sz="2400" dirty="0">
                <a:solidFill>
                  <a:schemeClr val="tx1"/>
                </a:solidFill>
              </a:rPr>
              <a:t>?</a:t>
            </a:r>
          </a:p>
          <a:p>
            <a:pPr marL="180000">
              <a:lnSpc>
                <a:spcPct val="150000"/>
              </a:lnSpc>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Consegue ter um </a:t>
            </a:r>
            <a:r>
              <a:rPr lang="pt-PT" sz="2400" dirty="0" err="1">
                <a:solidFill>
                  <a:schemeClr val="tx1"/>
                </a:solidFill>
              </a:rPr>
              <a:t>mix</a:t>
            </a:r>
            <a:r>
              <a:rPr lang="pt-PT" sz="2400" dirty="0">
                <a:solidFill>
                  <a:schemeClr val="tx1"/>
                </a:solidFill>
              </a:rPr>
              <a:t> de recordações (tangíveis) e momentos memoráveis?</a:t>
            </a:r>
          </a:p>
          <a:p>
            <a:pPr marL="180000">
              <a:lnSpc>
                <a:spcPct val="150000"/>
              </a:lnSpc>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Que estímulos sensoriais pode oferecer?</a:t>
            </a:r>
          </a:p>
        </p:txBody>
      </p:sp>
      <p:sp>
        <p:nvSpPr>
          <p:cNvPr id="5" name="Text Placeholder 2">
            <a:extLst>
              <a:ext uri="{FF2B5EF4-FFF2-40B4-BE49-F238E27FC236}">
                <a16:creationId xmlns:a16="http://schemas.microsoft.com/office/drawing/2014/main" id="{EAD4A2FB-A3E2-4D5F-9FD0-87259D051684}"/>
              </a:ext>
            </a:extLst>
          </p:cNvPr>
          <p:cNvSpPr txBox="1">
            <a:spLocks/>
          </p:cNvSpPr>
          <p:nvPr/>
        </p:nvSpPr>
        <p:spPr>
          <a:xfrm>
            <a:off x="1188655" y="349104"/>
            <a:ext cx="581630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Tarefa</a:t>
            </a:r>
            <a:endParaRPr lang="en-US" sz="3600" b="1" dirty="0"/>
          </a:p>
        </p:txBody>
      </p:sp>
      <p:pic>
        <p:nvPicPr>
          <p:cNvPr id="11" name="Imagem 10">
            <a:extLst>
              <a:ext uri="{FF2B5EF4-FFF2-40B4-BE49-F238E27FC236}">
                <a16:creationId xmlns:a16="http://schemas.microsoft.com/office/drawing/2014/main" id="{FA14B54B-F2C3-493D-B2E8-D7BE0F43E1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23" y="337780"/>
            <a:ext cx="720000" cy="720000"/>
          </a:xfrm>
          <a:prstGeom prst="rect">
            <a:avLst/>
          </a:prstGeom>
        </p:spPr>
      </p:pic>
    </p:spTree>
    <p:extLst>
      <p:ext uri="{BB962C8B-B14F-4D97-AF65-F5344CB8AC3E}">
        <p14:creationId xmlns:p14="http://schemas.microsoft.com/office/powerpoint/2010/main" val="188455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F89C9-5B42-454D-9BD6-6F386ACD4D99}"/>
              </a:ext>
            </a:extLst>
          </p:cNvPr>
          <p:cNvSpPr>
            <a:spLocks noGrp="1"/>
          </p:cNvSpPr>
          <p:nvPr>
            <p:ph type="body" sz="quarter" idx="13"/>
          </p:nvPr>
        </p:nvSpPr>
        <p:spPr/>
        <p:txBody>
          <a:bodyPr>
            <a:normAutofit/>
          </a:bodyPr>
          <a:lstStyle/>
          <a:p>
            <a:r>
              <a:rPr lang="en-US" sz="5400" dirty="0" err="1">
                <a:solidFill>
                  <a:schemeClr val="bg1"/>
                </a:solidFill>
                <a:effectLst>
                  <a:outerShdw blurRad="38100" dist="38100" dir="2700000" algn="tl">
                    <a:srgbClr val="000000">
                      <a:alpha val="43137"/>
                    </a:srgbClr>
                  </a:outerShdw>
                </a:effectLst>
              </a:rPr>
              <a:t>Resumo</a:t>
            </a:r>
            <a:r>
              <a:rPr lang="en-US" sz="5400" dirty="0">
                <a:solidFill>
                  <a:schemeClr val="bg1"/>
                </a:solidFill>
                <a:effectLst>
                  <a:outerShdw blurRad="38100" dist="38100" dir="2700000" algn="tl">
                    <a:srgbClr val="000000">
                      <a:alpha val="43137"/>
                    </a:srgbClr>
                  </a:outerShdw>
                </a:effectLst>
              </a:rPr>
              <a:t> do </a:t>
            </a:r>
            <a:r>
              <a:rPr lang="en-US" sz="5400" dirty="0" err="1">
                <a:solidFill>
                  <a:schemeClr val="bg1"/>
                </a:solidFill>
                <a:effectLst>
                  <a:outerShdw blurRad="38100" dist="38100" dir="2700000" algn="tl">
                    <a:srgbClr val="000000">
                      <a:alpha val="43137"/>
                    </a:srgbClr>
                  </a:outerShdw>
                </a:effectLst>
              </a:rPr>
              <a:t>Módulo</a:t>
            </a:r>
            <a:endParaRPr lang="en-US" sz="5400" dirty="0">
              <a:solidFill>
                <a:schemeClr val="bg1"/>
              </a:solidFill>
              <a:effectLst>
                <a:outerShdw blurRad="38100" dist="38100" dir="2700000" algn="tl">
                  <a:srgbClr val="000000">
                    <a:alpha val="43137"/>
                  </a:srgbClr>
                </a:outerShdw>
              </a:effectLst>
            </a:endParaRPr>
          </a:p>
        </p:txBody>
      </p:sp>
      <p:pic>
        <p:nvPicPr>
          <p:cNvPr id="6" name="Marcador de Posição da Imagem 5">
            <a:extLst>
              <a:ext uri="{FF2B5EF4-FFF2-40B4-BE49-F238E27FC236}">
                <a16:creationId xmlns:a16="http://schemas.microsoft.com/office/drawing/2014/main" id="{69680A05-CC9E-454B-A815-EFDE6028C3B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2">
            <a:extLst>
              <a:ext uri="{FF2B5EF4-FFF2-40B4-BE49-F238E27FC236}">
                <a16:creationId xmlns:a16="http://schemas.microsoft.com/office/drawing/2014/main" id="{4822B116-4B97-49B6-AD39-40A9CD17B823}"/>
              </a:ext>
            </a:extLst>
          </p:cNvPr>
          <p:cNvSpPr>
            <a:spLocks noGrp="1"/>
          </p:cNvSpPr>
          <p:nvPr>
            <p:ph type="body" sz="quarter" idx="14"/>
          </p:nvPr>
        </p:nvSpPr>
        <p:spPr>
          <a:xfrm>
            <a:off x="497155" y="4662192"/>
            <a:ext cx="9000157" cy="469184"/>
          </a:xfrm>
        </p:spPr>
        <p:txBody>
          <a:bodyPr/>
          <a:lstStyle/>
          <a:p>
            <a:r>
              <a:rPr lang="en-US" sz="2800" b="1" dirty="0" err="1"/>
              <a:t>Módulo</a:t>
            </a:r>
            <a:r>
              <a:rPr lang="en-US" sz="2800" b="1" dirty="0"/>
              <a:t> III. A Economia da </a:t>
            </a:r>
            <a:r>
              <a:rPr lang="en-US" sz="2800" b="1" dirty="0" err="1"/>
              <a:t>Experiência</a:t>
            </a:r>
            <a:endParaRPr lang="en-US" sz="2800" b="1" dirty="0"/>
          </a:p>
        </p:txBody>
      </p:sp>
    </p:spTree>
    <p:extLst>
      <p:ext uri="{BB962C8B-B14F-4D97-AF65-F5344CB8AC3E}">
        <p14:creationId xmlns:p14="http://schemas.microsoft.com/office/powerpoint/2010/main" val="365369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5196305"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pt-PT" sz="3600" b="1" dirty="0"/>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4924295"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pt-PT" sz="2400" dirty="0">
                <a:solidFill>
                  <a:schemeClr val="tx1"/>
                </a:solidFill>
              </a:rPr>
              <a:t>reconhecemos as experiências como a quarta oferta económica na progressão do valor económico, que aumentam o valor para o cliente e representam uma oportunidade de competitividade empresarial.</a:t>
            </a:r>
            <a:endParaRPr lang="en-GB" sz="2400" dirty="0">
              <a:solidFill>
                <a:schemeClr val="tx1"/>
              </a:solidFill>
            </a:endParaRPr>
          </a:p>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pt-PT" sz="2400" dirty="0">
                <a:solidFill>
                  <a:schemeClr val="tx1"/>
                </a:solidFill>
              </a:rPr>
              <a:t>distinguimos os quatro quadrantes da experiência - entretenimento, educacional, escapista e estética - usando a participação dos clientes e relacionamento com o meio ambiente</a:t>
            </a:r>
            <a:r>
              <a:rPr lang="en-GB" sz="2400" dirty="0">
                <a:solidFill>
                  <a:schemeClr val="tx1"/>
                </a:solidFill>
              </a:rPr>
              <a:t>.</a:t>
            </a:r>
          </a:p>
        </p:txBody>
      </p:sp>
      <p:pic>
        <p:nvPicPr>
          <p:cNvPr id="12" name="Picture Placeholder 8" descr="A person holding a sign&#10;&#10;Description automatically generated">
            <a:extLst>
              <a:ext uri="{FF2B5EF4-FFF2-40B4-BE49-F238E27FC236}">
                <a16:creationId xmlns:a16="http://schemas.microsoft.com/office/drawing/2014/main" id="{1D6168E1-00D9-4BD5-A512-20569312C0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4578079" cy="6858001"/>
          </a:xfrm>
          <a:prstGeom prst="rect">
            <a:avLst/>
          </a:prstGeom>
        </p:spPr>
      </p:pic>
    </p:spTree>
    <p:extLst>
      <p:ext uri="{BB962C8B-B14F-4D97-AF65-F5344CB8AC3E}">
        <p14:creationId xmlns:p14="http://schemas.microsoft.com/office/powerpoint/2010/main" val="3425131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pt-PT" sz="3600" b="1" dirty="0"/>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323720"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pt-PT" sz="2400" dirty="0">
                <a:solidFill>
                  <a:schemeClr val="tx1"/>
                </a:solidFill>
              </a:rPr>
              <a:t>explorámos os cinco princípios de design de experiência, ou seja, definir um tema, criar pistas positivas, eliminar pistas negativas, misturar recordações e envolver os cinco sentidos.</a:t>
            </a:r>
          </a:p>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pt-PT" sz="2400" dirty="0">
                <a:solidFill>
                  <a:schemeClr val="tx1"/>
                </a:solidFill>
              </a:rPr>
              <a:t>compreendemos a necessidade de ir além da experiência, visando as transformações, que é tendência para os </a:t>
            </a:r>
            <a:r>
              <a:rPr lang="pt-PT" sz="2400" i="1" dirty="0" err="1">
                <a:solidFill>
                  <a:schemeClr val="tx1"/>
                </a:solidFill>
              </a:rPr>
              <a:t>millennials</a:t>
            </a:r>
            <a:r>
              <a:rPr lang="pt-PT" sz="2400" dirty="0">
                <a:solidFill>
                  <a:schemeClr val="tx1"/>
                </a:solidFill>
              </a:rPr>
              <a:t> e viajantes.</a:t>
            </a:r>
            <a:endParaRPr lang="en-GB" sz="2400" dirty="0">
              <a:solidFill>
                <a:schemeClr val="tx1"/>
              </a:solidFill>
            </a:endParaRPr>
          </a:p>
        </p:txBody>
      </p:sp>
      <p:pic>
        <p:nvPicPr>
          <p:cNvPr id="7" name="Imagem 6">
            <a:extLst>
              <a:ext uri="{FF2B5EF4-FFF2-40B4-BE49-F238E27FC236}">
                <a16:creationId xmlns:a16="http://schemas.microsoft.com/office/drawing/2014/main" id="{8D019CF8-7833-4801-9564-67E01F26C6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62921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Learning Goal</a:t>
            </a:r>
          </a:p>
        </p:txBody>
      </p:sp>
      <p:pic>
        <p:nvPicPr>
          <p:cNvPr id="17" name="Imagem 16">
            <a:extLst>
              <a:ext uri="{FF2B5EF4-FFF2-40B4-BE49-F238E27FC236}">
                <a16:creationId xmlns:a16="http://schemas.microsoft.com/office/drawing/2014/main" id="{C8D0CC7B-FB82-4DBD-A8C0-2FAE7A8DEC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21" name="Text Placeholder 2">
            <a:extLst>
              <a:ext uri="{FF2B5EF4-FFF2-40B4-BE49-F238E27FC236}">
                <a16:creationId xmlns:a16="http://schemas.microsoft.com/office/drawing/2014/main" id="{B70BAC56-B3BE-4FD3-8BCF-588EF8146686}"/>
              </a:ext>
            </a:extLst>
          </p:cNvPr>
          <p:cNvSpPr txBox="1">
            <a:spLocks/>
          </p:cNvSpPr>
          <p:nvPr/>
        </p:nvSpPr>
        <p:spPr>
          <a:xfrm>
            <a:off x="5376671" y="1450425"/>
            <a:ext cx="618136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Objetivo</a:t>
            </a:r>
            <a:r>
              <a:rPr lang="en-US" sz="3600" b="1" dirty="0"/>
              <a:t> da </a:t>
            </a:r>
            <a:r>
              <a:rPr lang="en-US" sz="3600" b="1" dirty="0" err="1"/>
              <a:t>Aprendizagem</a:t>
            </a:r>
            <a:endParaRPr lang="en-US" sz="3600" b="1" dirty="0"/>
          </a:p>
        </p:txBody>
      </p:sp>
      <p:sp>
        <p:nvSpPr>
          <p:cNvPr id="23" name="Marcador de Posição do Texto 22">
            <a:extLst>
              <a:ext uri="{FF2B5EF4-FFF2-40B4-BE49-F238E27FC236}">
                <a16:creationId xmlns:a16="http://schemas.microsoft.com/office/drawing/2014/main" id="{26B03FD6-F9E3-4BB8-9F47-B4DE602EC327}"/>
              </a:ext>
            </a:extLst>
          </p:cNvPr>
          <p:cNvSpPr>
            <a:spLocks noGrp="1"/>
          </p:cNvSpPr>
          <p:nvPr>
            <p:ph type="body" sz="quarter" idx="16"/>
          </p:nvPr>
        </p:nvSpPr>
        <p:spPr>
          <a:xfrm>
            <a:off x="5376671" y="2532849"/>
            <a:ext cx="6172904" cy="3572508"/>
          </a:xfrm>
        </p:spPr>
        <p:txBody>
          <a:bodyPr/>
          <a:lstStyle/>
          <a:p>
            <a:pPr>
              <a:lnSpc>
                <a:spcPct val="200000"/>
              </a:lnSpc>
              <a:spcBef>
                <a:spcPts val="0"/>
              </a:spcBef>
            </a:pPr>
            <a:r>
              <a:rPr lang="pt-PT" sz="2400" dirty="0">
                <a:solidFill>
                  <a:schemeClr val="tx1"/>
                </a:solidFill>
              </a:rPr>
              <a:t>Compreender a Economia da Experiência como um modelo para a criação de experiências envolventes e memoráveis ​​que agregam valor à viagem e que podem levar à transformação individual.</a:t>
            </a:r>
            <a:endParaRPr lang="en-GB" sz="2400" dirty="0">
              <a:solidFill>
                <a:schemeClr val="tx1"/>
              </a:solidFill>
            </a:endParaRPr>
          </a:p>
        </p:txBody>
      </p:sp>
      <p:sp>
        <p:nvSpPr>
          <p:cNvPr id="6" name="Retângulo 5">
            <a:extLst>
              <a:ext uri="{FF2B5EF4-FFF2-40B4-BE49-F238E27FC236}">
                <a16:creationId xmlns:a16="http://schemas.microsoft.com/office/drawing/2014/main" id="{740A54E1-F4D9-48BC-88FB-9C18420093D3}"/>
              </a:ext>
            </a:extLst>
          </p:cNvPr>
          <p:cNvSpPr/>
          <p:nvPr/>
        </p:nvSpPr>
        <p:spPr>
          <a:xfrm>
            <a:off x="0" y="4842000"/>
            <a:ext cx="828000" cy="2016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854224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5196305"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en-US" sz="3600" b="1" dirty="0" err="1"/>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4924295"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pt-PT" sz="2400" dirty="0">
                <a:solidFill>
                  <a:schemeClr val="tx1"/>
                </a:solidFill>
              </a:rPr>
              <a:t>vimos como a Economia da Experiência está a ser desenvolvida no turismo para criar experiências inspiradoras e envolventes que superam as expectativas dos clientes e proporcionam memórias duradouras</a:t>
            </a:r>
            <a:r>
              <a:rPr lang="en-GB" sz="2400" dirty="0">
                <a:solidFill>
                  <a:schemeClr val="tx1"/>
                </a:solidFill>
              </a:rPr>
              <a:t>.</a:t>
            </a:r>
          </a:p>
        </p:txBody>
      </p:sp>
      <p:pic>
        <p:nvPicPr>
          <p:cNvPr id="3" name="Imagem 2">
            <a:extLst>
              <a:ext uri="{FF2B5EF4-FFF2-40B4-BE49-F238E27FC236}">
                <a16:creationId xmlns:a16="http://schemas.microsoft.com/office/drawing/2014/main" id="{AA2A85A7-0E2F-43AB-A5DA-4F2C58C2C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2392" cy="6858000"/>
          </a:xfrm>
          <a:prstGeom prst="rect">
            <a:avLst/>
          </a:prstGeom>
        </p:spPr>
      </p:pic>
    </p:spTree>
    <p:extLst>
      <p:ext uri="{BB962C8B-B14F-4D97-AF65-F5344CB8AC3E}">
        <p14:creationId xmlns:p14="http://schemas.microsoft.com/office/powerpoint/2010/main" val="258507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a Imagem 5">
            <a:extLst>
              <a:ext uri="{FF2B5EF4-FFF2-40B4-BE49-F238E27FC236}">
                <a16:creationId xmlns:a16="http://schemas.microsoft.com/office/drawing/2014/main" id="{728AE2FA-3F22-427E-B46B-DAC1DC3340B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8802435" y="1223694"/>
            <a:ext cx="3389565" cy="4100336"/>
          </a:xfrm>
        </p:spPr>
      </p:pic>
      <p:sp>
        <p:nvSpPr>
          <p:cNvPr id="3" name="Text Placeholder 2">
            <a:extLst>
              <a:ext uri="{FF2B5EF4-FFF2-40B4-BE49-F238E27FC236}">
                <a16:creationId xmlns:a16="http://schemas.microsoft.com/office/drawing/2014/main" id="{2F5FF7A6-C4E6-7B4A-9F10-186C4D60B621}"/>
              </a:ext>
            </a:extLst>
          </p:cNvPr>
          <p:cNvSpPr>
            <a:spLocks noGrp="1"/>
          </p:cNvSpPr>
          <p:nvPr>
            <p:ph type="body" sz="quarter" idx="16"/>
          </p:nvPr>
        </p:nvSpPr>
        <p:spPr>
          <a:xfrm>
            <a:off x="643223" y="349104"/>
            <a:ext cx="6361734" cy="697353"/>
          </a:xfrm>
        </p:spPr>
        <p:txBody>
          <a:bodyPr/>
          <a:lstStyle/>
          <a:p>
            <a:r>
              <a:rPr lang="en-US" dirty="0"/>
              <a:t>Roadmap</a:t>
            </a:r>
          </a:p>
        </p:txBody>
      </p:sp>
      <p:sp>
        <p:nvSpPr>
          <p:cNvPr id="22" name="Retângulo 21">
            <a:extLst>
              <a:ext uri="{FF2B5EF4-FFF2-40B4-BE49-F238E27FC236}">
                <a16:creationId xmlns:a16="http://schemas.microsoft.com/office/drawing/2014/main" id="{F7DA3612-F64E-4536-B092-29F1A7CD75D0}"/>
              </a:ext>
            </a:extLst>
          </p:cNvPr>
          <p:cNvSpPr/>
          <p:nvPr/>
        </p:nvSpPr>
        <p:spPr>
          <a:xfrm>
            <a:off x="360420" y="993094"/>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 </a:t>
            </a:r>
            <a:r>
              <a:rPr lang="en-GB" sz="2400" b="1" dirty="0" err="1">
                <a:solidFill>
                  <a:schemeClr val="bg1">
                    <a:lumMod val="65000"/>
                  </a:schemeClr>
                </a:solidFill>
                <a:effectLst>
                  <a:outerShdw blurRad="38100" dist="38100" dir="2700000" algn="tl">
                    <a:srgbClr val="000000">
                      <a:alpha val="43137"/>
                    </a:srgbClr>
                  </a:outerShdw>
                </a:effectLst>
              </a:rPr>
              <a:t>Introdução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ao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4" name="Retângulo 23">
            <a:extLst>
              <a:ext uri="{FF2B5EF4-FFF2-40B4-BE49-F238E27FC236}">
                <a16:creationId xmlns:a16="http://schemas.microsoft.com/office/drawing/2014/main" id="{F401B659-AA4B-4B7D-BEF4-E82B1C000B51}"/>
              </a:ext>
            </a:extLst>
          </p:cNvPr>
          <p:cNvSpPr/>
          <p:nvPr/>
        </p:nvSpPr>
        <p:spPr>
          <a:xfrm>
            <a:off x="360420" y="157887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 A Nova Era do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4" name="Seta: Pentágono 33">
            <a:extLst>
              <a:ext uri="{FF2B5EF4-FFF2-40B4-BE49-F238E27FC236}">
                <a16:creationId xmlns:a16="http://schemas.microsoft.com/office/drawing/2014/main" id="{10FDFDD1-AE5B-42C9-99EB-E482ECC4B378}"/>
              </a:ext>
            </a:extLst>
          </p:cNvPr>
          <p:cNvSpPr/>
          <p:nvPr/>
        </p:nvSpPr>
        <p:spPr>
          <a:xfrm>
            <a:off x="360420" y="2164660"/>
            <a:ext cx="6444000" cy="468000"/>
          </a:xfrm>
          <a:prstGeom prst="homePlat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effectLst>
                  <a:outerShdw blurRad="38100" dist="38100" dir="2700000" algn="tl">
                    <a:srgbClr val="000000">
                      <a:alpha val="43137"/>
                    </a:srgbClr>
                  </a:outerShdw>
                </a:effectLst>
              </a:rPr>
              <a:t>III. A Economia da </a:t>
            </a:r>
            <a:r>
              <a:rPr lang="en-GB" sz="2800" b="1" dirty="0" err="1">
                <a:effectLst>
                  <a:outerShdw blurRad="38100" dist="38100" dir="2700000" algn="tl">
                    <a:srgbClr val="000000">
                      <a:alpha val="43137"/>
                    </a:srgbClr>
                  </a:outerShdw>
                </a:effectLst>
              </a:rPr>
              <a:t>Experiência</a:t>
            </a:r>
            <a:endParaRPr lang="en-GB" sz="2800" b="1" dirty="0">
              <a:effectLst>
                <a:outerShdw blurRad="38100" dist="38100" dir="2700000" algn="tl">
                  <a:srgbClr val="000000">
                    <a:alpha val="43137"/>
                  </a:srgbClr>
                </a:outerShdw>
              </a:effectLst>
            </a:endParaRPr>
          </a:p>
        </p:txBody>
      </p:sp>
      <p:sp>
        <p:nvSpPr>
          <p:cNvPr id="39" name="Retângulo 38">
            <a:extLst>
              <a:ext uri="{FF2B5EF4-FFF2-40B4-BE49-F238E27FC236}">
                <a16:creationId xmlns:a16="http://schemas.microsoft.com/office/drawing/2014/main" id="{957EE3A6-D4FB-44E5-9A35-33FCE6B89977}"/>
              </a:ext>
            </a:extLst>
          </p:cNvPr>
          <p:cNvSpPr/>
          <p:nvPr/>
        </p:nvSpPr>
        <p:spPr>
          <a:xfrm>
            <a:off x="360413" y="3922009"/>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 O Storytelling no Turismo </a:t>
            </a:r>
            <a:r>
              <a:rPr lang="pt-PT" sz="2400" b="1" dirty="0">
                <a:solidFill>
                  <a:schemeClr val="bg1">
                    <a:lumMod val="65000"/>
                  </a:schemeClr>
                </a:solidFill>
                <a:effectLst>
                  <a:outerShdw blurRad="38100" dist="38100" dir="2700000" algn="tl">
                    <a:srgbClr val="000000">
                      <a:alpha val="43137"/>
                    </a:srgbClr>
                  </a:outerShdw>
                </a:effectLst>
              </a:rPr>
              <a:t>Culinário</a:t>
            </a:r>
          </a:p>
        </p:txBody>
      </p:sp>
      <p:sp>
        <p:nvSpPr>
          <p:cNvPr id="41" name="Retângulo 40">
            <a:extLst>
              <a:ext uri="{FF2B5EF4-FFF2-40B4-BE49-F238E27FC236}">
                <a16:creationId xmlns:a16="http://schemas.microsoft.com/office/drawing/2014/main" id="{F192B8F7-B416-4670-95E4-D555CF3A3E83}"/>
              </a:ext>
            </a:extLst>
          </p:cNvPr>
          <p:cNvSpPr/>
          <p:nvPr/>
        </p:nvSpPr>
        <p:spPr>
          <a:xfrm>
            <a:off x="360413" y="4507792"/>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 </a:t>
            </a:r>
            <a:r>
              <a:rPr lang="pt-PT" sz="2400" b="1" dirty="0">
                <a:solidFill>
                  <a:schemeClr val="bg1">
                    <a:lumMod val="65000"/>
                  </a:schemeClr>
                </a:solidFill>
                <a:effectLst>
                  <a:outerShdw blurRad="38100" dist="38100" dir="2700000" algn="tl">
                    <a:srgbClr val="000000">
                      <a:alpha val="43137"/>
                    </a:srgbClr>
                  </a:outerShdw>
                </a:effectLst>
              </a:rPr>
              <a:t>Criação de um negócio de Bem-Estar</a:t>
            </a:r>
          </a:p>
        </p:txBody>
      </p:sp>
      <p:sp>
        <p:nvSpPr>
          <p:cNvPr id="42" name="Retângulo 41">
            <a:extLst>
              <a:ext uri="{FF2B5EF4-FFF2-40B4-BE49-F238E27FC236}">
                <a16:creationId xmlns:a16="http://schemas.microsoft.com/office/drawing/2014/main" id="{B9739584-EE4B-48BF-95CE-4D72E030FD0F}"/>
              </a:ext>
            </a:extLst>
          </p:cNvPr>
          <p:cNvSpPr/>
          <p:nvPr/>
        </p:nvSpPr>
        <p:spPr>
          <a:xfrm>
            <a:off x="360413" y="5093575"/>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VIII. Branding para 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43" name="Imagem 42">
            <a:extLst>
              <a:ext uri="{FF2B5EF4-FFF2-40B4-BE49-F238E27FC236}">
                <a16:creationId xmlns:a16="http://schemas.microsoft.com/office/drawing/2014/main" id="{6A48AF53-0251-40CA-97F6-8FB5EA9D9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1047094"/>
            <a:ext cx="360000" cy="360000"/>
          </a:xfrm>
          <a:prstGeom prst="rect">
            <a:avLst/>
          </a:prstGeom>
        </p:spPr>
      </p:pic>
      <p:pic>
        <p:nvPicPr>
          <p:cNvPr id="44" name="Imagem 43">
            <a:extLst>
              <a:ext uri="{FF2B5EF4-FFF2-40B4-BE49-F238E27FC236}">
                <a16:creationId xmlns:a16="http://schemas.microsoft.com/office/drawing/2014/main" id="{351D54F9-1377-410F-8931-DDEC6D2F25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310" y="4561792"/>
            <a:ext cx="360000" cy="360000"/>
          </a:xfrm>
          <a:prstGeom prst="rect">
            <a:avLst/>
          </a:prstGeom>
        </p:spPr>
      </p:pic>
      <p:pic>
        <p:nvPicPr>
          <p:cNvPr id="45" name="Imagem 44">
            <a:extLst>
              <a:ext uri="{FF2B5EF4-FFF2-40B4-BE49-F238E27FC236}">
                <a16:creationId xmlns:a16="http://schemas.microsoft.com/office/drawing/2014/main" id="{2966C320-4BAD-4AD5-A253-56CD9B97C6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310" y="5733357"/>
            <a:ext cx="360000" cy="360000"/>
          </a:xfrm>
          <a:prstGeom prst="rect">
            <a:avLst/>
          </a:prstGeom>
        </p:spPr>
      </p:pic>
      <p:pic>
        <p:nvPicPr>
          <p:cNvPr id="46" name="Imagem 45">
            <a:extLst>
              <a:ext uri="{FF2B5EF4-FFF2-40B4-BE49-F238E27FC236}">
                <a16:creationId xmlns:a16="http://schemas.microsoft.com/office/drawing/2014/main" id="{3CFCC19F-319D-4FA5-9C9A-0537C8B66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680" y="5147574"/>
            <a:ext cx="360000" cy="360000"/>
          </a:xfrm>
          <a:prstGeom prst="rect">
            <a:avLst/>
          </a:prstGeom>
        </p:spPr>
      </p:pic>
      <p:sp>
        <p:nvSpPr>
          <p:cNvPr id="47" name="Retângulo 46">
            <a:extLst>
              <a:ext uri="{FF2B5EF4-FFF2-40B4-BE49-F238E27FC236}">
                <a16:creationId xmlns:a16="http://schemas.microsoft.com/office/drawing/2014/main" id="{08C4EA4B-6ADC-4DD3-BDEC-E8DD35DF1330}"/>
              </a:ext>
            </a:extLst>
          </p:cNvPr>
          <p:cNvSpPr/>
          <p:nvPr/>
        </p:nvSpPr>
        <p:spPr>
          <a:xfrm>
            <a:off x="360413" y="2750443"/>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chemeClr val="bg1">
                    <a:lumMod val="65000"/>
                  </a:schemeClr>
                </a:solidFill>
                <a:effectLst>
                  <a:outerShdw blurRad="38100" dist="38100" dir="2700000" algn="tl">
                    <a:srgbClr val="000000">
                      <a:alpha val="43137"/>
                    </a:srgbClr>
                  </a:outerShdw>
                </a:effectLst>
              </a:rPr>
              <a:t>IV. Construir Experiências de Bem-Estar</a:t>
            </a:r>
          </a:p>
        </p:txBody>
      </p:sp>
      <p:sp>
        <p:nvSpPr>
          <p:cNvPr id="48" name="Retângulo 47">
            <a:extLst>
              <a:ext uri="{FF2B5EF4-FFF2-40B4-BE49-F238E27FC236}">
                <a16:creationId xmlns:a16="http://schemas.microsoft.com/office/drawing/2014/main" id="{88ECDA88-5D61-452D-8B71-279C5E555370}"/>
              </a:ext>
            </a:extLst>
          </p:cNvPr>
          <p:cNvSpPr/>
          <p:nvPr/>
        </p:nvSpPr>
        <p:spPr>
          <a:xfrm>
            <a:off x="360420" y="3336226"/>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 </a:t>
            </a:r>
            <a:r>
              <a:rPr lang="pt-PT" sz="2400" b="1" dirty="0">
                <a:solidFill>
                  <a:schemeClr val="bg1">
                    <a:lumMod val="65000"/>
                  </a:schemeClr>
                </a:solidFill>
                <a:effectLst>
                  <a:outerShdw blurRad="38100" dist="38100" dir="2700000" algn="tl">
                    <a:srgbClr val="000000">
                      <a:alpha val="43137"/>
                    </a:srgbClr>
                  </a:outerShdw>
                </a:effectLst>
              </a:rPr>
              <a:t>Mapa da Jornada do Consumidor</a:t>
            </a:r>
          </a:p>
        </p:txBody>
      </p:sp>
      <p:pic>
        <p:nvPicPr>
          <p:cNvPr id="49" name="Imagem 48">
            <a:extLst>
              <a:ext uri="{FF2B5EF4-FFF2-40B4-BE49-F238E27FC236}">
                <a16:creationId xmlns:a16="http://schemas.microsoft.com/office/drawing/2014/main" id="{08E69097-AC16-45E9-B0E1-99E61AE462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310" y="3976010"/>
            <a:ext cx="360000" cy="360000"/>
          </a:xfrm>
          <a:prstGeom prst="rect">
            <a:avLst/>
          </a:prstGeom>
        </p:spPr>
      </p:pic>
      <p:sp>
        <p:nvSpPr>
          <p:cNvPr id="50" name="Retângulo 49">
            <a:extLst>
              <a:ext uri="{FF2B5EF4-FFF2-40B4-BE49-F238E27FC236}">
                <a16:creationId xmlns:a16="http://schemas.microsoft.com/office/drawing/2014/main" id="{AAFEE5E8-B9DF-43E0-91B4-87C66F4444CF}"/>
              </a:ext>
            </a:extLst>
          </p:cNvPr>
          <p:cNvSpPr/>
          <p:nvPr/>
        </p:nvSpPr>
        <p:spPr>
          <a:xfrm>
            <a:off x="360413" y="567935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IX. Marketing Digital</a:t>
            </a:r>
          </a:p>
        </p:txBody>
      </p:sp>
      <p:pic>
        <p:nvPicPr>
          <p:cNvPr id="51" name="Imagem 50">
            <a:extLst>
              <a:ext uri="{FF2B5EF4-FFF2-40B4-BE49-F238E27FC236}">
                <a16:creationId xmlns:a16="http://schemas.microsoft.com/office/drawing/2014/main" id="{7B17F2EC-FE26-4368-85FE-B9A499D675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680" y="3388145"/>
            <a:ext cx="360000" cy="360000"/>
          </a:xfrm>
          <a:prstGeom prst="rect">
            <a:avLst/>
          </a:prstGeom>
        </p:spPr>
      </p:pic>
      <p:pic>
        <p:nvPicPr>
          <p:cNvPr id="52" name="Imagem 51">
            <a:extLst>
              <a:ext uri="{FF2B5EF4-FFF2-40B4-BE49-F238E27FC236}">
                <a16:creationId xmlns:a16="http://schemas.microsoft.com/office/drawing/2014/main" id="{22552F02-EBBC-4864-B4B4-D20F23FB90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680" y="2804443"/>
            <a:ext cx="360000" cy="360000"/>
          </a:xfrm>
          <a:prstGeom prst="rect">
            <a:avLst/>
          </a:prstGeom>
        </p:spPr>
      </p:pic>
      <p:pic>
        <p:nvPicPr>
          <p:cNvPr id="54" name="Imagem 53">
            <a:extLst>
              <a:ext uri="{FF2B5EF4-FFF2-40B4-BE49-F238E27FC236}">
                <a16:creationId xmlns:a16="http://schemas.microsoft.com/office/drawing/2014/main" id="{9709F000-3E36-4350-A066-D165C19DB8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1637038"/>
            <a:ext cx="360000" cy="360000"/>
          </a:xfrm>
          <a:prstGeom prst="rect">
            <a:avLst/>
          </a:prstGeom>
        </p:spPr>
      </p:pic>
      <p:pic>
        <p:nvPicPr>
          <p:cNvPr id="56" name="Imagem 55">
            <a:extLst>
              <a:ext uri="{FF2B5EF4-FFF2-40B4-BE49-F238E27FC236}">
                <a16:creationId xmlns:a16="http://schemas.microsoft.com/office/drawing/2014/main" id="{ECAD03F0-9F60-43AC-A0AB-74451467B9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218660"/>
            <a:ext cx="360000" cy="360000"/>
          </a:xfrm>
          <a:prstGeom prst="rect">
            <a:avLst/>
          </a:prstGeom>
        </p:spPr>
      </p:pic>
    </p:spTree>
    <p:extLst>
      <p:ext uri="{BB962C8B-B14F-4D97-AF65-F5344CB8AC3E}">
        <p14:creationId xmlns:p14="http://schemas.microsoft.com/office/powerpoint/2010/main" val="1068542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a:xfrm>
            <a:off x="7559425" y="962967"/>
            <a:ext cx="3601910" cy="697353"/>
          </a:xfrm>
        </p:spPr>
        <p:txBody>
          <a:bodyPr/>
          <a:lstStyle/>
          <a:p>
            <a:r>
              <a:rPr lang="en-US" sz="6000" dirty="0" err="1"/>
              <a:t>Obrigado</a:t>
            </a:r>
            <a:endParaRPr lang="en-US" sz="6000" dirty="0"/>
          </a:p>
        </p:txBody>
      </p:sp>
      <p:sp>
        <p:nvSpPr>
          <p:cNvPr id="12" name="Text Placeholder 11">
            <a:extLst>
              <a:ext uri="{FF2B5EF4-FFF2-40B4-BE49-F238E27FC236}">
                <a16:creationId xmlns:a16="http://schemas.microsoft.com/office/drawing/2014/main" id="{B80BD092-353C-C14B-BCD4-66995FE37708}"/>
              </a:ext>
            </a:extLst>
          </p:cNvPr>
          <p:cNvSpPr>
            <a:spLocks noGrp="1"/>
          </p:cNvSpPr>
          <p:nvPr>
            <p:ph type="body" sz="quarter" idx="14"/>
          </p:nvPr>
        </p:nvSpPr>
        <p:spPr/>
        <p:txBody>
          <a:bodyPr/>
          <a:lstStyle/>
          <a:p>
            <a:r>
              <a:rPr lang="en-US" sz="3000" dirty="0" err="1"/>
              <a:t>Alguma</a:t>
            </a:r>
            <a:r>
              <a:rPr lang="en-US" sz="3000" dirty="0"/>
              <a:t> </a:t>
            </a:r>
            <a:r>
              <a:rPr lang="en-US" sz="3000" dirty="0" err="1"/>
              <a:t>questão</a:t>
            </a:r>
            <a:r>
              <a:rPr lang="en-US" sz="3000" dirty="0"/>
              <a:t>?</a:t>
            </a:r>
          </a:p>
        </p:txBody>
      </p:sp>
      <p:sp>
        <p:nvSpPr>
          <p:cNvPr id="28" name="CaixaDeTexto 27">
            <a:extLst>
              <a:ext uri="{FF2B5EF4-FFF2-40B4-BE49-F238E27FC236}">
                <a16:creationId xmlns:a16="http://schemas.microsoft.com/office/drawing/2014/main" id="{2C0D170A-365B-4F3C-99F7-166850FC4E4E}"/>
              </a:ext>
            </a:extLst>
          </p:cNvPr>
          <p:cNvSpPr txBox="1"/>
          <p:nvPr/>
        </p:nvSpPr>
        <p:spPr>
          <a:xfrm>
            <a:off x="6421391" y="3154752"/>
            <a:ext cx="5736336" cy="3266728"/>
          </a:xfrm>
          <a:prstGeom prst="rect">
            <a:avLst/>
          </a:prstGeom>
          <a:noFill/>
        </p:spPr>
        <p:txBody>
          <a:bodyPr wrap="square">
            <a:spAutoFit/>
          </a:bodyPr>
          <a:lstStyle/>
          <a:p>
            <a:pPr algn="l">
              <a:lnSpc>
                <a:spcPct val="150000"/>
              </a:lnSpc>
              <a:spcAft>
                <a:spcPts val="1200"/>
              </a:spcAft>
            </a:pPr>
            <a:r>
              <a:rPr lang="en-US" sz="2400" b="1" i="0" strike="noStrike" dirty="0">
                <a:solidFill>
                  <a:srgbClr val="6ECECB"/>
                </a:solidFill>
                <a:effectLst/>
                <a:hlinkClick r:id="rId3">
                  <a:extLst>
                    <a:ext uri="{A12FA001-AC4F-418D-AE19-62706E023703}">
                      <ahyp:hlinkClr xmlns:ahyp="http://schemas.microsoft.com/office/drawing/2018/hyperlinkcolor" val="tx"/>
                    </a:ext>
                  </a:extLst>
                </a:hlinkClick>
              </a:rPr>
              <a:t>www.detourproject.eu</a:t>
            </a:r>
            <a:endParaRPr lang="en-US" sz="2400" b="1" i="0" dirty="0">
              <a:solidFill>
                <a:srgbClr val="6ECECB"/>
              </a:solidFill>
              <a:effectLst/>
            </a:endParaRPr>
          </a:p>
          <a:p>
            <a:pPr algn="l">
              <a:lnSpc>
                <a:spcPct val="150000"/>
              </a:lnSpc>
              <a:spcAft>
                <a:spcPts val="1200"/>
              </a:spcAft>
            </a:pPr>
            <a:r>
              <a:rPr lang="en-US" sz="2400" b="1" i="0" dirty="0">
                <a:effectLst/>
              </a:rPr>
              <a:t>Detour </a:t>
            </a:r>
            <a:r>
              <a:rPr lang="en-US" sz="2400" b="1" dirty="0"/>
              <a:t>on Facebook</a:t>
            </a:r>
            <a:endParaRPr lang="en-US" sz="2400" b="1" i="0" dirty="0">
              <a:effectLst/>
            </a:endParaRPr>
          </a:p>
          <a:p>
            <a:pPr algn="l">
              <a:lnSpc>
                <a:spcPct val="150000"/>
              </a:lnSpc>
              <a:spcAft>
                <a:spcPts val="1200"/>
              </a:spcAft>
            </a:pPr>
            <a:r>
              <a:rPr lang="en-US" sz="2400" b="0" i="0" dirty="0">
                <a:effectLst/>
              </a:rPr>
              <a:t>@WellbeingTourismDestinations</a:t>
            </a:r>
          </a:p>
          <a:p>
            <a:pPr algn="l">
              <a:lnSpc>
                <a:spcPct val="150000"/>
              </a:lnSpc>
              <a:spcAft>
                <a:spcPts val="1200"/>
              </a:spcAft>
            </a:pPr>
            <a:r>
              <a:rPr lang="en-US" sz="2400" b="0" i="0" strike="noStrike" dirty="0">
                <a:effectLst/>
              </a:rPr>
              <a:t>#detourdestinations #erasmusplus #detour #wellbeing</a:t>
            </a:r>
            <a:endParaRPr lang="en-US" sz="2400" b="0" i="0" dirty="0">
              <a:effectLst/>
            </a:endParaRPr>
          </a:p>
        </p:txBody>
      </p:sp>
      <p:sp>
        <p:nvSpPr>
          <p:cNvPr id="2" name="CaixaDeTexto 1">
            <a:extLst>
              <a:ext uri="{FF2B5EF4-FFF2-40B4-BE49-F238E27FC236}">
                <a16:creationId xmlns:a16="http://schemas.microsoft.com/office/drawing/2014/main" id="{7BBE1B4C-1D93-4329-9E31-CF00830BA042}"/>
              </a:ext>
            </a:extLst>
          </p:cNvPr>
          <p:cNvSpPr txBox="1"/>
          <p:nvPr/>
        </p:nvSpPr>
        <p:spPr>
          <a:xfrm>
            <a:off x="8321039" y="6466814"/>
            <a:ext cx="3641547" cy="215444"/>
          </a:xfrm>
          <a:prstGeom prst="rect">
            <a:avLst/>
          </a:prstGeom>
          <a:noFill/>
        </p:spPr>
        <p:txBody>
          <a:bodyPr wrap="square" rtlCol="0">
            <a:spAutoFit/>
          </a:bodyPr>
          <a:lstStyle/>
          <a:p>
            <a:pPr algn="r"/>
            <a:r>
              <a:rPr lang="en-GB" sz="800" dirty="0"/>
              <a:t>Icons: www.flaticon.com</a:t>
            </a:r>
          </a:p>
        </p:txBody>
      </p:sp>
      <p:grpSp>
        <p:nvGrpSpPr>
          <p:cNvPr id="7" name="Google Shape;664;p39">
            <a:extLst>
              <a:ext uri="{FF2B5EF4-FFF2-40B4-BE49-F238E27FC236}">
                <a16:creationId xmlns:a16="http://schemas.microsoft.com/office/drawing/2014/main" id="{3B53D023-B64B-4077-BE11-CE7A0849EE13}"/>
              </a:ext>
            </a:extLst>
          </p:cNvPr>
          <p:cNvGrpSpPr/>
          <p:nvPr/>
        </p:nvGrpSpPr>
        <p:grpSpPr>
          <a:xfrm>
            <a:off x="5992170" y="3423403"/>
            <a:ext cx="301041" cy="301041"/>
            <a:chOff x="5941025" y="3634400"/>
            <a:chExt cx="467650" cy="467650"/>
          </a:xfrm>
        </p:grpSpPr>
        <p:sp>
          <p:nvSpPr>
            <p:cNvPr id="8" name="Google Shape;665;p39">
              <a:extLst>
                <a:ext uri="{FF2B5EF4-FFF2-40B4-BE49-F238E27FC236}">
                  <a16:creationId xmlns:a16="http://schemas.microsoft.com/office/drawing/2014/main" id="{C8756DE6-099C-425F-938A-3F99C4B6077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6;p39">
              <a:extLst>
                <a:ext uri="{FF2B5EF4-FFF2-40B4-BE49-F238E27FC236}">
                  <a16:creationId xmlns:a16="http://schemas.microsoft.com/office/drawing/2014/main" id="{C8A58632-32E6-451D-8FFC-8302ABC61249}"/>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7;p39">
              <a:extLst>
                <a:ext uri="{FF2B5EF4-FFF2-40B4-BE49-F238E27FC236}">
                  <a16:creationId xmlns:a16="http://schemas.microsoft.com/office/drawing/2014/main" id="{8139F7D2-BE25-4EDC-BA69-52909862F3E8}"/>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8;p39">
              <a:extLst>
                <a:ext uri="{FF2B5EF4-FFF2-40B4-BE49-F238E27FC236}">
                  <a16:creationId xmlns:a16="http://schemas.microsoft.com/office/drawing/2014/main" id="{1966AC59-A184-4D9D-B231-AAFB7891C83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9;p39">
              <a:extLst>
                <a:ext uri="{FF2B5EF4-FFF2-40B4-BE49-F238E27FC236}">
                  <a16:creationId xmlns:a16="http://schemas.microsoft.com/office/drawing/2014/main" id="{93DC8479-DCBC-4192-8B3D-7BCE6B39EC9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0;p39">
              <a:extLst>
                <a:ext uri="{FF2B5EF4-FFF2-40B4-BE49-F238E27FC236}">
                  <a16:creationId xmlns:a16="http://schemas.microsoft.com/office/drawing/2014/main" id="{443EBB86-2ACA-48B1-91FC-5AC68E6302D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m 3">
            <a:extLst>
              <a:ext uri="{FF2B5EF4-FFF2-40B4-BE49-F238E27FC236}">
                <a16:creationId xmlns:a16="http://schemas.microsoft.com/office/drawing/2014/main" id="{BC00D1BE-2ACE-4E8F-92A9-8A0253D8FD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9535" y="4052826"/>
            <a:ext cx="302400" cy="302400"/>
          </a:xfrm>
          <a:prstGeom prst="rect">
            <a:avLst/>
          </a:prstGeom>
        </p:spPr>
      </p:pic>
      <p:sp>
        <p:nvSpPr>
          <p:cNvPr id="3" name="CaixaDeTexto 2">
            <a:extLst>
              <a:ext uri="{FF2B5EF4-FFF2-40B4-BE49-F238E27FC236}">
                <a16:creationId xmlns:a16="http://schemas.microsoft.com/office/drawing/2014/main" id="{9C5D8F5B-FB74-4818-BAA7-FBAF652B2FF4}"/>
              </a:ext>
            </a:extLst>
          </p:cNvPr>
          <p:cNvSpPr txBox="1"/>
          <p:nvPr/>
        </p:nvSpPr>
        <p:spPr>
          <a:xfrm>
            <a:off x="3797810" y="6059952"/>
            <a:ext cx="1444752" cy="400110"/>
          </a:xfrm>
          <a:prstGeom prst="rect">
            <a:avLst/>
          </a:prstGeom>
          <a:noFill/>
        </p:spPr>
        <p:txBody>
          <a:bodyPr wrap="square" rtlCol="0">
            <a:spAutoFit/>
          </a:bodyPr>
          <a:lstStyle/>
          <a:p>
            <a:pPr algn="r"/>
            <a:r>
              <a:rPr lang="en-US" sz="1000" dirty="0">
                <a:solidFill>
                  <a:schemeClr val="bg1"/>
                </a:solidFill>
              </a:rPr>
              <a:t>Icons retrieved from: www.flaticon.com</a:t>
            </a:r>
            <a:endParaRPr lang="en-GB" sz="1000" dirty="0">
              <a:solidFill>
                <a:schemeClr val="bg1"/>
              </a:solidFill>
            </a:endParaRPr>
          </a:p>
        </p:txBody>
      </p:sp>
    </p:spTree>
    <p:extLst>
      <p:ext uri="{BB962C8B-B14F-4D97-AF65-F5344CB8AC3E}">
        <p14:creationId xmlns:p14="http://schemas.microsoft.com/office/powerpoint/2010/main" val="295688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Objetivo</a:t>
            </a:r>
            <a:r>
              <a:rPr lang="en-US" sz="3600" b="1" dirty="0"/>
              <a:t> da </a:t>
            </a:r>
            <a:r>
              <a:rPr lang="en-US" sz="3600" b="1" dirty="0" err="1"/>
              <a:t>Aprendizagem</a:t>
            </a:r>
            <a:endParaRPr lang="en-US" sz="3600" b="1" dirty="0"/>
          </a:p>
        </p:txBody>
      </p:sp>
      <p:sp>
        <p:nvSpPr>
          <p:cNvPr id="4" name="Retângulo 3">
            <a:extLst>
              <a:ext uri="{FF2B5EF4-FFF2-40B4-BE49-F238E27FC236}">
                <a16:creationId xmlns:a16="http://schemas.microsoft.com/office/drawing/2014/main" id="{42F57B1D-41E3-425F-8DF5-DEBB5854A5E9}"/>
              </a:ext>
            </a:extLst>
          </p:cNvPr>
          <p:cNvSpPr/>
          <p:nvPr/>
        </p:nvSpPr>
        <p:spPr>
          <a:xfrm>
            <a:off x="331471" y="1046457"/>
            <a:ext cx="7282450"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180000" rtlCol="0" anchor="t"/>
          <a:lstStyle/>
          <a:p>
            <a:pPr>
              <a:lnSpc>
                <a:spcPct val="150000"/>
              </a:lnSpc>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Para encontrar experiências na progressão do valor económico.</a:t>
            </a:r>
          </a:p>
          <a:p>
            <a:pPr>
              <a:lnSpc>
                <a:spcPct val="150000"/>
              </a:lnSpc>
              <a:spcAft>
                <a:spcPts val="1800"/>
              </a:spcAft>
              <a:buClr>
                <a:srgbClr val="6ECECB"/>
              </a:buClr>
              <a:buFont typeface="Arial" panose="020B0604020202020204" pitchFamily="34" charset="0"/>
              <a:buChar char="•"/>
            </a:pPr>
            <a:r>
              <a:rPr lang="en-US" sz="2400" dirty="0">
                <a:solidFill>
                  <a:schemeClr val="tx1"/>
                </a:solidFill>
              </a:rPr>
              <a:t> </a:t>
            </a:r>
            <a:r>
              <a:rPr lang="pt-PT" sz="2400" dirty="0">
                <a:solidFill>
                  <a:schemeClr val="tx1"/>
                </a:solidFill>
              </a:rPr>
              <a:t>Para distinguir os quatro quadrantes da experiência.</a:t>
            </a:r>
          </a:p>
          <a:p>
            <a:pPr>
              <a:lnSpc>
                <a:spcPct val="150000"/>
              </a:lnSpc>
              <a:spcAft>
                <a:spcPts val="1800"/>
              </a:spcAft>
              <a:buClr>
                <a:srgbClr val="6ECECB"/>
              </a:buClr>
              <a:buFont typeface="Arial" panose="020B0604020202020204" pitchFamily="34" charset="0"/>
              <a:buChar char="•"/>
            </a:pPr>
            <a:r>
              <a:rPr lang="en-US" sz="2400" dirty="0">
                <a:solidFill>
                  <a:schemeClr val="tx1"/>
                </a:solidFill>
              </a:rPr>
              <a:t> </a:t>
            </a:r>
            <a:r>
              <a:rPr lang="pt-PT" sz="2400" dirty="0">
                <a:solidFill>
                  <a:schemeClr val="tx1"/>
                </a:solidFill>
              </a:rPr>
              <a:t>Para reconhecer os princípios de design de experiência.</a:t>
            </a:r>
          </a:p>
          <a:p>
            <a:pPr>
              <a:lnSpc>
                <a:spcPct val="150000"/>
              </a:lnSpc>
              <a:spcAft>
                <a:spcPts val="1800"/>
              </a:spcAft>
              <a:buClr>
                <a:srgbClr val="6ECECB"/>
              </a:buClr>
              <a:buFont typeface="Arial" panose="020B0604020202020204" pitchFamily="34" charset="0"/>
              <a:buChar char="•"/>
            </a:pPr>
            <a:r>
              <a:rPr lang="en-US" sz="2400" dirty="0">
                <a:solidFill>
                  <a:schemeClr val="tx1"/>
                </a:solidFill>
              </a:rPr>
              <a:t> </a:t>
            </a:r>
            <a:r>
              <a:rPr lang="pt-PT" sz="2400" dirty="0">
                <a:solidFill>
                  <a:schemeClr val="tx1"/>
                </a:solidFill>
              </a:rPr>
              <a:t>Para compreender a necessidade de ir além da experiência</a:t>
            </a:r>
            <a:r>
              <a:rPr lang="en-US" sz="2400" dirty="0">
                <a:solidFill>
                  <a:schemeClr val="tx1"/>
                </a:solidFill>
              </a:rPr>
              <a:t>.</a:t>
            </a:r>
          </a:p>
          <a:p>
            <a:pPr>
              <a:lnSpc>
                <a:spcPct val="150000"/>
              </a:lnSpc>
              <a:spcAft>
                <a:spcPts val="1800"/>
              </a:spcAft>
              <a:buClr>
                <a:srgbClr val="6ECECB"/>
              </a:buClr>
              <a:buFont typeface="Arial" panose="020B0604020202020204" pitchFamily="34" charset="0"/>
              <a:buChar char="•"/>
            </a:pPr>
            <a:r>
              <a:rPr lang="en-US" sz="2400" dirty="0">
                <a:solidFill>
                  <a:schemeClr val="tx1"/>
                </a:solidFill>
              </a:rPr>
              <a:t> </a:t>
            </a:r>
            <a:r>
              <a:rPr lang="pt-PT" sz="2400" dirty="0">
                <a:solidFill>
                  <a:schemeClr val="tx1"/>
                </a:solidFill>
              </a:rPr>
              <a:t>Desenhar experiências turísticas para a Economia da Experiência.</a:t>
            </a:r>
            <a:endParaRPr lang="en-US" sz="2400" dirty="0">
              <a:solidFill>
                <a:schemeClr val="tx1"/>
              </a:solidFill>
            </a:endParaRPr>
          </a:p>
        </p:txBody>
      </p:sp>
      <p:pic>
        <p:nvPicPr>
          <p:cNvPr id="7" name="Imagem 6">
            <a:extLst>
              <a:ext uri="{FF2B5EF4-FFF2-40B4-BE49-F238E27FC236}">
                <a16:creationId xmlns:a16="http://schemas.microsoft.com/office/drawing/2014/main" id="{56F3967E-4A57-45DD-9CCE-1D7A83A6F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3919" y="0"/>
            <a:ext cx="4572572" cy="6858000"/>
          </a:xfrm>
          <a:prstGeom prst="rect">
            <a:avLst/>
          </a:prstGeom>
        </p:spPr>
      </p:pic>
    </p:spTree>
    <p:extLst>
      <p:ext uri="{BB962C8B-B14F-4D97-AF65-F5344CB8AC3E}">
        <p14:creationId xmlns:p14="http://schemas.microsoft.com/office/powerpoint/2010/main" val="98653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Conteúdo</a:t>
            </a:r>
            <a:r>
              <a:rPr lang="en-US" sz="3600" b="1" dirty="0"/>
              <a:t> &amp; </a:t>
            </a:r>
            <a:r>
              <a:rPr lang="pt-PT" sz="3600" b="1" dirty="0"/>
              <a:t>Recursos</a:t>
            </a:r>
          </a:p>
        </p:txBody>
      </p:sp>
      <p:sp>
        <p:nvSpPr>
          <p:cNvPr id="9" name="Retângulo 8">
            <a:extLst>
              <a:ext uri="{FF2B5EF4-FFF2-40B4-BE49-F238E27FC236}">
                <a16:creationId xmlns:a16="http://schemas.microsoft.com/office/drawing/2014/main" id="{8AFDAA92-3D51-4E84-9C5F-72FBAB8D7BF4}"/>
              </a:ext>
            </a:extLst>
          </p:cNvPr>
          <p:cNvSpPr/>
          <p:nvPr/>
        </p:nvSpPr>
        <p:spPr>
          <a:xfrm>
            <a:off x="643223" y="1264296"/>
            <a:ext cx="5040000" cy="43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spcBef>
                <a:spcPts val="0"/>
              </a:spcBef>
              <a:spcAft>
                <a:spcPts val="1200"/>
              </a:spcAft>
            </a:pPr>
            <a:r>
              <a:rPr lang="pt-PT" sz="3000" b="1" dirty="0">
                <a:solidFill>
                  <a:srgbClr val="6ECECB"/>
                </a:solidFill>
                <a:effectLst>
                  <a:outerShdw blurRad="38100" dist="38100" dir="2700000" algn="tl">
                    <a:srgbClr val="000000">
                      <a:alpha val="43137"/>
                    </a:srgbClr>
                  </a:outerShdw>
                </a:effectLst>
              </a:rPr>
              <a:t>Conteúdo</a:t>
            </a:r>
            <a:endParaRPr lang="pt-PT" sz="3000" dirty="0">
              <a:solidFill>
                <a:srgbClr val="6ECECB"/>
              </a:solidFill>
              <a:effectLst>
                <a:outerShdw blurRad="38100" dist="38100" dir="2700000" algn="tl">
                  <a:srgbClr val="000000">
                    <a:alpha val="43137"/>
                  </a:srgbClr>
                </a:outerShdw>
              </a:effectLst>
            </a:endParaRPr>
          </a:p>
          <a:p>
            <a:pPr>
              <a:lnSpc>
                <a:spcPct val="150000"/>
              </a:lnSpc>
              <a:spcBef>
                <a:spcPts val="0"/>
              </a:spcBef>
              <a:spcAft>
                <a:spcPts val="1800"/>
              </a:spcAft>
            </a:pPr>
            <a:r>
              <a:rPr lang="en-US" sz="2400" b="1" dirty="0">
                <a:solidFill>
                  <a:srgbClr val="6ECECB"/>
                </a:solidFill>
              </a:rPr>
              <a:t>3.1.</a:t>
            </a:r>
            <a:r>
              <a:rPr lang="en-US" sz="2400" dirty="0">
                <a:solidFill>
                  <a:srgbClr val="6ECECB"/>
                </a:solidFill>
              </a:rPr>
              <a:t> </a:t>
            </a:r>
            <a:r>
              <a:rPr lang="en-US" sz="2400" dirty="0">
                <a:solidFill>
                  <a:schemeClr val="tx1"/>
                </a:solidFill>
              </a:rPr>
              <a:t>O Valor das </a:t>
            </a:r>
            <a:r>
              <a:rPr lang="en-US" sz="2400" dirty="0" err="1">
                <a:solidFill>
                  <a:schemeClr val="tx1"/>
                </a:solidFill>
              </a:rPr>
              <a:t>Experiências</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3.2.</a:t>
            </a:r>
            <a:r>
              <a:rPr lang="en-US" sz="2400" dirty="0">
                <a:solidFill>
                  <a:srgbClr val="6ECECB"/>
                </a:solidFill>
              </a:rPr>
              <a:t> </a:t>
            </a:r>
            <a:r>
              <a:rPr lang="en-US" sz="2400" dirty="0">
                <a:solidFill>
                  <a:schemeClr val="tx1"/>
                </a:solidFill>
              </a:rPr>
              <a:t>Quatro Quadrantes da </a:t>
            </a:r>
            <a:r>
              <a:rPr lang="en-US" sz="2400" dirty="0" err="1">
                <a:solidFill>
                  <a:schemeClr val="tx1"/>
                </a:solidFill>
              </a:rPr>
              <a:t>Experiência</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3.3. </a:t>
            </a:r>
            <a:r>
              <a:rPr lang="pt-PT" sz="2400" dirty="0">
                <a:solidFill>
                  <a:schemeClr val="tx1"/>
                </a:solidFill>
              </a:rPr>
              <a:t>Princípios de Design de Experiência</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3.4.</a:t>
            </a:r>
            <a:r>
              <a:rPr lang="en-US" sz="2400" dirty="0"/>
              <a:t> </a:t>
            </a:r>
            <a:r>
              <a:rPr lang="en-US" sz="2400" dirty="0" err="1">
                <a:solidFill>
                  <a:schemeClr val="tx1"/>
                </a:solidFill>
              </a:rPr>
              <a:t>Ir</a:t>
            </a:r>
            <a:r>
              <a:rPr lang="en-US" sz="2400" dirty="0">
                <a:solidFill>
                  <a:schemeClr val="tx1"/>
                </a:solidFill>
              </a:rPr>
              <a:t> </a:t>
            </a:r>
            <a:r>
              <a:rPr lang="en-US" sz="2400" dirty="0" err="1">
                <a:solidFill>
                  <a:schemeClr val="tx1"/>
                </a:solidFill>
              </a:rPr>
              <a:t>Além</a:t>
            </a:r>
            <a:r>
              <a:rPr lang="en-US" sz="2400" dirty="0">
                <a:solidFill>
                  <a:schemeClr val="tx1"/>
                </a:solidFill>
              </a:rPr>
              <a:t> da </a:t>
            </a:r>
            <a:r>
              <a:rPr lang="en-US" sz="2400" dirty="0" err="1">
                <a:solidFill>
                  <a:schemeClr val="tx1"/>
                </a:solidFill>
              </a:rPr>
              <a:t>Experiência</a:t>
            </a:r>
            <a:endParaRPr lang="en-US" sz="2400" dirty="0">
              <a:solidFill>
                <a:schemeClr val="tx1"/>
              </a:solidFill>
            </a:endParaRPr>
          </a:p>
        </p:txBody>
      </p:sp>
      <p:sp>
        <p:nvSpPr>
          <p:cNvPr id="10" name="Retângulo 9">
            <a:extLst>
              <a:ext uri="{FF2B5EF4-FFF2-40B4-BE49-F238E27FC236}">
                <a16:creationId xmlns:a16="http://schemas.microsoft.com/office/drawing/2014/main" id="{83E6CDD2-C694-424B-8830-01AC9DD888F7}"/>
              </a:ext>
            </a:extLst>
          </p:cNvPr>
          <p:cNvSpPr/>
          <p:nvPr/>
        </p:nvSpPr>
        <p:spPr>
          <a:xfrm>
            <a:off x="6508777" y="1258540"/>
            <a:ext cx="5040000" cy="43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spcAft>
                <a:spcPts val="1200"/>
              </a:spcAft>
            </a:pPr>
            <a:r>
              <a:rPr lang="en-US" sz="3000" b="1" dirty="0" err="1">
                <a:solidFill>
                  <a:srgbClr val="6ECECB"/>
                </a:solidFill>
                <a:effectLst>
                  <a:outerShdw blurRad="38100" dist="38100" dir="2700000" algn="tl">
                    <a:srgbClr val="000000">
                      <a:alpha val="43137"/>
                    </a:srgbClr>
                  </a:outerShdw>
                </a:effectLst>
              </a:rPr>
              <a:t>Recursos</a:t>
            </a:r>
            <a:endParaRPr lang="en-US" sz="3000" dirty="0">
              <a:solidFill>
                <a:srgbClr val="6ECECB"/>
              </a:solidFill>
              <a:effectLst>
                <a:outerShdw blurRad="38100" dist="38100" dir="2700000" algn="tl">
                  <a:srgbClr val="000000">
                    <a:alpha val="43137"/>
                  </a:srgbClr>
                </a:outerShdw>
              </a:effectLst>
            </a:endParaRPr>
          </a:p>
          <a:p>
            <a:pPr>
              <a:lnSpc>
                <a:spcPct val="150000"/>
              </a:lnSpc>
              <a:spcBef>
                <a:spcPts val="0"/>
              </a:spcBef>
              <a:spcAft>
                <a:spcPts val="1800"/>
              </a:spcAft>
            </a:pPr>
            <a:r>
              <a:rPr lang="en-US" sz="2400" b="1" dirty="0">
                <a:solidFill>
                  <a:srgbClr val="6ECECB"/>
                </a:solidFill>
              </a:rPr>
              <a:t>a.</a:t>
            </a:r>
            <a:r>
              <a:rPr lang="en-US" sz="2400" dirty="0">
                <a:solidFill>
                  <a:srgbClr val="6ECECB"/>
                </a:solidFill>
              </a:rPr>
              <a:t> </a:t>
            </a:r>
            <a:r>
              <a:rPr lang="en-US" sz="2400" dirty="0">
                <a:solidFill>
                  <a:schemeClr val="tx1"/>
                </a:solidFill>
              </a:rPr>
              <a:t>3 </a:t>
            </a:r>
            <a:r>
              <a:rPr lang="en-US" sz="2400" dirty="0" err="1">
                <a:solidFill>
                  <a:schemeClr val="tx1"/>
                </a:solidFill>
              </a:rPr>
              <a:t>vídeos</a:t>
            </a:r>
            <a:r>
              <a:rPr lang="en-US" sz="2400" dirty="0">
                <a:solidFill>
                  <a:schemeClr val="tx1"/>
                </a:solidFill>
              </a:rPr>
              <a:t> de </a:t>
            </a:r>
            <a:r>
              <a:rPr lang="en-US" sz="2400" dirty="0" err="1">
                <a:solidFill>
                  <a:schemeClr val="tx1"/>
                </a:solidFill>
              </a:rPr>
              <a:t>suporte</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b.</a:t>
            </a:r>
            <a:r>
              <a:rPr lang="en-US" sz="2400" dirty="0">
                <a:solidFill>
                  <a:srgbClr val="6ECECB"/>
                </a:solidFill>
              </a:rPr>
              <a:t> </a:t>
            </a:r>
            <a:r>
              <a:rPr lang="en-US" sz="2400" dirty="0">
                <a:solidFill>
                  <a:schemeClr val="tx1"/>
                </a:solidFill>
              </a:rPr>
              <a:t>3 </a:t>
            </a:r>
            <a:r>
              <a:rPr lang="en-US" sz="2400" dirty="0" err="1">
                <a:solidFill>
                  <a:schemeClr val="tx1"/>
                </a:solidFill>
              </a:rPr>
              <a:t>casos</a:t>
            </a:r>
            <a:r>
              <a:rPr lang="en-US" sz="2400" dirty="0">
                <a:solidFill>
                  <a:schemeClr val="tx1"/>
                </a:solidFill>
              </a:rPr>
              <a:t> de </a:t>
            </a:r>
            <a:r>
              <a:rPr lang="en-US" sz="2400" dirty="0" err="1">
                <a:solidFill>
                  <a:schemeClr val="tx1"/>
                </a:solidFill>
              </a:rPr>
              <a:t>estudo</a:t>
            </a:r>
            <a:r>
              <a:rPr lang="en-US" sz="2400" dirty="0">
                <a:solidFill>
                  <a:schemeClr val="tx1"/>
                </a:solidFill>
              </a:rPr>
              <a:t> (com video)</a:t>
            </a:r>
          </a:p>
          <a:p>
            <a:pPr>
              <a:lnSpc>
                <a:spcPct val="150000"/>
              </a:lnSpc>
              <a:spcBef>
                <a:spcPts val="0"/>
              </a:spcBef>
              <a:spcAft>
                <a:spcPts val="1800"/>
              </a:spcAft>
            </a:pPr>
            <a:r>
              <a:rPr lang="en-US" sz="2400" b="1" dirty="0">
                <a:solidFill>
                  <a:srgbClr val="6ECECB"/>
                </a:solidFill>
              </a:rPr>
              <a:t>c. </a:t>
            </a:r>
            <a:r>
              <a:rPr lang="en-US" sz="2400" dirty="0">
                <a:solidFill>
                  <a:schemeClr val="tx1"/>
                </a:solidFill>
              </a:rPr>
              <a:t>7 </a:t>
            </a:r>
            <a:r>
              <a:rPr lang="en-US" sz="2400" dirty="0" err="1">
                <a:solidFill>
                  <a:schemeClr val="tx1"/>
                </a:solidFill>
              </a:rPr>
              <a:t>artigos</a:t>
            </a:r>
            <a:r>
              <a:rPr lang="en-US" sz="2400" dirty="0">
                <a:solidFill>
                  <a:schemeClr val="tx1"/>
                </a:solidFill>
              </a:rPr>
              <a:t> para </a:t>
            </a:r>
            <a:r>
              <a:rPr lang="en-US" sz="2400" dirty="0" err="1">
                <a:solidFill>
                  <a:schemeClr val="tx1"/>
                </a:solidFill>
              </a:rPr>
              <a:t>leitura</a:t>
            </a:r>
            <a:r>
              <a:rPr lang="en-US" sz="2400" dirty="0">
                <a:solidFill>
                  <a:schemeClr val="tx1"/>
                </a:solidFill>
              </a:rPr>
              <a:t> </a:t>
            </a:r>
            <a:r>
              <a:rPr lang="en-US" sz="2400" dirty="0" err="1">
                <a:solidFill>
                  <a:schemeClr val="tx1"/>
                </a:solidFill>
              </a:rPr>
              <a:t>complementar</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d.</a:t>
            </a:r>
            <a:r>
              <a:rPr lang="en-US" sz="2400" dirty="0"/>
              <a:t> </a:t>
            </a:r>
            <a:r>
              <a:rPr lang="en-US" sz="2400" dirty="0">
                <a:solidFill>
                  <a:schemeClr val="tx1"/>
                </a:solidFill>
              </a:rPr>
              <a:t>1 </a:t>
            </a:r>
            <a:r>
              <a:rPr lang="en-US" sz="2400" dirty="0" err="1">
                <a:solidFill>
                  <a:schemeClr val="tx1"/>
                </a:solidFill>
              </a:rPr>
              <a:t>tarefa</a:t>
            </a:r>
            <a:endParaRPr lang="en-US" sz="2400" dirty="0">
              <a:solidFill>
                <a:schemeClr val="tx1"/>
              </a:solidFill>
            </a:endParaRPr>
          </a:p>
        </p:txBody>
      </p:sp>
      <p:pic>
        <p:nvPicPr>
          <p:cNvPr id="11" name="Imagem 10">
            <a:extLst>
              <a:ext uri="{FF2B5EF4-FFF2-40B4-BE49-F238E27FC236}">
                <a16:creationId xmlns:a16="http://schemas.microsoft.com/office/drawing/2014/main" id="{801EB250-B6A0-44B2-9B55-B42046578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6485" y="1342665"/>
            <a:ext cx="720000" cy="720000"/>
          </a:xfrm>
          <a:prstGeom prst="rect">
            <a:avLst/>
          </a:prstGeom>
        </p:spPr>
      </p:pic>
      <p:pic>
        <p:nvPicPr>
          <p:cNvPr id="13" name="Imagem 12">
            <a:extLst>
              <a:ext uri="{FF2B5EF4-FFF2-40B4-BE49-F238E27FC236}">
                <a16:creationId xmlns:a16="http://schemas.microsoft.com/office/drawing/2014/main" id="{3A0903A7-9A25-4BA4-9B03-9714CBCA1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0462" y="1342665"/>
            <a:ext cx="720000" cy="720000"/>
          </a:xfrm>
          <a:prstGeom prst="rect">
            <a:avLst/>
          </a:prstGeom>
        </p:spPr>
      </p:pic>
    </p:spTree>
    <p:extLst>
      <p:ext uri="{BB962C8B-B14F-4D97-AF65-F5344CB8AC3E}">
        <p14:creationId xmlns:p14="http://schemas.microsoft.com/office/powerpoint/2010/main" val="110887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F89C9-5B42-454D-9BD6-6F386ACD4D99}"/>
              </a:ext>
            </a:extLst>
          </p:cNvPr>
          <p:cNvSpPr>
            <a:spLocks noGrp="1"/>
          </p:cNvSpPr>
          <p:nvPr>
            <p:ph type="body" sz="quarter" idx="13"/>
          </p:nvPr>
        </p:nvSpPr>
        <p:spPr>
          <a:xfrm>
            <a:off x="205213" y="936395"/>
            <a:ext cx="3058492" cy="3297980"/>
          </a:xfrm>
        </p:spPr>
        <p:txBody>
          <a:bodyPr lIns="0" rIns="0">
            <a:noAutofit/>
          </a:bodyPr>
          <a:lstStyle/>
          <a:p>
            <a:r>
              <a:rPr lang="en-US" sz="9600" dirty="0">
                <a:solidFill>
                  <a:schemeClr val="bg1"/>
                </a:solidFill>
                <a:effectLst>
                  <a:outerShdw blurRad="38100" dist="38100" dir="2700000" algn="tl">
                    <a:srgbClr val="000000">
                      <a:alpha val="43137"/>
                    </a:srgbClr>
                  </a:outerShdw>
                </a:effectLst>
              </a:rPr>
              <a:t>3.1.</a:t>
            </a:r>
          </a:p>
          <a:p>
            <a:r>
              <a:rPr lang="en-US" sz="4400" dirty="0">
                <a:solidFill>
                  <a:schemeClr val="bg1"/>
                </a:solidFill>
                <a:effectLst>
                  <a:outerShdw blurRad="38100" dist="38100" dir="2700000" algn="tl">
                    <a:srgbClr val="000000">
                      <a:alpha val="43137"/>
                    </a:srgbClr>
                  </a:outerShdw>
                </a:effectLst>
              </a:rPr>
              <a:t>O Valor das </a:t>
            </a:r>
            <a:r>
              <a:rPr lang="en-US" sz="4400" dirty="0" err="1">
                <a:solidFill>
                  <a:schemeClr val="bg1"/>
                </a:solidFill>
                <a:effectLst>
                  <a:outerShdw blurRad="38100" dist="38100" dir="2700000" algn="tl">
                    <a:srgbClr val="000000">
                      <a:alpha val="43137"/>
                    </a:srgbClr>
                  </a:outerShdw>
                </a:effectLst>
              </a:rPr>
              <a:t>Experiências</a:t>
            </a:r>
            <a:endParaRPr lang="en-US" sz="4400" dirty="0">
              <a:solidFill>
                <a:schemeClr val="bg1"/>
              </a:solidFill>
              <a:effectLst>
                <a:outerShdw blurRad="38100" dist="38100" dir="2700000" algn="tl">
                  <a:srgbClr val="000000">
                    <a:alpha val="43137"/>
                  </a:srgbClr>
                </a:outerShdw>
              </a:effectLst>
            </a:endParaRPr>
          </a:p>
        </p:txBody>
      </p:sp>
      <p:pic>
        <p:nvPicPr>
          <p:cNvPr id="13" name="Marcador de Posição da Imagem 12">
            <a:extLst>
              <a:ext uri="{FF2B5EF4-FFF2-40B4-BE49-F238E27FC236}">
                <a16:creationId xmlns:a16="http://schemas.microsoft.com/office/drawing/2014/main" id="{20E1C8A0-4E42-4034-9DBB-733BECCE6A68}"/>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5671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0">
            <a:extLst>
              <a:ext uri="{FF2B5EF4-FFF2-40B4-BE49-F238E27FC236}">
                <a16:creationId xmlns:a16="http://schemas.microsoft.com/office/drawing/2014/main" id="{0BC3F06B-990F-4841-B747-76812031A017}"/>
              </a:ext>
            </a:extLst>
          </p:cNvPr>
          <p:cNvGrpSpPr/>
          <p:nvPr/>
        </p:nvGrpSpPr>
        <p:grpSpPr>
          <a:xfrm>
            <a:off x="1124407" y="1443668"/>
            <a:ext cx="10090447" cy="4901950"/>
            <a:chOff x="-71960" y="0"/>
            <a:chExt cx="5522308" cy="3327384"/>
          </a:xfrm>
        </p:grpSpPr>
        <p:sp>
          <p:nvSpPr>
            <p:cNvPr id="7" name="Retângulo 6">
              <a:extLst>
                <a:ext uri="{FF2B5EF4-FFF2-40B4-BE49-F238E27FC236}">
                  <a16:creationId xmlns:a16="http://schemas.microsoft.com/office/drawing/2014/main" id="{7E43EF0E-7724-44E6-B688-BCCBE5FA3885}"/>
                </a:ext>
              </a:extLst>
            </p:cNvPr>
            <p:cNvSpPr/>
            <p:nvPr/>
          </p:nvSpPr>
          <p:spPr>
            <a:xfrm>
              <a:off x="1640058" y="1719012"/>
              <a:ext cx="1207298" cy="373487"/>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kern="1200" dirty="0">
                  <a:solidFill>
                    <a:schemeClr val="bg1"/>
                  </a:solidFill>
                  <a:effectLst>
                    <a:outerShdw blurRad="38100" dist="38100" dir="2700000" algn="tl">
                      <a:srgbClr val="000000">
                        <a:alpha val="43137"/>
                      </a:srgbClr>
                    </a:outerShdw>
                  </a:effectLst>
                  <a:ea typeface="Calibri" panose="020F0502020204030204" pitchFamily="34" charset="0"/>
                </a:rPr>
                <a:t>Bens</a:t>
              </a:r>
              <a:endParaRPr lang="en-US" sz="3600" dirty="0">
                <a:solidFill>
                  <a:schemeClr val="bg1"/>
                </a:solidFill>
                <a:effectLst>
                  <a:outerShdw blurRad="38100" dist="38100" dir="2700000" algn="tl">
                    <a:srgbClr val="000000">
                      <a:alpha val="43137"/>
                    </a:srgbClr>
                  </a:outerShdw>
                </a:effectLst>
                <a:ea typeface="Calibri" panose="020F0502020204030204" pitchFamily="34" charset="0"/>
              </a:endParaRPr>
            </a:p>
          </p:txBody>
        </p:sp>
        <p:cxnSp>
          <p:nvCxnSpPr>
            <p:cNvPr id="8" name="Conexão reta unidirecional 7">
              <a:extLst>
                <a:ext uri="{FF2B5EF4-FFF2-40B4-BE49-F238E27FC236}">
                  <a16:creationId xmlns:a16="http://schemas.microsoft.com/office/drawing/2014/main" id="{01A8B48A-3924-45B5-97F6-E05FA7727969}"/>
                </a:ext>
              </a:extLst>
            </p:cNvPr>
            <p:cNvCxnSpPr>
              <a:cxnSpLocks/>
            </p:cNvCxnSpPr>
            <p:nvPr/>
          </p:nvCxnSpPr>
          <p:spPr>
            <a:xfrm>
              <a:off x="960952" y="2968900"/>
              <a:ext cx="3586799"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091E1E72-C0A1-4C47-8095-9A3AF54B3F89}"/>
                </a:ext>
              </a:extLst>
            </p:cNvPr>
            <p:cNvSpPr/>
            <p:nvPr/>
          </p:nvSpPr>
          <p:spPr>
            <a:xfrm>
              <a:off x="1109117" y="2285537"/>
              <a:ext cx="1207298" cy="373487"/>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i="1" kern="1200" dirty="0">
                  <a:solidFill>
                    <a:schemeClr val="bg1"/>
                  </a:solidFill>
                  <a:effectLst>
                    <a:outerShdw blurRad="38100" dist="38100" dir="2700000" algn="tl">
                      <a:srgbClr val="000000">
                        <a:alpha val="43137"/>
                      </a:srgbClr>
                    </a:outerShdw>
                  </a:effectLst>
                  <a:ea typeface="Calibri" panose="020F0502020204030204" pitchFamily="34" charset="0"/>
                </a:rPr>
                <a:t>Commodities</a:t>
              </a:r>
              <a:endParaRPr lang="en-US" sz="3600" i="1" dirty="0">
                <a:solidFill>
                  <a:schemeClr val="bg1"/>
                </a:solidFill>
                <a:effectLst>
                  <a:outerShdw blurRad="38100" dist="38100" dir="2700000" algn="tl">
                    <a:srgbClr val="000000">
                      <a:alpha val="43137"/>
                    </a:srgbClr>
                  </a:outerShdw>
                </a:effectLst>
                <a:ea typeface="Calibri" panose="020F0502020204030204" pitchFamily="34" charset="0"/>
              </a:endParaRPr>
            </a:p>
          </p:txBody>
        </p:sp>
        <p:sp>
          <p:nvSpPr>
            <p:cNvPr id="10" name="Seta para a direita 1112">
              <a:extLst>
                <a:ext uri="{FF2B5EF4-FFF2-40B4-BE49-F238E27FC236}">
                  <a16:creationId xmlns:a16="http://schemas.microsoft.com/office/drawing/2014/main" id="{1C0FB669-343F-45F8-80DD-C8CDD31C3F97}"/>
                </a:ext>
              </a:extLst>
            </p:cNvPr>
            <p:cNvSpPr/>
            <p:nvPr/>
          </p:nvSpPr>
          <p:spPr>
            <a:xfrm rot="18682714">
              <a:off x="1188565" y="2568561"/>
              <a:ext cx="386366" cy="347729"/>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Seta para a direita 1113">
              <a:extLst>
                <a:ext uri="{FF2B5EF4-FFF2-40B4-BE49-F238E27FC236}">
                  <a16:creationId xmlns:a16="http://schemas.microsoft.com/office/drawing/2014/main" id="{2BE4304C-B909-4B13-B17C-FA1C50F7DE98}"/>
                </a:ext>
              </a:extLst>
            </p:cNvPr>
            <p:cNvSpPr/>
            <p:nvPr/>
          </p:nvSpPr>
          <p:spPr>
            <a:xfrm rot="18682714">
              <a:off x="1729410" y="2000429"/>
              <a:ext cx="386366" cy="347729"/>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tângulo 11">
              <a:extLst>
                <a:ext uri="{FF2B5EF4-FFF2-40B4-BE49-F238E27FC236}">
                  <a16:creationId xmlns:a16="http://schemas.microsoft.com/office/drawing/2014/main" id="{9E53E875-D0EF-4A28-8525-EF2A3053FBE0}"/>
                </a:ext>
              </a:extLst>
            </p:cNvPr>
            <p:cNvSpPr/>
            <p:nvPr/>
          </p:nvSpPr>
          <p:spPr>
            <a:xfrm>
              <a:off x="2181329" y="1152487"/>
              <a:ext cx="1207298" cy="373487"/>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kern="1200" dirty="0" err="1">
                  <a:solidFill>
                    <a:schemeClr val="bg1"/>
                  </a:solidFill>
                  <a:effectLst>
                    <a:outerShdw blurRad="38100" dist="38100" dir="2700000" algn="tl">
                      <a:srgbClr val="000000">
                        <a:alpha val="43137"/>
                      </a:srgbClr>
                    </a:outerShdw>
                  </a:effectLst>
                  <a:ea typeface="Calibri" panose="020F0502020204030204" pitchFamily="34" charset="0"/>
                </a:rPr>
                <a:t>Serviços</a:t>
              </a:r>
              <a:endParaRPr lang="en-US" sz="3600" dirty="0">
                <a:solidFill>
                  <a:schemeClr val="bg1"/>
                </a:solidFill>
                <a:effectLst>
                  <a:outerShdw blurRad="38100" dist="38100" dir="2700000" algn="tl">
                    <a:srgbClr val="000000">
                      <a:alpha val="43137"/>
                    </a:srgbClr>
                  </a:outerShdw>
                </a:effectLst>
                <a:ea typeface="Calibri" panose="020F0502020204030204" pitchFamily="34" charset="0"/>
              </a:endParaRPr>
            </a:p>
          </p:txBody>
        </p:sp>
        <p:sp>
          <p:nvSpPr>
            <p:cNvPr id="13" name="Seta para a direita 1115">
              <a:extLst>
                <a:ext uri="{FF2B5EF4-FFF2-40B4-BE49-F238E27FC236}">
                  <a16:creationId xmlns:a16="http://schemas.microsoft.com/office/drawing/2014/main" id="{7FF40FAA-8585-4EE4-B12C-E53E7ED1B719}"/>
                </a:ext>
              </a:extLst>
            </p:cNvPr>
            <p:cNvSpPr/>
            <p:nvPr/>
          </p:nvSpPr>
          <p:spPr>
            <a:xfrm rot="18682714">
              <a:off x="2270681" y="1433904"/>
              <a:ext cx="386366" cy="347729"/>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tângulo 13">
              <a:extLst>
                <a:ext uri="{FF2B5EF4-FFF2-40B4-BE49-F238E27FC236}">
                  <a16:creationId xmlns:a16="http://schemas.microsoft.com/office/drawing/2014/main" id="{4FF8A60C-81FA-47F7-89D4-9B302D16BF05}"/>
                </a:ext>
              </a:extLst>
            </p:cNvPr>
            <p:cNvSpPr/>
            <p:nvPr/>
          </p:nvSpPr>
          <p:spPr>
            <a:xfrm>
              <a:off x="2708376" y="585778"/>
              <a:ext cx="1207298" cy="373487"/>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kern="1200" dirty="0" err="1">
                  <a:solidFill>
                    <a:schemeClr val="bg1"/>
                  </a:solidFill>
                  <a:effectLst>
                    <a:outerShdw blurRad="38100" dist="38100" dir="2700000" algn="tl">
                      <a:srgbClr val="000000">
                        <a:alpha val="43137"/>
                      </a:srgbClr>
                    </a:outerShdw>
                  </a:effectLst>
                  <a:ea typeface="Calibri" panose="020F0502020204030204" pitchFamily="34" charset="0"/>
                </a:rPr>
                <a:t>Experiência</a:t>
              </a:r>
              <a:endParaRPr lang="en-US" sz="3600" dirty="0">
                <a:solidFill>
                  <a:schemeClr val="bg1"/>
                </a:solidFill>
                <a:effectLst>
                  <a:outerShdw blurRad="38100" dist="38100" dir="2700000" algn="tl">
                    <a:srgbClr val="000000">
                      <a:alpha val="43137"/>
                    </a:srgbClr>
                  </a:outerShdw>
                </a:effectLst>
                <a:ea typeface="Calibri" panose="020F0502020204030204" pitchFamily="34" charset="0"/>
              </a:endParaRPr>
            </a:p>
          </p:txBody>
        </p:sp>
        <p:sp>
          <p:nvSpPr>
            <p:cNvPr id="15" name="Seta para a direita 1117">
              <a:extLst>
                <a:ext uri="{FF2B5EF4-FFF2-40B4-BE49-F238E27FC236}">
                  <a16:creationId xmlns:a16="http://schemas.microsoft.com/office/drawing/2014/main" id="{6EC7609E-5D34-4782-84F6-F07A2EF0C567}"/>
                </a:ext>
              </a:extLst>
            </p:cNvPr>
            <p:cNvSpPr/>
            <p:nvPr/>
          </p:nvSpPr>
          <p:spPr>
            <a:xfrm rot="18682714">
              <a:off x="2797728" y="867195"/>
              <a:ext cx="386366" cy="347729"/>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CaixaDeTexto 3">
              <a:extLst>
                <a:ext uri="{FF2B5EF4-FFF2-40B4-BE49-F238E27FC236}">
                  <a16:creationId xmlns:a16="http://schemas.microsoft.com/office/drawing/2014/main" id="{02E108E0-EE66-4501-A8A7-E1A432EC212B}"/>
                </a:ext>
              </a:extLst>
            </p:cNvPr>
            <p:cNvSpPr txBox="1"/>
            <p:nvPr/>
          </p:nvSpPr>
          <p:spPr>
            <a:xfrm>
              <a:off x="1521399" y="2621640"/>
              <a:ext cx="720725" cy="271590"/>
            </a:xfrm>
            <a:prstGeom prst="rect">
              <a:avLst/>
            </a:prstGeom>
            <a:noFill/>
          </p:spPr>
          <p:txBody>
            <a:bodyPr wrap="square" rtlCol="0">
              <a:spAutoFit/>
            </a:bodyPr>
            <a:lstStyle/>
            <a:p>
              <a:pPr algn="just"/>
              <a:r>
                <a:rPr lang="en-US" sz="2000" kern="1200" dirty="0" err="1">
                  <a:solidFill>
                    <a:srgbClr val="000000"/>
                  </a:solidFill>
                  <a:effectLst/>
                  <a:ea typeface="Calibri" panose="020F0502020204030204" pitchFamily="34" charset="0"/>
                </a:rPr>
                <a:t>Extrair</a:t>
              </a:r>
              <a:endParaRPr lang="en-US" sz="3600" dirty="0">
                <a:effectLst/>
                <a:ea typeface="Calibri" panose="020F0502020204030204" pitchFamily="34" charset="0"/>
              </a:endParaRPr>
            </a:p>
          </p:txBody>
        </p:sp>
        <p:sp>
          <p:nvSpPr>
            <p:cNvPr id="17" name="CaixaDeTexto 25">
              <a:extLst>
                <a:ext uri="{FF2B5EF4-FFF2-40B4-BE49-F238E27FC236}">
                  <a16:creationId xmlns:a16="http://schemas.microsoft.com/office/drawing/2014/main" id="{1595EAC8-9E33-49D5-9F43-5586E2FA67BD}"/>
                </a:ext>
              </a:extLst>
            </p:cNvPr>
            <p:cNvSpPr txBox="1"/>
            <p:nvPr/>
          </p:nvSpPr>
          <p:spPr>
            <a:xfrm>
              <a:off x="2061671" y="2054410"/>
              <a:ext cx="720090" cy="271590"/>
            </a:xfrm>
            <a:prstGeom prst="rect">
              <a:avLst/>
            </a:prstGeom>
            <a:noFill/>
          </p:spPr>
          <p:txBody>
            <a:bodyPr wrap="square" rtlCol="0">
              <a:spAutoFit/>
            </a:bodyPr>
            <a:lstStyle/>
            <a:p>
              <a:pPr algn="just"/>
              <a:r>
                <a:rPr lang="en-US" sz="2000" kern="1200" dirty="0">
                  <a:solidFill>
                    <a:srgbClr val="000000"/>
                  </a:solidFill>
                  <a:effectLst/>
                  <a:ea typeface="Calibri" panose="020F0502020204030204" pitchFamily="34" charset="0"/>
                </a:rPr>
                <a:t>Fazer</a:t>
              </a:r>
              <a:endParaRPr lang="en-US" sz="3600" dirty="0">
                <a:effectLst/>
                <a:ea typeface="Calibri" panose="020F0502020204030204" pitchFamily="34" charset="0"/>
              </a:endParaRPr>
            </a:p>
          </p:txBody>
        </p:sp>
        <p:sp>
          <p:nvSpPr>
            <p:cNvPr id="18" name="CaixaDeTexto 26">
              <a:extLst>
                <a:ext uri="{FF2B5EF4-FFF2-40B4-BE49-F238E27FC236}">
                  <a16:creationId xmlns:a16="http://schemas.microsoft.com/office/drawing/2014/main" id="{D286C2D9-68F9-4EFF-99D3-30D64DA80476}"/>
                </a:ext>
              </a:extLst>
            </p:cNvPr>
            <p:cNvSpPr txBox="1"/>
            <p:nvPr/>
          </p:nvSpPr>
          <p:spPr>
            <a:xfrm>
              <a:off x="2602009" y="1480889"/>
              <a:ext cx="720090" cy="271590"/>
            </a:xfrm>
            <a:prstGeom prst="rect">
              <a:avLst/>
            </a:prstGeom>
            <a:noFill/>
          </p:spPr>
          <p:txBody>
            <a:bodyPr wrap="square" rtlCol="0">
              <a:spAutoFit/>
            </a:bodyPr>
            <a:lstStyle/>
            <a:p>
              <a:pPr algn="just"/>
              <a:r>
                <a:rPr lang="en-US" sz="2000" kern="1200" dirty="0" err="1">
                  <a:solidFill>
                    <a:srgbClr val="000000"/>
                  </a:solidFill>
                  <a:effectLst/>
                  <a:ea typeface="Calibri" panose="020F0502020204030204" pitchFamily="34" charset="0"/>
                </a:rPr>
                <a:t>Entregar</a:t>
              </a:r>
              <a:endParaRPr lang="en-US" sz="3600" dirty="0">
                <a:effectLst/>
                <a:ea typeface="Calibri" panose="020F0502020204030204" pitchFamily="34" charset="0"/>
              </a:endParaRPr>
            </a:p>
          </p:txBody>
        </p:sp>
        <p:sp>
          <p:nvSpPr>
            <p:cNvPr id="19" name="CaixaDeTexto 32">
              <a:extLst>
                <a:ext uri="{FF2B5EF4-FFF2-40B4-BE49-F238E27FC236}">
                  <a16:creationId xmlns:a16="http://schemas.microsoft.com/office/drawing/2014/main" id="{16AE80E9-2A25-4A8D-BEE2-878D6709EC90}"/>
                </a:ext>
              </a:extLst>
            </p:cNvPr>
            <p:cNvSpPr txBox="1"/>
            <p:nvPr/>
          </p:nvSpPr>
          <p:spPr>
            <a:xfrm>
              <a:off x="3141850" y="922829"/>
              <a:ext cx="629285" cy="271590"/>
            </a:xfrm>
            <a:prstGeom prst="rect">
              <a:avLst/>
            </a:prstGeom>
            <a:noFill/>
          </p:spPr>
          <p:txBody>
            <a:bodyPr wrap="square" rtlCol="0">
              <a:spAutoFit/>
            </a:bodyPr>
            <a:lstStyle/>
            <a:p>
              <a:pPr algn="just"/>
              <a:r>
                <a:rPr lang="en-US" sz="2000" kern="1200" dirty="0" err="1">
                  <a:solidFill>
                    <a:srgbClr val="000000"/>
                  </a:solidFill>
                  <a:effectLst/>
                  <a:ea typeface="Calibri" panose="020F0502020204030204" pitchFamily="34" charset="0"/>
                </a:rPr>
                <a:t>Palco</a:t>
              </a:r>
              <a:endParaRPr lang="en-US" sz="3600" dirty="0">
                <a:effectLst/>
                <a:ea typeface="Calibri" panose="020F0502020204030204" pitchFamily="34" charset="0"/>
              </a:endParaRPr>
            </a:p>
          </p:txBody>
        </p:sp>
        <p:cxnSp>
          <p:nvCxnSpPr>
            <p:cNvPr id="20" name="Conexão reta unidirecional 19">
              <a:extLst>
                <a:ext uri="{FF2B5EF4-FFF2-40B4-BE49-F238E27FC236}">
                  <a16:creationId xmlns:a16="http://schemas.microsoft.com/office/drawing/2014/main" id="{4D93372B-EAC8-4CD1-B898-D6809315D5B3}"/>
                </a:ext>
              </a:extLst>
            </p:cNvPr>
            <p:cNvCxnSpPr/>
            <p:nvPr/>
          </p:nvCxnSpPr>
          <p:spPr>
            <a:xfrm flipV="1">
              <a:off x="4542432" y="52900"/>
              <a:ext cx="0" cy="29022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CaixaDeTexto 34">
              <a:extLst>
                <a:ext uri="{FF2B5EF4-FFF2-40B4-BE49-F238E27FC236}">
                  <a16:creationId xmlns:a16="http://schemas.microsoft.com/office/drawing/2014/main" id="{C0F94B1D-C133-46C4-AEEE-2DAC00B07D87}"/>
                </a:ext>
              </a:extLst>
            </p:cNvPr>
            <p:cNvSpPr txBox="1"/>
            <p:nvPr/>
          </p:nvSpPr>
          <p:spPr>
            <a:xfrm>
              <a:off x="4567585" y="0"/>
              <a:ext cx="746146" cy="188024"/>
            </a:xfrm>
            <a:prstGeom prst="rect">
              <a:avLst/>
            </a:prstGeom>
            <a:noFill/>
          </p:spPr>
          <p:txBody>
            <a:bodyPr wrap="square" rtlCol="0">
              <a:spAutoFit/>
            </a:bodyPr>
            <a:lstStyle/>
            <a:p>
              <a:pPr algn="just"/>
              <a:r>
                <a:rPr lang="en-US" sz="1200" kern="1200" dirty="0" err="1">
                  <a:solidFill>
                    <a:srgbClr val="000000"/>
                  </a:solidFill>
                  <a:effectLst/>
                  <a:ea typeface="Calibri" panose="020F0502020204030204" pitchFamily="34" charset="0"/>
                </a:rPr>
                <a:t>Relevante</a:t>
              </a:r>
              <a:r>
                <a:rPr lang="en-US" sz="1200" kern="1200" dirty="0">
                  <a:solidFill>
                    <a:srgbClr val="000000"/>
                  </a:solidFill>
                  <a:effectLst/>
                  <a:ea typeface="Calibri" panose="020F0502020204030204" pitchFamily="34" charset="0"/>
                </a:rPr>
                <a:t> para a</a:t>
              </a:r>
              <a:endParaRPr lang="en-US" sz="1200" dirty="0">
                <a:effectLst/>
                <a:ea typeface="Calibri" panose="020F0502020204030204" pitchFamily="34" charset="0"/>
              </a:endParaRPr>
            </a:p>
          </p:txBody>
        </p:sp>
        <p:sp>
          <p:nvSpPr>
            <p:cNvPr id="22" name="CaixaDeTexto 35">
              <a:extLst>
                <a:ext uri="{FF2B5EF4-FFF2-40B4-BE49-F238E27FC236}">
                  <a16:creationId xmlns:a16="http://schemas.microsoft.com/office/drawing/2014/main" id="{FF5B1269-E9D1-43FC-8053-37FC2C4DD889}"/>
                </a:ext>
              </a:extLst>
            </p:cNvPr>
            <p:cNvSpPr txBox="1"/>
            <p:nvPr/>
          </p:nvSpPr>
          <p:spPr>
            <a:xfrm>
              <a:off x="73815" y="0"/>
              <a:ext cx="904958" cy="271590"/>
            </a:xfrm>
            <a:prstGeom prst="rect">
              <a:avLst/>
            </a:prstGeom>
            <a:noFill/>
          </p:spPr>
          <p:txBody>
            <a:bodyPr wrap="square" rtlCol="0">
              <a:spAutoFit/>
            </a:bodyPr>
            <a:lstStyle/>
            <a:p>
              <a:pPr algn="r"/>
              <a:r>
                <a:rPr lang="en-US" sz="2000" kern="1200" dirty="0" err="1">
                  <a:solidFill>
                    <a:srgbClr val="000000"/>
                  </a:solidFill>
                  <a:effectLst/>
                  <a:ea typeface="Calibri" panose="020F0502020204030204" pitchFamily="34" charset="0"/>
                </a:rPr>
                <a:t>Diferenciado</a:t>
              </a:r>
              <a:endParaRPr lang="en-US" sz="2000" dirty="0">
                <a:effectLst/>
                <a:ea typeface="Calibri" panose="020F0502020204030204" pitchFamily="34" charset="0"/>
              </a:endParaRPr>
            </a:p>
          </p:txBody>
        </p:sp>
        <p:sp>
          <p:nvSpPr>
            <p:cNvPr id="23" name="CaixaDeTexto 36">
              <a:extLst>
                <a:ext uri="{FF2B5EF4-FFF2-40B4-BE49-F238E27FC236}">
                  <a16:creationId xmlns:a16="http://schemas.microsoft.com/office/drawing/2014/main" id="{B88A5BA0-7314-4E8F-BA1F-88E867450544}"/>
                </a:ext>
              </a:extLst>
            </p:cNvPr>
            <p:cNvSpPr txBox="1"/>
            <p:nvPr/>
          </p:nvSpPr>
          <p:spPr>
            <a:xfrm>
              <a:off x="-71960" y="2737897"/>
              <a:ext cx="1046685" cy="271590"/>
            </a:xfrm>
            <a:prstGeom prst="rect">
              <a:avLst/>
            </a:prstGeom>
            <a:noFill/>
          </p:spPr>
          <p:txBody>
            <a:bodyPr wrap="square" rtlCol="0">
              <a:spAutoFit/>
            </a:bodyPr>
            <a:lstStyle/>
            <a:p>
              <a:pPr algn="r"/>
              <a:r>
                <a:rPr lang="en-US" sz="2000" kern="1200" dirty="0" err="1">
                  <a:solidFill>
                    <a:srgbClr val="000000"/>
                  </a:solidFill>
                  <a:effectLst/>
                  <a:ea typeface="Calibri" panose="020F0502020204030204" pitchFamily="34" charset="0"/>
                </a:rPr>
                <a:t>Indiferenciado</a:t>
              </a:r>
              <a:endParaRPr lang="en-US" sz="2000" dirty="0">
                <a:effectLst/>
                <a:ea typeface="Calibri" panose="020F0502020204030204" pitchFamily="34" charset="0"/>
              </a:endParaRPr>
            </a:p>
          </p:txBody>
        </p:sp>
        <p:sp>
          <p:nvSpPr>
            <p:cNvPr id="24" name="CaixaDeTexto 37">
              <a:extLst>
                <a:ext uri="{FF2B5EF4-FFF2-40B4-BE49-F238E27FC236}">
                  <a16:creationId xmlns:a16="http://schemas.microsoft.com/office/drawing/2014/main" id="{4DFA1EDB-8AB3-49E6-A973-482439E7A939}"/>
                </a:ext>
              </a:extLst>
            </p:cNvPr>
            <p:cNvSpPr txBox="1"/>
            <p:nvPr/>
          </p:nvSpPr>
          <p:spPr>
            <a:xfrm>
              <a:off x="4567585" y="2737897"/>
              <a:ext cx="802557" cy="188024"/>
            </a:xfrm>
            <a:prstGeom prst="rect">
              <a:avLst/>
            </a:prstGeom>
            <a:noFill/>
          </p:spPr>
          <p:txBody>
            <a:bodyPr wrap="square" rtlCol="0">
              <a:spAutoFit/>
            </a:bodyPr>
            <a:lstStyle/>
            <a:p>
              <a:pPr algn="just"/>
              <a:r>
                <a:rPr lang="en-US" sz="1200" kern="1200" dirty="0" err="1">
                  <a:solidFill>
                    <a:srgbClr val="000000"/>
                  </a:solidFill>
                  <a:effectLst/>
                  <a:ea typeface="Calibri" panose="020F0502020204030204" pitchFamily="34" charset="0"/>
                </a:rPr>
                <a:t>Irrelevante</a:t>
              </a:r>
              <a:r>
                <a:rPr lang="en-US" sz="1200" kern="1200" dirty="0">
                  <a:solidFill>
                    <a:srgbClr val="000000"/>
                  </a:solidFill>
                  <a:effectLst/>
                  <a:ea typeface="Calibri" panose="020F0502020204030204" pitchFamily="34" charset="0"/>
                </a:rPr>
                <a:t> para a</a:t>
              </a:r>
              <a:endParaRPr lang="en-US" sz="1200" dirty="0">
                <a:effectLst/>
                <a:ea typeface="Calibri" panose="020F0502020204030204" pitchFamily="34" charset="0"/>
              </a:endParaRPr>
            </a:p>
          </p:txBody>
        </p:sp>
        <p:sp>
          <p:nvSpPr>
            <p:cNvPr id="25" name="CaixaDeTexto 38">
              <a:extLst>
                <a:ext uri="{FF2B5EF4-FFF2-40B4-BE49-F238E27FC236}">
                  <a16:creationId xmlns:a16="http://schemas.microsoft.com/office/drawing/2014/main" id="{CB71784A-E740-4BFD-A7A6-AF83D9F4A3F7}"/>
                </a:ext>
              </a:extLst>
            </p:cNvPr>
            <p:cNvSpPr txBox="1"/>
            <p:nvPr/>
          </p:nvSpPr>
          <p:spPr>
            <a:xfrm>
              <a:off x="144990" y="1090812"/>
              <a:ext cx="833658" cy="480504"/>
            </a:xfrm>
            <a:prstGeom prst="rect">
              <a:avLst/>
            </a:prstGeom>
            <a:noFill/>
          </p:spPr>
          <p:txBody>
            <a:bodyPr wrap="square" rtlCol="0">
              <a:spAutoFit/>
            </a:bodyPr>
            <a:lstStyle/>
            <a:p>
              <a:pPr algn="r"/>
              <a:r>
                <a:rPr lang="en-US" sz="2000" b="1" kern="1200" dirty="0" err="1">
                  <a:solidFill>
                    <a:srgbClr val="F7981D"/>
                  </a:solidFill>
                  <a:effectLst/>
                  <a:ea typeface="Calibri" panose="020F0502020204030204" pitchFamily="34" charset="0"/>
                </a:rPr>
                <a:t>Posição</a:t>
              </a:r>
              <a:r>
                <a:rPr lang="en-US" sz="2000" b="1" kern="1200" dirty="0">
                  <a:solidFill>
                    <a:srgbClr val="F7981D"/>
                  </a:solidFill>
                  <a:effectLst/>
                  <a:ea typeface="Calibri" panose="020F0502020204030204" pitchFamily="34" charset="0"/>
                </a:rPr>
                <a:t> </a:t>
              </a:r>
              <a:r>
                <a:rPr lang="en-US" sz="2000" b="1" kern="1200" dirty="0" err="1">
                  <a:solidFill>
                    <a:srgbClr val="F7981D"/>
                  </a:solidFill>
                  <a:effectLst/>
                  <a:ea typeface="Calibri" panose="020F0502020204030204" pitchFamily="34" charset="0"/>
                </a:rPr>
                <a:t>Competitiva</a:t>
              </a:r>
              <a:endParaRPr lang="en-US" sz="2000" dirty="0">
                <a:solidFill>
                  <a:srgbClr val="F7981D"/>
                </a:solidFill>
                <a:effectLst/>
                <a:ea typeface="Calibri" panose="020F0502020204030204" pitchFamily="34" charset="0"/>
              </a:endParaRPr>
            </a:p>
          </p:txBody>
        </p:sp>
        <p:sp>
          <p:nvSpPr>
            <p:cNvPr id="26" name="CaixaDeTexto 39">
              <a:extLst>
                <a:ext uri="{FF2B5EF4-FFF2-40B4-BE49-F238E27FC236}">
                  <a16:creationId xmlns:a16="http://schemas.microsoft.com/office/drawing/2014/main" id="{421F525D-5FDE-4CCA-9663-5CA8D4B5632F}"/>
                </a:ext>
              </a:extLst>
            </p:cNvPr>
            <p:cNvSpPr txBox="1"/>
            <p:nvPr/>
          </p:nvSpPr>
          <p:spPr>
            <a:xfrm>
              <a:off x="4563638" y="1095470"/>
              <a:ext cx="886710" cy="626745"/>
            </a:xfrm>
            <a:prstGeom prst="rect">
              <a:avLst/>
            </a:prstGeom>
            <a:noFill/>
          </p:spPr>
          <p:txBody>
            <a:bodyPr wrap="square" rtlCol="0">
              <a:spAutoFit/>
            </a:bodyPr>
            <a:lstStyle/>
            <a:p>
              <a:pPr algn="l"/>
              <a:r>
                <a:rPr lang="en-US" b="1" kern="1200" dirty="0" err="1">
                  <a:solidFill>
                    <a:srgbClr val="F7981D"/>
                  </a:solidFill>
                  <a:effectLst/>
                  <a:ea typeface="Calibri" panose="020F0502020204030204" pitchFamily="34" charset="0"/>
                </a:rPr>
                <a:t>Necessidade</a:t>
              </a:r>
              <a:r>
                <a:rPr lang="en-US" b="1" kern="1200" dirty="0">
                  <a:solidFill>
                    <a:srgbClr val="F7981D"/>
                  </a:solidFill>
                  <a:effectLst/>
                  <a:ea typeface="Calibri" panose="020F0502020204030204" pitchFamily="34" charset="0"/>
                </a:rPr>
                <a:t> para o </a:t>
              </a:r>
              <a:r>
                <a:rPr lang="en-US" b="1" kern="1200" dirty="0" err="1">
                  <a:solidFill>
                    <a:srgbClr val="F7981D"/>
                  </a:solidFill>
                  <a:effectLst/>
                  <a:ea typeface="Calibri" panose="020F0502020204030204" pitchFamily="34" charset="0"/>
                </a:rPr>
                <a:t>consumidor</a:t>
              </a:r>
              <a:endParaRPr lang="en-US" dirty="0">
                <a:solidFill>
                  <a:srgbClr val="F7981D"/>
                </a:solidFill>
                <a:effectLst/>
                <a:ea typeface="Calibri" panose="020F0502020204030204" pitchFamily="34" charset="0"/>
              </a:endParaRPr>
            </a:p>
          </p:txBody>
        </p:sp>
        <p:sp>
          <p:nvSpPr>
            <p:cNvPr id="27" name="CaixaDeTexto 40">
              <a:extLst>
                <a:ext uri="{FF2B5EF4-FFF2-40B4-BE49-F238E27FC236}">
                  <a16:creationId xmlns:a16="http://schemas.microsoft.com/office/drawing/2014/main" id="{91BE0C16-6BBA-421C-8174-CB72C175A964}"/>
                </a:ext>
              </a:extLst>
            </p:cNvPr>
            <p:cNvSpPr txBox="1"/>
            <p:nvPr/>
          </p:nvSpPr>
          <p:spPr>
            <a:xfrm>
              <a:off x="974595" y="3024585"/>
              <a:ext cx="720725" cy="271590"/>
            </a:xfrm>
            <a:prstGeom prst="rect">
              <a:avLst/>
            </a:prstGeom>
            <a:noFill/>
          </p:spPr>
          <p:txBody>
            <a:bodyPr wrap="square" rtlCol="0">
              <a:spAutoFit/>
            </a:bodyPr>
            <a:lstStyle/>
            <a:p>
              <a:pPr algn="just"/>
              <a:r>
                <a:rPr lang="en-US" sz="2000" kern="1200" dirty="0">
                  <a:solidFill>
                    <a:srgbClr val="000000"/>
                  </a:solidFill>
                  <a:effectLst/>
                  <a:ea typeface="Calibri" panose="020F0502020204030204" pitchFamily="34" charset="0"/>
                </a:rPr>
                <a:t>Mercado</a:t>
              </a:r>
              <a:endParaRPr lang="en-US" sz="2000" dirty="0">
                <a:effectLst/>
                <a:ea typeface="Calibri" panose="020F0502020204030204" pitchFamily="34" charset="0"/>
              </a:endParaRPr>
            </a:p>
          </p:txBody>
        </p:sp>
        <p:sp>
          <p:nvSpPr>
            <p:cNvPr id="28" name="CaixaDeTexto 41">
              <a:extLst>
                <a:ext uri="{FF2B5EF4-FFF2-40B4-BE49-F238E27FC236}">
                  <a16:creationId xmlns:a16="http://schemas.microsoft.com/office/drawing/2014/main" id="{B1454CA9-C401-4629-A24A-DEA5EE7DD285}"/>
                </a:ext>
              </a:extLst>
            </p:cNvPr>
            <p:cNvSpPr txBox="1"/>
            <p:nvPr/>
          </p:nvSpPr>
          <p:spPr>
            <a:xfrm>
              <a:off x="3833807" y="3001873"/>
              <a:ext cx="720725" cy="252514"/>
            </a:xfrm>
            <a:prstGeom prst="rect">
              <a:avLst/>
            </a:prstGeom>
            <a:noFill/>
          </p:spPr>
          <p:txBody>
            <a:bodyPr wrap="square" rtlCol="0">
              <a:spAutoFit/>
            </a:bodyPr>
            <a:lstStyle/>
            <a:p>
              <a:pPr algn="r"/>
              <a:r>
                <a:rPr lang="en-US" sz="2000" kern="1200" dirty="0">
                  <a:solidFill>
                    <a:srgbClr val="000000"/>
                  </a:solidFill>
                  <a:effectLst/>
                  <a:ea typeface="Calibri" panose="020F0502020204030204" pitchFamily="34" charset="0"/>
                </a:rPr>
                <a:t>Premium</a:t>
              </a:r>
              <a:endParaRPr lang="en-US" sz="2000" dirty="0">
                <a:effectLst/>
                <a:ea typeface="Calibri" panose="020F0502020204030204" pitchFamily="34" charset="0"/>
              </a:endParaRPr>
            </a:p>
          </p:txBody>
        </p:sp>
        <p:sp>
          <p:nvSpPr>
            <p:cNvPr id="29" name="CaixaDeTexto 42">
              <a:extLst>
                <a:ext uri="{FF2B5EF4-FFF2-40B4-BE49-F238E27FC236}">
                  <a16:creationId xmlns:a16="http://schemas.microsoft.com/office/drawing/2014/main" id="{8D70BB45-1B5A-43C9-A6C9-A8AC3670EB97}"/>
                </a:ext>
              </a:extLst>
            </p:cNvPr>
            <p:cNvSpPr txBox="1"/>
            <p:nvPr/>
          </p:nvSpPr>
          <p:spPr>
            <a:xfrm>
              <a:off x="2331624" y="3055794"/>
              <a:ext cx="865505" cy="271590"/>
            </a:xfrm>
            <a:prstGeom prst="rect">
              <a:avLst/>
            </a:prstGeom>
            <a:noFill/>
          </p:spPr>
          <p:txBody>
            <a:bodyPr wrap="square" rtlCol="0">
              <a:spAutoFit/>
            </a:bodyPr>
            <a:lstStyle/>
            <a:p>
              <a:pPr algn="ctr"/>
              <a:r>
                <a:rPr lang="en-US" sz="2000" b="1" kern="1200" dirty="0" err="1">
                  <a:solidFill>
                    <a:srgbClr val="F7981D"/>
                  </a:solidFill>
                  <a:effectLst/>
                  <a:ea typeface="Calibri" panose="020F0502020204030204" pitchFamily="34" charset="0"/>
                </a:rPr>
                <a:t>Preço</a:t>
              </a:r>
              <a:endParaRPr lang="en-US" sz="2000" dirty="0">
                <a:solidFill>
                  <a:srgbClr val="F7981D"/>
                </a:solidFill>
                <a:effectLst/>
                <a:ea typeface="Calibri" panose="020F0502020204030204" pitchFamily="34" charset="0"/>
              </a:endParaRPr>
            </a:p>
          </p:txBody>
        </p:sp>
        <p:sp>
          <p:nvSpPr>
            <p:cNvPr id="30" name="Retângulo 29">
              <a:extLst>
                <a:ext uri="{FF2B5EF4-FFF2-40B4-BE49-F238E27FC236}">
                  <a16:creationId xmlns:a16="http://schemas.microsoft.com/office/drawing/2014/main" id="{E0C5C204-EAB5-4662-9B19-A100A7473026}"/>
                </a:ext>
              </a:extLst>
            </p:cNvPr>
            <p:cNvSpPr/>
            <p:nvPr/>
          </p:nvSpPr>
          <p:spPr>
            <a:xfrm>
              <a:off x="3189359" y="14067"/>
              <a:ext cx="1207298" cy="373487"/>
            </a:xfrm>
            <a:prstGeom prst="rect">
              <a:avLst/>
            </a:prstGeom>
            <a:solidFill>
              <a:srgbClr val="6ECECB">
                <a:alpha val="20000"/>
              </a:srgbClr>
            </a:solidFill>
            <a:ln w="28575">
              <a:solidFill>
                <a:srgbClr val="6ECE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72000" tIns="45720" rIns="72000" bIns="45720" numCol="1" spcCol="0" rtlCol="0" fromWordArt="0" anchor="ctr" anchorCtr="0" forceAA="0" compatLnSpc="1">
              <a:prstTxWarp prst="textNoShape">
                <a:avLst/>
              </a:prstTxWarp>
              <a:noAutofit/>
            </a:bodyPr>
            <a:lstStyle/>
            <a:p>
              <a:pPr algn="ctr"/>
              <a:r>
                <a:rPr lang="en-US" sz="2400" b="1" kern="1200" dirty="0" err="1">
                  <a:solidFill>
                    <a:schemeClr val="tx1">
                      <a:lumMod val="50000"/>
                      <a:lumOff val="50000"/>
                    </a:schemeClr>
                  </a:solidFill>
                  <a:effectLst>
                    <a:outerShdw blurRad="38100" dist="38100" dir="2700000" algn="tl">
                      <a:srgbClr val="000000">
                        <a:alpha val="43137"/>
                      </a:srgbClr>
                    </a:outerShdw>
                  </a:effectLst>
                  <a:ea typeface="Calibri" panose="020F0502020204030204" pitchFamily="34" charset="0"/>
                </a:rPr>
                <a:t>Transformar</a:t>
              </a:r>
              <a:endParaRPr lang="en-US" sz="3600" dirty="0">
                <a:solidFill>
                  <a:schemeClr val="tx1">
                    <a:lumMod val="50000"/>
                    <a:lumOff val="50000"/>
                  </a:schemeClr>
                </a:solidFill>
                <a:effectLst>
                  <a:outerShdw blurRad="38100" dist="38100" dir="2700000" algn="tl">
                    <a:srgbClr val="000000">
                      <a:alpha val="43137"/>
                    </a:srgbClr>
                  </a:outerShdw>
                </a:effectLst>
                <a:ea typeface="Calibri" panose="020F0502020204030204" pitchFamily="34" charset="0"/>
              </a:endParaRPr>
            </a:p>
          </p:txBody>
        </p:sp>
        <p:sp>
          <p:nvSpPr>
            <p:cNvPr id="31" name="Seta para a direita 1133">
              <a:extLst>
                <a:ext uri="{FF2B5EF4-FFF2-40B4-BE49-F238E27FC236}">
                  <a16:creationId xmlns:a16="http://schemas.microsoft.com/office/drawing/2014/main" id="{90B70DC6-C2C7-4CC3-B6D9-5945B9E60506}"/>
                </a:ext>
              </a:extLst>
            </p:cNvPr>
            <p:cNvSpPr/>
            <p:nvPr/>
          </p:nvSpPr>
          <p:spPr>
            <a:xfrm rot="18682714">
              <a:off x="3278711" y="295484"/>
              <a:ext cx="386366" cy="347729"/>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 name="CaixaDeTexto 48">
              <a:extLst>
                <a:ext uri="{FF2B5EF4-FFF2-40B4-BE49-F238E27FC236}">
                  <a16:creationId xmlns:a16="http://schemas.microsoft.com/office/drawing/2014/main" id="{50941E14-C7BA-4AAE-B88E-44F02FA8432B}"/>
                </a:ext>
              </a:extLst>
            </p:cNvPr>
            <p:cNvSpPr txBox="1"/>
            <p:nvPr/>
          </p:nvSpPr>
          <p:spPr>
            <a:xfrm>
              <a:off x="3623107" y="351158"/>
              <a:ext cx="629285" cy="271590"/>
            </a:xfrm>
            <a:prstGeom prst="rect">
              <a:avLst/>
            </a:prstGeom>
            <a:noFill/>
          </p:spPr>
          <p:txBody>
            <a:bodyPr wrap="square" rtlCol="0">
              <a:spAutoFit/>
            </a:bodyPr>
            <a:lstStyle/>
            <a:p>
              <a:pPr algn="just"/>
              <a:r>
                <a:rPr lang="en-US" sz="2000" kern="1200" dirty="0" err="1">
                  <a:solidFill>
                    <a:srgbClr val="000000"/>
                  </a:solidFill>
                  <a:effectLst/>
                  <a:ea typeface="Calibri" panose="020F0502020204030204" pitchFamily="34" charset="0"/>
                </a:rPr>
                <a:t>Guiar</a:t>
              </a:r>
              <a:endParaRPr lang="en-US" sz="3600" dirty="0">
                <a:effectLst/>
                <a:ea typeface="Calibri" panose="020F0502020204030204" pitchFamily="34" charset="0"/>
              </a:endParaRPr>
            </a:p>
          </p:txBody>
        </p:sp>
        <p:cxnSp>
          <p:nvCxnSpPr>
            <p:cNvPr id="33" name="Conexão reta unidirecional 32">
              <a:extLst>
                <a:ext uri="{FF2B5EF4-FFF2-40B4-BE49-F238E27FC236}">
                  <a16:creationId xmlns:a16="http://schemas.microsoft.com/office/drawing/2014/main" id="{4D93372B-EAC8-4CD1-B898-D6809315D5B3}"/>
                </a:ext>
              </a:extLst>
            </p:cNvPr>
            <p:cNvCxnSpPr/>
            <p:nvPr/>
          </p:nvCxnSpPr>
          <p:spPr>
            <a:xfrm flipV="1">
              <a:off x="967382" y="51161"/>
              <a:ext cx="0" cy="2916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O Valor das </a:t>
            </a:r>
            <a:r>
              <a:rPr lang="en-US" sz="3600" b="1" dirty="0" err="1"/>
              <a:t>Experiências</a:t>
            </a:r>
            <a:endParaRPr lang="en-US" sz="3600" b="1" dirty="0"/>
          </a:p>
        </p:txBody>
      </p:sp>
      <p:sp>
        <p:nvSpPr>
          <p:cNvPr id="34" name="CaixaDeTexto 33">
            <a:extLst>
              <a:ext uri="{FF2B5EF4-FFF2-40B4-BE49-F238E27FC236}">
                <a16:creationId xmlns:a16="http://schemas.microsoft.com/office/drawing/2014/main" id="{F053B351-53B0-4473-A6FD-6DBF2D4421FE}"/>
              </a:ext>
            </a:extLst>
          </p:cNvPr>
          <p:cNvSpPr txBox="1"/>
          <p:nvPr/>
        </p:nvSpPr>
        <p:spPr>
          <a:xfrm>
            <a:off x="3567579" y="746315"/>
            <a:ext cx="5056841" cy="713272"/>
          </a:xfrm>
          <a:prstGeom prst="rect">
            <a:avLst/>
          </a:prstGeom>
          <a:noFill/>
        </p:spPr>
        <p:txBody>
          <a:bodyPr wrap="square" rtlCol="0">
            <a:spAutoFit/>
          </a:bodyPr>
          <a:lstStyle/>
          <a:p>
            <a:pPr>
              <a:lnSpc>
                <a:spcPct val="150000"/>
              </a:lnSpc>
              <a:spcAft>
                <a:spcPts val="1200"/>
              </a:spcAft>
            </a:pPr>
            <a:r>
              <a:rPr lang="en-GB" sz="3000" b="1" dirty="0" err="1">
                <a:solidFill>
                  <a:srgbClr val="6ECECB"/>
                </a:solidFill>
                <a:effectLst>
                  <a:outerShdw blurRad="38100" dist="38100" dir="2700000" algn="tl">
                    <a:srgbClr val="000000">
                      <a:alpha val="43137"/>
                    </a:srgbClr>
                  </a:outerShdw>
                </a:effectLst>
              </a:rPr>
              <a:t>Evolução</a:t>
            </a:r>
            <a:r>
              <a:rPr lang="en-GB" sz="3000" b="1" dirty="0">
                <a:solidFill>
                  <a:srgbClr val="6ECECB"/>
                </a:solidFill>
                <a:effectLst>
                  <a:outerShdw blurRad="38100" dist="38100" dir="2700000" algn="tl">
                    <a:srgbClr val="000000">
                      <a:alpha val="43137"/>
                    </a:srgbClr>
                  </a:outerShdw>
                </a:effectLst>
              </a:rPr>
              <a:t> do </a:t>
            </a:r>
            <a:r>
              <a:rPr lang="en-GB" sz="3000" b="1" dirty="0" err="1">
                <a:solidFill>
                  <a:srgbClr val="6ECECB"/>
                </a:solidFill>
                <a:effectLst>
                  <a:outerShdw blurRad="38100" dist="38100" dir="2700000" algn="tl">
                    <a:srgbClr val="000000">
                      <a:alpha val="43137"/>
                    </a:srgbClr>
                  </a:outerShdw>
                </a:effectLst>
              </a:rPr>
              <a:t>Valor</a:t>
            </a:r>
            <a:r>
              <a:rPr lang="en-GB" sz="3000" b="1" dirty="0">
                <a:solidFill>
                  <a:srgbClr val="6ECECB"/>
                </a:solidFill>
                <a:effectLst>
                  <a:outerShdw blurRad="38100" dist="38100" dir="2700000" algn="tl">
                    <a:srgbClr val="000000">
                      <a:alpha val="43137"/>
                    </a:srgbClr>
                  </a:outerShdw>
                </a:effectLst>
              </a:rPr>
              <a:t> </a:t>
            </a:r>
            <a:r>
              <a:rPr lang="en-GB" sz="3000" b="1" dirty="0" err="1">
                <a:solidFill>
                  <a:srgbClr val="6ECECB"/>
                </a:solidFill>
                <a:effectLst>
                  <a:outerShdw blurRad="38100" dist="38100" dir="2700000" algn="tl">
                    <a:srgbClr val="000000">
                      <a:alpha val="43137"/>
                    </a:srgbClr>
                  </a:outerShdw>
                </a:effectLst>
              </a:rPr>
              <a:t>Económico</a:t>
            </a:r>
            <a:endParaRPr lang="en-GB" sz="3000" dirty="0"/>
          </a:p>
        </p:txBody>
      </p:sp>
    </p:spTree>
    <p:extLst>
      <p:ext uri="{BB962C8B-B14F-4D97-AF65-F5344CB8AC3E}">
        <p14:creationId xmlns:p14="http://schemas.microsoft.com/office/powerpoint/2010/main" val="216162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15831</TotalTime>
  <Words>4321</Words>
  <Application>Microsoft Macintosh PowerPoint</Application>
  <PresentationFormat>Widescreen</PresentationFormat>
  <Paragraphs>500</Paragraphs>
  <Slides>52</Slides>
  <Notes>36</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inherit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1034</cp:revision>
  <dcterms:created xsi:type="dcterms:W3CDTF">2019-11-20T14:08:21Z</dcterms:created>
  <dcterms:modified xsi:type="dcterms:W3CDTF">2022-01-12T13:17:50Z</dcterms:modified>
</cp:coreProperties>
</file>