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75" r:id="rId2"/>
    <p:sldId id="288" r:id="rId3"/>
    <p:sldId id="497" r:id="rId4"/>
    <p:sldId id="498" r:id="rId5"/>
    <p:sldId id="451" r:id="rId6"/>
    <p:sldId id="439" r:id="rId7"/>
    <p:sldId id="440" r:id="rId8"/>
    <p:sldId id="458" r:id="rId9"/>
    <p:sldId id="364" r:id="rId10"/>
    <p:sldId id="446" r:id="rId11"/>
    <p:sldId id="449" r:id="rId12"/>
    <p:sldId id="433" r:id="rId13"/>
    <p:sldId id="447" r:id="rId14"/>
    <p:sldId id="448" r:id="rId15"/>
    <p:sldId id="452" r:id="rId16"/>
    <p:sldId id="462" r:id="rId17"/>
    <p:sldId id="455" r:id="rId18"/>
    <p:sldId id="456" r:id="rId19"/>
    <p:sldId id="434" r:id="rId20"/>
    <p:sldId id="496" r:id="rId21"/>
    <p:sldId id="432" r:id="rId22"/>
    <p:sldId id="395" r:id="rId23"/>
    <p:sldId id="365" r:id="rId24"/>
    <p:sldId id="464" r:id="rId25"/>
    <p:sldId id="454" r:id="rId26"/>
    <p:sldId id="495" r:id="rId27"/>
    <p:sldId id="463" r:id="rId28"/>
    <p:sldId id="436" r:id="rId29"/>
    <p:sldId id="467" r:id="rId30"/>
    <p:sldId id="468" r:id="rId31"/>
    <p:sldId id="465" r:id="rId32"/>
    <p:sldId id="493" r:id="rId33"/>
    <p:sldId id="340" r:id="rId34"/>
    <p:sldId id="466" r:id="rId35"/>
    <p:sldId id="494" r:id="rId36"/>
    <p:sldId id="492" r:id="rId37"/>
    <p:sldId id="502" r:id="rId38"/>
    <p:sldId id="342" r:id="rId39"/>
    <p:sldId id="343" r:id="rId40"/>
    <p:sldId id="326" r:id="rId41"/>
    <p:sldId id="363" r:id="rId42"/>
    <p:sldId id="500" r:id="rId43"/>
    <p:sldId id="501" r:id="rId44"/>
    <p:sldId id="325" r:id="rId45"/>
    <p:sldId id="499" r:id="rId4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crispim" initials="j" lastIdx="3" clrIdx="0">
    <p:extLst>
      <p:ext uri="{19B8F6BF-5375-455C-9EA6-DF929625EA0E}">
        <p15:presenceInfo xmlns:p15="http://schemas.microsoft.com/office/powerpoint/2012/main" userId="S::jcrispim@fundodemaneio.com::816a563b-d84d-48bb-a633-c58b08c71c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3A0"/>
    <a:srgbClr val="E6E6E6"/>
    <a:srgbClr val="308C8A"/>
    <a:srgbClr val="FDDE00"/>
    <a:srgbClr val="6ECECB"/>
    <a:srgbClr val="F7981D"/>
    <a:srgbClr val="BDD7EE"/>
    <a:srgbClr val="92DAD8"/>
    <a:srgbClr val="A9D18E"/>
    <a:srgbClr val="D6ED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7" autoAdjust="0"/>
    <p:restoredTop sz="80000" autoAdjust="0"/>
  </p:normalViewPr>
  <p:slideViewPr>
    <p:cSldViewPr snapToGrid="0" snapToObjects="1">
      <p:cViewPr varScale="1">
        <p:scale>
          <a:sx n="101" d="100"/>
          <a:sy n="101" d="100"/>
        </p:scale>
        <p:origin x="1784" y="192"/>
      </p:cViewPr>
      <p:guideLst>
        <p:guide orient="horz" pos="2160"/>
        <p:guide pos="3840"/>
      </p:guideLst>
    </p:cSldViewPr>
  </p:slideViewPr>
  <p:notesTextViewPr>
    <p:cViewPr>
      <p:scale>
        <a:sx n="125" d="100"/>
        <a:sy n="125" d="100"/>
      </p:scale>
      <p:origin x="0" y="0"/>
    </p:cViewPr>
  </p:notesTextViewPr>
  <p:sorterViewPr>
    <p:cViewPr>
      <p:scale>
        <a:sx n="97" d="100"/>
        <a:sy n="97" d="100"/>
      </p:scale>
      <p:origin x="0" y="0"/>
    </p:cViewPr>
  </p:sorterViewPr>
  <p:notesViewPr>
    <p:cSldViewPr snapToGrid="0" snapToObjects="1" showGuides="1">
      <p:cViewPr varScale="1">
        <p:scale>
          <a:sx n="87" d="100"/>
          <a:sy n="87" d="100"/>
        </p:scale>
        <p:origin x="282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FM-SERVER\10_projetos\2019\diversos\detour\2_execucao\io3\fm_modules\modules\2_wellbeing_new_era\info\multiTimeline%20(1).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'multiTimeline (1)'!$B$3</c:f>
              <c:strCache>
                <c:ptCount val="1"/>
                <c:pt idx="0">
                  <c:v>wellbeing: (A nÃ­vel mundial)</c:v>
                </c:pt>
              </c:strCache>
            </c:strRef>
          </c:tx>
          <c:spPr>
            <a:ln w="28575" cap="rnd">
              <a:solidFill>
                <a:srgbClr val="F7981D"/>
              </a:solidFill>
              <a:round/>
            </a:ln>
            <a:effectLst/>
          </c:spPr>
          <c:marker>
            <c:symbol val="none"/>
          </c:marker>
          <c:cat>
            <c:numRef>
              <c:f>'multiTimeline (1)'!$A$4:$A$210</c:f>
              <c:numCache>
                <c:formatCode>General</c:formatCode>
                <c:ptCount val="207"/>
                <c:pt idx="0" formatCode="00">
                  <c:v>4</c:v>
                </c:pt>
                <c:pt idx="12" formatCode="00">
                  <c:v>5</c:v>
                </c:pt>
                <c:pt idx="24" formatCode="00">
                  <c:v>6</c:v>
                </c:pt>
                <c:pt idx="36" formatCode="00">
                  <c:v>7</c:v>
                </c:pt>
                <c:pt idx="48" formatCode="00">
                  <c:v>8</c:v>
                </c:pt>
                <c:pt idx="60" formatCode="00">
                  <c:v>9</c:v>
                </c:pt>
                <c:pt idx="72" formatCode="00">
                  <c:v>10</c:v>
                </c:pt>
                <c:pt idx="84" formatCode="00">
                  <c:v>11</c:v>
                </c:pt>
                <c:pt idx="96" formatCode="00">
                  <c:v>12</c:v>
                </c:pt>
                <c:pt idx="108" formatCode="00">
                  <c:v>13</c:v>
                </c:pt>
                <c:pt idx="120" formatCode="00">
                  <c:v>14</c:v>
                </c:pt>
                <c:pt idx="132" formatCode="00">
                  <c:v>15</c:v>
                </c:pt>
                <c:pt idx="144" formatCode="00">
                  <c:v>16</c:v>
                </c:pt>
                <c:pt idx="156" formatCode="00">
                  <c:v>17</c:v>
                </c:pt>
                <c:pt idx="168" formatCode="00">
                  <c:v>18</c:v>
                </c:pt>
                <c:pt idx="180" formatCode="00">
                  <c:v>19</c:v>
                </c:pt>
                <c:pt idx="192" formatCode="00">
                  <c:v>20</c:v>
                </c:pt>
                <c:pt idx="204" formatCode="00">
                  <c:v>21</c:v>
                </c:pt>
              </c:numCache>
            </c:numRef>
          </c:cat>
          <c:val>
            <c:numRef>
              <c:f>'multiTimeline (1)'!$B$4:$B$210</c:f>
              <c:numCache>
                <c:formatCode>General</c:formatCode>
                <c:ptCount val="207"/>
                <c:pt idx="0">
                  <c:v>17</c:v>
                </c:pt>
                <c:pt idx="1">
                  <c:v>14</c:v>
                </c:pt>
                <c:pt idx="2">
                  <c:v>18</c:v>
                </c:pt>
                <c:pt idx="3">
                  <c:v>20</c:v>
                </c:pt>
                <c:pt idx="4">
                  <c:v>13</c:v>
                </c:pt>
                <c:pt idx="5">
                  <c:v>20</c:v>
                </c:pt>
                <c:pt idx="6">
                  <c:v>14</c:v>
                </c:pt>
                <c:pt idx="7">
                  <c:v>20</c:v>
                </c:pt>
                <c:pt idx="8">
                  <c:v>21</c:v>
                </c:pt>
                <c:pt idx="9">
                  <c:v>16</c:v>
                </c:pt>
                <c:pt idx="10">
                  <c:v>21</c:v>
                </c:pt>
                <c:pt idx="11">
                  <c:v>17</c:v>
                </c:pt>
                <c:pt idx="12">
                  <c:v>22</c:v>
                </c:pt>
                <c:pt idx="13">
                  <c:v>20</c:v>
                </c:pt>
                <c:pt idx="14">
                  <c:v>17</c:v>
                </c:pt>
                <c:pt idx="15">
                  <c:v>16</c:v>
                </c:pt>
                <c:pt idx="16">
                  <c:v>19</c:v>
                </c:pt>
                <c:pt idx="17">
                  <c:v>21</c:v>
                </c:pt>
                <c:pt idx="18">
                  <c:v>26</c:v>
                </c:pt>
                <c:pt idx="19">
                  <c:v>25</c:v>
                </c:pt>
                <c:pt idx="20">
                  <c:v>22</c:v>
                </c:pt>
                <c:pt idx="21">
                  <c:v>31</c:v>
                </c:pt>
                <c:pt idx="22">
                  <c:v>25</c:v>
                </c:pt>
                <c:pt idx="23">
                  <c:v>16</c:v>
                </c:pt>
                <c:pt idx="24">
                  <c:v>24</c:v>
                </c:pt>
                <c:pt idx="25">
                  <c:v>15</c:v>
                </c:pt>
                <c:pt idx="26">
                  <c:v>14</c:v>
                </c:pt>
                <c:pt idx="27">
                  <c:v>14</c:v>
                </c:pt>
                <c:pt idx="28">
                  <c:v>16</c:v>
                </c:pt>
                <c:pt idx="29">
                  <c:v>15</c:v>
                </c:pt>
                <c:pt idx="30">
                  <c:v>18</c:v>
                </c:pt>
                <c:pt idx="31">
                  <c:v>23</c:v>
                </c:pt>
                <c:pt idx="32">
                  <c:v>20</c:v>
                </c:pt>
                <c:pt idx="33">
                  <c:v>21</c:v>
                </c:pt>
                <c:pt idx="34">
                  <c:v>19</c:v>
                </c:pt>
                <c:pt idx="35">
                  <c:v>11</c:v>
                </c:pt>
                <c:pt idx="36">
                  <c:v>19</c:v>
                </c:pt>
                <c:pt idx="37">
                  <c:v>19</c:v>
                </c:pt>
                <c:pt idx="38">
                  <c:v>18</c:v>
                </c:pt>
                <c:pt idx="39">
                  <c:v>18</c:v>
                </c:pt>
                <c:pt idx="40">
                  <c:v>18</c:v>
                </c:pt>
                <c:pt idx="41">
                  <c:v>16</c:v>
                </c:pt>
                <c:pt idx="42">
                  <c:v>17</c:v>
                </c:pt>
                <c:pt idx="43">
                  <c:v>17</c:v>
                </c:pt>
                <c:pt idx="44">
                  <c:v>19</c:v>
                </c:pt>
                <c:pt idx="45">
                  <c:v>18</c:v>
                </c:pt>
                <c:pt idx="46">
                  <c:v>18</c:v>
                </c:pt>
                <c:pt idx="47">
                  <c:v>13</c:v>
                </c:pt>
                <c:pt idx="48">
                  <c:v>17</c:v>
                </c:pt>
                <c:pt idx="49">
                  <c:v>19</c:v>
                </c:pt>
                <c:pt idx="50">
                  <c:v>20</c:v>
                </c:pt>
                <c:pt idx="51">
                  <c:v>17</c:v>
                </c:pt>
                <c:pt idx="52">
                  <c:v>19</c:v>
                </c:pt>
                <c:pt idx="53">
                  <c:v>14</c:v>
                </c:pt>
                <c:pt idx="54">
                  <c:v>18</c:v>
                </c:pt>
                <c:pt idx="55">
                  <c:v>14</c:v>
                </c:pt>
                <c:pt idx="56">
                  <c:v>18</c:v>
                </c:pt>
                <c:pt idx="57">
                  <c:v>19</c:v>
                </c:pt>
                <c:pt idx="58">
                  <c:v>17</c:v>
                </c:pt>
                <c:pt idx="59">
                  <c:v>12</c:v>
                </c:pt>
                <c:pt idx="60">
                  <c:v>19</c:v>
                </c:pt>
                <c:pt idx="61">
                  <c:v>18</c:v>
                </c:pt>
                <c:pt idx="62">
                  <c:v>17</c:v>
                </c:pt>
                <c:pt idx="63">
                  <c:v>16</c:v>
                </c:pt>
                <c:pt idx="64">
                  <c:v>16</c:v>
                </c:pt>
                <c:pt idx="65">
                  <c:v>18</c:v>
                </c:pt>
                <c:pt idx="66">
                  <c:v>15</c:v>
                </c:pt>
                <c:pt idx="67">
                  <c:v>17</c:v>
                </c:pt>
                <c:pt idx="68">
                  <c:v>18</c:v>
                </c:pt>
                <c:pt idx="69">
                  <c:v>23</c:v>
                </c:pt>
                <c:pt idx="70">
                  <c:v>19</c:v>
                </c:pt>
                <c:pt idx="71">
                  <c:v>16</c:v>
                </c:pt>
                <c:pt idx="72">
                  <c:v>20</c:v>
                </c:pt>
                <c:pt idx="73">
                  <c:v>21</c:v>
                </c:pt>
                <c:pt idx="74">
                  <c:v>25</c:v>
                </c:pt>
                <c:pt idx="75">
                  <c:v>19</c:v>
                </c:pt>
                <c:pt idx="76">
                  <c:v>22</c:v>
                </c:pt>
                <c:pt idx="77">
                  <c:v>19</c:v>
                </c:pt>
                <c:pt idx="78">
                  <c:v>16</c:v>
                </c:pt>
                <c:pt idx="79">
                  <c:v>18</c:v>
                </c:pt>
                <c:pt idx="80">
                  <c:v>18</c:v>
                </c:pt>
                <c:pt idx="81">
                  <c:v>19</c:v>
                </c:pt>
                <c:pt idx="82">
                  <c:v>21</c:v>
                </c:pt>
                <c:pt idx="83">
                  <c:v>15</c:v>
                </c:pt>
                <c:pt idx="84">
                  <c:v>18</c:v>
                </c:pt>
                <c:pt idx="85">
                  <c:v>20</c:v>
                </c:pt>
                <c:pt idx="86">
                  <c:v>21</c:v>
                </c:pt>
                <c:pt idx="87">
                  <c:v>19</c:v>
                </c:pt>
                <c:pt idx="88">
                  <c:v>22</c:v>
                </c:pt>
                <c:pt idx="89">
                  <c:v>22</c:v>
                </c:pt>
                <c:pt idx="90">
                  <c:v>21</c:v>
                </c:pt>
                <c:pt idx="91">
                  <c:v>19</c:v>
                </c:pt>
                <c:pt idx="92">
                  <c:v>22</c:v>
                </c:pt>
                <c:pt idx="93">
                  <c:v>23</c:v>
                </c:pt>
                <c:pt idx="94">
                  <c:v>22</c:v>
                </c:pt>
                <c:pt idx="95">
                  <c:v>17</c:v>
                </c:pt>
                <c:pt idx="96">
                  <c:v>21</c:v>
                </c:pt>
                <c:pt idx="97">
                  <c:v>24</c:v>
                </c:pt>
                <c:pt idx="98">
                  <c:v>23</c:v>
                </c:pt>
                <c:pt idx="99">
                  <c:v>19</c:v>
                </c:pt>
                <c:pt idx="100">
                  <c:v>24</c:v>
                </c:pt>
                <c:pt idx="101">
                  <c:v>21</c:v>
                </c:pt>
                <c:pt idx="102">
                  <c:v>21</c:v>
                </c:pt>
                <c:pt idx="103">
                  <c:v>22</c:v>
                </c:pt>
                <c:pt idx="104">
                  <c:v>23</c:v>
                </c:pt>
                <c:pt idx="105">
                  <c:v>24</c:v>
                </c:pt>
                <c:pt idx="106">
                  <c:v>25</c:v>
                </c:pt>
                <c:pt idx="107">
                  <c:v>17</c:v>
                </c:pt>
                <c:pt idx="108">
                  <c:v>24</c:v>
                </c:pt>
                <c:pt idx="109">
                  <c:v>24</c:v>
                </c:pt>
                <c:pt idx="110">
                  <c:v>24</c:v>
                </c:pt>
                <c:pt idx="111">
                  <c:v>24</c:v>
                </c:pt>
                <c:pt idx="112">
                  <c:v>24</c:v>
                </c:pt>
                <c:pt idx="113">
                  <c:v>22</c:v>
                </c:pt>
                <c:pt idx="114">
                  <c:v>22</c:v>
                </c:pt>
                <c:pt idx="115">
                  <c:v>23</c:v>
                </c:pt>
                <c:pt idx="116">
                  <c:v>22</c:v>
                </c:pt>
                <c:pt idx="117">
                  <c:v>27</c:v>
                </c:pt>
                <c:pt idx="118">
                  <c:v>27</c:v>
                </c:pt>
                <c:pt idx="119">
                  <c:v>19</c:v>
                </c:pt>
                <c:pt idx="120">
                  <c:v>28</c:v>
                </c:pt>
                <c:pt idx="121">
                  <c:v>27</c:v>
                </c:pt>
                <c:pt idx="122">
                  <c:v>29</c:v>
                </c:pt>
                <c:pt idx="123">
                  <c:v>28</c:v>
                </c:pt>
                <c:pt idx="124">
                  <c:v>29</c:v>
                </c:pt>
                <c:pt idx="125">
                  <c:v>25</c:v>
                </c:pt>
                <c:pt idx="126">
                  <c:v>26</c:v>
                </c:pt>
                <c:pt idx="127">
                  <c:v>25</c:v>
                </c:pt>
                <c:pt idx="128">
                  <c:v>29</c:v>
                </c:pt>
                <c:pt idx="129">
                  <c:v>32</c:v>
                </c:pt>
                <c:pt idx="130">
                  <c:v>28</c:v>
                </c:pt>
                <c:pt idx="131">
                  <c:v>23</c:v>
                </c:pt>
                <c:pt idx="132">
                  <c:v>29</c:v>
                </c:pt>
                <c:pt idx="133">
                  <c:v>33</c:v>
                </c:pt>
                <c:pt idx="134">
                  <c:v>33</c:v>
                </c:pt>
                <c:pt idx="135">
                  <c:v>31</c:v>
                </c:pt>
                <c:pt idx="136">
                  <c:v>30</c:v>
                </c:pt>
                <c:pt idx="137">
                  <c:v>29</c:v>
                </c:pt>
                <c:pt idx="138">
                  <c:v>28</c:v>
                </c:pt>
                <c:pt idx="139">
                  <c:v>29</c:v>
                </c:pt>
                <c:pt idx="140">
                  <c:v>32</c:v>
                </c:pt>
                <c:pt idx="141">
                  <c:v>34</c:v>
                </c:pt>
                <c:pt idx="142">
                  <c:v>34</c:v>
                </c:pt>
                <c:pt idx="143">
                  <c:v>26</c:v>
                </c:pt>
                <c:pt idx="144">
                  <c:v>34</c:v>
                </c:pt>
                <c:pt idx="145">
                  <c:v>37</c:v>
                </c:pt>
                <c:pt idx="146">
                  <c:v>37</c:v>
                </c:pt>
                <c:pt idx="147">
                  <c:v>37</c:v>
                </c:pt>
                <c:pt idx="148">
                  <c:v>36</c:v>
                </c:pt>
                <c:pt idx="149">
                  <c:v>32</c:v>
                </c:pt>
                <c:pt idx="150">
                  <c:v>32</c:v>
                </c:pt>
                <c:pt idx="151">
                  <c:v>35</c:v>
                </c:pt>
                <c:pt idx="152">
                  <c:v>36</c:v>
                </c:pt>
                <c:pt idx="153">
                  <c:v>38</c:v>
                </c:pt>
                <c:pt idx="154">
                  <c:v>37</c:v>
                </c:pt>
                <c:pt idx="155">
                  <c:v>31</c:v>
                </c:pt>
                <c:pt idx="156">
                  <c:v>40</c:v>
                </c:pt>
                <c:pt idx="157">
                  <c:v>43</c:v>
                </c:pt>
                <c:pt idx="158">
                  <c:v>46</c:v>
                </c:pt>
                <c:pt idx="159">
                  <c:v>40</c:v>
                </c:pt>
                <c:pt idx="160">
                  <c:v>42</c:v>
                </c:pt>
                <c:pt idx="161">
                  <c:v>39</c:v>
                </c:pt>
                <c:pt idx="162">
                  <c:v>35</c:v>
                </c:pt>
                <c:pt idx="163">
                  <c:v>41</c:v>
                </c:pt>
                <c:pt idx="164">
                  <c:v>40</c:v>
                </c:pt>
                <c:pt idx="165">
                  <c:v>46</c:v>
                </c:pt>
                <c:pt idx="166">
                  <c:v>46</c:v>
                </c:pt>
                <c:pt idx="167">
                  <c:v>34</c:v>
                </c:pt>
                <c:pt idx="168">
                  <c:v>45</c:v>
                </c:pt>
                <c:pt idx="169">
                  <c:v>47</c:v>
                </c:pt>
                <c:pt idx="170">
                  <c:v>47</c:v>
                </c:pt>
                <c:pt idx="171">
                  <c:v>44</c:v>
                </c:pt>
                <c:pt idx="172">
                  <c:v>45</c:v>
                </c:pt>
                <c:pt idx="173">
                  <c:v>44</c:v>
                </c:pt>
                <c:pt idx="174">
                  <c:v>38</c:v>
                </c:pt>
                <c:pt idx="175">
                  <c:v>48</c:v>
                </c:pt>
                <c:pt idx="176">
                  <c:v>50</c:v>
                </c:pt>
                <c:pt idx="177">
                  <c:v>56</c:v>
                </c:pt>
                <c:pt idx="178">
                  <c:v>57</c:v>
                </c:pt>
                <c:pt idx="179">
                  <c:v>42</c:v>
                </c:pt>
                <c:pt idx="180">
                  <c:v>52</c:v>
                </c:pt>
                <c:pt idx="181">
                  <c:v>58</c:v>
                </c:pt>
                <c:pt idx="182">
                  <c:v>56</c:v>
                </c:pt>
                <c:pt idx="183">
                  <c:v>51</c:v>
                </c:pt>
                <c:pt idx="184">
                  <c:v>57</c:v>
                </c:pt>
                <c:pt idx="185">
                  <c:v>55</c:v>
                </c:pt>
                <c:pt idx="186">
                  <c:v>49</c:v>
                </c:pt>
                <c:pt idx="187">
                  <c:v>54</c:v>
                </c:pt>
                <c:pt idx="188">
                  <c:v>65</c:v>
                </c:pt>
                <c:pt idx="189">
                  <c:v>60</c:v>
                </c:pt>
                <c:pt idx="190">
                  <c:v>61</c:v>
                </c:pt>
                <c:pt idx="191">
                  <c:v>47</c:v>
                </c:pt>
                <c:pt idx="192">
                  <c:v>62</c:v>
                </c:pt>
                <c:pt idx="193">
                  <c:v>66</c:v>
                </c:pt>
                <c:pt idx="194">
                  <c:v>65</c:v>
                </c:pt>
                <c:pt idx="195">
                  <c:v>60</c:v>
                </c:pt>
                <c:pt idx="196">
                  <c:v>100</c:v>
                </c:pt>
                <c:pt idx="197">
                  <c:v>81</c:v>
                </c:pt>
                <c:pt idx="198">
                  <c:v>62</c:v>
                </c:pt>
                <c:pt idx="199">
                  <c:v>62</c:v>
                </c:pt>
                <c:pt idx="200">
                  <c:v>69</c:v>
                </c:pt>
                <c:pt idx="201">
                  <c:v>61</c:v>
                </c:pt>
                <c:pt idx="202">
                  <c:v>61</c:v>
                </c:pt>
                <c:pt idx="203">
                  <c:v>50</c:v>
                </c:pt>
                <c:pt idx="204">
                  <c:v>61</c:v>
                </c:pt>
                <c:pt idx="205">
                  <c:v>65</c:v>
                </c:pt>
                <c:pt idx="206">
                  <c:v>65</c:v>
                </c:pt>
              </c:numCache>
            </c:numRef>
          </c:val>
          <c:smooth val="0"/>
          <c:extLst>
            <c:ext xmlns:c16="http://schemas.microsoft.com/office/drawing/2014/chart" uri="{C3380CC4-5D6E-409C-BE32-E72D297353CC}">
              <c16:uniqueId val="{00000000-B64C-47A8-8276-5BB3AF83C81A}"/>
            </c:ext>
          </c:extLst>
        </c:ser>
        <c:dLbls>
          <c:showLegendKey val="0"/>
          <c:showVal val="0"/>
          <c:showCatName val="0"/>
          <c:showSerName val="0"/>
          <c:showPercent val="0"/>
          <c:showBubbleSize val="0"/>
        </c:dLbls>
        <c:smooth val="0"/>
        <c:axId val="542105400"/>
        <c:axId val="542105728"/>
      </c:lineChart>
      <c:catAx>
        <c:axId val="542105400"/>
        <c:scaling>
          <c:orientation val="minMax"/>
        </c:scaling>
        <c:delete val="0"/>
        <c:axPos val="b"/>
        <c:numFmt formatCode="0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bg1">
                    <a:lumMod val="50000"/>
                  </a:schemeClr>
                </a:solidFill>
                <a:latin typeface="+mn-lt"/>
                <a:ea typeface="+mn-ea"/>
                <a:cs typeface="+mn-cs"/>
              </a:defRPr>
            </a:pPr>
            <a:endParaRPr lang="en-US"/>
          </a:p>
        </c:txPr>
        <c:crossAx val="542105728"/>
        <c:crosses val="autoZero"/>
        <c:auto val="1"/>
        <c:lblAlgn val="ctr"/>
        <c:lblOffset val="100"/>
        <c:tickMarkSkip val="12"/>
        <c:noMultiLvlLbl val="0"/>
      </c:catAx>
      <c:valAx>
        <c:axId val="542105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1">
                    <a:lumMod val="50000"/>
                  </a:schemeClr>
                </a:solidFill>
                <a:latin typeface="+mn-lt"/>
                <a:ea typeface="+mn-ea"/>
                <a:cs typeface="+mn-cs"/>
              </a:defRPr>
            </a:pPr>
            <a:endParaRPr lang="en-US"/>
          </a:p>
        </c:txPr>
        <c:crossAx val="542105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01C2BBE5-951B-7448-9280-3E5E86F1213F}" type="datetimeFigureOut">
              <a:rPr lang="en-US" smtClean="0"/>
              <a:t>1/12/22</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ho.int/news/item/28-05-2019-burn-out-an-occupational-phenomenon-international-classification-of-diseas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a:t>
            </a:fld>
            <a:endParaRPr lang="en-US"/>
          </a:p>
        </p:txBody>
      </p:sp>
    </p:spTree>
    <p:extLst>
      <p:ext uri="{BB962C8B-B14F-4D97-AF65-F5344CB8AC3E}">
        <p14:creationId xmlns:p14="http://schemas.microsoft.com/office/powerpoint/2010/main" val="245900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Compreender a felicidade e o bem-estar é muito difícil. A Psicologia Positiva é o estudo do funcionamento humano positivo, do bem-estar subjetivo e da felicidade, com o objetivo de melhorar a Qualidade de Vida. É uma visão moderna da psicologia que se concentra em melhorar o “lado positivo da vida” e seus benefícios, ao invés de “lidar” com problemas e condições negativas. Tem como objetivo otimizar o bem-estar subjetivo. Entender essa visão da Psicologia pode ser bastante útil no trato direto com as pessoas e na otimização de suas experiências positivas, como é o caso do turismo.</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17</a:t>
            </a:fld>
            <a:endParaRPr lang="en-US"/>
          </a:p>
        </p:txBody>
      </p:sp>
    </p:spTree>
    <p:extLst>
      <p:ext uri="{BB962C8B-B14F-4D97-AF65-F5344CB8AC3E}">
        <p14:creationId xmlns:p14="http://schemas.microsoft.com/office/powerpoint/2010/main" val="1865680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18</a:t>
            </a:fld>
            <a:endParaRPr lang="en-US"/>
          </a:p>
        </p:txBody>
      </p:sp>
    </p:spTree>
    <p:extLst>
      <p:ext uri="{BB962C8B-B14F-4D97-AF65-F5344CB8AC3E}">
        <p14:creationId xmlns:p14="http://schemas.microsoft.com/office/powerpoint/2010/main" val="1484243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19</a:t>
            </a:fld>
            <a:endParaRPr lang="en-US"/>
          </a:p>
        </p:txBody>
      </p:sp>
    </p:spTree>
    <p:extLst>
      <p:ext uri="{BB962C8B-B14F-4D97-AF65-F5344CB8AC3E}">
        <p14:creationId xmlns:p14="http://schemas.microsoft.com/office/powerpoint/2010/main" val="2084892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O “</a:t>
            </a:r>
            <a:r>
              <a:rPr lang="pt-PT" dirty="0" err="1"/>
              <a:t>Hedonometro</a:t>
            </a:r>
            <a:r>
              <a:rPr lang="pt-PT" dirty="0"/>
              <a:t>” é um projeto de pesquisa que visa medir a felicidade das pessoas ao longo do tempo. É baseado nas expressões on-line das pessoas, capitalizando na </a:t>
            </a:r>
            <a:r>
              <a:rPr lang="pt-PT" dirty="0" err="1"/>
              <a:t>mídia</a:t>
            </a:r>
            <a:r>
              <a:rPr lang="pt-PT" dirty="0"/>
              <a:t> social rica em dados. É medir como as pessoas se apresentam ao mundo exterior. Essa ferramenta pode ser uma maneira interessante de entender o que deixa as pessoas felizes e como elas reagem a certas palavras e eventos. Pode ser útil para ajustar a comunicação, mas também para experiências preparadas.</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20</a:t>
            </a:fld>
            <a:endParaRPr lang="en-US"/>
          </a:p>
        </p:txBody>
      </p:sp>
    </p:spTree>
    <p:extLst>
      <p:ext uri="{BB962C8B-B14F-4D97-AF65-F5344CB8AC3E}">
        <p14:creationId xmlns:p14="http://schemas.microsoft.com/office/powerpoint/2010/main" val="3125014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b="0" dirty="0" err="1">
                <a:effectLst>
                  <a:outerShdw blurRad="38100" dist="38100" dir="2700000" algn="tl">
                    <a:srgbClr val="000000">
                      <a:alpha val="43137"/>
                    </a:srgbClr>
                  </a:outerShdw>
                </a:effectLst>
                <a:ea typeface="Times New Roman" panose="02020603050405020304" pitchFamily="18" charset="0"/>
              </a:rPr>
              <a:t>Filep</a:t>
            </a:r>
            <a:r>
              <a:rPr lang="pt-PT" sz="1200" b="0" dirty="0">
                <a:effectLst>
                  <a:outerShdw blurRad="38100" dist="38100" dir="2700000" algn="tl">
                    <a:srgbClr val="000000">
                      <a:alpha val="43137"/>
                    </a:srgbClr>
                  </a:outerShdw>
                </a:effectLst>
                <a:ea typeface="Times New Roman" panose="02020603050405020304" pitchFamily="18" charset="0"/>
              </a:rPr>
              <a:t>, S. </a:t>
            </a:r>
            <a:r>
              <a:rPr lang="pt-PT" sz="1200" b="0" dirty="0" err="1">
                <a:effectLst>
                  <a:outerShdw blurRad="38100" dist="38100" dir="2700000" algn="tl">
                    <a:srgbClr val="000000">
                      <a:alpha val="43137"/>
                    </a:srgbClr>
                  </a:outerShdw>
                </a:effectLst>
                <a:ea typeface="Times New Roman" panose="02020603050405020304" pitchFamily="18" charset="0"/>
              </a:rPr>
              <a:t>and</a:t>
            </a:r>
            <a:r>
              <a:rPr lang="pt-PT" sz="1200" b="0" dirty="0">
                <a:effectLst>
                  <a:outerShdw blurRad="38100" dist="38100" dir="2700000" algn="tl">
                    <a:srgbClr val="000000">
                      <a:alpha val="43137"/>
                    </a:srgbClr>
                  </a:outerShdw>
                </a:effectLst>
                <a:ea typeface="Times New Roman" panose="02020603050405020304" pitchFamily="18" charset="0"/>
              </a:rPr>
              <a:t> </a:t>
            </a:r>
            <a:r>
              <a:rPr lang="pt-PT" sz="1200" b="0" dirty="0" err="1">
                <a:effectLst>
                  <a:outerShdw blurRad="38100" dist="38100" dir="2700000" algn="tl">
                    <a:srgbClr val="000000">
                      <a:alpha val="43137"/>
                    </a:srgbClr>
                  </a:outerShdw>
                </a:effectLst>
                <a:ea typeface="Times New Roman" panose="02020603050405020304" pitchFamily="18" charset="0"/>
              </a:rPr>
              <a:t>Deery</a:t>
            </a:r>
            <a:r>
              <a:rPr lang="pt-PT" sz="1200" b="0" dirty="0">
                <a:effectLst>
                  <a:outerShdw blurRad="38100" dist="38100" dir="2700000" algn="tl">
                    <a:srgbClr val="000000">
                      <a:alpha val="43137"/>
                    </a:srgbClr>
                  </a:outerShdw>
                </a:effectLst>
                <a:ea typeface="Times New Roman" panose="02020603050405020304" pitchFamily="18" charset="0"/>
              </a:rPr>
              <a:t>, M. (2010). </a:t>
            </a:r>
            <a:r>
              <a:rPr lang="pt-PT" sz="1200" b="0" dirty="0" err="1">
                <a:effectLst>
                  <a:outerShdw blurRad="38100" dist="38100" dir="2700000" algn="tl">
                    <a:srgbClr val="000000">
                      <a:alpha val="43137"/>
                    </a:srgbClr>
                  </a:outerShdw>
                </a:effectLst>
                <a:ea typeface="Times New Roman" panose="02020603050405020304" pitchFamily="18" charset="0"/>
              </a:rPr>
              <a:t>Towards</a:t>
            </a:r>
            <a:r>
              <a:rPr lang="pt-PT" sz="1200" b="0" dirty="0">
                <a:effectLst>
                  <a:outerShdw blurRad="38100" dist="38100" dir="2700000" algn="tl">
                    <a:srgbClr val="000000">
                      <a:alpha val="43137"/>
                    </a:srgbClr>
                  </a:outerShdw>
                </a:effectLst>
                <a:ea typeface="Times New Roman" panose="02020603050405020304" pitchFamily="18" charset="0"/>
              </a:rPr>
              <a:t> a Picture </a:t>
            </a:r>
            <a:r>
              <a:rPr lang="pt-PT" sz="1200" b="0" dirty="0" err="1">
                <a:effectLst>
                  <a:outerShdw blurRad="38100" dist="38100" dir="2700000" algn="tl">
                    <a:srgbClr val="000000">
                      <a:alpha val="43137"/>
                    </a:srgbClr>
                  </a:outerShdw>
                </a:effectLst>
                <a:ea typeface="Times New Roman" panose="02020603050405020304" pitchFamily="18" charset="0"/>
              </a:rPr>
              <a:t>of</a:t>
            </a:r>
            <a:r>
              <a:rPr lang="pt-PT" sz="1200" b="0" dirty="0">
                <a:effectLst>
                  <a:outerShdw blurRad="38100" dist="38100" dir="2700000" algn="tl">
                    <a:srgbClr val="000000">
                      <a:alpha val="43137"/>
                    </a:srgbClr>
                  </a:outerShdw>
                </a:effectLst>
                <a:ea typeface="Times New Roman" panose="02020603050405020304" pitchFamily="18" charset="0"/>
              </a:rPr>
              <a:t> </a:t>
            </a:r>
            <a:r>
              <a:rPr lang="pt-PT" sz="1200" b="0" dirty="0" err="1">
                <a:effectLst>
                  <a:outerShdw blurRad="38100" dist="38100" dir="2700000" algn="tl">
                    <a:srgbClr val="000000">
                      <a:alpha val="43137"/>
                    </a:srgbClr>
                  </a:outerShdw>
                </a:effectLst>
                <a:ea typeface="Times New Roman" panose="02020603050405020304" pitchFamily="18" charset="0"/>
              </a:rPr>
              <a:t>Tourist’s</a:t>
            </a:r>
            <a:r>
              <a:rPr lang="pt-PT" sz="1200" b="0" dirty="0">
                <a:effectLst>
                  <a:outerShdw blurRad="38100" dist="38100" dir="2700000" algn="tl">
                    <a:srgbClr val="000000">
                      <a:alpha val="43137"/>
                    </a:srgbClr>
                  </a:outerShdw>
                </a:effectLst>
                <a:ea typeface="Times New Roman" panose="02020603050405020304" pitchFamily="18" charset="0"/>
              </a:rPr>
              <a:t> </a:t>
            </a:r>
            <a:r>
              <a:rPr lang="pt-PT" sz="1200" b="0" dirty="0" err="1">
                <a:effectLst>
                  <a:outerShdw blurRad="38100" dist="38100" dir="2700000" algn="tl">
                    <a:srgbClr val="000000">
                      <a:alpha val="43137"/>
                    </a:srgbClr>
                  </a:outerShdw>
                </a:effectLst>
                <a:ea typeface="Times New Roman" panose="02020603050405020304" pitchFamily="18" charset="0"/>
              </a:rPr>
              <a:t>Happiness</a:t>
            </a:r>
            <a:r>
              <a:rPr lang="pt-PT" sz="1200" b="0" dirty="0">
                <a:effectLst>
                  <a:outerShdw blurRad="38100" dist="38100" dir="2700000" algn="tl">
                    <a:srgbClr val="000000">
                      <a:alpha val="43137"/>
                    </a:srgbClr>
                  </a:outerShdw>
                </a:effectLst>
                <a:ea typeface="Times New Roman" panose="02020603050405020304" pitchFamily="18" charset="0"/>
              </a:rPr>
              <a:t>: </a:t>
            </a:r>
            <a:r>
              <a:rPr lang="pt-PT" sz="1200" b="0" dirty="0" err="1">
                <a:effectLst>
                  <a:outerShdw blurRad="38100" dist="38100" dir="2700000" algn="tl">
                    <a:srgbClr val="000000">
                      <a:alpha val="43137"/>
                    </a:srgbClr>
                  </a:outerShdw>
                </a:effectLst>
                <a:ea typeface="Times New Roman" panose="02020603050405020304" pitchFamily="18" charset="0"/>
              </a:rPr>
              <a:t>An</a:t>
            </a:r>
            <a:r>
              <a:rPr lang="pt-PT" sz="1200" b="0" dirty="0">
                <a:effectLst>
                  <a:outerShdw blurRad="38100" dist="38100" dir="2700000" algn="tl">
                    <a:srgbClr val="000000">
                      <a:alpha val="43137"/>
                    </a:srgbClr>
                  </a:outerShdw>
                </a:effectLst>
                <a:ea typeface="Times New Roman" panose="02020603050405020304" pitchFamily="18" charset="0"/>
              </a:rPr>
              <a:t> Insight </a:t>
            </a:r>
            <a:r>
              <a:rPr lang="pt-PT" sz="1200" b="0" dirty="0" err="1">
                <a:effectLst>
                  <a:outerShdw blurRad="38100" dist="38100" dir="2700000" algn="tl">
                    <a:srgbClr val="000000">
                      <a:alpha val="43137"/>
                    </a:srgbClr>
                  </a:outerShdw>
                </a:effectLst>
                <a:ea typeface="Times New Roman" panose="02020603050405020304" pitchFamily="18" charset="0"/>
              </a:rPr>
              <a:t>from</a:t>
            </a:r>
            <a:r>
              <a:rPr lang="pt-PT" sz="1200" b="0" dirty="0">
                <a:effectLst>
                  <a:outerShdw blurRad="38100" dist="38100" dir="2700000" algn="tl">
                    <a:srgbClr val="000000">
                      <a:alpha val="43137"/>
                    </a:srgbClr>
                  </a:outerShdw>
                </a:effectLst>
                <a:ea typeface="Times New Roman" panose="02020603050405020304" pitchFamily="18" charset="0"/>
              </a:rPr>
              <a:t> </a:t>
            </a:r>
            <a:r>
              <a:rPr lang="pt-PT" sz="1200" b="0" dirty="0" err="1">
                <a:effectLst>
                  <a:outerShdw blurRad="38100" dist="38100" dir="2700000" algn="tl">
                    <a:srgbClr val="000000">
                      <a:alpha val="43137"/>
                    </a:srgbClr>
                  </a:outerShdw>
                </a:effectLst>
                <a:ea typeface="Times New Roman" panose="02020603050405020304" pitchFamily="18" charset="0"/>
              </a:rPr>
              <a:t>Psychology</a:t>
            </a:r>
            <a:r>
              <a:rPr lang="pt-PT" sz="1200" b="0" dirty="0">
                <a:effectLst>
                  <a:outerShdw blurRad="38100" dist="38100" dir="2700000" algn="tl">
                    <a:srgbClr val="000000">
                      <a:alpha val="43137"/>
                    </a:srgbClr>
                  </a:outerShdw>
                </a:effectLst>
                <a:ea typeface="Times New Roman" panose="02020603050405020304" pitchFamily="18" charset="0"/>
              </a:rPr>
              <a:t>. </a:t>
            </a:r>
            <a:r>
              <a:rPr lang="pt-PT" sz="1200" b="0" i="1" dirty="0" err="1">
                <a:effectLst>
                  <a:outerShdw blurRad="38100" dist="38100" dir="2700000" algn="tl">
                    <a:srgbClr val="000000">
                      <a:alpha val="43137"/>
                    </a:srgbClr>
                  </a:outerShdw>
                </a:effectLst>
                <a:ea typeface="Times New Roman" panose="02020603050405020304" pitchFamily="18" charset="0"/>
              </a:rPr>
              <a:t>Tourism</a:t>
            </a:r>
            <a:r>
              <a:rPr lang="pt-PT" sz="1200" b="0" i="1" dirty="0">
                <a:effectLst>
                  <a:outerShdw blurRad="38100" dist="38100" dir="2700000" algn="tl">
                    <a:srgbClr val="000000">
                      <a:alpha val="43137"/>
                    </a:srgbClr>
                  </a:outerShdw>
                </a:effectLst>
                <a:ea typeface="Times New Roman" panose="02020603050405020304" pitchFamily="18" charset="0"/>
              </a:rPr>
              <a:t> </a:t>
            </a:r>
            <a:r>
              <a:rPr lang="pt-PT" sz="1200" b="0" i="1" dirty="0" err="1">
                <a:effectLst>
                  <a:outerShdw blurRad="38100" dist="38100" dir="2700000" algn="tl">
                    <a:srgbClr val="000000">
                      <a:alpha val="43137"/>
                    </a:srgbClr>
                  </a:outerShdw>
                </a:effectLst>
                <a:ea typeface="Times New Roman" panose="02020603050405020304" pitchFamily="18" charset="0"/>
              </a:rPr>
              <a:t>Analysis</a:t>
            </a:r>
            <a:r>
              <a:rPr lang="pt-PT" sz="1200" b="0" dirty="0">
                <a:effectLst>
                  <a:outerShdw blurRad="38100" dist="38100" dir="2700000" algn="tl">
                    <a:srgbClr val="000000">
                      <a:alpha val="43137"/>
                    </a:srgbClr>
                  </a:outerShdw>
                </a:effectLst>
                <a:ea typeface="Times New Roman" panose="02020603050405020304" pitchFamily="18" charset="0"/>
              </a:rPr>
              <a:t>, 14 (4), 399-410.</a:t>
            </a:r>
          </a:p>
          <a:p>
            <a:pPr>
              <a:buClr>
                <a:srgbClr val="6ECECB"/>
              </a:buClr>
              <a:buFont typeface="Calibri" panose="020F0502020204030204" pitchFamily="34" charset="0"/>
              <a:buChar char="→"/>
            </a:pPr>
            <a:r>
              <a:rPr lang="en-GB" b="1" dirty="0">
                <a:solidFill>
                  <a:schemeClr val="tx1"/>
                </a:solidFill>
              </a:rPr>
              <a:t>Alegria:</a:t>
            </a:r>
            <a:r>
              <a:rPr lang="en-GB" dirty="0">
                <a:solidFill>
                  <a:schemeClr val="tx1"/>
                </a:solidFill>
              </a:rPr>
              <a:t> </a:t>
            </a:r>
            <a:r>
              <a:rPr lang="pt-PT" noProof="0" dirty="0">
                <a:solidFill>
                  <a:schemeClr val="tx1"/>
                </a:solidFill>
              </a:rPr>
              <a:t>brincar</a:t>
            </a:r>
            <a:r>
              <a:rPr lang="en-GB" dirty="0">
                <a:solidFill>
                  <a:schemeClr val="tx1"/>
                </a:solidFill>
              </a:rPr>
              <a:t>; </a:t>
            </a:r>
            <a:r>
              <a:rPr lang="en-GB" dirty="0" err="1">
                <a:solidFill>
                  <a:schemeClr val="tx1"/>
                </a:solidFill>
              </a:rPr>
              <a:t>levar</a:t>
            </a:r>
            <a:r>
              <a:rPr lang="en-GB" dirty="0">
                <a:solidFill>
                  <a:schemeClr val="tx1"/>
                </a:solidFill>
              </a:rPr>
              <a:t> </a:t>
            </a:r>
            <a:r>
              <a:rPr lang="en-GB" dirty="0" err="1">
                <a:solidFill>
                  <a:schemeClr val="tx1"/>
                </a:solidFill>
              </a:rPr>
              <a:t>ao</a:t>
            </a:r>
            <a:r>
              <a:rPr lang="en-GB" dirty="0">
                <a:solidFill>
                  <a:schemeClr val="tx1"/>
                </a:solidFill>
              </a:rPr>
              <a:t> </a:t>
            </a:r>
            <a:r>
              <a:rPr lang="en-GB" dirty="0" err="1">
                <a:solidFill>
                  <a:schemeClr val="tx1"/>
                </a:solidFill>
              </a:rPr>
              <a:t>limite</a:t>
            </a:r>
            <a:r>
              <a:rPr lang="en-GB" dirty="0">
                <a:solidFill>
                  <a:schemeClr val="tx1"/>
                </a:solidFill>
              </a:rPr>
              <a:t>; ser </a:t>
            </a:r>
            <a:r>
              <a:rPr lang="en-GB" dirty="0" err="1">
                <a:solidFill>
                  <a:schemeClr val="tx1"/>
                </a:solidFill>
              </a:rPr>
              <a:t>criativo</a:t>
            </a:r>
            <a:endParaRPr lang="en-GB" dirty="0">
              <a:solidFill>
                <a:schemeClr val="tx1"/>
              </a:solidFill>
            </a:endParaRPr>
          </a:p>
          <a:p>
            <a:pPr>
              <a:buClr>
                <a:srgbClr val="6ECECB"/>
              </a:buClr>
              <a:buFont typeface="Calibri" panose="020F0502020204030204" pitchFamily="34" charset="0"/>
              <a:buChar char="→"/>
            </a:pPr>
            <a:r>
              <a:rPr lang="en-GB" b="1" dirty="0">
                <a:solidFill>
                  <a:schemeClr val="tx1"/>
                </a:solidFill>
              </a:rPr>
              <a:t>Interesse:</a:t>
            </a:r>
            <a:r>
              <a:rPr lang="en-GB" dirty="0">
                <a:solidFill>
                  <a:schemeClr val="tx1"/>
                </a:solidFill>
              </a:rPr>
              <a:t> </a:t>
            </a:r>
            <a:r>
              <a:rPr lang="pt-PT" dirty="0">
                <a:solidFill>
                  <a:schemeClr val="tx1"/>
                </a:solidFill>
              </a:rPr>
              <a:t>desejo de explorar; novas informações e novas experiências; expanda o “Eu”</a:t>
            </a:r>
            <a:endParaRPr lang="en-GB" dirty="0">
              <a:solidFill>
                <a:schemeClr val="tx1"/>
              </a:solidFill>
            </a:endParaRPr>
          </a:p>
          <a:p>
            <a:pPr>
              <a:buClr>
                <a:srgbClr val="6ECECB"/>
              </a:buClr>
              <a:buFont typeface="Calibri" panose="020F0502020204030204" pitchFamily="34" charset="0"/>
              <a:buChar char="→"/>
            </a:pPr>
            <a:r>
              <a:rPr lang="pt-PT" b="1" noProof="0" dirty="0">
                <a:solidFill>
                  <a:schemeClr val="tx1"/>
                </a:solidFill>
              </a:rPr>
              <a:t>Contentamento</a:t>
            </a:r>
            <a:r>
              <a:rPr lang="en-GB" b="1" dirty="0">
                <a:solidFill>
                  <a:schemeClr val="tx1"/>
                </a:solidFill>
              </a:rPr>
              <a:t>:</a:t>
            </a:r>
            <a:r>
              <a:rPr lang="en-GB" dirty="0">
                <a:solidFill>
                  <a:schemeClr val="tx1"/>
                </a:solidFill>
              </a:rPr>
              <a:t> </a:t>
            </a:r>
            <a:r>
              <a:rPr lang="pt-PT" dirty="0">
                <a:solidFill>
                  <a:schemeClr val="tx1"/>
                </a:solidFill>
              </a:rPr>
              <a:t>sentar-se e saborear as circunstâncias da vida atual</a:t>
            </a:r>
          </a:p>
          <a:p>
            <a:pPr>
              <a:buClr>
                <a:srgbClr val="6ECECB"/>
              </a:buClr>
              <a:buFont typeface="Calibri" panose="020F0502020204030204" pitchFamily="34" charset="0"/>
              <a:buChar char="→"/>
            </a:pPr>
            <a:r>
              <a:rPr lang="en-GB" b="1" dirty="0">
                <a:solidFill>
                  <a:schemeClr val="tx1"/>
                </a:solidFill>
              </a:rPr>
              <a:t>Amor: </a:t>
            </a:r>
            <a:r>
              <a:rPr lang="pt-PT" b="0" noProof="0" dirty="0">
                <a:solidFill>
                  <a:schemeClr val="tx1"/>
                </a:solidFill>
              </a:rPr>
              <a:t>Experienciar</a:t>
            </a:r>
            <a:r>
              <a:rPr lang="en-GB" b="0" dirty="0">
                <a:solidFill>
                  <a:schemeClr val="tx1"/>
                </a:solidFill>
              </a:rPr>
              <a:t> </a:t>
            </a:r>
            <a:r>
              <a:rPr lang="en-GB" b="0" dirty="0" err="1">
                <a:solidFill>
                  <a:schemeClr val="tx1"/>
                </a:solidFill>
              </a:rPr>
              <a:t>alegria</a:t>
            </a:r>
            <a:r>
              <a:rPr lang="en-GB" b="0" dirty="0">
                <a:solidFill>
                  <a:schemeClr val="tx1"/>
                </a:solidFill>
              </a:rPr>
              <a:t>, interesse e </a:t>
            </a:r>
            <a:r>
              <a:rPr lang="en-GB" b="0" dirty="0" err="1">
                <a:solidFill>
                  <a:schemeClr val="tx1"/>
                </a:solidFill>
              </a:rPr>
              <a:t>contentamento</a:t>
            </a:r>
            <a:endParaRPr lang="en-US" sz="1200" b="0" dirty="0">
              <a:effectLst/>
              <a:ea typeface="Times New Roman" panose="02020603050405020304" pitchFamily="18" charset="0"/>
            </a:endParaRPr>
          </a:p>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21</a:t>
            </a:fld>
            <a:endParaRPr lang="en-US" dirty="0"/>
          </a:p>
        </p:txBody>
      </p:sp>
    </p:spTree>
    <p:extLst>
      <p:ext uri="{BB962C8B-B14F-4D97-AF65-F5344CB8AC3E}">
        <p14:creationId xmlns:p14="http://schemas.microsoft.com/office/powerpoint/2010/main" val="2411128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22</a:t>
            </a:fld>
            <a:endParaRPr lang="en-US"/>
          </a:p>
        </p:txBody>
      </p:sp>
    </p:spTree>
    <p:extLst>
      <p:ext uri="{BB962C8B-B14F-4D97-AF65-F5344CB8AC3E}">
        <p14:creationId xmlns:p14="http://schemas.microsoft.com/office/powerpoint/2010/main" val="2349635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b="0" i="0" u="none" strike="noStrike" baseline="0" dirty="0"/>
              <a:t>Um espectro de bem-estar e exemplos de tipos de turismo</a:t>
            </a:r>
            <a:r>
              <a:rPr lang="en-US" b="0" i="0" u="none" strike="noStrike" baseline="0" dirty="0"/>
              <a:t>: Smith, M.K. and </a:t>
            </a:r>
            <a:r>
              <a:rPr lang="en-US" b="0" i="0" u="none" strike="noStrike" baseline="0" dirty="0" err="1"/>
              <a:t>Diekmann</a:t>
            </a:r>
            <a:r>
              <a:rPr lang="en-US" b="0" i="0" u="none" strike="noStrike" baseline="0" dirty="0"/>
              <a:t>, A. (2017). Tourism and wellbeing. </a:t>
            </a:r>
            <a:r>
              <a:rPr lang="en-US" b="0" i="1" u="none" strike="noStrike" baseline="0" dirty="0"/>
              <a:t>Annals of Tourism Research</a:t>
            </a:r>
            <a:r>
              <a:rPr lang="en-US" b="0" i="0" u="none" strike="noStrike" baseline="0" dirty="0"/>
              <a:t>, 66, 1-13.</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23</a:t>
            </a:fld>
            <a:endParaRPr lang="en-US"/>
          </a:p>
        </p:txBody>
      </p:sp>
    </p:spTree>
    <p:extLst>
      <p:ext uri="{BB962C8B-B14F-4D97-AF65-F5344CB8AC3E}">
        <p14:creationId xmlns:p14="http://schemas.microsoft.com/office/powerpoint/2010/main" val="1300375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O tipo “ótimo” de experiências que aumentam o bem-estar funde 1) prazer e hedonismo; 2) experiências significativas; e 3) atividades altruísticas. Isso é muito difícil de conseguir em uma única viagem, porque os turistas têm necessidades diferentes em momentos diferentes que dependem de vários fatores. Mesmo assim, não é impossível com um planeamento cuidadoso ou selecionando um pacote turístico pré ou </a:t>
            </a:r>
            <a:r>
              <a:rPr lang="pt-PT" dirty="0" err="1"/>
              <a:t>co-criada</a:t>
            </a:r>
            <a:r>
              <a:rPr lang="pt-PT" dirty="0"/>
              <a:t>, que abre novas possibilidades e oportunidades de negócios.</a:t>
            </a:r>
          </a:p>
          <a:p>
            <a:endParaRPr lang="pt-P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t>Smith, M.K. and </a:t>
            </a:r>
            <a:r>
              <a:rPr lang="en-US" b="0" i="0" u="none" strike="noStrike" baseline="0" dirty="0" err="1"/>
              <a:t>Diekmann</a:t>
            </a:r>
            <a:r>
              <a:rPr lang="en-US" b="0" i="0" u="none" strike="noStrike" baseline="0" dirty="0"/>
              <a:t>, A. (2017). Tourism and wellbeing. </a:t>
            </a:r>
            <a:r>
              <a:rPr lang="en-US" b="0" i="1" u="none" strike="noStrike" baseline="0" dirty="0"/>
              <a:t>Annals of Tourism Research</a:t>
            </a:r>
            <a:r>
              <a:rPr lang="en-US" b="0" i="0" u="none" strike="noStrike" baseline="0" dirty="0"/>
              <a:t>, 66, 1-13.</a:t>
            </a:r>
            <a:endParaRPr lang="en-US" dirty="0"/>
          </a:p>
          <a:p>
            <a:endParaRPr lang="en-US"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24</a:t>
            </a:fld>
            <a:endParaRPr lang="en-US"/>
          </a:p>
        </p:txBody>
      </p:sp>
    </p:spTree>
    <p:extLst>
      <p:ext uri="{BB962C8B-B14F-4D97-AF65-F5344CB8AC3E}">
        <p14:creationId xmlns:p14="http://schemas.microsoft.com/office/powerpoint/2010/main" val="983654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25</a:t>
            </a:fld>
            <a:endParaRPr lang="en-US"/>
          </a:p>
        </p:txBody>
      </p:sp>
    </p:spTree>
    <p:extLst>
      <p:ext uri="{BB962C8B-B14F-4D97-AF65-F5344CB8AC3E}">
        <p14:creationId xmlns:p14="http://schemas.microsoft.com/office/powerpoint/2010/main" val="1759698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26</a:t>
            </a:fld>
            <a:endParaRPr lang="en-US"/>
          </a:p>
        </p:txBody>
      </p:sp>
    </p:spTree>
    <p:extLst>
      <p:ext uri="{BB962C8B-B14F-4D97-AF65-F5344CB8AC3E}">
        <p14:creationId xmlns:p14="http://schemas.microsoft.com/office/powerpoint/2010/main" val="197547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nSpc>
                <a:spcPct val="150000"/>
              </a:lnSpc>
              <a:spcAft>
                <a:spcPts val="1200"/>
              </a:spcAft>
              <a:buClr>
                <a:srgbClr val="6ECECB"/>
              </a:buClr>
            </a:pPr>
            <a:endParaRPr lang="en-GB" dirty="0">
              <a:solidFill>
                <a:schemeClr val="tx1"/>
              </a:solidFill>
            </a:endParaRPr>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6</a:t>
            </a:fld>
            <a:endParaRPr lang="en-US" dirty="0"/>
          </a:p>
        </p:txBody>
      </p:sp>
    </p:spTree>
    <p:extLst>
      <p:ext uri="{BB962C8B-B14F-4D97-AF65-F5344CB8AC3E}">
        <p14:creationId xmlns:p14="http://schemas.microsoft.com/office/powerpoint/2010/main" val="3960364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27</a:t>
            </a:fld>
            <a:endParaRPr lang="en-US"/>
          </a:p>
        </p:txBody>
      </p:sp>
    </p:spTree>
    <p:extLst>
      <p:ext uri="{BB962C8B-B14F-4D97-AF65-F5344CB8AC3E}">
        <p14:creationId xmlns:p14="http://schemas.microsoft.com/office/powerpoint/2010/main" val="1757281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28</a:t>
            </a:fld>
            <a:endParaRPr lang="en-US"/>
          </a:p>
        </p:txBody>
      </p:sp>
    </p:spTree>
    <p:extLst>
      <p:ext uri="{BB962C8B-B14F-4D97-AF65-F5344CB8AC3E}">
        <p14:creationId xmlns:p14="http://schemas.microsoft.com/office/powerpoint/2010/main" val="2705634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a:p>
            <a:r>
              <a:rPr lang="pt-PT" dirty="0"/>
              <a:t>Dar as boas-vindas/acolher é construir relacionamentos. Aceitar os visitantes de boa vontade e fazê-los entender que você está genuinamente interessado estabelecer relacionamentos duradouros. Sentem que alguém cuida deles e que estão no lugar certo para aproveitar a experiência. Por isso, eles podem querer voltar, repetir a experiência, ter outras experiências e recomendar lhe em avaliações ou à conversa com o seus familiares e amigos.</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29</a:t>
            </a:fld>
            <a:endParaRPr lang="en-US"/>
          </a:p>
        </p:txBody>
      </p:sp>
    </p:spTree>
    <p:extLst>
      <p:ext uri="{BB962C8B-B14F-4D97-AF65-F5344CB8AC3E}">
        <p14:creationId xmlns:p14="http://schemas.microsoft.com/office/powerpoint/2010/main" val="163651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30</a:t>
            </a:fld>
            <a:endParaRPr lang="en-US"/>
          </a:p>
        </p:txBody>
      </p:sp>
    </p:spTree>
    <p:extLst>
      <p:ext uri="{BB962C8B-B14F-4D97-AF65-F5344CB8AC3E}">
        <p14:creationId xmlns:p14="http://schemas.microsoft.com/office/powerpoint/2010/main" val="1501325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pt-PT" dirty="0"/>
              <a:t>Seu primeiro gesto, olhar, palavra e atitude importam. “As primeiras impressões são impressões duradouras”.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pt-PT" dirty="0"/>
              <a:t> </a:t>
            </a:r>
            <a:r>
              <a:rPr lang="pt-PT" b="1" dirty="0"/>
              <a:t>Aparência:</a:t>
            </a:r>
            <a:r>
              <a:rPr lang="pt-PT" dirty="0"/>
              <a:t> Transmita profissionalismo. Você deve estar vestido de acordo com os valores da sua empresa e a essência da marca. Pode ser necessário usar fato e gravata para hotéis 5 estrelas, mas pode ser necessário usar roupas desportivas para empresas de aventura. Ainda assim, mantenha-o organizado e coerente. Alguém que não consegue cuidar de si mesmo, criará as impressões que não será capaz de cuidar dos outros.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pt-PT" b="1" dirty="0"/>
              <a:t>Contato visual: </a:t>
            </a:r>
            <a:r>
              <a:rPr lang="pt-PT" dirty="0"/>
              <a:t>manter contato visual constante ajudar-lhe-á a demonstrar e construir confiança. No entanto, não pareça arrogante ou impróprio.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pt-PT" b="1" dirty="0"/>
              <a:t>Sorria (e continue sorrindo!): </a:t>
            </a:r>
            <a:r>
              <a:rPr lang="pt-PT" dirty="0"/>
              <a:t>Significa “bem-vindo” e é isso que seus visitantes querem saber desde o início. Isso ajuda você a se conectar. O sorriso deve ser honesto e sincero, mostrando abertura, gentileza e disponibilidade.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pt-PT" b="1" dirty="0"/>
              <a:t>Linguagem corporal: </a:t>
            </a:r>
            <a:r>
              <a:rPr lang="pt-PT" dirty="0"/>
              <a:t>sua postura e gestos “falam”. Deve mostrar abertura e compromisso, removendo a “barreira” entre você e seus visitantes. Incline-se (não desajeitadamente), acene com a cabeça, mantenha a cabeça erguida e use gestos com as mãos abertas. Não seja desleixado e evite posições e gestos defensivos, como braços cruzados, posturas autoritárias (mãos nos quadris), expressões faciais tensas ou olhar para o telefone, computador ou outro elemento de distração.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pt-PT" b="1" dirty="0"/>
              <a:t>Atitude: </a:t>
            </a:r>
            <a:r>
              <a:rPr lang="pt-PT" dirty="0"/>
              <a:t>mantenha uma atitude e um tom de voz positivos. Expresse interesse nas informações, conversas, problemas ou entusiasmo dos seus visitantes. Mantenha a interação entusiasmada, mas profissional, para que as pessoas se sintam confortáveis.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pt-PT" b="1" dirty="0"/>
              <a:t>Conversação (e linguagem): </a:t>
            </a:r>
            <a:r>
              <a:rPr lang="pt-PT" dirty="0"/>
              <a:t>use uma fala articulada, clara e ritmada. Não se apresse, use gírias ou palavras desnecessárias. Entoe cada palavra com clareza. Lembre-se de que muitos visitantes não falam seu idioma ou podem ter uma compreensão limitada do idioma que você está usar para se comunicar (por exemplo, inglês ou francês). Evite jargões técnicos ou explique-os sempre que precise de dos utilizar.</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31</a:t>
            </a:fld>
            <a:endParaRPr lang="en-US"/>
          </a:p>
        </p:txBody>
      </p:sp>
    </p:spTree>
    <p:extLst>
      <p:ext uri="{BB962C8B-B14F-4D97-AF65-F5344CB8AC3E}">
        <p14:creationId xmlns:p14="http://schemas.microsoft.com/office/powerpoint/2010/main" val="2631216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32</a:t>
            </a:fld>
            <a:endParaRPr lang="en-US"/>
          </a:p>
        </p:txBody>
      </p:sp>
    </p:spTree>
    <p:extLst>
      <p:ext uri="{BB962C8B-B14F-4D97-AF65-F5344CB8AC3E}">
        <p14:creationId xmlns:p14="http://schemas.microsoft.com/office/powerpoint/2010/main" val="2637312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33</a:t>
            </a:fld>
            <a:endParaRPr lang="en-US"/>
          </a:p>
        </p:txBody>
      </p:sp>
    </p:spTree>
    <p:extLst>
      <p:ext uri="{BB962C8B-B14F-4D97-AF65-F5344CB8AC3E}">
        <p14:creationId xmlns:p14="http://schemas.microsoft.com/office/powerpoint/2010/main" val="3004086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nSpc>
                <a:spcPct val="150000"/>
              </a:lnSpc>
              <a:spcAft>
                <a:spcPts val="600"/>
              </a:spcAft>
              <a:buClr>
                <a:srgbClr val="6ECECB"/>
              </a:buClr>
              <a:buFont typeface="Arial" panose="020B0604020202020204" pitchFamily="34" charset="0"/>
              <a:buNone/>
            </a:pP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34</a:t>
            </a:fld>
            <a:endParaRPr lang="en-US"/>
          </a:p>
        </p:txBody>
      </p:sp>
    </p:spTree>
    <p:extLst>
      <p:ext uri="{BB962C8B-B14F-4D97-AF65-F5344CB8AC3E}">
        <p14:creationId xmlns:p14="http://schemas.microsoft.com/office/powerpoint/2010/main" val="1609002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35</a:t>
            </a:fld>
            <a:endParaRPr lang="en-US"/>
          </a:p>
        </p:txBody>
      </p:sp>
    </p:spTree>
    <p:extLst>
      <p:ext uri="{BB962C8B-B14F-4D97-AF65-F5344CB8AC3E}">
        <p14:creationId xmlns:p14="http://schemas.microsoft.com/office/powerpoint/2010/main" val="1119289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36</a:t>
            </a:fld>
            <a:endParaRPr lang="en-US"/>
          </a:p>
        </p:txBody>
      </p:sp>
    </p:spTree>
    <p:extLst>
      <p:ext uri="{BB962C8B-B14F-4D97-AF65-F5344CB8AC3E}">
        <p14:creationId xmlns:p14="http://schemas.microsoft.com/office/powerpoint/2010/main" val="312670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9</a:t>
            </a:fld>
            <a:endParaRPr lang="en-US"/>
          </a:p>
        </p:txBody>
      </p:sp>
    </p:spTree>
    <p:extLst>
      <p:ext uri="{BB962C8B-B14F-4D97-AF65-F5344CB8AC3E}">
        <p14:creationId xmlns:p14="http://schemas.microsoft.com/office/powerpoint/2010/main" val="3656485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 </a:t>
            </a:r>
            <a:r>
              <a:rPr lang="en-GB" dirty="0" err="1"/>
              <a:t>inglês</a:t>
            </a:r>
            <a:r>
              <a:rPr lang="en-GB" dirty="0"/>
              <a:t> “</a:t>
            </a:r>
            <a:r>
              <a:rPr lang="en-US" sz="1200" dirty="0">
                <a:solidFill>
                  <a:schemeClr val="bg1"/>
                </a:solidFill>
                <a:effectLst>
                  <a:outerShdw blurRad="38100" dist="38100" dir="2700000" algn="tl">
                    <a:srgbClr val="000000">
                      <a:alpha val="43137"/>
                    </a:srgbClr>
                  </a:outerShdw>
                </a:effectLst>
              </a:rPr>
              <a:t>Digging Deeper”</a:t>
            </a:r>
            <a:endParaRPr lang="en-US" sz="1000" dirty="0">
              <a:solidFill>
                <a:schemeClr val="bg1"/>
              </a:solidFill>
              <a:effectLst>
                <a:outerShdw blurRad="38100" dist="38100" dir="2700000" algn="tl">
                  <a:srgbClr val="000000">
                    <a:alpha val="43137"/>
                  </a:srgbClr>
                </a:outerShdw>
              </a:effectLst>
            </a:endParaRPr>
          </a:p>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37</a:t>
            </a:fld>
            <a:endParaRPr lang="en-US"/>
          </a:p>
        </p:txBody>
      </p:sp>
    </p:spTree>
    <p:extLst>
      <p:ext uri="{BB962C8B-B14F-4D97-AF65-F5344CB8AC3E}">
        <p14:creationId xmlns:p14="http://schemas.microsoft.com/office/powerpoint/2010/main" val="2202871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40</a:t>
            </a:fld>
            <a:endParaRPr lang="en-US"/>
          </a:p>
        </p:txBody>
      </p:sp>
    </p:spTree>
    <p:extLst>
      <p:ext uri="{BB962C8B-B14F-4D97-AF65-F5344CB8AC3E}">
        <p14:creationId xmlns:p14="http://schemas.microsoft.com/office/powerpoint/2010/main" val="2034798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41</a:t>
            </a:fld>
            <a:endParaRPr lang="en-US"/>
          </a:p>
        </p:txBody>
      </p:sp>
    </p:spTree>
    <p:extLst>
      <p:ext uri="{BB962C8B-B14F-4D97-AF65-F5344CB8AC3E}">
        <p14:creationId xmlns:p14="http://schemas.microsoft.com/office/powerpoint/2010/main" val="3026953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43</a:t>
            </a:fld>
            <a:endParaRPr lang="en-US"/>
          </a:p>
        </p:txBody>
      </p:sp>
    </p:spTree>
    <p:extLst>
      <p:ext uri="{BB962C8B-B14F-4D97-AF65-F5344CB8AC3E}">
        <p14:creationId xmlns:p14="http://schemas.microsoft.com/office/powerpoint/2010/main" val="294299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45</a:t>
            </a:fld>
            <a:endParaRPr lang="en-US"/>
          </a:p>
        </p:txBody>
      </p:sp>
    </p:spTree>
    <p:extLst>
      <p:ext uri="{BB962C8B-B14F-4D97-AF65-F5344CB8AC3E}">
        <p14:creationId xmlns:p14="http://schemas.microsoft.com/office/powerpoint/2010/main" val="1409250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Nota: </a:t>
            </a:r>
            <a:r>
              <a:rPr lang="en-GB" dirty="0" err="1"/>
              <a:t>pesquisa</a:t>
            </a:r>
            <a:r>
              <a:rPr lang="en-GB" dirty="0"/>
              <a:t> </a:t>
            </a:r>
            <a:r>
              <a:rPr lang="en-GB" dirty="0" err="1"/>
              <a:t>pelo</a:t>
            </a:r>
            <a:r>
              <a:rPr lang="en-GB" dirty="0"/>
              <a:t> </a:t>
            </a:r>
            <a:r>
              <a:rPr lang="en-GB" dirty="0" err="1"/>
              <a:t>termo</a:t>
            </a:r>
            <a:r>
              <a:rPr lang="en-GB" dirty="0"/>
              <a:t> “wellbeing”</a:t>
            </a:r>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10</a:t>
            </a:fld>
            <a:endParaRPr lang="en-US"/>
          </a:p>
        </p:txBody>
      </p:sp>
    </p:spTree>
    <p:extLst>
      <p:ext uri="{BB962C8B-B14F-4D97-AF65-F5344CB8AC3E}">
        <p14:creationId xmlns:p14="http://schemas.microsoft.com/office/powerpoint/2010/main" val="4192986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C4245"/>
                </a:solidFill>
                <a:effectLst/>
                <a:latin typeface="Arial" panose="020B0604020202020204" pitchFamily="34" charset="0"/>
              </a:rPr>
              <a:t>Burnout: </a:t>
            </a:r>
            <a:r>
              <a:rPr lang="pt-PT" b="0" i="0" dirty="0">
                <a:solidFill>
                  <a:srgbClr val="3C4245"/>
                </a:solidFill>
                <a:effectLst/>
                <a:latin typeface="Arial" panose="020B0604020202020204" pitchFamily="34" charset="0"/>
              </a:rPr>
              <a:t>sensação de esgotamento ou esgotamento de energia; aumento da distância mental do trabalho ou sentimentos de negativismo ou cinismo relacionados ao trabalho; e redução da eficácia profissional.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https://www.who.int/news/item/28-05-2019-burn-out-an-occupational-phenomenon-international-classification-of-diseases</a:t>
            </a:r>
            <a:endParaRPr lang="en-GB" dirty="0"/>
          </a:p>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11</a:t>
            </a:fld>
            <a:endParaRPr lang="en-US"/>
          </a:p>
        </p:txBody>
      </p:sp>
    </p:spTree>
    <p:extLst>
      <p:ext uri="{BB962C8B-B14F-4D97-AF65-F5344CB8AC3E}">
        <p14:creationId xmlns:p14="http://schemas.microsoft.com/office/powerpoint/2010/main" val="183974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4. O BURNOUT</a:t>
            </a:r>
          </a:p>
          <a:p>
            <a:r>
              <a:rPr lang="pt-PT" dirty="0"/>
              <a:t>Marcas inteligentes correm para ajudar aqueles que sofrem com as pressões da vida moderna</a:t>
            </a:r>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12</a:t>
            </a:fld>
            <a:endParaRPr lang="en-US"/>
          </a:p>
        </p:txBody>
      </p:sp>
    </p:spTree>
    <p:extLst>
      <p:ext uri="{BB962C8B-B14F-4D97-AF65-F5344CB8AC3E}">
        <p14:creationId xmlns:p14="http://schemas.microsoft.com/office/powerpoint/2010/main" val="355737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b="1" dirty="0"/>
              <a:t>Skift Megatrends: Looking Ahead to 2025 </a:t>
            </a:r>
            <a:r>
              <a:rPr lang="en-GB" sz="1200" b="0" dirty="0"/>
              <a:t>(</a:t>
            </a:r>
            <a:r>
              <a:rPr lang="en-GB" dirty="0"/>
              <a:t>https://skift.com/2021/01/13/skift-megatrends-2025-download-your-copy-now/) </a:t>
            </a:r>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13</a:t>
            </a:fld>
            <a:endParaRPr lang="en-US"/>
          </a:p>
        </p:txBody>
      </p:sp>
    </p:spTree>
    <p:extLst>
      <p:ext uri="{BB962C8B-B14F-4D97-AF65-F5344CB8AC3E}">
        <p14:creationId xmlns:p14="http://schemas.microsoft.com/office/powerpoint/2010/main" val="422126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O documento da </a:t>
            </a:r>
            <a:r>
              <a:rPr lang="pt-PT" dirty="0" err="1"/>
              <a:t>Tripadvisor</a:t>
            </a:r>
            <a:r>
              <a:rPr lang="pt-PT" dirty="0"/>
              <a:t> "Além da Covid-19: O caminho para a recuperação da indústria de viagens" lista uma série de ações específicas para diferentes setores para apoiar a recuperação do turismo. Embora algumas sejam iminentemente conjunturais, outras são tendências profundas que afetarão toda a indústria do turismo no longo prazo.</a:t>
            </a:r>
          </a:p>
          <a:p>
            <a:endParaRPr lang="en-GB" b="0" dirty="0"/>
          </a:p>
          <a:p>
            <a:r>
              <a:rPr lang="pt-PT" b="1" dirty="0"/>
              <a:t>Destinos: </a:t>
            </a:r>
            <a:r>
              <a:rPr lang="pt-PT" b="0" dirty="0"/>
              <a:t>1. Concentre os esforços em um nível doméstico inicialmente / 2. Promova atrações onde os consumidores possam praticar o distanciamento social / 3. Crie confiança na limpeza / 4. Ajude os consumidores a relaxar novamente</a:t>
            </a:r>
          </a:p>
          <a:p>
            <a:r>
              <a:rPr lang="pt-PT" b="1" dirty="0"/>
              <a:t>Acomodações: </a:t>
            </a:r>
            <a:r>
              <a:rPr lang="pt-PT" dirty="0"/>
              <a:t>1. Segurança, flexibilidade e transparência são fundamentais para reconstruir a confiança do viajante / 2. Reserve um tempo para redefinir e se preparar / 3. A diferenciação é vital 4. Deite fora o livro de regras</a:t>
            </a:r>
            <a:endParaRPr lang="pt-PT" b="0"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b="1" dirty="0"/>
              <a:t>Passeios e atrações:</a:t>
            </a:r>
            <a:r>
              <a:rPr lang="pt-PT" dirty="0"/>
              <a:t> Publique seus protocolos / Ofereça opções privadas ou para pequenos grupos / Flexibilidade é a chave</a:t>
            </a:r>
          </a:p>
          <a:p>
            <a:pPr marL="0" marR="0" lvl="0" indent="0" algn="l" defTabSz="914400" rtl="0" eaLnBrk="1" fontAlgn="auto" latinLnBrk="0" hangingPunct="1">
              <a:lnSpc>
                <a:spcPct val="100000"/>
              </a:lnSpc>
              <a:spcBef>
                <a:spcPts val="0"/>
              </a:spcBef>
              <a:spcAft>
                <a:spcPts val="0"/>
              </a:spcAft>
              <a:buClrTx/>
              <a:buSzTx/>
              <a:buFontTx/>
              <a:buNone/>
              <a:tabLst/>
              <a:defRPr/>
            </a:pPr>
            <a:r>
              <a:rPr lang="pt-PT" b="1" dirty="0"/>
              <a:t>Restaurantes: </a:t>
            </a:r>
            <a:r>
              <a:rPr lang="pt-PT" b="0" dirty="0"/>
              <a:t>1. Foco em marketing / 2. Fique à frente das atualizações de negócios / 3. Considere maneiras de continuar diversificando seu negócio / 4. Peça aos clientes para contar sua história</a:t>
            </a:r>
            <a:endParaRPr lang="en-GB" b="0" dirty="0"/>
          </a:p>
          <a:p>
            <a:r>
              <a:rPr lang="pt-PT" b="1" dirty="0"/>
              <a:t>Marcas:</a:t>
            </a:r>
            <a:r>
              <a:rPr lang="pt-PT" dirty="0"/>
              <a:t> 1. O criativo deve refletir o momento / 2. Valor pelo dinheiro / 3. Os consumidores estão procurando por “ajudantes”</a:t>
            </a:r>
            <a:endParaRPr lang="en-US" b="1"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14</a:t>
            </a:fld>
            <a:endParaRPr lang="en-US"/>
          </a:p>
        </p:txBody>
      </p:sp>
    </p:spTree>
    <p:extLst>
      <p:ext uri="{BB962C8B-B14F-4D97-AF65-F5344CB8AC3E}">
        <p14:creationId xmlns:p14="http://schemas.microsoft.com/office/powerpoint/2010/main" val="1652200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9ED4A299-DD6E-4F4E-AAAF-972CE464E941}" type="slidenum">
              <a:rPr lang="en-US" smtClean="0"/>
              <a:t>15</a:t>
            </a:fld>
            <a:endParaRPr lang="en-US"/>
          </a:p>
        </p:txBody>
      </p:sp>
    </p:spTree>
    <p:extLst>
      <p:ext uri="{BB962C8B-B14F-4D97-AF65-F5344CB8AC3E}">
        <p14:creationId xmlns:p14="http://schemas.microsoft.com/office/powerpoint/2010/main" val="67490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Picture Placeholder 2">
            <a:extLst>
              <a:ext uri="{FF2B5EF4-FFF2-40B4-BE49-F238E27FC236}">
                <a16:creationId xmlns:a16="http://schemas.microsoft.com/office/drawing/2014/main" id="{ADA5B9F8-FB39-924E-AF2D-CA1144D0C800}"/>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5AF73268-9BC5-3345-85C8-49CC8A66A548}"/>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538C8B9-CB3A-9045-8F75-E435472F24C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pic>
        <p:nvPicPr>
          <p:cNvPr id="12" name="Picture 11" descr="A picture containing clock, light&#10;&#10;Description automatically generated">
            <a:extLst>
              <a:ext uri="{FF2B5EF4-FFF2-40B4-BE49-F238E27FC236}">
                <a16:creationId xmlns:a16="http://schemas.microsoft.com/office/drawing/2014/main" id="{470D8D8A-160A-E54A-A3E8-514650382F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3" name="Picture 12" descr="A picture containing clock, light&#10;&#10;Description automatically generated">
            <a:extLst>
              <a:ext uri="{FF2B5EF4-FFF2-40B4-BE49-F238E27FC236}">
                <a16:creationId xmlns:a16="http://schemas.microsoft.com/office/drawing/2014/main" id="{BEE029E7-2486-8441-AD63-8C7908EF836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403461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40" name="Picture Placeholder 2">
            <a:extLst>
              <a:ext uri="{FF2B5EF4-FFF2-40B4-BE49-F238E27FC236}">
                <a16:creationId xmlns:a16="http://schemas.microsoft.com/office/drawing/2014/main" id="{A7720F9D-A566-814E-AE91-3E356CC6E682}"/>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pic>
        <p:nvPicPr>
          <p:cNvPr id="12" name="Picture 11" descr="A picture containing clock, light&#10;&#10;Description automatically generated">
            <a:extLst>
              <a:ext uri="{FF2B5EF4-FFF2-40B4-BE49-F238E27FC236}">
                <a16:creationId xmlns:a16="http://schemas.microsoft.com/office/drawing/2014/main" id="{77A8B5D0-0AEC-F446-A323-E7D32E7B46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5" name="Picture 14" descr="A picture containing clock, light&#10;&#10;Description automatically generated">
            <a:extLst>
              <a:ext uri="{FF2B5EF4-FFF2-40B4-BE49-F238E27FC236}">
                <a16:creationId xmlns:a16="http://schemas.microsoft.com/office/drawing/2014/main" id="{3046BC33-37F3-6048-88BE-58D0D1700B2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189064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A193C59-B731-4547-9C68-6DD50ABF4A48}"/>
              </a:ext>
            </a:extLst>
          </p:cNvPr>
          <p:cNvSpPr/>
          <p:nvPr userDrawn="1"/>
        </p:nvSpPr>
        <p:spPr>
          <a:xfrm>
            <a:off x="1" y="573972"/>
            <a:ext cx="3657600" cy="3966192"/>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5" name="Rectangle 14">
            <a:extLst>
              <a:ext uri="{FF2B5EF4-FFF2-40B4-BE49-F238E27FC236}">
                <a16:creationId xmlns:a16="http://schemas.microsoft.com/office/drawing/2014/main" id="{B12BEEE8-C8B2-B942-B19E-5F025637839E}"/>
              </a:ext>
            </a:extLst>
          </p:cNvPr>
          <p:cNvSpPr/>
          <p:nvPr userDrawn="1"/>
        </p:nvSpPr>
        <p:spPr>
          <a:xfrm>
            <a:off x="10798629" y="4540164"/>
            <a:ext cx="1393371" cy="814718"/>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6" name="Text Placeholder 23">
            <a:extLst>
              <a:ext uri="{FF2B5EF4-FFF2-40B4-BE49-F238E27FC236}">
                <a16:creationId xmlns:a16="http://schemas.microsoft.com/office/drawing/2014/main" id="{A5F280E2-5C11-E848-918D-5B63238DDA69}"/>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9649DF6-A910-6541-8334-0AFA64D16647}"/>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9" name="Picture Placeholder 2">
            <a:extLst>
              <a:ext uri="{FF2B5EF4-FFF2-40B4-BE49-F238E27FC236}">
                <a16:creationId xmlns:a16="http://schemas.microsoft.com/office/drawing/2014/main" id="{03903FD7-B0B5-C34B-8FAD-562DD7371374}"/>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pic>
        <p:nvPicPr>
          <p:cNvPr id="20" name="Picture 19" descr="A picture containing clock, light&#10;&#10;Description automatically generated">
            <a:extLst>
              <a:ext uri="{FF2B5EF4-FFF2-40B4-BE49-F238E27FC236}">
                <a16:creationId xmlns:a16="http://schemas.microsoft.com/office/drawing/2014/main" id="{3FFA77D1-E063-194C-B3F4-3827B010D4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21" name="Picture 20" descr="A picture containing clock, light&#10;&#10;Description automatically generated">
            <a:extLst>
              <a:ext uri="{FF2B5EF4-FFF2-40B4-BE49-F238E27FC236}">
                <a16:creationId xmlns:a16="http://schemas.microsoft.com/office/drawing/2014/main" id="{AAF04B87-73BD-FF46-8740-282C1A2BD0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
        <p:nvSpPr>
          <p:cNvPr id="22" name="TextBox 21">
            <a:extLst>
              <a:ext uri="{FF2B5EF4-FFF2-40B4-BE49-F238E27FC236}">
                <a16:creationId xmlns:a16="http://schemas.microsoft.com/office/drawing/2014/main" id="{E5E697F6-53AA-874B-BB99-6656F342A3B8}"/>
              </a:ext>
            </a:extLst>
          </p:cNvPr>
          <p:cNvSpPr txBox="1"/>
          <p:nvPr userDrawn="1"/>
        </p:nvSpPr>
        <p:spPr>
          <a:xfrm>
            <a:off x="2529444" y="533202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217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296157" y="4534649"/>
            <a:ext cx="785328" cy="1056986"/>
          </a:xfrm>
        </p:spPr>
        <p:txBody>
          <a:bodyPr anchor="t">
            <a:normAutofit/>
          </a:bodyPr>
          <a:lstStyle>
            <a:lvl1pPr marL="0" indent="0" algn="r">
              <a:buNone/>
              <a:defRPr sz="9600" b="1" i="0" baseline="0">
                <a:solidFill>
                  <a:schemeClr val="tx1"/>
                </a:solidFill>
                <a:latin typeface="Times New Roman" charset="0"/>
                <a:ea typeface="Times New Roman" charset="0"/>
                <a:cs typeface="Times New Roman" charset="0"/>
              </a:defRPr>
            </a:lvl1pPr>
          </a:lstStyle>
          <a:p>
            <a:pPr lvl="0"/>
            <a:r>
              <a:rPr lang="en-US" dirty="0"/>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712093" y="857244"/>
            <a:ext cx="4369392" cy="4493975"/>
          </a:xfrm>
        </p:spPr>
        <p:txBody>
          <a:bodyPr anchor="ctr">
            <a:normAutofit/>
          </a:bodyPr>
          <a:lstStyle>
            <a:lvl1pPr marL="0" indent="0" algn="ctr">
              <a:buNone/>
              <a:defRPr sz="3000" i="1" baseline="0">
                <a:solidFill>
                  <a:schemeClr val="tx1"/>
                </a:solidFill>
                <a:latin typeface="+mn-lt"/>
              </a:defRPr>
            </a:lvl1pPr>
          </a:lstStyle>
          <a:p>
            <a:pPr lvl="0"/>
            <a:r>
              <a:rPr lang="en-US" dirty="0"/>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623677" y="659926"/>
            <a:ext cx="2613204" cy="1221666"/>
          </a:xfrm>
        </p:spPr>
        <p:txBody>
          <a:bodyPr anchor="t">
            <a:normAutofit/>
          </a:bodyPr>
          <a:lstStyle>
            <a:lvl1pPr marL="0" indent="0" algn="l">
              <a:buNone/>
              <a:defRPr sz="9600" b="1" i="0" baseline="0">
                <a:solidFill>
                  <a:schemeClr val="tx1"/>
                </a:solidFill>
                <a:latin typeface="Times New Roman" charset="0"/>
                <a:ea typeface="Times New Roman" charset="0"/>
                <a:cs typeface="Times New Roman" charset="0"/>
              </a:defRPr>
            </a:lvl1pPr>
          </a:lstStyle>
          <a:p>
            <a:pPr lvl="0"/>
            <a:r>
              <a:rPr lang="en-US" dirty="0"/>
              <a:t>“</a:t>
            </a:r>
          </a:p>
        </p:txBody>
      </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299729" y="-1"/>
            <a:ext cx="4369392"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pic>
        <p:nvPicPr>
          <p:cNvPr id="25" name="Picture 24" descr="A picture containing clock, light&#10;&#10;Description automatically generated">
            <a:extLst>
              <a:ext uri="{FF2B5EF4-FFF2-40B4-BE49-F238E27FC236}">
                <a16:creationId xmlns:a16="http://schemas.microsoft.com/office/drawing/2014/main" id="{1AAC24B9-FFAF-734C-961D-EBEC0B1978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28" name="Picture 27" descr="A picture containing clock, light&#10;&#10;Description automatically generated">
            <a:extLst>
              <a:ext uri="{FF2B5EF4-FFF2-40B4-BE49-F238E27FC236}">
                <a16:creationId xmlns:a16="http://schemas.microsoft.com/office/drawing/2014/main" id="{33393B36-9099-F14A-9B66-8AADB417960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Tree>
    <p:extLst>
      <p:ext uri="{BB962C8B-B14F-4D97-AF65-F5344CB8AC3E}">
        <p14:creationId xmlns:p14="http://schemas.microsoft.com/office/powerpoint/2010/main" val="2434540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73A3490-EBD3-BA40-BA5F-427C723BBA52}"/>
              </a:ext>
            </a:extLst>
          </p:cNvPr>
          <p:cNvSpPr/>
          <p:nvPr userDrawn="1"/>
        </p:nvSpPr>
        <p:spPr>
          <a:xfrm>
            <a:off x="405433" y="370011"/>
            <a:ext cx="11381134" cy="6117978"/>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CF482994-7DCE-674B-8773-A6B999027940}"/>
              </a:ext>
            </a:extLst>
          </p:cNvPr>
          <p:cNvSpPr>
            <a:spLocks noGrp="1"/>
          </p:cNvSpPr>
          <p:nvPr>
            <p:ph type="body" sz="quarter" idx="14" hasCustomPrompt="1"/>
          </p:nvPr>
        </p:nvSpPr>
        <p:spPr>
          <a:xfrm>
            <a:off x="4296157" y="4534649"/>
            <a:ext cx="785328" cy="1056986"/>
          </a:xfrm>
        </p:spPr>
        <p:txBody>
          <a:bodyPr anchor="t">
            <a:normAutofit/>
          </a:bodyPr>
          <a:lstStyle>
            <a:lvl1pPr marL="0" indent="0" algn="r">
              <a:buNone/>
              <a:defRPr sz="9600" b="1" i="0" baseline="0">
                <a:solidFill>
                  <a:schemeClr val="tx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64549542-EC66-6D4F-A905-17D9D453C432}"/>
              </a:ext>
            </a:extLst>
          </p:cNvPr>
          <p:cNvSpPr>
            <a:spLocks noGrp="1"/>
          </p:cNvSpPr>
          <p:nvPr>
            <p:ph type="body" sz="quarter" idx="13" hasCustomPrompt="1"/>
          </p:nvPr>
        </p:nvSpPr>
        <p:spPr>
          <a:xfrm>
            <a:off x="712093" y="857244"/>
            <a:ext cx="4369392" cy="4493975"/>
          </a:xfrm>
        </p:spPr>
        <p:txBody>
          <a:bodyPr anchor="ctr">
            <a:normAutofit/>
          </a:bodyPr>
          <a:lstStyle>
            <a:lvl1pPr marL="0" indent="0" algn="ctr">
              <a:buNone/>
              <a:defRPr sz="3000" i="1" baseline="0">
                <a:solidFill>
                  <a:schemeClr val="tx1"/>
                </a:solidFill>
                <a:latin typeface="+mn-lt"/>
              </a:defRPr>
            </a:lvl1pPr>
          </a:lstStyle>
          <a:p>
            <a:pPr lvl="0"/>
            <a:r>
              <a:rPr lang="en-US" dirty="0"/>
              <a:t>Quote Here</a:t>
            </a:r>
          </a:p>
        </p:txBody>
      </p:sp>
      <p:sp>
        <p:nvSpPr>
          <p:cNvPr id="21" name="Text Placeholder 23">
            <a:extLst>
              <a:ext uri="{FF2B5EF4-FFF2-40B4-BE49-F238E27FC236}">
                <a16:creationId xmlns:a16="http://schemas.microsoft.com/office/drawing/2014/main" id="{5558487F-3248-D24F-B0C7-4C1ECF728A97}"/>
              </a:ext>
            </a:extLst>
          </p:cNvPr>
          <p:cNvSpPr>
            <a:spLocks noGrp="1"/>
          </p:cNvSpPr>
          <p:nvPr>
            <p:ph type="body" sz="quarter" idx="15" hasCustomPrompt="1"/>
          </p:nvPr>
        </p:nvSpPr>
        <p:spPr>
          <a:xfrm>
            <a:off x="623677" y="659926"/>
            <a:ext cx="2613204" cy="1221666"/>
          </a:xfrm>
        </p:spPr>
        <p:txBody>
          <a:bodyPr anchor="t">
            <a:normAutofit/>
          </a:bodyPr>
          <a:lstStyle>
            <a:lvl1pPr marL="0" indent="0" algn="l">
              <a:buNone/>
              <a:defRPr sz="9600" b="1" i="0" baseline="0">
                <a:solidFill>
                  <a:schemeClr val="tx1"/>
                </a:solidFill>
                <a:latin typeface="Times New Roman" charset="0"/>
                <a:ea typeface="Times New Roman" charset="0"/>
                <a:cs typeface="Times New Roman" charset="0"/>
              </a:defRPr>
            </a:lvl1pPr>
          </a:lstStyle>
          <a:p>
            <a:pPr lvl="0"/>
            <a:r>
              <a:rPr lang="en-US" dirty="0"/>
              <a:t>“</a:t>
            </a:r>
          </a:p>
        </p:txBody>
      </p:sp>
      <p:sp>
        <p:nvSpPr>
          <p:cNvPr id="22" name="Picture Placeholder 2">
            <a:extLst>
              <a:ext uri="{FF2B5EF4-FFF2-40B4-BE49-F238E27FC236}">
                <a16:creationId xmlns:a16="http://schemas.microsoft.com/office/drawing/2014/main" id="{4E341D50-4597-F740-B18A-BF741768A777}"/>
              </a:ext>
            </a:extLst>
          </p:cNvPr>
          <p:cNvSpPr>
            <a:spLocks noGrp="1"/>
          </p:cNvSpPr>
          <p:nvPr>
            <p:ph type="pic" sz="quarter" idx="19"/>
          </p:nvPr>
        </p:nvSpPr>
        <p:spPr>
          <a:xfrm>
            <a:off x="5299729" y="-1"/>
            <a:ext cx="4369392"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pic>
        <p:nvPicPr>
          <p:cNvPr id="23" name="Picture 22" descr="A picture containing clock, light&#10;&#10;Description automatically generated">
            <a:extLst>
              <a:ext uri="{FF2B5EF4-FFF2-40B4-BE49-F238E27FC236}">
                <a16:creationId xmlns:a16="http://schemas.microsoft.com/office/drawing/2014/main" id="{AD30A63E-6E9F-4243-B9DE-463FF62A2C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24" name="Picture 23" descr="A picture containing clock, light&#10;&#10;Description automatically generated">
            <a:extLst>
              <a:ext uri="{FF2B5EF4-FFF2-40B4-BE49-F238E27FC236}">
                <a16:creationId xmlns:a16="http://schemas.microsoft.com/office/drawing/2014/main" id="{9889B87C-5507-C94E-82F2-564202A8676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Tree>
    <p:extLst>
      <p:ext uri="{BB962C8B-B14F-4D97-AF65-F5344CB8AC3E}">
        <p14:creationId xmlns:p14="http://schemas.microsoft.com/office/powerpoint/2010/main" val="132536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332509" y="301336"/>
            <a:ext cx="11513127" cy="6213764"/>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8B1168EF-BA5D-6340-BD17-FA1CD2ECA3C5}"/>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tx1"/>
                </a:solidFill>
                <a:latin typeface="+mn-lt"/>
              </a:defRPr>
            </a:lvl1pPr>
          </a:lstStyle>
          <a:p>
            <a:pPr lvl="0"/>
            <a:r>
              <a:rPr lang="en-US" dirty="0"/>
              <a:t>TITLE</a:t>
            </a:r>
          </a:p>
        </p:txBody>
      </p:sp>
      <p:pic>
        <p:nvPicPr>
          <p:cNvPr id="7" name="Picture 6" descr="A picture containing clock, light&#10;&#10;Description automatically generated">
            <a:extLst>
              <a:ext uri="{FF2B5EF4-FFF2-40B4-BE49-F238E27FC236}">
                <a16:creationId xmlns:a16="http://schemas.microsoft.com/office/drawing/2014/main" id="{1DB39406-52C6-524A-A8ED-A322BCC3CC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10" name="Picture 9" descr="A picture containing clock, light&#10;&#10;Description automatically generated">
            <a:extLst>
              <a:ext uri="{FF2B5EF4-FFF2-40B4-BE49-F238E27FC236}">
                <a16:creationId xmlns:a16="http://schemas.microsoft.com/office/drawing/2014/main" id="{94816418-C330-BE45-BD1B-DE767D2CADA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2CDFA0-AE32-354F-BFC4-4E2908931666}"/>
              </a:ext>
            </a:extLst>
          </p:cNvPr>
          <p:cNvSpPr/>
          <p:nvPr userDrawn="1"/>
        </p:nvSpPr>
        <p:spPr>
          <a:xfrm>
            <a:off x="332509" y="301336"/>
            <a:ext cx="11513127" cy="6213764"/>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3">
            <a:extLst>
              <a:ext uri="{FF2B5EF4-FFF2-40B4-BE49-F238E27FC236}">
                <a16:creationId xmlns:a16="http://schemas.microsoft.com/office/drawing/2014/main" id="{45EEF1A5-64A2-B74F-8A95-59D3FCF531D2}"/>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tx1"/>
                </a:solidFill>
                <a:latin typeface="+mn-lt"/>
              </a:defRPr>
            </a:lvl1pPr>
          </a:lstStyle>
          <a:p>
            <a:pPr lvl="0"/>
            <a:r>
              <a:rPr lang="en-US" dirty="0"/>
              <a:t>TITLE</a:t>
            </a:r>
          </a:p>
        </p:txBody>
      </p:sp>
      <p:pic>
        <p:nvPicPr>
          <p:cNvPr id="10" name="Picture 9" descr="A picture containing clock, light&#10;&#10;Description automatically generated">
            <a:extLst>
              <a:ext uri="{FF2B5EF4-FFF2-40B4-BE49-F238E27FC236}">
                <a16:creationId xmlns:a16="http://schemas.microsoft.com/office/drawing/2014/main" id="{88FDC867-7C61-1D48-AAB9-0445B22007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14" name="Picture 13" descr="A picture containing clock, light&#10;&#10;Description automatically generated">
            <a:extLst>
              <a:ext uri="{FF2B5EF4-FFF2-40B4-BE49-F238E27FC236}">
                <a16:creationId xmlns:a16="http://schemas.microsoft.com/office/drawing/2014/main" id="{0115479A-658A-854C-9A1B-C1555C23D5F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 solid with tex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EFC44B-F86F-CC4A-9DA1-0992E13CF076}"/>
              </a:ext>
            </a:extLst>
          </p:cNvPr>
          <p:cNvSpPr/>
          <p:nvPr userDrawn="1"/>
        </p:nvSpPr>
        <p:spPr>
          <a:xfrm>
            <a:off x="332509" y="301336"/>
            <a:ext cx="5118265" cy="6213764"/>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clock, light&#10;&#10;Description automatically generated">
            <a:extLst>
              <a:ext uri="{FF2B5EF4-FFF2-40B4-BE49-F238E27FC236}">
                <a16:creationId xmlns:a16="http://schemas.microsoft.com/office/drawing/2014/main" id="{E3B0AF24-C60F-C74B-9FB2-36635DF8A3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11" name="Picture 10" descr="A picture containing clock, light&#10;&#10;Description automatically generated">
            <a:extLst>
              <a:ext uri="{FF2B5EF4-FFF2-40B4-BE49-F238E27FC236}">
                <a16:creationId xmlns:a16="http://schemas.microsoft.com/office/drawing/2014/main" id="{7C48E361-DED3-4A4D-98A8-4FCABC28DB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
        <p:nvSpPr>
          <p:cNvPr id="14" name="Text Placeholder 23">
            <a:extLst>
              <a:ext uri="{FF2B5EF4-FFF2-40B4-BE49-F238E27FC236}">
                <a16:creationId xmlns:a16="http://schemas.microsoft.com/office/drawing/2014/main" id="{D27942BF-7B03-CE45-B584-E1265764F33C}"/>
              </a:ext>
            </a:extLst>
          </p:cNvPr>
          <p:cNvSpPr>
            <a:spLocks noGrp="1"/>
          </p:cNvSpPr>
          <p:nvPr>
            <p:ph type="body" sz="quarter" idx="15" hasCustomPrompt="1"/>
          </p:nvPr>
        </p:nvSpPr>
        <p:spPr>
          <a:xfrm>
            <a:off x="571313" y="875544"/>
            <a:ext cx="4677581" cy="4883987"/>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7" name="Text Placeholder 25">
            <a:extLst>
              <a:ext uri="{FF2B5EF4-FFF2-40B4-BE49-F238E27FC236}">
                <a16:creationId xmlns:a16="http://schemas.microsoft.com/office/drawing/2014/main" id="{C077F339-5D74-6348-8CE9-B8CF53750BBF}"/>
              </a:ext>
            </a:extLst>
          </p:cNvPr>
          <p:cNvSpPr>
            <a:spLocks noGrp="1"/>
          </p:cNvSpPr>
          <p:nvPr>
            <p:ph type="body" sz="quarter" idx="16" hasCustomPrompt="1"/>
          </p:nvPr>
        </p:nvSpPr>
        <p:spPr>
          <a:xfrm>
            <a:off x="5973287" y="875545"/>
            <a:ext cx="5576287" cy="4883986"/>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 solid with text -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EFC44B-F86F-CC4A-9DA1-0992E13CF076}"/>
              </a:ext>
            </a:extLst>
          </p:cNvPr>
          <p:cNvSpPr/>
          <p:nvPr userDrawn="1"/>
        </p:nvSpPr>
        <p:spPr>
          <a:xfrm>
            <a:off x="332509" y="301336"/>
            <a:ext cx="5118265" cy="6213764"/>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clock, light&#10;&#10;Description automatically generated">
            <a:extLst>
              <a:ext uri="{FF2B5EF4-FFF2-40B4-BE49-F238E27FC236}">
                <a16:creationId xmlns:a16="http://schemas.microsoft.com/office/drawing/2014/main" id="{E3B0AF24-C60F-C74B-9FB2-36635DF8A3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81549"/>
            <a:ext cx="1965601" cy="655817"/>
          </a:xfrm>
          <a:prstGeom prst="rect">
            <a:avLst/>
          </a:prstGeom>
        </p:spPr>
      </p:pic>
      <p:pic>
        <p:nvPicPr>
          <p:cNvPr id="11" name="Picture 10" descr="A picture containing clock, light&#10;&#10;Description automatically generated">
            <a:extLst>
              <a:ext uri="{FF2B5EF4-FFF2-40B4-BE49-F238E27FC236}">
                <a16:creationId xmlns:a16="http://schemas.microsoft.com/office/drawing/2014/main" id="{7C48E361-DED3-4A4D-98A8-4FCABC28DB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076358"/>
            <a:ext cx="1965601" cy="242442"/>
          </a:xfrm>
          <a:prstGeom prst="rect">
            <a:avLst/>
          </a:prstGeom>
        </p:spPr>
      </p:pic>
      <p:sp>
        <p:nvSpPr>
          <p:cNvPr id="14" name="Text Placeholder 23">
            <a:extLst>
              <a:ext uri="{FF2B5EF4-FFF2-40B4-BE49-F238E27FC236}">
                <a16:creationId xmlns:a16="http://schemas.microsoft.com/office/drawing/2014/main" id="{D27942BF-7B03-CE45-B584-E1265764F33C}"/>
              </a:ext>
            </a:extLst>
          </p:cNvPr>
          <p:cNvSpPr>
            <a:spLocks noGrp="1"/>
          </p:cNvSpPr>
          <p:nvPr>
            <p:ph type="body" sz="quarter" idx="15" hasCustomPrompt="1"/>
          </p:nvPr>
        </p:nvSpPr>
        <p:spPr>
          <a:xfrm>
            <a:off x="571313" y="875544"/>
            <a:ext cx="4677581" cy="4883987"/>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7" name="Text Placeholder 25">
            <a:extLst>
              <a:ext uri="{FF2B5EF4-FFF2-40B4-BE49-F238E27FC236}">
                <a16:creationId xmlns:a16="http://schemas.microsoft.com/office/drawing/2014/main" id="{C077F339-5D74-6348-8CE9-B8CF53750BBF}"/>
              </a:ext>
            </a:extLst>
          </p:cNvPr>
          <p:cNvSpPr>
            <a:spLocks noGrp="1"/>
          </p:cNvSpPr>
          <p:nvPr>
            <p:ph type="body" sz="quarter" idx="16" hasCustomPrompt="1"/>
          </p:nvPr>
        </p:nvSpPr>
        <p:spPr>
          <a:xfrm>
            <a:off x="5973287" y="875545"/>
            <a:ext cx="5576287" cy="4883986"/>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5201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47066" y="1313696"/>
            <a:ext cx="2659582" cy="3745771"/>
          </a:xfrm>
          <a:prstGeom prst="rect">
            <a:avLst/>
          </a:prstGeom>
          <a:noFill/>
          <a:ln w="190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306311" y="1313696"/>
            <a:ext cx="2659582" cy="3745771"/>
          </a:xfrm>
          <a:prstGeom prst="rect">
            <a:avLst/>
          </a:prstGeom>
          <a:noFill/>
          <a:ln w="190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65555" y="1313696"/>
            <a:ext cx="2659582" cy="3745771"/>
          </a:xfrm>
          <a:prstGeom prst="rect">
            <a:avLst/>
          </a:prstGeom>
          <a:noFill/>
          <a:ln w="190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24798" y="1313696"/>
            <a:ext cx="2659582" cy="3745771"/>
          </a:xfrm>
          <a:prstGeom prst="rect">
            <a:avLst/>
          </a:prstGeom>
          <a:noFill/>
          <a:ln w="19050">
            <a:solidFill>
              <a:srgbClr val="6EC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92881" y="4771846"/>
            <a:ext cx="1811454" cy="432170"/>
          </a:xfrm>
          <a:prstGeom prst="roundRect">
            <a:avLst/>
          </a:prstGeom>
          <a:solidFill>
            <a:srgbClr val="6ECECB"/>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740896"/>
          </a:xfrm>
          <a:noFill/>
        </p:spPr>
        <p:txBody>
          <a:bodyPr>
            <a:normAutofit/>
          </a:bodyPr>
          <a:lstStyle>
            <a:lvl1pPr marL="0" indent="0" algn="ctr">
              <a:buNone/>
              <a:defRPr sz="3600" b="1">
                <a:solidFill>
                  <a:schemeClr val="tx1"/>
                </a:solidFill>
                <a:latin typeface="+mn-lt"/>
              </a:defRPr>
            </a:lvl1pPr>
          </a:lstStyle>
          <a:p>
            <a:pPr lvl="0"/>
            <a:r>
              <a:rPr lang="en-US" dirty="0"/>
              <a:t>TITLE</a:t>
            </a:r>
          </a:p>
        </p:txBody>
      </p:sp>
      <p:sp>
        <p:nvSpPr>
          <p:cNvPr id="54" name="Text Placeholder 25"/>
          <p:cNvSpPr>
            <a:spLocks noGrp="1"/>
          </p:cNvSpPr>
          <p:nvPr>
            <p:ph type="body" sz="quarter" idx="15" hasCustomPrompt="1"/>
          </p:nvPr>
        </p:nvSpPr>
        <p:spPr>
          <a:xfrm>
            <a:off x="461765" y="4780881"/>
            <a:ext cx="2644883" cy="278586"/>
          </a:xfrm>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47066" y="2962123"/>
            <a:ext cx="2659582" cy="716489"/>
          </a:xfrm>
          <a:noFill/>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33731" y="4771846"/>
            <a:ext cx="1811454" cy="432170"/>
          </a:xfrm>
          <a:prstGeom prst="roundRect">
            <a:avLst/>
          </a:prstGeom>
          <a:solidFill>
            <a:srgbClr val="6ECECB"/>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302615" y="4780881"/>
            <a:ext cx="2644883" cy="278586"/>
          </a:xfrm>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87916" y="2962123"/>
            <a:ext cx="2659582" cy="716489"/>
          </a:xfrm>
          <a:noFill/>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30703" y="4771846"/>
            <a:ext cx="1811454" cy="432170"/>
          </a:xfrm>
          <a:prstGeom prst="roundRect">
            <a:avLst/>
          </a:prstGeom>
          <a:solidFill>
            <a:srgbClr val="6ECECB"/>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99587" y="4780881"/>
            <a:ext cx="2644883" cy="278586"/>
          </a:xfrm>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84888" y="2962123"/>
            <a:ext cx="2659582" cy="716489"/>
          </a:xfrm>
          <a:noFill/>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67167" y="4771846"/>
            <a:ext cx="1811454" cy="432170"/>
          </a:xfrm>
          <a:prstGeom prst="roundRect">
            <a:avLst/>
          </a:prstGeom>
          <a:solidFill>
            <a:srgbClr val="6ECECB"/>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36051" y="4780881"/>
            <a:ext cx="2644883" cy="278586"/>
          </a:xfrm>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21352" y="2962123"/>
            <a:ext cx="2659582" cy="716489"/>
          </a:xfrm>
          <a:noFill/>
        </p:spPr>
        <p:txBody>
          <a:bodyPr>
            <a:noAutofit/>
          </a:bodyPr>
          <a:lstStyle>
            <a:lvl1pPr marL="0" indent="0" algn="ctr">
              <a:buNone/>
              <a:defRPr sz="18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26" name="Picture 25" descr="A picture containing clock, light&#10;&#10;Description automatically generated">
            <a:extLst>
              <a:ext uri="{FF2B5EF4-FFF2-40B4-BE49-F238E27FC236}">
                <a16:creationId xmlns:a16="http://schemas.microsoft.com/office/drawing/2014/main" id="{16DB5F36-9181-364F-99C3-D62B127EA7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27" name="Picture 26" descr="A picture containing clock, light&#10;&#10;Description automatically generated">
            <a:extLst>
              <a:ext uri="{FF2B5EF4-FFF2-40B4-BE49-F238E27FC236}">
                <a16:creationId xmlns:a16="http://schemas.microsoft.com/office/drawing/2014/main" id="{D54472F6-5652-F54C-87BE-CC3014C0EAA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152916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2"/>
            <a:ext cx="12192000" cy="685800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tx1"/>
                </a:solidFill>
                <a:effectLst/>
                <a:latin typeface="+mn-lt"/>
                <a:ea typeface="+mn-ea"/>
                <a:cs typeface="+mn-cs"/>
                <a:sym typeface="Quattrocento Sans"/>
              </a:rPr>
              <a:t>DETOUR</a:t>
            </a:r>
          </a:p>
          <a:p>
            <a:pPr fontAlgn="base"/>
            <a:r>
              <a:rPr lang="en-IE" sz="4400" b="0" i="0" u="none" strike="noStrike" kern="1200" baseline="0" dirty="0">
                <a:solidFill>
                  <a:schemeClr val="tx1"/>
                </a:solidFill>
                <a:effectLst/>
                <a:latin typeface="+mn-lt"/>
                <a:ea typeface="+mn-ea"/>
                <a:cs typeface="+mn-cs"/>
                <a:sym typeface="Quattrocento Sans"/>
              </a:rPr>
              <a:t>FONT TYPEFACE &amp; SIZE</a:t>
            </a:r>
            <a:endParaRPr lang="en-IE" sz="3600" baseline="0" dirty="0">
              <a:solidFill>
                <a:schemeClr val="tx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tx1"/>
                </a:solidFill>
                <a:effectLst/>
                <a:latin typeface="+mn-lt"/>
                <a:ea typeface="+mn-ea"/>
                <a:cs typeface="+mn-cs"/>
              </a:rPr>
              <a:t>PLEASE</a:t>
            </a:r>
            <a:r>
              <a:rPr lang="en-IE" sz="3000" b="0" i="0" u="none" strike="noStrike" kern="1200" baseline="0" dirty="0">
                <a:solidFill>
                  <a:schemeClr val="tx1"/>
                </a:solidFill>
                <a:effectLst/>
                <a:latin typeface="+mn-lt"/>
                <a:ea typeface="+mn-ea"/>
                <a:cs typeface="+mn-cs"/>
              </a:rPr>
              <a:t> ENSURE TO KEEP FONTS AS PER THE LAYOUT</a:t>
            </a:r>
            <a:endParaRPr lang="en-IE" sz="3000" b="0" i="0" u="none" strike="noStrike" kern="1200" dirty="0">
              <a:solidFill>
                <a:schemeClr val="tx1"/>
              </a:solidFill>
              <a:effectLst/>
              <a:latin typeface="+mn-lt"/>
              <a:ea typeface="+mn-ea"/>
              <a:cs typeface="+mn-cs"/>
            </a:endParaRPr>
          </a:p>
          <a:p>
            <a:pPr fontAlgn="base"/>
            <a:endParaRPr lang="en-IE" sz="3000" b="0" i="0" u="none" strike="noStrike" kern="1200" dirty="0">
              <a:solidFill>
                <a:schemeClr val="tx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tx1"/>
                </a:solidFill>
                <a:effectLst/>
                <a:latin typeface="+mn-lt"/>
                <a:ea typeface="+mn-ea"/>
                <a:cs typeface="+mn-cs"/>
              </a:rPr>
              <a:t>48 point </a:t>
            </a:r>
            <a:r>
              <a:rPr lang="en-IE" sz="3000" b="0" i="0" u="none" strike="noStrike" kern="1200" baseline="0" dirty="0">
                <a:solidFill>
                  <a:schemeClr val="tx1"/>
                </a:solidFill>
                <a:effectLst/>
                <a:latin typeface="+mn-lt"/>
                <a:ea typeface="+mn-ea"/>
                <a:cs typeface="+mn-cs"/>
              </a:rPr>
              <a:t> -  </a:t>
            </a:r>
            <a:r>
              <a:rPr lang="en-IE" sz="3000" b="0" i="0" u="none" strike="noStrike" kern="1200" dirty="0">
                <a:solidFill>
                  <a:schemeClr val="tx1"/>
                </a:solidFill>
                <a:effectLst/>
                <a:latin typeface="+mn-lt"/>
                <a:ea typeface="+mn-ea"/>
                <a:cs typeface="+mn-cs"/>
              </a:rPr>
              <a:t>Divider</a:t>
            </a:r>
            <a:r>
              <a:rPr lang="en-IE" sz="3000" b="0" i="0" u="none" strike="noStrike" kern="1200" baseline="0" dirty="0">
                <a:solidFill>
                  <a:schemeClr val="tx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tx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tx1"/>
                </a:solidFill>
                <a:effectLst/>
                <a:latin typeface="+mn-lt"/>
                <a:ea typeface="+mn-ea"/>
                <a:cs typeface="+mn-cs"/>
              </a:rPr>
              <a:t>36 point</a:t>
            </a:r>
            <a:r>
              <a:rPr lang="en-IE" sz="3000" b="0" i="0" u="none" strike="noStrike" kern="1200" baseline="0" dirty="0">
                <a:solidFill>
                  <a:schemeClr val="tx1"/>
                </a:solidFill>
                <a:effectLst/>
                <a:latin typeface="+mn-lt"/>
                <a:ea typeface="+mn-ea"/>
                <a:cs typeface="+mn-cs"/>
              </a:rPr>
              <a:t>  -  </a:t>
            </a:r>
            <a:r>
              <a:rPr lang="en-IE" sz="3000" b="0" i="0" u="none" strike="noStrike" kern="1200" dirty="0">
                <a:solidFill>
                  <a:schemeClr val="tx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tx1"/>
                </a:solidFill>
                <a:effectLst/>
                <a:latin typeface="+mn-lt"/>
                <a:ea typeface="+mn-ea"/>
                <a:cs typeface="+mn-cs"/>
              </a:rPr>
              <a:t>30 point</a:t>
            </a:r>
            <a:r>
              <a:rPr lang="en-IE" sz="3000" b="0" i="0" u="none" strike="noStrike" kern="1200" baseline="0" dirty="0">
                <a:solidFill>
                  <a:schemeClr val="tx1"/>
                </a:solidFill>
                <a:effectLst/>
                <a:latin typeface="+mn-lt"/>
                <a:ea typeface="+mn-ea"/>
                <a:cs typeface="+mn-cs"/>
              </a:rPr>
              <a:t>  -  </a:t>
            </a:r>
            <a:r>
              <a:rPr lang="en-IE" sz="3000" b="0" i="0" u="none" strike="noStrike" kern="1200" dirty="0">
                <a:solidFill>
                  <a:schemeClr val="tx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tx1"/>
                </a:solidFill>
                <a:effectLst/>
                <a:latin typeface="+mn-lt"/>
                <a:ea typeface="+mn-ea"/>
                <a:cs typeface="+mn-cs"/>
              </a:rPr>
              <a:t>	</a:t>
            </a:r>
            <a:r>
              <a:rPr lang="en-IE" sz="3000" b="0" i="0" u="none" strike="noStrike" kern="1200" baseline="0" dirty="0">
                <a:solidFill>
                  <a:schemeClr val="tx1"/>
                </a:solidFill>
                <a:effectLst/>
                <a:latin typeface="+mn-lt"/>
                <a:ea typeface="+mn-ea"/>
                <a:cs typeface="+mn-cs"/>
              </a:rPr>
              <a:t>       </a:t>
            </a:r>
            <a:r>
              <a:rPr lang="en-IE" sz="3000" b="0" i="0" u="none" strike="noStrike" kern="1200" dirty="0">
                <a:solidFill>
                  <a:schemeClr val="tx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tx1"/>
                </a:solidFill>
                <a:effectLst/>
                <a:latin typeface="+mn-lt"/>
                <a:ea typeface="+mn-ea"/>
                <a:cs typeface="+mn-cs"/>
              </a:rPr>
              <a:t>24 point</a:t>
            </a:r>
            <a:r>
              <a:rPr lang="en-IE" sz="3000" b="0" i="0" u="none" strike="noStrike" kern="1200" baseline="0" dirty="0">
                <a:solidFill>
                  <a:schemeClr val="tx1"/>
                </a:solidFill>
                <a:effectLst/>
                <a:latin typeface="+mn-lt"/>
                <a:ea typeface="+mn-ea"/>
                <a:cs typeface="+mn-cs"/>
              </a:rPr>
              <a:t>  -  </a:t>
            </a:r>
            <a:r>
              <a:rPr lang="en-IE" sz="3000" b="0" i="0" u="none" strike="noStrike" kern="1200" baseline="0" dirty="0">
                <a:solidFill>
                  <a:schemeClr val="tx1"/>
                </a:solidFill>
                <a:effectLst/>
                <a:latin typeface="+mn-lt"/>
                <a:ea typeface="Quattrocento Sans"/>
                <a:cs typeface="Quattrocento Sans"/>
                <a:sym typeface="Quattrocento Sans"/>
              </a:rPr>
              <a:t>Main </a:t>
            </a:r>
            <a:r>
              <a:rPr lang="en-IE" sz="3000" b="0" i="0" u="none" strike="noStrike" kern="1200" dirty="0">
                <a:solidFill>
                  <a:schemeClr val="tx1"/>
                </a:solidFill>
                <a:effectLst/>
                <a:latin typeface="+mn-lt"/>
                <a:ea typeface="+mn-ea"/>
                <a:cs typeface="+mn-cs"/>
              </a:rPr>
              <a:t>Text Body </a:t>
            </a:r>
            <a:endParaRPr lang="en-US" sz="3000" dirty="0">
              <a:solidFill>
                <a:schemeClr val="tx1"/>
              </a:solidFill>
            </a:endParaRPr>
          </a:p>
          <a:p>
            <a:pPr fontAlgn="base"/>
            <a:endParaRPr lang="en-IE" sz="3000" b="0" i="0" u="none" strike="noStrike" kern="1200" dirty="0">
              <a:solidFill>
                <a:schemeClr val="tx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tx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tx1"/>
                </a:solidFill>
                <a:effectLst/>
                <a:latin typeface="+mn-lt"/>
                <a:ea typeface="+mn-ea"/>
                <a:cs typeface="+mn-cs"/>
                <a:sym typeface="Quattrocento Sans"/>
              </a:rPr>
              <a:t>DETOUR </a:t>
            </a:r>
            <a:r>
              <a:rPr lang="en-IE" sz="2400" b="0" i="0" u="none" strike="noStrike" kern="1200" baseline="0" dirty="0">
                <a:solidFill>
                  <a:schemeClr val="tx1"/>
                </a:solidFill>
                <a:effectLst/>
                <a:latin typeface="+mn-lt"/>
                <a:ea typeface="+mn-ea"/>
                <a:cs typeface="+mn-cs"/>
                <a:sym typeface="Quattrocento Sans"/>
              </a:rPr>
              <a:t>PowerPoint is</a:t>
            </a:r>
            <a:r>
              <a:rPr lang="is-IS" sz="2400" b="0" i="0" u="none" strike="noStrike" kern="1200" baseline="0" dirty="0">
                <a:solidFill>
                  <a:schemeClr val="tx1"/>
                </a:solidFill>
                <a:effectLst/>
                <a:latin typeface="+mn-lt"/>
                <a:ea typeface="+mn-ea"/>
                <a:cs typeface="+mn-cs"/>
                <a:sym typeface="Quattrocento Sans"/>
              </a:rPr>
              <a:t>….</a:t>
            </a:r>
            <a:endParaRPr lang="en-IE" sz="2400" b="0" i="0" u="none" strike="noStrike" kern="1200" baseline="0" dirty="0">
              <a:solidFill>
                <a:schemeClr val="tx1"/>
              </a:solidFill>
              <a:effectLst/>
              <a:latin typeface="+mn-lt"/>
              <a:ea typeface="+mn-ea"/>
              <a:cs typeface="+mn-cs"/>
              <a:sym typeface="Quattrocento Sans"/>
            </a:endParaRPr>
          </a:p>
          <a:p>
            <a:pPr fontAlgn="base"/>
            <a:endParaRPr lang="en-IE" sz="2400" b="0" i="0" u="none" strike="noStrike" kern="1200" baseline="0" dirty="0">
              <a:solidFill>
                <a:schemeClr val="tx1"/>
              </a:solidFill>
              <a:effectLst/>
              <a:latin typeface="+mn-lt"/>
              <a:ea typeface="+mn-ea"/>
              <a:cs typeface="+mn-cs"/>
              <a:sym typeface="Quattrocento Sans"/>
            </a:endParaRPr>
          </a:p>
          <a:p>
            <a:pPr fontAlgn="base"/>
            <a:r>
              <a:rPr lang="en-IE" sz="3600" b="1" i="1" baseline="0" dirty="0">
                <a:solidFill>
                  <a:schemeClr val="tx1"/>
                </a:solidFill>
                <a:latin typeface="+mn-lt"/>
                <a:ea typeface="Quattrocento Sans"/>
                <a:cs typeface="Quattrocento Sans"/>
                <a:sym typeface="Quattrocento Sans"/>
              </a:rPr>
              <a:t>Calibri</a:t>
            </a:r>
            <a:endParaRPr lang="en-IE" sz="3600" baseline="0" dirty="0">
              <a:solidFill>
                <a:schemeClr val="tx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tx1"/>
                </a:solidFill>
                <a:effectLst/>
                <a:latin typeface="+mn-lt"/>
                <a:ea typeface="+mn-ea"/>
                <a:cs typeface="+mn-cs"/>
              </a:rPr>
              <a:t>*** </a:t>
            </a:r>
            <a:r>
              <a:rPr lang="en-IE" sz="2400" b="1" kern="1200" dirty="0">
                <a:solidFill>
                  <a:schemeClr val="tx1"/>
                </a:solidFill>
                <a:effectLst/>
                <a:latin typeface="+mn-lt"/>
                <a:ea typeface="+mn-ea"/>
                <a:cs typeface="+mn-cs"/>
              </a:rPr>
              <a:t>PLEASE DELETE THIS INSTRUCTION SLIDE BEFORE PRESENTING FINAL PRESENTATION </a:t>
            </a:r>
            <a:r>
              <a:rPr lang="en-IE" sz="2400"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9307" b="5574"/>
          <a:stretch/>
        </p:blipFill>
        <p:spPr>
          <a:xfrm>
            <a:off x="1216396" y="753365"/>
            <a:ext cx="9759208" cy="5947921"/>
          </a:xfrm>
          <a:prstGeom prst="rect">
            <a:avLst/>
          </a:prstGeom>
        </p:spPr>
      </p:pic>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9" descr="A picture containing clock, light&#10;&#10;Description automatically generated">
            <a:extLst>
              <a:ext uri="{FF2B5EF4-FFF2-40B4-BE49-F238E27FC236}">
                <a16:creationId xmlns:a16="http://schemas.microsoft.com/office/drawing/2014/main" id="{F9D87586-F9C7-1F43-A63C-209BAB4CA5C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1" name="Picture 10" descr="A picture containing clock, light&#10;&#10;Description automatically generated">
            <a:extLst>
              <a:ext uri="{FF2B5EF4-FFF2-40B4-BE49-F238E27FC236}">
                <a16:creationId xmlns:a16="http://schemas.microsoft.com/office/drawing/2014/main" id="{66703AE4-F959-5C43-BD19-CA083A7D5BD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4236862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3" name="Text Placeholder 23">
            <a:extLst>
              <a:ext uri="{FF2B5EF4-FFF2-40B4-BE49-F238E27FC236}">
                <a16:creationId xmlns:a16="http://schemas.microsoft.com/office/drawing/2014/main" id="{28EC86D2-E8D4-C543-A086-19A1B6FF240C}"/>
              </a:ext>
            </a:extLst>
          </p:cNvPr>
          <p:cNvSpPr>
            <a:spLocks noGrp="1"/>
          </p:cNvSpPr>
          <p:nvPr>
            <p:ph type="body" sz="quarter" idx="16" hasCustomPrompt="1"/>
          </p:nvPr>
        </p:nvSpPr>
        <p:spPr>
          <a:xfrm>
            <a:off x="643223" y="780027"/>
            <a:ext cx="6361734" cy="697353"/>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20" name="Rectangle 19">
            <a:extLst>
              <a:ext uri="{FF2B5EF4-FFF2-40B4-BE49-F238E27FC236}">
                <a16:creationId xmlns:a16="http://schemas.microsoft.com/office/drawing/2014/main" id="{31A567F0-E99B-2C45-A79B-9BF3D61B3AD2}"/>
              </a:ext>
            </a:extLst>
          </p:cNvPr>
          <p:cNvSpPr/>
          <p:nvPr userDrawn="1"/>
        </p:nvSpPr>
        <p:spPr>
          <a:xfrm>
            <a:off x="0" y="0"/>
            <a:ext cx="3526971" cy="25537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descr="A picture containing clock, light&#10;&#10;Description automatically generated">
            <a:extLst>
              <a:ext uri="{FF2B5EF4-FFF2-40B4-BE49-F238E27FC236}">
                <a16:creationId xmlns:a16="http://schemas.microsoft.com/office/drawing/2014/main" id="{1EBF4FBF-BE16-5C46-871D-CCFDB16980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4" name="Picture 13" descr="A picture containing clock, light&#10;&#10;Description automatically generated">
            <a:extLst>
              <a:ext uri="{FF2B5EF4-FFF2-40B4-BE49-F238E27FC236}">
                <a16:creationId xmlns:a16="http://schemas.microsoft.com/office/drawing/2014/main" id="{BFACEA31-2C17-934B-9EB1-38D7AB99F5A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1662949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chemeClr val="tx1"/>
                </a:solidFill>
                <a:latin typeface="+mn-lt"/>
              </a:defRPr>
            </a:lvl1pPr>
          </a:lstStyle>
          <a:p>
            <a:pPr lvl="0"/>
            <a:r>
              <a:rPr lang="en-US" dirty="0"/>
              <a:t>TITLE</a:t>
            </a:r>
          </a:p>
        </p:txBody>
      </p:sp>
      <p:sp>
        <p:nvSpPr>
          <p:cNvPr id="24" name="Rectangle 23">
            <a:extLst>
              <a:ext uri="{FF2B5EF4-FFF2-40B4-BE49-F238E27FC236}">
                <a16:creationId xmlns:a16="http://schemas.microsoft.com/office/drawing/2014/main" id="{6DAFF203-8D79-F746-990D-17E7C15602BE}"/>
              </a:ext>
            </a:extLst>
          </p:cNvPr>
          <p:cNvSpPr/>
          <p:nvPr userDrawn="1"/>
        </p:nvSpPr>
        <p:spPr>
          <a:xfrm>
            <a:off x="4332514" y="0"/>
            <a:ext cx="3526971" cy="25537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9" descr="A picture containing clock, light&#10;&#10;Description automatically generated">
            <a:extLst>
              <a:ext uri="{FF2B5EF4-FFF2-40B4-BE49-F238E27FC236}">
                <a16:creationId xmlns:a16="http://schemas.microsoft.com/office/drawing/2014/main" id="{FE19B9C4-B537-3146-8E05-545B792132B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3" name="Picture 12" descr="A picture containing clock, light&#10;&#10;Description automatically generated">
            <a:extLst>
              <a:ext uri="{FF2B5EF4-FFF2-40B4-BE49-F238E27FC236}">
                <a16:creationId xmlns:a16="http://schemas.microsoft.com/office/drawing/2014/main" id="{4F991A1F-C2B1-CD4C-A21D-0E5375B1189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1800444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0"/>
            <a:ext cx="5362354" cy="6858000"/>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7559425" y="962967"/>
            <a:ext cx="3104978" cy="697353"/>
          </a:xfrm>
        </p:spPr>
        <p:txBody>
          <a:bodyPr anchor="ctr">
            <a:noAutofit/>
          </a:bodyPr>
          <a:lstStyle>
            <a:lvl1pPr marL="0" indent="0" algn="l">
              <a:buNone/>
              <a:defRPr sz="5400" baseline="0">
                <a:solidFill>
                  <a:schemeClr val="tx1"/>
                </a:solidFill>
                <a:latin typeface="+mn-lt"/>
              </a:defRPr>
            </a:lvl1pPr>
          </a:lstStyle>
          <a:p>
            <a:pPr lvl="0"/>
            <a:r>
              <a:rPr lang="en-US" dirty="0"/>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7559425" y="1758368"/>
            <a:ext cx="3854522" cy="697353"/>
          </a:xfrm>
        </p:spPr>
        <p:txBody>
          <a:bodyPr anchor="ctr">
            <a:noAutofit/>
          </a:bodyPr>
          <a:lstStyle>
            <a:lvl1pPr marL="0" indent="0" algn="l">
              <a:buNone/>
              <a:defRPr sz="2800" i="1"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7722709" y="4782163"/>
            <a:ext cx="2812464" cy="323455"/>
          </a:xfrm>
        </p:spPr>
        <p:txBody>
          <a:bodyPr anchor="t">
            <a:normAutofit/>
          </a:bodyPr>
          <a:lstStyle>
            <a:lvl1pPr marL="0" indent="0">
              <a:buNone/>
              <a:defRPr sz="1600">
                <a:solidFill>
                  <a:schemeClr val="tx1"/>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7722709" y="5328094"/>
            <a:ext cx="2812464" cy="323455"/>
          </a:xfrm>
        </p:spPr>
        <p:txBody>
          <a:bodyPr anchor="t">
            <a:normAutofit/>
          </a:bodyPr>
          <a:lstStyle>
            <a:lvl1pPr marL="0" indent="0">
              <a:buNone/>
              <a:defRPr sz="1600">
                <a:solidFill>
                  <a:schemeClr val="tx1"/>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7722709" y="5895033"/>
            <a:ext cx="2812464" cy="323455"/>
          </a:xfrm>
        </p:spPr>
        <p:txBody>
          <a:bodyPr anchor="t">
            <a:normAutofit/>
          </a:bodyPr>
          <a:lstStyle>
            <a:lvl1pPr marL="0" indent="0">
              <a:buNone/>
              <a:defRPr sz="1600">
                <a:solidFill>
                  <a:schemeClr val="tx1"/>
                </a:solidFill>
              </a:defRPr>
            </a:lvl1pPr>
          </a:lstStyle>
          <a:p>
            <a:pPr lvl="0"/>
            <a:r>
              <a:rPr lang="en-US" dirty="0"/>
              <a:t>Text 1</a:t>
            </a:r>
          </a:p>
        </p:txBody>
      </p:sp>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2"/>
          <a:stretch>
            <a:fillRect/>
          </a:stretch>
        </p:blipFill>
        <p:spPr>
          <a:xfrm>
            <a:off x="0" y="5895033"/>
            <a:ext cx="2095500" cy="558800"/>
          </a:xfrm>
          <a:prstGeom prst="rect">
            <a:avLst/>
          </a:prstGeom>
        </p:spPr>
      </p:pic>
      <p:pic>
        <p:nvPicPr>
          <p:cNvPr id="10" name="Picture 9" descr="A close up of a sign&#10;&#10;Description automatically generated">
            <a:extLst>
              <a:ext uri="{FF2B5EF4-FFF2-40B4-BE49-F238E27FC236}">
                <a16:creationId xmlns:a16="http://schemas.microsoft.com/office/drawing/2014/main" id="{5A9FE8A1-F115-1A42-BDCA-B9772BC236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44" y="657548"/>
            <a:ext cx="5639747" cy="2004208"/>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tx1"/>
                </a:solidFill>
                <a:latin typeface="+mn-lt"/>
                <a:ea typeface="Quattrocento Sans"/>
                <a:cs typeface="Quattrocento Sans"/>
                <a:sym typeface="Quattrocento Sans"/>
              </a:rPr>
              <a:t>ICONS</a:t>
            </a:r>
            <a:r>
              <a:rPr lang="en-IE" sz="3600" baseline="0" dirty="0">
                <a:solidFill>
                  <a:schemeClr val="tx1"/>
                </a:solidFill>
                <a:latin typeface="+mn-lt"/>
                <a:ea typeface="Quattrocento Sans"/>
                <a:cs typeface="Quattrocento Sans"/>
                <a:sym typeface="Quattrocento Sans"/>
              </a:rPr>
              <a:t> WHICH CAN BE USED WITHIN THE </a:t>
            </a:r>
            <a:r>
              <a:rPr lang="en-IE" sz="3600" b="1" baseline="0" dirty="0">
                <a:solidFill>
                  <a:schemeClr val="tx1"/>
                </a:solidFill>
                <a:latin typeface="+mn-lt"/>
                <a:ea typeface="Quattrocento Sans"/>
                <a:cs typeface="Quattrocento Sans"/>
                <a:sym typeface="Quattrocento Sans"/>
              </a:rPr>
              <a:t>DETOUR</a:t>
            </a:r>
          </a:p>
          <a:p>
            <a:pPr marL="0" lvl="0" indent="0" algn="l" rtl="0">
              <a:spcBef>
                <a:spcPts val="0"/>
              </a:spcBef>
              <a:spcAft>
                <a:spcPts val="0"/>
              </a:spcAft>
              <a:buClr>
                <a:schemeClr val="dk1"/>
              </a:buClr>
              <a:buSzPts val="1100"/>
              <a:buFont typeface="Arial"/>
              <a:buNone/>
            </a:pPr>
            <a:r>
              <a:rPr lang="en-IE" sz="3600" baseline="0" dirty="0">
                <a:solidFill>
                  <a:schemeClr val="tx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tx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tx1"/>
                </a:solidFill>
                <a:latin typeface="+mn-lt"/>
                <a:ea typeface="Quattrocento Sans"/>
                <a:cs typeface="Quattrocento Sans"/>
                <a:sym typeface="Quattrocento Sans"/>
              </a:rPr>
              <a:t>Resize them without losing quality.</a:t>
            </a:r>
            <a:r>
              <a:rPr lang="en-IE" sz="2400" i="1" baseline="0" dirty="0">
                <a:solidFill>
                  <a:schemeClr val="tx1"/>
                </a:solidFill>
                <a:latin typeface="+mn-lt"/>
                <a:ea typeface="Quattrocento Sans"/>
                <a:cs typeface="Quattrocento Sans"/>
                <a:sym typeface="Quattrocento Sans"/>
              </a:rPr>
              <a:t> </a:t>
            </a:r>
            <a:r>
              <a:rPr lang="en-IE" sz="2400" i="1" dirty="0">
                <a:solidFill>
                  <a:schemeClr val="tx1"/>
                </a:solidFill>
                <a:latin typeface="+mn-lt"/>
                <a:ea typeface="Quattrocento Sans"/>
                <a:cs typeface="Quattrocento Sans"/>
                <a:sym typeface="Quattrocento Sans"/>
              </a:rPr>
              <a:t> Change line colour, width and style.</a:t>
            </a:r>
            <a:r>
              <a:rPr lang="en-IE" sz="2400" i="1" baseline="0" dirty="0">
                <a:solidFill>
                  <a:schemeClr val="tx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tx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tx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tx1"/>
                </a:solidFill>
                <a:effectLst/>
                <a:latin typeface="+mn-lt"/>
                <a:ea typeface="+mn-ea"/>
                <a:cs typeface="+mn-cs"/>
              </a:rPr>
              <a:t>*** </a:t>
            </a:r>
            <a:r>
              <a:rPr lang="en-IE" sz="2400" b="1" kern="1200" dirty="0">
                <a:solidFill>
                  <a:schemeClr val="tx1"/>
                </a:solidFill>
                <a:effectLst/>
                <a:latin typeface="+mn-lt"/>
                <a:ea typeface="+mn-ea"/>
                <a:cs typeface="+mn-cs"/>
              </a:rPr>
              <a:t>PLEASE DELETE THIS INSTRUCTION SLIDE BEFORE PRESENTING FINAL PRESENTATION </a:t>
            </a:r>
            <a:r>
              <a:rPr lang="en-IE" sz="2400"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7DC243-56B0-474D-921F-77B29CBBE101}"/>
              </a:ext>
            </a:extLst>
          </p:cNvPr>
          <p:cNvSpPr/>
          <p:nvPr userDrawn="1"/>
        </p:nvSpPr>
        <p:spPr>
          <a:xfrm>
            <a:off x="0" y="3871356"/>
            <a:ext cx="12192000" cy="2986644"/>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7F63D0D-8B0D-CA44-8E66-EA0613381681}"/>
              </a:ext>
            </a:extLst>
          </p:cNvPr>
          <p:cNvPicPr>
            <a:picLocks noChangeAspect="1"/>
          </p:cNvPicPr>
          <p:nvPr userDrawn="1"/>
        </p:nvPicPr>
        <p:blipFill>
          <a:blip r:embed="rId2"/>
          <a:stretch>
            <a:fillRect/>
          </a:stretch>
        </p:blipFill>
        <p:spPr>
          <a:xfrm>
            <a:off x="10096500" y="6025321"/>
            <a:ext cx="2095500" cy="558800"/>
          </a:xfrm>
          <a:prstGeom prst="rect">
            <a:avLst/>
          </a:prstGeom>
        </p:spPr>
      </p:pic>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6427719" y="4347596"/>
            <a:ext cx="5278651" cy="697353"/>
          </a:xfrm>
        </p:spPr>
        <p:txBody>
          <a:bodyPr>
            <a:noAutofit/>
          </a:bodyPr>
          <a:lstStyle>
            <a:lvl1pPr marL="0" indent="0" algn="r">
              <a:buNone/>
              <a:defRPr sz="5400" b="1" baseline="0">
                <a:solidFill>
                  <a:schemeClr val="tx1"/>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6427719" y="5054089"/>
            <a:ext cx="5278651" cy="697353"/>
          </a:xfrm>
        </p:spPr>
        <p:txBody>
          <a:bodyPr>
            <a:normAutofit/>
          </a:bodyPr>
          <a:lstStyle>
            <a:lvl1pPr marL="0" indent="0" algn="r">
              <a:buNone/>
              <a:defRPr sz="3600">
                <a:solidFill>
                  <a:schemeClr val="tx1"/>
                </a:solidFill>
                <a:latin typeface="+mn-lt"/>
              </a:defRPr>
            </a:lvl1pPr>
          </a:lstStyle>
          <a:p>
            <a:pPr lvl="0"/>
            <a:r>
              <a:rPr lang="en-US" dirty="0"/>
              <a:t>Sub-Heading</a:t>
            </a:r>
          </a:p>
        </p:txBody>
      </p:sp>
      <p:pic>
        <p:nvPicPr>
          <p:cNvPr id="3" name="Picture 2" descr="A close up of a sign&#10;&#10;Description automatically generated">
            <a:extLst>
              <a:ext uri="{FF2B5EF4-FFF2-40B4-BE49-F238E27FC236}">
                <a16:creationId xmlns:a16="http://schemas.microsoft.com/office/drawing/2014/main" id="{F51A59A9-B1BA-0C4B-8948-66104F3E19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13142"/>
            <a:ext cx="4610100" cy="1638300"/>
          </a:xfrm>
          <a:prstGeom prst="rect">
            <a:avLst/>
          </a:prstGeom>
        </p:spPr>
      </p:pic>
      <p:sp>
        <p:nvSpPr>
          <p:cNvPr id="12" name="Picture Placeholder 2">
            <a:extLst>
              <a:ext uri="{FF2B5EF4-FFF2-40B4-BE49-F238E27FC236}">
                <a16:creationId xmlns:a16="http://schemas.microsoft.com/office/drawing/2014/main" id="{57B14633-B14D-F04D-ABCA-50470F6A7A80}"/>
              </a:ext>
            </a:extLst>
          </p:cNvPr>
          <p:cNvSpPr>
            <a:spLocks noGrp="1"/>
          </p:cNvSpPr>
          <p:nvPr>
            <p:ph type="pic" sz="quarter" idx="19"/>
          </p:nvPr>
        </p:nvSpPr>
        <p:spPr>
          <a:xfrm>
            <a:off x="0" y="-38063"/>
            <a:ext cx="12192000" cy="3874523"/>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A4C71B-5BE1-A846-8C51-8B7E0E3321CB}"/>
              </a:ext>
            </a:extLst>
          </p:cNvPr>
          <p:cNvSpPr/>
          <p:nvPr userDrawn="1"/>
        </p:nvSpPr>
        <p:spPr>
          <a:xfrm>
            <a:off x="0" y="0"/>
            <a:ext cx="3526971" cy="25537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 Placeholder 23">
            <a:extLst>
              <a:ext uri="{FF2B5EF4-FFF2-40B4-BE49-F238E27FC236}">
                <a16:creationId xmlns:a16="http://schemas.microsoft.com/office/drawing/2014/main" id="{73A45AFD-D92C-EB49-B8D0-E2A1DBF52814}"/>
              </a:ext>
            </a:extLst>
          </p:cNvPr>
          <p:cNvSpPr>
            <a:spLocks noGrp="1"/>
          </p:cNvSpPr>
          <p:nvPr>
            <p:ph type="body" sz="quarter" idx="15" hasCustomPrompt="1"/>
          </p:nvPr>
        </p:nvSpPr>
        <p:spPr>
          <a:xfrm>
            <a:off x="571313" y="590538"/>
            <a:ext cx="10978262" cy="1083096"/>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2" name="Text Placeholder 25">
            <a:extLst>
              <a:ext uri="{FF2B5EF4-FFF2-40B4-BE49-F238E27FC236}">
                <a16:creationId xmlns:a16="http://schemas.microsoft.com/office/drawing/2014/main" id="{B5235208-9EC5-6C49-8294-7FAEBDDF4FBF}"/>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descr="A picture containing clock, light&#10;&#10;Description automatically generated">
            <a:extLst>
              <a:ext uri="{FF2B5EF4-FFF2-40B4-BE49-F238E27FC236}">
                <a16:creationId xmlns:a16="http://schemas.microsoft.com/office/drawing/2014/main" id="{4B6A97D4-CD6A-D940-A951-2773E98F27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4" name="Picture 13" descr="A picture containing clock, light&#10;&#10;Description automatically generated">
            <a:extLst>
              <a:ext uri="{FF2B5EF4-FFF2-40B4-BE49-F238E27FC236}">
                <a16:creationId xmlns:a16="http://schemas.microsoft.com/office/drawing/2014/main" id="{9E805B3D-3463-5742-8C73-8BD3BFBBD79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9619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descr="A picture containing clock, light&#10;&#10;Description automatically generated">
            <a:extLst>
              <a:ext uri="{FF2B5EF4-FFF2-40B4-BE49-F238E27FC236}">
                <a16:creationId xmlns:a16="http://schemas.microsoft.com/office/drawing/2014/main" id="{2AD720A1-8B47-6346-B2B0-392C14B37A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1" name="Picture 10" descr="A picture containing clock, light&#10;&#10;Description automatically generated">
            <a:extLst>
              <a:ext uri="{FF2B5EF4-FFF2-40B4-BE49-F238E27FC236}">
                <a16:creationId xmlns:a16="http://schemas.microsoft.com/office/drawing/2014/main" id="{3057D7BE-980C-E34E-9EF9-37510AF3763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
        <p:nvSpPr>
          <p:cNvPr id="12" name="Text Placeholder 23">
            <a:extLst>
              <a:ext uri="{FF2B5EF4-FFF2-40B4-BE49-F238E27FC236}">
                <a16:creationId xmlns:a16="http://schemas.microsoft.com/office/drawing/2014/main" id="{7033C07E-2A9F-AB48-AA5F-D99300BC4310}"/>
              </a:ext>
            </a:extLst>
          </p:cNvPr>
          <p:cNvSpPr>
            <a:spLocks noGrp="1"/>
          </p:cNvSpPr>
          <p:nvPr>
            <p:ph type="body" sz="quarter" idx="15" hasCustomPrompt="1"/>
          </p:nvPr>
        </p:nvSpPr>
        <p:spPr>
          <a:xfrm>
            <a:off x="571313" y="590538"/>
            <a:ext cx="10978262" cy="1083096"/>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3" name="Text Placeholder 25">
            <a:extLst>
              <a:ext uri="{FF2B5EF4-FFF2-40B4-BE49-F238E27FC236}">
                <a16:creationId xmlns:a16="http://schemas.microsoft.com/office/drawing/2014/main" id="{C66F09BC-2E67-B04F-84E2-DBF35AFDDB46}"/>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0991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0" y="0"/>
            <a:ext cx="12191999" cy="2161309"/>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clock, light&#10;&#10;Description automatically generated">
            <a:extLst>
              <a:ext uri="{FF2B5EF4-FFF2-40B4-BE49-F238E27FC236}">
                <a16:creationId xmlns:a16="http://schemas.microsoft.com/office/drawing/2014/main" id="{3B3435A5-22A6-404A-86D0-DF8615F35A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5" name="Picture 14" descr="A picture containing clock, light&#10;&#10;Description automatically generated">
            <a:extLst>
              <a:ext uri="{FF2B5EF4-FFF2-40B4-BE49-F238E27FC236}">
                <a16:creationId xmlns:a16="http://schemas.microsoft.com/office/drawing/2014/main" id="{80E84934-5FEA-704E-B282-CE4E0E49DE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
        <p:nvSpPr>
          <p:cNvPr id="16" name="Text Placeholder 23">
            <a:extLst>
              <a:ext uri="{FF2B5EF4-FFF2-40B4-BE49-F238E27FC236}">
                <a16:creationId xmlns:a16="http://schemas.microsoft.com/office/drawing/2014/main" id="{5F76EA06-00D2-9E46-ACC6-A21EA94F28FF}"/>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7" name="Text Placeholder 25">
            <a:extLst>
              <a:ext uri="{FF2B5EF4-FFF2-40B4-BE49-F238E27FC236}">
                <a16:creationId xmlns:a16="http://schemas.microsoft.com/office/drawing/2014/main" id="{D04CC07E-3071-A94C-B1CB-838213F6BF1A}"/>
              </a:ext>
            </a:extLst>
          </p:cNvPr>
          <p:cNvSpPr>
            <a:spLocks noGrp="1"/>
          </p:cNvSpPr>
          <p:nvPr>
            <p:ph type="body" sz="quarter" idx="16" hasCustomPrompt="1"/>
          </p:nvPr>
        </p:nvSpPr>
        <p:spPr>
          <a:xfrm>
            <a:off x="571313" y="2532849"/>
            <a:ext cx="10978262" cy="3572508"/>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04480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F8D6C94-32A7-734B-9AC3-199E929857EE}"/>
              </a:ext>
            </a:extLst>
          </p:cNvPr>
          <p:cNvSpPr/>
          <p:nvPr userDrawn="1"/>
        </p:nvSpPr>
        <p:spPr>
          <a:xfrm>
            <a:off x="0" y="0"/>
            <a:ext cx="12191999" cy="2161309"/>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clock, light&#10;&#10;Description automatically generated">
            <a:extLst>
              <a:ext uri="{FF2B5EF4-FFF2-40B4-BE49-F238E27FC236}">
                <a16:creationId xmlns:a16="http://schemas.microsoft.com/office/drawing/2014/main" id="{9C97A6A3-2F9A-6048-9691-665F44FFA4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6" name="Picture 15" descr="A picture containing clock, light&#10;&#10;Description automatically generated">
            <a:extLst>
              <a:ext uri="{FF2B5EF4-FFF2-40B4-BE49-F238E27FC236}">
                <a16:creationId xmlns:a16="http://schemas.microsoft.com/office/drawing/2014/main" id="{C466C014-E0EF-C54E-BC52-1EC5456868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
        <p:nvSpPr>
          <p:cNvPr id="17" name="Text Placeholder 23">
            <a:extLst>
              <a:ext uri="{FF2B5EF4-FFF2-40B4-BE49-F238E27FC236}">
                <a16:creationId xmlns:a16="http://schemas.microsoft.com/office/drawing/2014/main" id="{E89ED77F-6228-564B-8363-A989DF604985}"/>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3C0483E5-8CED-1C4C-A82A-2FD54CE660D4}"/>
              </a:ext>
            </a:extLst>
          </p:cNvPr>
          <p:cNvSpPr>
            <a:spLocks noGrp="1"/>
          </p:cNvSpPr>
          <p:nvPr>
            <p:ph type="body" sz="quarter" idx="16" hasCustomPrompt="1"/>
          </p:nvPr>
        </p:nvSpPr>
        <p:spPr>
          <a:xfrm>
            <a:off x="571313" y="2532849"/>
            <a:ext cx="10978262" cy="3572508"/>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51686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chemeClr val="tx1"/>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chemeClr val="tx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Picture Placeholder 2">
            <a:extLst>
              <a:ext uri="{FF2B5EF4-FFF2-40B4-BE49-F238E27FC236}">
                <a16:creationId xmlns:a16="http://schemas.microsoft.com/office/drawing/2014/main" id="{E8009AA3-F33A-FD4E-A36A-961E6D556D73}"/>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1" name="Picture Placeholder 2">
            <a:extLst>
              <a:ext uri="{FF2B5EF4-FFF2-40B4-BE49-F238E27FC236}">
                <a16:creationId xmlns:a16="http://schemas.microsoft.com/office/drawing/2014/main" id="{0C3DDFA9-097C-754E-93A5-3839261EF8A3}"/>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2" name="Picture Placeholder 2">
            <a:extLst>
              <a:ext uri="{FF2B5EF4-FFF2-40B4-BE49-F238E27FC236}">
                <a16:creationId xmlns:a16="http://schemas.microsoft.com/office/drawing/2014/main" id="{EAEF6410-8773-EA4A-8D3E-FFFB31DE570C}"/>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pic>
        <p:nvPicPr>
          <p:cNvPr id="12" name="Picture 11" descr="A picture containing clock, light&#10;&#10;Description automatically generated">
            <a:extLst>
              <a:ext uri="{FF2B5EF4-FFF2-40B4-BE49-F238E27FC236}">
                <a16:creationId xmlns:a16="http://schemas.microsoft.com/office/drawing/2014/main" id="{4411C41E-0347-D643-B1B5-81F548ABE0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4057"/>
            <a:ext cx="1965601" cy="655817"/>
          </a:xfrm>
          <a:prstGeom prst="rect">
            <a:avLst/>
          </a:prstGeom>
        </p:spPr>
      </p:pic>
      <p:pic>
        <p:nvPicPr>
          <p:cNvPr id="13" name="Picture 12" descr="A picture containing clock, light&#10;&#10;Description automatically generated">
            <a:extLst>
              <a:ext uri="{FF2B5EF4-FFF2-40B4-BE49-F238E27FC236}">
                <a16:creationId xmlns:a16="http://schemas.microsoft.com/office/drawing/2014/main" id="{B972033A-51F6-E14A-B908-4BB675BD1B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82474" y="6420744"/>
            <a:ext cx="1965601" cy="242442"/>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1/12/22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6" r:id="rId4"/>
    <p:sldLayoutId id="2147483682" r:id="rId5"/>
    <p:sldLayoutId id="2147483685" r:id="rId6"/>
    <p:sldLayoutId id="2147483673" r:id="rId7"/>
    <p:sldLayoutId id="2147483687" r:id="rId8"/>
    <p:sldLayoutId id="2147483651" r:id="rId9"/>
    <p:sldLayoutId id="2147483683" r:id="rId10"/>
    <p:sldLayoutId id="2147483674" r:id="rId11"/>
    <p:sldLayoutId id="2147483680" r:id="rId12"/>
    <p:sldLayoutId id="2147483675" r:id="rId13"/>
    <p:sldLayoutId id="2147483678" r:id="rId14"/>
    <p:sldLayoutId id="2147483653" r:id="rId15"/>
    <p:sldLayoutId id="2147483663" r:id="rId16"/>
    <p:sldLayoutId id="2147483664" r:id="rId17"/>
    <p:sldLayoutId id="2147483690" r:id="rId18"/>
    <p:sldLayoutId id="2147483689" r:id="rId19"/>
    <p:sldLayoutId id="2147483677" r:id="rId20"/>
    <p:sldLayoutId id="2147483670" r:id="rId21"/>
    <p:sldLayoutId id="2147483676" r:id="rId22"/>
    <p:sldLayoutId id="2147483669" r:id="rId23"/>
    <p:sldLayoutId id="2147483656" r:id="rId24"/>
    <p:sldLayoutId id="2147483657" r:id="rId25"/>
    <p:sldLayoutId id="214748365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trendwatching.com/quarterly/2019-11/5-trends-2020/" TargetMode="Externa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info.trendwatching.com/21-trends-for-2021" TargetMode="Externa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www.tripadvisor.com/Covid19WhitepaperMay2020"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video" Target="https://www.youtube.com/embed/xaO3SoJkXSc?feature=oembed" TargetMode="Externa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hyperlink" Target="https://youtu.be/xaO3SoJkXSc"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video" Target="https://www.youtube.com/embed/PPbjK3MmjL0?feature=oembed" TargetMode="External"/><Relationship Id="rId6" Type="http://schemas.openxmlformats.org/officeDocument/2006/relationships/image" Target="../media/image30.jpeg"/><Relationship Id="rId5" Type="http://schemas.openxmlformats.org/officeDocument/2006/relationships/image" Target="../media/image27.png"/><Relationship Id="rId4" Type="http://schemas.openxmlformats.org/officeDocument/2006/relationships/hyperlink" Target="https://youtu.be/PPbjK3MmjL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hedonometer.org/timeseries/en_al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jpeg"/><Relationship Id="rId3" Type="http://schemas.openxmlformats.org/officeDocument/2006/relationships/video" Target="https://www.youtube.com/embed/g3bBBrI2A2w?feature=oembed" TargetMode="External"/><Relationship Id="rId7" Type="http://schemas.openxmlformats.org/officeDocument/2006/relationships/image" Target="../media/image33.png"/><Relationship Id="rId12" Type="http://schemas.openxmlformats.org/officeDocument/2006/relationships/hyperlink" Target="https://youtu.be/gdLGZQnhLRs" TargetMode="External"/><Relationship Id="rId2" Type="http://schemas.openxmlformats.org/officeDocument/2006/relationships/video" Target="https://www.youtube.com/embed/gdLGZQnhLRs?feature=oembed" TargetMode="External"/><Relationship Id="rId1" Type="http://schemas.openxmlformats.org/officeDocument/2006/relationships/video" Target="https://www.youtube.com/embed/mOa6cIwMa8A?feature=oembed" TargetMode="External"/><Relationship Id="rId6" Type="http://schemas.openxmlformats.org/officeDocument/2006/relationships/image" Target="../media/image32.png"/><Relationship Id="rId11" Type="http://schemas.openxmlformats.org/officeDocument/2006/relationships/hyperlink" Target="https://youtu.be/g3bBBrI2A2w" TargetMode="External"/><Relationship Id="rId5" Type="http://schemas.openxmlformats.org/officeDocument/2006/relationships/notesSlide" Target="../notesSlides/notesSlide15.xml"/><Relationship Id="rId15" Type="http://schemas.openxmlformats.org/officeDocument/2006/relationships/image" Target="../media/image38.jpeg"/><Relationship Id="rId10" Type="http://schemas.openxmlformats.org/officeDocument/2006/relationships/hyperlink" Target="https://youtu.be/mOa6cIwMa8A" TargetMode="External"/><Relationship Id="rId4" Type="http://schemas.openxmlformats.org/officeDocument/2006/relationships/slideLayout" Target="../slideLayouts/slideLayout5.xml"/><Relationship Id="rId9" Type="http://schemas.openxmlformats.org/officeDocument/2006/relationships/image" Target="../media/image35.png"/><Relationship Id="rId1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video" Target="https://www.youtube.com/embed/scJifQA2rjw?feature=oembed" TargetMode="External"/><Relationship Id="rId6" Type="http://schemas.openxmlformats.org/officeDocument/2006/relationships/image" Target="../media/image41.jpeg"/><Relationship Id="rId5" Type="http://schemas.openxmlformats.org/officeDocument/2006/relationships/image" Target="../media/image35.png"/><Relationship Id="rId4" Type="http://schemas.openxmlformats.org/officeDocument/2006/relationships/hyperlink" Target="https://youtu.be/scJifQA2rjw"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video" Target="https://www.youtube.com/embed/zVDu0tJHTnY?feature=oembed" TargetMode="External"/><Relationship Id="rId6" Type="http://schemas.openxmlformats.org/officeDocument/2006/relationships/image" Target="../media/image43.jpeg"/><Relationship Id="rId5" Type="http://schemas.openxmlformats.org/officeDocument/2006/relationships/image" Target="../media/image27.png"/><Relationship Id="rId4" Type="http://schemas.openxmlformats.org/officeDocument/2006/relationships/hyperlink" Target="https://youtu.be/zVDu0tJHTnY"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video" Target="https://www.youtube.com/embed/xmyOSfzv4-0?feature=oembed" TargetMode="External"/><Relationship Id="rId6" Type="http://schemas.openxmlformats.org/officeDocument/2006/relationships/image" Target="../media/image54.jpeg"/><Relationship Id="rId5" Type="http://schemas.openxmlformats.org/officeDocument/2006/relationships/image" Target="../media/image27.png"/><Relationship Id="rId4" Type="http://schemas.openxmlformats.org/officeDocument/2006/relationships/hyperlink" Target="https://youtu.be/xmyOSfzv4-0"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video" Target="https://www.youtube.com/embed/Atf_Af1q_5w?feature=oembed" TargetMode="External"/><Relationship Id="rId6" Type="http://schemas.openxmlformats.org/officeDocument/2006/relationships/image" Target="../media/image55.jpeg"/><Relationship Id="rId5" Type="http://schemas.openxmlformats.org/officeDocument/2006/relationships/image" Target="../media/image35.png"/><Relationship Id="rId4" Type="http://schemas.openxmlformats.org/officeDocument/2006/relationships/hyperlink" Target="https://youtu.be/Atf_Af1q_5w"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hyperlink" Target="https://happiness-report.s3.amazonaws.com/2021/WHR+21.pdf" TargetMode="External"/><Relationship Id="rId3" Type="http://schemas.openxmlformats.org/officeDocument/2006/relationships/hyperlink" Target="https://insights.ehotelier.com/insights/2016/05/06/the-importance-of-a-welcome/" TargetMode="External"/><Relationship Id="rId7" Type="http://schemas.openxmlformats.org/officeDocument/2006/relationships/hyperlink" Target="https://www.hospitalitynet.org/opinion/4053586.html" TargetMode="External"/><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hyperlink" Target="https://www.mindtools.com/pages/article/Body_Language.htm" TargetMode="External"/><Relationship Id="rId5" Type="http://schemas.openxmlformats.org/officeDocument/2006/relationships/hyperlink" Target="https://insights.ehotelier.com/insights/2019/08/08/how-to-integrate-wellness-into-hospitality-for-guest-satisfaction-and-owner-return/" TargetMode="External"/><Relationship Id="rId4" Type="http://schemas.openxmlformats.org/officeDocument/2006/relationships/hyperlink" Target="https://www.globalwellnesssummit.com/trends-2021/" TargetMode="External"/><Relationship Id="rId9" Type="http://schemas.openxmlformats.org/officeDocument/2006/relationships/hyperlink" Target="http://www.the-authentic-luxury.com/en/the-art-of-welcom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hyperlink" Target="https://www.detourproject.eu/?fbclid=IwAR06crheSo70LajtvZYtCpH4cadOEmrGYt_-nBoeVJhgVbS3AGZ2pyPkXfY" TargetMode="External"/><Relationship Id="rId2" Type="http://schemas.openxmlformats.org/officeDocument/2006/relationships/notesSlide" Target="../notesSlides/notesSlide34.xml"/><Relationship Id="rId1" Type="http://schemas.openxmlformats.org/officeDocument/2006/relationships/slideLayout" Target="../slideLayouts/slideLayout23.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in a pool of water in front of a rocky mountain&#10;&#10;Description automatically generated">
            <a:extLst>
              <a:ext uri="{FF2B5EF4-FFF2-40B4-BE49-F238E27FC236}">
                <a16:creationId xmlns:a16="http://schemas.microsoft.com/office/drawing/2014/main" id="{047BD938-7288-B243-A69C-4C5807F85187}"/>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0" y="-38063"/>
            <a:ext cx="12192000" cy="3933169"/>
          </a:xfrm>
        </p:spPr>
      </p:pic>
      <p:sp>
        <p:nvSpPr>
          <p:cNvPr id="9" name="Text Placeholder 8">
            <a:extLst>
              <a:ext uri="{FF2B5EF4-FFF2-40B4-BE49-F238E27FC236}">
                <a16:creationId xmlns:a16="http://schemas.microsoft.com/office/drawing/2014/main" id="{8A2B3404-7BC3-CE4E-8E04-B5F86CADA2E4}"/>
              </a:ext>
            </a:extLst>
          </p:cNvPr>
          <p:cNvSpPr>
            <a:spLocks noGrp="1"/>
          </p:cNvSpPr>
          <p:nvPr>
            <p:ph type="body" sz="quarter" idx="15"/>
          </p:nvPr>
        </p:nvSpPr>
        <p:spPr>
          <a:xfrm>
            <a:off x="4261607" y="4347596"/>
            <a:ext cx="7587377" cy="697353"/>
          </a:xfrm>
        </p:spPr>
        <p:txBody>
          <a:bodyPr/>
          <a:lstStyle/>
          <a:p>
            <a:r>
              <a:rPr lang="en-US" sz="4400" dirty="0">
                <a:solidFill>
                  <a:schemeClr val="bg1"/>
                </a:solidFill>
                <a:effectLst>
                  <a:outerShdw blurRad="38100" dist="38100" dir="2700000" algn="tl">
                    <a:srgbClr val="000000">
                      <a:alpha val="43137"/>
                    </a:srgbClr>
                  </a:outerShdw>
                </a:effectLst>
              </a:rPr>
              <a:t>A Nova Era do </a:t>
            </a:r>
            <a:r>
              <a:rPr lang="en-US" sz="4400" dirty="0" err="1">
                <a:solidFill>
                  <a:schemeClr val="bg1"/>
                </a:solidFill>
                <a:effectLst>
                  <a:outerShdw blurRad="38100" dist="38100" dir="2700000" algn="tl">
                    <a:srgbClr val="000000">
                      <a:alpha val="43137"/>
                    </a:srgbClr>
                  </a:outerShdw>
                </a:effectLst>
              </a:rPr>
              <a:t>Bem-Estar</a:t>
            </a:r>
            <a:endParaRPr lang="en-US" sz="4400" dirty="0">
              <a:solidFill>
                <a:schemeClr val="bg1"/>
              </a:solidFill>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5DC46B30-51A4-BA4B-A5BE-560E4DA13AFA}"/>
              </a:ext>
            </a:extLst>
          </p:cNvPr>
          <p:cNvSpPr>
            <a:spLocks noGrp="1"/>
          </p:cNvSpPr>
          <p:nvPr>
            <p:ph type="body" sz="quarter" idx="16"/>
          </p:nvPr>
        </p:nvSpPr>
        <p:spPr>
          <a:xfrm>
            <a:off x="6570333" y="5044949"/>
            <a:ext cx="5278651" cy="697353"/>
          </a:xfrm>
        </p:spPr>
        <p:txBody>
          <a:bodyPr/>
          <a:lstStyle/>
          <a:p>
            <a:r>
              <a:rPr lang="en-US" b="1" dirty="0" err="1"/>
              <a:t>Módulo</a:t>
            </a:r>
            <a:r>
              <a:rPr lang="en-US" b="1" dirty="0"/>
              <a:t> 2</a:t>
            </a:r>
          </a:p>
        </p:txBody>
      </p:sp>
      <p:sp>
        <p:nvSpPr>
          <p:cNvPr id="11" name="Rectangle 10">
            <a:extLst>
              <a:ext uri="{FF2B5EF4-FFF2-40B4-BE49-F238E27FC236}">
                <a16:creationId xmlns:a16="http://schemas.microsoft.com/office/drawing/2014/main" id="{8BA90851-F6C0-4944-9953-11B25EAC124F}"/>
              </a:ext>
            </a:extLst>
          </p:cNvPr>
          <p:cNvSpPr/>
          <p:nvPr/>
        </p:nvSpPr>
        <p:spPr>
          <a:xfrm>
            <a:off x="0" y="3087584"/>
            <a:ext cx="12192000" cy="807522"/>
          </a:xfrm>
          <a:prstGeom prst="rect">
            <a:avLst/>
          </a:prstGeom>
          <a:solidFill>
            <a:srgbClr val="6ECECB">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ta: Para a Direita 9">
            <a:extLst>
              <a:ext uri="{FF2B5EF4-FFF2-40B4-BE49-F238E27FC236}">
                <a16:creationId xmlns:a16="http://schemas.microsoft.com/office/drawing/2014/main" id="{8FF14463-5A29-4222-8AB3-A72D39754A28}"/>
              </a:ext>
            </a:extLst>
          </p:cNvPr>
          <p:cNvSpPr/>
          <p:nvPr/>
        </p:nvSpPr>
        <p:spPr>
          <a:xfrm>
            <a:off x="0" y="1061801"/>
            <a:ext cx="4876800" cy="3240000"/>
          </a:xfrm>
          <a:prstGeom prst="rightArrow">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A </a:t>
            </a:r>
            <a:r>
              <a:rPr lang="pt-PT" sz="3600" b="1" dirty="0"/>
              <a:t>tendência</a:t>
            </a:r>
            <a:r>
              <a:rPr lang="en-US" sz="3600" b="1" dirty="0"/>
              <a:t> do “</a:t>
            </a:r>
            <a:r>
              <a:rPr lang="en-US" sz="3600" b="1" dirty="0" err="1"/>
              <a:t>Bem-Estar</a:t>
            </a:r>
            <a:r>
              <a:rPr lang="en-US" sz="3600" b="1" dirty="0"/>
              <a:t>”</a:t>
            </a:r>
          </a:p>
        </p:txBody>
      </p:sp>
      <p:graphicFrame>
        <p:nvGraphicFramePr>
          <p:cNvPr id="18" name="Gráfico 17">
            <a:extLst>
              <a:ext uri="{FF2B5EF4-FFF2-40B4-BE49-F238E27FC236}">
                <a16:creationId xmlns:a16="http://schemas.microsoft.com/office/drawing/2014/main" id="{3B34F333-7DFA-4F87-90A1-01F881695732}"/>
              </a:ext>
            </a:extLst>
          </p:cNvPr>
          <p:cNvGraphicFramePr>
            <a:graphicFrameLocks/>
          </p:cNvGraphicFramePr>
          <p:nvPr>
            <p:extLst>
              <p:ext uri="{D42A27DB-BD31-4B8C-83A1-F6EECF244321}">
                <p14:modId xmlns:p14="http://schemas.microsoft.com/office/powerpoint/2010/main" val="2822815685"/>
              </p:ext>
            </p:extLst>
          </p:nvPr>
        </p:nvGraphicFramePr>
        <p:xfrm>
          <a:off x="5143500" y="771423"/>
          <a:ext cx="6836062" cy="3657702"/>
        </p:xfrm>
        <a:graphic>
          <a:graphicData uri="http://schemas.openxmlformats.org/drawingml/2006/chart">
            <c:chart xmlns:c="http://schemas.openxmlformats.org/drawingml/2006/chart" xmlns:r="http://schemas.openxmlformats.org/officeDocument/2006/relationships" r:id="rId3"/>
          </a:graphicData>
        </a:graphic>
      </p:graphicFrame>
      <p:sp>
        <p:nvSpPr>
          <p:cNvPr id="22" name="CaixaDeTexto 21">
            <a:extLst>
              <a:ext uri="{FF2B5EF4-FFF2-40B4-BE49-F238E27FC236}">
                <a16:creationId xmlns:a16="http://schemas.microsoft.com/office/drawing/2014/main" id="{0F29ABED-2B98-4FB9-92AC-19195C513211}"/>
              </a:ext>
            </a:extLst>
          </p:cNvPr>
          <p:cNvSpPr txBox="1"/>
          <p:nvPr/>
        </p:nvSpPr>
        <p:spPr>
          <a:xfrm>
            <a:off x="342901" y="4082330"/>
            <a:ext cx="8798940" cy="2462213"/>
          </a:xfrm>
          <a:prstGeom prst="rect">
            <a:avLst/>
          </a:prstGeom>
          <a:noFill/>
        </p:spPr>
        <p:txBody>
          <a:bodyPr wrap="square" rtlCol="0">
            <a:spAutoFit/>
          </a:bodyPr>
          <a:lstStyle/>
          <a:p>
            <a:pPr>
              <a:spcAft>
                <a:spcPts val="1200"/>
              </a:spcAft>
            </a:pPr>
            <a:r>
              <a:rPr lang="en-GB" sz="2800" b="1" dirty="0" err="1">
                <a:solidFill>
                  <a:srgbClr val="F7981D"/>
                </a:solidFill>
              </a:rPr>
              <a:t>Notas</a:t>
            </a:r>
            <a:endParaRPr lang="en-GB" sz="2800" b="1" dirty="0">
              <a:solidFill>
                <a:srgbClr val="F7981D"/>
              </a:solidFill>
            </a:endParaRPr>
          </a:p>
          <a:p>
            <a:pPr marL="342900" indent="-342900">
              <a:spcAft>
                <a:spcPts val="1200"/>
              </a:spcAft>
              <a:buClr>
                <a:srgbClr val="6ECECB"/>
              </a:buClr>
              <a:buFont typeface="Calibri" panose="020F0502020204030204" pitchFamily="34" charset="0"/>
              <a:buChar char="↘"/>
            </a:pPr>
            <a:r>
              <a:rPr lang="en-GB" sz="2400" dirty="0"/>
              <a:t>A </a:t>
            </a:r>
            <a:r>
              <a:rPr lang="en-GB" sz="2400" dirty="0" err="1"/>
              <a:t>pesquisa</a:t>
            </a:r>
            <a:r>
              <a:rPr lang="en-GB" sz="2400" dirty="0"/>
              <a:t> </a:t>
            </a:r>
            <a:r>
              <a:rPr lang="en-GB" sz="2400" dirty="0" err="1"/>
              <a:t>tem</a:t>
            </a:r>
            <a:r>
              <a:rPr lang="en-GB" sz="2400" dirty="0"/>
              <a:t> </a:t>
            </a:r>
            <a:r>
              <a:rPr lang="en-GB" sz="2400" dirty="0" err="1"/>
              <a:t>aumentado</a:t>
            </a:r>
            <a:r>
              <a:rPr lang="en-GB" sz="2400" dirty="0"/>
              <a:t> </a:t>
            </a:r>
            <a:r>
              <a:rPr lang="en-GB" sz="2400" dirty="0" err="1"/>
              <a:t>desde</a:t>
            </a:r>
            <a:r>
              <a:rPr lang="en-GB" sz="2400" dirty="0"/>
              <a:t> 2011 (crise </a:t>
            </a:r>
            <a:r>
              <a:rPr lang="en-GB" sz="2400" dirty="0" err="1"/>
              <a:t>económica</a:t>
            </a:r>
            <a:r>
              <a:rPr lang="en-GB" sz="2400" dirty="0"/>
              <a:t>).</a:t>
            </a:r>
          </a:p>
          <a:p>
            <a:pPr marL="342900" indent="-342900">
              <a:spcAft>
                <a:spcPts val="1200"/>
              </a:spcAft>
              <a:buClr>
                <a:srgbClr val="6ECECB"/>
              </a:buClr>
              <a:buFont typeface="Calibri" panose="020F0502020204030204" pitchFamily="34" charset="0"/>
              <a:buChar char="↘"/>
            </a:pPr>
            <a:r>
              <a:rPr lang="en-GB" sz="2400" dirty="0" err="1"/>
              <a:t>Os</a:t>
            </a:r>
            <a:r>
              <a:rPr lang="en-GB" sz="2400" dirty="0"/>
              <a:t> </a:t>
            </a:r>
            <a:r>
              <a:rPr lang="pt-PT" sz="2400" dirty="0"/>
              <a:t>mínimos</a:t>
            </a:r>
            <a:r>
              <a:rPr lang="en-GB" sz="2400" dirty="0"/>
              <a:t> </a:t>
            </a:r>
            <a:r>
              <a:rPr lang="en-GB" sz="2400" dirty="0" err="1"/>
              <a:t>registam</a:t>
            </a:r>
            <a:r>
              <a:rPr lang="en-GB" sz="2400" dirty="0"/>
              <a:t>-se </a:t>
            </a:r>
            <a:r>
              <a:rPr lang="en-GB" sz="2400" dirty="0" err="1"/>
              <a:t>durante</a:t>
            </a:r>
            <a:r>
              <a:rPr lang="en-GB" sz="2400" dirty="0"/>
              <a:t> as </a:t>
            </a:r>
            <a:r>
              <a:rPr lang="en-GB" sz="2400" dirty="0" err="1"/>
              <a:t>semanas</a:t>
            </a:r>
            <a:r>
              <a:rPr lang="en-GB" sz="2400" dirty="0"/>
              <a:t> de Natal.</a:t>
            </a:r>
          </a:p>
          <a:p>
            <a:pPr marL="342900" indent="-342900">
              <a:spcAft>
                <a:spcPts val="1200"/>
              </a:spcAft>
              <a:buClr>
                <a:srgbClr val="6ECECB"/>
              </a:buClr>
              <a:buFont typeface="Calibri" panose="020F0502020204030204" pitchFamily="34" charset="0"/>
              <a:buChar char="↘"/>
            </a:pPr>
            <a:r>
              <a:rPr lang="en-GB" sz="2400" dirty="0"/>
              <a:t>O pique </a:t>
            </a:r>
            <a:r>
              <a:rPr lang="en-GB" sz="2400" dirty="0" err="1"/>
              <a:t>máximo</a:t>
            </a:r>
            <a:r>
              <a:rPr lang="en-GB" sz="2400" dirty="0"/>
              <a:t> </a:t>
            </a:r>
            <a:r>
              <a:rPr lang="en-GB" sz="2400" dirty="0" err="1"/>
              <a:t>foi</a:t>
            </a:r>
            <a:r>
              <a:rPr lang="en-GB" sz="2400" dirty="0"/>
              <a:t> </a:t>
            </a:r>
            <a:r>
              <a:rPr lang="en-GB" sz="2400" dirty="0" err="1"/>
              <a:t>atingido</a:t>
            </a:r>
            <a:r>
              <a:rPr lang="en-GB" sz="2400" dirty="0"/>
              <a:t> </a:t>
            </a:r>
            <a:r>
              <a:rPr lang="en-GB" sz="2400" dirty="0" err="1"/>
              <a:t>durante</a:t>
            </a:r>
            <a:r>
              <a:rPr lang="en-GB" sz="2400" dirty="0"/>
              <a:t> o </a:t>
            </a:r>
            <a:r>
              <a:rPr lang="en-GB" sz="2400" dirty="0" err="1"/>
              <a:t>confinamente</a:t>
            </a:r>
            <a:r>
              <a:rPr lang="en-GB" sz="2400" dirty="0"/>
              <a:t> global </a:t>
            </a:r>
            <a:r>
              <a:rPr lang="en-GB" sz="2400" dirty="0" err="1"/>
              <a:t>provocado</a:t>
            </a:r>
            <a:r>
              <a:rPr lang="en-GB" sz="2400" dirty="0"/>
              <a:t> </a:t>
            </a:r>
            <a:r>
              <a:rPr lang="en-GB" sz="2400" dirty="0" err="1"/>
              <a:t>pelo</a:t>
            </a:r>
            <a:r>
              <a:rPr lang="en-GB" sz="2400" dirty="0"/>
              <a:t> coronavirus (Maio 2020).</a:t>
            </a:r>
          </a:p>
        </p:txBody>
      </p:sp>
      <p:pic>
        <p:nvPicPr>
          <p:cNvPr id="1026" name="Picture 2" descr="Google Trends: Best Kept SEO Secret | G.P.S. by Greta Rose">
            <a:extLst>
              <a:ext uri="{FF2B5EF4-FFF2-40B4-BE49-F238E27FC236}">
                <a16:creationId xmlns:a16="http://schemas.microsoft.com/office/drawing/2014/main" id="{8E2D8537-21EB-454E-92F6-37D3CBA080A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0073" y="771423"/>
            <a:ext cx="1754909" cy="986222"/>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D4A95AE2-8E89-4F57-A9E6-9E598D492950}"/>
              </a:ext>
            </a:extLst>
          </p:cNvPr>
          <p:cNvSpPr txBox="1"/>
          <p:nvPr/>
        </p:nvSpPr>
        <p:spPr>
          <a:xfrm>
            <a:off x="342901" y="1824853"/>
            <a:ext cx="3638549" cy="1717393"/>
          </a:xfrm>
          <a:prstGeom prst="rect">
            <a:avLst/>
          </a:prstGeom>
          <a:noFill/>
        </p:spPr>
        <p:txBody>
          <a:bodyPr wrap="square" rtlCol="0">
            <a:spAutoFit/>
          </a:bodyPr>
          <a:lstStyle/>
          <a:p>
            <a:pPr algn="ctr">
              <a:lnSpc>
                <a:spcPct val="120000"/>
              </a:lnSpc>
            </a:pPr>
            <a:r>
              <a:rPr lang="en-GB" sz="3000" dirty="0"/>
              <a:t>Procura da </a:t>
            </a:r>
            <a:r>
              <a:rPr lang="en-GB" sz="3000" dirty="0" err="1"/>
              <a:t>expressão</a:t>
            </a:r>
            <a:r>
              <a:rPr lang="en-GB" sz="3000" dirty="0"/>
              <a:t> </a:t>
            </a:r>
            <a:r>
              <a:rPr lang="en-GB" sz="3000" b="1" dirty="0">
                <a:solidFill>
                  <a:srgbClr val="FDDE00"/>
                </a:solidFill>
                <a:effectLst>
                  <a:outerShdw blurRad="38100" dist="38100" dir="2700000" algn="tl">
                    <a:srgbClr val="000000">
                      <a:alpha val="43137"/>
                    </a:srgbClr>
                  </a:outerShdw>
                </a:effectLst>
              </a:rPr>
              <a:t>“</a:t>
            </a:r>
            <a:r>
              <a:rPr lang="en-GB" sz="3000" b="1" dirty="0" err="1">
                <a:solidFill>
                  <a:srgbClr val="FDDE00"/>
                </a:solidFill>
                <a:effectLst>
                  <a:outerShdw blurRad="38100" dist="38100" dir="2700000" algn="tl">
                    <a:srgbClr val="000000">
                      <a:alpha val="43137"/>
                    </a:srgbClr>
                  </a:outerShdw>
                </a:effectLst>
              </a:rPr>
              <a:t>bem-estar</a:t>
            </a:r>
            <a:r>
              <a:rPr lang="en-GB" sz="3000" b="1" dirty="0">
                <a:solidFill>
                  <a:srgbClr val="FDDE00"/>
                </a:solidFill>
                <a:effectLst>
                  <a:outerShdw blurRad="38100" dist="38100" dir="2700000" algn="tl">
                    <a:srgbClr val="000000">
                      <a:alpha val="43137"/>
                    </a:srgbClr>
                  </a:outerShdw>
                </a:effectLst>
              </a:rPr>
              <a:t>” </a:t>
            </a:r>
          </a:p>
          <a:p>
            <a:pPr algn="ctr">
              <a:lnSpc>
                <a:spcPct val="120000"/>
              </a:lnSpc>
            </a:pPr>
            <a:r>
              <a:rPr lang="en-GB" sz="3000" dirty="0"/>
              <a:t>no Google 2004-2021</a:t>
            </a:r>
          </a:p>
        </p:txBody>
      </p:sp>
    </p:spTree>
    <p:extLst>
      <p:ext uri="{BB962C8B-B14F-4D97-AF65-F5344CB8AC3E}">
        <p14:creationId xmlns:p14="http://schemas.microsoft.com/office/powerpoint/2010/main" val="77190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eta: Para a Direita 31">
            <a:extLst>
              <a:ext uri="{FF2B5EF4-FFF2-40B4-BE49-F238E27FC236}">
                <a16:creationId xmlns:a16="http://schemas.microsoft.com/office/drawing/2014/main" id="{1A5540D6-3B11-483F-8C7F-230E178A3BF6}"/>
              </a:ext>
            </a:extLst>
          </p:cNvPr>
          <p:cNvSpPr/>
          <p:nvPr/>
        </p:nvSpPr>
        <p:spPr>
          <a:xfrm>
            <a:off x="0" y="3550011"/>
            <a:ext cx="6096000" cy="2787400"/>
          </a:xfrm>
          <a:prstGeom prst="rightArrow">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tângulo 32">
            <a:extLst>
              <a:ext uri="{FF2B5EF4-FFF2-40B4-BE49-F238E27FC236}">
                <a16:creationId xmlns:a16="http://schemas.microsoft.com/office/drawing/2014/main" id="{A9AB6719-296D-429A-A539-7AD6D44A44B5}"/>
              </a:ext>
            </a:extLst>
          </p:cNvPr>
          <p:cNvSpPr/>
          <p:nvPr/>
        </p:nvSpPr>
        <p:spPr>
          <a:xfrm>
            <a:off x="300134" y="4162425"/>
            <a:ext cx="3057525" cy="1528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tângulo 30">
            <a:extLst>
              <a:ext uri="{FF2B5EF4-FFF2-40B4-BE49-F238E27FC236}">
                <a16:creationId xmlns:a16="http://schemas.microsoft.com/office/drawing/2014/main" id="{08379422-B9C0-444B-B80C-4995817AB02B}"/>
              </a:ext>
            </a:extLst>
          </p:cNvPr>
          <p:cNvSpPr/>
          <p:nvPr/>
        </p:nvSpPr>
        <p:spPr>
          <a:xfrm>
            <a:off x="0" y="1046457"/>
            <a:ext cx="5981700" cy="2382543"/>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Nenhuma descrição de foto disponível.">
            <a:extLst>
              <a:ext uri="{FF2B5EF4-FFF2-40B4-BE49-F238E27FC236}">
                <a16:creationId xmlns:a16="http://schemas.microsoft.com/office/drawing/2014/main" id="{C925576F-B27D-4B23-B7A6-0BEEB62DDFDE}"/>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rot="5400000">
            <a:off x="1101893" y="3537481"/>
            <a:ext cx="1454009" cy="2852095"/>
          </a:xfrm>
          <a:prstGeom prst="rect">
            <a:avLst/>
          </a:prstGeom>
          <a:noFill/>
          <a:extLst>
            <a:ext uri="{909E8E84-426E-40DD-AFC4-6F175D3DCCD1}">
              <a14:hiddenFill xmlns:a14="http://schemas.microsoft.com/office/drawing/2010/main">
                <a:solidFill>
                  <a:srgbClr val="FFFFFF"/>
                </a:solidFill>
              </a14:hiddenFill>
            </a:ext>
          </a:extLst>
        </p:spPr>
      </p:pic>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Tendências</a:t>
            </a:r>
            <a:r>
              <a:rPr lang="en-US" sz="3600" b="1" dirty="0"/>
              <a:t> do </a:t>
            </a:r>
            <a:r>
              <a:rPr lang="en-US" sz="3600" b="1" dirty="0" err="1"/>
              <a:t>Bem-Estar</a:t>
            </a:r>
            <a:endParaRPr lang="en-US" sz="3600" b="1" dirty="0"/>
          </a:p>
        </p:txBody>
      </p:sp>
      <p:pic>
        <p:nvPicPr>
          <p:cNvPr id="1028" name="Picture 4" descr="Understand the WHO Guidance on Children and Masks: Q&amp;A With Dr. April  Baller | Every Woman Every Child">
            <a:extLst>
              <a:ext uri="{FF2B5EF4-FFF2-40B4-BE49-F238E27FC236}">
                <a16:creationId xmlns:a16="http://schemas.microsoft.com/office/drawing/2014/main" id="{7DD5D7CD-1F98-4089-900D-8E5F4F6794B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5507" y="1167467"/>
            <a:ext cx="1508616" cy="1581849"/>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4B9CF0B9-A937-4195-98A6-02929766F4D4}"/>
              </a:ext>
            </a:extLst>
          </p:cNvPr>
          <p:cNvSpPr txBox="1"/>
          <p:nvPr/>
        </p:nvSpPr>
        <p:spPr>
          <a:xfrm>
            <a:off x="1657529" y="999280"/>
            <a:ext cx="4303237" cy="2539157"/>
          </a:xfrm>
          <a:prstGeom prst="rect">
            <a:avLst/>
          </a:prstGeom>
          <a:noFill/>
        </p:spPr>
        <p:txBody>
          <a:bodyPr wrap="square" rtlCol="0">
            <a:spAutoFit/>
          </a:bodyPr>
          <a:lstStyle/>
          <a:p>
            <a:pPr algn="ctr">
              <a:spcAft>
                <a:spcPts val="600"/>
              </a:spcAft>
            </a:pPr>
            <a:r>
              <a:rPr lang="en-GB" sz="2400" b="1" dirty="0"/>
              <a:t>2019</a:t>
            </a:r>
          </a:p>
          <a:p>
            <a:pPr algn="ctr">
              <a:spcAft>
                <a:spcPts val="600"/>
              </a:spcAft>
            </a:pPr>
            <a:r>
              <a:rPr lang="en-GB" sz="3600" b="1" dirty="0">
                <a:solidFill>
                  <a:srgbClr val="F7981D"/>
                </a:solidFill>
                <a:effectLst>
                  <a:outerShdw blurRad="38100" dist="38100" dir="2700000" algn="tl">
                    <a:srgbClr val="000000">
                      <a:alpha val="43137"/>
                    </a:srgbClr>
                  </a:outerShdw>
                </a:effectLst>
              </a:rPr>
              <a:t>BURNOUT</a:t>
            </a:r>
            <a:r>
              <a:rPr lang="en-GB" sz="3600" b="1" dirty="0">
                <a:effectLst>
                  <a:outerShdw blurRad="38100" dist="38100" dir="2700000" algn="tl">
                    <a:srgbClr val="000000">
                      <a:alpha val="43137"/>
                    </a:srgbClr>
                  </a:outerShdw>
                </a:effectLst>
              </a:rPr>
              <a:t> </a:t>
            </a:r>
          </a:p>
          <a:p>
            <a:pPr algn="ctr">
              <a:spcAft>
                <a:spcPts val="600"/>
              </a:spcAft>
            </a:pPr>
            <a:r>
              <a:rPr lang="pt-PT" sz="2400" b="1" dirty="0"/>
              <a:t>Fenómeno</a:t>
            </a:r>
            <a:r>
              <a:rPr lang="en-GB" sz="2400" b="1" dirty="0"/>
              <a:t> </a:t>
            </a:r>
            <a:r>
              <a:rPr lang="pt-PT" sz="2400" b="1" dirty="0"/>
              <a:t>Ocupacional</a:t>
            </a:r>
          </a:p>
          <a:p>
            <a:pPr algn="ctr">
              <a:spcAft>
                <a:spcPts val="600"/>
              </a:spcAft>
            </a:pPr>
            <a:r>
              <a:rPr lang="pt-PT" sz="2000" dirty="0"/>
              <a:t>(Classificação Estatística Internacional de Doenças e Problemas Relacionados com a Saúde)</a:t>
            </a:r>
            <a:endParaRPr lang="en-GB" sz="2400" dirty="0"/>
          </a:p>
        </p:txBody>
      </p:sp>
      <p:sp>
        <p:nvSpPr>
          <p:cNvPr id="12" name="CaixaDeTexto 11">
            <a:extLst>
              <a:ext uri="{FF2B5EF4-FFF2-40B4-BE49-F238E27FC236}">
                <a16:creationId xmlns:a16="http://schemas.microsoft.com/office/drawing/2014/main" id="{0DC9BDF2-F259-40A2-9B87-29EFB9B5C6FF}"/>
              </a:ext>
            </a:extLst>
          </p:cNvPr>
          <p:cNvSpPr txBox="1"/>
          <p:nvPr/>
        </p:nvSpPr>
        <p:spPr>
          <a:xfrm>
            <a:off x="3216844" y="4347882"/>
            <a:ext cx="2879155" cy="1015663"/>
          </a:xfrm>
          <a:prstGeom prst="rect">
            <a:avLst/>
          </a:prstGeom>
          <a:noFill/>
        </p:spPr>
        <p:txBody>
          <a:bodyPr wrap="square">
            <a:spAutoFit/>
          </a:bodyPr>
          <a:lstStyle/>
          <a:p>
            <a:pPr algn="ctr">
              <a:spcAft>
                <a:spcPts val="1200"/>
              </a:spcAft>
            </a:pPr>
            <a:r>
              <a:rPr lang="en-US" sz="3000" b="1" dirty="0">
                <a:effectLst>
                  <a:outerShdw blurRad="38100" dist="38100" dir="2700000" algn="tl">
                    <a:srgbClr val="000000">
                      <a:alpha val="43137"/>
                    </a:srgbClr>
                  </a:outerShdw>
                </a:effectLst>
              </a:rPr>
              <a:t>5 </a:t>
            </a:r>
            <a:r>
              <a:rPr lang="pt-PT" sz="3000" b="1" dirty="0">
                <a:effectLst>
                  <a:outerShdw blurRad="38100" dist="38100" dir="2700000" algn="tl">
                    <a:srgbClr val="000000">
                      <a:alpha val="43137"/>
                    </a:srgbClr>
                  </a:outerShdw>
                </a:effectLst>
              </a:rPr>
              <a:t>Tendências</a:t>
            </a:r>
            <a:r>
              <a:rPr lang="en-US" sz="3000" b="1" dirty="0">
                <a:effectLst>
                  <a:outerShdw blurRad="38100" dist="38100" dir="2700000" algn="tl">
                    <a:srgbClr val="000000">
                      <a:alpha val="43137"/>
                    </a:srgbClr>
                  </a:outerShdw>
                </a:effectLst>
              </a:rPr>
              <a:t> para 2020</a:t>
            </a:r>
          </a:p>
        </p:txBody>
      </p:sp>
      <p:sp>
        <p:nvSpPr>
          <p:cNvPr id="14" name="CaixaDeTexto 13">
            <a:extLst>
              <a:ext uri="{FF2B5EF4-FFF2-40B4-BE49-F238E27FC236}">
                <a16:creationId xmlns:a16="http://schemas.microsoft.com/office/drawing/2014/main" id="{B5D6F2BE-D89E-4486-8A55-11D8AF3D9B98}"/>
              </a:ext>
            </a:extLst>
          </p:cNvPr>
          <p:cNvSpPr txBox="1"/>
          <p:nvPr/>
        </p:nvSpPr>
        <p:spPr>
          <a:xfrm>
            <a:off x="730446" y="5976987"/>
            <a:ext cx="3968357" cy="246221"/>
          </a:xfrm>
          <a:prstGeom prst="rect">
            <a:avLst/>
          </a:prstGeom>
          <a:noFill/>
        </p:spPr>
        <p:txBody>
          <a:bodyPr wrap="square">
            <a:spAutoFit/>
          </a:bodyPr>
          <a:lstStyle/>
          <a:p>
            <a:pPr algn="r"/>
            <a:r>
              <a:rPr lang="en-GB" sz="1000" b="1" dirty="0"/>
              <a:t>Source: </a:t>
            </a:r>
            <a:r>
              <a:rPr lang="en-GB" sz="1000" dirty="0">
                <a:hlinkClick r:id="rId5"/>
              </a:rPr>
              <a:t>https://trendwatching.com/quarterly/2019-11/5-trends-2020/</a:t>
            </a:r>
            <a:r>
              <a:rPr lang="en-GB" sz="1000" dirty="0"/>
              <a:t> </a:t>
            </a:r>
          </a:p>
        </p:txBody>
      </p:sp>
      <p:sp>
        <p:nvSpPr>
          <p:cNvPr id="29" name="CaixaDeTexto 28">
            <a:extLst>
              <a:ext uri="{FF2B5EF4-FFF2-40B4-BE49-F238E27FC236}">
                <a16:creationId xmlns:a16="http://schemas.microsoft.com/office/drawing/2014/main" id="{48D9F2E6-3C46-46C0-8A87-16FF2E483163}"/>
              </a:ext>
            </a:extLst>
          </p:cNvPr>
          <p:cNvSpPr txBox="1"/>
          <p:nvPr/>
        </p:nvSpPr>
        <p:spPr>
          <a:xfrm>
            <a:off x="6442468" y="349104"/>
            <a:ext cx="5534025" cy="6555641"/>
          </a:xfrm>
          <a:prstGeom prst="rect">
            <a:avLst/>
          </a:prstGeom>
          <a:noFill/>
        </p:spPr>
        <p:txBody>
          <a:bodyPr wrap="square">
            <a:spAutoFit/>
          </a:bodyPr>
          <a:lstStyle/>
          <a:p>
            <a:pPr algn="l">
              <a:spcAft>
                <a:spcPts val="1800"/>
              </a:spcAft>
            </a:pPr>
            <a:r>
              <a:rPr lang="en-US" sz="2400" b="1" i="0" dirty="0">
                <a:solidFill>
                  <a:srgbClr val="000000"/>
                </a:solidFill>
                <a:effectLst/>
              </a:rPr>
              <a:t>1. </a:t>
            </a:r>
            <a:r>
              <a:rPr lang="en-US" sz="2400" b="1" i="0" u="none" strike="noStrike" dirty="0">
                <a:solidFill>
                  <a:srgbClr val="6ECECB"/>
                </a:solidFill>
                <a:effectLst/>
              </a:rPr>
              <a:t>PRESSÃO “GREEN”</a:t>
            </a:r>
            <a:br>
              <a:rPr lang="en-US" sz="2400" b="0" i="0" dirty="0">
                <a:solidFill>
                  <a:srgbClr val="000000"/>
                </a:solidFill>
                <a:effectLst/>
              </a:rPr>
            </a:br>
            <a:r>
              <a:rPr lang="en-US" sz="2400" b="0" i="0" dirty="0" err="1">
                <a:solidFill>
                  <a:schemeClr val="bg1">
                    <a:lumMod val="50000"/>
                  </a:schemeClr>
                </a:solidFill>
                <a:effectLst/>
              </a:rPr>
              <a:t>Em</a:t>
            </a:r>
            <a:r>
              <a:rPr lang="en-US" sz="2400" b="0" i="0" dirty="0">
                <a:solidFill>
                  <a:schemeClr val="bg1">
                    <a:lumMod val="50000"/>
                  </a:schemeClr>
                </a:solidFill>
                <a:effectLst/>
              </a:rPr>
              <a:t> 2020, </a:t>
            </a:r>
            <a:r>
              <a:rPr lang="en-US" sz="2400" b="0" i="0" dirty="0" err="1">
                <a:solidFill>
                  <a:schemeClr val="bg1">
                    <a:lumMod val="50000"/>
                  </a:schemeClr>
                </a:solidFill>
                <a:effectLst/>
              </a:rPr>
              <a:t>consumidores</a:t>
            </a:r>
            <a:r>
              <a:rPr lang="en-US" sz="2400" b="0" i="0" dirty="0">
                <a:solidFill>
                  <a:schemeClr val="bg1">
                    <a:lumMod val="50000"/>
                  </a:schemeClr>
                </a:solidFill>
                <a:effectLst/>
              </a:rPr>
              <a:t> </a:t>
            </a:r>
            <a:r>
              <a:rPr lang="en-US" sz="2400" b="0" i="0" dirty="0" err="1">
                <a:solidFill>
                  <a:schemeClr val="bg1">
                    <a:lumMod val="50000"/>
                  </a:schemeClr>
                </a:solidFill>
                <a:effectLst/>
              </a:rPr>
              <a:t>passam</a:t>
            </a:r>
            <a:r>
              <a:rPr lang="en-US" sz="2400" b="0" i="0" dirty="0">
                <a:solidFill>
                  <a:schemeClr val="bg1">
                    <a:lumMod val="50000"/>
                  </a:schemeClr>
                </a:solidFill>
                <a:effectLst/>
              </a:rPr>
              <a:t> de eco-status </a:t>
            </a:r>
            <a:r>
              <a:rPr lang="en-US" sz="2400" dirty="0">
                <a:solidFill>
                  <a:schemeClr val="bg1">
                    <a:lumMod val="50000"/>
                  </a:schemeClr>
                </a:solidFill>
              </a:rPr>
              <a:t>para</a:t>
            </a:r>
            <a:r>
              <a:rPr lang="en-US" sz="2400" b="0" i="0" dirty="0">
                <a:solidFill>
                  <a:schemeClr val="bg1">
                    <a:lumMod val="50000"/>
                  </a:schemeClr>
                </a:solidFill>
                <a:effectLst/>
              </a:rPr>
              <a:t> eco-</a:t>
            </a:r>
            <a:r>
              <a:rPr lang="en-US" sz="2400" b="0" i="1" dirty="0">
                <a:solidFill>
                  <a:schemeClr val="bg1">
                    <a:lumMod val="50000"/>
                  </a:schemeClr>
                </a:solidFill>
                <a:effectLst/>
              </a:rPr>
              <a:t>shame</a:t>
            </a:r>
            <a:r>
              <a:rPr lang="en-US" sz="2400" b="0" i="0" dirty="0">
                <a:solidFill>
                  <a:schemeClr val="bg1">
                    <a:lumMod val="50000"/>
                  </a:schemeClr>
                </a:solidFill>
                <a:effectLst/>
              </a:rPr>
              <a:t>.</a:t>
            </a:r>
          </a:p>
          <a:p>
            <a:pPr algn="l">
              <a:spcAft>
                <a:spcPts val="1800"/>
              </a:spcAft>
            </a:pPr>
            <a:r>
              <a:rPr lang="en-US" sz="2400" b="1" i="0" dirty="0">
                <a:solidFill>
                  <a:srgbClr val="000000"/>
                </a:solidFill>
                <a:effectLst/>
              </a:rPr>
              <a:t>2. </a:t>
            </a:r>
            <a:r>
              <a:rPr lang="en-US" sz="2400" b="1" u="none" strike="noStrike" dirty="0">
                <a:solidFill>
                  <a:srgbClr val="6ECECB"/>
                </a:solidFill>
                <a:effectLst/>
              </a:rPr>
              <a:t>AVATARES DA MARCA</a:t>
            </a:r>
            <a:br>
              <a:rPr lang="en-US" sz="2400" b="0" i="0" dirty="0">
                <a:solidFill>
                  <a:srgbClr val="000000"/>
                </a:solidFill>
                <a:effectLst/>
              </a:rPr>
            </a:br>
            <a:r>
              <a:rPr lang="en-US" sz="2400" b="0" i="0" dirty="0">
                <a:solidFill>
                  <a:schemeClr val="bg1">
                    <a:lumMod val="50000"/>
                  </a:schemeClr>
                </a:solidFill>
                <a:effectLst/>
              </a:rPr>
              <a:t>As </a:t>
            </a:r>
            <a:r>
              <a:rPr lang="en-US" sz="2400" b="0" i="0" dirty="0" err="1">
                <a:solidFill>
                  <a:schemeClr val="bg1">
                    <a:lumMod val="50000"/>
                  </a:schemeClr>
                </a:solidFill>
                <a:effectLst/>
              </a:rPr>
              <a:t>pessoas</a:t>
            </a:r>
            <a:r>
              <a:rPr lang="en-US" sz="2400" b="0" i="0" dirty="0">
                <a:solidFill>
                  <a:schemeClr val="bg1">
                    <a:lumMod val="50000"/>
                  </a:schemeClr>
                </a:solidFill>
                <a:effectLst/>
              </a:rPr>
              <a:t> </a:t>
            </a:r>
            <a:r>
              <a:rPr lang="en-US" sz="2400" b="0" i="0" dirty="0" err="1">
                <a:solidFill>
                  <a:schemeClr val="bg1">
                    <a:lumMod val="50000"/>
                  </a:schemeClr>
                </a:solidFill>
                <a:effectLst/>
              </a:rPr>
              <a:t>como</a:t>
            </a:r>
            <a:r>
              <a:rPr lang="en-US" sz="2400" b="0" i="0" dirty="0">
                <a:solidFill>
                  <a:schemeClr val="bg1">
                    <a:lumMod val="50000"/>
                  </a:schemeClr>
                </a:solidFill>
                <a:effectLst/>
              </a:rPr>
              <a:t> </a:t>
            </a:r>
            <a:r>
              <a:rPr lang="en-US" sz="2400" b="0" i="0" dirty="0" err="1">
                <a:solidFill>
                  <a:schemeClr val="bg1">
                    <a:lumMod val="50000"/>
                  </a:schemeClr>
                </a:solidFill>
                <a:effectLst/>
              </a:rPr>
              <a:t>avatares</a:t>
            </a:r>
            <a:r>
              <a:rPr lang="en-US" sz="2400" b="0" i="0" dirty="0">
                <a:solidFill>
                  <a:schemeClr val="bg1">
                    <a:lumMod val="50000"/>
                  </a:schemeClr>
                </a:solidFill>
                <a:effectLst/>
              </a:rPr>
              <a:t> das </a:t>
            </a:r>
            <a:r>
              <a:rPr lang="en-US" sz="2400" b="0" i="0" dirty="0" err="1">
                <a:solidFill>
                  <a:schemeClr val="bg1">
                    <a:lumMod val="50000"/>
                  </a:schemeClr>
                </a:solidFill>
                <a:effectLst/>
              </a:rPr>
              <a:t>marcas</a:t>
            </a:r>
            <a:r>
              <a:rPr lang="en-US" sz="2400" b="0" i="0" dirty="0">
                <a:solidFill>
                  <a:schemeClr val="bg1">
                    <a:lumMod val="50000"/>
                  </a:schemeClr>
                </a:solidFill>
                <a:effectLst/>
              </a:rPr>
              <a:t> </a:t>
            </a:r>
            <a:r>
              <a:rPr lang="en-US" sz="2400" b="0" i="0" dirty="0" err="1">
                <a:solidFill>
                  <a:schemeClr val="bg1">
                    <a:lumMod val="50000"/>
                  </a:schemeClr>
                </a:solidFill>
                <a:effectLst/>
              </a:rPr>
              <a:t>são</a:t>
            </a:r>
            <a:r>
              <a:rPr lang="en-US" sz="2400" b="0" i="0" dirty="0">
                <a:solidFill>
                  <a:schemeClr val="bg1">
                    <a:lumMod val="50000"/>
                  </a:schemeClr>
                </a:solidFill>
                <a:effectLst/>
              </a:rPr>
              <a:t> </a:t>
            </a:r>
            <a:r>
              <a:rPr lang="en-US" sz="2400" b="0" i="0" dirty="0" err="1">
                <a:solidFill>
                  <a:schemeClr val="bg1">
                    <a:lumMod val="50000"/>
                  </a:schemeClr>
                </a:solidFill>
                <a:effectLst/>
              </a:rPr>
              <a:t>maior</a:t>
            </a:r>
            <a:r>
              <a:rPr lang="en-US" sz="2400" b="0" i="0" dirty="0">
                <a:solidFill>
                  <a:schemeClr val="bg1">
                    <a:lumMod val="50000"/>
                  </a:schemeClr>
                </a:solidFill>
                <a:effectLst/>
              </a:rPr>
              <a:t> </a:t>
            </a:r>
            <a:r>
              <a:rPr lang="en-US" sz="2400" b="0" i="0" dirty="0" err="1">
                <a:solidFill>
                  <a:schemeClr val="bg1">
                    <a:lumMod val="50000"/>
                  </a:schemeClr>
                </a:solidFill>
                <a:effectLst/>
              </a:rPr>
              <a:t>mais-valia</a:t>
            </a:r>
            <a:r>
              <a:rPr lang="en-US" sz="2400" b="0" i="0" dirty="0">
                <a:solidFill>
                  <a:schemeClr val="bg1">
                    <a:lumMod val="50000"/>
                  </a:schemeClr>
                </a:solidFill>
                <a:effectLst/>
              </a:rPr>
              <a:t>.</a:t>
            </a:r>
          </a:p>
          <a:p>
            <a:pPr algn="l">
              <a:spcAft>
                <a:spcPts val="1800"/>
              </a:spcAft>
            </a:pPr>
            <a:r>
              <a:rPr lang="en-US" sz="2400" b="1" i="0" dirty="0">
                <a:solidFill>
                  <a:srgbClr val="000000"/>
                </a:solidFill>
                <a:effectLst/>
              </a:rPr>
              <a:t>3. </a:t>
            </a:r>
            <a:r>
              <a:rPr lang="en-US" sz="2400" b="1" dirty="0">
                <a:solidFill>
                  <a:srgbClr val="6ECECB"/>
                </a:solidFill>
              </a:rPr>
              <a:t> DESIGN METAMÓRFICO</a:t>
            </a:r>
            <a:br>
              <a:rPr lang="en-US" sz="2400" b="0" i="0" dirty="0">
                <a:solidFill>
                  <a:srgbClr val="000000"/>
                </a:solidFill>
                <a:effectLst/>
              </a:rPr>
            </a:br>
            <a:r>
              <a:rPr lang="en-US" sz="2400" b="0" i="0" dirty="0" err="1">
                <a:solidFill>
                  <a:schemeClr val="bg1">
                    <a:lumMod val="50000"/>
                  </a:schemeClr>
                </a:solidFill>
                <a:effectLst/>
              </a:rPr>
              <a:t>Os</a:t>
            </a:r>
            <a:r>
              <a:rPr lang="en-US" sz="2400" b="0" i="0" dirty="0">
                <a:solidFill>
                  <a:schemeClr val="bg1">
                    <a:lumMod val="50000"/>
                  </a:schemeClr>
                </a:solidFill>
                <a:effectLst/>
              </a:rPr>
              <a:t> </a:t>
            </a:r>
            <a:r>
              <a:rPr lang="en-US" sz="2400" b="0" i="0" dirty="0" err="1">
                <a:solidFill>
                  <a:schemeClr val="bg1">
                    <a:lumMod val="50000"/>
                  </a:schemeClr>
                </a:solidFill>
                <a:effectLst/>
              </a:rPr>
              <a:t>consumidores</a:t>
            </a:r>
            <a:r>
              <a:rPr lang="en-US" sz="2400" b="0" i="0" dirty="0">
                <a:solidFill>
                  <a:schemeClr val="bg1">
                    <a:lumMod val="50000"/>
                  </a:schemeClr>
                </a:solidFill>
                <a:effectLst/>
              </a:rPr>
              <a:t> </a:t>
            </a:r>
            <a:r>
              <a:rPr lang="en-US" sz="2400" b="0" i="0" dirty="0" err="1">
                <a:solidFill>
                  <a:schemeClr val="bg1">
                    <a:lumMod val="50000"/>
                  </a:schemeClr>
                </a:solidFill>
                <a:effectLst/>
              </a:rPr>
              <a:t>exigem</a:t>
            </a:r>
            <a:r>
              <a:rPr lang="en-US" sz="2400" b="0" i="0" dirty="0">
                <a:solidFill>
                  <a:schemeClr val="bg1">
                    <a:lumMod val="50000"/>
                  </a:schemeClr>
                </a:solidFill>
                <a:effectLst/>
              </a:rPr>
              <a:t> </a:t>
            </a:r>
            <a:r>
              <a:rPr lang="en-US" sz="2400" b="0" i="0" dirty="0" err="1">
                <a:solidFill>
                  <a:schemeClr val="bg1">
                    <a:lumMod val="50000"/>
                  </a:schemeClr>
                </a:solidFill>
                <a:effectLst/>
              </a:rPr>
              <a:t>relevância</a:t>
            </a:r>
            <a:r>
              <a:rPr lang="en-US" sz="2400" b="0" i="0" dirty="0">
                <a:solidFill>
                  <a:schemeClr val="bg1">
                    <a:lumMod val="50000"/>
                  </a:schemeClr>
                </a:solidFill>
                <a:effectLst/>
              </a:rPr>
              <a:t> </a:t>
            </a:r>
            <a:r>
              <a:rPr lang="en-US" sz="2400" b="0" i="0" dirty="0" err="1">
                <a:solidFill>
                  <a:schemeClr val="bg1">
                    <a:lumMod val="50000"/>
                  </a:schemeClr>
                </a:solidFill>
                <a:effectLst/>
              </a:rPr>
              <a:t>como</a:t>
            </a:r>
            <a:r>
              <a:rPr lang="en-US" sz="2400" b="0" i="0" dirty="0">
                <a:solidFill>
                  <a:schemeClr val="bg1">
                    <a:lumMod val="50000"/>
                  </a:schemeClr>
                </a:solidFill>
                <a:effectLst/>
              </a:rPr>
              <a:t> um </a:t>
            </a:r>
            <a:r>
              <a:rPr lang="en-US" sz="2400" b="0" i="0" dirty="0" err="1">
                <a:solidFill>
                  <a:schemeClr val="bg1">
                    <a:lumMod val="50000"/>
                  </a:schemeClr>
                </a:solidFill>
                <a:effectLst/>
              </a:rPr>
              <a:t>serviço</a:t>
            </a:r>
            <a:endParaRPr lang="en-US" sz="2400" b="0" i="0" dirty="0">
              <a:solidFill>
                <a:schemeClr val="bg1">
                  <a:lumMod val="50000"/>
                </a:schemeClr>
              </a:solidFill>
              <a:effectLst/>
            </a:endParaRPr>
          </a:p>
          <a:p>
            <a:pPr algn="l">
              <a:spcAft>
                <a:spcPts val="1800"/>
              </a:spcAft>
            </a:pPr>
            <a:r>
              <a:rPr lang="en-US" sz="2400" b="1" i="0" dirty="0">
                <a:solidFill>
                  <a:srgbClr val="000000"/>
                </a:solidFill>
                <a:effectLst/>
              </a:rPr>
              <a:t>4. </a:t>
            </a:r>
            <a:r>
              <a:rPr lang="en-US" sz="2400" b="1" dirty="0">
                <a:solidFill>
                  <a:srgbClr val="F7981D"/>
                </a:solidFill>
              </a:rPr>
              <a:t>O BURNOUT</a:t>
            </a:r>
            <a:br>
              <a:rPr lang="en-US" sz="2400" b="0" i="0" dirty="0">
                <a:solidFill>
                  <a:srgbClr val="000000"/>
                </a:solidFill>
                <a:effectLst/>
              </a:rPr>
            </a:br>
            <a:r>
              <a:rPr lang="pt-PT" sz="2400" b="0" i="0" dirty="0">
                <a:solidFill>
                  <a:schemeClr val="bg1">
                    <a:lumMod val="50000"/>
                  </a:schemeClr>
                </a:solidFill>
                <a:effectLst/>
              </a:rPr>
              <a:t>Marcas focam-se em soluções para quem sofre com as pressões da vida moderna.</a:t>
            </a:r>
            <a:endParaRPr lang="en-US" sz="2400" b="0" i="0" dirty="0">
              <a:solidFill>
                <a:schemeClr val="bg1">
                  <a:lumMod val="50000"/>
                </a:schemeClr>
              </a:solidFill>
              <a:effectLst/>
            </a:endParaRPr>
          </a:p>
          <a:p>
            <a:pPr algn="l">
              <a:spcAft>
                <a:spcPts val="1800"/>
              </a:spcAft>
            </a:pPr>
            <a:r>
              <a:rPr lang="en-US" sz="2400" b="1" i="0" dirty="0">
                <a:solidFill>
                  <a:srgbClr val="000000"/>
                </a:solidFill>
                <a:effectLst/>
              </a:rPr>
              <a:t>5. </a:t>
            </a:r>
            <a:r>
              <a:rPr lang="en-US" sz="2400" b="1" dirty="0">
                <a:solidFill>
                  <a:srgbClr val="6ECECB"/>
                </a:solidFill>
              </a:rPr>
              <a:t>CIVIL MEDIA</a:t>
            </a:r>
            <a:br>
              <a:rPr lang="en-US" sz="2400" b="0" i="0" dirty="0">
                <a:solidFill>
                  <a:srgbClr val="000000"/>
                </a:solidFill>
                <a:effectLst/>
              </a:rPr>
            </a:br>
            <a:r>
              <a:rPr lang="pt-PT" sz="2400" b="0" i="0" dirty="0">
                <a:solidFill>
                  <a:schemeClr val="bg1">
                    <a:lumMod val="50000"/>
                  </a:schemeClr>
                </a:solidFill>
                <a:effectLst/>
              </a:rPr>
              <a:t>Por que o futuro depende de </a:t>
            </a:r>
            <a:r>
              <a:rPr lang="pt-PT" sz="2400" b="0" i="1" dirty="0">
                <a:solidFill>
                  <a:schemeClr val="bg1">
                    <a:lumMod val="50000"/>
                  </a:schemeClr>
                </a:solidFill>
                <a:effectLst/>
              </a:rPr>
              <a:t>conexões </a:t>
            </a:r>
            <a:r>
              <a:rPr lang="pt-PT" sz="2400" b="0" i="0" dirty="0">
                <a:solidFill>
                  <a:schemeClr val="bg1">
                    <a:lumMod val="50000"/>
                  </a:schemeClr>
                </a:solidFill>
                <a:effectLst/>
              </a:rPr>
              <a:t>significativas</a:t>
            </a:r>
            <a:endParaRPr lang="en-US" sz="2400" b="0" i="0" dirty="0">
              <a:solidFill>
                <a:schemeClr val="bg1">
                  <a:lumMod val="50000"/>
                </a:schemeClr>
              </a:solidFill>
              <a:effectLst/>
            </a:endParaRPr>
          </a:p>
        </p:txBody>
      </p:sp>
      <p:sp>
        <p:nvSpPr>
          <p:cNvPr id="28" name="Retângulo: Cantos Arredondados 27">
            <a:extLst>
              <a:ext uri="{FF2B5EF4-FFF2-40B4-BE49-F238E27FC236}">
                <a16:creationId xmlns:a16="http://schemas.microsoft.com/office/drawing/2014/main" id="{2D0A1A53-0E40-47CF-82FD-81261931A263}"/>
              </a:ext>
            </a:extLst>
          </p:cNvPr>
          <p:cNvSpPr/>
          <p:nvPr/>
        </p:nvSpPr>
        <p:spPr>
          <a:xfrm>
            <a:off x="6219825" y="4272490"/>
            <a:ext cx="5775718" cy="1362075"/>
          </a:xfrm>
          <a:prstGeom prst="roundRect">
            <a:avLst>
              <a:gd name="adj" fmla="val 50000"/>
            </a:avLst>
          </a:prstGeom>
          <a:noFill/>
          <a:ln w="34925" cap="rnd">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331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nhuma descrição de foto disponível.">
            <a:extLst>
              <a:ext uri="{FF2B5EF4-FFF2-40B4-BE49-F238E27FC236}">
                <a16:creationId xmlns:a16="http://schemas.microsoft.com/office/drawing/2014/main" id="{C925576F-B27D-4B23-B7A6-0BEEB62DDFDE}"/>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rot="5400000">
            <a:off x="1238321" y="629251"/>
            <a:ext cx="1317052" cy="2583448"/>
          </a:xfrm>
          <a:prstGeom prst="rect">
            <a:avLst/>
          </a:prstGeom>
          <a:noFill/>
          <a:extLst>
            <a:ext uri="{909E8E84-426E-40DD-AFC4-6F175D3DCCD1}">
              <a14:hiddenFill xmlns:a14="http://schemas.microsoft.com/office/drawing/2010/main">
                <a:solidFill>
                  <a:srgbClr val="FFFFFF"/>
                </a:solidFill>
              </a14:hiddenFill>
            </a:ext>
          </a:extLst>
        </p:spPr>
      </p:pic>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Tendências</a:t>
            </a:r>
            <a:r>
              <a:rPr lang="en-US" sz="3600" b="1" dirty="0"/>
              <a:t> do </a:t>
            </a:r>
            <a:r>
              <a:rPr lang="en-US" sz="3600" b="1" dirty="0" err="1"/>
              <a:t>Bem-Estar</a:t>
            </a:r>
            <a:endParaRPr lang="en-US" sz="3600" b="1" dirty="0"/>
          </a:p>
        </p:txBody>
      </p:sp>
      <p:pic>
        <p:nvPicPr>
          <p:cNvPr id="5" name="Imagem 4">
            <a:extLst>
              <a:ext uri="{FF2B5EF4-FFF2-40B4-BE49-F238E27FC236}">
                <a16:creationId xmlns:a16="http://schemas.microsoft.com/office/drawing/2014/main" id="{4585ED10-5499-404D-A806-1E1B6A920045}"/>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33375" y="2893533"/>
            <a:ext cx="11527251" cy="3050068"/>
          </a:xfrm>
          <a:prstGeom prst="rect">
            <a:avLst/>
          </a:prstGeom>
        </p:spPr>
      </p:pic>
      <p:sp>
        <p:nvSpPr>
          <p:cNvPr id="8" name="CaixaDeTexto 7">
            <a:extLst>
              <a:ext uri="{FF2B5EF4-FFF2-40B4-BE49-F238E27FC236}">
                <a16:creationId xmlns:a16="http://schemas.microsoft.com/office/drawing/2014/main" id="{78E1AB6C-9396-4345-8F1F-D06D87157984}"/>
              </a:ext>
            </a:extLst>
          </p:cNvPr>
          <p:cNvSpPr txBox="1"/>
          <p:nvPr/>
        </p:nvSpPr>
        <p:spPr>
          <a:xfrm>
            <a:off x="6814457" y="6051338"/>
            <a:ext cx="5072743" cy="230832"/>
          </a:xfrm>
          <a:prstGeom prst="rect">
            <a:avLst/>
          </a:prstGeom>
          <a:noFill/>
        </p:spPr>
        <p:txBody>
          <a:bodyPr wrap="square">
            <a:spAutoFit/>
          </a:bodyPr>
          <a:lstStyle/>
          <a:p>
            <a:pPr algn="r"/>
            <a:r>
              <a:rPr lang="en-GB" sz="900" dirty="0"/>
              <a:t>Source: </a:t>
            </a:r>
            <a:r>
              <a:rPr lang="en-GB" sz="900" dirty="0">
                <a:hlinkClick r:id="rId5"/>
              </a:rPr>
              <a:t>https://info.trendwatching.com/21-trends-for-2021</a:t>
            </a:r>
            <a:r>
              <a:rPr lang="en-GB" sz="900" dirty="0"/>
              <a:t> </a:t>
            </a:r>
          </a:p>
        </p:txBody>
      </p:sp>
      <p:sp>
        <p:nvSpPr>
          <p:cNvPr id="15" name="CaixaDeTexto 14">
            <a:extLst>
              <a:ext uri="{FF2B5EF4-FFF2-40B4-BE49-F238E27FC236}">
                <a16:creationId xmlns:a16="http://schemas.microsoft.com/office/drawing/2014/main" id="{316692EC-ECBB-4A35-8A6A-4BBCF309D73E}"/>
              </a:ext>
            </a:extLst>
          </p:cNvPr>
          <p:cNvSpPr txBox="1"/>
          <p:nvPr/>
        </p:nvSpPr>
        <p:spPr>
          <a:xfrm>
            <a:off x="3217450" y="754403"/>
            <a:ext cx="8641176" cy="2277547"/>
          </a:xfrm>
          <a:prstGeom prst="rect">
            <a:avLst/>
          </a:prstGeom>
          <a:noFill/>
        </p:spPr>
        <p:txBody>
          <a:bodyPr wrap="square">
            <a:spAutoFit/>
          </a:bodyPr>
          <a:lstStyle/>
          <a:p>
            <a:pPr algn="ctr">
              <a:spcAft>
                <a:spcPts val="1200"/>
              </a:spcAft>
            </a:pPr>
            <a:r>
              <a:rPr lang="en-US" sz="3600" b="1" i="0" dirty="0">
                <a:solidFill>
                  <a:srgbClr val="F7981D"/>
                </a:solidFill>
                <a:effectLst/>
              </a:rPr>
              <a:t>“</a:t>
            </a:r>
            <a:r>
              <a:rPr lang="pt-PT" sz="3600" b="1" i="0" dirty="0">
                <a:solidFill>
                  <a:srgbClr val="F7981D"/>
                </a:solidFill>
                <a:effectLst/>
              </a:rPr>
              <a:t>21 oportunidades de inovação significativas e orientadas por tendências para 2021</a:t>
            </a:r>
            <a:r>
              <a:rPr lang="en-US" sz="3600" b="1" i="0" dirty="0">
                <a:solidFill>
                  <a:srgbClr val="F7981D"/>
                </a:solidFill>
                <a:effectLst/>
              </a:rPr>
              <a:t>”</a:t>
            </a:r>
          </a:p>
          <a:p>
            <a:pPr algn="ctr"/>
            <a:r>
              <a:rPr lang="en-US" sz="2400" b="1" dirty="0">
                <a:solidFill>
                  <a:schemeClr val="bg1">
                    <a:lumMod val="50000"/>
                  </a:schemeClr>
                </a:solidFill>
              </a:rPr>
              <a:t>(</a:t>
            </a:r>
            <a:r>
              <a:rPr lang="pt-PT" sz="2400" b="1" dirty="0">
                <a:solidFill>
                  <a:schemeClr val="bg1">
                    <a:lumMod val="50000"/>
                  </a:schemeClr>
                </a:solidFill>
              </a:rPr>
              <a:t>3 mencionam bem-estar e transformação pessoal</a:t>
            </a:r>
            <a:r>
              <a:rPr lang="en-US" sz="2400" b="1" dirty="0">
                <a:solidFill>
                  <a:schemeClr val="bg1">
                    <a:lumMod val="50000"/>
                  </a:schemeClr>
                </a:solidFill>
              </a:rPr>
              <a:t>)</a:t>
            </a:r>
            <a:endParaRPr lang="en-US" sz="3000" b="1" i="0" dirty="0">
              <a:solidFill>
                <a:schemeClr val="bg1">
                  <a:lumMod val="50000"/>
                </a:schemeClr>
              </a:solidFill>
              <a:effectLst/>
            </a:endParaRPr>
          </a:p>
        </p:txBody>
      </p:sp>
    </p:spTree>
    <p:extLst>
      <p:ext uri="{BB962C8B-B14F-4D97-AF65-F5344CB8AC3E}">
        <p14:creationId xmlns:p14="http://schemas.microsoft.com/office/powerpoint/2010/main" val="4255164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81A9EC7D-A02E-41ED-9F2F-F26A5612BCE7}"/>
              </a:ext>
            </a:extLst>
          </p:cNvPr>
          <p:cNvSpPr/>
          <p:nvPr/>
        </p:nvSpPr>
        <p:spPr>
          <a:xfrm>
            <a:off x="6286500" y="542925"/>
            <a:ext cx="5895976" cy="5792316"/>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Imagem 15">
            <a:extLst>
              <a:ext uri="{FF2B5EF4-FFF2-40B4-BE49-F238E27FC236}">
                <a16:creationId xmlns:a16="http://schemas.microsoft.com/office/drawing/2014/main" id="{F14DAAC1-CB03-4C15-916A-EA738629D3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8868" flipV="1">
            <a:off x="613485" y="2778276"/>
            <a:ext cx="1343117" cy="1343117"/>
          </a:xfrm>
          <a:prstGeom prst="rect">
            <a:avLst/>
          </a:prstGeom>
          <a:ln>
            <a:noFill/>
          </a:ln>
        </p:spPr>
      </p:pic>
      <p:sp>
        <p:nvSpPr>
          <p:cNvPr id="12" name="Retângulo 11">
            <a:extLst>
              <a:ext uri="{FF2B5EF4-FFF2-40B4-BE49-F238E27FC236}">
                <a16:creationId xmlns:a16="http://schemas.microsoft.com/office/drawing/2014/main" id="{E103F1BA-B8EB-4266-B6AB-8D6E9757B68E}"/>
              </a:ext>
            </a:extLst>
          </p:cNvPr>
          <p:cNvSpPr/>
          <p:nvPr/>
        </p:nvSpPr>
        <p:spPr>
          <a:xfrm>
            <a:off x="6296025" y="533400"/>
            <a:ext cx="5895976" cy="578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9524" y="349104"/>
            <a:ext cx="6995433"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Bem-Estar &amp; tendências de viagens</a:t>
            </a:r>
            <a:endParaRPr lang="en-US" sz="3600" b="1" dirty="0"/>
          </a:p>
        </p:txBody>
      </p:sp>
      <p:sp>
        <p:nvSpPr>
          <p:cNvPr id="2" name="CaixaDeTexto 1">
            <a:extLst>
              <a:ext uri="{FF2B5EF4-FFF2-40B4-BE49-F238E27FC236}">
                <a16:creationId xmlns:a16="http://schemas.microsoft.com/office/drawing/2014/main" id="{0015727D-54B6-477E-B1F6-D5FBDA76BAB0}"/>
              </a:ext>
            </a:extLst>
          </p:cNvPr>
          <p:cNvSpPr txBox="1"/>
          <p:nvPr/>
        </p:nvSpPr>
        <p:spPr>
          <a:xfrm>
            <a:off x="1495428" y="1219726"/>
            <a:ext cx="4676772" cy="1200329"/>
          </a:xfrm>
          <a:prstGeom prst="rect">
            <a:avLst/>
          </a:prstGeom>
          <a:noFill/>
        </p:spPr>
        <p:txBody>
          <a:bodyPr wrap="square" rtlCol="0">
            <a:spAutoFit/>
          </a:bodyPr>
          <a:lstStyle/>
          <a:p>
            <a:r>
              <a:rPr lang="en-GB" sz="3600" b="1" dirty="0"/>
              <a:t>Skift Megatrends:</a:t>
            </a:r>
          </a:p>
          <a:p>
            <a:r>
              <a:rPr lang="en-GB" sz="3600" b="1" dirty="0" err="1"/>
              <a:t>Perspetiva</a:t>
            </a:r>
            <a:r>
              <a:rPr lang="en-GB" sz="3600" b="1" dirty="0"/>
              <a:t> para 2025</a:t>
            </a:r>
          </a:p>
        </p:txBody>
      </p:sp>
      <p:sp>
        <p:nvSpPr>
          <p:cNvPr id="6" name="CaixaDeTexto 5">
            <a:extLst>
              <a:ext uri="{FF2B5EF4-FFF2-40B4-BE49-F238E27FC236}">
                <a16:creationId xmlns:a16="http://schemas.microsoft.com/office/drawing/2014/main" id="{BA9C007E-57B9-4A0A-91D6-A881F80FEC72}"/>
              </a:ext>
            </a:extLst>
          </p:cNvPr>
          <p:cNvSpPr txBox="1"/>
          <p:nvPr/>
        </p:nvSpPr>
        <p:spPr>
          <a:xfrm>
            <a:off x="6543679" y="644640"/>
            <a:ext cx="5648322" cy="5801588"/>
          </a:xfrm>
          <a:prstGeom prst="rect">
            <a:avLst/>
          </a:prstGeom>
          <a:noFill/>
        </p:spPr>
        <p:txBody>
          <a:bodyPr wrap="square">
            <a:spAutoFit/>
          </a:bodyPr>
          <a:lstStyle/>
          <a:p>
            <a:pPr marL="180000" indent="-252000" algn="l">
              <a:spcAft>
                <a:spcPts val="1400"/>
              </a:spcAft>
              <a:buClr>
                <a:srgbClr val="FDDE00"/>
              </a:buClr>
              <a:buFont typeface="Calibri" panose="020F0502020204030204" pitchFamily="34" charset="0"/>
              <a:buChar char="↘"/>
            </a:pPr>
            <a:r>
              <a:rPr lang="en-US" sz="2400" i="0" dirty="0">
                <a:effectLst/>
              </a:rPr>
              <a:t> </a:t>
            </a:r>
            <a:r>
              <a:rPr lang="en-US" sz="2200" i="0" dirty="0" err="1">
                <a:effectLst/>
              </a:rPr>
              <a:t>Mais</a:t>
            </a:r>
            <a:r>
              <a:rPr lang="en-US" sz="2200" i="0" dirty="0">
                <a:effectLst/>
              </a:rPr>
              <a:t> </a:t>
            </a:r>
            <a:r>
              <a:rPr lang="en-US" sz="2200" i="0" dirty="0" err="1">
                <a:effectLst/>
              </a:rPr>
              <a:t>decisão</a:t>
            </a:r>
            <a:r>
              <a:rPr lang="en-US" sz="2200" dirty="0" err="1"/>
              <a:t>-consciente</a:t>
            </a:r>
            <a:r>
              <a:rPr lang="en-US" sz="2200" i="0" dirty="0">
                <a:effectLst/>
              </a:rPr>
              <a:t>.</a:t>
            </a:r>
          </a:p>
          <a:p>
            <a:pPr marL="180000" indent="-252000" algn="l">
              <a:spcAft>
                <a:spcPts val="1400"/>
              </a:spcAft>
              <a:buClr>
                <a:srgbClr val="FDDE00"/>
              </a:buClr>
              <a:buFont typeface="Calibri" panose="020F0502020204030204" pitchFamily="34" charset="0"/>
              <a:buChar char="↘"/>
            </a:pPr>
            <a:r>
              <a:rPr lang="en-US" sz="2200" dirty="0"/>
              <a:t> </a:t>
            </a:r>
            <a:r>
              <a:rPr lang="pt-PT" sz="2200" dirty="0"/>
              <a:t>Impacto positivo na população local.</a:t>
            </a:r>
            <a:endParaRPr lang="en-US" sz="2200" dirty="0"/>
          </a:p>
          <a:p>
            <a:pPr marL="180000" indent="-252000" algn="l">
              <a:spcAft>
                <a:spcPts val="1400"/>
              </a:spcAft>
              <a:buClr>
                <a:srgbClr val="FDDE00"/>
              </a:buClr>
              <a:buFont typeface="Calibri" panose="020F0502020204030204" pitchFamily="34" charset="0"/>
              <a:buChar char="↘"/>
            </a:pPr>
            <a:r>
              <a:rPr lang="en-US" sz="2200" dirty="0"/>
              <a:t> </a:t>
            </a:r>
            <a:r>
              <a:rPr lang="en-US" sz="2200" dirty="0" err="1"/>
              <a:t>Impacto</a:t>
            </a:r>
            <a:r>
              <a:rPr lang="en-US" sz="2200" dirty="0"/>
              <a:t> </a:t>
            </a:r>
            <a:r>
              <a:rPr lang="en-US" sz="2200" dirty="0" err="1"/>
              <a:t>ambiental</a:t>
            </a:r>
            <a:r>
              <a:rPr lang="en-US" sz="2200" dirty="0"/>
              <a:t> </a:t>
            </a:r>
            <a:r>
              <a:rPr lang="en-US" sz="2200" dirty="0" err="1"/>
              <a:t>reduzido</a:t>
            </a:r>
            <a:r>
              <a:rPr lang="en-US" sz="2200" dirty="0"/>
              <a:t>.</a:t>
            </a:r>
          </a:p>
          <a:p>
            <a:pPr marL="180000" indent="-252000" algn="l">
              <a:spcAft>
                <a:spcPts val="1400"/>
              </a:spcAft>
              <a:buClr>
                <a:srgbClr val="FDDE00"/>
              </a:buClr>
              <a:buFont typeface="Calibri" panose="020F0502020204030204" pitchFamily="34" charset="0"/>
              <a:buChar char="↘"/>
            </a:pPr>
            <a:r>
              <a:rPr lang="en-US" sz="2200" i="0" dirty="0">
                <a:effectLst/>
              </a:rPr>
              <a:t> </a:t>
            </a:r>
            <a:r>
              <a:rPr lang="en-US" sz="2200" i="0" dirty="0" err="1">
                <a:effectLst/>
              </a:rPr>
              <a:t>Abraçar</a:t>
            </a:r>
            <a:r>
              <a:rPr lang="en-US" sz="2200" i="0" dirty="0">
                <a:effectLst/>
              </a:rPr>
              <a:t> a </a:t>
            </a:r>
            <a:r>
              <a:rPr lang="en-US" sz="2200" i="0" dirty="0" err="1">
                <a:effectLst/>
              </a:rPr>
              <a:t>ideia</a:t>
            </a:r>
            <a:r>
              <a:rPr lang="en-US" sz="2200" i="0" dirty="0">
                <a:effectLst/>
              </a:rPr>
              <a:t> de “slow travel”.</a:t>
            </a:r>
          </a:p>
          <a:p>
            <a:pPr marL="180000" indent="-252000" algn="l">
              <a:spcAft>
                <a:spcPts val="1400"/>
              </a:spcAft>
              <a:buClr>
                <a:srgbClr val="FDDE00"/>
              </a:buClr>
              <a:buFont typeface="Calibri" panose="020F0502020204030204" pitchFamily="34" charset="0"/>
              <a:buChar char="↘"/>
            </a:pPr>
            <a:r>
              <a:rPr lang="en-US" sz="2200" dirty="0"/>
              <a:t> </a:t>
            </a:r>
            <a:r>
              <a:rPr lang="pt-PT" sz="2200" dirty="0"/>
              <a:t>Turismo de voluntariado (1 ou 2 dias durante a viagem)</a:t>
            </a:r>
            <a:r>
              <a:rPr lang="en-US" sz="2200" dirty="0"/>
              <a:t>.</a:t>
            </a:r>
          </a:p>
          <a:p>
            <a:pPr marL="180000" indent="-252000" algn="l">
              <a:spcAft>
                <a:spcPts val="1400"/>
              </a:spcAft>
              <a:buClr>
                <a:srgbClr val="FDDE00"/>
              </a:buClr>
              <a:buFont typeface="Calibri" panose="020F0502020204030204" pitchFamily="34" charset="0"/>
              <a:buChar char="↘"/>
            </a:pPr>
            <a:r>
              <a:rPr lang="en-US" sz="2200" i="0" dirty="0">
                <a:effectLst/>
              </a:rPr>
              <a:t> </a:t>
            </a:r>
            <a:r>
              <a:rPr lang="en-US" sz="2200" i="0" dirty="0" err="1">
                <a:effectLst/>
              </a:rPr>
              <a:t>Restrições</a:t>
            </a:r>
            <a:r>
              <a:rPr lang="en-US" sz="2200" i="0" dirty="0">
                <a:effectLst/>
              </a:rPr>
              <a:t> </a:t>
            </a:r>
            <a:r>
              <a:rPr lang="en-US" sz="2200" i="0" dirty="0" err="1">
                <a:effectLst/>
              </a:rPr>
              <a:t>seletivas</a:t>
            </a:r>
            <a:r>
              <a:rPr lang="en-US" sz="2200" i="0" dirty="0">
                <a:effectLst/>
              </a:rPr>
              <a:t> para </a:t>
            </a:r>
            <a:r>
              <a:rPr lang="en-US" sz="2200" i="0" dirty="0" err="1">
                <a:effectLst/>
              </a:rPr>
              <a:t>viagens</a:t>
            </a:r>
            <a:r>
              <a:rPr lang="en-US" sz="2200" i="0" dirty="0">
                <a:effectLst/>
              </a:rPr>
              <a:t>.</a:t>
            </a:r>
            <a:endParaRPr lang="en-US" sz="2200" dirty="0"/>
          </a:p>
          <a:p>
            <a:pPr marL="180000" indent="-252000" algn="l">
              <a:spcAft>
                <a:spcPts val="1400"/>
              </a:spcAft>
              <a:buClr>
                <a:srgbClr val="FDDE00"/>
              </a:buClr>
              <a:buFont typeface="Calibri" panose="020F0502020204030204" pitchFamily="34" charset="0"/>
              <a:buChar char="↘"/>
            </a:pPr>
            <a:r>
              <a:rPr lang="en-US" sz="2200" dirty="0"/>
              <a:t> </a:t>
            </a:r>
            <a:r>
              <a:rPr lang="en-US" sz="2200" dirty="0" err="1"/>
              <a:t>Limites</a:t>
            </a:r>
            <a:r>
              <a:rPr lang="en-US" sz="2200" dirty="0"/>
              <a:t> </a:t>
            </a:r>
            <a:r>
              <a:rPr lang="en-US" sz="2200" dirty="0" err="1"/>
              <a:t>nos</a:t>
            </a:r>
            <a:r>
              <a:rPr lang="en-US" sz="2200" dirty="0"/>
              <a:t> </a:t>
            </a:r>
            <a:r>
              <a:rPr lang="en-US" sz="2200" dirty="0" err="1"/>
              <a:t>destinos</a:t>
            </a:r>
            <a:r>
              <a:rPr lang="en-US" sz="2200" dirty="0"/>
              <a:t> de turismo de </a:t>
            </a:r>
            <a:r>
              <a:rPr lang="en-US" sz="2200" dirty="0" err="1"/>
              <a:t>massa</a:t>
            </a:r>
            <a:r>
              <a:rPr lang="en-US" sz="2200" dirty="0"/>
              <a:t>.</a:t>
            </a:r>
          </a:p>
          <a:p>
            <a:pPr marL="180000" indent="-252000" algn="l">
              <a:spcAft>
                <a:spcPts val="1400"/>
              </a:spcAft>
              <a:buClr>
                <a:srgbClr val="FDDE00"/>
              </a:buClr>
              <a:buFont typeface="Calibri" panose="020F0502020204030204" pitchFamily="34" charset="0"/>
              <a:buChar char="↘"/>
            </a:pPr>
            <a:r>
              <a:rPr lang="pt-PT" sz="2200" dirty="0"/>
              <a:t>Hotéis estarão de volta.</a:t>
            </a:r>
            <a:endParaRPr lang="en-US" sz="2200" dirty="0"/>
          </a:p>
          <a:p>
            <a:pPr marL="180000" indent="-252000" algn="l">
              <a:spcAft>
                <a:spcPts val="1400"/>
              </a:spcAft>
              <a:buClr>
                <a:srgbClr val="FDDE00"/>
              </a:buClr>
              <a:buFont typeface="Calibri" panose="020F0502020204030204" pitchFamily="34" charset="0"/>
              <a:buChar char="↘"/>
            </a:pPr>
            <a:r>
              <a:rPr lang="en-US" sz="2200" i="0" dirty="0">
                <a:effectLst/>
              </a:rPr>
              <a:t> </a:t>
            </a:r>
            <a:r>
              <a:rPr lang="pt-PT" sz="2200" i="0" dirty="0">
                <a:effectLst/>
              </a:rPr>
              <a:t>Experiência de viagem mais íntima, significativa e comovente.</a:t>
            </a:r>
            <a:r>
              <a:rPr lang="en-US" sz="2200" i="0" dirty="0">
                <a:effectLst/>
              </a:rPr>
              <a:t> </a:t>
            </a:r>
          </a:p>
          <a:p>
            <a:pPr marL="180000" indent="-252000" algn="l">
              <a:spcAft>
                <a:spcPts val="1400"/>
              </a:spcAft>
              <a:buClr>
                <a:srgbClr val="FDDE00"/>
              </a:buClr>
              <a:buFont typeface="Calibri" panose="020F0502020204030204" pitchFamily="34" charset="0"/>
              <a:buChar char="↘"/>
            </a:pPr>
            <a:r>
              <a:rPr lang="pt-PT" sz="2200" i="0" dirty="0">
                <a:effectLst/>
              </a:rPr>
              <a:t>O medo de viajar é “esquecido”.</a:t>
            </a:r>
            <a:endParaRPr lang="en-US" sz="2200" i="0" dirty="0">
              <a:effectLst/>
            </a:endParaRPr>
          </a:p>
        </p:txBody>
      </p:sp>
      <p:pic>
        <p:nvPicPr>
          <p:cNvPr id="2052" name="Picture 4" descr="Megatrends 2025">
            <a:extLst>
              <a:ext uri="{FF2B5EF4-FFF2-40B4-BE49-F238E27FC236}">
                <a16:creationId xmlns:a16="http://schemas.microsoft.com/office/drawing/2014/main" id="{E1BC6EBF-06EE-4AC0-9A8B-8E064E40CB1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0501" y="1219726"/>
            <a:ext cx="1200150" cy="1200150"/>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B80ED702-00E1-487E-88E2-0AD459C3BCCF}"/>
              </a:ext>
            </a:extLst>
          </p:cNvPr>
          <p:cNvSpPr txBox="1"/>
          <p:nvPr/>
        </p:nvSpPr>
        <p:spPr>
          <a:xfrm>
            <a:off x="1728795" y="2748398"/>
            <a:ext cx="3686172" cy="830997"/>
          </a:xfrm>
          <a:prstGeom prst="rect">
            <a:avLst/>
          </a:prstGeom>
          <a:noFill/>
        </p:spPr>
        <p:txBody>
          <a:bodyPr wrap="square" rtlCol="0">
            <a:spAutoFit/>
          </a:bodyPr>
          <a:lstStyle/>
          <a:p>
            <a:r>
              <a:rPr lang="en-GB" sz="2400" dirty="0"/>
              <a:t>14 mega-</a:t>
            </a:r>
            <a:r>
              <a:rPr lang="en-GB" sz="2400" dirty="0" err="1"/>
              <a:t>tendências</a:t>
            </a:r>
            <a:r>
              <a:rPr lang="en-GB" sz="2400" dirty="0"/>
              <a:t> </a:t>
            </a:r>
            <a:r>
              <a:rPr lang="en-GB" sz="2400" dirty="0" err="1"/>
              <a:t>estão</a:t>
            </a:r>
            <a:r>
              <a:rPr lang="en-GB" sz="2400" dirty="0"/>
              <a:t> </a:t>
            </a:r>
            <a:r>
              <a:rPr lang="en-GB" sz="2400" dirty="0" err="1"/>
              <a:t>listadas</a:t>
            </a:r>
            <a:r>
              <a:rPr lang="en-GB" sz="2400" dirty="0"/>
              <a:t>. Uma </a:t>
            </a:r>
            <a:r>
              <a:rPr lang="en-GB" sz="2400" dirty="0" err="1"/>
              <a:t>delas</a:t>
            </a:r>
            <a:r>
              <a:rPr lang="en-GB" sz="2400" dirty="0"/>
              <a:t> é:</a:t>
            </a:r>
          </a:p>
        </p:txBody>
      </p:sp>
      <p:sp>
        <p:nvSpPr>
          <p:cNvPr id="15" name="Seta: Para a Direita 14">
            <a:extLst>
              <a:ext uri="{FF2B5EF4-FFF2-40B4-BE49-F238E27FC236}">
                <a16:creationId xmlns:a16="http://schemas.microsoft.com/office/drawing/2014/main" id="{9E0A91BD-BBF8-4A3A-83DB-7C52C0F81B69}"/>
              </a:ext>
            </a:extLst>
          </p:cNvPr>
          <p:cNvSpPr/>
          <p:nvPr/>
        </p:nvSpPr>
        <p:spPr>
          <a:xfrm>
            <a:off x="-1" y="3550010"/>
            <a:ext cx="6276975" cy="3115723"/>
          </a:xfrm>
          <a:prstGeom prst="rightArrow">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ixaDeTexto 7">
            <a:extLst>
              <a:ext uri="{FF2B5EF4-FFF2-40B4-BE49-F238E27FC236}">
                <a16:creationId xmlns:a16="http://schemas.microsoft.com/office/drawing/2014/main" id="{BD7BEEF7-C1AD-45DF-9E53-1174DB0902E7}"/>
              </a:ext>
            </a:extLst>
          </p:cNvPr>
          <p:cNvSpPr txBox="1"/>
          <p:nvPr/>
        </p:nvSpPr>
        <p:spPr>
          <a:xfrm>
            <a:off x="176410" y="4369207"/>
            <a:ext cx="5529065" cy="1477328"/>
          </a:xfrm>
          <a:prstGeom prst="rect">
            <a:avLst/>
          </a:prstGeom>
          <a:noFill/>
        </p:spPr>
        <p:txBody>
          <a:bodyPr wrap="square">
            <a:spAutoFit/>
          </a:bodyPr>
          <a:lstStyle/>
          <a:p>
            <a:pPr algn="ctr"/>
            <a:r>
              <a:rPr lang="pt-PT" sz="3000" b="1" i="0" dirty="0">
                <a:effectLst>
                  <a:outerShdw blurRad="38100" dist="38100" dir="2700000" algn="tl">
                    <a:srgbClr val="000000">
                      <a:alpha val="43137"/>
                    </a:srgbClr>
                  </a:outerShdw>
                </a:effectLst>
              </a:rPr>
              <a:t>A nova cadência do Viajante é mais deliberada, introspetiva e profunda</a:t>
            </a:r>
            <a:endParaRPr lang="en-US" sz="3000" b="1" i="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1842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7236783"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Bem-Estar &amp; tendências de viagens</a:t>
            </a:r>
            <a:endParaRPr lang="en-US" sz="3600" b="1" dirty="0"/>
          </a:p>
        </p:txBody>
      </p:sp>
      <p:sp>
        <p:nvSpPr>
          <p:cNvPr id="6" name="CaixaDeTexto 5">
            <a:extLst>
              <a:ext uri="{FF2B5EF4-FFF2-40B4-BE49-F238E27FC236}">
                <a16:creationId xmlns:a16="http://schemas.microsoft.com/office/drawing/2014/main" id="{94E0AFAA-0CBB-4608-ABC6-4D9342C61BB5}"/>
              </a:ext>
            </a:extLst>
          </p:cNvPr>
          <p:cNvSpPr txBox="1"/>
          <p:nvPr/>
        </p:nvSpPr>
        <p:spPr>
          <a:xfrm>
            <a:off x="8372474" y="717945"/>
            <a:ext cx="3819525" cy="246221"/>
          </a:xfrm>
          <a:prstGeom prst="rect">
            <a:avLst/>
          </a:prstGeom>
          <a:noFill/>
        </p:spPr>
        <p:txBody>
          <a:bodyPr wrap="square">
            <a:spAutoFit/>
          </a:bodyPr>
          <a:lstStyle/>
          <a:p>
            <a:r>
              <a:rPr lang="en-GB" sz="1000" b="1" dirty="0"/>
              <a:t>Adapted: </a:t>
            </a:r>
            <a:r>
              <a:rPr lang="en-GB" sz="1000" dirty="0">
                <a:hlinkClick r:id="rId3"/>
              </a:rPr>
              <a:t>https://www.tripadvisor.com/Covid19WhitepaperMay2020</a:t>
            </a:r>
            <a:r>
              <a:rPr lang="en-GB" sz="1000" dirty="0"/>
              <a:t> </a:t>
            </a:r>
          </a:p>
        </p:txBody>
      </p:sp>
      <p:pic>
        <p:nvPicPr>
          <p:cNvPr id="12" name="Picture 4" descr="BAR HINTZE RIBEIRO, Ponta Delgada - Comentários de restaurantes -  Tripadvisor">
            <a:extLst>
              <a:ext uri="{FF2B5EF4-FFF2-40B4-BE49-F238E27FC236}">
                <a16:creationId xmlns:a16="http://schemas.microsoft.com/office/drawing/2014/main" id="{2F3C34AF-51B4-4F89-93F4-E609FC075B1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11994" y="2419350"/>
            <a:ext cx="3568012" cy="240030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5F899AAA-7CF4-475F-9E2A-BF005B094FAA}"/>
              </a:ext>
            </a:extLst>
          </p:cNvPr>
          <p:cNvSpPr/>
          <p:nvPr/>
        </p:nvSpPr>
        <p:spPr>
          <a:xfrm>
            <a:off x="3285795" y="1828800"/>
            <a:ext cx="5620080" cy="3683347"/>
          </a:xfrm>
          <a:prstGeom prst="ellipse">
            <a:avLst/>
          </a:prstGeom>
          <a:noFill/>
          <a:ln w="57150">
            <a:solidFill>
              <a:srgbClr val="FD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ixaDeTexto 10">
            <a:extLst>
              <a:ext uri="{FF2B5EF4-FFF2-40B4-BE49-F238E27FC236}">
                <a16:creationId xmlns:a16="http://schemas.microsoft.com/office/drawing/2014/main" id="{E19823B5-9477-4FD8-A1E0-D9BC306A3DF8}"/>
              </a:ext>
            </a:extLst>
          </p:cNvPr>
          <p:cNvSpPr txBox="1"/>
          <p:nvPr/>
        </p:nvSpPr>
        <p:spPr>
          <a:xfrm>
            <a:off x="5010150" y="1501423"/>
            <a:ext cx="2171700" cy="553998"/>
          </a:xfrm>
          <a:prstGeom prst="rect">
            <a:avLst/>
          </a:prstGeom>
          <a:solidFill>
            <a:schemeClr val="bg1"/>
          </a:solidFill>
        </p:spPr>
        <p:txBody>
          <a:bodyPr wrap="square" rtlCol="0">
            <a:spAutoFit/>
          </a:bodyPr>
          <a:lstStyle/>
          <a:p>
            <a:pPr algn="ctr"/>
            <a:r>
              <a:rPr lang="en-GB" sz="3000" b="1" dirty="0" err="1">
                <a:solidFill>
                  <a:schemeClr val="bg1">
                    <a:lumMod val="50000"/>
                  </a:schemeClr>
                </a:solidFill>
              </a:rPr>
              <a:t>Destino</a:t>
            </a:r>
            <a:endParaRPr lang="en-GB" sz="3000" b="1" dirty="0">
              <a:solidFill>
                <a:schemeClr val="bg1">
                  <a:lumMod val="50000"/>
                </a:schemeClr>
              </a:solidFill>
            </a:endParaRPr>
          </a:p>
        </p:txBody>
      </p:sp>
      <p:sp>
        <p:nvSpPr>
          <p:cNvPr id="14" name="CaixaDeTexto 13">
            <a:extLst>
              <a:ext uri="{FF2B5EF4-FFF2-40B4-BE49-F238E27FC236}">
                <a16:creationId xmlns:a16="http://schemas.microsoft.com/office/drawing/2014/main" id="{75E556D9-B044-4B2C-BC88-55D2D463AA07}"/>
              </a:ext>
            </a:extLst>
          </p:cNvPr>
          <p:cNvSpPr txBox="1"/>
          <p:nvPr/>
        </p:nvSpPr>
        <p:spPr>
          <a:xfrm>
            <a:off x="7437149" y="2539700"/>
            <a:ext cx="2937452" cy="553998"/>
          </a:xfrm>
          <a:prstGeom prst="rect">
            <a:avLst/>
          </a:prstGeom>
          <a:solidFill>
            <a:schemeClr val="bg1"/>
          </a:solidFill>
        </p:spPr>
        <p:txBody>
          <a:bodyPr wrap="square" rtlCol="0">
            <a:spAutoFit/>
          </a:bodyPr>
          <a:lstStyle/>
          <a:p>
            <a:r>
              <a:rPr lang="en-GB" sz="3000" b="1" dirty="0" err="1">
                <a:solidFill>
                  <a:schemeClr val="bg1">
                    <a:lumMod val="50000"/>
                  </a:schemeClr>
                </a:solidFill>
              </a:rPr>
              <a:t>Acomodações</a:t>
            </a:r>
            <a:endParaRPr lang="en-GB" sz="3000" b="1" dirty="0">
              <a:solidFill>
                <a:schemeClr val="bg1">
                  <a:lumMod val="50000"/>
                </a:schemeClr>
              </a:solidFill>
            </a:endParaRPr>
          </a:p>
        </p:txBody>
      </p:sp>
      <p:sp>
        <p:nvSpPr>
          <p:cNvPr id="15" name="CaixaDeTexto 14">
            <a:extLst>
              <a:ext uri="{FF2B5EF4-FFF2-40B4-BE49-F238E27FC236}">
                <a16:creationId xmlns:a16="http://schemas.microsoft.com/office/drawing/2014/main" id="{2BB6FC15-9B8C-407C-ADD2-5426C0D23CE1}"/>
              </a:ext>
            </a:extLst>
          </p:cNvPr>
          <p:cNvSpPr txBox="1"/>
          <p:nvPr/>
        </p:nvSpPr>
        <p:spPr>
          <a:xfrm>
            <a:off x="7294274" y="4629581"/>
            <a:ext cx="3223202" cy="553998"/>
          </a:xfrm>
          <a:prstGeom prst="rect">
            <a:avLst/>
          </a:prstGeom>
          <a:solidFill>
            <a:schemeClr val="bg1"/>
          </a:solidFill>
        </p:spPr>
        <p:txBody>
          <a:bodyPr wrap="square" rtlCol="0">
            <a:spAutoFit/>
          </a:bodyPr>
          <a:lstStyle/>
          <a:p>
            <a:r>
              <a:rPr lang="en-GB" sz="3000" b="1" dirty="0" err="1">
                <a:solidFill>
                  <a:schemeClr val="bg1">
                    <a:lumMod val="50000"/>
                  </a:schemeClr>
                </a:solidFill>
              </a:rPr>
              <a:t>Passeios</a:t>
            </a:r>
            <a:r>
              <a:rPr lang="en-GB" sz="3000" b="1" dirty="0">
                <a:solidFill>
                  <a:schemeClr val="bg1">
                    <a:lumMod val="50000"/>
                  </a:schemeClr>
                </a:solidFill>
              </a:rPr>
              <a:t> e </a:t>
            </a:r>
            <a:r>
              <a:rPr lang="en-GB" sz="3000" b="1" dirty="0" err="1">
                <a:solidFill>
                  <a:schemeClr val="bg1">
                    <a:lumMod val="50000"/>
                  </a:schemeClr>
                </a:solidFill>
              </a:rPr>
              <a:t>atrações</a:t>
            </a:r>
            <a:endParaRPr lang="en-GB" sz="3000" b="1" dirty="0">
              <a:solidFill>
                <a:schemeClr val="bg1">
                  <a:lumMod val="50000"/>
                </a:schemeClr>
              </a:solidFill>
            </a:endParaRPr>
          </a:p>
        </p:txBody>
      </p:sp>
      <p:sp>
        <p:nvSpPr>
          <p:cNvPr id="16" name="CaixaDeTexto 15">
            <a:extLst>
              <a:ext uri="{FF2B5EF4-FFF2-40B4-BE49-F238E27FC236}">
                <a16:creationId xmlns:a16="http://schemas.microsoft.com/office/drawing/2014/main" id="{166E0C86-1663-47C2-96F3-7E413C74C7C5}"/>
              </a:ext>
            </a:extLst>
          </p:cNvPr>
          <p:cNvSpPr txBox="1"/>
          <p:nvPr/>
        </p:nvSpPr>
        <p:spPr>
          <a:xfrm>
            <a:off x="2979581" y="4629581"/>
            <a:ext cx="2378482" cy="553998"/>
          </a:xfrm>
          <a:prstGeom prst="rect">
            <a:avLst/>
          </a:prstGeom>
          <a:solidFill>
            <a:schemeClr val="bg1"/>
          </a:solidFill>
        </p:spPr>
        <p:txBody>
          <a:bodyPr wrap="square" rtlCol="0">
            <a:spAutoFit/>
          </a:bodyPr>
          <a:lstStyle/>
          <a:p>
            <a:r>
              <a:rPr lang="en-GB" sz="3000" b="1" dirty="0" err="1">
                <a:solidFill>
                  <a:schemeClr val="bg1">
                    <a:lumMod val="50000"/>
                  </a:schemeClr>
                </a:solidFill>
              </a:rPr>
              <a:t>Restaurantes</a:t>
            </a:r>
            <a:endParaRPr lang="en-GB" sz="3000" b="1" dirty="0">
              <a:solidFill>
                <a:schemeClr val="bg1">
                  <a:lumMod val="50000"/>
                </a:schemeClr>
              </a:solidFill>
            </a:endParaRPr>
          </a:p>
        </p:txBody>
      </p:sp>
      <p:sp>
        <p:nvSpPr>
          <p:cNvPr id="17" name="CaixaDeTexto 16">
            <a:extLst>
              <a:ext uri="{FF2B5EF4-FFF2-40B4-BE49-F238E27FC236}">
                <a16:creationId xmlns:a16="http://schemas.microsoft.com/office/drawing/2014/main" id="{C125B6A2-2036-4BFF-BA30-DA5A874C2619}"/>
              </a:ext>
            </a:extLst>
          </p:cNvPr>
          <p:cNvSpPr txBox="1"/>
          <p:nvPr/>
        </p:nvSpPr>
        <p:spPr>
          <a:xfrm>
            <a:off x="3093880" y="2539700"/>
            <a:ext cx="1410030" cy="553998"/>
          </a:xfrm>
          <a:prstGeom prst="rect">
            <a:avLst/>
          </a:prstGeom>
          <a:solidFill>
            <a:schemeClr val="bg1"/>
          </a:solidFill>
        </p:spPr>
        <p:txBody>
          <a:bodyPr wrap="square" rtlCol="0">
            <a:spAutoFit/>
          </a:bodyPr>
          <a:lstStyle/>
          <a:p>
            <a:r>
              <a:rPr lang="en-GB" sz="3000" b="1" dirty="0" err="1">
                <a:solidFill>
                  <a:schemeClr val="bg1">
                    <a:lumMod val="50000"/>
                  </a:schemeClr>
                </a:solidFill>
              </a:rPr>
              <a:t>Marcas</a:t>
            </a:r>
            <a:endParaRPr lang="en-GB" sz="3000" b="1" dirty="0">
              <a:solidFill>
                <a:schemeClr val="bg1">
                  <a:lumMod val="50000"/>
                </a:schemeClr>
              </a:solidFill>
            </a:endParaRPr>
          </a:p>
        </p:txBody>
      </p:sp>
      <p:sp>
        <p:nvSpPr>
          <p:cNvPr id="18" name="CaixaDeTexto 17">
            <a:extLst>
              <a:ext uri="{FF2B5EF4-FFF2-40B4-BE49-F238E27FC236}">
                <a16:creationId xmlns:a16="http://schemas.microsoft.com/office/drawing/2014/main" id="{12F63AD0-6021-40EB-97E5-BBA57B0E1CBD}"/>
              </a:ext>
            </a:extLst>
          </p:cNvPr>
          <p:cNvSpPr txBox="1"/>
          <p:nvPr/>
        </p:nvSpPr>
        <p:spPr>
          <a:xfrm>
            <a:off x="7647963" y="1189331"/>
            <a:ext cx="1781787" cy="461665"/>
          </a:xfrm>
          <a:prstGeom prst="rect">
            <a:avLst/>
          </a:prstGeom>
          <a:noFill/>
        </p:spPr>
        <p:txBody>
          <a:bodyPr wrap="square" rtlCol="0">
            <a:spAutoFit/>
          </a:bodyPr>
          <a:lstStyle/>
          <a:p>
            <a:r>
              <a:rPr lang="en-GB" sz="2400" b="1" dirty="0" err="1">
                <a:solidFill>
                  <a:srgbClr val="37A3A0"/>
                </a:solidFill>
              </a:rPr>
              <a:t>Limpeza</a:t>
            </a:r>
            <a:endParaRPr lang="en-GB" sz="2400" b="1" dirty="0">
              <a:solidFill>
                <a:srgbClr val="37A3A0"/>
              </a:solidFill>
            </a:endParaRPr>
          </a:p>
        </p:txBody>
      </p:sp>
      <p:sp>
        <p:nvSpPr>
          <p:cNvPr id="20" name="CaixaDeTexto 19">
            <a:extLst>
              <a:ext uri="{FF2B5EF4-FFF2-40B4-BE49-F238E27FC236}">
                <a16:creationId xmlns:a16="http://schemas.microsoft.com/office/drawing/2014/main" id="{3B70691E-E8DD-4D7D-9B97-9C1E781D9083}"/>
              </a:ext>
            </a:extLst>
          </p:cNvPr>
          <p:cNvSpPr txBox="1"/>
          <p:nvPr/>
        </p:nvSpPr>
        <p:spPr>
          <a:xfrm>
            <a:off x="9694628" y="1698861"/>
            <a:ext cx="1871203" cy="461665"/>
          </a:xfrm>
          <a:prstGeom prst="rect">
            <a:avLst/>
          </a:prstGeom>
          <a:noFill/>
        </p:spPr>
        <p:txBody>
          <a:bodyPr wrap="square" rtlCol="0">
            <a:spAutoFit/>
          </a:bodyPr>
          <a:lstStyle/>
          <a:p>
            <a:r>
              <a:rPr lang="en-GB" sz="2400" b="1" dirty="0" err="1">
                <a:solidFill>
                  <a:srgbClr val="37A3A0"/>
                </a:solidFill>
              </a:rPr>
              <a:t>Relaxamento</a:t>
            </a:r>
            <a:endParaRPr lang="en-GB" sz="2400" b="1" dirty="0">
              <a:solidFill>
                <a:srgbClr val="37A3A0"/>
              </a:solidFill>
            </a:endParaRPr>
          </a:p>
        </p:txBody>
      </p:sp>
      <p:sp>
        <p:nvSpPr>
          <p:cNvPr id="21" name="CaixaDeTexto 20">
            <a:extLst>
              <a:ext uri="{FF2B5EF4-FFF2-40B4-BE49-F238E27FC236}">
                <a16:creationId xmlns:a16="http://schemas.microsoft.com/office/drawing/2014/main" id="{61F156A4-DBE2-403F-9196-402355075121}"/>
              </a:ext>
            </a:extLst>
          </p:cNvPr>
          <p:cNvSpPr txBox="1"/>
          <p:nvPr/>
        </p:nvSpPr>
        <p:spPr>
          <a:xfrm>
            <a:off x="10228649" y="2629725"/>
            <a:ext cx="1593198" cy="461665"/>
          </a:xfrm>
          <a:prstGeom prst="rect">
            <a:avLst/>
          </a:prstGeom>
          <a:noFill/>
        </p:spPr>
        <p:txBody>
          <a:bodyPr wrap="square" rtlCol="0">
            <a:spAutoFit/>
          </a:bodyPr>
          <a:lstStyle/>
          <a:p>
            <a:r>
              <a:rPr lang="en-GB" sz="2400" b="1" dirty="0" err="1">
                <a:solidFill>
                  <a:srgbClr val="37A3A0"/>
                </a:solidFill>
              </a:rPr>
              <a:t>Segurança</a:t>
            </a:r>
            <a:endParaRPr lang="en-GB" sz="2400" b="1" dirty="0">
              <a:solidFill>
                <a:srgbClr val="37A3A0"/>
              </a:solidFill>
            </a:endParaRPr>
          </a:p>
        </p:txBody>
      </p:sp>
      <p:sp>
        <p:nvSpPr>
          <p:cNvPr id="22" name="CaixaDeTexto 21">
            <a:extLst>
              <a:ext uri="{FF2B5EF4-FFF2-40B4-BE49-F238E27FC236}">
                <a16:creationId xmlns:a16="http://schemas.microsoft.com/office/drawing/2014/main" id="{BBA23952-4008-473B-9575-F3394E0C25DE}"/>
              </a:ext>
            </a:extLst>
          </p:cNvPr>
          <p:cNvSpPr txBox="1"/>
          <p:nvPr/>
        </p:nvSpPr>
        <p:spPr>
          <a:xfrm>
            <a:off x="9950643" y="3704526"/>
            <a:ext cx="1871203" cy="461665"/>
          </a:xfrm>
          <a:prstGeom prst="rect">
            <a:avLst/>
          </a:prstGeom>
          <a:noFill/>
        </p:spPr>
        <p:txBody>
          <a:bodyPr wrap="square" rtlCol="0">
            <a:spAutoFit/>
          </a:bodyPr>
          <a:lstStyle/>
          <a:p>
            <a:r>
              <a:rPr lang="en-GB" sz="2400" b="1" dirty="0" err="1">
                <a:solidFill>
                  <a:srgbClr val="37A3A0"/>
                </a:solidFill>
              </a:rPr>
              <a:t>Flexibilidade</a:t>
            </a:r>
            <a:endParaRPr lang="en-GB" sz="2400" b="1" dirty="0">
              <a:solidFill>
                <a:srgbClr val="37A3A0"/>
              </a:solidFill>
            </a:endParaRPr>
          </a:p>
        </p:txBody>
      </p:sp>
      <p:sp>
        <p:nvSpPr>
          <p:cNvPr id="23" name="CaixaDeTexto 22">
            <a:extLst>
              <a:ext uri="{FF2B5EF4-FFF2-40B4-BE49-F238E27FC236}">
                <a16:creationId xmlns:a16="http://schemas.microsoft.com/office/drawing/2014/main" id="{AC3C4598-232E-47BA-8395-8FD5720E4FE0}"/>
              </a:ext>
            </a:extLst>
          </p:cNvPr>
          <p:cNvSpPr txBox="1"/>
          <p:nvPr/>
        </p:nvSpPr>
        <p:spPr>
          <a:xfrm>
            <a:off x="10005718" y="5252855"/>
            <a:ext cx="2003817" cy="461665"/>
          </a:xfrm>
          <a:prstGeom prst="rect">
            <a:avLst/>
          </a:prstGeom>
          <a:noFill/>
        </p:spPr>
        <p:txBody>
          <a:bodyPr wrap="square" rtlCol="0">
            <a:spAutoFit/>
          </a:bodyPr>
          <a:lstStyle/>
          <a:p>
            <a:r>
              <a:rPr lang="en-GB" sz="2400" b="1" dirty="0" err="1">
                <a:solidFill>
                  <a:srgbClr val="37A3A0"/>
                </a:solidFill>
              </a:rPr>
              <a:t>Transparência</a:t>
            </a:r>
            <a:endParaRPr lang="en-GB" sz="2400" b="1" dirty="0">
              <a:solidFill>
                <a:srgbClr val="37A3A0"/>
              </a:solidFill>
            </a:endParaRPr>
          </a:p>
        </p:txBody>
      </p:sp>
      <p:sp>
        <p:nvSpPr>
          <p:cNvPr id="24" name="CaixaDeTexto 23">
            <a:extLst>
              <a:ext uri="{FF2B5EF4-FFF2-40B4-BE49-F238E27FC236}">
                <a16:creationId xmlns:a16="http://schemas.microsoft.com/office/drawing/2014/main" id="{DCF81136-F3AB-4C8B-BA6F-11BB22A2FA32}"/>
              </a:ext>
            </a:extLst>
          </p:cNvPr>
          <p:cNvSpPr txBox="1"/>
          <p:nvPr/>
        </p:nvSpPr>
        <p:spPr>
          <a:xfrm>
            <a:off x="7115175" y="5800828"/>
            <a:ext cx="2647951" cy="461665"/>
          </a:xfrm>
          <a:prstGeom prst="rect">
            <a:avLst/>
          </a:prstGeom>
          <a:noFill/>
        </p:spPr>
        <p:txBody>
          <a:bodyPr wrap="square" rtlCol="0">
            <a:spAutoFit/>
          </a:bodyPr>
          <a:lstStyle/>
          <a:p>
            <a:r>
              <a:rPr lang="en-GB" sz="2400" b="1" dirty="0" err="1">
                <a:solidFill>
                  <a:srgbClr val="37A3A0"/>
                </a:solidFill>
              </a:rPr>
              <a:t>Confiança</a:t>
            </a:r>
            <a:endParaRPr lang="en-GB" sz="2400" b="1" dirty="0">
              <a:solidFill>
                <a:srgbClr val="37A3A0"/>
              </a:solidFill>
            </a:endParaRPr>
          </a:p>
        </p:txBody>
      </p:sp>
      <p:sp>
        <p:nvSpPr>
          <p:cNvPr id="25" name="CaixaDeTexto 24">
            <a:extLst>
              <a:ext uri="{FF2B5EF4-FFF2-40B4-BE49-F238E27FC236}">
                <a16:creationId xmlns:a16="http://schemas.microsoft.com/office/drawing/2014/main" id="{EC3C2570-5E9A-4F6A-86F6-B36E766AA5F9}"/>
              </a:ext>
            </a:extLst>
          </p:cNvPr>
          <p:cNvSpPr txBox="1"/>
          <p:nvPr/>
        </p:nvSpPr>
        <p:spPr>
          <a:xfrm>
            <a:off x="3703646" y="5814978"/>
            <a:ext cx="2116130" cy="461665"/>
          </a:xfrm>
          <a:prstGeom prst="rect">
            <a:avLst/>
          </a:prstGeom>
          <a:noFill/>
        </p:spPr>
        <p:txBody>
          <a:bodyPr wrap="square" rtlCol="0">
            <a:spAutoFit/>
          </a:bodyPr>
          <a:lstStyle/>
          <a:p>
            <a:r>
              <a:rPr lang="en-GB" sz="2400" b="1" dirty="0" err="1">
                <a:solidFill>
                  <a:srgbClr val="37A3A0"/>
                </a:solidFill>
              </a:rPr>
              <a:t>Diferenciação</a:t>
            </a:r>
            <a:endParaRPr lang="en-GB" sz="2400" b="1" dirty="0">
              <a:solidFill>
                <a:srgbClr val="37A3A0"/>
              </a:solidFill>
            </a:endParaRPr>
          </a:p>
        </p:txBody>
      </p:sp>
      <p:sp>
        <p:nvSpPr>
          <p:cNvPr id="26" name="CaixaDeTexto 25">
            <a:extLst>
              <a:ext uri="{FF2B5EF4-FFF2-40B4-BE49-F238E27FC236}">
                <a16:creationId xmlns:a16="http://schemas.microsoft.com/office/drawing/2014/main" id="{8E1058B4-FF43-4EC8-90F5-F996005108D7}"/>
              </a:ext>
            </a:extLst>
          </p:cNvPr>
          <p:cNvSpPr txBox="1"/>
          <p:nvPr/>
        </p:nvSpPr>
        <p:spPr>
          <a:xfrm>
            <a:off x="1211787" y="5483687"/>
            <a:ext cx="1941937" cy="830997"/>
          </a:xfrm>
          <a:prstGeom prst="rect">
            <a:avLst/>
          </a:prstGeom>
          <a:noFill/>
        </p:spPr>
        <p:txBody>
          <a:bodyPr wrap="square" rtlCol="0">
            <a:spAutoFit/>
          </a:bodyPr>
          <a:lstStyle/>
          <a:p>
            <a:r>
              <a:rPr lang="en-GB" sz="2400" b="1" dirty="0" err="1">
                <a:solidFill>
                  <a:srgbClr val="37A3A0"/>
                </a:solidFill>
              </a:rPr>
              <a:t>Pequenos</a:t>
            </a:r>
            <a:r>
              <a:rPr lang="en-GB" sz="2400" b="1" dirty="0">
                <a:solidFill>
                  <a:srgbClr val="37A3A0"/>
                </a:solidFill>
              </a:rPr>
              <a:t> </a:t>
            </a:r>
            <a:r>
              <a:rPr lang="en-GB" sz="2400" b="1" dirty="0" err="1">
                <a:solidFill>
                  <a:srgbClr val="37A3A0"/>
                </a:solidFill>
              </a:rPr>
              <a:t>grupos</a:t>
            </a:r>
            <a:endParaRPr lang="en-GB" sz="2400" b="1" dirty="0">
              <a:solidFill>
                <a:srgbClr val="37A3A0"/>
              </a:solidFill>
            </a:endParaRPr>
          </a:p>
        </p:txBody>
      </p:sp>
      <p:sp>
        <p:nvSpPr>
          <p:cNvPr id="27" name="CaixaDeTexto 26">
            <a:extLst>
              <a:ext uri="{FF2B5EF4-FFF2-40B4-BE49-F238E27FC236}">
                <a16:creationId xmlns:a16="http://schemas.microsoft.com/office/drawing/2014/main" id="{F9BF666E-AE68-4DF9-A6DE-841DB0413940}"/>
              </a:ext>
            </a:extLst>
          </p:cNvPr>
          <p:cNvSpPr txBox="1"/>
          <p:nvPr/>
        </p:nvSpPr>
        <p:spPr>
          <a:xfrm>
            <a:off x="436103" y="4557133"/>
            <a:ext cx="1526919" cy="461665"/>
          </a:xfrm>
          <a:prstGeom prst="rect">
            <a:avLst/>
          </a:prstGeom>
          <a:noFill/>
        </p:spPr>
        <p:txBody>
          <a:bodyPr wrap="square" rtlCol="0">
            <a:spAutoFit/>
          </a:bodyPr>
          <a:lstStyle/>
          <a:p>
            <a:r>
              <a:rPr lang="en-GB" sz="2400" b="1" dirty="0">
                <a:solidFill>
                  <a:srgbClr val="37A3A0"/>
                </a:solidFill>
              </a:rPr>
              <a:t>Marketing</a:t>
            </a:r>
          </a:p>
        </p:txBody>
      </p:sp>
      <p:sp>
        <p:nvSpPr>
          <p:cNvPr id="28" name="CaixaDeTexto 27">
            <a:extLst>
              <a:ext uri="{FF2B5EF4-FFF2-40B4-BE49-F238E27FC236}">
                <a16:creationId xmlns:a16="http://schemas.microsoft.com/office/drawing/2014/main" id="{E508A01B-6D81-49D3-AF5F-287A5569975A}"/>
              </a:ext>
            </a:extLst>
          </p:cNvPr>
          <p:cNvSpPr txBox="1"/>
          <p:nvPr/>
        </p:nvSpPr>
        <p:spPr>
          <a:xfrm>
            <a:off x="967218" y="3402318"/>
            <a:ext cx="2222620" cy="461665"/>
          </a:xfrm>
          <a:prstGeom prst="rect">
            <a:avLst/>
          </a:prstGeom>
          <a:noFill/>
        </p:spPr>
        <p:txBody>
          <a:bodyPr wrap="square" rtlCol="0">
            <a:spAutoFit/>
          </a:bodyPr>
          <a:lstStyle/>
          <a:p>
            <a:r>
              <a:rPr lang="en-GB" sz="2400" b="1" dirty="0">
                <a:solidFill>
                  <a:srgbClr val="37A3A0"/>
                </a:solidFill>
              </a:rPr>
              <a:t>Boca a boca</a:t>
            </a:r>
          </a:p>
        </p:txBody>
      </p:sp>
      <p:sp>
        <p:nvSpPr>
          <p:cNvPr id="29" name="CaixaDeTexto 28">
            <a:extLst>
              <a:ext uri="{FF2B5EF4-FFF2-40B4-BE49-F238E27FC236}">
                <a16:creationId xmlns:a16="http://schemas.microsoft.com/office/drawing/2014/main" id="{FCE22381-1A2B-4F9F-B2C0-A75CD5159EEA}"/>
              </a:ext>
            </a:extLst>
          </p:cNvPr>
          <p:cNvSpPr txBox="1"/>
          <p:nvPr/>
        </p:nvSpPr>
        <p:spPr>
          <a:xfrm>
            <a:off x="276647" y="2149010"/>
            <a:ext cx="2964390" cy="461665"/>
          </a:xfrm>
          <a:prstGeom prst="rect">
            <a:avLst/>
          </a:prstGeom>
          <a:noFill/>
        </p:spPr>
        <p:txBody>
          <a:bodyPr wrap="square" rtlCol="0">
            <a:spAutoFit/>
          </a:bodyPr>
          <a:lstStyle/>
          <a:p>
            <a:r>
              <a:rPr lang="en-GB" sz="2400" b="1" dirty="0" err="1">
                <a:solidFill>
                  <a:srgbClr val="37A3A0"/>
                </a:solidFill>
              </a:rPr>
              <a:t>Manter</a:t>
            </a:r>
            <a:r>
              <a:rPr lang="en-GB" sz="2400" b="1" dirty="0">
                <a:solidFill>
                  <a:srgbClr val="37A3A0"/>
                </a:solidFill>
              </a:rPr>
              <a:t>-se </a:t>
            </a:r>
            <a:r>
              <a:rPr lang="en-GB" sz="2400" b="1" dirty="0" err="1">
                <a:solidFill>
                  <a:srgbClr val="37A3A0"/>
                </a:solidFill>
              </a:rPr>
              <a:t>atualizado</a:t>
            </a:r>
            <a:endParaRPr lang="en-GB" sz="2400" b="1" dirty="0">
              <a:solidFill>
                <a:srgbClr val="37A3A0"/>
              </a:solidFill>
            </a:endParaRPr>
          </a:p>
        </p:txBody>
      </p:sp>
      <p:sp>
        <p:nvSpPr>
          <p:cNvPr id="30" name="CaixaDeTexto 29">
            <a:extLst>
              <a:ext uri="{FF2B5EF4-FFF2-40B4-BE49-F238E27FC236}">
                <a16:creationId xmlns:a16="http://schemas.microsoft.com/office/drawing/2014/main" id="{54A81907-0B9A-4DF7-A2F5-6BC751494F95}"/>
              </a:ext>
            </a:extLst>
          </p:cNvPr>
          <p:cNvSpPr txBox="1"/>
          <p:nvPr/>
        </p:nvSpPr>
        <p:spPr>
          <a:xfrm>
            <a:off x="1347605" y="1184179"/>
            <a:ext cx="2964390" cy="461665"/>
          </a:xfrm>
          <a:prstGeom prst="rect">
            <a:avLst/>
          </a:prstGeom>
          <a:noFill/>
        </p:spPr>
        <p:txBody>
          <a:bodyPr wrap="square" rtlCol="0">
            <a:spAutoFit/>
          </a:bodyPr>
          <a:lstStyle/>
          <a:p>
            <a:r>
              <a:rPr lang="en-GB" sz="2400" b="1" dirty="0" err="1">
                <a:solidFill>
                  <a:srgbClr val="37A3A0"/>
                </a:solidFill>
              </a:rPr>
              <a:t>Ajudar</a:t>
            </a:r>
            <a:r>
              <a:rPr lang="en-GB" sz="2400" b="1" dirty="0">
                <a:solidFill>
                  <a:srgbClr val="37A3A0"/>
                </a:solidFill>
              </a:rPr>
              <a:t> a </a:t>
            </a:r>
            <a:r>
              <a:rPr lang="en-GB" sz="2400" b="1" dirty="0" err="1">
                <a:solidFill>
                  <a:srgbClr val="37A3A0"/>
                </a:solidFill>
              </a:rPr>
              <a:t>comunidade</a:t>
            </a:r>
            <a:endParaRPr lang="en-GB" sz="2400" b="1" dirty="0">
              <a:solidFill>
                <a:srgbClr val="37A3A0"/>
              </a:solidFill>
            </a:endParaRPr>
          </a:p>
        </p:txBody>
      </p:sp>
      <p:sp>
        <p:nvSpPr>
          <p:cNvPr id="31" name="CaixaDeTexto 30">
            <a:extLst>
              <a:ext uri="{FF2B5EF4-FFF2-40B4-BE49-F238E27FC236}">
                <a16:creationId xmlns:a16="http://schemas.microsoft.com/office/drawing/2014/main" id="{F951F027-4A77-46A3-8F38-D0ECFF0FF3D6}"/>
              </a:ext>
            </a:extLst>
          </p:cNvPr>
          <p:cNvSpPr txBox="1"/>
          <p:nvPr/>
        </p:nvSpPr>
        <p:spPr>
          <a:xfrm>
            <a:off x="4963513" y="832709"/>
            <a:ext cx="2264644" cy="830997"/>
          </a:xfrm>
          <a:prstGeom prst="rect">
            <a:avLst/>
          </a:prstGeom>
          <a:noFill/>
        </p:spPr>
        <p:txBody>
          <a:bodyPr wrap="square" rtlCol="0">
            <a:spAutoFit/>
          </a:bodyPr>
          <a:lstStyle/>
          <a:p>
            <a:pPr algn="ctr"/>
            <a:r>
              <a:rPr lang="en-GB" sz="2400" b="1" dirty="0" err="1">
                <a:solidFill>
                  <a:srgbClr val="37A3A0"/>
                </a:solidFill>
              </a:rPr>
              <a:t>Valor</a:t>
            </a:r>
            <a:r>
              <a:rPr lang="en-GB" sz="2400" b="1" dirty="0">
                <a:solidFill>
                  <a:srgbClr val="37A3A0"/>
                </a:solidFill>
              </a:rPr>
              <a:t> </a:t>
            </a:r>
            <a:r>
              <a:rPr lang="en-GB" sz="2400" b="1" dirty="0" err="1">
                <a:solidFill>
                  <a:srgbClr val="37A3A0"/>
                </a:solidFill>
              </a:rPr>
              <a:t>pelo</a:t>
            </a:r>
            <a:r>
              <a:rPr lang="en-GB" sz="2400" b="1" dirty="0">
                <a:solidFill>
                  <a:srgbClr val="37A3A0"/>
                </a:solidFill>
              </a:rPr>
              <a:t> </a:t>
            </a:r>
            <a:r>
              <a:rPr lang="en-GB" sz="2400" b="1" dirty="0" err="1">
                <a:solidFill>
                  <a:srgbClr val="37A3A0"/>
                </a:solidFill>
              </a:rPr>
              <a:t>dinheiro</a:t>
            </a:r>
            <a:endParaRPr lang="en-GB" sz="2400" b="1" dirty="0">
              <a:solidFill>
                <a:srgbClr val="37A3A0"/>
              </a:solidFill>
            </a:endParaRPr>
          </a:p>
        </p:txBody>
      </p:sp>
    </p:spTree>
    <p:extLst>
      <p:ext uri="{BB962C8B-B14F-4D97-AF65-F5344CB8AC3E}">
        <p14:creationId xmlns:p14="http://schemas.microsoft.com/office/powerpoint/2010/main" val="119121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4"/>
              </a:rPr>
              <a:t>https://youtu.be/xaO3SoJkXSc</a:t>
            </a:r>
            <a:r>
              <a:rPr lang="en-GB" sz="1050" dirty="0"/>
              <a:t> </a:t>
            </a:r>
          </a:p>
        </p:txBody>
      </p:sp>
      <p:sp>
        <p:nvSpPr>
          <p:cNvPr id="2" name="Text Placeholder 2">
            <a:extLst>
              <a:ext uri="{FF2B5EF4-FFF2-40B4-BE49-F238E27FC236}">
                <a16:creationId xmlns:a16="http://schemas.microsoft.com/office/drawing/2014/main" id="{DFD1A90F-7347-446C-937E-4CDCEAB040E0}"/>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Video de </a:t>
            </a:r>
            <a:r>
              <a:rPr lang="en-US" sz="3600" b="1" dirty="0" err="1"/>
              <a:t>suporte</a:t>
            </a:r>
            <a:r>
              <a:rPr lang="en-US" sz="3600" b="1" dirty="0"/>
              <a:t> #1</a:t>
            </a:r>
          </a:p>
        </p:txBody>
      </p:sp>
      <p:pic>
        <p:nvPicPr>
          <p:cNvPr id="3" name="Imagem 2">
            <a:extLst>
              <a:ext uri="{FF2B5EF4-FFF2-40B4-BE49-F238E27FC236}">
                <a16:creationId xmlns:a16="http://schemas.microsoft.com/office/drawing/2014/main" id="{533219A6-BC9B-4BC6-90BE-EE75E1FA9D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pic>
        <p:nvPicPr>
          <p:cNvPr id="5" name="Multimédia Online 4" title="Travel Trends after Coronavirus">
            <a:hlinkClick r:id="" action="ppaction://media"/>
            <a:extLst>
              <a:ext uri="{FF2B5EF4-FFF2-40B4-BE49-F238E27FC236}">
                <a16:creationId xmlns:a16="http://schemas.microsoft.com/office/drawing/2014/main" id="{6410CF8D-1926-4A5E-87B7-D30006382156}"/>
              </a:ext>
            </a:extLst>
          </p:cNvPr>
          <p:cNvPicPr>
            <a:picLocks noRot="1"/>
          </p:cNvPicPr>
          <p:nvPr>
            <a:videoFile r:link="rId1"/>
          </p:nvPr>
        </p:nvPicPr>
        <p:blipFill>
          <a:blip r:embed="rId6"/>
          <a:stretch>
            <a:fillRect/>
          </a:stretch>
        </p:blipFill>
        <p:spPr>
          <a:xfrm>
            <a:off x="2673350" y="1287000"/>
            <a:ext cx="6948000" cy="4284000"/>
          </a:xfrm>
          <a:prstGeom prst="rect">
            <a:avLst/>
          </a:prstGeom>
        </p:spPr>
      </p:pic>
      <p:sp>
        <p:nvSpPr>
          <p:cNvPr id="10" name="CaixaDeTexto 9">
            <a:extLst>
              <a:ext uri="{FF2B5EF4-FFF2-40B4-BE49-F238E27FC236}">
                <a16:creationId xmlns:a16="http://schemas.microsoft.com/office/drawing/2014/main" id="{8530E2F8-9F9D-488D-883D-FD30E9EA75EF}"/>
              </a:ext>
            </a:extLst>
          </p:cNvPr>
          <p:cNvSpPr txBox="1"/>
          <p:nvPr/>
        </p:nvSpPr>
        <p:spPr>
          <a:xfrm>
            <a:off x="9843516" y="1228725"/>
            <a:ext cx="2293620" cy="1200329"/>
          </a:xfrm>
          <a:prstGeom prst="rect">
            <a:avLst/>
          </a:prstGeom>
          <a:noFill/>
        </p:spPr>
        <p:txBody>
          <a:bodyPr wrap="square">
            <a:spAutoFit/>
          </a:bodyPr>
          <a:lstStyle/>
          <a:p>
            <a:r>
              <a:rPr lang="en-US" sz="2400" b="1" i="1" dirty="0" err="1">
                <a:solidFill>
                  <a:schemeClr val="bg1">
                    <a:lumMod val="65000"/>
                  </a:schemeClr>
                </a:solidFill>
              </a:rPr>
              <a:t>Tendências</a:t>
            </a:r>
            <a:r>
              <a:rPr lang="en-US" sz="2400" b="1" i="1" dirty="0">
                <a:solidFill>
                  <a:schemeClr val="bg1">
                    <a:lumMod val="65000"/>
                  </a:schemeClr>
                </a:solidFill>
              </a:rPr>
              <a:t> </a:t>
            </a:r>
            <a:r>
              <a:rPr lang="en-US" sz="2400" b="1" i="1" dirty="0" err="1">
                <a:solidFill>
                  <a:schemeClr val="bg1">
                    <a:lumMod val="65000"/>
                  </a:schemeClr>
                </a:solidFill>
              </a:rPr>
              <a:t>depois</a:t>
            </a:r>
            <a:r>
              <a:rPr lang="en-US" sz="2400" b="1" i="1" dirty="0">
                <a:solidFill>
                  <a:schemeClr val="bg1">
                    <a:lumMod val="65000"/>
                  </a:schemeClr>
                </a:solidFill>
              </a:rPr>
              <a:t> do Coronavirus</a:t>
            </a:r>
            <a:endParaRPr lang="en-GB" sz="2400" b="1" i="1" dirty="0">
              <a:solidFill>
                <a:schemeClr val="bg1">
                  <a:lumMod val="65000"/>
                </a:schemeClr>
              </a:solidFill>
            </a:endParaRPr>
          </a:p>
        </p:txBody>
      </p:sp>
    </p:spTree>
    <p:extLst>
      <p:ext uri="{BB962C8B-B14F-4D97-AF65-F5344CB8AC3E}">
        <p14:creationId xmlns:p14="http://schemas.microsoft.com/office/powerpoint/2010/main" val="218770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ção da Imagem 12">
            <a:extLst>
              <a:ext uri="{FF2B5EF4-FFF2-40B4-BE49-F238E27FC236}">
                <a16:creationId xmlns:a16="http://schemas.microsoft.com/office/drawing/2014/main" id="{BBA80A01-6FED-43CB-ACF4-282E12BC6056}"/>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p:pic>
      <p:sp>
        <p:nvSpPr>
          <p:cNvPr id="7" name="Text Placeholder 1">
            <a:extLst>
              <a:ext uri="{FF2B5EF4-FFF2-40B4-BE49-F238E27FC236}">
                <a16:creationId xmlns:a16="http://schemas.microsoft.com/office/drawing/2014/main" id="{8005CD36-5B1F-4321-A9D8-A4A7974DC877}"/>
              </a:ext>
            </a:extLst>
          </p:cNvPr>
          <p:cNvSpPr>
            <a:spLocks noGrp="1"/>
          </p:cNvSpPr>
          <p:nvPr>
            <p:ph type="body" sz="quarter" idx="13"/>
          </p:nvPr>
        </p:nvSpPr>
        <p:spPr>
          <a:xfrm>
            <a:off x="205213" y="936395"/>
            <a:ext cx="3058492" cy="3297980"/>
          </a:xfrm>
        </p:spPr>
        <p:txBody>
          <a:bodyPr wrap="none" lIns="0" rIns="0">
            <a:noAutofit/>
          </a:bodyPr>
          <a:lstStyle/>
          <a:p>
            <a:r>
              <a:rPr lang="en-US" sz="9600" dirty="0">
                <a:solidFill>
                  <a:schemeClr val="bg1"/>
                </a:solidFill>
                <a:effectLst>
                  <a:outerShdw blurRad="38100" dist="38100" dir="2700000" algn="tl">
                    <a:srgbClr val="000000">
                      <a:alpha val="43137"/>
                    </a:srgbClr>
                  </a:outerShdw>
                </a:effectLst>
              </a:rPr>
              <a:t>2.2.</a:t>
            </a:r>
          </a:p>
          <a:p>
            <a:r>
              <a:rPr lang="en-US" sz="4400" dirty="0">
                <a:solidFill>
                  <a:schemeClr val="bg1"/>
                </a:solidFill>
                <a:effectLst>
                  <a:outerShdw blurRad="38100" dist="38100" dir="2700000" algn="tl">
                    <a:srgbClr val="000000">
                      <a:alpha val="43137"/>
                    </a:srgbClr>
                  </a:outerShdw>
                </a:effectLst>
              </a:rPr>
              <a:t>Felicidade e</a:t>
            </a:r>
          </a:p>
          <a:p>
            <a:r>
              <a:rPr lang="en-US" sz="4400" dirty="0" err="1">
                <a:solidFill>
                  <a:schemeClr val="bg1"/>
                </a:solidFill>
                <a:effectLst>
                  <a:outerShdw blurRad="38100" dist="38100" dir="2700000" algn="tl">
                    <a:srgbClr val="000000">
                      <a:alpha val="43137"/>
                    </a:srgbClr>
                  </a:outerShdw>
                </a:effectLst>
              </a:rPr>
              <a:t>Bem-Estar</a:t>
            </a:r>
            <a:endParaRPr lang="en-US" sz="4400" spc="-5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4671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Felicidade e </a:t>
            </a:r>
            <a:r>
              <a:rPr lang="en-US" sz="3600" b="1" dirty="0" err="1"/>
              <a:t>Bem-Estar</a:t>
            </a:r>
            <a:endParaRPr lang="en-US" sz="3600" b="1" dirty="0"/>
          </a:p>
        </p:txBody>
      </p:sp>
      <p:sp>
        <p:nvSpPr>
          <p:cNvPr id="7" name="CaixaDeTexto 6">
            <a:extLst>
              <a:ext uri="{FF2B5EF4-FFF2-40B4-BE49-F238E27FC236}">
                <a16:creationId xmlns:a16="http://schemas.microsoft.com/office/drawing/2014/main" id="{BF509138-6B65-4357-A068-32CC55A552B7}"/>
              </a:ext>
            </a:extLst>
          </p:cNvPr>
          <p:cNvSpPr txBox="1"/>
          <p:nvPr/>
        </p:nvSpPr>
        <p:spPr>
          <a:xfrm>
            <a:off x="4684999" y="2147862"/>
            <a:ext cx="2834733" cy="1200329"/>
          </a:xfrm>
          <a:prstGeom prst="rect">
            <a:avLst/>
          </a:prstGeom>
          <a:noFill/>
        </p:spPr>
        <p:txBody>
          <a:bodyPr wrap="square" rtlCol="0">
            <a:spAutoFit/>
          </a:bodyPr>
          <a:lstStyle/>
          <a:p>
            <a:pPr algn="ctr"/>
            <a:r>
              <a:rPr lang="en-GB" sz="3600" b="1" dirty="0" err="1">
                <a:effectLst>
                  <a:outerShdw blurRad="38100" dist="38100" dir="2700000" algn="tl">
                    <a:srgbClr val="000000">
                      <a:alpha val="43137"/>
                    </a:srgbClr>
                  </a:outerShdw>
                </a:effectLst>
              </a:rPr>
              <a:t>Bem-Estar</a:t>
            </a:r>
            <a:r>
              <a:rPr lang="en-GB" sz="3600" b="1" dirty="0">
                <a:effectLst>
                  <a:outerShdw blurRad="38100" dist="38100" dir="2700000" algn="tl">
                    <a:srgbClr val="000000">
                      <a:alpha val="43137"/>
                    </a:srgbClr>
                  </a:outerShdw>
                </a:effectLst>
              </a:rPr>
              <a:t> </a:t>
            </a:r>
          </a:p>
          <a:p>
            <a:pPr algn="ctr"/>
            <a:r>
              <a:rPr lang="en-GB" sz="3600" b="1" dirty="0" err="1">
                <a:effectLst>
                  <a:outerShdw blurRad="38100" dist="38100" dir="2700000" algn="tl">
                    <a:srgbClr val="000000">
                      <a:alpha val="43137"/>
                    </a:srgbClr>
                  </a:outerShdw>
                </a:effectLst>
              </a:rPr>
              <a:t>Subjetivo</a:t>
            </a:r>
            <a:endParaRPr lang="en-GB" sz="3600" b="1" dirty="0">
              <a:effectLst>
                <a:outerShdw blurRad="38100" dist="38100" dir="2700000" algn="tl">
                  <a:srgbClr val="000000">
                    <a:alpha val="43137"/>
                  </a:srgbClr>
                </a:outerShdw>
              </a:effectLst>
            </a:endParaRPr>
          </a:p>
        </p:txBody>
      </p:sp>
      <p:sp>
        <p:nvSpPr>
          <p:cNvPr id="9" name="CaixaDeTexto 8">
            <a:extLst>
              <a:ext uri="{FF2B5EF4-FFF2-40B4-BE49-F238E27FC236}">
                <a16:creationId xmlns:a16="http://schemas.microsoft.com/office/drawing/2014/main" id="{C93257CC-823B-4006-AF4A-2373A13B33AA}"/>
              </a:ext>
            </a:extLst>
          </p:cNvPr>
          <p:cNvSpPr txBox="1"/>
          <p:nvPr/>
        </p:nvSpPr>
        <p:spPr>
          <a:xfrm>
            <a:off x="1967202" y="5515753"/>
            <a:ext cx="1856888" cy="830997"/>
          </a:xfrm>
          <a:prstGeom prst="rect">
            <a:avLst/>
          </a:prstGeom>
          <a:noFill/>
        </p:spPr>
        <p:txBody>
          <a:bodyPr wrap="square" rtlCol="0">
            <a:spAutoFit/>
          </a:bodyPr>
          <a:lstStyle/>
          <a:p>
            <a:pPr algn="ctr"/>
            <a:r>
              <a:rPr lang="en-GB" sz="2400" b="1" dirty="0">
                <a:solidFill>
                  <a:schemeClr val="bg1">
                    <a:lumMod val="50000"/>
                  </a:schemeClr>
                </a:solidFill>
              </a:rPr>
              <a:t>Que </a:t>
            </a:r>
            <a:r>
              <a:rPr lang="en-GB" sz="2400" b="1" dirty="0" err="1">
                <a:solidFill>
                  <a:schemeClr val="bg1">
                    <a:lumMod val="50000"/>
                  </a:schemeClr>
                </a:solidFill>
              </a:rPr>
              <a:t>fatores</a:t>
            </a:r>
            <a:r>
              <a:rPr lang="en-GB" sz="2400" b="1" dirty="0">
                <a:solidFill>
                  <a:schemeClr val="bg1">
                    <a:lumMod val="50000"/>
                  </a:schemeClr>
                </a:solidFill>
              </a:rPr>
              <a:t> </a:t>
            </a:r>
            <a:r>
              <a:rPr lang="en-GB" sz="2400" b="1" dirty="0" err="1">
                <a:solidFill>
                  <a:schemeClr val="bg1">
                    <a:lumMod val="50000"/>
                  </a:schemeClr>
                </a:solidFill>
              </a:rPr>
              <a:t>levam</a:t>
            </a:r>
            <a:r>
              <a:rPr lang="en-GB" sz="2400" b="1" dirty="0">
                <a:solidFill>
                  <a:schemeClr val="bg1">
                    <a:lumMod val="50000"/>
                  </a:schemeClr>
                </a:solidFill>
              </a:rPr>
              <a:t> a </a:t>
            </a:r>
            <a:r>
              <a:rPr lang="en-GB" sz="2400" b="1" dirty="0" err="1">
                <a:solidFill>
                  <a:schemeClr val="bg1">
                    <a:lumMod val="50000"/>
                  </a:schemeClr>
                </a:solidFill>
              </a:rPr>
              <a:t>tal</a:t>
            </a:r>
            <a:r>
              <a:rPr lang="en-GB" sz="2400" b="1" dirty="0">
                <a:solidFill>
                  <a:schemeClr val="bg1">
                    <a:lumMod val="50000"/>
                  </a:schemeClr>
                </a:solidFill>
              </a:rPr>
              <a:t>?</a:t>
            </a:r>
          </a:p>
        </p:txBody>
      </p:sp>
      <p:sp>
        <p:nvSpPr>
          <p:cNvPr id="10" name="CaixaDeTexto 9">
            <a:extLst>
              <a:ext uri="{FF2B5EF4-FFF2-40B4-BE49-F238E27FC236}">
                <a16:creationId xmlns:a16="http://schemas.microsoft.com/office/drawing/2014/main" id="{787A0626-206A-4750-9A43-E9578C3E96BA}"/>
              </a:ext>
            </a:extLst>
          </p:cNvPr>
          <p:cNvSpPr txBox="1"/>
          <p:nvPr/>
        </p:nvSpPr>
        <p:spPr>
          <a:xfrm>
            <a:off x="262190" y="4980546"/>
            <a:ext cx="1520952" cy="830997"/>
          </a:xfrm>
          <a:prstGeom prst="rect">
            <a:avLst/>
          </a:prstGeom>
          <a:noFill/>
        </p:spPr>
        <p:txBody>
          <a:bodyPr wrap="square" rtlCol="0">
            <a:spAutoFit/>
          </a:bodyPr>
          <a:lstStyle/>
          <a:p>
            <a:pPr algn="ctr"/>
            <a:r>
              <a:rPr lang="en-GB" sz="2400" b="1" dirty="0">
                <a:solidFill>
                  <a:schemeClr val="bg1">
                    <a:lumMod val="50000"/>
                  </a:schemeClr>
                </a:solidFill>
              </a:rPr>
              <a:t>Como é </a:t>
            </a:r>
            <a:r>
              <a:rPr lang="en-GB" sz="2400" b="1" dirty="0" err="1">
                <a:solidFill>
                  <a:schemeClr val="bg1">
                    <a:lumMod val="50000"/>
                  </a:schemeClr>
                </a:solidFill>
              </a:rPr>
              <a:t>atingida</a:t>
            </a:r>
            <a:r>
              <a:rPr lang="en-GB" sz="2400" b="1" dirty="0">
                <a:solidFill>
                  <a:schemeClr val="bg1">
                    <a:lumMod val="50000"/>
                  </a:schemeClr>
                </a:solidFill>
              </a:rPr>
              <a:t>?</a:t>
            </a:r>
          </a:p>
        </p:txBody>
      </p:sp>
      <p:sp>
        <p:nvSpPr>
          <p:cNvPr id="18" name="Oval 17">
            <a:extLst>
              <a:ext uri="{FF2B5EF4-FFF2-40B4-BE49-F238E27FC236}">
                <a16:creationId xmlns:a16="http://schemas.microsoft.com/office/drawing/2014/main" id="{29DD76DF-9F2D-4F75-B74B-DFC1D1FF8295}"/>
              </a:ext>
            </a:extLst>
          </p:cNvPr>
          <p:cNvSpPr/>
          <p:nvPr/>
        </p:nvSpPr>
        <p:spPr>
          <a:xfrm>
            <a:off x="337800" y="2079000"/>
            <a:ext cx="2930183" cy="2700000"/>
          </a:xfrm>
          <a:prstGeom prst="ellipse">
            <a:avLst/>
          </a:prstGeom>
          <a:solidFill>
            <a:srgbClr val="FDDE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effectLst>
                  <a:outerShdw blurRad="38100" dist="38100" dir="2700000" algn="tl">
                    <a:srgbClr val="000000">
                      <a:alpha val="43137"/>
                    </a:srgbClr>
                  </a:outerShdw>
                </a:effectLst>
              </a:rPr>
              <a:t>O que é a </a:t>
            </a:r>
            <a:r>
              <a:rPr lang="en-GB" sz="3200" b="1" dirty="0" err="1">
                <a:effectLst>
                  <a:outerShdw blurRad="38100" dist="38100" dir="2700000" algn="tl">
                    <a:srgbClr val="000000">
                      <a:alpha val="43137"/>
                    </a:srgbClr>
                  </a:outerShdw>
                </a:effectLst>
              </a:rPr>
              <a:t>Felicidade</a:t>
            </a:r>
            <a:r>
              <a:rPr lang="en-GB" sz="3200" b="1" dirty="0">
                <a:effectLst>
                  <a:outerShdw blurRad="38100" dist="38100" dir="2700000" algn="tl">
                    <a:srgbClr val="000000">
                      <a:alpha val="43137"/>
                    </a:srgbClr>
                  </a:outerShdw>
                </a:effectLst>
              </a:rPr>
              <a:t>?</a:t>
            </a:r>
          </a:p>
        </p:txBody>
      </p:sp>
      <p:sp>
        <p:nvSpPr>
          <p:cNvPr id="22" name="Oval 21">
            <a:extLst>
              <a:ext uri="{FF2B5EF4-FFF2-40B4-BE49-F238E27FC236}">
                <a16:creationId xmlns:a16="http://schemas.microsoft.com/office/drawing/2014/main" id="{897813B6-6BFF-4021-8BF6-8DA9E4417CE2}"/>
              </a:ext>
            </a:extLst>
          </p:cNvPr>
          <p:cNvSpPr/>
          <p:nvPr/>
        </p:nvSpPr>
        <p:spPr>
          <a:xfrm>
            <a:off x="8924018" y="2079000"/>
            <a:ext cx="2930400" cy="2700000"/>
          </a:xfrm>
          <a:prstGeom prst="ellipse">
            <a:avLst/>
          </a:prstGeom>
          <a:solidFill>
            <a:srgbClr val="6ECE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effectLst>
                  <a:outerShdw blurRad="38100" dist="38100" dir="2700000" algn="tl">
                    <a:srgbClr val="000000">
                      <a:alpha val="43137"/>
                    </a:srgbClr>
                  </a:outerShdw>
                </a:effectLst>
              </a:rPr>
              <a:t>O que é o </a:t>
            </a:r>
            <a:r>
              <a:rPr lang="en-GB" sz="3200" b="1" dirty="0" err="1">
                <a:effectLst>
                  <a:outerShdw blurRad="38100" dist="38100" dir="2700000" algn="tl">
                    <a:srgbClr val="000000">
                      <a:alpha val="43137"/>
                    </a:srgbClr>
                  </a:outerShdw>
                </a:effectLst>
              </a:rPr>
              <a:t>Bem-Estar</a:t>
            </a:r>
            <a:r>
              <a:rPr lang="en-GB" sz="3200" b="1" dirty="0">
                <a:effectLst>
                  <a:outerShdw blurRad="38100" dist="38100" dir="2700000" algn="tl">
                    <a:srgbClr val="000000">
                      <a:alpha val="43137"/>
                    </a:srgbClr>
                  </a:outerShdw>
                </a:effectLst>
              </a:rPr>
              <a:t>?</a:t>
            </a:r>
          </a:p>
        </p:txBody>
      </p:sp>
      <p:sp>
        <p:nvSpPr>
          <p:cNvPr id="23" name="CaixaDeTexto 22">
            <a:extLst>
              <a:ext uri="{FF2B5EF4-FFF2-40B4-BE49-F238E27FC236}">
                <a16:creationId xmlns:a16="http://schemas.microsoft.com/office/drawing/2014/main" id="{0C5A3EF3-514D-4EF2-87C8-E9E972A7BBB4}"/>
              </a:ext>
            </a:extLst>
          </p:cNvPr>
          <p:cNvSpPr txBox="1"/>
          <p:nvPr/>
        </p:nvSpPr>
        <p:spPr>
          <a:xfrm>
            <a:off x="6494540" y="5515752"/>
            <a:ext cx="1856888" cy="1200329"/>
          </a:xfrm>
          <a:prstGeom prst="rect">
            <a:avLst/>
          </a:prstGeom>
          <a:noFill/>
        </p:spPr>
        <p:txBody>
          <a:bodyPr wrap="square" rtlCol="0">
            <a:spAutoFit/>
          </a:bodyPr>
          <a:lstStyle/>
          <a:p>
            <a:pPr algn="ctr"/>
            <a:r>
              <a:rPr lang="en-GB" sz="2400" b="1" dirty="0">
                <a:solidFill>
                  <a:schemeClr val="bg1">
                    <a:lumMod val="50000"/>
                  </a:schemeClr>
                </a:solidFill>
              </a:rPr>
              <a:t>Individual vs. </a:t>
            </a:r>
            <a:r>
              <a:rPr lang="en-GB" sz="2400" b="1" dirty="0" err="1">
                <a:solidFill>
                  <a:schemeClr val="bg1">
                    <a:lumMod val="50000"/>
                  </a:schemeClr>
                </a:solidFill>
              </a:rPr>
              <a:t>Communidade</a:t>
            </a:r>
            <a:r>
              <a:rPr lang="en-GB" sz="2400" b="1" dirty="0">
                <a:solidFill>
                  <a:schemeClr val="bg1">
                    <a:lumMod val="50000"/>
                  </a:schemeClr>
                </a:solidFill>
              </a:rPr>
              <a:t>?</a:t>
            </a:r>
          </a:p>
        </p:txBody>
      </p:sp>
      <p:sp>
        <p:nvSpPr>
          <p:cNvPr id="24" name="CaixaDeTexto 23">
            <a:extLst>
              <a:ext uri="{FF2B5EF4-FFF2-40B4-BE49-F238E27FC236}">
                <a16:creationId xmlns:a16="http://schemas.microsoft.com/office/drawing/2014/main" id="{13D07331-FE21-4881-85E7-0FC7CD8893DA}"/>
              </a:ext>
            </a:extLst>
          </p:cNvPr>
          <p:cNvSpPr txBox="1"/>
          <p:nvPr/>
        </p:nvSpPr>
        <p:spPr>
          <a:xfrm>
            <a:off x="8459775" y="5026712"/>
            <a:ext cx="2174904" cy="830997"/>
          </a:xfrm>
          <a:prstGeom prst="rect">
            <a:avLst/>
          </a:prstGeom>
          <a:noFill/>
        </p:spPr>
        <p:txBody>
          <a:bodyPr wrap="square" rtlCol="0">
            <a:spAutoFit/>
          </a:bodyPr>
          <a:lstStyle/>
          <a:p>
            <a:pPr algn="ctr"/>
            <a:r>
              <a:rPr lang="en-GB" sz="2400" b="1" dirty="0" err="1">
                <a:solidFill>
                  <a:schemeClr val="bg1">
                    <a:lumMod val="50000"/>
                  </a:schemeClr>
                </a:solidFill>
              </a:rPr>
              <a:t>Consequências</a:t>
            </a:r>
            <a:r>
              <a:rPr lang="en-GB" sz="2400" b="1" dirty="0">
                <a:solidFill>
                  <a:schemeClr val="bg1">
                    <a:lumMod val="50000"/>
                  </a:schemeClr>
                </a:solidFill>
              </a:rPr>
              <a:t> </a:t>
            </a:r>
          </a:p>
          <a:p>
            <a:pPr algn="ctr"/>
            <a:r>
              <a:rPr lang="en-GB" sz="2400" b="1" dirty="0">
                <a:solidFill>
                  <a:schemeClr val="bg1">
                    <a:lumMod val="50000"/>
                  </a:schemeClr>
                </a:solidFill>
              </a:rPr>
              <a:t>e </a:t>
            </a:r>
            <a:r>
              <a:rPr lang="en-GB" sz="2400" b="1" dirty="0" err="1">
                <a:solidFill>
                  <a:schemeClr val="bg1">
                    <a:lumMod val="50000"/>
                  </a:schemeClr>
                </a:solidFill>
              </a:rPr>
              <a:t>Beneficios</a:t>
            </a:r>
            <a:r>
              <a:rPr lang="en-GB" sz="2400" b="1" dirty="0">
                <a:solidFill>
                  <a:schemeClr val="bg1">
                    <a:lumMod val="50000"/>
                  </a:schemeClr>
                </a:solidFill>
              </a:rPr>
              <a:t>?</a:t>
            </a:r>
          </a:p>
        </p:txBody>
      </p:sp>
      <p:sp>
        <p:nvSpPr>
          <p:cNvPr id="25" name="CaixaDeTexto 24">
            <a:extLst>
              <a:ext uri="{FF2B5EF4-FFF2-40B4-BE49-F238E27FC236}">
                <a16:creationId xmlns:a16="http://schemas.microsoft.com/office/drawing/2014/main" id="{C5447726-6F05-475B-BEE3-1C89E52C1B5F}"/>
              </a:ext>
            </a:extLst>
          </p:cNvPr>
          <p:cNvSpPr txBox="1"/>
          <p:nvPr/>
        </p:nvSpPr>
        <p:spPr>
          <a:xfrm>
            <a:off x="4161779" y="5145642"/>
            <a:ext cx="1995072" cy="1200329"/>
          </a:xfrm>
          <a:prstGeom prst="rect">
            <a:avLst/>
          </a:prstGeom>
          <a:noFill/>
        </p:spPr>
        <p:txBody>
          <a:bodyPr wrap="square" rtlCol="0">
            <a:spAutoFit/>
          </a:bodyPr>
          <a:lstStyle/>
          <a:p>
            <a:pPr algn="ctr"/>
            <a:r>
              <a:rPr lang="en-GB" sz="2400" b="1" dirty="0" err="1">
                <a:solidFill>
                  <a:schemeClr val="bg1">
                    <a:lumMod val="50000"/>
                  </a:schemeClr>
                </a:solidFill>
              </a:rPr>
              <a:t>Passado</a:t>
            </a:r>
            <a:r>
              <a:rPr lang="en-GB" sz="2400" b="1" dirty="0">
                <a:solidFill>
                  <a:schemeClr val="bg1">
                    <a:lumMod val="50000"/>
                  </a:schemeClr>
                </a:solidFill>
              </a:rPr>
              <a:t>, </a:t>
            </a:r>
            <a:r>
              <a:rPr lang="en-GB" sz="2400" b="1" dirty="0" err="1">
                <a:solidFill>
                  <a:schemeClr val="bg1">
                    <a:lumMod val="50000"/>
                  </a:schemeClr>
                </a:solidFill>
              </a:rPr>
              <a:t>Presente</a:t>
            </a:r>
            <a:r>
              <a:rPr lang="en-GB" sz="2400" b="1" dirty="0">
                <a:solidFill>
                  <a:schemeClr val="bg1">
                    <a:lumMod val="50000"/>
                  </a:schemeClr>
                </a:solidFill>
              </a:rPr>
              <a:t>, </a:t>
            </a:r>
            <a:r>
              <a:rPr lang="en-GB" sz="2400" b="1" dirty="0" err="1">
                <a:solidFill>
                  <a:schemeClr val="bg1">
                    <a:lumMod val="50000"/>
                  </a:schemeClr>
                </a:solidFill>
              </a:rPr>
              <a:t>Futuro</a:t>
            </a:r>
            <a:r>
              <a:rPr lang="en-GB" sz="2400" b="1" dirty="0">
                <a:solidFill>
                  <a:schemeClr val="bg1">
                    <a:lumMod val="50000"/>
                  </a:schemeClr>
                </a:solidFill>
              </a:rPr>
              <a:t>?</a:t>
            </a:r>
          </a:p>
        </p:txBody>
      </p:sp>
      <p:sp>
        <p:nvSpPr>
          <p:cNvPr id="26" name="CaixaDeTexto 25">
            <a:extLst>
              <a:ext uri="{FF2B5EF4-FFF2-40B4-BE49-F238E27FC236}">
                <a16:creationId xmlns:a16="http://schemas.microsoft.com/office/drawing/2014/main" id="{718BD68A-64B7-45CC-9C5B-F1338B38951D}"/>
              </a:ext>
            </a:extLst>
          </p:cNvPr>
          <p:cNvSpPr txBox="1"/>
          <p:nvPr/>
        </p:nvSpPr>
        <p:spPr>
          <a:xfrm>
            <a:off x="10634679" y="5886650"/>
            <a:ext cx="1295131" cy="461665"/>
          </a:xfrm>
          <a:prstGeom prst="rect">
            <a:avLst/>
          </a:prstGeom>
          <a:noFill/>
        </p:spPr>
        <p:txBody>
          <a:bodyPr wrap="square" rtlCol="0">
            <a:spAutoFit/>
          </a:bodyPr>
          <a:lstStyle/>
          <a:p>
            <a:pPr algn="ctr"/>
            <a:r>
              <a:rPr lang="en-GB" sz="2400" b="1" dirty="0" err="1">
                <a:solidFill>
                  <a:schemeClr val="bg1">
                    <a:lumMod val="50000"/>
                  </a:schemeClr>
                </a:solidFill>
              </a:rPr>
              <a:t>Saúde</a:t>
            </a:r>
            <a:r>
              <a:rPr lang="en-GB" sz="2400" b="1" dirty="0">
                <a:solidFill>
                  <a:schemeClr val="bg1">
                    <a:lumMod val="50000"/>
                  </a:schemeClr>
                </a:solidFill>
              </a:rPr>
              <a:t>?</a:t>
            </a:r>
          </a:p>
        </p:txBody>
      </p:sp>
      <p:cxnSp>
        <p:nvCxnSpPr>
          <p:cNvPr id="29" name="Conexão: Curva 28">
            <a:extLst>
              <a:ext uri="{FF2B5EF4-FFF2-40B4-BE49-F238E27FC236}">
                <a16:creationId xmlns:a16="http://schemas.microsoft.com/office/drawing/2014/main" id="{460827A7-EF4D-41B1-8079-B81180C92185}"/>
              </a:ext>
            </a:extLst>
          </p:cNvPr>
          <p:cNvCxnSpPr>
            <a:cxnSpLocks/>
            <a:stCxn id="22" idx="1"/>
            <a:endCxn id="18" idx="7"/>
          </p:cNvCxnSpPr>
          <p:nvPr/>
        </p:nvCxnSpPr>
        <p:spPr>
          <a:xfrm rot="16200000" flipV="1">
            <a:off x="6096017" y="-782743"/>
            <a:ext cx="12700" cy="6514297"/>
          </a:xfrm>
          <a:prstGeom prst="curvedConnector3">
            <a:avLst>
              <a:gd name="adj1" fmla="val 4913433"/>
            </a:avLst>
          </a:prstGeom>
          <a:ln w="76200">
            <a:solidFill>
              <a:srgbClr val="F7981D"/>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xão: Curva 35">
            <a:extLst>
              <a:ext uri="{FF2B5EF4-FFF2-40B4-BE49-F238E27FC236}">
                <a16:creationId xmlns:a16="http://schemas.microsoft.com/office/drawing/2014/main" id="{BA50F974-F121-440D-8B99-1FFFB73ECFD7}"/>
              </a:ext>
            </a:extLst>
          </p:cNvPr>
          <p:cNvCxnSpPr>
            <a:cxnSpLocks/>
            <a:stCxn id="18" idx="5"/>
            <a:endCxn id="22" idx="3"/>
          </p:cNvCxnSpPr>
          <p:nvPr/>
        </p:nvCxnSpPr>
        <p:spPr>
          <a:xfrm rot="16200000" flipH="1">
            <a:off x="6096016" y="1126445"/>
            <a:ext cx="12700" cy="6514297"/>
          </a:xfrm>
          <a:prstGeom prst="curvedConnector3">
            <a:avLst>
              <a:gd name="adj1" fmla="val 4913433"/>
            </a:avLst>
          </a:prstGeom>
          <a:ln w="76200">
            <a:solidFill>
              <a:srgbClr val="F7981D"/>
            </a:solidFill>
            <a:tailEnd type="triangle"/>
          </a:ln>
        </p:spPr>
        <p:style>
          <a:lnRef idx="1">
            <a:schemeClr val="accent1"/>
          </a:lnRef>
          <a:fillRef idx="0">
            <a:schemeClr val="accent1"/>
          </a:fillRef>
          <a:effectRef idx="0">
            <a:schemeClr val="accent1"/>
          </a:effectRef>
          <a:fontRef idx="minor">
            <a:schemeClr val="tx1"/>
          </a:fontRef>
        </p:style>
      </p:cxnSp>
      <p:sp>
        <p:nvSpPr>
          <p:cNvPr id="55" name="CaixaDeTexto 54">
            <a:extLst>
              <a:ext uri="{FF2B5EF4-FFF2-40B4-BE49-F238E27FC236}">
                <a16:creationId xmlns:a16="http://schemas.microsoft.com/office/drawing/2014/main" id="{6E39C8E3-65CC-4C40-B241-C76538F6FF4F}"/>
              </a:ext>
            </a:extLst>
          </p:cNvPr>
          <p:cNvSpPr txBox="1"/>
          <p:nvPr/>
        </p:nvSpPr>
        <p:spPr>
          <a:xfrm>
            <a:off x="162084" y="1536335"/>
            <a:ext cx="1295131" cy="461665"/>
          </a:xfrm>
          <a:prstGeom prst="rect">
            <a:avLst/>
          </a:prstGeom>
          <a:noFill/>
        </p:spPr>
        <p:txBody>
          <a:bodyPr wrap="square" rtlCol="0">
            <a:spAutoFit/>
          </a:bodyPr>
          <a:lstStyle/>
          <a:p>
            <a:pPr algn="ctr"/>
            <a:r>
              <a:rPr lang="en-GB" sz="2400" b="1" dirty="0" err="1">
                <a:solidFill>
                  <a:schemeClr val="bg1">
                    <a:lumMod val="50000"/>
                  </a:schemeClr>
                </a:solidFill>
              </a:rPr>
              <a:t>Valores</a:t>
            </a:r>
            <a:endParaRPr lang="en-GB" sz="2400" b="1" dirty="0">
              <a:solidFill>
                <a:schemeClr val="bg1">
                  <a:lumMod val="50000"/>
                </a:schemeClr>
              </a:solidFill>
            </a:endParaRPr>
          </a:p>
        </p:txBody>
      </p:sp>
      <p:sp>
        <p:nvSpPr>
          <p:cNvPr id="56" name="CaixaDeTexto 55">
            <a:extLst>
              <a:ext uri="{FF2B5EF4-FFF2-40B4-BE49-F238E27FC236}">
                <a16:creationId xmlns:a16="http://schemas.microsoft.com/office/drawing/2014/main" id="{37DA7652-31C6-46CC-88DA-BEAB2F842D27}"/>
              </a:ext>
            </a:extLst>
          </p:cNvPr>
          <p:cNvSpPr txBox="1"/>
          <p:nvPr/>
        </p:nvSpPr>
        <p:spPr>
          <a:xfrm>
            <a:off x="1689333" y="1280088"/>
            <a:ext cx="1295131" cy="461665"/>
          </a:xfrm>
          <a:prstGeom prst="rect">
            <a:avLst/>
          </a:prstGeom>
          <a:noFill/>
        </p:spPr>
        <p:txBody>
          <a:bodyPr wrap="square" rtlCol="0">
            <a:spAutoFit/>
          </a:bodyPr>
          <a:lstStyle/>
          <a:p>
            <a:pPr algn="ctr"/>
            <a:r>
              <a:rPr lang="en-GB" sz="2400" b="1" dirty="0" err="1">
                <a:solidFill>
                  <a:schemeClr val="bg1">
                    <a:lumMod val="50000"/>
                  </a:schemeClr>
                </a:solidFill>
              </a:rPr>
              <a:t>Ética</a:t>
            </a:r>
            <a:endParaRPr lang="en-GB" sz="2400" b="1" dirty="0">
              <a:solidFill>
                <a:schemeClr val="bg1">
                  <a:lumMod val="50000"/>
                </a:schemeClr>
              </a:solidFill>
            </a:endParaRPr>
          </a:p>
        </p:txBody>
      </p:sp>
      <p:sp>
        <p:nvSpPr>
          <p:cNvPr id="57" name="CaixaDeTexto 56">
            <a:extLst>
              <a:ext uri="{FF2B5EF4-FFF2-40B4-BE49-F238E27FC236}">
                <a16:creationId xmlns:a16="http://schemas.microsoft.com/office/drawing/2014/main" id="{3FF5172F-9915-4CFF-B658-0DA50111C975}"/>
              </a:ext>
            </a:extLst>
          </p:cNvPr>
          <p:cNvSpPr txBox="1"/>
          <p:nvPr/>
        </p:nvSpPr>
        <p:spPr>
          <a:xfrm>
            <a:off x="3267983" y="1488863"/>
            <a:ext cx="1295131" cy="461665"/>
          </a:xfrm>
          <a:prstGeom prst="rect">
            <a:avLst/>
          </a:prstGeom>
          <a:noFill/>
        </p:spPr>
        <p:txBody>
          <a:bodyPr wrap="square" rtlCol="0">
            <a:spAutoFit/>
          </a:bodyPr>
          <a:lstStyle/>
          <a:p>
            <a:pPr algn="ctr"/>
            <a:r>
              <a:rPr lang="en-GB" sz="2400" b="1" dirty="0" err="1">
                <a:solidFill>
                  <a:schemeClr val="bg1">
                    <a:lumMod val="50000"/>
                  </a:schemeClr>
                </a:solidFill>
              </a:rPr>
              <a:t>Religião</a:t>
            </a:r>
            <a:endParaRPr lang="en-GB" sz="2400" b="1" dirty="0">
              <a:solidFill>
                <a:schemeClr val="bg1">
                  <a:lumMod val="50000"/>
                </a:schemeClr>
              </a:solidFill>
            </a:endParaRPr>
          </a:p>
        </p:txBody>
      </p:sp>
      <p:sp>
        <p:nvSpPr>
          <p:cNvPr id="58" name="CaixaDeTexto 57">
            <a:extLst>
              <a:ext uri="{FF2B5EF4-FFF2-40B4-BE49-F238E27FC236}">
                <a16:creationId xmlns:a16="http://schemas.microsoft.com/office/drawing/2014/main" id="{55B3C673-CF80-4CBA-B138-69ACC3AC685E}"/>
              </a:ext>
            </a:extLst>
          </p:cNvPr>
          <p:cNvSpPr txBox="1"/>
          <p:nvPr/>
        </p:nvSpPr>
        <p:spPr>
          <a:xfrm>
            <a:off x="4999622" y="1179938"/>
            <a:ext cx="1295131" cy="461665"/>
          </a:xfrm>
          <a:prstGeom prst="rect">
            <a:avLst/>
          </a:prstGeom>
          <a:noFill/>
        </p:spPr>
        <p:txBody>
          <a:bodyPr wrap="square" rtlCol="0">
            <a:spAutoFit/>
          </a:bodyPr>
          <a:lstStyle/>
          <a:p>
            <a:pPr algn="ctr"/>
            <a:r>
              <a:rPr lang="en-GB" sz="2400" b="1" dirty="0" err="1">
                <a:solidFill>
                  <a:schemeClr val="bg1">
                    <a:lumMod val="50000"/>
                  </a:schemeClr>
                </a:solidFill>
              </a:rPr>
              <a:t>Crenças</a:t>
            </a:r>
            <a:endParaRPr lang="en-GB" sz="2400" b="1" dirty="0">
              <a:solidFill>
                <a:schemeClr val="bg1">
                  <a:lumMod val="50000"/>
                </a:schemeClr>
              </a:solidFill>
            </a:endParaRPr>
          </a:p>
        </p:txBody>
      </p:sp>
      <p:sp>
        <p:nvSpPr>
          <p:cNvPr id="59" name="CaixaDeTexto 58">
            <a:extLst>
              <a:ext uri="{FF2B5EF4-FFF2-40B4-BE49-F238E27FC236}">
                <a16:creationId xmlns:a16="http://schemas.microsoft.com/office/drawing/2014/main" id="{FBAF8387-BCE0-4320-AF3B-BFB09BFB45D0}"/>
              </a:ext>
            </a:extLst>
          </p:cNvPr>
          <p:cNvSpPr txBox="1"/>
          <p:nvPr/>
        </p:nvSpPr>
        <p:spPr>
          <a:xfrm>
            <a:off x="6860558" y="1280087"/>
            <a:ext cx="1779941" cy="461665"/>
          </a:xfrm>
          <a:prstGeom prst="rect">
            <a:avLst/>
          </a:prstGeom>
          <a:noFill/>
        </p:spPr>
        <p:txBody>
          <a:bodyPr wrap="square" rtlCol="0">
            <a:spAutoFit/>
          </a:bodyPr>
          <a:lstStyle/>
          <a:p>
            <a:pPr algn="ctr"/>
            <a:r>
              <a:rPr lang="en-GB" sz="2400" b="1" dirty="0" err="1">
                <a:solidFill>
                  <a:schemeClr val="bg1">
                    <a:lumMod val="50000"/>
                  </a:schemeClr>
                </a:solidFill>
              </a:rPr>
              <a:t>Significados</a:t>
            </a:r>
            <a:endParaRPr lang="en-GB" sz="2400" b="1" dirty="0">
              <a:solidFill>
                <a:schemeClr val="bg1">
                  <a:lumMod val="50000"/>
                </a:schemeClr>
              </a:solidFill>
            </a:endParaRPr>
          </a:p>
        </p:txBody>
      </p:sp>
      <p:sp>
        <p:nvSpPr>
          <p:cNvPr id="60" name="CaixaDeTexto 59">
            <a:extLst>
              <a:ext uri="{FF2B5EF4-FFF2-40B4-BE49-F238E27FC236}">
                <a16:creationId xmlns:a16="http://schemas.microsoft.com/office/drawing/2014/main" id="{545D6F65-2C07-4796-BD72-F36A5ED6C692}"/>
              </a:ext>
            </a:extLst>
          </p:cNvPr>
          <p:cNvSpPr txBox="1"/>
          <p:nvPr/>
        </p:nvSpPr>
        <p:spPr>
          <a:xfrm>
            <a:off x="8703732" y="1516794"/>
            <a:ext cx="1903623" cy="461665"/>
          </a:xfrm>
          <a:prstGeom prst="rect">
            <a:avLst/>
          </a:prstGeom>
          <a:noFill/>
        </p:spPr>
        <p:txBody>
          <a:bodyPr wrap="square" rtlCol="0">
            <a:spAutoFit/>
          </a:bodyPr>
          <a:lstStyle/>
          <a:p>
            <a:pPr algn="ctr"/>
            <a:r>
              <a:rPr lang="en-GB" sz="2400" b="1" dirty="0" err="1">
                <a:solidFill>
                  <a:schemeClr val="bg1">
                    <a:lumMod val="50000"/>
                  </a:schemeClr>
                </a:solidFill>
              </a:rPr>
              <a:t>Expectativas</a:t>
            </a:r>
            <a:endParaRPr lang="en-GB" sz="2400" b="1" dirty="0">
              <a:solidFill>
                <a:schemeClr val="bg1">
                  <a:lumMod val="50000"/>
                </a:schemeClr>
              </a:solidFill>
            </a:endParaRPr>
          </a:p>
        </p:txBody>
      </p:sp>
      <p:sp>
        <p:nvSpPr>
          <p:cNvPr id="61" name="CaixaDeTexto 60">
            <a:extLst>
              <a:ext uri="{FF2B5EF4-FFF2-40B4-BE49-F238E27FC236}">
                <a16:creationId xmlns:a16="http://schemas.microsoft.com/office/drawing/2014/main" id="{02E31AAF-6840-4C60-9735-E89BF31AF499}"/>
              </a:ext>
            </a:extLst>
          </p:cNvPr>
          <p:cNvSpPr txBox="1"/>
          <p:nvPr/>
        </p:nvSpPr>
        <p:spPr>
          <a:xfrm>
            <a:off x="10547488" y="1162106"/>
            <a:ext cx="1295131" cy="461665"/>
          </a:xfrm>
          <a:prstGeom prst="rect">
            <a:avLst/>
          </a:prstGeom>
          <a:noFill/>
        </p:spPr>
        <p:txBody>
          <a:bodyPr wrap="square" rtlCol="0">
            <a:spAutoFit/>
          </a:bodyPr>
          <a:lstStyle/>
          <a:p>
            <a:pPr algn="ctr"/>
            <a:r>
              <a:rPr lang="en-GB" sz="2400" b="1" dirty="0" err="1">
                <a:solidFill>
                  <a:schemeClr val="bg1">
                    <a:lumMod val="50000"/>
                  </a:schemeClr>
                </a:solidFill>
              </a:rPr>
              <a:t>Cultura</a:t>
            </a:r>
            <a:endParaRPr lang="en-GB" sz="2400" b="1" dirty="0">
              <a:solidFill>
                <a:schemeClr val="bg1">
                  <a:lumMod val="50000"/>
                </a:schemeClr>
              </a:solidFill>
            </a:endParaRPr>
          </a:p>
        </p:txBody>
      </p:sp>
      <p:sp>
        <p:nvSpPr>
          <p:cNvPr id="64" name="CaixaDeTexto 63">
            <a:extLst>
              <a:ext uri="{FF2B5EF4-FFF2-40B4-BE49-F238E27FC236}">
                <a16:creationId xmlns:a16="http://schemas.microsoft.com/office/drawing/2014/main" id="{B71DD4AA-343F-48E8-95DB-A35A091105F8}"/>
              </a:ext>
            </a:extLst>
          </p:cNvPr>
          <p:cNvSpPr txBox="1"/>
          <p:nvPr/>
        </p:nvSpPr>
        <p:spPr>
          <a:xfrm>
            <a:off x="3567491" y="3514161"/>
            <a:ext cx="5083078" cy="1200329"/>
          </a:xfrm>
          <a:prstGeom prst="rect">
            <a:avLst/>
          </a:prstGeom>
          <a:noFill/>
        </p:spPr>
        <p:txBody>
          <a:bodyPr wrap="square">
            <a:spAutoFit/>
          </a:bodyPr>
          <a:lstStyle/>
          <a:p>
            <a:pPr algn="ctr"/>
            <a:r>
              <a:rPr lang="pt-PT" sz="2400" dirty="0"/>
              <a:t>A forma como as pessoas vivenciam a qualidade das suas vidas, incluindo a felicidade</a:t>
            </a:r>
            <a:endParaRPr lang="en-GB" sz="2400" dirty="0"/>
          </a:p>
        </p:txBody>
      </p:sp>
    </p:spTree>
    <p:extLst>
      <p:ext uri="{BB962C8B-B14F-4D97-AF65-F5344CB8AC3E}">
        <p14:creationId xmlns:p14="http://schemas.microsoft.com/office/powerpoint/2010/main" val="2595100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4"/>
              </a:rPr>
              <a:t>https://youtu.be/PPbjK3MmjL0</a:t>
            </a:r>
            <a:r>
              <a:rPr lang="en-GB" sz="1050" dirty="0"/>
              <a:t> </a:t>
            </a:r>
          </a:p>
        </p:txBody>
      </p:sp>
      <p:sp>
        <p:nvSpPr>
          <p:cNvPr id="2" name="Text Placeholder 2">
            <a:extLst>
              <a:ext uri="{FF2B5EF4-FFF2-40B4-BE49-F238E27FC236}">
                <a16:creationId xmlns:a16="http://schemas.microsoft.com/office/drawing/2014/main" id="{DFD1A90F-7347-446C-937E-4CDCEAB040E0}"/>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Video de </a:t>
            </a:r>
            <a:r>
              <a:rPr lang="pt-PT" sz="3600" b="1" dirty="0"/>
              <a:t>suporte</a:t>
            </a:r>
            <a:r>
              <a:rPr lang="en-US" sz="3600" b="1" dirty="0"/>
              <a:t> #2</a:t>
            </a:r>
          </a:p>
        </p:txBody>
      </p:sp>
      <p:pic>
        <p:nvPicPr>
          <p:cNvPr id="3" name="Imagem 2">
            <a:extLst>
              <a:ext uri="{FF2B5EF4-FFF2-40B4-BE49-F238E27FC236}">
                <a16:creationId xmlns:a16="http://schemas.microsoft.com/office/drawing/2014/main" id="{533219A6-BC9B-4BC6-90BE-EE75E1FA9D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pic>
        <p:nvPicPr>
          <p:cNvPr id="5" name="Multimédia Online 4" title="The science of Subjective Well Being, a.k.a Happiness.">
            <a:hlinkClick r:id="" action="ppaction://media"/>
            <a:extLst>
              <a:ext uri="{FF2B5EF4-FFF2-40B4-BE49-F238E27FC236}">
                <a16:creationId xmlns:a16="http://schemas.microsoft.com/office/drawing/2014/main" id="{EA45FBF1-F3F0-45AD-A4BF-F8215410B59B}"/>
              </a:ext>
            </a:extLst>
          </p:cNvPr>
          <p:cNvPicPr>
            <a:picLocks noRot="1"/>
          </p:cNvPicPr>
          <p:nvPr>
            <a:videoFile r:link="rId1"/>
          </p:nvPr>
        </p:nvPicPr>
        <p:blipFill>
          <a:blip r:embed="rId6"/>
          <a:stretch>
            <a:fillRect/>
          </a:stretch>
        </p:blipFill>
        <p:spPr>
          <a:xfrm>
            <a:off x="2658941" y="1287000"/>
            <a:ext cx="6948000" cy="4284000"/>
          </a:xfrm>
          <a:prstGeom prst="rect">
            <a:avLst/>
          </a:prstGeom>
          <a:ln>
            <a:noFill/>
          </a:ln>
        </p:spPr>
      </p:pic>
      <p:sp>
        <p:nvSpPr>
          <p:cNvPr id="6" name="CaixaDeTexto 5">
            <a:extLst>
              <a:ext uri="{FF2B5EF4-FFF2-40B4-BE49-F238E27FC236}">
                <a16:creationId xmlns:a16="http://schemas.microsoft.com/office/drawing/2014/main" id="{23EBB5AA-6CA4-4946-85B1-E9F6467B7EEE}"/>
              </a:ext>
            </a:extLst>
          </p:cNvPr>
          <p:cNvSpPr txBox="1"/>
          <p:nvPr/>
        </p:nvSpPr>
        <p:spPr>
          <a:xfrm>
            <a:off x="9843516" y="1228725"/>
            <a:ext cx="2293620" cy="1200329"/>
          </a:xfrm>
          <a:prstGeom prst="rect">
            <a:avLst/>
          </a:prstGeom>
          <a:noFill/>
        </p:spPr>
        <p:txBody>
          <a:bodyPr wrap="square">
            <a:spAutoFit/>
          </a:bodyPr>
          <a:lstStyle/>
          <a:p>
            <a:r>
              <a:rPr lang="pt-PT" sz="2400" b="1" i="1" dirty="0">
                <a:solidFill>
                  <a:schemeClr val="bg1">
                    <a:lumMod val="65000"/>
                  </a:schemeClr>
                </a:solidFill>
              </a:rPr>
              <a:t>A ciência do Bem-Estar Subjetivo</a:t>
            </a:r>
            <a:r>
              <a:rPr lang="en-US" sz="2400" b="1" i="1" dirty="0">
                <a:solidFill>
                  <a:schemeClr val="bg1">
                    <a:lumMod val="65000"/>
                  </a:schemeClr>
                </a:solidFill>
              </a:rPr>
              <a:t>.</a:t>
            </a:r>
            <a:endParaRPr lang="en-GB" sz="2400" b="1" i="1" dirty="0">
              <a:solidFill>
                <a:schemeClr val="bg1">
                  <a:lumMod val="65000"/>
                </a:schemeClr>
              </a:solidFill>
            </a:endParaRPr>
          </a:p>
        </p:txBody>
      </p:sp>
    </p:spTree>
    <p:extLst>
      <p:ext uri="{BB962C8B-B14F-4D97-AF65-F5344CB8AC3E}">
        <p14:creationId xmlns:p14="http://schemas.microsoft.com/office/powerpoint/2010/main" val="222894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2D7E462D-2649-474D-8925-D4EBD8702E2E}"/>
              </a:ext>
            </a:extLst>
          </p:cNvPr>
          <p:cNvSpPr/>
          <p:nvPr/>
        </p:nvSpPr>
        <p:spPr>
          <a:xfrm>
            <a:off x="192023" y="1764793"/>
            <a:ext cx="5756239" cy="2910934"/>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ângulo 1">
            <a:extLst>
              <a:ext uri="{FF2B5EF4-FFF2-40B4-BE49-F238E27FC236}">
                <a16:creationId xmlns:a16="http://schemas.microsoft.com/office/drawing/2014/main" id="{E5725844-BBB5-406A-B044-C056E2640846}"/>
              </a:ext>
            </a:extLst>
          </p:cNvPr>
          <p:cNvSpPr/>
          <p:nvPr/>
        </p:nvSpPr>
        <p:spPr>
          <a:xfrm>
            <a:off x="347075" y="1265337"/>
            <a:ext cx="2743200" cy="697353"/>
          </a:xfrm>
          <a:prstGeom prst="rect">
            <a:avLst/>
          </a:prstGeom>
          <a:solidFill>
            <a:srgbClr val="6ECE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err="1">
                <a:effectLst>
                  <a:outerShdw blurRad="38100" dist="38100" dir="2700000" algn="tl">
                    <a:srgbClr val="000000">
                      <a:alpha val="43137"/>
                    </a:srgbClr>
                  </a:outerShdw>
                </a:effectLst>
              </a:rPr>
              <a:t>Hedonismo</a:t>
            </a:r>
            <a:endParaRPr lang="en-GB" sz="3000" b="1" dirty="0">
              <a:effectLst>
                <a:outerShdw blurRad="38100" dist="38100" dir="2700000" algn="tl">
                  <a:srgbClr val="000000">
                    <a:alpha val="43137"/>
                  </a:srgbClr>
                </a:outerShdw>
              </a:effectLst>
            </a:endParaRPr>
          </a:p>
        </p:txBody>
      </p:sp>
      <p:sp>
        <p:nvSpPr>
          <p:cNvPr id="26" name="Seta: Para a Direita 25">
            <a:extLst>
              <a:ext uri="{FF2B5EF4-FFF2-40B4-BE49-F238E27FC236}">
                <a16:creationId xmlns:a16="http://schemas.microsoft.com/office/drawing/2014/main" id="{831D8F37-BCE0-4330-9D69-F7501D0D0148}"/>
              </a:ext>
            </a:extLst>
          </p:cNvPr>
          <p:cNvSpPr/>
          <p:nvPr/>
        </p:nvSpPr>
        <p:spPr>
          <a:xfrm flipH="1">
            <a:off x="3090274" y="1092176"/>
            <a:ext cx="3012225" cy="1200329"/>
          </a:xfrm>
          <a:prstGeom prst="rightArrow">
            <a:avLst/>
          </a:prstGeom>
          <a:solidFill>
            <a:schemeClr val="bg1"/>
          </a:solidFill>
          <a:ln>
            <a:solidFill>
              <a:srgbClr val="6ECE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tângulo 21">
            <a:extLst>
              <a:ext uri="{FF2B5EF4-FFF2-40B4-BE49-F238E27FC236}">
                <a16:creationId xmlns:a16="http://schemas.microsoft.com/office/drawing/2014/main" id="{D0F87416-BEEC-4F7D-A564-887403E128C7}"/>
              </a:ext>
            </a:extLst>
          </p:cNvPr>
          <p:cNvSpPr/>
          <p:nvPr/>
        </p:nvSpPr>
        <p:spPr>
          <a:xfrm>
            <a:off x="6243735" y="1764792"/>
            <a:ext cx="5756239" cy="3041905"/>
          </a:xfrm>
          <a:prstGeom prst="rect">
            <a:avLst/>
          </a:prstGeom>
          <a:solidFill>
            <a:srgbClr val="F7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A Procura da </a:t>
            </a:r>
            <a:r>
              <a:rPr lang="pt-PT" sz="3600" b="1" dirty="0"/>
              <a:t>Felicidade</a:t>
            </a:r>
          </a:p>
        </p:txBody>
      </p:sp>
      <p:sp>
        <p:nvSpPr>
          <p:cNvPr id="13" name="Retângulo 12">
            <a:extLst>
              <a:ext uri="{FF2B5EF4-FFF2-40B4-BE49-F238E27FC236}">
                <a16:creationId xmlns:a16="http://schemas.microsoft.com/office/drawing/2014/main" id="{45629E68-4DE7-4252-85CB-A46E656D7900}"/>
              </a:ext>
            </a:extLst>
          </p:cNvPr>
          <p:cNvSpPr/>
          <p:nvPr/>
        </p:nvSpPr>
        <p:spPr>
          <a:xfrm>
            <a:off x="9120015" y="1265337"/>
            <a:ext cx="2743200" cy="697353"/>
          </a:xfrm>
          <a:prstGeom prst="rect">
            <a:avLst/>
          </a:prstGeom>
          <a:solidFill>
            <a:srgbClr val="6ECE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err="1">
                <a:effectLst>
                  <a:outerShdw blurRad="38100" dist="38100" dir="2700000" algn="tl">
                    <a:srgbClr val="000000">
                      <a:alpha val="43137"/>
                    </a:srgbClr>
                  </a:outerShdw>
                </a:effectLst>
              </a:rPr>
              <a:t>Eudaimonismo</a:t>
            </a:r>
            <a:endParaRPr lang="en-GB" sz="3000" b="1" dirty="0">
              <a:effectLst>
                <a:outerShdw blurRad="38100" dist="38100" dir="2700000" algn="tl">
                  <a:srgbClr val="000000">
                    <a:alpha val="43137"/>
                  </a:srgbClr>
                </a:outerShdw>
              </a:effectLst>
            </a:endParaRPr>
          </a:p>
        </p:txBody>
      </p:sp>
      <p:sp>
        <p:nvSpPr>
          <p:cNvPr id="6" name="CaixaDeTexto 5">
            <a:extLst>
              <a:ext uri="{FF2B5EF4-FFF2-40B4-BE49-F238E27FC236}">
                <a16:creationId xmlns:a16="http://schemas.microsoft.com/office/drawing/2014/main" id="{612BC79D-66E2-4D46-A9CC-534604E6BF19}"/>
              </a:ext>
            </a:extLst>
          </p:cNvPr>
          <p:cNvSpPr txBox="1"/>
          <p:nvPr/>
        </p:nvSpPr>
        <p:spPr>
          <a:xfrm>
            <a:off x="201168" y="2460564"/>
            <a:ext cx="5747094" cy="461665"/>
          </a:xfrm>
          <a:prstGeom prst="rect">
            <a:avLst/>
          </a:prstGeom>
          <a:noFill/>
        </p:spPr>
        <p:txBody>
          <a:bodyPr wrap="square" rtlCol="0">
            <a:spAutoFit/>
          </a:bodyPr>
          <a:lstStyle/>
          <a:p>
            <a:pPr>
              <a:buClr>
                <a:srgbClr val="6ECECB"/>
              </a:buClr>
              <a:buFont typeface="Calibri" panose="020F0502020204030204" pitchFamily="34" charset="0"/>
              <a:buChar char="↘"/>
            </a:pPr>
            <a:r>
              <a:rPr lang="en-GB" sz="2400" dirty="0" err="1"/>
              <a:t>Prazer</a:t>
            </a:r>
            <a:r>
              <a:rPr lang="en-GB" sz="2400" dirty="0"/>
              <a:t>, </a:t>
            </a:r>
            <a:r>
              <a:rPr lang="en-GB" sz="2400" dirty="0" err="1"/>
              <a:t>conforto</a:t>
            </a:r>
            <a:r>
              <a:rPr lang="en-GB" sz="2400" dirty="0"/>
              <a:t> e </a:t>
            </a:r>
            <a:r>
              <a:rPr lang="en-GB" sz="2400" dirty="0" err="1"/>
              <a:t>diversão</a:t>
            </a:r>
            <a:r>
              <a:rPr lang="en-GB" sz="2400" dirty="0"/>
              <a:t>.</a:t>
            </a:r>
          </a:p>
        </p:txBody>
      </p:sp>
      <p:sp>
        <p:nvSpPr>
          <p:cNvPr id="15" name="CaixaDeTexto 14">
            <a:extLst>
              <a:ext uri="{FF2B5EF4-FFF2-40B4-BE49-F238E27FC236}">
                <a16:creationId xmlns:a16="http://schemas.microsoft.com/office/drawing/2014/main" id="{817BDD91-86F2-4714-995F-EC09F6BE378C}"/>
              </a:ext>
            </a:extLst>
          </p:cNvPr>
          <p:cNvSpPr txBox="1"/>
          <p:nvPr/>
        </p:nvSpPr>
        <p:spPr>
          <a:xfrm>
            <a:off x="6243735" y="2460564"/>
            <a:ext cx="5756241" cy="830997"/>
          </a:xfrm>
          <a:prstGeom prst="rect">
            <a:avLst/>
          </a:prstGeom>
          <a:noFill/>
          <a:ln>
            <a:noFill/>
          </a:ln>
        </p:spPr>
        <p:txBody>
          <a:bodyPr wrap="square" rtlCol="0">
            <a:spAutoFit/>
          </a:bodyPr>
          <a:lstStyle/>
          <a:p>
            <a:pPr>
              <a:buClr>
                <a:srgbClr val="FDDE00"/>
              </a:buClr>
              <a:buFont typeface="Calibri" panose="020F0502020204030204" pitchFamily="34" charset="0"/>
              <a:buChar char="↘"/>
            </a:pPr>
            <a:r>
              <a:rPr lang="pt-PT" sz="2400" dirty="0"/>
              <a:t>Procurar objetivos complexos que sejam significativos para o indivíduo e a sociedade.</a:t>
            </a:r>
          </a:p>
        </p:txBody>
      </p:sp>
      <p:sp>
        <p:nvSpPr>
          <p:cNvPr id="14" name="CaixaDeTexto 13">
            <a:extLst>
              <a:ext uri="{FF2B5EF4-FFF2-40B4-BE49-F238E27FC236}">
                <a16:creationId xmlns:a16="http://schemas.microsoft.com/office/drawing/2014/main" id="{689A6198-28B2-485B-B925-F65BA2508E59}"/>
              </a:ext>
            </a:extLst>
          </p:cNvPr>
          <p:cNvSpPr txBox="1"/>
          <p:nvPr/>
        </p:nvSpPr>
        <p:spPr>
          <a:xfrm>
            <a:off x="201005" y="5318932"/>
            <a:ext cx="5742439" cy="830997"/>
          </a:xfrm>
          <a:prstGeom prst="rect">
            <a:avLst/>
          </a:prstGeom>
          <a:solidFill>
            <a:srgbClr val="FDDE00">
              <a:alpha val="30196"/>
            </a:srgbClr>
          </a:solidFill>
        </p:spPr>
        <p:txBody>
          <a:bodyPr wrap="square" rtlCol="0">
            <a:spAutoFit/>
          </a:bodyPr>
          <a:lstStyle/>
          <a:p>
            <a:pPr>
              <a:buClr>
                <a:srgbClr val="6ECECB"/>
              </a:buClr>
            </a:pPr>
            <a:r>
              <a:rPr lang="pt-PT" sz="2400" i="1" dirty="0">
                <a:solidFill>
                  <a:schemeClr val="bg1">
                    <a:lumMod val="50000"/>
                  </a:schemeClr>
                </a:solidFill>
              </a:rPr>
              <a:t>Um dia numa praia paradisíaca, com um bom tempo de sol.</a:t>
            </a:r>
            <a:endParaRPr lang="en-GB" sz="2400" i="1" dirty="0">
              <a:solidFill>
                <a:schemeClr val="bg1">
                  <a:lumMod val="50000"/>
                </a:schemeClr>
              </a:solidFill>
            </a:endParaRPr>
          </a:p>
        </p:txBody>
      </p:sp>
      <p:sp>
        <p:nvSpPr>
          <p:cNvPr id="17" name="CaixaDeTexto 16">
            <a:extLst>
              <a:ext uri="{FF2B5EF4-FFF2-40B4-BE49-F238E27FC236}">
                <a16:creationId xmlns:a16="http://schemas.microsoft.com/office/drawing/2014/main" id="{CD51B30F-2BA9-45D1-8EDA-8F9DF3CF3144}"/>
              </a:ext>
            </a:extLst>
          </p:cNvPr>
          <p:cNvSpPr txBox="1"/>
          <p:nvPr/>
        </p:nvSpPr>
        <p:spPr>
          <a:xfrm>
            <a:off x="6243735" y="5318932"/>
            <a:ext cx="5756241" cy="1200329"/>
          </a:xfrm>
          <a:prstGeom prst="rect">
            <a:avLst/>
          </a:prstGeom>
          <a:solidFill>
            <a:srgbClr val="F7981D">
              <a:alpha val="30196"/>
            </a:srgbClr>
          </a:solidFill>
        </p:spPr>
        <p:txBody>
          <a:bodyPr wrap="square" rtlCol="0">
            <a:spAutoFit/>
          </a:bodyPr>
          <a:lstStyle/>
          <a:p>
            <a:pPr>
              <a:buClr>
                <a:srgbClr val="FDDE00"/>
              </a:buClr>
            </a:pPr>
            <a:r>
              <a:rPr lang="pt-PT" sz="2400" i="1" dirty="0">
                <a:solidFill>
                  <a:schemeClr val="bg1">
                    <a:lumMod val="50000"/>
                  </a:schemeClr>
                </a:solidFill>
              </a:rPr>
              <a:t>Dedicar alguns dias (ou toda a viagem) para plantar árvores ou ensinar em aldeias rurais remotas.</a:t>
            </a:r>
            <a:endParaRPr lang="en-GB" sz="2400" i="1" dirty="0">
              <a:solidFill>
                <a:schemeClr val="bg1">
                  <a:lumMod val="50000"/>
                </a:schemeClr>
              </a:solidFill>
            </a:endParaRPr>
          </a:p>
        </p:txBody>
      </p:sp>
      <p:sp>
        <p:nvSpPr>
          <p:cNvPr id="19" name="CaixaDeTexto 18">
            <a:extLst>
              <a:ext uri="{FF2B5EF4-FFF2-40B4-BE49-F238E27FC236}">
                <a16:creationId xmlns:a16="http://schemas.microsoft.com/office/drawing/2014/main" id="{63FCFDFB-0128-400F-920E-F98ED6282139}"/>
              </a:ext>
            </a:extLst>
          </p:cNvPr>
          <p:cNvSpPr txBox="1"/>
          <p:nvPr/>
        </p:nvSpPr>
        <p:spPr>
          <a:xfrm>
            <a:off x="201005" y="3359411"/>
            <a:ext cx="5742439" cy="830997"/>
          </a:xfrm>
          <a:prstGeom prst="rect">
            <a:avLst/>
          </a:prstGeom>
          <a:noFill/>
        </p:spPr>
        <p:txBody>
          <a:bodyPr wrap="square" rtlCol="0">
            <a:spAutoFit/>
          </a:bodyPr>
          <a:lstStyle/>
          <a:p>
            <a:pPr>
              <a:buClr>
                <a:srgbClr val="6ECECB"/>
              </a:buClr>
              <a:buFont typeface="Calibri" panose="020F0502020204030204" pitchFamily="34" charset="0"/>
              <a:buChar char="↘"/>
            </a:pPr>
            <a:r>
              <a:rPr lang="en-GB" sz="2400" dirty="0"/>
              <a:t> </a:t>
            </a:r>
            <a:r>
              <a:rPr lang="pt-PT" sz="2400" dirty="0"/>
              <a:t>Presença de efeito positivo, ausência de efeito negativo.</a:t>
            </a:r>
            <a:endParaRPr lang="en-GB" sz="2400" dirty="0"/>
          </a:p>
        </p:txBody>
      </p:sp>
      <p:sp>
        <p:nvSpPr>
          <p:cNvPr id="20" name="CaixaDeTexto 19">
            <a:extLst>
              <a:ext uri="{FF2B5EF4-FFF2-40B4-BE49-F238E27FC236}">
                <a16:creationId xmlns:a16="http://schemas.microsoft.com/office/drawing/2014/main" id="{B13165F7-1293-43CD-ABFB-B303B01EE1CF}"/>
              </a:ext>
            </a:extLst>
          </p:cNvPr>
          <p:cNvSpPr txBox="1"/>
          <p:nvPr/>
        </p:nvSpPr>
        <p:spPr>
          <a:xfrm>
            <a:off x="6243735" y="3359411"/>
            <a:ext cx="5756241" cy="1569660"/>
          </a:xfrm>
          <a:prstGeom prst="rect">
            <a:avLst/>
          </a:prstGeom>
          <a:noFill/>
        </p:spPr>
        <p:txBody>
          <a:bodyPr wrap="square" rtlCol="0">
            <a:spAutoFit/>
          </a:bodyPr>
          <a:lstStyle/>
          <a:p>
            <a:pPr>
              <a:buClr>
                <a:srgbClr val="FDDE00"/>
              </a:buClr>
              <a:buFont typeface="Calibri" panose="020F0502020204030204" pitchFamily="34" charset="0"/>
              <a:buChar char="↘"/>
            </a:pPr>
            <a:r>
              <a:rPr lang="pt-PT" sz="2400" dirty="0"/>
              <a:t>O efeito positivo pode estar ausente, pelo menos temporariamente, enquanto o esforço é aplicado para perseguir metas satisfatórias.</a:t>
            </a:r>
            <a:endParaRPr lang="en-GB" sz="2400" dirty="0"/>
          </a:p>
        </p:txBody>
      </p:sp>
      <p:sp>
        <p:nvSpPr>
          <p:cNvPr id="23" name="CaixaDeTexto 22">
            <a:extLst>
              <a:ext uri="{FF2B5EF4-FFF2-40B4-BE49-F238E27FC236}">
                <a16:creationId xmlns:a16="http://schemas.microsoft.com/office/drawing/2014/main" id="{D74B52D6-A0E3-4E9D-9FF1-494BBE81CB4D}"/>
              </a:ext>
            </a:extLst>
          </p:cNvPr>
          <p:cNvSpPr txBox="1"/>
          <p:nvPr/>
        </p:nvSpPr>
        <p:spPr>
          <a:xfrm>
            <a:off x="4591815" y="4806697"/>
            <a:ext cx="3008369" cy="461665"/>
          </a:xfrm>
          <a:prstGeom prst="rect">
            <a:avLst/>
          </a:prstGeom>
          <a:solidFill>
            <a:schemeClr val="bg1"/>
          </a:solidFill>
        </p:spPr>
        <p:txBody>
          <a:bodyPr wrap="square" rtlCol="0">
            <a:spAutoFit/>
          </a:bodyPr>
          <a:lstStyle/>
          <a:p>
            <a:pPr algn="ctr"/>
            <a:r>
              <a:rPr lang="pt-PT" sz="2400" b="1" dirty="0"/>
              <a:t>Exemplos</a:t>
            </a:r>
            <a:r>
              <a:rPr lang="en-GB" sz="2400" b="1" dirty="0"/>
              <a:t> no Turismo</a:t>
            </a:r>
          </a:p>
        </p:txBody>
      </p:sp>
      <p:sp>
        <p:nvSpPr>
          <p:cNvPr id="24" name="Seta: Para a Direita 23">
            <a:extLst>
              <a:ext uri="{FF2B5EF4-FFF2-40B4-BE49-F238E27FC236}">
                <a16:creationId xmlns:a16="http://schemas.microsoft.com/office/drawing/2014/main" id="{6BC958B7-B8BB-4184-97CD-4BDC561D99D6}"/>
              </a:ext>
            </a:extLst>
          </p:cNvPr>
          <p:cNvSpPr/>
          <p:nvPr/>
        </p:nvSpPr>
        <p:spPr>
          <a:xfrm>
            <a:off x="6111645" y="1092177"/>
            <a:ext cx="3008367" cy="1200329"/>
          </a:xfrm>
          <a:prstGeom prst="rightArrow">
            <a:avLst/>
          </a:prstGeom>
          <a:solidFill>
            <a:schemeClr val="bg1"/>
          </a:solidFill>
          <a:ln>
            <a:solidFill>
              <a:srgbClr val="6ECE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aixaDeTexto 15">
            <a:extLst>
              <a:ext uri="{FF2B5EF4-FFF2-40B4-BE49-F238E27FC236}">
                <a16:creationId xmlns:a16="http://schemas.microsoft.com/office/drawing/2014/main" id="{2733C35E-D963-41A9-A81E-791259261776}"/>
              </a:ext>
            </a:extLst>
          </p:cNvPr>
          <p:cNvSpPr txBox="1"/>
          <p:nvPr/>
        </p:nvSpPr>
        <p:spPr>
          <a:xfrm>
            <a:off x="4600959" y="1280950"/>
            <a:ext cx="3008369"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pt-PT" sz="2400" b="1" dirty="0">
                <a:solidFill>
                  <a:schemeClr val="bg1">
                    <a:lumMod val="50000"/>
                  </a:schemeClr>
                </a:solidFill>
              </a:rPr>
              <a:t>Duas</a:t>
            </a:r>
            <a:r>
              <a:rPr lang="en-GB" sz="2400" b="1" dirty="0">
                <a:solidFill>
                  <a:schemeClr val="bg1">
                    <a:lumMod val="50000"/>
                  </a:schemeClr>
                </a:solidFill>
              </a:rPr>
              <a:t> </a:t>
            </a:r>
            <a:r>
              <a:rPr lang="pt-PT" sz="2400" b="1" dirty="0">
                <a:solidFill>
                  <a:schemeClr val="bg1">
                    <a:lumMod val="50000"/>
                  </a:schemeClr>
                </a:solidFill>
              </a:rPr>
              <a:t>perspetivas</a:t>
            </a:r>
            <a:r>
              <a:rPr lang="en-GB" sz="2400" b="1" dirty="0">
                <a:solidFill>
                  <a:schemeClr val="bg1">
                    <a:lumMod val="50000"/>
                  </a:schemeClr>
                </a:solidFill>
              </a:rPr>
              <a:t> </a:t>
            </a:r>
            <a:r>
              <a:rPr lang="pt-PT" sz="2400" b="1" dirty="0">
                <a:solidFill>
                  <a:schemeClr val="bg1">
                    <a:lumMod val="50000"/>
                  </a:schemeClr>
                </a:solidFill>
              </a:rPr>
              <a:t>filosóficas</a:t>
            </a:r>
          </a:p>
        </p:txBody>
      </p:sp>
    </p:spTree>
    <p:extLst>
      <p:ext uri="{BB962C8B-B14F-4D97-AF65-F5344CB8AC3E}">
        <p14:creationId xmlns:p14="http://schemas.microsoft.com/office/powerpoint/2010/main" val="417842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44CF8-F48A-5946-B3F6-842C356E0E74}"/>
              </a:ext>
            </a:extLst>
          </p:cNvPr>
          <p:cNvSpPr>
            <a:spLocks noGrp="1"/>
          </p:cNvSpPr>
          <p:nvPr>
            <p:ph type="body" sz="quarter" idx="14"/>
          </p:nvPr>
        </p:nvSpPr>
        <p:spPr>
          <a:xfrm>
            <a:off x="4296157" y="4859417"/>
            <a:ext cx="785328" cy="1056986"/>
          </a:xfrm>
        </p:spPr>
        <p:txBody>
          <a:bodyPr>
            <a:normAutofit fontScale="85000" lnSpcReduction="20000"/>
          </a:bodyPr>
          <a:lstStyle/>
          <a:p>
            <a:r>
              <a:rPr lang="en-US" dirty="0"/>
              <a:t>”</a:t>
            </a:r>
          </a:p>
        </p:txBody>
      </p:sp>
      <p:sp>
        <p:nvSpPr>
          <p:cNvPr id="2" name="Text Placeholder 1">
            <a:extLst>
              <a:ext uri="{FF2B5EF4-FFF2-40B4-BE49-F238E27FC236}">
                <a16:creationId xmlns:a16="http://schemas.microsoft.com/office/drawing/2014/main" id="{059C1FF3-A4F1-114E-9D89-4724261107CA}"/>
              </a:ext>
            </a:extLst>
          </p:cNvPr>
          <p:cNvSpPr>
            <a:spLocks noGrp="1"/>
          </p:cNvSpPr>
          <p:nvPr>
            <p:ph type="body" sz="quarter" idx="13"/>
          </p:nvPr>
        </p:nvSpPr>
        <p:spPr>
          <a:xfrm>
            <a:off x="712093" y="1182012"/>
            <a:ext cx="4369392" cy="4493975"/>
          </a:xfrm>
        </p:spPr>
        <p:txBody>
          <a:bodyPr>
            <a:normAutofit/>
          </a:bodyPr>
          <a:lstStyle/>
          <a:p>
            <a:r>
              <a:rPr lang="en-US" sz="4400" dirty="0" err="1"/>
              <a:t>Bem-vindo</a:t>
            </a:r>
            <a:r>
              <a:rPr lang="en-US" sz="4400" dirty="0"/>
              <a:t> à </a:t>
            </a:r>
            <a:r>
              <a:rPr lang="en-US" sz="4400" dirty="0" err="1"/>
              <a:t>formação</a:t>
            </a:r>
            <a:r>
              <a:rPr lang="en-US" sz="4400" dirty="0"/>
              <a:t> online de Turismo de </a:t>
            </a:r>
            <a:r>
              <a:rPr lang="en-US" sz="4400" dirty="0" err="1"/>
              <a:t>Bem-Estar</a:t>
            </a:r>
            <a:r>
              <a:rPr lang="en-US" sz="4400" dirty="0"/>
              <a:t> da DETOUR.</a:t>
            </a:r>
          </a:p>
        </p:txBody>
      </p:sp>
      <p:sp>
        <p:nvSpPr>
          <p:cNvPr id="4" name="Text Placeholder 3">
            <a:extLst>
              <a:ext uri="{FF2B5EF4-FFF2-40B4-BE49-F238E27FC236}">
                <a16:creationId xmlns:a16="http://schemas.microsoft.com/office/drawing/2014/main" id="{61366880-0383-2940-9734-DA146110A09B}"/>
              </a:ext>
            </a:extLst>
          </p:cNvPr>
          <p:cNvSpPr>
            <a:spLocks noGrp="1"/>
          </p:cNvSpPr>
          <p:nvPr>
            <p:ph type="body" sz="quarter" idx="15"/>
          </p:nvPr>
        </p:nvSpPr>
        <p:spPr>
          <a:xfrm>
            <a:off x="623677" y="984694"/>
            <a:ext cx="2613204" cy="1221666"/>
          </a:xfrm>
        </p:spPr>
        <p:txBody>
          <a:bodyPr>
            <a:normAutofit fontScale="92500" lnSpcReduction="10000"/>
          </a:bodyPr>
          <a:lstStyle/>
          <a:p>
            <a:r>
              <a:rPr lang="en-US" dirty="0"/>
              <a:t>“</a:t>
            </a:r>
          </a:p>
        </p:txBody>
      </p:sp>
      <p:pic>
        <p:nvPicPr>
          <p:cNvPr id="9" name="Picture Placeholder 8" descr="A person holding a sign&#10;&#10;Description automatically generated">
            <a:extLst>
              <a:ext uri="{FF2B5EF4-FFF2-40B4-BE49-F238E27FC236}">
                <a16:creationId xmlns:a16="http://schemas.microsoft.com/office/drawing/2014/main" id="{66398114-53AB-FD4E-962F-C21FEFC8F366}"/>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5299729" y="-1"/>
            <a:ext cx="4369392" cy="6858001"/>
          </a:xfrm>
        </p:spPr>
      </p:pic>
    </p:spTree>
    <p:extLst>
      <p:ext uri="{BB962C8B-B14F-4D97-AF65-F5344CB8AC3E}">
        <p14:creationId xmlns:p14="http://schemas.microsoft.com/office/powerpoint/2010/main" val="2267134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O “</a:t>
            </a:r>
            <a:r>
              <a:rPr lang="en-US" sz="3600" b="1" dirty="0" err="1"/>
              <a:t>Hedonometro</a:t>
            </a:r>
            <a:r>
              <a:rPr lang="en-US" sz="3600" b="1" dirty="0"/>
              <a:t>”</a:t>
            </a:r>
          </a:p>
        </p:txBody>
      </p:sp>
      <p:pic>
        <p:nvPicPr>
          <p:cNvPr id="4" name="Imagem 3">
            <a:extLst>
              <a:ext uri="{FF2B5EF4-FFF2-40B4-BE49-F238E27FC236}">
                <a16:creationId xmlns:a16="http://schemas.microsoft.com/office/drawing/2014/main" id="{28676625-37A0-46B0-8BDF-7D7555FD94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8237"/>
          <a:stretch/>
        </p:blipFill>
        <p:spPr>
          <a:xfrm>
            <a:off x="2525187" y="1428750"/>
            <a:ext cx="9542987" cy="4747002"/>
          </a:xfrm>
          <a:prstGeom prst="rect">
            <a:avLst/>
          </a:prstGeom>
        </p:spPr>
      </p:pic>
      <p:sp>
        <p:nvSpPr>
          <p:cNvPr id="25" name="CaixaDeTexto 24">
            <a:extLst>
              <a:ext uri="{FF2B5EF4-FFF2-40B4-BE49-F238E27FC236}">
                <a16:creationId xmlns:a16="http://schemas.microsoft.com/office/drawing/2014/main" id="{F49C70A4-909D-4CB9-BDC6-3459C66186D1}"/>
              </a:ext>
            </a:extLst>
          </p:cNvPr>
          <p:cNvSpPr txBox="1"/>
          <p:nvPr/>
        </p:nvSpPr>
        <p:spPr>
          <a:xfrm>
            <a:off x="304799" y="1043989"/>
            <a:ext cx="5324476" cy="1200329"/>
          </a:xfrm>
          <a:prstGeom prst="rect">
            <a:avLst/>
          </a:prstGeom>
          <a:solidFill>
            <a:srgbClr val="FDDE00"/>
          </a:solidFill>
        </p:spPr>
        <p:txBody>
          <a:bodyPr wrap="square">
            <a:spAutoFit/>
          </a:bodyPr>
          <a:lstStyle/>
          <a:p>
            <a:r>
              <a:rPr lang="pt-PT" sz="2400" b="1" i="0" dirty="0">
                <a:solidFill>
                  <a:srgbClr val="333333"/>
                </a:solidFill>
                <a:effectLst/>
              </a:rPr>
              <a:t>Medir a felicidade de grandes populações com base em dados de media social.</a:t>
            </a:r>
            <a:endParaRPr lang="en-GB" sz="2400" b="1" dirty="0"/>
          </a:p>
        </p:txBody>
      </p:sp>
      <p:sp>
        <p:nvSpPr>
          <p:cNvPr id="27" name="CaixaDeTexto 26">
            <a:extLst>
              <a:ext uri="{FF2B5EF4-FFF2-40B4-BE49-F238E27FC236}">
                <a16:creationId xmlns:a16="http://schemas.microsoft.com/office/drawing/2014/main" id="{FF4B2A23-A802-4365-A8A5-7D096051A3BC}"/>
              </a:ext>
            </a:extLst>
          </p:cNvPr>
          <p:cNvSpPr txBox="1"/>
          <p:nvPr/>
        </p:nvSpPr>
        <p:spPr>
          <a:xfrm>
            <a:off x="9096375" y="920878"/>
            <a:ext cx="2876550" cy="246221"/>
          </a:xfrm>
          <a:prstGeom prst="rect">
            <a:avLst/>
          </a:prstGeom>
          <a:noFill/>
        </p:spPr>
        <p:txBody>
          <a:bodyPr wrap="square">
            <a:spAutoFit/>
          </a:bodyPr>
          <a:lstStyle/>
          <a:p>
            <a:r>
              <a:rPr lang="en-GB" sz="1000" dirty="0"/>
              <a:t>Fonte: </a:t>
            </a:r>
            <a:r>
              <a:rPr lang="en-GB" sz="1000" dirty="0">
                <a:hlinkClick r:id="rId4"/>
              </a:rPr>
              <a:t>http://hedonometer.org/timeseries/en_all/</a:t>
            </a:r>
            <a:r>
              <a:rPr lang="en-GB" sz="1000" dirty="0"/>
              <a:t> </a:t>
            </a:r>
          </a:p>
        </p:txBody>
      </p:sp>
      <p:sp>
        <p:nvSpPr>
          <p:cNvPr id="9" name="CaixaDeTexto 8">
            <a:extLst>
              <a:ext uri="{FF2B5EF4-FFF2-40B4-BE49-F238E27FC236}">
                <a16:creationId xmlns:a16="http://schemas.microsoft.com/office/drawing/2014/main" id="{A34B7B5E-0BB8-46C2-AB2A-CE19E3D9547C}"/>
              </a:ext>
            </a:extLst>
          </p:cNvPr>
          <p:cNvSpPr txBox="1"/>
          <p:nvPr/>
        </p:nvSpPr>
        <p:spPr>
          <a:xfrm>
            <a:off x="304797" y="2857321"/>
            <a:ext cx="2266951" cy="1200329"/>
          </a:xfrm>
          <a:prstGeom prst="rect">
            <a:avLst/>
          </a:prstGeom>
          <a:solidFill>
            <a:srgbClr val="6ECECB"/>
          </a:solidFill>
        </p:spPr>
        <p:txBody>
          <a:bodyPr wrap="square" rtlCol="0">
            <a:spAutoFit/>
          </a:bodyPr>
          <a:lstStyle/>
          <a:p>
            <a:pPr algn="ctr"/>
            <a:r>
              <a:rPr lang="en-GB" sz="2400" dirty="0" err="1"/>
              <a:t>Características</a:t>
            </a:r>
            <a:endParaRPr lang="en-GB" sz="2400" dirty="0"/>
          </a:p>
          <a:p>
            <a:pPr algn="ctr"/>
            <a:r>
              <a:rPr lang="en-GB" sz="2400" dirty="0" err="1"/>
              <a:t>Eventos</a:t>
            </a:r>
            <a:endParaRPr lang="en-GB" sz="2400" dirty="0"/>
          </a:p>
          <a:p>
            <a:pPr algn="ctr"/>
            <a:r>
              <a:rPr lang="en-GB" sz="2400" dirty="0" err="1"/>
              <a:t>Palavras</a:t>
            </a:r>
            <a:endParaRPr lang="en-GB" sz="2400" dirty="0"/>
          </a:p>
        </p:txBody>
      </p:sp>
      <p:sp>
        <p:nvSpPr>
          <p:cNvPr id="28" name="CaixaDeTexto 27">
            <a:extLst>
              <a:ext uri="{FF2B5EF4-FFF2-40B4-BE49-F238E27FC236}">
                <a16:creationId xmlns:a16="http://schemas.microsoft.com/office/drawing/2014/main" id="{E1DF271D-995E-4E91-BE8E-D817F3D55B04}"/>
              </a:ext>
            </a:extLst>
          </p:cNvPr>
          <p:cNvSpPr txBox="1"/>
          <p:nvPr/>
        </p:nvSpPr>
        <p:spPr>
          <a:xfrm>
            <a:off x="205274" y="4670942"/>
            <a:ext cx="2366476" cy="1200329"/>
          </a:xfrm>
          <a:prstGeom prst="rect">
            <a:avLst/>
          </a:prstGeom>
          <a:solidFill>
            <a:srgbClr val="FDDE00"/>
          </a:solidFill>
        </p:spPr>
        <p:txBody>
          <a:bodyPr wrap="square" rtlCol="0">
            <a:spAutoFit/>
          </a:bodyPr>
          <a:lstStyle/>
          <a:p>
            <a:pPr algn="ctr"/>
            <a:r>
              <a:rPr lang="en-GB" sz="2400" dirty="0" err="1"/>
              <a:t>Inspiração</a:t>
            </a:r>
            <a:endParaRPr lang="en-GB" sz="2400" dirty="0"/>
          </a:p>
          <a:p>
            <a:pPr algn="ctr"/>
            <a:r>
              <a:rPr lang="en-GB" sz="2400" dirty="0" err="1"/>
              <a:t>Tendências</a:t>
            </a:r>
            <a:endParaRPr lang="en-GB" sz="2400" dirty="0"/>
          </a:p>
          <a:p>
            <a:pPr algn="ctr"/>
            <a:r>
              <a:rPr lang="en-GB" sz="2400" dirty="0" err="1"/>
              <a:t>Momentos-chave</a:t>
            </a:r>
            <a:endParaRPr lang="en-GB" sz="2400" dirty="0"/>
          </a:p>
        </p:txBody>
      </p:sp>
      <p:cxnSp>
        <p:nvCxnSpPr>
          <p:cNvPr id="11" name="Conexão reta 10">
            <a:extLst>
              <a:ext uri="{FF2B5EF4-FFF2-40B4-BE49-F238E27FC236}">
                <a16:creationId xmlns:a16="http://schemas.microsoft.com/office/drawing/2014/main" id="{2BB69842-6C5D-44DF-8CDC-1BEBD5968B55}"/>
              </a:ext>
            </a:extLst>
          </p:cNvPr>
          <p:cNvCxnSpPr>
            <a:cxnSpLocks/>
            <a:stCxn id="9" idx="0"/>
          </p:cNvCxnSpPr>
          <p:nvPr/>
        </p:nvCxnSpPr>
        <p:spPr>
          <a:xfrm flipV="1">
            <a:off x="1438273" y="2244318"/>
            <a:ext cx="0" cy="613003"/>
          </a:xfrm>
          <a:prstGeom prst="line">
            <a:avLst/>
          </a:prstGeom>
          <a:ln w="57150">
            <a:solidFill>
              <a:srgbClr val="F7981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Conexão reta 28">
            <a:extLst>
              <a:ext uri="{FF2B5EF4-FFF2-40B4-BE49-F238E27FC236}">
                <a16:creationId xmlns:a16="http://schemas.microsoft.com/office/drawing/2014/main" id="{4268367A-AFBF-4511-9C63-248B30B139EE}"/>
              </a:ext>
            </a:extLst>
          </p:cNvPr>
          <p:cNvCxnSpPr>
            <a:cxnSpLocks/>
            <a:stCxn id="9" idx="2"/>
            <a:endCxn id="28" idx="0"/>
          </p:cNvCxnSpPr>
          <p:nvPr/>
        </p:nvCxnSpPr>
        <p:spPr>
          <a:xfrm flipH="1">
            <a:off x="1388512" y="4057650"/>
            <a:ext cx="49761" cy="613292"/>
          </a:xfrm>
          <a:prstGeom prst="line">
            <a:avLst/>
          </a:prstGeom>
          <a:ln w="57150">
            <a:solidFill>
              <a:srgbClr val="F7981D"/>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267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904941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Felicidade dos </a:t>
            </a:r>
            <a:r>
              <a:rPr lang="pt-PT" sz="3600" b="1" dirty="0"/>
              <a:t>turistas</a:t>
            </a:r>
          </a:p>
        </p:txBody>
      </p:sp>
      <p:sp>
        <p:nvSpPr>
          <p:cNvPr id="7" name="Retângulo 6">
            <a:extLst>
              <a:ext uri="{FF2B5EF4-FFF2-40B4-BE49-F238E27FC236}">
                <a16:creationId xmlns:a16="http://schemas.microsoft.com/office/drawing/2014/main" id="{B40B7757-88D7-4EFC-8C1E-EFC6186986CC}"/>
              </a:ext>
            </a:extLst>
          </p:cNvPr>
          <p:cNvSpPr/>
          <p:nvPr/>
        </p:nvSpPr>
        <p:spPr>
          <a:xfrm>
            <a:off x="2513107" y="1078417"/>
            <a:ext cx="7193278" cy="953582"/>
          </a:xfrm>
          <a:prstGeom prst="rect">
            <a:avLst/>
          </a:prstGeom>
          <a:solidFill>
            <a:srgbClr val="D6ED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pt-PT" sz="2400" b="1" dirty="0">
                <a:solidFill>
                  <a:schemeClr val="tx1"/>
                </a:solidFill>
              </a:rPr>
              <a:t>A felicidade do turista é ter:</a:t>
            </a:r>
          </a:p>
          <a:p>
            <a:pPr algn="ctr">
              <a:spcAft>
                <a:spcPts val="1200"/>
              </a:spcAft>
            </a:pPr>
            <a:r>
              <a:rPr lang="pt-PT" sz="2400" b="1" dirty="0">
                <a:solidFill>
                  <a:schemeClr val="tx1"/>
                </a:solidFill>
              </a:rPr>
              <a:t>Emoções positivas + envolvimento + significado</a:t>
            </a:r>
            <a:endParaRPr lang="en-GB" sz="2400" b="1" dirty="0">
              <a:solidFill>
                <a:schemeClr val="tx1"/>
              </a:solidFill>
            </a:endParaRPr>
          </a:p>
        </p:txBody>
      </p:sp>
      <p:sp>
        <p:nvSpPr>
          <p:cNvPr id="13" name="Retângulo 12">
            <a:extLst>
              <a:ext uri="{FF2B5EF4-FFF2-40B4-BE49-F238E27FC236}">
                <a16:creationId xmlns:a16="http://schemas.microsoft.com/office/drawing/2014/main" id="{056B432E-0862-43C9-AFA3-D3674CEF0521}"/>
              </a:ext>
            </a:extLst>
          </p:cNvPr>
          <p:cNvSpPr/>
          <p:nvPr/>
        </p:nvSpPr>
        <p:spPr>
          <a:xfrm>
            <a:off x="220105" y="2528378"/>
            <a:ext cx="3816000" cy="852906"/>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effectLst>
                  <a:outerShdw blurRad="38100" dist="38100" dir="2700000" algn="tl">
                    <a:srgbClr val="000000">
                      <a:alpha val="43137"/>
                    </a:srgbClr>
                  </a:outerShdw>
                </a:effectLst>
              </a:rPr>
              <a:t>Anticipação</a:t>
            </a:r>
            <a:endParaRPr lang="en-GB" sz="2400" b="1" dirty="0">
              <a:effectLst>
                <a:outerShdw blurRad="38100" dist="38100" dir="2700000" algn="tl">
                  <a:srgbClr val="000000">
                    <a:alpha val="43137"/>
                  </a:srgbClr>
                </a:outerShdw>
              </a:effectLst>
            </a:endParaRPr>
          </a:p>
          <a:p>
            <a:pPr algn="ctr"/>
            <a:r>
              <a:rPr lang="en-GB" sz="2400" b="1" dirty="0" err="1">
                <a:effectLst>
                  <a:outerShdw blurRad="38100" dist="38100" dir="2700000" algn="tl">
                    <a:srgbClr val="000000">
                      <a:alpha val="43137"/>
                    </a:srgbClr>
                  </a:outerShdw>
                </a:effectLst>
              </a:rPr>
              <a:t>Emoções</a:t>
            </a:r>
            <a:r>
              <a:rPr lang="en-GB" sz="2400" b="1" dirty="0">
                <a:effectLst>
                  <a:outerShdw blurRad="38100" dist="38100" dir="2700000" algn="tl">
                    <a:srgbClr val="000000">
                      <a:alpha val="43137"/>
                    </a:srgbClr>
                  </a:outerShdw>
                </a:effectLst>
              </a:rPr>
              <a:t> </a:t>
            </a:r>
            <a:r>
              <a:rPr lang="en-GB" sz="2400" b="1" dirty="0" err="1">
                <a:effectLst>
                  <a:outerShdw blurRad="38100" dist="38100" dir="2700000" algn="tl">
                    <a:srgbClr val="000000">
                      <a:alpha val="43137"/>
                    </a:srgbClr>
                  </a:outerShdw>
                </a:effectLst>
              </a:rPr>
              <a:t>positivas</a:t>
            </a:r>
            <a:r>
              <a:rPr lang="en-GB" sz="2400" b="1" dirty="0">
                <a:effectLst>
                  <a:outerShdw blurRad="38100" dist="38100" dir="2700000" algn="tl">
                    <a:srgbClr val="000000">
                      <a:alpha val="43137"/>
                    </a:srgbClr>
                  </a:outerShdw>
                </a:effectLst>
              </a:rPr>
              <a:t> </a:t>
            </a:r>
          </a:p>
        </p:txBody>
      </p:sp>
      <p:sp>
        <p:nvSpPr>
          <p:cNvPr id="14" name="Retângulo 13">
            <a:extLst>
              <a:ext uri="{FF2B5EF4-FFF2-40B4-BE49-F238E27FC236}">
                <a16:creationId xmlns:a16="http://schemas.microsoft.com/office/drawing/2014/main" id="{7FD798A6-D050-4A3F-A3E3-FC9CECD63E0A}"/>
              </a:ext>
            </a:extLst>
          </p:cNvPr>
          <p:cNvSpPr/>
          <p:nvPr/>
        </p:nvSpPr>
        <p:spPr>
          <a:xfrm>
            <a:off x="4201531" y="2528379"/>
            <a:ext cx="3816000" cy="852906"/>
          </a:xfrm>
          <a:prstGeom prst="rect">
            <a:avLst/>
          </a:prstGeom>
          <a:solidFill>
            <a:srgbClr val="F7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effectLst>
                  <a:outerShdw blurRad="38100" dist="38100" dir="2700000" algn="tl">
                    <a:srgbClr val="000000">
                      <a:alpha val="43137"/>
                    </a:srgbClr>
                  </a:outerShdw>
                </a:effectLst>
              </a:rPr>
              <a:t>Experiências</a:t>
            </a:r>
            <a:r>
              <a:rPr lang="en-GB" sz="2400" b="1" dirty="0">
                <a:effectLst>
                  <a:outerShdw blurRad="38100" dist="38100" dir="2700000" algn="tl">
                    <a:srgbClr val="000000">
                      <a:alpha val="43137"/>
                    </a:srgbClr>
                  </a:outerShdw>
                </a:effectLst>
              </a:rPr>
              <a:t> </a:t>
            </a:r>
            <a:r>
              <a:rPr lang="en-GB" sz="2400" b="1" i="1" dirty="0">
                <a:effectLst>
                  <a:outerShdw blurRad="38100" dist="38100" dir="2700000" algn="tl">
                    <a:srgbClr val="000000">
                      <a:alpha val="43137"/>
                    </a:srgbClr>
                  </a:outerShdw>
                </a:effectLst>
              </a:rPr>
              <a:t>in loco</a:t>
            </a:r>
          </a:p>
          <a:p>
            <a:pPr algn="ctr"/>
            <a:r>
              <a:rPr lang="en-GB" sz="2400" b="1" dirty="0" err="1">
                <a:effectLst>
                  <a:outerShdw blurRad="38100" dist="38100" dir="2700000" algn="tl">
                    <a:srgbClr val="000000">
                      <a:alpha val="43137"/>
                    </a:srgbClr>
                  </a:outerShdw>
                </a:effectLst>
              </a:rPr>
              <a:t>Envolvimento</a:t>
            </a:r>
            <a:endParaRPr lang="en-GB" sz="2400" b="1" dirty="0">
              <a:effectLst>
                <a:outerShdw blurRad="38100" dist="38100" dir="2700000" algn="tl">
                  <a:srgbClr val="000000">
                    <a:alpha val="43137"/>
                  </a:srgbClr>
                </a:outerShdw>
              </a:effectLst>
            </a:endParaRPr>
          </a:p>
        </p:txBody>
      </p:sp>
      <p:sp>
        <p:nvSpPr>
          <p:cNvPr id="15" name="Retângulo 14">
            <a:extLst>
              <a:ext uri="{FF2B5EF4-FFF2-40B4-BE49-F238E27FC236}">
                <a16:creationId xmlns:a16="http://schemas.microsoft.com/office/drawing/2014/main" id="{3AD0ABAB-0B2E-4CC3-8E45-2BD4E39BB057}"/>
              </a:ext>
            </a:extLst>
          </p:cNvPr>
          <p:cNvSpPr/>
          <p:nvPr/>
        </p:nvSpPr>
        <p:spPr>
          <a:xfrm>
            <a:off x="8164573" y="2528379"/>
            <a:ext cx="3816000" cy="852906"/>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effectLst>
                  <a:outerShdw blurRad="38100" dist="38100" dir="2700000" algn="tl">
                    <a:srgbClr val="000000">
                      <a:alpha val="43137"/>
                    </a:srgbClr>
                  </a:outerShdw>
                </a:effectLst>
              </a:rPr>
              <a:t>Reflexões</a:t>
            </a:r>
            <a:endParaRPr lang="en-GB" sz="2400" b="1" dirty="0">
              <a:effectLst>
                <a:outerShdw blurRad="38100" dist="38100" dir="2700000" algn="tl">
                  <a:srgbClr val="000000">
                    <a:alpha val="43137"/>
                  </a:srgbClr>
                </a:outerShdw>
              </a:effectLst>
            </a:endParaRPr>
          </a:p>
          <a:p>
            <a:pPr algn="ctr"/>
            <a:r>
              <a:rPr lang="en-GB" sz="2400" b="1" dirty="0" err="1">
                <a:effectLst>
                  <a:outerShdw blurRad="38100" dist="38100" dir="2700000" algn="tl">
                    <a:srgbClr val="000000">
                      <a:alpha val="43137"/>
                    </a:srgbClr>
                  </a:outerShdw>
                </a:effectLst>
              </a:rPr>
              <a:t>Significado</a:t>
            </a:r>
            <a:endParaRPr lang="en-GB" sz="2400" b="1" dirty="0">
              <a:effectLst>
                <a:outerShdw blurRad="38100" dist="38100" dir="2700000" algn="tl">
                  <a:srgbClr val="000000">
                    <a:alpha val="43137"/>
                  </a:srgbClr>
                </a:outerShdw>
              </a:effectLst>
            </a:endParaRPr>
          </a:p>
        </p:txBody>
      </p:sp>
      <p:sp>
        <p:nvSpPr>
          <p:cNvPr id="17" name="Retângulo 16">
            <a:extLst>
              <a:ext uri="{FF2B5EF4-FFF2-40B4-BE49-F238E27FC236}">
                <a16:creationId xmlns:a16="http://schemas.microsoft.com/office/drawing/2014/main" id="{948AC900-8809-498C-BC3C-5DF7C51F91B6}"/>
              </a:ext>
            </a:extLst>
          </p:cNvPr>
          <p:cNvSpPr/>
          <p:nvPr/>
        </p:nvSpPr>
        <p:spPr>
          <a:xfrm>
            <a:off x="220105" y="3716850"/>
            <a:ext cx="3816000" cy="222898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6ECECB"/>
              </a:buClr>
              <a:buFont typeface="Calibri" panose="020F0502020204030204" pitchFamily="34" charset="0"/>
              <a:buChar char="→"/>
            </a:pPr>
            <a:r>
              <a:rPr lang="en-GB" sz="2400" dirty="0">
                <a:solidFill>
                  <a:schemeClr val="tx1"/>
                </a:solidFill>
              </a:rPr>
              <a:t> Alegria</a:t>
            </a:r>
          </a:p>
          <a:p>
            <a:pPr>
              <a:spcAft>
                <a:spcPts val="1200"/>
              </a:spcAft>
              <a:buClr>
                <a:srgbClr val="6ECECB"/>
              </a:buClr>
              <a:buFont typeface="Calibri" panose="020F0502020204030204" pitchFamily="34" charset="0"/>
              <a:buChar char="→"/>
            </a:pPr>
            <a:r>
              <a:rPr lang="en-GB" sz="2400" dirty="0">
                <a:solidFill>
                  <a:schemeClr val="tx1"/>
                </a:solidFill>
              </a:rPr>
              <a:t> Interesse</a:t>
            </a:r>
          </a:p>
          <a:p>
            <a:pPr>
              <a:spcAft>
                <a:spcPts val="1200"/>
              </a:spcAft>
              <a:buClr>
                <a:srgbClr val="6ECECB"/>
              </a:buClr>
              <a:buFont typeface="Calibri" panose="020F0502020204030204" pitchFamily="34" charset="0"/>
              <a:buChar char="→"/>
            </a:pPr>
            <a:r>
              <a:rPr lang="en-GB" sz="2400" dirty="0">
                <a:solidFill>
                  <a:schemeClr val="tx1"/>
                </a:solidFill>
              </a:rPr>
              <a:t> </a:t>
            </a:r>
            <a:r>
              <a:rPr lang="pt-PT" sz="2400" dirty="0">
                <a:solidFill>
                  <a:schemeClr val="tx1"/>
                </a:solidFill>
              </a:rPr>
              <a:t>Contentamento</a:t>
            </a:r>
          </a:p>
          <a:p>
            <a:pPr>
              <a:spcAft>
                <a:spcPts val="1200"/>
              </a:spcAft>
              <a:buClr>
                <a:srgbClr val="6ECECB"/>
              </a:buClr>
              <a:buFont typeface="Calibri" panose="020F0502020204030204" pitchFamily="34" charset="0"/>
              <a:buChar char="→"/>
            </a:pPr>
            <a:r>
              <a:rPr lang="en-GB" sz="2400" dirty="0">
                <a:solidFill>
                  <a:schemeClr val="tx1"/>
                </a:solidFill>
              </a:rPr>
              <a:t> Amor</a:t>
            </a:r>
          </a:p>
        </p:txBody>
      </p:sp>
      <p:sp>
        <p:nvSpPr>
          <p:cNvPr id="18" name="Retângulo 17">
            <a:extLst>
              <a:ext uri="{FF2B5EF4-FFF2-40B4-BE49-F238E27FC236}">
                <a16:creationId xmlns:a16="http://schemas.microsoft.com/office/drawing/2014/main" id="{39F934F2-5B1F-4850-A6DA-6E12A977CFF6}"/>
              </a:ext>
            </a:extLst>
          </p:cNvPr>
          <p:cNvSpPr/>
          <p:nvPr/>
        </p:nvSpPr>
        <p:spPr>
          <a:xfrm>
            <a:off x="4201746" y="3716854"/>
            <a:ext cx="3816000" cy="222898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6ECECB"/>
              </a:buClr>
              <a:buFont typeface="Calibri" panose="020F0502020204030204" pitchFamily="34" charset="0"/>
              <a:buChar char="→"/>
            </a:pPr>
            <a:r>
              <a:rPr lang="en-GB" sz="2400" dirty="0">
                <a:solidFill>
                  <a:schemeClr val="tx1"/>
                </a:solidFill>
              </a:rPr>
              <a:t> </a:t>
            </a:r>
            <a:r>
              <a:rPr lang="pt-PT" sz="2400" dirty="0">
                <a:solidFill>
                  <a:schemeClr val="tx1"/>
                </a:solidFill>
              </a:rPr>
              <a:t>Parte</a:t>
            </a:r>
            <a:r>
              <a:rPr lang="en-GB" sz="2400" dirty="0">
                <a:solidFill>
                  <a:schemeClr val="tx1"/>
                </a:solidFill>
              </a:rPr>
              <a:t> </a:t>
            </a:r>
            <a:r>
              <a:rPr lang="pt-PT" sz="2400" dirty="0">
                <a:solidFill>
                  <a:schemeClr val="tx1"/>
                </a:solidFill>
              </a:rPr>
              <a:t>integrante</a:t>
            </a:r>
          </a:p>
          <a:p>
            <a:pPr>
              <a:spcAft>
                <a:spcPts val="1200"/>
              </a:spcAft>
              <a:buClr>
                <a:srgbClr val="6ECECB"/>
              </a:buClr>
              <a:buFont typeface="Calibri" panose="020F0502020204030204" pitchFamily="34" charset="0"/>
              <a:buChar char="→"/>
            </a:pPr>
            <a:r>
              <a:rPr lang="en-GB" sz="2400" dirty="0">
                <a:solidFill>
                  <a:schemeClr val="tx1"/>
                </a:solidFill>
              </a:rPr>
              <a:t> </a:t>
            </a:r>
            <a:r>
              <a:rPr lang="pt-PT" sz="2400" dirty="0">
                <a:solidFill>
                  <a:schemeClr val="tx1"/>
                </a:solidFill>
              </a:rPr>
              <a:t>Fluxo</a:t>
            </a:r>
          </a:p>
          <a:p>
            <a:pPr>
              <a:spcAft>
                <a:spcPts val="1200"/>
              </a:spcAft>
              <a:buClr>
                <a:srgbClr val="6ECECB"/>
              </a:buClr>
              <a:buFont typeface="Calibri" panose="020F0502020204030204" pitchFamily="34" charset="0"/>
              <a:buChar char="→"/>
            </a:pPr>
            <a:r>
              <a:rPr lang="en-GB" sz="2400" dirty="0">
                <a:solidFill>
                  <a:schemeClr val="tx1"/>
                </a:solidFill>
              </a:rPr>
              <a:t> Mindfulness</a:t>
            </a:r>
          </a:p>
          <a:p>
            <a:pPr>
              <a:spcAft>
                <a:spcPts val="1200"/>
              </a:spcAft>
              <a:buClr>
                <a:srgbClr val="6ECECB"/>
              </a:buClr>
              <a:buFont typeface="Calibri" panose="020F0502020204030204" pitchFamily="34" charset="0"/>
              <a:buChar char="→"/>
            </a:pPr>
            <a:r>
              <a:rPr lang="pt-PT" sz="2400" dirty="0">
                <a:solidFill>
                  <a:schemeClr val="tx1"/>
                </a:solidFill>
              </a:rPr>
              <a:t>Autenticidade</a:t>
            </a:r>
          </a:p>
        </p:txBody>
      </p:sp>
      <p:sp>
        <p:nvSpPr>
          <p:cNvPr id="2" name="CaixaDeTexto 1">
            <a:extLst>
              <a:ext uri="{FF2B5EF4-FFF2-40B4-BE49-F238E27FC236}">
                <a16:creationId xmlns:a16="http://schemas.microsoft.com/office/drawing/2014/main" id="{E8FCECCA-C559-4C03-982D-2914747D2297}"/>
              </a:ext>
            </a:extLst>
          </p:cNvPr>
          <p:cNvSpPr txBox="1"/>
          <p:nvPr/>
        </p:nvSpPr>
        <p:spPr>
          <a:xfrm>
            <a:off x="9620594" y="6062967"/>
            <a:ext cx="2359152" cy="246221"/>
          </a:xfrm>
          <a:prstGeom prst="rect">
            <a:avLst/>
          </a:prstGeom>
          <a:noFill/>
        </p:spPr>
        <p:txBody>
          <a:bodyPr wrap="square" rtlCol="0">
            <a:spAutoFit/>
          </a:bodyPr>
          <a:lstStyle/>
          <a:p>
            <a:pPr algn="r"/>
            <a:r>
              <a:rPr lang="en-GB" sz="1000" b="1" dirty="0" err="1"/>
              <a:t>Adaptado</a:t>
            </a:r>
            <a:r>
              <a:rPr lang="en-GB" sz="1000" b="1" dirty="0"/>
              <a:t>: </a:t>
            </a:r>
            <a:r>
              <a:rPr lang="en-GB" sz="1000" dirty="0" err="1"/>
              <a:t>Filep</a:t>
            </a:r>
            <a:r>
              <a:rPr lang="en-GB" sz="1000" dirty="0"/>
              <a:t> and </a:t>
            </a:r>
            <a:r>
              <a:rPr lang="en-GB" sz="1000" dirty="0" err="1"/>
              <a:t>Deery</a:t>
            </a:r>
            <a:r>
              <a:rPr lang="en-GB" sz="1000" dirty="0"/>
              <a:t> (2010)</a:t>
            </a:r>
          </a:p>
        </p:txBody>
      </p:sp>
      <p:sp>
        <p:nvSpPr>
          <p:cNvPr id="12" name="Retângulo 11">
            <a:extLst>
              <a:ext uri="{FF2B5EF4-FFF2-40B4-BE49-F238E27FC236}">
                <a16:creationId xmlns:a16="http://schemas.microsoft.com/office/drawing/2014/main" id="{22660862-7CEF-4733-A0A6-DB1EF5F597EC}"/>
              </a:ext>
            </a:extLst>
          </p:cNvPr>
          <p:cNvSpPr/>
          <p:nvPr/>
        </p:nvSpPr>
        <p:spPr>
          <a:xfrm>
            <a:off x="8164575" y="3716854"/>
            <a:ext cx="3816000" cy="222898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6ECECB"/>
              </a:buClr>
              <a:buFont typeface="Calibri" panose="020F0502020204030204" pitchFamily="34" charset="0"/>
              <a:buChar char="→"/>
            </a:pPr>
            <a:r>
              <a:rPr lang="en-GB" sz="2400" dirty="0">
                <a:solidFill>
                  <a:schemeClr val="tx1"/>
                </a:solidFill>
              </a:rPr>
              <a:t> </a:t>
            </a:r>
            <a:r>
              <a:rPr lang="pt-PT" sz="2400" dirty="0">
                <a:solidFill>
                  <a:schemeClr val="tx1"/>
                </a:solidFill>
              </a:rPr>
              <a:t>Eventos significativos da viagem</a:t>
            </a:r>
          </a:p>
          <a:p>
            <a:pPr>
              <a:spcAft>
                <a:spcPts val="1200"/>
              </a:spcAft>
              <a:buClr>
                <a:srgbClr val="6ECECB"/>
              </a:buClr>
              <a:buFont typeface="Calibri" panose="020F0502020204030204" pitchFamily="34" charset="0"/>
              <a:buChar char="→"/>
            </a:pPr>
            <a:r>
              <a:rPr lang="pt-PT" sz="2400" dirty="0">
                <a:solidFill>
                  <a:schemeClr val="tx1"/>
                </a:solidFill>
              </a:rPr>
              <a:t>Significado pessoal da experiências de férias</a:t>
            </a:r>
            <a:endParaRPr lang="en-GB" sz="2400" dirty="0">
              <a:solidFill>
                <a:schemeClr val="tx1"/>
              </a:solidFill>
            </a:endParaRPr>
          </a:p>
        </p:txBody>
      </p:sp>
      <p:cxnSp>
        <p:nvCxnSpPr>
          <p:cNvPr id="5" name="Conexão: Ângulo Reto 4">
            <a:extLst>
              <a:ext uri="{FF2B5EF4-FFF2-40B4-BE49-F238E27FC236}">
                <a16:creationId xmlns:a16="http://schemas.microsoft.com/office/drawing/2014/main" id="{123E9365-6EB5-447B-943C-EE79110C8217}"/>
              </a:ext>
            </a:extLst>
          </p:cNvPr>
          <p:cNvCxnSpPr>
            <a:cxnSpLocks/>
            <a:stCxn id="7" idx="2"/>
            <a:endCxn id="13" idx="0"/>
          </p:cNvCxnSpPr>
          <p:nvPr/>
        </p:nvCxnSpPr>
        <p:spPr>
          <a:xfrm rot="5400000">
            <a:off x="3870737" y="289368"/>
            <a:ext cx="496379" cy="3981641"/>
          </a:xfrm>
          <a:prstGeom prst="bentConnector3">
            <a:avLst/>
          </a:prstGeom>
          <a:ln w="444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xão: Ângulo Reto 7">
            <a:extLst>
              <a:ext uri="{FF2B5EF4-FFF2-40B4-BE49-F238E27FC236}">
                <a16:creationId xmlns:a16="http://schemas.microsoft.com/office/drawing/2014/main" id="{E430BD89-778C-4D7E-A2EB-0D3D60EF467F}"/>
              </a:ext>
            </a:extLst>
          </p:cNvPr>
          <p:cNvCxnSpPr>
            <a:cxnSpLocks/>
            <a:stCxn id="7" idx="2"/>
            <a:endCxn id="15" idx="0"/>
          </p:cNvCxnSpPr>
          <p:nvPr/>
        </p:nvCxnSpPr>
        <p:spPr>
          <a:xfrm rot="16200000" flipH="1">
            <a:off x="7842969" y="298775"/>
            <a:ext cx="496380" cy="3962827"/>
          </a:xfrm>
          <a:prstGeom prst="bentConnector3">
            <a:avLst/>
          </a:prstGeom>
          <a:ln w="444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xão reta unidirecional 9">
            <a:extLst>
              <a:ext uri="{FF2B5EF4-FFF2-40B4-BE49-F238E27FC236}">
                <a16:creationId xmlns:a16="http://schemas.microsoft.com/office/drawing/2014/main" id="{A53EF606-78EE-4AA5-A57B-FD97591FA8D1}"/>
              </a:ext>
            </a:extLst>
          </p:cNvPr>
          <p:cNvCxnSpPr>
            <a:cxnSpLocks/>
            <a:stCxn id="7" idx="2"/>
            <a:endCxn id="14" idx="0"/>
          </p:cNvCxnSpPr>
          <p:nvPr/>
        </p:nvCxnSpPr>
        <p:spPr>
          <a:xfrm flipH="1">
            <a:off x="6109531" y="2031999"/>
            <a:ext cx="215" cy="496380"/>
          </a:xfrm>
          <a:prstGeom prst="straightConnector1">
            <a:avLst/>
          </a:prstGeom>
          <a:ln w="444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xão reta unidirecional 21">
            <a:extLst>
              <a:ext uri="{FF2B5EF4-FFF2-40B4-BE49-F238E27FC236}">
                <a16:creationId xmlns:a16="http://schemas.microsoft.com/office/drawing/2014/main" id="{F3047182-7B0A-4997-8868-717BA4321C5A}"/>
              </a:ext>
            </a:extLst>
          </p:cNvPr>
          <p:cNvCxnSpPr>
            <a:cxnSpLocks/>
            <a:stCxn id="13" idx="2"/>
            <a:endCxn id="17" idx="0"/>
          </p:cNvCxnSpPr>
          <p:nvPr/>
        </p:nvCxnSpPr>
        <p:spPr>
          <a:xfrm>
            <a:off x="2128105" y="3381284"/>
            <a:ext cx="0" cy="335566"/>
          </a:xfrm>
          <a:prstGeom prst="straightConnector1">
            <a:avLst/>
          </a:prstGeom>
          <a:ln w="444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xão reta unidirecional 23">
            <a:extLst>
              <a:ext uri="{FF2B5EF4-FFF2-40B4-BE49-F238E27FC236}">
                <a16:creationId xmlns:a16="http://schemas.microsoft.com/office/drawing/2014/main" id="{6BD47C06-63BF-4B94-BBAF-7843CE7AEBF8}"/>
              </a:ext>
            </a:extLst>
          </p:cNvPr>
          <p:cNvCxnSpPr>
            <a:cxnSpLocks/>
            <a:stCxn id="14" idx="2"/>
            <a:endCxn id="18" idx="0"/>
          </p:cNvCxnSpPr>
          <p:nvPr/>
        </p:nvCxnSpPr>
        <p:spPr>
          <a:xfrm>
            <a:off x="6109531" y="3381285"/>
            <a:ext cx="215" cy="335569"/>
          </a:xfrm>
          <a:prstGeom prst="straightConnector1">
            <a:avLst/>
          </a:prstGeom>
          <a:ln w="444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xão reta unidirecional 26">
            <a:extLst>
              <a:ext uri="{FF2B5EF4-FFF2-40B4-BE49-F238E27FC236}">
                <a16:creationId xmlns:a16="http://schemas.microsoft.com/office/drawing/2014/main" id="{F4A73778-7581-400A-B9A9-050567236A33}"/>
              </a:ext>
            </a:extLst>
          </p:cNvPr>
          <p:cNvCxnSpPr>
            <a:cxnSpLocks/>
            <a:stCxn id="15" idx="2"/>
            <a:endCxn id="12" idx="0"/>
          </p:cNvCxnSpPr>
          <p:nvPr/>
        </p:nvCxnSpPr>
        <p:spPr>
          <a:xfrm>
            <a:off x="10072573" y="3381285"/>
            <a:ext cx="2" cy="335569"/>
          </a:xfrm>
          <a:prstGeom prst="straightConnector1">
            <a:avLst/>
          </a:prstGeom>
          <a:ln w="444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25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7">
            <a:extLst>
              <a:ext uri="{FF2B5EF4-FFF2-40B4-BE49-F238E27FC236}">
                <a16:creationId xmlns:a16="http://schemas.microsoft.com/office/drawing/2014/main" id="{B941E92B-F4F9-4983-953A-B77FA8E623F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84359" y="624446"/>
            <a:ext cx="4722491" cy="2878205"/>
          </a:xfrm>
          <a:prstGeom prst="rect">
            <a:avLst/>
          </a:prstGeom>
        </p:spPr>
      </p:pic>
      <p:pic>
        <p:nvPicPr>
          <p:cNvPr id="29" name="Picture 7">
            <a:extLst>
              <a:ext uri="{FF2B5EF4-FFF2-40B4-BE49-F238E27FC236}">
                <a16:creationId xmlns:a16="http://schemas.microsoft.com/office/drawing/2014/main" id="{8C86CF97-B154-4381-BB29-2E64C7589D8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56540" y="3511950"/>
            <a:ext cx="4542679" cy="2878205"/>
          </a:xfrm>
          <a:prstGeom prst="rect">
            <a:avLst/>
          </a:prstGeom>
        </p:spPr>
      </p:pic>
      <p:pic>
        <p:nvPicPr>
          <p:cNvPr id="4" name="Picture 7">
            <a:extLst>
              <a:ext uri="{FF2B5EF4-FFF2-40B4-BE49-F238E27FC236}">
                <a16:creationId xmlns:a16="http://schemas.microsoft.com/office/drawing/2014/main" id="{89E590C7-1C95-413D-9B96-DAD828A9061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21193" y="2024536"/>
            <a:ext cx="4456066" cy="2878205"/>
          </a:xfrm>
          <a:prstGeom prst="rect">
            <a:avLst/>
          </a:prstGeom>
        </p:spPr>
      </p:pic>
      <p:sp>
        <p:nvSpPr>
          <p:cNvPr id="9" name="Text Placeholder 2">
            <a:extLst>
              <a:ext uri="{FF2B5EF4-FFF2-40B4-BE49-F238E27FC236}">
                <a16:creationId xmlns:a16="http://schemas.microsoft.com/office/drawing/2014/main" id="{2CA7C666-2656-4BB5-981F-E6CF312976F0}"/>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Caso de </a:t>
            </a:r>
            <a:r>
              <a:rPr lang="en-US" sz="3600" b="1" dirty="0" err="1"/>
              <a:t>Estudo</a:t>
            </a:r>
            <a:r>
              <a:rPr lang="en-US" sz="3600" b="1" dirty="0"/>
              <a:t>– Tourism Fiji</a:t>
            </a:r>
          </a:p>
        </p:txBody>
      </p:sp>
      <p:pic>
        <p:nvPicPr>
          <p:cNvPr id="13" name="Imagem 12">
            <a:extLst>
              <a:ext uri="{FF2B5EF4-FFF2-40B4-BE49-F238E27FC236}">
                <a16:creationId xmlns:a16="http://schemas.microsoft.com/office/drawing/2014/main" id="{462104CE-0408-4713-9BDD-28F4C8C0F92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8" name="CaixaDeTexto 7">
            <a:extLst>
              <a:ext uri="{FF2B5EF4-FFF2-40B4-BE49-F238E27FC236}">
                <a16:creationId xmlns:a16="http://schemas.microsoft.com/office/drawing/2014/main" id="{13320D6E-00F1-4A99-8F7D-7FAFFCE02867}"/>
              </a:ext>
            </a:extLst>
          </p:cNvPr>
          <p:cNvSpPr txBox="1"/>
          <p:nvPr/>
        </p:nvSpPr>
        <p:spPr>
          <a:xfrm>
            <a:off x="540850" y="1271752"/>
            <a:ext cx="3800241" cy="830997"/>
          </a:xfrm>
          <a:prstGeom prst="rect">
            <a:avLst/>
          </a:prstGeom>
          <a:noFill/>
        </p:spPr>
        <p:txBody>
          <a:bodyPr wrap="square" rtlCol="0">
            <a:spAutoFit/>
          </a:bodyPr>
          <a:lstStyle/>
          <a:p>
            <a:r>
              <a:rPr lang="en-US" sz="2400" b="1" i="1" dirty="0" err="1">
                <a:solidFill>
                  <a:schemeClr val="bg1">
                    <a:lumMod val="65000"/>
                  </a:schemeClr>
                </a:solidFill>
              </a:rPr>
              <a:t>Trazer</a:t>
            </a:r>
            <a:r>
              <a:rPr lang="en-US" sz="2400" b="1" i="1" dirty="0">
                <a:solidFill>
                  <a:schemeClr val="bg1">
                    <a:lumMod val="65000"/>
                  </a:schemeClr>
                </a:solidFill>
              </a:rPr>
              <a:t> a </a:t>
            </a:r>
            <a:r>
              <a:rPr lang="en-US" sz="2400" b="1" i="1" dirty="0" err="1">
                <a:solidFill>
                  <a:schemeClr val="bg1">
                    <a:lumMod val="65000"/>
                  </a:schemeClr>
                </a:solidFill>
              </a:rPr>
              <a:t>Verdadeira</a:t>
            </a:r>
            <a:r>
              <a:rPr lang="en-US" sz="2400" b="1" i="1" dirty="0">
                <a:solidFill>
                  <a:schemeClr val="bg1">
                    <a:lumMod val="65000"/>
                  </a:schemeClr>
                </a:solidFill>
              </a:rPr>
              <a:t> </a:t>
            </a:r>
            <a:r>
              <a:rPr lang="en-US" sz="2400" b="1" i="1" dirty="0" err="1">
                <a:solidFill>
                  <a:schemeClr val="bg1">
                    <a:lumMod val="65000"/>
                  </a:schemeClr>
                </a:solidFill>
              </a:rPr>
              <a:t>felicidade</a:t>
            </a:r>
            <a:r>
              <a:rPr lang="en-US" sz="2400" b="1" i="1" dirty="0">
                <a:solidFill>
                  <a:schemeClr val="bg1">
                    <a:lumMod val="65000"/>
                  </a:schemeClr>
                </a:solidFill>
              </a:rPr>
              <a:t> Fiji </a:t>
            </a:r>
            <a:r>
              <a:rPr lang="en-US" sz="2400" b="1" i="1" dirty="0" err="1">
                <a:solidFill>
                  <a:schemeClr val="bg1">
                    <a:lumMod val="65000"/>
                  </a:schemeClr>
                </a:solidFill>
              </a:rPr>
              <a:t>ao</a:t>
            </a:r>
            <a:r>
              <a:rPr lang="en-US" sz="2400" b="1" i="1" dirty="0">
                <a:solidFill>
                  <a:schemeClr val="bg1">
                    <a:lumMod val="65000"/>
                  </a:schemeClr>
                </a:solidFill>
              </a:rPr>
              <a:t> </a:t>
            </a:r>
            <a:r>
              <a:rPr lang="en-US" sz="2400" b="1" i="1" dirty="0" err="1">
                <a:solidFill>
                  <a:schemeClr val="bg1">
                    <a:lumMod val="65000"/>
                  </a:schemeClr>
                </a:solidFill>
              </a:rPr>
              <a:t>mundo</a:t>
            </a:r>
            <a:r>
              <a:rPr lang="en-US" sz="2400" b="1" i="1" dirty="0">
                <a:solidFill>
                  <a:schemeClr val="bg1">
                    <a:lumMod val="65000"/>
                  </a:schemeClr>
                </a:solidFill>
              </a:rPr>
              <a:t>.</a:t>
            </a:r>
            <a:endParaRPr lang="en-GB" sz="1600" b="1" i="1" dirty="0">
              <a:solidFill>
                <a:schemeClr val="bg1">
                  <a:lumMod val="65000"/>
                </a:schemeClr>
              </a:solidFill>
            </a:endParaRPr>
          </a:p>
        </p:txBody>
      </p:sp>
      <p:sp>
        <p:nvSpPr>
          <p:cNvPr id="18" name="CaixaDeTexto 17">
            <a:extLst>
              <a:ext uri="{FF2B5EF4-FFF2-40B4-BE49-F238E27FC236}">
                <a16:creationId xmlns:a16="http://schemas.microsoft.com/office/drawing/2014/main" id="{7C3312DA-6E77-47AC-8191-D2688CABC23C}"/>
              </a:ext>
            </a:extLst>
          </p:cNvPr>
          <p:cNvSpPr txBox="1"/>
          <p:nvPr/>
        </p:nvSpPr>
        <p:spPr>
          <a:xfrm>
            <a:off x="1350846" y="4686695"/>
            <a:ext cx="3227066" cy="253916"/>
          </a:xfrm>
          <a:prstGeom prst="rect">
            <a:avLst/>
          </a:prstGeom>
          <a:noFill/>
        </p:spPr>
        <p:txBody>
          <a:bodyPr wrap="square">
            <a:spAutoFit/>
          </a:bodyPr>
          <a:lstStyle/>
          <a:p>
            <a:pPr algn="r"/>
            <a:r>
              <a:rPr lang="en-GB" sz="1050" dirty="0">
                <a:hlinkClick r:id="rId10"/>
              </a:rPr>
              <a:t>https://youtu.be/mOa6cIwMa8A</a:t>
            </a:r>
            <a:r>
              <a:rPr lang="en-GB" sz="1050" dirty="0"/>
              <a:t> </a:t>
            </a:r>
          </a:p>
        </p:txBody>
      </p:sp>
      <p:sp>
        <p:nvSpPr>
          <p:cNvPr id="26" name="CaixaDeTexto 25">
            <a:extLst>
              <a:ext uri="{FF2B5EF4-FFF2-40B4-BE49-F238E27FC236}">
                <a16:creationId xmlns:a16="http://schemas.microsoft.com/office/drawing/2014/main" id="{1BBBAA29-74EE-41BC-B988-D2D809157471}"/>
              </a:ext>
            </a:extLst>
          </p:cNvPr>
          <p:cNvSpPr txBox="1"/>
          <p:nvPr/>
        </p:nvSpPr>
        <p:spPr>
          <a:xfrm>
            <a:off x="4236383" y="1177319"/>
            <a:ext cx="3451780" cy="830997"/>
          </a:xfrm>
          <a:prstGeom prst="rect">
            <a:avLst/>
          </a:prstGeom>
          <a:noFill/>
        </p:spPr>
        <p:txBody>
          <a:bodyPr wrap="square" rtlCol="0">
            <a:spAutoFit/>
          </a:bodyPr>
          <a:lstStyle/>
          <a:p>
            <a:pPr algn="r"/>
            <a:r>
              <a:rPr lang="en-US" sz="2400" b="1" i="1" dirty="0">
                <a:solidFill>
                  <a:schemeClr val="bg1">
                    <a:lumMod val="65000"/>
                  </a:schemeClr>
                </a:solidFill>
              </a:rPr>
              <a:t>Tourism Fiji – </a:t>
            </a:r>
            <a:r>
              <a:rPr lang="en-US" sz="2400" b="1" i="1" dirty="0" err="1">
                <a:solidFill>
                  <a:schemeClr val="bg1">
                    <a:lumMod val="65000"/>
                  </a:schemeClr>
                </a:solidFill>
              </a:rPr>
              <a:t>Onde</a:t>
            </a:r>
            <a:r>
              <a:rPr lang="en-US" sz="2400" b="1" i="1" dirty="0">
                <a:solidFill>
                  <a:schemeClr val="bg1">
                    <a:lumMod val="65000"/>
                  </a:schemeClr>
                </a:solidFill>
              </a:rPr>
              <a:t> a </a:t>
            </a:r>
            <a:r>
              <a:rPr lang="en-US" sz="2400" b="1" i="1" dirty="0" err="1">
                <a:solidFill>
                  <a:schemeClr val="bg1">
                    <a:lumMod val="65000"/>
                  </a:schemeClr>
                </a:solidFill>
              </a:rPr>
              <a:t>Felicidade</a:t>
            </a:r>
            <a:r>
              <a:rPr lang="en-US" sz="2400" b="1" i="1" dirty="0">
                <a:solidFill>
                  <a:schemeClr val="bg1">
                    <a:lumMod val="65000"/>
                  </a:schemeClr>
                </a:solidFill>
              </a:rPr>
              <a:t> </a:t>
            </a:r>
            <a:r>
              <a:rPr lang="en-US" sz="2400" b="1" i="1" dirty="0" err="1">
                <a:solidFill>
                  <a:schemeClr val="bg1">
                    <a:lumMod val="65000"/>
                  </a:schemeClr>
                </a:solidFill>
              </a:rPr>
              <a:t>Encontra-te</a:t>
            </a:r>
            <a:endParaRPr lang="en-GB" sz="2400" b="1" i="1" dirty="0">
              <a:solidFill>
                <a:schemeClr val="bg1">
                  <a:lumMod val="65000"/>
                </a:schemeClr>
              </a:solidFill>
            </a:endParaRPr>
          </a:p>
        </p:txBody>
      </p:sp>
      <p:sp>
        <p:nvSpPr>
          <p:cNvPr id="33" name="CaixaDeTexto 32">
            <a:extLst>
              <a:ext uri="{FF2B5EF4-FFF2-40B4-BE49-F238E27FC236}">
                <a16:creationId xmlns:a16="http://schemas.microsoft.com/office/drawing/2014/main" id="{94770A5B-E30B-45F0-BB6F-6B3B28B84BD3}"/>
              </a:ext>
            </a:extLst>
          </p:cNvPr>
          <p:cNvSpPr txBox="1"/>
          <p:nvPr/>
        </p:nvSpPr>
        <p:spPr>
          <a:xfrm>
            <a:off x="6880192" y="6171158"/>
            <a:ext cx="2119027" cy="261610"/>
          </a:xfrm>
          <a:prstGeom prst="rect">
            <a:avLst/>
          </a:prstGeom>
          <a:noFill/>
        </p:spPr>
        <p:txBody>
          <a:bodyPr wrap="square">
            <a:spAutoFit/>
          </a:bodyPr>
          <a:lstStyle/>
          <a:p>
            <a:pPr algn="r"/>
            <a:r>
              <a:rPr lang="en-GB" sz="1050" dirty="0">
                <a:hlinkClick r:id="rId11"/>
              </a:rPr>
              <a:t>https://youtu.be/g3bBBrI2A2w</a:t>
            </a:r>
            <a:r>
              <a:rPr lang="en-GB" sz="1050" dirty="0"/>
              <a:t>  </a:t>
            </a:r>
          </a:p>
        </p:txBody>
      </p:sp>
      <p:sp>
        <p:nvSpPr>
          <p:cNvPr id="37" name="CaixaDeTexto 36">
            <a:extLst>
              <a:ext uri="{FF2B5EF4-FFF2-40B4-BE49-F238E27FC236}">
                <a16:creationId xmlns:a16="http://schemas.microsoft.com/office/drawing/2014/main" id="{C9984677-979A-49E9-BE28-9616762C9AA5}"/>
              </a:ext>
            </a:extLst>
          </p:cNvPr>
          <p:cNvSpPr txBox="1"/>
          <p:nvPr/>
        </p:nvSpPr>
        <p:spPr>
          <a:xfrm>
            <a:off x="8589643" y="3771187"/>
            <a:ext cx="3129195" cy="1938992"/>
          </a:xfrm>
          <a:prstGeom prst="rect">
            <a:avLst/>
          </a:prstGeom>
          <a:noFill/>
        </p:spPr>
        <p:txBody>
          <a:bodyPr wrap="square" rtlCol="0">
            <a:spAutoFit/>
          </a:bodyPr>
          <a:lstStyle/>
          <a:p>
            <a:r>
              <a:rPr lang="pt-PT" sz="2400" b="1" i="1" dirty="0">
                <a:solidFill>
                  <a:schemeClr val="bg1">
                    <a:lumMod val="65000"/>
                  </a:schemeClr>
                </a:solidFill>
              </a:rPr>
              <a:t>Já te sentiste tão feliz por querer começar a cantar? Irás fazê-lo quando visitares as</a:t>
            </a:r>
            <a:r>
              <a:rPr lang="en-US" sz="2400" b="1" i="1" dirty="0">
                <a:solidFill>
                  <a:schemeClr val="bg1">
                    <a:lumMod val="65000"/>
                  </a:schemeClr>
                </a:solidFill>
              </a:rPr>
              <a:t> Fiji.</a:t>
            </a:r>
            <a:endParaRPr lang="en-GB" sz="2400" b="1" i="1" dirty="0">
              <a:solidFill>
                <a:schemeClr val="bg1">
                  <a:lumMod val="65000"/>
                </a:schemeClr>
              </a:solidFill>
            </a:endParaRPr>
          </a:p>
        </p:txBody>
      </p:sp>
      <p:sp>
        <p:nvSpPr>
          <p:cNvPr id="24" name="CaixaDeTexto 23">
            <a:extLst>
              <a:ext uri="{FF2B5EF4-FFF2-40B4-BE49-F238E27FC236}">
                <a16:creationId xmlns:a16="http://schemas.microsoft.com/office/drawing/2014/main" id="{C8EA21EE-6CF0-492B-AAB7-5FC26584207E}"/>
              </a:ext>
            </a:extLst>
          </p:cNvPr>
          <p:cNvSpPr txBox="1"/>
          <p:nvPr/>
        </p:nvSpPr>
        <p:spPr>
          <a:xfrm>
            <a:off x="8277500" y="3243498"/>
            <a:ext cx="3529350" cy="253916"/>
          </a:xfrm>
          <a:prstGeom prst="rect">
            <a:avLst/>
          </a:prstGeom>
          <a:noFill/>
        </p:spPr>
        <p:txBody>
          <a:bodyPr wrap="square">
            <a:spAutoFit/>
          </a:bodyPr>
          <a:lstStyle/>
          <a:p>
            <a:pPr algn="r"/>
            <a:r>
              <a:rPr lang="en-GB" sz="1050" dirty="0">
                <a:hlinkClick r:id="rId12"/>
              </a:rPr>
              <a:t>https://youtu.be/gdLGZQnhLRs</a:t>
            </a:r>
            <a:r>
              <a:rPr lang="en-GB" sz="1050" dirty="0"/>
              <a:t> </a:t>
            </a:r>
          </a:p>
        </p:txBody>
      </p:sp>
      <p:pic>
        <p:nvPicPr>
          <p:cNvPr id="6" name="Multimédia Online 5" title="Bringing real Fiji happiness to the world.">
            <a:hlinkClick r:id="" action="ppaction://media"/>
            <a:extLst>
              <a:ext uri="{FF2B5EF4-FFF2-40B4-BE49-F238E27FC236}">
                <a16:creationId xmlns:a16="http://schemas.microsoft.com/office/drawing/2014/main" id="{B6B68015-4EEC-45BB-A543-F9BE46B96BBA}"/>
              </a:ext>
            </a:extLst>
          </p:cNvPr>
          <p:cNvPicPr>
            <a:picLocks noRot="1"/>
          </p:cNvPicPr>
          <p:nvPr>
            <a:videoFile r:link="rId1"/>
          </p:nvPr>
        </p:nvPicPr>
        <p:blipFill>
          <a:blip r:embed="rId13"/>
          <a:stretch>
            <a:fillRect/>
          </a:stretch>
        </p:blipFill>
        <p:spPr>
          <a:xfrm>
            <a:off x="666226" y="2269469"/>
            <a:ext cx="3366000" cy="2088000"/>
          </a:xfrm>
          <a:prstGeom prst="rect">
            <a:avLst/>
          </a:prstGeom>
        </p:spPr>
      </p:pic>
      <p:pic>
        <p:nvPicPr>
          <p:cNvPr id="7" name="Multimédia Online 6" title="Tourism Fiji - Where Happiness Finds You">
            <a:hlinkClick r:id="" action="ppaction://media"/>
            <a:extLst>
              <a:ext uri="{FF2B5EF4-FFF2-40B4-BE49-F238E27FC236}">
                <a16:creationId xmlns:a16="http://schemas.microsoft.com/office/drawing/2014/main" id="{F772FB8E-B927-4A20-8083-E94B0E7F48D4}"/>
              </a:ext>
            </a:extLst>
          </p:cNvPr>
          <p:cNvPicPr>
            <a:picLocks noRot="1"/>
          </p:cNvPicPr>
          <p:nvPr>
            <a:videoFile r:link="rId2"/>
          </p:nvPr>
        </p:nvPicPr>
        <p:blipFill>
          <a:blip r:embed="rId14"/>
          <a:stretch>
            <a:fillRect/>
          </a:stretch>
        </p:blipFill>
        <p:spPr>
          <a:xfrm>
            <a:off x="7782005" y="876833"/>
            <a:ext cx="3366000" cy="2088000"/>
          </a:xfrm>
          <a:prstGeom prst="rect">
            <a:avLst/>
          </a:prstGeom>
        </p:spPr>
      </p:pic>
      <p:pic>
        <p:nvPicPr>
          <p:cNvPr id="10" name="Multimédia Online 9" title="Ever felt so happy you wanted to burst into song? You will when you visit Fiji.">
            <a:hlinkClick r:id="" action="ppaction://media"/>
            <a:extLst>
              <a:ext uri="{FF2B5EF4-FFF2-40B4-BE49-F238E27FC236}">
                <a16:creationId xmlns:a16="http://schemas.microsoft.com/office/drawing/2014/main" id="{F918604C-75EC-47E8-8F51-B10768D6BC7B}"/>
              </a:ext>
            </a:extLst>
          </p:cNvPr>
          <p:cNvPicPr>
            <a:picLocks noRot="1"/>
          </p:cNvPicPr>
          <p:nvPr>
            <a:videoFile r:link="rId3"/>
          </p:nvPr>
        </p:nvPicPr>
        <p:blipFill>
          <a:blip r:embed="rId15"/>
          <a:stretch>
            <a:fillRect/>
          </a:stretch>
        </p:blipFill>
        <p:spPr>
          <a:xfrm>
            <a:off x="5054115" y="3761951"/>
            <a:ext cx="3366000" cy="2088000"/>
          </a:xfrm>
          <a:prstGeom prst="rect">
            <a:avLst/>
          </a:prstGeom>
        </p:spPr>
      </p:pic>
    </p:spTree>
    <p:extLst>
      <p:ext uri="{BB962C8B-B14F-4D97-AF65-F5344CB8AC3E}">
        <p14:creationId xmlns:p14="http://schemas.microsoft.com/office/powerpoint/2010/main" val="388079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6"/>
                </p:tgtEl>
              </p:cMediaNode>
            </p:video>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video>
              <p:cMediaNode vol="80000">
                <p:cTn id="21" fill="hold" display="0">
                  <p:stCondLst>
                    <p:cond delay="indefinite"/>
                  </p:stCondLst>
                </p:cTn>
                <p:tgtEl>
                  <p:spTgt spid="7"/>
                </p:tgtEl>
              </p:cMediaNode>
            </p:vide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7"/>
                                        </p:tgtEl>
                                      </p:cBhvr>
                                    </p:cmd>
                                  </p:childTnLst>
                                </p:cTn>
                              </p:par>
                            </p:childTnLst>
                          </p:cTn>
                        </p:par>
                      </p:childTnLst>
                    </p:cTn>
                  </p:par>
                </p:childTnLst>
              </p:cTn>
              <p:nextCondLst>
                <p:cond evt="onClick" delay="0">
                  <p:tgtEl>
                    <p:spTgt spid="7"/>
                  </p:tgtEl>
                </p:cond>
              </p:nextCondLst>
            </p:seq>
            <p:video>
              <p:cMediaNode vol="80000">
                <p:cTn id="27" fill="hold" display="0">
                  <p:stCondLst>
                    <p:cond delay="indefinite"/>
                  </p:stCondLst>
                </p:cTn>
                <p:tgtEl>
                  <p:spTgt spid="10"/>
                </p:tgtEl>
              </p:cMediaNode>
            </p:video>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Bem-estar</a:t>
            </a:r>
            <a:r>
              <a:rPr lang="en-US" sz="3600" b="1" dirty="0"/>
              <a:t> no Turismo</a:t>
            </a:r>
          </a:p>
        </p:txBody>
      </p:sp>
      <p:grpSp>
        <p:nvGrpSpPr>
          <p:cNvPr id="50" name="Agrupar 49">
            <a:extLst>
              <a:ext uri="{FF2B5EF4-FFF2-40B4-BE49-F238E27FC236}">
                <a16:creationId xmlns:a16="http://schemas.microsoft.com/office/drawing/2014/main" id="{13A94D49-1E38-4964-987E-A5C51164B10F}"/>
              </a:ext>
            </a:extLst>
          </p:cNvPr>
          <p:cNvGrpSpPr/>
          <p:nvPr/>
        </p:nvGrpSpPr>
        <p:grpSpPr>
          <a:xfrm>
            <a:off x="89735" y="637033"/>
            <a:ext cx="12019141" cy="5299605"/>
            <a:chOff x="172859" y="1118781"/>
            <a:chExt cx="9056739" cy="3877345"/>
          </a:xfrm>
        </p:grpSpPr>
        <p:sp>
          <p:nvSpPr>
            <p:cNvPr id="6" name="Seta: Para a Direita 5">
              <a:extLst>
                <a:ext uri="{FF2B5EF4-FFF2-40B4-BE49-F238E27FC236}">
                  <a16:creationId xmlns:a16="http://schemas.microsoft.com/office/drawing/2014/main" id="{CE51A499-D252-4A09-B004-67C838BD8934}"/>
                </a:ext>
              </a:extLst>
            </p:cNvPr>
            <p:cNvSpPr/>
            <p:nvPr/>
          </p:nvSpPr>
          <p:spPr>
            <a:xfrm>
              <a:off x="172859" y="1118781"/>
              <a:ext cx="9056739" cy="1797519"/>
            </a:xfrm>
            <a:prstGeom prst="rightArrow">
              <a:avLst/>
            </a:prstGeom>
            <a:solidFill>
              <a:srgbClr val="D1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ângulo 6">
              <a:extLst>
                <a:ext uri="{FF2B5EF4-FFF2-40B4-BE49-F238E27FC236}">
                  <a16:creationId xmlns:a16="http://schemas.microsoft.com/office/drawing/2014/main" id="{1D897BD5-8DE2-4832-BDBD-C80C03C8F505}"/>
                </a:ext>
              </a:extLst>
            </p:cNvPr>
            <p:cNvSpPr/>
            <p:nvPr/>
          </p:nvSpPr>
          <p:spPr>
            <a:xfrm>
              <a:off x="289053" y="2117874"/>
              <a:ext cx="2088000" cy="1151894"/>
            </a:xfrm>
            <a:prstGeom prst="rect">
              <a:avLst/>
            </a:prstGeom>
            <a:solidFill>
              <a:srgbClr val="F7981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effectLst>
                    <a:outerShdw blurRad="38100" dist="38100" dir="2700000" algn="tl">
                      <a:srgbClr val="000000">
                        <a:alpha val="43137"/>
                      </a:srgbClr>
                    </a:outerShdw>
                  </a:effectLst>
                </a:rPr>
                <a:t>Bem-estar</a:t>
              </a:r>
              <a:r>
                <a:rPr lang="en-GB" sz="2400" b="1" dirty="0">
                  <a:effectLst>
                    <a:outerShdw blurRad="38100" dist="38100" dir="2700000" algn="tl">
                      <a:srgbClr val="000000">
                        <a:alpha val="43137"/>
                      </a:srgbClr>
                    </a:outerShdw>
                  </a:effectLst>
                </a:rPr>
                <a:t> </a:t>
              </a:r>
              <a:r>
                <a:rPr lang="en-GB" sz="2400" b="1" dirty="0" err="1">
                  <a:effectLst>
                    <a:outerShdw blurRad="38100" dist="38100" dir="2700000" algn="tl">
                      <a:srgbClr val="000000">
                        <a:alpha val="43137"/>
                      </a:srgbClr>
                    </a:outerShdw>
                  </a:effectLst>
                </a:rPr>
                <a:t>hedónico</a:t>
              </a:r>
              <a:r>
                <a:rPr lang="en-GB" sz="2400" b="1" dirty="0">
                  <a:effectLst>
                    <a:outerShdw blurRad="38100" dist="38100" dir="2700000" algn="tl">
                      <a:srgbClr val="000000">
                        <a:alpha val="43137"/>
                      </a:srgbClr>
                    </a:outerShdw>
                  </a:effectLst>
                </a:rPr>
                <a:t>, </a:t>
              </a:r>
            </a:p>
            <a:p>
              <a:pPr algn="ctr"/>
              <a:r>
                <a:rPr lang="en-GB" sz="2400" b="1" dirty="0">
                  <a:effectLst>
                    <a:outerShdw blurRad="38100" dist="38100" dir="2700000" algn="tl">
                      <a:srgbClr val="000000">
                        <a:alpha val="43137"/>
                      </a:srgbClr>
                    </a:outerShdw>
                  </a:effectLst>
                </a:rPr>
                <a:t>Lista </a:t>
              </a:r>
              <a:r>
                <a:rPr lang="en-GB" sz="2400" b="1" dirty="0" err="1">
                  <a:effectLst>
                    <a:outerShdw blurRad="38100" dist="38100" dir="2700000" algn="tl">
                      <a:srgbClr val="000000">
                        <a:alpha val="43137"/>
                      </a:srgbClr>
                    </a:outerShdw>
                  </a:effectLst>
                </a:rPr>
                <a:t>Subjetiva</a:t>
              </a:r>
              <a:endParaRPr lang="en-GB" sz="2400" b="1" dirty="0">
                <a:effectLst>
                  <a:outerShdw blurRad="38100" dist="38100" dir="2700000" algn="tl">
                    <a:srgbClr val="000000">
                      <a:alpha val="43137"/>
                    </a:srgbClr>
                  </a:outerShdw>
                </a:effectLst>
              </a:endParaRPr>
            </a:p>
          </p:txBody>
        </p:sp>
        <p:sp>
          <p:nvSpPr>
            <p:cNvPr id="8" name="Retângulo 7">
              <a:extLst>
                <a:ext uri="{FF2B5EF4-FFF2-40B4-BE49-F238E27FC236}">
                  <a16:creationId xmlns:a16="http://schemas.microsoft.com/office/drawing/2014/main" id="{A29B6774-747F-4337-9661-384D84FE1F31}"/>
                </a:ext>
              </a:extLst>
            </p:cNvPr>
            <p:cNvSpPr/>
            <p:nvPr/>
          </p:nvSpPr>
          <p:spPr>
            <a:xfrm>
              <a:off x="289053" y="3319164"/>
              <a:ext cx="2088000" cy="167696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800"/>
                </a:spcAft>
                <a:buClr>
                  <a:srgbClr val="F7981D"/>
                </a:buClr>
                <a:buFont typeface="Arial" panose="020B0604020202020204" pitchFamily="34" charset="0"/>
                <a:buChar char="•"/>
              </a:pPr>
              <a:r>
                <a:rPr lang="en-GB" sz="2400" spc="-50" dirty="0">
                  <a:solidFill>
                    <a:schemeClr val="tx1"/>
                  </a:solidFill>
                  <a:effectLst>
                    <a:outerShdw blurRad="38100" dist="38100" dir="2700000" algn="tl">
                      <a:srgbClr val="000000">
                        <a:alpha val="43137"/>
                      </a:srgbClr>
                    </a:outerShdw>
                  </a:effectLst>
                </a:rPr>
                <a:t> </a:t>
              </a:r>
              <a:r>
                <a:rPr lang="en-GB" sz="2400" spc="-50" dirty="0">
                  <a:solidFill>
                    <a:schemeClr val="tx1"/>
                  </a:solidFill>
                </a:rPr>
                <a:t>Turismo de Sol e </a:t>
              </a:r>
              <a:r>
                <a:rPr lang="en-GB" sz="2400" spc="-50" dirty="0" err="1">
                  <a:solidFill>
                    <a:schemeClr val="tx1"/>
                  </a:solidFill>
                </a:rPr>
                <a:t>praia</a:t>
              </a:r>
              <a:endParaRPr lang="en-GB" sz="2400" spc="-50" dirty="0">
                <a:solidFill>
                  <a:schemeClr val="tx1"/>
                </a:solidFill>
              </a:endParaRPr>
            </a:p>
            <a:p>
              <a:pPr>
                <a:spcAft>
                  <a:spcPts val="1800"/>
                </a:spcAft>
                <a:buClr>
                  <a:srgbClr val="F7981D"/>
                </a:buClr>
                <a:buFont typeface="Arial" panose="020B0604020202020204" pitchFamily="34" charset="0"/>
                <a:buChar char="•"/>
              </a:pPr>
              <a:r>
                <a:rPr lang="en-GB" sz="2400" dirty="0">
                  <a:solidFill>
                    <a:schemeClr val="tx1"/>
                  </a:solidFill>
                  <a:effectLst>
                    <a:outerShdw blurRad="38100" dist="38100" dir="2700000" algn="tl">
                      <a:srgbClr val="000000">
                        <a:alpha val="43137"/>
                      </a:srgbClr>
                    </a:outerShdw>
                  </a:effectLst>
                </a:rPr>
                <a:t> </a:t>
              </a:r>
              <a:r>
                <a:rPr lang="en-GB" sz="2400" dirty="0">
                  <a:solidFill>
                    <a:schemeClr val="tx1"/>
                  </a:solidFill>
                </a:rPr>
                <a:t>Festas de despedida de </a:t>
              </a:r>
              <a:r>
                <a:rPr lang="en-GB" sz="2400" dirty="0" err="1">
                  <a:solidFill>
                    <a:schemeClr val="tx1"/>
                  </a:solidFill>
                </a:rPr>
                <a:t>solteiro</a:t>
              </a:r>
              <a:endParaRPr lang="en-GB" sz="2400" dirty="0">
                <a:solidFill>
                  <a:schemeClr val="tx1"/>
                </a:solidFill>
              </a:endParaRPr>
            </a:p>
          </p:txBody>
        </p:sp>
        <p:sp>
          <p:nvSpPr>
            <p:cNvPr id="29" name="Retângulo 28">
              <a:extLst>
                <a:ext uri="{FF2B5EF4-FFF2-40B4-BE49-F238E27FC236}">
                  <a16:creationId xmlns:a16="http://schemas.microsoft.com/office/drawing/2014/main" id="{FB20C189-B237-431B-BF4C-E174604FCDF4}"/>
                </a:ext>
              </a:extLst>
            </p:cNvPr>
            <p:cNvSpPr/>
            <p:nvPr/>
          </p:nvSpPr>
          <p:spPr>
            <a:xfrm>
              <a:off x="298959" y="1463424"/>
              <a:ext cx="2078094" cy="59244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rPr>
                <a:t>Curto</a:t>
              </a:r>
              <a:r>
                <a:rPr lang="en-GB" sz="2400" b="1" dirty="0">
                  <a:solidFill>
                    <a:schemeClr val="tx1"/>
                  </a:solidFill>
                </a:rPr>
                <a:t> </a:t>
              </a:r>
              <a:r>
                <a:rPr lang="en-GB" sz="2400" b="1" dirty="0" err="1">
                  <a:solidFill>
                    <a:schemeClr val="tx1"/>
                  </a:solidFill>
                </a:rPr>
                <a:t>prazo</a:t>
              </a:r>
              <a:endParaRPr lang="en-GB" sz="2400" b="1" dirty="0">
                <a:solidFill>
                  <a:schemeClr val="tx1"/>
                </a:solidFill>
              </a:endParaRPr>
            </a:p>
          </p:txBody>
        </p:sp>
        <p:sp>
          <p:nvSpPr>
            <p:cNvPr id="31" name="Retângulo 30">
              <a:extLst>
                <a:ext uri="{FF2B5EF4-FFF2-40B4-BE49-F238E27FC236}">
                  <a16:creationId xmlns:a16="http://schemas.microsoft.com/office/drawing/2014/main" id="{DE2AB5AA-2479-4C2C-8C3C-37EA80727554}"/>
                </a:ext>
              </a:extLst>
            </p:cNvPr>
            <p:cNvSpPr/>
            <p:nvPr/>
          </p:nvSpPr>
          <p:spPr>
            <a:xfrm>
              <a:off x="2470228" y="2116275"/>
              <a:ext cx="2088000" cy="1151894"/>
            </a:xfrm>
            <a:prstGeom prst="rect">
              <a:avLst/>
            </a:prstGeom>
            <a:solidFill>
              <a:srgbClr val="FDDE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effectLst>
                    <a:outerShdw blurRad="38100" dist="38100" dir="2700000" algn="tl">
                      <a:srgbClr val="000000">
                        <a:alpha val="43137"/>
                      </a:srgbClr>
                    </a:outerShdw>
                  </a:effectLst>
                </a:rPr>
                <a:t>Bem-estar eudemónico + hedónico</a:t>
              </a:r>
            </a:p>
          </p:txBody>
        </p:sp>
        <p:sp>
          <p:nvSpPr>
            <p:cNvPr id="33" name="Retângulo 32">
              <a:extLst>
                <a:ext uri="{FF2B5EF4-FFF2-40B4-BE49-F238E27FC236}">
                  <a16:creationId xmlns:a16="http://schemas.microsoft.com/office/drawing/2014/main" id="{144687EE-2C32-4708-8391-C8AA5332D595}"/>
                </a:ext>
              </a:extLst>
            </p:cNvPr>
            <p:cNvSpPr/>
            <p:nvPr/>
          </p:nvSpPr>
          <p:spPr>
            <a:xfrm>
              <a:off x="2470228" y="3317568"/>
              <a:ext cx="2088000" cy="167696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800"/>
                </a:spcAft>
                <a:buClr>
                  <a:srgbClr val="FDDE00"/>
                </a:buClr>
                <a:buFont typeface="Arial" panose="020B0604020202020204" pitchFamily="34" charset="0"/>
                <a:buChar char="•"/>
              </a:pPr>
              <a:r>
                <a:rPr lang="en-GB" sz="2400" spc="-40" dirty="0">
                  <a:solidFill>
                    <a:schemeClr val="tx1"/>
                  </a:solidFill>
                  <a:effectLst>
                    <a:outerShdw blurRad="38100" dist="38100" dir="2700000" algn="tl">
                      <a:srgbClr val="000000">
                        <a:alpha val="43137"/>
                      </a:srgbClr>
                    </a:outerShdw>
                  </a:effectLst>
                </a:rPr>
                <a:t> </a:t>
              </a:r>
              <a:r>
                <a:rPr lang="pt-PT" sz="2400" spc="-40" dirty="0">
                  <a:solidFill>
                    <a:schemeClr val="tx1"/>
                  </a:solidFill>
                </a:rPr>
                <a:t>Turismo cultural + vida noturna</a:t>
              </a:r>
            </a:p>
            <a:p>
              <a:pPr>
                <a:spcAft>
                  <a:spcPts val="1800"/>
                </a:spcAft>
                <a:buClr>
                  <a:srgbClr val="FDDE00"/>
                </a:buClr>
                <a:buFont typeface="Arial" panose="020B0604020202020204" pitchFamily="34" charset="0"/>
                <a:buChar char="•"/>
              </a:pPr>
              <a:r>
                <a:rPr lang="pt-PT" sz="2400" dirty="0">
                  <a:solidFill>
                    <a:schemeClr val="tx1"/>
                  </a:solidFill>
                  <a:effectLst>
                    <a:outerShdw blurRad="38100" dist="38100" dir="2700000" algn="tl">
                      <a:srgbClr val="000000">
                        <a:alpha val="43137"/>
                      </a:srgbClr>
                    </a:outerShdw>
                  </a:effectLst>
                </a:rPr>
                <a:t> </a:t>
              </a:r>
              <a:r>
                <a:rPr lang="pt-PT" sz="2400" dirty="0">
                  <a:solidFill>
                    <a:schemeClr val="tx1"/>
                  </a:solidFill>
                </a:rPr>
                <a:t>Turismo de voluntariado + idas à praia</a:t>
              </a:r>
            </a:p>
          </p:txBody>
        </p:sp>
        <p:sp>
          <p:nvSpPr>
            <p:cNvPr id="35" name="Retângulo 34">
              <a:extLst>
                <a:ext uri="{FF2B5EF4-FFF2-40B4-BE49-F238E27FC236}">
                  <a16:creationId xmlns:a16="http://schemas.microsoft.com/office/drawing/2014/main" id="{CD3D2DFC-BB5F-4F97-AB2E-222F4B4C2A82}"/>
                </a:ext>
              </a:extLst>
            </p:cNvPr>
            <p:cNvSpPr/>
            <p:nvPr/>
          </p:nvSpPr>
          <p:spPr>
            <a:xfrm>
              <a:off x="2480133" y="1463424"/>
              <a:ext cx="2078093" cy="59084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rPr>
                <a:t>Médio</a:t>
              </a:r>
              <a:r>
                <a:rPr lang="en-GB" sz="2400" b="1" dirty="0">
                  <a:solidFill>
                    <a:schemeClr val="tx1"/>
                  </a:solidFill>
                </a:rPr>
                <a:t> </a:t>
              </a:r>
              <a:r>
                <a:rPr lang="en-GB" sz="2400" b="1" dirty="0" err="1">
                  <a:solidFill>
                    <a:schemeClr val="tx1"/>
                  </a:solidFill>
                </a:rPr>
                <a:t>prazo</a:t>
              </a:r>
              <a:endParaRPr lang="en-GB" sz="2400" b="1" dirty="0">
                <a:solidFill>
                  <a:schemeClr val="tx1"/>
                </a:solidFill>
              </a:endParaRPr>
            </a:p>
          </p:txBody>
        </p:sp>
        <p:sp>
          <p:nvSpPr>
            <p:cNvPr id="39" name="Retângulo 38">
              <a:extLst>
                <a:ext uri="{FF2B5EF4-FFF2-40B4-BE49-F238E27FC236}">
                  <a16:creationId xmlns:a16="http://schemas.microsoft.com/office/drawing/2014/main" id="{9EDC1317-4C37-4BB0-BFB0-0932125E5428}"/>
                </a:ext>
              </a:extLst>
            </p:cNvPr>
            <p:cNvSpPr/>
            <p:nvPr/>
          </p:nvSpPr>
          <p:spPr>
            <a:xfrm>
              <a:off x="4650313" y="2116275"/>
              <a:ext cx="2088000" cy="1151894"/>
            </a:xfrm>
            <a:prstGeom prst="rect">
              <a:avLst/>
            </a:prstGeom>
            <a:solidFill>
              <a:srgbClr val="76C6D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effectLst>
                    <a:outerShdw blurRad="38100" dist="38100" dir="2700000" algn="tl">
                      <a:srgbClr val="000000">
                        <a:alpha val="43137"/>
                      </a:srgbClr>
                    </a:outerShdw>
                  </a:effectLst>
                </a:rPr>
                <a:t>Bem-estar eudemónico, </a:t>
              </a:r>
            </a:p>
            <a:p>
              <a:pPr algn="ctr"/>
              <a:r>
                <a:rPr lang="pt-PT" sz="2400" b="1" dirty="0">
                  <a:effectLst>
                    <a:outerShdw blurRad="38100" dist="38100" dir="2700000" algn="tl">
                      <a:srgbClr val="000000">
                        <a:alpha val="43137"/>
                      </a:srgbClr>
                    </a:outerShdw>
                  </a:effectLst>
                </a:rPr>
                <a:t> Autenticidade existencial</a:t>
              </a:r>
            </a:p>
          </p:txBody>
        </p:sp>
        <p:sp>
          <p:nvSpPr>
            <p:cNvPr id="41" name="Retângulo 40">
              <a:extLst>
                <a:ext uri="{FF2B5EF4-FFF2-40B4-BE49-F238E27FC236}">
                  <a16:creationId xmlns:a16="http://schemas.microsoft.com/office/drawing/2014/main" id="{7A7EDEF7-D5DD-44E7-8F8D-377E340F71B5}"/>
                </a:ext>
              </a:extLst>
            </p:cNvPr>
            <p:cNvSpPr/>
            <p:nvPr/>
          </p:nvSpPr>
          <p:spPr>
            <a:xfrm>
              <a:off x="4650313" y="3317568"/>
              <a:ext cx="2088000" cy="167696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800"/>
                </a:spcAft>
                <a:buClr>
                  <a:srgbClr val="76C6D2"/>
                </a:buClr>
                <a:buFont typeface="Arial" panose="020B0604020202020204" pitchFamily="34" charset="0"/>
                <a:buChar char="•"/>
              </a:pPr>
              <a:r>
                <a:rPr lang="en-US" sz="2400" dirty="0">
                  <a:solidFill>
                    <a:schemeClr val="tx1"/>
                  </a:solidFill>
                  <a:effectLst>
                    <a:outerShdw blurRad="38100" dist="38100" dir="2700000" algn="tl">
                      <a:srgbClr val="000000">
                        <a:alpha val="43137"/>
                      </a:srgbClr>
                    </a:outerShdw>
                  </a:effectLst>
                </a:rPr>
                <a:t> </a:t>
              </a:r>
              <a:r>
                <a:rPr lang="en-US" sz="2400" dirty="0">
                  <a:solidFill>
                    <a:schemeClr val="tx1"/>
                  </a:solidFill>
                </a:rPr>
                <a:t>Turismo de </a:t>
              </a:r>
              <a:r>
                <a:rPr lang="pt-PT" sz="2400" dirty="0">
                  <a:solidFill>
                    <a:schemeClr val="tx1"/>
                  </a:solidFill>
                </a:rPr>
                <a:t>voluntariado</a:t>
              </a:r>
              <a:r>
                <a:rPr lang="en-US" sz="2400" dirty="0">
                  <a:solidFill>
                    <a:schemeClr val="tx1"/>
                  </a:solidFill>
                </a:rPr>
                <a:t> </a:t>
              </a:r>
            </a:p>
            <a:p>
              <a:pPr>
                <a:spcAft>
                  <a:spcPts val="1800"/>
                </a:spcAft>
                <a:buClr>
                  <a:srgbClr val="76C6D2"/>
                </a:buClr>
                <a:buFont typeface="Arial" panose="020B0604020202020204" pitchFamily="34" charset="0"/>
                <a:buChar char="•"/>
              </a:pPr>
              <a:r>
                <a:rPr lang="en-US" sz="2400" dirty="0">
                  <a:solidFill>
                    <a:schemeClr val="tx1"/>
                  </a:solidFill>
                  <a:effectLst>
                    <a:outerShdw blurRad="38100" dist="38100" dir="2700000" algn="tl">
                      <a:srgbClr val="000000">
                        <a:alpha val="43137"/>
                      </a:srgbClr>
                    </a:outerShdw>
                  </a:effectLst>
                </a:rPr>
                <a:t> T</a:t>
              </a:r>
              <a:r>
                <a:rPr lang="en-US" sz="2400" dirty="0">
                  <a:solidFill>
                    <a:schemeClr val="tx1"/>
                  </a:solidFill>
                </a:rPr>
                <a:t>urismo de </a:t>
              </a:r>
              <a:r>
                <a:rPr lang="pt-PT" sz="2400" dirty="0">
                  <a:solidFill>
                    <a:schemeClr val="tx1"/>
                  </a:solidFill>
                </a:rPr>
                <a:t>Retiro</a:t>
              </a:r>
            </a:p>
            <a:p>
              <a:pPr>
                <a:spcAft>
                  <a:spcPts val="1800"/>
                </a:spcAft>
                <a:buClr>
                  <a:srgbClr val="76C6D2"/>
                </a:buClr>
                <a:buFont typeface="Arial" panose="020B0604020202020204" pitchFamily="34" charset="0"/>
                <a:buChar char="•"/>
              </a:pPr>
              <a:r>
                <a:rPr lang="pt-PT" sz="2400" dirty="0">
                  <a:solidFill>
                    <a:schemeClr val="tx1"/>
                  </a:solidFill>
                </a:rPr>
                <a:t>Peregrinação</a:t>
              </a:r>
              <a:r>
                <a:rPr lang="en-US" sz="2400" dirty="0">
                  <a:solidFill>
                    <a:schemeClr val="tx1"/>
                  </a:solidFill>
                </a:rPr>
                <a:t> </a:t>
              </a:r>
              <a:r>
                <a:rPr lang="pt-PT" sz="2400" dirty="0">
                  <a:solidFill>
                    <a:schemeClr val="tx1"/>
                  </a:solidFill>
                </a:rPr>
                <a:t>espiritual</a:t>
              </a:r>
            </a:p>
          </p:txBody>
        </p:sp>
        <p:sp>
          <p:nvSpPr>
            <p:cNvPr id="43" name="Retângulo 42">
              <a:extLst>
                <a:ext uri="{FF2B5EF4-FFF2-40B4-BE49-F238E27FC236}">
                  <a16:creationId xmlns:a16="http://schemas.microsoft.com/office/drawing/2014/main" id="{AE8B4B2D-0A34-4AF7-AC43-07E1A394DDEF}"/>
                </a:ext>
              </a:extLst>
            </p:cNvPr>
            <p:cNvSpPr/>
            <p:nvPr/>
          </p:nvSpPr>
          <p:spPr>
            <a:xfrm>
              <a:off x="4660219" y="1463424"/>
              <a:ext cx="2074548" cy="59084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Longo </a:t>
              </a:r>
              <a:r>
                <a:rPr lang="en-GB" sz="2400" b="1" dirty="0" err="1">
                  <a:solidFill>
                    <a:schemeClr val="tx1"/>
                  </a:solidFill>
                </a:rPr>
                <a:t>Prazo</a:t>
              </a:r>
              <a:endParaRPr lang="en-GB" sz="2400" b="1" dirty="0">
                <a:solidFill>
                  <a:schemeClr val="tx1"/>
                </a:solidFill>
              </a:endParaRPr>
            </a:p>
          </p:txBody>
        </p:sp>
        <p:sp>
          <p:nvSpPr>
            <p:cNvPr id="45" name="Retângulo 44">
              <a:extLst>
                <a:ext uri="{FF2B5EF4-FFF2-40B4-BE49-F238E27FC236}">
                  <a16:creationId xmlns:a16="http://schemas.microsoft.com/office/drawing/2014/main" id="{69D7B35C-C57E-4EDC-BB1A-3145AD7E0CA6}"/>
                </a:ext>
              </a:extLst>
            </p:cNvPr>
            <p:cNvSpPr/>
            <p:nvPr/>
          </p:nvSpPr>
          <p:spPr>
            <a:xfrm>
              <a:off x="6830273" y="2117874"/>
              <a:ext cx="2088000" cy="1151894"/>
            </a:xfrm>
            <a:prstGeom prst="rect">
              <a:avLst/>
            </a:prstGeom>
            <a:solidFill>
              <a:srgbClr val="6ECE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spc="-20" dirty="0">
                  <a:effectLst>
                    <a:outerShdw blurRad="38100" dist="38100" dir="2700000" algn="tl">
                      <a:srgbClr val="000000">
                        <a:alpha val="43137"/>
                      </a:srgbClr>
                    </a:outerShdw>
                  </a:effectLst>
                </a:rPr>
                <a:t>Bem-estar utilitário (qualidade de vida maximizada e felicidade autêntica)</a:t>
              </a:r>
              <a:endParaRPr lang="en-US" sz="2400" b="1" spc="-20" dirty="0">
                <a:effectLst>
                  <a:outerShdw blurRad="38100" dist="38100" dir="2700000" algn="tl">
                    <a:srgbClr val="000000">
                      <a:alpha val="43137"/>
                    </a:srgbClr>
                  </a:outerShdw>
                </a:effectLst>
              </a:endParaRPr>
            </a:p>
          </p:txBody>
        </p:sp>
        <p:sp>
          <p:nvSpPr>
            <p:cNvPr id="47" name="Retângulo 46">
              <a:extLst>
                <a:ext uri="{FF2B5EF4-FFF2-40B4-BE49-F238E27FC236}">
                  <a16:creationId xmlns:a16="http://schemas.microsoft.com/office/drawing/2014/main" id="{DC35EC9E-5613-40F3-B663-C87A55BE09ED}"/>
                </a:ext>
              </a:extLst>
            </p:cNvPr>
            <p:cNvSpPr/>
            <p:nvPr/>
          </p:nvSpPr>
          <p:spPr>
            <a:xfrm>
              <a:off x="6830273" y="3319164"/>
              <a:ext cx="2088000" cy="167696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800"/>
                </a:spcAft>
                <a:buClr>
                  <a:srgbClr val="6ECECB"/>
                </a:buClr>
                <a:buFont typeface="Arial" panose="020B0604020202020204" pitchFamily="34" charset="0"/>
                <a:buChar char="•"/>
              </a:pPr>
              <a:r>
                <a:rPr lang="en-US" sz="2400" spc="-30" dirty="0">
                  <a:solidFill>
                    <a:schemeClr val="tx1"/>
                  </a:solidFill>
                  <a:effectLst>
                    <a:outerShdw blurRad="38100" dist="38100" dir="2700000" algn="tl">
                      <a:srgbClr val="000000">
                        <a:alpha val="43137"/>
                      </a:srgbClr>
                    </a:outerShdw>
                  </a:effectLst>
                </a:rPr>
                <a:t> </a:t>
              </a:r>
              <a:r>
                <a:rPr lang="pt-PT" sz="2400" spc="-30" dirty="0">
                  <a:solidFill>
                    <a:schemeClr val="tx1"/>
                  </a:solidFill>
                </a:rPr>
                <a:t>Ecoturismo sustentável</a:t>
              </a:r>
            </a:p>
            <a:p>
              <a:pPr>
                <a:spcAft>
                  <a:spcPts val="1800"/>
                </a:spcAft>
                <a:buClr>
                  <a:srgbClr val="6ECECB"/>
                </a:buClr>
                <a:buFont typeface="Arial" panose="020B0604020202020204" pitchFamily="34" charset="0"/>
                <a:buChar char="•"/>
              </a:pPr>
              <a:r>
                <a:rPr lang="pt-PT" sz="2400" spc="-40" dirty="0">
                  <a:solidFill>
                    <a:schemeClr val="tx1"/>
                  </a:solidFill>
                  <a:effectLst>
                    <a:outerShdw blurRad="38100" dist="38100" dir="2700000" algn="tl">
                      <a:srgbClr val="000000">
                        <a:alpha val="43137"/>
                      </a:srgbClr>
                    </a:outerShdw>
                  </a:effectLst>
                </a:rPr>
                <a:t> T</a:t>
              </a:r>
              <a:r>
                <a:rPr lang="pt-PT" sz="2400" spc="-40" dirty="0">
                  <a:solidFill>
                    <a:schemeClr val="tx1"/>
                  </a:solidFill>
                </a:rPr>
                <a:t>urismo Indígena</a:t>
              </a:r>
            </a:p>
          </p:txBody>
        </p:sp>
        <p:sp>
          <p:nvSpPr>
            <p:cNvPr id="49" name="Retângulo 48">
              <a:extLst>
                <a:ext uri="{FF2B5EF4-FFF2-40B4-BE49-F238E27FC236}">
                  <a16:creationId xmlns:a16="http://schemas.microsoft.com/office/drawing/2014/main" id="{9A6890A4-7A75-4252-AA8D-74D04E7F4CF9}"/>
                </a:ext>
              </a:extLst>
            </p:cNvPr>
            <p:cNvSpPr/>
            <p:nvPr/>
          </p:nvSpPr>
          <p:spPr>
            <a:xfrm>
              <a:off x="6840179" y="1463424"/>
              <a:ext cx="2074548" cy="59244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Permanente, </a:t>
              </a:r>
            </a:p>
            <a:p>
              <a:pPr algn="ctr"/>
              <a:r>
                <a:rPr lang="en-GB" sz="2400" b="1" dirty="0" err="1">
                  <a:solidFill>
                    <a:schemeClr val="tx1"/>
                  </a:solidFill>
                </a:rPr>
                <a:t>Ótimo</a:t>
              </a:r>
              <a:endParaRPr lang="en-GB" sz="2400" b="1" dirty="0">
                <a:solidFill>
                  <a:schemeClr val="tx1"/>
                </a:solidFill>
              </a:endParaRPr>
            </a:p>
          </p:txBody>
        </p:sp>
      </p:grpSp>
      <p:sp>
        <p:nvSpPr>
          <p:cNvPr id="5" name="CaixaDeTexto 4">
            <a:extLst>
              <a:ext uri="{FF2B5EF4-FFF2-40B4-BE49-F238E27FC236}">
                <a16:creationId xmlns:a16="http://schemas.microsoft.com/office/drawing/2014/main" id="{2CEB2989-A4F7-4740-B3F4-AC5094D80303}"/>
              </a:ext>
            </a:extLst>
          </p:cNvPr>
          <p:cNvSpPr txBox="1"/>
          <p:nvPr/>
        </p:nvSpPr>
        <p:spPr>
          <a:xfrm>
            <a:off x="9082007" y="6068983"/>
            <a:ext cx="2770972" cy="246221"/>
          </a:xfrm>
          <a:prstGeom prst="rect">
            <a:avLst/>
          </a:prstGeom>
          <a:noFill/>
        </p:spPr>
        <p:txBody>
          <a:bodyPr wrap="square" rtlCol="0">
            <a:spAutoFit/>
          </a:bodyPr>
          <a:lstStyle/>
          <a:p>
            <a:pPr algn="r"/>
            <a:r>
              <a:rPr lang="en-GB" sz="1000" b="1" dirty="0"/>
              <a:t>Fonte:</a:t>
            </a:r>
            <a:r>
              <a:rPr lang="en-GB" sz="1000" dirty="0"/>
              <a:t> Smith and </a:t>
            </a:r>
            <a:r>
              <a:rPr lang="en-GB" sz="1000" dirty="0" err="1"/>
              <a:t>Diekmann</a:t>
            </a:r>
            <a:r>
              <a:rPr lang="en-GB" sz="1000" dirty="0"/>
              <a:t> (2017)</a:t>
            </a:r>
          </a:p>
        </p:txBody>
      </p:sp>
    </p:spTree>
    <p:extLst>
      <p:ext uri="{BB962C8B-B14F-4D97-AF65-F5344CB8AC3E}">
        <p14:creationId xmlns:p14="http://schemas.microsoft.com/office/powerpoint/2010/main" val="2234095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6F66594-9F34-4F88-BAA9-4A6F63BA19F3}"/>
              </a:ext>
            </a:extLst>
          </p:cNvPr>
          <p:cNvSpPr/>
          <p:nvPr/>
        </p:nvSpPr>
        <p:spPr>
          <a:xfrm>
            <a:off x="3893624" y="970109"/>
            <a:ext cx="4428000" cy="3852000"/>
          </a:xfrm>
          <a:prstGeom prst="ellipse">
            <a:avLst/>
          </a:prstGeom>
          <a:solidFill>
            <a:srgbClr val="BDD7E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6754273"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Bem-estar</a:t>
            </a:r>
            <a:r>
              <a:rPr lang="en-US" sz="3600" b="1" dirty="0"/>
              <a:t> no Turismo</a:t>
            </a:r>
          </a:p>
        </p:txBody>
      </p:sp>
      <p:sp>
        <p:nvSpPr>
          <p:cNvPr id="5" name="Oval 4">
            <a:extLst>
              <a:ext uri="{FF2B5EF4-FFF2-40B4-BE49-F238E27FC236}">
                <a16:creationId xmlns:a16="http://schemas.microsoft.com/office/drawing/2014/main" id="{30B1B18E-9696-4DE4-B442-BB47CA48612A}"/>
              </a:ext>
            </a:extLst>
          </p:cNvPr>
          <p:cNvSpPr/>
          <p:nvPr/>
        </p:nvSpPr>
        <p:spPr>
          <a:xfrm>
            <a:off x="1798349" y="2596443"/>
            <a:ext cx="4428000" cy="3852000"/>
          </a:xfrm>
          <a:prstGeom prst="ellipse">
            <a:avLst/>
          </a:prstGeom>
          <a:solidFill>
            <a:srgbClr val="A9D18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57836D5-AD50-415F-96A1-77FE659D3F41}"/>
              </a:ext>
            </a:extLst>
          </p:cNvPr>
          <p:cNvSpPr/>
          <p:nvPr/>
        </p:nvSpPr>
        <p:spPr>
          <a:xfrm>
            <a:off x="5980893" y="2596442"/>
            <a:ext cx="4428000" cy="3852000"/>
          </a:xfrm>
          <a:prstGeom prst="ellipse">
            <a:avLst/>
          </a:prstGeom>
          <a:solidFill>
            <a:srgbClr val="92DAD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riângulo isósceles 3">
            <a:extLst>
              <a:ext uri="{FF2B5EF4-FFF2-40B4-BE49-F238E27FC236}">
                <a16:creationId xmlns:a16="http://schemas.microsoft.com/office/drawing/2014/main" id="{0A87FBB2-5C8B-4535-A9DC-02B1F898B659}"/>
              </a:ext>
            </a:extLst>
          </p:cNvPr>
          <p:cNvSpPr/>
          <p:nvPr/>
        </p:nvSpPr>
        <p:spPr>
          <a:xfrm>
            <a:off x="4169665" y="2669971"/>
            <a:ext cx="3877056" cy="28055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ixaDeTexto 6">
            <a:extLst>
              <a:ext uri="{FF2B5EF4-FFF2-40B4-BE49-F238E27FC236}">
                <a16:creationId xmlns:a16="http://schemas.microsoft.com/office/drawing/2014/main" id="{FC35453F-8662-4A7D-AF8B-46E2D108E365}"/>
              </a:ext>
            </a:extLst>
          </p:cNvPr>
          <p:cNvSpPr txBox="1"/>
          <p:nvPr/>
        </p:nvSpPr>
        <p:spPr>
          <a:xfrm>
            <a:off x="2206765" y="3312308"/>
            <a:ext cx="3238742" cy="830997"/>
          </a:xfrm>
          <a:prstGeom prst="rect">
            <a:avLst/>
          </a:prstGeom>
          <a:noFill/>
        </p:spPr>
        <p:txBody>
          <a:bodyPr wrap="square" rtlCol="0">
            <a:spAutoFit/>
          </a:bodyPr>
          <a:lstStyle/>
          <a:p>
            <a:r>
              <a:rPr lang="en-GB" sz="2400" b="1" dirty="0" err="1"/>
              <a:t>Experiências</a:t>
            </a:r>
            <a:r>
              <a:rPr lang="en-GB" sz="2400" b="1" dirty="0"/>
              <a:t> </a:t>
            </a:r>
            <a:r>
              <a:rPr lang="en-GB" sz="2400" b="1" dirty="0" err="1"/>
              <a:t>significativas</a:t>
            </a:r>
            <a:endParaRPr lang="en-GB" sz="2400" b="1" dirty="0"/>
          </a:p>
        </p:txBody>
      </p:sp>
      <p:sp>
        <p:nvSpPr>
          <p:cNvPr id="9" name="CaixaDeTexto 8">
            <a:extLst>
              <a:ext uri="{FF2B5EF4-FFF2-40B4-BE49-F238E27FC236}">
                <a16:creationId xmlns:a16="http://schemas.microsoft.com/office/drawing/2014/main" id="{ED8828C9-5EEA-4FE3-8B9A-06D1C0EC0152}"/>
              </a:ext>
            </a:extLst>
          </p:cNvPr>
          <p:cNvSpPr txBox="1"/>
          <p:nvPr/>
        </p:nvSpPr>
        <p:spPr>
          <a:xfrm>
            <a:off x="4485731" y="1359914"/>
            <a:ext cx="3238742" cy="1200329"/>
          </a:xfrm>
          <a:prstGeom prst="rect">
            <a:avLst/>
          </a:prstGeom>
          <a:noFill/>
        </p:spPr>
        <p:txBody>
          <a:bodyPr wrap="square" rtlCol="0">
            <a:spAutoFit/>
          </a:bodyPr>
          <a:lstStyle/>
          <a:p>
            <a:pPr algn="ctr">
              <a:spcAft>
                <a:spcPts val="1200"/>
              </a:spcAft>
            </a:pPr>
            <a:r>
              <a:rPr lang="pt-PT" sz="2400" b="1" dirty="0"/>
              <a:t>Prazer e hedonismo (i.e., divertimento), descanso e relaxamento</a:t>
            </a:r>
          </a:p>
        </p:txBody>
      </p:sp>
      <p:sp>
        <p:nvSpPr>
          <p:cNvPr id="10" name="CaixaDeTexto 9">
            <a:extLst>
              <a:ext uri="{FF2B5EF4-FFF2-40B4-BE49-F238E27FC236}">
                <a16:creationId xmlns:a16="http://schemas.microsoft.com/office/drawing/2014/main" id="{7F3C3ADE-683A-410E-93E1-52F354336A31}"/>
              </a:ext>
            </a:extLst>
          </p:cNvPr>
          <p:cNvSpPr txBox="1"/>
          <p:nvPr/>
        </p:nvSpPr>
        <p:spPr>
          <a:xfrm>
            <a:off x="7294870" y="3207005"/>
            <a:ext cx="2829342" cy="830997"/>
          </a:xfrm>
          <a:prstGeom prst="rect">
            <a:avLst/>
          </a:prstGeom>
          <a:noFill/>
        </p:spPr>
        <p:txBody>
          <a:bodyPr wrap="square" rtlCol="0">
            <a:spAutoFit/>
          </a:bodyPr>
          <a:lstStyle/>
          <a:p>
            <a:r>
              <a:rPr lang="en-GB" sz="2400" b="1" dirty="0" err="1"/>
              <a:t>Atividades</a:t>
            </a:r>
            <a:r>
              <a:rPr lang="en-GB" sz="2400" b="1" dirty="0"/>
              <a:t> </a:t>
            </a:r>
            <a:r>
              <a:rPr lang="en-GB" sz="2400" b="1" dirty="0" err="1"/>
              <a:t>altruístas</a:t>
            </a:r>
            <a:endParaRPr lang="en-GB" sz="2400" b="1" dirty="0"/>
          </a:p>
          <a:p>
            <a:r>
              <a:rPr lang="en-GB" sz="2400" b="1" dirty="0"/>
              <a:t>e </a:t>
            </a:r>
            <a:r>
              <a:rPr lang="en-GB" sz="2400" b="1" dirty="0" err="1"/>
              <a:t>sustentabilidade</a:t>
            </a:r>
            <a:endParaRPr lang="en-GB" sz="2400" b="1" dirty="0"/>
          </a:p>
        </p:txBody>
      </p:sp>
      <p:sp>
        <p:nvSpPr>
          <p:cNvPr id="8" name="CaixaDeTexto 7">
            <a:extLst>
              <a:ext uri="{FF2B5EF4-FFF2-40B4-BE49-F238E27FC236}">
                <a16:creationId xmlns:a16="http://schemas.microsoft.com/office/drawing/2014/main" id="{10FAD098-DCF9-4BDC-94C7-803A954EA200}"/>
              </a:ext>
            </a:extLst>
          </p:cNvPr>
          <p:cNvSpPr txBox="1"/>
          <p:nvPr/>
        </p:nvSpPr>
        <p:spPr>
          <a:xfrm>
            <a:off x="5238186" y="3873562"/>
            <a:ext cx="1733832" cy="1938992"/>
          </a:xfrm>
          <a:prstGeom prst="rect">
            <a:avLst/>
          </a:prstGeom>
          <a:solidFill>
            <a:schemeClr val="bg1"/>
          </a:solidFill>
          <a:ln>
            <a:noFill/>
          </a:ln>
        </p:spPr>
        <p:txBody>
          <a:bodyPr wrap="square" rtlCol="0">
            <a:spAutoFit/>
          </a:bodyPr>
          <a:lstStyle/>
          <a:p>
            <a:pPr algn="ctr"/>
            <a:r>
              <a:rPr lang="pt-PT" sz="2400" b="1" dirty="0"/>
              <a:t>Experiência Integrada de Bem-estar Turístico</a:t>
            </a:r>
          </a:p>
        </p:txBody>
      </p:sp>
      <p:sp>
        <p:nvSpPr>
          <p:cNvPr id="13" name="CaixaDeTexto 12">
            <a:extLst>
              <a:ext uri="{FF2B5EF4-FFF2-40B4-BE49-F238E27FC236}">
                <a16:creationId xmlns:a16="http://schemas.microsoft.com/office/drawing/2014/main" id="{14167B24-E6C6-4A76-8E8C-28C645E83985}"/>
              </a:ext>
            </a:extLst>
          </p:cNvPr>
          <p:cNvSpPr txBox="1"/>
          <p:nvPr/>
        </p:nvSpPr>
        <p:spPr>
          <a:xfrm>
            <a:off x="1987519" y="4104467"/>
            <a:ext cx="2504998" cy="830997"/>
          </a:xfrm>
          <a:prstGeom prst="rect">
            <a:avLst/>
          </a:prstGeom>
          <a:noFill/>
        </p:spPr>
        <p:txBody>
          <a:bodyPr wrap="square">
            <a:spAutoFit/>
          </a:bodyPr>
          <a:lstStyle/>
          <a:p>
            <a:r>
              <a:rPr lang="en-GB" sz="2400" dirty="0"/>
              <a:t>(e.g., </a:t>
            </a:r>
            <a:r>
              <a:rPr lang="en-GB" sz="2400" dirty="0" err="1"/>
              <a:t>educação</a:t>
            </a:r>
            <a:r>
              <a:rPr lang="en-GB" sz="2400" dirty="0"/>
              <a:t> </a:t>
            </a:r>
            <a:r>
              <a:rPr lang="en-GB" sz="2400" dirty="0" err="1"/>
              <a:t>ou</a:t>
            </a:r>
            <a:r>
              <a:rPr lang="en-GB" sz="2400" dirty="0"/>
              <a:t> </a:t>
            </a:r>
            <a:r>
              <a:rPr lang="en-GB" sz="2400" dirty="0" err="1"/>
              <a:t>autorrealização</a:t>
            </a:r>
            <a:r>
              <a:rPr lang="en-GB" sz="2400" dirty="0"/>
              <a:t>)</a:t>
            </a:r>
          </a:p>
        </p:txBody>
      </p:sp>
      <p:sp>
        <p:nvSpPr>
          <p:cNvPr id="15" name="CaixaDeTexto 14">
            <a:extLst>
              <a:ext uri="{FF2B5EF4-FFF2-40B4-BE49-F238E27FC236}">
                <a16:creationId xmlns:a16="http://schemas.microsoft.com/office/drawing/2014/main" id="{A2D99F2E-20AC-42E2-B1E4-EF29717747E2}"/>
              </a:ext>
            </a:extLst>
          </p:cNvPr>
          <p:cNvSpPr txBox="1"/>
          <p:nvPr/>
        </p:nvSpPr>
        <p:spPr>
          <a:xfrm>
            <a:off x="7993140" y="4073530"/>
            <a:ext cx="2332175" cy="2308324"/>
          </a:xfrm>
          <a:prstGeom prst="rect">
            <a:avLst/>
          </a:prstGeom>
          <a:noFill/>
        </p:spPr>
        <p:txBody>
          <a:bodyPr wrap="square">
            <a:spAutoFit/>
          </a:bodyPr>
          <a:lstStyle/>
          <a:p>
            <a:r>
              <a:rPr lang="pt-PT" sz="2400" dirty="0"/>
              <a:t>(e.g., ser ecologicamente responsável ou ajudar as comunidades locais</a:t>
            </a:r>
          </a:p>
        </p:txBody>
      </p:sp>
    </p:spTree>
    <p:extLst>
      <p:ext uri="{BB962C8B-B14F-4D97-AF65-F5344CB8AC3E}">
        <p14:creationId xmlns:p14="http://schemas.microsoft.com/office/powerpoint/2010/main" val="3670735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Agrupar 11">
            <a:extLst>
              <a:ext uri="{FF2B5EF4-FFF2-40B4-BE49-F238E27FC236}">
                <a16:creationId xmlns:a16="http://schemas.microsoft.com/office/drawing/2014/main" id="{5775A511-D791-4663-AD6B-313F0CE24718}"/>
              </a:ext>
            </a:extLst>
          </p:cNvPr>
          <p:cNvGrpSpPr/>
          <p:nvPr/>
        </p:nvGrpSpPr>
        <p:grpSpPr>
          <a:xfrm>
            <a:off x="4261104" y="2872848"/>
            <a:ext cx="3648456" cy="3483864"/>
            <a:chOff x="4105656" y="2872848"/>
            <a:chExt cx="3648456" cy="3483864"/>
          </a:xfrm>
        </p:grpSpPr>
        <p:sp>
          <p:nvSpPr>
            <p:cNvPr id="10" name="Sorriso 9">
              <a:extLst>
                <a:ext uri="{FF2B5EF4-FFF2-40B4-BE49-F238E27FC236}">
                  <a16:creationId xmlns:a16="http://schemas.microsoft.com/office/drawing/2014/main" id="{33A88CD3-B3B5-4D08-9BA6-341632E75EDC}"/>
                </a:ext>
              </a:extLst>
            </p:cNvPr>
            <p:cNvSpPr/>
            <p:nvPr/>
          </p:nvSpPr>
          <p:spPr>
            <a:xfrm>
              <a:off x="4105656" y="2872848"/>
              <a:ext cx="3648456" cy="3483864"/>
            </a:xfrm>
            <a:prstGeom prst="smileyFace">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chemeClr val="tx1"/>
                  </a:solidFill>
                </a:ln>
              </a:endParaRPr>
            </a:p>
          </p:txBody>
        </p:sp>
        <p:sp>
          <p:nvSpPr>
            <p:cNvPr id="11" name="Oval 10">
              <a:extLst>
                <a:ext uri="{FF2B5EF4-FFF2-40B4-BE49-F238E27FC236}">
                  <a16:creationId xmlns:a16="http://schemas.microsoft.com/office/drawing/2014/main" id="{BF82E5EA-9A6F-40E5-B80F-2E9494486195}"/>
                </a:ext>
              </a:extLst>
            </p:cNvPr>
            <p:cNvSpPr/>
            <p:nvPr/>
          </p:nvSpPr>
          <p:spPr>
            <a:xfrm>
              <a:off x="5120640" y="3879288"/>
              <a:ext cx="432000" cy="43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AFB5767-047F-403A-A191-206B59A1B9A1}"/>
                </a:ext>
              </a:extLst>
            </p:cNvPr>
            <p:cNvSpPr/>
            <p:nvPr/>
          </p:nvSpPr>
          <p:spPr>
            <a:xfrm>
              <a:off x="6310178" y="3879288"/>
              <a:ext cx="432000" cy="43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Bem-estar</a:t>
            </a:r>
            <a:r>
              <a:rPr lang="en-US" sz="3600" b="1" dirty="0"/>
              <a:t> no Turismo</a:t>
            </a:r>
          </a:p>
        </p:txBody>
      </p:sp>
      <p:sp>
        <p:nvSpPr>
          <p:cNvPr id="4" name="Retângulo 3">
            <a:extLst>
              <a:ext uri="{FF2B5EF4-FFF2-40B4-BE49-F238E27FC236}">
                <a16:creationId xmlns:a16="http://schemas.microsoft.com/office/drawing/2014/main" id="{62C74BA9-A61B-4726-AF10-09A2C81FAC7D}"/>
              </a:ext>
            </a:extLst>
          </p:cNvPr>
          <p:cNvSpPr/>
          <p:nvPr/>
        </p:nvSpPr>
        <p:spPr>
          <a:xfrm>
            <a:off x="0" y="1279213"/>
            <a:ext cx="12192000" cy="697353"/>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aixaDeTexto 4">
            <a:extLst>
              <a:ext uri="{FF2B5EF4-FFF2-40B4-BE49-F238E27FC236}">
                <a16:creationId xmlns:a16="http://schemas.microsoft.com/office/drawing/2014/main" id="{DC8D0FDD-4835-4537-9F02-0EBA9DEBA7BC}"/>
              </a:ext>
            </a:extLst>
          </p:cNvPr>
          <p:cNvSpPr txBox="1"/>
          <p:nvPr/>
        </p:nvSpPr>
        <p:spPr>
          <a:xfrm>
            <a:off x="1195694" y="1335501"/>
            <a:ext cx="5246254" cy="584775"/>
          </a:xfrm>
          <a:prstGeom prst="rect">
            <a:avLst/>
          </a:prstGeom>
          <a:noFill/>
          <a:ln>
            <a:noFill/>
          </a:ln>
        </p:spPr>
        <p:txBody>
          <a:bodyPr wrap="square" rtlCol="0">
            <a:spAutoFit/>
          </a:bodyPr>
          <a:lstStyle/>
          <a:p>
            <a:r>
              <a:rPr lang="en-GB" sz="3200" b="1" dirty="0"/>
              <a:t>Qual a </a:t>
            </a:r>
            <a:r>
              <a:rPr lang="en-GB" sz="3200" b="1" dirty="0" err="1"/>
              <a:t>sua</a:t>
            </a:r>
            <a:r>
              <a:rPr lang="en-GB" sz="3200" b="1" dirty="0"/>
              <a:t> </a:t>
            </a:r>
            <a:r>
              <a:rPr lang="en-GB" sz="3200" b="1" dirty="0" err="1"/>
              <a:t>importância</a:t>
            </a:r>
            <a:r>
              <a:rPr lang="en-GB" sz="3200" b="1" dirty="0"/>
              <a:t>?</a:t>
            </a:r>
          </a:p>
        </p:txBody>
      </p:sp>
      <p:sp>
        <p:nvSpPr>
          <p:cNvPr id="7" name="CaixaDeTexto 6">
            <a:extLst>
              <a:ext uri="{FF2B5EF4-FFF2-40B4-BE49-F238E27FC236}">
                <a16:creationId xmlns:a16="http://schemas.microsoft.com/office/drawing/2014/main" id="{A00859EC-D4BE-4561-A928-46667E5EE76A}"/>
              </a:ext>
            </a:extLst>
          </p:cNvPr>
          <p:cNvSpPr txBox="1"/>
          <p:nvPr/>
        </p:nvSpPr>
        <p:spPr>
          <a:xfrm>
            <a:off x="510080" y="2154444"/>
            <a:ext cx="4694344" cy="3913059"/>
          </a:xfrm>
          <a:prstGeom prst="rect">
            <a:avLst/>
          </a:prstGeom>
          <a:noFill/>
        </p:spPr>
        <p:txBody>
          <a:bodyPr wrap="square" rtlCol="0">
            <a:spAutoFit/>
          </a:bodyPr>
          <a:lstStyle/>
          <a:p>
            <a:pPr algn="ctr">
              <a:lnSpc>
                <a:spcPct val="150000"/>
              </a:lnSpc>
            </a:pPr>
            <a:r>
              <a:rPr lang="pt-PT" sz="2400" b="1" dirty="0"/>
              <a:t>Porque influencia os turistas:</a:t>
            </a:r>
          </a:p>
          <a:p>
            <a:pPr marL="342900" indent="-342900">
              <a:lnSpc>
                <a:spcPct val="150000"/>
              </a:lnSpc>
              <a:buClr>
                <a:srgbClr val="FDDE00"/>
              </a:buClr>
              <a:buFont typeface="Calibri" panose="020F0502020204030204" pitchFamily="34" charset="0"/>
              <a:buChar char="↘"/>
            </a:pPr>
            <a:r>
              <a:rPr lang="pt-PT" sz="2400" dirty="0"/>
              <a:t>Decisões</a:t>
            </a:r>
          </a:p>
          <a:p>
            <a:pPr marL="342900" indent="-342900">
              <a:lnSpc>
                <a:spcPct val="150000"/>
              </a:lnSpc>
              <a:buClr>
                <a:srgbClr val="FDDE00"/>
              </a:buClr>
              <a:buFont typeface="Calibri" panose="020F0502020204030204" pitchFamily="34" charset="0"/>
              <a:buChar char="↘"/>
            </a:pPr>
            <a:r>
              <a:rPr lang="pt-PT" sz="2400" dirty="0"/>
              <a:t>Expectativas</a:t>
            </a:r>
          </a:p>
          <a:p>
            <a:pPr marL="342900" indent="-342900">
              <a:lnSpc>
                <a:spcPct val="150000"/>
              </a:lnSpc>
              <a:buClr>
                <a:srgbClr val="FDDE00"/>
              </a:buClr>
              <a:buFont typeface="Calibri" panose="020F0502020204030204" pitchFamily="34" charset="0"/>
              <a:buChar char="↘"/>
            </a:pPr>
            <a:r>
              <a:rPr lang="pt-PT" sz="2400" dirty="0"/>
              <a:t>Desejos e necessidades, mesmo que inconscientes</a:t>
            </a:r>
          </a:p>
          <a:p>
            <a:pPr marL="342900" indent="-342900">
              <a:lnSpc>
                <a:spcPct val="150000"/>
              </a:lnSpc>
              <a:buClr>
                <a:srgbClr val="FDDE00"/>
              </a:buClr>
              <a:buFont typeface="Calibri" panose="020F0502020204030204" pitchFamily="34" charset="0"/>
              <a:buChar char="↘"/>
            </a:pPr>
            <a:r>
              <a:rPr lang="pt-PT" sz="2400" dirty="0"/>
              <a:t>Experiências</a:t>
            </a:r>
          </a:p>
          <a:p>
            <a:pPr marL="342900" indent="-342900">
              <a:lnSpc>
                <a:spcPct val="150000"/>
              </a:lnSpc>
              <a:buClr>
                <a:srgbClr val="FDDE00"/>
              </a:buClr>
              <a:buFont typeface="Calibri" panose="020F0502020204030204" pitchFamily="34" charset="0"/>
              <a:buChar char="↘"/>
            </a:pPr>
            <a:r>
              <a:rPr lang="pt-PT" sz="2400" dirty="0"/>
              <a:t>Satisfação</a:t>
            </a:r>
          </a:p>
        </p:txBody>
      </p:sp>
      <p:sp>
        <p:nvSpPr>
          <p:cNvPr id="14" name="CaixaDeTexto 13">
            <a:extLst>
              <a:ext uri="{FF2B5EF4-FFF2-40B4-BE49-F238E27FC236}">
                <a16:creationId xmlns:a16="http://schemas.microsoft.com/office/drawing/2014/main" id="{A4E6829A-E6A0-438B-8C3D-BDDD418395A8}"/>
              </a:ext>
            </a:extLst>
          </p:cNvPr>
          <p:cNvSpPr txBox="1"/>
          <p:nvPr/>
        </p:nvSpPr>
        <p:spPr>
          <a:xfrm>
            <a:off x="7351162" y="2823404"/>
            <a:ext cx="4496631" cy="3420616"/>
          </a:xfrm>
          <a:prstGeom prst="rect">
            <a:avLst/>
          </a:prstGeom>
          <a:noFill/>
        </p:spPr>
        <p:txBody>
          <a:bodyPr wrap="square" rtlCol="0">
            <a:spAutoFit/>
          </a:bodyPr>
          <a:lstStyle/>
          <a:p>
            <a:pPr marL="342900" indent="-342900">
              <a:lnSpc>
                <a:spcPct val="150000"/>
              </a:lnSpc>
              <a:spcAft>
                <a:spcPts val="1200"/>
              </a:spcAft>
              <a:buClr>
                <a:srgbClr val="F7981D"/>
              </a:buClr>
              <a:buFont typeface="Calibri" panose="020F0502020204030204" pitchFamily="34" charset="0"/>
              <a:buChar char="→"/>
            </a:pPr>
            <a:r>
              <a:rPr lang="pt-PT" sz="2400" dirty="0"/>
              <a:t>Boca a boca positivo</a:t>
            </a:r>
          </a:p>
          <a:p>
            <a:pPr marL="342900" indent="-342900">
              <a:lnSpc>
                <a:spcPct val="150000"/>
              </a:lnSpc>
              <a:spcAft>
                <a:spcPts val="1200"/>
              </a:spcAft>
              <a:buClr>
                <a:srgbClr val="F7981D"/>
              </a:buClr>
              <a:buFont typeface="Calibri" panose="020F0502020204030204" pitchFamily="34" charset="0"/>
              <a:buChar char="→"/>
            </a:pPr>
            <a:r>
              <a:rPr lang="pt-PT" sz="2400" dirty="0"/>
              <a:t>Melhores </a:t>
            </a:r>
            <a:r>
              <a:rPr lang="pt-PT" sz="2400" dirty="0" err="1"/>
              <a:t>reviews</a:t>
            </a:r>
            <a:r>
              <a:rPr lang="pt-PT" sz="2400" dirty="0"/>
              <a:t> e pontuação</a:t>
            </a:r>
          </a:p>
          <a:p>
            <a:pPr marL="342900" indent="-342900">
              <a:lnSpc>
                <a:spcPct val="150000"/>
              </a:lnSpc>
              <a:spcAft>
                <a:spcPts val="1200"/>
              </a:spcAft>
              <a:buClr>
                <a:srgbClr val="F7981D"/>
              </a:buClr>
              <a:buFont typeface="Calibri" panose="020F0502020204030204" pitchFamily="34" charset="0"/>
              <a:buChar char="→"/>
            </a:pPr>
            <a:r>
              <a:rPr lang="pt-PT" sz="2400" dirty="0"/>
              <a:t>Aumenta o valor percecionado</a:t>
            </a:r>
          </a:p>
          <a:p>
            <a:pPr marL="342900" indent="-342900">
              <a:lnSpc>
                <a:spcPct val="150000"/>
              </a:lnSpc>
              <a:spcAft>
                <a:spcPts val="1200"/>
              </a:spcAft>
              <a:buClr>
                <a:srgbClr val="F7981D"/>
              </a:buClr>
              <a:buFont typeface="Calibri" panose="020F0502020204030204" pitchFamily="34" charset="0"/>
              <a:buChar char="→"/>
            </a:pPr>
            <a:r>
              <a:rPr lang="pt-PT" sz="2400" dirty="0"/>
              <a:t>Marca mais forte</a:t>
            </a:r>
          </a:p>
          <a:p>
            <a:pPr marL="342900" indent="-342900">
              <a:lnSpc>
                <a:spcPct val="150000"/>
              </a:lnSpc>
              <a:spcAft>
                <a:spcPts val="1200"/>
              </a:spcAft>
              <a:buClr>
                <a:srgbClr val="F7981D"/>
              </a:buClr>
              <a:buFont typeface="Calibri" panose="020F0502020204030204" pitchFamily="34" charset="0"/>
              <a:buChar char="→"/>
            </a:pPr>
            <a:r>
              <a:rPr lang="pt-PT" sz="2400" dirty="0"/>
              <a:t>Mais oportunidades de negócio</a:t>
            </a:r>
          </a:p>
        </p:txBody>
      </p:sp>
      <p:pic>
        <p:nvPicPr>
          <p:cNvPr id="16" name="Imagem 15">
            <a:extLst>
              <a:ext uri="{FF2B5EF4-FFF2-40B4-BE49-F238E27FC236}">
                <a16:creationId xmlns:a16="http://schemas.microsoft.com/office/drawing/2014/main" id="{F13DB06B-6C26-4015-8900-AD9B80E11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367201" flipV="1">
            <a:off x="258248" y="1653392"/>
            <a:ext cx="926916" cy="926916"/>
          </a:xfrm>
          <a:prstGeom prst="rect">
            <a:avLst/>
          </a:prstGeom>
          <a:ln>
            <a:noFill/>
          </a:ln>
        </p:spPr>
      </p:pic>
      <p:pic>
        <p:nvPicPr>
          <p:cNvPr id="19" name="Imagem 18">
            <a:extLst>
              <a:ext uri="{FF2B5EF4-FFF2-40B4-BE49-F238E27FC236}">
                <a16:creationId xmlns:a16="http://schemas.microsoft.com/office/drawing/2014/main" id="{9701BC56-A442-44D4-8482-E9B803250B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3178097" flipH="1" flipV="1">
            <a:off x="5684791" y="2512635"/>
            <a:ext cx="930824" cy="930824"/>
          </a:xfrm>
          <a:prstGeom prst="rect">
            <a:avLst/>
          </a:prstGeom>
          <a:ln>
            <a:noFill/>
          </a:ln>
        </p:spPr>
      </p:pic>
      <p:sp>
        <p:nvSpPr>
          <p:cNvPr id="18" name="CaixaDeTexto 17">
            <a:extLst>
              <a:ext uri="{FF2B5EF4-FFF2-40B4-BE49-F238E27FC236}">
                <a16:creationId xmlns:a16="http://schemas.microsoft.com/office/drawing/2014/main" id="{D2998455-0664-493F-9F95-A481877EB701}"/>
              </a:ext>
            </a:extLst>
          </p:cNvPr>
          <p:cNvSpPr txBox="1"/>
          <p:nvPr/>
        </p:nvSpPr>
        <p:spPr>
          <a:xfrm>
            <a:off x="6897626" y="2319931"/>
            <a:ext cx="4496631" cy="461665"/>
          </a:xfrm>
          <a:prstGeom prst="rect">
            <a:avLst/>
          </a:prstGeom>
          <a:noFill/>
        </p:spPr>
        <p:txBody>
          <a:bodyPr wrap="square" rtlCol="0">
            <a:spAutoFit/>
          </a:bodyPr>
          <a:lstStyle/>
          <a:p>
            <a:r>
              <a:rPr lang="pt-PT" sz="2400" b="1" dirty="0"/>
              <a:t>O que tiro daqui?</a:t>
            </a:r>
          </a:p>
        </p:txBody>
      </p:sp>
    </p:spTree>
    <p:extLst>
      <p:ext uri="{BB962C8B-B14F-4D97-AF65-F5344CB8AC3E}">
        <p14:creationId xmlns:p14="http://schemas.microsoft.com/office/powerpoint/2010/main" val="3829396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4"/>
              </a:rPr>
              <a:t>https://youtu.be/scJifQA2rjw</a:t>
            </a:r>
            <a:r>
              <a:rPr lang="en-GB" sz="1050" dirty="0"/>
              <a:t> </a:t>
            </a:r>
          </a:p>
        </p:txBody>
      </p:sp>
      <p:sp>
        <p:nvSpPr>
          <p:cNvPr id="5" name="Text Placeholder 2">
            <a:extLst>
              <a:ext uri="{FF2B5EF4-FFF2-40B4-BE49-F238E27FC236}">
                <a16:creationId xmlns:a16="http://schemas.microsoft.com/office/drawing/2014/main" id="{BA96CD85-9025-4CE4-BA8F-13E71AB62C94}"/>
              </a:ext>
            </a:extLst>
          </p:cNvPr>
          <p:cNvSpPr txBox="1">
            <a:spLocks/>
          </p:cNvSpPr>
          <p:nvPr/>
        </p:nvSpPr>
        <p:spPr>
          <a:xfrm>
            <a:off x="1188654" y="349104"/>
            <a:ext cx="1063630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Caso de </a:t>
            </a:r>
            <a:r>
              <a:rPr lang="en-US" sz="3600" b="1" dirty="0" err="1"/>
              <a:t>Estudo</a:t>
            </a:r>
            <a:r>
              <a:rPr lang="en-US" sz="3600" b="1" dirty="0"/>
              <a:t>– ACCOR</a:t>
            </a:r>
          </a:p>
        </p:txBody>
      </p:sp>
      <p:pic>
        <p:nvPicPr>
          <p:cNvPr id="6" name="Imagem 5">
            <a:extLst>
              <a:ext uri="{FF2B5EF4-FFF2-40B4-BE49-F238E27FC236}">
                <a16:creationId xmlns:a16="http://schemas.microsoft.com/office/drawing/2014/main" id="{AEA7831B-52E6-4C59-A576-ABD982C615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8" name="CaixaDeTexto 7">
            <a:extLst>
              <a:ext uri="{FF2B5EF4-FFF2-40B4-BE49-F238E27FC236}">
                <a16:creationId xmlns:a16="http://schemas.microsoft.com/office/drawing/2014/main" id="{CCF6F89D-4445-4FE6-A8B1-EBED343ECE0B}"/>
              </a:ext>
            </a:extLst>
          </p:cNvPr>
          <p:cNvSpPr txBox="1"/>
          <p:nvPr/>
        </p:nvSpPr>
        <p:spPr>
          <a:xfrm>
            <a:off x="9843516" y="1228725"/>
            <a:ext cx="2293620" cy="1200329"/>
          </a:xfrm>
          <a:prstGeom prst="rect">
            <a:avLst/>
          </a:prstGeom>
          <a:noFill/>
        </p:spPr>
        <p:txBody>
          <a:bodyPr wrap="square">
            <a:spAutoFit/>
          </a:bodyPr>
          <a:lstStyle/>
          <a:p>
            <a:r>
              <a:rPr lang="en-US" sz="2400" b="1" i="1" dirty="0">
                <a:solidFill>
                  <a:schemeClr val="bg1">
                    <a:lumMod val="65000"/>
                  </a:schemeClr>
                </a:solidFill>
              </a:rPr>
              <a:t>O </a:t>
            </a:r>
            <a:r>
              <a:rPr lang="en-US" sz="2400" b="1" i="1" dirty="0" err="1">
                <a:solidFill>
                  <a:schemeClr val="bg1">
                    <a:lumMod val="65000"/>
                  </a:schemeClr>
                </a:solidFill>
              </a:rPr>
              <a:t>bem-estar</a:t>
            </a:r>
            <a:r>
              <a:rPr lang="en-US" sz="2400" b="1" i="1" dirty="0">
                <a:solidFill>
                  <a:schemeClr val="bg1">
                    <a:lumMod val="65000"/>
                  </a:schemeClr>
                </a:solidFill>
              </a:rPr>
              <a:t> é </a:t>
            </a:r>
            <a:r>
              <a:rPr lang="en-US" sz="2400" b="1" i="1" dirty="0" err="1">
                <a:solidFill>
                  <a:schemeClr val="bg1">
                    <a:lumMod val="65000"/>
                  </a:schemeClr>
                </a:solidFill>
              </a:rPr>
              <a:t>mais</a:t>
            </a:r>
            <a:r>
              <a:rPr lang="en-US" sz="2400" b="1" i="1" dirty="0">
                <a:solidFill>
                  <a:schemeClr val="bg1">
                    <a:lumMod val="65000"/>
                  </a:schemeClr>
                </a:solidFill>
              </a:rPr>
              <a:t> do que </a:t>
            </a:r>
            <a:r>
              <a:rPr lang="en-US" sz="2400" b="1" i="1" dirty="0" err="1">
                <a:solidFill>
                  <a:schemeClr val="bg1">
                    <a:lumMod val="65000"/>
                  </a:schemeClr>
                </a:solidFill>
              </a:rPr>
              <a:t>uma</a:t>
            </a:r>
            <a:r>
              <a:rPr lang="en-US" sz="2400" b="1" i="1" dirty="0">
                <a:solidFill>
                  <a:schemeClr val="bg1">
                    <a:lumMod val="65000"/>
                  </a:schemeClr>
                </a:solidFill>
              </a:rPr>
              <a:t> </a:t>
            </a:r>
            <a:r>
              <a:rPr lang="en-US" sz="2400" b="1" i="1" dirty="0" err="1">
                <a:solidFill>
                  <a:schemeClr val="bg1">
                    <a:lumMod val="65000"/>
                  </a:schemeClr>
                </a:solidFill>
              </a:rPr>
              <a:t>tendência</a:t>
            </a:r>
            <a:r>
              <a:rPr lang="en-US" sz="2400" b="1" i="1" dirty="0">
                <a:solidFill>
                  <a:schemeClr val="bg1">
                    <a:lumMod val="65000"/>
                  </a:schemeClr>
                </a:solidFill>
              </a:rPr>
              <a:t>.</a:t>
            </a:r>
            <a:endParaRPr lang="en-GB" sz="2400" b="1" i="1" dirty="0">
              <a:solidFill>
                <a:schemeClr val="bg1">
                  <a:lumMod val="65000"/>
                </a:schemeClr>
              </a:solidFill>
            </a:endParaRPr>
          </a:p>
        </p:txBody>
      </p:sp>
      <p:pic>
        <p:nvPicPr>
          <p:cNvPr id="3" name="Multimédia Online 2" title="Well-being is more than just a trend">
            <a:hlinkClick r:id="" action="ppaction://media"/>
            <a:extLst>
              <a:ext uri="{FF2B5EF4-FFF2-40B4-BE49-F238E27FC236}">
                <a16:creationId xmlns:a16="http://schemas.microsoft.com/office/drawing/2014/main" id="{772D84AD-2BFD-48D7-8F31-3C2E779373CD}"/>
              </a:ext>
            </a:extLst>
          </p:cNvPr>
          <p:cNvPicPr>
            <a:picLocks noRot="1"/>
          </p:cNvPicPr>
          <p:nvPr>
            <a:videoFile r:link="rId1"/>
          </p:nvPr>
        </p:nvPicPr>
        <p:blipFill>
          <a:blip r:embed="rId6"/>
          <a:stretch>
            <a:fillRect/>
          </a:stretch>
        </p:blipFill>
        <p:spPr>
          <a:xfrm>
            <a:off x="2673350" y="1287000"/>
            <a:ext cx="6948000" cy="4284000"/>
          </a:xfrm>
          <a:prstGeom prst="rect">
            <a:avLst/>
          </a:prstGeom>
        </p:spPr>
      </p:pic>
    </p:spTree>
    <p:extLst>
      <p:ext uri="{BB962C8B-B14F-4D97-AF65-F5344CB8AC3E}">
        <p14:creationId xmlns:p14="http://schemas.microsoft.com/office/powerpoint/2010/main" val="232138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954C7DA8-9374-480A-89B5-FE7F48405335}"/>
              </a:ext>
            </a:extLst>
          </p:cNvPr>
          <p:cNvSpPr>
            <a:spLocks noGrp="1"/>
          </p:cNvSpPr>
          <p:nvPr>
            <p:ph type="body" sz="quarter" idx="13"/>
          </p:nvPr>
        </p:nvSpPr>
        <p:spPr>
          <a:xfrm>
            <a:off x="205213" y="936395"/>
            <a:ext cx="3058492" cy="3297980"/>
          </a:xfrm>
        </p:spPr>
        <p:txBody>
          <a:bodyPr wrap="none" lIns="0" rIns="0">
            <a:noAutofit/>
          </a:bodyPr>
          <a:lstStyle/>
          <a:p>
            <a:r>
              <a:rPr lang="en-US" sz="9600" dirty="0">
                <a:solidFill>
                  <a:schemeClr val="bg1"/>
                </a:solidFill>
                <a:effectLst>
                  <a:outerShdw blurRad="38100" dist="38100" dir="2700000" algn="tl">
                    <a:srgbClr val="000000">
                      <a:alpha val="43137"/>
                    </a:srgbClr>
                  </a:outerShdw>
                </a:effectLst>
              </a:rPr>
              <a:t>2.3.</a:t>
            </a:r>
          </a:p>
          <a:p>
            <a:r>
              <a:rPr lang="pt-PT" sz="4400" spc="-50" dirty="0">
                <a:solidFill>
                  <a:schemeClr val="bg1"/>
                </a:solidFill>
                <a:effectLst>
                  <a:outerShdw blurRad="38100" dist="38100" dir="2700000" algn="tl">
                    <a:srgbClr val="000000">
                      <a:alpha val="43137"/>
                    </a:srgbClr>
                  </a:outerShdw>
                </a:effectLst>
              </a:rPr>
              <a:t>Dar as </a:t>
            </a:r>
          </a:p>
          <a:p>
            <a:r>
              <a:rPr lang="pt-PT" sz="4400" spc="-50" dirty="0">
                <a:solidFill>
                  <a:schemeClr val="bg1"/>
                </a:solidFill>
                <a:effectLst>
                  <a:outerShdw blurRad="38100" dist="38100" dir="2700000" algn="tl">
                    <a:srgbClr val="000000">
                      <a:alpha val="43137"/>
                    </a:srgbClr>
                  </a:outerShdw>
                </a:effectLst>
              </a:rPr>
              <a:t>“Boas-Vindas“</a:t>
            </a:r>
          </a:p>
        </p:txBody>
      </p:sp>
      <p:pic>
        <p:nvPicPr>
          <p:cNvPr id="16" name="Marcador de Posição da Imagem 15">
            <a:extLst>
              <a:ext uri="{FF2B5EF4-FFF2-40B4-BE49-F238E27FC236}">
                <a16:creationId xmlns:a16="http://schemas.microsoft.com/office/drawing/2014/main" id="{103C2F31-FF4F-4436-9572-4F699CB4E974}"/>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17433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B7F822BF-8CFF-4C81-8CAE-E403D46F5592}"/>
              </a:ext>
            </a:extLst>
          </p:cNvPr>
          <p:cNvSpPr/>
          <p:nvPr/>
        </p:nvSpPr>
        <p:spPr>
          <a:xfrm>
            <a:off x="0" y="3975701"/>
            <a:ext cx="12192000" cy="1215043"/>
          </a:xfrm>
          <a:prstGeom prst="rect">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5">
            <a:extLst>
              <a:ext uri="{FF2B5EF4-FFF2-40B4-BE49-F238E27FC236}">
                <a16:creationId xmlns:a16="http://schemas.microsoft.com/office/drawing/2014/main" id="{1889A3B5-FC31-4424-943B-74C40543B250}"/>
              </a:ext>
            </a:extLst>
          </p:cNvPr>
          <p:cNvSpPr/>
          <p:nvPr/>
        </p:nvSpPr>
        <p:spPr>
          <a:xfrm>
            <a:off x="0" y="1519013"/>
            <a:ext cx="12192000" cy="1215043"/>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84539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Dar </a:t>
            </a:r>
            <a:r>
              <a:rPr lang="pt-PT" sz="3600" b="1" dirty="0"/>
              <a:t>as “Boas-Vindas“</a:t>
            </a:r>
          </a:p>
        </p:txBody>
      </p:sp>
      <p:sp>
        <p:nvSpPr>
          <p:cNvPr id="2" name="CaixaDeTexto 1">
            <a:extLst>
              <a:ext uri="{FF2B5EF4-FFF2-40B4-BE49-F238E27FC236}">
                <a16:creationId xmlns:a16="http://schemas.microsoft.com/office/drawing/2014/main" id="{1542FC93-AEEC-444C-A3A8-8ABAC5CC7479}"/>
              </a:ext>
            </a:extLst>
          </p:cNvPr>
          <p:cNvSpPr txBox="1"/>
          <p:nvPr/>
        </p:nvSpPr>
        <p:spPr>
          <a:xfrm>
            <a:off x="1053084" y="1482738"/>
            <a:ext cx="10085832" cy="1292662"/>
          </a:xfrm>
          <a:prstGeom prst="rect">
            <a:avLst/>
          </a:prstGeom>
          <a:noFill/>
        </p:spPr>
        <p:txBody>
          <a:bodyPr wrap="square" rtlCol="0">
            <a:spAutoFit/>
          </a:bodyPr>
          <a:lstStyle/>
          <a:p>
            <a:pPr algn="ctr"/>
            <a:r>
              <a:rPr lang="pt-PT" sz="3000" b="1" dirty="0"/>
              <a:t>Como fazer os turistas experienciar o</a:t>
            </a:r>
          </a:p>
          <a:p>
            <a:pPr algn="ctr"/>
            <a:r>
              <a:rPr lang="pt-PT" sz="4800" b="1" dirty="0" err="1">
                <a:solidFill>
                  <a:srgbClr val="FDDE00"/>
                </a:solidFill>
                <a:effectLst>
                  <a:outerShdw blurRad="38100" dist="38100" dir="2700000" algn="tl">
                    <a:srgbClr val="000000">
                      <a:alpha val="43137"/>
                    </a:srgbClr>
                  </a:outerShdw>
                </a:effectLst>
              </a:rPr>
              <a:t>BEM-estar</a:t>
            </a:r>
            <a:r>
              <a:rPr lang="pt-PT" sz="4800" b="1" dirty="0"/>
              <a:t>?</a:t>
            </a:r>
          </a:p>
        </p:txBody>
      </p:sp>
      <p:sp>
        <p:nvSpPr>
          <p:cNvPr id="4" name="CaixaDeTexto 3">
            <a:extLst>
              <a:ext uri="{FF2B5EF4-FFF2-40B4-BE49-F238E27FC236}">
                <a16:creationId xmlns:a16="http://schemas.microsoft.com/office/drawing/2014/main" id="{74F413CF-DA97-4F96-BDFC-B450EABE9678}"/>
              </a:ext>
            </a:extLst>
          </p:cNvPr>
          <p:cNvSpPr txBox="1"/>
          <p:nvPr/>
        </p:nvSpPr>
        <p:spPr>
          <a:xfrm>
            <a:off x="1053084" y="3939426"/>
            <a:ext cx="10085832" cy="1292662"/>
          </a:xfrm>
          <a:prstGeom prst="rect">
            <a:avLst/>
          </a:prstGeom>
          <a:noFill/>
        </p:spPr>
        <p:txBody>
          <a:bodyPr wrap="square" rtlCol="0">
            <a:spAutoFit/>
          </a:bodyPr>
          <a:lstStyle/>
          <a:p>
            <a:pPr algn="ctr"/>
            <a:r>
              <a:rPr lang="pt-PT" sz="3000" b="1" dirty="0"/>
              <a:t>Faça-lhes sentir</a:t>
            </a:r>
          </a:p>
          <a:p>
            <a:pPr algn="ctr"/>
            <a:r>
              <a:rPr lang="pt-PT" sz="4800" b="1" dirty="0" err="1">
                <a:solidFill>
                  <a:srgbClr val="6ECECB"/>
                </a:solidFill>
                <a:effectLst>
                  <a:outerShdw blurRad="38100" dist="38100" dir="2700000" algn="tl">
                    <a:srgbClr val="000000">
                      <a:alpha val="43137"/>
                    </a:srgbClr>
                  </a:outerShdw>
                </a:effectLst>
              </a:rPr>
              <a:t>BEM-vindos</a:t>
            </a:r>
            <a:r>
              <a:rPr lang="pt-PT" sz="4800" b="1" dirty="0"/>
              <a:t>!</a:t>
            </a:r>
          </a:p>
        </p:txBody>
      </p:sp>
      <p:sp>
        <p:nvSpPr>
          <p:cNvPr id="9" name="Seta: Para Baixo 8">
            <a:extLst>
              <a:ext uri="{FF2B5EF4-FFF2-40B4-BE49-F238E27FC236}">
                <a16:creationId xmlns:a16="http://schemas.microsoft.com/office/drawing/2014/main" id="{42D49630-8ECF-4592-820D-3178E9EB35CE}"/>
              </a:ext>
            </a:extLst>
          </p:cNvPr>
          <p:cNvSpPr/>
          <p:nvPr/>
        </p:nvSpPr>
        <p:spPr>
          <a:xfrm>
            <a:off x="5538216" y="2996984"/>
            <a:ext cx="1115568" cy="715788"/>
          </a:xfrm>
          <a:prstGeom prst="downArrow">
            <a:avLst/>
          </a:prstGeom>
          <a:solidFill>
            <a:srgbClr val="F7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ixaDeTexto 10">
            <a:extLst>
              <a:ext uri="{FF2B5EF4-FFF2-40B4-BE49-F238E27FC236}">
                <a16:creationId xmlns:a16="http://schemas.microsoft.com/office/drawing/2014/main" id="{8070A7CB-F88E-437E-AFCF-90A660C9A68B}"/>
              </a:ext>
            </a:extLst>
          </p:cNvPr>
          <p:cNvSpPr txBox="1"/>
          <p:nvPr/>
        </p:nvSpPr>
        <p:spPr>
          <a:xfrm>
            <a:off x="1795921" y="5595576"/>
            <a:ext cx="8586216" cy="523220"/>
          </a:xfrm>
          <a:prstGeom prst="rect">
            <a:avLst/>
          </a:prstGeom>
          <a:noFill/>
        </p:spPr>
        <p:txBody>
          <a:bodyPr wrap="square" rtlCol="0">
            <a:spAutoFit/>
          </a:bodyPr>
          <a:lstStyle/>
          <a:p>
            <a:pPr algn="ctr"/>
            <a:r>
              <a:rPr lang="pt-PT" sz="2800" b="1" dirty="0"/>
              <a:t>Crie a bitola para o resto da experiência</a:t>
            </a:r>
          </a:p>
        </p:txBody>
      </p:sp>
    </p:spTree>
    <p:extLst>
      <p:ext uri="{BB962C8B-B14F-4D97-AF65-F5344CB8AC3E}">
        <p14:creationId xmlns:p14="http://schemas.microsoft.com/office/powerpoint/2010/main" val="1999249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Importância das Boas-Vindas</a:t>
            </a:r>
          </a:p>
        </p:txBody>
      </p:sp>
      <p:sp>
        <p:nvSpPr>
          <p:cNvPr id="5" name="CaixaDeTexto 4">
            <a:extLst>
              <a:ext uri="{FF2B5EF4-FFF2-40B4-BE49-F238E27FC236}">
                <a16:creationId xmlns:a16="http://schemas.microsoft.com/office/drawing/2014/main" id="{8BBC71D6-CD63-4363-BC13-B74BD4ED953E}"/>
              </a:ext>
            </a:extLst>
          </p:cNvPr>
          <p:cNvSpPr txBox="1"/>
          <p:nvPr/>
        </p:nvSpPr>
        <p:spPr>
          <a:xfrm>
            <a:off x="6192709" y="2537738"/>
            <a:ext cx="5421746" cy="4201150"/>
          </a:xfrm>
          <a:prstGeom prst="rect">
            <a:avLst/>
          </a:prstGeom>
          <a:noFill/>
        </p:spPr>
        <p:txBody>
          <a:bodyPr wrap="square" rtlCol="0">
            <a:spAutoFit/>
          </a:bodyPr>
          <a:lstStyle/>
          <a:p>
            <a:pPr marL="342900" indent="-342900">
              <a:spcAft>
                <a:spcPts val="1800"/>
              </a:spcAft>
              <a:buClr>
                <a:srgbClr val="FDDE00"/>
              </a:buClr>
              <a:buFont typeface="Calibri" panose="020F0502020204030204" pitchFamily="34" charset="0"/>
              <a:buChar char="↘"/>
            </a:pPr>
            <a:r>
              <a:rPr lang="en-GB" sz="2400" dirty="0" err="1"/>
              <a:t>Construir</a:t>
            </a:r>
            <a:r>
              <a:rPr lang="en-GB" sz="2400" dirty="0"/>
              <a:t> </a:t>
            </a:r>
            <a:r>
              <a:rPr lang="en-GB" sz="2400" dirty="0" err="1"/>
              <a:t>uma</a:t>
            </a:r>
            <a:r>
              <a:rPr lang="en-GB" sz="2400" dirty="0"/>
              <a:t> boa </a:t>
            </a:r>
            <a:r>
              <a:rPr lang="en-GB" sz="2400" dirty="0" err="1"/>
              <a:t>primeira</a:t>
            </a:r>
            <a:r>
              <a:rPr lang="en-GB" sz="2400" dirty="0"/>
              <a:t> </a:t>
            </a:r>
            <a:r>
              <a:rPr lang="en-GB" sz="2400" dirty="0" err="1"/>
              <a:t>impressão</a:t>
            </a:r>
            <a:endParaRPr lang="en-GB" sz="2400" dirty="0"/>
          </a:p>
          <a:p>
            <a:pPr marL="342900" indent="-342900">
              <a:spcAft>
                <a:spcPts val="1800"/>
              </a:spcAft>
              <a:buClr>
                <a:srgbClr val="FDDE00"/>
              </a:buClr>
              <a:buFont typeface="Calibri" panose="020F0502020204030204" pitchFamily="34" charset="0"/>
              <a:buChar char="↘"/>
            </a:pPr>
            <a:r>
              <a:rPr lang="en-GB" sz="2400" dirty="0" err="1"/>
              <a:t>Ganhar</a:t>
            </a:r>
            <a:r>
              <a:rPr lang="en-GB" sz="2400" dirty="0"/>
              <a:t> </a:t>
            </a:r>
            <a:r>
              <a:rPr lang="en-GB" sz="2400" dirty="0" err="1"/>
              <a:t>confiança</a:t>
            </a:r>
            <a:r>
              <a:rPr lang="en-GB" sz="2400" dirty="0"/>
              <a:t> e </a:t>
            </a:r>
            <a:r>
              <a:rPr lang="en-GB" sz="2400" dirty="0" err="1"/>
              <a:t>tornar</a:t>
            </a:r>
            <a:r>
              <a:rPr lang="en-GB" sz="2400" dirty="0"/>
              <a:t>-se </a:t>
            </a:r>
            <a:r>
              <a:rPr lang="en-GB" sz="2400" dirty="0" err="1"/>
              <a:t>uma</a:t>
            </a:r>
            <a:r>
              <a:rPr lang="en-GB" sz="2400" dirty="0"/>
              <a:t> </a:t>
            </a:r>
            <a:r>
              <a:rPr lang="en-GB" sz="2400" dirty="0" err="1"/>
              <a:t>referência</a:t>
            </a:r>
            <a:endParaRPr lang="en-GB" sz="2400" dirty="0"/>
          </a:p>
          <a:p>
            <a:pPr marL="342900" indent="-342900">
              <a:spcAft>
                <a:spcPts val="1800"/>
              </a:spcAft>
              <a:buClr>
                <a:srgbClr val="FDDE00"/>
              </a:buClr>
              <a:buFont typeface="Calibri" panose="020F0502020204030204" pitchFamily="34" charset="0"/>
              <a:buChar char="↘"/>
            </a:pPr>
            <a:r>
              <a:rPr lang="en-GB" sz="2400" dirty="0" err="1"/>
              <a:t>Melhorar</a:t>
            </a:r>
            <a:r>
              <a:rPr lang="en-GB" sz="2400" dirty="0"/>
              <a:t> a </a:t>
            </a:r>
            <a:r>
              <a:rPr lang="en-GB" sz="2400" dirty="0" err="1"/>
              <a:t>sua</a:t>
            </a:r>
            <a:r>
              <a:rPr lang="en-GB" sz="2400" dirty="0"/>
              <a:t> </a:t>
            </a:r>
            <a:r>
              <a:rPr lang="en-GB" sz="2400" dirty="0" err="1"/>
              <a:t>imagem</a:t>
            </a:r>
            <a:r>
              <a:rPr lang="en-GB" sz="2400" dirty="0"/>
              <a:t> de </a:t>
            </a:r>
            <a:r>
              <a:rPr lang="en-GB" sz="2400" dirty="0" err="1"/>
              <a:t>marca</a:t>
            </a:r>
            <a:endParaRPr lang="en-GB" sz="2400" dirty="0"/>
          </a:p>
          <a:p>
            <a:pPr marL="342900" indent="-342900">
              <a:spcAft>
                <a:spcPts val="1800"/>
              </a:spcAft>
              <a:buClr>
                <a:srgbClr val="FDDE00"/>
              </a:buClr>
              <a:buFont typeface="Calibri" panose="020F0502020204030204" pitchFamily="34" charset="0"/>
              <a:buChar char="↘"/>
            </a:pPr>
            <a:r>
              <a:rPr lang="en-GB" sz="2400" dirty="0" err="1"/>
              <a:t>Melhorar</a:t>
            </a:r>
            <a:r>
              <a:rPr lang="en-GB" sz="2400" dirty="0"/>
              <a:t> a </a:t>
            </a:r>
            <a:r>
              <a:rPr lang="en-GB" sz="2400" dirty="0" err="1"/>
              <a:t>imagem</a:t>
            </a:r>
            <a:r>
              <a:rPr lang="en-GB" sz="2400" dirty="0"/>
              <a:t> de </a:t>
            </a:r>
            <a:r>
              <a:rPr lang="en-GB" sz="2400" dirty="0" err="1"/>
              <a:t>marca</a:t>
            </a:r>
            <a:r>
              <a:rPr lang="en-GB" sz="2400" dirty="0"/>
              <a:t> do </a:t>
            </a:r>
            <a:r>
              <a:rPr lang="en-GB" sz="2400" dirty="0" err="1"/>
              <a:t>destino</a:t>
            </a:r>
            <a:endParaRPr lang="en-GB" sz="2400" dirty="0"/>
          </a:p>
          <a:p>
            <a:pPr marL="342900" indent="-342900">
              <a:spcAft>
                <a:spcPts val="1800"/>
              </a:spcAft>
              <a:buClr>
                <a:srgbClr val="FDDE00"/>
              </a:buClr>
              <a:buFont typeface="Calibri" panose="020F0502020204030204" pitchFamily="34" charset="0"/>
              <a:buChar char="↘"/>
            </a:pPr>
            <a:r>
              <a:rPr lang="en-GB" sz="2400" dirty="0"/>
              <a:t>Cultivar </a:t>
            </a:r>
            <a:r>
              <a:rPr lang="en-GB" sz="2400" dirty="0" err="1"/>
              <a:t>relação</a:t>
            </a:r>
            <a:r>
              <a:rPr lang="en-GB" sz="2400" dirty="0"/>
              <a:t> de longa </a:t>
            </a:r>
            <a:r>
              <a:rPr lang="en-GB" sz="2400" dirty="0" err="1"/>
              <a:t>duração</a:t>
            </a:r>
            <a:endParaRPr lang="en-GB" sz="2400" dirty="0"/>
          </a:p>
          <a:p>
            <a:pPr marL="342900" indent="-342900">
              <a:spcAft>
                <a:spcPts val="1800"/>
              </a:spcAft>
              <a:buClr>
                <a:srgbClr val="FDDE00"/>
              </a:buClr>
              <a:buFont typeface="Calibri" panose="020F0502020204030204" pitchFamily="34" charset="0"/>
              <a:buChar char="↘"/>
            </a:pPr>
            <a:r>
              <a:rPr lang="en-GB" sz="2400" dirty="0" err="1"/>
              <a:t>Estimular</a:t>
            </a:r>
            <a:r>
              <a:rPr lang="en-GB" sz="2400" dirty="0"/>
              <a:t> o boca a boca</a:t>
            </a:r>
          </a:p>
        </p:txBody>
      </p:sp>
      <p:sp>
        <p:nvSpPr>
          <p:cNvPr id="3" name="Seta: Para a Direita 2">
            <a:extLst>
              <a:ext uri="{FF2B5EF4-FFF2-40B4-BE49-F238E27FC236}">
                <a16:creationId xmlns:a16="http://schemas.microsoft.com/office/drawing/2014/main" id="{F6A75892-35D3-4DD4-9CB0-C1FEA29B3F71}"/>
              </a:ext>
            </a:extLst>
          </p:cNvPr>
          <p:cNvSpPr/>
          <p:nvPr/>
        </p:nvSpPr>
        <p:spPr>
          <a:xfrm>
            <a:off x="0" y="932877"/>
            <a:ext cx="6096000" cy="1810325"/>
          </a:xfrm>
          <a:prstGeom prst="rightArrow">
            <a:avLst/>
          </a:prstGeom>
          <a:solidFill>
            <a:srgbClr val="FDD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Para ELES</a:t>
            </a:r>
          </a:p>
        </p:txBody>
      </p:sp>
      <p:sp>
        <p:nvSpPr>
          <p:cNvPr id="7" name="Seta: Para a Direita 6">
            <a:extLst>
              <a:ext uri="{FF2B5EF4-FFF2-40B4-BE49-F238E27FC236}">
                <a16:creationId xmlns:a16="http://schemas.microsoft.com/office/drawing/2014/main" id="{3329FD87-5518-422E-A688-1AC55B58B2DD}"/>
              </a:ext>
            </a:extLst>
          </p:cNvPr>
          <p:cNvSpPr/>
          <p:nvPr/>
        </p:nvSpPr>
        <p:spPr>
          <a:xfrm flipH="1">
            <a:off x="6096000" y="932876"/>
            <a:ext cx="6096000" cy="1810325"/>
          </a:xfrm>
          <a:prstGeom prst="rightArrow">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t>Para SI</a:t>
            </a:r>
          </a:p>
        </p:txBody>
      </p:sp>
      <p:sp>
        <p:nvSpPr>
          <p:cNvPr id="8" name="CaixaDeTexto 7">
            <a:extLst>
              <a:ext uri="{FF2B5EF4-FFF2-40B4-BE49-F238E27FC236}">
                <a16:creationId xmlns:a16="http://schemas.microsoft.com/office/drawing/2014/main" id="{20509C23-63DD-4F99-95A8-3B0F2EA1D25E}"/>
              </a:ext>
            </a:extLst>
          </p:cNvPr>
          <p:cNvSpPr txBox="1"/>
          <p:nvPr/>
        </p:nvSpPr>
        <p:spPr>
          <a:xfrm>
            <a:off x="340921" y="2577201"/>
            <a:ext cx="5421747" cy="3831818"/>
          </a:xfrm>
          <a:prstGeom prst="rect">
            <a:avLst/>
          </a:prstGeom>
          <a:noFill/>
        </p:spPr>
        <p:txBody>
          <a:bodyPr wrap="square" rtlCol="0">
            <a:spAutoFit/>
          </a:bodyPr>
          <a:lstStyle/>
          <a:p>
            <a:pPr marL="342900" indent="-342900">
              <a:spcAft>
                <a:spcPts val="1800"/>
              </a:spcAft>
              <a:buClr>
                <a:srgbClr val="6ECECB"/>
              </a:buClr>
              <a:buFont typeface="Calibri" panose="020F0502020204030204" pitchFamily="34" charset="0"/>
              <a:buChar char="↘"/>
            </a:pPr>
            <a:r>
              <a:rPr lang="pt-PT" sz="2400" dirty="0"/>
              <a:t>Sentir-se aceite</a:t>
            </a:r>
          </a:p>
          <a:p>
            <a:pPr marL="342900" indent="-342900">
              <a:spcAft>
                <a:spcPts val="1800"/>
              </a:spcAft>
              <a:buClr>
                <a:srgbClr val="6ECECB"/>
              </a:buClr>
              <a:buFont typeface="Calibri" panose="020F0502020204030204" pitchFamily="34" charset="0"/>
              <a:buChar char="↘"/>
            </a:pPr>
            <a:r>
              <a:rPr lang="pt-PT" sz="2400" dirty="0"/>
              <a:t>Sentir-se à vontade e confortável</a:t>
            </a:r>
          </a:p>
          <a:p>
            <a:pPr marL="342900" indent="-342900">
              <a:spcAft>
                <a:spcPts val="1800"/>
              </a:spcAft>
              <a:buClr>
                <a:srgbClr val="6ECECB"/>
              </a:buClr>
              <a:buFont typeface="Calibri" panose="020F0502020204030204" pitchFamily="34" charset="0"/>
              <a:buChar char="↘"/>
            </a:pPr>
            <a:r>
              <a:rPr lang="pt-PT" sz="2400" dirty="0"/>
              <a:t>Desencadear emoções positivas</a:t>
            </a:r>
          </a:p>
          <a:p>
            <a:pPr marL="342900" indent="-342900">
              <a:spcAft>
                <a:spcPts val="1800"/>
              </a:spcAft>
              <a:buClr>
                <a:srgbClr val="6ECECB"/>
              </a:buClr>
              <a:buFont typeface="Calibri" panose="020F0502020204030204" pitchFamily="34" charset="0"/>
              <a:buChar char="↘"/>
            </a:pPr>
            <a:r>
              <a:rPr lang="pt-PT" sz="2400" dirty="0"/>
              <a:t>Sentir-se valorizado, especial e único</a:t>
            </a:r>
          </a:p>
          <a:p>
            <a:pPr marL="342900" indent="-342900">
              <a:spcAft>
                <a:spcPts val="1800"/>
              </a:spcAft>
              <a:buClr>
                <a:srgbClr val="6ECECB"/>
              </a:buClr>
              <a:buFont typeface="Calibri" panose="020F0502020204030204" pitchFamily="34" charset="0"/>
              <a:buChar char="↘"/>
            </a:pPr>
            <a:r>
              <a:rPr lang="pt-PT" sz="2400" dirty="0"/>
              <a:t>Satisfação crescente</a:t>
            </a:r>
          </a:p>
          <a:p>
            <a:pPr marL="342900" indent="-342900">
              <a:spcAft>
                <a:spcPts val="1800"/>
              </a:spcAft>
              <a:buClr>
                <a:srgbClr val="6ECECB"/>
              </a:buClr>
              <a:buFont typeface="Calibri" panose="020F0502020204030204" pitchFamily="34" charset="0"/>
              <a:buChar char="↘"/>
            </a:pPr>
            <a:r>
              <a:rPr lang="pt-PT" sz="2400" dirty="0"/>
              <a:t>A sensação de ter realizado a escolha certa</a:t>
            </a:r>
          </a:p>
        </p:txBody>
      </p:sp>
    </p:spTree>
    <p:extLst>
      <p:ext uri="{BB962C8B-B14F-4D97-AF65-F5344CB8AC3E}">
        <p14:creationId xmlns:p14="http://schemas.microsoft.com/office/powerpoint/2010/main" val="1824172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a Imagem 5">
            <a:extLst>
              <a:ext uri="{FF2B5EF4-FFF2-40B4-BE49-F238E27FC236}">
                <a16:creationId xmlns:a16="http://schemas.microsoft.com/office/drawing/2014/main" id="{728AE2FA-3F22-427E-B46B-DAC1DC3340B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8802435" y="1223694"/>
            <a:ext cx="3389565" cy="4100336"/>
          </a:xfrm>
        </p:spPr>
      </p:pic>
      <p:sp>
        <p:nvSpPr>
          <p:cNvPr id="3" name="Text Placeholder 2">
            <a:extLst>
              <a:ext uri="{FF2B5EF4-FFF2-40B4-BE49-F238E27FC236}">
                <a16:creationId xmlns:a16="http://schemas.microsoft.com/office/drawing/2014/main" id="{2F5FF7A6-C4E6-7B4A-9F10-186C4D60B621}"/>
              </a:ext>
            </a:extLst>
          </p:cNvPr>
          <p:cNvSpPr>
            <a:spLocks noGrp="1"/>
          </p:cNvSpPr>
          <p:nvPr>
            <p:ph type="body" sz="quarter" idx="16"/>
          </p:nvPr>
        </p:nvSpPr>
        <p:spPr>
          <a:xfrm>
            <a:off x="643223" y="349104"/>
            <a:ext cx="6361734" cy="697353"/>
          </a:xfrm>
        </p:spPr>
        <p:txBody>
          <a:bodyPr/>
          <a:lstStyle/>
          <a:p>
            <a:r>
              <a:rPr lang="en-US" dirty="0"/>
              <a:t>Roadmap</a:t>
            </a:r>
          </a:p>
        </p:txBody>
      </p:sp>
      <p:sp>
        <p:nvSpPr>
          <p:cNvPr id="18" name="Retângulo 17">
            <a:extLst>
              <a:ext uri="{FF2B5EF4-FFF2-40B4-BE49-F238E27FC236}">
                <a16:creationId xmlns:a16="http://schemas.microsoft.com/office/drawing/2014/main" id="{BB7A518C-F84A-43AA-8BCE-34A3721DA75E}"/>
              </a:ext>
            </a:extLst>
          </p:cNvPr>
          <p:cNvSpPr/>
          <p:nvPr/>
        </p:nvSpPr>
        <p:spPr>
          <a:xfrm>
            <a:off x="360420" y="993094"/>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 </a:t>
            </a:r>
            <a:r>
              <a:rPr lang="en-GB" sz="2400" b="1" dirty="0" err="1">
                <a:solidFill>
                  <a:schemeClr val="bg1">
                    <a:lumMod val="65000"/>
                  </a:schemeClr>
                </a:solidFill>
                <a:effectLst>
                  <a:outerShdw blurRad="38100" dist="38100" dir="2700000" algn="tl">
                    <a:srgbClr val="000000">
                      <a:alpha val="43137"/>
                    </a:srgbClr>
                  </a:outerShdw>
                </a:effectLst>
              </a:rPr>
              <a:t>Introdução</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ao</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21" name="Seta: Pentágono 20">
            <a:extLst>
              <a:ext uri="{FF2B5EF4-FFF2-40B4-BE49-F238E27FC236}">
                <a16:creationId xmlns:a16="http://schemas.microsoft.com/office/drawing/2014/main" id="{8DFD8A69-710F-4111-AEA1-33542E1101AD}"/>
              </a:ext>
            </a:extLst>
          </p:cNvPr>
          <p:cNvSpPr/>
          <p:nvPr/>
        </p:nvSpPr>
        <p:spPr>
          <a:xfrm>
            <a:off x="360420" y="1578877"/>
            <a:ext cx="6444000" cy="468000"/>
          </a:xfrm>
          <a:prstGeom prst="homePlate">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effectLst>
                  <a:outerShdw blurRad="38100" dist="38100" dir="2700000" algn="tl">
                    <a:srgbClr val="000000">
                      <a:alpha val="43137"/>
                    </a:srgbClr>
                  </a:outerShdw>
                </a:effectLst>
              </a:rPr>
              <a:t>II. A Nova Era do </a:t>
            </a:r>
            <a:r>
              <a:rPr lang="en-GB" sz="2800" b="1" dirty="0" err="1">
                <a:effectLst>
                  <a:outerShdw blurRad="38100" dist="38100" dir="2700000" algn="tl">
                    <a:srgbClr val="000000">
                      <a:alpha val="43137"/>
                    </a:srgbClr>
                  </a:outerShdw>
                </a:effectLst>
              </a:rPr>
              <a:t>Bem-Estar</a:t>
            </a:r>
            <a:endParaRPr lang="en-GB" sz="2800" b="1" dirty="0">
              <a:effectLst>
                <a:outerShdw blurRad="38100" dist="38100" dir="2700000" algn="tl">
                  <a:srgbClr val="000000">
                    <a:alpha val="43137"/>
                  </a:srgbClr>
                </a:outerShdw>
              </a:effectLst>
            </a:endParaRPr>
          </a:p>
        </p:txBody>
      </p:sp>
      <p:sp>
        <p:nvSpPr>
          <p:cNvPr id="23" name="Retângulo 22">
            <a:extLst>
              <a:ext uri="{FF2B5EF4-FFF2-40B4-BE49-F238E27FC236}">
                <a16:creationId xmlns:a16="http://schemas.microsoft.com/office/drawing/2014/main" id="{4B0162A3-29E8-44BC-A322-0418F3A93E1D}"/>
              </a:ext>
            </a:extLst>
          </p:cNvPr>
          <p:cNvSpPr/>
          <p:nvPr/>
        </p:nvSpPr>
        <p:spPr>
          <a:xfrm>
            <a:off x="360420" y="2164660"/>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III. A Economia da </a:t>
            </a:r>
            <a:r>
              <a:rPr lang="en-GB" sz="2400" b="1" dirty="0" err="1">
                <a:solidFill>
                  <a:schemeClr val="bg1">
                    <a:lumMod val="65000"/>
                  </a:schemeClr>
                </a:solidFill>
                <a:effectLst>
                  <a:outerShdw blurRad="38100" dist="38100" dir="2700000" algn="tl">
                    <a:srgbClr val="000000">
                      <a:alpha val="43137"/>
                    </a:srgbClr>
                  </a:outerShdw>
                </a:effectLst>
              </a:rPr>
              <a:t>Experiência</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25" name="Retângulo 24">
            <a:extLst>
              <a:ext uri="{FF2B5EF4-FFF2-40B4-BE49-F238E27FC236}">
                <a16:creationId xmlns:a16="http://schemas.microsoft.com/office/drawing/2014/main" id="{7A302B70-E61E-43B8-9768-0F19412AF764}"/>
              </a:ext>
            </a:extLst>
          </p:cNvPr>
          <p:cNvSpPr/>
          <p:nvPr/>
        </p:nvSpPr>
        <p:spPr>
          <a:xfrm>
            <a:off x="360413" y="3922009"/>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 O Storytelling no Turismo </a:t>
            </a:r>
            <a:r>
              <a:rPr lang="en-GB" sz="2400" b="1" dirty="0" err="1">
                <a:solidFill>
                  <a:schemeClr val="bg1">
                    <a:lumMod val="65000"/>
                  </a:schemeClr>
                </a:solidFill>
                <a:effectLst>
                  <a:outerShdw blurRad="38100" dist="38100" dir="2700000" algn="tl">
                    <a:srgbClr val="000000">
                      <a:alpha val="43137"/>
                    </a:srgbClr>
                  </a:outerShdw>
                </a:effectLst>
              </a:rPr>
              <a:t>Culinário</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26" name="Retângulo 25">
            <a:extLst>
              <a:ext uri="{FF2B5EF4-FFF2-40B4-BE49-F238E27FC236}">
                <a16:creationId xmlns:a16="http://schemas.microsoft.com/office/drawing/2014/main" id="{8A525757-DB71-41F1-9C3B-CEDEB784D1BE}"/>
              </a:ext>
            </a:extLst>
          </p:cNvPr>
          <p:cNvSpPr/>
          <p:nvPr/>
        </p:nvSpPr>
        <p:spPr>
          <a:xfrm>
            <a:off x="360413" y="4507792"/>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VII. </a:t>
            </a:r>
            <a:r>
              <a:rPr lang="en-US" sz="2400" b="1" dirty="0" err="1">
                <a:solidFill>
                  <a:schemeClr val="bg1">
                    <a:lumMod val="65000"/>
                  </a:schemeClr>
                </a:solidFill>
                <a:effectLst>
                  <a:outerShdw blurRad="38100" dist="38100" dir="2700000" algn="tl">
                    <a:srgbClr val="000000">
                      <a:alpha val="43137"/>
                    </a:srgbClr>
                  </a:outerShdw>
                </a:effectLst>
              </a:rPr>
              <a:t>Criação</a:t>
            </a:r>
            <a:r>
              <a:rPr lang="en-US" sz="2400" b="1" dirty="0">
                <a:solidFill>
                  <a:schemeClr val="bg1">
                    <a:lumMod val="65000"/>
                  </a:schemeClr>
                </a:solidFill>
                <a:effectLst>
                  <a:outerShdw blurRad="38100" dist="38100" dir="2700000" algn="tl">
                    <a:srgbClr val="000000">
                      <a:alpha val="43137"/>
                    </a:srgbClr>
                  </a:outerShdw>
                </a:effectLst>
              </a:rPr>
              <a:t> de um </a:t>
            </a:r>
            <a:r>
              <a:rPr lang="en-US" sz="2400" b="1" dirty="0" err="1">
                <a:solidFill>
                  <a:schemeClr val="bg1">
                    <a:lumMod val="65000"/>
                  </a:schemeClr>
                </a:solidFill>
                <a:effectLst>
                  <a:outerShdw blurRad="38100" dist="38100" dir="2700000" algn="tl">
                    <a:srgbClr val="000000">
                      <a:alpha val="43137"/>
                    </a:srgbClr>
                  </a:outerShdw>
                </a:effectLst>
              </a:rPr>
              <a:t>negócio</a:t>
            </a:r>
            <a:r>
              <a:rPr lang="en-US" sz="2400" b="1" dirty="0">
                <a:solidFill>
                  <a:schemeClr val="bg1">
                    <a:lumMod val="65000"/>
                  </a:schemeClr>
                </a:solidFill>
                <a:effectLst>
                  <a:outerShdw blurRad="38100" dist="38100" dir="2700000" algn="tl">
                    <a:srgbClr val="000000">
                      <a:alpha val="43137"/>
                    </a:srgbClr>
                  </a:outerShdw>
                </a:effectLst>
              </a:rPr>
              <a:t> de </a:t>
            </a:r>
            <a:r>
              <a:rPr lang="en-US"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27" name="Retângulo 26">
            <a:extLst>
              <a:ext uri="{FF2B5EF4-FFF2-40B4-BE49-F238E27FC236}">
                <a16:creationId xmlns:a16="http://schemas.microsoft.com/office/drawing/2014/main" id="{F9CBEB01-D9D7-47F0-BEA3-867AC9E7879E}"/>
              </a:ext>
            </a:extLst>
          </p:cNvPr>
          <p:cNvSpPr/>
          <p:nvPr/>
        </p:nvSpPr>
        <p:spPr>
          <a:xfrm>
            <a:off x="360413" y="5093575"/>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VIII. Branding para o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pic>
        <p:nvPicPr>
          <p:cNvPr id="29" name="Imagem 28">
            <a:extLst>
              <a:ext uri="{FF2B5EF4-FFF2-40B4-BE49-F238E27FC236}">
                <a16:creationId xmlns:a16="http://schemas.microsoft.com/office/drawing/2014/main" id="{E83CBF5B-2279-42B7-943F-145D6D7A01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1047094"/>
            <a:ext cx="360000" cy="360000"/>
          </a:xfrm>
          <a:prstGeom prst="rect">
            <a:avLst/>
          </a:prstGeom>
        </p:spPr>
      </p:pic>
      <p:pic>
        <p:nvPicPr>
          <p:cNvPr id="31" name="Imagem 30">
            <a:extLst>
              <a:ext uri="{FF2B5EF4-FFF2-40B4-BE49-F238E27FC236}">
                <a16:creationId xmlns:a16="http://schemas.microsoft.com/office/drawing/2014/main" id="{4B924BE2-4396-46FC-9A8B-B427ACC79E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310" y="4561792"/>
            <a:ext cx="360000" cy="360000"/>
          </a:xfrm>
          <a:prstGeom prst="rect">
            <a:avLst/>
          </a:prstGeom>
        </p:spPr>
      </p:pic>
      <p:pic>
        <p:nvPicPr>
          <p:cNvPr id="32" name="Imagem 31">
            <a:extLst>
              <a:ext uri="{FF2B5EF4-FFF2-40B4-BE49-F238E27FC236}">
                <a16:creationId xmlns:a16="http://schemas.microsoft.com/office/drawing/2014/main" id="{38FB39F4-5105-40DE-BA36-48193398B4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310" y="5733357"/>
            <a:ext cx="360000" cy="360000"/>
          </a:xfrm>
          <a:prstGeom prst="rect">
            <a:avLst/>
          </a:prstGeom>
        </p:spPr>
      </p:pic>
      <p:pic>
        <p:nvPicPr>
          <p:cNvPr id="35" name="Imagem 34">
            <a:extLst>
              <a:ext uri="{FF2B5EF4-FFF2-40B4-BE49-F238E27FC236}">
                <a16:creationId xmlns:a16="http://schemas.microsoft.com/office/drawing/2014/main" id="{1D36FE6C-0BE5-4E65-8FEF-568EB05A18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5147574"/>
            <a:ext cx="360000" cy="360000"/>
          </a:xfrm>
          <a:prstGeom prst="rect">
            <a:avLst/>
          </a:prstGeom>
        </p:spPr>
      </p:pic>
      <p:sp>
        <p:nvSpPr>
          <p:cNvPr id="36" name="Retângulo 35">
            <a:extLst>
              <a:ext uri="{FF2B5EF4-FFF2-40B4-BE49-F238E27FC236}">
                <a16:creationId xmlns:a16="http://schemas.microsoft.com/office/drawing/2014/main" id="{DD5367B7-464D-4F25-8014-42AF3F99901E}"/>
              </a:ext>
            </a:extLst>
          </p:cNvPr>
          <p:cNvSpPr/>
          <p:nvPr/>
        </p:nvSpPr>
        <p:spPr>
          <a:xfrm>
            <a:off x="360413" y="2750443"/>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IV. </a:t>
            </a:r>
            <a:r>
              <a:rPr lang="pt-PT" sz="2400" b="1" dirty="0">
                <a:solidFill>
                  <a:schemeClr val="bg1">
                    <a:lumMod val="65000"/>
                  </a:schemeClr>
                </a:solidFill>
                <a:effectLst>
                  <a:outerShdw blurRad="38100" dist="38100" dir="2700000" algn="tl">
                    <a:srgbClr val="000000">
                      <a:alpha val="43137"/>
                    </a:srgbClr>
                  </a:outerShdw>
                </a:effectLst>
              </a:rPr>
              <a:t>Construir</a:t>
            </a:r>
            <a:r>
              <a:rPr lang="en-GB" sz="2400" b="1" dirty="0">
                <a:solidFill>
                  <a:schemeClr val="bg1">
                    <a:lumMod val="65000"/>
                  </a:schemeClr>
                </a:solidFill>
                <a:effectLst>
                  <a:outerShdw blurRad="38100" dist="38100" dir="2700000" algn="tl">
                    <a:srgbClr val="000000">
                      <a:alpha val="43137"/>
                    </a:srgbClr>
                  </a:outerShdw>
                </a:effectLst>
              </a:rPr>
              <a:t> </a:t>
            </a:r>
            <a:r>
              <a:rPr lang="pt-PT" sz="2400" b="1" dirty="0">
                <a:solidFill>
                  <a:schemeClr val="bg1">
                    <a:lumMod val="65000"/>
                  </a:schemeClr>
                </a:solidFill>
                <a:effectLst>
                  <a:outerShdw blurRad="38100" dist="38100" dir="2700000" algn="tl">
                    <a:srgbClr val="000000">
                      <a:alpha val="43137"/>
                    </a:srgbClr>
                  </a:outerShdw>
                </a:effectLst>
              </a:rPr>
              <a:t>Experiências</a:t>
            </a:r>
            <a:r>
              <a:rPr lang="en-GB" sz="2400" b="1" dirty="0">
                <a:solidFill>
                  <a:schemeClr val="bg1">
                    <a:lumMod val="65000"/>
                  </a:schemeClr>
                </a:solidFill>
                <a:effectLst>
                  <a:outerShdw blurRad="38100" dist="38100" dir="2700000" algn="tl">
                    <a:srgbClr val="000000">
                      <a:alpha val="43137"/>
                    </a:srgbClr>
                  </a:outerShdw>
                </a:effectLst>
              </a:rPr>
              <a:t> de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40" name="Retângulo 39">
            <a:extLst>
              <a:ext uri="{FF2B5EF4-FFF2-40B4-BE49-F238E27FC236}">
                <a16:creationId xmlns:a16="http://schemas.microsoft.com/office/drawing/2014/main" id="{7E01C3C7-870E-4209-B1ED-95726D04C6CB}"/>
              </a:ext>
            </a:extLst>
          </p:cNvPr>
          <p:cNvSpPr/>
          <p:nvPr/>
        </p:nvSpPr>
        <p:spPr>
          <a:xfrm>
            <a:off x="360420" y="3336226"/>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 </a:t>
            </a:r>
            <a:r>
              <a:rPr lang="en-GB" sz="2400" b="1" dirty="0" err="1">
                <a:solidFill>
                  <a:schemeClr val="bg1">
                    <a:lumMod val="65000"/>
                  </a:schemeClr>
                </a:solidFill>
                <a:effectLst>
                  <a:outerShdw blurRad="38100" dist="38100" dir="2700000" algn="tl">
                    <a:srgbClr val="000000">
                      <a:alpha val="43137"/>
                    </a:srgbClr>
                  </a:outerShdw>
                </a:effectLst>
              </a:rPr>
              <a:t>Mapa</a:t>
            </a:r>
            <a:r>
              <a:rPr lang="en-GB" sz="2400" b="1" dirty="0">
                <a:solidFill>
                  <a:schemeClr val="bg1">
                    <a:lumMod val="65000"/>
                  </a:schemeClr>
                </a:solidFill>
                <a:effectLst>
                  <a:outerShdw blurRad="38100" dist="38100" dir="2700000" algn="tl">
                    <a:srgbClr val="000000">
                      <a:alpha val="43137"/>
                    </a:srgbClr>
                  </a:outerShdw>
                </a:effectLst>
              </a:rPr>
              <a:t> da </a:t>
            </a:r>
            <a:r>
              <a:rPr lang="en-GB" sz="2400" b="1" dirty="0" err="1">
                <a:solidFill>
                  <a:schemeClr val="bg1">
                    <a:lumMod val="65000"/>
                  </a:schemeClr>
                </a:solidFill>
                <a:effectLst>
                  <a:outerShdw blurRad="38100" dist="38100" dir="2700000" algn="tl">
                    <a:srgbClr val="000000">
                      <a:alpha val="43137"/>
                    </a:srgbClr>
                  </a:outerShdw>
                </a:effectLst>
              </a:rPr>
              <a:t>Jornada</a:t>
            </a:r>
            <a:r>
              <a:rPr lang="en-GB" sz="2400" b="1" dirty="0">
                <a:solidFill>
                  <a:schemeClr val="bg1">
                    <a:lumMod val="65000"/>
                  </a:schemeClr>
                </a:solidFill>
                <a:effectLst>
                  <a:outerShdw blurRad="38100" dist="38100" dir="2700000" algn="tl">
                    <a:srgbClr val="000000">
                      <a:alpha val="43137"/>
                    </a:srgbClr>
                  </a:outerShdw>
                </a:effectLst>
              </a:rPr>
              <a:t> do </a:t>
            </a:r>
            <a:r>
              <a:rPr lang="en-GB" sz="2400" b="1" dirty="0" err="1">
                <a:solidFill>
                  <a:schemeClr val="bg1">
                    <a:lumMod val="65000"/>
                  </a:schemeClr>
                </a:solidFill>
                <a:effectLst>
                  <a:outerShdw blurRad="38100" dist="38100" dir="2700000" algn="tl">
                    <a:srgbClr val="000000">
                      <a:alpha val="43137"/>
                    </a:srgbClr>
                  </a:outerShdw>
                </a:effectLst>
              </a:rPr>
              <a:t>Consumidor</a:t>
            </a:r>
            <a:endParaRPr lang="en-GB" sz="2400" b="1" dirty="0">
              <a:solidFill>
                <a:schemeClr val="bg1">
                  <a:lumMod val="65000"/>
                </a:schemeClr>
              </a:solidFill>
              <a:effectLst>
                <a:outerShdw blurRad="38100" dist="38100" dir="2700000" algn="tl">
                  <a:srgbClr val="000000">
                    <a:alpha val="43137"/>
                  </a:srgbClr>
                </a:outerShdw>
              </a:effectLst>
            </a:endParaRPr>
          </a:p>
        </p:txBody>
      </p:sp>
      <p:pic>
        <p:nvPicPr>
          <p:cNvPr id="41" name="Imagem 40">
            <a:extLst>
              <a:ext uri="{FF2B5EF4-FFF2-40B4-BE49-F238E27FC236}">
                <a16:creationId xmlns:a16="http://schemas.microsoft.com/office/drawing/2014/main" id="{4EF78874-D9A6-402F-B155-D6716ABB1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310" y="3976010"/>
            <a:ext cx="360000" cy="360000"/>
          </a:xfrm>
          <a:prstGeom prst="rect">
            <a:avLst/>
          </a:prstGeom>
        </p:spPr>
      </p:pic>
      <p:sp>
        <p:nvSpPr>
          <p:cNvPr id="22" name="Retângulo 21">
            <a:extLst>
              <a:ext uri="{FF2B5EF4-FFF2-40B4-BE49-F238E27FC236}">
                <a16:creationId xmlns:a16="http://schemas.microsoft.com/office/drawing/2014/main" id="{DE226451-2E81-46BF-BCDB-B403966C9820}"/>
              </a:ext>
            </a:extLst>
          </p:cNvPr>
          <p:cNvSpPr/>
          <p:nvPr/>
        </p:nvSpPr>
        <p:spPr>
          <a:xfrm>
            <a:off x="360413" y="5679357"/>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IX. Marketing Digital</a:t>
            </a:r>
          </a:p>
        </p:txBody>
      </p:sp>
      <p:pic>
        <p:nvPicPr>
          <p:cNvPr id="24" name="Imagem 23">
            <a:extLst>
              <a:ext uri="{FF2B5EF4-FFF2-40B4-BE49-F238E27FC236}">
                <a16:creationId xmlns:a16="http://schemas.microsoft.com/office/drawing/2014/main" id="{BBEDA148-E791-40D4-8EF3-633A7A9D4E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3388145"/>
            <a:ext cx="360000" cy="360000"/>
          </a:xfrm>
          <a:prstGeom prst="rect">
            <a:avLst/>
          </a:prstGeom>
        </p:spPr>
      </p:pic>
      <p:pic>
        <p:nvPicPr>
          <p:cNvPr id="33" name="Imagem 32">
            <a:extLst>
              <a:ext uri="{FF2B5EF4-FFF2-40B4-BE49-F238E27FC236}">
                <a16:creationId xmlns:a16="http://schemas.microsoft.com/office/drawing/2014/main" id="{43C838EC-C431-4113-9E2B-47A2FDB14F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2804443"/>
            <a:ext cx="360000" cy="360000"/>
          </a:xfrm>
          <a:prstGeom prst="rect">
            <a:avLst/>
          </a:prstGeom>
        </p:spPr>
      </p:pic>
      <p:pic>
        <p:nvPicPr>
          <p:cNvPr id="34" name="Imagem 33">
            <a:extLst>
              <a:ext uri="{FF2B5EF4-FFF2-40B4-BE49-F238E27FC236}">
                <a16:creationId xmlns:a16="http://schemas.microsoft.com/office/drawing/2014/main" id="{BC79E040-A2A4-49A3-BB43-BF670F1772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2218660"/>
            <a:ext cx="360000" cy="360000"/>
          </a:xfrm>
          <a:prstGeom prst="rect">
            <a:avLst/>
          </a:prstGeom>
        </p:spPr>
      </p:pic>
      <p:pic>
        <p:nvPicPr>
          <p:cNvPr id="37" name="Imagem 36">
            <a:extLst>
              <a:ext uri="{FF2B5EF4-FFF2-40B4-BE49-F238E27FC236}">
                <a16:creationId xmlns:a16="http://schemas.microsoft.com/office/drawing/2014/main" id="{99029731-0DBF-45D3-8119-248E05859A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1628716"/>
            <a:ext cx="360000" cy="360000"/>
          </a:xfrm>
          <a:prstGeom prst="rect">
            <a:avLst/>
          </a:prstGeom>
        </p:spPr>
      </p:pic>
    </p:spTree>
    <p:extLst>
      <p:ext uri="{BB962C8B-B14F-4D97-AF65-F5344CB8AC3E}">
        <p14:creationId xmlns:p14="http://schemas.microsoft.com/office/powerpoint/2010/main" val="2453277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4"/>
              </a:rPr>
              <a:t>https://youtu.be/zVDu0tJHTnY</a:t>
            </a:r>
            <a:r>
              <a:rPr lang="en-GB" sz="1050" dirty="0"/>
              <a:t> </a:t>
            </a:r>
          </a:p>
        </p:txBody>
      </p:sp>
      <p:sp>
        <p:nvSpPr>
          <p:cNvPr id="2" name="Text Placeholder 2">
            <a:extLst>
              <a:ext uri="{FF2B5EF4-FFF2-40B4-BE49-F238E27FC236}">
                <a16:creationId xmlns:a16="http://schemas.microsoft.com/office/drawing/2014/main" id="{DFD1A90F-7347-446C-937E-4CDCEAB040E0}"/>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Video de </a:t>
            </a:r>
            <a:r>
              <a:rPr lang="en-US" sz="3600" b="1" dirty="0" err="1"/>
              <a:t>suporte</a:t>
            </a:r>
            <a:r>
              <a:rPr lang="en-US" sz="3600" b="1" dirty="0"/>
              <a:t> #3</a:t>
            </a:r>
          </a:p>
        </p:txBody>
      </p:sp>
      <p:pic>
        <p:nvPicPr>
          <p:cNvPr id="3" name="Imagem 2">
            <a:extLst>
              <a:ext uri="{FF2B5EF4-FFF2-40B4-BE49-F238E27FC236}">
                <a16:creationId xmlns:a16="http://schemas.microsoft.com/office/drawing/2014/main" id="{533219A6-BC9B-4BC6-90BE-EE75E1FA9D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10" name="CaixaDeTexto 9">
            <a:extLst>
              <a:ext uri="{FF2B5EF4-FFF2-40B4-BE49-F238E27FC236}">
                <a16:creationId xmlns:a16="http://schemas.microsoft.com/office/drawing/2014/main" id="{9C991AC0-9DD0-48A9-9CBD-47419E681DF7}"/>
              </a:ext>
            </a:extLst>
          </p:cNvPr>
          <p:cNvSpPr txBox="1"/>
          <p:nvPr/>
        </p:nvSpPr>
        <p:spPr>
          <a:xfrm>
            <a:off x="9843516" y="1228725"/>
            <a:ext cx="2293620" cy="1200329"/>
          </a:xfrm>
          <a:prstGeom prst="rect">
            <a:avLst/>
          </a:prstGeom>
          <a:noFill/>
        </p:spPr>
        <p:txBody>
          <a:bodyPr wrap="square">
            <a:spAutoFit/>
          </a:bodyPr>
          <a:lstStyle/>
          <a:p>
            <a:r>
              <a:rPr lang="it-IT" sz="2400" b="1" i="1" dirty="0">
                <a:solidFill>
                  <a:schemeClr val="bg1">
                    <a:lumMod val="65000"/>
                  </a:schemeClr>
                </a:solidFill>
              </a:rPr>
              <a:t>100% Pura Nova Zelândia:</a:t>
            </a:r>
          </a:p>
          <a:p>
            <a:r>
              <a:rPr lang="it-IT" sz="2400" b="1" i="1" dirty="0">
                <a:solidFill>
                  <a:schemeClr val="bg1">
                    <a:lumMod val="65000"/>
                  </a:schemeClr>
                </a:solidFill>
              </a:rPr>
              <a:t> Kia ora</a:t>
            </a:r>
            <a:endParaRPr lang="en-GB" sz="2400" b="1" i="1" dirty="0">
              <a:solidFill>
                <a:schemeClr val="bg1">
                  <a:lumMod val="65000"/>
                </a:schemeClr>
              </a:solidFill>
            </a:endParaRPr>
          </a:p>
        </p:txBody>
      </p:sp>
      <p:pic>
        <p:nvPicPr>
          <p:cNvPr id="8" name="Multimédia Online 7" title="100% Pure New Zealand: Kia ora">
            <a:hlinkClick r:id="" action="ppaction://media"/>
            <a:extLst>
              <a:ext uri="{FF2B5EF4-FFF2-40B4-BE49-F238E27FC236}">
                <a16:creationId xmlns:a16="http://schemas.microsoft.com/office/drawing/2014/main" id="{7DB494C4-C20D-4FB7-8422-FADC1F9BA0B2}"/>
              </a:ext>
            </a:extLst>
          </p:cNvPr>
          <p:cNvPicPr>
            <a:picLocks noRot="1"/>
          </p:cNvPicPr>
          <p:nvPr>
            <a:videoFile r:link="rId1"/>
          </p:nvPr>
        </p:nvPicPr>
        <p:blipFill>
          <a:blip r:embed="rId6"/>
          <a:stretch>
            <a:fillRect/>
          </a:stretch>
        </p:blipFill>
        <p:spPr>
          <a:xfrm>
            <a:off x="2673929" y="1287000"/>
            <a:ext cx="6948000" cy="4284000"/>
          </a:xfrm>
          <a:prstGeom prst="rect">
            <a:avLst/>
          </a:prstGeom>
        </p:spPr>
      </p:pic>
    </p:spTree>
    <p:extLst>
      <p:ext uri="{BB962C8B-B14F-4D97-AF65-F5344CB8AC3E}">
        <p14:creationId xmlns:p14="http://schemas.microsoft.com/office/powerpoint/2010/main" val="273176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Hexágono 32">
            <a:extLst>
              <a:ext uri="{FF2B5EF4-FFF2-40B4-BE49-F238E27FC236}">
                <a16:creationId xmlns:a16="http://schemas.microsoft.com/office/drawing/2014/main" id="{0A5BA650-3DF5-4F53-9EEE-F4D071BDBD23}"/>
              </a:ext>
            </a:extLst>
          </p:cNvPr>
          <p:cNvSpPr/>
          <p:nvPr/>
        </p:nvSpPr>
        <p:spPr>
          <a:xfrm>
            <a:off x="3634241" y="1503320"/>
            <a:ext cx="4837936" cy="4172723"/>
          </a:xfrm>
          <a:prstGeom prst="hexagon">
            <a:avLst/>
          </a:prstGeom>
          <a:noFill/>
          <a:ln w="57150">
            <a:solidFill>
              <a:srgbClr val="FD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tângulo 15">
            <a:extLst>
              <a:ext uri="{FF2B5EF4-FFF2-40B4-BE49-F238E27FC236}">
                <a16:creationId xmlns:a16="http://schemas.microsoft.com/office/drawing/2014/main" id="{0C56C5C5-BD02-4B21-B6F4-BB274F786F9A}"/>
              </a:ext>
            </a:extLst>
          </p:cNvPr>
          <p:cNvSpPr/>
          <p:nvPr/>
        </p:nvSpPr>
        <p:spPr>
          <a:xfrm>
            <a:off x="1892808" y="1111861"/>
            <a:ext cx="2343153"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r"/>
            <a:r>
              <a:rPr lang="en-GB" sz="2800" b="1" spc="-20" dirty="0" err="1">
                <a:solidFill>
                  <a:schemeClr val="tx1"/>
                </a:solidFill>
              </a:rPr>
              <a:t>Aparência</a:t>
            </a:r>
            <a:endParaRPr lang="en-GB" sz="2800" b="1" spc="-20" dirty="0">
              <a:solidFill>
                <a:schemeClr val="tx1"/>
              </a:solidFill>
            </a:endParaRPr>
          </a:p>
        </p:txBody>
      </p:sp>
      <p:sp>
        <p:nvSpPr>
          <p:cNvPr id="17" name="Retângulo 16">
            <a:extLst>
              <a:ext uri="{FF2B5EF4-FFF2-40B4-BE49-F238E27FC236}">
                <a16:creationId xmlns:a16="http://schemas.microsoft.com/office/drawing/2014/main" id="{9F52EEF8-D03E-4967-BE77-9F926A41F6AE}"/>
              </a:ext>
            </a:extLst>
          </p:cNvPr>
          <p:cNvSpPr/>
          <p:nvPr/>
        </p:nvSpPr>
        <p:spPr>
          <a:xfrm>
            <a:off x="7883285" y="1107963"/>
            <a:ext cx="2794659"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GB" sz="2800" b="1" dirty="0" err="1">
                <a:solidFill>
                  <a:schemeClr val="tx1"/>
                </a:solidFill>
              </a:rPr>
              <a:t>Contacto</a:t>
            </a:r>
            <a:r>
              <a:rPr lang="en-GB" sz="2800" b="1" dirty="0">
                <a:solidFill>
                  <a:schemeClr val="tx1"/>
                </a:solidFill>
              </a:rPr>
              <a:t> Visual</a:t>
            </a:r>
          </a:p>
        </p:txBody>
      </p:sp>
      <p:sp>
        <p:nvSpPr>
          <p:cNvPr id="18" name="Retângulo 17">
            <a:extLst>
              <a:ext uri="{FF2B5EF4-FFF2-40B4-BE49-F238E27FC236}">
                <a16:creationId xmlns:a16="http://schemas.microsoft.com/office/drawing/2014/main" id="{DE96B1E5-55D2-477D-A3F9-E814D729AA89}"/>
              </a:ext>
            </a:extLst>
          </p:cNvPr>
          <p:cNvSpPr/>
          <p:nvPr/>
        </p:nvSpPr>
        <p:spPr>
          <a:xfrm>
            <a:off x="1649521" y="3128503"/>
            <a:ext cx="1554479"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r"/>
            <a:r>
              <a:rPr lang="en-GB" sz="2800" b="1" dirty="0" err="1">
                <a:solidFill>
                  <a:schemeClr val="tx1"/>
                </a:solidFill>
              </a:rPr>
              <a:t>Sorriso</a:t>
            </a:r>
            <a:endParaRPr lang="en-GB" sz="2800" b="1" dirty="0">
              <a:solidFill>
                <a:schemeClr val="tx1"/>
              </a:solidFill>
            </a:endParaRPr>
          </a:p>
        </p:txBody>
      </p:sp>
      <p:sp>
        <p:nvSpPr>
          <p:cNvPr id="19" name="Retângulo 18">
            <a:extLst>
              <a:ext uri="{FF2B5EF4-FFF2-40B4-BE49-F238E27FC236}">
                <a16:creationId xmlns:a16="http://schemas.microsoft.com/office/drawing/2014/main" id="{2C5C9511-1C48-411B-84A0-02D1030FEBDA}"/>
              </a:ext>
            </a:extLst>
          </p:cNvPr>
          <p:cNvSpPr/>
          <p:nvPr/>
        </p:nvSpPr>
        <p:spPr>
          <a:xfrm>
            <a:off x="1633175" y="5316043"/>
            <a:ext cx="2794652"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r"/>
            <a:r>
              <a:rPr lang="pt-PT" sz="2800" b="1" spc="-20" dirty="0">
                <a:solidFill>
                  <a:schemeClr val="tx1"/>
                </a:solidFill>
              </a:rPr>
              <a:t>Linguagem corporal</a:t>
            </a:r>
          </a:p>
        </p:txBody>
      </p:sp>
      <p:sp>
        <p:nvSpPr>
          <p:cNvPr id="20" name="Retângulo 19">
            <a:extLst>
              <a:ext uri="{FF2B5EF4-FFF2-40B4-BE49-F238E27FC236}">
                <a16:creationId xmlns:a16="http://schemas.microsoft.com/office/drawing/2014/main" id="{51E30D49-2B70-4504-AC97-028CCCBA87E9}"/>
              </a:ext>
            </a:extLst>
          </p:cNvPr>
          <p:cNvSpPr/>
          <p:nvPr/>
        </p:nvSpPr>
        <p:spPr>
          <a:xfrm>
            <a:off x="8980561" y="3128503"/>
            <a:ext cx="2794651"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GB" sz="2800" b="1" spc="-40" dirty="0" err="1">
                <a:solidFill>
                  <a:schemeClr val="tx1"/>
                </a:solidFill>
              </a:rPr>
              <a:t>Atitude</a:t>
            </a:r>
            <a:endParaRPr lang="en-GB" sz="2800" b="1" spc="-40" dirty="0">
              <a:solidFill>
                <a:schemeClr val="tx1"/>
              </a:solidFill>
            </a:endParaRPr>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Conhecer</a:t>
            </a:r>
            <a:r>
              <a:rPr lang="en-US" sz="3600" b="1" dirty="0"/>
              <a:t> e </a:t>
            </a:r>
            <a:r>
              <a:rPr lang="en-US" sz="3600" b="1" dirty="0" err="1"/>
              <a:t>Cumprimentar</a:t>
            </a:r>
            <a:endParaRPr lang="en-US" sz="3600" b="1" dirty="0"/>
          </a:p>
        </p:txBody>
      </p:sp>
      <p:pic>
        <p:nvPicPr>
          <p:cNvPr id="4" name="Imagem 3">
            <a:extLst>
              <a:ext uri="{FF2B5EF4-FFF2-40B4-BE49-F238E27FC236}">
                <a16:creationId xmlns:a16="http://schemas.microsoft.com/office/drawing/2014/main" id="{85F7A7FB-8DB3-4B9A-BC1C-7A66F0F87B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5960" y="997429"/>
            <a:ext cx="900000" cy="900000"/>
          </a:xfrm>
          <a:prstGeom prst="rect">
            <a:avLst/>
          </a:prstGeom>
        </p:spPr>
      </p:pic>
      <p:pic>
        <p:nvPicPr>
          <p:cNvPr id="24" name="Imagem 23">
            <a:extLst>
              <a:ext uri="{FF2B5EF4-FFF2-40B4-BE49-F238E27FC236}">
                <a16:creationId xmlns:a16="http://schemas.microsoft.com/office/drawing/2014/main" id="{731C11E0-CC12-47E7-BD6E-FE816E0722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8737" y="927963"/>
            <a:ext cx="900000" cy="900000"/>
          </a:xfrm>
          <a:prstGeom prst="rect">
            <a:avLst/>
          </a:prstGeom>
        </p:spPr>
      </p:pic>
      <p:pic>
        <p:nvPicPr>
          <p:cNvPr id="26" name="Imagem 25">
            <a:extLst>
              <a:ext uri="{FF2B5EF4-FFF2-40B4-BE49-F238E27FC236}">
                <a16:creationId xmlns:a16="http://schemas.microsoft.com/office/drawing/2014/main" id="{F69A4B7C-11D0-4D36-8EA4-C0133ABB42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15042" y="2964467"/>
            <a:ext cx="900000" cy="900000"/>
          </a:xfrm>
          <a:prstGeom prst="rect">
            <a:avLst/>
          </a:prstGeom>
        </p:spPr>
      </p:pic>
      <p:pic>
        <p:nvPicPr>
          <p:cNvPr id="28" name="Imagem 27">
            <a:extLst>
              <a:ext uri="{FF2B5EF4-FFF2-40B4-BE49-F238E27FC236}">
                <a16:creationId xmlns:a16="http://schemas.microsoft.com/office/drawing/2014/main" id="{47F950BD-62D9-4843-95C4-14B8B319B9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35960" y="5167502"/>
            <a:ext cx="900000" cy="900000"/>
          </a:xfrm>
          <a:prstGeom prst="rect">
            <a:avLst/>
          </a:prstGeom>
        </p:spPr>
      </p:pic>
      <p:pic>
        <p:nvPicPr>
          <p:cNvPr id="30" name="Imagem 29">
            <a:extLst>
              <a:ext uri="{FF2B5EF4-FFF2-40B4-BE49-F238E27FC236}">
                <a16:creationId xmlns:a16="http://schemas.microsoft.com/office/drawing/2014/main" id="{96341EF0-ACC0-4D23-B28E-2297E6D8D3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22177" y="3038503"/>
            <a:ext cx="900000" cy="900000"/>
          </a:xfrm>
          <a:prstGeom prst="rect">
            <a:avLst/>
          </a:prstGeom>
        </p:spPr>
      </p:pic>
      <p:pic>
        <p:nvPicPr>
          <p:cNvPr id="32" name="Imagem 31">
            <a:extLst>
              <a:ext uri="{FF2B5EF4-FFF2-40B4-BE49-F238E27FC236}">
                <a16:creationId xmlns:a16="http://schemas.microsoft.com/office/drawing/2014/main" id="{2573F95A-FAE0-4DE7-852E-7E94593529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40884" y="5050966"/>
            <a:ext cx="900000" cy="900000"/>
          </a:xfrm>
          <a:prstGeom prst="rect">
            <a:avLst/>
          </a:prstGeom>
        </p:spPr>
      </p:pic>
      <p:sp>
        <p:nvSpPr>
          <p:cNvPr id="35" name="Retângulo 34">
            <a:extLst>
              <a:ext uri="{FF2B5EF4-FFF2-40B4-BE49-F238E27FC236}">
                <a16:creationId xmlns:a16="http://schemas.microsoft.com/office/drawing/2014/main" id="{DC6958DD-11CD-4E70-84DE-B0BB76D7C171}"/>
              </a:ext>
            </a:extLst>
          </p:cNvPr>
          <p:cNvSpPr/>
          <p:nvPr/>
        </p:nvSpPr>
        <p:spPr>
          <a:xfrm>
            <a:off x="8195477" y="5317509"/>
            <a:ext cx="2794651"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GB" sz="2800" b="1" spc="-40" dirty="0" err="1">
                <a:solidFill>
                  <a:schemeClr val="tx1"/>
                </a:solidFill>
              </a:rPr>
              <a:t>Fala</a:t>
            </a:r>
            <a:endParaRPr lang="en-GB" sz="2800" b="1" spc="-40" dirty="0">
              <a:solidFill>
                <a:schemeClr val="tx1"/>
              </a:solidFill>
            </a:endParaRPr>
          </a:p>
        </p:txBody>
      </p:sp>
      <p:sp>
        <p:nvSpPr>
          <p:cNvPr id="34" name="CaixaDeTexto 33">
            <a:extLst>
              <a:ext uri="{FF2B5EF4-FFF2-40B4-BE49-F238E27FC236}">
                <a16:creationId xmlns:a16="http://schemas.microsoft.com/office/drawing/2014/main" id="{6389A0B7-2676-4E14-BBC7-DA94D106C93C}"/>
              </a:ext>
            </a:extLst>
          </p:cNvPr>
          <p:cNvSpPr txBox="1"/>
          <p:nvPr/>
        </p:nvSpPr>
        <p:spPr>
          <a:xfrm>
            <a:off x="3913632" y="2037208"/>
            <a:ext cx="4379975" cy="2800767"/>
          </a:xfrm>
          <a:prstGeom prst="rect">
            <a:avLst/>
          </a:prstGeom>
          <a:noFill/>
        </p:spPr>
        <p:txBody>
          <a:bodyPr wrap="square" rtlCol="0">
            <a:spAutoFit/>
          </a:bodyPr>
          <a:lstStyle/>
          <a:p>
            <a:pPr algn="ctr"/>
            <a:r>
              <a:rPr lang="en-GB" sz="8000" b="1" dirty="0">
                <a:solidFill>
                  <a:srgbClr val="F7981D"/>
                </a:solidFill>
                <a:effectLst>
                  <a:outerShdw blurRad="38100" dist="38100" dir="2700000" algn="tl">
                    <a:srgbClr val="000000">
                      <a:alpha val="43137"/>
                    </a:srgbClr>
                  </a:outerShdw>
                </a:effectLst>
              </a:rPr>
              <a:t>6</a:t>
            </a:r>
          </a:p>
          <a:p>
            <a:pPr algn="ctr"/>
            <a:r>
              <a:rPr lang="pt-PT" sz="3200" b="1" dirty="0">
                <a:solidFill>
                  <a:srgbClr val="6ECECB"/>
                </a:solidFill>
              </a:rPr>
              <a:t>Ferramentas </a:t>
            </a:r>
          </a:p>
          <a:p>
            <a:pPr algn="ctr"/>
            <a:r>
              <a:rPr lang="pt-PT" sz="3200" b="1" dirty="0">
                <a:solidFill>
                  <a:srgbClr val="6ECECB"/>
                </a:solidFill>
              </a:rPr>
              <a:t>para dar </a:t>
            </a:r>
          </a:p>
          <a:p>
            <a:pPr algn="ctr"/>
            <a:r>
              <a:rPr lang="pt-PT" sz="3200" b="1" dirty="0">
                <a:solidFill>
                  <a:srgbClr val="6ECECB"/>
                </a:solidFill>
              </a:rPr>
              <a:t>as boas-vindas </a:t>
            </a:r>
          </a:p>
        </p:txBody>
      </p:sp>
      <p:sp>
        <p:nvSpPr>
          <p:cNvPr id="36" name="Estrela: 7 Pontos 35">
            <a:extLst>
              <a:ext uri="{FF2B5EF4-FFF2-40B4-BE49-F238E27FC236}">
                <a16:creationId xmlns:a16="http://schemas.microsoft.com/office/drawing/2014/main" id="{01BD0316-43F4-4A39-BE5D-E74D1AF6A6E7}"/>
              </a:ext>
            </a:extLst>
          </p:cNvPr>
          <p:cNvSpPr/>
          <p:nvPr/>
        </p:nvSpPr>
        <p:spPr>
          <a:xfrm rot="20969629">
            <a:off x="-31352" y="1621692"/>
            <a:ext cx="3067200" cy="1717200"/>
          </a:xfrm>
          <a:prstGeom prst="star7">
            <a:avLst/>
          </a:prstGeom>
          <a:solidFill>
            <a:srgbClr val="6ECE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b="1" dirty="0">
                <a:effectLst>
                  <a:outerShdw blurRad="38100" dist="38100" dir="2700000" algn="tl">
                    <a:srgbClr val="000000">
                      <a:alpha val="43137"/>
                    </a:srgbClr>
                  </a:outerShdw>
                </a:effectLst>
              </a:rPr>
              <a:t>A primeira impressão importa!</a:t>
            </a:r>
          </a:p>
        </p:txBody>
      </p:sp>
      <p:sp>
        <p:nvSpPr>
          <p:cNvPr id="39" name="Estrela: 7 Pontos 38">
            <a:extLst>
              <a:ext uri="{FF2B5EF4-FFF2-40B4-BE49-F238E27FC236}">
                <a16:creationId xmlns:a16="http://schemas.microsoft.com/office/drawing/2014/main" id="{BE66CE35-9F46-4818-8AC1-F79837B246F6}"/>
              </a:ext>
            </a:extLst>
          </p:cNvPr>
          <p:cNvSpPr/>
          <p:nvPr/>
        </p:nvSpPr>
        <p:spPr>
          <a:xfrm rot="20969629">
            <a:off x="9052858" y="3738473"/>
            <a:ext cx="3067339" cy="1715383"/>
          </a:xfrm>
          <a:prstGeom prst="star7">
            <a:avLst/>
          </a:prstGeom>
          <a:solidFill>
            <a:srgbClr val="F7981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effectLst>
                  <a:outerShdw blurRad="38100" dist="38100" dir="2700000" algn="tl">
                    <a:srgbClr val="000000">
                      <a:alpha val="43137"/>
                    </a:srgbClr>
                  </a:outerShdw>
                </a:effectLst>
              </a:rPr>
              <a:t>Empatia</a:t>
            </a:r>
            <a:r>
              <a:rPr lang="en-GB" sz="2400" b="1" dirty="0">
                <a:effectLst>
                  <a:outerShdw blurRad="38100" dist="38100" dir="2700000" algn="tl">
                    <a:srgbClr val="000000">
                      <a:alpha val="43137"/>
                    </a:srgbClr>
                  </a:outerShdw>
                </a:effectLst>
              </a:rPr>
              <a:t> é a </a:t>
            </a:r>
            <a:r>
              <a:rPr lang="en-GB" sz="2400" b="1" dirty="0" err="1">
                <a:effectLst>
                  <a:outerShdw blurRad="38100" dist="38100" dir="2700000" algn="tl">
                    <a:srgbClr val="000000">
                      <a:alpha val="43137"/>
                    </a:srgbClr>
                  </a:outerShdw>
                </a:effectLst>
              </a:rPr>
              <a:t>chave</a:t>
            </a:r>
            <a:r>
              <a:rPr lang="en-GB" sz="24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799241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a:extLst>
              <a:ext uri="{FF2B5EF4-FFF2-40B4-BE49-F238E27FC236}">
                <a16:creationId xmlns:a16="http://schemas.microsoft.com/office/drawing/2014/main" id="{E2194ECE-B2B2-412C-9046-C589B89FC4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5600" y="0"/>
            <a:ext cx="5486400" cy="6858000"/>
          </a:xfrm>
          <a:prstGeom prst="rect">
            <a:avLst/>
          </a:prstGeom>
        </p:spPr>
      </p:pic>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Boa Práticas</a:t>
            </a:r>
          </a:p>
        </p:txBody>
      </p:sp>
      <p:sp>
        <p:nvSpPr>
          <p:cNvPr id="7" name="CaixaDeTexto 6">
            <a:extLst>
              <a:ext uri="{FF2B5EF4-FFF2-40B4-BE49-F238E27FC236}">
                <a16:creationId xmlns:a16="http://schemas.microsoft.com/office/drawing/2014/main" id="{717A88C8-5106-4192-92FD-5AE7D17A6E4D}"/>
              </a:ext>
            </a:extLst>
          </p:cNvPr>
          <p:cNvSpPr txBox="1"/>
          <p:nvPr/>
        </p:nvSpPr>
        <p:spPr>
          <a:xfrm>
            <a:off x="845854" y="1116640"/>
            <a:ext cx="6482679" cy="58907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nSpc>
                <a:spcPct val="150000"/>
              </a:lnSpc>
            </a:pPr>
            <a:r>
              <a:rPr lang="pt-PT" sz="2400" b="1" dirty="0"/>
              <a:t>Diga “Olá”.</a:t>
            </a:r>
          </a:p>
        </p:txBody>
      </p:sp>
      <p:sp>
        <p:nvSpPr>
          <p:cNvPr id="8" name="CaixaDeTexto 7">
            <a:extLst>
              <a:ext uri="{FF2B5EF4-FFF2-40B4-BE49-F238E27FC236}">
                <a16:creationId xmlns:a16="http://schemas.microsoft.com/office/drawing/2014/main" id="{3C0B2489-47CB-4C0C-9C0A-FF957549F357}"/>
              </a:ext>
            </a:extLst>
          </p:cNvPr>
          <p:cNvSpPr txBox="1"/>
          <p:nvPr/>
        </p:nvSpPr>
        <p:spPr>
          <a:xfrm>
            <a:off x="1633254" y="1852932"/>
            <a:ext cx="6482679" cy="58907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lvl="0" algn="just">
              <a:lnSpc>
                <a:spcPct val="150000"/>
              </a:lnSpc>
              <a:spcAft>
                <a:spcPts val="600"/>
              </a:spcAft>
            </a:pPr>
            <a:r>
              <a:rPr lang="pt-PT" sz="2400" b="1" dirty="0">
                <a:ea typeface="Times New Roman" panose="02020603050405020304" pitchFamily="18" charset="0"/>
              </a:rPr>
              <a:t>Identifique-se. Diga o seu nome</a:t>
            </a:r>
            <a:r>
              <a:rPr lang="en-US" sz="2400" b="1" dirty="0">
                <a:ea typeface="Times New Roman" panose="02020603050405020304" pitchFamily="18" charset="0"/>
              </a:rPr>
              <a:t>.</a:t>
            </a:r>
          </a:p>
        </p:txBody>
      </p:sp>
      <p:sp>
        <p:nvSpPr>
          <p:cNvPr id="9" name="CaixaDeTexto 8">
            <a:extLst>
              <a:ext uri="{FF2B5EF4-FFF2-40B4-BE49-F238E27FC236}">
                <a16:creationId xmlns:a16="http://schemas.microsoft.com/office/drawing/2014/main" id="{4204C52B-EE76-4CBC-89D8-40D644C75BB8}"/>
              </a:ext>
            </a:extLst>
          </p:cNvPr>
          <p:cNvSpPr txBox="1"/>
          <p:nvPr/>
        </p:nvSpPr>
        <p:spPr>
          <a:xfrm>
            <a:off x="2420654" y="2589224"/>
            <a:ext cx="6482679" cy="58907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lvl="0" algn="just">
              <a:lnSpc>
                <a:spcPct val="150000"/>
              </a:lnSpc>
              <a:spcAft>
                <a:spcPts val="600"/>
              </a:spcAft>
            </a:pPr>
            <a:r>
              <a:rPr lang="pt-PT" sz="2400" b="1" dirty="0">
                <a:ea typeface="Times New Roman" panose="02020603050405020304" pitchFamily="18" charset="0"/>
              </a:rPr>
              <a:t>Utilize o nome do visitante (se possível).</a:t>
            </a:r>
          </a:p>
        </p:txBody>
      </p:sp>
      <p:sp>
        <p:nvSpPr>
          <p:cNvPr id="10" name="CaixaDeTexto 9">
            <a:extLst>
              <a:ext uri="{FF2B5EF4-FFF2-40B4-BE49-F238E27FC236}">
                <a16:creationId xmlns:a16="http://schemas.microsoft.com/office/drawing/2014/main" id="{63252C79-B777-4ECE-B69E-31BF8EF81268}"/>
              </a:ext>
            </a:extLst>
          </p:cNvPr>
          <p:cNvSpPr txBox="1"/>
          <p:nvPr/>
        </p:nvSpPr>
        <p:spPr>
          <a:xfrm>
            <a:off x="3208054" y="3325516"/>
            <a:ext cx="6482679" cy="58907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lvl="0" algn="just">
              <a:lnSpc>
                <a:spcPct val="150000"/>
              </a:lnSpc>
              <a:spcAft>
                <a:spcPts val="600"/>
              </a:spcAft>
            </a:pPr>
            <a:r>
              <a:rPr lang="pt-PT" sz="2400" b="1" dirty="0">
                <a:ea typeface="Times New Roman" panose="02020603050405020304" pitchFamily="18" charset="0"/>
              </a:rPr>
              <a:t>Ofereça-se para ajudar</a:t>
            </a:r>
            <a:r>
              <a:rPr lang="en-US" sz="2400" b="1" dirty="0">
                <a:ea typeface="Times New Roman" panose="02020603050405020304" pitchFamily="18" charset="0"/>
              </a:rPr>
              <a:t>.</a:t>
            </a:r>
          </a:p>
        </p:txBody>
      </p:sp>
      <p:sp>
        <p:nvSpPr>
          <p:cNvPr id="11" name="CaixaDeTexto 10">
            <a:extLst>
              <a:ext uri="{FF2B5EF4-FFF2-40B4-BE49-F238E27FC236}">
                <a16:creationId xmlns:a16="http://schemas.microsoft.com/office/drawing/2014/main" id="{28FF44F8-C1EC-4211-B103-31E431AE220C}"/>
              </a:ext>
            </a:extLst>
          </p:cNvPr>
          <p:cNvSpPr txBox="1"/>
          <p:nvPr/>
        </p:nvSpPr>
        <p:spPr>
          <a:xfrm>
            <a:off x="3995454" y="4061808"/>
            <a:ext cx="6482679" cy="58907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lvl="0" algn="just">
              <a:lnSpc>
                <a:spcPct val="150000"/>
              </a:lnSpc>
              <a:spcAft>
                <a:spcPts val="600"/>
              </a:spcAft>
            </a:pPr>
            <a:r>
              <a:rPr lang="pt-PT" sz="2400" b="1" dirty="0">
                <a:ea typeface="Times New Roman" panose="02020603050405020304" pitchFamily="18" charset="0"/>
              </a:rPr>
              <a:t>Mantenha boas notas (uma boa memória ajuda).</a:t>
            </a:r>
          </a:p>
        </p:txBody>
      </p:sp>
      <p:sp>
        <p:nvSpPr>
          <p:cNvPr id="12" name="CaixaDeTexto 11">
            <a:extLst>
              <a:ext uri="{FF2B5EF4-FFF2-40B4-BE49-F238E27FC236}">
                <a16:creationId xmlns:a16="http://schemas.microsoft.com/office/drawing/2014/main" id="{915A0A97-900E-4DD5-89D3-FB0A076BF5A4}"/>
              </a:ext>
            </a:extLst>
          </p:cNvPr>
          <p:cNvSpPr txBox="1"/>
          <p:nvPr/>
        </p:nvSpPr>
        <p:spPr>
          <a:xfrm>
            <a:off x="4782854" y="4798100"/>
            <a:ext cx="6482679" cy="58907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lvl="0" algn="just">
              <a:lnSpc>
                <a:spcPct val="150000"/>
              </a:lnSpc>
              <a:spcAft>
                <a:spcPts val="600"/>
              </a:spcAft>
            </a:pPr>
            <a:r>
              <a:rPr lang="pt-PT" sz="2400" b="1" dirty="0">
                <a:ea typeface="Times New Roman" panose="02020603050405020304" pitchFamily="18" charset="0"/>
              </a:rPr>
              <a:t>Resuma a conversa.</a:t>
            </a:r>
          </a:p>
        </p:txBody>
      </p:sp>
      <p:sp>
        <p:nvSpPr>
          <p:cNvPr id="13" name="CaixaDeTexto 12">
            <a:extLst>
              <a:ext uri="{FF2B5EF4-FFF2-40B4-BE49-F238E27FC236}">
                <a16:creationId xmlns:a16="http://schemas.microsoft.com/office/drawing/2014/main" id="{0BF3C370-FF10-4F39-9E1C-7B6E7C688519}"/>
              </a:ext>
            </a:extLst>
          </p:cNvPr>
          <p:cNvSpPr txBox="1"/>
          <p:nvPr/>
        </p:nvSpPr>
        <p:spPr>
          <a:xfrm>
            <a:off x="5570255" y="5534390"/>
            <a:ext cx="6482679" cy="58907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lvl="0" algn="just">
              <a:lnSpc>
                <a:spcPct val="150000"/>
              </a:lnSpc>
              <a:spcAft>
                <a:spcPts val="600"/>
              </a:spcAft>
            </a:pPr>
            <a:r>
              <a:rPr lang="pt-PT" sz="2400" b="1" dirty="0">
                <a:ea typeface="Times New Roman" panose="02020603050405020304" pitchFamily="18" charset="0"/>
              </a:rPr>
              <a:t>Faça-os querer voltar</a:t>
            </a:r>
            <a:r>
              <a:rPr lang="en-US" sz="2400" b="1" dirty="0">
                <a:ea typeface="Times New Roman" panose="02020603050405020304" pitchFamily="18" charset="0"/>
              </a:rPr>
              <a:t>.</a:t>
            </a:r>
          </a:p>
        </p:txBody>
      </p:sp>
      <p:pic>
        <p:nvPicPr>
          <p:cNvPr id="14" name="Imagem 13">
            <a:extLst>
              <a:ext uri="{FF2B5EF4-FFF2-40B4-BE49-F238E27FC236}">
                <a16:creationId xmlns:a16="http://schemas.microsoft.com/office/drawing/2014/main" id="{95AF0B57-C9D1-4122-8F5A-13B8F8474EE3}"/>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flipH="1">
            <a:off x="521854" y="1249176"/>
            <a:ext cx="324000" cy="324000"/>
          </a:xfrm>
          <a:prstGeom prst="rect">
            <a:avLst/>
          </a:prstGeom>
        </p:spPr>
      </p:pic>
      <p:pic>
        <p:nvPicPr>
          <p:cNvPr id="15" name="Imagem 14">
            <a:extLst>
              <a:ext uri="{FF2B5EF4-FFF2-40B4-BE49-F238E27FC236}">
                <a16:creationId xmlns:a16="http://schemas.microsoft.com/office/drawing/2014/main" id="{0FF8A39D-4100-432B-A1DD-C599EB55D9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1309254" y="1985468"/>
            <a:ext cx="324000" cy="324000"/>
          </a:xfrm>
          <a:prstGeom prst="rect">
            <a:avLst/>
          </a:prstGeom>
        </p:spPr>
      </p:pic>
      <p:pic>
        <p:nvPicPr>
          <p:cNvPr id="5" name="Imagem 4">
            <a:extLst>
              <a:ext uri="{FF2B5EF4-FFF2-40B4-BE49-F238E27FC236}">
                <a16:creationId xmlns:a16="http://schemas.microsoft.com/office/drawing/2014/main" id="{0F44DD38-3F10-4BDC-A2EE-E3865D5E05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4458854" y="4930636"/>
            <a:ext cx="324000" cy="324000"/>
          </a:xfrm>
          <a:prstGeom prst="rect">
            <a:avLst/>
          </a:prstGeom>
        </p:spPr>
      </p:pic>
      <p:pic>
        <p:nvPicPr>
          <p:cNvPr id="17" name="Imagem 16">
            <a:extLst>
              <a:ext uri="{FF2B5EF4-FFF2-40B4-BE49-F238E27FC236}">
                <a16:creationId xmlns:a16="http://schemas.microsoft.com/office/drawing/2014/main" id="{CBCB8260-1830-464E-A2C5-BB6C2520EC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2096654" y="2721760"/>
            <a:ext cx="324000" cy="324000"/>
          </a:xfrm>
          <a:prstGeom prst="rect">
            <a:avLst/>
          </a:prstGeom>
        </p:spPr>
      </p:pic>
      <p:pic>
        <p:nvPicPr>
          <p:cNvPr id="18" name="Imagem 17">
            <a:extLst>
              <a:ext uri="{FF2B5EF4-FFF2-40B4-BE49-F238E27FC236}">
                <a16:creationId xmlns:a16="http://schemas.microsoft.com/office/drawing/2014/main" id="{05330869-0C72-47A6-9DEE-DA5A1932D4A3}"/>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flipH="1">
            <a:off x="2882183" y="3458052"/>
            <a:ext cx="324000" cy="324000"/>
          </a:xfrm>
          <a:prstGeom prst="rect">
            <a:avLst/>
          </a:prstGeom>
        </p:spPr>
      </p:pic>
      <p:pic>
        <p:nvPicPr>
          <p:cNvPr id="19" name="Imagem 18">
            <a:extLst>
              <a:ext uri="{FF2B5EF4-FFF2-40B4-BE49-F238E27FC236}">
                <a16:creationId xmlns:a16="http://schemas.microsoft.com/office/drawing/2014/main" id="{ACC3012C-F136-426C-A73E-FAF653DF6C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3671454" y="4194345"/>
            <a:ext cx="324000" cy="324000"/>
          </a:xfrm>
          <a:prstGeom prst="rect">
            <a:avLst/>
          </a:prstGeom>
        </p:spPr>
      </p:pic>
      <p:pic>
        <p:nvPicPr>
          <p:cNvPr id="21" name="Imagem 20">
            <a:extLst>
              <a:ext uri="{FF2B5EF4-FFF2-40B4-BE49-F238E27FC236}">
                <a16:creationId xmlns:a16="http://schemas.microsoft.com/office/drawing/2014/main" id="{6DE00757-ED53-4AFD-89AE-3DFCD0967886}"/>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flipH="1">
            <a:off x="5246255" y="5666926"/>
            <a:ext cx="324000" cy="324000"/>
          </a:xfrm>
          <a:prstGeom prst="rect">
            <a:avLst/>
          </a:prstGeom>
        </p:spPr>
      </p:pic>
    </p:spTree>
    <p:extLst>
      <p:ext uri="{BB962C8B-B14F-4D97-AF65-F5344CB8AC3E}">
        <p14:creationId xmlns:p14="http://schemas.microsoft.com/office/powerpoint/2010/main" val="344312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4"/>
              </a:rPr>
              <a:t>https://youtu.be/xmyOSfzv4-0</a:t>
            </a:r>
            <a:r>
              <a:rPr lang="en-GB" sz="1050" dirty="0"/>
              <a:t> </a:t>
            </a:r>
          </a:p>
        </p:txBody>
      </p:sp>
      <p:sp>
        <p:nvSpPr>
          <p:cNvPr id="2" name="Text Placeholder 2">
            <a:extLst>
              <a:ext uri="{FF2B5EF4-FFF2-40B4-BE49-F238E27FC236}">
                <a16:creationId xmlns:a16="http://schemas.microsoft.com/office/drawing/2014/main" id="{DFD1A90F-7347-446C-937E-4CDCEAB040E0}"/>
              </a:ext>
            </a:extLst>
          </p:cNvPr>
          <p:cNvSpPr txBox="1">
            <a:spLocks/>
          </p:cNvSpPr>
          <p:nvPr/>
        </p:nvSpPr>
        <p:spPr>
          <a:xfrm>
            <a:off x="1188654" y="349104"/>
            <a:ext cx="7772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Video de suporte#4</a:t>
            </a:r>
          </a:p>
        </p:txBody>
      </p:sp>
      <p:pic>
        <p:nvPicPr>
          <p:cNvPr id="3" name="Imagem 2">
            <a:extLst>
              <a:ext uri="{FF2B5EF4-FFF2-40B4-BE49-F238E27FC236}">
                <a16:creationId xmlns:a16="http://schemas.microsoft.com/office/drawing/2014/main" id="{533219A6-BC9B-4BC6-90BE-EE75E1FA9D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pic>
        <p:nvPicPr>
          <p:cNvPr id="4" name="Multimédia Online 3" title="Hospitality How to - Greeting">
            <a:hlinkClick r:id="" action="ppaction://media"/>
            <a:extLst>
              <a:ext uri="{FF2B5EF4-FFF2-40B4-BE49-F238E27FC236}">
                <a16:creationId xmlns:a16="http://schemas.microsoft.com/office/drawing/2014/main" id="{18BA31FD-9EFD-4EEF-B2DE-77CFD7EF8E8E}"/>
              </a:ext>
            </a:extLst>
          </p:cNvPr>
          <p:cNvPicPr>
            <a:picLocks noRot="1"/>
          </p:cNvPicPr>
          <p:nvPr>
            <a:videoFile r:link="rId1"/>
          </p:nvPr>
        </p:nvPicPr>
        <p:blipFill>
          <a:blip r:embed="rId6"/>
          <a:stretch>
            <a:fillRect/>
          </a:stretch>
        </p:blipFill>
        <p:spPr>
          <a:xfrm>
            <a:off x="2673929" y="1287000"/>
            <a:ext cx="6948000" cy="4284000"/>
          </a:xfrm>
          <a:prstGeom prst="rect">
            <a:avLst/>
          </a:prstGeom>
        </p:spPr>
      </p:pic>
      <p:sp>
        <p:nvSpPr>
          <p:cNvPr id="8" name="CaixaDeTexto 7">
            <a:extLst>
              <a:ext uri="{FF2B5EF4-FFF2-40B4-BE49-F238E27FC236}">
                <a16:creationId xmlns:a16="http://schemas.microsoft.com/office/drawing/2014/main" id="{8A816D7B-9469-4367-B067-0E6D1AF506D0}"/>
              </a:ext>
            </a:extLst>
          </p:cNvPr>
          <p:cNvSpPr txBox="1"/>
          <p:nvPr/>
        </p:nvSpPr>
        <p:spPr>
          <a:xfrm>
            <a:off x="9843516" y="1228725"/>
            <a:ext cx="2293620" cy="830997"/>
          </a:xfrm>
          <a:prstGeom prst="rect">
            <a:avLst/>
          </a:prstGeom>
          <a:noFill/>
        </p:spPr>
        <p:txBody>
          <a:bodyPr wrap="square">
            <a:spAutoFit/>
          </a:bodyPr>
          <a:lstStyle/>
          <a:p>
            <a:r>
              <a:rPr lang="it-IT" sz="2400" b="1" i="1" dirty="0">
                <a:solidFill>
                  <a:schemeClr val="bg1">
                    <a:lumMod val="65000"/>
                  </a:schemeClr>
                </a:solidFill>
              </a:rPr>
              <a:t>Hospitalidade - as Boas-Vindas</a:t>
            </a:r>
            <a:endParaRPr lang="en-GB" sz="2400" b="1" i="1" dirty="0">
              <a:solidFill>
                <a:schemeClr val="bg1">
                  <a:lumMod val="65000"/>
                </a:schemeClr>
              </a:solidFill>
            </a:endParaRPr>
          </a:p>
        </p:txBody>
      </p:sp>
    </p:spTree>
    <p:extLst>
      <p:ext uri="{BB962C8B-B14F-4D97-AF65-F5344CB8AC3E}">
        <p14:creationId xmlns:p14="http://schemas.microsoft.com/office/powerpoint/2010/main" val="259907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a:extLst>
              <a:ext uri="{FF2B5EF4-FFF2-40B4-BE49-F238E27FC236}">
                <a16:creationId xmlns:a16="http://schemas.microsoft.com/office/drawing/2014/main" id="{7C72BCAE-1D5B-4C8C-85AB-A7AA7F5F59B9}"/>
              </a:ext>
            </a:extLst>
          </p:cNvPr>
          <p:cNvSpPr/>
          <p:nvPr/>
        </p:nvSpPr>
        <p:spPr>
          <a:xfrm>
            <a:off x="331477" y="1046457"/>
            <a:ext cx="11536875" cy="720000"/>
          </a:xfrm>
          <a:prstGeom prst="rect">
            <a:avLst/>
          </a:prstGeom>
          <a:solidFill>
            <a:schemeClr val="bg1">
              <a:lumMod val="95000"/>
            </a:schemeClr>
          </a:solidFill>
          <a:ln w="38100">
            <a:solidFill>
              <a:srgbClr val="6ECE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pt-PT" sz="2400" dirty="0">
                <a:solidFill>
                  <a:schemeClr val="tx1"/>
                </a:solidFill>
              </a:rPr>
              <a:t>Deixe uma </a:t>
            </a:r>
            <a:r>
              <a:rPr lang="pt-PT" sz="2400" b="1" dirty="0">
                <a:solidFill>
                  <a:srgbClr val="F7981D"/>
                </a:solidFill>
                <a:effectLst>
                  <a:outerShdw blurRad="38100" dist="38100" dir="2700000" algn="tl">
                    <a:srgbClr val="000000">
                      <a:alpha val="43137"/>
                    </a:srgbClr>
                  </a:outerShdw>
                </a:effectLst>
              </a:rPr>
              <a:t>nota/cartão de boas-vindas</a:t>
            </a:r>
            <a:r>
              <a:rPr lang="pt-PT" sz="2400" dirty="0">
                <a:solidFill>
                  <a:schemeClr val="tx1"/>
                </a:solidFill>
              </a:rPr>
              <a:t>. A personalização e a sua escrita vão dar um toque especial!</a:t>
            </a:r>
            <a:endParaRPr lang="en-US" sz="2400" dirty="0">
              <a:solidFill>
                <a:schemeClr val="tx1"/>
              </a:solidFill>
            </a:endParaRPr>
          </a:p>
        </p:txBody>
      </p:sp>
      <p:sp>
        <p:nvSpPr>
          <p:cNvPr id="13" name="Retângulo 12">
            <a:extLst>
              <a:ext uri="{FF2B5EF4-FFF2-40B4-BE49-F238E27FC236}">
                <a16:creationId xmlns:a16="http://schemas.microsoft.com/office/drawing/2014/main" id="{F5A6BFF6-71D0-4441-8B72-F234A1992750}"/>
              </a:ext>
            </a:extLst>
          </p:cNvPr>
          <p:cNvSpPr/>
          <p:nvPr/>
        </p:nvSpPr>
        <p:spPr>
          <a:xfrm>
            <a:off x="331476" y="1927550"/>
            <a:ext cx="11536875" cy="720000"/>
          </a:xfrm>
          <a:prstGeom prst="rect">
            <a:avLst/>
          </a:prstGeom>
          <a:solidFill>
            <a:schemeClr val="bg1">
              <a:lumMod val="95000"/>
            </a:schemeClr>
          </a:solidFill>
          <a:ln w="38100">
            <a:solidFill>
              <a:srgbClr val="FDD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pt-PT" sz="2400" dirty="0">
                <a:solidFill>
                  <a:schemeClr val="tx1"/>
                </a:solidFill>
              </a:rPr>
              <a:t>Para </a:t>
            </a:r>
            <a:r>
              <a:rPr lang="pt-PT" sz="2400" b="1" dirty="0">
                <a:solidFill>
                  <a:srgbClr val="F7981D"/>
                </a:solidFill>
                <a:effectLst>
                  <a:outerShdw blurRad="38100" dist="38100" dir="2700000" algn="tl">
                    <a:srgbClr val="000000">
                      <a:alpha val="43137"/>
                    </a:srgbClr>
                  </a:outerShdw>
                </a:effectLst>
              </a:rPr>
              <a:t>chegadas tardias </a:t>
            </a:r>
            <a:r>
              <a:rPr lang="pt-PT" sz="2400" dirty="0">
                <a:solidFill>
                  <a:schemeClr val="tx1"/>
                </a:solidFill>
              </a:rPr>
              <a:t>ao </a:t>
            </a:r>
            <a:r>
              <a:rPr lang="pt-PT" sz="2400" b="1" dirty="0">
                <a:solidFill>
                  <a:srgbClr val="F7981D"/>
                </a:solidFill>
                <a:effectLst>
                  <a:outerShdw blurRad="38100" dist="38100" dir="2700000" algn="tl">
                    <a:srgbClr val="000000">
                      <a:alpha val="43137"/>
                    </a:srgbClr>
                  </a:outerShdw>
                </a:effectLst>
              </a:rPr>
              <a:t>alojamento</a:t>
            </a:r>
            <a:r>
              <a:rPr lang="pt-PT" sz="2400" dirty="0">
                <a:solidFill>
                  <a:schemeClr val="tx1"/>
                </a:solidFill>
              </a:rPr>
              <a:t>, deixe uma cesta de pão fresco, lanches e frutas. Doces caseiros são fantásticas.</a:t>
            </a:r>
            <a:endParaRPr lang="en-US" sz="2400" dirty="0">
              <a:solidFill>
                <a:schemeClr val="tx1"/>
              </a:solidFill>
            </a:endParaRPr>
          </a:p>
        </p:txBody>
      </p:sp>
      <p:sp>
        <p:nvSpPr>
          <p:cNvPr id="14" name="Retângulo 13">
            <a:extLst>
              <a:ext uri="{FF2B5EF4-FFF2-40B4-BE49-F238E27FC236}">
                <a16:creationId xmlns:a16="http://schemas.microsoft.com/office/drawing/2014/main" id="{A859E127-BB5A-4E30-B946-76654AD1F9FE}"/>
              </a:ext>
            </a:extLst>
          </p:cNvPr>
          <p:cNvSpPr/>
          <p:nvPr/>
        </p:nvSpPr>
        <p:spPr>
          <a:xfrm>
            <a:off x="331476" y="2808643"/>
            <a:ext cx="11536875" cy="720000"/>
          </a:xfrm>
          <a:prstGeom prst="rect">
            <a:avLst/>
          </a:prstGeom>
          <a:solidFill>
            <a:schemeClr val="bg1">
              <a:lumMod val="95000"/>
            </a:schemeClr>
          </a:solidFill>
          <a:ln w="38100">
            <a:solidFill>
              <a:srgbClr val="6ECE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pt-PT" sz="2400" dirty="0">
                <a:solidFill>
                  <a:schemeClr val="tx1"/>
                </a:solidFill>
              </a:rPr>
              <a:t>Para </a:t>
            </a:r>
            <a:r>
              <a:rPr lang="pt-PT" sz="2400" b="1" dirty="0">
                <a:solidFill>
                  <a:srgbClr val="F7981D"/>
                </a:solidFill>
                <a:effectLst>
                  <a:outerShdw blurRad="38100" dist="38100" dir="2700000" algn="tl">
                    <a:srgbClr val="000000">
                      <a:alpha val="43137"/>
                    </a:srgbClr>
                  </a:outerShdw>
                </a:effectLst>
              </a:rPr>
              <a:t>chegadas tardias </a:t>
            </a:r>
            <a:r>
              <a:rPr lang="pt-PT" sz="2400" dirty="0">
                <a:solidFill>
                  <a:schemeClr val="tx1"/>
                </a:solidFill>
              </a:rPr>
              <a:t>a um </a:t>
            </a:r>
            <a:r>
              <a:rPr lang="pt-PT" sz="2400" b="1" dirty="0">
                <a:solidFill>
                  <a:srgbClr val="F7981D"/>
                </a:solidFill>
                <a:effectLst>
                  <a:outerShdw blurRad="38100" dist="38100" dir="2700000" algn="tl">
                    <a:srgbClr val="000000">
                      <a:alpha val="43137"/>
                    </a:srgbClr>
                  </a:outerShdw>
                </a:effectLst>
              </a:rPr>
              <a:t>restaurante</a:t>
            </a:r>
            <a:r>
              <a:rPr lang="pt-PT" sz="2400" dirty="0">
                <a:solidFill>
                  <a:schemeClr val="tx1"/>
                </a:solidFill>
              </a:rPr>
              <a:t>, ofereça pequenos aperitivos no local (para comensais famintos).</a:t>
            </a:r>
            <a:endParaRPr lang="en-US" sz="2400" dirty="0">
              <a:solidFill>
                <a:schemeClr val="tx1"/>
              </a:solidFill>
            </a:endParaRPr>
          </a:p>
        </p:txBody>
      </p:sp>
      <p:sp>
        <p:nvSpPr>
          <p:cNvPr id="15" name="Retângulo 14">
            <a:extLst>
              <a:ext uri="{FF2B5EF4-FFF2-40B4-BE49-F238E27FC236}">
                <a16:creationId xmlns:a16="http://schemas.microsoft.com/office/drawing/2014/main" id="{16795A9F-A56E-4E47-AA67-B7183D5A49FF}"/>
              </a:ext>
            </a:extLst>
          </p:cNvPr>
          <p:cNvSpPr/>
          <p:nvPr/>
        </p:nvSpPr>
        <p:spPr>
          <a:xfrm>
            <a:off x="331476" y="3689736"/>
            <a:ext cx="11536875" cy="720000"/>
          </a:xfrm>
          <a:prstGeom prst="rect">
            <a:avLst/>
          </a:prstGeom>
          <a:solidFill>
            <a:schemeClr val="bg1">
              <a:lumMod val="95000"/>
            </a:schemeClr>
          </a:solidFill>
          <a:ln w="38100">
            <a:solidFill>
              <a:srgbClr val="FDD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pt-PT" sz="2400" dirty="0">
                <a:solidFill>
                  <a:schemeClr val="tx1"/>
                </a:solidFill>
              </a:rPr>
              <a:t>Tenha um </a:t>
            </a:r>
            <a:r>
              <a:rPr lang="pt-PT" sz="2400" b="1" dirty="0">
                <a:solidFill>
                  <a:srgbClr val="F7981D"/>
                </a:solidFill>
                <a:effectLst>
                  <a:outerShdw blurRad="38100" dist="38100" dir="2700000" algn="tl">
                    <a:srgbClr val="000000">
                      <a:alpha val="43137"/>
                    </a:srgbClr>
                  </a:outerShdw>
                </a:effectLst>
              </a:rPr>
              <a:t>pequeno presente </a:t>
            </a:r>
            <a:r>
              <a:rPr lang="pt-PT" sz="2400" dirty="0">
                <a:solidFill>
                  <a:schemeClr val="tx1"/>
                </a:solidFill>
              </a:rPr>
              <a:t>para as crianças (lanches, jogos, livros para colorir e lápis, pequenos doces, ...)</a:t>
            </a:r>
            <a:endParaRPr lang="en-US" sz="2400" dirty="0">
              <a:solidFill>
                <a:schemeClr val="tx1"/>
              </a:solidFill>
            </a:endParaRPr>
          </a:p>
        </p:txBody>
      </p:sp>
      <p:sp>
        <p:nvSpPr>
          <p:cNvPr id="16" name="Retângulo 15">
            <a:extLst>
              <a:ext uri="{FF2B5EF4-FFF2-40B4-BE49-F238E27FC236}">
                <a16:creationId xmlns:a16="http://schemas.microsoft.com/office/drawing/2014/main" id="{3528D3DF-A15A-4D5B-9897-C389F85F7FE1}"/>
              </a:ext>
            </a:extLst>
          </p:cNvPr>
          <p:cNvSpPr/>
          <p:nvPr/>
        </p:nvSpPr>
        <p:spPr>
          <a:xfrm>
            <a:off x="331477" y="4570829"/>
            <a:ext cx="11536872" cy="720000"/>
          </a:xfrm>
          <a:prstGeom prst="rect">
            <a:avLst/>
          </a:prstGeom>
          <a:solidFill>
            <a:schemeClr val="bg1">
              <a:lumMod val="95000"/>
            </a:schemeClr>
          </a:solidFill>
          <a:ln w="38100">
            <a:solidFill>
              <a:srgbClr val="6ECE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pt-PT" sz="2400" spc="-20" dirty="0">
                <a:solidFill>
                  <a:schemeClr val="tx1"/>
                </a:solidFill>
              </a:rPr>
              <a:t>Ofereça uma </a:t>
            </a:r>
            <a:r>
              <a:rPr lang="pt-PT" sz="2400" b="1" dirty="0">
                <a:solidFill>
                  <a:srgbClr val="F7981D"/>
                </a:solidFill>
                <a:effectLst>
                  <a:outerShdw blurRad="38100" dist="38100" dir="2700000" algn="tl">
                    <a:srgbClr val="000000">
                      <a:alpha val="43137"/>
                    </a:srgbClr>
                  </a:outerShdw>
                </a:effectLst>
              </a:rPr>
              <a:t>bebida</a:t>
            </a:r>
            <a:r>
              <a:rPr lang="pt-PT" sz="2400" spc="-20" dirty="0">
                <a:solidFill>
                  <a:schemeClr val="tx1"/>
                </a:solidFill>
              </a:rPr>
              <a:t> em ocasiões especiais.</a:t>
            </a:r>
          </a:p>
        </p:txBody>
      </p:sp>
      <p:sp>
        <p:nvSpPr>
          <p:cNvPr id="17" name="Retângulo 16">
            <a:extLst>
              <a:ext uri="{FF2B5EF4-FFF2-40B4-BE49-F238E27FC236}">
                <a16:creationId xmlns:a16="http://schemas.microsoft.com/office/drawing/2014/main" id="{AF3E23D8-6E47-4D35-90D1-263074F44914}"/>
              </a:ext>
            </a:extLst>
          </p:cNvPr>
          <p:cNvSpPr/>
          <p:nvPr/>
        </p:nvSpPr>
        <p:spPr>
          <a:xfrm>
            <a:off x="327561" y="5451920"/>
            <a:ext cx="11536877" cy="719246"/>
          </a:xfrm>
          <a:prstGeom prst="rect">
            <a:avLst/>
          </a:prstGeom>
          <a:solidFill>
            <a:schemeClr val="bg1">
              <a:lumMod val="95000"/>
            </a:schemeClr>
          </a:solidFill>
          <a:ln w="38100">
            <a:solidFill>
              <a:srgbClr val="FDD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2400" dirty="0" err="1">
                <a:solidFill>
                  <a:schemeClr val="tx1"/>
                </a:solidFill>
              </a:rPr>
              <a:t>Ofereça</a:t>
            </a:r>
            <a:r>
              <a:rPr lang="en-US" sz="2400" dirty="0">
                <a:solidFill>
                  <a:schemeClr val="tx1"/>
                </a:solidFill>
              </a:rPr>
              <a:t> um </a:t>
            </a:r>
            <a:r>
              <a:rPr lang="en-US" sz="2400" b="1" dirty="0" err="1">
                <a:solidFill>
                  <a:srgbClr val="F7981D"/>
                </a:solidFill>
                <a:effectLst>
                  <a:outerShdw blurRad="38100" dist="38100" dir="2700000" algn="tl">
                    <a:srgbClr val="000000">
                      <a:alpha val="43137"/>
                    </a:srgbClr>
                  </a:outerShdw>
                </a:effectLst>
              </a:rPr>
              <a:t>brinde</a:t>
            </a:r>
            <a:r>
              <a:rPr lang="en-US" sz="2400" b="1" dirty="0">
                <a:solidFill>
                  <a:srgbClr val="F7981D"/>
                </a:solidFill>
                <a:effectLst>
                  <a:outerShdw blurRad="38100" dist="38100" dir="2700000" algn="tl">
                    <a:srgbClr val="000000">
                      <a:alpha val="43137"/>
                    </a:srgbClr>
                  </a:outerShdw>
                </a:effectLst>
              </a:rPr>
              <a:t> </a:t>
            </a:r>
            <a:r>
              <a:rPr lang="en-US" sz="2400" b="1" dirty="0" err="1">
                <a:solidFill>
                  <a:srgbClr val="F7981D"/>
                </a:solidFill>
                <a:effectLst>
                  <a:outerShdw blurRad="38100" dist="38100" dir="2700000" algn="tl">
                    <a:srgbClr val="000000">
                      <a:alpha val="43137"/>
                    </a:srgbClr>
                  </a:outerShdw>
                </a:effectLst>
              </a:rPr>
              <a:t>próprio</a:t>
            </a:r>
            <a:r>
              <a:rPr lang="en-US" sz="2400" b="1" dirty="0">
                <a:solidFill>
                  <a:srgbClr val="F7981D"/>
                </a:solidFill>
                <a:effectLst>
                  <a:outerShdw blurRad="38100" dist="38100" dir="2700000" algn="tl">
                    <a:srgbClr val="000000">
                      <a:alpha val="43137"/>
                    </a:srgbClr>
                  </a:outerShdw>
                </a:effectLst>
              </a:rPr>
              <a:t> da </a:t>
            </a:r>
            <a:r>
              <a:rPr lang="en-US" sz="2400" b="1" dirty="0" err="1">
                <a:solidFill>
                  <a:srgbClr val="F7981D"/>
                </a:solidFill>
                <a:effectLst>
                  <a:outerShdw blurRad="38100" dist="38100" dir="2700000" algn="tl">
                    <a:srgbClr val="000000">
                      <a:alpha val="43137"/>
                    </a:srgbClr>
                  </a:outerShdw>
                </a:effectLst>
              </a:rPr>
              <a:t>Época</a:t>
            </a:r>
            <a:r>
              <a:rPr lang="en-US" sz="2400" b="1" dirty="0">
                <a:solidFill>
                  <a:srgbClr val="F7981D"/>
                </a:solidFill>
                <a:effectLst>
                  <a:outerShdw blurRad="38100" dist="38100" dir="2700000" algn="tl">
                    <a:srgbClr val="000000">
                      <a:alpha val="43137"/>
                    </a:srgbClr>
                  </a:outerShdw>
                </a:effectLst>
              </a:rPr>
              <a:t> </a:t>
            </a:r>
            <a:r>
              <a:rPr lang="en-US" sz="2400" dirty="0">
                <a:solidFill>
                  <a:schemeClr val="tx1"/>
                </a:solidFill>
              </a:rPr>
              <a:t>(</a:t>
            </a:r>
            <a:r>
              <a:rPr lang="pt-PT" sz="2400" dirty="0">
                <a:solidFill>
                  <a:schemeClr val="tx1"/>
                </a:solidFill>
              </a:rPr>
              <a:t>ou um lanche!</a:t>
            </a:r>
            <a:r>
              <a:rPr lang="en-US" sz="2400" dirty="0">
                <a:solidFill>
                  <a:schemeClr val="tx1"/>
                </a:solidFill>
              </a:rPr>
              <a:t>).</a:t>
            </a:r>
            <a:endParaRPr lang="en-GB" sz="2400" dirty="0">
              <a:solidFill>
                <a:schemeClr val="tx1"/>
              </a:solidFill>
            </a:endParaRPr>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87057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Boas-vindas criativas para o Bem-Estar</a:t>
            </a:r>
            <a:endParaRPr lang="en-US" sz="3600" b="1" dirty="0"/>
          </a:p>
        </p:txBody>
      </p:sp>
    </p:spTree>
    <p:extLst>
      <p:ext uri="{BB962C8B-B14F-4D97-AF65-F5344CB8AC3E}">
        <p14:creationId xmlns:p14="http://schemas.microsoft.com/office/powerpoint/2010/main" val="1912149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2" y="349104"/>
            <a:ext cx="806262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Boas-vindas criativas para o Bem-Estar</a:t>
            </a:r>
          </a:p>
        </p:txBody>
      </p:sp>
      <p:sp>
        <p:nvSpPr>
          <p:cNvPr id="14" name="Retângulo 13">
            <a:extLst>
              <a:ext uri="{FF2B5EF4-FFF2-40B4-BE49-F238E27FC236}">
                <a16:creationId xmlns:a16="http://schemas.microsoft.com/office/drawing/2014/main" id="{01E5C57F-B1A2-455B-80F5-A126BD0E1F74}"/>
              </a:ext>
            </a:extLst>
          </p:cNvPr>
          <p:cNvSpPr/>
          <p:nvPr/>
        </p:nvSpPr>
        <p:spPr>
          <a:xfrm>
            <a:off x="331477" y="1046457"/>
            <a:ext cx="11536875" cy="720000"/>
          </a:xfrm>
          <a:prstGeom prst="rect">
            <a:avLst/>
          </a:prstGeom>
          <a:solidFill>
            <a:schemeClr val="bg1">
              <a:lumMod val="95000"/>
            </a:schemeClr>
          </a:solidFill>
          <a:ln w="38100">
            <a:solidFill>
              <a:srgbClr val="6ECE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pt-PT" sz="2400" b="1" dirty="0">
                <a:solidFill>
                  <a:srgbClr val="F7981D"/>
                </a:solidFill>
                <a:effectLst>
                  <a:outerShdw blurRad="38100" dist="38100" dir="2700000" algn="tl">
                    <a:srgbClr val="000000">
                      <a:alpha val="43137"/>
                    </a:srgbClr>
                  </a:outerShdw>
                </a:effectLst>
              </a:rPr>
              <a:t>Flores frescas </a:t>
            </a:r>
            <a:r>
              <a:rPr lang="pt-PT" sz="2400" dirty="0">
                <a:solidFill>
                  <a:schemeClr val="tx1"/>
                </a:solidFill>
              </a:rPr>
              <a:t>são ótimas para dar as boas-vindas (dê diretamente aos seus convidados ou deixe nos quartos deles).</a:t>
            </a:r>
            <a:endParaRPr lang="en-US" sz="2400" dirty="0">
              <a:solidFill>
                <a:schemeClr val="tx1"/>
              </a:solidFill>
            </a:endParaRPr>
          </a:p>
        </p:txBody>
      </p:sp>
      <p:sp>
        <p:nvSpPr>
          <p:cNvPr id="15" name="Retângulo 14">
            <a:extLst>
              <a:ext uri="{FF2B5EF4-FFF2-40B4-BE49-F238E27FC236}">
                <a16:creationId xmlns:a16="http://schemas.microsoft.com/office/drawing/2014/main" id="{FCF79BC5-05D9-4551-B236-E4C65F89C11F}"/>
              </a:ext>
            </a:extLst>
          </p:cNvPr>
          <p:cNvSpPr/>
          <p:nvPr/>
        </p:nvSpPr>
        <p:spPr>
          <a:xfrm>
            <a:off x="331476" y="1927550"/>
            <a:ext cx="11536875" cy="720000"/>
          </a:xfrm>
          <a:prstGeom prst="rect">
            <a:avLst/>
          </a:prstGeom>
          <a:solidFill>
            <a:schemeClr val="bg1">
              <a:lumMod val="95000"/>
            </a:schemeClr>
          </a:solidFill>
          <a:ln w="38100">
            <a:solidFill>
              <a:srgbClr val="FDD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2400" dirty="0">
                <a:solidFill>
                  <a:schemeClr val="tx1"/>
                </a:solidFill>
              </a:rPr>
              <a:t>Tenha um </a:t>
            </a:r>
            <a:r>
              <a:rPr lang="pt-PT" sz="2400" b="1" dirty="0">
                <a:solidFill>
                  <a:srgbClr val="F7981D"/>
                </a:solidFill>
                <a:effectLst>
                  <a:outerShdw blurRad="38100" dist="38100" dir="2700000" algn="tl">
                    <a:srgbClr val="000000">
                      <a:alpha val="43137"/>
                    </a:srgbClr>
                  </a:outerShdw>
                </a:effectLst>
              </a:rPr>
              <a:t>crachá</a:t>
            </a:r>
            <a:r>
              <a:rPr lang="pt-PT" sz="2400" dirty="0">
                <a:solidFill>
                  <a:schemeClr val="tx1"/>
                </a:solidFill>
              </a:rPr>
              <a:t>, ou algo semelhante, para dar as boas-vindas às pessoas nas suas experiências.</a:t>
            </a:r>
          </a:p>
        </p:txBody>
      </p:sp>
      <p:sp>
        <p:nvSpPr>
          <p:cNvPr id="16" name="Retângulo 15">
            <a:extLst>
              <a:ext uri="{FF2B5EF4-FFF2-40B4-BE49-F238E27FC236}">
                <a16:creationId xmlns:a16="http://schemas.microsoft.com/office/drawing/2014/main" id="{FF8D8091-0CBF-4066-B5A7-89C9EE62D50D}"/>
              </a:ext>
            </a:extLst>
          </p:cNvPr>
          <p:cNvSpPr/>
          <p:nvPr/>
        </p:nvSpPr>
        <p:spPr>
          <a:xfrm>
            <a:off x="331476" y="2808643"/>
            <a:ext cx="11536875" cy="720000"/>
          </a:xfrm>
          <a:prstGeom prst="rect">
            <a:avLst/>
          </a:prstGeom>
          <a:solidFill>
            <a:schemeClr val="bg1">
              <a:lumMod val="95000"/>
            </a:schemeClr>
          </a:solidFill>
          <a:ln w="38100">
            <a:solidFill>
              <a:srgbClr val="6ECE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2400" dirty="0">
                <a:solidFill>
                  <a:schemeClr val="tx1"/>
                </a:solidFill>
              </a:rPr>
              <a:t>Escreva uma nota curta sobre um </a:t>
            </a:r>
            <a:r>
              <a:rPr lang="pt-PT" sz="2400" b="1" dirty="0">
                <a:solidFill>
                  <a:srgbClr val="F7981D"/>
                </a:solidFill>
                <a:effectLst>
                  <a:outerShdw blurRad="38100" dist="38100" dir="2700000" algn="tl">
                    <a:srgbClr val="000000">
                      <a:alpha val="43137"/>
                    </a:srgbClr>
                  </a:outerShdw>
                </a:effectLst>
              </a:rPr>
              <a:t>guia “pessoal” </a:t>
            </a:r>
            <a:r>
              <a:rPr lang="pt-PT" sz="2400" dirty="0">
                <a:solidFill>
                  <a:schemeClr val="tx1"/>
                </a:solidFill>
              </a:rPr>
              <a:t>de destinos e programação de eventos.</a:t>
            </a:r>
            <a:endParaRPr lang="en-US" sz="2400" dirty="0">
              <a:solidFill>
                <a:schemeClr val="tx1"/>
              </a:solidFill>
            </a:endParaRPr>
          </a:p>
        </p:txBody>
      </p:sp>
      <p:sp>
        <p:nvSpPr>
          <p:cNvPr id="17" name="Retângulo 16">
            <a:extLst>
              <a:ext uri="{FF2B5EF4-FFF2-40B4-BE49-F238E27FC236}">
                <a16:creationId xmlns:a16="http://schemas.microsoft.com/office/drawing/2014/main" id="{2070D913-C722-42FE-A555-2E2688128455}"/>
              </a:ext>
            </a:extLst>
          </p:cNvPr>
          <p:cNvSpPr/>
          <p:nvPr/>
        </p:nvSpPr>
        <p:spPr>
          <a:xfrm>
            <a:off x="331476" y="3689736"/>
            <a:ext cx="11536875" cy="720000"/>
          </a:xfrm>
          <a:prstGeom prst="rect">
            <a:avLst/>
          </a:prstGeom>
          <a:solidFill>
            <a:schemeClr val="bg1">
              <a:lumMod val="95000"/>
            </a:schemeClr>
          </a:solidFill>
          <a:ln w="38100">
            <a:solidFill>
              <a:srgbClr val="FDD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defRPr/>
            </a:pPr>
            <a:r>
              <a:rPr lang="en-US" sz="2400" dirty="0" err="1">
                <a:solidFill>
                  <a:schemeClr val="tx1"/>
                </a:solidFill>
              </a:rPr>
              <a:t>Considere</a:t>
            </a:r>
            <a:r>
              <a:rPr lang="en-US" sz="2400" dirty="0">
                <a:solidFill>
                  <a:schemeClr val="tx1"/>
                </a:solidFill>
              </a:rPr>
              <a:t> </a:t>
            </a:r>
            <a:r>
              <a:rPr lang="en-US" sz="2400" dirty="0" err="1">
                <a:solidFill>
                  <a:schemeClr val="tx1"/>
                </a:solidFill>
              </a:rPr>
              <a:t>disponibilizar</a:t>
            </a:r>
            <a:r>
              <a:rPr lang="en-US" sz="2400" dirty="0">
                <a:solidFill>
                  <a:schemeClr val="tx1"/>
                </a:solidFill>
              </a:rPr>
              <a:t> </a:t>
            </a:r>
            <a:r>
              <a:rPr lang="en-US" sz="2400" b="1" dirty="0" err="1">
                <a:solidFill>
                  <a:srgbClr val="F7981D"/>
                </a:solidFill>
                <a:effectLst>
                  <a:outerShdw blurRad="38100" dist="38100" dir="2700000" algn="tl">
                    <a:srgbClr val="000000">
                      <a:alpha val="43137"/>
                    </a:srgbClr>
                  </a:outerShdw>
                </a:effectLst>
              </a:rPr>
              <a:t>ofertas</a:t>
            </a:r>
            <a:r>
              <a:rPr lang="en-US" sz="2400" b="1" dirty="0">
                <a:solidFill>
                  <a:srgbClr val="F7981D"/>
                </a:solidFill>
                <a:effectLst>
                  <a:outerShdw blurRad="38100" dist="38100" dir="2700000" algn="tl">
                    <a:srgbClr val="000000">
                      <a:alpha val="43137"/>
                    </a:srgbClr>
                  </a:outerShdw>
                </a:effectLst>
              </a:rPr>
              <a:t> </a:t>
            </a:r>
            <a:r>
              <a:rPr lang="en-US" sz="2400" b="1" dirty="0" err="1">
                <a:solidFill>
                  <a:srgbClr val="F7981D"/>
                </a:solidFill>
                <a:effectLst>
                  <a:outerShdw blurRad="38100" dist="38100" dir="2700000" algn="tl">
                    <a:srgbClr val="000000">
                      <a:alpha val="43137"/>
                    </a:srgbClr>
                  </a:outerShdw>
                </a:effectLst>
              </a:rPr>
              <a:t>especiais</a:t>
            </a:r>
            <a:r>
              <a:rPr lang="en-US" sz="2400" dirty="0">
                <a:solidFill>
                  <a:schemeClr val="tx1"/>
                </a:solidFill>
              </a:rPr>
              <a:t>, </a:t>
            </a:r>
            <a:r>
              <a:rPr lang="en-US" sz="2400" dirty="0" err="1">
                <a:solidFill>
                  <a:schemeClr val="tx1"/>
                </a:solidFill>
              </a:rPr>
              <a:t>como</a:t>
            </a:r>
            <a:r>
              <a:rPr lang="en-US" sz="2400" dirty="0">
                <a:solidFill>
                  <a:schemeClr val="tx1"/>
                </a:solidFill>
              </a:rPr>
              <a:t> por </a:t>
            </a:r>
            <a:r>
              <a:rPr lang="en-US" sz="2400" dirty="0" err="1">
                <a:solidFill>
                  <a:schemeClr val="tx1"/>
                </a:solidFill>
              </a:rPr>
              <a:t>exemplo</a:t>
            </a:r>
            <a:r>
              <a:rPr lang="en-US" sz="2400" dirty="0">
                <a:solidFill>
                  <a:schemeClr val="tx1"/>
                </a:solidFill>
              </a:rPr>
              <a:t>, </a:t>
            </a:r>
            <a:r>
              <a:rPr lang="en-US" sz="2400" dirty="0" err="1">
                <a:solidFill>
                  <a:schemeClr val="tx1"/>
                </a:solidFill>
              </a:rPr>
              <a:t>queimadores</a:t>
            </a:r>
            <a:r>
              <a:rPr lang="en-US" sz="2400" dirty="0">
                <a:solidFill>
                  <a:schemeClr val="tx1"/>
                </a:solidFill>
              </a:rPr>
              <a:t> de </a:t>
            </a:r>
            <a:r>
              <a:rPr lang="en-US" sz="2400" dirty="0" err="1">
                <a:solidFill>
                  <a:schemeClr val="tx1"/>
                </a:solidFill>
              </a:rPr>
              <a:t>incenso</a:t>
            </a:r>
            <a:r>
              <a:rPr lang="en-US" sz="2400" dirty="0">
                <a:solidFill>
                  <a:schemeClr val="tx1"/>
                </a:solidFill>
              </a:rPr>
              <a:t>, </a:t>
            </a:r>
            <a:r>
              <a:rPr lang="en-US" sz="2400" dirty="0" err="1">
                <a:solidFill>
                  <a:schemeClr val="tx1"/>
                </a:solidFill>
              </a:rPr>
              <a:t>tapetes</a:t>
            </a:r>
            <a:r>
              <a:rPr lang="en-US" sz="2400" dirty="0">
                <a:solidFill>
                  <a:schemeClr val="tx1"/>
                </a:solidFill>
              </a:rPr>
              <a:t> de </a:t>
            </a:r>
            <a:r>
              <a:rPr lang="en-US" sz="2400" dirty="0" err="1">
                <a:solidFill>
                  <a:schemeClr val="tx1"/>
                </a:solidFill>
              </a:rPr>
              <a:t>ioga</a:t>
            </a:r>
            <a:r>
              <a:rPr lang="en-US" sz="2400" dirty="0">
                <a:solidFill>
                  <a:schemeClr val="tx1"/>
                </a:solidFill>
              </a:rPr>
              <a:t>, spray de mosquito, </a:t>
            </a:r>
            <a:r>
              <a:rPr lang="en-US" sz="2400" dirty="0" err="1">
                <a:solidFill>
                  <a:schemeClr val="tx1"/>
                </a:solidFill>
              </a:rPr>
              <a:t>protetor</a:t>
            </a:r>
            <a:r>
              <a:rPr lang="en-US" sz="2400" dirty="0">
                <a:solidFill>
                  <a:schemeClr val="tx1"/>
                </a:solidFill>
              </a:rPr>
              <a:t> solar </a:t>
            </a:r>
            <a:r>
              <a:rPr lang="en-US" sz="2400" dirty="0" err="1">
                <a:solidFill>
                  <a:schemeClr val="tx1"/>
                </a:solidFill>
              </a:rPr>
              <a:t>ou</a:t>
            </a:r>
            <a:r>
              <a:rPr lang="en-US" sz="2400" dirty="0">
                <a:solidFill>
                  <a:schemeClr val="tx1"/>
                </a:solidFill>
              </a:rPr>
              <a:t> </a:t>
            </a:r>
            <a:r>
              <a:rPr lang="en-US" sz="2400" dirty="0" err="1">
                <a:solidFill>
                  <a:schemeClr val="tx1"/>
                </a:solidFill>
              </a:rPr>
              <a:t>máscaras</a:t>
            </a:r>
            <a:r>
              <a:rPr lang="en-US" sz="2400" dirty="0">
                <a:solidFill>
                  <a:schemeClr val="tx1"/>
                </a:solidFill>
              </a:rPr>
              <a:t> de </a:t>
            </a:r>
            <a:r>
              <a:rPr lang="en-US" sz="2400" dirty="0" err="1">
                <a:solidFill>
                  <a:schemeClr val="tx1"/>
                </a:solidFill>
              </a:rPr>
              <a:t>beleza</a:t>
            </a:r>
            <a:endParaRPr lang="en-US" sz="2400" dirty="0">
              <a:solidFill>
                <a:schemeClr val="tx1"/>
              </a:solidFill>
            </a:endParaRPr>
          </a:p>
        </p:txBody>
      </p:sp>
      <p:sp>
        <p:nvSpPr>
          <p:cNvPr id="18" name="Retângulo 17">
            <a:extLst>
              <a:ext uri="{FF2B5EF4-FFF2-40B4-BE49-F238E27FC236}">
                <a16:creationId xmlns:a16="http://schemas.microsoft.com/office/drawing/2014/main" id="{302BD5DA-00C7-4DC8-93E4-B40CABD5D8FA}"/>
              </a:ext>
            </a:extLst>
          </p:cNvPr>
          <p:cNvSpPr/>
          <p:nvPr/>
        </p:nvSpPr>
        <p:spPr>
          <a:xfrm>
            <a:off x="331477" y="4570829"/>
            <a:ext cx="11536872" cy="720000"/>
          </a:xfrm>
          <a:prstGeom prst="rect">
            <a:avLst/>
          </a:prstGeom>
          <a:solidFill>
            <a:schemeClr val="bg1">
              <a:lumMod val="95000"/>
            </a:schemeClr>
          </a:solidFill>
          <a:ln w="38100">
            <a:solidFill>
              <a:srgbClr val="6ECEC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2400" dirty="0">
                <a:solidFill>
                  <a:schemeClr val="tx1"/>
                </a:solidFill>
              </a:rPr>
              <a:t>Um </a:t>
            </a:r>
            <a:r>
              <a:rPr lang="en-US" sz="2400" dirty="0" err="1">
                <a:solidFill>
                  <a:schemeClr val="tx1"/>
                </a:solidFill>
              </a:rPr>
              <a:t>chá</a:t>
            </a:r>
            <a:r>
              <a:rPr lang="en-US" sz="2400" dirty="0">
                <a:solidFill>
                  <a:schemeClr val="tx1"/>
                </a:solidFill>
              </a:rPr>
              <a:t> </a:t>
            </a:r>
            <a:r>
              <a:rPr lang="en-US" sz="2400" dirty="0" err="1">
                <a:solidFill>
                  <a:schemeClr val="tx1"/>
                </a:solidFill>
              </a:rPr>
              <a:t>quente</a:t>
            </a:r>
            <a:r>
              <a:rPr lang="en-US" sz="2400" dirty="0">
                <a:solidFill>
                  <a:schemeClr val="tx1"/>
                </a:solidFill>
              </a:rPr>
              <a:t> </a:t>
            </a:r>
            <a:r>
              <a:rPr lang="en-US" sz="2400" dirty="0" err="1">
                <a:solidFill>
                  <a:schemeClr val="tx1"/>
                </a:solidFill>
              </a:rPr>
              <a:t>ou</a:t>
            </a:r>
            <a:r>
              <a:rPr lang="en-US" sz="2400" dirty="0">
                <a:solidFill>
                  <a:schemeClr val="tx1"/>
                </a:solidFill>
              </a:rPr>
              <a:t> um </a:t>
            </a:r>
            <a:r>
              <a:rPr lang="en-US" sz="2400" dirty="0" err="1">
                <a:solidFill>
                  <a:schemeClr val="tx1"/>
                </a:solidFill>
              </a:rPr>
              <a:t>copo</a:t>
            </a:r>
            <a:r>
              <a:rPr lang="en-US" sz="2400" dirty="0">
                <a:solidFill>
                  <a:schemeClr val="tx1"/>
                </a:solidFill>
              </a:rPr>
              <a:t> de </a:t>
            </a:r>
            <a:r>
              <a:rPr lang="en-US" sz="2400" dirty="0" err="1">
                <a:solidFill>
                  <a:schemeClr val="tx1"/>
                </a:solidFill>
              </a:rPr>
              <a:t>água</a:t>
            </a:r>
            <a:r>
              <a:rPr lang="en-US" sz="2400" dirty="0">
                <a:solidFill>
                  <a:schemeClr val="tx1"/>
                </a:solidFill>
              </a:rPr>
              <a:t> fresca com </a:t>
            </a:r>
            <a:r>
              <a:rPr lang="en-US" sz="2400" dirty="0" err="1">
                <a:solidFill>
                  <a:schemeClr val="tx1"/>
                </a:solidFill>
              </a:rPr>
              <a:t>umas</a:t>
            </a:r>
            <a:r>
              <a:rPr lang="en-US" sz="2400" dirty="0">
                <a:solidFill>
                  <a:schemeClr val="tx1"/>
                </a:solidFill>
              </a:rPr>
              <a:t> </a:t>
            </a:r>
            <a:r>
              <a:rPr lang="en-US" sz="2400" dirty="0" err="1">
                <a:solidFill>
                  <a:schemeClr val="tx1"/>
                </a:solidFill>
              </a:rPr>
              <a:t>gotas</a:t>
            </a:r>
            <a:r>
              <a:rPr lang="en-US" sz="2400" dirty="0">
                <a:solidFill>
                  <a:schemeClr val="tx1"/>
                </a:solidFill>
              </a:rPr>
              <a:t> de </a:t>
            </a:r>
            <a:r>
              <a:rPr lang="en-US" sz="2400" dirty="0" err="1">
                <a:solidFill>
                  <a:schemeClr val="tx1"/>
                </a:solidFill>
              </a:rPr>
              <a:t>limão</a:t>
            </a:r>
            <a:r>
              <a:rPr lang="en-US" sz="2400" dirty="0">
                <a:solidFill>
                  <a:schemeClr val="tx1"/>
                </a:solidFill>
              </a:rPr>
              <a:t> </a:t>
            </a:r>
            <a:r>
              <a:rPr lang="en-US" sz="2400" dirty="0" err="1">
                <a:solidFill>
                  <a:schemeClr val="tx1"/>
                </a:solidFill>
              </a:rPr>
              <a:t>podem</a:t>
            </a:r>
            <a:r>
              <a:rPr lang="en-US" sz="2400" dirty="0">
                <a:solidFill>
                  <a:schemeClr val="tx1"/>
                </a:solidFill>
              </a:rPr>
              <a:t> </a:t>
            </a:r>
            <a:r>
              <a:rPr lang="en-US" sz="2400" dirty="0" err="1">
                <a:solidFill>
                  <a:schemeClr val="tx1"/>
                </a:solidFill>
              </a:rPr>
              <a:t>fazer</a:t>
            </a:r>
            <a:r>
              <a:rPr lang="en-US" sz="2400" dirty="0">
                <a:solidFill>
                  <a:schemeClr val="tx1"/>
                </a:solidFill>
              </a:rPr>
              <a:t> </a:t>
            </a:r>
            <a:r>
              <a:rPr lang="en-US" sz="2400" dirty="0" err="1">
                <a:solidFill>
                  <a:schemeClr val="tx1"/>
                </a:solidFill>
              </a:rPr>
              <a:t>toda</a:t>
            </a:r>
            <a:r>
              <a:rPr lang="en-US" sz="2400" dirty="0">
                <a:solidFill>
                  <a:schemeClr val="tx1"/>
                </a:solidFill>
              </a:rPr>
              <a:t> a </a:t>
            </a:r>
            <a:r>
              <a:rPr lang="en-US" sz="2400" dirty="0" err="1">
                <a:solidFill>
                  <a:schemeClr val="tx1"/>
                </a:solidFill>
              </a:rPr>
              <a:t>diferença</a:t>
            </a:r>
            <a:r>
              <a:rPr lang="en-US" sz="2400" dirty="0">
                <a:solidFill>
                  <a:schemeClr val="tx1"/>
                </a:solidFill>
              </a:rPr>
              <a:t>, </a:t>
            </a:r>
            <a:r>
              <a:rPr lang="en-US" sz="2400" dirty="0" err="1">
                <a:solidFill>
                  <a:schemeClr val="tx1"/>
                </a:solidFill>
              </a:rPr>
              <a:t>em</a:t>
            </a:r>
            <a:r>
              <a:rPr lang="en-US" sz="2400" dirty="0">
                <a:solidFill>
                  <a:schemeClr val="tx1"/>
                </a:solidFill>
              </a:rPr>
              <a:t> </a:t>
            </a:r>
            <a:r>
              <a:rPr lang="en-US" sz="2400" dirty="0" err="1">
                <a:solidFill>
                  <a:schemeClr val="tx1"/>
                </a:solidFill>
              </a:rPr>
              <a:t>dias</a:t>
            </a:r>
            <a:r>
              <a:rPr lang="en-US" sz="2400" dirty="0">
                <a:solidFill>
                  <a:schemeClr val="tx1"/>
                </a:solidFill>
              </a:rPr>
              <a:t> </a:t>
            </a:r>
            <a:r>
              <a:rPr lang="en-US" sz="2400" dirty="0" err="1">
                <a:solidFill>
                  <a:schemeClr val="tx1"/>
                </a:solidFill>
              </a:rPr>
              <a:t>frios</a:t>
            </a:r>
            <a:r>
              <a:rPr lang="en-US" sz="2400" dirty="0">
                <a:solidFill>
                  <a:schemeClr val="tx1"/>
                </a:solidFill>
              </a:rPr>
              <a:t> e </a:t>
            </a:r>
            <a:r>
              <a:rPr lang="en-US" sz="2400" dirty="0" err="1">
                <a:solidFill>
                  <a:schemeClr val="tx1"/>
                </a:solidFill>
              </a:rPr>
              <a:t>quentes</a:t>
            </a:r>
            <a:r>
              <a:rPr lang="en-US" sz="2400" dirty="0">
                <a:solidFill>
                  <a:schemeClr val="tx1"/>
                </a:solidFill>
              </a:rPr>
              <a:t>, </a:t>
            </a:r>
            <a:r>
              <a:rPr lang="en-US" sz="2400" dirty="0" err="1">
                <a:solidFill>
                  <a:schemeClr val="tx1"/>
                </a:solidFill>
              </a:rPr>
              <a:t>respetivamente</a:t>
            </a:r>
            <a:r>
              <a:rPr lang="en-US" sz="2400" dirty="0">
                <a:solidFill>
                  <a:schemeClr val="tx1"/>
                </a:solidFill>
              </a:rPr>
              <a:t>.</a:t>
            </a:r>
          </a:p>
        </p:txBody>
      </p:sp>
      <p:sp>
        <p:nvSpPr>
          <p:cNvPr id="19" name="Retângulo 18">
            <a:extLst>
              <a:ext uri="{FF2B5EF4-FFF2-40B4-BE49-F238E27FC236}">
                <a16:creationId xmlns:a16="http://schemas.microsoft.com/office/drawing/2014/main" id="{F61CB5B5-7B8B-424B-8118-F3D3F0841671}"/>
              </a:ext>
            </a:extLst>
          </p:cNvPr>
          <p:cNvSpPr/>
          <p:nvPr/>
        </p:nvSpPr>
        <p:spPr>
          <a:xfrm>
            <a:off x="327561" y="5451920"/>
            <a:ext cx="11536877" cy="719246"/>
          </a:xfrm>
          <a:prstGeom prst="rect">
            <a:avLst/>
          </a:prstGeom>
          <a:solidFill>
            <a:schemeClr val="bg1">
              <a:lumMod val="95000"/>
            </a:schemeClr>
          </a:solidFill>
          <a:ln w="38100">
            <a:solidFill>
              <a:srgbClr val="FDDE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GB" sz="2400" dirty="0" err="1">
                <a:solidFill>
                  <a:schemeClr val="tx1"/>
                </a:solidFill>
              </a:rPr>
              <a:t>Dê-lhes</a:t>
            </a:r>
            <a:r>
              <a:rPr lang="en-GB" sz="2400" dirty="0">
                <a:solidFill>
                  <a:schemeClr val="tx1"/>
                </a:solidFill>
              </a:rPr>
              <a:t> a </a:t>
            </a:r>
            <a:r>
              <a:rPr lang="en-GB" sz="2400" b="1" dirty="0">
                <a:solidFill>
                  <a:srgbClr val="F7981D"/>
                </a:solidFill>
                <a:effectLst>
                  <a:outerShdw blurRad="38100" dist="38100" dir="2700000" algn="tl">
                    <a:srgbClr val="000000">
                      <a:alpha val="43137"/>
                    </a:srgbClr>
                  </a:outerShdw>
                </a:effectLst>
              </a:rPr>
              <a:t>“</a:t>
            </a:r>
            <a:r>
              <a:rPr lang="en-GB" sz="2400" b="1" dirty="0" err="1">
                <a:solidFill>
                  <a:srgbClr val="F7981D"/>
                </a:solidFill>
                <a:effectLst>
                  <a:outerShdw blurRad="38100" dist="38100" dir="2700000" algn="tl">
                    <a:srgbClr val="000000">
                      <a:alpha val="43137"/>
                    </a:srgbClr>
                  </a:outerShdw>
                </a:effectLst>
              </a:rPr>
              <a:t>dica</a:t>
            </a:r>
            <a:r>
              <a:rPr lang="en-GB" sz="2400" b="1" dirty="0">
                <a:solidFill>
                  <a:srgbClr val="F7981D"/>
                </a:solidFill>
                <a:effectLst>
                  <a:outerShdw blurRad="38100" dist="38100" dir="2700000" algn="tl">
                    <a:srgbClr val="000000">
                      <a:alpha val="43137"/>
                    </a:srgbClr>
                  </a:outerShdw>
                </a:effectLst>
              </a:rPr>
              <a:t> do </a:t>
            </a:r>
            <a:r>
              <a:rPr lang="en-GB" sz="2400" b="1" dirty="0" err="1">
                <a:solidFill>
                  <a:srgbClr val="F7981D"/>
                </a:solidFill>
                <a:effectLst>
                  <a:outerShdw blurRad="38100" dist="38100" dir="2700000" algn="tl">
                    <a:srgbClr val="000000">
                      <a:alpha val="43137"/>
                    </a:srgbClr>
                  </a:outerShdw>
                </a:effectLst>
              </a:rPr>
              <a:t>dia</a:t>
            </a:r>
            <a:r>
              <a:rPr lang="en-GB" sz="2400" b="1" dirty="0">
                <a:solidFill>
                  <a:srgbClr val="F7981D"/>
                </a:solidFill>
                <a:effectLst>
                  <a:outerShdw blurRad="38100" dist="38100" dir="2700000" algn="tl">
                    <a:srgbClr val="000000">
                      <a:alpha val="43137"/>
                    </a:srgbClr>
                  </a:outerShdw>
                </a:effectLst>
              </a:rPr>
              <a:t>”:</a:t>
            </a:r>
            <a:r>
              <a:rPr lang="pt-PT" sz="2400" b="1" dirty="0">
                <a:solidFill>
                  <a:srgbClr val="F7981D"/>
                </a:solidFill>
                <a:effectLst>
                  <a:outerShdw blurRad="38100" dist="38100" dir="2700000" algn="tl">
                    <a:srgbClr val="000000">
                      <a:alpha val="43137"/>
                    </a:srgbClr>
                  </a:outerShdw>
                </a:effectLst>
              </a:rPr>
              <a:t> </a:t>
            </a:r>
            <a:r>
              <a:rPr lang="pt-PT" sz="2400" dirty="0">
                <a:solidFill>
                  <a:schemeClr val="tx1"/>
                </a:solidFill>
              </a:rPr>
              <a:t>um evento, um facto histórico, uma sessão de </a:t>
            </a:r>
            <a:r>
              <a:rPr lang="pt-PT" sz="2400" dirty="0" err="1">
                <a:solidFill>
                  <a:schemeClr val="tx1"/>
                </a:solidFill>
              </a:rPr>
              <a:t>mindfulness</a:t>
            </a:r>
            <a:r>
              <a:rPr lang="pt-PT" sz="2400" dirty="0">
                <a:solidFill>
                  <a:schemeClr val="tx1"/>
                </a:solidFill>
              </a:rPr>
              <a:t> nas proximidades, uma oportunidade em lojas de souvenirs locais</a:t>
            </a:r>
            <a:endParaRPr lang="en-GB" sz="2400" dirty="0">
              <a:solidFill>
                <a:schemeClr val="tx1"/>
              </a:solidFill>
            </a:endParaRPr>
          </a:p>
        </p:txBody>
      </p:sp>
    </p:spTree>
    <p:extLst>
      <p:ext uri="{BB962C8B-B14F-4D97-AF65-F5344CB8AC3E}">
        <p14:creationId xmlns:p14="http://schemas.microsoft.com/office/powerpoint/2010/main" val="1992176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8D0DECE6-4FEC-4DA7-8436-21BB7FE0E097}"/>
              </a:ext>
            </a:extLst>
          </p:cNvPr>
          <p:cNvSpPr txBox="1"/>
          <p:nvPr/>
        </p:nvSpPr>
        <p:spPr>
          <a:xfrm>
            <a:off x="9853898" y="5554863"/>
            <a:ext cx="2119027" cy="261610"/>
          </a:xfrm>
          <a:prstGeom prst="rect">
            <a:avLst/>
          </a:prstGeom>
          <a:noFill/>
        </p:spPr>
        <p:txBody>
          <a:bodyPr wrap="square">
            <a:spAutoFit/>
          </a:bodyPr>
          <a:lstStyle/>
          <a:p>
            <a:r>
              <a:rPr lang="en-GB" sz="1050" dirty="0">
                <a:hlinkClick r:id="rId4"/>
              </a:rPr>
              <a:t>https://youtu.be/Atf_Af1q_5w</a:t>
            </a:r>
            <a:r>
              <a:rPr lang="en-GB" sz="1050" dirty="0"/>
              <a:t> </a:t>
            </a:r>
          </a:p>
        </p:txBody>
      </p:sp>
      <p:sp>
        <p:nvSpPr>
          <p:cNvPr id="5" name="Text Placeholder 2">
            <a:extLst>
              <a:ext uri="{FF2B5EF4-FFF2-40B4-BE49-F238E27FC236}">
                <a16:creationId xmlns:a16="http://schemas.microsoft.com/office/drawing/2014/main" id="{BA96CD85-9025-4CE4-BA8F-13E71AB62C94}"/>
              </a:ext>
            </a:extLst>
          </p:cNvPr>
          <p:cNvSpPr txBox="1">
            <a:spLocks/>
          </p:cNvSpPr>
          <p:nvPr/>
        </p:nvSpPr>
        <p:spPr>
          <a:xfrm>
            <a:off x="1188654" y="349104"/>
            <a:ext cx="1063630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Caso de </a:t>
            </a:r>
            <a:r>
              <a:rPr lang="en-US" sz="3600" b="1" dirty="0" err="1"/>
              <a:t>Estudo</a:t>
            </a:r>
            <a:r>
              <a:rPr lang="en-US" sz="3600" b="1" dirty="0"/>
              <a:t> – 100% Pure New Zealand</a:t>
            </a:r>
          </a:p>
        </p:txBody>
      </p:sp>
      <p:pic>
        <p:nvPicPr>
          <p:cNvPr id="6" name="Imagem 5">
            <a:extLst>
              <a:ext uri="{FF2B5EF4-FFF2-40B4-BE49-F238E27FC236}">
                <a16:creationId xmlns:a16="http://schemas.microsoft.com/office/drawing/2014/main" id="{AEA7831B-52E6-4C59-A576-ABD982C615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8" name="CaixaDeTexto 7">
            <a:extLst>
              <a:ext uri="{FF2B5EF4-FFF2-40B4-BE49-F238E27FC236}">
                <a16:creationId xmlns:a16="http://schemas.microsoft.com/office/drawing/2014/main" id="{CCF6F89D-4445-4FE6-A8B1-EBED343ECE0B}"/>
              </a:ext>
            </a:extLst>
          </p:cNvPr>
          <p:cNvSpPr txBox="1"/>
          <p:nvPr/>
        </p:nvSpPr>
        <p:spPr>
          <a:xfrm>
            <a:off x="9843516" y="1228725"/>
            <a:ext cx="2293620" cy="1569660"/>
          </a:xfrm>
          <a:prstGeom prst="rect">
            <a:avLst/>
          </a:prstGeom>
          <a:noFill/>
        </p:spPr>
        <p:txBody>
          <a:bodyPr wrap="square">
            <a:spAutoFit/>
          </a:bodyPr>
          <a:lstStyle/>
          <a:p>
            <a:r>
              <a:rPr lang="pt-PT" sz="2400" b="1" i="1" dirty="0">
                <a:solidFill>
                  <a:schemeClr val="bg1">
                    <a:lumMod val="65000"/>
                  </a:schemeClr>
                </a:solidFill>
              </a:rPr>
              <a:t>Nova Zelândia 100% pura: uma jornada de boas-vindas</a:t>
            </a:r>
            <a:endParaRPr lang="en-GB" sz="2400" b="1" i="1" dirty="0">
              <a:solidFill>
                <a:schemeClr val="bg1">
                  <a:lumMod val="65000"/>
                </a:schemeClr>
              </a:solidFill>
            </a:endParaRPr>
          </a:p>
        </p:txBody>
      </p:sp>
      <p:pic>
        <p:nvPicPr>
          <p:cNvPr id="2" name="Multimédia Online 1" title="100% Pure New Zealand:  A Welcoming Journey">
            <a:hlinkClick r:id="" action="ppaction://media"/>
            <a:extLst>
              <a:ext uri="{FF2B5EF4-FFF2-40B4-BE49-F238E27FC236}">
                <a16:creationId xmlns:a16="http://schemas.microsoft.com/office/drawing/2014/main" id="{866E402F-1A6E-4888-AF6A-96CE94FCA84C}"/>
              </a:ext>
            </a:extLst>
          </p:cNvPr>
          <p:cNvPicPr>
            <a:picLocks noRot="1"/>
          </p:cNvPicPr>
          <p:nvPr>
            <a:videoFile r:link="rId1"/>
          </p:nvPr>
        </p:nvPicPr>
        <p:blipFill>
          <a:blip r:embed="rId6"/>
          <a:stretch>
            <a:fillRect/>
          </a:stretch>
        </p:blipFill>
        <p:spPr>
          <a:xfrm>
            <a:off x="2666916" y="1281267"/>
            <a:ext cx="6948000" cy="4284000"/>
          </a:xfrm>
          <a:prstGeom prst="rect">
            <a:avLst/>
          </a:prstGeom>
        </p:spPr>
      </p:pic>
    </p:spTree>
    <p:extLst>
      <p:ext uri="{BB962C8B-B14F-4D97-AF65-F5344CB8AC3E}">
        <p14:creationId xmlns:p14="http://schemas.microsoft.com/office/powerpoint/2010/main" val="212194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0EC221EE-A420-4A7A-9FEA-63882C6EA47C}"/>
              </a:ext>
            </a:extLst>
          </p:cNvPr>
          <p:cNvSpPr>
            <a:spLocks noGrp="1"/>
          </p:cNvSpPr>
          <p:nvPr>
            <p:ph type="body" sz="quarter" idx="13"/>
          </p:nvPr>
        </p:nvSpPr>
        <p:spPr>
          <a:xfrm>
            <a:off x="388093" y="936395"/>
            <a:ext cx="3058492" cy="3297980"/>
          </a:xfrm>
        </p:spPr>
        <p:txBody>
          <a:bodyPr>
            <a:normAutofit/>
          </a:bodyPr>
          <a:lstStyle/>
          <a:p>
            <a:r>
              <a:rPr lang="en-US" sz="5400" dirty="0" err="1">
                <a:solidFill>
                  <a:schemeClr val="bg1"/>
                </a:solidFill>
                <a:effectLst>
                  <a:outerShdw blurRad="38100" dist="38100" dir="2700000" algn="tl">
                    <a:srgbClr val="000000">
                      <a:alpha val="43137"/>
                    </a:srgbClr>
                  </a:outerShdw>
                </a:effectLst>
              </a:rPr>
              <a:t>Ir</a:t>
            </a:r>
            <a:r>
              <a:rPr lang="en-US" sz="5400" dirty="0">
                <a:solidFill>
                  <a:schemeClr val="bg1"/>
                </a:solidFill>
                <a:effectLst>
                  <a:outerShdw blurRad="38100" dist="38100" dir="2700000" algn="tl">
                    <a:srgbClr val="000000">
                      <a:alpha val="43137"/>
                    </a:srgbClr>
                  </a:outerShdw>
                </a:effectLst>
              </a:rPr>
              <a:t> </a:t>
            </a:r>
            <a:r>
              <a:rPr lang="en-US" sz="5400" dirty="0" err="1">
                <a:solidFill>
                  <a:schemeClr val="bg1"/>
                </a:solidFill>
                <a:effectLst>
                  <a:outerShdw blurRad="38100" dist="38100" dir="2700000" algn="tl">
                    <a:srgbClr val="000000">
                      <a:alpha val="43137"/>
                    </a:srgbClr>
                  </a:outerShdw>
                </a:effectLst>
              </a:rPr>
              <a:t>Mais</a:t>
            </a:r>
            <a:r>
              <a:rPr lang="en-US" sz="5400" dirty="0">
                <a:solidFill>
                  <a:schemeClr val="bg1"/>
                </a:solidFill>
                <a:effectLst>
                  <a:outerShdw blurRad="38100" dist="38100" dir="2700000" algn="tl">
                    <a:srgbClr val="000000">
                      <a:alpha val="43137"/>
                    </a:srgbClr>
                  </a:outerShdw>
                </a:effectLst>
              </a:rPr>
              <a:t> </a:t>
            </a:r>
            <a:r>
              <a:rPr lang="en-US" sz="5400" dirty="0" err="1">
                <a:solidFill>
                  <a:schemeClr val="bg1"/>
                </a:solidFill>
                <a:effectLst>
                  <a:outerShdw blurRad="38100" dist="38100" dir="2700000" algn="tl">
                    <a:srgbClr val="000000">
                      <a:alpha val="43137"/>
                    </a:srgbClr>
                  </a:outerShdw>
                </a:effectLst>
              </a:rPr>
              <a:t>Longe</a:t>
            </a:r>
            <a:endParaRPr lang="en-US" sz="4000" dirty="0">
              <a:solidFill>
                <a:schemeClr val="bg1"/>
              </a:solidFill>
              <a:effectLst>
                <a:outerShdw blurRad="38100" dist="38100" dir="2700000" algn="tl">
                  <a:srgbClr val="000000">
                    <a:alpha val="43137"/>
                  </a:srgbClr>
                </a:outerShdw>
              </a:effectLst>
            </a:endParaRPr>
          </a:p>
        </p:txBody>
      </p:sp>
      <p:pic>
        <p:nvPicPr>
          <p:cNvPr id="6" name="Marcador de Posição da Imagem 5">
            <a:extLst>
              <a:ext uri="{FF2B5EF4-FFF2-40B4-BE49-F238E27FC236}">
                <a16:creationId xmlns:a16="http://schemas.microsoft.com/office/drawing/2014/main" id="{78083E69-F499-4177-9CC3-C66A1CEEE615}"/>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25252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53C78F85-D2E3-43E1-991C-3E3F2F1F52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7039" y="337780"/>
            <a:ext cx="720000" cy="720000"/>
          </a:xfrm>
          <a:prstGeom prst="rect">
            <a:avLst/>
          </a:prstGeom>
        </p:spPr>
      </p:pic>
      <p:sp>
        <p:nvSpPr>
          <p:cNvPr id="12" name="Retângulo: Canto Dobrado 11">
            <a:extLst>
              <a:ext uri="{FF2B5EF4-FFF2-40B4-BE49-F238E27FC236}">
                <a16:creationId xmlns:a16="http://schemas.microsoft.com/office/drawing/2014/main" id="{4B4436C0-912F-45E9-A283-AB5990601C1E}"/>
              </a:ext>
            </a:extLst>
          </p:cNvPr>
          <p:cNvSpPr/>
          <p:nvPr/>
        </p:nvSpPr>
        <p:spPr>
          <a:xfrm rot="1141902">
            <a:off x="2822854" y="4730048"/>
            <a:ext cx="2547903" cy="1823938"/>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2400" b="1" dirty="0">
                <a:solidFill>
                  <a:schemeClr val="tx1"/>
                </a:solidFill>
              </a:rPr>
              <a:t>A </a:t>
            </a:r>
            <a:r>
              <a:rPr lang="en-US" sz="2400" b="1" dirty="0" err="1">
                <a:solidFill>
                  <a:schemeClr val="tx1"/>
                </a:solidFill>
              </a:rPr>
              <a:t>importância</a:t>
            </a:r>
            <a:r>
              <a:rPr lang="en-US" sz="2400" b="1" dirty="0">
                <a:solidFill>
                  <a:schemeClr val="tx1"/>
                </a:solidFill>
              </a:rPr>
              <a:t> das Boas-</a:t>
            </a:r>
            <a:r>
              <a:rPr lang="en-US" sz="2400" b="1" dirty="0" err="1">
                <a:solidFill>
                  <a:schemeClr val="tx1"/>
                </a:solidFill>
              </a:rPr>
              <a:t>vindas</a:t>
            </a:r>
            <a:endParaRPr lang="en-US" sz="2400" b="1" dirty="0">
              <a:solidFill>
                <a:schemeClr val="tx1"/>
              </a:solidFill>
            </a:endParaRPr>
          </a:p>
          <a:p>
            <a:pPr>
              <a:lnSpc>
                <a:spcPct val="150000"/>
              </a:lnSpc>
            </a:pPr>
            <a:r>
              <a:rPr lang="en-US" sz="2400" b="1" dirty="0">
                <a:solidFill>
                  <a:schemeClr val="tx1"/>
                </a:solidFill>
              </a:rPr>
              <a:t>[</a:t>
            </a:r>
            <a:r>
              <a:rPr lang="en-US" sz="2400" b="1" dirty="0">
                <a:solidFill>
                  <a:schemeClr val="tx1"/>
                </a:solidFill>
                <a:hlinkClick r:id="rId3"/>
              </a:rPr>
              <a:t>Clique </a:t>
            </a:r>
            <a:r>
              <a:rPr lang="en-US" sz="2400" b="1" dirty="0" err="1">
                <a:solidFill>
                  <a:schemeClr val="tx1"/>
                </a:solidFill>
                <a:hlinkClick r:id="rId3"/>
              </a:rPr>
              <a:t>aqui</a:t>
            </a:r>
            <a:r>
              <a:rPr lang="en-US" sz="2400" b="1" dirty="0">
                <a:solidFill>
                  <a:schemeClr val="tx1"/>
                </a:solidFill>
              </a:rPr>
              <a:t>]</a:t>
            </a:r>
            <a:endParaRPr lang="en-GB" sz="2400" dirty="0">
              <a:solidFill>
                <a:schemeClr val="tx1"/>
              </a:solidFill>
            </a:endParaRPr>
          </a:p>
        </p:txBody>
      </p:sp>
      <p:sp>
        <p:nvSpPr>
          <p:cNvPr id="14" name="Retângulo: Canto Dobrado 13">
            <a:extLst>
              <a:ext uri="{FF2B5EF4-FFF2-40B4-BE49-F238E27FC236}">
                <a16:creationId xmlns:a16="http://schemas.microsoft.com/office/drawing/2014/main" id="{81A14E31-5BCE-4C70-80A1-FEDA14825B04}"/>
              </a:ext>
            </a:extLst>
          </p:cNvPr>
          <p:cNvSpPr/>
          <p:nvPr/>
        </p:nvSpPr>
        <p:spPr>
          <a:xfrm rot="479694">
            <a:off x="8680126" y="3719626"/>
            <a:ext cx="3156060" cy="2832744"/>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pt-PT" sz="2400" b="1" dirty="0">
                <a:solidFill>
                  <a:schemeClr val="tx1"/>
                </a:solidFill>
              </a:rPr>
              <a:t>Relatório de Tendências de Bem-Estar Global: O Futuro do Bem-Estar 2021</a:t>
            </a:r>
          </a:p>
          <a:p>
            <a:pPr>
              <a:lnSpc>
                <a:spcPct val="150000"/>
              </a:lnSpc>
              <a:spcAft>
                <a:spcPts val="600"/>
              </a:spcAft>
            </a:pPr>
            <a:r>
              <a:rPr lang="en-US" sz="2400" b="1" dirty="0">
                <a:solidFill>
                  <a:schemeClr val="tx1"/>
                </a:solidFill>
              </a:rPr>
              <a:t>[</a:t>
            </a:r>
            <a:r>
              <a:rPr lang="en-US" sz="2400" b="1" dirty="0">
                <a:solidFill>
                  <a:schemeClr val="tx1"/>
                </a:solidFill>
                <a:hlinkClick r:id="rId4"/>
              </a:rPr>
              <a:t>Clique </a:t>
            </a:r>
            <a:r>
              <a:rPr lang="en-US" sz="2400" b="1" dirty="0" err="1">
                <a:solidFill>
                  <a:schemeClr val="tx1"/>
                </a:solidFill>
                <a:hlinkClick r:id="rId4"/>
              </a:rPr>
              <a:t>aqui</a:t>
            </a:r>
            <a:r>
              <a:rPr lang="en-US" sz="2400" b="1" dirty="0">
                <a:solidFill>
                  <a:schemeClr val="tx1"/>
                </a:solidFill>
              </a:rPr>
              <a:t>]</a:t>
            </a:r>
            <a:endParaRPr lang="en-GB" sz="2400" b="1" dirty="0">
              <a:solidFill>
                <a:schemeClr val="tx1"/>
              </a:solidFill>
            </a:endParaRPr>
          </a:p>
        </p:txBody>
      </p:sp>
      <p:sp>
        <p:nvSpPr>
          <p:cNvPr id="18" name="Retângulo: Canto Dobrado 17">
            <a:extLst>
              <a:ext uri="{FF2B5EF4-FFF2-40B4-BE49-F238E27FC236}">
                <a16:creationId xmlns:a16="http://schemas.microsoft.com/office/drawing/2014/main" id="{12F7AAC3-F235-44AA-A819-C9ECAD2ED69F}"/>
              </a:ext>
            </a:extLst>
          </p:cNvPr>
          <p:cNvSpPr/>
          <p:nvPr/>
        </p:nvSpPr>
        <p:spPr>
          <a:xfrm rot="21433023">
            <a:off x="411184" y="1201567"/>
            <a:ext cx="3977026" cy="2365005"/>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pt-PT" sz="2400" b="1" dirty="0">
                <a:solidFill>
                  <a:schemeClr val="tx1"/>
                </a:solidFill>
              </a:rPr>
              <a:t>Como integrar o bem-estar à hospitalidade para a satisfação do hóspede</a:t>
            </a:r>
          </a:p>
          <a:p>
            <a:pPr>
              <a:lnSpc>
                <a:spcPct val="150000"/>
              </a:lnSpc>
              <a:spcAft>
                <a:spcPts val="600"/>
              </a:spcAft>
            </a:pPr>
            <a:r>
              <a:rPr lang="en-US" sz="2400" b="1" dirty="0">
                <a:solidFill>
                  <a:schemeClr val="tx1"/>
                </a:solidFill>
              </a:rPr>
              <a:t>[</a:t>
            </a:r>
            <a:r>
              <a:rPr lang="en-US" sz="2400" b="1" dirty="0">
                <a:solidFill>
                  <a:schemeClr val="tx1"/>
                </a:solidFill>
                <a:hlinkClick r:id="rId5"/>
              </a:rPr>
              <a:t>Clique </a:t>
            </a:r>
            <a:r>
              <a:rPr lang="en-US" sz="2400" b="1" dirty="0" err="1">
                <a:solidFill>
                  <a:schemeClr val="tx1"/>
                </a:solidFill>
                <a:hlinkClick r:id="rId5"/>
              </a:rPr>
              <a:t>aqui</a:t>
            </a:r>
            <a:r>
              <a:rPr lang="en-US" sz="2400" b="1" dirty="0">
                <a:solidFill>
                  <a:schemeClr val="tx1"/>
                </a:solidFill>
              </a:rPr>
              <a:t>]</a:t>
            </a:r>
          </a:p>
        </p:txBody>
      </p:sp>
      <p:sp>
        <p:nvSpPr>
          <p:cNvPr id="19" name="Retângulo: Canto Dobrado 18">
            <a:extLst>
              <a:ext uri="{FF2B5EF4-FFF2-40B4-BE49-F238E27FC236}">
                <a16:creationId xmlns:a16="http://schemas.microsoft.com/office/drawing/2014/main" id="{0988B07D-1941-49E1-B804-35D6ED9D7D0C}"/>
              </a:ext>
            </a:extLst>
          </p:cNvPr>
          <p:cNvSpPr/>
          <p:nvPr/>
        </p:nvSpPr>
        <p:spPr>
          <a:xfrm rot="19438932">
            <a:off x="513619" y="4154998"/>
            <a:ext cx="2226073" cy="1805295"/>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2400" b="1" dirty="0" err="1">
                <a:solidFill>
                  <a:schemeClr val="tx1"/>
                </a:solidFill>
              </a:rPr>
              <a:t>Linguagem</a:t>
            </a:r>
            <a:r>
              <a:rPr lang="en-US" sz="2400" b="1" dirty="0">
                <a:solidFill>
                  <a:schemeClr val="tx1"/>
                </a:solidFill>
              </a:rPr>
              <a:t> corporal</a:t>
            </a:r>
          </a:p>
          <a:p>
            <a:pPr>
              <a:lnSpc>
                <a:spcPct val="150000"/>
              </a:lnSpc>
            </a:pPr>
            <a:r>
              <a:rPr lang="en-US" sz="2400" b="1" dirty="0">
                <a:solidFill>
                  <a:schemeClr val="tx1"/>
                </a:solidFill>
              </a:rPr>
              <a:t>[</a:t>
            </a:r>
            <a:r>
              <a:rPr lang="en-US" sz="2400" b="1" dirty="0">
                <a:solidFill>
                  <a:schemeClr val="tx1"/>
                </a:solidFill>
                <a:hlinkClick r:id="rId6"/>
              </a:rPr>
              <a:t>Clique </a:t>
            </a:r>
            <a:r>
              <a:rPr lang="en-US" sz="2400" b="1" dirty="0" err="1">
                <a:solidFill>
                  <a:schemeClr val="tx1"/>
                </a:solidFill>
                <a:hlinkClick r:id="rId6"/>
              </a:rPr>
              <a:t>aqui</a:t>
            </a:r>
            <a:r>
              <a:rPr lang="en-US" sz="2400" b="1" dirty="0">
                <a:solidFill>
                  <a:schemeClr val="tx1"/>
                </a:solidFill>
              </a:rPr>
              <a:t>]</a:t>
            </a:r>
            <a:endParaRPr lang="en-GB" sz="2400" dirty="0">
              <a:solidFill>
                <a:schemeClr val="tx1"/>
              </a:solidFill>
            </a:endParaRPr>
          </a:p>
        </p:txBody>
      </p:sp>
      <p:sp>
        <p:nvSpPr>
          <p:cNvPr id="20" name="Retângulo: Canto Dobrado 19">
            <a:extLst>
              <a:ext uri="{FF2B5EF4-FFF2-40B4-BE49-F238E27FC236}">
                <a16:creationId xmlns:a16="http://schemas.microsoft.com/office/drawing/2014/main" id="{E55942D6-8040-449E-A685-74D2A97718B7}"/>
              </a:ext>
            </a:extLst>
          </p:cNvPr>
          <p:cNvSpPr/>
          <p:nvPr/>
        </p:nvSpPr>
        <p:spPr>
          <a:xfrm rot="1031379">
            <a:off x="8367749" y="574567"/>
            <a:ext cx="3434831" cy="2799441"/>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pt-PT" sz="2400" b="1" dirty="0">
                <a:solidFill>
                  <a:schemeClr val="tx1"/>
                </a:solidFill>
              </a:rPr>
              <a:t>O poder das Boas-vindas ... Hospitalidade além das fronteiras da propriedade </a:t>
            </a:r>
          </a:p>
          <a:p>
            <a:pPr>
              <a:lnSpc>
                <a:spcPct val="150000"/>
              </a:lnSpc>
              <a:spcAft>
                <a:spcPts val="600"/>
              </a:spcAft>
            </a:pPr>
            <a:r>
              <a:rPr lang="en-US" sz="2400" b="1" dirty="0">
                <a:solidFill>
                  <a:schemeClr val="tx1"/>
                </a:solidFill>
              </a:rPr>
              <a:t>[</a:t>
            </a:r>
            <a:r>
              <a:rPr lang="en-US" sz="2400" b="1" dirty="0">
                <a:solidFill>
                  <a:schemeClr val="tx1"/>
                </a:solidFill>
                <a:hlinkClick r:id="rId7"/>
              </a:rPr>
              <a:t>Clique </a:t>
            </a:r>
            <a:r>
              <a:rPr lang="en-US" sz="2400" b="1" dirty="0" err="1">
                <a:solidFill>
                  <a:schemeClr val="tx1"/>
                </a:solidFill>
                <a:hlinkClick r:id="rId7"/>
              </a:rPr>
              <a:t>aqui</a:t>
            </a:r>
            <a:r>
              <a:rPr lang="en-US" sz="2400" b="1" dirty="0">
                <a:solidFill>
                  <a:schemeClr val="tx1"/>
                </a:solidFill>
              </a:rPr>
              <a:t>]</a:t>
            </a:r>
          </a:p>
        </p:txBody>
      </p:sp>
      <p:sp>
        <p:nvSpPr>
          <p:cNvPr id="21" name="Retângulo: Canto Dobrado 20">
            <a:extLst>
              <a:ext uri="{FF2B5EF4-FFF2-40B4-BE49-F238E27FC236}">
                <a16:creationId xmlns:a16="http://schemas.microsoft.com/office/drawing/2014/main" id="{46DC60C9-8EC2-4B67-9843-C20260AC9C31}"/>
              </a:ext>
            </a:extLst>
          </p:cNvPr>
          <p:cNvSpPr/>
          <p:nvPr/>
        </p:nvSpPr>
        <p:spPr>
          <a:xfrm rot="150442">
            <a:off x="5247531" y="338371"/>
            <a:ext cx="2746575" cy="1737432"/>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GB" sz="2400" b="1" dirty="0" err="1">
                <a:solidFill>
                  <a:schemeClr val="tx1"/>
                </a:solidFill>
              </a:rPr>
              <a:t>Relatório</a:t>
            </a:r>
            <a:r>
              <a:rPr lang="en-GB" sz="2400" b="1" dirty="0">
                <a:solidFill>
                  <a:schemeClr val="tx1"/>
                </a:solidFill>
              </a:rPr>
              <a:t> da “World Happiness”</a:t>
            </a:r>
          </a:p>
          <a:p>
            <a:pPr>
              <a:lnSpc>
                <a:spcPct val="150000"/>
              </a:lnSpc>
              <a:spcAft>
                <a:spcPts val="600"/>
              </a:spcAft>
            </a:pPr>
            <a:r>
              <a:rPr lang="en-GB" sz="2400" b="1" dirty="0">
                <a:solidFill>
                  <a:schemeClr val="tx1"/>
                </a:solidFill>
              </a:rPr>
              <a:t>[</a:t>
            </a:r>
            <a:r>
              <a:rPr lang="en-GB" sz="2400" b="1" dirty="0">
                <a:solidFill>
                  <a:schemeClr val="tx1"/>
                </a:solidFill>
                <a:hlinkClick r:id="rId8"/>
              </a:rPr>
              <a:t>Clique </a:t>
            </a:r>
            <a:r>
              <a:rPr lang="en-GB" sz="2400" b="1" dirty="0" err="1">
                <a:solidFill>
                  <a:schemeClr val="tx1"/>
                </a:solidFill>
                <a:hlinkClick r:id="rId8"/>
              </a:rPr>
              <a:t>aqui</a:t>
            </a:r>
            <a:r>
              <a:rPr lang="en-GB" sz="2400" b="1" dirty="0">
                <a:solidFill>
                  <a:schemeClr val="tx1"/>
                </a:solidFill>
              </a:rPr>
              <a:t>]</a:t>
            </a:r>
          </a:p>
        </p:txBody>
      </p:sp>
      <p:sp>
        <p:nvSpPr>
          <p:cNvPr id="22" name="Retângulo: Canto Dobrado 21">
            <a:extLst>
              <a:ext uri="{FF2B5EF4-FFF2-40B4-BE49-F238E27FC236}">
                <a16:creationId xmlns:a16="http://schemas.microsoft.com/office/drawing/2014/main" id="{C7406B8D-2C2C-4845-A8C5-242D3D4CD087}"/>
              </a:ext>
            </a:extLst>
          </p:cNvPr>
          <p:cNvSpPr/>
          <p:nvPr/>
        </p:nvSpPr>
        <p:spPr>
          <a:xfrm rot="21074032">
            <a:off x="5435976" y="4934384"/>
            <a:ext cx="3127698" cy="1362384"/>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GB" sz="2400" b="1" dirty="0">
                <a:solidFill>
                  <a:schemeClr val="tx1"/>
                </a:solidFill>
              </a:rPr>
              <a:t>A </a:t>
            </a:r>
            <a:r>
              <a:rPr lang="en-GB" sz="2400" b="1" dirty="0" err="1">
                <a:solidFill>
                  <a:schemeClr val="tx1"/>
                </a:solidFill>
              </a:rPr>
              <a:t>arte</a:t>
            </a:r>
            <a:r>
              <a:rPr lang="en-GB" sz="2400" b="1" dirty="0">
                <a:solidFill>
                  <a:schemeClr val="tx1"/>
                </a:solidFill>
              </a:rPr>
              <a:t> das Boas-</a:t>
            </a:r>
            <a:r>
              <a:rPr lang="en-GB" sz="2400" b="1" dirty="0" err="1">
                <a:solidFill>
                  <a:schemeClr val="tx1"/>
                </a:solidFill>
              </a:rPr>
              <a:t>vindas</a:t>
            </a:r>
            <a:endParaRPr lang="en-GB" sz="2400" b="1" dirty="0">
              <a:solidFill>
                <a:schemeClr val="tx1"/>
              </a:solidFill>
            </a:endParaRPr>
          </a:p>
          <a:p>
            <a:pPr>
              <a:lnSpc>
                <a:spcPct val="150000"/>
              </a:lnSpc>
              <a:spcAft>
                <a:spcPts val="600"/>
              </a:spcAft>
            </a:pPr>
            <a:r>
              <a:rPr lang="en-GB" sz="2400" b="1" dirty="0">
                <a:solidFill>
                  <a:schemeClr val="tx1"/>
                </a:solidFill>
              </a:rPr>
              <a:t>[</a:t>
            </a:r>
            <a:r>
              <a:rPr lang="en-GB" sz="2400" b="1" dirty="0">
                <a:solidFill>
                  <a:schemeClr val="tx1"/>
                </a:solidFill>
                <a:hlinkClick r:id="rId9"/>
              </a:rPr>
              <a:t>Clique </a:t>
            </a:r>
            <a:r>
              <a:rPr lang="en-GB" sz="2400" b="1" dirty="0" err="1">
                <a:solidFill>
                  <a:schemeClr val="tx1"/>
                </a:solidFill>
                <a:hlinkClick r:id="rId9"/>
              </a:rPr>
              <a:t>aqui</a:t>
            </a:r>
            <a:r>
              <a:rPr lang="en-GB" sz="2400" b="1" dirty="0">
                <a:solidFill>
                  <a:schemeClr val="tx1"/>
                </a:solidFill>
              </a:rPr>
              <a:t>]</a:t>
            </a:r>
          </a:p>
        </p:txBody>
      </p:sp>
      <p:sp>
        <p:nvSpPr>
          <p:cNvPr id="3" name="Text Placeholder 2">
            <a:extLst>
              <a:ext uri="{FF2B5EF4-FFF2-40B4-BE49-F238E27FC236}">
                <a16:creationId xmlns:a16="http://schemas.microsoft.com/office/drawing/2014/main" id="{9E9B760F-C178-4597-9135-A15D44E30115}"/>
              </a:ext>
            </a:extLst>
          </p:cNvPr>
          <p:cNvSpPr txBox="1">
            <a:spLocks/>
          </p:cNvSpPr>
          <p:nvPr/>
        </p:nvSpPr>
        <p:spPr>
          <a:xfrm>
            <a:off x="1188655" y="349104"/>
            <a:ext cx="581630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b="1" dirty="0" err="1"/>
              <a:t>Leitura</a:t>
            </a:r>
            <a:r>
              <a:rPr lang="en-US" sz="3200" b="1" dirty="0"/>
              <a:t> </a:t>
            </a:r>
            <a:r>
              <a:rPr lang="en-US" sz="3200" b="1" dirty="0" err="1"/>
              <a:t>complementar</a:t>
            </a:r>
            <a:endParaRPr lang="en-US" sz="3200" b="1" dirty="0"/>
          </a:p>
        </p:txBody>
      </p:sp>
      <p:sp>
        <p:nvSpPr>
          <p:cNvPr id="23" name="Retângulo: Canto Dobrado 22">
            <a:extLst>
              <a:ext uri="{FF2B5EF4-FFF2-40B4-BE49-F238E27FC236}">
                <a16:creationId xmlns:a16="http://schemas.microsoft.com/office/drawing/2014/main" id="{47118F27-CD45-44FE-A512-A2044ED5AB34}"/>
              </a:ext>
            </a:extLst>
          </p:cNvPr>
          <p:cNvSpPr/>
          <p:nvPr/>
        </p:nvSpPr>
        <p:spPr>
          <a:xfrm rot="614122">
            <a:off x="4917999" y="2673050"/>
            <a:ext cx="2990521" cy="1852585"/>
          </a:xfrm>
          <a:prstGeom prst="foldedCorner">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GB" sz="2400" b="1" dirty="0" err="1">
                <a:solidFill>
                  <a:schemeClr val="tx1"/>
                </a:solidFill>
              </a:rPr>
              <a:t>Felicidade</a:t>
            </a:r>
            <a:r>
              <a:rPr lang="en-GB" sz="2400" b="1" dirty="0">
                <a:solidFill>
                  <a:schemeClr val="tx1"/>
                </a:solidFill>
              </a:rPr>
              <a:t> no </a:t>
            </a:r>
            <a:r>
              <a:rPr lang="en-GB" sz="2400" b="1" dirty="0" err="1">
                <a:solidFill>
                  <a:schemeClr val="tx1"/>
                </a:solidFill>
              </a:rPr>
              <a:t>Contexto</a:t>
            </a:r>
            <a:r>
              <a:rPr lang="en-GB" sz="2400" b="1" dirty="0">
                <a:solidFill>
                  <a:schemeClr val="tx1"/>
                </a:solidFill>
              </a:rPr>
              <a:t> </a:t>
            </a:r>
            <a:r>
              <a:rPr lang="en-GB" sz="2400" b="1" dirty="0" err="1">
                <a:solidFill>
                  <a:schemeClr val="tx1"/>
                </a:solidFill>
              </a:rPr>
              <a:t>Turístico</a:t>
            </a:r>
            <a:endParaRPr lang="en-GB" sz="2400" b="1" dirty="0">
              <a:solidFill>
                <a:schemeClr val="tx1"/>
              </a:solidFill>
            </a:endParaRPr>
          </a:p>
          <a:p>
            <a:pPr>
              <a:lnSpc>
                <a:spcPct val="150000"/>
              </a:lnSpc>
              <a:spcAft>
                <a:spcPts val="600"/>
              </a:spcAft>
            </a:pPr>
            <a:r>
              <a:rPr lang="en-GB" sz="2400" b="1" dirty="0">
                <a:solidFill>
                  <a:schemeClr val="tx1"/>
                </a:solidFill>
              </a:rPr>
              <a:t>[</a:t>
            </a:r>
            <a:r>
              <a:rPr lang="en-GB" sz="2400" b="1" dirty="0">
                <a:solidFill>
                  <a:schemeClr val="tx1"/>
                </a:solidFill>
                <a:hlinkClick r:id="rId9"/>
              </a:rPr>
              <a:t>Clique </a:t>
            </a:r>
            <a:r>
              <a:rPr lang="en-GB" sz="2400" b="1" dirty="0" err="1">
                <a:solidFill>
                  <a:schemeClr val="tx1"/>
                </a:solidFill>
                <a:hlinkClick r:id="rId9"/>
              </a:rPr>
              <a:t>aqui</a:t>
            </a:r>
            <a:r>
              <a:rPr lang="en-GB" sz="2400" b="1" dirty="0">
                <a:solidFill>
                  <a:schemeClr val="tx1"/>
                </a:solidFill>
              </a:rPr>
              <a:t>]</a:t>
            </a:r>
          </a:p>
        </p:txBody>
      </p:sp>
    </p:spTree>
    <p:extLst>
      <p:ext uri="{BB962C8B-B14F-4D97-AF65-F5344CB8AC3E}">
        <p14:creationId xmlns:p14="http://schemas.microsoft.com/office/powerpoint/2010/main" val="3750256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Canto Dobrado 6">
            <a:extLst>
              <a:ext uri="{FF2B5EF4-FFF2-40B4-BE49-F238E27FC236}">
                <a16:creationId xmlns:a16="http://schemas.microsoft.com/office/drawing/2014/main" id="{E239A741-C76C-4DFA-BD12-97573CFA943E}"/>
              </a:ext>
            </a:extLst>
          </p:cNvPr>
          <p:cNvSpPr/>
          <p:nvPr/>
        </p:nvSpPr>
        <p:spPr>
          <a:xfrm>
            <a:off x="265421" y="1278294"/>
            <a:ext cx="5830579" cy="4875618"/>
          </a:xfrm>
          <a:prstGeom prst="foldedCorner">
            <a:avLst>
              <a:gd name="adj" fmla="val 12174"/>
            </a:avLst>
          </a:prstGeom>
          <a:solidFill>
            <a:srgbClr val="FDDE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pt-PT" sz="2400" b="1" dirty="0">
                <a:solidFill>
                  <a:schemeClr val="tx1"/>
                </a:solidFill>
              </a:rPr>
              <a:t>Identifique 5 tendências no bem-estar e turismo que podem ser alavancadas no seu negócio.</a:t>
            </a:r>
          </a:p>
          <a:p>
            <a:pPr>
              <a:lnSpc>
                <a:spcPct val="150000"/>
              </a:lnSpc>
              <a:spcAft>
                <a:spcPts val="600"/>
              </a:spcAft>
            </a:pPr>
            <a:r>
              <a:rPr lang="pt-PT" sz="2400" b="1" dirty="0">
                <a:solidFill>
                  <a:schemeClr val="tx1"/>
                </a:solidFill>
              </a:rPr>
              <a:t>Como pode incorporar essas tendências em experiências/produtos/serviços específicos?</a:t>
            </a:r>
          </a:p>
          <a:p>
            <a:pPr marL="342900" indent="-342900">
              <a:lnSpc>
                <a:spcPct val="150000"/>
              </a:lnSpc>
              <a:spcAft>
                <a:spcPts val="600"/>
              </a:spcAft>
              <a:buClr>
                <a:srgbClr val="6ECECB"/>
              </a:buClr>
              <a:buFont typeface="Calibri" panose="020F0502020204030204" pitchFamily="34" charset="0"/>
              <a:buChar char="→"/>
            </a:pPr>
            <a:r>
              <a:rPr lang="pt-PT" sz="2400" b="1" dirty="0">
                <a:solidFill>
                  <a:schemeClr val="tx1"/>
                </a:solidFill>
              </a:rPr>
              <a:t>Como é que estes irão aumentar a felicidade e a satisfação de seus clientes?</a:t>
            </a:r>
          </a:p>
          <a:p>
            <a:pPr marL="342900" indent="-342900">
              <a:lnSpc>
                <a:spcPct val="150000"/>
              </a:lnSpc>
              <a:spcAft>
                <a:spcPts val="600"/>
              </a:spcAft>
              <a:buClr>
                <a:srgbClr val="6ECECB"/>
              </a:buClr>
              <a:buFont typeface="Calibri" panose="020F0502020204030204" pitchFamily="34" charset="0"/>
              <a:buChar char="→"/>
            </a:pPr>
            <a:r>
              <a:rPr lang="pt-PT" sz="2400" b="1" dirty="0">
                <a:solidFill>
                  <a:schemeClr val="tx1"/>
                </a:solidFill>
              </a:rPr>
              <a:t>Facilitarão o seu acolhimento?</a:t>
            </a:r>
          </a:p>
          <a:p>
            <a:pPr marL="342900" indent="-342900">
              <a:lnSpc>
                <a:spcPct val="150000"/>
              </a:lnSpc>
              <a:spcAft>
                <a:spcPts val="600"/>
              </a:spcAft>
              <a:buClr>
                <a:srgbClr val="6ECECB"/>
              </a:buClr>
              <a:buFont typeface="Calibri" panose="020F0502020204030204" pitchFamily="34" charset="0"/>
              <a:buChar char="→"/>
            </a:pPr>
            <a:endParaRPr lang="en-GB" sz="2400" b="1" dirty="0">
              <a:solidFill>
                <a:schemeClr val="tx1"/>
              </a:solidFill>
            </a:endParaRPr>
          </a:p>
        </p:txBody>
      </p:sp>
      <p:sp>
        <p:nvSpPr>
          <p:cNvPr id="5" name="Text Placeholder 2">
            <a:extLst>
              <a:ext uri="{FF2B5EF4-FFF2-40B4-BE49-F238E27FC236}">
                <a16:creationId xmlns:a16="http://schemas.microsoft.com/office/drawing/2014/main" id="{EAD4A2FB-A3E2-4D5F-9FD0-87259D051684}"/>
              </a:ext>
            </a:extLst>
          </p:cNvPr>
          <p:cNvSpPr txBox="1">
            <a:spLocks/>
          </p:cNvSpPr>
          <p:nvPr/>
        </p:nvSpPr>
        <p:spPr>
          <a:xfrm>
            <a:off x="1188655" y="349104"/>
            <a:ext cx="5816302"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Tarefa</a:t>
            </a:r>
            <a:r>
              <a:rPr lang="en-US" sz="3600" b="1" dirty="0"/>
              <a:t> #1</a:t>
            </a:r>
          </a:p>
        </p:txBody>
      </p:sp>
      <p:pic>
        <p:nvPicPr>
          <p:cNvPr id="11" name="Imagem 10">
            <a:extLst>
              <a:ext uri="{FF2B5EF4-FFF2-40B4-BE49-F238E27FC236}">
                <a16:creationId xmlns:a16="http://schemas.microsoft.com/office/drawing/2014/main" id="{FA14B54B-F2C3-493D-B2E8-D7BE0F43E1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023" y="337780"/>
            <a:ext cx="720000" cy="720000"/>
          </a:xfrm>
          <a:prstGeom prst="rect">
            <a:avLst/>
          </a:prstGeom>
        </p:spPr>
      </p:pic>
      <p:pic>
        <p:nvPicPr>
          <p:cNvPr id="4" name="Imagem 3">
            <a:extLst>
              <a:ext uri="{FF2B5EF4-FFF2-40B4-BE49-F238E27FC236}">
                <a16:creationId xmlns:a16="http://schemas.microsoft.com/office/drawing/2014/main" id="{5A4CB19F-09B4-4100-B87C-FF360D653C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0300" y="0"/>
            <a:ext cx="5981700" cy="6858000"/>
          </a:xfrm>
          <a:prstGeom prst="rect">
            <a:avLst/>
          </a:prstGeom>
        </p:spPr>
      </p:pic>
    </p:spTree>
    <p:extLst>
      <p:ext uri="{BB962C8B-B14F-4D97-AF65-F5344CB8AC3E}">
        <p14:creationId xmlns:p14="http://schemas.microsoft.com/office/powerpoint/2010/main" val="2483114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Introdução ao Módulo</a:t>
            </a:r>
          </a:p>
        </p:txBody>
      </p:sp>
      <p:sp>
        <p:nvSpPr>
          <p:cNvPr id="5" name="Retângulo 4">
            <a:extLst>
              <a:ext uri="{FF2B5EF4-FFF2-40B4-BE49-F238E27FC236}">
                <a16:creationId xmlns:a16="http://schemas.microsoft.com/office/drawing/2014/main" id="{6A109C36-543A-4FBC-99CA-0076C07B2459}"/>
              </a:ext>
            </a:extLst>
          </p:cNvPr>
          <p:cNvSpPr/>
          <p:nvPr/>
        </p:nvSpPr>
        <p:spPr>
          <a:xfrm>
            <a:off x="266570" y="1046457"/>
            <a:ext cx="11666350" cy="5158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spcCol="288000" rtlCol="0" anchor="t"/>
          <a:lstStyle/>
          <a:p>
            <a:pPr algn="just">
              <a:lnSpc>
                <a:spcPct val="150000"/>
              </a:lnSpc>
              <a:spcAft>
                <a:spcPts val="600"/>
              </a:spcAft>
              <a:buClr>
                <a:srgbClr val="6ECECB"/>
              </a:buClr>
            </a:pPr>
            <a:r>
              <a:rPr lang="pt-PT" sz="2300" spc="-20" dirty="0">
                <a:solidFill>
                  <a:schemeClr val="tx1"/>
                </a:solidFill>
              </a:rPr>
              <a:t>Estamos em permanente mudança, e a recente pandemia de Covid-19 trouxe desafios, questões e formas de encarar a vida. Novas tendências surgem, muitas das quais relacionadas à saúde e segurança, mas a tecnologia e o mundo digital também têm um papel importante a desempenhar. Como é que isso afetará o turismo e a busca pela felicidade? As pessoas estarão em busca de prazer ou realização? Uma análise mais aprofundada das experiências de turismo de bem-estar lançará alguma luz sobre os recursos essenciais que melhoram a felicidade dos turistas e fornecem novas maneiras de avançar, alavancando as tendências atuais. Por fim, o destaque vai para as técnicas de acolhimento aos visitantes. Isso definirá o tom para os próximos módulos e a criação de experiências de bem-estar significativas.</a:t>
            </a:r>
            <a:endParaRPr lang="en-GB" sz="2300" spc="-20" dirty="0">
              <a:solidFill>
                <a:schemeClr val="tx1"/>
              </a:solidFill>
            </a:endParaRPr>
          </a:p>
        </p:txBody>
      </p:sp>
    </p:spTree>
    <p:extLst>
      <p:ext uri="{BB962C8B-B14F-4D97-AF65-F5344CB8AC3E}">
        <p14:creationId xmlns:p14="http://schemas.microsoft.com/office/powerpoint/2010/main" val="2195197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FF89C9-5B42-454D-9BD6-6F386ACD4D99}"/>
              </a:ext>
            </a:extLst>
          </p:cNvPr>
          <p:cNvSpPr>
            <a:spLocks noGrp="1"/>
          </p:cNvSpPr>
          <p:nvPr>
            <p:ph type="body" sz="quarter" idx="13"/>
          </p:nvPr>
        </p:nvSpPr>
        <p:spPr/>
        <p:txBody>
          <a:bodyPr>
            <a:normAutofit/>
          </a:bodyPr>
          <a:lstStyle/>
          <a:p>
            <a:r>
              <a:rPr lang="en-US" sz="5400" dirty="0" err="1">
                <a:solidFill>
                  <a:schemeClr val="bg1"/>
                </a:solidFill>
                <a:effectLst>
                  <a:outerShdw blurRad="38100" dist="38100" dir="2700000" algn="tl">
                    <a:srgbClr val="000000">
                      <a:alpha val="43137"/>
                    </a:srgbClr>
                  </a:outerShdw>
                </a:effectLst>
              </a:rPr>
              <a:t>Resumo</a:t>
            </a:r>
            <a:r>
              <a:rPr lang="en-US" sz="5400" dirty="0">
                <a:solidFill>
                  <a:schemeClr val="bg1"/>
                </a:solidFill>
                <a:effectLst>
                  <a:outerShdw blurRad="38100" dist="38100" dir="2700000" algn="tl">
                    <a:srgbClr val="000000">
                      <a:alpha val="43137"/>
                    </a:srgbClr>
                  </a:outerShdw>
                </a:effectLst>
              </a:rPr>
              <a:t> do </a:t>
            </a:r>
            <a:r>
              <a:rPr lang="en-US" sz="5400" dirty="0" err="1">
                <a:solidFill>
                  <a:schemeClr val="bg1"/>
                </a:solidFill>
                <a:effectLst>
                  <a:outerShdw blurRad="38100" dist="38100" dir="2700000" algn="tl">
                    <a:srgbClr val="000000">
                      <a:alpha val="43137"/>
                    </a:srgbClr>
                  </a:outerShdw>
                </a:effectLst>
              </a:rPr>
              <a:t>Módulo</a:t>
            </a:r>
            <a:endParaRPr lang="en-US" sz="4000" dirty="0">
              <a:solidFill>
                <a:schemeClr val="bg1"/>
              </a:solidFill>
              <a:effectLst>
                <a:outerShdw blurRad="38100" dist="38100" dir="2700000" algn="tl">
                  <a:srgbClr val="000000">
                    <a:alpha val="43137"/>
                  </a:srgbClr>
                </a:outerShdw>
              </a:effectLst>
            </a:endParaRPr>
          </a:p>
        </p:txBody>
      </p:sp>
      <p:pic>
        <p:nvPicPr>
          <p:cNvPr id="6" name="Marcador de Posição da Imagem 5">
            <a:extLst>
              <a:ext uri="{FF2B5EF4-FFF2-40B4-BE49-F238E27FC236}">
                <a16:creationId xmlns:a16="http://schemas.microsoft.com/office/drawing/2014/main" id="{69680A05-CC9E-454B-A815-EFDE6028C3B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2">
            <a:extLst>
              <a:ext uri="{FF2B5EF4-FFF2-40B4-BE49-F238E27FC236}">
                <a16:creationId xmlns:a16="http://schemas.microsoft.com/office/drawing/2014/main" id="{F853F316-C3D0-4D4E-8C66-820C7D49A502}"/>
              </a:ext>
            </a:extLst>
          </p:cNvPr>
          <p:cNvSpPr>
            <a:spLocks noGrp="1"/>
          </p:cNvSpPr>
          <p:nvPr>
            <p:ph type="body" sz="quarter" idx="14"/>
          </p:nvPr>
        </p:nvSpPr>
        <p:spPr>
          <a:xfrm>
            <a:off x="497155" y="4662192"/>
            <a:ext cx="9000157" cy="469184"/>
          </a:xfrm>
        </p:spPr>
        <p:txBody>
          <a:bodyPr/>
          <a:lstStyle/>
          <a:p>
            <a:r>
              <a:rPr lang="en-US" sz="2800" b="1" dirty="0" err="1"/>
              <a:t>Módulo</a:t>
            </a:r>
            <a:r>
              <a:rPr lang="en-US" sz="2800" b="1" dirty="0"/>
              <a:t> II. </a:t>
            </a:r>
            <a:r>
              <a:rPr lang="pt-PT" sz="2800" b="1" dirty="0"/>
              <a:t>A Nova Era do Bem-Estar</a:t>
            </a:r>
            <a:endParaRPr lang="en-US" sz="2800" b="1" dirty="0"/>
          </a:p>
        </p:txBody>
      </p:sp>
    </p:spTree>
    <p:extLst>
      <p:ext uri="{BB962C8B-B14F-4D97-AF65-F5344CB8AC3E}">
        <p14:creationId xmlns:p14="http://schemas.microsoft.com/office/powerpoint/2010/main" val="365369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80D783E-B498-4CBC-BC2A-D018443D1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
            <a:ext cx="4572000" cy="6858000"/>
          </a:xfrm>
          <a:prstGeom prst="rect">
            <a:avLst/>
          </a:prstGeom>
        </p:spPr>
      </p:pic>
      <p:sp>
        <p:nvSpPr>
          <p:cNvPr id="8" name="Text Placeholder 2">
            <a:extLst>
              <a:ext uri="{FF2B5EF4-FFF2-40B4-BE49-F238E27FC236}">
                <a16:creationId xmlns:a16="http://schemas.microsoft.com/office/drawing/2014/main" id="{A06F6B31-63FC-4B51-8026-BD732633C1D6}"/>
              </a:ext>
            </a:extLst>
          </p:cNvPr>
          <p:cNvSpPr txBox="1">
            <a:spLocks/>
          </p:cNvSpPr>
          <p:nvPr/>
        </p:nvSpPr>
        <p:spPr>
          <a:xfrm>
            <a:off x="5196305"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Neste </a:t>
            </a:r>
            <a:r>
              <a:rPr lang="en-US" sz="3600" b="1" dirty="0" err="1"/>
              <a:t>módulo</a:t>
            </a:r>
            <a:r>
              <a:rPr lang="en-US" sz="3600" b="1" dirty="0"/>
              <a:t>…</a:t>
            </a:r>
          </a:p>
        </p:txBody>
      </p:sp>
      <p:sp>
        <p:nvSpPr>
          <p:cNvPr id="4" name="Retângulo 3">
            <a:extLst>
              <a:ext uri="{FF2B5EF4-FFF2-40B4-BE49-F238E27FC236}">
                <a16:creationId xmlns:a16="http://schemas.microsoft.com/office/drawing/2014/main" id="{9E508F4C-B7BD-420A-B5CF-88868B5CD545}"/>
              </a:ext>
            </a:extLst>
          </p:cNvPr>
          <p:cNvSpPr/>
          <p:nvPr/>
        </p:nvSpPr>
        <p:spPr>
          <a:xfrm>
            <a:off x="4924295" y="1046457"/>
            <a:ext cx="6943855" cy="51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identificámos as principais tendências que estão impulsionando o bem-estar e o turismo num cenário onde o mundo digital é dominante e o Covid-19 trouxe novos desafios e novas formas de olhar para a vida, saúde e segurança.</a:t>
            </a:r>
            <a:r>
              <a:rPr lang="en-GB" sz="2400" dirty="0">
                <a:solidFill>
                  <a:schemeClr val="tx1"/>
                </a:solidFill>
              </a:rPr>
              <a:t> </a:t>
            </a:r>
          </a:p>
          <a:p>
            <a:pPr>
              <a:lnSpc>
                <a:spcPct val="150000"/>
              </a:lnSpc>
              <a:spcAft>
                <a:spcPts val="600"/>
              </a:spcAft>
              <a:buClr>
                <a:srgbClr val="6ECECB"/>
              </a:buClr>
              <a:buFont typeface="Arial" panose="020B0604020202020204" pitchFamily="34" charset="0"/>
              <a:buChar char="•"/>
            </a:pPr>
            <a:r>
              <a:rPr lang="en-GB" sz="2400" dirty="0">
                <a:solidFill>
                  <a:schemeClr val="tx1"/>
                </a:solidFill>
              </a:rPr>
              <a:t>… </a:t>
            </a:r>
            <a:r>
              <a:rPr lang="en-GB" sz="2400" dirty="0" err="1">
                <a:solidFill>
                  <a:schemeClr val="tx1"/>
                </a:solidFill>
              </a:rPr>
              <a:t>descrevemos</a:t>
            </a:r>
            <a:r>
              <a:rPr lang="en-GB" sz="2400" dirty="0">
                <a:solidFill>
                  <a:schemeClr val="tx1"/>
                </a:solidFill>
              </a:rPr>
              <a:t> </a:t>
            </a:r>
            <a:r>
              <a:rPr lang="pt-PT" sz="2400" dirty="0">
                <a:solidFill>
                  <a:schemeClr val="tx1"/>
                </a:solidFill>
              </a:rPr>
              <a:t>como é difícil definir felicidade e bem-estar, mas esta abordagem da Psicologia Positiva está focada na otimização do bem-estar subjetivo e experiências de cada indivíduo.</a:t>
            </a:r>
            <a:endParaRPr lang="en-GB" sz="2400" dirty="0">
              <a:solidFill>
                <a:schemeClr val="tx1"/>
              </a:solidFill>
            </a:endParaRPr>
          </a:p>
        </p:txBody>
      </p:sp>
    </p:spTree>
    <p:extLst>
      <p:ext uri="{BB962C8B-B14F-4D97-AF65-F5344CB8AC3E}">
        <p14:creationId xmlns:p14="http://schemas.microsoft.com/office/powerpoint/2010/main" val="2585071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0F1C263-F524-4B1B-AA83-627DC6513B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82060" y="0"/>
            <a:ext cx="4572000" cy="6858000"/>
          </a:xfrm>
          <a:prstGeom prst="rect">
            <a:avLst/>
          </a:prstGeom>
        </p:spPr>
      </p:pic>
      <p:sp>
        <p:nvSpPr>
          <p:cNvPr id="8" name="Text Placeholder 2">
            <a:extLst>
              <a:ext uri="{FF2B5EF4-FFF2-40B4-BE49-F238E27FC236}">
                <a16:creationId xmlns:a16="http://schemas.microsoft.com/office/drawing/2014/main" id="{A06F6B31-63FC-4B51-8026-BD732633C1D6}"/>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Neste </a:t>
            </a:r>
            <a:r>
              <a:rPr lang="en-US" sz="3600" b="1" dirty="0" err="1"/>
              <a:t>módulo</a:t>
            </a:r>
            <a:r>
              <a:rPr lang="en-US" sz="3600" b="1" dirty="0"/>
              <a:t>…</a:t>
            </a:r>
          </a:p>
        </p:txBody>
      </p:sp>
      <p:sp>
        <p:nvSpPr>
          <p:cNvPr id="4" name="Retângulo 3">
            <a:extLst>
              <a:ext uri="{FF2B5EF4-FFF2-40B4-BE49-F238E27FC236}">
                <a16:creationId xmlns:a16="http://schemas.microsoft.com/office/drawing/2014/main" id="{9E508F4C-B7BD-420A-B5CF-88868B5CD545}"/>
              </a:ext>
            </a:extLst>
          </p:cNvPr>
          <p:cNvSpPr/>
          <p:nvPr/>
        </p:nvSpPr>
        <p:spPr>
          <a:xfrm>
            <a:off x="323720" y="1046457"/>
            <a:ext cx="6943855" cy="51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buClr>
                <a:srgbClr val="6ECECB"/>
              </a:buClr>
              <a:buFont typeface="Arial" panose="020B0604020202020204" pitchFamily="34" charset="0"/>
              <a:buChar char="•"/>
            </a:pPr>
            <a:r>
              <a:rPr lang="en-GB" sz="2400" spc="-40" dirty="0">
                <a:solidFill>
                  <a:schemeClr val="tx1"/>
                </a:solidFill>
              </a:rPr>
              <a:t>… </a:t>
            </a:r>
            <a:r>
              <a:rPr lang="pt-PT" sz="2400" spc="-40" dirty="0">
                <a:solidFill>
                  <a:schemeClr val="tx1"/>
                </a:solidFill>
              </a:rPr>
              <a:t>aprendemos que existem duas correntes filosóficas principais que conduzem a busca da felicidade - a hedônica e a </a:t>
            </a:r>
            <a:r>
              <a:rPr lang="pt-PT" sz="2400" spc="-40" dirty="0" err="1">
                <a:solidFill>
                  <a:schemeClr val="tx1"/>
                </a:solidFill>
              </a:rPr>
              <a:t>eudaimônica</a:t>
            </a:r>
            <a:r>
              <a:rPr lang="pt-PT" sz="2400" spc="-40" dirty="0">
                <a:solidFill>
                  <a:schemeClr val="tx1"/>
                </a:solidFill>
              </a:rPr>
              <a:t> - e uma é baseada no prazer enquanto a outra visa a realização e o sentido.</a:t>
            </a:r>
          </a:p>
          <a:p>
            <a:pPr>
              <a:lnSpc>
                <a:spcPct val="150000"/>
              </a:lnSpc>
              <a:spcAft>
                <a:spcPts val="600"/>
              </a:spcAft>
              <a:buClr>
                <a:srgbClr val="6ECECB"/>
              </a:buClr>
              <a:buFont typeface="Arial" panose="020B0604020202020204" pitchFamily="34" charset="0"/>
              <a:buChar char="•"/>
            </a:pPr>
            <a:r>
              <a:rPr lang="en-GB" sz="2400" dirty="0">
                <a:solidFill>
                  <a:schemeClr val="tx1"/>
                </a:solidFill>
              </a:rPr>
              <a:t> … </a:t>
            </a:r>
            <a:r>
              <a:rPr lang="pt-PT" sz="2400" dirty="0">
                <a:solidFill>
                  <a:schemeClr val="tx1"/>
                </a:solidFill>
              </a:rPr>
              <a:t>interiorizamos que a felicidade do turista é derivada de um equilíbrio entre fatores hedônicos e eudemónicos, que afetam as suas emoções, atuação e reflexões, bem como pelo tipo de experiências de bem-estar de que participam.</a:t>
            </a:r>
            <a:endParaRPr lang="en-GB" sz="2400" dirty="0">
              <a:solidFill>
                <a:schemeClr val="tx1"/>
              </a:solidFill>
            </a:endParaRPr>
          </a:p>
        </p:txBody>
      </p:sp>
    </p:spTree>
    <p:extLst>
      <p:ext uri="{BB962C8B-B14F-4D97-AF65-F5344CB8AC3E}">
        <p14:creationId xmlns:p14="http://schemas.microsoft.com/office/powerpoint/2010/main" val="88691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06F6B31-63FC-4B51-8026-BD732633C1D6}"/>
              </a:ext>
            </a:extLst>
          </p:cNvPr>
          <p:cNvSpPr txBox="1">
            <a:spLocks/>
          </p:cNvSpPr>
          <p:nvPr/>
        </p:nvSpPr>
        <p:spPr>
          <a:xfrm>
            <a:off x="5196305"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Neste </a:t>
            </a:r>
            <a:r>
              <a:rPr lang="en-US" sz="3600" b="1" dirty="0" err="1"/>
              <a:t>módulo</a:t>
            </a:r>
            <a:r>
              <a:rPr lang="en-US" sz="3600" b="1" dirty="0"/>
              <a:t>…</a:t>
            </a:r>
          </a:p>
        </p:txBody>
      </p:sp>
      <p:sp>
        <p:nvSpPr>
          <p:cNvPr id="4" name="Retângulo 3">
            <a:extLst>
              <a:ext uri="{FF2B5EF4-FFF2-40B4-BE49-F238E27FC236}">
                <a16:creationId xmlns:a16="http://schemas.microsoft.com/office/drawing/2014/main" id="{9E508F4C-B7BD-420A-B5CF-88868B5CD545}"/>
              </a:ext>
            </a:extLst>
          </p:cNvPr>
          <p:cNvSpPr/>
          <p:nvPr/>
        </p:nvSpPr>
        <p:spPr>
          <a:xfrm>
            <a:off x="4924295" y="1046457"/>
            <a:ext cx="6943855" cy="51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buClr>
                <a:srgbClr val="6ECECB"/>
              </a:buClr>
              <a:buFont typeface="Arial" panose="020B0604020202020204" pitchFamily="34" charset="0"/>
              <a:buChar char="•"/>
            </a:pPr>
            <a:r>
              <a:rPr lang="pt-PT" sz="2400" dirty="0">
                <a:solidFill>
                  <a:schemeClr val="tx1"/>
                </a:solidFill>
              </a:rPr>
              <a:t>… reconhecemos a importância do acolhimento como forma de construir primeiras impressões fortes, dando o mote para o resto da experiência e construindo relações duradouras com os visitantes</a:t>
            </a:r>
            <a:r>
              <a:rPr lang="en-GB" sz="2400" dirty="0">
                <a:solidFill>
                  <a:schemeClr val="tx1"/>
                </a:solidFill>
              </a:rPr>
              <a:t>.</a:t>
            </a:r>
          </a:p>
          <a:p>
            <a:pPr>
              <a:lnSpc>
                <a:spcPct val="150000"/>
              </a:lnSpc>
              <a:spcAft>
                <a:spcPts val="600"/>
              </a:spcAft>
              <a:buClr>
                <a:srgbClr val="6ECECB"/>
              </a:buClr>
              <a:buFont typeface="Arial" panose="020B0604020202020204" pitchFamily="34" charset="0"/>
              <a:buChar char="•"/>
            </a:pPr>
            <a:r>
              <a:rPr lang="en-GB" sz="2400" dirty="0">
                <a:solidFill>
                  <a:schemeClr val="tx1"/>
                </a:solidFill>
              </a:rPr>
              <a:t> … </a:t>
            </a:r>
            <a:r>
              <a:rPr lang="en-GB" sz="2400" dirty="0" err="1">
                <a:solidFill>
                  <a:schemeClr val="tx1"/>
                </a:solidFill>
              </a:rPr>
              <a:t>explorámos</a:t>
            </a:r>
            <a:r>
              <a:rPr lang="en-GB" sz="2400" dirty="0">
                <a:solidFill>
                  <a:schemeClr val="tx1"/>
                </a:solidFill>
              </a:rPr>
              <a:t> </a:t>
            </a:r>
            <a:r>
              <a:rPr lang="pt-PT" sz="2400" dirty="0">
                <a:solidFill>
                  <a:schemeClr val="tx1"/>
                </a:solidFill>
              </a:rPr>
              <a:t>várias ferramentas de boas-vindas e boas práticas para fazer os visitantes se sentirem bem-vindos e se conectarem com o anfitrião.</a:t>
            </a:r>
            <a:endParaRPr lang="en-GB" sz="2400" dirty="0">
              <a:solidFill>
                <a:schemeClr val="tx1"/>
              </a:solidFill>
            </a:endParaRPr>
          </a:p>
        </p:txBody>
      </p:sp>
      <p:pic>
        <p:nvPicPr>
          <p:cNvPr id="7" name="Imagem 6">
            <a:extLst>
              <a:ext uri="{FF2B5EF4-FFF2-40B4-BE49-F238E27FC236}">
                <a16:creationId xmlns:a16="http://schemas.microsoft.com/office/drawing/2014/main" id="{212F38FD-E24F-4DD2-8CA1-E9048822AE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4572000" cy="6858000"/>
          </a:xfrm>
          <a:prstGeom prst="rect">
            <a:avLst/>
          </a:prstGeom>
        </p:spPr>
      </p:pic>
    </p:spTree>
    <p:extLst>
      <p:ext uri="{BB962C8B-B14F-4D97-AF65-F5344CB8AC3E}">
        <p14:creationId xmlns:p14="http://schemas.microsoft.com/office/powerpoint/2010/main" val="1058892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a Imagem 5">
            <a:extLst>
              <a:ext uri="{FF2B5EF4-FFF2-40B4-BE49-F238E27FC236}">
                <a16:creationId xmlns:a16="http://schemas.microsoft.com/office/drawing/2014/main" id="{728AE2FA-3F22-427E-B46B-DAC1DC3340B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8802435" y="1223694"/>
            <a:ext cx="3389565" cy="4100336"/>
          </a:xfrm>
        </p:spPr>
      </p:pic>
      <p:sp>
        <p:nvSpPr>
          <p:cNvPr id="3" name="Text Placeholder 2">
            <a:extLst>
              <a:ext uri="{FF2B5EF4-FFF2-40B4-BE49-F238E27FC236}">
                <a16:creationId xmlns:a16="http://schemas.microsoft.com/office/drawing/2014/main" id="{2F5FF7A6-C4E6-7B4A-9F10-186C4D60B621}"/>
              </a:ext>
            </a:extLst>
          </p:cNvPr>
          <p:cNvSpPr>
            <a:spLocks noGrp="1"/>
          </p:cNvSpPr>
          <p:nvPr>
            <p:ph type="body" sz="quarter" idx="16"/>
          </p:nvPr>
        </p:nvSpPr>
        <p:spPr>
          <a:xfrm>
            <a:off x="643223" y="349104"/>
            <a:ext cx="6361734" cy="697353"/>
          </a:xfrm>
        </p:spPr>
        <p:txBody>
          <a:bodyPr/>
          <a:lstStyle/>
          <a:p>
            <a:r>
              <a:rPr lang="en-US" dirty="0"/>
              <a:t>Roadmap</a:t>
            </a:r>
          </a:p>
        </p:txBody>
      </p:sp>
      <p:sp>
        <p:nvSpPr>
          <p:cNvPr id="18" name="Retângulo 17">
            <a:extLst>
              <a:ext uri="{FF2B5EF4-FFF2-40B4-BE49-F238E27FC236}">
                <a16:creationId xmlns:a16="http://schemas.microsoft.com/office/drawing/2014/main" id="{9A01AC4E-C216-42F1-B608-0F5A4EDC32FC}"/>
              </a:ext>
            </a:extLst>
          </p:cNvPr>
          <p:cNvSpPr/>
          <p:nvPr/>
        </p:nvSpPr>
        <p:spPr>
          <a:xfrm>
            <a:off x="360420" y="993094"/>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 </a:t>
            </a:r>
            <a:r>
              <a:rPr lang="en-GB" sz="2400" b="1" dirty="0" err="1">
                <a:solidFill>
                  <a:schemeClr val="bg1">
                    <a:lumMod val="65000"/>
                  </a:schemeClr>
                </a:solidFill>
                <a:effectLst>
                  <a:outerShdw blurRad="38100" dist="38100" dir="2700000" algn="tl">
                    <a:srgbClr val="000000">
                      <a:alpha val="43137"/>
                    </a:srgbClr>
                  </a:outerShdw>
                </a:effectLst>
              </a:rPr>
              <a:t>Introdução</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ao</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21" name="Seta: Pentágono 20">
            <a:extLst>
              <a:ext uri="{FF2B5EF4-FFF2-40B4-BE49-F238E27FC236}">
                <a16:creationId xmlns:a16="http://schemas.microsoft.com/office/drawing/2014/main" id="{9F80614D-B43A-4979-AFA9-32E29A449861}"/>
              </a:ext>
            </a:extLst>
          </p:cNvPr>
          <p:cNvSpPr/>
          <p:nvPr/>
        </p:nvSpPr>
        <p:spPr>
          <a:xfrm>
            <a:off x="360420" y="1578877"/>
            <a:ext cx="6444000" cy="468000"/>
          </a:xfrm>
          <a:prstGeom prst="homePlate">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effectLst>
                  <a:outerShdw blurRad="38100" dist="38100" dir="2700000" algn="tl">
                    <a:srgbClr val="000000">
                      <a:alpha val="43137"/>
                    </a:srgbClr>
                  </a:outerShdw>
                </a:effectLst>
              </a:rPr>
              <a:t>II. A Nova Era do </a:t>
            </a:r>
            <a:r>
              <a:rPr lang="en-GB" sz="2800" b="1" dirty="0" err="1">
                <a:effectLst>
                  <a:outerShdw blurRad="38100" dist="38100" dir="2700000" algn="tl">
                    <a:srgbClr val="000000">
                      <a:alpha val="43137"/>
                    </a:srgbClr>
                  </a:outerShdw>
                </a:effectLst>
              </a:rPr>
              <a:t>Bem-Estar</a:t>
            </a:r>
            <a:endParaRPr lang="en-GB" sz="2800" b="1" dirty="0">
              <a:effectLst>
                <a:outerShdw blurRad="38100" dist="38100" dir="2700000" algn="tl">
                  <a:srgbClr val="000000">
                    <a:alpha val="43137"/>
                  </a:srgbClr>
                </a:outerShdw>
              </a:effectLst>
            </a:endParaRPr>
          </a:p>
        </p:txBody>
      </p:sp>
      <p:sp>
        <p:nvSpPr>
          <p:cNvPr id="23" name="Retângulo 22">
            <a:extLst>
              <a:ext uri="{FF2B5EF4-FFF2-40B4-BE49-F238E27FC236}">
                <a16:creationId xmlns:a16="http://schemas.microsoft.com/office/drawing/2014/main" id="{D7E7C04A-7C42-4471-B8E8-7409AC36C731}"/>
              </a:ext>
            </a:extLst>
          </p:cNvPr>
          <p:cNvSpPr/>
          <p:nvPr/>
        </p:nvSpPr>
        <p:spPr>
          <a:xfrm>
            <a:off x="360420" y="2164660"/>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III. A Economia da </a:t>
            </a:r>
            <a:r>
              <a:rPr lang="en-GB" sz="2400" b="1" dirty="0" err="1">
                <a:solidFill>
                  <a:schemeClr val="bg1">
                    <a:lumMod val="65000"/>
                  </a:schemeClr>
                </a:solidFill>
                <a:effectLst>
                  <a:outerShdw blurRad="38100" dist="38100" dir="2700000" algn="tl">
                    <a:srgbClr val="000000">
                      <a:alpha val="43137"/>
                    </a:srgbClr>
                  </a:outerShdw>
                </a:effectLst>
              </a:rPr>
              <a:t>Experiência</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25" name="Retângulo 24">
            <a:extLst>
              <a:ext uri="{FF2B5EF4-FFF2-40B4-BE49-F238E27FC236}">
                <a16:creationId xmlns:a16="http://schemas.microsoft.com/office/drawing/2014/main" id="{9E8D2B2A-FBAD-42DD-B8AE-69DB8FDA9042}"/>
              </a:ext>
            </a:extLst>
          </p:cNvPr>
          <p:cNvSpPr/>
          <p:nvPr/>
        </p:nvSpPr>
        <p:spPr>
          <a:xfrm>
            <a:off x="360413" y="3922009"/>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 O Storytelling no Turismo </a:t>
            </a:r>
            <a:r>
              <a:rPr lang="en-GB" sz="2400" b="1" dirty="0" err="1">
                <a:solidFill>
                  <a:schemeClr val="bg1">
                    <a:lumMod val="65000"/>
                  </a:schemeClr>
                </a:solidFill>
                <a:effectLst>
                  <a:outerShdw blurRad="38100" dist="38100" dir="2700000" algn="tl">
                    <a:srgbClr val="000000">
                      <a:alpha val="43137"/>
                    </a:srgbClr>
                  </a:outerShdw>
                </a:effectLst>
              </a:rPr>
              <a:t>Culinário</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26" name="Retângulo 25">
            <a:extLst>
              <a:ext uri="{FF2B5EF4-FFF2-40B4-BE49-F238E27FC236}">
                <a16:creationId xmlns:a16="http://schemas.microsoft.com/office/drawing/2014/main" id="{BAAA4C86-9224-4071-B466-19F850BB0F9B}"/>
              </a:ext>
            </a:extLst>
          </p:cNvPr>
          <p:cNvSpPr/>
          <p:nvPr/>
        </p:nvSpPr>
        <p:spPr>
          <a:xfrm>
            <a:off x="360413" y="4507792"/>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VII. </a:t>
            </a:r>
            <a:r>
              <a:rPr lang="en-US" sz="2400" b="1" dirty="0">
                <a:solidFill>
                  <a:schemeClr val="bg1">
                    <a:lumMod val="65000"/>
                  </a:schemeClr>
                </a:solidFill>
                <a:effectLst>
                  <a:outerShdw blurRad="38100" dist="38100" dir="2700000" algn="tl">
                    <a:srgbClr val="000000">
                      <a:alpha val="43137"/>
                    </a:srgbClr>
                  </a:outerShdw>
                </a:effectLst>
              </a:rPr>
              <a:t>A </a:t>
            </a:r>
            <a:r>
              <a:rPr lang="en-US" sz="2400" b="1" dirty="0" err="1">
                <a:solidFill>
                  <a:schemeClr val="bg1">
                    <a:lumMod val="65000"/>
                  </a:schemeClr>
                </a:solidFill>
                <a:effectLst>
                  <a:outerShdw blurRad="38100" dist="38100" dir="2700000" algn="tl">
                    <a:srgbClr val="000000">
                      <a:alpha val="43137"/>
                    </a:srgbClr>
                  </a:outerShdw>
                </a:effectLst>
              </a:rPr>
              <a:t>criação</a:t>
            </a:r>
            <a:r>
              <a:rPr lang="en-US" sz="2400" b="1" dirty="0">
                <a:solidFill>
                  <a:schemeClr val="bg1">
                    <a:lumMod val="65000"/>
                  </a:schemeClr>
                </a:solidFill>
                <a:effectLst>
                  <a:outerShdw blurRad="38100" dist="38100" dir="2700000" algn="tl">
                    <a:srgbClr val="000000">
                      <a:alpha val="43137"/>
                    </a:srgbClr>
                  </a:outerShdw>
                </a:effectLst>
              </a:rPr>
              <a:t> de um </a:t>
            </a:r>
            <a:r>
              <a:rPr lang="en-US" sz="2400" b="1" dirty="0" err="1">
                <a:solidFill>
                  <a:schemeClr val="bg1">
                    <a:lumMod val="65000"/>
                  </a:schemeClr>
                </a:solidFill>
                <a:effectLst>
                  <a:outerShdw blurRad="38100" dist="38100" dir="2700000" algn="tl">
                    <a:srgbClr val="000000">
                      <a:alpha val="43137"/>
                    </a:srgbClr>
                  </a:outerShdw>
                </a:effectLst>
              </a:rPr>
              <a:t>negócio</a:t>
            </a:r>
            <a:r>
              <a:rPr lang="en-US" sz="2400" b="1" dirty="0">
                <a:solidFill>
                  <a:schemeClr val="bg1">
                    <a:lumMod val="65000"/>
                  </a:schemeClr>
                </a:solidFill>
                <a:effectLst>
                  <a:outerShdw blurRad="38100" dist="38100" dir="2700000" algn="tl">
                    <a:srgbClr val="000000">
                      <a:alpha val="43137"/>
                    </a:srgbClr>
                  </a:outerShdw>
                </a:effectLst>
              </a:rPr>
              <a:t> de </a:t>
            </a:r>
            <a:r>
              <a:rPr lang="en-US"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27" name="Retângulo 26">
            <a:extLst>
              <a:ext uri="{FF2B5EF4-FFF2-40B4-BE49-F238E27FC236}">
                <a16:creationId xmlns:a16="http://schemas.microsoft.com/office/drawing/2014/main" id="{92A37F18-9595-428F-9232-24D19937D795}"/>
              </a:ext>
            </a:extLst>
          </p:cNvPr>
          <p:cNvSpPr/>
          <p:nvPr/>
        </p:nvSpPr>
        <p:spPr>
          <a:xfrm>
            <a:off x="360413" y="5093575"/>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VIII. Branding para o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pic>
        <p:nvPicPr>
          <p:cNvPr id="28" name="Imagem 27">
            <a:extLst>
              <a:ext uri="{FF2B5EF4-FFF2-40B4-BE49-F238E27FC236}">
                <a16:creationId xmlns:a16="http://schemas.microsoft.com/office/drawing/2014/main" id="{2AFFB7FE-E730-499A-95D9-24A8E1C86D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1047094"/>
            <a:ext cx="360000" cy="360000"/>
          </a:xfrm>
          <a:prstGeom prst="rect">
            <a:avLst/>
          </a:prstGeom>
        </p:spPr>
      </p:pic>
      <p:pic>
        <p:nvPicPr>
          <p:cNvPr id="29" name="Imagem 28">
            <a:extLst>
              <a:ext uri="{FF2B5EF4-FFF2-40B4-BE49-F238E27FC236}">
                <a16:creationId xmlns:a16="http://schemas.microsoft.com/office/drawing/2014/main" id="{2120918E-D80A-4AE4-BCF1-F5D3781860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310" y="4561792"/>
            <a:ext cx="360000" cy="360000"/>
          </a:xfrm>
          <a:prstGeom prst="rect">
            <a:avLst/>
          </a:prstGeom>
        </p:spPr>
      </p:pic>
      <p:pic>
        <p:nvPicPr>
          <p:cNvPr id="30" name="Imagem 29">
            <a:extLst>
              <a:ext uri="{FF2B5EF4-FFF2-40B4-BE49-F238E27FC236}">
                <a16:creationId xmlns:a16="http://schemas.microsoft.com/office/drawing/2014/main" id="{DB9DD319-E3DC-4C5D-A5EA-8EC162D53C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310" y="5733357"/>
            <a:ext cx="360000" cy="360000"/>
          </a:xfrm>
          <a:prstGeom prst="rect">
            <a:avLst/>
          </a:prstGeom>
        </p:spPr>
      </p:pic>
      <p:pic>
        <p:nvPicPr>
          <p:cNvPr id="31" name="Imagem 30">
            <a:extLst>
              <a:ext uri="{FF2B5EF4-FFF2-40B4-BE49-F238E27FC236}">
                <a16:creationId xmlns:a16="http://schemas.microsoft.com/office/drawing/2014/main" id="{3E96BA47-F1B0-4C89-8941-11177CDE0D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5147574"/>
            <a:ext cx="360000" cy="360000"/>
          </a:xfrm>
          <a:prstGeom prst="rect">
            <a:avLst/>
          </a:prstGeom>
        </p:spPr>
      </p:pic>
      <p:sp>
        <p:nvSpPr>
          <p:cNvPr id="32" name="Retângulo 31">
            <a:extLst>
              <a:ext uri="{FF2B5EF4-FFF2-40B4-BE49-F238E27FC236}">
                <a16:creationId xmlns:a16="http://schemas.microsoft.com/office/drawing/2014/main" id="{E8ACEF3D-C06D-4D12-86AD-98ADBD39E535}"/>
              </a:ext>
            </a:extLst>
          </p:cNvPr>
          <p:cNvSpPr/>
          <p:nvPr/>
        </p:nvSpPr>
        <p:spPr>
          <a:xfrm>
            <a:off x="360413" y="2750443"/>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IV. </a:t>
            </a:r>
            <a:r>
              <a:rPr lang="en-GB" sz="2400" b="1" dirty="0" err="1">
                <a:solidFill>
                  <a:schemeClr val="bg1">
                    <a:lumMod val="65000"/>
                  </a:schemeClr>
                </a:solidFill>
                <a:effectLst>
                  <a:outerShdw blurRad="38100" dist="38100" dir="2700000" algn="tl">
                    <a:srgbClr val="000000">
                      <a:alpha val="43137"/>
                    </a:srgbClr>
                  </a:outerShdw>
                </a:effectLst>
              </a:rPr>
              <a:t>Construir</a:t>
            </a:r>
            <a:r>
              <a:rPr lang="en-GB" sz="2400" b="1" dirty="0">
                <a:solidFill>
                  <a:schemeClr val="bg1">
                    <a:lumMod val="65000"/>
                  </a:schemeClr>
                </a:solidFill>
                <a:effectLst>
                  <a:outerShdw blurRad="38100" dist="38100" dir="2700000" algn="tl">
                    <a:srgbClr val="000000">
                      <a:alpha val="43137"/>
                    </a:srgbClr>
                  </a:outerShdw>
                </a:effectLst>
              </a:rPr>
              <a:t> </a:t>
            </a:r>
            <a:r>
              <a:rPr lang="en-GB" sz="2400" b="1" dirty="0" err="1">
                <a:solidFill>
                  <a:schemeClr val="bg1">
                    <a:lumMod val="65000"/>
                  </a:schemeClr>
                </a:solidFill>
                <a:effectLst>
                  <a:outerShdw blurRad="38100" dist="38100" dir="2700000" algn="tl">
                    <a:srgbClr val="000000">
                      <a:alpha val="43137"/>
                    </a:srgbClr>
                  </a:outerShdw>
                </a:effectLst>
              </a:rPr>
              <a:t>Experiências</a:t>
            </a:r>
            <a:r>
              <a:rPr lang="en-GB" sz="2400" b="1" dirty="0">
                <a:solidFill>
                  <a:schemeClr val="bg1">
                    <a:lumMod val="65000"/>
                  </a:schemeClr>
                </a:solidFill>
                <a:effectLst>
                  <a:outerShdw blurRad="38100" dist="38100" dir="2700000" algn="tl">
                    <a:srgbClr val="000000">
                      <a:alpha val="43137"/>
                    </a:srgbClr>
                  </a:outerShdw>
                </a:effectLst>
              </a:rPr>
              <a:t> de </a:t>
            </a:r>
            <a:r>
              <a:rPr lang="en-GB" sz="2400" b="1" dirty="0" err="1">
                <a:solidFill>
                  <a:schemeClr val="bg1">
                    <a:lumMod val="65000"/>
                  </a:schemeClr>
                </a:solidFill>
                <a:effectLst>
                  <a:outerShdw blurRad="38100" dist="38100" dir="2700000" algn="tl">
                    <a:srgbClr val="000000">
                      <a:alpha val="43137"/>
                    </a:srgbClr>
                  </a:outerShdw>
                </a:effectLst>
              </a:rPr>
              <a:t>Bem-Estar</a:t>
            </a:r>
            <a:endParaRPr lang="en-GB" sz="2400" b="1" dirty="0">
              <a:solidFill>
                <a:schemeClr val="bg1">
                  <a:lumMod val="65000"/>
                </a:schemeClr>
              </a:solidFill>
              <a:effectLst>
                <a:outerShdw blurRad="38100" dist="38100" dir="2700000" algn="tl">
                  <a:srgbClr val="000000">
                    <a:alpha val="43137"/>
                  </a:srgbClr>
                </a:outerShdw>
              </a:effectLst>
            </a:endParaRPr>
          </a:p>
        </p:txBody>
      </p:sp>
      <p:sp>
        <p:nvSpPr>
          <p:cNvPr id="33" name="Retângulo 32">
            <a:extLst>
              <a:ext uri="{FF2B5EF4-FFF2-40B4-BE49-F238E27FC236}">
                <a16:creationId xmlns:a16="http://schemas.microsoft.com/office/drawing/2014/main" id="{4E5DE733-012F-42A0-BD65-0E2603DA14FE}"/>
              </a:ext>
            </a:extLst>
          </p:cNvPr>
          <p:cNvSpPr/>
          <p:nvPr/>
        </p:nvSpPr>
        <p:spPr>
          <a:xfrm>
            <a:off x="360420" y="3336226"/>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V. </a:t>
            </a:r>
            <a:r>
              <a:rPr lang="en-GB" sz="2400" b="1" dirty="0" err="1">
                <a:solidFill>
                  <a:schemeClr val="bg1">
                    <a:lumMod val="65000"/>
                  </a:schemeClr>
                </a:solidFill>
                <a:effectLst>
                  <a:outerShdw blurRad="38100" dist="38100" dir="2700000" algn="tl">
                    <a:srgbClr val="000000">
                      <a:alpha val="43137"/>
                    </a:srgbClr>
                  </a:outerShdw>
                </a:effectLst>
              </a:rPr>
              <a:t>Mapa</a:t>
            </a:r>
            <a:r>
              <a:rPr lang="en-GB" sz="2400" b="1" dirty="0">
                <a:solidFill>
                  <a:schemeClr val="bg1">
                    <a:lumMod val="65000"/>
                  </a:schemeClr>
                </a:solidFill>
                <a:effectLst>
                  <a:outerShdw blurRad="38100" dist="38100" dir="2700000" algn="tl">
                    <a:srgbClr val="000000">
                      <a:alpha val="43137"/>
                    </a:srgbClr>
                  </a:outerShdw>
                </a:effectLst>
              </a:rPr>
              <a:t> da </a:t>
            </a:r>
            <a:r>
              <a:rPr lang="en-GB" sz="2400" b="1" dirty="0" err="1">
                <a:solidFill>
                  <a:schemeClr val="bg1">
                    <a:lumMod val="65000"/>
                  </a:schemeClr>
                </a:solidFill>
                <a:effectLst>
                  <a:outerShdw blurRad="38100" dist="38100" dir="2700000" algn="tl">
                    <a:srgbClr val="000000">
                      <a:alpha val="43137"/>
                    </a:srgbClr>
                  </a:outerShdw>
                </a:effectLst>
              </a:rPr>
              <a:t>Jornada</a:t>
            </a:r>
            <a:r>
              <a:rPr lang="en-GB" sz="2400" b="1" dirty="0">
                <a:solidFill>
                  <a:schemeClr val="bg1">
                    <a:lumMod val="65000"/>
                  </a:schemeClr>
                </a:solidFill>
                <a:effectLst>
                  <a:outerShdw blurRad="38100" dist="38100" dir="2700000" algn="tl">
                    <a:srgbClr val="000000">
                      <a:alpha val="43137"/>
                    </a:srgbClr>
                  </a:outerShdw>
                </a:effectLst>
              </a:rPr>
              <a:t> do </a:t>
            </a:r>
            <a:r>
              <a:rPr lang="en-GB" sz="2400" b="1" dirty="0" err="1">
                <a:solidFill>
                  <a:schemeClr val="bg1">
                    <a:lumMod val="65000"/>
                  </a:schemeClr>
                </a:solidFill>
                <a:effectLst>
                  <a:outerShdw blurRad="38100" dist="38100" dir="2700000" algn="tl">
                    <a:srgbClr val="000000">
                      <a:alpha val="43137"/>
                    </a:srgbClr>
                  </a:outerShdw>
                </a:effectLst>
              </a:rPr>
              <a:t>Consumidor</a:t>
            </a:r>
            <a:endParaRPr lang="en-GB" sz="2400" b="1" dirty="0">
              <a:solidFill>
                <a:schemeClr val="bg1">
                  <a:lumMod val="65000"/>
                </a:schemeClr>
              </a:solidFill>
              <a:effectLst>
                <a:outerShdw blurRad="38100" dist="38100" dir="2700000" algn="tl">
                  <a:srgbClr val="000000">
                    <a:alpha val="43137"/>
                  </a:srgbClr>
                </a:outerShdw>
              </a:effectLst>
            </a:endParaRPr>
          </a:p>
        </p:txBody>
      </p:sp>
      <p:pic>
        <p:nvPicPr>
          <p:cNvPr id="34" name="Imagem 33">
            <a:extLst>
              <a:ext uri="{FF2B5EF4-FFF2-40B4-BE49-F238E27FC236}">
                <a16:creationId xmlns:a16="http://schemas.microsoft.com/office/drawing/2014/main" id="{9AF29D7D-2870-4646-AB8F-B7EB63C9ED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310" y="3976010"/>
            <a:ext cx="360000" cy="360000"/>
          </a:xfrm>
          <a:prstGeom prst="rect">
            <a:avLst/>
          </a:prstGeom>
        </p:spPr>
      </p:pic>
      <p:sp>
        <p:nvSpPr>
          <p:cNvPr id="35" name="Retângulo 34">
            <a:extLst>
              <a:ext uri="{FF2B5EF4-FFF2-40B4-BE49-F238E27FC236}">
                <a16:creationId xmlns:a16="http://schemas.microsoft.com/office/drawing/2014/main" id="{EDAD02B6-3969-4722-B112-CF86D59CD3F7}"/>
              </a:ext>
            </a:extLst>
          </p:cNvPr>
          <p:cNvSpPr/>
          <p:nvPr/>
        </p:nvSpPr>
        <p:spPr>
          <a:xfrm>
            <a:off x="360413" y="5679357"/>
            <a:ext cx="6444000" cy="46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bg1">
                    <a:lumMod val="65000"/>
                  </a:schemeClr>
                </a:solidFill>
                <a:effectLst>
                  <a:outerShdw blurRad="38100" dist="38100" dir="2700000" algn="tl">
                    <a:srgbClr val="000000">
                      <a:alpha val="43137"/>
                    </a:srgbClr>
                  </a:outerShdw>
                </a:effectLst>
              </a:rPr>
              <a:t>IX. Marketing Digital</a:t>
            </a:r>
          </a:p>
        </p:txBody>
      </p:sp>
      <p:pic>
        <p:nvPicPr>
          <p:cNvPr id="36" name="Imagem 35">
            <a:extLst>
              <a:ext uri="{FF2B5EF4-FFF2-40B4-BE49-F238E27FC236}">
                <a16:creationId xmlns:a16="http://schemas.microsoft.com/office/drawing/2014/main" id="{91202224-440C-4F36-9874-8FD3937B1A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3388145"/>
            <a:ext cx="360000" cy="360000"/>
          </a:xfrm>
          <a:prstGeom prst="rect">
            <a:avLst/>
          </a:prstGeom>
        </p:spPr>
      </p:pic>
      <p:pic>
        <p:nvPicPr>
          <p:cNvPr id="37" name="Imagem 36">
            <a:extLst>
              <a:ext uri="{FF2B5EF4-FFF2-40B4-BE49-F238E27FC236}">
                <a16:creationId xmlns:a16="http://schemas.microsoft.com/office/drawing/2014/main" id="{451EBB59-D51D-4B06-9CDA-B076BF6AED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2804443"/>
            <a:ext cx="360000" cy="360000"/>
          </a:xfrm>
          <a:prstGeom prst="rect">
            <a:avLst/>
          </a:prstGeom>
        </p:spPr>
      </p:pic>
      <p:pic>
        <p:nvPicPr>
          <p:cNvPr id="38" name="Imagem 37">
            <a:extLst>
              <a:ext uri="{FF2B5EF4-FFF2-40B4-BE49-F238E27FC236}">
                <a16:creationId xmlns:a16="http://schemas.microsoft.com/office/drawing/2014/main" id="{820AC6E5-E6C2-4EF9-A1A2-DE5A4D66C2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680" y="2218660"/>
            <a:ext cx="360000" cy="360000"/>
          </a:xfrm>
          <a:prstGeom prst="rect">
            <a:avLst/>
          </a:prstGeom>
        </p:spPr>
      </p:pic>
      <p:pic>
        <p:nvPicPr>
          <p:cNvPr id="41" name="Imagem 40">
            <a:extLst>
              <a:ext uri="{FF2B5EF4-FFF2-40B4-BE49-F238E27FC236}">
                <a16:creationId xmlns:a16="http://schemas.microsoft.com/office/drawing/2014/main" id="{2C4038F1-14C3-4773-96FE-E093D2ECDD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680" y="1637038"/>
            <a:ext cx="360000" cy="360000"/>
          </a:xfrm>
          <a:prstGeom prst="rect">
            <a:avLst/>
          </a:prstGeom>
        </p:spPr>
      </p:pic>
    </p:spTree>
    <p:extLst>
      <p:ext uri="{BB962C8B-B14F-4D97-AF65-F5344CB8AC3E}">
        <p14:creationId xmlns:p14="http://schemas.microsoft.com/office/powerpoint/2010/main" val="1068542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825E1AD-9DBA-464F-888B-CF8485F92704}"/>
              </a:ext>
            </a:extLst>
          </p:cNvPr>
          <p:cNvSpPr>
            <a:spLocks noGrp="1"/>
          </p:cNvSpPr>
          <p:nvPr>
            <p:ph type="body" sz="quarter" idx="13"/>
          </p:nvPr>
        </p:nvSpPr>
        <p:spPr>
          <a:xfrm>
            <a:off x="7559425" y="962967"/>
            <a:ext cx="3601910" cy="697353"/>
          </a:xfrm>
        </p:spPr>
        <p:txBody>
          <a:bodyPr/>
          <a:lstStyle/>
          <a:p>
            <a:r>
              <a:rPr lang="en-US" sz="6000" dirty="0" err="1"/>
              <a:t>Obrigado</a:t>
            </a:r>
            <a:endParaRPr lang="en-US" sz="6000" dirty="0"/>
          </a:p>
        </p:txBody>
      </p:sp>
      <p:sp>
        <p:nvSpPr>
          <p:cNvPr id="12" name="Text Placeholder 11">
            <a:extLst>
              <a:ext uri="{FF2B5EF4-FFF2-40B4-BE49-F238E27FC236}">
                <a16:creationId xmlns:a16="http://schemas.microsoft.com/office/drawing/2014/main" id="{B80BD092-353C-C14B-BCD4-66995FE37708}"/>
              </a:ext>
            </a:extLst>
          </p:cNvPr>
          <p:cNvSpPr>
            <a:spLocks noGrp="1"/>
          </p:cNvSpPr>
          <p:nvPr>
            <p:ph type="body" sz="quarter" idx="14"/>
          </p:nvPr>
        </p:nvSpPr>
        <p:spPr/>
        <p:txBody>
          <a:bodyPr/>
          <a:lstStyle/>
          <a:p>
            <a:r>
              <a:rPr lang="en-US" sz="3000" dirty="0" err="1"/>
              <a:t>Alguma</a:t>
            </a:r>
            <a:r>
              <a:rPr lang="en-US" sz="3000" dirty="0"/>
              <a:t> </a:t>
            </a:r>
            <a:r>
              <a:rPr lang="en-US" sz="3000" dirty="0" err="1"/>
              <a:t>questão</a:t>
            </a:r>
            <a:r>
              <a:rPr lang="en-US" sz="3000" dirty="0"/>
              <a:t>?</a:t>
            </a:r>
          </a:p>
        </p:txBody>
      </p:sp>
      <p:sp>
        <p:nvSpPr>
          <p:cNvPr id="28" name="CaixaDeTexto 27">
            <a:extLst>
              <a:ext uri="{FF2B5EF4-FFF2-40B4-BE49-F238E27FC236}">
                <a16:creationId xmlns:a16="http://schemas.microsoft.com/office/drawing/2014/main" id="{2C0D170A-365B-4F3C-99F7-166850FC4E4E}"/>
              </a:ext>
            </a:extLst>
          </p:cNvPr>
          <p:cNvSpPr txBox="1"/>
          <p:nvPr/>
        </p:nvSpPr>
        <p:spPr>
          <a:xfrm>
            <a:off x="6421391" y="3154752"/>
            <a:ext cx="5736336" cy="3266728"/>
          </a:xfrm>
          <a:prstGeom prst="rect">
            <a:avLst/>
          </a:prstGeom>
          <a:noFill/>
        </p:spPr>
        <p:txBody>
          <a:bodyPr wrap="square">
            <a:spAutoFit/>
          </a:bodyPr>
          <a:lstStyle/>
          <a:p>
            <a:pPr algn="l">
              <a:lnSpc>
                <a:spcPct val="150000"/>
              </a:lnSpc>
              <a:spcAft>
                <a:spcPts val="1200"/>
              </a:spcAft>
            </a:pPr>
            <a:r>
              <a:rPr lang="en-US" sz="2400" b="1" i="0" strike="noStrike" dirty="0">
                <a:solidFill>
                  <a:srgbClr val="6ECECB"/>
                </a:solidFill>
                <a:effectLst/>
                <a:hlinkClick r:id="rId3">
                  <a:extLst>
                    <a:ext uri="{A12FA001-AC4F-418D-AE19-62706E023703}">
                      <ahyp:hlinkClr xmlns:ahyp="http://schemas.microsoft.com/office/drawing/2018/hyperlinkcolor" val="tx"/>
                    </a:ext>
                  </a:extLst>
                </a:hlinkClick>
              </a:rPr>
              <a:t>www.detourproject.eu</a:t>
            </a:r>
            <a:endParaRPr lang="en-US" sz="2400" b="1" i="0" dirty="0">
              <a:solidFill>
                <a:srgbClr val="6ECECB"/>
              </a:solidFill>
              <a:effectLst/>
            </a:endParaRPr>
          </a:p>
          <a:p>
            <a:pPr algn="l">
              <a:lnSpc>
                <a:spcPct val="150000"/>
              </a:lnSpc>
              <a:spcAft>
                <a:spcPts val="1200"/>
              </a:spcAft>
            </a:pPr>
            <a:r>
              <a:rPr lang="en-US" sz="2400" b="1" i="0" dirty="0">
                <a:effectLst/>
              </a:rPr>
              <a:t>Detour </a:t>
            </a:r>
            <a:r>
              <a:rPr lang="en-US" sz="2400" b="1" dirty="0"/>
              <a:t>on Facebook</a:t>
            </a:r>
            <a:endParaRPr lang="en-US" sz="2400" b="1" i="0" dirty="0">
              <a:effectLst/>
            </a:endParaRPr>
          </a:p>
          <a:p>
            <a:pPr algn="l">
              <a:lnSpc>
                <a:spcPct val="150000"/>
              </a:lnSpc>
              <a:spcAft>
                <a:spcPts val="1200"/>
              </a:spcAft>
            </a:pPr>
            <a:r>
              <a:rPr lang="en-US" sz="2400" b="0" i="0" dirty="0">
                <a:effectLst/>
              </a:rPr>
              <a:t>@WellbeingTourismDestinations</a:t>
            </a:r>
          </a:p>
          <a:p>
            <a:pPr algn="l">
              <a:lnSpc>
                <a:spcPct val="150000"/>
              </a:lnSpc>
              <a:spcAft>
                <a:spcPts val="1200"/>
              </a:spcAft>
            </a:pPr>
            <a:r>
              <a:rPr lang="en-US" sz="2400" b="0" i="0" strike="noStrike" dirty="0">
                <a:solidFill>
                  <a:srgbClr val="6ECECB"/>
                </a:solidFill>
                <a:effectLst/>
              </a:rPr>
              <a:t>#detourdestinations #erasmusplus #detour #wellbeing #bemestar</a:t>
            </a:r>
            <a:endParaRPr lang="en-US" sz="2400" b="0" i="0" dirty="0">
              <a:solidFill>
                <a:srgbClr val="6ECECB"/>
              </a:solidFill>
              <a:effectLst/>
            </a:endParaRPr>
          </a:p>
        </p:txBody>
      </p:sp>
      <p:sp>
        <p:nvSpPr>
          <p:cNvPr id="2" name="CaixaDeTexto 1">
            <a:extLst>
              <a:ext uri="{FF2B5EF4-FFF2-40B4-BE49-F238E27FC236}">
                <a16:creationId xmlns:a16="http://schemas.microsoft.com/office/drawing/2014/main" id="{7BBE1B4C-1D93-4329-9E31-CF00830BA042}"/>
              </a:ext>
            </a:extLst>
          </p:cNvPr>
          <p:cNvSpPr txBox="1"/>
          <p:nvPr/>
        </p:nvSpPr>
        <p:spPr>
          <a:xfrm>
            <a:off x="8321039" y="6466814"/>
            <a:ext cx="3641547" cy="215444"/>
          </a:xfrm>
          <a:prstGeom prst="rect">
            <a:avLst/>
          </a:prstGeom>
          <a:noFill/>
        </p:spPr>
        <p:txBody>
          <a:bodyPr wrap="square" rtlCol="0">
            <a:spAutoFit/>
          </a:bodyPr>
          <a:lstStyle/>
          <a:p>
            <a:pPr algn="r"/>
            <a:r>
              <a:rPr lang="en-GB" sz="800" dirty="0"/>
              <a:t>Icons: www.flaticon.com</a:t>
            </a:r>
          </a:p>
        </p:txBody>
      </p:sp>
      <p:grpSp>
        <p:nvGrpSpPr>
          <p:cNvPr id="7" name="Google Shape;664;p39">
            <a:extLst>
              <a:ext uri="{FF2B5EF4-FFF2-40B4-BE49-F238E27FC236}">
                <a16:creationId xmlns:a16="http://schemas.microsoft.com/office/drawing/2014/main" id="{3B53D023-B64B-4077-BE11-CE7A0849EE13}"/>
              </a:ext>
            </a:extLst>
          </p:cNvPr>
          <p:cNvGrpSpPr/>
          <p:nvPr/>
        </p:nvGrpSpPr>
        <p:grpSpPr>
          <a:xfrm>
            <a:off x="5992170" y="3423403"/>
            <a:ext cx="301041" cy="301041"/>
            <a:chOff x="5941025" y="3634400"/>
            <a:chExt cx="467650" cy="467650"/>
          </a:xfrm>
        </p:grpSpPr>
        <p:sp>
          <p:nvSpPr>
            <p:cNvPr id="8" name="Google Shape;665;p39">
              <a:extLst>
                <a:ext uri="{FF2B5EF4-FFF2-40B4-BE49-F238E27FC236}">
                  <a16:creationId xmlns:a16="http://schemas.microsoft.com/office/drawing/2014/main" id="{C8756DE6-099C-425F-938A-3F99C4B6077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6;p39">
              <a:extLst>
                <a:ext uri="{FF2B5EF4-FFF2-40B4-BE49-F238E27FC236}">
                  <a16:creationId xmlns:a16="http://schemas.microsoft.com/office/drawing/2014/main" id="{C8A58632-32E6-451D-8FFC-8302ABC61249}"/>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7;p39">
              <a:extLst>
                <a:ext uri="{FF2B5EF4-FFF2-40B4-BE49-F238E27FC236}">
                  <a16:creationId xmlns:a16="http://schemas.microsoft.com/office/drawing/2014/main" id="{8139F7D2-BE25-4EDC-BA69-52909862F3E8}"/>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8;p39">
              <a:extLst>
                <a:ext uri="{FF2B5EF4-FFF2-40B4-BE49-F238E27FC236}">
                  <a16:creationId xmlns:a16="http://schemas.microsoft.com/office/drawing/2014/main" id="{1966AC59-A184-4D9D-B231-AAFB7891C833}"/>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9;p39">
              <a:extLst>
                <a:ext uri="{FF2B5EF4-FFF2-40B4-BE49-F238E27FC236}">
                  <a16:creationId xmlns:a16="http://schemas.microsoft.com/office/drawing/2014/main" id="{93DC8479-DCBC-4192-8B3D-7BCE6B39EC93}"/>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70;p39">
              <a:extLst>
                <a:ext uri="{FF2B5EF4-FFF2-40B4-BE49-F238E27FC236}">
                  <a16:creationId xmlns:a16="http://schemas.microsoft.com/office/drawing/2014/main" id="{443EBB86-2ACA-48B1-91FC-5AC68E6302D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DDE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Imagem 3">
            <a:extLst>
              <a:ext uri="{FF2B5EF4-FFF2-40B4-BE49-F238E27FC236}">
                <a16:creationId xmlns:a16="http://schemas.microsoft.com/office/drawing/2014/main" id="{BC00D1BE-2ACE-4E8F-92A9-8A0253D8FD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9535" y="4052826"/>
            <a:ext cx="302400" cy="302400"/>
          </a:xfrm>
          <a:prstGeom prst="rect">
            <a:avLst/>
          </a:prstGeom>
        </p:spPr>
      </p:pic>
    </p:spTree>
    <p:extLst>
      <p:ext uri="{BB962C8B-B14F-4D97-AF65-F5344CB8AC3E}">
        <p14:creationId xmlns:p14="http://schemas.microsoft.com/office/powerpoint/2010/main" val="414527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D28B6180-3ED8-43AE-93E5-8F837417E2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5143500" cy="6858000"/>
          </a:xfrm>
          <a:prstGeom prst="rect">
            <a:avLst/>
          </a:prstGeom>
        </p:spPr>
      </p:pic>
      <p:sp>
        <p:nvSpPr>
          <p:cNvPr id="11" name="Text Placeholder 2">
            <a:extLst>
              <a:ext uri="{FF2B5EF4-FFF2-40B4-BE49-F238E27FC236}">
                <a16:creationId xmlns:a16="http://schemas.microsoft.com/office/drawing/2014/main" id="{8E34A549-E25D-42CD-BFEA-6B6AE4A6B465}"/>
              </a:ext>
            </a:extLst>
          </p:cNvPr>
          <p:cNvSpPr txBox="1">
            <a:spLocks/>
          </p:cNvSpPr>
          <p:nvPr/>
        </p:nvSpPr>
        <p:spPr>
          <a:xfrm>
            <a:off x="5376671" y="1450425"/>
            <a:ext cx="618136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Objetivo</a:t>
            </a:r>
            <a:r>
              <a:rPr lang="en-US" sz="3600" b="1" dirty="0"/>
              <a:t> da </a:t>
            </a:r>
            <a:r>
              <a:rPr lang="en-US" sz="3600" b="1" dirty="0" err="1"/>
              <a:t>Aprendizagem</a:t>
            </a:r>
            <a:endParaRPr lang="en-US" sz="3600" b="1" dirty="0"/>
          </a:p>
        </p:txBody>
      </p:sp>
      <p:sp>
        <p:nvSpPr>
          <p:cNvPr id="12" name="Marcador de Posição do Texto 22">
            <a:extLst>
              <a:ext uri="{FF2B5EF4-FFF2-40B4-BE49-F238E27FC236}">
                <a16:creationId xmlns:a16="http://schemas.microsoft.com/office/drawing/2014/main" id="{4A3E4D10-52DF-46F4-BCAF-4DF4350529BB}"/>
              </a:ext>
            </a:extLst>
          </p:cNvPr>
          <p:cNvSpPr txBox="1">
            <a:spLocks/>
          </p:cNvSpPr>
          <p:nvPr/>
        </p:nvSpPr>
        <p:spPr>
          <a:xfrm>
            <a:off x="5376671" y="2532849"/>
            <a:ext cx="6172904" cy="3572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200000"/>
              </a:lnSpc>
              <a:spcBef>
                <a:spcPts val="0"/>
              </a:spcBef>
            </a:pPr>
            <a:r>
              <a:rPr lang="pt-PT" dirty="0"/>
              <a:t>Reconhecer os fatores que afetam o bem-estar e a felicidade no mundo de hoje e como alavancá-los no turismo.</a:t>
            </a:r>
            <a:endParaRPr lang="en-US" dirty="0"/>
          </a:p>
        </p:txBody>
      </p:sp>
      <p:sp>
        <p:nvSpPr>
          <p:cNvPr id="3" name="Retângulo 2">
            <a:extLst>
              <a:ext uri="{FF2B5EF4-FFF2-40B4-BE49-F238E27FC236}">
                <a16:creationId xmlns:a16="http://schemas.microsoft.com/office/drawing/2014/main" id="{740A54E1-F4D9-48BC-88FB-9C18420093D3}"/>
              </a:ext>
            </a:extLst>
          </p:cNvPr>
          <p:cNvSpPr/>
          <p:nvPr/>
        </p:nvSpPr>
        <p:spPr>
          <a:xfrm>
            <a:off x="0" y="4842000"/>
            <a:ext cx="828000" cy="2016000"/>
          </a:xfrm>
          <a:prstGeom prst="rect">
            <a:avLst/>
          </a:prstGeom>
          <a:solidFill>
            <a:srgbClr val="6E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918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err="1"/>
              <a:t>Objetivo</a:t>
            </a:r>
            <a:r>
              <a:rPr lang="en-US" sz="3600" b="1" dirty="0"/>
              <a:t> da </a:t>
            </a:r>
            <a:r>
              <a:rPr lang="en-US" sz="3600" b="1" dirty="0" err="1"/>
              <a:t>Aprendizagem</a:t>
            </a:r>
            <a:endParaRPr lang="en-US" sz="3600" b="1" dirty="0"/>
          </a:p>
        </p:txBody>
      </p:sp>
      <p:sp>
        <p:nvSpPr>
          <p:cNvPr id="4" name="Retângulo 3">
            <a:extLst>
              <a:ext uri="{FF2B5EF4-FFF2-40B4-BE49-F238E27FC236}">
                <a16:creationId xmlns:a16="http://schemas.microsoft.com/office/drawing/2014/main" id="{42F57B1D-41E3-425F-8DF5-DEBB5854A5E9}"/>
              </a:ext>
            </a:extLst>
          </p:cNvPr>
          <p:cNvSpPr/>
          <p:nvPr/>
        </p:nvSpPr>
        <p:spPr>
          <a:xfrm>
            <a:off x="331470" y="1046457"/>
            <a:ext cx="7061551" cy="51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180000" rtlCol="0" anchor="t"/>
          <a:lstStyle/>
          <a:p>
            <a:pPr>
              <a:spcAft>
                <a:spcPts val="1800"/>
              </a:spcAft>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Interpretar as tendências atuais de bem-estar e turismo.</a:t>
            </a:r>
          </a:p>
          <a:p>
            <a:pPr>
              <a:spcAft>
                <a:spcPts val="1800"/>
              </a:spcAft>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Descrever as diferentes perspetivas sobre felicidade e bem-estar.</a:t>
            </a:r>
          </a:p>
          <a:p>
            <a:pPr>
              <a:spcAft>
                <a:spcPts val="1800"/>
              </a:spcAft>
              <a:buClr>
                <a:srgbClr val="6ECECB"/>
              </a:buClr>
              <a:buFont typeface="Arial" panose="020B0604020202020204" pitchFamily="34" charset="0"/>
              <a:buChar char="•"/>
            </a:pPr>
            <a:r>
              <a:rPr lang="en-GB" sz="2400" dirty="0">
                <a:solidFill>
                  <a:schemeClr val="tx1"/>
                </a:solidFill>
              </a:rPr>
              <a:t> </a:t>
            </a:r>
            <a:r>
              <a:rPr lang="pt-PT" sz="2400" dirty="0">
                <a:solidFill>
                  <a:schemeClr val="tx1"/>
                </a:solidFill>
              </a:rPr>
              <a:t>Compreender a “felicidade” e o “bem-estar” nas experiências dos turistas.</a:t>
            </a:r>
          </a:p>
          <a:p>
            <a:pPr>
              <a:spcAft>
                <a:spcPts val="1800"/>
              </a:spcAft>
              <a:buClr>
                <a:srgbClr val="6ECECB"/>
              </a:buClr>
              <a:buFont typeface="Arial" panose="020B0604020202020204" pitchFamily="34" charset="0"/>
              <a:buChar char="•"/>
            </a:pPr>
            <a:r>
              <a:rPr lang="en-GB" sz="2400" dirty="0">
                <a:solidFill>
                  <a:schemeClr val="tx1"/>
                </a:solidFill>
              </a:rPr>
              <a:t> R</a:t>
            </a:r>
            <a:r>
              <a:rPr lang="pt-PT" sz="2400" dirty="0" err="1">
                <a:solidFill>
                  <a:schemeClr val="tx1"/>
                </a:solidFill>
              </a:rPr>
              <a:t>econhecer</a:t>
            </a:r>
            <a:r>
              <a:rPr lang="pt-PT" sz="2400" dirty="0">
                <a:solidFill>
                  <a:schemeClr val="tx1"/>
                </a:solidFill>
              </a:rPr>
              <a:t> a importância do acolhimento.</a:t>
            </a:r>
          </a:p>
          <a:p>
            <a:pPr>
              <a:spcAft>
                <a:spcPts val="1800"/>
              </a:spcAft>
              <a:buClr>
                <a:srgbClr val="6ECECB"/>
              </a:buClr>
              <a:buFont typeface="Arial" panose="020B0604020202020204" pitchFamily="34" charset="0"/>
              <a:buChar char="•"/>
            </a:pPr>
            <a:r>
              <a:rPr lang="pt-PT" sz="2400" dirty="0">
                <a:solidFill>
                  <a:schemeClr val="tx1"/>
                </a:solidFill>
              </a:rPr>
              <a:t> Identificar boas práticas de “</a:t>
            </a:r>
            <a:r>
              <a:rPr lang="pt-PT" sz="2400" dirty="0" err="1">
                <a:solidFill>
                  <a:schemeClr val="tx1"/>
                </a:solidFill>
              </a:rPr>
              <a:t>Meet</a:t>
            </a:r>
            <a:r>
              <a:rPr lang="pt-PT" sz="2400" dirty="0">
                <a:solidFill>
                  <a:schemeClr val="tx1"/>
                </a:solidFill>
              </a:rPr>
              <a:t> &amp; </a:t>
            </a:r>
            <a:r>
              <a:rPr lang="pt-PT" sz="2400" dirty="0" err="1">
                <a:solidFill>
                  <a:schemeClr val="tx1"/>
                </a:solidFill>
              </a:rPr>
              <a:t>Greet</a:t>
            </a:r>
            <a:r>
              <a:rPr lang="pt-PT" sz="2400" dirty="0">
                <a:solidFill>
                  <a:schemeClr val="tx1"/>
                </a:solidFill>
              </a:rPr>
              <a:t>”.</a:t>
            </a:r>
            <a:endParaRPr lang="en-GB" sz="2400" dirty="0">
              <a:solidFill>
                <a:schemeClr val="tx1"/>
              </a:solidFill>
            </a:endParaRPr>
          </a:p>
        </p:txBody>
      </p:sp>
      <p:pic>
        <p:nvPicPr>
          <p:cNvPr id="5" name="Imagem 4">
            <a:extLst>
              <a:ext uri="{FF2B5EF4-FFF2-40B4-BE49-F238E27FC236}">
                <a16:creationId xmlns:a16="http://schemas.microsoft.com/office/drawing/2014/main" id="{BA83B7E4-8F45-42E5-B7F9-501C43F0F3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1928" y="0"/>
            <a:ext cx="4570884" cy="6858000"/>
          </a:xfrm>
          <a:prstGeom prst="rect">
            <a:avLst/>
          </a:prstGeom>
        </p:spPr>
      </p:pic>
    </p:spTree>
    <p:extLst>
      <p:ext uri="{BB962C8B-B14F-4D97-AF65-F5344CB8AC3E}">
        <p14:creationId xmlns:p14="http://schemas.microsoft.com/office/powerpoint/2010/main" val="19591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t-PT" sz="3600" b="1" dirty="0"/>
              <a:t>Conteúdo</a:t>
            </a:r>
            <a:r>
              <a:rPr lang="en-US" sz="3600" b="1" dirty="0"/>
              <a:t> &amp; </a:t>
            </a:r>
            <a:r>
              <a:rPr lang="pt-PT" sz="3600" b="1" dirty="0"/>
              <a:t>Recursos</a:t>
            </a:r>
          </a:p>
        </p:txBody>
      </p:sp>
      <p:sp>
        <p:nvSpPr>
          <p:cNvPr id="6" name="Retângulo 5">
            <a:extLst>
              <a:ext uri="{FF2B5EF4-FFF2-40B4-BE49-F238E27FC236}">
                <a16:creationId xmlns:a16="http://schemas.microsoft.com/office/drawing/2014/main" id="{8D7D03B5-B460-4934-BABA-3ECDBD72B261}"/>
              </a:ext>
            </a:extLst>
          </p:cNvPr>
          <p:cNvSpPr/>
          <p:nvPr/>
        </p:nvSpPr>
        <p:spPr>
          <a:xfrm>
            <a:off x="643223" y="1264296"/>
            <a:ext cx="5040000" cy="439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50000"/>
              </a:lnSpc>
              <a:spcBef>
                <a:spcPts val="0"/>
              </a:spcBef>
              <a:spcAft>
                <a:spcPts val="1200"/>
              </a:spcAft>
            </a:pPr>
            <a:r>
              <a:rPr lang="en-US" sz="3000" b="1" dirty="0" err="1">
                <a:solidFill>
                  <a:srgbClr val="6ECECB"/>
                </a:solidFill>
                <a:effectLst>
                  <a:outerShdw blurRad="38100" dist="38100" dir="2700000" algn="tl">
                    <a:srgbClr val="000000">
                      <a:alpha val="43137"/>
                    </a:srgbClr>
                  </a:outerShdw>
                </a:effectLst>
              </a:rPr>
              <a:t>Conteúdo</a:t>
            </a:r>
            <a:endParaRPr lang="en-US" sz="3000" dirty="0">
              <a:solidFill>
                <a:srgbClr val="6ECECB"/>
              </a:solidFill>
              <a:effectLst>
                <a:outerShdw blurRad="38100" dist="38100" dir="2700000" algn="tl">
                  <a:srgbClr val="000000">
                    <a:alpha val="43137"/>
                  </a:srgbClr>
                </a:outerShdw>
              </a:effectLst>
            </a:endParaRPr>
          </a:p>
          <a:p>
            <a:pPr>
              <a:lnSpc>
                <a:spcPct val="150000"/>
              </a:lnSpc>
              <a:spcBef>
                <a:spcPts val="0"/>
              </a:spcBef>
              <a:spcAft>
                <a:spcPts val="1800"/>
              </a:spcAft>
            </a:pPr>
            <a:r>
              <a:rPr lang="en-US" sz="2400" b="1" dirty="0">
                <a:solidFill>
                  <a:srgbClr val="6ECECB"/>
                </a:solidFill>
              </a:rPr>
              <a:t>a. </a:t>
            </a:r>
            <a:r>
              <a:rPr lang="en-US" sz="2400" dirty="0" err="1">
                <a:solidFill>
                  <a:schemeClr val="tx1"/>
                </a:solidFill>
              </a:rPr>
              <a:t>Bem-Estar</a:t>
            </a:r>
            <a:r>
              <a:rPr lang="en-US" sz="2400" dirty="0">
                <a:solidFill>
                  <a:schemeClr val="tx1"/>
                </a:solidFill>
              </a:rPr>
              <a:t> &amp; </a:t>
            </a:r>
            <a:r>
              <a:rPr lang="en-US" sz="2400" dirty="0" err="1">
                <a:solidFill>
                  <a:schemeClr val="tx1"/>
                </a:solidFill>
              </a:rPr>
              <a:t>tendências</a:t>
            </a:r>
            <a:r>
              <a:rPr lang="en-US" sz="2400" dirty="0">
                <a:solidFill>
                  <a:schemeClr val="tx1"/>
                </a:solidFill>
              </a:rPr>
              <a:t> de </a:t>
            </a:r>
            <a:r>
              <a:rPr lang="en-US" sz="2400" dirty="0" err="1">
                <a:solidFill>
                  <a:schemeClr val="tx1"/>
                </a:solidFill>
              </a:rPr>
              <a:t>viagens</a:t>
            </a:r>
            <a:endParaRPr lang="en-US" sz="2400" dirty="0">
              <a:solidFill>
                <a:schemeClr val="tx1"/>
              </a:solidFill>
            </a:endParaRPr>
          </a:p>
          <a:p>
            <a:pPr>
              <a:lnSpc>
                <a:spcPct val="150000"/>
              </a:lnSpc>
              <a:spcBef>
                <a:spcPts val="0"/>
              </a:spcBef>
              <a:spcAft>
                <a:spcPts val="1800"/>
              </a:spcAft>
            </a:pPr>
            <a:r>
              <a:rPr lang="en-US" sz="2400" b="1" dirty="0">
                <a:solidFill>
                  <a:srgbClr val="6ECECB"/>
                </a:solidFill>
              </a:rPr>
              <a:t>b. </a:t>
            </a:r>
            <a:r>
              <a:rPr lang="en-US" sz="2400" dirty="0">
                <a:solidFill>
                  <a:schemeClr val="tx1"/>
                </a:solidFill>
              </a:rPr>
              <a:t>Felicidade &amp; </a:t>
            </a:r>
            <a:r>
              <a:rPr lang="en-US" sz="2400" dirty="0" err="1">
                <a:solidFill>
                  <a:schemeClr val="tx1"/>
                </a:solidFill>
              </a:rPr>
              <a:t>Bem-Estar</a:t>
            </a:r>
            <a:endParaRPr lang="en-US" sz="2400" dirty="0">
              <a:solidFill>
                <a:schemeClr val="tx1"/>
              </a:solidFill>
            </a:endParaRPr>
          </a:p>
          <a:p>
            <a:pPr>
              <a:lnSpc>
                <a:spcPct val="150000"/>
              </a:lnSpc>
              <a:spcBef>
                <a:spcPts val="0"/>
              </a:spcBef>
              <a:spcAft>
                <a:spcPts val="1800"/>
              </a:spcAft>
            </a:pPr>
            <a:r>
              <a:rPr lang="en-US" sz="2400" b="1" dirty="0">
                <a:solidFill>
                  <a:srgbClr val="6ECECB"/>
                </a:solidFill>
              </a:rPr>
              <a:t>c. </a:t>
            </a:r>
            <a:r>
              <a:rPr lang="en-US" sz="2400" spc="-10" dirty="0">
                <a:solidFill>
                  <a:schemeClr val="tx1"/>
                </a:solidFill>
              </a:rPr>
              <a:t>Boas-</a:t>
            </a:r>
            <a:r>
              <a:rPr lang="en-US" sz="2400" spc="-10" dirty="0" err="1">
                <a:solidFill>
                  <a:schemeClr val="tx1"/>
                </a:solidFill>
              </a:rPr>
              <a:t>vindas</a:t>
            </a:r>
            <a:r>
              <a:rPr lang="en-US" sz="2400" spc="-10" dirty="0">
                <a:solidFill>
                  <a:schemeClr val="tx1"/>
                </a:solidFill>
              </a:rPr>
              <a:t> </a:t>
            </a:r>
            <a:r>
              <a:rPr lang="en-US" sz="2400" spc="-10" dirty="0" err="1">
                <a:solidFill>
                  <a:schemeClr val="tx1"/>
                </a:solidFill>
              </a:rPr>
              <a:t>aos</a:t>
            </a:r>
            <a:r>
              <a:rPr lang="en-US" sz="2400" spc="-10" dirty="0">
                <a:solidFill>
                  <a:schemeClr val="tx1"/>
                </a:solidFill>
              </a:rPr>
              <a:t> </a:t>
            </a:r>
            <a:r>
              <a:rPr lang="en-US" sz="2400" spc="-10" dirty="0" err="1">
                <a:solidFill>
                  <a:schemeClr val="tx1"/>
                </a:solidFill>
              </a:rPr>
              <a:t>Visitantes</a:t>
            </a:r>
            <a:endParaRPr lang="en-US" sz="2400" spc="-10" dirty="0">
              <a:solidFill>
                <a:schemeClr val="tx1"/>
              </a:solidFill>
            </a:endParaRPr>
          </a:p>
        </p:txBody>
      </p:sp>
      <p:sp>
        <p:nvSpPr>
          <p:cNvPr id="12" name="Retângulo 11">
            <a:extLst>
              <a:ext uri="{FF2B5EF4-FFF2-40B4-BE49-F238E27FC236}">
                <a16:creationId xmlns:a16="http://schemas.microsoft.com/office/drawing/2014/main" id="{00E2A3F9-39B8-490C-AAAD-8C568D2A43EE}"/>
              </a:ext>
            </a:extLst>
          </p:cNvPr>
          <p:cNvSpPr/>
          <p:nvPr/>
        </p:nvSpPr>
        <p:spPr>
          <a:xfrm>
            <a:off x="6508777" y="1258540"/>
            <a:ext cx="5040000" cy="439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50000"/>
              </a:lnSpc>
              <a:spcBef>
                <a:spcPts val="0"/>
              </a:spcBef>
              <a:spcAft>
                <a:spcPts val="1200"/>
              </a:spcAft>
            </a:pPr>
            <a:r>
              <a:rPr lang="en-US" sz="3000" b="1" dirty="0" err="1">
                <a:solidFill>
                  <a:srgbClr val="6ECECB"/>
                </a:solidFill>
                <a:effectLst>
                  <a:outerShdw blurRad="38100" dist="38100" dir="2700000" algn="tl">
                    <a:srgbClr val="000000">
                      <a:alpha val="43137"/>
                    </a:srgbClr>
                  </a:outerShdw>
                </a:effectLst>
              </a:rPr>
              <a:t>Recursos</a:t>
            </a:r>
            <a:endParaRPr lang="en-US" sz="3000" dirty="0">
              <a:solidFill>
                <a:srgbClr val="6ECECB"/>
              </a:solidFill>
              <a:effectLst>
                <a:outerShdw blurRad="38100" dist="38100" dir="2700000" algn="tl">
                  <a:srgbClr val="000000">
                    <a:alpha val="43137"/>
                  </a:srgbClr>
                </a:outerShdw>
              </a:effectLst>
            </a:endParaRPr>
          </a:p>
          <a:p>
            <a:pPr>
              <a:lnSpc>
                <a:spcPct val="150000"/>
              </a:lnSpc>
              <a:spcBef>
                <a:spcPts val="0"/>
              </a:spcBef>
              <a:spcAft>
                <a:spcPts val="1200"/>
              </a:spcAft>
            </a:pPr>
            <a:r>
              <a:rPr lang="en-US" sz="2400" b="1" dirty="0">
                <a:solidFill>
                  <a:srgbClr val="6ECECB"/>
                </a:solidFill>
              </a:rPr>
              <a:t>a.</a:t>
            </a:r>
            <a:r>
              <a:rPr lang="en-US" sz="2400" dirty="0">
                <a:solidFill>
                  <a:srgbClr val="6ECECB"/>
                </a:solidFill>
              </a:rPr>
              <a:t> </a:t>
            </a:r>
            <a:r>
              <a:rPr lang="en-US" sz="2400" dirty="0">
                <a:solidFill>
                  <a:schemeClr val="tx1"/>
                </a:solidFill>
              </a:rPr>
              <a:t>4 </a:t>
            </a:r>
            <a:r>
              <a:rPr lang="en-US" sz="2400" dirty="0" err="1">
                <a:solidFill>
                  <a:schemeClr val="tx1"/>
                </a:solidFill>
              </a:rPr>
              <a:t>vídeos</a:t>
            </a:r>
            <a:r>
              <a:rPr lang="en-US" sz="2400" dirty="0">
                <a:solidFill>
                  <a:schemeClr val="tx1"/>
                </a:solidFill>
              </a:rPr>
              <a:t> de </a:t>
            </a:r>
            <a:r>
              <a:rPr lang="en-US" sz="2400" dirty="0" err="1">
                <a:solidFill>
                  <a:schemeClr val="tx1"/>
                </a:solidFill>
              </a:rPr>
              <a:t>suporte</a:t>
            </a:r>
            <a:endParaRPr lang="en-US" sz="2400" dirty="0">
              <a:solidFill>
                <a:schemeClr val="tx1"/>
              </a:solidFill>
            </a:endParaRPr>
          </a:p>
          <a:p>
            <a:pPr>
              <a:lnSpc>
                <a:spcPct val="150000"/>
              </a:lnSpc>
              <a:spcBef>
                <a:spcPts val="0"/>
              </a:spcBef>
              <a:spcAft>
                <a:spcPts val="1200"/>
              </a:spcAft>
            </a:pPr>
            <a:r>
              <a:rPr lang="en-US" sz="2400" b="1" dirty="0">
                <a:solidFill>
                  <a:srgbClr val="6ECECB"/>
                </a:solidFill>
              </a:rPr>
              <a:t>b. </a:t>
            </a:r>
            <a:r>
              <a:rPr lang="en-US" sz="2400" dirty="0">
                <a:solidFill>
                  <a:schemeClr val="tx1"/>
                </a:solidFill>
              </a:rPr>
              <a:t>3 </a:t>
            </a:r>
            <a:r>
              <a:rPr lang="en-US" sz="2400" dirty="0" err="1">
                <a:solidFill>
                  <a:schemeClr val="tx1"/>
                </a:solidFill>
              </a:rPr>
              <a:t>casos</a:t>
            </a:r>
            <a:r>
              <a:rPr lang="en-US" sz="2400" dirty="0">
                <a:solidFill>
                  <a:schemeClr val="tx1"/>
                </a:solidFill>
              </a:rPr>
              <a:t> de </a:t>
            </a:r>
            <a:r>
              <a:rPr lang="en-US" sz="2400" dirty="0" err="1">
                <a:solidFill>
                  <a:schemeClr val="tx1"/>
                </a:solidFill>
              </a:rPr>
              <a:t>estudo</a:t>
            </a:r>
            <a:endParaRPr lang="en-US" sz="2400" dirty="0">
              <a:solidFill>
                <a:schemeClr val="tx1"/>
              </a:solidFill>
            </a:endParaRPr>
          </a:p>
          <a:p>
            <a:pPr>
              <a:lnSpc>
                <a:spcPct val="150000"/>
              </a:lnSpc>
              <a:spcBef>
                <a:spcPts val="0"/>
              </a:spcBef>
              <a:spcAft>
                <a:spcPts val="1200"/>
              </a:spcAft>
            </a:pPr>
            <a:r>
              <a:rPr lang="en-US" sz="2400" b="1" dirty="0">
                <a:solidFill>
                  <a:srgbClr val="6ECECB"/>
                </a:solidFill>
              </a:rPr>
              <a:t>c. </a:t>
            </a:r>
            <a:r>
              <a:rPr lang="en-US" sz="2400" dirty="0">
                <a:solidFill>
                  <a:schemeClr val="tx1"/>
                </a:solidFill>
              </a:rPr>
              <a:t>8 </a:t>
            </a:r>
            <a:r>
              <a:rPr lang="en-US" sz="2400" dirty="0" err="1">
                <a:solidFill>
                  <a:schemeClr val="tx1"/>
                </a:solidFill>
              </a:rPr>
              <a:t>artigos</a:t>
            </a:r>
            <a:r>
              <a:rPr lang="en-US" sz="2400" dirty="0">
                <a:solidFill>
                  <a:schemeClr val="tx1"/>
                </a:solidFill>
              </a:rPr>
              <a:t> para </a:t>
            </a:r>
            <a:r>
              <a:rPr lang="en-US" sz="2400" dirty="0" err="1">
                <a:solidFill>
                  <a:schemeClr val="tx1"/>
                </a:solidFill>
              </a:rPr>
              <a:t>leitura</a:t>
            </a:r>
            <a:r>
              <a:rPr lang="en-US" sz="2400" dirty="0">
                <a:solidFill>
                  <a:schemeClr val="tx1"/>
                </a:solidFill>
              </a:rPr>
              <a:t> </a:t>
            </a:r>
            <a:r>
              <a:rPr lang="en-US" sz="2400" dirty="0" err="1">
                <a:solidFill>
                  <a:schemeClr val="tx1"/>
                </a:solidFill>
              </a:rPr>
              <a:t>complementar</a:t>
            </a:r>
            <a:endParaRPr lang="en-US" sz="2400" dirty="0">
              <a:solidFill>
                <a:schemeClr val="tx1"/>
              </a:solidFill>
            </a:endParaRPr>
          </a:p>
          <a:p>
            <a:pPr>
              <a:lnSpc>
                <a:spcPct val="150000"/>
              </a:lnSpc>
              <a:spcBef>
                <a:spcPts val="0"/>
              </a:spcBef>
              <a:spcAft>
                <a:spcPts val="1200"/>
              </a:spcAft>
            </a:pPr>
            <a:r>
              <a:rPr lang="en-US" sz="2400" b="1" dirty="0">
                <a:solidFill>
                  <a:srgbClr val="6ECECB"/>
                </a:solidFill>
              </a:rPr>
              <a:t>d. </a:t>
            </a:r>
            <a:r>
              <a:rPr lang="en-US" sz="2400" dirty="0">
                <a:solidFill>
                  <a:schemeClr val="tx1"/>
                </a:solidFill>
              </a:rPr>
              <a:t>1 </a:t>
            </a:r>
            <a:r>
              <a:rPr lang="en-US" sz="2400" dirty="0" err="1">
                <a:solidFill>
                  <a:schemeClr val="tx1"/>
                </a:solidFill>
              </a:rPr>
              <a:t>tarefa</a:t>
            </a:r>
            <a:endParaRPr lang="en-US" sz="2400" dirty="0">
              <a:solidFill>
                <a:schemeClr val="tx1"/>
              </a:solidFill>
            </a:endParaRPr>
          </a:p>
        </p:txBody>
      </p:sp>
      <p:pic>
        <p:nvPicPr>
          <p:cNvPr id="7" name="Imagem 6">
            <a:extLst>
              <a:ext uri="{FF2B5EF4-FFF2-40B4-BE49-F238E27FC236}">
                <a16:creationId xmlns:a16="http://schemas.microsoft.com/office/drawing/2014/main" id="{6E9F6691-AA05-451D-9F7A-6990278511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1116" y="1342665"/>
            <a:ext cx="720000" cy="720000"/>
          </a:xfrm>
          <a:prstGeom prst="rect">
            <a:avLst/>
          </a:prstGeom>
        </p:spPr>
      </p:pic>
      <p:pic>
        <p:nvPicPr>
          <p:cNvPr id="8" name="Imagem 7">
            <a:extLst>
              <a:ext uri="{FF2B5EF4-FFF2-40B4-BE49-F238E27FC236}">
                <a16:creationId xmlns:a16="http://schemas.microsoft.com/office/drawing/2014/main" id="{4D837E26-F46A-4F34-836A-86575E1EF4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72094" y="1322912"/>
            <a:ext cx="720000" cy="720000"/>
          </a:xfrm>
          <a:prstGeom prst="rect">
            <a:avLst/>
          </a:prstGeom>
        </p:spPr>
      </p:pic>
    </p:spTree>
    <p:extLst>
      <p:ext uri="{BB962C8B-B14F-4D97-AF65-F5344CB8AC3E}">
        <p14:creationId xmlns:p14="http://schemas.microsoft.com/office/powerpoint/2010/main" val="15231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ção da Imagem 10">
            <a:extLst>
              <a:ext uri="{FF2B5EF4-FFF2-40B4-BE49-F238E27FC236}">
                <a16:creationId xmlns:a16="http://schemas.microsoft.com/office/drawing/2014/main" id="{80389E1B-3510-48D8-AE2D-2A484E9F40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64836" y="0"/>
            <a:ext cx="8627164" cy="4540150"/>
          </a:xfrm>
          <a:prstGeom prst="rect">
            <a:avLst/>
          </a:prstGeom>
        </p:spPr>
      </p:pic>
      <p:pic>
        <p:nvPicPr>
          <p:cNvPr id="6" name="Marcador de Posição da Imagem 5">
            <a:extLst>
              <a:ext uri="{FF2B5EF4-FFF2-40B4-BE49-F238E27FC236}">
                <a16:creationId xmlns:a16="http://schemas.microsoft.com/office/drawing/2014/main" id="{10A9D244-2F03-4055-A5BA-F4170954A7E9}"/>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p:pic>
      <p:sp>
        <p:nvSpPr>
          <p:cNvPr id="9" name="Text Placeholder 1">
            <a:extLst>
              <a:ext uri="{FF2B5EF4-FFF2-40B4-BE49-F238E27FC236}">
                <a16:creationId xmlns:a16="http://schemas.microsoft.com/office/drawing/2014/main" id="{FA32944B-C5EA-4B06-8CDE-7A93AE211695}"/>
              </a:ext>
            </a:extLst>
          </p:cNvPr>
          <p:cNvSpPr>
            <a:spLocks noGrp="1"/>
          </p:cNvSpPr>
          <p:nvPr>
            <p:ph type="body" sz="quarter" idx="13"/>
          </p:nvPr>
        </p:nvSpPr>
        <p:spPr>
          <a:xfrm>
            <a:off x="205213" y="936395"/>
            <a:ext cx="3058492" cy="3297980"/>
          </a:xfrm>
        </p:spPr>
        <p:txBody>
          <a:bodyPr wrap="none" lIns="0" rIns="0">
            <a:noAutofit/>
          </a:bodyPr>
          <a:lstStyle/>
          <a:p>
            <a:r>
              <a:rPr lang="en-US" sz="9600" dirty="0">
                <a:solidFill>
                  <a:schemeClr val="bg1"/>
                </a:solidFill>
                <a:effectLst>
                  <a:outerShdw blurRad="38100" dist="38100" dir="2700000" algn="tl">
                    <a:srgbClr val="000000">
                      <a:alpha val="43137"/>
                    </a:srgbClr>
                  </a:outerShdw>
                </a:effectLst>
              </a:rPr>
              <a:t>2.1.</a:t>
            </a:r>
          </a:p>
          <a:p>
            <a:r>
              <a:rPr lang="en-US" sz="4400" dirty="0" err="1">
                <a:solidFill>
                  <a:schemeClr val="bg1"/>
                </a:solidFill>
                <a:effectLst>
                  <a:outerShdw blurRad="38100" dist="38100" dir="2700000" algn="tl">
                    <a:srgbClr val="000000">
                      <a:alpha val="43137"/>
                    </a:srgbClr>
                  </a:outerShdw>
                </a:effectLst>
              </a:rPr>
              <a:t>Bem-Estar</a:t>
            </a:r>
            <a:r>
              <a:rPr lang="en-US" sz="4400" dirty="0">
                <a:solidFill>
                  <a:schemeClr val="bg1"/>
                </a:solidFill>
                <a:effectLst>
                  <a:outerShdw blurRad="38100" dist="38100" dir="2700000" algn="tl">
                    <a:srgbClr val="000000">
                      <a:alpha val="43137"/>
                    </a:srgbClr>
                  </a:outerShdw>
                </a:effectLst>
              </a:rPr>
              <a:t> &amp;</a:t>
            </a:r>
          </a:p>
          <a:p>
            <a:r>
              <a:rPr lang="en-US" sz="4400" dirty="0">
                <a:solidFill>
                  <a:schemeClr val="bg1"/>
                </a:solidFill>
                <a:effectLst>
                  <a:outerShdw blurRad="38100" dist="38100" dir="2700000" algn="tl">
                    <a:srgbClr val="000000">
                      <a:alpha val="43137"/>
                    </a:srgbClr>
                  </a:outerShdw>
                </a:effectLst>
              </a:rPr>
              <a:t> </a:t>
            </a:r>
            <a:r>
              <a:rPr lang="pt-PT" sz="4400" dirty="0">
                <a:solidFill>
                  <a:schemeClr val="bg1"/>
                </a:solidFill>
                <a:effectLst>
                  <a:outerShdw blurRad="38100" dist="38100" dir="2700000" algn="tl">
                    <a:srgbClr val="000000">
                      <a:alpha val="43137"/>
                    </a:srgbClr>
                  </a:outerShdw>
                </a:effectLst>
              </a:rPr>
              <a:t>Tendências</a:t>
            </a:r>
            <a:r>
              <a:rPr lang="en-US" sz="4400" dirty="0">
                <a:solidFill>
                  <a:schemeClr val="bg1"/>
                </a:solidFill>
                <a:effectLst>
                  <a:outerShdw blurRad="38100" dist="38100" dir="2700000" algn="tl">
                    <a:srgbClr val="000000">
                      <a:alpha val="43137"/>
                    </a:srgbClr>
                  </a:outerShdw>
                </a:effectLst>
              </a:rPr>
              <a:t> </a:t>
            </a:r>
          </a:p>
          <a:p>
            <a:r>
              <a:rPr lang="en-US" sz="4400" dirty="0">
                <a:solidFill>
                  <a:schemeClr val="bg1"/>
                </a:solidFill>
                <a:effectLst>
                  <a:outerShdw blurRad="38100" dist="38100" dir="2700000" algn="tl">
                    <a:srgbClr val="000000">
                      <a:alpha val="43137"/>
                    </a:srgbClr>
                  </a:outerShdw>
                </a:effectLst>
              </a:rPr>
              <a:t>de </a:t>
            </a:r>
            <a:r>
              <a:rPr lang="pt-PT" sz="4400" dirty="0">
                <a:solidFill>
                  <a:schemeClr val="bg1"/>
                </a:solidFill>
                <a:effectLst>
                  <a:outerShdw blurRad="38100" dist="38100" dir="2700000" algn="tl">
                    <a:srgbClr val="000000">
                      <a:alpha val="43137"/>
                    </a:srgbClr>
                  </a:outerShdw>
                </a:effectLst>
              </a:rPr>
              <a:t>Viagem</a:t>
            </a:r>
            <a:endParaRPr lang="pt-PT" sz="4400" spc="-5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459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uxograma: Atraso 15">
            <a:extLst>
              <a:ext uri="{FF2B5EF4-FFF2-40B4-BE49-F238E27FC236}">
                <a16:creationId xmlns:a16="http://schemas.microsoft.com/office/drawing/2014/main" id="{3CC86C71-0DDB-45C6-AB41-BBD48C35F3D2}"/>
              </a:ext>
            </a:extLst>
          </p:cNvPr>
          <p:cNvSpPr/>
          <p:nvPr/>
        </p:nvSpPr>
        <p:spPr>
          <a:xfrm rot="5400000">
            <a:off x="7526927" y="1844046"/>
            <a:ext cx="5076000" cy="3852000"/>
          </a:xfrm>
          <a:prstGeom prst="flowChartDelay">
            <a:avLst/>
          </a:prstGeom>
          <a:gradFill flip="none" rotWithShape="1">
            <a:gsLst>
              <a:gs pos="55000">
                <a:schemeClr val="accent2">
                  <a:lumMod val="20000"/>
                  <a:lumOff val="80000"/>
                </a:schemeClr>
              </a:gs>
              <a:gs pos="24000">
                <a:schemeClr val="bg1"/>
              </a:gs>
              <a:gs pos="89000">
                <a:srgbClr val="F7981D"/>
              </a:gs>
            </a:gsLst>
            <a:lin ang="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uxograma: Atraso 14">
            <a:extLst>
              <a:ext uri="{FF2B5EF4-FFF2-40B4-BE49-F238E27FC236}">
                <a16:creationId xmlns:a16="http://schemas.microsoft.com/office/drawing/2014/main" id="{2E5E464F-B60B-43D3-9DD4-A635FA220AD8}"/>
              </a:ext>
            </a:extLst>
          </p:cNvPr>
          <p:cNvSpPr/>
          <p:nvPr/>
        </p:nvSpPr>
        <p:spPr>
          <a:xfrm rot="5400000">
            <a:off x="3566927" y="1835819"/>
            <a:ext cx="5076000" cy="3852000"/>
          </a:xfrm>
          <a:prstGeom prst="flowChartDelay">
            <a:avLst/>
          </a:prstGeom>
          <a:gradFill flip="none" rotWithShape="1">
            <a:gsLst>
              <a:gs pos="55000">
                <a:srgbClr val="FFFFCC"/>
              </a:gs>
              <a:gs pos="24000">
                <a:schemeClr val="bg1"/>
              </a:gs>
              <a:gs pos="89000">
                <a:srgbClr val="FDDE00"/>
              </a:gs>
            </a:gsLst>
            <a:lin ang="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uxograma: Atraso 8">
            <a:extLst>
              <a:ext uri="{FF2B5EF4-FFF2-40B4-BE49-F238E27FC236}">
                <a16:creationId xmlns:a16="http://schemas.microsoft.com/office/drawing/2014/main" id="{335C006C-10BE-4602-89C4-4EFB8BA3B20E}"/>
              </a:ext>
            </a:extLst>
          </p:cNvPr>
          <p:cNvSpPr/>
          <p:nvPr/>
        </p:nvSpPr>
        <p:spPr>
          <a:xfrm rot="5400000">
            <a:off x="-397799" y="1844046"/>
            <a:ext cx="5076000" cy="3852000"/>
          </a:xfrm>
          <a:prstGeom prst="flowChartDelay">
            <a:avLst/>
          </a:prstGeom>
          <a:gradFill flip="none" rotWithShape="1">
            <a:gsLst>
              <a:gs pos="55000">
                <a:srgbClr val="D6EDF2"/>
              </a:gs>
              <a:gs pos="24000">
                <a:schemeClr val="bg1"/>
              </a:gs>
              <a:gs pos="89000">
                <a:srgbClr val="6ECECB"/>
              </a:gs>
            </a:gsLst>
            <a:lin ang="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14117C20-12FA-4164-BE3A-523DCE5B636F}"/>
              </a:ext>
            </a:extLst>
          </p:cNvPr>
          <p:cNvSpPr txBox="1">
            <a:spLocks/>
          </p:cNvSpPr>
          <p:nvPr/>
        </p:nvSpPr>
        <p:spPr>
          <a:xfrm>
            <a:off x="643223" y="349104"/>
            <a:ext cx="636173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dirty="0"/>
              <a:t>A Nova Era do Turismo</a:t>
            </a:r>
          </a:p>
        </p:txBody>
      </p:sp>
      <p:sp>
        <p:nvSpPr>
          <p:cNvPr id="3" name="CaixaDeTexto 2">
            <a:extLst>
              <a:ext uri="{FF2B5EF4-FFF2-40B4-BE49-F238E27FC236}">
                <a16:creationId xmlns:a16="http://schemas.microsoft.com/office/drawing/2014/main" id="{4DDAA058-0FF1-474A-BEE7-A66B2E35A43F}"/>
              </a:ext>
            </a:extLst>
          </p:cNvPr>
          <p:cNvSpPr txBox="1"/>
          <p:nvPr/>
        </p:nvSpPr>
        <p:spPr>
          <a:xfrm>
            <a:off x="411641" y="1715664"/>
            <a:ext cx="3636000" cy="3877985"/>
          </a:xfrm>
          <a:prstGeom prst="rect">
            <a:avLst/>
          </a:prstGeom>
          <a:noFill/>
        </p:spPr>
        <p:txBody>
          <a:bodyPr wrap="square" rtlCol="0">
            <a:spAutoFit/>
          </a:bodyPr>
          <a:lstStyle/>
          <a:p>
            <a:pPr marL="180000">
              <a:spcAft>
                <a:spcPts val="1200"/>
              </a:spcAft>
              <a:buClr>
                <a:srgbClr val="FDDE00"/>
              </a:buClr>
              <a:buFont typeface="Arial" panose="020B0604020202020204" pitchFamily="34" charset="0"/>
              <a:buChar char="•"/>
            </a:pPr>
            <a:r>
              <a:rPr lang="en-GB" sz="2400" spc="-20" dirty="0" err="1"/>
              <a:t>Soluções</a:t>
            </a:r>
            <a:r>
              <a:rPr lang="en-GB" sz="2400" spc="-20" dirty="0"/>
              <a:t> de turismo </a:t>
            </a:r>
            <a:r>
              <a:rPr lang="en-GB" sz="2400" spc="-20" dirty="0" err="1"/>
              <a:t>inteligente</a:t>
            </a:r>
            <a:r>
              <a:rPr lang="en-GB" sz="2400" spc="-20" dirty="0"/>
              <a:t>.</a:t>
            </a:r>
          </a:p>
          <a:p>
            <a:pPr marL="180000">
              <a:spcAft>
                <a:spcPts val="1200"/>
              </a:spcAft>
              <a:buClr>
                <a:srgbClr val="FDDE00"/>
              </a:buClr>
              <a:buFont typeface="Arial" panose="020B0604020202020204" pitchFamily="34" charset="0"/>
              <a:buChar char="•"/>
            </a:pPr>
            <a:r>
              <a:rPr lang="en-GB" sz="2400" spc="-20" dirty="0"/>
              <a:t> Ferramentas online de </a:t>
            </a:r>
            <a:r>
              <a:rPr lang="en-GB" sz="2400" spc="-20" dirty="0" err="1"/>
              <a:t>pesquisa</a:t>
            </a:r>
            <a:r>
              <a:rPr lang="en-GB" sz="2400" spc="-20" dirty="0"/>
              <a:t>, </a:t>
            </a:r>
            <a:r>
              <a:rPr lang="en-GB" sz="2400" spc="-20" dirty="0" err="1"/>
              <a:t>reserva</a:t>
            </a:r>
            <a:r>
              <a:rPr lang="en-GB" sz="2400" spc="-20" dirty="0"/>
              <a:t>, </a:t>
            </a:r>
            <a:r>
              <a:rPr lang="en-GB" sz="2400" spc="-20" dirty="0" err="1"/>
              <a:t>partilha</a:t>
            </a:r>
            <a:r>
              <a:rPr lang="en-GB" sz="2400" spc="-20" dirty="0"/>
              <a:t> e de </a:t>
            </a:r>
            <a:r>
              <a:rPr lang="en-GB" sz="2400" spc="-20" dirty="0" err="1"/>
              <a:t>avaliação</a:t>
            </a:r>
            <a:r>
              <a:rPr lang="en-GB" sz="2400" spc="-20" dirty="0"/>
              <a:t> das </a:t>
            </a:r>
            <a:r>
              <a:rPr lang="en-GB" sz="2400" spc="-20" dirty="0" err="1"/>
              <a:t>viagens</a:t>
            </a:r>
            <a:r>
              <a:rPr lang="en-GB" sz="2400" spc="-20" dirty="0"/>
              <a:t>.</a:t>
            </a:r>
          </a:p>
          <a:p>
            <a:pPr marL="180000">
              <a:spcAft>
                <a:spcPts val="1200"/>
              </a:spcAft>
              <a:buClr>
                <a:srgbClr val="FDDE00"/>
              </a:buClr>
              <a:buFont typeface="Arial" panose="020B0604020202020204" pitchFamily="34" charset="0"/>
              <a:buChar char="•"/>
            </a:pPr>
            <a:r>
              <a:rPr lang="en-GB" sz="2400" spc="-20" dirty="0"/>
              <a:t> </a:t>
            </a:r>
            <a:r>
              <a:rPr lang="pt-PT" sz="2400" spc="-20" dirty="0"/>
              <a:t>Telemóveis</a:t>
            </a:r>
            <a:r>
              <a:rPr lang="en-GB" sz="2400" spc="-20" dirty="0"/>
              <a:t>,  gadgets e Internet das </a:t>
            </a:r>
            <a:r>
              <a:rPr lang="en-GB" sz="2400" spc="-20" dirty="0" err="1"/>
              <a:t>Coisas</a:t>
            </a:r>
            <a:r>
              <a:rPr lang="en-GB" sz="2400" spc="-20" dirty="0"/>
              <a:t> (IoT).</a:t>
            </a:r>
          </a:p>
          <a:p>
            <a:pPr marL="180000">
              <a:spcAft>
                <a:spcPts val="1200"/>
              </a:spcAft>
              <a:buClr>
                <a:srgbClr val="FDDE00"/>
              </a:buClr>
              <a:buFont typeface="Arial" panose="020B0604020202020204" pitchFamily="34" charset="0"/>
              <a:buChar char="•"/>
            </a:pPr>
            <a:r>
              <a:rPr lang="en-GB" sz="2400" spc="-20" dirty="0"/>
              <a:t> </a:t>
            </a:r>
            <a:r>
              <a:rPr lang="en-GB" sz="2400" spc="-20" dirty="0" err="1"/>
              <a:t>Pessoas</a:t>
            </a:r>
            <a:r>
              <a:rPr lang="en-GB" sz="2400" spc="-20" dirty="0"/>
              <a:t> </a:t>
            </a:r>
            <a:r>
              <a:rPr lang="en-GB" sz="2400" spc="-20" dirty="0" err="1"/>
              <a:t>estão</a:t>
            </a:r>
            <a:r>
              <a:rPr lang="en-GB" sz="2400" spc="-20" dirty="0"/>
              <a:t> sempre </a:t>
            </a:r>
            <a:r>
              <a:rPr lang="en-GB" sz="2400" spc="-20" dirty="0" err="1"/>
              <a:t>ligadas</a:t>
            </a:r>
            <a:r>
              <a:rPr lang="en-GB" sz="2400" spc="-20" dirty="0"/>
              <a:t> (</a:t>
            </a:r>
            <a:r>
              <a:rPr lang="en-GB" sz="2400" spc="-20" dirty="0" err="1"/>
              <a:t>conectadas</a:t>
            </a:r>
            <a:r>
              <a:rPr lang="en-GB" sz="2400" spc="-20" dirty="0"/>
              <a:t>).</a:t>
            </a:r>
          </a:p>
        </p:txBody>
      </p:sp>
      <p:sp>
        <p:nvSpPr>
          <p:cNvPr id="7" name="CaixaDeTexto 6">
            <a:extLst>
              <a:ext uri="{FF2B5EF4-FFF2-40B4-BE49-F238E27FC236}">
                <a16:creationId xmlns:a16="http://schemas.microsoft.com/office/drawing/2014/main" id="{7C517B16-B808-4A38-BF8A-BDC5A6EE5DF9}"/>
              </a:ext>
            </a:extLst>
          </p:cNvPr>
          <p:cNvSpPr txBox="1"/>
          <p:nvPr/>
        </p:nvSpPr>
        <p:spPr>
          <a:xfrm>
            <a:off x="4286927" y="1860042"/>
            <a:ext cx="3636000" cy="3139321"/>
          </a:xfrm>
          <a:prstGeom prst="rect">
            <a:avLst/>
          </a:prstGeom>
          <a:noFill/>
        </p:spPr>
        <p:txBody>
          <a:bodyPr wrap="square" rtlCol="0">
            <a:spAutoFit/>
          </a:bodyPr>
          <a:lstStyle/>
          <a:p>
            <a:pPr marL="180000">
              <a:spcAft>
                <a:spcPts val="1200"/>
              </a:spcAft>
              <a:buClr>
                <a:srgbClr val="F7981D"/>
              </a:buClr>
              <a:buFont typeface="Arial" panose="020B0604020202020204" pitchFamily="34" charset="0"/>
              <a:buChar char="•"/>
            </a:pPr>
            <a:r>
              <a:rPr lang="en-GB" sz="2400" spc="-20" dirty="0"/>
              <a:t> </a:t>
            </a:r>
            <a:r>
              <a:rPr lang="en-GB" sz="2400" spc="-20" dirty="0" err="1"/>
              <a:t>Alimentação</a:t>
            </a:r>
            <a:r>
              <a:rPr lang="en-GB" sz="2400" spc="-20" dirty="0"/>
              <a:t> </a:t>
            </a:r>
            <a:r>
              <a:rPr lang="en-GB" sz="2400" spc="-20" dirty="0" err="1"/>
              <a:t>saudável</a:t>
            </a:r>
            <a:r>
              <a:rPr lang="en-GB" sz="2400" spc="-20" dirty="0"/>
              <a:t>, fitness e mindfulness </a:t>
            </a:r>
            <a:r>
              <a:rPr lang="en-GB" sz="2400" spc="-20" dirty="0" err="1"/>
              <a:t>são</a:t>
            </a:r>
            <a:r>
              <a:rPr lang="en-GB" sz="2400" spc="-20" dirty="0"/>
              <a:t> </a:t>
            </a:r>
            <a:r>
              <a:rPr lang="en-GB" sz="2400" spc="-20" dirty="0" err="1"/>
              <a:t>são</a:t>
            </a:r>
            <a:r>
              <a:rPr lang="en-GB" sz="2400" spc="-20" dirty="0"/>
              <a:t> </a:t>
            </a:r>
            <a:r>
              <a:rPr lang="en-GB" sz="2400" spc="-20" dirty="0" err="1"/>
              <a:t>pontos</a:t>
            </a:r>
            <a:r>
              <a:rPr lang="en-GB" sz="2400" spc="-20" dirty="0"/>
              <a:t> </a:t>
            </a:r>
            <a:r>
              <a:rPr lang="en-GB" sz="2400" spc="-20" dirty="0" err="1"/>
              <a:t>importantes</a:t>
            </a:r>
            <a:r>
              <a:rPr lang="en-GB" sz="2400" spc="-20" dirty="0"/>
              <a:t> </a:t>
            </a:r>
            <a:r>
              <a:rPr lang="en-GB" sz="2400" spc="-20" dirty="0" err="1"/>
              <a:t>durante</a:t>
            </a:r>
            <a:r>
              <a:rPr lang="en-GB" sz="2400" spc="-20" dirty="0"/>
              <a:t> a </a:t>
            </a:r>
            <a:r>
              <a:rPr lang="en-GB" sz="2400" spc="-20" dirty="0" err="1"/>
              <a:t>viagem</a:t>
            </a:r>
            <a:r>
              <a:rPr lang="en-GB" sz="2400" spc="-20" dirty="0"/>
              <a:t>.</a:t>
            </a:r>
          </a:p>
          <a:p>
            <a:pPr marL="180000">
              <a:spcAft>
                <a:spcPts val="1200"/>
              </a:spcAft>
              <a:buClr>
                <a:srgbClr val="F7981D"/>
              </a:buClr>
              <a:buFont typeface="Arial" panose="020B0604020202020204" pitchFamily="34" charset="0"/>
              <a:buChar char="•"/>
            </a:pPr>
            <a:r>
              <a:rPr lang="en-GB" sz="2400" spc="-20" dirty="0"/>
              <a:t>Detox do Digital.</a:t>
            </a:r>
          </a:p>
          <a:p>
            <a:pPr marL="180000">
              <a:spcAft>
                <a:spcPts val="1200"/>
              </a:spcAft>
              <a:buClr>
                <a:srgbClr val="F7981D"/>
              </a:buClr>
              <a:buFont typeface="Arial" panose="020B0604020202020204" pitchFamily="34" charset="0"/>
              <a:buChar char="•"/>
            </a:pPr>
            <a:r>
              <a:rPr lang="en-GB" sz="2400" spc="-20" dirty="0"/>
              <a:t> </a:t>
            </a:r>
            <a:r>
              <a:rPr lang="en-GB" sz="2400" spc="-20" dirty="0" err="1"/>
              <a:t>Mente</a:t>
            </a:r>
            <a:r>
              <a:rPr lang="en-GB" sz="2400" spc="-20" dirty="0"/>
              <a:t>, </a:t>
            </a:r>
            <a:r>
              <a:rPr lang="en-GB" sz="2400" spc="-20" dirty="0" err="1"/>
              <a:t>corpo</a:t>
            </a:r>
            <a:r>
              <a:rPr lang="en-GB" sz="2400" spc="-20" dirty="0"/>
              <a:t> e alma.</a:t>
            </a:r>
          </a:p>
          <a:p>
            <a:pPr marL="180000">
              <a:spcAft>
                <a:spcPts val="1200"/>
              </a:spcAft>
              <a:buClr>
                <a:srgbClr val="F7981D"/>
              </a:buClr>
              <a:buFont typeface="Arial" panose="020B0604020202020204" pitchFamily="34" charset="0"/>
              <a:buChar char="•"/>
            </a:pPr>
            <a:r>
              <a:rPr lang="en-GB" sz="2400" spc="-20" dirty="0"/>
              <a:t> </a:t>
            </a:r>
            <a:r>
              <a:rPr lang="pt-PT" sz="2400" spc="-20" dirty="0"/>
              <a:t>Relaxar</a:t>
            </a:r>
            <a:r>
              <a:rPr lang="en-GB" sz="2400" spc="-20" dirty="0"/>
              <a:t> e </a:t>
            </a:r>
            <a:r>
              <a:rPr lang="en-GB" sz="2400" spc="-20" dirty="0" err="1"/>
              <a:t>fuga</a:t>
            </a:r>
            <a:r>
              <a:rPr lang="en-GB" sz="2400" spc="-20" dirty="0"/>
              <a:t> à </a:t>
            </a:r>
            <a:r>
              <a:rPr lang="pt-PT" sz="2400" spc="-20" dirty="0"/>
              <a:t>rotina</a:t>
            </a:r>
            <a:r>
              <a:rPr lang="en-GB" sz="2400" spc="-20" dirty="0"/>
              <a:t>.</a:t>
            </a:r>
          </a:p>
        </p:txBody>
      </p:sp>
      <p:sp>
        <p:nvSpPr>
          <p:cNvPr id="13" name="CaixaDeTexto 12">
            <a:extLst>
              <a:ext uri="{FF2B5EF4-FFF2-40B4-BE49-F238E27FC236}">
                <a16:creationId xmlns:a16="http://schemas.microsoft.com/office/drawing/2014/main" id="{BA2FE6A2-9286-4FFC-B22A-F20E240972BD}"/>
              </a:ext>
            </a:extLst>
          </p:cNvPr>
          <p:cNvSpPr txBox="1"/>
          <p:nvPr/>
        </p:nvSpPr>
        <p:spPr>
          <a:xfrm>
            <a:off x="8246927" y="1860041"/>
            <a:ext cx="3636000" cy="3508653"/>
          </a:xfrm>
          <a:prstGeom prst="rect">
            <a:avLst/>
          </a:prstGeom>
          <a:noFill/>
        </p:spPr>
        <p:txBody>
          <a:bodyPr wrap="square" rtlCol="0">
            <a:spAutoFit/>
          </a:bodyPr>
          <a:lstStyle/>
          <a:p>
            <a:pPr marL="180000">
              <a:spcAft>
                <a:spcPts val="1200"/>
              </a:spcAft>
              <a:buClr>
                <a:srgbClr val="6ECECB"/>
              </a:buClr>
              <a:buFont typeface="Arial" panose="020B0604020202020204" pitchFamily="34" charset="0"/>
              <a:buChar char="•"/>
            </a:pPr>
            <a:r>
              <a:rPr lang="en-GB" sz="2400" spc="-20" dirty="0"/>
              <a:t> </a:t>
            </a:r>
            <a:r>
              <a:rPr lang="en-GB" sz="2400" spc="-20" dirty="0" err="1"/>
              <a:t>Limpeza</a:t>
            </a:r>
            <a:r>
              <a:rPr lang="en-GB" sz="2400" spc="-20" dirty="0"/>
              <a:t> e </a:t>
            </a:r>
            <a:r>
              <a:rPr lang="en-GB" sz="2400" spc="-20" dirty="0" err="1"/>
              <a:t>higiene</a:t>
            </a:r>
            <a:r>
              <a:rPr lang="en-GB" sz="2400" spc="-20" dirty="0"/>
              <a:t> </a:t>
            </a:r>
            <a:r>
              <a:rPr lang="en-GB" sz="2400" spc="-20" dirty="0" err="1"/>
              <a:t>estão</a:t>
            </a:r>
            <a:r>
              <a:rPr lang="en-GB" sz="2400" spc="-20" dirty="0"/>
              <a:t> no </a:t>
            </a:r>
            <a:r>
              <a:rPr lang="en-GB" sz="2400" spc="-20" dirty="0" err="1"/>
              <a:t>topo</a:t>
            </a:r>
            <a:r>
              <a:rPr lang="en-GB" sz="2400" spc="-20" dirty="0"/>
              <a:t> das </a:t>
            </a:r>
            <a:r>
              <a:rPr lang="en-GB" sz="2400" spc="-20" dirty="0" err="1"/>
              <a:t>prioridades</a:t>
            </a:r>
            <a:r>
              <a:rPr lang="en-GB" sz="2400" spc="-20" dirty="0"/>
              <a:t>.</a:t>
            </a:r>
          </a:p>
          <a:p>
            <a:pPr marL="180000">
              <a:spcAft>
                <a:spcPts val="1200"/>
              </a:spcAft>
              <a:buClr>
                <a:srgbClr val="6ECECB"/>
              </a:buClr>
              <a:buFont typeface="Arial" panose="020B0604020202020204" pitchFamily="34" charset="0"/>
              <a:buChar char="•"/>
            </a:pPr>
            <a:r>
              <a:rPr lang="en-GB" sz="2400" spc="-20" dirty="0"/>
              <a:t> </a:t>
            </a:r>
            <a:r>
              <a:rPr lang="en-GB" sz="2400" spc="-20" dirty="0" err="1"/>
              <a:t>Grupos</a:t>
            </a:r>
            <a:r>
              <a:rPr lang="en-GB" sz="2400" spc="-20" dirty="0"/>
              <a:t> </a:t>
            </a:r>
            <a:r>
              <a:rPr lang="en-GB" sz="2400" spc="-20" dirty="0" err="1"/>
              <a:t>mais</a:t>
            </a:r>
            <a:r>
              <a:rPr lang="en-GB" sz="2400" spc="-20" dirty="0"/>
              <a:t> </a:t>
            </a:r>
            <a:r>
              <a:rPr lang="en-GB" sz="2400" spc="-20" dirty="0" err="1"/>
              <a:t>pequenos</a:t>
            </a:r>
            <a:r>
              <a:rPr lang="en-GB" sz="2400" spc="-20" dirty="0"/>
              <a:t>, </a:t>
            </a:r>
            <a:r>
              <a:rPr lang="en-GB" sz="2400" spc="-20" dirty="0" err="1"/>
              <a:t>experiências</a:t>
            </a:r>
            <a:r>
              <a:rPr lang="en-GB" sz="2400" spc="-20" dirty="0"/>
              <a:t> </a:t>
            </a:r>
            <a:r>
              <a:rPr lang="en-GB" sz="2400" spc="-20" dirty="0" err="1"/>
              <a:t>mais</a:t>
            </a:r>
            <a:r>
              <a:rPr lang="en-GB" sz="2400" spc="-20" dirty="0"/>
              <a:t> </a:t>
            </a:r>
            <a:r>
              <a:rPr lang="en-GB" sz="2400" spc="-20" dirty="0" err="1"/>
              <a:t>seguras</a:t>
            </a:r>
            <a:r>
              <a:rPr lang="en-GB" sz="2400" spc="-20" dirty="0"/>
              <a:t>.</a:t>
            </a:r>
          </a:p>
          <a:p>
            <a:pPr marL="180000">
              <a:spcAft>
                <a:spcPts val="1200"/>
              </a:spcAft>
              <a:buClr>
                <a:srgbClr val="6ECECB"/>
              </a:buClr>
              <a:buFont typeface="Arial" panose="020B0604020202020204" pitchFamily="34" charset="0"/>
              <a:buChar char="•"/>
            </a:pPr>
            <a:r>
              <a:rPr lang="pt-PT" sz="2400" spc="-20" dirty="0"/>
              <a:t> Construir confiança e standards profissionais muito elevados.</a:t>
            </a:r>
          </a:p>
          <a:p>
            <a:pPr marL="180000">
              <a:spcAft>
                <a:spcPts val="1200"/>
              </a:spcAft>
              <a:buClr>
                <a:srgbClr val="6ECECB"/>
              </a:buClr>
              <a:buFont typeface="Arial" panose="020B0604020202020204" pitchFamily="34" charset="0"/>
              <a:buChar char="•"/>
            </a:pPr>
            <a:r>
              <a:rPr lang="en-GB" sz="2400" spc="-20" dirty="0"/>
              <a:t> </a:t>
            </a:r>
            <a:r>
              <a:rPr lang="en-GB" sz="2400" spc="-20" dirty="0" err="1"/>
              <a:t>Natureza</a:t>
            </a:r>
            <a:r>
              <a:rPr lang="en-GB" sz="2400" spc="-20" dirty="0"/>
              <a:t> e </a:t>
            </a:r>
            <a:r>
              <a:rPr lang="en-GB" sz="2400" spc="-20" dirty="0" err="1"/>
              <a:t>ar</a:t>
            </a:r>
            <a:r>
              <a:rPr lang="en-GB" sz="2400" spc="-20" dirty="0"/>
              <a:t> livre.</a:t>
            </a:r>
          </a:p>
        </p:txBody>
      </p:sp>
      <p:sp>
        <p:nvSpPr>
          <p:cNvPr id="14" name="Retângulo 13">
            <a:extLst>
              <a:ext uri="{FF2B5EF4-FFF2-40B4-BE49-F238E27FC236}">
                <a16:creationId xmlns:a16="http://schemas.microsoft.com/office/drawing/2014/main" id="{DE4778C8-CF96-46D9-8692-BE187DAF3E47}"/>
              </a:ext>
            </a:extLst>
          </p:cNvPr>
          <p:cNvSpPr/>
          <p:nvPr/>
        </p:nvSpPr>
        <p:spPr>
          <a:xfrm>
            <a:off x="133350" y="1036932"/>
            <a:ext cx="11944350" cy="245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ângulo 1">
            <a:extLst>
              <a:ext uri="{FF2B5EF4-FFF2-40B4-BE49-F238E27FC236}">
                <a16:creationId xmlns:a16="http://schemas.microsoft.com/office/drawing/2014/main" id="{7EE4BBC9-D10B-47EC-8B05-CFA3DC8A672D}"/>
              </a:ext>
            </a:extLst>
          </p:cNvPr>
          <p:cNvSpPr/>
          <p:nvPr/>
        </p:nvSpPr>
        <p:spPr>
          <a:xfrm>
            <a:off x="4701000" y="1090469"/>
            <a:ext cx="2807854" cy="515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err="1">
                <a:solidFill>
                  <a:srgbClr val="F7981D"/>
                </a:solidFill>
                <a:effectLst>
                  <a:outerShdw blurRad="38100" dist="38100" dir="2700000" algn="tl">
                    <a:srgbClr val="000000">
                      <a:alpha val="43137"/>
                    </a:srgbClr>
                  </a:outerShdw>
                </a:effectLst>
              </a:rPr>
              <a:t>Bem-Estar</a:t>
            </a:r>
            <a:endParaRPr lang="en-GB" sz="3000" b="1" dirty="0">
              <a:solidFill>
                <a:srgbClr val="F7981D"/>
              </a:solidFill>
              <a:effectLst>
                <a:outerShdw blurRad="38100" dist="38100" dir="2700000" algn="tl">
                  <a:srgbClr val="000000">
                    <a:alpha val="43137"/>
                  </a:srgbClr>
                </a:outerShdw>
              </a:effectLst>
            </a:endParaRPr>
          </a:p>
        </p:txBody>
      </p:sp>
      <p:sp>
        <p:nvSpPr>
          <p:cNvPr id="4" name="Retângulo 3">
            <a:extLst>
              <a:ext uri="{FF2B5EF4-FFF2-40B4-BE49-F238E27FC236}">
                <a16:creationId xmlns:a16="http://schemas.microsoft.com/office/drawing/2014/main" id="{DEA9E37B-4674-4C06-97E0-414DA9BC792D}"/>
              </a:ext>
            </a:extLst>
          </p:cNvPr>
          <p:cNvSpPr/>
          <p:nvPr/>
        </p:nvSpPr>
        <p:spPr>
          <a:xfrm>
            <a:off x="744914" y="1098696"/>
            <a:ext cx="2807854" cy="515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FDDE00"/>
                </a:solidFill>
                <a:effectLst>
                  <a:outerShdw blurRad="38100" dist="38100" dir="2700000" algn="tl">
                    <a:srgbClr val="000000">
                      <a:alpha val="43137"/>
                    </a:srgbClr>
                  </a:outerShdw>
                </a:effectLst>
              </a:rPr>
              <a:t>Digital</a:t>
            </a:r>
          </a:p>
        </p:txBody>
      </p:sp>
      <p:sp>
        <p:nvSpPr>
          <p:cNvPr id="5" name="Retângulo 4">
            <a:extLst>
              <a:ext uri="{FF2B5EF4-FFF2-40B4-BE49-F238E27FC236}">
                <a16:creationId xmlns:a16="http://schemas.microsoft.com/office/drawing/2014/main" id="{E1FC82A6-DD2C-4A20-B711-D2D61625964F}"/>
              </a:ext>
            </a:extLst>
          </p:cNvPr>
          <p:cNvSpPr/>
          <p:nvPr/>
        </p:nvSpPr>
        <p:spPr>
          <a:xfrm>
            <a:off x="8661000" y="1090469"/>
            <a:ext cx="2807854" cy="515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6ECECB"/>
                </a:solidFill>
                <a:effectLst>
                  <a:outerShdw blurRad="38100" dist="38100" dir="2700000" algn="tl">
                    <a:srgbClr val="000000">
                      <a:alpha val="43137"/>
                    </a:srgbClr>
                  </a:outerShdw>
                </a:effectLst>
              </a:rPr>
              <a:t>Covid-19</a:t>
            </a:r>
          </a:p>
        </p:txBody>
      </p:sp>
    </p:spTree>
    <p:extLst>
      <p:ext uri="{BB962C8B-B14F-4D97-AF65-F5344CB8AC3E}">
        <p14:creationId xmlns:p14="http://schemas.microsoft.com/office/powerpoint/2010/main" val="391183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10041</TotalTime>
  <Words>3533</Words>
  <Application>Microsoft Macintosh PowerPoint</Application>
  <PresentationFormat>Widescreen</PresentationFormat>
  <Paragraphs>426</Paragraphs>
  <Slides>45</Slides>
  <Notes>34</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677</cp:revision>
  <cp:lastPrinted>2021-05-27T11:48:42Z</cp:lastPrinted>
  <dcterms:created xsi:type="dcterms:W3CDTF">2019-11-20T14:08:21Z</dcterms:created>
  <dcterms:modified xsi:type="dcterms:W3CDTF">2022-01-12T13:18:04Z</dcterms:modified>
</cp:coreProperties>
</file>