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0"/>
  </p:notesMasterIdLst>
  <p:sldIdLst>
    <p:sldId id="275" r:id="rId5"/>
    <p:sldId id="420" r:id="rId6"/>
    <p:sldId id="296" r:id="rId7"/>
    <p:sldId id="329" r:id="rId8"/>
    <p:sldId id="451" r:id="rId9"/>
    <p:sldId id="577" r:id="rId10"/>
    <p:sldId id="578" r:id="rId11"/>
    <p:sldId id="417" r:id="rId12"/>
    <p:sldId id="467" r:id="rId13"/>
    <p:sldId id="580" r:id="rId14"/>
    <p:sldId id="508" r:id="rId15"/>
    <p:sldId id="511" r:id="rId16"/>
    <p:sldId id="494" r:id="rId17"/>
    <p:sldId id="571" r:id="rId18"/>
    <p:sldId id="540" r:id="rId19"/>
    <p:sldId id="487" r:id="rId20"/>
    <p:sldId id="513" r:id="rId21"/>
    <p:sldId id="523" r:id="rId22"/>
    <p:sldId id="426" r:id="rId23"/>
    <p:sldId id="527" r:id="rId24"/>
    <p:sldId id="366" r:id="rId25"/>
    <p:sldId id="570" r:id="rId26"/>
    <p:sldId id="376" r:id="rId27"/>
    <p:sldId id="395" r:id="rId28"/>
    <p:sldId id="542" r:id="rId29"/>
    <p:sldId id="543" r:id="rId30"/>
    <p:sldId id="546" r:id="rId31"/>
    <p:sldId id="548" r:id="rId32"/>
    <p:sldId id="549" r:id="rId33"/>
    <p:sldId id="550" r:id="rId34"/>
    <p:sldId id="576" r:id="rId35"/>
    <p:sldId id="575" r:id="rId36"/>
    <p:sldId id="499" r:id="rId37"/>
    <p:sldId id="572" r:id="rId38"/>
    <p:sldId id="573" r:id="rId39"/>
    <p:sldId id="485" r:id="rId40"/>
    <p:sldId id="484" r:id="rId41"/>
    <p:sldId id="551" r:id="rId42"/>
    <p:sldId id="557" r:id="rId43"/>
    <p:sldId id="555" r:id="rId44"/>
    <p:sldId id="297" r:id="rId45"/>
    <p:sldId id="536" r:id="rId46"/>
    <p:sldId id="559" r:id="rId47"/>
    <p:sldId id="560" r:id="rId48"/>
    <p:sldId id="552" r:id="rId49"/>
    <p:sldId id="568" r:id="rId50"/>
    <p:sldId id="525" r:id="rId51"/>
    <p:sldId id="541" r:id="rId52"/>
    <p:sldId id="343" r:id="rId53"/>
    <p:sldId id="326" r:id="rId54"/>
    <p:sldId id="363" r:id="rId55"/>
    <p:sldId id="327" r:id="rId56"/>
    <p:sldId id="328" r:id="rId57"/>
    <p:sldId id="579" r:id="rId58"/>
    <p:sldId id="298"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crispim" initials="j" lastIdx="4" clrIdx="0">
    <p:extLst>
      <p:ext uri="{19B8F6BF-5375-455C-9EA6-DF929625EA0E}">
        <p15:presenceInfo xmlns:p15="http://schemas.microsoft.com/office/powerpoint/2012/main" userId="S::jcrispim@fundodemaneio.com::816a563b-d84d-48bb-a633-c58b08c71c1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CECB"/>
    <a:srgbClr val="FFC000"/>
    <a:srgbClr val="E8F8F8"/>
    <a:srgbClr val="FDDE00"/>
    <a:srgbClr val="F7981D"/>
    <a:srgbClr val="00B050"/>
    <a:srgbClr val="FF0000"/>
    <a:srgbClr val="EA64D0"/>
    <a:srgbClr val="BC4CB7"/>
    <a:srgbClr val="FC5E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76599" autoAdjust="0"/>
  </p:normalViewPr>
  <p:slideViewPr>
    <p:cSldViewPr snapToGrid="0" snapToObjects="1">
      <p:cViewPr varScale="1">
        <p:scale>
          <a:sx n="96" d="100"/>
          <a:sy n="96" d="100"/>
        </p:scale>
        <p:origin x="1888" y="176"/>
      </p:cViewPr>
      <p:guideLst>
        <p:guide pos="3840"/>
        <p:guide orient="horz" pos="2160"/>
      </p:guideLst>
    </p:cSldViewPr>
  </p:slideViewPr>
  <p:notesTextViewPr>
    <p:cViewPr>
      <p:scale>
        <a:sx n="100" d="100"/>
        <a:sy n="100" d="100"/>
      </p:scale>
      <p:origin x="0" y="0"/>
    </p:cViewPr>
  </p:notesTextViewPr>
  <p:sorterViewPr>
    <p:cViewPr>
      <p:scale>
        <a:sx n="97" d="100"/>
        <a:sy n="97" d="100"/>
      </p:scale>
      <p:origin x="0" y="0"/>
    </p:cViewPr>
  </p:sorterViewPr>
  <p:notesViewPr>
    <p:cSldViewPr snapToGrid="0" snapToObjects="1" showGuides="1">
      <p:cViewPr varScale="1">
        <p:scale>
          <a:sx n="87" d="100"/>
          <a:sy n="87" d="100"/>
        </p:scale>
        <p:origin x="2820"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commentAuthors" Target="commen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1/12/22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unwto.org/management/zurab-pololikashvili"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img.itinari.com/page/content/original/03ad01fd-fbea-4e26-b9f5-e8c8a2a2fded-stara-trta-5.jpg?ch=DPR&amp;dpr=1&amp;w=994&amp;s=98365dada238920bbd60f957c29e3c54"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bing.com/images/search?view=detailV2&amp;ccid=Uxad2iNm&amp;id=CED78AE113D752E35976BC78BDCB9E1AC4153B94&amp;thid=OIP.Uxad2iNm8hbRAfcNNn3YDQHaFb&amp;mediaurl=https%3a%2f%2fwww.azurtours.hr%2fwp-content%2fuploads%2f2017%2f04%2fAzori.jpg&amp;exph=750&amp;expw=1024&amp;q=AZORI&amp;simid=608042416432480503&amp;ck=B4353F0CD4EE3E2D105FB4614F0CE374&amp;selectedIndex=10&amp;FORM=IRPRST&amp;ajaxhist=0"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globalwellnessinstitute.org/what-is-wellness/what-is-wellness-touris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santamariaapparente.com/wp/wp-content/uploads/Giornata_della_Terra.jpg"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sustain.ucla.edu/what-is-sustainability/"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etc-corporate.org/advocacy-sustainability/"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visitscotland.com/about/responsible-tourism/"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s://www.zenskisvet.si/modules/uploader/uploads/news/pictures_news/delavnica_trening_v_naravi_cas_zase.jpg" TargetMode="External"/><Relationship Id="rId4" Type="http://schemas.openxmlformats.org/officeDocument/2006/relationships/hyperlink" Target="https://go.euromonitor.com/rs/805-KOK-719/images/wpGCT21EN-v0.8.pdf"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image.freepik.com/free-photo/female-tourists-hand-have-happy-travel-map_1150-7411.jpg"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homehealthbeauty.in/wp-content/uploads/happy-and-healthy-life.jp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 </a:t>
            </a:r>
            <a:endParaRPr lang="en-GB"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4</a:t>
            </a:fld>
            <a:endParaRPr lang="en-US"/>
          </a:p>
        </p:txBody>
      </p:sp>
    </p:spTree>
    <p:extLst>
      <p:ext uri="{BB962C8B-B14F-4D97-AF65-F5344CB8AC3E}">
        <p14:creationId xmlns:p14="http://schemas.microsoft.com/office/powerpoint/2010/main" val="2929252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14</a:t>
            </a:fld>
            <a:endParaRPr lang="en-US"/>
          </a:p>
        </p:txBody>
      </p:sp>
    </p:spTree>
    <p:extLst>
      <p:ext uri="{BB962C8B-B14F-4D97-AF65-F5344CB8AC3E}">
        <p14:creationId xmlns:p14="http://schemas.microsoft.com/office/powerpoint/2010/main" val="2069332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15</a:t>
            </a:fld>
            <a:endParaRPr lang="en-US"/>
          </a:p>
        </p:txBody>
      </p:sp>
    </p:spTree>
    <p:extLst>
      <p:ext uri="{BB962C8B-B14F-4D97-AF65-F5344CB8AC3E}">
        <p14:creationId xmlns:p14="http://schemas.microsoft.com/office/powerpoint/2010/main" val="96591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pt-PT" sz="1200" b="0" i="0" kern="1200" dirty="0">
                <a:solidFill>
                  <a:schemeClr val="tx1"/>
                </a:solidFill>
                <a:effectLst/>
                <a:latin typeface="+mn-lt"/>
                <a:ea typeface="+mn-ea"/>
                <a:cs typeface="+mn-cs"/>
              </a:rPr>
              <a:t>Ao longo das décadas, o turismo experimentou um crescimento contínuo e uma diversificação cada vez mais profunda para se tornar um dos setores económicos de crescimento mais rápido no mundo. O turismo moderno está intimamente ligado ao desenvolvimento e abrange um número crescente de novos destinos. Estas dinâmicas transformaram o turismo num dos principais motores do progresso socioeconómico. (Página inicial | OMT)</a:t>
            </a:r>
          </a:p>
          <a:p>
            <a:r>
              <a:rPr lang="pt-PT" sz="1200" b="0" i="0" kern="1200" dirty="0">
                <a:solidFill>
                  <a:schemeClr val="tx1"/>
                </a:solidFill>
                <a:effectLst/>
                <a:latin typeface="+mn-lt"/>
                <a:ea typeface="+mn-ea"/>
                <a:cs typeface="+mn-cs"/>
              </a:rPr>
              <a:t>“Por todo o mundo, em países com todos os níveis de desenvolvimento, muitos milhões de empregos e negócios dependem de um setor de turismo forte e próspero. O turismo também tem sido uma força motriz na proteção do património natural e cultural, preservando-o para as gerações futuras desfrutarem”</a:t>
            </a:r>
            <a:r>
              <a:rPr lang="en-US" sz="1200" b="0" i="0" kern="1200" dirty="0">
                <a:solidFill>
                  <a:schemeClr val="tx1"/>
                </a:solidFill>
                <a:effectLst/>
                <a:latin typeface="+mn-lt"/>
                <a:ea typeface="+mn-ea"/>
                <a:cs typeface="+mn-cs"/>
              </a:rPr>
              <a:t>Mr. </a:t>
            </a:r>
            <a:r>
              <a:rPr lang="en-US" sz="1200" b="0" i="0" kern="1200" dirty="0" err="1">
                <a:solidFill>
                  <a:schemeClr val="tx1"/>
                </a:solidFill>
                <a:effectLst/>
                <a:latin typeface="+mn-lt"/>
                <a:ea typeface="+mn-ea"/>
                <a:cs typeface="+mn-cs"/>
              </a:rPr>
              <a:t>Zurab</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Pololikashvili</a:t>
            </a:r>
            <a:br>
              <a:rPr lang="en-US" sz="1200" b="1" i="0" kern="1200" dirty="0">
                <a:solidFill>
                  <a:schemeClr val="tx1"/>
                </a:solidFill>
                <a:effectLst/>
                <a:latin typeface="+mn-lt"/>
                <a:ea typeface="+mn-ea"/>
                <a:cs typeface="+mn-cs"/>
              </a:rPr>
            </a:br>
            <a:r>
              <a:rPr lang="en-US" sz="1200" b="1" i="0" u="none" strike="noStrike" kern="1200" cap="all" dirty="0">
                <a:solidFill>
                  <a:schemeClr val="tx1"/>
                </a:solidFill>
                <a:effectLst/>
                <a:latin typeface="+mn-lt"/>
                <a:ea typeface="+mn-ea"/>
                <a:cs typeface="+mn-cs"/>
                <a:hlinkClick r:id="rId3"/>
              </a:rPr>
              <a:t>SECRETARY-GENERAL OF THE UNWTO</a:t>
            </a:r>
            <a:r>
              <a:rPr lang="en-US" sz="1200" b="0" i="0" u="none" strike="noStrike" kern="1200" cap="all" dirty="0">
                <a:solidFill>
                  <a:schemeClr val="tx1"/>
                </a:solidFill>
                <a:effectLst/>
                <a:latin typeface="+mn-lt"/>
                <a:ea typeface="+mn-ea"/>
                <a:cs typeface="+mn-cs"/>
                <a:hlinkClick r:id="rId3"/>
              </a:rPr>
              <a:t> </a:t>
            </a:r>
            <a:endParaRPr lang="en-US" sz="1200" b="1" i="0" kern="1200" dirty="0">
              <a:solidFill>
                <a:schemeClr val="tx1"/>
              </a:solidFill>
              <a:effectLst/>
              <a:latin typeface="+mn-lt"/>
              <a:ea typeface="+mn-ea"/>
              <a:cs typeface="+mn-cs"/>
            </a:endParaRPr>
          </a:p>
          <a:p>
            <a:endParaRPr lang="sl-SI" dirty="0"/>
          </a:p>
          <a:p>
            <a:r>
              <a:rPr lang="sl-SI" dirty="0"/>
              <a:t>Fonte da foto: </a:t>
            </a:r>
            <a:r>
              <a:rPr lang="sl-SI" dirty="0">
                <a:hlinkClick r:id="rId4"/>
              </a:rPr>
              <a:t>03ad01fd-fbea-4e26-b9f5-e8c8a2a2fded-stara-trta-5.jpg (994×538) (itinari.com)</a:t>
            </a:r>
            <a:r>
              <a:rPr lang="sl-SI" dirty="0"/>
              <a:t> </a:t>
            </a:r>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17</a:t>
            </a:fld>
            <a:endParaRPr lang="en-US"/>
          </a:p>
        </p:txBody>
      </p:sp>
    </p:spTree>
    <p:extLst>
      <p:ext uri="{BB962C8B-B14F-4D97-AF65-F5344CB8AC3E}">
        <p14:creationId xmlns:p14="http://schemas.microsoft.com/office/powerpoint/2010/main" val="2167620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b="1" dirty="0">
                <a:solidFill>
                  <a:schemeClr val="tx1"/>
                </a:solidFill>
              </a:rPr>
              <a:t>Motivação intrínseca:</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dirty="0">
                <a:solidFill>
                  <a:schemeClr val="tx1"/>
                </a:solidFill>
              </a:rPr>
              <a:t>Atitudes do Turista - Conhecimento de uma pessoa, lugar ou objetos e sentimentos sobre os mesmos.</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dirty="0">
                <a:solidFill>
                  <a:schemeClr val="tx1"/>
                </a:solidFill>
              </a:rPr>
              <a:t>Perceção do Turista - Observando, ouvindo ou obtendo conhecimento</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dirty="0">
                <a:solidFill>
                  <a:schemeClr val="tx1"/>
                </a:solidFill>
              </a:rPr>
              <a:t>Valores ou crenças - o que é aceitável pessoal ou socialmente</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dirty="0">
                <a:solidFill>
                  <a:schemeClr val="tx1"/>
                </a:solidFill>
              </a:rPr>
              <a:t>Personalidade do Turista - A natureza e o físico de um turista</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1" dirty="0">
                <a:solidFill>
                  <a:schemeClr val="tx1"/>
                </a:solidFill>
              </a:rPr>
              <a:t>Motivação extrínseca:</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dirty="0">
                <a:solidFill>
                  <a:schemeClr val="tx1"/>
                </a:solidFill>
              </a:rPr>
              <a:t>Lugar de origem - diferenças culturais e sociais</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dirty="0">
                <a:solidFill>
                  <a:schemeClr val="tx1"/>
                </a:solidFill>
              </a:rPr>
              <a:t>Família e Idade</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dirty="0">
                <a:solidFill>
                  <a:schemeClr val="tx1"/>
                </a:solidFill>
              </a:rPr>
              <a:t>Cultura ou classe social</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dirty="0">
                <a:solidFill>
                  <a:schemeClr val="tx1"/>
                </a:solidFill>
              </a:rPr>
              <a:t>Mercado - Mudanças no valor da moeda, situação política e bem-estar econômico do país influenciam as decisões de um turista.</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18</a:t>
            </a:fld>
            <a:endParaRPr lang="en-US"/>
          </a:p>
        </p:txBody>
      </p:sp>
    </p:spTree>
    <p:extLst>
      <p:ext uri="{BB962C8B-B14F-4D97-AF65-F5344CB8AC3E}">
        <p14:creationId xmlns:p14="http://schemas.microsoft.com/office/powerpoint/2010/main" val="3311914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dirty="0">
                <a:solidFill>
                  <a:schemeClr val="tx1"/>
                </a:solidFill>
                <a:effectLst/>
                <a:latin typeface="+mn-lt"/>
                <a:ea typeface="+mn-ea"/>
                <a:cs typeface="+mn-cs"/>
              </a:rPr>
              <a:t>O turismo é um acelerador do desenvolvimento económico. Em termos económicos, tem duas tarefas importantes, pois afeta o nível do PIB (produto interno bruto) e a sua divisão espacial e setorial. A divisão espacial significa divisão entre países, regiões ou lugares, e divisão setorial entre atividades, indústrias e empresas. O turismo, como fenómeno social, não se baseia numa única atividade económica, mas, como fenómeno de massa e como atividade económica, depende e liga muitas atividades económicas e não económicas. </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dirty="0">
                <a:solidFill>
                  <a:schemeClr val="tx1"/>
                </a:solidFill>
                <a:effectLst/>
                <a:latin typeface="+mn-lt"/>
                <a:ea typeface="+mn-ea"/>
                <a:cs typeface="+mn-cs"/>
              </a:rPr>
              <a:t>Os destinos turísticos devem ter em consideração o meio ambiente e, consequentemente, desenvolver e urbanizar o desenvolvimento do turismo no meio ambiente existente. Eles devem ter em consideração os desejos e necessidades dos residentes e hóspedes e das empresas de turismo. Eles devem fornecer segurança, infraestrutura comunitária, educação, saúde e outras atividades que também sejam importantes para se viver num local.</a:t>
            </a:r>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19</a:t>
            </a:fld>
            <a:endParaRPr lang="en-US"/>
          </a:p>
        </p:txBody>
      </p:sp>
    </p:spTree>
    <p:extLst>
      <p:ext uri="{BB962C8B-B14F-4D97-AF65-F5344CB8AC3E}">
        <p14:creationId xmlns:p14="http://schemas.microsoft.com/office/powerpoint/2010/main" val="2992318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dirty="0">
                <a:solidFill>
                  <a:schemeClr val="tx1"/>
                </a:solidFill>
                <a:effectLst/>
                <a:latin typeface="+mn-lt"/>
                <a:ea typeface="+mn-ea"/>
                <a:cs typeface="+mn-cs"/>
              </a:rPr>
              <a:t>O turismo afeta o desenvolvimento económico do país, as suas divisas, a balança de pagamentos, o comércio internacional, o desenvolvimento de várias economias, atividades não económicas, recrutamento e avaliação do espaço…. Em termos económicos, o turismo tem duas tarefas importantes, pois afeta o nível do PIB (produto interno bruto) e a sua divisão espacial e setorial. A divisão espacial significa divisão entre países, regiões ou lugares, e a divisão setorial entre atividades, indústrias e empresas. Os vários impactos económicos do turismo refletem as suas funções económicas. Além desses impactos económicos, o turismo também apresenta vantagens não económicas, que se refletem principalmente na qualidade de vida, ampliando horizontes culturais e aprendendo línguas estrangeiras e outras trocas de conhecimento, impacto na reputação do país, vida política, valorização e preservação do património, ampliação de horizontes, aceitação da diversidade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dirty="0">
                <a:solidFill>
                  <a:schemeClr val="tx1"/>
                </a:solidFill>
                <a:effectLst/>
                <a:latin typeface="+mn-lt"/>
                <a:ea typeface="+mn-ea"/>
                <a:cs typeface="+mn-cs"/>
              </a:rPr>
              <a:t>O impacto pacífico do turismo reflete-se na </a:t>
            </a:r>
            <a:r>
              <a:rPr lang="pt-PT" sz="1200" b="1" kern="1200" dirty="0">
                <a:solidFill>
                  <a:schemeClr val="tx1"/>
                </a:solidFill>
                <a:effectLst/>
                <a:latin typeface="+mn-lt"/>
                <a:ea typeface="+mn-ea"/>
                <a:cs typeface="+mn-cs"/>
              </a:rPr>
              <a:t>expansão do limiar de tolerância</a:t>
            </a:r>
            <a:r>
              <a:rPr lang="pt-PT" sz="1200" kern="1200" dirty="0">
                <a:solidFill>
                  <a:schemeClr val="tx1"/>
                </a:solidFill>
                <a:effectLst/>
                <a:latin typeface="+mn-lt"/>
                <a:ea typeface="+mn-ea"/>
                <a:cs typeface="+mn-cs"/>
              </a:rPr>
              <a:t>. Este efeito ocorre enquanto se aprende sobre diferentes culturas, religiões e pessoas. A disseminação da tolerância também fortalece diretamente a paz mundial.</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1" kern="1200" dirty="0">
                <a:solidFill>
                  <a:schemeClr val="tx1"/>
                </a:solidFill>
                <a:effectLst/>
                <a:latin typeface="+mn-lt"/>
                <a:ea typeface="+mn-ea"/>
                <a:cs typeface="+mn-cs"/>
              </a:rPr>
              <a:t>Impacto na educação -</a:t>
            </a:r>
            <a:r>
              <a:rPr lang="pt-PT" sz="1200" kern="1200" dirty="0">
                <a:solidFill>
                  <a:schemeClr val="tx1"/>
                </a:solidFill>
                <a:effectLst/>
                <a:latin typeface="+mn-lt"/>
                <a:ea typeface="+mn-ea"/>
                <a:cs typeface="+mn-cs"/>
              </a:rPr>
              <a:t> as viagens ampliam os horizontes culturais do indivíduo e representam uma forma interessante de aquisição informal (ou mesmo formal) de novos conhecimentos e experiências.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1" kern="1200" dirty="0">
                <a:solidFill>
                  <a:schemeClr val="tx1"/>
                </a:solidFill>
                <a:effectLst/>
                <a:latin typeface="+mn-lt"/>
                <a:ea typeface="+mn-ea"/>
                <a:cs typeface="+mn-cs"/>
              </a:rPr>
              <a:t>Impacto nas atividades recreativas e na saúde</a:t>
            </a:r>
            <a:r>
              <a:rPr lang="pt-PT" sz="1200" b="0" kern="1200" dirty="0">
                <a:solidFill>
                  <a:schemeClr val="tx1"/>
                </a:solidFill>
                <a:effectLst/>
                <a:latin typeface="+mn-lt"/>
                <a:ea typeface="+mn-ea"/>
                <a:cs typeface="+mn-cs"/>
              </a:rPr>
              <a:t> </a:t>
            </a:r>
            <a:r>
              <a:rPr lang="pt-PT" sz="1200" b="1" kern="1200" dirty="0">
                <a:solidFill>
                  <a:schemeClr val="tx1"/>
                </a:solidFill>
                <a:effectLst/>
                <a:latin typeface="+mn-lt"/>
                <a:ea typeface="+mn-ea"/>
                <a:cs typeface="+mn-cs"/>
              </a:rPr>
              <a:t>-</a:t>
            </a:r>
            <a:r>
              <a:rPr lang="pt-PT" sz="1200" kern="1200" dirty="0">
                <a:solidFill>
                  <a:schemeClr val="tx1"/>
                </a:solidFill>
                <a:effectLst/>
                <a:latin typeface="+mn-lt"/>
                <a:ea typeface="+mn-ea"/>
                <a:cs typeface="+mn-cs"/>
              </a:rPr>
              <a:t> o turismo promove o relaxamento, a recreação, sair da rotina, do stress e devido às diversas atividades tem um efeito positivo na saúde.</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1" kern="1200" dirty="0">
                <a:solidFill>
                  <a:schemeClr val="tx1"/>
                </a:solidFill>
                <a:effectLst/>
                <a:latin typeface="+mn-lt"/>
                <a:ea typeface="+mn-ea"/>
                <a:cs typeface="+mn-cs"/>
              </a:rPr>
              <a:t>O impacto ecológico </a:t>
            </a:r>
            <a:r>
              <a:rPr lang="pt-PT" sz="1200" kern="1200" dirty="0">
                <a:solidFill>
                  <a:schemeClr val="tx1"/>
                </a:solidFill>
                <a:effectLst/>
                <a:latin typeface="+mn-lt"/>
                <a:ea typeface="+mn-ea"/>
                <a:cs typeface="+mn-cs"/>
              </a:rPr>
              <a:t>do turismo reflete-se na crescente preocupação com o meio ambiente, que é uma condição prévia para o desenvolvimento de muitos tipos de turismo.</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20</a:t>
            </a:fld>
            <a:endParaRPr lang="en-US"/>
          </a:p>
        </p:txBody>
      </p:sp>
    </p:spTree>
    <p:extLst>
      <p:ext uri="{BB962C8B-B14F-4D97-AF65-F5344CB8AC3E}">
        <p14:creationId xmlns:p14="http://schemas.microsoft.com/office/powerpoint/2010/main" val="3570611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pt-PT" dirty="0"/>
              <a:t>O turista moderno não compra férias, passeios, viagens, comida, mas compra experiências. Quanto mais fortes e autênticas forem as experiências, maior será a impressão do destino no turista. As experiências atuam a um nível experiencial e emocional e moldam o indivíduo. E o turista moderno procura experiências que o impressionem, influenciando a sua perceção do mundo, reconhecendo a mudança - transformação (“mudou-me, afetou-me, eu experimentei”.). As histórias enfatizam as experiências, tornam-nas atrativas e envolvem ativamente o turista nos eventos. A tecnologia moderna, a realidade virtual, a realidade aumentada, com a qual é possível viajar no tempo e participar de histórias e experiências, também desempenham um papel importante na narrativa e na criação de experiências.</a:t>
            </a:r>
          </a:p>
          <a:p>
            <a:r>
              <a:rPr lang="pt-PT" dirty="0"/>
              <a:t>O turista moderno, antes do Covid, era um "</a:t>
            </a:r>
            <a:r>
              <a:rPr lang="pt-PT" dirty="0" err="1"/>
              <a:t>glocalista</a:t>
            </a:r>
            <a:r>
              <a:rPr lang="pt-PT" dirty="0"/>
              <a:t>" que percecionava o mundo como um todo e sentia-se em casa em qualquer lugar, mas como turista ele respeitava e apreciava as culturas locais, valores, costumes e outros elementos da localidade (autenticidade). Na era pós-Covid, porém, o local tornou-se um novo global, pois as viagens limitam-se a descobrir a região ou destinos próximos devido à situação epidemiológica a nível global. Na vanguarda está a segurança, o comportamento sustentável e a descoberta das histórias e experiências da região.</a:t>
            </a:r>
          </a:p>
          <a:p>
            <a:r>
              <a:rPr lang="pt-PT" dirty="0"/>
              <a:t>A digitalização e o uso de tecnologia moderna são o fio condutor das vias de comunicação e de compras no turismo. Isto afeta uma maior independência na organização da viagem e abre oportunidades para compras diretas mais bem-sucedidas de serviços e experiências individuais no destino.</a:t>
            </a:r>
            <a:endParaRPr lang="sl-SI" dirty="0"/>
          </a:p>
          <a:p>
            <a:r>
              <a:rPr lang="en-US" dirty="0"/>
              <a:t>Fonte da </a:t>
            </a:r>
            <a:r>
              <a:rPr lang="en-US" dirty="0" err="1"/>
              <a:t>foto</a:t>
            </a:r>
            <a:r>
              <a:rPr lang="en-US" dirty="0"/>
              <a:t>: https://www.radio-odeon.com/site/assets/files/13623/00-obogatenaresnicnost2104.800x0.jpg</a:t>
            </a:r>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22</a:t>
            </a:fld>
            <a:endParaRPr lang="en-US"/>
          </a:p>
        </p:txBody>
      </p:sp>
    </p:spTree>
    <p:extLst>
      <p:ext uri="{BB962C8B-B14F-4D97-AF65-F5344CB8AC3E}">
        <p14:creationId xmlns:p14="http://schemas.microsoft.com/office/powerpoint/2010/main" val="1268641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Dada a atual evolução epidemiológica global, o mais importante para os turistas é a segurança e proteção no sentido mais amplo e a garantia da segurança de acordo com os padrões da epidemia. Essa tendência continuará a impactar fortemente o mercado de turismo. Esta é uma das razões pelas quais as viagens mais atraentes serão mais perto de casa ou visitando destinos próximos. Haverá menos voos, viagens mais curtas, seguido por uma reconcentração de tempo numa viagem mais longa. Mais procurados serão os destinos que ainda não foram visitados em massa (ou seja, destinos secundários, ou aqueles que estiveram em segundo lugar até agora e não representaram a atração principal). As pessoas procuram produtos e serviços locais autênticos. As viagens serão sustentáveis ​​e em cooperação com o meio ambiente local. Neles, o turista buscará um sentido para transformar (o que alguém vivenciou, uma experiência individual impactou a perceção, o pensamento, o sentimento). Digitalização e personalização em destinos inteligentes. Um aumento nas viagens de negócios combinando viagens de negócios e lazer (Business + </a:t>
            </a:r>
            <a:r>
              <a:rPr lang="pt-PT" dirty="0" err="1"/>
              <a:t>Leisure</a:t>
            </a:r>
            <a:r>
              <a:rPr lang="pt-PT" dirty="0"/>
              <a:t>  = </a:t>
            </a:r>
            <a:r>
              <a:rPr lang="pt-PT" dirty="0" err="1"/>
              <a:t>Bleisure</a:t>
            </a:r>
            <a:r>
              <a:rPr lang="pt-PT" dirty="0"/>
              <a:t>).</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23</a:t>
            </a:fld>
            <a:endParaRPr lang="en-US" dirty="0"/>
          </a:p>
        </p:txBody>
      </p:sp>
    </p:spTree>
    <p:extLst>
      <p:ext uri="{BB962C8B-B14F-4D97-AF65-F5344CB8AC3E}">
        <p14:creationId xmlns:p14="http://schemas.microsoft.com/office/powerpoint/2010/main" val="4160836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pt-PT" sz="1200" kern="1200" dirty="0">
                <a:solidFill>
                  <a:schemeClr val="tx1"/>
                </a:solidFill>
                <a:effectLst/>
                <a:latin typeface="+mn-lt"/>
                <a:ea typeface="+mn-ea"/>
                <a:cs typeface="+mn-cs"/>
              </a:rPr>
              <a:t>Independentemente da atratividade e da organização da oferta, os destinos também podem diferir dependendo do segmento de hóspedes que mais os visita, o que significa que o destino se adapta principalmente às necessidades de cada tipo de hóspede. Então, nós sabemos, por exemplo de destinos para famílias, destinos para idosos, para veranistas ativos, atletas adrenalina, gourmets, hóspedes "</a:t>
            </a:r>
            <a:r>
              <a:rPr lang="pt-PT" sz="1200" kern="1200" dirty="0" err="1">
                <a:solidFill>
                  <a:schemeClr val="tx1"/>
                </a:solidFill>
                <a:effectLst/>
                <a:latin typeface="+mn-lt"/>
                <a:ea typeface="+mn-ea"/>
                <a:cs typeface="+mn-cs"/>
              </a:rPr>
              <a:t>all</a:t>
            </a:r>
            <a:r>
              <a:rPr lang="pt-PT" sz="1200" kern="1200" dirty="0">
                <a:solidFill>
                  <a:schemeClr val="tx1"/>
                </a:solidFill>
                <a:effectLst/>
                <a:latin typeface="+mn-lt"/>
                <a:ea typeface="+mn-ea"/>
                <a:cs typeface="+mn-cs"/>
              </a:rPr>
              <a:t> inclusive"… Porém, queremos compartilhar destinos turísticos, eles  têm sempre algumas características em comum como imóveis, conexão com a população e garantia de qualidade. Isto significa que o turista deve estar fisicamente presente para experimentar o destino. O destino turístico é habitualmente habitado pela população local, que utiliza os mesmos serviços que os turistas, pelo que pode haver conflitos entre estes dois grupos em caso de desequilíbrio (especialmente durante o aumento da visita turística - época). A fim de prevenir conflitos entre locais e turistas e garantir a qualidade dos serviços num destino turístico individual e o sucesso a longo prazo da área, o planeamento sustentável é crucial para o desenvolvimento de cada destino para ambos os grupos de pessoas (residentes e turistas )</a:t>
            </a:r>
          </a:p>
          <a:p>
            <a:endParaRPr lang="sl-S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Fonte da </a:t>
            </a:r>
            <a:r>
              <a:rPr lang="en-US" sz="1200" kern="1200" dirty="0" err="1">
                <a:solidFill>
                  <a:schemeClr val="tx1"/>
                </a:solidFill>
                <a:effectLst/>
                <a:latin typeface="+mn-lt"/>
                <a:ea typeface="+mn-ea"/>
                <a:cs typeface="+mn-cs"/>
              </a:rPr>
              <a:t>foto</a:t>
            </a:r>
            <a:r>
              <a:rPr lang="en-US" sz="1200" kern="1200" dirty="0">
                <a:solidFill>
                  <a:schemeClr val="tx1"/>
                </a:solidFill>
                <a:effectLst/>
                <a:latin typeface="+mn-lt"/>
                <a:ea typeface="+mn-ea"/>
                <a:cs typeface="+mn-cs"/>
              </a:rPr>
              <a:t>: AZOR</a:t>
            </a:r>
            <a:r>
              <a:rPr lang="sl-SI" sz="1200" kern="1200" dirty="0">
                <a:solidFill>
                  <a:schemeClr val="tx1"/>
                </a:solidFill>
                <a:effectLst/>
                <a:latin typeface="+mn-lt"/>
                <a:ea typeface="+mn-ea"/>
                <a:cs typeface="+mn-cs"/>
              </a:rPr>
              <a:t>ES</a:t>
            </a:r>
            <a:r>
              <a:rPr lang="en-US" sz="1200" kern="1200" dirty="0">
                <a:solidFill>
                  <a:schemeClr val="tx1"/>
                </a:solidFill>
                <a:effectLst/>
                <a:latin typeface="+mn-lt"/>
                <a:ea typeface="+mn-ea"/>
                <a:cs typeface="+mn-cs"/>
              </a:rPr>
              <a:t> - Bing images</a:t>
            </a:r>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25</a:t>
            </a:fld>
            <a:endParaRPr lang="en-US"/>
          </a:p>
        </p:txBody>
      </p:sp>
    </p:spTree>
    <p:extLst>
      <p:ext uri="{BB962C8B-B14F-4D97-AF65-F5344CB8AC3E}">
        <p14:creationId xmlns:p14="http://schemas.microsoft.com/office/powerpoint/2010/main" val="25544040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pt-PT" sz="1200" kern="1200" dirty="0">
                <a:solidFill>
                  <a:schemeClr val="tx1"/>
                </a:solidFill>
                <a:effectLst/>
                <a:latin typeface="+mn-lt"/>
                <a:ea typeface="+mn-ea"/>
                <a:cs typeface="+mn-cs"/>
              </a:rPr>
              <a:t>As partes interessadas do destino vêm dos setores público, privado e civil (por exemplo: visitantes, fornecedores, locais, ambiente social e natural). A gestão do destino deve, portanto, representar o ponto de encontro dos interesses de desenvolvimento de todas as partes interessadas, atuando no meio ambiente e coordenar os seus interesses, bem como dirigir e promover o desenvolvimento harmonioso e sustentável do turismo e da sua comercialização.</a:t>
            </a:r>
          </a:p>
          <a:p>
            <a:r>
              <a:rPr lang="pt-PT" sz="1200" kern="1200" dirty="0">
                <a:solidFill>
                  <a:schemeClr val="tx1"/>
                </a:solidFill>
                <a:effectLst/>
                <a:latin typeface="+mn-lt"/>
                <a:ea typeface="+mn-ea"/>
                <a:cs typeface="+mn-cs"/>
              </a:rPr>
              <a:t>Ao conectar e cooperar com os sujeitos do destino turístico, a gestão do destino deve permitir que tanto a economia turística como a sociedade civil concretizem mais facilmente os seus interesses e desenvolvimento. A cooperação com organizações e instituições afins pode influenciar a conceção mais eficiente dos programas regionais e nacionais no domínio do turismo e, sobretudo, o envolvimento do destino nas principais atividades de marketing e desenvolvimento no domínio do turismo e atividades relacionadas com o turismo.</a:t>
            </a:r>
          </a:p>
          <a:p>
            <a:r>
              <a:rPr lang="pt-PT" sz="1200" kern="1200" dirty="0">
                <a:solidFill>
                  <a:schemeClr val="tx1"/>
                </a:solidFill>
                <a:effectLst/>
                <a:latin typeface="+mn-lt"/>
                <a:ea typeface="+mn-ea"/>
                <a:cs typeface="+mn-cs"/>
              </a:rPr>
              <a:t>Cada parte interessada dentro do destino tem os seus próprios interesses, desejos e benefícios esperados.</a:t>
            </a:r>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26</a:t>
            </a:fld>
            <a:endParaRPr lang="en-US"/>
          </a:p>
        </p:txBody>
      </p:sp>
    </p:spTree>
    <p:extLst>
      <p:ext uri="{BB962C8B-B14F-4D97-AF65-F5344CB8AC3E}">
        <p14:creationId xmlns:p14="http://schemas.microsoft.com/office/powerpoint/2010/main" val="4024703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5</a:t>
            </a:fld>
            <a:endParaRPr lang="en-US"/>
          </a:p>
        </p:txBody>
      </p:sp>
    </p:spTree>
    <p:extLst>
      <p:ext uri="{BB962C8B-B14F-4D97-AF65-F5344CB8AC3E}">
        <p14:creationId xmlns:p14="http://schemas.microsoft.com/office/powerpoint/2010/main" val="2753132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A sociedade está em constante mudança e as mudanças que se refletem no ambiente de vida, valores e formas de comunicação, também afetam nosso comportamento de compra, expectativas e a escolha de destinos turísticos ou de destinos de viagem. A tendência principal em todas as áreas é segurança e saúde e, recentemente, também o valor enfatizado da família. A epidemia enfatizou ainda mais a importância da saúde e do bem-estar. No global, o mundo está a voltar-se para o local. Cadeias de abastecimento curtas, alimentos locais, recursos locais, envolvimento e participação da população local são importantes e cada vez mais valorizados… A comunidade local e a sua participação são importantes. Há cada vez mais indivíduos e grupos ativos que apontam que não importa como vivemos, mas o que acontece na sociedade. Dado que se trabalha muito à distância, o uso e a confiança no digital aumentou, as compras online estão muito difundidas ... No entanto, a situação também obriga as pessoas a serem mais prudentes, responsáveis ​​(mesmo na hora de comprar). A espontaneidade nas viagens e lazer foi substituída pelo planeamento e adaptação às condições e oportunidades. Tudo isto deve ser levado em consideração no estabelecimento de uma oferta turística local, serviços e na criação de experiências. Estas alterações também afetam significativamente a comunicação e o marketing da oferta e o estabelecimento de canais de venda de sucesso e a construção de relações com os diversos públicos e, claro, os hóspedes.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l-SI"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Fonte da </a:t>
            </a:r>
            <a:r>
              <a:rPr lang="en-US" dirty="0" err="1"/>
              <a:t>foto</a:t>
            </a:r>
            <a:r>
              <a:rPr lang="en-US" dirty="0"/>
              <a:t>: AdobeStock_91237724-scaled.jpeg (2560 × 1280) (srip-turizem.si)</a:t>
            </a:r>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27</a:t>
            </a:fld>
            <a:endParaRPr lang="en-US"/>
          </a:p>
        </p:txBody>
      </p:sp>
    </p:spTree>
    <p:extLst>
      <p:ext uri="{BB962C8B-B14F-4D97-AF65-F5344CB8AC3E}">
        <p14:creationId xmlns:p14="http://schemas.microsoft.com/office/powerpoint/2010/main" val="842463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28</a:t>
            </a:fld>
            <a:endParaRPr lang="en-US"/>
          </a:p>
        </p:txBody>
      </p:sp>
    </p:spTree>
    <p:extLst>
      <p:ext uri="{BB962C8B-B14F-4D97-AF65-F5344CB8AC3E}">
        <p14:creationId xmlns:p14="http://schemas.microsoft.com/office/powerpoint/2010/main" val="2511179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pt-PT" dirty="0"/>
              <a:t>Fonte da foto</a:t>
            </a:r>
            <a:r>
              <a:rPr lang="sl-SI" dirty="0"/>
              <a:t>: </a:t>
            </a:r>
            <a:r>
              <a:rPr lang="sl-SI" dirty="0">
                <a:hlinkClick r:id="rId3"/>
              </a:rPr>
              <a:t>AZORES - Bing images</a:t>
            </a:r>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29</a:t>
            </a:fld>
            <a:endParaRPr lang="en-US"/>
          </a:p>
        </p:txBody>
      </p:sp>
    </p:spTree>
    <p:extLst>
      <p:ext uri="{BB962C8B-B14F-4D97-AF65-F5344CB8AC3E}">
        <p14:creationId xmlns:p14="http://schemas.microsoft.com/office/powerpoint/2010/main" val="1453164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30</a:t>
            </a:fld>
            <a:endParaRPr lang="en-US"/>
          </a:p>
        </p:txBody>
      </p:sp>
    </p:spTree>
    <p:extLst>
      <p:ext uri="{BB962C8B-B14F-4D97-AF65-F5344CB8AC3E}">
        <p14:creationId xmlns:p14="http://schemas.microsoft.com/office/powerpoint/2010/main" val="13306723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pt-PT" dirty="0"/>
              <a:t>Cada destino tem características distintas em relação ao bem-estar, vinculados à cultura local, património natural, alimentação, etc.</a:t>
            </a:r>
          </a:p>
          <a:p>
            <a:r>
              <a:rPr lang="pt-PT" dirty="0"/>
              <a:t>Alguns viajantes podem ficar satisfeitos com uma massagem genérica, uma aula de ginástica ou um </a:t>
            </a:r>
            <a:r>
              <a:rPr lang="pt-PT" dirty="0" err="1"/>
              <a:t>smoothie</a:t>
            </a:r>
            <a:r>
              <a:rPr lang="pt-PT" dirty="0"/>
              <a:t>. Os viajantes de bem-estar mais exigentes e sofisticados - especialmente os geração do </a:t>
            </a:r>
            <a:r>
              <a:rPr lang="pt-PT" dirty="0" err="1"/>
              <a:t>millennial</a:t>
            </a:r>
            <a:r>
              <a:rPr lang="pt-PT" dirty="0"/>
              <a:t> - estão interessados no que o destino oferece de diferente.</a:t>
            </a:r>
          </a:p>
          <a:p>
            <a:endParaRPr lang="sl-SI" dirty="0"/>
          </a:p>
          <a:p>
            <a:r>
              <a:rPr lang="pt-PT" dirty="0"/>
              <a:t>Fonte</a:t>
            </a:r>
            <a:r>
              <a:rPr lang="sl-SI" dirty="0"/>
              <a:t>: </a:t>
            </a:r>
            <a:r>
              <a:rPr lang="en-US" dirty="0">
                <a:hlinkClick r:id="rId3"/>
              </a:rPr>
              <a:t>What is Wellness Tourism? - Global Wellness Institute</a:t>
            </a:r>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31</a:t>
            </a:fld>
            <a:endParaRPr lang="en-US"/>
          </a:p>
        </p:txBody>
      </p:sp>
    </p:spTree>
    <p:extLst>
      <p:ext uri="{BB962C8B-B14F-4D97-AF65-F5344CB8AC3E}">
        <p14:creationId xmlns:p14="http://schemas.microsoft.com/office/powerpoint/2010/main" val="1102563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gn="ctr"/>
            <a:r>
              <a:rPr lang="pt-PT" b="0" i="0" dirty="0">
                <a:solidFill>
                  <a:srgbClr val="5B5B5B"/>
                </a:solidFill>
                <a:effectLst/>
                <a:latin typeface="Montserrat"/>
              </a:rPr>
              <a:t>Os destinos que estiverem em total conformidade com o Padrão de Destinos Verdes Reconhecidos do Global </a:t>
            </a:r>
            <a:r>
              <a:rPr lang="pt-PT" b="0" i="0" dirty="0" err="1">
                <a:solidFill>
                  <a:srgbClr val="5B5B5B"/>
                </a:solidFill>
                <a:effectLst/>
                <a:latin typeface="Montserrat"/>
              </a:rPr>
              <a:t>Sustainable</a:t>
            </a:r>
            <a:r>
              <a:rPr lang="pt-PT" b="0" i="0" dirty="0">
                <a:solidFill>
                  <a:srgbClr val="5B5B5B"/>
                </a:solidFill>
                <a:effectLst/>
                <a:latin typeface="Montserrat"/>
              </a:rPr>
              <a:t> </a:t>
            </a:r>
            <a:r>
              <a:rPr lang="pt-PT" b="0" i="0" dirty="0" err="1">
                <a:solidFill>
                  <a:srgbClr val="5B5B5B"/>
                </a:solidFill>
                <a:effectLst/>
                <a:latin typeface="Montserrat"/>
              </a:rPr>
              <a:t>Tourism</a:t>
            </a:r>
            <a:r>
              <a:rPr lang="pt-PT" b="0" i="0" dirty="0">
                <a:solidFill>
                  <a:srgbClr val="5B5B5B"/>
                </a:solidFill>
                <a:effectLst/>
                <a:latin typeface="Montserrat"/>
              </a:rPr>
              <a:t> </a:t>
            </a:r>
            <a:r>
              <a:rPr lang="pt-PT" b="0" i="0" dirty="0" err="1">
                <a:solidFill>
                  <a:srgbClr val="5B5B5B"/>
                </a:solidFill>
                <a:effectLst/>
                <a:latin typeface="Montserrat"/>
              </a:rPr>
              <a:t>Council</a:t>
            </a:r>
            <a:r>
              <a:rPr lang="pt-PT" b="0" i="0" dirty="0">
                <a:solidFill>
                  <a:srgbClr val="5B5B5B"/>
                </a:solidFill>
                <a:effectLst/>
                <a:latin typeface="Montserrat"/>
              </a:rPr>
              <a:t> (GSTC) tornar-se-ão </a:t>
            </a:r>
            <a:r>
              <a:rPr lang="pt-PT" b="1" i="0" dirty="0">
                <a:solidFill>
                  <a:srgbClr val="5B5B5B"/>
                </a:solidFill>
                <a:effectLst/>
                <a:latin typeface="Montserrat"/>
              </a:rPr>
              <a:t>Certificados para Destinos Verdes.</a:t>
            </a:r>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32</a:t>
            </a:fld>
            <a:endParaRPr lang="en-US"/>
          </a:p>
        </p:txBody>
      </p:sp>
    </p:spTree>
    <p:extLst>
      <p:ext uri="{BB962C8B-B14F-4D97-AF65-F5344CB8AC3E}">
        <p14:creationId xmlns:p14="http://schemas.microsoft.com/office/powerpoint/2010/main" val="2475752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A economia do bem-estar é uma indústria global gigantesca, estimada pelo Global </a:t>
            </a:r>
            <a:r>
              <a:rPr lang="pt-PT" dirty="0" err="1"/>
              <a:t>Wellness</a:t>
            </a:r>
            <a:r>
              <a:rPr lang="pt-PT" dirty="0"/>
              <a:t> </a:t>
            </a:r>
            <a:r>
              <a:rPr lang="pt-PT" dirty="0" err="1"/>
              <a:t>Institute</a:t>
            </a:r>
            <a:r>
              <a:rPr lang="pt-PT" dirty="0"/>
              <a:t> (GWI) em US $4,2 triliões e representando cerca de 5,3% da produção económica global em 2017. Definida como uma indústria que permite aos consumidores incorporar atividades e estilos de vida de bem-estar no seu quotidiano, a economia do bem-estar abrange dez setores variados e diversos (ver figura). A GWI foi pioneira neste conceito e mediu a economia do bem-estar no Global </a:t>
            </a:r>
            <a:r>
              <a:rPr lang="pt-PT" dirty="0" err="1"/>
              <a:t>Wellness</a:t>
            </a:r>
            <a:r>
              <a:rPr lang="pt-PT" dirty="0"/>
              <a:t> </a:t>
            </a:r>
            <a:r>
              <a:rPr lang="pt-PT" dirty="0" err="1"/>
              <a:t>Economy</a:t>
            </a:r>
            <a:r>
              <a:rPr lang="pt-PT" dirty="0"/>
              <a:t> Monitor de 2014. Desde então, a economia do bem-estar cresceu de US $3,4 triliões para US $4,2 triliões, ou 5,8% ao ano. Essa taxa de crescimento é cinco vezes mais rápida do que o crescimento económico global (1,1% ao ano) de 2013-2017.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sl-SI"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kern="1200" dirty="0">
                <a:solidFill>
                  <a:schemeClr val="tx1"/>
                </a:solidFill>
                <a:effectLst/>
                <a:latin typeface="+mn-lt"/>
                <a:ea typeface="+mn-ea"/>
                <a:cs typeface="+mn-cs"/>
              </a:rPr>
              <a:t>Leitura complementar</a:t>
            </a:r>
            <a:r>
              <a:rPr lang="sl-SI" sz="1200" b="0" i="0" kern="1200" dirty="0">
                <a:solidFill>
                  <a:schemeClr val="tx1"/>
                </a:solidFill>
                <a:effectLst/>
                <a:latin typeface="+mn-lt"/>
                <a:ea typeface="+mn-ea"/>
                <a:cs typeface="+mn-cs"/>
              </a:rPr>
              <a:t>: </a:t>
            </a:r>
            <a:endParaRPr lang="pt-PT"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b="0" i="0" u="sng" kern="1200" dirty="0">
                <a:solidFill>
                  <a:schemeClr val="tx1"/>
                </a:solidFill>
                <a:effectLst/>
                <a:latin typeface="+mn-lt"/>
                <a:ea typeface="+mn-ea"/>
                <a:cs typeface="+mn-cs"/>
              </a:rPr>
              <a:t>https://globalwellnessinstitute.org/industry-research/</a:t>
            </a:r>
            <a:endParaRPr lang="pt-PT" sz="1200" b="0" i="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a:t>https://globalwellnessinstitute.org/wp-content/uploads/2019/07/Understanding-Wellness-Four-Global-Forces-Driving-the-Growth-of-the-Wellness-Economy_Rev6.pdf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l-SI" dirty="0"/>
          </a:p>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33</a:t>
            </a:fld>
            <a:endParaRPr lang="en-US"/>
          </a:p>
        </p:txBody>
      </p:sp>
    </p:spTree>
    <p:extLst>
      <p:ext uri="{BB962C8B-B14F-4D97-AF65-F5344CB8AC3E}">
        <p14:creationId xmlns:p14="http://schemas.microsoft.com/office/powerpoint/2010/main" val="28829385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34</a:t>
            </a:fld>
            <a:endParaRPr lang="en-US"/>
          </a:p>
        </p:txBody>
      </p:sp>
    </p:spTree>
    <p:extLst>
      <p:ext uri="{BB962C8B-B14F-4D97-AF65-F5344CB8AC3E}">
        <p14:creationId xmlns:p14="http://schemas.microsoft.com/office/powerpoint/2010/main" val="2810564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35</a:t>
            </a:fld>
            <a:endParaRPr lang="en-US"/>
          </a:p>
        </p:txBody>
      </p:sp>
    </p:spTree>
    <p:extLst>
      <p:ext uri="{BB962C8B-B14F-4D97-AF65-F5344CB8AC3E}">
        <p14:creationId xmlns:p14="http://schemas.microsoft.com/office/powerpoint/2010/main" val="35688271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36</a:t>
            </a:fld>
            <a:endParaRPr lang="en-US"/>
          </a:p>
        </p:txBody>
      </p:sp>
    </p:spTree>
    <p:extLst>
      <p:ext uri="{BB962C8B-B14F-4D97-AF65-F5344CB8AC3E}">
        <p14:creationId xmlns:p14="http://schemas.microsoft.com/office/powerpoint/2010/main" val="3193682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6</a:t>
            </a:fld>
            <a:endParaRPr lang="en-US"/>
          </a:p>
        </p:txBody>
      </p:sp>
    </p:spTree>
    <p:extLst>
      <p:ext uri="{BB962C8B-B14F-4D97-AF65-F5344CB8AC3E}">
        <p14:creationId xmlns:p14="http://schemas.microsoft.com/office/powerpoint/2010/main" val="7858687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37</a:t>
            </a:fld>
            <a:endParaRPr lang="en-US"/>
          </a:p>
        </p:txBody>
      </p:sp>
    </p:spTree>
    <p:extLst>
      <p:ext uri="{BB962C8B-B14F-4D97-AF65-F5344CB8AC3E}">
        <p14:creationId xmlns:p14="http://schemas.microsoft.com/office/powerpoint/2010/main" val="1774194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Fonte da foto</a:t>
            </a:r>
            <a:r>
              <a:rPr lang="sl-SI" dirty="0"/>
              <a:t>: </a:t>
            </a:r>
            <a:r>
              <a:rPr lang="it-IT" dirty="0">
                <a:hlinkClick r:id="rId3"/>
              </a:rPr>
              <a:t>Giornata_della_Terra.jpg (960×500) (santamariaapparente.com)</a:t>
            </a:r>
            <a:r>
              <a:rPr lang="sl-SI" sz="1200" dirty="0"/>
              <a:t> </a:t>
            </a:r>
          </a:p>
          <a:p>
            <a:r>
              <a:rPr lang="pt-PT" dirty="0"/>
              <a:t>Fonte da definição</a:t>
            </a:r>
            <a:r>
              <a:rPr lang="sl-SI" dirty="0"/>
              <a:t>: </a:t>
            </a:r>
            <a:r>
              <a:rPr lang="en-US" dirty="0">
                <a:hlinkClick r:id="rId4"/>
              </a:rPr>
              <a:t>What is Sustainability? | UCLA Sustainability</a:t>
            </a:r>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38</a:t>
            </a:fld>
            <a:endParaRPr lang="en-US"/>
          </a:p>
        </p:txBody>
      </p:sp>
    </p:spTree>
    <p:extLst>
      <p:ext uri="{BB962C8B-B14F-4D97-AF65-F5344CB8AC3E}">
        <p14:creationId xmlns:p14="http://schemas.microsoft.com/office/powerpoint/2010/main" val="27614514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PT" sz="1200" kern="1200" dirty="0">
                <a:solidFill>
                  <a:schemeClr val="tx1"/>
                </a:solidFill>
                <a:effectLst/>
                <a:latin typeface="+mn-lt"/>
                <a:ea typeface="+mn-ea"/>
                <a:cs typeface="+mn-cs"/>
              </a:rPr>
              <a:t>O conceito básico de desenvolvimento do turismo sustentável refere-se aos aspetos ambientais, socioculturais e económicos do desenvolvimento do turismo e requer um equilíbrio entre eles.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PT" sz="1200" kern="1200" dirty="0">
                <a:solidFill>
                  <a:schemeClr val="tx1"/>
                </a:solidFill>
                <a:effectLst/>
                <a:latin typeface="+mn-lt"/>
                <a:ea typeface="+mn-ea"/>
                <a:cs typeface="+mn-cs"/>
              </a:rPr>
              <a:t>O desenvolvimento sustentável beneficia as gerações atuais e futuras. Melhora as condições ecológicas e económicas, permite a igualdade no desenvolvimento e mantém a qualidade de vida no sentido mais amplo do termo.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PT" sz="1200" kern="1200" dirty="0">
                <a:solidFill>
                  <a:schemeClr val="tx1"/>
                </a:solidFill>
                <a:effectLst/>
                <a:latin typeface="+mn-lt"/>
                <a:ea typeface="+mn-ea"/>
                <a:cs typeface="+mn-cs"/>
              </a:rPr>
              <a:t>O turismo sustentável deve, portanto: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PT" sz="1200" kern="1200" dirty="0">
                <a:solidFill>
                  <a:schemeClr val="tx1"/>
                </a:solidFill>
                <a:effectLst/>
                <a:latin typeface="+mn-lt"/>
                <a:ea typeface="+mn-ea"/>
                <a:cs typeface="+mn-cs"/>
              </a:rPr>
              <a:t>-otimizar o uso de recursos ambientais,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PT" sz="1200" kern="1200" dirty="0">
                <a:solidFill>
                  <a:schemeClr val="tx1"/>
                </a:solidFill>
                <a:effectLst/>
                <a:latin typeface="+mn-lt"/>
                <a:ea typeface="+mn-ea"/>
                <a:cs typeface="+mn-cs"/>
              </a:rPr>
              <a:t>-preservar os principais processos ecológicos e ajudar a preservar o património natural e a biodiversidade,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PT" sz="1200" kern="1200" dirty="0">
                <a:solidFill>
                  <a:schemeClr val="tx1"/>
                </a:solidFill>
                <a:effectLst/>
                <a:latin typeface="+mn-lt"/>
                <a:ea typeface="+mn-ea"/>
                <a:cs typeface="+mn-cs"/>
              </a:rPr>
              <a:t>-respeitar a autenticidade </a:t>
            </a:r>
            <a:r>
              <a:rPr lang="pt-PT" sz="1200" kern="1200" dirty="0" err="1">
                <a:solidFill>
                  <a:schemeClr val="tx1"/>
                </a:solidFill>
                <a:effectLst/>
                <a:latin typeface="+mn-lt"/>
                <a:ea typeface="+mn-ea"/>
                <a:cs typeface="+mn-cs"/>
              </a:rPr>
              <a:t>sócio-cultural</a:t>
            </a:r>
            <a:r>
              <a:rPr lang="pt-PT" sz="1200" kern="1200" dirty="0">
                <a:solidFill>
                  <a:schemeClr val="tx1"/>
                </a:solidFill>
                <a:effectLst/>
                <a:latin typeface="+mn-lt"/>
                <a:ea typeface="+mn-ea"/>
                <a:cs typeface="+mn-cs"/>
              </a:rPr>
              <a:t> do destino local,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PT" sz="1200" kern="1200" dirty="0">
                <a:solidFill>
                  <a:schemeClr val="tx1"/>
                </a:solidFill>
                <a:effectLst/>
                <a:latin typeface="+mn-lt"/>
                <a:ea typeface="+mn-ea"/>
                <a:cs typeface="+mn-cs"/>
              </a:rPr>
              <a:t>-preservar o património cultural imaterial e construído, os valores tradicionais, e contribuir para a compreensão e tolerância intercultural,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PT" sz="1200" kern="1200" dirty="0">
                <a:solidFill>
                  <a:schemeClr val="tx1"/>
                </a:solidFill>
                <a:effectLst/>
                <a:latin typeface="+mn-lt"/>
                <a:ea typeface="+mn-ea"/>
                <a:cs typeface="+mn-cs"/>
              </a:rPr>
              <a:t>-garantir uma gestão de longo prazo e benefícios socioeconómicos distribuídos de forma equitativa a todas as partes interessadas, empregabilidade estável e oportunidades de ganho, e benefícios sociais para as comunidades locais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PT" sz="1200" kern="1200" dirty="0">
                <a:solidFill>
                  <a:schemeClr val="tx1"/>
                </a:solidFill>
                <a:effectLst/>
                <a:latin typeface="+mn-lt"/>
                <a:ea typeface="+mn-ea"/>
                <a:cs typeface="+mn-cs"/>
              </a:rPr>
              <a:t>-contribuir para a redução da pobreza.</a:t>
            </a:r>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39</a:t>
            </a:fld>
            <a:endParaRPr lang="en-US"/>
          </a:p>
        </p:txBody>
      </p:sp>
    </p:spTree>
    <p:extLst>
      <p:ext uri="{BB962C8B-B14F-4D97-AF65-F5344CB8AC3E}">
        <p14:creationId xmlns:p14="http://schemas.microsoft.com/office/powerpoint/2010/main" val="18930390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Fonte</a:t>
            </a:r>
            <a:r>
              <a:rPr lang="sl-SI" dirty="0"/>
              <a:t>: </a:t>
            </a:r>
            <a:r>
              <a:rPr kumimoji="0" lang="sl-SI" altLang="sl-SI"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https://www.un-page.org/page-and-sustainable-development-goals </a:t>
            </a:r>
            <a:endParaRPr kumimoji="0" lang="sl-SI" altLang="sl-SI" sz="2000" b="0" i="0" u="none" strike="noStrike" cap="none" normalizeH="0" baseline="0" dirty="0">
              <a:ln>
                <a:noFill/>
              </a:ln>
              <a:solidFill>
                <a:schemeClr val="tx1"/>
              </a:solidFill>
              <a:effectLst/>
              <a:latin typeface="Arial" panose="020B0604020202020204" pitchFamily="34" charset="0"/>
            </a:endParaRPr>
          </a:p>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40</a:t>
            </a:fld>
            <a:endParaRPr lang="en-US"/>
          </a:p>
        </p:txBody>
      </p:sp>
    </p:spTree>
    <p:extLst>
      <p:ext uri="{BB962C8B-B14F-4D97-AF65-F5344CB8AC3E}">
        <p14:creationId xmlns:p14="http://schemas.microsoft.com/office/powerpoint/2010/main" val="42229452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41</a:t>
            </a:fld>
            <a:endParaRPr lang="en-US"/>
          </a:p>
        </p:txBody>
      </p:sp>
    </p:spTree>
    <p:extLst>
      <p:ext uri="{BB962C8B-B14F-4D97-AF65-F5344CB8AC3E}">
        <p14:creationId xmlns:p14="http://schemas.microsoft.com/office/powerpoint/2010/main" val="35361336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De acordo com as diretrizes da OMT, os destinos que procuram o desenvolvimento turístico sustentável são recomendados para otimizar o uso dos recursos ambientais, que são um elemento-chave no desenvolvimento do turismo, mantendo processos ecológicos essenciais e ajudando a preservar o património natural e a biodiversidade. É necessário respeitar a autenticidade sociocultural das comunidades de acolhimento e preservar o seu património cultural edificado e vivo, os valores tradicionais e, desta forma, contribuir para a compreensão e tolerância intercultural. Operações económicas bem-sucedidas e de longo prazo precisam de ser asseguradas, proporcionando benefícios socioeconómicos a todas as partes interessadas, distribuídas de forma justa, incluindo empregos estáveis e oportunidades de renda e serviços sociais para as comunidades anfitriãs. Esta atitude e desenvolvimento também contribuem para a redução da pobreza.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l-SI"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Fonte da </a:t>
            </a:r>
            <a:r>
              <a:rPr lang="en-US" dirty="0" err="1"/>
              <a:t>foto</a:t>
            </a:r>
            <a:r>
              <a:rPr lang="en-US" dirty="0"/>
              <a:t>: sustainable-tourism_1.jpg</a:t>
            </a:r>
            <a:r>
              <a:rPr lang="sl-SI" dirty="0"/>
              <a:t> </a:t>
            </a:r>
            <a:r>
              <a:rPr lang="en-US" dirty="0"/>
              <a:t> (750 × 500) (theplaidzebra.com)</a:t>
            </a:r>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42</a:t>
            </a:fld>
            <a:endParaRPr lang="en-US"/>
          </a:p>
        </p:txBody>
      </p:sp>
    </p:spTree>
    <p:extLst>
      <p:ext uri="{BB962C8B-B14F-4D97-AF65-F5344CB8AC3E}">
        <p14:creationId xmlns:p14="http://schemas.microsoft.com/office/powerpoint/2010/main" val="29694898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pt-PT" dirty="0"/>
              <a:t>Em 2007, foi estabelecida a "Parceria para Critérios Globais de Turismo Sustentável", reunindo a </a:t>
            </a:r>
            <a:r>
              <a:rPr lang="pt-PT" dirty="0" err="1"/>
              <a:t>Rainforest</a:t>
            </a:r>
            <a:r>
              <a:rPr lang="pt-PT" dirty="0"/>
              <a:t> </a:t>
            </a:r>
            <a:r>
              <a:rPr lang="pt-PT" dirty="0" err="1"/>
              <a:t>Alliance</a:t>
            </a:r>
            <a:r>
              <a:rPr lang="pt-PT" dirty="0"/>
              <a:t>, o Programa das Nações Unidas para o Meio Ambiente (PNUMA), a Fundação das Nações Unidas e a Organização Mundial de Turismo das Nações Unidas. (OMT) junto com uma coligação de 32 parceiros de renome na indústria do turismo. O seu objetivo era adotar os princípios gerais do turismo sustentável, para unificar a linguagem comum do turismo sustentável. Desta parceria, o Global </a:t>
            </a:r>
            <a:r>
              <a:rPr lang="pt-PT" dirty="0" err="1"/>
              <a:t>Sustainable</a:t>
            </a:r>
            <a:r>
              <a:rPr lang="pt-PT" dirty="0"/>
              <a:t> </a:t>
            </a:r>
            <a:r>
              <a:rPr lang="pt-PT" dirty="0" err="1"/>
              <a:t>Tourism</a:t>
            </a:r>
            <a:r>
              <a:rPr lang="pt-PT" dirty="0"/>
              <a:t> </a:t>
            </a:r>
            <a:r>
              <a:rPr lang="pt-PT" dirty="0" err="1"/>
              <a:t>Council</a:t>
            </a:r>
            <a:r>
              <a:rPr lang="pt-PT" dirty="0"/>
              <a:t> (GSTC) nasceu em 2010. A sua tarefa é desenvolver e gerir padrões globais para viagens e turismo sustentável (Critérios GSTC) e certificar áreas ou fornecedores de turismo sustentável. </a:t>
            </a:r>
          </a:p>
          <a:p>
            <a:r>
              <a:rPr lang="pt-PT" dirty="0"/>
              <a:t>Os critérios do GSTC são o resultado de esforços globais para desenvolver uma linguagem comum sobre sustentabilidade no turismo, que serve como padrão global de referência para o turismo sustentável. Eles são usados ​​para educação e consciencialização, formulação de políticas para empresas e agências governamentais e outros tipos de organizações, para medir e avaliar o progresso e como base para a certificação. Estão agrupados em quatro pilares relacionados com a gestão secreta, impactos socioeconómicos, impactos culturais e impactos ambientais (incluindo consumo de recursos, redução da poluição e conservação da biodiversidade e da paisagem).</a:t>
            </a:r>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43</a:t>
            </a:fld>
            <a:endParaRPr lang="en-US"/>
          </a:p>
        </p:txBody>
      </p:sp>
    </p:spTree>
    <p:extLst>
      <p:ext uri="{BB962C8B-B14F-4D97-AF65-F5344CB8AC3E}">
        <p14:creationId xmlns:p14="http://schemas.microsoft.com/office/powerpoint/2010/main" val="41624424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https://www.bva-bdrc.com/projects/holiday-trends-2020</a:t>
            </a:r>
          </a:p>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44</a:t>
            </a:fld>
            <a:endParaRPr lang="en-US"/>
          </a:p>
        </p:txBody>
      </p:sp>
    </p:spTree>
    <p:extLst>
      <p:ext uri="{BB962C8B-B14F-4D97-AF65-F5344CB8AC3E}">
        <p14:creationId xmlns:p14="http://schemas.microsoft.com/office/powerpoint/2010/main" val="12723351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pt-PT" dirty="0"/>
              <a:t>Pode ler mais sobre destinos sustentáveis em </a:t>
            </a:r>
            <a:r>
              <a:rPr lang="sl-SI" dirty="0">
                <a:hlinkClick r:id="rId3"/>
              </a:rPr>
              <a:t>Sustainability - ETC Corporate (etc-corporate.org)</a:t>
            </a:r>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45</a:t>
            </a:fld>
            <a:endParaRPr lang="en-US"/>
          </a:p>
        </p:txBody>
      </p:sp>
    </p:spTree>
    <p:extLst>
      <p:ext uri="{BB962C8B-B14F-4D97-AF65-F5344CB8AC3E}">
        <p14:creationId xmlns:p14="http://schemas.microsoft.com/office/powerpoint/2010/main" val="26272427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pt-PT" dirty="0"/>
              <a:t>Mais sobre turismo sustentável em</a:t>
            </a:r>
            <a:r>
              <a:rPr lang="sl-SI" dirty="0"/>
              <a:t>:  </a:t>
            </a:r>
            <a:r>
              <a:rPr lang="en-US" dirty="0">
                <a:hlinkClick r:id="rId3"/>
              </a:rPr>
              <a:t>Sustainable &amp; Responsible Tourism in Scotland | VisitScotland</a:t>
            </a:r>
            <a:endParaRPr lang="sl-SI" dirty="0"/>
          </a:p>
          <a:p>
            <a:endParaRPr lang="sl-SI" dirty="0"/>
          </a:p>
          <a:p>
            <a:r>
              <a:rPr lang="pt-PT" dirty="0"/>
              <a:t>Fonte</a:t>
            </a:r>
            <a:r>
              <a:rPr lang="sl-SI" dirty="0"/>
              <a:t>: </a:t>
            </a:r>
            <a:r>
              <a:rPr lang="sl-SI" dirty="0">
                <a:hlinkClick r:id="rId4"/>
              </a:rPr>
              <a:t>wpGCT21EN-v0.8.pdf (euromonitor.com)</a:t>
            </a:r>
            <a:endParaRPr lang="sl-SI" dirty="0"/>
          </a:p>
          <a:p>
            <a:r>
              <a:rPr lang="pt-PT" dirty="0"/>
              <a:t>Fonte da foto</a:t>
            </a:r>
            <a:r>
              <a:rPr lang="sl-SI" dirty="0"/>
              <a:t>: </a:t>
            </a:r>
            <a:r>
              <a:rPr lang="sl-SI" dirty="0">
                <a:hlinkClick r:id="rId5"/>
              </a:rPr>
              <a:t>delavnica_trening_v_naravi_cas_zase.jpg (800×533) (zenskisvet.si)</a:t>
            </a:r>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46</a:t>
            </a:fld>
            <a:endParaRPr lang="en-US"/>
          </a:p>
        </p:txBody>
      </p:sp>
    </p:spTree>
    <p:extLst>
      <p:ext uri="{BB962C8B-B14F-4D97-AF65-F5344CB8AC3E}">
        <p14:creationId xmlns:p14="http://schemas.microsoft.com/office/powerpoint/2010/main" val="1726083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7</a:t>
            </a:fld>
            <a:endParaRPr lang="en-US"/>
          </a:p>
        </p:txBody>
      </p:sp>
    </p:spTree>
    <p:extLst>
      <p:ext uri="{BB962C8B-B14F-4D97-AF65-F5344CB8AC3E}">
        <p14:creationId xmlns:p14="http://schemas.microsoft.com/office/powerpoint/2010/main" val="22742195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47</a:t>
            </a:fld>
            <a:endParaRPr lang="en-US"/>
          </a:p>
        </p:txBody>
      </p:sp>
    </p:spTree>
    <p:extLst>
      <p:ext uri="{BB962C8B-B14F-4D97-AF65-F5344CB8AC3E}">
        <p14:creationId xmlns:p14="http://schemas.microsoft.com/office/powerpoint/2010/main" val="16969495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48</a:t>
            </a:fld>
            <a:endParaRPr lang="en-US"/>
          </a:p>
        </p:txBody>
      </p:sp>
    </p:spTree>
    <p:extLst>
      <p:ext uri="{BB962C8B-B14F-4D97-AF65-F5344CB8AC3E}">
        <p14:creationId xmlns:p14="http://schemas.microsoft.com/office/powerpoint/2010/main" val="18960860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49</a:t>
            </a:fld>
            <a:endParaRPr lang="en-US"/>
          </a:p>
        </p:txBody>
      </p:sp>
    </p:spTree>
    <p:extLst>
      <p:ext uri="{BB962C8B-B14F-4D97-AF65-F5344CB8AC3E}">
        <p14:creationId xmlns:p14="http://schemas.microsoft.com/office/powerpoint/2010/main" val="27742368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50</a:t>
            </a:fld>
            <a:endParaRPr lang="en-US"/>
          </a:p>
        </p:txBody>
      </p:sp>
    </p:spTree>
    <p:extLst>
      <p:ext uri="{BB962C8B-B14F-4D97-AF65-F5344CB8AC3E}">
        <p14:creationId xmlns:p14="http://schemas.microsoft.com/office/powerpoint/2010/main" val="20347981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Fonte foto</a:t>
            </a:r>
            <a:r>
              <a:rPr lang="sl-SI" dirty="0"/>
              <a:t>: </a:t>
            </a:r>
            <a:r>
              <a:rPr lang="en-US" dirty="0">
                <a:hlinkClick r:id="rId3"/>
              </a:rPr>
              <a:t>female-tourists-hand-have-happy-travel-map_1150-7411.jpg (626×417) (freepik.com)</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51</a:t>
            </a:fld>
            <a:endParaRPr lang="en-US"/>
          </a:p>
        </p:txBody>
      </p:sp>
    </p:spTree>
    <p:extLst>
      <p:ext uri="{BB962C8B-B14F-4D97-AF65-F5344CB8AC3E}">
        <p14:creationId xmlns:p14="http://schemas.microsoft.com/office/powerpoint/2010/main" val="30269532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52</a:t>
            </a:fld>
            <a:endParaRPr lang="en-US"/>
          </a:p>
        </p:txBody>
      </p:sp>
    </p:spTree>
    <p:extLst>
      <p:ext uri="{BB962C8B-B14F-4D97-AF65-F5344CB8AC3E}">
        <p14:creationId xmlns:p14="http://schemas.microsoft.com/office/powerpoint/2010/main" val="10046743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53</a:t>
            </a:fld>
            <a:endParaRPr lang="en-US"/>
          </a:p>
        </p:txBody>
      </p:sp>
    </p:spTree>
    <p:extLst>
      <p:ext uri="{BB962C8B-B14F-4D97-AF65-F5344CB8AC3E}">
        <p14:creationId xmlns:p14="http://schemas.microsoft.com/office/powerpoint/2010/main" val="23784593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54</a:t>
            </a:fld>
            <a:endParaRPr lang="en-US"/>
          </a:p>
        </p:txBody>
      </p:sp>
    </p:spTree>
    <p:extLst>
      <p:ext uri="{BB962C8B-B14F-4D97-AF65-F5344CB8AC3E}">
        <p14:creationId xmlns:p14="http://schemas.microsoft.com/office/powerpoint/2010/main" val="3392029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Photography</a:t>
            </a:r>
            <a:r>
              <a:rPr lang="sl-SI" dirty="0"/>
              <a:t> </a:t>
            </a:r>
            <a:r>
              <a:rPr lang="sl-SI" dirty="0" err="1"/>
              <a:t>source</a:t>
            </a:r>
            <a:r>
              <a:rPr lang="sl-SI" dirty="0"/>
              <a:t>: </a:t>
            </a:r>
            <a:r>
              <a:rPr lang="en-US" dirty="0">
                <a:hlinkClick r:id="rId3"/>
              </a:rPr>
              <a:t>happy-and-healthy-life.jpg (615×280) (homehealthbeauty.in)</a:t>
            </a:r>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9</a:t>
            </a:fld>
            <a:endParaRPr lang="en-US"/>
          </a:p>
        </p:txBody>
      </p:sp>
    </p:spTree>
    <p:extLst>
      <p:ext uri="{BB962C8B-B14F-4D97-AF65-F5344CB8AC3E}">
        <p14:creationId xmlns:p14="http://schemas.microsoft.com/office/powerpoint/2010/main" val="2769079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nSpc>
                <a:spcPct val="150000"/>
              </a:lnSpc>
            </a:pPr>
            <a:r>
              <a:rPr lang="pt-PT" sz="1100" b="0" dirty="0">
                <a:solidFill>
                  <a:srgbClr val="303336"/>
                </a:solidFill>
              </a:rPr>
              <a:t>Existem muitas definições deste termo, dependendo da parte do mundo em que nos encontremos. A definição geral no dicionário online (</a:t>
            </a:r>
            <a:r>
              <a:rPr lang="pt-PT" sz="1100" b="0" dirty="0" err="1">
                <a:solidFill>
                  <a:srgbClr val="303336"/>
                </a:solidFill>
              </a:rPr>
              <a:t>Merriam</a:t>
            </a:r>
            <a:r>
              <a:rPr lang="pt-PT" sz="1100" b="0" dirty="0">
                <a:solidFill>
                  <a:srgbClr val="303336"/>
                </a:solidFill>
              </a:rPr>
              <a:t>-Webster) define bem-estar como "a qualidade da saúde ou o estado de boa saúde como um ativamente objetivo procurado ". Pode-se dizer que o exposto é de uma forma ou de outra comum a todas as definições, independentemente de se entender o bem-estar como parte da oferta turística ou do quotidiano. Diferentes partes do mundo também podem destacar a importância de componentes individuais de maneiras diferentes, mas o termo bem-estar é entendido como a atividade equilibrada de todos os componentes.</a:t>
            </a:r>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10</a:t>
            </a:fld>
            <a:endParaRPr lang="en-US"/>
          </a:p>
        </p:txBody>
      </p:sp>
    </p:spTree>
    <p:extLst>
      <p:ext uri="{BB962C8B-B14F-4D97-AF65-F5344CB8AC3E}">
        <p14:creationId xmlns:p14="http://schemas.microsoft.com/office/powerpoint/2010/main" val="3274428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pt-PT" sz="1200" b="0" i="0" kern="1200" dirty="0">
                <a:solidFill>
                  <a:schemeClr val="tx1"/>
                </a:solidFill>
                <a:effectLst/>
                <a:latin typeface="+mn-lt"/>
                <a:ea typeface="+mn-ea"/>
                <a:cs typeface="+mn-cs"/>
              </a:rPr>
              <a:t>O termo </a:t>
            </a:r>
            <a:r>
              <a:rPr lang="pt-PT" sz="1200" b="0" i="0" kern="1200" dirty="0" err="1">
                <a:solidFill>
                  <a:schemeClr val="tx1"/>
                </a:solidFill>
                <a:effectLst/>
                <a:latin typeface="+mn-lt"/>
                <a:ea typeface="+mn-ea"/>
                <a:cs typeface="+mn-cs"/>
              </a:rPr>
              <a:t>wellness</a:t>
            </a:r>
            <a:r>
              <a:rPr lang="pt-PT" sz="1200" b="0" i="0" kern="1200" dirty="0">
                <a:solidFill>
                  <a:schemeClr val="tx1"/>
                </a:solidFill>
                <a:effectLst/>
                <a:latin typeface="+mn-lt"/>
                <a:ea typeface="+mn-ea"/>
                <a:cs typeface="+mn-cs"/>
              </a:rPr>
              <a:t> foi usada pela primeira vez na literatura em 1654 e já significava saúde e bem-estar há mais de trezentos anos. </a:t>
            </a:r>
          </a:p>
          <a:p>
            <a:r>
              <a:rPr lang="pt-PT" dirty="0"/>
              <a:t>Nos primórdios do movimento da medicina preventiva nos Estados Unidos, o termo tornou-se cada vez mais popular na década de 1950, primeiro nos círculos profissionais, depois cada vez mais também no público.</a:t>
            </a:r>
            <a:br>
              <a:rPr lang="en-US" dirty="0"/>
            </a:br>
            <a:br>
              <a:rPr lang="en-US" dirty="0"/>
            </a:br>
            <a:r>
              <a:rPr lang="pt-PT" dirty="0"/>
              <a:t>Em particular, os trabalhos e publicações de </a:t>
            </a:r>
            <a:r>
              <a:rPr lang="pt-PT" dirty="0" err="1"/>
              <a:t>Halbert</a:t>
            </a:r>
            <a:r>
              <a:rPr lang="pt-PT" dirty="0"/>
              <a:t> </a:t>
            </a:r>
            <a:r>
              <a:rPr lang="pt-PT" dirty="0" err="1"/>
              <a:t>Dunn</a:t>
            </a:r>
            <a:r>
              <a:rPr lang="pt-PT" dirty="0"/>
              <a:t>, John Travis, </a:t>
            </a:r>
            <a:r>
              <a:rPr lang="pt-PT" dirty="0" err="1"/>
              <a:t>Donald</a:t>
            </a:r>
            <a:r>
              <a:rPr lang="pt-PT" dirty="0"/>
              <a:t> </a:t>
            </a:r>
            <a:r>
              <a:rPr lang="pt-PT" dirty="0" err="1"/>
              <a:t>Ardell</a:t>
            </a:r>
            <a:r>
              <a:rPr lang="pt-PT" dirty="0"/>
              <a:t> e </a:t>
            </a:r>
            <a:r>
              <a:rPr lang="pt-PT" dirty="0" err="1"/>
              <a:t>Gerhart</a:t>
            </a:r>
            <a:r>
              <a:rPr lang="pt-PT" dirty="0"/>
              <a:t> </a:t>
            </a:r>
            <a:r>
              <a:rPr lang="pt-PT" dirty="0" err="1"/>
              <a:t>Hettler</a:t>
            </a:r>
            <a:r>
              <a:rPr lang="pt-PT" dirty="0"/>
              <a:t> estimularam um movimento de bem-estar nos EUA. Desde a década de 1970, as instituições do setor privado e estatal descobriram um meio testado e comprovado de reduzir os custos de saúde relacionados ao estilo de vida no conceito de bem-estar.</a:t>
            </a:r>
            <a:endParaRPr lang="en-US" sz="1200" b="0" i="0" kern="1200" dirty="0">
              <a:solidFill>
                <a:schemeClr val="tx1"/>
              </a:solidFill>
              <a:effectLst/>
              <a:latin typeface="+mn-lt"/>
              <a:ea typeface="+mn-ea"/>
              <a:cs typeface="+mn-cs"/>
            </a:endParaRPr>
          </a:p>
          <a:p>
            <a:br>
              <a:rPr lang="en-US" dirty="0"/>
            </a:br>
            <a:r>
              <a:rPr lang="pt-PT" sz="1200" b="0" i="0" kern="1200" dirty="0">
                <a:solidFill>
                  <a:schemeClr val="tx1"/>
                </a:solidFill>
                <a:effectLst/>
                <a:latin typeface="+mn-lt"/>
                <a:ea typeface="+mn-ea"/>
                <a:cs typeface="+mn-cs"/>
              </a:rPr>
              <a:t>Desde o início da década de 1990, o termo bem-estar também ganhou popularidade na Alemanha. A sua mensagem central do presente e futuro permanece acima de tudo um sinónimo de compreensão positiva da saúde.</a:t>
            </a:r>
          </a:p>
          <a:p>
            <a:endParaRPr lang="sl-SI" sz="1200" b="0" i="0" kern="1200" dirty="0">
              <a:solidFill>
                <a:schemeClr val="tx1"/>
              </a:solidFill>
              <a:effectLst/>
              <a:latin typeface="+mn-lt"/>
              <a:ea typeface="+mn-ea"/>
              <a:cs typeface="+mn-cs"/>
            </a:endParaRPr>
          </a:p>
          <a:p>
            <a:r>
              <a:rPr lang="en-US" b="0" dirty="0"/>
              <a:t>Travis was the first doctor to open a wellness center based on Dunn's ideas, where people were led to the wellness path without the usual medical tools and made experts of their own (the empowerment</a:t>
            </a:r>
            <a:r>
              <a:rPr lang="sl-SI" b="0" dirty="0"/>
              <a:t> </a:t>
            </a:r>
            <a:r>
              <a:rPr lang="en-US" b="0" dirty="0"/>
              <a:t>approach). Principles for Travis's work were:</a:t>
            </a:r>
          </a:p>
          <a:p>
            <a:r>
              <a:rPr lang="pt-PT" dirty="0"/>
              <a:t>Travis foi o primeiro médico a abrir um centro de bem-estar com base nas ideias de </a:t>
            </a:r>
            <a:r>
              <a:rPr lang="pt-PT" dirty="0" err="1"/>
              <a:t>Dunn</a:t>
            </a:r>
            <a:r>
              <a:rPr lang="pt-PT" dirty="0"/>
              <a:t>, onde as pessoas eram conduzidas ao “caminho do bem-estar” sem as ferramentas médicas tradicionais e tornaram-se especialistas por conta própria (a abordagem de empoderamento). Os princípios para o trabalho de Travis foram:</a:t>
            </a:r>
            <a:endParaRPr lang="en-US" b="0" dirty="0"/>
          </a:p>
          <a:p>
            <a:pPr marL="171450" indent="-171450">
              <a:buFont typeface="Arial" panose="020B0604020202020204" pitchFamily="34" charset="0"/>
              <a:buChar char="•"/>
            </a:pPr>
            <a:r>
              <a:rPr lang="pt-PT" dirty="0"/>
              <a:t>A responsabilidade do “eu” como a chave para o bem-estar.</a:t>
            </a:r>
            <a:endParaRPr lang="en-US" b="0" dirty="0"/>
          </a:p>
          <a:p>
            <a:pPr marL="171450" indent="-171450">
              <a:buFont typeface="Arial" panose="020B0604020202020204" pitchFamily="34" charset="0"/>
              <a:buChar char="•"/>
            </a:pPr>
            <a:r>
              <a:rPr lang="pt-PT" b="0" dirty="0"/>
              <a:t>Perceção das pessoas como clientes e não como pacientes.</a:t>
            </a:r>
            <a:endParaRPr lang="en-US" b="0" dirty="0"/>
          </a:p>
          <a:p>
            <a:pPr marL="171450" indent="-171450">
              <a:buFont typeface="Arial" panose="020B0604020202020204" pitchFamily="34" charset="0"/>
              <a:buChar char="•"/>
            </a:pPr>
            <a:r>
              <a:rPr lang="pt-PT" dirty="0"/>
              <a:t>O caminho para o bem-estar passa pelo autoconhecimento.</a:t>
            </a:r>
            <a:endParaRPr lang="en-US" b="0" dirty="0"/>
          </a:p>
          <a:p>
            <a:pPr marL="171450" indent="-171450">
              <a:buFont typeface="Arial" panose="020B0604020202020204" pitchFamily="34" charset="0"/>
              <a:buChar char="•"/>
            </a:pPr>
            <a:r>
              <a:rPr lang="pt-PT" dirty="0"/>
              <a:t>Aprender a reconhecer os seus sentimentos e ser capaz de expressá-los com eficácia.</a:t>
            </a:r>
            <a:r>
              <a:rPr lang="en-US" b="0" dirty="0"/>
              <a:t>.</a:t>
            </a:r>
          </a:p>
          <a:p>
            <a:pPr marL="171450" indent="-171450">
              <a:buFont typeface="Arial" panose="020B0604020202020204" pitchFamily="34" charset="0"/>
              <a:buChar char="•"/>
            </a:pPr>
            <a:r>
              <a:rPr lang="pt-PT" dirty="0"/>
              <a:t>Adquirir novas experiências e experimentar maneiras práticas de se autodesenvolver.</a:t>
            </a:r>
            <a:endParaRPr lang="en-US" b="0" dirty="0"/>
          </a:p>
          <a:p>
            <a:pPr marL="171450" indent="-171450">
              <a:buFont typeface="Arial" panose="020B0604020202020204" pitchFamily="34" charset="0"/>
              <a:buChar char="•"/>
            </a:pPr>
            <a:r>
              <a:rPr lang="en-US" b="0" dirty="0" err="1"/>
              <a:t>Desenvolver</a:t>
            </a:r>
            <a:r>
              <a:rPr lang="en-US" b="0" dirty="0"/>
              <a:t> a </a:t>
            </a:r>
            <a:r>
              <a:rPr lang="en-US" b="0" dirty="0" err="1"/>
              <a:t>autoaceitação</a:t>
            </a:r>
            <a:r>
              <a:rPr lang="en-US" b="0" dirty="0"/>
              <a:t> e </a:t>
            </a:r>
            <a:r>
              <a:rPr lang="en-US" b="0" dirty="0" err="1"/>
              <a:t>autoestima</a:t>
            </a:r>
            <a:r>
              <a:rPr lang="en-US" b="0" dirty="0"/>
              <a:t>..</a:t>
            </a:r>
            <a:endParaRPr lang="sl-SI" b="0" dirty="0"/>
          </a:p>
          <a:p>
            <a:endParaRPr lang="sl-SI" dirty="0"/>
          </a:p>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11</a:t>
            </a:fld>
            <a:endParaRPr lang="en-US"/>
          </a:p>
        </p:txBody>
      </p:sp>
    </p:spTree>
    <p:extLst>
      <p:ext uri="{BB962C8B-B14F-4D97-AF65-F5344CB8AC3E}">
        <p14:creationId xmlns:p14="http://schemas.microsoft.com/office/powerpoint/2010/main" val="2418007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12</a:t>
            </a:fld>
            <a:endParaRPr lang="en-US"/>
          </a:p>
        </p:txBody>
      </p:sp>
    </p:spTree>
    <p:extLst>
      <p:ext uri="{BB962C8B-B14F-4D97-AF65-F5344CB8AC3E}">
        <p14:creationId xmlns:p14="http://schemas.microsoft.com/office/powerpoint/2010/main" val="3788070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13</a:t>
            </a:fld>
            <a:endParaRPr lang="en-US"/>
          </a:p>
        </p:txBody>
      </p:sp>
    </p:spTree>
    <p:extLst>
      <p:ext uri="{BB962C8B-B14F-4D97-AF65-F5344CB8AC3E}">
        <p14:creationId xmlns:p14="http://schemas.microsoft.com/office/powerpoint/2010/main" val="3625254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1/12/22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Picture Placeholder 2">
            <a:extLst>
              <a:ext uri="{FF2B5EF4-FFF2-40B4-BE49-F238E27FC236}">
                <a16:creationId xmlns:a16="http://schemas.microsoft.com/office/drawing/2014/main"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470D8D8A-160A-E54A-A3E8-514650382F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BEE029E7-2486-8441-AD63-8C7908EF836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420744"/>
            <a:ext cx="1965601" cy="242442"/>
          </a:xfrm>
          <a:prstGeom prst="rect">
            <a:avLst/>
          </a:prstGeom>
        </p:spPr>
      </p:pic>
    </p:spTree>
    <p:extLst>
      <p:ext uri="{BB962C8B-B14F-4D97-AF65-F5344CB8AC3E}">
        <p14:creationId xmlns:p14="http://schemas.microsoft.com/office/powerpoint/2010/main" val="4034618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40" name="Picture Placeholder 2">
            <a:extLst>
              <a:ext uri="{FF2B5EF4-FFF2-40B4-BE49-F238E27FC236}">
                <a16:creationId xmlns:a16="http://schemas.microsoft.com/office/drawing/2014/main"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77A8B5D0-0AEC-F446-A323-E7D32E7B46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14057"/>
            <a:ext cx="1965601" cy="655817"/>
          </a:xfrm>
          <a:prstGeom prst="rect">
            <a:avLst/>
          </a:prstGeom>
        </p:spPr>
      </p:pic>
      <p:pic>
        <p:nvPicPr>
          <p:cNvPr id="15" name="Picture 14" descr="A picture containing clock, light&#10;&#10;Description automatically generated">
            <a:extLst>
              <a:ext uri="{FF2B5EF4-FFF2-40B4-BE49-F238E27FC236}">
                <a16:creationId xmlns:a16="http://schemas.microsoft.com/office/drawing/2014/main" id="{3046BC33-37F3-6048-88BE-58D0D1700B2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420744"/>
            <a:ext cx="1965601" cy="242442"/>
          </a:xfrm>
          <a:prstGeom prst="rect">
            <a:avLst/>
          </a:prstGeom>
        </p:spPr>
      </p:pic>
    </p:spTree>
    <p:extLst>
      <p:ext uri="{BB962C8B-B14F-4D97-AF65-F5344CB8AC3E}">
        <p14:creationId xmlns:p14="http://schemas.microsoft.com/office/powerpoint/2010/main" val="1890645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A193C59-B731-4547-9C68-6DD50ABF4A48}"/>
              </a:ext>
            </a:extLst>
          </p:cNvPr>
          <p:cNvSpPr/>
          <p:nvPr userDrawn="1"/>
        </p:nvSpPr>
        <p:spPr>
          <a:xfrm>
            <a:off x="1" y="573972"/>
            <a:ext cx="3657600" cy="3966192"/>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5" name="Rectangle 14">
            <a:extLst>
              <a:ext uri="{FF2B5EF4-FFF2-40B4-BE49-F238E27FC236}">
                <a16:creationId xmlns:a16="http://schemas.microsoft.com/office/drawing/2014/main" id="{B12BEEE8-C8B2-B942-B19E-5F025637839E}"/>
              </a:ext>
            </a:extLst>
          </p:cNvPr>
          <p:cNvSpPr/>
          <p:nvPr userDrawn="1"/>
        </p:nvSpPr>
        <p:spPr>
          <a:xfrm>
            <a:off x="10798629" y="4540164"/>
            <a:ext cx="1393371" cy="81471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6" name="Text Placeholder 23">
            <a:extLst>
              <a:ext uri="{FF2B5EF4-FFF2-40B4-BE49-F238E27FC236}">
                <a16:creationId xmlns:a16="http://schemas.microsoft.com/office/drawing/2014/main" id="{A5F280E2-5C11-E848-918D-5B63238DDA69}"/>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9649DF6-A910-6541-8334-0AFA64D16647}"/>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9" name="Picture Placeholder 2">
            <a:extLst>
              <a:ext uri="{FF2B5EF4-FFF2-40B4-BE49-F238E27FC236}">
                <a16:creationId xmlns:a16="http://schemas.microsoft.com/office/drawing/2014/main" id="{03903FD7-B0B5-C34B-8FAD-562DD7371374}"/>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20" name="Picture 19" descr="A picture containing clock, light&#10;&#10;Description automatically generated">
            <a:extLst>
              <a:ext uri="{FF2B5EF4-FFF2-40B4-BE49-F238E27FC236}">
                <a16:creationId xmlns:a16="http://schemas.microsoft.com/office/drawing/2014/main" id="{3FFA77D1-E063-194C-B3F4-3827B010D4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14057"/>
            <a:ext cx="1965601" cy="655817"/>
          </a:xfrm>
          <a:prstGeom prst="rect">
            <a:avLst/>
          </a:prstGeom>
        </p:spPr>
      </p:pic>
      <p:pic>
        <p:nvPicPr>
          <p:cNvPr id="21" name="Picture 20" descr="A picture containing clock, light&#10;&#10;Description automatically generated">
            <a:extLst>
              <a:ext uri="{FF2B5EF4-FFF2-40B4-BE49-F238E27FC236}">
                <a16:creationId xmlns:a16="http://schemas.microsoft.com/office/drawing/2014/main" id="{AAF04B87-73BD-FF46-8740-282C1A2BD07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420744"/>
            <a:ext cx="1965601" cy="242442"/>
          </a:xfrm>
          <a:prstGeom prst="rect">
            <a:avLst/>
          </a:prstGeom>
        </p:spPr>
      </p:pic>
      <p:sp>
        <p:nvSpPr>
          <p:cNvPr id="22" name="TextBox 21">
            <a:extLst>
              <a:ext uri="{FF2B5EF4-FFF2-40B4-BE49-F238E27FC236}">
                <a16:creationId xmlns:a16="http://schemas.microsoft.com/office/drawing/2014/main" id="{E5E697F6-53AA-874B-BB99-6656F342A3B8}"/>
              </a:ext>
            </a:extLst>
          </p:cNvPr>
          <p:cNvSpPr txBox="1"/>
          <p:nvPr userDrawn="1"/>
        </p:nvSpPr>
        <p:spPr>
          <a:xfrm>
            <a:off x="2529444" y="533202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8217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296157" y="4534649"/>
            <a:ext cx="785328" cy="1056986"/>
          </a:xfrm>
        </p:spPr>
        <p:txBody>
          <a:bodyPr anchor="t">
            <a:normAutofit/>
          </a:bodyPr>
          <a:lstStyle>
            <a:lvl1pPr marL="0" indent="0" algn="r">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712093" y="857244"/>
            <a:ext cx="4369392" cy="4493975"/>
          </a:xfrm>
        </p:spPr>
        <p:txBody>
          <a:bodyPr anchor="ctr">
            <a:normAutofit/>
          </a:bodyPr>
          <a:lstStyle>
            <a:lvl1pPr marL="0" indent="0" algn="ctr">
              <a:buNone/>
              <a:defRPr sz="3000" i="1" baseline="0">
                <a:solidFill>
                  <a:schemeClr val="tx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623677" y="659926"/>
            <a:ext cx="2613204" cy="1221666"/>
          </a:xfrm>
        </p:spPr>
        <p:txBody>
          <a:bodyPr anchor="t">
            <a:normAutofit/>
          </a:bodyPr>
          <a:lstStyle>
            <a:lvl1pPr marL="0" indent="0" algn="l">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299729" y="-1"/>
            <a:ext cx="4369392"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pic>
        <p:nvPicPr>
          <p:cNvPr id="25" name="Picture 24" descr="A picture containing clock, light&#10;&#10;Description automatically generated">
            <a:extLst>
              <a:ext uri="{FF2B5EF4-FFF2-40B4-BE49-F238E27FC236}">
                <a16:creationId xmlns:a16="http://schemas.microsoft.com/office/drawing/2014/main" id="{1AAC24B9-FFAF-734C-961D-EBEC0B1978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881549"/>
            <a:ext cx="1965601" cy="655817"/>
          </a:xfrm>
          <a:prstGeom prst="rect">
            <a:avLst/>
          </a:prstGeom>
        </p:spPr>
      </p:pic>
      <p:pic>
        <p:nvPicPr>
          <p:cNvPr id="28" name="Picture 27" descr="A picture containing clock, light&#10;&#10;Description automatically generated">
            <a:extLst>
              <a:ext uri="{FF2B5EF4-FFF2-40B4-BE49-F238E27FC236}">
                <a16:creationId xmlns:a16="http://schemas.microsoft.com/office/drawing/2014/main" id="{33393B36-9099-F14A-9B66-8AADB417960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076358"/>
            <a:ext cx="1965601" cy="242442"/>
          </a:xfrm>
          <a:prstGeom prst="rect">
            <a:avLst/>
          </a:prstGeom>
        </p:spPr>
      </p:pic>
    </p:spTree>
    <p:extLst>
      <p:ext uri="{BB962C8B-B14F-4D97-AF65-F5344CB8AC3E}">
        <p14:creationId xmlns:p14="http://schemas.microsoft.com/office/powerpoint/2010/main" val="2434540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73A3490-EBD3-BA40-BA5F-427C723BBA52}"/>
              </a:ext>
            </a:extLst>
          </p:cNvPr>
          <p:cNvSpPr/>
          <p:nvPr userDrawn="1"/>
        </p:nvSpPr>
        <p:spPr>
          <a:xfrm>
            <a:off x="405433" y="370011"/>
            <a:ext cx="11381134" cy="611797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a:extLst>
              <a:ext uri="{FF2B5EF4-FFF2-40B4-BE49-F238E27FC236}">
                <a16:creationId xmlns:a16="http://schemas.microsoft.com/office/drawing/2014/main" id="{CF482994-7DCE-674B-8773-A6B999027940}"/>
              </a:ext>
            </a:extLst>
          </p:cNvPr>
          <p:cNvSpPr>
            <a:spLocks noGrp="1"/>
          </p:cNvSpPr>
          <p:nvPr>
            <p:ph type="body" sz="quarter" idx="14" hasCustomPrompt="1"/>
          </p:nvPr>
        </p:nvSpPr>
        <p:spPr>
          <a:xfrm>
            <a:off x="4296157" y="4534649"/>
            <a:ext cx="785328" cy="1056986"/>
          </a:xfrm>
        </p:spPr>
        <p:txBody>
          <a:bodyPr anchor="t">
            <a:normAutofit/>
          </a:bodyPr>
          <a:lstStyle>
            <a:lvl1pPr marL="0" indent="0" algn="r">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64549542-EC66-6D4F-A905-17D9D453C432}"/>
              </a:ext>
            </a:extLst>
          </p:cNvPr>
          <p:cNvSpPr>
            <a:spLocks noGrp="1"/>
          </p:cNvSpPr>
          <p:nvPr>
            <p:ph type="body" sz="quarter" idx="13" hasCustomPrompt="1"/>
          </p:nvPr>
        </p:nvSpPr>
        <p:spPr>
          <a:xfrm>
            <a:off x="712093" y="857244"/>
            <a:ext cx="4369392" cy="4493975"/>
          </a:xfrm>
        </p:spPr>
        <p:txBody>
          <a:bodyPr anchor="ctr">
            <a:normAutofit/>
          </a:bodyPr>
          <a:lstStyle>
            <a:lvl1pPr marL="0" indent="0" algn="ctr">
              <a:buNone/>
              <a:defRPr sz="3000" i="1" baseline="0">
                <a:solidFill>
                  <a:schemeClr val="tx1"/>
                </a:solidFill>
                <a:latin typeface="+mn-lt"/>
              </a:defRPr>
            </a:lvl1pPr>
          </a:lstStyle>
          <a:p>
            <a:pPr lvl="0"/>
            <a:r>
              <a:rPr lang="en-US" dirty="0"/>
              <a:t>Quote Here</a:t>
            </a:r>
          </a:p>
        </p:txBody>
      </p:sp>
      <p:sp>
        <p:nvSpPr>
          <p:cNvPr id="21" name="Text Placeholder 23">
            <a:extLst>
              <a:ext uri="{FF2B5EF4-FFF2-40B4-BE49-F238E27FC236}">
                <a16:creationId xmlns:a16="http://schemas.microsoft.com/office/drawing/2014/main" id="{5558487F-3248-D24F-B0C7-4C1ECF728A97}"/>
              </a:ext>
            </a:extLst>
          </p:cNvPr>
          <p:cNvSpPr>
            <a:spLocks noGrp="1"/>
          </p:cNvSpPr>
          <p:nvPr>
            <p:ph type="body" sz="quarter" idx="15" hasCustomPrompt="1"/>
          </p:nvPr>
        </p:nvSpPr>
        <p:spPr>
          <a:xfrm>
            <a:off x="623677" y="659926"/>
            <a:ext cx="2613204" cy="1221666"/>
          </a:xfrm>
        </p:spPr>
        <p:txBody>
          <a:bodyPr anchor="t">
            <a:normAutofit/>
          </a:bodyPr>
          <a:lstStyle>
            <a:lvl1pPr marL="0" indent="0" algn="l">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22" name="Picture Placeholder 2">
            <a:extLst>
              <a:ext uri="{FF2B5EF4-FFF2-40B4-BE49-F238E27FC236}">
                <a16:creationId xmlns:a16="http://schemas.microsoft.com/office/drawing/2014/main" id="{4E341D50-4597-F740-B18A-BF741768A777}"/>
              </a:ext>
            </a:extLst>
          </p:cNvPr>
          <p:cNvSpPr>
            <a:spLocks noGrp="1"/>
          </p:cNvSpPr>
          <p:nvPr>
            <p:ph type="pic" sz="quarter" idx="19"/>
          </p:nvPr>
        </p:nvSpPr>
        <p:spPr>
          <a:xfrm>
            <a:off x="5299729" y="-1"/>
            <a:ext cx="4369392"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pic>
        <p:nvPicPr>
          <p:cNvPr id="23" name="Picture 22" descr="A picture containing clock, light&#10;&#10;Description automatically generated">
            <a:extLst>
              <a:ext uri="{FF2B5EF4-FFF2-40B4-BE49-F238E27FC236}">
                <a16:creationId xmlns:a16="http://schemas.microsoft.com/office/drawing/2014/main" id="{AD30A63E-6E9F-4243-B9DE-463FF62A2C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881549"/>
            <a:ext cx="1965601" cy="655817"/>
          </a:xfrm>
          <a:prstGeom prst="rect">
            <a:avLst/>
          </a:prstGeom>
        </p:spPr>
      </p:pic>
      <p:pic>
        <p:nvPicPr>
          <p:cNvPr id="24" name="Picture 23" descr="A picture containing clock, light&#10;&#10;Description automatically generated">
            <a:extLst>
              <a:ext uri="{FF2B5EF4-FFF2-40B4-BE49-F238E27FC236}">
                <a16:creationId xmlns:a16="http://schemas.microsoft.com/office/drawing/2014/main" id="{9889B87C-5507-C94E-82F2-564202A8676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076358"/>
            <a:ext cx="1965601" cy="242442"/>
          </a:xfrm>
          <a:prstGeom prst="rect">
            <a:avLst/>
          </a:prstGeom>
        </p:spPr>
      </p:pic>
    </p:spTree>
    <p:extLst>
      <p:ext uri="{BB962C8B-B14F-4D97-AF65-F5344CB8AC3E}">
        <p14:creationId xmlns:p14="http://schemas.microsoft.com/office/powerpoint/2010/main" val="132536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332509" y="301336"/>
            <a:ext cx="11513127" cy="62137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3">
            <a:extLst>
              <a:ext uri="{FF2B5EF4-FFF2-40B4-BE49-F238E27FC236}">
                <a16:creationId xmlns:a16="http://schemas.microsoft.com/office/drawing/2014/main"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tx1"/>
                </a:solidFill>
                <a:latin typeface="+mn-lt"/>
              </a:defRPr>
            </a:lvl1pPr>
          </a:lstStyle>
          <a:p>
            <a:pPr lvl="0"/>
            <a:r>
              <a:rPr lang="en-US" dirty="0"/>
              <a:t>TITLE</a:t>
            </a:r>
          </a:p>
        </p:txBody>
      </p:sp>
      <p:pic>
        <p:nvPicPr>
          <p:cNvPr id="7" name="Picture 6" descr="A picture containing clock, light&#10;&#10;Description automatically generated">
            <a:extLst>
              <a:ext uri="{FF2B5EF4-FFF2-40B4-BE49-F238E27FC236}">
                <a16:creationId xmlns:a16="http://schemas.microsoft.com/office/drawing/2014/main" id="{1DB39406-52C6-524A-A8ED-A322BCC3CC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881549"/>
            <a:ext cx="1965601" cy="655817"/>
          </a:xfrm>
          <a:prstGeom prst="rect">
            <a:avLst/>
          </a:prstGeom>
        </p:spPr>
      </p:pic>
      <p:pic>
        <p:nvPicPr>
          <p:cNvPr id="10" name="Picture 9" descr="A picture containing clock, light&#10;&#10;Description automatically generated">
            <a:extLst>
              <a:ext uri="{FF2B5EF4-FFF2-40B4-BE49-F238E27FC236}">
                <a16:creationId xmlns:a16="http://schemas.microsoft.com/office/drawing/2014/main" id="{94816418-C330-BE45-BD1B-DE767D2CADA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076358"/>
            <a:ext cx="1965601" cy="242442"/>
          </a:xfrm>
          <a:prstGeom prst="rect">
            <a:avLst/>
          </a:prstGeom>
        </p:spPr>
      </p:pic>
    </p:spTree>
    <p:extLst>
      <p:ext uri="{BB962C8B-B14F-4D97-AF65-F5344CB8AC3E}">
        <p14:creationId xmlns:p14="http://schemas.microsoft.com/office/powerpoint/2010/main" val="846720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2CDFA0-AE32-354F-BFC4-4E2908931666}"/>
              </a:ext>
            </a:extLst>
          </p:cNvPr>
          <p:cNvSpPr/>
          <p:nvPr userDrawn="1"/>
        </p:nvSpPr>
        <p:spPr>
          <a:xfrm>
            <a:off x="332509" y="301336"/>
            <a:ext cx="11513127" cy="621376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3">
            <a:extLst>
              <a:ext uri="{FF2B5EF4-FFF2-40B4-BE49-F238E27FC236}">
                <a16:creationId xmlns:a16="http://schemas.microsoft.com/office/drawing/2014/main" id="{45EEF1A5-64A2-B74F-8A95-59D3FCF531D2}"/>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tx1"/>
                </a:solidFill>
                <a:latin typeface="+mn-lt"/>
              </a:defRPr>
            </a:lvl1pPr>
          </a:lstStyle>
          <a:p>
            <a:pPr lvl="0"/>
            <a:r>
              <a:rPr lang="en-US" dirty="0"/>
              <a:t>TITLE</a:t>
            </a:r>
          </a:p>
        </p:txBody>
      </p:sp>
      <p:pic>
        <p:nvPicPr>
          <p:cNvPr id="10" name="Picture 9" descr="A picture containing clock, light&#10;&#10;Description automatically generated">
            <a:extLst>
              <a:ext uri="{FF2B5EF4-FFF2-40B4-BE49-F238E27FC236}">
                <a16:creationId xmlns:a16="http://schemas.microsoft.com/office/drawing/2014/main" id="{88FDC867-7C61-1D48-AAB9-0445B22007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881549"/>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0115479A-658A-854C-9A1B-C1555C23D5F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076358"/>
            <a:ext cx="1965601" cy="242442"/>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 solid with text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FC44B-F86F-CC4A-9DA1-0992E13CF076}"/>
              </a:ext>
            </a:extLst>
          </p:cNvPr>
          <p:cNvSpPr/>
          <p:nvPr userDrawn="1"/>
        </p:nvSpPr>
        <p:spPr>
          <a:xfrm>
            <a:off x="332509" y="301336"/>
            <a:ext cx="5118265" cy="62137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lock, light&#10;&#10;Description automatically generated">
            <a:extLst>
              <a:ext uri="{FF2B5EF4-FFF2-40B4-BE49-F238E27FC236}">
                <a16:creationId xmlns:a16="http://schemas.microsoft.com/office/drawing/2014/main" id="{E3B0AF24-C60F-C74B-9FB2-36635DF8A3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881549"/>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7C48E361-DED3-4A4D-98A8-4FCABC28DB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076358"/>
            <a:ext cx="1965601" cy="242442"/>
          </a:xfrm>
          <a:prstGeom prst="rect">
            <a:avLst/>
          </a:prstGeom>
        </p:spPr>
      </p:pic>
      <p:sp>
        <p:nvSpPr>
          <p:cNvPr id="14" name="Text Placeholder 23">
            <a:extLst>
              <a:ext uri="{FF2B5EF4-FFF2-40B4-BE49-F238E27FC236}">
                <a16:creationId xmlns:a16="http://schemas.microsoft.com/office/drawing/2014/main" id="{D27942BF-7B03-CE45-B584-E1265764F33C}"/>
              </a:ext>
            </a:extLst>
          </p:cNvPr>
          <p:cNvSpPr>
            <a:spLocks noGrp="1"/>
          </p:cNvSpPr>
          <p:nvPr>
            <p:ph type="body" sz="quarter" idx="15" hasCustomPrompt="1"/>
          </p:nvPr>
        </p:nvSpPr>
        <p:spPr>
          <a:xfrm>
            <a:off x="571313" y="875544"/>
            <a:ext cx="4677581" cy="4883987"/>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C077F339-5D74-6348-8CE9-B8CF53750BBF}"/>
              </a:ext>
            </a:extLst>
          </p:cNvPr>
          <p:cNvSpPr>
            <a:spLocks noGrp="1"/>
          </p:cNvSpPr>
          <p:nvPr>
            <p:ph type="body" sz="quarter" idx="16" hasCustomPrompt="1"/>
          </p:nvPr>
        </p:nvSpPr>
        <p:spPr>
          <a:xfrm>
            <a:off x="5973287" y="875545"/>
            <a:ext cx="5576287" cy="4883986"/>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 solid with text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FC44B-F86F-CC4A-9DA1-0992E13CF076}"/>
              </a:ext>
            </a:extLst>
          </p:cNvPr>
          <p:cNvSpPr/>
          <p:nvPr userDrawn="1"/>
        </p:nvSpPr>
        <p:spPr>
          <a:xfrm>
            <a:off x="332509" y="301336"/>
            <a:ext cx="5118265" cy="621376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lock, light&#10;&#10;Description automatically generated">
            <a:extLst>
              <a:ext uri="{FF2B5EF4-FFF2-40B4-BE49-F238E27FC236}">
                <a16:creationId xmlns:a16="http://schemas.microsoft.com/office/drawing/2014/main" id="{E3B0AF24-C60F-C74B-9FB2-36635DF8A3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881549"/>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7C48E361-DED3-4A4D-98A8-4FCABC28DB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076358"/>
            <a:ext cx="1965601" cy="242442"/>
          </a:xfrm>
          <a:prstGeom prst="rect">
            <a:avLst/>
          </a:prstGeom>
        </p:spPr>
      </p:pic>
      <p:sp>
        <p:nvSpPr>
          <p:cNvPr id="14" name="Text Placeholder 23">
            <a:extLst>
              <a:ext uri="{FF2B5EF4-FFF2-40B4-BE49-F238E27FC236}">
                <a16:creationId xmlns:a16="http://schemas.microsoft.com/office/drawing/2014/main" id="{D27942BF-7B03-CE45-B584-E1265764F33C}"/>
              </a:ext>
            </a:extLst>
          </p:cNvPr>
          <p:cNvSpPr>
            <a:spLocks noGrp="1"/>
          </p:cNvSpPr>
          <p:nvPr>
            <p:ph type="body" sz="quarter" idx="15" hasCustomPrompt="1"/>
          </p:nvPr>
        </p:nvSpPr>
        <p:spPr>
          <a:xfrm>
            <a:off x="571313" y="875544"/>
            <a:ext cx="4677581" cy="4883987"/>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C077F339-5D74-6348-8CE9-B8CF53750BBF}"/>
              </a:ext>
            </a:extLst>
          </p:cNvPr>
          <p:cNvSpPr>
            <a:spLocks noGrp="1"/>
          </p:cNvSpPr>
          <p:nvPr>
            <p:ph type="body" sz="quarter" idx="16" hasCustomPrompt="1"/>
          </p:nvPr>
        </p:nvSpPr>
        <p:spPr>
          <a:xfrm>
            <a:off x="5973287" y="875545"/>
            <a:ext cx="5576287" cy="4883986"/>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085201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47066"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306311"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65555"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24798"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92881"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2"/>
            <a:ext cx="11222614" cy="740896"/>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61765"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47066"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33731"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302615"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87916"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30703"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99587"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84888"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67167"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36051"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21352"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26" name="Picture 25" descr="A picture containing clock, light&#10;&#10;Description automatically generated">
            <a:extLst>
              <a:ext uri="{FF2B5EF4-FFF2-40B4-BE49-F238E27FC236}">
                <a16:creationId xmlns:a16="http://schemas.microsoft.com/office/drawing/2014/main" id="{16DB5F36-9181-364F-99C3-D62B127EA7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14057"/>
            <a:ext cx="1965601" cy="655817"/>
          </a:xfrm>
          <a:prstGeom prst="rect">
            <a:avLst/>
          </a:prstGeom>
        </p:spPr>
      </p:pic>
      <p:pic>
        <p:nvPicPr>
          <p:cNvPr id="27" name="Picture 26" descr="A picture containing clock, light&#10;&#10;Description automatically generated">
            <a:extLst>
              <a:ext uri="{FF2B5EF4-FFF2-40B4-BE49-F238E27FC236}">
                <a16:creationId xmlns:a16="http://schemas.microsoft.com/office/drawing/2014/main" id="{D54472F6-5652-F54C-87BE-CC3014C0EA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420744"/>
            <a:ext cx="1965601" cy="242442"/>
          </a:xfrm>
          <a:prstGeom prst="rect">
            <a:avLst/>
          </a:prstGeom>
        </p:spPr>
      </p:pic>
    </p:spTree>
    <p:extLst>
      <p:ext uri="{BB962C8B-B14F-4D97-AF65-F5344CB8AC3E}">
        <p14:creationId xmlns:p14="http://schemas.microsoft.com/office/powerpoint/2010/main" val="1529164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2"/>
            <a:ext cx="12192000" cy="685800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tx1"/>
                </a:solidFill>
                <a:effectLst/>
                <a:latin typeface="+mn-lt"/>
                <a:ea typeface="+mn-ea"/>
                <a:cs typeface="+mn-cs"/>
                <a:sym typeface="Quattrocento Sans"/>
              </a:rPr>
              <a:t>DETOUR</a:t>
            </a:r>
          </a:p>
          <a:p>
            <a:pPr fontAlgn="base"/>
            <a:r>
              <a:rPr lang="en-IE" sz="4400" b="0" i="0" u="none" strike="noStrike" kern="1200" baseline="0" dirty="0">
                <a:solidFill>
                  <a:schemeClr val="tx1"/>
                </a:solidFill>
                <a:effectLst/>
                <a:latin typeface="+mn-lt"/>
                <a:ea typeface="+mn-ea"/>
                <a:cs typeface="+mn-cs"/>
                <a:sym typeface="Quattrocento Sans"/>
              </a:rPr>
              <a:t>FONT TYPEFACE &amp; SIZE</a:t>
            </a:r>
            <a:endParaRPr lang="en-IE" sz="3600" baseline="0" dirty="0">
              <a:solidFill>
                <a:schemeClr val="tx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tx1"/>
                </a:solidFill>
                <a:effectLst/>
                <a:latin typeface="+mn-lt"/>
                <a:ea typeface="+mn-ea"/>
                <a:cs typeface="+mn-cs"/>
              </a:rPr>
              <a:t>PLEASE</a:t>
            </a:r>
            <a:r>
              <a:rPr lang="en-IE" sz="3000" b="0" i="0" u="none" strike="noStrike" kern="1200" baseline="0" dirty="0">
                <a:solidFill>
                  <a:schemeClr val="tx1"/>
                </a:solidFill>
                <a:effectLst/>
                <a:latin typeface="+mn-lt"/>
                <a:ea typeface="+mn-ea"/>
                <a:cs typeface="+mn-cs"/>
              </a:rPr>
              <a:t> ENSURE TO KEEP FONTS AS PER THE LAYOUT</a:t>
            </a:r>
            <a:endParaRPr lang="en-IE" sz="3000" b="0" i="0" u="none" strike="noStrike" kern="1200" dirty="0">
              <a:solidFill>
                <a:schemeClr val="tx1"/>
              </a:solidFill>
              <a:effectLst/>
              <a:latin typeface="+mn-lt"/>
              <a:ea typeface="+mn-ea"/>
              <a:cs typeface="+mn-cs"/>
            </a:endParaRPr>
          </a:p>
          <a:p>
            <a:pPr fontAlgn="base"/>
            <a:endParaRPr lang="en-IE" sz="3000" b="0" i="0" u="none" strike="noStrike" kern="1200" dirty="0">
              <a:solidFill>
                <a:schemeClr val="tx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tx1"/>
                </a:solidFill>
                <a:effectLst/>
                <a:latin typeface="+mn-lt"/>
                <a:ea typeface="+mn-ea"/>
                <a:cs typeface="+mn-cs"/>
              </a:rPr>
              <a:t>48 point </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Divider</a:t>
            </a:r>
            <a:r>
              <a:rPr lang="en-IE" sz="3000" b="0" i="0" u="none" strike="noStrike" kern="1200" baseline="0" dirty="0">
                <a:solidFill>
                  <a:schemeClr val="tx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tx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36 point</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30 point</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	</a:t>
            </a:r>
            <a:r>
              <a:rPr lang="en-IE" sz="3000" b="0" i="0" u="none" strike="noStrike" kern="1200" baseline="0" dirty="0">
                <a:solidFill>
                  <a:schemeClr val="tx1"/>
                </a:solidFill>
                <a:effectLst/>
                <a:latin typeface="+mn-lt"/>
                <a:ea typeface="+mn-ea"/>
                <a:cs typeface="+mn-cs"/>
              </a:rPr>
              <a:t>       </a:t>
            </a:r>
            <a:r>
              <a:rPr lang="en-IE" sz="3000" b="0" i="0" u="none" strike="noStrike" kern="1200" dirty="0">
                <a:solidFill>
                  <a:schemeClr val="tx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24 point</a:t>
            </a:r>
            <a:r>
              <a:rPr lang="en-IE" sz="3000" b="0" i="0" u="none" strike="noStrike" kern="1200" baseline="0" dirty="0">
                <a:solidFill>
                  <a:schemeClr val="tx1"/>
                </a:solidFill>
                <a:effectLst/>
                <a:latin typeface="+mn-lt"/>
                <a:ea typeface="+mn-ea"/>
                <a:cs typeface="+mn-cs"/>
              </a:rPr>
              <a:t>  -  </a:t>
            </a:r>
            <a:r>
              <a:rPr lang="en-IE" sz="3000" b="0" i="0" u="none" strike="noStrike" kern="1200" baseline="0" dirty="0">
                <a:solidFill>
                  <a:schemeClr val="tx1"/>
                </a:solidFill>
                <a:effectLst/>
                <a:latin typeface="+mn-lt"/>
                <a:ea typeface="Quattrocento Sans"/>
                <a:cs typeface="Quattrocento Sans"/>
                <a:sym typeface="Quattrocento Sans"/>
              </a:rPr>
              <a:t>Main </a:t>
            </a:r>
            <a:r>
              <a:rPr lang="en-IE" sz="3000" b="0" i="0" u="none" strike="noStrike" kern="1200" dirty="0">
                <a:solidFill>
                  <a:schemeClr val="tx1"/>
                </a:solidFill>
                <a:effectLst/>
                <a:latin typeface="+mn-lt"/>
                <a:ea typeface="+mn-ea"/>
                <a:cs typeface="+mn-cs"/>
              </a:rPr>
              <a:t>Text Body </a:t>
            </a:r>
            <a:endParaRPr lang="en-US" sz="3000" dirty="0">
              <a:solidFill>
                <a:schemeClr val="tx1"/>
              </a:solidFill>
            </a:endParaRPr>
          </a:p>
          <a:p>
            <a:pPr fontAlgn="base"/>
            <a:endParaRPr lang="en-IE" sz="3000" b="0" i="0" u="none" strike="noStrike" kern="1200" dirty="0">
              <a:solidFill>
                <a:schemeClr val="tx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tx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tx1"/>
                </a:solidFill>
                <a:effectLst/>
                <a:latin typeface="+mn-lt"/>
                <a:ea typeface="+mn-ea"/>
                <a:cs typeface="+mn-cs"/>
                <a:sym typeface="Quattrocento Sans"/>
              </a:rPr>
              <a:t>DETOUR </a:t>
            </a:r>
            <a:r>
              <a:rPr lang="en-IE" sz="2400" b="0" i="0" u="none" strike="noStrike" kern="1200" baseline="0" dirty="0">
                <a:solidFill>
                  <a:schemeClr val="tx1"/>
                </a:solidFill>
                <a:effectLst/>
                <a:latin typeface="+mn-lt"/>
                <a:ea typeface="+mn-ea"/>
                <a:cs typeface="+mn-cs"/>
                <a:sym typeface="Quattrocento Sans"/>
              </a:rPr>
              <a:t>PowerPoint is</a:t>
            </a:r>
            <a:r>
              <a:rPr lang="is-IS" sz="2400" b="0" i="0" u="none" strike="noStrike" kern="1200" baseline="0" dirty="0">
                <a:solidFill>
                  <a:schemeClr val="tx1"/>
                </a:solidFill>
                <a:effectLst/>
                <a:latin typeface="+mn-lt"/>
                <a:ea typeface="+mn-ea"/>
                <a:cs typeface="+mn-cs"/>
                <a:sym typeface="Quattrocento Sans"/>
              </a:rPr>
              <a:t>….</a:t>
            </a:r>
            <a:endParaRPr lang="en-IE" sz="2400" b="0" i="0" u="none" strike="noStrike" kern="1200" baseline="0" dirty="0">
              <a:solidFill>
                <a:schemeClr val="tx1"/>
              </a:solidFill>
              <a:effectLst/>
              <a:latin typeface="+mn-lt"/>
              <a:ea typeface="+mn-ea"/>
              <a:cs typeface="+mn-cs"/>
              <a:sym typeface="Quattrocento Sans"/>
            </a:endParaRPr>
          </a:p>
          <a:p>
            <a:pPr fontAlgn="base"/>
            <a:endParaRPr lang="en-IE" sz="2400" b="0" i="0" u="none" strike="noStrike" kern="1200" baseline="0" dirty="0">
              <a:solidFill>
                <a:schemeClr val="tx1"/>
              </a:solidFill>
              <a:effectLst/>
              <a:latin typeface="+mn-lt"/>
              <a:ea typeface="+mn-ea"/>
              <a:cs typeface="+mn-cs"/>
              <a:sym typeface="Quattrocento Sans"/>
            </a:endParaRPr>
          </a:p>
          <a:p>
            <a:pPr fontAlgn="base"/>
            <a:r>
              <a:rPr lang="en-IE" sz="3600" b="1" i="1" baseline="0" dirty="0">
                <a:solidFill>
                  <a:schemeClr val="tx1"/>
                </a:solidFill>
                <a:latin typeface="+mn-lt"/>
                <a:ea typeface="Quattrocento Sans"/>
                <a:cs typeface="Quattrocento Sans"/>
                <a:sym typeface="Quattrocento Sans"/>
              </a:rPr>
              <a:t>Calibri</a:t>
            </a:r>
            <a:endParaRPr lang="en-IE" sz="3600" baseline="0" dirty="0">
              <a:solidFill>
                <a:schemeClr val="tx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tx1"/>
                </a:solidFill>
                <a:effectLst/>
                <a:latin typeface="+mn-lt"/>
                <a:ea typeface="+mn-ea"/>
                <a:cs typeface="+mn-cs"/>
              </a:rPr>
              <a:t>*** </a:t>
            </a:r>
            <a:r>
              <a:rPr lang="en-IE" sz="2400" b="1" kern="1200" dirty="0">
                <a:solidFill>
                  <a:schemeClr val="tx1"/>
                </a:solidFill>
                <a:effectLst/>
                <a:latin typeface="+mn-lt"/>
                <a:ea typeface="+mn-ea"/>
                <a:cs typeface="+mn-cs"/>
              </a:rPr>
              <a:t>PLEASE DELETE THIS INSTRUCTION SLIDE BEFORE PRESENTING FINAL PRESENTATION </a:t>
            </a:r>
            <a:r>
              <a:rPr lang="en-IE" sz="2400"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387" t="10823" r="9307" b="5574"/>
          <a:stretch/>
        </p:blipFill>
        <p:spPr>
          <a:xfrm>
            <a:off x="1216396" y="753365"/>
            <a:ext cx="9759208" cy="5947921"/>
          </a:xfrm>
          <a:prstGeom prst="rect">
            <a:avLst/>
          </a:prstGeom>
        </p:spPr>
      </p:pic>
      <p:sp>
        <p:nvSpPr>
          <p:cNvPr id="31" name="Rectangle 30">
            <a:extLst>
              <a:ext uri="{FF2B5EF4-FFF2-40B4-BE49-F238E27FC236}">
                <a16:creationId xmlns:a16="http://schemas.microsoft.com/office/drawing/2014/main" id="{E0F21F3F-C430-3542-9348-FAC61F91B8BF}"/>
              </a:ext>
            </a:extLst>
          </p:cNvPr>
          <p:cNvSpPr/>
          <p:nvPr userDrawn="1"/>
        </p:nvSpPr>
        <p:spPr>
          <a:xfrm>
            <a:off x="4332514" y="6083"/>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descr="A picture containing clock, light&#10;&#10;Description automatically generated">
            <a:extLst>
              <a:ext uri="{FF2B5EF4-FFF2-40B4-BE49-F238E27FC236}">
                <a16:creationId xmlns:a16="http://schemas.microsoft.com/office/drawing/2014/main" id="{F9D87586-F9C7-1F43-A63C-209BAB4CA5C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6214057"/>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66703AE4-F959-5C43-BD19-CA083A7D5BD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782474" y="6420744"/>
            <a:ext cx="1965601" cy="242442"/>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id="{28EC86D2-E8D4-C543-A086-19A1B6FF240C}"/>
              </a:ext>
            </a:extLst>
          </p:cNvPr>
          <p:cNvSpPr>
            <a:spLocks noGrp="1"/>
          </p:cNvSpPr>
          <p:nvPr>
            <p:ph type="body" sz="quarter" idx="16" hasCustomPrompt="1"/>
          </p:nvPr>
        </p:nvSpPr>
        <p:spPr>
          <a:xfrm>
            <a:off x="643223" y="780027"/>
            <a:ext cx="6361734" cy="69735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id="{31A567F0-E99B-2C45-A79B-9BF3D61B3AD2}"/>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1" name="Picture 10" descr="A picture containing clock, light&#10;&#10;Description automatically generated">
            <a:extLst>
              <a:ext uri="{FF2B5EF4-FFF2-40B4-BE49-F238E27FC236}">
                <a16:creationId xmlns:a16="http://schemas.microsoft.com/office/drawing/2014/main" id="{1EBF4FBF-BE16-5C46-871D-CCFDB169809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BFACEA31-2C17-934B-9EB1-38D7AB99F5A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782474" y="6420744"/>
            <a:ext cx="1965601" cy="242442"/>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id="{28EC86D2-E8D4-C543-A086-19A1B6FF240C}"/>
              </a:ext>
            </a:extLst>
          </p:cNvPr>
          <p:cNvSpPr>
            <a:spLocks noGrp="1"/>
          </p:cNvSpPr>
          <p:nvPr>
            <p:ph type="body" sz="quarter" idx="16" hasCustomPrompt="1"/>
          </p:nvPr>
        </p:nvSpPr>
        <p:spPr>
          <a:xfrm>
            <a:off x="643223" y="780027"/>
            <a:ext cx="6361734" cy="69735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id="{31A567F0-E99B-2C45-A79B-9BF3D61B3AD2}"/>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1" name="Picture 10" descr="A picture containing clock, light&#10;&#10;Description automatically generated">
            <a:extLst>
              <a:ext uri="{FF2B5EF4-FFF2-40B4-BE49-F238E27FC236}">
                <a16:creationId xmlns:a16="http://schemas.microsoft.com/office/drawing/2014/main" id="{1EBF4FBF-BE16-5C46-871D-CCFDB169809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BFACEA31-2C17-934B-9EB1-38D7AB99F5A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782474" y="6420744"/>
            <a:ext cx="1965601" cy="242442"/>
          </a:xfrm>
          <a:prstGeom prst="rect">
            <a:avLst/>
          </a:prstGeom>
        </p:spPr>
      </p:pic>
    </p:spTree>
    <p:extLst>
      <p:ext uri="{BB962C8B-B14F-4D97-AF65-F5344CB8AC3E}">
        <p14:creationId xmlns:p14="http://schemas.microsoft.com/office/powerpoint/2010/main" val="2224042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9" name="Text Placeholder 23">
            <a:extLst>
              <a:ext uri="{FF2B5EF4-FFF2-40B4-BE49-F238E27FC236}">
                <a16:creationId xmlns:a16="http://schemas.microsoft.com/office/drawing/2014/main" id="{704BC744-3BD9-E64D-9F9B-681DC9B14D57}"/>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24" name="Rectangle 23">
            <a:extLst>
              <a:ext uri="{FF2B5EF4-FFF2-40B4-BE49-F238E27FC236}">
                <a16:creationId xmlns:a16="http://schemas.microsoft.com/office/drawing/2014/main" id="{6DAFF203-8D79-F746-990D-17E7C15602BE}"/>
              </a:ext>
            </a:extLst>
          </p:cNvPr>
          <p:cNvSpPr/>
          <p:nvPr userDrawn="1"/>
        </p:nvSpPr>
        <p:spPr>
          <a:xfrm>
            <a:off x="4332514"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descr="A picture containing clock, light&#10;&#10;Description automatically generated">
            <a:extLst>
              <a:ext uri="{FF2B5EF4-FFF2-40B4-BE49-F238E27FC236}">
                <a16:creationId xmlns:a16="http://schemas.microsoft.com/office/drawing/2014/main" id="{FE19B9C4-B537-3146-8E05-545B792132B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4F991A1F-C2B1-CD4C-A21D-0E5375B1189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782474" y="6420744"/>
            <a:ext cx="1965601" cy="242442"/>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45FBBD5-70EC-8B46-9208-599D94DA9480}"/>
              </a:ext>
            </a:extLst>
          </p:cNvPr>
          <p:cNvSpPr/>
          <p:nvPr userDrawn="1"/>
        </p:nvSpPr>
        <p:spPr>
          <a:xfrm>
            <a:off x="-6583" y="0"/>
            <a:ext cx="5362354" cy="6858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D48D8525-2FDE-9647-B1AB-BA3F3DD31772}"/>
              </a:ext>
            </a:extLst>
          </p:cNvPr>
          <p:cNvSpPr>
            <a:spLocks noGrp="1"/>
          </p:cNvSpPr>
          <p:nvPr>
            <p:ph type="body" sz="quarter" idx="13" hasCustomPrompt="1"/>
          </p:nvPr>
        </p:nvSpPr>
        <p:spPr>
          <a:xfrm>
            <a:off x="7559425" y="962967"/>
            <a:ext cx="3104978" cy="697353"/>
          </a:xfrm>
        </p:spPr>
        <p:txBody>
          <a:bodyPr anchor="ctr">
            <a:noAutofit/>
          </a:bodyPr>
          <a:lstStyle>
            <a:lvl1pPr marL="0" indent="0" algn="l">
              <a:buNone/>
              <a:defRPr sz="5400" baseline="0">
                <a:solidFill>
                  <a:schemeClr val="tx1"/>
                </a:solidFill>
                <a:latin typeface="+mn-lt"/>
              </a:defRPr>
            </a:lvl1pPr>
          </a:lstStyle>
          <a:p>
            <a:pPr lvl="0"/>
            <a:r>
              <a:rPr lang="en-US" dirty="0"/>
              <a:t>Thank You</a:t>
            </a:r>
          </a:p>
        </p:txBody>
      </p:sp>
      <p:sp>
        <p:nvSpPr>
          <p:cNvPr id="27" name="Text Placeholder 25">
            <a:extLst>
              <a:ext uri="{FF2B5EF4-FFF2-40B4-BE49-F238E27FC236}">
                <a16:creationId xmlns:a16="http://schemas.microsoft.com/office/drawing/2014/main" id="{74CD0716-3C96-894C-91ED-8332CDFC407A}"/>
              </a:ext>
            </a:extLst>
          </p:cNvPr>
          <p:cNvSpPr>
            <a:spLocks noGrp="1"/>
          </p:cNvSpPr>
          <p:nvPr>
            <p:ph type="body" sz="quarter" idx="14" hasCustomPrompt="1"/>
          </p:nvPr>
        </p:nvSpPr>
        <p:spPr>
          <a:xfrm>
            <a:off x="7559425" y="1758368"/>
            <a:ext cx="3854522" cy="697353"/>
          </a:xfrm>
        </p:spPr>
        <p:txBody>
          <a:bodyPr anchor="ctr">
            <a:noAutofit/>
          </a:bodyPr>
          <a:lstStyle>
            <a:lvl1pPr marL="0" indent="0" algn="l">
              <a:buNone/>
              <a:defRPr sz="2800" i="1"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7722709" y="4782163"/>
            <a:ext cx="2812464" cy="323455"/>
          </a:xfrm>
        </p:spPr>
        <p:txBody>
          <a:bodyPr anchor="t">
            <a:normAutofit/>
          </a:bodyPr>
          <a:lstStyle>
            <a:lvl1pPr marL="0" indent="0">
              <a:buNone/>
              <a:defRPr sz="1600">
                <a:solidFill>
                  <a:schemeClr val="tx1"/>
                </a:solidFill>
              </a:defRPr>
            </a:lvl1pPr>
          </a:lstStyle>
          <a:p>
            <a:pPr lvl="0"/>
            <a:r>
              <a:rPr lang="en-US" dirty="0"/>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7722709" y="5328094"/>
            <a:ext cx="2812464" cy="323455"/>
          </a:xfrm>
        </p:spPr>
        <p:txBody>
          <a:bodyPr anchor="t">
            <a:normAutofit/>
          </a:bodyPr>
          <a:lstStyle>
            <a:lvl1pPr marL="0" indent="0">
              <a:buNone/>
              <a:defRPr sz="1600">
                <a:solidFill>
                  <a:schemeClr val="tx1"/>
                </a:solidFill>
              </a:defRPr>
            </a:lvl1pPr>
          </a:lstStyle>
          <a:p>
            <a:pPr lvl="0"/>
            <a:r>
              <a:rPr lang="en-US" dirty="0"/>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7722709" y="5895033"/>
            <a:ext cx="2812464" cy="323455"/>
          </a:xfrm>
        </p:spPr>
        <p:txBody>
          <a:bodyPr anchor="t">
            <a:normAutofit/>
          </a:bodyPr>
          <a:lstStyle>
            <a:lvl1pPr marL="0" indent="0">
              <a:buNone/>
              <a:defRPr sz="1600">
                <a:solidFill>
                  <a:schemeClr val="tx1"/>
                </a:solidFill>
              </a:defRPr>
            </a:lvl1pPr>
          </a:lstStyle>
          <a:p>
            <a:pPr lvl="0"/>
            <a:r>
              <a:rPr lang="en-US" dirty="0"/>
              <a:t>Text 1</a:t>
            </a:r>
          </a:p>
        </p:txBody>
      </p:sp>
      <p:pic>
        <p:nvPicPr>
          <p:cNvPr id="36" name="Picture 35">
            <a:extLst>
              <a:ext uri="{FF2B5EF4-FFF2-40B4-BE49-F238E27FC236}">
                <a16:creationId xmlns:a16="http://schemas.microsoft.com/office/drawing/2014/main" id="{29AEFBBE-F020-3148-96E9-F0B952E7888C}"/>
              </a:ext>
            </a:extLst>
          </p:cNvPr>
          <p:cNvPicPr>
            <a:picLocks noChangeAspect="1"/>
          </p:cNvPicPr>
          <p:nvPr userDrawn="1"/>
        </p:nvPicPr>
        <p:blipFill>
          <a:blip r:embed="rId2"/>
          <a:stretch>
            <a:fillRect/>
          </a:stretch>
        </p:blipFill>
        <p:spPr>
          <a:xfrm>
            <a:off x="0" y="5895033"/>
            <a:ext cx="2095500" cy="558800"/>
          </a:xfrm>
          <a:prstGeom prst="rect">
            <a:avLst/>
          </a:prstGeom>
        </p:spPr>
      </p:pic>
      <p:pic>
        <p:nvPicPr>
          <p:cNvPr id="10" name="Picture 9" descr="A close up of a sign&#10;&#10;Description automatically generated">
            <a:extLst>
              <a:ext uri="{FF2B5EF4-FFF2-40B4-BE49-F238E27FC236}">
                <a16:creationId xmlns:a16="http://schemas.microsoft.com/office/drawing/2014/main" id="{5A9FE8A1-F115-1A42-BDCA-B9772BC2368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44" y="657548"/>
            <a:ext cx="5639747" cy="2004208"/>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1/12/22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1/12/22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1/12/22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tx1"/>
                </a:solidFill>
                <a:latin typeface="+mn-lt"/>
                <a:ea typeface="Quattrocento Sans"/>
                <a:cs typeface="Quattrocento Sans"/>
                <a:sym typeface="Quattrocento Sans"/>
              </a:rPr>
              <a:t>ICONS</a:t>
            </a:r>
            <a:r>
              <a:rPr lang="en-IE" sz="3600" baseline="0" dirty="0">
                <a:solidFill>
                  <a:schemeClr val="tx1"/>
                </a:solidFill>
                <a:latin typeface="+mn-lt"/>
                <a:ea typeface="Quattrocento Sans"/>
                <a:cs typeface="Quattrocento Sans"/>
                <a:sym typeface="Quattrocento Sans"/>
              </a:rPr>
              <a:t> WHICH CAN BE USED WITHIN THE </a:t>
            </a:r>
            <a:r>
              <a:rPr lang="en-IE" sz="3600" b="1" baseline="0" dirty="0">
                <a:solidFill>
                  <a:schemeClr val="tx1"/>
                </a:solidFill>
                <a:latin typeface="+mn-lt"/>
                <a:ea typeface="Quattrocento Sans"/>
                <a:cs typeface="Quattrocento Sans"/>
                <a:sym typeface="Quattrocento Sans"/>
              </a:rPr>
              <a:t>DETOUR</a:t>
            </a:r>
          </a:p>
          <a:p>
            <a:pPr marL="0" lvl="0" indent="0" algn="l" rtl="0">
              <a:spcBef>
                <a:spcPts val="0"/>
              </a:spcBef>
              <a:spcAft>
                <a:spcPts val="0"/>
              </a:spcAft>
              <a:buClr>
                <a:schemeClr val="dk1"/>
              </a:buClr>
              <a:buSzPts val="1100"/>
              <a:buFont typeface="Arial"/>
              <a:buNone/>
            </a:pPr>
            <a:r>
              <a:rPr lang="en-IE" sz="3600" baseline="0" dirty="0">
                <a:solidFill>
                  <a:schemeClr val="tx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tx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tx1"/>
                </a:solidFill>
                <a:latin typeface="+mn-lt"/>
                <a:ea typeface="Quattrocento Sans"/>
                <a:cs typeface="Quattrocento Sans"/>
                <a:sym typeface="Quattrocento Sans"/>
              </a:rPr>
              <a:t>Resize them without losing quality.</a:t>
            </a:r>
            <a:r>
              <a:rPr lang="en-IE" sz="2400" i="1" baseline="0" dirty="0">
                <a:solidFill>
                  <a:schemeClr val="tx1"/>
                </a:solidFill>
                <a:latin typeface="+mn-lt"/>
                <a:ea typeface="Quattrocento Sans"/>
                <a:cs typeface="Quattrocento Sans"/>
                <a:sym typeface="Quattrocento Sans"/>
              </a:rPr>
              <a:t> </a:t>
            </a:r>
            <a:r>
              <a:rPr lang="en-IE" sz="2400" i="1" dirty="0">
                <a:solidFill>
                  <a:schemeClr val="tx1"/>
                </a:solidFill>
                <a:latin typeface="+mn-lt"/>
                <a:ea typeface="Quattrocento Sans"/>
                <a:cs typeface="Quattrocento Sans"/>
                <a:sym typeface="Quattrocento Sans"/>
              </a:rPr>
              <a:t> Change line colour, width and style.</a:t>
            </a:r>
            <a:r>
              <a:rPr lang="en-IE" sz="2400" i="1" baseline="0" dirty="0">
                <a:solidFill>
                  <a:schemeClr val="tx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tx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tx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tx1"/>
                </a:solidFill>
                <a:effectLst/>
                <a:latin typeface="+mn-lt"/>
                <a:ea typeface="+mn-ea"/>
                <a:cs typeface="+mn-cs"/>
              </a:rPr>
              <a:t>*** </a:t>
            </a:r>
            <a:r>
              <a:rPr lang="en-IE" sz="2400" b="1" kern="1200" dirty="0">
                <a:solidFill>
                  <a:schemeClr val="tx1"/>
                </a:solidFill>
                <a:effectLst/>
                <a:latin typeface="+mn-lt"/>
                <a:ea typeface="+mn-ea"/>
                <a:cs typeface="+mn-cs"/>
              </a:rPr>
              <a:t>PLEASE DELETE THIS INSTRUCTION SLIDE BEFORE PRESENTING FINAL PRESENTATION </a:t>
            </a:r>
            <a:r>
              <a:rPr lang="en-IE" sz="2400"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7DC243-56B0-474D-921F-77B29CBBE101}"/>
              </a:ext>
            </a:extLst>
          </p:cNvPr>
          <p:cNvSpPr/>
          <p:nvPr userDrawn="1"/>
        </p:nvSpPr>
        <p:spPr>
          <a:xfrm>
            <a:off x="0" y="3871356"/>
            <a:ext cx="12192000" cy="298664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47F63D0D-8B0D-CA44-8E66-EA0613381681}"/>
              </a:ext>
            </a:extLst>
          </p:cNvPr>
          <p:cNvPicPr>
            <a:picLocks noChangeAspect="1"/>
          </p:cNvPicPr>
          <p:nvPr userDrawn="1"/>
        </p:nvPicPr>
        <p:blipFill>
          <a:blip r:embed="rId2"/>
          <a:stretch>
            <a:fillRect/>
          </a:stretch>
        </p:blipFill>
        <p:spPr>
          <a:xfrm>
            <a:off x="10096500" y="6025321"/>
            <a:ext cx="2095500" cy="55880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6427719" y="4347596"/>
            <a:ext cx="5278651" cy="697353"/>
          </a:xfrm>
        </p:spPr>
        <p:txBody>
          <a:bodyPr>
            <a:noAutofit/>
          </a:bodyPr>
          <a:lstStyle>
            <a:lvl1pPr marL="0" indent="0" algn="r">
              <a:buNone/>
              <a:defRPr sz="5400" b="1" baseline="0">
                <a:solidFill>
                  <a:schemeClr val="tx1"/>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6427719" y="5054089"/>
            <a:ext cx="5278651" cy="697353"/>
          </a:xfrm>
        </p:spPr>
        <p:txBody>
          <a:bodyPr>
            <a:normAutofit/>
          </a:bodyPr>
          <a:lstStyle>
            <a:lvl1pPr marL="0" indent="0" algn="r">
              <a:buNone/>
              <a:defRPr sz="3600">
                <a:solidFill>
                  <a:schemeClr val="tx1"/>
                </a:solidFill>
                <a:latin typeface="+mn-lt"/>
              </a:defRPr>
            </a:lvl1pPr>
          </a:lstStyle>
          <a:p>
            <a:pPr lvl="0"/>
            <a:r>
              <a:rPr lang="en-US" dirty="0"/>
              <a:t>Sub-Heading</a:t>
            </a:r>
          </a:p>
        </p:txBody>
      </p:sp>
      <p:pic>
        <p:nvPicPr>
          <p:cNvPr id="3" name="Picture 2" descr="A close up of a sign&#10;&#10;Description automatically generated">
            <a:extLst>
              <a:ext uri="{FF2B5EF4-FFF2-40B4-BE49-F238E27FC236}">
                <a16:creationId xmlns:a16="http://schemas.microsoft.com/office/drawing/2014/main" id="{F51A59A9-B1BA-0C4B-8948-66104F3E19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113142"/>
            <a:ext cx="4610100" cy="1638300"/>
          </a:xfrm>
          <a:prstGeom prst="rect">
            <a:avLst/>
          </a:prstGeom>
        </p:spPr>
      </p:pic>
      <p:sp>
        <p:nvSpPr>
          <p:cNvPr id="12" name="Picture Placeholder 2">
            <a:extLst>
              <a:ext uri="{FF2B5EF4-FFF2-40B4-BE49-F238E27FC236}">
                <a16:creationId xmlns:a16="http://schemas.microsoft.com/office/drawing/2014/main" id="{57B14633-B14D-F04D-ABCA-50470F6A7A80}"/>
              </a:ext>
            </a:extLst>
          </p:cNvPr>
          <p:cNvSpPr>
            <a:spLocks noGrp="1"/>
          </p:cNvSpPr>
          <p:nvPr>
            <p:ph type="pic" sz="quarter" idx="19"/>
          </p:nvPr>
        </p:nvSpPr>
        <p:spPr>
          <a:xfrm>
            <a:off x="0" y="-38063"/>
            <a:ext cx="12192000" cy="3874523"/>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3A4C71B-5BE1-A846-8C51-8B7E0E3321CB}"/>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Text Placeholder 23">
            <a:extLst>
              <a:ext uri="{FF2B5EF4-FFF2-40B4-BE49-F238E27FC236}">
                <a16:creationId xmlns:a16="http://schemas.microsoft.com/office/drawing/2014/main" id="{73A45AFD-D92C-EB49-B8D0-E2A1DBF52814}"/>
              </a:ext>
            </a:extLst>
          </p:cNvPr>
          <p:cNvSpPr>
            <a:spLocks noGrp="1"/>
          </p:cNvSpPr>
          <p:nvPr>
            <p:ph type="body" sz="quarter" idx="15" hasCustomPrompt="1"/>
          </p:nvPr>
        </p:nvSpPr>
        <p:spPr>
          <a:xfrm>
            <a:off x="571313" y="590538"/>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2" name="Text Placeholder 25">
            <a:extLst>
              <a:ext uri="{FF2B5EF4-FFF2-40B4-BE49-F238E27FC236}">
                <a16:creationId xmlns:a16="http://schemas.microsoft.com/office/drawing/2014/main" id="{B5235208-9EC5-6C49-8294-7FAEBDDF4FBF}"/>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3" name="Picture 12" descr="A picture containing clock, light&#10;&#10;Description automatically generated">
            <a:extLst>
              <a:ext uri="{FF2B5EF4-FFF2-40B4-BE49-F238E27FC236}">
                <a16:creationId xmlns:a16="http://schemas.microsoft.com/office/drawing/2014/main" id="{4B6A97D4-CD6A-D940-A951-2773E98F27A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9E805B3D-3463-5742-8C73-8BD3BFBBD79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420744"/>
            <a:ext cx="1965601" cy="242442"/>
          </a:xfrm>
          <a:prstGeom prst="rect">
            <a:avLst/>
          </a:prstGeom>
        </p:spPr>
      </p:pic>
    </p:spTree>
    <p:extLst>
      <p:ext uri="{BB962C8B-B14F-4D97-AF65-F5344CB8AC3E}">
        <p14:creationId xmlns:p14="http://schemas.microsoft.com/office/powerpoint/2010/main" val="96190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 name="Picture 2" descr="A picture containing clock, light&#10;&#10;Description automatically generated">
            <a:extLst>
              <a:ext uri="{FF2B5EF4-FFF2-40B4-BE49-F238E27FC236}">
                <a16:creationId xmlns:a16="http://schemas.microsoft.com/office/drawing/2014/main" id="{2AD720A1-8B47-6346-B2B0-392C14B37AB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14057"/>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3057D7BE-980C-E34E-9EF9-37510AF3763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420744"/>
            <a:ext cx="1965601" cy="242442"/>
          </a:xfrm>
          <a:prstGeom prst="rect">
            <a:avLst/>
          </a:prstGeom>
        </p:spPr>
      </p:pic>
      <p:sp>
        <p:nvSpPr>
          <p:cNvPr id="12" name="Text Placeholder 23">
            <a:extLst>
              <a:ext uri="{FF2B5EF4-FFF2-40B4-BE49-F238E27FC236}">
                <a16:creationId xmlns:a16="http://schemas.microsoft.com/office/drawing/2014/main" id="{7033C07E-2A9F-AB48-AA5F-D99300BC4310}"/>
              </a:ext>
            </a:extLst>
          </p:cNvPr>
          <p:cNvSpPr>
            <a:spLocks noGrp="1"/>
          </p:cNvSpPr>
          <p:nvPr>
            <p:ph type="body" sz="quarter" idx="15" hasCustomPrompt="1"/>
          </p:nvPr>
        </p:nvSpPr>
        <p:spPr>
          <a:xfrm>
            <a:off x="571313" y="590538"/>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3" name="Text Placeholder 25">
            <a:extLst>
              <a:ext uri="{FF2B5EF4-FFF2-40B4-BE49-F238E27FC236}">
                <a16:creationId xmlns:a16="http://schemas.microsoft.com/office/drawing/2014/main" id="{C66F09BC-2E67-B04F-84E2-DBF35AFDDB46}"/>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09914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0" y="0"/>
            <a:ext cx="12191999" cy="2161309"/>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clock, light&#10;&#10;Description automatically generated">
            <a:extLst>
              <a:ext uri="{FF2B5EF4-FFF2-40B4-BE49-F238E27FC236}">
                <a16:creationId xmlns:a16="http://schemas.microsoft.com/office/drawing/2014/main" id="{3B3435A5-22A6-404A-86D0-DF8615F35A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14057"/>
            <a:ext cx="1965601" cy="655817"/>
          </a:xfrm>
          <a:prstGeom prst="rect">
            <a:avLst/>
          </a:prstGeom>
        </p:spPr>
      </p:pic>
      <p:pic>
        <p:nvPicPr>
          <p:cNvPr id="15" name="Picture 14" descr="A picture containing clock, light&#10;&#10;Description automatically generated">
            <a:extLst>
              <a:ext uri="{FF2B5EF4-FFF2-40B4-BE49-F238E27FC236}">
                <a16:creationId xmlns:a16="http://schemas.microsoft.com/office/drawing/2014/main" id="{80E84934-5FEA-704E-B282-CE4E0E49DEB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420744"/>
            <a:ext cx="1965601" cy="242442"/>
          </a:xfrm>
          <a:prstGeom prst="rect">
            <a:avLst/>
          </a:prstGeom>
        </p:spPr>
      </p:pic>
      <p:sp>
        <p:nvSpPr>
          <p:cNvPr id="16" name="Text Placeholder 23">
            <a:extLst>
              <a:ext uri="{FF2B5EF4-FFF2-40B4-BE49-F238E27FC236}">
                <a16:creationId xmlns:a16="http://schemas.microsoft.com/office/drawing/2014/main" id="{5F76EA06-00D2-9E46-ACC6-A21EA94F28FF}"/>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D04CC07E-3071-A94C-B1CB-838213F6BF1A}"/>
              </a:ext>
            </a:extLst>
          </p:cNvPr>
          <p:cNvSpPr>
            <a:spLocks noGrp="1"/>
          </p:cNvSpPr>
          <p:nvPr>
            <p:ph type="body" sz="quarter" idx="16" hasCustomPrompt="1"/>
          </p:nvPr>
        </p:nvSpPr>
        <p:spPr>
          <a:xfrm>
            <a:off x="571313" y="2532849"/>
            <a:ext cx="10978262" cy="357250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044807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8D6C94-32A7-734B-9AC3-199E929857EE}"/>
              </a:ext>
            </a:extLst>
          </p:cNvPr>
          <p:cNvSpPr/>
          <p:nvPr userDrawn="1"/>
        </p:nvSpPr>
        <p:spPr>
          <a:xfrm>
            <a:off x="0" y="0"/>
            <a:ext cx="12191999" cy="2161309"/>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clock, light&#10;&#10;Description automatically generated">
            <a:extLst>
              <a:ext uri="{FF2B5EF4-FFF2-40B4-BE49-F238E27FC236}">
                <a16:creationId xmlns:a16="http://schemas.microsoft.com/office/drawing/2014/main" id="{9C97A6A3-2F9A-6048-9691-665F44FFA40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14057"/>
            <a:ext cx="1965601" cy="655817"/>
          </a:xfrm>
          <a:prstGeom prst="rect">
            <a:avLst/>
          </a:prstGeom>
        </p:spPr>
      </p:pic>
      <p:pic>
        <p:nvPicPr>
          <p:cNvPr id="16" name="Picture 15" descr="A picture containing clock, light&#10;&#10;Description automatically generated">
            <a:extLst>
              <a:ext uri="{FF2B5EF4-FFF2-40B4-BE49-F238E27FC236}">
                <a16:creationId xmlns:a16="http://schemas.microsoft.com/office/drawing/2014/main" id="{C466C014-E0EF-C54E-BC52-1EC5456868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420744"/>
            <a:ext cx="1965601" cy="242442"/>
          </a:xfrm>
          <a:prstGeom prst="rect">
            <a:avLst/>
          </a:prstGeom>
        </p:spPr>
      </p:pic>
      <p:sp>
        <p:nvSpPr>
          <p:cNvPr id="17" name="Text Placeholder 23">
            <a:extLst>
              <a:ext uri="{FF2B5EF4-FFF2-40B4-BE49-F238E27FC236}">
                <a16:creationId xmlns:a16="http://schemas.microsoft.com/office/drawing/2014/main" id="{E89ED77F-6228-564B-8363-A989DF604985}"/>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3C0483E5-8CED-1C4C-A82A-2FD54CE660D4}"/>
              </a:ext>
            </a:extLst>
          </p:cNvPr>
          <p:cNvSpPr>
            <a:spLocks noGrp="1"/>
          </p:cNvSpPr>
          <p:nvPr>
            <p:ph type="body" sz="quarter" idx="16" hasCustomPrompt="1"/>
          </p:nvPr>
        </p:nvSpPr>
        <p:spPr>
          <a:xfrm>
            <a:off x="571313" y="2532849"/>
            <a:ext cx="10978262" cy="357250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516868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Picture Placeholder 2">
            <a:extLst>
              <a:ext uri="{FF2B5EF4-FFF2-40B4-BE49-F238E27FC236}">
                <a16:creationId xmlns:a16="http://schemas.microsoft.com/office/drawing/2014/main" id="{E8009AA3-F33A-FD4E-A36A-961E6D556D73}"/>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1" name="Picture Placeholder 2">
            <a:extLst>
              <a:ext uri="{FF2B5EF4-FFF2-40B4-BE49-F238E27FC236}">
                <a16:creationId xmlns:a16="http://schemas.microsoft.com/office/drawing/2014/main" id="{0C3DDFA9-097C-754E-93A5-3839261EF8A3}"/>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2" name="Picture Placeholder 2">
            <a:extLst>
              <a:ext uri="{FF2B5EF4-FFF2-40B4-BE49-F238E27FC236}">
                <a16:creationId xmlns:a16="http://schemas.microsoft.com/office/drawing/2014/main" id="{EAEF6410-8773-EA4A-8D3E-FFFB31DE570C}"/>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4411C41E-0347-D643-B1B5-81F548ABE0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B972033A-51F6-E14A-B908-4BB675BD1B4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420744"/>
            <a:ext cx="1965601" cy="242442"/>
          </a:xfrm>
          <a:prstGeom prst="rect">
            <a:avLst/>
          </a:prstGeom>
        </p:spPr>
      </p:pic>
    </p:spTree>
    <p:extLst>
      <p:ext uri="{BB962C8B-B14F-4D97-AF65-F5344CB8AC3E}">
        <p14:creationId xmlns:p14="http://schemas.microsoft.com/office/powerpoint/2010/main" val="999890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1/12/22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66" r:id="rId4"/>
    <p:sldLayoutId id="2147483682" r:id="rId5"/>
    <p:sldLayoutId id="2147483685" r:id="rId6"/>
    <p:sldLayoutId id="2147483673" r:id="rId7"/>
    <p:sldLayoutId id="2147483687" r:id="rId8"/>
    <p:sldLayoutId id="2147483651" r:id="rId9"/>
    <p:sldLayoutId id="2147483683" r:id="rId10"/>
    <p:sldLayoutId id="2147483674" r:id="rId11"/>
    <p:sldLayoutId id="2147483680" r:id="rId12"/>
    <p:sldLayoutId id="2147483675" r:id="rId13"/>
    <p:sldLayoutId id="2147483678" r:id="rId14"/>
    <p:sldLayoutId id="2147483653" r:id="rId15"/>
    <p:sldLayoutId id="2147483663" r:id="rId16"/>
    <p:sldLayoutId id="2147483664" r:id="rId17"/>
    <p:sldLayoutId id="2147483690" r:id="rId18"/>
    <p:sldLayoutId id="2147483689" r:id="rId19"/>
    <p:sldLayoutId id="2147483677" r:id="rId20"/>
    <p:sldLayoutId id="2147483670" r:id="rId21"/>
    <p:sldLayoutId id="2147483691" r:id="rId22"/>
    <p:sldLayoutId id="2147483676" r:id="rId23"/>
    <p:sldLayoutId id="2147483669" r:id="rId24"/>
    <p:sldLayoutId id="2147483656" r:id="rId25"/>
    <p:sldLayoutId id="2147483657" r:id="rId26"/>
    <p:sldLayoutId id="2147483658"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hyperlink" Target="http://www.jgypk.hu/tamop13e/tananyag_html/wellness_eng/the_history_of_wellness.html" TargetMode="External"/><Relationship Id="rId4" Type="http://schemas.openxmlformats.org/officeDocument/2006/relationships/hyperlink" Target="https://globalwellnessinstitute.org/industry-research/history-of-wellnes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jpeg"/><Relationship Id="rId2" Type="http://schemas.openxmlformats.org/officeDocument/2006/relationships/slideLayout" Target="../slideLayouts/slideLayout20.xml"/><Relationship Id="rId1" Type="http://schemas.openxmlformats.org/officeDocument/2006/relationships/video" Target="https://www.youtube.com/embed/ET6m3mVRjKg?feature=oembed" TargetMode="External"/><Relationship Id="rId6" Type="http://schemas.openxmlformats.org/officeDocument/2006/relationships/hyperlink" Target="https://youtu.be/ET6m3mVRjKg" TargetMode="External"/><Relationship Id="rId5" Type="http://schemas.openxmlformats.org/officeDocument/2006/relationships/image" Target="../media/image32.png"/><Relationship Id="rId4" Type="http://schemas.openxmlformats.org/officeDocument/2006/relationships/hyperlink" Target="https://www.youtube.com/watch?v=ET6m3mVRjKg&amp;feature=youtu.b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6.jpeg"/><Relationship Id="rId4" Type="http://schemas.openxmlformats.org/officeDocument/2006/relationships/hyperlink" Target="https://www.forbes.com/sites/alexandratalty/2020/12/31/the-four-biggest-travel-trends-for-2020/?sh=3d095fa01ced"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visitscotland.com/see-do/research-your-ancestry/" TargetMode="External"/><Relationship Id="rId3" Type="http://schemas.openxmlformats.org/officeDocument/2006/relationships/image" Target="../media/image38.png"/><Relationship Id="rId7" Type="http://schemas.openxmlformats.org/officeDocument/2006/relationships/hyperlink" Target="https://www.visitazores.com/en/videos" TargetMode="External"/><Relationship Id="rId2"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hyperlink" Target="https://guidetoiceland.is/best-of-iceland/top-5-destinations-in-iceland" TargetMode="External"/><Relationship Id="rId11" Type="http://schemas.openxmlformats.org/officeDocument/2006/relationships/image" Target="../media/image43.jpeg"/><Relationship Id="rId5" Type="http://schemas.openxmlformats.org/officeDocument/2006/relationships/image" Target="../media/image40.png"/><Relationship Id="rId10" Type="http://schemas.openxmlformats.org/officeDocument/2006/relationships/image" Target="../media/image42.jpeg"/><Relationship Id="rId4" Type="http://schemas.openxmlformats.org/officeDocument/2006/relationships/image" Target="../media/image39.png"/><Relationship Id="rId9"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1.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www.youtube.com/watch?v=wyBhT7I5Ws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https://lifewellnessazores.com/"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hyperlink" Target="https://www.slovenia.info/sl/zgodbe/wellness-dozivetja-z-medom-v-sloveniji" TargetMode="External"/><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6.png"/><Relationship Id="rId4" Type="http://schemas.openxmlformats.org/officeDocument/2006/relationships/hyperlink" Target="https://www.slovenia.info/en/stories/experience-honey-wellness-in-slovenia"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3.xml"/><Relationship Id="rId1" Type="http://schemas.openxmlformats.org/officeDocument/2006/relationships/video" Target="https://www.youtube.com/embed/o08ykAqLOxk?start=1&amp;feature=oembed" TargetMode="External"/><Relationship Id="rId5" Type="http://schemas.openxmlformats.org/officeDocument/2006/relationships/image" Target="../media/image59.jpeg"/><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hyperlink" Target="https://www.gstcouncil.org/about/" TargetMode="External"/><Relationship Id="rId2" Type="http://schemas.openxmlformats.org/officeDocument/2006/relationships/notesSlide" Target="../notesSlides/notesSlide36.xml"/><Relationship Id="rId1" Type="http://schemas.openxmlformats.org/officeDocument/2006/relationships/slideLayout" Target="../slideLayouts/slideLayout11.xml"/><Relationship Id="rId5" Type="http://schemas.openxmlformats.org/officeDocument/2006/relationships/image" Target="../media/image62.jpeg"/><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8" Type="http://schemas.openxmlformats.org/officeDocument/2006/relationships/hyperlink" Target="https://greendestinations.eu/index_new.php?menu=home_greendestinations&amp;lang=en" TargetMode="External"/><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hyperlink" Target="https://earthcheck.org/products-services/certification/sustainable-destinations/" TargetMode="External"/><Relationship Id="rId5" Type="http://schemas.openxmlformats.org/officeDocument/2006/relationships/image" Target="../media/image65.png"/><Relationship Id="rId4" Type="http://schemas.openxmlformats.org/officeDocument/2006/relationships/image" Target="../media/image64.svg"/><Relationship Id="rId9"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hyperlink" Target="https://www.slovenia.info/en/business/green-scheme-of-slovenian-tourism" TargetMode="External"/><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hyperlink" Target="https://www.slovenia.info/sl/poslovne-strani/zelena-shema-slovenskega-turizma" TargetMode="External"/><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8" Type="http://schemas.openxmlformats.org/officeDocument/2006/relationships/hyperlink" Target="https://webunwto.s3.eu-west-1.amazonaws.com/s3fs-public/2020-05/UNWTO-Global-Guidelines-to-Restart-Tourism.pdf" TargetMode="External"/><Relationship Id="rId13" Type="http://schemas.openxmlformats.org/officeDocument/2006/relationships/hyperlink" Target="http://strandhillpeoplesmarket.ie/" TargetMode="External"/><Relationship Id="rId3" Type="http://schemas.openxmlformats.org/officeDocument/2006/relationships/image" Target="../media/image71.png"/><Relationship Id="rId7" Type="http://schemas.openxmlformats.org/officeDocument/2006/relationships/hyperlink" Target="https://www.virtuoso.com/travel/articles/7-ways-wellness-is-changing-how-we-travel" TargetMode="External"/><Relationship Id="rId12" Type="http://schemas.openxmlformats.org/officeDocument/2006/relationships/hyperlink" Target="https://www.europeanbestdestinations.com/destinations/azores/azores-best-sustainable-destination-in-europe/" TargetMode="External"/><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hyperlink" Target="https://etc-corporate.org/news/etc-appoints-sustainability-experts-to-support-implementation-of-national-tourism-schemes-in-europe/" TargetMode="External"/><Relationship Id="rId11" Type="http://schemas.openxmlformats.org/officeDocument/2006/relationships/hyperlink" Target="https://www.skupaj-mocnejsi.si/poglavje/cilji-trajnostnega-razvoja/" TargetMode="External"/><Relationship Id="rId5" Type="http://schemas.openxmlformats.org/officeDocument/2006/relationships/hyperlink" Target="https://www.slovenia.info/uploads/zelena_shema/pozivi_2021/2021_01_sto_zsst_slo.pdf" TargetMode="External"/><Relationship Id="rId10" Type="http://schemas.openxmlformats.org/officeDocument/2006/relationships/hyperlink" Target="https://blueandgreentomorrow.com/features/when-on-a-responsible-holiday-do-as-the-locals-do/" TargetMode="External"/><Relationship Id="rId4" Type="http://schemas.openxmlformats.org/officeDocument/2006/relationships/hyperlink" Target="https://www.nationalgeographic.com/travel/article/top-travel-trends-in-2020" TargetMode="External"/><Relationship Id="rId9" Type="http://schemas.openxmlformats.org/officeDocument/2006/relationships/hyperlink" Target="https://www.visitscotland.com/about/responsible-tourism/" TargetMode="External"/><Relationship Id="rId14" Type="http://schemas.openxmlformats.org/officeDocument/2006/relationships/hyperlink" Target="https://aswa.net.au/is-there-a-difference-between-wellness-and-well-being-and-what-difference-does-it-make/"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7.xml"/><Relationship Id="rId1" Type="http://schemas.openxmlformats.org/officeDocument/2006/relationships/slideLayout" Target="../slideLayouts/slideLayout21.xml"/><Relationship Id="rId5" Type="http://schemas.openxmlformats.org/officeDocument/2006/relationships/image" Target="../media/image78.png"/><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www.detourproject.eu/?fbclid=IwAR06crheSo70LajtvZYtCpH4cadOEmrGYt_-nBoeVJhgVbS3AGZ2pyPkXfY" TargetMode="Externa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in a pool of water in front of a rocky mountain&#10;&#10;Description automatically generated">
            <a:extLst>
              <a:ext uri="{FF2B5EF4-FFF2-40B4-BE49-F238E27FC236}">
                <a16:creationId xmlns:a16="http://schemas.microsoft.com/office/drawing/2014/main" id="{047BD938-7288-B243-A69C-4C5807F85187}"/>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a:stretch/>
        </p:blipFill>
        <p:spPr>
          <a:xfrm>
            <a:off x="0" y="-38063"/>
            <a:ext cx="12192000" cy="3933169"/>
          </a:xfrm>
        </p:spPr>
      </p:pic>
      <p:sp>
        <p:nvSpPr>
          <p:cNvPr id="9" name="Text Placeholder 8">
            <a:extLst>
              <a:ext uri="{FF2B5EF4-FFF2-40B4-BE49-F238E27FC236}">
                <a16:creationId xmlns:a16="http://schemas.microsoft.com/office/drawing/2014/main" id="{8A2B3404-7BC3-CE4E-8E04-B5F86CADA2E4}"/>
              </a:ext>
            </a:extLst>
          </p:cNvPr>
          <p:cNvSpPr>
            <a:spLocks noGrp="1"/>
          </p:cNvSpPr>
          <p:nvPr>
            <p:ph type="body" sz="quarter" idx="15"/>
          </p:nvPr>
        </p:nvSpPr>
        <p:spPr>
          <a:xfrm>
            <a:off x="3687417" y="4406854"/>
            <a:ext cx="8161567" cy="697353"/>
          </a:xfrm>
        </p:spPr>
        <p:txBody>
          <a:bodyPr/>
          <a:lstStyle/>
          <a:p>
            <a:r>
              <a:rPr lang="pt-PT" sz="2800" dirty="0">
                <a:solidFill>
                  <a:schemeClr val="bg1"/>
                </a:solidFill>
                <a:effectLst>
                  <a:outerShdw blurRad="38100" dist="38100" dir="2700000" algn="tl">
                    <a:srgbClr val="000000">
                      <a:alpha val="43137"/>
                    </a:srgbClr>
                  </a:outerShdw>
                </a:effectLst>
              </a:rPr>
              <a:t>Introdução ao Bem-Estar e Turismo de Bem-Estar</a:t>
            </a:r>
            <a:endParaRPr lang="en-US" sz="2800" dirty="0">
              <a:solidFill>
                <a:schemeClr val="bg1"/>
              </a:solidFill>
              <a:effectLst>
                <a:outerShdw blurRad="38100" dist="38100" dir="2700000" algn="tl">
                  <a:srgbClr val="000000">
                    <a:alpha val="43137"/>
                  </a:srgbClr>
                </a:outerShdw>
              </a:effectLst>
            </a:endParaRPr>
          </a:p>
        </p:txBody>
      </p:sp>
      <p:sp>
        <p:nvSpPr>
          <p:cNvPr id="10" name="Text Placeholder 9">
            <a:extLst>
              <a:ext uri="{FF2B5EF4-FFF2-40B4-BE49-F238E27FC236}">
                <a16:creationId xmlns:a16="http://schemas.microsoft.com/office/drawing/2014/main" id="{5DC46B30-51A4-BA4B-A5BE-560E4DA13AFA}"/>
              </a:ext>
            </a:extLst>
          </p:cNvPr>
          <p:cNvSpPr>
            <a:spLocks noGrp="1"/>
          </p:cNvSpPr>
          <p:nvPr>
            <p:ph type="body" sz="quarter" idx="16"/>
          </p:nvPr>
        </p:nvSpPr>
        <p:spPr>
          <a:xfrm>
            <a:off x="6570333" y="4853536"/>
            <a:ext cx="5278651" cy="697353"/>
          </a:xfrm>
        </p:spPr>
        <p:txBody>
          <a:bodyPr>
            <a:normAutofit/>
          </a:bodyPr>
          <a:lstStyle/>
          <a:p>
            <a:r>
              <a:rPr lang="en-US" sz="1800" b="1" dirty="0" err="1"/>
              <a:t>Módul</a:t>
            </a:r>
            <a:r>
              <a:rPr lang="pt-PT" sz="1800" b="1" dirty="0"/>
              <a:t>o</a:t>
            </a:r>
            <a:r>
              <a:rPr lang="en-US" sz="1800" b="1" dirty="0"/>
              <a:t> </a:t>
            </a:r>
            <a:r>
              <a:rPr lang="sl-SI" sz="1800" b="1" dirty="0"/>
              <a:t>1</a:t>
            </a:r>
            <a:endParaRPr lang="en-US" sz="1800" b="1" dirty="0"/>
          </a:p>
        </p:txBody>
      </p:sp>
      <p:sp>
        <p:nvSpPr>
          <p:cNvPr id="11" name="Rectangle 10">
            <a:extLst>
              <a:ext uri="{FF2B5EF4-FFF2-40B4-BE49-F238E27FC236}">
                <a16:creationId xmlns:a16="http://schemas.microsoft.com/office/drawing/2014/main" id="{8BA90851-F6C0-4944-9953-11B25EAC124F}"/>
              </a:ext>
            </a:extLst>
          </p:cNvPr>
          <p:cNvSpPr/>
          <p:nvPr/>
        </p:nvSpPr>
        <p:spPr>
          <a:xfrm>
            <a:off x="0" y="3087584"/>
            <a:ext cx="12192000" cy="807522"/>
          </a:xfrm>
          <a:prstGeom prst="rect">
            <a:avLst/>
          </a:prstGeom>
          <a:solidFill>
            <a:srgbClr val="6ECEC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59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50D09792-1AC0-4527-A149-2F63FDCE2FAC}"/>
              </a:ext>
            </a:extLst>
          </p:cNvPr>
          <p:cNvSpPr>
            <a:spLocks noGrp="1"/>
          </p:cNvSpPr>
          <p:nvPr>
            <p:ph type="body" sz="quarter" idx="15"/>
          </p:nvPr>
        </p:nvSpPr>
        <p:spPr>
          <a:xfrm>
            <a:off x="571313" y="613460"/>
            <a:ext cx="10978262" cy="612025"/>
          </a:xfrm>
        </p:spPr>
        <p:txBody>
          <a:bodyPr>
            <a:normAutofit/>
          </a:bodyPr>
          <a:lstStyle/>
          <a:p>
            <a:r>
              <a:rPr lang="sl-SI" sz="3200" dirty="0"/>
              <a:t>Defin</a:t>
            </a:r>
            <a:r>
              <a:rPr lang="pt-PT" sz="3200" dirty="0" err="1"/>
              <a:t>ição</a:t>
            </a:r>
            <a:r>
              <a:rPr lang="pt-PT" sz="3200" dirty="0"/>
              <a:t> de</a:t>
            </a:r>
            <a:r>
              <a:rPr lang="sl-SI" sz="3200" dirty="0"/>
              <a:t> bem-estar</a:t>
            </a:r>
            <a:r>
              <a:rPr lang="pt-PT" sz="3200" dirty="0"/>
              <a:t> (</a:t>
            </a:r>
            <a:r>
              <a:rPr lang="pt-PT" sz="3200" i="1" dirty="0" err="1"/>
              <a:t>Wellness</a:t>
            </a:r>
            <a:r>
              <a:rPr lang="pt-PT" sz="3200" dirty="0"/>
              <a:t>)</a:t>
            </a:r>
            <a:endParaRPr lang="sl-SI" sz="3200" dirty="0"/>
          </a:p>
        </p:txBody>
      </p:sp>
      <p:pic>
        <p:nvPicPr>
          <p:cNvPr id="5" name="Slika 4">
            <a:extLst>
              <a:ext uri="{FF2B5EF4-FFF2-40B4-BE49-F238E27FC236}">
                <a16:creationId xmlns:a16="http://schemas.microsoft.com/office/drawing/2014/main" id="{09B9B0BA-D4E4-43F5-801D-C6C38F9BAF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523" y="3357418"/>
            <a:ext cx="2151646" cy="1379010"/>
          </a:xfrm>
          <a:prstGeom prst="rect">
            <a:avLst/>
          </a:prstGeom>
        </p:spPr>
      </p:pic>
      <p:pic>
        <p:nvPicPr>
          <p:cNvPr id="6" name="Slika 5">
            <a:extLst>
              <a:ext uri="{FF2B5EF4-FFF2-40B4-BE49-F238E27FC236}">
                <a16:creationId xmlns:a16="http://schemas.microsoft.com/office/drawing/2014/main" id="{C0EAD69F-A98B-4E41-9324-D51443E36B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40754" y="4497158"/>
            <a:ext cx="1009032" cy="1345375"/>
          </a:xfrm>
          <a:prstGeom prst="rect">
            <a:avLst/>
          </a:prstGeom>
        </p:spPr>
      </p:pic>
      <p:pic>
        <p:nvPicPr>
          <p:cNvPr id="8" name="Slika 7">
            <a:extLst>
              <a:ext uri="{FF2B5EF4-FFF2-40B4-BE49-F238E27FC236}">
                <a16:creationId xmlns:a16="http://schemas.microsoft.com/office/drawing/2014/main" id="{A0F2E90A-7BBD-417F-AEC6-30996980FD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77253" y="3438294"/>
            <a:ext cx="3011621" cy="720437"/>
          </a:xfrm>
          <a:prstGeom prst="rect">
            <a:avLst/>
          </a:prstGeom>
        </p:spPr>
      </p:pic>
      <p:sp>
        <p:nvSpPr>
          <p:cNvPr id="7" name="Marcador de Posição do Texto 6">
            <a:extLst>
              <a:ext uri="{FF2B5EF4-FFF2-40B4-BE49-F238E27FC236}">
                <a16:creationId xmlns:a16="http://schemas.microsoft.com/office/drawing/2014/main" id="{40E27549-DDBD-4153-91F2-4667F076F376}"/>
              </a:ext>
            </a:extLst>
          </p:cNvPr>
          <p:cNvSpPr>
            <a:spLocks noGrp="1"/>
          </p:cNvSpPr>
          <p:nvPr>
            <p:ph type="body" sz="quarter" idx="16"/>
          </p:nvPr>
        </p:nvSpPr>
        <p:spPr>
          <a:xfrm>
            <a:off x="571312" y="1634836"/>
            <a:ext cx="3234069" cy="1505528"/>
          </a:xfrm>
        </p:spPr>
        <p:txBody>
          <a:bodyPr/>
          <a:lstStyle/>
          <a:p>
            <a:pPr algn="just"/>
            <a:r>
              <a:rPr lang="pt-PT" sz="2000" dirty="0"/>
              <a:t>“Bem-estar é um estado de completo bem-estar físico, mental e social, e não apenas a ausência de doença ou enfermidade.”</a:t>
            </a:r>
            <a:r>
              <a:rPr lang="en-US" sz="2000" dirty="0"/>
              <a:t> </a:t>
            </a:r>
            <a:endParaRPr lang="sl-SI" sz="2000" dirty="0"/>
          </a:p>
          <a:p>
            <a:pPr marL="342900" indent="-342900">
              <a:lnSpc>
                <a:spcPct val="100000"/>
              </a:lnSpc>
              <a:spcBef>
                <a:spcPts val="0"/>
              </a:spcBef>
              <a:buFont typeface="Arial" panose="020B0604020202020204" pitchFamily="34" charset="0"/>
              <a:buChar char="•"/>
            </a:pPr>
            <a:endParaRPr lang="sl-SI" sz="2000" dirty="0"/>
          </a:p>
          <a:p>
            <a:endParaRPr lang="pt-PT" dirty="0"/>
          </a:p>
        </p:txBody>
      </p:sp>
      <p:sp>
        <p:nvSpPr>
          <p:cNvPr id="11" name="CaixaDeTexto 10">
            <a:extLst>
              <a:ext uri="{FF2B5EF4-FFF2-40B4-BE49-F238E27FC236}">
                <a16:creationId xmlns:a16="http://schemas.microsoft.com/office/drawing/2014/main" id="{F399AB3B-C03E-4208-AAED-C42AF2B336BC}"/>
              </a:ext>
            </a:extLst>
          </p:cNvPr>
          <p:cNvSpPr txBox="1"/>
          <p:nvPr/>
        </p:nvSpPr>
        <p:spPr>
          <a:xfrm>
            <a:off x="4372885" y="1634836"/>
            <a:ext cx="3385660" cy="1754326"/>
          </a:xfrm>
          <a:prstGeom prst="rect">
            <a:avLst/>
          </a:prstGeom>
          <a:noFill/>
        </p:spPr>
        <p:txBody>
          <a:bodyPr wrap="square" rtlCol="0">
            <a:spAutoFit/>
          </a:bodyPr>
          <a:lstStyle/>
          <a:p>
            <a:pPr algn="just">
              <a:lnSpc>
                <a:spcPct val="100000"/>
              </a:lnSpc>
              <a:spcBef>
                <a:spcPts val="0"/>
              </a:spcBef>
            </a:pPr>
            <a:r>
              <a:rPr lang="pt-PT" sz="1800" dirty="0"/>
              <a:t>O </a:t>
            </a:r>
            <a:r>
              <a:rPr lang="pt-PT" sz="1800" i="1" dirty="0"/>
              <a:t>Global </a:t>
            </a:r>
            <a:r>
              <a:rPr lang="pt-PT" sz="1800" i="1" dirty="0" err="1"/>
              <a:t>Wellness</a:t>
            </a:r>
            <a:r>
              <a:rPr lang="pt-PT" sz="1800" i="1" dirty="0"/>
              <a:t> </a:t>
            </a:r>
            <a:r>
              <a:rPr lang="pt-PT" sz="1800" i="1" dirty="0" err="1"/>
              <a:t>Institute</a:t>
            </a:r>
            <a:r>
              <a:rPr lang="pt-PT" sz="1800" i="1" dirty="0"/>
              <a:t> </a:t>
            </a:r>
            <a:r>
              <a:rPr lang="pt-PT" sz="1800" dirty="0"/>
              <a:t>define bem-estar como a busca ativa de atividades, escolhas e estilos de vida que levam a um</a:t>
            </a:r>
          </a:p>
          <a:p>
            <a:pPr algn="just">
              <a:lnSpc>
                <a:spcPct val="100000"/>
              </a:lnSpc>
              <a:spcBef>
                <a:spcPts val="0"/>
              </a:spcBef>
            </a:pPr>
            <a:r>
              <a:rPr lang="pt-PT" sz="1800" dirty="0"/>
              <a:t>estado de saúde holística.</a:t>
            </a:r>
            <a:endParaRPr lang="sl-SI" sz="1800" dirty="0"/>
          </a:p>
          <a:p>
            <a:endParaRPr lang="pt-PT" dirty="0"/>
          </a:p>
        </p:txBody>
      </p:sp>
      <p:sp>
        <p:nvSpPr>
          <p:cNvPr id="12" name="CaixaDeTexto 11">
            <a:extLst>
              <a:ext uri="{FF2B5EF4-FFF2-40B4-BE49-F238E27FC236}">
                <a16:creationId xmlns:a16="http://schemas.microsoft.com/office/drawing/2014/main" id="{670C4F77-1231-4FBB-9989-482582992656}"/>
              </a:ext>
            </a:extLst>
          </p:cNvPr>
          <p:cNvSpPr txBox="1"/>
          <p:nvPr/>
        </p:nvSpPr>
        <p:spPr>
          <a:xfrm>
            <a:off x="8063345" y="1634836"/>
            <a:ext cx="3763850" cy="2862322"/>
          </a:xfrm>
          <a:prstGeom prst="rect">
            <a:avLst/>
          </a:prstGeom>
          <a:noFill/>
        </p:spPr>
        <p:txBody>
          <a:bodyPr wrap="square" rtlCol="0">
            <a:spAutoFit/>
          </a:bodyPr>
          <a:lstStyle/>
          <a:p>
            <a:pPr algn="just"/>
            <a:r>
              <a:rPr lang="pt-PT" sz="1800" dirty="0"/>
              <a:t>O Dr. </a:t>
            </a:r>
            <a:r>
              <a:rPr lang="pt-PT" sz="1800" dirty="0" err="1"/>
              <a:t>Donald</a:t>
            </a:r>
            <a:r>
              <a:rPr lang="pt-PT" sz="1800" dirty="0"/>
              <a:t> B. </a:t>
            </a:r>
            <a:r>
              <a:rPr lang="pt-PT" sz="1800" dirty="0" err="1"/>
              <a:t>Ardell</a:t>
            </a:r>
            <a:r>
              <a:rPr lang="pt-PT" sz="1800" dirty="0"/>
              <a:t>, um pioneiro do bem-estar moderno, diz que o verdadeiro bem-estar se expressa no entusiasmo emocionante pela vida. Baseia-se na nova alegria diária da própria existência, da própria criação e trabalho, e do uso do próprio corpo, sentidos e mente. O bem-estar é um "trabalho" diário em si mesmo.</a:t>
            </a:r>
            <a:endParaRPr lang="sl-SI" sz="1800" dirty="0"/>
          </a:p>
          <a:p>
            <a:endParaRPr lang="pt-PT" dirty="0"/>
          </a:p>
        </p:txBody>
      </p:sp>
    </p:spTree>
    <p:extLst>
      <p:ext uri="{BB962C8B-B14F-4D97-AF65-F5344CB8AC3E}">
        <p14:creationId xmlns:p14="http://schemas.microsoft.com/office/powerpoint/2010/main" val="1837525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7A4927B1-581D-4D2A-B329-AA61C1ACB17C}"/>
              </a:ext>
            </a:extLst>
          </p:cNvPr>
          <p:cNvSpPr>
            <a:spLocks noGrp="1"/>
          </p:cNvSpPr>
          <p:nvPr>
            <p:ph type="body" sz="quarter" idx="13"/>
          </p:nvPr>
        </p:nvSpPr>
        <p:spPr>
          <a:xfrm>
            <a:off x="229067" y="1536142"/>
            <a:ext cx="3058492" cy="1909846"/>
          </a:xfrm>
        </p:spPr>
        <p:txBody>
          <a:bodyPr>
            <a:normAutofit/>
          </a:bodyPr>
          <a:lstStyle/>
          <a:p>
            <a:pPr algn="just"/>
            <a:r>
              <a:rPr lang="pt-PT" sz="4200" dirty="0"/>
              <a:t>Conceito de bem-estar moderno</a:t>
            </a:r>
            <a:endParaRPr lang="sl-SI" sz="4200" dirty="0"/>
          </a:p>
        </p:txBody>
      </p:sp>
      <p:sp>
        <p:nvSpPr>
          <p:cNvPr id="3" name="Označba mesta besedila 2">
            <a:extLst>
              <a:ext uri="{FF2B5EF4-FFF2-40B4-BE49-F238E27FC236}">
                <a16:creationId xmlns:a16="http://schemas.microsoft.com/office/drawing/2014/main" id="{1C9526AA-D4B3-40E9-A86F-2FF527F9CB5D}"/>
              </a:ext>
            </a:extLst>
          </p:cNvPr>
          <p:cNvSpPr>
            <a:spLocks noGrp="1"/>
          </p:cNvSpPr>
          <p:nvPr>
            <p:ph type="body" sz="quarter" idx="14"/>
          </p:nvPr>
        </p:nvSpPr>
        <p:spPr>
          <a:xfrm>
            <a:off x="138545" y="4730166"/>
            <a:ext cx="10962393" cy="1497340"/>
          </a:xfrm>
        </p:spPr>
        <p:txBody>
          <a:bodyPr/>
          <a:lstStyle/>
          <a:p>
            <a:pPr algn="just"/>
            <a:r>
              <a:rPr lang="pt-PT" sz="2200" dirty="0"/>
              <a:t>O </a:t>
            </a:r>
            <a:r>
              <a:rPr lang="pt-PT" sz="2200" i="1" dirty="0" err="1"/>
              <a:t>Wellness</a:t>
            </a:r>
            <a:r>
              <a:rPr lang="pt-PT" sz="2200" dirty="0"/>
              <a:t> é uma palavra moderna com raízes antigas. Como um conceito moderno, o bem-estar ganhou importância desde os anos 1950, 1960 e 1970, quando os escritos e a liderança de uma rede informal de médicos e pensadores nos Estados Unidos moldaram amplamente a forma como conceitualizamos e falamos sobre o bem-estar hoje.</a:t>
            </a:r>
            <a:r>
              <a:rPr lang="sl-SI" sz="1200" dirty="0"/>
              <a:t>(GWI)</a:t>
            </a:r>
          </a:p>
        </p:txBody>
      </p:sp>
      <p:sp>
        <p:nvSpPr>
          <p:cNvPr id="5" name="Oval 2">
            <a:extLst>
              <a:ext uri="{FF2B5EF4-FFF2-40B4-BE49-F238E27FC236}">
                <a16:creationId xmlns:a16="http://schemas.microsoft.com/office/drawing/2014/main" id="{177EBDC4-684B-4EAE-A841-5986946DF2A4}"/>
              </a:ext>
            </a:extLst>
          </p:cNvPr>
          <p:cNvSpPr/>
          <p:nvPr/>
        </p:nvSpPr>
        <p:spPr>
          <a:xfrm>
            <a:off x="4381735" y="755896"/>
            <a:ext cx="2816352" cy="1600200"/>
          </a:xfrm>
          <a:prstGeom prst="ellipse">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800" b="1" u="sng" dirty="0">
                <a:effectLst>
                  <a:outerShdw blurRad="38100" dist="38100" dir="2700000" algn="tl">
                    <a:srgbClr val="000000">
                      <a:alpha val="43137"/>
                    </a:srgbClr>
                  </a:outerShdw>
                </a:effectLst>
              </a:rPr>
              <a:t>WELL</a:t>
            </a:r>
            <a:r>
              <a:rPr lang="sl-SI" sz="2800" b="1" dirty="0">
                <a:effectLst>
                  <a:outerShdw blurRad="38100" dist="38100" dir="2700000" algn="tl">
                    <a:srgbClr val="000000">
                      <a:alpha val="43137"/>
                    </a:srgbClr>
                  </a:outerShdw>
                </a:effectLst>
              </a:rPr>
              <a:t>-being</a:t>
            </a:r>
            <a:endParaRPr lang="en-GB" sz="2800" b="1" dirty="0">
              <a:effectLst>
                <a:outerShdw blurRad="38100" dist="38100" dir="2700000" algn="tl">
                  <a:srgbClr val="000000">
                    <a:alpha val="43137"/>
                  </a:srgbClr>
                </a:outerShdw>
              </a:effectLst>
            </a:endParaRPr>
          </a:p>
        </p:txBody>
      </p:sp>
      <p:sp>
        <p:nvSpPr>
          <p:cNvPr id="7" name="Oval 5">
            <a:extLst>
              <a:ext uri="{FF2B5EF4-FFF2-40B4-BE49-F238E27FC236}">
                <a16:creationId xmlns:a16="http://schemas.microsoft.com/office/drawing/2014/main" id="{AFFB58E1-D1E8-44F9-B077-B31A9374C73D}"/>
              </a:ext>
            </a:extLst>
          </p:cNvPr>
          <p:cNvSpPr/>
          <p:nvPr/>
        </p:nvSpPr>
        <p:spPr>
          <a:xfrm>
            <a:off x="7759291" y="715547"/>
            <a:ext cx="2560320" cy="1600200"/>
          </a:xfrm>
          <a:prstGeom prst="ellipse">
            <a:avLst/>
          </a:prstGeom>
          <a:solidFill>
            <a:srgbClr val="F7981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800" b="1" dirty="0" err="1">
                <a:effectLst>
                  <a:outerShdw blurRad="38100" dist="38100" dir="2700000" algn="tl">
                    <a:srgbClr val="000000">
                      <a:alpha val="43137"/>
                    </a:srgbClr>
                  </a:outerShdw>
                </a:effectLst>
              </a:rPr>
              <a:t>Fit</a:t>
            </a:r>
            <a:r>
              <a:rPr lang="sl-SI" sz="2800" b="1" dirty="0">
                <a:effectLst>
                  <a:outerShdw blurRad="38100" dist="38100" dir="2700000" algn="tl">
                    <a:srgbClr val="000000">
                      <a:alpha val="43137"/>
                    </a:srgbClr>
                  </a:outerShdw>
                </a:effectLst>
              </a:rPr>
              <a:t>-</a:t>
            </a:r>
            <a:r>
              <a:rPr lang="sl-SI" sz="2800" b="1" u="sng" dirty="0">
                <a:effectLst>
                  <a:outerShdw blurRad="38100" dist="38100" dir="2700000" algn="tl">
                    <a:srgbClr val="000000">
                      <a:alpha val="43137"/>
                    </a:srgbClr>
                  </a:outerShdw>
                </a:effectLst>
              </a:rPr>
              <a:t>NESS</a:t>
            </a:r>
            <a:endParaRPr lang="en-GB" sz="2800" b="1" u="sng" dirty="0">
              <a:effectLst>
                <a:outerShdw blurRad="38100" dist="38100" dir="2700000" algn="tl">
                  <a:srgbClr val="000000">
                    <a:alpha val="43137"/>
                  </a:srgbClr>
                </a:outerShdw>
              </a:effectLst>
            </a:endParaRPr>
          </a:p>
        </p:txBody>
      </p:sp>
      <p:sp>
        <p:nvSpPr>
          <p:cNvPr id="8" name="Oval 6">
            <a:extLst>
              <a:ext uri="{FF2B5EF4-FFF2-40B4-BE49-F238E27FC236}">
                <a16:creationId xmlns:a16="http://schemas.microsoft.com/office/drawing/2014/main" id="{09124B1F-1479-46F8-859D-CA1483FE25DB}"/>
              </a:ext>
            </a:extLst>
          </p:cNvPr>
          <p:cNvSpPr/>
          <p:nvPr/>
        </p:nvSpPr>
        <p:spPr>
          <a:xfrm>
            <a:off x="6185097" y="2515292"/>
            <a:ext cx="2560320" cy="1600200"/>
          </a:xfrm>
          <a:prstGeom prst="ellipse">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500" b="1" dirty="0">
                <a:effectLst>
                  <a:outerShdw blurRad="38100" dist="38100" dir="2700000" algn="tl">
                    <a:srgbClr val="000000">
                      <a:alpha val="43137"/>
                    </a:srgbClr>
                  </a:outerShdw>
                </a:effectLst>
              </a:rPr>
              <a:t>WELLNESS</a:t>
            </a:r>
            <a:endParaRPr lang="en-GB" sz="2500" b="1" dirty="0">
              <a:effectLst>
                <a:outerShdw blurRad="38100" dist="38100" dir="2700000" algn="tl">
                  <a:srgbClr val="000000">
                    <a:alpha val="43137"/>
                  </a:srgbClr>
                </a:outerShdw>
              </a:effectLst>
            </a:endParaRPr>
          </a:p>
        </p:txBody>
      </p:sp>
      <p:pic>
        <p:nvPicPr>
          <p:cNvPr id="14" name="Slika 13">
            <a:extLst>
              <a:ext uri="{FF2B5EF4-FFF2-40B4-BE49-F238E27FC236}">
                <a16:creationId xmlns:a16="http://schemas.microsoft.com/office/drawing/2014/main" id="{0B78C784-A54B-4D19-8A3D-E6539661D2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9330889">
            <a:off x="7778259" y="2102166"/>
            <a:ext cx="1515470" cy="813787"/>
          </a:xfrm>
          <a:prstGeom prst="rect">
            <a:avLst/>
          </a:prstGeom>
        </p:spPr>
      </p:pic>
      <p:pic>
        <p:nvPicPr>
          <p:cNvPr id="15" name="Slika 14">
            <a:extLst>
              <a:ext uri="{FF2B5EF4-FFF2-40B4-BE49-F238E27FC236}">
                <a16:creationId xmlns:a16="http://schemas.microsoft.com/office/drawing/2014/main" id="{98A943D0-135F-4C76-8723-755DE80F39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6027920" y="2098077"/>
            <a:ext cx="1463679" cy="785977"/>
          </a:xfrm>
          <a:prstGeom prst="rect">
            <a:avLst/>
          </a:prstGeom>
        </p:spPr>
      </p:pic>
    </p:spTree>
    <p:extLst>
      <p:ext uri="{BB962C8B-B14F-4D97-AF65-F5344CB8AC3E}">
        <p14:creationId xmlns:p14="http://schemas.microsoft.com/office/powerpoint/2010/main" val="3116169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F869598B-01F1-4513-9F0E-A92FF05143D5}"/>
              </a:ext>
            </a:extLst>
          </p:cNvPr>
          <p:cNvSpPr>
            <a:spLocks noGrp="1"/>
          </p:cNvSpPr>
          <p:nvPr>
            <p:ph type="body" sz="quarter" idx="15"/>
          </p:nvPr>
        </p:nvSpPr>
        <p:spPr>
          <a:xfrm>
            <a:off x="1158452" y="605127"/>
            <a:ext cx="7022559" cy="729789"/>
          </a:xfrm>
        </p:spPr>
        <p:txBody>
          <a:bodyPr>
            <a:normAutofit fontScale="92500"/>
          </a:bodyPr>
          <a:lstStyle/>
          <a:p>
            <a:r>
              <a:rPr lang="pt-PT" sz="2800" dirty="0"/>
              <a:t>Caso de estudo- desenvolvimento de bem-estar</a:t>
            </a:r>
            <a:endParaRPr lang="sl-SI" sz="2800" dirty="0"/>
          </a:p>
        </p:txBody>
      </p:sp>
      <p:sp>
        <p:nvSpPr>
          <p:cNvPr id="3" name="Označba mesta besedila 2">
            <a:extLst>
              <a:ext uri="{FF2B5EF4-FFF2-40B4-BE49-F238E27FC236}">
                <a16:creationId xmlns:a16="http://schemas.microsoft.com/office/drawing/2014/main" id="{B622714D-F2C6-4FFB-A44B-80CA1E5C1233}"/>
              </a:ext>
            </a:extLst>
          </p:cNvPr>
          <p:cNvSpPr>
            <a:spLocks noGrp="1"/>
          </p:cNvSpPr>
          <p:nvPr>
            <p:ph type="body" sz="quarter" idx="16"/>
          </p:nvPr>
        </p:nvSpPr>
        <p:spPr/>
        <p:txBody>
          <a:bodyPr/>
          <a:lstStyle/>
          <a:p>
            <a:endParaRPr lang="sl-SI" dirty="0"/>
          </a:p>
        </p:txBody>
      </p:sp>
      <p:pic>
        <p:nvPicPr>
          <p:cNvPr id="5" name="Imagem 12">
            <a:extLst>
              <a:ext uri="{FF2B5EF4-FFF2-40B4-BE49-F238E27FC236}">
                <a16:creationId xmlns:a16="http://schemas.microsoft.com/office/drawing/2014/main" id="{2324854E-968A-424D-BDF1-A36FB5C34B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6199" y="544071"/>
            <a:ext cx="720000" cy="729789"/>
          </a:xfrm>
          <a:prstGeom prst="rect">
            <a:avLst/>
          </a:prstGeom>
        </p:spPr>
      </p:pic>
      <p:sp>
        <p:nvSpPr>
          <p:cNvPr id="7" name="Retângulo: Canto Dobrado 3">
            <a:extLst>
              <a:ext uri="{FF2B5EF4-FFF2-40B4-BE49-F238E27FC236}">
                <a16:creationId xmlns:a16="http://schemas.microsoft.com/office/drawing/2014/main" id="{4D2E8006-ADCC-4CA6-9D4E-16CFE0781641}"/>
              </a:ext>
            </a:extLst>
          </p:cNvPr>
          <p:cNvSpPr/>
          <p:nvPr/>
        </p:nvSpPr>
        <p:spPr>
          <a:xfrm>
            <a:off x="527539" y="1551947"/>
            <a:ext cx="7497445" cy="4712874"/>
          </a:xfrm>
          <a:prstGeom prst="foldedCorner">
            <a:avLst>
              <a:gd name="adj" fmla="val 8196"/>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fontAlgn="base">
              <a:lnSpc>
                <a:spcPct val="130000"/>
              </a:lnSpc>
              <a:spcBef>
                <a:spcPct val="0"/>
              </a:spcBef>
              <a:spcAft>
                <a:spcPct val="0"/>
              </a:spcAft>
              <a:buClrTx/>
              <a:buSzTx/>
              <a:buFontTx/>
              <a:buNone/>
              <a:tabLst/>
            </a:pPr>
            <a:r>
              <a:rPr lang="pt-PT" sz="2200" dirty="0">
                <a:solidFill>
                  <a:schemeClr val="tx1"/>
                </a:solidFill>
              </a:rPr>
              <a:t>O desejo de bem-estar, saúde e uma vida equilibrada é o desejo de todo o ser humano. Pode-se ver como a mentalidade e a realização desse objetivo se desenvolveram olhando para a história. Ao mesmo tempo, podemos compreender melhor as possibilidades de desenvolvimento do bem-estar no presente e, tendo em conta as tendências, também no futuro.</a:t>
            </a:r>
            <a:endParaRPr lang="sl-SI" sz="2200" dirty="0">
              <a:solidFill>
                <a:schemeClr val="tx1"/>
              </a:solidFill>
            </a:endParaRPr>
          </a:p>
          <a:p>
            <a:pPr marR="0" lvl="0" fontAlgn="base">
              <a:lnSpc>
                <a:spcPct val="130000"/>
              </a:lnSpc>
              <a:spcBef>
                <a:spcPct val="0"/>
              </a:spcBef>
              <a:spcAft>
                <a:spcPct val="0"/>
              </a:spcAft>
              <a:buClrTx/>
              <a:buSzTx/>
              <a:buFontTx/>
              <a:buNone/>
              <a:tabLst/>
            </a:pPr>
            <a:r>
              <a:rPr lang="sl-SI" sz="2200" dirty="0">
                <a:solidFill>
                  <a:schemeClr val="tx1"/>
                </a:solidFill>
              </a:rPr>
              <a:t>M</a:t>
            </a:r>
            <a:r>
              <a:rPr lang="pt-PT" sz="2200" dirty="0">
                <a:solidFill>
                  <a:schemeClr val="tx1"/>
                </a:solidFill>
              </a:rPr>
              <a:t>ais em</a:t>
            </a:r>
            <a:r>
              <a:rPr lang="sl-SI" sz="2200" dirty="0">
                <a:solidFill>
                  <a:schemeClr val="tx1"/>
                </a:solidFill>
              </a:rPr>
              <a:t>: </a:t>
            </a:r>
            <a:r>
              <a:rPr lang="pt-PT" sz="2200" dirty="0">
                <a:solidFill>
                  <a:schemeClr val="tx1"/>
                </a:solidFill>
                <a:hlinkClick r:id="rId4"/>
              </a:rPr>
              <a:t>História do Bem-estar </a:t>
            </a:r>
            <a:r>
              <a:rPr lang="pt-PT" sz="2200" dirty="0">
                <a:solidFill>
                  <a:schemeClr val="tx1"/>
                </a:solidFill>
              </a:rPr>
              <a:t>e</a:t>
            </a:r>
            <a:r>
              <a:rPr lang="sl-SI" sz="2200" dirty="0">
                <a:solidFill>
                  <a:schemeClr val="tx1"/>
                </a:solidFill>
              </a:rPr>
              <a:t> </a:t>
            </a:r>
            <a:r>
              <a:rPr lang="sl-SI" sz="2200" dirty="0">
                <a:solidFill>
                  <a:schemeClr val="tx1"/>
                </a:solidFill>
                <a:hlinkClick r:id="rId5"/>
              </a:rPr>
              <a:t>Breve História do Bem-Estar</a:t>
            </a:r>
            <a:endParaRPr lang="sl-SI" sz="2200" dirty="0">
              <a:solidFill>
                <a:schemeClr val="tx1"/>
              </a:solidFill>
            </a:endParaRPr>
          </a:p>
        </p:txBody>
      </p:sp>
      <p:pic>
        <p:nvPicPr>
          <p:cNvPr id="8" name="Slika 7">
            <a:extLst>
              <a:ext uri="{FF2B5EF4-FFF2-40B4-BE49-F238E27FC236}">
                <a16:creationId xmlns:a16="http://schemas.microsoft.com/office/drawing/2014/main" id="{45CF2575-E873-4F90-8138-B2859DF827AA}"/>
              </a:ext>
            </a:extLst>
          </p:cNvPr>
          <p:cNvPicPr>
            <a:picLocks noChangeAspect="1"/>
          </p:cNvPicPr>
          <p:nvPr/>
        </p:nvPicPr>
        <p:blipFill>
          <a:blip r:embed="rId6"/>
          <a:stretch>
            <a:fillRect/>
          </a:stretch>
        </p:blipFill>
        <p:spPr>
          <a:xfrm>
            <a:off x="8183644" y="0"/>
            <a:ext cx="3480817" cy="6858000"/>
          </a:xfrm>
          <a:prstGeom prst="rect">
            <a:avLst/>
          </a:prstGeom>
        </p:spPr>
      </p:pic>
    </p:spTree>
    <p:extLst>
      <p:ext uri="{BB962C8B-B14F-4D97-AF65-F5344CB8AC3E}">
        <p14:creationId xmlns:p14="http://schemas.microsoft.com/office/powerpoint/2010/main" val="65402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A68CDDB0-2B04-45A9-9108-58D425C4A590}"/>
              </a:ext>
            </a:extLst>
          </p:cNvPr>
          <p:cNvSpPr>
            <a:spLocks noGrp="1"/>
          </p:cNvSpPr>
          <p:nvPr>
            <p:ph type="body" sz="quarter" idx="13"/>
          </p:nvPr>
        </p:nvSpPr>
        <p:spPr>
          <a:xfrm>
            <a:off x="107620" y="737612"/>
            <a:ext cx="3454848" cy="3737860"/>
          </a:xfrm>
        </p:spPr>
        <p:txBody>
          <a:bodyPr>
            <a:normAutofit/>
          </a:bodyPr>
          <a:lstStyle/>
          <a:p>
            <a:endParaRPr lang="sl-SI" dirty="0"/>
          </a:p>
          <a:p>
            <a:endParaRPr lang="sl-SI" dirty="0"/>
          </a:p>
          <a:p>
            <a:pPr algn="just"/>
            <a:r>
              <a:rPr lang="pt-PT" sz="4200" dirty="0"/>
              <a:t>Dimensões de bem-estar dos EUA</a:t>
            </a:r>
            <a:endParaRPr lang="sl-SI" sz="4200" dirty="0"/>
          </a:p>
        </p:txBody>
      </p:sp>
      <p:pic>
        <p:nvPicPr>
          <p:cNvPr id="7" name="Slika 6">
            <a:extLst>
              <a:ext uri="{FF2B5EF4-FFF2-40B4-BE49-F238E27FC236}">
                <a16:creationId xmlns:a16="http://schemas.microsoft.com/office/drawing/2014/main" id="{723A666E-5C32-4D06-97E2-86C3FB888F67}"/>
              </a:ext>
            </a:extLst>
          </p:cNvPr>
          <p:cNvPicPr>
            <a:picLocks noChangeAspect="1"/>
          </p:cNvPicPr>
          <p:nvPr/>
        </p:nvPicPr>
        <p:blipFill>
          <a:blip r:embed="rId3"/>
          <a:stretch>
            <a:fillRect/>
          </a:stretch>
        </p:blipFill>
        <p:spPr>
          <a:xfrm>
            <a:off x="4293705" y="188172"/>
            <a:ext cx="6150699" cy="6143726"/>
          </a:xfrm>
          <a:prstGeom prst="rect">
            <a:avLst/>
          </a:prstGeom>
        </p:spPr>
      </p:pic>
      <p:sp>
        <p:nvSpPr>
          <p:cNvPr id="12" name="Pravokotnik 11">
            <a:extLst>
              <a:ext uri="{FF2B5EF4-FFF2-40B4-BE49-F238E27FC236}">
                <a16:creationId xmlns:a16="http://schemas.microsoft.com/office/drawing/2014/main" id="{DFF1382B-38C5-4B47-B468-28A4BB61A2F3}"/>
              </a:ext>
            </a:extLst>
          </p:cNvPr>
          <p:cNvSpPr/>
          <p:nvPr/>
        </p:nvSpPr>
        <p:spPr>
          <a:xfrm>
            <a:off x="5666941" y="6500863"/>
            <a:ext cx="3830371" cy="246221"/>
          </a:xfrm>
          <a:prstGeom prst="rect">
            <a:avLst/>
          </a:prstGeom>
        </p:spPr>
        <p:txBody>
          <a:bodyPr wrap="square">
            <a:spAutoFit/>
          </a:bodyPr>
          <a:lstStyle/>
          <a:p>
            <a:r>
              <a:rPr lang="sl-SI" sz="1000" dirty="0"/>
              <a:t>https://pbs.twimg.com/media/Dd4V4k-VAAA0AAk.jpg:large</a:t>
            </a:r>
          </a:p>
        </p:txBody>
      </p:sp>
    </p:spTree>
    <p:extLst>
      <p:ext uri="{BB962C8B-B14F-4D97-AF65-F5344CB8AC3E}">
        <p14:creationId xmlns:p14="http://schemas.microsoft.com/office/powerpoint/2010/main" val="1095017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a:extLst>
              <a:ext uri="{FF2B5EF4-FFF2-40B4-BE49-F238E27FC236}">
                <a16:creationId xmlns:a16="http://schemas.microsoft.com/office/drawing/2014/main" id="{88C3BE84-B0D9-4789-B262-E8D6B707A474}"/>
              </a:ext>
            </a:extLst>
          </p:cNvPr>
          <p:cNvPicPr>
            <a:picLocks noChangeAspect="1"/>
          </p:cNvPicPr>
          <p:nvPr/>
        </p:nvPicPr>
        <p:blipFill>
          <a:blip r:embed="rId3"/>
          <a:stretch>
            <a:fillRect/>
          </a:stretch>
        </p:blipFill>
        <p:spPr>
          <a:xfrm>
            <a:off x="3962273" y="257377"/>
            <a:ext cx="6811743" cy="4416878"/>
          </a:xfrm>
          <a:prstGeom prst="rect">
            <a:avLst/>
          </a:prstGeom>
        </p:spPr>
      </p:pic>
      <p:sp>
        <p:nvSpPr>
          <p:cNvPr id="2" name="Označba mesta besedila 1">
            <a:extLst>
              <a:ext uri="{FF2B5EF4-FFF2-40B4-BE49-F238E27FC236}">
                <a16:creationId xmlns:a16="http://schemas.microsoft.com/office/drawing/2014/main" id="{A68CDDB0-2B04-45A9-9108-58D425C4A590}"/>
              </a:ext>
            </a:extLst>
          </p:cNvPr>
          <p:cNvSpPr>
            <a:spLocks noGrp="1"/>
          </p:cNvSpPr>
          <p:nvPr>
            <p:ph type="body" sz="quarter" idx="13"/>
          </p:nvPr>
        </p:nvSpPr>
        <p:spPr>
          <a:xfrm>
            <a:off x="90307" y="591127"/>
            <a:ext cx="3454848" cy="3874504"/>
          </a:xfrm>
        </p:spPr>
        <p:txBody>
          <a:bodyPr>
            <a:normAutofit/>
          </a:bodyPr>
          <a:lstStyle/>
          <a:p>
            <a:endParaRPr lang="sl-SI" dirty="0"/>
          </a:p>
          <a:p>
            <a:r>
              <a:rPr lang="sl-SI" sz="4200" dirty="0"/>
              <a:t>Modelo </a:t>
            </a:r>
            <a:r>
              <a:rPr lang="pt-PT" sz="4200" dirty="0"/>
              <a:t>Real</a:t>
            </a:r>
            <a:r>
              <a:rPr lang="sl-SI" sz="4200" dirty="0"/>
              <a:t> de Bem-Estar</a:t>
            </a:r>
          </a:p>
          <a:p>
            <a:r>
              <a:rPr lang="sl-SI" sz="3200" dirty="0"/>
              <a:t>(Wellness Verband Deutschland)</a:t>
            </a:r>
          </a:p>
        </p:txBody>
      </p:sp>
      <p:sp>
        <p:nvSpPr>
          <p:cNvPr id="3" name="Označba mesta besedila 2">
            <a:extLst>
              <a:ext uri="{FF2B5EF4-FFF2-40B4-BE49-F238E27FC236}">
                <a16:creationId xmlns:a16="http://schemas.microsoft.com/office/drawing/2014/main" id="{C548D170-92C9-4CA5-B785-1B4D724C02CB}"/>
              </a:ext>
            </a:extLst>
          </p:cNvPr>
          <p:cNvSpPr>
            <a:spLocks noGrp="1"/>
          </p:cNvSpPr>
          <p:nvPr>
            <p:ph type="body" sz="quarter" idx="14"/>
          </p:nvPr>
        </p:nvSpPr>
        <p:spPr>
          <a:xfrm>
            <a:off x="247773" y="4697729"/>
            <a:ext cx="10276861" cy="1386056"/>
          </a:xfrm>
        </p:spPr>
        <p:txBody>
          <a:bodyPr/>
          <a:lstStyle/>
          <a:p>
            <a:pPr algn="just"/>
            <a:r>
              <a:rPr lang="pt-PT" sz="2100" dirty="0"/>
              <a:t>O bem-estar real deve encorajar e guiar as pessoas a pensar e funcionar racionalmente, a viver exuberantemente, a manter a forma física, a comer sabiamente de acordo com o conhecimento nutricional factual e a viver o mais livremente possível. O último significa libertar-se de elementos culturais ou circunstanciais, como superstições, dogmas irracionais e outras limitações mentais e sociais que adicionam restrições às liberdades pessoais</a:t>
            </a:r>
            <a:r>
              <a:rPr lang="pt-PT" sz="2200" dirty="0"/>
              <a:t>.</a:t>
            </a:r>
            <a:endParaRPr lang="sl-SI" sz="2200" dirty="0"/>
          </a:p>
        </p:txBody>
      </p:sp>
      <p:sp>
        <p:nvSpPr>
          <p:cNvPr id="10" name="Pravokotnik 9">
            <a:extLst>
              <a:ext uri="{FF2B5EF4-FFF2-40B4-BE49-F238E27FC236}">
                <a16:creationId xmlns:a16="http://schemas.microsoft.com/office/drawing/2014/main" id="{9F2AC8C6-4DCB-4C4E-949C-5DDCE33849A3}"/>
              </a:ext>
            </a:extLst>
          </p:cNvPr>
          <p:cNvSpPr/>
          <p:nvPr/>
        </p:nvSpPr>
        <p:spPr>
          <a:xfrm>
            <a:off x="497155" y="6105833"/>
            <a:ext cx="6096000" cy="276999"/>
          </a:xfrm>
          <a:prstGeom prst="rect">
            <a:avLst/>
          </a:prstGeom>
        </p:spPr>
        <p:txBody>
          <a:bodyPr>
            <a:spAutoFit/>
          </a:bodyPr>
          <a:lstStyle/>
          <a:p>
            <a:endParaRPr lang="sl-SI" sz="1200" dirty="0"/>
          </a:p>
        </p:txBody>
      </p:sp>
      <p:sp>
        <p:nvSpPr>
          <p:cNvPr id="11" name="Pravokotnik 10">
            <a:extLst>
              <a:ext uri="{FF2B5EF4-FFF2-40B4-BE49-F238E27FC236}">
                <a16:creationId xmlns:a16="http://schemas.microsoft.com/office/drawing/2014/main" id="{A290814F-DEAA-45CB-834B-F44F184A5EDE}"/>
              </a:ext>
            </a:extLst>
          </p:cNvPr>
          <p:cNvSpPr/>
          <p:nvPr/>
        </p:nvSpPr>
        <p:spPr>
          <a:xfrm>
            <a:off x="4558683" y="4223321"/>
            <a:ext cx="6096000" cy="276999"/>
          </a:xfrm>
          <a:prstGeom prst="rect">
            <a:avLst/>
          </a:prstGeom>
        </p:spPr>
        <p:txBody>
          <a:bodyPr>
            <a:spAutoFit/>
          </a:bodyPr>
          <a:lstStyle/>
          <a:p>
            <a:r>
              <a:rPr lang="sl-SI" sz="1200" dirty="0"/>
              <a:t>https://www.wellnessverband.de/themen/wellness/donald_b_ardell_real_wellness.php</a:t>
            </a:r>
          </a:p>
        </p:txBody>
      </p:sp>
    </p:spTree>
    <p:extLst>
      <p:ext uri="{BB962C8B-B14F-4D97-AF65-F5344CB8AC3E}">
        <p14:creationId xmlns:p14="http://schemas.microsoft.com/office/powerpoint/2010/main" val="1986234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a:extLst>
              <a:ext uri="{FF2B5EF4-FFF2-40B4-BE49-F238E27FC236}">
                <a16:creationId xmlns:a16="http://schemas.microsoft.com/office/drawing/2014/main" id="{29E4ECB5-93CF-4C35-86E7-DB8F3571A9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30588" y="0"/>
            <a:ext cx="6859715" cy="6858000"/>
          </a:xfrm>
          <a:prstGeom prst="rect">
            <a:avLst/>
          </a:prstGeom>
        </p:spPr>
      </p:pic>
      <p:sp>
        <p:nvSpPr>
          <p:cNvPr id="2" name="Označba mesta besedila 1">
            <a:extLst>
              <a:ext uri="{FF2B5EF4-FFF2-40B4-BE49-F238E27FC236}">
                <a16:creationId xmlns:a16="http://schemas.microsoft.com/office/drawing/2014/main" id="{83D402F4-8669-4801-A5E6-C8946B7A8287}"/>
              </a:ext>
            </a:extLst>
          </p:cNvPr>
          <p:cNvSpPr>
            <a:spLocks noGrp="1"/>
          </p:cNvSpPr>
          <p:nvPr>
            <p:ph type="body" sz="quarter" idx="15"/>
          </p:nvPr>
        </p:nvSpPr>
        <p:spPr>
          <a:xfrm>
            <a:off x="267855" y="843076"/>
            <a:ext cx="10978262" cy="1083096"/>
          </a:xfrm>
        </p:spPr>
        <p:txBody>
          <a:bodyPr>
            <a:normAutofit/>
          </a:bodyPr>
          <a:lstStyle/>
          <a:p>
            <a:r>
              <a:rPr lang="pt-PT" sz="2800" dirty="0"/>
              <a:t>Bem-estar = trabalhar em si mesmo</a:t>
            </a:r>
            <a:endParaRPr lang="sl-SI" sz="2800" dirty="0"/>
          </a:p>
        </p:txBody>
      </p:sp>
      <p:sp>
        <p:nvSpPr>
          <p:cNvPr id="4" name="CaixaDeTexto 10">
            <a:extLst>
              <a:ext uri="{FF2B5EF4-FFF2-40B4-BE49-F238E27FC236}">
                <a16:creationId xmlns:a16="http://schemas.microsoft.com/office/drawing/2014/main" id="{9F326BBF-A432-4C20-AABE-1B9FA53B8E39}"/>
              </a:ext>
            </a:extLst>
          </p:cNvPr>
          <p:cNvSpPr txBox="1">
            <a:spLocks noGrp="1"/>
          </p:cNvSpPr>
          <p:nvPr>
            <p:ph type="body" sz="quarter" idx="16"/>
          </p:nvPr>
        </p:nvSpPr>
        <p:spPr>
          <a:xfrm>
            <a:off x="388156" y="1795586"/>
            <a:ext cx="4239226" cy="3136243"/>
          </a:xfrm>
          <a:prstGeom prst="rect">
            <a:avLst/>
          </a:prstGeom>
          <a:solidFill>
            <a:srgbClr val="FDDE00"/>
          </a:solidFill>
        </p:spPr>
        <p:txBody>
          <a:bodyPr wrap="square">
            <a:spAutoFit/>
          </a:bodyPr>
          <a:lstStyle/>
          <a:p>
            <a:pPr algn="just"/>
            <a:r>
              <a:rPr lang="pt-PT" dirty="0"/>
              <a:t>A decisão pelo bem-estar ou por um estilo de vida saudável é uma decisão de cada indivíduo. Os principais fatores para a sua implementação são:</a:t>
            </a:r>
            <a:endParaRPr lang="sl-SI" dirty="0"/>
          </a:p>
          <a:p>
            <a:pPr algn="just">
              <a:buClr>
                <a:schemeClr val="accent2"/>
              </a:buClr>
              <a:buFont typeface="Arial" panose="020B0604020202020204" pitchFamily="34" charset="0"/>
              <a:buChar char="•"/>
            </a:pPr>
            <a:r>
              <a:rPr lang="sl-SI" dirty="0"/>
              <a:t> </a:t>
            </a:r>
            <a:r>
              <a:rPr lang="pt-PT" dirty="0"/>
              <a:t>espaço e tempo</a:t>
            </a:r>
            <a:endParaRPr lang="sl-SI" dirty="0"/>
          </a:p>
          <a:p>
            <a:pPr algn="just">
              <a:buClr>
                <a:schemeClr val="accent2"/>
              </a:buClr>
              <a:buFont typeface="Arial" panose="020B0604020202020204" pitchFamily="34" charset="0"/>
              <a:buChar char="•"/>
            </a:pPr>
            <a:r>
              <a:rPr lang="sl-SI" dirty="0"/>
              <a:t> </a:t>
            </a:r>
            <a:r>
              <a:rPr lang="pt-PT" dirty="0"/>
              <a:t>vontade e perseverança</a:t>
            </a:r>
            <a:endParaRPr lang="sl-SI" dirty="0"/>
          </a:p>
          <a:p>
            <a:pPr>
              <a:buClr>
                <a:schemeClr val="accent2"/>
              </a:buClr>
            </a:pPr>
            <a:endParaRPr lang="en-GB" dirty="0"/>
          </a:p>
        </p:txBody>
      </p:sp>
      <p:sp>
        <p:nvSpPr>
          <p:cNvPr id="5" name="CaixaDeTexto 9">
            <a:extLst>
              <a:ext uri="{FF2B5EF4-FFF2-40B4-BE49-F238E27FC236}">
                <a16:creationId xmlns:a16="http://schemas.microsoft.com/office/drawing/2014/main" id="{2071ED1A-00AC-4910-BCB2-5DC919286C92}"/>
              </a:ext>
            </a:extLst>
          </p:cNvPr>
          <p:cNvSpPr txBox="1"/>
          <p:nvPr/>
        </p:nvSpPr>
        <p:spPr>
          <a:xfrm>
            <a:off x="7233792" y="553628"/>
            <a:ext cx="4253305" cy="1661993"/>
          </a:xfrm>
          <a:prstGeom prst="rect">
            <a:avLst/>
          </a:prstGeom>
          <a:noFill/>
        </p:spPr>
        <p:txBody>
          <a:bodyPr wrap="square">
            <a:spAutoFit/>
          </a:bodyPr>
          <a:lstStyle/>
          <a:p>
            <a:pPr algn="ctr"/>
            <a:r>
              <a:rPr lang="pt-PT" sz="2400" i="1" dirty="0">
                <a:solidFill>
                  <a:srgbClr val="F7981D"/>
                </a:solidFill>
                <a:effectLst>
                  <a:outerShdw blurRad="38100" dist="38100" dir="2700000" algn="tl">
                    <a:srgbClr val="000000">
                      <a:alpha val="43137"/>
                    </a:srgbClr>
                  </a:outerShdw>
                </a:effectLst>
              </a:rPr>
              <a:t>Felicidade não é ter tudo o que queremos, mas saber como apreciar o que temos.</a:t>
            </a:r>
            <a:br>
              <a:rPr lang="sl-SI" sz="3200" dirty="0"/>
            </a:br>
            <a:endParaRPr lang="en-GB" sz="3000" dirty="0">
              <a:solidFill>
                <a:schemeClr val="bg1">
                  <a:lumMod val="65000"/>
                </a:schemeClr>
              </a:solidFill>
            </a:endParaRPr>
          </a:p>
        </p:txBody>
      </p:sp>
    </p:spTree>
    <p:extLst>
      <p:ext uri="{BB962C8B-B14F-4D97-AF65-F5344CB8AC3E}">
        <p14:creationId xmlns:p14="http://schemas.microsoft.com/office/powerpoint/2010/main" val="729221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87C5D065-332D-4FF5-996E-24D2FC943989}"/>
              </a:ext>
            </a:extLst>
          </p:cNvPr>
          <p:cNvSpPr>
            <a:spLocks noGrp="1"/>
          </p:cNvSpPr>
          <p:nvPr>
            <p:ph type="body" sz="quarter" idx="13"/>
          </p:nvPr>
        </p:nvSpPr>
        <p:spPr/>
        <p:txBody>
          <a:bodyPr/>
          <a:lstStyle/>
          <a:p>
            <a:r>
              <a:rPr lang="sl-SI" sz="4200" dirty="0">
                <a:solidFill>
                  <a:schemeClr val="bg1"/>
                </a:solidFill>
                <a:effectLst>
                  <a:outerShdw blurRad="38100" dist="38100" dir="2700000" algn="tl">
                    <a:srgbClr val="000000">
                      <a:alpha val="43137"/>
                    </a:srgbClr>
                  </a:outerShdw>
                </a:effectLst>
              </a:rPr>
              <a:t>1.2</a:t>
            </a:r>
            <a:r>
              <a:rPr lang="en-US" sz="4200" dirty="0">
                <a:solidFill>
                  <a:schemeClr val="bg1"/>
                </a:solidFill>
                <a:effectLst>
                  <a:outerShdw blurRad="38100" dist="38100" dir="2700000" algn="tl">
                    <a:srgbClr val="000000">
                      <a:alpha val="43137"/>
                    </a:srgbClr>
                  </a:outerShdw>
                </a:effectLst>
              </a:rPr>
              <a:t>.</a:t>
            </a:r>
          </a:p>
          <a:p>
            <a:r>
              <a:rPr lang="pt-PT" sz="4200" dirty="0">
                <a:solidFill>
                  <a:schemeClr val="bg1"/>
                </a:solidFill>
                <a:effectLst>
                  <a:outerShdw blurRad="38100" dist="38100" dir="2700000" algn="tl">
                    <a:srgbClr val="000000">
                      <a:alpha val="43137"/>
                    </a:srgbClr>
                  </a:outerShdw>
                </a:effectLst>
              </a:rPr>
              <a:t>Turismo</a:t>
            </a:r>
            <a:endParaRPr lang="en-US" sz="4200" spc="-50" dirty="0">
              <a:solidFill>
                <a:schemeClr val="bg1"/>
              </a:solidFill>
              <a:effectLst>
                <a:outerShdw blurRad="38100" dist="38100" dir="2700000" algn="tl">
                  <a:srgbClr val="000000">
                    <a:alpha val="43137"/>
                  </a:srgbClr>
                </a:outerShdw>
              </a:effectLst>
            </a:endParaRPr>
          </a:p>
          <a:p>
            <a:endParaRPr lang="sl-SI" dirty="0"/>
          </a:p>
        </p:txBody>
      </p:sp>
      <p:sp>
        <p:nvSpPr>
          <p:cNvPr id="3" name="Označba mesta besedila 2">
            <a:extLst>
              <a:ext uri="{FF2B5EF4-FFF2-40B4-BE49-F238E27FC236}">
                <a16:creationId xmlns:a16="http://schemas.microsoft.com/office/drawing/2014/main" id="{8AD3B16D-6A7F-4BFC-8082-A98E596F2E96}"/>
              </a:ext>
            </a:extLst>
          </p:cNvPr>
          <p:cNvSpPr>
            <a:spLocks noGrp="1"/>
          </p:cNvSpPr>
          <p:nvPr>
            <p:ph type="body" sz="quarter" idx="14"/>
          </p:nvPr>
        </p:nvSpPr>
        <p:spPr>
          <a:xfrm>
            <a:off x="545910" y="5452421"/>
            <a:ext cx="10836323" cy="469184"/>
          </a:xfrm>
        </p:spPr>
        <p:txBody>
          <a:bodyPr/>
          <a:lstStyle/>
          <a:p>
            <a:r>
              <a:rPr lang="pt-PT" sz="2200" i="1" dirty="0"/>
              <a:t>“O Turismo vai além dos sonhos e conquista o verdadeiro significado da vida.”</a:t>
            </a:r>
            <a:endParaRPr lang="sl-SI" sz="2200" i="1" dirty="0"/>
          </a:p>
        </p:txBody>
      </p:sp>
      <p:pic>
        <p:nvPicPr>
          <p:cNvPr id="7" name="Slika 6">
            <a:extLst>
              <a:ext uri="{FF2B5EF4-FFF2-40B4-BE49-F238E27FC236}">
                <a16:creationId xmlns:a16="http://schemas.microsoft.com/office/drawing/2014/main" id="{EF7CD9A5-1127-41C4-9CAA-E5CA5DC6ADC7}"/>
              </a:ext>
            </a:extLst>
          </p:cNvPr>
          <p:cNvPicPr>
            <a:picLocks noChangeAspect="1"/>
          </p:cNvPicPr>
          <p:nvPr/>
        </p:nvPicPr>
        <p:blipFill>
          <a:blip r:embed="rId2"/>
          <a:stretch>
            <a:fillRect/>
          </a:stretch>
        </p:blipFill>
        <p:spPr>
          <a:xfrm>
            <a:off x="3614530" y="-485711"/>
            <a:ext cx="8577470" cy="5025862"/>
          </a:xfrm>
          <a:prstGeom prst="rect">
            <a:avLst/>
          </a:prstGeom>
        </p:spPr>
      </p:pic>
      <p:sp>
        <p:nvSpPr>
          <p:cNvPr id="9" name="Označba mesta slike 8">
            <a:extLst>
              <a:ext uri="{FF2B5EF4-FFF2-40B4-BE49-F238E27FC236}">
                <a16:creationId xmlns:a16="http://schemas.microsoft.com/office/drawing/2014/main" id="{07637B59-BCA7-4ED1-B1BE-BABB4E021FBD}"/>
              </a:ext>
            </a:extLst>
          </p:cNvPr>
          <p:cNvSpPr>
            <a:spLocks noGrp="1"/>
          </p:cNvSpPr>
          <p:nvPr>
            <p:ph type="pic" sz="quarter" idx="19"/>
          </p:nvPr>
        </p:nvSpPr>
        <p:spPr>
          <a:xfrm>
            <a:off x="3690730" y="0"/>
            <a:ext cx="8627164" cy="4540151"/>
          </a:xfrm>
        </p:spPr>
      </p:sp>
    </p:spTree>
    <p:extLst>
      <p:ext uri="{BB962C8B-B14F-4D97-AF65-F5344CB8AC3E}">
        <p14:creationId xmlns:p14="http://schemas.microsoft.com/office/powerpoint/2010/main" val="2886271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71D09C59-5CAA-4297-AC9A-668F653E3AE7}"/>
              </a:ext>
            </a:extLst>
          </p:cNvPr>
          <p:cNvSpPr>
            <a:spLocks noGrp="1"/>
          </p:cNvSpPr>
          <p:nvPr>
            <p:ph type="body" sz="quarter" idx="15"/>
          </p:nvPr>
        </p:nvSpPr>
        <p:spPr>
          <a:xfrm>
            <a:off x="74356" y="590538"/>
            <a:ext cx="10978262" cy="1083096"/>
          </a:xfrm>
        </p:spPr>
        <p:txBody>
          <a:bodyPr>
            <a:normAutofit/>
          </a:bodyPr>
          <a:lstStyle/>
          <a:p>
            <a:r>
              <a:rPr lang="pt-PT" sz="3200" dirty="0"/>
              <a:t>Definição de turismo</a:t>
            </a:r>
            <a:endParaRPr lang="sl-SI" sz="3200" dirty="0"/>
          </a:p>
        </p:txBody>
      </p:sp>
      <p:sp>
        <p:nvSpPr>
          <p:cNvPr id="4" name="CaixaDeTexto 8">
            <a:extLst>
              <a:ext uri="{FF2B5EF4-FFF2-40B4-BE49-F238E27FC236}">
                <a16:creationId xmlns:a16="http://schemas.microsoft.com/office/drawing/2014/main" id="{82D8AF79-9772-4810-91AC-62FE5494845E}"/>
              </a:ext>
            </a:extLst>
          </p:cNvPr>
          <p:cNvSpPr txBox="1"/>
          <p:nvPr/>
        </p:nvSpPr>
        <p:spPr>
          <a:xfrm>
            <a:off x="0" y="1726314"/>
            <a:ext cx="5168348" cy="3869416"/>
          </a:xfrm>
          <a:prstGeom prst="rect">
            <a:avLst/>
          </a:prstGeom>
          <a:solidFill>
            <a:srgbClr val="6ECECB"/>
          </a:solidFill>
        </p:spPr>
        <p:txBody>
          <a:bodyPr wrap="square" rtlCol="0">
            <a:noAutofit/>
          </a:bodyPr>
          <a:lstStyle/>
          <a:p>
            <a:pPr algn="just">
              <a:lnSpc>
                <a:spcPct val="150000"/>
              </a:lnSpc>
            </a:pPr>
            <a:r>
              <a:rPr lang="pt-PT" sz="2200" dirty="0">
                <a:solidFill>
                  <a:srgbClr val="303336"/>
                </a:solidFill>
              </a:rPr>
              <a:t>O EUROSTAT define o turismo como uma “atividade de visitantes que viajam para um destino fora do seu ambiente habitual, durante menos de um ano. Pode ser para qualquer finalidade, incluindo negócios ou lazer. “</a:t>
            </a:r>
            <a:endParaRPr lang="sl-SI" sz="2200" dirty="0"/>
          </a:p>
        </p:txBody>
      </p:sp>
      <p:pic>
        <p:nvPicPr>
          <p:cNvPr id="3" name="Slika 2">
            <a:extLst>
              <a:ext uri="{FF2B5EF4-FFF2-40B4-BE49-F238E27FC236}">
                <a16:creationId xmlns:a16="http://schemas.microsoft.com/office/drawing/2014/main" id="{B2002303-DFE5-483C-8E45-9976DD5DE8A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168348" y="1507628"/>
            <a:ext cx="7023652" cy="4306787"/>
          </a:xfrm>
          <a:prstGeom prst="rect">
            <a:avLst/>
          </a:prstGeom>
        </p:spPr>
      </p:pic>
    </p:spTree>
    <p:extLst>
      <p:ext uri="{BB962C8B-B14F-4D97-AF65-F5344CB8AC3E}">
        <p14:creationId xmlns:p14="http://schemas.microsoft.com/office/powerpoint/2010/main" val="3884086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6">
            <a:extLst>
              <a:ext uri="{FF2B5EF4-FFF2-40B4-BE49-F238E27FC236}">
                <a16:creationId xmlns:a16="http://schemas.microsoft.com/office/drawing/2014/main" id="{88C5BF4E-2E39-47D2-91A7-9B3B8036B772}"/>
              </a:ext>
            </a:extLst>
          </p:cNvPr>
          <p:cNvSpPr/>
          <p:nvPr/>
        </p:nvSpPr>
        <p:spPr>
          <a:xfrm>
            <a:off x="5038456" y="1935716"/>
            <a:ext cx="2061682" cy="1882867"/>
          </a:xfrm>
          <a:prstGeom prst="ellipse">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b="1" dirty="0">
              <a:effectLst>
                <a:outerShdw blurRad="38100" dist="38100" dir="2700000" algn="tl">
                  <a:srgbClr val="000000">
                    <a:alpha val="43137"/>
                  </a:srgbClr>
                </a:outerShdw>
              </a:effectLst>
            </a:endParaRPr>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414622" y="341618"/>
            <a:ext cx="11172349"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t-PT" sz="3600" b="1" dirty="0"/>
              <a:t>Fatores motivacionais para o turismo</a:t>
            </a:r>
            <a:endParaRPr lang="en-US" sz="3600" b="1" dirty="0"/>
          </a:p>
        </p:txBody>
      </p:sp>
      <p:sp>
        <p:nvSpPr>
          <p:cNvPr id="3" name="Seta: Para a Direita 2">
            <a:extLst>
              <a:ext uri="{FF2B5EF4-FFF2-40B4-BE49-F238E27FC236}">
                <a16:creationId xmlns:a16="http://schemas.microsoft.com/office/drawing/2014/main" id="{72C9F22A-F102-46A3-B67C-7F317FDFCF07}"/>
              </a:ext>
            </a:extLst>
          </p:cNvPr>
          <p:cNvSpPr/>
          <p:nvPr/>
        </p:nvSpPr>
        <p:spPr>
          <a:xfrm>
            <a:off x="343278" y="2335753"/>
            <a:ext cx="5273040" cy="1082794"/>
          </a:xfrm>
          <a:prstGeom prst="rightArrow">
            <a:avLst/>
          </a:prstGeom>
          <a:solidFill>
            <a:srgbClr val="F7981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3000" b="1" dirty="0">
                <a:effectLst>
                  <a:outerShdw blurRad="38100" dist="38100" dir="2700000" algn="tl">
                    <a:srgbClr val="000000">
                      <a:alpha val="43137"/>
                    </a:srgbClr>
                  </a:outerShdw>
                </a:effectLst>
              </a:rPr>
              <a:t>Fatores internos</a:t>
            </a:r>
            <a:endParaRPr lang="en-GB" sz="3000" b="1" i="1" dirty="0">
              <a:effectLst>
                <a:outerShdw blurRad="38100" dist="38100" dir="2700000" algn="tl">
                  <a:srgbClr val="000000">
                    <a:alpha val="43137"/>
                  </a:srgbClr>
                </a:outerShdw>
              </a:effectLst>
            </a:endParaRPr>
          </a:p>
        </p:txBody>
      </p:sp>
      <p:sp>
        <p:nvSpPr>
          <p:cNvPr id="6" name="Seta: Para a Direita 5">
            <a:extLst>
              <a:ext uri="{FF2B5EF4-FFF2-40B4-BE49-F238E27FC236}">
                <a16:creationId xmlns:a16="http://schemas.microsoft.com/office/drawing/2014/main" id="{1C44958E-1783-4255-A08E-DDFDE58A0036}"/>
              </a:ext>
            </a:extLst>
          </p:cNvPr>
          <p:cNvSpPr/>
          <p:nvPr/>
        </p:nvSpPr>
        <p:spPr>
          <a:xfrm flipH="1">
            <a:off x="6575684" y="2319361"/>
            <a:ext cx="5273040" cy="1082794"/>
          </a:xfrm>
          <a:prstGeom prst="rightArrow">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effectLst>
                  <a:outerShdw blurRad="38100" dist="38100" dir="2700000" algn="tl">
                    <a:srgbClr val="000000">
                      <a:alpha val="43137"/>
                    </a:srgbClr>
                  </a:outerShdw>
                </a:effectLst>
              </a:rPr>
              <a:t>Fatores</a:t>
            </a:r>
            <a:r>
              <a:rPr lang="en-US" sz="3000" b="1" dirty="0">
                <a:effectLst>
                  <a:outerShdw blurRad="38100" dist="38100" dir="2700000" algn="tl">
                    <a:srgbClr val="000000">
                      <a:alpha val="43137"/>
                    </a:srgbClr>
                  </a:outerShdw>
                </a:effectLst>
              </a:rPr>
              <a:t> </a:t>
            </a:r>
            <a:r>
              <a:rPr lang="en-US" sz="3000" b="1" dirty="0" err="1">
                <a:effectLst>
                  <a:outerShdw blurRad="38100" dist="38100" dir="2700000" algn="tl">
                    <a:srgbClr val="000000">
                      <a:alpha val="43137"/>
                    </a:srgbClr>
                  </a:outerShdw>
                </a:effectLst>
              </a:rPr>
              <a:t>externos</a:t>
            </a:r>
            <a:endParaRPr lang="en-US" sz="3000" b="1" dirty="0">
              <a:effectLst>
                <a:outerShdw blurRad="38100" dist="38100" dir="2700000" algn="tl">
                  <a:srgbClr val="000000">
                    <a:alpha val="43137"/>
                  </a:srgbClr>
                </a:outerShdw>
              </a:effectLst>
            </a:endParaRPr>
          </a:p>
        </p:txBody>
      </p:sp>
      <p:sp>
        <p:nvSpPr>
          <p:cNvPr id="14" name="Retângulo 13">
            <a:extLst>
              <a:ext uri="{FF2B5EF4-FFF2-40B4-BE49-F238E27FC236}">
                <a16:creationId xmlns:a16="http://schemas.microsoft.com/office/drawing/2014/main" id="{4017520D-374E-4778-869D-1AB4A2E1E03D}"/>
              </a:ext>
            </a:extLst>
          </p:cNvPr>
          <p:cNvSpPr/>
          <p:nvPr/>
        </p:nvSpPr>
        <p:spPr>
          <a:xfrm>
            <a:off x="281029" y="4135787"/>
            <a:ext cx="5619600" cy="202934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t-PT" sz="2200" b="1" dirty="0">
                <a:solidFill>
                  <a:schemeClr val="tx1"/>
                </a:solidFill>
              </a:rPr>
              <a:t>Atitudes do Turista</a:t>
            </a:r>
          </a:p>
          <a:p>
            <a:pPr algn="ctr"/>
            <a:r>
              <a:rPr lang="pt-PT" sz="2200" b="1" dirty="0">
                <a:solidFill>
                  <a:schemeClr val="tx1"/>
                </a:solidFill>
              </a:rPr>
              <a:t>Perceção do Turista</a:t>
            </a:r>
          </a:p>
          <a:p>
            <a:pPr algn="ctr"/>
            <a:r>
              <a:rPr lang="pt-PT" sz="2200" b="1" dirty="0">
                <a:solidFill>
                  <a:schemeClr val="tx1"/>
                </a:solidFill>
              </a:rPr>
              <a:t>Valores ou Crenças</a:t>
            </a:r>
          </a:p>
          <a:p>
            <a:pPr algn="ctr"/>
            <a:r>
              <a:rPr lang="pt-PT" sz="2200" b="1" dirty="0">
                <a:solidFill>
                  <a:schemeClr val="tx1"/>
                </a:solidFill>
              </a:rPr>
              <a:t>Personalidade do Turista</a:t>
            </a:r>
            <a:endParaRPr lang="en-US" sz="2200" dirty="0">
              <a:solidFill>
                <a:schemeClr val="tx1"/>
              </a:solidFill>
            </a:endParaRPr>
          </a:p>
        </p:txBody>
      </p:sp>
      <p:sp>
        <p:nvSpPr>
          <p:cNvPr id="18" name="Retângulo 17">
            <a:extLst>
              <a:ext uri="{FF2B5EF4-FFF2-40B4-BE49-F238E27FC236}">
                <a16:creationId xmlns:a16="http://schemas.microsoft.com/office/drawing/2014/main" id="{2B3DD095-2D4F-45D1-8FCA-B8D3BA7F8271}"/>
              </a:ext>
            </a:extLst>
          </p:cNvPr>
          <p:cNvSpPr/>
          <p:nvPr/>
        </p:nvSpPr>
        <p:spPr>
          <a:xfrm>
            <a:off x="6275190" y="4135787"/>
            <a:ext cx="5620511" cy="202934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t-PT" sz="2200" b="1" spc="-30" dirty="0">
                <a:solidFill>
                  <a:srgbClr val="000000"/>
                </a:solidFill>
              </a:rPr>
              <a:t>Lugar de origem</a:t>
            </a:r>
          </a:p>
          <a:p>
            <a:pPr algn="ctr"/>
            <a:r>
              <a:rPr lang="pt-PT" sz="2200" b="1" spc="-30" dirty="0">
                <a:solidFill>
                  <a:srgbClr val="000000"/>
                </a:solidFill>
              </a:rPr>
              <a:t>Família e Idade</a:t>
            </a:r>
          </a:p>
          <a:p>
            <a:pPr algn="ctr"/>
            <a:r>
              <a:rPr lang="pt-PT" sz="2200" b="1" spc="-30" dirty="0">
                <a:solidFill>
                  <a:srgbClr val="000000"/>
                </a:solidFill>
              </a:rPr>
              <a:t>Cultura ou classe social</a:t>
            </a:r>
          </a:p>
          <a:p>
            <a:pPr algn="ctr"/>
            <a:r>
              <a:rPr lang="pt-PT" sz="2200" b="1" spc="-30" dirty="0">
                <a:solidFill>
                  <a:srgbClr val="000000"/>
                </a:solidFill>
              </a:rPr>
              <a:t>Mercado</a:t>
            </a:r>
            <a:endParaRPr lang="en-US" sz="2200" spc="-30" dirty="0">
              <a:solidFill>
                <a:srgbClr val="000000"/>
              </a:solidFill>
            </a:endParaRPr>
          </a:p>
        </p:txBody>
      </p:sp>
      <p:sp>
        <p:nvSpPr>
          <p:cNvPr id="9" name="Retângulo 8">
            <a:extLst>
              <a:ext uri="{FF2B5EF4-FFF2-40B4-BE49-F238E27FC236}">
                <a16:creationId xmlns:a16="http://schemas.microsoft.com/office/drawing/2014/main" id="{128325F8-13E1-4FB5-9B43-AD8CF4D2FAAE}"/>
              </a:ext>
            </a:extLst>
          </p:cNvPr>
          <p:cNvSpPr/>
          <p:nvPr/>
        </p:nvSpPr>
        <p:spPr>
          <a:xfrm>
            <a:off x="281029" y="3371847"/>
            <a:ext cx="5620511" cy="590700"/>
          </a:xfrm>
          <a:prstGeom prst="rect">
            <a:avLst/>
          </a:prstGeom>
          <a:solidFill>
            <a:srgbClr val="FCD9A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PT" sz="2200" dirty="0">
                <a:solidFill>
                  <a:schemeClr val="tx1"/>
                </a:solidFill>
              </a:rPr>
              <a:t>Motivação intrínseca</a:t>
            </a:r>
            <a:endParaRPr lang="pt-PT" sz="2200" b="1" dirty="0">
              <a:solidFill>
                <a:schemeClr val="tx1"/>
              </a:solidFill>
            </a:endParaRPr>
          </a:p>
        </p:txBody>
      </p:sp>
      <p:sp>
        <p:nvSpPr>
          <p:cNvPr id="10" name="Retângulo 9">
            <a:extLst>
              <a:ext uri="{FF2B5EF4-FFF2-40B4-BE49-F238E27FC236}">
                <a16:creationId xmlns:a16="http://schemas.microsoft.com/office/drawing/2014/main" id="{EB7DC12C-4D56-4E6B-9B9F-96B285AB14CC}"/>
              </a:ext>
            </a:extLst>
          </p:cNvPr>
          <p:cNvSpPr/>
          <p:nvPr/>
        </p:nvSpPr>
        <p:spPr>
          <a:xfrm>
            <a:off x="6289553" y="3371847"/>
            <a:ext cx="5620511" cy="590700"/>
          </a:xfrm>
          <a:prstGeom prst="rect">
            <a:avLst/>
          </a:prstGeom>
          <a:solidFill>
            <a:srgbClr val="D1EFE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PT" sz="2200" dirty="0">
                <a:solidFill>
                  <a:schemeClr val="tx1"/>
                </a:solidFill>
              </a:rPr>
              <a:t>Motivação extrínseca</a:t>
            </a:r>
            <a:endParaRPr lang="pt-PT" sz="2200" b="1" spc="-20" dirty="0">
              <a:solidFill>
                <a:schemeClr val="tx1"/>
              </a:solidFill>
            </a:endParaRPr>
          </a:p>
        </p:txBody>
      </p:sp>
      <p:sp>
        <p:nvSpPr>
          <p:cNvPr id="19" name="Retângulo 18">
            <a:extLst>
              <a:ext uri="{FF2B5EF4-FFF2-40B4-BE49-F238E27FC236}">
                <a16:creationId xmlns:a16="http://schemas.microsoft.com/office/drawing/2014/main" id="{7A294750-B2E1-49F2-9BC4-3529E82CFB45}"/>
              </a:ext>
            </a:extLst>
          </p:cNvPr>
          <p:cNvSpPr/>
          <p:nvPr/>
        </p:nvSpPr>
        <p:spPr>
          <a:xfrm>
            <a:off x="235794" y="1150264"/>
            <a:ext cx="5409632" cy="1189565"/>
          </a:xfrm>
          <a:prstGeom prst="rect">
            <a:avLst/>
          </a:prstGeom>
          <a:solidFill>
            <a:srgbClr val="FCD9A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pt-PT" sz="2200" dirty="0">
                <a:solidFill>
                  <a:schemeClr val="tx1"/>
                </a:solidFill>
              </a:rPr>
              <a:t>Surgem fatores internos que direcionam e integram o comportamento de uma pessoa e influenciam as suas decisões de viagem.</a:t>
            </a:r>
            <a:endParaRPr lang="en-GB" sz="2200" dirty="0">
              <a:solidFill>
                <a:srgbClr val="000000"/>
              </a:solidFill>
            </a:endParaRPr>
          </a:p>
        </p:txBody>
      </p:sp>
      <p:sp>
        <p:nvSpPr>
          <p:cNvPr id="21" name="Retângulo 20">
            <a:extLst>
              <a:ext uri="{FF2B5EF4-FFF2-40B4-BE49-F238E27FC236}">
                <a16:creationId xmlns:a16="http://schemas.microsoft.com/office/drawing/2014/main" id="{3D34210A-ED20-4F0B-B921-4CB10436DCDC}"/>
              </a:ext>
            </a:extLst>
          </p:cNvPr>
          <p:cNvSpPr/>
          <p:nvPr/>
        </p:nvSpPr>
        <p:spPr>
          <a:xfrm>
            <a:off x="6290464" y="1156589"/>
            <a:ext cx="5619600" cy="1162772"/>
          </a:xfrm>
          <a:prstGeom prst="rect">
            <a:avLst/>
          </a:prstGeom>
          <a:solidFill>
            <a:srgbClr val="D1EFE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pt-PT" sz="2200" dirty="0">
                <a:solidFill>
                  <a:schemeClr val="tx1"/>
                </a:solidFill>
              </a:rPr>
              <a:t>Os fatores externos podem influenciar os turistas e atraí-los para uma determinada motivação e subsequente decisão.</a:t>
            </a:r>
            <a:endParaRPr lang="en-US" sz="2200" dirty="0">
              <a:solidFill>
                <a:schemeClr val="tx1"/>
              </a:solidFill>
            </a:endParaRPr>
          </a:p>
        </p:txBody>
      </p:sp>
      <p:pic>
        <p:nvPicPr>
          <p:cNvPr id="2" name="Slika 1">
            <a:extLst>
              <a:ext uri="{FF2B5EF4-FFF2-40B4-BE49-F238E27FC236}">
                <a16:creationId xmlns:a16="http://schemas.microsoft.com/office/drawing/2014/main" id="{E06427A2-98E7-461A-A179-C1B438FC74AA}"/>
              </a:ext>
            </a:extLst>
          </p:cNvPr>
          <p:cNvPicPr>
            <a:picLocks noChangeAspect="1"/>
          </p:cNvPicPr>
          <p:nvPr/>
        </p:nvPicPr>
        <p:blipFill>
          <a:blip r:embed="rId3"/>
          <a:stretch>
            <a:fillRect/>
          </a:stretch>
        </p:blipFill>
        <p:spPr>
          <a:xfrm>
            <a:off x="5624251" y="2607244"/>
            <a:ext cx="890093" cy="591363"/>
          </a:xfrm>
          <a:prstGeom prst="rect">
            <a:avLst/>
          </a:prstGeom>
        </p:spPr>
      </p:pic>
    </p:spTree>
    <p:extLst>
      <p:ext uri="{BB962C8B-B14F-4D97-AF65-F5344CB8AC3E}">
        <p14:creationId xmlns:p14="http://schemas.microsoft.com/office/powerpoint/2010/main" val="1962594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503583" y="443758"/>
            <a:ext cx="1104519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t-PT" sz="3200" b="1" dirty="0"/>
              <a:t>O papel do turismo na economia</a:t>
            </a:r>
            <a:endParaRPr lang="en-US" sz="3200" b="1" dirty="0"/>
          </a:p>
        </p:txBody>
      </p:sp>
      <p:sp>
        <p:nvSpPr>
          <p:cNvPr id="8" name="Retângulo 7">
            <a:extLst>
              <a:ext uri="{FF2B5EF4-FFF2-40B4-BE49-F238E27FC236}">
                <a16:creationId xmlns:a16="http://schemas.microsoft.com/office/drawing/2014/main" id="{17C5F7FC-F61B-4C29-BBE7-ABF4372F73E3}"/>
              </a:ext>
            </a:extLst>
          </p:cNvPr>
          <p:cNvSpPr/>
          <p:nvPr/>
        </p:nvSpPr>
        <p:spPr>
          <a:xfrm>
            <a:off x="993481" y="2991922"/>
            <a:ext cx="2598361" cy="900000"/>
          </a:xfrm>
          <a:prstGeom prst="rect">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3000" b="1" spc="-20" dirty="0" err="1">
                <a:effectLst>
                  <a:outerShdw blurRad="38100" dist="38100" dir="2700000" algn="tl">
                    <a:srgbClr val="000000">
                      <a:alpha val="43137"/>
                    </a:srgbClr>
                  </a:outerShdw>
                </a:effectLst>
              </a:rPr>
              <a:t>Infraestrutura</a:t>
            </a:r>
            <a:endParaRPr lang="en-US" sz="3000" b="1" spc="-20" dirty="0">
              <a:effectLst>
                <a:outerShdw blurRad="38100" dist="38100" dir="2700000" algn="tl">
                  <a:srgbClr val="000000">
                    <a:alpha val="43137"/>
                  </a:srgbClr>
                </a:outerShdw>
              </a:effectLst>
            </a:endParaRPr>
          </a:p>
        </p:txBody>
      </p:sp>
      <p:sp>
        <p:nvSpPr>
          <p:cNvPr id="9" name="Retângulo 8">
            <a:extLst>
              <a:ext uri="{FF2B5EF4-FFF2-40B4-BE49-F238E27FC236}">
                <a16:creationId xmlns:a16="http://schemas.microsoft.com/office/drawing/2014/main" id="{0B079809-6F69-4925-BAAB-39EA7ED2EF42}"/>
              </a:ext>
            </a:extLst>
          </p:cNvPr>
          <p:cNvSpPr/>
          <p:nvPr/>
        </p:nvSpPr>
        <p:spPr>
          <a:xfrm>
            <a:off x="4945000" y="969630"/>
            <a:ext cx="2302002" cy="900000"/>
          </a:xfrm>
          <a:prstGeom prst="rect">
            <a:avLst/>
          </a:prstGeom>
          <a:solidFill>
            <a:srgbClr val="76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sl-SI" sz="3000" b="1" dirty="0">
                <a:solidFill>
                  <a:schemeClr val="bg1"/>
                </a:solidFill>
                <a:effectLst>
                  <a:outerShdw blurRad="38100" dist="38100" dir="2700000" algn="tl">
                    <a:srgbClr val="000000">
                      <a:alpha val="43137"/>
                    </a:srgbClr>
                  </a:outerShdw>
                </a:effectLst>
              </a:rPr>
              <a:t>Agricultura</a:t>
            </a:r>
            <a:endParaRPr lang="en-GB" sz="3000" b="1" dirty="0">
              <a:solidFill>
                <a:schemeClr val="bg1"/>
              </a:solidFill>
              <a:effectLst>
                <a:outerShdw blurRad="38100" dist="38100" dir="2700000" algn="tl">
                  <a:srgbClr val="000000">
                    <a:alpha val="43137"/>
                  </a:srgbClr>
                </a:outerShdw>
              </a:effectLst>
            </a:endParaRPr>
          </a:p>
        </p:txBody>
      </p:sp>
      <p:sp>
        <p:nvSpPr>
          <p:cNvPr id="10" name="Retângulo 9">
            <a:extLst>
              <a:ext uri="{FF2B5EF4-FFF2-40B4-BE49-F238E27FC236}">
                <a16:creationId xmlns:a16="http://schemas.microsoft.com/office/drawing/2014/main" id="{78B3156F-3BC7-468B-9E42-F29B94A0FA00}"/>
              </a:ext>
            </a:extLst>
          </p:cNvPr>
          <p:cNvSpPr/>
          <p:nvPr/>
        </p:nvSpPr>
        <p:spPr>
          <a:xfrm>
            <a:off x="9380370" y="2872792"/>
            <a:ext cx="2302002" cy="900000"/>
          </a:xfrm>
          <a:prstGeom prst="rect">
            <a:avLst/>
          </a:prstGeom>
          <a:solidFill>
            <a:srgbClr val="BAE3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sl-SI" sz="3000" b="1" dirty="0">
                <a:solidFill>
                  <a:schemeClr val="bg1"/>
                </a:solidFill>
                <a:effectLst>
                  <a:outerShdw blurRad="38100" dist="38100" dir="2700000" algn="tl">
                    <a:srgbClr val="000000">
                      <a:alpha val="43137"/>
                    </a:srgbClr>
                  </a:outerShdw>
                </a:effectLst>
              </a:rPr>
              <a:t>Troca</a:t>
            </a:r>
            <a:endParaRPr lang="en-GB" sz="3000" b="1" dirty="0">
              <a:solidFill>
                <a:schemeClr val="bg1"/>
              </a:solidFill>
              <a:effectLst>
                <a:outerShdw blurRad="38100" dist="38100" dir="2700000" algn="tl">
                  <a:srgbClr val="000000">
                    <a:alpha val="43137"/>
                  </a:srgbClr>
                </a:outerShdw>
              </a:effectLst>
            </a:endParaRPr>
          </a:p>
        </p:txBody>
      </p:sp>
      <p:sp>
        <p:nvSpPr>
          <p:cNvPr id="11" name="Retângulo 10">
            <a:extLst>
              <a:ext uri="{FF2B5EF4-FFF2-40B4-BE49-F238E27FC236}">
                <a16:creationId xmlns:a16="http://schemas.microsoft.com/office/drawing/2014/main" id="{F0B6FA79-932A-4BD2-BB7E-C30524C38BE8}"/>
              </a:ext>
            </a:extLst>
          </p:cNvPr>
          <p:cNvSpPr/>
          <p:nvPr/>
        </p:nvSpPr>
        <p:spPr>
          <a:xfrm>
            <a:off x="7924381" y="4679202"/>
            <a:ext cx="2302002" cy="900000"/>
          </a:xfrm>
          <a:prstGeom prst="rect">
            <a:avLst/>
          </a:prstGeom>
          <a:solidFill>
            <a:srgbClr val="F7981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sl-SI" sz="3000" b="1" spc="-20" dirty="0">
                <a:effectLst>
                  <a:outerShdw blurRad="38100" dist="38100" dir="2700000" algn="tl">
                    <a:srgbClr val="000000">
                      <a:alpha val="43137"/>
                    </a:srgbClr>
                  </a:outerShdw>
                </a:effectLst>
              </a:rPr>
              <a:t>Serviços</a:t>
            </a:r>
            <a:endParaRPr lang="en-GB" sz="3000" b="1" spc="-20" dirty="0">
              <a:effectLst>
                <a:outerShdw blurRad="38100" dist="38100" dir="2700000" algn="tl">
                  <a:srgbClr val="000000">
                    <a:alpha val="43137"/>
                  </a:srgbClr>
                </a:outerShdw>
              </a:effectLst>
            </a:endParaRPr>
          </a:p>
        </p:txBody>
      </p:sp>
      <p:sp>
        <p:nvSpPr>
          <p:cNvPr id="12" name="Retângulo 11">
            <a:extLst>
              <a:ext uri="{FF2B5EF4-FFF2-40B4-BE49-F238E27FC236}">
                <a16:creationId xmlns:a16="http://schemas.microsoft.com/office/drawing/2014/main" id="{0809DDA5-213F-4B09-B3AA-6CC36ED014F1}"/>
              </a:ext>
            </a:extLst>
          </p:cNvPr>
          <p:cNvSpPr/>
          <p:nvPr/>
        </p:nvSpPr>
        <p:spPr>
          <a:xfrm>
            <a:off x="2357338" y="5311011"/>
            <a:ext cx="2302002" cy="900000"/>
          </a:xfrm>
          <a:prstGeom prst="rect">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sl-SI" sz="3000" b="1" spc="-40" dirty="0">
                <a:effectLst>
                  <a:outerShdw blurRad="38100" dist="38100" dir="2700000" algn="tl">
                    <a:srgbClr val="000000">
                      <a:alpha val="43137"/>
                    </a:srgbClr>
                  </a:outerShdw>
                </a:effectLst>
              </a:rPr>
              <a:t>Construção</a:t>
            </a:r>
            <a:endParaRPr lang="en-GB" sz="3000" b="1" spc="-40" dirty="0">
              <a:effectLst>
                <a:outerShdw blurRad="38100" dist="38100" dir="2700000" algn="tl">
                  <a:srgbClr val="000000">
                    <a:alpha val="43137"/>
                  </a:srgbClr>
                </a:outerShdw>
              </a:effectLst>
            </a:endParaRPr>
          </a:p>
        </p:txBody>
      </p:sp>
      <p:sp>
        <p:nvSpPr>
          <p:cNvPr id="3" name="Oval 2">
            <a:extLst>
              <a:ext uri="{FF2B5EF4-FFF2-40B4-BE49-F238E27FC236}">
                <a16:creationId xmlns:a16="http://schemas.microsoft.com/office/drawing/2014/main" id="{964FF48F-CA02-41C6-98F1-506A0CF086E2}"/>
              </a:ext>
            </a:extLst>
          </p:cNvPr>
          <p:cNvSpPr>
            <a:spLocks noChangeAspect="1"/>
          </p:cNvSpPr>
          <p:nvPr/>
        </p:nvSpPr>
        <p:spPr>
          <a:xfrm>
            <a:off x="4944999" y="2991922"/>
            <a:ext cx="2483001" cy="154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3000" b="1" dirty="0"/>
              <a:t>T</a:t>
            </a:r>
            <a:r>
              <a:rPr lang="pt-PT" sz="3000" b="1" dirty="0"/>
              <a:t>urismo</a:t>
            </a:r>
            <a:endParaRPr lang="en-GB" sz="3000" b="1" dirty="0"/>
          </a:p>
        </p:txBody>
      </p:sp>
      <p:cxnSp>
        <p:nvCxnSpPr>
          <p:cNvPr id="5" name="Conexão reta unidirecional 4">
            <a:extLst>
              <a:ext uri="{FF2B5EF4-FFF2-40B4-BE49-F238E27FC236}">
                <a16:creationId xmlns:a16="http://schemas.microsoft.com/office/drawing/2014/main" id="{6A158D40-D242-4301-9922-6FF69215408F}"/>
              </a:ext>
            </a:extLst>
          </p:cNvPr>
          <p:cNvCxnSpPr>
            <a:cxnSpLocks/>
          </p:cNvCxnSpPr>
          <p:nvPr/>
        </p:nvCxnSpPr>
        <p:spPr>
          <a:xfrm flipH="1" flipV="1">
            <a:off x="6095999" y="1869630"/>
            <a:ext cx="1" cy="1071124"/>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CaixaDeTexto 5">
            <a:extLst>
              <a:ext uri="{FF2B5EF4-FFF2-40B4-BE49-F238E27FC236}">
                <a16:creationId xmlns:a16="http://schemas.microsoft.com/office/drawing/2014/main" id="{294CFA79-3EDF-47E8-B5EC-1DD68E364C1C}"/>
              </a:ext>
            </a:extLst>
          </p:cNvPr>
          <p:cNvSpPr txBox="1"/>
          <p:nvPr/>
        </p:nvSpPr>
        <p:spPr>
          <a:xfrm>
            <a:off x="6768835" y="1942073"/>
            <a:ext cx="4675020" cy="769441"/>
          </a:xfrm>
          <a:prstGeom prst="rect">
            <a:avLst/>
          </a:prstGeom>
          <a:noFill/>
        </p:spPr>
        <p:txBody>
          <a:bodyPr wrap="square" rtlCol="0">
            <a:spAutoFit/>
          </a:bodyPr>
          <a:lstStyle/>
          <a:p>
            <a:pPr algn="just"/>
            <a:r>
              <a:rPr lang="pt-PT" sz="2200" dirty="0"/>
              <a:t>… A base da gastronomia e proporcionando diversidade culinária…</a:t>
            </a:r>
            <a:endParaRPr lang="en-GB" sz="2200" dirty="0"/>
          </a:p>
        </p:txBody>
      </p:sp>
      <p:cxnSp>
        <p:nvCxnSpPr>
          <p:cNvPr id="17" name="Conexão reta unidirecional 16">
            <a:extLst>
              <a:ext uri="{FF2B5EF4-FFF2-40B4-BE49-F238E27FC236}">
                <a16:creationId xmlns:a16="http://schemas.microsoft.com/office/drawing/2014/main" id="{1221A732-047E-43E9-BF19-846C85D6C065}"/>
              </a:ext>
            </a:extLst>
          </p:cNvPr>
          <p:cNvCxnSpPr>
            <a:cxnSpLocks/>
          </p:cNvCxnSpPr>
          <p:nvPr/>
        </p:nvCxnSpPr>
        <p:spPr>
          <a:xfrm flipH="1">
            <a:off x="3676846" y="3469812"/>
            <a:ext cx="1331998" cy="9320"/>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xão reta unidirecional 19">
            <a:extLst>
              <a:ext uri="{FF2B5EF4-FFF2-40B4-BE49-F238E27FC236}">
                <a16:creationId xmlns:a16="http://schemas.microsoft.com/office/drawing/2014/main" id="{D5A4CBD2-040C-48E5-A308-48F5B2698E4E}"/>
              </a:ext>
            </a:extLst>
          </p:cNvPr>
          <p:cNvCxnSpPr>
            <a:cxnSpLocks/>
          </p:cNvCxnSpPr>
          <p:nvPr/>
        </p:nvCxnSpPr>
        <p:spPr>
          <a:xfrm flipV="1">
            <a:off x="7317981" y="3442977"/>
            <a:ext cx="1991409" cy="12615"/>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CaixaDeTexto 22">
            <a:extLst>
              <a:ext uri="{FF2B5EF4-FFF2-40B4-BE49-F238E27FC236}">
                <a16:creationId xmlns:a16="http://schemas.microsoft.com/office/drawing/2014/main" id="{3BB8086D-9E50-4D4C-B400-D624E3427121}"/>
              </a:ext>
            </a:extLst>
          </p:cNvPr>
          <p:cNvSpPr txBox="1"/>
          <p:nvPr/>
        </p:nvSpPr>
        <p:spPr>
          <a:xfrm>
            <a:off x="7685825" y="4032815"/>
            <a:ext cx="5081116" cy="461665"/>
          </a:xfrm>
          <a:prstGeom prst="rect">
            <a:avLst/>
          </a:prstGeom>
          <a:noFill/>
        </p:spPr>
        <p:txBody>
          <a:bodyPr wrap="square" rtlCol="0">
            <a:spAutoFit/>
          </a:bodyPr>
          <a:lstStyle/>
          <a:p>
            <a:pPr algn="just"/>
            <a:r>
              <a:rPr lang="en-GB" sz="2400" dirty="0"/>
              <a:t>... </a:t>
            </a:r>
            <a:r>
              <a:rPr lang="en-GB" sz="2400" dirty="0" err="1"/>
              <a:t>fornecendo</a:t>
            </a:r>
            <a:r>
              <a:rPr lang="en-GB" sz="2400" dirty="0"/>
              <a:t> </a:t>
            </a:r>
            <a:r>
              <a:rPr lang="en-GB" sz="2400" dirty="0" err="1"/>
              <a:t>vários</a:t>
            </a:r>
            <a:r>
              <a:rPr lang="en-GB" sz="2400" dirty="0"/>
              <a:t> </a:t>
            </a:r>
            <a:r>
              <a:rPr lang="en-GB" sz="2400" dirty="0" err="1"/>
              <a:t>produtos</a:t>
            </a:r>
            <a:r>
              <a:rPr lang="en-GB" sz="2400" dirty="0"/>
              <a:t> ...</a:t>
            </a:r>
          </a:p>
        </p:txBody>
      </p:sp>
      <p:sp>
        <p:nvSpPr>
          <p:cNvPr id="24" name="CaixaDeTexto 23">
            <a:extLst>
              <a:ext uri="{FF2B5EF4-FFF2-40B4-BE49-F238E27FC236}">
                <a16:creationId xmlns:a16="http://schemas.microsoft.com/office/drawing/2014/main" id="{688291F4-43AF-4011-AE7B-A7984E421741}"/>
              </a:ext>
            </a:extLst>
          </p:cNvPr>
          <p:cNvSpPr txBox="1"/>
          <p:nvPr/>
        </p:nvSpPr>
        <p:spPr>
          <a:xfrm>
            <a:off x="7769757" y="5682234"/>
            <a:ext cx="3703516" cy="769441"/>
          </a:xfrm>
          <a:prstGeom prst="rect">
            <a:avLst/>
          </a:prstGeom>
          <a:noFill/>
        </p:spPr>
        <p:txBody>
          <a:bodyPr wrap="square" rtlCol="0">
            <a:spAutoFit/>
          </a:bodyPr>
          <a:lstStyle/>
          <a:p>
            <a:pPr algn="just"/>
            <a:r>
              <a:rPr lang="en-GB" sz="2200" dirty="0"/>
              <a:t>... </a:t>
            </a:r>
            <a:r>
              <a:rPr lang="en-GB" sz="2200" dirty="0" err="1"/>
              <a:t>Habilitando</a:t>
            </a:r>
            <a:r>
              <a:rPr lang="en-GB" sz="2200" dirty="0"/>
              <a:t> </a:t>
            </a:r>
            <a:r>
              <a:rPr lang="en-GB" sz="2200" dirty="0" err="1"/>
              <a:t>experiências</a:t>
            </a:r>
            <a:r>
              <a:rPr lang="en-GB" sz="2200" dirty="0"/>
              <a:t>, </a:t>
            </a:r>
            <a:r>
              <a:rPr lang="en-GB" sz="2200" dirty="0" err="1"/>
              <a:t>criando</a:t>
            </a:r>
            <a:r>
              <a:rPr lang="en-GB" sz="2200" dirty="0"/>
              <a:t> </a:t>
            </a:r>
            <a:r>
              <a:rPr lang="en-GB" sz="2200" dirty="0" err="1"/>
              <a:t>memórias</a:t>
            </a:r>
            <a:r>
              <a:rPr lang="en-GB" sz="2200" dirty="0"/>
              <a:t> …</a:t>
            </a:r>
          </a:p>
        </p:txBody>
      </p:sp>
      <p:cxnSp>
        <p:nvCxnSpPr>
          <p:cNvPr id="25" name="Conexão reta unidirecional 24">
            <a:extLst>
              <a:ext uri="{FF2B5EF4-FFF2-40B4-BE49-F238E27FC236}">
                <a16:creationId xmlns:a16="http://schemas.microsoft.com/office/drawing/2014/main" id="{D50073A1-AF9A-4121-BDB1-63F399E4D70D}"/>
              </a:ext>
            </a:extLst>
          </p:cNvPr>
          <p:cNvCxnSpPr>
            <a:cxnSpLocks/>
            <a:stCxn id="3" idx="5"/>
          </p:cNvCxnSpPr>
          <p:nvPr/>
        </p:nvCxnSpPr>
        <p:spPr>
          <a:xfrm>
            <a:off x="7064373" y="4313223"/>
            <a:ext cx="807182" cy="511380"/>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xão reta unidirecional 27">
            <a:extLst>
              <a:ext uri="{FF2B5EF4-FFF2-40B4-BE49-F238E27FC236}">
                <a16:creationId xmlns:a16="http://schemas.microsoft.com/office/drawing/2014/main" id="{A4B5DDA5-C1F3-4A9B-A4DB-2E8D237BFC39}"/>
              </a:ext>
            </a:extLst>
          </p:cNvPr>
          <p:cNvCxnSpPr>
            <a:cxnSpLocks/>
          </p:cNvCxnSpPr>
          <p:nvPr/>
        </p:nvCxnSpPr>
        <p:spPr>
          <a:xfrm>
            <a:off x="6260229" y="4575687"/>
            <a:ext cx="10437" cy="909910"/>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CaixaDeTexto 31">
            <a:extLst>
              <a:ext uri="{FF2B5EF4-FFF2-40B4-BE49-F238E27FC236}">
                <a16:creationId xmlns:a16="http://schemas.microsoft.com/office/drawing/2014/main" id="{8C8FA655-41A5-4ADB-9637-761AE9F5258D}"/>
              </a:ext>
            </a:extLst>
          </p:cNvPr>
          <p:cNvSpPr txBox="1"/>
          <p:nvPr/>
        </p:nvSpPr>
        <p:spPr>
          <a:xfrm>
            <a:off x="418319" y="4216746"/>
            <a:ext cx="3586101" cy="769441"/>
          </a:xfrm>
          <a:prstGeom prst="rect">
            <a:avLst/>
          </a:prstGeom>
          <a:noFill/>
        </p:spPr>
        <p:txBody>
          <a:bodyPr wrap="square" rtlCol="0">
            <a:spAutoFit/>
          </a:bodyPr>
          <a:lstStyle/>
          <a:p>
            <a:pPr algn="just"/>
            <a:r>
              <a:rPr lang="pt-PT" sz="2200" dirty="0"/>
              <a:t>... necessário para construção e manutenção ...</a:t>
            </a:r>
            <a:endParaRPr lang="en-GB" sz="2200" dirty="0"/>
          </a:p>
        </p:txBody>
      </p:sp>
      <p:sp>
        <p:nvSpPr>
          <p:cNvPr id="34" name="CaixaDeTexto 33">
            <a:extLst>
              <a:ext uri="{FF2B5EF4-FFF2-40B4-BE49-F238E27FC236}">
                <a16:creationId xmlns:a16="http://schemas.microsoft.com/office/drawing/2014/main" id="{130F702A-712E-4F92-A288-96E2855C42CB}"/>
              </a:ext>
            </a:extLst>
          </p:cNvPr>
          <p:cNvSpPr txBox="1"/>
          <p:nvPr/>
        </p:nvSpPr>
        <p:spPr>
          <a:xfrm>
            <a:off x="218392" y="1900783"/>
            <a:ext cx="4849273" cy="1107996"/>
          </a:xfrm>
          <a:prstGeom prst="rect">
            <a:avLst/>
          </a:prstGeom>
          <a:noFill/>
        </p:spPr>
        <p:txBody>
          <a:bodyPr wrap="square" rtlCol="0">
            <a:spAutoFit/>
          </a:bodyPr>
          <a:lstStyle/>
          <a:p>
            <a:pPr algn="just"/>
            <a:r>
              <a:rPr lang="pt-PT" sz="2200" dirty="0"/>
              <a:t>A infraestrutura básica e turística é condição para o desenvolvimento do destino…</a:t>
            </a:r>
            <a:endParaRPr lang="en-GB" sz="2200" dirty="0"/>
          </a:p>
        </p:txBody>
      </p:sp>
      <p:pic>
        <p:nvPicPr>
          <p:cNvPr id="18" name="Slika 17">
            <a:extLst>
              <a:ext uri="{FF2B5EF4-FFF2-40B4-BE49-F238E27FC236}">
                <a16:creationId xmlns:a16="http://schemas.microsoft.com/office/drawing/2014/main" id="{170B707E-A0FC-47E9-921C-03206C0B10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870403">
            <a:off x="3723412" y="4345085"/>
            <a:ext cx="1577940" cy="970251"/>
          </a:xfrm>
          <a:prstGeom prst="rect">
            <a:avLst/>
          </a:prstGeom>
        </p:spPr>
      </p:pic>
      <p:sp>
        <p:nvSpPr>
          <p:cNvPr id="29" name="Retângulo 10">
            <a:extLst>
              <a:ext uri="{FF2B5EF4-FFF2-40B4-BE49-F238E27FC236}">
                <a16:creationId xmlns:a16="http://schemas.microsoft.com/office/drawing/2014/main" id="{9565C317-E6B2-48F7-AE4E-040CD3566196}"/>
              </a:ext>
            </a:extLst>
          </p:cNvPr>
          <p:cNvSpPr/>
          <p:nvPr/>
        </p:nvSpPr>
        <p:spPr>
          <a:xfrm>
            <a:off x="5262009" y="5535251"/>
            <a:ext cx="1905079" cy="826112"/>
          </a:xfrm>
          <a:prstGeom prst="rect">
            <a:avLst/>
          </a:prstGeom>
          <a:solidFill>
            <a:srgbClr val="F7981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sl-SI" sz="3000" b="1" spc="-20" dirty="0">
                <a:effectLst>
                  <a:outerShdw blurRad="38100" dist="38100" dir="2700000" algn="tl">
                    <a:srgbClr val="000000">
                      <a:alpha val="43137"/>
                    </a:srgbClr>
                  </a:outerShdw>
                </a:effectLst>
              </a:rPr>
              <a:t>…</a:t>
            </a:r>
            <a:endParaRPr lang="en-GB" sz="3000" b="1" spc="-2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23336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normAutofit/>
          </a:bodyPr>
          <a:lstStyle/>
          <a:p>
            <a:r>
              <a:rPr lang="en-US" sz="3200" dirty="0"/>
              <a:t>Roadmap</a:t>
            </a:r>
          </a:p>
        </p:txBody>
      </p:sp>
      <p:sp>
        <p:nvSpPr>
          <p:cNvPr id="30" name="Retângulo 29">
            <a:extLst>
              <a:ext uri="{FF2B5EF4-FFF2-40B4-BE49-F238E27FC236}">
                <a16:creationId xmlns:a16="http://schemas.microsoft.com/office/drawing/2014/main" id="{5C11D799-0927-4B6A-8314-2BB104CA9282}"/>
              </a:ext>
            </a:extLst>
          </p:cNvPr>
          <p:cNvSpPr/>
          <p:nvPr/>
        </p:nvSpPr>
        <p:spPr>
          <a:xfrm>
            <a:off x="360420" y="157887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 A Nova Era do </a:t>
            </a:r>
            <a:r>
              <a:rPr lang="en-GB" sz="2400" b="1" dirty="0" err="1">
                <a:solidFill>
                  <a:schemeClr val="bg1">
                    <a:lumMod val="65000"/>
                  </a:schemeClr>
                </a:solidFill>
                <a:effectLst>
                  <a:outerShdw blurRad="38100" dist="38100" dir="2700000" algn="tl">
                    <a:srgbClr val="000000">
                      <a:alpha val="43137"/>
                    </a:srgbClr>
                  </a:outerShdw>
                </a:effectLst>
              </a:rPr>
              <a:t>Bem-Estar</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2" name="Retângulo 31">
            <a:extLst>
              <a:ext uri="{FF2B5EF4-FFF2-40B4-BE49-F238E27FC236}">
                <a16:creationId xmlns:a16="http://schemas.microsoft.com/office/drawing/2014/main" id="{AA0D24B1-2647-4D96-9604-BE80F80146B6}"/>
              </a:ext>
            </a:extLst>
          </p:cNvPr>
          <p:cNvSpPr/>
          <p:nvPr/>
        </p:nvSpPr>
        <p:spPr>
          <a:xfrm>
            <a:off x="360420" y="216466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III. A Economia da </a:t>
            </a:r>
            <a:r>
              <a:rPr lang="en-GB" sz="2400" b="1" dirty="0" err="1">
                <a:solidFill>
                  <a:schemeClr val="bg1">
                    <a:lumMod val="65000"/>
                  </a:schemeClr>
                </a:solidFill>
                <a:effectLst>
                  <a:outerShdw blurRad="38100" dist="38100" dir="2700000" algn="tl">
                    <a:srgbClr val="000000">
                      <a:alpha val="43137"/>
                    </a:srgbClr>
                  </a:outerShdw>
                </a:effectLst>
              </a:rPr>
              <a:t>Experiência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8" name="Retângulo 37">
            <a:extLst>
              <a:ext uri="{FF2B5EF4-FFF2-40B4-BE49-F238E27FC236}">
                <a16:creationId xmlns:a16="http://schemas.microsoft.com/office/drawing/2014/main" id="{A004A93A-141D-44B1-8A84-AB29ACC02976}"/>
              </a:ext>
            </a:extLst>
          </p:cNvPr>
          <p:cNvSpPr/>
          <p:nvPr/>
        </p:nvSpPr>
        <p:spPr>
          <a:xfrm>
            <a:off x="360413" y="4507792"/>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 </a:t>
            </a:r>
            <a:r>
              <a:rPr lang="en-US" sz="2400" b="1" dirty="0" err="1">
                <a:solidFill>
                  <a:schemeClr val="bg1">
                    <a:lumMod val="65000"/>
                  </a:schemeClr>
                </a:solidFill>
                <a:effectLst>
                  <a:outerShdw blurRad="38100" dist="38100" dir="2700000" algn="tl">
                    <a:srgbClr val="000000">
                      <a:alpha val="43137"/>
                    </a:srgbClr>
                  </a:outerShdw>
                </a:effectLst>
              </a:rPr>
              <a:t>Criação</a:t>
            </a:r>
            <a:r>
              <a:rPr lang="en-US" sz="2400" b="1" dirty="0">
                <a:solidFill>
                  <a:schemeClr val="bg1">
                    <a:lumMod val="65000"/>
                  </a:schemeClr>
                </a:solidFill>
                <a:effectLst>
                  <a:outerShdw blurRad="38100" dist="38100" dir="2700000" algn="tl">
                    <a:srgbClr val="000000">
                      <a:alpha val="43137"/>
                    </a:srgbClr>
                  </a:outerShdw>
                </a:effectLst>
              </a:rPr>
              <a:t> de um </a:t>
            </a:r>
            <a:r>
              <a:rPr lang="en-US" sz="2400" b="1" dirty="0" err="1">
                <a:solidFill>
                  <a:schemeClr val="bg1">
                    <a:lumMod val="65000"/>
                  </a:schemeClr>
                </a:solidFill>
                <a:effectLst>
                  <a:outerShdw blurRad="38100" dist="38100" dir="2700000" algn="tl">
                    <a:srgbClr val="000000">
                      <a:alpha val="43137"/>
                    </a:srgbClr>
                  </a:outerShdw>
                </a:effectLst>
              </a:rPr>
              <a:t>negócio</a:t>
            </a:r>
            <a:r>
              <a:rPr lang="en-US" sz="2400" b="1" dirty="0">
                <a:solidFill>
                  <a:schemeClr val="bg1">
                    <a:lumMod val="65000"/>
                  </a:schemeClr>
                </a:solidFill>
                <a:effectLst>
                  <a:outerShdw blurRad="38100" dist="38100" dir="2700000" algn="tl">
                    <a:srgbClr val="000000">
                      <a:alpha val="43137"/>
                    </a:srgbClr>
                  </a:outerShdw>
                </a:effectLst>
              </a:rPr>
              <a:t> de </a:t>
            </a:r>
            <a:r>
              <a:rPr lang="en-US" sz="2400" b="1" dirty="0" err="1">
                <a:solidFill>
                  <a:schemeClr val="bg1">
                    <a:lumMod val="65000"/>
                  </a:schemeClr>
                </a:solidFill>
                <a:effectLst>
                  <a:outerShdw blurRad="38100" dist="38100" dir="2700000" algn="tl">
                    <a:srgbClr val="000000">
                      <a:alpha val="43137"/>
                    </a:srgbClr>
                  </a:outerShdw>
                </a:effectLst>
              </a:rPr>
              <a:t>Bem-Estar</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0" name="Seta: Pentágono 39">
            <a:extLst>
              <a:ext uri="{FF2B5EF4-FFF2-40B4-BE49-F238E27FC236}">
                <a16:creationId xmlns:a16="http://schemas.microsoft.com/office/drawing/2014/main" id="{A3F5E8AB-B26B-40F2-BD64-AAC1C91EAD99}"/>
              </a:ext>
            </a:extLst>
          </p:cNvPr>
          <p:cNvSpPr/>
          <p:nvPr/>
        </p:nvSpPr>
        <p:spPr>
          <a:xfrm>
            <a:off x="360413" y="5090030"/>
            <a:ext cx="6444000" cy="46800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VIII. Branding para o </a:t>
            </a:r>
            <a:r>
              <a:rPr lang="en-GB" sz="2400" b="1" dirty="0" err="1">
                <a:solidFill>
                  <a:schemeClr val="bg1">
                    <a:lumMod val="65000"/>
                  </a:schemeClr>
                </a:solidFill>
                <a:effectLst>
                  <a:outerShdw blurRad="38100" dist="38100" dir="2700000" algn="tl">
                    <a:srgbClr val="000000">
                      <a:alpha val="43137"/>
                    </a:srgbClr>
                  </a:outerShdw>
                </a:effectLst>
              </a:rPr>
              <a:t>Bem-Estar</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45" name="Imagem 44">
            <a:extLst>
              <a:ext uri="{FF2B5EF4-FFF2-40B4-BE49-F238E27FC236}">
                <a16:creationId xmlns:a16="http://schemas.microsoft.com/office/drawing/2014/main" id="{55C95FF9-EB91-4026-9444-810350BEBD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97310" y="5733357"/>
            <a:ext cx="360000" cy="360000"/>
          </a:xfrm>
          <a:prstGeom prst="rect">
            <a:avLst/>
          </a:prstGeom>
        </p:spPr>
      </p:pic>
      <p:sp>
        <p:nvSpPr>
          <p:cNvPr id="47" name="Retângulo 46">
            <a:extLst>
              <a:ext uri="{FF2B5EF4-FFF2-40B4-BE49-F238E27FC236}">
                <a16:creationId xmlns:a16="http://schemas.microsoft.com/office/drawing/2014/main" id="{894B8739-564C-476F-95C6-3D4C850FF663}"/>
              </a:ext>
            </a:extLst>
          </p:cNvPr>
          <p:cNvSpPr/>
          <p:nvPr/>
        </p:nvSpPr>
        <p:spPr>
          <a:xfrm>
            <a:off x="360413" y="2750443"/>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IV. </a:t>
            </a:r>
            <a:r>
              <a:rPr lang="en-GB" sz="2400" b="1" dirty="0" err="1">
                <a:solidFill>
                  <a:schemeClr val="bg1">
                    <a:lumMod val="65000"/>
                  </a:schemeClr>
                </a:solidFill>
                <a:effectLst>
                  <a:outerShdw blurRad="38100" dist="38100" dir="2700000" algn="tl">
                    <a:srgbClr val="000000">
                      <a:alpha val="43137"/>
                    </a:srgbClr>
                  </a:outerShdw>
                </a:effectLst>
              </a:rPr>
              <a:t>Construir</a:t>
            </a:r>
            <a:r>
              <a:rPr lang="en-GB" sz="2400" b="1" dirty="0">
                <a:solidFill>
                  <a:schemeClr val="bg1">
                    <a:lumMod val="65000"/>
                  </a:schemeClr>
                </a:solidFill>
                <a:effectLst>
                  <a:outerShdw blurRad="38100" dist="38100" dir="2700000" algn="tl">
                    <a:srgbClr val="000000">
                      <a:alpha val="43137"/>
                    </a:srgbClr>
                  </a:outerShdw>
                </a:effectLst>
              </a:rPr>
              <a:t> </a:t>
            </a:r>
            <a:r>
              <a:rPr lang="en-GB" sz="2400" b="1" dirty="0" err="1">
                <a:solidFill>
                  <a:schemeClr val="bg1">
                    <a:lumMod val="65000"/>
                  </a:schemeClr>
                </a:solidFill>
                <a:effectLst>
                  <a:outerShdw blurRad="38100" dist="38100" dir="2700000" algn="tl">
                    <a:srgbClr val="000000">
                      <a:alpha val="43137"/>
                    </a:srgbClr>
                  </a:outerShdw>
                </a:effectLst>
              </a:rPr>
              <a:t>Experiência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8" name="Retângulo 47">
            <a:extLst>
              <a:ext uri="{FF2B5EF4-FFF2-40B4-BE49-F238E27FC236}">
                <a16:creationId xmlns:a16="http://schemas.microsoft.com/office/drawing/2014/main" id="{FFF72EC2-9D59-4CE4-9650-4D54BDA667D6}"/>
              </a:ext>
            </a:extLst>
          </p:cNvPr>
          <p:cNvSpPr/>
          <p:nvPr/>
        </p:nvSpPr>
        <p:spPr>
          <a:xfrm>
            <a:off x="360420" y="3336226"/>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 </a:t>
            </a:r>
            <a:r>
              <a:rPr lang="en-GB" sz="2400" b="1" dirty="0" err="1">
                <a:solidFill>
                  <a:schemeClr val="bg1">
                    <a:lumMod val="65000"/>
                  </a:schemeClr>
                </a:solidFill>
                <a:effectLst>
                  <a:outerShdw blurRad="38100" dist="38100" dir="2700000" algn="tl">
                    <a:srgbClr val="000000">
                      <a:alpha val="43137"/>
                    </a:srgbClr>
                  </a:outerShdw>
                </a:effectLst>
              </a:rPr>
              <a:t>Mapa</a:t>
            </a:r>
            <a:r>
              <a:rPr lang="en-GB" sz="2400" b="1" dirty="0">
                <a:solidFill>
                  <a:schemeClr val="bg1">
                    <a:lumMod val="65000"/>
                  </a:schemeClr>
                </a:solidFill>
                <a:effectLst>
                  <a:outerShdw blurRad="38100" dist="38100" dir="2700000" algn="tl">
                    <a:srgbClr val="000000">
                      <a:alpha val="43137"/>
                    </a:srgbClr>
                  </a:outerShdw>
                </a:effectLst>
              </a:rPr>
              <a:t> da </a:t>
            </a:r>
            <a:r>
              <a:rPr lang="en-GB" sz="2400" b="1" dirty="0" err="1">
                <a:solidFill>
                  <a:schemeClr val="bg1">
                    <a:lumMod val="65000"/>
                  </a:schemeClr>
                </a:solidFill>
                <a:effectLst>
                  <a:outerShdw blurRad="38100" dist="38100" dir="2700000" algn="tl">
                    <a:srgbClr val="000000">
                      <a:alpha val="43137"/>
                    </a:srgbClr>
                  </a:outerShdw>
                </a:effectLst>
              </a:rPr>
              <a:t>Jornada</a:t>
            </a:r>
            <a:r>
              <a:rPr lang="en-GB" sz="2400" b="1" dirty="0">
                <a:solidFill>
                  <a:schemeClr val="bg1">
                    <a:lumMod val="65000"/>
                  </a:schemeClr>
                </a:solidFill>
                <a:effectLst>
                  <a:outerShdw blurRad="38100" dist="38100" dir="2700000" algn="tl">
                    <a:srgbClr val="000000">
                      <a:alpha val="43137"/>
                    </a:srgbClr>
                  </a:outerShdw>
                </a:effectLst>
              </a:rPr>
              <a:t> do </a:t>
            </a:r>
            <a:r>
              <a:rPr lang="en-GB" sz="2400" b="1" dirty="0" err="1">
                <a:solidFill>
                  <a:schemeClr val="bg1">
                    <a:lumMod val="65000"/>
                  </a:schemeClr>
                </a:solidFill>
                <a:effectLst>
                  <a:outerShdw blurRad="38100" dist="38100" dir="2700000" algn="tl">
                    <a:srgbClr val="000000">
                      <a:alpha val="43137"/>
                    </a:srgbClr>
                  </a:outerShdw>
                </a:effectLst>
              </a:rPr>
              <a:t>Consumidor</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50" name="Seta: Pentágono 49">
            <a:extLst>
              <a:ext uri="{FF2B5EF4-FFF2-40B4-BE49-F238E27FC236}">
                <a16:creationId xmlns:a16="http://schemas.microsoft.com/office/drawing/2014/main" id="{E09D3260-1A16-4E32-8CCB-EAF95B702B96}"/>
              </a:ext>
            </a:extLst>
          </p:cNvPr>
          <p:cNvSpPr/>
          <p:nvPr/>
        </p:nvSpPr>
        <p:spPr>
          <a:xfrm>
            <a:off x="360413" y="1000790"/>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800" b="1" dirty="0">
                <a:effectLst>
                  <a:outerShdw blurRad="38100" dist="38100" dir="2700000" algn="tl">
                    <a:srgbClr val="000000">
                      <a:alpha val="43137"/>
                    </a:srgbClr>
                  </a:outerShdw>
                </a:effectLst>
              </a:rPr>
              <a:t>I</a:t>
            </a:r>
            <a:r>
              <a:rPr lang="en-GB" sz="2800" b="1" dirty="0">
                <a:effectLst>
                  <a:outerShdw blurRad="38100" dist="38100" dir="2700000" algn="tl">
                    <a:srgbClr val="000000">
                      <a:alpha val="43137"/>
                    </a:srgbClr>
                  </a:outerShdw>
                </a:effectLst>
              </a:rPr>
              <a:t>. </a:t>
            </a:r>
            <a:r>
              <a:rPr lang="pt-PT" sz="2800" b="1" dirty="0">
                <a:solidFill>
                  <a:schemeClr val="bg1"/>
                </a:solidFill>
                <a:effectLst>
                  <a:outerShdw blurRad="38100" dist="38100" dir="2700000" algn="tl">
                    <a:srgbClr val="000000">
                      <a:alpha val="43137"/>
                    </a:srgbClr>
                  </a:outerShdw>
                </a:effectLst>
              </a:rPr>
              <a:t>Introdução</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ao</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Bem-Estar</a:t>
            </a:r>
            <a:endParaRPr lang="en-US" sz="2800" b="1" dirty="0">
              <a:solidFill>
                <a:schemeClr val="bg1"/>
              </a:solidFill>
              <a:effectLst>
                <a:outerShdw blurRad="38100" dist="38100" dir="2700000" algn="tl">
                  <a:srgbClr val="000000">
                    <a:alpha val="43137"/>
                  </a:srgbClr>
                </a:outerShdw>
              </a:effectLst>
            </a:endParaRPr>
          </a:p>
        </p:txBody>
      </p:sp>
      <p:sp>
        <p:nvSpPr>
          <p:cNvPr id="4" name="Označba mesta slike 3">
            <a:extLst>
              <a:ext uri="{FF2B5EF4-FFF2-40B4-BE49-F238E27FC236}">
                <a16:creationId xmlns:a16="http://schemas.microsoft.com/office/drawing/2014/main" id="{1DA87C86-A50F-48BD-BD43-6FAC736CA316}"/>
              </a:ext>
            </a:extLst>
          </p:cNvPr>
          <p:cNvSpPr>
            <a:spLocks noGrp="1"/>
          </p:cNvSpPr>
          <p:nvPr>
            <p:ph type="pic" sz="quarter" idx="15"/>
          </p:nvPr>
        </p:nvSpPr>
        <p:spPr/>
      </p:sp>
      <p:pic>
        <p:nvPicPr>
          <p:cNvPr id="24" name="Slika 23">
            <a:extLst>
              <a:ext uri="{FF2B5EF4-FFF2-40B4-BE49-F238E27FC236}">
                <a16:creationId xmlns:a16="http://schemas.microsoft.com/office/drawing/2014/main" id="{0EC395CD-BC22-4C5B-9C95-EED7B720039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802428" y="1167965"/>
            <a:ext cx="3389572" cy="4250154"/>
          </a:xfrm>
          <a:prstGeom prst="rect">
            <a:avLst/>
          </a:prstGeom>
        </p:spPr>
      </p:pic>
      <p:sp>
        <p:nvSpPr>
          <p:cNvPr id="25" name="Retângulo 35">
            <a:extLst>
              <a:ext uri="{FF2B5EF4-FFF2-40B4-BE49-F238E27FC236}">
                <a16:creationId xmlns:a16="http://schemas.microsoft.com/office/drawing/2014/main" id="{ABBC497A-C754-4547-A9C4-CBF0696B8DA6}"/>
              </a:ext>
            </a:extLst>
          </p:cNvPr>
          <p:cNvSpPr/>
          <p:nvPr/>
        </p:nvSpPr>
        <p:spPr>
          <a:xfrm>
            <a:off x="360413" y="567152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400" b="1" dirty="0">
                <a:solidFill>
                  <a:schemeClr val="bg1">
                    <a:lumMod val="65000"/>
                  </a:schemeClr>
                </a:solidFill>
                <a:effectLst>
                  <a:outerShdw blurRad="38100" dist="38100" dir="2700000" algn="tl">
                    <a:srgbClr val="000000">
                      <a:alpha val="43137"/>
                    </a:srgbClr>
                  </a:outerShdw>
                </a:effectLst>
              </a:rPr>
              <a:t>IX</a:t>
            </a:r>
            <a:r>
              <a:rPr lang="en-GB" sz="2400" b="1" dirty="0">
                <a:solidFill>
                  <a:schemeClr val="bg1">
                    <a:lumMod val="65000"/>
                  </a:schemeClr>
                </a:solidFill>
                <a:effectLst>
                  <a:outerShdw blurRad="38100" dist="38100" dir="2700000" algn="tl">
                    <a:srgbClr val="000000">
                      <a:alpha val="43137"/>
                    </a:srgbClr>
                  </a:outerShdw>
                </a:effectLst>
              </a:rPr>
              <a:t>. </a:t>
            </a:r>
            <a:r>
              <a:rPr lang="en-US" sz="2400" b="1" dirty="0">
                <a:solidFill>
                  <a:schemeClr val="bg1">
                    <a:lumMod val="65000"/>
                  </a:schemeClr>
                </a:solidFill>
                <a:effectLst>
                  <a:outerShdw blurRad="38100" dist="38100" dir="2700000" algn="tl">
                    <a:srgbClr val="000000">
                      <a:alpha val="43137"/>
                    </a:srgbClr>
                  </a:outerShdw>
                </a:effectLst>
              </a:rPr>
              <a:t>Marketing Digital</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27" name="Imagem 44">
            <a:extLst>
              <a:ext uri="{FF2B5EF4-FFF2-40B4-BE49-F238E27FC236}">
                <a16:creationId xmlns:a16="http://schemas.microsoft.com/office/drawing/2014/main" id="{F2D62FBF-A2F3-406A-8274-E681EC83869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97310" y="5117160"/>
            <a:ext cx="360000" cy="360000"/>
          </a:xfrm>
          <a:prstGeom prst="rect">
            <a:avLst/>
          </a:prstGeom>
        </p:spPr>
      </p:pic>
      <p:pic>
        <p:nvPicPr>
          <p:cNvPr id="28" name="Imagem 44">
            <a:extLst>
              <a:ext uri="{FF2B5EF4-FFF2-40B4-BE49-F238E27FC236}">
                <a16:creationId xmlns:a16="http://schemas.microsoft.com/office/drawing/2014/main" id="{64FE437C-023F-46D2-9720-793D1058CD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69710" y="4500963"/>
            <a:ext cx="360000" cy="360000"/>
          </a:xfrm>
          <a:prstGeom prst="rect">
            <a:avLst/>
          </a:prstGeom>
        </p:spPr>
      </p:pic>
      <p:pic>
        <p:nvPicPr>
          <p:cNvPr id="29" name="Imagem 44">
            <a:extLst>
              <a:ext uri="{FF2B5EF4-FFF2-40B4-BE49-F238E27FC236}">
                <a16:creationId xmlns:a16="http://schemas.microsoft.com/office/drawing/2014/main" id="{7189F546-F714-42D5-AABA-117724F16F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69710" y="3923503"/>
            <a:ext cx="360000" cy="360000"/>
          </a:xfrm>
          <a:prstGeom prst="rect">
            <a:avLst/>
          </a:prstGeom>
        </p:spPr>
      </p:pic>
      <p:sp>
        <p:nvSpPr>
          <p:cNvPr id="23" name="Retângulo 25">
            <a:extLst>
              <a:ext uri="{FF2B5EF4-FFF2-40B4-BE49-F238E27FC236}">
                <a16:creationId xmlns:a16="http://schemas.microsoft.com/office/drawing/2014/main" id="{1AD31A5B-6840-43B4-B218-F772C1B70778}"/>
              </a:ext>
            </a:extLst>
          </p:cNvPr>
          <p:cNvSpPr/>
          <p:nvPr/>
        </p:nvSpPr>
        <p:spPr>
          <a:xfrm>
            <a:off x="360420" y="3925554"/>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400" b="1" dirty="0">
                <a:solidFill>
                  <a:schemeClr val="bg1">
                    <a:lumMod val="65000"/>
                  </a:schemeClr>
                </a:solidFill>
                <a:effectLst>
                  <a:outerShdw blurRad="38100" dist="38100" dir="2700000" algn="tl">
                    <a:srgbClr val="000000">
                      <a:alpha val="43137"/>
                    </a:srgbClr>
                  </a:outerShdw>
                </a:effectLst>
              </a:rPr>
              <a:t>V</a:t>
            </a:r>
            <a:r>
              <a:rPr lang="en-GB" sz="2400" b="1" dirty="0">
                <a:solidFill>
                  <a:schemeClr val="bg1">
                    <a:lumMod val="65000"/>
                  </a:schemeClr>
                </a:solidFill>
                <a:effectLst>
                  <a:outerShdw blurRad="38100" dist="38100" dir="2700000" algn="tl">
                    <a:srgbClr val="000000">
                      <a:alpha val="43137"/>
                    </a:srgbClr>
                  </a:outerShdw>
                </a:effectLst>
              </a:rPr>
              <a:t>I. </a:t>
            </a:r>
            <a:r>
              <a:rPr lang="pt-PT" sz="2400" b="1" dirty="0">
                <a:solidFill>
                  <a:schemeClr val="bg1">
                    <a:lumMod val="65000"/>
                  </a:schemeClr>
                </a:solidFill>
                <a:effectLst>
                  <a:outerShdw blurRad="38100" dist="38100" dir="2700000" algn="tl">
                    <a:srgbClr val="000000">
                      <a:alpha val="43137"/>
                    </a:srgbClr>
                  </a:outerShdw>
                </a:effectLst>
              </a:rPr>
              <a:t>O </a:t>
            </a:r>
            <a:r>
              <a:rPr lang="pt-PT" sz="2400" b="1" dirty="0" err="1">
                <a:solidFill>
                  <a:schemeClr val="bg1">
                    <a:lumMod val="65000"/>
                  </a:schemeClr>
                </a:solidFill>
                <a:effectLst>
                  <a:outerShdw blurRad="38100" dist="38100" dir="2700000" algn="tl">
                    <a:srgbClr val="000000">
                      <a:alpha val="43137"/>
                    </a:srgbClr>
                  </a:outerShdw>
                </a:effectLst>
              </a:rPr>
              <a:t>Storytelling</a:t>
            </a:r>
            <a:r>
              <a:rPr lang="pt-PT" sz="2400" b="1" dirty="0">
                <a:solidFill>
                  <a:schemeClr val="bg1">
                    <a:lumMod val="65000"/>
                  </a:schemeClr>
                </a:solidFill>
                <a:effectLst>
                  <a:outerShdw blurRad="38100" dist="38100" dir="2700000" algn="tl">
                    <a:srgbClr val="000000">
                      <a:alpha val="43137"/>
                    </a:srgbClr>
                  </a:outerShdw>
                </a:effectLst>
              </a:rPr>
              <a:t> no Turismo Gastronómico</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31" name="Imagem 44">
            <a:extLst>
              <a:ext uri="{FF2B5EF4-FFF2-40B4-BE49-F238E27FC236}">
                <a16:creationId xmlns:a16="http://schemas.microsoft.com/office/drawing/2014/main" id="{2A74E67E-BB6B-4B17-8A6E-6A06162E5E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79100" y="1025866"/>
            <a:ext cx="360000" cy="360000"/>
          </a:xfrm>
          <a:prstGeom prst="rect">
            <a:avLst/>
          </a:prstGeom>
        </p:spPr>
      </p:pic>
      <p:pic>
        <p:nvPicPr>
          <p:cNvPr id="33" name="Imagem 44">
            <a:extLst>
              <a:ext uri="{FF2B5EF4-FFF2-40B4-BE49-F238E27FC236}">
                <a16:creationId xmlns:a16="http://schemas.microsoft.com/office/drawing/2014/main" id="{C296ADD8-262E-444E-B663-66A59F49D1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82191" y="3356393"/>
            <a:ext cx="360000" cy="360000"/>
          </a:xfrm>
          <a:prstGeom prst="rect">
            <a:avLst/>
          </a:prstGeom>
        </p:spPr>
      </p:pic>
      <p:pic>
        <p:nvPicPr>
          <p:cNvPr id="34" name="Imagem 44">
            <a:extLst>
              <a:ext uri="{FF2B5EF4-FFF2-40B4-BE49-F238E27FC236}">
                <a16:creationId xmlns:a16="http://schemas.microsoft.com/office/drawing/2014/main" id="{5861D501-9756-4151-87B9-78D7D9DD22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82191" y="2778449"/>
            <a:ext cx="360000" cy="360000"/>
          </a:xfrm>
          <a:prstGeom prst="rect">
            <a:avLst/>
          </a:prstGeom>
        </p:spPr>
      </p:pic>
      <p:pic>
        <p:nvPicPr>
          <p:cNvPr id="35" name="Imagem 44">
            <a:extLst>
              <a:ext uri="{FF2B5EF4-FFF2-40B4-BE49-F238E27FC236}">
                <a16:creationId xmlns:a16="http://schemas.microsoft.com/office/drawing/2014/main" id="{FBD634BE-8C36-4DC3-BE79-F4C6A4E09B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77504" y="2236470"/>
            <a:ext cx="360000" cy="360000"/>
          </a:xfrm>
          <a:prstGeom prst="rect">
            <a:avLst/>
          </a:prstGeom>
        </p:spPr>
      </p:pic>
      <p:pic>
        <p:nvPicPr>
          <p:cNvPr id="36" name="Imagem 44">
            <a:extLst>
              <a:ext uri="{FF2B5EF4-FFF2-40B4-BE49-F238E27FC236}">
                <a16:creationId xmlns:a16="http://schemas.microsoft.com/office/drawing/2014/main" id="{50903833-3023-478D-BEB2-DFD4D97C83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97680" y="1603810"/>
            <a:ext cx="360000" cy="360000"/>
          </a:xfrm>
          <a:prstGeom prst="rect">
            <a:avLst/>
          </a:prstGeom>
        </p:spPr>
      </p:pic>
    </p:spTree>
    <p:extLst>
      <p:ext uri="{BB962C8B-B14F-4D97-AF65-F5344CB8AC3E}">
        <p14:creationId xmlns:p14="http://schemas.microsoft.com/office/powerpoint/2010/main" val="1305505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Oval 49">
            <a:extLst>
              <a:ext uri="{FF2B5EF4-FFF2-40B4-BE49-F238E27FC236}">
                <a16:creationId xmlns:a16="http://schemas.microsoft.com/office/drawing/2014/main" id="{66C46166-AF75-4C1F-B286-1E79B208CB69}"/>
              </a:ext>
            </a:extLst>
          </p:cNvPr>
          <p:cNvSpPr/>
          <p:nvPr/>
        </p:nvSpPr>
        <p:spPr>
          <a:xfrm>
            <a:off x="5204957" y="1908508"/>
            <a:ext cx="1800000" cy="1800000"/>
          </a:xfrm>
          <a:prstGeom prst="ellipse">
            <a:avLst/>
          </a:prstGeom>
          <a:noFill/>
          <a:ln w="57150">
            <a:gradFill flip="none" rotWithShape="1">
              <a:gsLst>
                <a:gs pos="100000">
                  <a:srgbClr val="FDDE00"/>
                </a:gs>
                <a:gs pos="0">
                  <a:srgbClr val="FDDE00"/>
                </a:gs>
                <a:gs pos="50000">
                  <a:schemeClr val="bg1"/>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528419" y="507007"/>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200" b="1" dirty="0"/>
              <a:t>Impactos do turismo</a:t>
            </a:r>
            <a:endParaRPr lang="en-US" sz="3200" b="1" dirty="0"/>
          </a:p>
        </p:txBody>
      </p:sp>
      <p:sp>
        <p:nvSpPr>
          <p:cNvPr id="7" name="CaixaDeTexto 6">
            <a:extLst>
              <a:ext uri="{FF2B5EF4-FFF2-40B4-BE49-F238E27FC236}">
                <a16:creationId xmlns:a16="http://schemas.microsoft.com/office/drawing/2014/main" id="{4E48E4C2-0F4E-4ABA-A8D6-3409F319BC98}"/>
              </a:ext>
            </a:extLst>
          </p:cNvPr>
          <p:cNvSpPr txBox="1"/>
          <p:nvPr/>
        </p:nvSpPr>
        <p:spPr>
          <a:xfrm>
            <a:off x="6987438" y="2517583"/>
            <a:ext cx="4970622" cy="4154984"/>
          </a:xfrm>
          <a:prstGeom prst="rect">
            <a:avLst/>
          </a:prstGeom>
          <a:solidFill>
            <a:srgbClr val="FDDE00"/>
          </a:solidFill>
        </p:spPr>
        <p:txBody>
          <a:bodyPr wrap="square" rtlCol="0">
            <a:spAutoFit/>
          </a:bodyPr>
          <a:lstStyle/>
          <a:p>
            <a:pPr marL="342900" lvl="0" indent="-342900" algn="just">
              <a:buClr>
                <a:srgbClr val="6ECECB"/>
              </a:buClr>
              <a:buFont typeface="Arial" panose="020B0604020202020204" pitchFamily="34" charset="0"/>
              <a:buChar char="•"/>
            </a:pPr>
            <a:r>
              <a:rPr lang="pt-PT" sz="2400" dirty="0"/>
              <a:t>impacto na paz e na disseminação da tolerância</a:t>
            </a:r>
          </a:p>
          <a:p>
            <a:pPr marL="342900" lvl="0" indent="-342900" algn="just">
              <a:buClr>
                <a:srgbClr val="6ECECB"/>
              </a:buClr>
              <a:buFont typeface="Arial" panose="020B0604020202020204" pitchFamily="34" charset="0"/>
              <a:buChar char="•"/>
            </a:pPr>
            <a:r>
              <a:rPr lang="pt-PT" sz="2400" dirty="0"/>
              <a:t>impacto na educação, não formal e / ou formal</a:t>
            </a:r>
          </a:p>
          <a:p>
            <a:pPr marL="342900" lvl="0" indent="-342900" algn="just">
              <a:buClr>
                <a:srgbClr val="6ECECB"/>
              </a:buClr>
              <a:buFont typeface="Arial" panose="020B0604020202020204" pitchFamily="34" charset="0"/>
              <a:buChar char="•"/>
            </a:pPr>
            <a:r>
              <a:rPr lang="pt-PT" sz="2400" dirty="0"/>
              <a:t>impacto nas atividades recreativas e na saúde</a:t>
            </a:r>
          </a:p>
          <a:p>
            <a:pPr marL="342900" lvl="0" indent="-342900" algn="just">
              <a:buClr>
                <a:srgbClr val="6ECECB"/>
              </a:buClr>
              <a:buFont typeface="Arial" panose="020B0604020202020204" pitchFamily="34" charset="0"/>
              <a:buChar char="•"/>
            </a:pPr>
            <a:r>
              <a:rPr lang="pt-PT" sz="2400" dirty="0"/>
              <a:t>impacto ecológico e cuidado com o meio ambiente, que é uma condição prévia para o desenvolvimento de muitos tipos de turismo….</a:t>
            </a:r>
            <a:endParaRPr lang="sl-SI" sz="2400" dirty="0"/>
          </a:p>
        </p:txBody>
      </p:sp>
      <p:sp>
        <p:nvSpPr>
          <p:cNvPr id="9" name="CaixaDeTexto 8">
            <a:extLst>
              <a:ext uri="{FF2B5EF4-FFF2-40B4-BE49-F238E27FC236}">
                <a16:creationId xmlns:a16="http://schemas.microsoft.com/office/drawing/2014/main" id="{A3E7D13C-8414-4272-9821-755F1EB738EC}"/>
              </a:ext>
            </a:extLst>
          </p:cNvPr>
          <p:cNvSpPr txBox="1"/>
          <p:nvPr/>
        </p:nvSpPr>
        <p:spPr>
          <a:xfrm>
            <a:off x="572451" y="2523970"/>
            <a:ext cx="4919316" cy="3697215"/>
          </a:xfrm>
          <a:prstGeom prst="rect">
            <a:avLst/>
          </a:prstGeom>
          <a:solidFill>
            <a:srgbClr val="6ECECB"/>
          </a:solidFill>
        </p:spPr>
        <p:txBody>
          <a:bodyPr wrap="square" rtlCol="0">
            <a:noAutofit/>
          </a:bodyPr>
          <a:lstStyle/>
          <a:p>
            <a:pPr algn="just">
              <a:spcAft>
                <a:spcPts val="600"/>
              </a:spcAft>
              <a:buClr>
                <a:srgbClr val="FDDE00"/>
              </a:buClr>
              <a:buFont typeface="Arial" panose="020B0604020202020204" pitchFamily="34" charset="0"/>
              <a:buChar char="•"/>
            </a:pPr>
            <a:r>
              <a:rPr lang="pt-PT" sz="2400" dirty="0"/>
              <a:t> impacto no PIB e na sua distribuição</a:t>
            </a:r>
          </a:p>
          <a:p>
            <a:pPr algn="just">
              <a:spcAft>
                <a:spcPts val="600"/>
              </a:spcAft>
              <a:buClr>
                <a:srgbClr val="FDDE00"/>
              </a:buClr>
              <a:buFont typeface="Arial" panose="020B0604020202020204" pitchFamily="34" charset="0"/>
              <a:buChar char="•"/>
            </a:pPr>
            <a:r>
              <a:rPr lang="pt-PT" sz="2400" dirty="0"/>
              <a:t> impacto no emprego</a:t>
            </a:r>
          </a:p>
          <a:p>
            <a:pPr algn="just">
              <a:spcAft>
                <a:spcPts val="600"/>
              </a:spcAft>
              <a:buClr>
                <a:srgbClr val="FDDE00"/>
              </a:buClr>
              <a:buFont typeface="Arial" panose="020B0604020202020204" pitchFamily="34" charset="0"/>
              <a:buChar char="•"/>
            </a:pPr>
            <a:r>
              <a:rPr lang="pt-PT" sz="2400" dirty="0"/>
              <a:t> equilíbrio do nível de desenvolvimento económico entre países ou regiões</a:t>
            </a:r>
          </a:p>
          <a:p>
            <a:pPr algn="just">
              <a:spcAft>
                <a:spcPts val="600"/>
              </a:spcAft>
              <a:buClr>
                <a:srgbClr val="FDDE00"/>
              </a:buClr>
              <a:buFont typeface="Arial" panose="020B0604020202020204" pitchFamily="34" charset="0"/>
              <a:buChar char="•"/>
            </a:pPr>
            <a:r>
              <a:rPr lang="pt-PT" sz="2400" dirty="0"/>
              <a:t> impacto na circulação de dinheiro e, portanto, também na receita de atividades não turísticas</a:t>
            </a:r>
          </a:p>
          <a:p>
            <a:pPr algn="just">
              <a:spcAft>
                <a:spcPts val="600"/>
              </a:spcAft>
              <a:buClr>
                <a:srgbClr val="FDDE00"/>
              </a:buClr>
              <a:buFont typeface="Arial" panose="020B0604020202020204" pitchFamily="34" charset="0"/>
              <a:buChar char="•"/>
            </a:pPr>
            <a:r>
              <a:rPr lang="pt-PT" sz="2400" dirty="0"/>
              <a:t> impacto na avaliação espacial ...</a:t>
            </a:r>
            <a:endParaRPr lang="en-GB" sz="2400" dirty="0"/>
          </a:p>
        </p:txBody>
      </p:sp>
      <p:sp>
        <p:nvSpPr>
          <p:cNvPr id="10" name="CaixaDeTexto 9">
            <a:extLst>
              <a:ext uri="{FF2B5EF4-FFF2-40B4-BE49-F238E27FC236}">
                <a16:creationId xmlns:a16="http://schemas.microsoft.com/office/drawing/2014/main" id="{6836BC18-E8AB-4410-BE9E-C306BA883EC7}"/>
              </a:ext>
            </a:extLst>
          </p:cNvPr>
          <p:cNvSpPr txBox="1"/>
          <p:nvPr/>
        </p:nvSpPr>
        <p:spPr>
          <a:xfrm>
            <a:off x="2524461" y="932485"/>
            <a:ext cx="7269017" cy="923330"/>
          </a:xfrm>
          <a:prstGeom prst="rect">
            <a:avLst/>
          </a:prstGeom>
          <a:noFill/>
        </p:spPr>
        <p:txBody>
          <a:bodyPr wrap="square" rtlCol="0">
            <a:spAutoFit/>
          </a:bodyPr>
          <a:lstStyle/>
          <a:p>
            <a:pPr algn="ctr"/>
            <a:r>
              <a:rPr lang="sl-SI" sz="3000" b="1" dirty="0">
                <a:solidFill>
                  <a:srgbClr val="6ECECB"/>
                </a:solidFill>
                <a:effectLst>
                  <a:outerShdw blurRad="38100" dist="38100" dir="2700000" algn="tl">
                    <a:srgbClr val="000000">
                      <a:alpha val="43137"/>
                    </a:srgbClr>
                  </a:outerShdw>
                </a:effectLst>
              </a:rPr>
              <a:t>T</a:t>
            </a:r>
            <a:r>
              <a:rPr lang="pt-PT" sz="3000" b="1" dirty="0">
                <a:solidFill>
                  <a:srgbClr val="6ECECB"/>
                </a:solidFill>
                <a:effectLst>
                  <a:outerShdw blurRad="38100" dist="38100" dir="2700000" algn="tl">
                    <a:srgbClr val="000000">
                      <a:alpha val="43137"/>
                    </a:srgbClr>
                  </a:outerShdw>
                </a:effectLst>
              </a:rPr>
              <a:t>URISMO</a:t>
            </a:r>
            <a:endParaRPr lang="en-GB" sz="3000" b="1" dirty="0">
              <a:solidFill>
                <a:srgbClr val="6ECECB"/>
              </a:solidFill>
              <a:effectLst>
                <a:outerShdw blurRad="38100" dist="38100" dir="2700000" algn="tl">
                  <a:srgbClr val="000000">
                    <a:alpha val="43137"/>
                  </a:srgbClr>
                </a:outerShdw>
              </a:effectLst>
            </a:endParaRPr>
          </a:p>
          <a:p>
            <a:pPr algn="ctr"/>
            <a:r>
              <a:rPr lang="pt-PT" sz="2400" b="1" dirty="0">
                <a:solidFill>
                  <a:srgbClr val="F7981D"/>
                </a:solidFill>
              </a:rPr>
              <a:t>Influencia o meio ambiente em duas vertentes</a:t>
            </a:r>
            <a:endParaRPr lang="en-GB" sz="2400" dirty="0"/>
          </a:p>
        </p:txBody>
      </p:sp>
      <p:sp>
        <p:nvSpPr>
          <p:cNvPr id="11" name="CaixaDeTexto 10">
            <a:extLst>
              <a:ext uri="{FF2B5EF4-FFF2-40B4-BE49-F238E27FC236}">
                <a16:creationId xmlns:a16="http://schemas.microsoft.com/office/drawing/2014/main" id="{7FAF89EC-20D8-4249-940C-73EF4BC6643D}"/>
              </a:ext>
            </a:extLst>
          </p:cNvPr>
          <p:cNvSpPr txBox="1"/>
          <p:nvPr/>
        </p:nvSpPr>
        <p:spPr>
          <a:xfrm>
            <a:off x="7709198" y="1884350"/>
            <a:ext cx="4256530" cy="553998"/>
          </a:xfrm>
          <a:prstGeom prst="rect">
            <a:avLst/>
          </a:prstGeom>
          <a:noFill/>
        </p:spPr>
        <p:txBody>
          <a:bodyPr wrap="square" rtlCol="0">
            <a:spAutoFit/>
          </a:bodyPr>
          <a:lstStyle/>
          <a:p>
            <a:pPr algn="ctr">
              <a:spcAft>
                <a:spcPts val="600"/>
              </a:spcAft>
            </a:pPr>
            <a:r>
              <a:rPr lang="sl-SI" sz="3000" b="1" dirty="0">
                <a:solidFill>
                  <a:srgbClr val="6ECECB"/>
                </a:solidFill>
                <a:effectLst>
                  <a:outerShdw blurRad="38100" dist="38100" dir="2700000" algn="tl">
                    <a:srgbClr val="000000">
                      <a:alpha val="43137"/>
                    </a:srgbClr>
                  </a:outerShdw>
                </a:effectLst>
              </a:rPr>
              <a:t>NÃO ECON</a:t>
            </a:r>
            <a:r>
              <a:rPr lang="pt-PT" sz="3000" b="1" dirty="0">
                <a:solidFill>
                  <a:srgbClr val="6ECECB"/>
                </a:solidFill>
                <a:effectLst>
                  <a:outerShdw blurRad="38100" dist="38100" dir="2700000" algn="tl">
                    <a:srgbClr val="000000">
                      <a:alpha val="43137"/>
                    </a:srgbClr>
                  </a:outerShdw>
                </a:effectLst>
              </a:rPr>
              <a:t>Ó</a:t>
            </a:r>
            <a:r>
              <a:rPr lang="sl-SI" sz="3000" b="1" dirty="0">
                <a:solidFill>
                  <a:srgbClr val="6ECECB"/>
                </a:solidFill>
                <a:effectLst>
                  <a:outerShdw blurRad="38100" dist="38100" dir="2700000" algn="tl">
                    <a:srgbClr val="000000">
                      <a:alpha val="43137"/>
                    </a:srgbClr>
                  </a:outerShdw>
                </a:effectLst>
              </a:rPr>
              <a:t>MIC</a:t>
            </a:r>
            <a:r>
              <a:rPr lang="pt-PT" sz="3000" b="1" dirty="0">
                <a:solidFill>
                  <a:srgbClr val="6ECECB"/>
                </a:solidFill>
                <a:effectLst>
                  <a:outerShdw blurRad="38100" dist="38100" dir="2700000" algn="tl">
                    <a:srgbClr val="000000">
                      <a:alpha val="43137"/>
                    </a:srgbClr>
                  </a:outerShdw>
                </a:effectLst>
              </a:rPr>
              <a:t>A</a:t>
            </a:r>
            <a:endParaRPr lang="en-GB" sz="2400" dirty="0"/>
          </a:p>
        </p:txBody>
      </p:sp>
      <p:sp>
        <p:nvSpPr>
          <p:cNvPr id="12" name="CaixaDeTexto 11">
            <a:extLst>
              <a:ext uri="{FF2B5EF4-FFF2-40B4-BE49-F238E27FC236}">
                <a16:creationId xmlns:a16="http://schemas.microsoft.com/office/drawing/2014/main" id="{AD78F426-A659-448E-B0B6-830F65D577FE}"/>
              </a:ext>
            </a:extLst>
          </p:cNvPr>
          <p:cNvSpPr txBox="1"/>
          <p:nvPr/>
        </p:nvSpPr>
        <p:spPr>
          <a:xfrm>
            <a:off x="150516" y="1934071"/>
            <a:ext cx="4631183" cy="553998"/>
          </a:xfrm>
          <a:prstGeom prst="rect">
            <a:avLst/>
          </a:prstGeom>
          <a:noFill/>
        </p:spPr>
        <p:txBody>
          <a:bodyPr wrap="square" rtlCol="0">
            <a:spAutoFit/>
          </a:bodyPr>
          <a:lstStyle/>
          <a:p>
            <a:pPr algn="ctr">
              <a:spcAft>
                <a:spcPts val="600"/>
              </a:spcAft>
            </a:pPr>
            <a:r>
              <a:rPr lang="sl-SI" sz="3000" b="1" dirty="0">
                <a:solidFill>
                  <a:srgbClr val="6ECECB"/>
                </a:solidFill>
                <a:effectLst>
                  <a:outerShdw blurRad="38100" dist="38100" dir="2700000" algn="tl">
                    <a:srgbClr val="000000">
                      <a:alpha val="43137"/>
                    </a:srgbClr>
                  </a:outerShdw>
                </a:effectLst>
              </a:rPr>
              <a:t>ECON</a:t>
            </a:r>
            <a:r>
              <a:rPr lang="pt-PT" sz="3000" b="1" dirty="0">
                <a:solidFill>
                  <a:srgbClr val="6ECECB"/>
                </a:solidFill>
                <a:effectLst>
                  <a:outerShdw blurRad="38100" dist="38100" dir="2700000" algn="tl">
                    <a:srgbClr val="000000">
                      <a:alpha val="43137"/>
                    </a:srgbClr>
                  </a:outerShdw>
                </a:effectLst>
              </a:rPr>
              <a:t>Ó</a:t>
            </a:r>
            <a:r>
              <a:rPr lang="sl-SI" sz="3000" b="1" dirty="0">
                <a:solidFill>
                  <a:srgbClr val="6ECECB"/>
                </a:solidFill>
                <a:effectLst>
                  <a:outerShdw blurRad="38100" dist="38100" dir="2700000" algn="tl">
                    <a:srgbClr val="000000">
                      <a:alpha val="43137"/>
                    </a:srgbClr>
                  </a:outerShdw>
                </a:effectLst>
              </a:rPr>
              <a:t>MIC</a:t>
            </a:r>
            <a:r>
              <a:rPr lang="pt-PT" sz="3000" b="1" dirty="0">
                <a:solidFill>
                  <a:srgbClr val="6ECECB"/>
                </a:solidFill>
                <a:effectLst>
                  <a:outerShdw blurRad="38100" dist="38100" dir="2700000" algn="tl">
                    <a:srgbClr val="000000">
                      <a:alpha val="43137"/>
                    </a:srgbClr>
                  </a:outerShdw>
                </a:effectLst>
              </a:rPr>
              <a:t>A</a:t>
            </a:r>
            <a:r>
              <a:rPr lang="sl-SI" sz="3000" b="1" dirty="0">
                <a:solidFill>
                  <a:srgbClr val="6ECECB"/>
                </a:solidFill>
                <a:effectLst>
                  <a:outerShdw blurRad="38100" dist="38100" dir="2700000" algn="tl">
                    <a:srgbClr val="000000">
                      <a:alpha val="43137"/>
                    </a:srgbClr>
                  </a:outerShdw>
                </a:effectLst>
              </a:rPr>
              <a:t> </a:t>
            </a:r>
            <a:endParaRPr lang="en-GB" sz="3000" b="1" dirty="0">
              <a:solidFill>
                <a:srgbClr val="6ECECB"/>
              </a:solidFill>
              <a:effectLst>
                <a:outerShdw blurRad="38100" dist="38100" dir="2700000" algn="tl">
                  <a:srgbClr val="000000">
                    <a:alpha val="43137"/>
                  </a:srgbClr>
                </a:outerShdw>
              </a:effectLst>
            </a:endParaRPr>
          </a:p>
        </p:txBody>
      </p:sp>
      <p:grpSp>
        <p:nvGrpSpPr>
          <p:cNvPr id="46" name="Google Shape;664;p39">
            <a:extLst>
              <a:ext uri="{FF2B5EF4-FFF2-40B4-BE49-F238E27FC236}">
                <a16:creationId xmlns:a16="http://schemas.microsoft.com/office/drawing/2014/main" id="{60B8DF67-82C0-4341-84C7-BA76746EF7C5}"/>
              </a:ext>
            </a:extLst>
          </p:cNvPr>
          <p:cNvGrpSpPr/>
          <p:nvPr/>
        </p:nvGrpSpPr>
        <p:grpSpPr>
          <a:xfrm>
            <a:off x="5607143" y="2281160"/>
            <a:ext cx="985627" cy="925131"/>
            <a:chOff x="5941025" y="3634400"/>
            <a:chExt cx="467650" cy="467650"/>
          </a:xfrm>
        </p:grpSpPr>
        <p:sp>
          <p:nvSpPr>
            <p:cNvPr id="47" name="Google Shape;665;p39">
              <a:extLst>
                <a:ext uri="{FF2B5EF4-FFF2-40B4-BE49-F238E27FC236}">
                  <a16:creationId xmlns:a16="http://schemas.microsoft.com/office/drawing/2014/main" id="{7FBFE04C-2111-4B0F-AE64-72D4623D4C7B}"/>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66;p39">
              <a:extLst>
                <a:ext uri="{FF2B5EF4-FFF2-40B4-BE49-F238E27FC236}">
                  <a16:creationId xmlns:a16="http://schemas.microsoft.com/office/drawing/2014/main" id="{19479ACB-BC90-4029-B8E3-772996CDD47F}"/>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67;p39">
              <a:extLst>
                <a:ext uri="{FF2B5EF4-FFF2-40B4-BE49-F238E27FC236}">
                  <a16:creationId xmlns:a16="http://schemas.microsoft.com/office/drawing/2014/main" id="{9C11006D-946D-4A8D-9B1C-B83078B44CD9}"/>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68;p39">
              <a:extLst>
                <a:ext uri="{FF2B5EF4-FFF2-40B4-BE49-F238E27FC236}">
                  <a16:creationId xmlns:a16="http://schemas.microsoft.com/office/drawing/2014/main" id="{283C4804-6338-4357-81A4-605BA35AF50F}"/>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69;p39">
              <a:extLst>
                <a:ext uri="{FF2B5EF4-FFF2-40B4-BE49-F238E27FC236}">
                  <a16:creationId xmlns:a16="http://schemas.microsoft.com/office/drawing/2014/main" id="{21249597-3EE4-4871-A294-00C1F394022B}"/>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70;p39">
              <a:extLst>
                <a:ext uri="{FF2B5EF4-FFF2-40B4-BE49-F238E27FC236}">
                  <a16:creationId xmlns:a16="http://schemas.microsoft.com/office/drawing/2014/main" id="{C3939BD8-DBAB-4ED5-9063-B8308D063FB6}"/>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58975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885980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t-PT" sz="3600" b="1" dirty="0"/>
              <a:t>Vídeo nº 1: Turismo ao longo da história</a:t>
            </a:r>
            <a:endParaRPr lang="en-US" sz="3600" b="1" dirty="0"/>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7039" y="337780"/>
            <a:ext cx="720000" cy="720000"/>
          </a:xfrm>
          <a:prstGeom prst="rect">
            <a:avLst/>
          </a:prstGeom>
        </p:spPr>
      </p:pic>
      <p:sp>
        <p:nvSpPr>
          <p:cNvPr id="6" name="CaixaDeTexto 5">
            <a:extLst>
              <a:ext uri="{FF2B5EF4-FFF2-40B4-BE49-F238E27FC236}">
                <a16:creationId xmlns:a16="http://schemas.microsoft.com/office/drawing/2014/main" id="{BCAE6A15-1085-4626-B96F-E914B820BF01}"/>
              </a:ext>
            </a:extLst>
          </p:cNvPr>
          <p:cNvSpPr txBox="1"/>
          <p:nvPr/>
        </p:nvSpPr>
        <p:spPr>
          <a:xfrm>
            <a:off x="9843516" y="1244876"/>
            <a:ext cx="2023806" cy="738664"/>
          </a:xfrm>
          <a:prstGeom prst="rect">
            <a:avLst/>
          </a:prstGeom>
          <a:noFill/>
        </p:spPr>
        <p:txBody>
          <a:bodyPr wrap="square">
            <a:spAutoFit/>
          </a:bodyPr>
          <a:lstStyle/>
          <a:p>
            <a:r>
              <a:rPr lang="sl-SI" sz="2400" b="1" i="1" dirty="0">
                <a:solidFill>
                  <a:schemeClr val="bg1">
                    <a:lumMod val="65000"/>
                  </a:schemeClr>
                </a:solidFill>
              </a:rPr>
              <a:t>UNWTO</a:t>
            </a:r>
          </a:p>
          <a:p>
            <a:r>
              <a:rPr lang="sl-SI" b="1" i="1" dirty="0">
                <a:solidFill>
                  <a:schemeClr val="bg1">
                    <a:lumMod val="65000"/>
                  </a:schemeClr>
                </a:solidFill>
              </a:rPr>
              <a:t>#RESTARTTOURISM</a:t>
            </a:r>
            <a:endParaRPr lang="en-GB" b="1" i="1" dirty="0">
              <a:solidFill>
                <a:schemeClr val="bg1">
                  <a:lumMod val="65000"/>
                </a:schemeClr>
              </a:solidFill>
            </a:endParaRPr>
          </a:p>
        </p:txBody>
      </p:sp>
      <p:pic>
        <p:nvPicPr>
          <p:cNvPr id="5" name="Slika 4">
            <a:hlinkClick r:id="rId4"/>
            <a:extLst>
              <a:ext uri="{FF2B5EF4-FFF2-40B4-BE49-F238E27FC236}">
                <a16:creationId xmlns:a16="http://schemas.microsoft.com/office/drawing/2014/main" id="{B32D6A96-C3DE-4BA3-AD98-3C14CF7DC2B9}"/>
              </a:ext>
            </a:extLst>
          </p:cNvPr>
          <p:cNvPicPr>
            <a:picLocks noChangeAspect="1"/>
          </p:cNvPicPr>
          <p:nvPr/>
        </p:nvPicPr>
        <p:blipFill>
          <a:blip r:embed="rId5"/>
          <a:stretch>
            <a:fillRect/>
          </a:stretch>
        </p:blipFill>
        <p:spPr>
          <a:xfrm>
            <a:off x="2701012" y="1518536"/>
            <a:ext cx="6789975" cy="3820927"/>
          </a:xfrm>
          <a:prstGeom prst="rect">
            <a:avLst/>
          </a:prstGeom>
        </p:spPr>
      </p:pic>
      <p:sp>
        <p:nvSpPr>
          <p:cNvPr id="7" name="Pravokotnik 6">
            <a:extLst>
              <a:ext uri="{FF2B5EF4-FFF2-40B4-BE49-F238E27FC236}">
                <a16:creationId xmlns:a16="http://schemas.microsoft.com/office/drawing/2014/main" id="{6B1522A6-22FA-4E49-936B-EA1D2CDE9D87}"/>
              </a:ext>
            </a:extLst>
          </p:cNvPr>
          <p:cNvSpPr/>
          <p:nvPr/>
        </p:nvSpPr>
        <p:spPr>
          <a:xfrm>
            <a:off x="9843516" y="5534798"/>
            <a:ext cx="2383631" cy="276999"/>
          </a:xfrm>
          <a:prstGeom prst="rect">
            <a:avLst/>
          </a:prstGeom>
        </p:spPr>
        <p:txBody>
          <a:bodyPr wrap="square">
            <a:spAutoFit/>
          </a:bodyPr>
          <a:lstStyle/>
          <a:p>
            <a:r>
              <a:rPr lang="sl-SI" sz="1200" dirty="0">
                <a:hlinkClick r:id="rId6"/>
              </a:rPr>
              <a:t>https://youtu.be/ET6m3mVRjKg</a:t>
            </a:r>
            <a:r>
              <a:rPr lang="sl-SI" sz="1200" dirty="0"/>
              <a:t> </a:t>
            </a:r>
          </a:p>
        </p:txBody>
      </p:sp>
      <p:pic>
        <p:nvPicPr>
          <p:cNvPr id="4" name="Predstavnost v spletu 3" title="Tourism through history">
            <a:hlinkClick r:id="" action="ppaction://media"/>
            <a:extLst>
              <a:ext uri="{FF2B5EF4-FFF2-40B4-BE49-F238E27FC236}">
                <a16:creationId xmlns:a16="http://schemas.microsoft.com/office/drawing/2014/main" id="{EF8BADE5-6353-4DE6-AE81-E05E46E0CB07}"/>
              </a:ext>
            </a:extLst>
          </p:cNvPr>
          <p:cNvPicPr>
            <a:picLocks noRot="1" noChangeAspect="1"/>
          </p:cNvPicPr>
          <p:nvPr>
            <a:videoFile r:link="rId1"/>
          </p:nvPr>
        </p:nvPicPr>
        <p:blipFill>
          <a:blip r:embed="rId7"/>
          <a:stretch>
            <a:fillRect/>
          </a:stretch>
        </p:blipFill>
        <p:spPr>
          <a:xfrm>
            <a:off x="2515849" y="1046457"/>
            <a:ext cx="2834921" cy="1601731"/>
          </a:xfrm>
          <a:prstGeom prst="rect">
            <a:avLst/>
          </a:prstGeom>
        </p:spPr>
      </p:pic>
    </p:spTree>
    <p:extLst>
      <p:ext uri="{BB962C8B-B14F-4D97-AF65-F5344CB8AC3E}">
        <p14:creationId xmlns:p14="http://schemas.microsoft.com/office/powerpoint/2010/main" val="380608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736612E6-1210-4AB2-B674-1B5A988DB510}"/>
              </a:ext>
            </a:extLst>
          </p:cNvPr>
          <p:cNvSpPr>
            <a:spLocks noGrp="1"/>
          </p:cNvSpPr>
          <p:nvPr>
            <p:ph type="body" sz="quarter" idx="15"/>
          </p:nvPr>
        </p:nvSpPr>
        <p:spPr>
          <a:xfrm>
            <a:off x="571313" y="845729"/>
            <a:ext cx="4677581" cy="4883987"/>
          </a:xfrm>
        </p:spPr>
        <p:txBody>
          <a:bodyPr/>
          <a:lstStyle/>
          <a:p>
            <a:r>
              <a:rPr lang="sl-SI" dirty="0"/>
              <a:t>O turista moderno</a:t>
            </a:r>
          </a:p>
        </p:txBody>
      </p:sp>
      <p:sp>
        <p:nvSpPr>
          <p:cNvPr id="3" name="Označba mesta besedila 2">
            <a:extLst>
              <a:ext uri="{FF2B5EF4-FFF2-40B4-BE49-F238E27FC236}">
                <a16:creationId xmlns:a16="http://schemas.microsoft.com/office/drawing/2014/main" id="{C7CCC7E4-DBDA-4C86-ACA1-1D5DBC871609}"/>
              </a:ext>
            </a:extLst>
          </p:cNvPr>
          <p:cNvSpPr>
            <a:spLocks noGrp="1"/>
          </p:cNvSpPr>
          <p:nvPr>
            <p:ph type="body" sz="quarter" idx="16"/>
          </p:nvPr>
        </p:nvSpPr>
        <p:spPr>
          <a:xfrm>
            <a:off x="5674299" y="374132"/>
            <a:ext cx="5946388" cy="5155503"/>
          </a:xfrm>
        </p:spPr>
        <p:txBody>
          <a:bodyPr/>
          <a:lstStyle/>
          <a:p>
            <a:pPr marL="342900" indent="-342900" algn="just">
              <a:buFont typeface="Arial" panose="020B0604020202020204" pitchFamily="34" charset="0"/>
              <a:buChar char="•"/>
            </a:pPr>
            <a:r>
              <a:rPr lang="pt-PT" sz="2200" dirty="0"/>
              <a:t>É independente, curioso, ativo ...</a:t>
            </a:r>
          </a:p>
          <a:p>
            <a:pPr marL="342900" indent="-342900" algn="just">
              <a:buFont typeface="Arial" panose="020B0604020202020204" pitchFamily="34" charset="0"/>
              <a:buChar char="•"/>
            </a:pPr>
            <a:r>
              <a:rPr lang="pt-PT" sz="2200" dirty="0"/>
              <a:t>Procura experiências de qualidade por meio de histórias autênticas que só podem ser vividas no destino em questão e não em qualquer outro lugar, mas certamente de forma criativa, nem sempre da mesma forma em todos os lugares. </a:t>
            </a:r>
          </a:p>
          <a:p>
            <a:pPr marL="342900" indent="-342900" algn="just">
              <a:buFont typeface="Arial" panose="020B0604020202020204" pitchFamily="34" charset="0"/>
              <a:buChar char="•"/>
            </a:pPr>
            <a:r>
              <a:rPr lang="pt-PT" sz="2200" dirty="0"/>
              <a:t>Sustentável, apoia a população local comprando produtos locais, procurando por comida local, novos sabores e experiências culinárias</a:t>
            </a:r>
          </a:p>
          <a:p>
            <a:pPr marL="342900" indent="-342900" algn="just">
              <a:buFont typeface="Arial" panose="020B0604020202020204" pitchFamily="34" charset="0"/>
              <a:buChar char="•"/>
            </a:pPr>
            <a:r>
              <a:rPr lang="pt-PT" sz="2200" dirty="0"/>
              <a:t>Participa na criação e na obtenção de novas experiências, por via de histórias locais</a:t>
            </a:r>
          </a:p>
          <a:p>
            <a:pPr marL="342900" indent="-342900" algn="just">
              <a:buFont typeface="Arial" panose="020B0604020202020204" pitchFamily="34" charset="0"/>
              <a:buChar char="•"/>
            </a:pPr>
            <a:r>
              <a:rPr lang="pt-PT" sz="2200" dirty="0"/>
              <a:t>Também usa realidade virtual e aumentada (VR e AR) para conhecer o tempo e o mundo.</a:t>
            </a:r>
            <a:endParaRPr lang="sl-SI" sz="2200" dirty="0"/>
          </a:p>
        </p:txBody>
      </p:sp>
      <p:pic>
        <p:nvPicPr>
          <p:cNvPr id="10" name="Slika 9">
            <a:extLst>
              <a:ext uri="{FF2B5EF4-FFF2-40B4-BE49-F238E27FC236}">
                <a16:creationId xmlns:a16="http://schemas.microsoft.com/office/drawing/2014/main" id="{E65E6615-FDCE-4812-8CEA-5104A3DC599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18053" y="1507618"/>
            <a:ext cx="5102986" cy="3719804"/>
          </a:xfrm>
          <a:prstGeom prst="rect">
            <a:avLst/>
          </a:prstGeom>
        </p:spPr>
      </p:pic>
    </p:spTree>
    <p:extLst>
      <p:ext uri="{BB962C8B-B14F-4D97-AF65-F5344CB8AC3E}">
        <p14:creationId xmlns:p14="http://schemas.microsoft.com/office/powerpoint/2010/main" val="2660260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DF328342-2F09-4436-A9AF-A7870DDEADA1}"/>
              </a:ext>
            </a:extLst>
          </p:cNvPr>
          <p:cNvSpPr txBox="1"/>
          <p:nvPr/>
        </p:nvSpPr>
        <p:spPr>
          <a:xfrm>
            <a:off x="398180" y="2461054"/>
            <a:ext cx="7224879"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lvl="0" algn="just">
              <a:lnSpc>
                <a:spcPct val="150000"/>
              </a:lnSpc>
              <a:spcAft>
                <a:spcPts val="600"/>
              </a:spcAft>
            </a:pPr>
            <a:r>
              <a:rPr lang="sl-SI" sz="2400" b="1" i="1" dirty="0">
                <a:solidFill>
                  <a:schemeClr val="bg1"/>
                </a:solidFill>
                <a:effectLst>
                  <a:outerShdw blurRad="38100" dist="38100" dir="2700000" algn="tl">
                    <a:srgbClr val="000000">
                      <a:alpha val="43137"/>
                    </a:srgbClr>
                  </a:outerShdw>
                </a:effectLst>
                <a:ea typeface="Times New Roman" panose="02020603050405020304" pitchFamily="18" charset="0"/>
              </a:rPr>
              <a:t>3. Viagem sustentável</a:t>
            </a:r>
            <a:endParaRPr lang="en-US" sz="2400" dirty="0">
              <a:effectLst/>
              <a:ea typeface="Times New Roman" panose="02020603050405020304" pitchFamily="18" charset="0"/>
            </a:endParaRPr>
          </a:p>
        </p:txBody>
      </p:sp>
      <p:sp>
        <p:nvSpPr>
          <p:cNvPr id="5" name="CaixaDeTexto 4">
            <a:extLst>
              <a:ext uri="{FF2B5EF4-FFF2-40B4-BE49-F238E27FC236}">
                <a16:creationId xmlns:a16="http://schemas.microsoft.com/office/drawing/2014/main" id="{3328930E-2FCD-4120-B0DB-5711CA9FA798}"/>
              </a:ext>
            </a:extLst>
          </p:cNvPr>
          <p:cNvSpPr txBox="1"/>
          <p:nvPr/>
        </p:nvSpPr>
        <p:spPr>
          <a:xfrm>
            <a:off x="398176" y="3128237"/>
            <a:ext cx="7224883" cy="589072"/>
          </a:xfrm>
          <a:prstGeom prst="rect">
            <a:avLst/>
          </a:prstGeom>
          <a:solidFill>
            <a:schemeClr val="bg1">
              <a:lumMod val="75000"/>
            </a:schemeClr>
          </a:solidFill>
          <a:effectLst>
            <a:outerShdw blurRad="50800" dist="38100" dir="2700000" algn="tl" rotWithShape="0">
              <a:prstClr val="black">
                <a:alpha val="40000"/>
              </a:prstClr>
            </a:outerShdw>
          </a:effectLst>
        </p:spPr>
        <p:txBody>
          <a:bodyPr wrap="square">
            <a:spAutoFit/>
          </a:bodyPr>
          <a:lstStyle/>
          <a:p>
            <a:pPr lvl="0" algn="just">
              <a:lnSpc>
                <a:spcPct val="150000"/>
              </a:lnSpc>
              <a:spcAft>
                <a:spcPts val="600"/>
              </a:spcAft>
            </a:pPr>
            <a:r>
              <a:rPr lang="sl-SI" sz="2400" b="1" i="1" dirty="0">
                <a:solidFill>
                  <a:schemeClr val="bg1"/>
                </a:solidFill>
                <a:effectLst>
                  <a:outerShdw blurRad="38100" dist="38100" dir="2700000" algn="tl">
                    <a:srgbClr val="000000">
                      <a:alpha val="43137"/>
                    </a:srgbClr>
                  </a:outerShdw>
                </a:effectLst>
                <a:ea typeface="Times New Roman" panose="02020603050405020304" pitchFamily="18" charset="0"/>
              </a:rPr>
              <a:t>4. Visitando destinos secundários</a:t>
            </a:r>
            <a:endParaRPr lang="en-US" sz="2400" dirty="0">
              <a:effectLst/>
              <a:ea typeface="Times New Roman" panose="02020603050405020304" pitchFamily="18" charset="0"/>
            </a:endParaRPr>
          </a:p>
        </p:txBody>
      </p:sp>
      <p:sp>
        <p:nvSpPr>
          <p:cNvPr id="6" name="CaixaDeTexto 5">
            <a:extLst>
              <a:ext uri="{FF2B5EF4-FFF2-40B4-BE49-F238E27FC236}">
                <a16:creationId xmlns:a16="http://schemas.microsoft.com/office/drawing/2014/main" id="{B22B0B40-EBB8-4D90-ABA4-922D987834F4}"/>
              </a:ext>
            </a:extLst>
          </p:cNvPr>
          <p:cNvSpPr txBox="1"/>
          <p:nvPr/>
        </p:nvSpPr>
        <p:spPr>
          <a:xfrm>
            <a:off x="398175" y="3840052"/>
            <a:ext cx="7944829"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lvl="0">
              <a:lnSpc>
                <a:spcPct val="150000"/>
              </a:lnSpc>
              <a:spcAft>
                <a:spcPts val="600"/>
              </a:spcAft>
            </a:pPr>
            <a:r>
              <a:rPr lang="sl-SI" sz="2400" b="1" i="1" dirty="0">
                <a:solidFill>
                  <a:schemeClr val="bg1"/>
                </a:solidFill>
                <a:effectLst>
                  <a:outerShdw blurRad="38100" dist="38100" dir="2700000" algn="tl">
                    <a:srgbClr val="000000">
                      <a:alpha val="43137"/>
                    </a:srgbClr>
                  </a:outerShdw>
                </a:effectLst>
                <a:ea typeface="Times New Roman" panose="02020603050405020304" pitchFamily="18" charset="0"/>
              </a:rPr>
              <a:t>5. </a:t>
            </a:r>
            <a:r>
              <a:rPr lang="pt-PT" sz="2400" b="1" i="1" dirty="0">
                <a:solidFill>
                  <a:schemeClr val="bg1"/>
                </a:solidFill>
                <a:effectLst>
                  <a:outerShdw blurRad="38100" dist="38100" dir="2700000" algn="tl">
                    <a:srgbClr val="000000">
                      <a:alpha val="43137"/>
                    </a:srgbClr>
                  </a:outerShdw>
                </a:effectLst>
                <a:ea typeface="Times New Roman" panose="02020603050405020304" pitchFamily="18" charset="0"/>
              </a:rPr>
              <a:t>Viajar com impacto no indivíduo</a:t>
            </a:r>
            <a:endParaRPr lang="en-US" sz="2400" dirty="0">
              <a:effectLst/>
              <a:ea typeface="Times New Roman" panose="02020603050405020304" pitchFamily="18" charset="0"/>
            </a:endParaRPr>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356808" y="398984"/>
            <a:ext cx="904941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Tendências atuais no turismo</a:t>
            </a:r>
            <a:endParaRPr lang="en-US" sz="3600" b="1" dirty="0"/>
          </a:p>
        </p:txBody>
      </p:sp>
      <p:pic>
        <p:nvPicPr>
          <p:cNvPr id="15" name="Imagem 14">
            <a:extLst>
              <a:ext uri="{FF2B5EF4-FFF2-40B4-BE49-F238E27FC236}">
                <a16:creationId xmlns:a16="http://schemas.microsoft.com/office/drawing/2014/main" id="{CF29EED5-E83A-476D-9487-5CBC02510639}"/>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flipH="1">
            <a:off x="2646375" y="5949549"/>
            <a:ext cx="324000" cy="280533"/>
          </a:xfrm>
          <a:prstGeom prst="rect">
            <a:avLst/>
          </a:prstGeom>
        </p:spPr>
      </p:pic>
      <p:sp>
        <p:nvSpPr>
          <p:cNvPr id="13" name="CaixaDeTexto 3">
            <a:extLst>
              <a:ext uri="{FF2B5EF4-FFF2-40B4-BE49-F238E27FC236}">
                <a16:creationId xmlns:a16="http://schemas.microsoft.com/office/drawing/2014/main" id="{69E5D1A0-6471-491B-A8FA-E936DA0CFB0B}"/>
              </a:ext>
            </a:extLst>
          </p:cNvPr>
          <p:cNvSpPr txBox="1"/>
          <p:nvPr/>
        </p:nvSpPr>
        <p:spPr>
          <a:xfrm>
            <a:off x="398179" y="1048036"/>
            <a:ext cx="7224880"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a:lnSpc>
                <a:spcPct val="150000"/>
              </a:lnSpc>
            </a:pPr>
            <a:r>
              <a:rPr lang="sl-SI" sz="2400" b="1" i="1" dirty="0">
                <a:solidFill>
                  <a:schemeClr val="bg1"/>
                </a:solidFill>
                <a:effectLst>
                  <a:outerShdw blurRad="38100" dist="38100" dir="2700000" algn="tl">
                    <a:srgbClr val="000000">
                      <a:alpha val="43137"/>
                    </a:srgbClr>
                  </a:outerShdw>
                </a:effectLst>
              </a:rPr>
              <a:t>1.</a:t>
            </a:r>
            <a:r>
              <a:rPr lang="sl-SI" sz="2400" b="1" i="1" dirty="0">
                <a:solidFill>
                  <a:schemeClr val="bg1"/>
                </a:solidFill>
                <a:effectLst>
                  <a:outerShdw blurRad="38100" dist="38100" dir="2700000" algn="tl">
                    <a:srgbClr val="000000">
                      <a:alpha val="43137"/>
                    </a:srgbClr>
                  </a:outerShdw>
                </a:effectLst>
                <a:ea typeface="Times New Roman" panose="02020603050405020304" pitchFamily="18" charset="0"/>
              </a:rPr>
              <a:t> Segurança e Proteção</a:t>
            </a:r>
            <a:endParaRPr lang="en-GB" sz="2400" dirty="0"/>
          </a:p>
        </p:txBody>
      </p:sp>
      <p:sp>
        <p:nvSpPr>
          <p:cNvPr id="17" name="CaixaDeTexto 4">
            <a:extLst>
              <a:ext uri="{FF2B5EF4-FFF2-40B4-BE49-F238E27FC236}">
                <a16:creationId xmlns:a16="http://schemas.microsoft.com/office/drawing/2014/main" id="{965913A5-4D2E-42A6-AE16-89A92B78EE0F}"/>
              </a:ext>
            </a:extLst>
          </p:cNvPr>
          <p:cNvSpPr txBox="1"/>
          <p:nvPr/>
        </p:nvSpPr>
        <p:spPr>
          <a:xfrm>
            <a:off x="398178" y="1749239"/>
            <a:ext cx="7224879" cy="589072"/>
          </a:xfrm>
          <a:prstGeom prst="rect">
            <a:avLst/>
          </a:prstGeom>
          <a:solidFill>
            <a:schemeClr val="bg1">
              <a:lumMod val="75000"/>
            </a:schemeClr>
          </a:solidFill>
          <a:effectLst>
            <a:outerShdw blurRad="50800" dist="38100" dir="2700000" algn="tl" rotWithShape="0">
              <a:prstClr val="black">
                <a:alpha val="40000"/>
              </a:prstClr>
            </a:outerShdw>
          </a:effectLst>
        </p:spPr>
        <p:txBody>
          <a:bodyPr wrap="square">
            <a:spAutoFit/>
          </a:bodyPr>
          <a:lstStyle/>
          <a:p>
            <a:pPr lvl="0" algn="just">
              <a:lnSpc>
                <a:spcPct val="150000"/>
              </a:lnSpc>
              <a:spcAft>
                <a:spcPts val="600"/>
              </a:spcAft>
            </a:pPr>
            <a:r>
              <a:rPr lang="sl-SI" sz="2400" b="1" i="1" dirty="0">
                <a:solidFill>
                  <a:schemeClr val="bg1"/>
                </a:solidFill>
                <a:effectLst>
                  <a:outerShdw blurRad="38100" dist="38100" dir="2700000" algn="tl">
                    <a:srgbClr val="000000">
                      <a:alpha val="43137"/>
                    </a:srgbClr>
                  </a:outerShdw>
                </a:effectLst>
                <a:ea typeface="Times New Roman" panose="02020603050405020304" pitchFamily="18" charset="0"/>
              </a:rPr>
              <a:t>2. </a:t>
            </a:r>
            <a:r>
              <a:rPr lang="sl-SI" sz="2400" b="1" i="1" dirty="0">
                <a:solidFill>
                  <a:schemeClr val="bg1"/>
                </a:solidFill>
                <a:effectLst>
                  <a:outerShdw blurRad="38100" dist="38100" dir="2700000" algn="tl">
                    <a:srgbClr val="000000">
                      <a:alpha val="43137"/>
                    </a:srgbClr>
                  </a:outerShdw>
                </a:effectLst>
              </a:rPr>
              <a:t>Viagem individual</a:t>
            </a:r>
            <a:endParaRPr lang="en-US" sz="2400" dirty="0">
              <a:effectLst/>
              <a:ea typeface="Times New Roman" panose="02020603050405020304" pitchFamily="18" charset="0"/>
            </a:endParaRPr>
          </a:p>
        </p:txBody>
      </p:sp>
      <p:sp>
        <p:nvSpPr>
          <p:cNvPr id="18" name="CaixaDeTexto 4">
            <a:extLst>
              <a:ext uri="{FF2B5EF4-FFF2-40B4-BE49-F238E27FC236}">
                <a16:creationId xmlns:a16="http://schemas.microsoft.com/office/drawing/2014/main" id="{57649C96-BEC1-431D-8A46-8EBEBCF376D4}"/>
              </a:ext>
            </a:extLst>
          </p:cNvPr>
          <p:cNvSpPr txBox="1"/>
          <p:nvPr/>
        </p:nvSpPr>
        <p:spPr>
          <a:xfrm>
            <a:off x="407319" y="4610293"/>
            <a:ext cx="7215740" cy="589072"/>
          </a:xfrm>
          <a:prstGeom prst="rect">
            <a:avLst/>
          </a:prstGeom>
          <a:solidFill>
            <a:schemeClr val="bg1">
              <a:lumMod val="75000"/>
            </a:schemeClr>
          </a:solidFill>
          <a:effectLst>
            <a:outerShdw blurRad="50800" dist="38100" dir="2700000" algn="tl" rotWithShape="0">
              <a:prstClr val="black">
                <a:alpha val="40000"/>
              </a:prstClr>
            </a:outerShdw>
          </a:effectLst>
        </p:spPr>
        <p:txBody>
          <a:bodyPr wrap="square">
            <a:spAutoFit/>
          </a:bodyPr>
          <a:lstStyle/>
          <a:p>
            <a:pPr lvl="0" algn="just">
              <a:lnSpc>
                <a:spcPct val="150000"/>
              </a:lnSpc>
              <a:spcAft>
                <a:spcPts val="600"/>
              </a:spcAft>
            </a:pPr>
            <a:r>
              <a:rPr lang="sl-SI" sz="2400" b="1" i="1" dirty="0">
                <a:solidFill>
                  <a:schemeClr val="bg1"/>
                </a:solidFill>
                <a:effectLst>
                  <a:outerShdw blurRad="38100" dist="38100" dir="2700000" algn="tl">
                    <a:srgbClr val="000000">
                      <a:alpha val="43137"/>
                    </a:srgbClr>
                  </a:outerShdw>
                </a:effectLst>
                <a:ea typeface="Times New Roman" panose="02020603050405020304" pitchFamily="18" charset="0"/>
              </a:rPr>
              <a:t>6. Destinos inteligentes</a:t>
            </a:r>
            <a:endParaRPr lang="en-US" sz="2400" dirty="0">
              <a:ea typeface="Times New Roman" panose="02020603050405020304" pitchFamily="18" charset="0"/>
            </a:endParaRPr>
          </a:p>
        </p:txBody>
      </p:sp>
      <p:sp>
        <p:nvSpPr>
          <p:cNvPr id="19" name="CaixaDeTexto 3">
            <a:extLst>
              <a:ext uri="{FF2B5EF4-FFF2-40B4-BE49-F238E27FC236}">
                <a16:creationId xmlns:a16="http://schemas.microsoft.com/office/drawing/2014/main" id="{D9FDD942-C2E6-46FC-A09F-1D067B0A6795}"/>
              </a:ext>
            </a:extLst>
          </p:cNvPr>
          <p:cNvSpPr txBox="1"/>
          <p:nvPr/>
        </p:nvSpPr>
        <p:spPr>
          <a:xfrm>
            <a:off x="398175" y="5312287"/>
            <a:ext cx="7215740"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lvl="0" algn="just">
              <a:lnSpc>
                <a:spcPct val="150000"/>
              </a:lnSpc>
              <a:spcAft>
                <a:spcPts val="600"/>
              </a:spcAft>
            </a:pPr>
            <a:r>
              <a:rPr lang="sl-SI" sz="2400" b="1" i="1" dirty="0">
                <a:solidFill>
                  <a:schemeClr val="bg1"/>
                </a:solidFill>
                <a:effectLst>
                  <a:outerShdw blurRad="38100" dist="38100" dir="2700000" algn="tl">
                    <a:srgbClr val="000000">
                      <a:alpha val="43137"/>
                    </a:srgbClr>
                  </a:outerShdw>
                </a:effectLst>
                <a:ea typeface="Times New Roman" panose="02020603050405020304" pitchFamily="18" charset="0"/>
              </a:rPr>
              <a:t>7. Viagem </a:t>
            </a:r>
            <a:r>
              <a:rPr lang="pt-PT" sz="2400" b="1" i="1" dirty="0">
                <a:solidFill>
                  <a:schemeClr val="bg1"/>
                </a:solidFill>
                <a:effectLst>
                  <a:outerShdw blurRad="38100" dist="38100" dir="2700000" algn="tl">
                    <a:srgbClr val="000000">
                      <a:alpha val="43137"/>
                    </a:srgbClr>
                  </a:outerShdw>
                </a:effectLst>
                <a:ea typeface="Times New Roman" panose="02020603050405020304" pitchFamily="18" charset="0"/>
              </a:rPr>
              <a:t>“</a:t>
            </a:r>
            <a:r>
              <a:rPr lang="sl-SI" sz="2400" b="1" i="1" dirty="0">
                <a:solidFill>
                  <a:schemeClr val="bg1"/>
                </a:solidFill>
                <a:effectLst>
                  <a:outerShdw blurRad="38100" dist="38100" dir="2700000" algn="tl">
                    <a:srgbClr val="000000">
                      <a:alpha val="43137"/>
                    </a:srgbClr>
                  </a:outerShdw>
                </a:effectLst>
                <a:ea typeface="Times New Roman" panose="02020603050405020304" pitchFamily="18" charset="0"/>
              </a:rPr>
              <a:t>Bleisure“</a:t>
            </a:r>
            <a:endParaRPr lang="en-US" sz="2400" dirty="0">
              <a:solidFill>
                <a:schemeClr val="bg1"/>
              </a:solidFill>
              <a:effectLst/>
              <a:ea typeface="Times New Roman" panose="02020603050405020304" pitchFamily="18" charset="0"/>
            </a:endParaRPr>
          </a:p>
        </p:txBody>
      </p:sp>
      <p:sp>
        <p:nvSpPr>
          <p:cNvPr id="3" name="Pravokotnik 2">
            <a:extLst>
              <a:ext uri="{FF2B5EF4-FFF2-40B4-BE49-F238E27FC236}">
                <a16:creationId xmlns:a16="http://schemas.microsoft.com/office/drawing/2014/main" id="{7CDF1F88-5EF6-465D-8FAD-920FB9D09F57}"/>
              </a:ext>
            </a:extLst>
          </p:cNvPr>
          <p:cNvSpPr/>
          <p:nvPr/>
        </p:nvSpPr>
        <p:spPr>
          <a:xfrm>
            <a:off x="2970375" y="5905150"/>
            <a:ext cx="4231864" cy="338554"/>
          </a:xfrm>
          <a:prstGeom prst="rect">
            <a:avLst/>
          </a:prstGeom>
        </p:spPr>
        <p:txBody>
          <a:bodyPr wrap="none">
            <a:spAutoFit/>
          </a:bodyPr>
          <a:lstStyle/>
          <a:p>
            <a:r>
              <a:rPr lang="pt-PT" sz="1600" dirty="0"/>
              <a:t>Mais sobre as tendências atuais do turismo </a:t>
            </a:r>
            <a:r>
              <a:rPr lang="pt-PT" sz="1600" dirty="0">
                <a:hlinkClick r:id="rId4"/>
              </a:rPr>
              <a:t>aqui</a:t>
            </a:r>
            <a:r>
              <a:rPr lang="sl-SI" sz="1600" dirty="0"/>
              <a:t>.</a:t>
            </a:r>
          </a:p>
        </p:txBody>
      </p:sp>
      <p:pic>
        <p:nvPicPr>
          <p:cNvPr id="7" name="Slika 6">
            <a:extLst>
              <a:ext uri="{FF2B5EF4-FFF2-40B4-BE49-F238E27FC236}">
                <a16:creationId xmlns:a16="http://schemas.microsoft.com/office/drawing/2014/main" id="{5A2398DB-2B18-4E4E-A498-DBDF3B40C2D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89937" y="0"/>
            <a:ext cx="4652684" cy="6858000"/>
          </a:xfrm>
          <a:prstGeom prst="rect">
            <a:avLst/>
          </a:prstGeom>
        </p:spPr>
      </p:pic>
    </p:spTree>
    <p:extLst>
      <p:ext uri="{BB962C8B-B14F-4D97-AF65-F5344CB8AC3E}">
        <p14:creationId xmlns:p14="http://schemas.microsoft.com/office/powerpoint/2010/main" val="3874803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7">
            <a:extLst>
              <a:ext uri="{FF2B5EF4-FFF2-40B4-BE49-F238E27FC236}">
                <a16:creationId xmlns:a16="http://schemas.microsoft.com/office/drawing/2014/main" id="{B941E92B-F4F9-4983-953A-B77FA8E623F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46843" y="969720"/>
            <a:ext cx="4804450" cy="2928156"/>
          </a:xfrm>
          <a:prstGeom prst="rect">
            <a:avLst/>
          </a:prstGeom>
        </p:spPr>
      </p:pic>
      <p:pic>
        <p:nvPicPr>
          <p:cNvPr id="29" name="Picture 7">
            <a:extLst>
              <a:ext uri="{FF2B5EF4-FFF2-40B4-BE49-F238E27FC236}">
                <a16:creationId xmlns:a16="http://schemas.microsoft.com/office/drawing/2014/main" id="{8C86CF97-B154-4381-BB29-2E64C7589D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94664" y="3771187"/>
            <a:ext cx="4542679" cy="2878205"/>
          </a:xfrm>
          <a:prstGeom prst="rect">
            <a:avLst/>
          </a:prstGeom>
        </p:spPr>
      </p:pic>
      <p:pic>
        <p:nvPicPr>
          <p:cNvPr id="4" name="Picture 7">
            <a:extLst>
              <a:ext uri="{FF2B5EF4-FFF2-40B4-BE49-F238E27FC236}">
                <a16:creationId xmlns:a16="http://schemas.microsoft.com/office/drawing/2014/main" id="{89E590C7-1C95-413D-9B96-DAD828A9061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1193" y="2024536"/>
            <a:ext cx="4456066" cy="2878205"/>
          </a:xfrm>
          <a:prstGeom prst="rect">
            <a:avLst/>
          </a:prstGeom>
        </p:spPr>
      </p:pic>
      <p:sp>
        <p:nvSpPr>
          <p:cNvPr id="9" name="Text Placeholder 2">
            <a:extLst>
              <a:ext uri="{FF2B5EF4-FFF2-40B4-BE49-F238E27FC236}">
                <a16:creationId xmlns:a16="http://schemas.microsoft.com/office/drawing/2014/main" id="{2CA7C666-2656-4BB5-981F-E6CF312976F0}"/>
              </a:ext>
            </a:extLst>
          </p:cNvPr>
          <p:cNvSpPr txBox="1">
            <a:spLocks/>
          </p:cNvSpPr>
          <p:nvPr/>
        </p:nvSpPr>
        <p:spPr>
          <a:xfrm>
            <a:off x="1188654" y="349104"/>
            <a:ext cx="9784146"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t-PT" sz="3600" b="1" dirty="0"/>
              <a:t>Caso de estudo: Turistas procuram EXPERIÊNCIAS</a:t>
            </a:r>
            <a:endParaRPr lang="en-US" sz="3600" b="1" dirty="0"/>
          </a:p>
        </p:txBody>
      </p:sp>
      <p:pic>
        <p:nvPicPr>
          <p:cNvPr id="13" name="Imagem 12">
            <a:extLst>
              <a:ext uri="{FF2B5EF4-FFF2-40B4-BE49-F238E27FC236}">
                <a16:creationId xmlns:a16="http://schemas.microsoft.com/office/drawing/2014/main" id="{462104CE-0408-4713-9BDD-28F4C8C0F92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7039" y="337780"/>
            <a:ext cx="720000" cy="720000"/>
          </a:xfrm>
          <a:prstGeom prst="rect">
            <a:avLst/>
          </a:prstGeom>
        </p:spPr>
      </p:pic>
      <p:sp>
        <p:nvSpPr>
          <p:cNvPr id="8" name="CaixaDeTexto 7">
            <a:extLst>
              <a:ext uri="{FF2B5EF4-FFF2-40B4-BE49-F238E27FC236}">
                <a16:creationId xmlns:a16="http://schemas.microsoft.com/office/drawing/2014/main" id="{13320D6E-00F1-4A99-8F7D-7FAFFCE02867}"/>
              </a:ext>
            </a:extLst>
          </p:cNvPr>
          <p:cNvSpPr txBox="1"/>
          <p:nvPr/>
        </p:nvSpPr>
        <p:spPr>
          <a:xfrm>
            <a:off x="385150" y="1532393"/>
            <a:ext cx="4290923" cy="461665"/>
          </a:xfrm>
          <a:prstGeom prst="rect">
            <a:avLst/>
          </a:prstGeom>
          <a:noFill/>
        </p:spPr>
        <p:txBody>
          <a:bodyPr wrap="square" rtlCol="0">
            <a:spAutoFit/>
          </a:bodyPr>
          <a:lstStyle/>
          <a:p>
            <a:r>
              <a:rPr lang="pt-PT" sz="2400" b="1" i="1" dirty="0">
                <a:solidFill>
                  <a:srgbClr val="6ECECB"/>
                </a:solidFill>
              </a:rPr>
              <a:t>Explore a natureza na Islândia</a:t>
            </a:r>
            <a:endParaRPr lang="en-GB" sz="1600" b="1" i="1" dirty="0">
              <a:solidFill>
                <a:srgbClr val="6ECECB"/>
              </a:solidFill>
            </a:endParaRPr>
          </a:p>
        </p:txBody>
      </p:sp>
      <p:sp>
        <p:nvSpPr>
          <p:cNvPr id="18" name="CaixaDeTexto 17">
            <a:extLst>
              <a:ext uri="{FF2B5EF4-FFF2-40B4-BE49-F238E27FC236}">
                <a16:creationId xmlns:a16="http://schemas.microsoft.com/office/drawing/2014/main" id="{7C3312DA-6E77-47AC-8191-D2688CABC23C}"/>
              </a:ext>
            </a:extLst>
          </p:cNvPr>
          <p:cNvSpPr txBox="1"/>
          <p:nvPr/>
        </p:nvSpPr>
        <p:spPr>
          <a:xfrm>
            <a:off x="1350846" y="4686695"/>
            <a:ext cx="3227066" cy="253916"/>
          </a:xfrm>
          <a:prstGeom prst="rect">
            <a:avLst/>
          </a:prstGeom>
          <a:noFill/>
        </p:spPr>
        <p:txBody>
          <a:bodyPr wrap="square">
            <a:spAutoFit/>
          </a:bodyPr>
          <a:lstStyle/>
          <a:p>
            <a:pPr algn="r"/>
            <a:r>
              <a:rPr lang="en-US" sz="1050" dirty="0">
                <a:hlinkClick r:id="rId6"/>
              </a:rPr>
              <a:t>The Top 5 Destinations in Iceland | Guide to Iceland</a:t>
            </a:r>
            <a:endParaRPr lang="en-GB" sz="1050" dirty="0"/>
          </a:p>
        </p:txBody>
      </p:sp>
      <p:sp>
        <p:nvSpPr>
          <p:cNvPr id="26" name="CaixaDeTexto 25">
            <a:extLst>
              <a:ext uri="{FF2B5EF4-FFF2-40B4-BE49-F238E27FC236}">
                <a16:creationId xmlns:a16="http://schemas.microsoft.com/office/drawing/2014/main" id="{1BBBAA29-74EE-41BC-B988-D2D809157471}"/>
              </a:ext>
            </a:extLst>
          </p:cNvPr>
          <p:cNvSpPr txBox="1"/>
          <p:nvPr/>
        </p:nvSpPr>
        <p:spPr>
          <a:xfrm>
            <a:off x="5165686" y="1667073"/>
            <a:ext cx="2449057" cy="461665"/>
          </a:xfrm>
          <a:prstGeom prst="rect">
            <a:avLst/>
          </a:prstGeom>
          <a:noFill/>
        </p:spPr>
        <p:txBody>
          <a:bodyPr wrap="square" rtlCol="0">
            <a:spAutoFit/>
          </a:bodyPr>
          <a:lstStyle/>
          <a:p>
            <a:pPr algn="r"/>
            <a:r>
              <a:rPr lang="sl-SI" sz="2400" b="1" i="1" dirty="0">
                <a:solidFill>
                  <a:srgbClr val="6ECECB"/>
                </a:solidFill>
              </a:rPr>
              <a:t>Escócia em kilts</a:t>
            </a:r>
            <a:endParaRPr lang="en-GB" sz="2400" b="1" i="1" dirty="0">
              <a:solidFill>
                <a:srgbClr val="6ECECB"/>
              </a:solidFill>
            </a:endParaRPr>
          </a:p>
        </p:txBody>
      </p:sp>
      <p:sp>
        <p:nvSpPr>
          <p:cNvPr id="33" name="CaixaDeTexto 32">
            <a:extLst>
              <a:ext uri="{FF2B5EF4-FFF2-40B4-BE49-F238E27FC236}">
                <a16:creationId xmlns:a16="http://schemas.microsoft.com/office/drawing/2014/main" id="{94770A5B-E30B-45F0-BB6F-6B3B28B84BD3}"/>
              </a:ext>
            </a:extLst>
          </p:cNvPr>
          <p:cNvSpPr txBox="1"/>
          <p:nvPr/>
        </p:nvSpPr>
        <p:spPr>
          <a:xfrm>
            <a:off x="6880192" y="6375388"/>
            <a:ext cx="2119027" cy="253916"/>
          </a:xfrm>
          <a:prstGeom prst="rect">
            <a:avLst/>
          </a:prstGeom>
          <a:noFill/>
        </p:spPr>
        <p:txBody>
          <a:bodyPr wrap="square">
            <a:spAutoFit/>
          </a:bodyPr>
          <a:lstStyle/>
          <a:p>
            <a:pPr algn="r"/>
            <a:r>
              <a:rPr lang="sl-SI" sz="1050" dirty="0" err="1">
                <a:hlinkClick r:id="rId7"/>
              </a:rPr>
              <a:t>Azores</a:t>
            </a:r>
            <a:r>
              <a:rPr lang="sl-SI" sz="1050" dirty="0">
                <a:hlinkClick r:id="rId7"/>
              </a:rPr>
              <a:t> </a:t>
            </a:r>
            <a:r>
              <a:rPr lang="sl-SI" sz="1050" dirty="0" err="1">
                <a:hlinkClick r:id="rId7"/>
              </a:rPr>
              <a:t>Videos</a:t>
            </a:r>
            <a:r>
              <a:rPr lang="sl-SI" sz="1050" dirty="0">
                <a:hlinkClick r:id="rId7"/>
              </a:rPr>
              <a:t> | </a:t>
            </a:r>
            <a:r>
              <a:rPr lang="sl-SI" sz="1050" dirty="0" err="1">
                <a:hlinkClick r:id="rId7"/>
              </a:rPr>
              <a:t>Visit</a:t>
            </a:r>
            <a:r>
              <a:rPr lang="sl-SI" sz="1050" dirty="0">
                <a:hlinkClick r:id="rId7"/>
              </a:rPr>
              <a:t> </a:t>
            </a:r>
            <a:r>
              <a:rPr lang="sl-SI" sz="1050" dirty="0" err="1">
                <a:hlinkClick r:id="rId7"/>
              </a:rPr>
              <a:t>Azores</a:t>
            </a:r>
            <a:endParaRPr lang="en-GB" sz="1050" dirty="0"/>
          </a:p>
        </p:txBody>
      </p:sp>
      <p:sp>
        <p:nvSpPr>
          <p:cNvPr id="37" name="CaixaDeTexto 36">
            <a:extLst>
              <a:ext uri="{FF2B5EF4-FFF2-40B4-BE49-F238E27FC236}">
                <a16:creationId xmlns:a16="http://schemas.microsoft.com/office/drawing/2014/main" id="{C9984677-979A-49E9-BE28-9616762C9AA5}"/>
              </a:ext>
            </a:extLst>
          </p:cNvPr>
          <p:cNvSpPr txBox="1"/>
          <p:nvPr/>
        </p:nvSpPr>
        <p:spPr>
          <a:xfrm>
            <a:off x="8677655" y="4227527"/>
            <a:ext cx="3129195" cy="830997"/>
          </a:xfrm>
          <a:prstGeom prst="rect">
            <a:avLst/>
          </a:prstGeom>
          <a:noFill/>
        </p:spPr>
        <p:txBody>
          <a:bodyPr wrap="square" rtlCol="0">
            <a:spAutoFit/>
          </a:bodyPr>
          <a:lstStyle/>
          <a:p>
            <a:r>
              <a:rPr lang="pt-PT" sz="2400" b="1" i="1" dirty="0">
                <a:solidFill>
                  <a:srgbClr val="6ECECB"/>
                </a:solidFill>
              </a:rPr>
              <a:t>Sentir a vida nos Açores</a:t>
            </a:r>
            <a:endParaRPr lang="en-GB" sz="1600" b="1" i="1" dirty="0">
              <a:solidFill>
                <a:srgbClr val="6ECECB"/>
              </a:solidFill>
            </a:endParaRPr>
          </a:p>
        </p:txBody>
      </p:sp>
      <p:sp>
        <p:nvSpPr>
          <p:cNvPr id="24" name="CaixaDeTexto 23">
            <a:extLst>
              <a:ext uri="{FF2B5EF4-FFF2-40B4-BE49-F238E27FC236}">
                <a16:creationId xmlns:a16="http://schemas.microsoft.com/office/drawing/2014/main" id="{C8EA21EE-6CF0-492B-AAB7-5FC26584207E}"/>
              </a:ext>
            </a:extLst>
          </p:cNvPr>
          <p:cNvSpPr txBox="1"/>
          <p:nvPr/>
        </p:nvSpPr>
        <p:spPr>
          <a:xfrm>
            <a:off x="8277500" y="3570244"/>
            <a:ext cx="3529350" cy="415498"/>
          </a:xfrm>
          <a:prstGeom prst="rect">
            <a:avLst/>
          </a:prstGeom>
          <a:noFill/>
        </p:spPr>
        <p:txBody>
          <a:bodyPr wrap="square">
            <a:spAutoFit/>
          </a:bodyPr>
          <a:lstStyle/>
          <a:p>
            <a:pPr algn="r"/>
            <a:r>
              <a:rPr lang="en-US" sz="1050" dirty="0">
                <a:hlinkClick r:id="rId8"/>
              </a:rPr>
              <a:t>Experience &amp; research your ancestry in Scotland | VisitScotland</a:t>
            </a:r>
            <a:endParaRPr lang="en-GB" sz="1050" dirty="0"/>
          </a:p>
        </p:txBody>
      </p:sp>
      <p:pic>
        <p:nvPicPr>
          <p:cNvPr id="7" name="Slika 6">
            <a:hlinkClick r:id="rId6"/>
            <a:extLst>
              <a:ext uri="{FF2B5EF4-FFF2-40B4-BE49-F238E27FC236}">
                <a16:creationId xmlns:a16="http://schemas.microsoft.com/office/drawing/2014/main" id="{EB97B71E-E97B-4854-B897-C5CE87E8234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29016" y="2279230"/>
            <a:ext cx="3455967" cy="2085458"/>
          </a:xfrm>
          <a:prstGeom prst="rect">
            <a:avLst/>
          </a:prstGeom>
        </p:spPr>
      </p:pic>
      <p:pic>
        <p:nvPicPr>
          <p:cNvPr id="10" name="Slika 9">
            <a:hlinkClick r:id="rId7"/>
            <a:extLst>
              <a:ext uri="{FF2B5EF4-FFF2-40B4-BE49-F238E27FC236}">
                <a16:creationId xmlns:a16="http://schemas.microsoft.com/office/drawing/2014/main" id="{CAA5E0D3-5F8F-461A-A3B2-6CE771AD8AB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963646" y="4031099"/>
            <a:ext cx="3455049" cy="2084378"/>
          </a:xfrm>
          <a:prstGeom prst="rect">
            <a:avLst/>
          </a:prstGeom>
        </p:spPr>
      </p:pic>
      <p:pic>
        <p:nvPicPr>
          <p:cNvPr id="11" name="Slika 10">
            <a:hlinkClick r:id="rId8"/>
            <a:extLst>
              <a:ext uri="{FF2B5EF4-FFF2-40B4-BE49-F238E27FC236}">
                <a16:creationId xmlns:a16="http://schemas.microsoft.com/office/drawing/2014/main" id="{FAD325BA-4AEC-41E6-AC1D-216160990314}"/>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762461" y="1209935"/>
            <a:ext cx="3453064" cy="2177135"/>
          </a:xfrm>
          <a:prstGeom prst="rect">
            <a:avLst/>
          </a:prstGeom>
        </p:spPr>
      </p:pic>
    </p:spTree>
    <p:extLst>
      <p:ext uri="{BB962C8B-B14F-4D97-AF65-F5344CB8AC3E}">
        <p14:creationId xmlns:p14="http://schemas.microsoft.com/office/powerpoint/2010/main" val="3880796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55449DDB-C92B-43E5-9ED8-B5E58A526804}"/>
              </a:ext>
            </a:extLst>
          </p:cNvPr>
          <p:cNvSpPr>
            <a:spLocks noGrp="1"/>
          </p:cNvSpPr>
          <p:nvPr>
            <p:ph type="body" sz="quarter" idx="13"/>
          </p:nvPr>
        </p:nvSpPr>
        <p:spPr>
          <a:xfrm>
            <a:off x="0" y="1161066"/>
            <a:ext cx="3633041" cy="3297980"/>
          </a:xfrm>
        </p:spPr>
        <p:txBody>
          <a:bodyPr>
            <a:normAutofit/>
          </a:bodyPr>
          <a:lstStyle/>
          <a:p>
            <a:r>
              <a:rPr lang="sl-SI" sz="4800" dirty="0">
                <a:solidFill>
                  <a:schemeClr val="bg1"/>
                </a:solidFill>
                <a:effectLst>
                  <a:outerShdw blurRad="38100" dist="38100" dir="2700000" algn="tl">
                    <a:srgbClr val="000000">
                      <a:alpha val="43137"/>
                    </a:srgbClr>
                  </a:outerShdw>
                </a:effectLst>
              </a:rPr>
              <a:t>1</a:t>
            </a:r>
            <a:r>
              <a:rPr lang="en-US" sz="4800" dirty="0">
                <a:solidFill>
                  <a:schemeClr val="bg1"/>
                </a:solidFill>
                <a:effectLst>
                  <a:outerShdw blurRad="38100" dist="38100" dir="2700000" algn="tl">
                    <a:srgbClr val="000000">
                      <a:alpha val="43137"/>
                    </a:srgbClr>
                  </a:outerShdw>
                </a:effectLst>
              </a:rPr>
              <a:t>.</a:t>
            </a:r>
            <a:r>
              <a:rPr lang="sl-SI" sz="4800" dirty="0">
                <a:solidFill>
                  <a:schemeClr val="bg1"/>
                </a:solidFill>
                <a:effectLst>
                  <a:outerShdw blurRad="38100" dist="38100" dir="2700000" algn="tl">
                    <a:srgbClr val="000000">
                      <a:alpha val="43137"/>
                    </a:srgbClr>
                  </a:outerShdw>
                </a:effectLst>
              </a:rPr>
              <a:t>3</a:t>
            </a:r>
            <a:r>
              <a:rPr lang="en-US" sz="4800" dirty="0">
                <a:solidFill>
                  <a:schemeClr val="bg1"/>
                </a:solidFill>
                <a:effectLst>
                  <a:outerShdw blurRad="38100" dist="38100" dir="2700000" algn="tl">
                    <a:srgbClr val="000000">
                      <a:alpha val="43137"/>
                    </a:srgbClr>
                  </a:outerShdw>
                </a:effectLst>
              </a:rPr>
              <a:t>.</a:t>
            </a:r>
          </a:p>
          <a:p>
            <a:r>
              <a:rPr lang="sl-SI" sz="4800" dirty="0">
                <a:solidFill>
                  <a:schemeClr val="bg1"/>
                </a:solidFill>
                <a:effectLst>
                  <a:outerShdw blurRad="38100" dist="38100" dir="2700000" algn="tl">
                    <a:srgbClr val="000000">
                      <a:alpha val="43137"/>
                    </a:srgbClr>
                  </a:outerShdw>
                </a:effectLst>
              </a:rPr>
              <a:t>DESTINO</a:t>
            </a:r>
            <a:endParaRPr lang="en-US" sz="4800" spc="-50" dirty="0">
              <a:solidFill>
                <a:schemeClr val="bg1"/>
              </a:solidFill>
              <a:effectLst>
                <a:outerShdw blurRad="38100" dist="38100" dir="2700000" algn="tl">
                  <a:srgbClr val="000000">
                    <a:alpha val="43137"/>
                  </a:srgbClr>
                </a:outerShdw>
              </a:effectLst>
            </a:endParaRPr>
          </a:p>
        </p:txBody>
      </p:sp>
      <p:sp>
        <p:nvSpPr>
          <p:cNvPr id="3" name="Označba mesta besedila 2">
            <a:extLst>
              <a:ext uri="{FF2B5EF4-FFF2-40B4-BE49-F238E27FC236}">
                <a16:creationId xmlns:a16="http://schemas.microsoft.com/office/drawing/2014/main" id="{22B392AC-2D90-489B-8272-35BF291AA68C}"/>
              </a:ext>
            </a:extLst>
          </p:cNvPr>
          <p:cNvSpPr>
            <a:spLocks noGrp="1"/>
          </p:cNvSpPr>
          <p:nvPr>
            <p:ph type="body" sz="quarter" idx="14"/>
          </p:nvPr>
        </p:nvSpPr>
        <p:spPr>
          <a:xfrm>
            <a:off x="737300" y="5227750"/>
            <a:ext cx="10048262" cy="469184"/>
          </a:xfrm>
        </p:spPr>
        <p:txBody>
          <a:bodyPr/>
          <a:lstStyle/>
          <a:p>
            <a:pPr algn="just"/>
            <a:r>
              <a:rPr lang="pt-PT" sz="2200" i="1" dirty="0"/>
              <a:t>… É um sistema completo em que os elementos da oferta turística participam intensamente e influenciam os elementos individuais da procura turística</a:t>
            </a:r>
            <a:r>
              <a:rPr lang="en-US" sz="2200" i="1" dirty="0"/>
              <a:t>.</a:t>
            </a:r>
            <a:endParaRPr lang="sl-SI" sz="2200" i="1" dirty="0"/>
          </a:p>
        </p:txBody>
      </p:sp>
      <p:pic>
        <p:nvPicPr>
          <p:cNvPr id="9" name="Slika 8">
            <a:extLst>
              <a:ext uri="{FF2B5EF4-FFF2-40B4-BE49-F238E27FC236}">
                <a16:creationId xmlns:a16="http://schemas.microsoft.com/office/drawing/2014/main" id="{95E42614-DBFE-4E5C-8C84-B7CD8561DBF9}"/>
              </a:ext>
            </a:extLst>
          </p:cNvPr>
          <p:cNvPicPr>
            <a:picLocks noChangeAspect="1"/>
          </p:cNvPicPr>
          <p:nvPr/>
        </p:nvPicPr>
        <p:blipFill>
          <a:blip r:embed="rId3"/>
          <a:stretch>
            <a:fillRect/>
          </a:stretch>
        </p:blipFill>
        <p:spPr>
          <a:xfrm>
            <a:off x="3565412" y="0"/>
            <a:ext cx="8626588" cy="4541914"/>
          </a:xfrm>
          <a:prstGeom prst="rect">
            <a:avLst/>
          </a:prstGeom>
        </p:spPr>
      </p:pic>
      <p:sp>
        <p:nvSpPr>
          <p:cNvPr id="10" name="Označba mesta slike 9">
            <a:extLst>
              <a:ext uri="{FF2B5EF4-FFF2-40B4-BE49-F238E27FC236}">
                <a16:creationId xmlns:a16="http://schemas.microsoft.com/office/drawing/2014/main" id="{9F2B9C8C-D505-4FFC-9414-FBE2A37828FF}"/>
              </a:ext>
            </a:extLst>
          </p:cNvPr>
          <p:cNvSpPr>
            <a:spLocks noGrp="1"/>
          </p:cNvSpPr>
          <p:nvPr>
            <p:ph type="pic" sz="quarter" idx="19"/>
          </p:nvPr>
        </p:nvSpPr>
        <p:spPr/>
      </p:sp>
    </p:spTree>
    <p:extLst>
      <p:ext uri="{BB962C8B-B14F-4D97-AF65-F5344CB8AC3E}">
        <p14:creationId xmlns:p14="http://schemas.microsoft.com/office/powerpoint/2010/main" val="3710460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6022CBEF-DE34-4F4E-966E-07346F9FC12A}"/>
              </a:ext>
            </a:extLst>
          </p:cNvPr>
          <p:cNvSpPr>
            <a:spLocks noGrp="1"/>
          </p:cNvSpPr>
          <p:nvPr>
            <p:ph type="body" sz="quarter" idx="15"/>
          </p:nvPr>
        </p:nvSpPr>
        <p:spPr>
          <a:xfrm>
            <a:off x="501739" y="584728"/>
            <a:ext cx="10978262" cy="1083096"/>
          </a:xfrm>
        </p:spPr>
        <p:txBody>
          <a:bodyPr/>
          <a:lstStyle/>
          <a:p>
            <a:r>
              <a:rPr lang="sl-SI" dirty="0"/>
              <a:t>Como funciona o destino?</a:t>
            </a:r>
          </a:p>
        </p:txBody>
      </p:sp>
      <p:sp>
        <p:nvSpPr>
          <p:cNvPr id="3" name="Označba mesta besedila 2">
            <a:extLst>
              <a:ext uri="{FF2B5EF4-FFF2-40B4-BE49-F238E27FC236}">
                <a16:creationId xmlns:a16="http://schemas.microsoft.com/office/drawing/2014/main" id="{A3E4F16D-CCCB-49D3-AD0D-B3DCA4955FE0}"/>
              </a:ext>
            </a:extLst>
          </p:cNvPr>
          <p:cNvSpPr>
            <a:spLocks noGrp="1"/>
          </p:cNvSpPr>
          <p:nvPr>
            <p:ph type="body" sz="quarter" idx="16"/>
          </p:nvPr>
        </p:nvSpPr>
        <p:spPr>
          <a:xfrm>
            <a:off x="501739" y="1673634"/>
            <a:ext cx="6068026" cy="4038015"/>
          </a:xfrm>
        </p:spPr>
        <p:txBody>
          <a:bodyPr/>
          <a:lstStyle/>
          <a:p>
            <a:pPr algn="just"/>
            <a:r>
              <a:rPr lang="pt-PT" sz="2200" dirty="0"/>
              <a:t>A gestão do destino ou organização do destino é responsável pela comercialização, desenvolvimento da oferta, ligação dos fornecedores e garantia da qualidade dos serviços e, assim, permite alcançar o sucesso da operação do destino em todos os aspetos.</a:t>
            </a:r>
          </a:p>
          <a:p>
            <a:pPr algn="just"/>
            <a:r>
              <a:rPr lang="pt-PT" sz="2200" dirty="0"/>
              <a:t>Os </a:t>
            </a:r>
            <a:r>
              <a:rPr lang="pt-PT" sz="2200" dirty="0" err="1"/>
              <a:t>stakeholders</a:t>
            </a:r>
            <a:r>
              <a:rPr lang="pt-PT" sz="2200" dirty="0"/>
              <a:t> do destino são todos aqueles que estão direta ou indiretamente relacionados com a vida e o trabalho do destino.</a:t>
            </a:r>
            <a:endParaRPr lang="sl-SI" sz="2200" dirty="0"/>
          </a:p>
        </p:txBody>
      </p:sp>
      <p:sp>
        <p:nvSpPr>
          <p:cNvPr id="5" name="Označba mesta besedila 2">
            <a:extLst>
              <a:ext uri="{FF2B5EF4-FFF2-40B4-BE49-F238E27FC236}">
                <a16:creationId xmlns:a16="http://schemas.microsoft.com/office/drawing/2014/main" id="{44337F74-E86D-411C-B2D5-C11A62C36CC8}"/>
              </a:ext>
            </a:extLst>
          </p:cNvPr>
          <p:cNvSpPr txBox="1">
            <a:spLocks/>
          </p:cNvSpPr>
          <p:nvPr/>
        </p:nvSpPr>
        <p:spPr>
          <a:xfrm>
            <a:off x="6569765" y="4824925"/>
            <a:ext cx="5289462" cy="8006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r>
              <a:rPr lang="pt-PT" sz="2200" dirty="0"/>
              <a:t>Para que o destino funcione com sucesso, diferentes ambientes precisam de estar interligados.</a:t>
            </a:r>
            <a:endParaRPr lang="sl-SI" sz="2200" dirty="0"/>
          </a:p>
        </p:txBody>
      </p:sp>
      <p:pic>
        <p:nvPicPr>
          <p:cNvPr id="6" name="Slika 5">
            <a:extLst>
              <a:ext uri="{FF2B5EF4-FFF2-40B4-BE49-F238E27FC236}">
                <a16:creationId xmlns:a16="http://schemas.microsoft.com/office/drawing/2014/main" id="{DC17530F-2478-488A-B25A-B12CFD13BE04}"/>
              </a:ext>
            </a:extLst>
          </p:cNvPr>
          <p:cNvPicPr>
            <a:picLocks noChangeAspect="1"/>
          </p:cNvPicPr>
          <p:nvPr/>
        </p:nvPicPr>
        <p:blipFill>
          <a:blip r:embed="rId3"/>
          <a:stretch>
            <a:fillRect/>
          </a:stretch>
        </p:blipFill>
        <p:spPr>
          <a:xfrm>
            <a:off x="7059852" y="1021278"/>
            <a:ext cx="4799374" cy="3776353"/>
          </a:xfrm>
          <a:prstGeom prst="rect">
            <a:avLst/>
          </a:prstGeom>
        </p:spPr>
      </p:pic>
    </p:spTree>
    <p:extLst>
      <p:ext uri="{BB962C8B-B14F-4D97-AF65-F5344CB8AC3E}">
        <p14:creationId xmlns:p14="http://schemas.microsoft.com/office/powerpoint/2010/main" val="3026304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3D9C77E1-4C90-4224-90EE-3E3FDE57A27F}"/>
              </a:ext>
            </a:extLst>
          </p:cNvPr>
          <p:cNvSpPr txBox="1"/>
          <p:nvPr/>
        </p:nvSpPr>
        <p:spPr>
          <a:xfrm>
            <a:off x="75505" y="1729815"/>
            <a:ext cx="7224880" cy="589072"/>
          </a:xfrm>
          <a:prstGeom prst="rect">
            <a:avLst/>
          </a:prstGeom>
          <a:solidFill>
            <a:srgbClr val="FDDE00"/>
          </a:solidFill>
          <a:effectLst>
            <a:outerShdw blurRad="50800" dist="38100" dir="2700000" algn="tl" rotWithShape="0">
              <a:prstClr val="black">
                <a:alpha val="40000"/>
              </a:prstClr>
            </a:outerShdw>
          </a:effectLst>
        </p:spPr>
        <p:txBody>
          <a:bodyPr wrap="square">
            <a:spAutoFit/>
          </a:bodyPr>
          <a:lstStyle/>
          <a:p>
            <a:pPr>
              <a:lnSpc>
                <a:spcPct val="150000"/>
              </a:lnSpc>
            </a:pPr>
            <a:r>
              <a:rPr lang="pt-PT" sz="2400" dirty="0">
                <a:effectLst>
                  <a:outerShdw blurRad="38100" dist="38100" dir="2700000" algn="tl">
                    <a:srgbClr val="000000">
                      <a:alpha val="43137"/>
                    </a:srgbClr>
                  </a:outerShdw>
                </a:effectLst>
              </a:rPr>
              <a:t>A importância da segurança e dos padrões</a:t>
            </a:r>
            <a:endParaRPr lang="en-GB" sz="2400" dirty="0">
              <a:effectLst>
                <a:outerShdw blurRad="38100" dist="38100" dir="2700000" algn="tl">
                  <a:srgbClr val="000000">
                    <a:alpha val="43137"/>
                  </a:srgbClr>
                </a:outerShdw>
              </a:effectLst>
            </a:endParaRPr>
          </a:p>
        </p:txBody>
      </p:sp>
      <p:sp>
        <p:nvSpPr>
          <p:cNvPr id="5" name="CaixaDeTexto 3">
            <a:extLst>
              <a:ext uri="{FF2B5EF4-FFF2-40B4-BE49-F238E27FC236}">
                <a16:creationId xmlns:a16="http://schemas.microsoft.com/office/drawing/2014/main" id="{23068490-998E-4EF7-8B9D-6584671491D5}"/>
              </a:ext>
            </a:extLst>
          </p:cNvPr>
          <p:cNvSpPr txBox="1"/>
          <p:nvPr/>
        </p:nvSpPr>
        <p:spPr>
          <a:xfrm>
            <a:off x="75505" y="5602665"/>
            <a:ext cx="7224880" cy="589072"/>
          </a:xfrm>
          <a:prstGeom prst="rect">
            <a:avLst/>
          </a:prstGeom>
          <a:solidFill>
            <a:srgbClr val="FDDE00"/>
          </a:solidFill>
          <a:effectLst>
            <a:outerShdw blurRad="50800" dist="38100" dir="2700000" algn="tl" rotWithShape="0">
              <a:prstClr val="black">
                <a:alpha val="40000"/>
              </a:prstClr>
            </a:outerShdw>
          </a:effectLst>
        </p:spPr>
        <p:txBody>
          <a:bodyPr wrap="square">
            <a:spAutoFit/>
          </a:bodyPr>
          <a:lstStyle/>
          <a:p>
            <a:pPr>
              <a:lnSpc>
                <a:spcPct val="150000"/>
              </a:lnSpc>
            </a:pPr>
            <a:r>
              <a:rPr lang="pt-PT" sz="2400" dirty="0">
                <a:effectLst>
                  <a:outerShdw blurRad="38100" dist="38100" dir="2700000" algn="tl">
                    <a:srgbClr val="000000">
                      <a:alpha val="43137"/>
                    </a:srgbClr>
                  </a:outerShdw>
                </a:effectLst>
              </a:rPr>
              <a:t>Reservas diretas, saída dos portais de reservas</a:t>
            </a:r>
            <a:endParaRPr lang="en-US" sz="2400" dirty="0">
              <a:effectLst>
                <a:outerShdw blurRad="38100" dist="38100" dir="2700000" algn="tl">
                  <a:srgbClr val="000000">
                    <a:alpha val="43137"/>
                  </a:srgbClr>
                </a:outerShdw>
              </a:effectLst>
            </a:endParaRPr>
          </a:p>
        </p:txBody>
      </p:sp>
      <p:sp>
        <p:nvSpPr>
          <p:cNvPr id="7" name="CaixaDeTexto 3">
            <a:extLst>
              <a:ext uri="{FF2B5EF4-FFF2-40B4-BE49-F238E27FC236}">
                <a16:creationId xmlns:a16="http://schemas.microsoft.com/office/drawing/2014/main" id="{EEFD054F-617A-481E-9CB8-6F98B63B9AFF}"/>
              </a:ext>
            </a:extLst>
          </p:cNvPr>
          <p:cNvSpPr txBox="1"/>
          <p:nvPr/>
        </p:nvSpPr>
        <p:spPr>
          <a:xfrm>
            <a:off x="75505" y="3130476"/>
            <a:ext cx="7224880" cy="1143070"/>
          </a:xfrm>
          <a:prstGeom prst="rect">
            <a:avLst/>
          </a:prstGeom>
          <a:solidFill>
            <a:srgbClr val="FDDE00"/>
          </a:solidFill>
          <a:effectLst>
            <a:outerShdw blurRad="50800" dist="38100" dir="2700000" algn="tl" rotWithShape="0">
              <a:prstClr val="black">
                <a:alpha val="40000"/>
              </a:prstClr>
            </a:outerShdw>
          </a:effectLst>
        </p:spPr>
        <p:txBody>
          <a:bodyPr wrap="square">
            <a:spAutoFit/>
          </a:bodyPr>
          <a:lstStyle/>
          <a:p>
            <a:pPr>
              <a:lnSpc>
                <a:spcPct val="150000"/>
              </a:lnSpc>
            </a:pPr>
            <a:r>
              <a:rPr lang="pt-PT" sz="2400" dirty="0">
                <a:effectLst>
                  <a:outerShdw blurRad="38100" dist="38100" dir="2700000" algn="tl">
                    <a:srgbClr val="000000">
                      <a:alpha val="43137"/>
                    </a:srgbClr>
                  </a:outerShdw>
                </a:effectLst>
              </a:rPr>
              <a:t>Espaço como um valor, a vantagem de nichos e não de destinos de massa</a:t>
            </a:r>
            <a:endParaRPr lang="sl-SI" sz="2400" dirty="0">
              <a:effectLst>
                <a:outerShdw blurRad="38100" dist="38100" dir="2700000" algn="tl">
                  <a:srgbClr val="000000">
                    <a:alpha val="43137"/>
                  </a:srgbClr>
                </a:outerShdw>
              </a:effectLst>
            </a:endParaRPr>
          </a:p>
        </p:txBody>
      </p:sp>
      <p:sp>
        <p:nvSpPr>
          <p:cNvPr id="10" name="CaixaDeTexto 3">
            <a:extLst>
              <a:ext uri="{FF2B5EF4-FFF2-40B4-BE49-F238E27FC236}">
                <a16:creationId xmlns:a16="http://schemas.microsoft.com/office/drawing/2014/main" id="{B18A2342-83E6-40CF-9C90-6E23D7CB4046}"/>
              </a:ext>
            </a:extLst>
          </p:cNvPr>
          <p:cNvSpPr txBox="1"/>
          <p:nvPr/>
        </p:nvSpPr>
        <p:spPr>
          <a:xfrm>
            <a:off x="75505" y="4366785"/>
            <a:ext cx="7224880" cy="1143070"/>
          </a:xfrm>
          <a:prstGeom prst="rect">
            <a:avLst/>
          </a:prstGeom>
          <a:solidFill>
            <a:srgbClr val="FFC000"/>
          </a:solidFill>
          <a:effectLst>
            <a:outerShdw blurRad="50800" dist="38100" dir="2700000" algn="tl" rotWithShape="0">
              <a:prstClr val="black">
                <a:alpha val="40000"/>
              </a:prstClr>
            </a:outerShdw>
          </a:effectLst>
        </p:spPr>
        <p:txBody>
          <a:bodyPr wrap="square">
            <a:spAutoFit/>
          </a:bodyPr>
          <a:lstStyle/>
          <a:p>
            <a:pPr>
              <a:lnSpc>
                <a:spcPct val="150000"/>
              </a:lnSpc>
            </a:pPr>
            <a:r>
              <a:rPr lang="pt-PT" sz="2400" dirty="0">
                <a:effectLst>
                  <a:outerShdw blurRad="38100" dist="38100" dir="2700000" algn="tl">
                    <a:srgbClr val="000000">
                      <a:alpha val="43137"/>
                    </a:srgbClr>
                  </a:outerShdw>
                </a:effectLst>
              </a:rPr>
              <a:t>A importância da gestão do destino, estabelecendo uma marca segura, confiável e com carácter</a:t>
            </a:r>
            <a:endParaRPr lang="sl-SI" sz="2400" dirty="0">
              <a:effectLst>
                <a:outerShdw blurRad="38100" dist="38100" dir="2700000" algn="tl">
                  <a:srgbClr val="000000">
                    <a:alpha val="43137"/>
                  </a:srgbClr>
                </a:outerShdw>
              </a:effectLst>
            </a:endParaRPr>
          </a:p>
        </p:txBody>
      </p:sp>
      <p:sp>
        <p:nvSpPr>
          <p:cNvPr id="12" name="CaixaDeTexto 3">
            <a:extLst>
              <a:ext uri="{FF2B5EF4-FFF2-40B4-BE49-F238E27FC236}">
                <a16:creationId xmlns:a16="http://schemas.microsoft.com/office/drawing/2014/main" id="{983ABA1C-3AAE-4A4F-BBFD-0D4CFC050591}"/>
              </a:ext>
            </a:extLst>
          </p:cNvPr>
          <p:cNvSpPr txBox="1"/>
          <p:nvPr/>
        </p:nvSpPr>
        <p:spPr>
          <a:xfrm>
            <a:off x="75505" y="2433107"/>
            <a:ext cx="7224880" cy="578748"/>
          </a:xfrm>
          <a:prstGeom prst="rect">
            <a:avLst/>
          </a:prstGeom>
          <a:solidFill>
            <a:srgbClr val="FFC000"/>
          </a:solidFill>
          <a:effectLst>
            <a:outerShdw blurRad="50800" dist="38100" dir="2700000" algn="tl" rotWithShape="0">
              <a:prstClr val="black">
                <a:alpha val="40000"/>
              </a:prstClr>
            </a:outerShdw>
          </a:effectLst>
        </p:spPr>
        <p:txBody>
          <a:bodyPr wrap="square">
            <a:spAutoFit/>
          </a:bodyPr>
          <a:lstStyle/>
          <a:p>
            <a:pPr>
              <a:lnSpc>
                <a:spcPct val="150000"/>
              </a:lnSpc>
            </a:pPr>
            <a:r>
              <a:rPr lang="pt-PT" sz="2350" dirty="0">
                <a:effectLst>
                  <a:outerShdw blurRad="38100" dist="38100" dir="2700000" algn="tl">
                    <a:srgbClr val="000000">
                      <a:alpha val="43137"/>
                    </a:srgbClr>
                  </a:outerShdw>
                </a:effectLst>
              </a:rPr>
              <a:t>Descobrir destinos domésticos e em regiões circundantes</a:t>
            </a:r>
            <a:endParaRPr lang="en-GB" sz="2350" dirty="0">
              <a:effectLst>
                <a:outerShdw blurRad="38100" dist="38100" dir="2700000" algn="tl">
                  <a:srgbClr val="000000">
                    <a:alpha val="43137"/>
                  </a:srgbClr>
                </a:outerShdw>
              </a:effectLst>
            </a:endParaRPr>
          </a:p>
        </p:txBody>
      </p:sp>
      <p:sp>
        <p:nvSpPr>
          <p:cNvPr id="13" name="Označba mesta besedila 1">
            <a:extLst>
              <a:ext uri="{FF2B5EF4-FFF2-40B4-BE49-F238E27FC236}">
                <a16:creationId xmlns:a16="http://schemas.microsoft.com/office/drawing/2014/main" id="{2CBD6F3B-2F44-49C3-B53D-F7B41A365183}"/>
              </a:ext>
            </a:extLst>
          </p:cNvPr>
          <p:cNvSpPr txBox="1">
            <a:spLocks/>
          </p:cNvSpPr>
          <p:nvPr/>
        </p:nvSpPr>
        <p:spPr>
          <a:xfrm>
            <a:off x="0" y="307354"/>
            <a:ext cx="7824157" cy="10830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36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pPr>
            <a:r>
              <a:rPr lang="pt-PT" sz="3200" dirty="0"/>
              <a:t>Tendências que também afetam o</a:t>
            </a:r>
          </a:p>
          <a:p>
            <a:pPr>
              <a:lnSpc>
                <a:spcPct val="100000"/>
              </a:lnSpc>
              <a:spcBef>
                <a:spcPts val="0"/>
              </a:spcBef>
            </a:pPr>
            <a:r>
              <a:rPr lang="pt-PT" sz="3200" dirty="0"/>
              <a:t>desenvolvimento de destinos turísticos</a:t>
            </a:r>
            <a:endParaRPr lang="sl-SI" sz="3200" dirty="0"/>
          </a:p>
        </p:txBody>
      </p:sp>
      <p:pic>
        <p:nvPicPr>
          <p:cNvPr id="16" name="Slika 15">
            <a:extLst>
              <a:ext uri="{FF2B5EF4-FFF2-40B4-BE49-F238E27FC236}">
                <a16:creationId xmlns:a16="http://schemas.microsoft.com/office/drawing/2014/main" id="{38DF0F72-A625-4E14-9011-0B12110CEC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03952" y="-12911"/>
            <a:ext cx="4788048" cy="6883821"/>
          </a:xfrm>
          <a:prstGeom prst="rect">
            <a:avLst/>
          </a:prstGeom>
        </p:spPr>
      </p:pic>
    </p:spTree>
    <p:extLst>
      <p:ext uri="{BB962C8B-B14F-4D97-AF65-F5344CB8AC3E}">
        <p14:creationId xmlns:p14="http://schemas.microsoft.com/office/powerpoint/2010/main" val="2096814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3">
            <a:extLst>
              <a:ext uri="{FF2B5EF4-FFF2-40B4-BE49-F238E27FC236}">
                <a16:creationId xmlns:a16="http://schemas.microsoft.com/office/drawing/2014/main" id="{173AAB50-6370-40E9-9B81-77E8E1D674BC}"/>
              </a:ext>
            </a:extLst>
          </p:cNvPr>
          <p:cNvSpPr txBox="1"/>
          <p:nvPr/>
        </p:nvSpPr>
        <p:spPr>
          <a:xfrm>
            <a:off x="142676" y="3622724"/>
            <a:ext cx="7224880" cy="1143070"/>
          </a:xfrm>
          <a:prstGeom prst="rect">
            <a:avLst/>
          </a:prstGeom>
          <a:solidFill>
            <a:srgbClr val="FFC000"/>
          </a:solidFill>
          <a:effectLst>
            <a:outerShdw blurRad="50800" dist="38100" dir="2700000" algn="tl" rotWithShape="0">
              <a:prstClr val="black">
                <a:alpha val="40000"/>
              </a:prstClr>
            </a:outerShdw>
          </a:effectLst>
        </p:spPr>
        <p:txBody>
          <a:bodyPr wrap="square">
            <a:spAutoFit/>
          </a:bodyPr>
          <a:lstStyle/>
          <a:p>
            <a:pPr>
              <a:lnSpc>
                <a:spcPct val="150000"/>
              </a:lnSpc>
            </a:pPr>
            <a:r>
              <a:rPr lang="pt-PT" sz="2400" dirty="0">
                <a:effectLst>
                  <a:outerShdw blurRad="38100" dist="38100" dir="2700000" algn="tl">
                    <a:srgbClr val="000000">
                      <a:alpha val="43137"/>
                    </a:srgbClr>
                  </a:outerShdw>
                </a:effectLst>
              </a:rPr>
              <a:t>Autêntico, local, sustentável - comida local, recursos locais são valorizados e desejados</a:t>
            </a:r>
            <a:endParaRPr lang="sl-SI" sz="2400" dirty="0">
              <a:effectLst>
                <a:outerShdw blurRad="38100" dist="38100" dir="2700000" algn="tl">
                  <a:srgbClr val="000000">
                    <a:alpha val="43137"/>
                  </a:srgbClr>
                </a:outerShdw>
              </a:effectLst>
            </a:endParaRPr>
          </a:p>
        </p:txBody>
      </p:sp>
      <p:sp>
        <p:nvSpPr>
          <p:cNvPr id="8" name="CaixaDeTexto 3">
            <a:extLst>
              <a:ext uri="{FF2B5EF4-FFF2-40B4-BE49-F238E27FC236}">
                <a16:creationId xmlns:a16="http://schemas.microsoft.com/office/drawing/2014/main" id="{2D6F4BE0-EF09-4246-A4A7-1EC52EC46A69}"/>
              </a:ext>
            </a:extLst>
          </p:cNvPr>
          <p:cNvSpPr txBox="1"/>
          <p:nvPr/>
        </p:nvSpPr>
        <p:spPr>
          <a:xfrm>
            <a:off x="142676" y="4959518"/>
            <a:ext cx="7224880" cy="1143070"/>
          </a:xfrm>
          <a:prstGeom prst="rect">
            <a:avLst/>
          </a:prstGeom>
          <a:solidFill>
            <a:srgbClr val="FDDE00"/>
          </a:solidFill>
          <a:effectLst>
            <a:outerShdw blurRad="50800" dist="38100" dir="2700000" algn="tl" rotWithShape="0">
              <a:prstClr val="black">
                <a:alpha val="40000"/>
              </a:prstClr>
            </a:outerShdw>
          </a:effectLst>
        </p:spPr>
        <p:txBody>
          <a:bodyPr wrap="square">
            <a:spAutoFit/>
          </a:bodyPr>
          <a:lstStyle/>
          <a:p>
            <a:pPr>
              <a:lnSpc>
                <a:spcPct val="150000"/>
              </a:lnSpc>
            </a:pPr>
            <a:r>
              <a:rPr lang="pt-PT" sz="2400" dirty="0">
                <a:effectLst>
                  <a:outerShdw blurRad="38100" dist="38100" dir="2700000" algn="tl">
                    <a:srgbClr val="000000">
                      <a:alpha val="43137"/>
                    </a:srgbClr>
                  </a:outerShdw>
                </a:effectLst>
              </a:rPr>
              <a:t>Uma jornada com significado - uma transformação pessoal e contribuição para o meio ambiente local</a:t>
            </a:r>
            <a:endParaRPr lang="sl-SI" sz="2400" dirty="0">
              <a:effectLst>
                <a:outerShdw blurRad="38100" dist="38100" dir="2700000" algn="tl">
                  <a:srgbClr val="000000">
                    <a:alpha val="43137"/>
                  </a:srgbClr>
                </a:outerShdw>
              </a:effectLst>
            </a:endParaRPr>
          </a:p>
        </p:txBody>
      </p:sp>
      <p:sp>
        <p:nvSpPr>
          <p:cNvPr id="9" name="CaixaDeTexto 3">
            <a:extLst>
              <a:ext uri="{FF2B5EF4-FFF2-40B4-BE49-F238E27FC236}">
                <a16:creationId xmlns:a16="http://schemas.microsoft.com/office/drawing/2014/main" id="{D03875E3-9C66-4915-84A6-9DDDA38D1205}"/>
              </a:ext>
            </a:extLst>
          </p:cNvPr>
          <p:cNvSpPr txBox="1"/>
          <p:nvPr/>
        </p:nvSpPr>
        <p:spPr>
          <a:xfrm>
            <a:off x="142676" y="1982149"/>
            <a:ext cx="7224880" cy="589072"/>
          </a:xfrm>
          <a:prstGeom prst="rect">
            <a:avLst/>
          </a:prstGeom>
          <a:solidFill>
            <a:srgbClr val="FFC000"/>
          </a:solidFill>
          <a:effectLst>
            <a:outerShdw blurRad="50800" dist="38100" dir="2700000" algn="tl" rotWithShape="0">
              <a:prstClr val="black">
                <a:alpha val="40000"/>
              </a:prstClr>
            </a:outerShdw>
          </a:effectLst>
        </p:spPr>
        <p:txBody>
          <a:bodyPr wrap="square">
            <a:spAutoFit/>
          </a:bodyPr>
          <a:lstStyle/>
          <a:p>
            <a:pPr>
              <a:lnSpc>
                <a:spcPct val="150000"/>
              </a:lnSpc>
            </a:pPr>
            <a:r>
              <a:rPr lang="pt-PT" sz="2400" dirty="0">
                <a:effectLst>
                  <a:outerShdw blurRad="38100" dist="38100" dir="2700000" algn="tl">
                    <a:srgbClr val="000000">
                      <a:alpha val="43137"/>
                    </a:srgbClr>
                  </a:outerShdw>
                </a:effectLst>
              </a:rPr>
              <a:t>Digitalização e personalização da oferta</a:t>
            </a:r>
            <a:endParaRPr lang="en-US" sz="2400" dirty="0">
              <a:effectLst>
                <a:outerShdw blurRad="38100" dist="38100" dir="2700000" algn="tl">
                  <a:srgbClr val="000000">
                    <a:alpha val="43137"/>
                  </a:srgbClr>
                </a:outerShdw>
              </a:effectLst>
            </a:endParaRPr>
          </a:p>
        </p:txBody>
      </p:sp>
      <p:sp>
        <p:nvSpPr>
          <p:cNvPr id="11" name="CaixaDeTexto 3">
            <a:extLst>
              <a:ext uri="{FF2B5EF4-FFF2-40B4-BE49-F238E27FC236}">
                <a16:creationId xmlns:a16="http://schemas.microsoft.com/office/drawing/2014/main" id="{BB5510D1-9C91-4A2C-BCDA-CB41572C806F}"/>
              </a:ext>
            </a:extLst>
          </p:cNvPr>
          <p:cNvSpPr txBox="1"/>
          <p:nvPr/>
        </p:nvSpPr>
        <p:spPr>
          <a:xfrm>
            <a:off x="142676" y="2839928"/>
            <a:ext cx="7224880" cy="589072"/>
          </a:xfrm>
          <a:prstGeom prst="rect">
            <a:avLst/>
          </a:prstGeom>
          <a:solidFill>
            <a:srgbClr val="FDDE00"/>
          </a:solidFill>
          <a:effectLst>
            <a:outerShdw blurRad="50800" dist="38100" dir="2700000" algn="tl" rotWithShape="0">
              <a:prstClr val="black">
                <a:alpha val="40000"/>
              </a:prstClr>
            </a:outerShdw>
          </a:effectLst>
        </p:spPr>
        <p:txBody>
          <a:bodyPr wrap="square">
            <a:spAutoFit/>
          </a:bodyPr>
          <a:lstStyle/>
          <a:p>
            <a:pPr>
              <a:lnSpc>
                <a:spcPct val="150000"/>
              </a:lnSpc>
            </a:pPr>
            <a:r>
              <a:rPr lang="pt-PT" sz="2400" dirty="0">
                <a:effectLst>
                  <a:outerShdw blurRad="38100" dist="38100" dir="2700000" algn="tl">
                    <a:srgbClr val="000000">
                      <a:alpha val="43137"/>
                    </a:srgbClr>
                  </a:outerShdw>
                </a:effectLst>
              </a:rPr>
              <a:t>A importância da saúde e do bem-estar</a:t>
            </a:r>
            <a:endParaRPr lang="sl-SI" sz="2400" dirty="0">
              <a:effectLst>
                <a:outerShdw blurRad="38100" dist="38100" dir="2700000" algn="tl">
                  <a:srgbClr val="000000">
                    <a:alpha val="43137"/>
                  </a:srgbClr>
                </a:outerShdw>
              </a:effectLst>
            </a:endParaRPr>
          </a:p>
        </p:txBody>
      </p:sp>
      <p:pic>
        <p:nvPicPr>
          <p:cNvPr id="13" name="Slika 12">
            <a:extLst>
              <a:ext uri="{FF2B5EF4-FFF2-40B4-BE49-F238E27FC236}">
                <a16:creationId xmlns:a16="http://schemas.microsoft.com/office/drawing/2014/main" id="{4DEC4218-1883-4C62-A40B-A1E42E4563A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411655" y="0"/>
            <a:ext cx="4780345" cy="6858000"/>
          </a:xfrm>
          <a:prstGeom prst="rect">
            <a:avLst/>
          </a:prstGeom>
        </p:spPr>
      </p:pic>
      <p:sp>
        <p:nvSpPr>
          <p:cNvPr id="10" name="Označba mesta besedila 1">
            <a:extLst>
              <a:ext uri="{FF2B5EF4-FFF2-40B4-BE49-F238E27FC236}">
                <a16:creationId xmlns:a16="http://schemas.microsoft.com/office/drawing/2014/main" id="{DA128D82-C1CE-4FCB-8E79-61492A9B0084}"/>
              </a:ext>
            </a:extLst>
          </p:cNvPr>
          <p:cNvSpPr txBox="1">
            <a:spLocks/>
          </p:cNvSpPr>
          <p:nvPr/>
        </p:nvSpPr>
        <p:spPr>
          <a:xfrm>
            <a:off x="142676" y="501891"/>
            <a:ext cx="7824157" cy="10830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36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pPr>
            <a:r>
              <a:rPr lang="pt-PT" sz="3200" dirty="0"/>
              <a:t>Tendências que também afetam o</a:t>
            </a:r>
          </a:p>
          <a:p>
            <a:pPr>
              <a:lnSpc>
                <a:spcPct val="100000"/>
              </a:lnSpc>
              <a:spcBef>
                <a:spcPts val="0"/>
              </a:spcBef>
            </a:pPr>
            <a:r>
              <a:rPr lang="pt-PT" sz="3200" dirty="0"/>
              <a:t>desenvolvimento de destinos turísticos</a:t>
            </a:r>
            <a:endParaRPr lang="sl-SI" sz="3200" dirty="0"/>
          </a:p>
        </p:txBody>
      </p:sp>
    </p:spTree>
    <p:extLst>
      <p:ext uri="{BB962C8B-B14F-4D97-AF65-F5344CB8AC3E}">
        <p14:creationId xmlns:p14="http://schemas.microsoft.com/office/powerpoint/2010/main" val="8454555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E4B07374-55E3-4AD9-A9BE-350719576B86}"/>
              </a:ext>
            </a:extLst>
          </p:cNvPr>
          <p:cNvSpPr>
            <a:spLocks noGrp="1"/>
          </p:cNvSpPr>
          <p:nvPr>
            <p:ph type="body" sz="quarter" idx="13"/>
          </p:nvPr>
        </p:nvSpPr>
        <p:spPr>
          <a:xfrm>
            <a:off x="388093" y="1492987"/>
            <a:ext cx="3058492" cy="3297980"/>
          </a:xfrm>
        </p:spPr>
        <p:txBody>
          <a:bodyPr>
            <a:normAutofit/>
          </a:bodyPr>
          <a:lstStyle/>
          <a:p>
            <a:r>
              <a:rPr lang="en-US" sz="4200" dirty="0" err="1"/>
              <a:t>Destinos</a:t>
            </a:r>
            <a:r>
              <a:rPr lang="en-US" sz="4200" dirty="0"/>
              <a:t> de </a:t>
            </a:r>
            <a:r>
              <a:rPr lang="en-US" sz="4200" dirty="0" err="1"/>
              <a:t>bem-estar</a:t>
            </a:r>
            <a:endParaRPr lang="en-US" sz="4200" dirty="0"/>
          </a:p>
        </p:txBody>
      </p:sp>
      <p:sp>
        <p:nvSpPr>
          <p:cNvPr id="3" name="Označba mesta besedila 2">
            <a:extLst>
              <a:ext uri="{FF2B5EF4-FFF2-40B4-BE49-F238E27FC236}">
                <a16:creationId xmlns:a16="http://schemas.microsoft.com/office/drawing/2014/main" id="{510C44CA-F43B-4545-99BF-2577CBF6DEDE}"/>
              </a:ext>
            </a:extLst>
          </p:cNvPr>
          <p:cNvSpPr>
            <a:spLocks noGrp="1"/>
          </p:cNvSpPr>
          <p:nvPr>
            <p:ph type="body" sz="quarter" idx="14"/>
          </p:nvPr>
        </p:nvSpPr>
        <p:spPr>
          <a:xfrm>
            <a:off x="497155" y="5450723"/>
            <a:ext cx="9873761" cy="807470"/>
          </a:xfrm>
        </p:spPr>
        <p:txBody>
          <a:bodyPr/>
          <a:lstStyle/>
          <a:p>
            <a:pPr algn="just"/>
            <a:r>
              <a:rPr lang="pt-PT" sz="2200" dirty="0"/>
              <a:t>O </a:t>
            </a:r>
            <a:r>
              <a:rPr lang="pt-PT" sz="2200" i="1" dirty="0"/>
              <a:t>Global </a:t>
            </a:r>
            <a:r>
              <a:rPr lang="pt-PT" sz="2200" i="1" dirty="0" err="1"/>
              <a:t>Wellness</a:t>
            </a:r>
            <a:r>
              <a:rPr lang="pt-PT" sz="2200" i="1" dirty="0"/>
              <a:t> </a:t>
            </a:r>
            <a:r>
              <a:rPr lang="pt-PT" sz="2200" i="1" dirty="0" err="1"/>
              <a:t>Institute</a:t>
            </a:r>
            <a:r>
              <a:rPr lang="pt-PT" sz="2200" i="1" dirty="0"/>
              <a:t> </a:t>
            </a:r>
            <a:r>
              <a:rPr lang="pt-PT" sz="2200" dirty="0"/>
              <a:t>define bem-estar como a busca ativa de atividades, escolhas e estilos de vida que levam a um estado de saúde holística.</a:t>
            </a:r>
            <a:endParaRPr lang="sl-SI" sz="2200" dirty="0"/>
          </a:p>
        </p:txBody>
      </p:sp>
      <p:pic>
        <p:nvPicPr>
          <p:cNvPr id="5" name="Slika 4">
            <a:extLst>
              <a:ext uri="{FF2B5EF4-FFF2-40B4-BE49-F238E27FC236}">
                <a16:creationId xmlns:a16="http://schemas.microsoft.com/office/drawing/2014/main" id="{22E7C3FE-9507-4654-9E0E-37B7A2CF71A2}"/>
              </a:ext>
            </a:extLst>
          </p:cNvPr>
          <p:cNvPicPr>
            <a:picLocks noChangeAspect="1"/>
          </p:cNvPicPr>
          <p:nvPr/>
        </p:nvPicPr>
        <p:blipFill>
          <a:blip r:embed="rId3"/>
          <a:stretch>
            <a:fillRect/>
          </a:stretch>
        </p:blipFill>
        <p:spPr>
          <a:xfrm>
            <a:off x="3565412" y="0"/>
            <a:ext cx="8626588" cy="4541914"/>
          </a:xfrm>
          <a:prstGeom prst="rect">
            <a:avLst/>
          </a:prstGeom>
        </p:spPr>
      </p:pic>
      <p:grpSp>
        <p:nvGrpSpPr>
          <p:cNvPr id="7" name="Skupina 6">
            <a:extLst>
              <a:ext uri="{FF2B5EF4-FFF2-40B4-BE49-F238E27FC236}">
                <a16:creationId xmlns:a16="http://schemas.microsoft.com/office/drawing/2014/main" id="{97336B6B-F281-436B-8DB5-E1F0F3A814EC}"/>
              </a:ext>
            </a:extLst>
          </p:cNvPr>
          <p:cNvGrpSpPr/>
          <p:nvPr/>
        </p:nvGrpSpPr>
        <p:grpSpPr>
          <a:xfrm>
            <a:off x="3565412" y="4641621"/>
            <a:ext cx="6661954" cy="739580"/>
            <a:chOff x="1550502" y="1246297"/>
            <a:chExt cx="6337428" cy="816918"/>
          </a:xfrm>
        </p:grpSpPr>
        <p:sp>
          <p:nvSpPr>
            <p:cNvPr id="9" name="Seta: Pentágono 1">
              <a:extLst>
                <a:ext uri="{FF2B5EF4-FFF2-40B4-BE49-F238E27FC236}">
                  <a16:creationId xmlns:a16="http://schemas.microsoft.com/office/drawing/2014/main" id="{9D33F761-B6FE-4263-AF5E-71665DA11A25}"/>
                </a:ext>
              </a:extLst>
            </p:cNvPr>
            <p:cNvSpPr/>
            <p:nvPr/>
          </p:nvSpPr>
          <p:spPr>
            <a:xfrm>
              <a:off x="1550502" y="1246297"/>
              <a:ext cx="1884140" cy="816918"/>
            </a:xfrm>
            <a:prstGeom prst="homePlate">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sl-SI" sz="2400" b="1" dirty="0">
                  <a:effectLst>
                    <a:outerShdw blurRad="38100" dist="38100" dir="2700000" algn="tl">
                      <a:srgbClr val="000000">
                        <a:alpha val="43137"/>
                      </a:srgbClr>
                    </a:outerShdw>
                  </a:effectLst>
                </a:rPr>
                <a:t>T</a:t>
              </a:r>
              <a:r>
                <a:rPr lang="pt-PT" sz="2400" b="1" dirty="0">
                  <a:effectLst>
                    <a:outerShdw blurRad="38100" dist="38100" dir="2700000" algn="tl">
                      <a:srgbClr val="000000">
                        <a:alpha val="43137"/>
                      </a:srgbClr>
                    </a:outerShdw>
                  </a:effectLst>
                </a:rPr>
                <a:t>urismo</a:t>
              </a:r>
              <a:endParaRPr lang="en-GB" sz="2400" b="1" dirty="0">
                <a:effectLst>
                  <a:outerShdw blurRad="38100" dist="38100" dir="2700000" algn="tl">
                    <a:srgbClr val="000000">
                      <a:alpha val="43137"/>
                    </a:srgbClr>
                  </a:outerShdw>
                </a:effectLst>
              </a:endParaRPr>
            </a:p>
          </p:txBody>
        </p:sp>
        <p:sp>
          <p:nvSpPr>
            <p:cNvPr id="10" name="Seta: Divisa 3">
              <a:extLst>
                <a:ext uri="{FF2B5EF4-FFF2-40B4-BE49-F238E27FC236}">
                  <a16:creationId xmlns:a16="http://schemas.microsoft.com/office/drawing/2014/main" id="{20660629-7609-4A16-8FD1-AD557C91E4D6}"/>
                </a:ext>
              </a:extLst>
            </p:cNvPr>
            <p:cNvSpPr/>
            <p:nvPr/>
          </p:nvSpPr>
          <p:spPr>
            <a:xfrm>
              <a:off x="3279445" y="1259551"/>
              <a:ext cx="2425148" cy="790410"/>
            </a:xfrm>
            <a:prstGeom prst="chevron">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pt-PT" sz="2400" b="1" dirty="0">
                  <a:solidFill>
                    <a:schemeClr val="bg1"/>
                  </a:solidFill>
                  <a:effectLst>
                    <a:outerShdw blurRad="38100" dist="38100" dir="2700000" algn="tl">
                      <a:srgbClr val="000000">
                        <a:alpha val="43137"/>
                      </a:srgbClr>
                    </a:outerShdw>
                  </a:effectLst>
                </a:rPr>
                <a:t>Bem-estar</a:t>
              </a:r>
              <a:endParaRPr lang="en-GB" sz="2400" b="1" dirty="0">
                <a:solidFill>
                  <a:schemeClr val="bg1"/>
                </a:solidFill>
                <a:effectLst>
                  <a:outerShdw blurRad="38100" dist="38100" dir="2700000" algn="tl">
                    <a:srgbClr val="000000">
                      <a:alpha val="43137"/>
                    </a:srgbClr>
                  </a:outerShdw>
                </a:effectLst>
              </a:endParaRPr>
            </a:p>
          </p:txBody>
        </p:sp>
        <p:sp>
          <p:nvSpPr>
            <p:cNvPr id="11" name="Seta: Divisa 33">
              <a:extLst>
                <a:ext uri="{FF2B5EF4-FFF2-40B4-BE49-F238E27FC236}">
                  <a16:creationId xmlns:a16="http://schemas.microsoft.com/office/drawing/2014/main" id="{69EE59AB-B047-4E6A-A46A-3ACCBF43738F}"/>
                </a:ext>
              </a:extLst>
            </p:cNvPr>
            <p:cNvSpPr/>
            <p:nvPr/>
          </p:nvSpPr>
          <p:spPr>
            <a:xfrm>
              <a:off x="5536863" y="1246297"/>
              <a:ext cx="2351067" cy="783577"/>
            </a:xfrm>
            <a:prstGeom prst="chevron">
              <a:avLst/>
            </a:prstGeom>
            <a:solidFill>
              <a:srgbClr val="F7981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GB" sz="2400" b="1" dirty="0">
                  <a:solidFill>
                    <a:schemeClr val="bg1"/>
                  </a:solidFill>
                  <a:effectLst>
                    <a:outerShdw blurRad="38100" dist="38100" dir="2700000" algn="tl">
                      <a:srgbClr val="000000">
                        <a:alpha val="43137"/>
                      </a:srgbClr>
                    </a:outerShdw>
                  </a:effectLst>
                </a:rPr>
                <a:t>Turismo de </a:t>
              </a:r>
              <a:r>
                <a:rPr lang="en-GB" sz="2400" b="1" dirty="0" err="1">
                  <a:solidFill>
                    <a:schemeClr val="bg1"/>
                  </a:solidFill>
                  <a:effectLst>
                    <a:outerShdw blurRad="38100" dist="38100" dir="2700000" algn="tl">
                      <a:srgbClr val="000000">
                        <a:alpha val="43137"/>
                      </a:srgbClr>
                    </a:outerShdw>
                  </a:effectLst>
                </a:rPr>
                <a:t>bem-estar</a:t>
              </a:r>
              <a:endParaRPr lang="en-GB" sz="24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4178945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360420" y="326799"/>
            <a:ext cx="6361734" cy="697353"/>
          </a:xfrm>
        </p:spPr>
        <p:txBody>
          <a:bodyPr>
            <a:normAutofit/>
          </a:bodyPr>
          <a:lstStyle/>
          <a:p>
            <a:r>
              <a:rPr lang="en-US" sz="3200" dirty="0"/>
              <a:t>Roadmap</a:t>
            </a:r>
          </a:p>
        </p:txBody>
      </p:sp>
      <p:sp>
        <p:nvSpPr>
          <p:cNvPr id="17" name="Retângulo 16">
            <a:extLst>
              <a:ext uri="{FF2B5EF4-FFF2-40B4-BE49-F238E27FC236}">
                <a16:creationId xmlns:a16="http://schemas.microsoft.com/office/drawing/2014/main" id="{8BC626A1-1861-4E21-B5A5-91106796CDD6}"/>
              </a:ext>
            </a:extLst>
          </p:cNvPr>
          <p:cNvSpPr/>
          <p:nvPr/>
        </p:nvSpPr>
        <p:spPr>
          <a:xfrm>
            <a:off x="360420" y="4227384"/>
            <a:ext cx="6444000" cy="36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a:t>
            </a:r>
            <a:r>
              <a:rPr lang="sl-SI" sz="2400" b="1" dirty="0">
                <a:solidFill>
                  <a:schemeClr val="bg1">
                    <a:lumMod val="65000"/>
                  </a:schemeClr>
                </a:solidFill>
                <a:effectLst>
                  <a:outerShdw blurRad="38100" dist="38100" dir="2700000" algn="tl">
                    <a:srgbClr val="000000">
                      <a:alpha val="43137"/>
                    </a:srgbClr>
                  </a:outerShdw>
                </a:effectLst>
              </a:rPr>
              <a:t>V. </a:t>
            </a:r>
            <a:r>
              <a:rPr lang="en-GB" sz="2400" b="1" dirty="0" err="1">
                <a:solidFill>
                  <a:schemeClr val="bg1">
                    <a:lumMod val="65000"/>
                  </a:schemeClr>
                </a:solidFill>
                <a:effectLst>
                  <a:outerShdw blurRad="38100" dist="38100" dir="2700000" algn="tl">
                    <a:srgbClr val="000000">
                      <a:alpha val="43137"/>
                    </a:srgbClr>
                  </a:outerShdw>
                </a:effectLst>
              </a:rPr>
              <a:t>Construir</a:t>
            </a:r>
            <a:r>
              <a:rPr lang="en-GB" sz="2400" b="1" dirty="0">
                <a:solidFill>
                  <a:schemeClr val="bg1">
                    <a:lumMod val="65000"/>
                  </a:schemeClr>
                </a:solidFill>
                <a:effectLst>
                  <a:outerShdw blurRad="38100" dist="38100" dir="2700000" algn="tl">
                    <a:srgbClr val="000000">
                      <a:alpha val="43137"/>
                    </a:srgbClr>
                  </a:outerShdw>
                </a:effectLst>
              </a:rPr>
              <a:t> </a:t>
            </a:r>
            <a:r>
              <a:rPr lang="en-GB" sz="2400" b="1" dirty="0" err="1">
                <a:solidFill>
                  <a:schemeClr val="bg1">
                    <a:lumMod val="65000"/>
                  </a:schemeClr>
                </a:solidFill>
                <a:effectLst>
                  <a:outerShdw blurRad="38100" dist="38100" dir="2700000" algn="tl">
                    <a:srgbClr val="000000">
                      <a:alpha val="43137"/>
                    </a:srgbClr>
                  </a:outerShdw>
                </a:effectLst>
              </a:rPr>
              <a:t>Experiência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19" name="Retângulo 18">
            <a:extLst>
              <a:ext uri="{FF2B5EF4-FFF2-40B4-BE49-F238E27FC236}">
                <a16:creationId xmlns:a16="http://schemas.microsoft.com/office/drawing/2014/main" id="{D40D304A-DE8D-46DB-9EC8-39444D534D64}"/>
              </a:ext>
            </a:extLst>
          </p:cNvPr>
          <p:cNvSpPr/>
          <p:nvPr/>
        </p:nvSpPr>
        <p:spPr>
          <a:xfrm>
            <a:off x="360420" y="3346838"/>
            <a:ext cx="6444000" cy="36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 A Nova Era do </a:t>
            </a:r>
            <a:r>
              <a:rPr lang="en-GB" sz="2400" b="1" dirty="0" err="1">
                <a:solidFill>
                  <a:schemeClr val="bg1">
                    <a:lumMod val="65000"/>
                  </a:schemeClr>
                </a:solidFill>
                <a:effectLst>
                  <a:outerShdw blurRad="38100" dist="38100" dir="2700000" algn="tl">
                    <a:srgbClr val="000000">
                      <a:alpha val="43137"/>
                    </a:srgbClr>
                  </a:outerShdw>
                </a:effectLst>
              </a:rPr>
              <a:t>Bem-Estar</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20" name="Retângulo 19">
            <a:extLst>
              <a:ext uri="{FF2B5EF4-FFF2-40B4-BE49-F238E27FC236}">
                <a16:creationId xmlns:a16="http://schemas.microsoft.com/office/drawing/2014/main" id="{773CE1ED-B05C-4463-ADE6-6419A9857D4F}"/>
              </a:ext>
            </a:extLst>
          </p:cNvPr>
          <p:cNvSpPr/>
          <p:nvPr/>
        </p:nvSpPr>
        <p:spPr>
          <a:xfrm>
            <a:off x="360413" y="3805270"/>
            <a:ext cx="6444000" cy="36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III. A Economia da </a:t>
            </a:r>
            <a:r>
              <a:rPr lang="en-GB" sz="2400" b="1" dirty="0" err="1">
                <a:solidFill>
                  <a:schemeClr val="bg1">
                    <a:lumMod val="65000"/>
                  </a:schemeClr>
                </a:solidFill>
                <a:effectLst>
                  <a:outerShdw blurRad="38100" dist="38100" dir="2700000" algn="tl">
                    <a:srgbClr val="000000">
                      <a:alpha val="43137"/>
                    </a:srgbClr>
                  </a:outerShdw>
                </a:effectLst>
              </a:rPr>
              <a:t>Experiência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26" name="Retângulo 25">
            <a:extLst>
              <a:ext uri="{FF2B5EF4-FFF2-40B4-BE49-F238E27FC236}">
                <a16:creationId xmlns:a16="http://schemas.microsoft.com/office/drawing/2014/main" id="{44E0C605-271F-4B28-8F7F-01FDFCAE3F7C}"/>
              </a:ext>
            </a:extLst>
          </p:cNvPr>
          <p:cNvSpPr/>
          <p:nvPr/>
        </p:nvSpPr>
        <p:spPr>
          <a:xfrm>
            <a:off x="360413" y="5061673"/>
            <a:ext cx="6444000" cy="36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 </a:t>
            </a:r>
            <a:r>
              <a:rPr lang="pt-PT" sz="2400" b="1" dirty="0">
                <a:solidFill>
                  <a:schemeClr val="bg1">
                    <a:lumMod val="65000"/>
                  </a:schemeClr>
                </a:solidFill>
                <a:effectLst>
                  <a:outerShdw blurRad="38100" dist="38100" dir="2700000" algn="tl">
                    <a:srgbClr val="000000">
                      <a:alpha val="43137"/>
                    </a:srgbClr>
                  </a:outerShdw>
                </a:effectLst>
              </a:rPr>
              <a:t>O </a:t>
            </a:r>
            <a:r>
              <a:rPr lang="pt-PT" sz="2400" b="1" dirty="0" err="1">
                <a:solidFill>
                  <a:schemeClr val="bg1">
                    <a:lumMod val="65000"/>
                  </a:schemeClr>
                </a:solidFill>
                <a:effectLst>
                  <a:outerShdw blurRad="38100" dist="38100" dir="2700000" algn="tl">
                    <a:srgbClr val="000000">
                      <a:alpha val="43137"/>
                    </a:srgbClr>
                  </a:outerShdw>
                </a:effectLst>
              </a:rPr>
              <a:t>Storytelling</a:t>
            </a:r>
            <a:r>
              <a:rPr lang="pt-PT" sz="2400" b="1" dirty="0">
                <a:solidFill>
                  <a:schemeClr val="bg1">
                    <a:lumMod val="65000"/>
                  </a:schemeClr>
                </a:solidFill>
                <a:effectLst>
                  <a:outerShdw blurRad="38100" dist="38100" dir="2700000" algn="tl">
                    <a:srgbClr val="000000">
                      <a:alpha val="43137"/>
                    </a:srgbClr>
                  </a:outerShdw>
                </a:effectLst>
              </a:rPr>
              <a:t> no Turismo Gastronómico</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0" name="Retângulo 29">
            <a:extLst>
              <a:ext uri="{FF2B5EF4-FFF2-40B4-BE49-F238E27FC236}">
                <a16:creationId xmlns:a16="http://schemas.microsoft.com/office/drawing/2014/main" id="{C52DC343-0D74-4EDB-9743-0B1B2CE6361E}"/>
              </a:ext>
            </a:extLst>
          </p:cNvPr>
          <p:cNvSpPr/>
          <p:nvPr/>
        </p:nvSpPr>
        <p:spPr>
          <a:xfrm>
            <a:off x="360413" y="5473848"/>
            <a:ext cx="6444000" cy="36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2">
                    <a:lumMod val="75000"/>
                  </a:schemeClr>
                </a:solidFill>
                <a:effectLst>
                  <a:outerShdw blurRad="38100" dist="38100" dir="2700000" algn="tl">
                    <a:srgbClr val="000000">
                      <a:alpha val="43137"/>
                    </a:srgbClr>
                  </a:outerShdw>
                </a:effectLst>
              </a:rPr>
              <a:t>VII. </a:t>
            </a:r>
            <a:r>
              <a:rPr lang="en-US" sz="2400" b="1" dirty="0" err="1">
                <a:solidFill>
                  <a:schemeClr val="bg1">
                    <a:lumMod val="65000"/>
                  </a:schemeClr>
                </a:solidFill>
                <a:effectLst>
                  <a:outerShdw blurRad="38100" dist="38100" dir="2700000" algn="tl">
                    <a:srgbClr val="000000">
                      <a:alpha val="43137"/>
                    </a:srgbClr>
                  </a:outerShdw>
                </a:effectLst>
              </a:rPr>
              <a:t>Criação</a:t>
            </a:r>
            <a:r>
              <a:rPr lang="en-US" sz="2400" b="1" dirty="0">
                <a:solidFill>
                  <a:schemeClr val="bg1">
                    <a:lumMod val="65000"/>
                  </a:schemeClr>
                </a:solidFill>
                <a:effectLst>
                  <a:outerShdw blurRad="38100" dist="38100" dir="2700000" algn="tl">
                    <a:srgbClr val="000000">
                      <a:alpha val="43137"/>
                    </a:srgbClr>
                  </a:outerShdw>
                </a:effectLst>
              </a:rPr>
              <a:t> de um </a:t>
            </a:r>
            <a:r>
              <a:rPr lang="en-US" sz="2400" b="1" dirty="0" err="1">
                <a:solidFill>
                  <a:schemeClr val="bg1">
                    <a:lumMod val="65000"/>
                  </a:schemeClr>
                </a:solidFill>
                <a:effectLst>
                  <a:outerShdw blurRad="38100" dist="38100" dir="2700000" algn="tl">
                    <a:srgbClr val="000000">
                      <a:alpha val="43137"/>
                    </a:srgbClr>
                  </a:outerShdw>
                </a:effectLst>
              </a:rPr>
              <a:t>negócio</a:t>
            </a:r>
            <a:r>
              <a:rPr lang="en-US" sz="2400" b="1" dirty="0">
                <a:solidFill>
                  <a:schemeClr val="bg1">
                    <a:lumMod val="65000"/>
                  </a:schemeClr>
                </a:solidFill>
                <a:effectLst>
                  <a:outerShdw blurRad="38100" dist="38100" dir="2700000" algn="tl">
                    <a:srgbClr val="000000">
                      <a:alpha val="43137"/>
                    </a:srgbClr>
                  </a:outerShdw>
                </a:effectLst>
              </a:rPr>
              <a:t> de </a:t>
            </a:r>
            <a:r>
              <a:rPr lang="en-US" sz="2400" b="1" dirty="0" err="1">
                <a:solidFill>
                  <a:schemeClr val="bg1">
                    <a:lumMod val="65000"/>
                  </a:schemeClr>
                </a:solidFill>
                <a:effectLst>
                  <a:outerShdw blurRad="38100" dist="38100" dir="2700000" algn="tl">
                    <a:srgbClr val="000000">
                      <a:alpha val="43137"/>
                    </a:srgbClr>
                  </a:outerShdw>
                </a:effectLst>
              </a:rPr>
              <a:t>Bem-Estar</a:t>
            </a:r>
            <a:endParaRPr lang="en-GB" sz="2400" b="1" dirty="0">
              <a:solidFill>
                <a:schemeClr val="bg2">
                  <a:lumMod val="75000"/>
                </a:schemeClr>
              </a:solidFill>
              <a:effectLst>
                <a:outerShdw blurRad="38100" dist="38100" dir="2700000" algn="tl">
                  <a:srgbClr val="000000">
                    <a:alpha val="43137"/>
                  </a:srgbClr>
                </a:outerShdw>
              </a:effectLst>
            </a:endParaRPr>
          </a:p>
        </p:txBody>
      </p:sp>
      <p:sp>
        <p:nvSpPr>
          <p:cNvPr id="34" name="Retângulo 33">
            <a:extLst>
              <a:ext uri="{FF2B5EF4-FFF2-40B4-BE49-F238E27FC236}">
                <a16:creationId xmlns:a16="http://schemas.microsoft.com/office/drawing/2014/main" id="{14769F29-686C-4A61-A067-7F5058491FE2}"/>
              </a:ext>
            </a:extLst>
          </p:cNvPr>
          <p:cNvSpPr/>
          <p:nvPr/>
        </p:nvSpPr>
        <p:spPr>
          <a:xfrm>
            <a:off x="360413" y="5886023"/>
            <a:ext cx="6444000" cy="36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VIII. Branding para o </a:t>
            </a:r>
            <a:r>
              <a:rPr lang="en-GB" sz="2400" b="1" dirty="0" err="1">
                <a:solidFill>
                  <a:schemeClr val="bg1">
                    <a:lumMod val="65000"/>
                  </a:schemeClr>
                </a:solidFill>
                <a:effectLst>
                  <a:outerShdw blurRad="38100" dist="38100" dir="2700000" algn="tl">
                    <a:srgbClr val="000000">
                      <a:alpha val="43137"/>
                    </a:srgbClr>
                  </a:outerShdw>
                </a:effectLst>
              </a:rPr>
              <a:t>Bem-Estar</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6" name="Retângulo: Canto Dobrado 35">
            <a:extLst>
              <a:ext uri="{FF2B5EF4-FFF2-40B4-BE49-F238E27FC236}">
                <a16:creationId xmlns:a16="http://schemas.microsoft.com/office/drawing/2014/main" id="{EADB1653-809B-4D87-A9D3-7A29DC92EC1E}"/>
              </a:ext>
            </a:extLst>
          </p:cNvPr>
          <p:cNvSpPr/>
          <p:nvPr/>
        </p:nvSpPr>
        <p:spPr>
          <a:xfrm>
            <a:off x="360406" y="1508380"/>
            <a:ext cx="6444007" cy="1747391"/>
          </a:xfrm>
          <a:prstGeom prst="foldedCorner">
            <a:avLst/>
          </a:prstGeom>
          <a:solidFill>
            <a:schemeClr val="bg2">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sl-SI" sz="2400" b="1" dirty="0">
                <a:solidFill>
                  <a:schemeClr val="bg1">
                    <a:lumMod val="65000"/>
                  </a:schemeClr>
                </a:solidFill>
                <a:effectLst>
                  <a:outerShdw blurRad="38100" dist="38100" dir="2700000" algn="tl">
                    <a:srgbClr val="000000">
                      <a:alpha val="43137"/>
                    </a:srgbClr>
                  </a:outerShdw>
                </a:effectLst>
              </a:rPr>
              <a:t>1</a:t>
            </a:r>
            <a:r>
              <a:rPr lang="en-GB" sz="2400" b="1" dirty="0">
                <a:solidFill>
                  <a:schemeClr val="bg1">
                    <a:lumMod val="65000"/>
                  </a:schemeClr>
                </a:solidFill>
                <a:effectLst>
                  <a:outerShdw blurRad="38100" dist="38100" dir="2700000" algn="tl">
                    <a:srgbClr val="000000">
                      <a:alpha val="43137"/>
                    </a:srgbClr>
                  </a:outerShdw>
                </a:effectLst>
              </a:rPr>
              <a:t>.1. </a:t>
            </a:r>
            <a:r>
              <a:rPr lang="sl-SI" sz="2400" b="1" dirty="0">
                <a:solidFill>
                  <a:schemeClr val="bg1">
                    <a:lumMod val="65000"/>
                  </a:schemeClr>
                </a:solidFill>
                <a:effectLst>
                  <a:outerShdw blurRad="38100" dist="38100" dir="2700000" algn="tl">
                    <a:srgbClr val="000000">
                      <a:alpha val="43137"/>
                    </a:srgbClr>
                  </a:outerShdw>
                </a:effectLst>
              </a:rPr>
              <a:t>Bem estar</a:t>
            </a:r>
            <a:endParaRPr lang="pt-PT" sz="2400" b="1" dirty="0">
              <a:solidFill>
                <a:schemeClr val="bg1">
                  <a:lumMod val="65000"/>
                </a:schemeClr>
              </a:solidFill>
              <a:effectLst>
                <a:outerShdw blurRad="38100" dist="38100" dir="2700000" algn="tl">
                  <a:srgbClr val="000000">
                    <a:alpha val="43137"/>
                  </a:srgbClr>
                </a:outerShdw>
              </a:effectLst>
            </a:endParaRPr>
          </a:p>
          <a:p>
            <a:pPr>
              <a:spcAft>
                <a:spcPts val="600"/>
              </a:spcAft>
            </a:pPr>
            <a:r>
              <a:rPr lang="sl-SI" sz="2400" b="1" dirty="0">
                <a:solidFill>
                  <a:schemeClr val="bg1">
                    <a:lumMod val="65000"/>
                  </a:schemeClr>
                </a:solidFill>
                <a:effectLst>
                  <a:outerShdw blurRad="38100" dist="38100" dir="2700000" algn="tl">
                    <a:srgbClr val="000000">
                      <a:alpha val="43137"/>
                    </a:srgbClr>
                  </a:outerShdw>
                </a:effectLst>
              </a:rPr>
              <a:t>1</a:t>
            </a:r>
            <a:r>
              <a:rPr lang="en-GB" sz="2400" b="1" dirty="0">
                <a:solidFill>
                  <a:schemeClr val="bg1">
                    <a:lumMod val="65000"/>
                  </a:schemeClr>
                </a:solidFill>
                <a:effectLst>
                  <a:outerShdw blurRad="38100" dist="38100" dir="2700000" algn="tl">
                    <a:srgbClr val="000000">
                      <a:alpha val="43137"/>
                    </a:srgbClr>
                  </a:outerShdw>
                </a:effectLst>
              </a:rPr>
              <a:t>.2. </a:t>
            </a:r>
            <a:r>
              <a:rPr lang="sl-SI" sz="2400" b="1" dirty="0">
                <a:solidFill>
                  <a:schemeClr val="bg1">
                    <a:lumMod val="65000"/>
                  </a:schemeClr>
                </a:solidFill>
                <a:effectLst>
                  <a:outerShdw blurRad="38100" dist="38100" dir="2700000" algn="tl">
                    <a:srgbClr val="000000">
                      <a:alpha val="43137"/>
                    </a:srgbClr>
                  </a:outerShdw>
                </a:effectLst>
              </a:rPr>
              <a:t>T</a:t>
            </a:r>
            <a:r>
              <a:rPr lang="pt-PT" sz="2400" b="1" dirty="0">
                <a:solidFill>
                  <a:schemeClr val="bg1">
                    <a:lumMod val="65000"/>
                  </a:schemeClr>
                </a:solidFill>
                <a:effectLst>
                  <a:outerShdw blurRad="38100" dist="38100" dir="2700000" algn="tl">
                    <a:srgbClr val="000000">
                      <a:alpha val="43137"/>
                    </a:srgbClr>
                  </a:outerShdw>
                </a:effectLst>
              </a:rPr>
              <a:t>urismo</a:t>
            </a:r>
          </a:p>
          <a:p>
            <a:pPr>
              <a:spcAft>
                <a:spcPts val="600"/>
              </a:spcAft>
            </a:pPr>
            <a:r>
              <a:rPr lang="sl-SI" sz="2400" b="1" dirty="0">
                <a:solidFill>
                  <a:schemeClr val="bg1">
                    <a:lumMod val="65000"/>
                  </a:schemeClr>
                </a:solidFill>
                <a:effectLst>
                  <a:outerShdw blurRad="38100" dist="38100" dir="2700000" algn="tl">
                    <a:srgbClr val="000000">
                      <a:alpha val="43137"/>
                    </a:srgbClr>
                  </a:outerShdw>
                </a:effectLst>
              </a:rPr>
              <a:t>1</a:t>
            </a:r>
            <a:r>
              <a:rPr lang="en-GB" sz="2400" b="1" dirty="0">
                <a:solidFill>
                  <a:schemeClr val="bg1">
                    <a:lumMod val="65000"/>
                  </a:schemeClr>
                </a:solidFill>
                <a:effectLst>
                  <a:outerShdw blurRad="38100" dist="38100" dir="2700000" algn="tl">
                    <a:srgbClr val="000000">
                      <a:alpha val="43137"/>
                    </a:srgbClr>
                  </a:outerShdw>
                </a:effectLst>
              </a:rPr>
              <a:t>.3. </a:t>
            </a:r>
            <a:r>
              <a:rPr lang="sl-SI" sz="2400" b="1" dirty="0">
                <a:solidFill>
                  <a:schemeClr val="bg1">
                    <a:lumMod val="65000"/>
                  </a:schemeClr>
                </a:solidFill>
                <a:effectLst>
                  <a:outerShdw blurRad="38100" dist="38100" dir="2700000" algn="tl">
                    <a:srgbClr val="000000">
                      <a:alpha val="43137"/>
                    </a:srgbClr>
                  </a:outerShdw>
                </a:effectLst>
              </a:rPr>
              <a:t>Destin</a:t>
            </a:r>
            <a:r>
              <a:rPr lang="pt-PT" sz="2400" b="1" dirty="0">
                <a:solidFill>
                  <a:schemeClr val="bg1">
                    <a:lumMod val="65000"/>
                  </a:schemeClr>
                </a:solidFill>
                <a:effectLst>
                  <a:outerShdw blurRad="38100" dist="38100" dir="2700000" algn="tl">
                    <a:srgbClr val="000000">
                      <a:alpha val="43137"/>
                    </a:srgbClr>
                  </a:outerShdw>
                </a:effectLst>
              </a:rPr>
              <a:t>o</a:t>
            </a:r>
            <a:endParaRPr lang="en-GB" sz="2400" b="1" dirty="0">
              <a:solidFill>
                <a:schemeClr val="bg1">
                  <a:lumMod val="65000"/>
                </a:schemeClr>
              </a:solidFill>
            </a:endParaRPr>
          </a:p>
          <a:p>
            <a:pPr>
              <a:spcAft>
                <a:spcPts val="600"/>
              </a:spcAft>
            </a:pPr>
            <a:r>
              <a:rPr lang="sl-SI" sz="2400" b="1" dirty="0">
                <a:solidFill>
                  <a:schemeClr val="bg1">
                    <a:lumMod val="65000"/>
                  </a:schemeClr>
                </a:solidFill>
                <a:effectLst>
                  <a:outerShdw blurRad="38100" dist="38100" dir="2700000" algn="tl">
                    <a:srgbClr val="000000">
                      <a:alpha val="43137"/>
                    </a:srgbClr>
                  </a:outerShdw>
                </a:effectLst>
              </a:rPr>
              <a:t>1</a:t>
            </a:r>
            <a:r>
              <a:rPr lang="en-GB" sz="2400" b="1" dirty="0">
                <a:solidFill>
                  <a:schemeClr val="bg1">
                    <a:lumMod val="65000"/>
                  </a:schemeClr>
                </a:solidFill>
                <a:effectLst>
                  <a:outerShdw blurRad="38100" dist="38100" dir="2700000" algn="tl">
                    <a:srgbClr val="000000">
                      <a:alpha val="43137"/>
                    </a:srgbClr>
                  </a:outerShdw>
                </a:effectLst>
              </a:rPr>
              <a:t>.</a:t>
            </a:r>
            <a:r>
              <a:rPr lang="sl-SI" sz="2400" b="1" dirty="0">
                <a:solidFill>
                  <a:schemeClr val="bg1">
                    <a:lumMod val="65000"/>
                  </a:schemeClr>
                </a:solidFill>
                <a:effectLst>
                  <a:outerShdw blurRad="38100" dist="38100" dir="2700000" algn="tl">
                    <a:srgbClr val="000000">
                      <a:alpha val="43137"/>
                    </a:srgbClr>
                  </a:outerShdw>
                </a:effectLst>
              </a:rPr>
              <a:t>4</a:t>
            </a:r>
            <a:r>
              <a:rPr lang="en-GB" sz="2400" b="1" dirty="0">
                <a:solidFill>
                  <a:schemeClr val="bg1">
                    <a:lumMod val="65000"/>
                  </a:schemeClr>
                </a:solidFill>
                <a:effectLst>
                  <a:outerShdw blurRad="38100" dist="38100" dir="2700000" algn="tl">
                    <a:srgbClr val="000000">
                      <a:alpha val="43137"/>
                    </a:srgbClr>
                  </a:outerShdw>
                </a:effectLst>
              </a:rPr>
              <a:t>. </a:t>
            </a:r>
            <a:r>
              <a:rPr lang="sl-SI" sz="2400" b="1" dirty="0">
                <a:solidFill>
                  <a:schemeClr val="bg1">
                    <a:lumMod val="65000"/>
                  </a:schemeClr>
                </a:solidFill>
                <a:effectLst>
                  <a:outerShdw blurRad="38100" dist="38100" dir="2700000" algn="tl">
                    <a:srgbClr val="000000">
                      <a:alpha val="43137"/>
                    </a:srgbClr>
                  </a:outerShdw>
                </a:effectLst>
              </a:rPr>
              <a:t>Sust</a:t>
            </a:r>
            <a:r>
              <a:rPr lang="pt-PT" sz="2400" b="1" dirty="0" err="1">
                <a:solidFill>
                  <a:schemeClr val="bg1">
                    <a:lumMod val="65000"/>
                  </a:schemeClr>
                </a:solidFill>
                <a:effectLst>
                  <a:outerShdw blurRad="38100" dist="38100" dir="2700000" algn="tl">
                    <a:srgbClr val="000000">
                      <a:alpha val="43137"/>
                    </a:srgbClr>
                  </a:outerShdw>
                </a:effectLst>
              </a:rPr>
              <a:t>entabilidade</a:t>
            </a:r>
            <a:endParaRPr lang="en-GB" sz="2400" b="1" dirty="0">
              <a:solidFill>
                <a:schemeClr val="bg1">
                  <a:lumMod val="65000"/>
                </a:schemeClr>
              </a:solidFill>
            </a:endParaRPr>
          </a:p>
        </p:txBody>
      </p:sp>
      <p:pic>
        <p:nvPicPr>
          <p:cNvPr id="40" name="Imagem 39">
            <a:extLst>
              <a:ext uri="{FF2B5EF4-FFF2-40B4-BE49-F238E27FC236}">
                <a16:creationId xmlns:a16="http://schemas.microsoft.com/office/drawing/2014/main" id="{32174066-487F-45A2-BD72-0752B11B50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97680" y="5061673"/>
            <a:ext cx="360000" cy="360000"/>
          </a:xfrm>
          <a:prstGeom prst="rect">
            <a:avLst/>
          </a:prstGeom>
        </p:spPr>
      </p:pic>
      <p:pic>
        <p:nvPicPr>
          <p:cNvPr id="41" name="Imagem 40">
            <a:extLst>
              <a:ext uri="{FF2B5EF4-FFF2-40B4-BE49-F238E27FC236}">
                <a16:creationId xmlns:a16="http://schemas.microsoft.com/office/drawing/2014/main" id="{B3B9704D-D441-4F77-A802-BC2D22CCB6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97680" y="5886023"/>
            <a:ext cx="360000" cy="360000"/>
          </a:xfrm>
          <a:prstGeom prst="rect">
            <a:avLst/>
          </a:prstGeom>
        </p:spPr>
      </p:pic>
      <p:sp>
        <p:nvSpPr>
          <p:cNvPr id="44" name="Retângulo 43">
            <a:extLst>
              <a:ext uri="{FF2B5EF4-FFF2-40B4-BE49-F238E27FC236}">
                <a16:creationId xmlns:a16="http://schemas.microsoft.com/office/drawing/2014/main" id="{7083BCBA-2F75-4557-B3DA-6DEAFC4CB3C8}"/>
              </a:ext>
            </a:extLst>
          </p:cNvPr>
          <p:cNvSpPr/>
          <p:nvPr/>
        </p:nvSpPr>
        <p:spPr>
          <a:xfrm>
            <a:off x="360413" y="4649498"/>
            <a:ext cx="6444000" cy="36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 </a:t>
            </a:r>
            <a:r>
              <a:rPr lang="en-GB" sz="2400" b="1" dirty="0" err="1">
                <a:solidFill>
                  <a:schemeClr val="bg1">
                    <a:lumMod val="65000"/>
                  </a:schemeClr>
                </a:solidFill>
                <a:effectLst>
                  <a:outerShdw blurRad="38100" dist="38100" dir="2700000" algn="tl">
                    <a:srgbClr val="000000">
                      <a:alpha val="43137"/>
                    </a:srgbClr>
                  </a:outerShdw>
                </a:effectLst>
              </a:rPr>
              <a:t>Mapa</a:t>
            </a:r>
            <a:r>
              <a:rPr lang="en-GB" sz="2400" b="1" dirty="0">
                <a:solidFill>
                  <a:schemeClr val="bg1">
                    <a:lumMod val="65000"/>
                  </a:schemeClr>
                </a:solidFill>
                <a:effectLst>
                  <a:outerShdw blurRad="38100" dist="38100" dir="2700000" algn="tl">
                    <a:srgbClr val="000000">
                      <a:alpha val="43137"/>
                    </a:srgbClr>
                  </a:outerShdw>
                </a:effectLst>
              </a:rPr>
              <a:t> da </a:t>
            </a:r>
            <a:r>
              <a:rPr lang="en-GB" sz="2400" b="1" dirty="0" err="1">
                <a:solidFill>
                  <a:schemeClr val="bg1">
                    <a:lumMod val="65000"/>
                  </a:schemeClr>
                </a:solidFill>
                <a:effectLst>
                  <a:outerShdw blurRad="38100" dist="38100" dir="2700000" algn="tl">
                    <a:srgbClr val="000000">
                      <a:alpha val="43137"/>
                    </a:srgbClr>
                  </a:outerShdw>
                </a:effectLst>
              </a:rPr>
              <a:t>Jornada</a:t>
            </a:r>
            <a:r>
              <a:rPr lang="en-GB" sz="2400" b="1" dirty="0">
                <a:solidFill>
                  <a:schemeClr val="bg1">
                    <a:lumMod val="65000"/>
                  </a:schemeClr>
                </a:solidFill>
                <a:effectLst>
                  <a:outerShdw blurRad="38100" dist="38100" dir="2700000" algn="tl">
                    <a:srgbClr val="000000">
                      <a:alpha val="43137"/>
                    </a:srgbClr>
                  </a:outerShdw>
                </a:effectLst>
              </a:rPr>
              <a:t> do </a:t>
            </a:r>
            <a:r>
              <a:rPr lang="en-GB" sz="2400" b="1" dirty="0" err="1">
                <a:solidFill>
                  <a:schemeClr val="bg1">
                    <a:lumMod val="65000"/>
                  </a:schemeClr>
                </a:solidFill>
                <a:effectLst>
                  <a:outerShdw blurRad="38100" dist="38100" dir="2700000" algn="tl">
                    <a:srgbClr val="000000">
                      <a:alpha val="43137"/>
                    </a:srgbClr>
                  </a:outerShdw>
                </a:effectLst>
              </a:rPr>
              <a:t>Consumidor</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45" name="Imagem 44">
            <a:extLst>
              <a:ext uri="{FF2B5EF4-FFF2-40B4-BE49-F238E27FC236}">
                <a16:creationId xmlns:a16="http://schemas.microsoft.com/office/drawing/2014/main" id="{20A21CD9-3DBE-4760-9109-F8639481DA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97680" y="4649498"/>
            <a:ext cx="360000" cy="360000"/>
          </a:xfrm>
          <a:prstGeom prst="rect">
            <a:avLst/>
          </a:prstGeom>
        </p:spPr>
      </p:pic>
      <p:pic>
        <p:nvPicPr>
          <p:cNvPr id="46" name="Imagem 45">
            <a:extLst>
              <a:ext uri="{FF2B5EF4-FFF2-40B4-BE49-F238E27FC236}">
                <a16:creationId xmlns:a16="http://schemas.microsoft.com/office/drawing/2014/main" id="{C3C4ACCC-751F-4941-BEBE-137755210B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97680" y="5473848"/>
            <a:ext cx="360000" cy="360000"/>
          </a:xfrm>
          <a:prstGeom prst="rect">
            <a:avLst/>
          </a:prstGeom>
        </p:spPr>
      </p:pic>
      <p:pic>
        <p:nvPicPr>
          <p:cNvPr id="48" name="Imagem 47">
            <a:extLst>
              <a:ext uri="{FF2B5EF4-FFF2-40B4-BE49-F238E27FC236}">
                <a16:creationId xmlns:a16="http://schemas.microsoft.com/office/drawing/2014/main" id="{DFF85205-0494-4DC5-AB54-31246C0DBD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77889" y="3356326"/>
            <a:ext cx="360000" cy="360000"/>
          </a:xfrm>
          <a:prstGeom prst="rect">
            <a:avLst/>
          </a:prstGeom>
        </p:spPr>
      </p:pic>
      <p:pic>
        <p:nvPicPr>
          <p:cNvPr id="23" name="Imagem 47">
            <a:extLst>
              <a:ext uri="{FF2B5EF4-FFF2-40B4-BE49-F238E27FC236}">
                <a16:creationId xmlns:a16="http://schemas.microsoft.com/office/drawing/2014/main" id="{699C2E43-8B39-4CF9-843F-E1631CD3D3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85949" y="3816103"/>
            <a:ext cx="360000" cy="360000"/>
          </a:xfrm>
          <a:prstGeom prst="rect">
            <a:avLst/>
          </a:prstGeom>
        </p:spPr>
      </p:pic>
      <p:pic>
        <p:nvPicPr>
          <p:cNvPr id="24" name="Imagem 47">
            <a:extLst>
              <a:ext uri="{FF2B5EF4-FFF2-40B4-BE49-F238E27FC236}">
                <a16:creationId xmlns:a16="http://schemas.microsoft.com/office/drawing/2014/main" id="{9CE37E32-E6ED-4356-9E64-58B4B1087A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70080" y="4227384"/>
            <a:ext cx="360000" cy="370369"/>
          </a:xfrm>
          <a:prstGeom prst="rect">
            <a:avLst/>
          </a:prstGeom>
        </p:spPr>
      </p:pic>
      <p:sp>
        <p:nvSpPr>
          <p:cNvPr id="9" name="Označba mesta slike 8">
            <a:extLst>
              <a:ext uri="{FF2B5EF4-FFF2-40B4-BE49-F238E27FC236}">
                <a16:creationId xmlns:a16="http://schemas.microsoft.com/office/drawing/2014/main" id="{61C8BB96-E3A2-430B-A27E-D94678FC9BE0}"/>
              </a:ext>
            </a:extLst>
          </p:cNvPr>
          <p:cNvSpPr>
            <a:spLocks noGrp="1"/>
          </p:cNvSpPr>
          <p:nvPr>
            <p:ph type="pic" sz="quarter" idx="15"/>
          </p:nvPr>
        </p:nvSpPr>
        <p:spPr/>
      </p:sp>
      <p:pic>
        <p:nvPicPr>
          <p:cNvPr id="10" name="Slika 9">
            <a:extLst>
              <a:ext uri="{FF2B5EF4-FFF2-40B4-BE49-F238E27FC236}">
                <a16:creationId xmlns:a16="http://schemas.microsoft.com/office/drawing/2014/main" id="{7ED13ED0-A565-4050-A3FE-A254F68A364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802428" y="1167965"/>
            <a:ext cx="3389572" cy="4250154"/>
          </a:xfrm>
          <a:prstGeom prst="rect">
            <a:avLst/>
          </a:prstGeom>
        </p:spPr>
      </p:pic>
      <p:sp>
        <p:nvSpPr>
          <p:cNvPr id="22" name="Retângulo 18">
            <a:extLst>
              <a:ext uri="{FF2B5EF4-FFF2-40B4-BE49-F238E27FC236}">
                <a16:creationId xmlns:a16="http://schemas.microsoft.com/office/drawing/2014/main" id="{FFC6614D-0AED-4DFB-BC4E-D44B2342B484}"/>
              </a:ext>
            </a:extLst>
          </p:cNvPr>
          <p:cNvSpPr/>
          <p:nvPr/>
        </p:nvSpPr>
        <p:spPr>
          <a:xfrm>
            <a:off x="360420" y="1087486"/>
            <a:ext cx="6444000" cy="36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 </a:t>
            </a:r>
            <a:r>
              <a:rPr lang="pt-PT" sz="2400" b="1" dirty="0">
                <a:solidFill>
                  <a:schemeClr val="bg1">
                    <a:lumMod val="65000"/>
                  </a:schemeClr>
                </a:solidFill>
                <a:effectLst>
                  <a:outerShdw blurRad="38100" dist="38100" dir="2700000" algn="tl">
                    <a:srgbClr val="000000">
                      <a:alpha val="43137"/>
                    </a:srgbClr>
                  </a:outerShdw>
                </a:effectLst>
              </a:rPr>
              <a:t>Introdução</a:t>
            </a:r>
            <a:r>
              <a:rPr lang="en-GB" sz="2400" b="1" dirty="0">
                <a:solidFill>
                  <a:schemeClr val="bg1">
                    <a:lumMod val="65000"/>
                  </a:schemeClr>
                </a:solidFill>
                <a:effectLst>
                  <a:outerShdw blurRad="38100" dist="38100" dir="2700000" algn="tl">
                    <a:srgbClr val="000000">
                      <a:alpha val="43137"/>
                    </a:srgbClr>
                  </a:outerShdw>
                </a:effectLst>
              </a:rPr>
              <a:t> </a:t>
            </a:r>
            <a:r>
              <a:rPr lang="en-GB" sz="2400" b="1" dirty="0" err="1">
                <a:solidFill>
                  <a:schemeClr val="bg1">
                    <a:lumMod val="65000"/>
                  </a:schemeClr>
                </a:solidFill>
                <a:effectLst>
                  <a:outerShdw blurRad="38100" dist="38100" dir="2700000" algn="tl">
                    <a:srgbClr val="000000">
                      <a:alpha val="43137"/>
                    </a:srgbClr>
                  </a:outerShdw>
                </a:effectLst>
              </a:rPr>
              <a:t>ao</a:t>
            </a:r>
            <a:r>
              <a:rPr lang="en-GB" sz="2400" b="1" dirty="0">
                <a:solidFill>
                  <a:schemeClr val="bg1">
                    <a:lumMod val="65000"/>
                  </a:schemeClr>
                </a:solidFill>
                <a:effectLst>
                  <a:outerShdw blurRad="38100" dist="38100" dir="2700000" algn="tl">
                    <a:srgbClr val="000000">
                      <a:alpha val="43137"/>
                    </a:srgbClr>
                  </a:outerShdw>
                </a:effectLst>
              </a:rPr>
              <a:t> </a:t>
            </a:r>
            <a:r>
              <a:rPr lang="en-GB" sz="2400" b="1" dirty="0" err="1">
                <a:solidFill>
                  <a:schemeClr val="bg1">
                    <a:lumMod val="65000"/>
                  </a:schemeClr>
                </a:solidFill>
                <a:effectLst>
                  <a:outerShdw blurRad="38100" dist="38100" dir="2700000" algn="tl">
                    <a:srgbClr val="000000">
                      <a:alpha val="43137"/>
                    </a:srgbClr>
                  </a:outerShdw>
                </a:effectLst>
              </a:rPr>
              <a:t>Bem-Estar</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25" name="Imagem 47">
            <a:extLst>
              <a:ext uri="{FF2B5EF4-FFF2-40B4-BE49-F238E27FC236}">
                <a16:creationId xmlns:a16="http://schemas.microsoft.com/office/drawing/2014/main" id="{551FF8D7-2925-41FC-A8DD-3D34B540D9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85949" y="1076327"/>
            <a:ext cx="360000" cy="360000"/>
          </a:xfrm>
          <a:prstGeom prst="rect">
            <a:avLst/>
          </a:prstGeom>
        </p:spPr>
      </p:pic>
    </p:spTree>
    <p:extLst>
      <p:ext uri="{BB962C8B-B14F-4D97-AF65-F5344CB8AC3E}">
        <p14:creationId xmlns:p14="http://schemas.microsoft.com/office/powerpoint/2010/main" val="1160621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31">
            <a:extLst>
              <a:ext uri="{FF2B5EF4-FFF2-40B4-BE49-F238E27FC236}">
                <a16:creationId xmlns:a16="http://schemas.microsoft.com/office/drawing/2014/main" id="{C90CA0D6-2F18-40CF-BAC5-672D08650DAA}"/>
              </a:ext>
            </a:extLst>
          </p:cNvPr>
          <p:cNvSpPr/>
          <p:nvPr/>
        </p:nvSpPr>
        <p:spPr>
          <a:xfrm>
            <a:off x="3776871" y="2072155"/>
            <a:ext cx="3369364" cy="3493758"/>
          </a:xfrm>
          <a:prstGeom prst="ellipse">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b="1" dirty="0">
              <a:effectLst>
                <a:outerShdw blurRad="38100" dist="38100" dir="2700000" algn="tl">
                  <a:srgbClr val="000000">
                    <a:alpha val="43137"/>
                  </a:srgbClr>
                </a:outerShdw>
              </a:effectLst>
            </a:endParaRPr>
          </a:p>
        </p:txBody>
      </p:sp>
      <p:sp>
        <p:nvSpPr>
          <p:cNvPr id="4" name="Pravokotnik 3">
            <a:extLst>
              <a:ext uri="{FF2B5EF4-FFF2-40B4-BE49-F238E27FC236}">
                <a16:creationId xmlns:a16="http://schemas.microsoft.com/office/drawing/2014/main" id="{91F6872D-E9FE-475F-8D03-8709B4296A89}"/>
              </a:ext>
            </a:extLst>
          </p:cNvPr>
          <p:cNvSpPr/>
          <p:nvPr/>
        </p:nvSpPr>
        <p:spPr>
          <a:xfrm>
            <a:off x="4250931" y="2485905"/>
            <a:ext cx="2421244" cy="2708434"/>
          </a:xfrm>
          <a:prstGeom prst="rect">
            <a:avLst/>
          </a:prstGeom>
        </p:spPr>
        <p:txBody>
          <a:bodyPr wrap="square">
            <a:spAutoFit/>
          </a:bodyPr>
          <a:lstStyle/>
          <a:p>
            <a:pPr algn="ctr"/>
            <a:r>
              <a:rPr lang="sl-SI" sz="3000" b="1" dirty="0">
                <a:solidFill>
                  <a:schemeClr val="bg1"/>
                </a:solidFill>
                <a:effectLst>
                  <a:outerShdw blurRad="38100" dist="38100" dir="2700000" algn="tl">
                    <a:srgbClr val="000000">
                      <a:alpha val="43137"/>
                    </a:srgbClr>
                  </a:outerShdw>
                </a:effectLst>
              </a:rPr>
              <a:t>T</a:t>
            </a:r>
            <a:r>
              <a:rPr lang="pt-PT" sz="3000" b="1" dirty="0" err="1">
                <a:solidFill>
                  <a:schemeClr val="bg1"/>
                </a:solidFill>
                <a:effectLst>
                  <a:outerShdw blurRad="38100" dist="38100" dir="2700000" algn="tl">
                    <a:srgbClr val="000000">
                      <a:alpha val="43137"/>
                    </a:srgbClr>
                  </a:outerShdw>
                </a:effectLst>
              </a:rPr>
              <a:t>uristas</a:t>
            </a:r>
            <a:r>
              <a:rPr lang="pt-PT" sz="3000" b="1" dirty="0">
                <a:solidFill>
                  <a:schemeClr val="bg1"/>
                </a:solidFill>
                <a:effectLst>
                  <a:outerShdw blurRad="38100" dist="38100" dir="2700000" algn="tl">
                    <a:srgbClr val="000000">
                      <a:alpha val="43137"/>
                    </a:srgbClr>
                  </a:outerShdw>
                </a:effectLst>
              </a:rPr>
              <a:t> de bem-estar</a:t>
            </a:r>
            <a:endParaRPr lang="sl-SI" sz="3000" b="1" dirty="0">
              <a:solidFill>
                <a:schemeClr val="bg1"/>
              </a:solidFill>
              <a:effectLst>
                <a:outerShdw blurRad="38100" dist="38100" dir="2700000" algn="tl">
                  <a:srgbClr val="000000">
                    <a:alpha val="43137"/>
                  </a:srgbClr>
                </a:outerShdw>
              </a:effectLst>
            </a:endParaRPr>
          </a:p>
          <a:p>
            <a:pPr algn="ctr"/>
            <a:r>
              <a:rPr lang="pt-PT" sz="2200" i="1" dirty="0">
                <a:solidFill>
                  <a:schemeClr val="bg1"/>
                </a:solidFill>
              </a:rPr>
              <a:t>de acordo com a força e a relação entre os motivos e necessidades de bem-estar</a:t>
            </a:r>
            <a:endParaRPr lang="sl-SI" sz="2200" i="1" dirty="0">
              <a:solidFill>
                <a:schemeClr val="bg1"/>
              </a:solidFill>
            </a:endParaRPr>
          </a:p>
        </p:txBody>
      </p:sp>
      <p:sp>
        <p:nvSpPr>
          <p:cNvPr id="5" name="Text Placeholder 2">
            <a:extLst>
              <a:ext uri="{FF2B5EF4-FFF2-40B4-BE49-F238E27FC236}">
                <a16:creationId xmlns:a16="http://schemas.microsoft.com/office/drawing/2014/main" id="{999B4BE3-7704-4EFB-A8A4-A03166F7ADA4}"/>
              </a:ext>
            </a:extLst>
          </p:cNvPr>
          <p:cNvSpPr txBox="1">
            <a:spLocks/>
          </p:cNvSpPr>
          <p:nvPr/>
        </p:nvSpPr>
        <p:spPr>
          <a:xfrm>
            <a:off x="411728" y="723894"/>
            <a:ext cx="811604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t-PT" sz="3600" b="1" dirty="0"/>
              <a:t>Tipos de turistas de bem-estar</a:t>
            </a:r>
            <a:endParaRPr lang="en-US" sz="3600" b="1" dirty="0"/>
          </a:p>
        </p:txBody>
      </p:sp>
      <p:sp>
        <p:nvSpPr>
          <p:cNvPr id="7" name="CaixaDeTexto 34">
            <a:extLst>
              <a:ext uri="{FF2B5EF4-FFF2-40B4-BE49-F238E27FC236}">
                <a16:creationId xmlns:a16="http://schemas.microsoft.com/office/drawing/2014/main" id="{5D647AAD-9C24-4D82-8A90-47DB8B0AEEEA}"/>
              </a:ext>
            </a:extLst>
          </p:cNvPr>
          <p:cNvSpPr txBox="1"/>
          <p:nvPr/>
        </p:nvSpPr>
        <p:spPr>
          <a:xfrm>
            <a:off x="411729" y="1973587"/>
            <a:ext cx="3199572" cy="713272"/>
          </a:xfrm>
          <a:prstGeom prst="rect">
            <a:avLst/>
          </a:prstGeom>
          <a:solidFill>
            <a:srgbClr val="FFC000"/>
          </a:solidFill>
          <a:ln w="38100">
            <a:noFill/>
          </a:ln>
          <a:effectLst>
            <a:outerShdw blurRad="50800" dist="38100" dir="2700000" algn="tl" rotWithShape="0">
              <a:prstClr val="black">
                <a:alpha val="40000"/>
              </a:prstClr>
            </a:outerShdw>
          </a:effectLst>
        </p:spPr>
        <p:txBody>
          <a:bodyPr wrap="square">
            <a:spAutoFit/>
          </a:bodyPr>
          <a:lstStyle>
            <a:defPPr>
              <a:defRPr lang="en-US"/>
            </a:defPPr>
            <a:lvl1pPr>
              <a:lnSpc>
                <a:spcPct val="150000"/>
              </a:lnSpc>
              <a:spcAft>
                <a:spcPts val="600"/>
              </a:spcAft>
              <a:buClr>
                <a:srgbClr val="6ECECB"/>
              </a:buClr>
              <a:defRPr sz="2400" spc="-20"/>
            </a:lvl1pPr>
          </a:lstStyle>
          <a:p>
            <a:r>
              <a:rPr lang="sl-SI" sz="3000" dirty="0">
                <a:effectLst>
                  <a:outerShdw blurRad="38100" dist="38100" dir="2700000" algn="tl">
                    <a:srgbClr val="000000">
                      <a:alpha val="43137"/>
                    </a:srgbClr>
                  </a:outerShdw>
                </a:effectLst>
              </a:rPr>
              <a:t>PRIMÁRIO</a:t>
            </a:r>
            <a:endParaRPr lang="en-US" sz="3000" dirty="0">
              <a:effectLst>
                <a:outerShdw blurRad="38100" dist="38100" dir="2700000" algn="tl">
                  <a:srgbClr val="000000">
                    <a:alpha val="43137"/>
                  </a:srgbClr>
                </a:outerShdw>
              </a:effectLst>
            </a:endParaRPr>
          </a:p>
        </p:txBody>
      </p:sp>
      <p:sp>
        <p:nvSpPr>
          <p:cNvPr id="8" name="CaixaDeTexto 40">
            <a:extLst>
              <a:ext uri="{FF2B5EF4-FFF2-40B4-BE49-F238E27FC236}">
                <a16:creationId xmlns:a16="http://schemas.microsoft.com/office/drawing/2014/main" id="{69063F3D-581E-4B7C-BB3F-8EDBB80E8F48}"/>
              </a:ext>
            </a:extLst>
          </p:cNvPr>
          <p:cNvSpPr txBox="1"/>
          <p:nvPr/>
        </p:nvSpPr>
        <p:spPr>
          <a:xfrm>
            <a:off x="7372960" y="1824287"/>
            <a:ext cx="4024611" cy="713272"/>
          </a:xfrm>
          <a:prstGeom prst="rect">
            <a:avLst/>
          </a:prstGeom>
          <a:solidFill>
            <a:srgbClr val="FFC000"/>
          </a:solidFill>
          <a:ln w="38100">
            <a:noFill/>
          </a:ln>
          <a:effectLst>
            <a:outerShdw blurRad="50800" dist="38100" dir="2700000" algn="tl" rotWithShape="0">
              <a:prstClr val="black">
                <a:alpha val="40000"/>
              </a:prstClr>
            </a:outerShdw>
          </a:effectLst>
        </p:spPr>
        <p:txBody>
          <a:bodyPr wrap="square">
            <a:spAutoFit/>
          </a:bodyPr>
          <a:lstStyle/>
          <a:p>
            <a:pPr>
              <a:lnSpc>
                <a:spcPct val="150000"/>
              </a:lnSpc>
              <a:spcAft>
                <a:spcPts val="600"/>
              </a:spcAft>
              <a:buClr>
                <a:srgbClr val="6ECECB"/>
              </a:buClr>
            </a:pPr>
            <a:r>
              <a:rPr lang="sl-SI" sz="3000" spc="-20" dirty="0">
                <a:effectLst>
                  <a:outerShdw blurRad="38100" dist="38100" dir="2700000" algn="tl">
                    <a:srgbClr val="000000">
                      <a:alpha val="43137"/>
                    </a:srgbClr>
                  </a:outerShdw>
                </a:effectLst>
              </a:rPr>
              <a:t>SECUNDÁRIO</a:t>
            </a:r>
            <a:endParaRPr lang="sl-SI" sz="3000" dirty="0">
              <a:effectLst>
                <a:outerShdw blurRad="38100" dist="38100" dir="2700000" algn="tl">
                  <a:srgbClr val="000000">
                    <a:alpha val="43137"/>
                  </a:srgbClr>
                </a:outerShdw>
              </a:effectLst>
            </a:endParaRPr>
          </a:p>
        </p:txBody>
      </p:sp>
      <p:cxnSp>
        <p:nvCxnSpPr>
          <p:cNvPr id="9" name="Conexão reta 5">
            <a:extLst>
              <a:ext uri="{FF2B5EF4-FFF2-40B4-BE49-F238E27FC236}">
                <a16:creationId xmlns:a16="http://schemas.microsoft.com/office/drawing/2014/main" id="{D649E66E-9378-4F3C-8517-0C8CBA66D5D6}"/>
              </a:ext>
            </a:extLst>
          </p:cNvPr>
          <p:cNvCxnSpPr>
            <a:cxnSpLocks/>
            <a:stCxn id="7" idx="3"/>
            <a:endCxn id="6" idx="2"/>
          </p:cNvCxnSpPr>
          <p:nvPr/>
        </p:nvCxnSpPr>
        <p:spPr>
          <a:xfrm>
            <a:off x="3611301" y="2330223"/>
            <a:ext cx="165570" cy="1488811"/>
          </a:xfrm>
          <a:prstGeom prst="line">
            <a:avLst/>
          </a:prstGeom>
          <a:ln w="38100">
            <a:solidFill>
              <a:srgbClr val="F7981D"/>
            </a:solidFill>
          </a:ln>
        </p:spPr>
        <p:style>
          <a:lnRef idx="1">
            <a:schemeClr val="accent1"/>
          </a:lnRef>
          <a:fillRef idx="0">
            <a:schemeClr val="accent1"/>
          </a:fillRef>
          <a:effectRef idx="0">
            <a:schemeClr val="accent1"/>
          </a:effectRef>
          <a:fontRef idx="minor">
            <a:schemeClr val="tx1"/>
          </a:fontRef>
        </p:style>
      </p:cxnSp>
      <p:cxnSp>
        <p:nvCxnSpPr>
          <p:cNvPr id="10" name="Conexão reta 7">
            <a:extLst>
              <a:ext uri="{FF2B5EF4-FFF2-40B4-BE49-F238E27FC236}">
                <a16:creationId xmlns:a16="http://schemas.microsoft.com/office/drawing/2014/main" id="{661FDC44-764D-44F2-A81B-22A6B745698D}"/>
              </a:ext>
            </a:extLst>
          </p:cNvPr>
          <p:cNvCxnSpPr>
            <a:cxnSpLocks/>
            <a:stCxn id="6" idx="6"/>
            <a:endCxn id="8" idx="1"/>
          </p:cNvCxnSpPr>
          <p:nvPr/>
        </p:nvCxnSpPr>
        <p:spPr>
          <a:xfrm flipV="1">
            <a:off x="7146235" y="2180923"/>
            <a:ext cx="226725" cy="1638111"/>
          </a:xfrm>
          <a:prstGeom prst="line">
            <a:avLst/>
          </a:prstGeom>
          <a:ln w="38100">
            <a:solidFill>
              <a:srgbClr val="F7981D"/>
            </a:solidFill>
          </a:ln>
        </p:spPr>
        <p:style>
          <a:lnRef idx="1">
            <a:schemeClr val="accent1"/>
          </a:lnRef>
          <a:fillRef idx="0">
            <a:schemeClr val="accent1"/>
          </a:fillRef>
          <a:effectRef idx="0">
            <a:schemeClr val="accent1"/>
          </a:effectRef>
          <a:fontRef idx="minor">
            <a:schemeClr val="tx1"/>
          </a:fontRef>
        </p:style>
      </p:cxnSp>
      <p:sp>
        <p:nvSpPr>
          <p:cNvPr id="11" name="CaixaDeTexto 34">
            <a:extLst>
              <a:ext uri="{FF2B5EF4-FFF2-40B4-BE49-F238E27FC236}">
                <a16:creationId xmlns:a16="http://schemas.microsoft.com/office/drawing/2014/main" id="{B3E1CA3E-189D-4171-B629-5176F1ED54AC}"/>
              </a:ext>
            </a:extLst>
          </p:cNvPr>
          <p:cNvSpPr txBox="1"/>
          <p:nvPr/>
        </p:nvSpPr>
        <p:spPr>
          <a:xfrm>
            <a:off x="411728" y="3069719"/>
            <a:ext cx="3199573" cy="2251065"/>
          </a:xfrm>
          <a:prstGeom prst="rect">
            <a:avLst/>
          </a:prstGeom>
          <a:solidFill>
            <a:srgbClr val="FDDE00"/>
          </a:solidFill>
          <a:ln w="38100">
            <a:noFill/>
          </a:ln>
          <a:effectLst>
            <a:outerShdw blurRad="50800" dist="38100" dir="2700000" algn="tl" rotWithShape="0">
              <a:prstClr val="black">
                <a:alpha val="40000"/>
              </a:prstClr>
            </a:outerShdw>
          </a:effectLst>
        </p:spPr>
        <p:txBody>
          <a:bodyPr wrap="square">
            <a:spAutoFit/>
          </a:bodyPr>
          <a:lstStyle>
            <a:defPPr>
              <a:defRPr lang="en-US"/>
            </a:defPPr>
            <a:lvl1pPr>
              <a:lnSpc>
                <a:spcPct val="150000"/>
              </a:lnSpc>
              <a:spcAft>
                <a:spcPts val="600"/>
              </a:spcAft>
              <a:buClr>
                <a:srgbClr val="6ECECB"/>
              </a:buClr>
              <a:defRPr sz="2400" spc="-20"/>
            </a:lvl1pPr>
          </a:lstStyle>
          <a:p>
            <a:pPr algn="just"/>
            <a:r>
              <a:rPr lang="pt-PT" dirty="0"/>
              <a:t>Um turista cuja viagem ou destino é motivado principalmente pelo bem-estar.</a:t>
            </a:r>
            <a:endParaRPr lang="en-US" dirty="0"/>
          </a:p>
        </p:txBody>
      </p:sp>
      <p:sp>
        <p:nvSpPr>
          <p:cNvPr id="12" name="CaixaDeTexto 40">
            <a:extLst>
              <a:ext uri="{FF2B5EF4-FFF2-40B4-BE49-F238E27FC236}">
                <a16:creationId xmlns:a16="http://schemas.microsoft.com/office/drawing/2014/main" id="{5202016D-D5AF-49AC-A903-BE7746962903}"/>
              </a:ext>
            </a:extLst>
          </p:cNvPr>
          <p:cNvSpPr txBox="1"/>
          <p:nvPr/>
        </p:nvSpPr>
        <p:spPr>
          <a:xfrm>
            <a:off x="7372961" y="2816400"/>
            <a:ext cx="4024611" cy="3359061"/>
          </a:xfrm>
          <a:prstGeom prst="rect">
            <a:avLst/>
          </a:prstGeom>
          <a:solidFill>
            <a:srgbClr val="FDDE00"/>
          </a:solidFill>
          <a:ln w="38100">
            <a:noFill/>
          </a:ln>
          <a:effectLst>
            <a:outerShdw blurRad="50800" dist="38100" dir="2700000" algn="tl" rotWithShape="0">
              <a:prstClr val="black">
                <a:alpha val="40000"/>
              </a:prstClr>
            </a:outerShdw>
          </a:effectLst>
        </p:spPr>
        <p:txBody>
          <a:bodyPr wrap="square">
            <a:spAutoFit/>
          </a:bodyPr>
          <a:lstStyle/>
          <a:p>
            <a:pPr algn="just">
              <a:lnSpc>
                <a:spcPct val="150000"/>
              </a:lnSpc>
              <a:spcAft>
                <a:spcPts val="600"/>
              </a:spcAft>
              <a:buClr>
                <a:srgbClr val="6ECECB"/>
              </a:buClr>
            </a:pPr>
            <a:r>
              <a:rPr lang="pt-PT" sz="2400" dirty="0"/>
              <a:t>Um turista que busca manter o bem-estar durante uma viagem ou que participa de experiências de bem-estar em qualquer tipo de viagem a lazer ou negócios.</a:t>
            </a:r>
            <a:endParaRPr lang="sl-SI" sz="2400" dirty="0"/>
          </a:p>
        </p:txBody>
      </p:sp>
    </p:spTree>
    <p:extLst>
      <p:ext uri="{BB962C8B-B14F-4D97-AF65-F5344CB8AC3E}">
        <p14:creationId xmlns:p14="http://schemas.microsoft.com/office/powerpoint/2010/main" val="2102717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718C5F64-C360-40BC-8748-83B223F3B6B6}"/>
              </a:ext>
            </a:extLst>
          </p:cNvPr>
          <p:cNvSpPr>
            <a:spLocks noGrp="1"/>
          </p:cNvSpPr>
          <p:nvPr>
            <p:ph type="body" sz="quarter" idx="15"/>
          </p:nvPr>
        </p:nvSpPr>
        <p:spPr/>
        <p:txBody>
          <a:bodyPr/>
          <a:lstStyle/>
          <a:p>
            <a:r>
              <a:rPr lang="en-US" dirty="0" err="1"/>
              <a:t>Destinos</a:t>
            </a:r>
            <a:r>
              <a:rPr lang="en-US" dirty="0"/>
              <a:t> de </a:t>
            </a:r>
            <a:r>
              <a:rPr lang="en-US" dirty="0" err="1"/>
              <a:t>bem-estar</a:t>
            </a:r>
            <a:endParaRPr lang="sl-SI" dirty="0"/>
          </a:p>
        </p:txBody>
      </p:sp>
      <p:sp>
        <p:nvSpPr>
          <p:cNvPr id="3" name="Označba mesta besedila 2">
            <a:extLst>
              <a:ext uri="{FF2B5EF4-FFF2-40B4-BE49-F238E27FC236}">
                <a16:creationId xmlns:a16="http://schemas.microsoft.com/office/drawing/2014/main" id="{FEA21BE6-FA27-45FF-9DB4-0F76D67D2C63}"/>
              </a:ext>
            </a:extLst>
          </p:cNvPr>
          <p:cNvSpPr>
            <a:spLocks noGrp="1"/>
          </p:cNvSpPr>
          <p:nvPr>
            <p:ph type="body" sz="quarter" idx="16"/>
          </p:nvPr>
        </p:nvSpPr>
        <p:spPr>
          <a:xfrm>
            <a:off x="439338" y="2404744"/>
            <a:ext cx="4669990" cy="3572508"/>
          </a:xfrm>
        </p:spPr>
        <p:txBody>
          <a:bodyPr/>
          <a:lstStyle/>
          <a:p>
            <a:pPr algn="just"/>
            <a:r>
              <a:rPr lang="pt-PT" sz="2200" dirty="0"/>
              <a:t>Experiências únicas e autênticas podem ser construídas sobre práticas de cura indígenas, tradições espirituais antigas, plantas e florestas nativas, lamas especiais, minerais e águas, arquitetura vernacular, ingredientes locais e tradições culinárias, história e cultura. Porque cada destino é diferente, há sempre algo único para oferecer aos viajantes de bem-estar.</a:t>
            </a:r>
            <a:endParaRPr lang="sl-SI" sz="2200" dirty="0"/>
          </a:p>
        </p:txBody>
      </p:sp>
      <p:pic>
        <p:nvPicPr>
          <p:cNvPr id="4" name="Slika 3">
            <a:extLst>
              <a:ext uri="{FF2B5EF4-FFF2-40B4-BE49-F238E27FC236}">
                <a16:creationId xmlns:a16="http://schemas.microsoft.com/office/drawing/2014/main" id="{FE0D0221-3401-43FC-8E4B-672C978EA477}"/>
              </a:ext>
            </a:extLst>
          </p:cNvPr>
          <p:cNvPicPr>
            <a:picLocks noChangeAspect="1"/>
          </p:cNvPicPr>
          <p:nvPr/>
        </p:nvPicPr>
        <p:blipFill>
          <a:blip r:embed="rId3"/>
          <a:stretch>
            <a:fillRect/>
          </a:stretch>
        </p:blipFill>
        <p:spPr>
          <a:xfrm>
            <a:off x="5308878" y="2436338"/>
            <a:ext cx="6645131" cy="3775925"/>
          </a:xfrm>
          <a:prstGeom prst="rect">
            <a:avLst/>
          </a:prstGeom>
        </p:spPr>
      </p:pic>
    </p:spTree>
    <p:extLst>
      <p:ext uri="{BB962C8B-B14F-4D97-AF65-F5344CB8AC3E}">
        <p14:creationId xmlns:p14="http://schemas.microsoft.com/office/powerpoint/2010/main" val="2030745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9DF340AF-FD18-42E3-AC52-9FB989FDE7B7}"/>
              </a:ext>
            </a:extLst>
          </p:cNvPr>
          <p:cNvSpPr>
            <a:spLocks noGrp="1"/>
          </p:cNvSpPr>
          <p:nvPr>
            <p:ph type="body" sz="quarter" idx="15"/>
          </p:nvPr>
        </p:nvSpPr>
        <p:spPr>
          <a:xfrm>
            <a:off x="354497" y="644576"/>
            <a:ext cx="5650378" cy="693190"/>
          </a:xfrm>
        </p:spPr>
        <p:txBody>
          <a:bodyPr>
            <a:normAutofit/>
          </a:bodyPr>
          <a:lstStyle/>
          <a:p>
            <a:r>
              <a:rPr lang="sl-SI" dirty="0"/>
              <a:t>Destinos ecológicos</a:t>
            </a:r>
          </a:p>
        </p:txBody>
      </p:sp>
      <p:sp>
        <p:nvSpPr>
          <p:cNvPr id="3" name="Označba mesta besedila 2">
            <a:extLst>
              <a:ext uri="{FF2B5EF4-FFF2-40B4-BE49-F238E27FC236}">
                <a16:creationId xmlns:a16="http://schemas.microsoft.com/office/drawing/2014/main" id="{52F8466D-0B05-44D5-8FB4-0AB2F5827940}"/>
              </a:ext>
            </a:extLst>
          </p:cNvPr>
          <p:cNvSpPr>
            <a:spLocks noGrp="1"/>
          </p:cNvSpPr>
          <p:nvPr>
            <p:ph type="body" sz="quarter" idx="16"/>
          </p:nvPr>
        </p:nvSpPr>
        <p:spPr>
          <a:xfrm>
            <a:off x="354497" y="1590720"/>
            <a:ext cx="5037635" cy="4038015"/>
          </a:xfrm>
        </p:spPr>
        <p:txBody>
          <a:bodyPr/>
          <a:lstStyle/>
          <a:p>
            <a:pPr algn="just"/>
            <a:r>
              <a:rPr lang="pt-PT" sz="2200" dirty="0"/>
              <a:t>A certificação </a:t>
            </a:r>
            <a:r>
              <a:rPr lang="pt-PT" sz="2200" b="1" i="1" dirty="0"/>
              <a:t>Green </a:t>
            </a:r>
            <a:r>
              <a:rPr lang="pt-PT" sz="2200" b="1" i="1" dirty="0" err="1"/>
              <a:t>Destinations</a:t>
            </a:r>
            <a:r>
              <a:rPr lang="pt-PT" sz="2200" b="1" i="1" dirty="0"/>
              <a:t> Standard</a:t>
            </a:r>
            <a:r>
              <a:rPr lang="pt-PT" sz="2200" dirty="0"/>
              <a:t> é uma referência no reconhecimento da qualidade dos destinos e da sua gestão sustentável.</a:t>
            </a:r>
          </a:p>
          <a:p>
            <a:pPr algn="just"/>
            <a:r>
              <a:rPr lang="pt-PT" sz="2200" dirty="0"/>
              <a:t>Os destinos verdes também são locais com muitas oportunidades de qualidade para atividades de bem-estar. Devido à qualidade do ambiente natural e social, são também locais de convívio saudáveis para os seus habitantes, bem como destinos de bem-estar para os turistas.</a:t>
            </a:r>
            <a:endParaRPr lang="en-US" sz="2200" dirty="0"/>
          </a:p>
          <a:p>
            <a:endParaRPr lang="en-US" dirty="0"/>
          </a:p>
          <a:p>
            <a:endParaRPr lang="sl-SI" dirty="0"/>
          </a:p>
        </p:txBody>
      </p:sp>
      <p:grpSp>
        <p:nvGrpSpPr>
          <p:cNvPr id="8" name="Skupina 7">
            <a:extLst>
              <a:ext uri="{FF2B5EF4-FFF2-40B4-BE49-F238E27FC236}">
                <a16:creationId xmlns:a16="http://schemas.microsoft.com/office/drawing/2014/main" id="{B0FE0C9A-713E-4729-ADCE-E4D6C974EDC5}"/>
              </a:ext>
            </a:extLst>
          </p:cNvPr>
          <p:cNvGrpSpPr/>
          <p:nvPr/>
        </p:nvGrpSpPr>
        <p:grpSpPr>
          <a:xfrm>
            <a:off x="6096000" y="2324268"/>
            <a:ext cx="5871039" cy="3754755"/>
            <a:chOff x="3867719" y="1990219"/>
            <a:chExt cx="4456562" cy="2877561"/>
          </a:xfrm>
        </p:grpSpPr>
        <p:pic>
          <p:nvPicPr>
            <p:cNvPr id="4" name="Slika 3">
              <a:extLst>
                <a:ext uri="{FF2B5EF4-FFF2-40B4-BE49-F238E27FC236}">
                  <a16:creationId xmlns:a16="http://schemas.microsoft.com/office/drawing/2014/main" id="{D1B53B9B-7614-4710-86D6-7BF4C180EECE}"/>
                </a:ext>
              </a:extLst>
            </p:cNvPr>
            <p:cNvPicPr/>
            <p:nvPr/>
          </p:nvPicPr>
          <p:blipFill rotWithShape="1">
            <a:blip r:embed="rId3">
              <a:extLst>
                <a:ext uri="{28A0092B-C50C-407E-A947-70E740481C1C}">
                  <a14:useLocalDpi xmlns:a14="http://schemas.microsoft.com/office/drawing/2010/main"/>
                </a:ext>
              </a:extLst>
            </a:blip>
            <a:srcRect/>
            <a:stretch/>
          </p:blipFill>
          <p:spPr bwMode="auto">
            <a:xfrm>
              <a:off x="4383299" y="2221468"/>
              <a:ext cx="3425402" cy="2188486"/>
            </a:xfrm>
            <a:prstGeom prst="rect">
              <a:avLst/>
            </a:prstGeom>
            <a:ln>
              <a:noFill/>
            </a:ln>
            <a:extLst>
              <a:ext uri="{53640926-AAD7-44D8-BBD7-CCE9431645EC}">
                <a14:shadowObscured xmlns:a14="http://schemas.microsoft.com/office/drawing/2010/main"/>
              </a:ext>
            </a:extLst>
          </p:spPr>
        </p:pic>
        <p:pic>
          <p:nvPicPr>
            <p:cNvPr id="7" name="Slika 6">
              <a:hlinkClick r:id="rId4"/>
              <a:extLst>
                <a:ext uri="{FF2B5EF4-FFF2-40B4-BE49-F238E27FC236}">
                  <a16:creationId xmlns:a16="http://schemas.microsoft.com/office/drawing/2014/main" id="{53B3E4B7-188B-40BE-A400-9603B2218BCE}"/>
                </a:ext>
              </a:extLst>
            </p:cNvPr>
            <p:cNvPicPr>
              <a:picLocks noChangeAspect="1"/>
            </p:cNvPicPr>
            <p:nvPr/>
          </p:nvPicPr>
          <p:blipFill>
            <a:blip r:embed="rId5"/>
            <a:stretch>
              <a:fillRect/>
            </a:stretch>
          </p:blipFill>
          <p:spPr>
            <a:xfrm>
              <a:off x="3867719" y="1990219"/>
              <a:ext cx="4456562" cy="2877561"/>
            </a:xfrm>
            <a:prstGeom prst="rect">
              <a:avLst/>
            </a:prstGeom>
          </p:spPr>
        </p:pic>
      </p:grpSp>
      <p:pic>
        <p:nvPicPr>
          <p:cNvPr id="5" name="Slika 4">
            <a:extLst>
              <a:ext uri="{FF2B5EF4-FFF2-40B4-BE49-F238E27FC236}">
                <a16:creationId xmlns:a16="http://schemas.microsoft.com/office/drawing/2014/main" id="{8C0BD918-A261-41F3-9DCA-A14BD1DD51DA}"/>
              </a:ext>
            </a:extLst>
          </p:cNvPr>
          <p:cNvPicPr>
            <a:picLocks noChangeAspect="1"/>
          </p:cNvPicPr>
          <p:nvPr/>
        </p:nvPicPr>
        <p:blipFill>
          <a:blip r:embed="rId6"/>
          <a:stretch>
            <a:fillRect/>
          </a:stretch>
        </p:blipFill>
        <p:spPr>
          <a:xfrm>
            <a:off x="6415526" y="674993"/>
            <a:ext cx="719390" cy="719390"/>
          </a:xfrm>
          <a:prstGeom prst="rect">
            <a:avLst/>
          </a:prstGeom>
        </p:spPr>
      </p:pic>
      <p:sp>
        <p:nvSpPr>
          <p:cNvPr id="11" name="Text Placeholder 2">
            <a:extLst>
              <a:ext uri="{FF2B5EF4-FFF2-40B4-BE49-F238E27FC236}">
                <a16:creationId xmlns:a16="http://schemas.microsoft.com/office/drawing/2014/main" id="{C09E6028-4EBA-4A70-BEA9-2E750A271DFE}"/>
              </a:ext>
            </a:extLst>
          </p:cNvPr>
          <p:cNvSpPr txBox="1">
            <a:spLocks/>
          </p:cNvSpPr>
          <p:nvPr/>
        </p:nvSpPr>
        <p:spPr>
          <a:xfrm>
            <a:off x="7247650" y="655530"/>
            <a:ext cx="4040168"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t-PT" sz="3200" b="1" dirty="0"/>
              <a:t>Vídeo nº 2: os 100 principais destinos sustentáveis de 2020</a:t>
            </a:r>
            <a:endParaRPr lang="en-US" sz="2800" b="1" dirty="0"/>
          </a:p>
        </p:txBody>
      </p:sp>
      <p:sp>
        <p:nvSpPr>
          <p:cNvPr id="6" name="Pravokotnik 5">
            <a:extLst>
              <a:ext uri="{FF2B5EF4-FFF2-40B4-BE49-F238E27FC236}">
                <a16:creationId xmlns:a16="http://schemas.microsoft.com/office/drawing/2014/main" id="{3709E9D6-A668-444C-9A4D-2F15B0661D37}"/>
              </a:ext>
            </a:extLst>
          </p:cNvPr>
          <p:cNvSpPr/>
          <p:nvPr/>
        </p:nvSpPr>
        <p:spPr>
          <a:xfrm>
            <a:off x="6775221" y="5833898"/>
            <a:ext cx="4441922" cy="338554"/>
          </a:xfrm>
          <a:prstGeom prst="rect">
            <a:avLst/>
          </a:prstGeom>
        </p:spPr>
        <p:txBody>
          <a:bodyPr wrap="none">
            <a:spAutoFit/>
          </a:bodyPr>
          <a:lstStyle/>
          <a:p>
            <a:r>
              <a:rPr lang="sl-SI" sz="1600" dirty="0">
                <a:solidFill>
                  <a:schemeClr val="bg1">
                    <a:lumMod val="75000"/>
                  </a:schemeClr>
                </a:solidFill>
              </a:rPr>
              <a:t>https://www.youtube.com/watch?v=wyBhT7I5Wsg</a:t>
            </a:r>
          </a:p>
        </p:txBody>
      </p:sp>
    </p:spTree>
    <p:extLst>
      <p:ext uri="{BB962C8B-B14F-4D97-AF65-F5344CB8AC3E}">
        <p14:creationId xmlns:p14="http://schemas.microsoft.com/office/powerpoint/2010/main" val="1676653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a:extLst>
              <a:ext uri="{FF2B5EF4-FFF2-40B4-BE49-F238E27FC236}">
                <a16:creationId xmlns:a16="http://schemas.microsoft.com/office/drawing/2014/main" id="{3B2B1E49-3A24-4582-8CBE-4C8E154843EB}"/>
              </a:ext>
            </a:extLst>
          </p:cNvPr>
          <p:cNvPicPr/>
          <p:nvPr/>
        </p:nvPicPr>
        <p:blipFill rotWithShape="1">
          <a:blip r:embed="rId3">
            <a:extLst>
              <a:ext uri="{28A0092B-C50C-407E-A947-70E740481C1C}">
                <a14:useLocalDpi xmlns:a14="http://schemas.microsoft.com/office/drawing/2010/main"/>
              </a:ext>
            </a:extLst>
          </a:blip>
          <a:srcRect/>
          <a:stretch/>
        </p:blipFill>
        <p:spPr bwMode="auto">
          <a:xfrm>
            <a:off x="3933603" y="0"/>
            <a:ext cx="8258397" cy="4919870"/>
          </a:xfrm>
          <a:prstGeom prst="rect">
            <a:avLst/>
          </a:prstGeom>
          <a:ln>
            <a:noFill/>
          </a:ln>
          <a:extLst>
            <a:ext uri="{53640926-AAD7-44D8-BBD7-CCE9431645EC}">
              <a14:shadowObscured xmlns:a14="http://schemas.microsoft.com/office/drawing/2010/main"/>
            </a:ext>
          </a:extLst>
        </p:spPr>
      </p:pic>
      <p:sp>
        <p:nvSpPr>
          <p:cNvPr id="2" name="Označba mesta besedila 1">
            <a:extLst>
              <a:ext uri="{FF2B5EF4-FFF2-40B4-BE49-F238E27FC236}">
                <a16:creationId xmlns:a16="http://schemas.microsoft.com/office/drawing/2014/main" id="{52ADFAF5-664C-4EE4-BFE3-7B93C92DB595}"/>
              </a:ext>
            </a:extLst>
          </p:cNvPr>
          <p:cNvSpPr>
            <a:spLocks noGrp="1"/>
          </p:cNvSpPr>
          <p:nvPr>
            <p:ph type="body" sz="quarter" idx="13"/>
          </p:nvPr>
        </p:nvSpPr>
        <p:spPr/>
        <p:txBody>
          <a:bodyPr>
            <a:normAutofit/>
          </a:bodyPr>
          <a:lstStyle/>
          <a:p>
            <a:r>
              <a:rPr lang="pt-PT" dirty="0"/>
              <a:t>Turismo de Bem-Estar como parte da Economia do Bem-Estar</a:t>
            </a:r>
            <a:endParaRPr lang="en-US" dirty="0"/>
          </a:p>
        </p:txBody>
      </p:sp>
      <p:sp>
        <p:nvSpPr>
          <p:cNvPr id="3" name="Označba mesta besedila 2">
            <a:extLst>
              <a:ext uri="{FF2B5EF4-FFF2-40B4-BE49-F238E27FC236}">
                <a16:creationId xmlns:a16="http://schemas.microsoft.com/office/drawing/2014/main" id="{64249733-F6DD-4A90-A52E-079696FF2409}"/>
              </a:ext>
            </a:extLst>
          </p:cNvPr>
          <p:cNvSpPr>
            <a:spLocks noGrp="1"/>
          </p:cNvSpPr>
          <p:nvPr>
            <p:ph type="body" sz="quarter" idx="14"/>
          </p:nvPr>
        </p:nvSpPr>
        <p:spPr>
          <a:xfrm>
            <a:off x="120073" y="4919870"/>
            <a:ext cx="10703977" cy="1127639"/>
          </a:xfrm>
        </p:spPr>
        <p:txBody>
          <a:bodyPr/>
          <a:lstStyle/>
          <a:p>
            <a:pPr algn="just" fontAlgn="base"/>
            <a:r>
              <a:rPr lang="pt-PT" sz="2000" dirty="0"/>
              <a:t>O </a:t>
            </a:r>
            <a:r>
              <a:rPr lang="pt-PT" sz="2000" i="1" dirty="0"/>
              <a:t>Global </a:t>
            </a:r>
            <a:r>
              <a:rPr lang="pt-PT" sz="2000" i="1" dirty="0" err="1"/>
              <a:t>Wellness</a:t>
            </a:r>
            <a:r>
              <a:rPr lang="pt-PT" sz="2000" i="1" dirty="0"/>
              <a:t> </a:t>
            </a:r>
            <a:r>
              <a:rPr lang="pt-PT" sz="2000" i="1" dirty="0" err="1"/>
              <a:t>Institute</a:t>
            </a:r>
            <a:r>
              <a:rPr lang="pt-PT" sz="2000" i="1" dirty="0"/>
              <a:t> </a:t>
            </a:r>
            <a:r>
              <a:rPr lang="pt-PT" sz="2000" dirty="0"/>
              <a:t>(GWI) define a economia do bem-estar como indústrias que permitem aos consumidores incorporar atividades e estilos de vida de bem-estar nas suas vidas diárias. A economia do bem-estar abrange 10 setores, um deles é o Turismo do Bem-Estar.</a:t>
            </a:r>
            <a:endParaRPr lang="en-US" sz="2000" dirty="0"/>
          </a:p>
        </p:txBody>
      </p:sp>
    </p:spTree>
    <p:extLst>
      <p:ext uri="{BB962C8B-B14F-4D97-AF65-F5344CB8AC3E}">
        <p14:creationId xmlns:p14="http://schemas.microsoft.com/office/powerpoint/2010/main" val="815333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338328" y="553022"/>
            <a:ext cx="1106119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t-PT" sz="2800" b="1" dirty="0"/>
              <a:t>PRINCIPAIS TENDÊNCIAS de crescimento da economia do bem-estar </a:t>
            </a:r>
            <a:r>
              <a:rPr lang="en-US" sz="2800" b="1" dirty="0"/>
              <a:t>1/2</a:t>
            </a:r>
          </a:p>
        </p:txBody>
      </p:sp>
      <p:sp>
        <p:nvSpPr>
          <p:cNvPr id="35" name="Retângulo 34">
            <a:extLst>
              <a:ext uri="{FF2B5EF4-FFF2-40B4-BE49-F238E27FC236}">
                <a16:creationId xmlns:a16="http://schemas.microsoft.com/office/drawing/2014/main" id="{1B3EBD2F-48FA-4A6B-AD1E-FA98B1FD4FEA}"/>
              </a:ext>
            </a:extLst>
          </p:cNvPr>
          <p:cNvSpPr/>
          <p:nvPr/>
        </p:nvSpPr>
        <p:spPr>
          <a:xfrm>
            <a:off x="338328" y="3747400"/>
            <a:ext cx="2583002" cy="2004844"/>
          </a:xfrm>
          <a:prstGeom prst="rect">
            <a:avLst/>
          </a:prstGeom>
          <a:solidFill>
            <a:srgbClr val="76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2800" b="1" dirty="0">
                <a:solidFill>
                  <a:schemeClr val="bg1"/>
                </a:solidFill>
                <a:effectLst>
                  <a:outerShdw blurRad="38100" dist="38100" dir="2700000" algn="tl">
                    <a:srgbClr val="000000">
                      <a:alpha val="43137"/>
                    </a:srgbClr>
                  </a:outerShdw>
                </a:effectLst>
              </a:rPr>
              <a:t>Crise </a:t>
            </a:r>
            <a:r>
              <a:rPr lang="en-US" sz="2800" b="1" dirty="0" err="1">
                <a:solidFill>
                  <a:schemeClr val="bg1"/>
                </a:solidFill>
                <a:effectLst>
                  <a:outerShdw blurRad="38100" dist="38100" dir="2700000" algn="tl">
                    <a:srgbClr val="000000">
                      <a:alpha val="43137"/>
                    </a:srgbClr>
                  </a:outerShdw>
                </a:effectLst>
              </a:rPr>
              <a:t>ambiental</a:t>
            </a:r>
            <a:endParaRPr lang="en-US" sz="2800" b="1" dirty="0">
              <a:solidFill>
                <a:schemeClr val="bg1"/>
              </a:solidFill>
              <a:effectLst>
                <a:outerShdw blurRad="38100" dist="38100" dir="2700000" algn="tl">
                  <a:srgbClr val="000000">
                    <a:alpha val="43137"/>
                  </a:srgbClr>
                </a:outerShdw>
              </a:effectLst>
            </a:endParaRPr>
          </a:p>
        </p:txBody>
      </p:sp>
      <p:sp>
        <p:nvSpPr>
          <p:cNvPr id="49" name="CaixaDeTexto 48">
            <a:extLst>
              <a:ext uri="{FF2B5EF4-FFF2-40B4-BE49-F238E27FC236}">
                <a16:creationId xmlns:a16="http://schemas.microsoft.com/office/drawing/2014/main" id="{23FCEACC-BBB1-4A74-9807-D6DFCAEB8024}"/>
              </a:ext>
            </a:extLst>
          </p:cNvPr>
          <p:cNvSpPr txBox="1"/>
          <p:nvPr/>
        </p:nvSpPr>
        <p:spPr>
          <a:xfrm>
            <a:off x="2921330" y="3753954"/>
            <a:ext cx="8932342" cy="2004844"/>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nSpc>
                <a:spcPct val="150000"/>
              </a:lnSpc>
              <a:spcAft>
                <a:spcPts val="1200"/>
              </a:spcAft>
              <a:buClr>
                <a:srgbClr val="6ECECB"/>
              </a:buClr>
              <a:buFont typeface="Arial" panose="020B0604020202020204" pitchFamily="34" charset="0"/>
              <a:buChar char="•"/>
            </a:pPr>
            <a:r>
              <a:rPr lang="en-GB" sz="2400" dirty="0"/>
              <a:t> </a:t>
            </a:r>
            <a:r>
              <a:rPr lang="en-US" sz="2400" dirty="0" err="1"/>
              <a:t>Poluição</a:t>
            </a:r>
            <a:endParaRPr lang="en-US" sz="2400" dirty="0"/>
          </a:p>
          <a:p>
            <a:pPr>
              <a:lnSpc>
                <a:spcPct val="150000"/>
              </a:lnSpc>
              <a:spcAft>
                <a:spcPts val="1200"/>
              </a:spcAft>
              <a:buClr>
                <a:srgbClr val="6ECECB"/>
              </a:buClr>
              <a:buFont typeface="Arial" panose="020B0604020202020204" pitchFamily="34" charset="0"/>
              <a:buChar char="•"/>
            </a:pPr>
            <a:r>
              <a:rPr lang="sl-SI" sz="2400" dirty="0"/>
              <a:t> </a:t>
            </a:r>
            <a:r>
              <a:rPr lang="en-US" sz="2400" dirty="0"/>
              <a:t>Agricultura e </a:t>
            </a:r>
            <a:r>
              <a:rPr lang="en-US" sz="2400" dirty="0" err="1"/>
              <a:t>alimentação</a:t>
            </a:r>
            <a:endParaRPr lang="en-US" sz="2400" dirty="0"/>
          </a:p>
          <a:p>
            <a:pPr>
              <a:lnSpc>
                <a:spcPct val="150000"/>
              </a:lnSpc>
              <a:spcAft>
                <a:spcPts val="1200"/>
              </a:spcAft>
              <a:buClr>
                <a:srgbClr val="6ECECB"/>
              </a:buClr>
              <a:buFont typeface="Arial" panose="020B0604020202020204" pitchFamily="34" charset="0"/>
              <a:buChar char="•"/>
            </a:pPr>
            <a:r>
              <a:rPr lang="pt-PT" sz="2400" dirty="0"/>
              <a:t>Dependência do carro e estilos de vida pouco saudáveis</a:t>
            </a:r>
            <a:endParaRPr lang="en-US" sz="2400" dirty="0"/>
          </a:p>
        </p:txBody>
      </p:sp>
      <p:sp>
        <p:nvSpPr>
          <p:cNvPr id="51" name="CaixaDeTexto 50">
            <a:extLst>
              <a:ext uri="{FF2B5EF4-FFF2-40B4-BE49-F238E27FC236}">
                <a16:creationId xmlns:a16="http://schemas.microsoft.com/office/drawing/2014/main" id="{D7B8A995-CA93-4042-96A9-1AA4542A417C}"/>
              </a:ext>
            </a:extLst>
          </p:cNvPr>
          <p:cNvSpPr txBox="1"/>
          <p:nvPr/>
        </p:nvSpPr>
        <p:spPr>
          <a:xfrm>
            <a:off x="2921330" y="1412852"/>
            <a:ext cx="8932342" cy="2004844"/>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nchor="ctr">
            <a:spAutoFit/>
          </a:bodyPr>
          <a:lstStyle/>
          <a:p>
            <a:pPr>
              <a:lnSpc>
                <a:spcPct val="150000"/>
              </a:lnSpc>
              <a:spcAft>
                <a:spcPts val="1200"/>
              </a:spcAft>
              <a:buClr>
                <a:srgbClr val="6ECECB"/>
              </a:buClr>
              <a:buFont typeface="Arial" panose="020B0604020202020204" pitchFamily="34" charset="0"/>
              <a:buChar char="•"/>
            </a:pPr>
            <a:r>
              <a:rPr lang="en-US" sz="2400" dirty="0"/>
              <a:t> </a:t>
            </a:r>
            <a:r>
              <a:rPr lang="pt-PT" sz="2400" dirty="0"/>
              <a:t>Estilo de vida e doenças ambientais</a:t>
            </a:r>
          </a:p>
          <a:p>
            <a:pPr>
              <a:lnSpc>
                <a:spcPct val="150000"/>
              </a:lnSpc>
              <a:spcAft>
                <a:spcPts val="1200"/>
              </a:spcAft>
              <a:buClr>
                <a:srgbClr val="6ECECB"/>
              </a:buClr>
              <a:buFont typeface="Arial" panose="020B0604020202020204" pitchFamily="34" charset="0"/>
              <a:buChar char="•"/>
            </a:pPr>
            <a:r>
              <a:rPr lang="sl-SI" sz="2400" dirty="0"/>
              <a:t> </a:t>
            </a:r>
            <a:r>
              <a:rPr lang="en-US" sz="2400" dirty="0" err="1"/>
              <a:t>Solidão</a:t>
            </a:r>
            <a:r>
              <a:rPr lang="en-US" sz="2400" dirty="0"/>
              <a:t> e </a:t>
            </a:r>
            <a:r>
              <a:rPr lang="en-US" sz="2400" dirty="0" err="1"/>
              <a:t>saúde</a:t>
            </a:r>
            <a:r>
              <a:rPr lang="en-US" sz="2400" dirty="0"/>
              <a:t> mental</a:t>
            </a:r>
          </a:p>
          <a:p>
            <a:pPr>
              <a:lnSpc>
                <a:spcPct val="150000"/>
              </a:lnSpc>
              <a:spcAft>
                <a:spcPts val="1200"/>
              </a:spcAft>
              <a:buClr>
                <a:srgbClr val="6ECECB"/>
              </a:buClr>
              <a:buFont typeface="Arial" panose="020B0604020202020204" pitchFamily="34" charset="0"/>
              <a:buChar char="•"/>
            </a:pPr>
            <a:r>
              <a:rPr lang="sl-SI" sz="2400" dirty="0"/>
              <a:t> </a:t>
            </a:r>
            <a:r>
              <a:rPr lang="en-US" sz="2400" dirty="0" err="1"/>
              <a:t>Envelhecimento</a:t>
            </a:r>
            <a:r>
              <a:rPr lang="en-US" sz="2400" dirty="0"/>
              <a:t> da </a:t>
            </a:r>
            <a:r>
              <a:rPr lang="en-US" sz="2400" dirty="0" err="1"/>
              <a:t>População</a:t>
            </a:r>
            <a:endParaRPr lang="en-US" sz="2400" dirty="0"/>
          </a:p>
        </p:txBody>
      </p:sp>
      <p:sp>
        <p:nvSpPr>
          <p:cNvPr id="7" name="Retângulo 32">
            <a:extLst>
              <a:ext uri="{FF2B5EF4-FFF2-40B4-BE49-F238E27FC236}">
                <a16:creationId xmlns:a16="http://schemas.microsoft.com/office/drawing/2014/main" id="{81B8EEE8-5B97-4C5E-AA16-D264AA4F390D}"/>
              </a:ext>
            </a:extLst>
          </p:cNvPr>
          <p:cNvSpPr/>
          <p:nvPr/>
        </p:nvSpPr>
        <p:spPr>
          <a:xfrm>
            <a:off x="338327" y="1401549"/>
            <a:ext cx="2583001" cy="2027451"/>
          </a:xfrm>
          <a:prstGeom prst="rect">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3000" b="1" spc="-40" dirty="0" err="1">
                <a:effectLst>
                  <a:outerShdw blurRad="38100" dist="38100" dir="2700000" algn="tl">
                    <a:srgbClr val="000000">
                      <a:alpha val="43137"/>
                    </a:srgbClr>
                  </a:outerShdw>
                </a:effectLst>
              </a:rPr>
              <a:t>População</a:t>
            </a:r>
            <a:endParaRPr lang="en-US" sz="3000" b="1" spc="-4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757898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512225"/>
            <a:ext cx="11015378"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t-PT" sz="2800" b="1" dirty="0"/>
              <a:t>PRINCIPAIS TENDÊNCIAS de crescimento da economia do bem-estar 2/2</a:t>
            </a:r>
            <a:endParaRPr lang="en-US" sz="2800" b="1" dirty="0"/>
          </a:p>
        </p:txBody>
      </p:sp>
      <p:sp>
        <p:nvSpPr>
          <p:cNvPr id="33" name="Retângulo 32">
            <a:extLst>
              <a:ext uri="{FF2B5EF4-FFF2-40B4-BE49-F238E27FC236}">
                <a16:creationId xmlns:a16="http://schemas.microsoft.com/office/drawing/2014/main" id="{0B41C399-9756-4C16-A54F-4FBBF76A2462}"/>
              </a:ext>
            </a:extLst>
          </p:cNvPr>
          <p:cNvSpPr/>
          <p:nvPr/>
        </p:nvSpPr>
        <p:spPr>
          <a:xfrm>
            <a:off x="338328" y="1372700"/>
            <a:ext cx="2302002" cy="2002239"/>
          </a:xfrm>
          <a:prstGeom prst="rect">
            <a:avLst/>
          </a:prstGeom>
          <a:solidFill>
            <a:srgbClr val="BAE3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3000" b="1" dirty="0" err="1">
                <a:solidFill>
                  <a:schemeClr val="bg1"/>
                </a:solidFill>
                <a:effectLst>
                  <a:outerShdw blurRad="38100" dist="38100" dir="2700000" algn="tl">
                    <a:srgbClr val="000000">
                      <a:alpha val="43137"/>
                    </a:srgbClr>
                  </a:outerShdw>
                </a:effectLst>
              </a:rPr>
              <a:t>Sistemas</a:t>
            </a:r>
            <a:r>
              <a:rPr lang="en-US" sz="3000" b="1" dirty="0">
                <a:solidFill>
                  <a:schemeClr val="bg1"/>
                </a:solidFill>
                <a:effectLst>
                  <a:outerShdw blurRad="38100" dist="38100" dir="2700000" algn="tl">
                    <a:srgbClr val="000000">
                      <a:alpha val="43137"/>
                    </a:srgbClr>
                  </a:outerShdw>
                </a:effectLst>
              </a:rPr>
              <a:t> de </a:t>
            </a:r>
            <a:r>
              <a:rPr lang="en-US" sz="3000" b="1" dirty="0" err="1">
                <a:solidFill>
                  <a:schemeClr val="bg1"/>
                </a:solidFill>
                <a:effectLst>
                  <a:outerShdw blurRad="38100" dist="38100" dir="2700000" algn="tl">
                    <a:srgbClr val="000000">
                      <a:alpha val="43137"/>
                    </a:srgbClr>
                  </a:outerShdw>
                </a:effectLst>
              </a:rPr>
              <a:t>saúde</a:t>
            </a:r>
            <a:endParaRPr lang="en-US" sz="3000" b="1" dirty="0">
              <a:solidFill>
                <a:schemeClr val="bg1"/>
              </a:solidFill>
              <a:effectLst>
                <a:outerShdw blurRad="38100" dist="38100" dir="2700000" algn="tl">
                  <a:srgbClr val="000000">
                    <a:alpha val="43137"/>
                  </a:srgbClr>
                </a:outerShdw>
              </a:effectLst>
            </a:endParaRPr>
          </a:p>
        </p:txBody>
      </p:sp>
      <p:sp>
        <p:nvSpPr>
          <p:cNvPr id="35" name="Retângulo 34">
            <a:extLst>
              <a:ext uri="{FF2B5EF4-FFF2-40B4-BE49-F238E27FC236}">
                <a16:creationId xmlns:a16="http://schemas.microsoft.com/office/drawing/2014/main" id="{1B3EBD2F-48FA-4A6B-AD1E-FA98B1FD4FEA}"/>
              </a:ext>
            </a:extLst>
          </p:cNvPr>
          <p:cNvSpPr/>
          <p:nvPr/>
        </p:nvSpPr>
        <p:spPr>
          <a:xfrm>
            <a:off x="338328" y="3701182"/>
            <a:ext cx="2384994" cy="2004844"/>
          </a:xfrm>
          <a:prstGeom prst="rect">
            <a:avLst/>
          </a:prstGeom>
          <a:solidFill>
            <a:srgbClr val="F7981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3000" b="1" spc="-20" dirty="0" err="1">
                <a:effectLst>
                  <a:outerShdw blurRad="38100" dist="38100" dir="2700000" algn="tl">
                    <a:srgbClr val="000000">
                      <a:alpha val="43137"/>
                    </a:srgbClr>
                  </a:outerShdw>
                </a:effectLst>
              </a:rPr>
              <a:t>Demográfico</a:t>
            </a:r>
            <a:r>
              <a:rPr lang="en-US" sz="3000" b="1" spc="-20" dirty="0">
                <a:effectLst>
                  <a:outerShdw blurRad="38100" dist="38100" dir="2700000" algn="tl">
                    <a:srgbClr val="000000">
                      <a:alpha val="43137"/>
                    </a:srgbClr>
                  </a:outerShdw>
                </a:effectLst>
              </a:rPr>
              <a:t>, </a:t>
            </a:r>
            <a:r>
              <a:rPr lang="en-US" sz="3000" b="1" spc="-20" dirty="0" err="1">
                <a:effectLst>
                  <a:outerShdw blurRad="38100" dist="38100" dir="2700000" algn="tl">
                    <a:srgbClr val="000000">
                      <a:alpha val="43137"/>
                    </a:srgbClr>
                  </a:outerShdw>
                </a:effectLst>
              </a:rPr>
              <a:t>sistemas</a:t>
            </a:r>
            <a:r>
              <a:rPr lang="en-US" sz="3000" b="1" spc="-20" dirty="0">
                <a:effectLst>
                  <a:outerShdw blurRad="38100" dist="38100" dir="2700000" algn="tl">
                    <a:srgbClr val="000000">
                      <a:alpha val="43137"/>
                    </a:srgbClr>
                  </a:outerShdw>
                </a:effectLst>
              </a:rPr>
              <a:t> de </a:t>
            </a:r>
            <a:r>
              <a:rPr lang="en-US" sz="3000" b="1" spc="-20" dirty="0" err="1">
                <a:effectLst>
                  <a:outerShdw blurRad="38100" dist="38100" dir="2700000" algn="tl">
                    <a:srgbClr val="000000">
                      <a:alpha val="43137"/>
                    </a:srgbClr>
                  </a:outerShdw>
                </a:effectLst>
              </a:rPr>
              <a:t>valores</a:t>
            </a:r>
            <a:endParaRPr lang="en-US" sz="3000" b="1" spc="-20" dirty="0">
              <a:effectLst>
                <a:outerShdw blurRad="38100" dist="38100" dir="2700000" algn="tl">
                  <a:srgbClr val="000000">
                    <a:alpha val="43137"/>
                  </a:srgbClr>
                </a:outerShdw>
              </a:effectLst>
            </a:endParaRPr>
          </a:p>
        </p:txBody>
      </p:sp>
      <p:sp>
        <p:nvSpPr>
          <p:cNvPr id="49" name="CaixaDeTexto 48">
            <a:extLst>
              <a:ext uri="{FF2B5EF4-FFF2-40B4-BE49-F238E27FC236}">
                <a16:creationId xmlns:a16="http://schemas.microsoft.com/office/drawing/2014/main" id="{23FCEACC-BBB1-4A74-9807-D6DFCAEB8024}"/>
              </a:ext>
            </a:extLst>
          </p:cNvPr>
          <p:cNvSpPr txBox="1"/>
          <p:nvPr/>
        </p:nvSpPr>
        <p:spPr>
          <a:xfrm>
            <a:off x="2723322" y="3701182"/>
            <a:ext cx="9213342" cy="2004844"/>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nSpc>
                <a:spcPct val="150000"/>
              </a:lnSpc>
              <a:spcAft>
                <a:spcPts val="1200"/>
              </a:spcAft>
              <a:buClr>
                <a:srgbClr val="6ECECB"/>
              </a:buClr>
              <a:buFont typeface="Arial" panose="020B0604020202020204" pitchFamily="34" charset="0"/>
              <a:buChar char="•"/>
            </a:pPr>
            <a:r>
              <a:rPr lang="en-GB" sz="2400" dirty="0"/>
              <a:t> </a:t>
            </a:r>
            <a:r>
              <a:rPr lang="pt-PT" sz="2400" dirty="0"/>
              <a:t>Urbanização e crescimento da classe média</a:t>
            </a:r>
          </a:p>
          <a:p>
            <a:pPr>
              <a:lnSpc>
                <a:spcPct val="150000"/>
              </a:lnSpc>
              <a:spcAft>
                <a:spcPts val="1200"/>
              </a:spcAft>
              <a:buClr>
                <a:srgbClr val="6ECECB"/>
              </a:buClr>
              <a:buFont typeface="Arial" panose="020B0604020202020204" pitchFamily="34" charset="0"/>
              <a:buChar char="•"/>
            </a:pPr>
            <a:r>
              <a:rPr lang="sl-SI" sz="2400" dirty="0"/>
              <a:t> </a:t>
            </a:r>
            <a:r>
              <a:rPr lang="pt-PT" sz="2400" dirty="0"/>
              <a:t>Consciencialização</a:t>
            </a:r>
            <a:r>
              <a:rPr lang="en-US" sz="2400" dirty="0"/>
              <a:t> e </a:t>
            </a:r>
            <a:r>
              <a:rPr lang="pt-PT" sz="2400" dirty="0"/>
              <a:t>responsabilidade própria</a:t>
            </a:r>
          </a:p>
          <a:p>
            <a:pPr>
              <a:lnSpc>
                <a:spcPct val="150000"/>
              </a:lnSpc>
              <a:spcAft>
                <a:spcPts val="1200"/>
              </a:spcAft>
              <a:buClr>
                <a:srgbClr val="6ECECB"/>
              </a:buClr>
              <a:buFont typeface="Arial" panose="020B0604020202020204" pitchFamily="34" charset="0"/>
              <a:buChar char="•"/>
            </a:pPr>
            <a:r>
              <a:rPr lang="sl-SI" sz="2400" dirty="0"/>
              <a:t> </a:t>
            </a:r>
            <a:r>
              <a:rPr lang="en-US" sz="2400" dirty="0" err="1"/>
              <a:t>Tecnologia</a:t>
            </a:r>
            <a:r>
              <a:rPr lang="en-US" sz="2400" dirty="0"/>
              <a:t> e </a:t>
            </a:r>
            <a:r>
              <a:rPr lang="en-US" sz="2400" dirty="0" err="1"/>
              <a:t>conectividade</a:t>
            </a:r>
            <a:endParaRPr lang="en-US" sz="2400" dirty="0"/>
          </a:p>
        </p:txBody>
      </p:sp>
      <p:sp>
        <p:nvSpPr>
          <p:cNvPr id="51" name="CaixaDeTexto 50">
            <a:extLst>
              <a:ext uri="{FF2B5EF4-FFF2-40B4-BE49-F238E27FC236}">
                <a16:creationId xmlns:a16="http://schemas.microsoft.com/office/drawing/2014/main" id="{D7B8A995-CA93-4042-96A9-1AA4542A417C}"/>
              </a:ext>
            </a:extLst>
          </p:cNvPr>
          <p:cNvSpPr txBox="1"/>
          <p:nvPr/>
        </p:nvSpPr>
        <p:spPr>
          <a:xfrm>
            <a:off x="2640330" y="1372700"/>
            <a:ext cx="9213342" cy="2004844"/>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nchor="ctr">
            <a:spAutoFit/>
          </a:bodyPr>
          <a:lstStyle/>
          <a:p>
            <a:pPr>
              <a:lnSpc>
                <a:spcPct val="150000"/>
              </a:lnSpc>
              <a:spcAft>
                <a:spcPts val="1200"/>
              </a:spcAft>
              <a:buClr>
                <a:srgbClr val="6ECECB"/>
              </a:buClr>
              <a:buFont typeface="Arial" panose="020B0604020202020204" pitchFamily="34" charset="0"/>
              <a:buChar char="•"/>
            </a:pPr>
            <a:r>
              <a:rPr lang="en-US" sz="2400" dirty="0"/>
              <a:t> </a:t>
            </a:r>
            <a:r>
              <a:rPr lang="en-US" sz="2400" dirty="0" err="1"/>
              <a:t>Sistemas</a:t>
            </a:r>
            <a:r>
              <a:rPr lang="en-US" sz="2400" dirty="0"/>
              <a:t> de </a:t>
            </a:r>
            <a:r>
              <a:rPr lang="en-US" sz="2400" dirty="0" err="1"/>
              <a:t>saúde</a:t>
            </a:r>
            <a:r>
              <a:rPr lang="en-US" sz="2400" dirty="0"/>
              <a:t> </a:t>
            </a:r>
            <a:r>
              <a:rPr lang="en-US" sz="2400" dirty="0" err="1"/>
              <a:t>deficientes</a:t>
            </a:r>
            <a:endParaRPr lang="en-US" sz="2400" dirty="0"/>
          </a:p>
          <a:p>
            <a:pPr>
              <a:lnSpc>
                <a:spcPct val="150000"/>
              </a:lnSpc>
              <a:spcAft>
                <a:spcPts val="1200"/>
              </a:spcAft>
              <a:buClr>
                <a:srgbClr val="6ECECB"/>
              </a:buClr>
              <a:buFont typeface="Arial" panose="020B0604020202020204" pitchFamily="34" charset="0"/>
              <a:buChar char="•"/>
            </a:pPr>
            <a:r>
              <a:rPr lang="pt-PT" sz="2400" dirty="0"/>
              <a:t> </a:t>
            </a:r>
            <a:r>
              <a:rPr lang="sl-SI" sz="2400" dirty="0"/>
              <a:t>Custos econ</a:t>
            </a:r>
            <a:r>
              <a:rPr lang="pt-PT" sz="2400" dirty="0"/>
              <a:t>ó</a:t>
            </a:r>
            <a:r>
              <a:rPr lang="sl-SI" sz="2400" dirty="0"/>
              <a:t>micos insustentáveis</a:t>
            </a:r>
            <a:endParaRPr lang="pt-PT" sz="2400" dirty="0"/>
          </a:p>
          <a:p>
            <a:pPr>
              <a:lnSpc>
                <a:spcPct val="150000"/>
              </a:lnSpc>
              <a:spcAft>
                <a:spcPts val="1200"/>
              </a:spcAft>
              <a:buClr>
                <a:srgbClr val="6ECECB"/>
              </a:buClr>
              <a:buFont typeface="Arial" panose="020B0604020202020204" pitchFamily="34" charset="0"/>
              <a:buChar char="•"/>
            </a:pPr>
            <a:r>
              <a:rPr lang="sl-SI" sz="2400" dirty="0"/>
              <a:t> </a:t>
            </a:r>
            <a:r>
              <a:rPr lang="pt-PT" sz="2400" dirty="0"/>
              <a:t>Mudar de cuidados de saúde para prevenção</a:t>
            </a:r>
            <a:endParaRPr lang="en-US" sz="2400" dirty="0"/>
          </a:p>
        </p:txBody>
      </p:sp>
    </p:spTree>
    <p:extLst>
      <p:ext uri="{BB962C8B-B14F-4D97-AF65-F5344CB8AC3E}">
        <p14:creationId xmlns:p14="http://schemas.microsoft.com/office/powerpoint/2010/main" val="656810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5A605C68-3B33-4CCD-9D03-02B38D2BEA32}"/>
              </a:ext>
            </a:extLst>
          </p:cNvPr>
          <p:cNvSpPr>
            <a:spLocks noGrp="1"/>
          </p:cNvSpPr>
          <p:nvPr>
            <p:ph type="body" sz="quarter" idx="13"/>
          </p:nvPr>
        </p:nvSpPr>
        <p:spPr>
          <a:xfrm>
            <a:off x="646043" y="936395"/>
            <a:ext cx="2800541" cy="3297980"/>
          </a:xfrm>
        </p:spPr>
        <p:txBody>
          <a:bodyPr>
            <a:normAutofit/>
          </a:bodyPr>
          <a:lstStyle/>
          <a:p>
            <a:endParaRPr lang="sl-SI" dirty="0"/>
          </a:p>
          <a:p>
            <a:r>
              <a:rPr lang="pt-PT" sz="2800" dirty="0"/>
              <a:t>Caso de estudo- </a:t>
            </a:r>
            <a:r>
              <a:rPr lang="pt-PT" sz="2400" b="0" i="1" dirty="0"/>
              <a:t>Experiência única para rejuvenescer nos Açores</a:t>
            </a:r>
            <a:endParaRPr lang="en-US" b="0" i="1" dirty="0"/>
          </a:p>
        </p:txBody>
      </p:sp>
      <p:sp>
        <p:nvSpPr>
          <p:cNvPr id="3" name="Označba mesta besedila 2">
            <a:extLst>
              <a:ext uri="{FF2B5EF4-FFF2-40B4-BE49-F238E27FC236}">
                <a16:creationId xmlns:a16="http://schemas.microsoft.com/office/drawing/2014/main" id="{0A9D2E28-D54E-4B10-98F3-BE31C79F1E92}"/>
              </a:ext>
            </a:extLst>
          </p:cNvPr>
          <p:cNvSpPr>
            <a:spLocks noGrp="1"/>
          </p:cNvSpPr>
          <p:nvPr>
            <p:ph type="body" sz="quarter" idx="14"/>
          </p:nvPr>
        </p:nvSpPr>
        <p:spPr>
          <a:xfrm>
            <a:off x="497154" y="5114135"/>
            <a:ext cx="10475645" cy="702613"/>
          </a:xfrm>
        </p:spPr>
        <p:txBody>
          <a:bodyPr/>
          <a:lstStyle/>
          <a:p>
            <a:pPr lvl="0" algn="just">
              <a:lnSpc>
                <a:spcPct val="100000"/>
              </a:lnSpc>
              <a:spcBef>
                <a:spcPts val="0"/>
              </a:spcBef>
            </a:pPr>
            <a:r>
              <a:rPr lang="pt-PT" dirty="0">
                <a:solidFill>
                  <a:prstClr val="black"/>
                </a:solidFill>
              </a:rPr>
              <a:t>Um exemplo de experiências turísticas únicas de bem-estar do destino, AÇORES, Portugal - </a:t>
            </a:r>
            <a:r>
              <a:rPr lang="pt-PT" dirty="0">
                <a:solidFill>
                  <a:prstClr val="black"/>
                </a:solidFill>
                <a:hlinkClick r:id="rId3"/>
              </a:rPr>
              <a:t>bem-estar</a:t>
            </a:r>
            <a:endParaRPr lang="sl-SI" dirty="0">
              <a:solidFill>
                <a:prstClr val="black"/>
              </a:solidFill>
            </a:endParaRPr>
          </a:p>
          <a:p>
            <a:endParaRPr lang="sl-SI" dirty="0"/>
          </a:p>
          <a:p>
            <a:endParaRPr lang="sl-SI" dirty="0"/>
          </a:p>
        </p:txBody>
      </p:sp>
      <p:sp>
        <p:nvSpPr>
          <p:cNvPr id="4" name="Označba mesta slike 3">
            <a:extLst>
              <a:ext uri="{FF2B5EF4-FFF2-40B4-BE49-F238E27FC236}">
                <a16:creationId xmlns:a16="http://schemas.microsoft.com/office/drawing/2014/main" id="{65AEE042-A98B-4982-ADF5-2B5507E28189}"/>
              </a:ext>
            </a:extLst>
          </p:cNvPr>
          <p:cNvSpPr>
            <a:spLocks noGrp="1"/>
          </p:cNvSpPr>
          <p:nvPr>
            <p:ph type="pic" sz="quarter" idx="19"/>
          </p:nvPr>
        </p:nvSpPr>
        <p:spPr/>
      </p:sp>
      <p:sp>
        <p:nvSpPr>
          <p:cNvPr id="6" name="Pravokotnik 5">
            <a:extLst>
              <a:ext uri="{FF2B5EF4-FFF2-40B4-BE49-F238E27FC236}">
                <a16:creationId xmlns:a16="http://schemas.microsoft.com/office/drawing/2014/main" id="{B29CD667-8838-45EF-8D81-B876A01F2AD6}"/>
              </a:ext>
            </a:extLst>
          </p:cNvPr>
          <p:cNvSpPr/>
          <p:nvPr/>
        </p:nvSpPr>
        <p:spPr>
          <a:xfrm>
            <a:off x="516835" y="5510973"/>
            <a:ext cx="6096000" cy="369332"/>
          </a:xfrm>
          <a:prstGeom prst="rect">
            <a:avLst/>
          </a:prstGeom>
        </p:spPr>
        <p:txBody>
          <a:bodyPr>
            <a:spAutoFit/>
          </a:bodyPr>
          <a:lstStyle/>
          <a:p>
            <a:endParaRPr lang="sl-SI" dirty="0"/>
          </a:p>
        </p:txBody>
      </p:sp>
      <p:pic>
        <p:nvPicPr>
          <p:cNvPr id="8" name="Slika 7">
            <a:hlinkClick r:id="rId3"/>
            <a:extLst>
              <a:ext uri="{FF2B5EF4-FFF2-40B4-BE49-F238E27FC236}">
                <a16:creationId xmlns:a16="http://schemas.microsoft.com/office/drawing/2014/main" id="{CCD966F6-2E9E-4D74-9255-E244303EAF30}"/>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3564835" y="1"/>
            <a:ext cx="8627164" cy="4540150"/>
          </a:xfrm>
          <a:prstGeom prst="rect">
            <a:avLst/>
          </a:prstGeom>
          <a:ln>
            <a:noFill/>
          </a:ln>
          <a:extLst>
            <a:ext uri="{53640926-AAD7-44D8-BBD7-CCE9431645EC}">
              <a14:shadowObscured xmlns:a14="http://schemas.microsoft.com/office/drawing/2010/main"/>
            </a:ext>
          </a:extLst>
        </p:spPr>
      </p:pic>
      <p:pic>
        <p:nvPicPr>
          <p:cNvPr id="5" name="Slika 4">
            <a:extLst>
              <a:ext uri="{FF2B5EF4-FFF2-40B4-BE49-F238E27FC236}">
                <a16:creationId xmlns:a16="http://schemas.microsoft.com/office/drawing/2014/main" id="{40B56B26-1AFB-4386-B29B-1714A523258E}"/>
              </a:ext>
            </a:extLst>
          </p:cNvPr>
          <p:cNvPicPr>
            <a:picLocks noChangeAspect="1"/>
          </p:cNvPicPr>
          <p:nvPr/>
        </p:nvPicPr>
        <p:blipFill>
          <a:blip r:embed="rId5"/>
          <a:stretch>
            <a:fillRect/>
          </a:stretch>
        </p:blipFill>
        <p:spPr>
          <a:xfrm>
            <a:off x="286348" y="813308"/>
            <a:ext cx="719390" cy="725487"/>
          </a:xfrm>
          <a:prstGeom prst="rect">
            <a:avLst/>
          </a:prstGeom>
        </p:spPr>
      </p:pic>
    </p:spTree>
    <p:extLst>
      <p:ext uri="{BB962C8B-B14F-4D97-AF65-F5344CB8AC3E}">
        <p14:creationId xmlns:p14="http://schemas.microsoft.com/office/powerpoint/2010/main" val="26416024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5A605C68-3B33-4CCD-9D03-02B38D2BEA32}"/>
              </a:ext>
            </a:extLst>
          </p:cNvPr>
          <p:cNvSpPr>
            <a:spLocks noGrp="1"/>
          </p:cNvSpPr>
          <p:nvPr>
            <p:ph type="body" sz="quarter" idx="13"/>
          </p:nvPr>
        </p:nvSpPr>
        <p:spPr>
          <a:xfrm>
            <a:off x="516835" y="936395"/>
            <a:ext cx="2929750" cy="3297980"/>
          </a:xfrm>
        </p:spPr>
        <p:txBody>
          <a:bodyPr>
            <a:normAutofit/>
          </a:bodyPr>
          <a:lstStyle/>
          <a:p>
            <a:endParaRPr lang="sl-SI" sz="3200" dirty="0"/>
          </a:p>
          <a:p>
            <a:r>
              <a:rPr lang="pt-PT" sz="3200" dirty="0"/>
              <a:t>Caso de estudo- </a:t>
            </a:r>
          </a:p>
          <a:p>
            <a:r>
              <a:rPr lang="pt-PT" sz="2400" b="0" i="1" dirty="0"/>
              <a:t>Boutique </a:t>
            </a:r>
            <a:r>
              <a:rPr lang="pt-PT" sz="2400" b="0" i="1" dirty="0" err="1"/>
              <a:t>Wellness</a:t>
            </a:r>
            <a:endParaRPr lang="pt-PT" sz="2400" b="0" i="1" dirty="0"/>
          </a:p>
          <a:p>
            <a:endParaRPr lang="pt-PT" sz="2400" b="0" i="1" dirty="0"/>
          </a:p>
          <a:p>
            <a:r>
              <a:rPr lang="pt-PT" sz="2400" b="0" i="1" dirty="0"/>
              <a:t>Experiência</a:t>
            </a:r>
          </a:p>
          <a:p>
            <a:r>
              <a:rPr lang="pt-PT" sz="2400" b="0" i="1" dirty="0"/>
              <a:t>na Eslovênia</a:t>
            </a:r>
            <a:endParaRPr lang="sl-SI" sz="2400" b="0" i="1" dirty="0"/>
          </a:p>
        </p:txBody>
      </p:sp>
      <p:sp>
        <p:nvSpPr>
          <p:cNvPr id="3" name="Označba mesta besedila 2">
            <a:extLst>
              <a:ext uri="{FF2B5EF4-FFF2-40B4-BE49-F238E27FC236}">
                <a16:creationId xmlns:a16="http://schemas.microsoft.com/office/drawing/2014/main" id="{0A9D2E28-D54E-4B10-98F3-BE31C79F1E92}"/>
              </a:ext>
            </a:extLst>
          </p:cNvPr>
          <p:cNvSpPr>
            <a:spLocks noGrp="1"/>
          </p:cNvSpPr>
          <p:nvPr>
            <p:ph type="body" sz="quarter" idx="14"/>
          </p:nvPr>
        </p:nvSpPr>
        <p:spPr>
          <a:xfrm>
            <a:off x="497155" y="5114135"/>
            <a:ext cx="10306680" cy="469184"/>
          </a:xfrm>
        </p:spPr>
        <p:txBody>
          <a:bodyPr/>
          <a:lstStyle/>
          <a:p>
            <a:pPr lvl="0" algn="just">
              <a:lnSpc>
                <a:spcPct val="100000"/>
              </a:lnSpc>
              <a:spcBef>
                <a:spcPts val="0"/>
              </a:spcBef>
            </a:pPr>
            <a:r>
              <a:rPr lang="pt-PT" dirty="0"/>
              <a:t>Um exemplo de uma oferta autêntica de bem-estar num ambiente local específico: experiências com mel na Eslovênia </a:t>
            </a:r>
            <a:r>
              <a:rPr lang="sl-SI" dirty="0"/>
              <a:t>-  </a:t>
            </a:r>
            <a:r>
              <a:rPr lang="sl-SI" dirty="0">
                <a:hlinkClick r:id="rId3"/>
              </a:rPr>
              <a:t>Indulgência de mel</a:t>
            </a:r>
            <a:endParaRPr lang="sl-SI" dirty="0"/>
          </a:p>
          <a:p>
            <a:endParaRPr lang="sl-SI" dirty="0"/>
          </a:p>
        </p:txBody>
      </p:sp>
      <p:sp>
        <p:nvSpPr>
          <p:cNvPr id="4" name="Označba mesta slike 3">
            <a:extLst>
              <a:ext uri="{FF2B5EF4-FFF2-40B4-BE49-F238E27FC236}">
                <a16:creationId xmlns:a16="http://schemas.microsoft.com/office/drawing/2014/main" id="{65AEE042-A98B-4982-ADF5-2B5507E28189}"/>
              </a:ext>
            </a:extLst>
          </p:cNvPr>
          <p:cNvSpPr>
            <a:spLocks noGrp="1"/>
          </p:cNvSpPr>
          <p:nvPr>
            <p:ph type="pic" sz="quarter" idx="19"/>
          </p:nvPr>
        </p:nvSpPr>
        <p:spPr/>
      </p:sp>
      <p:sp>
        <p:nvSpPr>
          <p:cNvPr id="6" name="Pravokotnik 5">
            <a:extLst>
              <a:ext uri="{FF2B5EF4-FFF2-40B4-BE49-F238E27FC236}">
                <a16:creationId xmlns:a16="http://schemas.microsoft.com/office/drawing/2014/main" id="{B29CD667-8838-45EF-8D81-B876A01F2AD6}"/>
              </a:ext>
            </a:extLst>
          </p:cNvPr>
          <p:cNvSpPr/>
          <p:nvPr/>
        </p:nvSpPr>
        <p:spPr>
          <a:xfrm>
            <a:off x="516835" y="5510973"/>
            <a:ext cx="6096000" cy="369332"/>
          </a:xfrm>
          <a:prstGeom prst="rect">
            <a:avLst/>
          </a:prstGeom>
        </p:spPr>
        <p:txBody>
          <a:bodyPr>
            <a:spAutoFit/>
          </a:bodyPr>
          <a:lstStyle/>
          <a:p>
            <a:endParaRPr lang="sl-SI" dirty="0"/>
          </a:p>
        </p:txBody>
      </p:sp>
      <p:pic>
        <p:nvPicPr>
          <p:cNvPr id="5" name="Slika 4">
            <a:hlinkClick r:id="rId4"/>
            <a:extLst>
              <a:ext uri="{FF2B5EF4-FFF2-40B4-BE49-F238E27FC236}">
                <a16:creationId xmlns:a16="http://schemas.microsoft.com/office/drawing/2014/main" id="{3409AD95-F934-4F40-AAC6-0AE65D95AEA9}"/>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3564836" y="-1"/>
            <a:ext cx="8627164" cy="4540150"/>
          </a:xfrm>
          <a:prstGeom prst="rect">
            <a:avLst/>
          </a:prstGeom>
        </p:spPr>
      </p:pic>
      <p:pic>
        <p:nvPicPr>
          <p:cNvPr id="7" name="Slika 6">
            <a:extLst>
              <a:ext uri="{FF2B5EF4-FFF2-40B4-BE49-F238E27FC236}">
                <a16:creationId xmlns:a16="http://schemas.microsoft.com/office/drawing/2014/main" id="{BEAC2B8F-E5DD-4762-89FD-A58AF6FA64F7}"/>
              </a:ext>
            </a:extLst>
          </p:cNvPr>
          <p:cNvPicPr>
            <a:picLocks noChangeAspect="1"/>
          </p:cNvPicPr>
          <p:nvPr/>
        </p:nvPicPr>
        <p:blipFill>
          <a:blip r:embed="rId6"/>
          <a:stretch>
            <a:fillRect/>
          </a:stretch>
        </p:blipFill>
        <p:spPr>
          <a:xfrm>
            <a:off x="157140" y="800135"/>
            <a:ext cx="719390" cy="725487"/>
          </a:xfrm>
          <a:prstGeom prst="rect">
            <a:avLst/>
          </a:prstGeom>
        </p:spPr>
      </p:pic>
    </p:spTree>
    <p:extLst>
      <p:ext uri="{BB962C8B-B14F-4D97-AF65-F5344CB8AC3E}">
        <p14:creationId xmlns:p14="http://schemas.microsoft.com/office/powerpoint/2010/main" val="32615933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značba mesta slike 14">
            <a:extLst>
              <a:ext uri="{FF2B5EF4-FFF2-40B4-BE49-F238E27FC236}">
                <a16:creationId xmlns:a16="http://schemas.microsoft.com/office/drawing/2014/main" id="{6805331A-8171-4AB3-9EF3-B7D7DFDB83AC}"/>
              </a:ext>
            </a:extLst>
          </p:cNvPr>
          <p:cNvPicPr>
            <a:picLocks noGrp="1" noChangeAspect="1"/>
          </p:cNvPicPr>
          <p:nvPr>
            <p:ph type="pic" sz="quarter" idx="19"/>
          </p:nvPr>
        </p:nvPicPr>
        <p:blipFill>
          <a:blip r:embed="rId3">
            <a:extLst>
              <a:ext uri="{28A0092B-C50C-407E-A947-70E740481C1C}">
                <a14:useLocalDpi xmlns:a14="http://schemas.microsoft.com/office/drawing/2010/main"/>
              </a:ext>
            </a:extLst>
          </a:blip>
          <a:srcRect/>
          <a:stretch>
            <a:fillRect/>
          </a:stretch>
        </p:blipFill>
        <p:spPr>
          <a:prstGeom prst="rect">
            <a:avLst/>
          </a:prstGeom>
        </p:spPr>
      </p:pic>
      <p:sp>
        <p:nvSpPr>
          <p:cNvPr id="2" name="Označba mesta besedila 1">
            <a:extLst>
              <a:ext uri="{FF2B5EF4-FFF2-40B4-BE49-F238E27FC236}">
                <a16:creationId xmlns:a16="http://schemas.microsoft.com/office/drawing/2014/main" id="{C35BE11E-2033-49CD-8581-61CFCB93C04E}"/>
              </a:ext>
            </a:extLst>
          </p:cNvPr>
          <p:cNvSpPr>
            <a:spLocks noGrp="1"/>
          </p:cNvSpPr>
          <p:nvPr>
            <p:ph type="body" sz="quarter" idx="13"/>
          </p:nvPr>
        </p:nvSpPr>
        <p:spPr>
          <a:xfrm>
            <a:off x="0" y="1306615"/>
            <a:ext cx="4430598" cy="3297980"/>
          </a:xfrm>
        </p:spPr>
        <p:txBody>
          <a:bodyPr>
            <a:normAutofit/>
          </a:bodyPr>
          <a:lstStyle/>
          <a:p>
            <a:r>
              <a:rPr lang="sl-SI" sz="4800" dirty="0">
                <a:solidFill>
                  <a:schemeClr val="bg1"/>
                </a:solidFill>
                <a:effectLst>
                  <a:outerShdw blurRad="38100" dist="38100" dir="2700000" algn="tl">
                    <a:srgbClr val="000000">
                      <a:alpha val="43137"/>
                    </a:srgbClr>
                  </a:outerShdw>
                </a:effectLst>
              </a:rPr>
              <a:t>1.4. </a:t>
            </a:r>
            <a:r>
              <a:rPr lang="sl-SI" sz="3200" dirty="0">
                <a:solidFill>
                  <a:schemeClr val="bg1"/>
                </a:solidFill>
                <a:effectLst>
                  <a:outerShdw blurRad="38100" dist="38100" dir="2700000" algn="tl">
                    <a:srgbClr val="000000">
                      <a:alpha val="43137"/>
                    </a:srgbClr>
                  </a:outerShdw>
                </a:effectLst>
              </a:rPr>
              <a:t>SUSTENTABILIDADE</a:t>
            </a:r>
            <a:endParaRPr lang="sl-SI" sz="4000" dirty="0">
              <a:solidFill>
                <a:schemeClr val="bg1"/>
              </a:solidFill>
              <a:effectLst>
                <a:outerShdw blurRad="38100" dist="38100" dir="2700000" algn="tl">
                  <a:srgbClr val="000000">
                    <a:alpha val="43137"/>
                  </a:srgbClr>
                </a:outerShdw>
              </a:effectLst>
            </a:endParaRPr>
          </a:p>
        </p:txBody>
      </p:sp>
      <p:sp>
        <p:nvSpPr>
          <p:cNvPr id="3" name="Označba mesta besedila 2">
            <a:extLst>
              <a:ext uri="{FF2B5EF4-FFF2-40B4-BE49-F238E27FC236}">
                <a16:creationId xmlns:a16="http://schemas.microsoft.com/office/drawing/2014/main" id="{2892662D-719A-46FB-8BC3-0273C29C7A80}"/>
              </a:ext>
            </a:extLst>
          </p:cNvPr>
          <p:cNvSpPr>
            <a:spLocks noGrp="1"/>
          </p:cNvSpPr>
          <p:nvPr>
            <p:ph type="body" sz="quarter" idx="14"/>
          </p:nvPr>
        </p:nvSpPr>
        <p:spPr>
          <a:xfrm>
            <a:off x="427581" y="4879543"/>
            <a:ext cx="10187410" cy="469184"/>
          </a:xfrm>
        </p:spPr>
        <p:txBody>
          <a:bodyPr/>
          <a:lstStyle/>
          <a:p>
            <a:pPr algn="just"/>
            <a:r>
              <a:rPr lang="pt-PT" sz="2000" dirty="0"/>
              <a:t>Sustentabilidade é um conceito complexo. A definição mais citada vem da </a:t>
            </a:r>
            <a:r>
              <a:rPr lang="pt-PT" sz="2000" i="1" dirty="0"/>
              <a:t>Comissão Mundial das Nações Unidas </a:t>
            </a:r>
            <a:r>
              <a:rPr lang="pt-PT" sz="2000" dirty="0"/>
              <a:t>sobre o Meio Ambiente e Desenvolvimento: “desenvolvimento sustentável é o desenvolvimento que atende às necessidades do presente sem comprometer a capacidade das gerações futuras de atender às suas próprias necessidades”.</a:t>
            </a:r>
            <a:endParaRPr lang="sl-SI" sz="900" dirty="0"/>
          </a:p>
        </p:txBody>
      </p:sp>
    </p:spTree>
    <p:extLst>
      <p:ext uri="{BB962C8B-B14F-4D97-AF65-F5344CB8AC3E}">
        <p14:creationId xmlns:p14="http://schemas.microsoft.com/office/powerpoint/2010/main" val="28542398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906E3472-CE11-4D9B-956C-9D002BE5286D}"/>
              </a:ext>
            </a:extLst>
          </p:cNvPr>
          <p:cNvSpPr>
            <a:spLocks noGrp="1"/>
          </p:cNvSpPr>
          <p:nvPr>
            <p:ph type="body" sz="quarter" idx="15"/>
          </p:nvPr>
        </p:nvSpPr>
        <p:spPr/>
        <p:txBody>
          <a:bodyPr/>
          <a:lstStyle/>
          <a:p>
            <a:r>
              <a:rPr lang="pt-PT" dirty="0"/>
              <a:t>Ambientes de cooperação para o desenvolvimento sustentável</a:t>
            </a:r>
            <a:endParaRPr lang="en-US" dirty="0"/>
          </a:p>
        </p:txBody>
      </p:sp>
      <p:sp>
        <p:nvSpPr>
          <p:cNvPr id="4" name="Oval 31">
            <a:extLst>
              <a:ext uri="{FF2B5EF4-FFF2-40B4-BE49-F238E27FC236}">
                <a16:creationId xmlns:a16="http://schemas.microsoft.com/office/drawing/2014/main" id="{D0C8FAD8-1E0D-4A55-885C-F65C0538794E}"/>
              </a:ext>
            </a:extLst>
          </p:cNvPr>
          <p:cNvSpPr>
            <a:spLocks noGrp="1"/>
          </p:cNvSpPr>
          <p:nvPr>
            <p:ph type="body" sz="quarter" idx="16"/>
          </p:nvPr>
        </p:nvSpPr>
        <p:spPr>
          <a:xfrm>
            <a:off x="1835842" y="3530745"/>
            <a:ext cx="3103605" cy="2491549"/>
          </a:xfrm>
          <a:prstGeom prst="ellipse">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a:effectLst>
                  <a:outerShdw blurRad="38100" dist="38100" dir="2700000" algn="tl">
                    <a:srgbClr val="000000">
                      <a:alpha val="43137"/>
                    </a:srgbClr>
                  </a:outerShdw>
                </a:effectLst>
              </a:rPr>
              <a:t>AMBIENTE ECON</a:t>
            </a:r>
            <a:r>
              <a:rPr lang="pt-PT" b="1" dirty="0">
                <a:effectLst>
                  <a:outerShdw blurRad="38100" dist="38100" dir="2700000" algn="tl">
                    <a:srgbClr val="000000">
                      <a:alpha val="43137"/>
                    </a:srgbClr>
                  </a:outerShdw>
                </a:effectLst>
              </a:rPr>
              <a:t>Ó</a:t>
            </a:r>
            <a:r>
              <a:rPr lang="sl-SI" b="1" dirty="0">
                <a:effectLst>
                  <a:outerShdw blurRad="38100" dist="38100" dir="2700000" algn="tl">
                    <a:srgbClr val="000000">
                      <a:alpha val="43137"/>
                    </a:srgbClr>
                  </a:outerShdw>
                </a:effectLst>
              </a:rPr>
              <a:t>MICO</a:t>
            </a:r>
            <a:endParaRPr lang="en-GB" b="1" dirty="0">
              <a:effectLst>
                <a:outerShdw blurRad="38100" dist="38100" dir="2700000" algn="tl">
                  <a:srgbClr val="000000">
                    <a:alpha val="43137"/>
                  </a:srgbClr>
                </a:outerShdw>
              </a:effectLst>
            </a:endParaRPr>
          </a:p>
        </p:txBody>
      </p:sp>
      <p:sp>
        <p:nvSpPr>
          <p:cNvPr id="5" name="Oval 31">
            <a:extLst>
              <a:ext uri="{FF2B5EF4-FFF2-40B4-BE49-F238E27FC236}">
                <a16:creationId xmlns:a16="http://schemas.microsoft.com/office/drawing/2014/main" id="{A136CE94-0E26-460C-9B66-65187AC1544B}"/>
              </a:ext>
            </a:extLst>
          </p:cNvPr>
          <p:cNvSpPr txBox="1">
            <a:spLocks/>
          </p:cNvSpPr>
          <p:nvPr/>
        </p:nvSpPr>
        <p:spPr>
          <a:xfrm>
            <a:off x="4609948" y="1373051"/>
            <a:ext cx="3186240" cy="2438400"/>
          </a:xfrm>
          <a:prstGeom prst="ellipse">
            <a:avLst/>
          </a:prstGeom>
          <a:solidFill>
            <a:srgbClr val="FFC000"/>
          </a:solidFill>
          <a:ln w="12700" cap="flat" cmpd="sng" algn="ctr">
            <a:no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pPr algn="ctr"/>
            <a:r>
              <a:rPr lang="pt-PT" b="1" dirty="0">
                <a:effectLst>
                  <a:outerShdw blurRad="38100" dist="38100" dir="2700000" algn="tl">
                    <a:srgbClr val="000000">
                      <a:alpha val="43137"/>
                    </a:srgbClr>
                  </a:outerShdw>
                </a:effectLst>
              </a:rPr>
              <a:t>AMBIENTE SOCIAL</a:t>
            </a:r>
            <a:endParaRPr lang="en-GB" b="1" dirty="0">
              <a:effectLst>
                <a:outerShdw blurRad="38100" dist="38100" dir="2700000" algn="tl">
                  <a:srgbClr val="000000">
                    <a:alpha val="43137"/>
                  </a:srgbClr>
                </a:outerShdw>
              </a:effectLst>
            </a:endParaRPr>
          </a:p>
        </p:txBody>
      </p:sp>
      <p:sp>
        <p:nvSpPr>
          <p:cNvPr id="6" name="Oval 31">
            <a:extLst>
              <a:ext uri="{FF2B5EF4-FFF2-40B4-BE49-F238E27FC236}">
                <a16:creationId xmlns:a16="http://schemas.microsoft.com/office/drawing/2014/main" id="{F319F637-99DA-47E8-B6A4-EF6A85227759}"/>
              </a:ext>
            </a:extLst>
          </p:cNvPr>
          <p:cNvSpPr txBox="1">
            <a:spLocks/>
          </p:cNvSpPr>
          <p:nvPr/>
        </p:nvSpPr>
        <p:spPr>
          <a:xfrm>
            <a:off x="7460981" y="3596283"/>
            <a:ext cx="3103605" cy="2438400"/>
          </a:xfrm>
          <a:prstGeom prst="ellipse">
            <a:avLst/>
          </a:prstGeom>
          <a:solidFill>
            <a:srgbClr val="6ECECB"/>
          </a:solidFill>
          <a:ln w="12700" cap="flat" cmpd="sng" algn="ctr">
            <a:no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pPr algn="ctr"/>
            <a:r>
              <a:rPr lang="sl-SI" b="1" dirty="0">
                <a:effectLst>
                  <a:outerShdw blurRad="38100" dist="38100" dir="2700000" algn="tl">
                    <a:srgbClr val="000000">
                      <a:alpha val="43137"/>
                    </a:srgbClr>
                  </a:outerShdw>
                </a:effectLst>
              </a:rPr>
              <a:t>AMBIENTE NATURAL</a:t>
            </a:r>
            <a:endParaRPr lang="en-GB" b="1" dirty="0">
              <a:effectLst>
                <a:outerShdw blurRad="38100" dist="38100" dir="2700000" algn="tl">
                  <a:srgbClr val="000000">
                    <a:alpha val="43137"/>
                  </a:srgbClr>
                </a:outerShdw>
              </a:effectLst>
            </a:endParaRPr>
          </a:p>
        </p:txBody>
      </p:sp>
      <p:sp>
        <p:nvSpPr>
          <p:cNvPr id="7" name="Puščica: levo-desno 6">
            <a:extLst>
              <a:ext uri="{FF2B5EF4-FFF2-40B4-BE49-F238E27FC236}">
                <a16:creationId xmlns:a16="http://schemas.microsoft.com/office/drawing/2014/main" id="{C6A6C6A9-5015-4AAD-A579-579163CCE671}"/>
              </a:ext>
            </a:extLst>
          </p:cNvPr>
          <p:cNvSpPr/>
          <p:nvPr/>
        </p:nvSpPr>
        <p:spPr>
          <a:xfrm rot="18678370">
            <a:off x="4072624" y="3234652"/>
            <a:ext cx="1341782" cy="632809"/>
          </a:xfrm>
          <a:prstGeom prst="leftRightArrow">
            <a:avLst/>
          </a:prstGeom>
          <a:solidFill>
            <a:schemeClr val="bg2">
              <a:lumMod val="90000"/>
            </a:schemeClr>
          </a:solidFill>
          <a:ln>
            <a:noFill/>
          </a:ln>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sl-SI"/>
          </a:p>
        </p:txBody>
      </p:sp>
      <p:sp>
        <p:nvSpPr>
          <p:cNvPr id="8" name="Puščica: levo-desno 7">
            <a:extLst>
              <a:ext uri="{FF2B5EF4-FFF2-40B4-BE49-F238E27FC236}">
                <a16:creationId xmlns:a16="http://schemas.microsoft.com/office/drawing/2014/main" id="{F8F7AF3E-D9F4-40FC-AFA5-B9DD6E9BC7AB}"/>
              </a:ext>
            </a:extLst>
          </p:cNvPr>
          <p:cNvSpPr/>
          <p:nvPr/>
        </p:nvSpPr>
        <p:spPr>
          <a:xfrm rot="2731034">
            <a:off x="7125297" y="3208730"/>
            <a:ext cx="1341782" cy="643959"/>
          </a:xfrm>
          <a:prstGeom prst="leftRightArrow">
            <a:avLst/>
          </a:prstGeom>
          <a:solidFill>
            <a:schemeClr val="bg2">
              <a:lumMod val="90000"/>
            </a:schemeClr>
          </a:solidFill>
          <a:ln>
            <a:noFill/>
          </a:ln>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sl-SI"/>
          </a:p>
        </p:txBody>
      </p:sp>
      <p:sp>
        <p:nvSpPr>
          <p:cNvPr id="9" name="Puščica: levo-desno 8">
            <a:extLst>
              <a:ext uri="{FF2B5EF4-FFF2-40B4-BE49-F238E27FC236}">
                <a16:creationId xmlns:a16="http://schemas.microsoft.com/office/drawing/2014/main" id="{1494A533-03E3-4B9C-8618-CD8BD356D03F}"/>
              </a:ext>
            </a:extLst>
          </p:cNvPr>
          <p:cNvSpPr/>
          <p:nvPr/>
        </p:nvSpPr>
        <p:spPr>
          <a:xfrm>
            <a:off x="5171062" y="4674875"/>
            <a:ext cx="2206487" cy="648138"/>
          </a:xfrm>
          <a:prstGeom prst="leftRightArrow">
            <a:avLst/>
          </a:prstGeom>
          <a:solidFill>
            <a:schemeClr val="bg2">
              <a:lumMod val="90000"/>
            </a:schemeClr>
          </a:soli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2839201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200" b="1" dirty="0"/>
              <a:t>Introdução ao Módulo 1</a:t>
            </a:r>
            <a:endParaRPr lang="en-US" sz="3200" b="1" dirty="0"/>
          </a:p>
        </p:txBody>
      </p:sp>
      <p:sp>
        <p:nvSpPr>
          <p:cNvPr id="5" name="Retângulo 4">
            <a:extLst>
              <a:ext uri="{FF2B5EF4-FFF2-40B4-BE49-F238E27FC236}">
                <a16:creationId xmlns:a16="http://schemas.microsoft.com/office/drawing/2014/main" id="{6A109C36-543A-4FBC-99CA-0076C07B2459}"/>
              </a:ext>
            </a:extLst>
          </p:cNvPr>
          <p:cNvSpPr/>
          <p:nvPr/>
        </p:nvSpPr>
        <p:spPr>
          <a:xfrm>
            <a:off x="266570" y="1046457"/>
            <a:ext cx="11666350" cy="5158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2" spcCol="288000" rtlCol="0" anchor="t"/>
          <a:lstStyle/>
          <a:p>
            <a:pPr algn="just">
              <a:lnSpc>
                <a:spcPct val="150000"/>
              </a:lnSpc>
              <a:spcAft>
                <a:spcPts val="600"/>
              </a:spcAft>
              <a:buClr>
                <a:srgbClr val="6ECECB"/>
              </a:buClr>
            </a:pPr>
            <a:r>
              <a:rPr lang="pt-PT" sz="2200" spc="-20" dirty="0">
                <a:solidFill>
                  <a:schemeClr val="tx1"/>
                </a:solidFill>
              </a:rPr>
              <a:t>O turismo e o bem-estar tornaram-se uma necessidade do nosso dia a dia. A preocupação com a saúde e o bem-estar foi enfatizada ainda mais pela pandemia Covid 19, que estabeleceu limites claros para o mundo desenvolvido e o turismo como o conhecíamos, e também nos mostrou como se tornou parte integrante das nossas vidas. No fim da pandemia, o mundo mudará, assim como o turismo e a importância dos cuidados de saúde. A cooperação e o trabalho em rede terão um papel ainda mais importante para tornar um destino bem-sucedido e, acima de tudo, seguro no sentido mais amplo da palavra. Segurança e proteção garantem sustentabilidade; e a sustentabilidade, por sua vez, é garantida levando-se em consideração todos os </a:t>
            </a:r>
            <a:r>
              <a:rPr lang="pt-PT" sz="2200" spc="-20" dirty="0" err="1">
                <a:solidFill>
                  <a:schemeClr val="tx1"/>
                </a:solidFill>
              </a:rPr>
              <a:t>stakeholders</a:t>
            </a:r>
            <a:r>
              <a:rPr lang="pt-PT" sz="2200" spc="-20" dirty="0">
                <a:solidFill>
                  <a:schemeClr val="tx1"/>
                </a:solidFill>
              </a:rPr>
              <a:t> envolvidos: a natureza, a economia e as pessoas - quem vive e cria no destino, bem como quem o visita como turista.</a:t>
            </a:r>
            <a:endParaRPr lang="en-US" sz="2200" spc="-20" dirty="0">
              <a:solidFill>
                <a:schemeClr val="tx1"/>
              </a:solidFill>
            </a:endParaRPr>
          </a:p>
        </p:txBody>
      </p:sp>
    </p:spTree>
    <p:extLst>
      <p:ext uri="{BB962C8B-B14F-4D97-AF65-F5344CB8AC3E}">
        <p14:creationId xmlns:p14="http://schemas.microsoft.com/office/powerpoint/2010/main" val="32102517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1D26821A-421F-4EF0-A431-7322B684A1FC}"/>
              </a:ext>
            </a:extLst>
          </p:cNvPr>
          <p:cNvSpPr>
            <a:spLocks noGrp="1"/>
          </p:cNvSpPr>
          <p:nvPr>
            <p:ph type="body" sz="quarter" idx="15"/>
          </p:nvPr>
        </p:nvSpPr>
        <p:spPr>
          <a:xfrm>
            <a:off x="731540" y="420905"/>
            <a:ext cx="9518551" cy="1331266"/>
          </a:xfrm>
        </p:spPr>
        <p:txBody>
          <a:bodyPr>
            <a:noAutofit/>
          </a:bodyPr>
          <a:lstStyle/>
          <a:p>
            <a:r>
              <a:rPr lang="pt-PT" sz="3200" dirty="0"/>
              <a:t>17 Objetivos Globais de Desenvolvimento Sustentável</a:t>
            </a:r>
            <a:endParaRPr lang="en-US" sz="3200" dirty="0"/>
          </a:p>
        </p:txBody>
      </p:sp>
      <p:sp>
        <p:nvSpPr>
          <p:cNvPr id="4" name="Rectangle 2">
            <a:extLst>
              <a:ext uri="{FF2B5EF4-FFF2-40B4-BE49-F238E27FC236}">
                <a16:creationId xmlns:a16="http://schemas.microsoft.com/office/drawing/2014/main" id="{A0231AFB-15E0-4AD0-846C-9BFCA6406E2E}"/>
              </a:ext>
            </a:extLst>
          </p:cNvPr>
          <p:cNvSpPr>
            <a:spLocks noChangeArrowheads="1"/>
          </p:cNvSpPr>
          <p:nvPr/>
        </p:nvSpPr>
        <p:spPr bwMode="auto">
          <a:xfrm>
            <a:off x="571313" y="129208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l-SI"/>
          </a:p>
        </p:txBody>
      </p:sp>
      <p:pic>
        <p:nvPicPr>
          <p:cNvPr id="6" name="Slika 5">
            <a:extLst>
              <a:ext uri="{FF2B5EF4-FFF2-40B4-BE49-F238E27FC236}">
                <a16:creationId xmlns:a16="http://schemas.microsoft.com/office/drawing/2014/main" id="{A8C5C41C-2853-4BEB-AA6A-7A585AFE9CB9}"/>
              </a:ext>
            </a:extLst>
          </p:cNvPr>
          <p:cNvPicPr>
            <a:picLocks noChangeAspect="1"/>
          </p:cNvPicPr>
          <p:nvPr/>
        </p:nvPicPr>
        <p:blipFill>
          <a:blip r:embed="rId3"/>
          <a:stretch>
            <a:fillRect/>
          </a:stretch>
        </p:blipFill>
        <p:spPr>
          <a:xfrm>
            <a:off x="1487837" y="1241756"/>
            <a:ext cx="8922481" cy="4523457"/>
          </a:xfrm>
          <a:prstGeom prst="rect">
            <a:avLst/>
          </a:prstGeom>
        </p:spPr>
      </p:pic>
    </p:spTree>
    <p:extLst>
      <p:ext uri="{BB962C8B-B14F-4D97-AF65-F5344CB8AC3E}">
        <p14:creationId xmlns:p14="http://schemas.microsoft.com/office/powerpoint/2010/main" val="31628741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avokotnik 5">
            <a:extLst>
              <a:ext uri="{FF2B5EF4-FFF2-40B4-BE49-F238E27FC236}">
                <a16:creationId xmlns:a16="http://schemas.microsoft.com/office/drawing/2014/main" id="{24AB6A6B-1846-4295-9D9C-736C32FD4427}"/>
              </a:ext>
            </a:extLst>
          </p:cNvPr>
          <p:cNvSpPr/>
          <p:nvPr/>
        </p:nvSpPr>
        <p:spPr>
          <a:xfrm>
            <a:off x="574371" y="5510317"/>
            <a:ext cx="5484002" cy="369332"/>
          </a:xfrm>
          <a:prstGeom prst="rect">
            <a:avLst/>
          </a:prstGeom>
        </p:spPr>
        <p:txBody>
          <a:bodyPr wrap="none">
            <a:spAutoFit/>
          </a:bodyPr>
          <a:lstStyle/>
          <a:p>
            <a:r>
              <a:rPr lang="sl-SI" dirty="0"/>
              <a:t>https://www.youtube.com/watch?v=o08ykAqLOxk&amp;t=1s</a:t>
            </a:r>
          </a:p>
        </p:txBody>
      </p:sp>
      <p:sp>
        <p:nvSpPr>
          <p:cNvPr id="8" name="Text Placeholder 2">
            <a:extLst>
              <a:ext uri="{FF2B5EF4-FFF2-40B4-BE49-F238E27FC236}">
                <a16:creationId xmlns:a16="http://schemas.microsoft.com/office/drawing/2014/main" id="{FCEB5885-A2E9-40EE-AFC4-5B4709ED4531}"/>
              </a:ext>
            </a:extLst>
          </p:cNvPr>
          <p:cNvSpPr txBox="1">
            <a:spLocks/>
          </p:cNvSpPr>
          <p:nvPr/>
        </p:nvSpPr>
        <p:spPr>
          <a:xfrm>
            <a:off x="1188654" y="629674"/>
            <a:ext cx="10092259"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t-PT" sz="2800" b="1" dirty="0"/>
              <a:t>Vídeo nº 3: As metas globais para o desenvolvimento sustentável</a:t>
            </a:r>
            <a:endParaRPr lang="en-US" b="1" dirty="0"/>
          </a:p>
        </p:txBody>
      </p:sp>
      <p:pic>
        <p:nvPicPr>
          <p:cNvPr id="9" name="Imagem 2">
            <a:extLst>
              <a:ext uri="{FF2B5EF4-FFF2-40B4-BE49-F238E27FC236}">
                <a16:creationId xmlns:a16="http://schemas.microsoft.com/office/drawing/2014/main" id="{F5085B61-E7BF-4982-BC5A-3940C6838B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7039" y="596937"/>
            <a:ext cx="720000" cy="720000"/>
          </a:xfrm>
          <a:prstGeom prst="rect">
            <a:avLst/>
          </a:prstGeom>
        </p:spPr>
      </p:pic>
      <p:pic>
        <p:nvPicPr>
          <p:cNvPr id="2" name="Predstavnost v spletu 1" title="How We Can Make the World a Better Place by 2030 | Michael Green | TED Talks">
            <a:hlinkClick r:id="" action="ppaction://media"/>
            <a:extLst>
              <a:ext uri="{FF2B5EF4-FFF2-40B4-BE49-F238E27FC236}">
                <a16:creationId xmlns:a16="http://schemas.microsoft.com/office/drawing/2014/main" id="{7B109A21-AD0E-46DF-87FC-333582527587}"/>
              </a:ext>
            </a:extLst>
          </p:cNvPr>
          <p:cNvPicPr>
            <a:picLocks noRot="1" noChangeAspect="1"/>
          </p:cNvPicPr>
          <p:nvPr>
            <a:videoFile r:link="rId1"/>
          </p:nvPr>
        </p:nvPicPr>
        <p:blipFill>
          <a:blip r:embed="rId5"/>
          <a:stretch>
            <a:fillRect/>
          </a:stretch>
        </p:blipFill>
        <p:spPr>
          <a:xfrm>
            <a:off x="3020912" y="2335213"/>
            <a:ext cx="4809493" cy="2717364"/>
          </a:xfrm>
          <a:prstGeom prst="rect">
            <a:avLst/>
          </a:prstGeom>
        </p:spPr>
      </p:pic>
    </p:spTree>
    <p:extLst>
      <p:ext uri="{BB962C8B-B14F-4D97-AF65-F5344CB8AC3E}">
        <p14:creationId xmlns:p14="http://schemas.microsoft.com/office/powerpoint/2010/main" val="125600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2B67C548-59C9-48D9-8F11-D10C81A6629B}"/>
              </a:ext>
            </a:extLst>
          </p:cNvPr>
          <p:cNvSpPr>
            <a:spLocks noGrp="1"/>
          </p:cNvSpPr>
          <p:nvPr>
            <p:ph type="body" sz="quarter" idx="14"/>
          </p:nvPr>
        </p:nvSpPr>
        <p:spPr/>
        <p:txBody>
          <a:bodyPr>
            <a:normAutofit fontScale="85000" lnSpcReduction="20000"/>
          </a:bodyPr>
          <a:lstStyle/>
          <a:p>
            <a:endParaRPr lang="sl-SI">
              <a:solidFill>
                <a:schemeClr val="bg1"/>
              </a:solidFill>
            </a:endParaRPr>
          </a:p>
        </p:txBody>
      </p:sp>
      <p:sp>
        <p:nvSpPr>
          <p:cNvPr id="3" name="Označba mesta besedila 2">
            <a:extLst>
              <a:ext uri="{FF2B5EF4-FFF2-40B4-BE49-F238E27FC236}">
                <a16:creationId xmlns:a16="http://schemas.microsoft.com/office/drawing/2014/main" id="{D9A883D1-7C4E-46AE-8CE3-EF8C9C400137}"/>
              </a:ext>
            </a:extLst>
          </p:cNvPr>
          <p:cNvSpPr>
            <a:spLocks noGrp="1"/>
          </p:cNvSpPr>
          <p:nvPr>
            <p:ph type="body" sz="quarter" idx="13"/>
          </p:nvPr>
        </p:nvSpPr>
        <p:spPr>
          <a:xfrm>
            <a:off x="712093" y="1139895"/>
            <a:ext cx="4369392" cy="4493975"/>
          </a:xfrm>
        </p:spPr>
        <p:txBody>
          <a:bodyPr>
            <a:normAutofit/>
          </a:bodyPr>
          <a:lstStyle/>
          <a:p>
            <a:pPr algn="just"/>
            <a:r>
              <a:rPr lang="pt-PT" sz="2800" b="1" i="0" dirty="0">
                <a:solidFill>
                  <a:schemeClr val="bg1"/>
                </a:solidFill>
                <a:effectLst>
                  <a:outerShdw blurRad="38100" dist="38100" dir="2700000" algn="tl">
                    <a:srgbClr val="000000">
                      <a:alpha val="43137"/>
                    </a:srgbClr>
                  </a:outerShdw>
                </a:effectLst>
              </a:rPr>
              <a:t>O turismo sustentável tem em conta os impactos económicos, sociais e ambientais atuais e futuros, atende às necessidades dos visitantes, da indústria, do meio ambiente e da comunidade anfitriã</a:t>
            </a:r>
          </a:p>
          <a:p>
            <a:r>
              <a:rPr lang="sl-SI" sz="1400" dirty="0">
                <a:solidFill>
                  <a:schemeClr val="bg1"/>
                </a:solidFill>
              </a:rPr>
              <a:t>UNWTO</a:t>
            </a:r>
          </a:p>
        </p:txBody>
      </p:sp>
      <p:sp>
        <p:nvSpPr>
          <p:cNvPr id="4" name="Označba mesta besedila 3">
            <a:extLst>
              <a:ext uri="{FF2B5EF4-FFF2-40B4-BE49-F238E27FC236}">
                <a16:creationId xmlns:a16="http://schemas.microsoft.com/office/drawing/2014/main" id="{FE18451D-C708-43C4-ABFF-9835753BA883}"/>
              </a:ext>
            </a:extLst>
          </p:cNvPr>
          <p:cNvSpPr>
            <a:spLocks noGrp="1"/>
          </p:cNvSpPr>
          <p:nvPr>
            <p:ph type="body" sz="quarter" idx="15"/>
          </p:nvPr>
        </p:nvSpPr>
        <p:spPr/>
        <p:txBody>
          <a:bodyPr>
            <a:normAutofit fontScale="92500" lnSpcReduction="10000"/>
          </a:bodyPr>
          <a:lstStyle/>
          <a:p>
            <a:r>
              <a:rPr lang="pt-PT" dirty="0">
                <a:solidFill>
                  <a:schemeClr val="bg1"/>
                </a:solidFill>
              </a:rPr>
              <a:t>“</a:t>
            </a:r>
            <a:endParaRPr lang="sl-SI" dirty="0">
              <a:solidFill>
                <a:schemeClr val="bg1"/>
              </a:solidFill>
            </a:endParaRPr>
          </a:p>
        </p:txBody>
      </p:sp>
      <p:pic>
        <p:nvPicPr>
          <p:cNvPr id="11" name="Označba mesta slike 10">
            <a:extLst>
              <a:ext uri="{FF2B5EF4-FFF2-40B4-BE49-F238E27FC236}">
                <a16:creationId xmlns:a16="http://schemas.microsoft.com/office/drawing/2014/main" id="{E4FDDD0D-E435-4389-94BD-E0E97857B0F8}"/>
              </a:ext>
            </a:extLst>
          </p:cNvPr>
          <p:cNvPicPr>
            <a:picLocks noGrp="1" noChangeAspect="1"/>
          </p:cNvPicPr>
          <p:nvPr>
            <p:ph type="pic" sz="quarter" idx="19"/>
          </p:nvPr>
        </p:nvPicPr>
        <p:blipFill>
          <a:blip r:embed="rId3">
            <a:extLst>
              <a:ext uri="{28A0092B-C50C-407E-A947-70E740481C1C}">
                <a14:useLocalDpi xmlns:a14="http://schemas.microsoft.com/office/drawing/2010/main"/>
              </a:ext>
            </a:extLst>
          </a:blip>
          <a:srcRect/>
          <a:stretch>
            <a:fillRect/>
          </a:stretch>
        </p:blipFill>
        <p:spPr>
          <a:prstGeom prst="rect">
            <a:avLst/>
          </a:prstGeom>
        </p:spPr>
      </p:pic>
      <p:sp>
        <p:nvSpPr>
          <p:cNvPr id="6" name="Označba mesta besedila 3">
            <a:extLst>
              <a:ext uri="{FF2B5EF4-FFF2-40B4-BE49-F238E27FC236}">
                <a16:creationId xmlns:a16="http://schemas.microsoft.com/office/drawing/2014/main" id="{689E0631-FE9B-424E-A479-F14AC3DAE664}"/>
              </a:ext>
            </a:extLst>
          </p:cNvPr>
          <p:cNvSpPr txBox="1">
            <a:spLocks/>
          </p:cNvSpPr>
          <p:nvPr/>
        </p:nvSpPr>
        <p:spPr>
          <a:xfrm>
            <a:off x="4338086" y="4412204"/>
            <a:ext cx="2613204" cy="1221666"/>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a:buNone/>
              <a:defRPr sz="9600" b="1" i="0" kern="1200" baseline="0">
                <a:solidFill>
                  <a:schemeClr val="tx1"/>
                </a:solidFill>
                <a:latin typeface="Times New Roman" charset="0"/>
                <a:ea typeface="Times New Roman" charset="0"/>
                <a:cs typeface="Times New Roman"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t-PT" dirty="0">
                <a:solidFill>
                  <a:schemeClr val="bg1"/>
                </a:solidFill>
              </a:rPr>
              <a:t>”</a:t>
            </a:r>
            <a:endParaRPr lang="sl-SI" dirty="0">
              <a:solidFill>
                <a:schemeClr val="bg1"/>
              </a:solidFill>
            </a:endParaRPr>
          </a:p>
        </p:txBody>
      </p:sp>
    </p:spTree>
    <p:extLst>
      <p:ext uri="{BB962C8B-B14F-4D97-AF65-F5344CB8AC3E}">
        <p14:creationId xmlns:p14="http://schemas.microsoft.com/office/powerpoint/2010/main" val="28951521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80AC0447-62DD-47FA-B517-6AC7D3966382}"/>
              </a:ext>
            </a:extLst>
          </p:cNvPr>
          <p:cNvSpPr>
            <a:spLocks noGrp="1"/>
          </p:cNvSpPr>
          <p:nvPr>
            <p:ph type="body" sz="quarter" idx="13"/>
          </p:nvPr>
        </p:nvSpPr>
        <p:spPr>
          <a:xfrm>
            <a:off x="166255" y="936395"/>
            <a:ext cx="3117272" cy="3297980"/>
          </a:xfrm>
        </p:spPr>
        <p:txBody>
          <a:bodyPr>
            <a:normAutofit/>
          </a:bodyPr>
          <a:lstStyle/>
          <a:p>
            <a:r>
              <a:rPr lang="pt-PT" sz="3200" dirty="0"/>
              <a:t>Diretrizes para o desenvolvimento do turismo sustentável de acordo com os padrões GSTC</a:t>
            </a:r>
            <a:endParaRPr lang="sl-SI" sz="3200" dirty="0"/>
          </a:p>
        </p:txBody>
      </p:sp>
      <p:sp>
        <p:nvSpPr>
          <p:cNvPr id="3" name="Označba mesta besedila 2">
            <a:extLst>
              <a:ext uri="{FF2B5EF4-FFF2-40B4-BE49-F238E27FC236}">
                <a16:creationId xmlns:a16="http://schemas.microsoft.com/office/drawing/2014/main" id="{AFB9DBDE-5EF9-4365-8AFD-CDDC606BB89C}"/>
              </a:ext>
            </a:extLst>
          </p:cNvPr>
          <p:cNvSpPr>
            <a:spLocks noGrp="1"/>
          </p:cNvSpPr>
          <p:nvPr>
            <p:ph type="body" sz="quarter" idx="14"/>
          </p:nvPr>
        </p:nvSpPr>
        <p:spPr>
          <a:xfrm>
            <a:off x="388093" y="5370388"/>
            <a:ext cx="11306752" cy="469184"/>
          </a:xfrm>
        </p:spPr>
        <p:txBody>
          <a:bodyPr/>
          <a:lstStyle/>
          <a:p>
            <a:r>
              <a:rPr lang="pt-PT" sz="2000" dirty="0"/>
              <a:t>Os critérios do GSTC são o resultado de esforços globais para desenvolver uma linguagem comum sobre sustentabilidade no turismo, que serve como padrão global de referência para o turismo sustentável.</a:t>
            </a:r>
            <a:endParaRPr lang="sl-SI" sz="2000" dirty="0"/>
          </a:p>
        </p:txBody>
      </p:sp>
      <p:pic>
        <p:nvPicPr>
          <p:cNvPr id="10" name="Slika 9">
            <a:hlinkClick r:id="rId3"/>
            <a:extLst>
              <a:ext uri="{FF2B5EF4-FFF2-40B4-BE49-F238E27FC236}">
                <a16:creationId xmlns:a16="http://schemas.microsoft.com/office/drawing/2014/main" id="{DAC545EC-8B55-4F05-B663-DD27AC307D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04622" y="4538201"/>
            <a:ext cx="2426178" cy="832187"/>
          </a:xfrm>
          <a:prstGeom prst="rect">
            <a:avLst/>
          </a:prstGeom>
        </p:spPr>
      </p:pic>
      <p:pic>
        <p:nvPicPr>
          <p:cNvPr id="6" name="Slika 5">
            <a:extLst>
              <a:ext uri="{FF2B5EF4-FFF2-40B4-BE49-F238E27FC236}">
                <a16:creationId xmlns:a16="http://schemas.microsoft.com/office/drawing/2014/main" id="{E9DA407F-B2F8-4C9F-B73F-7C0B5539BD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45100" y="15937"/>
            <a:ext cx="4851450" cy="4865914"/>
          </a:xfrm>
          <a:prstGeom prst="rect">
            <a:avLst/>
          </a:prstGeom>
        </p:spPr>
      </p:pic>
    </p:spTree>
    <p:extLst>
      <p:ext uri="{BB962C8B-B14F-4D97-AF65-F5344CB8AC3E}">
        <p14:creationId xmlns:p14="http://schemas.microsoft.com/office/powerpoint/2010/main" val="17972263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95076808-D9F3-44C1-AA95-8E4A275C0063}"/>
              </a:ext>
            </a:extLst>
          </p:cNvPr>
          <p:cNvSpPr>
            <a:spLocks noGrp="1"/>
          </p:cNvSpPr>
          <p:nvPr>
            <p:ph type="body" sz="quarter" idx="15"/>
          </p:nvPr>
        </p:nvSpPr>
        <p:spPr>
          <a:xfrm>
            <a:off x="398179" y="748107"/>
            <a:ext cx="3560635" cy="1459693"/>
          </a:xfrm>
        </p:spPr>
        <p:txBody>
          <a:bodyPr>
            <a:noAutofit/>
          </a:bodyPr>
          <a:lstStyle/>
          <a:p>
            <a:pPr algn="just"/>
            <a:r>
              <a:rPr lang="pt-PT" sz="2800" dirty="0"/>
              <a:t>Pequenos passos que levam a GRANDES MUDANÇAS na prática diária do turismo</a:t>
            </a:r>
            <a:endParaRPr lang="en-US" sz="2800" dirty="0"/>
          </a:p>
        </p:txBody>
      </p:sp>
      <p:grpSp>
        <p:nvGrpSpPr>
          <p:cNvPr id="33" name="Skupina 32">
            <a:extLst>
              <a:ext uri="{FF2B5EF4-FFF2-40B4-BE49-F238E27FC236}">
                <a16:creationId xmlns:a16="http://schemas.microsoft.com/office/drawing/2014/main" id="{610D9135-7804-4658-8A2C-C89D75C43A92}"/>
              </a:ext>
            </a:extLst>
          </p:cNvPr>
          <p:cNvGrpSpPr/>
          <p:nvPr/>
        </p:nvGrpSpPr>
        <p:grpSpPr>
          <a:xfrm>
            <a:off x="4245896" y="5721347"/>
            <a:ext cx="7224880" cy="599496"/>
            <a:chOff x="2997557" y="4425951"/>
            <a:chExt cx="7224880" cy="599496"/>
          </a:xfrm>
        </p:grpSpPr>
        <p:sp>
          <p:nvSpPr>
            <p:cNvPr id="7" name="CaixaDeTexto 3">
              <a:extLst>
                <a:ext uri="{FF2B5EF4-FFF2-40B4-BE49-F238E27FC236}">
                  <a16:creationId xmlns:a16="http://schemas.microsoft.com/office/drawing/2014/main" id="{6B466BF6-8E4A-4093-A3C9-F27916ED25D5}"/>
                </a:ext>
              </a:extLst>
            </p:cNvPr>
            <p:cNvSpPr txBox="1"/>
            <p:nvPr/>
          </p:nvSpPr>
          <p:spPr>
            <a:xfrm>
              <a:off x="2997557" y="4436375"/>
              <a:ext cx="7224880"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a:lnSpc>
                  <a:spcPct val="150000"/>
                </a:lnSpc>
              </a:pPr>
              <a:r>
                <a:rPr lang="sl-SI" sz="2400" b="1" i="1" dirty="0">
                  <a:solidFill>
                    <a:schemeClr val="bg1"/>
                  </a:solidFill>
                  <a:effectLst>
                    <a:outerShdw blurRad="38100" dist="38100" dir="2700000" algn="tl">
                      <a:srgbClr val="000000">
                        <a:alpha val="43137"/>
                      </a:srgbClr>
                    </a:outerShdw>
                  </a:effectLst>
                </a:rPr>
                <a:t> </a:t>
              </a:r>
              <a:r>
                <a:rPr lang="pt-PT" sz="2400" b="1" i="1" dirty="0">
                  <a:solidFill>
                    <a:schemeClr val="bg1"/>
                  </a:solidFill>
                  <a:effectLst>
                    <a:outerShdw blurRad="38100" dist="38100" dir="2700000" algn="tl">
                      <a:srgbClr val="000000">
                        <a:alpha val="43137"/>
                      </a:srgbClr>
                    </a:outerShdw>
                  </a:effectLst>
                </a:rPr>
                <a:t>        Pagar compensação da pegada de carbono ...</a:t>
              </a:r>
              <a:endParaRPr lang="en-US" sz="2400" dirty="0"/>
            </a:p>
          </p:txBody>
        </p:sp>
        <p:pic>
          <p:nvPicPr>
            <p:cNvPr id="24" name="Grafika 23" descr="Plesni koraki">
              <a:extLst>
                <a:ext uri="{FF2B5EF4-FFF2-40B4-BE49-F238E27FC236}">
                  <a16:creationId xmlns:a16="http://schemas.microsoft.com/office/drawing/2014/main" id="{300D96E8-1B96-4F8A-9882-3C6F0B47A33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37299" y="4425951"/>
              <a:ext cx="563197" cy="563197"/>
            </a:xfrm>
            <a:prstGeom prst="rect">
              <a:avLst/>
            </a:prstGeom>
          </p:spPr>
        </p:pic>
      </p:grpSp>
      <p:grpSp>
        <p:nvGrpSpPr>
          <p:cNvPr id="31" name="Skupina 30">
            <a:extLst>
              <a:ext uri="{FF2B5EF4-FFF2-40B4-BE49-F238E27FC236}">
                <a16:creationId xmlns:a16="http://schemas.microsoft.com/office/drawing/2014/main" id="{296CA633-17A1-43FA-9692-707A26946EC1}"/>
              </a:ext>
            </a:extLst>
          </p:cNvPr>
          <p:cNvGrpSpPr/>
          <p:nvPr/>
        </p:nvGrpSpPr>
        <p:grpSpPr>
          <a:xfrm>
            <a:off x="4215034" y="4994115"/>
            <a:ext cx="7224880" cy="593193"/>
            <a:chOff x="2069866" y="3504011"/>
            <a:chExt cx="7224880" cy="593193"/>
          </a:xfrm>
        </p:grpSpPr>
        <p:sp>
          <p:nvSpPr>
            <p:cNvPr id="27" name="CaixaDeTexto 3">
              <a:extLst>
                <a:ext uri="{FF2B5EF4-FFF2-40B4-BE49-F238E27FC236}">
                  <a16:creationId xmlns:a16="http://schemas.microsoft.com/office/drawing/2014/main" id="{2A1DFF4F-ABE6-4F2A-996D-05629E42DBE8}"/>
                </a:ext>
              </a:extLst>
            </p:cNvPr>
            <p:cNvSpPr txBox="1"/>
            <p:nvPr/>
          </p:nvSpPr>
          <p:spPr>
            <a:xfrm>
              <a:off x="2069866" y="3508132"/>
              <a:ext cx="7224880"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a:lnSpc>
                  <a:spcPct val="150000"/>
                </a:lnSpc>
              </a:pPr>
              <a:r>
                <a:rPr lang="sl-SI" sz="2400" b="1" i="1" dirty="0">
                  <a:solidFill>
                    <a:schemeClr val="bg1"/>
                  </a:solidFill>
                  <a:effectLst>
                    <a:outerShdw blurRad="38100" dist="38100" dir="2700000" algn="tl">
                      <a:srgbClr val="000000">
                        <a:alpha val="43137"/>
                      </a:srgbClr>
                    </a:outerShdw>
                  </a:effectLst>
                </a:rPr>
                <a:t> </a:t>
              </a:r>
              <a:r>
                <a:rPr lang="pt-PT" sz="2400" b="1" i="1" dirty="0">
                  <a:solidFill>
                    <a:schemeClr val="bg1"/>
                  </a:solidFill>
                  <a:effectLst>
                    <a:outerShdw blurRad="38100" dist="38100" dir="2700000" algn="tl">
                      <a:srgbClr val="000000">
                        <a:alpha val="43137"/>
                      </a:srgbClr>
                    </a:outerShdw>
                  </a:effectLst>
                </a:rPr>
                <a:t>        </a:t>
              </a:r>
              <a:r>
                <a:rPr lang="sl-SI" sz="2400" b="1" i="1" dirty="0">
                  <a:solidFill>
                    <a:schemeClr val="bg1"/>
                  </a:solidFill>
                  <a:effectLst>
                    <a:outerShdw blurRad="38100" dist="38100" dir="2700000" algn="tl">
                      <a:srgbClr val="000000">
                        <a:alpha val="43137"/>
                      </a:srgbClr>
                    </a:outerShdw>
                  </a:effectLst>
                </a:rPr>
                <a:t>Menos viagens aéreas</a:t>
              </a:r>
              <a:endParaRPr lang="en-US" sz="2400" dirty="0"/>
            </a:p>
          </p:txBody>
        </p:sp>
        <p:pic>
          <p:nvPicPr>
            <p:cNvPr id="28" name="Slika 27">
              <a:extLst>
                <a:ext uri="{FF2B5EF4-FFF2-40B4-BE49-F238E27FC236}">
                  <a16:creationId xmlns:a16="http://schemas.microsoft.com/office/drawing/2014/main" id="{22227142-6206-4F06-BD63-DF55FDB999FA}"/>
                </a:ext>
              </a:extLst>
            </p:cNvPr>
            <p:cNvPicPr>
              <a:picLocks noChangeAspect="1"/>
            </p:cNvPicPr>
            <p:nvPr/>
          </p:nvPicPr>
          <p:blipFill>
            <a:blip r:embed="rId5"/>
            <a:stretch>
              <a:fillRect/>
            </a:stretch>
          </p:blipFill>
          <p:spPr>
            <a:xfrm>
              <a:off x="2122677" y="3504011"/>
              <a:ext cx="566977" cy="560881"/>
            </a:xfrm>
            <a:prstGeom prst="rect">
              <a:avLst/>
            </a:prstGeom>
          </p:spPr>
        </p:pic>
      </p:grpSp>
      <p:grpSp>
        <p:nvGrpSpPr>
          <p:cNvPr id="32" name="Skupina 31">
            <a:extLst>
              <a:ext uri="{FF2B5EF4-FFF2-40B4-BE49-F238E27FC236}">
                <a16:creationId xmlns:a16="http://schemas.microsoft.com/office/drawing/2014/main" id="{62C05899-2FB0-4C06-AA0E-002AE98158B9}"/>
              </a:ext>
            </a:extLst>
          </p:cNvPr>
          <p:cNvGrpSpPr/>
          <p:nvPr/>
        </p:nvGrpSpPr>
        <p:grpSpPr>
          <a:xfrm>
            <a:off x="4245896" y="2528694"/>
            <a:ext cx="7239003" cy="599496"/>
            <a:chOff x="2993677" y="5291642"/>
            <a:chExt cx="7239003" cy="599496"/>
          </a:xfrm>
        </p:grpSpPr>
        <p:sp>
          <p:nvSpPr>
            <p:cNvPr id="25" name="CaixaDeTexto 3">
              <a:extLst>
                <a:ext uri="{FF2B5EF4-FFF2-40B4-BE49-F238E27FC236}">
                  <a16:creationId xmlns:a16="http://schemas.microsoft.com/office/drawing/2014/main" id="{882E3E07-806F-46FC-8BCD-9D5B02A42F40}"/>
                </a:ext>
              </a:extLst>
            </p:cNvPr>
            <p:cNvSpPr txBox="1"/>
            <p:nvPr/>
          </p:nvSpPr>
          <p:spPr>
            <a:xfrm>
              <a:off x="2993677" y="5291642"/>
              <a:ext cx="7239003"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a:lnSpc>
                  <a:spcPct val="150000"/>
                </a:lnSpc>
              </a:pPr>
              <a:r>
                <a:rPr lang="sl-SI" sz="2400" b="1" i="1" dirty="0">
                  <a:solidFill>
                    <a:schemeClr val="bg1"/>
                  </a:solidFill>
                  <a:effectLst>
                    <a:outerShdw blurRad="38100" dist="38100" dir="2700000" algn="tl">
                      <a:srgbClr val="000000">
                        <a:alpha val="43137"/>
                      </a:srgbClr>
                    </a:outerShdw>
                  </a:effectLst>
                </a:rPr>
                <a:t> </a:t>
              </a:r>
              <a:r>
                <a:rPr lang="pt-PT" sz="2400" b="1" i="1" dirty="0">
                  <a:solidFill>
                    <a:schemeClr val="bg1"/>
                  </a:solidFill>
                  <a:effectLst>
                    <a:outerShdw blurRad="38100" dist="38100" dir="2700000" algn="tl">
                      <a:srgbClr val="000000">
                        <a:alpha val="43137"/>
                      </a:srgbClr>
                    </a:outerShdw>
                  </a:effectLst>
                </a:rPr>
                <a:t>        Roupa de cama para 1 semana, toalhas para 3 dias</a:t>
              </a:r>
              <a:endParaRPr lang="en-GB" sz="2400" dirty="0"/>
            </a:p>
          </p:txBody>
        </p:sp>
        <p:pic>
          <p:nvPicPr>
            <p:cNvPr id="29" name="Grafika 28" descr="Plesni koraki">
              <a:extLst>
                <a:ext uri="{FF2B5EF4-FFF2-40B4-BE49-F238E27FC236}">
                  <a16:creationId xmlns:a16="http://schemas.microsoft.com/office/drawing/2014/main" id="{AF6F8B84-3B09-44B4-AB15-4482AF8895C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37299" y="5327941"/>
              <a:ext cx="563197" cy="563197"/>
            </a:xfrm>
            <a:prstGeom prst="rect">
              <a:avLst/>
            </a:prstGeom>
          </p:spPr>
        </p:pic>
      </p:grpSp>
      <p:grpSp>
        <p:nvGrpSpPr>
          <p:cNvPr id="35" name="Skupina 34">
            <a:extLst>
              <a:ext uri="{FF2B5EF4-FFF2-40B4-BE49-F238E27FC236}">
                <a16:creationId xmlns:a16="http://schemas.microsoft.com/office/drawing/2014/main" id="{F73AA5A9-F36E-4EB9-BD18-AB503E96E828}"/>
              </a:ext>
            </a:extLst>
          </p:cNvPr>
          <p:cNvGrpSpPr/>
          <p:nvPr/>
        </p:nvGrpSpPr>
        <p:grpSpPr>
          <a:xfrm>
            <a:off x="4260019" y="1714383"/>
            <a:ext cx="7224880" cy="593193"/>
            <a:chOff x="2069866" y="3504011"/>
            <a:chExt cx="7760308" cy="593193"/>
          </a:xfrm>
        </p:grpSpPr>
        <p:sp>
          <p:nvSpPr>
            <p:cNvPr id="36" name="CaixaDeTexto 3">
              <a:extLst>
                <a:ext uri="{FF2B5EF4-FFF2-40B4-BE49-F238E27FC236}">
                  <a16:creationId xmlns:a16="http://schemas.microsoft.com/office/drawing/2014/main" id="{9B1F5D1B-7AE8-4B98-954E-C98E52F1046E}"/>
                </a:ext>
              </a:extLst>
            </p:cNvPr>
            <p:cNvSpPr txBox="1"/>
            <p:nvPr/>
          </p:nvSpPr>
          <p:spPr>
            <a:xfrm>
              <a:off x="2069866" y="3508132"/>
              <a:ext cx="7760308"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a:lnSpc>
                  <a:spcPct val="150000"/>
                </a:lnSpc>
              </a:pPr>
              <a:r>
                <a:rPr lang="sl-SI" sz="2400" b="1" i="1" dirty="0">
                  <a:solidFill>
                    <a:schemeClr val="bg1"/>
                  </a:solidFill>
                  <a:effectLst>
                    <a:outerShdw blurRad="38100" dist="38100" dir="2700000" algn="tl">
                      <a:srgbClr val="000000">
                        <a:alpha val="43137"/>
                      </a:srgbClr>
                    </a:outerShdw>
                  </a:effectLst>
                </a:rPr>
                <a:t> </a:t>
              </a:r>
              <a:r>
                <a:rPr lang="pt-PT" sz="2400" b="1" i="1" dirty="0">
                  <a:solidFill>
                    <a:schemeClr val="bg1"/>
                  </a:solidFill>
                  <a:effectLst>
                    <a:outerShdw blurRad="38100" dist="38100" dir="2700000" algn="tl">
                      <a:srgbClr val="000000">
                        <a:alpha val="43137"/>
                      </a:srgbClr>
                    </a:outerShdw>
                  </a:effectLst>
                </a:rPr>
                <a:t>        </a:t>
              </a:r>
              <a:r>
                <a:rPr lang="sl-SI" sz="2400" b="1" i="1" dirty="0">
                  <a:solidFill>
                    <a:schemeClr val="bg1"/>
                  </a:solidFill>
                  <a:effectLst>
                    <a:outerShdw blurRad="38100" dist="38100" dir="2700000" algn="tl">
                      <a:srgbClr val="000000">
                        <a:alpha val="43137"/>
                      </a:srgbClr>
                    </a:outerShdw>
                  </a:effectLst>
                </a:rPr>
                <a:t>Uso de dispensadores de sabonete</a:t>
              </a:r>
              <a:endParaRPr lang="en-US" sz="2400" dirty="0"/>
            </a:p>
          </p:txBody>
        </p:sp>
        <p:pic>
          <p:nvPicPr>
            <p:cNvPr id="37" name="Slika 36">
              <a:extLst>
                <a:ext uri="{FF2B5EF4-FFF2-40B4-BE49-F238E27FC236}">
                  <a16:creationId xmlns:a16="http://schemas.microsoft.com/office/drawing/2014/main" id="{4774AAC8-A2F7-48AD-B60A-F832085D117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22677" y="3504011"/>
              <a:ext cx="566977" cy="560881"/>
            </a:xfrm>
            <a:prstGeom prst="rect">
              <a:avLst/>
            </a:prstGeom>
          </p:spPr>
        </p:pic>
      </p:grpSp>
      <p:grpSp>
        <p:nvGrpSpPr>
          <p:cNvPr id="41" name="Skupina 40">
            <a:extLst>
              <a:ext uri="{FF2B5EF4-FFF2-40B4-BE49-F238E27FC236}">
                <a16:creationId xmlns:a16="http://schemas.microsoft.com/office/drawing/2014/main" id="{1EE13A29-DD46-4093-9F58-52D1AFDAF8B3}"/>
              </a:ext>
            </a:extLst>
          </p:cNvPr>
          <p:cNvGrpSpPr/>
          <p:nvPr/>
        </p:nvGrpSpPr>
        <p:grpSpPr>
          <a:xfrm>
            <a:off x="4260019" y="126136"/>
            <a:ext cx="7224880" cy="593193"/>
            <a:chOff x="2069866" y="3504011"/>
            <a:chExt cx="7224880" cy="593193"/>
          </a:xfrm>
        </p:grpSpPr>
        <p:sp>
          <p:nvSpPr>
            <p:cNvPr id="42" name="CaixaDeTexto 3">
              <a:extLst>
                <a:ext uri="{FF2B5EF4-FFF2-40B4-BE49-F238E27FC236}">
                  <a16:creationId xmlns:a16="http://schemas.microsoft.com/office/drawing/2014/main" id="{B201998F-3E55-4574-AB65-B81A13DCAF2D}"/>
                </a:ext>
              </a:extLst>
            </p:cNvPr>
            <p:cNvSpPr txBox="1"/>
            <p:nvPr/>
          </p:nvSpPr>
          <p:spPr>
            <a:xfrm>
              <a:off x="2069866" y="3508132"/>
              <a:ext cx="7224880"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a:lnSpc>
                  <a:spcPct val="150000"/>
                </a:lnSpc>
              </a:pPr>
              <a:r>
                <a:rPr lang="sl-SI" sz="2400" b="1" i="1" dirty="0">
                  <a:solidFill>
                    <a:schemeClr val="bg1"/>
                  </a:solidFill>
                  <a:effectLst>
                    <a:outerShdw blurRad="38100" dist="38100" dir="2700000" algn="tl">
                      <a:srgbClr val="000000">
                        <a:alpha val="43137"/>
                      </a:srgbClr>
                    </a:outerShdw>
                  </a:effectLst>
                </a:rPr>
                <a:t>         </a:t>
              </a:r>
              <a:r>
                <a:rPr lang="en-US" sz="2400" b="1" i="1" dirty="0" err="1">
                  <a:solidFill>
                    <a:schemeClr val="bg1"/>
                  </a:solidFill>
                  <a:effectLst>
                    <a:outerShdw blurRad="38100" dist="38100" dir="2700000" algn="tl">
                      <a:srgbClr val="000000">
                        <a:alpha val="43137"/>
                      </a:srgbClr>
                    </a:outerShdw>
                  </a:effectLst>
                </a:rPr>
                <a:t>Reciclar</a:t>
              </a:r>
              <a:r>
                <a:rPr lang="en-US" sz="2400" b="1" i="1" dirty="0">
                  <a:solidFill>
                    <a:schemeClr val="bg1"/>
                  </a:solidFill>
                  <a:effectLst>
                    <a:outerShdw blurRad="38100" dist="38100" dir="2700000" algn="tl">
                      <a:srgbClr val="000000">
                        <a:alpha val="43137"/>
                      </a:srgbClr>
                    </a:outerShdw>
                  </a:effectLst>
                </a:rPr>
                <a:t> o </a:t>
              </a:r>
              <a:r>
                <a:rPr lang="en-US" sz="2400" b="1" i="1" dirty="0" err="1">
                  <a:solidFill>
                    <a:schemeClr val="bg1"/>
                  </a:solidFill>
                  <a:effectLst>
                    <a:outerShdw blurRad="38100" dist="38100" dir="2700000" algn="tl">
                      <a:srgbClr val="000000">
                        <a:alpha val="43137"/>
                      </a:srgbClr>
                    </a:outerShdw>
                  </a:effectLst>
                </a:rPr>
                <a:t>lixo</a:t>
              </a:r>
              <a:endParaRPr lang="en-US" sz="2400" dirty="0"/>
            </a:p>
          </p:txBody>
        </p:sp>
        <p:pic>
          <p:nvPicPr>
            <p:cNvPr id="43" name="Slika 42">
              <a:extLst>
                <a:ext uri="{FF2B5EF4-FFF2-40B4-BE49-F238E27FC236}">
                  <a16:creationId xmlns:a16="http://schemas.microsoft.com/office/drawing/2014/main" id="{909F8D8D-F26C-409B-85EA-B0EE0AA74843}"/>
                </a:ext>
              </a:extLst>
            </p:cNvPr>
            <p:cNvPicPr>
              <a:picLocks noChangeAspect="1"/>
            </p:cNvPicPr>
            <p:nvPr/>
          </p:nvPicPr>
          <p:blipFill>
            <a:blip r:embed="rId5"/>
            <a:stretch>
              <a:fillRect/>
            </a:stretch>
          </p:blipFill>
          <p:spPr>
            <a:xfrm>
              <a:off x="2122677" y="3504011"/>
              <a:ext cx="566977" cy="560881"/>
            </a:xfrm>
            <a:prstGeom prst="rect">
              <a:avLst/>
            </a:prstGeom>
          </p:spPr>
        </p:pic>
      </p:grpSp>
      <p:grpSp>
        <p:nvGrpSpPr>
          <p:cNvPr id="44" name="Skupina 43">
            <a:extLst>
              <a:ext uri="{FF2B5EF4-FFF2-40B4-BE49-F238E27FC236}">
                <a16:creationId xmlns:a16="http://schemas.microsoft.com/office/drawing/2014/main" id="{9A155721-F323-42C5-BCC2-BBECA145E3B2}"/>
              </a:ext>
            </a:extLst>
          </p:cNvPr>
          <p:cNvGrpSpPr/>
          <p:nvPr/>
        </p:nvGrpSpPr>
        <p:grpSpPr>
          <a:xfrm>
            <a:off x="4245896" y="3346522"/>
            <a:ext cx="7224880" cy="599496"/>
            <a:chOff x="3007800" y="5291642"/>
            <a:chExt cx="7224880" cy="599496"/>
          </a:xfrm>
        </p:grpSpPr>
        <p:sp>
          <p:nvSpPr>
            <p:cNvPr id="45" name="CaixaDeTexto 3">
              <a:extLst>
                <a:ext uri="{FF2B5EF4-FFF2-40B4-BE49-F238E27FC236}">
                  <a16:creationId xmlns:a16="http://schemas.microsoft.com/office/drawing/2014/main" id="{7C409E59-D9D4-415D-B652-02EC36D862CE}"/>
                </a:ext>
              </a:extLst>
            </p:cNvPr>
            <p:cNvSpPr txBox="1"/>
            <p:nvPr/>
          </p:nvSpPr>
          <p:spPr>
            <a:xfrm>
              <a:off x="3007800" y="5291642"/>
              <a:ext cx="7224880"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a:lnSpc>
                  <a:spcPct val="150000"/>
                </a:lnSpc>
              </a:pPr>
              <a:r>
                <a:rPr lang="sl-SI" sz="2400" b="1" i="1" dirty="0">
                  <a:solidFill>
                    <a:schemeClr val="bg1"/>
                  </a:solidFill>
                  <a:effectLst>
                    <a:outerShdw blurRad="38100" dist="38100" dir="2700000" algn="tl">
                      <a:srgbClr val="000000">
                        <a:alpha val="43137"/>
                      </a:srgbClr>
                    </a:outerShdw>
                  </a:effectLst>
                </a:rPr>
                <a:t>         </a:t>
              </a:r>
              <a:r>
                <a:rPr lang="en-US" sz="2400" b="1" i="1" dirty="0">
                  <a:solidFill>
                    <a:schemeClr val="bg1"/>
                  </a:solidFill>
                  <a:effectLst>
                    <a:outerShdw blurRad="38100" dist="38100" dir="2700000" algn="tl">
                      <a:srgbClr val="000000">
                        <a:alpha val="43137"/>
                      </a:srgbClr>
                    </a:outerShdw>
                  </a:effectLst>
                </a:rPr>
                <a:t>Usar </a:t>
              </a:r>
              <a:r>
                <a:rPr lang="en-US" sz="2400" b="1" i="1" dirty="0" err="1">
                  <a:solidFill>
                    <a:schemeClr val="bg1"/>
                  </a:solidFill>
                  <a:effectLst>
                    <a:outerShdw blurRad="38100" dist="38100" dir="2700000" algn="tl">
                      <a:srgbClr val="000000">
                        <a:alpha val="43137"/>
                      </a:srgbClr>
                    </a:outerShdw>
                  </a:effectLst>
                </a:rPr>
                <a:t>produtos</a:t>
              </a:r>
              <a:r>
                <a:rPr lang="en-US" sz="2400" b="1" i="1" dirty="0">
                  <a:solidFill>
                    <a:schemeClr val="bg1"/>
                  </a:solidFill>
                  <a:effectLst>
                    <a:outerShdw blurRad="38100" dist="38100" dir="2700000" algn="tl">
                      <a:srgbClr val="000000">
                        <a:alpha val="43137"/>
                      </a:srgbClr>
                    </a:outerShdw>
                  </a:effectLst>
                </a:rPr>
                <a:t> </a:t>
              </a:r>
              <a:r>
                <a:rPr lang="en-US" sz="2400" b="1" i="1" dirty="0" err="1">
                  <a:solidFill>
                    <a:schemeClr val="bg1"/>
                  </a:solidFill>
                  <a:effectLst>
                    <a:outerShdw blurRad="38100" dist="38100" dir="2700000" algn="tl">
                      <a:srgbClr val="000000">
                        <a:alpha val="43137"/>
                      </a:srgbClr>
                    </a:outerShdw>
                  </a:effectLst>
                </a:rPr>
                <a:t>locais</a:t>
              </a:r>
              <a:endParaRPr lang="en-US" sz="2400" dirty="0"/>
            </a:p>
          </p:txBody>
        </p:sp>
        <p:pic>
          <p:nvPicPr>
            <p:cNvPr id="46" name="Grafika 45" descr="Plesni koraki">
              <a:extLst>
                <a:ext uri="{FF2B5EF4-FFF2-40B4-BE49-F238E27FC236}">
                  <a16:creationId xmlns:a16="http://schemas.microsoft.com/office/drawing/2014/main" id="{0B92698A-ACCE-4A8F-A6DB-6E73F19D3D9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37299" y="5327941"/>
              <a:ext cx="563197" cy="563197"/>
            </a:xfrm>
            <a:prstGeom prst="rect">
              <a:avLst/>
            </a:prstGeom>
          </p:spPr>
        </p:pic>
      </p:grpSp>
      <p:grpSp>
        <p:nvGrpSpPr>
          <p:cNvPr id="47" name="Skupina 46">
            <a:extLst>
              <a:ext uri="{FF2B5EF4-FFF2-40B4-BE49-F238E27FC236}">
                <a16:creationId xmlns:a16="http://schemas.microsoft.com/office/drawing/2014/main" id="{000CA13D-A5BD-431F-857F-0C59553BE799}"/>
              </a:ext>
            </a:extLst>
          </p:cNvPr>
          <p:cNvGrpSpPr/>
          <p:nvPr/>
        </p:nvGrpSpPr>
        <p:grpSpPr>
          <a:xfrm>
            <a:off x="4260019" y="979082"/>
            <a:ext cx="7224880" cy="589072"/>
            <a:chOff x="2763728" y="2914939"/>
            <a:chExt cx="7760308" cy="589072"/>
          </a:xfrm>
        </p:grpSpPr>
        <p:sp>
          <p:nvSpPr>
            <p:cNvPr id="48" name="CaixaDeTexto 3">
              <a:extLst>
                <a:ext uri="{FF2B5EF4-FFF2-40B4-BE49-F238E27FC236}">
                  <a16:creationId xmlns:a16="http://schemas.microsoft.com/office/drawing/2014/main" id="{9E3A9BBD-BD42-43B9-845A-62CED8A8CA6C}"/>
                </a:ext>
              </a:extLst>
            </p:cNvPr>
            <p:cNvSpPr txBox="1"/>
            <p:nvPr/>
          </p:nvSpPr>
          <p:spPr>
            <a:xfrm>
              <a:off x="2763728" y="2914939"/>
              <a:ext cx="7760308"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a:lnSpc>
                  <a:spcPct val="150000"/>
                </a:lnSpc>
              </a:pPr>
              <a:r>
                <a:rPr lang="sl-SI" sz="2400" b="1" i="1" dirty="0">
                  <a:solidFill>
                    <a:schemeClr val="bg1"/>
                  </a:solidFill>
                  <a:effectLst>
                    <a:outerShdw blurRad="38100" dist="38100" dir="2700000" algn="tl">
                      <a:srgbClr val="000000">
                        <a:alpha val="43137"/>
                      </a:srgbClr>
                    </a:outerShdw>
                  </a:effectLst>
                </a:rPr>
                <a:t> </a:t>
              </a:r>
              <a:r>
                <a:rPr lang="pt-PT" sz="2400" b="1" i="1" dirty="0">
                  <a:solidFill>
                    <a:schemeClr val="bg1"/>
                  </a:solidFill>
                  <a:effectLst>
                    <a:outerShdw blurRad="38100" dist="38100" dir="2700000" algn="tl">
                      <a:srgbClr val="000000">
                        <a:alpha val="43137"/>
                      </a:srgbClr>
                    </a:outerShdw>
                  </a:effectLst>
                </a:rPr>
                <a:t>        Descontinuar o uso de plásticos descartáveis</a:t>
              </a:r>
              <a:endParaRPr lang="en-GB" sz="2400" dirty="0"/>
            </a:p>
          </p:txBody>
        </p:sp>
        <p:pic>
          <p:nvPicPr>
            <p:cNvPr id="49" name="Slika 48">
              <a:extLst>
                <a:ext uri="{FF2B5EF4-FFF2-40B4-BE49-F238E27FC236}">
                  <a16:creationId xmlns:a16="http://schemas.microsoft.com/office/drawing/2014/main" id="{F7D2CE40-D801-488F-95B0-28988C8848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84772" y="2932095"/>
              <a:ext cx="566977" cy="560881"/>
            </a:xfrm>
            <a:prstGeom prst="rect">
              <a:avLst/>
            </a:prstGeom>
          </p:spPr>
        </p:pic>
      </p:grpSp>
      <p:grpSp>
        <p:nvGrpSpPr>
          <p:cNvPr id="51" name="Skupina 50">
            <a:extLst>
              <a:ext uri="{FF2B5EF4-FFF2-40B4-BE49-F238E27FC236}">
                <a16:creationId xmlns:a16="http://schemas.microsoft.com/office/drawing/2014/main" id="{EFB538A9-1A53-4BB8-B6DB-EF02AF41BA61}"/>
              </a:ext>
            </a:extLst>
          </p:cNvPr>
          <p:cNvGrpSpPr/>
          <p:nvPr/>
        </p:nvGrpSpPr>
        <p:grpSpPr>
          <a:xfrm>
            <a:off x="4245896" y="4169984"/>
            <a:ext cx="7224880" cy="593193"/>
            <a:chOff x="2069866" y="3504011"/>
            <a:chExt cx="7224880" cy="593193"/>
          </a:xfrm>
        </p:grpSpPr>
        <p:sp>
          <p:nvSpPr>
            <p:cNvPr id="52" name="CaixaDeTexto 3">
              <a:extLst>
                <a:ext uri="{FF2B5EF4-FFF2-40B4-BE49-F238E27FC236}">
                  <a16:creationId xmlns:a16="http://schemas.microsoft.com/office/drawing/2014/main" id="{4C40A4C4-0207-4688-9A07-570F576D5DE6}"/>
                </a:ext>
              </a:extLst>
            </p:cNvPr>
            <p:cNvSpPr txBox="1"/>
            <p:nvPr/>
          </p:nvSpPr>
          <p:spPr>
            <a:xfrm>
              <a:off x="2069866" y="3508132"/>
              <a:ext cx="7224880"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a:lnSpc>
                  <a:spcPct val="150000"/>
                </a:lnSpc>
              </a:pPr>
              <a:r>
                <a:rPr lang="sl-SI" sz="2400" b="1" i="1" dirty="0">
                  <a:solidFill>
                    <a:schemeClr val="bg1"/>
                  </a:solidFill>
                  <a:effectLst>
                    <a:outerShdw blurRad="38100" dist="38100" dir="2700000" algn="tl">
                      <a:srgbClr val="000000">
                        <a:alpha val="43137"/>
                      </a:srgbClr>
                    </a:outerShdw>
                  </a:effectLst>
                </a:rPr>
                <a:t>         </a:t>
              </a:r>
              <a:r>
                <a:rPr lang="en-US" sz="2400" b="1" i="1" dirty="0" err="1">
                  <a:solidFill>
                    <a:schemeClr val="bg1"/>
                  </a:solidFill>
                  <a:effectLst>
                    <a:outerShdw blurRad="38100" dist="38100" dir="2700000" algn="tl">
                      <a:srgbClr val="000000">
                        <a:alpha val="43137"/>
                      </a:srgbClr>
                    </a:outerShdw>
                  </a:effectLst>
                </a:rPr>
                <a:t>Viajar</a:t>
              </a:r>
              <a:r>
                <a:rPr lang="en-US" sz="2400" b="1" i="1" dirty="0">
                  <a:solidFill>
                    <a:schemeClr val="bg1"/>
                  </a:solidFill>
                  <a:effectLst>
                    <a:outerShdw blurRad="38100" dist="38100" dir="2700000" algn="tl">
                      <a:srgbClr val="000000">
                        <a:alpha val="43137"/>
                      </a:srgbClr>
                    </a:outerShdw>
                  </a:effectLst>
                </a:rPr>
                <a:t> com </a:t>
              </a:r>
              <a:r>
                <a:rPr lang="en-US" sz="2400" b="1" i="1" dirty="0" err="1">
                  <a:solidFill>
                    <a:schemeClr val="bg1"/>
                  </a:solidFill>
                  <a:effectLst>
                    <a:outerShdw blurRad="38100" dist="38100" dir="2700000" algn="tl">
                      <a:srgbClr val="000000">
                        <a:alpha val="43137"/>
                      </a:srgbClr>
                    </a:outerShdw>
                  </a:effectLst>
                </a:rPr>
                <a:t>menos</a:t>
              </a:r>
              <a:r>
                <a:rPr lang="en-US" sz="2400" b="1" i="1" dirty="0">
                  <a:solidFill>
                    <a:schemeClr val="bg1"/>
                  </a:solidFill>
                  <a:effectLst>
                    <a:outerShdw blurRad="38100" dist="38100" dir="2700000" algn="tl">
                      <a:srgbClr val="000000">
                        <a:alpha val="43137"/>
                      </a:srgbClr>
                    </a:outerShdw>
                  </a:effectLst>
                </a:rPr>
                <a:t> malas</a:t>
              </a:r>
              <a:endParaRPr lang="en-US" sz="2400" dirty="0"/>
            </a:p>
          </p:txBody>
        </p:sp>
        <p:pic>
          <p:nvPicPr>
            <p:cNvPr id="53" name="Slika 52">
              <a:extLst>
                <a:ext uri="{FF2B5EF4-FFF2-40B4-BE49-F238E27FC236}">
                  <a16:creationId xmlns:a16="http://schemas.microsoft.com/office/drawing/2014/main" id="{E72BEF45-9BFA-4062-A5DD-A31CAA0562AC}"/>
                </a:ext>
              </a:extLst>
            </p:cNvPr>
            <p:cNvPicPr>
              <a:picLocks noChangeAspect="1"/>
            </p:cNvPicPr>
            <p:nvPr/>
          </p:nvPicPr>
          <p:blipFill>
            <a:blip r:embed="rId5"/>
            <a:stretch>
              <a:fillRect/>
            </a:stretch>
          </p:blipFill>
          <p:spPr>
            <a:xfrm>
              <a:off x="2122677" y="3504011"/>
              <a:ext cx="566977" cy="560881"/>
            </a:xfrm>
            <a:prstGeom prst="rect">
              <a:avLst/>
            </a:prstGeom>
          </p:spPr>
        </p:pic>
      </p:grpSp>
      <p:pic>
        <p:nvPicPr>
          <p:cNvPr id="57" name="Slika 56">
            <a:hlinkClick r:id="rId6"/>
            <a:extLst>
              <a:ext uri="{FF2B5EF4-FFF2-40B4-BE49-F238E27FC236}">
                <a16:creationId xmlns:a16="http://schemas.microsoft.com/office/drawing/2014/main" id="{00E3FF5F-9B2D-4B05-AE34-0C6F78206AA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98179" y="3396763"/>
            <a:ext cx="1376979" cy="1554684"/>
          </a:xfrm>
          <a:prstGeom prst="rect">
            <a:avLst/>
          </a:prstGeom>
        </p:spPr>
      </p:pic>
      <p:pic>
        <p:nvPicPr>
          <p:cNvPr id="59" name="Slika 58">
            <a:hlinkClick r:id="rId8"/>
            <a:extLst>
              <a:ext uri="{FF2B5EF4-FFF2-40B4-BE49-F238E27FC236}">
                <a16:creationId xmlns:a16="http://schemas.microsoft.com/office/drawing/2014/main" id="{7CD81592-181B-42CB-B842-0B3A66B0FD92}"/>
              </a:ext>
            </a:extLst>
          </p:cNvPr>
          <p:cNvPicPr>
            <a:picLocks noChangeAspect="1"/>
          </p:cNvPicPr>
          <p:nvPr/>
        </p:nvPicPr>
        <p:blipFill>
          <a:blip r:embed="rId9"/>
          <a:stretch>
            <a:fillRect/>
          </a:stretch>
        </p:blipFill>
        <p:spPr>
          <a:xfrm>
            <a:off x="204542" y="5100780"/>
            <a:ext cx="2095434" cy="921991"/>
          </a:xfrm>
          <a:prstGeom prst="rect">
            <a:avLst/>
          </a:prstGeom>
        </p:spPr>
      </p:pic>
    </p:spTree>
    <p:extLst>
      <p:ext uri="{BB962C8B-B14F-4D97-AF65-F5344CB8AC3E}">
        <p14:creationId xmlns:p14="http://schemas.microsoft.com/office/powerpoint/2010/main" val="31857840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E6571E7D-DA76-4966-8A5F-AF62423AD6C0}"/>
              </a:ext>
            </a:extLst>
          </p:cNvPr>
          <p:cNvSpPr>
            <a:spLocks noGrp="1"/>
          </p:cNvSpPr>
          <p:nvPr>
            <p:ph type="body" sz="quarter" idx="14"/>
          </p:nvPr>
        </p:nvSpPr>
        <p:spPr/>
        <p:txBody>
          <a:bodyPr>
            <a:normAutofit fontScale="85000" lnSpcReduction="20000"/>
          </a:bodyPr>
          <a:lstStyle/>
          <a:p>
            <a:endParaRPr lang="sl-SI">
              <a:solidFill>
                <a:schemeClr val="bg1"/>
              </a:solidFill>
            </a:endParaRPr>
          </a:p>
        </p:txBody>
      </p:sp>
      <p:sp>
        <p:nvSpPr>
          <p:cNvPr id="3" name="Označba mesta besedila 2">
            <a:extLst>
              <a:ext uri="{FF2B5EF4-FFF2-40B4-BE49-F238E27FC236}">
                <a16:creationId xmlns:a16="http://schemas.microsoft.com/office/drawing/2014/main" id="{15C24AC4-94BD-42BB-BD68-8E0421F7A901}"/>
              </a:ext>
            </a:extLst>
          </p:cNvPr>
          <p:cNvSpPr>
            <a:spLocks noGrp="1"/>
          </p:cNvSpPr>
          <p:nvPr>
            <p:ph type="body" sz="quarter" idx="13"/>
          </p:nvPr>
        </p:nvSpPr>
        <p:spPr>
          <a:xfrm>
            <a:off x="623677" y="1120017"/>
            <a:ext cx="4369392" cy="4493975"/>
          </a:xfrm>
        </p:spPr>
        <p:txBody>
          <a:bodyPr>
            <a:normAutofit/>
          </a:bodyPr>
          <a:lstStyle/>
          <a:p>
            <a:pPr algn="just"/>
            <a:r>
              <a:rPr lang="pt-PT" sz="3200" b="1" dirty="0">
                <a:solidFill>
                  <a:schemeClr val="bg1"/>
                </a:solidFill>
              </a:rPr>
              <a:t>Destino sustentável</a:t>
            </a:r>
          </a:p>
          <a:p>
            <a:pPr algn="just"/>
            <a:r>
              <a:rPr lang="pt-PT" sz="2800" dirty="0">
                <a:solidFill>
                  <a:schemeClr val="bg1"/>
                </a:solidFill>
              </a:rPr>
              <a:t>onde o anfitrião atende às necessidades dos visitantes, indústria (turismo), meio ambiente e comunidades locais</a:t>
            </a:r>
            <a:r>
              <a:rPr lang="pt-PT" sz="2800" b="1" i="0" dirty="0">
                <a:solidFill>
                  <a:schemeClr val="bg1"/>
                </a:solidFill>
                <a:effectLst>
                  <a:outerShdw blurRad="38100" dist="38100" dir="2700000" algn="tl">
                    <a:srgbClr val="000000">
                      <a:alpha val="43137"/>
                    </a:srgbClr>
                  </a:outerShdw>
                </a:effectLst>
              </a:rPr>
              <a:t>.</a:t>
            </a:r>
          </a:p>
          <a:p>
            <a:pPr algn="just"/>
            <a:r>
              <a:rPr lang="sl-SI" sz="1200" dirty="0">
                <a:solidFill>
                  <a:schemeClr val="bg1"/>
                </a:solidFill>
              </a:rPr>
              <a:t>UNWTO and  UNEP, 2005</a:t>
            </a:r>
          </a:p>
        </p:txBody>
      </p:sp>
      <p:sp>
        <p:nvSpPr>
          <p:cNvPr id="4" name="Označba mesta besedila 3">
            <a:extLst>
              <a:ext uri="{FF2B5EF4-FFF2-40B4-BE49-F238E27FC236}">
                <a16:creationId xmlns:a16="http://schemas.microsoft.com/office/drawing/2014/main" id="{8764A99D-4BD7-4B7D-B44A-68CA9D7BBCC5}"/>
              </a:ext>
            </a:extLst>
          </p:cNvPr>
          <p:cNvSpPr>
            <a:spLocks noGrp="1"/>
          </p:cNvSpPr>
          <p:nvPr>
            <p:ph type="body" sz="quarter" idx="15"/>
          </p:nvPr>
        </p:nvSpPr>
        <p:spPr/>
        <p:txBody>
          <a:bodyPr>
            <a:normAutofit fontScale="92500" lnSpcReduction="10000"/>
          </a:bodyPr>
          <a:lstStyle/>
          <a:p>
            <a:endParaRPr lang="sl-SI" dirty="0">
              <a:solidFill>
                <a:schemeClr val="bg1"/>
              </a:solidFill>
            </a:endParaRPr>
          </a:p>
        </p:txBody>
      </p:sp>
      <p:pic>
        <p:nvPicPr>
          <p:cNvPr id="6" name="Označba mesta slike 5">
            <a:extLst>
              <a:ext uri="{FF2B5EF4-FFF2-40B4-BE49-F238E27FC236}">
                <a16:creationId xmlns:a16="http://schemas.microsoft.com/office/drawing/2014/main" id="{E99A690F-6F9E-4BDF-A256-8D0DB7999B97}"/>
              </a:ext>
            </a:extLst>
          </p:cNvPr>
          <p:cNvPicPr>
            <a:picLocks noGrp="1" noChangeAspect="1"/>
          </p:cNvPicPr>
          <p:nvPr>
            <p:ph type="pic" sz="quarter" idx="19"/>
          </p:nvPr>
        </p:nvPicPr>
        <p:blipFill>
          <a:blip r:embed="rId3">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38927326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E6571E7D-DA76-4966-8A5F-AF62423AD6C0}"/>
              </a:ext>
            </a:extLst>
          </p:cNvPr>
          <p:cNvSpPr>
            <a:spLocks noGrp="1"/>
          </p:cNvSpPr>
          <p:nvPr>
            <p:ph type="body" sz="quarter" idx="14"/>
          </p:nvPr>
        </p:nvSpPr>
        <p:spPr>
          <a:xfrm>
            <a:off x="4362145" y="5171248"/>
            <a:ext cx="785328" cy="1056986"/>
          </a:xfrm>
        </p:spPr>
        <p:txBody>
          <a:bodyPr>
            <a:normAutofit fontScale="85000" lnSpcReduction="20000"/>
          </a:bodyPr>
          <a:lstStyle/>
          <a:p>
            <a:endParaRPr lang="sl-SI" dirty="0">
              <a:solidFill>
                <a:schemeClr val="bg1"/>
              </a:solidFill>
            </a:endParaRPr>
          </a:p>
        </p:txBody>
      </p:sp>
      <p:sp>
        <p:nvSpPr>
          <p:cNvPr id="3" name="Označba mesta besedila 2">
            <a:extLst>
              <a:ext uri="{FF2B5EF4-FFF2-40B4-BE49-F238E27FC236}">
                <a16:creationId xmlns:a16="http://schemas.microsoft.com/office/drawing/2014/main" id="{15C24AC4-94BD-42BB-BD68-8E0421F7A901}"/>
              </a:ext>
            </a:extLst>
          </p:cNvPr>
          <p:cNvSpPr>
            <a:spLocks noGrp="1"/>
          </p:cNvSpPr>
          <p:nvPr>
            <p:ph type="body" sz="quarter" idx="13"/>
          </p:nvPr>
        </p:nvSpPr>
        <p:spPr>
          <a:xfrm>
            <a:off x="370339" y="1104494"/>
            <a:ext cx="4711146" cy="4493975"/>
          </a:xfrm>
        </p:spPr>
        <p:txBody>
          <a:bodyPr>
            <a:normAutofit/>
          </a:bodyPr>
          <a:lstStyle/>
          <a:p>
            <a:r>
              <a:rPr lang="pt-PT" sz="2800" dirty="0">
                <a:solidFill>
                  <a:schemeClr val="bg1"/>
                </a:solidFill>
              </a:rPr>
              <a:t>69% dos especialistas acreditam que os consumidores estão agora mais preocupados com a sustentabilidade do que antes do COVID-19.</a:t>
            </a:r>
          </a:p>
          <a:p>
            <a:r>
              <a:rPr lang="pt-PT" sz="2800" dirty="0">
                <a:solidFill>
                  <a:schemeClr val="bg1"/>
                </a:solidFill>
              </a:rPr>
              <a:t>51% dos consumidores escolheram “tempo para si” entre as três principais prioridades de vida</a:t>
            </a:r>
          </a:p>
          <a:p>
            <a:r>
              <a:rPr lang="sl-SI" sz="1200" dirty="0">
                <a:solidFill>
                  <a:schemeClr val="bg1"/>
                </a:solidFill>
              </a:rPr>
              <a:t>EUROMONITOR INTERNATIONAL 2020</a:t>
            </a:r>
          </a:p>
        </p:txBody>
      </p:sp>
      <p:sp>
        <p:nvSpPr>
          <p:cNvPr id="4" name="Označba mesta besedila 3">
            <a:extLst>
              <a:ext uri="{FF2B5EF4-FFF2-40B4-BE49-F238E27FC236}">
                <a16:creationId xmlns:a16="http://schemas.microsoft.com/office/drawing/2014/main" id="{8764A99D-4BD7-4B7D-B44A-68CA9D7BBCC5}"/>
              </a:ext>
            </a:extLst>
          </p:cNvPr>
          <p:cNvSpPr>
            <a:spLocks noGrp="1"/>
          </p:cNvSpPr>
          <p:nvPr>
            <p:ph type="body" sz="quarter" idx="15"/>
          </p:nvPr>
        </p:nvSpPr>
        <p:spPr>
          <a:xfrm>
            <a:off x="623677" y="659926"/>
            <a:ext cx="2613204" cy="1221666"/>
          </a:xfrm>
        </p:spPr>
        <p:txBody>
          <a:bodyPr>
            <a:normAutofit fontScale="92500" lnSpcReduction="10000"/>
          </a:bodyPr>
          <a:lstStyle/>
          <a:p>
            <a:endParaRPr lang="sl-SI" dirty="0">
              <a:solidFill>
                <a:schemeClr val="bg1"/>
              </a:solidFill>
            </a:endParaRPr>
          </a:p>
        </p:txBody>
      </p:sp>
      <p:pic>
        <p:nvPicPr>
          <p:cNvPr id="9" name="Slika 8">
            <a:extLst>
              <a:ext uri="{FF2B5EF4-FFF2-40B4-BE49-F238E27FC236}">
                <a16:creationId xmlns:a16="http://schemas.microsoft.com/office/drawing/2014/main" id="{3B9E7354-31D2-4AD1-89D4-E004084F06D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081485" y="327991"/>
            <a:ext cx="4711146" cy="6530009"/>
          </a:xfrm>
          <a:prstGeom prst="rect">
            <a:avLst/>
          </a:prstGeom>
        </p:spPr>
      </p:pic>
    </p:spTree>
    <p:extLst>
      <p:ext uri="{BB962C8B-B14F-4D97-AF65-F5344CB8AC3E}">
        <p14:creationId xmlns:p14="http://schemas.microsoft.com/office/powerpoint/2010/main" val="33164988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5A605C68-3B33-4CCD-9D03-02B38D2BEA32}"/>
              </a:ext>
            </a:extLst>
          </p:cNvPr>
          <p:cNvSpPr>
            <a:spLocks noGrp="1"/>
          </p:cNvSpPr>
          <p:nvPr>
            <p:ph type="body" sz="quarter" idx="13"/>
          </p:nvPr>
        </p:nvSpPr>
        <p:spPr>
          <a:xfrm>
            <a:off x="516836" y="1728888"/>
            <a:ext cx="2929750" cy="3003945"/>
          </a:xfrm>
        </p:spPr>
        <p:txBody>
          <a:bodyPr>
            <a:normAutofit/>
          </a:bodyPr>
          <a:lstStyle/>
          <a:p>
            <a:pPr algn="just"/>
            <a:r>
              <a:rPr lang="en-US" sz="3200" dirty="0"/>
              <a:t>Caso de </a:t>
            </a:r>
            <a:r>
              <a:rPr lang="en-US" sz="3200" dirty="0" err="1"/>
              <a:t>estudo</a:t>
            </a:r>
            <a:r>
              <a:rPr lang="en-US" sz="3200" dirty="0"/>
              <a:t> </a:t>
            </a:r>
            <a:r>
              <a:rPr lang="en-US" dirty="0"/>
              <a:t>– </a:t>
            </a:r>
            <a:r>
              <a:rPr lang="pt-PT" sz="2800" b="0" i="1" dirty="0"/>
              <a:t>Esquema verde do turismo na Eslovênia</a:t>
            </a:r>
            <a:endParaRPr lang="en-US" b="0" i="1" dirty="0"/>
          </a:p>
        </p:txBody>
      </p:sp>
      <p:sp>
        <p:nvSpPr>
          <p:cNvPr id="4" name="Označba mesta slike 3">
            <a:extLst>
              <a:ext uri="{FF2B5EF4-FFF2-40B4-BE49-F238E27FC236}">
                <a16:creationId xmlns:a16="http://schemas.microsoft.com/office/drawing/2014/main" id="{65AEE042-A98B-4982-ADF5-2B5507E28189}"/>
              </a:ext>
            </a:extLst>
          </p:cNvPr>
          <p:cNvSpPr>
            <a:spLocks noGrp="1"/>
          </p:cNvSpPr>
          <p:nvPr>
            <p:ph type="pic" sz="quarter" idx="19"/>
          </p:nvPr>
        </p:nvSpPr>
        <p:spPr/>
      </p:sp>
      <p:sp>
        <p:nvSpPr>
          <p:cNvPr id="6" name="Pravokotnik 5">
            <a:extLst>
              <a:ext uri="{FF2B5EF4-FFF2-40B4-BE49-F238E27FC236}">
                <a16:creationId xmlns:a16="http://schemas.microsoft.com/office/drawing/2014/main" id="{B29CD667-8838-45EF-8D81-B876A01F2AD6}"/>
              </a:ext>
            </a:extLst>
          </p:cNvPr>
          <p:cNvSpPr/>
          <p:nvPr/>
        </p:nvSpPr>
        <p:spPr>
          <a:xfrm>
            <a:off x="516835" y="5510973"/>
            <a:ext cx="6096000" cy="369332"/>
          </a:xfrm>
          <a:prstGeom prst="rect">
            <a:avLst/>
          </a:prstGeom>
        </p:spPr>
        <p:txBody>
          <a:bodyPr>
            <a:spAutoFit/>
          </a:bodyPr>
          <a:lstStyle/>
          <a:p>
            <a:endParaRPr lang="sl-SI" dirty="0"/>
          </a:p>
        </p:txBody>
      </p:sp>
      <p:pic>
        <p:nvPicPr>
          <p:cNvPr id="5" name="Slika 4">
            <a:hlinkClick r:id="rId3"/>
            <a:extLst>
              <a:ext uri="{FF2B5EF4-FFF2-40B4-BE49-F238E27FC236}">
                <a16:creationId xmlns:a16="http://schemas.microsoft.com/office/drawing/2014/main" id="{27CF0419-BBF6-40FC-BA2A-BC4872C77829}"/>
              </a:ext>
            </a:extLst>
          </p:cNvPr>
          <p:cNvPicPr>
            <a:picLocks noChangeAspect="1"/>
          </p:cNvPicPr>
          <p:nvPr/>
        </p:nvPicPr>
        <p:blipFill>
          <a:blip r:embed="rId4"/>
          <a:stretch>
            <a:fillRect/>
          </a:stretch>
        </p:blipFill>
        <p:spPr>
          <a:xfrm>
            <a:off x="3564834" y="-168965"/>
            <a:ext cx="8627165" cy="4733303"/>
          </a:xfrm>
          <a:prstGeom prst="rect">
            <a:avLst/>
          </a:prstGeom>
        </p:spPr>
      </p:pic>
      <p:sp>
        <p:nvSpPr>
          <p:cNvPr id="10" name="Označba mesta besedila 2">
            <a:extLst>
              <a:ext uri="{FF2B5EF4-FFF2-40B4-BE49-F238E27FC236}">
                <a16:creationId xmlns:a16="http://schemas.microsoft.com/office/drawing/2014/main" id="{FD18F3ED-3F55-4327-99E3-3F2CCDE102B3}"/>
              </a:ext>
            </a:extLst>
          </p:cNvPr>
          <p:cNvSpPr txBox="1">
            <a:spLocks/>
          </p:cNvSpPr>
          <p:nvPr/>
        </p:nvSpPr>
        <p:spPr>
          <a:xfrm>
            <a:off x="392964" y="4647422"/>
            <a:ext cx="10256563" cy="948962"/>
          </a:xfrm>
          <a:prstGeom prst="rect">
            <a:avLst/>
          </a:prstGeom>
        </p:spPr>
        <p:txBody>
          <a:bodyPr numCol="1"/>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buNone/>
            </a:pPr>
            <a:r>
              <a:rPr lang="pt-PT" sz="2000" dirty="0"/>
              <a:t>Destinos, acomodações e experiências verdes precisam de ser sistematicamente promovidos e a sua transformação guiada. A Eslovênia tem uma abordagem internacionalmente reconhecida e premiada por promover sistematicamente a transformação da oferta turística no contexto do esquema verde do turismo esloveno. </a:t>
            </a:r>
          </a:p>
          <a:p>
            <a:pPr marL="0" indent="0" algn="just">
              <a:buNone/>
            </a:pPr>
            <a:r>
              <a:rPr lang="pt-PT" sz="2000" dirty="0"/>
              <a:t>Pode conhecer melhor o conteúdo do esquema, destinos certificados e provedores </a:t>
            </a:r>
            <a:r>
              <a:rPr lang="pt-PT" sz="2000" dirty="0">
                <a:hlinkClick r:id="rId5"/>
              </a:rPr>
              <a:t>aqui</a:t>
            </a:r>
            <a:r>
              <a:rPr lang="sl-SI" sz="2000" dirty="0"/>
              <a:t>.</a:t>
            </a:r>
          </a:p>
          <a:p>
            <a:pPr marL="0" indent="0">
              <a:buNone/>
            </a:pPr>
            <a:endParaRPr lang="sl-SI" dirty="0"/>
          </a:p>
        </p:txBody>
      </p:sp>
      <p:pic>
        <p:nvPicPr>
          <p:cNvPr id="7" name="Imagem 12">
            <a:extLst>
              <a:ext uri="{FF2B5EF4-FFF2-40B4-BE49-F238E27FC236}">
                <a16:creationId xmlns:a16="http://schemas.microsoft.com/office/drawing/2014/main" id="{FFDFF580-1365-4024-A9BF-EF86C677AF8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4035" y="818321"/>
            <a:ext cx="720000" cy="720000"/>
          </a:xfrm>
          <a:prstGeom prst="rect">
            <a:avLst/>
          </a:prstGeom>
        </p:spPr>
      </p:pic>
    </p:spTree>
    <p:extLst>
      <p:ext uri="{BB962C8B-B14F-4D97-AF65-F5344CB8AC3E}">
        <p14:creationId xmlns:p14="http://schemas.microsoft.com/office/powerpoint/2010/main" val="4201812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53C78F85-D2E3-43E1-991C-3E3F2F1F52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7039" y="337780"/>
            <a:ext cx="720000" cy="720000"/>
          </a:xfrm>
          <a:prstGeom prst="rect">
            <a:avLst/>
          </a:prstGeom>
        </p:spPr>
      </p:pic>
      <p:sp>
        <p:nvSpPr>
          <p:cNvPr id="12" name="Retângulo: Canto Dobrado 11">
            <a:extLst>
              <a:ext uri="{FF2B5EF4-FFF2-40B4-BE49-F238E27FC236}">
                <a16:creationId xmlns:a16="http://schemas.microsoft.com/office/drawing/2014/main" id="{4B4436C0-912F-45E9-A283-AB5990601C1E}"/>
              </a:ext>
            </a:extLst>
          </p:cNvPr>
          <p:cNvSpPr/>
          <p:nvPr/>
        </p:nvSpPr>
        <p:spPr>
          <a:xfrm>
            <a:off x="469931" y="3072497"/>
            <a:ext cx="2251771" cy="1585825"/>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600"/>
              </a:spcAft>
            </a:pPr>
            <a:r>
              <a:rPr lang="pt-PT" sz="2000" b="1" dirty="0">
                <a:solidFill>
                  <a:schemeClr val="tx1"/>
                </a:solidFill>
              </a:rPr>
              <a:t>Tendências de viagens da </a:t>
            </a:r>
            <a:r>
              <a:rPr lang="pt-PT" sz="2000" b="1" dirty="0" err="1">
                <a:solidFill>
                  <a:schemeClr val="tx1"/>
                </a:solidFill>
              </a:rPr>
              <a:t>National</a:t>
            </a:r>
            <a:r>
              <a:rPr lang="pt-PT" sz="2000" b="1" dirty="0">
                <a:solidFill>
                  <a:schemeClr val="tx1"/>
                </a:solidFill>
              </a:rPr>
              <a:t> </a:t>
            </a:r>
            <a:r>
              <a:rPr lang="pt-PT" sz="2000" b="1" dirty="0" err="1">
                <a:solidFill>
                  <a:schemeClr val="tx1"/>
                </a:solidFill>
              </a:rPr>
              <a:t>Geographic</a:t>
            </a:r>
            <a:endParaRPr lang="pt-PT" sz="2000" b="1" dirty="0">
              <a:solidFill>
                <a:schemeClr val="tx1"/>
              </a:solidFill>
            </a:endParaRPr>
          </a:p>
          <a:p>
            <a:pPr algn="ctr">
              <a:spcAft>
                <a:spcPts val="600"/>
              </a:spcAft>
            </a:pPr>
            <a:r>
              <a:rPr lang="en-GB" sz="2000" b="1" dirty="0">
                <a:solidFill>
                  <a:schemeClr val="tx1"/>
                </a:solidFill>
              </a:rPr>
              <a:t>[</a:t>
            </a:r>
            <a:r>
              <a:rPr lang="en-GB" sz="2000" b="1" dirty="0">
                <a:solidFill>
                  <a:srgbClr val="6ECECB"/>
                </a:solidFill>
                <a:hlinkClick r:id="rId4"/>
              </a:rPr>
              <a:t>Clique </a:t>
            </a:r>
            <a:r>
              <a:rPr lang="en-GB" sz="2000" b="1" dirty="0" err="1">
                <a:solidFill>
                  <a:srgbClr val="6ECECB"/>
                </a:solidFill>
                <a:hlinkClick r:id="rId4"/>
              </a:rPr>
              <a:t>aqui</a:t>
            </a:r>
            <a:r>
              <a:rPr lang="en-GB" sz="2000" b="1" dirty="0">
                <a:solidFill>
                  <a:schemeClr val="tx1"/>
                </a:solidFill>
              </a:rPr>
              <a:t>]</a:t>
            </a:r>
            <a:endParaRPr lang="en-GB" sz="3200" b="1" dirty="0">
              <a:solidFill>
                <a:schemeClr val="tx1"/>
              </a:solidFill>
            </a:endParaRPr>
          </a:p>
        </p:txBody>
      </p:sp>
      <p:sp>
        <p:nvSpPr>
          <p:cNvPr id="14" name="Retângulo: Canto Dobrado 13">
            <a:extLst>
              <a:ext uri="{FF2B5EF4-FFF2-40B4-BE49-F238E27FC236}">
                <a16:creationId xmlns:a16="http://schemas.microsoft.com/office/drawing/2014/main" id="{81A14E31-5BCE-4C70-80A1-FEDA14825B04}"/>
              </a:ext>
            </a:extLst>
          </p:cNvPr>
          <p:cNvSpPr/>
          <p:nvPr/>
        </p:nvSpPr>
        <p:spPr>
          <a:xfrm>
            <a:off x="4336903" y="5259079"/>
            <a:ext cx="3062677" cy="1331885"/>
          </a:xfrm>
          <a:prstGeom prst="foldedCorner">
            <a:avLst>
              <a:gd name="adj" fmla="val 14534"/>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pt-PT" sz="2400" b="1" dirty="0">
                <a:solidFill>
                  <a:schemeClr val="tx1"/>
                </a:solidFill>
              </a:rPr>
              <a:t>Esquema verde do turismo na Eslovênia</a:t>
            </a:r>
            <a:r>
              <a:rPr lang="fr-FR" sz="2400" b="1" dirty="0">
                <a:solidFill>
                  <a:schemeClr val="tx1"/>
                </a:solidFill>
              </a:rPr>
              <a:t>[</a:t>
            </a:r>
            <a:r>
              <a:rPr lang="fr-FR" sz="2400" b="1" dirty="0">
                <a:solidFill>
                  <a:srgbClr val="6ECECB"/>
                </a:solidFill>
                <a:hlinkClick r:id="rId5"/>
              </a:rPr>
              <a:t>Clique </a:t>
            </a:r>
            <a:r>
              <a:rPr lang="fr-FR" sz="2400" b="1" dirty="0" err="1">
                <a:solidFill>
                  <a:srgbClr val="6ECECB"/>
                </a:solidFill>
                <a:hlinkClick r:id="rId5"/>
              </a:rPr>
              <a:t>aqui</a:t>
            </a:r>
            <a:r>
              <a:rPr lang="fr-FR" sz="2400" b="1" dirty="0">
                <a:solidFill>
                  <a:schemeClr val="tx1"/>
                </a:solidFill>
              </a:rPr>
              <a:t>]</a:t>
            </a:r>
            <a:r>
              <a:rPr lang="sl-SI" sz="2400" b="1" dirty="0">
                <a:solidFill>
                  <a:srgbClr val="6ECECB"/>
                </a:solidFill>
              </a:rPr>
              <a:t> </a:t>
            </a:r>
            <a:endParaRPr lang="en-GB" sz="2400" b="1" dirty="0">
              <a:solidFill>
                <a:srgbClr val="6ECECB"/>
              </a:solidFill>
            </a:endParaRPr>
          </a:p>
        </p:txBody>
      </p:sp>
      <p:sp>
        <p:nvSpPr>
          <p:cNvPr id="18" name="Retângulo: Canto Dobrado 17">
            <a:extLst>
              <a:ext uri="{FF2B5EF4-FFF2-40B4-BE49-F238E27FC236}">
                <a16:creationId xmlns:a16="http://schemas.microsoft.com/office/drawing/2014/main" id="{12F7AAC3-F235-44AA-A819-C9ECAD2ED69F}"/>
              </a:ext>
            </a:extLst>
          </p:cNvPr>
          <p:cNvSpPr/>
          <p:nvPr/>
        </p:nvSpPr>
        <p:spPr>
          <a:xfrm rot="21188374">
            <a:off x="477432" y="4955129"/>
            <a:ext cx="2991222" cy="1152442"/>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600"/>
              </a:spcAft>
            </a:pPr>
            <a:r>
              <a:rPr lang="pt-PT" b="1" cap="all" dirty="0">
                <a:solidFill>
                  <a:schemeClr val="tx1"/>
                </a:solidFill>
              </a:rPr>
              <a:t>ETC sobre turismo sustentável na europa</a:t>
            </a:r>
            <a:r>
              <a:rPr lang="en-US" sz="2000" b="1" dirty="0">
                <a:solidFill>
                  <a:schemeClr val="tx1"/>
                </a:solidFill>
              </a:rPr>
              <a:t>[</a:t>
            </a:r>
            <a:r>
              <a:rPr lang="en-US" sz="2000" b="1" dirty="0">
                <a:solidFill>
                  <a:srgbClr val="6ECECB"/>
                </a:solidFill>
                <a:hlinkClick r:id="rId6"/>
              </a:rPr>
              <a:t>Clique </a:t>
            </a:r>
            <a:r>
              <a:rPr lang="en-US" sz="2000" b="1" dirty="0" err="1">
                <a:solidFill>
                  <a:srgbClr val="6ECECB"/>
                </a:solidFill>
                <a:hlinkClick r:id="rId6"/>
              </a:rPr>
              <a:t>aqui</a:t>
            </a:r>
            <a:r>
              <a:rPr lang="en-US" sz="2000" b="1" dirty="0">
                <a:solidFill>
                  <a:schemeClr val="tx1"/>
                </a:solidFill>
              </a:rPr>
              <a:t>]</a:t>
            </a:r>
          </a:p>
        </p:txBody>
      </p:sp>
      <p:sp>
        <p:nvSpPr>
          <p:cNvPr id="19" name="Retângulo: Canto Dobrado 18">
            <a:extLst>
              <a:ext uri="{FF2B5EF4-FFF2-40B4-BE49-F238E27FC236}">
                <a16:creationId xmlns:a16="http://schemas.microsoft.com/office/drawing/2014/main" id="{0988B07D-1941-49E1-B804-35D6ED9D7D0C}"/>
              </a:ext>
            </a:extLst>
          </p:cNvPr>
          <p:cNvSpPr/>
          <p:nvPr/>
        </p:nvSpPr>
        <p:spPr>
          <a:xfrm rot="409876">
            <a:off x="2694084" y="1913722"/>
            <a:ext cx="3037259" cy="1385121"/>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pt-PT" sz="2000" b="1" i="0" dirty="0">
                <a:solidFill>
                  <a:srgbClr val="333333"/>
                </a:solidFill>
                <a:effectLst/>
              </a:rPr>
              <a:t>7 maneiras pelas quais o bem-estar está mudando a maneira como viajamos</a:t>
            </a:r>
            <a:r>
              <a:rPr lang="en-US" sz="2400" b="1" i="0" dirty="0">
                <a:solidFill>
                  <a:srgbClr val="333333"/>
                </a:solidFill>
                <a:effectLst/>
              </a:rPr>
              <a:t>[</a:t>
            </a:r>
            <a:r>
              <a:rPr lang="en-US" sz="2400" b="1" dirty="0">
                <a:solidFill>
                  <a:srgbClr val="6ECECB"/>
                </a:solidFill>
                <a:hlinkClick r:id="rId7"/>
              </a:rPr>
              <a:t>Clique </a:t>
            </a:r>
            <a:r>
              <a:rPr lang="en-US" sz="2400" b="1" dirty="0" err="1">
                <a:solidFill>
                  <a:srgbClr val="6ECECB"/>
                </a:solidFill>
                <a:hlinkClick r:id="rId7"/>
              </a:rPr>
              <a:t>aqui</a:t>
            </a:r>
            <a:r>
              <a:rPr lang="en-US" sz="2400" b="1" dirty="0">
                <a:solidFill>
                  <a:schemeClr val="tx1"/>
                </a:solidFill>
              </a:rPr>
              <a:t>]</a:t>
            </a:r>
            <a:endParaRPr lang="en-US" sz="2400" b="1" i="0" dirty="0">
              <a:solidFill>
                <a:srgbClr val="333333"/>
              </a:solidFill>
              <a:effectLst/>
            </a:endParaRPr>
          </a:p>
        </p:txBody>
      </p:sp>
      <p:sp>
        <p:nvSpPr>
          <p:cNvPr id="21" name="Retângulo: Canto Dobrado 20">
            <a:extLst>
              <a:ext uri="{FF2B5EF4-FFF2-40B4-BE49-F238E27FC236}">
                <a16:creationId xmlns:a16="http://schemas.microsoft.com/office/drawing/2014/main" id="{46DC60C9-8EC2-4B67-9843-C20260AC9C31}"/>
              </a:ext>
            </a:extLst>
          </p:cNvPr>
          <p:cNvSpPr/>
          <p:nvPr/>
        </p:nvSpPr>
        <p:spPr>
          <a:xfrm rot="20870939">
            <a:off x="4655947" y="382624"/>
            <a:ext cx="2812088" cy="1197373"/>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pt-PT" sz="2000" b="1" dirty="0">
                <a:solidFill>
                  <a:schemeClr val="tx1"/>
                </a:solidFill>
              </a:rPr>
              <a:t>Diretrizes globais para reiniciar o turismo em 2020</a:t>
            </a:r>
            <a:r>
              <a:rPr lang="en-US" sz="2000" b="1" dirty="0">
                <a:solidFill>
                  <a:schemeClr val="tx1"/>
                </a:solidFill>
              </a:rPr>
              <a:t>[</a:t>
            </a:r>
            <a:r>
              <a:rPr lang="sl-SI" sz="2000" b="1" dirty="0">
                <a:solidFill>
                  <a:srgbClr val="6ECECB"/>
                </a:solidFill>
                <a:hlinkClick r:id="rId8"/>
              </a:rPr>
              <a:t>C</a:t>
            </a:r>
            <a:r>
              <a:rPr lang="pt-PT" sz="2000" b="1" dirty="0" err="1">
                <a:solidFill>
                  <a:srgbClr val="6ECECB"/>
                </a:solidFill>
                <a:hlinkClick r:id="rId8"/>
              </a:rPr>
              <a:t>lique</a:t>
            </a:r>
            <a:r>
              <a:rPr lang="pt-PT" sz="2000" b="1" dirty="0">
                <a:solidFill>
                  <a:srgbClr val="6ECECB"/>
                </a:solidFill>
                <a:hlinkClick r:id="rId8"/>
              </a:rPr>
              <a:t> aqui</a:t>
            </a:r>
            <a:r>
              <a:rPr lang="en-US" sz="2000" b="1" dirty="0">
                <a:solidFill>
                  <a:schemeClr val="tx1"/>
                </a:solidFill>
              </a:rPr>
              <a:t>]</a:t>
            </a:r>
          </a:p>
        </p:txBody>
      </p:sp>
      <p:sp>
        <p:nvSpPr>
          <p:cNvPr id="22" name="Retângulo: Canto Dobrado 21">
            <a:extLst>
              <a:ext uri="{FF2B5EF4-FFF2-40B4-BE49-F238E27FC236}">
                <a16:creationId xmlns:a16="http://schemas.microsoft.com/office/drawing/2014/main" id="{C7406B8D-2C2C-4845-A8C5-242D3D4CD087}"/>
              </a:ext>
            </a:extLst>
          </p:cNvPr>
          <p:cNvSpPr/>
          <p:nvPr/>
        </p:nvSpPr>
        <p:spPr>
          <a:xfrm rot="20871869">
            <a:off x="8642107" y="4869963"/>
            <a:ext cx="3028967" cy="1288709"/>
          </a:xfrm>
          <a:prstGeom prst="foldedCorner">
            <a:avLst>
              <a:gd name="adj" fmla="val 11305"/>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sl-SI" sz="2400" b="1" dirty="0">
                <a:solidFill>
                  <a:schemeClr val="tx1"/>
                </a:solidFill>
              </a:rPr>
              <a:t>Turismo sustentável na Escócia</a:t>
            </a:r>
            <a:endParaRPr lang="pt-PT" sz="2400" b="1" dirty="0">
              <a:solidFill>
                <a:schemeClr val="tx1"/>
              </a:solidFill>
            </a:endParaRPr>
          </a:p>
          <a:p>
            <a:pPr>
              <a:spcAft>
                <a:spcPts val="600"/>
              </a:spcAft>
            </a:pPr>
            <a:r>
              <a:rPr lang="en-US" sz="2400" b="1" dirty="0">
                <a:solidFill>
                  <a:schemeClr val="tx1"/>
                </a:solidFill>
              </a:rPr>
              <a:t>[</a:t>
            </a:r>
            <a:r>
              <a:rPr lang="en-US" sz="2400" b="1" dirty="0">
                <a:solidFill>
                  <a:srgbClr val="6ECECB"/>
                </a:solidFill>
                <a:hlinkClick r:id="rId9"/>
              </a:rPr>
              <a:t>Clique </a:t>
            </a:r>
            <a:r>
              <a:rPr lang="en-US" sz="2400" b="1" dirty="0" err="1">
                <a:solidFill>
                  <a:srgbClr val="6ECECB"/>
                </a:solidFill>
                <a:hlinkClick r:id="rId9"/>
              </a:rPr>
              <a:t>aqui</a:t>
            </a:r>
            <a:r>
              <a:rPr lang="en-US" sz="2400" b="1" dirty="0">
                <a:solidFill>
                  <a:schemeClr val="tx1"/>
                </a:solidFill>
              </a:rPr>
              <a:t>]</a:t>
            </a:r>
            <a:endParaRPr lang="en-GB" sz="2400" b="1" dirty="0">
              <a:solidFill>
                <a:schemeClr val="tx1"/>
              </a:solidFill>
            </a:endParaRPr>
          </a:p>
        </p:txBody>
      </p:sp>
      <p:sp>
        <p:nvSpPr>
          <p:cNvPr id="3" name="Text Placeholder 2">
            <a:extLst>
              <a:ext uri="{FF2B5EF4-FFF2-40B4-BE49-F238E27FC236}">
                <a16:creationId xmlns:a16="http://schemas.microsoft.com/office/drawing/2014/main" id="{9E9B760F-C178-4597-9135-A15D44E30115}"/>
              </a:ext>
            </a:extLst>
          </p:cNvPr>
          <p:cNvSpPr txBox="1">
            <a:spLocks/>
          </p:cNvSpPr>
          <p:nvPr/>
        </p:nvSpPr>
        <p:spPr>
          <a:xfrm>
            <a:off x="1188655" y="349104"/>
            <a:ext cx="581630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b="1" dirty="0" err="1"/>
              <a:t>Leitura</a:t>
            </a:r>
            <a:r>
              <a:rPr lang="en-US" sz="2800" b="1" dirty="0"/>
              <a:t> </a:t>
            </a:r>
            <a:r>
              <a:rPr lang="en-US" sz="2800" b="1" dirty="0" err="1"/>
              <a:t>complementar</a:t>
            </a:r>
            <a:endParaRPr lang="en-US" sz="2800" b="1" dirty="0"/>
          </a:p>
        </p:txBody>
      </p:sp>
      <p:sp>
        <p:nvSpPr>
          <p:cNvPr id="16" name="Retângulo: Canto Dobrado 15">
            <a:extLst>
              <a:ext uri="{FF2B5EF4-FFF2-40B4-BE49-F238E27FC236}">
                <a16:creationId xmlns:a16="http://schemas.microsoft.com/office/drawing/2014/main" id="{5D7D1D3B-3C31-4AD7-A0E0-A8FF4813BDEC}"/>
              </a:ext>
            </a:extLst>
          </p:cNvPr>
          <p:cNvSpPr/>
          <p:nvPr/>
        </p:nvSpPr>
        <p:spPr>
          <a:xfrm rot="250528">
            <a:off x="8419835" y="545229"/>
            <a:ext cx="3473508" cy="1249624"/>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pt-PT" sz="2400" b="1" dirty="0">
                <a:solidFill>
                  <a:schemeClr val="tx1"/>
                </a:solidFill>
              </a:rPr>
              <a:t>O turista responsável é reflexo dos habitantes locais</a:t>
            </a:r>
            <a:r>
              <a:rPr lang="en-US" sz="2400" b="1" dirty="0">
                <a:solidFill>
                  <a:schemeClr val="tx1"/>
                </a:solidFill>
              </a:rPr>
              <a:t>[</a:t>
            </a:r>
            <a:r>
              <a:rPr lang="en-US" sz="2400" b="1" dirty="0">
                <a:solidFill>
                  <a:srgbClr val="6ECECB"/>
                </a:solidFill>
                <a:hlinkClick r:id="rId10"/>
              </a:rPr>
              <a:t>Clique </a:t>
            </a:r>
            <a:r>
              <a:rPr lang="en-US" sz="2400" b="1" dirty="0" err="1">
                <a:solidFill>
                  <a:srgbClr val="6ECECB"/>
                </a:solidFill>
                <a:hlinkClick r:id="rId10"/>
              </a:rPr>
              <a:t>aqui</a:t>
            </a:r>
            <a:r>
              <a:rPr lang="en-US" sz="2400" b="1" dirty="0">
                <a:solidFill>
                  <a:schemeClr val="tx1"/>
                </a:solidFill>
              </a:rPr>
              <a:t>]</a:t>
            </a:r>
            <a:r>
              <a:rPr lang="sl-SI" sz="2400" b="1" dirty="0">
                <a:solidFill>
                  <a:schemeClr val="tx1"/>
                </a:solidFill>
              </a:rPr>
              <a:t> </a:t>
            </a:r>
            <a:endParaRPr lang="en-US" sz="2400" b="1" dirty="0">
              <a:solidFill>
                <a:schemeClr val="tx1"/>
              </a:solidFill>
            </a:endParaRPr>
          </a:p>
        </p:txBody>
      </p:sp>
      <p:sp>
        <p:nvSpPr>
          <p:cNvPr id="17" name="Retângulo: Canto Dobrado 16">
            <a:extLst>
              <a:ext uri="{FF2B5EF4-FFF2-40B4-BE49-F238E27FC236}">
                <a16:creationId xmlns:a16="http://schemas.microsoft.com/office/drawing/2014/main" id="{F47E0B67-49CB-49B9-B158-0B325E736D57}"/>
              </a:ext>
            </a:extLst>
          </p:cNvPr>
          <p:cNvSpPr/>
          <p:nvPr/>
        </p:nvSpPr>
        <p:spPr>
          <a:xfrm>
            <a:off x="3635791" y="3605658"/>
            <a:ext cx="2977160" cy="1406522"/>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600"/>
              </a:spcAft>
            </a:pPr>
            <a:r>
              <a:rPr lang="sl-SI" sz="2200" b="1" i="0" dirty="0">
                <a:solidFill>
                  <a:srgbClr val="2C2823"/>
                </a:solidFill>
                <a:effectLst/>
              </a:rPr>
              <a:t>Objetivos de desenvolvimento sustentável(SLO)</a:t>
            </a:r>
            <a:endParaRPr lang="pt-PT" sz="2200" b="1" i="0" dirty="0">
              <a:solidFill>
                <a:srgbClr val="2C2823"/>
              </a:solidFill>
              <a:effectLst/>
            </a:endParaRPr>
          </a:p>
          <a:p>
            <a:pPr algn="ctr">
              <a:spcAft>
                <a:spcPts val="600"/>
              </a:spcAft>
            </a:pPr>
            <a:r>
              <a:rPr lang="sl-SI" sz="2200" b="1" i="0" dirty="0">
                <a:solidFill>
                  <a:srgbClr val="2C2823"/>
                </a:solidFill>
                <a:effectLst/>
              </a:rPr>
              <a:t> </a:t>
            </a:r>
            <a:r>
              <a:rPr lang="en-US" sz="2200" b="1" dirty="0">
                <a:solidFill>
                  <a:srgbClr val="2C2823"/>
                </a:solidFill>
              </a:rPr>
              <a:t>[</a:t>
            </a:r>
            <a:r>
              <a:rPr lang="en-US" sz="2200" b="1" dirty="0">
                <a:solidFill>
                  <a:srgbClr val="6ECECB"/>
                </a:solidFill>
                <a:hlinkClick r:id="rId11"/>
              </a:rPr>
              <a:t>Clique </a:t>
            </a:r>
            <a:r>
              <a:rPr lang="en-US" sz="2200" b="1" dirty="0" err="1">
                <a:solidFill>
                  <a:srgbClr val="6ECECB"/>
                </a:solidFill>
                <a:hlinkClick r:id="rId11"/>
              </a:rPr>
              <a:t>aqui</a:t>
            </a:r>
            <a:r>
              <a:rPr lang="en-US" sz="2200" b="1" dirty="0">
                <a:solidFill>
                  <a:srgbClr val="2C2823"/>
                </a:solidFill>
              </a:rPr>
              <a:t>]</a:t>
            </a:r>
            <a:r>
              <a:rPr lang="sl-SI" sz="2200" b="1" dirty="0">
                <a:solidFill>
                  <a:srgbClr val="2C2823"/>
                </a:solidFill>
              </a:rPr>
              <a:t> </a:t>
            </a:r>
            <a:endParaRPr lang="en-US" sz="2200" b="1" i="0" dirty="0">
              <a:solidFill>
                <a:srgbClr val="2C2823"/>
              </a:solidFill>
              <a:effectLst/>
            </a:endParaRPr>
          </a:p>
        </p:txBody>
      </p:sp>
      <p:sp>
        <p:nvSpPr>
          <p:cNvPr id="23" name="Retângulo: Canto Dobrado 22">
            <a:extLst>
              <a:ext uri="{FF2B5EF4-FFF2-40B4-BE49-F238E27FC236}">
                <a16:creationId xmlns:a16="http://schemas.microsoft.com/office/drawing/2014/main" id="{FE6C38C3-2FA9-4D03-816A-348C420DD00A}"/>
              </a:ext>
            </a:extLst>
          </p:cNvPr>
          <p:cNvSpPr/>
          <p:nvPr/>
        </p:nvSpPr>
        <p:spPr>
          <a:xfrm>
            <a:off x="6612951" y="1883355"/>
            <a:ext cx="3017213" cy="1359460"/>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pt-PT" sz="2400" b="1" dirty="0">
                <a:solidFill>
                  <a:srgbClr val="000000"/>
                </a:solidFill>
              </a:rPr>
              <a:t>Destinos sustentáveis na Europa 2020</a:t>
            </a:r>
          </a:p>
          <a:p>
            <a:r>
              <a:rPr lang="en-US" sz="2400" b="1" dirty="0">
                <a:solidFill>
                  <a:srgbClr val="000000"/>
                </a:solidFill>
              </a:rPr>
              <a:t>[</a:t>
            </a:r>
            <a:r>
              <a:rPr lang="en-US" sz="2400" b="1" dirty="0">
                <a:solidFill>
                  <a:srgbClr val="6ECECB"/>
                </a:solidFill>
                <a:hlinkClick r:id="rId12"/>
              </a:rPr>
              <a:t>Clique </a:t>
            </a:r>
            <a:r>
              <a:rPr lang="en-US" sz="2400" b="1" dirty="0" err="1">
                <a:solidFill>
                  <a:srgbClr val="6ECECB"/>
                </a:solidFill>
                <a:hlinkClick r:id="rId12"/>
              </a:rPr>
              <a:t>aqui</a:t>
            </a:r>
            <a:r>
              <a:rPr lang="en-US" sz="2400" b="1" dirty="0">
                <a:solidFill>
                  <a:srgbClr val="000000"/>
                </a:solidFill>
              </a:rPr>
              <a:t>]</a:t>
            </a:r>
            <a:endParaRPr lang="en-US" sz="2400" b="1" i="0" dirty="0">
              <a:solidFill>
                <a:srgbClr val="000000"/>
              </a:solidFill>
              <a:effectLst/>
            </a:endParaRPr>
          </a:p>
        </p:txBody>
      </p:sp>
      <p:sp>
        <p:nvSpPr>
          <p:cNvPr id="15" name="Retângulo: Canto Dobrado 22">
            <a:extLst>
              <a:ext uri="{FF2B5EF4-FFF2-40B4-BE49-F238E27FC236}">
                <a16:creationId xmlns:a16="http://schemas.microsoft.com/office/drawing/2014/main" id="{20A68071-5A24-49F0-86C0-36FAB1CA9B73}"/>
              </a:ext>
            </a:extLst>
          </p:cNvPr>
          <p:cNvSpPr/>
          <p:nvPr/>
        </p:nvSpPr>
        <p:spPr>
          <a:xfrm rot="20748114">
            <a:off x="7772857" y="3350084"/>
            <a:ext cx="3017213" cy="1359460"/>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sl-SI" sz="2400" b="1" dirty="0">
                <a:solidFill>
                  <a:srgbClr val="000000"/>
                </a:solidFill>
              </a:rPr>
              <a:t>Mercado Popular de Strandhill</a:t>
            </a:r>
            <a:r>
              <a:rPr lang="pt-PT" sz="2400" b="1" dirty="0">
                <a:solidFill>
                  <a:srgbClr val="000000"/>
                </a:solidFill>
              </a:rPr>
              <a:t> </a:t>
            </a:r>
          </a:p>
          <a:p>
            <a:r>
              <a:rPr lang="en-US" sz="2400" b="1" dirty="0">
                <a:solidFill>
                  <a:srgbClr val="000000"/>
                </a:solidFill>
              </a:rPr>
              <a:t>[</a:t>
            </a:r>
            <a:r>
              <a:rPr lang="en-US" sz="2400" b="1" dirty="0">
                <a:solidFill>
                  <a:srgbClr val="6ECECB"/>
                </a:solidFill>
                <a:hlinkClick r:id="rId13"/>
              </a:rPr>
              <a:t>Clique </a:t>
            </a:r>
            <a:r>
              <a:rPr lang="en-US" sz="2400" b="1" dirty="0" err="1">
                <a:solidFill>
                  <a:srgbClr val="6ECECB"/>
                </a:solidFill>
                <a:hlinkClick r:id="rId13"/>
              </a:rPr>
              <a:t>aqui</a:t>
            </a:r>
            <a:r>
              <a:rPr lang="en-US" sz="2400" b="1" dirty="0">
                <a:solidFill>
                  <a:srgbClr val="000000"/>
                </a:solidFill>
              </a:rPr>
              <a:t>]</a:t>
            </a:r>
            <a:endParaRPr lang="en-US" sz="2400" b="1" i="0" dirty="0">
              <a:solidFill>
                <a:srgbClr val="000000"/>
              </a:solidFill>
              <a:effectLst/>
            </a:endParaRPr>
          </a:p>
        </p:txBody>
      </p:sp>
      <p:sp>
        <p:nvSpPr>
          <p:cNvPr id="20" name="Retângulo: Canto Dobrado 18">
            <a:extLst>
              <a:ext uri="{FF2B5EF4-FFF2-40B4-BE49-F238E27FC236}">
                <a16:creationId xmlns:a16="http://schemas.microsoft.com/office/drawing/2014/main" id="{6632DE57-69A5-4F09-9640-994A6CFDB3C7}"/>
              </a:ext>
            </a:extLst>
          </p:cNvPr>
          <p:cNvSpPr/>
          <p:nvPr/>
        </p:nvSpPr>
        <p:spPr>
          <a:xfrm rot="20954671">
            <a:off x="606445" y="1233516"/>
            <a:ext cx="1879528" cy="1385121"/>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600"/>
              </a:spcAft>
            </a:pPr>
            <a:r>
              <a:rPr lang="sl-SI" sz="2400" b="1" dirty="0">
                <a:solidFill>
                  <a:srgbClr val="333333"/>
                </a:solidFill>
              </a:rPr>
              <a:t>Wellness </a:t>
            </a:r>
            <a:r>
              <a:rPr lang="sl-SI" sz="2400" b="1" dirty="0" err="1">
                <a:solidFill>
                  <a:srgbClr val="333333"/>
                </a:solidFill>
              </a:rPr>
              <a:t>vs</a:t>
            </a:r>
            <a:r>
              <a:rPr lang="sl-SI" sz="2400" b="1" dirty="0">
                <a:solidFill>
                  <a:srgbClr val="333333"/>
                </a:solidFill>
              </a:rPr>
              <a:t> </a:t>
            </a:r>
            <a:r>
              <a:rPr lang="sl-SI" sz="2400" b="1" dirty="0" err="1">
                <a:solidFill>
                  <a:srgbClr val="333333"/>
                </a:solidFill>
              </a:rPr>
              <a:t>Wellbeing</a:t>
            </a:r>
            <a:endParaRPr lang="sl-SI" sz="2400" b="1" dirty="0">
              <a:solidFill>
                <a:srgbClr val="333333"/>
              </a:solidFill>
            </a:endParaRPr>
          </a:p>
          <a:p>
            <a:pPr algn="ctr">
              <a:spcAft>
                <a:spcPts val="600"/>
              </a:spcAft>
            </a:pPr>
            <a:r>
              <a:rPr lang="en-US" sz="2400" b="1" i="0" dirty="0">
                <a:solidFill>
                  <a:srgbClr val="333333"/>
                </a:solidFill>
                <a:effectLst/>
              </a:rPr>
              <a:t>[</a:t>
            </a:r>
            <a:r>
              <a:rPr lang="en-US" sz="2400" b="1" dirty="0">
                <a:solidFill>
                  <a:srgbClr val="6ECECB"/>
                </a:solidFill>
                <a:hlinkClick r:id="rId14"/>
              </a:rPr>
              <a:t>Clique </a:t>
            </a:r>
            <a:r>
              <a:rPr lang="en-US" sz="2400" b="1" dirty="0" err="1">
                <a:solidFill>
                  <a:srgbClr val="6ECECB"/>
                </a:solidFill>
                <a:hlinkClick r:id="rId14"/>
              </a:rPr>
              <a:t>aqui</a:t>
            </a:r>
            <a:r>
              <a:rPr lang="en-US" sz="2400" b="1" dirty="0">
                <a:solidFill>
                  <a:schemeClr val="tx1"/>
                </a:solidFill>
              </a:rPr>
              <a:t>]</a:t>
            </a:r>
            <a:endParaRPr lang="en-US" sz="2400" b="1" i="0" dirty="0">
              <a:solidFill>
                <a:srgbClr val="333333"/>
              </a:solidFill>
              <a:effectLst/>
            </a:endParaRPr>
          </a:p>
        </p:txBody>
      </p:sp>
    </p:spTree>
    <p:extLst>
      <p:ext uri="{BB962C8B-B14F-4D97-AF65-F5344CB8AC3E}">
        <p14:creationId xmlns:p14="http://schemas.microsoft.com/office/powerpoint/2010/main" val="29367808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Canto Dobrado 5">
            <a:extLst>
              <a:ext uri="{FF2B5EF4-FFF2-40B4-BE49-F238E27FC236}">
                <a16:creationId xmlns:a16="http://schemas.microsoft.com/office/drawing/2014/main" id="{3108ACF9-EB4A-46A1-865D-963AEDBA6563}"/>
              </a:ext>
            </a:extLst>
          </p:cNvPr>
          <p:cNvSpPr/>
          <p:nvPr/>
        </p:nvSpPr>
        <p:spPr>
          <a:xfrm>
            <a:off x="310840" y="1057780"/>
            <a:ext cx="11610348" cy="5343038"/>
          </a:xfrm>
          <a:prstGeom prst="foldedCorner">
            <a:avLst/>
          </a:prstGeom>
          <a:solidFill>
            <a:srgbClr val="FDDE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600"/>
              </a:spcAft>
            </a:pPr>
            <a:r>
              <a:rPr lang="pt-PT" sz="2000" b="1" dirty="0">
                <a:solidFill>
                  <a:schemeClr val="tx1"/>
                </a:solidFill>
              </a:rPr>
              <a:t>Com base nos conteúdos adquiridos neste módulo, pense em como pode projetar ou melhorar experiências turísticas interessantes para os seus hóspedes, que sejam sustentáveis e tenham em consideração as tendências modernas. Dicas de apoio:</a:t>
            </a:r>
          </a:p>
          <a:p>
            <a:pPr algn="just">
              <a:spcAft>
                <a:spcPts val="600"/>
              </a:spcAft>
            </a:pPr>
            <a:endParaRPr lang="en-GB" sz="2000" b="1" dirty="0">
              <a:solidFill>
                <a:schemeClr val="tx1"/>
              </a:solidFill>
            </a:endParaRPr>
          </a:p>
          <a:p>
            <a:pPr marL="180000" algn="just">
              <a:spcAft>
                <a:spcPts val="600"/>
              </a:spcAft>
              <a:buClr>
                <a:srgbClr val="6ECECB"/>
              </a:buClr>
              <a:buFont typeface="Arial" panose="020B0604020202020204" pitchFamily="34" charset="0"/>
              <a:buChar char="•"/>
            </a:pPr>
            <a:r>
              <a:rPr lang="en-GB" sz="2000" dirty="0">
                <a:solidFill>
                  <a:schemeClr val="tx1"/>
                </a:solidFill>
              </a:rPr>
              <a:t> </a:t>
            </a:r>
            <a:r>
              <a:rPr lang="sl-SI" sz="2000" dirty="0">
                <a:solidFill>
                  <a:schemeClr val="tx1"/>
                </a:solidFill>
              </a:rPr>
              <a:t> </a:t>
            </a:r>
            <a:r>
              <a:rPr lang="pt-PT" sz="2000" dirty="0">
                <a:solidFill>
                  <a:schemeClr val="tx1"/>
                </a:solidFill>
              </a:rPr>
              <a:t>Que tipo de experiência (autêntica) podemos criar com a nossa oferta, quem pode inspirá-la, quais as vantagens que temos, o que podemos inovar, onde podemos ser mais criativos?</a:t>
            </a:r>
          </a:p>
          <a:p>
            <a:pPr marL="180000" algn="just">
              <a:spcAft>
                <a:spcPts val="600"/>
              </a:spcAft>
              <a:buClr>
                <a:srgbClr val="6ECECB"/>
              </a:buClr>
              <a:buFont typeface="Arial" panose="020B0604020202020204" pitchFamily="34" charset="0"/>
              <a:buChar char="•"/>
            </a:pPr>
            <a:r>
              <a:rPr lang="sl-SI" sz="2000" dirty="0">
                <a:solidFill>
                  <a:schemeClr val="tx1"/>
                </a:solidFill>
              </a:rPr>
              <a:t> </a:t>
            </a:r>
            <a:r>
              <a:rPr lang="pt-PT" sz="2000" dirty="0">
                <a:solidFill>
                  <a:schemeClr val="tx1"/>
                </a:solidFill>
              </a:rPr>
              <a:t>Temos uma visão clara de para quem será nossa experiência e quando poderemos oferecê-la?</a:t>
            </a:r>
            <a:endParaRPr lang="sl-SI" sz="2000" dirty="0">
              <a:solidFill>
                <a:schemeClr val="tx1"/>
              </a:solidFill>
            </a:endParaRPr>
          </a:p>
          <a:p>
            <a:pPr marL="180000" algn="just">
              <a:spcAft>
                <a:spcPts val="600"/>
              </a:spcAft>
              <a:buClr>
                <a:srgbClr val="6ECECB"/>
              </a:buClr>
              <a:buFont typeface="Arial" panose="020B0604020202020204" pitchFamily="34" charset="0"/>
              <a:buChar char="•"/>
            </a:pPr>
            <a:r>
              <a:rPr lang="sl-SI" sz="2000" dirty="0">
                <a:solidFill>
                  <a:schemeClr val="tx1"/>
                </a:solidFill>
              </a:rPr>
              <a:t> </a:t>
            </a:r>
            <a:r>
              <a:rPr lang="pt-PT" sz="2000" dirty="0">
                <a:solidFill>
                  <a:schemeClr val="tx1"/>
                </a:solidFill>
              </a:rPr>
              <a:t>O que temos e o que está a faltar? Como vamos chegar lá?</a:t>
            </a:r>
            <a:endParaRPr lang="sl-SI" sz="2000" dirty="0">
              <a:solidFill>
                <a:schemeClr val="tx1"/>
              </a:solidFill>
            </a:endParaRPr>
          </a:p>
          <a:p>
            <a:pPr marL="180000" algn="just">
              <a:spcAft>
                <a:spcPts val="600"/>
              </a:spcAft>
              <a:buClr>
                <a:srgbClr val="6ECECB"/>
              </a:buClr>
              <a:buFont typeface="Arial" panose="020B0604020202020204" pitchFamily="34" charset="0"/>
              <a:buChar char="•"/>
            </a:pPr>
            <a:r>
              <a:rPr lang="sl-SI" sz="2000" dirty="0">
                <a:solidFill>
                  <a:schemeClr val="tx1"/>
                </a:solidFill>
              </a:rPr>
              <a:t> </a:t>
            </a:r>
            <a:r>
              <a:rPr lang="pt-PT" sz="2000" dirty="0">
                <a:solidFill>
                  <a:schemeClr val="tx1"/>
                </a:solidFill>
              </a:rPr>
              <a:t>Acreditamos em nós mesmos e na nossa história? Sabemos como oferecê-la de maneira adequada e segura?</a:t>
            </a:r>
            <a:r>
              <a:rPr lang="sl-SI" sz="2000" dirty="0">
                <a:solidFill>
                  <a:schemeClr val="tx1"/>
                </a:solidFill>
              </a:rPr>
              <a:t> </a:t>
            </a:r>
            <a:endParaRPr lang="pt-PT" sz="2000" dirty="0">
              <a:solidFill>
                <a:schemeClr val="tx1"/>
              </a:solidFill>
            </a:endParaRPr>
          </a:p>
          <a:p>
            <a:pPr marL="180000" algn="just">
              <a:spcAft>
                <a:spcPts val="600"/>
              </a:spcAft>
              <a:buClr>
                <a:srgbClr val="6ECECB"/>
              </a:buClr>
              <a:buFont typeface="Arial" panose="020B0604020202020204" pitchFamily="34" charset="0"/>
              <a:buChar char="•"/>
            </a:pPr>
            <a:r>
              <a:rPr lang="pt-PT" sz="2000" dirty="0">
                <a:solidFill>
                  <a:schemeClr val="tx1"/>
                </a:solidFill>
              </a:rPr>
              <a:t> Como queremos que os nossos convidados se lembrem de nós?</a:t>
            </a:r>
          </a:p>
          <a:p>
            <a:pPr marL="180000" algn="just">
              <a:spcAft>
                <a:spcPts val="600"/>
              </a:spcAft>
              <a:buClr>
                <a:srgbClr val="6ECECB"/>
              </a:buClr>
              <a:buFont typeface="Arial" panose="020B0604020202020204" pitchFamily="34" charset="0"/>
              <a:buChar char="•"/>
            </a:pPr>
            <a:r>
              <a:rPr lang="pt-PT" sz="2000" dirty="0">
                <a:solidFill>
                  <a:schemeClr val="tx1"/>
                </a:solidFill>
              </a:rPr>
              <a:t> O que queremos no nosso trabalho, que forma de trabalho nos aperfeiçoa? - só um anfitrião satisfeito pode ter hóspedes satisfeitos.</a:t>
            </a:r>
          </a:p>
          <a:p>
            <a:pPr marL="180000" algn="just">
              <a:spcAft>
                <a:spcPts val="600"/>
              </a:spcAft>
              <a:buClr>
                <a:srgbClr val="6ECECB"/>
              </a:buClr>
              <a:buFont typeface="Arial" panose="020B0604020202020204" pitchFamily="34" charset="0"/>
              <a:buChar char="•"/>
            </a:pPr>
            <a:r>
              <a:rPr lang="sl-SI" sz="2000" dirty="0">
                <a:solidFill>
                  <a:schemeClr val="tx1"/>
                </a:solidFill>
              </a:rPr>
              <a:t> </a:t>
            </a:r>
            <a:r>
              <a:rPr lang="pt-PT" sz="2000" dirty="0">
                <a:solidFill>
                  <a:schemeClr val="tx1"/>
                </a:solidFill>
              </a:rPr>
              <a:t>Quais serão as três primeiras coisas concretas que realizaremos no curto prazo?</a:t>
            </a:r>
            <a:endParaRPr lang="en-GB" sz="2000" dirty="0">
              <a:solidFill>
                <a:schemeClr val="tx1"/>
              </a:solidFill>
            </a:endParaRPr>
          </a:p>
        </p:txBody>
      </p:sp>
      <p:sp>
        <p:nvSpPr>
          <p:cNvPr id="5" name="Text Placeholder 2">
            <a:extLst>
              <a:ext uri="{FF2B5EF4-FFF2-40B4-BE49-F238E27FC236}">
                <a16:creationId xmlns:a16="http://schemas.microsoft.com/office/drawing/2014/main" id="{EAD4A2FB-A3E2-4D5F-9FD0-87259D051684}"/>
              </a:ext>
            </a:extLst>
          </p:cNvPr>
          <p:cNvSpPr txBox="1">
            <a:spLocks/>
          </p:cNvSpPr>
          <p:nvPr/>
        </p:nvSpPr>
        <p:spPr>
          <a:xfrm>
            <a:off x="1188655" y="349104"/>
            <a:ext cx="581630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t-PT" sz="3600" b="1" dirty="0"/>
              <a:t>Tarefa</a:t>
            </a:r>
            <a:r>
              <a:rPr lang="sl-SI" sz="3600" b="1" dirty="0"/>
              <a:t>  </a:t>
            </a:r>
            <a:endParaRPr lang="en-US" sz="3600" b="1" dirty="0"/>
          </a:p>
        </p:txBody>
      </p:sp>
      <p:pic>
        <p:nvPicPr>
          <p:cNvPr id="11" name="Imagem 10">
            <a:extLst>
              <a:ext uri="{FF2B5EF4-FFF2-40B4-BE49-F238E27FC236}">
                <a16:creationId xmlns:a16="http://schemas.microsoft.com/office/drawing/2014/main" id="{FA14B54B-F2C3-493D-B2E8-D7BE0F43E1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023" y="337780"/>
            <a:ext cx="720000" cy="720000"/>
          </a:xfrm>
          <a:prstGeom prst="rect">
            <a:avLst/>
          </a:prstGeom>
        </p:spPr>
      </p:pic>
    </p:spTree>
    <p:extLst>
      <p:ext uri="{BB962C8B-B14F-4D97-AF65-F5344CB8AC3E}">
        <p14:creationId xmlns:p14="http://schemas.microsoft.com/office/powerpoint/2010/main" val="2483114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8E34A549-E25D-42CD-BFEA-6B6AE4A6B465}"/>
              </a:ext>
            </a:extLst>
          </p:cNvPr>
          <p:cNvSpPr txBox="1">
            <a:spLocks/>
          </p:cNvSpPr>
          <p:nvPr/>
        </p:nvSpPr>
        <p:spPr>
          <a:xfrm>
            <a:off x="5154993" y="1185383"/>
            <a:ext cx="618136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t-PT" sz="3200" b="1" dirty="0"/>
              <a:t>Objetivo da aprendizagem</a:t>
            </a:r>
            <a:endParaRPr lang="en-US" sz="3200" b="1" dirty="0"/>
          </a:p>
        </p:txBody>
      </p:sp>
      <p:sp>
        <p:nvSpPr>
          <p:cNvPr id="12" name="Marcador de Posição do Texto 22">
            <a:extLst>
              <a:ext uri="{FF2B5EF4-FFF2-40B4-BE49-F238E27FC236}">
                <a16:creationId xmlns:a16="http://schemas.microsoft.com/office/drawing/2014/main" id="{4A3E4D10-52DF-46F4-BCAF-4DF4350529BB}"/>
              </a:ext>
            </a:extLst>
          </p:cNvPr>
          <p:cNvSpPr txBox="1">
            <a:spLocks/>
          </p:cNvSpPr>
          <p:nvPr/>
        </p:nvSpPr>
        <p:spPr>
          <a:xfrm>
            <a:off x="5154993" y="2471737"/>
            <a:ext cx="6421582" cy="357250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lgn="just">
              <a:lnSpc>
                <a:spcPct val="100000"/>
              </a:lnSpc>
              <a:spcBef>
                <a:spcPts val="0"/>
              </a:spcBef>
              <a:buFont typeface="Wingdings" panose="05000000000000000000" pitchFamily="2" charset="2"/>
              <a:buChar char="Ø"/>
            </a:pPr>
            <a:r>
              <a:rPr lang="pt-PT" sz="2200" dirty="0"/>
              <a:t>Conhecer as características básicas de bem-estar e turismo.</a:t>
            </a:r>
          </a:p>
          <a:p>
            <a:pPr marL="342900" indent="-342900" algn="just">
              <a:lnSpc>
                <a:spcPct val="100000"/>
              </a:lnSpc>
              <a:spcBef>
                <a:spcPts val="0"/>
              </a:spcBef>
              <a:buFont typeface="Wingdings" panose="05000000000000000000" pitchFamily="2" charset="2"/>
              <a:buChar char="Ø"/>
            </a:pPr>
            <a:r>
              <a:rPr lang="pt-PT" sz="2200" dirty="0"/>
              <a:t>Fundir estes dois conceitos como tendência importante do futuro.</a:t>
            </a:r>
          </a:p>
          <a:p>
            <a:pPr marL="342900" indent="-342900" algn="just">
              <a:lnSpc>
                <a:spcPct val="100000"/>
              </a:lnSpc>
              <a:spcBef>
                <a:spcPts val="0"/>
              </a:spcBef>
              <a:buFont typeface="Wingdings" panose="05000000000000000000" pitchFamily="2" charset="2"/>
              <a:buChar char="Ø"/>
            </a:pPr>
            <a:r>
              <a:rPr lang="pt-PT" sz="2200" dirty="0"/>
              <a:t>Ter em consideração os princípios sustentáveis.</a:t>
            </a:r>
          </a:p>
          <a:p>
            <a:pPr marL="342900" indent="-342900" algn="just">
              <a:lnSpc>
                <a:spcPct val="100000"/>
              </a:lnSpc>
              <a:spcBef>
                <a:spcPts val="0"/>
              </a:spcBef>
              <a:buFont typeface="Wingdings" panose="05000000000000000000" pitchFamily="2" charset="2"/>
              <a:buChar char="Ø"/>
            </a:pPr>
            <a:r>
              <a:rPr lang="pt-PT" sz="2200" dirty="0"/>
              <a:t>Oferecer oportunidades para desenvolver uma variedade de experiências de lazer, bem como novas oportunidades de negócios.</a:t>
            </a:r>
            <a:endParaRPr lang="en-US" sz="2200" dirty="0"/>
          </a:p>
        </p:txBody>
      </p:sp>
      <p:sp>
        <p:nvSpPr>
          <p:cNvPr id="3" name="Retângulo 2">
            <a:extLst>
              <a:ext uri="{FF2B5EF4-FFF2-40B4-BE49-F238E27FC236}">
                <a16:creationId xmlns:a16="http://schemas.microsoft.com/office/drawing/2014/main" id="{740A54E1-F4D9-48BC-88FB-9C18420093D3}"/>
              </a:ext>
            </a:extLst>
          </p:cNvPr>
          <p:cNvSpPr/>
          <p:nvPr/>
        </p:nvSpPr>
        <p:spPr>
          <a:xfrm>
            <a:off x="0" y="4842000"/>
            <a:ext cx="828000" cy="2016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Slika 1">
            <a:extLst>
              <a:ext uri="{FF2B5EF4-FFF2-40B4-BE49-F238E27FC236}">
                <a16:creationId xmlns:a16="http://schemas.microsoft.com/office/drawing/2014/main" id="{BDE36A4D-A30F-4A8E-B8A1-0ED8A9022C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45523"/>
            <a:ext cx="4675909" cy="3518812"/>
          </a:xfrm>
          <a:prstGeom prst="rect">
            <a:avLst/>
          </a:prstGeom>
        </p:spPr>
      </p:pic>
    </p:spTree>
    <p:extLst>
      <p:ext uri="{BB962C8B-B14F-4D97-AF65-F5344CB8AC3E}">
        <p14:creationId xmlns:p14="http://schemas.microsoft.com/office/powerpoint/2010/main" val="32291878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F89C9-5B42-454D-9BD6-6F386ACD4D99}"/>
              </a:ext>
            </a:extLst>
          </p:cNvPr>
          <p:cNvSpPr>
            <a:spLocks noGrp="1"/>
          </p:cNvSpPr>
          <p:nvPr>
            <p:ph type="body" sz="quarter" idx="13"/>
          </p:nvPr>
        </p:nvSpPr>
        <p:spPr/>
        <p:txBody>
          <a:bodyPr>
            <a:normAutofit/>
          </a:bodyPr>
          <a:lstStyle/>
          <a:p>
            <a:r>
              <a:rPr lang="pt-PT" sz="4200" dirty="0">
                <a:solidFill>
                  <a:schemeClr val="bg1"/>
                </a:solidFill>
                <a:effectLst>
                  <a:outerShdw blurRad="38100" dist="38100" dir="2700000" algn="tl">
                    <a:srgbClr val="000000">
                      <a:alpha val="43137"/>
                    </a:srgbClr>
                  </a:outerShdw>
                </a:effectLst>
              </a:rPr>
              <a:t>Resumo do Módulo</a:t>
            </a:r>
          </a:p>
        </p:txBody>
      </p:sp>
      <p:pic>
        <p:nvPicPr>
          <p:cNvPr id="5" name="Označba mesta slike 4">
            <a:extLst>
              <a:ext uri="{FF2B5EF4-FFF2-40B4-BE49-F238E27FC236}">
                <a16:creationId xmlns:a16="http://schemas.microsoft.com/office/drawing/2014/main" id="{D41DA473-4F58-4FF9-A70D-02E1E601D4D6}"/>
              </a:ext>
            </a:extLst>
          </p:cNvPr>
          <p:cNvPicPr>
            <a:picLocks noGrp="1" noChangeAspect="1"/>
          </p:cNvPicPr>
          <p:nvPr>
            <p:ph type="pic" sz="quarter" idx="19"/>
          </p:nvPr>
        </p:nvPicPr>
        <p:blipFill>
          <a:blip r:embed="rId3">
            <a:extLst>
              <a:ext uri="{28A0092B-C50C-407E-A947-70E740481C1C}">
                <a14:useLocalDpi xmlns:a14="http://schemas.microsoft.com/office/drawing/2010/main"/>
              </a:ext>
            </a:extLst>
          </a:blip>
          <a:srcRect/>
          <a:stretch>
            <a:fillRect/>
          </a:stretch>
        </p:blipFill>
        <p:spPr>
          <a:xfrm>
            <a:off x="3565525" y="0"/>
            <a:ext cx="8626475" cy="4540250"/>
          </a:xfrm>
        </p:spPr>
      </p:pic>
      <p:sp>
        <p:nvSpPr>
          <p:cNvPr id="3" name="Pravokotnik 2">
            <a:extLst>
              <a:ext uri="{FF2B5EF4-FFF2-40B4-BE49-F238E27FC236}">
                <a16:creationId xmlns:a16="http://schemas.microsoft.com/office/drawing/2014/main" id="{E7A41059-5E22-4A5C-8F4F-0A9B9F4D22C2}"/>
              </a:ext>
            </a:extLst>
          </p:cNvPr>
          <p:cNvSpPr/>
          <p:nvPr/>
        </p:nvSpPr>
        <p:spPr>
          <a:xfrm>
            <a:off x="3209719" y="4784898"/>
            <a:ext cx="5772562" cy="1077218"/>
          </a:xfrm>
          <a:prstGeom prst="rect">
            <a:avLst/>
          </a:prstGeom>
        </p:spPr>
        <p:txBody>
          <a:bodyPr wrap="square">
            <a:spAutoFit/>
          </a:bodyPr>
          <a:lstStyle/>
          <a:p>
            <a:pPr algn="just"/>
            <a:r>
              <a:rPr lang="en-US" sz="2400" i="1" dirty="0"/>
              <a:t>“</a:t>
            </a:r>
            <a:r>
              <a:rPr lang="pt-PT" sz="2400" i="1" dirty="0"/>
              <a:t>As pessoas não compram bens e serviços.</a:t>
            </a:r>
          </a:p>
          <a:p>
            <a:pPr algn="just"/>
            <a:r>
              <a:rPr lang="pt-PT" sz="2400" i="1" dirty="0"/>
              <a:t>Elas compram relações, histórias e magia</a:t>
            </a:r>
            <a:r>
              <a:rPr lang="en-US" sz="2400" i="1" dirty="0"/>
              <a:t>.”     </a:t>
            </a:r>
          </a:p>
          <a:p>
            <a:pPr algn="r"/>
            <a:r>
              <a:rPr lang="en-US" sz="1600" i="1" dirty="0"/>
              <a:t>Seth Godin</a:t>
            </a:r>
          </a:p>
        </p:txBody>
      </p:sp>
    </p:spTree>
    <p:extLst>
      <p:ext uri="{BB962C8B-B14F-4D97-AF65-F5344CB8AC3E}">
        <p14:creationId xmlns:p14="http://schemas.microsoft.com/office/powerpoint/2010/main" val="3653698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4929890" y="341380"/>
            <a:ext cx="6857920"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Neste </a:t>
            </a:r>
            <a:r>
              <a:rPr lang="en-US" sz="3600" b="1" dirty="0" err="1"/>
              <a:t>módulo</a:t>
            </a:r>
            <a:r>
              <a:rPr lang="en-US" sz="3600" b="1" dirty="0"/>
              <a:t>, </a:t>
            </a:r>
            <a:r>
              <a:rPr lang="en-US" sz="3600" b="1" dirty="0" err="1"/>
              <a:t>aprendemos</a:t>
            </a:r>
            <a:r>
              <a:rPr lang="en-US" sz="3600" b="1" dirty="0"/>
              <a:t> </a:t>
            </a:r>
            <a:r>
              <a:rPr lang="sl-SI" sz="3600" b="1" dirty="0"/>
              <a:t>:</a:t>
            </a:r>
            <a:endParaRPr lang="en-US" sz="3600" b="1" dirty="0"/>
          </a:p>
        </p:txBody>
      </p:sp>
      <p:sp>
        <p:nvSpPr>
          <p:cNvPr id="4" name="Retângulo 3">
            <a:extLst>
              <a:ext uri="{FF2B5EF4-FFF2-40B4-BE49-F238E27FC236}">
                <a16:creationId xmlns:a16="http://schemas.microsoft.com/office/drawing/2014/main" id="{9E508F4C-B7BD-420A-B5CF-88868B5CD545}"/>
              </a:ext>
            </a:extLst>
          </p:cNvPr>
          <p:cNvSpPr/>
          <p:nvPr/>
        </p:nvSpPr>
        <p:spPr>
          <a:xfrm>
            <a:off x="4956394" y="1046457"/>
            <a:ext cx="6831416"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lgn="just">
              <a:spcAft>
                <a:spcPts val="600"/>
              </a:spcAft>
              <a:buClr>
                <a:srgbClr val="6ECECB"/>
              </a:buClr>
              <a:buFont typeface="Arial" panose="020B0604020202020204" pitchFamily="34" charset="0"/>
              <a:buChar char="•"/>
            </a:pPr>
            <a:r>
              <a:rPr lang="pt-PT" sz="2200" spc="-30" dirty="0">
                <a:solidFill>
                  <a:schemeClr val="tx1"/>
                </a:solidFill>
              </a:rPr>
              <a:t>Que o bem-estar (</a:t>
            </a:r>
            <a:r>
              <a:rPr lang="pt-PT" sz="2200" spc="-30" dirty="0" err="1">
                <a:solidFill>
                  <a:schemeClr val="tx1"/>
                </a:solidFill>
              </a:rPr>
              <a:t>wellness</a:t>
            </a:r>
            <a:r>
              <a:rPr lang="pt-PT" sz="2200" spc="-30" dirty="0">
                <a:solidFill>
                  <a:schemeClr val="tx1"/>
                </a:solidFill>
              </a:rPr>
              <a:t>) é visto como um estilo de vida holístico que inclui o cuidado com a saúde, beleza, equilíbrio e harmonia de pensamento, alma e sentimentos.</a:t>
            </a:r>
          </a:p>
          <a:p>
            <a:pPr marL="342900" indent="-342900" algn="just">
              <a:spcAft>
                <a:spcPts val="600"/>
              </a:spcAft>
              <a:buClr>
                <a:srgbClr val="6ECECB"/>
              </a:buClr>
              <a:buFont typeface="Arial" panose="020B0604020202020204" pitchFamily="34" charset="0"/>
              <a:buChar char="•"/>
            </a:pPr>
            <a:r>
              <a:rPr lang="pt-PT" sz="2200" spc="-30" dirty="0">
                <a:solidFill>
                  <a:schemeClr val="tx1"/>
                </a:solidFill>
              </a:rPr>
              <a:t>Que o turismo é um fenómeno económico e social que garante o desenvolvimento da economia e do emprego, mas também contribui para a proteção do património natural e cultural e da sua preservação.</a:t>
            </a:r>
          </a:p>
          <a:p>
            <a:pPr marL="342900" indent="-342900" algn="just">
              <a:spcAft>
                <a:spcPts val="600"/>
              </a:spcAft>
              <a:buClr>
                <a:srgbClr val="6ECECB"/>
              </a:buClr>
              <a:buFont typeface="Arial" panose="020B0604020202020204" pitchFamily="34" charset="0"/>
              <a:buChar char="•"/>
            </a:pPr>
            <a:r>
              <a:rPr lang="pt-PT" sz="2200" spc="-30" dirty="0">
                <a:solidFill>
                  <a:schemeClr val="tx1"/>
                </a:solidFill>
              </a:rPr>
              <a:t>Os motivos e fatores que influenciam a escolha dos destinos de viagem.</a:t>
            </a:r>
          </a:p>
          <a:p>
            <a:pPr marL="342900" indent="-342900" algn="just">
              <a:spcAft>
                <a:spcPts val="600"/>
              </a:spcAft>
              <a:buClr>
                <a:srgbClr val="6ECECB"/>
              </a:buClr>
              <a:buFont typeface="Arial" panose="020B0604020202020204" pitchFamily="34" charset="0"/>
              <a:buChar char="•"/>
            </a:pPr>
            <a:r>
              <a:rPr lang="pt-PT" sz="2200" spc="-30" dirty="0">
                <a:solidFill>
                  <a:schemeClr val="tx1"/>
                </a:solidFill>
              </a:rPr>
              <a:t>As tendências e prioridades do desenvolvimento do turismo para a sua recuperação após a epidemia</a:t>
            </a:r>
          </a:p>
          <a:p>
            <a:pPr marL="342900" indent="-342900" algn="just">
              <a:spcAft>
                <a:spcPts val="600"/>
              </a:spcAft>
              <a:buClr>
                <a:srgbClr val="6ECECB"/>
              </a:buClr>
              <a:buFont typeface="Arial" panose="020B0604020202020204" pitchFamily="34" charset="0"/>
              <a:buChar char="•"/>
            </a:pPr>
            <a:r>
              <a:rPr lang="pt-PT" sz="2200" spc="-30" dirty="0">
                <a:solidFill>
                  <a:schemeClr val="tx1"/>
                </a:solidFill>
              </a:rPr>
              <a:t>Que os turistas procuram experiências e histórias</a:t>
            </a:r>
          </a:p>
          <a:p>
            <a:pPr marL="342900" indent="-342900" algn="just">
              <a:spcAft>
                <a:spcPts val="600"/>
              </a:spcAft>
              <a:buClr>
                <a:srgbClr val="6ECECB"/>
              </a:buClr>
              <a:buFont typeface="Arial" panose="020B0604020202020204" pitchFamily="34" charset="0"/>
              <a:buChar char="•"/>
            </a:pPr>
            <a:r>
              <a:rPr lang="pt-PT" sz="2200" spc="-30" dirty="0">
                <a:solidFill>
                  <a:schemeClr val="tx1"/>
                </a:solidFill>
              </a:rPr>
              <a:t>Que o Local é o novo Global</a:t>
            </a:r>
            <a:endParaRPr lang="sl-SI" sz="2200" spc="-30" dirty="0">
              <a:solidFill>
                <a:schemeClr val="tx1"/>
              </a:solidFill>
            </a:endParaRPr>
          </a:p>
          <a:p>
            <a:endParaRPr lang="sl-SI" sz="2400" dirty="0">
              <a:solidFill>
                <a:schemeClr val="tx1"/>
              </a:solidFill>
            </a:endParaRPr>
          </a:p>
          <a:p>
            <a:endParaRPr lang="sl-SI" sz="2400" dirty="0"/>
          </a:p>
          <a:p>
            <a:pPr marL="342900" indent="-342900">
              <a:buFont typeface="Wingdings" panose="05000000000000000000" pitchFamily="2" charset="2"/>
              <a:buChar char="ü"/>
            </a:pPr>
            <a:endParaRPr lang="sl-SI" sz="2400" dirty="0">
              <a:solidFill>
                <a:schemeClr val="tx1"/>
              </a:solidFill>
            </a:endParaRPr>
          </a:p>
          <a:p>
            <a:pPr marL="342900" indent="-342900">
              <a:buFont typeface="Wingdings" panose="05000000000000000000" pitchFamily="2" charset="2"/>
              <a:buChar char="ü"/>
            </a:pPr>
            <a:endParaRPr lang="sl-SI" sz="2400" dirty="0">
              <a:solidFill>
                <a:schemeClr val="tx1"/>
              </a:solidFill>
            </a:endParaRPr>
          </a:p>
          <a:p>
            <a:endParaRPr lang="en-GB" sz="2400" spc="-30" dirty="0">
              <a:solidFill>
                <a:schemeClr val="tx1"/>
              </a:solidFill>
            </a:endParaRPr>
          </a:p>
        </p:txBody>
      </p:sp>
      <p:pic>
        <p:nvPicPr>
          <p:cNvPr id="3" name="Slika 2">
            <a:extLst>
              <a:ext uri="{FF2B5EF4-FFF2-40B4-BE49-F238E27FC236}">
                <a16:creationId xmlns:a16="http://schemas.microsoft.com/office/drawing/2014/main" id="{4D430C78-5CB0-478E-9BF4-AA47AEE679B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248252"/>
            <a:ext cx="4447309" cy="5925213"/>
          </a:xfrm>
          <a:prstGeom prst="rect">
            <a:avLst/>
          </a:prstGeom>
        </p:spPr>
      </p:pic>
    </p:spTree>
    <p:extLst>
      <p:ext uri="{BB962C8B-B14F-4D97-AF65-F5344CB8AC3E}">
        <p14:creationId xmlns:p14="http://schemas.microsoft.com/office/powerpoint/2010/main" val="25850711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323720"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Neste </a:t>
            </a:r>
            <a:r>
              <a:rPr lang="en-US" sz="3600" b="1" dirty="0" err="1"/>
              <a:t>módulo</a:t>
            </a:r>
            <a:r>
              <a:rPr lang="en-US" sz="3600" b="1" dirty="0"/>
              <a:t>, </a:t>
            </a:r>
            <a:r>
              <a:rPr lang="en-US" sz="3600" b="1" dirty="0" err="1"/>
              <a:t>aprendemos</a:t>
            </a:r>
            <a:r>
              <a:rPr lang="en-US" sz="3600" b="1" dirty="0"/>
              <a:t>:</a:t>
            </a:r>
          </a:p>
        </p:txBody>
      </p:sp>
      <p:sp>
        <p:nvSpPr>
          <p:cNvPr id="4" name="Retângulo 3">
            <a:extLst>
              <a:ext uri="{FF2B5EF4-FFF2-40B4-BE49-F238E27FC236}">
                <a16:creationId xmlns:a16="http://schemas.microsoft.com/office/drawing/2014/main" id="{9E508F4C-B7BD-420A-B5CF-88868B5CD545}"/>
              </a:ext>
            </a:extLst>
          </p:cNvPr>
          <p:cNvSpPr/>
          <p:nvPr/>
        </p:nvSpPr>
        <p:spPr>
          <a:xfrm>
            <a:off x="461145" y="1046457"/>
            <a:ext cx="6086883"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lgn="just">
              <a:spcAft>
                <a:spcPts val="600"/>
              </a:spcAft>
              <a:buClr>
                <a:srgbClr val="6ECECB"/>
              </a:buClr>
              <a:buFont typeface="Arial" panose="020B0604020202020204" pitchFamily="34" charset="0"/>
              <a:buChar char="•"/>
            </a:pPr>
            <a:r>
              <a:rPr lang="pt-PT" sz="2200" spc="-30" dirty="0">
                <a:solidFill>
                  <a:schemeClr val="tx1"/>
                </a:solidFill>
              </a:rPr>
              <a:t>Que os destinos turísticos e tendências no desenvolvimento colocam as experiências e o maior valor acrescentado na vanguarda para que o destino funcione com sucesso</a:t>
            </a:r>
          </a:p>
          <a:p>
            <a:pPr marL="342900" indent="-342900" algn="just">
              <a:spcAft>
                <a:spcPts val="600"/>
              </a:spcAft>
              <a:buClr>
                <a:srgbClr val="6ECECB"/>
              </a:buClr>
              <a:buFont typeface="Arial" panose="020B0604020202020204" pitchFamily="34" charset="0"/>
              <a:buChar char="•"/>
            </a:pPr>
            <a:r>
              <a:rPr lang="pt-PT" sz="2200" spc="-30" dirty="0">
                <a:solidFill>
                  <a:schemeClr val="tx1"/>
                </a:solidFill>
              </a:rPr>
              <a:t>Que o ambiente natural, económico e social deve ser integrado</a:t>
            </a:r>
          </a:p>
          <a:p>
            <a:pPr marL="342900" indent="-342900" algn="just">
              <a:spcAft>
                <a:spcPts val="600"/>
              </a:spcAft>
              <a:buClr>
                <a:srgbClr val="6ECECB"/>
              </a:buClr>
              <a:buFont typeface="Arial" panose="020B0604020202020204" pitchFamily="34" charset="0"/>
              <a:buChar char="•"/>
            </a:pPr>
            <a:r>
              <a:rPr lang="pt-PT" sz="2200" spc="-30" dirty="0">
                <a:solidFill>
                  <a:schemeClr val="tx1"/>
                </a:solidFill>
              </a:rPr>
              <a:t>Que o sucesso da operação do destino é cuidado pela “gestão do destino”</a:t>
            </a:r>
          </a:p>
          <a:p>
            <a:pPr marL="342900" indent="-342900" algn="just">
              <a:spcAft>
                <a:spcPts val="600"/>
              </a:spcAft>
              <a:buClr>
                <a:srgbClr val="6ECECB"/>
              </a:buClr>
              <a:buFont typeface="Arial" panose="020B0604020202020204" pitchFamily="34" charset="0"/>
              <a:buChar char="•"/>
            </a:pPr>
            <a:r>
              <a:rPr lang="pt-PT" sz="2200" spc="-30" dirty="0">
                <a:solidFill>
                  <a:schemeClr val="tx1"/>
                </a:solidFill>
              </a:rPr>
              <a:t>Que o desenvolvimento sustentável anda de mãos dadas com o desenvolvimento da sociedade humana, visando a utilização de recursos de forma responsável, permitindo a sua regeneração</a:t>
            </a:r>
            <a:endParaRPr lang="sl-SI" sz="2200" spc="-30" dirty="0">
              <a:solidFill>
                <a:schemeClr val="tx1"/>
              </a:solidFill>
            </a:endParaRPr>
          </a:p>
        </p:txBody>
      </p:sp>
      <p:pic>
        <p:nvPicPr>
          <p:cNvPr id="2" name="Slika 1">
            <a:extLst>
              <a:ext uri="{FF2B5EF4-FFF2-40B4-BE49-F238E27FC236}">
                <a16:creationId xmlns:a16="http://schemas.microsoft.com/office/drawing/2014/main" id="{5C066A39-501D-4810-8860-D10D6C207A8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09509" y="1046457"/>
            <a:ext cx="5382491" cy="4602735"/>
          </a:xfrm>
          <a:prstGeom prst="rect">
            <a:avLst/>
          </a:prstGeom>
        </p:spPr>
      </p:pic>
    </p:spTree>
    <p:extLst>
      <p:ext uri="{BB962C8B-B14F-4D97-AF65-F5344CB8AC3E}">
        <p14:creationId xmlns:p14="http://schemas.microsoft.com/office/powerpoint/2010/main" val="38893899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5196305"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Neste </a:t>
            </a:r>
            <a:r>
              <a:rPr lang="en-US" sz="3600" b="1" dirty="0" err="1"/>
              <a:t>módulo</a:t>
            </a:r>
            <a:r>
              <a:rPr lang="en-US" sz="3600" b="1" dirty="0"/>
              <a:t>, </a:t>
            </a:r>
            <a:r>
              <a:rPr lang="en-US" sz="3600" b="1" dirty="0" err="1"/>
              <a:t>aprendemos</a:t>
            </a:r>
            <a:r>
              <a:rPr lang="en-US" sz="3600" b="1" dirty="0"/>
              <a:t>:</a:t>
            </a:r>
          </a:p>
        </p:txBody>
      </p:sp>
      <p:sp>
        <p:nvSpPr>
          <p:cNvPr id="4" name="Retângulo 3">
            <a:extLst>
              <a:ext uri="{FF2B5EF4-FFF2-40B4-BE49-F238E27FC236}">
                <a16:creationId xmlns:a16="http://schemas.microsoft.com/office/drawing/2014/main" id="{9E508F4C-B7BD-420A-B5CF-88868B5CD545}"/>
              </a:ext>
            </a:extLst>
          </p:cNvPr>
          <p:cNvSpPr/>
          <p:nvPr/>
        </p:nvSpPr>
        <p:spPr>
          <a:xfrm>
            <a:off x="5076966" y="1044478"/>
            <a:ext cx="6600411"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lgn="just">
              <a:spcAft>
                <a:spcPts val="600"/>
              </a:spcAft>
              <a:buClr>
                <a:srgbClr val="6ECECB"/>
              </a:buClr>
              <a:buFont typeface="Arial" panose="020B0604020202020204" pitchFamily="34" charset="0"/>
              <a:buChar char="•"/>
            </a:pPr>
            <a:r>
              <a:rPr lang="pt-PT" sz="2200" dirty="0">
                <a:solidFill>
                  <a:schemeClr val="tx1"/>
                </a:solidFill>
              </a:rPr>
              <a:t>Que o turismo sustentável, tendo em consideração os seus impactos económicos, sociais e ambientais atuais e futuros, atende às necessidades dos visitantes, da indústria, do meio ambiente e das comunidades anfitriãs</a:t>
            </a:r>
          </a:p>
          <a:p>
            <a:pPr marL="342900" indent="-342900" algn="just">
              <a:spcAft>
                <a:spcPts val="600"/>
              </a:spcAft>
              <a:buClr>
                <a:srgbClr val="6ECECB"/>
              </a:buClr>
              <a:buFont typeface="Arial" panose="020B0604020202020204" pitchFamily="34" charset="0"/>
              <a:buChar char="•"/>
            </a:pPr>
            <a:r>
              <a:rPr lang="pt-PT" sz="2200" dirty="0">
                <a:solidFill>
                  <a:schemeClr val="tx1"/>
                </a:solidFill>
              </a:rPr>
              <a:t>Pequenas ações  eu podem levar à sustentabilidade, com os quais podemos fazer grandes mudanças.</a:t>
            </a:r>
          </a:p>
          <a:p>
            <a:pPr marL="342900" indent="-342900" algn="just">
              <a:spcAft>
                <a:spcPts val="600"/>
              </a:spcAft>
              <a:buClr>
                <a:srgbClr val="6ECECB"/>
              </a:buClr>
              <a:buFont typeface="Arial" panose="020B0604020202020204" pitchFamily="34" charset="0"/>
              <a:buChar char="•"/>
            </a:pPr>
            <a:r>
              <a:rPr lang="pt-PT" sz="2200" dirty="0">
                <a:solidFill>
                  <a:schemeClr val="tx1"/>
                </a:solidFill>
              </a:rPr>
              <a:t>As diretrizes para o desenvolvimento do turismo sustentável de acordo com os padrões GSTC e a abordagem de promoção sistemática da transformação da oferta turística no </a:t>
            </a:r>
            <a:r>
              <a:rPr lang="pt-PT" sz="2200" i="1" dirty="0">
                <a:solidFill>
                  <a:schemeClr val="tx1"/>
                </a:solidFill>
              </a:rPr>
              <a:t>Green </a:t>
            </a:r>
            <a:r>
              <a:rPr lang="pt-PT" sz="2200" i="1" dirty="0" err="1">
                <a:solidFill>
                  <a:schemeClr val="tx1"/>
                </a:solidFill>
              </a:rPr>
              <a:t>Sheme</a:t>
            </a:r>
            <a:r>
              <a:rPr lang="pt-PT" sz="2200" dirty="0">
                <a:solidFill>
                  <a:schemeClr val="tx1"/>
                </a:solidFill>
              </a:rPr>
              <a:t> do turismo esloveno.</a:t>
            </a:r>
            <a:endParaRPr lang="en-GB" sz="2200" spc="-30" dirty="0">
              <a:solidFill>
                <a:schemeClr val="tx1"/>
              </a:solidFill>
            </a:endParaRPr>
          </a:p>
        </p:txBody>
      </p:sp>
      <p:pic>
        <p:nvPicPr>
          <p:cNvPr id="2" name="Slika 1">
            <a:extLst>
              <a:ext uri="{FF2B5EF4-FFF2-40B4-BE49-F238E27FC236}">
                <a16:creationId xmlns:a16="http://schemas.microsoft.com/office/drawing/2014/main" id="{30E29E28-7838-4270-BA99-318E78A412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68357"/>
            <a:ext cx="4836567" cy="6023113"/>
          </a:xfrm>
          <a:prstGeom prst="rect">
            <a:avLst/>
          </a:prstGeom>
        </p:spPr>
      </p:pic>
    </p:spTree>
    <p:extLst>
      <p:ext uri="{BB962C8B-B14F-4D97-AF65-F5344CB8AC3E}">
        <p14:creationId xmlns:p14="http://schemas.microsoft.com/office/powerpoint/2010/main" val="41579297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lstStyle/>
          <a:p>
            <a:r>
              <a:rPr lang="en-US" dirty="0"/>
              <a:t>Roadmap</a:t>
            </a:r>
          </a:p>
        </p:txBody>
      </p:sp>
      <p:sp>
        <p:nvSpPr>
          <p:cNvPr id="30" name="Retângulo 29">
            <a:extLst>
              <a:ext uri="{FF2B5EF4-FFF2-40B4-BE49-F238E27FC236}">
                <a16:creationId xmlns:a16="http://schemas.microsoft.com/office/drawing/2014/main" id="{5C11D799-0927-4B6A-8314-2BB104CA9282}"/>
              </a:ext>
            </a:extLst>
          </p:cNvPr>
          <p:cNvSpPr/>
          <p:nvPr/>
        </p:nvSpPr>
        <p:spPr>
          <a:xfrm>
            <a:off x="360420" y="157887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 A Nova Era do </a:t>
            </a:r>
            <a:r>
              <a:rPr lang="en-GB" sz="2400" b="1" dirty="0" err="1">
                <a:solidFill>
                  <a:schemeClr val="bg1">
                    <a:lumMod val="65000"/>
                  </a:schemeClr>
                </a:solidFill>
                <a:effectLst>
                  <a:outerShdw blurRad="38100" dist="38100" dir="2700000" algn="tl">
                    <a:srgbClr val="000000">
                      <a:alpha val="43137"/>
                    </a:srgbClr>
                  </a:outerShdw>
                </a:effectLst>
              </a:rPr>
              <a:t>Bem-Estar</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2" name="Retângulo 31">
            <a:extLst>
              <a:ext uri="{FF2B5EF4-FFF2-40B4-BE49-F238E27FC236}">
                <a16:creationId xmlns:a16="http://schemas.microsoft.com/office/drawing/2014/main" id="{AA0D24B1-2647-4D96-9604-BE80F80146B6}"/>
              </a:ext>
            </a:extLst>
          </p:cNvPr>
          <p:cNvSpPr/>
          <p:nvPr/>
        </p:nvSpPr>
        <p:spPr>
          <a:xfrm>
            <a:off x="360420" y="216466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III. A Economia da </a:t>
            </a:r>
            <a:r>
              <a:rPr lang="en-GB" sz="2400" b="1" dirty="0" err="1">
                <a:solidFill>
                  <a:schemeClr val="bg1">
                    <a:lumMod val="65000"/>
                  </a:schemeClr>
                </a:solidFill>
                <a:effectLst>
                  <a:outerShdw blurRad="38100" dist="38100" dir="2700000" algn="tl">
                    <a:srgbClr val="000000">
                      <a:alpha val="43137"/>
                    </a:srgbClr>
                  </a:outerShdw>
                </a:effectLst>
              </a:rPr>
              <a:t>Experiência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8" name="Retângulo 37">
            <a:extLst>
              <a:ext uri="{FF2B5EF4-FFF2-40B4-BE49-F238E27FC236}">
                <a16:creationId xmlns:a16="http://schemas.microsoft.com/office/drawing/2014/main" id="{A004A93A-141D-44B1-8A84-AB29ACC02976}"/>
              </a:ext>
            </a:extLst>
          </p:cNvPr>
          <p:cNvSpPr/>
          <p:nvPr/>
        </p:nvSpPr>
        <p:spPr>
          <a:xfrm>
            <a:off x="360413" y="4507792"/>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a:t>
            </a:r>
            <a:r>
              <a:rPr lang="en-US" sz="2400" b="1" dirty="0">
                <a:solidFill>
                  <a:schemeClr val="bg1">
                    <a:lumMod val="65000"/>
                  </a:schemeClr>
                </a:solidFill>
                <a:effectLst>
                  <a:outerShdw blurRad="38100" dist="38100" dir="2700000" algn="tl">
                    <a:srgbClr val="000000">
                      <a:alpha val="43137"/>
                    </a:srgbClr>
                  </a:outerShdw>
                </a:effectLst>
              </a:rPr>
              <a:t> </a:t>
            </a:r>
            <a:r>
              <a:rPr lang="en-US" sz="2400" b="1" dirty="0" err="1">
                <a:solidFill>
                  <a:schemeClr val="bg1">
                    <a:lumMod val="65000"/>
                  </a:schemeClr>
                </a:solidFill>
                <a:effectLst>
                  <a:outerShdw blurRad="38100" dist="38100" dir="2700000" algn="tl">
                    <a:srgbClr val="000000">
                      <a:alpha val="43137"/>
                    </a:srgbClr>
                  </a:outerShdw>
                </a:effectLst>
              </a:rPr>
              <a:t>Criação</a:t>
            </a:r>
            <a:r>
              <a:rPr lang="en-US" sz="2400" b="1" dirty="0">
                <a:solidFill>
                  <a:schemeClr val="bg1">
                    <a:lumMod val="65000"/>
                  </a:schemeClr>
                </a:solidFill>
                <a:effectLst>
                  <a:outerShdw blurRad="38100" dist="38100" dir="2700000" algn="tl">
                    <a:srgbClr val="000000">
                      <a:alpha val="43137"/>
                    </a:srgbClr>
                  </a:outerShdw>
                </a:effectLst>
              </a:rPr>
              <a:t> de um </a:t>
            </a:r>
            <a:r>
              <a:rPr lang="en-US" sz="2400" b="1" dirty="0" err="1">
                <a:solidFill>
                  <a:schemeClr val="bg1">
                    <a:lumMod val="65000"/>
                  </a:schemeClr>
                </a:solidFill>
                <a:effectLst>
                  <a:outerShdw blurRad="38100" dist="38100" dir="2700000" algn="tl">
                    <a:srgbClr val="000000">
                      <a:alpha val="43137"/>
                    </a:srgbClr>
                  </a:outerShdw>
                </a:effectLst>
              </a:rPr>
              <a:t>Negócio</a:t>
            </a:r>
            <a:r>
              <a:rPr lang="en-US" sz="2400" b="1" dirty="0">
                <a:solidFill>
                  <a:schemeClr val="bg1">
                    <a:lumMod val="65000"/>
                  </a:schemeClr>
                </a:solidFill>
                <a:effectLst>
                  <a:outerShdw blurRad="38100" dist="38100" dir="2700000" algn="tl">
                    <a:srgbClr val="000000">
                      <a:alpha val="43137"/>
                    </a:srgbClr>
                  </a:outerShdw>
                </a:effectLst>
              </a:rPr>
              <a:t> de </a:t>
            </a:r>
            <a:r>
              <a:rPr lang="en-US" sz="2400" b="1" dirty="0" err="1">
                <a:solidFill>
                  <a:schemeClr val="bg1">
                    <a:lumMod val="65000"/>
                  </a:schemeClr>
                </a:solidFill>
                <a:effectLst>
                  <a:outerShdw blurRad="38100" dist="38100" dir="2700000" algn="tl">
                    <a:srgbClr val="000000">
                      <a:alpha val="43137"/>
                    </a:srgbClr>
                  </a:outerShdw>
                </a:effectLst>
              </a:rPr>
              <a:t>Bem-Estar</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0" name="Seta: Pentágono 39">
            <a:extLst>
              <a:ext uri="{FF2B5EF4-FFF2-40B4-BE49-F238E27FC236}">
                <a16:creationId xmlns:a16="http://schemas.microsoft.com/office/drawing/2014/main" id="{A3F5E8AB-B26B-40F2-BD64-AAC1C91EAD99}"/>
              </a:ext>
            </a:extLst>
          </p:cNvPr>
          <p:cNvSpPr/>
          <p:nvPr/>
        </p:nvSpPr>
        <p:spPr>
          <a:xfrm>
            <a:off x="360413" y="5090030"/>
            <a:ext cx="6444000" cy="46800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VIII. Branding para o </a:t>
            </a:r>
            <a:r>
              <a:rPr lang="en-GB" sz="2400" b="1" dirty="0" err="1">
                <a:solidFill>
                  <a:schemeClr val="bg1">
                    <a:lumMod val="65000"/>
                  </a:schemeClr>
                </a:solidFill>
                <a:effectLst>
                  <a:outerShdw blurRad="38100" dist="38100" dir="2700000" algn="tl">
                    <a:srgbClr val="000000">
                      <a:alpha val="43137"/>
                    </a:srgbClr>
                  </a:outerShdw>
                </a:effectLst>
              </a:rPr>
              <a:t>Bem-Estar</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42" name="Imagem 41">
            <a:extLst>
              <a:ext uri="{FF2B5EF4-FFF2-40B4-BE49-F238E27FC236}">
                <a16:creationId xmlns:a16="http://schemas.microsoft.com/office/drawing/2014/main" id="{06B7CA80-9B10-4DC0-89C6-9A966A88D2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7680" y="1047094"/>
            <a:ext cx="360000" cy="360000"/>
          </a:xfrm>
          <a:prstGeom prst="rect">
            <a:avLst/>
          </a:prstGeom>
        </p:spPr>
      </p:pic>
      <p:pic>
        <p:nvPicPr>
          <p:cNvPr id="45" name="Imagem 44">
            <a:extLst>
              <a:ext uri="{FF2B5EF4-FFF2-40B4-BE49-F238E27FC236}">
                <a16:creationId xmlns:a16="http://schemas.microsoft.com/office/drawing/2014/main" id="{55C95FF9-EB91-4026-9444-810350BEBD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97310" y="5733357"/>
            <a:ext cx="360000" cy="360000"/>
          </a:xfrm>
          <a:prstGeom prst="rect">
            <a:avLst/>
          </a:prstGeom>
        </p:spPr>
      </p:pic>
      <p:sp>
        <p:nvSpPr>
          <p:cNvPr id="47" name="Retângulo 46">
            <a:extLst>
              <a:ext uri="{FF2B5EF4-FFF2-40B4-BE49-F238E27FC236}">
                <a16:creationId xmlns:a16="http://schemas.microsoft.com/office/drawing/2014/main" id="{894B8739-564C-476F-95C6-3D4C850FF663}"/>
              </a:ext>
            </a:extLst>
          </p:cNvPr>
          <p:cNvSpPr/>
          <p:nvPr/>
        </p:nvSpPr>
        <p:spPr>
          <a:xfrm>
            <a:off x="360413" y="2750443"/>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IV. </a:t>
            </a:r>
            <a:r>
              <a:rPr lang="en-GB" sz="2400" b="1" dirty="0" err="1">
                <a:solidFill>
                  <a:schemeClr val="bg1">
                    <a:lumMod val="65000"/>
                  </a:schemeClr>
                </a:solidFill>
                <a:effectLst>
                  <a:outerShdw blurRad="38100" dist="38100" dir="2700000" algn="tl">
                    <a:srgbClr val="000000">
                      <a:alpha val="43137"/>
                    </a:srgbClr>
                  </a:outerShdw>
                </a:effectLst>
              </a:rPr>
              <a:t>Construir</a:t>
            </a:r>
            <a:r>
              <a:rPr lang="en-GB" sz="2400" b="1" dirty="0">
                <a:solidFill>
                  <a:schemeClr val="bg1">
                    <a:lumMod val="65000"/>
                  </a:schemeClr>
                </a:solidFill>
                <a:effectLst>
                  <a:outerShdw blurRad="38100" dist="38100" dir="2700000" algn="tl">
                    <a:srgbClr val="000000">
                      <a:alpha val="43137"/>
                    </a:srgbClr>
                  </a:outerShdw>
                </a:effectLst>
              </a:rPr>
              <a:t> </a:t>
            </a:r>
            <a:r>
              <a:rPr lang="en-GB" sz="2400" b="1" dirty="0" err="1">
                <a:solidFill>
                  <a:schemeClr val="bg1">
                    <a:lumMod val="65000"/>
                  </a:schemeClr>
                </a:solidFill>
                <a:effectLst>
                  <a:outerShdw blurRad="38100" dist="38100" dir="2700000" algn="tl">
                    <a:srgbClr val="000000">
                      <a:alpha val="43137"/>
                    </a:srgbClr>
                  </a:outerShdw>
                </a:effectLst>
              </a:rPr>
              <a:t>Experiências</a:t>
            </a:r>
            <a:r>
              <a:rPr lang="en-GB" sz="2400" b="1" dirty="0">
                <a:solidFill>
                  <a:schemeClr val="bg1">
                    <a:lumMod val="65000"/>
                  </a:schemeClr>
                </a:solidFill>
                <a:effectLst>
                  <a:outerShdw blurRad="38100" dist="38100" dir="2700000" algn="tl">
                    <a:srgbClr val="000000">
                      <a:alpha val="43137"/>
                    </a:srgbClr>
                  </a:outerShdw>
                </a:effectLst>
              </a:rPr>
              <a:t> de </a:t>
            </a:r>
            <a:r>
              <a:rPr lang="en-GB" sz="2400" b="1" dirty="0" err="1">
                <a:solidFill>
                  <a:schemeClr val="bg1">
                    <a:lumMod val="65000"/>
                  </a:schemeClr>
                </a:solidFill>
                <a:effectLst>
                  <a:outerShdw blurRad="38100" dist="38100" dir="2700000" algn="tl">
                    <a:srgbClr val="000000">
                      <a:alpha val="43137"/>
                    </a:srgbClr>
                  </a:outerShdw>
                </a:effectLst>
              </a:rPr>
              <a:t>Bem-Estar</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8" name="Retângulo 47">
            <a:extLst>
              <a:ext uri="{FF2B5EF4-FFF2-40B4-BE49-F238E27FC236}">
                <a16:creationId xmlns:a16="http://schemas.microsoft.com/office/drawing/2014/main" id="{FFF72EC2-9D59-4CE4-9650-4D54BDA667D6}"/>
              </a:ext>
            </a:extLst>
          </p:cNvPr>
          <p:cNvSpPr/>
          <p:nvPr/>
        </p:nvSpPr>
        <p:spPr>
          <a:xfrm>
            <a:off x="360420" y="3336226"/>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 </a:t>
            </a:r>
            <a:r>
              <a:rPr lang="en-GB" sz="2400" b="1" dirty="0" err="1">
                <a:solidFill>
                  <a:schemeClr val="bg1">
                    <a:lumMod val="65000"/>
                  </a:schemeClr>
                </a:solidFill>
                <a:effectLst>
                  <a:outerShdw blurRad="38100" dist="38100" dir="2700000" algn="tl">
                    <a:srgbClr val="000000">
                      <a:alpha val="43137"/>
                    </a:srgbClr>
                  </a:outerShdw>
                </a:effectLst>
              </a:rPr>
              <a:t>Mapa</a:t>
            </a:r>
            <a:r>
              <a:rPr lang="en-GB" sz="2400" b="1" dirty="0">
                <a:solidFill>
                  <a:schemeClr val="bg1">
                    <a:lumMod val="65000"/>
                  </a:schemeClr>
                </a:solidFill>
                <a:effectLst>
                  <a:outerShdw blurRad="38100" dist="38100" dir="2700000" algn="tl">
                    <a:srgbClr val="000000">
                      <a:alpha val="43137"/>
                    </a:srgbClr>
                  </a:outerShdw>
                </a:effectLst>
              </a:rPr>
              <a:t> da </a:t>
            </a:r>
            <a:r>
              <a:rPr lang="en-GB" sz="2400" b="1" dirty="0" err="1">
                <a:solidFill>
                  <a:schemeClr val="bg1">
                    <a:lumMod val="65000"/>
                  </a:schemeClr>
                </a:solidFill>
                <a:effectLst>
                  <a:outerShdw blurRad="38100" dist="38100" dir="2700000" algn="tl">
                    <a:srgbClr val="000000">
                      <a:alpha val="43137"/>
                    </a:srgbClr>
                  </a:outerShdw>
                </a:effectLst>
              </a:rPr>
              <a:t>Jornada</a:t>
            </a:r>
            <a:r>
              <a:rPr lang="en-GB" sz="2400" b="1" dirty="0">
                <a:solidFill>
                  <a:schemeClr val="bg1">
                    <a:lumMod val="65000"/>
                  </a:schemeClr>
                </a:solidFill>
                <a:effectLst>
                  <a:outerShdw blurRad="38100" dist="38100" dir="2700000" algn="tl">
                    <a:srgbClr val="000000">
                      <a:alpha val="43137"/>
                    </a:srgbClr>
                  </a:outerShdw>
                </a:effectLst>
              </a:rPr>
              <a:t> do </a:t>
            </a:r>
            <a:r>
              <a:rPr lang="en-GB" sz="2400" b="1" dirty="0" err="1">
                <a:solidFill>
                  <a:schemeClr val="bg1">
                    <a:lumMod val="65000"/>
                  </a:schemeClr>
                </a:solidFill>
                <a:effectLst>
                  <a:outerShdw blurRad="38100" dist="38100" dir="2700000" algn="tl">
                    <a:srgbClr val="000000">
                      <a:alpha val="43137"/>
                    </a:srgbClr>
                  </a:outerShdw>
                </a:effectLst>
              </a:rPr>
              <a:t>Consumidor</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50" name="Seta: Pentágono 49">
            <a:extLst>
              <a:ext uri="{FF2B5EF4-FFF2-40B4-BE49-F238E27FC236}">
                <a16:creationId xmlns:a16="http://schemas.microsoft.com/office/drawing/2014/main" id="{E09D3260-1A16-4E32-8CCB-EAF95B702B96}"/>
              </a:ext>
            </a:extLst>
          </p:cNvPr>
          <p:cNvSpPr/>
          <p:nvPr/>
        </p:nvSpPr>
        <p:spPr>
          <a:xfrm>
            <a:off x="360413" y="1000790"/>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800" b="1" dirty="0">
                <a:effectLst>
                  <a:outerShdw blurRad="38100" dist="38100" dir="2700000" algn="tl">
                    <a:srgbClr val="000000">
                      <a:alpha val="43137"/>
                    </a:srgbClr>
                  </a:outerShdw>
                </a:effectLst>
              </a:rPr>
              <a:t>I</a:t>
            </a:r>
            <a:r>
              <a:rPr lang="en-GB" sz="2800" b="1" dirty="0">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Introdução</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ao</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Bem-Estar</a:t>
            </a:r>
            <a:endParaRPr lang="en-GB" sz="2800" b="1" dirty="0">
              <a:solidFill>
                <a:schemeClr val="bg1"/>
              </a:solidFill>
              <a:effectLst>
                <a:outerShdw blurRad="38100" dist="38100" dir="2700000" algn="tl">
                  <a:srgbClr val="000000">
                    <a:alpha val="43137"/>
                  </a:srgbClr>
                </a:outerShdw>
              </a:effectLst>
            </a:endParaRPr>
          </a:p>
        </p:txBody>
      </p:sp>
      <p:sp>
        <p:nvSpPr>
          <p:cNvPr id="4" name="Označba mesta slike 3">
            <a:extLst>
              <a:ext uri="{FF2B5EF4-FFF2-40B4-BE49-F238E27FC236}">
                <a16:creationId xmlns:a16="http://schemas.microsoft.com/office/drawing/2014/main" id="{1DA87C86-A50F-48BD-BD43-6FAC736CA316}"/>
              </a:ext>
            </a:extLst>
          </p:cNvPr>
          <p:cNvSpPr>
            <a:spLocks noGrp="1"/>
          </p:cNvSpPr>
          <p:nvPr>
            <p:ph type="pic" sz="quarter" idx="15"/>
          </p:nvPr>
        </p:nvSpPr>
        <p:spPr/>
      </p:sp>
      <p:sp>
        <p:nvSpPr>
          <p:cNvPr id="25" name="Retângulo 35">
            <a:extLst>
              <a:ext uri="{FF2B5EF4-FFF2-40B4-BE49-F238E27FC236}">
                <a16:creationId xmlns:a16="http://schemas.microsoft.com/office/drawing/2014/main" id="{ABBC497A-C754-4547-A9C4-CBF0696B8DA6}"/>
              </a:ext>
            </a:extLst>
          </p:cNvPr>
          <p:cNvSpPr/>
          <p:nvPr/>
        </p:nvSpPr>
        <p:spPr>
          <a:xfrm>
            <a:off x="360413" y="567152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400" b="1" dirty="0">
                <a:solidFill>
                  <a:schemeClr val="bg1">
                    <a:lumMod val="65000"/>
                  </a:schemeClr>
                </a:solidFill>
                <a:effectLst>
                  <a:outerShdw blurRad="38100" dist="38100" dir="2700000" algn="tl">
                    <a:srgbClr val="000000">
                      <a:alpha val="43137"/>
                    </a:srgbClr>
                  </a:outerShdw>
                </a:effectLst>
              </a:rPr>
              <a:t>IX</a:t>
            </a:r>
            <a:r>
              <a:rPr lang="en-GB" sz="2400" b="1" dirty="0">
                <a:solidFill>
                  <a:schemeClr val="bg1">
                    <a:lumMod val="65000"/>
                  </a:schemeClr>
                </a:solidFill>
                <a:effectLst>
                  <a:outerShdw blurRad="38100" dist="38100" dir="2700000" algn="tl">
                    <a:srgbClr val="000000">
                      <a:alpha val="43137"/>
                    </a:srgbClr>
                  </a:outerShdw>
                </a:effectLst>
              </a:rPr>
              <a:t>. Marketing Digital</a:t>
            </a:r>
          </a:p>
        </p:txBody>
      </p:sp>
      <p:pic>
        <p:nvPicPr>
          <p:cNvPr id="27" name="Imagem 44">
            <a:extLst>
              <a:ext uri="{FF2B5EF4-FFF2-40B4-BE49-F238E27FC236}">
                <a16:creationId xmlns:a16="http://schemas.microsoft.com/office/drawing/2014/main" id="{F2D62FBF-A2F3-406A-8274-E681EC8386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97310" y="5117160"/>
            <a:ext cx="360000" cy="360000"/>
          </a:xfrm>
          <a:prstGeom prst="rect">
            <a:avLst/>
          </a:prstGeom>
        </p:spPr>
      </p:pic>
      <p:pic>
        <p:nvPicPr>
          <p:cNvPr id="28" name="Imagem 44">
            <a:extLst>
              <a:ext uri="{FF2B5EF4-FFF2-40B4-BE49-F238E27FC236}">
                <a16:creationId xmlns:a16="http://schemas.microsoft.com/office/drawing/2014/main" id="{64FE437C-023F-46D2-9720-793D1058CD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69710" y="4500963"/>
            <a:ext cx="360000" cy="360000"/>
          </a:xfrm>
          <a:prstGeom prst="rect">
            <a:avLst/>
          </a:prstGeom>
        </p:spPr>
      </p:pic>
      <p:pic>
        <p:nvPicPr>
          <p:cNvPr id="29" name="Imagem 44">
            <a:extLst>
              <a:ext uri="{FF2B5EF4-FFF2-40B4-BE49-F238E27FC236}">
                <a16:creationId xmlns:a16="http://schemas.microsoft.com/office/drawing/2014/main" id="{7189F546-F714-42D5-AABA-117724F16F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69710" y="3923503"/>
            <a:ext cx="360000" cy="360000"/>
          </a:xfrm>
          <a:prstGeom prst="rect">
            <a:avLst/>
          </a:prstGeom>
        </p:spPr>
      </p:pic>
      <p:sp>
        <p:nvSpPr>
          <p:cNvPr id="23" name="Retângulo 25">
            <a:extLst>
              <a:ext uri="{FF2B5EF4-FFF2-40B4-BE49-F238E27FC236}">
                <a16:creationId xmlns:a16="http://schemas.microsoft.com/office/drawing/2014/main" id="{1AD31A5B-6840-43B4-B218-F772C1B70778}"/>
              </a:ext>
            </a:extLst>
          </p:cNvPr>
          <p:cNvSpPr/>
          <p:nvPr/>
        </p:nvSpPr>
        <p:spPr>
          <a:xfrm>
            <a:off x="360420" y="3925554"/>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400" b="1" dirty="0">
                <a:solidFill>
                  <a:schemeClr val="bg1">
                    <a:lumMod val="65000"/>
                  </a:schemeClr>
                </a:solidFill>
                <a:effectLst>
                  <a:outerShdw blurRad="38100" dist="38100" dir="2700000" algn="tl">
                    <a:srgbClr val="000000">
                      <a:alpha val="43137"/>
                    </a:srgbClr>
                  </a:outerShdw>
                </a:effectLst>
              </a:rPr>
              <a:t>V</a:t>
            </a:r>
            <a:r>
              <a:rPr lang="en-GB" sz="2400" b="1" dirty="0">
                <a:solidFill>
                  <a:schemeClr val="bg1">
                    <a:lumMod val="65000"/>
                  </a:schemeClr>
                </a:solidFill>
                <a:effectLst>
                  <a:outerShdw blurRad="38100" dist="38100" dir="2700000" algn="tl">
                    <a:srgbClr val="000000">
                      <a:alpha val="43137"/>
                    </a:srgbClr>
                  </a:outerShdw>
                </a:effectLst>
              </a:rPr>
              <a:t>I. O Storytelling no Turismo </a:t>
            </a:r>
            <a:r>
              <a:rPr lang="en-GB" sz="2400" b="1" dirty="0" err="1">
                <a:solidFill>
                  <a:schemeClr val="bg1">
                    <a:lumMod val="65000"/>
                  </a:schemeClr>
                </a:solidFill>
                <a:effectLst>
                  <a:outerShdw blurRad="38100" dist="38100" dir="2700000" algn="tl">
                    <a:srgbClr val="000000">
                      <a:alpha val="43137"/>
                    </a:srgbClr>
                  </a:outerShdw>
                </a:effectLst>
              </a:rPr>
              <a:t>Culinário</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33" name="Imagem 44">
            <a:extLst>
              <a:ext uri="{FF2B5EF4-FFF2-40B4-BE49-F238E27FC236}">
                <a16:creationId xmlns:a16="http://schemas.microsoft.com/office/drawing/2014/main" id="{C296ADD8-262E-444E-B663-66A59F49D1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82191" y="3356393"/>
            <a:ext cx="360000" cy="360000"/>
          </a:xfrm>
          <a:prstGeom prst="rect">
            <a:avLst/>
          </a:prstGeom>
        </p:spPr>
      </p:pic>
      <p:pic>
        <p:nvPicPr>
          <p:cNvPr id="34" name="Imagem 44">
            <a:extLst>
              <a:ext uri="{FF2B5EF4-FFF2-40B4-BE49-F238E27FC236}">
                <a16:creationId xmlns:a16="http://schemas.microsoft.com/office/drawing/2014/main" id="{5861D501-9756-4151-87B9-78D7D9DD22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82191" y="2778449"/>
            <a:ext cx="360000" cy="360000"/>
          </a:xfrm>
          <a:prstGeom prst="rect">
            <a:avLst/>
          </a:prstGeom>
        </p:spPr>
      </p:pic>
      <p:pic>
        <p:nvPicPr>
          <p:cNvPr id="35" name="Imagem 44">
            <a:extLst>
              <a:ext uri="{FF2B5EF4-FFF2-40B4-BE49-F238E27FC236}">
                <a16:creationId xmlns:a16="http://schemas.microsoft.com/office/drawing/2014/main" id="{FBD634BE-8C36-4DC3-BE79-F4C6A4E09B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7504" y="2236470"/>
            <a:ext cx="360000" cy="360000"/>
          </a:xfrm>
          <a:prstGeom prst="rect">
            <a:avLst/>
          </a:prstGeom>
        </p:spPr>
      </p:pic>
      <p:pic>
        <p:nvPicPr>
          <p:cNvPr id="36" name="Imagem 44">
            <a:extLst>
              <a:ext uri="{FF2B5EF4-FFF2-40B4-BE49-F238E27FC236}">
                <a16:creationId xmlns:a16="http://schemas.microsoft.com/office/drawing/2014/main" id="{50903833-3023-478D-BEB2-DFD4D97C83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97680" y="1603810"/>
            <a:ext cx="360000" cy="360000"/>
          </a:xfrm>
          <a:prstGeom prst="rect">
            <a:avLst/>
          </a:prstGeom>
        </p:spPr>
      </p:pic>
      <p:pic>
        <p:nvPicPr>
          <p:cNvPr id="26" name="Označba mesta slike 4">
            <a:extLst>
              <a:ext uri="{FF2B5EF4-FFF2-40B4-BE49-F238E27FC236}">
                <a16:creationId xmlns:a16="http://schemas.microsoft.com/office/drawing/2014/main" id="{BE576D83-2164-4569-8B66-5BD89B2575D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802435" y="1253587"/>
            <a:ext cx="3389565" cy="4033653"/>
          </a:xfrm>
          <a:prstGeom prst="rect">
            <a:avLst/>
          </a:prstGeom>
        </p:spPr>
      </p:pic>
    </p:spTree>
    <p:extLst>
      <p:ext uri="{BB962C8B-B14F-4D97-AF65-F5344CB8AC3E}">
        <p14:creationId xmlns:p14="http://schemas.microsoft.com/office/powerpoint/2010/main" val="37289740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825E1AD-9DBA-464F-888B-CF8485F92704}"/>
              </a:ext>
            </a:extLst>
          </p:cNvPr>
          <p:cNvSpPr>
            <a:spLocks noGrp="1"/>
          </p:cNvSpPr>
          <p:nvPr>
            <p:ph type="body" sz="quarter" idx="13"/>
          </p:nvPr>
        </p:nvSpPr>
        <p:spPr>
          <a:xfrm>
            <a:off x="7409468" y="962967"/>
            <a:ext cx="4430597" cy="697353"/>
          </a:xfrm>
        </p:spPr>
        <p:txBody>
          <a:bodyPr/>
          <a:lstStyle/>
          <a:p>
            <a:r>
              <a:rPr lang="en-US" sz="4800" dirty="0" err="1"/>
              <a:t>Obrigado</a:t>
            </a:r>
            <a:endParaRPr lang="en-US" sz="4800" dirty="0"/>
          </a:p>
        </p:txBody>
      </p:sp>
      <p:sp>
        <p:nvSpPr>
          <p:cNvPr id="12" name="Text Placeholder 11">
            <a:extLst>
              <a:ext uri="{FF2B5EF4-FFF2-40B4-BE49-F238E27FC236}">
                <a16:creationId xmlns:a16="http://schemas.microsoft.com/office/drawing/2014/main" id="{B80BD092-353C-C14B-BCD4-66995FE37708}"/>
              </a:ext>
            </a:extLst>
          </p:cNvPr>
          <p:cNvSpPr>
            <a:spLocks noGrp="1"/>
          </p:cNvSpPr>
          <p:nvPr>
            <p:ph type="body" sz="quarter" idx="14"/>
          </p:nvPr>
        </p:nvSpPr>
        <p:spPr/>
        <p:txBody>
          <a:bodyPr/>
          <a:lstStyle/>
          <a:p>
            <a:r>
              <a:rPr lang="en-US" sz="3000" dirty="0" err="1"/>
              <a:t>Alguma</a:t>
            </a:r>
            <a:r>
              <a:rPr lang="en-US" sz="3000" dirty="0"/>
              <a:t> </a:t>
            </a:r>
            <a:r>
              <a:rPr lang="en-US" sz="3000" dirty="0" err="1"/>
              <a:t>questão</a:t>
            </a:r>
            <a:r>
              <a:rPr lang="en-US" sz="3000" dirty="0"/>
              <a:t>?</a:t>
            </a:r>
          </a:p>
        </p:txBody>
      </p:sp>
      <p:sp>
        <p:nvSpPr>
          <p:cNvPr id="28" name="CaixaDeTexto 27">
            <a:extLst>
              <a:ext uri="{FF2B5EF4-FFF2-40B4-BE49-F238E27FC236}">
                <a16:creationId xmlns:a16="http://schemas.microsoft.com/office/drawing/2014/main" id="{2C0D170A-365B-4F3C-99F7-166850FC4E4E}"/>
              </a:ext>
            </a:extLst>
          </p:cNvPr>
          <p:cNvSpPr txBox="1"/>
          <p:nvPr/>
        </p:nvSpPr>
        <p:spPr>
          <a:xfrm>
            <a:off x="6421391" y="3154752"/>
            <a:ext cx="5736336" cy="3266728"/>
          </a:xfrm>
          <a:prstGeom prst="rect">
            <a:avLst/>
          </a:prstGeom>
          <a:noFill/>
        </p:spPr>
        <p:txBody>
          <a:bodyPr wrap="square">
            <a:spAutoFit/>
          </a:bodyPr>
          <a:lstStyle/>
          <a:p>
            <a:pPr algn="l">
              <a:lnSpc>
                <a:spcPct val="150000"/>
              </a:lnSpc>
              <a:spcAft>
                <a:spcPts val="1200"/>
              </a:spcAft>
            </a:pPr>
            <a:r>
              <a:rPr lang="en-US" sz="2400" b="1" i="0" strike="noStrike" dirty="0">
                <a:solidFill>
                  <a:srgbClr val="6ECECB"/>
                </a:solidFill>
                <a:effectLst/>
                <a:hlinkClick r:id="rId2">
                  <a:extLst>
                    <a:ext uri="{A12FA001-AC4F-418D-AE19-62706E023703}">
                      <ahyp:hlinkClr xmlns:ahyp="http://schemas.microsoft.com/office/drawing/2018/hyperlinkcolor" val="tx"/>
                    </a:ext>
                  </a:extLst>
                </a:hlinkClick>
              </a:rPr>
              <a:t>www.detourproject.eu</a:t>
            </a:r>
            <a:endParaRPr lang="en-US" sz="2400" b="1" i="0" dirty="0">
              <a:solidFill>
                <a:srgbClr val="6ECECB"/>
              </a:solidFill>
              <a:effectLst/>
            </a:endParaRPr>
          </a:p>
          <a:p>
            <a:pPr algn="l">
              <a:lnSpc>
                <a:spcPct val="150000"/>
              </a:lnSpc>
              <a:spcAft>
                <a:spcPts val="1200"/>
              </a:spcAft>
            </a:pPr>
            <a:r>
              <a:rPr lang="en-US" sz="2400" b="1" i="0" dirty="0">
                <a:effectLst/>
              </a:rPr>
              <a:t>Detour no</a:t>
            </a:r>
            <a:r>
              <a:rPr lang="en-US" sz="2400" b="1" dirty="0"/>
              <a:t> Facebook</a:t>
            </a:r>
            <a:endParaRPr lang="en-US" sz="2400" b="1" i="0" dirty="0">
              <a:effectLst/>
            </a:endParaRPr>
          </a:p>
          <a:p>
            <a:pPr algn="l">
              <a:lnSpc>
                <a:spcPct val="150000"/>
              </a:lnSpc>
              <a:spcAft>
                <a:spcPts val="1200"/>
              </a:spcAft>
            </a:pPr>
            <a:r>
              <a:rPr lang="en-US" sz="2400" b="0" i="0" dirty="0">
                <a:effectLst/>
              </a:rPr>
              <a:t>@WellbeingTourismDestinations</a:t>
            </a:r>
          </a:p>
          <a:p>
            <a:pPr algn="l">
              <a:lnSpc>
                <a:spcPct val="150000"/>
              </a:lnSpc>
              <a:spcAft>
                <a:spcPts val="1200"/>
              </a:spcAft>
            </a:pPr>
            <a:r>
              <a:rPr lang="en-US" sz="2400" b="0" i="0" strike="noStrike" dirty="0">
                <a:effectLst/>
              </a:rPr>
              <a:t>#detourdestinations #erasmusplus #detour #wellbeing</a:t>
            </a:r>
            <a:endParaRPr lang="en-US" sz="2400" b="0" i="0" dirty="0">
              <a:effectLst/>
            </a:endParaRPr>
          </a:p>
        </p:txBody>
      </p:sp>
      <p:sp>
        <p:nvSpPr>
          <p:cNvPr id="2" name="CaixaDeTexto 1">
            <a:extLst>
              <a:ext uri="{FF2B5EF4-FFF2-40B4-BE49-F238E27FC236}">
                <a16:creationId xmlns:a16="http://schemas.microsoft.com/office/drawing/2014/main" id="{7BBE1B4C-1D93-4329-9E31-CF00830BA042}"/>
              </a:ext>
            </a:extLst>
          </p:cNvPr>
          <p:cNvSpPr txBox="1"/>
          <p:nvPr/>
        </p:nvSpPr>
        <p:spPr>
          <a:xfrm>
            <a:off x="8321039" y="6466814"/>
            <a:ext cx="3641547" cy="215444"/>
          </a:xfrm>
          <a:prstGeom prst="rect">
            <a:avLst/>
          </a:prstGeom>
          <a:noFill/>
        </p:spPr>
        <p:txBody>
          <a:bodyPr wrap="square" rtlCol="0">
            <a:spAutoFit/>
          </a:bodyPr>
          <a:lstStyle/>
          <a:p>
            <a:pPr algn="r"/>
            <a:r>
              <a:rPr lang="en-GB" sz="800" dirty="0"/>
              <a:t>Icons: www.flaticon.com</a:t>
            </a:r>
          </a:p>
        </p:txBody>
      </p:sp>
      <p:grpSp>
        <p:nvGrpSpPr>
          <p:cNvPr id="7" name="Google Shape;664;p39">
            <a:extLst>
              <a:ext uri="{FF2B5EF4-FFF2-40B4-BE49-F238E27FC236}">
                <a16:creationId xmlns:a16="http://schemas.microsoft.com/office/drawing/2014/main" id="{3B53D023-B64B-4077-BE11-CE7A0849EE13}"/>
              </a:ext>
            </a:extLst>
          </p:cNvPr>
          <p:cNvGrpSpPr/>
          <p:nvPr/>
        </p:nvGrpSpPr>
        <p:grpSpPr>
          <a:xfrm>
            <a:off x="5992170" y="3423403"/>
            <a:ext cx="301041" cy="301041"/>
            <a:chOff x="5941025" y="3634400"/>
            <a:chExt cx="467650" cy="467650"/>
          </a:xfrm>
        </p:grpSpPr>
        <p:sp>
          <p:nvSpPr>
            <p:cNvPr id="8" name="Google Shape;665;p39">
              <a:extLst>
                <a:ext uri="{FF2B5EF4-FFF2-40B4-BE49-F238E27FC236}">
                  <a16:creationId xmlns:a16="http://schemas.microsoft.com/office/drawing/2014/main" id="{C8756DE6-099C-425F-938A-3F99C4B60775}"/>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6;p39">
              <a:extLst>
                <a:ext uri="{FF2B5EF4-FFF2-40B4-BE49-F238E27FC236}">
                  <a16:creationId xmlns:a16="http://schemas.microsoft.com/office/drawing/2014/main" id="{C8A58632-32E6-451D-8FFC-8302ABC61249}"/>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7;p39">
              <a:extLst>
                <a:ext uri="{FF2B5EF4-FFF2-40B4-BE49-F238E27FC236}">
                  <a16:creationId xmlns:a16="http://schemas.microsoft.com/office/drawing/2014/main" id="{8139F7D2-BE25-4EDC-BA69-52909862F3E8}"/>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8;p39">
              <a:extLst>
                <a:ext uri="{FF2B5EF4-FFF2-40B4-BE49-F238E27FC236}">
                  <a16:creationId xmlns:a16="http://schemas.microsoft.com/office/drawing/2014/main" id="{1966AC59-A184-4D9D-B231-AAFB7891C833}"/>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9;p39">
              <a:extLst>
                <a:ext uri="{FF2B5EF4-FFF2-40B4-BE49-F238E27FC236}">
                  <a16:creationId xmlns:a16="http://schemas.microsoft.com/office/drawing/2014/main" id="{93DC8479-DCBC-4192-8B3D-7BCE6B39EC93}"/>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70;p39">
              <a:extLst>
                <a:ext uri="{FF2B5EF4-FFF2-40B4-BE49-F238E27FC236}">
                  <a16:creationId xmlns:a16="http://schemas.microsoft.com/office/drawing/2014/main" id="{443EBB86-2ACA-48B1-91FC-5AC68E6302D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Imagem 3">
            <a:extLst>
              <a:ext uri="{FF2B5EF4-FFF2-40B4-BE49-F238E27FC236}">
                <a16:creationId xmlns:a16="http://schemas.microsoft.com/office/drawing/2014/main" id="{BC00D1BE-2ACE-4E8F-92A9-8A0253D8FD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89535" y="4052826"/>
            <a:ext cx="302400" cy="302400"/>
          </a:xfrm>
          <a:prstGeom prst="rect">
            <a:avLst/>
          </a:prstGeom>
        </p:spPr>
      </p:pic>
    </p:spTree>
    <p:extLst>
      <p:ext uri="{BB962C8B-B14F-4D97-AF65-F5344CB8AC3E}">
        <p14:creationId xmlns:p14="http://schemas.microsoft.com/office/powerpoint/2010/main" val="2956882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6E0A4F7F-8C6E-46A6-884A-B59FF3EE6016}"/>
              </a:ext>
            </a:extLst>
          </p:cNvPr>
          <p:cNvPicPr>
            <a:picLocks noChangeAspect="1"/>
          </p:cNvPicPr>
          <p:nvPr/>
        </p:nvPicPr>
        <p:blipFill>
          <a:blip r:embed="rId3"/>
          <a:stretch>
            <a:fillRect/>
          </a:stretch>
        </p:blipFill>
        <p:spPr>
          <a:xfrm>
            <a:off x="6639442" y="0"/>
            <a:ext cx="5552558" cy="6858000"/>
          </a:xfrm>
          <a:prstGeom prst="rect">
            <a:avLst/>
          </a:prstGeom>
        </p:spPr>
      </p:pic>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365140" y="504846"/>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t-PT" sz="3200" b="1" dirty="0"/>
              <a:t>Objetivo da aprendizagem </a:t>
            </a:r>
            <a:r>
              <a:rPr lang="sl-SI" sz="3200" b="1" dirty="0"/>
              <a:t>1/2</a:t>
            </a:r>
            <a:endParaRPr lang="en-US" sz="3200" b="1" dirty="0"/>
          </a:p>
        </p:txBody>
      </p:sp>
      <p:sp>
        <p:nvSpPr>
          <p:cNvPr id="8" name="Retângulo 7">
            <a:extLst>
              <a:ext uri="{FF2B5EF4-FFF2-40B4-BE49-F238E27FC236}">
                <a16:creationId xmlns:a16="http://schemas.microsoft.com/office/drawing/2014/main" id="{5F4DF0D6-7917-4A79-8B44-000A6658D82F}"/>
              </a:ext>
            </a:extLst>
          </p:cNvPr>
          <p:cNvSpPr/>
          <p:nvPr/>
        </p:nvSpPr>
        <p:spPr>
          <a:xfrm>
            <a:off x="201687" y="1579417"/>
            <a:ext cx="5894313" cy="4797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spcCol="180000" rtlCol="0" anchor="t"/>
          <a:lstStyle/>
          <a:p>
            <a:pPr marL="342900" indent="-342900" algn="just">
              <a:spcAft>
                <a:spcPts val="600"/>
              </a:spcAft>
              <a:buClr>
                <a:srgbClr val="6ECECB"/>
              </a:buClr>
              <a:buFont typeface="Wingdings" panose="05000000000000000000" pitchFamily="2" charset="2"/>
              <a:buChar char="Ø"/>
            </a:pPr>
            <a:r>
              <a:rPr lang="pt-PT" sz="2200" spc="-30" dirty="0">
                <a:solidFill>
                  <a:schemeClr val="tx1"/>
                </a:solidFill>
              </a:rPr>
              <a:t>Compreender a necessidade de bem-estar e da sua integração em todos os aspetos da vida de um indivíduo, incluindo o turismo</a:t>
            </a:r>
          </a:p>
          <a:p>
            <a:pPr marL="342900" indent="-342900" algn="just">
              <a:spcAft>
                <a:spcPts val="600"/>
              </a:spcAft>
              <a:buClr>
                <a:srgbClr val="6ECECB"/>
              </a:buClr>
              <a:buFont typeface="Wingdings" panose="05000000000000000000" pitchFamily="2" charset="2"/>
              <a:buChar char="Ø"/>
            </a:pPr>
            <a:r>
              <a:rPr lang="pt-PT" sz="2200" spc="-30" dirty="0">
                <a:solidFill>
                  <a:schemeClr val="tx1"/>
                </a:solidFill>
              </a:rPr>
              <a:t>Explorar as possibilidades de cooperação na criação de experiências dentro do turismo de bem-estar</a:t>
            </a:r>
            <a:endParaRPr lang="sl-SI" sz="2200" spc="-30" dirty="0">
              <a:solidFill>
                <a:schemeClr val="tx1"/>
              </a:solidFill>
            </a:endParaRPr>
          </a:p>
        </p:txBody>
      </p:sp>
    </p:spTree>
    <p:extLst>
      <p:ext uri="{BB962C8B-B14F-4D97-AF65-F5344CB8AC3E}">
        <p14:creationId xmlns:p14="http://schemas.microsoft.com/office/powerpoint/2010/main" val="3364584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6E0A4F7F-8C6E-46A6-884A-B59FF3EE6016}"/>
              </a:ext>
            </a:extLst>
          </p:cNvPr>
          <p:cNvPicPr>
            <a:picLocks noChangeAspect="1"/>
          </p:cNvPicPr>
          <p:nvPr/>
        </p:nvPicPr>
        <p:blipFill>
          <a:blip r:embed="rId3"/>
          <a:stretch>
            <a:fillRect/>
          </a:stretch>
        </p:blipFill>
        <p:spPr>
          <a:xfrm>
            <a:off x="6639442" y="0"/>
            <a:ext cx="5552558" cy="6858000"/>
          </a:xfrm>
          <a:prstGeom prst="rect">
            <a:avLst/>
          </a:prstGeom>
        </p:spPr>
      </p:pic>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347659" y="511335"/>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t-PT" sz="3200" b="1" dirty="0"/>
              <a:t>Objetivo da aprendizagem </a:t>
            </a:r>
            <a:r>
              <a:rPr lang="sl-SI" sz="3200" b="1" dirty="0"/>
              <a:t>2/2</a:t>
            </a:r>
            <a:endParaRPr lang="en-US" sz="3200" b="1" dirty="0"/>
          </a:p>
        </p:txBody>
      </p:sp>
      <p:sp>
        <p:nvSpPr>
          <p:cNvPr id="8" name="Retângulo 7">
            <a:extLst>
              <a:ext uri="{FF2B5EF4-FFF2-40B4-BE49-F238E27FC236}">
                <a16:creationId xmlns:a16="http://schemas.microsoft.com/office/drawing/2014/main" id="{5F4DF0D6-7917-4A79-8B44-000A6658D82F}"/>
              </a:ext>
            </a:extLst>
          </p:cNvPr>
          <p:cNvSpPr/>
          <p:nvPr/>
        </p:nvSpPr>
        <p:spPr>
          <a:xfrm>
            <a:off x="201688" y="1579417"/>
            <a:ext cx="6032858" cy="4797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spcCol="180000" rtlCol="0" anchor="t"/>
          <a:lstStyle/>
          <a:p>
            <a:pPr marL="342900" indent="-342900" algn="just">
              <a:spcAft>
                <a:spcPts val="600"/>
              </a:spcAft>
              <a:buClr>
                <a:srgbClr val="6ECECB"/>
              </a:buClr>
              <a:buFont typeface="Wingdings" panose="05000000000000000000" pitchFamily="2" charset="2"/>
              <a:buChar char="Ø"/>
            </a:pPr>
            <a:r>
              <a:rPr lang="pt-PT" sz="2200" spc="-30" dirty="0">
                <a:solidFill>
                  <a:schemeClr val="tx1"/>
                </a:solidFill>
              </a:rPr>
              <a:t>Definir a importância de uma abordagem sustentável no desenvolvimento da oferta do destino e no dia a dia</a:t>
            </a:r>
          </a:p>
          <a:p>
            <a:pPr marL="342900" indent="-342900" algn="just">
              <a:spcAft>
                <a:spcPts val="600"/>
              </a:spcAft>
              <a:buClr>
                <a:srgbClr val="6ECECB"/>
              </a:buClr>
              <a:buFont typeface="Wingdings" panose="05000000000000000000" pitchFamily="2" charset="2"/>
              <a:buChar char="Ø"/>
            </a:pPr>
            <a:r>
              <a:rPr lang="pt-PT" sz="2200" spc="-30" dirty="0">
                <a:solidFill>
                  <a:schemeClr val="tx1"/>
                </a:solidFill>
              </a:rPr>
              <a:t>Incentivar a mudança à luz das atividades de sustentabilidade e bem-estar</a:t>
            </a:r>
          </a:p>
          <a:p>
            <a:pPr marL="342900" indent="-342900" algn="just">
              <a:spcAft>
                <a:spcPts val="600"/>
              </a:spcAft>
              <a:buClr>
                <a:srgbClr val="6ECECB"/>
              </a:buClr>
              <a:buFont typeface="Wingdings" panose="05000000000000000000" pitchFamily="2" charset="2"/>
              <a:buChar char="Ø"/>
            </a:pPr>
            <a:r>
              <a:rPr lang="pt-PT" sz="2200" spc="-30" dirty="0">
                <a:solidFill>
                  <a:schemeClr val="tx1"/>
                </a:solidFill>
              </a:rPr>
              <a:t>Desenvolver conteúdos e experiências de alto valor agregado - promovendo o envolvimento pessoal, emoções e memórias dos hóspedes</a:t>
            </a:r>
            <a:endParaRPr lang="en-GB" sz="2200" spc="-30" dirty="0">
              <a:solidFill>
                <a:schemeClr val="tx1"/>
              </a:solidFill>
            </a:endParaRPr>
          </a:p>
        </p:txBody>
      </p:sp>
    </p:spTree>
    <p:extLst>
      <p:ext uri="{BB962C8B-B14F-4D97-AF65-F5344CB8AC3E}">
        <p14:creationId xmlns:p14="http://schemas.microsoft.com/office/powerpoint/2010/main" val="3962915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487286"/>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200" b="1" dirty="0"/>
              <a:t>Conte</a:t>
            </a:r>
            <a:r>
              <a:rPr lang="pt-PT" sz="3200" b="1" dirty="0" err="1"/>
              <a:t>údo</a:t>
            </a:r>
            <a:r>
              <a:rPr lang="sl-SI" sz="3200" b="1" dirty="0"/>
              <a:t> &amp; Re</a:t>
            </a:r>
            <a:r>
              <a:rPr lang="pt-PT" sz="3200" b="1" dirty="0"/>
              <a:t>cursos</a:t>
            </a:r>
            <a:endParaRPr lang="en-US" sz="3200" b="1" dirty="0"/>
          </a:p>
        </p:txBody>
      </p:sp>
      <p:sp>
        <p:nvSpPr>
          <p:cNvPr id="11" name="Retângulo 10">
            <a:extLst>
              <a:ext uri="{FF2B5EF4-FFF2-40B4-BE49-F238E27FC236}">
                <a16:creationId xmlns:a16="http://schemas.microsoft.com/office/drawing/2014/main" id="{32DB2FF0-831F-4184-8E1B-93F4B6437167}"/>
              </a:ext>
            </a:extLst>
          </p:cNvPr>
          <p:cNvSpPr/>
          <p:nvPr/>
        </p:nvSpPr>
        <p:spPr>
          <a:xfrm>
            <a:off x="643223" y="1473018"/>
            <a:ext cx="5340134" cy="439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50000"/>
              </a:lnSpc>
              <a:spcBef>
                <a:spcPts val="0"/>
              </a:spcBef>
              <a:spcAft>
                <a:spcPts val="1200"/>
              </a:spcAft>
            </a:pPr>
            <a:r>
              <a:rPr lang="sl-SI" sz="3000" b="1" dirty="0">
                <a:solidFill>
                  <a:srgbClr val="6ECECB"/>
                </a:solidFill>
                <a:effectLst>
                  <a:outerShdw blurRad="38100" dist="38100" dir="2700000" algn="tl">
                    <a:srgbClr val="000000">
                      <a:alpha val="43137"/>
                    </a:srgbClr>
                  </a:outerShdw>
                </a:effectLst>
              </a:rPr>
              <a:t>Conte</a:t>
            </a:r>
            <a:r>
              <a:rPr lang="pt-PT" sz="3000" b="1" dirty="0" err="1">
                <a:solidFill>
                  <a:srgbClr val="6ECECB"/>
                </a:solidFill>
                <a:effectLst>
                  <a:outerShdw blurRad="38100" dist="38100" dir="2700000" algn="tl">
                    <a:srgbClr val="000000">
                      <a:alpha val="43137"/>
                    </a:srgbClr>
                  </a:outerShdw>
                </a:effectLst>
              </a:rPr>
              <a:t>údo</a:t>
            </a:r>
            <a:endParaRPr lang="en-US" sz="3000" b="1" dirty="0">
              <a:solidFill>
                <a:srgbClr val="6ECECB"/>
              </a:solidFill>
              <a:effectLst>
                <a:outerShdw blurRad="38100" dist="38100" dir="2700000" algn="tl">
                  <a:srgbClr val="000000">
                    <a:alpha val="43137"/>
                  </a:srgbClr>
                </a:outerShdw>
              </a:effectLst>
            </a:endParaRPr>
          </a:p>
          <a:p>
            <a:pPr>
              <a:lnSpc>
                <a:spcPct val="150000"/>
              </a:lnSpc>
              <a:spcAft>
                <a:spcPts val="1200"/>
              </a:spcAft>
            </a:pPr>
            <a:r>
              <a:rPr lang="en-US" sz="2400" b="1" dirty="0">
                <a:solidFill>
                  <a:srgbClr val="6ECECB"/>
                </a:solidFill>
              </a:rPr>
              <a:t>a. </a:t>
            </a:r>
            <a:r>
              <a:rPr lang="pt-PT" sz="2400" dirty="0">
                <a:solidFill>
                  <a:schemeClr val="tx1"/>
                </a:solidFill>
              </a:rPr>
              <a:t>T</a:t>
            </a:r>
            <a:r>
              <a:rPr lang="sl-SI" sz="2400" dirty="0">
                <a:solidFill>
                  <a:schemeClr val="tx1"/>
                </a:solidFill>
              </a:rPr>
              <a:t>urismo: introdução</a:t>
            </a:r>
            <a:endParaRPr lang="pt-PT" sz="2400" dirty="0">
              <a:solidFill>
                <a:schemeClr val="tx1"/>
              </a:solidFill>
            </a:endParaRPr>
          </a:p>
          <a:p>
            <a:pPr>
              <a:lnSpc>
                <a:spcPct val="150000"/>
              </a:lnSpc>
              <a:spcBef>
                <a:spcPts val="0"/>
              </a:spcBef>
              <a:spcAft>
                <a:spcPts val="1200"/>
              </a:spcAft>
            </a:pPr>
            <a:r>
              <a:rPr lang="sl-SI" sz="2400" b="1" dirty="0">
                <a:solidFill>
                  <a:srgbClr val="6ECECB"/>
                </a:solidFill>
              </a:rPr>
              <a:t>b</a:t>
            </a:r>
            <a:r>
              <a:rPr lang="en-US" sz="2400" b="1" dirty="0">
                <a:solidFill>
                  <a:srgbClr val="6ECECB"/>
                </a:solidFill>
              </a:rPr>
              <a:t>.</a:t>
            </a:r>
            <a:r>
              <a:rPr lang="sl-SI" sz="2400" b="1" dirty="0">
                <a:solidFill>
                  <a:srgbClr val="6ECECB"/>
                </a:solidFill>
              </a:rPr>
              <a:t> </a:t>
            </a:r>
            <a:r>
              <a:rPr lang="sl-SI" sz="2400" dirty="0">
                <a:solidFill>
                  <a:schemeClr val="tx1"/>
                </a:solidFill>
              </a:rPr>
              <a:t>Bem-estar: introdução</a:t>
            </a:r>
            <a:endParaRPr lang="pt-PT" sz="2400" dirty="0">
              <a:solidFill>
                <a:schemeClr val="tx1"/>
              </a:solidFill>
            </a:endParaRPr>
          </a:p>
          <a:p>
            <a:pPr>
              <a:lnSpc>
                <a:spcPct val="150000"/>
              </a:lnSpc>
              <a:spcBef>
                <a:spcPts val="0"/>
              </a:spcBef>
              <a:spcAft>
                <a:spcPts val="1200"/>
              </a:spcAft>
            </a:pPr>
            <a:r>
              <a:rPr lang="sl-SI" sz="2400" b="1" dirty="0">
                <a:solidFill>
                  <a:srgbClr val="6ECECB"/>
                </a:solidFill>
              </a:rPr>
              <a:t>c. </a:t>
            </a:r>
            <a:r>
              <a:rPr lang="pt-PT" sz="2400" dirty="0">
                <a:solidFill>
                  <a:schemeClr val="tx1"/>
                </a:solidFill>
              </a:rPr>
              <a:t>Gestão do destino: </a:t>
            </a:r>
            <a:r>
              <a:rPr lang="pt-PT" sz="2400" dirty="0" err="1">
                <a:solidFill>
                  <a:schemeClr val="tx1"/>
                </a:solidFill>
              </a:rPr>
              <a:t>networking</a:t>
            </a:r>
            <a:r>
              <a:rPr lang="pt-PT" sz="2400" dirty="0">
                <a:solidFill>
                  <a:schemeClr val="tx1"/>
                </a:solidFill>
              </a:rPr>
              <a:t> como chave para o sucesso</a:t>
            </a:r>
          </a:p>
          <a:p>
            <a:pPr>
              <a:lnSpc>
                <a:spcPct val="150000"/>
              </a:lnSpc>
              <a:spcBef>
                <a:spcPts val="0"/>
              </a:spcBef>
              <a:spcAft>
                <a:spcPts val="1200"/>
              </a:spcAft>
            </a:pPr>
            <a:r>
              <a:rPr lang="sl-SI" sz="2400" b="1" dirty="0">
                <a:solidFill>
                  <a:srgbClr val="6ECECB"/>
                </a:solidFill>
              </a:rPr>
              <a:t>d</a:t>
            </a:r>
            <a:r>
              <a:rPr lang="en-US" sz="2400" b="1" dirty="0">
                <a:solidFill>
                  <a:srgbClr val="6ECECB"/>
                </a:solidFill>
              </a:rPr>
              <a:t>. </a:t>
            </a:r>
            <a:r>
              <a:rPr lang="pt-PT" sz="2300" dirty="0">
                <a:solidFill>
                  <a:schemeClr val="tx1"/>
                </a:solidFill>
              </a:rPr>
              <a:t>Sustentabilidade: “verde é o novo ouro“</a:t>
            </a:r>
            <a:endParaRPr lang="en-US" sz="2300" i="1" dirty="0">
              <a:solidFill>
                <a:schemeClr val="tx1"/>
              </a:solidFill>
            </a:endParaRPr>
          </a:p>
        </p:txBody>
      </p:sp>
      <p:sp>
        <p:nvSpPr>
          <p:cNvPr id="13" name="Retângulo 12">
            <a:extLst>
              <a:ext uri="{FF2B5EF4-FFF2-40B4-BE49-F238E27FC236}">
                <a16:creationId xmlns:a16="http://schemas.microsoft.com/office/drawing/2014/main" id="{78CD97B3-F9E0-4B04-A2B6-456BF0BF18A4}"/>
              </a:ext>
            </a:extLst>
          </p:cNvPr>
          <p:cNvSpPr/>
          <p:nvPr/>
        </p:nvSpPr>
        <p:spPr>
          <a:xfrm>
            <a:off x="6508777" y="1473018"/>
            <a:ext cx="5040000" cy="439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50000"/>
              </a:lnSpc>
              <a:spcBef>
                <a:spcPts val="0"/>
              </a:spcBef>
              <a:spcAft>
                <a:spcPts val="1200"/>
              </a:spcAft>
            </a:pPr>
            <a:r>
              <a:rPr lang="sl-SI" sz="3000" b="1" dirty="0">
                <a:solidFill>
                  <a:srgbClr val="6ECECB"/>
                </a:solidFill>
                <a:effectLst>
                  <a:outerShdw blurRad="38100" dist="38100" dir="2700000" algn="tl">
                    <a:srgbClr val="000000">
                      <a:alpha val="43137"/>
                    </a:srgbClr>
                  </a:outerShdw>
                </a:effectLst>
              </a:rPr>
              <a:t>Re</a:t>
            </a:r>
            <a:r>
              <a:rPr lang="pt-PT" sz="3000" b="1" dirty="0">
                <a:solidFill>
                  <a:srgbClr val="6ECECB"/>
                </a:solidFill>
                <a:effectLst>
                  <a:outerShdw blurRad="38100" dist="38100" dir="2700000" algn="tl">
                    <a:srgbClr val="000000">
                      <a:alpha val="43137"/>
                    </a:srgbClr>
                  </a:outerShdw>
                </a:effectLst>
              </a:rPr>
              <a:t>cursos</a:t>
            </a:r>
            <a:endParaRPr lang="en-US" sz="3000" dirty="0">
              <a:solidFill>
                <a:srgbClr val="6ECECB"/>
              </a:solidFill>
              <a:effectLst>
                <a:outerShdw blurRad="38100" dist="38100" dir="2700000" algn="tl">
                  <a:srgbClr val="000000">
                    <a:alpha val="43137"/>
                  </a:srgbClr>
                </a:outerShdw>
              </a:effectLst>
            </a:endParaRPr>
          </a:p>
          <a:p>
            <a:pPr>
              <a:lnSpc>
                <a:spcPct val="150000"/>
              </a:lnSpc>
              <a:spcBef>
                <a:spcPts val="0"/>
              </a:spcBef>
              <a:spcAft>
                <a:spcPts val="1200"/>
              </a:spcAft>
            </a:pPr>
            <a:r>
              <a:rPr lang="en-US" sz="2400" b="1" dirty="0">
                <a:solidFill>
                  <a:srgbClr val="6ECECB"/>
                </a:solidFill>
              </a:rPr>
              <a:t>a. </a:t>
            </a:r>
            <a:r>
              <a:rPr lang="en-US" sz="2400" dirty="0">
                <a:solidFill>
                  <a:schemeClr val="tx1"/>
                </a:solidFill>
              </a:rPr>
              <a:t> </a:t>
            </a:r>
            <a:r>
              <a:rPr lang="sl-SI" sz="2400" dirty="0">
                <a:solidFill>
                  <a:schemeClr val="tx1"/>
                </a:solidFill>
              </a:rPr>
              <a:t>6 v</a:t>
            </a:r>
            <a:r>
              <a:rPr lang="pt-PT" sz="2400" dirty="0">
                <a:solidFill>
                  <a:schemeClr val="tx1"/>
                </a:solidFill>
              </a:rPr>
              <a:t>í</a:t>
            </a:r>
            <a:r>
              <a:rPr lang="sl-SI" sz="2400" dirty="0">
                <a:solidFill>
                  <a:schemeClr val="tx1"/>
                </a:solidFill>
              </a:rPr>
              <a:t>deos</a:t>
            </a:r>
            <a:endParaRPr lang="en-US" sz="2400" dirty="0">
              <a:solidFill>
                <a:schemeClr val="tx1"/>
              </a:solidFill>
            </a:endParaRPr>
          </a:p>
          <a:p>
            <a:pPr>
              <a:lnSpc>
                <a:spcPct val="150000"/>
              </a:lnSpc>
              <a:spcBef>
                <a:spcPts val="0"/>
              </a:spcBef>
              <a:spcAft>
                <a:spcPts val="1200"/>
              </a:spcAft>
            </a:pPr>
            <a:r>
              <a:rPr lang="en-US" sz="2400" b="1" dirty="0">
                <a:solidFill>
                  <a:srgbClr val="6ECECB"/>
                </a:solidFill>
              </a:rPr>
              <a:t>b. </a:t>
            </a:r>
            <a:r>
              <a:rPr lang="en-US" sz="2400" dirty="0">
                <a:solidFill>
                  <a:schemeClr val="tx1"/>
                </a:solidFill>
              </a:rPr>
              <a:t> </a:t>
            </a:r>
            <a:r>
              <a:rPr lang="sl-SI" sz="2400" dirty="0">
                <a:solidFill>
                  <a:schemeClr val="tx1"/>
                </a:solidFill>
              </a:rPr>
              <a:t>5 </a:t>
            </a:r>
            <a:r>
              <a:rPr lang="pt-PT" sz="2400" dirty="0">
                <a:solidFill>
                  <a:schemeClr val="tx1"/>
                </a:solidFill>
              </a:rPr>
              <a:t>casos de estudo</a:t>
            </a:r>
            <a:endParaRPr lang="en-US" sz="2400" dirty="0">
              <a:solidFill>
                <a:schemeClr val="tx1"/>
              </a:solidFill>
            </a:endParaRPr>
          </a:p>
          <a:p>
            <a:pPr>
              <a:lnSpc>
                <a:spcPct val="150000"/>
              </a:lnSpc>
              <a:spcBef>
                <a:spcPts val="0"/>
              </a:spcBef>
              <a:spcAft>
                <a:spcPts val="1200"/>
              </a:spcAft>
            </a:pPr>
            <a:r>
              <a:rPr lang="en-US" sz="2400" b="1" dirty="0">
                <a:solidFill>
                  <a:srgbClr val="6ECECB"/>
                </a:solidFill>
              </a:rPr>
              <a:t>c. </a:t>
            </a:r>
            <a:r>
              <a:rPr lang="en-US" sz="2400" dirty="0">
                <a:solidFill>
                  <a:schemeClr val="tx1"/>
                </a:solidFill>
              </a:rPr>
              <a:t> </a:t>
            </a:r>
            <a:r>
              <a:rPr lang="sl-SI" sz="2400" dirty="0">
                <a:solidFill>
                  <a:schemeClr val="tx1"/>
                </a:solidFill>
              </a:rPr>
              <a:t>10 </a:t>
            </a:r>
            <a:r>
              <a:rPr lang="en-US" sz="2400" dirty="0" err="1">
                <a:solidFill>
                  <a:schemeClr val="tx1"/>
                </a:solidFill>
              </a:rPr>
              <a:t>artigos</a:t>
            </a:r>
            <a:r>
              <a:rPr lang="en-US" sz="2400" dirty="0">
                <a:solidFill>
                  <a:schemeClr val="tx1"/>
                </a:solidFill>
              </a:rPr>
              <a:t> de </a:t>
            </a:r>
            <a:r>
              <a:rPr lang="en-US" sz="2400" dirty="0" err="1">
                <a:solidFill>
                  <a:schemeClr val="tx1"/>
                </a:solidFill>
              </a:rPr>
              <a:t>leitura</a:t>
            </a:r>
            <a:r>
              <a:rPr lang="en-US" sz="2400" dirty="0">
                <a:solidFill>
                  <a:schemeClr val="tx1"/>
                </a:solidFill>
              </a:rPr>
              <a:t> </a:t>
            </a:r>
            <a:r>
              <a:rPr lang="en-US" sz="2400" dirty="0" err="1">
                <a:solidFill>
                  <a:schemeClr val="tx1"/>
                </a:solidFill>
              </a:rPr>
              <a:t>complementar</a:t>
            </a:r>
            <a:endParaRPr lang="en-US" sz="2400" dirty="0">
              <a:solidFill>
                <a:schemeClr val="tx1"/>
              </a:solidFill>
            </a:endParaRPr>
          </a:p>
          <a:p>
            <a:pPr>
              <a:lnSpc>
                <a:spcPct val="150000"/>
              </a:lnSpc>
              <a:spcBef>
                <a:spcPts val="0"/>
              </a:spcBef>
              <a:spcAft>
                <a:spcPts val="1200"/>
              </a:spcAft>
            </a:pPr>
            <a:r>
              <a:rPr lang="en-US" sz="2400" b="1" dirty="0">
                <a:solidFill>
                  <a:srgbClr val="6ECECB"/>
                </a:solidFill>
              </a:rPr>
              <a:t>d.</a:t>
            </a:r>
            <a:r>
              <a:rPr lang="sl-SI" sz="2400" b="1" dirty="0">
                <a:solidFill>
                  <a:srgbClr val="6ECECB"/>
                </a:solidFill>
              </a:rPr>
              <a:t> </a:t>
            </a:r>
            <a:r>
              <a:rPr lang="en-US" sz="2400" dirty="0">
                <a:solidFill>
                  <a:schemeClr val="tx1"/>
                </a:solidFill>
              </a:rPr>
              <a:t> </a:t>
            </a:r>
            <a:r>
              <a:rPr lang="sl-SI" sz="2400" dirty="0">
                <a:solidFill>
                  <a:schemeClr val="tx1"/>
                </a:solidFill>
              </a:rPr>
              <a:t>1 </a:t>
            </a:r>
            <a:r>
              <a:rPr lang="en-US" sz="2400" dirty="0" err="1">
                <a:solidFill>
                  <a:schemeClr val="tx1"/>
                </a:solidFill>
              </a:rPr>
              <a:t>tarefa</a:t>
            </a:r>
            <a:endParaRPr lang="en-US" sz="2400" dirty="0">
              <a:solidFill>
                <a:schemeClr val="tx1"/>
              </a:solidFill>
            </a:endParaRPr>
          </a:p>
        </p:txBody>
      </p:sp>
      <p:pic>
        <p:nvPicPr>
          <p:cNvPr id="14" name="Imagem 13">
            <a:extLst>
              <a:ext uri="{FF2B5EF4-FFF2-40B4-BE49-F238E27FC236}">
                <a16:creationId xmlns:a16="http://schemas.microsoft.com/office/drawing/2014/main" id="{849C121B-957A-4F72-9850-371FD254B4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66485" y="1551386"/>
            <a:ext cx="720000" cy="720000"/>
          </a:xfrm>
          <a:prstGeom prst="rect">
            <a:avLst/>
          </a:prstGeom>
        </p:spPr>
      </p:pic>
      <p:pic>
        <p:nvPicPr>
          <p:cNvPr id="16" name="Imagem 15">
            <a:extLst>
              <a:ext uri="{FF2B5EF4-FFF2-40B4-BE49-F238E27FC236}">
                <a16:creationId xmlns:a16="http://schemas.microsoft.com/office/drawing/2014/main" id="{9AAC5D90-FEAE-4651-B0F9-7D2C2D9AF9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30462" y="1495970"/>
            <a:ext cx="720000" cy="720000"/>
          </a:xfrm>
          <a:prstGeom prst="rect">
            <a:avLst/>
          </a:prstGeom>
        </p:spPr>
      </p:pic>
    </p:spTree>
    <p:extLst>
      <p:ext uri="{BB962C8B-B14F-4D97-AF65-F5344CB8AC3E}">
        <p14:creationId xmlns:p14="http://schemas.microsoft.com/office/powerpoint/2010/main" val="391920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61E044B1-423A-4675-9F8D-1F070C6A9CF7}"/>
              </a:ext>
            </a:extLst>
          </p:cNvPr>
          <p:cNvSpPr>
            <a:spLocks noGrp="1"/>
          </p:cNvSpPr>
          <p:nvPr>
            <p:ph type="body" sz="quarter" idx="13"/>
          </p:nvPr>
        </p:nvSpPr>
        <p:spPr/>
        <p:txBody>
          <a:bodyPr/>
          <a:lstStyle/>
          <a:p>
            <a:r>
              <a:rPr lang="sl-SI" sz="4200" dirty="0">
                <a:solidFill>
                  <a:schemeClr val="bg1"/>
                </a:solidFill>
                <a:effectLst>
                  <a:outerShdw blurRad="38100" dist="38100" dir="2700000" algn="tl">
                    <a:srgbClr val="000000">
                      <a:alpha val="43137"/>
                    </a:srgbClr>
                  </a:outerShdw>
                </a:effectLst>
              </a:rPr>
              <a:t>1.1.</a:t>
            </a:r>
            <a:endParaRPr lang="en-US" sz="4200" dirty="0">
              <a:solidFill>
                <a:schemeClr val="bg1"/>
              </a:solidFill>
              <a:effectLst>
                <a:outerShdw blurRad="38100" dist="38100" dir="2700000" algn="tl">
                  <a:srgbClr val="000000">
                    <a:alpha val="43137"/>
                  </a:srgbClr>
                </a:outerShdw>
              </a:effectLst>
            </a:endParaRPr>
          </a:p>
          <a:p>
            <a:r>
              <a:rPr lang="sl-SI" sz="4200" dirty="0">
                <a:solidFill>
                  <a:schemeClr val="bg1"/>
                </a:solidFill>
                <a:effectLst>
                  <a:outerShdw blurRad="38100" dist="38100" dir="2700000" algn="tl">
                    <a:srgbClr val="000000">
                      <a:alpha val="43137"/>
                    </a:srgbClr>
                  </a:outerShdw>
                </a:effectLst>
              </a:rPr>
              <a:t>BEM ESTAR </a:t>
            </a:r>
            <a:endParaRPr lang="en-US" sz="4200" spc="-50" dirty="0">
              <a:solidFill>
                <a:schemeClr val="bg1"/>
              </a:solidFill>
              <a:effectLst>
                <a:outerShdw blurRad="38100" dist="38100" dir="2700000" algn="tl">
                  <a:srgbClr val="000000">
                    <a:alpha val="43137"/>
                  </a:srgbClr>
                </a:outerShdw>
              </a:effectLst>
            </a:endParaRPr>
          </a:p>
          <a:p>
            <a:endParaRPr lang="sl-SI" dirty="0"/>
          </a:p>
        </p:txBody>
      </p:sp>
      <p:sp>
        <p:nvSpPr>
          <p:cNvPr id="3" name="Označba mesta besedila 2">
            <a:extLst>
              <a:ext uri="{FF2B5EF4-FFF2-40B4-BE49-F238E27FC236}">
                <a16:creationId xmlns:a16="http://schemas.microsoft.com/office/drawing/2014/main" id="{0F91511A-00F2-4914-A099-63F42224DCE1}"/>
              </a:ext>
            </a:extLst>
          </p:cNvPr>
          <p:cNvSpPr>
            <a:spLocks noGrp="1"/>
          </p:cNvSpPr>
          <p:nvPr>
            <p:ph type="body" sz="quarter" idx="14"/>
          </p:nvPr>
        </p:nvSpPr>
        <p:spPr>
          <a:xfrm>
            <a:off x="1315377" y="5483590"/>
            <a:ext cx="9561246" cy="596552"/>
          </a:xfrm>
        </p:spPr>
        <p:txBody>
          <a:bodyPr/>
          <a:lstStyle/>
          <a:p>
            <a:r>
              <a:rPr lang="pt-PT" sz="2200" i="1" dirty="0"/>
              <a:t>Bem-estar é a realização de um estilo de vida saudável e o caminho para si mesmo</a:t>
            </a:r>
            <a:r>
              <a:rPr lang="en-US" sz="2200" i="1" dirty="0"/>
              <a:t>.</a:t>
            </a:r>
            <a:endParaRPr lang="sl-SI" sz="2200" i="1" dirty="0"/>
          </a:p>
        </p:txBody>
      </p:sp>
      <p:pic>
        <p:nvPicPr>
          <p:cNvPr id="7" name="Označba mesta slike 6">
            <a:extLst>
              <a:ext uri="{FF2B5EF4-FFF2-40B4-BE49-F238E27FC236}">
                <a16:creationId xmlns:a16="http://schemas.microsoft.com/office/drawing/2014/main" id="{086A1C5D-DFE6-434C-A01F-EC3705EE57BD}"/>
              </a:ext>
            </a:extLst>
          </p:cNvPr>
          <p:cNvPicPr>
            <a:picLocks noGrp="1" noChangeAspect="1"/>
          </p:cNvPicPr>
          <p:nvPr>
            <p:ph type="pic" sz="quarter" idx="19"/>
          </p:nvPr>
        </p:nvPicPr>
        <p:blipFill>
          <a:blip r:embed="rId3">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10165961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90D8703CDF2A7B4CA481E8D069EABEF3" ma:contentTypeVersion="8" ma:contentTypeDescription="Ustvari nov dokument." ma:contentTypeScope="" ma:versionID="e4fa26b687c6c74bd78dd1d29ecef848">
  <xsd:schema xmlns:xsd="http://www.w3.org/2001/XMLSchema" xmlns:xs="http://www.w3.org/2001/XMLSchema" xmlns:p="http://schemas.microsoft.com/office/2006/metadata/properties" xmlns:ns2="25ce85cd-ae62-4235-a222-d67401b0d1b1" targetNamespace="http://schemas.microsoft.com/office/2006/metadata/properties" ma:root="true" ma:fieldsID="a7b580ffb078ff94453647cf8726d4de" ns2:_="">
    <xsd:import namespace="25ce85cd-ae62-4235-a222-d67401b0d1b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ce85cd-ae62-4235-a222-d67401b0d1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E53323-B6F2-4550-8713-98E0B42A7F71}">
  <ds:schemaRefs>
    <ds:schemaRef ds:uri="http://schemas.microsoft.com/sharepoint/v3/contenttype/forms"/>
  </ds:schemaRefs>
</ds:datastoreItem>
</file>

<file path=customXml/itemProps2.xml><?xml version="1.0" encoding="utf-8"?>
<ds:datastoreItem xmlns:ds="http://schemas.openxmlformats.org/officeDocument/2006/customXml" ds:itemID="{F18C8E12-58F5-4534-BED2-A7D8C763AE96}">
  <ds:schemaRefs>
    <ds:schemaRef ds:uri="http://purl.org/dc/elements/1.1/"/>
    <ds:schemaRef ds:uri="http://schemas.microsoft.com/office/2006/metadata/properties"/>
    <ds:schemaRef ds:uri="25ce85cd-ae62-4235-a222-d67401b0d1b1"/>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http://purl.org/dc/dcmitype/"/>
    <ds:schemaRef ds:uri="http://purl.org/dc/terms/"/>
  </ds:schemaRefs>
</ds:datastoreItem>
</file>

<file path=customXml/itemProps3.xml><?xml version="1.0" encoding="utf-8"?>
<ds:datastoreItem xmlns:ds="http://schemas.openxmlformats.org/officeDocument/2006/customXml" ds:itemID="{F04FE5B0-C887-405F-8F2F-36532E061A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ce85cd-ae62-4235-a222-d67401b0d1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Ion Boardroom</Template>
  <TotalTime>24813</TotalTime>
  <Words>6602</Words>
  <Application>Microsoft Macintosh PowerPoint</Application>
  <PresentationFormat>Widescreen</PresentationFormat>
  <Paragraphs>457</Paragraphs>
  <Slides>55</Slides>
  <Notes>47</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Arial</vt:lpstr>
      <vt:lpstr>Calibri</vt:lpstr>
      <vt:lpstr>Calibri Light</vt:lpstr>
      <vt:lpstr>Montserrat</vt:lpstr>
      <vt:lpstr>Quattrocento 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Ian Sayers</cp:lastModifiedBy>
  <cp:revision>1197</cp:revision>
  <dcterms:created xsi:type="dcterms:W3CDTF">2019-11-20T14:08:21Z</dcterms:created>
  <dcterms:modified xsi:type="dcterms:W3CDTF">2022-01-12T13:16:33Z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0x01010090D8703CDF2A7B4CA481E8D069EABEF3</vt:lpwstr>
  </property>
</Properties>
</file>