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3"/>
  </p:notesMasterIdLst>
  <p:sldIdLst>
    <p:sldId id="275" r:id="rId5"/>
    <p:sldId id="288" r:id="rId6"/>
    <p:sldId id="583" r:id="rId7"/>
    <p:sldId id="296" r:id="rId8"/>
    <p:sldId id="329" r:id="rId9"/>
    <p:sldId id="451" r:id="rId10"/>
    <p:sldId id="439" r:id="rId11"/>
    <p:sldId id="440" r:id="rId12"/>
    <p:sldId id="305" r:id="rId13"/>
    <p:sldId id="497" r:id="rId14"/>
    <p:sldId id="518" r:id="rId15"/>
    <p:sldId id="508" r:id="rId16"/>
    <p:sldId id="526" r:id="rId17"/>
    <p:sldId id="502" r:id="rId18"/>
    <p:sldId id="532" r:id="rId19"/>
    <p:sldId id="512" r:id="rId20"/>
    <p:sldId id="503" r:id="rId21"/>
    <p:sldId id="519" r:id="rId22"/>
    <p:sldId id="513" r:id="rId23"/>
    <p:sldId id="521" r:id="rId24"/>
    <p:sldId id="522" r:id="rId25"/>
    <p:sldId id="514" r:id="rId26"/>
    <p:sldId id="527" r:id="rId27"/>
    <p:sldId id="504" r:id="rId28"/>
    <p:sldId id="515" r:id="rId29"/>
    <p:sldId id="524" r:id="rId30"/>
    <p:sldId id="510" r:id="rId31"/>
    <p:sldId id="530" r:id="rId32"/>
    <p:sldId id="511" r:id="rId33"/>
    <p:sldId id="529" r:id="rId34"/>
    <p:sldId id="516" r:id="rId35"/>
    <p:sldId id="531" r:id="rId36"/>
    <p:sldId id="528" r:id="rId37"/>
    <p:sldId id="505" r:id="rId38"/>
    <p:sldId id="507" r:id="rId39"/>
    <p:sldId id="498" r:id="rId40"/>
    <p:sldId id="517" r:id="rId41"/>
    <p:sldId id="523" r:id="rId42"/>
    <p:sldId id="506" r:id="rId43"/>
    <p:sldId id="454" r:id="rId44"/>
    <p:sldId id="500" r:id="rId45"/>
    <p:sldId id="501" r:id="rId46"/>
    <p:sldId id="326" r:id="rId47"/>
    <p:sldId id="448" r:id="rId48"/>
    <p:sldId id="525" r:id="rId49"/>
    <p:sldId id="325" r:id="rId50"/>
    <p:sldId id="584" r:id="rId51"/>
    <p:sldId id="29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crispim" initials="j" lastIdx="3" clrIdx="0">
    <p:extLst>
      <p:ext uri="{19B8F6BF-5375-455C-9EA6-DF929625EA0E}">
        <p15:presenceInfo xmlns:p15="http://schemas.microsoft.com/office/powerpoint/2012/main" userId="S::jcrispim@fundodemaneio.com::816a563b-d84d-48bb-a633-c58b08c71c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E00"/>
    <a:srgbClr val="6ECECB"/>
    <a:srgbClr val="FC5E71"/>
    <a:srgbClr val="F7981D"/>
    <a:srgbClr val="996633"/>
    <a:srgbClr val="F2F2F2"/>
    <a:srgbClr val="76C6D2"/>
    <a:srgbClr val="D1EFEE"/>
    <a:srgbClr val="92DAD8"/>
    <a:srgbClr val="BAE3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32" autoAdjust="0"/>
    <p:restoredTop sz="74397" autoAdjust="0"/>
  </p:normalViewPr>
  <p:slideViewPr>
    <p:cSldViewPr snapToGrid="0" snapToObjects="1">
      <p:cViewPr varScale="1">
        <p:scale>
          <a:sx n="46" d="100"/>
          <a:sy n="46" d="100"/>
        </p:scale>
        <p:origin x="1636" y="44"/>
      </p:cViewPr>
      <p:guideLst>
        <p:guide orient="horz" pos="2160"/>
        <p:guide pos="3840"/>
      </p:guideLst>
    </p:cSldViewPr>
  </p:slideViewPr>
  <p:notesTextViewPr>
    <p:cViewPr>
      <p:scale>
        <a:sx n="1" d="1"/>
        <a:sy n="1" d="1"/>
      </p:scale>
      <p:origin x="0" y="0"/>
    </p:cViewPr>
  </p:notesTextViewPr>
  <p:sorterViewPr>
    <p:cViewPr>
      <p:scale>
        <a:sx n="97" d="100"/>
        <a:sy n="97" d="100"/>
      </p:scale>
      <p:origin x="0" y="0"/>
    </p:cViewPr>
  </p:sorterViewPr>
  <p:notesViewPr>
    <p:cSldViewPr snapToGrid="0" snapToObjects="1" showGuides="1">
      <p:cViewPr varScale="1">
        <p:scale>
          <a:sx n="87" d="100"/>
          <a:sy n="87" d="100"/>
        </p:scale>
        <p:origin x="282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7/26/2021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50000"/>
              </a:lnSpc>
              <a:spcAft>
                <a:spcPts val="1200"/>
              </a:spcAft>
              <a:buClr>
                <a:srgbClr val="6ECECB"/>
              </a:buClr>
            </a:pPr>
            <a:endParaRPr lang="en-GB" dirty="0">
              <a:solidFill>
                <a:schemeClr val="tx1"/>
              </a:solidFill>
            </a:endParaRP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7</a:t>
            </a:fld>
            <a:endParaRPr lang="en-US" dirty="0"/>
          </a:p>
        </p:txBody>
      </p:sp>
    </p:spTree>
    <p:extLst>
      <p:ext uri="{BB962C8B-B14F-4D97-AF65-F5344CB8AC3E}">
        <p14:creationId xmlns:p14="http://schemas.microsoft.com/office/powerpoint/2010/main" val="3960364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a:t>Pri oblikovanju strategije spletnega trženja je bistvenega pomena, da si jasno predstavljate, kaj v vsakem trenutku počnete, s katerim orodjem in katerimi viri. Ko se lotevate </a:t>
            </a:r>
            <a:r>
              <a:rPr lang="sl-SI" dirty="0" err="1"/>
              <a:t>outbound</a:t>
            </a:r>
            <a:r>
              <a:rPr lang="sl-SI" dirty="0"/>
              <a:t> (tradicionalnega) marketinga, posredujete informacije (in nagovarjate potencialne kupce), ki bodo takoj povzročile učinek in delovale kratkoročno, v skladu z namenom. </a:t>
            </a:r>
          </a:p>
          <a:p>
            <a:r>
              <a:rPr lang="sl-SI" dirty="0"/>
              <a:t>Nasprotno pa z uporabo </a:t>
            </a:r>
            <a:r>
              <a:rPr lang="sl-SI" dirty="0" err="1"/>
              <a:t>inbound</a:t>
            </a:r>
            <a:r>
              <a:rPr lang="sl-SI" dirty="0"/>
              <a:t> marketinga potencialne stranke privabljate (npr. na spletno mesto, družbena omrežja, spletni dnevnik) in jih izobražujete o uporabi in izbiri izdelkov, kar bo povečalo empatijo in povezanost z vašo blagovno znamko. </a:t>
            </a:r>
          </a:p>
          <a:p>
            <a:endParaRPr lang="sl-SI" dirty="0"/>
          </a:p>
          <a:p>
            <a:r>
              <a:rPr lang="sl-SI" dirty="0"/>
              <a:t>Obe tehniki sta v uporabi in se lahko kombinirano uporabljata v različnih fazah prodajnega procesa in stika s kupcem. </a:t>
            </a:r>
            <a:endParaRPr lang="en-GB" sz="120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17</a:t>
            </a:fld>
            <a:endParaRPr lang="en-US"/>
          </a:p>
        </p:txBody>
      </p:sp>
    </p:spTree>
    <p:extLst>
      <p:ext uri="{BB962C8B-B14F-4D97-AF65-F5344CB8AC3E}">
        <p14:creationId xmlns:p14="http://schemas.microsoft.com/office/powerpoint/2010/main" val="1063992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Z razvojem vedenja potrošnikov in spletnim trženjem tradicionalni trženjski pristopi počasi zastarevajo. </a:t>
            </a:r>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Vsebinsko trženje je vrsta </a:t>
            </a:r>
            <a:r>
              <a:rPr lang="sl-SI" dirty="0" err="1"/>
              <a:t>inbound</a:t>
            </a:r>
            <a:r>
              <a:rPr lang="sl-SI" dirty="0"/>
              <a:t> marketinga in način predstavitve vašega podjetja, ki poudarjanja vrednosti vaše blagovne znamke. Temelji na načrtovanju, ustvarjanju in objavi informacij, ki so koristne in pomembne za vaše potencialne goste. Ni nujno vezan direktno za vašo blagovno znamko / izdelek, temveč je lahko vezan tudi na problematiko, na katero se nanaša vaš izdelek, ali pa na okolje, v katerem delujete. Na primer, če ste turistično podjetje, ki skrbi za dobro počutje, lahko na blogu objavite prispevek o meditaciji na letalu. </a:t>
            </a:r>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Vsebina sporočila je lahko podana na več načinov in bo vedno odvisna od vrste ciljev, ki jih imate pri svojem poslovanju. </a:t>
            </a:r>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Ustvarite lahko bloge ali vloge, videoposnetke, </a:t>
            </a:r>
            <a:r>
              <a:rPr lang="sl-SI" dirty="0" err="1"/>
              <a:t>podcaste</a:t>
            </a:r>
            <a:r>
              <a:rPr lang="sl-SI" dirty="0"/>
              <a:t>, objave na družbenih medijih, knjige, vodnike, pričevanja, </a:t>
            </a:r>
            <a:r>
              <a:rPr lang="sl-SI" dirty="0" err="1"/>
              <a:t>infografike</a:t>
            </a:r>
            <a:r>
              <a:rPr lang="sl-SI" dirty="0"/>
              <a:t>, glasila itd. Vsebinsko trženje je posebej primerno za obstoječe stranke, ker vodi do hitrejše in močnejše komunikacije. Vsebina, ki jo ustvarite, je odličen način za dinamične, aktualne in zanimive strani. </a:t>
            </a:r>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Ustvarjanje nove vsebine je lahko zelo poceni. Če imate spletni dnevnik in ustvarjate članke, ki obravnavajo različne interese vaših strank, vas ne stane nič drugega kot vaš lastni čas (ali nekoga v vaši ekipi).</a:t>
            </a:r>
          </a:p>
          <a:p>
            <a:endParaRPr lang="sl-SI" sz="120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19</a:t>
            </a:fld>
            <a:endParaRPr lang="en-US"/>
          </a:p>
        </p:txBody>
      </p:sp>
    </p:spTree>
    <p:extLst>
      <p:ext uri="{BB962C8B-B14F-4D97-AF65-F5344CB8AC3E}">
        <p14:creationId xmlns:p14="http://schemas.microsoft.com/office/powerpoint/2010/main" val="451068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err="1"/>
              <a:t>Six</a:t>
            </a:r>
            <a:r>
              <a:rPr lang="sl-SI" dirty="0"/>
              <a:t> </a:t>
            </a:r>
            <a:r>
              <a:rPr lang="sl-SI" dirty="0" err="1"/>
              <a:t>Senses</a:t>
            </a:r>
            <a:r>
              <a:rPr lang="sl-SI" dirty="0"/>
              <a:t>, temelji na trajnostnih praksah in dobrem počutju.</a:t>
            </a:r>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Z objavo kratkih posnetkov na </a:t>
            </a:r>
            <a:r>
              <a:rPr lang="sl-SI" dirty="0" err="1"/>
              <a:t>Youtube</a:t>
            </a:r>
            <a:r>
              <a:rPr lang="sl-SI" dirty="0"/>
              <a:t> predstavljajo aktualne in zdrave jedi, ki so jih ustvarili njihovi hotelski kuharji in so narejene iz zelenjave, ki jo gojijo na njihovih organskih vrtovih. </a:t>
            </a:r>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Gre za zanimivo vsebina za njihovo ciljno občinstvo in vsebino, ki poudarja vrednote in osebnost blagovne znamke, brez direktnega vzpodbujanja prodaje.</a:t>
            </a: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21</a:t>
            </a:fld>
            <a:endParaRPr lang="en-US"/>
          </a:p>
        </p:txBody>
      </p:sp>
    </p:spTree>
    <p:extLst>
      <p:ext uri="{BB962C8B-B14F-4D97-AF65-F5344CB8AC3E}">
        <p14:creationId xmlns:p14="http://schemas.microsoft.com/office/powerpoint/2010/main" val="2417653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sl-SI" dirty="0"/>
              <a:t>Prodajni lijaki predstavljajo del prodajnih procesov. Razumevanje prodajnega lijaka je še posebej koristno pri digitalnem trženju, saj bo pomagalo pri izbiri vrste kanalov, orodij in virov, ki jih želite uporabiti. Na temeljno idejo prodajnega lijaka (kot je prikazana na drsnici) se lahko vrnete kadar koli se vam zdi primerno in lahko vam pomaga, da se odločite, kam in kaj boste vlagali v različnih fazah prodajnega procesa.</a:t>
            </a:r>
            <a:endParaRPr lang="sl-SI" sz="120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sl-SI"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lang="sl-SI" dirty="0"/>
              <a:t>Na </a:t>
            </a:r>
            <a:r>
              <a:rPr lang="sl-SI" b="1" dirty="0"/>
              <a:t>“vrhu lijaka”</a:t>
            </a:r>
            <a:r>
              <a:rPr lang="sl-SI" dirty="0"/>
              <a:t> je vaša prednostna naloga – graditi prepoznavnost blagovne znamke in doseganje čim večjega števila potencialno zainteresiranih kupcev. Potencialne stranke so še vedno neinformirane o vašem izdelku (tj. niso se zanimale za vaš izdelek in še vedno ne veste, ali so to dejansko vaši tipični kupci) in iščejo informacije o določenih izdelkih oz. možni rešitvi njihovih težav. Skozi ta postopek spoznajo vašo blagovno znamko / izdelek. </a:t>
            </a:r>
            <a:r>
              <a:rPr lang="sl-SI" b="1" dirty="0"/>
              <a:t>Kako to storite</a:t>
            </a:r>
            <a:r>
              <a:rPr lang="sl-SI" dirty="0"/>
              <a:t>: članki na blogu, videoposnetki, </a:t>
            </a:r>
            <a:r>
              <a:rPr lang="sl-SI" dirty="0" err="1"/>
              <a:t>infografike</a:t>
            </a:r>
            <a:r>
              <a:rPr lang="sl-SI" dirty="0"/>
              <a:t>, glasila, socialna omrežja, tiskani oglasi, sporočilo za javnost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endParaRPr lang="sl-SI"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lang="sl-SI" dirty="0"/>
              <a:t>Na </a:t>
            </a:r>
            <a:r>
              <a:rPr lang="sl-SI" b="1" dirty="0"/>
              <a:t>“sredini lijaka” </a:t>
            </a:r>
            <a:r>
              <a:rPr lang="sl-SI" dirty="0"/>
              <a:t>so se potencialne stranke že zanimale za vašo blagovno znamko / izdelek in želijo o njej izvedeti več, da bi se lahko odločile za nakup (zdaj so to dejansko že potencialni kupci, saj lahko resnično predstavljajo prodajo priložnost). Vaš izdelek bodo primerjali s konkurenco. Morali jih boste izobraziti in zgraditi zaupanje. </a:t>
            </a:r>
            <a:r>
              <a:rPr lang="sl-SI" b="1" dirty="0"/>
              <a:t>Kako to storite</a:t>
            </a:r>
            <a:r>
              <a:rPr lang="sl-SI" dirty="0"/>
              <a:t>: spletni seminarji, študije primerov, pregledi, pričevanja, video o izdelku, priročnik za kupca, pogosta vprašanja, prijavni obrazec, klepet v živo…</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endParaRPr lang="sl-SI"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lang="sl-SI" b="1" dirty="0"/>
              <a:t>„Dno lijaka“ </a:t>
            </a:r>
            <a:r>
              <a:rPr lang="sl-SI" dirty="0"/>
              <a:t>predstavlja izveden nakup. Vaša dejanska potencialna stranka izbere vaš izdelek in postane stranka. Med nakupom se boste morda morali pogajati. Vaša prednostna naloga bo vodenje dejanskih potencialnih kupcev na vaša spletna mesta rezervacije in dokazovanje, da vaš izdelek zanje dejansko ustvarja večjo vrednost kot izdelki vaših konkurentov. Želite, da se pretvorijo v stranke. Zvestoba strank blagovni znamki sta prav tako del "dna lijaka". </a:t>
            </a:r>
            <a:r>
              <a:rPr lang="sl-SI" b="1" dirty="0"/>
              <a:t>Kako to storite:</a:t>
            </a:r>
            <a:r>
              <a:rPr lang="sl-SI" dirty="0"/>
              <a:t> Brezplačna preizkusna različica, predstavitev, pogajanja, ponudbe, posvetovanje, promocije, darila, podrobni načrti,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22</a:t>
            </a:fld>
            <a:endParaRPr lang="en-US"/>
          </a:p>
        </p:txBody>
      </p:sp>
    </p:spTree>
    <p:extLst>
      <p:ext uri="{BB962C8B-B14F-4D97-AF65-F5344CB8AC3E}">
        <p14:creationId xmlns:p14="http://schemas.microsoft.com/office/powerpoint/2010/main" val="2721450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23</a:t>
            </a:fld>
            <a:endParaRPr lang="en-US"/>
          </a:p>
        </p:txBody>
      </p:sp>
    </p:spTree>
    <p:extLst>
      <p:ext uri="{BB962C8B-B14F-4D97-AF65-F5344CB8AC3E}">
        <p14:creationId xmlns:p14="http://schemas.microsoft.com/office/powerpoint/2010/main" val="2313449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Obstaja veliko načinov za raziskovanje možnosti digitalnega trženja. Različne elemente in orodja je potrebno kombinirati glede na ciljno skupino in cilje, glede na prodajni lijak in zemljevidi izkustva strank.</a:t>
            </a:r>
          </a:p>
          <a:p>
            <a:endParaRPr lang="en-GB"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b="1" dirty="0"/>
              <a:t>Lastni mediji </a:t>
            </a:r>
            <a:r>
              <a:rPr lang="sl-SI" dirty="0"/>
              <a:t>so orodja in kanali, ki jih neposredno nadzorujete. So edinstvenega pomena za vašo blagovno znamko in njeno promocijo. Medije v lasti lahko označite kot cilj, s katerim želite ciljno doseči svoje potencialne stranke.</a:t>
            </a:r>
            <a:endParaRPr lang="en-GB" sz="1200" dirty="0"/>
          </a:p>
          <a:p>
            <a:pPr marL="171450" indent="-171450">
              <a:buFont typeface="Arial" panose="020B0604020202020204" pitchFamily="34" charset="0"/>
              <a:buChar char="•"/>
            </a:pPr>
            <a:r>
              <a:rPr lang="sl-SI" sz="1200" b="1" dirty="0"/>
              <a:t>„Zasluženi mediji/objave“</a:t>
            </a:r>
            <a:r>
              <a:rPr lang="en-GB" sz="1200" b="1" dirty="0"/>
              <a:t> </a:t>
            </a:r>
            <a:r>
              <a:rPr lang="sl-SI" sz="1200" dirty="0"/>
              <a:t>dejansko predstavljajo vaše spletne objave ‚od-ust-do-ust‘. Tovrstne objave so zastonj in pri kupcih dosežejo največji učinek</a:t>
            </a:r>
            <a:r>
              <a:rPr lang="en-GB" sz="1200" dirty="0"/>
              <a:t>.</a:t>
            </a:r>
            <a:r>
              <a:rPr lang="sl-SI" sz="1200" dirty="0"/>
              <a:t> </a:t>
            </a:r>
            <a:endParaRPr lang="en-GB" sz="1200" dirty="0"/>
          </a:p>
          <a:p>
            <a:pPr marL="171450" indent="-171450">
              <a:buFont typeface="Arial" panose="020B0604020202020204" pitchFamily="34" charset="0"/>
              <a:buChar char="•"/>
            </a:pPr>
            <a:r>
              <a:rPr lang="sl-SI" sz="1200" b="1" dirty="0"/>
              <a:t>Plačani mediji</a:t>
            </a:r>
            <a:r>
              <a:rPr lang="en-GB" sz="1200" b="1" dirty="0"/>
              <a:t> </a:t>
            </a:r>
            <a:r>
              <a:rPr lang="sl-SI" sz="1200" dirty="0"/>
              <a:t>so digitalni promocijski viri, ki jih je potrebno plačati</a:t>
            </a:r>
            <a:r>
              <a:rPr lang="en-GB" sz="1200" dirty="0"/>
              <a:t>. </a:t>
            </a:r>
            <a:r>
              <a:rPr lang="sl-SI" sz="1200" dirty="0"/>
              <a:t>Predstavljajo gonilo ‚medijev v lasti‘ in ‚zasluženih objav‘</a:t>
            </a:r>
            <a:r>
              <a:rPr lang="en-GB" sz="1200" dirty="0"/>
              <a:t>.</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24</a:t>
            </a:fld>
            <a:endParaRPr lang="en-US"/>
          </a:p>
        </p:txBody>
      </p:sp>
    </p:spTree>
    <p:extLst>
      <p:ext uri="{BB962C8B-B14F-4D97-AF65-F5344CB8AC3E}">
        <p14:creationId xmlns:p14="http://schemas.microsoft.com/office/powerpoint/2010/main" val="619779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342900" indent="-342900">
              <a:lnSpc>
                <a:spcPct val="150000"/>
              </a:lnSpc>
              <a:buClr>
                <a:srgbClr val="6ECECB"/>
              </a:buClr>
              <a:buFont typeface="Calibri" panose="020F0502020204030204" pitchFamily="34" charset="0"/>
              <a:buChar char="↘"/>
            </a:pPr>
            <a:r>
              <a:rPr lang="sl-SI" b="1" dirty="0"/>
              <a:t>Grafično oblikovanje: </a:t>
            </a:r>
            <a:r>
              <a:rPr lang="sl-SI" dirty="0"/>
              <a:t>privlačni prvi vtisi; navigacija; funkcionalnost ter videz in občutek, ki ga vzbudi blagovna znamka.</a:t>
            </a:r>
          </a:p>
          <a:p>
            <a:pPr marL="342900" indent="-342900">
              <a:lnSpc>
                <a:spcPct val="150000"/>
              </a:lnSpc>
              <a:buClr>
                <a:srgbClr val="6ECECB"/>
              </a:buClr>
              <a:buFont typeface="Calibri" panose="020F0502020204030204" pitchFamily="34" charset="0"/>
              <a:buChar char="↘"/>
            </a:pPr>
            <a:r>
              <a:rPr lang="sl-SI" sz="1200" b="1" dirty="0"/>
              <a:t>Slogani, besedila</a:t>
            </a:r>
            <a:r>
              <a:rPr lang="en-GB" sz="1200" b="1" dirty="0"/>
              <a:t>: </a:t>
            </a:r>
            <a:r>
              <a:rPr lang="sl-SI" dirty="0"/>
              <a:t>preprosto, kratko in informativno besedilo za poudarjanje ključnih informacij.</a:t>
            </a:r>
            <a:endParaRPr lang="en-GB" sz="1200" dirty="0"/>
          </a:p>
          <a:p>
            <a:pPr marL="342900" indent="-342900">
              <a:lnSpc>
                <a:spcPct val="150000"/>
              </a:lnSpc>
              <a:buClr>
                <a:srgbClr val="6ECECB"/>
              </a:buClr>
              <a:buFont typeface="Calibri" panose="020F0502020204030204" pitchFamily="34" charset="0"/>
              <a:buChar char="↘"/>
            </a:pPr>
            <a:r>
              <a:rPr lang="sl-SI" b="1" dirty="0"/>
              <a:t>Programiranje: </a:t>
            </a:r>
            <a:r>
              <a:rPr lang="sl-SI" dirty="0"/>
              <a:t>iskalnikom prijazna koda.</a:t>
            </a:r>
          </a:p>
          <a:p>
            <a:pPr marL="342900" indent="-342900">
              <a:lnSpc>
                <a:spcPct val="150000"/>
              </a:lnSpc>
              <a:buClr>
                <a:srgbClr val="6ECECB"/>
              </a:buClr>
              <a:buFont typeface="Calibri" panose="020F0502020204030204" pitchFamily="34" charset="0"/>
              <a:buChar char="↘"/>
            </a:pPr>
            <a:r>
              <a:rPr lang="sl-SI" b="1" dirty="0"/>
              <a:t>Optimizacija za mobilne naprave: </a:t>
            </a:r>
            <a:r>
              <a:rPr lang="sl-SI" dirty="0"/>
              <a:t>izkoristite uporabo mobilnih naprav med potovanjem.</a:t>
            </a:r>
          </a:p>
          <a:p>
            <a:pPr marL="342900" indent="-342900">
              <a:lnSpc>
                <a:spcPct val="150000"/>
              </a:lnSpc>
              <a:buClr>
                <a:srgbClr val="6ECECB"/>
              </a:buClr>
              <a:buFont typeface="Calibri" panose="020F0502020204030204" pitchFamily="34" charset="0"/>
              <a:buChar char="↘"/>
            </a:pPr>
            <a:r>
              <a:rPr lang="sl-SI" b="1" dirty="0"/>
              <a:t>Sistemi za upravljanje vsebine: </a:t>
            </a:r>
            <a:r>
              <a:rPr lang="sl-SI" dirty="0"/>
              <a:t>posodobite vsebino, kadar koli želite.</a:t>
            </a:r>
          </a:p>
          <a:p>
            <a:pPr marL="342900" indent="-342900">
              <a:lnSpc>
                <a:spcPct val="150000"/>
              </a:lnSpc>
              <a:buClr>
                <a:srgbClr val="6ECECB"/>
              </a:buClr>
              <a:buFont typeface="Calibri" panose="020F0502020204030204" pitchFamily="34" charset="0"/>
              <a:buChar char="↘"/>
            </a:pPr>
            <a:r>
              <a:rPr lang="sl-SI" sz="1200" b="1" dirty="0"/>
              <a:t>Spletni rezervacijski sistemi</a:t>
            </a:r>
            <a:r>
              <a:rPr lang="en-GB" sz="1200" b="1" dirty="0"/>
              <a:t>: </a:t>
            </a:r>
            <a:r>
              <a:rPr lang="sl-SI" sz="1200" b="0" dirty="0"/>
              <a:t>o</a:t>
            </a:r>
            <a:r>
              <a:rPr lang="sl-SI" dirty="0"/>
              <a:t>lajšajo nakup in odpravijo posrednike.</a:t>
            </a:r>
            <a:endParaRPr lang="en-GB" sz="1200" dirty="0"/>
          </a:p>
          <a:p>
            <a:pPr marL="342900" indent="-342900">
              <a:lnSpc>
                <a:spcPct val="150000"/>
              </a:lnSpc>
              <a:buClr>
                <a:srgbClr val="6ECECB"/>
              </a:buClr>
              <a:buFont typeface="Calibri" panose="020F0502020204030204" pitchFamily="34" charset="0"/>
              <a:buChar char="↘"/>
            </a:pPr>
            <a:r>
              <a:rPr lang="sl-SI" b="1" dirty="0"/>
              <a:t>Gostovanje: </a:t>
            </a:r>
            <a:r>
              <a:rPr lang="sl-SI" dirty="0"/>
              <a:t>storitev, ki vam omogoča delovanje vaše spletne strani.</a:t>
            </a:r>
          </a:p>
          <a:p>
            <a:pPr marL="342900" indent="-342900">
              <a:lnSpc>
                <a:spcPct val="150000"/>
              </a:lnSpc>
              <a:buClr>
                <a:srgbClr val="6ECECB"/>
              </a:buClr>
              <a:buFont typeface="Calibri" panose="020F0502020204030204" pitchFamily="34" charset="0"/>
              <a:buChar char="↘"/>
            </a:pPr>
            <a:r>
              <a:rPr lang="sl-SI" b="1" dirty="0"/>
              <a:t>Domena:</a:t>
            </a:r>
            <a:r>
              <a:rPr lang="sl-SI" dirty="0"/>
              <a:t> preprosto, zapomnljivo ime, povezano z blagovno znamko, ki bo služilo kot vaš glavni identifikator v spletu.</a:t>
            </a:r>
          </a:p>
          <a:p>
            <a:endParaRPr lang="en-GB" sz="120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25</a:t>
            </a:fld>
            <a:endParaRPr lang="en-US"/>
          </a:p>
        </p:txBody>
      </p:sp>
    </p:spTree>
    <p:extLst>
      <p:ext uri="{BB962C8B-B14F-4D97-AF65-F5344CB8AC3E}">
        <p14:creationId xmlns:p14="http://schemas.microsoft.com/office/powerpoint/2010/main" val="3378679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a:t>Po navedbah </a:t>
            </a:r>
            <a:r>
              <a:rPr lang="sl-SI" dirty="0" err="1"/>
              <a:t>Six</a:t>
            </a:r>
            <a:r>
              <a:rPr lang="sl-SI" dirty="0"/>
              <a:t> </a:t>
            </a:r>
            <a:r>
              <a:rPr lang="sl-SI" dirty="0" err="1"/>
              <a:t>Senses</a:t>
            </a:r>
            <a:r>
              <a:rPr lang="sl-SI" dirty="0"/>
              <a:t> želi spletna stran komunicirati temeljne vrednote, vizijo in edinstveno </a:t>
            </a:r>
            <a:r>
              <a:rPr lang="sl-SI" dirty="0" err="1"/>
              <a:t>pozicioniranje</a:t>
            </a:r>
            <a:r>
              <a:rPr lang="sl-SI" dirty="0"/>
              <a:t> znamke. Koncept novega spletnega mesta je torej globoko usklajen z njegovo blagovno znamko, ki podpira to, kar je bilo obravnavano v modulu 8 - Trženje za dobro počutje.</a:t>
            </a:r>
            <a:endParaRPr lang="en-GB" dirty="0"/>
          </a:p>
          <a:p>
            <a:r>
              <a:rPr lang="sl-SI" dirty="0"/>
              <a:t>Za več informacij poglej</a:t>
            </a:r>
            <a:r>
              <a:rPr lang="en-GB" dirty="0"/>
              <a:t>: https://www.sixsenses.com/en/corporate/media-center/press-releases/2019/six-senses-launches-a-new-website</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26</a:t>
            </a:fld>
            <a:endParaRPr lang="en-US"/>
          </a:p>
        </p:txBody>
      </p:sp>
    </p:spTree>
    <p:extLst>
      <p:ext uri="{BB962C8B-B14F-4D97-AF65-F5344CB8AC3E}">
        <p14:creationId xmlns:p14="http://schemas.microsoft.com/office/powerpoint/2010/main" val="3527197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dirty="0"/>
              <a:t>Visoko </a:t>
            </a:r>
            <a:r>
              <a:rPr lang="sl-SI" dirty="0" err="1"/>
              <a:t>pozicionirani</a:t>
            </a:r>
            <a:r>
              <a:rPr lang="sl-SI" dirty="0"/>
              <a:t> zadetki ključni besed v iskalnikih (Google, Bing, </a:t>
            </a:r>
            <a:r>
              <a:rPr lang="sl-SI" dirty="0" err="1"/>
              <a:t>Yahoo</a:t>
            </a:r>
            <a:r>
              <a:rPr lang="sl-SI" dirty="0"/>
              <a:t> !,…) so ključnega pomena pri digitalnem trženju. Način je optimiziranje zadetkov se imenuje </a:t>
            </a:r>
            <a:r>
              <a:rPr lang="en-GB" sz="1200" dirty="0"/>
              <a:t>Search Engine Results Pages </a:t>
            </a:r>
            <a:r>
              <a:rPr lang="sl-SI" dirty="0"/>
              <a:t>(SERP).</a:t>
            </a:r>
            <a:endParaRPr lang="en-GB" sz="1200" dirty="0"/>
          </a:p>
          <a:p>
            <a:pPr marL="171450" indent="-171450">
              <a:buFont typeface="Arial" panose="020B0604020202020204" pitchFamily="34" charset="0"/>
              <a:buChar char="•"/>
            </a:pPr>
            <a:r>
              <a:rPr lang="sl-SI" b="1" dirty="0"/>
              <a:t>SEO</a:t>
            </a:r>
            <a:r>
              <a:rPr lang="sl-SI" dirty="0"/>
              <a:t> predstavlja dober način in orodje, ko želite povečati zaupanje v svojo blagovno znamko in njeno zvestobo. SEO lahko do neke mere upravljate sami.</a:t>
            </a:r>
            <a:endParaRPr lang="sl-SI" sz="1200" b="1" dirty="0"/>
          </a:p>
          <a:p>
            <a:pPr marL="171450" indent="-171450">
              <a:buFont typeface="Arial" panose="020B0604020202020204" pitchFamily="34" charset="0"/>
              <a:buChar char="•"/>
            </a:pPr>
            <a:r>
              <a:rPr lang="sl-SI" b="1" dirty="0"/>
              <a:t>SEM</a:t>
            </a:r>
            <a:r>
              <a:rPr lang="sl-SI" dirty="0"/>
              <a:t> predstavlja način za povečanje števila potencialnih strank in spodbujanje prodaje, vendar boste morali za to poseči po posebnih storitvah, kot je Google </a:t>
            </a:r>
            <a:r>
              <a:rPr lang="sl-SI" dirty="0" err="1"/>
              <a:t>Adds</a:t>
            </a:r>
            <a:r>
              <a:rPr lang="sl-SI" dirty="0"/>
              <a:t>. Gre za ciljne oglase v iskalnem omrežju, ki so zelo uporabni v srednji fazi lijaka.</a:t>
            </a:r>
            <a:endParaRPr lang="en-GB" sz="120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27</a:t>
            </a:fld>
            <a:endParaRPr lang="en-US"/>
          </a:p>
        </p:txBody>
      </p:sp>
    </p:spTree>
    <p:extLst>
      <p:ext uri="{BB962C8B-B14F-4D97-AF65-F5344CB8AC3E}">
        <p14:creationId xmlns:p14="http://schemas.microsoft.com/office/powerpoint/2010/main" val="3306926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t>AdClarity</a:t>
            </a:r>
            <a:r>
              <a:rPr lang="en-GB" sz="1200" dirty="0"/>
              <a:t> (2016). Display Advertising Industry Report 2016: US Travel: https://www.slideshare.net/AdClarityBIScience/display-advertising-report-2016-travel-edition-report-ad-clarity-bisicence-linkedin </a:t>
            </a:r>
            <a:endParaRPr lang="sl-SI"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Prikazni oglasi se na spletnih mestih in drugih digitalnih medijih prikazujejo v najrazličnejših oblikah. </a:t>
            </a:r>
            <a:r>
              <a:rPr lang="en-GB" sz="1200" b="1" dirty="0"/>
              <a:t>Google Display Network </a:t>
            </a:r>
            <a:r>
              <a:rPr lang="sl-SI" dirty="0"/>
              <a:t>pomeni ogromen potencial za doseganje številnih ljudi in spletnih mest. </a:t>
            </a:r>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Prikazni oglasi spadajo v kategorijo plačljivih medijev in so zelo koristni za ustvarjanje prepoznavnosti blagovne znamke, pa tudi za zvestobo blagovni znamki (tj. Zgornji del in spodnji del lijaka) Čeprav so Googlovi prikazni oglasi zelo zmogljiva orodja, </a:t>
            </a:r>
            <a:r>
              <a:rPr lang="sl-SI" dirty="0" err="1"/>
              <a:t>nido</a:t>
            </a:r>
            <a:r>
              <a:rPr lang="sl-SI" dirty="0"/>
              <a:t> vedno učinkoviti pri ciljnih skupinah (kar je vaša odgovornost); ali pa kupci blokirajo prikazovanje oglasov (odgovornost kupcev). Ponovno ciljanje (tj. ciljanje istega občinstva, ki je že videlo oglase) lahko pomaga pri nekaterih od teh težav.</a:t>
            </a:r>
            <a:endParaRPr lang="en-GB" sz="120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29</a:t>
            </a:fld>
            <a:endParaRPr lang="en-US"/>
          </a:p>
        </p:txBody>
      </p:sp>
    </p:spTree>
    <p:extLst>
      <p:ext uri="{BB962C8B-B14F-4D97-AF65-F5344CB8AC3E}">
        <p14:creationId xmlns:p14="http://schemas.microsoft.com/office/powerpoint/2010/main" val="771726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8</a:t>
            </a:fld>
            <a:endParaRPr lang="en-US"/>
          </a:p>
        </p:txBody>
      </p:sp>
    </p:spTree>
    <p:extLst>
      <p:ext uri="{BB962C8B-B14F-4D97-AF65-F5344CB8AC3E}">
        <p14:creationId xmlns:p14="http://schemas.microsoft.com/office/powerpoint/2010/main" val="2519695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a:t>Ciljne strani so spletne strani, ustvarjene posebej za namen določene kampanje, zato običajno prikazujejo oglase. Ciljna stran je stran, kjer obiskovalec vašega spletnega mesta "pristane", ko klikne na oglas z drugo povezano vsebino, na primer e-pošto ali povezave na socialnih medijih. Ker je ciljna stran zasnovana tako, da je preprosta (brez navigacije in običajno vsebuje samo eno povezavo), je zelo koristna in učinkovita, tudi za zbiranje informacij o kupcih na obrazcih, glasilih, rezervacijah itd. .</a:t>
            </a:r>
            <a:endParaRPr lang="en-GB" sz="1200" dirty="0"/>
          </a:p>
          <a:p>
            <a:endParaRPr lang="en-GB" sz="120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31</a:t>
            </a:fld>
            <a:endParaRPr lang="en-US"/>
          </a:p>
        </p:txBody>
      </p:sp>
    </p:spTree>
    <p:extLst>
      <p:ext uri="{BB962C8B-B14F-4D97-AF65-F5344CB8AC3E}">
        <p14:creationId xmlns:p14="http://schemas.microsoft.com/office/powerpoint/2010/main" val="1498631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32</a:t>
            </a:fld>
            <a:endParaRPr lang="en-US"/>
          </a:p>
        </p:txBody>
      </p:sp>
    </p:spTree>
    <p:extLst>
      <p:ext uri="{BB962C8B-B14F-4D97-AF65-F5344CB8AC3E}">
        <p14:creationId xmlns:p14="http://schemas.microsoft.com/office/powerpoint/2010/main" val="3736803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a:t>Bilteni (</a:t>
            </a:r>
            <a:r>
              <a:rPr lang="sl-SI" dirty="0" err="1"/>
              <a:t>newsletters</a:t>
            </a:r>
            <a:r>
              <a:rPr lang="sl-SI" dirty="0"/>
              <a:t>) so tipične in zelo učinkovite oblike e-poštnega trženja. Vključujejo lahko posodobitve, novice, kataloge, promocije, posebne ponudbe za naročnike ... Poskušajte jih izdajati konstantno (ob istem času), vsebino prilagodite ciljni skupini in njihovim interesom.</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34</a:t>
            </a:fld>
            <a:endParaRPr lang="en-US"/>
          </a:p>
        </p:txBody>
      </p:sp>
    </p:spTree>
    <p:extLst>
      <p:ext uri="{BB962C8B-B14F-4D97-AF65-F5344CB8AC3E}">
        <p14:creationId xmlns:p14="http://schemas.microsoft.com/office/powerpoint/2010/main" val="3712974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cap="none" baseline="0" dirty="0">
                <a:solidFill>
                  <a:srgbClr val="FF9700"/>
                </a:solidFill>
                <a:effectLst/>
                <a:latin typeface="futura-pt"/>
              </a:rPr>
              <a:t>Digital 2021: Global Overview Report: </a:t>
            </a:r>
            <a:r>
              <a:rPr lang="en-US" b="0" i="0" cap="none" baseline="0" dirty="0">
                <a:solidFill>
                  <a:srgbClr val="FF9700"/>
                </a:solidFill>
                <a:effectLst/>
                <a:latin typeface="futura-pt"/>
              </a:rPr>
              <a:t>https://datareportal.com/reports/digital-2021-global-overview-report</a:t>
            </a:r>
            <a:endParaRPr lang="sl-SI" b="0" i="0" cap="none" baseline="0" dirty="0">
              <a:solidFill>
                <a:srgbClr val="FF9700"/>
              </a:solidFill>
              <a:effectLst/>
              <a:latin typeface="futura-pt"/>
            </a:endParaRPr>
          </a:p>
          <a:p>
            <a:endParaRPr lang="sl-SI" sz="1200" dirty="0"/>
          </a:p>
          <a:p>
            <a:r>
              <a:rPr lang="sl-SI" dirty="0"/>
              <a:t>Obravnavali smo že glavne prednosti družbenih omrežij [drsnica 18], zakaj so "kraljica" spletnega trženja in kako jih pri svojem poslovanju lahko uporabimo. So del našega vsakdana, močno sredstvo za informiranje od-ust-do-ust (dobro ali slabo!) ter pomemben vir informacij za nakupno odločanje potencialnih gostov. </a:t>
            </a:r>
          </a:p>
          <a:p>
            <a:r>
              <a:rPr lang="sl-SI" dirty="0"/>
              <a:t>Kljub temu pa družbenih omrežij ne bi smeli uporabljati izključno za prodajo, temveč tudi za izobraževanje potrošnikov in gradnjo osebnosti znamke. </a:t>
            </a:r>
          </a:p>
          <a:p>
            <a:r>
              <a:rPr lang="sl-SI" dirty="0"/>
              <a:t>Splošno nenapisano pravilo velja, da naj objavljamo 80% vsebine ter 20% prodaje. </a:t>
            </a:r>
          </a:p>
          <a:p>
            <a:r>
              <a:rPr lang="sl-SI" dirty="0" err="1"/>
              <a:t>Tripadvisor</a:t>
            </a:r>
            <a:r>
              <a:rPr lang="sl-SI" dirty="0"/>
              <a:t> je zelo zanimiv primer. Gre za platformo družbenega omrežja (ki ima tudi druge funkcije), saj omogoča neposredno in nefiltrirano izmenjavo informacij in interakcijo med ljudmi. </a:t>
            </a:r>
          </a:p>
          <a:p>
            <a:r>
              <a:rPr lang="sl-SI" dirty="0" err="1"/>
              <a:t>Tripadvisor</a:t>
            </a:r>
            <a:r>
              <a:rPr lang="sl-SI" dirty="0"/>
              <a:t> je: 1) zelo pomemben za nakupne odločitve potencialnih kupcev; 2) odlično sredstvo za pridobivanje povratnih informacij s strani gostov; in 3) zelo koristen za spremljanje konkurence. Ob pravilni uporabi je zato zelo zmogljivo orodje za komunikacijo blagovne znamke in ustvarjanje ugleda.</a:t>
            </a:r>
            <a:endParaRPr lang="en-GB" sz="120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35</a:t>
            </a:fld>
            <a:endParaRPr lang="en-US"/>
          </a:p>
        </p:txBody>
      </p:sp>
    </p:spTree>
    <p:extLst>
      <p:ext uri="{BB962C8B-B14F-4D97-AF65-F5344CB8AC3E}">
        <p14:creationId xmlns:p14="http://schemas.microsoft.com/office/powerpoint/2010/main" val="3930844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a:t>Vsaka platforma na družbenem omrežju ima svoje občinstvo in svoj namen. </a:t>
            </a:r>
          </a:p>
          <a:p>
            <a:r>
              <a:rPr lang="sl-SI" dirty="0"/>
              <a:t>Izbira platforme, ki je primerna za vašo dejavnost je ključnega pomena za vaš uspeh in učinkovitost. </a:t>
            </a:r>
          </a:p>
          <a:p>
            <a:r>
              <a:rPr lang="sl-SI" dirty="0"/>
              <a:t>Hkrati je vsaka platforma namenjena svojim vsebinam, zato je pomembno, da te zahteve prepoznamo, razumemo in odgovorimo nanje.</a:t>
            </a:r>
            <a:endParaRPr lang="en-GB" sz="120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37</a:t>
            </a:fld>
            <a:endParaRPr lang="en-US"/>
          </a:p>
        </p:txBody>
      </p:sp>
    </p:spTree>
    <p:extLst>
      <p:ext uri="{BB962C8B-B14F-4D97-AF65-F5344CB8AC3E}">
        <p14:creationId xmlns:p14="http://schemas.microsoft.com/office/powerpoint/2010/main" val="3862229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a:t>Več na</a:t>
            </a:r>
            <a:r>
              <a:rPr lang="en-GB" dirty="0"/>
              <a:t>: http://www.digitaltrainingacademy.com/casestudies/2015/03/social_tourism_case_study_the_little_village_that_went_global.php </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38</a:t>
            </a:fld>
            <a:endParaRPr lang="en-US"/>
          </a:p>
        </p:txBody>
      </p:sp>
    </p:spTree>
    <p:extLst>
      <p:ext uri="{BB962C8B-B14F-4D97-AF65-F5344CB8AC3E}">
        <p14:creationId xmlns:p14="http://schemas.microsoft.com/office/powerpoint/2010/main" val="3169944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Spletni ponudniki potovanj predstavljajo prodajne točke brez vmesnega posrednika. Gre za ‚tretje osebe‘, ki v imenu drugih podjetij potnikom prodajajo prevoz, nastanitev, izkustvo in potovanje. So posredniki transakcije, zato ob vsaki prodaji zaračunajo provizijo. Poleg tega so pogoji odpovedi običajno zelo strogi. </a:t>
            </a:r>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Vsaka platforma ima svojo politiko poslovanja. Veliki finančni vložki in velik ustvarjen promet od prodaje s strani spletnih ponudnikov povečuje izpostavljenost podjetij, ki prek njih prodajajo.</a:t>
            </a:r>
          </a:p>
          <a:p>
            <a:endParaRPr lang="en-GB" sz="120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39</a:t>
            </a:fld>
            <a:endParaRPr lang="en-US"/>
          </a:p>
        </p:txBody>
      </p:sp>
    </p:spTree>
    <p:extLst>
      <p:ext uri="{BB962C8B-B14F-4D97-AF65-F5344CB8AC3E}">
        <p14:creationId xmlns:p14="http://schemas.microsoft.com/office/powerpoint/2010/main" val="4280454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41</a:t>
            </a:fld>
            <a:endParaRPr lang="en-US"/>
          </a:p>
        </p:txBody>
      </p:sp>
    </p:spTree>
    <p:extLst>
      <p:ext uri="{BB962C8B-B14F-4D97-AF65-F5344CB8AC3E}">
        <p14:creationId xmlns:p14="http://schemas.microsoft.com/office/powerpoint/2010/main" val="1899128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43</a:t>
            </a:fld>
            <a:endParaRPr lang="en-US"/>
          </a:p>
        </p:txBody>
      </p:sp>
    </p:spTree>
    <p:extLst>
      <p:ext uri="{BB962C8B-B14F-4D97-AF65-F5344CB8AC3E}">
        <p14:creationId xmlns:p14="http://schemas.microsoft.com/office/powerpoint/2010/main" val="2034798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45</a:t>
            </a:fld>
            <a:endParaRPr lang="en-US"/>
          </a:p>
        </p:txBody>
      </p:sp>
    </p:spTree>
    <p:extLst>
      <p:ext uri="{BB962C8B-B14F-4D97-AF65-F5344CB8AC3E}">
        <p14:creationId xmlns:p14="http://schemas.microsoft.com/office/powerpoint/2010/main" val="2175628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9</a:t>
            </a:fld>
            <a:endParaRPr lang="en-US"/>
          </a:p>
        </p:txBody>
      </p:sp>
    </p:spTree>
    <p:extLst>
      <p:ext uri="{BB962C8B-B14F-4D97-AF65-F5344CB8AC3E}">
        <p14:creationId xmlns:p14="http://schemas.microsoft.com/office/powerpoint/2010/main" val="3299388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a:t>Spletno trženje je danes ključnega pomena za uspeh večjih blagovnih znamk. </a:t>
            </a:r>
          </a:p>
          <a:p>
            <a:r>
              <a:rPr lang="sl-SI" dirty="0"/>
              <a:t>Spletno trženje je preobrazilo način interakcije blagovnih znamk in gostov/uporabnikov ter odkrilo nove priložnosti - tako za goste kot za podjetja. Turistični sektor je bil preobrazbe deležen v največji meri. </a:t>
            </a:r>
          </a:p>
          <a:p>
            <a:r>
              <a:rPr lang="sl-SI" dirty="0"/>
              <a:t>Manjša podjetja imajo od spletnega trženja veliko koristi. Zgolj z nekaj kliki je lahko vsako majhno podjetje na spletu konkurenčno velikim blagovnim znamkam, saj s svojo prisotnostjo na spletu močno poveča svojo mednarodno izpostavljenost. Tudi zaradi tega postaja digitalno trženje vedno bolj profesionalno in zapleteno, ‚igra‘ na področju </a:t>
            </a:r>
            <a:r>
              <a:rPr lang="sl-SI" dirty="0" err="1"/>
              <a:t>digitalnosti</a:t>
            </a:r>
            <a:r>
              <a:rPr lang="sl-SI" dirty="0"/>
              <a:t> pa bolj konkurenčna kot kdaj koli prej. </a:t>
            </a:r>
          </a:p>
          <a:p>
            <a:r>
              <a:rPr lang="sl-SI" dirty="0"/>
              <a:t>Tudi manjša podjetja morajo razumeti pravila delovanja spletnega trženja, da bi lahko izkoristila ves potencial področja in dosegla čim večji učinek.</a:t>
            </a:r>
            <a:endParaRPr lang="en-GB" sz="120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10</a:t>
            </a:fld>
            <a:endParaRPr lang="en-US"/>
          </a:p>
        </p:txBody>
      </p:sp>
    </p:spTree>
    <p:extLst>
      <p:ext uri="{BB962C8B-B14F-4D97-AF65-F5344CB8AC3E}">
        <p14:creationId xmlns:p14="http://schemas.microsoft.com/office/powerpoint/2010/main" val="1972308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a:t>Najslabše, kar lahko storite, je, da tega ne storite. Spletno trženje ni samo prihodnost, temveč sedanjost in sčasoma bo postajalo vedno bolj zapleteno. </a:t>
            </a:r>
          </a:p>
          <a:p>
            <a:r>
              <a:rPr lang="sl-SI" dirty="0"/>
              <a:t>Vsakodnevno se spreminja in novi trendi močno vplivajo na sistem delovanja. </a:t>
            </a:r>
          </a:p>
          <a:p>
            <a:r>
              <a:rPr lang="sl-SI" dirty="0"/>
              <a:t>Za mednarodna podjetja, tudi turistična, je bistvenega pomena, da ostanejo na tekočem in poslujejo v skladu s trendi področja in tudi sicer. </a:t>
            </a:r>
          </a:p>
          <a:p>
            <a:endParaRPr lang="en-GB" sz="120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12</a:t>
            </a:fld>
            <a:endParaRPr lang="en-US"/>
          </a:p>
        </p:txBody>
      </p:sp>
    </p:spTree>
    <p:extLst>
      <p:ext uri="{BB962C8B-B14F-4D97-AF65-F5344CB8AC3E}">
        <p14:creationId xmlns:p14="http://schemas.microsoft.com/office/powerpoint/2010/main" val="1545745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13</a:t>
            </a:fld>
            <a:endParaRPr lang="en-US"/>
          </a:p>
        </p:txBody>
      </p:sp>
    </p:spTree>
    <p:extLst>
      <p:ext uri="{BB962C8B-B14F-4D97-AF65-F5344CB8AC3E}">
        <p14:creationId xmlns:p14="http://schemas.microsoft.com/office/powerpoint/2010/main" val="2448744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a:t>Da bi kar najbolje izkoristili svojo spletno prisotnost, morate najprej razviti strategijo spletnega trženja. </a:t>
            </a:r>
          </a:p>
          <a:p>
            <a:r>
              <a:rPr lang="sl-SI" dirty="0"/>
              <a:t>Slednja mora biti v skladu s strategijo vaše blagovne znamke. To se morda sliši zapleteno, vendar temu ni tako. </a:t>
            </a:r>
          </a:p>
          <a:p>
            <a:r>
              <a:rPr lang="sl-SI" dirty="0"/>
              <a:t>Strategija spletnega trženja nam bo vodilo po hitro spreminjajočem se in zmedenem svetu. </a:t>
            </a:r>
          </a:p>
          <a:p>
            <a:r>
              <a:rPr lang="sl-SI" dirty="0"/>
              <a:t>Če vnaprej veste, kaj morate storiti, bo spletno trženje veliko lažje in hitreje boste dosegli otipljive rezultate. </a:t>
            </a:r>
          </a:p>
          <a:p>
            <a:r>
              <a:rPr lang="sl-SI" dirty="0"/>
              <a:t>Obstaja veliko načinov za razvijanje tovrstne strategije, vendar če lahko odgovorite na 6 temeljnih vprašanj vprašanj in jih nato pretvorite v številke (kvantitativni podatki) v razmerju do proračuna in kazalcev uspešnosti, ste na pravi poti.</a:t>
            </a:r>
            <a:endParaRPr lang="en-GB" sz="120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14</a:t>
            </a:fld>
            <a:endParaRPr lang="en-US"/>
          </a:p>
        </p:txBody>
      </p:sp>
    </p:spTree>
    <p:extLst>
      <p:ext uri="{BB962C8B-B14F-4D97-AF65-F5344CB8AC3E}">
        <p14:creationId xmlns:p14="http://schemas.microsoft.com/office/powerpoint/2010/main" val="3025992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a:t>Več na</a:t>
            </a:r>
            <a:r>
              <a:rPr lang="en-GB" dirty="0"/>
              <a:t>: https://campaignbrief.com/how-tourism-nz-tbwa-sydney-invited-the-world-to-an-open-world-gaming-experience-on-youtube/</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15</a:t>
            </a:fld>
            <a:endParaRPr lang="en-US"/>
          </a:p>
        </p:txBody>
      </p:sp>
    </p:spTree>
    <p:extLst>
      <p:ext uri="{BB962C8B-B14F-4D97-AF65-F5344CB8AC3E}">
        <p14:creationId xmlns:p14="http://schemas.microsoft.com/office/powerpoint/2010/main" val="2808347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sz="1200" dirty="0"/>
              <a:t>Obstaja veliko orodij in komponent, </a:t>
            </a:r>
            <a:r>
              <a:rPr lang="sl-SI" dirty="0"/>
              <a:t>na katere morate biti pozorni pri oblikovanju strategije spletnega trženja. </a:t>
            </a:r>
          </a:p>
          <a:p>
            <a:r>
              <a:rPr lang="sl-SI" dirty="0"/>
              <a:t>Vsaka odločitev mora biti usklajena s strategijo vaše blagovne znamke ter cilji. Različna orodja, vsebino, sredstva in kanale boste uporabili glede na potrebe vašega poslovnega modela in prodajnih postopkov.</a:t>
            </a:r>
          </a:p>
          <a:p>
            <a:endParaRPr lang="en-GB" sz="1200" dirty="0"/>
          </a:p>
          <a:p>
            <a:r>
              <a:rPr lang="en-GB" sz="1200" dirty="0"/>
              <a:t>Tourism &amp; Events Queensland (2015). </a:t>
            </a:r>
            <a:r>
              <a:rPr lang="en-GB" sz="1200" i="1" dirty="0"/>
              <a:t>Digital Marketing</a:t>
            </a:r>
            <a:r>
              <a:rPr lang="en-GB" sz="1200" dirty="0"/>
              <a:t>. Available at: https://cdn2-teq.queensland.com/~/media/7717acc41c054edaae353a413f3374ee.ashx?vs=1&amp;d=20151210T185732</a:t>
            </a:r>
            <a:endParaRPr lang="sl-SI" sz="1200" dirty="0"/>
          </a:p>
          <a:p>
            <a:endParaRPr lang="sl-SI" sz="120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16</a:t>
            </a:fld>
            <a:endParaRPr lang="en-US"/>
          </a:p>
        </p:txBody>
      </p:sp>
    </p:spTree>
    <p:extLst>
      <p:ext uri="{BB962C8B-B14F-4D97-AF65-F5344CB8AC3E}">
        <p14:creationId xmlns:p14="http://schemas.microsoft.com/office/powerpoint/2010/main" val="2411579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70D8D8A-160A-E54A-A3E8-514650382F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EE029E7-2486-8441-AD63-8C7908EF8361}"/>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4034618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77A8B5D0-0AEC-F446-A323-E7D32E7B46C0}"/>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3046BC33-37F3-6048-88BE-58D0D1700B2A}"/>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193C59-B731-4547-9C68-6DD50ABF4A48}"/>
              </a:ext>
            </a:extLst>
          </p:cNvPr>
          <p:cNvSpPr/>
          <p:nvPr userDrawn="1"/>
        </p:nvSpPr>
        <p:spPr>
          <a:xfrm>
            <a:off x="1" y="573972"/>
            <a:ext cx="3657600" cy="3966192"/>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5" name="Rectangle 14">
            <a:extLst>
              <a:ext uri="{FF2B5EF4-FFF2-40B4-BE49-F238E27FC236}">
                <a16:creationId xmlns:a16="http://schemas.microsoft.com/office/drawing/2014/main" id="{B12BEEE8-C8B2-B942-B19E-5F025637839E}"/>
              </a:ext>
            </a:extLst>
          </p:cNvPr>
          <p:cNvSpPr/>
          <p:nvPr userDrawn="1"/>
        </p:nvSpPr>
        <p:spPr>
          <a:xfrm>
            <a:off x="10798629" y="4540164"/>
            <a:ext cx="1393371" cy="81471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6" name="Text Placeholder 23">
            <a:extLst>
              <a:ext uri="{FF2B5EF4-FFF2-40B4-BE49-F238E27FC236}">
                <a16:creationId xmlns:a16="http://schemas.microsoft.com/office/drawing/2014/main" id="{A5F280E2-5C11-E848-918D-5B63238DDA6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9649DF6-A910-6541-8334-0AFA64D16647}"/>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9" name="Picture Placeholder 2">
            <a:extLst>
              <a:ext uri="{FF2B5EF4-FFF2-40B4-BE49-F238E27FC236}">
                <a16:creationId xmlns:a16="http://schemas.microsoft.com/office/drawing/2014/main" id="{03903FD7-B0B5-C34B-8FAD-562DD7371374}"/>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20" name="Picture 19" descr="A picture containing clock, light&#10;&#10;Description automatically generated">
            <a:extLst>
              <a:ext uri="{FF2B5EF4-FFF2-40B4-BE49-F238E27FC236}">
                <a16:creationId xmlns:a16="http://schemas.microsoft.com/office/drawing/2014/main" id="{3FFA77D1-E063-194C-B3F4-3827B010D47F}"/>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1" name="Picture 20" descr="A picture containing clock, light&#10;&#10;Description automatically generated">
            <a:extLst>
              <a:ext uri="{FF2B5EF4-FFF2-40B4-BE49-F238E27FC236}">
                <a16:creationId xmlns:a16="http://schemas.microsoft.com/office/drawing/2014/main" id="{AAF04B87-73BD-FF46-8740-282C1A2BD07C}"/>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22" name="TextBox 21">
            <a:extLst>
              <a:ext uri="{FF2B5EF4-FFF2-40B4-BE49-F238E27FC236}">
                <a16:creationId xmlns:a16="http://schemas.microsoft.com/office/drawing/2014/main" id="{E5E697F6-53AA-874B-BB99-6656F342A3B8}"/>
              </a:ext>
            </a:extLst>
          </p:cNvPr>
          <p:cNvSpPr txBox="1"/>
          <p:nvPr userDrawn="1"/>
        </p:nvSpPr>
        <p:spPr>
          <a:xfrm>
            <a:off x="2529444" y="533202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8217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5" name="Picture 24" descr="A picture containing clock, light&#10;&#10;Description automatically generated">
            <a:extLst>
              <a:ext uri="{FF2B5EF4-FFF2-40B4-BE49-F238E27FC236}">
                <a16:creationId xmlns:a16="http://schemas.microsoft.com/office/drawing/2014/main" id="{1AAC24B9-FFAF-734C-961D-EBEC0B1978C5}"/>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8" name="Picture 27" descr="A picture containing clock, light&#10;&#10;Description automatically generated">
            <a:extLst>
              <a:ext uri="{FF2B5EF4-FFF2-40B4-BE49-F238E27FC236}">
                <a16:creationId xmlns:a16="http://schemas.microsoft.com/office/drawing/2014/main" id="{33393B36-9099-F14A-9B66-8AADB4179602}"/>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73A3490-EBD3-BA40-BA5F-427C723BBA52}"/>
              </a:ext>
            </a:extLst>
          </p:cNvPr>
          <p:cNvSpPr/>
          <p:nvPr userDrawn="1"/>
        </p:nvSpPr>
        <p:spPr>
          <a:xfrm>
            <a:off x="405433" y="370011"/>
            <a:ext cx="11381134" cy="611797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CF482994-7DCE-674B-8773-A6B99902794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64549542-EC66-6D4F-A905-17D9D453C432}"/>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21" name="Text Placeholder 23">
            <a:extLst>
              <a:ext uri="{FF2B5EF4-FFF2-40B4-BE49-F238E27FC236}">
                <a16:creationId xmlns:a16="http://schemas.microsoft.com/office/drawing/2014/main" id="{5558487F-3248-D24F-B0C7-4C1ECF728A97}"/>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2" name="Picture Placeholder 2">
            <a:extLst>
              <a:ext uri="{FF2B5EF4-FFF2-40B4-BE49-F238E27FC236}">
                <a16:creationId xmlns:a16="http://schemas.microsoft.com/office/drawing/2014/main" id="{4E341D50-4597-F740-B18A-BF741768A777}"/>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3" name="Picture 22" descr="A picture containing clock, light&#10;&#10;Description automatically generated">
            <a:extLst>
              <a:ext uri="{FF2B5EF4-FFF2-40B4-BE49-F238E27FC236}">
                <a16:creationId xmlns:a16="http://schemas.microsoft.com/office/drawing/2014/main" id="{AD30A63E-6E9F-4243-B9DE-463FF62A2C5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4" name="Picture 23" descr="A picture containing clock, light&#10;&#10;Description automatically generated">
            <a:extLst>
              <a:ext uri="{FF2B5EF4-FFF2-40B4-BE49-F238E27FC236}">
                <a16:creationId xmlns:a16="http://schemas.microsoft.com/office/drawing/2014/main" id="{9889B87C-5507-C94E-82F2-564202A86765}"/>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132536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7" name="Picture 6" descr="A picture containing clock, light&#10;&#10;Description automatically generated">
            <a:extLst>
              <a:ext uri="{FF2B5EF4-FFF2-40B4-BE49-F238E27FC236}">
                <a16:creationId xmlns:a16="http://schemas.microsoft.com/office/drawing/2014/main" id="{1DB39406-52C6-524A-A8ED-A322BCC3CC3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0" name="Picture 9" descr="A picture containing clock, light&#10;&#10;Description automatically generated">
            <a:extLst>
              <a:ext uri="{FF2B5EF4-FFF2-40B4-BE49-F238E27FC236}">
                <a16:creationId xmlns:a16="http://schemas.microsoft.com/office/drawing/2014/main" id="{94816418-C330-BE45-BD1B-DE767D2CADAE}"/>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2CDFA0-AE32-354F-BFC4-4E2908931666}"/>
              </a:ext>
            </a:extLst>
          </p:cNvPr>
          <p:cNvSpPr/>
          <p:nvPr userDrawn="1"/>
        </p:nvSpPr>
        <p:spPr>
          <a:xfrm>
            <a:off x="332509" y="301336"/>
            <a:ext cx="11513127"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45EEF1A5-64A2-B74F-8A95-59D3FCF531D2}"/>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10" name="Picture 9" descr="A picture containing clock, light&#10;&#10;Description automatically generated">
            <a:extLst>
              <a:ext uri="{FF2B5EF4-FFF2-40B4-BE49-F238E27FC236}">
                <a16:creationId xmlns:a16="http://schemas.microsoft.com/office/drawing/2014/main" id="{88FDC867-7C61-1D48-AAB9-0445B22007F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0115479A-658A-854C-9A1B-C1555C23D5F1}"/>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 solid with text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 solid with text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85201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47066"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06311"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65555"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24798"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9288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740896"/>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6176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4706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3373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30261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8791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99587"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84888"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36051"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21352"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6" name="Picture 25" descr="A picture containing clock, light&#10;&#10;Description automatically generated">
            <a:extLst>
              <a:ext uri="{FF2B5EF4-FFF2-40B4-BE49-F238E27FC236}">
                <a16:creationId xmlns:a16="http://schemas.microsoft.com/office/drawing/2014/main" id="{16DB5F36-9181-364F-99C3-D62B127EA7F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7" name="Picture 26" descr="A picture containing clock, light&#10;&#10;Description automatically generated">
            <a:extLst>
              <a:ext uri="{FF2B5EF4-FFF2-40B4-BE49-F238E27FC236}">
                <a16:creationId xmlns:a16="http://schemas.microsoft.com/office/drawing/2014/main" id="{D54472F6-5652-F54C-87BE-CC3014C0EAA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52916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tx1"/>
                </a:solidFill>
                <a:effectLst/>
                <a:latin typeface="+mn-lt"/>
                <a:ea typeface="+mn-ea"/>
                <a:cs typeface="+mn-cs"/>
                <a:sym typeface="Quattrocento Sans"/>
              </a:rPr>
              <a:t>DETOUR</a:t>
            </a:r>
          </a:p>
          <a:p>
            <a:pPr fontAlgn="base"/>
            <a:r>
              <a:rPr lang="en-IE" sz="4400" b="0" i="0" u="none" strike="noStrike" kern="1200" baseline="0" dirty="0">
                <a:solidFill>
                  <a:schemeClr val="tx1"/>
                </a:solidFill>
                <a:effectLst/>
                <a:latin typeface="+mn-lt"/>
                <a:ea typeface="+mn-ea"/>
                <a:cs typeface="+mn-cs"/>
                <a:sym typeface="Quattrocento Sans"/>
              </a:rPr>
              <a:t>FONT TYPEFACE &amp; SIZE</a:t>
            </a:r>
            <a:endParaRPr lang="en-IE" sz="3600" baseline="0" dirty="0">
              <a:solidFill>
                <a:schemeClr val="tx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tx1"/>
                </a:solidFill>
                <a:effectLst/>
                <a:latin typeface="+mn-lt"/>
                <a:ea typeface="+mn-ea"/>
                <a:cs typeface="+mn-cs"/>
              </a:rPr>
              <a:t>PLEASE</a:t>
            </a:r>
            <a:r>
              <a:rPr lang="en-IE" sz="3000" b="0" i="0" u="none" strike="noStrike" kern="1200" baseline="0" dirty="0">
                <a:solidFill>
                  <a:schemeClr val="tx1"/>
                </a:solidFill>
                <a:effectLst/>
                <a:latin typeface="+mn-lt"/>
                <a:ea typeface="+mn-ea"/>
                <a:cs typeface="+mn-cs"/>
              </a:rPr>
              <a:t> ENSURE TO KEEP FONTS AS PER THE LAYOUT</a:t>
            </a:r>
            <a:endParaRPr lang="en-IE" sz="3000" b="0" i="0" u="none" strike="noStrike" kern="1200" dirty="0">
              <a:solidFill>
                <a:schemeClr val="tx1"/>
              </a:solidFill>
              <a:effectLst/>
              <a:latin typeface="+mn-lt"/>
              <a:ea typeface="+mn-ea"/>
              <a:cs typeface="+mn-cs"/>
            </a:endParaRPr>
          </a:p>
          <a:p>
            <a:pPr fontAlgn="base"/>
            <a:endParaRPr lang="en-IE" sz="3000" b="0" i="0" u="none" strike="noStrike" kern="1200" dirty="0">
              <a:solidFill>
                <a:schemeClr val="tx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tx1"/>
                </a:solidFill>
                <a:effectLst/>
                <a:latin typeface="+mn-lt"/>
                <a:ea typeface="+mn-ea"/>
                <a:cs typeface="+mn-cs"/>
              </a:rPr>
              <a:t>48 point </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Divider</a:t>
            </a:r>
            <a:r>
              <a:rPr lang="en-IE" sz="3000" b="0" i="0" u="none" strike="noStrike" kern="1200" baseline="0" dirty="0">
                <a:solidFill>
                  <a:schemeClr val="tx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tx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36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30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	</a:t>
            </a:r>
            <a:r>
              <a:rPr lang="en-IE" sz="3000" b="0" i="0" u="none" strike="noStrike" kern="1200" baseline="0" dirty="0">
                <a:solidFill>
                  <a:schemeClr val="tx1"/>
                </a:solidFill>
                <a:effectLst/>
                <a:latin typeface="+mn-lt"/>
                <a:ea typeface="+mn-ea"/>
                <a:cs typeface="+mn-cs"/>
              </a:rPr>
              <a:t>       </a:t>
            </a:r>
            <a:r>
              <a:rPr lang="en-IE" sz="3000" b="0" i="0" u="none" strike="noStrike" kern="1200" dirty="0">
                <a:solidFill>
                  <a:schemeClr val="tx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24 point</a:t>
            </a:r>
            <a:r>
              <a:rPr lang="en-IE" sz="3000" b="0" i="0" u="none" strike="noStrike" kern="1200" baseline="0" dirty="0">
                <a:solidFill>
                  <a:schemeClr val="tx1"/>
                </a:solidFill>
                <a:effectLst/>
                <a:latin typeface="+mn-lt"/>
                <a:ea typeface="+mn-ea"/>
                <a:cs typeface="+mn-cs"/>
              </a:rPr>
              <a:t>  -  </a:t>
            </a:r>
            <a:r>
              <a:rPr lang="en-IE" sz="3000" b="0" i="0" u="none" strike="noStrike" kern="1200" baseline="0" dirty="0">
                <a:solidFill>
                  <a:schemeClr val="tx1"/>
                </a:solidFill>
                <a:effectLst/>
                <a:latin typeface="+mn-lt"/>
                <a:ea typeface="Quattrocento Sans"/>
                <a:cs typeface="Quattrocento Sans"/>
                <a:sym typeface="Quattrocento Sans"/>
              </a:rPr>
              <a:t>Main </a:t>
            </a:r>
            <a:r>
              <a:rPr lang="en-IE" sz="3000" b="0" i="0" u="none" strike="noStrike" kern="1200" dirty="0">
                <a:solidFill>
                  <a:schemeClr val="tx1"/>
                </a:solidFill>
                <a:effectLst/>
                <a:latin typeface="+mn-lt"/>
                <a:ea typeface="+mn-ea"/>
                <a:cs typeface="+mn-cs"/>
              </a:rPr>
              <a:t>Text Body </a:t>
            </a:r>
            <a:endParaRPr lang="en-US" sz="3000" dirty="0">
              <a:solidFill>
                <a:schemeClr val="tx1"/>
              </a:solidFill>
            </a:endParaRPr>
          </a:p>
          <a:p>
            <a:pPr fontAlgn="base"/>
            <a:endParaRPr lang="en-IE" sz="3000" b="0" i="0" u="none" strike="noStrike" kern="1200" dirty="0">
              <a:solidFill>
                <a:schemeClr val="tx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tx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tx1"/>
                </a:solidFill>
                <a:effectLst/>
                <a:latin typeface="+mn-lt"/>
                <a:ea typeface="+mn-ea"/>
                <a:cs typeface="+mn-cs"/>
                <a:sym typeface="Quattrocento Sans"/>
              </a:rPr>
              <a:t>DETOUR </a:t>
            </a:r>
            <a:r>
              <a:rPr lang="en-IE" sz="2400" b="0" i="0" u="none" strike="noStrike" kern="1200" baseline="0" dirty="0">
                <a:solidFill>
                  <a:schemeClr val="tx1"/>
                </a:solidFill>
                <a:effectLst/>
                <a:latin typeface="+mn-lt"/>
                <a:ea typeface="+mn-ea"/>
                <a:cs typeface="+mn-cs"/>
                <a:sym typeface="Quattrocento Sans"/>
              </a:rPr>
              <a:t>PowerPoint is</a:t>
            </a:r>
            <a:r>
              <a:rPr lang="is-IS" sz="2400" b="0" i="0" u="none" strike="noStrike" kern="1200" baseline="0" dirty="0">
                <a:solidFill>
                  <a:schemeClr val="tx1"/>
                </a:solidFill>
                <a:effectLst/>
                <a:latin typeface="+mn-lt"/>
                <a:ea typeface="+mn-ea"/>
                <a:cs typeface="+mn-cs"/>
                <a:sym typeface="Quattrocento Sans"/>
              </a:rPr>
              <a:t>….</a:t>
            </a:r>
            <a:endParaRPr lang="en-IE" sz="2400" b="0" i="0" u="none" strike="noStrike" kern="1200" baseline="0" dirty="0">
              <a:solidFill>
                <a:schemeClr val="tx1"/>
              </a:solidFill>
              <a:effectLst/>
              <a:latin typeface="+mn-lt"/>
              <a:ea typeface="+mn-ea"/>
              <a:cs typeface="+mn-cs"/>
              <a:sym typeface="Quattrocento Sans"/>
            </a:endParaRPr>
          </a:p>
          <a:p>
            <a:pPr fontAlgn="base"/>
            <a:endParaRPr lang="en-IE" sz="2400" b="0" i="0" u="none" strike="noStrike" kern="1200" baseline="0" dirty="0">
              <a:solidFill>
                <a:schemeClr val="tx1"/>
              </a:solidFill>
              <a:effectLst/>
              <a:latin typeface="+mn-lt"/>
              <a:ea typeface="+mn-ea"/>
              <a:cs typeface="+mn-cs"/>
              <a:sym typeface="Quattrocento Sans"/>
            </a:endParaRPr>
          </a:p>
          <a:p>
            <a:pPr fontAlgn="base"/>
            <a:r>
              <a:rPr lang="en-IE" sz="3600" b="1" i="1" baseline="0" dirty="0">
                <a:solidFill>
                  <a:schemeClr val="tx1"/>
                </a:solidFill>
                <a:latin typeface="+mn-lt"/>
                <a:ea typeface="Quattrocento Sans"/>
                <a:cs typeface="Quattrocento Sans"/>
                <a:sym typeface="Quattrocento Sans"/>
              </a:rPr>
              <a:t>Calibri</a:t>
            </a:r>
            <a:endParaRPr lang="en-IE" sz="3600" baseline="0" dirty="0">
              <a:solidFill>
                <a:schemeClr val="tx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1216396" y="753365"/>
            <a:ext cx="9759208" cy="5947921"/>
          </a:xfrm>
          <a:prstGeom prst="rect">
            <a:avLst/>
          </a:prstGeom>
        </p:spPr>
      </p:pic>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9D87586-F9C7-1F43-A63C-209BAB4CA5CF}"/>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66703AE4-F959-5C43-BD19-CA083A7D5BD2}"/>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780027"/>
            <a:ext cx="6361734" cy="69735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10" descr="A picture containing clock, light&#10;&#10;Description automatically generated">
            <a:extLst>
              <a:ext uri="{FF2B5EF4-FFF2-40B4-BE49-F238E27FC236}">
                <a16:creationId xmlns:a16="http://schemas.microsoft.com/office/drawing/2014/main" id="{1EBF4FBF-BE16-5C46-871D-CCFDB169809A}"/>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BFACEA31-2C17-934B-9EB1-38D7AB99F5A3}"/>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24" name="Rectangle 23">
            <a:extLst>
              <a:ext uri="{FF2B5EF4-FFF2-40B4-BE49-F238E27FC236}">
                <a16:creationId xmlns:a16="http://schemas.microsoft.com/office/drawing/2014/main" id="{6DAFF203-8D79-F746-990D-17E7C15602BE}"/>
              </a:ext>
            </a:extLst>
          </p:cNvPr>
          <p:cNvSpPr/>
          <p:nvPr userDrawn="1"/>
        </p:nvSpPr>
        <p:spPr>
          <a:xfrm>
            <a:off x="4332514"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E19B9C4-B537-3146-8E05-545B792132B0}"/>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4F991A1F-C2B1-CD4C-A21D-0E5375B11894}"/>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3" y="0"/>
            <a:ext cx="5362354" cy="6858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7559425" y="962967"/>
            <a:ext cx="3104978" cy="697353"/>
          </a:xfrm>
        </p:spPr>
        <p:txBody>
          <a:bodyPr anchor="ctr">
            <a:noAutofit/>
          </a:bodyPr>
          <a:lstStyle>
            <a:lvl1pPr marL="0" indent="0" algn="l">
              <a:buNone/>
              <a:defRPr sz="5400" baseline="0">
                <a:solidFill>
                  <a:schemeClr val="tx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7559425" y="1758368"/>
            <a:ext cx="3854522" cy="697353"/>
          </a:xfrm>
        </p:spPr>
        <p:txBody>
          <a:bodyPr anchor="ctr">
            <a:noAutofit/>
          </a:bodyPr>
          <a:lstStyle>
            <a:lvl1pPr marL="0" indent="0" algn="l">
              <a:buNone/>
              <a:defRPr sz="2800" i="1"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7722709" y="4782163"/>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7722709" y="5328094"/>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7722709" y="5895033"/>
            <a:ext cx="2812464" cy="323455"/>
          </a:xfrm>
        </p:spPr>
        <p:txBody>
          <a:bodyPr anchor="t">
            <a:normAutofit/>
          </a:bodyPr>
          <a:lstStyle>
            <a:lvl1pPr marL="0" indent="0">
              <a:buNone/>
              <a:defRPr sz="1600">
                <a:solidFill>
                  <a:schemeClr val="tx1"/>
                </a:solidFill>
              </a:defRPr>
            </a:lvl1pPr>
          </a:lstStyle>
          <a:p>
            <a:pPr lvl="0"/>
            <a:r>
              <a:rPr lang="en-US" dirty="0"/>
              <a:t>Text 1</a:t>
            </a:r>
          </a:p>
        </p:txBody>
      </p:sp>
      <p:pic>
        <p:nvPicPr>
          <p:cNvPr id="36" name="Picture 35">
            <a:extLst>
              <a:ext uri="{FF2B5EF4-FFF2-40B4-BE49-F238E27FC236}">
                <a16:creationId xmlns:a16="http://schemas.microsoft.com/office/drawing/2014/main" id="{29AEFBBE-F020-3148-96E9-F0B952E7888C}"/>
              </a:ext>
            </a:extLst>
          </p:cNvPr>
          <p:cNvPicPr>
            <a:picLocks noChangeAspect="1"/>
          </p:cNvPicPr>
          <p:nvPr userDrawn="1"/>
        </p:nvPicPr>
        <p:blipFill>
          <a:blip r:embed="rId2"/>
          <a:stretch>
            <a:fillRect/>
          </a:stretch>
        </p:blipFill>
        <p:spPr>
          <a:xfrm>
            <a:off x="0" y="5895033"/>
            <a:ext cx="2095500" cy="558800"/>
          </a:xfrm>
          <a:prstGeom prst="rect">
            <a:avLst/>
          </a:prstGeom>
        </p:spPr>
      </p:pic>
      <p:pic>
        <p:nvPicPr>
          <p:cNvPr id="10" name="Picture 9" descr="A close up of a sign&#10;&#10;Description automatically generated">
            <a:extLst>
              <a:ext uri="{FF2B5EF4-FFF2-40B4-BE49-F238E27FC236}">
                <a16:creationId xmlns:a16="http://schemas.microsoft.com/office/drawing/2014/main" id="{5A9FE8A1-F115-1A42-BDCA-B9772BC2368A}"/>
              </a:ext>
            </a:extLst>
          </p:cNvPr>
          <p:cNvPicPr>
            <a:picLocks noChangeAspect="1"/>
          </p:cNvPicPr>
          <p:nvPr userDrawn="1"/>
        </p:nvPicPr>
        <p:blipFill>
          <a:blip r:embed="rId3"/>
          <a:stretch>
            <a:fillRect/>
          </a:stretch>
        </p:blipFill>
        <p:spPr>
          <a:xfrm>
            <a:off x="-10844" y="657548"/>
            <a:ext cx="5639747" cy="2004208"/>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tx1"/>
                </a:solidFill>
                <a:latin typeface="+mn-lt"/>
                <a:ea typeface="Quattrocento Sans"/>
                <a:cs typeface="Quattrocento Sans"/>
                <a:sym typeface="Quattrocento Sans"/>
              </a:rPr>
              <a:t>ICONS</a:t>
            </a:r>
            <a:r>
              <a:rPr lang="en-IE" sz="3600" baseline="0" dirty="0">
                <a:solidFill>
                  <a:schemeClr val="tx1"/>
                </a:solidFill>
                <a:latin typeface="+mn-lt"/>
                <a:ea typeface="Quattrocento Sans"/>
                <a:cs typeface="Quattrocento Sans"/>
                <a:sym typeface="Quattrocento Sans"/>
              </a:rPr>
              <a:t> WHICH CAN BE USED WITHIN THE </a:t>
            </a:r>
            <a:r>
              <a:rPr lang="en-IE" sz="3600" b="1" baseline="0" dirty="0">
                <a:solidFill>
                  <a:schemeClr val="tx1"/>
                </a:solidFill>
                <a:latin typeface="+mn-lt"/>
                <a:ea typeface="Quattrocento Sans"/>
                <a:cs typeface="Quattrocento Sans"/>
                <a:sym typeface="Quattrocento Sans"/>
              </a:rPr>
              <a:t>DETOUR</a:t>
            </a:r>
          </a:p>
          <a:p>
            <a:pPr marL="0" lvl="0" indent="0" algn="l" rtl="0">
              <a:spcBef>
                <a:spcPts val="0"/>
              </a:spcBef>
              <a:spcAft>
                <a:spcPts val="0"/>
              </a:spcAft>
              <a:buClr>
                <a:schemeClr val="dk1"/>
              </a:buClr>
              <a:buSzPts val="1100"/>
              <a:buFont typeface="Arial"/>
              <a:buNone/>
            </a:pPr>
            <a:r>
              <a:rPr lang="en-IE" sz="3600" baseline="0" dirty="0">
                <a:solidFill>
                  <a:schemeClr val="tx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tx1"/>
                </a:solidFill>
                <a:latin typeface="+mn-lt"/>
                <a:ea typeface="Quattrocento Sans"/>
                <a:cs typeface="Quattrocento Sans"/>
                <a:sym typeface="Quattrocento Sans"/>
              </a:rPr>
              <a:t>Resize them without losing quality.</a:t>
            </a:r>
            <a:r>
              <a:rPr lang="en-IE" sz="2400" i="1" baseline="0" dirty="0">
                <a:solidFill>
                  <a:schemeClr val="tx1"/>
                </a:solidFill>
                <a:latin typeface="+mn-lt"/>
                <a:ea typeface="Quattrocento Sans"/>
                <a:cs typeface="Quattrocento Sans"/>
                <a:sym typeface="Quattrocento Sans"/>
              </a:rPr>
              <a:t> </a:t>
            </a:r>
            <a:r>
              <a:rPr lang="en-IE" sz="2400" i="1" dirty="0">
                <a:solidFill>
                  <a:schemeClr val="tx1"/>
                </a:solidFill>
                <a:latin typeface="+mn-lt"/>
                <a:ea typeface="Quattrocento Sans"/>
                <a:cs typeface="Quattrocento Sans"/>
                <a:sym typeface="Quattrocento Sans"/>
              </a:rPr>
              <a:t> Change line colour, width and style.</a:t>
            </a:r>
            <a:r>
              <a:rPr lang="en-IE" sz="2400" i="1" baseline="0" dirty="0">
                <a:solidFill>
                  <a:schemeClr val="tx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tx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7DC243-56B0-474D-921F-77B29CBBE101}"/>
              </a:ext>
            </a:extLst>
          </p:cNvPr>
          <p:cNvSpPr/>
          <p:nvPr userDrawn="1"/>
        </p:nvSpPr>
        <p:spPr>
          <a:xfrm>
            <a:off x="0" y="3871356"/>
            <a:ext cx="12192000" cy="298664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2"/>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27719" y="4347596"/>
            <a:ext cx="5278651" cy="697353"/>
          </a:xfrm>
        </p:spPr>
        <p:txBody>
          <a:bodyPr>
            <a:noAutofit/>
          </a:bodyPr>
          <a:lstStyle>
            <a:lvl1pPr marL="0" indent="0" algn="r">
              <a:buNone/>
              <a:defRPr sz="5400" b="1" baseline="0">
                <a:solidFill>
                  <a:schemeClr val="tx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27719" y="5054089"/>
            <a:ext cx="5278651" cy="697353"/>
          </a:xfrm>
        </p:spPr>
        <p:txBody>
          <a:bodyPr>
            <a:normAutofit/>
          </a:bodyPr>
          <a:lstStyle>
            <a:lvl1pPr marL="0" indent="0" algn="r">
              <a:buNone/>
              <a:defRPr sz="3600">
                <a:solidFill>
                  <a:schemeClr val="tx1"/>
                </a:solidFill>
                <a:latin typeface="+mn-lt"/>
              </a:defRPr>
            </a:lvl1pPr>
          </a:lstStyle>
          <a:p>
            <a:pPr lvl="0"/>
            <a:r>
              <a:rPr lang="en-US" dirty="0"/>
              <a:t>Sub-Heading</a:t>
            </a:r>
          </a:p>
        </p:txBody>
      </p:sp>
      <p:pic>
        <p:nvPicPr>
          <p:cNvPr id="3" name="Picture 2" descr="A close up of a sign&#10;&#10;Description automatically generated">
            <a:extLst>
              <a:ext uri="{FF2B5EF4-FFF2-40B4-BE49-F238E27FC236}">
                <a16:creationId xmlns:a16="http://schemas.microsoft.com/office/drawing/2014/main" id="{F51A59A9-B1BA-0C4B-8948-66104F3E19D0}"/>
              </a:ext>
            </a:extLst>
          </p:cNvPr>
          <p:cNvPicPr>
            <a:picLocks noChangeAspect="1"/>
          </p:cNvPicPr>
          <p:nvPr userDrawn="1"/>
        </p:nvPicPr>
        <p:blipFill>
          <a:blip r:embed="rId3"/>
          <a:stretch>
            <a:fillRect/>
          </a:stretch>
        </p:blipFill>
        <p:spPr>
          <a:xfrm>
            <a:off x="0" y="4113142"/>
            <a:ext cx="4610100" cy="1638300"/>
          </a:xfrm>
          <a:prstGeom prst="rect">
            <a:avLst/>
          </a:prstGeom>
        </p:spPr>
      </p:pic>
      <p:sp>
        <p:nvSpPr>
          <p:cNvPr id="12" name="Picture Placeholder 2">
            <a:extLst>
              <a:ext uri="{FF2B5EF4-FFF2-40B4-BE49-F238E27FC236}">
                <a16:creationId xmlns:a16="http://schemas.microsoft.com/office/drawing/2014/main" id="{57B14633-B14D-F04D-ABCA-50470F6A7A80}"/>
              </a:ext>
            </a:extLst>
          </p:cNvPr>
          <p:cNvSpPr>
            <a:spLocks noGrp="1"/>
          </p:cNvSpPr>
          <p:nvPr>
            <p:ph type="pic" sz="quarter" idx="19"/>
          </p:nvPr>
        </p:nvSpPr>
        <p:spPr>
          <a:xfrm>
            <a:off x="0" y="-38063"/>
            <a:ext cx="12192000" cy="3874523"/>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A4C71B-5BE1-A846-8C51-8B7E0E3321CB}"/>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Text Placeholder 23">
            <a:extLst>
              <a:ext uri="{FF2B5EF4-FFF2-40B4-BE49-F238E27FC236}">
                <a16:creationId xmlns:a16="http://schemas.microsoft.com/office/drawing/2014/main" id="{73A45AFD-D92C-EB49-B8D0-E2A1DBF52814}"/>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2" name="Text Placeholder 25">
            <a:extLst>
              <a:ext uri="{FF2B5EF4-FFF2-40B4-BE49-F238E27FC236}">
                <a16:creationId xmlns:a16="http://schemas.microsoft.com/office/drawing/2014/main" id="{B5235208-9EC5-6C49-8294-7FAEBDDF4FBF}"/>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descr="A picture containing clock, light&#10;&#10;Description automatically generated">
            <a:extLst>
              <a:ext uri="{FF2B5EF4-FFF2-40B4-BE49-F238E27FC236}">
                <a16:creationId xmlns:a16="http://schemas.microsoft.com/office/drawing/2014/main" id="{4B6A97D4-CD6A-D940-A951-2773E98F27AD}"/>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9E805B3D-3463-5742-8C73-8BD3BFBBD794}"/>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619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descr="A picture containing clock, light&#10;&#10;Description automatically generated">
            <a:extLst>
              <a:ext uri="{FF2B5EF4-FFF2-40B4-BE49-F238E27FC236}">
                <a16:creationId xmlns:a16="http://schemas.microsoft.com/office/drawing/2014/main" id="{2AD720A1-8B47-6346-B2B0-392C14B37AB4}"/>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3057D7BE-980C-E34E-9EF9-37510AF37630}"/>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2" name="Text Placeholder 23">
            <a:extLst>
              <a:ext uri="{FF2B5EF4-FFF2-40B4-BE49-F238E27FC236}">
                <a16:creationId xmlns:a16="http://schemas.microsoft.com/office/drawing/2014/main" id="{7033C07E-2A9F-AB48-AA5F-D99300BC4310}"/>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C66F09BC-2E67-B04F-84E2-DBF35AFDDB46}"/>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991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0" y="0"/>
            <a:ext cx="12191999" cy="2161309"/>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clock, light&#10;&#10;Description automatically generated">
            <a:extLst>
              <a:ext uri="{FF2B5EF4-FFF2-40B4-BE49-F238E27FC236}">
                <a16:creationId xmlns:a16="http://schemas.microsoft.com/office/drawing/2014/main" id="{3B3435A5-22A6-404A-86D0-DF8615F35A85}"/>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80E84934-5FEA-704E-B282-CE4E0E49DEB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6" name="Text Placeholder 23">
            <a:extLst>
              <a:ext uri="{FF2B5EF4-FFF2-40B4-BE49-F238E27FC236}">
                <a16:creationId xmlns:a16="http://schemas.microsoft.com/office/drawing/2014/main" id="{5F76EA06-00D2-9E46-ACC6-A21EA94F28FF}"/>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D04CC07E-3071-A94C-B1CB-838213F6BF1A}"/>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44807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8D6C94-32A7-734B-9AC3-199E929857EE}"/>
              </a:ext>
            </a:extLst>
          </p:cNvPr>
          <p:cNvSpPr/>
          <p:nvPr userDrawn="1"/>
        </p:nvSpPr>
        <p:spPr>
          <a:xfrm>
            <a:off x="0" y="0"/>
            <a:ext cx="12191999" cy="2161309"/>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clock, light&#10;&#10;Description automatically generated">
            <a:extLst>
              <a:ext uri="{FF2B5EF4-FFF2-40B4-BE49-F238E27FC236}">
                <a16:creationId xmlns:a16="http://schemas.microsoft.com/office/drawing/2014/main" id="{9C97A6A3-2F9A-6048-9691-665F44FFA409}"/>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6" name="Picture 15" descr="A picture containing clock, light&#10;&#10;Description automatically generated">
            <a:extLst>
              <a:ext uri="{FF2B5EF4-FFF2-40B4-BE49-F238E27FC236}">
                <a16:creationId xmlns:a16="http://schemas.microsoft.com/office/drawing/2014/main" id="{C466C014-E0EF-C54E-BC52-1EC54568685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7" name="Text Placeholder 23">
            <a:extLst>
              <a:ext uri="{FF2B5EF4-FFF2-40B4-BE49-F238E27FC236}">
                <a16:creationId xmlns:a16="http://schemas.microsoft.com/office/drawing/2014/main" id="{E89ED77F-6228-564B-8363-A989DF604985}"/>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3C0483E5-8CED-1C4C-A82A-2FD54CE660D4}"/>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516868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411C41E-0347-D643-B1B5-81F548ABE0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972033A-51F6-E14A-B908-4BB675BD1B4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99890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7/26/2021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6" r:id="rId4"/>
    <p:sldLayoutId id="2147483682" r:id="rId5"/>
    <p:sldLayoutId id="2147483685" r:id="rId6"/>
    <p:sldLayoutId id="2147483673" r:id="rId7"/>
    <p:sldLayoutId id="2147483687" r:id="rId8"/>
    <p:sldLayoutId id="2147483651" r:id="rId9"/>
    <p:sldLayoutId id="2147483683" r:id="rId10"/>
    <p:sldLayoutId id="2147483674" r:id="rId11"/>
    <p:sldLayoutId id="2147483680" r:id="rId12"/>
    <p:sldLayoutId id="2147483675" r:id="rId13"/>
    <p:sldLayoutId id="2147483678" r:id="rId14"/>
    <p:sldLayoutId id="2147483653" r:id="rId15"/>
    <p:sldLayoutId id="2147483663" r:id="rId16"/>
    <p:sldLayoutId id="2147483664" r:id="rId17"/>
    <p:sldLayoutId id="2147483690" r:id="rId18"/>
    <p:sldLayoutId id="2147483689" r:id="rId19"/>
    <p:sldLayoutId id="2147483677" r:id="rId20"/>
    <p:sldLayoutId id="2147483670" r:id="rId21"/>
    <p:sldLayoutId id="2147483676" r:id="rId22"/>
    <p:sldLayoutId id="2147483669" r:id="rId23"/>
    <p:sldLayoutId id="2147483656" r:id="rId24"/>
    <p:sldLayoutId id="2147483657" r:id="rId25"/>
    <p:sldLayoutId id="2147483658"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hyperlink" Target="https://youtu.be/QudH93m8gmg" TargetMode="External"/><Relationship Id="rId2" Type="http://schemas.openxmlformats.org/officeDocument/2006/relationships/slideLayout" Target="../slideLayouts/slideLayout20.xml"/><Relationship Id="rId1" Type="http://schemas.openxmlformats.org/officeDocument/2006/relationships/video" Target="https://www.youtube.com/embed/QudH93m8gmg?feature=oembed" TargetMode="External"/><Relationship Id="rId5" Type="http://schemas.openxmlformats.org/officeDocument/2006/relationships/image" Target="../media/image20.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0.xml"/><Relationship Id="rId1" Type="http://schemas.openxmlformats.org/officeDocument/2006/relationships/video" Target="https://www.youtube.com/embed/4PpnIw2lqEo?feature=oembed" TargetMode="Externa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hyperlink" Target="https://youtu.be/4PpnIw2lqEo"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0.xml"/><Relationship Id="rId1" Type="http://schemas.openxmlformats.org/officeDocument/2006/relationships/video" Target="https://www.youtube.com/embed/I-G6FyCb48Q?feature=oembed" TargetMode="Externa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ArcgcFfGPSU" TargetMode="External"/><Relationship Id="rId2" Type="http://schemas.openxmlformats.org/officeDocument/2006/relationships/slideLayout" Target="../slideLayouts/slideLayout20.xml"/><Relationship Id="rId1" Type="http://schemas.openxmlformats.org/officeDocument/2006/relationships/video" Target="https://www.youtube.com/embed/ArcgcFfGPSU?feature=oembed" TargetMode="External"/><Relationship Id="rId5" Type="http://schemas.openxmlformats.org/officeDocument/2006/relationships/image" Target="../media/image19.pn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0.xml"/><Relationship Id="rId1" Type="http://schemas.openxmlformats.org/officeDocument/2006/relationships/video" Target="https://www.youtube.com/embed/7gkc9wQ7Xc0?feature=oembed" TargetMode="External"/><Relationship Id="rId6" Type="http://schemas.openxmlformats.org/officeDocument/2006/relationships/image" Target="../media/image38.jpeg"/><Relationship Id="rId5" Type="http://schemas.openxmlformats.org/officeDocument/2006/relationships/image" Target="../media/image23.png"/><Relationship Id="rId4" Type="http://schemas.openxmlformats.org/officeDocument/2006/relationships/hyperlink" Target="https://youtu.be/7gkc9wQ7Xc0"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hyperlink" Target="http://www.sixsenses.com/" TargetMode="External"/><Relationship Id="rId5" Type="http://schemas.openxmlformats.org/officeDocument/2006/relationships/image" Target="../media/image42.png"/><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youtu.be/yHTUsvSNk5k" TargetMode="External"/><Relationship Id="rId2" Type="http://schemas.openxmlformats.org/officeDocument/2006/relationships/slideLayout" Target="../slideLayouts/slideLayout20.xml"/><Relationship Id="rId1" Type="http://schemas.openxmlformats.org/officeDocument/2006/relationships/video" Target="https://www.youtube.com/embed/yHTUsvSNk5k?feature=oembed" TargetMode="External"/><Relationship Id="rId5" Type="http://schemas.openxmlformats.org/officeDocument/2006/relationships/image" Target="../media/image43.jpe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1.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hyperlink" Target="https://youtu.be/4T6Ia20D-T8" TargetMode="External"/><Relationship Id="rId2" Type="http://schemas.openxmlformats.org/officeDocument/2006/relationships/slideLayout" Target="../slideLayouts/slideLayout20.xml"/><Relationship Id="rId1" Type="http://schemas.openxmlformats.org/officeDocument/2006/relationships/video" Target="https://www.youtube.com/embed/4T6Ia20D-T8?feature=oembed" TargetMode="External"/><Relationship Id="rId5" Type="http://schemas.openxmlformats.org/officeDocument/2006/relationships/image" Target="../media/image45.jpe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hyperlink" Target="https://youtu.be/nQ2f79bi_QE" TargetMode="External"/><Relationship Id="rId2" Type="http://schemas.openxmlformats.org/officeDocument/2006/relationships/slideLayout" Target="../slideLayouts/slideLayout20.xml"/><Relationship Id="rId1" Type="http://schemas.openxmlformats.org/officeDocument/2006/relationships/video" Target="https://www.youtube.com/embed/nQ2f79bi_QE?feature=oembed" TargetMode="External"/><Relationship Id="rId5" Type="http://schemas.openxmlformats.org/officeDocument/2006/relationships/image" Target="../media/image49.jpe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youtu.be/nYB8veSmNm0" TargetMode="External"/><Relationship Id="rId2" Type="http://schemas.openxmlformats.org/officeDocument/2006/relationships/slideLayout" Target="../slideLayouts/slideLayout20.xml"/><Relationship Id="rId1" Type="http://schemas.openxmlformats.org/officeDocument/2006/relationships/video" Target="https://www.youtube.com/embed/nYB8veSmNm0?feature=oembed" TargetMode="External"/><Relationship Id="rId5" Type="http://schemas.openxmlformats.org/officeDocument/2006/relationships/image" Target="../media/image51.jpe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hyperlink" Target="https://us.accion.org/resource/choosing-right-social-media-platform-your-business/"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0.xml"/><Relationship Id="rId1" Type="http://schemas.openxmlformats.org/officeDocument/2006/relationships/video" Target="https://www.youtube.com/embed/e91c0mWP960?feature=oembed" TargetMode="External"/><Relationship Id="rId6" Type="http://schemas.openxmlformats.org/officeDocument/2006/relationships/image" Target="../media/image23.png"/><Relationship Id="rId5" Type="http://schemas.openxmlformats.org/officeDocument/2006/relationships/image" Target="../media/image53.jpeg"/><Relationship Id="rId4" Type="http://schemas.openxmlformats.org/officeDocument/2006/relationships/hyperlink" Target="https://youtu.be/e91c0mWP960"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jpeg"/><Relationship Id="rId3" Type="http://schemas.openxmlformats.org/officeDocument/2006/relationships/image" Target="../media/image50.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56.jpe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jpeg"/><Relationship Id="rId4" Type="http://schemas.openxmlformats.org/officeDocument/2006/relationships/image" Target="../media/image54.png"/><Relationship Id="rId9" Type="http://schemas.openxmlformats.org/officeDocument/2006/relationships/image" Target="../media/image59.jpeg"/><Relationship Id="rId1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21.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8" Type="http://schemas.openxmlformats.org/officeDocument/2006/relationships/hyperlink" Target="https://www.thebalancesmb.com/email-marketing-2948346" TargetMode="External"/><Relationship Id="rId3" Type="http://schemas.openxmlformats.org/officeDocument/2006/relationships/image" Target="../media/image66.png"/><Relationship Id="rId7" Type="http://schemas.openxmlformats.org/officeDocument/2006/relationships/hyperlink" Target="https://unbounce.com/landing-page-articles/what-is-a-landing-page/"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hyperlink" Target="https://seoforgrowth.com/seo-inbound-marketing-strategy/" TargetMode="External"/><Relationship Id="rId11" Type="http://schemas.openxmlformats.org/officeDocument/2006/relationships/hyperlink" Target="https://www.mailmunch.com/blog/sales-funnel/" TargetMode="External"/><Relationship Id="rId5" Type="http://schemas.openxmlformats.org/officeDocument/2006/relationships/hyperlink" Target="https://www.acquisio.com/blog/agency/what-are-display-ads-5-steps-to-effective-visual-advertising/" TargetMode="External"/><Relationship Id="rId10" Type="http://schemas.openxmlformats.org/officeDocument/2006/relationships/hyperlink" Target="https://www.revfine.com/ota/" TargetMode="External"/><Relationship Id="rId4" Type="http://schemas.openxmlformats.org/officeDocument/2006/relationships/hyperlink" Target="https://www.reviewtrackers.com/blog/improve-tripadvisor-ranking/" TargetMode="External"/><Relationship Id="rId9" Type="http://schemas.openxmlformats.org/officeDocument/2006/relationships/hyperlink" Target="https://digitaltravelapac.wbresearch.com/blog/social-media-in-tourism-marketing"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detourproject.eu/?fbclid=IwAR06crheSo70LajtvZYtCpH4cadOEmrGYt_-nBoeVJhgVbS3AGZ2pyPkXfY" TargetMode="Externa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in a pool of water in front of a rocky mountain&#10;&#10;Description automatically generated">
            <a:extLst>
              <a:ext uri="{FF2B5EF4-FFF2-40B4-BE49-F238E27FC236}">
                <a16:creationId xmlns:a16="http://schemas.microsoft.com/office/drawing/2014/main" id="{047BD938-7288-B243-A69C-4C5807F85187}"/>
              </a:ext>
            </a:extLst>
          </p:cNvPr>
          <p:cNvPicPr>
            <a:picLocks noGrp="1" noChangeAspect="1"/>
          </p:cNvPicPr>
          <p:nvPr>
            <p:ph type="pic" sz="quarter" idx="19"/>
          </p:nvPr>
        </p:nvPicPr>
        <p:blipFill rotWithShape="1">
          <a:blip r:embed="rId2"/>
          <a:srcRect t="26385" b="30609"/>
          <a:stretch/>
        </p:blipFill>
        <p:spPr>
          <a:xfrm>
            <a:off x="0" y="-38063"/>
            <a:ext cx="12192000" cy="3933169"/>
          </a:xfrm>
        </p:spPr>
      </p:pic>
      <p:sp>
        <p:nvSpPr>
          <p:cNvPr id="9" name="Text Placeholder 8">
            <a:extLst>
              <a:ext uri="{FF2B5EF4-FFF2-40B4-BE49-F238E27FC236}">
                <a16:creationId xmlns:a16="http://schemas.microsoft.com/office/drawing/2014/main" id="{8A2B3404-7BC3-CE4E-8E04-B5F86CADA2E4}"/>
              </a:ext>
            </a:extLst>
          </p:cNvPr>
          <p:cNvSpPr>
            <a:spLocks noGrp="1"/>
          </p:cNvSpPr>
          <p:nvPr>
            <p:ph type="body" sz="quarter" idx="15"/>
          </p:nvPr>
        </p:nvSpPr>
        <p:spPr>
          <a:xfrm>
            <a:off x="4261607" y="4347596"/>
            <a:ext cx="7587377" cy="697353"/>
          </a:xfrm>
        </p:spPr>
        <p:txBody>
          <a:bodyPr/>
          <a:lstStyle/>
          <a:p>
            <a:r>
              <a:rPr lang="sl-SI" sz="4000" dirty="0">
                <a:solidFill>
                  <a:schemeClr val="bg1"/>
                </a:solidFill>
                <a:effectLst>
                  <a:outerShdw blurRad="38100" dist="38100" dir="2700000" algn="tl">
                    <a:srgbClr val="000000">
                      <a:alpha val="43137"/>
                    </a:srgbClr>
                  </a:outerShdw>
                </a:effectLst>
              </a:rPr>
              <a:t>Spletno trženje</a:t>
            </a:r>
            <a:endParaRPr lang="en-US" sz="4000" dirty="0">
              <a:solidFill>
                <a:schemeClr val="bg1"/>
              </a:solidFill>
              <a:effectLst>
                <a:outerShdw blurRad="38100" dist="38100" dir="2700000" algn="tl">
                  <a:srgbClr val="000000">
                    <a:alpha val="43137"/>
                  </a:srgbClr>
                </a:outerShdw>
              </a:effectLst>
            </a:endParaRPr>
          </a:p>
        </p:txBody>
      </p:sp>
      <p:sp>
        <p:nvSpPr>
          <p:cNvPr id="10" name="Text Placeholder 9">
            <a:extLst>
              <a:ext uri="{FF2B5EF4-FFF2-40B4-BE49-F238E27FC236}">
                <a16:creationId xmlns:a16="http://schemas.microsoft.com/office/drawing/2014/main" id="{5DC46B30-51A4-BA4B-A5BE-560E4DA13AFA}"/>
              </a:ext>
            </a:extLst>
          </p:cNvPr>
          <p:cNvSpPr>
            <a:spLocks noGrp="1"/>
          </p:cNvSpPr>
          <p:nvPr>
            <p:ph type="body" sz="quarter" idx="16"/>
          </p:nvPr>
        </p:nvSpPr>
        <p:spPr>
          <a:xfrm>
            <a:off x="6570333" y="5044949"/>
            <a:ext cx="5278651" cy="697353"/>
          </a:xfrm>
        </p:spPr>
        <p:txBody>
          <a:bodyPr/>
          <a:lstStyle/>
          <a:p>
            <a:r>
              <a:rPr lang="en-US" b="1" dirty="0"/>
              <a:t>Modul 9</a:t>
            </a:r>
          </a:p>
        </p:txBody>
      </p:sp>
      <p:sp>
        <p:nvSpPr>
          <p:cNvPr id="11" name="Rectangle 10">
            <a:extLst>
              <a:ext uri="{FF2B5EF4-FFF2-40B4-BE49-F238E27FC236}">
                <a16:creationId xmlns:a16="http://schemas.microsoft.com/office/drawing/2014/main" id="{8BA90851-F6C0-4944-9953-11B25EAC124F}"/>
              </a:ext>
            </a:extLst>
          </p:cNvPr>
          <p:cNvSpPr/>
          <p:nvPr/>
        </p:nvSpPr>
        <p:spPr>
          <a:xfrm>
            <a:off x="0" y="3087584"/>
            <a:ext cx="12192000" cy="807522"/>
          </a:xfrm>
          <a:prstGeom prst="rect">
            <a:avLst/>
          </a:prstGeom>
          <a:solidFill>
            <a:srgbClr val="6ECEC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Agrupar 19">
            <a:extLst>
              <a:ext uri="{FF2B5EF4-FFF2-40B4-BE49-F238E27FC236}">
                <a16:creationId xmlns:a16="http://schemas.microsoft.com/office/drawing/2014/main" id="{6E380B3B-7507-400E-B16A-5229714A052E}"/>
              </a:ext>
            </a:extLst>
          </p:cNvPr>
          <p:cNvGrpSpPr/>
          <p:nvPr/>
        </p:nvGrpSpPr>
        <p:grpSpPr>
          <a:xfrm>
            <a:off x="2864984" y="1046457"/>
            <a:ext cx="3874144" cy="5262903"/>
            <a:chOff x="2864984" y="565331"/>
            <a:chExt cx="3874144" cy="5744029"/>
          </a:xfrm>
        </p:grpSpPr>
        <p:sp>
          <p:nvSpPr>
            <p:cNvPr id="14" name="Retângulo 13">
              <a:extLst>
                <a:ext uri="{FF2B5EF4-FFF2-40B4-BE49-F238E27FC236}">
                  <a16:creationId xmlns:a16="http://schemas.microsoft.com/office/drawing/2014/main" id="{0F786B07-3B44-4422-A758-1C0B8920AAEA}"/>
                </a:ext>
              </a:extLst>
            </p:cNvPr>
            <p:cNvSpPr/>
            <p:nvPr/>
          </p:nvSpPr>
          <p:spPr>
            <a:xfrm>
              <a:off x="2864984" y="565331"/>
              <a:ext cx="3874144" cy="5744029"/>
            </a:xfrm>
            <a:prstGeom prst="rect">
              <a:avLst/>
            </a:prstGeom>
            <a:gradFill>
              <a:gsLst>
                <a:gs pos="0">
                  <a:schemeClr val="bg1"/>
                </a:gs>
                <a:gs pos="100000">
                  <a:schemeClr val="bg1"/>
                </a:gs>
                <a:gs pos="50000">
                  <a:srgbClr val="6ECECB">
                    <a:alpha val="4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eta: Para a Direita 14">
              <a:extLst>
                <a:ext uri="{FF2B5EF4-FFF2-40B4-BE49-F238E27FC236}">
                  <a16:creationId xmlns:a16="http://schemas.microsoft.com/office/drawing/2014/main" id="{16EC947F-5778-4CEB-9414-C772D8931ED9}"/>
                </a:ext>
              </a:extLst>
            </p:cNvPr>
            <p:cNvSpPr/>
            <p:nvPr/>
          </p:nvSpPr>
          <p:spPr>
            <a:xfrm>
              <a:off x="2944775" y="572549"/>
              <a:ext cx="2861530" cy="1728000"/>
            </a:xfrm>
            <a:prstGeom prst="rightArrow">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eta: Para a Direita 16">
              <a:extLst>
                <a:ext uri="{FF2B5EF4-FFF2-40B4-BE49-F238E27FC236}">
                  <a16:creationId xmlns:a16="http://schemas.microsoft.com/office/drawing/2014/main" id="{37C4BE8A-536E-4FCD-A2A5-0005FC428049}"/>
                </a:ext>
              </a:extLst>
            </p:cNvPr>
            <p:cNvSpPr/>
            <p:nvPr/>
          </p:nvSpPr>
          <p:spPr>
            <a:xfrm>
              <a:off x="2944775" y="2576955"/>
              <a:ext cx="2861530" cy="1728000"/>
            </a:xfrm>
            <a:prstGeom prst="rightArrow">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eta: Para a Direita 17">
              <a:extLst>
                <a:ext uri="{FF2B5EF4-FFF2-40B4-BE49-F238E27FC236}">
                  <a16:creationId xmlns:a16="http://schemas.microsoft.com/office/drawing/2014/main" id="{3D055B4E-422C-4DB0-A552-8A819114704F}"/>
                </a:ext>
              </a:extLst>
            </p:cNvPr>
            <p:cNvSpPr/>
            <p:nvPr/>
          </p:nvSpPr>
          <p:spPr>
            <a:xfrm>
              <a:off x="2944775" y="4581360"/>
              <a:ext cx="2861530" cy="1728000"/>
            </a:xfrm>
            <a:prstGeom prst="rightArrow">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solidFill>
                  <a:srgbClr val="6ECECB"/>
                </a:solidFill>
              </a:rPr>
              <a:t>a.</a:t>
            </a:r>
            <a:r>
              <a:rPr lang="en-US" sz="3600" b="1" dirty="0"/>
              <a:t> </a:t>
            </a:r>
            <a:r>
              <a:rPr lang="sl-SI" sz="3600" b="1" dirty="0"/>
              <a:t>Spletno trženje - prednosti</a:t>
            </a:r>
            <a:r>
              <a:rPr lang="en-US" sz="3600" b="1" dirty="0"/>
              <a:t> </a:t>
            </a:r>
          </a:p>
        </p:txBody>
      </p:sp>
      <p:sp>
        <p:nvSpPr>
          <p:cNvPr id="2" name="Triângulo isósceles 1">
            <a:extLst>
              <a:ext uri="{FF2B5EF4-FFF2-40B4-BE49-F238E27FC236}">
                <a16:creationId xmlns:a16="http://schemas.microsoft.com/office/drawing/2014/main" id="{3314C295-23F2-4908-BB01-F31555A07FCE}"/>
              </a:ext>
            </a:extLst>
          </p:cNvPr>
          <p:cNvSpPr/>
          <p:nvPr/>
        </p:nvSpPr>
        <p:spPr>
          <a:xfrm rot="5400000">
            <a:off x="415508" y="2300260"/>
            <a:ext cx="2783076" cy="2132764"/>
          </a:xfrm>
          <a:prstGeom prst="triangle">
            <a:avLst/>
          </a:prstGeom>
          <a:noFill/>
          <a:ln w="57150">
            <a:solidFill>
              <a:srgbClr val="FDD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aixaDeTexto 2">
            <a:extLst>
              <a:ext uri="{FF2B5EF4-FFF2-40B4-BE49-F238E27FC236}">
                <a16:creationId xmlns:a16="http://schemas.microsoft.com/office/drawing/2014/main" id="{13FB5D91-5D1C-43C7-A4BE-33505AA86F03}"/>
              </a:ext>
            </a:extLst>
          </p:cNvPr>
          <p:cNvSpPr txBox="1"/>
          <p:nvPr/>
        </p:nvSpPr>
        <p:spPr>
          <a:xfrm>
            <a:off x="740664" y="1358353"/>
            <a:ext cx="1766215" cy="589072"/>
          </a:xfrm>
          <a:prstGeom prst="rect">
            <a:avLst/>
          </a:prstGeom>
          <a:noFill/>
        </p:spPr>
        <p:txBody>
          <a:bodyPr wrap="square" rtlCol="0">
            <a:spAutoFit/>
          </a:bodyPr>
          <a:lstStyle/>
          <a:p>
            <a:pPr>
              <a:lnSpc>
                <a:spcPct val="150000"/>
              </a:lnSpc>
            </a:pPr>
            <a:r>
              <a:rPr lang="sl-SI" sz="2400" b="1" dirty="0"/>
              <a:t>Konkurenca</a:t>
            </a:r>
            <a:r>
              <a:rPr lang="en-GB" sz="2400" b="1" dirty="0"/>
              <a:t> </a:t>
            </a:r>
          </a:p>
        </p:txBody>
      </p:sp>
      <p:sp>
        <p:nvSpPr>
          <p:cNvPr id="6" name="CaixaDeTexto 5">
            <a:extLst>
              <a:ext uri="{FF2B5EF4-FFF2-40B4-BE49-F238E27FC236}">
                <a16:creationId xmlns:a16="http://schemas.microsoft.com/office/drawing/2014/main" id="{89262FCD-26BF-433C-B9C6-5742C252BFBB}"/>
              </a:ext>
            </a:extLst>
          </p:cNvPr>
          <p:cNvSpPr txBox="1"/>
          <p:nvPr/>
        </p:nvSpPr>
        <p:spPr>
          <a:xfrm>
            <a:off x="740664" y="4767940"/>
            <a:ext cx="2916936" cy="589072"/>
          </a:xfrm>
          <a:prstGeom prst="rect">
            <a:avLst/>
          </a:prstGeom>
          <a:noFill/>
        </p:spPr>
        <p:txBody>
          <a:bodyPr wrap="square" rtlCol="0">
            <a:spAutoFit/>
          </a:bodyPr>
          <a:lstStyle/>
          <a:p>
            <a:pPr>
              <a:lnSpc>
                <a:spcPct val="150000"/>
              </a:lnSpc>
            </a:pPr>
            <a:r>
              <a:rPr lang="sl-SI" sz="2400" b="1" dirty="0"/>
              <a:t>Podjetja</a:t>
            </a:r>
            <a:endParaRPr lang="en-GB" sz="2400" b="1" dirty="0"/>
          </a:p>
        </p:txBody>
      </p:sp>
      <p:sp>
        <p:nvSpPr>
          <p:cNvPr id="7" name="CaixaDeTexto 6">
            <a:extLst>
              <a:ext uri="{FF2B5EF4-FFF2-40B4-BE49-F238E27FC236}">
                <a16:creationId xmlns:a16="http://schemas.microsoft.com/office/drawing/2014/main" id="{5C39DE3A-5039-4D98-9CBD-53597B5A90BE}"/>
              </a:ext>
            </a:extLst>
          </p:cNvPr>
          <p:cNvSpPr txBox="1"/>
          <p:nvPr/>
        </p:nvSpPr>
        <p:spPr>
          <a:xfrm>
            <a:off x="2944775" y="3072106"/>
            <a:ext cx="1837562" cy="589072"/>
          </a:xfrm>
          <a:prstGeom prst="rect">
            <a:avLst/>
          </a:prstGeom>
          <a:noFill/>
        </p:spPr>
        <p:txBody>
          <a:bodyPr wrap="square" rtlCol="0">
            <a:spAutoFit/>
          </a:bodyPr>
          <a:lstStyle/>
          <a:p>
            <a:pPr>
              <a:lnSpc>
                <a:spcPct val="150000"/>
              </a:lnSpc>
            </a:pPr>
            <a:r>
              <a:rPr lang="sl-SI" sz="2400" b="1" dirty="0"/>
              <a:t>Potrošniki</a:t>
            </a:r>
            <a:r>
              <a:rPr lang="en-GB" sz="2400" b="1" dirty="0"/>
              <a:t> </a:t>
            </a:r>
          </a:p>
        </p:txBody>
      </p:sp>
      <p:sp>
        <p:nvSpPr>
          <p:cNvPr id="4" name="CaixaDeTexto 3">
            <a:extLst>
              <a:ext uri="{FF2B5EF4-FFF2-40B4-BE49-F238E27FC236}">
                <a16:creationId xmlns:a16="http://schemas.microsoft.com/office/drawing/2014/main" id="{B525F7E9-4EBC-4564-A01F-700D5AC5E9D6}"/>
              </a:ext>
            </a:extLst>
          </p:cNvPr>
          <p:cNvSpPr txBox="1"/>
          <p:nvPr/>
        </p:nvSpPr>
        <p:spPr>
          <a:xfrm>
            <a:off x="7025887" y="904059"/>
            <a:ext cx="5032252" cy="2251065"/>
          </a:xfrm>
          <a:prstGeom prst="rect">
            <a:avLst/>
          </a:prstGeom>
          <a:noFill/>
          <a:ln w="57150">
            <a:gradFill flip="none" rotWithShape="1">
              <a:gsLst>
                <a:gs pos="82000">
                  <a:schemeClr val="bg1"/>
                </a:gs>
                <a:gs pos="0">
                  <a:srgbClr val="6ECECB"/>
                </a:gs>
              </a:gsLst>
              <a:lin ang="0" scaled="1"/>
              <a:tileRect/>
            </a:gradFill>
          </a:ln>
        </p:spPr>
        <p:txBody>
          <a:bodyPr wrap="square" rtlCol="0">
            <a:spAutoFit/>
          </a:bodyPr>
          <a:lstStyle/>
          <a:p>
            <a:pPr>
              <a:lnSpc>
                <a:spcPct val="150000"/>
              </a:lnSpc>
              <a:buClr>
                <a:srgbClr val="FDDE00"/>
              </a:buClr>
              <a:buFont typeface="Calibri" panose="020F0502020204030204" pitchFamily="34" charset="0"/>
              <a:buChar char="↘"/>
            </a:pPr>
            <a:r>
              <a:rPr lang="en-GB" sz="2400" dirty="0"/>
              <a:t> </a:t>
            </a:r>
            <a:r>
              <a:rPr lang="sl-SI" sz="2400" dirty="0"/>
              <a:t>Hitro</a:t>
            </a:r>
            <a:endParaRPr lang="en-GB" sz="2400" dirty="0"/>
          </a:p>
          <a:p>
            <a:pPr>
              <a:lnSpc>
                <a:spcPct val="150000"/>
              </a:lnSpc>
              <a:buClr>
                <a:srgbClr val="FDDE00"/>
              </a:buClr>
              <a:buFont typeface="Calibri" panose="020F0502020204030204" pitchFamily="34" charset="0"/>
              <a:buChar char="↘"/>
            </a:pPr>
            <a:r>
              <a:rPr lang="en-GB" sz="2400" dirty="0"/>
              <a:t> </a:t>
            </a:r>
            <a:r>
              <a:rPr lang="sl-SI" sz="2400" dirty="0"/>
              <a:t>Stroškovno učinkovito</a:t>
            </a:r>
            <a:endParaRPr lang="en-GB" sz="2400" dirty="0"/>
          </a:p>
          <a:p>
            <a:pPr>
              <a:lnSpc>
                <a:spcPct val="150000"/>
              </a:lnSpc>
              <a:buClr>
                <a:srgbClr val="FDDE00"/>
              </a:buClr>
              <a:buFont typeface="Calibri" panose="020F0502020204030204" pitchFamily="34" charset="0"/>
              <a:buChar char="↘"/>
            </a:pPr>
            <a:r>
              <a:rPr lang="en-GB" sz="2400" dirty="0"/>
              <a:t> </a:t>
            </a:r>
            <a:r>
              <a:rPr lang="sl-SI" sz="2400" dirty="0"/>
              <a:t>Jasna sledljivost in merjenje</a:t>
            </a:r>
            <a:endParaRPr lang="en-GB" sz="2400" dirty="0"/>
          </a:p>
          <a:p>
            <a:pPr>
              <a:lnSpc>
                <a:spcPct val="150000"/>
              </a:lnSpc>
              <a:buClr>
                <a:srgbClr val="FDDE00"/>
              </a:buClr>
              <a:buFont typeface="Calibri" panose="020F0502020204030204" pitchFamily="34" charset="0"/>
              <a:buChar char="↘"/>
            </a:pPr>
            <a:r>
              <a:rPr lang="en-GB" sz="2400" dirty="0"/>
              <a:t> </a:t>
            </a:r>
            <a:r>
              <a:rPr lang="sl-SI" sz="2400" dirty="0"/>
              <a:t>Ciljno usmerjeno</a:t>
            </a:r>
            <a:endParaRPr lang="en-GB" sz="2400" dirty="0"/>
          </a:p>
        </p:txBody>
      </p:sp>
      <p:sp>
        <p:nvSpPr>
          <p:cNvPr id="9" name="CaixaDeTexto 8">
            <a:extLst>
              <a:ext uri="{FF2B5EF4-FFF2-40B4-BE49-F238E27FC236}">
                <a16:creationId xmlns:a16="http://schemas.microsoft.com/office/drawing/2014/main" id="{6A256954-3AA8-421E-B74E-4FD664A89511}"/>
              </a:ext>
            </a:extLst>
          </p:cNvPr>
          <p:cNvSpPr txBox="1"/>
          <p:nvPr/>
        </p:nvSpPr>
        <p:spPr>
          <a:xfrm>
            <a:off x="7004957" y="3280821"/>
            <a:ext cx="5053181" cy="2805063"/>
          </a:xfrm>
          <a:prstGeom prst="rect">
            <a:avLst/>
          </a:prstGeom>
          <a:noFill/>
          <a:ln w="57150">
            <a:gradFill flip="none" rotWithShape="1">
              <a:gsLst>
                <a:gs pos="82000">
                  <a:schemeClr val="bg1"/>
                </a:gs>
                <a:gs pos="0">
                  <a:srgbClr val="FDDE00"/>
                </a:gs>
              </a:gsLst>
              <a:lin ang="0" scaled="1"/>
              <a:tileRect/>
            </a:gradFill>
          </a:ln>
        </p:spPr>
        <p:txBody>
          <a:bodyPr wrap="square" rtlCol="0">
            <a:spAutoFit/>
          </a:bodyPr>
          <a:lstStyle/>
          <a:p>
            <a:pPr>
              <a:lnSpc>
                <a:spcPct val="150000"/>
              </a:lnSpc>
              <a:buClr>
                <a:srgbClr val="6ECECB"/>
              </a:buClr>
              <a:buFont typeface="Calibri" panose="020F0502020204030204" pitchFamily="34" charset="0"/>
              <a:buChar char="↘"/>
            </a:pPr>
            <a:r>
              <a:rPr lang="en-GB" sz="2400" dirty="0"/>
              <a:t> </a:t>
            </a:r>
            <a:r>
              <a:rPr lang="sl-SI" sz="2400" dirty="0"/>
              <a:t>Razširjena izpostavljenost</a:t>
            </a:r>
            <a:endParaRPr lang="en-GB" sz="2400" dirty="0"/>
          </a:p>
          <a:p>
            <a:pPr>
              <a:lnSpc>
                <a:spcPct val="150000"/>
              </a:lnSpc>
              <a:buClr>
                <a:srgbClr val="6ECECB"/>
              </a:buClr>
              <a:buFont typeface="Calibri" panose="020F0502020204030204" pitchFamily="34" charset="0"/>
              <a:buChar char="↘"/>
            </a:pPr>
            <a:r>
              <a:rPr lang="en-GB" sz="2400" dirty="0"/>
              <a:t> </a:t>
            </a:r>
            <a:r>
              <a:rPr lang="sl-SI" sz="2400" dirty="0"/>
              <a:t>Močno komuniciranje od-ust-do-ust</a:t>
            </a:r>
            <a:endParaRPr lang="en-GB" sz="2400" dirty="0"/>
          </a:p>
          <a:p>
            <a:pPr>
              <a:lnSpc>
                <a:spcPct val="150000"/>
              </a:lnSpc>
              <a:buClr>
                <a:srgbClr val="6ECECB"/>
              </a:buClr>
              <a:buFont typeface="Calibri" panose="020F0502020204030204" pitchFamily="34" charset="0"/>
              <a:buChar char="↘"/>
            </a:pPr>
            <a:r>
              <a:rPr lang="en-GB" sz="2400" dirty="0"/>
              <a:t> </a:t>
            </a:r>
            <a:r>
              <a:rPr lang="sl-SI" sz="2400" dirty="0"/>
              <a:t>Direktno komuniciranje s potrošnikom</a:t>
            </a:r>
            <a:endParaRPr lang="en-GB" sz="2400" dirty="0"/>
          </a:p>
          <a:p>
            <a:pPr>
              <a:lnSpc>
                <a:spcPct val="150000"/>
              </a:lnSpc>
              <a:buClr>
                <a:srgbClr val="6ECECB"/>
              </a:buClr>
              <a:buFont typeface="Calibri" panose="020F0502020204030204" pitchFamily="34" charset="0"/>
              <a:buChar char="↘"/>
            </a:pPr>
            <a:r>
              <a:rPr lang="en-GB" sz="2400" dirty="0"/>
              <a:t> </a:t>
            </a:r>
            <a:r>
              <a:rPr lang="sl-SI" sz="2400" dirty="0"/>
              <a:t>Priložnosti za promocijo</a:t>
            </a:r>
            <a:endParaRPr lang="en-GB" sz="2400" dirty="0"/>
          </a:p>
        </p:txBody>
      </p:sp>
      <p:sp>
        <p:nvSpPr>
          <p:cNvPr id="5" name="CaixaDeTexto 4">
            <a:extLst>
              <a:ext uri="{FF2B5EF4-FFF2-40B4-BE49-F238E27FC236}">
                <a16:creationId xmlns:a16="http://schemas.microsoft.com/office/drawing/2014/main" id="{5D1721BA-A29E-449B-ACE2-A61A69BD8937}"/>
              </a:ext>
            </a:extLst>
          </p:cNvPr>
          <p:cNvSpPr txBox="1"/>
          <p:nvPr/>
        </p:nvSpPr>
        <p:spPr>
          <a:xfrm>
            <a:off x="4440474" y="2029592"/>
            <a:ext cx="2707277" cy="1015663"/>
          </a:xfrm>
          <a:prstGeom prst="rect">
            <a:avLst/>
          </a:prstGeom>
          <a:noFill/>
        </p:spPr>
        <p:txBody>
          <a:bodyPr wrap="square" rtlCol="0">
            <a:spAutoFit/>
          </a:bodyPr>
          <a:lstStyle/>
          <a:p>
            <a:pPr algn="ctr"/>
            <a:r>
              <a:rPr lang="sl-SI" sz="3000" b="1" dirty="0">
                <a:solidFill>
                  <a:srgbClr val="F7981D"/>
                </a:solidFill>
                <a:effectLst>
                  <a:outerShdw blurRad="38100" dist="38100" dir="2700000" algn="tl">
                    <a:srgbClr val="000000">
                      <a:alpha val="43137"/>
                    </a:srgbClr>
                  </a:outerShdw>
                </a:effectLst>
              </a:rPr>
              <a:t>Poslovanje</a:t>
            </a:r>
            <a:r>
              <a:rPr lang="en-GB" sz="3000" b="1" dirty="0">
                <a:solidFill>
                  <a:srgbClr val="F7981D"/>
                </a:solidFill>
                <a:effectLst>
                  <a:outerShdw blurRad="38100" dist="38100" dir="2700000" algn="tl">
                    <a:srgbClr val="000000">
                      <a:alpha val="43137"/>
                    </a:srgbClr>
                  </a:outerShdw>
                </a:effectLst>
              </a:rPr>
              <a:t> &amp;</a:t>
            </a:r>
            <a:r>
              <a:rPr lang="sl-SI" sz="3000" b="1" dirty="0">
                <a:solidFill>
                  <a:srgbClr val="F7981D"/>
                </a:solidFill>
                <a:effectLst>
                  <a:outerShdw blurRad="38100" dist="38100" dir="2700000" algn="tl">
                    <a:srgbClr val="000000">
                      <a:alpha val="43137"/>
                    </a:srgbClr>
                  </a:outerShdw>
                </a:effectLst>
              </a:rPr>
              <a:t> upravljanje</a:t>
            </a:r>
            <a:endParaRPr lang="en-GB" sz="3000" b="1" dirty="0">
              <a:solidFill>
                <a:srgbClr val="F7981D"/>
              </a:solidFill>
              <a:effectLst>
                <a:outerShdw blurRad="38100" dist="38100" dir="2700000" algn="tl">
                  <a:srgbClr val="000000">
                    <a:alpha val="43137"/>
                  </a:srgbClr>
                </a:outerShdw>
              </a:effectLst>
            </a:endParaRPr>
          </a:p>
        </p:txBody>
      </p:sp>
      <p:sp>
        <p:nvSpPr>
          <p:cNvPr id="11" name="CaixaDeTexto 10">
            <a:extLst>
              <a:ext uri="{FF2B5EF4-FFF2-40B4-BE49-F238E27FC236}">
                <a16:creationId xmlns:a16="http://schemas.microsoft.com/office/drawing/2014/main" id="{879224C0-0846-4C8C-BD6F-B0AEC82612E5}"/>
              </a:ext>
            </a:extLst>
          </p:cNvPr>
          <p:cNvSpPr txBox="1"/>
          <p:nvPr/>
        </p:nvSpPr>
        <p:spPr>
          <a:xfrm>
            <a:off x="4428281" y="4807411"/>
            <a:ext cx="2707277" cy="553998"/>
          </a:xfrm>
          <a:prstGeom prst="rect">
            <a:avLst/>
          </a:prstGeom>
          <a:noFill/>
        </p:spPr>
        <p:txBody>
          <a:bodyPr wrap="square" rtlCol="0">
            <a:spAutoFit/>
          </a:bodyPr>
          <a:lstStyle/>
          <a:p>
            <a:pPr algn="ctr"/>
            <a:r>
              <a:rPr lang="sl-SI" sz="3000" b="1" dirty="0">
                <a:solidFill>
                  <a:srgbClr val="F7981D"/>
                </a:solidFill>
                <a:effectLst>
                  <a:outerShdw blurRad="38100" dist="38100" dir="2700000" algn="tl">
                    <a:srgbClr val="000000">
                      <a:alpha val="43137"/>
                    </a:srgbClr>
                  </a:outerShdw>
                </a:effectLst>
              </a:rPr>
              <a:t>Komuniciranje</a:t>
            </a:r>
            <a:endParaRPr lang="en-GB" sz="3000" b="1" dirty="0">
              <a:solidFill>
                <a:srgbClr val="F7981D"/>
              </a:solidFill>
              <a:effectLst>
                <a:outerShdw blurRad="38100" dist="38100" dir="2700000" algn="tl">
                  <a:srgbClr val="000000">
                    <a:alpha val="43137"/>
                  </a:srgbClr>
                </a:outerShdw>
              </a:effectLst>
            </a:endParaRPr>
          </a:p>
        </p:txBody>
      </p:sp>
      <p:sp>
        <p:nvSpPr>
          <p:cNvPr id="12" name="CaixaDeTexto 11">
            <a:extLst>
              <a:ext uri="{FF2B5EF4-FFF2-40B4-BE49-F238E27FC236}">
                <a16:creationId xmlns:a16="http://schemas.microsoft.com/office/drawing/2014/main" id="{E0736CE8-1A2F-47A7-9DBD-DAE50FE5651D}"/>
              </a:ext>
            </a:extLst>
          </p:cNvPr>
          <p:cNvSpPr txBox="1"/>
          <p:nvPr/>
        </p:nvSpPr>
        <p:spPr>
          <a:xfrm>
            <a:off x="761593" y="2517491"/>
            <a:ext cx="1837562" cy="1697068"/>
          </a:xfrm>
          <a:prstGeom prst="rect">
            <a:avLst/>
          </a:prstGeom>
          <a:noFill/>
        </p:spPr>
        <p:txBody>
          <a:bodyPr wrap="square" rtlCol="0">
            <a:spAutoFit/>
          </a:bodyPr>
          <a:lstStyle/>
          <a:p>
            <a:pPr>
              <a:lnSpc>
                <a:spcPct val="150000"/>
              </a:lnSpc>
            </a:pPr>
            <a:r>
              <a:rPr lang="sl-SI" sz="2400" b="1" dirty="0">
                <a:solidFill>
                  <a:srgbClr val="6ECECB"/>
                </a:solidFill>
                <a:effectLst>
                  <a:outerShdw blurRad="38100" dist="38100" dir="2700000" algn="tl">
                    <a:srgbClr val="000000">
                      <a:alpha val="43137"/>
                    </a:srgbClr>
                  </a:outerShdw>
                </a:effectLst>
              </a:rPr>
              <a:t>Vsi so prisotni na spletu</a:t>
            </a:r>
            <a:endParaRPr lang="en-GB" sz="2400" b="1" dirty="0">
              <a:solidFill>
                <a:srgbClr val="6ECECB"/>
              </a:solidFill>
              <a:effectLst>
                <a:outerShdw blurRad="38100" dist="38100" dir="2700000" algn="tl">
                  <a:srgbClr val="000000">
                    <a:alpha val="43137"/>
                  </a:srgbClr>
                </a:outerShdw>
              </a:effectLst>
            </a:endParaRPr>
          </a:p>
        </p:txBody>
      </p:sp>
      <p:pic>
        <p:nvPicPr>
          <p:cNvPr id="13" name="Imagem 12">
            <a:extLst>
              <a:ext uri="{FF2B5EF4-FFF2-40B4-BE49-F238E27FC236}">
                <a16:creationId xmlns:a16="http://schemas.microsoft.com/office/drawing/2014/main" id="{80113E43-8688-49F6-9CE6-E4FDDA30C670}"/>
              </a:ext>
            </a:extLst>
          </p:cNvPr>
          <p:cNvPicPr>
            <a:picLocks noChangeAspect="1"/>
          </p:cNvPicPr>
          <p:nvPr/>
        </p:nvPicPr>
        <p:blipFill>
          <a:blip r:embed="rId3"/>
          <a:stretch>
            <a:fillRect/>
          </a:stretch>
        </p:blipFill>
        <p:spPr>
          <a:xfrm>
            <a:off x="5380112" y="3910085"/>
            <a:ext cx="828000" cy="828000"/>
          </a:xfrm>
          <a:prstGeom prst="rect">
            <a:avLst/>
          </a:prstGeom>
          <a:effectLst>
            <a:outerShdw blurRad="50800" dist="38100" dir="2700000" algn="tl" rotWithShape="0">
              <a:prstClr val="black">
                <a:alpha val="40000"/>
              </a:prstClr>
            </a:outerShdw>
          </a:effectLst>
        </p:spPr>
      </p:pic>
      <p:pic>
        <p:nvPicPr>
          <p:cNvPr id="19" name="Imagem 18">
            <a:extLst>
              <a:ext uri="{FF2B5EF4-FFF2-40B4-BE49-F238E27FC236}">
                <a16:creationId xmlns:a16="http://schemas.microsoft.com/office/drawing/2014/main" id="{1EEFDB39-80F2-41DF-80EB-A0C2B61F93C5}"/>
              </a:ext>
            </a:extLst>
          </p:cNvPr>
          <p:cNvPicPr>
            <a:picLocks noChangeAspect="1"/>
          </p:cNvPicPr>
          <p:nvPr/>
        </p:nvPicPr>
        <p:blipFill>
          <a:blip r:embed="rId4"/>
          <a:stretch>
            <a:fillRect/>
          </a:stretch>
        </p:blipFill>
        <p:spPr>
          <a:xfrm>
            <a:off x="5380112" y="1197983"/>
            <a:ext cx="828000" cy="82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32174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https://youtu.be/QudH93m8gmg</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Video #1</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1569660"/>
          </a:xfrm>
          <a:prstGeom prst="rect">
            <a:avLst/>
          </a:prstGeom>
          <a:noFill/>
        </p:spPr>
        <p:txBody>
          <a:bodyPr wrap="square">
            <a:spAutoFit/>
          </a:bodyPr>
          <a:lstStyle/>
          <a:p>
            <a:r>
              <a:rPr lang="en-US" sz="2400" b="1" i="1" dirty="0">
                <a:solidFill>
                  <a:schemeClr val="bg1">
                    <a:lumMod val="65000"/>
                  </a:schemeClr>
                </a:solidFill>
              </a:rPr>
              <a:t>South African Tourism explains Digital Marketing!</a:t>
            </a:r>
            <a:endParaRPr lang="en-GB" sz="2400" b="1" i="1" dirty="0">
              <a:solidFill>
                <a:schemeClr val="bg1">
                  <a:lumMod val="65000"/>
                </a:schemeClr>
              </a:solidFill>
            </a:endParaRPr>
          </a:p>
        </p:txBody>
      </p:sp>
      <p:pic>
        <p:nvPicPr>
          <p:cNvPr id="4" name="Multimédia Online 3" title="South African Tourism explains Digital Marketing!">
            <a:hlinkClick r:id="" action="ppaction://media"/>
            <a:extLst>
              <a:ext uri="{FF2B5EF4-FFF2-40B4-BE49-F238E27FC236}">
                <a16:creationId xmlns:a16="http://schemas.microsoft.com/office/drawing/2014/main" id="{60230039-9298-4044-8346-46328860766E}"/>
              </a:ext>
            </a:extLst>
          </p:cNvPr>
          <p:cNvPicPr>
            <a:picLocks noRot="1"/>
          </p:cNvPicPr>
          <p:nvPr>
            <a:videoFile r:link="rId1"/>
          </p:nvPr>
        </p:nvPicPr>
        <p:blipFill>
          <a:blip r:embed="rId5"/>
          <a:stretch>
            <a:fillRect/>
          </a:stretch>
        </p:blipFill>
        <p:spPr>
          <a:xfrm>
            <a:off x="2673928" y="1296236"/>
            <a:ext cx="6948000" cy="4284000"/>
          </a:xfrm>
          <a:prstGeom prst="rect">
            <a:avLst/>
          </a:prstGeom>
        </p:spPr>
      </p:pic>
    </p:spTree>
    <p:extLst>
      <p:ext uri="{BB962C8B-B14F-4D97-AF65-F5344CB8AC3E}">
        <p14:creationId xmlns:p14="http://schemas.microsoft.com/office/powerpoint/2010/main" val="241498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FBB2EA6-DC91-4D47-8E99-D75921362380}"/>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Spletno trženje - izzivi</a:t>
            </a:r>
            <a:r>
              <a:rPr lang="en-US" sz="3600" b="1" dirty="0"/>
              <a:t> </a:t>
            </a:r>
          </a:p>
        </p:txBody>
      </p:sp>
      <p:sp>
        <p:nvSpPr>
          <p:cNvPr id="2" name="CaixaDeTexto 1">
            <a:extLst>
              <a:ext uri="{FF2B5EF4-FFF2-40B4-BE49-F238E27FC236}">
                <a16:creationId xmlns:a16="http://schemas.microsoft.com/office/drawing/2014/main" id="{FA338220-A593-4D88-8307-39EB2697BE65}"/>
              </a:ext>
            </a:extLst>
          </p:cNvPr>
          <p:cNvSpPr txBox="1"/>
          <p:nvPr/>
        </p:nvSpPr>
        <p:spPr>
          <a:xfrm>
            <a:off x="502920" y="1060704"/>
            <a:ext cx="5583727" cy="3974614"/>
          </a:xfrm>
          <a:prstGeom prst="rect">
            <a:avLst/>
          </a:prstGeom>
          <a:noFill/>
        </p:spPr>
        <p:txBody>
          <a:bodyPr wrap="square" rtlCol="0">
            <a:spAutoFit/>
          </a:bodyPr>
          <a:lstStyle/>
          <a:p>
            <a:pPr>
              <a:lnSpc>
                <a:spcPct val="150000"/>
              </a:lnSpc>
              <a:spcAft>
                <a:spcPts val="1200"/>
              </a:spcAft>
              <a:buClr>
                <a:srgbClr val="FDDE00"/>
              </a:buClr>
              <a:buFont typeface="Arial" panose="020B0604020202020204" pitchFamily="34" charset="0"/>
              <a:buChar char="•"/>
            </a:pPr>
            <a:r>
              <a:rPr lang="en-GB" sz="2400" dirty="0"/>
              <a:t> </a:t>
            </a:r>
            <a:r>
              <a:rPr lang="sl-SI" sz="2400" dirty="0"/>
              <a:t>Velika hitrost dogajanja. </a:t>
            </a:r>
            <a:endParaRPr lang="en-GB" sz="2400" dirty="0"/>
          </a:p>
          <a:p>
            <a:pPr>
              <a:lnSpc>
                <a:spcPct val="150000"/>
              </a:lnSpc>
              <a:spcAft>
                <a:spcPts val="1200"/>
              </a:spcAft>
              <a:buClr>
                <a:srgbClr val="FDDE00"/>
              </a:buClr>
              <a:buFont typeface="Arial" panose="020B0604020202020204" pitchFamily="34" charset="0"/>
              <a:buChar char="•"/>
            </a:pPr>
            <a:r>
              <a:rPr lang="en-GB" sz="2400" dirty="0"/>
              <a:t> </a:t>
            </a:r>
            <a:r>
              <a:rPr lang="sl-SI" sz="2400" dirty="0"/>
              <a:t>Sprememba je edina stalnica</a:t>
            </a:r>
            <a:r>
              <a:rPr lang="en-GB" sz="2400" dirty="0"/>
              <a:t>.</a:t>
            </a:r>
          </a:p>
          <a:p>
            <a:pPr>
              <a:lnSpc>
                <a:spcPct val="150000"/>
              </a:lnSpc>
              <a:spcAft>
                <a:spcPts val="1200"/>
              </a:spcAft>
              <a:buClr>
                <a:srgbClr val="FDDE00"/>
              </a:buClr>
              <a:buFont typeface="Arial" panose="020B0604020202020204" pitchFamily="34" charset="0"/>
              <a:buChar char="•"/>
            </a:pPr>
            <a:r>
              <a:rPr lang="en-GB" sz="2400" dirty="0"/>
              <a:t> </a:t>
            </a:r>
            <a:r>
              <a:rPr lang="sl-SI" sz="2400" dirty="0"/>
              <a:t>Brez premora</a:t>
            </a:r>
            <a:r>
              <a:rPr lang="en-GB" sz="2400" dirty="0"/>
              <a:t>.</a:t>
            </a:r>
          </a:p>
          <a:p>
            <a:pPr>
              <a:lnSpc>
                <a:spcPct val="150000"/>
              </a:lnSpc>
              <a:spcAft>
                <a:spcPts val="1200"/>
              </a:spcAft>
              <a:buClr>
                <a:srgbClr val="FDDE00"/>
              </a:buClr>
              <a:buFont typeface="Arial" panose="020B0604020202020204" pitchFamily="34" charset="0"/>
              <a:buChar char="•"/>
            </a:pPr>
            <a:r>
              <a:rPr lang="en-GB" sz="2400" dirty="0"/>
              <a:t> </a:t>
            </a:r>
            <a:r>
              <a:rPr lang="sl-SI" sz="2400" dirty="0"/>
              <a:t>Vedno več ljudi in podjetij je prisotnih na spletu</a:t>
            </a:r>
            <a:r>
              <a:rPr lang="en-GB" sz="2400" dirty="0"/>
              <a:t>.</a:t>
            </a:r>
          </a:p>
          <a:p>
            <a:pPr>
              <a:lnSpc>
                <a:spcPct val="150000"/>
              </a:lnSpc>
              <a:spcAft>
                <a:spcPts val="1200"/>
              </a:spcAft>
              <a:buClr>
                <a:srgbClr val="FDDE00"/>
              </a:buClr>
              <a:buFont typeface="Arial" panose="020B0604020202020204" pitchFamily="34" charset="0"/>
              <a:buChar char="•"/>
            </a:pPr>
            <a:r>
              <a:rPr lang="en-GB" sz="2400" dirty="0"/>
              <a:t> </a:t>
            </a:r>
            <a:r>
              <a:rPr lang="sl-SI" sz="2400" dirty="0"/>
              <a:t>Ljudje si želijo udobja in hitrih rešitev</a:t>
            </a:r>
            <a:r>
              <a:rPr lang="en-GB" sz="2400" dirty="0"/>
              <a:t>.</a:t>
            </a:r>
          </a:p>
        </p:txBody>
      </p:sp>
      <p:pic>
        <p:nvPicPr>
          <p:cNvPr id="3" name="Picture 2" descr="Internet Minute 2020: What Happens on the Internet in 60 Seconds?  [Infographics] | The Marketing Introvert">
            <a:extLst>
              <a:ext uri="{FF2B5EF4-FFF2-40B4-BE49-F238E27FC236}">
                <a16:creationId xmlns:a16="http://schemas.microsoft.com/office/drawing/2014/main" id="{C0CDF7F6-F10F-48C5-AB56-F664510C61D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5748" y="963168"/>
            <a:ext cx="5323332" cy="5323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145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rcador de Posição da Imagem 11">
            <a:extLst>
              <a:ext uri="{FF2B5EF4-FFF2-40B4-BE49-F238E27FC236}">
                <a16:creationId xmlns:a16="http://schemas.microsoft.com/office/drawing/2014/main" id="{84E9DCB9-7998-4C64-809D-D62DCF4240D9}"/>
              </a:ext>
            </a:extLst>
          </p:cNvPr>
          <p:cNvPicPr>
            <a:picLocks noGrp="1" noChangeAspect="1"/>
          </p:cNvPicPr>
          <p:nvPr>
            <p:ph type="pic" sz="quarter" idx="19"/>
          </p:nvPr>
        </p:nvPicPr>
        <p:blipFill>
          <a:blip r:embed="rId3"/>
          <a:srcRect t="10448" b="10448"/>
          <a:stretch>
            <a:fillRect/>
          </a:stretch>
        </p:blipFill>
        <p:spPr/>
      </p:pic>
      <p:sp>
        <p:nvSpPr>
          <p:cNvPr id="4" name="Text Placeholder 1">
            <a:extLst>
              <a:ext uri="{FF2B5EF4-FFF2-40B4-BE49-F238E27FC236}">
                <a16:creationId xmlns:a16="http://schemas.microsoft.com/office/drawing/2014/main" id="{C992E502-D325-42F4-875A-89FF164B3491}"/>
              </a:ext>
            </a:extLst>
          </p:cNvPr>
          <p:cNvSpPr txBox="1">
            <a:spLocks/>
          </p:cNvSpPr>
          <p:nvPr/>
        </p:nvSpPr>
        <p:spPr>
          <a:xfrm>
            <a:off x="205213" y="936395"/>
            <a:ext cx="3058492" cy="3297980"/>
          </a:xfrm>
          <a:prstGeom prst="rect">
            <a:avLst/>
          </a:prstGeom>
        </p:spPr>
        <p:txBody>
          <a:bodyPr vert="horz" wrap="square" lIns="0" tIns="45720" rIns="0" bIns="45720" rtlCol="0">
            <a:noAutofit/>
          </a:bodyPr>
          <a:lstStyle>
            <a:lvl1pPr marL="0" indent="0" algn="l" defTabSz="914400" rtl="0" eaLnBrk="1" latinLnBrk="0" hangingPunct="1">
              <a:lnSpc>
                <a:spcPct val="90000"/>
              </a:lnSpc>
              <a:spcBef>
                <a:spcPts val="1000"/>
              </a:spcBef>
              <a:buFont typeface="Arial"/>
              <a:buNone/>
              <a:defRPr sz="36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9600" dirty="0">
                <a:solidFill>
                  <a:schemeClr val="bg1"/>
                </a:solidFill>
                <a:effectLst>
                  <a:outerShdw blurRad="38100" dist="38100" dir="2700000" algn="tl">
                    <a:srgbClr val="000000">
                      <a:alpha val="43137"/>
                    </a:srgbClr>
                  </a:outerShdw>
                </a:effectLst>
              </a:rPr>
              <a:t>9.2.</a:t>
            </a:r>
          </a:p>
          <a:p>
            <a:r>
              <a:rPr lang="sl-SI" sz="4400" dirty="0">
                <a:solidFill>
                  <a:schemeClr val="bg1"/>
                </a:solidFill>
                <a:effectLst>
                  <a:outerShdw blurRad="38100" dist="38100" dir="2700000" algn="tl">
                    <a:srgbClr val="000000">
                      <a:alpha val="43137"/>
                    </a:srgbClr>
                  </a:outerShdw>
                </a:effectLst>
              </a:rPr>
              <a:t>Strategija spletnega trženja</a:t>
            </a:r>
            <a:endParaRPr lang="en-US" sz="4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94093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Agrupar 79">
            <a:extLst>
              <a:ext uri="{FF2B5EF4-FFF2-40B4-BE49-F238E27FC236}">
                <a16:creationId xmlns:a16="http://schemas.microsoft.com/office/drawing/2014/main" id="{825025E6-D44A-490A-8963-A33F194B782C}"/>
              </a:ext>
            </a:extLst>
          </p:cNvPr>
          <p:cNvGrpSpPr/>
          <p:nvPr/>
        </p:nvGrpSpPr>
        <p:grpSpPr>
          <a:xfrm>
            <a:off x="734285" y="872829"/>
            <a:ext cx="8195611" cy="5379865"/>
            <a:chOff x="734285" y="826649"/>
            <a:chExt cx="8195611" cy="5379865"/>
          </a:xfrm>
        </p:grpSpPr>
        <p:cxnSp>
          <p:nvCxnSpPr>
            <p:cNvPr id="61" name="Conexão reta unidirecional 60">
              <a:extLst>
                <a:ext uri="{FF2B5EF4-FFF2-40B4-BE49-F238E27FC236}">
                  <a16:creationId xmlns:a16="http://schemas.microsoft.com/office/drawing/2014/main" id="{1C925EC7-96C5-4AA5-8355-010E7E27B612}"/>
                </a:ext>
              </a:extLst>
            </p:cNvPr>
            <p:cNvCxnSpPr/>
            <p:nvPr/>
          </p:nvCxnSpPr>
          <p:spPr>
            <a:xfrm>
              <a:off x="868219" y="960582"/>
              <a:ext cx="0" cy="5112000"/>
            </a:xfrm>
            <a:prstGeom prst="straightConnector1">
              <a:avLst/>
            </a:prstGeom>
            <a:ln w="50800">
              <a:solidFill>
                <a:srgbClr val="F7981D"/>
              </a:solidFill>
              <a:tailEnd type="oval"/>
            </a:ln>
          </p:spPr>
          <p:style>
            <a:lnRef idx="1">
              <a:schemeClr val="accent1"/>
            </a:lnRef>
            <a:fillRef idx="0">
              <a:schemeClr val="accent1"/>
            </a:fillRef>
            <a:effectRef idx="0">
              <a:schemeClr val="accent1"/>
            </a:effectRef>
            <a:fontRef idx="minor">
              <a:schemeClr val="tx1"/>
            </a:fontRef>
          </p:style>
        </p:cxnSp>
        <p:cxnSp>
          <p:nvCxnSpPr>
            <p:cNvPr id="62" name="Conexão reta unidirecional 61">
              <a:extLst>
                <a:ext uri="{FF2B5EF4-FFF2-40B4-BE49-F238E27FC236}">
                  <a16:creationId xmlns:a16="http://schemas.microsoft.com/office/drawing/2014/main" id="{3C24BE2C-E5A2-458A-8E45-2233D06A101B}"/>
                </a:ext>
              </a:extLst>
            </p:cNvPr>
            <p:cNvCxnSpPr/>
            <p:nvPr/>
          </p:nvCxnSpPr>
          <p:spPr>
            <a:xfrm>
              <a:off x="4826002" y="960582"/>
              <a:ext cx="0" cy="5112000"/>
            </a:xfrm>
            <a:prstGeom prst="straightConnector1">
              <a:avLst/>
            </a:prstGeom>
            <a:ln w="50800">
              <a:solidFill>
                <a:srgbClr val="F7981D"/>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6" name="Conexão reta unidirecional 65">
              <a:extLst>
                <a:ext uri="{FF2B5EF4-FFF2-40B4-BE49-F238E27FC236}">
                  <a16:creationId xmlns:a16="http://schemas.microsoft.com/office/drawing/2014/main" id="{1686FDE8-E944-438C-B1EA-FFC807BC707F}"/>
                </a:ext>
              </a:extLst>
            </p:cNvPr>
            <p:cNvCxnSpPr/>
            <p:nvPr/>
          </p:nvCxnSpPr>
          <p:spPr>
            <a:xfrm>
              <a:off x="8788402" y="960582"/>
              <a:ext cx="0" cy="3816000"/>
            </a:xfrm>
            <a:prstGeom prst="straightConnector1">
              <a:avLst/>
            </a:prstGeom>
            <a:ln w="50800">
              <a:solidFill>
                <a:srgbClr val="F7981D"/>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exão reta unidirecional 67">
              <a:extLst>
                <a:ext uri="{FF2B5EF4-FFF2-40B4-BE49-F238E27FC236}">
                  <a16:creationId xmlns:a16="http://schemas.microsoft.com/office/drawing/2014/main" id="{90F75C7A-36EE-433C-8E3A-622E395626C5}"/>
                </a:ext>
              </a:extLst>
            </p:cNvPr>
            <p:cNvCxnSpPr/>
            <p:nvPr/>
          </p:nvCxnSpPr>
          <p:spPr>
            <a:xfrm>
              <a:off x="895927" y="6072582"/>
              <a:ext cx="3924000" cy="0"/>
            </a:xfrm>
            <a:prstGeom prst="straightConnector1">
              <a:avLst/>
            </a:prstGeom>
            <a:ln w="50800">
              <a:solidFill>
                <a:srgbClr val="F7981D"/>
              </a:solidFill>
              <a:tailEnd type="oval"/>
            </a:ln>
          </p:spPr>
          <p:style>
            <a:lnRef idx="1">
              <a:schemeClr val="accent1"/>
            </a:lnRef>
            <a:fillRef idx="0">
              <a:schemeClr val="accent1"/>
            </a:fillRef>
            <a:effectRef idx="0">
              <a:schemeClr val="accent1"/>
            </a:effectRef>
            <a:fontRef idx="minor">
              <a:schemeClr val="tx1"/>
            </a:fontRef>
          </p:style>
        </p:cxnSp>
        <p:cxnSp>
          <p:nvCxnSpPr>
            <p:cNvPr id="70" name="Conexão reta unidirecional 69">
              <a:extLst>
                <a:ext uri="{FF2B5EF4-FFF2-40B4-BE49-F238E27FC236}">
                  <a16:creationId xmlns:a16="http://schemas.microsoft.com/office/drawing/2014/main" id="{29777C80-B2DB-4555-9D76-44AD464014DC}"/>
                </a:ext>
              </a:extLst>
            </p:cNvPr>
            <p:cNvCxnSpPr/>
            <p:nvPr/>
          </p:nvCxnSpPr>
          <p:spPr>
            <a:xfrm>
              <a:off x="4864402" y="960582"/>
              <a:ext cx="3924000" cy="0"/>
            </a:xfrm>
            <a:prstGeom prst="straightConnector1">
              <a:avLst/>
            </a:prstGeom>
            <a:ln w="50800">
              <a:solidFill>
                <a:srgbClr val="F7981D"/>
              </a:solidFill>
              <a:tailEnd type="oval"/>
            </a:ln>
          </p:spPr>
          <p:style>
            <a:lnRef idx="1">
              <a:schemeClr val="accent1"/>
            </a:lnRef>
            <a:fillRef idx="0">
              <a:schemeClr val="accent1"/>
            </a:fillRef>
            <a:effectRef idx="0">
              <a:schemeClr val="accent1"/>
            </a:effectRef>
            <a:fontRef idx="minor">
              <a:schemeClr val="tx1"/>
            </a:fontRef>
          </p:style>
        </p:cxnSp>
        <p:sp>
          <p:nvSpPr>
            <p:cNvPr id="72" name="Seta: Divisa 71">
              <a:extLst>
                <a:ext uri="{FF2B5EF4-FFF2-40B4-BE49-F238E27FC236}">
                  <a16:creationId xmlns:a16="http://schemas.microsoft.com/office/drawing/2014/main" id="{7713CB4A-8C75-43D1-9E9B-51200F2747A1}"/>
                </a:ext>
              </a:extLst>
            </p:cNvPr>
            <p:cNvSpPr/>
            <p:nvPr/>
          </p:nvSpPr>
          <p:spPr>
            <a:xfrm rot="5400000">
              <a:off x="785963" y="2507054"/>
              <a:ext cx="164510" cy="267865"/>
            </a:xfrm>
            <a:prstGeom prst="chevron">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3" name="Seta: Divisa 72">
              <a:extLst>
                <a:ext uri="{FF2B5EF4-FFF2-40B4-BE49-F238E27FC236}">
                  <a16:creationId xmlns:a16="http://schemas.microsoft.com/office/drawing/2014/main" id="{2517E196-6123-45E8-9C56-4784435F0280}"/>
                </a:ext>
              </a:extLst>
            </p:cNvPr>
            <p:cNvSpPr/>
            <p:nvPr/>
          </p:nvSpPr>
          <p:spPr>
            <a:xfrm rot="5400000">
              <a:off x="789288" y="4246932"/>
              <a:ext cx="164510" cy="267865"/>
            </a:xfrm>
            <a:prstGeom prst="chevron">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4" name="Seta: Divisa 73">
              <a:extLst>
                <a:ext uri="{FF2B5EF4-FFF2-40B4-BE49-F238E27FC236}">
                  <a16:creationId xmlns:a16="http://schemas.microsoft.com/office/drawing/2014/main" id="{0D48F721-4112-4CB3-917C-ED300A218CBA}"/>
                </a:ext>
              </a:extLst>
            </p:cNvPr>
            <p:cNvSpPr/>
            <p:nvPr/>
          </p:nvSpPr>
          <p:spPr>
            <a:xfrm>
              <a:off x="2775672" y="5938649"/>
              <a:ext cx="164510" cy="267865"/>
            </a:xfrm>
            <a:prstGeom prst="chevron">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5" name="Seta: Divisa 74">
              <a:extLst>
                <a:ext uri="{FF2B5EF4-FFF2-40B4-BE49-F238E27FC236}">
                  <a16:creationId xmlns:a16="http://schemas.microsoft.com/office/drawing/2014/main" id="{E7A767D1-3DFF-4EA4-B85E-2285397B305B}"/>
                </a:ext>
              </a:extLst>
            </p:cNvPr>
            <p:cNvSpPr/>
            <p:nvPr/>
          </p:nvSpPr>
          <p:spPr>
            <a:xfrm rot="16200000">
              <a:off x="4743747" y="4256218"/>
              <a:ext cx="164510" cy="267865"/>
            </a:xfrm>
            <a:prstGeom prst="chevron">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6" name="Seta: Divisa 75">
              <a:extLst>
                <a:ext uri="{FF2B5EF4-FFF2-40B4-BE49-F238E27FC236}">
                  <a16:creationId xmlns:a16="http://schemas.microsoft.com/office/drawing/2014/main" id="{26E37DE8-70EB-4467-AF46-CFE1EB578359}"/>
                </a:ext>
              </a:extLst>
            </p:cNvPr>
            <p:cNvSpPr/>
            <p:nvPr/>
          </p:nvSpPr>
          <p:spPr>
            <a:xfrm rot="16200000">
              <a:off x="4755926" y="2506404"/>
              <a:ext cx="164510" cy="267865"/>
            </a:xfrm>
            <a:prstGeom prst="chevron">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8" name="Seta: Divisa 77">
              <a:extLst>
                <a:ext uri="{FF2B5EF4-FFF2-40B4-BE49-F238E27FC236}">
                  <a16:creationId xmlns:a16="http://schemas.microsoft.com/office/drawing/2014/main" id="{E4125CED-2007-4837-8B6B-556A7E1F16A4}"/>
                </a:ext>
              </a:extLst>
            </p:cNvPr>
            <p:cNvSpPr/>
            <p:nvPr/>
          </p:nvSpPr>
          <p:spPr>
            <a:xfrm>
              <a:off x="6840447" y="826649"/>
              <a:ext cx="164510" cy="267865"/>
            </a:xfrm>
            <a:prstGeom prst="chevron">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9" name="Seta: Divisa 78">
              <a:extLst>
                <a:ext uri="{FF2B5EF4-FFF2-40B4-BE49-F238E27FC236}">
                  <a16:creationId xmlns:a16="http://schemas.microsoft.com/office/drawing/2014/main" id="{DDF70E93-3D14-4408-B8C5-66200CAF57AF}"/>
                </a:ext>
              </a:extLst>
            </p:cNvPr>
            <p:cNvSpPr/>
            <p:nvPr/>
          </p:nvSpPr>
          <p:spPr>
            <a:xfrm rot="5400000">
              <a:off x="8713709" y="2513068"/>
              <a:ext cx="164510" cy="267865"/>
            </a:xfrm>
            <a:prstGeom prst="chevron">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solidFill>
                  <a:srgbClr val="6ECECB"/>
                </a:solidFill>
              </a:rPr>
              <a:t>b.</a:t>
            </a:r>
            <a:r>
              <a:rPr lang="en-US" sz="3600" b="1" dirty="0"/>
              <a:t> </a:t>
            </a:r>
            <a:r>
              <a:rPr lang="sl-SI" sz="3600" b="1" dirty="0"/>
              <a:t>Spletno trženje - strategija</a:t>
            </a:r>
            <a:endParaRPr lang="en-US" sz="3600" b="1" dirty="0"/>
          </a:p>
        </p:txBody>
      </p:sp>
      <p:sp>
        <p:nvSpPr>
          <p:cNvPr id="3" name="Retângulo 2">
            <a:extLst>
              <a:ext uri="{FF2B5EF4-FFF2-40B4-BE49-F238E27FC236}">
                <a16:creationId xmlns:a16="http://schemas.microsoft.com/office/drawing/2014/main" id="{CCD8039D-562F-4D20-B426-797354F1E3B8}"/>
              </a:ext>
            </a:extLst>
          </p:cNvPr>
          <p:cNvSpPr/>
          <p:nvPr/>
        </p:nvSpPr>
        <p:spPr>
          <a:xfrm>
            <a:off x="241443" y="1196097"/>
            <a:ext cx="1260000" cy="1260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effectLst>
                  <a:outerShdw blurRad="38100" dist="38100" dir="2700000" algn="tl">
                    <a:srgbClr val="000000">
                      <a:alpha val="43137"/>
                    </a:srgbClr>
                  </a:outerShdw>
                </a:effectLst>
              </a:rPr>
              <a:t>ZAKAJ</a:t>
            </a:r>
            <a:endParaRPr lang="en-GB" sz="2400" b="1" dirty="0">
              <a:effectLst>
                <a:outerShdw blurRad="38100" dist="38100" dir="2700000" algn="tl">
                  <a:srgbClr val="000000">
                    <a:alpha val="43137"/>
                  </a:srgbClr>
                </a:outerShdw>
              </a:effectLst>
            </a:endParaRPr>
          </a:p>
          <a:p>
            <a:pPr algn="ctr"/>
            <a:r>
              <a:rPr lang="en-GB" sz="2400" b="1" dirty="0">
                <a:effectLst>
                  <a:outerShdw blurRad="38100" dist="38100" dir="2700000" algn="tl">
                    <a:srgbClr val="000000">
                      <a:alpha val="43137"/>
                    </a:srgbClr>
                  </a:outerShdw>
                </a:effectLst>
              </a:rPr>
              <a:t>?</a:t>
            </a:r>
          </a:p>
        </p:txBody>
      </p:sp>
      <p:sp>
        <p:nvSpPr>
          <p:cNvPr id="32" name="Retângulo 31">
            <a:extLst>
              <a:ext uri="{FF2B5EF4-FFF2-40B4-BE49-F238E27FC236}">
                <a16:creationId xmlns:a16="http://schemas.microsoft.com/office/drawing/2014/main" id="{978159B8-340C-4CDC-9661-7366D84193D9}"/>
              </a:ext>
            </a:extLst>
          </p:cNvPr>
          <p:cNvSpPr/>
          <p:nvPr/>
        </p:nvSpPr>
        <p:spPr>
          <a:xfrm>
            <a:off x="1562598" y="1196097"/>
            <a:ext cx="2482930" cy="1260000"/>
          </a:xfrm>
          <a:prstGeom prst="rect">
            <a:avLst/>
          </a:prstGeom>
          <a:noFill/>
          <a:ln w="28575">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solidFill>
                  <a:schemeClr val="tx1"/>
                </a:solidFill>
              </a:rPr>
              <a:t>Cilji</a:t>
            </a:r>
            <a:endParaRPr lang="en-GB" sz="2400" b="1" dirty="0">
              <a:solidFill>
                <a:schemeClr val="tx1"/>
              </a:solidFill>
            </a:endParaRPr>
          </a:p>
          <a:p>
            <a:pPr algn="ctr"/>
            <a:r>
              <a:rPr lang="sl-SI" sz="2400" dirty="0">
                <a:solidFill>
                  <a:schemeClr val="tx1"/>
                </a:solidFill>
              </a:rPr>
              <a:t>Npr.</a:t>
            </a:r>
            <a:r>
              <a:rPr lang="en-GB" sz="2400" dirty="0">
                <a:solidFill>
                  <a:schemeClr val="tx1"/>
                </a:solidFill>
              </a:rPr>
              <a:t> </a:t>
            </a:r>
            <a:r>
              <a:rPr lang="sl-SI" sz="2400" dirty="0">
                <a:solidFill>
                  <a:schemeClr val="tx1"/>
                </a:solidFill>
              </a:rPr>
              <a:t>promocije izven sezone</a:t>
            </a:r>
            <a:endParaRPr lang="en-GB" sz="2400" dirty="0">
              <a:solidFill>
                <a:schemeClr val="tx1"/>
              </a:solidFill>
            </a:endParaRPr>
          </a:p>
        </p:txBody>
      </p:sp>
      <p:sp>
        <p:nvSpPr>
          <p:cNvPr id="25" name="Retângulo 24">
            <a:extLst>
              <a:ext uri="{FF2B5EF4-FFF2-40B4-BE49-F238E27FC236}">
                <a16:creationId xmlns:a16="http://schemas.microsoft.com/office/drawing/2014/main" id="{F6985B8E-080F-42D1-9E76-6251C487D9A3}"/>
              </a:ext>
            </a:extLst>
          </p:cNvPr>
          <p:cNvSpPr/>
          <p:nvPr/>
        </p:nvSpPr>
        <p:spPr>
          <a:xfrm>
            <a:off x="241443" y="2930263"/>
            <a:ext cx="1260000" cy="1260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effectLst>
                  <a:outerShdw blurRad="38100" dist="38100" dir="2700000" algn="tl">
                    <a:srgbClr val="000000">
                      <a:alpha val="43137"/>
                    </a:srgbClr>
                  </a:outerShdw>
                </a:effectLst>
              </a:rPr>
              <a:t>KDO</a:t>
            </a:r>
            <a:endParaRPr lang="en-GB" sz="2400" b="1" dirty="0">
              <a:effectLst>
                <a:outerShdw blurRad="38100" dist="38100" dir="2700000" algn="tl">
                  <a:srgbClr val="000000">
                    <a:alpha val="43137"/>
                  </a:srgbClr>
                </a:outerShdw>
              </a:effectLst>
            </a:endParaRPr>
          </a:p>
          <a:p>
            <a:pPr algn="ctr"/>
            <a:r>
              <a:rPr lang="en-GB" sz="2400" b="1" dirty="0">
                <a:effectLst>
                  <a:outerShdw blurRad="38100" dist="38100" dir="2700000" algn="tl">
                    <a:srgbClr val="000000">
                      <a:alpha val="43137"/>
                    </a:srgbClr>
                  </a:outerShdw>
                </a:effectLst>
              </a:rPr>
              <a:t>?</a:t>
            </a:r>
          </a:p>
        </p:txBody>
      </p:sp>
      <p:sp>
        <p:nvSpPr>
          <p:cNvPr id="33" name="Retângulo 32">
            <a:extLst>
              <a:ext uri="{FF2B5EF4-FFF2-40B4-BE49-F238E27FC236}">
                <a16:creationId xmlns:a16="http://schemas.microsoft.com/office/drawing/2014/main" id="{4FB9BD03-EF75-419A-8886-3534C5572EAA}"/>
              </a:ext>
            </a:extLst>
          </p:cNvPr>
          <p:cNvSpPr/>
          <p:nvPr/>
        </p:nvSpPr>
        <p:spPr>
          <a:xfrm>
            <a:off x="1562598" y="2930263"/>
            <a:ext cx="2482930" cy="1260000"/>
          </a:xfrm>
          <a:prstGeom prst="rect">
            <a:avLst/>
          </a:prstGeom>
          <a:noFill/>
          <a:ln w="28575">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solidFill>
                  <a:schemeClr val="tx1"/>
                </a:solidFill>
              </a:rPr>
              <a:t>Tarča</a:t>
            </a:r>
            <a:endParaRPr lang="en-GB" sz="2400" b="1" dirty="0">
              <a:solidFill>
                <a:schemeClr val="tx1"/>
              </a:solidFill>
            </a:endParaRPr>
          </a:p>
          <a:p>
            <a:pPr algn="ctr"/>
            <a:r>
              <a:rPr lang="sl-SI" sz="2400" dirty="0">
                <a:solidFill>
                  <a:schemeClr val="tx1"/>
                </a:solidFill>
              </a:rPr>
              <a:t>Npr. kupec</a:t>
            </a:r>
            <a:endParaRPr lang="en-GB" sz="2400" dirty="0">
              <a:solidFill>
                <a:schemeClr val="tx1"/>
              </a:solidFill>
            </a:endParaRPr>
          </a:p>
        </p:txBody>
      </p:sp>
      <p:sp>
        <p:nvSpPr>
          <p:cNvPr id="26" name="Retângulo 25">
            <a:extLst>
              <a:ext uri="{FF2B5EF4-FFF2-40B4-BE49-F238E27FC236}">
                <a16:creationId xmlns:a16="http://schemas.microsoft.com/office/drawing/2014/main" id="{EA896A06-BE34-45A8-AD0A-558EDD55122A}"/>
              </a:ext>
            </a:extLst>
          </p:cNvPr>
          <p:cNvSpPr/>
          <p:nvPr/>
        </p:nvSpPr>
        <p:spPr>
          <a:xfrm>
            <a:off x="241443" y="4663826"/>
            <a:ext cx="1260000" cy="1260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effectLst>
                  <a:outerShdw blurRad="38100" dist="38100" dir="2700000" algn="tl">
                    <a:srgbClr val="000000">
                      <a:alpha val="43137"/>
                    </a:srgbClr>
                  </a:outerShdw>
                </a:effectLst>
              </a:rPr>
              <a:t>KAJ</a:t>
            </a:r>
            <a:endParaRPr lang="en-GB" sz="2400" b="1" dirty="0">
              <a:effectLst>
                <a:outerShdw blurRad="38100" dist="38100" dir="2700000" algn="tl">
                  <a:srgbClr val="000000">
                    <a:alpha val="43137"/>
                  </a:srgbClr>
                </a:outerShdw>
              </a:effectLst>
            </a:endParaRPr>
          </a:p>
          <a:p>
            <a:pPr algn="ctr"/>
            <a:r>
              <a:rPr lang="en-GB" sz="2400" b="1" dirty="0">
                <a:effectLst>
                  <a:outerShdw blurRad="38100" dist="38100" dir="2700000" algn="tl">
                    <a:srgbClr val="000000">
                      <a:alpha val="43137"/>
                    </a:srgbClr>
                  </a:outerShdw>
                </a:effectLst>
              </a:rPr>
              <a:t>?</a:t>
            </a:r>
          </a:p>
        </p:txBody>
      </p:sp>
      <p:sp>
        <p:nvSpPr>
          <p:cNvPr id="34" name="Retângulo 33">
            <a:extLst>
              <a:ext uri="{FF2B5EF4-FFF2-40B4-BE49-F238E27FC236}">
                <a16:creationId xmlns:a16="http://schemas.microsoft.com/office/drawing/2014/main" id="{F42ACFD4-0449-4D2C-8ADB-C50AB29D90BA}"/>
              </a:ext>
            </a:extLst>
          </p:cNvPr>
          <p:cNvSpPr/>
          <p:nvPr/>
        </p:nvSpPr>
        <p:spPr>
          <a:xfrm>
            <a:off x="1562598" y="4663826"/>
            <a:ext cx="2482930" cy="1260000"/>
          </a:xfrm>
          <a:prstGeom prst="rect">
            <a:avLst/>
          </a:prstGeom>
          <a:noFill/>
          <a:ln w="28575">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solidFill>
                  <a:schemeClr val="tx1"/>
                </a:solidFill>
              </a:rPr>
              <a:t>Viri</a:t>
            </a:r>
            <a:endParaRPr lang="en-GB" sz="2400" b="1" dirty="0">
              <a:solidFill>
                <a:schemeClr val="tx1"/>
              </a:solidFill>
            </a:endParaRPr>
          </a:p>
          <a:p>
            <a:pPr algn="ctr"/>
            <a:r>
              <a:rPr lang="sl-SI" sz="2400" dirty="0">
                <a:solidFill>
                  <a:schemeClr val="tx1"/>
                </a:solidFill>
              </a:rPr>
              <a:t>Npr. vsebina ali oglaševanje</a:t>
            </a:r>
            <a:endParaRPr lang="en-GB" sz="2400" dirty="0">
              <a:solidFill>
                <a:schemeClr val="tx1"/>
              </a:solidFill>
            </a:endParaRPr>
          </a:p>
        </p:txBody>
      </p:sp>
      <p:sp>
        <p:nvSpPr>
          <p:cNvPr id="28" name="Retângulo 27">
            <a:extLst>
              <a:ext uri="{FF2B5EF4-FFF2-40B4-BE49-F238E27FC236}">
                <a16:creationId xmlns:a16="http://schemas.microsoft.com/office/drawing/2014/main" id="{B788D788-D942-4AC4-9B7D-1A1134688815}"/>
              </a:ext>
            </a:extLst>
          </p:cNvPr>
          <p:cNvSpPr/>
          <p:nvPr/>
        </p:nvSpPr>
        <p:spPr>
          <a:xfrm>
            <a:off x="4203703" y="2930263"/>
            <a:ext cx="1260000" cy="1260000"/>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effectLst>
                  <a:outerShdw blurRad="38100" dist="38100" dir="2700000" algn="tl">
                    <a:srgbClr val="000000">
                      <a:alpha val="43137"/>
                    </a:srgbClr>
                  </a:outerShdw>
                </a:effectLst>
              </a:rPr>
              <a:t>KJE</a:t>
            </a:r>
            <a:r>
              <a:rPr lang="en-GB" sz="2400" b="1" dirty="0">
                <a:effectLst>
                  <a:outerShdw blurRad="38100" dist="38100" dir="2700000" algn="tl">
                    <a:srgbClr val="000000">
                      <a:alpha val="43137"/>
                    </a:srgbClr>
                  </a:outerShdw>
                </a:effectLst>
              </a:rPr>
              <a:t>?</a:t>
            </a:r>
          </a:p>
        </p:txBody>
      </p:sp>
      <p:sp>
        <p:nvSpPr>
          <p:cNvPr id="36" name="Retângulo 35">
            <a:extLst>
              <a:ext uri="{FF2B5EF4-FFF2-40B4-BE49-F238E27FC236}">
                <a16:creationId xmlns:a16="http://schemas.microsoft.com/office/drawing/2014/main" id="{69E08A1D-EC75-4ABE-B113-7BED483172F6}"/>
              </a:ext>
            </a:extLst>
          </p:cNvPr>
          <p:cNvSpPr/>
          <p:nvPr/>
        </p:nvSpPr>
        <p:spPr>
          <a:xfrm>
            <a:off x="5524858" y="2930263"/>
            <a:ext cx="2482930" cy="1260000"/>
          </a:xfrm>
          <a:prstGeom prst="rect">
            <a:avLst/>
          </a:prstGeom>
          <a:noFill/>
          <a:ln w="28575">
            <a:solidFill>
              <a:srgbClr val="FDD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solidFill>
                  <a:schemeClr val="tx1"/>
                </a:solidFill>
              </a:rPr>
              <a:t>Kanali</a:t>
            </a:r>
            <a:endParaRPr lang="en-GB" sz="2400" b="1" dirty="0">
              <a:solidFill>
                <a:schemeClr val="tx1"/>
              </a:solidFill>
            </a:endParaRPr>
          </a:p>
          <a:p>
            <a:pPr algn="ctr"/>
            <a:r>
              <a:rPr lang="sl-SI" sz="2400" dirty="0">
                <a:solidFill>
                  <a:schemeClr val="tx1"/>
                </a:solidFill>
              </a:rPr>
              <a:t>Npr. spletna stran</a:t>
            </a:r>
            <a:endParaRPr lang="en-GB" sz="2400" dirty="0">
              <a:solidFill>
                <a:schemeClr val="tx1"/>
              </a:solidFill>
            </a:endParaRPr>
          </a:p>
        </p:txBody>
      </p:sp>
      <p:sp>
        <p:nvSpPr>
          <p:cNvPr id="29" name="Retângulo 28">
            <a:extLst>
              <a:ext uri="{FF2B5EF4-FFF2-40B4-BE49-F238E27FC236}">
                <a16:creationId xmlns:a16="http://schemas.microsoft.com/office/drawing/2014/main" id="{2910E5D8-DF9C-4E81-A72C-193B32F8E0EE}"/>
              </a:ext>
            </a:extLst>
          </p:cNvPr>
          <p:cNvSpPr/>
          <p:nvPr/>
        </p:nvSpPr>
        <p:spPr>
          <a:xfrm>
            <a:off x="4203703" y="4664428"/>
            <a:ext cx="1260000" cy="1260000"/>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effectLst>
                  <a:outerShdw blurRad="38100" dist="38100" dir="2700000" algn="tl">
                    <a:srgbClr val="000000">
                      <a:alpha val="43137"/>
                    </a:srgbClr>
                  </a:outerShdw>
                </a:effectLst>
              </a:rPr>
              <a:t>KAKO</a:t>
            </a:r>
            <a:endParaRPr lang="en-GB" sz="2400" b="1" dirty="0">
              <a:effectLst>
                <a:outerShdw blurRad="38100" dist="38100" dir="2700000" algn="tl">
                  <a:srgbClr val="000000">
                    <a:alpha val="43137"/>
                  </a:srgbClr>
                </a:outerShdw>
              </a:effectLst>
            </a:endParaRPr>
          </a:p>
          <a:p>
            <a:pPr algn="ctr"/>
            <a:r>
              <a:rPr lang="en-GB" sz="2400" b="1" dirty="0">
                <a:effectLst>
                  <a:outerShdw blurRad="38100" dist="38100" dir="2700000" algn="tl">
                    <a:srgbClr val="000000">
                      <a:alpha val="43137"/>
                    </a:srgbClr>
                  </a:outerShdw>
                </a:effectLst>
              </a:rPr>
              <a:t>?</a:t>
            </a:r>
          </a:p>
        </p:txBody>
      </p:sp>
      <p:sp>
        <p:nvSpPr>
          <p:cNvPr id="38" name="Retângulo 37">
            <a:extLst>
              <a:ext uri="{FF2B5EF4-FFF2-40B4-BE49-F238E27FC236}">
                <a16:creationId xmlns:a16="http://schemas.microsoft.com/office/drawing/2014/main" id="{5ABF1A75-5DB6-4120-8662-2DA8D9714921}"/>
              </a:ext>
            </a:extLst>
          </p:cNvPr>
          <p:cNvSpPr/>
          <p:nvPr/>
        </p:nvSpPr>
        <p:spPr>
          <a:xfrm>
            <a:off x="5524859" y="4588704"/>
            <a:ext cx="2482931" cy="1410243"/>
          </a:xfrm>
          <a:prstGeom prst="rect">
            <a:avLst/>
          </a:prstGeom>
          <a:noFill/>
          <a:ln w="28575">
            <a:solidFill>
              <a:srgbClr val="FDD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solidFill>
                  <a:schemeClr val="tx1"/>
                </a:solidFill>
              </a:rPr>
              <a:t>Orodja</a:t>
            </a:r>
            <a:endParaRPr lang="en-GB" sz="2400" b="1" dirty="0">
              <a:solidFill>
                <a:schemeClr val="tx1"/>
              </a:solidFill>
            </a:endParaRPr>
          </a:p>
          <a:p>
            <a:pPr algn="ctr"/>
            <a:r>
              <a:rPr lang="sl-SI" sz="2400" dirty="0">
                <a:solidFill>
                  <a:schemeClr val="tx1"/>
                </a:solidFill>
              </a:rPr>
              <a:t>Npr. objava na blogu ali prikazni oglasi</a:t>
            </a:r>
            <a:endParaRPr lang="en-GB" sz="2400" dirty="0">
              <a:solidFill>
                <a:schemeClr val="tx1"/>
              </a:solidFill>
            </a:endParaRPr>
          </a:p>
        </p:txBody>
      </p:sp>
      <p:sp>
        <p:nvSpPr>
          <p:cNvPr id="31" name="Retângulo 30">
            <a:extLst>
              <a:ext uri="{FF2B5EF4-FFF2-40B4-BE49-F238E27FC236}">
                <a16:creationId xmlns:a16="http://schemas.microsoft.com/office/drawing/2014/main" id="{A23F269C-6C0C-4A2B-8834-16B8BA492AEB}"/>
              </a:ext>
            </a:extLst>
          </p:cNvPr>
          <p:cNvSpPr/>
          <p:nvPr/>
        </p:nvSpPr>
        <p:spPr>
          <a:xfrm>
            <a:off x="8165964" y="2930263"/>
            <a:ext cx="1260000" cy="12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000" b="1" dirty="0">
                <a:effectLst>
                  <a:outerShdw blurRad="38100" dist="38100" dir="2700000" algn="tl">
                    <a:srgbClr val="000000">
                      <a:alpha val="43137"/>
                    </a:srgbClr>
                  </a:outerShdw>
                </a:effectLst>
              </a:rPr>
              <a:t>SLEDENJE</a:t>
            </a:r>
            <a:endParaRPr lang="en-GB" sz="2000" b="1" dirty="0">
              <a:effectLst>
                <a:outerShdw blurRad="38100" dist="38100" dir="2700000" algn="tl">
                  <a:srgbClr val="000000">
                    <a:alpha val="43137"/>
                  </a:srgbClr>
                </a:outerShdw>
              </a:effectLst>
            </a:endParaRPr>
          </a:p>
        </p:txBody>
      </p:sp>
      <p:sp>
        <p:nvSpPr>
          <p:cNvPr id="40" name="Retângulo 39">
            <a:extLst>
              <a:ext uri="{FF2B5EF4-FFF2-40B4-BE49-F238E27FC236}">
                <a16:creationId xmlns:a16="http://schemas.microsoft.com/office/drawing/2014/main" id="{3ABD4D11-43A6-45AE-85BD-1D0C2DB04976}"/>
              </a:ext>
            </a:extLst>
          </p:cNvPr>
          <p:cNvSpPr/>
          <p:nvPr/>
        </p:nvSpPr>
        <p:spPr>
          <a:xfrm>
            <a:off x="9487119" y="2930263"/>
            <a:ext cx="2482930" cy="1260000"/>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solidFill>
                  <a:schemeClr val="tx1"/>
                </a:solidFill>
              </a:rPr>
              <a:t>Kazalci uspešnosti</a:t>
            </a:r>
            <a:endParaRPr lang="en-GB" sz="2400" b="1" dirty="0">
              <a:solidFill>
                <a:schemeClr val="tx1"/>
              </a:solidFill>
            </a:endParaRPr>
          </a:p>
          <a:p>
            <a:pPr algn="ctr"/>
            <a:r>
              <a:rPr lang="sl-SI" sz="2400" dirty="0">
                <a:solidFill>
                  <a:schemeClr val="tx1"/>
                </a:solidFill>
              </a:rPr>
              <a:t>Npr. stopnja pretvorbe</a:t>
            </a:r>
            <a:endParaRPr lang="en-GB" sz="2400" dirty="0">
              <a:solidFill>
                <a:schemeClr val="tx1"/>
              </a:solidFill>
            </a:endParaRPr>
          </a:p>
        </p:txBody>
      </p:sp>
      <p:sp>
        <p:nvSpPr>
          <p:cNvPr id="44" name="Retângulo 43">
            <a:extLst>
              <a:ext uri="{FF2B5EF4-FFF2-40B4-BE49-F238E27FC236}">
                <a16:creationId xmlns:a16="http://schemas.microsoft.com/office/drawing/2014/main" id="{A87B7886-4E69-4356-852B-6D761B0C65C6}"/>
              </a:ext>
            </a:extLst>
          </p:cNvPr>
          <p:cNvSpPr/>
          <p:nvPr/>
        </p:nvSpPr>
        <p:spPr>
          <a:xfrm>
            <a:off x="4203704" y="1196097"/>
            <a:ext cx="1260000" cy="1260000"/>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effectLst>
                  <a:outerShdw blurRad="38100" dist="38100" dir="2700000" algn="tl">
                    <a:srgbClr val="000000">
                      <a:alpha val="43137"/>
                    </a:srgbClr>
                  </a:outerShdw>
                </a:effectLst>
              </a:rPr>
              <a:t>KDAJ</a:t>
            </a:r>
            <a:endParaRPr lang="en-GB" sz="2400" b="1" dirty="0">
              <a:effectLst>
                <a:outerShdw blurRad="38100" dist="38100" dir="2700000" algn="tl">
                  <a:srgbClr val="000000">
                    <a:alpha val="43137"/>
                  </a:srgbClr>
                </a:outerShdw>
              </a:effectLst>
            </a:endParaRPr>
          </a:p>
          <a:p>
            <a:pPr algn="ctr"/>
            <a:r>
              <a:rPr lang="en-GB" sz="2400" b="1" dirty="0">
                <a:effectLst>
                  <a:outerShdw blurRad="38100" dist="38100" dir="2700000" algn="tl">
                    <a:srgbClr val="000000">
                      <a:alpha val="43137"/>
                    </a:srgbClr>
                  </a:outerShdw>
                </a:effectLst>
              </a:rPr>
              <a:t>?</a:t>
            </a:r>
          </a:p>
        </p:txBody>
      </p:sp>
      <p:sp>
        <p:nvSpPr>
          <p:cNvPr id="45" name="Retângulo 44">
            <a:extLst>
              <a:ext uri="{FF2B5EF4-FFF2-40B4-BE49-F238E27FC236}">
                <a16:creationId xmlns:a16="http://schemas.microsoft.com/office/drawing/2014/main" id="{6F91B032-B7BD-4087-82BB-37DB56A3664A}"/>
              </a:ext>
            </a:extLst>
          </p:cNvPr>
          <p:cNvSpPr/>
          <p:nvPr/>
        </p:nvSpPr>
        <p:spPr>
          <a:xfrm>
            <a:off x="5524859" y="1196097"/>
            <a:ext cx="2482930" cy="1260000"/>
          </a:xfrm>
          <a:prstGeom prst="rect">
            <a:avLst/>
          </a:prstGeom>
          <a:noFill/>
          <a:ln w="28575">
            <a:solidFill>
              <a:srgbClr val="FDD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spc="-60" dirty="0">
                <a:solidFill>
                  <a:schemeClr val="tx1"/>
                </a:solidFill>
              </a:rPr>
              <a:t>Koledar dogodkov</a:t>
            </a:r>
            <a:endParaRPr lang="en-GB" sz="2400" b="1" spc="-60" dirty="0">
              <a:solidFill>
                <a:schemeClr val="tx1"/>
              </a:solidFill>
            </a:endParaRPr>
          </a:p>
          <a:p>
            <a:pPr algn="ctr"/>
            <a:r>
              <a:rPr lang="sl-SI" sz="2400" dirty="0">
                <a:solidFill>
                  <a:schemeClr val="tx1"/>
                </a:solidFill>
              </a:rPr>
              <a:t>Npr. </a:t>
            </a:r>
            <a:r>
              <a:rPr lang="en-GB" sz="2400" dirty="0">
                <a:solidFill>
                  <a:schemeClr val="tx1"/>
                </a:solidFill>
              </a:rPr>
              <a:t>m</a:t>
            </a:r>
            <a:r>
              <a:rPr lang="sl-SI" sz="2400" dirty="0" err="1">
                <a:solidFill>
                  <a:schemeClr val="tx1"/>
                </a:solidFill>
              </a:rPr>
              <a:t>esečno</a:t>
            </a:r>
            <a:endParaRPr lang="en-GB" sz="2400" dirty="0">
              <a:solidFill>
                <a:schemeClr val="tx1"/>
              </a:solidFill>
            </a:endParaRPr>
          </a:p>
        </p:txBody>
      </p:sp>
      <p:sp>
        <p:nvSpPr>
          <p:cNvPr id="48" name="Retângulo 47">
            <a:extLst>
              <a:ext uri="{FF2B5EF4-FFF2-40B4-BE49-F238E27FC236}">
                <a16:creationId xmlns:a16="http://schemas.microsoft.com/office/drawing/2014/main" id="{F5EFD3B4-A95B-4979-85D3-9DE31CD1A067}"/>
              </a:ext>
            </a:extLst>
          </p:cNvPr>
          <p:cNvSpPr/>
          <p:nvPr/>
        </p:nvSpPr>
        <p:spPr>
          <a:xfrm>
            <a:off x="8093969" y="1196097"/>
            <a:ext cx="1331995" cy="12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000" b="1" dirty="0">
                <a:effectLst>
                  <a:outerShdw blurRad="38100" dist="38100" dir="2700000" algn="tl">
                    <a:srgbClr val="000000">
                      <a:alpha val="43137"/>
                    </a:srgbClr>
                  </a:outerShdw>
                </a:effectLst>
              </a:rPr>
              <a:t>SREDSTVA</a:t>
            </a:r>
            <a:endParaRPr lang="en-GB" sz="2000" b="1" dirty="0">
              <a:effectLst>
                <a:outerShdw blurRad="38100" dist="38100" dir="2700000" algn="tl">
                  <a:srgbClr val="000000">
                    <a:alpha val="43137"/>
                  </a:srgbClr>
                </a:outerShdw>
              </a:effectLst>
            </a:endParaRPr>
          </a:p>
        </p:txBody>
      </p:sp>
      <p:sp>
        <p:nvSpPr>
          <p:cNvPr id="49" name="Retângulo 48">
            <a:extLst>
              <a:ext uri="{FF2B5EF4-FFF2-40B4-BE49-F238E27FC236}">
                <a16:creationId xmlns:a16="http://schemas.microsoft.com/office/drawing/2014/main" id="{B039CB12-0EA8-4F93-9727-0244F4A0D97A}"/>
              </a:ext>
            </a:extLst>
          </p:cNvPr>
          <p:cNvSpPr/>
          <p:nvPr/>
        </p:nvSpPr>
        <p:spPr>
          <a:xfrm>
            <a:off x="9487119" y="1196097"/>
            <a:ext cx="2482930" cy="1260000"/>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solidFill>
                  <a:schemeClr val="tx1"/>
                </a:solidFill>
              </a:rPr>
              <a:t>Stroški</a:t>
            </a:r>
            <a:endParaRPr lang="en-GB" sz="2400" b="1" dirty="0">
              <a:solidFill>
                <a:schemeClr val="tx1"/>
              </a:solidFill>
            </a:endParaRPr>
          </a:p>
          <a:p>
            <a:pPr algn="ctr"/>
            <a:r>
              <a:rPr lang="sl-SI" sz="2400" dirty="0">
                <a:solidFill>
                  <a:schemeClr val="tx1"/>
                </a:solidFill>
              </a:rPr>
              <a:t>Npr. </a:t>
            </a:r>
            <a:r>
              <a:rPr lang="en-GB" sz="2400" dirty="0">
                <a:solidFill>
                  <a:schemeClr val="tx1"/>
                </a:solidFill>
              </a:rPr>
              <a:t>man-hour</a:t>
            </a:r>
          </a:p>
        </p:txBody>
      </p:sp>
    </p:spTree>
    <p:extLst>
      <p:ext uri="{BB962C8B-B14F-4D97-AF65-F5344CB8AC3E}">
        <p14:creationId xmlns:p14="http://schemas.microsoft.com/office/powerpoint/2010/main" val="4094150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4"/>
              </a:rPr>
              <a:t>https://youtu.be/4PpnIw2lqEo</a:t>
            </a:r>
            <a:r>
              <a:rPr lang="en-GB" sz="1050" dirty="0"/>
              <a:t> </a:t>
            </a:r>
          </a:p>
        </p:txBody>
      </p:sp>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1938992"/>
          </a:xfrm>
          <a:prstGeom prst="rect">
            <a:avLst/>
          </a:prstGeom>
          <a:noFill/>
        </p:spPr>
        <p:txBody>
          <a:bodyPr wrap="square">
            <a:spAutoFit/>
          </a:bodyPr>
          <a:lstStyle/>
          <a:p>
            <a:r>
              <a:rPr lang="en-US" sz="2400" b="1" i="1" dirty="0">
                <a:solidFill>
                  <a:schemeClr val="bg1">
                    <a:lumMod val="65000"/>
                  </a:schemeClr>
                </a:solidFill>
              </a:rPr>
              <a:t>How Tourism New Zealand invited the world to PLAY NZ</a:t>
            </a:r>
            <a:endParaRPr lang="en-GB" sz="2400" b="1" i="1" dirty="0">
              <a:solidFill>
                <a:schemeClr val="bg1">
                  <a:lumMod val="65000"/>
                </a:schemeClr>
              </a:solidFill>
            </a:endParaRPr>
          </a:p>
        </p:txBody>
      </p:sp>
      <p:sp>
        <p:nvSpPr>
          <p:cNvPr id="7" name="Text Placeholder 2">
            <a:extLst>
              <a:ext uri="{FF2B5EF4-FFF2-40B4-BE49-F238E27FC236}">
                <a16:creationId xmlns:a16="http://schemas.microsoft.com/office/drawing/2014/main" id="{A55FBD04-5D47-4DED-A185-C3569FB4928D}"/>
              </a:ext>
            </a:extLst>
          </p:cNvPr>
          <p:cNvSpPr txBox="1">
            <a:spLocks/>
          </p:cNvSpPr>
          <p:nvPr/>
        </p:nvSpPr>
        <p:spPr>
          <a:xfrm>
            <a:off x="1188654" y="349104"/>
            <a:ext cx="885991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Primer dobre prakse</a:t>
            </a:r>
            <a:r>
              <a:rPr lang="en-US" sz="3600" b="1" dirty="0"/>
              <a:t> – Tourism New Zealand</a:t>
            </a:r>
          </a:p>
        </p:txBody>
      </p:sp>
      <p:pic>
        <p:nvPicPr>
          <p:cNvPr id="10" name="Imagem 9">
            <a:extLst>
              <a:ext uri="{FF2B5EF4-FFF2-40B4-BE49-F238E27FC236}">
                <a16:creationId xmlns:a16="http://schemas.microsoft.com/office/drawing/2014/main" id="{F0FFA9F4-BA1A-4A56-9085-E687B8017A5D}"/>
              </a:ext>
            </a:extLst>
          </p:cNvPr>
          <p:cNvPicPr>
            <a:picLocks noChangeAspect="1"/>
          </p:cNvPicPr>
          <p:nvPr/>
        </p:nvPicPr>
        <p:blipFill>
          <a:blip r:embed="rId5"/>
          <a:stretch>
            <a:fillRect/>
          </a:stretch>
        </p:blipFill>
        <p:spPr>
          <a:xfrm>
            <a:off x="367039" y="337780"/>
            <a:ext cx="720000" cy="720000"/>
          </a:xfrm>
          <a:prstGeom prst="rect">
            <a:avLst/>
          </a:prstGeom>
        </p:spPr>
      </p:pic>
      <p:pic>
        <p:nvPicPr>
          <p:cNvPr id="3" name="Multimédia Online 2" title="How Tourism New Zealand invited the world to PLAY NZ">
            <a:hlinkClick r:id="" action="ppaction://media"/>
            <a:extLst>
              <a:ext uri="{FF2B5EF4-FFF2-40B4-BE49-F238E27FC236}">
                <a16:creationId xmlns:a16="http://schemas.microsoft.com/office/drawing/2014/main" id="{DBA476B1-F424-4967-B781-E7FC0B3CA66B}"/>
              </a:ext>
            </a:extLst>
          </p:cNvPr>
          <p:cNvPicPr>
            <a:picLocks noRot="1"/>
          </p:cNvPicPr>
          <p:nvPr>
            <a:videoFile r:link="rId1"/>
          </p:nvPr>
        </p:nvPicPr>
        <p:blipFill>
          <a:blip r:embed="rId6"/>
          <a:stretch>
            <a:fillRect/>
          </a:stretch>
        </p:blipFill>
        <p:spPr>
          <a:xfrm>
            <a:off x="2673929" y="1287000"/>
            <a:ext cx="6948000" cy="4284000"/>
          </a:xfrm>
          <a:prstGeom prst="rect">
            <a:avLst/>
          </a:prstGeom>
        </p:spPr>
      </p:pic>
    </p:spTree>
    <p:extLst>
      <p:ext uri="{BB962C8B-B14F-4D97-AF65-F5344CB8AC3E}">
        <p14:creationId xmlns:p14="http://schemas.microsoft.com/office/powerpoint/2010/main" val="24060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768470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Komponente spletne strategije trženja</a:t>
            </a:r>
            <a:endParaRPr lang="en-US" sz="3600" b="1" dirty="0"/>
          </a:p>
        </p:txBody>
      </p:sp>
      <p:sp>
        <p:nvSpPr>
          <p:cNvPr id="2" name="CaixaDeTexto 1">
            <a:extLst>
              <a:ext uri="{FF2B5EF4-FFF2-40B4-BE49-F238E27FC236}">
                <a16:creationId xmlns:a16="http://schemas.microsoft.com/office/drawing/2014/main" id="{B0702637-E6F1-486A-9D8C-943E6A4F80D0}"/>
              </a:ext>
            </a:extLst>
          </p:cNvPr>
          <p:cNvSpPr txBox="1"/>
          <p:nvPr/>
        </p:nvSpPr>
        <p:spPr>
          <a:xfrm>
            <a:off x="199690" y="1023813"/>
            <a:ext cx="3816000" cy="830997"/>
          </a:xfrm>
          <a:prstGeom prst="rect">
            <a:avLst/>
          </a:prstGeom>
          <a:solidFill>
            <a:srgbClr val="6ECECB"/>
          </a:solidFill>
        </p:spPr>
        <p:txBody>
          <a:bodyPr wrap="square" rtlCol="0">
            <a:spAutoFit/>
          </a:bodyPr>
          <a:lstStyle/>
          <a:p>
            <a:pPr algn="ctr"/>
            <a:r>
              <a:rPr lang="sl-SI" sz="2400" b="1" dirty="0">
                <a:solidFill>
                  <a:schemeClr val="bg1"/>
                </a:solidFill>
                <a:effectLst>
                  <a:outerShdw blurRad="38100" dist="38100" dir="2700000" algn="tl">
                    <a:srgbClr val="000000">
                      <a:alpha val="43137"/>
                    </a:srgbClr>
                  </a:outerShdw>
                </a:effectLst>
              </a:rPr>
              <a:t>Sistem za opravljanje spletnih strani in vsebin</a:t>
            </a:r>
            <a:endParaRPr lang="en-GB" sz="2400" b="1" dirty="0">
              <a:solidFill>
                <a:schemeClr val="bg1"/>
              </a:solidFill>
              <a:effectLst>
                <a:outerShdw blurRad="38100" dist="38100" dir="2700000" algn="tl">
                  <a:srgbClr val="000000">
                    <a:alpha val="43137"/>
                  </a:srgbClr>
                </a:outerShdw>
              </a:effectLst>
            </a:endParaRPr>
          </a:p>
        </p:txBody>
      </p:sp>
      <p:sp>
        <p:nvSpPr>
          <p:cNvPr id="4" name="CaixaDeTexto 3">
            <a:extLst>
              <a:ext uri="{FF2B5EF4-FFF2-40B4-BE49-F238E27FC236}">
                <a16:creationId xmlns:a16="http://schemas.microsoft.com/office/drawing/2014/main" id="{A6EC074B-CCAF-46C9-A2C5-E07F56FEE848}"/>
              </a:ext>
            </a:extLst>
          </p:cNvPr>
          <p:cNvSpPr txBox="1"/>
          <p:nvPr/>
        </p:nvSpPr>
        <p:spPr>
          <a:xfrm>
            <a:off x="199690" y="1914026"/>
            <a:ext cx="3816000" cy="461665"/>
          </a:xfrm>
          <a:prstGeom prst="rect">
            <a:avLst/>
          </a:prstGeom>
          <a:noFill/>
          <a:ln w="28575">
            <a:solidFill>
              <a:srgbClr val="6ECECB"/>
            </a:solidFill>
          </a:ln>
        </p:spPr>
        <p:txBody>
          <a:bodyPr wrap="square" rtlCol="0">
            <a:spAutoFit/>
          </a:bodyPr>
          <a:lstStyle/>
          <a:p>
            <a:r>
              <a:rPr lang="sl-SI" sz="2400" dirty="0"/>
              <a:t>Grafično oblikovanje</a:t>
            </a:r>
            <a:endParaRPr lang="en-GB" sz="2400" dirty="0"/>
          </a:p>
        </p:txBody>
      </p:sp>
      <p:sp>
        <p:nvSpPr>
          <p:cNvPr id="5" name="CaixaDeTexto 4">
            <a:extLst>
              <a:ext uri="{FF2B5EF4-FFF2-40B4-BE49-F238E27FC236}">
                <a16:creationId xmlns:a16="http://schemas.microsoft.com/office/drawing/2014/main" id="{260E321D-EE1E-4F11-9217-2F4A0884AA65}"/>
              </a:ext>
            </a:extLst>
          </p:cNvPr>
          <p:cNvSpPr txBox="1"/>
          <p:nvPr/>
        </p:nvSpPr>
        <p:spPr>
          <a:xfrm>
            <a:off x="199690" y="2503794"/>
            <a:ext cx="3816000" cy="460800"/>
          </a:xfrm>
          <a:prstGeom prst="rect">
            <a:avLst/>
          </a:prstGeom>
          <a:noFill/>
          <a:ln w="28575">
            <a:solidFill>
              <a:srgbClr val="6ECECB"/>
            </a:solidFill>
          </a:ln>
        </p:spPr>
        <p:txBody>
          <a:bodyPr wrap="square" rtlCol="0">
            <a:spAutoFit/>
          </a:bodyPr>
          <a:lstStyle/>
          <a:p>
            <a:r>
              <a:rPr lang="sl-SI" sz="2400" dirty="0"/>
              <a:t>Programiranje spletne strani</a:t>
            </a:r>
            <a:endParaRPr lang="en-GB" sz="2400" dirty="0"/>
          </a:p>
        </p:txBody>
      </p:sp>
      <p:sp>
        <p:nvSpPr>
          <p:cNvPr id="6" name="CaixaDeTexto 5">
            <a:extLst>
              <a:ext uri="{FF2B5EF4-FFF2-40B4-BE49-F238E27FC236}">
                <a16:creationId xmlns:a16="http://schemas.microsoft.com/office/drawing/2014/main" id="{CAE203FF-1349-4583-AB48-F5C9B4C85076}"/>
              </a:ext>
            </a:extLst>
          </p:cNvPr>
          <p:cNvSpPr txBox="1"/>
          <p:nvPr/>
        </p:nvSpPr>
        <p:spPr>
          <a:xfrm>
            <a:off x="199690" y="3092697"/>
            <a:ext cx="3816000" cy="461665"/>
          </a:xfrm>
          <a:prstGeom prst="rect">
            <a:avLst/>
          </a:prstGeom>
          <a:noFill/>
          <a:ln w="28575">
            <a:solidFill>
              <a:srgbClr val="6ECECB"/>
            </a:solidFill>
          </a:ln>
        </p:spPr>
        <p:txBody>
          <a:bodyPr wrap="square" rtlCol="0">
            <a:spAutoFit/>
          </a:bodyPr>
          <a:lstStyle/>
          <a:p>
            <a:r>
              <a:rPr lang="sl-SI" sz="2400" dirty="0"/>
              <a:t>Avtorske pravice</a:t>
            </a:r>
            <a:endParaRPr lang="en-GB" sz="2400" dirty="0"/>
          </a:p>
        </p:txBody>
      </p:sp>
      <p:sp>
        <p:nvSpPr>
          <p:cNvPr id="8" name="CaixaDeTexto 7">
            <a:extLst>
              <a:ext uri="{FF2B5EF4-FFF2-40B4-BE49-F238E27FC236}">
                <a16:creationId xmlns:a16="http://schemas.microsoft.com/office/drawing/2014/main" id="{F0DAB4A4-0DAA-47C7-B9F1-D5B24216461E}"/>
              </a:ext>
            </a:extLst>
          </p:cNvPr>
          <p:cNvSpPr txBox="1"/>
          <p:nvPr/>
        </p:nvSpPr>
        <p:spPr>
          <a:xfrm>
            <a:off x="199690" y="4295833"/>
            <a:ext cx="3816000" cy="461665"/>
          </a:xfrm>
          <a:prstGeom prst="rect">
            <a:avLst/>
          </a:prstGeom>
          <a:noFill/>
          <a:ln w="28575">
            <a:solidFill>
              <a:srgbClr val="6ECECB"/>
            </a:solidFill>
          </a:ln>
        </p:spPr>
        <p:txBody>
          <a:bodyPr wrap="square" rtlCol="0">
            <a:spAutoFit/>
          </a:bodyPr>
          <a:lstStyle/>
          <a:p>
            <a:r>
              <a:rPr lang="sl-SI" sz="2400" dirty="0"/>
              <a:t>Spletno gostovanje </a:t>
            </a:r>
            <a:endParaRPr lang="en-GB" sz="2400" dirty="0"/>
          </a:p>
        </p:txBody>
      </p:sp>
      <p:sp>
        <p:nvSpPr>
          <p:cNvPr id="9" name="CaixaDeTexto 8">
            <a:extLst>
              <a:ext uri="{FF2B5EF4-FFF2-40B4-BE49-F238E27FC236}">
                <a16:creationId xmlns:a16="http://schemas.microsoft.com/office/drawing/2014/main" id="{41FBFE0D-43AD-4C48-8F92-AF270096C10E}"/>
              </a:ext>
            </a:extLst>
          </p:cNvPr>
          <p:cNvSpPr txBox="1"/>
          <p:nvPr/>
        </p:nvSpPr>
        <p:spPr>
          <a:xfrm>
            <a:off x="199690" y="4897770"/>
            <a:ext cx="3816000" cy="461665"/>
          </a:xfrm>
          <a:prstGeom prst="rect">
            <a:avLst/>
          </a:prstGeom>
          <a:noFill/>
          <a:ln w="28575">
            <a:solidFill>
              <a:srgbClr val="6ECECB"/>
            </a:solidFill>
          </a:ln>
        </p:spPr>
        <p:txBody>
          <a:bodyPr wrap="square" rtlCol="0">
            <a:spAutoFit/>
          </a:bodyPr>
          <a:lstStyle/>
          <a:p>
            <a:r>
              <a:rPr lang="sl-SI" sz="2400" dirty="0"/>
              <a:t>Domena</a:t>
            </a:r>
            <a:endParaRPr lang="en-GB" sz="2400" dirty="0"/>
          </a:p>
        </p:txBody>
      </p:sp>
      <p:sp>
        <p:nvSpPr>
          <p:cNvPr id="11" name="CaixaDeTexto 10">
            <a:extLst>
              <a:ext uri="{FF2B5EF4-FFF2-40B4-BE49-F238E27FC236}">
                <a16:creationId xmlns:a16="http://schemas.microsoft.com/office/drawing/2014/main" id="{2CC3FDB5-4882-48E1-8D87-4C8DE3549352}"/>
              </a:ext>
            </a:extLst>
          </p:cNvPr>
          <p:cNvSpPr txBox="1"/>
          <p:nvPr/>
        </p:nvSpPr>
        <p:spPr>
          <a:xfrm>
            <a:off x="4181435" y="1023813"/>
            <a:ext cx="3850846" cy="830997"/>
          </a:xfrm>
          <a:prstGeom prst="rect">
            <a:avLst/>
          </a:prstGeom>
          <a:solidFill>
            <a:srgbClr val="FDDE00"/>
          </a:solidFill>
        </p:spPr>
        <p:txBody>
          <a:bodyPr wrap="square" rtlCol="0" anchor="ctr">
            <a:noAutofit/>
          </a:bodyPr>
          <a:lstStyle/>
          <a:p>
            <a:pPr algn="ctr"/>
            <a:r>
              <a:rPr lang="sl-SI" sz="2400" b="1" dirty="0">
                <a:effectLst>
                  <a:outerShdw blurRad="38100" dist="38100" dir="2700000" algn="tl">
                    <a:srgbClr val="000000">
                      <a:alpha val="43137"/>
                    </a:srgbClr>
                  </a:outerShdw>
                </a:effectLst>
              </a:rPr>
              <a:t>Optimizacija iskalnika</a:t>
            </a:r>
            <a:endParaRPr lang="en-GB" sz="2400" b="1" dirty="0">
              <a:effectLst>
                <a:outerShdw blurRad="38100" dist="38100" dir="2700000" algn="tl">
                  <a:srgbClr val="000000">
                    <a:alpha val="43137"/>
                  </a:srgbClr>
                </a:outerShdw>
              </a:effectLst>
            </a:endParaRPr>
          </a:p>
        </p:txBody>
      </p:sp>
      <p:sp>
        <p:nvSpPr>
          <p:cNvPr id="13" name="CaixaDeTexto 12">
            <a:extLst>
              <a:ext uri="{FF2B5EF4-FFF2-40B4-BE49-F238E27FC236}">
                <a16:creationId xmlns:a16="http://schemas.microsoft.com/office/drawing/2014/main" id="{96D88519-11EA-4216-9A00-33E0FD59607D}"/>
              </a:ext>
            </a:extLst>
          </p:cNvPr>
          <p:cNvSpPr txBox="1"/>
          <p:nvPr/>
        </p:nvSpPr>
        <p:spPr>
          <a:xfrm>
            <a:off x="4170577" y="2944233"/>
            <a:ext cx="3850846" cy="461665"/>
          </a:xfrm>
          <a:prstGeom prst="rect">
            <a:avLst/>
          </a:prstGeom>
          <a:noFill/>
          <a:ln w="28575">
            <a:solidFill>
              <a:srgbClr val="FDDE00"/>
            </a:solidFill>
          </a:ln>
        </p:spPr>
        <p:txBody>
          <a:bodyPr wrap="square" rtlCol="0">
            <a:spAutoFit/>
          </a:bodyPr>
          <a:lstStyle/>
          <a:p>
            <a:r>
              <a:rPr lang="sl-SI" sz="2400" dirty="0"/>
              <a:t>Razvoj novih spletnih vsebin</a:t>
            </a:r>
            <a:endParaRPr lang="en-GB" sz="2400" dirty="0"/>
          </a:p>
        </p:txBody>
      </p:sp>
      <p:sp>
        <p:nvSpPr>
          <p:cNvPr id="15" name="CaixaDeTexto 14">
            <a:extLst>
              <a:ext uri="{FF2B5EF4-FFF2-40B4-BE49-F238E27FC236}">
                <a16:creationId xmlns:a16="http://schemas.microsoft.com/office/drawing/2014/main" id="{1F0F1A65-DCE8-4B84-BA34-3D85F4EC105A}"/>
              </a:ext>
            </a:extLst>
          </p:cNvPr>
          <p:cNvSpPr txBox="1"/>
          <p:nvPr/>
        </p:nvSpPr>
        <p:spPr>
          <a:xfrm>
            <a:off x="8176310" y="1023813"/>
            <a:ext cx="3816000" cy="830997"/>
          </a:xfrm>
          <a:prstGeom prst="rect">
            <a:avLst/>
          </a:prstGeom>
          <a:solidFill>
            <a:srgbClr val="F7981D"/>
          </a:solidFill>
        </p:spPr>
        <p:txBody>
          <a:bodyPr wrap="square" rtlCol="0">
            <a:spAutoFit/>
          </a:bodyPr>
          <a:lstStyle/>
          <a:p>
            <a:pPr algn="ctr"/>
            <a:r>
              <a:rPr lang="sl-SI" sz="2400" b="1" dirty="0">
                <a:solidFill>
                  <a:schemeClr val="bg1"/>
                </a:solidFill>
                <a:effectLst>
                  <a:outerShdw blurRad="38100" dist="38100" dir="2700000" algn="tl">
                    <a:srgbClr val="000000">
                      <a:alpha val="43137"/>
                    </a:srgbClr>
                  </a:outerShdw>
                </a:effectLst>
              </a:rPr>
              <a:t>Spletno trženje in socialni mediji</a:t>
            </a:r>
            <a:endParaRPr lang="en-GB" sz="2400" b="1" dirty="0">
              <a:solidFill>
                <a:schemeClr val="bg1"/>
              </a:solidFill>
              <a:effectLst>
                <a:outerShdw blurRad="38100" dist="38100" dir="2700000" algn="tl">
                  <a:srgbClr val="000000">
                    <a:alpha val="43137"/>
                  </a:srgbClr>
                </a:outerShdw>
              </a:effectLst>
            </a:endParaRPr>
          </a:p>
        </p:txBody>
      </p:sp>
      <p:sp>
        <p:nvSpPr>
          <p:cNvPr id="16" name="CaixaDeTexto 15">
            <a:extLst>
              <a:ext uri="{FF2B5EF4-FFF2-40B4-BE49-F238E27FC236}">
                <a16:creationId xmlns:a16="http://schemas.microsoft.com/office/drawing/2014/main" id="{4890DF08-6F28-4B8D-9AB2-86751BEA70F6}"/>
              </a:ext>
            </a:extLst>
          </p:cNvPr>
          <p:cNvSpPr txBox="1"/>
          <p:nvPr/>
        </p:nvSpPr>
        <p:spPr>
          <a:xfrm>
            <a:off x="8176310" y="1914026"/>
            <a:ext cx="3816000" cy="461665"/>
          </a:xfrm>
          <a:prstGeom prst="rect">
            <a:avLst/>
          </a:prstGeom>
          <a:noFill/>
          <a:ln w="19050">
            <a:solidFill>
              <a:srgbClr val="F7981D"/>
            </a:solidFill>
          </a:ln>
        </p:spPr>
        <p:txBody>
          <a:bodyPr wrap="square" rtlCol="0">
            <a:spAutoFit/>
          </a:bodyPr>
          <a:lstStyle/>
          <a:p>
            <a:r>
              <a:rPr lang="sl-SI" sz="2400" dirty="0"/>
              <a:t>Trženje po spletni pošti</a:t>
            </a:r>
            <a:endParaRPr lang="en-GB" sz="2400" dirty="0"/>
          </a:p>
        </p:txBody>
      </p:sp>
      <p:sp>
        <p:nvSpPr>
          <p:cNvPr id="17" name="CaixaDeTexto 16">
            <a:extLst>
              <a:ext uri="{FF2B5EF4-FFF2-40B4-BE49-F238E27FC236}">
                <a16:creationId xmlns:a16="http://schemas.microsoft.com/office/drawing/2014/main" id="{9B66EA7D-1961-4E09-BCFC-17D8062ADF80}"/>
              </a:ext>
            </a:extLst>
          </p:cNvPr>
          <p:cNvSpPr txBox="1"/>
          <p:nvPr/>
        </p:nvSpPr>
        <p:spPr>
          <a:xfrm>
            <a:off x="8176310" y="2419418"/>
            <a:ext cx="3816000" cy="461665"/>
          </a:xfrm>
          <a:prstGeom prst="rect">
            <a:avLst/>
          </a:prstGeom>
          <a:noFill/>
          <a:ln w="19050">
            <a:solidFill>
              <a:srgbClr val="F7981D"/>
            </a:solidFill>
          </a:ln>
        </p:spPr>
        <p:txBody>
          <a:bodyPr wrap="square" rtlCol="0">
            <a:spAutoFit/>
          </a:bodyPr>
          <a:lstStyle/>
          <a:p>
            <a:r>
              <a:rPr lang="sl-SI" sz="2400" dirty="0"/>
              <a:t>Spletno oglaševanje</a:t>
            </a:r>
            <a:endParaRPr lang="en-GB" sz="2400" dirty="0"/>
          </a:p>
        </p:txBody>
      </p:sp>
      <p:sp>
        <p:nvSpPr>
          <p:cNvPr id="18" name="CaixaDeTexto 17">
            <a:extLst>
              <a:ext uri="{FF2B5EF4-FFF2-40B4-BE49-F238E27FC236}">
                <a16:creationId xmlns:a16="http://schemas.microsoft.com/office/drawing/2014/main" id="{BF30C8A4-1C19-407E-BAAD-0BAE03B7EF07}"/>
              </a:ext>
            </a:extLst>
          </p:cNvPr>
          <p:cNvSpPr txBox="1"/>
          <p:nvPr/>
        </p:nvSpPr>
        <p:spPr>
          <a:xfrm>
            <a:off x="8176310" y="2924810"/>
            <a:ext cx="3816000" cy="461665"/>
          </a:xfrm>
          <a:prstGeom prst="rect">
            <a:avLst/>
          </a:prstGeom>
          <a:noFill/>
          <a:ln w="19050">
            <a:solidFill>
              <a:srgbClr val="F7981D"/>
            </a:solidFill>
          </a:ln>
        </p:spPr>
        <p:txBody>
          <a:bodyPr wrap="square" rtlCol="0">
            <a:spAutoFit/>
          </a:bodyPr>
          <a:lstStyle/>
          <a:p>
            <a:r>
              <a:rPr lang="sl-SI" sz="2400" dirty="0"/>
              <a:t>Spletna distribucija</a:t>
            </a:r>
            <a:endParaRPr lang="en-GB" sz="2400" dirty="0"/>
          </a:p>
        </p:txBody>
      </p:sp>
      <p:sp>
        <p:nvSpPr>
          <p:cNvPr id="19" name="CaixaDeTexto 18">
            <a:extLst>
              <a:ext uri="{FF2B5EF4-FFF2-40B4-BE49-F238E27FC236}">
                <a16:creationId xmlns:a16="http://schemas.microsoft.com/office/drawing/2014/main" id="{729EA442-9962-4F45-87EA-ADE0C3C9CE12}"/>
              </a:ext>
            </a:extLst>
          </p:cNvPr>
          <p:cNvSpPr txBox="1"/>
          <p:nvPr/>
        </p:nvSpPr>
        <p:spPr>
          <a:xfrm>
            <a:off x="8176310" y="3430202"/>
            <a:ext cx="3816000" cy="830997"/>
          </a:xfrm>
          <a:prstGeom prst="rect">
            <a:avLst/>
          </a:prstGeom>
          <a:noFill/>
          <a:ln w="19050">
            <a:solidFill>
              <a:srgbClr val="F7981D"/>
            </a:solidFill>
          </a:ln>
        </p:spPr>
        <p:txBody>
          <a:bodyPr wrap="square" rtlCol="0">
            <a:spAutoFit/>
          </a:bodyPr>
          <a:lstStyle/>
          <a:p>
            <a:r>
              <a:rPr lang="en-GB" sz="2400" dirty="0"/>
              <a:t>Facebook, Twitter, Instagram, Pinterest</a:t>
            </a:r>
          </a:p>
        </p:txBody>
      </p:sp>
      <p:sp>
        <p:nvSpPr>
          <p:cNvPr id="21" name="CaixaDeTexto 20">
            <a:extLst>
              <a:ext uri="{FF2B5EF4-FFF2-40B4-BE49-F238E27FC236}">
                <a16:creationId xmlns:a16="http://schemas.microsoft.com/office/drawing/2014/main" id="{E184D65D-7642-4C50-B51D-DECD8387081D}"/>
              </a:ext>
            </a:extLst>
          </p:cNvPr>
          <p:cNvSpPr txBox="1"/>
          <p:nvPr/>
        </p:nvSpPr>
        <p:spPr>
          <a:xfrm>
            <a:off x="8176310" y="4810318"/>
            <a:ext cx="3816000" cy="461665"/>
          </a:xfrm>
          <a:prstGeom prst="rect">
            <a:avLst/>
          </a:prstGeom>
          <a:noFill/>
          <a:ln w="19050">
            <a:solidFill>
              <a:srgbClr val="F7981D"/>
            </a:solidFill>
          </a:ln>
        </p:spPr>
        <p:txBody>
          <a:bodyPr wrap="square" rtlCol="0">
            <a:spAutoFit/>
          </a:bodyPr>
          <a:lstStyle/>
          <a:p>
            <a:r>
              <a:rPr lang="sl-SI" sz="2400" dirty="0"/>
              <a:t>Plačljivost iskanj</a:t>
            </a:r>
            <a:endParaRPr lang="en-GB" sz="2400" dirty="0"/>
          </a:p>
        </p:txBody>
      </p:sp>
      <p:sp>
        <p:nvSpPr>
          <p:cNvPr id="22" name="CaixaDeTexto 21">
            <a:extLst>
              <a:ext uri="{FF2B5EF4-FFF2-40B4-BE49-F238E27FC236}">
                <a16:creationId xmlns:a16="http://schemas.microsoft.com/office/drawing/2014/main" id="{7FE777FA-8ECC-49E3-B836-32C6DBD82C42}"/>
              </a:ext>
            </a:extLst>
          </p:cNvPr>
          <p:cNvSpPr txBox="1"/>
          <p:nvPr/>
        </p:nvSpPr>
        <p:spPr>
          <a:xfrm>
            <a:off x="8176310" y="5315710"/>
            <a:ext cx="3816000" cy="461665"/>
          </a:xfrm>
          <a:prstGeom prst="rect">
            <a:avLst/>
          </a:prstGeom>
          <a:noFill/>
          <a:ln w="19050">
            <a:solidFill>
              <a:srgbClr val="F7981D"/>
            </a:solidFill>
          </a:ln>
        </p:spPr>
        <p:txBody>
          <a:bodyPr wrap="square" rtlCol="0">
            <a:spAutoFit/>
          </a:bodyPr>
          <a:lstStyle/>
          <a:p>
            <a:r>
              <a:rPr lang="sl-SI" sz="2400" dirty="0"/>
              <a:t>Spletne ocene</a:t>
            </a:r>
            <a:endParaRPr lang="en-GB" sz="2400" dirty="0"/>
          </a:p>
        </p:txBody>
      </p:sp>
      <p:sp>
        <p:nvSpPr>
          <p:cNvPr id="24" name="CaixaDeTexto 23">
            <a:extLst>
              <a:ext uri="{FF2B5EF4-FFF2-40B4-BE49-F238E27FC236}">
                <a16:creationId xmlns:a16="http://schemas.microsoft.com/office/drawing/2014/main" id="{990338BC-0626-4356-B3FD-5774027D61B4}"/>
              </a:ext>
            </a:extLst>
          </p:cNvPr>
          <p:cNvSpPr txBox="1"/>
          <p:nvPr/>
        </p:nvSpPr>
        <p:spPr>
          <a:xfrm>
            <a:off x="199690" y="3682465"/>
            <a:ext cx="3816000" cy="461665"/>
          </a:xfrm>
          <a:prstGeom prst="rect">
            <a:avLst/>
          </a:prstGeom>
          <a:noFill/>
          <a:ln w="28575">
            <a:solidFill>
              <a:srgbClr val="6ECECB"/>
            </a:solidFill>
          </a:ln>
        </p:spPr>
        <p:txBody>
          <a:bodyPr wrap="square" rtlCol="0">
            <a:spAutoFit/>
          </a:bodyPr>
          <a:lstStyle/>
          <a:p>
            <a:r>
              <a:rPr lang="sl-SI" sz="2400" dirty="0"/>
              <a:t>Sistem za upravljanje vsebin</a:t>
            </a:r>
            <a:endParaRPr lang="en-GB" sz="2400" dirty="0"/>
          </a:p>
        </p:txBody>
      </p:sp>
      <p:sp>
        <p:nvSpPr>
          <p:cNvPr id="25" name="CaixaDeTexto 24">
            <a:extLst>
              <a:ext uri="{FF2B5EF4-FFF2-40B4-BE49-F238E27FC236}">
                <a16:creationId xmlns:a16="http://schemas.microsoft.com/office/drawing/2014/main" id="{CBE3A32A-917E-4F15-9E64-67CBDA3CD51A}"/>
              </a:ext>
            </a:extLst>
          </p:cNvPr>
          <p:cNvSpPr txBox="1"/>
          <p:nvPr/>
        </p:nvSpPr>
        <p:spPr>
          <a:xfrm>
            <a:off x="199690" y="5546542"/>
            <a:ext cx="3816000" cy="461665"/>
          </a:xfrm>
          <a:prstGeom prst="rect">
            <a:avLst/>
          </a:prstGeom>
          <a:noFill/>
          <a:ln w="28575">
            <a:solidFill>
              <a:srgbClr val="6ECECB"/>
            </a:solidFill>
          </a:ln>
        </p:spPr>
        <p:txBody>
          <a:bodyPr wrap="square" rtlCol="0">
            <a:spAutoFit/>
          </a:bodyPr>
          <a:lstStyle/>
          <a:p>
            <a:r>
              <a:rPr lang="sl-SI" sz="2400" dirty="0"/>
              <a:t>Spletni rezervacijski sistem</a:t>
            </a:r>
            <a:endParaRPr lang="en-GB" sz="2400" dirty="0"/>
          </a:p>
        </p:txBody>
      </p:sp>
      <p:sp>
        <p:nvSpPr>
          <p:cNvPr id="26" name="CaixaDeTexto 25">
            <a:extLst>
              <a:ext uri="{FF2B5EF4-FFF2-40B4-BE49-F238E27FC236}">
                <a16:creationId xmlns:a16="http://schemas.microsoft.com/office/drawing/2014/main" id="{5148AF4C-429B-45AC-AC43-3FC73986745A}"/>
              </a:ext>
            </a:extLst>
          </p:cNvPr>
          <p:cNvSpPr txBox="1"/>
          <p:nvPr/>
        </p:nvSpPr>
        <p:spPr>
          <a:xfrm>
            <a:off x="4181435" y="1914026"/>
            <a:ext cx="3850846" cy="830997"/>
          </a:xfrm>
          <a:prstGeom prst="rect">
            <a:avLst/>
          </a:prstGeom>
          <a:noFill/>
          <a:ln w="28575">
            <a:solidFill>
              <a:srgbClr val="FDDE00"/>
            </a:solidFill>
          </a:ln>
        </p:spPr>
        <p:txBody>
          <a:bodyPr wrap="square" rtlCol="0">
            <a:spAutoFit/>
          </a:bodyPr>
          <a:lstStyle/>
          <a:p>
            <a:r>
              <a:rPr lang="sl-SI" sz="2400" dirty="0"/>
              <a:t>Ključne besede in optimizacija iskalnika</a:t>
            </a:r>
            <a:endParaRPr lang="en-GB" sz="2400" dirty="0"/>
          </a:p>
        </p:txBody>
      </p:sp>
      <p:sp>
        <p:nvSpPr>
          <p:cNvPr id="28" name="CaixaDeTexto 27">
            <a:extLst>
              <a:ext uri="{FF2B5EF4-FFF2-40B4-BE49-F238E27FC236}">
                <a16:creationId xmlns:a16="http://schemas.microsoft.com/office/drawing/2014/main" id="{A1E61FB2-A1FE-48E8-A788-AFAB4895707B}"/>
              </a:ext>
            </a:extLst>
          </p:cNvPr>
          <p:cNvSpPr txBox="1"/>
          <p:nvPr/>
        </p:nvSpPr>
        <p:spPr>
          <a:xfrm>
            <a:off x="4170577" y="3656156"/>
            <a:ext cx="3850846" cy="1938992"/>
          </a:xfrm>
          <a:prstGeom prst="rect">
            <a:avLst/>
          </a:prstGeom>
          <a:noFill/>
          <a:ln w="28575">
            <a:solidFill>
              <a:srgbClr val="FDDE00"/>
            </a:solidFill>
          </a:ln>
        </p:spPr>
        <p:txBody>
          <a:bodyPr wrap="square" rtlCol="0">
            <a:spAutoFit/>
          </a:bodyPr>
          <a:lstStyle/>
          <a:p>
            <a:r>
              <a:rPr lang="en-GB" sz="2400" dirty="0"/>
              <a:t>Re</a:t>
            </a:r>
            <a:r>
              <a:rPr lang="sl-SI" sz="2400" dirty="0"/>
              <a:t>dno spremljanje statistike iskalnika, Google analitike, prometa na spletu, spletnih rezervacij in poizvedb ter ostalih spletnih aktivnosti</a:t>
            </a:r>
            <a:endParaRPr lang="en-GB" sz="2400" dirty="0"/>
          </a:p>
        </p:txBody>
      </p:sp>
      <p:sp>
        <p:nvSpPr>
          <p:cNvPr id="30" name="CaixaDeTexto 29">
            <a:extLst>
              <a:ext uri="{FF2B5EF4-FFF2-40B4-BE49-F238E27FC236}">
                <a16:creationId xmlns:a16="http://schemas.microsoft.com/office/drawing/2014/main" id="{1DA088FD-08FF-4C91-98E9-9746509CD7D1}"/>
              </a:ext>
            </a:extLst>
          </p:cNvPr>
          <p:cNvSpPr txBox="1"/>
          <p:nvPr/>
        </p:nvSpPr>
        <p:spPr>
          <a:xfrm>
            <a:off x="8176310" y="5821100"/>
            <a:ext cx="3816000" cy="461665"/>
          </a:xfrm>
          <a:prstGeom prst="rect">
            <a:avLst/>
          </a:prstGeom>
          <a:noFill/>
          <a:ln w="19050">
            <a:solidFill>
              <a:srgbClr val="F7981D"/>
            </a:solidFill>
          </a:ln>
        </p:spPr>
        <p:txBody>
          <a:bodyPr wrap="square" rtlCol="0">
            <a:spAutoFit/>
          </a:bodyPr>
          <a:lstStyle/>
          <a:p>
            <a:r>
              <a:rPr lang="sl-SI" sz="2400" dirty="0"/>
              <a:t>Ostalo spletno trženje</a:t>
            </a:r>
            <a:endParaRPr lang="en-GB" sz="2400" dirty="0"/>
          </a:p>
        </p:txBody>
      </p:sp>
      <p:sp>
        <p:nvSpPr>
          <p:cNvPr id="31" name="CaixaDeTexto 30">
            <a:extLst>
              <a:ext uri="{FF2B5EF4-FFF2-40B4-BE49-F238E27FC236}">
                <a16:creationId xmlns:a16="http://schemas.microsoft.com/office/drawing/2014/main" id="{DB1647FD-CAC0-4B13-8654-7804A50E369D}"/>
              </a:ext>
            </a:extLst>
          </p:cNvPr>
          <p:cNvSpPr txBox="1"/>
          <p:nvPr/>
        </p:nvSpPr>
        <p:spPr>
          <a:xfrm>
            <a:off x="8176310" y="4304926"/>
            <a:ext cx="3816000" cy="461665"/>
          </a:xfrm>
          <a:prstGeom prst="rect">
            <a:avLst/>
          </a:prstGeom>
          <a:noFill/>
          <a:ln w="19050">
            <a:solidFill>
              <a:srgbClr val="F7981D"/>
            </a:solidFill>
          </a:ln>
        </p:spPr>
        <p:txBody>
          <a:bodyPr wrap="square" rtlCol="0">
            <a:spAutoFit/>
          </a:bodyPr>
          <a:lstStyle/>
          <a:p>
            <a:r>
              <a:rPr lang="sl-SI" sz="2400" dirty="0"/>
              <a:t>Deljenje fotografij in videov</a:t>
            </a:r>
            <a:endParaRPr lang="en-GB" sz="2400" dirty="0"/>
          </a:p>
        </p:txBody>
      </p:sp>
    </p:spTree>
    <p:extLst>
      <p:ext uri="{BB962C8B-B14F-4D97-AF65-F5344CB8AC3E}">
        <p14:creationId xmlns:p14="http://schemas.microsoft.com/office/powerpoint/2010/main" val="2378724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tângulo 53">
            <a:extLst>
              <a:ext uri="{FF2B5EF4-FFF2-40B4-BE49-F238E27FC236}">
                <a16:creationId xmlns:a16="http://schemas.microsoft.com/office/drawing/2014/main" id="{38E3F0EF-5533-4CCF-B62B-D0A55B01A272}"/>
              </a:ext>
            </a:extLst>
          </p:cNvPr>
          <p:cNvSpPr/>
          <p:nvPr/>
        </p:nvSpPr>
        <p:spPr>
          <a:xfrm>
            <a:off x="0" y="4113796"/>
            <a:ext cx="12192000" cy="5655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tângulo 54">
            <a:extLst>
              <a:ext uri="{FF2B5EF4-FFF2-40B4-BE49-F238E27FC236}">
                <a16:creationId xmlns:a16="http://schemas.microsoft.com/office/drawing/2014/main" id="{79D7F80B-A5FB-4F13-875B-3C24FA94401F}"/>
              </a:ext>
            </a:extLst>
          </p:cNvPr>
          <p:cNvSpPr/>
          <p:nvPr/>
        </p:nvSpPr>
        <p:spPr>
          <a:xfrm>
            <a:off x="0" y="5217934"/>
            <a:ext cx="12192000" cy="5655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tângulo 52">
            <a:extLst>
              <a:ext uri="{FF2B5EF4-FFF2-40B4-BE49-F238E27FC236}">
                <a16:creationId xmlns:a16="http://schemas.microsoft.com/office/drawing/2014/main" id="{EF28DAEE-AFDC-4328-B1A6-08BE50025ECF}"/>
              </a:ext>
            </a:extLst>
          </p:cNvPr>
          <p:cNvSpPr/>
          <p:nvPr/>
        </p:nvSpPr>
        <p:spPr>
          <a:xfrm>
            <a:off x="0" y="2993544"/>
            <a:ext cx="12192000" cy="5655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tângulo 48">
            <a:extLst>
              <a:ext uri="{FF2B5EF4-FFF2-40B4-BE49-F238E27FC236}">
                <a16:creationId xmlns:a16="http://schemas.microsoft.com/office/drawing/2014/main" id="{CD7F937F-9BD2-4D5C-8526-D5491E736781}"/>
              </a:ext>
            </a:extLst>
          </p:cNvPr>
          <p:cNvSpPr/>
          <p:nvPr/>
        </p:nvSpPr>
        <p:spPr>
          <a:xfrm>
            <a:off x="0" y="1555492"/>
            <a:ext cx="12192000" cy="8686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3646029" y="28619"/>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Tehnike spletnega trženja</a:t>
            </a:r>
            <a:endParaRPr lang="en-US" sz="3600" b="1" dirty="0"/>
          </a:p>
        </p:txBody>
      </p:sp>
      <p:sp>
        <p:nvSpPr>
          <p:cNvPr id="2" name="CaixaDeTexto 1">
            <a:extLst>
              <a:ext uri="{FF2B5EF4-FFF2-40B4-BE49-F238E27FC236}">
                <a16:creationId xmlns:a16="http://schemas.microsoft.com/office/drawing/2014/main" id="{D906549C-777E-48FF-8AE3-94956A9D0369}"/>
              </a:ext>
            </a:extLst>
          </p:cNvPr>
          <p:cNvSpPr txBox="1"/>
          <p:nvPr/>
        </p:nvSpPr>
        <p:spPr>
          <a:xfrm>
            <a:off x="-38569" y="720637"/>
            <a:ext cx="4933359" cy="553998"/>
          </a:xfrm>
          <a:prstGeom prst="rect">
            <a:avLst/>
          </a:prstGeom>
          <a:solidFill>
            <a:srgbClr val="6ECECB"/>
          </a:solidFill>
        </p:spPr>
        <p:txBody>
          <a:bodyPr wrap="square" rtlCol="0">
            <a:spAutoFit/>
          </a:bodyPr>
          <a:lstStyle/>
          <a:p>
            <a:pPr algn="ctr"/>
            <a:r>
              <a:rPr lang="sl-SI" sz="3000" b="1" dirty="0" err="1"/>
              <a:t>Outbound</a:t>
            </a:r>
            <a:r>
              <a:rPr lang="sl-SI" sz="3000" b="1" dirty="0"/>
              <a:t>/izhodni marketing</a:t>
            </a:r>
            <a:endParaRPr lang="en-GB" sz="3000" b="1" dirty="0"/>
          </a:p>
        </p:txBody>
      </p:sp>
      <p:sp>
        <p:nvSpPr>
          <p:cNvPr id="4" name="CaixaDeTexto 3">
            <a:extLst>
              <a:ext uri="{FF2B5EF4-FFF2-40B4-BE49-F238E27FC236}">
                <a16:creationId xmlns:a16="http://schemas.microsoft.com/office/drawing/2014/main" id="{776DD89E-A0F3-4343-B152-AD04E86CF852}"/>
              </a:ext>
            </a:extLst>
          </p:cNvPr>
          <p:cNvSpPr txBox="1"/>
          <p:nvPr/>
        </p:nvSpPr>
        <p:spPr>
          <a:xfrm>
            <a:off x="137616" y="1578936"/>
            <a:ext cx="4632347" cy="769441"/>
          </a:xfrm>
          <a:prstGeom prst="rect">
            <a:avLst/>
          </a:prstGeom>
          <a:noFill/>
        </p:spPr>
        <p:txBody>
          <a:bodyPr wrap="square" rtlCol="0">
            <a:spAutoFit/>
          </a:bodyPr>
          <a:lstStyle/>
          <a:p>
            <a:pPr algn="ctr"/>
            <a:r>
              <a:rPr lang="en-GB" sz="2200" dirty="0"/>
              <a:t>TV, </a:t>
            </a:r>
            <a:r>
              <a:rPr lang="sl-SI" sz="2200" dirty="0"/>
              <a:t>novinarji</a:t>
            </a:r>
            <a:r>
              <a:rPr lang="en-GB" sz="2200" dirty="0"/>
              <a:t>, </a:t>
            </a:r>
            <a:r>
              <a:rPr lang="sl-SI" sz="2200" dirty="0"/>
              <a:t>r</a:t>
            </a:r>
            <a:r>
              <a:rPr lang="en-GB" sz="2200" dirty="0" err="1"/>
              <a:t>adio</a:t>
            </a:r>
            <a:r>
              <a:rPr lang="en-GB" sz="2200" dirty="0"/>
              <a:t>, </a:t>
            </a:r>
            <a:r>
              <a:rPr lang="sl-SI" sz="2200" dirty="0"/>
              <a:t>klicanja</a:t>
            </a:r>
            <a:r>
              <a:rPr lang="en-GB" sz="2200" dirty="0"/>
              <a:t>, </a:t>
            </a:r>
            <a:r>
              <a:rPr lang="sl-SI" sz="2200" dirty="0"/>
              <a:t>prikazni oglasi</a:t>
            </a:r>
            <a:r>
              <a:rPr lang="en-GB" sz="2200" dirty="0"/>
              <a:t>, </a:t>
            </a:r>
            <a:r>
              <a:rPr lang="sl-SI" sz="2200" dirty="0"/>
              <a:t>tisk</a:t>
            </a:r>
            <a:r>
              <a:rPr lang="en-GB" sz="2200" dirty="0"/>
              <a:t>, </a:t>
            </a:r>
            <a:r>
              <a:rPr lang="sl-SI" sz="2200" dirty="0"/>
              <a:t>sejmi</a:t>
            </a:r>
            <a:r>
              <a:rPr lang="en-GB" sz="2200" dirty="0"/>
              <a:t>,</a:t>
            </a:r>
            <a:r>
              <a:rPr lang="sl-SI" sz="2200" dirty="0"/>
              <a:t> spletna pošta</a:t>
            </a:r>
            <a:endParaRPr lang="en-GB" sz="2200" dirty="0"/>
          </a:p>
        </p:txBody>
      </p:sp>
      <p:sp>
        <p:nvSpPr>
          <p:cNvPr id="5" name="CaixaDeTexto 4">
            <a:extLst>
              <a:ext uri="{FF2B5EF4-FFF2-40B4-BE49-F238E27FC236}">
                <a16:creationId xmlns:a16="http://schemas.microsoft.com/office/drawing/2014/main" id="{32284145-FAA2-45A9-B516-86B9219F73CE}"/>
              </a:ext>
            </a:extLst>
          </p:cNvPr>
          <p:cNvSpPr txBox="1"/>
          <p:nvPr/>
        </p:nvSpPr>
        <p:spPr>
          <a:xfrm>
            <a:off x="147045" y="3058928"/>
            <a:ext cx="4622918" cy="461665"/>
          </a:xfrm>
          <a:prstGeom prst="rect">
            <a:avLst/>
          </a:prstGeom>
          <a:noFill/>
        </p:spPr>
        <p:txBody>
          <a:bodyPr wrap="square" rtlCol="0">
            <a:spAutoFit/>
          </a:bodyPr>
          <a:lstStyle/>
          <a:p>
            <a:pPr algn="ctr"/>
            <a:r>
              <a:rPr lang="sl-SI" sz="2400" dirty="0"/>
              <a:t>Splošna javnost</a:t>
            </a:r>
            <a:endParaRPr lang="en-GB" sz="2400" dirty="0"/>
          </a:p>
        </p:txBody>
      </p:sp>
      <p:sp>
        <p:nvSpPr>
          <p:cNvPr id="7" name="CaixaDeTexto 6">
            <a:extLst>
              <a:ext uri="{FF2B5EF4-FFF2-40B4-BE49-F238E27FC236}">
                <a16:creationId xmlns:a16="http://schemas.microsoft.com/office/drawing/2014/main" id="{CD1B701C-69BD-4877-A12C-30B9350BCF19}"/>
              </a:ext>
            </a:extLst>
          </p:cNvPr>
          <p:cNvSpPr txBox="1"/>
          <p:nvPr/>
        </p:nvSpPr>
        <p:spPr>
          <a:xfrm>
            <a:off x="147045" y="3614258"/>
            <a:ext cx="4622918" cy="461665"/>
          </a:xfrm>
          <a:prstGeom prst="rect">
            <a:avLst/>
          </a:prstGeom>
          <a:noFill/>
        </p:spPr>
        <p:txBody>
          <a:bodyPr wrap="square" rtlCol="0">
            <a:spAutoFit/>
          </a:bodyPr>
          <a:lstStyle/>
          <a:p>
            <a:pPr algn="ctr"/>
            <a:r>
              <a:rPr lang="sl-SI" sz="2400" dirty="0"/>
              <a:t>Visoki</a:t>
            </a:r>
            <a:endParaRPr lang="en-GB" sz="2400" dirty="0"/>
          </a:p>
        </p:txBody>
      </p:sp>
      <p:sp>
        <p:nvSpPr>
          <p:cNvPr id="8" name="CaixaDeTexto 7">
            <a:extLst>
              <a:ext uri="{FF2B5EF4-FFF2-40B4-BE49-F238E27FC236}">
                <a16:creationId xmlns:a16="http://schemas.microsoft.com/office/drawing/2014/main" id="{225B41FA-B359-4289-A0B9-FF27A0A48E86}"/>
              </a:ext>
            </a:extLst>
          </p:cNvPr>
          <p:cNvSpPr txBox="1"/>
          <p:nvPr/>
        </p:nvSpPr>
        <p:spPr>
          <a:xfrm>
            <a:off x="147045" y="4169588"/>
            <a:ext cx="4622918" cy="461665"/>
          </a:xfrm>
          <a:prstGeom prst="rect">
            <a:avLst/>
          </a:prstGeom>
          <a:noFill/>
        </p:spPr>
        <p:txBody>
          <a:bodyPr wrap="square" rtlCol="0">
            <a:spAutoFit/>
          </a:bodyPr>
          <a:lstStyle/>
          <a:p>
            <a:pPr algn="ctr"/>
            <a:r>
              <a:rPr lang="sl-SI" sz="2400" spc="-20" dirty="0"/>
              <a:t>Takojšnji</a:t>
            </a:r>
            <a:endParaRPr lang="en-GB" sz="2400" spc="-20" dirty="0"/>
          </a:p>
        </p:txBody>
      </p:sp>
      <p:sp>
        <p:nvSpPr>
          <p:cNvPr id="9" name="CaixaDeTexto 8">
            <a:extLst>
              <a:ext uri="{FF2B5EF4-FFF2-40B4-BE49-F238E27FC236}">
                <a16:creationId xmlns:a16="http://schemas.microsoft.com/office/drawing/2014/main" id="{2AEEC902-2123-4C00-8B34-ED6271B279F2}"/>
              </a:ext>
            </a:extLst>
          </p:cNvPr>
          <p:cNvSpPr txBox="1"/>
          <p:nvPr/>
        </p:nvSpPr>
        <p:spPr>
          <a:xfrm>
            <a:off x="147045" y="5835578"/>
            <a:ext cx="4622918" cy="461665"/>
          </a:xfrm>
          <a:prstGeom prst="rect">
            <a:avLst/>
          </a:prstGeom>
          <a:noFill/>
        </p:spPr>
        <p:txBody>
          <a:bodyPr wrap="square" rtlCol="0">
            <a:spAutoFit/>
          </a:bodyPr>
          <a:lstStyle/>
          <a:p>
            <a:pPr algn="ctr"/>
            <a:r>
              <a:rPr lang="sl-SI" sz="2400" dirty="0"/>
              <a:t>Nenatančni kazalniki uspešnosti</a:t>
            </a:r>
            <a:endParaRPr lang="en-GB" sz="2400" dirty="0"/>
          </a:p>
        </p:txBody>
      </p:sp>
      <p:sp>
        <p:nvSpPr>
          <p:cNvPr id="12" name="CaixaDeTexto 11">
            <a:extLst>
              <a:ext uri="{FF2B5EF4-FFF2-40B4-BE49-F238E27FC236}">
                <a16:creationId xmlns:a16="http://schemas.microsoft.com/office/drawing/2014/main" id="{2BB1D796-87C8-408A-936A-910F7601FE5C}"/>
              </a:ext>
            </a:extLst>
          </p:cNvPr>
          <p:cNvSpPr txBox="1"/>
          <p:nvPr/>
        </p:nvSpPr>
        <p:spPr>
          <a:xfrm>
            <a:off x="7258639" y="2503598"/>
            <a:ext cx="4932000" cy="461665"/>
          </a:xfrm>
          <a:prstGeom prst="rect">
            <a:avLst/>
          </a:prstGeom>
          <a:noFill/>
        </p:spPr>
        <p:txBody>
          <a:bodyPr wrap="square" rtlCol="0">
            <a:spAutoFit/>
          </a:bodyPr>
          <a:lstStyle/>
          <a:p>
            <a:pPr algn="ctr"/>
            <a:r>
              <a:rPr lang="sl-SI" sz="2400" dirty="0"/>
              <a:t>Kupec išče informacije</a:t>
            </a:r>
            <a:endParaRPr lang="en-GB" sz="2400" dirty="0"/>
          </a:p>
        </p:txBody>
      </p:sp>
      <p:sp>
        <p:nvSpPr>
          <p:cNvPr id="13" name="CaixaDeTexto 12">
            <a:extLst>
              <a:ext uri="{FF2B5EF4-FFF2-40B4-BE49-F238E27FC236}">
                <a16:creationId xmlns:a16="http://schemas.microsoft.com/office/drawing/2014/main" id="{CB807A1B-2EAB-4923-B305-B41B72EEA241}"/>
              </a:ext>
            </a:extLst>
          </p:cNvPr>
          <p:cNvSpPr txBox="1"/>
          <p:nvPr/>
        </p:nvSpPr>
        <p:spPr>
          <a:xfrm>
            <a:off x="7258639" y="3058928"/>
            <a:ext cx="4932000" cy="461665"/>
          </a:xfrm>
          <a:prstGeom prst="rect">
            <a:avLst/>
          </a:prstGeom>
          <a:noFill/>
        </p:spPr>
        <p:txBody>
          <a:bodyPr wrap="square" rtlCol="0">
            <a:spAutoFit/>
          </a:bodyPr>
          <a:lstStyle/>
          <a:p>
            <a:pPr algn="ctr"/>
            <a:r>
              <a:rPr lang="sl-SI" sz="2400" dirty="0"/>
              <a:t>Jasno določena</a:t>
            </a:r>
            <a:endParaRPr lang="en-GB" sz="2400" dirty="0"/>
          </a:p>
        </p:txBody>
      </p:sp>
      <p:sp>
        <p:nvSpPr>
          <p:cNvPr id="14" name="CaixaDeTexto 13">
            <a:extLst>
              <a:ext uri="{FF2B5EF4-FFF2-40B4-BE49-F238E27FC236}">
                <a16:creationId xmlns:a16="http://schemas.microsoft.com/office/drawing/2014/main" id="{99B94341-3094-4F6C-973A-7A03518D6FD4}"/>
              </a:ext>
            </a:extLst>
          </p:cNvPr>
          <p:cNvSpPr txBox="1"/>
          <p:nvPr/>
        </p:nvSpPr>
        <p:spPr>
          <a:xfrm>
            <a:off x="7258639" y="3614258"/>
            <a:ext cx="4932000" cy="461665"/>
          </a:xfrm>
          <a:prstGeom prst="rect">
            <a:avLst/>
          </a:prstGeom>
          <a:noFill/>
        </p:spPr>
        <p:txBody>
          <a:bodyPr wrap="square" rtlCol="0">
            <a:spAutoFit/>
          </a:bodyPr>
          <a:lstStyle/>
          <a:p>
            <a:pPr algn="ctr"/>
            <a:r>
              <a:rPr lang="sl-SI" sz="2400" dirty="0"/>
              <a:t>Nizki</a:t>
            </a:r>
            <a:endParaRPr lang="en-GB" sz="2400" dirty="0"/>
          </a:p>
        </p:txBody>
      </p:sp>
      <p:sp>
        <p:nvSpPr>
          <p:cNvPr id="15" name="CaixaDeTexto 14">
            <a:extLst>
              <a:ext uri="{FF2B5EF4-FFF2-40B4-BE49-F238E27FC236}">
                <a16:creationId xmlns:a16="http://schemas.microsoft.com/office/drawing/2014/main" id="{230C494C-8AA7-4312-8411-59943772F586}"/>
              </a:ext>
            </a:extLst>
          </p:cNvPr>
          <p:cNvSpPr txBox="1"/>
          <p:nvPr/>
        </p:nvSpPr>
        <p:spPr>
          <a:xfrm>
            <a:off x="7258639" y="4724918"/>
            <a:ext cx="4932000" cy="461665"/>
          </a:xfrm>
          <a:prstGeom prst="rect">
            <a:avLst/>
          </a:prstGeom>
          <a:noFill/>
        </p:spPr>
        <p:txBody>
          <a:bodyPr wrap="square" rtlCol="0">
            <a:spAutoFit/>
          </a:bodyPr>
          <a:lstStyle/>
          <a:p>
            <a:pPr algn="ctr"/>
            <a:r>
              <a:rPr lang="sl-SI" sz="2400" dirty="0"/>
              <a:t>Dolgo-ročno</a:t>
            </a:r>
            <a:endParaRPr lang="en-GB" sz="2400" dirty="0"/>
          </a:p>
        </p:txBody>
      </p:sp>
      <p:sp>
        <p:nvSpPr>
          <p:cNvPr id="16" name="CaixaDeTexto 15">
            <a:extLst>
              <a:ext uri="{FF2B5EF4-FFF2-40B4-BE49-F238E27FC236}">
                <a16:creationId xmlns:a16="http://schemas.microsoft.com/office/drawing/2014/main" id="{973002D5-706C-4012-AD55-9481134E55AF}"/>
              </a:ext>
            </a:extLst>
          </p:cNvPr>
          <p:cNvSpPr txBox="1"/>
          <p:nvPr/>
        </p:nvSpPr>
        <p:spPr>
          <a:xfrm>
            <a:off x="7258639" y="5918403"/>
            <a:ext cx="4932000" cy="461665"/>
          </a:xfrm>
          <a:prstGeom prst="rect">
            <a:avLst/>
          </a:prstGeom>
          <a:noFill/>
        </p:spPr>
        <p:txBody>
          <a:bodyPr wrap="square" rtlCol="0">
            <a:spAutoFit/>
          </a:bodyPr>
          <a:lstStyle/>
          <a:p>
            <a:pPr algn="ctr"/>
            <a:r>
              <a:rPr lang="sl-SI" sz="2400" dirty="0"/>
              <a:t>Natančni kazalniki uspešnosti</a:t>
            </a:r>
            <a:endParaRPr lang="en-GB" sz="2400" dirty="0"/>
          </a:p>
        </p:txBody>
      </p:sp>
      <p:sp>
        <p:nvSpPr>
          <p:cNvPr id="17" name="CaixaDeTexto 16">
            <a:extLst>
              <a:ext uri="{FF2B5EF4-FFF2-40B4-BE49-F238E27FC236}">
                <a16:creationId xmlns:a16="http://schemas.microsoft.com/office/drawing/2014/main" id="{F14DC428-3B1C-4D05-9F6C-DEAA951E2638}"/>
              </a:ext>
            </a:extLst>
          </p:cNvPr>
          <p:cNvSpPr txBox="1"/>
          <p:nvPr/>
        </p:nvSpPr>
        <p:spPr>
          <a:xfrm>
            <a:off x="147045" y="2503598"/>
            <a:ext cx="4622918" cy="461665"/>
          </a:xfrm>
          <a:prstGeom prst="rect">
            <a:avLst/>
          </a:prstGeom>
          <a:noFill/>
        </p:spPr>
        <p:txBody>
          <a:bodyPr wrap="square" rtlCol="0">
            <a:spAutoFit/>
          </a:bodyPr>
          <a:lstStyle/>
          <a:p>
            <a:pPr algn="ctr"/>
            <a:r>
              <a:rPr lang="sl-SI" sz="2400" dirty="0"/>
              <a:t>Podjetje sporoča informacije</a:t>
            </a:r>
            <a:endParaRPr lang="en-GB" sz="2400" dirty="0"/>
          </a:p>
        </p:txBody>
      </p:sp>
      <p:sp>
        <p:nvSpPr>
          <p:cNvPr id="19" name="CaixaDeTexto 18">
            <a:extLst>
              <a:ext uri="{FF2B5EF4-FFF2-40B4-BE49-F238E27FC236}">
                <a16:creationId xmlns:a16="http://schemas.microsoft.com/office/drawing/2014/main" id="{864645FB-EC7C-448D-9F74-F0017B6711CC}"/>
              </a:ext>
            </a:extLst>
          </p:cNvPr>
          <p:cNvSpPr txBox="1"/>
          <p:nvPr/>
        </p:nvSpPr>
        <p:spPr>
          <a:xfrm>
            <a:off x="147045" y="5280248"/>
            <a:ext cx="4622918" cy="430887"/>
          </a:xfrm>
          <a:prstGeom prst="rect">
            <a:avLst/>
          </a:prstGeom>
          <a:noFill/>
        </p:spPr>
        <p:txBody>
          <a:bodyPr wrap="square" rtlCol="0">
            <a:spAutoFit/>
          </a:bodyPr>
          <a:lstStyle/>
          <a:p>
            <a:pPr algn="ctr"/>
            <a:r>
              <a:rPr lang="sl-SI" sz="2200" dirty="0"/>
              <a:t>Trženje znamke</a:t>
            </a:r>
            <a:r>
              <a:rPr lang="en-GB" sz="2200" dirty="0"/>
              <a:t>; </a:t>
            </a:r>
            <a:r>
              <a:rPr lang="sl-SI" sz="2200" dirty="0"/>
              <a:t>pospeševanje prodaje</a:t>
            </a:r>
            <a:endParaRPr lang="en-GB" sz="2200" dirty="0"/>
          </a:p>
        </p:txBody>
      </p:sp>
      <p:sp>
        <p:nvSpPr>
          <p:cNvPr id="20" name="CaixaDeTexto 19">
            <a:extLst>
              <a:ext uri="{FF2B5EF4-FFF2-40B4-BE49-F238E27FC236}">
                <a16:creationId xmlns:a16="http://schemas.microsoft.com/office/drawing/2014/main" id="{43666B54-2099-4659-9F1A-34D5520B4477}"/>
              </a:ext>
            </a:extLst>
          </p:cNvPr>
          <p:cNvSpPr txBox="1"/>
          <p:nvPr/>
        </p:nvSpPr>
        <p:spPr>
          <a:xfrm>
            <a:off x="7258639" y="5280248"/>
            <a:ext cx="4932000" cy="769441"/>
          </a:xfrm>
          <a:prstGeom prst="rect">
            <a:avLst/>
          </a:prstGeom>
          <a:noFill/>
        </p:spPr>
        <p:txBody>
          <a:bodyPr wrap="square" rtlCol="0">
            <a:spAutoFit/>
          </a:bodyPr>
          <a:lstStyle/>
          <a:p>
            <a:pPr algn="ctr"/>
            <a:r>
              <a:rPr lang="sl-SI" sz="2200" spc="-60" dirty="0"/>
              <a:t>Cilj je kupec</a:t>
            </a:r>
            <a:r>
              <a:rPr lang="en-GB" sz="2200" spc="-60" dirty="0"/>
              <a:t>; </a:t>
            </a:r>
            <a:r>
              <a:rPr lang="sl-SI" sz="2200" spc="-60" dirty="0"/>
              <a:t>izobraževati/informirati za nakup</a:t>
            </a:r>
            <a:endParaRPr lang="en-GB" sz="2200" spc="-60" dirty="0"/>
          </a:p>
        </p:txBody>
      </p:sp>
      <p:sp>
        <p:nvSpPr>
          <p:cNvPr id="23" name="CaixaDeTexto 22">
            <a:extLst>
              <a:ext uri="{FF2B5EF4-FFF2-40B4-BE49-F238E27FC236}">
                <a16:creationId xmlns:a16="http://schemas.microsoft.com/office/drawing/2014/main" id="{9C394D55-B003-4DAD-82A1-A397E68C78B1}"/>
              </a:ext>
            </a:extLst>
          </p:cNvPr>
          <p:cNvSpPr txBox="1"/>
          <p:nvPr/>
        </p:nvSpPr>
        <p:spPr>
          <a:xfrm>
            <a:off x="7258639" y="1578936"/>
            <a:ext cx="4932000" cy="707886"/>
          </a:xfrm>
          <a:prstGeom prst="rect">
            <a:avLst/>
          </a:prstGeom>
          <a:noFill/>
        </p:spPr>
        <p:txBody>
          <a:bodyPr wrap="square" rtlCol="0">
            <a:spAutoFit/>
          </a:bodyPr>
          <a:lstStyle/>
          <a:p>
            <a:pPr algn="ctr"/>
            <a:r>
              <a:rPr lang="en-US" sz="2000" spc="-40" dirty="0"/>
              <a:t>Blog</a:t>
            </a:r>
            <a:r>
              <a:rPr lang="sl-SI" sz="2000" spc="-40" dirty="0"/>
              <a:t>, objave na družbenih medijih</a:t>
            </a:r>
            <a:r>
              <a:rPr lang="en-US" sz="2000" spc="-40" dirty="0"/>
              <a:t>, </a:t>
            </a:r>
            <a:r>
              <a:rPr lang="sl-SI" sz="2000" spc="-40" dirty="0"/>
              <a:t>optimizacija spletne strani</a:t>
            </a:r>
            <a:r>
              <a:rPr lang="en-US" sz="2000" spc="-40" dirty="0"/>
              <a:t>, </a:t>
            </a:r>
            <a:r>
              <a:rPr lang="sl-SI" sz="2000" spc="-40" dirty="0"/>
              <a:t>spletni seminarji</a:t>
            </a:r>
            <a:r>
              <a:rPr lang="en-US" sz="2000" spc="-40" dirty="0"/>
              <a:t>, e-</a:t>
            </a:r>
            <a:r>
              <a:rPr lang="sl-SI" sz="2000" spc="-40" dirty="0"/>
              <a:t>knjige</a:t>
            </a:r>
            <a:r>
              <a:rPr lang="en-US" sz="2000" spc="-40" dirty="0"/>
              <a:t>, n</a:t>
            </a:r>
            <a:r>
              <a:rPr lang="sl-SI" sz="2000" spc="-40" dirty="0" err="1"/>
              <a:t>ovice</a:t>
            </a:r>
            <a:r>
              <a:rPr lang="en-US" sz="2000" spc="-40" dirty="0"/>
              <a:t> </a:t>
            </a:r>
          </a:p>
        </p:txBody>
      </p:sp>
      <p:sp>
        <p:nvSpPr>
          <p:cNvPr id="24" name="CaixaDeTexto 23">
            <a:extLst>
              <a:ext uri="{FF2B5EF4-FFF2-40B4-BE49-F238E27FC236}">
                <a16:creationId xmlns:a16="http://schemas.microsoft.com/office/drawing/2014/main" id="{5051111F-17F8-4610-8751-773C50011404}"/>
              </a:ext>
            </a:extLst>
          </p:cNvPr>
          <p:cNvSpPr txBox="1"/>
          <p:nvPr/>
        </p:nvSpPr>
        <p:spPr>
          <a:xfrm>
            <a:off x="7512320" y="679448"/>
            <a:ext cx="4678317" cy="553998"/>
          </a:xfrm>
          <a:prstGeom prst="rect">
            <a:avLst/>
          </a:prstGeom>
          <a:solidFill>
            <a:srgbClr val="FDDE00"/>
          </a:solidFill>
        </p:spPr>
        <p:txBody>
          <a:bodyPr wrap="square" rtlCol="0">
            <a:spAutoFit/>
          </a:bodyPr>
          <a:lstStyle/>
          <a:p>
            <a:pPr algn="ctr"/>
            <a:r>
              <a:rPr lang="sl-SI" sz="3000" b="1" dirty="0" err="1"/>
              <a:t>Inbound</a:t>
            </a:r>
            <a:r>
              <a:rPr lang="sl-SI" sz="3000" b="1" dirty="0"/>
              <a:t>/vhodni marketing</a:t>
            </a:r>
            <a:endParaRPr lang="en-GB" sz="3000" b="1" dirty="0"/>
          </a:p>
        </p:txBody>
      </p:sp>
      <p:sp>
        <p:nvSpPr>
          <p:cNvPr id="25" name="CaixaDeTexto 24">
            <a:extLst>
              <a:ext uri="{FF2B5EF4-FFF2-40B4-BE49-F238E27FC236}">
                <a16:creationId xmlns:a16="http://schemas.microsoft.com/office/drawing/2014/main" id="{35A66D8F-7BAA-47E8-B6A3-6FC1728CE0B3}"/>
              </a:ext>
            </a:extLst>
          </p:cNvPr>
          <p:cNvSpPr txBox="1"/>
          <p:nvPr/>
        </p:nvSpPr>
        <p:spPr>
          <a:xfrm>
            <a:off x="147045" y="4724918"/>
            <a:ext cx="4622918" cy="461665"/>
          </a:xfrm>
          <a:prstGeom prst="rect">
            <a:avLst/>
          </a:prstGeom>
          <a:noFill/>
        </p:spPr>
        <p:txBody>
          <a:bodyPr wrap="square" rtlCol="0">
            <a:spAutoFit/>
          </a:bodyPr>
          <a:lstStyle/>
          <a:p>
            <a:pPr algn="ctr"/>
            <a:r>
              <a:rPr lang="sl-SI" sz="2400" spc="-20" dirty="0"/>
              <a:t>Kratko-ročno</a:t>
            </a:r>
            <a:endParaRPr lang="en-GB" sz="2400" spc="-20" dirty="0"/>
          </a:p>
        </p:txBody>
      </p:sp>
      <p:pic>
        <p:nvPicPr>
          <p:cNvPr id="27" name="Imagem 26">
            <a:extLst>
              <a:ext uri="{FF2B5EF4-FFF2-40B4-BE49-F238E27FC236}">
                <a16:creationId xmlns:a16="http://schemas.microsoft.com/office/drawing/2014/main" id="{ED039E86-BA05-43BE-8254-2F0B0D24F883}"/>
              </a:ext>
            </a:extLst>
          </p:cNvPr>
          <p:cNvPicPr>
            <a:picLocks noChangeAspect="1"/>
          </p:cNvPicPr>
          <p:nvPr/>
        </p:nvPicPr>
        <p:blipFill>
          <a:blip r:embed="rId3"/>
          <a:stretch>
            <a:fillRect/>
          </a:stretch>
        </p:blipFill>
        <p:spPr>
          <a:xfrm>
            <a:off x="5019577" y="1816095"/>
            <a:ext cx="360000" cy="360000"/>
          </a:xfrm>
          <a:prstGeom prst="rect">
            <a:avLst/>
          </a:prstGeom>
        </p:spPr>
      </p:pic>
      <p:pic>
        <p:nvPicPr>
          <p:cNvPr id="29" name="Imagem 28">
            <a:extLst>
              <a:ext uri="{FF2B5EF4-FFF2-40B4-BE49-F238E27FC236}">
                <a16:creationId xmlns:a16="http://schemas.microsoft.com/office/drawing/2014/main" id="{B24ED524-675B-4FD9-B5EE-2AB50FE976B1}"/>
              </a:ext>
            </a:extLst>
          </p:cNvPr>
          <p:cNvPicPr>
            <a:picLocks noChangeAspect="1"/>
          </p:cNvPicPr>
          <p:nvPr/>
        </p:nvPicPr>
        <p:blipFill>
          <a:blip r:embed="rId4"/>
          <a:stretch>
            <a:fillRect/>
          </a:stretch>
        </p:blipFill>
        <p:spPr>
          <a:xfrm>
            <a:off x="5018920" y="2550766"/>
            <a:ext cx="360000" cy="360000"/>
          </a:xfrm>
          <a:prstGeom prst="rect">
            <a:avLst/>
          </a:prstGeom>
        </p:spPr>
      </p:pic>
      <p:pic>
        <p:nvPicPr>
          <p:cNvPr id="31" name="Imagem 30">
            <a:extLst>
              <a:ext uri="{FF2B5EF4-FFF2-40B4-BE49-F238E27FC236}">
                <a16:creationId xmlns:a16="http://schemas.microsoft.com/office/drawing/2014/main" id="{6FF76DAB-750D-4326-B876-82027540B20C}"/>
              </a:ext>
            </a:extLst>
          </p:cNvPr>
          <p:cNvPicPr>
            <a:picLocks noChangeAspect="1"/>
          </p:cNvPicPr>
          <p:nvPr/>
        </p:nvPicPr>
        <p:blipFill>
          <a:blip r:embed="rId5"/>
          <a:stretch>
            <a:fillRect/>
          </a:stretch>
        </p:blipFill>
        <p:spPr>
          <a:xfrm>
            <a:off x="5018920" y="3105437"/>
            <a:ext cx="360000" cy="360000"/>
          </a:xfrm>
          <a:prstGeom prst="rect">
            <a:avLst/>
          </a:prstGeom>
        </p:spPr>
      </p:pic>
      <p:pic>
        <p:nvPicPr>
          <p:cNvPr id="33" name="Imagem 32">
            <a:extLst>
              <a:ext uri="{FF2B5EF4-FFF2-40B4-BE49-F238E27FC236}">
                <a16:creationId xmlns:a16="http://schemas.microsoft.com/office/drawing/2014/main" id="{B4338D83-468D-49F4-A51D-212694884961}"/>
              </a:ext>
            </a:extLst>
          </p:cNvPr>
          <p:cNvPicPr>
            <a:picLocks noChangeAspect="1"/>
          </p:cNvPicPr>
          <p:nvPr/>
        </p:nvPicPr>
        <p:blipFill>
          <a:blip r:embed="rId6"/>
          <a:stretch>
            <a:fillRect/>
          </a:stretch>
        </p:blipFill>
        <p:spPr>
          <a:xfrm>
            <a:off x="5018920" y="3633739"/>
            <a:ext cx="360000" cy="360000"/>
          </a:xfrm>
          <a:prstGeom prst="rect">
            <a:avLst/>
          </a:prstGeom>
        </p:spPr>
      </p:pic>
      <p:pic>
        <p:nvPicPr>
          <p:cNvPr id="35" name="Imagem 34">
            <a:extLst>
              <a:ext uri="{FF2B5EF4-FFF2-40B4-BE49-F238E27FC236}">
                <a16:creationId xmlns:a16="http://schemas.microsoft.com/office/drawing/2014/main" id="{F321F656-CBD6-416A-BF30-E8DE39C8E580}"/>
              </a:ext>
            </a:extLst>
          </p:cNvPr>
          <p:cNvPicPr>
            <a:picLocks noChangeAspect="1"/>
          </p:cNvPicPr>
          <p:nvPr/>
        </p:nvPicPr>
        <p:blipFill>
          <a:blip r:embed="rId7"/>
          <a:stretch>
            <a:fillRect/>
          </a:stretch>
        </p:blipFill>
        <p:spPr>
          <a:xfrm>
            <a:off x="5018920" y="5883049"/>
            <a:ext cx="360000" cy="360000"/>
          </a:xfrm>
          <a:prstGeom prst="rect">
            <a:avLst/>
          </a:prstGeom>
        </p:spPr>
      </p:pic>
      <p:pic>
        <p:nvPicPr>
          <p:cNvPr id="38" name="Imagem 37">
            <a:extLst>
              <a:ext uri="{FF2B5EF4-FFF2-40B4-BE49-F238E27FC236}">
                <a16:creationId xmlns:a16="http://schemas.microsoft.com/office/drawing/2014/main" id="{AFF9113B-9C61-480B-B9CC-D0FE5CFEE642}"/>
              </a:ext>
            </a:extLst>
          </p:cNvPr>
          <p:cNvPicPr>
            <a:picLocks noChangeAspect="1"/>
          </p:cNvPicPr>
          <p:nvPr/>
        </p:nvPicPr>
        <p:blipFill>
          <a:blip r:embed="rId8"/>
          <a:stretch>
            <a:fillRect/>
          </a:stretch>
        </p:blipFill>
        <p:spPr>
          <a:xfrm>
            <a:off x="5018920" y="4778911"/>
            <a:ext cx="360000" cy="360000"/>
          </a:xfrm>
          <a:prstGeom prst="rect">
            <a:avLst/>
          </a:prstGeom>
        </p:spPr>
      </p:pic>
      <p:pic>
        <p:nvPicPr>
          <p:cNvPr id="40" name="Imagem 39">
            <a:extLst>
              <a:ext uri="{FF2B5EF4-FFF2-40B4-BE49-F238E27FC236}">
                <a16:creationId xmlns:a16="http://schemas.microsoft.com/office/drawing/2014/main" id="{768B20B6-0C3A-4DB7-AEF0-CE038D478A09}"/>
              </a:ext>
            </a:extLst>
          </p:cNvPr>
          <p:cNvPicPr>
            <a:picLocks noChangeAspect="1"/>
          </p:cNvPicPr>
          <p:nvPr/>
        </p:nvPicPr>
        <p:blipFill>
          <a:blip r:embed="rId9"/>
          <a:stretch>
            <a:fillRect/>
          </a:stretch>
        </p:blipFill>
        <p:spPr>
          <a:xfrm>
            <a:off x="5018920" y="5331080"/>
            <a:ext cx="360000" cy="360000"/>
          </a:xfrm>
          <a:prstGeom prst="rect">
            <a:avLst/>
          </a:prstGeom>
        </p:spPr>
      </p:pic>
      <p:sp>
        <p:nvSpPr>
          <p:cNvPr id="42" name="CaixaDeTexto 41">
            <a:extLst>
              <a:ext uri="{FF2B5EF4-FFF2-40B4-BE49-F238E27FC236}">
                <a16:creationId xmlns:a16="http://schemas.microsoft.com/office/drawing/2014/main" id="{B2971D3F-95A2-4BFF-83D0-B52FDD03211C}"/>
              </a:ext>
            </a:extLst>
          </p:cNvPr>
          <p:cNvSpPr txBox="1"/>
          <p:nvPr/>
        </p:nvSpPr>
        <p:spPr>
          <a:xfrm>
            <a:off x="5458639" y="5835578"/>
            <a:ext cx="1800000" cy="461665"/>
          </a:xfrm>
          <a:prstGeom prst="rect">
            <a:avLst/>
          </a:prstGeom>
          <a:noFill/>
          <a:ln>
            <a:noFill/>
          </a:ln>
        </p:spPr>
        <p:txBody>
          <a:bodyPr wrap="square">
            <a:spAutoFit/>
          </a:bodyPr>
          <a:lstStyle/>
          <a:p>
            <a:r>
              <a:rPr lang="sl-SI" sz="2400" b="1" dirty="0"/>
              <a:t>Sledenje</a:t>
            </a:r>
            <a:endParaRPr lang="en-GB" sz="2400" b="1" dirty="0"/>
          </a:p>
        </p:txBody>
      </p:sp>
      <p:sp>
        <p:nvSpPr>
          <p:cNvPr id="43" name="CaixaDeTexto 42">
            <a:extLst>
              <a:ext uri="{FF2B5EF4-FFF2-40B4-BE49-F238E27FC236}">
                <a16:creationId xmlns:a16="http://schemas.microsoft.com/office/drawing/2014/main" id="{C8ECD403-4A95-4392-80F6-0055770884AC}"/>
              </a:ext>
            </a:extLst>
          </p:cNvPr>
          <p:cNvSpPr txBox="1"/>
          <p:nvPr/>
        </p:nvSpPr>
        <p:spPr>
          <a:xfrm>
            <a:off x="5458639" y="5280248"/>
            <a:ext cx="1800000" cy="461665"/>
          </a:xfrm>
          <a:prstGeom prst="rect">
            <a:avLst/>
          </a:prstGeom>
          <a:noFill/>
        </p:spPr>
        <p:txBody>
          <a:bodyPr wrap="square">
            <a:spAutoFit/>
          </a:bodyPr>
          <a:lstStyle/>
          <a:p>
            <a:r>
              <a:rPr lang="en-GB" sz="2400" b="1" dirty="0"/>
              <a:t>Info</a:t>
            </a:r>
            <a:r>
              <a:rPr lang="sl-SI" sz="2400" b="1" dirty="0" err="1"/>
              <a:t>rmacije</a:t>
            </a:r>
            <a:endParaRPr lang="en-GB" sz="2400" b="1" dirty="0"/>
          </a:p>
        </p:txBody>
      </p:sp>
      <p:sp>
        <p:nvSpPr>
          <p:cNvPr id="44" name="CaixaDeTexto 43">
            <a:extLst>
              <a:ext uri="{FF2B5EF4-FFF2-40B4-BE49-F238E27FC236}">
                <a16:creationId xmlns:a16="http://schemas.microsoft.com/office/drawing/2014/main" id="{AB27D3B7-2F1D-415D-BF7C-94BDC4E230ED}"/>
              </a:ext>
            </a:extLst>
          </p:cNvPr>
          <p:cNvSpPr txBox="1"/>
          <p:nvPr/>
        </p:nvSpPr>
        <p:spPr>
          <a:xfrm>
            <a:off x="5458639" y="4724918"/>
            <a:ext cx="1800000" cy="461665"/>
          </a:xfrm>
          <a:prstGeom prst="rect">
            <a:avLst/>
          </a:prstGeom>
          <a:noFill/>
        </p:spPr>
        <p:txBody>
          <a:bodyPr wrap="square">
            <a:spAutoFit/>
          </a:bodyPr>
          <a:lstStyle/>
          <a:p>
            <a:r>
              <a:rPr lang="sl-SI" sz="2400" b="1" dirty="0"/>
              <a:t>Trajanje</a:t>
            </a:r>
            <a:endParaRPr lang="en-GB" sz="2400" b="1" dirty="0"/>
          </a:p>
        </p:txBody>
      </p:sp>
      <p:sp>
        <p:nvSpPr>
          <p:cNvPr id="45" name="CaixaDeTexto 44">
            <a:extLst>
              <a:ext uri="{FF2B5EF4-FFF2-40B4-BE49-F238E27FC236}">
                <a16:creationId xmlns:a16="http://schemas.microsoft.com/office/drawing/2014/main" id="{BA86976F-943C-477F-AB41-6E3A1B4E12C7}"/>
              </a:ext>
            </a:extLst>
          </p:cNvPr>
          <p:cNvSpPr txBox="1"/>
          <p:nvPr/>
        </p:nvSpPr>
        <p:spPr>
          <a:xfrm>
            <a:off x="5457747" y="3614258"/>
            <a:ext cx="1800000" cy="461665"/>
          </a:xfrm>
          <a:prstGeom prst="rect">
            <a:avLst/>
          </a:prstGeom>
          <a:noFill/>
        </p:spPr>
        <p:txBody>
          <a:bodyPr wrap="square">
            <a:spAutoFit/>
          </a:bodyPr>
          <a:lstStyle/>
          <a:p>
            <a:r>
              <a:rPr lang="sl-SI" sz="2400" b="1" dirty="0"/>
              <a:t>Stroški</a:t>
            </a:r>
            <a:endParaRPr lang="en-GB" sz="2400" b="1" dirty="0"/>
          </a:p>
        </p:txBody>
      </p:sp>
      <p:sp>
        <p:nvSpPr>
          <p:cNvPr id="46" name="CaixaDeTexto 45">
            <a:extLst>
              <a:ext uri="{FF2B5EF4-FFF2-40B4-BE49-F238E27FC236}">
                <a16:creationId xmlns:a16="http://schemas.microsoft.com/office/drawing/2014/main" id="{5FAC7380-2752-4EB6-8107-0BF4FA10F88E}"/>
              </a:ext>
            </a:extLst>
          </p:cNvPr>
          <p:cNvSpPr txBox="1"/>
          <p:nvPr/>
        </p:nvSpPr>
        <p:spPr>
          <a:xfrm>
            <a:off x="5458639" y="3058928"/>
            <a:ext cx="1800000" cy="461665"/>
          </a:xfrm>
          <a:prstGeom prst="rect">
            <a:avLst/>
          </a:prstGeom>
          <a:noFill/>
        </p:spPr>
        <p:txBody>
          <a:bodyPr wrap="square">
            <a:spAutoFit/>
          </a:bodyPr>
          <a:lstStyle/>
          <a:p>
            <a:r>
              <a:rPr lang="sl-SI" sz="2400" b="1" dirty="0"/>
              <a:t>Tarča</a:t>
            </a:r>
            <a:endParaRPr lang="en-GB" sz="2400" b="1" dirty="0"/>
          </a:p>
        </p:txBody>
      </p:sp>
      <p:sp>
        <p:nvSpPr>
          <p:cNvPr id="47" name="CaixaDeTexto 46">
            <a:extLst>
              <a:ext uri="{FF2B5EF4-FFF2-40B4-BE49-F238E27FC236}">
                <a16:creationId xmlns:a16="http://schemas.microsoft.com/office/drawing/2014/main" id="{B0D9C05F-6CEA-4CC9-A85F-B0F902580220}"/>
              </a:ext>
            </a:extLst>
          </p:cNvPr>
          <p:cNvSpPr txBox="1"/>
          <p:nvPr/>
        </p:nvSpPr>
        <p:spPr>
          <a:xfrm>
            <a:off x="5458639" y="2503598"/>
            <a:ext cx="1800000" cy="461665"/>
          </a:xfrm>
          <a:prstGeom prst="rect">
            <a:avLst/>
          </a:prstGeom>
          <a:noFill/>
        </p:spPr>
        <p:txBody>
          <a:bodyPr wrap="square">
            <a:spAutoFit/>
          </a:bodyPr>
          <a:lstStyle/>
          <a:p>
            <a:r>
              <a:rPr lang="sl-SI" sz="2400" b="1" dirty="0"/>
              <a:t>Sprožilci</a:t>
            </a:r>
            <a:endParaRPr lang="en-GB" sz="2400" b="1" dirty="0"/>
          </a:p>
        </p:txBody>
      </p:sp>
      <p:sp>
        <p:nvSpPr>
          <p:cNvPr id="48" name="CaixaDeTexto 47">
            <a:extLst>
              <a:ext uri="{FF2B5EF4-FFF2-40B4-BE49-F238E27FC236}">
                <a16:creationId xmlns:a16="http://schemas.microsoft.com/office/drawing/2014/main" id="{55285732-F36B-4EE1-BD33-10105A0AF096}"/>
              </a:ext>
            </a:extLst>
          </p:cNvPr>
          <p:cNvSpPr txBox="1"/>
          <p:nvPr/>
        </p:nvSpPr>
        <p:spPr>
          <a:xfrm>
            <a:off x="5458639" y="1764751"/>
            <a:ext cx="1800000" cy="461665"/>
          </a:xfrm>
          <a:prstGeom prst="rect">
            <a:avLst/>
          </a:prstGeom>
          <a:noFill/>
        </p:spPr>
        <p:txBody>
          <a:bodyPr wrap="square">
            <a:spAutoFit/>
          </a:bodyPr>
          <a:lstStyle/>
          <a:p>
            <a:r>
              <a:rPr lang="sl-SI" sz="2400" b="1" dirty="0"/>
              <a:t>Orodja</a:t>
            </a:r>
            <a:endParaRPr lang="en-GB" sz="2400" b="1" dirty="0"/>
          </a:p>
        </p:txBody>
      </p:sp>
      <p:sp>
        <p:nvSpPr>
          <p:cNvPr id="56" name="CaixaDeTexto 55">
            <a:extLst>
              <a:ext uri="{FF2B5EF4-FFF2-40B4-BE49-F238E27FC236}">
                <a16:creationId xmlns:a16="http://schemas.microsoft.com/office/drawing/2014/main" id="{97BF325D-B4A2-431B-8927-26BFE3C525F8}"/>
              </a:ext>
            </a:extLst>
          </p:cNvPr>
          <p:cNvSpPr txBox="1"/>
          <p:nvPr/>
        </p:nvSpPr>
        <p:spPr>
          <a:xfrm>
            <a:off x="7258639" y="4169588"/>
            <a:ext cx="4932000" cy="461665"/>
          </a:xfrm>
          <a:prstGeom prst="rect">
            <a:avLst/>
          </a:prstGeom>
          <a:noFill/>
        </p:spPr>
        <p:txBody>
          <a:bodyPr wrap="square" rtlCol="0">
            <a:spAutoFit/>
          </a:bodyPr>
          <a:lstStyle/>
          <a:p>
            <a:pPr algn="ctr"/>
            <a:r>
              <a:rPr lang="sl-SI" sz="2400" dirty="0"/>
              <a:t>Na dolgi rok</a:t>
            </a:r>
            <a:endParaRPr lang="en-GB" sz="2400" dirty="0"/>
          </a:p>
        </p:txBody>
      </p:sp>
      <p:sp>
        <p:nvSpPr>
          <p:cNvPr id="57" name="CaixaDeTexto 56">
            <a:extLst>
              <a:ext uri="{FF2B5EF4-FFF2-40B4-BE49-F238E27FC236}">
                <a16:creationId xmlns:a16="http://schemas.microsoft.com/office/drawing/2014/main" id="{2FAC5184-48E5-4AE5-82FF-03DA6111CEFA}"/>
              </a:ext>
            </a:extLst>
          </p:cNvPr>
          <p:cNvSpPr txBox="1"/>
          <p:nvPr/>
        </p:nvSpPr>
        <p:spPr>
          <a:xfrm>
            <a:off x="5458639" y="4169588"/>
            <a:ext cx="1800000" cy="461665"/>
          </a:xfrm>
          <a:prstGeom prst="rect">
            <a:avLst/>
          </a:prstGeom>
          <a:noFill/>
        </p:spPr>
        <p:txBody>
          <a:bodyPr wrap="square">
            <a:spAutoFit/>
          </a:bodyPr>
          <a:lstStyle/>
          <a:p>
            <a:r>
              <a:rPr lang="sl-SI" sz="2400" b="1" dirty="0"/>
              <a:t>Rezultati</a:t>
            </a:r>
            <a:endParaRPr lang="en-GB" sz="2400" b="1" dirty="0"/>
          </a:p>
        </p:txBody>
      </p:sp>
      <p:pic>
        <p:nvPicPr>
          <p:cNvPr id="59" name="Imagem 58">
            <a:extLst>
              <a:ext uri="{FF2B5EF4-FFF2-40B4-BE49-F238E27FC236}">
                <a16:creationId xmlns:a16="http://schemas.microsoft.com/office/drawing/2014/main" id="{BCB40D32-8BBC-430F-A3D0-563FD1B25176}"/>
              </a:ext>
            </a:extLst>
          </p:cNvPr>
          <p:cNvPicPr>
            <a:picLocks noChangeAspect="1"/>
          </p:cNvPicPr>
          <p:nvPr/>
        </p:nvPicPr>
        <p:blipFill>
          <a:blip r:embed="rId10"/>
          <a:stretch>
            <a:fillRect/>
          </a:stretch>
        </p:blipFill>
        <p:spPr>
          <a:xfrm>
            <a:off x="5012687" y="4223236"/>
            <a:ext cx="360000" cy="360000"/>
          </a:xfrm>
          <a:prstGeom prst="rect">
            <a:avLst/>
          </a:prstGeom>
        </p:spPr>
      </p:pic>
      <p:cxnSp>
        <p:nvCxnSpPr>
          <p:cNvPr id="61" name="Conexão reta 60">
            <a:extLst>
              <a:ext uri="{FF2B5EF4-FFF2-40B4-BE49-F238E27FC236}">
                <a16:creationId xmlns:a16="http://schemas.microsoft.com/office/drawing/2014/main" id="{C37F00E0-F1D4-4226-B9A4-53FEBC29F3EE}"/>
              </a:ext>
            </a:extLst>
          </p:cNvPr>
          <p:cNvCxnSpPr/>
          <p:nvPr/>
        </p:nvCxnSpPr>
        <p:spPr>
          <a:xfrm>
            <a:off x="4965162" y="942109"/>
            <a:ext cx="0" cy="5904000"/>
          </a:xfrm>
          <a:prstGeom prst="line">
            <a:avLst/>
          </a:prstGeom>
          <a:ln w="15875">
            <a:solidFill>
              <a:srgbClr val="6ECECB"/>
            </a:solidFill>
          </a:ln>
        </p:spPr>
        <p:style>
          <a:lnRef idx="1">
            <a:schemeClr val="accent1"/>
          </a:lnRef>
          <a:fillRef idx="0">
            <a:schemeClr val="accent1"/>
          </a:fillRef>
          <a:effectRef idx="0">
            <a:schemeClr val="accent1"/>
          </a:effectRef>
          <a:fontRef idx="minor">
            <a:schemeClr val="tx1"/>
          </a:fontRef>
        </p:style>
      </p:cxnSp>
      <p:cxnSp>
        <p:nvCxnSpPr>
          <p:cNvPr id="62" name="Conexão reta 61">
            <a:extLst>
              <a:ext uri="{FF2B5EF4-FFF2-40B4-BE49-F238E27FC236}">
                <a16:creationId xmlns:a16="http://schemas.microsoft.com/office/drawing/2014/main" id="{CAE75441-770E-45B0-AC9C-3D204D4B172C}"/>
              </a:ext>
            </a:extLst>
          </p:cNvPr>
          <p:cNvCxnSpPr/>
          <p:nvPr/>
        </p:nvCxnSpPr>
        <p:spPr>
          <a:xfrm>
            <a:off x="7087626" y="997636"/>
            <a:ext cx="0" cy="5904000"/>
          </a:xfrm>
          <a:prstGeom prst="line">
            <a:avLst/>
          </a:prstGeom>
          <a:ln w="15875">
            <a:solidFill>
              <a:srgbClr val="6ECEC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713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t>…</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Video #2</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3"/>
          <a:stretch>
            <a:fillRect/>
          </a:stretch>
        </p:blipFill>
        <p:spPr>
          <a:xfrm>
            <a:off x="367039" y="337780"/>
            <a:ext cx="720000" cy="720000"/>
          </a:xfrm>
          <a:prstGeom prst="rect">
            <a:avLst/>
          </a:prstGeom>
        </p:spPr>
      </p:pic>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2308324"/>
          </a:xfrm>
          <a:prstGeom prst="rect">
            <a:avLst/>
          </a:prstGeom>
          <a:noFill/>
        </p:spPr>
        <p:txBody>
          <a:bodyPr wrap="square">
            <a:spAutoFit/>
          </a:bodyPr>
          <a:lstStyle/>
          <a:p>
            <a:r>
              <a:rPr lang="en-US" sz="2400" b="1" i="1" dirty="0">
                <a:solidFill>
                  <a:schemeClr val="bg1">
                    <a:lumMod val="65000"/>
                  </a:schemeClr>
                </a:solidFill>
              </a:rPr>
              <a:t>Inbound vs. Outbound Digital Marketing Strategy (EXPLAINED)</a:t>
            </a:r>
            <a:endParaRPr lang="en-GB" sz="2400" b="1" i="1" dirty="0">
              <a:solidFill>
                <a:schemeClr val="bg1">
                  <a:lumMod val="65000"/>
                </a:schemeClr>
              </a:solidFill>
            </a:endParaRPr>
          </a:p>
        </p:txBody>
      </p:sp>
      <p:pic>
        <p:nvPicPr>
          <p:cNvPr id="5" name="Multimédia Online 4" title="Inbound vs. Outbound Digital Marketing Strategy (EXPLAINED)">
            <a:hlinkClick r:id="" action="ppaction://media"/>
            <a:extLst>
              <a:ext uri="{FF2B5EF4-FFF2-40B4-BE49-F238E27FC236}">
                <a16:creationId xmlns:a16="http://schemas.microsoft.com/office/drawing/2014/main" id="{5CB3F10C-ACA2-4C2F-A5F3-6FB25CAD0CA5}"/>
              </a:ext>
            </a:extLst>
          </p:cNvPr>
          <p:cNvPicPr>
            <a:picLocks noRot="1"/>
          </p:cNvPicPr>
          <p:nvPr>
            <a:videoFile r:link="rId1"/>
          </p:nvPr>
        </p:nvPicPr>
        <p:blipFill>
          <a:blip r:embed="rId4"/>
          <a:stretch>
            <a:fillRect/>
          </a:stretch>
        </p:blipFill>
        <p:spPr>
          <a:xfrm>
            <a:off x="2658944" y="1287000"/>
            <a:ext cx="6948000" cy="4284000"/>
          </a:xfrm>
          <a:prstGeom prst="rect">
            <a:avLst/>
          </a:prstGeom>
        </p:spPr>
      </p:pic>
    </p:spTree>
    <p:extLst>
      <p:ext uri="{BB962C8B-B14F-4D97-AF65-F5344CB8AC3E}">
        <p14:creationId xmlns:p14="http://schemas.microsoft.com/office/powerpoint/2010/main" val="217297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Vsebinsko trženje</a:t>
            </a:r>
            <a:endParaRPr lang="en-US" sz="3600" b="1" dirty="0"/>
          </a:p>
        </p:txBody>
      </p:sp>
      <p:sp>
        <p:nvSpPr>
          <p:cNvPr id="2" name="CaixaDeTexto 1">
            <a:extLst>
              <a:ext uri="{FF2B5EF4-FFF2-40B4-BE49-F238E27FC236}">
                <a16:creationId xmlns:a16="http://schemas.microsoft.com/office/drawing/2014/main" id="{FDCA4770-8015-4233-901F-0E1EB0C91026}"/>
              </a:ext>
            </a:extLst>
          </p:cNvPr>
          <p:cNvSpPr txBox="1"/>
          <p:nvPr/>
        </p:nvSpPr>
        <p:spPr>
          <a:xfrm>
            <a:off x="344234" y="2557767"/>
            <a:ext cx="4752000" cy="553998"/>
          </a:xfrm>
          <a:prstGeom prst="rect">
            <a:avLst/>
          </a:prstGeom>
          <a:noFill/>
        </p:spPr>
        <p:txBody>
          <a:bodyPr wrap="square" rtlCol="0">
            <a:spAutoFit/>
          </a:bodyPr>
          <a:lstStyle/>
          <a:p>
            <a:pPr algn="ctr"/>
            <a:r>
              <a:rPr lang="sl-SI" sz="3000" b="1" dirty="0">
                <a:solidFill>
                  <a:srgbClr val="F7981D"/>
                </a:solidFill>
                <a:effectLst>
                  <a:outerShdw blurRad="38100" dist="38100" dir="2700000" algn="tl">
                    <a:srgbClr val="000000">
                      <a:alpha val="43137"/>
                    </a:srgbClr>
                  </a:outerShdw>
                </a:effectLst>
              </a:rPr>
              <a:t>Vsebina</a:t>
            </a:r>
            <a:r>
              <a:rPr lang="en-GB" sz="3000" dirty="0"/>
              <a:t> </a:t>
            </a:r>
            <a:r>
              <a:rPr lang="sl-SI" sz="3000" dirty="0"/>
              <a:t>je ‚kralj‘</a:t>
            </a:r>
            <a:endParaRPr lang="en-GB" sz="3000" dirty="0"/>
          </a:p>
        </p:txBody>
      </p:sp>
      <p:sp>
        <p:nvSpPr>
          <p:cNvPr id="4" name="CaixaDeTexto 3">
            <a:extLst>
              <a:ext uri="{FF2B5EF4-FFF2-40B4-BE49-F238E27FC236}">
                <a16:creationId xmlns:a16="http://schemas.microsoft.com/office/drawing/2014/main" id="{D0A79C98-4CAA-414A-A93C-44CE628CD5F7}"/>
              </a:ext>
            </a:extLst>
          </p:cNvPr>
          <p:cNvSpPr txBox="1"/>
          <p:nvPr/>
        </p:nvSpPr>
        <p:spPr>
          <a:xfrm>
            <a:off x="7108096" y="2557767"/>
            <a:ext cx="4752000" cy="553998"/>
          </a:xfrm>
          <a:prstGeom prst="rect">
            <a:avLst/>
          </a:prstGeom>
          <a:noFill/>
        </p:spPr>
        <p:txBody>
          <a:bodyPr wrap="square" rtlCol="0">
            <a:spAutoFit/>
          </a:bodyPr>
          <a:lstStyle/>
          <a:p>
            <a:pPr algn="ctr"/>
            <a:r>
              <a:rPr lang="sl-SI" sz="3000" b="1" dirty="0">
                <a:solidFill>
                  <a:srgbClr val="F7981D"/>
                </a:solidFill>
                <a:effectLst>
                  <a:outerShdw blurRad="38100" dist="38100" dir="2700000" algn="tl">
                    <a:srgbClr val="000000">
                      <a:alpha val="43137"/>
                    </a:srgbClr>
                  </a:outerShdw>
                </a:effectLst>
              </a:rPr>
              <a:t>Družbeni mediji</a:t>
            </a:r>
            <a:r>
              <a:rPr lang="en-GB" sz="3000" dirty="0"/>
              <a:t> </a:t>
            </a:r>
            <a:r>
              <a:rPr lang="sl-SI" sz="3000" dirty="0"/>
              <a:t>so ‚kraljica‘</a:t>
            </a:r>
            <a:endParaRPr lang="en-GB" sz="3000" dirty="0"/>
          </a:p>
        </p:txBody>
      </p:sp>
      <p:pic>
        <p:nvPicPr>
          <p:cNvPr id="5" name="Imagem 4">
            <a:extLst>
              <a:ext uri="{FF2B5EF4-FFF2-40B4-BE49-F238E27FC236}">
                <a16:creationId xmlns:a16="http://schemas.microsoft.com/office/drawing/2014/main" id="{909F7B6F-51F9-43A2-BFF5-F5E6DF8619F5}"/>
              </a:ext>
            </a:extLst>
          </p:cNvPr>
          <p:cNvPicPr>
            <a:picLocks noChangeAspect="1"/>
          </p:cNvPicPr>
          <p:nvPr/>
        </p:nvPicPr>
        <p:blipFill>
          <a:blip r:embed="rId3"/>
          <a:stretch>
            <a:fillRect/>
          </a:stretch>
        </p:blipFill>
        <p:spPr>
          <a:xfrm>
            <a:off x="2090234" y="1324243"/>
            <a:ext cx="1260000" cy="1260000"/>
          </a:xfrm>
          <a:prstGeom prst="rect">
            <a:avLst/>
          </a:prstGeom>
        </p:spPr>
      </p:pic>
      <p:pic>
        <p:nvPicPr>
          <p:cNvPr id="7" name="Imagem 6">
            <a:extLst>
              <a:ext uri="{FF2B5EF4-FFF2-40B4-BE49-F238E27FC236}">
                <a16:creationId xmlns:a16="http://schemas.microsoft.com/office/drawing/2014/main" id="{44F46756-2944-40F3-AB88-8D3B1AEC3123}"/>
              </a:ext>
            </a:extLst>
          </p:cNvPr>
          <p:cNvPicPr>
            <a:picLocks noChangeAspect="1"/>
          </p:cNvPicPr>
          <p:nvPr/>
        </p:nvPicPr>
        <p:blipFill>
          <a:blip r:embed="rId4"/>
          <a:stretch>
            <a:fillRect/>
          </a:stretch>
        </p:blipFill>
        <p:spPr>
          <a:xfrm>
            <a:off x="8854096" y="1329613"/>
            <a:ext cx="1260000" cy="1260000"/>
          </a:xfrm>
          <a:prstGeom prst="rect">
            <a:avLst/>
          </a:prstGeom>
        </p:spPr>
      </p:pic>
      <p:sp>
        <p:nvSpPr>
          <p:cNvPr id="8" name="CaixaDeTexto 7">
            <a:extLst>
              <a:ext uri="{FF2B5EF4-FFF2-40B4-BE49-F238E27FC236}">
                <a16:creationId xmlns:a16="http://schemas.microsoft.com/office/drawing/2014/main" id="{0AFCFBFF-327C-43E5-8BA9-53EBA922A042}"/>
              </a:ext>
            </a:extLst>
          </p:cNvPr>
          <p:cNvSpPr txBox="1"/>
          <p:nvPr/>
        </p:nvSpPr>
        <p:spPr>
          <a:xfrm>
            <a:off x="4242216" y="1130281"/>
            <a:ext cx="3762532" cy="553998"/>
          </a:xfrm>
          <a:prstGeom prst="rect">
            <a:avLst/>
          </a:prstGeom>
          <a:noFill/>
        </p:spPr>
        <p:txBody>
          <a:bodyPr wrap="square" rtlCol="0">
            <a:spAutoFit/>
          </a:bodyPr>
          <a:lstStyle/>
          <a:p>
            <a:pPr algn="ctr"/>
            <a:r>
              <a:rPr lang="sl-SI" sz="3000" b="1" dirty="0"/>
              <a:t>V spletnem trženju</a:t>
            </a:r>
            <a:endParaRPr lang="en-GB" sz="3000" b="1" dirty="0"/>
          </a:p>
        </p:txBody>
      </p:sp>
      <p:sp>
        <p:nvSpPr>
          <p:cNvPr id="10" name="CaixaDeTexto 9">
            <a:extLst>
              <a:ext uri="{FF2B5EF4-FFF2-40B4-BE49-F238E27FC236}">
                <a16:creationId xmlns:a16="http://schemas.microsoft.com/office/drawing/2014/main" id="{826AC725-6C0A-4E55-B729-B60CD1A4801E}"/>
              </a:ext>
            </a:extLst>
          </p:cNvPr>
          <p:cNvSpPr txBox="1"/>
          <p:nvPr/>
        </p:nvSpPr>
        <p:spPr>
          <a:xfrm>
            <a:off x="344233" y="3297187"/>
            <a:ext cx="5280711" cy="3086871"/>
          </a:xfrm>
          <a:prstGeom prst="rect">
            <a:avLst/>
          </a:prstGeom>
          <a:noFill/>
        </p:spPr>
        <p:txBody>
          <a:bodyPr wrap="square" rtlCol="0">
            <a:spAutoFit/>
          </a:bodyPr>
          <a:lstStyle/>
          <a:p>
            <a:pPr marL="342900" indent="-342900">
              <a:lnSpc>
                <a:spcPct val="150000"/>
              </a:lnSpc>
              <a:buClr>
                <a:srgbClr val="6ECECB"/>
              </a:buClr>
              <a:buFont typeface="Calibri" panose="020F0502020204030204" pitchFamily="34" charset="0"/>
              <a:buChar char="↘"/>
            </a:pPr>
            <a:r>
              <a:rPr lang="sl-SI" sz="2200" dirty="0"/>
              <a:t>Poveča prisotnost ključnih besed v iskalnikih</a:t>
            </a:r>
            <a:endParaRPr lang="en-GB" sz="2200" dirty="0"/>
          </a:p>
          <a:p>
            <a:pPr marL="342900" indent="-342900">
              <a:lnSpc>
                <a:spcPct val="150000"/>
              </a:lnSpc>
              <a:buClr>
                <a:srgbClr val="6ECECB"/>
              </a:buClr>
              <a:buFont typeface="Calibri" panose="020F0502020204030204" pitchFamily="34" charset="0"/>
              <a:buChar char="↘"/>
            </a:pPr>
            <a:r>
              <a:rPr lang="sl-SI" sz="2200" dirty="0"/>
              <a:t>Gradi zaupanje v znamko in pripadnost </a:t>
            </a:r>
            <a:endParaRPr lang="en-GB" sz="2200" dirty="0"/>
          </a:p>
          <a:p>
            <a:pPr marL="342900" indent="-342900">
              <a:lnSpc>
                <a:spcPct val="150000"/>
              </a:lnSpc>
              <a:buClr>
                <a:srgbClr val="6ECECB"/>
              </a:buClr>
              <a:buFont typeface="Calibri" panose="020F0502020204030204" pitchFamily="34" charset="0"/>
              <a:buChar char="↘"/>
            </a:pPr>
            <a:r>
              <a:rPr lang="sl-SI" sz="2200" dirty="0"/>
              <a:t>Veča pomen osebnosti znamke</a:t>
            </a:r>
            <a:endParaRPr lang="en-GB" sz="2200" dirty="0"/>
          </a:p>
          <a:p>
            <a:pPr marL="342900" indent="-342900">
              <a:lnSpc>
                <a:spcPct val="150000"/>
              </a:lnSpc>
              <a:buClr>
                <a:srgbClr val="6ECECB"/>
              </a:buClr>
              <a:buFont typeface="Calibri" panose="020F0502020204030204" pitchFamily="34" charset="0"/>
              <a:buChar char="↘"/>
            </a:pPr>
            <a:r>
              <a:rPr lang="sl-SI" sz="2200" dirty="0"/>
              <a:t>Poučuje kupca</a:t>
            </a:r>
            <a:endParaRPr lang="en-GB" sz="2200" dirty="0"/>
          </a:p>
          <a:p>
            <a:pPr marL="342900" indent="-342900">
              <a:lnSpc>
                <a:spcPct val="150000"/>
              </a:lnSpc>
              <a:buClr>
                <a:srgbClr val="6ECECB"/>
              </a:buClr>
              <a:buFont typeface="Calibri" panose="020F0502020204030204" pitchFamily="34" charset="0"/>
              <a:buChar char="↘"/>
            </a:pPr>
            <a:r>
              <a:rPr lang="sl-SI" sz="2200" dirty="0"/>
              <a:t>Povečuje prisotnost na socialnih omrežjih</a:t>
            </a:r>
            <a:endParaRPr lang="en-GB" sz="2200" dirty="0"/>
          </a:p>
        </p:txBody>
      </p:sp>
      <p:sp>
        <p:nvSpPr>
          <p:cNvPr id="11" name="CaixaDeTexto 10">
            <a:extLst>
              <a:ext uri="{FF2B5EF4-FFF2-40B4-BE49-F238E27FC236}">
                <a16:creationId xmlns:a16="http://schemas.microsoft.com/office/drawing/2014/main" id="{9CDA66E5-3C39-49A2-9212-5938E94525A5}"/>
              </a:ext>
            </a:extLst>
          </p:cNvPr>
          <p:cNvSpPr txBox="1"/>
          <p:nvPr/>
        </p:nvSpPr>
        <p:spPr>
          <a:xfrm>
            <a:off x="7108096" y="3297187"/>
            <a:ext cx="4752000" cy="3086871"/>
          </a:xfrm>
          <a:prstGeom prst="rect">
            <a:avLst/>
          </a:prstGeom>
          <a:noFill/>
        </p:spPr>
        <p:txBody>
          <a:bodyPr wrap="square" rtlCol="0">
            <a:spAutoFit/>
          </a:bodyPr>
          <a:lstStyle/>
          <a:p>
            <a:pPr marL="342900" indent="-342900">
              <a:lnSpc>
                <a:spcPct val="150000"/>
              </a:lnSpc>
              <a:buClr>
                <a:srgbClr val="FDDE00"/>
              </a:buClr>
              <a:buFont typeface="Calibri" panose="020F0502020204030204" pitchFamily="34" charset="0"/>
              <a:buChar char="↘"/>
            </a:pPr>
            <a:r>
              <a:rPr lang="sl-SI" sz="2200" dirty="0"/>
              <a:t>Deljenje vsebine</a:t>
            </a:r>
            <a:endParaRPr lang="en-GB" sz="2200" dirty="0"/>
          </a:p>
          <a:p>
            <a:pPr marL="342900" indent="-342900">
              <a:lnSpc>
                <a:spcPct val="150000"/>
              </a:lnSpc>
              <a:buClr>
                <a:srgbClr val="FDDE00"/>
              </a:buClr>
              <a:buFont typeface="Calibri" panose="020F0502020204030204" pitchFamily="34" charset="0"/>
              <a:buChar char="↘"/>
            </a:pPr>
            <a:r>
              <a:rPr lang="sl-SI" sz="2200" dirty="0"/>
              <a:t>Poveča prisotnost</a:t>
            </a:r>
            <a:endParaRPr lang="en-GB" sz="2200" dirty="0"/>
          </a:p>
          <a:p>
            <a:pPr marL="342900" indent="-342900">
              <a:lnSpc>
                <a:spcPct val="150000"/>
              </a:lnSpc>
              <a:buClr>
                <a:srgbClr val="FDDE00"/>
              </a:buClr>
              <a:buFont typeface="Calibri" panose="020F0502020204030204" pitchFamily="34" charset="0"/>
              <a:buChar char="↘"/>
            </a:pPr>
            <a:r>
              <a:rPr lang="sl-SI" sz="2200" dirty="0"/>
              <a:t>Hitrejša in enostavnejša interakcija</a:t>
            </a:r>
            <a:endParaRPr lang="en-GB" sz="2200" dirty="0"/>
          </a:p>
          <a:p>
            <a:pPr marL="342900" indent="-342900">
              <a:lnSpc>
                <a:spcPct val="150000"/>
              </a:lnSpc>
              <a:buClr>
                <a:srgbClr val="6ECECB"/>
              </a:buClr>
              <a:buFont typeface="Calibri" panose="020F0502020204030204" pitchFamily="34" charset="0"/>
              <a:buChar char="↘"/>
            </a:pPr>
            <a:r>
              <a:rPr lang="sl-SI" sz="2200" dirty="0"/>
              <a:t>Veča pomen osebnosti znamke</a:t>
            </a:r>
            <a:endParaRPr lang="en-GB" sz="2200" dirty="0"/>
          </a:p>
          <a:p>
            <a:pPr marL="342900" indent="-342900">
              <a:lnSpc>
                <a:spcPct val="150000"/>
              </a:lnSpc>
              <a:buClr>
                <a:srgbClr val="FDDE00"/>
              </a:buClr>
              <a:buFont typeface="Calibri" panose="020F0502020204030204" pitchFamily="34" charset="0"/>
              <a:buChar char="↘"/>
            </a:pPr>
            <a:r>
              <a:rPr lang="sl-SI" sz="2200" dirty="0"/>
              <a:t>Veča uspešnost oglaševanja od-ust-do-ust </a:t>
            </a:r>
            <a:endParaRPr lang="en-GB" sz="2200" dirty="0"/>
          </a:p>
        </p:txBody>
      </p:sp>
      <p:pic>
        <p:nvPicPr>
          <p:cNvPr id="12" name="Imagem 11">
            <a:extLst>
              <a:ext uri="{FF2B5EF4-FFF2-40B4-BE49-F238E27FC236}">
                <a16:creationId xmlns:a16="http://schemas.microsoft.com/office/drawing/2014/main" id="{CF6F0E98-8134-464C-9394-225391E34210}"/>
              </a:ext>
            </a:extLst>
          </p:cNvPr>
          <p:cNvPicPr>
            <a:picLocks noChangeAspect="1"/>
          </p:cNvPicPr>
          <p:nvPr/>
        </p:nvPicPr>
        <p:blipFill>
          <a:blip r:embed="rId5"/>
          <a:stretch>
            <a:fillRect/>
          </a:stretch>
        </p:blipFill>
        <p:spPr>
          <a:xfrm rot="13312019" flipH="1">
            <a:off x="6322006" y="2071367"/>
            <a:ext cx="612000" cy="612000"/>
          </a:xfrm>
          <a:prstGeom prst="rect">
            <a:avLst/>
          </a:prstGeom>
          <a:ln>
            <a:noFill/>
          </a:ln>
        </p:spPr>
      </p:pic>
      <p:pic>
        <p:nvPicPr>
          <p:cNvPr id="13" name="Imagem 12">
            <a:extLst>
              <a:ext uri="{FF2B5EF4-FFF2-40B4-BE49-F238E27FC236}">
                <a16:creationId xmlns:a16="http://schemas.microsoft.com/office/drawing/2014/main" id="{E49B016D-FF37-4592-B479-5B414CE7E685}"/>
              </a:ext>
            </a:extLst>
          </p:cNvPr>
          <p:cNvPicPr>
            <a:picLocks noChangeAspect="1"/>
          </p:cNvPicPr>
          <p:nvPr/>
        </p:nvPicPr>
        <p:blipFill>
          <a:blip r:embed="rId5"/>
          <a:stretch>
            <a:fillRect/>
          </a:stretch>
        </p:blipFill>
        <p:spPr>
          <a:xfrm rot="19085000" flipH="1" flipV="1">
            <a:off x="5268055" y="2071367"/>
            <a:ext cx="612000" cy="612000"/>
          </a:xfrm>
          <a:prstGeom prst="rect">
            <a:avLst/>
          </a:prstGeom>
        </p:spPr>
      </p:pic>
      <p:cxnSp>
        <p:nvCxnSpPr>
          <p:cNvPr id="20" name="Conexão: Curva 19">
            <a:extLst>
              <a:ext uri="{FF2B5EF4-FFF2-40B4-BE49-F238E27FC236}">
                <a16:creationId xmlns:a16="http://schemas.microsoft.com/office/drawing/2014/main" id="{89D8192A-F8D5-44D0-9C83-ADE570EDA34E}"/>
              </a:ext>
            </a:extLst>
          </p:cNvPr>
          <p:cNvCxnSpPr>
            <a:cxnSpLocks/>
          </p:cNvCxnSpPr>
          <p:nvPr/>
        </p:nvCxnSpPr>
        <p:spPr>
          <a:xfrm flipV="1">
            <a:off x="3350234" y="3703782"/>
            <a:ext cx="3757862" cy="2225963"/>
          </a:xfrm>
          <a:prstGeom prst="curvedConnector3">
            <a:avLst>
              <a:gd name="adj1" fmla="val 68188"/>
            </a:avLst>
          </a:prstGeom>
          <a:ln w="38100">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9759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F44CF8-F48A-5946-B3F6-842C356E0E74}"/>
              </a:ext>
            </a:extLst>
          </p:cNvPr>
          <p:cNvSpPr>
            <a:spLocks noGrp="1"/>
          </p:cNvSpPr>
          <p:nvPr>
            <p:ph type="body" sz="quarter" idx="14"/>
          </p:nvPr>
        </p:nvSpPr>
        <p:spPr>
          <a:xfrm>
            <a:off x="4296157" y="4859417"/>
            <a:ext cx="785328" cy="1056986"/>
          </a:xfrm>
        </p:spPr>
        <p:txBody>
          <a:bodyPr>
            <a:normAutofit fontScale="85000" lnSpcReduction="20000"/>
          </a:bodyPr>
          <a:lstStyle/>
          <a:p>
            <a:r>
              <a:rPr lang="en-US" dirty="0"/>
              <a:t>”</a:t>
            </a:r>
          </a:p>
        </p:txBody>
      </p:sp>
      <p:sp>
        <p:nvSpPr>
          <p:cNvPr id="2" name="Text Placeholder 1">
            <a:extLst>
              <a:ext uri="{FF2B5EF4-FFF2-40B4-BE49-F238E27FC236}">
                <a16:creationId xmlns:a16="http://schemas.microsoft.com/office/drawing/2014/main" id="{059C1FF3-A4F1-114E-9D89-4724261107CA}"/>
              </a:ext>
            </a:extLst>
          </p:cNvPr>
          <p:cNvSpPr>
            <a:spLocks noGrp="1"/>
          </p:cNvSpPr>
          <p:nvPr>
            <p:ph type="body" sz="quarter" idx="13"/>
          </p:nvPr>
        </p:nvSpPr>
        <p:spPr>
          <a:xfrm>
            <a:off x="712093" y="1182012"/>
            <a:ext cx="4369392" cy="4493975"/>
          </a:xfrm>
        </p:spPr>
        <p:txBody>
          <a:bodyPr>
            <a:normAutofit/>
          </a:bodyPr>
          <a:lstStyle/>
          <a:p>
            <a:r>
              <a:rPr lang="sl-SI" sz="4400" dirty="0"/>
              <a:t>Dobrodošli</a:t>
            </a:r>
            <a:r>
              <a:rPr lang="en-US" sz="4400" dirty="0"/>
              <a:t> </a:t>
            </a:r>
            <a:r>
              <a:rPr lang="sl-SI" sz="4400" dirty="0"/>
              <a:t>v</a:t>
            </a:r>
            <a:r>
              <a:rPr lang="en-US" sz="4400" dirty="0"/>
              <a:t> DETOUR</a:t>
            </a:r>
            <a:r>
              <a:rPr lang="sl-SI" sz="4400" dirty="0"/>
              <a:t> spletnem usposabljanju s področja Turizma dobrega počutja</a:t>
            </a:r>
            <a:r>
              <a:rPr lang="en-US" sz="4400" dirty="0"/>
              <a:t>.</a:t>
            </a:r>
          </a:p>
        </p:txBody>
      </p:sp>
      <p:sp>
        <p:nvSpPr>
          <p:cNvPr id="4" name="Text Placeholder 3">
            <a:extLst>
              <a:ext uri="{FF2B5EF4-FFF2-40B4-BE49-F238E27FC236}">
                <a16:creationId xmlns:a16="http://schemas.microsoft.com/office/drawing/2014/main" id="{61366880-0383-2940-9734-DA146110A09B}"/>
              </a:ext>
            </a:extLst>
          </p:cNvPr>
          <p:cNvSpPr>
            <a:spLocks noGrp="1"/>
          </p:cNvSpPr>
          <p:nvPr>
            <p:ph type="body" sz="quarter" idx="15"/>
          </p:nvPr>
        </p:nvSpPr>
        <p:spPr>
          <a:xfrm>
            <a:off x="623677" y="984694"/>
            <a:ext cx="2613204" cy="1221666"/>
          </a:xfrm>
        </p:spPr>
        <p:txBody>
          <a:bodyPr>
            <a:normAutofit fontScale="92500" lnSpcReduction="10000"/>
          </a:bodyPr>
          <a:lstStyle/>
          <a:p>
            <a:r>
              <a:rPr lang="en-US" dirty="0"/>
              <a:t>“</a:t>
            </a:r>
          </a:p>
        </p:txBody>
      </p:sp>
      <p:pic>
        <p:nvPicPr>
          <p:cNvPr id="9" name="Picture Placeholder 8" descr="A person holding a sign&#10;&#10;Description automatically generated">
            <a:extLst>
              <a:ext uri="{FF2B5EF4-FFF2-40B4-BE49-F238E27FC236}">
                <a16:creationId xmlns:a16="http://schemas.microsoft.com/office/drawing/2014/main" id="{66398114-53AB-FD4E-962F-C21FEFC8F366}"/>
              </a:ext>
            </a:extLst>
          </p:cNvPr>
          <p:cNvPicPr>
            <a:picLocks noGrp="1" noChangeAspect="1"/>
          </p:cNvPicPr>
          <p:nvPr>
            <p:ph type="pic" sz="quarter" idx="19"/>
          </p:nvPr>
        </p:nvPicPr>
        <p:blipFill rotWithShape="1">
          <a:blip r:embed="rId2"/>
          <a:srcRect l="32986" r="24530"/>
          <a:stretch/>
        </p:blipFill>
        <p:spPr>
          <a:xfrm>
            <a:off x="5299729" y="-1"/>
            <a:ext cx="4369392" cy="6858001"/>
          </a:xfrm>
        </p:spPr>
      </p:pic>
    </p:spTree>
    <p:extLst>
      <p:ext uri="{BB962C8B-B14F-4D97-AF65-F5344CB8AC3E}">
        <p14:creationId xmlns:p14="http://schemas.microsoft.com/office/powerpoint/2010/main" val="2267134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https://youtu.be/ArcgcFfGPSU</a:t>
            </a:r>
            <a:r>
              <a:rPr lang="en-GB" sz="1050" dirty="0"/>
              <a:t> </a:t>
            </a:r>
          </a:p>
        </p:txBody>
      </p:sp>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2308324"/>
          </a:xfrm>
          <a:prstGeom prst="rect">
            <a:avLst/>
          </a:prstGeom>
          <a:noFill/>
        </p:spPr>
        <p:txBody>
          <a:bodyPr wrap="square">
            <a:spAutoFit/>
          </a:bodyPr>
          <a:lstStyle/>
          <a:p>
            <a:r>
              <a:rPr lang="en-US" sz="2400" b="1" i="1" dirty="0">
                <a:solidFill>
                  <a:schemeClr val="bg1">
                    <a:lumMod val="65000"/>
                  </a:schemeClr>
                </a:solidFill>
              </a:rPr>
              <a:t>EHL Hospitality Insights - #Content Marketing​ Strategy at Choice Hotels</a:t>
            </a:r>
            <a:endParaRPr lang="en-GB" sz="2400" b="1" i="1" dirty="0">
              <a:solidFill>
                <a:schemeClr val="bg1">
                  <a:lumMod val="65000"/>
                </a:schemeClr>
              </a:solidFill>
            </a:endParaRPr>
          </a:p>
        </p:txBody>
      </p:sp>
      <p:pic>
        <p:nvPicPr>
          <p:cNvPr id="6" name="Multimédia Online 5" title="EHL Hospitality Insights - #ContentMarketing Strategy at Choice Hotels">
            <a:hlinkClick r:id="" action="ppaction://media"/>
            <a:extLst>
              <a:ext uri="{FF2B5EF4-FFF2-40B4-BE49-F238E27FC236}">
                <a16:creationId xmlns:a16="http://schemas.microsoft.com/office/drawing/2014/main" id="{D5FD2F00-9310-4C34-B54B-7275CE88EAE1}"/>
              </a:ext>
            </a:extLst>
          </p:cNvPr>
          <p:cNvPicPr>
            <a:picLocks noRot="1"/>
          </p:cNvPicPr>
          <p:nvPr>
            <a:videoFile r:link="rId1"/>
          </p:nvPr>
        </p:nvPicPr>
        <p:blipFill>
          <a:blip r:embed="rId4"/>
          <a:stretch>
            <a:fillRect/>
          </a:stretch>
        </p:blipFill>
        <p:spPr>
          <a:xfrm>
            <a:off x="2673929" y="1296236"/>
            <a:ext cx="6948000" cy="4284000"/>
          </a:xfrm>
          <a:prstGeom prst="rect">
            <a:avLst/>
          </a:prstGeom>
        </p:spPr>
      </p:pic>
      <p:sp>
        <p:nvSpPr>
          <p:cNvPr id="11" name="Text Placeholder 2">
            <a:extLst>
              <a:ext uri="{FF2B5EF4-FFF2-40B4-BE49-F238E27FC236}">
                <a16:creationId xmlns:a16="http://schemas.microsoft.com/office/drawing/2014/main" id="{33EEBF07-12DC-4EC6-BDBE-9389590B888C}"/>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Video #3</a:t>
            </a:r>
          </a:p>
        </p:txBody>
      </p:sp>
      <p:pic>
        <p:nvPicPr>
          <p:cNvPr id="12" name="Imagem 11">
            <a:extLst>
              <a:ext uri="{FF2B5EF4-FFF2-40B4-BE49-F238E27FC236}">
                <a16:creationId xmlns:a16="http://schemas.microsoft.com/office/drawing/2014/main" id="{E732C461-3CC1-4228-A96E-EE507CD1F8F5}"/>
              </a:ext>
            </a:extLst>
          </p:cNvPr>
          <p:cNvPicPr>
            <a:picLocks noChangeAspect="1"/>
          </p:cNvPicPr>
          <p:nvPr/>
        </p:nvPicPr>
        <p:blipFill>
          <a:blip r:embed="rId5"/>
          <a:stretch>
            <a:fillRect/>
          </a:stretch>
        </p:blipFill>
        <p:spPr>
          <a:xfrm>
            <a:off x="367039" y="337780"/>
            <a:ext cx="720000" cy="720000"/>
          </a:xfrm>
          <a:prstGeom prst="rect">
            <a:avLst/>
          </a:prstGeom>
        </p:spPr>
      </p:pic>
    </p:spTree>
    <p:extLst>
      <p:ext uri="{BB962C8B-B14F-4D97-AF65-F5344CB8AC3E}">
        <p14:creationId xmlns:p14="http://schemas.microsoft.com/office/powerpoint/2010/main" val="66065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4"/>
              </a:rPr>
              <a:t>https://youtu.be/7gkc9wQ7Xc0</a:t>
            </a:r>
            <a:endParaRPr lang="en-GB" sz="1050" dirty="0"/>
          </a:p>
        </p:txBody>
      </p:sp>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1938992"/>
          </a:xfrm>
          <a:prstGeom prst="rect">
            <a:avLst/>
          </a:prstGeom>
          <a:noFill/>
        </p:spPr>
        <p:txBody>
          <a:bodyPr wrap="square">
            <a:spAutoFit/>
          </a:bodyPr>
          <a:lstStyle/>
          <a:p>
            <a:r>
              <a:rPr lang="en-US" sz="2400" b="1" i="1" dirty="0">
                <a:solidFill>
                  <a:schemeClr val="bg1">
                    <a:lumMod val="65000"/>
                  </a:schemeClr>
                </a:solidFill>
              </a:rPr>
              <a:t>Fresh from the Chef’s Garden with Chef Justin at Six Senses </a:t>
            </a:r>
            <a:r>
              <a:rPr lang="en-US" sz="2400" b="1" i="1" dirty="0" err="1">
                <a:solidFill>
                  <a:schemeClr val="bg1">
                    <a:lumMod val="65000"/>
                  </a:schemeClr>
                </a:solidFill>
              </a:rPr>
              <a:t>Uluwatu</a:t>
            </a:r>
            <a:endParaRPr lang="en-GB" sz="2400" b="1" i="1" dirty="0">
              <a:solidFill>
                <a:schemeClr val="bg1">
                  <a:lumMod val="65000"/>
                </a:schemeClr>
              </a:solidFill>
            </a:endParaRPr>
          </a:p>
        </p:txBody>
      </p:sp>
      <p:sp>
        <p:nvSpPr>
          <p:cNvPr id="7" name="Text Placeholder 2">
            <a:extLst>
              <a:ext uri="{FF2B5EF4-FFF2-40B4-BE49-F238E27FC236}">
                <a16:creationId xmlns:a16="http://schemas.microsoft.com/office/drawing/2014/main" id="{A55FBD04-5D47-4DED-A185-C3569FB4928D}"/>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Primer dobre prakse</a:t>
            </a:r>
            <a:r>
              <a:rPr lang="en-US" sz="3600" b="1" dirty="0"/>
              <a:t> – Six Senses</a:t>
            </a:r>
          </a:p>
        </p:txBody>
      </p:sp>
      <p:pic>
        <p:nvPicPr>
          <p:cNvPr id="10" name="Imagem 9">
            <a:extLst>
              <a:ext uri="{FF2B5EF4-FFF2-40B4-BE49-F238E27FC236}">
                <a16:creationId xmlns:a16="http://schemas.microsoft.com/office/drawing/2014/main" id="{F0FFA9F4-BA1A-4A56-9085-E687B8017A5D}"/>
              </a:ext>
            </a:extLst>
          </p:cNvPr>
          <p:cNvPicPr>
            <a:picLocks noChangeAspect="1"/>
          </p:cNvPicPr>
          <p:nvPr/>
        </p:nvPicPr>
        <p:blipFill>
          <a:blip r:embed="rId5"/>
          <a:stretch>
            <a:fillRect/>
          </a:stretch>
        </p:blipFill>
        <p:spPr>
          <a:xfrm>
            <a:off x="367039" y="337780"/>
            <a:ext cx="720000" cy="720000"/>
          </a:xfrm>
          <a:prstGeom prst="rect">
            <a:avLst/>
          </a:prstGeom>
        </p:spPr>
      </p:pic>
      <p:pic>
        <p:nvPicPr>
          <p:cNvPr id="2" name="Multimédia Online 1" title="Fresh from the Chef’s Garden with Chef Justin at Six Senses Uluwatu">
            <a:hlinkClick r:id="" action="ppaction://media"/>
            <a:extLst>
              <a:ext uri="{FF2B5EF4-FFF2-40B4-BE49-F238E27FC236}">
                <a16:creationId xmlns:a16="http://schemas.microsoft.com/office/drawing/2014/main" id="{A0B74110-D1E1-4819-A26B-9D3E493A6DBA}"/>
              </a:ext>
            </a:extLst>
          </p:cNvPr>
          <p:cNvPicPr>
            <a:picLocks noRot="1"/>
          </p:cNvPicPr>
          <p:nvPr>
            <a:videoFile r:link="rId1"/>
          </p:nvPr>
        </p:nvPicPr>
        <p:blipFill>
          <a:blip r:embed="rId6"/>
          <a:stretch>
            <a:fillRect/>
          </a:stretch>
        </p:blipFill>
        <p:spPr>
          <a:xfrm>
            <a:off x="2658944" y="1287000"/>
            <a:ext cx="6948000" cy="4284000"/>
          </a:xfrm>
          <a:prstGeom prst="rect">
            <a:avLst/>
          </a:prstGeom>
        </p:spPr>
      </p:pic>
    </p:spTree>
    <p:extLst>
      <p:ext uri="{BB962C8B-B14F-4D97-AF65-F5344CB8AC3E}">
        <p14:creationId xmlns:p14="http://schemas.microsoft.com/office/powerpoint/2010/main" val="414248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apézio 2">
            <a:extLst>
              <a:ext uri="{FF2B5EF4-FFF2-40B4-BE49-F238E27FC236}">
                <a16:creationId xmlns:a16="http://schemas.microsoft.com/office/drawing/2014/main" id="{0DC2E789-F295-4CFF-8EAB-821DDAC908A9}"/>
              </a:ext>
            </a:extLst>
          </p:cNvPr>
          <p:cNvSpPr/>
          <p:nvPr/>
        </p:nvSpPr>
        <p:spPr>
          <a:xfrm rot="10800000">
            <a:off x="1191491" y="1548927"/>
            <a:ext cx="9809018" cy="1581502"/>
          </a:xfrm>
          <a:prstGeom prst="trapezoid">
            <a:avLst>
              <a:gd name="adj" fmla="val 33760"/>
            </a:avLst>
          </a:prstGeom>
          <a:solidFill>
            <a:srgbClr val="6ECEC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rapézio 23">
            <a:extLst>
              <a:ext uri="{FF2B5EF4-FFF2-40B4-BE49-F238E27FC236}">
                <a16:creationId xmlns:a16="http://schemas.microsoft.com/office/drawing/2014/main" id="{C9FEF8FB-4A5A-405E-823F-7AB47D0E2FC9}"/>
              </a:ext>
            </a:extLst>
          </p:cNvPr>
          <p:cNvSpPr/>
          <p:nvPr/>
        </p:nvSpPr>
        <p:spPr>
          <a:xfrm rot="10800000">
            <a:off x="2049041" y="3133031"/>
            <a:ext cx="8111538" cy="1581502"/>
          </a:xfrm>
          <a:prstGeom prst="trapezoid">
            <a:avLst>
              <a:gd name="adj" fmla="val 33760"/>
            </a:avLst>
          </a:prstGeom>
          <a:solidFill>
            <a:srgbClr val="FDDE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rapézio 24">
            <a:extLst>
              <a:ext uri="{FF2B5EF4-FFF2-40B4-BE49-F238E27FC236}">
                <a16:creationId xmlns:a16="http://schemas.microsoft.com/office/drawing/2014/main" id="{6EF22CDB-94CC-43D5-ACE4-23701C65B84D}"/>
              </a:ext>
            </a:extLst>
          </p:cNvPr>
          <p:cNvSpPr/>
          <p:nvPr/>
        </p:nvSpPr>
        <p:spPr>
          <a:xfrm rot="10800000">
            <a:off x="2881882" y="4707795"/>
            <a:ext cx="6431064" cy="1581502"/>
          </a:xfrm>
          <a:prstGeom prst="trapezoid">
            <a:avLst>
              <a:gd name="adj" fmla="val 33760"/>
            </a:avLst>
          </a:prstGeom>
          <a:solidFill>
            <a:srgbClr val="F7981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Proces prodaje</a:t>
            </a:r>
            <a:r>
              <a:rPr lang="en-US" sz="3600" b="1" dirty="0"/>
              <a:t> – </a:t>
            </a:r>
            <a:r>
              <a:rPr lang="sl-SI" sz="3600" b="1" dirty="0"/>
              <a:t>Prodajni lijak</a:t>
            </a:r>
            <a:endParaRPr lang="en-US" sz="3600" b="1" dirty="0"/>
          </a:p>
        </p:txBody>
      </p:sp>
      <p:sp>
        <p:nvSpPr>
          <p:cNvPr id="30" name="CaixaDeTexto 29">
            <a:extLst>
              <a:ext uri="{FF2B5EF4-FFF2-40B4-BE49-F238E27FC236}">
                <a16:creationId xmlns:a16="http://schemas.microsoft.com/office/drawing/2014/main" id="{2015843E-5EBA-41E1-AA58-8759DEFCF911}"/>
              </a:ext>
            </a:extLst>
          </p:cNvPr>
          <p:cNvSpPr txBox="1"/>
          <p:nvPr/>
        </p:nvSpPr>
        <p:spPr>
          <a:xfrm>
            <a:off x="2049049" y="1547871"/>
            <a:ext cx="8111538" cy="1584000"/>
          </a:xfrm>
          <a:prstGeom prst="rect">
            <a:avLst/>
          </a:prstGeom>
          <a:noFill/>
        </p:spPr>
        <p:txBody>
          <a:bodyPr wrap="square" numCol="1">
            <a:noAutofit/>
          </a:bodyPr>
          <a:lstStyle/>
          <a:p>
            <a:pPr algn="ctr"/>
            <a:r>
              <a:rPr lang="sl-SI" sz="2400" b="1" dirty="0">
                <a:solidFill>
                  <a:schemeClr val="bg1"/>
                </a:solidFill>
                <a:effectLst>
                  <a:outerShdw blurRad="38100" dist="38100" dir="2700000" algn="tl">
                    <a:srgbClr val="000000">
                      <a:alpha val="43137"/>
                    </a:srgbClr>
                  </a:outerShdw>
                </a:effectLst>
              </a:rPr>
              <a:t>Vrh lijaka</a:t>
            </a:r>
            <a:endParaRPr lang="en-GB" sz="2400" dirty="0">
              <a:solidFill>
                <a:schemeClr val="bg1"/>
              </a:solidFill>
              <a:effectLst>
                <a:outerShdw blurRad="38100" dist="38100" dir="2700000" algn="tl">
                  <a:srgbClr val="000000">
                    <a:alpha val="43137"/>
                  </a:srgbClr>
                </a:outerShdw>
              </a:effectLst>
            </a:endParaRPr>
          </a:p>
          <a:p>
            <a:pPr marL="1440000" indent="-342900">
              <a:buClr>
                <a:srgbClr val="FDDE00"/>
              </a:buClr>
              <a:buFont typeface="Calibri" panose="020F0502020204030204" pitchFamily="34" charset="0"/>
              <a:buChar char="→"/>
            </a:pPr>
            <a:r>
              <a:rPr lang="sl-SI" sz="2400" dirty="0"/>
              <a:t>Povečajte prepoznavnost znamke</a:t>
            </a:r>
            <a:r>
              <a:rPr lang="en-GB" sz="2400" dirty="0"/>
              <a:t>. </a:t>
            </a:r>
          </a:p>
          <a:p>
            <a:pPr marL="1440000" indent="-342900">
              <a:buClr>
                <a:srgbClr val="FDDE00"/>
              </a:buClr>
              <a:buFont typeface="Calibri" panose="020F0502020204030204" pitchFamily="34" charset="0"/>
              <a:buChar char="→"/>
            </a:pPr>
            <a:r>
              <a:rPr lang="sl-SI" sz="2400" dirty="0"/>
              <a:t>Poskusite doseči čim več ljudi</a:t>
            </a:r>
            <a:r>
              <a:rPr lang="en-GB" sz="2400" dirty="0"/>
              <a:t>. </a:t>
            </a:r>
          </a:p>
          <a:p>
            <a:pPr marL="1440000" indent="-342900">
              <a:buClr>
                <a:srgbClr val="FDDE00"/>
              </a:buClr>
              <a:buFont typeface="Calibri" panose="020F0502020204030204" pitchFamily="34" charset="0"/>
              <a:buChar char="→"/>
            </a:pPr>
            <a:r>
              <a:rPr lang="sl-SI" sz="2400" dirty="0"/>
              <a:t>Izobražujte, poučujte o problemu</a:t>
            </a:r>
            <a:r>
              <a:rPr lang="en-GB" sz="2400" dirty="0"/>
              <a:t>.</a:t>
            </a:r>
          </a:p>
        </p:txBody>
      </p:sp>
      <p:sp>
        <p:nvSpPr>
          <p:cNvPr id="19" name="CaixaDeTexto 18">
            <a:extLst>
              <a:ext uri="{FF2B5EF4-FFF2-40B4-BE49-F238E27FC236}">
                <a16:creationId xmlns:a16="http://schemas.microsoft.com/office/drawing/2014/main" id="{7D9E4F1A-2D1E-46B9-A60A-E349A0FFD85B}"/>
              </a:ext>
            </a:extLst>
          </p:cNvPr>
          <p:cNvSpPr txBox="1"/>
          <p:nvPr/>
        </p:nvSpPr>
        <p:spPr>
          <a:xfrm>
            <a:off x="2389239" y="3280265"/>
            <a:ext cx="8249264" cy="1584000"/>
          </a:xfrm>
          <a:prstGeom prst="rect">
            <a:avLst/>
          </a:prstGeom>
          <a:noFill/>
        </p:spPr>
        <p:txBody>
          <a:bodyPr wrap="square" numCol="1">
            <a:noAutofit/>
          </a:bodyPr>
          <a:lstStyle/>
          <a:p>
            <a:pPr algn="ctr"/>
            <a:r>
              <a:rPr lang="sl-SI" sz="2400" b="1" dirty="0">
                <a:solidFill>
                  <a:schemeClr val="bg1"/>
                </a:solidFill>
                <a:effectLst>
                  <a:outerShdw blurRad="38100" dist="38100" dir="2700000" algn="tl">
                    <a:srgbClr val="000000">
                      <a:alpha val="43137"/>
                    </a:srgbClr>
                  </a:outerShdw>
                </a:effectLst>
              </a:rPr>
              <a:t>Sredina lijaka</a:t>
            </a:r>
            <a:endParaRPr lang="en-GB" sz="2400" b="1" dirty="0">
              <a:solidFill>
                <a:schemeClr val="bg1"/>
              </a:solidFill>
              <a:effectLst>
                <a:outerShdw blurRad="38100" dist="38100" dir="2700000" algn="tl">
                  <a:srgbClr val="000000">
                    <a:alpha val="43137"/>
                  </a:srgbClr>
                </a:outerShdw>
              </a:effectLst>
            </a:endParaRPr>
          </a:p>
          <a:p>
            <a:pPr marL="1080000" indent="-342900">
              <a:buClr>
                <a:srgbClr val="F7981D"/>
              </a:buClr>
              <a:buFont typeface="Calibri" panose="020F0502020204030204" pitchFamily="34" charset="0"/>
              <a:buChar char="→"/>
            </a:pPr>
            <a:r>
              <a:rPr lang="sl-SI" sz="2400" dirty="0"/>
              <a:t>Ustvarjajte večji promet/pretočnost na spletni strani</a:t>
            </a:r>
            <a:r>
              <a:rPr lang="en-GB" sz="2400" dirty="0"/>
              <a:t>. </a:t>
            </a:r>
          </a:p>
          <a:p>
            <a:pPr marL="1080000" indent="-342900">
              <a:buClr>
                <a:srgbClr val="F7981D"/>
              </a:buClr>
              <a:buFont typeface="Calibri" panose="020F0502020204030204" pitchFamily="34" charset="0"/>
              <a:buChar char="→"/>
            </a:pPr>
            <a:r>
              <a:rPr lang="sl-SI" sz="2400" dirty="0"/>
              <a:t>Sprožite sodelovanje in interakcijo z zainteresiranimi</a:t>
            </a:r>
            <a:r>
              <a:rPr lang="en-GB" sz="2400" dirty="0"/>
              <a:t>.</a:t>
            </a:r>
          </a:p>
        </p:txBody>
      </p:sp>
      <p:sp>
        <p:nvSpPr>
          <p:cNvPr id="20" name="CaixaDeTexto 19">
            <a:extLst>
              <a:ext uri="{FF2B5EF4-FFF2-40B4-BE49-F238E27FC236}">
                <a16:creationId xmlns:a16="http://schemas.microsoft.com/office/drawing/2014/main" id="{EAB3E4CD-AC56-40A3-9F40-18C2654CA24F}"/>
              </a:ext>
            </a:extLst>
          </p:cNvPr>
          <p:cNvSpPr txBox="1"/>
          <p:nvPr/>
        </p:nvSpPr>
        <p:spPr>
          <a:xfrm>
            <a:off x="3382298" y="4723769"/>
            <a:ext cx="5633884" cy="1584000"/>
          </a:xfrm>
          <a:prstGeom prst="rect">
            <a:avLst/>
          </a:prstGeom>
          <a:noFill/>
        </p:spPr>
        <p:txBody>
          <a:bodyPr wrap="square" numCol="1">
            <a:noAutofit/>
          </a:bodyPr>
          <a:lstStyle/>
          <a:p>
            <a:pPr algn="ctr"/>
            <a:r>
              <a:rPr lang="sl-SI" sz="2400" b="1" dirty="0">
                <a:solidFill>
                  <a:schemeClr val="bg1"/>
                </a:solidFill>
                <a:effectLst>
                  <a:outerShdw blurRad="38100" dist="38100" dir="2700000" algn="tl">
                    <a:srgbClr val="000000">
                      <a:alpha val="43137"/>
                    </a:srgbClr>
                  </a:outerShdw>
                </a:effectLst>
              </a:rPr>
              <a:t>Dno lijaka</a:t>
            </a:r>
            <a:endParaRPr lang="en-GB" sz="2400" b="1" dirty="0">
              <a:solidFill>
                <a:schemeClr val="bg1"/>
              </a:solidFill>
              <a:effectLst>
                <a:outerShdw blurRad="38100" dist="38100" dir="2700000" algn="tl">
                  <a:srgbClr val="000000">
                    <a:alpha val="43137"/>
                  </a:srgbClr>
                </a:outerShdw>
              </a:effectLst>
            </a:endParaRPr>
          </a:p>
          <a:p>
            <a:pPr marL="720000" indent="-342900">
              <a:buClr>
                <a:srgbClr val="6ECECB"/>
              </a:buClr>
              <a:buFont typeface="Calibri" panose="020F0502020204030204" pitchFamily="34" charset="0"/>
              <a:buChar char="→"/>
            </a:pPr>
            <a:r>
              <a:rPr lang="sl-SI" sz="2400" dirty="0"/>
              <a:t>Ustvarjajte večje število rezervacij</a:t>
            </a:r>
            <a:r>
              <a:rPr lang="en-GB" sz="2400" dirty="0"/>
              <a:t>.</a:t>
            </a:r>
          </a:p>
          <a:p>
            <a:pPr marL="720000" indent="-342900">
              <a:buClr>
                <a:srgbClr val="6ECECB"/>
              </a:buClr>
              <a:buFont typeface="Calibri" panose="020F0502020204030204" pitchFamily="34" charset="0"/>
              <a:buChar char="→"/>
            </a:pPr>
            <a:r>
              <a:rPr lang="sl-SI" sz="2400" dirty="0"/>
              <a:t>Povečujte prodajo in kazalnike uspešnosti.</a:t>
            </a:r>
            <a:endParaRPr lang="en-GB" sz="2400" dirty="0"/>
          </a:p>
        </p:txBody>
      </p:sp>
      <p:sp>
        <p:nvSpPr>
          <p:cNvPr id="21" name="CaixaDeTexto 20">
            <a:extLst>
              <a:ext uri="{FF2B5EF4-FFF2-40B4-BE49-F238E27FC236}">
                <a16:creationId xmlns:a16="http://schemas.microsoft.com/office/drawing/2014/main" id="{B6D8E8FD-F75B-4BC4-BDC7-2FAB9F7AD384}"/>
              </a:ext>
            </a:extLst>
          </p:cNvPr>
          <p:cNvSpPr txBox="1"/>
          <p:nvPr/>
        </p:nvSpPr>
        <p:spPr>
          <a:xfrm>
            <a:off x="4938890" y="1038344"/>
            <a:ext cx="2323173" cy="523220"/>
          </a:xfrm>
          <a:prstGeom prst="rect">
            <a:avLst/>
          </a:prstGeom>
          <a:noFill/>
        </p:spPr>
        <p:txBody>
          <a:bodyPr wrap="square" rtlCol="0">
            <a:spAutoFit/>
          </a:bodyPr>
          <a:lstStyle/>
          <a:p>
            <a:pPr algn="ctr"/>
            <a:r>
              <a:rPr lang="sl-SI" sz="2800" b="1" dirty="0">
                <a:solidFill>
                  <a:srgbClr val="F7981D"/>
                </a:solidFill>
                <a:effectLst>
                  <a:outerShdw blurRad="38100" dist="38100" dir="2700000" algn="tl">
                    <a:srgbClr val="000000">
                      <a:alpha val="43137"/>
                    </a:srgbClr>
                  </a:outerShdw>
                </a:effectLst>
              </a:rPr>
              <a:t>Kaj storiti?</a:t>
            </a:r>
            <a:endParaRPr lang="en-GB" sz="2800" b="1" dirty="0">
              <a:solidFill>
                <a:srgbClr val="F7981D"/>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14118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Posição da Imagem 8">
            <a:extLst>
              <a:ext uri="{FF2B5EF4-FFF2-40B4-BE49-F238E27FC236}">
                <a16:creationId xmlns:a16="http://schemas.microsoft.com/office/drawing/2014/main" id="{11F92D0C-CC64-401A-846E-74A0ED3AC8DA}"/>
              </a:ext>
            </a:extLst>
          </p:cNvPr>
          <p:cNvPicPr>
            <a:picLocks noGrp="1" noChangeAspect="1"/>
          </p:cNvPicPr>
          <p:nvPr>
            <p:ph type="pic" sz="quarter" idx="19"/>
          </p:nvPr>
        </p:nvPicPr>
        <p:blipFill rotWithShape="1">
          <a:blip r:embed="rId3"/>
          <a:srcRect t="10526" b="10526"/>
          <a:stretch/>
        </p:blipFill>
        <p:spPr/>
      </p:pic>
      <p:sp>
        <p:nvSpPr>
          <p:cNvPr id="4" name="Text Placeholder 1">
            <a:extLst>
              <a:ext uri="{FF2B5EF4-FFF2-40B4-BE49-F238E27FC236}">
                <a16:creationId xmlns:a16="http://schemas.microsoft.com/office/drawing/2014/main" id="{B0CA51DE-EC2C-46FC-94C9-DDBE777A3A84}"/>
              </a:ext>
            </a:extLst>
          </p:cNvPr>
          <p:cNvSpPr txBox="1">
            <a:spLocks/>
          </p:cNvSpPr>
          <p:nvPr/>
        </p:nvSpPr>
        <p:spPr>
          <a:xfrm>
            <a:off x="205213" y="936395"/>
            <a:ext cx="3058492" cy="3297980"/>
          </a:xfrm>
          <a:prstGeom prst="rect">
            <a:avLst/>
          </a:prstGeom>
        </p:spPr>
        <p:txBody>
          <a:bodyPr vert="horz" wrap="square" lIns="0" tIns="45720" rIns="0" bIns="45720" rtlCol="0">
            <a:noAutofit/>
          </a:bodyPr>
          <a:lstStyle>
            <a:lvl1pPr marL="0" indent="0" algn="l" defTabSz="914400" rtl="0" eaLnBrk="1" latinLnBrk="0" hangingPunct="1">
              <a:lnSpc>
                <a:spcPct val="90000"/>
              </a:lnSpc>
              <a:spcBef>
                <a:spcPts val="1000"/>
              </a:spcBef>
              <a:buFont typeface="Arial"/>
              <a:buNone/>
              <a:defRPr sz="36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9600" dirty="0">
                <a:solidFill>
                  <a:schemeClr val="bg1"/>
                </a:solidFill>
                <a:effectLst>
                  <a:outerShdw blurRad="38100" dist="38100" dir="2700000" algn="tl">
                    <a:srgbClr val="000000">
                      <a:alpha val="43137"/>
                    </a:srgbClr>
                  </a:outerShdw>
                </a:effectLst>
              </a:rPr>
              <a:t>9.3.</a:t>
            </a:r>
          </a:p>
          <a:p>
            <a:r>
              <a:rPr lang="sl-SI" sz="4400" dirty="0">
                <a:solidFill>
                  <a:schemeClr val="bg1"/>
                </a:solidFill>
                <a:effectLst>
                  <a:outerShdw blurRad="38100" dist="38100" dir="2700000" algn="tl">
                    <a:srgbClr val="000000">
                      <a:alpha val="43137"/>
                    </a:srgbClr>
                  </a:outerShdw>
                </a:effectLst>
              </a:rPr>
              <a:t>Orodja spletnega marketinga</a:t>
            </a:r>
            <a:endParaRPr lang="en-US" sz="4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03300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749401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Orodja spletnega marketinga</a:t>
            </a:r>
            <a:endParaRPr lang="en-US" sz="3600" b="1" dirty="0"/>
          </a:p>
        </p:txBody>
      </p:sp>
      <p:sp>
        <p:nvSpPr>
          <p:cNvPr id="2" name="Oval 1">
            <a:extLst>
              <a:ext uri="{FF2B5EF4-FFF2-40B4-BE49-F238E27FC236}">
                <a16:creationId xmlns:a16="http://schemas.microsoft.com/office/drawing/2014/main" id="{3E82A817-1A64-415A-9627-A45DBCFCA96E}"/>
              </a:ext>
            </a:extLst>
          </p:cNvPr>
          <p:cNvSpPr/>
          <p:nvPr/>
        </p:nvSpPr>
        <p:spPr>
          <a:xfrm>
            <a:off x="3190592" y="1046457"/>
            <a:ext cx="3240000" cy="3240000"/>
          </a:xfrm>
          <a:prstGeom prst="ellipse">
            <a:avLst/>
          </a:prstGeom>
          <a:solidFill>
            <a:srgbClr val="6ECEC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A332DB5F-74F8-4643-BAB3-D5BFFEAF9B00}"/>
              </a:ext>
            </a:extLst>
          </p:cNvPr>
          <p:cNvSpPr/>
          <p:nvPr/>
        </p:nvSpPr>
        <p:spPr>
          <a:xfrm>
            <a:off x="5826096" y="1046457"/>
            <a:ext cx="3240000" cy="3240000"/>
          </a:xfrm>
          <a:prstGeom prst="ellipse">
            <a:avLst/>
          </a:prstGeom>
          <a:solidFill>
            <a:srgbClr val="FDDE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1E31B953-310C-48D8-938A-B6B3741042F8}"/>
              </a:ext>
            </a:extLst>
          </p:cNvPr>
          <p:cNvSpPr/>
          <p:nvPr/>
        </p:nvSpPr>
        <p:spPr>
          <a:xfrm>
            <a:off x="4508344" y="3083076"/>
            <a:ext cx="3240000" cy="3240000"/>
          </a:xfrm>
          <a:prstGeom prst="ellipse">
            <a:avLst/>
          </a:prstGeom>
          <a:solidFill>
            <a:srgbClr val="F7981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aixaDeTexto 2">
            <a:extLst>
              <a:ext uri="{FF2B5EF4-FFF2-40B4-BE49-F238E27FC236}">
                <a16:creationId xmlns:a16="http://schemas.microsoft.com/office/drawing/2014/main" id="{1682490C-EA70-40D6-A15B-96EE4CD5187E}"/>
              </a:ext>
            </a:extLst>
          </p:cNvPr>
          <p:cNvSpPr txBox="1"/>
          <p:nvPr/>
        </p:nvSpPr>
        <p:spPr>
          <a:xfrm>
            <a:off x="3318430" y="2294201"/>
            <a:ext cx="2413416" cy="1015663"/>
          </a:xfrm>
          <a:prstGeom prst="rect">
            <a:avLst/>
          </a:prstGeom>
          <a:noFill/>
        </p:spPr>
        <p:txBody>
          <a:bodyPr wrap="square" rtlCol="0">
            <a:spAutoFit/>
          </a:bodyPr>
          <a:lstStyle/>
          <a:p>
            <a:pPr algn="ctr"/>
            <a:r>
              <a:rPr lang="sl-SI" sz="3000" b="1" dirty="0">
                <a:effectLst>
                  <a:outerShdw blurRad="38100" dist="38100" dir="2700000" algn="tl">
                    <a:srgbClr val="000000">
                      <a:alpha val="43137"/>
                    </a:srgbClr>
                  </a:outerShdw>
                </a:effectLst>
              </a:rPr>
              <a:t>‚Zaslužene‘ objave</a:t>
            </a:r>
            <a:endParaRPr lang="en-GB" sz="3000" b="1" dirty="0">
              <a:effectLst>
                <a:outerShdw blurRad="38100" dist="38100" dir="2700000" algn="tl">
                  <a:srgbClr val="000000">
                    <a:alpha val="43137"/>
                  </a:srgbClr>
                </a:outerShdw>
              </a:effectLst>
            </a:endParaRPr>
          </a:p>
        </p:txBody>
      </p:sp>
      <p:sp>
        <p:nvSpPr>
          <p:cNvPr id="7" name="CaixaDeTexto 6">
            <a:extLst>
              <a:ext uri="{FF2B5EF4-FFF2-40B4-BE49-F238E27FC236}">
                <a16:creationId xmlns:a16="http://schemas.microsoft.com/office/drawing/2014/main" id="{EC64D88B-F789-43F8-AA02-D2D67216E4FC}"/>
              </a:ext>
            </a:extLst>
          </p:cNvPr>
          <p:cNvSpPr txBox="1"/>
          <p:nvPr/>
        </p:nvSpPr>
        <p:spPr>
          <a:xfrm>
            <a:off x="6605055" y="2294201"/>
            <a:ext cx="2155487" cy="1015663"/>
          </a:xfrm>
          <a:prstGeom prst="rect">
            <a:avLst/>
          </a:prstGeom>
          <a:noFill/>
        </p:spPr>
        <p:txBody>
          <a:bodyPr wrap="square" rtlCol="0">
            <a:spAutoFit/>
          </a:bodyPr>
          <a:lstStyle/>
          <a:p>
            <a:pPr algn="ctr"/>
            <a:r>
              <a:rPr lang="sl-SI" sz="3000" b="1" dirty="0">
                <a:effectLst>
                  <a:outerShdw blurRad="38100" dist="38100" dir="2700000" algn="tl">
                    <a:srgbClr val="000000">
                      <a:alpha val="43137"/>
                    </a:srgbClr>
                  </a:outerShdw>
                </a:effectLst>
              </a:rPr>
              <a:t>Plačani mediji</a:t>
            </a:r>
            <a:endParaRPr lang="en-GB" sz="3000" b="1" dirty="0">
              <a:effectLst>
                <a:outerShdw blurRad="38100" dist="38100" dir="2700000" algn="tl">
                  <a:srgbClr val="000000">
                    <a:alpha val="43137"/>
                  </a:srgbClr>
                </a:outerShdw>
              </a:effectLst>
            </a:endParaRPr>
          </a:p>
        </p:txBody>
      </p:sp>
      <p:sp>
        <p:nvSpPr>
          <p:cNvPr id="8" name="CaixaDeTexto 7">
            <a:extLst>
              <a:ext uri="{FF2B5EF4-FFF2-40B4-BE49-F238E27FC236}">
                <a16:creationId xmlns:a16="http://schemas.microsoft.com/office/drawing/2014/main" id="{22EF4F26-3391-485D-905F-3A503591F9AC}"/>
              </a:ext>
            </a:extLst>
          </p:cNvPr>
          <p:cNvSpPr txBox="1"/>
          <p:nvPr/>
        </p:nvSpPr>
        <p:spPr>
          <a:xfrm>
            <a:off x="4762275" y="4512714"/>
            <a:ext cx="2667450" cy="553998"/>
          </a:xfrm>
          <a:prstGeom prst="rect">
            <a:avLst/>
          </a:prstGeom>
          <a:noFill/>
        </p:spPr>
        <p:txBody>
          <a:bodyPr wrap="square" rtlCol="0">
            <a:spAutoFit/>
          </a:bodyPr>
          <a:lstStyle/>
          <a:p>
            <a:pPr algn="ctr"/>
            <a:r>
              <a:rPr lang="sl-SI" sz="3000" b="1" dirty="0">
                <a:effectLst>
                  <a:outerShdw blurRad="38100" dist="38100" dir="2700000" algn="tl">
                    <a:srgbClr val="000000">
                      <a:alpha val="43137"/>
                    </a:srgbClr>
                  </a:outerShdw>
                </a:effectLst>
              </a:rPr>
              <a:t>Lastni mediji</a:t>
            </a:r>
            <a:endParaRPr lang="en-GB" sz="3000" b="1" dirty="0">
              <a:effectLst>
                <a:outerShdw blurRad="38100" dist="38100" dir="2700000" algn="tl">
                  <a:srgbClr val="000000">
                    <a:alpha val="43137"/>
                  </a:srgbClr>
                </a:outerShdw>
              </a:effectLst>
            </a:endParaRPr>
          </a:p>
        </p:txBody>
      </p:sp>
      <p:sp>
        <p:nvSpPr>
          <p:cNvPr id="9" name="CaixaDeTexto 8">
            <a:extLst>
              <a:ext uri="{FF2B5EF4-FFF2-40B4-BE49-F238E27FC236}">
                <a16:creationId xmlns:a16="http://schemas.microsoft.com/office/drawing/2014/main" id="{CEBAD7E1-A2C8-41E6-B00C-1607D9B15078}"/>
              </a:ext>
            </a:extLst>
          </p:cNvPr>
          <p:cNvSpPr txBox="1"/>
          <p:nvPr/>
        </p:nvSpPr>
        <p:spPr>
          <a:xfrm>
            <a:off x="369455" y="1694037"/>
            <a:ext cx="2757218" cy="2308324"/>
          </a:xfrm>
          <a:prstGeom prst="rect">
            <a:avLst/>
          </a:prstGeom>
          <a:noFill/>
        </p:spPr>
        <p:txBody>
          <a:bodyPr wrap="square" rtlCol="0">
            <a:spAutoFit/>
          </a:bodyPr>
          <a:lstStyle/>
          <a:p>
            <a:pPr>
              <a:buClr>
                <a:srgbClr val="6ECECB"/>
              </a:buClr>
              <a:buFont typeface="Arial" panose="020B0604020202020204" pitchFamily="34" charset="0"/>
              <a:buChar char="•"/>
            </a:pPr>
            <a:r>
              <a:rPr lang="en-GB" sz="2400" dirty="0"/>
              <a:t> </a:t>
            </a:r>
            <a:r>
              <a:rPr lang="sl-SI" sz="2400" dirty="0"/>
              <a:t>Omembe</a:t>
            </a:r>
            <a:endParaRPr lang="en-GB" sz="2400" dirty="0"/>
          </a:p>
          <a:p>
            <a:pPr>
              <a:buClr>
                <a:srgbClr val="6ECECB"/>
              </a:buClr>
              <a:buFont typeface="Arial" panose="020B0604020202020204" pitchFamily="34" charset="0"/>
              <a:buChar char="•"/>
            </a:pPr>
            <a:r>
              <a:rPr lang="en-GB" sz="2400" dirty="0"/>
              <a:t> </a:t>
            </a:r>
            <a:r>
              <a:rPr lang="sl-SI" sz="2400" dirty="0"/>
              <a:t>Delitve</a:t>
            </a:r>
            <a:endParaRPr lang="en-GB" sz="2400" dirty="0"/>
          </a:p>
          <a:p>
            <a:pPr>
              <a:buClr>
                <a:srgbClr val="6ECECB"/>
              </a:buClr>
              <a:buFont typeface="Arial" panose="020B0604020202020204" pitchFamily="34" charset="0"/>
              <a:buChar char="•"/>
            </a:pPr>
            <a:r>
              <a:rPr lang="en-GB" sz="2400" dirty="0"/>
              <a:t> </a:t>
            </a:r>
            <a:r>
              <a:rPr lang="sl-SI" sz="2400" dirty="0"/>
              <a:t>Ocene</a:t>
            </a:r>
            <a:endParaRPr lang="en-GB" sz="2400" dirty="0"/>
          </a:p>
          <a:p>
            <a:pPr>
              <a:buClr>
                <a:srgbClr val="6ECECB"/>
              </a:buClr>
              <a:buFont typeface="Arial" panose="020B0604020202020204" pitchFamily="34" charset="0"/>
              <a:buChar char="•"/>
            </a:pPr>
            <a:r>
              <a:rPr lang="en-GB" sz="2400" dirty="0"/>
              <a:t> </a:t>
            </a:r>
            <a:r>
              <a:rPr lang="sl-SI" sz="2400" dirty="0"/>
              <a:t>Priporočila</a:t>
            </a:r>
            <a:endParaRPr lang="en-GB" sz="2400" dirty="0"/>
          </a:p>
          <a:p>
            <a:pPr>
              <a:buClr>
                <a:srgbClr val="6ECECB"/>
              </a:buClr>
              <a:buFont typeface="Arial" panose="020B0604020202020204" pitchFamily="34" charset="0"/>
              <a:buChar char="•"/>
            </a:pPr>
            <a:r>
              <a:rPr lang="en-GB" sz="2400" dirty="0"/>
              <a:t> </a:t>
            </a:r>
            <a:r>
              <a:rPr lang="sl-SI" sz="2400" dirty="0"/>
              <a:t>Vplivneži</a:t>
            </a:r>
            <a:r>
              <a:rPr lang="en-GB" sz="2400" dirty="0"/>
              <a:t> (</a:t>
            </a:r>
            <a:r>
              <a:rPr lang="sl-SI" sz="2400" dirty="0"/>
              <a:t>zastonj</a:t>
            </a:r>
            <a:r>
              <a:rPr lang="en-GB" sz="2400" dirty="0"/>
              <a:t>)</a:t>
            </a:r>
          </a:p>
          <a:p>
            <a:pPr>
              <a:buClr>
                <a:srgbClr val="6ECECB"/>
              </a:buClr>
              <a:buFont typeface="Arial" panose="020B0604020202020204" pitchFamily="34" charset="0"/>
              <a:buChar char="•"/>
            </a:pPr>
            <a:r>
              <a:rPr lang="en-GB" sz="2400" dirty="0"/>
              <a:t> </a:t>
            </a:r>
            <a:r>
              <a:rPr lang="sl-SI" sz="2400" dirty="0"/>
              <a:t>Medijska pokritost</a:t>
            </a:r>
            <a:endParaRPr lang="en-GB" sz="2400" dirty="0"/>
          </a:p>
        </p:txBody>
      </p:sp>
      <p:sp>
        <p:nvSpPr>
          <p:cNvPr id="10" name="CaixaDeTexto 9">
            <a:extLst>
              <a:ext uri="{FF2B5EF4-FFF2-40B4-BE49-F238E27FC236}">
                <a16:creationId xmlns:a16="http://schemas.microsoft.com/office/drawing/2014/main" id="{516DF2EC-DCD1-44DD-9CFE-7DB87F65DE50}"/>
              </a:ext>
            </a:extLst>
          </p:cNvPr>
          <p:cNvSpPr txBox="1"/>
          <p:nvPr/>
        </p:nvSpPr>
        <p:spPr>
          <a:xfrm>
            <a:off x="8137235" y="4381998"/>
            <a:ext cx="3681139" cy="1938992"/>
          </a:xfrm>
          <a:prstGeom prst="rect">
            <a:avLst/>
          </a:prstGeom>
          <a:noFill/>
        </p:spPr>
        <p:txBody>
          <a:bodyPr wrap="square" rtlCol="0">
            <a:spAutoFit/>
          </a:bodyPr>
          <a:lstStyle/>
          <a:p>
            <a:pPr>
              <a:buClr>
                <a:srgbClr val="F7981D"/>
              </a:buClr>
              <a:buFont typeface="Arial" panose="020B0604020202020204" pitchFamily="34" charset="0"/>
              <a:buChar char="•"/>
            </a:pPr>
            <a:r>
              <a:rPr lang="en-GB" sz="2400" dirty="0"/>
              <a:t> </a:t>
            </a:r>
            <a:r>
              <a:rPr lang="sl-SI" sz="2400" dirty="0"/>
              <a:t>Spletna stran</a:t>
            </a:r>
            <a:endParaRPr lang="en-GB" sz="2400" dirty="0"/>
          </a:p>
          <a:p>
            <a:pPr>
              <a:buClr>
                <a:srgbClr val="F7981D"/>
              </a:buClr>
              <a:buFont typeface="Arial" panose="020B0604020202020204" pitchFamily="34" charset="0"/>
              <a:buChar char="•"/>
            </a:pPr>
            <a:r>
              <a:rPr lang="en-GB" sz="2400" dirty="0"/>
              <a:t> Blog</a:t>
            </a:r>
          </a:p>
          <a:p>
            <a:pPr>
              <a:buClr>
                <a:srgbClr val="F7981D"/>
              </a:buClr>
              <a:buFont typeface="Arial" panose="020B0604020202020204" pitchFamily="34" charset="0"/>
              <a:buChar char="•"/>
            </a:pPr>
            <a:r>
              <a:rPr lang="en-GB" sz="2400" dirty="0"/>
              <a:t> </a:t>
            </a:r>
            <a:r>
              <a:rPr lang="sl-SI" sz="2400" dirty="0"/>
              <a:t>Profili družbenih medijev</a:t>
            </a:r>
            <a:endParaRPr lang="en-GB" sz="2400" dirty="0"/>
          </a:p>
          <a:p>
            <a:pPr>
              <a:buClr>
                <a:srgbClr val="F7981D"/>
              </a:buClr>
              <a:buFont typeface="Arial" panose="020B0604020202020204" pitchFamily="34" charset="0"/>
              <a:buChar char="•"/>
            </a:pPr>
            <a:r>
              <a:rPr lang="en-GB" sz="2400" dirty="0"/>
              <a:t> </a:t>
            </a:r>
            <a:r>
              <a:rPr lang="sl-SI" sz="2400" dirty="0"/>
              <a:t>Spletna pošta</a:t>
            </a:r>
            <a:endParaRPr lang="en-GB" sz="2400" dirty="0"/>
          </a:p>
          <a:p>
            <a:pPr>
              <a:buClr>
                <a:srgbClr val="F7981D"/>
              </a:buClr>
              <a:buFont typeface="Arial" panose="020B0604020202020204" pitchFamily="34" charset="0"/>
              <a:buChar char="•"/>
            </a:pPr>
            <a:r>
              <a:rPr lang="en-GB" sz="2400" dirty="0"/>
              <a:t> Mo</a:t>
            </a:r>
            <a:r>
              <a:rPr lang="sl-SI" sz="2400" dirty="0"/>
              <a:t>bilne aplikacije</a:t>
            </a:r>
            <a:endParaRPr lang="en-GB" sz="2400" dirty="0"/>
          </a:p>
        </p:txBody>
      </p:sp>
      <p:sp>
        <p:nvSpPr>
          <p:cNvPr id="11" name="CaixaDeTexto 10">
            <a:extLst>
              <a:ext uri="{FF2B5EF4-FFF2-40B4-BE49-F238E27FC236}">
                <a16:creationId xmlns:a16="http://schemas.microsoft.com/office/drawing/2014/main" id="{FF6AA79B-85E0-4707-93B6-B7C2C0D9CB2F}"/>
              </a:ext>
            </a:extLst>
          </p:cNvPr>
          <p:cNvSpPr txBox="1"/>
          <p:nvPr/>
        </p:nvSpPr>
        <p:spPr>
          <a:xfrm>
            <a:off x="9066096" y="1144084"/>
            <a:ext cx="3023237" cy="2308324"/>
          </a:xfrm>
          <a:prstGeom prst="rect">
            <a:avLst/>
          </a:prstGeom>
          <a:noFill/>
        </p:spPr>
        <p:txBody>
          <a:bodyPr wrap="square" rtlCol="0">
            <a:spAutoFit/>
          </a:bodyPr>
          <a:lstStyle/>
          <a:p>
            <a:pPr>
              <a:buClr>
                <a:srgbClr val="FDDE00"/>
              </a:buClr>
              <a:buFont typeface="Arial" panose="020B0604020202020204" pitchFamily="34" charset="0"/>
              <a:buChar char="•"/>
            </a:pPr>
            <a:r>
              <a:rPr lang="en-GB" sz="2400" dirty="0"/>
              <a:t> P</a:t>
            </a:r>
            <a:r>
              <a:rPr lang="sl-SI" sz="2400" dirty="0" err="1"/>
              <a:t>lačilo</a:t>
            </a:r>
            <a:r>
              <a:rPr lang="sl-SI" sz="2400" dirty="0"/>
              <a:t> na klik</a:t>
            </a:r>
            <a:endParaRPr lang="en-GB" sz="2400" dirty="0"/>
          </a:p>
          <a:p>
            <a:pPr>
              <a:buClr>
                <a:srgbClr val="FDDE00"/>
              </a:buClr>
              <a:buFont typeface="Arial" panose="020B0604020202020204" pitchFamily="34" charset="0"/>
              <a:buChar char="•"/>
            </a:pPr>
            <a:r>
              <a:rPr lang="en-GB" sz="2400" dirty="0"/>
              <a:t> </a:t>
            </a:r>
            <a:r>
              <a:rPr lang="sl-SI" sz="2400" dirty="0"/>
              <a:t>Prikazani oglasi</a:t>
            </a:r>
            <a:endParaRPr lang="en-GB" sz="2400" dirty="0"/>
          </a:p>
          <a:p>
            <a:pPr>
              <a:buClr>
                <a:srgbClr val="FDDE00"/>
              </a:buClr>
              <a:buFont typeface="Arial" panose="020B0604020202020204" pitchFamily="34" charset="0"/>
              <a:buChar char="•"/>
            </a:pPr>
            <a:r>
              <a:rPr lang="en-GB" sz="2400" dirty="0"/>
              <a:t> </a:t>
            </a:r>
            <a:r>
              <a:rPr lang="sl-SI" sz="2400" dirty="0"/>
              <a:t>Ciljanje </a:t>
            </a:r>
            <a:endParaRPr lang="en-GB" sz="2400" dirty="0"/>
          </a:p>
          <a:p>
            <a:pPr>
              <a:buClr>
                <a:srgbClr val="FDDE00"/>
              </a:buClr>
              <a:buFont typeface="Arial" panose="020B0604020202020204" pitchFamily="34" charset="0"/>
              <a:buChar char="•"/>
            </a:pPr>
            <a:r>
              <a:rPr lang="en-GB" sz="2400" dirty="0"/>
              <a:t> P</a:t>
            </a:r>
            <a:r>
              <a:rPr lang="sl-SI" sz="2400" dirty="0" err="1"/>
              <a:t>lačani</a:t>
            </a:r>
            <a:r>
              <a:rPr lang="sl-SI" sz="2400" dirty="0"/>
              <a:t> vplivneži</a:t>
            </a:r>
            <a:endParaRPr lang="en-GB" sz="2400" dirty="0"/>
          </a:p>
          <a:p>
            <a:pPr>
              <a:buClr>
                <a:srgbClr val="FDDE00"/>
              </a:buClr>
              <a:buFont typeface="Arial" panose="020B0604020202020204" pitchFamily="34" charset="0"/>
              <a:buChar char="•"/>
            </a:pPr>
            <a:r>
              <a:rPr lang="en-GB" sz="2400" dirty="0"/>
              <a:t> </a:t>
            </a:r>
            <a:r>
              <a:rPr lang="sl-SI" sz="2400" dirty="0"/>
              <a:t>Oglasi na družbenih medijih</a:t>
            </a:r>
            <a:endParaRPr lang="en-GB" sz="2400" dirty="0"/>
          </a:p>
        </p:txBody>
      </p:sp>
    </p:spTree>
    <p:extLst>
      <p:ext uri="{BB962C8B-B14F-4D97-AF65-F5344CB8AC3E}">
        <p14:creationId xmlns:p14="http://schemas.microsoft.com/office/powerpoint/2010/main" val="1600855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749401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Spletna stran</a:t>
            </a:r>
            <a:endParaRPr lang="en-US" sz="3600" b="1" dirty="0"/>
          </a:p>
        </p:txBody>
      </p:sp>
      <p:sp>
        <p:nvSpPr>
          <p:cNvPr id="2" name="CaixaDeTexto 1">
            <a:extLst>
              <a:ext uri="{FF2B5EF4-FFF2-40B4-BE49-F238E27FC236}">
                <a16:creationId xmlns:a16="http://schemas.microsoft.com/office/drawing/2014/main" id="{73D4B0DF-E233-476B-A64C-AA37DD844053}"/>
              </a:ext>
            </a:extLst>
          </p:cNvPr>
          <p:cNvSpPr txBox="1"/>
          <p:nvPr/>
        </p:nvSpPr>
        <p:spPr>
          <a:xfrm>
            <a:off x="7004340" y="2394956"/>
            <a:ext cx="5187660" cy="3913059"/>
          </a:xfrm>
          <a:prstGeom prst="rect">
            <a:avLst/>
          </a:prstGeom>
          <a:solidFill>
            <a:srgbClr val="FDDE00"/>
          </a:solidFill>
        </p:spPr>
        <p:txBody>
          <a:bodyPr wrap="square" lIns="360000" rtlCol="0">
            <a:spAutoFit/>
          </a:bodyPr>
          <a:lstStyle/>
          <a:p>
            <a:pPr>
              <a:lnSpc>
                <a:spcPct val="150000"/>
              </a:lnSpc>
              <a:buClr>
                <a:srgbClr val="6ECECB"/>
              </a:buClr>
            </a:pPr>
            <a:r>
              <a:rPr lang="sl-SI" sz="2400" b="1" dirty="0"/>
              <a:t>Pazi na</a:t>
            </a:r>
            <a:r>
              <a:rPr lang="en-GB" sz="2400" b="1" dirty="0"/>
              <a:t>:</a:t>
            </a:r>
          </a:p>
          <a:p>
            <a:pPr marL="342900" indent="-342900">
              <a:lnSpc>
                <a:spcPct val="150000"/>
              </a:lnSpc>
              <a:buClr>
                <a:srgbClr val="6ECECB"/>
              </a:buClr>
              <a:buFont typeface="Calibri" panose="020F0502020204030204" pitchFamily="34" charset="0"/>
              <a:buChar char="↘"/>
            </a:pPr>
            <a:r>
              <a:rPr lang="sl-SI" sz="2400" dirty="0"/>
              <a:t>Grafično oblikovanje</a:t>
            </a:r>
            <a:endParaRPr lang="en-GB" sz="2400" dirty="0"/>
          </a:p>
          <a:p>
            <a:pPr marL="342900" indent="-342900">
              <a:lnSpc>
                <a:spcPct val="150000"/>
              </a:lnSpc>
              <a:buClr>
                <a:srgbClr val="6ECECB"/>
              </a:buClr>
              <a:buFont typeface="Calibri" panose="020F0502020204030204" pitchFamily="34" charset="0"/>
              <a:buChar char="↘"/>
            </a:pPr>
            <a:r>
              <a:rPr lang="sl-SI" sz="2400" dirty="0"/>
              <a:t>Avtorske pravice</a:t>
            </a:r>
            <a:endParaRPr lang="en-GB" sz="2400" dirty="0"/>
          </a:p>
          <a:p>
            <a:pPr marL="342900" indent="-342900">
              <a:lnSpc>
                <a:spcPct val="150000"/>
              </a:lnSpc>
              <a:buClr>
                <a:srgbClr val="6ECECB"/>
              </a:buClr>
              <a:buFont typeface="Calibri" panose="020F0502020204030204" pitchFamily="34" charset="0"/>
              <a:buChar char="↘"/>
            </a:pPr>
            <a:r>
              <a:rPr lang="en-GB" sz="2400" dirty="0" err="1"/>
              <a:t>Progr</a:t>
            </a:r>
            <a:r>
              <a:rPr lang="sl-SI" sz="2400" dirty="0" err="1"/>
              <a:t>amiranje</a:t>
            </a:r>
            <a:endParaRPr lang="en-GB" sz="2400" dirty="0"/>
          </a:p>
          <a:p>
            <a:pPr marL="342900" indent="-342900">
              <a:lnSpc>
                <a:spcPct val="150000"/>
              </a:lnSpc>
              <a:buClr>
                <a:srgbClr val="6ECECB"/>
              </a:buClr>
              <a:buFont typeface="Calibri" panose="020F0502020204030204" pitchFamily="34" charset="0"/>
              <a:buChar char="↘"/>
            </a:pPr>
            <a:r>
              <a:rPr lang="sl-SI" sz="2400" dirty="0"/>
              <a:t>Optimizacija za mobilnike</a:t>
            </a:r>
            <a:endParaRPr lang="en-GB" sz="2400" dirty="0"/>
          </a:p>
          <a:p>
            <a:pPr marL="342900" indent="-342900">
              <a:lnSpc>
                <a:spcPct val="150000"/>
              </a:lnSpc>
              <a:buClr>
                <a:srgbClr val="6ECECB"/>
              </a:buClr>
              <a:buFont typeface="Calibri" panose="020F0502020204030204" pitchFamily="34" charset="0"/>
              <a:buChar char="↘"/>
            </a:pPr>
            <a:r>
              <a:rPr lang="sl-SI" sz="2400" dirty="0"/>
              <a:t>Sistem za upravljanje vsebin</a:t>
            </a:r>
            <a:endParaRPr lang="en-GB" sz="2400" dirty="0"/>
          </a:p>
          <a:p>
            <a:pPr marL="342900" indent="-342900">
              <a:lnSpc>
                <a:spcPct val="150000"/>
              </a:lnSpc>
              <a:buClr>
                <a:srgbClr val="6ECECB"/>
              </a:buClr>
              <a:buFont typeface="Calibri" panose="020F0502020204030204" pitchFamily="34" charset="0"/>
              <a:buChar char="↘"/>
            </a:pPr>
            <a:r>
              <a:rPr lang="sl-SI" sz="2400" dirty="0"/>
              <a:t>Spletni rezervacijski sistemi</a:t>
            </a:r>
            <a:endParaRPr lang="en-GB" sz="2400" dirty="0"/>
          </a:p>
        </p:txBody>
      </p:sp>
      <p:sp>
        <p:nvSpPr>
          <p:cNvPr id="4" name="CaixaDeTexto 3">
            <a:extLst>
              <a:ext uri="{FF2B5EF4-FFF2-40B4-BE49-F238E27FC236}">
                <a16:creationId xmlns:a16="http://schemas.microsoft.com/office/drawing/2014/main" id="{F01FA649-7F7F-474E-8DC9-6814584BD8DA}"/>
              </a:ext>
            </a:extLst>
          </p:cNvPr>
          <p:cNvSpPr txBox="1"/>
          <p:nvPr/>
        </p:nvSpPr>
        <p:spPr>
          <a:xfrm>
            <a:off x="301475" y="1046457"/>
            <a:ext cx="7235397" cy="2805063"/>
          </a:xfrm>
          <a:prstGeom prst="rect">
            <a:avLst/>
          </a:prstGeom>
          <a:noFill/>
        </p:spPr>
        <p:txBody>
          <a:bodyPr wrap="square" rtlCol="0">
            <a:spAutoFit/>
          </a:bodyPr>
          <a:lstStyle/>
          <a:p>
            <a:pPr>
              <a:lnSpc>
                <a:spcPct val="150000"/>
              </a:lnSpc>
              <a:buClr>
                <a:srgbClr val="FDDE00"/>
              </a:buClr>
            </a:pPr>
            <a:r>
              <a:rPr lang="sl-SI" sz="2400" b="1" dirty="0"/>
              <a:t>V glavnem orodje za</a:t>
            </a:r>
            <a:r>
              <a:rPr lang="en-GB" sz="2400" b="1" dirty="0"/>
              <a:t>:</a:t>
            </a:r>
          </a:p>
          <a:p>
            <a:pPr marL="342900" indent="-342900">
              <a:lnSpc>
                <a:spcPct val="150000"/>
              </a:lnSpc>
              <a:buClr>
                <a:srgbClr val="FDDE00"/>
              </a:buClr>
              <a:buFont typeface="Wingdings" panose="05000000000000000000" pitchFamily="2" charset="2"/>
              <a:buChar char="è"/>
            </a:pPr>
            <a:r>
              <a:rPr lang="sl-SI" sz="2400" dirty="0"/>
              <a:t>Komunikacijo z javnostmi</a:t>
            </a:r>
            <a:endParaRPr lang="en-GB" sz="2400" dirty="0"/>
          </a:p>
          <a:p>
            <a:pPr marL="342900" indent="-342900">
              <a:lnSpc>
                <a:spcPct val="150000"/>
              </a:lnSpc>
              <a:buClr>
                <a:srgbClr val="FDDE00"/>
              </a:buClr>
              <a:buFont typeface="Wingdings" panose="05000000000000000000" pitchFamily="2" charset="2"/>
              <a:buChar char="è"/>
            </a:pPr>
            <a:r>
              <a:rPr lang="sl-SI" sz="2400" dirty="0"/>
              <a:t>Za rezervacije</a:t>
            </a:r>
            <a:endParaRPr lang="en-GB" sz="2400" dirty="0"/>
          </a:p>
          <a:p>
            <a:pPr marL="342900" indent="-342900">
              <a:lnSpc>
                <a:spcPct val="150000"/>
              </a:lnSpc>
              <a:buClr>
                <a:srgbClr val="FDDE00"/>
              </a:buClr>
              <a:buFont typeface="Wingdings" panose="05000000000000000000" pitchFamily="2" charset="2"/>
              <a:buChar char="è"/>
            </a:pPr>
            <a:r>
              <a:rPr lang="sl-SI" sz="2400" dirty="0"/>
              <a:t>Predstavitev podjetja</a:t>
            </a:r>
            <a:endParaRPr lang="en-GB" sz="2400" dirty="0"/>
          </a:p>
          <a:p>
            <a:pPr marL="342900" indent="-342900">
              <a:lnSpc>
                <a:spcPct val="150000"/>
              </a:lnSpc>
              <a:buClr>
                <a:srgbClr val="FDDE00"/>
              </a:buClr>
              <a:buFont typeface="Wingdings" panose="05000000000000000000" pitchFamily="2" charset="2"/>
              <a:buChar char="è"/>
            </a:pPr>
            <a:r>
              <a:rPr lang="sl-SI" sz="2400" dirty="0"/>
              <a:t>Poudarjanje osebnosti znamke</a:t>
            </a:r>
            <a:endParaRPr lang="en-GB" sz="2400" dirty="0"/>
          </a:p>
        </p:txBody>
      </p:sp>
      <p:pic>
        <p:nvPicPr>
          <p:cNvPr id="10" name="Imagem 9">
            <a:extLst>
              <a:ext uri="{FF2B5EF4-FFF2-40B4-BE49-F238E27FC236}">
                <a16:creationId xmlns:a16="http://schemas.microsoft.com/office/drawing/2014/main" id="{FE2D09DD-E70E-4EA8-A904-EE05B37DD4F7}"/>
              </a:ext>
            </a:extLst>
          </p:cNvPr>
          <p:cNvPicPr>
            <a:picLocks noChangeAspect="1"/>
          </p:cNvPicPr>
          <p:nvPr/>
        </p:nvPicPr>
        <p:blipFill>
          <a:blip r:embed="rId3"/>
          <a:stretch>
            <a:fillRect/>
          </a:stretch>
        </p:blipFill>
        <p:spPr>
          <a:xfrm>
            <a:off x="7004340" y="632808"/>
            <a:ext cx="5187661" cy="1686333"/>
          </a:xfrm>
          <a:prstGeom prst="rect">
            <a:avLst/>
          </a:prstGeom>
        </p:spPr>
      </p:pic>
      <p:sp>
        <p:nvSpPr>
          <p:cNvPr id="9" name="Retângulo 8">
            <a:extLst>
              <a:ext uri="{FF2B5EF4-FFF2-40B4-BE49-F238E27FC236}">
                <a16:creationId xmlns:a16="http://schemas.microsoft.com/office/drawing/2014/main" id="{C2155FC5-3A38-4C04-A50A-D8A197B63967}"/>
              </a:ext>
            </a:extLst>
          </p:cNvPr>
          <p:cNvSpPr/>
          <p:nvPr/>
        </p:nvSpPr>
        <p:spPr>
          <a:xfrm>
            <a:off x="0" y="4110181"/>
            <a:ext cx="6816436" cy="21243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288000" rtlCol="0" anchor="t"/>
          <a:lstStyle/>
          <a:p>
            <a:pPr>
              <a:spcAft>
                <a:spcPts val="600"/>
              </a:spcAft>
            </a:pPr>
            <a:r>
              <a:rPr lang="sl-SI" sz="2400" b="1" dirty="0">
                <a:solidFill>
                  <a:schemeClr val="tx1"/>
                </a:solidFill>
              </a:rPr>
              <a:t>Namig</a:t>
            </a:r>
            <a:r>
              <a:rPr lang="en-GB" sz="2400" b="1" dirty="0">
                <a:solidFill>
                  <a:schemeClr val="tx1"/>
                </a:solidFill>
              </a:rPr>
              <a:t>!</a:t>
            </a:r>
          </a:p>
          <a:p>
            <a:r>
              <a:rPr lang="sl-SI" sz="2400" dirty="0"/>
              <a:t>Spletne strani kot so</a:t>
            </a:r>
            <a:r>
              <a:rPr lang="en-US" sz="2400" dirty="0"/>
              <a:t> </a:t>
            </a:r>
            <a:r>
              <a:rPr lang="en-US" sz="2400" dirty="0" err="1"/>
              <a:t>Wix</a:t>
            </a:r>
            <a:r>
              <a:rPr lang="en-US" sz="2400" dirty="0"/>
              <a:t>, Weebly, Squarespace </a:t>
            </a:r>
            <a:r>
              <a:rPr lang="sl-SI" sz="2400" dirty="0"/>
              <a:t>ali</a:t>
            </a:r>
            <a:r>
              <a:rPr lang="en-US" sz="2400" dirty="0"/>
              <a:t> </a:t>
            </a:r>
            <a:r>
              <a:rPr lang="en-US" sz="2400" dirty="0" err="1"/>
              <a:t>Wordpress</a:t>
            </a:r>
            <a:r>
              <a:rPr lang="en-US" sz="2400" dirty="0"/>
              <a:t> </a:t>
            </a:r>
            <a:r>
              <a:rPr lang="sl-SI" sz="2400" dirty="0"/>
              <a:t>ponujajo predloge spletnih strani in enostavnih vsebin, ki so ti lahko v pomoč.</a:t>
            </a:r>
            <a:endParaRPr lang="en-GB" sz="2400" dirty="0"/>
          </a:p>
        </p:txBody>
      </p:sp>
    </p:spTree>
    <p:extLst>
      <p:ext uri="{BB962C8B-B14F-4D97-AF65-F5344CB8AC3E}">
        <p14:creationId xmlns:p14="http://schemas.microsoft.com/office/powerpoint/2010/main" val="686296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922B76AE-9621-400C-9C7D-4B7F77E88C2D}"/>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Primer dobre prakse</a:t>
            </a:r>
            <a:r>
              <a:rPr lang="en-US" sz="3600" b="1" dirty="0"/>
              <a:t> – Six Senses </a:t>
            </a:r>
          </a:p>
        </p:txBody>
      </p:sp>
      <p:pic>
        <p:nvPicPr>
          <p:cNvPr id="30" name="Imagem 29">
            <a:extLst>
              <a:ext uri="{FF2B5EF4-FFF2-40B4-BE49-F238E27FC236}">
                <a16:creationId xmlns:a16="http://schemas.microsoft.com/office/drawing/2014/main" id="{D7A6388E-E335-4357-AE5C-0EECD6B6ADEA}"/>
              </a:ext>
            </a:extLst>
          </p:cNvPr>
          <p:cNvPicPr>
            <a:picLocks noChangeAspect="1"/>
          </p:cNvPicPr>
          <p:nvPr/>
        </p:nvPicPr>
        <p:blipFill>
          <a:blip r:embed="rId3"/>
          <a:stretch>
            <a:fillRect/>
          </a:stretch>
        </p:blipFill>
        <p:spPr>
          <a:xfrm>
            <a:off x="367039" y="337780"/>
            <a:ext cx="720000" cy="720000"/>
          </a:xfrm>
          <a:prstGeom prst="rect">
            <a:avLst/>
          </a:prstGeom>
        </p:spPr>
      </p:pic>
      <p:pic>
        <p:nvPicPr>
          <p:cNvPr id="3" name="Imagem 2">
            <a:extLst>
              <a:ext uri="{FF2B5EF4-FFF2-40B4-BE49-F238E27FC236}">
                <a16:creationId xmlns:a16="http://schemas.microsoft.com/office/drawing/2014/main" id="{50D6CA2D-EFD2-475A-B5A5-81A45AB360FA}"/>
              </a:ext>
            </a:extLst>
          </p:cNvPr>
          <p:cNvPicPr>
            <a:picLocks noChangeAspect="1"/>
          </p:cNvPicPr>
          <p:nvPr/>
        </p:nvPicPr>
        <p:blipFill rotWithShape="1">
          <a:blip r:embed="rId4">
            <a:clrChange>
              <a:clrFrom>
                <a:srgbClr val="FFFFFF"/>
              </a:clrFrom>
              <a:clrTo>
                <a:srgbClr val="FFFFFF">
                  <a:alpha val="0"/>
                </a:srgbClr>
              </a:clrTo>
            </a:clrChange>
          </a:blip>
          <a:srcRect l="3010" t="17980" r="4697" b="14559"/>
          <a:stretch/>
        </p:blipFill>
        <p:spPr>
          <a:xfrm>
            <a:off x="5640903" y="3759201"/>
            <a:ext cx="6531041" cy="2273043"/>
          </a:xfrm>
          <a:prstGeom prst="rect">
            <a:avLst/>
          </a:prstGeom>
        </p:spPr>
      </p:pic>
      <p:pic>
        <p:nvPicPr>
          <p:cNvPr id="5" name="Imagem 4">
            <a:extLst>
              <a:ext uri="{FF2B5EF4-FFF2-40B4-BE49-F238E27FC236}">
                <a16:creationId xmlns:a16="http://schemas.microsoft.com/office/drawing/2014/main" id="{B8ECFAC2-19DC-4738-868B-BDD283E4F4DB}"/>
              </a:ext>
            </a:extLst>
          </p:cNvPr>
          <p:cNvPicPr>
            <a:picLocks noChangeAspect="1"/>
          </p:cNvPicPr>
          <p:nvPr/>
        </p:nvPicPr>
        <p:blipFill rotWithShape="1">
          <a:blip r:embed="rId5"/>
          <a:srcRect l="1106" r="2733"/>
          <a:stretch/>
        </p:blipFill>
        <p:spPr>
          <a:xfrm>
            <a:off x="5846618" y="1177443"/>
            <a:ext cx="6214494" cy="2055284"/>
          </a:xfrm>
          <a:prstGeom prst="rect">
            <a:avLst/>
          </a:prstGeom>
        </p:spPr>
      </p:pic>
      <p:sp>
        <p:nvSpPr>
          <p:cNvPr id="6" name="CaixaDeTexto 5">
            <a:extLst>
              <a:ext uri="{FF2B5EF4-FFF2-40B4-BE49-F238E27FC236}">
                <a16:creationId xmlns:a16="http://schemas.microsoft.com/office/drawing/2014/main" id="{0475E532-FD2E-41BD-954E-3973999BAC27}"/>
              </a:ext>
            </a:extLst>
          </p:cNvPr>
          <p:cNvSpPr txBox="1"/>
          <p:nvPr/>
        </p:nvSpPr>
        <p:spPr>
          <a:xfrm>
            <a:off x="330048" y="900445"/>
            <a:ext cx="5310855" cy="5575052"/>
          </a:xfrm>
          <a:prstGeom prst="rect">
            <a:avLst/>
          </a:prstGeom>
          <a:solidFill>
            <a:schemeClr val="bg1">
              <a:lumMod val="95000"/>
            </a:schemeClr>
          </a:solidFill>
        </p:spPr>
        <p:txBody>
          <a:bodyPr wrap="square" rtlCol="0" anchor="ctr">
            <a:spAutoFit/>
          </a:bodyPr>
          <a:lstStyle/>
          <a:p>
            <a:pPr>
              <a:lnSpc>
                <a:spcPct val="150000"/>
              </a:lnSpc>
            </a:pPr>
            <a:r>
              <a:rPr lang="sl-SI" sz="2400" dirty="0"/>
              <a:t>Leta </a:t>
            </a:r>
            <a:r>
              <a:rPr lang="en-GB" sz="2400" dirty="0"/>
              <a:t>2019</a:t>
            </a:r>
            <a:r>
              <a:rPr lang="sl-SI" sz="2400" dirty="0"/>
              <a:t> je </a:t>
            </a:r>
            <a:r>
              <a:rPr lang="en-GB" sz="2400" dirty="0"/>
              <a:t>Six Senses </a:t>
            </a:r>
            <a:r>
              <a:rPr lang="sl-SI" sz="2400" dirty="0"/>
              <a:t>predstavil novo spletno stran</a:t>
            </a:r>
            <a:r>
              <a:rPr lang="en-GB" sz="2400" dirty="0"/>
              <a:t> </a:t>
            </a:r>
            <a:r>
              <a:rPr lang="en-GB" sz="2400" dirty="0">
                <a:solidFill>
                  <a:srgbClr val="6ECECB"/>
                </a:solidFill>
                <a:hlinkClick r:id="rId6">
                  <a:extLst>
                    <a:ext uri="{A12FA001-AC4F-418D-AE19-62706E023703}">
                      <ahyp:hlinkClr xmlns:ahyp="http://schemas.microsoft.com/office/drawing/2018/hyperlinkcolor" val="tx"/>
                    </a:ext>
                  </a:extLst>
                </a:hlinkClick>
              </a:rPr>
              <a:t>www.sixsenses.com</a:t>
            </a:r>
            <a:r>
              <a:rPr lang="en-GB" sz="2400" dirty="0"/>
              <a:t>. </a:t>
            </a:r>
            <a:r>
              <a:rPr lang="sl-SI" sz="2400" dirty="0"/>
              <a:t>Temelji na </a:t>
            </a:r>
            <a:r>
              <a:rPr lang="en-GB" sz="2400" b="1" dirty="0"/>
              <a:t>e</a:t>
            </a:r>
            <a:r>
              <a:rPr lang="sl-SI" sz="2400" b="1" dirty="0" err="1"/>
              <a:t>mpatičnem</a:t>
            </a:r>
            <a:r>
              <a:rPr lang="sl-SI" sz="2400" b="1" dirty="0"/>
              <a:t> grafičnem oblikovanju</a:t>
            </a:r>
            <a:r>
              <a:rPr lang="en-GB" sz="2400" b="1" dirty="0"/>
              <a:t> </a:t>
            </a:r>
            <a:r>
              <a:rPr lang="en-GB" sz="2400" dirty="0"/>
              <a:t>(</a:t>
            </a:r>
            <a:r>
              <a:rPr lang="sl-SI" sz="2400" dirty="0"/>
              <a:t>čuteče/čustveno grafično oblikovanje</a:t>
            </a:r>
            <a:r>
              <a:rPr lang="en-GB" sz="2400" dirty="0"/>
              <a:t>), </a:t>
            </a:r>
            <a:r>
              <a:rPr lang="sl-SI" sz="2400" b="1" dirty="0"/>
              <a:t>izgledu, ki temelji na zgodbi</a:t>
            </a:r>
            <a:r>
              <a:rPr lang="en-GB" sz="2400" b="1" dirty="0"/>
              <a:t> </a:t>
            </a:r>
            <a:r>
              <a:rPr lang="en-GB" sz="2400" dirty="0"/>
              <a:t>(</a:t>
            </a:r>
            <a:r>
              <a:rPr lang="sl-SI" sz="2400" dirty="0"/>
              <a:t>grafično oblikovanje, ki izboljša izkušnjo uporabnika</a:t>
            </a:r>
            <a:r>
              <a:rPr lang="en-GB" sz="2400" dirty="0"/>
              <a:t>), </a:t>
            </a:r>
            <a:r>
              <a:rPr lang="sl-SI" sz="2400" b="1" dirty="0"/>
              <a:t>najbolje varovanih lokalnih skrivnostih</a:t>
            </a:r>
            <a:r>
              <a:rPr lang="en-GB" sz="2400" dirty="0"/>
              <a:t> (</a:t>
            </a:r>
            <a:r>
              <a:rPr lang="sl-SI" sz="2400" dirty="0"/>
              <a:t>vsebine za tuje goste</a:t>
            </a:r>
            <a:r>
              <a:rPr lang="en-GB" sz="2400" dirty="0"/>
              <a:t>) and an</a:t>
            </a:r>
            <a:r>
              <a:rPr lang="en-GB" sz="2400" b="1" dirty="0"/>
              <a:t> </a:t>
            </a:r>
            <a:r>
              <a:rPr lang="sl-SI" sz="2400" b="1" dirty="0"/>
              <a:t>izboljšan postopek rezervacije</a:t>
            </a:r>
            <a:r>
              <a:rPr lang="en-GB" sz="2400" dirty="0"/>
              <a:t> (</a:t>
            </a:r>
            <a:r>
              <a:rPr lang="sl-SI" sz="2400" dirty="0"/>
              <a:t>uspešnost</a:t>
            </a:r>
            <a:r>
              <a:rPr lang="en-GB" sz="2400" dirty="0"/>
              <a:t>). </a:t>
            </a:r>
            <a:endParaRPr lang="en-GB" sz="2400" b="1" dirty="0"/>
          </a:p>
        </p:txBody>
      </p:sp>
    </p:spTree>
    <p:extLst>
      <p:ext uri="{BB962C8B-B14F-4D97-AF65-F5344CB8AC3E}">
        <p14:creationId xmlns:p14="http://schemas.microsoft.com/office/powerpoint/2010/main" val="2252765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xão reta 10">
            <a:extLst>
              <a:ext uri="{FF2B5EF4-FFF2-40B4-BE49-F238E27FC236}">
                <a16:creationId xmlns:a16="http://schemas.microsoft.com/office/drawing/2014/main" id="{4F9450B7-6632-4379-B868-E2F29B0DBB7D}"/>
              </a:ext>
            </a:extLst>
          </p:cNvPr>
          <p:cNvCxnSpPr/>
          <p:nvPr/>
        </p:nvCxnSpPr>
        <p:spPr>
          <a:xfrm>
            <a:off x="6096000" y="1044458"/>
            <a:ext cx="0" cy="5263978"/>
          </a:xfrm>
          <a:prstGeom prst="line">
            <a:avLst/>
          </a:prstGeom>
          <a:ln w="57150">
            <a:solidFill>
              <a:srgbClr val="FDDE00"/>
            </a:solidFill>
          </a:ln>
        </p:spPr>
        <p:style>
          <a:lnRef idx="1">
            <a:schemeClr val="accent1"/>
          </a:lnRef>
          <a:fillRef idx="0">
            <a:schemeClr val="accent1"/>
          </a:fillRef>
          <a:effectRef idx="0">
            <a:schemeClr val="accent1"/>
          </a:effectRef>
          <a:fontRef idx="minor">
            <a:schemeClr val="tx1"/>
          </a:fontRef>
        </p:style>
      </p:cxnSp>
      <p:sp>
        <p:nvSpPr>
          <p:cNvPr id="8" name="Retângulo 7">
            <a:extLst>
              <a:ext uri="{FF2B5EF4-FFF2-40B4-BE49-F238E27FC236}">
                <a16:creationId xmlns:a16="http://schemas.microsoft.com/office/drawing/2014/main" id="{2A53BA33-7BE6-4012-8E86-8D5F5B0268FA}"/>
              </a:ext>
            </a:extLst>
          </p:cNvPr>
          <p:cNvSpPr/>
          <p:nvPr/>
        </p:nvSpPr>
        <p:spPr>
          <a:xfrm>
            <a:off x="0" y="3720662"/>
            <a:ext cx="12192000" cy="47183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Spletna stran</a:t>
            </a:r>
            <a:r>
              <a:rPr lang="en-US" sz="3600" b="1" dirty="0"/>
              <a:t> – SEO vs. SEM</a:t>
            </a:r>
          </a:p>
        </p:txBody>
      </p:sp>
      <p:sp>
        <p:nvSpPr>
          <p:cNvPr id="2" name="CaixaDeTexto 1">
            <a:extLst>
              <a:ext uri="{FF2B5EF4-FFF2-40B4-BE49-F238E27FC236}">
                <a16:creationId xmlns:a16="http://schemas.microsoft.com/office/drawing/2014/main" id="{746DC110-EB0F-4EE5-A471-37137FA981B6}"/>
              </a:ext>
            </a:extLst>
          </p:cNvPr>
          <p:cNvSpPr txBox="1"/>
          <p:nvPr/>
        </p:nvSpPr>
        <p:spPr>
          <a:xfrm>
            <a:off x="3472882" y="3739209"/>
            <a:ext cx="5246254" cy="461665"/>
          </a:xfrm>
          <a:prstGeom prst="rect">
            <a:avLst/>
          </a:prstGeom>
          <a:noFill/>
          <a:ln>
            <a:noFill/>
          </a:ln>
        </p:spPr>
        <p:txBody>
          <a:bodyPr wrap="square" rtlCol="0">
            <a:spAutoFit/>
          </a:bodyPr>
          <a:lstStyle/>
          <a:p>
            <a:pPr algn="ctr"/>
            <a:r>
              <a:rPr lang="sl-SI" sz="2400" b="1" dirty="0"/>
              <a:t>Kako</a:t>
            </a:r>
            <a:r>
              <a:rPr lang="en-GB" sz="2400" b="1" dirty="0"/>
              <a:t>?</a:t>
            </a:r>
          </a:p>
        </p:txBody>
      </p:sp>
      <p:sp>
        <p:nvSpPr>
          <p:cNvPr id="3" name="CaixaDeTexto 2">
            <a:extLst>
              <a:ext uri="{FF2B5EF4-FFF2-40B4-BE49-F238E27FC236}">
                <a16:creationId xmlns:a16="http://schemas.microsoft.com/office/drawing/2014/main" id="{190F077F-B4E5-4CF0-8C5D-08C9483088AC}"/>
              </a:ext>
            </a:extLst>
          </p:cNvPr>
          <p:cNvSpPr txBox="1"/>
          <p:nvPr/>
        </p:nvSpPr>
        <p:spPr>
          <a:xfrm>
            <a:off x="203201" y="4269295"/>
            <a:ext cx="5698800" cy="2400657"/>
          </a:xfrm>
          <a:prstGeom prst="rect">
            <a:avLst/>
          </a:prstGeom>
          <a:noFill/>
        </p:spPr>
        <p:txBody>
          <a:bodyPr wrap="square" rtlCol="0">
            <a:spAutoFit/>
          </a:bodyPr>
          <a:lstStyle/>
          <a:p>
            <a:pPr>
              <a:spcBef>
                <a:spcPts val="1200"/>
              </a:spcBef>
              <a:buClr>
                <a:srgbClr val="6ECECB"/>
              </a:buClr>
              <a:buFont typeface="Calibri" panose="020F0502020204030204" pitchFamily="34" charset="0"/>
              <a:buChar char="↘"/>
            </a:pPr>
            <a:r>
              <a:rPr lang="en-GB" sz="2400" spc="-30" dirty="0"/>
              <a:t> </a:t>
            </a:r>
            <a:r>
              <a:rPr lang="sl-SI" sz="2400" spc="-30" dirty="0"/>
              <a:t>Izboljšati vsebino spletne strani</a:t>
            </a:r>
            <a:endParaRPr lang="en-GB" sz="2400" spc="-30" dirty="0"/>
          </a:p>
          <a:p>
            <a:pPr>
              <a:spcBef>
                <a:spcPts val="1200"/>
              </a:spcBef>
              <a:buClr>
                <a:srgbClr val="6ECECB"/>
              </a:buClr>
              <a:buFont typeface="Calibri" panose="020F0502020204030204" pitchFamily="34" charset="0"/>
              <a:buChar char="↘"/>
            </a:pPr>
            <a:r>
              <a:rPr lang="en-GB" sz="2400" spc="-30" dirty="0"/>
              <a:t> </a:t>
            </a:r>
            <a:r>
              <a:rPr lang="sl-SI" sz="2400" spc="-30" dirty="0"/>
              <a:t>Uporabljaj ključne besede </a:t>
            </a:r>
            <a:r>
              <a:rPr lang="en-GB" sz="2400" spc="-30" dirty="0"/>
              <a:t>(e.g., </a:t>
            </a:r>
            <a:r>
              <a:rPr lang="sl-SI" sz="2400" spc="-30" dirty="0"/>
              <a:t>dobro počutje, </a:t>
            </a:r>
            <a:r>
              <a:rPr lang="sl-SI" sz="2400" spc="-30" dirty="0" err="1"/>
              <a:t>velnes</a:t>
            </a:r>
            <a:r>
              <a:rPr lang="en-GB" sz="2400" spc="-30" dirty="0"/>
              <a:t>)</a:t>
            </a:r>
          </a:p>
          <a:p>
            <a:pPr>
              <a:spcBef>
                <a:spcPts val="1200"/>
              </a:spcBef>
              <a:buClr>
                <a:srgbClr val="6ECECB"/>
              </a:buClr>
              <a:buFont typeface="Calibri" panose="020F0502020204030204" pitchFamily="34" charset="0"/>
              <a:buChar char="↘"/>
            </a:pPr>
            <a:r>
              <a:rPr lang="en-GB" sz="2400" spc="-30" dirty="0"/>
              <a:t> </a:t>
            </a:r>
            <a:r>
              <a:rPr lang="sl-SI" sz="2400" spc="-30" dirty="0"/>
              <a:t>Tehnično izboljšanje strani</a:t>
            </a:r>
            <a:endParaRPr lang="en-GB" sz="2400" spc="-30" dirty="0"/>
          </a:p>
          <a:p>
            <a:pPr>
              <a:spcBef>
                <a:spcPts val="1200"/>
              </a:spcBef>
              <a:buClr>
                <a:srgbClr val="6ECECB"/>
              </a:buClr>
              <a:buFont typeface="Calibri" panose="020F0502020204030204" pitchFamily="34" charset="0"/>
              <a:buChar char="↘"/>
            </a:pPr>
            <a:r>
              <a:rPr lang="en-GB" sz="2400" spc="-30" dirty="0"/>
              <a:t> </a:t>
            </a:r>
            <a:r>
              <a:rPr lang="sl-SI" sz="2400" spc="-30" dirty="0"/>
              <a:t>Povezave drugih spletnih strani na tvojo</a:t>
            </a:r>
            <a:endParaRPr lang="en-GB" sz="2400" spc="-30" dirty="0"/>
          </a:p>
        </p:txBody>
      </p:sp>
      <p:sp>
        <p:nvSpPr>
          <p:cNvPr id="5" name="CaixaDeTexto 4">
            <a:extLst>
              <a:ext uri="{FF2B5EF4-FFF2-40B4-BE49-F238E27FC236}">
                <a16:creationId xmlns:a16="http://schemas.microsoft.com/office/drawing/2014/main" id="{9E65F8BC-92EF-4B04-A5D5-E1F73F4806BF}"/>
              </a:ext>
            </a:extLst>
          </p:cNvPr>
          <p:cNvSpPr txBox="1"/>
          <p:nvPr/>
        </p:nvSpPr>
        <p:spPr>
          <a:xfrm>
            <a:off x="6317673" y="4266384"/>
            <a:ext cx="5698800" cy="1723549"/>
          </a:xfrm>
          <a:prstGeom prst="rect">
            <a:avLst/>
          </a:prstGeom>
          <a:noFill/>
        </p:spPr>
        <p:txBody>
          <a:bodyPr wrap="square" rtlCol="0">
            <a:spAutoFit/>
          </a:bodyPr>
          <a:lstStyle/>
          <a:p>
            <a:pPr>
              <a:spcBef>
                <a:spcPts val="1200"/>
              </a:spcBef>
              <a:buClr>
                <a:srgbClr val="F7981D"/>
              </a:buClr>
              <a:buFont typeface="Calibri" panose="020F0502020204030204" pitchFamily="34" charset="0"/>
              <a:buChar char="↘"/>
            </a:pPr>
            <a:r>
              <a:rPr lang="en-GB" sz="2400" dirty="0"/>
              <a:t> </a:t>
            </a:r>
            <a:r>
              <a:rPr lang="sl-SI" sz="2400" dirty="0"/>
              <a:t>Oglasi so izpostavljeni, ko se išče določene ključne besede</a:t>
            </a:r>
            <a:r>
              <a:rPr lang="en-GB" sz="2400" dirty="0"/>
              <a:t>.</a:t>
            </a:r>
          </a:p>
          <a:p>
            <a:pPr>
              <a:spcBef>
                <a:spcPts val="1200"/>
              </a:spcBef>
              <a:buClr>
                <a:srgbClr val="F7981D"/>
              </a:buClr>
              <a:buFont typeface="Calibri" panose="020F0502020204030204" pitchFamily="34" charset="0"/>
              <a:buChar char="↘"/>
            </a:pPr>
            <a:r>
              <a:rPr lang="en-GB" sz="2400" dirty="0"/>
              <a:t> </a:t>
            </a:r>
            <a:r>
              <a:rPr lang="sl-SI" sz="2400" dirty="0"/>
              <a:t>Plačaš vsakič, ko uporabnik klikne na oglas.</a:t>
            </a:r>
            <a:endParaRPr lang="en-GB" sz="2400" dirty="0"/>
          </a:p>
        </p:txBody>
      </p:sp>
      <p:sp>
        <p:nvSpPr>
          <p:cNvPr id="4" name="CaixaDeTexto 3">
            <a:extLst>
              <a:ext uri="{FF2B5EF4-FFF2-40B4-BE49-F238E27FC236}">
                <a16:creationId xmlns:a16="http://schemas.microsoft.com/office/drawing/2014/main" id="{9B72F12E-E3E4-42A1-86C5-3947B378E908}"/>
              </a:ext>
            </a:extLst>
          </p:cNvPr>
          <p:cNvSpPr txBox="1"/>
          <p:nvPr/>
        </p:nvSpPr>
        <p:spPr>
          <a:xfrm>
            <a:off x="203201" y="840970"/>
            <a:ext cx="5698800" cy="3170099"/>
          </a:xfrm>
          <a:prstGeom prst="rect">
            <a:avLst/>
          </a:prstGeom>
          <a:noFill/>
        </p:spPr>
        <p:txBody>
          <a:bodyPr wrap="square" rtlCol="0">
            <a:spAutoFit/>
          </a:bodyPr>
          <a:lstStyle/>
          <a:p>
            <a:pPr>
              <a:spcAft>
                <a:spcPts val="1200"/>
              </a:spcAft>
            </a:pPr>
            <a:r>
              <a:rPr lang="en-GB" sz="2800" b="1" dirty="0">
                <a:solidFill>
                  <a:srgbClr val="6ECECB"/>
                </a:solidFill>
                <a:effectLst>
                  <a:outerShdw blurRad="38100" dist="38100" dir="2700000" algn="tl">
                    <a:srgbClr val="000000">
                      <a:alpha val="43137"/>
                    </a:srgbClr>
                  </a:outerShdw>
                </a:effectLst>
              </a:rPr>
              <a:t>Search Engine Optimization</a:t>
            </a:r>
            <a:r>
              <a:rPr lang="sl-SI" sz="2800" b="1" dirty="0">
                <a:solidFill>
                  <a:srgbClr val="6ECECB"/>
                </a:solidFill>
                <a:effectLst>
                  <a:outerShdw blurRad="38100" dist="38100" dir="2700000" algn="tl">
                    <a:srgbClr val="000000">
                      <a:alpha val="43137"/>
                    </a:srgbClr>
                  </a:outerShdw>
                </a:effectLst>
              </a:rPr>
              <a:t> (optimizacija iskanja)</a:t>
            </a:r>
            <a:endParaRPr lang="en-GB" sz="2800" b="1" dirty="0">
              <a:solidFill>
                <a:srgbClr val="6ECECB"/>
              </a:solidFill>
              <a:effectLst>
                <a:outerShdw blurRad="38100" dist="38100" dir="2700000" algn="tl">
                  <a:srgbClr val="000000">
                    <a:alpha val="43137"/>
                  </a:srgbClr>
                </a:outerShdw>
              </a:effectLst>
            </a:endParaRPr>
          </a:p>
          <a:p>
            <a:pPr>
              <a:spcAft>
                <a:spcPts val="1200"/>
              </a:spcAft>
              <a:buClr>
                <a:srgbClr val="6ECECB"/>
              </a:buClr>
              <a:buFont typeface="Arial" panose="020B0604020202020204" pitchFamily="34" charset="0"/>
              <a:buChar char="•"/>
            </a:pPr>
            <a:r>
              <a:rPr lang="en-GB" sz="2400" dirty="0"/>
              <a:t> </a:t>
            </a:r>
            <a:r>
              <a:rPr lang="sl-SI" sz="2000" dirty="0"/>
              <a:t>Zastonj</a:t>
            </a:r>
            <a:endParaRPr lang="en-GB" sz="2000" dirty="0"/>
          </a:p>
          <a:p>
            <a:pPr>
              <a:spcAft>
                <a:spcPts val="1200"/>
              </a:spcAft>
              <a:buClr>
                <a:srgbClr val="6ECECB"/>
              </a:buClr>
              <a:buFont typeface="Arial" panose="020B0604020202020204" pitchFamily="34" charset="0"/>
              <a:buChar char="•"/>
            </a:pPr>
            <a:r>
              <a:rPr lang="en-GB" sz="2000" dirty="0"/>
              <a:t> </a:t>
            </a:r>
            <a:r>
              <a:rPr lang="sl-SI" sz="2000" dirty="0"/>
              <a:t>Splošna javnost</a:t>
            </a:r>
            <a:endParaRPr lang="en-GB" sz="2000" dirty="0"/>
          </a:p>
          <a:p>
            <a:pPr>
              <a:spcAft>
                <a:spcPts val="1200"/>
              </a:spcAft>
              <a:buClr>
                <a:srgbClr val="6ECECB"/>
              </a:buClr>
              <a:buFont typeface="Arial" panose="020B0604020202020204" pitchFamily="34" charset="0"/>
              <a:buChar char="•"/>
            </a:pPr>
            <a:r>
              <a:rPr lang="en-GB" sz="2000" dirty="0"/>
              <a:t> </a:t>
            </a:r>
            <a:r>
              <a:rPr lang="sl-SI" sz="2000" dirty="0"/>
              <a:t>Rezultati na dolgi rok</a:t>
            </a:r>
            <a:endParaRPr lang="en-GB" sz="2000" dirty="0"/>
          </a:p>
          <a:p>
            <a:pPr>
              <a:spcAft>
                <a:spcPts val="1200"/>
              </a:spcAft>
              <a:buClr>
                <a:srgbClr val="6ECECB"/>
              </a:buClr>
              <a:buFont typeface="Arial" panose="020B0604020202020204" pitchFamily="34" charset="0"/>
              <a:buChar char="•"/>
            </a:pPr>
            <a:r>
              <a:rPr lang="en-GB" sz="2000" spc="-20" dirty="0"/>
              <a:t> </a:t>
            </a:r>
            <a:r>
              <a:rPr lang="sl-SI" sz="2000" spc="-20" dirty="0"/>
              <a:t>Potrebuješ računalniško spretnost, da se optimizira vsebina</a:t>
            </a:r>
            <a:endParaRPr lang="en-GB" sz="2400" spc="-20" dirty="0"/>
          </a:p>
        </p:txBody>
      </p:sp>
      <p:sp>
        <p:nvSpPr>
          <p:cNvPr id="7" name="CaixaDeTexto 6">
            <a:extLst>
              <a:ext uri="{FF2B5EF4-FFF2-40B4-BE49-F238E27FC236}">
                <a16:creationId xmlns:a16="http://schemas.microsoft.com/office/drawing/2014/main" id="{2F1EF83F-65D6-4C2E-A592-B21850472C3F}"/>
              </a:ext>
            </a:extLst>
          </p:cNvPr>
          <p:cNvSpPr txBox="1"/>
          <p:nvPr/>
        </p:nvSpPr>
        <p:spPr>
          <a:xfrm>
            <a:off x="6317673" y="749562"/>
            <a:ext cx="5698800" cy="3016210"/>
          </a:xfrm>
          <a:prstGeom prst="rect">
            <a:avLst/>
          </a:prstGeom>
          <a:noFill/>
        </p:spPr>
        <p:txBody>
          <a:bodyPr wrap="square" rtlCol="0">
            <a:spAutoFit/>
          </a:bodyPr>
          <a:lstStyle/>
          <a:p>
            <a:pPr>
              <a:spcAft>
                <a:spcPts val="1200"/>
              </a:spcAft>
            </a:pPr>
            <a:r>
              <a:rPr lang="en-GB" sz="2800" b="1" dirty="0">
                <a:solidFill>
                  <a:srgbClr val="F7981D"/>
                </a:solidFill>
                <a:effectLst>
                  <a:outerShdw blurRad="38100" dist="38100" dir="2700000" algn="tl">
                    <a:srgbClr val="000000">
                      <a:alpha val="43137"/>
                    </a:srgbClr>
                  </a:outerShdw>
                </a:effectLst>
              </a:rPr>
              <a:t>Search Engine Marketing</a:t>
            </a:r>
            <a:r>
              <a:rPr lang="sl-SI" sz="2800" b="1" dirty="0">
                <a:solidFill>
                  <a:srgbClr val="F7981D"/>
                </a:solidFill>
                <a:effectLst>
                  <a:outerShdw blurRad="38100" dist="38100" dir="2700000" algn="tl">
                    <a:srgbClr val="000000">
                      <a:alpha val="43137"/>
                    </a:srgbClr>
                  </a:outerShdw>
                </a:effectLst>
              </a:rPr>
              <a:t> </a:t>
            </a:r>
          </a:p>
          <a:p>
            <a:pPr>
              <a:spcAft>
                <a:spcPts val="1200"/>
              </a:spcAft>
            </a:pPr>
            <a:r>
              <a:rPr lang="sl-SI" sz="2800" b="1" dirty="0">
                <a:solidFill>
                  <a:srgbClr val="F7981D"/>
                </a:solidFill>
                <a:effectLst>
                  <a:outerShdw blurRad="38100" dist="38100" dir="2700000" algn="tl">
                    <a:srgbClr val="000000">
                      <a:alpha val="43137"/>
                    </a:srgbClr>
                  </a:outerShdw>
                </a:effectLst>
              </a:rPr>
              <a:t>(trženje z iskalniki)</a:t>
            </a:r>
            <a:endParaRPr lang="en-GB" sz="2800" b="1" dirty="0">
              <a:solidFill>
                <a:srgbClr val="F7981D"/>
              </a:solidFill>
              <a:effectLst>
                <a:outerShdw blurRad="38100" dist="38100" dir="2700000" algn="tl">
                  <a:srgbClr val="000000">
                    <a:alpha val="43137"/>
                  </a:srgbClr>
                </a:outerShdw>
              </a:effectLst>
            </a:endParaRPr>
          </a:p>
          <a:p>
            <a:pPr>
              <a:spcAft>
                <a:spcPts val="1200"/>
              </a:spcAft>
              <a:buClr>
                <a:srgbClr val="F7981D"/>
              </a:buClr>
              <a:buFont typeface="Arial" panose="020B0604020202020204" pitchFamily="34" charset="0"/>
              <a:buChar char="•"/>
            </a:pPr>
            <a:r>
              <a:rPr lang="en-GB" sz="2400" dirty="0"/>
              <a:t> </a:t>
            </a:r>
            <a:r>
              <a:rPr lang="en-GB" sz="2000" dirty="0"/>
              <a:t>P</a:t>
            </a:r>
            <a:r>
              <a:rPr lang="sl-SI" sz="2000" dirty="0" err="1"/>
              <a:t>lačilo</a:t>
            </a:r>
            <a:r>
              <a:rPr lang="sl-SI" sz="2000" dirty="0"/>
              <a:t> na klik</a:t>
            </a:r>
            <a:endParaRPr lang="en-GB" sz="2000" dirty="0"/>
          </a:p>
          <a:p>
            <a:pPr>
              <a:spcAft>
                <a:spcPts val="1200"/>
              </a:spcAft>
              <a:buClr>
                <a:srgbClr val="F7981D"/>
              </a:buClr>
              <a:buFont typeface="Arial" panose="020B0604020202020204" pitchFamily="34" charset="0"/>
              <a:buChar char="•"/>
            </a:pPr>
            <a:r>
              <a:rPr lang="en-GB" sz="2000" dirty="0"/>
              <a:t> </a:t>
            </a:r>
            <a:r>
              <a:rPr lang="sl-SI" sz="2000" dirty="0"/>
              <a:t>Ciljna javnost</a:t>
            </a:r>
            <a:endParaRPr lang="en-GB" sz="2000" dirty="0"/>
          </a:p>
          <a:p>
            <a:pPr>
              <a:spcAft>
                <a:spcPts val="1200"/>
              </a:spcAft>
              <a:buClr>
                <a:srgbClr val="F7981D"/>
              </a:buClr>
              <a:buFont typeface="Arial" panose="020B0604020202020204" pitchFamily="34" charset="0"/>
              <a:buChar char="•"/>
            </a:pPr>
            <a:r>
              <a:rPr lang="en-GB" sz="2000" dirty="0"/>
              <a:t> </a:t>
            </a:r>
            <a:r>
              <a:rPr lang="sl-SI" sz="2000" dirty="0"/>
              <a:t>Takojšnji rezultati</a:t>
            </a:r>
            <a:endParaRPr lang="en-GB" sz="2000" dirty="0"/>
          </a:p>
          <a:p>
            <a:pPr>
              <a:spcAft>
                <a:spcPts val="1200"/>
              </a:spcAft>
              <a:buClr>
                <a:srgbClr val="F7981D"/>
              </a:buClr>
              <a:buFont typeface="Arial" panose="020B0604020202020204" pitchFamily="34" charset="0"/>
              <a:buChar char="•"/>
            </a:pPr>
            <a:r>
              <a:rPr lang="en-GB" sz="2000" dirty="0"/>
              <a:t> </a:t>
            </a:r>
            <a:r>
              <a:rPr lang="sl-SI" sz="2000" dirty="0"/>
              <a:t>Potrebuješ denar za investiranje</a:t>
            </a:r>
            <a:endParaRPr lang="en-GB" sz="2400" dirty="0"/>
          </a:p>
        </p:txBody>
      </p:sp>
    </p:spTree>
    <p:extLst>
      <p:ext uri="{BB962C8B-B14F-4D97-AF65-F5344CB8AC3E}">
        <p14:creationId xmlns:p14="http://schemas.microsoft.com/office/powerpoint/2010/main" val="2429949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https://youtu.be/yHTUsvSNk5k</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Video #4</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1569660"/>
          </a:xfrm>
          <a:prstGeom prst="rect">
            <a:avLst/>
          </a:prstGeom>
          <a:noFill/>
        </p:spPr>
        <p:txBody>
          <a:bodyPr wrap="square">
            <a:spAutoFit/>
          </a:bodyPr>
          <a:lstStyle/>
          <a:p>
            <a:r>
              <a:rPr lang="en-US" sz="2400" b="1" i="1" dirty="0">
                <a:solidFill>
                  <a:schemeClr val="bg1">
                    <a:lumMod val="65000"/>
                  </a:schemeClr>
                </a:solidFill>
              </a:rPr>
              <a:t>Authority, Relevance &amp; Trust (The 3 Pillars Of SEO)</a:t>
            </a:r>
            <a:endParaRPr lang="en-GB" sz="2400" b="1" i="1" dirty="0">
              <a:solidFill>
                <a:schemeClr val="bg1">
                  <a:lumMod val="65000"/>
                </a:schemeClr>
              </a:solidFill>
            </a:endParaRPr>
          </a:p>
        </p:txBody>
      </p:sp>
      <p:pic>
        <p:nvPicPr>
          <p:cNvPr id="5" name="Multimédia Online 4" title="Authority, Relevance &amp; Trust (The 3 Pillars Of SEO) | HiiQ - SEO - Ep. 2">
            <a:hlinkClick r:id="" action="ppaction://media"/>
            <a:extLst>
              <a:ext uri="{FF2B5EF4-FFF2-40B4-BE49-F238E27FC236}">
                <a16:creationId xmlns:a16="http://schemas.microsoft.com/office/drawing/2014/main" id="{9CC2AB7D-69A8-48E6-A341-7EB8D9D536BC}"/>
              </a:ext>
            </a:extLst>
          </p:cNvPr>
          <p:cNvPicPr>
            <a:picLocks noRot="1"/>
          </p:cNvPicPr>
          <p:nvPr>
            <a:videoFile r:link="rId1"/>
          </p:nvPr>
        </p:nvPicPr>
        <p:blipFill>
          <a:blip r:embed="rId5"/>
          <a:stretch>
            <a:fillRect/>
          </a:stretch>
        </p:blipFill>
        <p:spPr>
          <a:xfrm>
            <a:off x="2658944" y="1289335"/>
            <a:ext cx="6948000" cy="4284000"/>
          </a:xfrm>
          <a:prstGeom prst="rect">
            <a:avLst/>
          </a:prstGeom>
        </p:spPr>
      </p:pic>
    </p:spTree>
    <p:extLst>
      <p:ext uri="{BB962C8B-B14F-4D97-AF65-F5344CB8AC3E}">
        <p14:creationId xmlns:p14="http://schemas.microsoft.com/office/powerpoint/2010/main" val="349994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7512486"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Prikazovanje oglasov</a:t>
            </a:r>
            <a:endParaRPr lang="en-US" sz="3600" b="1" dirty="0"/>
          </a:p>
        </p:txBody>
      </p:sp>
      <p:sp>
        <p:nvSpPr>
          <p:cNvPr id="3" name="CaixaDeTexto 2">
            <a:extLst>
              <a:ext uri="{FF2B5EF4-FFF2-40B4-BE49-F238E27FC236}">
                <a16:creationId xmlns:a16="http://schemas.microsoft.com/office/drawing/2014/main" id="{DBB2B8FA-E061-4F8C-A3D7-E47796DDDB1F}"/>
              </a:ext>
            </a:extLst>
          </p:cNvPr>
          <p:cNvSpPr txBox="1"/>
          <p:nvPr/>
        </p:nvSpPr>
        <p:spPr>
          <a:xfrm>
            <a:off x="301475" y="1046457"/>
            <a:ext cx="8358919" cy="2251065"/>
          </a:xfrm>
          <a:prstGeom prst="rect">
            <a:avLst/>
          </a:prstGeom>
          <a:noFill/>
        </p:spPr>
        <p:txBody>
          <a:bodyPr wrap="square" rtlCol="0">
            <a:spAutoFit/>
          </a:bodyPr>
          <a:lstStyle/>
          <a:p>
            <a:pPr>
              <a:lnSpc>
                <a:spcPct val="150000"/>
              </a:lnSpc>
              <a:buClr>
                <a:srgbClr val="FDDE00"/>
              </a:buClr>
            </a:pPr>
            <a:r>
              <a:rPr lang="sl-SI" sz="2400" b="1" dirty="0"/>
              <a:t>Orodje za</a:t>
            </a:r>
            <a:r>
              <a:rPr lang="en-GB" sz="2400" b="1" dirty="0"/>
              <a:t>:</a:t>
            </a:r>
          </a:p>
          <a:p>
            <a:pPr marL="342900" indent="-342900">
              <a:lnSpc>
                <a:spcPct val="150000"/>
              </a:lnSpc>
              <a:buClr>
                <a:srgbClr val="FDDE00"/>
              </a:buClr>
              <a:buFont typeface="Wingdings" panose="05000000000000000000" pitchFamily="2" charset="2"/>
              <a:buChar char="è"/>
            </a:pPr>
            <a:r>
              <a:rPr lang="sl-SI" sz="2400" dirty="0"/>
              <a:t>Privabiti javnost na spletni medij </a:t>
            </a:r>
            <a:r>
              <a:rPr lang="en-GB" sz="2400" dirty="0"/>
              <a:t>(e.g., </a:t>
            </a:r>
            <a:r>
              <a:rPr lang="sl-SI" sz="2400" dirty="0"/>
              <a:t>ciljna stran</a:t>
            </a:r>
            <a:r>
              <a:rPr lang="en-GB" sz="2400" dirty="0"/>
              <a:t>)</a:t>
            </a:r>
          </a:p>
          <a:p>
            <a:pPr marL="342900" indent="-342900">
              <a:lnSpc>
                <a:spcPct val="150000"/>
              </a:lnSpc>
              <a:buClr>
                <a:srgbClr val="FDDE00"/>
              </a:buClr>
              <a:buFont typeface="Wingdings" panose="05000000000000000000" pitchFamily="2" charset="2"/>
              <a:buChar char="è"/>
            </a:pPr>
            <a:r>
              <a:rPr lang="sl-SI" sz="2400" dirty="0"/>
              <a:t>Spodbujanje klika </a:t>
            </a:r>
            <a:r>
              <a:rPr lang="en-GB" sz="2400" dirty="0"/>
              <a:t>(e.g., </a:t>
            </a:r>
            <a:r>
              <a:rPr lang="sl-SI" sz="2400" dirty="0"/>
              <a:t>z nakupom</a:t>
            </a:r>
            <a:r>
              <a:rPr lang="en-GB" sz="2400" dirty="0"/>
              <a:t>)</a:t>
            </a:r>
          </a:p>
          <a:p>
            <a:pPr marL="342900" indent="-342900">
              <a:lnSpc>
                <a:spcPct val="150000"/>
              </a:lnSpc>
              <a:buClr>
                <a:srgbClr val="FDDE00"/>
              </a:buClr>
              <a:buFont typeface="Wingdings" panose="05000000000000000000" pitchFamily="2" charset="2"/>
              <a:buChar char="è"/>
            </a:pPr>
            <a:r>
              <a:rPr lang="sl-SI" sz="2400" dirty="0"/>
              <a:t>Povečanje prepoznavnosti blagovne znamke</a:t>
            </a:r>
            <a:r>
              <a:rPr lang="en-GB" sz="2400" dirty="0"/>
              <a:t>.</a:t>
            </a:r>
          </a:p>
        </p:txBody>
      </p:sp>
      <p:sp>
        <p:nvSpPr>
          <p:cNvPr id="5" name="CaixaDeTexto 4">
            <a:extLst>
              <a:ext uri="{FF2B5EF4-FFF2-40B4-BE49-F238E27FC236}">
                <a16:creationId xmlns:a16="http://schemas.microsoft.com/office/drawing/2014/main" id="{4E5DA2A1-75DE-4739-A41E-7AB08359B0DA}"/>
              </a:ext>
            </a:extLst>
          </p:cNvPr>
          <p:cNvSpPr txBox="1"/>
          <p:nvPr/>
        </p:nvSpPr>
        <p:spPr>
          <a:xfrm>
            <a:off x="0" y="3375003"/>
            <a:ext cx="6410036" cy="2805063"/>
          </a:xfrm>
          <a:prstGeom prst="rect">
            <a:avLst/>
          </a:prstGeom>
          <a:solidFill>
            <a:srgbClr val="FDDE00"/>
          </a:solidFill>
        </p:spPr>
        <p:txBody>
          <a:bodyPr wrap="square" lIns="360000" rIns="72000" rtlCol="0">
            <a:spAutoFit/>
          </a:bodyPr>
          <a:lstStyle/>
          <a:p>
            <a:pPr>
              <a:lnSpc>
                <a:spcPct val="150000"/>
              </a:lnSpc>
              <a:buClr>
                <a:srgbClr val="6ECECB"/>
              </a:buClr>
            </a:pPr>
            <a:r>
              <a:rPr lang="sl-SI" sz="2400" b="1" dirty="0"/>
              <a:t>Prednosti</a:t>
            </a:r>
            <a:r>
              <a:rPr lang="en-GB" sz="2400" b="1" dirty="0"/>
              <a:t>:</a:t>
            </a:r>
          </a:p>
          <a:p>
            <a:pPr marL="342900" indent="-342900">
              <a:lnSpc>
                <a:spcPct val="150000"/>
              </a:lnSpc>
              <a:buClr>
                <a:srgbClr val="6ECECB"/>
              </a:buClr>
              <a:buFont typeface="Calibri" panose="020F0502020204030204" pitchFamily="34" charset="0"/>
              <a:buChar char="↘"/>
            </a:pPr>
            <a:r>
              <a:rPr lang="sl-SI" sz="2400" dirty="0"/>
              <a:t>Raznolikost</a:t>
            </a:r>
            <a:r>
              <a:rPr lang="en-GB" sz="2400" dirty="0"/>
              <a:t> (</a:t>
            </a:r>
            <a:r>
              <a:rPr lang="sl-SI" sz="2400" dirty="0"/>
              <a:t>pasice</a:t>
            </a:r>
            <a:r>
              <a:rPr lang="en-GB" sz="2400" dirty="0"/>
              <a:t>, vide</a:t>
            </a:r>
            <a:r>
              <a:rPr lang="sl-SI" sz="2400" dirty="0"/>
              <a:t>i</a:t>
            </a:r>
            <a:r>
              <a:rPr lang="en-GB" sz="2400" dirty="0"/>
              <a:t>, </a:t>
            </a:r>
            <a:r>
              <a:rPr lang="sl-SI" sz="2400" dirty="0"/>
              <a:t>mediji</a:t>
            </a:r>
            <a:r>
              <a:rPr lang="en-GB" sz="2400" dirty="0"/>
              <a:t>, </a:t>
            </a:r>
            <a:r>
              <a:rPr lang="sl-SI" sz="2400" dirty="0" err="1"/>
              <a:t>itd</a:t>
            </a:r>
            <a:r>
              <a:rPr lang="en-GB" sz="2400" dirty="0"/>
              <a:t>.)</a:t>
            </a:r>
          </a:p>
          <a:p>
            <a:pPr marL="342900" indent="-342900">
              <a:lnSpc>
                <a:spcPct val="150000"/>
              </a:lnSpc>
              <a:buClr>
                <a:srgbClr val="6ECECB"/>
              </a:buClr>
              <a:buFont typeface="Calibri" panose="020F0502020204030204" pitchFamily="34" charset="0"/>
              <a:buChar char="↘"/>
            </a:pPr>
            <a:r>
              <a:rPr lang="sl-SI" sz="2400" dirty="0"/>
              <a:t>Velik doseg</a:t>
            </a:r>
            <a:r>
              <a:rPr lang="en-GB" sz="2400" dirty="0"/>
              <a:t> (</a:t>
            </a:r>
            <a:r>
              <a:rPr lang="sl-SI" sz="2400" dirty="0"/>
              <a:t>dosti ljudi v kratkem času</a:t>
            </a:r>
            <a:r>
              <a:rPr lang="en-GB" sz="2400" dirty="0"/>
              <a:t>)</a:t>
            </a:r>
          </a:p>
          <a:p>
            <a:pPr marL="342900" indent="-342900">
              <a:lnSpc>
                <a:spcPct val="150000"/>
              </a:lnSpc>
              <a:buClr>
                <a:srgbClr val="6ECECB"/>
              </a:buClr>
              <a:buFont typeface="Calibri" panose="020F0502020204030204" pitchFamily="34" charset="0"/>
              <a:buChar char="↘"/>
            </a:pPr>
            <a:r>
              <a:rPr lang="sl-SI" sz="2400" dirty="0"/>
              <a:t>Ciljne javnosti</a:t>
            </a:r>
            <a:r>
              <a:rPr lang="en-GB" sz="2400" dirty="0"/>
              <a:t> (</a:t>
            </a:r>
            <a:r>
              <a:rPr lang="sl-SI" sz="2400" dirty="0"/>
              <a:t>določeni ljudje</a:t>
            </a:r>
            <a:r>
              <a:rPr lang="en-GB" sz="2400" dirty="0"/>
              <a:t>)</a:t>
            </a:r>
          </a:p>
          <a:p>
            <a:pPr marL="342900" indent="-342900">
              <a:lnSpc>
                <a:spcPct val="150000"/>
              </a:lnSpc>
              <a:buClr>
                <a:srgbClr val="6ECECB"/>
              </a:buClr>
              <a:buFont typeface="Calibri" panose="020F0502020204030204" pitchFamily="34" charset="0"/>
              <a:buChar char="↘"/>
            </a:pPr>
            <a:r>
              <a:rPr lang="en-GB" sz="2400" dirty="0"/>
              <a:t>M</a:t>
            </a:r>
            <a:r>
              <a:rPr lang="sl-SI" sz="2400" dirty="0" err="1"/>
              <a:t>erljivo</a:t>
            </a:r>
            <a:r>
              <a:rPr lang="en-GB" sz="2400" dirty="0"/>
              <a:t> (</a:t>
            </a:r>
            <a:r>
              <a:rPr lang="sl-SI" sz="2400" dirty="0"/>
              <a:t>kontrola</a:t>
            </a:r>
            <a:r>
              <a:rPr lang="en-GB" sz="2400" dirty="0"/>
              <a:t>)</a:t>
            </a:r>
          </a:p>
        </p:txBody>
      </p:sp>
      <p:sp>
        <p:nvSpPr>
          <p:cNvPr id="8" name="Retângulo 7">
            <a:extLst>
              <a:ext uri="{FF2B5EF4-FFF2-40B4-BE49-F238E27FC236}">
                <a16:creationId xmlns:a16="http://schemas.microsoft.com/office/drawing/2014/main" id="{AFE7264E-D538-4564-88C2-D2B664F5A142}"/>
              </a:ext>
            </a:extLst>
          </p:cNvPr>
          <p:cNvSpPr/>
          <p:nvPr/>
        </p:nvSpPr>
        <p:spPr>
          <a:xfrm>
            <a:off x="7740073" y="4655127"/>
            <a:ext cx="4451927" cy="1661172"/>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216000" rtlCol="0" anchor="t"/>
          <a:lstStyle/>
          <a:p>
            <a:pPr>
              <a:spcAft>
                <a:spcPts val="600"/>
              </a:spcAft>
            </a:pPr>
            <a:r>
              <a:rPr lang="sl-SI" sz="2400" b="1" dirty="0">
                <a:solidFill>
                  <a:schemeClr val="tx1"/>
                </a:solidFill>
              </a:rPr>
              <a:t>Nasvet</a:t>
            </a:r>
            <a:r>
              <a:rPr lang="en-GB" sz="2400" b="1" dirty="0">
                <a:solidFill>
                  <a:schemeClr val="tx1"/>
                </a:solidFill>
              </a:rPr>
              <a:t>!</a:t>
            </a:r>
          </a:p>
          <a:p>
            <a:r>
              <a:rPr lang="sl-SI" sz="2400" dirty="0"/>
              <a:t>Prikazan oglas bi moral biti povezanim s ciljno stranjo z določenim namenom</a:t>
            </a:r>
            <a:r>
              <a:rPr lang="pt-PT" sz="2400" dirty="0"/>
              <a:t>!</a:t>
            </a:r>
            <a:endParaRPr lang="en-GB" sz="2400" dirty="0"/>
          </a:p>
        </p:txBody>
      </p:sp>
      <p:pic>
        <p:nvPicPr>
          <p:cNvPr id="9" name="Imagem 8">
            <a:extLst>
              <a:ext uri="{FF2B5EF4-FFF2-40B4-BE49-F238E27FC236}">
                <a16:creationId xmlns:a16="http://schemas.microsoft.com/office/drawing/2014/main" id="{2B5424F8-769D-4702-95ED-66282718DF17}"/>
              </a:ext>
            </a:extLst>
          </p:cNvPr>
          <p:cNvPicPr>
            <a:picLocks noChangeAspect="1"/>
          </p:cNvPicPr>
          <p:nvPr/>
        </p:nvPicPr>
        <p:blipFill>
          <a:blip r:embed="rId3"/>
          <a:stretch>
            <a:fillRect/>
          </a:stretch>
        </p:blipFill>
        <p:spPr>
          <a:xfrm>
            <a:off x="8660394" y="0"/>
            <a:ext cx="3531606" cy="4304145"/>
          </a:xfrm>
          <a:prstGeom prst="rect">
            <a:avLst/>
          </a:prstGeom>
        </p:spPr>
      </p:pic>
      <p:sp>
        <p:nvSpPr>
          <p:cNvPr id="11" name="CaixaDeTexto 10">
            <a:extLst>
              <a:ext uri="{FF2B5EF4-FFF2-40B4-BE49-F238E27FC236}">
                <a16:creationId xmlns:a16="http://schemas.microsoft.com/office/drawing/2014/main" id="{346953BC-2F34-4337-A167-A4BF45827A8E}"/>
              </a:ext>
            </a:extLst>
          </p:cNvPr>
          <p:cNvSpPr txBox="1"/>
          <p:nvPr/>
        </p:nvSpPr>
        <p:spPr>
          <a:xfrm>
            <a:off x="9966036" y="4304145"/>
            <a:ext cx="2119027" cy="253916"/>
          </a:xfrm>
          <a:prstGeom prst="rect">
            <a:avLst/>
          </a:prstGeom>
          <a:noFill/>
        </p:spPr>
        <p:txBody>
          <a:bodyPr wrap="square">
            <a:spAutoFit/>
          </a:bodyPr>
          <a:lstStyle/>
          <a:p>
            <a:pPr algn="r"/>
            <a:r>
              <a:rPr lang="en-GB" sz="1050" b="1" dirty="0"/>
              <a:t>Source: </a:t>
            </a:r>
            <a:r>
              <a:rPr lang="en-GB" sz="1050" dirty="0" err="1"/>
              <a:t>AdClarity</a:t>
            </a:r>
            <a:r>
              <a:rPr lang="en-GB" sz="1050" dirty="0"/>
              <a:t> (2016)</a:t>
            </a:r>
          </a:p>
        </p:txBody>
      </p:sp>
    </p:spTree>
    <p:extLst>
      <p:ext uri="{BB962C8B-B14F-4D97-AF65-F5344CB8AC3E}">
        <p14:creationId xmlns:p14="http://schemas.microsoft.com/office/powerpoint/2010/main" val="2525133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sl-SI" dirty="0"/>
              <a:t>Vsebina</a:t>
            </a:r>
            <a:endParaRPr lang="en-US" dirty="0"/>
          </a:p>
        </p:txBody>
      </p:sp>
      <p:sp>
        <p:nvSpPr>
          <p:cNvPr id="26" name="Retângulo 25">
            <a:extLst>
              <a:ext uri="{FF2B5EF4-FFF2-40B4-BE49-F238E27FC236}">
                <a16:creationId xmlns:a16="http://schemas.microsoft.com/office/drawing/2014/main" id="{F0D788AC-E3A6-4BC0-BD90-E7AC75292036}"/>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a:t>
            </a:r>
            <a:r>
              <a:rPr lang="sl-SI" sz="2400" b="1" dirty="0">
                <a:solidFill>
                  <a:schemeClr val="bg1">
                    <a:lumMod val="65000"/>
                  </a:schemeClr>
                </a:solidFill>
                <a:effectLst>
                  <a:outerShdw blurRad="38100" dist="38100" dir="2700000" algn="tl">
                    <a:srgbClr val="000000">
                      <a:alpha val="43137"/>
                    </a:srgbClr>
                  </a:outerShdw>
                </a:effectLst>
              </a:rPr>
              <a:t>Uvod v </a:t>
            </a:r>
            <a:r>
              <a:rPr lang="sl-SI" sz="2400" b="1" dirty="0" err="1">
                <a:solidFill>
                  <a:schemeClr val="bg1">
                    <a:lumMod val="65000"/>
                  </a:schemeClr>
                </a:solidFill>
                <a:effectLst>
                  <a:outerShdw blurRad="38100" dist="38100" dir="2700000" algn="tl">
                    <a:srgbClr val="000000">
                      <a:alpha val="43137"/>
                    </a:srgbClr>
                  </a:outerShdw>
                </a:effectLst>
              </a:rPr>
              <a:t>velnes</a:t>
            </a:r>
            <a:r>
              <a:rPr lang="sl-SI" sz="2400" b="1" dirty="0">
                <a:solidFill>
                  <a:schemeClr val="bg1">
                    <a:lumMod val="65000"/>
                  </a:schemeClr>
                </a:solidFill>
                <a:effectLst>
                  <a:outerShdw blurRad="38100" dist="38100" dir="2700000" algn="tl">
                    <a:srgbClr val="000000">
                      <a:alpha val="43137"/>
                    </a:srgbClr>
                  </a:outerShdw>
                </a:effectLst>
              </a:rPr>
              <a:t> in dobro počutje</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0" name="Retângulo 29">
            <a:extLst>
              <a:ext uri="{FF2B5EF4-FFF2-40B4-BE49-F238E27FC236}">
                <a16:creationId xmlns:a16="http://schemas.microsoft.com/office/drawing/2014/main" id="{5C11D799-0927-4B6A-8314-2BB104CA9282}"/>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a:t>
            </a:r>
            <a:r>
              <a:rPr lang="sl-SI" sz="2400" b="1" dirty="0">
                <a:solidFill>
                  <a:schemeClr val="bg1">
                    <a:lumMod val="65000"/>
                  </a:schemeClr>
                </a:solidFill>
                <a:effectLst>
                  <a:outerShdw blurRad="38100" dist="38100" dir="2700000" algn="tl">
                    <a:srgbClr val="000000">
                      <a:alpha val="43137"/>
                    </a:srgbClr>
                  </a:outerShdw>
                </a:effectLst>
              </a:rPr>
              <a:t> Trendi na področju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2" name="Retângulo 31">
            <a:extLst>
              <a:ext uri="{FF2B5EF4-FFF2-40B4-BE49-F238E27FC236}">
                <a16:creationId xmlns:a16="http://schemas.microsoft.com/office/drawing/2014/main" id="{AA0D24B1-2647-4D96-9604-BE80F80146B6}"/>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III. </a:t>
            </a:r>
            <a:r>
              <a:rPr lang="sl-SI" sz="2400" b="1" dirty="0">
                <a:solidFill>
                  <a:schemeClr val="bg1">
                    <a:lumMod val="65000"/>
                  </a:schemeClr>
                </a:solidFill>
                <a:effectLst>
                  <a:outerShdw blurRad="38100" dist="38100" dir="2700000" algn="tl">
                    <a:srgbClr val="000000">
                      <a:alpha val="43137"/>
                    </a:srgbClr>
                  </a:outerShdw>
                </a:effectLst>
              </a:rPr>
              <a:t>Izkustvena ekonomija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6" name="Retângulo 35">
            <a:extLst>
              <a:ext uri="{FF2B5EF4-FFF2-40B4-BE49-F238E27FC236}">
                <a16:creationId xmlns:a16="http://schemas.microsoft.com/office/drawing/2014/main" id="{FA024202-086B-43AC-B0DE-9BD5A83795EF}"/>
              </a:ext>
            </a:extLst>
          </p:cNvPr>
          <p:cNvSpPr/>
          <p:nvPr/>
        </p:nvSpPr>
        <p:spPr>
          <a:xfrm>
            <a:off x="360413" y="3922009"/>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a:t>
            </a:r>
            <a:r>
              <a:rPr lang="sl-SI" sz="2400" b="1" dirty="0" err="1">
                <a:solidFill>
                  <a:schemeClr val="bg1">
                    <a:lumMod val="65000"/>
                  </a:schemeClr>
                </a:solidFill>
                <a:effectLst>
                  <a:outerShdw blurRad="38100" dist="38100" dir="2700000" algn="tl">
                    <a:srgbClr val="000000">
                      <a:alpha val="43137"/>
                    </a:srgbClr>
                  </a:outerShdw>
                </a:effectLst>
              </a:rPr>
              <a:t>Zgodbarjenje</a:t>
            </a:r>
            <a:r>
              <a:rPr lang="sl-SI" sz="2400" b="1" dirty="0">
                <a:solidFill>
                  <a:schemeClr val="bg1">
                    <a:lumMod val="65000"/>
                  </a:schemeClr>
                </a:solidFill>
                <a:effectLst>
                  <a:outerShdw blurRad="38100" dist="38100" dir="2700000" algn="tl">
                    <a:srgbClr val="000000">
                      <a:alpha val="43137"/>
                    </a:srgbClr>
                  </a:outerShdw>
                </a:effectLst>
              </a:rPr>
              <a:t> v gastronomskem turizmu</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8" name="Retângulo 37">
            <a:extLst>
              <a:ext uri="{FF2B5EF4-FFF2-40B4-BE49-F238E27FC236}">
                <a16:creationId xmlns:a16="http://schemas.microsoft.com/office/drawing/2014/main" id="{A004A93A-141D-44B1-8A84-AB29ACC02976}"/>
              </a:ext>
            </a:extLst>
          </p:cNvPr>
          <p:cNvSpPr/>
          <p:nvPr/>
        </p:nvSpPr>
        <p:spPr>
          <a:xfrm>
            <a:off x="360413" y="4507792"/>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sl-SI" sz="2400" b="1" dirty="0">
                <a:solidFill>
                  <a:schemeClr val="bg1">
                    <a:lumMod val="65000"/>
                  </a:schemeClr>
                </a:solidFill>
                <a:effectLst>
                  <a:outerShdw blurRad="38100" dist="38100" dir="2700000" algn="tl">
                    <a:srgbClr val="000000">
                      <a:alpha val="43137"/>
                    </a:srgbClr>
                  </a:outerShdw>
                </a:effectLst>
              </a:rPr>
              <a:t>Ustanovitev podjetja na trgu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0" name="Seta: Pentágono 39">
            <a:extLst>
              <a:ext uri="{FF2B5EF4-FFF2-40B4-BE49-F238E27FC236}">
                <a16:creationId xmlns:a16="http://schemas.microsoft.com/office/drawing/2014/main" id="{A3F5E8AB-B26B-40F2-BD64-AAC1C91EAD99}"/>
              </a:ext>
            </a:extLst>
          </p:cNvPr>
          <p:cNvSpPr/>
          <p:nvPr/>
        </p:nvSpPr>
        <p:spPr>
          <a:xfrm>
            <a:off x="360413" y="5093575"/>
            <a:ext cx="6444000" cy="46800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VIII. </a:t>
            </a:r>
            <a:r>
              <a:rPr lang="sl-SI" sz="2400" b="1" dirty="0" err="1">
                <a:solidFill>
                  <a:schemeClr val="bg1">
                    <a:lumMod val="65000"/>
                  </a:schemeClr>
                </a:solidFill>
                <a:effectLst>
                  <a:outerShdw blurRad="38100" dist="38100" dir="2700000" algn="tl">
                    <a:srgbClr val="000000">
                      <a:alpha val="43137"/>
                    </a:srgbClr>
                  </a:outerShdw>
                </a:effectLst>
              </a:rPr>
              <a:t>Znamčenje</a:t>
            </a:r>
            <a:r>
              <a:rPr lang="sl-SI" sz="2400" b="1" dirty="0">
                <a:solidFill>
                  <a:schemeClr val="bg1">
                    <a:lumMod val="65000"/>
                  </a:schemeClr>
                </a:solidFill>
                <a:effectLst>
                  <a:outerShdw blurRad="38100" dist="38100" dir="2700000" algn="tl">
                    <a:srgbClr val="000000">
                      <a:alpha val="43137"/>
                    </a:srgbClr>
                  </a:outerShdw>
                </a:effectLst>
              </a:rPr>
              <a:t>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42" name="Imagem 41">
            <a:extLst>
              <a:ext uri="{FF2B5EF4-FFF2-40B4-BE49-F238E27FC236}">
                <a16:creationId xmlns:a16="http://schemas.microsoft.com/office/drawing/2014/main" id="{06B7CA80-9B10-4DC0-89C6-9A966A88D24B}"/>
              </a:ext>
            </a:extLst>
          </p:cNvPr>
          <p:cNvPicPr>
            <a:picLocks noChangeAspect="1"/>
          </p:cNvPicPr>
          <p:nvPr/>
        </p:nvPicPr>
        <p:blipFill>
          <a:blip r:embed="rId2"/>
          <a:stretch>
            <a:fillRect/>
          </a:stretch>
        </p:blipFill>
        <p:spPr>
          <a:xfrm>
            <a:off x="6897680" y="1047094"/>
            <a:ext cx="360000" cy="360000"/>
          </a:xfrm>
          <a:prstGeom prst="rect">
            <a:avLst/>
          </a:prstGeom>
        </p:spPr>
      </p:pic>
      <p:pic>
        <p:nvPicPr>
          <p:cNvPr id="45" name="Imagem 44">
            <a:extLst>
              <a:ext uri="{FF2B5EF4-FFF2-40B4-BE49-F238E27FC236}">
                <a16:creationId xmlns:a16="http://schemas.microsoft.com/office/drawing/2014/main" id="{55C95FF9-EB91-4026-9444-810350BEBD29}"/>
              </a:ext>
            </a:extLst>
          </p:cNvPr>
          <p:cNvPicPr>
            <a:picLocks noChangeAspect="1"/>
          </p:cNvPicPr>
          <p:nvPr/>
        </p:nvPicPr>
        <p:blipFill>
          <a:blip r:embed="rId3"/>
          <a:stretch>
            <a:fillRect/>
          </a:stretch>
        </p:blipFill>
        <p:spPr>
          <a:xfrm>
            <a:off x="6897310" y="5733357"/>
            <a:ext cx="360000" cy="360000"/>
          </a:xfrm>
          <a:prstGeom prst="rect">
            <a:avLst/>
          </a:prstGeom>
        </p:spPr>
      </p:pic>
      <p:sp>
        <p:nvSpPr>
          <p:cNvPr id="47" name="Retângulo 46">
            <a:extLst>
              <a:ext uri="{FF2B5EF4-FFF2-40B4-BE49-F238E27FC236}">
                <a16:creationId xmlns:a16="http://schemas.microsoft.com/office/drawing/2014/main" id="{894B8739-564C-476F-95C6-3D4C850FF663}"/>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a:t>
            </a:r>
            <a:r>
              <a:rPr lang="sl-SI" sz="2400" b="1" dirty="0">
                <a:solidFill>
                  <a:schemeClr val="bg1">
                    <a:lumMod val="65000"/>
                  </a:schemeClr>
                </a:solidFill>
                <a:effectLst>
                  <a:outerShdw blurRad="38100" dist="38100" dir="2700000" algn="tl">
                    <a:srgbClr val="000000">
                      <a:alpha val="43137"/>
                    </a:srgbClr>
                  </a:outerShdw>
                </a:effectLst>
              </a:rPr>
              <a:t>Načrtovanje izkustva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8" name="Retângulo 47">
            <a:extLst>
              <a:ext uri="{FF2B5EF4-FFF2-40B4-BE49-F238E27FC236}">
                <a16:creationId xmlns:a16="http://schemas.microsoft.com/office/drawing/2014/main" id="{FFF72EC2-9D59-4CE4-9650-4D54BDA667D6}"/>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a:t>
            </a:r>
            <a:r>
              <a:rPr lang="sl-SI" sz="2400" b="1" dirty="0">
                <a:solidFill>
                  <a:schemeClr val="bg1">
                    <a:lumMod val="65000"/>
                  </a:schemeClr>
                </a:solidFill>
                <a:effectLst>
                  <a:outerShdw blurRad="38100" dist="38100" dir="2700000" algn="tl">
                    <a:srgbClr val="000000">
                      <a:alpha val="43137"/>
                    </a:srgbClr>
                  </a:outerShdw>
                </a:effectLst>
              </a:rPr>
              <a:t>Po zemljevidu izkustev naših gostov</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50" name="Seta: Pentágono 49">
            <a:extLst>
              <a:ext uri="{FF2B5EF4-FFF2-40B4-BE49-F238E27FC236}">
                <a16:creationId xmlns:a16="http://schemas.microsoft.com/office/drawing/2014/main" id="{E09D3260-1A16-4E32-8CCB-EAF95B702B96}"/>
              </a:ext>
            </a:extLst>
          </p:cNvPr>
          <p:cNvSpPr/>
          <p:nvPr/>
        </p:nvSpPr>
        <p:spPr>
          <a:xfrm>
            <a:off x="360413" y="5679357"/>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effectLst>
                  <a:outerShdw blurRad="38100" dist="38100" dir="2700000" algn="tl">
                    <a:srgbClr val="000000">
                      <a:alpha val="43137"/>
                    </a:srgbClr>
                  </a:outerShdw>
                </a:effectLst>
              </a:rPr>
              <a:t>IX. </a:t>
            </a:r>
            <a:r>
              <a:rPr lang="sl-SI" sz="2800" b="1" dirty="0">
                <a:effectLst>
                  <a:outerShdw blurRad="38100" dist="38100" dir="2700000" algn="tl">
                    <a:srgbClr val="000000">
                      <a:alpha val="43137"/>
                    </a:srgbClr>
                  </a:outerShdw>
                </a:effectLst>
              </a:rPr>
              <a:t>Spletno trženje</a:t>
            </a:r>
            <a:endParaRPr lang="en-GB" sz="2800" b="1" dirty="0">
              <a:effectLst>
                <a:outerShdw blurRad="38100" dist="38100" dir="2700000" algn="tl">
                  <a:srgbClr val="000000">
                    <a:alpha val="43137"/>
                  </a:srgbClr>
                </a:outerShdw>
              </a:effectLst>
            </a:endParaRPr>
          </a:p>
        </p:txBody>
      </p:sp>
      <p:pic>
        <p:nvPicPr>
          <p:cNvPr id="61" name="Imagem 60">
            <a:extLst>
              <a:ext uri="{FF2B5EF4-FFF2-40B4-BE49-F238E27FC236}">
                <a16:creationId xmlns:a16="http://schemas.microsoft.com/office/drawing/2014/main" id="{FF36D91E-1A18-444A-BE00-92CC561FF246}"/>
              </a:ext>
            </a:extLst>
          </p:cNvPr>
          <p:cNvPicPr>
            <a:picLocks noChangeAspect="1"/>
          </p:cNvPicPr>
          <p:nvPr/>
        </p:nvPicPr>
        <p:blipFill>
          <a:blip r:embed="rId2"/>
          <a:stretch>
            <a:fillRect/>
          </a:stretch>
        </p:blipFill>
        <p:spPr>
          <a:xfrm>
            <a:off x="6897310" y="1637038"/>
            <a:ext cx="360000" cy="360000"/>
          </a:xfrm>
          <a:prstGeom prst="rect">
            <a:avLst/>
          </a:prstGeom>
        </p:spPr>
      </p:pic>
      <p:pic>
        <p:nvPicPr>
          <p:cNvPr id="62" name="Imagem 61">
            <a:extLst>
              <a:ext uri="{FF2B5EF4-FFF2-40B4-BE49-F238E27FC236}">
                <a16:creationId xmlns:a16="http://schemas.microsoft.com/office/drawing/2014/main" id="{6DFCB4DD-BEB9-4EDD-9E93-2B58E124AF9C}"/>
              </a:ext>
            </a:extLst>
          </p:cNvPr>
          <p:cNvPicPr>
            <a:picLocks noChangeAspect="1"/>
          </p:cNvPicPr>
          <p:nvPr/>
        </p:nvPicPr>
        <p:blipFill>
          <a:blip r:embed="rId2"/>
          <a:stretch>
            <a:fillRect/>
          </a:stretch>
        </p:blipFill>
        <p:spPr>
          <a:xfrm>
            <a:off x="6897680" y="2214498"/>
            <a:ext cx="360000" cy="360000"/>
          </a:xfrm>
          <a:prstGeom prst="rect">
            <a:avLst/>
          </a:prstGeom>
        </p:spPr>
      </p:pic>
      <p:pic>
        <p:nvPicPr>
          <p:cNvPr id="63" name="Imagem 62">
            <a:extLst>
              <a:ext uri="{FF2B5EF4-FFF2-40B4-BE49-F238E27FC236}">
                <a16:creationId xmlns:a16="http://schemas.microsoft.com/office/drawing/2014/main" id="{311A191D-D60B-4A16-B28B-B682235E4821}"/>
              </a:ext>
            </a:extLst>
          </p:cNvPr>
          <p:cNvPicPr>
            <a:picLocks noChangeAspect="1"/>
          </p:cNvPicPr>
          <p:nvPr/>
        </p:nvPicPr>
        <p:blipFill>
          <a:blip r:embed="rId2"/>
          <a:stretch>
            <a:fillRect/>
          </a:stretch>
        </p:blipFill>
        <p:spPr>
          <a:xfrm>
            <a:off x="6897680" y="2808602"/>
            <a:ext cx="360000" cy="360000"/>
          </a:xfrm>
          <a:prstGeom prst="rect">
            <a:avLst/>
          </a:prstGeom>
        </p:spPr>
      </p:pic>
      <p:pic>
        <p:nvPicPr>
          <p:cNvPr id="64" name="Imagem 63">
            <a:extLst>
              <a:ext uri="{FF2B5EF4-FFF2-40B4-BE49-F238E27FC236}">
                <a16:creationId xmlns:a16="http://schemas.microsoft.com/office/drawing/2014/main" id="{9B613E9F-FBA2-456A-892B-7591441025D9}"/>
              </a:ext>
            </a:extLst>
          </p:cNvPr>
          <p:cNvPicPr>
            <a:picLocks noChangeAspect="1"/>
          </p:cNvPicPr>
          <p:nvPr/>
        </p:nvPicPr>
        <p:blipFill>
          <a:blip r:embed="rId2"/>
          <a:stretch>
            <a:fillRect/>
          </a:stretch>
        </p:blipFill>
        <p:spPr>
          <a:xfrm>
            <a:off x="6897680" y="3388145"/>
            <a:ext cx="360000" cy="360000"/>
          </a:xfrm>
          <a:prstGeom prst="rect">
            <a:avLst/>
          </a:prstGeom>
        </p:spPr>
      </p:pic>
      <p:pic>
        <p:nvPicPr>
          <p:cNvPr id="65" name="Imagem 64">
            <a:extLst>
              <a:ext uri="{FF2B5EF4-FFF2-40B4-BE49-F238E27FC236}">
                <a16:creationId xmlns:a16="http://schemas.microsoft.com/office/drawing/2014/main" id="{E74CFAE8-AF2B-47C8-A9F2-11AE630C3893}"/>
              </a:ext>
            </a:extLst>
          </p:cNvPr>
          <p:cNvPicPr>
            <a:picLocks noChangeAspect="1"/>
          </p:cNvPicPr>
          <p:nvPr/>
        </p:nvPicPr>
        <p:blipFill>
          <a:blip r:embed="rId2"/>
          <a:stretch>
            <a:fillRect/>
          </a:stretch>
        </p:blipFill>
        <p:spPr>
          <a:xfrm>
            <a:off x="6897680" y="3976010"/>
            <a:ext cx="360000" cy="360000"/>
          </a:xfrm>
          <a:prstGeom prst="rect">
            <a:avLst/>
          </a:prstGeom>
        </p:spPr>
      </p:pic>
      <p:pic>
        <p:nvPicPr>
          <p:cNvPr id="66" name="Imagem 65">
            <a:extLst>
              <a:ext uri="{FF2B5EF4-FFF2-40B4-BE49-F238E27FC236}">
                <a16:creationId xmlns:a16="http://schemas.microsoft.com/office/drawing/2014/main" id="{7E70EB6E-B098-461D-B8B4-354B2E99D688}"/>
              </a:ext>
            </a:extLst>
          </p:cNvPr>
          <p:cNvPicPr>
            <a:picLocks noChangeAspect="1"/>
          </p:cNvPicPr>
          <p:nvPr/>
        </p:nvPicPr>
        <p:blipFill>
          <a:blip r:embed="rId2"/>
          <a:stretch>
            <a:fillRect/>
          </a:stretch>
        </p:blipFill>
        <p:spPr>
          <a:xfrm>
            <a:off x="6897680" y="4561792"/>
            <a:ext cx="360000" cy="360000"/>
          </a:xfrm>
          <a:prstGeom prst="rect">
            <a:avLst/>
          </a:prstGeom>
        </p:spPr>
      </p:pic>
      <p:pic>
        <p:nvPicPr>
          <p:cNvPr id="23" name="Imagem 22">
            <a:extLst>
              <a:ext uri="{FF2B5EF4-FFF2-40B4-BE49-F238E27FC236}">
                <a16:creationId xmlns:a16="http://schemas.microsoft.com/office/drawing/2014/main" id="{BF5C609D-EEDF-4B2F-9FA8-BFB1A81688E1}"/>
              </a:ext>
            </a:extLst>
          </p:cNvPr>
          <p:cNvPicPr>
            <a:picLocks noChangeAspect="1"/>
          </p:cNvPicPr>
          <p:nvPr/>
        </p:nvPicPr>
        <p:blipFill>
          <a:blip r:embed="rId2"/>
          <a:stretch>
            <a:fillRect/>
          </a:stretch>
        </p:blipFill>
        <p:spPr>
          <a:xfrm>
            <a:off x="6897680" y="5144030"/>
            <a:ext cx="360000" cy="360000"/>
          </a:xfrm>
          <a:prstGeom prst="rect">
            <a:avLst/>
          </a:prstGeom>
        </p:spPr>
      </p:pic>
      <p:pic>
        <p:nvPicPr>
          <p:cNvPr id="25" name="Picture 2">
            <a:extLst>
              <a:ext uri="{FF2B5EF4-FFF2-40B4-BE49-F238E27FC236}">
                <a16:creationId xmlns:a16="http://schemas.microsoft.com/office/drawing/2014/main" id="{1CA2D87C-F987-4AFD-8900-FA0CCEB95548}"/>
              </a:ext>
            </a:extLst>
          </p:cNvPr>
          <p:cNvPicPr>
            <a:picLocks noGrp="1" noChangeAspect="1" noChangeArrowheads="1"/>
          </p:cNvPicPr>
          <p:nvPr>
            <p:ph type="pic" sz="quarter" idx="15"/>
          </p:nvPr>
        </p:nvPicPr>
        <p:blipFill>
          <a:blip r:embed="rId4">
            <a:extLst>
              <a:ext uri="{28A0092B-C50C-407E-A947-70E740481C1C}">
                <a14:useLocalDpi xmlns:a14="http://schemas.microsoft.com/office/drawing/2010/main" val="0"/>
              </a:ext>
            </a:extLst>
          </a:blip>
          <a:srcRect l="16386" r="16386"/>
          <a:stretch>
            <a:fillRect/>
          </a:stretch>
        </p:blipFill>
        <p:spPr bwMode="auto">
          <a:xfrm>
            <a:off x="8802688" y="1223963"/>
            <a:ext cx="3389312" cy="4033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888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https://youtu.be/4T6Ia20D-T8</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Video #5</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830997"/>
          </a:xfrm>
          <a:prstGeom prst="rect">
            <a:avLst/>
          </a:prstGeom>
          <a:noFill/>
        </p:spPr>
        <p:txBody>
          <a:bodyPr wrap="square">
            <a:spAutoFit/>
          </a:bodyPr>
          <a:lstStyle/>
          <a:p>
            <a:r>
              <a:rPr lang="en-US" sz="2400" b="1" i="1" dirty="0">
                <a:solidFill>
                  <a:schemeClr val="bg1">
                    <a:lumMod val="65000"/>
                  </a:schemeClr>
                </a:solidFill>
              </a:rPr>
              <a:t>What is display advertising?</a:t>
            </a:r>
            <a:endParaRPr lang="en-GB" sz="2400" b="1" i="1" dirty="0">
              <a:solidFill>
                <a:schemeClr val="bg1">
                  <a:lumMod val="65000"/>
                </a:schemeClr>
              </a:solidFill>
            </a:endParaRPr>
          </a:p>
        </p:txBody>
      </p:sp>
      <p:pic>
        <p:nvPicPr>
          <p:cNvPr id="4" name="Multimédia Online 3" title="What is display advertising?">
            <a:hlinkClick r:id="" action="ppaction://media"/>
            <a:extLst>
              <a:ext uri="{FF2B5EF4-FFF2-40B4-BE49-F238E27FC236}">
                <a16:creationId xmlns:a16="http://schemas.microsoft.com/office/drawing/2014/main" id="{EBD49C31-1841-4815-98B5-5FD543E746B9}"/>
              </a:ext>
            </a:extLst>
          </p:cNvPr>
          <p:cNvPicPr>
            <a:picLocks noRot="1"/>
          </p:cNvPicPr>
          <p:nvPr>
            <a:videoFile r:link="rId1"/>
          </p:nvPr>
        </p:nvPicPr>
        <p:blipFill>
          <a:blip r:embed="rId5"/>
          <a:stretch>
            <a:fillRect/>
          </a:stretch>
        </p:blipFill>
        <p:spPr>
          <a:xfrm>
            <a:off x="2673928" y="1296236"/>
            <a:ext cx="6948000" cy="4284000"/>
          </a:xfrm>
          <a:prstGeom prst="rect">
            <a:avLst/>
          </a:prstGeom>
        </p:spPr>
      </p:pic>
    </p:spTree>
    <p:extLst>
      <p:ext uri="{BB962C8B-B14F-4D97-AF65-F5344CB8AC3E}">
        <p14:creationId xmlns:p14="http://schemas.microsoft.com/office/powerpoint/2010/main" val="79398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7512486"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Ciljna stran</a:t>
            </a:r>
            <a:endParaRPr lang="en-US" sz="3600" b="1" dirty="0"/>
          </a:p>
        </p:txBody>
      </p:sp>
      <p:sp>
        <p:nvSpPr>
          <p:cNvPr id="3" name="CaixaDeTexto 2">
            <a:extLst>
              <a:ext uri="{FF2B5EF4-FFF2-40B4-BE49-F238E27FC236}">
                <a16:creationId xmlns:a16="http://schemas.microsoft.com/office/drawing/2014/main" id="{DBB2B8FA-E061-4F8C-A3D7-E47796DDDB1F}"/>
              </a:ext>
            </a:extLst>
          </p:cNvPr>
          <p:cNvSpPr txBox="1"/>
          <p:nvPr/>
        </p:nvSpPr>
        <p:spPr>
          <a:xfrm>
            <a:off x="301475" y="1046457"/>
            <a:ext cx="7235397" cy="4374724"/>
          </a:xfrm>
          <a:prstGeom prst="rect">
            <a:avLst/>
          </a:prstGeom>
          <a:noFill/>
        </p:spPr>
        <p:txBody>
          <a:bodyPr wrap="square" rtlCol="0">
            <a:spAutoFit/>
          </a:bodyPr>
          <a:lstStyle/>
          <a:p>
            <a:pPr marL="342900" indent="-342900">
              <a:lnSpc>
                <a:spcPct val="150000"/>
              </a:lnSpc>
              <a:spcAft>
                <a:spcPts val="600"/>
              </a:spcAft>
              <a:buClr>
                <a:srgbClr val="FDDE00"/>
              </a:buClr>
              <a:buFont typeface="Wingdings" panose="05000000000000000000" pitchFamily="2" charset="2"/>
              <a:buChar char="è"/>
            </a:pPr>
            <a:r>
              <a:rPr lang="sl-SI" sz="2400" dirty="0"/>
              <a:t>V mislih imej zelo določen cilj</a:t>
            </a:r>
            <a:r>
              <a:rPr lang="en-US" sz="2400" dirty="0"/>
              <a:t>.</a:t>
            </a:r>
          </a:p>
          <a:p>
            <a:pPr marL="342900" indent="-342900">
              <a:lnSpc>
                <a:spcPct val="150000"/>
              </a:lnSpc>
              <a:spcAft>
                <a:spcPts val="600"/>
              </a:spcAft>
              <a:buClr>
                <a:srgbClr val="FDDE00"/>
              </a:buClr>
              <a:buFont typeface="Wingdings" panose="05000000000000000000" pitchFamily="2" charset="2"/>
              <a:buChar char="è"/>
            </a:pPr>
            <a:r>
              <a:rPr lang="en-US" sz="2400" dirty="0"/>
              <a:t> </a:t>
            </a:r>
            <a:r>
              <a:rPr lang="sl-SI" sz="2400" dirty="0"/>
              <a:t>Prikazuj koristi proizvoda</a:t>
            </a:r>
            <a:r>
              <a:rPr lang="en-US" sz="2400" dirty="0"/>
              <a:t>.</a:t>
            </a:r>
          </a:p>
          <a:p>
            <a:pPr marL="342900" indent="-342900">
              <a:lnSpc>
                <a:spcPct val="150000"/>
              </a:lnSpc>
              <a:spcAft>
                <a:spcPts val="600"/>
              </a:spcAft>
              <a:buClr>
                <a:srgbClr val="FDDE00"/>
              </a:buClr>
              <a:buFont typeface="Wingdings" panose="05000000000000000000" pitchFamily="2" charset="2"/>
              <a:buChar char="è"/>
            </a:pPr>
            <a:r>
              <a:rPr lang="en-US" sz="2400" dirty="0"/>
              <a:t> </a:t>
            </a:r>
            <a:r>
              <a:rPr lang="sl-SI" sz="2400" dirty="0"/>
              <a:t>Odstrani navigacijo</a:t>
            </a:r>
            <a:r>
              <a:rPr lang="en-US" sz="2400" dirty="0"/>
              <a:t>.</a:t>
            </a:r>
          </a:p>
          <a:p>
            <a:pPr marL="342900" indent="-342900">
              <a:lnSpc>
                <a:spcPct val="150000"/>
              </a:lnSpc>
              <a:spcAft>
                <a:spcPts val="600"/>
              </a:spcAft>
              <a:buClr>
                <a:srgbClr val="FDDE00"/>
              </a:buClr>
              <a:buFont typeface="Wingdings" panose="05000000000000000000" pitchFamily="2" charset="2"/>
              <a:buChar char="è"/>
            </a:pPr>
            <a:r>
              <a:rPr lang="en-US" sz="2400" dirty="0"/>
              <a:t> </a:t>
            </a:r>
            <a:r>
              <a:rPr lang="sl-SI" sz="2400" dirty="0"/>
              <a:t>Prikaz osnovnih informacij</a:t>
            </a:r>
            <a:r>
              <a:rPr lang="en-US" sz="2400" dirty="0"/>
              <a:t>.</a:t>
            </a:r>
          </a:p>
          <a:p>
            <a:pPr marL="342900" indent="-342900">
              <a:lnSpc>
                <a:spcPct val="150000"/>
              </a:lnSpc>
              <a:spcAft>
                <a:spcPts val="600"/>
              </a:spcAft>
              <a:buClr>
                <a:srgbClr val="FDDE00"/>
              </a:buClr>
              <a:buFont typeface="Wingdings" panose="05000000000000000000" pitchFamily="2" charset="2"/>
              <a:buChar char="è"/>
            </a:pPr>
            <a:r>
              <a:rPr lang="en-US" sz="2400" dirty="0"/>
              <a:t> </a:t>
            </a:r>
            <a:r>
              <a:rPr lang="sl-SI" sz="2400" dirty="0"/>
              <a:t>Imej jasen in privlačen poziv k nakupu</a:t>
            </a:r>
            <a:r>
              <a:rPr lang="en-US" sz="2400" dirty="0"/>
              <a:t>.</a:t>
            </a:r>
          </a:p>
          <a:p>
            <a:pPr marL="342900" indent="-342900">
              <a:lnSpc>
                <a:spcPct val="150000"/>
              </a:lnSpc>
              <a:spcAft>
                <a:spcPts val="600"/>
              </a:spcAft>
              <a:buClr>
                <a:srgbClr val="FDDE00"/>
              </a:buClr>
              <a:buFont typeface="Wingdings" panose="05000000000000000000" pitchFamily="2" charset="2"/>
              <a:buChar char="è"/>
            </a:pPr>
            <a:r>
              <a:rPr lang="en-US" sz="2400" dirty="0"/>
              <a:t> </a:t>
            </a:r>
            <a:r>
              <a:rPr lang="sl-SI" sz="2400" dirty="0"/>
              <a:t>Uskladi poročilo oglasa</a:t>
            </a:r>
            <a:r>
              <a:rPr lang="en-US" sz="2400" dirty="0"/>
              <a:t>.</a:t>
            </a:r>
          </a:p>
          <a:p>
            <a:pPr marL="342900" indent="-342900">
              <a:lnSpc>
                <a:spcPct val="150000"/>
              </a:lnSpc>
              <a:spcAft>
                <a:spcPts val="600"/>
              </a:spcAft>
              <a:buClr>
                <a:srgbClr val="FDDE00"/>
              </a:buClr>
              <a:buFont typeface="Wingdings" panose="05000000000000000000" pitchFamily="2" charset="2"/>
              <a:buChar char="è"/>
            </a:pPr>
            <a:r>
              <a:rPr lang="sl-SI" sz="2400" dirty="0"/>
              <a:t>Visoka kakovost grafične vsebine</a:t>
            </a:r>
            <a:r>
              <a:rPr lang="en-US" sz="2400" dirty="0"/>
              <a:t>.</a:t>
            </a:r>
          </a:p>
        </p:txBody>
      </p:sp>
      <p:pic>
        <p:nvPicPr>
          <p:cNvPr id="1028" name="Picture 4" descr="Case Study: The Best Job in the World | DOZ">
            <a:extLst>
              <a:ext uri="{FF2B5EF4-FFF2-40B4-BE49-F238E27FC236}">
                <a16:creationId xmlns:a16="http://schemas.microsoft.com/office/drawing/2014/main" id="{315A44E3-A52B-4E88-BD49-234A9DDFA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4935" y="0"/>
            <a:ext cx="5497065" cy="3880281"/>
          </a:xfrm>
          <a:prstGeom prst="rect">
            <a:avLst/>
          </a:prstGeom>
          <a:noFill/>
          <a:extLst>
            <a:ext uri="{909E8E84-426E-40DD-AFC4-6F175D3DCCD1}">
              <a14:hiddenFill xmlns:a14="http://schemas.microsoft.com/office/drawing/2010/main">
                <a:solidFill>
                  <a:srgbClr val="FFFFFF"/>
                </a:solidFill>
              </a14:hiddenFill>
            </a:ext>
          </a:extLst>
        </p:spPr>
      </p:pic>
      <p:sp>
        <p:nvSpPr>
          <p:cNvPr id="12" name="Retângulo 11">
            <a:extLst>
              <a:ext uri="{FF2B5EF4-FFF2-40B4-BE49-F238E27FC236}">
                <a16:creationId xmlns:a16="http://schemas.microsoft.com/office/drawing/2014/main" id="{938B5F75-4C3D-4412-BB6E-17280BEEB022}"/>
              </a:ext>
            </a:extLst>
          </p:cNvPr>
          <p:cNvSpPr/>
          <p:nvPr/>
        </p:nvSpPr>
        <p:spPr>
          <a:xfrm>
            <a:off x="6853383" y="4581238"/>
            <a:ext cx="5338618" cy="1661172"/>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216000" rtlCol="0" anchor="t"/>
          <a:lstStyle/>
          <a:p>
            <a:pPr>
              <a:spcAft>
                <a:spcPts val="600"/>
              </a:spcAft>
            </a:pPr>
            <a:r>
              <a:rPr lang="sl-SI" sz="2400" b="1" dirty="0">
                <a:solidFill>
                  <a:schemeClr val="tx1"/>
                </a:solidFill>
              </a:rPr>
              <a:t>Nasvet</a:t>
            </a:r>
            <a:r>
              <a:rPr lang="en-GB" sz="2400" b="1" dirty="0">
                <a:solidFill>
                  <a:schemeClr val="tx1"/>
                </a:solidFill>
              </a:rPr>
              <a:t>!</a:t>
            </a:r>
          </a:p>
          <a:p>
            <a:r>
              <a:rPr lang="sl-SI" sz="2400" dirty="0"/>
              <a:t>Ciljna stran lahko vsebuje enostavne formularje za zbiranje podatkov potencialnih kupcev (spletno trženje)</a:t>
            </a:r>
            <a:r>
              <a:rPr lang="pt-PT" sz="2400" dirty="0"/>
              <a:t>.</a:t>
            </a:r>
            <a:endParaRPr lang="en-GB" sz="2400" dirty="0"/>
          </a:p>
        </p:txBody>
      </p:sp>
    </p:spTree>
    <p:extLst>
      <p:ext uri="{BB962C8B-B14F-4D97-AF65-F5344CB8AC3E}">
        <p14:creationId xmlns:p14="http://schemas.microsoft.com/office/powerpoint/2010/main" val="20413076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922B76AE-9621-400C-9C7D-4B7F77E88C2D}"/>
              </a:ext>
            </a:extLst>
          </p:cNvPr>
          <p:cNvSpPr txBox="1">
            <a:spLocks/>
          </p:cNvSpPr>
          <p:nvPr/>
        </p:nvSpPr>
        <p:spPr>
          <a:xfrm>
            <a:off x="1188654" y="349104"/>
            <a:ext cx="8702598"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Primer dobre prakse</a:t>
            </a:r>
            <a:r>
              <a:rPr lang="en-US" sz="3600" b="1" dirty="0"/>
              <a:t> – Golastminute.com</a:t>
            </a:r>
          </a:p>
        </p:txBody>
      </p:sp>
      <p:pic>
        <p:nvPicPr>
          <p:cNvPr id="30" name="Imagem 29">
            <a:extLst>
              <a:ext uri="{FF2B5EF4-FFF2-40B4-BE49-F238E27FC236}">
                <a16:creationId xmlns:a16="http://schemas.microsoft.com/office/drawing/2014/main" id="{D7A6388E-E335-4357-AE5C-0EECD6B6ADEA}"/>
              </a:ext>
            </a:extLst>
          </p:cNvPr>
          <p:cNvPicPr>
            <a:picLocks noChangeAspect="1"/>
          </p:cNvPicPr>
          <p:nvPr/>
        </p:nvPicPr>
        <p:blipFill>
          <a:blip r:embed="rId3"/>
          <a:stretch>
            <a:fillRect/>
          </a:stretch>
        </p:blipFill>
        <p:spPr>
          <a:xfrm>
            <a:off x="367039" y="337780"/>
            <a:ext cx="720000" cy="720000"/>
          </a:xfrm>
          <a:prstGeom prst="rect">
            <a:avLst/>
          </a:prstGeom>
        </p:spPr>
      </p:pic>
      <p:sp>
        <p:nvSpPr>
          <p:cNvPr id="6" name="CaixaDeTexto 5">
            <a:extLst>
              <a:ext uri="{FF2B5EF4-FFF2-40B4-BE49-F238E27FC236}">
                <a16:creationId xmlns:a16="http://schemas.microsoft.com/office/drawing/2014/main" id="{0475E532-FD2E-41BD-954E-3973999BAC27}"/>
              </a:ext>
            </a:extLst>
          </p:cNvPr>
          <p:cNvSpPr txBox="1"/>
          <p:nvPr/>
        </p:nvSpPr>
        <p:spPr>
          <a:xfrm>
            <a:off x="6250464" y="900446"/>
            <a:ext cx="5802992" cy="5575052"/>
          </a:xfrm>
          <a:prstGeom prst="rect">
            <a:avLst/>
          </a:prstGeom>
          <a:solidFill>
            <a:schemeClr val="bg1">
              <a:lumMod val="95000"/>
            </a:schemeClr>
          </a:solidFill>
        </p:spPr>
        <p:txBody>
          <a:bodyPr wrap="square" rtlCol="0" anchor="ctr">
            <a:spAutoFit/>
          </a:bodyPr>
          <a:lstStyle/>
          <a:p>
            <a:pPr>
              <a:lnSpc>
                <a:spcPct val="150000"/>
              </a:lnSpc>
            </a:pPr>
            <a:r>
              <a:rPr lang="sl-SI" sz="2400" dirty="0"/>
              <a:t>Spletna stran </a:t>
            </a:r>
            <a:r>
              <a:rPr lang="en-GB" sz="2400" dirty="0"/>
              <a:t>golastminute.com </a:t>
            </a:r>
            <a:r>
              <a:rPr lang="sl-SI" sz="2400" dirty="0"/>
              <a:t>prikazuje dnevno ponudbo spletnih ponudnikov, kupca pa se usmeri na rezervacije v zadnjem trenutku</a:t>
            </a:r>
            <a:r>
              <a:rPr lang="en-GB" sz="2400" dirty="0"/>
              <a:t>. </a:t>
            </a:r>
            <a:r>
              <a:rPr lang="sl-SI" sz="2400" dirty="0"/>
              <a:t>Ciljne strani vsebujejo zelo malo informacij, nimajo možnosti navigacije, so enostavne, z zelo specifičnim ciljem: hitro iskanje in rezervacija</a:t>
            </a:r>
            <a:r>
              <a:rPr lang="en-GB" sz="2400" dirty="0"/>
              <a:t>. </a:t>
            </a:r>
            <a:r>
              <a:rPr lang="sl-SI" sz="2400" dirty="0"/>
              <a:t>Privlačni naslovi poudarijo promocijo in priložnosti ter izstopajo z močnimi in jasnimi sporočili za kupca</a:t>
            </a:r>
            <a:r>
              <a:rPr lang="en-GB" sz="2400" dirty="0"/>
              <a:t> (</a:t>
            </a:r>
            <a:r>
              <a:rPr lang="sl-SI" sz="2400" dirty="0"/>
              <a:t>prim. ugodno</a:t>
            </a:r>
            <a:r>
              <a:rPr lang="en-GB" sz="2400" dirty="0"/>
              <a:t>). </a:t>
            </a:r>
          </a:p>
        </p:txBody>
      </p:sp>
      <p:grpSp>
        <p:nvGrpSpPr>
          <p:cNvPr id="9" name="Agrupar 8">
            <a:extLst>
              <a:ext uri="{FF2B5EF4-FFF2-40B4-BE49-F238E27FC236}">
                <a16:creationId xmlns:a16="http://schemas.microsoft.com/office/drawing/2014/main" id="{B7DDFF6B-C607-4519-A0DB-9DC05F0F9023}"/>
              </a:ext>
            </a:extLst>
          </p:cNvPr>
          <p:cNvGrpSpPr/>
          <p:nvPr/>
        </p:nvGrpSpPr>
        <p:grpSpPr>
          <a:xfrm>
            <a:off x="206278" y="1205349"/>
            <a:ext cx="5835204" cy="4993149"/>
            <a:chOff x="224750" y="1177442"/>
            <a:chExt cx="6323832" cy="5686651"/>
          </a:xfrm>
        </p:grpSpPr>
        <p:pic>
          <p:nvPicPr>
            <p:cNvPr id="8" name="Imagem 7">
              <a:extLst>
                <a:ext uri="{FF2B5EF4-FFF2-40B4-BE49-F238E27FC236}">
                  <a16:creationId xmlns:a16="http://schemas.microsoft.com/office/drawing/2014/main" id="{5A4D32CF-19FB-49D0-B73A-D54BF2F85DCC}"/>
                </a:ext>
              </a:extLst>
            </p:cNvPr>
            <p:cNvPicPr>
              <a:picLocks noChangeAspect="1"/>
            </p:cNvPicPr>
            <p:nvPr/>
          </p:nvPicPr>
          <p:blipFill rotWithShape="1">
            <a:blip r:embed="rId4"/>
            <a:srcRect r="1129" b="7281"/>
            <a:stretch/>
          </p:blipFill>
          <p:spPr>
            <a:xfrm>
              <a:off x="224750" y="3528293"/>
              <a:ext cx="6323832" cy="3335800"/>
            </a:xfrm>
            <a:prstGeom prst="rect">
              <a:avLst/>
            </a:prstGeom>
          </p:spPr>
        </p:pic>
        <p:pic>
          <p:nvPicPr>
            <p:cNvPr id="4" name="Imagem 3">
              <a:extLst>
                <a:ext uri="{FF2B5EF4-FFF2-40B4-BE49-F238E27FC236}">
                  <a16:creationId xmlns:a16="http://schemas.microsoft.com/office/drawing/2014/main" id="{4B626568-8816-4ED8-812D-5651F7EDBD82}"/>
                </a:ext>
              </a:extLst>
            </p:cNvPr>
            <p:cNvPicPr>
              <a:picLocks noChangeAspect="1"/>
            </p:cNvPicPr>
            <p:nvPr/>
          </p:nvPicPr>
          <p:blipFill rotWithShape="1">
            <a:blip r:embed="rId5"/>
            <a:srcRect r="1129"/>
            <a:stretch/>
          </p:blipFill>
          <p:spPr>
            <a:xfrm>
              <a:off x="224750" y="1177442"/>
              <a:ext cx="6323832" cy="3597757"/>
            </a:xfrm>
            <a:prstGeom prst="rect">
              <a:avLst/>
            </a:prstGeom>
          </p:spPr>
        </p:pic>
      </p:grpSp>
      <p:sp>
        <p:nvSpPr>
          <p:cNvPr id="10" name="Oval 9">
            <a:extLst>
              <a:ext uri="{FF2B5EF4-FFF2-40B4-BE49-F238E27FC236}">
                <a16:creationId xmlns:a16="http://schemas.microsoft.com/office/drawing/2014/main" id="{DD1A15DE-8AA7-4886-9E8D-403F72E2020D}"/>
              </a:ext>
            </a:extLst>
          </p:cNvPr>
          <p:cNvSpPr/>
          <p:nvPr/>
        </p:nvSpPr>
        <p:spPr>
          <a:xfrm>
            <a:off x="1653309" y="1727200"/>
            <a:ext cx="2974109" cy="683491"/>
          </a:xfrm>
          <a:prstGeom prst="ellipse">
            <a:avLst/>
          </a:prstGeom>
          <a:noFill/>
          <a:ln w="3810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aixaDeTexto 10">
            <a:extLst>
              <a:ext uri="{FF2B5EF4-FFF2-40B4-BE49-F238E27FC236}">
                <a16:creationId xmlns:a16="http://schemas.microsoft.com/office/drawing/2014/main" id="{366C0C24-73E7-4995-A21E-5F327C5CC701}"/>
              </a:ext>
            </a:extLst>
          </p:cNvPr>
          <p:cNvSpPr txBox="1"/>
          <p:nvPr/>
        </p:nvSpPr>
        <p:spPr>
          <a:xfrm>
            <a:off x="4596702" y="1450847"/>
            <a:ext cx="1475497" cy="646331"/>
          </a:xfrm>
          <a:prstGeom prst="rect">
            <a:avLst/>
          </a:prstGeom>
          <a:noFill/>
        </p:spPr>
        <p:txBody>
          <a:bodyPr wrap="square" rtlCol="0">
            <a:spAutoFit/>
          </a:bodyPr>
          <a:lstStyle/>
          <a:p>
            <a:r>
              <a:rPr lang="en-GB" b="1" dirty="0">
                <a:solidFill>
                  <a:srgbClr val="FDDE00"/>
                </a:solidFill>
                <a:effectLst>
                  <a:outerShdw blurRad="38100" dist="38100" dir="2700000" algn="tl">
                    <a:srgbClr val="000000">
                      <a:alpha val="43137"/>
                    </a:srgbClr>
                  </a:outerShdw>
                </a:effectLst>
              </a:rPr>
              <a:t>Headline and sub-headline</a:t>
            </a:r>
          </a:p>
        </p:txBody>
      </p:sp>
      <p:sp>
        <p:nvSpPr>
          <p:cNvPr id="15" name="CaixaDeTexto 14">
            <a:extLst>
              <a:ext uri="{FF2B5EF4-FFF2-40B4-BE49-F238E27FC236}">
                <a16:creationId xmlns:a16="http://schemas.microsoft.com/office/drawing/2014/main" id="{C1581F3B-1621-48C6-BD26-E80CAEB13357}"/>
              </a:ext>
            </a:extLst>
          </p:cNvPr>
          <p:cNvSpPr txBox="1"/>
          <p:nvPr/>
        </p:nvSpPr>
        <p:spPr>
          <a:xfrm>
            <a:off x="5001675" y="3271293"/>
            <a:ext cx="1055165" cy="646331"/>
          </a:xfrm>
          <a:prstGeom prst="rect">
            <a:avLst/>
          </a:prstGeom>
          <a:noFill/>
        </p:spPr>
        <p:txBody>
          <a:bodyPr wrap="square" rtlCol="0">
            <a:spAutoFit/>
          </a:bodyPr>
          <a:lstStyle/>
          <a:p>
            <a:r>
              <a:rPr lang="en-GB" b="1" dirty="0">
                <a:solidFill>
                  <a:srgbClr val="FDDE00"/>
                </a:solidFill>
                <a:effectLst>
                  <a:outerShdw blurRad="38100" dist="38100" dir="2700000" algn="tl">
                    <a:srgbClr val="000000">
                      <a:alpha val="43137"/>
                    </a:srgbClr>
                  </a:outerShdw>
                </a:effectLst>
              </a:rPr>
              <a:t>Call to action</a:t>
            </a:r>
          </a:p>
        </p:txBody>
      </p:sp>
      <p:sp>
        <p:nvSpPr>
          <p:cNvPr id="16" name="Oval 15">
            <a:extLst>
              <a:ext uri="{FF2B5EF4-FFF2-40B4-BE49-F238E27FC236}">
                <a16:creationId xmlns:a16="http://schemas.microsoft.com/office/drawing/2014/main" id="{553258EB-5CC2-4DBB-9A27-4E93095C0406}"/>
              </a:ext>
            </a:extLst>
          </p:cNvPr>
          <p:cNvSpPr/>
          <p:nvPr/>
        </p:nvSpPr>
        <p:spPr>
          <a:xfrm>
            <a:off x="4387273" y="2410690"/>
            <a:ext cx="683491" cy="452583"/>
          </a:xfrm>
          <a:prstGeom prst="ellipse">
            <a:avLst/>
          </a:prstGeom>
          <a:noFill/>
          <a:ln w="3810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aixaDeTexto 17">
            <a:extLst>
              <a:ext uri="{FF2B5EF4-FFF2-40B4-BE49-F238E27FC236}">
                <a16:creationId xmlns:a16="http://schemas.microsoft.com/office/drawing/2014/main" id="{DFBAF3B3-74AD-4261-AAAD-B18F506584BC}"/>
              </a:ext>
            </a:extLst>
          </p:cNvPr>
          <p:cNvSpPr txBox="1"/>
          <p:nvPr/>
        </p:nvSpPr>
        <p:spPr>
          <a:xfrm>
            <a:off x="367038" y="3495571"/>
            <a:ext cx="2219143" cy="646331"/>
          </a:xfrm>
          <a:prstGeom prst="rect">
            <a:avLst/>
          </a:prstGeom>
          <a:noFill/>
        </p:spPr>
        <p:txBody>
          <a:bodyPr wrap="square" rtlCol="0">
            <a:spAutoFit/>
          </a:bodyPr>
          <a:lstStyle/>
          <a:p>
            <a:r>
              <a:rPr lang="en-GB" b="1" dirty="0">
                <a:solidFill>
                  <a:srgbClr val="FDDE00"/>
                </a:solidFill>
                <a:effectLst>
                  <a:outerShdw blurRad="38100" dist="38100" dir="2700000" algn="tl">
                    <a:srgbClr val="000000">
                      <a:alpha val="43137"/>
                    </a:srgbClr>
                  </a:outerShdw>
                </a:effectLst>
              </a:rPr>
              <a:t>Hero image </a:t>
            </a:r>
          </a:p>
          <a:p>
            <a:r>
              <a:rPr lang="en-GB" b="1" dirty="0">
                <a:solidFill>
                  <a:srgbClr val="FDDE00"/>
                </a:solidFill>
                <a:effectLst>
                  <a:outerShdw blurRad="38100" dist="38100" dir="2700000" algn="tl">
                    <a:srgbClr val="000000">
                      <a:alpha val="43137"/>
                    </a:srgbClr>
                  </a:outerShdw>
                </a:effectLst>
              </a:rPr>
              <a:t>(high quality photo)</a:t>
            </a:r>
          </a:p>
        </p:txBody>
      </p:sp>
      <p:sp>
        <p:nvSpPr>
          <p:cNvPr id="19" name="Oval 18">
            <a:extLst>
              <a:ext uri="{FF2B5EF4-FFF2-40B4-BE49-F238E27FC236}">
                <a16:creationId xmlns:a16="http://schemas.microsoft.com/office/drawing/2014/main" id="{B6DA57E0-6B86-4D18-85AA-8ACECB3E29EF}"/>
              </a:ext>
            </a:extLst>
          </p:cNvPr>
          <p:cNvSpPr/>
          <p:nvPr/>
        </p:nvSpPr>
        <p:spPr>
          <a:xfrm>
            <a:off x="2782134" y="1389180"/>
            <a:ext cx="683491" cy="226291"/>
          </a:xfrm>
          <a:prstGeom prst="ellipse">
            <a:avLst/>
          </a:prstGeom>
          <a:noFill/>
          <a:ln w="3810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Conexão reta unidirecional 12">
            <a:extLst>
              <a:ext uri="{FF2B5EF4-FFF2-40B4-BE49-F238E27FC236}">
                <a16:creationId xmlns:a16="http://schemas.microsoft.com/office/drawing/2014/main" id="{6735D383-F169-4205-85D3-F3706A5BC304}"/>
              </a:ext>
            </a:extLst>
          </p:cNvPr>
          <p:cNvCxnSpPr>
            <a:stCxn id="19" idx="2"/>
          </p:cNvCxnSpPr>
          <p:nvPr/>
        </p:nvCxnSpPr>
        <p:spPr>
          <a:xfrm flipH="1">
            <a:off x="1551709" y="1502326"/>
            <a:ext cx="1230425" cy="224874"/>
          </a:xfrm>
          <a:prstGeom prst="straightConnector1">
            <a:avLst/>
          </a:prstGeom>
          <a:ln w="38100">
            <a:solidFill>
              <a:srgbClr val="6ECECB"/>
            </a:solidFill>
            <a:tailEnd type="triangle"/>
          </a:ln>
        </p:spPr>
        <p:style>
          <a:lnRef idx="1">
            <a:schemeClr val="accent1"/>
          </a:lnRef>
          <a:fillRef idx="0">
            <a:schemeClr val="accent1"/>
          </a:fillRef>
          <a:effectRef idx="0">
            <a:schemeClr val="accent1"/>
          </a:effectRef>
          <a:fontRef idx="minor">
            <a:schemeClr val="tx1"/>
          </a:fontRef>
        </p:style>
      </p:cxnSp>
      <p:sp>
        <p:nvSpPr>
          <p:cNvPr id="22" name="CaixaDeTexto 21">
            <a:extLst>
              <a:ext uri="{FF2B5EF4-FFF2-40B4-BE49-F238E27FC236}">
                <a16:creationId xmlns:a16="http://schemas.microsoft.com/office/drawing/2014/main" id="{454D016B-2AC0-4984-8F0E-12CA2365FCFD}"/>
              </a:ext>
            </a:extLst>
          </p:cNvPr>
          <p:cNvSpPr txBox="1"/>
          <p:nvPr/>
        </p:nvSpPr>
        <p:spPr>
          <a:xfrm>
            <a:off x="151760" y="1562926"/>
            <a:ext cx="1575440" cy="646331"/>
          </a:xfrm>
          <a:prstGeom prst="rect">
            <a:avLst/>
          </a:prstGeom>
          <a:noFill/>
        </p:spPr>
        <p:txBody>
          <a:bodyPr wrap="square" rtlCol="0">
            <a:spAutoFit/>
          </a:bodyPr>
          <a:lstStyle/>
          <a:p>
            <a:r>
              <a:rPr lang="en-GB" b="1" dirty="0">
                <a:solidFill>
                  <a:srgbClr val="FDDE00"/>
                </a:solidFill>
                <a:effectLst>
                  <a:outerShdw blurRad="38100" dist="38100" dir="2700000" algn="tl">
                    <a:srgbClr val="000000">
                      <a:alpha val="43137"/>
                    </a:srgbClr>
                  </a:outerShdw>
                </a:effectLst>
              </a:rPr>
              <a:t>Promo info (from the ads)</a:t>
            </a:r>
          </a:p>
        </p:txBody>
      </p:sp>
      <p:cxnSp>
        <p:nvCxnSpPr>
          <p:cNvPr id="20" name="Conexão reta unidirecional 19">
            <a:extLst>
              <a:ext uri="{FF2B5EF4-FFF2-40B4-BE49-F238E27FC236}">
                <a16:creationId xmlns:a16="http://schemas.microsoft.com/office/drawing/2014/main" id="{73B543BB-1455-47EA-882E-2C41ADDEF01A}"/>
              </a:ext>
            </a:extLst>
          </p:cNvPr>
          <p:cNvCxnSpPr>
            <a:stCxn id="10" idx="7"/>
            <a:endCxn id="11" idx="1"/>
          </p:cNvCxnSpPr>
          <p:nvPr/>
        </p:nvCxnSpPr>
        <p:spPr>
          <a:xfrm flipV="1">
            <a:off x="4191870" y="1774013"/>
            <a:ext cx="404832" cy="53282"/>
          </a:xfrm>
          <a:prstGeom prst="straightConnector1">
            <a:avLst/>
          </a:prstGeom>
          <a:ln w="38100">
            <a:solidFill>
              <a:srgbClr val="6ECECB"/>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xão reta unidirecional 22">
            <a:extLst>
              <a:ext uri="{FF2B5EF4-FFF2-40B4-BE49-F238E27FC236}">
                <a16:creationId xmlns:a16="http://schemas.microsoft.com/office/drawing/2014/main" id="{339AE179-A99D-461B-A531-50891E3DF5BF}"/>
              </a:ext>
            </a:extLst>
          </p:cNvPr>
          <p:cNvCxnSpPr>
            <a:cxnSpLocks/>
            <a:stCxn id="16" idx="5"/>
          </p:cNvCxnSpPr>
          <p:nvPr/>
        </p:nvCxnSpPr>
        <p:spPr>
          <a:xfrm>
            <a:off x="4970669" y="2796994"/>
            <a:ext cx="309077" cy="474299"/>
          </a:xfrm>
          <a:prstGeom prst="straightConnector1">
            <a:avLst/>
          </a:prstGeom>
          <a:ln w="38100">
            <a:solidFill>
              <a:srgbClr val="6ECECB"/>
            </a:solidFill>
            <a:tailEnd type="triangle"/>
          </a:ln>
        </p:spPr>
        <p:style>
          <a:lnRef idx="1">
            <a:schemeClr val="accent1"/>
          </a:lnRef>
          <a:fillRef idx="0">
            <a:schemeClr val="accent1"/>
          </a:fillRef>
          <a:effectRef idx="0">
            <a:schemeClr val="accent1"/>
          </a:effectRef>
          <a:fontRef idx="minor">
            <a:schemeClr val="tx1"/>
          </a:fontRef>
        </p:style>
      </p:cxnSp>
      <p:sp>
        <p:nvSpPr>
          <p:cNvPr id="31" name="CaixaDeTexto 30">
            <a:extLst>
              <a:ext uri="{FF2B5EF4-FFF2-40B4-BE49-F238E27FC236}">
                <a16:creationId xmlns:a16="http://schemas.microsoft.com/office/drawing/2014/main" id="{D9C43005-F2FE-4FA4-8915-04ACE7A4D33E}"/>
              </a:ext>
            </a:extLst>
          </p:cNvPr>
          <p:cNvSpPr txBox="1"/>
          <p:nvPr/>
        </p:nvSpPr>
        <p:spPr>
          <a:xfrm>
            <a:off x="270808" y="4382930"/>
            <a:ext cx="1835692" cy="646331"/>
          </a:xfrm>
          <a:prstGeom prst="rect">
            <a:avLst/>
          </a:prstGeom>
          <a:noFill/>
        </p:spPr>
        <p:txBody>
          <a:bodyPr wrap="square" rtlCol="0">
            <a:spAutoFit/>
          </a:bodyPr>
          <a:lstStyle/>
          <a:p>
            <a:r>
              <a:rPr lang="en-GB" b="1" dirty="0">
                <a:solidFill>
                  <a:srgbClr val="FDDE00"/>
                </a:solidFill>
                <a:effectLst>
                  <a:outerShdw blurRad="38100" dist="38100" dir="2700000" algn="tl">
                    <a:srgbClr val="000000">
                      <a:alpha val="43137"/>
                    </a:srgbClr>
                  </a:outerShdw>
                </a:effectLst>
              </a:rPr>
              <a:t>Reinforcement statement</a:t>
            </a:r>
          </a:p>
        </p:txBody>
      </p:sp>
      <p:sp>
        <p:nvSpPr>
          <p:cNvPr id="28" name="Oval 27">
            <a:extLst>
              <a:ext uri="{FF2B5EF4-FFF2-40B4-BE49-F238E27FC236}">
                <a16:creationId xmlns:a16="http://schemas.microsoft.com/office/drawing/2014/main" id="{4BB1E274-A374-47B3-BF55-359FC7A5AE18}"/>
              </a:ext>
            </a:extLst>
          </p:cNvPr>
          <p:cNvSpPr/>
          <p:nvPr/>
        </p:nvSpPr>
        <p:spPr>
          <a:xfrm>
            <a:off x="3456389" y="4900558"/>
            <a:ext cx="1688266" cy="752093"/>
          </a:xfrm>
          <a:prstGeom prst="ellipse">
            <a:avLst/>
          </a:prstGeom>
          <a:noFill/>
          <a:ln w="3810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25" name="Conexão reta unidirecional 1024">
            <a:extLst>
              <a:ext uri="{FF2B5EF4-FFF2-40B4-BE49-F238E27FC236}">
                <a16:creationId xmlns:a16="http://schemas.microsoft.com/office/drawing/2014/main" id="{E0F7ADE5-561C-46B5-83AB-B0B7FCE965B0}"/>
              </a:ext>
            </a:extLst>
          </p:cNvPr>
          <p:cNvCxnSpPr>
            <a:stCxn id="28" idx="6"/>
          </p:cNvCxnSpPr>
          <p:nvPr/>
        </p:nvCxnSpPr>
        <p:spPr>
          <a:xfrm flipV="1">
            <a:off x="5144655" y="4977875"/>
            <a:ext cx="212436" cy="298730"/>
          </a:xfrm>
          <a:prstGeom prst="straightConnector1">
            <a:avLst/>
          </a:prstGeom>
          <a:ln w="38100">
            <a:solidFill>
              <a:srgbClr val="6ECECB"/>
            </a:solidFill>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3E5AA9C1-2394-43A0-9BB5-C1E97AB8C897}"/>
              </a:ext>
            </a:extLst>
          </p:cNvPr>
          <p:cNvSpPr/>
          <p:nvPr/>
        </p:nvSpPr>
        <p:spPr>
          <a:xfrm>
            <a:off x="1095301" y="4919027"/>
            <a:ext cx="1688266" cy="752093"/>
          </a:xfrm>
          <a:prstGeom prst="ellipse">
            <a:avLst/>
          </a:prstGeom>
          <a:noFill/>
          <a:ln w="3810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CaixaDeTexto 35">
            <a:extLst>
              <a:ext uri="{FF2B5EF4-FFF2-40B4-BE49-F238E27FC236}">
                <a16:creationId xmlns:a16="http://schemas.microsoft.com/office/drawing/2014/main" id="{2275EC9F-8FB3-4E80-AF7E-32F230610C4D}"/>
              </a:ext>
            </a:extLst>
          </p:cNvPr>
          <p:cNvSpPr txBox="1"/>
          <p:nvPr/>
        </p:nvSpPr>
        <p:spPr>
          <a:xfrm>
            <a:off x="4829508" y="4521429"/>
            <a:ext cx="1055165" cy="369332"/>
          </a:xfrm>
          <a:prstGeom prst="rect">
            <a:avLst/>
          </a:prstGeom>
          <a:noFill/>
        </p:spPr>
        <p:txBody>
          <a:bodyPr wrap="square" rtlCol="0">
            <a:spAutoFit/>
          </a:bodyPr>
          <a:lstStyle/>
          <a:p>
            <a:r>
              <a:rPr lang="en-GB" b="1" dirty="0">
                <a:solidFill>
                  <a:srgbClr val="FDDE00"/>
                </a:solidFill>
                <a:effectLst>
                  <a:outerShdw blurRad="38100" dist="38100" dir="2700000" algn="tl">
                    <a:srgbClr val="000000">
                      <a:alpha val="43137"/>
                    </a:srgbClr>
                  </a:outerShdw>
                </a:effectLst>
              </a:rPr>
              <a:t>Benefits</a:t>
            </a:r>
          </a:p>
        </p:txBody>
      </p:sp>
      <p:cxnSp>
        <p:nvCxnSpPr>
          <p:cNvPr id="1028" name="Conexão reta unidirecional 1027">
            <a:extLst>
              <a:ext uri="{FF2B5EF4-FFF2-40B4-BE49-F238E27FC236}">
                <a16:creationId xmlns:a16="http://schemas.microsoft.com/office/drawing/2014/main" id="{D08E5265-7BB3-41B3-B845-3CCAE9CCBAC1}"/>
              </a:ext>
            </a:extLst>
          </p:cNvPr>
          <p:cNvCxnSpPr>
            <a:stCxn id="35" idx="2"/>
          </p:cNvCxnSpPr>
          <p:nvPr/>
        </p:nvCxnSpPr>
        <p:spPr>
          <a:xfrm flipH="1" flipV="1">
            <a:off x="812800" y="5000719"/>
            <a:ext cx="282501" cy="294355"/>
          </a:xfrm>
          <a:prstGeom prst="straightConnector1">
            <a:avLst/>
          </a:prstGeom>
          <a:ln w="38100">
            <a:solidFill>
              <a:srgbClr val="6ECEC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917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https://youtu.be/nQ2f79bi_QE</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Video #6</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830997"/>
          </a:xfrm>
          <a:prstGeom prst="rect">
            <a:avLst/>
          </a:prstGeom>
          <a:noFill/>
        </p:spPr>
        <p:txBody>
          <a:bodyPr wrap="square">
            <a:spAutoFit/>
          </a:bodyPr>
          <a:lstStyle/>
          <a:p>
            <a:r>
              <a:rPr lang="en-US" sz="2400" b="1" i="1" dirty="0">
                <a:solidFill>
                  <a:schemeClr val="bg1">
                    <a:lumMod val="65000"/>
                  </a:schemeClr>
                </a:solidFill>
              </a:rPr>
              <a:t>What is a Landing Page?</a:t>
            </a:r>
            <a:endParaRPr lang="en-GB" sz="2400" b="1" i="1" dirty="0">
              <a:solidFill>
                <a:schemeClr val="bg1">
                  <a:lumMod val="65000"/>
                </a:schemeClr>
              </a:solidFill>
            </a:endParaRPr>
          </a:p>
        </p:txBody>
      </p:sp>
      <p:pic>
        <p:nvPicPr>
          <p:cNvPr id="4" name="Multimédia Online 3" title="What is a Landing Page?">
            <a:hlinkClick r:id="" action="ppaction://media"/>
            <a:extLst>
              <a:ext uri="{FF2B5EF4-FFF2-40B4-BE49-F238E27FC236}">
                <a16:creationId xmlns:a16="http://schemas.microsoft.com/office/drawing/2014/main" id="{E6ED5A86-F87B-4152-BC22-7FE3B6612350}"/>
              </a:ext>
            </a:extLst>
          </p:cNvPr>
          <p:cNvPicPr>
            <a:picLocks noRot="1"/>
          </p:cNvPicPr>
          <p:nvPr>
            <a:videoFile r:link="rId1"/>
          </p:nvPr>
        </p:nvPicPr>
        <p:blipFill>
          <a:blip r:embed="rId5"/>
          <a:stretch>
            <a:fillRect/>
          </a:stretch>
        </p:blipFill>
        <p:spPr>
          <a:xfrm>
            <a:off x="2683165" y="1287000"/>
            <a:ext cx="6948000" cy="4284000"/>
          </a:xfrm>
          <a:prstGeom prst="rect">
            <a:avLst/>
          </a:prstGeom>
        </p:spPr>
      </p:pic>
    </p:spTree>
    <p:extLst>
      <p:ext uri="{BB962C8B-B14F-4D97-AF65-F5344CB8AC3E}">
        <p14:creationId xmlns:p14="http://schemas.microsoft.com/office/powerpoint/2010/main" val="143202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riângulo isósceles 9">
            <a:extLst>
              <a:ext uri="{FF2B5EF4-FFF2-40B4-BE49-F238E27FC236}">
                <a16:creationId xmlns:a16="http://schemas.microsoft.com/office/drawing/2014/main" id="{84EC704B-8CD8-4C4B-BE9A-FF3086ED9661}"/>
              </a:ext>
            </a:extLst>
          </p:cNvPr>
          <p:cNvSpPr/>
          <p:nvPr/>
        </p:nvSpPr>
        <p:spPr>
          <a:xfrm>
            <a:off x="1918785" y="4324853"/>
            <a:ext cx="2613891" cy="1929867"/>
          </a:xfrm>
          <a:prstGeom prst="triangle">
            <a:avLst/>
          </a:prstGeom>
          <a:solidFill>
            <a:srgbClr val="FDDE00"/>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0000" b="1" dirty="0"/>
              <a:t>!</a:t>
            </a: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833452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Trženje preko elektronske pošte</a:t>
            </a:r>
            <a:endParaRPr lang="en-US" sz="3600" b="1" dirty="0"/>
          </a:p>
        </p:txBody>
      </p:sp>
      <p:sp>
        <p:nvSpPr>
          <p:cNvPr id="6" name="CaixaDeTexto 5">
            <a:extLst>
              <a:ext uri="{FF2B5EF4-FFF2-40B4-BE49-F238E27FC236}">
                <a16:creationId xmlns:a16="http://schemas.microsoft.com/office/drawing/2014/main" id="{532F235A-0016-4526-B9BB-34E460D21FB8}"/>
              </a:ext>
            </a:extLst>
          </p:cNvPr>
          <p:cNvSpPr txBox="1"/>
          <p:nvPr/>
        </p:nvSpPr>
        <p:spPr>
          <a:xfrm>
            <a:off x="4802191" y="4635126"/>
            <a:ext cx="7020354" cy="1466235"/>
          </a:xfrm>
          <a:prstGeom prst="rect">
            <a:avLst/>
          </a:prstGeom>
          <a:noFill/>
        </p:spPr>
        <p:txBody>
          <a:bodyPr wrap="square" rtlCol="0">
            <a:spAutoFit/>
          </a:bodyPr>
          <a:lstStyle/>
          <a:p>
            <a:pPr marL="285750" indent="-285750">
              <a:lnSpc>
                <a:spcPct val="200000"/>
              </a:lnSpc>
              <a:buClr>
                <a:srgbClr val="F7981D"/>
              </a:buClr>
              <a:buFont typeface="Wingdings" panose="05000000000000000000" pitchFamily="2" charset="2"/>
              <a:buChar char="è"/>
            </a:pPr>
            <a:r>
              <a:rPr lang="en-GB" sz="2400" dirty="0"/>
              <a:t> </a:t>
            </a:r>
            <a:r>
              <a:rPr lang="sl-SI" sz="2400" dirty="0"/>
              <a:t>Namenjena zgolj tistim, ki jih informacije zanimajo.</a:t>
            </a:r>
            <a:endParaRPr lang="en-GB" sz="2400" dirty="0"/>
          </a:p>
          <a:p>
            <a:pPr marL="285750" indent="-285750">
              <a:lnSpc>
                <a:spcPct val="200000"/>
              </a:lnSpc>
              <a:buClr>
                <a:srgbClr val="F7981D"/>
              </a:buClr>
              <a:buFont typeface="Wingdings" panose="05000000000000000000" pitchFamily="2" charset="2"/>
              <a:buChar char="è"/>
            </a:pPr>
            <a:r>
              <a:rPr lang="en-GB" sz="2400" dirty="0"/>
              <a:t> </a:t>
            </a:r>
            <a:r>
              <a:rPr lang="sl-SI" sz="2400" dirty="0"/>
              <a:t>Možna odjava in prijava.</a:t>
            </a:r>
            <a:endParaRPr lang="en-GB" sz="2400" dirty="0"/>
          </a:p>
        </p:txBody>
      </p:sp>
      <p:sp>
        <p:nvSpPr>
          <p:cNvPr id="9" name="CaixaDeTexto 8">
            <a:extLst>
              <a:ext uri="{FF2B5EF4-FFF2-40B4-BE49-F238E27FC236}">
                <a16:creationId xmlns:a16="http://schemas.microsoft.com/office/drawing/2014/main" id="{0FFB1F9E-282D-4E23-884F-883B7EACA974}"/>
              </a:ext>
            </a:extLst>
          </p:cNvPr>
          <p:cNvSpPr txBox="1"/>
          <p:nvPr/>
        </p:nvSpPr>
        <p:spPr>
          <a:xfrm>
            <a:off x="301475" y="1046457"/>
            <a:ext cx="7235397" cy="3112840"/>
          </a:xfrm>
          <a:prstGeom prst="rect">
            <a:avLst/>
          </a:prstGeom>
          <a:noFill/>
        </p:spPr>
        <p:txBody>
          <a:bodyPr wrap="square" rtlCol="0">
            <a:spAutoFit/>
          </a:bodyPr>
          <a:lstStyle/>
          <a:p>
            <a:pPr marL="342900" indent="-342900">
              <a:lnSpc>
                <a:spcPct val="150000"/>
              </a:lnSpc>
              <a:spcAft>
                <a:spcPts val="600"/>
              </a:spcAft>
              <a:buClr>
                <a:srgbClr val="FDDE00"/>
              </a:buClr>
              <a:buFont typeface="Wingdings" panose="05000000000000000000" pitchFamily="2" charset="2"/>
              <a:buChar char="è"/>
            </a:pPr>
            <a:r>
              <a:rPr lang="en-US" sz="2400" dirty="0"/>
              <a:t>Developing relationships potential customers.</a:t>
            </a:r>
          </a:p>
          <a:p>
            <a:pPr marL="342900" indent="-342900">
              <a:lnSpc>
                <a:spcPct val="150000"/>
              </a:lnSpc>
              <a:spcAft>
                <a:spcPts val="600"/>
              </a:spcAft>
              <a:buClr>
                <a:srgbClr val="FDDE00"/>
              </a:buClr>
              <a:buFont typeface="Wingdings" panose="05000000000000000000" pitchFamily="2" charset="2"/>
              <a:buChar char="è"/>
            </a:pPr>
            <a:r>
              <a:rPr lang="en-US" sz="2400" dirty="0"/>
              <a:t>Keep customers informed.</a:t>
            </a:r>
          </a:p>
          <a:p>
            <a:pPr marL="342900" indent="-342900">
              <a:lnSpc>
                <a:spcPct val="150000"/>
              </a:lnSpc>
              <a:spcAft>
                <a:spcPts val="600"/>
              </a:spcAft>
              <a:buClr>
                <a:srgbClr val="FDDE00"/>
              </a:buClr>
              <a:buFont typeface="Wingdings" panose="05000000000000000000" pitchFamily="2" charset="2"/>
              <a:buChar char="è"/>
            </a:pPr>
            <a:r>
              <a:rPr lang="en-US" sz="2400" dirty="0"/>
              <a:t>Tailor the message to audiences or even personalize.</a:t>
            </a:r>
          </a:p>
          <a:p>
            <a:pPr marL="342900" indent="-342900">
              <a:lnSpc>
                <a:spcPct val="150000"/>
              </a:lnSpc>
              <a:spcAft>
                <a:spcPts val="600"/>
              </a:spcAft>
              <a:buClr>
                <a:srgbClr val="FDDE00"/>
              </a:buClr>
              <a:buFont typeface="Wingdings" panose="05000000000000000000" pitchFamily="2" charset="2"/>
              <a:buChar char="è"/>
            </a:pPr>
            <a:r>
              <a:rPr lang="en-US" sz="2400" dirty="0"/>
              <a:t>It is inexpensive and easy to apply.</a:t>
            </a:r>
          </a:p>
          <a:p>
            <a:pPr marL="342900" indent="-342900">
              <a:lnSpc>
                <a:spcPct val="150000"/>
              </a:lnSpc>
              <a:spcAft>
                <a:spcPts val="600"/>
              </a:spcAft>
              <a:buClr>
                <a:srgbClr val="FDDE00"/>
              </a:buClr>
              <a:buFont typeface="Wingdings" panose="05000000000000000000" pitchFamily="2" charset="2"/>
              <a:buChar char="è"/>
            </a:pPr>
            <a:r>
              <a:rPr lang="en-US" sz="2400" dirty="0"/>
              <a:t>There are automated possibilities (e.g., MailChimp)</a:t>
            </a:r>
          </a:p>
        </p:txBody>
      </p:sp>
      <p:sp>
        <p:nvSpPr>
          <p:cNvPr id="8" name="CaixaDeTexto 7">
            <a:extLst>
              <a:ext uri="{FF2B5EF4-FFF2-40B4-BE49-F238E27FC236}">
                <a16:creationId xmlns:a16="http://schemas.microsoft.com/office/drawing/2014/main" id="{48EEF509-65AB-485F-B467-6784AC94CA94}"/>
              </a:ext>
            </a:extLst>
          </p:cNvPr>
          <p:cNvSpPr txBox="1"/>
          <p:nvPr/>
        </p:nvSpPr>
        <p:spPr>
          <a:xfrm>
            <a:off x="1649269" y="4706525"/>
            <a:ext cx="3152922" cy="1323439"/>
          </a:xfrm>
          <a:prstGeom prst="rect">
            <a:avLst/>
          </a:prstGeom>
          <a:noFill/>
        </p:spPr>
        <p:txBody>
          <a:bodyPr wrap="square" rtlCol="0">
            <a:spAutoFit/>
          </a:bodyPr>
          <a:lstStyle/>
          <a:p>
            <a:pPr algn="ctr"/>
            <a:r>
              <a:rPr lang="sl-SI" sz="4000" b="1" dirty="0">
                <a:effectLst>
                  <a:outerShdw blurRad="38100" dist="38100" dir="2700000" algn="tl">
                    <a:srgbClr val="000000">
                      <a:alpha val="43137"/>
                    </a:srgbClr>
                  </a:outerShdw>
                </a:effectLst>
              </a:rPr>
              <a:t>Ni vsiljena pošta</a:t>
            </a:r>
            <a:endParaRPr lang="en-GB" sz="4000" b="1" dirty="0">
              <a:effectLst>
                <a:outerShdw blurRad="38100" dist="38100" dir="2700000" algn="tl">
                  <a:srgbClr val="000000">
                    <a:alpha val="43137"/>
                  </a:srgbClr>
                </a:outerShdw>
              </a:effectLst>
            </a:endParaRPr>
          </a:p>
        </p:txBody>
      </p:sp>
      <p:sp>
        <p:nvSpPr>
          <p:cNvPr id="12" name="Retângulo 11">
            <a:extLst>
              <a:ext uri="{FF2B5EF4-FFF2-40B4-BE49-F238E27FC236}">
                <a16:creationId xmlns:a16="http://schemas.microsoft.com/office/drawing/2014/main" id="{A453E767-13C1-4849-9D46-823859D174B6}"/>
              </a:ext>
            </a:extLst>
          </p:cNvPr>
          <p:cNvSpPr/>
          <p:nvPr/>
        </p:nvSpPr>
        <p:spPr>
          <a:xfrm>
            <a:off x="7777018" y="1046456"/>
            <a:ext cx="4414982" cy="2768459"/>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216000" rtlCol="0" anchor="t"/>
          <a:lstStyle/>
          <a:p>
            <a:pPr>
              <a:spcAft>
                <a:spcPts val="600"/>
              </a:spcAft>
            </a:pPr>
            <a:r>
              <a:rPr lang="sl-SI" sz="2400" b="1" dirty="0">
                <a:solidFill>
                  <a:schemeClr val="tx1"/>
                </a:solidFill>
              </a:rPr>
              <a:t>Namig</a:t>
            </a:r>
            <a:r>
              <a:rPr lang="en-GB" sz="2400" b="1" dirty="0">
                <a:solidFill>
                  <a:schemeClr val="tx1"/>
                </a:solidFill>
              </a:rPr>
              <a:t>!</a:t>
            </a:r>
          </a:p>
          <a:p>
            <a:r>
              <a:rPr lang="sl-SI" sz="2400" dirty="0"/>
              <a:t>Ko se poslužuješ trženje preko elektronske pošte, nujno upoštevaj pravila o varstvu osebnih podatkov v EU ‚</a:t>
            </a:r>
            <a:r>
              <a:rPr lang="en-US" sz="2400" dirty="0"/>
              <a:t>General Data Protection Regulation (GDPR)</a:t>
            </a:r>
            <a:r>
              <a:rPr lang="sl-SI" sz="2400" dirty="0"/>
              <a:t>‘ </a:t>
            </a:r>
            <a:r>
              <a:rPr lang="en-US" sz="2400" dirty="0"/>
              <a:t>.</a:t>
            </a:r>
            <a:endParaRPr lang="en-GB" sz="2400" dirty="0"/>
          </a:p>
        </p:txBody>
      </p:sp>
    </p:spTree>
    <p:extLst>
      <p:ext uri="{BB962C8B-B14F-4D97-AF65-F5344CB8AC3E}">
        <p14:creationId xmlns:p14="http://schemas.microsoft.com/office/powerpoint/2010/main" val="10440590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a:extLst>
              <a:ext uri="{FF2B5EF4-FFF2-40B4-BE49-F238E27FC236}">
                <a16:creationId xmlns:a16="http://schemas.microsoft.com/office/drawing/2014/main" id="{003D70DC-F542-4AB7-88B7-3462CA3AE92F}"/>
              </a:ext>
            </a:extLst>
          </p:cNvPr>
          <p:cNvSpPr/>
          <p:nvPr/>
        </p:nvSpPr>
        <p:spPr>
          <a:xfrm>
            <a:off x="8116479" y="3235795"/>
            <a:ext cx="3886226" cy="3622205"/>
          </a:xfrm>
          <a:prstGeom prst="rect">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tângulo 8">
            <a:extLst>
              <a:ext uri="{FF2B5EF4-FFF2-40B4-BE49-F238E27FC236}">
                <a16:creationId xmlns:a16="http://schemas.microsoft.com/office/drawing/2014/main" id="{5B6E5546-21A6-4708-AEA5-697603F01E01}"/>
              </a:ext>
            </a:extLst>
          </p:cNvPr>
          <p:cNvSpPr/>
          <p:nvPr/>
        </p:nvSpPr>
        <p:spPr>
          <a:xfrm>
            <a:off x="5628451" y="0"/>
            <a:ext cx="3888000" cy="3528355"/>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764179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Družbeni mediji</a:t>
            </a:r>
            <a:endParaRPr lang="en-US" sz="3600" b="1" dirty="0"/>
          </a:p>
        </p:txBody>
      </p:sp>
      <p:sp>
        <p:nvSpPr>
          <p:cNvPr id="8" name="CaixaDeTexto 7">
            <a:extLst>
              <a:ext uri="{FF2B5EF4-FFF2-40B4-BE49-F238E27FC236}">
                <a16:creationId xmlns:a16="http://schemas.microsoft.com/office/drawing/2014/main" id="{4B49C057-A2E7-43C0-AF0F-6613D0C282B5}"/>
              </a:ext>
            </a:extLst>
          </p:cNvPr>
          <p:cNvSpPr txBox="1"/>
          <p:nvPr/>
        </p:nvSpPr>
        <p:spPr>
          <a:xfrm>
            <a:off x="301476" y="1046457"/>
            <a:ext cx="5277288" cy="2481898"/>
          </a:xfrm>
          <a:prstGeom prst="rect">
            <a:avLst/>
          </a:prstGeom>
          <a:noFill/>
        </p:spPr>
        <p:txBody>
          <a:bodyPr wrap="square" rtlCol="0">
            <a:spAutoFit/>
          </a:bodyPr>
          <a:lstStyle/>
          <a:p>
            <a:pPr marL="342900" indent="-342900">
              <a:lnSpc>
                <a:spcPct val="150000"/>
              </a:lnSpc>
              <a:spcAft>
                <a:spcPts val="600"/>
              </a:spcAft>
              <a:buClr>
                <a:srgbClr val="FDDE00"/>
              </a:buClr>
              <a:buFont typeface="Wingdings" panose="05000000000000000000" pitchFamily="2" charset="2"/>
              <a:buChar char="è"/>
            </a:pPr>
            <a:r>
              <a:rPr lang="sl-SI" sz="2400" dirty="0"/>
              <a:t>Objavljaj ob istem času</a:t>
            </a:r>
            <a:r>
              <a:rPr lang="en-US" sz="2400" dirty="0"/>
              <a:t>.</a:t>
            </a:r>
          </a:p>
          <a:p>
            <a:pPr marL="342900" indent="-342900">
              <a:lnSpc>
                <a:spcPct val="150000"/>
              </a:lnSpc>
              <a:spcAft>
                <a:spcPts val="600"/>
              </a:spcAft>
              <a:buClr>
                <a:srgbClr val="FDDE00"/>
              </a:buClr>
              <a:buFont typeface="Wingdings" panose="05000000000000000000" pitchFamily="2" charset="2"/>
              <a:buChar char="è"/>
            </a:pPr>
            <a:r>
              <a:rPr lang="sl-SI" sz="2400" dirty="0"/>
              <a:t>Ustvarjaj novo vsebino</a:t>
            </a:r>
            <a:r>
              <a:rPr lang="en-US" sz="2400" dirty="0"/>
              <a:t>.</a:t>
            </a:r>
          </a:p>
          <a:p>
            <a:pPr marL="342900" indent="-342900">
              <a:lnSpc>
                <a:spcPct val="150000"/>
              </a:lnSpc>
              <a:spcAft>
                <a:spcPts val="600"/>
              </a:spcAft>
              <a:buClr>
                <a:srgbClr val="FDDE00"/>
              </a:buClr>
              <a:buFont typeface="Wingdings" panose="05000000000000000000" pitchFamily="2" charset="2"/>
              <a:buChar char="è"/>
            </a:pPr>
            <a:r>
              <a:rPr lang="sl-SI" sz="2400" dirty="0"/>
              <a:t>Prilagodi vsebino platformi</a:t>
            </a:r>
            <a:r>
              <a:rPr lang="en-US" sz="2400" dirty="0"/>
              <a:t>.</a:t>
            </a:r>
          </a:p>
          <a:p>
            <a:pPr marL="342900" indent="-342900">
              <a:lnSpc>
                <a:spcPct val="150000"/>
              </a:lnSpc>
              <a:spcAft>
                <a:spcPts val="600"/>
              </a:spcAft>
              <a:buClr>
                <a:srgbClr val="FDDE00"/>
              </a:buClr>
              <a:buFont typeface="Wingdings" panose="05000000000000000000" pitchFamily="2" charset="2"/>
              <a:buChar char="è"/>
            </a:pPr>
            <a:r>
              <a:rPr lang="sl-SI" sz="2400" dirty="0"/>
              <a:t>Opazuj odziv in meri</a:t>
            </a:r>
            <a:r>
              <a:rPr lang="en-US" sz="2400" dirty="0"/>
              <a:t>.</a:t>
            </a:r>
          </a:p>
        </p:txBody>
      </p:sp>
      <p:sp>
        <p:nvSpPr>
          <p:cNvPr id="10" name="Retângulo 9">
            <a:extLst>
              <a:ext uri="{FF2B5EF4-FFF2-40B4-BE49-F238E27FC236}">
                <a16:creationId xmlns:a16="http://schemas.microsoft.com/office/drawing/2014/main" id="{627B9E57-C7B9-46E6-BD78-9D5058D0E116}"/>
              </a:ext>
            </a:extLst>
          </p:cNvPr>
          <p:cNvSpPr/>
          <p:nvPr/>
        </p:nvSpPr>
        <p:spPr>
          <a:xfrm>
            <a:off x="0" y="4038600"/>
            <a:ext cx="5628452" cy="206622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216000" rtlCol="0" anchor="t"/>
          <a:lstStyle/>
          <a:p>
            <a:pPr>
              <a:spcAft>
                <a:spcPts val="600"/>
              </a:spcAft>
            </a:pPr>
            <a:r>
              <a:rPr lang="sl-SI" sz="2400" b="1" dirty="0">
                <a:solidFill>
                  <a:schemeClr val="tx1"/>
                </a:solidFill>
              </a:rPr>
              <a:t>Namig</a:t>
            </a:r>
            <a:r>
              <a:rPr lang="en-GB" sz="2400" b="1" dirty="0">
                <a:solidFill>
                  <a:schemeClr val="tx1"/>
                </a:solidFill>
              </a:rPr>
              <a:t>!</a:t>
            </a:r>
          </a:p>
          <a:p>
            <a:r>
              <a:rPr lang="en-US" sz="2400" dirty="0"/>
              <a:t>Facebook, Instagram, Twitter, LinkedIn </a:t>
            </a:r>
            <a:r>
              <a:rPr lang="sl-SI" sz="2400" dirty="0"/>
              <a:t>in</a:t>
            </a:r>
            <a:r>
              <a:rPr lang="en-US" sz="2400" dirty="0"/>
              <a:t> Snapchat </a:t>
            </a:r>
            <a:r>
              <a:rPr lang="sl-SI" sz="2400" dirty="0"/>
              <a:t>so sicer pomembne platforme za turiste, kljub temu ima</a:t>
            </a:r>
            <a:r>
              <a:rPr lang="en-US" sz="2400" dirty="0"/>
              <a:t> </a:t>
            </a:r>
            <a:r>
              <a:rPr lang="en-US" sz="2400" dirty="0" err="1"/>
              <a:t>Tripadvisor</a:t>
            </a:r>
            <a:r>
              <a:rPr lang="sl-SI" sz="2400" dirty="0"/>
              <a:t> najvišji vpliv na odločitev o nakupu</a:t>
            </a:r>
            <a:r>
              <a:rPr lang="en-US" sz="2400" dirty="0"/>
              <a:t>.</a:t>
            </a:r>
            <a:endParaRPr lang="en-GB" sz="2400" dirty="0"/>
          </a:p>
        </p:txBody>
      </p:sp>
      <p:sp>
        <p:nvSpPr>
          <p:cNvPr id="7" name="CaixaDeTexto 6">
            <a:extLst>
              <a:ext uri="{FF2B5EF4-FFF2-40B4-BE49-F238E27FC236}">
                <a16:creationId xmlns:a16="http://schemas.microsoft.com/office/drawing/2014/main" id="{072A9299-05F1-4E82-91F7-BEA0D5C8A4BB}"/>
              </a:ext>
            </a:extLst>
          </p:cNvPr>
          <p:cNvSpPr txBox="1"/>
          <p:nvPr/>
        </p:nvSpPr>
        <p:spPr>
          <a:xfrm>
            <a:off x="5736451" y="412088"/>
            <a:ext cx="3780000" cy="2985433"/>
          </a:xfrm>
          <a:prstGeom prst="rect">
            <a:avLst/>
          </a:prstGeom>
          <a:noFill/>
        </p:spPr>
        <p:txBody>
          <a:bodyPr wrap="square" rtlCol="0">
            <a:spAutoFit/>
          </a:bodyPr>
          <a:lstStyle/>
          <a:p>
            <a:pPr algn="ctr"/>
            <a:r>
              <a:rPr lang="sl-SI" sz="2800" b="1" dirty="0" err="1"/>
              <a:t>Zaželjeno</a:t>
            </a:r>
            <a:endParaRPr lang="en-GB" sz="2800" b="1" dirty="0"/>
          </a:p>
          <a:p>
            <a:pPr marL="342900" indent="-342900">
              <a:spcAft>
                <a:spcPts val="1200"/>
              </a:spcAft>
              <a:buClr>
                <a:srgbClr val="6ECECB"/>
              </a:buClr>
              <a:buFont typeface="Calibri" panose="020F0502020204030204" pitchFamily="34" charset="0"/>
              <a:buChar char="↘"/>
            </a:pPr>
            <a:r>
              <a:rPr lang="en-GB" sz="2400" dirty="0"/>
              <a:t> </a:t>
            </a:r>
            <a:r>
              <a:rPr lang="sl-SI" sz="2400" dirty="0"/>
              <a:t>Objavljaj redno</a:t>
            </a:r>
            <a:endParaRPr lang="en-GB" sz="2400" dirty="0"/>
          </a:p>
          <a:p>
            <a:pPr marL="342900" indent="-342900">
              <a:spcAft>
                <a:spcPts val="1200"/>
              </a:spcAft>
              <a:buClr>
                <a:srgbClr val="6ECECB"/>
              </a:buClr>
              <a:buFont typeface="Calibri" panose="020F0502020204030204" pitchFamily="34" charset="0"/>
              <a:buChar char="↘"/>
            </a:pPr>
            <a:r>
              <a:rPr lang="en-GB" sz="2400" dirty="0"/>
              <a:t> </a:t>
            </a:r>
            <a:r>
              <a:rPr lang="sl-SI" sz="2400" dirty="0"/>
              <a:t>Ukvarjaj se s kupci</a:t>
            </a:r>
            <a:endParaRPr lang="en-GB" sz="2400" dirty="0"/>
          </a:p>
          <a:p>
            <a:pPr marL="342900" indent="-342900">
              <a:spcAft>
                <a:spcPts val="1200"/>
              </a:spcAft>
              <a:buClr>
                <a:srgbClr val="6ECECB"/>
              </a:buClr>
              <a:buFont typeface="Calibri" panose="020F0502020204030204" pitchFamily="34" charset="0"/>
              <a:buChar char="↘"/>
            </a:pPr>
            <a:r>
              <a:rPr lang="en-GB" sz="2400" dirty="0"/>
              <a:t> </a:t>
            </a:r>
            <a:r>
              <a:rPr lang="sl-SI" sz="2400" dirty="0"/>
              <a:t>Bodi konsistenten</a:t>
            </a:r>
            <a:endParaRPr lang="en-GB" sz="2400" dirty="0"/>
          </a:p>
          <a:p>
            <a:pPr marL="342900" indent="-342900">
              <a:spcAft>
                <a:spcPts val="1200"/>
              </a:spcAft>
              <a:buClr>
                <a:srgbClr val="6ECECB"/>
              </a:buClr>
              <a:buFont typeface="Calibri" panose="020F0502020204030204" pitchFamily="34" charset="0"/>
              <a:buChar char="↘"/>
            </a:pPr>
            <a:r>
              <a:rPr lang="en-GB" sz="2400" dirty="0"/>
              <a:t> </a:t>
            </a:r>
            <a:r>
              <a:rPr lang="sl-SI" sz="2400" dirty="0"/>
              <a:t>Sporočila naj bodo kratka</a:t>
            </a:r>
            <a:endParaRPr lang="en-GB" sz="2400" dirty="0"/>
          </a:p>
          <a:p>
            <a:pPr marL="342900" indent="-342900">
              <a:spcAft>
                <a:spcPts val="1200"/>
              </a:spcAft>
              <a:buClr>
                <a:srgbClr val="6ECECB"/>
              </a:buClr>
              <a:buFont typeface="Calibri" panose="020F0502020204030204" pitchFamily="34" charset="0"/>
              <a:buChar char="↘"/>
            </a:pPr>
            <a:r>
              <a:rPr lang="en-GB" sz="2400" dirty="0"/>
              <a:t> </a:t>
            </a:r>
            <a:r>
              <a:rPr lang="sl-SI" sz="2400" dirty="0"/>
              <a:t>Bodi avtentičen</a:t>
            </a:r>
            <a:endParaRPr lang="en-GB" sz="2400" dirty="0"/>
          </a:p>
        </p:txBody>
      </p:sp>
      <p:sp>
        <p:nvSpPr>
          <p:cNvPr id="12" name="CaixaDeTexto 11">
            <a:extLst>
              <a:ext uri="{FF2B5EF4-FFF2-40B4-BE49-F238E27FC236}">
                <a16:creationId xmlns:a16="http://schemas.microsoft.com/office/drawing/2014/main" id="{C93E6069-9093-41FA-A8DC-E3BA98778EB7}"/>
              </a:ext>
            </a:extLst>
          </p:cNvPr>
          <p:cNvSpPr txBox="1"/>
          <p:nvPr/>
        </p:nvSpPr>
        <p:spPr>
          <a:xfrm>
            <a:off x="8169592" y="3209664"/>
            <a:ext cx="3780000" cy="3724096"/>
          </a:xfrm>
          <a:prstGeom prst="rect">
            <a:avLst/>
          </a:prstGeom>
          <a:noFill/>
        </p:spPr>
        <p:txBody>
          <a:bodyPr wrap="square" rtlCol="0">
            <a:spAutoFit/>
          </a:bodyPr>
          <a:lstStyle/>
          <a:p>
            <a:pPr algn="ctr"/>
            <a:r>
              <a:rPr lang="sl-SI" sz="2800" b="1" dirty="0"/>
              <a:t>            </a:t>
            </a:r>
            <a:r>
              <a:rPr lang="sl-SI" sz="2800" b="1" dirty="0" err="1"/>
              <a:t>Nezaželjeno</a:t>
            </a:r>
            <a:endParaRPr lang="en-GB" sz="2800" b="1" dirty="0"/>
          </a:p>
          <a:p>
            <a:pPr>
              <a:spcAft>
                <a:spcPts val="1200"/>
              </a:spcAft>
              <a:buClr>
                <a:schemeClr val="bg1"/>
              </a:buClr>
              <a:buFont typeface="Calibri" panose="020F0502020204030204" pitchFamily="34" charset="0"/>
              <a:buChar char="↘"/>
            </a:pPr>
            <a:r>
              <a:rPr lang="en-GB" sz="2400" dirty="0"/>
              <a:t> </a:t>
            </a:r>
            <a:r>
              <a:rPr lang="sl-SI" sz="2400" dirty="0" err="1"/>
              <a:t>Neobjavljanje</a:t>
            </a:r>
            <a:r>
              <a:rPr lang="sl-SI" sz="2400" dirty="0"/>
              <a:t> in pasivnost</a:t>
            </a:r>
            <a:endParaRPr lang="en-GB" sz="2400" dirty="0"/>
          </a:p>
          <a:p>
            <a:pPr>
              <a:spcAft>
                <a:spcPts val="1200"/>
              </a:spcAft>
              <a:buClr>
                <a:schemeClr val="bg1"/>
              </a:buClr>
              <a:buFont typeface="Calibri" panose="020F0502020204030204" pitchFamily="34" charset="0"/>
              <a:buChar char="↘"/>
            </a:pPr>
            <a:r>
              <a:rPr lang="en-GB" sz="2400" dirty="0"/>
              <a:t> </a:t>
            </a:r>
            <a:r>
              <a:rPr lang="en-GB" sz="2400" dirty="0" err="1"/>
              <a:t>Ignor</a:t>
            </a:r>
            <a:r>
              <a:rPr lang="sl-SI" sz="2400" dirty="0" err="1"/>
              <a:t>iranje</a:t>
            </a:r>
            <a:r>
              <a:rPr lang="sl-SI" sz="2400" dirty="0"/>
              <a:t> kupcev</a:t>
            </a:r>
            <a:endParaRPr lang="en-GB" sz="2400" dirty="0"/>
          </a:p>
          <a:p>
            <a:pPr>
              <a:spcAft>
                <a:spcPts val="1200"/>
              </a:spcAft>
              <a:buClr>
                <a:schemeClr val="bg1"/>
              </a:buClr>
              <a:buFont typeface="Calibri" panose="020F0502020204030204" pitchFamily="34" charset="0"/>
              <a:buChar char="↘"/>
            </a:pPr>
            <a:r>
              <a:rPr lang="en-GB" sz="2400" dirty="0"/>
              <a:t> </a:t>
            </a:r>
            <a:r>
              <a:rPr lang="sl-SI" sz="2400" dirty="0"/>
              <a:t>Objavljanje neprimerne vsebine</a:t>
            </a:r>
            <a:endParaRPr lang="en-GB" sz="2400" dirty="0"/>
          </a:p>
          <a:p>
            <a:pPr>
              <a:spcAft>
                <a:spcPts val="1200"/>
              </a:spcAft>
              <a:buClr>
                <a:schemeClr val="bg1"/>
              </a:buClr>
              <a:buFont typeface="Calibri" panose="020F0502020204030204" pitchFamily="34" charset="0"/>
              <a:buChar char="↘"/>
            </a:pPr>
            <a:r>
              <a:rPr lang="en-GB" sz="2400" dirty="0"/>
              <a:t> </a:t>
            </a:r>
            <a:r>
              <a:rPr lang="sl-SI" sz="2400" dirty="0" err="1"/>
              <a:t>Nezaželjena</a:t>
            </a:r>
            <a:r>
              <a:rPr lang="sl-SI" sz="2400" dirty="0"/>
              <a:t> pošta</a:t>
            </a:r>
            <a:endParaRPr lang="en-GB" sz="2400" dirty="0"/>
          </a:p>
          <a:p>
            <a:pPr>
              <a:spcAft>
                <a:spcPts val="1200"/>
              </a:spcAft>
              <a:buClr>
                <a:schemeClr val="bg1"/>
              </a:buClr>
              <a:buFont typeface="Calibri" panose="020F0502020204030204" pitchFamily="34" charset="0"/>
              <a:buChar char="↘"/>
            </a:pPr>
            <a:r>
              <a:rPr lang="en-GB" sz="2400" dirty="0"/>
              <a:t> </a:t>
            </a:r>
            <a:r>
              <a:rPr lang="sl-SI" sz="2400" dirty="0"/>
              <a:t>Neprestana prodaja, brez ostalih vsebin</a:t>
            </a:r>
            <a:endParaRPr lang="en-GB" sz="2400" dirty="0"/>
          </a:p>
        </p:txBody>
      </p:sp>
      <p:pic>
        <p:nvPicPr>
          <p:cNvPr id="2052" name="Picture 4" descr="BAR HINTZE RIBEIRO, Ponta Delgada - Comentários de restaurantes -  Tripadvisor">
            <a:extLst>
              <a:ext uri="{FF2B5EF4-FFF2-40B4-BE49-F238E27FC236}">
                <a16:creationId xmlns:a16="http://schemas.microsoft.com/office/drawing/2014/main" id="{C90803F9-D59D-42BA-9AB1-0F9747B39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4422" y="4326425"/>
            <a:ext cx="2354155" cy="1583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9331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https://youtu.be/nYB8veSmNm0</a:t>
            </a:r>
            <a:endParaRPr lang="en-GB" sz="1050" dirty="0"/>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Video #7</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1569660"/>
          </a:xfrm>
          <a:prstGeom prst="rect">
            <a:avLst/>
          </a:prstGeom>
          <a:noFill/>
        </p:spPr>
        <p:txBody>
          <a:bodyPr wrap="square">
            <a:spAutoFit/>
          </a:bodyPr>
          <a:lstStyle/>
          <a:p>
            <a:r>
              <a:rPr lang="en-US" sz="2400" b="1" i="1" dirty="0">
                <a:solidFill>
                  <a:schemeClr val="bg1">
                    <a:lumMod val="65000"/>
                  </a:schemeClr>
                </a:solidFill>
              </a:rPr>
              <a:t>Hotel Social Media Marketing – Simplified!</a:t>
            </a:r>
            <a:endParaRPr lang="en-GB" sz="2400" b="1" i="1" dirty="0">
              <a:solidFill>
                <a:schemeClr val="bg1">
                  <a:lumMod val="65000"/>
                </a:schemeClr>
              </a:solidFill>
            </a:endParaRPr>
          </a:p>
        </p:txBody>
      </p:sp>
      <p:pic>
        <p:nvPicPr>
          <p:cNvPr id="5" name="Multimédia Online 4" title="Hotel Social Media Marketing – Simplified!">
            <a:hlinkClick r:id="" action="ppaction://media"/>
            <a:extLst>
              <a:ext uri="{FF2B5EF4-FFF2-40B4-BE49-F238E27FC236}">
                <a16:creationId xmlns:a16="http://schemas.microsoft.com/office/drawing/2014/main" id="{2A0778D1-FAF4-4367-8F48-5749B768CC81}"/>
              </a:ext>
            </a:extLst>
          </p:cNvPr>
          <p:cNvPicPr>
            <a:picLocks noRot="1"/>
          </p:cNvPicPr>
          <p:nvPr>
            <a:videoFile r:link="rId1"/>
          </p:nvPr>
        </p:nvPicPr>
        <p:blipFill>
          <a:blip r:embed="rId5"/>
          <a:stretch>
            <a:fillRect/>
          </a:stretch>
        </p:blipFill>
        <p:spPr>
          <a:xfrm>
            <a:off x="2668180" y="1287000"/>
            <a:ext cx="6948000" cy="4284000"/>
          </a:xfrm>
          <a:prstGeom prst="rect">
            <a:avLst/>
          </a:prstGeom>
        </p:spPr>
      </p:pic>
    </p:spTree>
    <p:extLst>
      <p:ext uri="{BB962C8B-B14F-4D97-AF65-F5344CB8AC3E}">
        <p14:creationId xmlns:p14="http://schemas.microsoft.com/office/powerpoint/2010/main" val="100127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2FDAE954-9E46-4270-A9D3-722D6B88FCFB}"/>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795045" y="175075"/>
            <a:ext cx="10620375" cy="6124575"/>
          </a:xfrm>
          <a:prstGeom prst="rect">
            <a:avLst/>
          </a:prstGeom>
        </p:spPr>
      </p:pic>
      <p:sp>
        <p:nvSpPr>
          <p:cNvPr id="9" name="CaixaDeTexto 8">
            <a:extLst>
              <a:ext uri="{FF2B5EF4-FFF2-40B4-BE49-F238E27FC236}">
                <a16:creationId xmlns:a16="http://schemas.microsoft.com/office/drawing/2014/main" id="{E4E0FA9E-8545-4763-953B-1FA943ED3F01}"/>
              </a:ext>
            </a:extLst>
          </p:cNvPr>
          <p:cNvSpPr txBox="1"/>
          <p:nvPr/>
        </p:nvSpPr>
        <p:spPr>
          <a:xfrm>
            <a:off x="3057232" y="6397375"/>
            <a:ext cx="6096000" cy="246221"/>
          </a:xfrm>
          <a:prstGeom prst="rect">
            <a:avLst/>
          </a:prstGeom>
          <a:noFill/>
        </p:spPr>
        <p:txBody>
          <a:bodyPr wrap="square">
            <a:spAutoFit/>
          </a:bodyPr>
          <a:lstStyle/>
          <a:p>
            <a:pPr algn="ctr"/>
            <a:r>
              <a:rPr lang="en-GB" sz="1000" dirty="0"/>
              <a:t>Source: </a:t>
            </a:r>
            <a:r>
              <a:rPr lang="en-GB" sz="1000" dirty="0">
                <a:hlinkClick r:id="rId4"/>
              </a:rPr>
              <a:t>https://us.accion.org/resource/choosing-right-social-media-platform-your-business/</a:t>
            </a:r>
            <a:r>
              <a:rPr lang="en-GB" sz="1000" dirty="0"/>
              <a:t> </a:t>
            </a:r>
          </a:p>
        </p:txBody>
      </p:sp>
    </p:spTree>
    <p:extLst>
      <p:ext uri="{BB962C8B-B14F-4D97-AF65-F5344CB8AC3E}">
        <p14:creationId xmlns:p14="http://schemas.microsoft.com/office/powerpoint/2010/main" val="16613838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4"/>
              </a:rPr>
              <a:t>https://youtu.be/e91c0mWP960</a:t>
            </a:r>
            <a:r>
              <a:rPr lang="en-GB" sz="1050" dirty="0"/>
              <a:t> </a:t>
            </a:r>
          </a:p>
        </p:txBody>
      </p:sp>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1938992"/>
          </a:xfrm>
          <a:prstGeom prst="rect">
            <a:avLst/>
          </a:prstGeom>
          <a:noFill/>
        </p:spPr>
        <p:txBody>
          <a:bodyPr wrap="square">
            <a:spAutoFit/>
          </a:bodyPr>
          <a:lstStyle/>
          <a:p>
            <a:r>
              <a:rPr lang="en-US" sz="2400" b="1" i="1" dirty="0">
                <a:solidFill>
                  <a:schemeClr val="bg1">
                    <a:lumMod val="65000"/>
                  </a:schemeClr>
                </a:solidFill>
              </a:rPr>
              <a:t>Jung von Matt/</a:t>
            </a:r>
            <a:r>
              <a:rPr lang="en-US" sz="2400" b="1" i="1" dirty="0" err="1">
                <a:solidFill>
                  <a:schemeClr val="bg1">
                    <a:lumMod val="65000"/>
                  </a:schemeClr>
                </a:solidFill>
              </a:rPr>
              <a:t>Limmat</a:t>
            </a:r>
            <a:r>
              <a:rPr lang="en-US" sz="2400" b="1" i="1" dirty="0">
                <a:solidFill>
                  <a:schemeClr val="bg1">
                    <a:lumMod val="65000"/>
                  </a:schemeClr>
                </a:solidFill>
              </a:rPr>
              <a:t>: </a:t>
            </a:r>
            <a:r>
              <a:rPr lang="en-US" sz="2400" b="1" i="1" dirty="0" err="1">
                <a:solidFill>
                  <a:schemeClr val="bg1">
                    <a:lumMod val="65000"/>
                  </a:schemeClr>
                </a:solidFill>
              </a:rPr>
              <a:t>Obermutten</a:t>
            </a:r>
            <a:r>
              <a:rPr lang="en-US" sz="2400" b="1" i="1" dirty="0">
                <a:solidFill>
                  <a:schemeClr val="bg1">
                    <a:lumMod val="65000"/>
                  </a:schemeClr>
                </a:solidFill>
              </a:rPr>
              <a:t>. A little village goes global.</a:t>
            </a:r>
            <a:endParaRPr lang="en-GB" sz="2400" b="1" i="1" dirty="0">
              <a:solidFill>
                <a:schemeClr val="bg1">
                  <a:lumMod val="65000"/>
                </a:schemeClr>
              </a:solidFill>
            </a:endParaRPr>
          </a:p>
        </p:txBody>
      </p:sp>
      <p:pic>
        <p:nvPicPr>
          <p:cNvPr id="2" name="Multimédia Online 1" title="Jung von Matt/Limmat: Obermutten. A little village goes global.">
            <a:hlinkClick r:id="" action="ppaction://media"/>
            <a:extLst>
              <a:ext uri="{FF2B5EF4-FFF2-40B4-BE49-F238E27FC236}">
                <a16:creationId xmlns:a16="http://schemas.microsoft.com/office/drawing/2014/main" id="{BD1CF6A8-3EAC-4FDA-84A6-B4C3E3B74E67}"/>
              </a:ext>
            </a:extLst>
          </p:cNvPr>
          <p:cNvPicPr>
            <a:picLocks noRot="1"/>
          </p:cNvPicPr>
          <p:nvPr>
            <a:videoFile r:link="rId1"/>
          </p:nvPr>
        </p:nvPicPr>
        <p:blipFill>
          <a:blip r:embed="rId5"/>
          <a:stretch>
            <a:fillRect/>
          </a:stretch>
        </p:blipFill>
        <p:spPr>
          <a:xfrm>
            <a:off x="2683164" y="1289335"/>
            <a:ext cx="6948000" cy="4284000"/>
          </a:xfrm>
          <a:prstGeom prst="rect">
            <a:avLst/>
          </a:prstGeom>
        </p:spPr>
      </p:pic>
      <p:sp>
        <p:nvSpPr>
          <p:cNvPr id="10" name="Text Placeholder 2">
            <a:extLst>
              <a:ext uri="{FF2B5EF4-FFF2-40B4-BE49-F238E27FC236}">
                <a16:creationId xmlns:a16="http://schemas.microsoft.com/office/drawing/2014/main" id="{C10A1E88-35BB-4B3D-A83E-900E77B9DDB4}"/>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Primer dobre prakse</a:t>
            </a:r>
            <a:r>
              <a:rPr lang="en-US" sz="3600" b="1" dirty="0"/>
              <a:t> – </a:t>
            </a:r>
            <a:r>
              <a:rPr lang="en-US" sz="3600" b="1" dirty="0" err="1"/>
              <a:t>Obermutten</a:t>
            </a:r>
            <a:endParaRPr lang="en-US" sz="3600" b="1" dirty="0"/>
          </a:p>
        </p:txBody>
      </p:sp>
      <p:pic>
        <p:nvPicPr>
          <p:cNvPr id="13" name="Imagem 12">
            <a:extLst>
              <a:ext uri="{FF2B5EF4-FFF2-40B4-BE49-F238E27FC236}">
                <a16:creationId xmlns:a16="http://schemas.microsoft.com/office/drawing/2014/main" id="{B090B5E2-4890-488F-AA45-AA4C6EC118BC}"/>
              </a:ext>
            </a:extLst>
          </p:cNvPr>
          <p:cNvPicPr>
            <a:picLocks noChangeAspect="1"/>
          </p:cNvPicPr>
          <p:nvPr/>
        </p:nvPicPr>
        <p:blipFill>
          <a:blip r:embed="rId6"/>
          <a:stretch>
            <a:fillRect/>
          </a:stretch>
        </p:blipFill>
        <p:spPr>
          <a:xfrm>
            <a:off x="367039" y="337780"/>
            <a:ext cx="720000" cy="720000"/>
          </a:xfrm>
          <a:prstGeom prst="rect">
            <a:avLst/>
          </a:prstGeom>
        </p:spPr>
      </p:pic>
    </p:spTree>
    <p:extLst>
      <p:ext uri="{BB962C8B-B14F-4D97-AF65-F5344CB8AC3E}">
        <p14:creationId xmlns:p14="http://schemas.microsoft.com/office/powerpoint/2010/main" val="400104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881481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Ponudba spletnih potovanj</a:t>
            </a:r>
            <a:endParaRPr lang="en-US" sz="3600" b="1" dirty="0"/>
          </a:p>
        </p:txBody>
      </p:sp>
      <p:pic>
        <p:nvPicPr>
          <p:cNvPr id="3" name="Picture 4" descr="BAR HINTZE RIBEIRO, Ponta Delgada - Comentários de restaurantes -  Tripadvisor">
            <a:extLst>
              <a:ext uri="{FF2B5EF4-FFF2-40B4-BE49-F238E27FC236}">
                <a16:creationId xmlns:a16="http://schemas.microsoft.com/office/drawing/2014/main" id="{ADF3C24D-481C-4C72-A375-5F26531498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0673" y="5091321"/>
            <a:ext cx="1926671" cy="129612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irbnb">
            <a:extLst>
              <a:ext uri="{FF2B5EF4-FFF2-40B4-BE49-F238E27FC236}">
                <a16:creationId xmlns:a16="http://schemas.microsoft.com/office/drawing/2014/main" id="{BF7AF467-59DD-4F7C-BF54-64C4190456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8274" y="5203138"/>
            <a:ext cx="1836581" cy="96420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goda Official Site | Free Cancellation &amp; Booking Deals | Over 2 Million  Hotels">
            <a:extLst>
              <a:ext uri="{FF2B5EF4-FFF2-40B4-BE49-F238E27FC236}">
                <a16:creationId xmlns:a16="http://schemas.microsoft.com/office/drawing/2014/main" id="{F9EDA913-6B18-49DB-BC54-DB0363BA4C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5220" y="494045"/>
            <a:ext cx="2749199" cy="144332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Booking » Real Plaza Curitiba">
            <a:extLst>
              <a:ext uri="{FF2B5EF4-FFF2-40B4-BE49-F238E27FC236}">
                <a16:creationId xmlns:a16="http://schemas.microsoft.com/office/drawing/2014/main" id="{72B2C701-FB4D-4AC1-839F-68E06BB7FC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6340" y="2023707"/>
            <a:ext cx="1957590" cy="92333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KAYAK is a travel search engine that searches hundreds of other travel  sites at once. Our helpful tools &amp;amp; features find y… | Trip planning,  Kayaking, Kayak trip">
            <a:extLst>
              <a:ext uri="{FF2B5EF4-FFF2-40B4-BE49-F238E27FC236}">
                <a16:creationId xmlns:a16="http://schemas.microsoft.com/office/drawing/2014/main" id="{0E026FC9-ED75-416E-A869-70439BD4D9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48083" y="2428766"/>
            <a:ext cx="2306843" cy="1211093"/>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Priceline.com - innRoad">
            <a:extLst>
              <a:ext uri="{FF2B5EF4-FFF2-40B4-BE49-F238E27FC236}">
                <a16:creationId xmlns:a16="http://schemas.microsoft.com/office/drawing/2014/main" id="{C8A0223A-6D59-46A8-8BCB-9F91D14B14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4710" y="153756"/>
            <a:ext cx="2220342" cy="2220342"/>
          </a:xfrm>
          <a:prstGeom prst="rect">
            <a:avLst/>
          </a:prstGeom>
          <a:noFill/>
          <a:extLst>
            <a:ext uri="{909E8E84-426E-40DD-AFC4-6F175D3DCCD1}">
              <a14:hiddenFill xmlns:a14="http://schemas.microsoft.com/office/drawing/2010/main">
                <a:solidFill>
                  <a:srgbClr val="FFFFFF"/>
                </a:solidFill>
              </a14:hiddenFill>
            </a:ext>
          </a:extLst>
        </p:spPr>
      </p:pic>
      <p:pic>
        <p:nvPicPr>
          <p:cNvPr id="5146" name="Picture 26" descr="Everything You Need to Know About Orbitz - DPO blog">
            <a:extLst>
              <a:ext uri="{FF2B5EF4-FFF2-40B4-BE49-F238E27FC236}">
                <a16:creationId xmlns:a16="http://schemas.microsoft.com/office/drawing/2014/main" id="{D0A019B6-F17C-4CBC-B241-B9146D178D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54710" y="4032709"/>
            <a:ext cx="1969776" cy="1477332"/>
          </a:xfrm>
          <a:prstGeom prst="rect">
            <a:avLst/>
          </a:prstGeom>
          <a:noFill/>
          <a:extLst>
            <a:ext uri="{909E8E84-426E-40DD-AFC4-6F175D3DCCD1}">
              <a14:hiddenFill xmlns:a14="http://schemas.microsoft.com/office/drawing/2010/main">
                <a:solidFill>
                  <a:srgbClr val="FFFFFF"/>
                </a:solidFill>
              </a14:hiddenFill>
            </a:ext>
          </a:extLst>
        </p:spPr>
      </p:pic>
      <p:pic>
        <p:nvPicPr>
          <p:cNvPr id="5148" name="Picture 28" descr="Travelocity First Online Travel Agency to Introduce Free Concierge Service">
            <a:extLst>
              <a:ext uri="{FF2B5EF4-FFF2-40B4-BE49-F238E27FC236}">
                <a16:creationId xmlns:a16="http://schemas.microsoft.com/office/drawing/2014/main" id="{6F509AF0-FC79-4740-A103-70B720744F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34419" y="5278684"/>
            <a:ext cx="2210594" cy="888659"/>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Earn BIG Commissions With Venere.com | TravelResearchOnline">
            <a:extLst>
              <a:ext uri="{FF2B5EF4-FFF2-40B4-BE49-F238E27FC236}">
                <a16:creationId xmlns:a16="http://schemas.microsoft.com/office/drawing/2014/main" id="{E7892EC1-FE1B-4BC3-A0DB-75F849FEE8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81773" y="3556133"/>
            <a:ext cx="3160346" cy="697353"/>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trivago 5.34.0 Download APK para Android | Aptoide">
            <a:extLst>
              <a:ext uri="{FF2B5EF4-FFF2-40B4-BE49-F238E27FC236}">
                <a16:creationId xmlns:a16="http://schemas.microsoft.com/office/drawing/2014/main" id="{F152CBC6-A36E-44BD-AAA8-6D84A01C2DA4}"/>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27971" y="1042467"/>
            <a:ext cx="2200563" cy="2200563"/>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Expedia 2015 Hotel Etiquette Study Reveals That &quot;Inattentive Parents&quot; and  &quot;Hallway Hellraisers&quot; Are the Most Aggravating Hotel Guests">
            <a:extLst>
              <a:ext uri="{FF2B5EF4-FFF2-40B4-BE49-F238E27FC236}">
                <a16:creationId xmlns:a16="http://schemas.microsoft.com/office/drawing/2014/main" id="{D2E43604-6314-4C50-B496-C7E1C1D2A21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73863" y="4311943"/>
            <a:ext cx="2077720" cy="831088"/>
          </a:xfrm>
          <a:prstGeom prst="rect">
            <a:avLst/>
          </a:prstGeom>
          <a:noFill/>
          <a:extLst>
            <a:ext uri="{909E8E84-426E-40DD-AFC4-6F175D3DCCD1}">
              <a14:hiddenFill xmlns:a14="http://schemas.microsoft.com/office/drawing/2010/main">
                <a:solidFill>
                  <a:srgbClr val="FFFFFF"/>
                </a:solidFill>
              </a14:hiddenFill>
            </a:ext>
          </a:extLst>
        </p:spPr>
      </p:pic>
      <p:sp>
        <p:nvSpPr>
          <p:cNvPr id="23" name="CaixaDeTexto 22">
            <a:extLst>
              <a:ext uri="{FF2B5EF4-FFF2-40B4-BE49-F238E27FC236}">
                <a16:creationId xmlns:a16="http://schemas.microsoft.com/office/drawing/2014/main" id="{E3FE1CC5-0327-412A-92D3-A8CE7DD0C681}"/>
              </a:ext>
            </a:extLst>
          </p:cNvPr>
          <p:cNvSpPr txBox="1"/>
          <p:nvPr/>
        </p:nvSpPr>
        <p:spPr>
          <a:xfrm>
            <a:off x="301475" y="1046457"/>
            <a:ext cx="7235397" cy="3112840"/>
          </a:xfrm>
          <a:prstGeom prst="rect">
            <a:avLst/>
          </a:prstGeom>
          <a:noFill/>
        </p:spPr>
        <p:txBody>
          <a:bodyPr wrap="square" rtlCol="0">
            <a:spAutoFit/>
          </a:bodyPr>
          <a:lstStyle/>
          <a:p>
            <a:pPr marL="342900" indent="-342900">
              <a:lnSpc>
                <a:spcPct val="150000"/>
              </a:lnSpc>
              <a:spcAft>
                <a:spcPts val="600"/>
              </a:spcAft>
              <a:buClr>
                <a:srgbClr val="FDDE00"/>
              </a:buClr>
              <a:buFont typeface="Wingdings" panose="05000000000000000000" pitchFamily="2" charset="2"/>
              <a:buChar char="è"/>
            </a:pPr>
            <a:r>
              <a:rPr lang="sl-SI" sz="2400" dirty="0"/>
              <a:t>Večja spletna prisotnost podjetij</a:t>
            </a:r>
            <a:r>
              <a:rPr lang="en-US" sz="2400" dirty="0"/>
              <a:t>.</a:t>
            </a:r>
          </a:p>
          <a:p>
            <a:pPr marL="342900" indent="-342900">
              <a:lnSpc>
                <a:spcPct val="150000"/>
              </a:lnSpc>
              <a:spcAft>
                <a:spcPts val="600"/>
              </a:spcAft>
              <a:buClr>
                <a:srgbClr val="FDDE00"/>
              </a:buClr>
              <a:buFont typeface="Wingdings" panose="05000000000000000000" pitchFamily="2" charset="2"/>
              <a:buChar char="è"/>
            </a:pPr>
            <a:r>
              <a:rPr lang="sl-SI" sz="2400" dirty="0"/>
              <a:t>Vzpodbuja zaupanje in zanesljivost</a:t>
            </a:r>
            <a:r>
              <a:rPr lang="en-US" sz="2400" dirty="0"/>
              <a:t>.</a:t>
            </a:r>
          </a:p>
          <a:p>
            <a:pPr marL="342900" indent="-342900">
              <a:lnSpc>
                <a:spcPct val="150000"/>
              </a:lnSpc>
              <a:spcAft>
                <a:spcPts val="600"/>
              </a:spcAft>
              <a:buClr>
                <a:srgbClr val="FDDE00"/>
              </a:buClr>
              <a:buFont typeface="Wingdings" panose="05000000000000000000" pitchFamily="2" charset="2"/>
              <a:buChar char="è"/>
            </a:pPr>
            <a:r>
              <a:rPr lang="sl-SI" sz="2400" dirty="0"/>
              <a:t>Omogoča primerjavo</a:t>
            </a:r>
            <a:r>
              <a:rPr lang="en-US" sz="2400" dirty="0"/>
              <a:t> (</a:t>
            </a:r>
            <a:r>
              <a:rPr lang="sl-SI" sz="2400" dirty="0"/>
              <a:t>cene</a:t>
            </a:r>
            <a:r>
              <a:rPr lang="en-US" sz="2400" dirty="0"/>
              <a:t>, </a:t>
            </a:r>
            <a:r>
              <a:rPr lang="sl-SI" sz="2400" dirty="0"/>
              <a:t>ocene</a:t>
            </a:r>
            <a:r>
              <a:rPr lang="en-US" sz="2400" dirty="0"/>
              <a:t>, </a:t>
            </a:r>
            <a:r>
              <a:rPr lang="sl-SI" sz="2400" dirty="0"/>
              <a:t>razpoložljivost</a:t>
            </a:r>
            <a:r>
              <a:rPr lang="en-US" sz="2400" dirty="0"/>
              <a:t>).</a:t>
            </a:r>
          </a:p>
          <a:p>
            <a:pPr marL="342900" indent="-342900">
              <a:lnSpc>
                <a:spcPct val="150000"/>
              </a:lnSpc>
              <a:spcAft>
                <a:spcPts val="600"/>
              </a:spcAft>
              <a:buClr>
                <a:srgbClr val="FDDE00"/>
              </a:buClr>
              <a:buFont typeface="Wingdings" panose="05000000000000000000" pitchFamily="2" charset="2"/>
              <a:buChar char="è"/>
            </a:pPr>
            <a:r>
              <a:rPr lang="sl-SI" sz="2400" dirty="0"/>
              <a:t>Enostavna in hitra rezervacija</a:t>
            </a:r>
            <a:r>
              <a:rPr lang="en-US" sz="2400" dirty="0"/>
              <a:t>.</a:t>
            </a:r>
          </a:p>
          <a:p>
            <a:pPr marL="342900" indent="-342900">
              <a:lnSpc>
                <a:spcPct val="150000"/>
              </a:lnSpc>
              <a:spcAft>
                <a:spcPts val="600"/>
              </a:spcAft>
              <a:buClr>
                <a:srgbClr val="FDDE00"/>
              </a:buClr>
              <a:buFont typeface="Wingdings" panose="05000000000000000000" pitchFamily="2" charset="2"/>
              <a:buChar char="è"/>
            </a:pPr>
            <a:r>
              <a:rPr lang="sl-SI" sz="2400" dirty="0"/>
              <a:t>Ponudba po meri kupca</a:t>
            </a:r>
            <a:r>
              <a:rPr lang="en-US" sz="2400" dirty="0"/>
              <a:t> (</a:t>
            </a:r>
            <a:r>
              <a:rPr lang="en-US" sz="2400" dirty="0" err="1"/>
              <a:t>customiza</a:t>
            </a:r>
            <a:r>
              <a:rPr lang="sl-SI" sz="2400" dirty="0" err="1"/>
              <a:t>cija</a:t>
            </a:r>
            <a:r>
              <a:rPr lang="en-US" sz="2400" dirty="0"/>
              <a:t>).</a:t>
            </a:r>
          </a:p>
        </p:txBody>
      </p:sp>
      <p:pic>
        <p:nvPicPr>
          <p:cNvPr id="5138" name="Picture 18" descr="Leveraging Hotels.com Rewards Instead of Hotel Loyalty Programs [2021] -  AwardWallet Blog">
            <a:extLst>
              <a:ext uri="{FF2B5EF4-FFF2-40B4-BE49-F238E27FC236}">
                <a16:creationId xmlns:a16="http://schemas.microsoft.com/office/drawing/2014/main" id="{C4AF6719-C132-4B8C-8AAD-0ADF38B4A1D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73862" y="3078354"/>
            <a:ext cx="1620154" cy="1296123"/>
          </a:xfrm>
          <a:prstGeom prst="rect">
            <a:avLst/>
          </a:prstGeom>
          <a:noFill/>
          <a:extLst>
            <a:ext uri="{909E8E84-426E-40DD-AFC4-6F175D3DCCD1}">
              <a14:hiddenFill xmlns:a14="http://schemas.microsoft.com/office/drawing/2010/main">
                <a:solidFill>
                  <a:srgbClr val="FFFFFF"/>
                </a:solidFill>
              </a14:hiddenFill>
            </a:ext>
          </a:extLst>
        </p:spPr>
      </p:pic>
      <p:sp>
        <p:nvSpPr>
          <p:cNvPr id="24" name="Retângulo 23">
            <a:extLst>
              <a:ext uri="{FF2B5EF4-FFF2-40B4-BE49-F238E27FC236}">
                <a16:creationId xmlns:a16="http://schemas.microsoft.com/office/drawing/2014/main" id="{F7951250-777E-4766-A3CD-FFEBF723BE06}"/>
              </a:ext>
            </a:extLst>
          </p:cNvPr>
          <p:cNvSpPr/>
          <p:nvPr/>
        </p:nvSpPr>
        <p:spPr>
          <a:xfrm>
            <a:off x="-2" y="4286982"/>
            <a:ext cx="5519797" cy="181975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216000" rtlCol="0" anchor="t"/>
          <a:lstStyle/>
          <a:p>
            <a:pPr>
              <a:spcAft>
                <a:spcPts val="600"/>
              </a:spcAft>
            </a:pPr>
            <a:r>
              <a:rPr lang="sl-SI" sz="2400" b="1" dirty="0">
                <a:solidFill>
                  <a:schemeClr val="tx1"/>
                </a:solidFill>
              </a:rPr>
              <a:t>Namig</a:t>
            </a:r>
            <a:r>
              <a:rPr lang="en-GB" sz="2400" b="1" dirty="0">
                <a:solidFill>
                  <a:schemeClr val="tx1"/>
                </a:solidFill>
              </a:rPr>
              <a:t>!</a:t>
            </a:r>
          </a:p>
          <a:p>
            <a:r>
              <a:rPr lang="sl-SI" sz="2400" dirty="0"/>
              <a:t>Različne spletne potovalne agencije privabljajo različne segmente kupcev</a:t>
            </a:r>
            <a:r>
              <a:rPr lang="en-US" sz="2400" dirty="0"/>
              <a:t>. </a:t>
            </a:r>
            <a:r>
              <a:rPr lang="sl-SI" sz="2400" dirty="0"/>
              <a:t>Bodi pazljiv, da izbereš pravo</a:t>
            </a:r>
            <a:r>
              <a:rPr lang="en-US" sz="2400" dirty="0"/>
              <a:t>.</a:t>
            </a:r>
            <a:endParaRPr lang="en-GB" sz="2400" dirty="0"/>
          </a:p>
        </p:txBody>
      </p:sp>
    </p:spTree>
    <p:extLst>
      <p:ext uri="{BB962C8B-B14F-4D97-AF65-F5344CB8AC3E}">
        <p14:creationId xmlns:p14="http://schemas.microsoft.com/office/powerpoint/2010/main" val="1186784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ção da Imagem 5">
            <a:extLst>
              <a:ext uri="{FF2B5EF4-FFF2-40B4-BE49-F238E27FC236}">
                <a16:creationId xmlns:a16="http://schemas.microsoft.com/office/drawing/2014/main" id="{728AE2FA-3F22-427E-B46B-DAC1DC3340B7}"/>
              </a:ext>
            </a:extLst>
          </p:cNvPr>
          <p:cNvPicPr>
            <a:picLocks noGrp="1" noChangeAspect="1"/>
          </p:cNvPicPr>
          <p:nvPr>
            <p:ph type="pic" sz="quarter" idx="15"/>
          </p:nvPr>
        </p:nvPicPr>
        <p:blipFill>
          <a:blip r:embed="rId2"/>
          <a:srcRect l="7999" r="7999"/>
          <a:stretch>
            <a:fillRect/>
          </a:stretch>
        </p:blipFill>
        <p:spPr>
          <a:xfrm>
            <a:off x="8802435" y="1223694"/>
            <a:ext cx="3389565" cy="4100336"/>
          </a:xfrm>
        </p:spPr>
      </p:pic>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sl-SI" dirty="0"/>
              <a:t>Vsebina</a:t>
            </a:r>
            <a:endParaRPr lang="en-US" dirty="0"/>
          </a:p>
        </p:txBody>
      </p:sp>
      <p:sp>
        <p:nvSpPr>
          <p:cNvPr id="26" name="Retângulo 25">
            <a:extLst>
              <a:ext uri="{FF2B5EF4-FFF2-40B4-BE49-F238E27FC236}">
                <a16:creationId xmlns:a16="http://schemas.microsoft.com/office/drawing/2014/main" id="{F0D788AC-E3A6-4BC0-BD90-E7AC75292036}"/>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a:t>
            </a:r>
            <a:r>
              <a:rPr lang="sl-SI" sz="2400" b="1" dirty="0">
                <a:solidFill>
                  <a:schemeClr val="bg1">
                    <a:lumMod val="65000"/>
                  </a:schemeClr>
                </a:solidFill>
                <a:effectLst>
                  <a:outerShdw blurRad="38100" dist="38100" dir="2700000" algn="tl">
                    <a:srgbClr val="000000">
                      <a:alpha val="43137"/>
                    </a:srgbClr>
                  </a:outerShdw>
                </a:effectLst>
              </a:rPr>
              <a:t>Uvod v </a:t>
            </a:r>
            <a:r>
              <a:rPr lang="sl-SI" sz="2400" b="1" dirty="0" err="1">
                <a:solidFill>
                  <a:schemeClr val="bg1">
                    <a:lumMod val="65000"/>
                  </a:schemeClr>
                </a:solidFill>
                <a:effectLst>
                  <a:outerShdw blurRad="38100" dist="38100" dir="2700000" algn="tl">
                    <a:srgbClr val="000000">
                      <a:alpha val="43137"/>
                    </a:srgbClr>
                  </a:outerShdw>
                </a:effectLst>
              </a:rPr>
              <a:t>velnes</a:t>
            </a:r>
            <a:r>
              <a:rPr lang="sl-SI" sz="2400" b="1" dirty="0">
                <a:solidFill>
                  <a:schemeClr val="bg1">
                    <a:lumMod val="65000"/>
                  </a:schemeClr>
                </a:solidFill>
                <a:effectLst>
                  <a:outerShdw blurRad="38100" dist="38100" dir="2700000" algn="tl">
                    <a:srgbClr val="000000">
                      <a:alpha val="43137"/>
                    </a:srgbClr>
                  </a:outerShdw>
                </a:effectLst>
              </a:rPr>
              <a:t> in dobro počutje</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0" name="Retângulo 29">
            <a:extLst>
              <a:ext uri="{FF2B5EF4-FFF2-40B4-BE49-F238E27FC236}">
                <a16:creationId xmlns:a16="http://schemas.microsoft.com/office/drawing/2014/main" id="{5C11D799-0927-4B6A-8314-2BB104CA9282}"/>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a:t>
            </a:r>
            <a:r>
              <a:rPr lang="sl-SI" sz="2400" b="1" dirty="0">
                <a:solidFill>
                  <a:schemeClr val="bg1">
                    <a:lumMod val="65000"/>
                  </a:schemeClr>
                </a:solidFill>
                <a:effectLst>
                  <a:outerShdw blurRad="38100" dist="38100" dir="2700000" algn="tl">
                    <a:srgbClr val="000000">
                      <a:alpha val="43137"/>
                    </a:srgbClr>
                  </a:outerShdw>
                </a:effectLst>
              </a:rPr>
              <a:t> Trendi na področju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2" name="Retângulo 31">
            <a:extLst>
              <a:ext uri="{FF2B5EF4-FFF2-40B4-BE49-F238E27FC236}">
                <a16:creationId xmlns:a16="http://schemas.microsoft.com/office/drawing/2014/main" id="{AA0D24B1-2647-4D96-9604-BE80F80146B6}"/>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III. </a:t>
            </a:r>
            <a:r>
              <a:rPr lang="sl-SI" sz="2400" b="1" dirty="0">
                <a:solidFill>
                  <a:schemeClr val="bg1">
                    <a:lumMod val="65000"/>
                  </a:schemeClr>
                </a:solidFill>
                <a:effectLst>
                  <a:outerShdw blurRad="38100" dist="38100" dir="2700000" algn="tl">
                    <a:srgbClr val="000000">
                      <a:alpha val="43137"/>
                    </a:srgbClr>
                  </a:outerShdw>
                </a:effectLst>
              </a:rPr>
              <a:t>Izkustvena ekonomija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6" name="Retângulo 35">
            <a:extLst>
              <a:ext uri="{FF2B5EF4-FFF2-40B4-BE49-F238E27FC236}">
                <a16:creationId xmlns:a16="http://schemas.microsoft.com/office/drawing/2014/main" id="{FA024202-086B-43AC-B0DE-9BD5A83795EF}"/>
              </a:ext>
            </a:extLst>
          </p:cNvPr>
          <p:cNvSpPr/>
          <p:nvPr/>
        </p:nvSpPr>
        <p:spPr>
          <a:xfrm>
            <a:off x="360413" y="3922009"/>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a:t>
            </a:r>
            <a:r>
              <a:rPr lang="sl-SI" sz="2400" b="1" dirty="0">
                <a:solidFill>
                  <a:schemeClr val="bg1">
                    <a:lumMod val="65000"/>
                  </a:schemeClr>
                </a:solidFill>
                <a:effectLst>
                  <a:outerShdw blurRad="38100" dist="38100" dir="2700000" algn="tl">
                    <a:srgbClr val="000000">
                      <a:alpha val="43137"/>
                    </a:srgbClr>
                  </a:outerShdw>
                </a:effectLst>
              </a:rPr>
              <a:t>Pripovedovanje zgodb v kulinaričnem turizmu</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8" name="Retângulo 37">
            <a:extLst>
              <a:ext uri="{FF2B5EF4-FFF2-40B4-BE49-F238E27FC236}">
                <a16:creationId xmlns:a16="http://schemas.microsoft.com/office/drawing/2014/main" id="{A004A93A-141D-44B1-8A84-AB29ACC02976}"/>
              </a:ext>
            </a:extLst>
          </p:cNvPr>
          <p:cNvSpPr/>
          <p:nvPr/>
        </p:nvSpPr>
        <p:spPr>
          <a:xfrm>
            <a:off x="360413" y="4507792"/>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sl-SI" sz="2400" b="1" dirty="0">
                <a:solidFill>
                  <a:schemeClr val="bg1">
                    <a:lumMod val="65000"/>
                  </a:schemeClr>
                </a:solidFill>
                <a:effectLst>
                  <a:outerShdw blurRad="38100" dist="38100" dir="2700000" algn="tl">
                    <a:srgbClr val="000000">
                      <a:alpha val="43137"/>
                    </a:srgbClr>
                  </a:outerShdw>
                </a:effectLst>
              </a:rPr>
              <a:t>Ustanovitev podjetja na trgu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0" name="Seta: Pentágono 39">
            <a:extLst>
              <a:ext uri="{FF2B5EF4-FFF2-40B4-BE49-F238E27FC236}">
                <a16:creationId xmlns:a16="http://schemas.microsoft.com/office/drawing/2014/main" id="{A3F5E8AB-B26B-40F2-BD64-AAC1C91EAD99}"/>
              </a:ext>
            </a:extLst>
          </p:cNvPr>
          <p:cNvSpPr/>
          <p:nvPr/>
        </p:nvSpPr>
        <p:spPr>
          <a:xfrm>
            <a:off x="360413" y="5093575"/>
            <a:ext cx="6444000" cy="46800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VIII. </a:t>
            </a:r>
            <a:r>
              <a:rPr lang="sl-SI" sz="2400" b="1" dirty="0" err="1">
                <a:solidFill>
                  <a:schemeClr val="bg1">
                    <a:lumMod val="65000"/>
                  </a:schemeClr>
                </a:solidFill>
                <a:effectLst>
                  <a:outerShdw blurRad="38100" dist="38100" dir="2700000" algn="tl">
                    <a:srgbClr val="000000">
                      <a:alpha val="43137"/>
                    </a:srgbClr>
                  </a:outerShdw>
                </a:effectLst>
              </a:rPr>
              <a:t>Znamčenje</a:t>
            </a:r>
            <a:r>
              <a:rPr lang="sl-SI" sz="2400" b="1" dirty="0">
                <a:solidFill>
                  <a:schemeClr val="bg1">
                    <a:lumMod val="65000"/>
                  </a:schemeClr>
                </a:solidFill>
                <a:effectLst>
                  <a:outerShdw blurRad="38100" dist="38100" dir="2700000" algn="tl">
                    <a:srgbClr val="000000">
                      <a:alpha val="43137"/>
                    </a:srgbClr>
                  </a:outerShdw>
                </a:effectLst>
              </a:rPr>
              <a:t>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42" name="Imagem 41">
            <a:extLst>
              <a:ext uri="{FF2B5EF4-FFF2-40B4-BE49-F238E27FC236}">
                <a16:creationId xmlns:a16="http://schemas.microsoft.com/office/drawing/2014/main" id="{06B7CA80-9B10-4DC0-89C6-9A966A88D24B}"/>
              </a:ext>
            </a:extLst>
          </p:cNvPr>
          <p:cNvPicPr>
            <a:picLocks noChangeAspect="1"/>
          </p:cNvPicPr>
          <p:nvPr/>
        </p:nvPicPr>
        <p:blipFill>
          <a:blip r:embed="rId3"/>
          <a:stretch>
            <a:fillRect/>
          </a:stretch>
        </p:blipFill>
        <p:spPr>
          <a:xfrm>
            <a:off x="6897680" y="1047094"/>
            <a:ext cx="360000" cy="360000"/>
          </a:xfrm>
          <a:prstGeom prst="rect">
            <a:avLst/>
          </a:prstGeom>
        </p:spPr>
      </p:pic>
      <p:pic>
        <p:nvPicPr>
          <p:cNvPr id="45" name="Imagem 44">
            <a:extLst>
              <a:ext uri="{FF2B5EF4-FFF2-40B4-BE49-F238E27FC236}">
                <a16:creationId xmlns:a16="http://schemas.microsoft.com/office/drawing/2014/main" id="{55C95FF9-EB91-4026-9444-810350BEBD29}"/>
              </a:ext>
            </a:extLst>
          </p:cNvPr>
          <p:cNvPicPr>
            <a:picLocks noChangeAspect="1"/>
          </p:cNvPicPr>
          <p:nvPr/>
        </p:nvPicPr>
        <p:blipFill>
          <a:blip r:embed="rId4"/>
          <a:stretch>
            <a:fillRect/>
          </a:stretch>
        </p:blipFill>
        <p:spPr>
          <a:xfrm>
            <a:off x="6897310" y="5733357"/>
            <a:ext cx="360000" cy="360000"/>
          </a:xfrm>
          <a:prstGeom prst="rect">
            <a:avLst/>
          </a:prstGeom>
        </p:spPr>
      </p:pic>
      <p:sp>
        <p:nvSpPr>
          <p:cNvPr id="47" name="Retângulo 46">
            <a:extLst>
              <a:ext uri="{FF2B5EF4-FFF2-40B4-BE49-F238E27FC236}">
                <a16:creationId xmlns:a16="http://schemas.microsoft.com/office/drawing/2014/main" id="{894B8739-564C-476F-95C6-3D4C850FF663}"/>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a:t>
            </a:r>
            <a:r>
              <a:rPr lang="sl-SI" sz="2400" b="1" dirty="0">
                <a:solidFill>
                  <a:schemeClr val="bg1">
                    <a:lumMod val="65000"/>
                  </a:schemeClr>
                </a:solidFill>
                <a:effectLst>
                  <a:outerShdw blurRad="38100" dist="38100" dir="2700000" algn="tl">
                    <a:srgbClr val="000000">
                      <a:alpha val="43137"/>
                    </a:srgbClr>
                  </a:outerShdw>
                </a:effectLst>
              </a:rPr>
              <a:t>Načrtovanje izkustva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8" name="Retângulo 47">
            <a:extLst>
              <a:ext uri="{FF2B5EF4-FFF2-40B4-BE49-F238E27FC236}">
                <a16:creationId xmlns:a16="http://schemas.microsoft.com/office/drawing/2014/main" id="{FFF72EC2-9D59-4CE4-9650-4D54BDA667D6}"/>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a:t>
            </a:r>
            <a:r>
              <a:rPr lang="sl-SI" sz="2400" b="1" dirty="0">
                <a:solidFill>
                  <a:schemeClr val="bg1">
                    <a:lumMod val="65000"/>
                  </a:schemeClr>
                </a:solidFill>
                <a:effectLst>
                  <a:outerShdw blurRad="38100" dist="38100" dir="2700000" algn="tl">
                    <a:srgbClr val="000000">
                      <a:alpha val="43137"/>
                    </a:srgbClr>
                  </a:outerShdw>
                </a:effectLst>
              </a:rPr>
              <a:t>Po zemljevidu izkustev naših gostov</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50" name="Seta: Pentágono 49">
            <a:extLst>
              <a:ext uri="{FF2B5EF4-FFF2-40B4-BE49-F238E27FC236}">
                <a16:creationId xmlns:a16="http://schemas.microsoft.com/office/drawing/2014/main" id="{E09D3260-1A16-4E32-8CCB-EAF95B702B96}"/>
              </a:ext>
            </a:extLst>
          </p:cNvPr>
          <p:cNvSpPr/>
          <p:nvPr/>
        </p:nvSpPr>
        <p:spPr>
          <a:xfrm>
            <a:off x="360413" y="5679357"/>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effectLst>
                  <a:outerShdw blurRad="38100" dist="38100" dir="2700000" algn="tl">
                    <a:srgbClr val="000000">
                      <a:alpha val="43137"/>
                    </a:srgbClr>
                  </a:outerShdw>
                </a:effectLst>
              </a:rPr>
              <a:t>IX. </a:t>
            </a:r>
            <a:r>
              <a:rPr lang="sl-SI" sz="2800" b="1" dirty="0">
                <a:effectLst>
                  <a:outerShdw blurRad="38100" dist="38100" dir="2700000" algn="tl">
                    <a:srgbClr val="000000">
                      <a:alpha val="43137"/>
                    </a:srgbClr>
                  </a:outerShdw>
                </a:effectLst>
              </a:rPr>
              <a:t>Spletno trženje</a:t>
            </a:r>
            <a:endParaRPr lang="en-GB" sz="2800" b="1" dirty="0">
              <a:effectLst>
                <a:outerShdw blurRad="38100" dist="38100" dir="2700000" algn="tl">
                  <a:srgbClr val="000000">
                    <a:alpha val="43137"/>
                  </a:srgbClr>
                </a:outerShdw>
              </a:effectLst>
            </a:endParaRPr>
          </a:p>
        </p:txBody>
      </p:sp>
      <p:pic>
        <p:nvPicPr>
          <p:cNvPr id="61" name="Imagem 60">
            <a:extLst>
              <a:ext uri="{FF2B5EF4-FFF2-40B4-BE49-F238E27FC236}">
                <a16:creationId xmlns:a16="http://schemas.microsoft.com/office/drawing/2014/main" id="{FF36D91E-1A18-444A-BE00-92CC561FF246}"/>
              </a:ext>
            </a:extLst>
          </p:cNvPr>
          <p:cNvPicPr>
            <a:picLocks noChangeAspect="1"/>
          </p:cNvPicPr>
          <p:nvPr/>
        </p:nvPicPr>
        <p:blipFill>
          <a:blip r:embed="rId3"/>
          <a:stretch>
            <a:fillRect/>
          </a:stretch>
        </p:blipFill>
        <p:spPr>
          <a:xfrm>
            <a:off x="6897310" y="1637038"/>
            <a:ext cx="360000" cy="360000"/>
          </a:xfrm>
          <a:prstGeom prst="rect">
            <a:avLst/>
          </a:prstGeom>
        </p:spPr>
      </p:pic>
      <p:pic>
        <p:nvPicPr>
          <p:cNvPr id="62" name="Imagem 61">
            <a:extLst>
              <a:ext uri="{FF2B5EF4-FFF2-40B4-BE49-F238E27FC236}">
                <a16:creationId xmlns:a16="http://schemas.microsoft.com/office/drawing/2014/main" id="{6DFCB4DD-BEB9-4EDD-9E93-2B58E124AF9C}"/>
              </a:ext>
            </a:extLst>
          </p:cNvPr>
          <p:cNvPicPr>
            <a:picLocks noChangeAspect="1"/>
          </p:cNvPicPr>
          <p:nvPr/>
        </p:nvPicPr>
        <p:blipFill>
          <a:blip r:embed="rId3"/>
          <a:stretch>
            <a:fillRect/>
          </a:stretch>
        </p:blipFill>
        <p:spPr>
          <a:xfrm>
            <a:off x="6897680" y="2214498"/>
            <a:ext cx="360000" cy="360000"/>
          </a:xfrm>
          <a:prstGeom prst="rect">
            <a:avLst/>
          </a:prstGeom>
        </p:spPr>
      </p:pic>
      <p:pic>
        <p:nvPicPr>
          <p:cNvPr id="63" name="Imagem 62">
            <a:extLst>
              <a:ext uri="{FF2B5EF4-FFF2-40B4-BE49-F238E27FC236}">
                <a16:creationId xmlns:a16="http://schemas.microsoft.com/office/drawing/2014/main" id="{311A191D-D60B-4A16-B28B-B682235E4821}"/>
              </a:ext>
            </a:extLst>
          </p:cNvPr>
          <p:cNvPicPr>
            <a:picLocks noChangeAspect="1"/>
          </p:cNvPicPr>
          <p:nvPr/>
        </p:nvPicPr>
        <p:blipFill>
          <a:blip r:embed="rId3"/>
          <a:stretch>
            <a:fillRect/>
          </a:stretch>
        </p:blipFill>
        <p:spPr>
          <a:xfrm>
            <a:off x="6897680" y="2808602"/>
            <a:ext cx="360000" cy="360000"/>
          </a:xfrm>
          <a:prstGeom prst="rect">
            <a:avLst/>
          </a:prstGeom>
        </p:spPr>
      </p:pic>
      <p:pic>
        <p:nvPicPr>
          <p:cNvPr id="64" name="Imagem 63">
            <a:extLst>
              <a:ext uri="{FF2B5EF4-FFF2-40B4-BE49-F238E27FC236}">
                <a16:creationId xmlns:a16="http://schemas.microsoft.com/office/drawing/2014/main" id="{9B613E9F-FBA2-456A-892B-7591441025D9}"/>
              </a:ext>
            </a:extLst>
          </p:cNvPr>
          <p:cNvPicPr>
            <a:picLocks noChangeAspect="1"/>
          </p:cNvPicPr>
          <p:nvPr/>
        </p:nvPicPr>
        <p:blipFill>
          <a:blip r:embed="rId3"/>
          <a:stretch>
            <a:fillRect/>
          </a:stretch>
        </p:blipFill>
        <p:spPr>
          <a:xfrm>
            <a:off x="6897680" y="3388145"/>
            <a:ext cx="360000" cy="360000"/>
          </a:xfrm>
          <a:prstGeom prst="rect">
            <a:avLst/>
          </a:prstGeom>
        </p:spPr>
      </p:pic>
      <p:pic>
        <p:nvPicPr>
          <p:cNvPr id="65" name="Imagem 64">
            <a:extLst>
              <a:ext uri="{FF2B5EF4-FFF2-40B4-BE49-F238E27FC236}">
                <a16:creationId xmlns:a16="http://schemas.microsoft.com/office/drawing/2014/main" id="{E74CFAE8-AF2B-47C8-A9F2-11AE630C3893}"/>
              </a:ext>
            </a:extLst>
          </p:cNvPr>
          <p:cNvPicPr>
            <a:picLocks noChangeAspect="1"/>
          </p:cNvPicPr>
          <p:nvPr/>
        </p:nvPicPr>
        <p:blipFill>
          <a:blip r:embed="rId3"/>
          <a:stretch>
            <a:fillRect/>
          </a:stretch>
        </p:blipFill>
        <p:spPr>
          <a:xfrm>
            <a:off x="6897680" y="3976010"/>
            <a:ext cx="360000" cy="360000"/>
          </a:xfrm>
          <a:prstGeom prst="rect">
            <a:avLst/>
          </a:prstGeom>
        </p:spPr>
      </p:pic>
      <p:pic>
        <p:nvPicPr>
          <p:cNvPr id="66" name="Imagem 65">
            <a:extLst>
              <a:ext uri="{FF2B5EF4-FFF2-40B4-BE49-F238E27FC236}">
                <a16:creationId xmlns:a16="http://schemas.microsoft.com/office/drawing/2014/main" id="{7E70EB6E-B098-461D-B8B4-354B2E99D688}"/>
              </a:ext>
            </a:extLst>
          </p:cNvPr>
          <p:cNvPicPr>
            <a:picLocks noChangeAspect="1"/>
          </p:cNvPicPr>
          <p:nvPr/>
        </p:nvPicPr>
        <p:blipFill>
          <a:blip r:embed="rId3"/>
          <a:stretch>
            <a:fillRect/>
          </a:stretch>
        </p:blipFill>
        <p:spPr>
          <a:xfrm>
            <a:off x="6897680" y="4561792"/>
            <a:ext cx="360000" cy="360000"/>
          </a:xfrm>
          <a:prstGeom prst="rect">
            <a:avLst/>
          </a:prstGeom>
        </p:spPr>
      </p:pic>
      <p:pic>
        <p:nvPicPr>
          <p:cNvPr id="23" name="Imagem 22">
            <a:extLst>
              <a:ext uri="{FF2B5EF4-FFF2-40B4-BE49-F238E27FC236}">
                <a16:creationId xmlns:a16="http://schemas.microsoft.com/office/drawing/2014/main" id="{BF5C609D-EEDF-4B2F-9FA8-BFB1A81688E1}"/>
              </a:ext>
            </a:extLst>
          </p:cNvPr>
          <p:cNvPicPr>
            <a:picLocks noChangeAspect="1"/>
          </p:cNvPicPr>
          <p:nvPr/>
        </p:nvPicPr>
        <p:blipFill>
          <a:blip r:embed="rId3"/>
          <a:stretch>
            <a:fillRect/>
          </a:stretch>
        </p:blipFill>
        <p:spPr>
          <a:xfrm>
            <a:off x="6897680" y="5144030"/>
            <a:ext cx="360000" cy="360000"/>
          </a:xfrm>
          <a:prstGeom prst="rect">
            <a:avLst/>
          </a:prstGeom>
        </p:spPr>
      </p:pic>
    </p:spTree>
    <p:extLst>
      <p:ext uri="{BB962C8B-B14F-4D97-AF65-F5344CB8AC3E}">
        <p14:creationId xmlns:p14="http://schemas.microsoft.com/office/powerpoint/2010/main" val="11606212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0EC221EE-A420-4A7A-9FEA-63882C6EA47C}"/>
              </a:ext>
            </a:extLst>
          </p:cNvPr>
          <p:cNvSpPr>
            <a:spLocks noGrp="1"/>
          </p:cNvSpPr>
          <p:nvPr>
            <p:ph type="body" sz="quarter" idx="13"/>
          </p:nvPr>
        </p:nvSpPr>
        <p:spPr>
          <a:xfrm>
            <a:off x="388093" y="936395"/>
            <a:ext cx="3058492" cy="3297980"/>
          </a:xfrm>
        </p:spPr>
        <p:txBody>
          <a:bodyPr>
            <a:normAutofit/>
          </a:bodyPr>
          <a:lstStyle/>
          <a:p>
            <a:r>
              <a:rPr lang="sl-SI" sz="5400" dirty="0">
                <a:solidFill>
                  <a:schemeClr val="bg1"/>
                </a:solidFill>
                <a:effectLst>
                  <a:outerShdw blurRad="38100" dist="38100" dir="2700000" algn="tl">
                    <a:srgbClr val="000000">
                      <a:alpha val="43137"/>
                    </a:srgbClr>
                  </a:outerShdw>
                </a:effectLst>
              </a:rPr>
              <a:t>Dodatno branje</a:t>
            </a:r>
            <a:endParaRPr lang="en-US" sz="4000" dirty="0">
              <a:solidFill>
                <a:schemeClr val="bg1"/>
              </a:solidFill>
              <a:effectLst>
                <a:outerShdw blurRad="38100" dist="38100" dir="2700000" algn="tl">
                  <a:srgbClr val="000000">
                    <a:alpha val="43137"/>
                  </a:srgbClr>
                </a:outerShdw>
              </a:effectLst>
            </a:endParaRPr>
          </a:p>
        </p:txBody>
      </p:sp>
      <p:pic>
        <p:nvPicPr>
          <p:cNvPr id="5" name="Marcador de Posição da Imagem 4">
            <a:extLst>
              <a:ext uri="{FF2B5EF4-FFF2-40B4-BE49-F238E27FC236}">
                <a16:creationId xmlns:a16="http://schemas.microsoft.com/office/drawing/2014/main" id="{0240CB3F-4900-4272-A2DB-4FB9D92B8D36}"/>
              </a:ext>
            </a:extLst>
          </p:cNvPr>
          <p:cNvPicPr>
            <a:picLocks noGrp="1" noChangeAspect="1"/>
          </p:cNvPicPr>
          <p:nvPr>
            <p:ph type="pic" sz="quarter" idx="19"/>
          </p:nvPr>
        </p:nvPicPr>
        <p:blipFill rotWithShape="1">
          <a:blip r:embed="rId2"/>
          <a:srcRect t="20997" b="-91"/>
          <a:stretch/>
        </p:blipFill>
        <p:spPr>
          <a:xfrm>
            <a:off x="3564835" y="0"/>
            <a:ext cx="8627164" cy="4553528"/>
          </a:xfrm>
        </p:spPr>
      </p:pic>
    </p:spTree>
    <p:extLst>
      <p:ext uri="{BB962C8B-B14F-4D97-AF65-F5344CB8AC3E}">
        <p14:creationId xmlns:p14="http://schemas.microsoft.com/office/powerpoint/2010/main" val="22252522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53C78F85-D2E3-43E1-991C-3E3F2F1F52C6}"/>
              </a:ext>
            </a:extLst>
          </p:cNvPr>
          <p:cNvPicPr>
            <a:picLocks noChangeAspect="1"/>
          </p:cNvPicPr>
          <p:nvPr/>
        </p:nvPicPr>
        <p:blipFill>
          <a:blip r:embed="rId3"/>
          <a:stretch>
            <a:fillRect/>
          </a:stretch>
        </p:blipFill>
        <p:spPr>
          <a:xfrm>
            <a:off x="367039" y="337780"/>
            <a:ext cx="720000" cy="720000"/>
          </a:xfrm>
          <a:prstGeom prst="rect">
            <a:avLst/>
          </a:prstGeom>
        </p:spPr>
      </p:pic>
      <p:sp>
        <p:nvSpPr>
          <p:cNvPr id="12" name="Retângulo: Canto Dobrado 11">
            <a:extLst>
              <a:ext uri="{FF2B5EF4-FFF2-40B4-BE49-F238E27FC236}">
                <a16:creationId xmlns:a16="http://schemas.microsoft.com/office/drawing/2014/main" id="{4B4436C0-912F-45E9-A283-AB5990601C1E}"/>
              </a:ext>
            </a:extLst>
          </p:cNvPr>
          <p:cNvSpPr/>
          <p:nvPr/>
        </p:nvSpPr>
        <p:spPr>
          <a:xfrm rot="21188374">
            <a:off x="447536" y="1256061"/>
            <a:ext cx="3427477" cy="179549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tx1"/>
                </a:solidFill>
              </a:rPr>
              <a:t>A Guide to Improving Your </a:t>
            </a:r>
            <a:r>
              <a:rPr lang="en-US" sz="2400" b="1" dirty="0" err="1">
                <a:solidFill>
                  <a:schemeClr val="tx1"/>
                </a:solidFill>
              </a:rPr>
              <a:t>Tripadvisor</a:t>
            </a:r>
            <a:r>
              <a:rPr lang="en-US" sz="2400" b="1" dirty="0">
                <a:solidFill>
                  <a:schemeClr val="tx1"/>
                </a:solidFill>
              </a:rPr>
              <a:t> Ranking</a:t>
            </a:r>
          </a:p>
          <a:p>
            <a:pPr>
              <a:lnSpc>
                <a:spcPct val="150000"/>
              </a:lnSpc>
            </a:pPr>
            <a:r>
              <a:rPr lang="en-US" sz="2400" b="1" dirty="0">
                <a:solidFill>
                  <a:schemeClr val="tx1"/>
                </a:solidFill>
              </a:rPr>
              <a:t>[</a:t>
            </a:r>
            <a:r>
              <a:rPr lang="en-US" sz="2400" b="1" dirty="0">
                <a:solidFill>
                  <a:schemeClr val="tx1"/>
                </a:solidFill>
                <a:hlinkClick r:id="rId4"/>
              </a:rPr>
              <a:t>CLICK HERE</a:t>
            </a:r>
            <a:r>
              <a:rPr lang="en-US" sz="2400" b="1" dirty="0">
                <a:solidFill>
                  <a:schemeClr val="tx1"/>
                </a:solidFill>
              </a:rPr>
              <a:t>]</a:t>
            </a:r>
          </a:p>
        </p:txBody>
      </p:sp>
      <p:sp>
        <p:nvSpPr>
          <p:cNvPr id="14" name="Retângulo: Canto Dobrado 13">
            <a:extLst>
              <a:ext uri="{FF2B5EF4-FFF2-40B4-BE49-F238E27FC236}">
                <a16:creationId xmlns:a16="http://schemas.microsoft.com/office/drawing/2014/main" id="{81A14E31-5BCE-4C70-80A1-FEDA14825B04}"/>
              </a:ext>
            </a:extLst>
          </p:cNvPr>
          <p:cNvSpPr/>
          <p:nvPr/>
        </p:nvSpPr>
        <p:spPr>
          <a:xfrm rot="21289691">
            <a:off x="4174273" y="4527609"/>
            <a:ext cx="3077105" cy="1857705"/>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tx1"/>
                </a:solidFill>
              </a:rPr>
              <a:t>What Are Display Ads? The Complete Guide [</a:t>
            </a:r>
            <a:r>
              <a:rPr lang="en-US" sz="2400" b="1" dirty="0">
                <a:solidFill>
                  <a:schemeClr val="tx1"/>
                </a:solidFill>
                <a:hlinkClick r:id="rId5"/>
              </a:rPr>
              <a:t>CLICK HERE</a:t>
            </a:r>
            <a:r>
              <a:rPr lang="en-US" sz="2400" b="1" dirty="0">
                <a:solidFill>
                  <a:schemeClr val="tx1"/>
                </a:solidFill>
              </a:rPr>
              <a:t>]</a:t>
            </a:r>
          </a:p>
        </p:txBody>
      </p:sp>
      <p:sp>
        <p:nvSpPr>
          <p:cNvPr id="18" name="Retângulo: Canto Dobrado 17">
            <a:extLst>
              <a:ext uri="{FF2B5EF4-FFF2-40B4-BE49-F238E27FC236}">
                <a16:creationId xmlns:a16="http://schemas.microsoft.com/office/drawing/2014/main" id="{12F7AAC3-F235-44AA-A819-C9ECAD2ED69F}"/>
              </a:ext>
            </a:extLst>
          </p:cNvPr>
          <p:cNvSpPr/>
          <p:nvPr/>
        </p:nvSpPr>
        <p:spPr>
          <a:xfrm rot="235930">
            <a:off x="4135083" y="2368340"/>
            <a:ext cx="3798865" cy="1795629"/>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i="0" dirty="0">
                <a:solidFill>
                  <a:srgbClr val="171717"/>
                </a:solidFill>
                <a:effectLst/>
              </a:rPr>
              <a:t>How SEO Fits Into An Inbound Marketing Strategy</a:t>
            </a:r>
          </a:p>
          <a:p>
            <a:pPr>
              <a:lnSpc>
                <a:spcPct val="150000"/>
              </a:lnSpc>
            </a:pPr>
            <a:r>
              <a:rPr lang="en-US" sz="2400" b="1" dirty="0">
                <a:solidFill>
                  <a:schemeClr val="tx1"/>
                </a:solidFill>
              </a:rPr>
              <a:t>[</a:t>
            </a:r>
            <a:r>
              <a:rPr lang="en-US" sz="2400" b="1" dirty="0">
                <a:solidFill>
                  <a:schemeClr val="tx1"/>
                </a:solidFill>
                <a:hlinkClick r:id="rId6"/>
              </a:rPr>
              <a:t>CLICK HERE</a:t>
            </a:r>
            <a:r>
              <a:rPr lang="en-US" sz="2400" b="1" dirty="0">
                <a:solidFill>
                  <a:schemeClr val="tx1"/>
                </a:solidFill>
              </a:rPr>
              <a:t>] </a:t>
            </a:r>
          </a:p>
        </p:txBody>
      </p:sp>
      <p:sp>
        <p:nvSpPr>
          <p:cNvPr id="19" name="Retângulo: Canto Dobrado 18">
            <a:extLst>
              <a:ext uri="{FF2B5EF4-FFF2-40B4-BE49-F238E27FC236}">
                <a16:creationId xmlns:a16="http://schemas.microsoft.com/office/drawing/2014/main" id="{0988B07D-1941-49E1-B804-35D6ED9D7D0C}"/>
              </a:ext>
            </a:extLst>
          </p:cNvPr>
          <p:cNvSpPr/>
          <p:nvPr/>
        </p:nvSpPr>
        <p:spPr>
          <a:xfrm rot="405137">
            <a:off x="4709095" y="886964"/>
            <a:ext cx="3292003" cy="1253159"/>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tx1"/>
                </a:solidFill>
              </a:rPr>
              <a:t>What Is a Landing Page? [</a:t>
            </a:r>
            <a:r>
              <a:rPr lang="en-US" sz="2400" b="1" dirty="0">
                <a:solidFill>
                  <a:schemeClr val="tx1"/>
                </a:solidFill>
                <a:hlinkClick r:id="rId7"/>
              </a:rPr>
              <a:t>CLICK HERE</a:t>
            </a:r>
            <a:r>
              <a:rPr lang="en-US" sz="2400" b="1" dirty="0">
                <a:solidFill>
                  <a:schemeClr val="tx1"/>
                </a:solidFill>
              </a:rPr>
              <a:t>]</a:t>
            </a:r>
          </a:p>
        </p:txBody>
      </p:sp>
      <p:sp>
        <p:nvSpPr>
          <p:cNvPr id="20" name="Retângulo: Canto Dobrado 19">
            <a:extLst>
              <a:ext uri="{FF2B5EF4-FFF2-40B4-BE49-F238E27FC236}">
                <a16:creationId xmlns:a16="http://schemas.microsoft.com/office/drawing/2014/main" id="{E55942D6-8040-449E-A685-74D2A97718B7}"/>
              </a:ext>
            </a:extLst>
          </p:cNvPr>
          <p:cNvSpPr/>
          <p:nvPr/>
        </p:nvSpPr>
        <p:spPr>
          <a:xfrm rot="513259">
            <a:off x="8495982" y="642488"/>
            <a:ext cx="3494183" cy="1335351"/>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tx1"/>
                </a:solidFill>
              </a:rPr>
              <a:t>What Is Email Marketing?</a:t>
            </a:r>
          </a:p>
          <a:p>
            <a:pPr>
              <a:lnSpc>
                <a:spcPct val="150000"/>
              </a:lnSpc>
            </a:pPr>
            <a:r>
              <a:rPr lang="en-US" sz="2400" b="1" dirty="0">
                <a:solidFill>
                  <a:schemeClr val="tx1"/>
                </a:solidFill>
              </a:rPr>
              <a:t>[</a:t>
            </a:r>
            <a:r>
              <a:rPr lang="en-US" sz="2400" b="1" dirty="0">
                <a:solidFill>
                  <a:schemeClr val="tx1"/>
                </a:solidFill>
                <a:hlinkClick r:id="rId8"/>
              </a:rPr>
              <a:t>CLICK HERE</a:t>
            </a:r>
            <a:r>
              <a:rPr lang="en-US" sz="2400" b="1" dirty="0">
                <a:solidFill>
                  <a:schemeClr val="tx1"/>
                </a:solidFill>
              </a:rPr>
              <a:t>]</a:t>
            </a:r>
          </a:p>
        </p:txBody>
      </p:sp>
      <p:sp>
        <p:nvSpPr>
          <p:cNvPr id="21" name="Retângulo: Canto Dobrado 20">
            <a:extLst>
              <a:ext uri="{FF2B5EF4-FFF2-40B4-BE49-F238E27FC236}">
                <a16:creationId xmlns:a16="http://schemas.microsoft.com/office/drawing/2014/main" id="{46DC60C9-8EC2-4B67-9843-C20260AC9C31}"/>
              </a:ext>
            </a:extLst>
          </p:cNvPr>
          <p:cNvSpPr/>
          <p:nvPr/>
        </p:nvSpPr>
        <p:spPr>
          <a:xfrm rot="169404">
            <a:off x="7795906" y="4476495"/>
            <a:ext cx="3446250" cy="178379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i="0" dirty="0">
                <a:solidFill>
                  <a:srgbClr val="292929"/>
                </a:solidFill>
                <a:effectLst/>
              </a:rPr>
              <a:t>The Role of Social Media in Tourism Marketing</a:t>
            </a:r>
          </a:p>
          <a:p>
            <a:pPr>
              <a:lnSpc>
                <a:spcPct val="150000"/>
              </a:lnSpc>
            </a:pPr>
            <a:r>
              <a:rPr lang="en-US" sz="2400" b="1" i="0" dirty="0">
                <a:solidFill>
                  <a:srgbClr val="292929"/>
                </a:solidFill>
                <a:effectLst/>
              </a:rPr>
              <a:t>[</a:t>
            </a:r>
            <a:r>
              <a:rPr lang="en-US" sz="2400" b="1" i="0" dirty="0">
                <a:solidFill>
                  <a:srgbClr val="292929"/>
                </a:solidFill>
                <a:effectLst/>
                <a:hlinkClick r:id="rId9"/>
              </a:rPr>
              <a:t>CLICK HERE</a:t>
            </a:r>
            <a:r>
              <a:rPr lang="en-US" sz="2400" b="1" i="0" dirty="0">
                <a:solidFill>
                  <a:srgbClr val="292929"/>
                </a:solidFill>
                <a:effectLst/>
              </a:rPr>
              <a:t>]</a:t>
            </a:r>
          </a:p>
        </p:txBody>
      </p:sp>
      <p:sp>
        <p:nvSpPr>
          <p:cNvPr id="22" name="Retângulo: Canto Dobrado 21">
            <a:extLst>
              <a:ext uri="{FF2B5EF4-FFF2-40B4-BE49-F238E27FC236}">
                <a16:creationId xmlns:a16="http://schemas.microsoft.com/office/drawing/2014/main" id="{C7406B8D-2C2C-4845-A8C5-242D3D4CD087}"/>
              </a:ext>
            </a:extLst>
          </p:cNvPr>
          <p:cNvSpPr/>
          <p:nvPr/>
        </p:nvSpPr>
        <p:spPr>
          <a:xfrm rot="1208101">
            <a:off x="611901" y="3747093"/>
            <a:ext cx="3052275" cy="2318634"/>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i="0" dirty="0">
                <a:solidFill>
                  <a:schemeClr val="tx1"/>
                </a:solidFill>
                <a:effectLst/>
              </a:rPr>
              <a:t>10 Tips To Increase Your Hotel Bookings Through OTAs</a:t>
            </a:r>
          </a:p>
          <a:p>
            <a:pPr>
              <a:lnSpc>
                <a:spcPct val="150000"/>
              </a:lnSpc>
            </a:pPr>
            <a:r>
              <a:rPr lang="en-US" sz="2400" b="1" i="0" dirty="0">
                <a:solidFill>
                  <a:srgbClr val="444444"/>
                </a:solidFill>
                <a:effectLst/>
              </a:rPr>
              <a:t>[</a:t>
            </a:r>
            <a:r>
              <a:rPr lang="en-US" sz="2400" b="1" i="0" dirty="0">
                <a:solidFill>
                  <a:srgbClr val="444444"/>
                </a:solidFill>
                <a:effectLst/>
                <a:hlinkClick r:id="rId10"/>
              </a:rPr>
              <a:t>CLICK HERE</a:t>
            </a:r>
            <a:r>
              <a:rPr lang="en-US" sz="2400" b="1" i="0" dirty="0">
                <a:solidFill>
                  <a:srgbClr val="444444"/>
                </a:solidFill>
                <a:effectLst/>
              </a:rPr>
              <a:t>]</a:t>
            </a:r>
          </a:p>
        </p:txBody>
      </p:sp>
      <p:sp>
        <p:nvSpPr>
          <p:cNvPr id="3" name="Text Placeholder 2">
            <a:extLst>
              <a:ext uri="{FF2B5EF4-FFF2-40B4-BE49-F238E27FC236}">
                <a16:creationId xmlns:a16="http://schemas.microsoft.com/office/drawing/2014/main" id="{9E9B760F-C178-4597-9135-A15D44E30115}"/>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Dodatno branje</a:t>
            </a:r>
            <a:endParaRPr lang="en-US" sz="3600" b="1" dirty="0"/>
          </a:p>
        </p:txBody>
      </p:sp>
      <p:sp>
        <p:nvSpPr>
          <p:cNvPr id="11" name="Retângulo: Canto Dobrado 10">
            <a:extLst>
              <a:ext uri="{FF2B5EF4-FFF2-40B4-BE49-F238E27FC236}">
                <a16:creationId xmlns:a16="http://schemas.microsoft.com/office/drawing/2014/main" id="{79E098F3-6979-4B82-96AD-E408CC9B81EC}"/>
              </a:ext>
            </a:extLst>
          </p:cNvPr>
          <p:cNvSpPr/>
          <p:nvPr/>
        </p:nvSpPr>
        <p:spPr>
          <a:xfrm rot="21376562">
            <a:off x="8253107" y="2384547"/>
            <a:ext cx="3446250" cy="178379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i="0" dirty="0">
                <a:solidFill>
                  <a:srgbClr val="292929"/>
                </a:solidFill>
                <a:effectLst/>
              </a:rPr>
              <a:t>The Beginner’s Guide to a Sales Funnel</a:t>
            </a:r>
          </a:p>
          <a:p>
            <a:pPr>
              <a:lnSpc>
                <a:spcPct val="150000"/>
              </a:lnSpc>
            </a:pPr>
            <a:r>
              <a:rPr lang="en-US" sz="2400" b="1" i="0" dirty="0">
                <a:solidFill>
                  <a:srgbClr val="292929"/>
                </a:solidFill>
                <a:effectLst/>
              </a:rPr>
              <a:t>[</a:t>
            </a:r>
            <a:r>
              <a:rPr lang="en-US" sz="2400" b="1" i="0" dirty="0">
                <a:solidFill>
                  <a:srgbClr val="292929"/>
                </a:solidFill>
                <a:effectLst/>
                <a:hlinkClick r:id="rId11"/>
              </a:rPr>
              <a:t>CLICK HERE</a:t>
            </a:r>
            <a:r>
              <a:rPr lang="en-US" sz="2400" b="1" i="0" dirty="0">
                <a:solidFill>
                  <a:srgbClr val="292929"/>
                </a:solidFill>
                <a:effectLst/>
              </a:rPr>
              <a:t>]</a:t>
            </a:r>
          </a:p>
        </p:txBody>
      </p:sp>
    </p:spTree>
    <p:extLst>
      <p:ext uri="{BB962C8B-B14F-4D97-AF65-F5344CB8AC3E}">
        <p14:creationId xmlns:p14="http://schemas.microsoft.com/office/powerpoint/2010/main" val="5525554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EAD4A2FB-A3E2-4D5F-9FD0-87259D051684}"/>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Naloga</a:t>
            </a:r>
            <a:r>
              <a:rPr lang="en-US" sz="3600" b="1" dirty="0"/>
              <a:t> #2</a:t>
            </a:r>
          </a:p>
        </p:txBody>
      </p:sp>
      <p:pic>
        <p:nvPicPr>
          <p:cNvPr id="11" name="Imagem 10">
            <a:extLst>
              <a:ext uri="{FF2B5EF4-FFF2-40B4-BE49-F238E27FC236}">
                <a16:creationId xmlns:a16="http://schemas.microsoft.com/office/drawing/2014/main" id="{FA14B54B-F2C3-493D-B2E8-D7BE0F43E1E8}"/>
              </a:ext>
            </a:extLst>
          </p:cNvPr>
          <p:cNvPicPr>
            <a:picLocks noChangeAspect="1"/>
          </p:cNvPicPr>
          <p:nvPr/>
        </p:nvPicPr>
        <p:blipFill>
          <a:blip r:embed="rId2"/>
          <a:stretch>
            <a:fillRect/>
          </a:stretch>
        </p:blipFill>
        <p:spPr>
          <a:xfrm>
            <a:off x="365023" y="337780"/>
            <a:ext cx="720000" cy="720000"/>
          </a:xfrm>
          <a:prstGeom prst="rect">
            <a:avLst/>
          </a:prstGeom>
        </p:spPr>
      </p:pic>
      <p:sp>
        <p:nvSpPr>
          <p:cNvPr id="6" name="Retângulo: Canto Dobrado 5">
            <a:extLst>
              <a:ext uri="{FF2B5EF4-FFF2-40B4-BE49-F238E27FC236}">
                <a16:creationId xmlns:a16="http://schemas.microsoft.com/office/drawing/2014/main" id="{075D1D6A-14B4-4D67-B641-170BEA5AD5B0}"/>
              </a:ext>
            </a:extLst>
          </p:cNvPr>
          <p:cNvSpPr/>
          <p:nvPr/>
        </p:nvSpPr>
        <p:spPr>
          <a:xfrm>
            <a:off x="169683" y="1046457"/>
            <a:ext cx="11887200" cy="5175234"/>
          </a:xfrm>
          <a:prstGeom prst="foldedCorner">
            <a:avLst>
              <a:gd name="adj" fmla="val 8853"/>
            </a:avLst>
          </a:prstGeom>
          <a:solidFill>
            <a:srgbClr val="FDDE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pPr>
            <a:r>
              <a:rPr lang="sl-SI" sz="2400" b="1" dirty="0">
                <a:solidFill>
                  <a:schemeClr val="tx1"/>
                </a:solidFill>
              </a:rPr>
              <a:t>Kako poteka spletno oglaševanje tvojega podjetja</a:t>
            </a:r>
            <a:r>
              <a:rPr lang="en-GB" sz="2400" b="1" dirty="0">
                <a:solidFill>
                  <a:schemeClr val="tx1"/>
                </a:solidFill>
              </a:rPr>
              <a:t>?</a:t>
            </a:r>
          </a:p>
          <a:p>
            <a:pPr>
              <a:lnSpc>
                <a:spcPct val="150000"/>
              </a:lnSpc>
              <a:spcAft>
                <a:spcPts val="600"/>
              </a:spcAft>
            </a:pPr>
            <a:r>
              <a:rPr lang="sl-SI" sz="2400" b="1" dirty="0">
                <a:solidFill>
                  <a:schemeClr val="tx1"/>
                </a:solidFill>
              </a:rPr>
              <a:t>Najprej opredeli in naštej vse platforme, ki jih uporabljate, vključno s spletno stranjo, blogom, družbenimi omrežji in spletno prodajo</a:t>
            </a:r>
            <a:r>
              <a:rPr lang="en-GB" sz="2400" b="1" dirty="0">
                <a:solidFill>
                  <a:schemeClr val="tx1"/>
                </a:solidFill>
              </a:rPr>
              <a:t>. </a:t>
            </a:r>
            <a:r>
              <a:rPr lang="sl-SI" sz="2400" b="1" dirty="0">
                <a:solidFill>
                  <a:schemeClr val="tx1"/>
                </a:solidFill>
              </a:rPr>
              <a:t>Ali med njimi vidiš povezavo in razumeš, kako so različni kanali med seboj povezani ter kako skupaj prispevajo k večji prepoznavnosti znamke</a:t>
            </a:r>
            <a:r>
              <a:rPr lang="en-GB" sz="2400" b="1" dirty="0">
                <a:solidFill>
                  <a:schemeClr val="tx1"/>
                </a:solidFill>
              </a:rPr>
              <a:t>?</a:t>
            </a:r>
          </a:p>
          <a:p>
            <a:pPr>
              <a:lnSpc>
                <a:spcPct val="150000"/>
              </a:lnSpc>
              <a:spcAft>
                <a:spcPts val="600"/>
              </a:spcAft>
            </a:pPr>
            <a:r>
              <a:rPr lang="sl-SI" sz="2400" b="1" dirty="0">
                <a:solidFill>
                  <a:schemeClr val="tx1"/>
                </a:solidFill>
              </a:rPr>
              <a:t>Nato vzpostavi novo strategijo spletnega trženja, ki naj bo zastavljena na spletnih kanalih, ki jih uporabljate ter na tvojih virih</a:t>
            </a:r>
            <a:r>
              <a:rPr lang="en-GB" sz="2400" b="1" dirty="0">
                <a:solidFill>
                  <a:schemeClr val="tx1"/>
                </a:solidFill>
              </a:rPr>
              <a:t>. </a:t>
            </a:r>
            <a:r>
              <a:rPr lang="sl-SI" sz="2400" b="1" dirty="0">
                <a:solidFill>
                  <a:schemeClr val="tx1"/>
                </a:solidFill>
              </a:rPr>
              <a:t>Odgovori na temeljna vprašanja: zakaj, kdo, kaj, kdaj, kje, kako, proračun in sledenje kriterijem uspešnosti</a:t>
            </a:r>
            <a:r>
              <a:rPr lang="en-GB" sz="2400" b="1" dirty="0">
                <a:solidFill>
                  <a:schemeClr val="tx1"/>
                </a:solidFill>
              </a:rPr>
              <a:t>. </a:t>
            </a:r>
          </a:p>
          <a:p>
            <a:pPr>
              <a:lnSpc>
                <a:spcPct val="150000"/>
              </a:lnSpc>
              <a:spcAft>
                <a:spcPts val="600"/>
              </a:spcAft>
            </a:pPr>
            <a:r>
              <a:rPr lang="sl-SI" sz="2400" b="1" dirty="0">
                <a:solidFill>
                  <a:schemeClr val="tx1"/>
                </a:solidFill>
              </a:rPr>
              <a:t>Kam v strategijo si uvrstil vsebinsko trženje in katere medije boste uporabili?</a:t>
            </a:r>
            <a:endParaRPr lang="en-GB" sz="2400" b="1" dirty="0">
              <a:solidFill>
                <a:schemeClr val="tx1"/>
              </a:solidFill>
            </a:endParaRPr>
          </a:p>
        </p:txBody>
      </p:sp>
    </p:spTree>
    <p:extLst>
      <p:ext uri="{BB962C8B-B14F-4D97-AF65-F5344CB8AC3E}">
        <p14:creationId xmlns:p14="http://schemas.microsoft.com/office/powerpoint/2010/main" val="2055110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F89C9-5B42-454D-9BD6-6F386ACD4D99}"/>
              </a:ext>
            </a:extLst>
          </p:cNvPr>
          <p:cNvSpPr>
            <a:spLocks noGrp="1"/>
          </p:cNvSpPr>
          <p:nvPr>
            <p:ph type="body" sz="quarter" idx="13"/>
          </p:nvPr>
        </p:nvSpPr>
        <p:spPr/>
        <p:txBody>
          <a:bodyPr>
            <a:normAutofit/>
          </a:bodyPr>
          <a:lstStyle/>
          <a:p>
            <a:r>
              <a:rPr lang="sl-SI" sz="5400" dirty="0">
                <a:solidFill>
                  <a:schemeClr val="bg1"/>
                </a:solidFill>
                <a:effectLst>
                  <a:outerShdw blurRad="38100" dist="38100" dir="2700000" algn="tl">
                    <a:srgbClr val="000000">
                      <a:alpha val="43137"/>
                    </a:srgbClr>
                  </a:outerShdw>
                </a:effectLst>
              </a:rPr>
              <a:t>Povzetek modula</a:t>
            </a:r>
            <a:endParaRPr lang="en-US" sz="4000" dirty="0">
              <a:solidFill>
                <a:schemeClr val="bg1"/>
              </a:solidFill>
              <a:effectLst>
                <a:outerShdw blurRad="38100" dist="38100" dir="2700000" algn="tl">
                  <a:srgbClr val="000000">
                    <a:alpha val="43137"/>
                  </a:srgbClr>
                </a:outerShdw>
              </a:effectLst>
            </a:endParaRPr>
          </a:p>
        </p:txBody>
      </p:sp>
      <p:pic>
        <p:nvPicPr>
          <p:cNvPr id="6" name="Marcador de Posição da Imagem 5">
            <a:extLst>
              <a:ext uri="{FF2B5EF4-FFF2-40B4-BE49-F238E27FC236}">
                <a16:creationId xmlns:a16="http://schemas.microsoft.com/office/drawing/2014/main" id="{69680A05-CC9E-454B-A815-EFDE6028C3B3}"/>
              </a:ext>
            </a:extLst>
          </p:cNvPr>
          <p:cNvPicPr>
            <a:picLocks noGrp="1" noChangeAspect="1"/>
          </p:cNvPicPr>
          <p:nvPr>
            <p:ph type="pic" sz="quarter" idx="19"/>
          </p:nvPr>
        </p:nvPicPr>
        <p:blipFill>
          <a:blip r:embed="rId3"/>
          <a:srcRect t="10526" b="10526"/>
          <a:stretch>
            <a:fillRect/>
          </a:stretch>
        </p:blipFill>
        <p:spPr/>
      </p:pic>
      <p:sp>
        <p:nvSpPr>
          <p:cNvPr id="4" name="Text Placeholder 2">
            <a:extLst>
              <a:ext uri="{FF2B5EF4-FFF2-40B4-BE49-F238E27FC236}">
                <a16:creationId xmlns:a16="http://schemas.microsoft.com/office/drawing/2014/main" id="{C90E217A-EA26-4CCA-B6E5-E42E4B3F48EE}"/>
              </a:ext>
            </a:extLst>
          </p:cNvPr>
          <p:cNvSpPr>
            <a:spLocks noGrp="1"/>
          </p:cNvSpPr>
          <p:nvPr>
            <p:ph type="body" sz="quarter" idx="14"/>
          </p:nvPr>
        </p:nvSpPr>
        <p:spPr>
          <a:xfrm>
            <a:off x="497155" y="4662192"/>
            <a:ext cx="9000157" cy="469184"/>
          </a:xfrm>
        </p:spPr>
        <p:txBody>
          <a:bodyPr/>
          <a:lstStyle/>
          <a:p>
            <a:r>
              <a:rPr lang="en-US" sz="2800" b="1" dirty="0"/>
              <a:t>Modul IX. </a:t>
            </a:r>
            <a:r>
              <a:rPr lang="sl-SI" sz="2800" b="1" dirty="0"/>
              <a:t>Spletno trženje</a:t>
            </a:r>
            <a:endParaRPr lang="en-US" sz="2800" b="1" dirty="0"/>
          </a:p>
        </p:txBody>
      </p:sp>
    </p:spTree>
    <p:extLst>
      <p:ext uri="{BB962C8B-B14F-4D97-AF65-F5344CB8AC3E}">
        <p14:creationId xmlns:p14="http://schemas.microsoft.com/office/powerpoint/2010/main" val="3653698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Skozi modul smo</a:t>
            </a:r>
            <a:r>
              <a:rPr lang="en-US" sz="3600" b="1" dirty="0"/>
              <a:t>…</a:t>
            </a:r>
          </a:p>
        </p:txBody>
      </p:sp>
      <p:sp>
        <p:nvSpPr>
          <p:cNvPr id="4" name="Retângulo 3">
            <a:extLst>
              <a:ext uri="{FF2B5EF4-FFF2-40B4-BE49-F238E27FC236}">
                <a16:creationId xmlns:a16="http://schemas.microsoft.com/office/drawing/2014/main" id="{9E508F4C-B7BD-420A-B5CF-88868B5CD545}"/>
              </a:ext>
            </a:extLst>
          </p:cNvPr>
          <p:cNvSpPr/>
          <p:nvPr/>
        </p:nvSpPr>
        <p:spPr>
          <a:xfrm>
            <a:off x="323720"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dirty="0">
                <a:solidFill>
                  <a:schemeClr val="tx1"/>
                </a:solidFill>
              </a:rPr>
              <a:t> … </a:t>
            </a:r>
            <a:r>
              <a:rPr lang="sl-SI" sz="2400" dirty="0">
                <a:solidFill>
                  <a:schemeClr val="tx1"/>
                </a:solidFill>
              </a:rPr>
              <a:t>spoznali prednosti in izzive, ki jih za podjetja in znamke pomeni spletno trženje</a:t>
            </a:r>
            <a:r>
              <a:rPr lang="en-GB" sz="2400" dirty="0">
                <a:solidFill>
                  <a:schemeClr val="tx1"/>
                </a:solidFill>
              </a:rPr>
              <a:t>.</a:t>
            </a:r>
          </a:p>
          <a:p>
            <a:pPr>
              <a:lnSpc>
                <a:spcPct val="150000"/>
              </a:lnSpc>
              <a:spcAft>
                <a:spcPts val="600"/>
              </a:spcAft>
              <a:buClr>
                <a:srgbClr val="6ECECB"/>
              </a:buClr>
              <a:buFont typeface="Arial" panose="020B0604020202020204" pitchFamily="34" charset="0"/>
              <a:buChar char="•"/>
            </a:pPr>
            <a:r>
              <a:rPr lang="en-GB" sz="2400" dirty="0">
                <a:solidFill>
                  <a:schemeClr val="tx1"/>
                </a:solidFill>
              </a:rPr>
              <a:t> … </a:t>
            </a:r>
            <a:r>
              <a:rPr lang="sl-SI" sz="2400" dirty="0">
                <a:solidFill>
                  <a:schemeClr val="tx1"/>
                </a:solidFill>
              </a:rPr>
              <a:t>razumeli, kako razviti strategijo spletnega trženja, ki vsebuje različne komponente in medije</a:t>
            </a:r>
            <a:r>
              <a:rPr lang="en-GB" sz="2400" dirty="0">
                <a:solidFill>
                  <a:schemeClr val="tx1"/>
                </a:solidFill>
              </a:rPr>
              <a:t>.</a:t>
            </a:r>
          </a:p>
          <a:p>
            <a:pPr>
              <a:lnSpc>
                <a:spcPct val="150000"/>
              </a:lnSpc>
              <a:spcAft>
                <a:spcPts val="600"/>
              </a:spcAft>
              <a:buClr>
                <a:srgbClr val="6ECECB"/>
              </a:buClr>
              <a:buFont typeface="Arial" panose="020B0604020202020204" pitchFamily="34" charset="0"/>
              <a:buChar char="•"/>
            </a:pPr>
            <a:r>
              <a:rPr lang="en-GB" sz="2400" dirty="0">
                <a:solidFill>
                  <a:schemeClr val="tx1"/>
                </a:solidFill>
              </a:rPr>
              <a:t> … </a:t>
            </a:r>
            <a:r>
              <a:rPr lang="sl-SI" sz="2400" dirty="0">
                <a:solidFill>
                  <a:schemeClr val="tx1"/>
                </a:solidFill>
              </a:rPr>
              <a:t>razumeli, kako se razlikuje trženje v okviru </a:t>
            </a:r>
            <a:r>
              <a:rPr lang="sl-SI" sz="2400" dirty="0" err="1">
                <a:solidFill>
                  <a:schemeClr val="tx1"/>
                </a:solidFill>
              </a:rPr>
              <a:t>inbound</a:t>
            </a:r>
            <a:r>
              <a:rPr lang="sl-SI" sz="2400" dirty="0">
                <a:solidFill>
                  <a:schemeClr val="tx1"/>
                </a:solidFill>
              </a:rPr>
              <a:t> in </a:t>
            </a:r>
            <a:r>
              <a:rPr lang="sl-SI" sz="2400" dirty="0" err="1">
                <a:solidFill>
                  <a:schemeClr val="tx1"/>
                </a:solidFill>
              </a:rPr>
              <a:t>outbound</a:t>
            </a:r>
            <a:r>
              <a:rPr lang="sl-SI" sz="2400" dirty="0">
                <a:solidFill>
                  <a:schemeClr val="tx1"/>
                </a:solidFill>
              </a:rPr>
              <a:t> marketinga, katere so temeljne razlike v nagovarjanju kupcev, katere so razlike v prodajnih lijakih ter kako je vsebinsko trženje ključnega pomena v omenjenem razlikovanju</a:t>
            </a:r>
            <a:r>
              <a:rPr lang="en-GB" sz="2400" dirty="0">
                <a:solidFill>
                  <a:schemeClr val="tx1"/>
                </a:solidFill>
              </a:rPr>
              <a:t>.</a:t>
            </a:r>
          </a:p>
        </p:txBody>
      </p:sp>
      <p:pic>
        <p:nvPicPr>
          <p:cNvPr id="7" name="Imagem 6">
            <a:extLst>
              <a:ext uri="{FF2B5EF4-FFF2-40B4-BE49-F238E27FC236}">
                <a16:creationId xmlns:a16="http://schemas.microsoft.com/office/drawing/2014/main" id="{75A87FB7-1A0F-4EC2-A076-F4164758AA26}"/>
              </a:ext>
            </a:extLst>
          </p:cNvPr>
          <p:cNvPicPr>
            <a:picLocks noChangeAspect="1"/>
          </p:cNvPicPr>
          <p:nvPr/>
        </p:nvPicPr>
        <p:blipFill>
          <a:blip r:embed="rId2"/>
          <a:stretch>
            <a:fillRect/>
          </a:stretch>
        </p:blipFill>
        <p:spPr>
          <a:xfrm>
            <a:off x="7620000" y="0"/>
            <a:ext cx="4572000" cy="6858000"/>
          </a:xfrm>
          <a:prstGeom prst="rect">
            <a:avLst/>
          </a:prstGeom>
        </p:spPr>
      </p:pic>
    </p:spTree>
    <p:extLst>
      <p:ext uri="{BB962C8B-B14F-4D97-AF65-F5344CB8AC3E}">
        <p14:creationId xmlns:p14="http://schemas.microsoft.com/office/powerpoint/2010/main" val="886911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5196305"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Skozi modul smo</a:t>
            </a:r>
            <a:r>
              <a:rPr lang="en-US" sz="3600" b="1" dirty="0"/>
              <a:t>…</a:t>
            </a:r>
          </a:p>
        </p:txBody>
      </p:sp>
      <p:sp>
        <p:nvSpPr>
          <p:cNvPr id="4" name="Retângulo 3">
            <a:extLst>
              <a:ext uri="{FF2B5EF4-FFF2-40B4-BE49-F238E27FC236}">
                <a16:creationId xmlns:a16="http://schemas.microsoft.com/office/drawing/2014/main" id="{9E508F4C-B7BD-420A-B5CF-88868B5CD545}"/>
              </a:ext>
            </a:extLst>
          </p:cNvPr>
          <p:cNvSpPr/>
          <p:nvPr/>
        </p:nvSpPr>
        <p:spPr>
          <a:xfrm>
            <a:off x="4924295"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dirty="0">
                <a:solidFill>
                  <a:schemeClr val="tx1"/>
                </a:solidFill>
              </a:rPr>
              <a:t> … </a:t>
            </a:r>
            <a:r>
              <a:rPr lang="sl-SI" sz="2400" dirty="0">
                <a:solidFill>
                  <a:schemeClr val="tx1"/>
                </a:solidFill>
              </a:rPr>
              <a:t>preučili več orodij za spletno trženje, kakšen je njihov pomen in kako jih je mogoče uporabiti v različnih stopnjah prodajnega lijaka, vključno s spletnimi stranmi</a:t>
            </a:r>
            <a:r>
              <a:rPr lang="en-GB" sz="2400" dirty="0">
                <a:solidFill>
                  <a:schemeClr val="tx1"/>
                </a:solidFill>
              </a:rPr>
              <a:t>, SEO &amp; SEM, </a:t>
            </a:r>
            <a:r>
              <a:rPr lang="sl-SI" sz="2400" dirty="0">
                <a:solidFill>
                  <a:schemeClr val="tx1"/>
                </a:solidFill>
              </a:rPr>
              <a:t>pozicijo in prikazovanjem oglasov, ciljnih strani, trženja s pomočjo spletne pošte, družbenih medijev in spletnih distribucijskih platform</a:t>
            </a:r>
            <a:r>
              <a:rPr lang="en-GB" sz="2400" dirty="0">
                <a:solidFill>
                  <a:schemeClr val="tx1"/>
                </a:solidFill>
              </a:rPr>
              <a:t>.</a:t>
            </a:r>
          </a:p>
        </p:txBody>
      </p:sp>
      <p:pic>
        <p:nvPicPr>
          <p:cNvPr id="9" name="Imagem 8">
            <a:extLst>
              <a:ext uri="{FF2B5EF4-FFF2-40B4-BE49-F238E27FC236}">
                <a16:creationId xmlns:a16="http://schemas.microsoft.com/office/drawing/2014/main" id="{9577FCCA-3329-4AFA-95A6-005D551EE995}"/>
              </a:ext>
            </a:extLst>
          </p:cNvPr>
          <p:cNvPicPr>
            <a:picLocks noChangeAspect="1"/>
          </p:cNvPicPr>
          <p:nvPr/>
        </p:nvPicPr>
        <p:blipFill>
          <a:blip r:embed="rId3"/>
          <a:stretch>
            <a:fillRect/>
          </a:stretch>
        </p:blipFill>
        <p:spPr>
          <a:xfrm>
            <a:off x="0" y="0"/>
            <a:ext cx="4572417" cy="6858000"/>
          </a:xfrm>
          <a:prstGeom prst="rect">
            <a:avLst/>
          </a:prstGeom>
        </p:spPr>
      </p:pic>
    </p:spTree>
    <p:extLst>
      <p:ext uri="{BB962C8B-B14F-4D97-AF65-F5344CB8AC3E}">
        <p14:creationId xmlns:p14="http://schemas.microsoft.com/office/powerpoint/2010/main" val="3340706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ção da Imagem 5">
            <a:extLst>
              <a:ext uri="{FF2B5EF4-FFF2-40B4-BE49-F238E27FC236}">
                <a16:creationId xmlns:a16="http://schemas.microsoft.com/office/drawing/2014/main" id="{728AE2FA-3F22-427E-B46B-DAC1DC3340B7}"/>
              </a:ext>
            </a:extLst>
          </p:cNvPr>
          <p:cNvPicPr>
            <a:picLocks noGrp="1" noChangeAspect="1"/>
          </p:cNvPicPr>
          <p:nvPr>
            <p:ph type="pic" sz="quarter" idx="15"/>
          </p:nvPr>
        </p:nvPicPr>
        <p:blipFill>
          <a:blip r:embed="rId2"/>
          <a:srcRect l="7999" r="7999"/>
          <a:stretch>
            <a:fillRect/>
          </a:stretch>
        </p:blipFill>
        <p:spPr>
          <a:xfrm>
            <a:off x="8802435" y="1223694"/>
            <a:ext cx="3389565" cy="4100336"/>
          </a:xfrm>
        </p:spPr>
      </p:pic>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sl-SI" dirty="0"/>
              <a:t>Vsebina</a:t>
            </a:r>
            <a:endParaRPr lang="en-US" dirty="0"/>
          </a:p>
        </p:txBody>
      </p:sp>
      <p:sp>
        <p:nvSpPr>
          <p:cNvPr id="22" name="Retângulo 21">
            <a:extLst>
              <a:ext uri="{FF2B5EF4-FFF2-40B4-BE49-F238E27FC236}">
                <a16:creationId xmlns:a16="http://schemas.microsoft.com/office/drawing/2014/main" id="{05973FDF-5665-4732-A20A-A98485899387}"/>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a:t>
            </a:r>
            <a:r>
              <a:rPr lang="sl-SI" sz="2400" b="1" dirty="0">
                <a:solidFill>
                  <a:schemeClr val="bg1">
                    <a:lumMod val="65000"/>
                  </a:schemeClr>
                </a:solidFill>
                <a:effectLst>
                  <a:outerShdw blurRad="38100" dist="38100" dir="2700000" algn="tl">
                    <a:srgbClr val="000000">
                      <a:alpha val="43137"/>
                    </a:srgbClr>
                  </a:outerShdw>
                </a:effectLst>
              </a:rPr>
              <a:t>Uvod v </a:t>
            </a:r>
            <a:r>
              <a:rPr lang="sl-SI" sz="2400" b="1" dirty="0" err="1">
                <a:solidFill>
                  <a:schemeClr val="bg1">
                    <a:lumMod val="65000"/>
                  </a:schemeClr>
                </a:solidFill>
                <a:effectLst>
                  <a:outerShdw blurRad="38100" dist="38100" dir="2700000" algn="tl">
                    <a:srgbClr val="000000">
                      <a:alpha val="43137"/>
                    </a:srgbClr>
                  </a:outerShdw>
                </a:effectLst>
              </a:rPr>
              <a:t>velnes</a:t>
            </a:r>
            <a:r>
              <a:rPr lang="sl-SI" sz="2400" b="1" dirty="0">
                <a:solidFill>
                  <a:schemeClr val="bg1">
                    <a:lumMod val="65000"/>
                  </a:schemeClr>
                </a:solidFill>
                <a:effectLst>
                  <a:outerShdw blurRad="38100" dist="38100" dir="2700000" algn="tl">
                    <a:srgbClr val="000000">
                      <a:alpha val="43137"/>
                    </a:srgbClr>
                  </a:outerShdw>
                </a:effectLst>
              </a:rPr>
              <a:t> in dobro počutje</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24" name="Retângulo 23">
            <a:extLst>
              <a:ext uri="{FF2B5EF4-FFF2-40B4-BE49-F238E27FC236}">
                <a16:creationId xmlns:a16="http://schemas.microsoft.com/office/drawing/2014/main" id="{0CB4D738-C9F5-4ACE-A922-52F59404D89C}"/>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a:t>
            </a:r>
            <a:r>
              <a:rPr lang="sl-SI" sz="2400" b="1" dirty="0">
                <a:solidFill>
                  <a:schemeClr val="bg1">
                    <a:lumMod val="65000"/>
                  </a:schemeClr>
                </a:solidFill>
                <a:effectLst>
                  <a:outerShdw blurRad="38100" dist="38100" dir="2700000" algn="tl">
                    <a:srgbClr val="000000">
                      <a:alpha val="43137"/>
                    </a:srgbClr>
                  </a:outerShdw>
                </a:effectLst>
              </a:rPr>
              <a:t>Trendi na področju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1" name="Retângulo 30">
            <a:extLst>
              <a:ext uri="{FF2B5EF4-FFF2-40B4-BE49-F238E27FC236}">
                <a16:creationId xmlns:a16="http://schemas.microsoft.com/office/drawing/2014/main" id="{DED94DE5-FB12-4058-8483-8AB82664D359}"/>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III. </a:t>
            </a:r>
            <a:r>
              <a:rPr lang="sl-SI" sz="2400" b="1" dirty="0">
                <a:solidFill>
                  <a:schemeClr val="bg1">
                    <a:lumMod val="65000"/>
                  </a:schemeClr>
                </a:solidFill>
                <a:effectLst>
                  <a:outerShdw blurRad="38100" dist="38100" dir="2700000" algn="tl">
                    <a:srgbClr val="000000">
                      <a:alpha val="43137"/>
                    </a:srgbClr>
                  </a:outerShdw>
                </a:effectLst>
              </a:rPr>
              <a:t>Izkustvena ekonomija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9" name="Retângulo 38">
            <a:extLst>
              <a:ext uri="{FF2B5EF4-FFF2-40B4-BE49-F238E27FC236}">
                <a16:creationId xmlns:a16="http://schemas.microsoft.com/office/drawing/2014/main" id="{299FAFD4-9CD9-4181-AE97-54A17E911D22}"/>
              </a:ext>
            </a:extLst>
          </p:cNvPr>
          <p:cNvSpPr/>
          <p:nvPr/>
        </p:nvSpPr>
        <p:spPr>
          <a:xfrm>
            <a:off x="360413" y="3922009"/>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a:t>
            </a:r>
            <a:r>
              <a:rPr lang="sl-SI" sz="2400" b="1" dirty="0">
                <a:solidFill>
                  <a:schemeClr val="bg1">
                    <a:lumMod val="65000"/>
                  </a:schemeClr>
                </a:solidFill>
                <a:effectLst>
                  <a:outerShdw blurRad="38100" dist="38100" dir="2700000" algn="tl">
                    <a:srgbClr val="000000">
                      <a:alpha val="43137"/>
                    </a:srgbClr>
                  </a:outerShdw>
                </a:effectLst>
              </a:rPr>
              <a:t>Pripovedovanje zgodb v kulinaričnem turizmu</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1" name="Retângulo 40">
            <a:extLst>
              <a:ext uri="{FF2B5EF4-FFF2-40B4-BE49-F238E27FC236}">
                <a16:creationId xmlns:a16="http://schemas.microsoft.com/office/drawing/2014/main" id="{196B2DA5-700A-4445-A731-711B7FF9AAF5}"/>
              </a:ext>
            </a:extLst>
          </p:cNvPr>
          <p:cNvSpPr/>
          <p:nvPr/>
        </p:nvSpPr>
        <p:spPr>
          <a:xfrm>
            <a:off x="360413" y="4507792"/>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sl-SI" sz="2400" b="1" dirty="0">
                <a:solidFill>
                  <a:schemeClr val="bg1">
                    <a:lumMod val="65000"/>
                  </a:schemeClr>
                </a:solidFill>
                <a:effectLst>
                  <a:outerShdw blurRad="38100" dist="38100" dir="2700000" algn="tl">
                    <a:srgbClr val="000000">
                      <a:alpha val="43137"/>
                    </a:srgbClr>
                  </a:outerShdw>
                </a:effectLst>
              </a:rPr>
              <a:t>Ustanovitev podjetja na trgu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2" name="Retângulo 41">
            <a:extLst>
              <a:ext uri="{FF2B5EF4-FFF2-40B4-BE49-F238E27FC236}">
                <a16:creationId xmlns:a16="http://schemas.microsoft.com/office/drawing/2014/main" id="{EFA51F76-749A-4452-89E4-68EE2FC6D42A}"/>
              </a:ext>
            </a:extLst>
          </p:cNvPr>
          <p:cNvSpPr/>
          <p:nvPr/>
        </p:nvSpPr>
        <p:spPr>
          <a:xfrm>
            <a:off x="360413" y="5093575"/>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VIII. </a:t>
            </a:r>
            <a:r>
              <a:rPr lang="sl-SI" sz="2400" b="1" dirty="0" err="1">
                <a:solidFill>
                  <a:schemeClr val="bg1">
                    <a:lumMod val="65000"/>
                  </a:schemeClr>
                </a:solidFill>
                <a:effectLst>
                  <a:outerShdw blurRad="38100" dist="38100" dir="2700000" algn="tl">
                    <a:srgbClr val="000000">
                      <a:alpha val="43137"/>
                    </a:srgbClr>
                  </a:outerShdw>
                </a:effectLst>
              </a:rPr>
              <a:t>Znamčenje</a:t>
            </a:r>
            <a:r>
              <a:rPr lang="sl-SI" sz="2400" b="1" dirty="0">
                <a:solidFill>
                  <a:schemeClr val="bg1">
                    <a:lumMod val="65000"/>
                  </a:schemeClr>
                </a:solidFill>
                <a:effectLst>
                  <a:outerShdw blurRad="38100" dist="38100" dir="2700000" algn="tl">
                    <a:srgbClr val="000000">
                      <a:alpha val="43137"/>
                    </a:srgbClr>
                  </a:outerShdw>
                </a:effectLst>
              </a:rPr>
              <a:t>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43" name="Imagem 42">
            <a:extLst>
              <a:ext uri="{FF2B5EF4-FFF2-40B4-BE49-F238E27FC236}">
                <a16:creationId xmlns:a16="http://schemas.microsoft.com/office/drawing/2014/main" id="{5556D81F-D41D-444B-8458-2AEB17BB7644}"/>
              </a:ext>
            </a:extLst>
          </p:cNvPr>
          <p:cNvPicPr>
            <a:picLocks noChangeAspect="1"/>
          </p:cNvPicPr>
          <p:nvPr/>
        </p:nvPicPr>
        <p:blipFill>
          <a:blip r:embed="rId3"/>
          <a:stretch>
            <a:fillRect/>
          </a:stretch>
        </p:blipFill>
        <p:spPr>
          <a:xfrm>
            <a:off x="6897680" y="1047094"/>
            <a:ext cx="360000" cy="360000"/>
          </a:xfrm>
          <a:prstGeom prst="rect">
            <a:avLst/>
          </a:prstGeom>
        </p:spPr>
      </p:pic>
      <p:sp>
        <p:nvSpPr>
          <p:cNvPr id="46" name="Retângulo 45">
            <a:extLst>
              <a:ext uri="{FF2B5EF4-FFF2-40B4-BE49-F238E27FC236}">
                <a16:creationId xmlns:a16="http://schemas.microsoft.com/office/drawing/2014/main" id="{96086AF4-D303-4CB9-ACDA-ED892FA96E3F}"/>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a:t>
            </a:r>
            <a:r>
              <a:rPr lang="sl-SI" sz="2400" b="1" dirty="0">
                <a:solidFill>
                  <a:schemeClr val="bg1">
                    <a:lumMod val="65000"/>
                  </a:schemeClr>
                </a:solidFill>
                <a:effectLst>
                  <a:outerShdw blurRad="38100" dist="38100" dir="2700000" algn="tl">
                    <a:srgbClr val="000000">
                      <a:alpha val="43137"/>
                    </a:srgbClr>
                  </a:outerShdw>
                </a:effectLst>
              </a:rPr>
              <a:t>Načrtovanje izkustva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7" name="Retângulo 46">
            <a:extLst>
              <a:ext uri="{FF2B5EF4-FFF2-40B4-BE49-F238E27FC236}">
                <a16:creationId xmlns:a16="http://schemas.microsoft.com/office/drawing/2014/main" id="{4B56B5BD-C661-4793-92BC-0A36C3482EF4}"/>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a:t>
            </a:r>
            <a:r>
              <a:rPr lang="sl-SI" sz="2400" b="1" dirty="0">
                <a:solidFill>
                  <a:schemeClr val="bg1">
                    <a:lumMod val="65000"/>
                  </a:schemeClr>
                </a:solidFill>
                <a:effectLst>
                  <a:outerShdw blurRad="38100" dist="38100" dir="2700000" algn="tl">
                    <a:srgbClr val="000000">
                      <a:alpha val="43137"/>
                    </a:srgbClr>
                  </a:outerShdw>
                </a:effectLst>
              </a:rPr>
              <a:t>Po zemljevidu izkustev naših gostov</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8" name="Seta: Pentágono 47">
            <a:extLst>
              <a:ext uri="{FF2B5EF4-FFF2-40B4-BE49-F238E27FC236}">
                <a16:creationId xmlns:a16="http://schemas.microsoft.com/office/drawing/2014/main" id="{9A621812-B695-4268-B3EA-E588CE651BC6}"/>
              </a:ext>
            </a:extLst>
          </p:cNvPr>
          <p:cNvSpPr/>
          <p:nvPr/>
        </p:nvSpPr>
        <p:spPr>
          <a:xfrm>
            <a:off x="360413" y="5679357"/>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effectLst>
                  <a:outerShdw blurRad="38100" dist="38100" dir="2700000" algn="tl">
                    <a:srgbClr val="000000">
                      <a:alpha val="43137"/>
                    </a:srgbClr>
                  </a:outerShdw>
                </a:effectLst>
              </a:rPr>
              <a:t>IX. </a:t>
            </a:r>
            <a:r>
              <a:rPr lang="sl-SI" sz="2800" b="1" dirty="0">
                <a:effectLst>
                  <a:outerShdw blurRad="38100" dist="38100" dir="2700000" algn="tl">
                    <a:srgbClr val="000000">
                      <a:alpha val="43137"/>
                    </a:srgbClr>
                  </a:outerShdw>
                </a:effectLst>
              </a:rPr>
              <a:t>Spletno trženje</a:t>
            </a:r>
            <a:endParaRPr lang="en-GB" sz="2800" b="1" dirty="0">
              <a:effectLst>
                <a:outerShdw blurRad="38100" dist="38100" dir="2700000" algn="tl">
                  <a:srgbClr val="000000">
                    <a:alpha val="43137"/>
                  </a:srgbClr>
                </a:outerShdw>
              </a:effectLst>
            </a:endParaRPr>
          </a:p>
        </p:txBody>
      </p:sp>
      <p:pic>
        <p:nvPicPr>
          <p:cNvPr id="49" name="Imagem 48">
            <a:extLst>
              <a:ext uri="{FF2B5EF4-FFF2-40B4-BE49-F238E27FC236}">
                <a16:creationId xmlns:a16="http://schemas.microsoft.com/office/drawing/2014/main" id="{938297D9-94EB-4E1A-BB65-98CE91A88ECB}"/>
              </a:ext>
            </a:extLst>
          </p:cNvPr>
          <p:cNvPicPr>
            <a:picLocks noChangeAspect="1"/>
          </p:cNvPicPr>
          <p:nvPr/>
        </p:nvPicPr>
        <p:blipFill>
          <a:blip r:embed="rId3"/>
          <a:stretch>
            <a:fillRect/>
          </a:stretch>
        </p:blipFill>
        <p:spPr>
          <a:xfrm>
            <a:off x="6897310" y="1637038"/>
            <a:ext cx="360000" cy="360000"/>
          </a:xfrm>
          <a:prstGeom prst="rect">
            <a:avLst/>
          </a:prstGeom>
        </p:spPr>
      </p:pic>
      <p:pic>
        <p:nvPicPr>
          <p:cNvPr id="50" name="Imagem 49">
            <a:extLst>
              <a:ext uri="{FF2B5EF4-FFF2-40B4-BE49-F238E27FC236}">
                <a16:creationId xmlns:a16="http://schemas.microsoft.com/office/drawing/2014/main" id="{F64393CC-763A-422B-8C55-5363895FBC63}"/>
              </a:ext>
            </a:extLst>
          </p:cNvPr>
          <p:cNvPicPr>
            <a:picLocks noChangeAspect="1"/>
          </p:cNvPicPr>
          <p:nvPr/>
        </p:nvPicPr>
        <p:blipFill>
          <a:blip r:embed="rId3"/>
          <a:stretch>
            <a:fillRect/>
          </a:stretch>
        </p:blipFill>
        <p:spPr>
          <a:xfrm>
            <a:off x="6897680" y="2214498"/>
            <a:ext cx="360000" cy="360000"/>
          </a:xfrm>
          <a:prstGeom prst="rect">
            <a:avLst/>
          </a:prstGeom>
        </p:spPr>
      </p:pic>
      <p:pic>
        <p:nvPicPr>
          <p:cNvPr id="51" name="Imagem 50">
            <a:extLst>
              <a:ext uri="{FF2B5EF4-FFF2-40B4-BE49-F238E27FC236}">
                <a16:creationId xmlns:a16="http://schemas.microsoft.com/office/drawing/2014/main" id="{BA4DAFC6-3D42-4452-8058-1BBC5D27A625}"/>
              </a:ext>
            </a:extLst>
          </p:cNvPr>
          <p:cNvPicPr>
            <a:picLocks noChangeAspect="1"/>
          </p:cNvPicPr>
          <p:nvPr/>
        </p:nvPicPr>
        <p:blipFill>
          <a:blip r:embed="rId3"/>
          <a:stretch>
            <a:fillRect/>
          </a:stretch>
        </p:blipFill>
        <p:spPr>
          <a:xfrm>
            <a:off x="6897680" y="2808602"/>
            <a:ext cx="360000" cy="360000"/>
          </a:xfrm>
          <a:prstGeom prst="rect">
            <a:avLst/>
          </a:prstGeom>
        </p:spPr>
      </p:pic>
      <p:pic>
        <p:nvPicPr>
          <p:cNvPr id="52" name="Imagem 51">
            <a:extLst>
              <a:ext uri="{FF2B5EF4-FFF2-40B4-BE49-F238E27FC236}">
                <a16:creationId xmlns:a16="http://schemas.microsoft.com/office/drawing/2014/main" id="{41549927-1F45-4B18-8CED-B639405892BF}"/>
              </a:ext>
            </a:extLst>
          </p:cNvPr>
          <p:cNvPicPr>
            <a:picLocks noChangeAspect="1"/>
          </p:cNvPicPr>
          <p:nvPr/>
        </p:nvPicPr>
        <p:blipFill>
          <a:blip r:embed="rId3"/>
          <a:stretch>
            <a:fillRect/>
          </a:stretch>
        </p:blipFill>
        <p:spPr>
          <a:xfrm>
            <a:off x="6897680" y="3388145"/>
            <a:ext cx="360000" cy="360000"/>
          </a:xfrm>
          <a:prstGeom prst="rect">
            <a:avLst/>
          </a:prstGeom>
        </p:spPr>
      </p:pic>
      <p:pic>
        <p:nvPicPr>
          <p:cNvPr id="53" name="Imagem 52">
            <a:extLst>
              <a:ext uri="{FF2B5EF4-FFF2-40B4-BE49-F238E27FC236}">
                <a16:creationId xmlns:a16="http://schemas.microsoft.com/office/drawing/2014/main" id="{32D7F560-9B0E-4E8B-90B5-1BE43FF219B2}"/>
              </a:ext>
            </a:extLst>
          </p:cNvPr>
          <p:cNvPicPr>
            <a:picLocks noChangeAspect="1"/>
          </p:cNvPicPr>
          <p:nvPr/>
        </p:nvPicPr>
        <p:blipFill>
          <a:blip r:embed="rId3"/>
          <a:stretch>
            <a:fillRect/>
          </a:stretch>
        </p:blipFill>
        <p:spPr>
          <a:xfrm>
            <a:off x="6897680" y="3976010"/>
            <a:ext cx="360000" cy="360000"/>
          </a:xfrm>
          <a:prstGeom prst="rect">
            <a:avLst/>
          </a:prstGeom>
        </p:spPr>
      </p:pic>
      <p:pic>
        <p:nvPicPr>
          <p:cNvPr id="54" name="Imagem 53">
            <a:extLst>
              <a:ext uri="{FF2B5EF4-FFF2-40B4-BE49-F238E27FC236}">
                <a16:creationId xmlns:a16="http://schemas.microsoft.com/office/drawing/2014/main" id="{BF096D7F-6478-477C-8B66-0799BD57257F}"/>
              </a:ext>
            </a:extLst>
          </p:cNvPr>
          <p:cNvPicPr>
            <a:picLocks noChangeAspect="1"/>
          </p:cNvPicPr>
          <p:nvPr/>
        </p:nvPicPr>
        <p:blipFill>
          <a:blip r:embed="rId3"/>
          <a:stretch>
            <a:fillRect/>
          </a:stretch>
        </p:blipFill>
        <p:spPr>
          <a:xfrm>
            <a:off x="6897680" y="4561792"/>
            <a:ext cx="360000" cy="360000"/>
          </a:xfrm>
          <a:prstGeom prst="rect">
            <a:avLst/>
          </a:prstGeom>
        </p:spPr>
      </p:pic>
      <p:pic>
        <p:nvPicPr>
          <p:cNvPr id="56" name="Imagem 55">
            <a:extLst>
              <a:ext uri="{FF2B5EF4-FFF2-40B4-BE49-F238E27FC236}">
                <a16:creationId xmlns:a16="http://schemas.microsoft.com/office/drawing/2014/main" id="{2F96C935-3A77-43D5-9C4A-0A5E16566F50}"/>
              </a:ext>
            </a:extLst>
          </p:cNvPr>
          <p:cNvPicPr>
            <a:picLocks noChangeAspect="1"/>
          </p:cNvPicPr>
          <p:nvPr/>
        </p:nvPicPr>
        <p:blipFill>
          <a:blip r:embed="rId3"/>
          <a:stretch>
            <a:fillRect/>
          </a:stretch>
        </p:blipFill>
        <p:spPr>
          <a:xfrm>
            <a:off x="6897680" y="5147574"/>
            <a:ext cx="360000" cy="360000"/>
          </a:xfrm>
          <a:prstGeom prst="rect">
            <a:avLst/>
          </a:prstGeom>
        </p:spPr>
      </p:pic>
      <p:pic>
        <p:nvPicPr>
          <p:cNvPr id="25" name="Imagem 24">
            <a:extLst>
              <a:ext uri="{FF2B5EF4-FFF2-40B4-BE49-F238E27FC236}">
                <a16:creationId xmlns:a16="http://schemas.microsoft.com/office/drawing/2014/main" id="{E6F23374-D289-4245-8768-EFCDBF7B5B5C}"/>
              </a:ext>
            </a:extLst>
          </p:cNvPr>
          <p:cNvPicPr>
            <a:picLocks noChangeAspect="1"/>
          </p:cNvPicPr>
          <p:nvPr/>
        </p:nvPicPr>
        <p:blipFill>
          <a:blip r:embed="rId3"/>
          <a:stretch>
            <a:fillRect/>
          </a:stretch>
        </p:blipFill>
        <p:spPr>
          <a:xfrm>
            <a:off x="6897680" y="5733357"/>
            <a:ext cx="360000" cy="360000"/>
          </a:xfrm>
          <a:prstGeom prst="rect">
            <a:avLst/>
          </a:prstGeom>
        </p:spPr>
      </p:pic>
    </p:spTree>
    <p:extLst>
      <p:ext uri="{BB962C8B-B14F-4D97-AF65-F5344CB8AC3E}">
        <p14:creationId xmlns:p14="http://schemas.microsoft.com/office/powerpoint/2010/main" val="10685428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sl-SI" dirty="0"/>
              <a:t>Vsebina</a:t>
            </a:r>
            <a:endParaRPr lang="en-US" dirty="0"/>
          </a:p>
        </p:txBody>
      </p:sp>
      <p:sp>
        <p:nvSpPr>
          <p:cNvPr id="22" name="Retângulo 21">
            <a:extLst>
              <a:ext uri="{FF2B5EF4-FFF2-40B4-BE49-F238E27FC236}">
                <a16:creationId xmlns:a16="http://schemas.microsoft.com/office/drawing/2014/main" id="{05973FDF-5665-4732-A20A-A98485899387}"/>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a:t>
            </a:r>
            <a:r>
              <a:rPr lang="sl-SI" sz="2400" b="1" dirty="0">
                <a:solidFill>
                  <a:schemeClr val="bg1">
                    <a:lumMod val="65000"/>
                  </a:schemeClr>
                </a:solidFill>
                <a:effectLst>
                  <a:outerShdw blurRad="38100" dist="38100" dir="2700000" algn="tl">
                    <a:srgbClr val="000000">
                      <a:alpha val="43137"/>
                    </a:srgbClr>
                  </a:outerShdw>
                </a:effectLst>
              </a:rPr>
              <a:t>Uvod v </a:t>
            </a:r>
            <a:r>
              <a:rPr lang="sl-SI" sz="2400" b="1" dirty="0" err="1">
                <a:solidFill>
                  <a:schemeClr val="bg1">
                    <a:lumMod val="65000"/>
                  </a:schemeClr>
                </a:solidFill>
                <a:effectLst>
                  <a:outerShdw blurRad="38100" dist="38100" dir="2700000" algn="tl">
                    <a:srgbClr val="000000">
                      <a:alpha val="43137"/>
                    </a:srgbClr>
                  </a:outerShdw>
                </a:effectLst>
              </a:rPr>
              <a:t>velnes</a:t>
            </a:r>
            <a:r>
              <a:rPr lang="sl-SI" sz="2400" b="1" dirty="0">
                <a:solidFill>
                  <a:schemeClr val="bg1">
                    <a:lumMod val="65000"/>
                  </a:schemeClr>
                </a:solidFill>
                <a:effectLst>
                  <a:outerShdw blurRad="38100" dist="38100" dir="2700000" algn="tl">
                    <a:srgbClr val="000000">
                      <a:alpha val="43137"/>
                    </a:srgbClr>
                  </a:outerShdw>
                </a:effectLst>
              </a:rPr>
              <a:t> in dobro počutje</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24" name="Retângulo 23">
            <a:extLst>
              <a:ext uri="{FF2B5EF4-FFF2-40B4-BE49-F238E27FC236}">
                <a16:creationId xmlns:a16="http://schemas.microsoft.com/office/drawing/2014/main" id="{0CB4D738-C9F5-4ACE-A922-52F59404D89C}"/>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a:t>
            </a:r>
            <a:r>
              <a:rPr lang="sl-SI" sz="2400" b="1" dirty="0">
                <a:solidFill>
                  <a:schemeClr val="bg1">
                    <a:lumMod val="65000"/>
                  </a:schemeClr>
                </a:solidFill>
                <a:effectLst>
                  <a:outerShdw blurRad="38100" dist="38100" dir="2700000" algn="tl">
                    <a:srgbClr val="000000">
                      <a:alpha val="43137"/>
                    </a:srgbClr>
                  </a:outerShdw>
                </a:effectLst>
              </a:rPr>
              <a:t>Trendi na področju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1" name="Retângulo 30">
            <a:extLst>
              <a:ext uri="{FF2B5EF4-FFF2-40B4-BE49-F238E27FC236}">
                <a16:creationId xmlns:a16="http://schemas.microsoft.com/office/drawing/2014/main" id="{DED94DE5-FB12-4058-8483-8AB82664D359}"/>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III. </a:t>
            </a:r>
            <a:r>
              <a:rPr lang="sl-SI" sz="2400" b="1" dirty="0">
                <a:solidFill>
                  <a:schemeClr val="bg1">
                    <a:lumMod val="65000"/>
                  </a:schemeClr>
                </a:solidFill>
                <a:effectLst>
                  <a:outerShdw blurRad="38100" dist="38100" dir="2700000" algn="tl">
                    <a:srgbClr val="000000">
                      <a:alpha val="43137"/>
                    </a:srgbClr>
                  </a:outerShdw>
                </a:effectLst>
              </a:rPr>
              <a:t>Izkustvena ekonomija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9" name="Retângulo 38">
            <a:extLst>
              <a:ext uri="{FF2B5EF4-FFF2-40B4-BE49-F238E27FC236}">
                <a16:creationId xmlns:a16="http://schemas.microsoft.com/office/drawing/2014/main" id="{299FAFD4-9CD9-4181-AE97-54A17E911D22}"/>
              </a:ext>
            </a:extLst>
          </p:cNvPr>
          <p:cNvSpPr/>
          <p:nvPr/>
        </p:nvSpPr>
        <p:spPr>
          <a:xfrm>
            <a:off x="360413" y="3922009"/>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a:t>
            </a:r>
            <a:r>
              <a:rPr lang="sl-SI" sz="2400" b="1" dirty="0" err="1">
                <a:solidFill>
                  <a:schemeClr val="bg1">
                    <a:lumMod val="65000"/>
                  </a:schemeClr>
                </a:solidFill>
                <a:effectLst>
                  <a:outerShdw blurRad="38100" dist="38100" dir="2700000" algn="tl">
                    <a:srgbClr val="000000">
                      <a:alpha val="43137"/>
                    </a:srgbClr>
                  </a:outerShdw>
                </a:effectLst>
              </a:rPr>
              <a:t>Zgodbarjenje</a:t>
            </a:r>
            <a:r>
              <a:rPr lang="sl-SI" sz="2400" b="1" dirty="0">
                <a:solidFill>
                  <a:schemeClr val="bg1">
                    <a:lumMod val="65000"/>
                  </a:schemeClr>
                </a:solidFill>
                <a:effectLst>
                  <a:outerShdw blurRad="38100" dist="38100" dir="2700000" algn="tl">
                    <a:srgbClr val="000000">
                      <a:alpha val="43137"/>
                    </a:srgbClr>
                  </a:outerShdw>
                </a:effectLst>
              </a:rPr>
              <a:t> v gastronomskem turizmu</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1" name="Retângulo 40">
            <a:extLst>
              <a:ext uri="{FF2B5EF4-FFF2-40B4-BE49-F238E27FC236}">
                <a16:creationId xmlns:a16="http://schemas.microsoft.com/office/drawing/2014/main" id="{196B2DA5-700A-4445-A731-711B7FF9AAF5}"/>
              </a:ext>
            </a:extLst>
          </p:cNvPr>
          <p:cNvSpPr/>
          <p:nvPr/>
        </p:nvSpPr>
        <p:spPr>
          <a:xfrm>
            <a:off x="360413" y="4507792"/>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sl-SI" sz="2400" b="1" dirty="0">
                <a:solidFill>
                  <a:schemeClr val="bg1">
                    <a:lumMod val="65000"/>
                  </a:schemeClr>
                </a:solidFill>
                <a:effectLst>
                  <a:outerShdw blurRad="38100" dist="38100" dir="2700000" algn="tl">
                    <a:srgbClr val="000000">
                      <a:alpha val="43137"/>
                    </a:srgbClr>
                  </a:outerShdw>
                </a:effectLst>
              </a:rPr>
              <a:t>Ustanovitev podjetja na trgu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2" name="Retângulo 41">
            <a:extLst>
              <a:ext uri="{FF2B5EF4-FFF2-40B4-BE49-F238E27FC236}">
                <a16:creationId xmlns:a16="http://schemas.microsoft.com/office/drawing/2014/main" id="{EFA51F76-749A-4452-89E4-68EE2FC6D42A}"/>
              </a:ext>
            </a:extLst>
          </p:cNvPr>
          <p:cNvSpPr/>
          <p:nvPr/>
        </p:nvSpPr>
        <p:spPr>
          <a:xfrm>
            <a:off x="360413" y="5093575"/>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VIII. </a:t>
            </a:r>
            <a:r>
              <a:rPr lang="sl-SI" sz="2400" b="1" dirty="0" err="1">
                <a:solidFill>
                  <a:schemeClr val="bg1">
                    <a:lumMod val="65000"/>
                  </a:schemeClr>
                </a:solidFill>
                <a:effectLst>
                  <a:outerShdw blurRad="38100" dist="38100" dir="2700000" algn="tl">
                    <a:srgbClr val="000000">
                      <a:alpha val="43137"/>
                    </a:srgbClr>
                  </a:outerShdw>
                </a:effectLst>
              </a:rPr>
              <a:t>Znamčenje</a:t>
            </a:r>
            <a:r>
              <a:rPr lang="sl-SI" sz="2400" b="1" dirty="0">
                <a:solidFill>
                  <a:schemeClr val="bg1">
                    <a:lumMod val="65000"/>
                  </a:schemeClr>
                </a:solidFill>
                <a:effectLst>
                  <a:outerShdw blurRad="38100" dist="38100" dir="2700000" algn="tl">
                    <a:srgbClr val="000000">
                      <a:alpha val="43137"/>
                    </a:srgbClr>
                  </a:outerShdw>
                </a:effectLst>
              </a:rPr>
              <a:t>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43" name="Imagem 42">
            <a:extLst>
              <a:ext uri="{FF2B5EF4-FFF2-40B4-BE49-F238E27FC236}">
                <a16:creationId xmlns:a16="http://schemas.microsoft.com/office/drawing/2014/main" id="{5556D81F-D41D-444B-8458-2AEB17BB7644}"/>
              </a:ext>
            </a:extLst>
          </p:cNvPr>
          <p:cNvPicPr>
            <a:picLocks noChangeAspect="1"/>
          </p:cNvPicPr>
          <p:nvPr/>
        </p:nvPicPr>
        <p:blipFill>
          <a:blip r:embed="rId2"/>
          <a:stretch>
            <a:fillRect/>
          </a:stretch>
        </p:blipFill>
        <p:spPr>
          <a:xfrm>
            <a:off x="6897680" y="1047094"/>
            <a:ext cx="360000" cy="360000"/>
          </a:xfrm>
          <a:prstGeom prst="rect">
            <a:avLst/>
          </a:prstGeom>
        </p:spPr>
      </p:pic>
      <p:sp>
        <p:nvSpPr>
          <p:cNvPr id="46" name="Retângulo 45">
            <a:extLst>
              <a:ext uri="{FF2B5EF4-FFF2-40B4-BE49-F238E27FC236}">
                <a16:creationId xmlns:a16="http://schemas.microsoft.com/office/drawing/2014/main" id="{96086AF4-D303-4CB9-ACDA-ED892FA96E3F}"/>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a:t>
            </a:r>
            <a:r>
              <a:rPr lang="sl-SI" sz="2400" b="1" dirty="0">
                <a:solidFill>
                  <a:schemeClr val="bg1">
                    <a:lumMod val="65000"/>
                  </a:schemeClr>
                </a:solidFill>
                <a:effectLst>
                  <a:outerShdw blurRad="38100" dist="38100" dir="2700000" algn="tl">
                    <a:srgbClr val="000000">
                      <a:alpha val="43137"/>
                    </a:srgbClr>
                  </a:outerShdw>
                </a:effectLst>
              </a:rPr>
              <a:t>Načrtovanje izkustva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7" name="Retângulo 46">
            <a:extLst>
              <a:ext uri="{FF2B5EF4-FFF2-40B4-BE49-F238E27FC236}">
                <a16:creationId xmlns:a16="http://schemas.microsoft.com/office/drawing/2014/main" id="{4B56B5BD-C661-4793-92BC-0A36C3482EF4}"/>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a:t>
            </a:r>
            <a:r>
              <a:rPr lang="sl-SI" sz="2400" b="1" dirty="0">
                <a:solidFill>
                  <a:schemeClr val="bg1">
                    <a:lumMod val="65000"/>
                  </a:schemeClr>
                </a:solidFill>
                <a:effectLst>
                  <a:outerShdw blurRad="38100" dist="38100" dir="2700000" algn="tl">
                    <a:srgbClr val="000000">
                      <a:alpha val="43137"/>
                    </a:srgbClr>
                  </a:outerShdw>
                </a:effectLst>
              </a:rPr>
              <a:t>Po zemljevidu izkustev naših gostov</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8" name="Seta: Pentágono 47">
            <a:extLst>
              <a:ext uri="{FF2B5EF4-FFF2-40B4-BE49-F238E27FC236}">
                <a16:creationId xmlns:a16="http://schemas.microsoft.com/office/drawing/2014/main" id="{9A621812-B695-4268-B3EA-E588CE651BC6}"/>
              </a:ext>
            </a:extLst>
          </p:cNvPr>
          <p:cNvSpPr/>
          <p:nvPr/>
        </p:nvSpPr>
        <p:spPr>
          <a:xfrm>
            <a:off x="360413" y="5679357"/>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effectLst>
                  <a:outerShdw blurRad="38100" dist="38100" dir="2700000" algn="tl">
                    <a:srgbClr val="000000">
                      <a:alpha val="43137"/>
                    </a:srgbClr>
                  </a:outerShdw>
                </a:effectLst>
              </a:rPr>
              <a:t>IX. </a:t>
            </a:r>
            <a:r>
              <a:rPr lang="sl-SI" sz="2800" b="1" dirty="0">
                <a:effectLst>
                  <a:outerShdw blurRad="38100" dist="38100" dir="2700000" algn="tl">
                    <a:srgbClr val="000000">
                      <a:alpha val="43137"/>
                    </a:srgbClr>
                  </a:outerShdw>
                </a:effectLst>
              </a:rPr>
              <a:t>Spletno trženje</a:t>
            </a:r>
            <a:endParaRPr lang="en-GB" sz="2800" b="1" dirty="0">
              <a:effectLst>
                <a:outerShdw blurRad="38100" dist="38100" dir="2700000" algn="tl">
                  <a:srgbClr val="000000">
                    <a:alpha val="43137"/>
                  </a:srgbClr>
                </a:outerShdw>
              </a:effectLst>
            </a:endParaRPr>
          </a:p>
        </p:txBody>
      </p:sp>
      <p:pic>
        <p:nvPicPr>
          <p:cNvPr id="49" name="Imagem 48">
            <a:extLst>
              <a:ext uri="{FF2B5EF4-FFF2-40B4-BE49-F238E27FC236}">
                <a16:creationId xmlns:a16="http://schemas.microsoft.com/office/drawing/2014/main" id="{938297D9-94EB-4E1A-BB65-98CE91A88ECB}"/>
              </a:ext>
            </a:extLst>
          </p:cNvPr>
          <p:cNvPicPr>
            <a:picLocks noChangeAspect="1"/>
          </p:cNvPicPr>
          <p:nvPr/>
        </p:nvPicPr>
        <p:blipFill>
          <a:blip r:embed="rId2"/>
          <a:stretch>
            <a:fillRect/>
          </a:stretch>
        </p:blipFill>
        <p:spPr>
          <a:xfrm>
            <a:off x="6897310" y="1637038"/>
            <a:ext cx="360000" cy="360000"/>
          </a:xfrm>
          <a:prstGeom prst="rect">
            <a:avLst/>
          </a:prstGeom>
        </p:spPr>
      </p:pic>
      <p:pic>
        <p:nvPicPr>
          <p:cNvPr id="50" name="Imagem 49">
            <a:extLst>
              <a:ext uri="{FF2B5EF4-FFF2-40B4-BE49-F238E27FC236}">
                <a16:creationId xmlns:a16="http://schemas.microsoft.com/office/drawing/2014/main" id="{F64393CC-763A-422B-8C55-5363895FBC63}"/>
              </a:ext>
            </a:extLst>
          </p:cNvPr>
          <p:cNvPicPr>
            <a:picLocks noChangeAspect="1"/>
          </p:cNvPicPr>
          <p:nvPr/>
        </p:nvPicPr>
        <p:blipFill>
          <a:blip r:embed="rId2"/>
          <a:stretch>
            <a:fillRect/>
          </a:stretch>
        </p:blipFill>
        <p:spPr>
          <a:xfrm>
            <a:off x="6897680" y="2214498"/>
            <a:ext cx="360000" cy="360000"/>
          </a:xfrm>
          <a:prstGeom prst="rect">
            <a:avLst/>
          </a:prstGeom>
        </p:spPr>
      </p:pic>
      <p:pic>
        <p:nvPicPr>
          <p:cNvPr id="51" name="Imagem 50">
            <a:extLst>
              <a:ext uri="{FF2B5EF4-FFF2-40B4-BE49-F238E27FC236}">
                <a16:creationId xmlns:a16="http://schemas.microsoft.com/office/drawing/2014/main" id="{BA4DAFC6-3D42-4452-8058-1BBC5D27A625}"/>
              </a:ext>
            </a:extLst>
          </p:cNvPr>
          <p:cNvPicPr>
            <a:picLocks noChangeAspect="1"/>
          </p:cNvPicPr>
          <p:nvPr/>
        </p:nvPicPr>
        <p:blipFill>
          <a:blip r:embed="rId2"/>
          <a:stretch>
            <a:fillRect/>
          </a:stretch>
        </p:blipFill>
        <p:spPr>
          <a:xfrm>
            <a:off x="6897680" y="2808602"/>
            <a:ext cx="360000" cy="360000"/>
          </a:xfrm>
          <a:prstGeom prst="rect">
            <a:avLst/>
          </a:prstGeom>
        </p:spPr>
      </p:pic>
      <p:pic>
        <p:nvPicPr>
          <p:cNvPr id="52" name="Imagem 51">
            <a:extLst>
              <a:ext uri="{FF2B5EF4-FFF2-40B4-BE49-F238E27FC236}">
                <a16:creationId xmlns:a16="http://schemas.microsoft.com/office/drawing/2014/main" id="{41549927-1F45-4B18-8CED-B639405892BF}"/>
              </a:ext>
            </a:extLst>
          </p:cNvPr>
          <p:cNvPicPr>
            <a:picLocks noChangeAspect="1"/>
          </p:cNvPicPr>
          <p:nvPr/>
        </p:nvPicPr>
        <p:blipFill>
          <a:blip r:embed="rId2"/>
          <a:stretch>
            <a:fillRect/>
          </a:stretch>
        </p:blipFill>
        <p:spPr>
          <a:xfrm>
            <a:off x="6897680" y="3388145"/>
            <a:ext cx="360000" cy="360000"/>
          </a:xfrm>
          <a:prstGeom prst="rect">
            <a:avLst/>
          </a:prstGeom>
        </p:spPr>
      </p:pic>
      <p:pic>
        <p:nvPicPr>
          <p:cNvPr id="53" name="Imagem 52">
            <a:extLst>
              <a:ext uri="{FF2B5EF4-FFF2-40B4-BE49-F238E27FC236}">
                <a16:creationId xmlns:a16="http://schemas.microsoft.com/office/drawing/2014/main" id="{32D7F560-9B0E-4E8B-90B5-1BE43FF219B2}"/>
              </a:ext>
            </a:extLst>
          </p:cNvPr>
          <p:cNvPicPr>
            <a:picLocks noChangeAspect="1"/>
          </p:cNvPicPr>
          <p:nvPr/>
        </p:nvPicPr>
        <p:blipFill>
          <a:blip r:embed="rId2"/>
          <a:stretch>
            <a:fillRect/>
          </a:stretch>
        </p:blipFill>
        <p:spPr>
          <a:xfrm>
            <a:off x="6897680" y="3976010"/>
            <a:ext cx="360000" cy="360000"/>
          </a:xfrm>
          <a:prstGeom prst="rect">
            <a:avLst/>
          </a:prstGeom>
        </p:spPr>
      </p:pic>
      <p:pic>
        <p:nvPicPr>
          <p:cNvPr id="54" name="Imagem 53">
            <a:extLst>
              <a:ext uri="{FF2B5EF4-FFF2-40B4-BE49-F238E27FC236}">
                <a16:creationId xmlns:a16="http://schemas.microsoft.com/office/drawing/2014/main" id="{BF096D7F-6478-477C-8B66-0799BD57257F}"/>
              </a:ext>
            </a:extLst>
          </p:cNvPr>
          <p:cNvPicPr>
            <a:picLocks noChangeAspect="1"/>
          </p:cNvPicPr>
          <p:nvPr/>
        </p:nvPicPr>
        <p:blipFill>
          <a:blip r:embed="rId2"/>
          <a:stretch>
            <a:fillRect/>
          </a:stretch>
        </p:blipFill>
        <p:spPr>
          <a:xfrm>
            <a:off x="6897680" y="4561792"/>
            <a:ext cx="360000" cy="360000"/>
          </a:xfrm>
          <a:prstGeom prst="rect">
            <a:avLst/>
          </a:prstGeom>
        </p:spPr>
      </p:pic>
      <p:pic>
        <p:nvPicPr>
          <p:cNvPr id="56" name="Imagem 55">
            <a:extLst>
              <a:ext uri="{FF2B5EF4-FFF2-40B4-BE49-F238E27FC236}">
                <a16:creationId xmlns:a16="http://schemas.microsoft.com/office/drawing/2014/main" id="{2F96C935-3A77-43D5-9C4A-0A5E16566F50}"/>
              </a:ext>
            </a:extLst>
          </p:cNvPr>
          <p:cNvPicPr>
            <a:picLocks noChangeAspect="1"/>
          </p:cNvPicPr>
          <p:nvPr/>
        </p:nvPicPr>
        <p:blipFill>
          <a:blip r:embed="rId2"/>
          <a:stretch>
            <a:fillRect/>
          </a:stretch>
        </p:blipFill>
        <p:spPr>
          <a:xfrm>
            <a:off x="6897680" y="5147574"/>
            <a:ext cx="360000" cy="360000"/>
          </a:xfrm>
          <a:prstGeom prst="rect">
            <a:avLst/>
          </a:prstGeom>
        </p:spPr>
      </p:pic>
      <p:pic>
        <p:nvPicPr>
          <p:cNvPr id="25" name="Imagem 24">
            <a:extLst>
              <a:ext uri="{FF2B5EF4-FFF2-40B4-BE49-F238E27FC236}">
                <a16:creationId xmlns:a16="http://schemas.microsoft.com/office/drawing/2014/main" id="{E6F23374-D289-4245-8768-EFCDBF7B5B5C}"/>
              </a:ext>
            </a:extLst>
          </p:cNvPr>
          <p:cNvPicPr>
            <a:picLocks noChangeAspect="1"/>
          </p:cNvPicPr>
          <p:nvPr/>
        </p:nvPicPr>
        <p:blipFill>
          <a:blip r:embed="rId2"/>
          <a:stretch>
            <a:fillRect/>
          </a:stretch>
        </p:blipFill>
        <p:spPr>
          <a:xfrm>
            <a:off x="6897680" y="5733357"/>
            <a:ext cx="360000" cy="360000"/>
          </a:xfrm>
          <a:prstGeom prst="rect">
            <a:avLst/>
          </a:prstGeom>
        </p:spPr>
      </p:pic>
      <p:pic>
        <p:nvPicPr>
          <p:cNvPr id="26" name="Picture 2">
            <a:extLst>
              <a:ext uri="{FF2B5EF4-FFF2-40B4-BE49-F238E27FC236}">
                <a16:creationId xmlns:a16="http://schemas.microsoft.com/office/drawing/2014/main" id="{F60FDAA5-B699-4C0C-B541-B0AEAA5275B2}"/>
              </a:ext>
            </a:extLst>
          </p:cNvPr>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l="16386" r="16386"/>
          <a:stretch>
            <a:fillRect/>
          </a:stretch>
        </p:blipFill>
        <p:spPr bwMode="auto">
          <a:xfrm>
            <a:off x="8802688" y="1223963"/>
            <a:ext cx="3389312" cy="4033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2436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825E1AD-9DBA-464F-888B-CF8485F92704}"/>
              </a:ext>
            </a:extLst>
          </p:cNvPr>
          <p:cNvSpPr>
            <a:spLocks noGrp="1"/>
          </p:cNvSpPr>
          <p:nvPr>
            <p:ph type="body" sz="quarter" idx="13"/>
          </p:nvPr>
        </p:nvSpPr>
        <p:spPr>
          <a:xfrm>
            <a:off x="6210454" y="962967"/>
            <a:ext cx="5981545" cy="1146506"/>
          </a:xfrm>
        </p:spPr>
        <p:txBody>
          <a:bodyPr/>
          <a:lstStyle/>
          <a:p>
            <a:r>
              <a:rPr lang="sl-SI" dirty="0"/>
              <a:t>Hvala za pozornost</a:t>
            </a:r>
            <a:endParaRPr lang="en-US" dirty="0"/>
          </a:p>
        </p:txBody>
      </p:sp>
      <p:sp>
        <p:nvSpPr>
          <p:cNvPr id="12" name="Text Placeholder 11">
            <a:extLst>
              <a:ext uri="{FF2B5EF4-FFF2-40B4-BE49-F238E27FC236}">
                <a16:creationId xmlns:a16="http://schemas.microsoft.com/office/drawing/2014/main" id="{B80BD092-353C-C14B-BCD4-66995FE37708}"/>
              </a:ext>
            </a:extLst>
          </p:cNvPr>
          <p:cNvSpPr>
            <a:spLocks noGrp="1"/>
          </p:cNvSpPr>
          <p:nvPr>
            <p:ph type="body" sz="quarter" idx="14"/>
          </p:nvPr>
        </p:nvSpPr>
        <p:spPr/>
        <p:txBody>
          <a:bodyPr/>
          <a:lstStyle/>
          <a:p>
            <a:r>
              <a:rPr lang="sl-SI" dirty="0"/>
              <a:t>Vprašanja</a:t>
            </a:r>
            <a:r>
              <a:rPr lang="en-US" dirty="0"/>
              <a:t>?</a:t>
            </a:r>
          </a:p>
        </p:txBody>
      </p:sp>
      <p:sp>
        <p:nvSpPr>
          <p:cNvPr id="28" name="CaixaDeTexto 27">
            <a:extLst>
              <a:ext uri="{FF2B5EF4-FFF2-40B4-BE49-F238E27FC236}">
                <a16:creationId xmlns:a16="http://schemas.microsoft.com/office/drawing/2014/main" id="{2C0D170A-365B-4F3C-99F7-166850FC4E4E}"/>
              </a:ext>
            </a:extLst>
          </p:cNvPr>
          <p:cNvSpPr txBox="1"/>
          <p:nvPr/>
        </p:nvSpPr>
        <p:spPr>
          <a:xfrm>
            <a:off x="7866888" y="4077055"/>
            <a:ext cx="3965448" cy="2588529"/>
          </a:xfrm>
          <a:prstGeom prst="rect">
            <a:avLst/>
          </a:prstGeom>
          <a:noFill/>
        </p:spPr>
        <p:txBody>
          <a:bodyPr wrap="square">
            <a:spAutoFit/>
          </a:bodyPr>
          <a:lstStyle/>
          <a:p>
            <a:pPr algn="l">
              <a:lnSpc>
                <a:spcPct val="150000"/>
              </a:lnSpc>
              <a:spcAft>
                <a:spcPts val="1200"/>
              </a:spcAft>
            </a:pPr>
            <a:r>
              <a:rPr lang="en-US" b="1" i="0" strike="noStrike" dirty="0">
                <a:solidFill>
                  <a:srgbClr val="6ECECB"/>
                </a:solidFill>
                <a:effectLst/>
                <a:hlinkClick r:id="rId2">
                  <a:extLst>
                    <a:ext uri="{A12FA001-AC4F-418D-AE19-62706E023703}">
                      <ahyp:hlinkClr xmlns:ahyp="http://schemas.microsoft.com/office/drawing/2018/hyperlinkcolor" val="tx"/>
                    </a:ext>
                  </a:extLst>
                </a:hlinkClick>
              </a:rPr>
              <a:t>www.detourproject.eu</a:t>
            </a:r>
            <a:endParaRPr lang="en-US" b="1" i="0" dirty="0">
              <a:solidFill>
                <a:srgbClr val="6ECECB"/>
              </a:solidFill>
              <a:effectLst/>
            </a:endParaRPr>
          </a:p>
          <a:p>
            <a:pPr algn="l">
              <a:lnSpc>
                <a:spcPct val="150000"/>
              </a:lnSpc>
              <a:spcAft>
                <a:spcPts val="1200"/>
              </a:spcAft>
            </a:pPr>
            <a:r>
              <a:rPr lang="en-US" b="1" i="0" dirty="0">
                <a:effectLst/>
              </a:rPr>
              <a:t>Detour </a:t>
            </a:r>
            <a:r>
              <a:rPr lang="en-US" b="1" dirty="0"/>
              <a:t>on Facebook</a:t>
            </a:r>
            <a:endParaRPr lang="en-US" b="1" i="0" dirty="0">
              <a:effectLst/>
            </a:endParaRPr>
          </a:p>
          <a:p>
            <a:pPr algn="l">
              <a:lnSpc>
                <a:spcPct val="150000"/>
              </a:lnSpc>
              <a:spcAft>
                <a:spcPts val="1200"/>
              </a:spcAft>
            </a:pPr>
            <a:r>
              <a:rPr lang="en-US" b="0" i="0" dirty="0">
                <a:effectLst/>
              </a:rPr>
              <a:t>@WellbeingTourismDestinations</a:t>
            </a:r>
          </a:p>
          <a:p>
            <a:pPr algn="l">
              <a:lnSpc>
                <a:spcPct val="150000"/>
              </a:lnSpc>
              <a:spcAft>
                <a:spcPts val="1200"/>
              </a:spcAft>
            </a:pPr>
            <a:r>
              <a:rPr lang="en-US" b="0" i="0" strike="noStrike" dirty="0">
                <a:effectLst/>
              </a:rPr>
              <a:t>#detourdestinations #erasmusplus #detour #wellbeing</a:t>
            </a:r>
            <a:endParaRPr lang="en-US" b="0" i="0" dirty="0">
              <a:effectLst/>
            </a:endParaRPr>
          </a:p>
        </p:txBody>
      </p:sp>
      <p:sp>
        <p:nvSpPr>
          <p:cNvPr id="2" name="CaixaDeTexto 1">
            <a:extLst>
              <a:ext uri="{FF2B5EF4-FFF2-40B4-BE49-F238E27FC236}">
                <a16:creationId xmlns:a16="http://schemas.microsoft.com/office/drawing/2014/main" id="{7BBE1B4C-1D93-4329-9E31-CF00830BA042}"/>
              </a:ext>
            </a:extLst>
          </p:cNvPr>
          <p:cNvSpPr txBox="1"/>
          <p:nvPr/>
        </p:nvSpPr>
        <p:spPr>
          <a:xfrm>
            <a:off x="8321039" y="6466814"/>
            <a:ext cx="3641547" cy="215444"/>
          </a:xfrm>
          <a:prstGeom prst="rect">
            <a:avLst/>
          </a:prstGeom>
          <a:noFill/>
        </p:spPr>
        <p:txBody>
          <a:bodyPr wrap="square" rtlCol="0">
            <a:spAutoFit/>
          </a:bodyPr>
          <a:lstStyle/>
          <a:p>
            <a:pPr algn="r"/>
            <a:r>
              <a:rPr lang="en-GB" sz="800" dirty="0"/>
              <a:t>Icons: www.flaticon.com</a:t>
            </a:r>
          </a:p>
        </p:txBody>
      </p:sp>
      <p:grpSp>
        <p:nvGrpSpPr>
          <p:cNvPr id="7" name="Google Shape;664;p39">
            <a:extLst>
              <a:ext uri="{FF2B5EF4-FFF2-40B4-BE49-F238E27FC236}">
                <a16:creationId xmlns:a16="http://schemas.microsoft.com/office/drawing/2014/main" id="{3B53D023-B64B-4077-BE11-CE7A0849EE13}"/>
              </a:ext>
            </a:extLst>
          </p:cNvPr>
          <p:cNvGrpSpPr/>
          <p:nvPr/>
        </p:nvGrpSpPr>
        <p:grpSpPr>
          <a:xfrm>
            <a:off x="7474283" y="4255526"/>
            <a:ext cx="301041" cy="301041"/>
            <a:chOff x="5941025" y="3634400"/>
            <a:chExt cx="467650" cy="467650"/>
          </a:xfrm>
        </p:grpSpPr>
        <p:sp>
          <p:nvSpPr>
            <p:cNvPr id="8" name="Google Shape;665;p39">
              <a:extLst>
                <a:ext uri="{FF2B5EF4-FFF2-40B4-BE49-F238E27FC236}">
                  <a16:creationId xmlns:a16="http://schemas.microsoft.com/office/drawing/2014/main" id="{C8756DE6-099C-425F-938A-3F99C4B6077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6;p39">
              <a:extLst>
                <a:ext uri="{FF2B5EF4-FFF2-40B4-BE49-F238E27FC236}">
                  <a16:creationId xmlns:a16="http://schemas.microsoft.com/office/drawing/2014/main" id="{C8A58632-32E6-451D-8FFC-8302ABC61249}"/>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7;p39">
              <a:extLst>
                <a:ext uri="{FF2B5EF4-FFF2-40B4-BE49-F238E27FC236}">
                  <a16:creationId xmlns:a16="http://schemas.microsoft.com/office/drawing/2014/main" id="{8139F7D2-BE25-4EDC-BA69-52909862F3E8}"/>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8;p39">
              <a:extLst>
                <a:ext uri="{FF2B5EF4-FFF2-40B4-BE49-F238E27FC236}">
                  <a16:creationId xmlns:a16="http://schemas.microsoft.com/office/drawing/2014/main" id="{1966AC59-A184-4D9D-B231-AAFB7891C833}"/>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9;p39">
              <a:extLst>
                <a:ext uri="{FF2B5EF4-FFF2-40B4-BE49-F238E27FC236}">
                  <a16:creationId xmlns:a16="http://schemas.microsoft.com/office/drawing/2014/main" id="{93DC8479-DCBC-4192-8B3D-7BCE6B39EC93}"/>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70;p39">
              <a:extLst>
                <a:ext uri="{FF2B5EF4-FFF2-40B4-BE49-F238E27FC236}">
                  <a16:creationId xmlns:a16="http://schemas.microsoft.com/office/drawing/2014/main" id="{443EBB86-2ACA-48B1-91FC-5AC68E6302D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Imagem 3">
            <a:extLst>
              <a:ext uri="{FF2B5EF4-FFF2-40B4-BE49-F238E27FC236}">
                <a16:creationId xmlns:a16="http://schemas.microsoft.com/office/drawing/2014/main" id="{BC00D1BE-2ACE-4E8F-92A9-8A0253D8FD43}"/>
              </a:ext>
            </a:extLst>
          </p:cNvPr>
          <p:cNvPicPr>
            <a:picLocks noChangeAspect="1"/>
          </p:cNvPicPr>
          <p:nvPr/>
        </p:nvPicPr>
        <p:blipFill>
          <a:blip r:embed="rId3"/>
          <a:stretch>
            <a:fillRect/>
          </a:stretch>
        </p:blipFill>
        <p:spPr>
          <a:xfrm>
            <a:off x="7475860" y="4748527"/>
            <a:ext cx="302400" cy="302400"/>
          </a:xfrm>
          <a:prstGeom prst="rect">
            <a:avLst/>
          </a:prstGeom>
        </p:spPr>
      </p:pic>
    </p:spTree>
    <p:extLst>
      <p:ext uri="{BB962C8B-B14F-4D97-AF65-F5344CB8AC3E}">
        <p14:creationId xmlns:p14="http://schemas.microsoft.com/office/powerpoint/2010/main" val="2956882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Uvod</a:t>
            </a:r>
            <a:endParaRPr lang="en-US" sz="3600" b="1" dirty="0"/>
          </a:p>
        </p:txBody>
      </p:sp>
      <p:sp>
        <p:nvSpPr>
          <p:cNvPr id="5" name="Retângulo 4">
            <a:extLst>
              <a:ext uri="{FF2B5EF4-FFF2-40B4-BE49-F238E27FC236}">
                <a16:creationId xmlns:a16="http://schemas.microsoft.com/office/drawing/2014/main" id="{6A109C36-543A-4FBC-99CA-0076C07B2459}"/>
              </a:ext>
            </a:extLst>
          </p:cNvPr>
          <p:cNvSpPr/>
          <p:nvPr/>
        </p:nvSpPr>
        <p:spPr>
          <a:xfrm>
            <a:off x="168248" y="839980"/>
            <a:ext cx="11666350" cy="55313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288000" rtlCol="0" anchor="t"/>
          <a:lstStyle/>
          <a:p>
            <a:pPr>
              <a:lnSpc>
                <a:spcPct val="150000"/>
              </a:lnSpc>
              <a:spcAft>
                <a:spcPts val="600"/>
              </a:spcAft>
              <a:buClr>
                <a:srgbClr val="6ECECB"/>
              </a:buClr>
            </a:pPr>
            <a:r>
              <a:rPr lang="sl-SI" sz="2400" spc="20" dirty="0">
                <a:solidFill>
                  <a:schemeClr val="tx1"/>
                </a:solidFill>
              </a:rPr>
              <a:t>Socialni mediji in vsebine, ki jih ustvarjajo uporabniki, imajo velik vpliv na digitalno okolje, kar za mnoge znamke predstavlja velik izziv</a:t>
            </a:r>
            <a:r>
              <a:rPr lang="en-US" sz="2400" spc="20" dirty="0">
                <a:solidFill>
                  <a:schemeClr val="tx1"/>
                </a:solidFill>
              </a:rPr>
              <a:t>. </a:t>
            </a:r>
            <a:r>
              <a:rPr lang="sl-SI" sz="2400" spc="20" dirty="0">
                <a:solidFill>
                  <a:schemeClr val="tx1"/>
                </a:solidFill>
              </a:rPr>
              <a:t>Kljub temu je koncept spletnega trženja širši kot pojmi in doseg socialnih medijev in njihovih vsebin</a:t>
            </a:r>
            <a:r>
              <a:rPr lang="en-US" sz="2400" spc="20" dirty="0">
                <a:solidFill>
                  <a:schemeClr val="tx1"/>
                </a:solidFill>
              </a:rPr>
              <a:t>. </a:t>
            </a:r>
            <a:r>
              <a:rPr lang="sl-SI" sz="2400" spc="20" dirty="0">
                <a:solidFill>
                  <a:schemeClr val="tx1"/>
                </a:solidFill>
              </a:rPr>
              <a:t>Slednje je posebej značilno za turistični sektor, kjer so tehnologija in storitve, vezane na splet (</a:t>
            </a:r>
            <a:r>
              <a:rPr lang="en-US" sz="2400" spc="20" dirty="0">
                <a:solidFill>
                  <a:schemeClr val="tx1"/>
                </a:solidFill>
              </a:rPr>
              <a:t>TripAdvisor</a:t>
            </a:r>
            <a:r>
              <a:rPr lang="sl-SI" sz="2400" spc="20" dirty="0">
                <a:solidFill>
                  <a:schemeClr val="tx1"/>
                </a:solidFill>
              </a:rPr>
              <a:t>, </a:t>
            </a:r>
            <a:r>
              <a:rPr lang="en-US" sz="2400" spc="20" dirty="0">
                <a:solidFill>
                  <a:schemeClr val="tx1"/>
                </a:solidFill>
              </a:rPr>
              <a:t>Airbnb), </a:t>
            </a:r>
            <a:r>
              <a:rPr lang="sl-SI" sz="2400" spc="20" dirty="0">
                <a:solidFill>
                  <a:schemeClr val="tx1"/>
                </a:solidFill>
              </a:rPr>
              <a:t>v zadnjem času pridobile na prepoznavnosti</a:t>
            </a:r>
            <a:r>
              <a:rPr lang="en-US" sz="2400" spc="20" dirty="0">
                <a:solidFill>
                  <a:schemeClr val="tx1"/>
                </a:solidFill>
              </a:rPr>
              <a:t>. </a:t>
            </a:r>
            <a:r>
              <a:rPr lang="sl-SI" sz="2400" spc="20" dirty="0">
                <a:solidFill>
                  <a:schemeClr val="tx1"/>
                </a:solidFill>
              </a:rPr>
              <a:t>Ob upoštevanju mnogih prednosti in izzivov spletnega trženja, bo ta modul izpostavil pomen slednjega za podjetja za njihovo konkurenčnost na trgu</a:t>
            </a:r>
            <a:r>
              <a:rPr lang="en-US" sz="2400" spc="20" dirty="0">
                <a:solidFill>
                  <a:schemeClr val="tx1"/>
                </a:solidFill>
              </a:rPr>
              <a:t>. </a:t>
            </a:r>
            <a:r>
              <a:rPr lang="sl-SI" sz="2400" spc="20" dirty="0">
                <a:solidFill>
                  <a:schemeClr val="tx1"/>
                </a:solidFill>
              </a:rPr>
              <a:t>Osredotočali se bomo tudi na strategije spletnega trženja, vključno s trženjem za tuja tržišča, trženjem vsebin in prodajnimi lijaki, katerih glavni namen je povečanje prepoznavnosti znamke na spletu.</a:t>
            </a:r>
            <a:endParaRPr lang="en-US" sz="2400" spc="20" dirty="0">
              <a:solidFill>
                <a:schemeClr val="tx1"/>
              </a:solidFill>
            </a:endParaRPr>
          </a:p>
        </p:txBody>
      </p:sp>
    </p:spTree>
    <p:extLst>
      <p:ext uri="{BB962C8B-B14F-4D97-AF65-F5344CB8AC3E}">
        <p14:creationId xmlns:p14="http://schemas.microsoft.com/office/powerpoint/2010/main" val="3210251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212618A0-8EF1-46F0-8223-46E58CC710B7}"/>
              </a:ext>
            </a:extLst>
          </p:cNvPr>
          <p:cNvPicPr>
            <a:picLocks noChangeAspect="1"/>
          </p:cNvPicPr>
          <p:nvPr/>
        </p:nvPicPr>
        <p:blipFill>
          <a:blip r:embed="rId2"/>
          <a:stretch>
            <a:fillRect/>
          </a:stretch>
        </p:blipFill>
        <p:spPr>
          <a:xfrm>
            <a:off x="-544" y="0"/>
            <a:ext cx="5144044" cy="6858000"/>
          </a:xfrm>
          <a:prstGeom prst="rect">
            <a:avLst/>
          </a:prstGeom>
        </p:spPr>
      </p:pic>
      <p:sp>
        <p:nvSpPr>
          <p:cNvPr id="11" name="Text Placeholder 2">
            <a:extLst>
              <a:ext uri="{FF2B5EF4-FFF2-40B4-BE49-F238E27FC236}">
                <a16:creationId xmlns:a16="http://schemas.microsoft.com/office/drawing/2014/main" id="{8E34A549-E25D-42CD-BFEA-6B6AE4A6B465}"/>
              </a:ext>
            </a:extLst>
          </p:cNvPr>
          <p:cNvSpPr txBox="1">
            <a:spLocks/>
          </p:cNvSpPr>
          <p:nvPr/>
        </p:nvSpPr>
        <p:spPr>
          <a:xfrm>
            <a:off x="5376671" y="1450425"/>
            <a:ext cx="618136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Cilj poglavja</a:t>
            </a:r>
            <a:endParaRPr lang="en-US" sz="3600" b="1" dirty="0"/>
          </a:p>
        </p:txBody>
      </p:sp>
      <p:sp>
        <p:nvSpPr>
          <p:cNvPr id="12" name="Marcador de Posição do Texto 22">
            <a:extLst>
              <a:ext uri="{FF2B5EF4-FFF2-40B4-BE49-F238E27FC236}">
                <a16:creationId xmlns:a16="http://schemas.microsoft.com/office/drawing/2014/main" id="{4A3E4D10-52DF-46F4-BCAF-4DF4350529BB}"/>
              </a:ext>
            </a:extLst>
          </p:cNvPr>
          <p:cNvSpPr txBox="1">
            <a:spLocks/>
          </p:cNvSpPr>
          <p:nvPr/>
        </p:nvSpPr>
        <p:spPr>
          <a:xfrm>
            <a:off x="5376671" y="2532849"/>
            <a:ext cx="6172904" cy="35725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200000"/>
              </a:lnSpc>
              <a:spcBef>
                <a:spcPts val="0"/>
              </a:spcBef>
            </a:pPr>
            <a:r>
              <a:rPr lang="sl-SI" dirty="0"/>
              <a:t>Razumeti pomen in vedno večjo kompleksnost ter prednosti spletnega trženja za moderni turizem in njegovo podjetniško okolje</a:t>
            </a:r>
            <a:r>
              <a:rPr lang="en-US" dirty="0"/>
              <a:t>.</a:t>
            </a:r>
          </a:p>
        </p:txBody>
      </p:sp>
      <p:sp>
        <p:nvSpPr>
          <p:cNvPr id="3" name="Retângulo 2">
            <a:extLst>
              <a:ext uri="{FF2B5EF4-FFF2-40B4-BE49-F238E27FC236}">
                <a16:creationId xmlns:a16="http://schemas.microsoft.com/office/drawing/2014/main" id="{740A54E1-F4D9-48BC-88FB-9C18420093D3}"/>
              </a:ext>
            </a:extLst>
          </p:cNvPr>
          <p:cNvSpPr/>
          <p:nvPr/>
        </p:nvSpPr>
        <p:spPr>
          <a:xfrm>
            <a:off x="0" y="4842000"/>
            <a:ext cx="828000" cy="2016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9187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Česa se bomo naučili?</a:t>
            </a:r>
            <a:endParaRPr lang="en-US" sz="3600" b="1" dirty="0"/>
          </a:p>
        </p:txBody>
      </p:sp>
      <p:sp>
        <p:nvSpPr>
          <p:cNvPr id="4" name="Retângulo 3">
            <a:extLst>
              <a:ext uri="{FF2B5EF4-FFF2-40B4-BE49-F238E27FC236}">
                <a16:creationId xmlns:a16="http://schemas.microsoft.com/office/drawing/2014/main" id="{42F57B1D-41E3-425F-8DF5-DEBB5854A5E9}"/>
              </a:ext>
            </a:extLst>
          </p:cNvPr>
          <p:cNvSpPr/>
          <p:nvPr/>
        </p:nvSpPr>
        <p:spPr>
          <a:xfrm>
            <a:off x="331470" y="1046457"/>
            <a:ext cx="7200040"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t"/>
          <a:lstStyle/>
          <a:p>
            <a:pPr>
              <a:lnSpc>
                <a:spcPct val="150000"/>
              </a:lnSpc>
              <a:spcAft>
                <a:spcPts val="18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Prepoznati glavne prednosti in izzive spletnega trženja</a:t>
            </a:r>
            <a:r>
              <a:rPr lang="en-GB" sz="2400" dirty="0">
                <a:solidFill>
                  <a:schemeClr val="tx1"/>
                </a:solidFill>
              </a:rPr>
              <a:t>.</a:t>
            </a:r>
          </a:p>
          <a:p>
            <a:pPr>
              <a:lnSpc>
                <a:spcPct val="150000"/>
              </a:lnSpc>
              <a:spcAft>
                <a:spcPts val="18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Pripraviti strategijo spletnega trženja</a:t>
            </a:r>
            <a:r>
              <a:rPr lang="en-GB" sz="2400" dirty="0">
                <a:solidFill>
                  <a:schemeClr val="tx1"/>
                </a:solidFill>
              </a:rPr>
              <a:t>.</a:t>
            </a:r>
          </a:p>
          <a:p>
            <a:pPr>
              <a:lnSpc>
                <a:spcPct val="150000"/>
              </a:lnSpc>
              <a:spcAft>
                <a:spcPts val="18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Razlikovati med trženjem za domače in tuje goste</a:t>
            </a:r>
            <a:r>
              <a:rPr lang="en-GB" sz="2400" dirty="0">
                <a:solidFill>
                  <a:schemeClr val="tx1"/>
                </a:solidFill>
              </a:rPr>
              <a:t>.</a:t>
            </a:r>
          </a:p>
          <a:p>
            <a:pPr>
              <a:lnSpc>
                <a:spcPct val="150000"/>
              </a:lnSpc>
              <a:spcAft>
                <a:spcPts val="18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Prepoznati pomen vsebinskega trženja</a:t>
            </a:r>
            <a:r>
              <a:rPr lang="en-GB" sz="2400" dirty="0">
                <a:solidFill>
                  <a:schemeClr val="tx1"/>
                </a:solidFill>
              </a:rPr>
              <a:t>.</a:t>
            </a:r>
          </a:p>
          <a:p>
            <a:pPr>
              <a:lnSpc>
                <a:spcPct val="150000"/>
              </a:lnSpc>
              <a:spcAft>
                <a:spcPts val="18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Razumeti prodajne lijake</a:t>
            </a:r>
            <a:r>
              <a:rPr lang="en-GB" sz="2400" dirty="0">
                <a:solidFill>
                  <a:schemeClr val="tx1"/>
                </a:solidFill>
              </a:rPr>
              <a:t>.</a:t>
            </a:r>
          </a:p>
          <a:p>
            <a:pPr>
              <a:lnSpc>
                <a:spcPct val="150000"/>
              </a:lnSpc>
              <a:spcAft>
                <a:spcPts val="18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Kako izbrati pravilne pristope v okviru spletnega trženja</a:t>
            </a:r>
            <a:r>
              <a:rPr lang="en-GB" sz="2400" dirty="0">
                <a:solidFill>
                  <a:schemeClr val="tx1"/>
                </a:solidFill>
              </a:rPr>
              <a:t>. </a:t>
            </a:r>
          </a:p>
        </p:txBody>
      </p:sp>
      <p:pic>
        <p:nvPicPr>
          <p:cNvPr id="8" name="Imagem 7">
            <a:extLst>
              <a:ext uri="{FF2B5EF4-FFF2-40B4-BE49-F238E27FC236}">
                <a16:creationId xmlns:a16="http://schemas.microsoft.com/office/drawing/2014/main" id="{FC9DEE3C-3915-4ECC-B680-6112BFC9620B}"/>
              </a:ext>
            </a:extLst>
          </p:cNvPr>
          <p:cNvPicPr>
            <a:picLocks noChangeAspect="1"/>
          </p:cNvPicPr>
          <p:nvPr/>
        </p:nvPicPr>
        <p:blipFill rotWithShape="1">
          <a:blip r:embed="rId3"/>
          <a:srcRect t="2304" b="2304"/>
          <a:stretch/>
        </p:blipFill>
        <p:spPr>
          <a:xfrm>
            <a:off x="7620001" y="0"/>
            <a:ext cx="4572000" cy="6858000"/>
          </a:xfrm>
          <a:prstGeom prst="rect">
            <a:avLst/>
          </a:prstGeom>
        </p:spPr>
      </p:pic>
    </p:spTree>
    <p:extLst>
      <p:ext uri="{BB962C8B-B14F-4D97-AF65-F5344CB8AC3E}">
        <p14:creationId xmlns:p14="http://schemas.microsoft.com/office/powerpoint/2010/main" val="19591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7ACFC6EE-52B0-402A-8BBB-474CB9892A87}"/>
              </a:ext>
            </a:extLst>
          </p:cNvPr>
          <p:cNvSpPr/>
          <p:nvPr/>
        </p:nvSpPr>
        <p:spPr>
          <a:xfrm>
            <a:off x="643223" y="1264296"/>
            <a:ext cx="5040000"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800"/>
              </a:spcAft>
            </a:pPr>
            <a:r>
              <a:rPr lang="sl-SI" sz="3000" b="1" dirty="0">
                <a:solidFill>
                  <a:srgbClr val="6ECECB"/>
                </a:solidFill>
                <a:effectLst>
                  <a:outerShdw blurRad="38100" dist="38100" dir="2700000" algn="tl">
                    <a:srgbClr val="000000">
                      <a:alpha val="43137"/>
                    </a:srgbClr>
                  </a:outerShdw>
                </a:effectLst>
              </a:rPr>
              <a:t>Vsebina</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800"/>
              </a:spcAft>
            </a:pPr>
            <a:r>
              <a:rPr lang="en-US" sz="2400" b="1" spc="-10" dirty="0">
                <a:solidFill>
                  <a:srgbClr val="6ECECB"/>
                </a:solidFill>
              </a:rPr>
              <a:t>9.1. </a:t>
            </a:r>
            <a:r>
              <a:rPr lang="sl-SI" sz="2400" spc="-10" dirty="0">
                <a:solidFill>
                  <a:schemeClr val="tx1"/>
                </a:solidFill>
              </a:rPr>
              <a:t>Koristi in izzivi</a:t>
            </a:r>
            <a:endParaRPr lang="en-US" sz="2400" spc="-10" dirty="0">
              <a:solidFill>
                <a:schemeClr val="tx1"/>
              </a:solidFill>
            </a:endParaRPr>
          </a:p>
          <a:p>
            <a:pPr>
              <a:lnSpc>
                <a:spcPct val="150000"/>
              </a:lnSpc>
              <a:spcBef>
                <a:spcPts val="0"/>
              </a:spcBef>
              <a:spcAft>
                <a:spcPts val="1800"/>
              </a:spcAft>
            </a:pPr>
            <a:r>
              <a:rPr lang="en-US" sz="2400" b="1" spc="-10" dirty="0">
                <a:solidFill>
                  <a:srgbClr val="6ECECB"/>
                </a:solidFill>
              </a:rPr>
              <a:t>9.2. </a:t>
            </a:r>
            <a:r>
              <a:rPr lang="sl-SI" sz="2400" spc="-10" dirty="0">
                <a:solidFill>
                  <a:schemeClr val="tx1"/>
                </a:solidFill>
              </a:rPr>
              <a:t>Strategija spletnega trženja</a:t>
            </a:r>
            <a:endParaRPr lang="en-US" sz="2400" spc="-10" dirty="0">
              <a:solidFill>
                <a:schemeClr val="tx1"/>
              </a:solidFill>
            </a:endParaRPr>
          </a:p>
          <a:p>
            <a:pPr>
              <a:lnSpc>
                <a:spcPct val="150000"/>
              </a:lnSpc>
              <a:spcBef>
                <a:spcPts val="0"/>
              </a:spcBef>
              <a:spcAft>
                <a:spcPts val="1800"/>
              </a:spcAft>
            </a:pPr>
            <a:r>
              <a:rPr lang="en-US" sz="2400" b="1" spc="-10" dirty="0">
                <a:solidFill>
                  <a:srgbClr val="6ECECB"/>
                </a:solidFill>
              </a:rPr>
              <a:t>9.3. </a:t>
            </a:r>
            <a:r>
              <a:rPr lang="sl-SI" sz="2400" spc="-10" dirty="0">
                <a:solidFill>
                  <a:schemeClr val="tx1"/>
                </a:solidFill>
              </a:rPr>
              <a:t>Orodja spletnega trženja</a:t>
            </a:r>
            <a:endParaRPr lang="en-US" sz="2400" spc="-10" dirty="0">
              <a:solidFill>
                <a:schemeClr val="tx1"/>
              </a:solidFill>
            </a:endParaRP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Vsebina</a:t>
            </a:r>
            <a:r>
              <a:rPr lang="en-US" sz="3600" b="1" dirty="0"/>
              <a:t> &amp; </a:t>
            </a:r>
            <a:r>
              <a:rPr lang="sl-SI" sz="3600" b="1" dirty="0"/>
              <a:t>Viri</a:t>
            </a:r>
            <a:endParaRPr lang="en-US" sz="3600" b="1" dirty="0"/>
          </a:p>
        </p:txBody>
      </p:sp>
      <p:sp>
        <p:nvSpPr>
          <p:cNvPr id="12" name="Retângulo 11">
            <a:extLst>
              <a:ext uri="{FF2B5EF4-FFF2-40B4-BE49-F238E27FC236}">
                <a16:creationId xmlns:a16="http://schemas.microsoft.com/office/drawing/2014/main" id="{00E2A3F9-39B8-490C-AAAD-8C568D2A43EE}"/>
              </a:ext>
            </a:extLst>
          </p:cNvPr>
          <p:cNvSpPr/>
          <p:nvPr/>
        </p:nvSpPr>
        <p:spPr>
          <a:xfrm>
            <a:off x="6508777" y="1258539"/>
            <a:ext cx="5040000" cy="43977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800"/>
              </a:spcAft>
            </a:pPr>
            <a:r>
              <a:rPr lang="sl-SI" sz="3000" b="1" dirty="0">
                <a:solidFill>
                  <a:srgbClr val="6ECECB"/>
                </a:solidFill>
                <a:effectLst>
                  <a:outerShdw blurRad="38100" dist="38100" dir="2700000" algn="tl">
                    <a:srgbClr val="000000">
                      <a:alpha val="43137"/>
                    </a:srgbClr>
                  </a:outerShdw>
                </a:effectLst>
              </a:rPr>
              <a:t>Viri</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800"/>
              </a:spcAft>
            </a:pPr>
            <a:r>
              <a:rPr lang="en-US" sz="2400" b="1" dirty="0">
                <a:solidFill>
                  <a:srgbClr val="6ECECB"/>
                </a:solidFill>
              </a:rPr>
              <a:t>a. </a:t>
            </a:r>
            <a:r>
              <a:rPr lang="en-US" sz="2400" dirty="0">
                <a:solidFill>
                  <a:schemeClr val="tx1"/>
                </a:solidFill>
              </a:rPr>
              <a:t>7 </a:t>
            </a:r>
            <a:r>
              <a:rPr lang="sl-SI" sz="2400" dirty="0">
                <a:solidFill>
                  <a:schemeClr val="tx1"/>
                </a:solidFill>
              </a:rPr>
              <a:t>video predstavitev</a:t>
            </a:r>
            <a:endParaRPr lang="en-US" sz="2400" dirty="0">
              <a:solidFill>
                <a:schemeClr val="tx1"/>
              </a:solidFill>
            </a:endParaRPr>
          </a:p>
          <a:p>
            <a:pPr>
              <a:lnSpc>
                <a:spcPct val="150000"/>
              </a:lnSpc>
              <a:spcBef>
                <a:spcPts val="0"/>
              </a:spcBef>
              <a:spcAft>
                <a:spcPts val="1800"/>
              </a:spcAft>
            </a:pPr>
            <a:r>
              <a:rPr lang="en-US" sz="2400" b="1" dirty="0">
                <a:solidFill>
                  <a:srgbClr val="6ECECB"/>
                </a:solidFill>
              </a:rPr>
              <a:t>b. </a:t>
            </a:r>
            <a:r>
              <a:rPr lang="en-US" sz="2400" dirty="0">
                <a:solidFill>
                  <a:schemeClr val="tx1"/>
                </a:solidFill>
              </a:rPr>
              <a:t>5 </a:t>
            </a:r>
            <a:r>
              <a:rPr lang="sl-SI" sz="2400" dirty="0">
                <a:solidFill>
                  <a:schemeClr val="tx1"/>
                </a:solidFill>
              </a:rPr>
              <a:t>primerov dobre prakse</a:t>
            </a:r>
            <a:endParaRPr lang="en-US" sz="2400" dirty="0">
              <a:solidFill>
                <a:schemeClr val="tx1"/>
              </a:solidFill>
            </a:endParaRPr>
          </a:p>
          <a:p>
            <a:pPr>
              <a:lnSpc>
                <a:spcPct val="150000"/>
              </a:lnSpc>
              <a:spcBef>
                <a:spcPts val="0"/>
              </a:spcBef>
              <a:spcAft>
                <a:spcPts val="1800"/>
              </a:spcAft>
            </a:pPr>
            <a:r>
              <a:rPr lang="en-US" sz="2400" b="1" dirty="0">
                <a:solidFill>
                  <a:srgbClr val="6ECECB"/>
                </a:solidFill>
              </a:rPr>
              <a:t>c. </a:t>
            </a:r>
            <a:r>
              <a:rPr lang="en-US" sz="2400" dirty="0">
                <a:solidFill>
                  <a:schemeClr val="tx1"/>
                </a:solidFill>
              </a:rPr>
              <a:t>8</a:t>
            </a:r>
            <a:r>
              <a:rPr lang="sl-SI" sz="2400" dirty="0">
                <a:solidFill>
                  <a:schemeClr val="tx1"/>
                </a:solidFill>
              </a:rPr>
              <a:t> člankov za poglobitev razumevanja</a:t>
            </a:r>
            <a:endParaRPr lang="en-US" sz="2400" dirty="0">
              <a:solidFill>
                <a:schemeClr val="tx1"/>
              </a:solidFill>
            </a:endParaRPr>
          </a:p>
          <a:p>
            <a:pPr>
              <a:lnSpc>
                <a:spcPct val="150000"/>
              </a:lnSpc>
              <a:spcBef>
                <a:spcPts val="0"/>
              </a:spcBef>
              <a:spcAft>
                <a:spcPts val="1800"/>
              </a:spcAft>
            </a:pPr>
            <a:r>
              <a:rPr lang="en-US" sz="2400" b="1" dirty="0">
                <a:solidFill>
                  <a:srgbClr val="6ECECB"/>
                </a:solidFill>
              </a:rPr>
              <a:t>d. </a:t>
            </a:r>
            <a:r>
              <a:rPr lang="en-US" sz="2400" dirty="0">
                <a:solidFill>
                  <a:schemeClr val="tx1"/>
                </a:solidFill>
              </a:rPr>
              <a:t>1</a:t>
            </a:r>
            <a:r>
              <a:rPr lang="sl-SI" sz="2400" dirty="0">
                <a:solidFill>
                  <a:schemeClr val="tx1"/>
                </a:solidFill>
              </a:rPr>
              <a:t> naloga</a:t>
            </a:r>
            <a:endParaRPr lang="en-US" sz="2400" dirty="0">
              <a:solidFill>
                <a:schemeClr val="tx1"/>
              </a:solidFill>
            </a:endParaRPr>
          </a:p>
        </p:txBody>
      </p:sp>
      <p:pic>
        <p:nvPicPr>
          <p:cNvPr id="7" name="Imagem 6">
            <a:extLst>
              <a:ext uri="{FF2B5EF4-FFF2-40B4-BE49-F238E27FC236}">
                <a16:creationId xmlns:a16="http://schemas.microsoft.com/office/drawing/2014/main" id="{6E9F6691-AA05-451D-9F7A-6990278511D4}"/>
              </a:ext>
            </a:extLst>
          </p:cNvPr>
          <p:cNvPicPr>
            <a:picLocks noChangeAspect="1"/>
          </p:cNvPicPr>
          <p:nvPr/>
        </p:nvPicPr>
        <p:blipFill>
          <a:blip r:embed="rId3"/>
          <a:stretch>
            <a:fillRect/>
          </a:stretch>
        </p:blipFill>
        <p:spPr>
          <a:xfrm>
            <a:off x="4501116" y="1342665"/>
            <a:ext cx="720000" cy="720000"/>
          </a:xfrm>
          <a:prstGeom prst="rect">
            <a:avLst/>
          </a:prstGeom>
        </p:spPr>
      </p:pic>
      <p:pic>
        <p:nvPicPr>
          <p:cNvPr id="8" name="Imagem 7">
            <a:extLst>
              <a:ext uri="{FF2B5EF4-FFF2-40B4-BE49-F238E27FC236}">
                <a16:creationId xmlns:a16="http://schemas.microsoft.com/office/drawing/2014/main" id="{4D837E26-F46A-4F34-836A-86575E1EF469}"/>
              </a:ext>
            </a:extLst>
          </p:cNvPr>
          <p:cNvPicPr>
            <a:picLocks noChangeAspect="1"/>
          </p:cNvPicPr>
          <p:nvPr/>
        </p:nvPicPr>
        <p:blipFill>
          <a:blip r:embed="rId4"/>
          <a:stretch>
            <a:fillRect/>
          </a:stretch>
        </p:blipFill>
        <p:spPr>
          <a:xfrm>
            <a:off x="10372094" y="1322912"/>
            <a:ext cx="720000" cy="720000"/>
          </a:xfrm>
          <a:prstGeom prst="rect">
            <a:avLst/>
          </a:prstGeom>
        </p:spPr>
      </p:pic>
    </p:spTree>
    <p:extLst>
      <p:ext uri="{BB962C8B-B14F-4D97-AF65-F5344CB8AC3E}">
        <p14:creationId xmlns:p14="http://schemas.microsoft.com/office/powerpoint/2010/main" val="152313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ção da Imagem 5">
            <a:extLst>
              <a:ext uri="{FF2B5EF4-FFF2-40B4-BE49-F238E27FC236}">
                <a16:creationId xmlns:a16="http://schemas.microsoft.com/office/drawing/2014/main" id="{CAE51172-79EC-4943-8D47-2749BC7B9DDC}"/>
              </a:ext>
            </a:extLst>
          </p:cNvPr>
          <p:cNvPicPr>
            <a:picLocks noGrp="1" noChangeAspect="1"/>
          </p:cNvPicPr>
          <p:nvPr>
            <p:ph type="pic" sz="quarter" idx="19"/>
          </p:nvPr>
        </p:nvPicPr>
        <p:blipFill rotWithShape="1">
          <a:blip r:embed="rId3"/>
          <a:srcRect t="10526" b="10526"/>
          <a:stretch/>
        </p:blipFill>
        <p:spPr/>
      </p:pic>
      <p:sp>
        <p:nvSpPr>
          <p:cNvPr id="4" name="Text Placeholder 1">
            <a:extLst>
              <a:ext uri="{FF2B5EF4-FFF2-40B4-BE49-F238E27FC236}">
                <a16:creationId xmlns:a16="http://schemas.microsoft.com/office/drawing/2014/main" id="{396B1834-ED76-4763-9A53-EBFB55E7AA60}"/>
              </a:ext>
            </a:extLst>
          </p:cNvPr>
          <p:cNvSpPr txBox="1">
            <a:spLocks/>
          </p:cNvSpPr>
          <p:nvPr/>
        </p:nvSpPr>
        <p:spPr>
          <a:xfrm>
            <a:off x="205213" y="936395"/>
            <a:ext cx="3058492" cy="3297980"/>
          </a:xfrm>
          <a:prstGeom prst="rect">
            <a:avLst/>
          </a:prstGeom>
        </p:spPr>
        <p:txBody>
          <a:bodyPr vert="horz" wrap="square" lIns="0" tIns="45720" rIns="0" bIns="45720" rtlCol="0">
            <a:noAutofit/>
          </a:bodyPr>
          <a:lstStyle>
            <a:lvl1pPr marL="0" indent="0" algn="l" defTabSz="914400" rtl="0" eaLnBrk="1" latinLnBrk="0" hangingPunct="1">
              <a:lnSpc>
                <a:spcPct val="90000"/>
              </a:lnSpc>
              <a:spcBef>
                <a:spcPts val="1000"/>
              </a:spcBef>
              <a:buFont typeface="Arial"/>
              <a:buNone/>
              <a:defRPr sz="36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9600" dirty="0">
                <a:solidFill>
                  <a:schemeClr val="bg1"/>
                </a:solidFill>
                <a:effectLst>
                  <a:outerShdw blurRad="38100" dist="38100" dir="2700000" algn="tl">
                    <a:srgbClr val="000000">
                      <a:alpha val="43137"/>
                    </a:srgbClr>
                  </a:outerShdw>
                </a:effectLst>
              </a:rPr>
              <a:t>9.1.</a:t>
            </a:r>
          </a:p>
          <a:p>
            <a:r>
              <a:rPr lang="sl-SI" sz="4400" dirty="0">
                <a:solidFill>
                  <a:schemeClr val="bg1"/>
                </a:solidFill>
                <a:effectLst>
                  <a:outerShdw blurRad="38100" dist="38100" dir="2700000" algn="tl">
                    <a:srgbClr val="000000">
                      <a:alpha val="43137"/>
                    </a:srgbClr>
                  </a:outerShdw>
                </a:effectLst>
              </a:rPr>
              <a:t>Prednosti in izzivi</a:t>
            </a:r>
            <a:endParaRPr lang="en-US" sz="4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86873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0D8703CDF2A7B4CA481E8D069EABEF3" ma:contentTypeVersion="8" ma:contentTypeDescription="Ustvari nov dokument." ma:contentTypeScope="" ma:versionID="e4fa26b687c6c74bd78dd1d29ecef848">
  <xsd:schema xmlns:xsd="http://www.w3.org/2001/XMLSchema" xmlns:xs="http://www.w3.org/2001/XMLSchema" xmlns:p="http://schemas.microsoft.com/office/2006/metadata/properties" xmlns:ns2="25ce85cd-ae62-4235-a222-d67401b0d1b1" targetNamespace="http://schemas.microsoft.com/office/2006/metadata/properties" ma:root="true" ma:fieldsID="a7b580ffb078ff94453647cf8726d4de" ns2:_="">
    <xsd:import namespace="25ce85cd-ae62-4235-a222-d67401b0d1b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e85cd-ae62-4235-a222-d67401b0d1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6335EF-28B3-4F9B-BE80-B63FE061BD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ce85cd-ae62-4235-a222-d67401b0d1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FE539A-2491-4D26-BB24-6BBB71BEC75A}">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51B1985-9516-40F1-BA8A-7BFAF6C9161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13908</TotalTime>
  <Words>4595</Words>
  <Application>Microsoft Office PowerPoint</Application>
  <PresentationFormat>Širokozaslonsko</PresentationFormat>
  <Paragraphs>494</Paragraphs>
  <Slides>48</Slides>
  <Notes>29</Notes>
  <HiddenSlides>0</HiddenSlides>
  <MMClips>10</MMClips>
  <ScaleCrop>false</ScaleCrop>
  <HeadingPairs>
    <vt:vector size="6" baseType="variant">
      <vt:variant>
        <vt:lpstr>Uporabljene pisave</vt:lpstr>
      </vt:variant>
      <vt:variant>
        <vt:i4>7</vt:i4>
      </vt:variant>
      <vt:variant>
        <vt:lpstr>Tema</vt:lpstr>
      </vt:variant>
      <vt:variant>
        <vt:i4>1</vt:i4>
      </vt:variant>
      <vt:variant>
        <vt:lpstr>Naslovi diapozitivov</vt:lpstr>
      </vt:variant>
      <vt:variant>
        <vt:i4>48</vt:i4>
      </vt:variant>
    </vt:vector>
  </HeadingPairs>
  <TitlesOfParts>
    <vt:vector size="56" baseType="lpstr">
      <vt:lpstr>Arial</vt:lpstr>
      <vt:lpstr>Calibri</vt:lpstr>
      <vt:lpstr>Calibri Light</vt:lpstr>
      <vt:lpstr>futura-pt</vt:lpstr>
      <vt:lpstr>Quattrocento Sans</vt:lpstr>
      <vt:lpstr>Times New Roman</vt:lpstr>
      <vt:lpstr>Wingdings</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Tanja Angleitner-Sagadin</cp:lastModifiedBy>
  <cp:revision>933</cp:revision>
  <dcterms:created xsi:type="dcterms:W3CDTF">2019-11-20T14:08:21Z</dcterms:created>
  <dcterms:modified xsi:type="dcterms:W3CDTF">2021-07-26T12:40:12Z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0x01010090D8703CDF2A7B4CA481E8D069EABEF3</vt:lpwstr>
  </property>
</Properties>
</file>