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sldIdLst>
    <p:sldId id="275" r:id="rId5"/>
    <p:sldId id="288" r:id="rId6"/>
    <p:sldId id="581" r:id="rId7"/>
    <p:sldId id="296" r:id="rId8"/>
    <p:sldId id="329" r:id="rId9"/>
    <p:sldId id="451" r:id="rId10"/>
    <p:sldId id="439" r:id="rId11"/>
    <p:sldId id="440" r:id="rId12"/>
    <p:sldId id="301" r:id="rId13"/>
    <p:sldId id="458" r:id="rId14"/>
    <p:sldId id="339" r:id="rId15"/>
    <p:sldId id="471" r:id="rId16"/>
    <p:sldId id="457" r:id="rId17"/>
    <p:sldId id="459" r:id="rId18"/>
    <p:sldId id="460" r:id="rId19"/>
    <p:sldId id="478" r:id="rId20"/>
    <p:sldId id="495" r:id="rId21"/>
    <p:sldId id="474" r:id="rId22"/>
    <p:sldId id="494" r:id="rId23"/>
    <p:sldId id="493" r:id="rId24"/>
    <p:sldId id="529" r:id="rId25"/>
    <p:sldId id="475" r:id="rId26"/>
    <p:sldId id="531" r:id="rId27"/>
    <p:sldId id="481" r:id="rId28"/>
    <p:sldId id="490" r:id="rId29"/>
    <p:sldId id="461" r:id="rId30"/>
    <p:sldId id="470" r:id="rId31"/>
    <p:sldId id="452" r:id="rId32"/>
    <p:sldId id="464" r:id="rId33"/>
    <p:sldId id="532" r:id="rId34"/>
    <p:sldId id="472" r:id="rId35"/>
    <p:sldId id="477" r:id="rId36"/>
    <p:sldId id="533" r:id="rId37"/>
    <p:sldId id="473" r:id="rId38"/>
    <p:sldId id="479" r:id="rId39"/>
    <p:sldId id="454" r:id="rId40"/>
    <p:sldId id="364" r:id="rId41"/>
    <p:sldId id="468" r:id="rId42"/>
    <p:sldId id="480" r:id="rId43"/>
    <p:sldId id="467" r:id="rId44"/>
    <p:sldId id="476" r:id="rId45"/>
    <p:sldId id="534" r:id="rId46"/>
    <p:sldId id="489" r:id="rId47"/>
    <p:sldId id="492" r:id="rId48"/>
    <p:sldId id="530" r:id="rId49"/>
    <p:sldId id="483" r:id="rId50"/>
    <p:sldId id="340" r:id="rId51"/>
    <p:sldId id="482" r:id="rId52"/>
    <p:sldId id="485" r:id="rId53"/>
    <p:sldId id="486" r:id="rId54"/>
    <p:sldId id="527" r:id="rId55"/>
    <p:sldId id="487" r:id="rId56"/>
    <p:sldId id="488" r:id="rId57"/>
    <p:sldId id="491" r:id="rId58"/>
    <p:sldId id="496" r:id="rId59"/>
    <p:sldId id="535" r:id="rId60"/>
    <p:sldId id="342" r:id="rId61"/>
    <p:sldId id="343" r:id="rId62"/>
    <p:sldId id="326" r:id="rId63"/>
    <p:sldId id="447" r:id="rId64"/>
    <p:sldId id="500" r:id="rId65"/>
    <p:sldId id="582" r:id="rId66"/>
    <p:sldId id="29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3"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AD8"/>
    <a:srgbClr val="6ECECB"/>
    <a:srgbClr val="F7981D"/>
    <a:srgbClr val="FDDE00"/>
    <a:srgbClr val="996633"/>
    <a:srgbClr val="F2F2F2"/>
    <a:srgbClr val="76C6D2"/>
    <a:srgbClr val="D1EFEE"/>
    <a:srgbClr val="FC5E71"/>
    <a:srgbClr val="BA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32" autoAdjust="0"/>
    <p:restoredTop sz="76994" autoAdjust="0"/>
  </p:normalViewPr>
  <p:slideViewPr>
    <p:cSldViewPr snapToGrid="0" snapToObjects="1">
      <p:cViewPr varScale="1">
        <p:scale>
          <a:sx n="47" d="100"/>
          <a:sy n="47" d="100"/>
        </p:scale>
        <p:origin x="128" y="40"/>
      </p:cViewPr>
      <p:guideLst>
        <p:guide orient="horz" pos="2160"/>
        <p:guide pos="384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choolofsocial.substack.com/p/netflix-brand-voic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7</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Da bi razumeli svoje goste je pomembno, da opravite predhodno raziskavo in analizirate svojo okolico, pa tudi svoje notranje okolje. Vaša blagovna znamka bo komunicirala več javnostim: od gostov do zaposlenih, od dobaviteljev do partnerjev. Vsi imajo v svojih glavah neko podobo vaše blagovne znamke, imajo pa tudi svoje želje in cilje.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187202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POZNAJTE SVOJE GOSTE: to je najboljši nasvet za nekoga, ki želi ustvariti podjetje in lastno blagovno znamko. Blagovne znamke obstajajo zaradi kupcev/gostov/potrošnikov. Da bi zadovoljili njihove potrebe in se dolgoročno povezali se z njimi, jih je nujno potrebno poznati in razumeti. Najuspešnejše blagovne znamke so tiste, ki so prepoznale in podrobno opredelile svoje stranke. Znajo jih doseči s svojimi sporočili in z njimi sodelovati. Stranke so povezane z blagovno znamko, ker predstavlja nekaj, kar sami želijo biti, v kar verjamejo ali se poistovetijo z njo. TO je tisto, kar morate odkriti, če želite ustvariti močno znamko. Dodatni vidik, ki ga je potrebno upoštevati, pa je, da se ljudje pri svojih odločitvah vedno ne obnašajo racionalno. Čustvena raven je prav tako pomemben del odločitvenega procesa in občutek in ‚</a:t>
            </a:r>
            <a:r>
              <a:rPr lang="sl-SI" dirty="0" err="1"/>
              <a:t>feeling</a:t>
            </a:r>
            <a:r>
              <a:rPr lang="sl-SI" dirty="0"/>
              <a:t>‘ je lahko velikokrat odločilen za nakup. Blagovne znamke morajo s strankami sodelovati na čustvenem področju, zato morajo zares vedeti, kako slednje mislijo in čutijo, kako govorijo in se obnašajo.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257192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dirty="0"/>
              <a:t>Gosta se lahko poskuša razumeti na veliko načinov. Način, za katerega se odločimo ter zbiranje podatkov in njihovo analizo, je odvisen od naših virov in ciljev.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Na primer, segmentacijo trga lahko izvedemo s preprosto raziskavo in uporabo sekundarnih podatkov, uporabo podatkov iz uradnih ali tehničnih poročil in </a:t>
            </a:r>
            <a:r>
              <a:rPr lang="sl-SI" dirty="0" err="1"/>
              <a:t>infografike</a:t>
            </a:r>
            <a:r>
              <a:rPr lang="sl-SI" dirty="0"/>
              <a:t>. Lahko pa jo napravimo tudi z boj zahtevnimi prijemi, z lastnim zbiranjem primarnih podatkov, z uporabo demografskih, geografskih in </a:t>
            </a:r>
            <a:r>
              <a:rPr lang="sl-SI" dirty="0" err="1"/>
              <a:t>psihografskih</a:t>
            </a:r>
            <a:r>
              <a:rPr lang="sl-SI" dirty="0"/>
              <a:t> podatkov.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V modulu št. 5 smo opisali, kako ustvariti in razumeti tip in tipologijo gosta. Predstavlja vašo idealno stranko.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Čustveno paleto je mogoče enostavno in hitro ustvariti z uporabo, na primer, </a:t>
            </a:r>
            <a:r>
              <a:rPr lang="sl-SI" dirty="0" err="1"/>
              <a:t>Pinteresta</a:t>
            </a:r>
            <a:r>
              <a:rPr lang="sl-SI" dirty="0"/>
              <a:t>. Pri čustveni paleti gre za zbirko slik o določeni tematiki, prikazano z barvami, različnimi pisavami, izrazi obraza in telesa, simboli itd.  Uporablja se za navdih in ugotavljanje razpoloženja ciljnih kupcev in bistva vaše blagovne znamke.</a:t>
            </a:r>
          </a:p>
          <a:p>
            <a:pPr marL="171450" indent="-171450">
              <a:buFont typeface="Arial" panose="020B0604020202020204" pitchFamily="34" charset="0"/>
              <a:buChar char="•"/>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81167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1862177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sl-SI" dirty="0"/>
              <a:t>Zlati krog nam je v pomoč pri izgradnji in zasnovi blagovne znamke.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sl-SI" dirty="0"/>
              <a:t>Dobre blagovne znamke: </a:t>
            </a:r>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sl-SI" dirty="0"/>
              <a:t>Z njimi se lahko poistovetimo.</a:t>
            </a:r>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sl-SI" dirty="0"/>
              <a:t>Z njimi delimo enake vrednote.</a:t>
            </a:r>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sl-SI" dirty="0"/>
              <a:t>So verodostojne in vredne zaupanje.</a:t>
            </a:r>
          </a:p>
          <a:p>
            <a:pPr marL="0" indent="0">
              <a:lnSpc>
                <a:spcPct val="150000"/>
              </a:lnSpc>
              <a:buFont typeface="Arial" panose="020B0604020202020204" pitchFamily="34" charset="0"/>
              <a:buNone/>
            </a:pPr>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378667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err="1"/>
              <a:t>Olins</a:t>
            </a:r>
            <a:r>
              <a:rPr lang="en-GB" dirty="0"/>
              <a:t>, W. (2008). </a:t>
            </a:r>
            <a:r>
              <a:rPr lang="en-GB" i="1" dirty="0"/>
              <a:t>Waly </a:t>
            </a:r>
            <a:r>
              <a:rPr lang="en-GB" i="1" dirty="0" err="1"/>
              <a:t>Olins</a:t>
            </a:r>
            <a:r>
              <a:rPr lang="en-GB" i="1" dirty="0"/>
              <a:t>: The Brand Handbook</a:t>
            </a:r>
            <a:r>
              <a:rPr lang="en-GB" dirty="0"/>
              <a:t>. London (UK): Thames &amp; Hudson.</a:t>
            </a:r>
          </a:p>
          <a:p>
            <a:r>
              <a:rPr lang="sl-SI" dirty="0"/>
              <a:t>Jedrna in temeljna ideja blagovne znamke mora biti jasna in enostavna </a:t>
            </a:r>
            <a:r>
              <a:rPr lang="en-GB" dirty="0"/>
              <a:t>– </a:t>
            </a:r>
            <a:r>
              <a:rPr lang="sl-SI" dirty="0"/>
              <a:t>predstavljati mora novost in temeljno lastnost po kateri se razlikuje od konkurence</a:t>
            </a:r>
            <a:r>
              <a:rPr lang="en-GB" dirty="0"/>
              <a:t>. </a:t>
            </a: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Znamka bora biti ‚energijsko močna‘ in jasno sporočati svoj namen. Vse v zvezi z blagovno znamko mora komunicirati njeno osnovno idejo.</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21307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Na spletni strani </a:t>
            </a:r>
            <a:r>
              <a:rPr lang="en-GB" dirty="0"/>
              <a:t>www.sixsenses.com </a:t>
            </a:r>
            <a:r>
              <a:rPr lang="sl-SI" dirty="0"/>
              <a:t>lahko zaslediš</a:t>
            </a:r>
            <a:r>
              <a:rPr lang="en-GB" dirty="0"/>
              <a:t>:</a:t>
            </a:r>
            <a:endParaRPr lang="sl-SI" b="0" i="1" dirty="0">
              <a:solidFill>
                <a:srgbClr val="666666"/>
              </a:solidFill>
              <a:effectLst/>
              <a:latin typeface="Avenir Next"/>
            </a:endParaRPr>
          </a:p>
          <a:p>
            <a:r>
              <a:rPr lang="sl-SI" i="1" dirty="0"/>
              <a:t>Močna blagovna znamka je v središču vsakega uspešnega poslovanja. Znamka je tisto, s čimer se ljudje povezujejo bolj kot s katerim koli izdelkom. Ta zmaga (opa. 2017, 2018, 2019) je torej velik poklon vsem našim gostom in lastnikom po vsem svetu. Je zahvala za vso opravljeno delo ter hkrati obljuba, da bomo našim zvestim gostom tudi v prihodnje ponujali izjemna izkustva in jim pomagali, da dosežejo duhovno, fizično in duševno ravnovesje. Zmaga nam prav tako daje zagon, da premikamo lastne meje, da smo drzni in drugačni, da delujemo na podlagi svoje domišljije in idej, da ustvarjamo več kot zgolj obiske krajev in da se zavzamemo za trajnostne ideje.</a:t>
            </a:r>
            <a:endParaRPr lang="en-GB" i="1"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191655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Jedrna ideja znamke se odraža v vseh stičnih točkah z gostom: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i="1" dirty="0"/>
              <a:t>Najpomembnejši način, na katerega slednje storimo, je, da se vse v organizaciji in okolici - </a:t>
            </a:r>
            <a:r>
              <a:rPr lang="sl-SI" b="1" i="1" dirty="0"/>
              <a:t>njeni izdelki, okolje, komunikacija in vedenje </a:t>
            </a:r>
            <a:r>
              <a:rPr lang="sl-SI" i="1" dirty="0"/>
              <a:t>– </a:t>
            </a:r>
            <a:r>
              <a:rPr lang="sl-SI" b="1" i="1" dirty="0"/>
              <a:t>podredi glavnemu namenu in delovanju podjetja </a:t>
            </a:r>
            <a:r>
              <a:rPr lang="sl-SI" i="1" dirty="0"/>
              <a:t>ter, kadar je to mogoče, tudi po </a:t>
            </a:r>
            <a:r>
              <a:rPr lang="sl-SI" b="1" i="1" dirty="0"/>
              <a:t>videzu</a:t>
            </a:r>
            <a:r>
              <a:rPr lang="sl-SI" dirty="0"/>
              <a:t> (</a:t>
            </a:r>
            <a:r>
              <a:rPr lang="sl-SI" dirty="0" err="1"/>
              <a:t>Olins</a:t>
            </a:r>
            <a:r>
              <a:rPr lang="sl-SI" dirty="0"/>
              <a:t>, 2008).</a:t>
            </a:r>
            <a:endParaRPr lang="en-GB" sz="1200" i="1"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3997531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Poglej na</a:t>
            </a:r>
            <a:r>
              <a:rPr lang="en-GB" dirty="0"/>
              <a:t>: https://www.forbes.com/sites/allenadamson/2014/10/15/disney-knows-its-not-just-magic-that-keeps-a-brand-on-top/?sh=36411a625b26</a:t>
            </a:r>
          </a:p>
          <a:p>
            <a:endParaRPr lang="sl-SI" b="1" i="1"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Disneyjeva temeljna obljuba je preprosta ideja, dana na samem začetku, ko je Walt Disney jasno povedal, da želi srečo ustvarjati skozi magične izkušnje in izkustva. Kot je </a:t>
            </a:r>
            <a:r>
              <a:rPr lang="sl-SI" dirty="0" err="1"/>
              <a:t>Boyles</a:t>
            </a:r>
            <a:r>
              <a:rPr lang="sl-SI" dirty="0"/>
              <a:t> povedal občinstvu, "</a:t>
            </a:r>
            <a:r>
              <a:rPr lang="sl-SI" b="1" dirty="0"/>
              <a:t>Disneyjevi parki in letovišča obstajajo zato, da vse čarobno zaživi."</a:t>
            </a:r>
            <a:endParaRPr lang="en-GB" b="1" i="1"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40025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spcAft>
                <a:spcPts val="1200"/>
              </a:spcAft>
            </a:pPr>
            <a:r>
              <a:rPr lang="en-GB" sz="1200" i="1" dirty="0">
                <a:solidFill>
                  <a:srgbClr val="F7981D"/>
                </a:solidFill>
              </a:rPr>
              <a:t>Brands can </a:t>
            </a:r>
            <a:r>
              <a:rPr lang="en-US" sz="1200" i="1" dirty="0">
                <a:solidFill>
                  <a:srgbClr val="F7981D"/>
                </a:solidFill>
              </a:rPr>
              <a:t>only exist if they communicate (</a:t>
            </a:r>
            <a:r>
              <a:rPr lang="en-US" sz="1000" i="1" dirty="0"/>
              <a:t>J.-N. </a:t>
            </a:r>
            <a:r>
              <a:rPr lang="en-US" sz="1000" i="1" dirty="0" err="1"/>
              <a:t>Kapferer</a:t>
            </a:r>
            <a:r>
              <a:rPr lang="en-US" sz="1000" i="1" dirty="0"/>
              <a:t>, 2008)</a:t>
            </a:r>
          </a:p>
          <a:p>
            <a:pPr>
              <a:spcAft>
                <a:spcPts val="1200"/>
              </a:spcAft>
            </a:pPr>
            <a:r>
              <a:rPr lang="sl-SI" dirty="0"/>
              <a:t>Vrednote znamke določajo, kako se blagovna znamka povezuje s svetom, kako se obnaša in kaj ponuja. To je tisto, zaradi česar je edinstvena in izstopa od ostalih, kaj predstavlja, pa tudi kako izgleda in zveni. Kot celota blagovna znamka ustvari močno, edinstveno in prepričljivo sporočilo.</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350328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2519695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60501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Osebnost znamke ima, enako kot dejanska oseba, svoj značaj! Slednji je pomemben za spodbujanje čustvenih sprožilcev, ki bodo vzpostavili odnos med stranko in blagovno znamko! Poudarja POČUTJE (kako je zaznana?; kaj posreduje drugim?) blagovne znamke in kako ZVENI ter kako SE OBNAŠA..</a:t>
            </a:r>
          </a:p>
          <a:p>
            <a:endParaRPr lang="en-GB"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1635860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Osebnost znamke lahko načrtujete kot popolnoma realno osebo (starost, videz, poklic itd.) ali s širše perspektive (moški; sredina 30-ih let; rad ima naravo; sanjač).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Nekatere blagovne znamke ustvarijo izmišljen lik, na primer maskoto, ki ima enako vlogo in pomaga pri tem, da naredi znamko bolj oprijemljivo.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Lahko si pomagate tudi z znanimi osebnostmi ali fantazijskimi liki. Se spomnite Georgea </a:t>
            </a:r>
            <a:r>
              <a:rPr lang="sl-SI" dirty="0" err="1"/>
              <a:t>Clooneyja</a:t>
            </a:r>
            <a:r>
              <a:rPr lang="sl-SI" dirty="0"/>
              <a:t> in </a:t>
            </a:r>
            <a:r>
              <a:rPr lang="sl-SI" dirty="0" err="1"/>
              <a:t>Nespressa</a:t>
            </a:r>
            <a:r>
              <a:rPr lang="sl-SI"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To je osnova komunikacije blagovne znamke. Da vemo, kdo je, in lahko pričakujemo določeno vrsto vedenja in razmišljanja v pogovoru z gosti, partnerji in vsemi ostalimi.</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415269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Iskanje glasu vaše blagovne znamke pomeni razvijanje "človeku podobnega" glasu, ki odraža vašo blagovno znamko in je skladen z njeno osebnostjo. Zaradi slednjega osebnost znamke zaživi! Na primer, "</a:t>
            </a:r>
            <a:r>
              <a:rPr lang="sl-SI" dirty="0" err="1"/>
              <a:t>kul</a:t>
            </a:r>
            <a:r>
              <a:rPr lang="sl-SI" dirty="0"/>
              <a:t>" vedenje osebe bo vidno po tem, kako znamka komuniciral z drugimi. Slednje je še posebej pomembno v današnjem digitalnem svetu, kjer znamka z lahkoto izkoristi doseg na družbenih omrežjih, kar ima za posledico večjo izpostavljenost blagovne znamke ter povezavo blagovne znamke s kupci. Glas lahko ustvari ali prekine odnos med blagovno znamko in potrošnikom. Da se ohranja doslednost v komunikaciji s strankami, se morajo enako obnašati tudi zaposleni. Slednje je ključnega pomena za vodnike, receptorje, natakarje ali katero koli drugo osebje, ki je v neposrednem stiku z gosti/ strankami (osebno, po telefonu ali na kakršen koli način interakcije).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201290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Glas blagovne znamke vpliva na osebnost blagovne znamke in skozi konsistentno delovanje postavlja njene temelje. Ton zvoka pomeni, kako se glas blagovne znamke prilagodi vsaki situaciji. Na primer, ko predstavljate počitniški program dobrega počutja, boste zagotovo prilagodili način, kako "spregovoriti" nekomu, ki je začetnik meditacije, ali pa je na tem področju strokovnjak. Še en primer: če je glas vaše blagovne znamke večinoma šaljiv, boste morda morali biti manj šaljivi, ko boste odgovarjali na resna vprašanja ali obtožbe, kot so rasizem, diskriminacija zaradi spolne usmerjenosti ali druga vprašanja v zvezi s človekovimi pravicami.</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1899913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Več</a:t>
            </a:r>
            <a:r>
              <a:rPr lang="en-GB" sz="1200" dirty="0"/>
              <a:t>: </a:t>
            </a:r>
            <a:r>
              <a:rPr lang="en-GB" sz="1200" dirty="0">
                <a:hlinkClick r:id="rId3"/>
              </a:rPr>
              <a:t>https://schoolofsocial.substack.com/p/netflix-brand-voice</a:t>
            </a:r>
            <a:r>
              <a:rPr lang="en-GB" sz="1200" dirty="0"/>
              <a:t> </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3648285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Six</a:t>
            </a:r>
            <a:r>
              <a:rPr lang="sl-SI" dirty="0"/>
              <a:t> </a:t>
            </a:r>
            <a:r>
              <a:rPr lang="sl-SI" dirty="0" err="1"/>
              <a:t>senses</a:t>
            </a:r>
            <a:r>
              <a:rPr lang="sl-SI" dirty="0"/>
              <a:t> je predvsem iskrena blagovna znamka. Opredeljujejo jo še zabavnost, domiselnost, poštenost in pristnost, hkrati pa je tudi vesela (rada deli nasmehe in se smeji), hkrati je tenkočutna in prefinjena (rada ima trajnostno oblikovanje). Je globoko usmerjena v lastne namen in svoje temeljne vrednote jemlje zelo resno. Čeprav je igriva, blagovna znamka ohranja tudi globok občutek odgovornosti, ne samo do svojih gostov, temveč tudi do lokalnih skupnosti.</a:t>
            </a:r>
            <a:endParaRPr lang="en-GB"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1179466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Prepričljiv, verodostojen, pristen.</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272992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err="1"/>
              <a:t>Tourism</a:t>
            </a:r>
            <a:r>
              <a:rPr lang="sl-SI" dirty="0"/>
              <a:t> New </a:t>
            </a:r>
            <a:r>
              <a:rPr lang="sl-SI" dirty="0" err="1"/>
              <a:t>Zealand</a:t>
            </a:r>
            <a:r>
              <a:rPr lang="sl-SI" dirty="0"/>
              <a:t> je ustvaril blagovno znamko, ki je slogan sama po sebi. "100% čista Nova Zelandija" je globoko povezana z ugledom države kot čiste in zelene. Je ena najuspešnejših pobud za blagovno znamko doslej, saj resnično prikaže moč in vrednost znamke. </a:t>
            </a:r>
          </a:p>
          <a:p>
            <a:r>
              <a:rPr lang="sl-SI" dirty="0"/>
              <a:t>Več na: https://placebrandobserver.com/origins-success-pure-new-zealand-destination-brand/</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44</a:t>
            </a:fld>
            <a:endParaRPr lang="en-US"/>
          </a:p>
        </p:txBody>
      </p:sp>
    </p:spTree>
    <p:extLst>
      <p:ext uri="{BB962C8B-B14F-4D97-AF65-F5344CB8AC3E}">
        <p14:creationId xmlns:p14="http://schemas.microsoft.com/office/powerpoint/2010/main" val="312670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Priporočamo, da za pomoč pri ustvarjanju vaše vizualne identitete prosite grafičnega oblikovalca, ki vam lahko napravi več različic in svetuje pri videzu znamke.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a typeface="Times New Roman" panose="02020603050405020304" pitchFamily="18" charset="0"/>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46</a:t>
            </a:fld>
            <a:endParaRPr lang="en-US" dirty="0"/>
          </a:p>
        </p:txBody>
      </p:sp>
    </p:spTree>
    <p:extLst>
      <p:ext uri="{BB962C8B-B14F-4D97-AF65-F5344CB8AC3E}">
        <p14:creationId xmlns:p14="http://schemas.microsoft.com/office/powerpoint/2010/main" val="255641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Znamke so namenjene prepoznavanju in razlikovanje od konkurence. Blagovna znamka nagovarja potencialnega kupca že dolgo pred tem, preden se ta odloči, da bo med vsemi ponudniki določenega izdelka izbral slednjega. Z znamko si podjetje v svetu potrošnikov (na tržišču) ustvarja lasten in poseben prostor.</a:t>
            </a:r>
          </a:p>
          <a:p>
            <a:endParaRPr lang="en-US" sz="1200" dirty="0"/>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32201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dirty="0"/>
          </a:p>
        </p:txBody>
      </p:sp>
    </p:spTree>
    <p:extLst>
      <p:ext uri="{BB962C8B-B14F-4D97-AF65-F5344CB8AC3E}">
        <p14:creationId xmlns:p14="http://schemas.microsoft.com/office/powerpoint/2010/main" val="358624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Barve vplivajo na prvi vtis ter vzbujajo čustva in občutke. Poroča se, da imajo barve pomen (psihologija barv), vendar je slednje odvisno tudi od konteksta: na primer rdeča lahko simbolizira ljubezen (Valentinovo), lahko pa tudi nevarnost in opozorilo (prometni znaki).</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49</a:t>
            </a:fld>
            <a:endParaRPr lang="en-US" dirty="0"/>
          </a:p>
        </p:txBody>
      </p:sp>
    </p:spTree>
    <p:extLst>
      <p:ext uri="{BB962C8B-B14F-4D97-AF65-F5344CB8AC3E}">
        <p14:creationId xmlns:p14="http://schemas.microsoft.com/office/powerpoint/2010/main" val="412879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a typeface="Times New Roman" panose="02020603050405020304" pitchFamily="18" charset="0"/>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dirty="0"/>
          </a:p>
        </p:txBody>
      </p:sp>
    </p:spTree>
    <p:extLst>
      <p:ext uri="{BB962C8B-B14F-4D97-AF65-F5344CB8AC3E}">
        <p14:creationId xmlns:p14="http://schemas.microsoft.com/office/powerpoint/2010/main" val="4155175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Ikonografija pomeni skupek slik, povezanih na določeno temo. Skupek slik pomaga ponazoriti in osvetliti to temo. </a:t>
            </a:r>
            <a:r>
              <a:rPr lang="sl-SI" dirty="0" err="1"/>
              <a:t>Bennetonove</a:t>
            </a:r>
            <a:r>
              <a:rPr lang="sl-SI" dirty="0"/>
              <a:t> </a:t>
            </a:r>
            <a:r>
              <a:rPr lang="sl-SI" dirty="0" err="1"/>
              <a:t>ikonične</a:t>
            </a:r>
            <a:r>
              <a:rPr lang="sl-SI" dirty="0"/>
              <a:t> </a:t>
            </a:r>
            <a:r>
              <a:rPr lang="sl-SI" dirty="0" err="1"/>
              <a:t>kampanije</a:t>
            </a:r>
            <a:r>
              <a:rPr lang="sl-SI" dirty="0"/>
              <a:t> vsebujejo veliko barv </a:t>
            </a:r>
            <a:r>
              <a:rPr lang="en-GB" dirty="0"/>
              <a:t>(“United Colours of Benneton”), </a:t>
            </a:r>
            <a:r>
              <a:rPr lang="sl-SI" dirty="0"/>
              <a:t>mlade, spolno in rasno raznolikost, barvno simboliko ... </a:t>
            </a:r>
            <a:r>
              <a:rPr lang="sl-SI" dirty="0" err="1"/>
              <a:t>Bennetonovo</a:t>
            </a:r>
            <a:r>
              <a:rPr lang="sl-SI" dirty="0"/>
              <a:t> podobo lahko tako prepoznate tudi brez navedbe imena znamke.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52</a:t>
            </a:fld>
            <a:endParaRPr lang="en-US" dirty="0"/>
          </a:p>
        </p:txBody>
      </p:sp>
    </p:spTree>
    <p:extLst>
      <p:ext uri="{BB962C8B-B14F-4D97-AF65-F5344CB8AC3E}">
        <p14:creationId xmlns:p14="http://schemas.microsoft.com/office/powerpoint/2010/main" val="81744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Za doslednost je treba grafični slog uporabljati v vsaki komunikaciji, vključno s poslovnimi karticami, dopisnicami, ovojnicami, oglasnimi pasicami, družbenimi mediji, reklamnim materialom (majice, kape, obeski za ključe itd.), uniformami, spletnim mestom, embalažo izdelkov, dekoracijo vozil itd.</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53</a:t>
            </a:fld>
            <a:endParaRPr lang="en-US" dirty="0"/>
          </a:p>
        </p:txBody>
      </p:sp>
    </p:spTree>
    <p:extLst>
      <p:ext uri="{BB962C8B-B14F-4D97-AF65-F5344CB8AC3E}">
        <p14:creationId xmlns:p14="http://schemas.microsoft.com/office/powerpoint/2010/main" val="2072004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55</a:t>
            </a:fld>
            <a:endParaRPr lang="en-US"/>
          </a:p>
        </p:txBody>
      </p:sp>
    </p:spTree>
    <p:extLst>
      <p:ext uri="{BB962C8B-B14F-4D97-AF65-F5344CB8AC3E}">
        <p14:creationId xmlns:p14="http://schemas.microsoft.com/office/powerpoint/2010/main" val="2643061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59</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60</a:t>
            </a:fld>
            <a:endParaRPr lang="en-US"/>
          </a:p>
        </p:txBody>
      </p:sp>
    </p:spTree>
    <p:extLst>
      <p:ext uri="{BB962C8B-B14F-4D97-AF65-F5344CB8AC3E}">
        <p14:creationId xmlns:p14="http://schemas.microsoft.com/office/powerpoint/2010/main" val="63990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Ko ljudje razmišljajo o počitnicah in si želijo opraviti rezervacijo in potovanje, iščejo </a:t>
            </a:r>
            <a:r>
              <a:rPr lang="sl-SI" dirty="0" err="1"/>
              <a:t>iščejo</a:t>
            </a:r>
            <a:r>
              <a:rPr lang="sl-SI" dirty="0"/>
              <a:t> čustvene sprožilce, ki jih navdihujejo in obljubljajo popolno izkušnjo potovanja. To je naloga dobro strukturirane in razvite blagovne znamke!</a:t>
            </a:r>
          </a:p>
          <a:p>
            <a:endParaRPr lang="sl-SI" dirty="0"/>
          </a:p>
          <a:p>
            <a:r>
              <a:rPr lang="sl-SI" dirty="0"/>
              <a:t>Dandanes najdemo znamke povsod. Bodisi zavestno upravljate z blagovno znamko ali ne, ta vedno obstaja v mislih nekoga/potencialnega kupca. Zato je smotrneje, da pravilno upravljate z blagovno znamko in ustvarite želeno podobo in želeno dojemanje znamke s strani svojih kupcev, kot da pustite, da si občinstvo ustvari lastno spontano podobo o vaši znamki (ki lahko ovira ali celo uniči potencial in osnovno identiteto znamke).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34793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Six</a:t>
            </a:r>
            <a:r>
              <a:rPr lang="sl-SI" dirty="0"/>
              <a:t> </a:t>
            </a:r>
            <a:r>
              <a:rPr lang="sl-SI" dirty="0" err="1"/>
              <a:t>Senses</a:t>
            </a:r>
            <a:r>
              <a:rPr lang="sl-SI" dirty="0"/>
              <a:t> je ena najuspešnejših blagovnih znamk luksuznega </a:t>
            </a:r>
            <a:r>
              <a:rPr lang="sl-SI" dirty="0" err="1"/>
              <a:t>wellness</a:t>
            </a:r>
            <a:r>
              <a:rPr lang="sl-SI" dirty="0"/>
              <a:t> turizma na svetu. V letih 2017, 2018 in 2019 je bila izbrana za najboljšo hotelsko blagovno znamko na svetu v kategoriji </a:t>
            </a:r>
            <a:r>
              <a:rPr lang="sl-SI" dirty="0" err="1"/>
              <a:t>Travel</a:t>
            </a:r>
            <a:r>
              <a:rPr lang="sl-SI" dirty="0"/>
              <a:t> + </a:t>
            </a:r>
            <a:r>
              <a:rPr lang="sl-SI" dirty="0" err="1"/>
              <a:t>Leisure</a:t>
            </a:r>
            <a:r>
              <a:rPr lang="sl-SI" dirty="0"/>
              <a:t> (https://www.travelandleisure.com/worlds-best/hotel-top-brands-2019). Leta 2020 je bila na 7. mestu. </a:t>
            </a:r>
            <a:r>
              <a:rPr lang="sl-SI" dirty="0" err="1"/>
              <a:t>Six</a:t>
            </a:r>
            <a:r>
              <a:rPr lang="sl-SI" dirty="0"/>
              <a:t> </a:t>
            </a:r>
            <a:r>
              <a:rPr lang="sl-SI" dirty="0" err="1"/>
              <a:t>Senses</a:t>
            </a:r>
            <a:r>
              <a:rPr lang="sl-SI" dirty="0"/>
              <a:t> je glavna študija primera v celotnem modulu in bo zato tudi večkrat obravnavana kot primer dobre prakse.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39630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dirty="0"/>
              <a:t>Blagovna znamka leži na presečišču med obljubo, ki jo podjetje oblikuje, in pričakovanji, ki si jih ljudje ustvarijo v svojih mislih. Upravljanje tega ravnotežja funkcionira kot nekakšen pogovor in sodelovanje med podjetjem, ki se uči, kaj mora znamka predstavljati, da izpolni pričakovanja ljudi, in javnostjo, ki se prav tako uči, kaj lahko od blagovne znamke pričakuje. Omenjeni ‚pogovor‘ in sodelovanje terja doslednost in skladnost, da se zagotovi brezhibna izkušnja, z jasnim sporočilom in pomenom.</a:t>
            </a:r>
            <a:endParaRPr lang="en-GB" dirty="0"/>
          </a:p>
          <a:p>
            <a:pPr marL="171450" indent="-171450">
              <a:buFont typeface="Arial" panose="020B0604020202020204" pitchFamily="34" charset="0"/>
              <a:buChar char="•"/>
            </a:pPr>
            <a:r>
              <a:rPr lang="sl-SI" dirty="0"/>
              <a:t>Vse, kar v podjetju z znamko počnete in kako jo upravljate, šteje: od estetskega vidika do objav na družbenih omrežjih; do načina interakcije vaših animatorjev z gosti; od načina njihovega govora do načina vašega zagovarjanja okolja. Vsak posamezen vidik prispeva h komunikaciji vaše blagovne znamke z okoljem.</a:t>
            </a:r>
            <a:r>
              <a:rPr lang="en-GB" dirty="0"/>
              <a:t>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369102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lvl="0" indent="0">
              <a:lnSpc>
                <a:spcPct val="150000"/>
              </a:lnSpc>
              <a:buClr>
                <a:srgbClr val="6ECECB"/>
              </a:buClr>
              <a:buFont typeface="Calibri" panose="020F0502020204030204" pitchFamily="34" charset="0"/>
              <a:buNone/>
            </a:pPr>
            <a:r>
              <a:rPr lang="sl-SI" dirty="0" err="1"/>
              <a:t>Znamčenje</a:t>
            </a:r>
            <a:r>
              <a:rPr lang="sl-SI" dirty="0"/>
              <a:t> je neskončen proces. Začne se s tržno raziskavo, vključuje opredelitev strategije in osebnosti blagovne znamke, nato potrebuje ustvarjalni proces, nenazadnje pa jo je potrebno tudi upravljati. To je dolgotrajen in kontinuiran postopek, kar pomeni, da je vsak korak odvisen od kakovosti in vložkov iz prejšnjih stopenj. Kako lahko oblikujete vizualno identiteto blagovne znamke, če ne poznate dobro njenih temeljnih vrednot, poslovnega sektorja, v katerem deluje ali potrošnikov/gostov?</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98635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lvl="0" indent="0">
              <a:lnSpc>
                <a:spcPct val="150000"/>
              </a:lnSpc>
              <a:buClr>
                <a:srgbClr val="6ECECB"/>
              </a:buClr>
              <a:buFont typeface="Calibri" panose="020F0502020204030204" pitchFamily="34" charset="0"/>
              <a:buNone/>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118523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Ker so vaše stranke/gosti v središču vaše blagovne znamke, mora njen razvoj temeljiti na njenem namenu in temeljnem cilju vašega poslovanja. Določite, kako se blagovna znamka obnaša in kako komunicira – date ji "človeški pridih„/osebnost. Nato ustvarite vizualne elemente in jih pokažite svetu. Kaj je skrivnost vsega tega? Skrb za doslednost! Vse mora biti med seboj usklajeno.</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841350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nagingip.com/article/b1kbp7pyg3nbbc/protecting-nation-brands-and-country-name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video" Target="https://www.youtube.com/embed/zr029rH74UM?feature=oembed" TargetMode="Externa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s://youtu.be/zr029rH74U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sQLlPC_alT8" TargetMode="External"/><Relationship Id="rId2" Type="http://schemas.openxmlformats.org/officeDocument/2006/relationships/slideLayout" Target="../slideLayouts/slideLayout20.xml"/><Relationship Id="rId1" Type="http://schemas.openxmlformats.org/officeDocument/2006/relationships/video" Target="https://www.youtube.com/embed/sQLlPC_alT8?feature=oembed"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www.veriday.com/blog/consistent-branding-finance" TargetMode="Externa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7dAaWweraQ4" TargetMode="External"/><Relationship Id="rId2" Type="http://schemas.openxmlformats.org/officeDocument/2006/relationships/slideLayout" Target="../slideLayouts/slideLayout20.xml"/><Relationship Id="rId1" Type="http://schemas.openxmlformats.org/officeDocument/2006/relationships/video" Target="https://www.youtube.com/embed/7dAaWweraQ4?feature=oembed" TargetMode="External"/><Relationship Id="rId5" Type="http://schemas.openxmlformats.org/officeDocument/2006/relationships/image" Target="../media/image42.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www.labbrand.com/brandsource/issue-article/brand-identity-decoded" TargetMode="Externa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sixsenses.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www.sixsenses.com/"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NI2JEzzfosY" TargetMode="External"/><Relationship Id="rId2" Type="http://schemas.openxmlformats.org/officeDocument/2006/relationships/slideLayout" Target="../slideLayouts/slideLayout20.xml"/><Relationship Id="rId1" Type="http://schemas.openxmlformats.org/officeDocument/2006/relationships/video" Target="https://www.youtube.com/embed/NI2JEzzfosY?feature=oembed" TargetMode="External"/><Relationship Id="rId5" Type="http://schemas.openxmlformats.org/officeDocument/2006/relationships/image" Target="../media/image52.jpe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NxLb-kvoJxU" TargetMode="External"/><Relationship Id="rId2" Type="http://schemas.openxmlformats.org/officeDocument/2006/relationships/slideLayout" Target="../slideLayouts/slideLayout20.xml"/><Relationship Id="rId1" Type="http://schemas.openxmlformats.org/officeDocument/2006/relationships/video" Target="https://www.youtube.com/embed/NxLb-kvoJxU?feature=oembed" TargetMode="External"/><Relationship Id="rId5" Type="http://schemas.openxmlformats.org/officeDocument/2006/relationships/image" Target="../media/image55.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hyperlink" Target="http://www.sixsenses.com/" TargetMode="External"/><Relationship Id="rId3" Type="http://schemas.openxmlformats.org/officeDocument/2006/relationships/image" Target="../media/image57.pn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video" Target="https://www.youtube.com/embed/TqhfNh8mQCk?feature=oembed" TargetMode="External"/><Relationship Id="rId6" Type="http://schemas.openxmlformats.org/officeDocument/2006/relationships/image" Target="../media/image65.jpeg"/><Relationship Id="rId5" Type="http://schemas.openxmlformats.org/officeDocument/2006/relationships/image" Target="../media/image18.png"/><Relationship Id="rId4" Type="http://schemas.openxmlformats.org/officeDocument/2006/relationships/hyperlink" Target="https://youtu.be/TqhfNh8mQCk"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hyperlink" Target="https://youtu.be/l-S2Y3SF3mM" TargetMode="External"/><Relationship Id="rId2" Type="http://schemas.openxmlformats.org/officeDocument/2006/relationships/slideLayout" Target="../slideLayouts/slideLayout20.xml"/><Relationship Id="rId1" Type="http://schemas.openxmlformats.org/officeDocument/2006/relationships/video" Target="https://www.youtube.com/embed/l-S2Y3SF3mM?feature=oembed" TargetMode="External"/><Relationship Id="rId5" Type="http://schemas.openxmlformats.org/officeDocument/2006/relationships/image" Target="../media/image67.jpe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decentshopfrontshutters.com/colour-chart.html" TargetMode="Externa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youtu.be/DvZ9x6lOPCQ" TargetMode="External"/><Relationship Id="rId2" Type="http://schemas.openxmlformats.org/officeDocument/2006/relationships/slideLayout" Target="../slideLayouts/slideLayout20.xml"/><Relationship Id="rId1" Type="http://schemas.openxmlformats.org/officeDocument/2006/relationships/video" Target="https://www.youtube.com/embed/DvZ9x6lOPCQ?feature=oembed" TargetMode="External"/><Relationship Id="rId5" Type="http://schemas.openxmlformats.org/officeDocument/2006/relationships/image" Target="../media/image81.jpe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40.png"/><Relationship Id="rId4" Type="http://schemas.openxmlformats.org/officeDocument/2006/relationships/image" Target="../media/image83.png"/><Relationship Id="rId9" Type="http://schemas.openxmlformats.org/officeDocument/2006/relationships/image" Target="../media/image87.jp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medium.com/@WebdesignerDepot/what-netflix-s-rebrand-teaches-us-about-responsive-design-6a6801db1764" TargetMode="Externa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hyperlink" Target="https://youtu.be/DbNI_eeLxjM" TargetMode="External"/><Relationship Id="rId2" Type="http://schemas.openxmlformats.org/officeDocument/2006/relationships/slideLayout" Target="../slideLayouts/slideLayout20.xml"/><Relationship Id="rId1" Type="http://schemas.openxmlformats.org/officeDocument/2006/relationships/video" Target="https://www.youtube.com/embed/DbNI_eeLxjM?feature=oembed" TargetMode="External"/><Relationship Id="rId5" Type="http://schemas.openxmlformats.org/officeDocument/2006/relationships/image" Target="../media/image18.pn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sixsenses.com/"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www.hospitalitynet.org/news/4059902.html" TargetMode="External"/><Relationship Id="rId5" Type="http://schemas.openxmlformats.org/officeDocument/2006/relationships/image" Target="../media/image91.pn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8" Type="http://schemas.openxmlformats.org/officeDocument/2006/relationships/hyperlink" Target="https://blog.markgrowth.com/knowing-your-audience-is-critical-to-your-brand-eb02c0ffc912" TargetMode="External"/><Relationship Id="rId3" Type="http://schemas.openxmlformats.org/officeDocument/2006/relationships/hyperlink" Target="https://www.crazyegg.com/blog/how-to-build-a-brand/" TargetMode="External"/><Relationship Id="rId7" Type="http://schemas.openxmlformats.org/officeDocument/2006/relationships/hyperlink" Target="https://www.madewithover.com/blog/a-brand-new-brand-your-graphic-style" TargetMode="External"/><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hyperlink" Target="https://www.activemarketing.com/blog/branding/branding-process-history/" TargetMode="External"/><Relationship Id="rId5" Type="http://schemas.openxmlformats.org/officeDocument/2006/relationships/hyperlink" Target="https://insights.lytho.com/brand-elements" TargetMode="External"/><Relationship Id="rId10" Type="http://schemas.openxmlformats.org/officeDocument/2006/relationships/hyperlink" Target="https://medium.com/lime-honey/brand-imagery-what-it-does-to-us-5d3ee8b4f114" TargetMode="External"/><Relationship Id="rId4" Type="http://schemas.openxmlformats.org/officeDocument/2006/relationships/hyperlink" Target="https://www.columnfivemedia.com/how-to-create-a-brand-strategy" TargetMode="External"/><Relationship Id="rId9" Type="http://schemas.openxmlformats.org/officeDocument/2006/relationships/hyperlink" Target="https://www.semrush.com/blog/how-to-define-your-tone-of-voice/"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sl-SI" sz="4000" dirty="0" err="1">
                <a:solidFill>
                  <a:schemeClr val="bg1"/>
                </a:solidFill>
                <a:effectLst>
                  <a:outerShdw blurRad="38100" dist="38100" dir="2700000" algn="tl">
                    <a:srgbClr val="000000">
                      <a:alpha val="43137"/>
                    </a:srgbClr>
                  </a:outerShdw>
                </a:effectLst>
              </a:rPr>
              <a:t>Znamčenje</a:t>
            </a:r>
            <a:r>
              <a:rPr lang="sl-SI" sz="4000" dirty="0">
                <a:solidFill>
                  <a:schemeClr val="bg1"/>
                </a:solidFill>
                <a:effectLst>
                  <a:outerShdw blurRad="38100" dist="38100" dir="2700000" algn="tl">
                    <a:srgbClr val="000000">
                      <a:alpha val="43137"/>
                    </a:srgbClr>
                  </a:outerShdw>
                </a:effectLst>
              </a:rPr>
              <a:t> dobrega počutja</a:t>
            </a:r>
            <a:endParaRPr lang="en-US" sz="40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 8</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EF797687-CC79-49A8-B96A-D6C3F7C66AAE}"/>
              </a:ext>
            </a:extLst>
          </p:cNvPr>
          <p:cNvSpPr/>
          <p:nvPr/>
        </p:nvSpPr>
        <p:spPr>
          <a:xfrm>
            <a:off x="2036190" y="2815089"/>
            <a:ext cx="4094879" cy="404291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endParaRPr lang="en-US" sz="3600" b="1" dirty="0"/>
          </a:p>
        </p:txBody>
      </p:sp>
      <p:sp>
        <p:nvSpPr>
          <p:cNvPr id="7" name="CaixaDeTexto 6">
            <a:extLst>
              <a:ext uri="{FF2B5EF4-FFF2-40B4-BE49-F238E27FC236}">
                <a16:creationId xmlns:a16="http://schemas.microsoft.com/office/drawing/2014/main" id="{3D336DB7-A665-47B2-BE9C-BE66BA50D49B}"/>
              </a:ext>
            </a:extLst>
          </p:cNvPr>
          <p:cNvSpPr txBox="1"/>
          <p:nvPr/>
        </p:nvSpPr>
        <p:spPr>
          <a:xfrm>
            <a:off x="1" y="1087565"/>
            <a:ext cx="12192000" cy="1861168"/>
          </a:xfrm>
          <a:prstGeom prst="rect">
            <a:avLst/>
          </a:prstGeom>
          <a:solidFill>
            <a:srgbClr val="FDDE00"/>
          </a:solidFill>
        </p:spPr>
        <p:txBody>
          <a:bodyPr wrap="square" lIns="540000" rIns="540000" anchor="ctr">
            <a:noAutofit/>
          </a:bodyPr>
          <a:lstStyle/>
          <a:p>
            <a:pPr algn="ctr">
              <a:lnSpc>
                <a:spcPct val="130000"/>
              </a:lnSpc>
            </a:pPr>
            <a:r>
              <a:rPr lang="sl-SI" sz="2400" b="1" dirty="0"/>
              <a:t>Na kakšen način lahko podjetja, ki ponujajo enak proizvod </a:t>
            </a:r>
            <a:r>
              <a:rPr lang="en-US" sz="2400" b="1" i="0" dirty="0">
                <a:effectLst/>
              </a:rPr>
              <a:t>(</a:t>
            </a:r>
            <a:r>
              <a:rPr lang="sl-SI" sz="2400" b="1" i="0" dirty="0">
                <a:effectLst/>
              </a:rPr>
              <a:t>npr.</a:t>
            </a:r>
            <a:r>
              <a:rPr lang="en-US" sz="2400" b="1" i="0" dirty="0">
                <a:effectLst/>
              </a:rPr>
              <a:t> </a:t>
            </a:r>
            <a:r>
              <a:rPr lang="sl-SI" sz="2400" b="1" i="0" dirty="0">
                <a:effectLst/>
              </a:rPr>
              <a:t>sprehod po gozdu</a:t>
            </a:r>
            <a:r>
              <a:rPr lang="en-US" sz="2400" b="1" i="0" dirty="0">
                <a:effectLst/>
              </a:rPr>
              <a:t>)  </a:t>
            </a:r>
            <a:r>
              <a:rPr lang="sl-SI" sz="2400" b="1" i="0" dirty="0">
                <a:effectLst/>
              </a:rPr>
              <a:t>vsako zase prepričajo kupce o nakupu njihovega proizvoda?</a:t>
            </a:r>
            <a:endParaRPr lang="en-GB" sz="2400" b="1" dirty="0"/>
          </a:p>
        </p:txBody>
      </p:sp>
      <p:sp>
        <p:nvSpPr>
          <p:cNvPr id="3" name="CaixaDeTexto 2">
            <a:extLst>
              <a:ext uri="{FF2B5EF4-FFF2-40B4-BE49-F238E27FC236}">
                <a16:creationId xmlns:a16="http://schemas.microsoft.com/office/drawing/2014/main" id="{1F87EAB9-915B-480A-8867-939E07C63E5E}"/>
              </a:ext>
            </a:extLst>
          </p:cNvPr>
          <p:cNvSpPr txBox="1"/>
          <p:nvPr/>
        </p:nvSpPr>
        <p:spPr>
          <a:xfrm>
            <a:off x="2031174" y="3638486"/>
            <a:ext cx="4094879" cy="1477328"/>
          </a:xfrm>
          <a:prstGeom prst="rect">
            <a:avLst/>
          </a:prstGeom>
          <a:noFill/>
        </p:spPr>
        <p:txBody>
          <a:bodyPr wrap="square" rtlCol="0">
            <a:spAutoFit/>
          </a:bodyPr>
          <a:lstStyle/>
          <a:p>
            <a:pPr algn="ctr"/>
            <a:r>
              <a:rPr lang="sl-SI" sz="9000" b="1" dirty="0">
                <a:solidFill>
                  <a:schemeClr val="bg1"/>
                </a:solidFill>
                <a:effectLst>
                  <a:outerShdw blurRad="38100" dist="38100" dir="2700000" algn="tl">
                    <a:srgbClr val="000000">
                      <a:alpha val="43137"/>
                    </a:srgbClr>
                  </a:outerShdw>
                </a:effectLst>
              </a:rPr>
              <a:t>Znamke</a:t>
            </a:r>
            <a:endParaRPr lang="en-GB" sz="9000" b="1" dirty="0">
              <a:solidFill>
                <a:schemeClr val="bg1"/>
              </a:solidFill>
              <a:effectLst>
                <a:outerShdw blurRad="38100" dist="38100" dir="2700000" algn="tl">
                  <a:srgbClr val="000000">
                    <a:alpha val="43137"/>
                  </a:srgbClr>
                </a:outerShdw>
              </a:effectLst>
            </a:endParaRPr>
          </a:p>
        </p:txBody>
      </p:sp>
      <p:sp>
        <p:nvSpPr>
          <p:cNvPr id="8" name="CaixaDeTexto 7">
            <a:extLst>
              <a:ext uri="{FF2B5EF4-FFF2-40B4-BE49-F238E27FC236}">
                <a16:creationId xmlns:a16="http://schemas.microsoft.com/office/drawing/2014/main" id="{FED212D8-E854-436A-9D74-9CF3CBBF82A2}"/>
              </a:ext>
            </a:extLst>
          </p:cNvPr>
          <p:cNvSpPr txBox="1"/>
          <p:nvPr/>
        </p:nvSpPr>
        <p:spPr>
          <a:xfrm>
            <a:off x="6260054" y="3127343"/>
            <a:ext cx="5811332" cy="3814890"/>
          </a:xfrm>
          <a:prstGeom prst="rect">
            <a:avLst/>
          </a:prstGeom>
          <a:noFill/>
        </p:spPr>
        <p:txBody>
          <a:bodyPr wrap="square">
            <a:spAutoFit/>
          </a:bodyPr>
          <a:lstStyle/>
          <a:p>
            <a:pPr>
              <a:lnSpc>
                <a:spcPct val="150000"/>
              </a:lnSpc>
              <a:spcAft>
                <a:spcPts val="600"/>
              </a:spcAft>
            </a:pPr>
            <a:r>
              <a:rPr lang="sl-SI" sz="2800" i="1" dirty="0">
                <a:solidFill>
                  <a:schemeClr val="bg1">
                    <a:lumMod val="65000"/>
                  </a:schemeClr>
                </a:solidFill>
              </a:rPr>
              <a:t>Znamka je ime, pojem, oblika</a:t>
            </a:r>
            <a:r>
              <a:rPr lang="en-US" sz="2800" b="0" i="1" dirty="0">
                <a:solidFill>
                  <a:schemeClr val="bg1">
                    <a:lumMod val="65000"/>
                  </a:schemeClr>
                </a:solidFill>
                <a:effectLst/>
              </a:rPr>
              <a:t>, </a:t>
            </a:r>
            <a:r>
              <a:rPr lang="sl-SI" sz="2800" b="0" i="1" dirty="0">
                <a:solidFill>
                  <a:schemeClr val="bg1">
                    <a:lumMod val="65000"/>
                  </a:schemeClr>
                </a:solidFill>
                <a:effectLst/>
              </a:rPr>
              <a:t>simbol ali katera druga podoba, ki se nanaša na produkt ali storitev in ga razlikuje od produktov ali storitev ostalih ponudnikov na tržišču</a:t>
            </a:r>
            <a:r>
              <a:rPr lang="en-US" sz="2800" b="0" i="1" dirty="0">
                <a:solidFill>
                  <a:schemeClr val="bg1">
                    <a:lumMod val="65000"/>
                  </a:schemeClr>
                </a:solidFill>
                <a:effectLst/>
              </a:rPr>
              <a:t>.</a:t>
            </a:r>
          </a:p>
          <a:p>
            <a:pPr algn="r">
              <a:lnSpc>
                <a:spcPct val="150000"/>
              </a:lnSpc>
            </a:pPr>
            <a:r>
              <a:rPr lang="en-US" sz="2000" dirty="0"/>
              <a:t>American Marketing Association</a:t>
            </a:r>
            <a:endParaRPr lang="en-GB" sz="2000" dirty="0"/>
          </a:p>
        </p:txBody>
      </p:sp>
      <p:pic>
        <p:nvPicPr>
          <p:cNvPr id="13" name="Imagem 12">
            <a:extLst>
              <a:ext uri="{FF2B5EF4-FFF2-40B4-BE49-F238E27FC236}">
                <a16:creationId xmlns:a16="http://schemas.microsoft.com/office/drawing/2014/main" id="{670031C4-1A15-41C3-A63C-BE2D75E58055}"/>
              </a:ext>
            </a:extLst>
          </p:cNvPr>
          <p:cNvPicPr>
            <a:picLocks noChangeAspect="1"/>
          </p:cNvPicPr>
          <p:nvPr/>
        </p:nvPicPr>
        <p:blipFill>
          <a:blip r:embed="rId3"/>
          <a:stretch>
            <a:fillRect/>
          </a:stretch>
        </p:blipFill>
        <p:spPr>
          <a:xfrm rot="1506483" flipV="1">
            <a:off x="901004" y="2437968"/>
            <a:ext cx="1563090" cy="1563090"/>
          </a:xfrm>
          <a:prstGeom prst="rect">
            <a:avLst/>
          </a:prstGeom>
          <a:ln>
            <a:noFill/>
          </a:ln>
        </p:spPr>
      </p:pic>
    </p:spTree>
    <p:extLst>
      <p:ext uri="{BB962C8B-B14F-4D97-AF65-F5344CB8AC3E}">
        <p14:creationId xmlns:p14="http://schemas.microsoft.com/office/powerpoint/2010/main" val="6820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endParaRPr lang="en-US" sz="3600" b="1" dirty="0"/>
          </a:p>
        </p:txBody>
      </p:sp>
      <p:sp>
        <p:nvSpPr>
          <p:cNvPr id="2" name="CaixaDeTexto 1">
            <a:extLst>
              <a:ext uri="{FF2B5EF4-FFF2-40B4-BE49-F238E27FC236}">
                <a16:creationId xmlns:a16="http://schemas.microsoft.com/office/drawing/2014/main" id="{B0C85A23-62E3-4AC8-9AD9-F5B172CAB602}"/>
              </a:ext>
            </a:extLst>
          </p:cNvPr>
          <p:cNvSpPr txBox="1"/>
          <p:nvPr/>
        </p:nvSpPr>
        <p:spPr>
          <a:xfrm>
            <a:off x="340228" y="1052178"/>
            <a:ext cx="7807076" cy="4544001"/>
          </a:xfrm>
          <a:prstGeom prst="rect">
            <a:avLst/>
          </a:prstGeom>
          <a:noFill/>
        </p:spPr>
        <p:txBody>
          <a:bodyPr wrap="square" rtlCol="0">
            <a:spAutoFit/>
          </a:bodyPr>
          <a:lstStyle/>
          <a:p>
            <a:pPr>
              <a:lnSpc>
                <a:spcPct val="150000"/>
              </a:lnSpc>
              <a:spcAft>
                <a:spcPts val="600"/>
              </a:spcAft>
            </a:pPr>
            <a:r>
              <a:rPr lang="sl-SI" sz="2400" dirty="0"/>
              <a:t>Kljub temu je znamka več kot zgolj simbol, logotip ali vizualna identiteta</a:t>
            </a:r>
            <a:r>
              <a:rPr lang="en-GB" sz="2400" dirty="0"/>
              <a:t>. </a:t>
            </a:r>
          </a:p>
          <a:p>
            <a:pPr>
              <a:lnSpc>
                <a:spcPct val="150000"/>
              </a:lnSpc>
            </a:pPr>
            <a:r>
              <a:rPr lang="sl-SI" sz="2400" dirty="0"/>
              <a:t>Znamka je</a:t>
            </a:r>
            <a:r>
              <a:rPr lang="en-GB" sz="2400" dirty="0"/>
              <a:t>:</a:t>
            </a:r>
          </a:p>
          <a:p>
            <a:pPr marL="342900" indent="-342900">
              <a:lnSpc>
                <a:spcPct val="150000"/>
              </a:lnSpc>
              <a:buClr>
                <a:srgbClr val="6ECECB"/>
              </a:buClr>
              <a:buFont typeface="Calibri" panose="020F0502020204030204" pitchFamily="34" charset="0"/>
              <a:buChar char="↘"/>
            </a:pPr>
            <a:r>
              <a:rPr lang="sl-SI" sz="2400" dirty="0"/>
              <a:t>obljuba</a:t>
            </a:r>
            <a:r>
              <a:rPr lang="en-GB" sz="2400" dirty="0"/>
              <a:t>.</a:t>
            </a:r>
          </a:p>
          <a:p>
            <a:pPr marL="342900" indent="-342900">
              <a:lnSpc>
                <a:spcPct val="150000"/>
              </a:lnSpc>
              <a:buClr>
                <a:srgbClr val="6ECECB"/>
              </a:buClr>
              <a:buFont typeface="Calibri" panose="020F0502020204030204" pitchFamily="34" charset="0"/>
              <a:buChar char="↘"/>
            </a:pPr>
            <a:r>
              <a:rPr lang="sl-SI" sz="2400" dirty="0"/>
              <a:t>izkupiček vseh izkustev s proizvodom/podjetjem</a:t>
            </a:r>
            <a:r>
              <a:rPr lang="en-GB" sz="2400" dirty="0"/>
              <a:t>.</a:t>
            </a:r>
          </a:p>
          <a:p>
            <a:pPr marL="342900" indent="-342900">
              <a:lnSpc>
                <a:spcPct val="150000"/>
              </a:lnSpc>
              <a:buClr>
                <a:srgbClr val="6ECECB"/>
              </a:buClr>
              <a:buFont typeface="Calibri" panose="020F0502020204030204" pitchFamily="34" charset="0"/>
              <a:buChar char="↘"/>
            </a:pPr>
            <a:r>
              <a:rPr lang="sl-SI" sz="2400" dirty="0"/>
              <a:t>mentalna podoba, sestavljena iz razumskih in emocionalnih elementov</a:t>
            </a:r>
            <a:r>
              <a:rPr lang="en-GB" sz="2400" dirty="0"/>
              <a:t>.</a:t>
            </a:r>
          </a:p>
          <a:p>
            <a:pPr marL="342900" indent="-342900">
              <a:buClr>
                <a:srgbClr val="6ECECB"/>
              </a:buClr>
              <a:buFont typeface="Calibri" panose="020F0502020204030204" pitchFamily="34" charset="0"/>
              <a:buChar char="↘"/>
            </a:pPr>
            <a:r>
              <a:rPr lang="sl-SI" sz="2400" dirty="0"/>
              <a:t>koherentna, kohezivna in konsistentna identiteta</a:t>
            </a:r>
            <a:r>
              <a:rPr lang="en-GB" sz="2400" dirty="0"/>
              <a:t>.</a:t>
            </a:r>
          </a:p>
        </p:txBody>
      </p:sp>
      <p:sp>
        <p:nvSpPr>
          <p:cNvPr id="10" name="CaixaDeTexto 9">
            <a:extLst>
              <a:ext uri="{FF2B5EF4-FFF2-40B4-BE49-F238E27FC236}">
                <a16:creationId xmlns:a16="http://schemas.microsoft.com/office/drawing/2014/main" id="{A90E6644-4101-4029-8158-17521E3D4B4F}"/>
              </a:ext>
            </a:extLst>
          </p:cNvPr>
          <p:cNvSpPr txBox="1"/>
          <p:nvPr/>
        </p:nvSpPr>
        <p:spPr>
          <a:xfrm>
            <a:off x="5975136" y="6059797"/>
            <a:ext cx="6094476" cy="246221"/>
          </a:xfrm>
          <a:prstGeom prst="rect">
            <a:avLst/>
          </a:prstGeom>
          <a:noFill/>
        </p:spPr>
        <p:txBody>
          <a:bodyPr wrap="square">
            <a:spAutoFit/>
          </a:bodyPr>
          <a:lstStyle/>
          <a:p>
            <a:pPr algn="r"/>
            <a:r>
              <a:rPr lang="en-GB" sz="1000" dirty="0"/>
              <a:t>Source: </a:t>
            </a:r>
            <a:r>
              <a:rPr lang="en-GB" sz="1000" dirty="0">
                <a:hlinkClick r:id="rId3"/>
              </a:rPr>
              <a:t>https://www.managingip.com/article/b1kbp7pyg3nbbc/protecting-nation-brands-and-country-names</a:t>
            </a:r>
            <a:r>
              <a:rPr lang="en-GB" sz="1000" dirty="0"/>
              <a:t> </a:t>
            </a:r>
          </a:p>
        </p:txBody>
      </p:sp>
      <p:pic>
        <p:nvPicPr>
          <p:cNvPr id="2050" name="Picture 2" descr="Resultado de imagem para tourism brands">
            <a:extLst>
              <a:ext uri="{FF2B5EF4-FFF2-40B4-BE49-F238E27FC236}">
                <a16:creationId xmlns:a16="http://schemas.microsoft.com/office/drawing/2014/main" id="{F36663BA-CC43-4704-A5E4-8787BFF4F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804" y="584454"/>
            <a:ext cx="4008808" cy="5331714"/>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EA75BE68-3CE2-490D-B0ED-D0FADCDBF6BB}"/>
              </a:ext>
            </a:extLst>
          </p:cNvPr>
          <p:cNvSpPr txBox="1"/>
          <p:nvPr/>
        </p:nvSpPr>
        <p:spPr>
          <a:xfrm>
            <a:off x="340227" y="5400706"/>
            <a:ext cx="7547627" cy="1318181"/>
          </a:xfrm>
          <a:prstGeom prst="rect">
            <a:avLst/>
          </a:prstGeom>
          <a:solidFill>
            <a:srgbClr val="FDDE00"/>
          </a:solidFill>
        </p:spPr>
        <p:txBody>
          <a:bodyPr wrap="square">
            <a:spAutoFit/>
          </a:bodyPr>
          <a:lstStyle/>
          <a:p>
            <a:pPr algn="ctr">
              <a:lnSpc>
                <a:spcPct val="150000"/>
              </a:lnSpc>
            </a:pPr>
            <a:r>
              <a:rPr lang="sl-SI" sz="2800" b="1" dirty="0"/>
              <a:t>Podzavestna podoba (občutek), ki ga tržišče ima o podjetju</a:t>
            </a:r>
            <a:r>
              <a:rPr lang="en-GB" sz="2800" b="1" dirty="0"/>
              <a:t>.</a:t>
            </a:r>
          </a:p>
        </p:txBody>
      </p:sp>
    </p:spTree>
    <p:extLst>
      <p:ext uri="{BB962C8B-B14F-4D97-AF65-F5344CB8AC3E}">
        <p14:creationId xmlns:p14="http://schemas.microsoft.com/office/powerpoint/2010/main" val="136027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https://youtu.be/zr029rH74UM</a:t>
            </a:r>
            <a:r>
              <a:rPr lang="en-GB" sz="1050" dirty="0"/>
              <a:t> </a:t>
            </a:r>
          </a:p>
        </p:txBody>
      </p:sp>
      <p:sp>
        <p:nvSpPr>
          <p:cNvPr id="5" name="Text Placeholder 2">
            <a:extLst>
              <a:ext uri="{FF2B5EF4-FFF2-40B4-BE49-F238E27FC236}">
                <a16:creationId xmlns:a16="http://schemas.microsoft.com/office/drawing/2014/main" id="{BA96CD85-9025-4CE4-BA8F-13E71AB62C94}"/>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a:t>
            </a:r>
            <a:r>
              <a:rPr lang="sl-SI" sz="3600" b="1" dirty="0"/>
              <a:t>Šest čutov</a:t>
            </a:r>
            <a:endParaRPr lang="en-US" sz="3600" b="1" dirty="0"/>
          </a:p>
        </p:txBody>
      </p:sp>
      <p:pic>
        <p:nvPicPr>
          <p:cNvPr id="6" name="Imagem 5">
            <a:extLst>
              <a:ext uri="{FF2B5EF4-FFF2-40B4-BE49-F238E27FC236}">
                <a16:creationId xmlns:a16="http://schemas.microsoft.com/office/drawing/2014/main" id="{AEA7831B-52E6-4C59-A576-ABD982C615AC}"/>
              </a:ext>
            </a:extLst>
          </p:cNvPr>
          <p:cNvPicPr>
            <a:picLocks noChangeAspect="1"/>
          </p:cNvPicPr>
          <p:nvPr/>
        </p:nvPicPr>
        <p:blipFill>
          <a:blip r:embed="rId5"/>
          <a:stretch>
            <a:fillRect/>
          </a:stretch>
        </p:blipFill>
        <p:spPr>
          <a:xfrm>
            <a:off x="367039" y="337780"/>
            <a:ext cx="720000" cy="720000"/>
          </a:xfrm>
          <a:prstGeom prst="rect">
            <a:avLst/>
          </a:prstGeom>
        </p:spPr>
      </p:pic>
      <p:pic>
        <p:nvPicPr>
          <p:cNvPr id="4" name="Multimédia Online 3" title="It’s time for the next chapter! Come Away With Six Senses">
            <a:hlinkClick r:id="" action="ppaction://media"/>
            <a:extLst>
              <a:ext uri="{FF2B5EF4-FFF2-40B4-BE49-F238E27FC236}">
                <a16:creationId xmlns:a16="http://schemas.microsoft.com/office/drawing/2014/main" id="{981BBF34-AD34-4F72-99A0-3A662553BEED}"/>
              </a:ext>
            </a:extLst>
          </p:cNvPr>
          <p:cNvPicPr>
            <a:picLocks noRot="1"/>
          </p:cNvPicPr>
          <p:nvPr>
            <a:videoFile r:link="rId1"/>
          </p:nvPr>
        </p:nvPicPr>
        <p:blipFill>
          <a:blip r:embed="rId6"/>
          <a:stretch>
            <a:fillRect/>
          </a:stretch>
        </p:blipFill>
        <p:spPr>
          <a:xfrm>
            <a:off x="2673930" y="1289335"/>
            <a:ext cx="6948000" cy="4284000"/>
          </a:xfrm>
          <a:prstGeom prst="rect">
            <a:avLst/>
          </a:prstGeom>
        </p:spPr>
      </p:pic>
      <p:sp>
        <p:nvSpPr>
          <p:cNvPr id="8" name="CaixaDeTexto 7">
            <a:extLst>
              <a:ext uri="{FF2B5EF4-FFF2-40B4-BE49-F238E27FC236}">
                <a16:creationId xmlns:a16="http://schemas.microsoft.com/office/drawing/2014/main" id="{CCF6F89D-4445-4FE6-A8B1-EBED343ECE0B}"/>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It’s time for the next chapter! Come Away With Six Senses</a:t>
            </a:r>
            <a:endParaRPr lang="en-GB" sz="2400" b="1" i="1" dirty="0">
              <a:solidFill>
                <a:schemeClr val="bg1">
                  <a:lumMod val="65000"/>
                </a:schemeClr>
              </a:solidFill>
            </a:endParaRPr>
          </a:p>
        </p:txBody>
      </p:sp>
    </p:spTree>
    <p:extLst>
      <p:ext uri="{BB962C8B-B14F-4D97-AF65-F5344CB8AC3E}">
        <p14:creationId xmlns:p14="http://schemas.microsoft.com/office/powerpoint/2010/main" val="17648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endParaRPr lang="en-US" sz="3600" b="1" dirty="0"/>
          </a:p>
        </p:txBody>
      </p:sp>
      <p:sp>
        <p:nvSpPr>
          <p:cNvPr id="4" name="Bolha de Discurso: Retângulo com Cantos Arredondados 3">
            <a:extLst>
              <a:ext uri="{FF2B5EF4-FFF2-40B4-BE49-F238E27FC236}">
                <a16:creationId xmlns:a16="http://schemas.microsoft.com/office/drawing/2014/main" id="{062FD70D-5D14-478C-8A00-8C3C3E06D05F}"/>
              </a:ext>
            </a:extLst>
          </p:cNvPr>
          <p:cNvSpPr/>
          <p:nvPr/>
        </p:nvSpPr>
        <p:spPr>
          <a:xfrm>
            <a:off x="2439181" y="1110465"/>
            <a:ext cx="4742855" cy="2093653"/>
          </a:xfrm>
          <a:prstGeom prst="wedgeRoundRectCallout">
            <a:avLst>
              <a:gd name="adj1" fmla="val -38477"/>
              <a:gd name="adj2" fmla="val 61173"/>
              <a:gd name="adj3" fmla="val 16667"/>
            </a:avLst>
          </a:prstGeom>
          <a:solidFill>
            <a:srgbClr val="FDDE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Bolha de Pensamento: Nuvem 7">
            <a:extLst>
              <a:ext uri="{FF2B5EF4-FFF2-40B4-BE49-F238E27FC236}">
                <a16:creationId xmlns:a16="http://schemas.microsoft.com/office/drawing/2014/main" id="{4A75C238-F512-421B-8EFD-C110A42F7B6C}"/>
              </a:ext>
            </a:extLst>
          </p:cNvPr>
          <p:cNvSpPr/>
          <p:nvPr/>
        </p:nvSpPr>
        <p:spPr>
          <a:xfrm>
            <a:off x="4736946" y="1046261"/>
            <a:ext cx="5321658" cy="2499063"/>
          </a:xfrm>
          <a:prstGeom prst="cloudCallout">
            <a:avLst>
              <a:gd name="adj1" fmla="val 53168"/>
              <a:gd name="adj2" fmla="val 49088"/>
            </a:avLst>
          </a:prstGeom>
          <a:solidFill>
            <a:srgbClr val="6ECE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Agrupar 11">
            <a:extLst>
              <a:ext uri="{FF2B5EF4-FFF2-40B4-BE49-F238E27FC236}">
                <a16:creationId xmlns:a16="http://schemas.microsoft.com/office/drawing/2014/main" id="{B38180A0-1AED-40FF-9E02-709A7381FF21}"/>
              </a:ext>
            </a:extLst>
          </p:cNvPr>
          <p:cNvGrpSpPr/>
          <p:nvPr/>
        </p:nvGrpSpPr>
        <p:grpSpPr>
          <a:xfrm>
            <a:off x="298297" y="2630924"/>
            <a:ext cx="2458664" cy="2292824"/>
            <a:chOff x="457200" y="1760561"/>
            <a:chExt cx="2971800" cy="2292824"/>
          </a:xfrm>
        </p:grpSpPr>
        <p:sp>
          <p:nvSpPr>
            <p:cNvPr id="3" name="Retângulo 2">
              <a:extLst>
                <a:ext uri="{FF2B5EF4-FFF2-40B4-BE49-F238E27FC236}">
                  <a16:creationId xmlns:a16="http://schemas.microsoft.com/office/drawing/2014/main" id="{1B9170ED-5723-4DAF-86FB-45B8EB175427}"/>
                </a:ext>
              </a:extLst>
            </p:cNvPr>
            <p:cNvSpPr/>
            <p:nvPr/>
          </p:nvSpPr>
          <p:spPr>
            <a:xfrm>
              <a:off x="643223" y="2674961"/>
              <a:ext cx="2591296" cy="137842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t>Organizacija</a:t>
              </a:r>
              <a:endParaRPr lang="en-GB" sz="2400" b="1" dirty="0"/>
            </a:p>
          </p:txBody>
        </p:sp>
        <p:sp>
          <p:nvSpPr>
            <p:cNvPr id="11" name="Triângulo isósceles 10">
              <a:extLst>
                <a:ext uri="{FF2B5EF4-FFF2-40B4-BE49-F238E27FC236}">
                  <a16:creationId xmlns:a16="http://schemas.microsoft.com/office/drawing/2014/main" id="{EC565ECF-6C53-4A43-B4C9-4E434F10E9E5}"/>
                </a:ext>
              </a:extLst>
            </p:cNvPr>
            <p:cNvSpPr/>
            <p:nvPr/>
          </p:nvSpPr>
          <p:spPr>
            <a:xfrm>
              <a:off x="457200" y="1760561"/>
              <a:ext cx="2971800" cy="914400"/>
            </a:xfrm>
            <a:prstGeom prst="triangl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Agrupar 13">
            <a:extLst>
              <a:ext uri="{FF2B5EF4-FFF2-40B4-BE49-F238E27FC236}">
                <a16:creationId xmlns:a16="http://schemas.microsoft.com/office/drawing/2014/main" id="{C6084355-F0D2-4CF0-8EAF-0B0EA262AB22}"/>
              </a:ext>
            </a:extLst>
          </p:cNvPr>
          <p:cNvGrpSpPr/>
          <p:nvPr/>
        </p:nvGrpSpPr>
        <p:grpSpPr>
          <a:xfrm>
            <a:off x="10178065" y="2630924"/>
            <a:ext cx="1597979" cy="2292824"/>
            <a:chOff x="9650955" y="1890782"/>
            <a:chExt cx="1854154" cy="2784145"/>
          </a:xfrm>
          <a:solidFill>
            <a:srgbClr val="FDDE00"/>
          </a:solidFill>
        </p:grpSpPr>
        <p:sp>
          <p:nvSpPr>
            <p:cNvPr id="13" name="Fluxograma: Operação Manual 12">
              <a:extLst>
                <a:ext uri="{FF2B5EF4-FFF2-40B4-BE49-F238E27FC236}">
                  <a16:creationId xmlns:a16="http://schemas.microsoft.com/office/drawing/2014/main" id="{63D513E4-B6BB-451D-8A26-A35282DA41F6}"/>
                </a:ext>
              </a:extLst>
            </p:cNvPr>
            <p:cNvSpPr/>
            <p:nvPr/>
          </p:nvSpPr>
          <p:spPr>
            <a:xfrm rot="10800000">
              <a:off x="9699037" y="2566916"/>
              <a:ext cx="1757991" cy="2108011"/>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3101DAC-E15F-44A6-BF44-37829108A81D}"/>
                </a:ext>
              </a:extLst>
            </p:cNvPr>
            <p:cNvSpPr/>
            <p:nvPr/>
          </p:nvSpPr>
          <p:spPr>
            <a:xfrm>
              <a:off x="9650955" y="1890782"/>
              <a:ext cx="1854154" cy="13784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t>Javnost</a:t>
              </a:r>
              <a:endParaRPr lang="en-GB" sz="2400" b="1" dirty="0"/>
            </a:p>
          </p:txBody>
        </p:sp>
      </p:grpSp>
      <p:sp>
        <p:nvSpPr>
          <p:cNvPr id="16" name="CaixaDeTexto 15">
            <a:extLst>
              <a:ext uri="{FF2B5EF4-FFF2-40B4-BE49-F238E27FC236}">
                <a16:creationId xmlns:a16="http://schemas.microsoft.com/office/drawing/2014/main" id="{0545FF5F-126A-4E6A-A22C-CF1FEE061876}"/>
              </a:ext>
            </a:extLst>
          </p:cNvPr>
          <p:cNvSpPr txBox="1"/>
          <p:nvPr/>
        </p:nvSpPr>
        <p:spPr>
          <a:xfrm>
            <a:off x="5003200" y="1931980"/>
            <a:ext cx="2178836" cy="677108"/>
          </a:xfrm>
          <a:prstGeom prst="rect">
            <a:avLst/>
          </a:prstGeom>
          <a:noFill/>
        </p:spPr>
        <p:txBody>
          <a:bodyPr wrap="square" rtlCol="0">
            <a:spAutoFit/>
          </a:bodyPr>
          <a:lstStyle/>
          <a:p>
            <a:r>
              <a:rPr lang="sl-SI" sz="3800" b="1" dirty="0">
                <a:effectLst>
                  <a:outerShdw blurRad="38100" dist="38100" dir="2700000" algn="tl">
                    <a:srgbClr val="000000">
                      <a:alpha val="43137"/>
                    </a:srgbClr>
                  </a:outerShdw>
                </a:effectLst>
              </a:rPr>
              <a:t>ZNAMKA</a:t>
            </a:r>
            <a:endParaRPr lang="en-GB" sz="3800" b="1" dirty="0">
              <a:effectLst>
                <a:outerShdw blurRad="38100" dist="38100" dir="2700000" algn="tl">
                  <a:srgbClr val="000000">
                    <a:alpha val="43137"/>
                  </a:srgbClr>
                </a:outerShdw>
              </a:effectLst>
            </a:endParaRPr>
          </a:p>
        </p:txBody>
      </p:sp>
      <p:sp>
        <p:nvSpPr>
          <p:cNvPr id="18" name="CaixaDeTexto 17">
            <a:extLst>
              <a:ext uri="{FF2B5EF4-FFF2-40B4-BE49-F238E27FC236}">
                <a16:creationId xmlns:a16="http://schemas.microsoft.com/office/drawing/2014/main" id="{949EA1FA-002D-4893-9CC9-118202C75A56}"/>
              </a:ext>
            </a:extLst>
          </p:cNvPr>
          <p:cNvSpPr txBox="1"/>
          <p:nvPr/>
        </p:nvSpPr>
        <p:spPr>
          <a:xfrm>
            <a:off x="2536935" y="1687972"/>
            <a:ext cx="2039112" cy="523220"/>
          </a:xfrm>
          <a:prstGeom prst="rect">
            <a:avLst/>
          </a:prstGeom>
          <a:noFill/>
        </p:spPr>
        <p:txBody>
          <a:bodyPr wrap="square" rtlCol="0">
            <a:spAutoFit/>
          </a:bodyPr>
          <a:lstStyle/>
          <a:p>
            <a:pPr algn="ctr"/>
            <a:r>
              <a:rPr lang="sl-SI" sz="2800" b="1" dirty="0">
                <a:solidFill>
                  <a:schemeClr val="bg1"/>
                </a:solidFill>
                <a:effectLst>
                  <a:outerShdw blurRad="38100" dist="38100" dir="2700000" algn="tl">
                    <a:srgbClr val="000000">
                      <a:alpha val="43137"/>
                    </a:srgbClr>
                  </a:outerShdw>
                </a:effectLst>
              </a:rPr>
              <a:t>Obljuba</a:t>
            </a:r>
            <a:endParaRPr lang="en-GB" sz="2800" b="1" dirty="0">
              <a:solidFill>
                <a:schemeClr val="bg1"/>
              </a:solidFill>
              <a:effectLst>
                <a:outerShdw blurRad="38100" dist="38100" dir="2700000" algn="tl">
                  <a:srgbClr val="000000">
                    <a:alpha val="43137"/>
                  </a:srgbClr>
                </a:outerShdw>
              </a:effectLst>
            </a:endParaRPr>
          </a:p>
        </p:txBody>
      </p:sp>
      <p:sp>
        <p:nvSpPr>
          <p:cNvPr id="20" name="CaixaDeTexto 19">
            <a:extLst>
              <a:ext uri="{FF2B5EF4-FFF2-40B4-BE49-F238E27FC236}">
                <a16:creationId xmlns:a16="http://schemas.microsoft.com/office/drawing/2014/main" id="{88C67A26-713A-47AA-89CC-D8A84C11099A}"/>
              </a:ext>
            </a:extLst>
          </p:cNvPr>
          <p:cNvSpPr txBox="1"/>
          <p:nvPr/>
        </p:nvSpPr>
        <p:spPr>
          <a:xfrm>
            <a:off x="7467094" y="2058809"/>
            <a:ext cx="2408426" cy="523220"/>
          </a:xfrm>
          <a:prstGeom prst="rect">
            <a:avLst/>
          </a:prstGeom>
          <a:noFill/>
        </p:spPr>
        <p:txBody>
          <a:bodyPr wrap="square" rtlCol="0">
            <a:spAutoFit/>
          </a:bodyPr>
          <a:lstStyle/>
          <a:p>
            <a:pPr algn="ctr"/>
            <a:r>
              <a:rPr lang="sl-SI" sz="2800" b="1" dirty="0">
                <a:solidFill>
                  <a:schemeClr val="bg1"/>
                </a:solidFill>
                <a:effectLst>
                  <a:outerShdw blurRad="38100" dist="38100" dir="2700000" algn="tl">
                    <a:srgbClr val="000000">
                      <a:alpha val="43137"/>
                    </a:srgbClr>
                  </a:outerShdw>
                </a:effectLst>
              </a:rPr>
              <a:t>Pričakovanje</a:t>
            </a:r>
            <a:endParaRPr lang="en-GB" sz="2800" b="1" dirty="0">
              <a:solidFill>
                <a:schemeClr val="bg1"/>
              </a:solidFill>
              <a:effectLst>
                <a:outerShdw blurRad="38100" dist="38100" dir="2700000" algn="tl">
                  <a:srgbClr val="000000">
                    <a:alpha val="43137"/>
                  </a:srgbClr>
                </a:outerShdw>
              </a:effectLst>
            </a:endParaRPr>
          </a:p>
        </p:txBody>
      </p:sp>
      <p:sp>
        <p:nvSpPr>
          <p:cNvPr id="22" name="CaixaDeTexto 21">
            <a:extLst>
              <a:ext uri="{FF2B5EF4-FFF2-40B4-BE49-F238E27FC236}">
                <a16:creationId xmlns:a16="http://schemas.microsoft.com/office/drawing/2014/main" id="{9312D490-A933-47EE-8D3A-81E91EF332E0}"/>
              </a:ext>
            </a:extLst>
          </p:cNvPr>
          <p:cNvSpPr txBox="1"/>
          <p:nvPr/>
        </p:nvSpPr>
        <p:spPr>
          <a:xfrm>
            <a:off x="2993136" y="3999339"/>
            <a:ext cx="6236208" cy="2277547"/>
          </a:xfrm>
          <a:prstGeom prst="rect">
            <a:avLst/>
          </a:prstGeom>
          <a:noFill/>
        </p:spPr>
        <p:txBody>
          <a:bodyPr wrap="square">
            <a:spAutoFit/>
          </a:bodyPr>
          <a:lstStyle/>
          <a:p>
            <a:pPr algn="ctr">
              <a:spcAft>
                <a:spcPts val="1200"/>
              </a:spcAft>
            </a:pPr>
            <a:r>
              <a:rPr lang="sl-SI" sz="3600" b="0" i="1" u="none" strike="noStrike" baseline="0" dirty="0">
                <a:solidFill>
                  <a:srgbClr val="F7981D"/>
                </a:solidFill>
              </a:rPr>
              <a:t>Vaša znamka je to, kar drugi ljudje govorijo o vas, ko vas ni zraven.</a:t>
            </a:r>
            <a:endParaRPr lang="en-GB" sz="3600" b="0" i="1" u="none" strike="noStrike" baseline="0" dirty="0">
              <a:solidFill>
                <a:srgbClr val="F7981D"/>
              </a:solidFill>
            </a:endParaRPr>
          </a:p>
          <a:p>
            <a:pPr algn="r"/>
            <a:r>
              <a:rPr lang="en-GB" sz="2400" b="0" i="0" u="none" strike="noStrike" baseline="0" dirty="0"/>
              <a:t>Jeff Bezos (Amazon)</a:t>
            </a:r>
            <a:endParaRPr lang="en-GB" sz="2400" dirty="0"/>
          </a:p>
        </p:txBody>
      </p:sp>
    </p:spTree>
    <p:extLst>
      <p:ext uri="{BB962C8B-B14F-4D97-AF65-F5344CB8AC3E}">
        <p14:creationId xmlns:p14="http://schemas.microsoft.com/office/powerpoint/2010/main" val="3557956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https://youtu.be/sQLlPC_alT8</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5" name="Multimédia Online 4" title="What is a brand?">
            <a:hlinkClick r:id="" action="ppaction://media"/>
            <a:extLst>
              <a:ext uri="{FF2B5EF4-FFF2-40B4-BE49-F238E27FC236}">
                <a16:creationId xmlns:a16="http://schemas.microsoft.com/office/drawing/2014/main" id="{9A34D4D0-36BD-45F8-862A-01A212015457}"/>
              </a:ext>
            </a:extLst>
          </p:cNvPr>
          <p:cNvPicPr>
            <a:picLocks noRot="1"/>
          </p:cNvPicPr>
          <p:nvPr>
            <a:videoFile r:link="rId1"/>
          </p:nvPr>
        </p:nvPicPr>
        <p:blipFill>
          <a:blip r:embed="rId5"/>
          <a:stretch>
            <a:fillRect/>
          </a:stretch>
        </p:blipFill>
        <p:spPr>
          <a:xfrm>
            <a:off x="2683165" y="1287000"/>
            <a:ext cx="6948000" cy="4284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What is a brand?</a:t>
            </a:r>
            <a:endParaRPr lang="en-GB" sz="2400" b="1" i="1" dirty="0">
              <a:solidFill>
                <a:schemeClr val="bg1">
                  <a:lumMod val="65000"/>
                </a:schemeClr>
              </a:solidFill>
            </a:endParaRPr>
          </a:p>
        </p:txBody>
      </p:sp>
    </p:spTree>
    <p:extLst>
      <p:ext uri="{BB962C8B-B14F-4D97-AF65-F5344CB8AC3E}">
        <p14:creationId xmlns:p14="http://schemas.microsoft.com/office/powerpoint/2010/main" val="36455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A54DDCCF-9F2E-4F88-B74D-A71B39F2E2D1}"/>
              </a:ext>
            </a:extLst>
          </p:cNvPr>
          <p:cNvSpPr/>
          <p:nvPr/>
        </p:nvSpPr>
        <p:spPr>
          <a:xfrm>
            <a:off x="0" y="1579368"/>
            <a:ext cx="12191999" cy="55399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endParaRPr lang="en-US" sz="3600" b="1" dirty="0"/>
          </a:p>
        </p:txBody>
      </p:sp>
      <p:sp>
        <p:nvSpPr>
          <p:cNvPr id="6" name="CaixaDeTexto 5">
            <a:extLst>
              <a:ext uri="{FF2B5EF4-FFF2-40B4-BE49-F238E27FC236}">
                <a16:creationId xmlns:a16="http://schemas.microsoft.com/office/drawing/2014/main" id="{6641F945-CB5A-47CD-8A1A-BFA549B4A727}"/>
              </a:ext>
            </a:extLst>
          </p:cNvPr>
          <p:cNvSpPr txBox="1"/>
          <p:nvPr/>
        </p:nvSpPr>
        <p:spPr>
          <a:xfrm>
            <a:off x="8829294" y="3495931"/>
            <a:ext cx="3362706" cy="246221"/>
          </a:xfrm>
          <a:prstGeom prst="rect">
            <a:avLst/>
          </a:prstGeom>
          <a:noFill/>
        </p:spPr>
        <p:txBody>
          <a:bodyPr wrap="square">
            <a:spAutoFit/>
          </a:bodyPr>
          <a:lstStyle/>
          <a:p>
            <a:pPr algn="r"/>
            <a:r>
              <a:rPr lang="en-GB" sz="1000" dirty="0"/>
              <a:t>Source: </a:t>
            </a:r>
            <a:r>
              <a:rPr lang="en-GB" sz="1000" dirty="0">
                <a:hlinkClick r:id="rId3"/>
              </a:rPr>
              <a:t>www.veriday.com/blog/consistent-branding-finance</a:t>
            </a:r>
            <a:endParaRPr lang="en-GB" sz="1000" dirty="0"/>
          </a:p>
        </p:txBody>
      </p:sp>
      <p:pic>
        <p:nvPicPr>
          <p:cNvPr id="3" name="Imagem 2">
            <a:extLst>
              <a:ext uri="{FF2B5EF4-FFF2-40B4-BE49-F238E27FC236}">
                <a16:creationId xmlns:a16="http://schemas.microsoft.com/office/drawing/2014/main" id="{EED0BDE5-B30F-4641-852B-55C90ACB4C03}"/>
              </a:ext>
            </a:extLst>
          </p:cNvPr>
          <p:cNvPicPr>
            <a:picLocks noChangeAspect="1"/>
          </p:cNvPicPr>
          <p:nvPr/>
        </p:nvPicPr>
        <p:blipFill>
          <a:blip r:embed="rId4"/>
          <a:stretch>
            <a:fillRect/>
          </a:stretch>
        </p:blipFill>
        <p:spPr>
          <a:xfrm>
            <a:off x="442525" y="2488210"/>
            <a:ext cx="540000" cy="540000"/>
          </a:xfrm>
          <a:prstGeom prst="rect">
            <a:avLst/>
          </a:prstGeom>
        </p:spPr>
      </p:pic>
      <p:pic>
        <p:nvPicPr>
          <p:cNvPr id="5" name="Imagem 4">
            <a:extLst>
              <a:ext uri="{FF2B5EF4-FFF2-40B4-BE49-F238E27FC236}">
                <a16:creationId xmlns:a16="http://schemas.microsoft.com/office/drawing/2014/main" id="{0028BA04-BD26-40AB-B7A4-5E9A5F2D3AEF}"/>
              </a:ext>
            </a:extLst>
          </p:cNvPr>
          <p:cNvPicPr>
            <a:picLocks noChangeAspect="1"/>
          </p:cNvPicPr>
          <p:nvPr/>
        </p:nvPicPr>
        <p:blipFill>
          <a:blip r:embed="rId5"/>
          <a:stretch>
            <a:fillRect/>
          </a:stretch>
        </p:blipFill>
        <p:spPr>
          <a:xfrm>
            <a:off x="442525" y="3405353"/>
            <a:ext cx="540000" cy="540000"/>
          </a:xfrm>
          <a:prstGeom prst="rect">
            <a:avLst/>
          </a:prstGeom>
        </p:spPr>
      </p:pic>
      <p:pic>
        <p:nvPicPr>
          <p:cNvPr id="8" name="Imagem 7">
            <a:extLst>
              <a:ext uri="{FF2B5EF4-FFF2-40B4-BE49-F238E27FC236}">
                <a16:creationId xmlns:a16="http://schemas.microsoft.com/office/drawing/2014/main" id="{DF2439E1-8C24-4E30-BE53-65EFBFE38605}"/>
              </a:ext>
            </a:extLst>
          </p:cNvPr>
          <p:cNvPicPr>
            <a:picLocks noChangeAspect="1"/>
          </p:cNvPicPr>
          <p:nvPr/>
        </p:nvPicPr>
        <p:blipFill>
          <a:blip r:embed="rId6"/>
          <a:stretch>
            <a:fillRect/>
          </a:stretch>
        </p:blipFill>
        <p:spPr>
          <a:xfrm>
            <a:off x="442525" y="4316887"/>
            <a:ext cx="540000" cy="540000"/>
          </a:xfrm>
          <a:prstGeom prst="rect">
            <a:avLst/>
          </a:prstGeom>
        </p:spPr>
      </p:pic>
      <p:pic>
        <p:nvPicPr>
          <p:cNvPr id="11" name="Imagem 10">
            <a:extLst>
              <a:ext uri="{FF2B5EF4-FFF2-40B4-BE49-F238E27FC236}">
                <a16:creationId xmlns:a16="http://schemas.microsoft.com/office/drawing/2014/main" id="{8B25E158-1C91-4AA9-8CC2-91DEF585D7EA}"/>
              </a:ext>
            </a:extLst>
          </p:cNvPr>
          <p:cNvPicPr>
            <a:picLocks noChangeAspect="1"/>
          </p:cNvPicPr>
          <p:nvPr/>
        </p:nvPicPr>
        <p:blipFill>
          <a:blip r:embed="rId7"/>
          <a:stretch>
            <a:fillRect/>
          </a:stretch>
        </p:blipFill>
        <p:spPr>
          <a:xfrm>
            <a:off x="442525" y="5228421"/>
            <a:ext cx="540000" cy="540000"/>
          </a:xfrm>
          <a:prstGeom prst="rect">
            <a:avLst/>
          </a:prstGeom>
        </p:spPr>
      </p:pic>
      <p:sp>
        <p:nvSpPr>
          <p:cNvPr id="15" name="CaixaDeTexto 14">
            <a:extLst>
              <a:ext uri="{FF2B5EF4-FFF2-40B4-BE49-F238E27FC236}">
                <a16:creationId xmlns:a16="http://schemas.microsoft.com/office/drawing/2014/main" id="{E547F9C3-190B-4176-8711-849A262F4E35}"/>
              </a:ext>
            </a:extLst>
          </p:cNvPr>
          <p:cNvSpPr txBox="1"/>
          <p:nvPr/>
        </p:nvSpPr>
        <p:spPr>
          <a:xfrm>
            <a:off x="1300886" y="2527377"/>
            <a:ext cx="6096000" cy="461665"/>
          </a:xfrm>
          <a:prstGeom prst="rect">
            <a:avLst/>
          </a:prstGeom>
          <a:noFill/>
        </p:spPr>
        <p:txBody>
          <a:bodyPr wrap="square">
            <a:spAutoFit/>
          </a:bodyPr>
          <a:lstStyle/>
          <a:p>
            <a:r>
              <a:rPr lang="sl-SI" sz="2400" dirty="0"/>
              <a:t>Pripravi obliko</a:t>
            </a:r>
            <a:r>
              <a:rPr lang="en-GB" sz="2400" dirty="0"/>
              <a:t>… </a:t>
            </a:r>
          </a:p>
        </p:txBody>
      </p:sp>
      <p:sp>
        <p:nvSpPr>
          <p:cNvPr id="16" name="CaixaDeTexto 15">
            <a:extLst>
              <a:ext uri="{FF2B5EF4-FFF2-40B4-BE49-F238E27FC236}">
                <a16:creationId xmlns:a16="http://schemas.microsoft.com/office/drawing/2014/main" id="{04DA3B1F-6C86-4BB7-84CF-DBECE0270E10}"/>
              </a:ext>
            </a:extLst>
          </p:cNvPr>
          <p:cNvSpPr txBox="1"/>
          <p:nvPr/>
        </p:nvSpPr>
        <p:spPr>
          <a:xfrm>
            <a:off x="1300886" y="3444520"/>
            <a:ext cx="7694186" cy="830997"/>
          </a:xfrm>
          <a:prstGeom prst="rect">
            <a:avLst/>
          </a:prstGeom>
          <a:noFill/>
        </p:spPr>
        <p:txBody>
          <a:bodyPr wrap="square">
            <a:spAutoFit/>
          </a:bodyPr>
          <a:lstStyle/>
          <a:p>
            <a:r>
              <a:rPr lang="en-GB" sz="2400" dirty="0"/>
              <a:t>… </a:t>
            </a:r>
            <a:r>
              <a:rPr lang="sl-SI" sz="2400" dirty="0"/>
              <a:t>želiš močno, pozitivno in pomenljivo dojemanje in percepcijo</a:t>
            </a:r>
            <a:r>
              <a:rPr lang="en-GB" sz="2400" dirty="0"/>
              <a:t>…</a:t>
            </a:r>
          </a:p>
        </p:txBody>
      </p:sp>
      <p:sp>
        <p:nvSpPr>
          <p:cNvPr id="19" name="CaixaDeTexto 18">
            <a:extLst>
              <a:ext uri="{FF2B5EF4-FFF2-40B4-BE49-F238E27FC236}">
                <a16:creationId xmlns:a16="http://schemas.microsoft.com/office/drawing/2014/main" id="{7699B733-34EA-4C79-91B1-799BF41CBFD0}"/>
              </a:ext>
            </a:extLst>
          </p:cNvPr>
          <p:cNvSpPr txBox="1"/>
          <p:nvPr/>
        </p:nvSpPr>
        <p:spPr>
          <a:xfrm>
            <a:off x="1300886" y="4361663"/>
            <a:ext cx="7694186" cy="461665"/>
          </a:xfrm>
          <a:prstGeom prst="rect">
            <a:avLst/>
          </a:prstGeom>
          <a:noFill/>
        </p:spPr>
        <p:txBody>
          <a:bodyPr wrap="square">
            <a:spAutoFit/>
          </a:bodyPr>
          <a:lstStyle/>
          <a:p>
            <a:r>
              <a:rPr lang="en-GB" sz="2400" dirty="0"/>
              <a:t>… </a:t>
            </a:r>
            <a:r>
              <a:rPr lang="sl-SI" sz="2400" dirty="0"/>
              <a:t>organizacije, proizvoda/storitve ali celo osebe…</a:t>
            </a:r>
            <a:endParaRPr lang="en-US" sz="2400" dirty="0"/>
          </a:p>
        </p:txBody>
      </p:sp>
      <p:sp>
        <p:nvSpPr>
          <p:cNvPr id="20" name="CaixaDeTexto 19">
            <a:extLst>
              <a:ext uri="{FF2B5EF4-FFF2-40B4-BE49-F238E27FC236}">
                <a16:creationId xmlns:a16="http://schemas.microsoft.com/office/drawing/2014/main" id="{142115E4-3B86-45A4-860F-09231C6994C8}"/>
              </a:ext>
            </a:extLst>
          </p:cNvPr>
          <p:cNvSpPr txBox="1"/>
          <p:nvPr/>
        </p:nvSpPr>
        <p:spPr>
          <a:xfrm>
            <a:off x="1300886" y="5267588"/>
            <a:ext cx="7694186" cy="461665"/>
          </a:xfrm>
          <a:prstGeom prst="rect">
            <a:avLst/>
          </a:prstGeom>
          <a:noFill/>
        </p:spPr>
        <p:txBody>
          <a:bodyPr wrap="square">
            <a:spAutoFit/>
          </a:bodyPr>
          <a:lstStyle/>
          <a:p>
            <a:r>
              <a:rPr lang="en-GB" sz="2400" dirty="0"/>
              <a:t>…</a:t>
            </a:r>
            <a:r>
              <a:rPr lang="sl-SI" sz="2400" dirty="0"/>
              <a:t> v očeh potrošnika/gosta</a:t>
            </a:r>
            <a:r>
              <a:rPr lang="en-US" sz="2400" dirty="0"/>
              <a:t>.</a:t>
            </a:r>
          </a:p>
        </p:txBody>
      </p:sp>
      <p:sp>
        <p:nvSpPr>
          <p:cNvPr id="14" name="CaixaDeTexto 13">
            <a:extLst>
              <a:ext uri="{FF2B5EF4-FFF2-40B4-BE49-F238E27FC236}">
                <a16:creationId xmlns:a16="http://schemas.microsoft.com/office/drawing/2014/main" id="{21A04117-0433-4DD3-9618-1D9612853E74}"/>
              </a:ext>
            </a:extLst>
          </p:cNvPr>
          <p:cNvSpPr txBox="1"/>
          <p:nvPr/>
        </p:nvSpPr>
        <p:spPr>
          <a:xfrm>
            <a:off x="442525" y="1579367"/>
            <a:ext cx="6706420" cy="553998"/>
          </a:xfrm>
          <a:prstGeom prst="rect">
            <a:avLst/>
          </a:prstGeom>
          <a:noFill/>
        </p:spPr>
        <p:txBody>
          <a:bodyPr wrap="square" rtlCol="0">
            <a:spAutoFit/>
          </a:bodyPr>
          <a:lstStyle/>
          <a:p>
            <a:pPr algn="ctr"/>
            <a:r>
              <a:rPr lang="sl-SI" sz="3000" b="1" dirty="0"/>
              <a:t>Kaj je </a:t>
            </a:r>
            <a:r>
              <a:rPr lang="sl-SI" sz="3000" b="1" dirty="0" err="1"/>
              <a:t>znamčenje</a:t>
            </a:r>
            <a:r>
              <a:rPr lang="sl-SI" sz="3000" b="1" dirty="0"/>
              <a:t> in kako se ga lotiti</a:t>
            </a:r>
            <a:r>
              <a:rPr lang="en-GB" sz="3000" b="1" dirty="0"/>
              <a:t>?</a:t>
            </a:r>
          </a:p>
        </p:txBody>
      </p:sp>
      <p:pic>
        <p:nvPicPr>
          <p:cNvPr id="30" name="Picture 2" descr="Resultado de imagem para branding">
            <a:extLst>
              <a:ext uri="{FF2B5EF4-FFF2-40B4-BE49-F238E27FC236}">
                <a16:creationId xmlns:a16="http://schemas.microsoft.com/office/drawing/2014/main" id="{D4CBDF6F-58B8-43AF-8AA5-56C1E9377D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249" y="0"/>
            <a:ext cx="447675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6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A54DDCCF-9F2E-4F88-B74D-A71B39F2E2D1}"/>
              </a:ext>
            </a:extLst>
          </p:cNvPr>
          <p:cNvSpPr/>
          <p:nvPr/>
        </p:nvSpPr>
        <p:spPr>
          <a:xfrm>
            <a:off x="0" y="1579368"/>
            <a:ext cx="12191999" cy="55399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Agrupar 1">
            <a:extLst>
              <a:ext uri="{FF2B5EF4-FFF2-40B4-BE49-F238E27FC236}">
                <a16:creationId xmlns:a16="http://schemas.microsoft.com/office/drawing/2014/main" id="{4F693B00-67FF-4437-B78C-C64B82069857}"/>
              </a:ext>
            </a:extLst>
          </p:cNvPr>
          <p:cNvGrpSpPr/>
          <p:nvPr/>
        </p:nvGrpSpPr>
        <p:grpSpPr>
          <a:xfrm>
            <a:off x="7715249" y="-15520"/>
            <a:ext cx="4476750" cy="3444520"/>
            <a:chOff x="7715249" y="-15520"/>
            <a:chExt cx="4476750" cy="3444520"/>
          </a:xfrm>
        </p:grpSpPr>
        <p:sp>
          <p:nvSpPr>
            <p:cNvPr id="18" name="Retângulo 17">
              <a:extLst>
                <a:ext uri="{FF2B5EF4-FFF2-40B4-BE49-F238E27FC236}">
                  <a16:creationId xmlns:a16="http://schemas.microsoft.com/office/drawing/2014/main" id="{DCF63861-CEBE-4356-A95D-E93DAE34D9A2}"/>
                </a:ext>
              </a:extLst>
            </p:cNvPr>
            <p:cNvSpPr/>
            <p:nvPr/>
          </p:nvSpPr>
          <p:spPr>
            <a:xfrm>
              <a:off x="7715249" y="-15520"/>
              <a:ext cx="4476750" cy="344452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Bolha de Discurso: Oval 20">
              <a:extLst>
                <a:ext uri="{FF2B5EF4-FFF2-40B4-BE49-F238E27FC236}">
                  <a16:creationId xmlns:a16="http://schemas.microsoft.com/office/drawing/2014/main" id="{59EBB15C-CDD9-4574-B459-C0F909717671}"/>
                </a:ext>
              </a:extLst>
            </p:cNvPr>
            <p:cNvSpPr/>
            <p:nvPr/>
          </p:nvSpPr>
          <p:spPr>
            <a:xfrm>
              <a:off x="7802980" y="1721720"/>
              <a:ext cx="1674395" cy="1126223"/>
            </a:xfrm>
            <a:prstGeom prst="wedgeEllipseCallout">
              <a:avLst>
                <a:gd name="adj1" fmla="val 50294"/>
                <a:gd name="adj2" fmla="val 58400"/>
              </a:avLst>
            </a:prstGeom>
            <a:solidFill>
              <a:schemeClr val="bg1"/>
            </a:solidFill>
            <a:ln w="44450">
              <a:solidFill>
                <a:schemeClr val="tx1"/>
              </a:solidFill>
            </a:ln>
            <a:effectLst>
              <a:outerShdw blurRad="88900" dist="38100" dir="5400000" sx="102000" sy="102000" algn="t" rotWithShape="0">
                <a:schemeClr val="accent2">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sz="4000" b="1" i="1" dirty="0">
                  <a:ln w="38100">
                    <a:solidFill>
                      <a:schemeClr val="tx1"/>
                    </a:solidFill>
                  </a:ln>
                  <a:solidFill>
                    <a:srgbClr val="FDDE00"/>
                  </a:solidFill>
                  <a:latin typeface="Bauhaus 93" panose="04030905020B02020C02" pitchFamily="82" charset="0"/>
                </a:rPr>
                <a:t>Kdo</a:t>
              </a:r>
              <a:r>
                <a:rPr lang="en-GB" sz="4000" b="1" i="1" dirty="0">
                  <a:ln w="38100">
                    <a:solidFill>
                      <a:schemeClr val="tx1"/>
                    </a:solidFill>
                  </a:ln>
                  <a:solidFill>
                    <a:srgbClr val="FDDE00"/>
                  </a:solidFill>
                  <a:latin typeface="Bauhaus 93" panose="04030905020B02020C02" pitchFamily="82" charset="0"/>
                </a:rPr>
                <a:t>?</a:t>
              </a:r>
            </a:p>
          </p:txBody>
        </p:sp>
        <p:sp>
          <p:nvSpPr>
            <p:cNvPr id="22" name="Bolha de Discurso: Retângulo 21">
              <a:extLst>
                <a:ext uri="{FF2B5EF4-FFF2-40B4-BE49-F238E27FC236}">
                  <a16:creationId xmlns:a16="http://schemas.microsoft.com/office/drawing/2014/main" id="{4DE41E4F-3CBA-4662-BB43-DF664434F138}"/>
                </a:ext>
              </a:extLst>
            </p:cNvPr>
            <p:cNvSpPr/>
            <p:nvPr/>
          </p:nvSpPr>
          <p:spPr>
            <a:xfrm>
              <a:off x="10384901" y="1706740"/>
              <a:ext cx="1674395" cy="998360"/>
            </a:xfrm>
            <a:prstGeom prst="wedgeRectCallout">
              <a:avLst>
                <a:gd name="adj1" fmla="val -36265"/>
                <a:gd name="adj2" fmla="val 65883"/>
              </a:avLst>
            </a:prstGeom>
            <a:solidFill>
              <a:schemeClr val="bg1"/>
            </a:solidFill>
            <a:ln w="44450">
              <a:solidFill>
                <a:schemeClr val="tx1"/>
              </a:solidFill>
            </a:ln>
            <a:effectLst>
              <a:outerShdw blurRad="88900" dist="38100" dir="5400000" sx="102000" sy="102000" algn="t" rotWithShape="0">
                <a:schemeClr val="accent2">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sz="4000" b="1" i="1" dirty="0">
                  <a:ln w="38100">
                    <a:solidFill>
                      <a:schemeClr val="tx1"/>
                    </a:solidFill>
                  </a:ln>
                  <a:solidFill>
                    <a:srgbClr val="FDDE00"/>
                  </a:solidFill>
                  <a:latin typeface="Bauhaus 93" panose="04030905020B02020C02" pitchFamily="82" charset="0"/>
                </a:rPr>
                <a:t>Kaj</a:t>
              </a:r>
              <a:r>
                <a:rPr lang="en-GB" sz="4000" b="1" i="1" dirty="0">
                  <a:ln w="38100">
                    <a:solidFill>
                      <a:schemeClr val="tx1"/>
                    </a:solidFill>
                  </a:ln>
                  <a:solidFill>
                    <a:srgbClr val="FDDE00"/>
                  </a:solidFill>
                  <a:latin typeface="Bauhaus 93" panose="04030905020B02020C02" pitchFamily="82" charset="0"/>
                </a:rPr>
                <a:t>?</a:t>
              </a:r>
            </a:p>
          </p:txBody>
        </p:sp>
        <p:sp>
          <p:nvSpPr>
            <p:cNvPr id="23" name="Bolha de Pensamento: Nuvem 22">
              <a:extLst>
                <a:ext uri="{FF2B5EF4-FFF2-40B4-BE49-F238E27FC236}">
                  <a16:creationId xmlns:a16="http://schemas.microsoft.com/office/drawing/2014/main" id="{13EBB979-8986-428E-9560-2D7A86BFD76D}"/>
                </a:ext>
              </a:extLst>
            </p:cNvPr>
            <p:cNvSpPr/>
            <p:nvPr/>
          </p:nvSpPr>
          <p:spPr>
            <a:xfrm>
              <a:off x="8829294" y="200321"/>
              <a:ext cx="2073391" cy="1357472"/>
            </a:xfrm>
            <a:prstGeom prst="cloudCallout">
              <a:avLst>
                <a:gd name="adj1" fmla="val 1821"/>
                <a:gd name="adj2" fmla="val 99688"/>
              </a:avLst>
            </a:prstGeom>
            <a:solidFill>
              <a:schemeClr val="bg1"/>
            </a:solidFill>
            <a:ln w="44450">
              <a:solidFill>
                <a:schemeClr val="tx1"/>
              </a:solidFill>
            </a:ln>
            <a:effectLst>
              <a:outerShdw blurRad="88900" dist="38100" dir="5400000" sx="102000" sy="102000" algn="t" rotWithShape="0">
                <a:schemeClr val="accent2">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sz="4000" b="1" i="1" dirty="0">
                  <a:ln w="38100">
                    <a:solidFill>
                      <a:schemeClr val="tx1"/>
                    </a:solidFill>
                  </a:ln>
                  <a:solidFill>
                    <a:srgbClr val="FDDE00"/>
                  </a:solidFill>
                  <a:latin typeface="Bauhaus 93" panose="04030905020B02020C02" pitchFamily="82" charset="0"/>
                </a:rPr>
                <a:t>Kako</a:t>
              </a:r>
              <a:r>
                <a:rPr lang="en-GB" sz="4000" b="1" i="1" dirty="0">
                  <a:ln w="38100">
                    <a:solidFill>
                      <a:schemeClr val="tx1"/>
                    </a:solidFill>
                  </a:ln>
                  <a:solidFill>
                    <a:srgbClr val="FDDE00"/>
                  </a:solidFill>
                  <a:latin typeface="Bauhaus 93" panose="04030905020B02020C02" pitchFamily="82" charset="0"/>
                </a:rPr>
                <a:t>?</a:t>
              </a:r>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endParaRPr lang="en-US" sz="3600" b="1" dirty="0"/>
          </a:p>
        </p:txBody>
      </p:sp>
      <p:sp>
        <p:nvSpPr>
          <p:cNvPr id="15" name="CaixaDeTexto 14">
            <a:extLst>
              <a:ext uri="{FF2B5EF4-FFF2-40B4-BE49-F238E27FC236}">
                <a16:creationId xmlns:a16="http://schemas.microsoft.com/office/drawing/2014/main" id="{E547F9C3-190B-4176-8711-849A262F4E35}"/>
              </a:ext>
            </a:extLst>
          </p:cNvPr>
          <p:cNvSpPr txBox="1"/>
          <p:nvPr/>
        </p:nvSpPr>
        <p:spPr>
          <a:xfrm>
            <a:off x="1300886" y="2527377"/>
            <a:ext cx="6096000" cy="461665"/>
          </a:xfrm>
          <a:prstGeom prst="rect">
            <a:avLst/>
          </a:prstGeom>
          <a:noFill/>
        </p:spPr>
        <p:txBody>
          <a:bodyPr wrap="square">
            <a:spAutoFit/>
          </a:bodyPr>
          <a:lstStyle/>
          <a:p>
            <a:r>
              <a:rPr lang="sl-SI" sz="2400" dirty="0"/>
              <a:t>Pripravi raziskavo </a:t>
            </a:r>
            <a:r>
              <a:rPr lang="en-GB" sz="2400" dirty="0"/>
              <a:t>&amp; </a:t>
            </a:r>
            <a:r>
              <a:rPr lang="sl-SI" sz="2400" dirty="0"/>
              <a:t>analizo tržišča</a:t>
            </a:r>
            <a:endParaRPr lang="en-GB" sz="2400" dirty="0"/>
          </a:p>
        </p:txBody>
      </p:sp>
      <p:sp>
        <p:nvSpPr>
          <p:cNvPr id="16" name="CaixaDeTexto 15">
            <a:extLst>
              <a:ext uri="{FF2B5EF4-FFF2-40B4-BE49-F238E27FC236}">
                <a16:creationId xmlns:a16="http://schemas.microsoft.com/office/drawing/2014/main" id="{04DA3B1F-6C86-4BB7-84CF-DBECE0270E10}"/>
              </a:ext>
            </a:extLst>
          </p:cNvPr>
          <p:cNvSpPr txBox="1"/>
          <p:nvPr/>
        </p:nvSpPr>
        <p:spPr>
          <a:xfrm>
            <a:off x="1300886" y="3444520"/>
            <a:ext cx="6577732" cy="461665"/>
          </a:xfrm>
          <a:prstGeom prst="rect">
            <a:avLst/>
          </a:prstGeom>
          <a:noFill/>
        </p:spPr>
        <p:txBody>
          <a:bodyPr wrap="square">
            <a:spAutoFit/>
          </a:bodyPr>
          <a:lstStyle/>
          <a:p>
            <a:r>
              <a:rPr lang="sl-SI" sz="2400" dirty="0"/>
              <a:t>Opredeli strategijo </a:t>
            </a:r>
            <a:r>
              <a:rPr lang="en-GB" sz="2400" dirty="0"/>
              <a:t>&amp; </a:t>
            </a:r>
            <a:r>
              <a:rPr lang="sl-SI" sz="2400" dirty="0"/>
              <a:t>osebnost znamke</a:t>
            </a:r>
            <a:endParaRPr lang="en-GB" sz="2400" dirty="0"/>
          </a:p>
        </p:txBody>
      </p:sp>
      <p:sp>
        <p:nvSpPr>
          <p:cNvPr id="19" name="CaixaDeTexto 18">
            <a:extLst>
              <a:ext uri="{FF2B5EF4-FFF2-40B4-BE49-F238E27FC236}">
                <a16:creationId xmlns:a16="http://schemas.microsoft.com/office/drawing/2014/main" id="{7699B733-34EA-4C79-91B1-799BF41CBFD0}"/>
              </a:ext>
            </a:extLst>
          </p:cNvPr>
          <p:cNvSpPr txBox="1"/>
          <p:nvPr/>
        </p:nvSpPr>
        <p:spPr>
          <a:xfrm>
            <a:off x="1300886" y="4361663"/>
            <a:ext cx="7694186" cy="461665"/>
          </a:xfrm>
          <a:prstGeom prst="rect">
            <a:avLst/>
          </a:prstGeom>
          <a:noFill/>
        </p:spPr>
        <p:txBody>
          <a:bodyPr wrap="square">
            <a:spAutoFit/>
          </a:bodyPr>
          <a:lstStyle/>
          <a:p>
            <a:r>
              <a:rPr lang="sl-SI" sz="2400" dirty="0"/>
              <a:t>Pripravi vizualno identiteto</a:t>
            </a:r>
            <a:endParaRPr lang="en-US" sz="2400" dirty="0"/>
          </a:p>
        </p:txBody>
      </p:sp>
      <p:sp>
        <p:nvSpPr>
          <p:cNvPr id="20" name="CaixaDeTexto 19">
            <a:extLst>
              <a:ext uri="{FF2B5EF4-FFF2-40B4-BE49-F238E27FC236}">
                <a16:creationId xmlns:a16="http://schemas.microsoft.com/office/drawing/2014/main" id="{142115E4-3B86-45A4-860F-09231C6994C8}"/>
              </a:ext>
            </a:extLst>
          </p:cNvPr>
          <p:cNvSpPr txBox="1"/>
          <p:nvPr/>
        </p:nvSpPr>
        <p:spPr>
          <a:xfrm>
            <a:off x="1300886" y="5267588"/>
            <a:ext cx="7694186" cy="461665"/>
          </a:xfrm>
          <a:prstGeom prst="rect">
            <a:avLst/>
          </a:prstGeom>
          <a:noFill/>
        </p:spPr>
        <p:txBody>
          <a:bodyPr wrap="square">
            <a:spAutoFit/>
          </a:bodyPr>
          <a:lstStyle/>
          <a:p>
            <a:r>
              <a:rPr lang="sl-SI" sz="2400" dirty="0"/>
              <a:t>Prični izvrševati management/upravljanje znamke</a:t>
            </a:r>
            <a:endParaRPr lang="en-US" sz="2400" dirty="0"/>
          </a:p>
        </p:txBody>
      </p:sp>
      <p:sp>
        <p:nvSpPr>
          <p:cNvPr id="14" name="CaixaDeTexto 13">
            <a:extLst>
              <a:ext uri="{FF2B5EF4-FFF2-40B4-BE49-F238E27FC236}">
                <a16:creationId xmlns:a16="http://schemas.microsoft.com/office/drawing/2014/main" id="{21A04117-0433-4DD3-9618-1D9612853E74}"/>
              </a:ext>
            </a:extLst>
          </p:cNvPr>
          <p:cNvSpPr txBox="1"/>
          <p:nvPr/>
        </p:nvSpPr>
        <p:spPr>
          <a:xfrm>
            <a:off x="442525" y="1579367"/>
            <a:ext cx="6706420" cy="1015663"/>
          </a:xfrm>
          <a:prstGeom prst="rect">
            <a:avLst/>
          </a:prstGeom>
          <a:noFill/>
        </p:spPr>
        <p:txBody>
          <a:bodyPr wrap="square" rtlCol="0">
            <a:spAutoFit/>
          </a:bodyPr>
          <a:lstStyle/>
          <a:p>
            <a:pPr algn="ctr"/>
            <a:r>
              <a:rPr lang="sl-SI" sz="3000" b="1" dirty="0"/>
              <a:t>Kaj je </a:t>
            </a:r>
            <a:r>
              <a:rPr lang="sl-SI" sz="3000" b="1" dirty="0" err="1"/>
              <a:t>znamčenje</a:t>
            </a:r>
            <a:r>
              <a:rPr lang="sl-SI" sz="3000" b="1" dirty="0"/>
              <a:t> in kako se ga lotiti</a:t>
            </a:r>
            <a:r>
              <a:rPr lang="en-GB" sz="3000" b="1" dirty="0"/>
              <a:t>?</a:t>
            </a:r>
          </a:p>
          <a:p>
            <a:pPr algn="ctr"/>
            <a:endParaRPr lang="en-GB" sz="3000" b="1" dirty="0"/>
          </a:p>
        </p:txBody>
      </p:sp>
      <p:sp>
        <p:nvSpPr>
          <p:cNvPr id="4" name="CaixaDeTexto 3">
            <a:extLst>
              <a:ext uri="{FF2B5EF4-FFF2-40B4-BE49-F238E27FC236}">
                <a16:creationId xmlns:a16="http://schemas.microsoft.com/office/drawing/2014/main" id="{11DFFC97-838F-40C6-BB5C-776F92D945CD}"/>
              </a:ext>
            </a:extLst>
          </p:cNvPr>
          <p:cNvSpPr txBox="1"/>
          <p:nvPr/>
        </p:nvSpPr>
        <p:spPr>
          <a:xfrm>
            <a:off x="285596" y="2327322"/>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1.</a:t>
            </a:r>
          </a:p>
        </p:txBody>
      </p:sp>
      <p:sp>
        <p:nvSpPr>
          <p:cNvPr id="24" name="CaixaDeTexto 23">
            <a:extLst>
              <a:ext uri="{FF2B5EF4-FFF2-40B4-BE49-F238E27FC236}">
                <a16:creationId xmlns:a16="http://schemas.microsoft.com/office/drawing/2014/main" id="{FC493A50-1167-4B89-9830-AE7CFDCAF2DF}"/>
              </a:ext>
            </a:extLst>
          </p:cNvPr>
          <p:cNvSpPr txBox="1"/>
          <p:nvPr/>
        </p:nvSpPr>
        <p:spPr>
          <a:xfrm>
            <a:off x="285596" y="3244465"/>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2.</a:t>
            </a:r>
          </a:p>
        </p:txBody>
      </p:sp>
      <p:sp>
        <p:nvSpPr>
          <p:cNvPr id="25" name="CaixaDeTexto 24">
            <a:extLst>
              <a:ext uri="{FF2B5EF4-FFF2-40B4-BE49-F238E27FC236}">
                <a16:creationId xmlns:a16="http://schemas.microsoft.com/office/drawing/2014/main" id="{B0BD9992-FE49-4A16-8566-366B607DBC4C}"/>
              </a:ext>
            </a:extLst>
          </p:cNvPr>
          <p:cNvSpPr txBox="1"/>
          <p:nvPr/>
        </p:nvSpPr>
        <p:spPr>
          <a:xfrm>
            <a:off x="285596" y="4160821"/>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3.</a:t>
            </a:r>
          </a:p>
        </p:txBody>
      </p:sp>
      <p:sp>
        <p:nvSpPr>
          <p:cNvPr id="26" name="CaixaDeTexto 25">
            <a:extLst>
              <a:ext uri="{FF2B5EF4-FFF2-40B4-BE49-F238E27FC236}">
                <a16:creationId xmlns:a16="http://schemas.microsoft.com/office/drawing/2014/main" id="{42B7D088-5E2F-42BE-A0BD-B4D23B58CF85}"/>
              </a:ext>
            </a:extLst>
          </p:cNvPr>
          <p:cNvSpPr txBox="1"/>
          <p:nvPr/>
        </p:nvSpPr>
        <p:spPr>
          <a:xfrm>
            <a:off x="285596" y="5077177"/>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52096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54FA9C17-1318-413B-9832-2C1FE2104153}"/>
              </a:ext>
            </a:extLst>
          </p:cNvPr>
          <p:cNvSpPr/>
          <p:nvPr/>
        </p:nvSpPr>
        <p:spPr>
          <a:xfrm>
            <a:off x="3392280" y="905886"/>
            <a:ext cx="5400000" cy="5400000"/>
          </a:xfrm>
          <a:prstGeom prst="ellipse">
            <a:avLst/>
          </a:prstGeom>
          <a:solidFill>
            <a:srgbClr val="6ECECB">
              <a:alpha val="20000"/>
            </a:srgbClr>
          </a:solid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osango 4">
            <a:extLst>
              <a:ext uri="{FF2B5EF4-FFF2-40B4-BE49-F238E27FC236}">
                <a16:creationId xmlns:a16="http://schemas.microsoft.com/office/drawing/2014/main" id="{F499BE79-6B0F-46AD-86E3-23D631725E63}"/>
              </a:ext>
            </a:extLst>
          </p:cNvPr>
          <p:cNvSpPr/>
          <p:nvPr/>
        </p:nvSpPr>
        <p:spPr>
          <a:xfrm>
            <a:off x="3968496" y="1818694"/>
            <a:ext cx="4261104" cy="3577675"/>
          </a:xfrm>
          <a:prstGeom prst="diamond">
            <a:avLst/>
          </a:prstGeom>
          <a:solidFill>
            <a:schemeClr val="bg1"/>
          </a:solidFill>
          <a:ln w="57150">
            <a:solidFill>
              <a:srgbClr val="F79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m 10">
            <a:extLst>
              <a:ext uri="{FF2B5EF4-FFF2-40B4-BE49-F238E27FC236}">
                <a16:creationId xmlns:a16="http://schemas.microsoft.com/office/drawing/2014/main" id="{959FD990-F330-478E-BB25-BF9DE9ECBF1A}"/>
              </a:ext>
            </a:extLst>
          </p:cNvPr>
          <p:cNvPicPr>
            <a:picLocks noChangeAspect="1"/>
          </p:cNvPicPr>
          <p:nvPr/>
        </p:nvPicPr>
        <p:blipFill>
          <a:blip r:embed="rId3"/>
          <a:stretch>
            <a:fillRect/>
          </a:stretch>
        </p:blipFill>
        <p:spPr>
          <a:xfrm>
            <a:off x="5649048" y="3157531"/>
            <a:ext cx="900000" cy="900000"/>
          </a:xfrm>
          <a:prstGeom prst="rect">
            <a:avLst/>
          </a:prstGeom>
          <a:effectLst>
            <a:outerShdw blurRad="50800" dist="38100" dir="2700000" algn="tl" rotWithShape="0">
              <a:prstClr val="black">
                <a:alpha val="40000"/>
              </a:prstClr>
            </a:outerShdw>
          </a:effectLst>
        </p:spPr>
      </p:pic>
      <p:sp>
        <p:nvSpPr>
          <p:cNvPr id="4" name="Text Placeholder 2">
            <a:extLst>
              <a:ext uri="{FF2B5EF4-FFF2-40B4-BE49-F238E27FC236}">
                <a16:creationId xmlns:a16="http://schemas.microsoft.com/office/drawing/2014/main" id="{EC44FDF3-9EBD-4717-B78E-D49B70A82357}"/>
              </a:ext>
            </a:extLst>
          </p:cNvPr>
          <p:cNvSpPr txBox="1">
            <a:spLocks/>
          </p:cNvSpPr>
          <p:nvPr/>
        </p:nvSpPr>
        <p:spPr>
          <a:xfrm>
            <a:off x="643222" y="349104"/>
            <a:ext cx="967120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Znamka</a:t>
            </a:r>
            <a:r>
              <a:rPr lang="en-US" sz="3600" b="1" dirty="0"/>
              <a:t> &amp; </a:t>
            </a:r>
            <a:r>
              <a:rPr lang="sl-SI" sz="3600" b="1" dirty="0" err="1"/>
              <a:t>Znamčenje</a:t>
            </a:r>
            <a:r>
              <a:rPr lang="en-US" sz="3600" b="1" dirty="0"/>
              <a:t> – </a:t>
            </a:r>
            <a:r>
              <a:rPr lang="sl-SI" sz="3600" b="1" dirty="0"/>
              <a:t>značilnosti</a:t>
            </a:r>
            <a:endParaRPr lang="en-US" sz="3600" b="1" dirty="0"/>
          </a:p>
        </p:txBody>
      </p:sp>
      <p:sp>
        <p:nvSpPr>
          <p:cNvPr id="6" name="CaixaDeTexto 5">
            <a:extLst>
              <a:ext uri="{FF2B5EF4-FFF2-40B4-BE49-F238E27FC236}">
                <a16:creationId xmlns:a16="http://schemas.microsoft.com/office/drawing/2014/main" id="{78C72F35-DE14-4FF6-B33B-72973FD8D082}"/>
              </a:ext>
            </a:extLst>
          </p:cNvPr>
          <p:cNvSpPr txBox="1"/>
          <p:nvPr/>
        </p:nvSpPr>
        <p:spPr>
          <a:xfrm>
            <a:off x="4183092" y="907857"/>
            <a:ext cx="3809681" cy="646331"/>
          </a:xfrm>
          <a:prstGeom prst="rect">
            <a:avLst/>
          </a:prstGeom>
          <a:noFill/>
        </p:spPr>
        <p:txBody>
          <a:bodyPr wrap="square" rtlCol="0">
            <a:spAutoFit/>
          </a:bodyPr>
          <a:lstStyle/>
          <a:p>
            <a:pPr algn="ctr"/>
            <a:r>
              <a:rPr lang="sl-SI" sz="3600" b="1" dirty="0">
                <a:solidFill>
                  <a:srgbClr val="F7981D"/>
                </a:solidFill>
                <a:effectLst>
                  <a:outerShdw blurRad="38100" dist="38100" dir="2700000" algn="tl">
                    <a:srgbClr val="000000">
                      <a:alpha val="43137"/>
                    </a:srgbClr>
                  </a:outerShdw>
                </a:effectLst>
              </a:rPr>
              <a:t>Vizualna identiteta</a:t>
            </a:r>
            <a:endParaRPr lang="en-GB" sz="3600" b="1" dirty="0">
              <a:solidFill>
                <a:srgbClr val="F7981D"/>
              </a:solidFill>
              <a:effectLst>
                <a:outerShdw blurRad="38100" dist="38100" dir="2700000" algn="tl">
                  <a:srgbClr val="000000">
                    <a:alpha val="43137"/>
                  </a:srgbClr>
                </a:outerShdw>
              </a:effectLst>
            </a:endParaRPr>
          </a:p>
        </p:txBody>
      </p:sp>
      <p:sp>
        <p:nvSpPr>
          <p:cNvPr id="7" name="CaixaDeTexto 6">
            <a:extLst>
              <a:ext uri="{FF2B5EF4-FFF2-40B4-BE49-F238E27FC236}">
                <a16:creationId xmlns:a16="http://schemas.microsoft.com/office/drawing/2014/main" id="{B82C322B-AFEC-43D4-AEBF-E9631AD905AB}"/>
              </a:ext>
            </a:extLst>
          </p:cNvPr>
          <p:cNvSpPr txBox="1"/>
          <p:nvPr/>
        </p:nvSpPr>
        <p:spPr>
          <a:xfrm>
            <a:off x="5111689" y="5795490"/>
            <a:ext cx="1974718" cy="646331"/>
          </a:xfrm>
          <a:prstGeom prst="rect">
            <a:avLst/>
          </a:prstGeom>
          <a:noFill/>
        </p:spPr>
        <p:txBody>
          <a:bodyPr wrap="square" rtlCol="0">
            <a:spAutoFit/>
          </a:bodyPr>
          <a:lstStyle/>
          <a:p>
            <a:pPr algn="ctr"/>
            <a:r>
              <a:rPr lang="sl-SI" sz="3600" b="1" dirty="0">
                <a:solidFill>
                  <a:srgbClr val="F7981D"/>
                </a:solidFill>
                <a:effectLst>
                  <a:outerShdw blurRad="38100" dist="38100" dir="2700000" algn="tl">
                    <a:srgbClr val="000000">
                      <a:alpha val="43137"/>
                    </a:srgbClr>
                  </a:outerShdw>
                </a:effectLst>
              </a:rPr>
              <a:t>Namen</a:t>
            </a:r>
            <a:endParaRPr lang="en-GB" sz="3600" b="1" dirty="0">
              <a:solidFill>
                <a:srgbClr val="F7981D"/>
              </a:solidFill>
              <a:effectLst>
                <a:outerShdw blurRad="38100" dist="38100" dir="2700000" algn="tl">
                  <a:srgbClr val="000000">
                    <a:alpha val="43137"/>
                  </a:srgbClr>
                </a:outerShdw>
              </a:effectLst>
            </a:endParaRPr>
          </a:p>
        </p:txBody>
      </p:sp>
      <p:sp>
        <p:nvSpPr>
          <p:cNvPr id="8" name="CaixaDeTexto 7">
            <a:extLst>
              <a:ext uri="{FF2B5EF4-FFF2-40B4-BE49-F238E27FC236}">
                <a16:creationId xmlns:a16="http://schemas.microsoft.com/office/drawing/2014/main" id="{213A437D-5393-44E0-92B8-448B138AE91F}"/>
              </a:ext>
            </a:extLst>
          </p:cNvPr>
          <p:cNvSpPr txBox="1"/>
          <p:nvPr/>
        </p:nvSpPr>
        <p:spPr>
          <a:xfrm>
            <a:off x="1874521" y="3305663"/>
            <a:ext cx="1695218" cy="1015663"/>
          </a:xfrm>
          <a:prstGeom prst="rect">
            <a:avLst/>
          </a:prstGeom>
          <a:noFill/>
        </p:spPr>
        <p:txBody>
          <a:bodyPr wrap="square" rtlCol="0">
            <a:spAutoFit/>
          </a:bodyPr>
          <a:lstStyle/>
          <a:p>
            <a:pPr algn="r"/>
            <a:r>
              <a:rPr lang="sl-SI" sz="3600" b="1" dirty="0">
                <a:solidFill>
                  <a:srgbClr val="F7981D"/>
                </a:solidFill>
                <a:effectLst>
                  <a:outerShdw blurRad="38100" dist="38100" dir="2700000" algn="tl">
                    <a:srgbClr val="000000">
                      <a:alpha val="43137"/>
                    </a:srgbClr>
                  </a:outerShdw>
                </a:effectLst>
              </a:rPr>
              <a:t>Glas</a:t>
            </a:r>
            <a:endParaRPr lang="en-GB" sz="3600" b="1" dirty="0">
              <a:solidFill>
                <a:srgbClr val="F7981D"/>
              </a:solidFill>
              <a:effectLst>
                <a:outerShdw blurRad="38100" dist="38100" dir="2700000" algn="tl">
                  <a:srgbClr val="000000">
                    <a:alpha val="43137"/>
                  </a:srgbClr>
                </a:outerShdw>
              </a:effectLst>
            </a:endParaRPr>
          </a:p>
          <a:p>
            <a:pPr algn="r"/>
            <a:endParaRPr lang="en-GB" sz="2400" b="1" dirty="0"/>
          </a:p>
        </p:txBody>
      </p:sp>
      <p:sp>
        <p:nvSpPr>
          <p:cNvPr id="9" name="CaixaDeTexto 8">
            <a:extLst>
              <a:ext uri="{FF2B5EF4-FFF2-40B4-BE49-F238E27FC236}">
                <a16:creationId xmlns:a16="http://schemas.microsoft.com/office/drawing/2014/main" id="{66D2985B-6E14-498B-8269-F2FE3EF98238}"/>
              </a:ext>
            </a:extLst>
          </p:cNvPr>
          <p:cNvSpPr txBox="1"/>
          <p:nvPr/>
        </p:nvSpPr>
        <p:spPr>
          <a:xfrm>
            <a:off x="8628357" y="3305663"/>
            <a:ext cx="2496605" cy="1015663"/>
          </a:xfrm>
          <a:prstGeom prst="rect">
            <a:avLst/>
          </a:prstGeom>
          <a:noFill/>
        </p:spPr>
        <p:txBody>
          <a:bodyPr wrap="square" rtlCol="0">
            <a:spAutoFit/>
          </a:bodyPr>
          <a:lstStyle/>
          <a:p>
            <a:r>
              <a:rPr lang="sl-SI" sz="3600" b="1" dirty="0">
                <a:solidFill>
                  <a:srgbClr val="F7981D"/>
                </a:solidFill>
                <a:effectLst>
                  <a:outerShdw blurRad="38100" dist="38100" dir="2700000" algn="tl">
                    <a:srgbClr val="000000">
                      <a:alpha val="43137"/>
                    </a:srgbClr>
                  </a:outerShdw>
                </a:effectLst>
              </a:rPr>
              <a:t>Osebnost</a:t>
            </a:r>
            <a:endParaRPr lang="en-GB" sz="3600" b="1" dirty="0">
              <a:solidFill>
                <a:srgbClr val="F7981D"/>
              </a:solidFill>
              <a:effectLst>
                <a:outerShdw blurRad="38100" dist="38100" dir="2700000" algn="tl">
                  <a:srgbClr val="000000">
                    <a:alpha val="43137"/>
                  </a:srgbClr>
                </a:outerShdw>
              </a:effectLst>
            </a:endParaRPr>
          </a:p>
          <a:p>
            <a:r>
              <a:rPr lang="en-GB" sz="2400" b="1" dirty="0"/>
              <a:t>(</a:t>
            </a:r>
            <a:r>
              <a:rPr lang="sl-SI" sz="2400" b="1" dirty="0"/>
              <a:t>OBNAŠANJE</a:t>
            </a:r>
            <a:r>
              <a:rPr lang="en-GB" sz="2400" b="1" dirty="0"/>
              <a:t>)</a:t>
            </a:r>
          </a:p>
        </p:txBody>
      </p:sp>
      <p:sp>
        <p:nvSpPr>
          <p:cNvPr id="10" name="CaixaDeTexto 9">
            <a:extLst>
              <a:ext uri="{FF2B5EF4-FFF2-40B4-BE49-F238E27FC236}">
                <a16:creationId xmlns:a16="http://schemas.microsoft.com/office/drawing/2014/main" id="{2DE70D8C-C99E-4000-85C7-20507854F3D2}"/>
              </a:ext>
            </a:extLst>
          </p:cNvPr>
          <p:cNvSpPr txBox="1"/>
          <p:nvPr/>
        </p:nvSpPr>
        <p:spPr>
          <a:xfrm>
            <a:off x="5111689" y="3356908"/>
            <a:ext cx="2008537" cy="553998"/>
          </a:xfrm>
          <a:prstGeom prst="rect">
            <a:avLst/>
          </a:prstGeom>
          <a:noFill/>
        </p:spPr>
        <p:txBody>
          <a:bodyPr wrap="square" rtlCol="0">
            <a:spAutoFit/>
          </a:bodyPr>
          <a:lstStyle/>
          <a:p>
            <a:pPr algn="ctr"/>
            <a:r>
              <a:rPr lang="sl-SI" sz="3000" b="1" dirty="0">
                <a:effectLst>
                  <a:outerShdw blurRad="38100" dist="38100" dir="2700000" algn="tl">
                    <a:srgbClr val="000000">
                      <a:alpha val="43137"/>
                    </a:srgbClr>
                  </a:outerShdw>
                </a:effectLst>
              </a:rPr>
              <a:t>Občinstvo</a:t>
            </a:r>
            <a:endParaRPr lang="en-GB" sz="3000" b="1" dirty="0">
              <a:effectLst>
                <a:outerShdw blurRad="38100" dist="38100" dir="2700000" algn="tl">
                  <a:srgbClr val="000000">
                    <a:alpha val="43137"/>
                  </a:srgbClr>
                </a:outerShdw>
              </a:effectLst>
            </a:endParaRPr>
          </a:p>
        </p:txBody>
      </p:sp>
      <p:pic>
        <p:nvPicPr>
          <p:cNvPr id="13" name="Imagem 12">
            <a:extLst>
              <a:ext uri="{FF2B5EF4-FFF2-40B4-BE49-F238E27FC236}">
                <a16:creationId xmlns:a16="http://schemas.microsoft.com/office/drawing/2014/main" id="{EDBA02B8-9A92-4EBA-A550-C54C29ED1D3A}"/>
              </a:ext>
            </a:extLst>
          </p:cNvPr>
          <p:cNvPicPr>
            <a:picLocks noChangeAspect="1"/>
          </p:cNvPicPr>
          <p:nvPr/>
        </p:nvPicPr>
        <p:blipFill>
          <a:blip r:embed="rId4"/>
          <a:stretch>
            <a:fillRect/>
          </a:stretch>
        </p:blipFill>
        <p:spPr>
          <a:xfrm>
            <a:off x="5763048" y="5036369"/>
            <a:ext cx="720000" cy="720000"/>
          </a:xfrm>
          <a:prstGeom prst="rect">
            <a:avLst/>
          </a:prstGeom>
        </p:spPr>
      </p:pic>
      <p:pic>
        <p:nvPicPr>
          <p:cNvPr id="15" name="Imagem 14">
            <a:extLst>
              <a:ext uri="{FF2B5EF4-FFF2-40B4-BE49-F238E27FC236}">
                <a16:creationId xmlns:a16="http://schemas.microsoft.com/office/drawing/2014/main" id="{F9FDA9DF-5AD1-4B34-B69B-9ED43CCF37C2}"/>
              </a:ext>
            </a:extLst>
          </p:cNvPr>
          <p:cNvPicPr>
            <a:picLocks noChangeAspect="1"/>
          </p:cNvPicPr>
          <p:nvPr/>
        </p:nvPicPr>
        <p:blipFill>
          <a:blip r:embed="rId5"/>
          <a:stretch>
            <a:fillRect/>
          </a:stretch>
        </p:blipFill>
        <p:spPr>
          <a:xfrm>
            <a:off x="7821507" y="3245886"/>
            <a:ext cx="720000" cy="720000"/>
          </a:xfrm>
          <a:prstGeom prst="rect">
            <a:avLst/>
          </a:prstGeom>
        </p:spPr>
      </p:pic>
      <p:pic>
        <p:nvPicPr>
          <p:cNvPr id="17" name="Imagem 16">
            <a:extLst>
              <a:ext uri="{FF2B5EF4-FFF2-40B4-BE49-F238E27FC236}">
                <a16:creationId xmlns:a16="http://schemas.microsoft.com/office/drawing/2014/main" id="{CC89F2A0-5903-4DBC-9E5B-41E626A3D20B}"/>
              </a:ext>
            </a:extLst>
          </p:cNvPr>
          <p:cNvPicPr>
            <a:picLocks noChangeAspect="1"/>
          </p:cNvPicPr>
          <p:nvPr/>
        </p:nvPicPr>
        <p:blipFill>
          <a:blip r:embed="rId6"/>
          <a:stretch>
            <a:fillRect/>
          </a:stretch>
        </p:blipFill>
        <p:spPr>
          <a:xfrm>
            <a:off x="5763048" y="1454811"/>
            <a:ext cx="720000" cy="720000"/>
          </a:xfrm>
          <a:prstGeom prst="rect">
            <a:avLst/>
          </a:prstGeom>
        </p:spPr>
      </p:pic>
      <p:sp>
        <p:nvSpPr>
          <p:cNvPr id="19" name="CaixaDeTexto 18">
            <a:extLst>
              <a:ext uri="{FF2B5EF4-FFF2-40B4-BE49-F238E27FC236}">
                <a16:creationId xmlns:a16="http://schemas.microsoft.com/office/drawing/2014/main" id="{A4751295-426E-4D9F-943A-4B2A3ED9A50E}"/>
              </a:ext>
            </a:extLst>
          </p:cNvPr>
          <p:cNvSpPr txBox="1"/>
          <p:nvPr/>
        </p:nvSpPr>
        <p:spPr>
          <a:xfrm>
            <a:off x="7987132" y="1025718"/>
            <a:ext cx="1316428" cy="461665"/>
          </a:xfrm>
          <a:prstGeom prst="rect">
            <a:avLst/>
          </a:prstGeom>
          <a:noFill/>
        </p:spPr>
        <p:txBody>
          <a:bodyPr wrap="square" rtlCol="0">
            <a:spAutoFit/>
          </a:bodyPr>
          <a:lstStyle/>
          <a:p>
            <a:r>
              <a:rPr lang="en-GB" sz="2400" b="1" dirty="0"/>
              <a:t>(</a:t>
            </a:r>
            <a:r>
              <a:rPr lang="sl-SI" sz="2400" b="1" dirty="0"/>
              <a:t>IZGLED</a:t>
            </a:r>
            <a:r>
              <a:rPr lang="en-GB" sz="2400" b="1" dirty="0"/>
              <a:t>)</a:t>
            </a:r>
          </a:p>
        </p:txBody>
      </p:sp>
      <p:sp>
        <p:nvSpPr>
          <p:cNvPr id="20" name="CaixaDeTexto 19">
            <a:extLst>
              <a:ext uri="{FF2B5EF4-FFF2-40B4-BE49-F238E27FC236}">
                <a16:creationId xmlns:a16="http://schemas.microsoft.com/office/drawing/2014/main" id="{ACB1F184-F63A-409D-A055-EB2FA762332E}"/>
              </a:ext>
            </a:extLst>
          </p:cNvPr>
          <p:cNvSpPr txBox="1"/>
          <p:nvPr/>
        </p:nvSpPr>
        <p:spPr>
          <a:xfrm>
            <a:off x="7069311" y="5887822"/>
            <a:ext cx="1392450" cy="461665"/>
          </a:xfrm>
          <a:prstGeom prst="rect">
            <a:avLst/>
          </a:prstGeom>
          <a:noFill/>
        </p:spPr>
        <p:txBody>
          <a:bodyPr wrap="square" rtlCol="0">
            <a:spAutoFit/>
          </a:bodyPr>
          <a:lstStyle/>
          <a:p>
            <a:r>
              <a:rPr lang="en-GB" sz="2400" b="1" dirty="0"/>
              <a:t>(</a:t>
            </a:r>
            <a:r>
              <a:rPr lang="sl-SI" sz="2400" b="1" dirty="0"/>
              <a:t>ZAKAJ</a:t>
            </a:r>
            <a:r>
              <a:rPr lang="en-GB" sz="2400" b="1" dirty="0"/>
              <a:t>)</a:t>
            </a:r>
          </a:p>
        </p:txBody>
      </p:sp>
      <p:sp>
        <p:nvSpPr>
          <p:cNvPr id="21" name="CaixaDeTexto 20">
            <a:extLst>
              <a:ext uri="{FF2B5EF4-FFF2-40B4-BE49-F238E27FC236}">
                <a16:creationId xmlns:a16="http://schemas.microsoft.com/office/drawing/2014/main" id="{53A00782-5AB9-42C5-8AFB-78E7A73662A6}"/>
              </a:ext>
            </a:extLst>
          </p:cNvPr>
          <p:cNvSpPr txBox="1"/>
          <p:nvPr/>
        </p:nvSpPr>
        <p:spPr>
          <a:xfrm>
            <a:off x="2146928" y="3910906"/>
            <a:ext cx="1548198" cy="461665"/>
          </a:xfrm>
          <a:prstGeom prst="rect">
            <a:avLst/>
          </a:prstGeom>
          <a:noFill/>
        </p:spPr>
        <p:txBody>
          <a:bodyPr wrap="square" rtlCol="0">
            <a:spAutoFit/>
          </a:bodyPr>
          <a:lstStyle/>
          <a:p>
            <a:r>
              <a:rPr lang="en-GB" sz="2400" b="1" dirty="0"/>
              <a:t>(</a:t>
            </a:r>
            <a:r>
              <a:rPr lang="sl-SI" sz="2400" b="1" dirty="0"/>
              <a:t>ZVOKI</a:t>
            </a:r>
            <a:r>
              <a:rPr lang="en-GB" sz="2400" b="1" dirty="0"/>
              <a:t>)</a:t>
            </a:r>
          </a:p>
        </p:txBody>
      </p:sp>
      <p:sp>
        <p:nvSpPr>
          <p:cNvPr id="23" name="CaixaDeTexto 22">
            <a:extLst>
              <a:ext uri="{FF2B5EF4-FFF2-40B4-BE49-F238E27FC236}">
                <a16:creationId xmlns:a16="http://schemas.microsoft.com/office/drawing/2014/main" id="{972EBD4A-F527-4516-9EFC-99FA0EC05CC3}"/>
              </a:ext>
            </a:extLst>
          </p:cNvPr>
          <p:cNvSpPr txBox="1"/>
          <p:nvPr/>
        </p:nvSpPr>
        <p:spPr>
          <a:xfrm>
            <a:off x="987433" y="1944507"/>
            <a:ext cx="1429965" cy="460226"/>
          </a:xfrm>
          <a:prstGeom prst="rect">
            <a:avLst/>
          </a:prstGeom>
          <a:noFill/>
        </p:spPr>
        <p:txBody>
          <a:bodyPr wrap="square" rtlCol="0">
            <a:spAutoFit/>
          </a:bodyPr>
          <a:lstStyle/>
          <a:p>
            <a:r>
              <a:rPr lang="sl-SI" sz="2400" b="1" dirty="0"/>
              <a:t>OBČUTEK</a:t>
            </a:r>
            <a:endParaRPr lang="en-GB" sz="2400" b="1" dirty="0"/>
          </a:p>
        </p:txBody>
      </p:sp>
      <p:cxnSp>
        <p:nvCxnSpPr>
          <p:cNvPr id="55" name="Conexão: Ângulo Reto 54">
            <a:extLst>
              <a:ext uri="{FF2B5EF4-FFF2-40B4-BE49-F238E27FC236}">
                <a16:creationId xmlns:a16="http://schemas.microsoft.com/office/drawing/2014/main" id="{26093699-25E5-4D89-816F-84B07F763C64}"/>
              </a:ext>
            </a:extLst>
          </p:cNvPr>
          <p:cNvCxnSpPr>
            <a:cxnSpLocks/>
            <a:stCxn id="22" idx="1"/>
            <a:endCxn id="23" idx="3"/>
          </p:cNvCxnSpPr>
          <p:nvPr/>
        </p:nvCxnSpPr>
        <p:spPr>
          <a:xfrm rot="16200000" flipH="1" flipV="1">
            <a:off x="3061284" y="1052812"/>
            <a:ext cx="477922" cy="1765694"/>
          </a:xfrm>
          <a:prstGeom prst="bentConnector4">
            <a:avLst>
              <a:gd name="adj1" fmla="val -47832"/>
              <a:gd name="adj2" fmla="val 72394"/>
            </a:avLst>
          </a:prstGeom>
          <a:ln w="57150">
            <a:solidFill>
              <a:srgbClr val="6ECEC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85" name="Imagem 84">
            <a:extLst>
              <a:ext uri="{FF2B5EF4-FFF2-40B4-BE49-F238E27FC236}">
                <a16:creationId xmlns:a16="http://schemas.microsoft.com/office/drawing/2014/main" id="{6DE55F4B-DEC2-4D31-A7FF-2BA379F72A76}"/>
              </a:ext>
            </a:extLst>
          </p:cNvPr>
          <p:cNvPicPr>
            <a:picLocks noChangeAspect="1"/>
          </p:cNvPicPr>
          <p:nvPr/>
        </p:nvPicPr>
        <p:blipFill>
          <a:blip r:embed="rId7"/>
          <a:stretch>
            <a:fillRect/>
          </a:stretch>
        </p:blipFill>
        <p:spPr>
          <a:xfrm>
            <a:off x="3656589" y="3250846"/>
            <a:ext cx="720000" cy="720000"/>
          </a:xfrm>
          <a:prstGeom prst="rect">
            <a:avLst/>
          </a:prstGeom>
        </p:spPr>
      </p:pic>
      <p:sp>
        <p:nvSpPr>
          <p:cNvPr id="106" name="CaixaDeTexto 105">
            <a:extLst>
              <a:ext uri="{FF2B5EF4-FFF2-40B4-BE49-F238E27FC236}">
                <a16:creationId xmlns:a16="http://schemas.microsoft.com/office/drawing/2014/main" id="{9E76D3E4-27B8-47BE-B2A0-7997B90BDFA1}"/>
              </a:ext>
            </a:extLst>
          </p:cNvPr>
          <p:cNvSpPr txBox="1"/>
          <p:nvPr/>
        </p:nvSpPr>
        <p:spPr>
          <a:xfrm>
            <a:off x="1059598" y="5704819"/>
            <a:ext cx="1575296" cy="461665"/>
          </a:xfrm>
          <a:prstGeom prst="rect">
            <a:avLst/>
          </a:prstGeom>
          <a:noFill/>
        </p:spPr>
        <p:txBody>
          <a:bodyPr wrap="square" rtlCol="0">
            <a:spAutoFit/>
          </a:bodyPr>
          <a:lstStyle/>
          <a:p>
            <a:r>
              <a:rPr lang="sl-SI" sz="2400" b="1" dirty="0"/>
              <a:t>OBLJUBE</a:t>
            </a:r>
            <a:endParaRPr lang="en-GB" sz="2400" b="1" dirty="0"/>
          </a:p>
        </p:txBody>
      </p:sp>
      <p:cxnSp>
        <p:nvCxnSpPr>
          <p:cNvPr id="107" name="Conexão: Ângulo Reto 106">
            <a:extLst>
              <a:ext uri="{FF2B5EF4-FFF2-40B4-BE49-F238E27FC236}">
                <a16:creationId xmlns:a16="http://schemas.microsoft.com/office/drawing/2014/main" id="{7D847342-A33D-4743-8EAE-DBAC10450148}"/>
              </a:ext>
            </a:extLst>
          </p:cNvPr>
          <p:cNvCxnSpPr>
            <a:cxnSpLocks/>
            <a:stCxn id="22" idx="3"/>
            <a:endCxn id="106" idx="3"/>
          </p:cNvCxnSpPr>
          <p:nvPr/>
        </p:nvCxnSpPr>
        <p:spPr>
          <a:xfrm rot="5400000">
            <a:off x="3198704" y="4951264"/>
            <a:ext cx="420578" cy="1548198"/>
          </a:xfrm>
          <a:prstGeom prst="bentConnector4">
            <a:avLst>
              <a:gd name="adj1" fmla="val 54354"/>
              <a:gd name="adj2" fmla="val 75540"/>
            </a:avLst>
          </a:prstGeom>
          <a:ln w="57150">
            <a:solidFill>
              <a:srgbClr val="6ECEC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2" name="Imagem 111">
            <a:extLst>
              <a:ext uri="{FF2B5EF4-FFF2-40B4-BE49-F238E27FC236}">
                <a16:creationId xmlns:a16="http://schemas.microsoft.com/office/drawing/2014/main" id="{828A91C5-40B8-41BB-BBE1-883A3208AE53}"/>
              </a:ext>
            </a:extLst>
          </p:cNvPr>
          <p:cNvPicPr>
            <a:picLocks noChangeAspect="1"/>
          </p:cNvPicPr>
          <p:nvPr/>
        </p:nvPicPr>
        <p:blipFill>
          <a:blip r:embed="rId8"/>
          <a:stretch>
            <a:fillRect/>
          </a:stretch>
        </p:blipFill>
        <p:spPr>
          <a:xfrm>
            <a:off x="560792" y="1264875"/>
            <a:ext cx="720000" cy="720000"/>
          </a:xfrm>
          <a:prstGeom prst="rect">
            <a:avLst/>
          </a:prstGeom>
        </p:spPr>
      </p:pic>
      <p:pic>
        <p:nvPicPr>
          <p:cNvPr id="116" name="Imagem 115">
            <a:extLst>
              <a:ext uri="{FF2B5EF4-FFF2-40B4-BE49-F238E27FC236}">
                <a16:creationId xmlns:a16="http://schemas.microsoft.com/office/drawing/2014/main" id="{89350781-24A5-4486-BEDB-09FCE2DAFA5D}"/>
              </a:ext>
            </a:extLst>
          </p:cNvPr>
          <p:cNvPicPr>
            <a:picLocks noChangeAspect="1"/>
          </p:cNvPicPr>
          <p:nvPr/>
        </p:nvPicPr>
        <p:blipFill>
          <a:blip r:embed="rId9"/>
          <a:stretch>
            <a:fillRect/>
          </a:stretch>
        </p:blipFill>
        <p:spPr>
          <a:xfrm>
            <a:off x="411490" y="5344819"/>
            <a:ext cx="720000" cy="720000"/>
          </a:xfrm>
          <a:prstGeom prst="rect">
            <a:avLst/>
          </a:prstGeom>
        </p:spPr>
      </p:pic>
      <p:pic>
        <p:nvPicPr>
          <p:cNvPr id="118" name="Imagem 117">
            <a:extLst>
              <a:ext uri="{FF2B5EF4-FFF2-40B4-BE49-F238E27FC236}">
                <a16:creationId xmlns:a16="http://schemas.microsoft.com/office/drawing/2014/main" id="{541F43FA-3670-4656-AF2E-C11DB97C6E77}"/>
              </a:ext>
            </a:extLst>
          </p:cNvPr>
          <p:cNvPicPr>
            <a:picLocks noChangeAspect="1"/>
          </p:cNvPicPr>
          <p:nvPr/>
        </p:nvPicPr>
        <p:blipFill>
          <a:blip r:embed="rId10"/>
          <a:stretch>
            <a:fillRect/>
          </a:stretch>
        </p:blipFill>
        <p:spPr>
          <a:xfrm>
            <a:off x="10126443" y="827273"/>
            <a:ext cx="1041600" cy="1041600"/>
          </a:xfrm>
          <a:prstGeom prst="rect">
            <a:avLst/>
          </a:prstGeom>
        </p:spPr>
      </p:pic>
      <p:sp>
        <p:nvSpPr>
          <p:cNvPr id="120" name="CaixaDeTexto 119">
            <a:extLst>
              <a:ext uri="{FF2B5EF4-FFF2-40B4-BE49-F238E27FC236}">
                <a16:creationId xmlns:a16="http://schemas.microsoft.com/office/drawing/2014/main" id="{7FDD9117-F9B7-4459-B5EA-B7DE10F71E8D}"/>
              </a:ext>
            </a:extLst>
          </p:cNvPr>
          <p:cNvSpPr txBox="1"/>
          <p:nvPr/>
        </p:nvSpPr>
        <p:spPr>
          <a:xfrm>
            <a:off x="9288989" y="1849074"/>
            <a:ext cx="2716508" cy="1569660"/>
          </a:xfrm>
          <a:prstGeom prst="rect">
            <a:avLst/>
          </a:prstGeom>
          <a:noFill/>
        </p:spPr>
        <p:txBody>
          <a:bodyPr wrap="square" rtlCol="0">
            <a:spAutoFit/>
          </a:bodyPr>
          <a:lstStyle/>
          <a:p>
            <a:pPr algn="ctr"/>
            <a:r>
              <a:rPr lang="sl-SI" sz="3600" b="1" dirty="0">
                <a:solidFill>
                  <a:srgbClr val="6ECECB"/>
                </a:solidFill>
                <a:effectLst>
                  <a:outerShdw blurRad="38100" dist="38100" dir="2700000" algn="tl">
                    <a:srgbClr val="000000">
                      <a:alpha val="43137"/>
                    </a:srgbClr>
                  </a:outerShdw>
                </a:effectLst>
              </a:rPr>
              <a:t>Čudežni napoj</a:t>
            </a:r>
            <a:endParaRPr lang="en-GB" sz="3600" b="1" dirty="0">
              <a:solidFill>
                <a:srgbClr val="6ECECB"/>
              </a:solidFill>
              <a:effectLst>
                <a:outerShdw blurRad="38100" dist="38100" dir="2700000" algn="tl">
                  <a:srgbClr val="000000">
                    <a:alpha val="43137"/>
                  </a:srgbClr>
                </a:outerShdw>
              </a:effectLst>
            </a:endParaRPr>
          </a:p>
          <a:p>
            <a:pPr algn="ctr"/>
            <a:r>
              <a:rPr lang="sl-SI" sz="2400" b="1" dirty="0"/>
              <a:t>KONSISTENCA</a:t>
            </a:r>
            <a:endParaRPr lang="en-GB" sz="2400" b="1" dirty="0"/>
          </a:p>
        </p:txBody>
      </p:sp>
    </p:spTree>
    <p:extLst>
      <p:ext uri="{BB962C8B-B14F-4D97-AF65-F5344CB8AC3E}">
        <p14:creationId xmlns:p14="http://schemas.microsoft.com/office/powerpoint/2010/main" val="22862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eta: Para Baixo 18">
            <a:extLst>
              <a:ext uri="{FF2B5EF4-FFF2-40B4-BE49-F238E27FC236}">
                <a16:creationId xmlns:a16="http://schemas.microsoft.com/office/drawing/2014/main" id="{67C43C7B-5C2F-4837-8D9C-9B7C027B221A}"/>
              </a:ext>
            </a:extLst>
          </p:cNvPr>
          <p:cNvSpPr/>
          <p:nvPr/>
        </p:nvSpPr>
        <p:spPr>
          <a:xfrm flipV="1">
            <a:off x="2119314" y="1032548"/>
            <a:ext cx="1038225" cy="2250000"/>
          </a:xfrm>
          <a:prstGeom prst="downArrow">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r>
              <a:rPr lang="en-US" sz="3600" b="1" dirty="0"/>
              <a:t> – </a:t>
            </a:r>
            <a:r>
              <a:rPr lang="sl-SI" sz="3600" b="1" dirty="0"/>
              <a:t>Javnost</a:t>
            </a:r>
            <a:endParaRPr lang="en-US" sz="3600" b="1" dirty="0"/>
          </a:p>
        </p:txBody>
      </p:sp>
      <p:sp>
        <p:nvSpPr>
          <p:cNvPr id="4" name="CaixaDeTexto 3">
            <a:extLst>
              <a:ext uri="{FF2B5EF4-FFF2-40B4-BE49-F238E27FC236}">
                <a16:creationId xmlns:a16="http://schemas.microsoft.com/office/drawing/2014/main" id="{D774621C-689C-4C0D-BD49-883DA9CE348B}"/>
              </a:ext>
            </a:extLst>
          </p:cNvPr>
          <p:cNvSpPr txBox="1"/>
          <p:nvPr/>
        </p:nvSpPr>
        <p:spPr>
          <a:xfrm>
            <a:off x="3157539" y="1047764"/>
            <a:ext cx="8691561" cy="2248693"/>
          </a:xfrm>
          <a:prstGeom prst="rect">
            <a:avLst/>
          </a:prstGeom>
          <a:noFill/>
        </p:spPr>
        <p:txBody>
          <a:bodyPr wrap="square" rtlCol="0">
            <a:spAutoFit/>
          </a:bodyPr>
          <a:lstStyle/>
          <a:p>
            <a:pPr marL="342900" indent="-342900">
              <a:lnSpc>
                <a:spcPct val="150000"/>
              </a:lnSpc>
              <a:buClr>
                <a:srgbClr val="FDDE00"/>
              </a:buClr>
              <a:buFont typeface="Calibri" panose="020F0502020204030204" pitchFamily="34" charset="0"/>
              <a:buChar char="↗"/>
            </a:pPr>
            <a:r>
              <a:rPr lang="sl-SI" sz="2400" b="1" dirty="0"/>
              <a:t>Trg</a:t>
            </a:r>
            <a:r>
              <a:rPr lang="en-GB" sz="2400" dirty="0"/>
              <a:t> </a:t>
            </a:r>
            <a:r>
              <a:rPr lang="en-GB" sz="2400" dirty="0">
                <a:sym typeface="Wingdings" panose="05000000000000000000" pitchFamily="2" charset="2"/>
              </a:rPr>
              <a:t> </a:t>
            </a:r>
            <a:r>
              <a:rPr lang="sl-SI" sz="2400" dirty="0">
                <a:sym typeface="Wingdings" panose="05000000000000000000" pitchFamily="2" charset="2"/>
              </a:rPr>
              <a:t>Kako deluje</a:t>
            </a:r>
            <a:r>
              <a:rPr lang="en-GB" sz="2400" dirty="0">
                <a:sym typeface="Wingdings" panose="05000000000000000000" pitchFamily="2" charset="2"/>
              </a:rPr>
              <a:t>? </a:t>
            </a:r>
            <a:r>
              <a:rPr lang="sl-SI" sz="2400" dirty="0">
                <a:sym typeface="Wingdings" panose="05000000000000000000" pitchFamily="2" charset="2"/>
              </a:rPr>
              <a:t>Znotraj katerega sektorja deluje podjetje</a:t>
            </a:r>
            <a:r>
              <a:rPr lang="en-GB" sz="2400" dirty="0">
                <a:sym typeface="Wingdings" panose="05000000000000000000" pitchFamily="2" charset="2"/>
              </a:rPr>
              <a:t>?</a:t>
            </a:r>
            <a:endParaRPr lang="en-GB" sz="2400" dirty="0"/>
          </a:p>
          <a:p>
            <a:pPr marL="342900" indent="-342900">
              <a:lnSpc>
                <a:spcPct val="150000"/>
              </a:lnSpc>
              <a:buClr>
                <a:srgbClr val="FDDE00"/>
              </a:buClr>
              <a:buFont typeface="Calibri" panose="020F0502020204030204" pitchFamily="34" charset="0"/>
              <a:buChar char="↗"/>
            </a:pPr>
            <a:r>
              <a:rPr lang="en-GB" sz="2400" b="1" dirty="0"/>
              <a:t>Trend</a:t>
            </a:r>
            <a:r>
              <a:rPr lang="sl-SI" sz="2400" b="1" dirty="0"/>
              <a:t>i</a:t>
            </a:r>
            <a:r>
              <a:rPr lang="en-GB" sz="2400" dirty="0"/>
              <a:t> </a:t>
            </a:r>
            <a:r>
              <a:rPr lang="en-GB" sz="2400" dirty="0">
                <a:sym typeface="Wingdings" panose="05000000000000000000" pitchFamily="2" charset="2"/>
              </a:rPr>
              <a:t> </a:t>
            </a:r>
            <a:r>
              <a:rPr lang="sl-SI" sz="2400" dirty="0">
                <a:sym typeface="Wingdings" panose="05000000000000000000" pitchFamily="2" charset="2"/>
              </a:rPr>
              <a:t>Kaj se dogaja</a:t>
            </a:r>
            <a:r>
              <a:rPr lang="en-GB" sz="2400" dirty="0">
                <a:sym typeface="Wingdings" panose="05000000000000000000" pitchFamily="2" charset="2"/>
              </a:rPr>
              <a:t>? </a:t>
            </a:r>
            <a:r>
              <a:rPr lang="sl-SI" sz="2400" dirty="0">
                <a:sym typeface="Wingdings" panose="05000000000000000000" pitchFamily="2" charset="2"/>
              </a:rPr>
              <a:t>Kaj se bo zgodilo</a:t>
            </a:r>
            <a:r>
              <a:rPr lang="en-GB" sz="2400" dirty="0">
                <a:sym typeface="Wingdings" panose="05000000000000000000" pitchFamily="2" charset="2"/>
              </a:rPr>
              <a:t>?</a:t>
            </a:r>
            <a:endParaRPr lang="en-GB" sz="2400" dirty="0"/>
          </a:p>
          <a:p>
            <a:pPr marL="342900" indent="-342900">
              <a:lnSpc>
                <a:spcPct val="150000"/>
              </a:lnSpc>
              <a:buClr>
                <a:srgbClr val="FDDE00"/>
              </a:buClr>
              <a:buFont typeface="Calibri" panose="020F0502020204030204" pitchFamily="34" charset="0"/>
              <a:buChar char="↗"/>
            </a:pPr>
            <a:r>
              <a:rPr lang="sl-SI" sz="2400" b="1" dirty="0"/>
              <a:t>Konkurenca</a:t>
            </a:r>
            <a:r>
              <a:rPr lang="en-GB" sz="2400" dirty="0"/>
              <a:t> </a:t>
            </a:r>
            <a:r>
              <a:rPr lang="en-GB" sz="2400" dirty="0">
                <a:sym typeface="Wingdings" panose="05000000000000000000" pitchFamily="2" charset="2"/>
              </a:rPr>
              <a:t> </a:t>
            </a:r>
            <a:r>
              <a:rPr lang="sl-SI" sz="2400" dirty="0">
                <a:sym typeface="Wingdings" panose="05000000000000000000" pitchFamily="2" charset="2"/>
              </a:rPr>
              <a:t>Kdo je in kako deluje</a:t>
            </a:r>
            <a:r>
              <a:rPr lang="en-GB" sz="2400" dirty="0">
                <a:sym typeface="Wingdings" panose="05000000000000000000" pitchFamily="2" charset="2"/>
              </a:rPr>
              <a:t>?</a:t>
            </a:r>
            <a:endParaRPr lang="en-GB" sz="2400" dirty="0"/>
          </a:p>
          <a:p>
            <a:pPr marL="342900" indent="-342900">
              <a:lnSpc>
                <a:spcPct val="150000"/>
              </a:lnSpc>
              <a:buClr>
                <a:srgbClr val="FDDE00"/>
              </a:buClr>
              <a:buFont typeface="Calibri" panose="020F0502020204030204" pitchFamily="34" charset="0"/>
              <a:buChar char="↗"/>
            </a:pPr>
            <a:r>
              <a:rPr lang="sl-SI" sz="2400" b="1" dirty="0"/>
              <a:t>Potrošniki</a:t>
            </a:r>
            <a:r>
              <a:rPr lang="en-GB" sz="2400" b="1" dirty="0"/>
              <a:t> </a:t>
            </a:r>
            <a:r>
              <a:rPr lang="en-GB" sz="2400" dirty="0">
                <a:sym typeface="Wingdings" panose="05000000000000000000" pitchFamily="2" charset="2"/>
              </a:rPr>
              <a:t> </a:t>
            </a:r>
            <a:r>
              <a:rPr lang="sl-SI" sz="2400" dirty="0">
                <a:sym typeface="Wingdings" panose="05000000000000000000" pitchFamily="2" charset="2"/>
              </a:rPr>
              <a:t>Kaj so njihove potrebe</a:t>
            </a:r>
            <a:r>
              <a:rPr lang="en-GB" sz="2400" dirty="0">
                <a:sym typeface="Wingdings" panose="05000000000000000000" pitchFamily="2" charset="2"/>
              </a:rPr>
              <a:t>? </a:t>
            </a:r>
            <a:r>
              <a:rPr lang="sl-SI" sz="2400" dirty="0">
                <a:sym typeface="Wingdings" panose="05000000000000000000" pitchFamily="2" charset="2"/>
              </a:rPr>
              <a:t>Njihovo mnenje o tebi</a:t>
            </a:r>
            <a:r>
              <a:rPr lang="en-GB" sz="2400" dirty="0">
                <a:sym typeface="Wingdings" panose="05000000000000000000" pitchFamily="2" charset="2"/>
              </a:rPr>
              <a:t>?</a:t>
            </a:r>
            <a:endParaRPr lang="en-GB" sz="2400" dirty="0"/>
          </a:p>
        </p:txBody>
      </p:sp>
      <p:sp>
        <p:nvSpPr>
          <p:cNvPr id="13" name="CaixaDeTexto 12">
            <a:extLst>
              <a:ext uri="{FF2B5EF4-FFF2-40B4-BE49-F238E27FC236}">
                <a16:creationId xmlns:a16="http://schemas.microsoft.com/office/drawing/2014/main" id="{F0C434FB-E31E-406D-BFA5-C2F85282E5A8}"/>
              </a:ext>
            </a:extLst>
          </p:cNvPr>
          <p:cNvSpPr txBox="1"/>
          <p:nvPr/>
        </p:nvSpPr>
        <p:spPr>
          <a:xfrm>
            <a:off x="3157539" y="3840541"/>
            <a:ext cx="8410574" cy="2248693"/>
          </a:xfrm>
          <a:prstGeom prst="rect">
            <a:avLst/>
          </a:prstGeom>
          <a:noFill/>
        </p:spPr>
        <p:txBody>
          <a:bodyPr wrap="square" rtlCol="0">
            <a:spAutoFit/>
          </a:bodyPr>
          <a:lstStyle/>
          <a:p>
            <a:pPr marL="342900" indent="-342900">
              <a:lnSpc>
                <a:spcPct val="150000"/>
              </a:lnSpc>
              <a:buClr>
                <a:srgbClr val="6ECECB"/>
              </a:buClr>
              <a:buFont typeface="Calibri" panose="020F0502020204030204" pitchFamily="34" charset="0"/>
              <a:buChar char="↘"/>
            </a:pPr>
            <a:r>
              <a:rPr lang="sl-SI" sz="2400" b="1" dirty="0"/>
              <a:t>Namen</a:t>
            </a:r>
            <a:r>
              <a:rPr lang="en-GB" sz="2400" dirty="0"/>
              <a:t> </a:t>
            </a:r>
            <a:r>
              <a:rPr lang="en-GB" sz="2400" dirty="0">
                <a:sym typeface="Wingdings" panose="05000000000000000000" pitchFamily="2" charset="2"/>
              </a:rPr>
              <a:t> </a:t>
            </a:r>
            <a:r>
              <a:rPr lang="sl-SI" sz="2400" dirty="0">
                <a:sym typeface="Wingdings" panose="05000000000000000000" pitchFamily="2" charset="2"/>
              </a:rPr>
              <a:t>Zakaj počneš to, kar počneš</a:t>
            </a:r>
            <a:r>
              <a:rPr lang="en-GB" sz="2400" dirty="0">
                <a:sym typeface="Wingdings" panose="05000000000000000000" pitchFamily="2" charset="2"/>
              </a:rPr>
              <a:t>?</a:t>
            </a:r>
          </a:p>
          <a:p>
            <a:pPr marL="342900" indent="-342900">
              <a:lnSpc>
                <a:spcPct val="150000"/>
              </a:lnSpc>
              <a:buClr>
                <a:srgbClr val="6ECECB"/>
              </a:buClr>
              <a:buFont typeface="Calibri" panose="020F0502020204030204" pitchFamily="34" charset="0"/>
              <a:buChar char="↘"/>
            </a:pPr>
            <a:r>
              <a:rPr lang="en-GB" sz="2400" b="1" dirty="0">
                <a:sym typeface="Wingdings" panose="05000000000000000000" pitchFamily="2" charset="2"/>
              </a:rPr>
              <a:t>Vi</a:t>
            </a:r>
            <a:r>
              <a:rPr lang="sl-SI" sz="2400" b="1" dirty="0">
                <a:sym typeface="Wingdings" panose="05000000000000000000" pitchFamily="2" charset="2"/>
              </a:rPr>
              <a:t>zija</a:t>
            </a:r>
            <a:r>
              <a:rPr lang="en-GB" sz="2400" dirty="0">
                <a:sym typeface="Wingdings" panose="05000000000000000000" pitchFamily="2" charset="2"/>
              </a:rPr>
              <a:t>  </a:t>
            </a:r>
            <a:r>
              <a:rPr lang="sl-SI" sz="2400" dirty="0">
                <a:sym typeface="Wingdings" panose="05000000000000000000" pitchFamily="2" charset="2"/>
              </a:rPr>
              <a:t>Kam si želiš v prihodnosti</a:t>
            </a:r>
            <a:r>
              <a:rPr lang="en-GB" sz="2400" dirty="0">
                <a:sym typeface="Wingdings" panose="05000000000000000000" pitchFamily="2" charset="2"/>
              </a:rPr>
              <a:t>?</a:t>
            </a:r>
            <a:endParaRPr lang="en-GB" sz="2400" dirty="0"/>
          </a:p>
          <a:p>
            <a:pPr marL="342900" indent="-342900">
              <a:lnSpc>
                <a:spcPct val="150000"/>
              </a:lnSpc>
              <a:buClr>
                <a:srgbClr val="6ECECB"/>
              </a:buClr>
              <a:buFont typeface="Calibri" panose="020F0502020204030204" pitchFamily="34" charset="0"/>
              <a:buChar char="↘"/>
            </a:pPr>
            <a:r>
              <a:rPr lang="en-GB" sz="2400" b="1" dirty="0"/>
              <a:t>Mis</a:t>
            </a:r>
            <a:r>
              <a:rPr lang="sl-SI" sz="2400" b="1" dirty="0" err="1"/>
              <a:t>ija</a:t>
            </a:r>
            <a:r>
              <a:rPr lang="en-GB" sz="2400" dirty="0"/>
              <a:t> </a:t>
            </a:r>
            <a:r>
              <a:rPr lang="en-GB" sz="2400" dirty="0">
                <a:sym typeface="Wingdings" panose="05000000000000000000" pitchFamily="2" charset="2"/>
              </a:rPr>
              <a:t> </a:t>
            </a:r>
            <a:r>
              <a:rPr lang="sl-SI" sz="2400" dirty="0">
                <a:sym typeface="Wingdings" panose="05000000000000000000" pitchFamily="2" charset="2"/>
              </a:rPr>
              <a:t>Kaj si želiš doseči</a:t>
            </a:r>
            <a:r>
              <a:rPr lang="en-GB" sz="2400" dirty="0">
                <a:sym typeface="Wingdings" panose="05000000000000000000" pitchFamily="2" charset="2"/>
              </a:rPr>
              <a:t>?</a:t>
            </a:r>
            <a:endParaRPr lang="en-GB" sz="2400" dirty="0"/>
          </a:p>
          <a:p>
            <a:pPr marL="342900" indent="-342900">
              <a:lnSpc>
                <a:spcPct val="150000"/>
              </a:lnSpc>
              <a:buClr>
                <a:srgbClr val="6ECECB"/>
              </a:buClr>
              <a:buFont typeface="Calibri" panose="020F0502020204030204" pitchFamily="34" charset="0"/>
              <a:buChar char="↘"/>
            </a:pPr>
            <a:r>
              <a:rPr lang="en-GB" sz="2400" b="1" dirty="0"/>
              <a:t>V</a:t>
            </a:r>
            <a:r>
              <a:rPr lang="sl-SI" sz="2400" b="1" dirty="0" err="1"/>
              <a:t>rednote</a:t>
            </a:r>
            <a:r>
              <a:rPr lang="en-GB" sz="2400" dirty="0"/>
              <a:t> </a:t>
            </a:r>
            <a:r>
              <a:rPr lang="en-GB" sz="2400" dirty="0">
                <a:sym typeface="Wingdings" panose="05000000000000000000" pitchFamily="2" charset="2"/>
              </a:rPr>
              <a:t> </a:t>
            </a:r>
            <a:r>
              <a:rPr lang="sl-SI" sz="2400" dirty="0">
                <a:sym typeface="Wingdings" panose="05000000000000000000" pitchFamily="2" charset="2"/>
              </a:rPr>
              <a:t>Katere vrednote te oblikujejo</a:t>
            </a:r>
            <a:r>
              <a:rPr lang="en-GB" sz="2400" dirty="0">
                <a:sym typeface="Wingdings" panose="05000000000000000000" pitchFamily="2" charset="2"/>
              </a:rPr>
              <a:t>?</a:t>
            </a:r>
            <a:endParaRPr lang="en-GB" sz="2400" dirty="0"/>
          </a:p>
        </p:txBody>
      </p:sp>
      <p:sp>
        <p:nvSpPr>
          <p:cNvPr id="14" name="CaixaDeTexto 13">
            <a:extLst>
              <a:ext uri="{FF2B5EF4-FFF2-40B4-BE49-F238E27FC236}">
                <a16:creationId xmlns:a16="http://schemas.microsoft.com/office/drawing/2014/main" id="{4ADA6990-3349-45BE-9BFA-49BE29D6C31B}"/>
              </a:ext>
            </a:extLst>
          </p:cNvPr>
          <p:cNvSpPr txBox="1"/>
          <p:nvPr/>
        </p:nvSpPr>
        <p:spPr>
          <a:xfrm>
            <a:off x="342900" y="1880549"/>
            <a:ext cx="1952625" cy="553998"/>
          </a:xfrm>
          <a:prstGeom prst="rect">
            <a:avLst/>
          </a:prstGeom>
          <a:noFill/>
        </p:spPr>
        <p:txBody>
          <a:bodyPr wrap="square" rtlCol="0">
            <a:spAutoFit/>
          </a:bodyPr>
          <a:lstStyle/>
          <a:p>
            <a:r>
              <a:rPr lang="sl-SI" sz="3000" b="1" dirty="0"/>
              <a:t>Zunanja</a:t>
            </a:r>
            <a:endParaRPr lang="en-GB" sz="3000" b="1" dirty="0"/>
          </a:p>
        </p:txBody>
      </p:sp>
      <p:sp>
        <p:nvSpPr>
          <p:cNvPr id="15" name="CaixaDeTexto 14">
            <a:extLst>
              <a:ext uri="{FF2B5EF4-FFF2-40B4-BE49-F238E27FC236}">
                <a16:creationId xmlns:a16="http://schemas.microsoft.com/office/drawing/2014/main" id="{6BC7EB50-DF04-484D-91E0-236F58DAD472}"/>
              </a:ext>
            </a:extLst>
          </p:cNvPr>
          <p:cNvSpPr txBox="1"/>
          <p:nvPr/>
        </p:nvSpPr>
        <p:spPr>
          <a:xfrm>
            <a:off x="342900" y="4688542"/>
            <a:ext cx="1952625" cy="553998"/>
          </a:xfrm>
          <a:prstGeom prst="rect">
            <a:avLst/>
          </a:prstGeom>
          <a:noFill/>
        </p:spPr>
        <p:txBody>
          <a:bodyPr wrap="square" rtlCol="0">
            <a:spAutoFit/>
          </a:bodyPr>
          <a:lstStyle/>
          <a:p>
            <a:r>
              <a:rPr lang="sl-SI" sz="3000" b="1" dirty="0"/>
              <a:t>Notranja</a:t>
            </a:r>
            <a:endParaRPr lang="en-GB" sz="3000" b="1" dirty="0"/>
          </a:p>
        </p:txBody>
      </p:sp>
      <p:sp>
        <p:nvSpPr>
          <p:cNvPr id="5" name="Seta: Para Baixo 4">
            <a:extLst>
              <a:ext uri="{FF2B5EF4-FFF2-40B4-BE49-F238E27FC236}">
                <a16:creationId xmlns:a16="http://schemas.microsoft.com/office/drawing/2014/main" id="{77321399-7D38-4E6A-9550-17174207EE8A}"/>
              </a:ext>
            </a:extLst>
          </p:cNvPr>
          <p:cNvSpPr/>
          <p:nvPr/>
        </p:nvSpPr>
        <p:spPr>
          <a:xfrm>
            <a:off x="2085975" y="3840541"/>
            <a:ext cx="1038225" cy="2248693"/>
          </a:xfrm>
          <a:prstGeom prst="down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Conexão reta 6">
            <a:extLst>
              <a:ext uri="{FF2B5EF4-FFF2-40B4-BE49-F238E27FC236}">
                <a16:creationId xmlns:a16="http://schemas.microsoft.com/office/drawing/2014/main" id="{17FDBB18-EE7E-4062-B973-BA1C4E211F54}"/>
              </a:ext>
            </a:extLst>
          </p:cNvPr>
          <p:cNvCxnSpPr/>
          <p:nvPr/>
        </p:nvCxnSpPr>
        <p:spPr>
          <a:xfrm>
            <a:off x="342900" y="3561544"/>
            <a:ext cx="11658600" cy="0"/>
          </a:xfrm>
          <a:prstGeom prst="line">
            <a:avLst/>
          </a:prstGeom>
          <a:ln w="28575">
            <a:solidFill>
              <a:srgbClr val="F7981D"/>
            </a:solidFill>
            <a:prstDash val="dash"/>
          </a:ln>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id="{99D4683F-75D5-44E9-9FBF-B48955D927AB}"/>
              </a:ext>
            </a:extLst>
          </p:cNvPr>
          <p:cNvSpPr/>
          <p:nvPr/>
        </p:nvSpPr>
        <p:spPr>
          <a:xfrm>
            <a:off x="309561" y="2892942"/>
            <a:ext cx="1776414" cy="13624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dirty="0">
                <a:solidFill>
                  <a:schemeClr val="tx1"/>
                </a:solidFill>
              </a:rPr>
              <a:t>Raziskave</a:t>
            </a:r>
            <a:endParaRPr lang="en-GB" sz="2400" dirty="0">
              <a:solidFill>
                <a:schemeClr val="tx1"/>
              </a:solidFill>
            </a:endParaRPr>
          </a:p>
          <a:p>
            <a:pPr algn="ctr"/>
            <a:r>
              <a:rPr lang="en-GB" sz="2400" dirty="0">
                <a:solidFill>
                  <a:schemeClr val="tx1"/>
                </a:solidFill>
              </a:rPr>
              <a:t>&amp;</a:t>
            </a:r>
          </a:p>
          <a:p>
            <a:pPr algn="ctr"/>
            <a:r>
              <a:rPr lang="sl-SI" sz="2400" dirty="0">
                <a:solidFill>
                  <a:schemeClr val="tx1"/>
                </a:solidFill>
              </a:rPr>
              <a:t>analiza</a:t>
            </a:r>
            <a:endParaRPr lang="en-GB" sz="2400" dirty="0">
              <a:solidFill>
                <a:schemeClr val="tx1"/>
              </a:solidFill>
            </a:endParaRPr>
          </a:p>
        </p:txBody>
      </p:sp>
    </p:spTree>
    <p:extLst>
      <p:ext uri="{BB962C8B-B14F-4D97-AF65-F5344CB8AC3E}">
        <p14:creationId xmlns:p14="http://schemas.microsoft.com/office/powerpoint/2010/main" val="3909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44E9512-5DB7-4D3D-8486-BFDCC148E986}"/>
              </a:ext>
            </a:extLst>
          </p:cNvPr>
          <p:cNvSpPr/>
          <p:nvPr/>
        </p:nvSpPr>
        <p:spPr>
          <a:xfrm>
            <a:off x="722376" y="1274022"/>
            <a:ext cx="10433304" cy="6489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ta: Para a Direita 5">
            <a:extLst>
              <a:ext uri="{FF2B5EF4-FFF2-40B4-BE49-F238E27FC236}">
                <a16:creationId xmlns:a16="http://schemas.microsoft.com/office/drawing/2014/main" id="{CBBA9FC4-537C-400E-9837-52D9A8F7F87B}"/>
              </a:ext>
            </a:extLst>
          </p:cNvPr>
          <p:cNvSpPr/>
          <p:nvPr/>
        </p:nvSpPr>
        <p:spPr>
          <a:xfrm>
            <a:off x="4312909" y="3765450"/>
            <a:ext cx="3578363" cy="1609344"/>
          </a:xfrm>
          <a:prstGeom prst="right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a:p>
            <a:pPr algn="ctr"/>
            <a:r>
              <a:rPr lang="sl-SI" sz="2400" dirty="0">
                <a:solidFill>
                  <a:schemeClr val="tx1"/>
                </a:solidFill>
              </a:rPr>
              <a:t>Razvoj</a:t>
            </a:r>
            <a:r>
              <a:rPr lang="en-GB" sz="2400" dirty="0">
                <a:solidFill>
                  <a:schemeClr val="tx1"/>
                </a:solidFill>
              </a:rPr>
              <a:t> &amp; trend</a:t>
            </a:r>
            <a:r>
              <a:rPr lang="sl-SI" sz="2400" dirty="0">
                <a:solidFill>
                  <a:schemeClr val="tx1"/>
                </a:solidFill>
              </a:rPr>
              <a:t>i</a:t>
            </a:r>
            <a:endParaRPr lang="en-GB" sz="2400" dirty="0">
              <a:solidFill>
                <a:schemeClr val="tx1"/>
              </a:solidFill>
            </a:endParaRPr>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r>
              <a:rPr lang="en-US" sz="3600" b="1" dirty="0"/>
              <a:t> – </a:t>
            </a:r>
            <a:r>
              <a:rPr lang="sl-SI" sz="3600" b="1" dirty="0"/>
              <a:t>Javnost</a:t>
            </a:r>
            <a:endParaRPr lang="en-US" sz="3600" b="1" dirty="0"/>
          </a:p>
        </p:txBody>
      </p:sp>
      <p:sp>
        <p:nvSpPr>
          <p:cNvPr id="3" name="CaixaDeTexto 2">
            <a:extLst>
              <a:ext uri="{FF2B5EF4-FFF2-40B4-BE49-F238E27FC236}">
                <a16:creationId xmlns:a16="http://schemas.microsoft.com/office/drawing/2014/main" id="{B4862916-A17F-4414-A2CF-3C1DC9250A57}"/>
              </a:ext>
            </a:extLst>
          </p:cNvPr>
          <p:cNvSpPr txBox="1"/>
          <p:nvPr/>
        </p:nvSpPr>
        <p:spPr>
          <a:xfrm>
            <a:off x="8037576" y="3213482"/>
            <a:ext cx="4030934" cy="3436005"/>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spc="-20" dirty="0"/>
              <a:t> </a:t>
            </a:r>
            <a:r>
              <a:rPr lang="sl-SI" sz="2400" spc="-20" dirty="0" err="1"/>
              <a:t>Zadovojiti</a:t>
            </a:r>
            <a:r>
              <a:rPr lang="sl-SI" sz="2400" spc="-20" dirty="0"/>
              <a:t> njihove potrebe</a:t>
            </a:r>
            <a:endParaRPr lang="en-GB" sz="2400" spc="-20" dirty="0"/>
          </a:p>
          <a:p>
            <a:pPr>
              <a:lnSpc>
                <a:spcPct val="150000"/>
              </a:lnSpc>
              <a:buClr>
                <a:srgbClr val="FDDE00"/>
              </a:buClr>
              <a:buFont typeface="Arial" panose="020B0604020202020204" pitchFamily="34" charset="0"/>
              <a:buChar char="•"/>
            </a:pPr>
            <a:r>
              <a:rPr lang="en-GB" sz="2400" spc="-20" dirty="0"/>
              <a:t> </a:t>
            </a:r>
            <a:r>
              <a:rPr lang="sl-SI" sz="2400" spc="-20" dirty="0"/>
              <a:t>Povezati se z ljudmi</a:t>
            </a:r>
            <a:endParaRPr lang="en-GB" sz="2400" spc="-20" dirty="0"/>
          </a:p>
          <a:p>
            <a:pPr>
              <a:lnSpc>
                <a:spcPct val="150000"/>
              </a:lnSpc>
              <a:spcAft>
                <a:spcPts val="600"/>
              </a:spcAft>
              <a:buClr>
                <a:srgbClr val="FDDE00"/>
              </a:buClr>
              <a:buFont typeface="Arial" panose="020B0604020202020204" pitchFamily="34" charset="0"/>
              <a:buChar char="•"/>
            </a:pPr>
            <a:r>
              <a:rPr lang="en-GB" sz="2400" spc="-20" dirty="0"/>
              <a:t> </a:t>
            </a:r>
            <a:r>
              <a:rPr lang="sl-SI" sz="2400" spc="-20" dirty="0"/>
              <a:t>Graditi zaupanje</a:t>
            </a:r>
            <a:r>
              <a:rPr lang="en-GB" sz="2400" spc="-20" dirty="0"/>
              <a:t>, </a:t>
            </a:r>
            <a:r>
              <a:rPr lang="sl-SI" sz="2400" spc="-20" dirty="0"/>
              <a:t>zvestobo </a:t>
            </a:r>
            <a:r>
              <a:rPr lang="en-GB" sz="2400" spc="-20" dirty="0"/>
              <a:t>&amp; </a:t>
            </a:r>
            <a:r>
              <a:rPr lang="sl-SI" sz="2400" spc="-20" dirty="0"/>
              <a:t>dober glas</a:t>
            </a:r>
            <a:endParaRPr lang="en-GB" sz="2400" spc="-20" dirty="0"/>
          </a:p>
          <a:p>
            <a:pPr>
              <a:lnSpc>
                <a:spcPct val="150000"/>
              </a:lnSpc>
              <a:buClr>
                <a:srgbClr val="FDDE00"/>
              </a:buClr>
              <a:buFont typeface="Arial" panose="020B0604020202020204" pitchFamily="34" charset="0"/>
              <a:buChar char="•"/>
            </a:pPr>
            <a:r>
              <a:rPr lang="en-GB" sz="2400" spc="-20" dirty="0"/>
              <a:t> </a:t>
            </a:r>
            <a:r>
              <a:rPr lang="sl-SI" sz="2400" spc="-20" dirty="0"/>
              <a:t>Učinkovitost</a:t>
            </a:r>
            <a:endParaRPr lang="en-GB" sz="2400" spc="-20" dirty="0"/>
          </a:p>
          <a:p>
            <a:pPr>
              <a:lnSpc>
                <a:spcPct val="150000"/>
              </a:lnSpc>
              <a:buClr>
                <a:srgbClr val="FDDE00"/>
              </a:buClr>
              <a:buFont typeface="Arial" panose="020B0604020202020204" pitchFamily="34" charset="0"/>
              <a:buChar char="•"/>
            </a:pPr>
            <a:r>
              <a:rPr lang="en-GB" sz="2400" spc="-20" dirty="0"/>
              <a:t> </a:t>
            </a:r>
            <a:r>
              <a:rPr lang="sl-SI" sz="2400" spc="-20" dirty="0"/>
              <a:t>Ciljno komuniciranje</a:t>
            </a:r>
            <a:endParaRPr lang="en-GB" sz="2400" spc="-20" dirty="0"/>
          </a:p>
        </p:txBody>
      </p:sp>
      <p:sp>
        <p:nvSpPr>
          <p:cNvPr id="16" name="CaixaDeTexto 15">
            <a:extLst>
              <a:ext uri="{FF2B5EF4-FFF2-40B4-BE49-F238E27FC236}">
                <a16:creationId xmlns:a16="http://schemas.microsoft.com/office/drawing/2014/main" id="{705DE60C-4300-4FB2-86E5-26D6E6EF14A1}"/>
              </a:ext>
            </a:extLst>
          </p:cNvPr>
          <p:cNvSpPr txBox="1"/>
          <p:nvPr/>
        </p:nvSpPr>
        <p:spPr>
          <a:xfrm>
            <a:off x="4312908" y="2831328"/>
            <a:ext cx="3578363" cy="1143070"/>
          </a:xfrm>
          <a:prstGeom prst="rect">
            <a:avLst/>
          </a:prstGeom>
          <a:solidFill>
            <a:srgbClr val="6ECECB"/>
          </a:solidFill>
        </p:spPr>
        <p:txBody>
          <a:bodyPr wrap="square" rtlCol="0">
            <a:spAutoFit/>
          </a:bodyPr>
          <a:lstStyle/>
          <a:p>
            <a:pPr algn="ctr">
              <a:lnSpc>
                <a:spcPct val="150000"/>
              </a:lnSpc>
            </a:pPr>
            <a:r>
              <a:rPr lang="sl-SI" sz="2400" dirty="0"/>
              <a:t>Kupci so </a:t>
            </a:r>
            <a:r>
              <a:rPr lang="sl-SI" sz="2400" b="1" dirty="0">
                <a:solidFill>
                  <a:srgbClr val="FDDE00"/>
                </a:solidFill>
                <a:effectLst>
                  <a:outerShdw blurRad="38100" dist="38100" dir="2700000" algn="tl">
                    <a:srgbClr val="000000">
                      <a:alpha val="43137"/>
                    </a:srgbClr>
                  </a:outerShdw>
                </a:effectLst>
              </a:rPr>
              <a:t>v središču znamke</a:t>
            </a:r>
            <a:r>
              <a:rPr lang="en-GB" sz="2400" dirty="0"/>
              <a:t>.</a:t>
            </a:r>
          </a:p>
        </p:txBody>
      </p:sp>
      <p:sp>
        <p:nvSpPr>
          <p:cNvPr id="4" name="CaixaDeTexto 3">
            <a:extLst>
              <a:ext uri="{FF2B5EF4-FFF2-40B4-BE49-F238E27FC236}">
                <a16:creationId xmlns:a16="http://schemas.microsoft.com/office/drawing/2014/main" id="{71E26E55-26B9-499C-81BC-09CA95552767}"/>
              </a:ext>
            </a:extLst>
          </p:cNvPr>
          <p:cNvSpPr txBox="1"/>
          <p:nvPr/>
        </p:nvSpPr>
        <p:spPr>
          <a:xfrm>
            <a:off x="722377" y="2351707"/>
            <a:ext cx="3590532" cy="3743782"/>
          </a:xfrm>
          <a:prstGeom prst="rect">
            <a:avLst/>
          </a:prstGeom>
          <a:noFill/>
        </p:spPr>
        <p:txBody>
          <a:bodyPr wrap="square" rtlCol="0">
            <a:spAutoFit/>
          </a:bodyPr>
          <a:lstStyle/>
          <a:p>
            <a:pPr marL="342900" indent="-342900">
              <a:lnSpc>
                <a:spcPct val="150000"/>
              </a:lnSpc>
              <a:spcAft>
                <a:spcPts val="600"/>
              </a:spcAft>
              <a:buClr>
                <a:srgbClr val="6ECECB"/>
              </a:buClr>
              <a:buFont typeface="Calibri" panose="020F0502020204030204" pitchFamily="34" charset="0"/>
              <a:buChar char="↘"/>
            </a:pPr>
            <a:r>
              <a:rPr lang="sl-SI" sz="2400" dirty="0"/>
              <a:t>Kdo so kupci</a:t>
            </a:r>
            <a:endParaRPr lang="en-GB" sz="2400" dirty="0"/>
          </a:p>
          <a:p>
            <a:pPr marL="342900" indent="-342900">
              <a:lnSpc>
                <a:spcPct val="150000"/>
              </a:lnSpc>
              <a:spcAft>
                <a:spcPts val="600"/>
              </a:spcAft>
              <a:buClr>
                <a:srgbClr val="6ECECB"/>
              </a:buClr>
              <a:buFont typeface="Calibri" panose="020F0502020204030204" pitchFamily="34" charset="0"/>
              <a:buChar char="↘"/>
            </a:pPr>
            <a:r>
              <a:rPr lang="sl-SI" sz="2400" dirty="0"/>
              <a:t>Kaj mislijo</a:t>
            </a:r>
            <a:endParaRPr lang="en-GB" sz="2400" dirty="0"/>
          </a:p>
          <a:p>
            <a:pPr marL="342900" indent="-342900">
              <a:lnSpc>
                <a:spcPct val="150000"/>
              </a:lnSpc>
              <a:spcAft>
                <a:spcPts val="600"/>
              </a:spcAft>
              <a:buClr>
                <a:srgbClr val="6ECECB"/>
              </a:buClr>
              <a:buFont typeface="Calibri" panose="020F0502020204030204" pitchFamily="34" charset="0"/>
              <a:buChar char="↘"/>
            </a:pPr>
            <a:r>
              <a:rPr lang="sl-SI" sz="2400" dirty="0"/>
              <a:t>Kako se obnašajo</a:t>
            </a:r>
            <a:endParaRPr lang="en-GB" sz="2400" dirty="0"/>
          </a:p>
          <a:p>
            <a:pPr marL="342900" indent="-342900">
              <a:lnSpc>
                <a:spcPct val="150000"/>
              </a:lnSpc>
              <a:spcAft>
                <a:spcPts val="600"/>
              </a:spcAft>
              <a:buClr>
                <a:srgbClr val="6ECECB"/>
              </a:buClr>
              <a:buFont typeface="Calibri" panose="020F0502020204030204" pitchFamily="34" charset="0"/>
              <a:buChar char="↘"/>
            </a:pPr>
            <a:r>
              <a:rPr lang="sl-SI" sz="2400" dirty="0"/>
              <a:t>Kateri jezik uporabljajo</a:t>
            </a:r>
            <a:endParaRPr lang="en-GB" sz="2400" dirty="0"/>
          </a:p>
          <a:p>
            <a:pPr marL="342900" indent="-342900">
              <a:lnSpc>
                <a:spcPct val="150000"/>
              </a:lnSpc>
              <a:spcAft>
                <a:spcPts val="600"/>
              </a:spcAft>
              <a:buClr>
                <a:srgbClr val="6ECECB"/>
              </a:buClr>
              <a:buFont typeface="Calibri" panose="020F0502020204030204" pitchFamily="34" charset="0"/>
              <a:buChar char="↘"/>
            </a:pPr>
            <a:r>
              <a:rPr lang="sl-SI" sz="2400" dirty="0"/>
              <a:t>Česa si želijo</a:t>
            </a:r>
            <a:endParaRPr lang="en-GB" sz="2400" dirty="0"/>
          </a:p>
          <a:p>
            <a:pPr marL="342900" indent="-342900">
              <a:lnSpc>
                <a:spcPct val="150000"/>
              </a:lnSpc>
              <a:spcAft>
                <a:spcPts val="600"/>
              </a:spcAft>
              <a:buClr>
                <a:srgbClr val="6ECECB"/>
              </a:buClr>
              <a:buFont typeface="Calibri" panose="020F0502020204030204" pitchFamily="34" charset="0"/>
              <a:buChar char="↘"/>
            </a:pPr>
            <a:r>
              <a:rPr lang="sl-SI" sz="2400" dirty="0"/>
              <a:t>Kakšne načrte imajo</a:t>
            </a:r>
            <a:endParaRPr lang="en-GB" sz="2400" dirty="0"/>
          </a:p>
        </p:txBody>
      </p:sp>
      <p:sp>
        <p:nvSpPr>
          <p:cNvPr id="11" name="CaixaDeTexto 10">
            <a:extLst>
              <a:ext uri="{FF2B5EF4-FFF2-40B4-BE49-F238E27FC236}">
                <a16:creationId xmlns:a16="http://schemas.microsoft.com/office/drawing/2014/main" id="{894A1D4A-AB0F-463D-B8E7-FB7D30DA26CB}"/>
              </a:ext>
            </a:extLst>
          </p:cNvPr>
          <p:cNvSpPr txBox="1"/>
          <p:nvPr/>
        </p:nvSpPr>
        <p:spPr>
          <a:xfrm>
            <a:off x="1036319" y="1134897"/>
            <a:ext cx="10716537" cy="1143070"/>
          </a:xfrm>
          <a:prstGeom prst="rect">
            <a:avLst/>
          </a:prstGeom>
          <a:noFill/>
        </p:spPr>
        <p:txBody>
          <a:bodyPr wrap="square" rtlCol="0">
            <a:spAutoFit/>
          </a:bodyPr>
          <a:lstStyle/>
          <a:p>
            <a:pPr>
              <a:lnSpc>
                <a:spcPct val="150000"/>
              </a:lnSpc>
            </a:pPr>
            <a:r>
              <a:rPr lang="sl-SI" sz="2400" spc="-20" dirty="0"/>
              <a:t>Bistvo znamke je, da zadovoljuje potrebe kupcev</a:t>
            </a:r>
            <a:r>
              <a:rPr lang="en-GB" sz="2400" spc="-20" dirty="0"/>
              <a:t>… </a:t>
            </a:r>
            <a:r>
              <a:rPr lang="sl-SI" sz="2400" spc="-20" dirty="0"/>
              <a:t>zato je potrebno </a:t>
            </a:r>
            <a:r>
              <a:rPr lang="en-GB" sz="2400" b="1" spc="-20" dirty="0">
                <a:solidFill>
                  <a:srgbClr val="6ECECB"/>
                </a:solidFill>
                <a:effectLst>
                  <a:outerShdw blurRad="38100" dist="38100" dir="2700000" algn="tl">
                    <a:srgbClr val="000000">
                      <a:alpha val="43137"/>
                    </a:srgbClr>
                  </a:outerShdw>
                </a:effectLst>
              </a:rPr>
              <a:t> </a:t>
            </a:r>
            <a:endParaRPr lang="sl-SI" sz="2400" b="1" spc="-20" dirty="0">
              <a:solidFill>
                <a:srgbClr val="6ECECB"/>
              </a:solidFill>
              <a:effectLst>
                <a:outerShdw blurRad="38100" dist="38100" dir="2700000" algn="tl">
                  <a:srgbClr val="000000">
                    <a:alpha val="43137"/>
                  </a:srgbClr>
                </a:outerShdw>
              </a:effectLst>
            </a:endParaRPr>
          </a:p>
          <a:p>
            <a:pPr algn="ctr">
              <a:lnSpc>
                <a:spcPct val="150000"/>
              </a:lnSpc>
            </a:pPr>
            <a:r>
              <a:rPr lang="sl-SI" sz="2400" b="1" spc="-20" dirty="0">
                <a:solidFill>
                  <a:srgbClr val="6ECECB"/>
                </a:solidFill>
                <a:effectLst>
                  <a:outerShdw blurRad="38100" dist="38100" dir="2700000" algn="tl">
                    <a:srgbClr val="000000">
                      <a:alpha val="43137"/>
                    </a:srgbClr>
                  </a:outerShdw>
                </a:effectLst>
              </a:rPr>
              <a:t>razumeti potrebe ljudi</a:t>
            </a:r>
            <a:r>
              <a:rPr lang="en-GB" sz="2400" spc="-20" dirty="0"/>
              <a:t>.</a:t>
            </a:r>
          </a:p>
        </p:txBody>
      </p:sp>
      <p:pic>
        <p:nvPicPr>
          <p:cNvPr id="9" name="Imagem 8">
            <a:extLst>
              <a:ext uri="{FF2B5EF4-FFF2-40B4-BE49-F238E27FC236}">
                <a16:creationId xmlns:a16="http://schemas.microsoft.com/office/drawing/2014/main" id="{A6E4672E-7435-4F62-ACB2-1B1DAAB3C952}"/>
              </a:ext>
            </a:extLst>
          </p:cNvPr>
          <p:cNvPicPr>
            <a:picLocks noChangeAspect="1"/>
          </p:cNvPicPr>
          <p:nvPr/>
        </p:nvPicPr>
        <p:blipFill>
          <a:blip r:embed="rId3"/>
          <a:stretch>
            <a:fillRect/>
          </a:stretch>
        </p:blipFill>
        <p:spPr>
          <a:xfrm>
            <a:off x="5645999" y="2305667"/>
            <a:ext cx="722144" cy="722144"/>
          </a:xfrm>
          <a:prstGeom prst="rect">
            <a:avLst/>
          </a:prstGeom>
          <a:effectLst>
            <a:outerShdw blurRad="50800" dist="38100" dir="2700000" algn="tl" rotWithShape="0">
              <a:prstClr val="black">
                <a:alpha val="40000"/>
              </a:prstClr>
            </a:outerShdw>
          </a:effectLst>
        </p:spPr>
      </p:pic>
      <p:pic>
        <p:nvPicPr>
          <p:cNvPr id="8" name="Imagem 7">
            <a:extLst>
              <a:ext uri="{FF2B5EF4-FFF2-40B4-BE49-F238E27FC236}">
                <a16:creationId xmlns:a16="http://schemas.microsoft.com/office/drawing/2014/main" id="{8893882F-21D4-4819-B963-D794A6149A1C}"/>
              </a:ext>
            </a:extLst>
          </p:cNvPr>
          <p:cNvPicPr>
            <a:picLocks noChangeAspect="1"/>
          </p:cNvPicPr>
          <p:nvPr/>
        </p:nvPicPr>
        <p:blipFill>
          <a:blip r:embed="rId4"/>
          <a:stretch>
            <a:fillRect/>
          </a:stretch>
        </p:blipFill>
        <p:spPr>
          <a:xfrm>
            <a:off x="125199" y="1197822"/>
            <a:ext cx="1153885" cy="1153885"/>
          </a:xfrm>
          <a:prstGeom prst="rect">
            <a:avLst/>
          </a:prstGeom>
        </p:spPr>
      </p:pic>
      <p:pic>
        <p:nvPicPr>
          <p:cNvPr id="15" name="Imagem 14">
            <a:extLst>
              <a:ext uri="{FF2B5EF4-FFF2-40B4-BE49-F238E27FC236}">
                <a16:creationId xmlns:a16="http://schemas.microsoft.com/office/drawing/2014/main" id="{99247471-E3BB-4F92-9D68-CFB867C2C943}"/>
              </a:ext>
            </a:extLst>
          </p:cNvPr>
          <p:cNvPicPr>
            <a:picLocks noChangeAspect="1"/>
          </p:cNvPicPr>
          <p:nvPr/>
        </p:nvPicPr>
        <p:blipFill>
          <a:blip r:embed="rId5"/>
          <a:stretch>
            <a:fillRect/>
          </a:stretch>
        </p:blipFill>
        <p:spPr>
          <a:xfrm>
            <a:off x="4009213" y="4584943"/>
            <a:ext cx="900000" cy="9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6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35">
            <a:extLst>
              <a:ext uri="{FF2B5EF4-FFF2-40B4-BE49-F238E27FC236}">
                <a16:creationId xmlns:a16="http://schemas.microsoft.com/office/drawing/2014/main" id="{B584D692-CE9A-4B66-87E7-AD71069E3D98}"/>
              </a:ext>
            </a:extLst>
          </p:cNvPr>
          <p:cNvSpPr/>
          <p:nvPr/>
        </p:nvSpPr>
        <p:spPr>
          <a:xfrm>
            <a:off x="4151376" y="0"/>
            <a:ext cx="389534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Znamke</a:t>
            </a:r>
            <a:r>
              <a:rPr lang="en-US" sz="3600" b="1" dirty="0"/>
              <a:t> &amp; </a:t>
            </a:r>
            <a:r>
              <a:rPr lang="sl-SI" sz="3600" b="1" dirty="0" err="1"/>
              <a:t>Znamčenje</a:t>
            </a:r>
            <a:r>
              <a:rPr lang="en-US" sz="3600" b="1" dirty="0"/>
              <a:t> – </a:t>
            </a:r>
            <a:r>
              <a:rPr lang="sl-SI" sz="3600" b="1" dirty="0"/>
              <a:t>Javnost</a:t>
            </a:r>
            <a:endParaRPr lang="en-US" sz="3600" b="1" dirty="0"/>
          </a:p>
        </p:txBody>
      </p:sp>
      <p:pic>
        <p:nvPicPr>
          <p:cNvPr id="28" name="Imagem 27">
            <a:extLst>
              <a:ext uri="{FF2B5EF4-FFF2-40B4-BE49-F238E27FC236}">
                <a16:creationId xmlns:a16="http://schemas.microsoft.com/office/drawing/2014/main" id="{661D49F5-500B-4646-8497-BF95F005DE2B}"/>
              </a:ext>
            </a:extLst>
          </p:cNvPr>
          <p:cNvPicPr>
            <a:picLocks noChangeAspect="1"/>
          </p:cNvPicPr>
          <p:nvPr/>
        </p:nvPicPr>
        <p:blipFill>
          <a:blip r:embed="rId3"/>
          <a:stretch>
            <a:fillRect/>
          </a:stretch>
        </p:blipFill>
        <p:spPr>
          <a:xfrm>
            <a:off x="1337406" y="1046457"/>
            <a:ext cx="959161" cy="959161"/>
          </a:xfrm>
          <a:prstGeom prst="rect">
            <a:avLst/>
          </a:prstGeom>
        </p:spPr>
      </p:pic>
      <p:pic>
        <p:nvPicPr>
          <p:cNvPr id="29" name="Imagem 28">
            <a:extLst>
              <a:ext uri="{FF2B5EF4-FFF2-40B4-BE49-F238E27FC236}">
                <a16:creationId xmlns:a16="http://schemas.microsoft.com/office/drawing/2014/main" id="{5A1D5202-FD8A-4957-ACDE-CD676769F79E}"/>
              </a:ext>
            </a:extLst>
          </p:cNvPr>
          <p:cNvPicPr>
            <a:picLocks noChangeAspect="1"/>
          </p:cNvPicPr>
          <p:nvPr/>
        </p:nvPicPr>
        <p:blipFill>
          <a:blip r:embed="rId4"/>
          <a:stretch>
            <a:fillRect/>
          </a:stretch>
        </p:blipFill>
        <p:spPr>
          <a:xfrm>
            <a:off x="5616419" y="1046457"/>
            <a:ext cx="959161" cy="959161"/>
          </a:xfrm>
          <a:prstGeom prst="rect">
            <a:avLst/>
          </a:prstGeom>
        </p:spPr>
      </p:pic>
      <p:pic>
        <p:nvPicPr>
          <p:cNvPr id="31" name="Imagem 30">
            <a:extLst>
              <a:ext uri="{FF2B5EF4-FFF2-40B4-BE49-F238E27FC236}">
                <a16:creationId xmlns:a16="http://schemas.microsoft.com/office/drawing/2014/main" id="{D4F9C3DA-5194-45D9-83D9-DAADDAAE161A}"/>
              </a:ext>
            </a:extLst>
          </p:cNvPr>
          <p:cNvPicPr>
            <a:picLocks noChangeAspect="1"/>
          </p:cNvPicPr>
          <p:nvPr/>
        </p:nvPicPr>
        <p:blipFill>
          <a:blip r:embed="rId5"/>
          <a:stretch>
            <a:fillRect/>
          </a:stretch>
        </p:blipFill>
        <p:spPr>
          <a:xfrm>
            <a:off x="8814516" y="661565"/>
            <a:ext cx="2352980" cy="1331877"/>
          </a:xfrm>
          <a:prstGeom prst="rect">
            <a:avLst/>
          </a:prstGeom>
        </p:spPr>
      </p:pic>
      <p:sp>
        <p:nvSpPr>
          <p:cNvPr id="32" name="CaixaDeTexto 31">
            <a:extLst>
              <a:ext uri="{FF2B5EF4-FFF2-40B4-BE49-F238E27FC236}">
                <a16:creationId xmlns:a16="http://schemas.microsoft.com/office/drawing/2014/main" id="{1F68E746-AC2A-4025-B112-3A881FCC54C8}"/>
              </a:ext>
            </a:extLst>
          </p:cNvPr>
          <p:cNvSpPr txBox="1"/>
          <p:nvPr/>
        </p:nvSpPr>
        <p:spPr>
          <a:xfrm>
            <a:off x="86587" y="1989416"/>
            <a:ext cx="3465198" cy="523220"/>
          </a:xfrm>
          <a:prstGeom prst="rect">
            <a:avLst/>
          </a:prstGeom>
          <a:noFill/>
        </p:spPr>
        <p:txBody>
          <a:bodyPr wrap="square" rtlCol="0">
            <a:spAutoFit/>
          </a:bodyPr>
          <a:lstStyle/>
          <a:p>
            <a:pPr algn="ctr"/>
            <a:r>
              <a:rPr lang="sl-SI" sz="2800" b="1" dirty="0">
                <a:solidFill>
                  <a:srgbClr val="6ECECB"/>
                </a:solidFill>
                <a:effectLst>
                  <a:outerShdw blurRad="38100" dist="38100" dir="2700000" algn="tl">
                    <a:srgbClr val="000000">
                      <a:alpha val="43137"/>
                    </a:srgbClr>
                  </a:outerShdw>
                </a:effectLst>
              </a:rPr>
              <a:t>Segmentacija trga</a:t>
            </a:r>
            <a:endParaRPr lang="en-GB" sz="2800" b="1" dirty="0">
              <a:solidFill>
                <a:srgbClr val="6ECECB"/>
              </a:solidFill>
              <a:effectLst>
                <a:outerShdw blurRad="38100" dist="38100" dir="2700000" algn="tl">
                  <a:srgbClr val="000000">
                    <a:alpha val="43137"/>
                  </a:srgbClr>
                </a:outerShdw>
              </a:effectLst>
            </a:endParaRPr>
          </a:p>
        </p:txBody>
      </p:sp>
      <p:sp>
        <p:nvSpPr>
          <p:cNvPr id="33" name="CaixaDeTexto 32">
            <a:extLst>
              <a:ext uri="{FF2B5EF4-FFF2-40B4-BE49-F238E27FC236}">
                <a16:creationId xmlns:a16="http://schemas.microsoft.com/office/drawing/2014/main" id="{F909EAE2-3AC9-4054-B9F1-1323EFF21A11}"/>
              </a:ext>
            </a:extLst>
          </p:cNvPr>
          <p:cNvSpPr txBox="1"/>
          <p:nvPr/>
        </p:nvSpPr>
        <p:spPr>
          <a:xfrm>
            <a:off x="347472" y="2514927"/>
            <a:ext cx="3584448" cy="3743782"/>
          </a:xfrm>
          <a:prstGeom prst="rect">
            <a:avLst/>
          </a:prstGeom>
          <a:noFill/>
        </p:spPr>
        <p:txBody>
          <a:bodyPr wrap="square" rtlCol="0">
            <a:spAutoFit/>
          </a:bodyPr>
          <a:lstStyle/>
          <a:p>
            <a:pPr>
              <a:lnSpc>
                <a:spcPct val="150000"/>
              </a:lnSpc>
              <a:spcAft>
                <a:spcPts val="1200"/>
              </a:spcAft>
            </a:pPr>
            <a:r>
              <a:rPr lang="sl-SI" sz="2400" dirty="0"/>
              <a:t>Upoštevaj kriterije, ki so smiselni za znamko</a:t>
            </a:r>
            <a:r>
              <a:rPr lang="en-GB" sz="2400" dirty="0"/>
              <a:t>:</a:t>
            </a:r>
          </a:p>
          <a:p>
            <a:pPr marL="342900" indent="-342900">
              <a:lnSpc>
                <a:spcPct val="150000"/>
              </a:lnSpc>
              <a:spcAft>
                <a:spcPts val="600"/>
              </a:spcAft>
              <a:buClr>
                <a:srgbClr val="FDDE00"/>
              </a:buClr>
              <a:buFont typeface="Calibri" panose="020F0502020204030204" pitchFamily="34" charset="0"/>
              <a:buChar char="↘"/>
            </a:pPr>
            <a:r>
              <a:rPr lang="sl-SI" sz="2400" dirty="0"/>
              <a:t>Starost</a:t>
            </a:r>
            <a:endParaRPr lang="en-GB" sz="2400" dirty="0"/>
          </a:p>
          <a:p>
            <a:pPr marL="342900" indent="-342900">
              <a:lnSpc>
                <a:spcPct val="150000"/>
              </a:lnSpc>
              <a:spcAft>
                <a:spcPts val="600"/>
              </a:spcAft>
              <a:buClr>
                <a:srgbClr val="FDDE00"/>
              </a:buClr>
              <a:buFont typeface="Calibri" panose="020F0502020204030204" pitchFamily="34" charset="0"/>
              <a:buChar char="↘"/>
            </a:pPr>
            <a:r>
              <a:rPr lang="sl-SI" sz="2400" dirty="0"/>
              <a:t>Način potovanja</a:t>
            </a:r>
            <a:endParaRPr lang="en-GB" sz="2400" dirty="0"/>
          </a:p>
          <a:p>
            <a:pPr marL="342900" indent="-342900">
              <a:lnSpc>
                <a:spcPct val="150000"/>
              </a:lnSpc>
              <a:spcAft>
                <a:spcPts val="600"/>
              </a:spcAft>
              <a:buClr>
                <a:srgbClr val="FDDE00"/>
              </a:buClr>
              <a:buFont typeface="Calibri" panose="020F0502020204030204" pitchFamily="34" charset="0"/>
              <a:buChar char="↘"/>
            </a:pPr>
            <a:r>
              <a:rPr lang="en-GB" sz="2400" dirty="0"/>
              <a:t>Reg</a:t>
            </a:r>
            <a:r>
              <a:rPr lang="sl-SI" sz="2400" dirty="0" err="1"/>
              <a:t>ija</a:t>
            </a:r>
            <a:endParaRPr lang="en-GB" sz="2400" dirty="0"/>
          </a:p>
          <a:p>
            <a:pPr marL="342900" indent="-342900">
              <a:lnSpc>
                <a:spcPct val="150000"/>
              </a:lnSpc>
              <a:spcAft>
                <a:spcPts val="600"/>
              </a:spcAft>
              <a:buClr>
                <a:srgbClr val="FDDE00"/>
              </a:buClr>
              <a:buFont typeface="Calibri" panose="020F0502020204030204" pitchFamily="34" charset="0"/>
              <a:buChar char="↘"/>
            </a:pPr>
            <a:r>
              <a:rPr lang="en-GB" sz="2400" dirty="0" err="1"/>
              <a:t>Hedoni</a:t>
            </a:r>
            <a:r>
              <a:rPr lang="sl-SI" sz="2400" dirty="0" err="1"/>
              <a:t>čni</a:t>
            </a:r>
            <a:r>
              <a:rPr lang="en-GB" sz="2400" dirty="0"/>
              <a:t>/</a:t>
            </a:r>
            <a:r>
              <a:rPr lang="en-GB" sz="2400" dirty="0" err="1"/>
              <a:t>Eudaim</a:t>
            </a:r>
            <a:r>
              <a:rPr lang="sl-SI" sz="2400" dirty="0" err="1"/>
              <a:t>onični</a:t>
            </a:r>
            <a:endParaRPr lang="en-GB" sz="2400" dirty="0"/>
          </a:p>
        </p:txBody>
      </p:sp>
      <p:sp>
        <p:nvSpPr>
          <p:cNvPr id="34" name="CaixaDeTexto 33">
            <a:extLst>
              <a:ext uri="{FF2B5EF4-FFF2-40B4-BE49-F238E27FC236}">
                <a16:creationId xmlns:a16="http://schemas.microsoft.com/office/drawing/2014/main" id="{931FACF4-E20A-43A2-8508-E36E42F54980}"/>
              </a:ext>
            </a:extLst>
          </p:cNvPr>
          <p:cNvSpPr txBox="1"/>
          <p:nvPr/>
        </p:nvSpPr>
        <p:spPr>
          <a:xfrm>
            <a:off x="4313201" y="2514927"/>
            <a:ext cx="3584448" cy="4220835"/>
          </a:xfrm>
          <a:prstGeom prst="rect">
            <a:avLst/>
          </a:prstGeom>
          <a:noFill/>
        </p:spPr>
        <p:txBody>
          <a:bodyPr wrap="square" rtlCol="0">
            <a:spAutoFit/>
          </a:bodyPr>
          <a:lstStyle/>
          <a:p>
            <a:pPr>
              <a:lnSpc>
                <a:spcPct val="150000"/>
              </a:lnSpc>
              <a:spcAft>
                <a:spcPts val="1200"/>
              </a:spcAft>
              <a:buClr>
                <a:srgbClr val="6ECECB"/>
              </a:buClr>
              <a:buFont typeface="Calibri" panose="020F0502020204030204" pitchFamily="34" charset="0"/>
              <a:buChar char="↘"/>
            </a:pPr>
            <a:r>
              <a:rPr lang="en-GB" sz="2400" dirty="0"/>
              <a:t> </a:t>
            </a:r>
            <a:r>
              <a:rPr lang="sl-SI" sz="2400" dirty="0"/>
              <a:t>Fiktivni portreti, ki predstavljajo določeno skupino ljudi</a:t>
            </a:r>
            <a:r>
              <a:rPr lang="en-GB" sz="2400" dirty="0"/>
              <a:t>. </a:t>
            </a:r>
          </a:p>
          <a:p>
            <a:pPr>
              <a:lnSpc>
                <a:spcPct val="150000"/>
              </a:lnSpc>
              <a:spcAft>
                <a:spcPts val="1200"/>
              </a:spcAft>
              <a:buClr>
                <a:srgbClr val="6ECECB"/>
              </a:buClr>
              <a:buFont typeface="Calibri" panose="020F0502020204030204" pitchFamily="34" charset="0"/>
              <a:buChar char="↘"/>
            </a:pPr>
            <a:r>
              <a:rPr lang="en-GB" sz="2400" dirty="0"/>
              <a:t> </a:t>
            </a:r>
            <a:r>
              <a:rPr lang="sl-SI" sz="2400" dirty="0"/>
              <a:t>Generirajo zaupanje</a:t>
            </a:r>
            <a:r>
              <a:rPr lang="en-GB" sz="2400" dirty="0"/>
              <a:t>.</a:t>
            </a:r>
          </a:p>
          <a:p>
            <a:pPr>
              <a:lnSpc>
                <a:spcPct val="150000"/>
              </a:lnSpc>
              <a:spcAft>
                <a:spcPts val="1200"/>
              </a:spcAft>
              <a:buClr>
                <a:srgbClr val="6ECECB"/>
              </a:buClr>
              <a:buFont typeface="Calibri" panose="020F0502020204030204" pitchFamily="34" charset="0"/>
              <a:buChar char="↘"/>
            </a:pPr>
            <a:r>
              <a:rPr lang="en-GB" sz="2400" dirty="0"/>
              <a:t> </a:t>
            </a:r>
            <a:r>
              <a:rPr lang="sl-SI" sz="2400" dirty="0"/>
              <a:t>So v pomoč, ko opredeljujemo dejanske potrebe ljudi</a:t>
            </a:r>
            <a:r>
              <a:rPr lang="en-GB" sz="2400" dirty="0"/>
              <a:t>.</a:t>
            </a:r>
          </a:p>
        </p:txBody>
      </p:sp>
      <p:sp>
        <p:nvSpPr>
          <p:cNvPr id="35" name="CaixaDeTexto 34">
            <a:extLst>
              <a:ext uri="{FF2B5EF4-FFF2-40B4-BE49-F238E27FC236}">
                <a16:creationId xmlns:a16="http://schemas.microsoft.com/office/drawing/2014/main" id="{CAC7DBA7-2A7F-418A-9DB4-8D9FA7397AF9}"/>
              </a:ext>
            </a:extLst>
          </p:cNvPr>
          <p:cNvSpPr txBox="1"/>
          <p:nvPr/>
        </p:nvSpPr>
        <p:spPr>
          <a:xfrm>
            <a:off x="4555236" y="1993442"/>
            <a:ext cx="3081528" cy="523220"/>
          </a:xfrm>
          <a:prstGeom prst="rect">
            <a:avLst/>
          </a:prstGeom>
          <a:noFill/>
        </p:spPr>
        <p:txBody>
          <a:bodyPr wrap="square" rtlCol="0">
            <a:spAutoFit/>
          </a:bodyPr>
          <a:lstStyle/>
          <a:p>
            <a:pPr algn="ctr"/>
            <a:r>
              <a:rPr lang="sl-SI" sz="2800" b="1" dirty="0">
                <a:solidFill>
                  <a:srgbClr val="FDDE00"/>
                </a:solidFill>
                <a:effectLst>
                  <a:outerShdw blurRad="38100" dist="38100" dir="2700000" algn="tl">
                    <a:srgbClr val="000000">
                      <a:alpha val="43137"/>
                    </a:srgbClr>
                  </a:outerShdw>
                </a:effectLst>
              </a:rPr>
              <a:t>Tipi kupcev</a:t>
            </a:r>
            <a:endParaRPr lang="en-GB" sz="2800" b="1" dirty="0">
              <a:solidFill>
                <a:srgbClr val="FDDE00"/>
              </a:solidFill>
              <a:effectLst>
                <a:outerShdw blurRad="38100" dist="38100" dir="2700000" algn="tl">
                  <a:srgbClr val="000000">
                    <a:alpha val="43137"/>
                  </a:srgbClr>
                </a:outerShdw>
              </a:effectLst>
            </a:endParaRPr>
          </a:p>
        </p:txBody>
      </p:sp>
      <p:sp>
        <p:nvSpPr>
          <p:cNvPr id="37" name="CaixaDeTexto 36">
            <a:extLst>
              <a:ext uri="{FF2B5EF4-FFF2-40B4-BE49-F238E27FC236}">
                <a16:creationId xmlns:a16="http://schemas.microsoft.com/office/drawing/2014/main" id="{5A9E4BE2-A1E6-4051-A87A-84EEE6BB5CAB}"/>
              </a:ext>
            </a:extLst>
          </p:cNvPr>
          <p:cNvSpPr txBox="1"/>
          <p:nvPr/>
        </p:nvSpPr>
        <p:spPr>
          <a:xfrm>
            <a:off x="8450242" y="1993441"/>
            <a:ext cx="3081528" cy="523220"/>
          </a:xfrm>
          <a:prstGeom prst="rect">
            <a:avLst/>
          </a:prstGeom>
          <a:noFill/>
        </p:spPr>
        <p:txBody>
          <a:bodyPr wrap="square" rtlCol="0">
            <a:spAutoFit/>
          </a:bodyPr>
          <a:lstStyle/>
          <a:p>
            <a:pPr algn="ctr"/>
            <a:r>
              <a:rPr lang="sl-SI" sz="2800" b="1" dirty="0">
                <a:solidFill>
                  <a:srgbClr val="F7981D"/>
                </a:solidFill>
                <a:effectLst>
                  <a:outerShdw blurRad="38100" dist="38100" dir="2700000" algn="tl">
                    <a:srgbClr val="000000">
                      <a:alpha val="43137"/>
                    </a:srgbClr>
                  </a:outerShdw>
                </a:effectLst>
              </a:rPr>
              <a:t>Čustvena paleta</a:t>
            </a:r>
            <a:endParaRPr lang="en-GB" sz="2800" b="1" dirty="0">
              <a:solidFill>
                <a:srgbClr val="F7981D"/>
              </a:solidFill>
              <a:effectLst>
                <a:outerShdw blurRad="38100" dist="38100" dir="2700000" algn="tl">
                  <a:srgbClr val="000000">
                    <a:alpha val="43137"/>
                  </a:srgbClr>
                </a:outerShdw>
              </a:effectLst>
            </a:endParaRPr>
          </a:p>
        </p:txBody>
      </p:sp>
      <p:sp>
        <p:nvSpPr>
          <p:cNvPr id="38" name="CaixaDeTexto 37">
            <a:extLst>
              <a:ext uri="{FF2B5EF4-FFF2-40B4-BE49-F238E27FC236}">
                <a16:creationId xmlns:a16="http://schemas.microsoft.com/office/drawing/2014/main" id="{1D6E06AA-B53B-4D21-A0FC-29105D01DBC4}"/>
              </a:ext>
            </a:extLst>
          </p:cNvPr>
          <p:cNvSpPr txBox="1"/>
          <p:nvPr/>
        </p:nvSpPr>
        <p:spPr>
          <a:xfrm>
            <a:off x="8278934" y="2514927"/>
            <a:ext cx="3584448" cy="3512949"/>
          </a:xfrm>
          <a:prstGeom prst="rect">
            <a:avLst/>
          </a:prstGeom>
          <a:noFill/>
        </p:spPr>
        <p:txBody>
          <a:bodyPr wrap="square" rtlCol="0">
            <a:spAutoFit/>
          </a:bodyPr>
          <a:lstStyle/>
          <a:p>
            <a:pPr>
              <a:lnSpc>
                <a:spcPct val="150000"/>
              </a:lnSpc>
              <a:spcAft>
                <a:spcPts val="1200"/>
              </a:spcAft>
              <a:buClr>
                <a:srgbClr val="6ECECB"/>
              </a:buClr>
              <a:buFont typeface="Calibri" panose="020F0502020204030204" pitchFamily="34" charset="0"/>
              <a:buChar char="↘"/>
            </a:pPr>
            <a:r>
              <a:rPr lang="en-GB" sz="2400" spc="-20" dirty="0"/>
              <a:t> </a:t>
            </a:r>
            <a:r>
              <a:rPr lang="sl-SI" sz="2400" spc="-20" dirty="0"/>
              <a:t>Razumeti obnašanje, izrazje, izkustva, razpoloženja ciljnih kupcev</a:t>
            </a:r>
            <a:r>
              <a:rPr lang="en-GB" sz="2400" spc="-20" dirty="0"/>
              <a:t>.</a:t>
            </a:r>
          </a:p>
          <a:p>
            <a:pPr>
              <a:lnSpc>
                <a:spcPct val="150000"/>
              </a:lnSpc>
              <a:spcAft>
                <a:spcPts val="1200"/>
              </a:spcAft>
              <a:buClr>
                <a:srgbClr val="6ECECB"/>
              </a:buClr>
              <a:buFont typeface="Calibri" panose="020F0502020204030204" pitchFamily="34" charset="0"/>
              <a:buChar char="↘"/>
            </a:pPr>
            <a:r>
              <a:rPr lang="en-GB" sz="2400" spc="-20" dirty="0"/>
              <a:t> </a:t>
            </a:r>
            <a:r>
              <a:rPr lang="sl-SI" sz="2400" spc="-20" dirty="0"/>
              <a:t>Navdih za slikovno predstavitev v barvah, simbolih in materialih.</a:t>
            </a:r>
            <a:endParaRPr lang="en-GB" sz="2400" spc="-20" dirty="0"/>
          </a:p>
        </p:txBody>
      </p:sp>
    </p:spTree>
    <p:extLst>
      <p:ext uri="{BB962C8B-B14F-4D97-AF65-F5344CB8AC3E}">
        <p14:creationId xmlns:p14="http://schemas.microsoft.com/office/powerpoint/2010/main" val="399509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59704E31-2E2F-4560-81C8-FE2437197F69}"/>
              </a:ext>
            </a:extLst>
          </p:cNvPr>
          <p:cNvPicPr>
            <a:picLocks noGrp="1" noChangeAspect="1"/>
          </p:cNvPicPr>
          <p:nvPr>
            <p:ph type="pic" sz="quarter" idx="19"/>
          </p:nvPr>
        </p:nvPicPr>
        <p:blipFill rotWithShape="1">
          <a:blip r:embed="rId2"/>
          <a:srcRect t="10526" b="10526"/>
          <a:stretch/>
        </p:blipFill>
        <p:spPr/>
      </p:pic>
      <p:sp>
        <p:nvSpPr>
          <p:cNvPr id="5" name="Text Placeholder 1">
            <a:extLst>
              <a:ext uri="{FF2B5EF4-FFF2-40B4-BE49-F238E27FC236}">
                <a16:creationId xmlns:a16="http://schemas.microsoft.com/office/drawing/2014/main" id="{31D5B23D-0558-4099-AC04-6F902EBEC99C}"/>
              </a:ext>
            </a:extLst>
          </p:cNvPr>
          <p:cNvSpPr txBox="1">
            <a:spLocks/>
          </p:cNvSpPr>
          <p:nvPr/>
        </p:nvSpPr>
        <p:spPr>
          <a:xfrm>
            <a:off x="205213" y="283252"/>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9600" dirty="0">
                <a:solidFill>
                  <a:schemeClr val="bg1"/>
                </a:solidFill>
                <a:effectLst>
                  <a:outerShdw blurRad="38100" dist="38100" dir="2700000" algn="tl">
                    <a:srgbClr val="000000">
                      <a:alpha val="43137"/>
                    </a:srgbClr>
                  </a:outerShdw>
                </a:effectLst>
              </a:rPr>
              <a:t>8.2.</a:t>
            </a:r>
          </a:p>
          <a:p>
            <a:pPr>
              <a:lnSpc>
                <a:spcPct val="100000"/>
              </a:lnSpc>
            </a:pPr>
            <a:r>
              <a:rPr lang="sl-SI" sz="4400" dirty="0">
                <a:solidFill>
                  <a:schemeClr val="bg1"/>
                </a:solidFill>
                <a:effectLst>
                  <a:outerShdw blurRad="38100" dist="38100" dir="2700000" algn="tl">
                    <a:srgbClr val="000000">
                      <a:alpha val="43137"/>
                    </a:srgbClr>
                  </a:outerShdw>
                </a:effectLst>
              </a:rPr>
              <a:t>Identiteta znamke in osebnost znamke</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4155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906770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Identiteta</a:t>
            </a:r>
            <a:r>
              <a:rPr lang="en-US" sz="3600" b="1" dirty="0"/>
              <a:t> &amp;</a:t>
            </a:r>
            <a:r>
              <a:rPr lang="sl-SI" sz="3600" b="1" dirty="0"/>
              <a:t> osebnost</a:t>
            </a:r>
            <a:endParaRPr lang="en-US" sz="3600" b="1" dirty="0"/>
          </a:p>
        </p:txBody>
      </p:sp>
      <p:sp>
        <p:nvSpPr>
          <p:cNvPr id="4" name="CaixaDeTexto 3">
            <a:extLst>
              <a:ext uri="{FF2B5EF4-FFF2-40B4-BE49-F238E27FC236}">
                <a16:creationId xmlns:a16="http://schemas.microsoft.com/office/drawing/2014/main" id="{02D3C7CC-3ECB-4441-88E4-7CEF76BC9A5E}"/>
              </a:ext>
            </a:extLst>
          </p:cNvPr>
          <p:cNvSpPr txBox="1"/>
          <p:nvPr/>
        </p:nvSpPr>
        <p:spPr>
          <a:xfrm>
            <a:off x="222586" y="2041236"/>
            <a:ext cx="5029756" cy="2404954"/>
          </a:xfrm>
          <a:prstGeom prst="rect">
            <a:avLst/>
          </a:prstGeom>
          <a:noFill/>
        </p:spPr>
        <p:txBody>
          <a:bodyPr wrap="square" rtlCol="0">
            <a:spAutoFit/>
          </a:bodyPr>
          <a:lstStyle/>
          <a:p>
            <a:pPr marL="342900" indent="-342900">
              <a:lnSpc>
                <a:spcPct val="150000"/>
              </a:lnSpc>
              <a:spcAft>
                <a:spcPts val="1200"/>
              </a:spcAft>
              <a:buClr>
                <a:srgbClr val="6ECECB"/>
              </a:buClr>
              <a:buFont typeface="Calibri" panose="020F0502020204030204" pitchFamily="34" charset="0"/>
              <a:buChar char="↘"/>
            </a:pPr>
            <a:r>
              <a:rPr lang="sl-SI" sz="2400" dirty="0"/>
              <a:t>Ima vrednote, osebnost in način, kako oboje izraža</a:t>
            </a:r>
            <a:r>
              <a:rPr lang="en-GB" sz="2400" dirty="0"/>
              <a:t>.</a:t>
            </a:r>
          </a:p>
          <a:p>
            <a:pPr marL="342900" indent="-342900">
              <a:lnSpc>
                <a:spcPct val="150000"/>
              </a:lnSpc>
              <a:buClr>
                <a:srgbClr val="6ECECB"/>
              </a:buClr>
              <a:buFont typeface="Calibri" panose="020F0502020204030204" pitchFamily="34" charset="0"/>
              <a:buChar char="↘"/>
            </a:pPr>
            <a:r>
              <a:rPr lang="sl-SI" sz="2400" dirty="0"/>
              <a:t>Mora se ‚družiti‘ z ljudmi in pri njih vzbujati empatijo</a:t>
            </a:r>
            <a:r>
              <a:rPr lang="en-GB" sz="2400" dirty="0"/>
              <a:t>.</a:t>
            </a:r>
          </a:p>
        </p:txBody>
      </p:sp>
      <p:sp>
        <p:nvSpPr>
          <p:cNvPr id="5" name="CaixaDeTexto 4">
            <a:extLst>
              <a:ext uri="{FF2B5EF4-FFF2-40B4-BE49-F238E27FC236}">
                <a16:creationId xmlns:a16="http://schemas.microsoft.com/office/drawing/2014/main" id="{D72A5C02-D712-4EAA-AC95-EEA711D2A546}"/>
              </a:ext>
            </a:extLst>
          </p:cNvPr>
          <p:cNvSpPr txBox="1"/>
          <p:nvPr/>
        </p:nvSpPr>
        <p:spPr>
          <a:xfrm>
            <a:off x="2766303" y="5275967"/>
            <a:ext cx="4507345" cy="830997"/>
          </a:xfrm>
          <a:prstGeom prst="rect">
            <a:avLst/>
          </a:prstGeom>
          <a:noFill/>
        </p:spPr>
        <p:txBody>
          <a:bodyPr wrap="square" rtlCol="0">
            <a:spAutoFit/>
          </a:bodyPr>
          <a:lstStyle/>
          <a:p>
            <a:r>
              <a:rPr lang="sl-SI" sz="2400" b="1" dirty="0">
                <a:solidFill>
                  <a:srgbClr val="6ECECB"/>
                </a:solidFill>
              </a:rPr>
              <a:t>Osnovna ideja, sporočilo</a:t>
            </a:r>
            <a:endParaRPr lang="en-GB" sz="2400" b="1" dirty="0">
              <a:solidFill>
                <a:srgbClr val="6ECECB"/>
              </a:solidFill>
            </a:endParaRPr>
          </a:p>
          <a:p>
            <a:r>
              <a:rPr lang="sl-SI" sz="2400" dirty="0"/>
              <a:t>Kaj je glavni namen znamke</a:t>
            </a:r>
            <a:r>
              <a:rPr lang="en-GB" sz="2400" dirty="0"/>
              <a:t>?</a:t>
            </a:r>
          </a:p>
        </p:txBody>
      </p:sp>
      <p:sp>
        <p:nvSpPr>
          <p:cNvPr id="13" name="CaixaDeTexto 12">
            <a:extLst>
              <a:ext uri="{FF2B5EF4-FFF2-40B4-BE49-F238E27FC236}">
                <a16:creationId xmlns:a16="http://schemas.microsoft.com/office/drawing/2014/main" id="{9D78A985-462D-4765-8ADF-6199B4B66CF7}"/>
              </a:ext>
            </a:extLst>
          </p:cNvPr>
          <p:cNvSpPr txBox="1"/>
          <p:nvPr/>
        </p:nvSpPr>
        <p:spPr>
          <a:xfrm>
            <a:off x="7513783" y="4944573"/>
            <a:ext cx="4322793" cy="830997"/>
          </a:xfrm>
          <a:prstGeom prst="rect">
            <a:avLst/>
          </a:prstGeom>
          <a:noFill/>
        </p:spPr>
        <p:txBody>
          <a:bodyPr wrap="square" rtlCol="0">
            <a:spAutoFit/>
          </a:bodyPr>
          <a:lstStyle/>
          <a:p>
            <a:r>
              <a:rPr lang="sl-SI" sz="2400" b="1" dirty="0">
                <a:solidFill>
                  <a:srgbClr val="6ECECB"/>
                </a:solidFill>
              </a:rPr>
              <a:t>Identiteta</a:t>
            </a:r>
            <a:r>
              <a:rPr lang="en-GB" sz="2400" b="1" dirty="0">
                <a:solidFill>
                  <a:srgbClr val="6ECECB"/>
                </a:solidFill>
              </a:rPr>
              <a:t> &amp; V</a:t>
            </a:r>
            <a:r>
              <a:rPr lang="sl-SI" sz="2400" b="1" dirty="0" err="1">
                <a:solidFill>
                  <a:srgbClr val="6ECECB"/>
                </a:solidFill>
              </a:rPr>
              <a:t>rednote</a:t>
            </a:r>
            <a:endParaRPr lang="en-GB" sz="2400" b="1" dirty="0">
              <a:solidFill>
                <a:srgbClr val="6ECECB"/>
              </a:solidFill>
            </a:endParaRPr>
          </a:p>
          <a:p>
            <a:r>
              <a:rPr lang="sl-SI" sz="2400" dirty="0"/>
              <a:t>Katere so vrednote znamke</a:t>
            </a:r>
            <a:r>
              <a:rPr lang="en-GB" sz="2400" dirty="0"/>
              <a:t>?</a:t>
            </a:r>
          </a:p>
        </p:txBody>
      </p:sp>
      <p:sp>
        <p:nvSpPr>
          <p:cNvPr id="14" name="CaixaDeTexto 13">
            <a:extLst>
              <a:ext uri="{FF2B5EF4-FFF2-40B4-BE49-F238E27FC236}">
                <a16:creationId xmlns:a16="http://schemas.microsoft.com/office/drawing/2014/main" id="{DADB0D4B-7A3F-48CC-A584-39819516439C}"/>
              </a:ext>
            </a:extLst>
          </p:cNvPr>
          <p:cNvSpPr txBox="1"/>
          <p:nvPr/>
        </p:nvSpPr>
        <p:spPr>
          <a:xfrm>
            <a:off x="7781814" y="1769285"/>
            <a:ext cx="4054763" cy="830997"/>
          </a:xfrm>
          <a:prstGeom prst="rect">
            <a:avLst/>
          </a:prstGeom>
          <a:noFill/>
        </p:spPr>
        <p:txBody>
          <a:bodyPr wrap="square" rtlCol="0">
            <a:spAutoFit/>
          </a:bodyPr>
          <a:lstStyle/>
          <a:p>
            <a:r>
              <a:rPr lang="sl-SI" sz="2400" b="1" dirty="0">
                <a:solidFill>
                  <a:srgbClr val="6ECECB"/>
                </a:solidFill>
              </a:rPr>
              <a:t>Osebnost znamke</a:t>
            </a:r>
            <a:endParaRPr lang="en-GB" sz="2400" b="1" dirty="0">
              <a:solidFill>
                <a:srgbClr val="6ECECB"/>
              </a:solidFill>
            </a:endParaRPr>
          </a:p>
          <a:p>
            <a:r>
              <a:rPr lang="sl-SI" sz="2400" dirty="0"/>
              <a:t>Kakšna je osebnost znamke</a:t>
            </a:r>
            <a:r>
              <a:rPr lang="en-GB" sz="2400" dirty="0"/>
              <a:t>?</a:t>
            </a:r>
          </a:p>
        </p:txBody>
      </p:sp>
      <p:sp>
        <p:nvSpPr>
          <p:cNvPr id="15" name="CaixaDeTexto 14">
            <a:extLst>
              <a:ext uri="{FF2B5EF4-FFF2-40B4-BE49-F238E27FC236}">
                <a16:creationId xmlns:a16="http://schemas.microsoft.com/office/drawing/2014/main" id="{00EF8D1F-0C83-4FAE-A4C5-83E6181A432F}"/>
              </a:ext>
            </a:extLst>
          </p:cNvPr>
          <p:cNvSpPr txBox="1"/>
          <p:nvPr/>
        </p:nvSpPr>
        <p:spPr>
          <a:xfrm>
            <a:off x="7527814" y="3286572"/>
            <a:ext cx="4664186" cy="830997"/>
          </a:xfrm>
          <a:prstGeom prst="rect">
            <a:avLst/>
          </a:prstGeom>
          <a:noFill/>
        </p:spPr>
        <p:txBody>
          <a:bodyPr wrap="square" rtlCol="0">
            <a:spAutoFit/>
          </a:bodyPr>
          <a:lstStyle/>
          <a:p>
            <a:r>
              <a:rPr lang="sl-SI" sz="2400" b="1" dirty="0">
                <a:solidFill>
                  <a:srgbClr val="6ECECB"/>
                </a:solidFill>
              </a:rPr>
              <a:t>Glas znamke</a:t>
            </a:r>
            <a:endParaRPr lang="en-GB" sz="2400" b="1" dirty="0">
              <a:solidFill>
                <a:srgbClr val="6ECECB"/>
              </a:solidFill>
            </a:endParaRPr>
          </a:p>
          <a:p>
            <a:r>
              <a:rPr lang="sl-SI" sz="2400" dirty="0"/>
              <a:t>Kako znamka komunicira</a:t>
            </a:r>
            <a:r>
              <a:rPr lang="en-GB" sz="2400" dirty="0"/>
              <a:t>?</a:t>
            </a:r>
          </a:p>
        </p:txBody>
      </p:sp>
      <p:pic>
        <p:nvPicPr>
          <p:cNvPr id="7" name="Imagem 6">
            <a:extLst>
              <a:ext uri="{FF2B5EF4-FFF2-40B4-BE49-F238E27FC236}">
                <a16:creationId xmlns:a16="http://schemas.microsoft.com/office/drawing/2014/main" id="{87F97334-8EA6-42FC-89F4-9CD49DFC4C89}"/>
              </a:ext>
            </a:extLst>
          </p:cNvPr>
          <p:cNvPicPr>
            <a:picLocks noChangeAspect="1"/>
          </p:cNvPicPr>
          <p:nvPr/>
        </p:nvPicPr>
        <p:blipFill>
          <a:blip r:embed="rId3"/>
          <a:stretch>
            <a:fillRect/>
          </a:stretch>
        </p:blipFill>
        <p:spPr>
          <a:xfrm>
            <a:off x="5172516" y="1582033"/>
            <a:ext cx="1846967" cy="1846967"/>
          </a:xfrm>
          <a:prstGeom prst="rect">
            <a:avLst/>
          </a:prstGeom>
        </p:spPr>
      </p:pic>
      <p:sp>
        <p:nvSpPr>
          <p:cNvPr id="8" name="Coração 7">
            <a:extLst>
              <a:ext uri="{FF2B5EF4-FFF2-40B4-BE49-F238E27FC236}">
                <a16:creationId xmlns:a16="http://schemas.microsoft.com/office/drawing/2014/main" id="{BDC7E512-7356-4835-9012-04B2BAEC5A74}"/>
              </a:ext>
            </a:extLst>
          </p:cNvPr>
          <p:cNvSpPr/>
          <p:nvPr/>
        </p:nvSpPr>
        <p:spPr>
          <a:xfrm>
            <a:off x="6031348" y="2222398"/>
            <a:ext cx="252000" cy="252000"/>
          </a:xfrm>
          <a:prstGeom prst="hear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exão reta 18">
            <a:extLst>
              <a:ext uri="{FF2B5EF4-FFF2-40B4-BE49-F238E27FC236}">
                <a16:creationId xmlns:a16="http://schemas.microsoft.com/office/drawing/2014/main" id="{E48BB09B-8AFA-4C7E-B47B-A43356FAE45C}"/>
              </a:ext>
            </a:extLst>
          </p:cNvPr>
          <p:cNvCxnSpPr>
            <a:cxnSpLocks/>
          </p:cNvCxnSpPr>
          <p:nvPr/>
        </p:nvCxnSpPr>
        <p:spPr>
          <a:xfrm flipV="1">
            <a:off x="4187572" y="2363569"/>
            <a:ext cx="1936591" cy="2996502"/>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16D7F1BD-C5F5-4368-98C7-B9A6838B6CA7}"/>
              </a:ext>
            </a:extLst>
          </p:cNvPr>
          <p:cNvCxnSpPr>
            <a:cxnSpLocks/>
          </p:cNvCxnSpPr>
          <p:nvPr/>
        </p:nvCxnSpPr>
        <p:spPr>
          <a:xfrm flipH="1" flipV="1">
            <a:off x="6132491" y="2835277"/>
            <a:ext cx="1445792" cy="2156343"/>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A47CF996-0F54-4D3B-9A76-B0EC0A9B2069}"/>
              </a:ext>
            </a:extLst>
          </p:cNvPr>
          <p:cNvCxnSpPr>
            <a:cxnSpLocks/>
          </p:cNvCxnSpPr>
          <p:nvPr/>
        </p:nvCxnSpPr>
        <p:spPr>
          <a:xfrm>
            <a:off x="6096000" y="1683932"/>
            <a:ext cx="1685814" cy="357304"/>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32" name="Conexão reta 31">
            <a:extLst>
              <a:ext uri="{FF2B5EF4-FFF2-40B4-BE49-F238E27FC236}">
                <a16:creationId xmlns:a16="http://schemas.microsoft.com/office/drawing/2014/main" id="{27FB4DC0-F46E-41B7-BCC6-7A10F5A08BF8}"/>
              </a:ext>
            </a:extLst>
          </p:cNvPr>
          <p:cNvCxnSpPr>
            <a:cxnSpLocks/>
          </p:cNvCxnSpPr>
          <p:nvPr/>
        </p:nvCxnSpPr>
        <p:spPr>
          <a:xfrm>
            <a:off x="6096000" y="1861519"/>
            <a:ext cx="1782315" cy="1456436"/>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sp>
        <p:nvSpPr>
          <p:cNvPr id="65" name="CaixaDeTexto 64">
            <a:extLst>
              <a:ext uri="{FF2B5EF4-FFF2-40B4-BE49-F238E27FC236}">
                <a16:creationId xmlns:a16="http://schemas.microsoft.com/office/drawing/2014/main" id="{0739F2F6-8CFD-48B5-9A36-1151B6DD253A}"/>
              </a:ext>
            </a:extLst>
          </p:cNvPr>
          <p:cNvSpPr txBox="1"/>
          <p:nvPr/>
        </p:nvSpPr>
        <p:spPr>
          <a:xfrm>
            <a:off x="0" y="1319105"/>
            <a:ext cx="5233564" cy="553998"/>
          </a:xfrm>
          <a:prstGeom prst="rect">
            <a:avLst/>
          </a:prstGeom>
          <a:solidFill>
            <a:srgbClr val="FDDE00"/>
          </a:solidFill>
        </p:spPr>
        <p:txBody>
          <a:bodyPr wrap="square" lIns="396000">
            <a:spAutoFit/>
          </a:bodyPr>
          <a:lstStyle/>
          <a:p>
            <a:pPr>
              <a:buClr>
                <a:srgbClr val="6ECECB"/>
              </a:buClr>
            </a:pPr>
            <a:r>
              <a:rPr lang="sl-SI" sz="3000" b="1" dirty="0"/>
              <a:t>Znamka je kot oseba</a:t>
            </a:r>
            <a:r>
              <a:rPr lang="en-GB" sz="3000" b="1" dirty="0"/>
              <a:t>! </a:t>
            </a:r>
          </a:p>
        </p:txBody>
      </p:sp>
    </p:spTree>
    <p:extLst>
      <p:ext uri="{BB962C8B-B14F-4D97-AF65-F5344CB8AC3E}">
        <p14:creationId xmlns:p14="http://schemas.microsoft.com/office/powerpoint/2010/main" val="3936539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a:xfrm>
            <a:off x="315686" y="875544"/>
            <a:ext cx="5138057" cy="4883987"/>
          </a:xfrm>
        </p:spPr>
        <p:txBody>
          <a:bodyPr/>
          <a:lstStyle/>
          <a:p>
            <a:pPr algn="ctr"/>
            <a:r>
              <a:rPr lang="sl-SI" dirty="0"/>
              <a:t>Identiteta znamke in osebnost znamke</a:t>
            </a:r>
            <a:endParaRPr lang="en-GB" dirty="0"/>
          </a:p>
          <a:p>
            <a:endParaRPr lang="en-GB" dirty="0"/>
          </a:p>
          <a:p>
            <a:pPr>
              <a:buClr>
                <a:srgbClr val="FDDE00"/>
              </a:buClr>
              <a:buFont typeface="Calibri" panose="020F0502020204030204" pitchFamily="34" charset="0"/>
              <a:buChar char="→"/>
            </a:pPr>
            <a:r>
              <a:rPr lang="en-GB" spc="-30" dirty="0">
                <a:solidFill>
                  <a:schemeClr val="bg1"/>
                </a:solidFill>
                <a:effectLst>
                  <a:outerShdw blurRad="38100" dist="38100" dir="2700000" algn="tl">
                    <a:srgbClr val="000000">
                      <a:alpha val="43137"/>
                    </a:srgbClr>
                  </a:outerShdw>
                </a:effectLst>
              </a:rPr>
              <a:t> </a:t>
            </a:r>
            <a:r>
              <a:rPr lang="sl-SI" spc="-30" dirty="0">
                <a:solidFill>
                  <a:schemeClr val="bg1"/>
                </a:solidFill>
                <a:effectLst>
                  <a:outerShdw blurRad="38100" dist="38100" dir="2700000" algn="tl">
                    <a:srgbClr val="000000">
                      <a:alpha val="43137"/>
                    </a:srgbClr>
                  </a:outerShdw>
                </a:effectLst>
              </a:rPr>
              <a:t>Temeljne ideje znamke</a:t>
            </a:r>
            <a:endParaRPr lang="en-GB" spc="-30" dirty="0">
              <a:solidFill>
                <a:schemeClr val="bg1"/>
              </a:solidFill>
              <a:effectLst>
                <a:outerShdw blurRad="38100" dist="38100" dir="2700000" algn="tl">
                  <a:srgbClr val="000000">
                    <a:alpha val="43137"/>
                  </a:srgbClr>
                </a:outerShdw>
              </a:effectLst>
            </a:endParaRPr>
          </a:p>
          <a:p>
            <a:pPr>
              <a:buFont typeface="Arial" panose="020B0604020202020204" pitchFamily="34" charset="0"/>
              <a:buChar char="•"/>
            </a:pPr>
            <a:r>
              <a:rPr lang="en-GB" dirty="0">
                <a:solidFill>
                  <a:srgbClr val="92DAD8"/>
                </a:solidFill>
              </a:rPr>
              <a:t> </a:t>
            </a:r>
            <a:r>
              <a:rPr lang="sl-SI" dirty="0">
                <a:solidFill>
                  <a:srgbClr val="92DAD8"/>
                </a:solidFill>
              </a:rPr>
              <a:t>Vrednote znamke</a:t>
            </a:r>
            <a:endParaRPr lang="en-GB" dirty="0">
              <a:solidFill>
                <a:srgbClr val="92DAD8"/>
              </a:solidFill>
            </a:endParaRPr>
          </a:p>
          <a:p>
            <a:pPr>
              <a:buFont typeface="Arial" panose="020B0604020202020204" pitchFamily="34" charset="0"/>
              <a:buChar char="•"/>
            </a:pPr>
            <a:r>
              <a:rPr lang="en-GB" dirty="0">
                <a:solidFill>
                  <a:srgbClr val="92DAD8"/>
                </a:solidFill>
              </a:rPr>
              <a:t> </a:t>
            </a:r>
            <a:r>
              <a:rPr lang="sl-SI" dirty="0">
                <a:solidFill>
                  <a:srgbClr val="92DAD8"/>
                </a:solidFill>
              </a:rPr>
              <a:t>Osebnost znamke</a:t>
            </a:r>
            <a:endParaRPr lang="en-GB" dirty="0">
              <a:solidFill>
                <a:srgbClr val="92DAD8"/>
              </a:solidFill>
            </a:endParaRPr>
          </a:p>
          <a:p>
            <a:pPr>
              <a:buFont typeface="Arial" panose="020B0604020202020204" pitchFamily="34" charset="0"/>
              <a:buChar char="•"/>
            </a:pPr>
            <a:r>
              <a:rPr lang="en-GB" dirty="0">
                <a:solidFill>
                  <a:srgbClr val="92DAD8"/>
                </a:solidFill>
              </a:rPr>
              <a:t> </a:t>
            </a:r>
            <a:r>
              <a:rPr lang="sl-SI" dirty="0">
                <a:solidFill>
                  <a:srgbClr val="92DAD8"/>
                </a:solidFill>
              </a:rPr>
              <a:t>Obljuba</a:t>
            </a:r>
            <a:r>
              <a:rPr lang="en-GB" dirty="0">
                <a:solidFill>
                  <a:srgbClr val="92DAD8"/>
                </a:solidFill>
              </a:rPr>
              <a:t> &amp; </a:t>
            </a:r>
            <a:r>
              <a:rPr lang="sl-SI" dirty="0">
                <a:solidFill>
                  <a:srgbClr val="92DAD8"/>
                </a:solidFill>
              </a:rPr>
              <a:t>slogan</a:t>
            </a:r>
            <a:endParaRPr lang="en-GB" dirty="0"/>
          </a:p>
        </p:txBody>
      </p:sp>
      <p:pic>
        <p:nvPicPr>
          <p:cNvPr id="7" name="Imagem 6">
            <a:extLst>
              <a:ext uri="{FF2B5EF4-FFF2-40B4-BE49-F238E27FC236}">
                <a16:creationId xmlns:a16="http://schemas.microsoft.com/office/drawing/2014/main" id="{BFD8FCCC-1697-4FDF-AFAA-38931EC3520D}"/>
              </a:ext>
            </a:extLst>
          </p:cNvPr>
          <p:cNvPicPr>
            <a:picLocks noChangeAspect="1"/>
          </p:cNvPicPr>
          <p:nvPr/>
        </p:nvPicPr>
        <p:blipFill>
          <a:blip r:embed="rId2"/>
          <a:stretch>
            <a:fillRect/>
          </a:stretch>
        </p:blipFill>
        <p:spPr>
          <a:xfrm>
            <a:off x="5589154" y="1228051"/>
            <a:ext cx="6602846" cy="4401897"/>
          </a:xfrm>
          <a:prstGeom prst="rect">
            <a:avLst/>
          </a:prstGeom>
        </p:spPr>
      </p:pic>
    </p:spTree>
    <p:extLst>
      <p:ext uri="{BB962C8B-B14F-4D97-AF65-F5344CB8AC3E}">
        <p14:creationId xmlns:p14="http://schemas.microsoft.com/office/powerpoint/2010/main" val="101776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ta: Para Baixo 9">
            <a:extLst>
              <a:ext uri="{FF2B5EF4-FFF2-40B4-BE49-F238E27FC236}">
                <a16:creationId xmlns:a16="http://schemas.microsoft.com/office/drawing/2014/main" id="{5E687E23-FA9E-46C6-A42E-FD56DC0D74BA}"/>
              </a:ext>
            </a:extLst>
          </p:cNvPr>
          <p:cNvSpPr/>
          <p:nvPr/>
        </p:nvSpPr>
        <p:spPr>
          <a:xfrm rot="10800000">
            <a:off x="5006222" y="1495255"/>
            <a:ext cx="1398432" cy="2705328"/>
          </a:xfrm>
          <a:prstGeom prst="down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19902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Zlati krog</a:t>
            </a:r>
            <a:endParaRPr lang="en-US" sz="3600" b="1" dirty="0"/>
          </a:p>
        </p:txBody>
      </p:sp>
      <p:sp>
        <p:nvSpPr>
          <p:cNvPr id="2" name="Oval 1">
            <a:extLst>
              <a:ext uri="{FF2B5EF4-FFF2-40B4-BE49-F238E27FC236}">
                <a16:creationId xmlns:a16="http://schemas.microsoft.com/office/drawing/2014/main" id="{B12072E7-D20E-401F-BA4A-D98BECDE4686}"/>
              </a:ext>
            </a:extLst>
          </p:cNvPr>
          <p:cNvSpPr/>
          <p:nvPr/>
        </p:nvSpPr>
        <p:spPr>
          <a:xfrm>
            <a:off x="4383980" y="1608828"/>
            <a:ext cx="4680000" cy="468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1916314-D881-4C2B-8A0E-E28262C7DD03}"/>
              </a:ext>
            </a:extLst>
          </p:cNvPr>
          <p:cNvSpPr/>
          <p:nvPr/>
        </p:nvSpPr>
        <p:spPr>
          <a:xfrm>
            <a:off x="5094836" y="2328828"/>
            <a:ext cx="3240000" cy="324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98678BBB-037F-4C4B-A135-49B2F197A65B}"/>
              </a:ext>
            </a:extLst>
          </p:cNvPr>
          <p:cNvSpPr/>
          <p:nvPr/>
        </p:nvSpPr>
        <p:spPr>
          <a:xfrm>
            <a:off x="5823980" y="3048828"/>
            <a:ext cx="1800000" cy="180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ixaDeTexto 2">
            <a:extLst>
              <a:ext uri="{FF2B5EF4-FFF2-40B4-BE49-F238E27FC236}">
                <a16:creationId xmlns:a16="http://schemas.microsoft.com/office/drawing/2014/main" id="{D704564B-DD59-4B5A-8E9E-D51F88AF880D}"/>
              </a:ext>
            </a:extLst>
          </p:cNvPr>
          <p:cNvSpPr txBox="1"/>
          <p:nvPr/>
        </p:nvSpPr>
        <p:spPr>
          <a:xfrm>
            <a:off x="5814836" y="3717347"/>
            <a:ext cx="1800000" cy="461665"/>
          </a:xfrm>
          <a:prstGeom prst="rect">
            <a:avLst/>
          </a:prstGeom>
          <a:noFill/>
        </p:spPr>
        <p:txBody>
          <a:bodyPr wrap="square" rtlCol="0">
            <a:spAutoFit/>
          </a:bodyPr>
          <a:lstStyle/>
          <a:p>
            <a:pPr algn="ctr"/>
            <a:r>
              <a:rPr lang="sl-SI" sz="2400" b="1" dirty="0"/>
              <a:t>ZAKAJ</a:t>
            </a:r>
            <a:r>
              <a:rPr lang="en-GB" sz="2400" b="1" dirty="0"/>
              <a:t>?</a:t>
            </a:r>
          </a:p>
        </p:txBody>
      </p:sp>
      <p:sp>
        <p:nvSpPr>
          <p:cNvPr id="7" name="CaixaDeTexto 6">
            <a:extLst>
              <a:ext uri="{FF2B5EF4-FFF2-40B4-BE49-F238E27FC236}">
                <a16:creationId xmlns:a16="http://schemas.microsoft.com/office/drawing/2014/main" id="{44998435-A41A-47AD-842E-9292240C0A86}"/>
              </a:ext>
            </a:extLst>
          </p:cNvPr>
          <p:cNvSpPr txBox="1"/>
          <p:nvPr/>
        </p:nvSpPr>
        <p:spPr>
          <a:xfrm>
            <a:off x="5823980" y="2532837"/>
            <a:ext cx="1800000" cy="461665"/>
          </a:xfrm>
          <a:prstGeom prst="rect">
            <a:avLst/>
          </a:prstGeom>
          <a:noFill/>
        </p:spPr>
        <p:txBody>
          <a:bodyPr wrap="square" rtlCol="0">
            <a:spAutoFit/>
          </a:bodyPr>
          <a:lstStyle/>
          <a:p>
            <a:pPr algn="ctr"/>
            <a:r>
              <a:rPr lang="sl-SI" sz="2400" b="1" dirty="0"/>
              <a:t>KAKO</a:t>
            </a:r>
            <a:r>
              <a:rPr lang="en-GB" sz="2400" b="1" dirty="0"/>
              <a:t>?</a:t>
            </a:r>
          </a:p>
        </p:txBody>
      </p:sp>
      <p:sp>
        <p:nvSpPr>
          <p:cNvPr id="8" name="CaixaDeTexto 7">
            <a:extLst>
              <a:ext uri="{FF2B5EF4-FFF2-40B4-BE49-F238E27FC236}">
                <a16:creationId xmlns:a16="http://schemas.microsoft.com/office/drawing/2014/main" id="{53712D75-7366-4383-A7C7-470EF852D995}"/>
              </a:ext>
            </a:extLst>
          </p:cNvPr>
          <p:cNvSpPr txBox="1"/>
          <p:nvPr/>
        </p:nvSpPr>
        <p:spPr>
          <a:xfrm>
            <a:off x="5814836" y="1755891"/>
            <a:ext cx="1800000" cy="461665"/>
          </a:xfrm>
          <a:prstGeom prst="rect">
            <a:avLst/>
          </a:prstGeom>
          <a:noFill/>
        </p:spPr>
        <p:txBody>
          <a:bodyPr wrap="square" rtlCol="0">
            <a:spAutoFit/>
          </a:bodyPr>
          <a:lstStyle/>
          <a:p>
            <a:pPr algn="ctr"/>
            <a:r>
              <a:rPr lang="sl-SI" sz="2400" b="1" dirty="0"/>
              <a:t>KAJ</a:t>
            </a:r>
            <a:r>
              <a:rPr lang="en-GB" sz="2400" b="1" dirty="0"/>
              <a:t>?</a:t>
            </a:r>
          </a:p>
        </p:txBody>
      </p:sp>
      <p:sp>
        <p:nvSpPr>
          <p:cNvPr id="6" name="CaixaDeTexto 5">
            <a:extLst>
              <a:ext uri="{FF2B5EF4-FFF2-40B4-BE49-F238E27FC236}">
                <a16:creationId xmlns:a16="http://schemas.microsoft.com/office/drawing/2014/main" id="{96B68023-9FF7-4DF8-B849-8C25F8B83D79}"/>
              </a:ext>
            </a:extLst>
          </p:cNvPr>
          <p:cNvSpPr txBox="1"/>
          <p:nvPr/>
        </p:nvSpPr>
        <p:spPr>
          <a:xfrm>
            <a:off x="9290746" y="571581"/>
            <a:ext cx="2690722" cy="1697068"/>
          </a:xfrm>
          <a:prstGeom prst="rect">
            <a:avLst/>
          </a:prstGeom>
          <a:solidFill>
            <a:schemeClr val="bg1">
              <a:lumMod val="95000"/>
            </a:schemeClr>
          </a:solidFill>
        </p:spPr>
        <p:txBody>
          <a:bodyPr wrap="square" rtlCol="0">
            <a:spAutoFit/>
          </a:bodyPr>
          <a:lstStyle/>
          <a:p>
            <a:pPr>
              <a:lnSpc>
                <a:spcPct val="150000"/>
              </a:lnSpc>
            </a:pPr>
            <a:r>
              <a:rPr lang="sl-SI" sz="2400" dirty="0"/>
              <a:t>Kako tvoj izdelek odseva tvoje vrednote</a:t>
            </a:r>
            <a:r>
              <a:rPr lang="en-GB" sz="2400" dirty="0"/>
              <a:t>?</a:t>
            </a:r>
          </a:p>
        </p:txBody>
      </p:sp>
      <p:sp>
        <p:nvSpPr>
          <p:cNvPr id="12" name="CaixaDeTexto 11">
            <a:extLst>
              <a:ext uri="{FF2B5EF4-FFF2-40B4-BE49-F238E27FC236}">
                <a16:creationId xmlns:a16="http://schemas.microsoft.com/office/drawing/2014/main" id="{5FB218B9-2292-4460-9716-33982FA4925D}"/>
              </a:ext>
            </a:extLst>
          </p:cNvPr>
          <p:cNvSpPr txBox="1"/>
          <p:nvPr/>
        </p:nvSpPr>
        <p:spPr>
          <a:xfrm>
            <a:off x="9073124" y="4918074"/>
            <a:ext cx="3007509" cy="1143070"/>
          </a:xfrm>
          <a:prstGeom prst="rect">
            <a:avLst/>
          </a:prstGeom>
          <a:solidFill>
            <a:schemeClr val="bg1">
              <a:lumMod val="95000"/>
            </a:schemeClr>
          </a:solidFill>
        </p:spPr>
        <p:txBody>
          <a:bodyPr wrap="square" rtlCol="0">
            <a:spAutoFit/>
          </a:bodyPr>
          <a:lstStyle/>
          <a:p>
            <a:pPr>
              <a:lnSpc>
                <a:spcPct val="150000"/>
              </a:lnSpc>
            </a:pPr>
            <a:r>
              <a:rPr lang="sl-SI" sz="2400" dirty="0"/>
              <a:t>Zakaj to počneš</a:t>
            </a:r>
            <a:r>
              <a:rPr lang="en-GB" sz="2400" dirty="0"/>
              <a:t>?</a:t>
            </a:r>
          </a:p>
          <a:p>
            <a:pPr>
              <a:lnSpc>
                <a:spcPct val="150000"/>
              </a:lnSpc>
            </a:pPr>
            <a:r>
              <a:rPr lang="sl-SI" sz="2400" dirty="0"/>
              <a:t>Kaj je tvoj namen</a:t>
            </a:r>
            <a:r>
              <a:rPr lang="en-GB" sz="2400" dirty="0"/>
              <a:t>?</a:t>
            </a:r>
          </a:p>
        </p:txBody>
      </p:sp>
      <p:sp>
        <p:nvSpPr>
          <p:cNvPr id="13" name="CaixaDeTexto 12">
            <a:extLst>
              <a:ext uri="{FF2B5EF4-FFF2-40B4-BE49-F238E27FC236}">
                <a16:creationId xmlns:a16="http://schemas.microsoft.com/office/drawing/2014/main" id="{E58B203B-554A-461A-9528-E833D7F1BE4A}"/>
              </a:ext>
            </a:extLst>
          </p:cNvPr>
          <p:cNvSpPr txBox="1"/>
          <p:nvPr/>
        </p:nvSpPr>
        <p:spPr>
          <a:xfrm>
            <a:off x="9417589" y="2695227"/>
            <a:ext cx="2563879" cy="1143070"/>
          </a:xfrm>
          <a:prstGeom prst="rect">
            <a:avLst/>
          </a:prstGeom>
          <a:solidFill>
            <a:schemeClr val="bg1">
              <a:lumMod val="95000"/>
            </a:schemeClr>
          </a:solidFill>
        </p:spPr>
        <p:txBody>
          <a:bodyPr wrap="square" rtlCol="0">
            <a:spAutoFit/>
          </a:bodyPr>
          <a:lstStyle/>
          <a:p>
            <a:pPr>
              <a:lnSpc>
                <a:spcPct val="150000"/>
              </a:lnSpc>
            </a:pPr>
            <a:r>
              <a:rPr lang="sl-SI" sz="2400" dirty="0"/>
              <a:t>Na kakšen način namen realiziraš</a:t>
            </a:r>
            <a:r>
              <a:rPr lang="en-GB" sz="2400" dirty="0"/>
              <a:t>?</a:t>
            </a:r>
          </a:p>
        </p:txBody>
      </p:sp>
      <p:cxnSp>
        <p:nvCxnSpPr>
          <p:cNvPr id="14" name="Conexão reta unidirecional 13">
            <a:extLst>
              <a:ext uri="{FF2B5EF4-FFF2-40B4-BE49-F238E27FC236}">
                <a16:creationId xmlns:a16="http://schemas.microsoft.com/office/drawing/2014/main" id="{24F78A29-B90D-441D-A8FA-69EEBF83046E}"/>
              </a:ext>
            </a:extLst>
          </p:cNvPr>
          <p:cNvCxnSpPr>
            <a:cxnSpLocks/>
            <a:stCxn id="3" idx="2"/>
            <a:endCxn id="12" idx="1"/>
          </p:cNvCxnSpPr>
          <p:nvPr/>
        </p:nvCxnSpPr>
        <p:spPr>
          <a:xfrm>
            <a:off x="6714836" y="4179012"/>
            <a:ext cx="2358288" cy="1310597"/>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xão reta unidirecional 15">
            <a:extLst>
              <a:ext uri="{FF2B5EF4-FFF2-40B4-BE49-F238E27FC236}">
                <a16:creationId xmlns:a16="http://schemas.microsoft.com/office/drawing/2014/main" id="{F8B82C93-057D-4972-AC80-A004874731E3}"/>
              </a:ext>
            </a:extLst>
          </p:cNvPr>
          <p:cNvCxnSpPr>
            <a:cxnSpLocks/>
            <a:endCxn id="13" idx="1"/>
          </p:cNvCxnSpPr>
          <p:nvPr/>
        </p:nvCxnSpPr>
        <p:spPr>
          <a:xfrm>
            <a:off x="7249212" y="2802332"/>
            <a:ext cx="2168377" cy="46443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xão reta unidirecional 21">
            <a:extLst>
              <a:ext uri="{FF2B5EF4-FFF2-40B4-BE49-F238E27FC236}">
                <a16:creationId xmlns:a16="http://schemas.microsoft.com/office/drawing/2014/main" id="{C4CA9B70-BD0F-4F54-A129-F9DCC423A76E}"/>
              </a:ext>
            </a:extLst>
          </p:cNvPr>
          <p:cNvCxnSpPr>
            <a:cxnSpLocks/>
            <a:endCxn id="6" idx="1"/>
          </p:cNvCxnSpPr>
          <p:nvPr/>
        </p:nvCxnSpPr>
        <p:spPr>
          <a:xfrm flipV="1">
            <a:off x="7249212" y="1420115"/>
            <a:ext cx="2041534" cy="555115"/>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E0460455-83A2-4C23-A853-7F2D5F91EF6B}"/>
              </a:ext>
            </a:extLst>
          </p:cNvPr>
          <p:cNvSpPr txBox="1"/>
          <p:nvPr/>
        </p:nvSpPr>
        <p:spPr>
          <a:xfrm>
            <a:off x="397309" y="1281615"/>
            <a:ext cx="3759906" cy="3359061"/>
          </a:xfrm>
          <a:prstGeom prst="rect">
            <a:avLst/>
          </a:prstGeom>
          <a:noFill/>
        </p:spPr>
        <p:txBody>
          <a:bodyPr wrap="square">
            <a:spAutoFit/>
          </a:bodyPr>
          <a:lstStyle/>
          <a:p>
            <a:pPr>
              <a:lnSpc>
                <a:spcPct val="150000"/>
              </a:lnSpc>
            </a:pPr>
            <a:r>
              <a:rPr lang="sl-SI" sz="3000" i="1" dirty="0">
                <a:solidFill>
                  <a:srgbClr val="F7981D"/>
                </a:solidFill>
              </a:rPr>
              <a:t>Ljudje ne kupujejo tega, kar počneš, ampak zakaj to počneš.</a:t>
            </a:r>
          </a:p>
          <a:p>
            <a:pPr>
              <a:lnSpc>
                <a:spcPct val="150000"/>
              </a:lnSpc>
            </a:pPr>
            <a:r>
              <a:rPr lang="en-US" sz="2400" i="1" dirty="0"/>
              <a:t>Simon Sinek</a:t>
            </a:r>
            <a:endParaRPr lang="en-GB" sz="2400" i="1" dirty="0"/>
          </a:p>
        </p:txBody>
      </p:sp>
    </p:spTree>
    <p:extLst>
      <p:ext uri="{BB962C8B-B14F-4D97-AF65-F5344CB8AC3E}">
        <p14:creationId xmlns:p14="http://schemas.microsoft.com/office/powerpoint/2010/main" val="3954669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https://youtu.be/7dAaWweraQ4</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TED Simon Sinek The Golden Circle Clip</a:t>
            </a:r>
            <a:endParaRPr lang="en-GB" sz="2400" b="1" i="1" dirty="0">
              <a:solidFill>
                <a:schemeClr val="bg1">
                  <a:lumMod val="65000"/>
                </a:schemeClr>
              </a:solidFill>
            </a:endParaRPr>
          </a:p>
        </p:txBody>
      </p:sp>
      <p:pic>
        <p:nvPicPr>
          <p:cNvPr id="4" name="Multimédia Online 3" title="TED Simon Sinek   The Golden Circle Clip">
            <a:hlinkClick r:id="" action="ppaction://media"/>
            <a:extLst>
              <a:ext uri="{FF2B5EF4-FFF2-40B4-BE49-F238E27FC236}">
                <a16:creationId xmlns:a16="http://schemas.microsoft.com/office/drawing/2014/main" id="{C9E1D5D2-D424-431F-8910-C5D9869A18A1}"/>
              </a:ext>
            </a:extLst>
          </p:cNvPr>
          <p:cNvPicPr>
            <a:picLocks noRot="1"/>
          </p:cNvPicPr>
          <p:nvPr>
            <a:videoFile r:link="rId1"/>
          </p:nvPr>
        </p:nvPicPr>
        <p:blipFill>
          <a:blip r:embed="rId5"/>
          <a:stretch>
            <a:fillRect/>
          </a:stretch>
        </p:blipFill>
        <p:spPr>
          <a:xfrm>
            <a:off x="2683165" y="1289335"/>
            <a:ext cx="6948000" cy="4284000"/>
          </a:xfrm>
          <a:prstGeom prst="rect">
            <a:avLst/>
          </a:prstGeom>
        </p:spPr>
      </p:pic>
    </p:spTree>
    <p:extLst>
      <p:ext uri="{BB962C8B-B14F-4D97-AF65-F5344CB8AC3E}">
        <p14:creationId xmlns:p14="http://schemas.microsoft.com/office/powerpoint/2010/main" val="29478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81CAC57-C7E2-4BEA-8532-CB8121443F6F}"/>
              </a:ext>
            </a:extLst>
          </p:cNvPr>
          <p:cNvSpPr txBox="1"/>
          <p:nvPr/>
        </p:nvSpPr>
        <p:spPr>
          <a:xfrm>
            <a:off x="-1" y="1447063"/>
            <a:ext cx="6540501" cy="2251871"/>
          </a:xfrm>
          <a:prstGeom prst="rect">
            <a:avLst/>
          </a:prstGeom>
          <a:solidFill>
            <a:srgbClr val="6ECECB"/>
          </a:solidFill>
        </p:spPr>
        <p:txBody>
          <a:bodyPr wrap="square" lIns="288000" tIns="108000" rIns="180000" bIns="108000" anchor="ctr">
            <a:spAutoFit/>
          </a:bodyPr>
          <a:lstStyle/>
          <a:p>
            <a:pPr>
              <a:lnSpc>
                <a:spcPct val="120000"/>
              </a:lnSpc>
              <a:spcAft>
                <a:spcPts val="1200"/>
              </a:spcAft>
            </a:pPr>
            <a:r>
              <a:rPr lang="sl-SI" sz="2800" i="1" dirty="0">
                <a:solidFill>
                  <a:schemeClr val="bg1"/>
                </a:solidFill>
              </a:rPr>
              <a:t>Temeljna ideja za znamko je ta, da karkoli organizacija počne in ima, vse mora biti direktno vezano na </a:t>
            </a:r>
            <a:r>
              <a:rPr lang="en-US" sz="2800" b="1" i="1" dirty="0">
                <a:solidFill>
                  <a:srgbClr val="FDDE00"/>
                </a:solidFill>
                <a:effectLst>
                  <a:outerShdw blurRad="38100" dist="38100" dir="2700000" algn="tl">
                    <a:srgbClr val="000000">
                      <a:alpha val="43137"/>
                    </a:srgbClr>
                  </a:outerShdw>
                </a:effectLst>
              </a:rPr>
              <a:t>l</a:t>
            </a:r>
            <a:r>
              <a:rPr lang="sl-SI" sz="2800" b="1" i="1" dirty="0">
                <a:solidFill>
                  <a:srgbClr val="FDDE00"/>
                </a:solidFill>
                <a:effectLst>
                  <a:outerShdw blurRad="38100" dist="38100" dir="2700000" algn="tl">
                    <a:srgbClr val="000000">
                      <a:alpha val="43137"/>
                    </a:srgbClr>
                  </a:outerShdw>
                </a:effectLst>
              </a:rPr>
              <a:t>jasno idejo o tem, kaj podjetje je in kaj namerava postati</a:t>
            </a:r>
            <a:r>
              <a:rPr lang="en-US" sz="2800" b="1" i="1" dirty="0">
                <a:solidFill>
                  <a:srgbClr val="FDDE00"/>
                </a:solidFill>
                <a:effectLst>
                  <a:outerShdw blurRad="38100" dist="38100" dir="2700000" algn="tl">
                    <a:srgbClr val="000000">
                      <a:alpha val="43137"/>
                    </a:srgbClr>
                  </a:outerShdw>
                </a:effectLst>
              </a:rPr>
              <a:t>. </a:t>
            </a:r>
          </a:p>
        </p:txBody>
      </p:sp>
      <p:sp>
        <p:nvSpPr>
          <p:cNvPr id="11" name="Retângulo 10">
            <a:extLst>
              <a:ext uri="{FF2B5EF4-FFF2-40B4-BE49-F238E27FC236}">
                <a16:creationId xmlns:a16="http://schemas.microsoft.com/office/drawing/2014/main" id="{B23D1F0E-B6B6-42F7-B125-8217A21C8B4F}"/>
              </a:ext>
            </a:extLst>
          </p:cNvPr>
          <p:cNvSpPr/>
          <p:nvPr/>
        </p:nvSpPr>
        <p:spPr>
          <a:xfrm>
            <a:off x="1979452" y="4795375"/>
            <a:ext cx="2733947" cy="98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000" b="1" dirty="0">
                <a:solidFill>
                  <a:srgbClr val="6ECECB"/>
                </a:solidFill>
                <a:effectLst>
                  <a:outerShdw blurRad="38100" dist="38100" dir="2700000" algn="tl">
                    <a:srgbClr val="000000">
                      <a:alpha val="43137"/>
                    </a:srgbClr>
                  </a:outerShdw>
                </a:effectLst>
              </a:rPr>
              <a:t>Jedro</a:t>
            </a:r>
            <a:endParaRPr lang="en-GB" sz="4000" b="1" dirty="0">
              <a:solidFill>
                <a:srgbClr val="6ECECB"/>
              </a:solidFill>
              <a:effectLst>
                <a:outerShdw blurRad="38100" dist="38100" dir="2700000" algn="tl">
                  <a:srgbClr val="000000">
                    <a:alpha val="43137"/>
                  </a:srgbClr>
                </a:outerShdw>
              </a:effectLst>
            </a:endParaRPr>
          </a:p>
        </p:txBody>
      </p:sp>
      <p:sp>
        <p:nvSpPr>
          <p:cNvPr id="12" name="CaixaDeTexto 11">
            <a:extLst>
              <a:ext uri="{FF2B5EF4-FFF2-40B4-BE49-F238E27FC236}">
                <a16:creationId xmlns:a16="http://schemas.microsoft.com/office/drawing/2014/main" id="{13D7AC1F-615F-4F17-B773-C9C3C7159C52}"/>
              </a:ext>
            </a:extLst>
          </p:cNvPr>
          <p:cNvSpPr txBox="1"/>
          <p:nvPr/>
        </p:nvSpPr>
        <p:spPr>
          <a:xfrm>
            <a:off x="4713399" y="4570296"/>
            <a:ext cx="6116560" cy="2251065"/>
          </a:xfrm>
          <a:prstGeom prst="rect">
            <a:avLst/>
          </a:prstGeom>
          <a:noFill/>
        </p:spPr>
        <p:txBody>
          <a:bodyPr wrap="square">
            <a:spAutoFit/>
          </a:bodyPr>
          <a:lstStyle/>
          <a:p>
            <a:pPr>
              <a:lnSpc>
                <a:spcPct val="150000"/>
              </a:lnSpc>
              <a:buClr>
                <a:srgbClr val="6ECECB"/>
              </a:buClr>
              <a:buFont typeface="Calibri" panose="020F0502020204030204" pitchFamily="34" charset="0"/>
              <a:buChar char="↘"/>
            </a:pPr>
            <a:r>
              <a:rPr lang="en-GB" sz="2400" dirty="0"/>
              <a:t> </a:t>
            </a:r>
            <a:r>
              <a:rPr lang="sl-SI" sz="2400" dirty="0"/>
              <a:t>Namen obstoja organizacije.</a:t>
            </a:r>
            <a:endParaRPr lang="en-GB" sz="2400" dirty="0"/>
          </a:p>
          <a:p>
            <a:pPr>
              <a:lnSpc>
                <a:spcPct val="150000"/>
              </a:lnSpc>
              <a:buClr>
                <a:srgbClr val="6ECECB"/>
              </a:buClr>
              <a:buFont typeface="Calibri" panose="020F0502020204030204" pitchFamily="34" charset="0"/>
              <a:buChar char="↘"/>
            </a:pPr>
            <a:r>
              <a:rPr lang="en-GB" sz="2400" dirty="0"/>
              <a:t> </a:t>
            </a:r>
            <a:r>
              <a:rPr lang="sl-SI" sz="2400" dirty="0"/>
              <a:t>Predstavlja vrednote organizacije</a:t>
            </a:r>
            <a:r>
              <a:rPr lang="en-GB" sz="2400" dirty="0"/>
              <a:t>.</a:t>
            </a:r>
          </a:p>
          <a:p>
            <a:pPr>
              <a:lnSpc>
                <a:spcPct val="150000"/>
              </a:lnSpc>
              <a:buClr>
                <a:srgbClr val="6ECECB"/>
              </a:buClr>
              <a:buFont typeface="Calibri" panose="020F0502020204030204" pitchFamily="34" charset="0"/>
              <a:buChar char="↘"/>
            </a:pPr>
            <a:r>
              <a:rPr lang="en-GB" sz="2400" dirty="0"/>
              <a:t> </a:t>
            </a:r>
            <a:r>
              <a:rPr lang="sl-SI" sz="2400" dirty="0"/>
              <a:t>Vse to izraženo s čim manj besedami</a:t>
            </a:r>
            <a:r>
              <a:rPr lang="en-GB" sz="2400" dirty="0"/>
              <a:t> (</a:t>
            </a:r>
            <a:r>
              <a:rPr lang="sl-SI" sz="2400" dirty="0"/>
              <a:t>ali s samo eno</a:t>
            </a:r>
            <a:r>
              <a:rPr lang="en-GB" sz="2400" dirty="0"/>
              <a:t>).</a:t>
            </a:r>
          </a:p>
        </p:txBody>
      </p:sp>
      <p:pic>
        <p:nvPicPr>
          <p:cNvPr id="16" name="Imagem 15">
            <a:extLst>
              <a:ext uri="{FF2B5EF4-FFF2-40B4-BE49-F238E27FC236}">
                <a16:creationId xmlns:a16="http://schemas.microsoft.com/office/drawing/2014/main" id="{3467B796-9345-4EFC-97C4-7FE98A77DB2C}"/>
              </a:ext>
            </a:extLst>
          </p:cNvPr>
          <p:cNvPicPr>
            <a:picLocks noChangeAspect="1"/>
          </p:cNvPicPr>
          <p:nvPr/>
        </p:nvPicPr>
        <p:blipFill>
          <a:blip r:embed="rId3"/>
          <a:stretch>
            <a:fillRect/>
          </a:stretch>
        </p:blipFill>
        <p:spPr>
          <a:xfrm rot="12289433" flipH="1">
            <a:off x="953242" y="4291673"/>
            <a:ext cx="1211323" cy="1177940"/>
          </a:xfrm>
          <a:prstGeom prst="rect">
            <a:avLst/>
          </a:prstGeom>
          <a:ln>
            <a:noFill/>
          </a:ln>
        </p:spPr>
      </p:pic>
      <p:pic>
        <p:nvPicPr>
          <p:cNvPr id="17" name="Picture 4" descr="Several Brands and their Core Ideas">
            <a:extLst>
              <a:ext uri="{FF2B5EF4-FFF2-40B4-BE49-F238E27FC236}">
                <a16:creationId xmlns:a16="http://schemas.microsoft.com/office/drawing/2014/main" id="{BE93DDC2-08F0-4D3F-9241-AD566F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749" y="770186"/>
            <a:ext cx="5039466" cy="3351757"/>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BEA1AA99-48A4-4012-A744-DDF0DA1F7EBC}"/>
              </a:ext>
            </a:extLst>
          </p:cNvPr>
          <p:cNvSpPr txBox="1"/>
          <p:nvPr/>
        </p:nvSpPr>
        <p:spPr>
          <a:xfrm>
            <a:off x="5918200" y="4125833"/>
            <a:ext cx="6094476" cy="246221"/>
          </a:xfrm>
          <a:prstGeom prst="rect">
            <a:avLst/>
          </a:prstGeom>
          <a:noFill/>
        </p:spPr>
        <p:txBody>
          <a:bodyPr wrap="square">
            <a:spAutoFit/>
          </a:bodyPr>
          <a:lstStyle/>
          <a:p>
            <a:pPr algn="r"/>
            <a:r>
              <a:rPr lang="en-GB" sz="1000" dirty="0"/>
              <a:t>Source: </a:t>
            </a:r>
            <a:r>
              <a:rPr lang="en-GB" sz="1000" dirty="0">
                <a:hlinkClick r:id="rId5"/>
              </a:rPr>
              <a:t>https://www.labbrand.com/brandsource/issue-article/brand-identity-decoded</a:t>
            </a:r>
            <a:r>
              <a:rPr lang="en-GB" sz="1000" dirty="0"/>
              <a:t> </a:t>
            </a:r>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Jedrna, temeljna ideja znamke</a:t>
            </a:r>
            <a:endParaRPr lang="en-US" sz="3600" b="1" dirty="0"/>
          </a:p>
        </p:txBody>
      </p:sp>
    </p:spTree>
    <p:extLst>
      <p:ext uri="{BB962C8B-B14F-4D97-AF65-F5344CB8AC3E}">
        <p14:creationId xmlns:p14="http://schemas.microsoft.com/office/powerpoint/2010/main" val="4209613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F5FC2A0C-77CF-4E7E-A4CB-35F2E7EB80AD}"/>
              </a:ext>
            </a:extLst>
          </p:cNvPr>
          <p:cNvSpPr/>
          <p:nvPr/>
        </p:nvSpPr>
        <p:spPr>
          <a:xfrm>
            <a:off x="211591" y="911650"/>
            <a:ext cx="11789568" cy="5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03A68D1B-BA50-46D9-A500-EB36B4294BA6}"/>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a:t>
            </a:r>
            <a:r>
              <a:rPr lang="sl-SI" sz="3600" b="1" dirty="0" err="1"/>
              <a:t>Six</a:t>
            </a:r>
            <a:r>
              <a:rPr lang="sl-SI" sz="3600" b="1" dirty="0"/>
              <a:t> </a:t>
            </a:r>
            <a:r>
              <a:rPr lang="sl-SI" sz="3600" b="1" dirty="0" err="1"/>
              <a:t>senses</a:t>
            </a:r>
            <a:endParaRPr lang="en-US" sz="3600" b="1" dirty="0"/>
          </a:p>
        </p:txBody>
      </p:sp>
      <p:pic>
        <p:nvPicPr>
          <p:cNvPr id="8" name="Imagem 7">
            <a:extLst>
              <a:ext uri="{FF2B5EF4-FFF2-40B4-BE49-F238E27FC236}">
                <a16:creationId xmlns:a16="http://schemas.microsoft.com/office/drawing/2014/main" id="{2DCE0571-155C-4455-BB97-ABD4A2878D41}"/>
              </a:ext>
            </a:extLst>
          </p:cNvPr>
          <p:cNvPicPr>
            <a:picLocks noChangeAspect="1"/>
          </p:cNvPicPr>
          <p:nvPr/>
        </p:nvPicPr>
        <p:blipFill>
          <a:blip r:embed="rId3"/>
          <a:stretch>
            <a:fillRect/>
          </a:stretch>
        </p:blipFill>
        <p:spPr>
          <a:xfrm>
            <a:off x="367039" y="337780"/>
            <a:ext cx="720000" cy="720000"/>
          </a:xfrm>
          <a:prstGeom prst="rect">
            <a:avLst/>
          </a:prstGeom>
        </p:spPr>
      </p:pic>
      <p:pic>
        <p:nvPicPr>
          <p:cNvPr id="6" name="Imagem 5">
            <a:extLst>
              <a:ext uri="{FF2B5EF4-FFF2-40B4-BE49-F238E27FC236}">
                <a16:creationId xmlns:a16="http://schemas.microsoft.com/office/drawing/2014/main" id="{03975566-A868-4EAD-BAA9-C2A80B8C0490}"/>
              </a:ext>
            </a:extLst>
          </p:cNvPr>
          <p:cNvPicPr>
            <a:picLocks noChangeAspect="1"/>
          </p:cNvPicPr>
          <p:nvPr/>
        </p:nvPicPr>
        <p:blipFill>
          <a:blip r:embed="rId4"/>
          <a:stretch>
            <a:fillRect/>
          </a:stretch>
        </p:blipFill>
        <p:spPr>
          <a:xfrm>
            <a:off x="328997" y="2219903"/>
            <a:ext cx="5255707" cy="3990602"/>
          </a:xfrm>
          <a:prstGeom prst="rect">
            <a:avLst/>
          </a:prstGeom>
          <a:effectLst>
            <a:outerShdw blurRad="50800" dist="38100" dir="2700000" algn="tl" rotWithShape="0">
              <a:prstClr val="black">
                <a:alpha val="40000"/>
              </a:prstClr>
            </a:outerShdw>
          </a:effectLst>
        </p:spPr>
      </p:pic>
      <p:sp>
        <p:nvSpPr>
          <p:cNvPr id="9" name="CaixaDeTexto 8">
            <a:extLst>
              <a:ext uri="{FF2B5EF4-FFF2-40B4-BE49-F238E27FC236}">
                <a16:creationId xmlns:a16="http://schemas.microsoft.com/office/drawing/2014/main" id="{998264D9-0AFF-471B-AEAA-F638EAA1CA71}"/>
              </a:ext>
            </a:extLst>
          </p:cNvPr>
          <p:cNvSpPr txBox="1"/>
          <p:nvPr/>
        </p:nvSpPr>
        <p:spPr>
          <a:xfrm>
            <a:off x="6096000" y="4100989"/>
            <a:ext cx="6096000" cy="1697068"/>
          </a:xfrm>
          <a:prstGeom prst="rect">
            <a:avLst/>
          </a:prstGeom>
          <a:solidFill>
            <a:srgbClr val="FDDE00"/>
          </a:solidFill>
        </p:spPr>
        <p:txBody>
          <a:bodyPr wrap="square" rtlCol="0" anchor="ctr">
            <a:spAutoFit/>
          </a:bodyPr>
          <a:lstStyle/>
          <a:p>
            <a:pPr>
              <a:lnSpc>
                <a:spcPct val="150000"/>
              </a:lnSpc>
            </a:pPr>
            <a:r>
              <a:rPr lang="sl-SI" sz="2400" dirty="0"/>
              <a:t>Preberi si primere s spletne strani podjetja</a:t>
            </a:r>
            <a:r>
              <a:rPr lang="en-GB" sz="2400" dirty="0"/>
              <a:t> Six Senses</a:t>
            </a:r>
            <a:r>
              <a:rPr lang="sl-SI" sz="2400" dirty="0"/>
              <a:t>. Ali lahko iz prebranega razbereš, da je glavna ideja podjetja </a:t>
            </a:r>
            <a:r>
              <a:rPr lang="en-GB" sz="2400" b="1" dirty="0"/>
              <a:t>“</a:t>
            </a:r>
            <a:r>
              <a:rPr lang="sl-SI" sz="2400" b="1" dirty="0"/>
              <a:t>Trajnost</a:t>
            </a:r>
            <a:r>
              <a:rPr lang="en-GB" sz="2400" b="1" dirty="0"/>
              <a:t>”?</a:t>
            </a:r>
          </a:p>
        </p:txBody>
      </p:sp>
      <p:pic>
        <p:nvPicPr>
          <p:cNvPr id="18" name="Imagem 17">
            <a:extLst>
              <a:ext uri="{FF2B5EF4-FFF2-40B4-BE49-F238E27FC236}">
                <a16:creationId xmlns:a16="http://schemas.microsoft.com/office/drawing/2014/main" id="{F7DFA045-6B0D-4040-96A8-1BAA15C9CAB6}"/>
              </a:ext>
            </a:extLst>
          </p:cNvPr>
          <p:cNvPicPr>
            <a:picLocks noChangeAspect="1"/>
          </p:cNvPicPr>
          <p:nvPr/>
        </p:nvPicPr>
        <p:blipFill>
          <a:blip r:embed="rId5"/>
          <a:stretch>
            <a:fillRect/>
          </a:stretch>
        </p:blipFill>
        <p:spPr>
          <a:xfrm>
            <a:off x="5803432" y="1136767"/>
            <a:ext cx="6078621" cy="2645513"/>
          </a:xfrm>
          <a:prstGeom prst="rect">
            <a:avLst/>
          </a:prstGeom>
          <a:effectLst>
            <a:outerShdw blurRad="50800" dist="38100" dir="2700000" algn="tl" rotWithShape="0">
              <a:prstClr val="black">
                <a:alpha val="40000"/>
              </a:prstClr>
            </a:outerShdw>
          </a:effectLst>
        </p:spPr>
      </p:pic>
      <p:pic>
        <p:nvPicPr>
          <p:cNvPr id="21" name="Picture 2" descr="May be an image of text that says &quot;SIX SENSES HOTELS RESORTS SPAS&quot;">
            <a:extLst>
              <a:ext uri="{FF2B5EF4-FFF2-40B4-BE49-F238E27FC236}">
                <a16:creationId xmlns:a16="http://schemas.microsoft.com/office/drawing/2014/main" id="{D9C6BBD0-3987-49AE-A12D-5D8719C47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783" y="969396"/>
            <a:ext cx="1221521" cy="1221521"/>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C34F971D-033B-4E5E-9A10-C518F1D35B71}"/>
              </a:ext>
            </a:extLst>
          </p:cNvPr>
          <p:cNvSpPr txBox="1"/>
          <p:nvPr/>
        </p:nvSpPr>
        <p:spPr>
          <a:xfrm>
            <a:off x="2579599" y="1353791"/>
            <a:ext cx="3103418" cy="369332"/>
          </a:xfrm>
          <a:prstGeom prst="rect">
            <a:avLst/>
          </a:prstGeom>
          <a:noFill/>
        </p:spPr>
        <p:txBody>
          <a:bodyPr wrap="square" rtlCol="0">
            <a:spAutoFit/>
          </a:bodyPr>
          <a:lstStyle/>
          <a:p>
            <a:r>
              <a:rPr lang="en-GB" dirty="0">
                <a:solidFill>
                  <a:srgbClr val="6ECECB"/>
                </a:solidFill>
                <a:hlinkClick r:id="rId7">
                  <a:extLst>
                    <a:ext uri="{A12FA001-AC4F-418D-AE19-62706E023703}">
                      <ahyp:hlinkClr xmlns:ahyp="http://schemas.microsoft.com/office/drawing/2018/hyperlinkcolor" val="tx"/>
                    </a:ext>
                  </a:extLst>
                </a:hlinkClick>
              </a:rPr>
              <a:t>www.sixsenses.com</a:t>
            </a:r>
            <a:r>
              <a:rPr lang="en-GB" dirty="0">
                <a:solidFill>
                  <a:srgbClr val="6ECECB"/>
                </a:solidFill>
              </a:rPr>
              <a:t> </a:t>
            </a:r>
          </a:p>
        </p:txBody>
      </p:sp>
    </p:spTree>
    <p:extLst>
      <p:ext uri="{BB962C8B-B14F-4D97-AF65-F5344CB8AC3E}">
        <p14:creationId xmlns:p14="http://schemas.microsoft.com/office/powerpoint/2010/main" val="574407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Jedrna ideja</a:t>
            </a:r>
            <a:endParaRPr lang="en-US" sz="3600" b="1" dirty="0"/>
          </a:p>
        </p:txBody>
      </p:sp>
      <p:cxnSp>
        <p:nvCxnSpPr>
          <p:cNvPr id="3" name="Conexão reta 2">
            <a:extLst>
              <a:ext uri="{FF2B5EF4-FFF2-40B4-BE49-F238E27FC236}">
                <a16:creationId xmlns:a16="http://schemas.microsoft.com/office/drawing/2014/main" id="{74AEF1D6-36D0-40B3-AACC-CC462011260E}"/>
              </a:ext>
            </a:extLst>
          </p:cNvPr>
          <p:cNvCxnSpPr>
            <a:cxnSpLocks/>
          </p:cNvCxnSpPr>
          <p:nvPr/>
        </p:nvCxnSpPr>
        <p:spPr>
          <a:xfrm>
            <a:off x="6114474" y="1057415"/>
            <a:ext cx="0" cy="522000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5" name="Conexão reta 4">
            <a:extLst>
              <a:ext uri="{FF2B5EF4-FFF2-40B4-BE49-F238E27FC236}">
                <a16:creationId xmlns:a16="http://schemas.microsoft.com/office/drawing/2014/main" id="{6C594817-8C18-4B06-947C-7AEF1CEA2AD4}"/>
              </a:ext>
            </a:extLst>
          </p:cNvPr>
          <p:cNvCxnSpPr>
            <a:cxnSpLocks/>
          </p:cNvCxnSpPr>
          <p:nvPr/>
        </p:nvCxnSpPr>
        <p:spPr>
          <a:xfrm>
            <a:off x="366692" y="3667415"/>
            <a:ext cx="11484000" cy="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sp>
        <p:nvSpPr>
          <p:cNvPr id="7" name="Retângulo 6">
            <a:extLst>
              <a:ext uri="{FF2B5EF4-FFF2-40B4-BE49-F238E27FC236}">
                <a16:creationId xmlns:a16="http://schemas.microsoft.com/office/drawing/2014/main" id="{9043B6CB-9E07-4366-A73F-7F7304649406}"/>
              </a:ext>
            </a:extLst>
          </p:cNvPr>
          <p:cNvSpPr/>
          <p:nvPr/>
        </p:nvSpPr>
        <p:spPr>
          <a:xfrm>
            <a:off x="4747501" y="3176956"/>
            <a:ext cx="2992242" cy="98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000" b="1" dirty="0">
                <a:solidFill>
                  <a:srgbClr val="F7981D"/>
                </a:solidFill>
                <a:effectLst>
                  <a:outerShdw blurRad="38100" dist="38100" dir="2700000" algn="tl">
                    <a:srgbClr val="000000">
                      <a:alpha val="43137"/>
                    </a:srgbClr>
                  </a:outerShdw>
                </a:effectLst>
              </a:rPr>
              <a:t>Jedrna ideja</a:t>
            </a:r>
            <a:endParaRPr lang="en-GB" sz="4000" b="1" dirty="0">
              <a:solidFill>
                <a:srgbClr val="F7981D"/>
              </a:solidFill>
              <a:effectLst>
                <a:outerShdw blurRad="38100" dist="38100" dir="2700000" algn="tl">
                  <a:srgbClr val="000000">
                    <a:alpha val="43137"/>
                  </a:srgbClr>
                </a:outerShdw>
              </a:effectLst>
            </a:endParaRPr>
          </a:p>
        </p:txBody>
      </p:sp>
      <p:sp>
        <p:nvSpPr>
          <p:cNvPr id="8" name="CaixaDeTexto 7">
            <a:extLst>
              <a:ext uri="{FF2B5EF4-FFF2-40B4-BE49-F238E27FC236}">
                <a16:creationId xmlns:a16="http://schemas.microsoft.com/office/drawing/2014/main" id="{DC79AA99-A970-47E7-9775-9A0CB19C4ED1}"/>
              </a:ext>
            </a:extLst>
          </p:cNvPr>
          <p:cNvSpPr txBox="1"/>
          <p:nvPr/>
        </p:nvSpPr>
        <p:spPr>
          <a:xfrm>
            <a:off x="366692" y="1103597"/>
            <a:ext cx="5009725" cy="523220"/>
          </a:xfrm>
          <a:prstGeom prst="rect">
            <a:avLst/>
          </a:prstGeom>
          <a:noFill/>
        </p:spPr>
        <p:txBody>
          <a:bodyPr wrap="square" rtlCol="0">
            <a:spAutoFit/>
          </a:bodyPr>
          <a:lstStyle/>
          <a:p>
            <a:r>
              <a:rPr lang="en-GB" sz="2800" b="1" dirty="0">
                <a:solidFill>
                  <a:srgbClr val="6ECECB"/>
                </a:solidFill>
              </a:rPr>
              <a:t>P</a:t>
            </a:r>
            <a:r>
              <a:rPr lang="sl-SI" sz="2800" b="1" dirty="0" err="1">
                <a:solidFill>
                  <a:srgbClr val="6ECECB"/>
                </a:solidFill>
              </a:rPr>
              <a:t>roizvod</a:t>
            </a:r>
            <a:endParaRPr lang="en-GB" sz="2800" b="1" dirty="0">
              <a:solidFill>
                <a:srgbClr val="6ECECB"/>
              </a:solidFill>
            </a:endParaRPr>
          </a:p>
        </p:txBody>
      </p:sp>
      <p:sp>
        <p:nvSpPr>
          <p:cNvPr id="10" name="CaixaDeTexto 9">
            <a:extLst>
              <a:ext uri="{FF2B5EF4-FFF2-40B4-BE49-F238E27FC236}">
                <a16:creationId xmlns:a16="http://schemas.microsoft.com/office/drawing/2014/main" id="{44B48D47-B8F6-481A-8608-DABF26BA3F36}"/>
              </a:ext>
            </a:extLst>
          </p:cNvPr>
          <p:cNvSpPr txBox="1"/>
          <p:nvPr/>
        </p:nvSpPr>
        <p:spPr>
          <a:xfrm>
            <a:off x="6174566" y="1103596"/>
            <a:ext cx="5676123" cy="523220"/>
          </a:xfrm>
          <a:prstGeom prst="rect">
            <a:avLst/>
          </a:prstGeom>
          <a:noFill/>
        </p:spPr>
        <p:txBody>
          <a:bodyPr wrap="square" rtlCol="0">
            <a:spAutoFit/>
          </a:bodyPr>
          <a:lstStyle/>
          <a:p>
            <a:pPr algn="r"/>
            <a:r>
              <a:rPr lang="sl-SI" sz="2800" b="1" dirty="0">
                <a:solidFill>
                  <a:srgbClr val="6ECECB"/>
                </a:solidFill>
              </a:rPr>
              <a:t>Okolje</a:t>
            </a:r>
            <a:endParaRPr lang="en-GB" sz="2800" b="1" dirty="0">
              <a:solidFill>
                <a:srgbClr val="6ECECB"/>
              </a:solidFill>
            </a:endParaRPr>
          </a:p>
        </p:txBody>
      </p:sp>
      <p:sp>
        <p:nvSpPr>
          <p:cNvPr id="12" name="CaixaDeTexto 11">
            <a:extLst>
              <a:ext uri="{FF2B5EF4-FFF2-40B4-BE49-F238E27FC236}">
                <a16:creationId xmlns:a16="http://schemas.microsoft.com/office/drawing/2014/main" id="{989036CD-B2B4-459B-A6A0-5069DB240234}"/>
              </a:ext>
            </a:extLst>
          </p:cNvPr>
          <p:cNvSpPr txBox="1"/>
          <p:nvPr/>
        </p:nvSpPr>
        <p:spPr>
          <a:xfrm>
            <a:off x="366692" y="5769569"/>
            <a:ext cx="5650737" cy="523220"/>
          </a:xfrm>
          <a:prstGeom prst="rect">
            <a:avLst/>
          </a:prstGeom>
          <a:noFill/>
        </p:spPr>
        <p:txBody>
          <a:bodyPr wrap="square" rtlCol="0">
            <a:spAutoFit/>
          </a:bodyPr>
          <a:lstStyle/>
          <a:p>
            <a:r>
              <a:rPr lang="sl-SI" sz="2800" b="1" dirty="0">
                <a:solidFill>
                  <a:srgbClr val="6ECECB"/>
                </a:solidFill>
              </a:rPr>
              <a:t>Komunikacija</a:t>
            </a:r>
            <a:endParaRPr lang="en-GB" sz="2800" b="1" dirty="0">
              <a:solidFill>
                <a:srgbClr val="6ECECB"/>
              </a:solidFill>
            </a:endParaRPr>
          </a:p>
        </p:txBody>
      </p:sp>
      <p:sp>
        <p:nvSpPr>
          <p:cNvPr id="13" name="CaixaDeTexto 12">
            <a:extLst>
              <a:ext uri="{FF2B5EF4-FFF2-40B4-BE49-F238E27FC236}">
                <a16:creationId xmlns:a16="http://schemas.microsoft.com/office/drawing/2014/main" id="{842E1C1C-7245-4D2C-B0BA-E7724032DFDD}"/>
              </a:ext>
            </a:extLst>
          </p:cNvPr>
          <p:cNvSpPr txBox="1"/>
          <p:nvPr/>
        </p:nvSpPr>
        <p:spPr>
          <a:xfrm>
            <a:off x="6174567" y="5769570"/>
            <a:ext cx="5676126" cy="523220"/>
          </a:xfrm>
          <a:prstGeom prst="rect">
            <a:avLst/>
          </a:prstGeom>
          <a:noFill/>
        </p:spPr>
        <p:txBody>
          <a:bodyPr wrap="square" rtlCol="0">
            <a:spAutoFit/>
          </a:bodyPr>
          <a:lstStyle/>
          <a:p>
            <a:pPr algn="r"/>
            <a:r>
              <a:rPr lang="sl-SI" sz="2800" b="1" dirty="0">
                <a:solidFill>
                  <a:srgbClr val="6ECECB"/>
                </a:solidFill>
              </a:rPr>
              <a:t>Obnašanje</a:t>
            </a:r>
            <a:endParaRPr lang="en-GB" sz="2800" b="1" dirty="0">
              <a:solidFill>
                <a:srgbClr val="6ECECB"/>
              </a:solidFill>
            </a:endParaRPr>
          </a:p>
        </p:txBody>
      </p:sp>
      <p:sp>
        <p:nvSpPr>
          <p:cNvPr id="9" name="CaixaDeTexto 8">
            <a:extLst>
              <a:ext uri="{FF2B5EF4-FFF2-40B4-BE49-F238E27FC236}">
                <a16:creationId xmlns:a16="http://schemas.microsoft.com/office/drawing/2014/main" id="{182F1404-9BD5-4B0D-B164-D161F30912DF}"/>
              </a:ext>
            </a:extLst>
          </p:cNvPr>
          <p:cNvSpPr txBox="1"/>
          <p:nvPr/>
        </p:nvSpPr>
        <p:spPr>
          <a:xfrm>
            <a:off x="320522" y="1552019"/>
            <a:ext cx="5696907" cy="1143070"/>
          </a:xfrm>
          <a:prstGeom prst="rect">
            <a:avLst/>
          </a:prstGeom>
          <a:noFill/>
        </p:spPr>
        <p:txBody>
          <a:bodyPr wrap="square" rtlCol="0">
            <a:spAutoFit/>
          </a:bodyPr>
          <a:lstStyle/>
          <a:p>
            <a:pPr>
              <a:lnSpc>
                <a:spcPct val="150000"/>
              </a:lnSpc>
            </a:pPr>
            <a:r>
              <a:rPr lang="sl-SI" sz="2400" dirty="0"/>
              <a:t>Kaj organizacija prodaja</a:t>
            </a:r>
            <a:r>
              <a:rPr lang="en-GB" sz="2400" dirty="0"/>
              <a:t> (</a:t>
            </a:r>
            <a:r>
              <a:rPr lang="sl-SI" sz="2400" dirty="0"/>
              <a:t>proizvodi, storitve in izkustva</a:t>
            </a:r>
            <a:r>
              <a:rPr lang="en-GB" sz="2400" dirty="0"/>
              <a:t>) </a:t>
            </a:r>
            <a:r>
              <a:rPr lang="sl-SI" sz="2400" dirty="0"/>
              <a:t>in karakteristike proizvoda</a:t>
            </a:r>
            <a:r>
              <a:rPr lang="en-GB" sz="2400" dirty="0"/>
              <a:t>.</a:t>
            </a:r>
          </a:p>
        </p:txBody>
      </p:sp>
      <p:sp>
        <p:nvSpPr>
          <p:cNvPr id="15" name="CaixaDeTexto 14">
            <a:extLst>
              <a:ext uri="{FF2B5EF4-FFF2-40B4-BE49-F238E27FC236}">
                <a16:creationId xmlns:a16="http://schemas.microsoft.com/office/drawing/2014/main" id="{D4395819-96BF-4544-8B93-4B1FFA41B528}"/>
              </a:ext>
            </a:extLst>
          </p:cNvPr>
          <p:cNvSpPr txBox="1"/>
          <p:nvPr/>
        </p:nvSpPr>
        <p:spPr>
          <a:xfrm>
            <a:off x="6220744" y="1552019"/>
            <a:ext cx="5629949" cy="1697068"/>
          </a:xfrm>
          <a:prstGeom prst="rect">
            <a:avLst/>
          </a:prstGeom>
          <a:noFill/>
        </p:spPr>
        <p:txBody>
          <a:bodyPr wrap="square" rtlCol="0">
            <a:spAutoFit/>
          </a:bodyPr>
          <a:lstStyle/>
          <a:p>
            <a:pPr>
              <a:lnSpc>
                <a:spcPct val="150000"/>
              </a:lnSpc>
            </a:pPr>
            <a:r>
              <a:rPr lang="sl-SI" sz="2400" spc="-20" dirty="0"/>
              <a:t>Kako fizično in digitalno okolje znamke (</a:t>
            </a:r>
            <a:r>
              <a:rPr lang="sl-SI" sz="2400" spc="-20" dirty="0" err="1"/>
              <a:t>npr</a:t>
            </a:r>
            <a:r>
              <a:rPr lang="en-GB" sz="2400" spc="-20" dirty="0"/>
              <a:t>., </a:t>
            </a:r>
            <a:r>
              <a:rPr lang="sl-SI" sz="2400" spc="-20" dirty="0"/>
              <a:t>trgovina</a:t>
            </a:r>
            <a:r>
              <a:rPr lang="en-GB" sz="2400" spc="-20" dirty="0"/>
              <a:t>, </a:t>
            </a:r>
            <a:r>
              <a:rPr lang="sl-SI" sz="2400" spc="-20" dirty="0"/>
              <a:t>spletna stran, soba za masažo, hotelska soba</a:t>
            </a:r>
            <a:r>
              <a:rPr lang="en-GB" sz="2400" spc="-20" dirty="0"/>
              <a:t>) </a:t>
            </a:r>
            <a:r>
              <a:rPr lang="sl-SI" sz="2400" spc="-20" dirty="0"/>
              <a:t>izgleda in funkcionira</a:t>
            </a:r>
            <a:r>
              <a:rPr lang="en-GB" sz="2400" spc="-20" dirty="0"/>
              <a:t>.</a:t>
            </a:r>
          </a:p>
        </p:txBody>
      </p:sp>
      <p:sp>
        <p:nvSpPr>
          <p:cNvPr id="16" name="CaixaDeTexto 15">
            <a:extLst>
              <a:ext uri="{FF2B5EF4-FFF2-40B4-BE49-F238E27FC236}">
                <a16:creationId xmlns:a16="http://schemas.microsoft.com/office/drawing/2014/main" id="{D131182A-8934-4F83-960A-4AD35516AAA1}"/>
              </a:ext>
            </a:extLst>
          </p:cNvPr>
          <p:cNvSpPr txBox="1"/>
          <p:nvPr/>
        </p:nvSpPr>
        <p:spPr>
          <a:xfrm>
            <a:off x="6220744" y="4031682"/>
            <a:ext cx="5552369" cy="1697068"/>
          </a:xfrm>
          <a:prstGeom prst="rect">
            <a:avLst/>
          </a:prstGeom>
          <a:noFill/>
        </p:spPr>
        <p:txBody>
          <a:bodyPr wrap="square" rtlCol="0">
            <a:spAutoFit/>
          </a:bodyPr>
          <a:lstStyle/>
          <a:p>
            <a:pPr>
              <a:lnSpc>
                <a:spcPct val="150000"/>
              </a:lnSpc>
            </a:pPr>
            <a:r>
              <a:rPr lang="sl-SI" sz="2400" dirty="0"/>
              <a:t>Kako se ljudje </a:t>
            </a:r>
            <a:r>
              <a:rPr lang="en-GB" sz="2400" dirty="0"/>
              <a:t>(</a:t>
            </a:r>
            <a:r>
              <a:rPr lang="sl-SI" sz="2400" dirty="0"/>
              <a:t>in znamka</a:t>
            </a:r>
            <a:r>
              <a:rPr lang="en-GB" sz="2400" dirty="0"/>
              <a:t>) </a:t>
            </a:r>
            <a:r>
              <a:rPr lang="sl-SI" sz="2400" dirty="0"/>
              <a:t>obnašajo, tudi drug do drugega: vodenje, kultura organizacije </a:t>
            </a:r>
            <a:r>
              <a:rPr lang="en-GB" sz="2400" dirty="0"/>
              <a:t>…</a:t>
            </a:r>
          </a:p>
        </p:txBody>
      </p:sp>
      <p:sp>
        <p:nvSpPr>
          <p:cNvPr id="17" name="CaixaDeTexto 16">
            <a:extLst>
              <a:ext uri="{FF2B5EF4-FFF2-40B4-BE49-F238E27FC236}">
                <a16:creationId xmlns:a16="http://schemas.microsoft.com/office/drawing/2014/main" id="{0B9CCE24-3CAA-4508-9FE7-5A3518EE1E26}"/>
              </a:ext>
            </a:extLst>
          </p:cNvPr>
          <p:cNvSpPr txBox="1"/>
          <p:nvPr/>
        </p:nvSpPr>
        <p:spPr>
          <a:xfrm>
            <a:off x="366692" y="4029897"/>
            <a:ext cx="5639172" cy="1143070"/>
          </a:xfrm>
          <a:prstGeom prst="rect">
            <a:avLst/>
          </a:prstGeom>
          <a:noFill/>
        </p:spPr>
        <p:txBody>
          <a:bodyPr wrap="square" rtlCol="0">
            <a:spAutoFit/>
          </a:bodyPr>
          <a:lstStyle/>
          <a:p>
            <a:pPr>
              <a:lnSpc>
                <a:spcPct val="150000"/>
              </a:lnSpc>
            </a:pPr>
            <a:r>
              <a:rPr lang="sl-SI" sz="2400" dirty="0"/>
              <a:t>Kako znamka komunicira z javnostmi, pove svojo zgodbo, vsebino</a:t>
            </a:r>
            <a:r>
              <a:rPr lang="en-GB" sz="2400" dirty="0"/>
              <a:t>…</a:t>
            </a:r>
          </a:p>
        </p:txBody>
      </p:sp>
    </p:spTree>
    <p:extLst>
      <p:ext uri="{BB962C8B-B14F-4D97-AF65-F5344CB8AC3E}">
        <p14:creationId xmlns:p14="http://schemas.microsoft.com/office/powerpoint/2010/main" val="2822047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6127AFD6-B26B-4D99-9293-E8FB8D0C1360}"/>
              </a:ext>
            </a:extLst>
          </p:cNvPr>
          <p:cNvSpPr/>
          <p:nvPr/>
        </p:nvSpPr>
        <p:spPr>
          <a:xfrm>
            <a:off x="211591" y="911650"/>
            <a:ext cx="11789568" cy="5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Disney</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cxnSp>
        <p:nvCxnSpPr>
          <p:cNvPr id="31" name="Conexão reta 30">
            <a:extLst>
              <a:ext uri="{FF2B5EF4-FFF2-40B4-BE49-F238E27FC236}">
                <a16:creationId xmlns:a16="http://schemas.microsoft.com/office/drawing/2014/main" id="{245DDF99-B76D-4921-915B-AE4456DAE70F}"/>
              </a:ext>
            </a:extLst>
          </p:cNvPr>
          <p:cNvCxnSpPr>
            <a:cxnSpLocks/>
          </p:cNvCxnSpPr>
          <p:nvPr/>
        </p:nvCxnSpPr>
        <p:spPr>
          <a:xfrm>
            <a:off x="6114474" y="984263"/>
            <a:ext cx="0" cy="522000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32" name="Conexão reta 31">
            <a:extLst>
              <a:ext uri="{FF2B5EF4-FFF2-40B4-BE49-F238E27FC236}">
                <a16:creationId xmlns:a16="http://schemas.microsoft.com/office/drawing/2014/main" id="{7BC7CE8E-F2CD-40DC-B02F-70B297007C28}"/>
              </a:ext>
            </a:extLst>
          </p:cNvPr>
          <p:cNvCxnSpPr>
            <a:cxnSpLocks/>
          </p:cNvCxnSpPr>
          <p:nvPr/>
        </p:nvCxnSpPr>
        <p:spPr>
          <a:xfrm>
            <a:off x="366692" y="3594263"/>
            <a:ext cx="11484000" cy="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sp>
        <p:nvSpPr>
          <p:cNvPr id="33" name="Retângulo 32">
            <a:extLst>
              <a:ext uri="{FF2B5EF4-FFF2-40B4-BE49-F238E27FC236}">
                <a16:creationId xmlns:a16="http://schemas.microsoft.com/office/drawing/2014/main" id="{8F714720-E792-4BDC-8CCF-0C368AE988EE}"/>
              </a:ext>
            </a:extLst>
          </p:cNvPr>
          <p:cNvSpPr/>
          <p:nvPr/>
        </p:nvSpPr>
        <p:spPr>
          <a:xfrm>
            <a:off x="4747501" y="2937923"/>
            <a:ext cx="2733947" cy="13403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rgbClr val="F7981D"/>
              </a:solidFill>
              <a:effectLst>
                <a:outerShdw blurRad="38100" dist="38100" dir="2700000" algn="tl">
                  <a:srgbClr val="000000">
                    <a:alpha val="43137"/>
                  </a:srgbClr>
                </a:outerShdw>
              </a:effectLst>
            </a:endParaRPr>
          </a:p>
          <a:p>
            <a:pPr algn="ctr"/>
            <a:r>
              <a:rPr lang="en-GB" sz="4000" b="1" dirty="0">
                <a:solidFill>
                  <a:srgbClr val="F7981D"/>
                </a:solidFill>
                <a:effectLst>
                  <a:outerShdw blurRad="38100" dist="38100" dir="2700000" algn="tl">
                    <a:srgbClr val="000000">
                      <a:alpha val="43137"/>
                    </a:srgbClr>
                  </a:outerShdw>
                </a:effectLst>
              </a:rPr>
              <a:t>MAGIC</a:t>
            </a:r>
          </a:p>
        </p:txBody>
      </p:sp>
      <p:sp>
        <p:nvSpPr>
          <p:cNvPr id="34" name="CaixaDeTexto 33">
            <a:extLst>
              <a:ext uri="{FF2B5EF4-FFF2-40B4-BE49-F238E27FC236}">
                <a16:creationId xmlns:a16="http://schemas.microsoft.com/office/drawing/2014/main" id="{4DEAD5AE-113B-4B6C-BA21-8B67CED2B355}"/>
              </a:ext>
            </a:extLst>
          </p:cNvPr>
          <p:cNvSpPr txBox="1"/>
          <p:nvPr/>
        </p:nvSpPr>
        <p:spPr>
          <a:xfrm>
            <a:off x="366692" y="1030445"/>
            <a:ext cx="5009725" cy="523220"/>
          </a:xfrm>
          <a:prstGeom prst="rect">
            <a:avLst/>
          </a:prstGeom>
          <a:noFill/>
        </p:spPr>
        <p:txBody>
          <a:bodyPr wrap="square" rtlCol="0">
            <a:spAutoFit/>
          </a:bodyPr>
          <a:lstStyle/>
          <a:p>
            <a:r>
              <a:rPr lang="sl-SI" sz="2800" b="1" dirty="0">
                <a:solidFill>
                  <a:srgbClr val="6ECECB"/>
                </a:solidFill>
              </a:rPr>
              <a:t>Proizvod</a:t>
            </a:r>
            <a:endParaRPr lang="en-GB" sz="2800" b="1" dirty="0">
              <a:solidFill>
                <a:srgbClr val="6ECECB"/>
              </a:solidFill>
            </a:endParaRPr>
          </a:p>
        </p:txBody>
      </p:sp>
      <p:sp>
        <p:nvSpPr>
          <p:cNvPr id="35" name="CaixaDeTexto 34">
            <a:extLst>
              <a:ext uri="{FF2B5EF4-FFF2-40B4-BE49-F238E27FC236}">
                <a16:creationId xmlns:a16="http://schemas.microsoft.com/office/drawing/2014/main" id="{0ABB8466-572B-4947-81A9-E80341D67122}"/>
              </a:ext>
            </a:extLst>
          </p:cNvPr>
          <p:cNvSpPr txBox="1"/>
          <p:nvPr/>
        </p:nvSpPr>
        <p:spPr>
          <a:xfrm>
            <a:off x="6174566" y="1030444"/>
            <a:ext cx="5676123" cy="523220"/>
          </a:xfrm>
          <a:prstGeom prst="rect">
            <a:avLst/>
          </a:prstGeom>
          <a:noFill/>
        </p:spPr>
        <p:txBody>
          <a:bodyPr wrap="square" rtlCol="0">
            <a:spAutoFit/>
          </a:bodyPr>
          <a:lstStyle/>
          <a:p>
            <a:pPr algn="r"/>
            <a:r>
              <a:rPr lang="sl-SI" sz="2800" b="1" dirty="0">
                <a:solidFill>
                  <a:srgbClr val="6ECECB"/>
                </a:solidFill>
              </a:rPr>
              <a:t>Okolje</a:t>
            </a:r>
            <a:endParaRPr lang="en-GB" sz="2800" b="1" dirty="0">
              <a:solidFill>
                <a:srgbClr val="6ECECB"/>
              </a:solidFill>
            </a:endParaRPr>
          </a:p>
        </p:txBody>
      </p:sp>
      <p:sp>
        <p:nvSpPr>
          <p:cNvPr id="36" name="CaixaDeTexto 35">
            <a:extLst>
              <a:ext uri="{FF2B5EF4-FFF2-40B4-BE49-F238E27FC236}">
                <a16:creationId xmlns:a16="http://schemas.microsoft.com/office/drawing/2014/main" id="{7B1BABBE-A5FC-453C-816A-3507B301EC67}"/>
              </a:ext>
            </a:extLst>
          </p:cNvPr>
          <p:cNvSpPr txBox="1"/>
          <p:nvPr/>
        </p:nvSpPr>
        <p:spPr>
          <a:xfrm>
            <a:off x="366692" y="5696417"/>
            <a:ext cx="5650737" cy="523220"/>
          </a:xfrm>
          <a:prstGeom prst="rect">
            <a:avLst/>
          </a:prstGeom>
          <a:noFill/>
        </p:spPr>
        <p:txBody>
          <a:bodyPr wrap="square" rtlCol="0">
            <a:spAutoFit/>
          </a:bodyPr>
          <a:lstStyle/>
          <a:p>
            <a:r>
              <a:rPr lang="sl-SI" sz="2800" b="1" dirty="0">
                <a:solidFill>
                  <a:srgbClr val="6ECECB"/>
                </a:solidFill>
              </a:rPr>
              <a:t>Komunikacija</a:t>
            </a:r>
            <a:endParaRPr lang="en-GB" sz="2800" b="1" dirty="0">
              <a:solidFill>
                <a:srgbClr val="6ECECB"/>
              </a:solidFill>
            </a:endParaRPr>
          </a:p>
        </p:txBody>
      </p:sp>
      <p:sp>
        <p:nvSpPr>
          <p:cNvPr id="37" name="CaixaDeTexto 36">
            <a:extLst>
              <a:ext uri="{FF2B5EF4-FFF2-40B4-BE49-F238E27FC236}">
                <a16:creationId xmlns:a16="http://schemas.microsoft.com/office/drawing/2014/main" id="{1B473833-5094-4B8C-894C-8202759CDD70}"/>
              </a:ext>
            </a:extLst>
          </p:cNvPr>
          <p:cNvSpPr txBox="1"/>
          <p:nvPr/>
        </p:nvSpPr>
        <p:spPr>
          <a:xfrm>
            <a:off x="6174567" y="5696418"/>
            <a:ext cx="5676126" cy="523220"/>
          </a:xfrm>
          <a:prstGeom prst="rect">
            <a:avLst/>
          </a:prstGeom>
          <a:noFill/>
        </p:spPr>
        <p:txBody>
          <a:bodyPr wrap="square" rtlCol="0">
            <a:spAutoFit/>
          </a:bodyPr>
          <a:lstStyle/>
          <a:p>
            <a:pPr algn="r"/>
            <a:r>
              <a:rPr lang="sl-SI" sz="2800" b="1" dirty="0">
                <a:solidFill>
                  <a:srgbClr val="6ECECB"/>
                </a:solidFill>
              </a:rPr>
              <a:t>Obnašanje</a:t>
            </a:r>
            <a:endParaRPr lang="en-GB" sz="2800" b="1" dirty="0">
              <a:solidFill>
                <a:srgbClr val="6ECECB"/>
              </a:solidFill>
            </a:endParaRPr>
          </a:p>
        </p:txBody>
      </p:sp>
      <p:sp>
        <p:nvSpPr>
          <p:cNvPr id="38" name="CaixaDeTexto 37">
            <a:extLst>
              <a:ext uri="{FF2B5EF4-FFF2-40B4-BE49-F238E27FC236}">
                <a16:creationId xmlns:a16="http://schemas.microsoft.com/office/drawing/2014/main" id="{C4C3FAAD-E0D8-4706-AC04-26EC5337C64B}"/>
              </a:ext>
            </a:extLst>
          </p:cNvPr>
          <p:cNvSpPr txBox="1"/>
          <p:nvPr/>
        </p:nvSpPr>
        <p:spPr>
          <a:xfrm>
            <a:off x="320523" y="1478867"/>
            <a:ext cx="4825553" cy="1392369"/>
          </a:xfrm>
          <a:prstGeom prst="rect">
            <a:avLst/>
          </a:prstGeom>
          <a:noFill/>
        </p:spPr>
        <p:txBody>
          <a:bodyPr wrap="square" rtlCol="0">
            <a:spAutoFit/>
          </a:bodyPr>
          <a:lstStyle/>
          <a:p>
            <a:pPr>
              <a:lnSpc>
                <a:spcPct val="120000"/>
              </a:lnSpc>
            </a:pPr>
            <a:r>
              <a:rPr lang="en-GB" sz="2400" dirty="0"/>
              <a:t>Fi</a:t>
            </a:r>
            <a:r>
              <a:rPr lang="sl-SI" sz="2400" dirty="0" err="1"/>
              <a:t>lmi</a:t>
            </a:r>
            <a:r>
              <a:rPr lang="en-GB" sz="2400" dirty="0"/>
              <a:t>; DVD</a:t>
            </a:r>
            <a:r>
              <a:rPr lang="sl-SI" sz="2400" dirty="0"/>
              <a:t>ji</a:t>
            </a:r>
            <a:r>
              <a:rPr lang="en-GB" sz="2400" dirty="0"/>
              <a:t>; </a:t>
            </a:r>
            <a:r>
              <a:rPr lang="sl-SI" sz="2400" dirty="0"/>
              <a:t>Trgovina</a:t>
            </a:r>
            <a:r>
              <a:rPr lang="en-GB" sz="2400" dirty="0"/>
              <a:t>; Disney </a:t>
            </a:r>
            <a:r>
              <a:rPr lang="sl-SI" sz="2400" dirty="0"/>
              <a:t>TV kanal</a:t>
            </a:r>
            <a:r>
              <a:rPr lang="en-GB" sz="2400" dirty="0"/>
              <a:t>; Disney+; Soundtracks; Fr</a:t>
            </a:r>
            <a:r>
              <a:rPr lang="sl-SI" sz="2400" dirty="0" err="1"/>
              <a:t>anšizing</a:t>
            </a:r>
            <a:r>
              <a:rPr lang="en-GB" sz="2400" dirty="0"/>
              <a:t> (e.g., Star Wars).</a:t>
            </a:r>
          </a:p>
        </p:txBody>
      </p:sp>
      <p:sp>
        <p:nvSpPr>
          <p:cNvPr id="39" name="CaixaDeTexto 38">
            <a:extLst>
              <a:ext uri="{FF2B5EF4-FFF2-40B4-BE49-F238E27FC236}">
                <a16:creationId xmlns:a16="http://schemas.microsoft.com/office/drawing/2014/main" id="{DB9CCCDE-4747-4083-AA62-9875275DF1E0}"/>
              </a:ext>
            </a:extLst>
          </p:cNvPr>
          <p:cNvSpPr txBox="1"/>
          <p:nvPr/>
        </p:nvSpPr>
        <p:spPr>
          <a:xfrm>
            <a:off x="7082872" y="1478867"/>
            <a:ext cx="4897538" cy="1835567"/>
          </a:xfrm>
          <a:prstGeom prst="rect">
            <a:avLst/>
          </a:prstGeom>
          <a:noFill/>
        </p:spPr>
        <p:txBody>
          <a:bodyPr wrap="square" rtlCol="0">
            <a:spAutoFit/>
          </a:bodyPr>
          <a:lstStyle/>
          <a:p>
            <a:pPr>
              <a:lnSpc>
                <a:spcPct val="120000"/>
              </a:lnSpc>
            </a:pPr>
            <a:r>
              <a:rPr lang="sl-SI" sz="2400" spc="-20" dirty="0"/>
              <a:t>Lastne trgovine; Tematski parki; </a:t>
            </a:r>
            <a:r>
              <a:rPr lang="sl-SI" sz="2400" spc="-20" dirty="0" err="1"/>
              <a:t>Resorti</a:t>
            </a:r>
            <a:r>
              <a:rPr lang="en-GB" sz="2400" spc="-20" dirty="0"/>
              <a:t>; </a:t>
            </a:r>
            <a:r>
              <a:rPr lang="sl-SI" sz="2400" spc="-20" dirty="0"/>
              <a:t>križarjenja</a:t>
            </a:r>
            <a:r>
              <a:rPr lang="en-GB" sz="2400" spc="-20" dirty="0"/>
              <a:t> – </a:t>
            </a:r>
            <a:r>
              <a:rPr lang="sl-SI" sz="2400" spc="-20" dirty="0"/>
              <a:t>vsaka ima natančno oblikovan magičen svet in ambient</a:t>
            </a:r>
            <a:r>
              <a:rPr lang="en-GB" sz="2400" spc="-20" dirty="0"/>
              <a:t>.</a:t>
            </a:r>
          </a:p>
        </p:txBody>
      </p:sp>
      <p:sp>
        <p:nvSpPr>
          <p:cNvPr id="40" name="CaixaDeTexto 39">
            <a:extLst>
              <a:ext uri="{FF2B5EF4-FFF2-40B4-BE49-F238E27FC236}">
                <a16:creationId xmlns:a16="http://schemas.microsoft.com/office/drawing/2014/main" id="{1DEA353C-3650-4DA4-892D-E5D26DA4AD1F}"/>
              </a:ext>
            </a:extLst>
          </p:cNvPr>
          <p:cNvSpPr txBox="1"/>
          <p:nvPr/>
        </p:nvSpPr>
        <p:spPr>
          <a:xfrm>
            <a:off x="6220744" y="4158227"/>
            <a:ext cx="5552369" cy="1835567"/>
          </a:xfrm>
          <a:prstGeom prst="rect">
            <a:avLst/>
          </a:prstGeom>
          <a:noFill/>
        </p:spPr>
        <p:txBody>
          <a:bodyPr wrap="square" rtlCol="0">
            <a:spAutoFit/>
          </a:bodyPr>
          <a:lstStyle/>
          <a:p>
            <a:pPr>
              <a:lnSpc>
                <a:spcPct val="120000"/>
              </a:lnSpc>
            </a:pPr>
            <a:r>
              <a:rPr lang="sl-SI" sz="2400" dirty="0"/>
              <a:t>Otroški jezik; vesele aktivnosti; tematski parki, kjer so obiskovalci gosti, animatorji pa v vlogah likov – magičnost za vse, celoten čas izkustva</a:t>
            </a:r>
            <a:r>
              <a:rPr lang="en-GB" sz="2400" dirty="0"/>
              <a:t>.</a:t>
            </a:r>
          </a:p>
        </p:txBody>
      </p:sp>
      <p:sp>
        <p:nvSpPr>
          <p:cNvPr id="41" name="CaixaDeTexto 40">
            <a:extLst>
              <a:ext uri="{FF2B5EF4-FFF2-40B4-BE49-F238E27FC236}">
                <a16:creationId xmlns:a16="http://schemas.microsoft.com/office/drawing/2014/main" id="{78C4C0F9-4684-4867-89E3-9598A951CB49}"/>
              </a:ext>
            </a:extLst>
          </p:cNvPr>
          <p:cNvSpPr txBox="1"/>
          <p:nvPr/>
        </p:nvSpPr>
        <p:spPr>
          <a:xfrm>
            <a:off x="366692" y="4158227"/>
            <a:ext cx="4704924" cy="949171"/>
          </a:xfrm>
          <a:prstGeom prst="rect">
            <a:avLst/>
          </a:prstGeom>
          <a:noFill/>
        </p:spPr>
        <p:txBody>
          <a:bodyPr wrap="square" rtlCol="0">
            <a:spAutoFit/>
          </a:bodyPr>
          <a:lstStyle/>
          <a:p>
            <a:pPr>
              <a:lnSpc>
                <a:spcPct val="120000"/>
              </a:lnSpc>
            </a:pPr>
            <a:r>
              <a:rPr lang="sl-SI" sz="2400" dirty="0"/>
              <a:t>Liki in fantazija; multimedija; magičnost obudi vse like</a:t>
            </a:r>
            <a:r>
              <a:rPr lang="en-GB" sz="2400" dirty="0"/>
              <a:t>.</a:t>
            </a:r>
          </a:p>
        </p:txBody>
      </p:sp>
      <p:pic>
        <p:nvPicPr>
          <p:cNvPr id="1028" name="Picture 4" descr="Nenhuma descrição de foto disponível.">
            <a:extLst>
              <a:ext uri="{FF2B5EF4-FFF2-40B4-BE49-F238E27FC236}">
                <a16:creationId xmlns:a16="http://schemas.microsoft.com/office/drawing/2014/main" id="{CD927D9E-6158-422A-817F-B83355ADFC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30" b="20864"/>
          <a:stretch/>
        </p:blipFill>
        <p:spPr bwMode="auto">
          <a:xfrm>
            <a:off x="5296549" y="2598024"/>
            <a:ext cx="1635850" cy="97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88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3575"/>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VIII. </a:t>
            </a:r>
            <a:r>
              <a:rPr lang="sl-SI" sz="2800" b="1" dirty="0" err="1">
                <a:effectLst>
                  <a:outerShdw blurRad="38100" dist="38100" dir="2700000" algn="tl">
                    <a:srgbClr val="000000">
                      <a:alpha val="43137"/>
                    </a:srgbClr>
                  </a:outerShdw>
                </a:effectLst>
              </a:rPr>
              <a:t>Znamčenje</a:t>
            </a:r>
            <a:r>
              <a:rPr lang="sl-SI" sz="2800" b="1" dirty="0">
                <a:effectLst>
                  <a:outerShdw blurRad="38100" dist="38100" dir="2700000" algn="tl">
                    <a:srgbClr val="000000">
                      <a:alpha val="43137"/>
                    </a:srgbClr>
                  </a:outerShdw>
                </a:effectLst>
              </a:rPr>
              <a:t> dobrega počutja</a:t>
            </a:r>
            <a:endParaRPr lang="en-GB" sz="2800" b="1" dirty="0">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87913750-73BA-41CD-BDC2-83A10DDE1BEE}"/>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0" name="Retângulo 49">
            <a:extLst>
              <a:ext uri="{FF2B5EF4-FFF2-40B4-BE49-F238E27FC236}">
                <a16:creationId xmlns:a16="http://schemas.microsoft.com/office/drawing/2014/main" id="{E09D3260-1A16-4E32-8CCB-EAF95B702B96}"/>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65" name="Imagem 64">
            <a:extLst>
              <a:ext uri="{FF2B5EF4-FFF2-40B4-BE49-F238E27FC236}">
                <a16:creationId xmlns:a16="http://schemas.microsoft.com/office/drawing/2014/main" id="{E74CFAE8-AF2B-47C8-A9F2-11AE630C3893}"/>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66" name="Imagem 65">
            <a:extLst>
              <a:ext uri="{FF2B5EF4-FFF2-40B4-BE49-F238E27FC236}">
                <a16:creationId xmlns:a16="http://schemas.microsoft.com/office/drawing/2014/main" id="{7E70EB6E-B098-461D-B8B4-354B2E99D688}"/>
              </a:ext>
            </a:extLst>
          </p:cNvPr>
          <p:cNvPicPr>
            <a:picLocks noChangeAspect="1"/>
          </p:cNvPicPr>
          <p:nvPr/>
        </p:nvPicPr>
        <p:blipFill>
          <a:blip r:embed="rId3"/>
          <a:stretch>
            <a:fillRect/>
          </a:stretch>
        </p:blipFill>
        <p:spPr>
          <a:xfrm>
            <a:off x="6897680" y="4561792"/>
            <a:ext cx="360000" cy="360000"/>
          </a:xfrm>
          <a:prstGeom prst="rect">
            <a:avLst/>
          </a:prstGeom>
        </p:spPr>
      </p:pic>
      <p:sp>
        <p:nvSpPr>
          <p:cNvPr id="22" name="Retângulo 37">
            <a:extLst>
              <a:ext uri="{FF2B5EF4-FFF2-40B4-BE49-F238E27FC236}">
                <a16:creationId xmlns:a16="http://schemas.microsoft.com/office/drawing/2014/main" id="{053FE51E-52D2-4A04-A494-A52482193961}"/>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918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63FC192E-9B40-4878-B8C2-573CC6541128}"/>
              </a:ext>
            </a:extLst>
          </p:cNvPr>
          <p:cNvPicPr>
            <a:picLocks noChangeAspect="1"/>
          </p:cNvPicPr>
          <p:nvPr/>
        </p:nvPicPr>
        <p:blipFill>
          <a:blip r:embed="rId2"/>
          <a:stretch>
            <a:fillRect/>
          </a:stretch>
        </p:blipFill>
        <p:spPr>
          <a:xfrm>
            <a:off x="5589154" y="1228051"/>
            <a:ext cx="6602846" cy="4380734"/>
          </a:xfrm>
          <a:prstGeom prst="rect">
            <a:avLst/>
          </a:prstGeom>
        </p:spPr>
      </p:pic>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p:txBody>
          <a:bodyPr>
            <a:normAutofit/>
          </a:bodyPr>
          <a:lstStyle/>
          <a:p>
            <a:pPr algn="ctr"/>
            <a:r>
              <a:rPr lang="sl-SI" dirty="0"/>
              <a:t>Identiteta znamke in osebnost znamke</a:t>
            </a:r>
            <a:endParaRPr lang="en-GB" dirty="0"/>
          </a:p>
          <a:p>
            <a:endParaRPr lang="en-GB" dirty="0"/>
          </a:p>
          <a:p>
            <a:pPr>
              <a:buClr>
                <a:srgbClr val="92DAD8"/>
              </a:buClr>
              <a:buFont typeface="Arial" panose="020B0604020202020204" pitchFamily="34" charset="0"/>
              <a:buChar char="•"/>
            </a:pPr>
            <a:r>
              <a:rPr lang="en-GB" spc="-30" dirty="0">
                <a:solidFill>
                  <a:schemeClr val="bg1"/>
                </a:solidFill>
                <a:effectLst>
                  <a:outerShdw blurRad="38100" dist="38100" dir="2700000" algn="tl">
                    <a:srgbClr val="000000">
                      <a:alpha val="43137"/>
                    </a:srgbClr>
                  </a:outerShdw>
                </a:effectLst>
              </a:rPr>
              <a:t> </a:t>
            </a:r>
            <a:r>
              <a:rPr lang="sl-SI" spc="-30" dirty="0">
                <a:solidFill>
                  <a:srgbClr val="92DAD8"/>
                </a:solidFill>
                <a:effectLst>
                  <a:outerShdw blurRad="38100" dist="38100" dir="2700000" algn="tl">
                    <a:srgbClr val="000000">
                      <a:alpha val="43137"/>
                    </a:srgbClr>
                  </a:outerShdw>
                </a:effectLst>
              </a:rPr>
              <a:t>Jedrna ideja znamke</a:t>
            </a:r>
            <a:endParaRPr lang="en-GB" dirty="0">
              <a:solidFill>
                <a:srgbClr val="92DAD8"/>
              </a:solidFill>
            </a:endParaRPr>
          </a:p>
          <a:p>
            <a:pPr>
              <a:buClr>
                <a:srgbClr val="FDDE00"/>
              </a:buClr>
              <a:buFont typeface="Calibri" panose="020F0502020204030204" pitchFamily="34" charset="0"/>
              <a:buChar char="→"/>
            </a:pPr>
            <a:r>
              <a:rPr lang="en-GB" dirty="0">
                <a:solidFill>
                  <a:srgbClr val="92DAD8"/>
                </a:solidFill>
              </a:rPr>
              <a:t> </a:t>
            </a:r>
            <a:r>
              <a:rPr lang="sl-SI" spc="-30" dirty="0">
                <a:solidFill>
                  <a:schemeClr val="bg1"/>
                </a:solidFill>
                <a:effectLst>
                  <a:outerShdw blurRad="38100" dist="38100" dir="2700000" algn="tl">
                    <a:srgbClr val="000000">
                      <a:alpha val="43137"/>
                    </a:srgbClr>
                  </a:outerShdw>
                </a:effectLst>
              </a:rPr>
              <a:t>Vrednote</a:t>
            </a:r>
            <a:endParaRPr lang="en-GB" spc="-30" dirty="0">
              <a:solidFill>
                <a:schemeClr val="bg1"/>
              </a:solidFill>
              <a:effectLst>
                <a:outerShdw blurRad="38100" dist="38100" dir="2700000" algn="tl">
                  <a:srgbClr val="000000">
                    <a:alpha val="43137"/>
                  </a:srgbClr>
                </a:outerShdw>
              </a:effectLst>
            </a:endParaRPr>
          </a:p>
          <a:p>
            <a:pPr>
              <a:buFont typeface="Arial" panose="020B0604020202020204" pitchFamily="34" charset="0"/>
              <a:buChar char="•"/>
            </a:pPr>
            <a:r>
              <a:rPr lang="en-GB" dirty="0">
                <a:solidFill>
                  <a:srgbClr val="92DAD8"/>
                </a:solidFill>
              </a:rPr>
              <a:t> </a:t>
            </a:r>
            <a:r>
              <a:rPr lang="sl-SI" dirty="0">
                <a:solidFill>
                  <a:srgbClr val="92DAD8"/>
                </a:solidFill>
              </a:rPr>
              <a:t>Osebnost znamke</a:t>
            </a:r>
            <a:endParaRPr lang="en-GB" dirty="0">
              <a:solidFill>
                <a:srgbClr val="92DAD8"/>
              </a:solidFill>
            </a:endParaRPr>
          </a:p>
          <a:p>
            <a:pPr>
              <a:buFont typeface="Arial" panose="020B0604020202020204" pitchFamily="34" charset="0"/>
              <a:buChar char="•"/>
            </a:pPr>
            <a:r>
              <a:rPr lang="en-GB" dirty="0">
                <a:solidFill>
                  <a:srgbClr val="92DAD8"/>
                </a:solidFill>
              </a:rPr>
              <a:t> </a:t>
            </a:r>
            <a:r>
              <a:rPr lang="sl-SI" dirty="0">
                <a:solidFill>
                  <a:srgbClr val="92DAD8"/>
                </a:solidFill>
              </a:rPr>
              <a:t>Obljuba</a:t>
            </a:r>
            <a:r>
              <a:rPr lang="en-GB" dirty="0">
                <a:solidFill>
                  <a:srgbClr val="92DAD8"/>
                </a:solidFill>
              </a:rPr>
              <a:t> &amp; </a:t>
            </a:r>
            <a:r>
              <a:rPr lang="sl-SI" dirty="0">
                <a:solidFill>
                  <a:srgbClr val="92DAD8"/>
                </a:solidFill>
              </a:rPr>
              <a:t>Slogan</a:t>
            </a:r>
            <a:endParaRPr lang="en-GB" dirty="0"/>
          </a:p>
        </p:txBody>
      </p:sp>
    </p:spTree>
    <p:extLst>
      <p:ext uri="{BB962C8B-B14F-4D97-AF65-F5344CB8AC3E}">
        <p14:creationId xmlns:p14="http://schemas.microsoft.com/office/powerpoint/2010/main" val="1750999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ta: Para a Direita 14">
            <a:extLst>
              <a:ext uri="{FF2B5EF4-FFF2-40B4-BE49-F238E27FC236}">
                <a16:creationId xmlns:a16="http://schemas.microsoft.com/office/drawing/2014/main" id="{BCD1AEEC-7B34-4445-AA31-EDEA469E1831}"/>
              </a:ext>
            </a:extLst>
          </p:cNvPr>
          <p:cNvSpPr/>
          <p:nvPr/>
        </p:nvSpPr>
        <p:spPr>
          <a:xfrm flipH="1">
            <a:off x="3978558" y="4141908"/>
            <a:ext cx="1404000" cy="817891"/>
          </a:xfrm>
          <a:prstGeom prst="right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eta: Para a Direita 13">
            <a:extLst>
              <a:ext uri="{FF2B5EF4-FFF2-40B4-BE49-F238E27FC236}">
                <a16:creationId xmlns:a16="http://schemas.microsoft.com/office/drawing/2014/main" id="{4CF6583C-7C21-4F66-82A5-A4186D405F24}"/>
              </a:ext>
            </a:extLst>
          </p:cNvPr>
          <p:cNvSpPr/>
          <p:nvPr/>
        </p:nvSpPr>
        <p:spPr>
          <a:xfrm>
            <a:off x="6812065" y="4141908"/>
            <a:ext cx="1404000" cy="817891"/>
          </a:xfrm>
          <a:prstGeom prst="right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19755A78-3B2D-47A1-A66A-11EF749D49DD}"/>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Vrednote znamke</a:t>
            </a:r>
            <a:endParaRPr lang="en-US" sz="3600" b="1" dirty="0"/>
          </a:p>
        </p:txBody>
      </p:sp>
      <p:sp>
        <p:nvSpPr>
          <p:cNvPr id="2" name="CaixaDeTexto 1">
            <a:extLst>
              <a:ext uri="{FF2B5EF4-FFF2-40B4-BE49-F238E27FC236}">
                <a16:creationId xmlns:a16="http://schemas.microsoft.com/office/drawing/2014/main" id="{A95DABE4-7F5A-4953-BFF8-FCF469561305}"/>
              </a:ext>
            </a:extLst>
          </p:cNvPr>
          <p:cNvSpPr txBox="1"/>
          <p:nvPr/>
        </p:nvSpPr>
        <p:spPr>
          <a:xfrm>
            <a:off x="8530560" y="2847434"/>
            <a:ext cx="3528000" cy="1697068"/>
          </a:xfrm>
          <a:prstGeom prst="rect">
            <a:avLst/>
          </a:prstGeom>
          <a:noFill/>
        </p:spPr>
        <p:txBody>
          <a:bodyPr wrap="square" rtlCol="0">
            <a:spAutoFit/>
          </a:bodyPr>
          <a:lstStyle/>
          <a:p>
            <a:pPr algn="ctr">
              <a:lnSpc>
                <a:spcPct val="150000"/>
              </a:lnSpc>
            </a:pPr>
            <a:r>
              <a:rPr lang="sl-SI" sz="2400" dirty="0"/>
              <a:t>Gradi</a:t>
            </a:r>
            <a:endParaRPr lang="en-GB" sz="2400" dirty="0"/>
          </a:p>
          <a:p>
            <a:pPr algn="ctr">
              <a:lnSpc>
                <a:spcPct val="150000"/>
              </a:lnSpc>
            </a:pPr>
            <a:r>
              <a:rPr lang="sl-SI" sz="2400" b="1" dirty="0"/>
              <a:t>sliko kupca</a:t>
            </a:r>
            <a:r>
              <a:rPr lang="en-GB" sz="2400" b="1" dirty="0"/>
              <a:t>:</a:t>
            </a:r>
          </a:p>
          <a:p>
            <a:pPr algn="ctr">
              <a:lnSpc>
                <a:spcPct val="150000"/>
              </a:lnSpc>
            </a:pPr>
            <a:r>
              <a:rPr lang="sl-SI" sz="2400" dirty="0">
                <a:sym typeface="Wingdings" panose="05000000000000000000" pitchFamily="2" charset="2"/>
              </a:rPr>
              <a:t>potrošnik</a:t>
            </a:r>
            <a:endParaRPr lang="en-GB" sz="2400" dirty="0">
              <a:sym typeface="Wingdings" panose="05000000000000000000" pitchFamily="2" charset="2"/>
            </a:endParaRPr>
          </a:p>
        </p:txBody>
      </p:sp>
      <p:sp>
        <p:nvSpPr>
          <p:cNvPr id="9" name="CaixaDeTexto 8">
            <a:extLst>
              <a:ext uri="{FF2B5EF4-FFF2-40B4-BE49-F238E27FC236}">
                <a16:creationId xmlns:a16="http://schemas.microsoft.com/office/drawing/2014/main" id="{115A6B50-561D-474F-828B-7B35B40FEAB9}"/>
              </a:ext>
            </a:extLst>
          </p:cNvPr>
          <p:cNvSpPr txBox="1"/>
          <p:nvPr/>
        </p:nvSpPr>
        <p:spPr>
          <a:xfrm>
            <a:off x="3212362" y="1046457"/>
            <a:ext cx="5767276" cy="1697068"/>
          </a:xfrm>
          <a:prstGeom prst="rect">
            <a:avLst/>
          </a:prstGeom>
          <a:solidFill>
            <a:srgbClr val="6ECECB"/>
          </a:solidFill>
        </p:spPr>
        <p:txBody>
          <a:bodyPr wrap="square" rtlCol="0">
            <a:spAutoFit/>
          </a:bodyPr>
          <a:lstStyle/>
          <a:p>
            <a:pPr>
              <a:lnSpc>
                <a:spcPct val="150000"/>
              </a:lnSpc>
              <a:buClr>
                <a:srgbClr val="FDDE00"/>
              </a:buClr>
              <a:buFont typeface="Arial" panose="020B0604020202020204" pitchFamily="34" charset="0"/>
              <a:buChar char="•"/>
            </a:pPr>
            <a:r>
              <a:rPr lang="en-GB" sz="2400" dirty="0"/>
              <a:t> </a:t>
            </a:r>
            <a:r>
              <a:rPr lang="sl-SI" sz="2400" dirty="0"/>
              <a:t>Kaj znamka zastopa</a:t>
            </a:r>
            <a:endParaRPr lang="en-GB" sz="2400" dirty="0"/>
          </a:p>
          <a:p>
            <a:pPr>
              <a:lnSpc>
                <a:spcPct val="150000"/>
              </a:lnSpc>
              <a:buClr>
                <a:srgbClr val="FDDE00"/>
              </a:buClr>
              <a:buFont typeface="Arial" panose="020B0604020202020204" pitchFamily="34" charset="0"/>
              <a:buChar char="•"/>
            </a:pPr>
            <a:r>
              <a:rPr lang="en-GB" sz="2400" dirty="0"/>
              <a:t> </a:t>
            </a:r>
            <a:r>
              <a:rPr lang="sl-SI" sz="2400" b="1" dirty="0">
                <a:solidFill>
                  <a:srgbClr val="FDDE00"/>
                </a:solidFill>
                <a:effectLst>
                  <a:outerShdw blurRad="38100" dist="38100" dir="2700000" algn="tl">
                    <a:srgbClr val="000000">
                      <a:alpha val="43137"/>
                    </a:srgbClr>
                  </a:outerShdw>
                </a:effectLst>
              </a:rPr>
              <a:t>Posebnosti znamke</a:t>
            </a:r>
            <a:endParaRPr lang="en-GB" sz="2400" b="1" dirty="0">
              <a:solidFill>
                <a:srgbClr val="FDDE00"/>
              </a:solidFill>
              <a:effectLst>
                <a:outerShdw blurRad="38100" dist="38100" dir="2700000" algn="tl">
                  <a:srgbClr val="000000">
                    <a:alpha val="43137"/>
                  </a:srgbClr>
                </a:outerShdw>
              </a:effectLst>
            </a:endParaRPr>
          </a:p>
          <a:p>
            <a:pPr>
              <a:lnSpc>
                <a:spcPct val="150000"/>
              </a:lnSpc>
              <a:buClr>
                <a:srgbClr val="FDDE00"/>
              </a:buClr>
              <a:buFont typeface="Arial" panose="020B0604020202020204" pitchFamily="34" charset="0"/>
              <a:buChar char="•"/>
            </a:pPr>
            <a:r>
              <a:rPr lang="en-GB" sz="2400" dirty="0"/>
              <a:t> </a:t>
            </a:r>
            <a:r>
              <a:rPr lang="sl-SI" sz="2400" dirty="0"/>
              <a:t>Temeljne </a:t>
            </a:r>
            <a:r>
              <a:rPr lang="en-GB" sz="2400" b="1" dirty="0">
                <a:solidFill>
                  <a:srgbClr val="FDDE00"/>
                </a:solidFill>
                <a:effectLst>
                  <a:outerShdw blurRad="38100" dist="38100" dir="2700000" algn="tl">
                    <a:srgbClr val="000000">
                      <a:alpha val="43137"/>
                    </a:srgbClr>
                  </a:outerShdw>
                </a:effectLst>
              </a:rPr>
              <a:t>v</a:t>
            </a:r>
            <a:r>
              <a:rPr lang="sl-SI" sz="2400" b="1" dirty="0" err="1">
                <a:solidFill>
                  <a:srgbClr val="FDDE00"/>
                </a:solidFill>
                <a:effectLst>
                  <a:outerShdw blurRad="38100" dist="38100" dir="2700000" algn="tl">
                    <a:srgbClr val="000000">
                      <a:alpha val="43137"/>
                    </a:srgbClr>
                  </a:outerShdw>
                </a:effectLst>
              </a:rPr>
              <a:t>rednote</a:t>
            </a:r>
            <a:r>
              <a:rPr lang="sl-SI" sz="2400" b="1" dirty="0">
                <a:solidFill>
                  <a:srgbClr val="FDDE00"/>
                </a:solidFill>
                <a:effectLst>
                  <a:outerShdw blurRad="38100" dist="38100" dir="2700000" algn="tl">
                    <a:srgbClr val="000000">
                      <a:alpha val="43137"/>
                    </a:srgbClr>
                  </a:outerShdw>
                </a:effectLst>
              </a:rPr>
              <a:t> </a:t>
            </a:r>
            <a:r>
              <a:rPr lang="sl-SI" sz="2400" dirty="0"/>
              <a:t>znamke</a:t>
            </a:r>
            <a:endParaRPr lang="en-GB" sz="2400" b="1" dirty="0">
              <a:solidFill>
                <a:srgbClr val="FDDE00"/>
              </a:solidFill>
              <a:effectLst>
                <a:outerShdw blurRad="38100" dist="38100" dir="2700000" algn="tl">
                  <a:srgbClr val="000000">
                    <a:alpha val="43137"/>
                  </a:srgbClr>
                </a:outerShdw>
              </a:effectLst>
            </a:endParaRPr>
          </a:p>
        </p:txBody>
      </p:sp>
      <p:sp>
        <p:nvSpPr>
          <p:cNvPr id="11" name="CaixaDeTexto 10">
            <a:extLst>
              <a:ext uri="{FF2B5EF4-FFF2-40B4-BE49-F238E27FC236}">
                <a16:creationId xmlns:a16="http://schemas.microsoft.com/office/drawing/2014/main" id="{CB103891-E925-4559-B105-61046F334474}"/>
              </a:ext>
            </a:extLst>
          </p:cNvPr>
          <p:cNvSpPr txBox="1"/>
          <p:nvPr/>
        </p:nvSpPr>
        <p:spPr>
          <a:xfrm>
            <a:off x="136064" y="2853944"/>
            <a:ext cx="3528000" cy="1143070"/>
          </a:xfrm>
          <a:prstGeom prst="rect">
            <a:avLst/>
          </a:prstGeom>
          <a:noFill/>
        </p:spPr>
        <p:txBody>
          <a:bodyPr wrap="square">
            <a:spAutoFit/>
          </a:bodyPr>
          <a:lstStyle/>
          <a:p>
            <a:pPr algn="ctr">
              <a:lnSpc>
                <a:spcPct val="150000"/>
              </a:lnSpc>
            </a:pPr>
            <a:r>
              <a:rPr lang="sl-SI" sz="2400" dirty="0"/>
              <a:t>Znamka komunicira</a:t>
            </a:r>
            <a:endParaRPr lang="en-GB" sz="2400" dirty="0"/>
          </a:p>
          <a:p>
            <a:pPr algn="ctr">
              <a:lnSpc>
                <a:spcPct val="150000"/>
              </a:lnSpc>
            </a:pPr>
            <a:r>
              <a:rPr lang="en-GB" sz="2400" b="1" dirty="0"/>
              <a:t>“</a:t>
            </a:r>
            <a:r>
              <a:rPr lang="sl-SI" sz="2400" b="1" dirty="0"/>
              <a:t>podobo</a:t>
            </a:r>
            <a:r>
              <a:rPr lang="en-GB" sz="2400" b="1" dirty="0"/>
              <a:t>” </a:t>
            </a:r>
            <a:r>
              <a:rPr lang="sl-SI" sz="2400" b="1" dirty="0"/>
              <a:t>govornika:</a:t>
            </a:r>
            <a:endParaRPr lang="en-GB" sz="2400" b="1" dirty="0"/>
          </a:p>
        </p:txBody>
      </p:sp>
      <p:sp>
        <p:nvSpPr>
          <p:cNvPr id="13" name="Retângulo 12">
            <a:extLst>
              <a:ext uri="{FF2B5EF4-FFF2-40B4-BE49-F238E27FC236}">
                <a16:creationId xmlns:a16="http://schemas.microsoft.com/office/drawing/2014/main" id="{3628A986-79FE-43A0-AAB4-FAE4DE6A9945}"/>
              </a:ext>
            </a:extLst>
          </p:cNvPr>
          <p:cNvSpPr/>
          <p:nvPr/>
        </p:nvSpPr>
        <p:spPr>
          <a:xfrm>
            <a:off x="4475215" y="3053130"/>
            <a:ext cx="3236983" cy="3210510"/>
          </a:xfrm>
          <a:prstGeom prst="rect">
            <a:avLst/>
          </a:prstGeom>
          <a:solidFill>
            <a:schemeClr val="bg1"/>
          </a:solidFill>
          <a:ln w="28575">
            <a:solidFill>
              <a:srgbClr val="F798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Komunikacija</a:t>
            </a:r>
            <a:endParaRPr lang="en-GB" sz="2400" b="1" dirty="0">
              <a:solidFill>
                <a:schemeClr val="tx1"/>
              </a:solidFill>
            </a:endParaRPr>
          </a:p>
          <a:p>
            <a:pPr algn="ctr"/>
            <a:r>
              <a:rPr lang="sl-SI" sz="2400" b="1" dirty="0">
                <a:solidFill>
                  <a:schemeClr val="tx1"/>
                </a:solidFill>
              </a:rPr>
              <a:t>Obnašanje</a:t>
            </a:r>
            <a:endParaRPr lang="en-GB" sz="2400" b="1" dirty="0">
              <a:solidFill>
                <a:schemeClr val="tx1"/>
              </a:solidFill>
            </a:endParaRPr>
          </a:p>
          <a:p>
            <a:pPr algn="ctr">
              <a:spcAft>
                <a:spcPts val="600"/>
              </a:spcAft>
            </a:pPr>
            <a:r>
              <a:rPr lang="sl-SI" sz="2400" b="1" dirty="0">
                <a:solidFill>
                  <a:schemeClr val="tx1"/>
                </a:solidFill>
              </a:rPr>
              <a:t>Kultura</a:t>
            </a:r>
            <a:endParaRPr lang="en-GB" sz="2400" b="1" dirty="0">
              <a:solidFill>
                <a:schemeClr val="tx1"/>
              </a:solidFill>
            </a:endParaRPr>
          </a:p>
          <a:p>
            <a:pPr algn="ctr">
              <a:spcAft>
                <a:spcPts val="600"/>
              </a:spcAft>
            </a:pPr>
            <a:r>
              <a:rPr lang="en-GB" sz="2400" b="1" dirty="0">
                <a:solidFill>
                  <a:schemeClr val="tx1"/>
                </a:solidFill>
              </a:rPr>
              <a:t>---</a:t>
            </a:r>
          </a:p>
          <a:p>
            <a:pPr algn="ctr"/>
            <a:r>
              <a:rPr lang="sl-SI" sz="2400" b="1" dirty="0">
                <a:solidFill>
                  <a:schemeClr val="tx1"/>
                </a:solidFill>
              </a:rPr>
              <a:t>Izgled</a:t>
            </a:r>
            <a:endParaRPr lang="en-GB" sz="2400" b="1" dirty="0">
              <a:solidFill>
                <a:schemeClr val="tx1"/>
              </a:solidFill>
            </a:endParaRPr>
          </a:p>
          <a:p>
            <a:pPr algn="ctr"/>
            <a:r>
              <a:rPr lang="sl-SI" sz="2400" b="1" dirty="0">
                <a:solidFill>
                  <a:schemeClr val="tx1"/>
                </a:solidFill>
              </a:rPr>
              <a:t>Zvok</a:t>
            </a:r>
            <a:endParaRPr lang="en-GB" sz="2400" b="1" dirty="0">
              <a:solidFill>
                <a:schemeClr val="tx1"/>
              </a:solidFill>
            </a:endParaRPr>
          </a:p>
          <a:p>
            <a:pPr algn="ctr"/>
            <a:r>
              <a:rPr lang="sl-SI" sz="2400" b="1" dirty="0">
                <a:solidFill>
                  <a:schemeClr val="tx1"/>
                </a:solidFill>
              </a:rPr>
              <a:t>Občutki</a:t>
            </a:r>
            <a:endParaRPr lang="en-GB" sz="2400" b="1" dirty="0">
              <a:solidFill>
                <a:schemeClr val="tx1"/>
              </a:solidFill>
            </a:endParaRPr>
          </a:p>
          <a:p>
            <a:pPr algn="ctr"/>
            <a:r>
              <a:rPr lang="sl-SI" sz="2400" b="1" dirty="0">
                <a:solidFill>
                  <a:schemeClr val="tx1"/>
                </a:solidFill>
              </a:rPr>
              <a:t>Obljube</a:t>
            </a:r>
            <a:endParaRPr lang="en-GB" sz="2400" b="1" dirty="0">
              <a:solidFill>
                <a:schemeClr val="tx1"/>
              </a:solidFill>
            </a:endParaRPr>
          </a:p>
        </p:txBody>
      </p:sp>
      <p:sp>
        <p:nvSpPr>
          <p:cNvPr id="20" name="CaixaDeTexto 19">
            <a:extLst>
              <a:ext uri="{FF2B5EF4-FFF2-40B4-BE49-F238E27FC236}">
                <a16:creationId xmlns:a16="http://schemas.microsoft.com/office/drawing/2014/main" id="{B092E42B-05F1-4274-A320-0A7BC0BB19C2}"/>
              </a:ext>
            </a:extLst>
          </p:cNvPr>
          <p:cNvSpPr txBox="1"/>
          <p:nvPr/>
        </p:nvSpPr>
        <p:spPr>
          <a:xfrm>
            <a:off x="281573" y="5002674"/>
            <a:ext cx="3236982" cy="1143070"/>
          </a:xfrm>
          <a:prstGeom prst="rect">
            <a:avLst/>
          </a:prstGeom>
          <a:solidFill>
            <a:srgbClr val="FDDE00"/>
          </a:solidFill>
        </p:spPr>
        <p:txBody>
          <a:bodyPr wrap="square">
            <a:spAutoFit/>
          </a:bodyPr>
          <a:lstStyle/>
          <a:p>
            <a:pPr algn="ctr">
              <a:lnSpc>
                <a:spcPct val="150000"/>
              </a:lnSpc>
            </a:pPr>
            <a:r>
              <a:rPr lang="sl-SI" sz="2400" b="1" dirty="0">
                <a:sym typeface="Wingdings" panose="05000000000000000000" pitchFamily="2" charset="2"/>
              </a:rPr>
              <a:t>Kako ljudje dojemajo znamko?</a:t>
            </a:r>
            <a:endParaRPr lang="en-GB" sz="2400" b="1" dirty="0">
              <a:sym typeface="Wingdings" panose="05000000000000000000" pitchFamily="2" charset="2"/>
            </a:endParaRPr>
          </a:p>
        </p:txBody>
      </p:sp>
      <p:sp>
        <p:nvSpPr>
          <p:cNvPr id="22" name="CaixaDeTexto 21">
            <a:extLst>
              <a:ext uri="{FF2B5EF4-FFF2-40B4-BE49-F238E27FC236}">
                <a16:creationId xmlns:a16="http://schemas.microsoft.com/office/drawing/2014/main" id="{61690002-A254-406C-95CE-FAA73489FB0C}"/>
              </a:ext>
            </a:extLst>
          </p:cNvPr>
          <p:cNvSpPr txBox="1"/>
          <p:nvPr/>
        </p:nvSpPr>
        <p:spPr>
          <a:xfrm>
            <a:off x="8676069" y="5000930"/>
            <a:ext cx="3236982" cy="1143070"/>
          </a:xfrm>
          <a:prstGeom prst="rect">
            <a:avLst/>
          </a:prstGeom>
          <a:solidFill>
            <a:srgbClr val="FDDE00"/>
          </a:solidFill>
        </p:spPr>
        <p:txBody>
          <a:bodyPr wrap="square">
            <a:spAutoFit/>
          </a:bodyPr>
          <a:lstStyle/>
          <a:p>
            <a:pPr algn="ctr">
              <a:lnSpc>
                <a:spcPct val="150000"/>
              </a:lnSpc>
            </a:pPr>
            <a:r>
              <a:rPr lang="sl-SI" sz="2400" b="1" dirty="0">
                <a:sym typeface="Wingdings" panose="05000000000000000000" pitchFamily="2" charset="2"/>
              </a:rPr>
              <a:t>Kako kupec želi, da se ga dojema?</a:t>
            </a:r>
            <a:endParaRPr lang="en-GB" sz="2400" b="1" dirty="0">
              <a:sym typeface="Wingdings" panose="05000000000000000000" pitchFamily="2" charset="2"/>
            </a:endParaRPr>
          </a:p>
        </p:txBody>
      </p:sp>
    </p:spTree>
    <p:extLst>
      <p:ext uri="{BB962C8B-B14F-4D97-AF65-F5344CB8AC3E}">
        <p14:creationId xmlns:p14="http://schemas.microsoft.com/office/powerpoint/2010/main" val="29830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546D603B-C476-4E90-B2F5-6B769E594012}"/>
              </a:ext>
            </a:extLst>
          </p:cNvPr>
          <p:cNvSpPr/>
          <p:nvPr/>
        </p:nvSpPr>
        <p:spPr>
          <a:xfrm>
            <a:off x="211591" y="911650"/>
            <a:ext cx="11789568" cy="5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Six Senses</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pic>
        <p:nvPicPr>
          <p:cNvPr id="13" name="Imagem 12">
            <a:extLst>
              <a:ext uri="{FF2B5EF4-FFF2-40B4-BE49-F238E27FC236}">
                <a16:creationId xmlns:a16="http://schemas.microsoft.com/office/drawing/2014/main" id="{B3756834-C827-430F-93C7-869C800C59B2}"/>
              </a:ext>
            </a:extLst>
          </p:cNvPr>
          <p:cNvPicPr>
            <a:picLocks noChangeAspect="1"/>
          </p:cNvPicPr>
          <p:nvPr/>
        </p:nvPicPr>
        <p:blipFill rotWithShape="1">
          <a:blip r:embed="rId4"/>
          <a:srcRect l="2093" t="38642" r="1143" b="1712"/>
          <a:stretch/>
        </p:blipFill>
        <p:spPr>
          <a:xfrm>
            <a:off x="4689348" y="1026916"/>
            <a:ext cx="7186286" cy="2488953"/>
          </a:xfrm>
          <a:prstGeom prst="rect">
            <a:avLst/>
          </a:prstGeom>
          <a:ln>
            <a:noFill/>
          </a:ln>
          <a:effectLst>
            <a:outerShdw blurRad="50800" dist="38100" dir="2700000" algn="tl" rotWithShape="0">
              <a:prstClr val="black">
                <a:alpha val="40000"/>
              </a:prstClr>
            </a:outerShdw>
          </a:effectLst>
        </p:spPr>
      </p:pic>
      <p:pic>
        <p:nvPicPr>
          <p:cNvPr id="19" name="Imagem 18">
            <a:extLst>
              <a:ext uri="{FF2B5EF4-FFF2-40B4-BE49-F238E27FC236}">
                <a16:creationId xmlns:a16="http://schemas.microsoft.com/office/drawing/2014/main" id="{714D80C7-F07F-4FF5-ACC0-8BD93B091D66}"/>
              </a:ext>
            </a:extLst>
          </p:cNvPr>
          <p:cNvPicPr>
            <a:picLocks noChangeAspect="1"/>
          </p:cNvPicPr>
          <p:nvPr/>
        </p:nvPicPr>
        <p:blipFill rotWithShape="1">
          <a:blip r:embed="rId5"/>
          <a:srcRect l="2093" t="2588" r="1143" b="4749"/>
          <a:stretch/>
        </p:blipFill>
        <p:spPr>
          <a:xfrm>
            <a:off x="4689347" y="3652880"/>
            <a:ext cx="7186287" cy="2557419"/>
          </a:xfrm>
          <a:prstGeom prst="rect">
            <a:avLst/>
          </a:prstGeom>
          <a:ln>
            <a:noFill/>
          </a:ln>
          <a:effectLst>
            <a:outerShdw blurRad="50800" dist="38100" dir="2700000" algn="tl" rotWithShape="0">
              <a:prstClr val="black">
                <a:alpha val="40000"/>
              </a:prstClr>
            </a:outerShdw>
          </a:effectLst>
        </p:spPr>
      </p:pic>
      <p:sp>
        <p:nvSpPr>
          <p:cNvPr id="32" name="CaixaDeTexto 31">
            <a:extLst>
              <a:ext uri="{FF2B5EF4-FFF2-40B4-BE49-F238E27FC236}">
                <a16:creationId xmlns:a16="http://schemas.microsoft.com/office/drawing/2014/main" id="{D4C50678-37CA-4C0D-AC9B-CCEB45748F0D}"/>
              </a:ext>
            </a:extLst>
          </p:cNvPr>
          <p:cNvSpPr txBox="1"/>
          <p:nvPr/>
        </p:nvSpPr>
        <p:spPr>
          <a:xfrm>
            <a:off x="1771855" y="1611578"/>
            <a:ext cx="2520941" cy="369332"/>
          </a:xfrm>
          <a:prstGeom prst="rect">
            <a:avLst/>
          </a:prstGeom>
          <a:noFill/>
        </p:spPr>
        <p:txBody>
          <a:bodyPr wrap="square" rtlCol="0">
            <a:spAutoFit/>
          </a:bodyPr>
          <a:lstStyle/>
          <a:p>
            <a:r>
              <a:rPr lang="en-GB" dirty="0">
                <a:solidFill>
                  <a:srgbClr val="6ECECB"/>
                </a:solidFill>
                <a:hlinkClick r:id="rId6">
                  <a:extLst>
                    <a:ext uri="{A12FA001-AC4F-418D-AE19-62706E023703}">
                      <ahyp:hlinkClr xmlns:ahyp="http://schemas.microsoft.com/office/drawing/2018/hyperlinkcolor" val="tx"/>
                    </a:ext>
                  </a:extLst>
                </a:hlinkClick>
              </a:rPr>
              <a:t>www.sixsenses.com</a:t>
            </a:r>
            <a:r>
              <a:rPr lang="en-GB" dirty="0">
                <a:solidFill>
                  <a:srgbClr val="6ECECB"/>
                </a:solidFill>
              </a:rPr>
              <a:t> </a:t>
            </a:r>
          </a:p>
        </p:txBody>
      </p:sp>
      <p:pic>
        <p:nvPicPr>
          <p:cNvPr id="33" name="Picture 2" descr="May be an image of text that says &quot;SIX SENSES HOTELS RESORTS SPAS&quot;">
            <a:extLst>
              <a:ext uri="{FF2B5EF4-FFF2-40B4-BE49-F238E27FC236}">
                <a16:creationId xmlns:a16="http://schemas.microsoft.com/office/drawing/2014/main" id="{77B25206-2F9D-4DF1-87F1-DE4F9D1AE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039" y="1227183"/>
            <a:ext cx="1221521" cy="1221521"/>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34F10D49-CBFB-41C3-9E18-C7E1BFABC3ED}"/>
              </a:ext>
            </a:extLst>
          </p:cNvPr>
          <p:cNvSpPr txBox="1"/>
          <p:nvPr/>
        </p:nvSpPr>
        <p:spPr>
          <a:xfrm>
            <a:off x="316365" y="3022574"/>
            <a:ext cx="4247457" cy="2278765"/>
          </a:xfrm>
          <a:prstGeom prst="rect">
            <a:avLst/>
          </a:prstGeom>
          <a:noFill/>
        </p:spPr>
        <p:txBody>
          <a:bodyPr wrap="square" rtlCol="0">
            <a:spAutoFit/>
          </a:bodyPr>
          <a:lstStyle/>
          <a:p>
            <a:pPr algn="ctr">
              <a:lnSpc>
                <a:spcPct val="120000"/>
              </a:lnSpc>
            </a:pPr>
            <a:r>
              <a:rPr lang="sl-SI" sz="2400" b="1" i="0" dirty="0">
                <a:solidFill>
                  <a:srgbClr val="000000"/>
                </a:solidFill>
                <a:effectLst/>
                <a:latin typeface="Canto Roman"/>
              </a:rPr>
              <a:t>Naše vrednote</a:t>
            </a:r>
            <a:endParaRPr lang="en-US" sz="2400" b="1" i="0" dirty="0">
              <a:solidFill>
                <a:srgbClr val="000000"/>
              </a:solidFill>
              <a:effectLst/>
              <a:latin typeface="Canto Roman"/>
            </a:endParaRPr>
          </a:p>
          <a:p>
            <a:pPr algn="ctr">
              <a:lnSpc>
                <a:spcPct val="120000"/>
              </a:lnSpc>
            </a:pPr>
            <a:r>
              <a:rPr lang="sl-SI" sz="2400" b="0" i="0" dirty="0">
                <a:solidFill>
                  <a:schemeClr val="bg1">
                    <a:lumMod val="50000"/>
                  </a:schemeClr>
                </a:solidFill>
                <a:effectLst/>
                <a:latin typeface="Avenir Next"/>
              </a:rPr>
              <a:t>Obljubljamo, da bomo z našo </a:t>
            </a:r>
            <a:r>
              <a:rPr lang="sl-SI" sz="2400" b="0" i="0" dirty="0" err="1">
                <a:solidFill>
                  <a:schemeClr val="bg1">
                    <a:lumMod val="50000"/>
                  </a:schemeClr>
                </a:solidFill>
                <a:effectLst/>
                <a:latin typeface="Avenir Next"/>
              </a:rPr>
              <a:t>wellness</a:t>
            </a:r>
            <a:r>
              <a:rPr lang="sl-SI" sz="2400" b="0" i="0" dirty="0">
                <a:solidFill>
                  <a:schemeClr val="bg1">
                    <a:lumMod val="50000"/>
                  </a:schemeClr>
                </a:solidFill>
                <a:effectLst/>
                <a:latin typeface="Avenir Next"/>
              </a:rPr>
              <a:t> ponudbo prebudili vaše čute in vam pričarali nepozabno izkušnjo.</a:t>
            </a:r>
            <a:endParaRPr lang="en-US" sz="2400" b="0" i="0" dirty="0">
              <a:solidFill>
                <a:schemeClr val="bg1">
                  <a:lumMod val="50000"/>
                </a:schemeClr>
              </a:solidFill>
              <a:effectLst/>
              <a:latin typeface="Avenir Next"/>
            </a:endParaRPr>
          </a:p>
        </p:txBody>
      </p:sp>
    </p:spTree>
    <p:extLst>
      <p:ext uri="{BB962C8B-B14F-4D97-AF65-F5344CB8AC3E}">
        <p14:creationId xmlns:p14="http://schemas.microsoft.com/office/powerpoint/2010/main" val="4141363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F9B1FF3-EA02-4C3E-A5F6-273A560B09DC}"/>
              </a:ext>
            </a:extLst>
          </p:cNvPr>
          <p:cNvPicPr>
            <a:picLocks noChangeAspect="1"/>
          </p:cNvPicPr>
          <p:nvPr/>
        </p:nvPicPr>
        <p:blipFill>
          <a:blip r:embed="rId2"/>
          <a:stretch>
            <a:fillRect/>
          </a:stretch>
        </p:blipFill>
        <p:spPr>
          <a:xfrm>
            <a:off x="5589154" y="1228051"/>
            <a:ext cx="6602846" cy="4401897"/>
          </a:xfrm>
          <a:prstGeom prst="rect">
            <a:avLst/>
          </a:prstGeom>
        </p:spPr>
      </p:pic>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p:txBody>
          <a:bodyPr>
            <a:normAutofit/>
          </a:bodyPr>
          <a:lstStyle/>
          <a:p>
            <a:pPr algn="ctr"/>
            <a:r>
              <a:rPr lang="sl-SI" dirty="0"/>
              <a:t>Identiteta znamke in osebnost znamke</a:t>
            </a:r>
            <a:endParaRPr lang="en-GB" dirty="0"/>
          </a:p>
          <a:p>
            <a:endParaRPr lang="en-GB" dirty="0"/>
          </a:p>
          <a:p>
            <a:pPr>
              <a:buClr>
                <a:srgbClr val="92DAD8"/>
              </a:buClr>
              <a:buFont typeface="Arial" panose="020B0604020202020204" pitchFamily="34" charset="0"/>
              <a:buChar char="•"/>
            </a:pPr>
            <a:r>
              <a:rPr lang="en-GB" dirty="0">
                <a:solidFill>
                  <a:srgbClr val="92DAD8"/>
                </a:solidFill>
              </a:rPr>
              <a:t> T</a:t>
            </a:r>
            <a:r>
              <a:rPr lang="sl-SI" dirty="0" err="1">
                <a:solidFill>
                  <a:srgbClr val="92DAD8"/>
                </a:solidFill>
              </a:rPr>
              <a:t>emeljna</a:t>
            </a:r>
            <a:r>
              <a:rPr lang="sl-SI" dirty="0">
                <a:solidFill>
                  <a:srgbClr val="92DAD8"/>
                </a:solidFill>
              </a:rPr>
              <a:t> ideja znamke</a:t>
            </a:r>
            <a:endParaRPr lang="en-GB" dirty="0">
              <a:solidFill>
                <a:srgbClr val="92DAD8"/>
              </a:solidFill>
            </a:endParaRPr>
          </a:p>
          <a:p>
            <a:pPr>
              <a:buClr>
                <a:srgbClr val="92DAD8"/>
              </a:buClr>
              <a:buFont typeface="Arial" panose="020B0604020202020204" pitchFamily="34" charset="0"/>
              <a:buChar char="•"/>
            </a:pPr>
            <a:r>
              <a:rPr lang="en-GB" dirty="0">
                <a:solidFill>
                  <a:srgbClr val="92DAD8"/>
                </a:solidFill>
              </a:rPr>
              <a:t> </a:t>
            </a:r>
            <a:r>
              <a:rPr lang="sl-SI" dirty="0">
                <a:solidFill>
                  <a:srgbClr val="92DAD8"/>
                </a:solidFill>
              </a:rPr>
              <a:t>Vrednote znamke</a:t>
            </a:r>
            <a:endParaRPr lang="en-GB" dirty="0">
              <a:solidFill>
                <a:srgbClr val="92DAD8"/>
              </a:solidFill>
            </a:endParaRPr>
          </a:p>
          <a:p>
            <a:pPr marL="571500" indent="-571500">
              <a:buClr>
                <a:srgbClr val="FDDE00"/>
              </a:buClr>
              <a:buFont typeface="Calibri" panose="020F0502020204030204" pitchFamily="34" charset="0"/>
              <a:buChar char="→"/>
            </a:pPr>
            <a:r>
              <a:rPr lang="en-GB" spc="-30" dirty="0">
                <a:solidFill>
                  <a:schemeClr val="bg1"/>
                </a:solidFill>
                <a:effectLst>
                  <a:outerShdw blurRad="38100" dist="38100" dir="2700000" algn="tl">
                    <a:srgbClr val="000000">
                      <a:alpha val="43137"/>
                    </a:srgbClr>
                  </a:outerShdw>
                </a:effectLst>
              </a:rPr>
              <a:t> </a:t>
            </a:r>
            <a:r>
              <a:rPr lang="sl-SI" spc="-30" dirty="0">
                <a:solidFill>
                  <a:schemeClr val="bg1"/>
                </a:solidFill>
                <a:effectLst>
                  <a:outerShdw blurRad="38100" dist="38100" dir="2700000" algn="tl">
                    <a:srgbClr val="000000">
                      <a:alpha val="43137"/>
                    </a:srgbClr>
                  </a:outerShdw>
                </a:effectLst>
              </a:rPr>
              <a:t>Osebnost znamke</a:t>
            </a:r>
            <a:endParaRPr lang="en-GB" spc="-30" dirty="0">
              <a:solidFill>
                <a:schemeClr val="bg1"/>
              </a:solidFill>
              <a:effectLst>
                <a:outerShdw blurRad="38100" dist="38100" dir="2700000" algn="tl">
                  <a:srgbClr val="000000">
                    <a:alpha val="43137"/>
                  </a:srgbClr>
                </a:outerShdw>
              </a:effectLst>
            </a:endParaRPr>
          </a:p>
          <a:p>
            <a:pPr>
              <a:buFont typeface="Arial" panose="020B0604020202020204" pitchFamily="34" charset="0"/>
              <a:buChar char="•"/>
            </a:pPr>
            <a:r>
              <a:rPr lang="en-GB" dirty="0">
                <a:solidFill>
                  <a:srgbClr val="92DAD8"/>
                </a:solidFill>
              </a:rPr>
              <a:t> </a:t>
            </a:r>
            <a:r>
              <a:rPr lang="sl-SI" dirty="0">
                <a:solidFill>
                  <a:srgbClr val="92DAD8"/>
                </a:solidFill>
              </a:rPr>
              <a:t>Obljuba</a:t>
            </a:r>
            <a:r>
              <a:rPr lang="en-GB" dirty="0">
                <a:solidFill>
                  <a:srgbClr val="92DAD8"/>
                </a:solidFill>
              </a:rPr>
              <a:t> &amp; </a:t>
            </a:r>
            <a:r>
              <a:rPr lang="sl-SI" dirty="0">
                <a:solidFill>
                  <a:srgbClr val="92DAD8"/>
                </a:solidFill>
              </a:rPr>
              <a:t>Slogan</a:t>
            </a:r>
            <a:endParaRPr lang="en-GB" dirty="0"/>
          </a:p>
        </p:txBody>
      </p:sp>
    </p:spTree>
    <p:extLst>
      <p:ext uri="{BB962C8B-B14F-4D97-AF65-F5344CB8AC3E}">
        <p14:creationId xmlns:p14="http://schemas.microsoft.com/office/powerpoint/2010/main" val="2556101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37596E00-A076-4CC8-86C2-6FADA6BBD777}"/>
              </a:ext>
            </a:extLst>
          </p:cNvPr>
          <p:cNvSpPr/>
          <p:nvPr/>
        </p:nvSpPr>
        <p:spPr>
          <a:xfrm>
            <a:off x="3456171" y="2377156"/>
            <a:ext cx="5276342" cy="2222547"/>
          </a:xfrm>
          <a:prstGeom prst="ellipse">
            <a:avLst/>
          </a:prstGeom>
          <a:solidFill>
            <a:srgbClr val="6ECEC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Predstavlja vrednote znamke</a:t>
            </a:r>
            <a:endParaRPr lang="en-GB" sz="240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Ima človeške značilnosti</a:t>
            </a:r>
            <a:endParaRPr lang="en-GB" sz="2400" dirty="0">
              <a:solidFill>
                <a:schemeClr val="tx1"/>
              </a:solidFill>
            </a:endParaRPr>
          </a:p>
        </p:txBody>
      </p:sp>
      <p:sp>
        <p:nvSpPr>
          <p:cNvPr id="4" name="Text Placeholder 2">
            <a:extLst>
              <a:ext uri="{FF2B5EF4-FFF2-40B4-BE49-F238E27FC236}">
                <a16:creationId xmlns:a16="http://schemas.microsoft.com/office/drawing/2014/main" id="{19755A78-3B2D-47A1-A66A-11EF749D49DD}"/>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Osebnost znamke</a:t>
            </a:r>
            <a:endParaRPr lang="en-US" sz="3600" b="1" dirty="0"/>
          </a:p>
        </p:txBody>
      </p:sp>
      <p:sp>
        <p:nvSpPr>
          <p:cNvPr id="2" name="CaixaDeTexto 1">
            <a:extLst>
              <a:ext uri="{FF2B5EF4-FFF2-40B4-BE49-F238E27FC236}">
                <a16:creationId xmlns:a16="http://schemas.microsoft.com/office/drawing/2014/main" id="{1C6FB129-96C6-42D7-845D-80E89434DD9D}"/>
              </a:ext>
            </a:extLst>
          </p:cNvPr>
          <p:cNvSpPr txBox="1"/>
          <p:nvPr/>
        </p:nvSpPr>
        <p:spPr>
          <a:xfrm>
            <a:off x="391893" y="2952274"/>
            <a:ext cx="2020824" cy="1200329"/>
          </a:xfrm>
          <a:prstGeom prst="rect">
            <a:avLst/>
          </a:prstGeom>
          <a:noFill/>
        </p:spPr>
        <p:txBody>
          <a:bodyPr wrap="square" rtlCol="0">
            <a:spAutoFit/>
          </a:bodyPr>
          <a:lstStyle/>
          <a:p>
            <a:pPr algn="ctr"/>
            <a:r>
              <a:rPr lang="sl-SI" sz="3600" b="1" dirty="0">
                <a:solidFill>
                  <a:srgbClr val="F7981D"/>
                </a:solidFill>
                <a:effectLst>
                  <a:outerShdw blurRad="38100" dist="38100" dir="2700000" algn="tl">
                    <a:srgbClr val="000000">
                      <a:alpha val="43137"/>
                    </a:srgbClr>
                  </a:outerShdw>
                </a:effectLst>
              </a:rPr>
              <a:t>Osebnost</a:t>
            </a:r>
            <a:r>
              <a:rPr lang="en-GB" sz="3600" b="1" dirty="0">
                <a:solidFill>
                  <a:srgbClr val="F7981D"/>
                </a:solidFill>
                <a:effectLst>
                  <a:outerShdw blurRad="38100" dist="38100" dir="2700000" algn="tl">
                    <a:srgbClr val="000000">
                      <a:alpha val="43137"/>
                    </a:srgbClr>
                  </a:outerShdw>
                </a:effectLst>
              </a:rPr>
              <a:t> </a:t>
            </a:r>
            <a:r>
              <a:rPr lang="sl-SI" sz="3600" b="1" dirty="0">
                <a:solidFill>
                  <a:srgbClr val="F7981D"/>
                </a:solidFill>
                <a:effectLst>
                  <a:outerShdw blurRad="38100" dist="38100" dir="2700000" algn="tl">
                    <a:srgbClr val="000000">
                      <a:alpha val="43137"/>
                    </a:srgbClr>
                  </a:outerShdw>
                </a:effectLst>
              </a:rPr>
              <a:t>znamke</a:t>
            </a:r>
            <a:endParaRPr lang="en-GB" sz="3600" b="1" dirty="0">
              <a:solidFill>
                <a:srgbClr val="F7981D"/>
              </a:solidFill>
              <a:effectLst>
                <a:outerShdw blurRad="38100" dist="38100" dir="2700000" algn="tl">
                  <a:srgbClr val="000000">
                    <a:alpha val="43137"/>
                  </a:srgbClr>
                </a:outerShdw>
              </a:effectLst>
            </a:endParaRPr>
          </a:p>
        </p:txBody>
      </p:sp>
      <p:sp>
        <p:nvSpPr>
          <p:cNvPr id="5" name="CaixaDeTexto 4">
            <a:extLst>
              <a:ext uri="{FF2B5EF4-FFF2-40B4-BE49-F238E27FC236}">
                <a16:creationId xmlns:a16="http://schemas.microsoft.com/office/drawing/2014/main" id="{10F2E0F5-BF3A-49EC-9298-5D70DB88D24F}"/>
              </a:ext>
            </a:extLst>
          </p:cNvPr>
          <p:cNvSpPr txBox="1"/>
          <p:nvPr/>
        </p:nvSpPr>
        <p:spPr>
          <a:xfrm>
            <a:off x="2478024" y="1003821"/>
            <a:ext cx="7242048" cy="1400383"/>
          </a:xfrm>
          <a:prstGeom prst="rect">
            <a:avLst/>
          </a:prstGeom>
          <a:noFill/>
        </p:spPr>
        <p:txBody>
          <a:bodyPr wrap="square">
            <a:spAutoFit/>
          </a:bodyPr>
          <a:lstStyle/>
          <a:p>
            <a:pPr algn="l">
              <a:spcAft>
                <a:spcPts val="600"/>
              </a:spcAft>
            </a:pPr>
            <a:r>
              <a:rPr lang="sl-SI" sz="2800" b="0" i="1" u="none" strike="noStrike" baseline="0" dirty="0">
                <a:solidFill>
                  <a:srgbClr val="F7981D"/>
                </a:solidFill>
              </a:rPr>
              <a:t>Odnose vzpostavljamo z ljudmi in ne z proizvodi </a:t>
            </a:r>
            <a:r>
              <a:rPr lang="en-US" sz="2800" b="0" i="1" u="none" strike="noStrike" baseline="0" dirty="0">
                <a:solidFill>
                  <a:srgbClr val="F7981D"/>
                </a:solidFill>
              </a:rPr>
              <a:t>– </a:t>
            </a:r>
            <a:r>
              <a:rPr lang="sl-SI" sz="2800" b="0" i="1" u="none" strike="noStrike" baseline="0" dirty="0">
                <a:solidFill>
                  <a:srgbClr val="F7981D"/>
                </a:solidFill>
              </a:rPr>
              <a:t>od tod ideja o </a:t>
            </a:r>
            <a:r>
              <a:rPr lang="sl-SI" sz="2800" i="1" dirty="0">
                <a:solidFill>
                  <a:srgbClr val="F7981D"/>
                </a:solidFill>
              </a:rPr>
              <a:t>o</a:t>
            </a:r>
            <a:r>
              <a:rPr lang="sl-SI" sz="2800" b="0" i="1" u="none" strike="noStrike" baseline="0" dirty="0">
                <a:solidFill>
                  <a:srgbClr val="F7981D"/>
                </a:solidFill>
              </a:rPr>
              <a:t>sebnosti znamke</a:t>
            </a:r>
            <a:r>
              <a:rPr lang="en-US" sz="2800" b="0" i="1" u="none" strike="noStrike" baseline="0" dirty="0">
                <a:solidFill>
                  <a:srgbClr val="F7981D"/>
                </a:solidFill>
              </a:rPr>
              <a:t>.</a:t>
            </a:r>
          </a:p>
          <a:p>
            <a:pPr algn="r"/>
            <a:r>
              <a:rPr lang="en-US" sz="2400" i="1" dirty="0">
                <a:latin typeface="StoneSerif"/>
              </a:rPr>
              <a:t>J.-N. </a:t>
            </a:r>
            <a:r>
              <a:rPr lang="en-US" sz="2400" i="1" dirty="0" err="1">
                <a:latin typeface="StoneSerif"/>
              </a:rPr>
              <a:t>Kapferer</a:t>
            </a:r>
            <a:endParaRPr lang="en-GB" sz="2400" i="1" dirty="0"/>
          </a:p>
        </p:txBody>
      </p:sp>
      <p:sp>
        <p:nvSpPr>
          <p:cNvPr id="7" name="CaixaDeTexto 6">
            <a:extLst>
              <a:ext uri="{FF2B5EF4-FFF2-40B4-BE49-F238E27FC236}">
                <a16:creationId xmlns:a16="http://schemas.microsoft.com/office/drawing/2014/main" id="{E623AA94-096C-4FD9-8332-22E59E494A41}"/>
              </a:ext>
            </a:extLst>
          </p:cNvPr>
          <p:cNvSpPr txBox="1"/>
          <p:nvPr/>
        </p:nvSpPr>
        <p:spPr>
          <a:xfrm>
            <a:off x="0" y="5538994"/>
            <a:ext cx="12192000" cy="461665"/>
          </a:xfrm>
          <a:prstGeom prst="rect">
            <a:avLst/>
          </a:prstGeom>
          <a:solidFill>
            <a:srgbClr val="FDDE00"/>
          </a:solidFill>
        </p:spPr>
        <p:txBody>
          <a:bodyPr wrap="square" rtlCol="0">
            <a:spAutoFit/>
          </a:bodyPr>
          <a:lstStyle/>
          <a:p>
            <a:pPr algn="ctr"/>
            <a:r>
              <a:rPr lang="sl-SI" sz="2400" b="1" dirty="0"/>
              <a:t>Graditi trajen odnos med kupcem in znamko</a:t>
            </a:r>
            <a:r>
              <a:rPr lang="en-GB" sz="2400" b="1" dirty="0"/>
              <a:t>. </a:t>
            </a:r>
          </a:p>
        </p:txBody>
      </p:sp>
      <p:sp>
        <p:nvSpPr>
          <p:cNvPr id="10" name="Arco 9">
            <a:extLst>
              <a:ext uri="{FF2B5EF4-FFF2-40B4-BE49-F238E27FC236}">
                <a16:creationId xmlns:a16="http://schemas.microsoft.com/office/drawing/2014/main" id="{143009B2-6EA1-4E63-B1EE-70B7C6DC2258}"/>
              </a:ext>
            </a:extLst>
          </p:cNvPr>
          <p:cNvSpPr/>
          <p:nvPr/>
        </p:nvSpPr>
        <p:spPr>
          <a:xfrm rot="10800000">
            <a:off x="3048277" y="2191200"/>
            <a:ext cx="6113733" cy="2583795"/>
          </a:xfrm>
          <a:prstGeom prst="arc">
            <a:avLst>
              <a:gd name="adj1" fmla="val 11834253"/>
              <a:gd name="adj2" fmla="val 20491473"/>
            </a:avLst>
          </a:prstGeom>
          <a:ln w="57150">
            <a:solidFill>
              <a:srgbClr val="FDD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2" name="Agrupar 21">
            <a:extLst>
              <a:ext uri="{FF2B5EF4-FFF2-40B4-BE49-F238E27FC236}">
                <a16:creationId xmlns:a16="http://schemas.microsoft.com/office/drawing/2014/main" id="{723443D0-B5EA-49A8-834D-0E6984BC0ABA}"/>
              </a:ext>
            </a:extLst>
          </p:cNvPr>
          <p:cNvGrpSpPr/>
          <p:nvPr/>
        </p:nvGrpSpPr>
        <p:grpSpPr>
          <a:xfrm>
            <a:off x="2414016" y="2999013"/>
            <a:ext cx="1698759" cy="922189"/>
            <a:chOff x="2368296" y="3236100"/>
            <a:chExt cx="1698759" cy="922189"/>
          </a:xfrm>
        </p:grpSpPr>
        <p:sp>
          <p:nvSpPr>
            <p:cNvPr id="12" name="Arco 11">
              <a:extLst>
                <a:ext uri="{FF2B5EF4-FFF2-40B4-BE49-F238E27FC236}">
                  <a16:creationId xmlns:a16="http://schemas.microsoft.com/office/drawing/2014/main" id="{2B624626-4403-42EB-ADA1-F0332F0854BC}"/>
                </a:ext>
              </a:extLst>
            </p:cNvPr>
            <p:cNvSpPr/>
            <p:nvPr/>
          </p:nvSpPr>
          <p:spPr>
            <a:xfrm rot="11805390">
              <a:off x="3152655" y="3236100"/>
              <a:ext cx="914400" cy="922189"/>
            </a:xfrm>
            <a:prstGeom prst="arc">
              <a:avLst>
                <a:gd name="adj1" fmla="val 16453397"/>
                <a:gd name="adj2" fmla="val 2942977"/>
              </a:avLst>
            </a:prstGeom>
            <a:ln w="57150">
              <a:solidFill>
                <a:srgbClr val="FDD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 name="Conexão reta unidirecional 15">
              <a:extLst>
                <a:ext uri="{FF2B5EF4-FFF2-40B4-BE49-F238E27FC236}">
                  <a16:creationId xmlns:a16="http://schemas.microsoft.com/office/drawing/2014/main" id="{92BB346A-609C-470A-A622-D092BBBA5213}"/>
                </a:ext>
              </a:extLst>
            </p:cNvPr>
            <p:cNvCxnSpPr>
              <a:cxnSpLocks/>
            </p:cNvCxnSpPr>
            <p:nvPr/>
          </p:nvCxnSpPr>
          <p:spPr>
            <a:xfrm flipH="1">
              <a:off x="2368296" y="3697194"/>
              <a:ext cx="756000" cy="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Agrupar 22">
            <a:extLst>
              <a:ext uri="{FF2B5EF4-FFF2-40B4-BE49-F238E27FC236}">
                <a16:creationId xmlns:a16="http://schemas.microsoft.com/office/drawing/2014/main" id="{7EDDEB7C-7F52-4F2B-9D22-FF475238DD88}"/>
              </a:ext>
            </a:extLst>
          </p:cNvPr>
          <p:cNvGrpSpPr/>
          <p:nvPr/>
        </p:nvGrpSpPr>
        <p:grpSpPr>
          <a:xfrm>
            <a:off x="8073994" y="2999013"/>
            <a:ext cx="1700816" cy="922189"/>
            <a:chOff x="7991556" y="3251730"/>
            <a:chExt cx="1700816" cy="922189"/>
          </a:xfrm>
        </p:grpSpPr>
        <p:sp>
          <p:nvSpPr>
            <p:cNvPr id="9" name="Arco 8">
              <a:extLst>
                <a:ext uri="{FF2B5EF4-FFF2-40B4-BE49-F238E27FC236}">
                  <a16:creationId xmlns:a16="http://schemas.microsoft.com/office/drawing/2014/main" id="{CD524B89-6170-4955-ACA3-1DA715A58474}"/>
                </a:ext>
              </a:extLst>
            </p:cNvPr>
            <p:cNvSpPr/>
            <p:nvPr/>
          </p:nvSpPr>
          <p:spPr>
            <a:xfrm rot="1071040">
              <a:off x="7991556" y="3251730"/>
              <a:ext cx="914400" cy="922189"/>
            </a:xfrm>
            <a:prstGeom prst="arc">
              <a:avLst>
                <a:gd name="adj1" fmla="val 16860815"/>
                <a:gd name="adj2" fmla="val 2942977"/>
              </a:avLst>
            </a:prstGeom>
            <a:ln w="57150">
              <a:solidFill>
                <a:srgbClr val="FDD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9" name="Conexão reta unidirecional 18">
              <a:extLst>
                <a:ext uri="{FF2B5EF4-FFF2-40B4-BE49-F238E27FC236}">
                  <a16:creationId xmlns:a16="http://schemas.microsoft.com/office/drawing/2014/main" id="{00223DDB-AE8E-489E-AB4C-0EBDE878155E}"/>
                </a:ext>
              </a:extLst>
            </p:cNvPr>
            <p:cNvCxnSpPr>
              <a:cxnSpLocks/>
            </p:cNvCxnSpPr>
            <p:nvPr/>
          </p:nvCxnSpPr>
          <p:spPr>
            <a:xfrm>
              <a:off x="8936372" y="3712824"/>
              <a:ext cx="756000" cy="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CaixaDeTexto 23">
            <a:extLst>
              <a:ext uri="{FF2B5EF4-FFF2-40B4-BE49-F238E27FC236}">
                <a16:creationId xmlns:a16="http://schemas.microsoft.com/office/drawing/2014/main" id="{8AC158F4-B551-4ECB-BC49-FEC96030BFD1}"/>
              </a:ext>
            </a:extLst>
          </p:cNvPr>
          <p:cNvSpPr txBox="1"/>
          <p:nvPr/>
        </p:nvSpPr>
        <p:spPr>
          <a:xfrm>
            <a:off x="2414016" y="2614845"/>
            <a:ext cx="1042155" cy="461665"/>
          </a:xfrm>
          <a:prstGeom prst="rect">
            <a:avLst/>
          </a:prstGeom>
          <a:noFill/>
        </p:spPr>
        <p:txBody>
          <a:bodyPr wrap="square" rtlCol="0">
            <a:spAutoFit/>
          </a:bodyPr>
          <a:lstStyle/>
          <a:p>
            <a:r>
              <a:rPr lang="sl-SI" sz="2400" dirty="0">
                <a:solidFill>
                  <a:srgbClr val="6ECECB"/>
                </a:solidFill>
              </a:rPr>
              <a:t>Kdo</a:t>
            </a:r>
            <a:r>
              <a:rPr lang="en-GB" sz="2400" dirty="0">
                <a:solidFill>
                  <a:srgbClr val="6ECECB"/>
                </a:solidFill>
              </a:rPr>
              <a:t>?</a:t>
            </a:r>
          </a:p>
        </p:txBody>
      </p:sp>
      <p:sp>
        <p:nvSpPr>
          <p:cNvPr id="26" name="CaixaDeTexto 25">
            <a:extLst>
              <a:ext uri="{FF2B5EF4-FFF2-40B4-BE49-F238E27FC236}">
                <a16:creationId xmlns:a16="http://schemas.microsoft.com/office/drawing/2014/main" id="{B3F658B3-3B36-4D10-A87B-F86201403A3E}"/>
              </a:ext>
            </a:extLst>
          </p:cNvPr>
          <p:cNvSpPr txBox="1"/>
          <p:nvPr/>
        </p:nvSpPr>
        <p:spPr>
          <a:xfrm>
            <a:off x="5020992" y="4912161"/>
            <a:ext cx="1042155" cy="461665"/>
          </a:xfrm>
          <a:prstGeom prst="rect">
            <a:avLst/>
          </a:prstGeom>
          <a:noFill/>
        </p:spPr>
        <p:txBody>
          <a:bodyPr wrap="square" rtlCol="0">
            <a:spAutoFit/>
          </a:bodyPr>
          <a:lstStyle/>
          <a:p>
            <a:r>
              <a:rPr lang="sl-SI" sz="2400" dirty="0">
                <a:solidFill>
                  <a:srgbClr val="6ECECB"/>
                </a:solidFill>
              </a:rPr>
              <a:t>Zakaj</a:t>
            </a:r>
            <a:r>
              <a:rPr lang="en-GB" sz="2400" dirty="0">
                <a:solidFill>
                  <a:srgbClr val="6ECECB"/>
                </a:solidFill>
              </a:rPr>
              <a:t>?</a:t>
            </a:r>
          </a:p>
        </p:txBody>
      </p:sp>
      <p:cxnSp>
        <p:nvCxnSpPr>
          <p:cNvPr id="27" name="Conexão reta unidirecional 26">
            <a:extLst>
              <a:ext uri="{FF2B5EF4-FFF2-40B4-BE49-F238E27FC236}">
                <a16:creationId xmlns:a16="http://schemas.microsoft.com/office/drawing/2014/main" id="{B9368C30-FBAE-4781-B40B-1AE671F8DB5F}"/>
              </a:ext>
            </a:extLst>
          </p:cNvPr>
          <p:cNvCxnSpPr>
            <a:cxnSpLocks/>
          </p:cNvCxnSpPr>
          <p:nvPr/>
        </p:nvCxnSpPr>
        <p:spPr>
          <a:xfrm>
            <a:off x="6096000" y="4746994"/>
            <a:ext cx="0" cy="79200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16750AE2-C2A5-4AE7-90FE-973727D48907}"/>
              </a:ext>
            </a:extLst>
          </p:cNvPr>
          <p:cNvSpPr txBox="1"/>
          <p:nvPr/>
        </p:nvSpPr>
        <p:spPr>
          <a:xfrm>
            <a:off x="8727341" y="2618067"/>
            <a:ext cx="1042155" cy="461665"/>
          </a:xfrm>
          <a:prstGeom prst="rect">
            <a:avLst/>
          </a:prstGeom>
          <a:noFill/>
        </p:spPr>
        <p:txBody>
          <a:bodyPr wrap="square" rtlCol="0">
            <a:spAutoFit/>
          </a:bodyPr>
          <a:lstStyle/>
          <a:p>
            <a:pPr algn="r"/>
            <a:r>
              <a:rPr lang="sl-SI" sz="2400" dirty="0">
                <a:solidFill>
                  <a:srgbClr val="6ECECB"/>
                </a:solidFill>
              </a:rPr>
              <a:t>Kako</a:t>
            </a:r>
            <a:r>
              <a:rPr lang="en-GB" sz="2400" dirty="0">
                <a:solidFill>
                  <a:srgbClr val="6ECECB"/>
                </a:solidFill>
              </a:rPr>
              <a:t>?</a:t>
            </a:r>
          </a:p>
        </p:txBody>
      </p:sp>
      <p:sp>
        <p:nvSpPr>
          <p:cNvPr id="32" name="CaixaDeTexto 31">
            <a:extLst>
              <a:ext uri="{FF2B5EF4-FFF2-40B4-BE49-F238E27FC236}">
                <a16:creationId xmlns:a16="http://schemas.microsoft.com/office/drawing/2014/main" id="{205EAC80-DC97-4BC6-ACDA-EE61A6BED630}"/>
              </a:ext>
            </a:extLst>
          </p:cNvPr>
          <p:cNvSpPr txBox="1"/>
          <p:nvPr/>
        </p:nvSpPr>
        <p:spPr>
          <a:xfrm>
            <a:off x="9769496" y="2952275"/>
            <a:ext cx="2020824" cy="1200329"/>
          </a:xfrm>
          <a:prstGeom prst="rect">
            <a:avLst/>
          </a:prstGeom>
          <a:noFill/>
        </p:spPr>
        <p:txBody>
          <a:bodyPr wrap="square" rtlCol="0">
            <a:spAutoFit/>
          </a:bodyPr>
          <a:lstStyle/>
          <a:p>
            <a:pPr algn="ctr"/>
            <a:r>
              <a:rPr lang="sl-SI" sz="3600" b="1" dirty="0">
                <a:solidFill>
                  <a:srgbClr val="F7981D"/>
                </a:solidFill>
                <a:effectLst>
                  <a:outerShdw blurRad="38100" dist="38100" dir="2700000" algn="tl">
                    <a:srgbClr val="000000">
                      <a:alpha val="43137"/>
                    </a:srgbClr>
                  </a:outerShdw>
                </a:effectLst>
              </a:rPr>
              <a:t>Glas znamke</a:t>
            </a:r>
            <a:endParaRPr lang="en-GB" sz="3600" b="1" dirty="0">
              <a:solidFill>
                <a:srgbClr val="F7981D"/>
              </a:solidFill>
              <a:effectLst>
                <a:outerShdw blurRad="38100" dist="38100" dir="2700000" algn="tl">
                  <a:srgbClr val="000000">
                    <a:alpha val="43137"/>
                  </a:srgbClr>
                </a:outerShdw>
              </a:effectLst>
            </a:endParaRPr>
          </a:p>
        </p:txBody>
      </p:sp>
      <p:sp>
        <p:nvSpPr>
          <p:cNvPr id="20" name="Retângulo: Canto Dobrado 19">
            <a:extLst>
              <a:ext uri="{FF2B5EF4-FFF2-40B4-BE49-F238E27FC236}">
                <a16:creationId xmlns:a16="http://schemas.microsoft.com/office/drawing/2014/main" id="{D6637331-0651-41A2-9469-7F1FF0DB38AC}"/>
              </a:ext>
            </a:extLst>
          </p:cNvPr>
          <p:cNvSpPr/>
          <p:nvPr/>
        </p:nvSpPr>
        <p:spPr>
          <a:xfrm rot="1089042">
            <a:off x="9116056" y="4329436"/>
            <a:ext cx="2272227" cy="908414"/>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sl-SI" sz="2400" b="1" dirty="0">
                <a:solidFill>
                  <a:schemeClr val="tx1"/>
                </a:solidFill>
              </a:rPr>
              <a:t>Kako znamka</a:t>
            </a:r>
            <a:r>
              <a:rPr lang="en-GB" sz="2400" b="1" dirty="0">
                <a:solidFill>
                  <a:schemeClr val="tx1"/>
                </a:solidFill>
              </a:rPr>
              <a:t> </a:t>
            </a:r>
            <a:r>
              <a:rPr lang="sl-SI" sz="2400" b="1" dirty="0">
                <a:solidFill>
                  <a:schemeClr val="tx1"/>
                </a:solidFill>
              </a:rPr>
              <a:t>ZVENI</a:t>
            </a:r>
            <a:endParaRPr lang="en-GB" sz="2400" b="1" dirty="0">
              <a:solidFill>
                <a:schemeClr val="tx1"/>
              </a:solidFill>
            </a:endParaRPr>
          </a:p>
        </p:txBody>
      </p:sp>
      <p:sp>
        <p:nvSpPr>
          <p:cNvPr id="25" name="Retângulo: Canto Dobrado 24">
            <a:extLst>
              <a:ext uri="{FF2B5EF4-FFF2-40B4-BE49-F238E27FC236}">
                <a16:creationId xmlns:a16="http://schemas.microsoft.com/office/drawing/2014/main" id="{41F82C38-4362-4497-9AB6-1B0129AE0647}"/>
              </a:ext>
            </a:extLst>
          </p:cNvPr>
          <p:cNvSpPr/>
          <p:nvPr/>
        </p:nvSpPr>
        <p:spPr>
          <a:xfrm rot="20783265">
            <a:off x="587882" y="4329437"/>
            <a:ext cx="2272227" cy="908414"/>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sl-SI" sz="2400" b="1" dirty="0">
                <a:solidFill>
                  <a:schemeClr val="tx1"/>
                </a:solidFill>
              </a:rPr>
              <a:t>Kako se znamka</a:t>
            </a:r>
            <a:r>
              <a:rPr lang="en-GB" sz="2400" b="1" dirty="0">
                <a:solidFill>
                  <a:schemeClr val="tx1"/>
                </a:solidFill>
              </a:rPr>
              <a:t> </a:t>
            </a:r>
            <a:r>
              <a:rPr lang="sl-SI" sz="2400" b="1" dirty="0">
                <a:solidFill>
                  <a:schemeClr val="tx1"/>
                </a:solidFill>
              </a:rPr>
              <a:t>OBNAŠA</a:t>
            </a:r>
            <a:endParaRPr lang="en-GB" sz="2400" b="1" dirty="0">
              <a:solidFill>
                <a:schemeClr val="tx1"/>
              </a:solidFill>
            </a:endParaRPr>
          </a:p>
        </p:txBody>
      </p:sp>
    </p:spTree>
    <p:extLst>
      <p:ext uri="{BB962C8B-B14F-4D97-AF65-F5344CB8AC3E}">
        <p14:creationId xmlns:p14="http://schemas.microsoft.com/office/powerpoint/2010/main" val="2316515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https://youtu.be/NI2JEzzfosY</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How to Create and Showcase Brand Personality</a:t>
            </a:r>
            <a:endParaRPr lang="en-GB" sz="2400" b="1" i="1" dirty="0">
              <a:solidFill>
                <a:schemeClr val="bg1">
                  <a:lumMod val="65000"/>
                </a:schemeClr>
              </a:solidFill>
            </a:endParaRPr>
          </a:p>
        </p:txBody>
      </p:sp>
      <p:pic>
        <p:nvPicPr>
          <p:cNvPr id="4" name="Multimédia Online 3" title="How to Create and Showcase Brand Personality">
            <a:hlinkClick r:id="" action="ppaction://media"/>
            <a:extLst>
              <a:ext uri="{FF2B5EF4-FFF2-40B4-BE49-F238E27FC236}">
                <a16:creationId xmlns:a16="http://schemas.microsoft.com/office/drawing/2014/main" id="{2156D6C4-8761-453B-86E2-D62B04B8E1AB}"/>
              </a:ext>
            </a:extLst>
          </p:cNvPr>
          <p:cNvPicPr>
            <a:picLocks noRot="1"/>
          </p:cNvPicPr>
          <p:nvPr>
            <a:videoFile r:link="rId1"/>
          </p:nvPr>
        </p:nvPicPr>
        <p:blipFill>
          <a:blip r:embed="rId5"/>
          <a:stretch>
            <a:fillRect/>
          </a:stretch>
        </p:blipFill>
        <p:spPr>
          <a:xfrm>
            <a:off x="2658944" y="1287000"/>
            <a:ext cx="6948000" cy="4284000"/>
          </a:xfrm>
          <a:prstGeom prst="rect">
            <a:avLst/>
          </a:prstGeom>
        </p:spPr>
      </p:pic>
    </p:spTree>
    <p:extLst>
      <p:ext uri="{BB962C8B-B14F-4D97-AF65-F5344CB8AC3E}">
        <p14:creationId xmlns:p14="http://schemas.microsoft.com/office/powerpoint/2010/main" val="28783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30CEDC7-E056-49A4-852C-30C9845B4229}"/>
              </a:ext>
            </a:extLst>
          </p:cNvPr>
          <p:cNvPicPr>
            <a:picLocks noChangeAspect="1"/>
          </p:cNvPicPr>
          <p:nvPr/>
        </p:nvPicPr>
        <p:blipFill>
          <a:blip r:embed="rId3"/>
          <a:stretch>
            <a:fillRect/>
          </a:stretch>
        </p:blipFill>
        <p:spPr>
          <a:xfrm>
            <a:off x="5405969" y="1766798"/>
            <a:ext cx="1402193" cy="1402193"/>
          </a:xfrm>
          <a:prstGeom prst="rect">
            <a:avLst/>
          </a:prstGeom>
        </p:spPr>
      </p:pic>
      <p:sp>
        <p:nvSpPr>
          <p:cNvPr id="20" name="CaixaDeTexto 19">
            <a:extLst>
              <a:ext uri="{FF2B5EF4-FFF2-40B4-BE49-F238E27FC236}">
                <a16:creationId xmlns:a16="http://schemas.microsoft.com/office/drawing/2014/main" id="{2D0B9548-2F4B-4555-A65E-A39604FCA9D9}"/>
              </a:ext>
            </a:extLst>
          </p:cNvPr>
          <p:cNvSpPr txBox="1"/>
          <p:nvPr/>
        </p:nvSpPr>
        <p:spPr>
          <a:xfrm>
            <a:off x="4822722" y="3045147"/>
            <a:ext cx="2547014" cy="1446550"/>
          </a:xfrm>
          <a:prstGeom prst="rect">
            <a:avLst/>
          </a:prstGeom>
          <a:noFill/>
        </p:spPr>
        <p:txBody>
          <a:bodyPr wrap="square" rtlCol="0">
            <a:spAutoFit/>
          </a:bodyPr>
          <a:lstStyle/>
          <a:p>
            <a:pPr algn="ctr"/>
            <a:r>
              <a:rPr lang="sl-SI" sz="4400" b="1" dirty="0">
                <a:solidFill>
                  <a:srgbClr val="F7981D"/>
                </a:solidFill>
                <a:effectLst>
                  <a:outerShdw blurRad="38100" dist="38100" dir="2700000" algn="tl">
                    <a:srgbClr val="000000">
                      <a:alpha val="43137"/>
                    </a:srgbClr>
                  </a:outerShdw>
                </a:effectLst>
              </a:rPr>
              <a:t>Osebnost</a:t>
            </a:r>
            <a:r>
              <a:rPr lang="en-GB" sz="4400" b="1" dirty="0">
                <a:solidFill>
                  <a:srgbClr val="F7981D"/>
                </a:solidFill>
                <a:effectLst>
                  <a:outerShdw blurRad="38100" dist="38100" dir="2700000" algn="tl">
                    <a:srgbClr val="000000">
                      <a:alpha val="43137"/>
                    </a:srgbClr>
                  </a:outerShdw>
                </a:effectLst>
              </a:rPr>
              <a:t> </a:t>
            </a:r>
            <a:r>
              <a:rPr lang="sl-SI" sz="4400" b="1" dirty="0">
                <a:solidFill>
                  <a:srgbClr val="F7981D"/>
                </a:solidFill>
                <a:effectLst>
                  <a:outerShdw blurRad="38100" dist="38100" dir="2700000" algn="tl">
                    <a:srgbClr val="000000">
                      <a:alpha val="43137"/>
                    </a:srgbClr>
                  </a:outerShdw>
                </a:effectLst>
              </a:rPr>
              <a:t>znamke</a:t>
            </a:r>
            <a:endParaRPr lang="en-GB" sz="4400" b="1" dirty="0">
              <a:solidFill>
                <a:srgbClr val="F7981D"/>
              </a:solidFill>
              <a:effectLst>
                <a:outerShdw blurRad="38100" dist="38100" dir="2700000" algn="tl">
                  <a:srgbClr val="000000">
                    <a:alpha val="43137"/>
                  </a:srgbClr>
                </a:outerShdw>
              </a:effectLst>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81497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Osebnost znamke</a:t>
            </a:r>
            <a:r>
              <a:rPr lang="en-US" sz="3600" b="1" dirty="0"/>
              <a:t> – </a:t>
            </a:r>
            <a:r>
              <a:rPr lang="sl-SI" sz="3600" b="1" dirty="0"/>
              <a:t>tipologija osebnosti</a:t>
            </a:r>
            <a:r>
              <a:rPr lang="en-US" sz="3600" b="1" dirty="0"/>
              <a:t> </a:t>
            </a:r>
          </a:p>
        </p:txBody>
      </p:sp>
      <p:sp>
        <p:nvSpPr>
          <p:cNvPr id="2" name="CaixaDeTexto 1">
            <a:extLst>
              <a:ext uri="{FF2B5EF4-FFF2-40B4-BE49-F238E27FC236}">
                <a16:creationId xmlns:a16="http://schemas.microsoft.com/office/drawing/2014/main" id="{B925D607-BF18-4BB1-B85B-20B83B133110}"/>
              </a:ext>
            </a:extLst>
          </p:cNvPr>
          <p:cNvSpPr txBox="1"/>
          <p:nvPr/>
        </p:nvSpPr>
        <p:spPr>
          <a:xfrm>
            <a:off x="328461" y="1124712"/>
            <a:ext cx="5329389" cy="1938992"/>
          </a:xfrm>
          <a:prstGeom prst="rect">
            <a:avLst/>
          </a:prstGeom>
          <a:noFill/>
        </p:spPr>
        <p:txBody>
          <a:bodyPr wrap="square" rtlCol="0">
            <a:spAutoFit/>
          </a:bodyPr>
          <a:lstStyle/>
          <a:p>
            <a:pPr>
              <a:spcAft>
                <a:spcPts val="1200"/>
              </a:spcAft>
            </a:pPr>
            <a:r>
              <a:rPr lang="sl-SI" sz="2800" b="1" dirty="0">
                <a:solidFill>
                  <a:srgbClr val="FDDE00"/>
                </a:solidFill>
                <a:effectLst>
                  <a:outerShdw blurRad="38100" dist="38100" dir="2700000" algn="tl">
                    <a:srgbClr val="000000">
                      <a:alpha val="43137"/>
                    </a:srgbClr>
                  </a:outerShdw>
                </a:effectLst>
              </a:rPr>
              <a:t>Kaj to pomeni</a:t>
            </a:r>
            <a:r>
              <a:rPr lang="en-GB" sz="2800" b="1" dirty="0">
                <a:solidFill>
                  <a:srgbClr val="FDDE00"/>
                </a:solidFill>
                <a:effectLst>
                  <a:outerShdw blurRad="38100" dist="38100" dir="2700000" algn="tl">
                    <a:srgbClr val="000000">
                      <a:alpha val="43137"/>
                    </a:srgbClr>
                  </a:outerShdw>
                </a:effectLst>
              </a:rPr>
              <a:t>?</a:t>
            </a:r>
          </a:p>
          <a:p>
            <a:pPr>
              <a:spcAft>
                <a:spcPts val="1200"/>
              </a:spcAft>
              <a:buClr>
                <a:srgbClr val="F7981D"/>
              </a:buClr>
              <a:buFont typeface="Arial" panose="020B0604020202020204" pitchFamily="34" charset="0"/>
              <a:buChar char="•"/>
            </a:pPr>
            <a:r>
              <a:rPr lang="sl-SI" sz="2400" b="1" dirty="0"/>
              <a:t>Katera znamka bi bil</a:t>
            </a:r>
            <a:r>
              <a:rPr lang="en-GB" sz="2400" b="1" dirty="0"/>
              <a:t>?</a:t>
            </a:r>
          </a:p>
          <a:p>
            <a:pPr>
              <a:spcAft>
                <a:spcPts val="1200"/>
              </a:spcAft>
              <a:buClr>
                <a:srgbClr val="F7981D"/>
              </a:buClr>
              <a:buFont typeface="Arial" panose="020B0604020202020204" pitchFamily="34" charset="0"/>
              <a:buChar char="•"/>
            </a:pPr>
            <a:r>
              <a:rPr lang="en-GB" sz="2400" dirty="0"/>
              <a:t> </a:t>
            </a:r>
            <a:r>
              <a:rPr lang="sl-SI" sz="2400" dirty="0"/>
              <a:t>Kako si želiš, da trg dojema tvojo znamko</a:t>
            </a:r>
            <a:r>
              <a:rPr lang="en-GB" sz="2400" dirty="0"/>
              <a:t>?</a:t>
            </a:r>
          </a:p>
        </p:txBody>
      </p:sp>
      <p:sp>
        <p:nvSpPr>
          <p:cNvPr id="4" name="CaixaDeTexto 3">
            <a:extLst>
              <a:ext uri="{FF2B5EF4-FFF2-40B4-BE49-F238E27FC236}">
                <a16:creationId xmlns:a16="http://schemas.microsoft.com/office/drawing/2014/main" id="{61784D3E-C32F-4B30-B13B-13D39B40AAD7}"/>
              </a:ext>
            </a:extLst>
          </p:cNvPr>
          <p:cNvSpPr txBox="1"/>
          <p:nvPr/>
        </p:nvSpPr>
        <p:spPr>
          <a:xfrm>
            <a:off x="301030" y="3923288"/>
            <a:ext cx="4903780" cy="2308324"/>
          </a:xfrm>
          <a:prstGeom prst="rect">
            <a:avLst/>
          </a:prstGeom>
          <a:noFill/>
        </p:spPr>
        <p:txBody>
          <a:bodyPr wrap="square" rtlCol="0">
            <a:spAutoFit/>
          </a:bodyPr>
          <a:lstStyle/>
          <a:p>
            <a:pPr>
              <a:spcAft>
                <a:spcPts val="1200"/>
              </a:spcAft>
            </a:pPr>
            <a:r>
              <a:rPr lang="sl-SI" sz="2800" b="1" dirty="0">
                <a:solidFill>
                  <a:srgbClr val="FDDE00"/>
                </a:solidFill>
                <a:effectLst>
                  <a:outerShdw blurRad="38100" dist="38100" dir="2700000" algn="tl">
                    <a:srgbClr val="000000">
                      <a:alpha val="43137"/>
                    </a:srgbClr>
                  </a:outerShdw>
                </a:effectLst>
              </a:rPr>
              <a:t>Kako jo vzpostaviti</a:t>
            </a:r>
            <a:r>
              <a:rPr lang="en-GB" sz="2800" b="1" dirty="0">
                <a:solidFill>
                  <a:srgbClr val="FDDE00"/>
                </a:solidFill>
                <a:effectLst>
                  <a:outerShdw blurRad="38100" dist="38100" dir="2700000" algn="tl">
                    <a:srgbClr val="000000">
                      <a:alpha val="43137"/>
                    </a:srgbClr>
                  </a:outerShdw>
                </a:effectLst>
              </a:rPr>
              <a:t>?</a:t>
            </a:r>
          </a:p>
          <a:p>
            <a:pPr>
              <a:spcAft>
                <a:spcPts val="1200"/>
              </a:spcAft>
              <a:buClr>
                <a:srgbClr val="F7981D"/>
              </a:buClr>
              <a:buFont typeface="Arial" panose="020B0604020202020204" pitchFamily="34" charset="0"/>
              <a:buChar char="•"/>
            </a:pPr>
            <a:r>
              <a:rPr lang="en-GB" sz="2400" dirty="0"/>
              <a:t> </a:t>
            </a:r>
            <a:r>
              <a:rPr lang="sl-SI" sz="2400" dirty="0"/>
              <a:t>Podobno, kot tipologije osebnosti v marketingu </a:t>
            </a:r>
            <a:r>
              <a:rPr lang="en-GB" sz="2400" dirty="0"/>
              <a:t>(module#5), </a:t>
            </a:r>
            <a:r>
              <a:rPr lang="sl-SI" sz="2400" dirty="0"/>
              <a:t>ampak izhajajo iz vrednot znamke.</a:t>
            </a:r>
            <a:endParaRPr lang="en-GB" sz="2400" dirty="0"/>
          </a:p>
          <a:p>
            <a:pPr>
              <a:spcAft>
                <a:spcPts val="1200"/>
              </a:spcAft>
              <a:buClr>
                <a:srgbClr val="F7981D"/>
              </a:buClr>
              <a:buFont typeface="Arial" panose="020B0604020202020204" pitchFamily="34" charset="0"/>
              <a:buChar char="•"/>
            </a:pPr>
            <a:r>
              <a:rPr lang="en-GB" sz="2400" dirty="0"/>
              <a:t> “</a:t>
            </a:r>
            <a:r>
              <a:rPr lang="sl-SI" sz="2400" dirty="0"/>
              <a:t>Prisluhni</a:t>
            </a:r>
            <a:r>
              <a:rPr lang="en-GB" sz="2400" dirty="0"/>
              <a:t>” </a:t>
            </a:r>
            <a:r>
              <a:rPr lang="sl-SI" sz="2400" dirty="0"/>
              <a:t>trgu in znamki</a:t>
            </a:r>
            <a:r>
              <a:rPr lang="en-GB" sz="2400" dirty="0"/>
              <a:t>.</a:t>
            </a:r>
          </a:p>
        </p:txBody>
      </p:sp>
      <p:sp>
        <p:nvSpPr>
          <p:cNvPr id="5" name="CaixaDeTexto 4">
            <a:extLst>
              <a:ext uri="{FF2B5EF4-FFF2-40B4-BE49-F238E27FC236}">
                <a16:creationId xmlns:a16="http://schemas.microsoft.com/office/drawing/2014/main" id="{54A9A304-CB52-4607-BAD5-52FBFB55F283}"/>
              </a:ext>
            </a:extLst>
          </p:cNvPr>
          <p:cNvSpPr txBox="1"/>
          <p:nvPr/>
        </p:nvSpPr>
        <p:spPr>
          <a:xfrm>
            <a:off x="7156709" y="807508"/>
            <a:ext cx="4765533" cy="3139321"/>
          </a:xfrm>
          <a:prstGeom prst="rect">
            <a:avLst/>
          </a:prstGeom>
          <a:noFill/>
        </p:spPr>
        <p:txBody>
          <a:bodyPr wrap="square" rtlCol="0">
            <a:spAutoFit/>
          </a:bodyPr>
          <a:lstStyle/>
          <a:p>
            <a:pPr>
              <a:spcAft>
                <a:spcPts val="1200"/>
              </a:spcAft>
            </a:pPr>
            <a:r>
              <a:rPr lang="sl-SI" sz="2800" b="1" dirty="0">
                <a:solidFill>
                  <a:srgbClr val="FDDE00"/>
                </a:solidFill>
                <a:effectLst>
                  <a:outerShdw blurRad="38100" dist="38100" dir="2700000" algn="tl">
                    <a:srgbClr val="000000">
                      <a:alpha val="43137"/>
                    </a:srgbClr>
                  </a:outerShdw>
                </a:effectLst>
              </a:rPr>
              <a:t>Prednosti</a:t>
            </a:r>
            <a:r>
              <a:rPr lang="en-GB" sz="2800" b="1" dirty="0">
                <a:solidFill>
                  <a:srgbClr val="FDDE00"/>
                </a:solidFill>
                <a:effectLst>
                  <a:outerShdw blurRad="38100" dist="38100" dir="2700000" algn="tl">
                    <a:srgbClr val="000000">
                      <a:alpha val="43137"/>
                    </a:srgbClr>
                  </a:outerShdw>
                </a:effectLst>
              </a:rPr>
              <a:t>:</a:t>
            </a:r>
          </a:p>
          <a:p>
            <a:pPr>
              <a:spcAft>
                <a:spcPts val="1200"/>
              </a:spcAft>
              <a:buClr>
                <a:srgbClr val="F7981D"/>
              </a:buClr>
              <a:buFont typeface="Arial" panose="020B0604020202020204" pitchFamily="34" charset="0"/>
              <a:buChar char="•"/>
            </a:pPr>
            <a:r>
              <a:rPr lang="en-GB" sz="2400" dirty="0"/>
              <a:t> </a:t>
            </a:r>
            <a:r>
              <a:rPr lang="sl-SI" sz="2400" dirty="0"/>
              <a:t>Konsistentnost v komunikaciji</a:t>
            </a:r>
            <a:endParaRPr lang="en-GB" sz="2400" dirty="0"/>
          </a:p>
          <a:p>
            <a:pPr>
              <a:spcAft>
                <a:spcPts val="1200"/>
              </a:spcAft>
              <a:buClr>
                <a:srgbClr val="F7981D"/>
              </a:buClr>
              <a:buFont typeface="Arial" panose="020B0604020202020204" pitchFamily="34" charset="0"/>
              <a:buChar char="•"/>
            </a:pPr>
            <a:r>
              <a:rPr lang="sl-SI" sz="2400" dirty="0"/>
              <a:t> Človečnost</a:t>
            </a:r>
            <a:endParaRPr lang="en-GB" sz="2400" dirty="0"/>
          </a:p>
          <a:p>
            <a:pPr>
              <a:spcAft>
                <a:spcPts val="1200"/>
              </a:spcAft>
              <a:buClr>
                <a:srgbClr val="F7981D"/>
              </a:buClr>
              <a:buFont typeface="Arial" panose="020B0604020202020204" pitchFamily="34" charset="0"/>
              <a:buChar char="•"/>
            </a:pPr>
            <a:r>
              <a:rPr lang="en-GB" sz="2400" dirty="0"/>
              <a:t> Di</a:t>
            </a:r>
            <a:r>
              <a:rPr lang="sl-SI" sz="2400" dirty="0" err="1"/>
              <a:t>ferenciacija</a:t>
            </a:r>
            <a:r>
              <a:rPr lang="sl-SI" sz="2400" dirty="0"/>
              <a:t> in </a:t>
            </a:r>
            <a:r>
              <a:rPr lang="sl-SI" sz="2400" dirty="0" err="1"/>
              <a:t>pozicioniranje</a:t>
            </a:r>
            <a:endParaRPr lang="en-GB" sz="2400" dirty="0"/>
          </a:p>
          <a:p>
            <a:pPr>
              <a:spcAft>
                <a:spcPts val="1200"/>
              </a:spcAft>
              <a:buClr>
                <a:srgbClr val="F7981D"/>
              </a:buClr>
              <a:buFont typeface="Arial" panose="020B0604020202020204" pitchFamily="34" charset="0"/>
              <a:buChar char="•"/>
            </a:pPr>
            <a:r>
              <a:rPr lang="en-GB" sz="2400" dirty="0"/>
              <a:t> </a:t>
            </a:r>
            <a:r>
              <a:rPr lang="sl-SI" sz="2400" dirty="0"/>
              <a:t>Interakcija</a:t>
            </a:r>
            <a:endParaRPr lang="en-GB" sz="2400" dirty="0"/>
          </a:p>
          <a:p>
            <a:pPr>
              <a:spcAft>
                <a:spcPts val="1200"/>
              </a:spcAft>
              <a:buClr>
                <a:srgbClr val="F7981D"/>
              </a:buClr>
              <a:buFont typeface="Arial" panose="020B0604020202020204" pitchFamily="34" charset="0"/>
              <a:buChar char="•"/>
            </a:pPr>
            <a:r>
              <a:rPr lang="en-GB" sz="2400" dirty="0"/>
              <a:t> </a:t>
            </a:r>
            <a:r>
              <a:rPr lang="sl-SI" sz="2400" dirty="0"/>
              <a:t>Zaupanje</a:t>
            </a:r>
            <a:r>
              <a:rPr lang="en-GB" sz="2400" dirty="0"/>
              <a:t> &amp; </a:t>
            </a:r>
            <a:r>
              <a:rPr lang="sl-SI" sz="2400" dirty="0"/>
              <a:t>zvestoba</a:t>
            </a:r>
            <a:endParaRPr lang="en-GB" sz="2400" dirty="0"/>
          </a:p>
        </p:txBody>
      </p:sp>
      <p:sp>
        <p:nvSpPr>
          <p:cNvPr id="10" name="CaixaDeTexto 9">
            <a:extLst>
              <a:ext uri="{FF2B5EF4-FFF2-40B4-BE49-F238E27FC236}">
                <a16:creationId xmlns:a16="http://schemas.microsoft.com/office/drawing/2014/main" id="{C4C518CC-75BF-4D6C-8168-B24FB1FBF1E6}"/>
              </a:ext>
            </a:extLst>
          </p:cNvPr>
          <p:cNvSpPr txBox="1"/>
          <p:nvPr/>
        </p:nvSpPr>
        <p:spPr>
          <a:xfrm>
            <a:off x="7099515" y="4196580"/>
            <a:ext cx="4526703" cy="2092881"/>
          </a:xfrm>
          <a:prstGeom prst="rect">
            <a:avLst/>
          </a:prstGeom>
          <a:noFill/>
        </p:spPr>
        <p:txBody>
          <a:bodyPr wrap="square" rtlCol="0">
            <a:spAutoFit/>
          </a:bodyPr>
          <a:lstStyle/>
          <a:p>
            <a:pPr>
              <a:spcAft>
                <a:spcPts val="1200"/>
              </a:spcAft>
            </a:pPr>
            <a:r>
              <a:rPr lang="sl-SI" sz="2800" b="1" dirty="0">
                <a:solidFill>
                  <a:srgbClr val="FDDE00"/>
                </a:solidFill>
                <a:effectLst>
                  <a:outerShdw blurRad="38100" dist="38100" dir="2700000" algn="tl">
                    <a:srgbClr val="000000">
                      <a:alpha val="43137"/>
                    </a:srgbClr>
                  </a:outerShdw>
                </a:effectLst>
              </a:rPr>
              <a:t>Sprožilci</a:t>
            </a:r>
            <a:r>
              <a:rPr lang="en-GB" sz="2800" b="1" dirty="0">
                <a:solidFill>
                  <a:srgbClr val="FDDE00"/>
                </a:solidFill>
                <a:effectLst>
                  <a:outerShdw blurRad="38100" dist="38100" dir="2700000" algn="tl">
                    <a:srgbClr val="000000">
                      <a:alpha val="43137"/>
                    </a:srgbClr>
                  </a:outerShdw>
                </a:effectLst>
              </a:rPr>
              <a:t>:</a:t>
            </a:r>
          </a:p>
          <a:p>
            <a:pPr indent="-342900">
              <a:spcAft>
                <a:spcPts val="1200"/>
              </a:spcAft>
              <a:buClr>
                <a:srgbClr val="F7981D"/>
              </a:buClr>
              <a:buFont typeface="Arial" panose="020B0604020202020204" pitchFamily="34" charset="0"/>
              <a:buChar char="•"/>
            </a:pPr>
            <a:r>
              <a:rPr lang="sl-SI" sz="2400" dirty="0"/>
              <a:t>Vrednote znamke</a:t>
            </a:r>
            <a:endParaRPr lang="en-GB" sz="2400" dirty="0"/>
          </a:p>
          <a:p>
            <a:pPr indent="-342900">
              <a:spcAft>
                <a:spcPts val="1200"/>
              </a:spcAft>
              <a:buClr>
                <a:srgbClr val="F7981D"/>
              </a:buClr>
              <a:buFont typeface="Arial" panose="020B0604020202020204" pitchFamily="34" charset="0"/>
              <a:buChar char="•"/>
            </a:pPr>
            <a:r>
              <a:rPr lang="sl-SI" sz="2400" dirty="0"/>
              <a:t>Osebnost znamke</a:t>
            </a:r>
            <a:endParaRPr lang="en-GB" sz="2400" dirty="0"/>
          </a:p>
          <a:p>
            <a:pPr indent="-342900">
              <a:spcAft>
                <a:spcPts val="1200"/>
              </a:spcAft>
              <a:buClr>
                <a:srgbClr val="F7981D"/>
              </a:buClr>
              <a:buFont typeface="Arial" panose="020B0604020202020204" pitchFamily="34" charset="0"/>
              <a:buChar char="•"/>
            </a:pPr>
            <a:r>
              <a:rPr lang="sl-SI" sz="2400" dirty="0"/>
              <a:t>Komunikacija znamke</a:t>
            </a:r>
            <a:endParaRPr lang="en-GB" sz="2400" dirty="0"/>
          </a:p>
        </p:txBody>
      </p:sp>
      <p:cxnSp>
        <p:nvCxnSpPr>
          <p:cNvPr id="11" name="Conexão reta 10">
            <a:extLst>
              <a:ext uri="{FF2B5EF4-FFF2-40B4-BE49-F238E27FC236}">
                <a16:creationId xmlns:a16="http://schemas.microsoft.com/office/drawing/2014/main" id="{45CB0012-F7D7-40EC-90AF-9A53EB7F060A}"/>
              </a:ext>
            </a:extLst>
          </p:cNvPr>
          <p:cNvCxnSpPr>
            <a:cxnSpLocks/>
          </p:cNvCxnSpPr>
          <p:nvPr/>
        </p:nvCxnSpPr>
        <p:spPr>
          <a:xfrm>
            <a:off x="380810" y="3398681"/>
            <a:ext cx="4824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3" name="Conexão reta 12">
            <a:extLst>
              <a:ext uri="{FF2B5EF4-FFF2-40B4-BE49-F238E27FC236}">
                <a16:creationId xmlns:a16="http://schemas.microsoft.com/office/drawing/2014/main" id="{5DEB1256-5D25-4EFC-B316-AAF6CC06D1AB}"/>
              </a:ext>
            </a:extLst>
          </p:cNvPr>
          <p:cNvCxnSpPr>
            <a:cxnSpLocks/>
          </p:cNvCxnSpPr>
          <p:nvPr/>
        </p:nvCxnSpPr>
        <p:spPr>
          <a:xfrm>
            <a:off x="5141214" y="1953950"/>
            <a:ext cx="418338" cy="368626"/>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31F82E31-CE8D-4C0A-94F2-AEC33BA9F4BB}"/>
              </a:ext>
            </a:extLst>
          </p:cNvPr>
          <p:cNvCxnSpPr>
            <a:cxnSpLocks/>
          </p:cNvCxnSpPr>
          <p:nvPr/>
        </p:nvCxnSpPr>
        <p:spPr>
          <a:xfrm>
            <a:off x="3013095" y="1365665"/>
            <a:ext cx="2736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0910115E-9CB3-47EC-9C03-E8F89D112D67}"/>
              </a:ext>
            </a:extLst>
          </p:cNvPr>
          <p:cNvCxnSpPr>
            <a:cxnSpLocks/>
          </p:cNvCxnSpPr>
          <p:nvPr/>
        </p:nvCxnSpPr>
        <p:spPr>
          <a:xfrm>
            <a:off x="3537857" y="4206401"/>
            <a:ext cx="1486953"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148D914D-D2CE-4A2C-A843-4A3AA69E8F4A}"/>
              </a:ext>
            </a:extLst>
          </p:cNvPr>
          <p:cNvCxnSpPr>
            <a:cxnSpLocks/>
          </p:cNvCxnSpPr>
          <p:nvPr/>
        </p:nvCxnSpPr>
        <p:spPr>
          <a:xfrm>
            <a:off x="308810" y="6231612"/>
            <a:ext cx="4716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8" name="Conexão reta 17">
            <a:extLst>
              <a:ext uri="{FF2B5EF4-FFF2-40B4-BE49-F238E27FC236}">
                <a16:creationId xmlns:a16="http://schemas.microsoft.com/office/drawing/2014/main" id="{4D449671-D926-4A61-9124-3560ED26BF57}"/>
              </a:ext>
            </a:extLst>
          </p:cNvPr>
          <p:cNvCxnSpPr>
            <a:cxnSpLocks/>
          </p:cNvCxnSpPr>
          <p:nvPr/>
        </p:nvCxnSpPr>
        <p:spPr>
          <a:xfrm flipV="1">
            <a:off x="5204810" y="4544568"/>
            <a:ext cx="433885" cy="324577"/>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14AE1E31-9D82-45AF-B8D1-FC9CD5E9E2A0}"/>
              </a:ext>
            </a:extLst>
          </p:cNvPr>
          <p:cNvCxnSpPr>
            <a:cxnSpLocks/>
          </p:cNvCxnSpPr>
          <p:nvPr/>
        </p:nvCxnSpPr>
        <p:spPr>
          <a:xfrm>
            <a:off x="7211383" y="3977331"/>
            <a:ext cx="4644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334B423E-52F2-4CA7-A285-989A7ADE0F58}"/>
              </a:ext>
            </a:extLst>
          </p:cNvPr>
          <p:cNvCxnSpPr>
            <a:cxnSpLocks/>
          </p:cNvCxnSpPr>
          <p:nvPr/>
        </p:nvCxnSpPr>
        <p:spPr>
          <a:xfrm>
            <a:off x="9155383" y="1147202"/>
            <a:ext cx="2700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3" name="Conexão reta 22">
            <a:extLst>
              <a:ext uri="{FF2B5EF4-FFF2-40B4-BE49-F238E27FC236}">
                <a16:creationId xmlns:a16="http://schemas.microsoft.com/office/drawing/2014/main" id="{7E8A7769-1F29-42AB-A0CB-FDFA55EA7931}"/>
              </a:ext>
            </a:extLst>
          </p:cNvPr>
          <p:cNvCxnSpPr>
            <a:cxnSpLocks/>
          </p:cNvCxnSpPr>
          <p:nvPr/>
        </p:nvCxnSpPr>
        <p:spPr>
          <a:xfrm flipV="1">
            <a:off x="6695942" y="1341071"/>
            <a:ext cx="352456" cy="585216"/>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24" name="Conexão reta 23">
            <a:extLst>
              <a:ext uri="{FF2B5EF4-FFF2-40B4-BE49-F238E27FC236}">
                <a16:creationId xmlns:a16="http://schemas.microsoft.com/office/drawing/2014/main" id="{9C709205-F841-4F84-8B38-D7BDB1D1D8FF}"/>
              </a:ext>
            </a:extLst>
          </p:cNvPr>
          <p:cNvCxnSpPr/>
          <p:nvPr/>
        </p:nvCxnSpPr>
        <p:spPr>
          <a:xfrm>
            <a:off x="8642907" y="4468876"/>
            <a:ext cx="3204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11649C06-51FD-418E-9663-30721119EF6A}"/>
              </a:ext>
            </a:extLst>
          </p:cNvPr>
          <p:cNvCxnSpPr/>
          <p:nvPr/>
        </p:nvCxnSpPr>
        <p:spPr>
          <a:xfrm>
            <a:off x="7195975" y="6300975"/>
            <a:ext cx="4680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C037E259-54D9-4B61-B5DF-3A1CF44546B9}"/>
              </a:ext>
            </a:extLst>
          </p:cNvPr>
          <p:cNvCxnSpPr>
            <a:cxnSpLocks/>
          </p:cNvCxnSpPr>
          <p:nvPr/>
        </p:nvCxnSpPr>
        <p:spPr>
          <a:xfrm>
            <a:off x="6665630" y="4488337"/>
            <a:ext cx="339327" cy="260639"/>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696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95467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Osebnost znamke</a:t>
            </a:r>
            <a:r>
              <a:rPr lang="en-US" sz="3600" b="1" dirty="0"/>
              <a:t> – </a:t>
            </a:r>
            <a:r>
              <a:rPr lang="sl-SI" sz="3600" b="1" dirty="0"/>
              <a:t>Glas</a:t>
            </a:r>
            <a:r>
              <a:rPr lang="en-US" sz="3600" b="1" dirty="0"/>
              <a:t> &amp; </a:t>
            </a:r>
            <a:r>
              <a:rPr lang="sl-SI" sz="3600" b="1" dirty="0"/>
              <a:t>ton glasu</a:t>
            </a:r>
            <a:endParaRPr lang="en-US" sz="3600" b="1" dirty="0"/>
          </a:p>
        </p:txBody>
      </p:sp>
      <p:sp>
        <p:nvSpPr>
          <p:cNvPr id="6" name="CaixaDeTexto 5">
            <a:extLst>
              <a:ext uri="{FF2B5EF4-FFF2-40B4-BE49-F238E27FC236}">
                <a16:creationId xmlns:a16="http://schemas.microsoft.com/office/drawing/2014/main" id="{E789897A-63B5-4C4A-8F56-401A04DFBD86}"/>
              </a:ext>
            </a:extLst>
          </p:cNvPr>
          <p:cNvSpPr txBox="1"/>
          <p:nvPr/>
        </p:nvSpPr>
        <p:spPr>
          <a:xfrm>
            <a:off x="3273552" y="1092966"/>
            <a:ext cx="8918448" cy="2481898"/>
          </a:xfrm>
          <a:prstGeom prst="rect">
            <a:avLst/>
          </a:prstGeom>
          <a:solidFill>
            <a:srgbClr val="6ECECB"/>
          </a:solidFill>
        </p:spPr>
        <p:txBody>
          <a:bodyPr wrap="square">
            <a:spAutoFit/>
          </a:bodyPr>
          <a:lstStyle/>
          <a:p>
            <a:pPr algn="l">
              <a:lnSpc>
                <a:spcPct val="150000"/>
              </a:lnSpc>
              <a:spcAft>
                <a:spcPts val="600"/>
              </a:spcAft>
            </a:pPr>
            <a:r>
              <a:rPr lang="sl-SI" sz="2400" b="1" i="0" dirty="0">
                <a:solidFill>
                  <a:srgbClr val="424242"/>
                </a:solidFill>
                <a:effectLst/>
              </a:rPr>
              <a:t>Način, kako znamka komunicira z javnostmi, </a:t>
            </a:r>
            <a:r>
              <a:rPr lang="sl-SI" sz="2400" dirty="0">
                <a:solidFill>
                  <a:srgbClr val="424242"/>
                </a:solidFill>
              </a:rPr>
              <a:t>da</a:t>
            </a:r>
            <a:r>
              <a:rPr lang="en-US" sz="2400" b="0" i="0" dirty="0">
                <a:solidFill>
                  <a:srgbClr val="424242"/>
                </a:solidFill>
                <a:effectLst/>
              </a:rPr>
              <a:t>:</a:t>
            </a:r>
            <a:endParaRPr lang="en-US" sz="2400" i="0" dirty="0">
              <a:solidFill>
                <a:srgbClr val="424242"/>
              </a:solidFill>
              <a:effectLst/>
            </a:endParaRPr>
          </a:p>
          <a:p>
            <a:pPr marL="800100" lvl="1" indent="-342900">
              <a:lnSpc>
                <a:spcPct val="150000"/>
              </a:lnSpc>
              <a:spcAft>
                <a:spcPts val="600"/>
              </a:spcAft>
              <a:buClr>
                <a:srgbClr val="FDDE00"/>
              </a:buClr>
              <a:buFont typeface="Calibri" panose="020F0502020204030204" pitchFamily="34" charset="0"/>
              <a:buChar char="↘"/>
            </a:pPr>
            <a:r>
              <a:rPr lang="en-US" sz="2400" i="0" dirty="0">
                <a:solidFill>
                  <a:srgbClr val="424242"/>
                </a:solidFill>
                <a:effectLst/>
              </a:rPr>
              <a:t> </a:t>
            </a:r>
            <a:r>
              <a:rPr lang="sl-SI" sz="2400" i="0" dirty="0">
                <a:solidFill>
                  <a:srgbClr val="424242"/>
                </a:solidFill>
                <a:effectLst/>
              </a:rPr>
              <a:t>vpliva na to, kako ljudje dojamejo sporočilo znamke</a:t>
            </a:r>
            <a:r>
              <a:rPr lang="en-US" sz="2400" b="0" i="0" dirty="0">
                <a:solidFill>
                  <a:srgbClr val="424242"/>
                </a:solidFill>
                <a:effectLst/>
              </a:rPr>
              <a:t>.</a:t>
            </a:r>
          </a:p>
          <a:p>
            <a:pPr marL="800100" lvl="1" indent="-342900">
              <a:lnSpc>
                <a:spcPct val="150000"/>
              </a:lnSpc>
              <a:spcAft>
                <a:spcPts val="600"/>
              </a:spcAft>
              <a:buClr>
                <a:srgbClr val="FDDE00"/>
              </a:buClr>
              <a:buFont typeface="Calibri" panose="020F0502020204030204" pitchFamily="34" charset="0"/>
              <a:buChar char="↘"/>
            </a:pPr>
            <a:r>
              <a:rPr lang="en-US" sz="2400" dirty="0">
                <a:solidFill>
                  <a:srgbClr val="424242"/>
                </a:solidFill>
              </a:rPr>
              <a:t> </a:t>
            </a:r>
            <a:r>
              <a:rPr lang="sl-SI" sz="2400" dirty="0">
                <a:solidFill>
                  <a:srgbClr val="424242"/>
                </a:solidFill>
              </a:rPr>
              <a:t>ostaja konsistentna skozi čas (enako sporočilo)</a:t>
            </a:r>
            <a:r>
              <a:rPr lang="en-US" sz="2400" dirty="0">
                <a:solidFill>
                  <a:srgbClr val="424242"/>
                </a:solidFill>
              </a:rPr>
              <a:t>.</a:t>
            </a:r>
          </a:p>
          <a:p>
            <a:pPr marL="800100" lvl="1" indent="-342900">
              <a:lnSpc>
                <a:spcPct val="150000"/>
              </a:lnSpc>
              <a:spcAft>
                <a:spcPts val="600"/>
              </a:spcAft>
              <a:buClr>
                <a:srgbClr val="FDDE00"/>
              </a:buClr>
              <a:buFont typeface="Calibri" panose="020F0502020204030204" pitchFamily="34" charset="0"/>
              <a:buChar char="↘"/>
            </a:pPr>
            <a:r>
              <a:rPr lang="en-US" sz="2400" b="0" dirty="0">
                <a:solidFill>
                  <a:srgbClr val="424242"/>
                </a:solidFill>
                <a:effectLst/>
              </a:rPr>
              <a:t> </a:t>
            </a:r>
            <a:r>
              <a:rPr lang="sl-SI" sz="2400" b="0" dirty="0">
                <a:solidFill>
                  <a:srgbClr val="424242"/>
                </a:solidFill>
                <a:effectLst/>
              </a:rPr>
              <a:t>predstavlja osebnost znamke in njene vrednote</a:t>
            </a:r>
            <a:r>
              <a:rPr lang="en-US" sz="2400" b="0" dirty="0">
                <a:solidFill>
                  <a:srgbClr val="424242"/>
                </a:solidFill>
                <a:effectLst/>
              </a:rPr>
              <a:t>. </a:t>
            </a:r>
          </a:p>
        </p:txBody>
      </p:sp>
      <p:pic>
        <p:nvPicPr>
          <p:cNvPr id="5" name="Imagem 4">
            <a:extLst>
              <a:ext uri="{FF2B5EF4-FFF2-40B4-BE49-F238E27FC236}">
                <a16:creationId xmlns:a16="http://schemas.microsoft.com/office/drawing/2014/main" id="{92319EE2-B938-4184-8686-21C8F6BFE01D}"/>
              </a:ext>
            </a:extLst>
          </p:cNvPr>
          <p:cNvPicPr>
            <a:picLocks noChangeAspect="1"/>
          </p:cNvPicPr>
          <p:nvPr/>
        </p:nvPicPr>
        <p:blipFill>
          <a:blip r:embed="rId3"/>
          <a:stretch>
            <a:fillRect/>
          </a:stretch>
        </p:blipFill>
        <p:spPr>
          <a:xfrm>
            <a:off x="1425447" y="1087076"/>
            <a:ext cx="1224000" cy="1224000"/>
          </a:xfrm>
          <a:prstGeom prst="rect">
            <a:avLst/>
          </a:prstGeom>
        </p:spPr>
      </p:pic>
      <p:pic>
        <p:nvPicPr>
          <p:cNvPr id="8" name="Imagem 7">
            <a:extLst>
              <a:ext uri="{FF2B5EF4-FFF2-40B4-BE49-F238E27FC236}">
                <a16:creationId xmlns:a16="http://schemas.microsoft.com/office/drawing/2014/main" id="{AF48DAA1-D71D-453E-ABD9-10AACCA0503C}"/>
              </a:ext>
            </a:extLst>
          </p:cNvPr>
          <p:cNvPicPr>
            <a:picLocks noChangeAspect="1"/>
          </p:cNvPicPr>
          <p:nvPr/>
        </p:nvPicPr>
        <p:blipFill>
          <a:blip r:embed="rId4"/>
          <a:stretch>
            <a:fillRect/>
          </a:stretch>
        </p:blipFill>
        <p:spPr>
          <a:xfrm>
            <a:off x="2215667" y="4283183"/>
            <a:ext cx="1224000" cy="1224000"/>
          </a:xfrm>
          <a:prstGeom prst="rect">
            <a:avLst/>
          </a:prstGeom>
        </p:spPr>
      </p:pic>
      <p:sp>
        <p:nvSpPr>
          <p:cNvPr id="11" name="CaixaDeTexto 10">
            <a:extLst>
              <a:ext uri="{FF2B5EF4-FFF2-40B4-BE49-F238E27FC236}">
                <a16:creationId xmlns:a16="http://schemas.microsoft.com/office/drawing/2014/main" id="{E6B6F92F-AB0D-4E60-85C6-FC703FAC7689}"/>
              </a:ext>
            </a:extLst>
          </p:cNvPr>
          <p:cNvSpPr txBox="1"/>
          <p:nvPr/>
        </p:nvSpPr>
        <p:spPr>
          <a:xfrm>
            <a:off x="4087368" y="3805364"/>
            <a:ext cx="8104632" cy="2404954"/>
          </a:xfrm>
          <a:prstGeom prst="rect">
            <a:avLst/>
          </a:prstGeom>
          <a:solidFill>
            <a:srgbClr val="FDDE00"/>
          </a:solidFill>
        </p:spPr>
        <p:txBody>
          <a:bodyPr wrap="square" rIns="144000">
            <a:spAutoFit/>
          </a:bodyPr>
          <a:lstStyle/>
          <a:p>
            <a:pPr algn="l">
              <a:lnSpc>
                <a:spcPct val="150000"/>
              </a:lnSpc>
              <a:spcAft>
                <a:spcPts val="600"/>
              </a:spcAft>
            </a:pPr>
            <a:r>
              <a:rPr lang="sl-SI" sz="2400" b="1" dirty="0">
                <a:solidFill>
                  <a:srgbClr val="424242"/>
                </a:solidFill>
              </a:rPr>
              <a:t>Način, kako znamka izrazi svoje sporočilo</a:t>
            </a:r>
            <a:r>
              <a:rPr lang="en-US" sz="2400" i="0" dirty="0">
                <a:solidFill>
                  <a:srgbClr val="424242"/>
                </a:solidFill>
                <a:effectLst/>
              </a:rPr>
              <a:t>:</a:t>
            </a:r>
          </a:p>
          <a:p>
            <a:pPr marL="800100" lvl="1" indent="-342900">
              <a:lnSpc>
                <a:spcPct val="150000"/>
              </a:lnSpc>
              <a:spcAft>
                <a:spcPts val="600"/>
              </a:spcAft>
              <a:buClr>
                <a:srgbClr val="6ECECB"/>
              </a:buClr>
              <a:buFont typeface="Calibri" panose="020F0502020204030204" pitchFamily="34" charset="0"/>
              <a:buChar char="↘"/>
            </a:pPr>
            <a:r>
              <a:rPr lang="sl-SI" sz="2400" b="0" i="0" dirty="0">
                <a:solidFill>
                  <a:srgbClr val="424242"/>
                </a:solidFill>
                <a:effectLst/>
              </a:rPr>
              <a:t>Občutek za sporočilom</a:t>
            </a:r>
            <a:r>
              <a:rPr lang="en-US" sz="2400" b="0" i="0" dirty="0">
                <a:solidFill>
                  <a:srgbClr val="424242"/>
                </a:solidFill>
                <a:effectLst/>
              </a:rPr>
              <a:t>;</a:t>
            </a:r>
          </a:p>
          <a:p>
            <a:pPr marL="800100" lvl="1" indent="-342900">
              <a:lnSpc>
                <a:spcPct val="150000"/>
              </a:lnSpc>
              <a:spcAft>
                <a:spcPts val="600"/>
              </a:spcAft>
              <a:buClr>
                <a:srgbClr val="6ECECB"/>
              </a:buClr>
              <a:buFont typeface="Calibri" panose="020F0502020204030204" pitchFamily="34" charset="0"/>
              <a:buChar char="↘"/>
            </a:pPr>
            <a:r>
              <a:rPr lang="sl-SI" sz="2400" dirty="0">
                <a:solidFill>
                  <a:srgbClr val="424242"/>
                </a:solidFill>
              </a:rPr>
              <a:t>Se spreminja glede na situacijo:</a:t>
            </a:r>
            <a:r>
              <a:rPr lang="en-US" sz="2400" b="0" i="0" dirty="0">
                <a:solidFill>
                  <a:srgbClr val="424242"/>
                </a:solidFill>
                <a:effectLst/>
              </a:rPr>
              <a:t> </a:t>
            </a:r>
            <a:r>
              <a:rPr lang="sl-SI" sz="2400" b="0" i="0" dirty="0">
                <a:solidFill>
                  <a:srgbClr val="424242"/>
                </a:solidFill>
                <a:effectLst/>
              </a:rPr>
              <a:t>vsebino, koga znamka nagovarja</a:t>
            </a:r>
            <a:r>
              <a:rPr lang="en-US" sz="2400" b="0" i="0" dirty="0">
                <a:solidFill>
                  <a:srgbClr val="424242"/>
                </a:solidFill>
                <a:effectLst/>
              </a:rPr>
              <a:t>, </a:t>
            </a:r>
            <a:r>
              <a:rPr lang="sl-SI" sz="2400" b="0" i="0" dirty="0">
                <a:solidFill>
                  <a:srgbClr val="424242"/>
                </a:solidFill>
                <a:effectLst/>
              </a:rPr>
              <a:t>kaj je potrebno komunicirati</a:t>
            </a:r>
            <a:r>
              <a:rPr lang="en-US" sz="2400" b="0" dirty="0">
                <a:solidFill>
                  <a:srgbClr val="424242"/>
                </a:solidFill>
                <a:effectLst/>
              </a:rPr>
              <a:t>. </a:t>
            </a:r>
          </a:p>
        </p:txBody>
      </p:sp>
      <p:sp>
        <p:nvSpPr>
          <p:cNvPr id="14" name="CaixaDeTexto 13">
            <a:extLst>
              <a:ext uri="{FF2B5EF4-FFF2-40B4-BE49-F238E27FC236}">
                <a16:creationId xmlns:a16="http://schemas.microsoft.com/office/drawing/2014/main" id="{6C2C3CB1-4D75-4994-ACF4-0A7CDC9575B0}"/>
              </a:ext>
            </a:extLst>
          </p:cNvPr>
          <p:cNvSpPr txBox="1"/>
          <p:nvPr/>
        </p:nvSpPr>
        <p:spPr>
          <a:xfrm>
            <a:off x="819047" y="2348457"/>
            <a:ext cx="2451252" cy="584775"/>
          </a:xfrm>
          <a:prstGeom prst="rect">
            <a:avLst/>
          </a:prstGeom>
          <a:noFill/>
        </p:spPr>
        <p:txBody>
          <a:bodyPr wrap="square">
            <a:spAutoFit/>
          </a:bodyPr>
          <a:lstStyle/>
          <a:p>
            <a:pPr algn="ctr">
              <a:spcAft>
                <a:spcPts val="600"/>
              </a:spcAft>
            </a:pPr>
            <a:r>
              <a:rPr lang="sl-SI" sz="3200" b="1" dirty="0">
                <a:solidFill>
                  <a:srgbClr val="F7981D"/>
                </a:solidFill>
                <a:effectLst>
                  <a:outerShdw blurRad="38100" dist="38100" dir="2700000" algn="tl">
                    <a:srgbClr val="000000">
                      <a:alpha val="43137"/>
                    </a:srgbClr>
                  </a:outerShdw>
                </a:effectLst>
              </a:rPr>
              <a:t>Glas znamke</a:t>
            </a:r>
            <a:endParaRPr lang="en-US" sz="3200" b="1" i="0" dirty="0">
              <a:solidFill>
                <a:srgbClr val="F7981D"/>
              </a:solidFill>
              <a:effectLst>
                <a:outerShdw blurRad="38100" dist="38100" dir="2700000" algn="tl">
                  <a:srgbClr val="000000">
                    <a:alpha val="43137"/>
                  </a:srgbClr>
                </a:outerShdw>
              </a:effectLst>
            </a:endParaRPr>
          </a:p>
        </p:txBody>
      </p:sp>
      <p:sp>
        <p:nvSpPr>
          <p:cNvPr id="16" name="CaixaDeTexto 15">
            <a:extLst>
              <a:ext uri="{FF2B5EF4-FFF2-40B4-BE49-F238E27FC236}">
                <a16:creationId xmlns:a16="http://schemas.microsoft.com/office/drawing/2014/main" id="{4C488570-056C-4A75-AF29-0A48F5968784}"/>
              </a:ext>
            </a:extLst>
          </p:cNvPr>
          <p:cNvSpPr txBox="1"/>
          <p:nvPr/>
        </p:nvSpPr>
        <p:spPr>
          <a:xfrm>
            <a:off x="1587571" y="5625543"/>
            <a:ext cx="2494644" cy="584775"/>
          </a:xfrm>
          <a:prstGeom prst="rect">
            <a:avLst/>
          </a:prstGeom>
          <a:noFill/>
        </p:spPr>
        <p:txBody>
          <a:bodyPr wrap="square">
            <a:spAutoFit/>
          </a:bodyPr>
          <a:lstStyle/>
          <a:p>
            <a:pPr algn="ctr">
              <a:spcAft>
                <a:spcPts val="600"/>
              </a:spcAft>
            </a:pPr>
            <a:r>
              <a:rPr lang="sl-SI" sz="3200" b="1" dirty="0">
                <a:solidFill>
                  <a:srgbClr val="F7981D"/>
                </a:solidFill>
                <a:effectLst>
                  <a:outerShdw blurRad="38100" dist="38100" dir="2700000" algn="tl">
                    <a:srgbClr val="000000">
                      <a:alpha val="43137"/>
                    </a:srgbClr>
                  </a:outerShdw>
                </a:effectLst>
              </a:rPr>
              <a:t>Ton glasu</a:t>
            </a:r>
            <a:endParaRPr lang="en-US" sz="3200" b="1" i="0" dirty="0">
              <a:solidFill>
                <a:srgbClr val="F7981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7567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8689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Osebnost znamke</a:t>
            </a:r>
            <a:r>
              <a:rPr lang="en-US" sz="3600" b="1" dirty="0"/>
              <a:t> – </a:t>
            </a:r>
            <a:r>
              <a:rPr lang="sl-SI" sz="3600" b="1" dirty="0"/>
              <a:t>Glas </a:t>
            </a:r>
            <a:r>
              <a:rPr lang="en-US" sz="3600" b="1" dirty="0"/>
              <a:t>&amp; </a:t>
            </a:r>
            <a:r>
              <a:rPr lang="sl-SI" sz="3600" b="1" dirty="0"/>
              <a:t>ton glasu</a:t>
            </a:r>
            <a:endParaRPr lang="en-US" sz="3600" b="1" dirty="0"/>
          </a:p>
        </p:txBody>
      </p:sp>
      <p:sp>
        <p:nvSpPr>
          <p:cNvPr id="2" name="CaixaDeTexto 1">
            <a:extLst>
              <a:ext uri="{FF2B5EF4-FFF2-40B4-BE49-F238E27FC236}">
                <a16:creationId xmlns:a16="http://schemas.microsoft.com/office/drawing/2014/main" id="{86672832-FEEE-4B23-A335-AC0F97E194B5}"/>
              </a:ext>
            </a:extLst>
          </p:cNvPr>
          <p:cNvSpPr txBox="1"/>
          <p:nvPr/>
        </p:nvSpPr>
        <p:spPr>
          <a:xfrm>
            <a:off x="371856" y="2087483"/>
            <a:ext cx="5724144" cy="3497561"/>
          </a:xfrm>
          <a:prstGeom prst="rect">
            <a:avLst/>
          </a:prstGeom>
          <a:noFill/>
        </p:spPr>
        <p:txBody>
          <a:bodyPr wrap="square" rtlCol="0">
            <a:spAutoFit/>
          </a:bodyPr>
          <a:lstStyle/>
          <a:p>
            <a:pPr>
              <a:lnSpc>
                <a:spcPct val="150000"/>
              </a:lnSpc>
              <a:spcAft>
                <a:spcPts val="1800"/>
              </a:spcAft>
              <a:buClr>
                <a:srgbClr val="6ECECB"/>
              </a:buClr>
              <a:buFont typeface="Arial" panose="020B0604020202020204" pitchFamily="34" charset="0"/>
              <a:buChar char="•"/>
            </a:pPr>
            <a:r>
              <a:rPr lang="en-GB" sz="2400" dirty="0"/>
              <a:t> </a:t>
            </a:r>
            <a:r>
              <a:rPr lang="sl-SI" sz="2400" dirty="0"/>
              <a:t>Izpostaviti temeljne vrednote znamke</a:t>
            </a:r>
            <a:r>
              <a:rPr lang="en-GB" sz="2400" dirty="0"/>
              <a:t>.</a:t>
            </a:r>
          </a:p>
          <a:p>
            <a:pPr>
              <a:lnSpc>
                <a:spcPct val="150000"/>
              </a:lnSpc>
              <a:spcAft>
                <a:spcPts val="1800"/>
              </a:spcAft>
              <a:buClr>
                <a:srgbClr val="6ECECB"/>
              </a:buClr>
              <a:buFont typeface="Arial" panose="020B0604020202020204" pitchFamily="34" charset="0"/>
              <a:buChar char="•"/>
            </a:pPr>
            <a:r>
              <a:rPr lang="en-GB" sz="2400" dirty="0"/>
              <a:t> </a:t>
            </a:r>
            <a:r>
              <a:rPr lang="sl-SI" sz="2400" dirty="0"/>
              <a:t>Določiti, kaj znamka</a:t>
            </a:r>
            <a:r>
              <a:rPr lang="en-GB" sz="2400" dirty="0"/>
              <a:t> “</a:t>
            </a:r>
            <a:r>
              <a:rPr lang="sl-SI" sz="2400" dirty="0"/>
              <a:t>je</a:t>
            </a:r>
            <a:r>
              <a:rPr lang="en-GB" sz="2400" dirty="0"/>
              <a:t>”  / “</a:t>
            </a:r>
            <a:r>
              <a:rPr lang="sl-SI" sz="2400" dirty="0"/>
              <a:t>ni</a:t>
            </a:r>
            <a:r>
              <a:rPr lang="en-GB" sz="2400" dirty="0"/>
              <a:t>”.</a:t>
            </a:r>
          </a:p>
          <a:p>
            <a:pPr>
              <a:lnSpc>
                <a:spcPct val="150000"/>
              </a:lnSpc>
              <a:spcAft>
                <a:spcPts val="1800"/>
              </a:spcAft>
              <a:buClr>
                <a:srgbClr val="6ECECB"/>
              </a:buClr>
              <a:buFont typeface="Arial" panose="020B0604020202020204" pitchFamily="34" charset="0"/>
              <a:buChar char="•"/>
            </a:pPr>
            <a:r>
              <a:rPr lang="en-GB" sz="2400" dirty="0"/>
              <a:t> </a:t>
            </a:r>
            <a:r>
              <a:rPr lang="sl-SI" sz="2400" dirty="0"/>
              <a:t>Določiti namen komuniciranja</a:t>
            </a:r>
            <a:r>
              <a:rPr lang="en-GB" sz="2400" dirty="0"/>
              <a:t>.</a:t>
            </a:r>
          </a:p>
          <a:p>
            <a:pPr>
              <a:lnSpc>
                <a:spcPct val="150000"/>
              </a:lnSpc>
              <a:spcAft>
                <a:spcPts val="1800"/>
              </a:spcAft>
              <a:buClr>
                <a:srgbClr val="6ECECB"/>
              </a:buClr>
              <a:buFont typeface="Arial" panose="020B0604020202020204" pitchFamily="34" charset="0"/>
              <a:buChar char="•"/>
            </a:pPr>
            <a:r>
              <a:rPr lang="en-GB" sz="2400" dirty="0"/>
              <a:t> </a:t>
            </a:r>
            <a:r>
              <a:rPr lang="sl-SI" sz="2400" dirty="0"/>
              <a:t>Izberi jezik</a:t>
            </a:r>
            <a:r>
              <a:rPr lang="en-GB" sz="2400" dirty="0"/>
              <a:t>, </a:t>
            </a:r>
            <a:r>
              <a:rPr lang="sl-SI" sz="2400" dirty="0"/>
              <a:t>besedišče,</a:t>
            </a:r>
            <a:r>
              <a:rPr lang="en-GB" sz="2400" dirty="0"/>
              <a:t> </a:t>
            </a:r>
            <a:r>
              <a:rPr lang="en-GB" sz="2400" dirty="0" err="1"/>
              <a:t>multimedi</a:t>
            </a:r>
            <a:r>
              <a:rPr lang="sl-SI" sz="2400" dirty="0" err="1"/>
              <a:t>jsko</a:t>
            </a:r>
            <a:r>
              <a:rPr lang="sl-SI" sz="2400" dirty="0"/>
              <a:t> komunikacijo</a:t>
            </a:r>
            <a:r>
              <a:rPr lang="en-GB" sz="2400" dirty="0"/>
              <a:t> </a:t>
            </a:r>
            <a:r>
              <a:rPr lang="sl-SI" sz="2400" dirty="0"/>
              <a:t>in </a:t>
            </a:r>
            <a:r>
              <a:rPr lang="sl-SI" sz="2400" dirty="0" err="1"/>
              <a:t>emotikone</a:t>
            </a:r>
            <a:r>
              <a:rPr lang="en-GB" sz="2400" dirty="0"/>
              <a:t>.</a:t>
            </a:r>
          </a:p>
        </p:txBody>
      </p:sp>
      <p:pic>
        <p:nvPicPr>
          <p:cNvPr id="5" name="Imagem 4">
            <a:extLst>
              <a:ext uri="{FF2B5EF4-FFF2-40B4-BE49-F238E27FC236}">
                <a16:creationId xmlns:a16="http://schemas.microsoft.com/office/drawing/2014/main" id="{92319EE2-B938-4184-8686-21C8F6BFE01D}"/>
              </a:ext>
            </a:extLst>
          </p:cNvPr>
          <p:cNvPicPr>
            <a:picLocks noChangeAspect="1"/>
          </p:cNvPicPr>
          <p:nvPr/>
        </p:nvPicPr>
        <p:blipFill>
          <a:blip r:embed="rId3"/>
          <a:stretch>
            <a:fillRect/>
          </a:stretch>
        </p:blipFill>
        <p:spPr>
          <a:xfrm>
            <a:off x="439184" y="1131682"/>
            <a:ext cx="900000" cy="900000"/>
          </a:xfrm>
          <a:prstGeom prst="rect">
            <a:avLst/>
          </a:prstGeom>
        </p:spPr>
      </p:pic>
      <p:sp>
        <p:nvSpPr>
          <p:cNvPr id="7" name="CaixaDeTexto 6">
            <a:extLst>
              <a:ext uri="{FF2B5EF4-FFF2-40B4-BE49-F238E27FC236}">
                <a16:creationId xmlns:a16="http://schemas.microsoft.com/office/drawing/2014/main" id="{1EC3142A-2AB6-4040-B0A3-0A25389BABDD}"/>
              </a:ext>
            </a:extLst>
          </p:cNvPr>
          <p:cNvSpPr txBox="1"/>
          <p:nvPr/>
        </p:nvSpPr>
        <p:spPr>
          <a:xfrm>
            <a:off x="1644072" y="1505663"/>
            <a:ext cx="4451928" cy="523220"/>
          </a:xfrm>
          <a:prstGeom prst="rect">
            <a:avLst/>
          </a:prstGeom>
          <a:noFill/>
        </p:spPr>
        <p:txBody>
          <a:bodyPr wrap="square">
            <a:spAutoFit/>
          </a:bodyPr>
          <a:lstStyle/>
          <a:p>
            <a:pPr algn="l">
              <a:spcAft>
                <a:spcPts val="600"/>
              </a:spcAft>
            </a:pPr>
            <a:r>
              <a:rPr lang="sl-SI" sz="2800" b="1" dirty="0">
                <a:solidFill>
                  <a:srgbClr val="F7981D"/>
                </a:solidFill>
                <a:effectLst>
                  <a:outerShdw blurRad="38100" dist="38100" dir="2700000" algn="tl">
                    <a:srgbClr val="000000">
                      <a:alpha val="43137"/>
                    </a:srgbClr>
                  </a:outerShdw>
                </a:effectLst>
              </a:rPr>
              <a:t>Glas</a:t>
            </a:r>
            <a:endParaRPr lang="en-US" sz="2800" b="1" i="0" dirty="0">
              <a:solidFill>
                <a:srgbClr val="F7981D"/>
              </a:solidFill>
              <a:effectLst>
                <a:outerShdw blurRad="38100" dist="38100" dir="2700000" algn="tl">
                  <a:srgbClr val="000000">
                    <a:alpha val="43137"/>
                  </a:srgbClr>
                </a:outerShdw>
              </a:effectLst>
            </a:endParaRPr>
          </a:p>
        </p:txBody>
      </p:sp>
      <p:pic>
        <p:nvPicPr>
          <p:cNvPr id="8" name="Imagem 7">
            <a:extLst>
              <a:ext uri="{FF2B5EF4-FFF2-40B4-BE49-F238E27FC236}">
                <a16:creationId xmlns:a16="http://schemas.microsoft.com/office/drawing/2014/main" id="{3E6F3002-FE8A-4EB5-BDB8-9F20B33088CF}"/>
              </a:ext>
            </a:extLst>
          </p:cNvPr>
          <p:cNvPicPr>
            <a:picLocks noChangeAspect="1"/>
          </p:cNvPicPr>
          <p:nvPr/>
        </p:nvPicPr>
        <p:blipFill>
          <a:blip r:embed="rId4"/>
          <a:stretch>
            <a:fillRect/>
          </a:stretch>
        </p:blipFill>
        <p:spPr>
          <a:xfrm>
            <a:off x="6713009" y="1131682"/>
            <a:ext cx="900000" cy="900000"/>
          </a:xfrm>
          <a:prstGeom prst="rect">
            <a:avLst/>
          </a:prstGeom>
        </p:spPr>
      </p:pic>
      <p:sp>
        <p:nvSpPr>
          <p:cNvPr id="9" name="CaixaDeTexto 8">
            <a:extLst>
              <a:ext uri="{FF2B5EF4-FFF2-40B4-BE49-F238E27FC236}">
                <a16:creationId xmlns:a16="http://schemas.microsoft.com/office/drawing/2014/main" id="{4532BDBC-B79D-4D5F-80DE-B32CA711D8B1}"/>
              </a:ext>
            </a:extLst>
          </p:cNvPr>
          <p:cNvSpPr txBox="1"/>
          <p:nvPr/>
        </p:nvSpPr>
        <p:spPr>
          <a:xfrm>
            <a:off x="7884459" y="1505663"/>
            <a:ext cx="3950832" cy="584775"/>
          </a:xfrm>
          <a:prstGeom prst="rect">
            <a:avLst/>
          </a:prstGeom>
          <a:noFill/>
        </p:spPr>
        <p:txBody>
          <a:bodyPr wrap="square">
            <a:spAutoFit/>
          </a:bodyPr>
          <a:lstStyle/>
          <a:p>
            <a:pPr algn="l">
              <a:spcAft>
                <a:spcPts val="600"/>
              </a:spcAft>
            </a:pPr>
            <a:r>
              <a:rPr lang="sl-SI" sz="3200" b="1" dirty="0">
                <a:solidFill>
                  <a:srgbClr val="F7981D"/>
                </a:solidFill>
                <a:effectLst>
                  <a:outerShdw blurRad="38100" dist="38100" dir="2700000" algn="tl">
                    <a:srgbClr val="000000">
                      <a:alpha val="43137"/>
                    </a:srgbClr>
                  </a:outerShdw>
                </a:effectLst>
              </a:rPr>
              <a:t>Ton glasu</a:t>
            </a:r>
            <a:endParaRPr lang="en-US" sz="3200" b="1" i="0" dirty="0">
              <a:solidFill>
                <a:srgbClr val="F7981D"/>
              </a:solidFill>
              <a:effectLst>
                <a:outerShdw blurRad="38100" dist="38100" dir="2700000" algn="tl">
                  <a:srgbClr val="000000">
                    <a:alpha val="43137"/>
                  </a:srgbClr>
                </a:outerShdw>
              </a:effectLst>
            </a:endParaRPr>
          </a:p>
        </p:txBody>
      </p:sp>
      <p:sp>
        <p:nvSpPr>
          <p:cNvPr id="10" name="CaixaDeTexto 9">
            <a:extLst>
              <a:ext uri="{FF2B5EF4-FFF2-40B4-BE49-F238E27FC236}">
                <a16:creationId xmlns:a16="http://schemas.microsoft.com/office/drawing/2014/main" id="{AE333CAF-A474-4E2C-B2DD-86A2698D4FED}"/>
              </a:ext>
            </a:extLst>
          </p:cNvPr>
          <p:cNvSpPr txBox="1"/>
          <p:nvPr/>
        </p:nvSpPr>
        <p:spPr>
          <a:xfrm>
            <a:off x="6276178" y="2087483"/>
            <a:ext cx="5724144" cy="1143070"/>
          </a:xfrm>
          <a:prstGeom prst="rect">
            <a:avLst/>
          </a:prstGeom>
          <a:noFill/>
        </p:spPr>
        <p:txBody>
          <a:bodyPr wrap="square" rtlCol="0">
            <a:spAutoFit/>
          </a:bodyPr>
          <a:lstStyle/>
          <a:p>
            <a:pPr>
              <a:lnSpc>
                <a:spcPct val="150000"/>
              </a:lnSpc>
              <a:spcAft>
                <a:spcPts val="600"/>
              </a:spcAft>
              <a:buClr>
                <a:srgbClr val="6ECECB"/>
              </a:buClr>
              <a:buFont typeface="Arial" panose="020B0604020202020204" pitchFamily="34" charset="0"/>
              <a:buChar char="•"/>
            </a:pPr>
            <a:r>
              <a:rPr lang="en-GB" sz="2400" dirty="0"/>
              <a:t> </a:t>
            </a:r>
            <a:r>
              <a:rPr lang="sl-SI" sz="2400" dirty="0"/>
              <a:t>Pojasni, kako bi naj znamka komunicirala v vsakršni situaciji, ob uporabi 4 dimenzij</a:t>
            </a:r>
            <a:r>
              <a:rPr lang="en-GB" sz="2400" dirty="0"/>
              <a:t>:</a:t>
            </a:r>
          </a:p>
        </p:txBody>
      </p:sp>
      <p:cxnSp>
        <p:nvCxnSpPr>
          <p:cNvPr id="11" name="Conexão reta 10">
            <a:extLst>
              <a:ext uri="{FF2B5EF4-FFF2-40B4-BE49-F238E27FC236}">
                <a16:creationId xmlns:a16="http://schemas.microsoft.com/office/drawing/2014/main" id="{4251F7AE-B3DB-4C29-9B95-B22E8E023F8B}"/>
              </a:ext>
            </a:extLst>
          </p:cNvPr>
          <p:cNvCxnSpPr>
            <a:cxnSpLocks/>
            <a:stCxn id="12" idx="6"/>
            <a:endCxn id="14" idx="2"/>
          </p:cNvCxnSpPr>
          <p:nvPr/>
        </p:nvCxnSpPr>
        <p:spPr>
          <a:xfrm>
            <a:off x="6528178" y="3472040"/>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C80CF57-161E-4812-AB06-B8588114AFCE}"/>
              </a:ext>
            </a:extLst>
          </p:cNvPr>
          <p:cNvSpPr/>
          <p:nvPr/>
        </p:nvSpPr>
        <p:spPr>
          <a:xfrm>
            <a:off x="6276178" y="334604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9CC8B18-25A2-4ED5-B517-E5A3C49B3F24}"/>
              </a:ext>
            </a:extLst>
          </p:cNvPr>
          <p:cNvSpPr/>
          <p:nvPr/>
        </p:nvSpPr>
        <p:spPr>
          <a:xfrm>
            <a:off x="11588122" y="334604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331C7D8-6A54-476D-8646-498A744B83E0}"/>
              </a:ext>
            </a:extLst>
          </p:cNvPr>
          <p:cNvSpPr/>
          <p:nvPr/>
        </p:nvSpPr>
        <p:spPr>
          <a:xfrm>
            <a:off x="7604164" y="332869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3EB24B9-784B-4299-AC54-A07DD1270DC4}"/>
              </a:ext>
            </a:extLst>
          </p:cNvPr>
          <p:cNvSpPr/>
          <p:nvPr/>
        </p:nvSpPr>
        <p:spPr>
          <a:xfrm>
            <a:off x="8932150" y="335509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374233A-372D-410A-B101-69447F9D7198}"/>
              </a:ext>
            </a:extLst>
          </p:cNvPr>
          <p:cNvSpPr/>
          <p:nvPr/>
        </p:nvSpPr>
        <p:spPr>
          <a:xfrm>
            <a:off x="10260136" y="335509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ixaDeTexto 15">
            <a:extLst>
              <a:ext uri="{FF2B5EF4-FFF2-40B4-BE49-F238E27FC236}">
                <a16:creationId xmlns:a16="http://schemas.microsoft.com/office/drawing/2014/main" id="{23D60D26-8954-450B-ADDE-0B40F1575C63}"/>
              </a:ext>
            </a:extLst>
          </p:cNvPr>
          <p:cNvSpPr txBox="1"/>
          <p:nvPr/>
        </p:nvSpPr>
        <p:spPr>
          <a:xfrm>
            <a:off x="6276178" y="3626390"/>
            <a:ext cx="1234911" cy="369332"/>
          </a:xfrm>
          <a:prstGeom prst="rect">
            <a:avLst/>
          </a:prstGeom>
          <a:noFill/>
        </p:spPr>
        <p:txBody>
          <a:bodyPr wrap="square" rtlCol="0">
            <a:spAutoFit/>
          </a:bodyPr>
          <a:lstStyle/>
          <a:p>
            <a:r>
              <a:rPr lang="sl-SI" b="1" dirty="0">
                <a:solidFill>
                  <a:schemeClr val="bg1">
                    <a:lumMod val="50000"/>
                  </a:schemeClr>
                </a:solidFill>
              </a:rPr>
              <a:t>Smešno</a:t>
            </a:r>
            <a:endParaRPr lang="en-GB" b="1" dirty="0">
              <a:solidFill>
                <a:schemeClr val="bg1">
                  <a:lumMod val="50000"/>
                </a:schemeClr>
              </a:solidFill>
            </a:endParaRPr>
          </a:p>
        </p:txBody>
      </p:sp>
      <p:sp>
        <p:nvSpPr>
          <p:cNvPr id="21" name="CaixaDeTexto 20">
            <a:extLst>
              <a:ext uri="{FF2B5EF4-FFF2-40B4-BE49-F238E27FC236}">
                <a16:creationId xmlns:a16="http://schemas.microsoft.com/office/drawing/2014/main" id="{6898AA38-339B-49D6-B493-4039F1A4642E}"/>
              </a:ext>
            </a:extLst>
          </p:cNvPr>
          <p:cNvSpPr txBox="1"/>
          <p:nvPr/>
        </p:nvSpPr>
        <p:spPr>
          <a:xfrm>
            <a:off x="10605211" y="3626390"/>
            <a:ext cx="1234911" cy="369332"/>
          </a:xfrm>
          <a:prstGeom prst="rect">
            <a:avLst/>
          </a:prstGeom>
          <a:noFill/>
        </p:spPr>
        <p:txBody>
          <a:bodyPr wrap="square" rtlCol="0">
            <a:spAutoFit/>
          </a:bodyPr>
          <a:lstStyle/>
          <a:p>
            <a:pPr algn="r"/>
            <a:r>
              <a:rPr lang="sl-SI" b="1" dirty="0">
                <a:solidFill>
                  <a:schemeClr val="bg1">
                    <a:lumMod val="50000"/>
                  </a:schemeClr>
                </a:solidFill>
              </a:rPr>
              <a:t>Resno</a:t>
            </a:r>
            <a:endParaRPr lang="en-GB" b="1" dirty="0">
              <a:solidFill>
                <a:schemeClr val="bg1">
                  <a:lumMod val="50000"/>
                </a:schemeClr>
              </a:solidFill>
            </a:endParaRPr>
          </a:p>
        </p:txBody>
      </p:sp>
      <p:cxnSp>
        <p:nvCxnSpPr>
          <p:cNvPr id="22" name="Conexão reta 21">
            <a:extLst>
              <a:ext uri="{FF2B5EF4-FFF2-40B4-BE49-F238E27FC236}">
                <a16:creationId xmlns:a16="http://schemas.microsoft.com/office/drawing/2014/main" id="{897C8883-18BC-46F4-BDBE-E83E2E7B8789}"/>
              </a:ext>
            </a:extLst>
          </p:cNvPr>
          <p:cNvCxnSpPr>
            <a:cxnSpLocks/>
            <a:stCxn id="23" idx="6"/>
            <a:endCxn id="24" idx="2"/>
          </p:cNvCxnSpPr>
          <p:nvPr/>
        </p:nvCxnSpPr>
        <p:spPr>
          <a:xfrm>
            <a:off x="6528178" y="4287144"/>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9C8C486-59F5-4EA8-9181-73598D94DBD4}"/>
              </a:ext>
            </a:extLst>
          </p:cNvPr>
          <p:cNvSpPr/>
          <p:nvPr/>
        </p:nvSpPr>
        <p:spPr>
          <a:xfrm>
            <a:off x="6276178" y="416114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B064EBF-3FEF-4C13-94B4-D456341EA58E}"/>
              </a:ext>
            </a:extLst>
          </p:cNvPr>
          <p:cNvSpPr/>
          <p:nvPr/>
        </p:nvSpPr>
        <p:spPr>
          <a:xfrm>
            <a:off x="11588122" y="416114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9754AB6-5191-46BE-8B30-AD3D6EEF29D8}"/>
              </a:ext>
            </a:extLst>
          </p:cNvPr>
          <p:cNvSpPr/>
          <p:nvPr/>
        </p:nvSpPr>
        <p:spPr>
          <a:xfrm>
            <a:off x="7604164" y="414379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1C7E015-E0F3-41FA-8B28-DB387910601B}"/>
              </a:ext>
            </a:extLst>
          </p:cNvPr>
          <p:cNvSpPr/>
          <p:nvPr/>
        </p:nvSpPr>
        <p:spPr>
          <a:xfrm>
            <a:off x="8932150" y="417019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456EBF9-0683-415D-A95A-E4515B663A68}"/>
              </a:ext>
            </a:extLst>
          </p:cNvPr>
          <p:cNvSpPr/>
          <p:nvPr/>
        </p:nvSpPr>
        <p:spPr>
          <a:xfrm>
            <a:off x="10260136" y="417019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ixaDeTexto 27">
            <a:extLst>
              <a:ext uri="{FF2B5EF4-FFF2-40B4-BE49-F238E27FC236}">
                <a16:creationId xmlns:a16="http://schemas.microsoft.com/office/drawing/2014/main" id="{F4000008-1771-42CC-A096-EE86BBAAE3BD}"/>
              </a:ext>
            </a:extLst>
          </p:cNvPr>
          <p:cNvSpPr txBox="1"/>
          <p:nvPr/>
        </p:nvSpPr>
        <p:spPr>
          <a:xfrm>
            <a:off x="6276178" y="4441494"/>
            <a:ext cx="1234911" cy="369332"/>
          </a:xfrm>
          <a:prstGeom prst="rect">
            <a:avLst/>
          </a:prstGeom>
          <a:noFill/>
        </p:spPr>
        <p:txBody>
          <a:bodyPr wrap="square" rtlCol="0">
            <a:spAutoFit/>
          </a:bodyPr>
          <a:lstStyle/>
          <a:p>
            <a:r>
              <a:rPr lang="sl-SI" b="1" dirty="0">
                <a:solidFill>
                  <a:schemeClr val="bg1">
                    <a:lumMod val="50000"/>
                  </a:schemeClr>
                </a:solidFill>
              </a:rPr>
              <a:t>Formalno</a:t>
            </a:r>
            <a:endParaRPr lang="en-GB" b="1" dirty="0">
              <a:solidFill>
                <a:schemeClr val="bg1">
                  <a:lumMod val="50000"/>
                </a:schemeClr>
              </a:solidFill>
            </a:endParaRPr>
          </a:p>
        </p:txBody>
      </p:sp>
      <p:sp>
        <p:nvSpPr>
          <p:cNvPr id="29" name="CaixaDeTexto 28">
            <a:extLst>
              <a:ext uri="{FF2B5EF4-FFF2-40B4-BE49-F238E27FC236}">
                <a16:creationId xmlns:a16="http://schemas.microsoft.com/office/drawing/2014/main" id="{4CF25BC9-0B4B-4EA2-A1D5-A7348ED687B3}"/>
              </a:ext>
            </a:extLst>
          </p:cNvPr>
          <p:cNvSpPr txBox="1"/>
          <p:nvPr/>
        </p:nvSpPr>
        <p:spPr>
          <a:xfrm>
            <a:off x="10605211" y="4441494"/>
            <a:ext cx="1234911" cy="369332"/>
          </a:xfrm>
          <a:prstGeom prst="rect">
            <a:avLst/>
          </a:prstGeom>
          <a:noFill/>
        </p:spPr>
        <p:txBody>
          <a:bodyPr wrap="square" rtlCol="0">
            <a:spAutoFit/>
          </a:bodyPr>
          <a:lstStyle/>
          <a:p>
            <a:pPr algn="r"/>
            <a:r>
              <a:rPr lang="sl-SI" b="1" dirty="0">
                <a:solidFill>
                  <a:schemeClr val="bg1">
                    <a:lumMod val="50000"/>
                  </a:schemeClr>
                </a:solidFill>
              </a:rPr>
              <a:t>Sproščeno</a:t>
            </a:r>
            <a:endParaRPr lang="en-GB" b="1" dirty="0">
              <a:solidFill>
                <a:schemeClr val="bg1">
                  <a:lumMod val="50000"/>
                </a:schemeClr>
              </a:solidFill>
            </a:endParaRPr>
          </a:p>
        </p:txBody>
      </p:sp>
      <p:cxnSp>
        <p:nvCxnSpPr>
          <p:cNvPr id="30" name="Conexão reta 29">
            <a:extLst>
              <a:ext uri="{FF2B5EF4-FFF2-40B4-BE49-F238E27FC236}">
                <a16:creationId xmlns:a16="http://schemas.microsoft.com/office/drawing/2014/main" id="{7946E702-0DC0-4B80-A984-800C9BFAC8AB}"/>
              </a:ext>
            </a:extLst>
          </p:cNvPr>
          <p:cNvCxnSpPr>
            <a:cxnSpLocks/>
            <a:stCxn id="31" idx="6"/>
            <a:endCxn id="32" idx="2"/>
          </p:cNvCxnSpPr>
          <p:nvPr/>
        </p:nvCxnSpPr>
        <p:spPr>
          <a:xfrm>
            <a:off x="6528178" y="5105379"/>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3680AD9-5B7D-40E3-91D3-DEA61FE3C813}"/>
              </a:ext>
            </a:extLst>
          </p:cNvPr>
          <p:cNvSpPr/>
          <p:nvPr/>
        </p:nvSpPr>
        <p:spPr>
          <a:xfrm>
            <a:off x="6276178" y="497937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EE0D5C4-49DB-42F7-9E04-8F93CD4C84BB}"/>
              </a:ext>
            </a:extLst>
          </p:cNvPr>
          <p:cNvSpPr/>
          <p:nvPr/>
        </p:nvSpPr>
        <p:spPr>
          <a:xfrm>
            <a:off x="11588122" y="497937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74F9AD3-3E2F-426B-9E30-A9F22CA675FD}"/>
              </a:ext>
            </a:extLst>
          </p:cNvPr>
          <p:cNvSpPr/>
          <p:nvPr/>
        </p:nvSpPr>
        <p:spPr>
          <a:xfrm>
            <a:off x="7604164" y="496202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FDEC10C-DD12-45B8-8C9E-D13F15205980}"/>
              </a:ext>
            </a:extLst>
          </p:cNvPr>
          <p:cNvSpPr/>
          <p:nvPr/>
        </p:nvSpPr>
        <p:spPr>
          <a:xfrm>
            <a:off x="8932150" y="498842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33F0863-6165-468C-B968-7A0800086B09}"/>
              </a:ext>
            </a:extLst>
          </p:cNvPr>
          <p:cNvSpPr/>
          <p:nvPr/>
        </p:nvSpPr>
        <p:spPr>
          <a:xfrm>
            <a:off x="10260136" y="498842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aixaDeTexto 35">
            <a:extLst>
              <a:ext uri="{FF2B5EF4-FFF2-40B4-BE49-F238E27FC236}">
                <a16:creationId xmlns:a16="http://schemas.microsoft.com/office/drawing/2014/main" id="{7A9D5C56-3273-4ADF-BA8A-58D803011A64}"/>
              </a:ext>
            </a:extLst>
          </p:cNvPr>
          <p:cNvSpPr txBox="1"/>
          <p:nvPr/>
        </p:nvSpPr>
        <p:spPr>
          <a:xfrm>
            <a:off x="6270171" y="5259729"/>
            <a:ext cx="1414483" cy="369332"/>
          </a:xfrm>
          <a:prstGeom prst="rect">
            <a:avLst/>
          </a:prstGeom>
          <a:noFill/>
        </p:spPr>
        <p:txBody>
          <a:bodyPr wrap="square" rtlCol="0">
            <a:spAutoFit/>
          </a:bodyPr>
          <a:lstStyle/>
          <a:p>
            <a:r>
              <a:rPr lang="sl-SI" b="1" dirty="0">
                <a:solidFill>
                  <a:schemeClr val="bg1">
                    <a:lumMod val="50000"/>
                  </a:schemeClr>
                </a:solidFill>
              </a:rPr>
              <a:t>Nespoštljivo</a:t>
            </a:r>
            <a:endParaRPr lang="en-GB" b="1" dirty="0">
              <a:solidFill>
                <a:schemeClr val="bg1">
                  <a:lumMod val="50000"/>
                </a:schemeClr>
              </a:solidFill>
            </a:endParaRPr>
          </a:p>
        </p:txBody>
      </p:sp>
      <p:sp>
        <p:nvSpPr>
          <p:cNvPr id="38" name="CaixaDeTexto 37">
            <a:extLst>
              <a:ext uri="{FF2B5EF4-FFF2-40B4-BE49-F238E27FC236}">
                <a16:creationId xmlns:a16="http://schemas.microsoft.com/office/drawing/2014/main" id="{B63B1F3B-4954-43AC-8DF3-207C6DF930C3}"/>
              </a:ext>
            </a:extLst>
          </p:cNvPr>
          <p:cNvSpPr txBox="1"/>
          <p:nvPr/>
        </p:nvSpPr>
        <p:spPr>
          <a:xfrm>
            <a:off x="10605211" y="5259729"/>
            <a:ext cx="1234911" cy="369332"/>
          </a:xfrm>
          <a:prstGeom prst="rect">
            <a:avLst/>
          </a:prstGeom>
          <a:noFill/>
        </p:spPr>
        <p:txBody>
          <a:bodyPr wrap="square" rtlCol="0">
            <a:spAutoFit/>
          </a:bodyPr>
          <a:lstStyle/>
          <a:p>
            <a:pPr algn="r"/>
            <a:r>
              <a:rPr lang="sl-SI" b="1" dirty="0">
                <a:solidFill>
                  <a:schemeClr val="bg1">
                    <a:lumMod val="50000"/>
                  </a:schemeClr>
                </a:solidFill>
              </a:rPr>
              <a:t>Spoštljivo</a:t>
            </a:r>
            <a:endParaRPr lang="en-GB" b="1" dirty="0">
              <a:solidFill>
                <a:schemeClr val="bg1">
                  <a:lumMod val="50000"/>
                </a:schemeClr>
              </a:solidFill>
            </a:endParaRPr>
          </a:p>
        </p:txBody>
      </p:sp>
      <p:cxnSp>
        <p:nvCxnSpPr>
          <p:cNvPr id="39" name="Conexão reta 38">
            <a:extLst>
              <a:ext uri="{FF2B5EF4-FFF2-40B4-BE49-F238E27FC236}">
                <a16:creationId xmlns:a16="http://schemas.microsoft.com/office/drawing/2014/main" id="{C64761AE-2681-4059-8471-B24822A317B1}"/>
              </a:ext>
            </a:extLst>
          </p:cNvPr>
          <p:cNvCxnSpPr>
            <a:cxnSpLocks/>
            <a:stCxn id="40" idx="6"/>
            <a:endCxn id="41" idx="2"/>
          </p:cNvCxnSpPr>
          <p:nvPr/>
        </p:nvCxnSpPr>
        <p:spPr>
          <a:xfrm>
            <a:off x="6528178" y="5897671"/>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1DD7DBF-011C-460D-9E67-CF17F0F5D11F}"/>
              </a:ext>
            </a:extLst>
          </p:cNvPr>
          <p:cNvSpPr/>
          <p:nvPr/>
        </p:nvSpPr>
        <p:spPr>
          <a:xfrm>
            <a:off x="6276178" y="577167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2D91E9D6-29EC-4630-AA48-450137FD1669}"/>
              </a:ext>
            </a:extLst>
          </p:cNvPr>
          <p:cNvSpPr/>
          <p:nvPr/>
        </p:nvSpPr>
        <p:spPr>
          <a:xfrm>
            <a:off x="11588122" y="577167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A5057D5-A1D3-438F-9D13-879F0C970BE4}"/>
              </a:ext>
            </a:extLst>
          </p:cNvPr>
          <p:cNvSpPr/>
          <p:nvPr/>
        </p:nvSpPr>
        <p:spPr>
          <a:xfrm>
            <a:off x="7604164" y="575432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A2F27953-57F2-48DC-9D69-C46C6ED5FE61}"/>
              </a:ext>
            </a:extLst>
          </p:cNvPr>
          <p:cNvSpPr/>
          <p:nvPr/>
        </p:nvSpPr>
        <p:spPr>
          <a:xfrm>
            <a:off x="8932150" y="578072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1A5543D-F508-41CF-9DB6-AED8F0617148}"/>
              </a:ext>
            </a:extLst>
          </p:cNvPr>
          <p:cNvSpPr/>
          <p:nvPr/>
        </p:nvSpPr>
        <p:spPr>
          <a:xfrm>
            <a:off x="10260136" y="578072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aixaDeTexto 44">
            <a:extLst>
              <a:ext uri="{FF2B5EF4-FFF2-40B4-BE49-F238E27FC236}">
                <a16:creationId xmlns:a16="http://schemas.microsoft.com/office/drawing/2014/main" id="{B013771D-1BCC-4A8F-B83A-D15065967BCF}"/>
              </a:ext>
            </a:extLst>
          </p:cNvPr>
          <p:cNvSpPr txBox="1"/>
          <p:nvPr/>
        </p:nvSpPr>
        <p:spPr>
          <a:xfrm>
            <a:off x="6276178" y="6052021"/>
            <a:ext cx="1408477" cy="369332"/>
          </a:xfrm>
          <a:prstGeom prst="rect">
            <a:avLst/>
          </a:prstGeom>
          <a:noFill/>
        </p:spPr>
        <p:txBody>
          <a:bodyPr wrap="square" rtlCol="0">
            <a:spAutoFit/>
          </a:bodyPr>
          <a:lstStyle/>
          <a:p>
            <a:r>
              <a:rPr lang="sl-SI" b="1" dirty="0">
                <a:solidFill>
                  <a:schemeClr val="bg1">
                    <a:lumMod val="50000"/>
                  </a:schemeClr>
                </a:solidFill>
              </a:rPr>
              <a:t>Navdušeno</a:t>
            </a:r>
            <a:endParaRPr lang="en-GB" b="1" dirty="0">
              <a:solidFill>
                <a:schemeClr val="bg1">
                  <a:lumMod val="50000"/>
                </a:schemeClr>
              </a:solidFill>
            </a:endParaRPr>
          </a:p>
        </p:txBody>
      </p:sp>
      <p:sp>
        <p:nvSpPr>
          <p:cNvPr id="46" name="CaixaDeTexto 45">
            <a:extLst>
              <a:ext uri="{FF2B5EF4-FFF2-40B4-BE49-F238E27FC236}">
                <a16:creationId xmlns:a16="http://schemas.microsoft.com/office/drawing/2014/main" id="{C43431D2-DDD2-42F7-8F01-C4A7BEB902E7}"/>
              </a:ext>
            </a:extLst>
          </p:cNvPr>
          <p:cNvSpPr txBox="1"/>
          <p:nvPr/>
        </p:nvSpPr>
        <p:spPr>
          <a:xfrm>
            <a:off x="10260137" y="6052021"/>
            <a:ext cx="1579986" cy="369332"/>
          </a:xfrm>
          <a:prstGeom prst="rect">
            <a:avLst/>
          </a:prstGeom>
          <a:noFill/>
        </p:spPr>
        <p:txBody>
          <a:bodyPr wrap="square" rtlCol="0">
            <a:spAutoFit/>
          </a:bodyPr>
          <a:lstStyle/>
          <a:p>
            <a:pPr algn="r"/>
            <a:r>
              <a:rPr lang="sl-SI" b="1" dirty="0">
                <a:solidFill>
                  <a:schemeClr val="bg1">
                    <a:lumMod val="50000"/>
                  </a:schemeClr>
                </a:solidFill>
              </a:rPr>
              <a:t>Realistično</a:t>
            </a:r>
            <a:endParaRPr lang="en-GB" b="1" dirty="0">
              <a:solidFill>
                <a:schemeClr val="bg1">
                  <a:lumMod val="50000"/>
                </a:schemeClr>
              </a:solidFill>
            </a:endParaRPr>
          </a:p>
        </p:txBody>
      </p:sp>
      <p:pic>
        <p:nvPicPr>
          <p:cNvPr id="47" name="Imagem 46">
            <a:extLst>
              <a:ext uri="{FF2B5EF4-FFF2-40B4-BE49-F238E27FC236}">
                <a16:creationId xmlns:a16="http://schemas.microsoft.com/office/drawing/2014/main" id="{1F1AD67B-FCB4-4472-9BCB-8EAD36507C38}"/>
              </a:ext>
            </a:extLst>
          </p:cNvPr>
          <p:cNvPicPr>
            <a:picLocks noChangeAspect="1"/>
          </p:cNvPicPr>
          <p:nvPr/>
        </p:nvPicPr>
        <p:blipFill>
          <a:blip r:embed="rId5"/>
          <a:stretch>
            <a:fillRect/>
          </a:stretch>
        </p:blipFill>
        <p:spPr>
          <a:xfrm rot="3032481">
            <a:off x="5140805" y="1358858"/>
            <a:ext cx="1055075" cy="1029124"/>
          </a:xfrm>
          <a:prstGeom prst="rect">
            <a:avLst/>
          </a:prstGeom>
          <a:ln>
            <a:noFill/>
          </a:ln>
        </p:spPr>
      </p:pic>
    </p:spTree>
    <p:extLst>
      <p:ext uri="{BB962C8B-B14F-4D97-AF65-F5344CB8AC3E}">
        <p14:creationId xmlns:p14="http://schemas.microsoft.com/office/powerpoint/2010/main" val="549455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https://youtu.be/NxLb-kvoJxU</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Is Your Brand Voice Lacking a Personality?</a:t>
            </a:r>
            <a:endParaRPr lang="en-GB" sz="2400" b="1" i="1" dirty="0">
              <a:solidFill>
                <a:schemeClr val="bg1">
                  <a:lumMod val="65000"/>
                </a:schemeClr>
              </a:solidFill>
            </a:endParaRPr>
          </a:p>
        </p:txBody>
      </p:sp>
      <p:pic>
        <p:nvPicPr>
          <p:cNvPr id="5" name="Multimédia Online 4" title="Is Your Brand Voice Lacking a Personality?">
            <a:hlinkClick r:id="" action="ppaction://media"/>
            <a:extLst>
              <a:ext uri="{FF2B5EF4-FFF2-40B4-BE49-F238E27FC236}">
                <a16:creationId xmlns:a16="http://schemas.microsoft.com/office/drawing/2014/main" id="{7C187E11-D82E-4BBF-931B-3139BEBE5CCB}"/>
              </a:ext>
            </a:extLst>
          </p:cNvPr>
          <p:cNvPicPr>
            <a:picLocks noRot="1"/>
          </p:cNvPicPr>
          <p:nvPr>
            <a:videoFile r:link="rId1"/>
          </p:nvPr>
        </p:nvPicPr>
        <p:blipFill>
          <a:blip r:embed="rId5"/>
          <a:stretch>
            <a:fillRect/>
          </a:stretch>
        </p:blipFill>
        <p:spPr>
          <a:xfrm>
            <a:off x="2673930" y="1296236"/>
            <a:ext cx="6948000" cy="4284000"/>
          </a:xfrm>
          <a:prstGeom prst="rect">
            <a:avLst/>
          </a:prstGeom>
        </p:spPr>
      </p:pic>
    </p:spTree>
    <p:extLst>
      <p:ext uri="{BB962C8B-B14F-4D97-AF65-F5344CB8AC3E}">
        <p14:creationId xmlns:p14="http://schemas.microsoft.com/office/powerpoint/2010/main" val="16710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6" name="Retângulo 35">
            <a:extLst>
              <a:ext uri="{FF2B5EF4-FFF2-40B4-BE49-F238E27FC236}">
                <a16:creationId xmlns:a16="http://schemas.microsoft.com/office/drawing/2014/main" id="{FA024202-086B-43AC-B0DE-9BD5A83795EF}"/>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a:solidFill>
                  <a:schemeClr val="bg1">
                    <a:lumMod val="65000"/>
                  </a:schemeClr>
                </a:solidFill>
                <a:effectLst>
                  <a:outerShdw blurRad="38100" dist="38100" dir="2700000" algn="tl">
                    <a:srgbClr val="000000">
                      <a:alpha val="43137"/>
                    </a:srgbClr>
                  </a:outerShdw>
                </a:effectLst>
              </a:rPr>
              <a:t>Pripovedovanje zgodb v kulinaričnem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3575"/>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VIII. </a:t>
            </a:r>
            <a:r>
              <a:rPr lang="sl-SI" sz="2800" b="1" dirty="0" err="1">
                <a:effectLst>
                  <a:outerShdw blurRad="38100" dist="38100" dir="2700000" algn="tl">
                    <a:srgbClr val="000000">
                      <a:alpha val="43137"/>
                    </a:srgbClr>
                  </a:outerShdw>
                </a:effectLst>
              </a:rPr>
              <a:t>Znamčenje</a:t>
            </a:r>
            <a:r>
              <a:rPr lang="sl-SI" sz="2800" b="1" dirty="0">
                <a:effectLst>
                  <a:outerShdw blurRad="38100" dist="38100" dir="2700000" algn="tl">
                    <a:srgbClr val="000000">
                      <a:alpha val="43137"/>
                    </a:srgbClr>
                  </a:outerShdw>
                </a:effectLst>
              </a:rPr>
              <a:t> dobrega počutja</a:t>
            </a:r>
            <a:endParaRPr lang="en-GB" sz="2800" b="1" dirty="0">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87913750-73BA-41CD-BDC2-83A10DDE1BEE}"/>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0" name="Retângulo 49">
            <a:extLst>
              <a:ext uri="{FF2B5EF4-FFF2-40B4-BE49-F238E27FC236}">
                <a16:creationId xmlns:a16="http://schemas.microsoft.com/office/drawing/2014/main" id="{E09D3260-1A16-4E32-8CCB-EAF95B702B96}"/>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65" name="Imagem 64">
            <a:extLst>
              <a:ext uri="{FF2B5EF4-FFF2-40B4-BE49-F238E27FC236}">
                <a16:creationId xmlns:a16="http://schemas.microsoft.com/office/drawing/2014/main" id="{E74CFAE8-AF2B-47C8-A9F2-11AE630C3893}"/>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66" name="Imagem 65">
            <a:extLst>
              <a:ext uri="{FF2B5EF4-FFF2-40B4-BE49-F238E27FC236}">
                <a16:creationId xmlns:a16="http://schemas.microsoft.com/office/drawing/2014/main" id="{7E70EB6E-B098-461D-B8B4-354B2E99D688}"/>
              </a:ext>
            </a:extLst>
          </p:cNvPr>
          <p:cNvPicPr>
            <a:picLocks noChangeAspect="1"/>
          </p:cNvPicPr>
          <p:nvPr/>
        </p:nvPicPr>
        <p:blipFill>
          <a:blip r:embed="rId3"/>
          <a:stretch>
            <a:fillRect/>
          </a:stretch>
        </p:blipFill>
        <p:spPr>
          <a:xfrm>
            <a:off x="6897680" y="4561792"/>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Netflix </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sp>
        <p:nvSpPr>
          <p:cNvPr id="19" name="Retângulo: Canto Dobrado 18">
            <a:extLst>
              <a:ext uri="{FF2B5EF4-FFF2-40B4-BE49-F238E27FC236}">
                <a16:creationId xmlns:a16="http://schemas.microsoft.com/office/drawing/2014/main" id="{0022D073-52F5-4A69-A7D8-3D01E947A900}"/>
              </a:ext>
            </a:extLst>
          </p:cNvPr>
          <p:cNvSpPr/>
          <p:nvPr/>
        </p:nvSpPr>
        <p:spPr>
          <a:xfrm>
            <a:off x="188529" y="1115147"/>
            <a:ext cx="11814942"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endParaRPr lang="en-GB" sz="2400" dirty="0">
              <a:solidFill>
                <a:schemeClr val="tx1"/>
              </a:solidFill>
            </a:endParaRPr>
          </a:p>
        </p:txBody>
      </p:sp>
      <p:sp>
        <p:nvSpPr>
          <p:cNvPr id="20" name="CaixaDeTexto 19">
            <a:extLst>
              <a:ext uri="{FF2B5EF4-FFF2-40B4-BE49-F238E27FC236}">
                <a16:creationId xmlns:a16="http://schemas.microsoft.com/office/drawing/2014/main" id="{454C937D-6AAF-4FA9-85D0-08718371C0B8}"/>
              </a:ext>
            </a:extLst>
          </p:cNvPr>
          <p:cNvSpPr txBox="1"/>
          <p:nvPr/>
        </p:nvSpPr>
        <p:spPr>
          <a:xfrm>
            <a:off x="7509165" y="5967937"/>
            <a:ext cx="4076700" cy="253916"/>
          </a:xfrm>
          <a:prstGeom prst="rect">
            <a:avLst/>
          </a:prstGeom>
          <a:noFill/>
        </p:spPr>
        <p:txBody>
          <a:bodyPr wrap="square" rtlCol="0">
            <a:spAutoFit/>
          </a:bodyPr>
          <a:lstStyle/>
          <a:p>
            <a:pPr algn="r"/>
            <a:endParaRPr lang="en-GB" sz="1050" dirty="0"/>
          </a:p>
        </p:txBody>
      </p:sp>
      <p:sp>
        <p:nvSpPr>
          <p:cNvPr id="3" name="CaixaDeTexto 2">
            <a:extLst>
              <a:ext uri="{FF2B5EF4-FFF2-40B4-BE49-F238E27FC236}">
                <a16:creationId xmlns:a16="http://schemas.microsoft.com/office/drawing/2014/main" id="{A43CA2A1-3635-4A34-8D07-1117D4968F51}"/>
              </a:ext>
            </a:extLst>
          </p:cNvPr>
          <p:cNvSpPr txBox="1"/>
          <p:nvPr/>
        </p:nvSpPr>
        <p:spPr>
          <a:xfrm>
            <a:off x="188529" y="1203096"/>
            <a:ext cx="11814942" cy="2454198"/>
          </a:xfrm>
          <a:prstGeom prst="rect">
            <a:avLst/>
          </a:prstGeom>
          <a:noFill/>
        </p:spPr>
        <p:txBody>
          <a:bodyPr wrap="square" rtlCol="0">
            <a:spAutoFit/>
          </a:bodyPr>
          <a:lstStyle/>
          <a:p>
            <a:pPr marR="0" lvl="0" fontAlgn="base">
              <a:lnSpc>
                <a:spcPct val="130000"/>
              </a:lnSpc>
              <a:spcBef>
                <a:spcPct val="0"/>
              </a:spcBef>
              <a:spcAft>
                <a:spcPct val="0"/>
              </a:spcAft>
              <a:buClrTx/>
              <a:buSzTx/>
              <a:buFontTx/>
              <a:buNone/>
              <a:tabLst/>
            </a:pPr>
            <a:r>
              <a:rPr lang="sl-SI" altLang="en-US" sz="2400" i="1" spc="-20" dirty="0"/>
              <a:t>Leta 2015 je</a:t>
            </a:r>
            <a:r>
              <a:rPr lang="en-US" altLang="en-US" sz="2400" i="1" spc="-20" dirty="0"/>
              <a:t> Netflix </a:t>
            </a:r>
            <a:r>
              <a:rPr lang="sl-SI" altLang="en-US" sz="2400" i="1" spc="-20" dirty="0"/>
              <a:t>pričel z </a:t>
            </a:r>
            <a:r>
              <a:rPr lang="en-US" altLang="en-US" sz="2400" i="1" spc="-20" dirty="0"/>
              <a:t>rebranding</a:t>
            </a:r>
            <a:r>
              <a:rPr lang="sl-SI" altLang="en-US" sz="2400" i="1" spc="-20" dirty="0"/>
              <a:t>om in uvedel nov glas znamke</a:t>
            </a:r>
            <a:r>
              <a:rPr lang="en-US" altLang="en-US" sz="2400" i="1" spc="-20" dirty="0"/>
              <a:t>. </a:t>
            </a:r>
            <a:r>
              <a:rPr lang="sl-SI" altLang="en-US" sz="2400" i="1" spc="-20" dirty="0"/>
              <a:t>Novejša komunikacija je tako bolj informativna glede novih filmov in trendov ter je tudi v splošnem bolj zabavna</a:t>
            </a:r>
            <a:r>
              <a:rPr lang="en-US" altLang="en-US" sz="2400" i="1" spc="-20" dirty="0"/>
              <a:t>. </a:t>
            </a:r>
            <a:r>
              <a:rPr lang="sl-SI" altLang="en-US" sz="2400" i="1" spc="-20" dirty="0"/>
              <a:t>Slednje se doseže z uporabo </a:t>
            </a:r>
            <a:r>
              <a:rPr lang="en-US" altLang="en-US" sz="2400" b="1" i="1" spc="-20" dirty="0">
                <a:solidFill>
                  <a:srgbClr val="F7981D"/>
                </a:solidFill>
              </a:rPr>
              <a:t>humor</a:t>
            </a:r>
            <a:r>
              <a:rPr lang="sl-SI" altLang="en-US" sz="2400" b="1" i="1" spc="-20" dirty="0">
                <a:solidFill>
                  <a:srgbClr val="F7981D"/>
                </a:solidFill>
              </a:rPr>
              <a:t>nega in sproščenega jezika </a:t>
            </a:r>
            <a:r>
              <a:rPr lang="sl-SI" altLang="en-US" sz="2400" i="1" spc="-20" dirty="0"/>
              <a:t>ter z uporabo </a:t>
            </a:r>
            <a:r>
              <a:rPr lang="sl-SI" altLang="en-US" sz="2400" b="1" i="1" spc="-20" dirty="0">
                <a:solidFill>
                  <a:srgbClr val="F7981D"/>
                </a:solidFill>
              </a:rPr>
              <a:t>smešnic </a:t>
            </a:r>
            <a:r>
              <a:rPr lang="sl-SI" altLang="en-US" sz="2400" i="1" spc="-20" dirty="0"/>
              <a:t>in</a:t>
            </a:r>
            <a:r>
              <a:rPr lang="en-US" altLang="en-US" sz="2400" i="1" spc="-20" dirty="0"/>
              <a:t> </a:t>
            </a:r>
            <a:r>
              <a:rPr lang="sl-SI" altLang="en-US" sz="2400" b="1" i="1" spc="-20" dirty="0">
                <a:solidFill>
                  <a:srgbClr val="F7981D"/>
                </a:solidFill>
              </a:rPr>
              <a:t>referenc is modern p</a:t>
            </a:r>
            <a:r>
              <a:rPr lang="en-US" altLang="en-US" sz="2400" b="1" i="1" spc="-20" dirty="0">
                <a:solidFill>
                  <a:srgbClr val="F7981D"/>
                </a:solidFill>
              </a:rPr>
              <a:t>op-</a:t>
            </a:r>
            <a:r>
              <a:rPr lang="sl-SI" altLang="en-US" sz="2400" b="1" i="1" spc="-20" dirty="0">
                <a:solidFill>
                  <a:srgbClr val="F7981D"/>
                </a:solidFill>
              </a:rPr>
              <a:t>c</a:t>
            </a:r>
            <a:r>
              <a:rPr lang="en-US" altLang="en-US" sz="2400" b="1" i="1" spc="-20" dirty="0" err="1">
                <a:solidFill>
                  <a:srgbClr val="F7981D"/>
                </a:solidFill>
              </a:rPr>
              <a:t>ulture</a:t>
            </a:r>
            <a:r>
              <a:rPr lang="sl-SI" altLang="en-US" sz="2400" b="1" i="1" spc="-20" dirty="0">
                <a:solidFill>
                  <a:srgbClr val="F7981D"/>
                </a:solidFill>
              </a:rPr>
              <a:t> , </a:t>
            </a:r>
            <a:r>
              <a:rPr lang="sl-SI" altLang="en-US" sz="2400" i="1" spc="-20" dirty="0"/>
              <a:t>ki se jih hitro lahko deli in tako vzdržuje konsistenco skozi različne medije, čas in jezike</a:t>
            </a:r>
            <a:r>
              <a:rPr lang="en-US" altLang="en-US" sz="2400" i="1" spc="-20" dirty="0"/>
              <a:t>.</a:t>
            </a:r>
            <a:endParaRPr lang="en-GB" sz="2400" spc="-20" dirty="0">
              <a:solidFill>
                <a:schemeClr val="tx1"/>
              </a:solidFill>
            </a:endParaRPr>
          </a:p>
        </p:txBody>
      </p:sp>
      <p:pic>
        <p:nvPicPr>
          <p:cNvPr id="7" name="Imagem 6">
            <a:extLst>
              <a:ext uri="{FF2B5EF4-FFF2-40B4-BE49-F238E27FC236}">
                <a16:creationId xmlns:a16="http://schemas.microsoft.com/office/drawing/2014/main" id="{F4058152-62AC-42C1-A656-0B781C21283B}"/>
              </a:ext>
            </a:extLst>
          </p:cNvPr>
          <p:cNvPicPr>
            <a:picLocks noChangeAspect="1"/>
          </p:cNvPicPr>
          <p:nvPr/>
        </p:nvPicPr>
        <p:blipFill>
          <a:blip r:embed="rId4"/>
          <a:stretch>
            <a:fillRect/>
          </a:stretch>
        </p:blipFill>
        <p:spPr>
          <a:xfrm>
            <a:off x="8818891" y="3195782"/>
            <a:ext cx="3184580" cy="3069936"/>
          </a:xfrm>
          <a:prstGeom prst="rect">
            <a:avLst/>
          </a:prstGeom>
        </p:spPr>
      </p:pic>
      <p:sp>
        <p:nvSpPr>
          <p:cNvPr id="42" name="CaixaDeTexto 41">
            <a:extLst>
              <a:ext uri="{FF2B5EF4-FFF2-40B4-BE49-F238E27FC236}">
                <a16:creationId xmlns:a16="http://schemas.microsoft.com/office/drawing/2014/main" id="{4EFE8020-B43D-4177-BA13-31558972ED7C}"/>
              </a:ext>
            </a:extLst>
          </p:cNvPr>
          <p:cNvSpPr txBox="1"/>
          <p:nvPr/>
        </p:nvSpPr>
        <p:spPr>
          <a:xfrm>
            <a:off x="188528" y="3616544"/>
            <a:ext cx="8477147" cy="2454198"/>
          </a:xfrm>
          <a:prstGeom prst="rect">
            <a:avLst/>
          </a:prstGeom>
          <a:noFill/>
        </p:spPr>
        <p:txBody>
          <a:bodyPr wrap="square">
            <a:spAutoFit/>
          </a:bodyPr>
          <a:lstStyle/>
          <a:p>
            <a:pPr>
              <a:lnSpc>
                <a:spcPct val="130000"/>
              </a:lnSpc>
            </a:pPr>
            <a:r>
              <a:rPr lang="en-US" altLang="en-US" sz="2400" i="1" spc="-20" dirty="0"/>
              <a:t>Netflix</a:t>
            </a:r>
            <a:r>
              <a:rPr lang="sl-SI" altLang="en-US" sz="2400" i="1" spc="-20" dirty="0"/>
              <a:t>ov razpoznaven glas je dosegel velik uspeh</a:t>
            </a:r>
            <a:r>
              <a:rPr lang="en-US" altLang="en-US" sz="2400" i="1" spc="-20" dirty="0"/>
              <a:t>. Laura Wong, </a:t>
            </a:r>
            <a:r>
              <a:rPr lang="sl-SI" altLang="en-US" sz="2400" i="1" spc="-20" dirty="0" err="1"/>
              <a:t>bloggerka</a:t>
            </a:r>
            <a:r>
              <a:rPr lang="en-US" altLang="en-US" sz="2400" i="1" spc="-20" dirty="0"/>
              <a:t>, </a:t>
            </a:r>
            <a:r>
              <a:rPr lang="sl-SI" altLang="en-US" sz="2400" i="1" spc="-20" dirty="0"/>
              <a:t>navaja štiri glavne razloge za uspeh</a:t>
            </a:r>
            <a:r>
              <a:rPr lang="en-US" altLang="en-US" sz="2400" i="1" spc="-20" dirty="0"/>
              <a:t>: 1) </a:t>
            </a:r>
            <a:r>
              <a:rPr lang="sl-SI" altLang="en-US" sz="2400" i="1" spc="-20" dirty="0" err="1"/>
              <a:t>Netflix</a:t>
            </a:r>
            <a:r>
              <a:rPr lang="sl-SI" altLang="en-US" sz="2400" i="1" spc="-20" dirty="0"/>
              <a:t> je prepoznaven glas razvil z mislijo na uporabnika</a:t>
            </a:r>
            <a:r>
              <a:rPr lang="en-US" altLang="en-US" sz="2400" i="1" spc="-20" dirty="0"/>
              <a:t>; 2) </a:t>
            </a:r>
            <a:r>
              <a:rPr lang="sl-SI" altLang="en-US" sz="2400" i="1" spc="-20" dirty="0"/>
              <a:t>zveni kot resnična oseba z dejansko osebnostjo</a:t>
            </a:r>
            <a:r>
              <a:rPr lang="en-US" sz="2400" i="1" spc="-20" dirty="0"/>
              <a:t>; 3) </a:t>
            </a:r>
            <a:r>
              <a:rPr lang="sl-SI" sz="2400" i="1" spc="-20" dirty="0"/>
              <a:t>glas je lasten znamki</a:t>
            </a:r>
            <a:r>
              <a:rPr lang="en-US" sz="2400" i="1" spc="-20" dirty="0"/>
              <a:t>; 4) </a:t>
            </a:r>
            <a:r>
              <a:rPr lang="sl-SI" sz="2400" i="1" spc="-20" dirty="0"/>
              <a:t>glas je konsistenten v vseh sporočilih</a:t>
            </a:r>
            <a:r>
              <a:rPr lang="en-US" sz="1800" spc="-20" dirty="0">
                <a:solidFill>
                  <a:schemeClr val="tx1"/>
                </a:solidFill>
              </a:rPr>
              <a:t>.</a:t>
            </a:r>
            <a:endParaRPr lang="en-GB" dirty="0"/>
          </a:p>
        </p:txBody>
      </p:sp>
    </p:spTree>
    <p:extLst>
      <p:ext uri="{BB962C8B-B14F-4D97-AF65-F5344CB8AC3E}">
        <p14:creationId xmlns:p14="http://schemas.microsoft.com/office/powerpoint/2010/main" val="1705004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ACAF552-6A49-4E3E-B22A-CF5247B47C57}"/>
              </a:ext>
            </a:extLst>
          </p:cNvPr>
          <p:cNvPicPr>
            <a:picLocks noChangeAspect="1"/>
          </p:cNvPicPr>
          <p:nvPr/>
        </p:nvPicPr>
        <p:blipFill>
          <a:blip r:embed="rId3"/>
          <a:stretch>
            <a:fillRect/>
          </a:stretch>
        </p:blipFill>
        <p:spPr>
          <a:xfrm>
            <a:off x="6159181" y="594341"/>
            <a:ext cx="5772150" cy="2609850"/>
          </a:xfrm>
          <a:prstGeom prst="rect">
            <a:avLst/>
          </a:prstGeom>
          <a:effectLst>
            <a:outerShdw blurRad="50800" dist="38100" dir="2700000" algn="tl" rotWithShape="0">
              <a:prstClr val="black">
                <a:alpha val="40000"/>
              </a:prstClr>
            </a:outerShdw>
          </a:effectLst>
        </p:spPr>
      </p:pic>
      <p:sp>
        <p:nvSpPr>
          <p:cNvPr id="8" name="Text Placeholder 2">
            <a:extLst>
              <a:ext uri="{FF2B5EF4-FFF2-40B4-BE49-F238E27FC236}">
                <a16:creationId xmlns:a16="http://schemas.microsoft.com/office/drawing/2014/main" id="{21D8476B-43C8-459A-A594-14790EFD83C3}"/>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Six Senses</a:t>
            </a:r>
          </a:p>
        </p:txBody>
      </p:sp>
      <p:pic>
        <p:nvPicPr>
          <p:cNvPr id="9" name="Imagem 8">
            <a:extLst>
              <a:ext uri="{FF2B5EF4-FFF2-40B4-BE49-F238E27FC236}">
                <a16:creationId xmlns:a16="http://schemas.microsoft.com/office/drawing/2014/main" id="{DBA14F43-5F9F-47E6-9909-AD32FF9125D0}"/>
              </a:ext>
            </a:extLst>
          </p:cNvPr>
          <p:cNvPicPr>
            <a:picLocks noChangeAspect="1"/>
          </p:cNvPicPr>
          <p:nvPr/>
        </p:nvPicPr>
        <p:blipFill>
          <a:blip r:embed="rId4"/>
          <a:stretch>
            <a:fillRect/>
          </a:stretch>
        </p:blipFill>
        <p:spPr>
          <a:xfrm>
            <a:off x="367039" y="337780"/>
            <a:ext cx="720000" cy="720000"/>
          </a:xfrm>
          <a:prstGeom prst="rect">
            <a:avLst/>
          </a:prstGeom>
        </p:spPr>
      </p:pic>
      <p:sp>
        <p:nvSpPr>
          <p:cNvPr id="19" name="Retângulo 18">
            <a:extLst>
              <a:ext uri="{FF2B5EF4-FFF2-40B4-BE49-F238E27FC236}">
                <a16:creationId xmlns:a16="http://schemas.microsoft.com/office/drawing/2014/main" id="{A79E801D-238E-467F-A0B5-114B8A2C0ECA}"/>
              </a:ext>
            </a:extLst>
          </p:cNvPr>
          <p:cNvSpPr/>
          <p:nvPr/>
        </p:nvSpPr>
        <p:spPr>
          <a:xfrm>
            <a:off x="6919768" y="1295851"/>
            <a:ext cx="4348308"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ângulo 19">
            <a:extLst>
              <a:ext uri="{FF2B5EF4-FFF2-40B4-BE49-F238E27FC236}">
                <a16:creationId xmlns:a16="http://schemas.microsoft.com/office/drawing/2014/main" id="{AA379067-B7CD-4F34-9F39-29DE463C0848}"/>
              </a:ext>
            </a:extLst>
          </p:cNvPr>
          <p:cNvSpPr/>
          <p:nvPr/>
        </p:nvSpPr>
        <p:spPr>
          <a:xfrm>
            <a:off x="6183744" y="1568323"/>
            <a:ext cx="2664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5EB72FB3-BA40-462D-B3D6-A6781471AABC}"/>
              </a:ext>
            </a:extLst>
          </p:cNvPr>
          <p:cNvSpPr/>
          <p:nvPr/>
        </p:nvSpPr>
        <p:spPr>
          <a:xfrm>
            <a:off x="9783423" y="1568323"/>
            <a:ext cx="1584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ângulo 21">
            <a:extLst>
              <a:ext uri="{FF2B5EF4-FFF2-40B4-BE49-F238E27FC236}">
                <a16:creationId xmlns:a16="http://schemas.microsoft.com/office/drawing/2014/main" id="{09EA65AD-4DCC-441F-9B2A-257E740A658B}"/>
              </a:ext>
            </a:extLst>
          </p:cNvPr>
          <p:cNvSpPr/>
          <p:nvPr/>
        </p:nvSpPr>
        <p:spPr>
          <a:xfrm>
            <a:off x="8055744" y="2322605"/>
            <a:ext cx="3672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ângulo 22">
            <a:extLst>
              <a:ext uri="{FF2B5EF4-FFF2-40B4-BE49-F238E27FC236}">
                <a16:creationId xmlns:a16="http://schemas.microsoft.com/office/drawing/2014/main" id="{F110CCE0-973C-4942-ACB0-D099A226675D}"/>
              </a:ext>
            </a:extLst>
          </p:cNvPr>
          <p:cNvSpPr/>
          <p:nvPr/>
        </p:nvSpPr>
        <p:spPr>
          <a:xfrm>
            <a:off x="6111422" y="2601392"/>
            <a:ext cx="2052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ângulo 23">
            <a:extLst>
              <a:ext uri="{FF2B5EF4-FFF2-40B4-BE49-F238E27FC236}">
                <a16:creationId xmlns:a16="http://schemas.microsoft.com/office/drawing/2014/main" id="{93CD749E-1FBA-4109-8855-931366C688A6}"/>
              </a:ext>
            </a:extLst>
          </p:cNvPr>
          <p:cNvSpPr/>
          <p:nvPr/>
        </p:nvSpPr>
        <p:spPr>
          <a:xfrm>
            <a:off x="6111422" y="2878481"/>
            <a:ext cx="566469"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tângulo 24">
            <a:extLst>
              <a:ext uri="{FF2B5EF4-FFF2-40B4-BE49-F238E27FC236}">
                <a16:creationId xmlns:a16="http://schemas.microsoft.com/office/drawing/2014/main" id="{C7348DD2-071F-48C9-B4C7-90C0C0956559}"/>
              </a:ext>
            </a:extLst>
          </p:cNvPr>
          <p:cNvSpPr/>
          <p:nvPr/>
        </p:nvSpPr>
        <p:spPr>
          <a:xfrm>
            <a:off x="8218276" y="2601391"/>
            <a:ext cx="3509468"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Agrupar 39">
            <a:extLst>
              <a:ext uri="{FF2B5EF4-FFF2-40B4-BE49-F238E27FC236}">
                <a16:creationId xmlns:a16="http://schemas.microsoft.com/office/drawing/2014/main" id="{A4ADA82E-8643-4B98-9764-64088E2C09A9}"/>
              </a:ext>
            </a:extLst>
          </p:cNvPr>
          <p:cNvGrpSpPr/>
          <p:nvPr/>
        </p:nvGrpSpPr>
        <p:grpSpPr>
          <a:xfrm>
            <a:off x="159316" y="2278475"/>
            <a:ext cx="5403274" cy="3990603"/>
            <a:chOff x="367039" y="1111332"/>
            <a:chExt cx="5403274" cy="3990603"/>
          </a:xfrm>
        </p:grpSpPr>
        <p:pic>
          <p:nvPicPr>
            <p:cNvPr id="15" name="Imagem 14">
              <a:extLst>
                <a:ext uri="{FF2B5EF4-FFF2-40B4-BE49-F238E27FC236}">
                  <a16:creationId xmlns:a16="http://schemas.microsoft.com/office/drawing/2014/main" id="{75C8BE04-BA1D-4C7C-A0DC-A2810739858E}"/>
                </a:ext>
              </a:extLst>
            </p:cNvPr>
            <p:cNvPicPr>
              <a:picLocks noChangeAspect="1"/>
            </p:cNvPicPr>
            <p:nvPr/>
          </p:nvPicPr>
          <p:blipFill rotWithShape="1">
            <a:blip r:embed="rId5"/>
            <a:srcRect r="61018" b="5760"/>
            <a:stretch/>
          </p:blipFill>
          <p:spPr>
            <a:xfrm>
              <a:off x="367039" y="1111332"/>
              <a:ext cx="5403274" cy="3990603"/>
            </a:xfrm>
            <a:prstGeom prst="rect">
              <a:avLst/>
            </a:prstGeom>
            <a:effectLst>
              <a:outerShdw blurRad="50800" dist="38100" dir="2700000" algn="tl" rotWithShape="0">
                <a:prstClr val="black">
                  <a:alpha val="40000"/>
                </a:prstClr>
              </a:outerShdw>
            </a:effectLst>
          </p:spPr>
        </p:pic>
        <p:sp>
          <p:nvSpPr>
            <p:cNvPr id="26" name="Retângulo 25">
              <a:extLst>
                <a:ext uri="{FF2B5EF4-FFF2-40B4-BE49-F238E27FC236}">
                  <a16:creationId xmlns:a16="http://schemas.microsoft.com/office/drawing/2014/main" id="{7E831E8A-A03F-437E-AE6D-8F0770CAFAB5}"/>
                </a:ext>
              </a:extLst>
            </p:cNvPr>
            <p:cNvSpPr/>
            <p:nvPr/>
          </p:nvSpPr>
          <p:spPr>
            <a:xfrm>
              <a:off x="984812" y="3883680"/>
              <a:ext cx="566469"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ângulo 26">
              <a:extLst>
                <a:ext uri="{FF2B5EF4-FFF2-40B4-BE49-F238E27FC236}">
                  <a16:creationId xmlns:a16="http://schemas.microsoft.com/office/drawing/2014/main" id="{120E0C5A-CE6B-43D1-9577-44990A4E43B2}"/>
                </a:ext>
              </a:extLst>
            </p:cNvPr>
            <p:cNvSpPr/>
            <p:nvPr/>
          </p:nvSpPr>
          <p:spPr>
            <a:xfrm>
              <a:off x="2813722" y="3883680"/>
              <a:ext cx="468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ângulo 27">
              <a:extLst>
                <a:ext uri="{FF2B5EF4-FFF2-40B4-BE49-F238E27FC236}">
                  <a16:creationId xmlns:a16="http://schemas.microsoft.com/office/drawing/2014/main" id="{62BF74D6-DECC-41F3-A8F1-D50E3B6176A3}"/>
                </a:ext>
              </a:extLst>
            </p:cNvPr>
            <p:cNvSpPr/>
            <p:nvPr/>
          </p:nvSpPr>
          <p:spPr>
            <a:xfrm>
              <a:off x="3578864" y="3883680"/>
              <a:ext cx="792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ângulo 28">
              <a:extLst>
                <a:ext uri="{FF2B5EF4-FFF2-40B4-BE49-F238E27FC236}">
                  <a16:creationId xmlns:a16="http://schemas.microsoft.com/office/drawing/2014/main" id="{A8EC3AF7-ADA9-4B62-9A0D-594B3E3C0E4E}"/>
                </a:ext>
              </a:extLst>
            </p:cNvPr>
            <p:cNvSpPr/>
            <p:nvPr/>
          </p:nvSpPr>
          <p:spPr>
            <a:xfrm>
              <a:off x="4711636" y="3883679"/>
              <a:ext cx="576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ângulo 29">
              <a:extLst>
                <a:ext uri="{FF2B5EF4-FFF2-40B4-BE49-F238E27FC236}">
                  <a16:creationId xmlns:a16="http://schemas.microsoft.com/office/drawing/2014/main" id="{AA3DB1A9-98DD-4181-BEFD-4FF8942D60D3}"/>
                </a:ext>
              </a:extLst>
            </p:cNvPr>
            <p:cNvSpPr/>
            <p:nvPr/>
          </p:nvSpPr>
          <p:spPr>
            <a:xfrm>
              <a:off x="5033934" y="4352026"/>
              <a:ext cx="669281"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ângulo 30">
              <a:extLst>
                <a:ext uri="{FF2B5EF4-FFF2-40B4-BE49-F238E27FC236}">
                  <a16:creationId xmlns:a16="http://schemas.microsoft.com/office/drawing/2014/main" id="{54717694-6D85-44DA-9433-F77F4968A121}"/>
                </a:ext>
              </a:extLst>
            </p:cNvPr>
            <p:cNvSpPr/>
            <p:nvPr/>
          </p:nvSpPr>
          <p:spPr>
            <a:xfrm>
              <a:off x="474318" y="4592171"/>
              <a:ext cx="576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ângulo 31">
              <a:extLst>
                <a:ext uri="{FF2B5EF4-FFF2-40B4-BE49-F238E27FC236}">
                  <a16:creationId xmlns:a16="http://schemas.microsoft.com/office/drawing/2014/main" id="{370E0A84-50CD-4BCE-982D-711F6899980D}"/>
                </a:ext>
              </a:extLst>
            </p:cNvPr>
            <p:cNvSpPr/>
            <p:nvPr/>
          </p:nvSpPr>
          <p:spPr>
            <a:xfrm>
              <a:off x="1793777" y="4592170"/>
              <a:ext cx="360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tângulo 32">
              <a:extLst>
                <a:ext uri="{FF2B5EF4-FFF2-40B4-BE49-F238E27FC236}">
                  <a16:creationId xmlns:a16="http://schemas.microsoft.com/office/drawing/2014/main" id="{2EA8680C-A75C-4094-AC90-2FF132DDC1D7}"/>
                </a:ext>
              </a:extLst>
            </p:cNvPr>
            <p:cNvSpPr/>
            <p:nvPr/>
          </p:nvSpPr>
          <p:spPr>
            <a:xfrm>
              <a:off x="2392199" y="4589460"/>
              <a:ext cx="1368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tângulo 33">
              <a:extLst>
                <a:ext uri="{FF2B5EF4-FFF2-40B4-BE49-F238E27FC236}">
                  <a16:creationId xmlns:a16="http://schemas.microsoft.com/office/drawing/2014/main" id="{246FC2F4-7596-4379-8A50-18DC2CA3EE77}"/>
                </a:ext>
              </a:extLst>
            </p:cNvPr>
            <p:cNvSpPr/>
            <p:nvPr/>
          </p:nvSpPr>
          <p:spPr>
            <a:xfrm>
              <a:off x="3794864" y="4589459"/>
              <a:ext cx="288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7" name="Imagem 36">
            <a:extLst>
              <a:ext uri="{FF2B5EF4-FFF2-40B4-BE49-F238E27FC236}">
                <a16:creationId xmlns:a16="http://schemas.microsoft.com/office/drawing/2014/main" id="{175AE2F1-F4C7-48C3-AAC1-CEC6B988CF24}"/>
              </a:ext>
            </a:extLst>
          </p:cNvPr>
          <p:cNvPicPr>
            <a:picLocks noChangeAspect="1"/>
          </p:cNvPicPr>
          <p:nvPr/>
        </p:nvPicPr>
        <p:blipFill>
          <a:blip r:embed="rId6"/>
          <a:stretch>
            <a:fillRect/>
          </a:stretch>
        </p:blipFill>
        <p:spPr>
          <a:xfrm>
            <a:off x="5924680" y="3415559"/>
            <a:ext cx="6000750" cy="2876550"/>
          </a:xfrm>
          <a:prstGeom prst="rect">
            <a:avLst/>
          </a:prstGeom>
          <a:effectLst>
            <a:outerShdw blurRad="50800" dist="38100" dir="2700000" algn="tl" rotWithShape="0">
              <a:prstClr val="black">
                <a:alpha val="40000"/>
              </a:prstClr>
            </a:outerShdw>
          </a:effectLst>
        </p:spPr>
      </p:pic>
      <p:sp>
        <p:nvSpPr>
          <p:cNvPr id="38" name="Retângulo 37">
            <a:extLst>
              <a:ext uri="{FF2B5EF4-FFF2-40B4-BE49-F238E27FC236}">
                <a16:creationId xmlns:a16="http://schemas.microsoft.com/office/drawing/2014/main" id="{869E740A-68C5-4E4B-9658-E54E96CAADCB}"/>
              </a:ext>
            </a:extLst>
          </p:cNvPr>
          <p:cNvSpPr/>
          <p:nvPr/>
        </p:nvSpPr>
        <p:spPr>
          <a:xfrm>
            <a:off x="6014480" y="4368764"/>
            <a:ext cx="4355630" cy="512349"/>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2" descr="May be an image of text that says &quot;SIX SENSES HOTELS RESORTS SPAS&quot;">
            <a:extLst>
              <a:ext uri="{FF2B5EF4-FFF2-40B4-BE49-F238E27FC236}">
                <a16:creationId xmlns:a16="http://schemas.microsoft.com/office/drawing/2014/main" id="{143D6D27-6269-49E9-8B22-70C6BED466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783" y="997971"/>
            <a:ext cx="1221521" cy="1221521"/>
          </a:xfrm>
          <a:prstGeom prst="rect">
            <a:avLst/>
          </a:prstGeom>
          <a:noFill/>
          <a:extLst>
            <a:ext uri="{909E8E84-426E-40DD-AFC4-6F175D3DCCD1}">
              <a14:hiddenFill xmlns:a14="http://schemas.microsoft.com/office/drawing/2010/main">
                <a:solidFill>
                  <a:srgbClr val="FFFFFF"/>
                </a:solidFill>
              </a14:hiddenFill>
            </a:ext>
          </a:extLst>
        </p:spPr>
      </p:pic>
      <p:sp>
        <p:nvSpPr>
          <p:cNvPr id="41" name="CaixaDeTexto 40">
            <a:extLst>
              <a:ext uri="{FF2B5EF4-FFF2-40B4-BE49-F238E27FC236}">
                <a16:creationId xmlns:a16="http://schemas.microsoft.com/office/drawing/2014/main" id="{A6F49EB1-77DF-4C3C-8361-30EB4228B8A0}"/>
              </a:ext>
            </a:extLst>
          </p:cNvPr>
          <p:cNvSpPr txBox="1"/>
          <p:nvPr/>
        </p:nvSpPr>
        <p:spPr>
          <a:xfrm>
            <a:off x="2579599" y="1382366"/>
            <a:ext cx="3103418" cy="369332"/>
          </a:xfrm>
          <a:prstGeom prst="rect">
            <a:avLst/>
          </a:prstGeom>
          <a:noFill/>
        </p:spPr>
        <p:txBody>
          <a:bodyPr wrap="square" rtlCol="0">
            <a:spAutoFit/>
          </a:bodyPr>
          <a:lstStyle/>
          <a:p>
            <a:r>
              <a:rPr lang="en-GB" dirty="0">
                <a:solidFill>
                  <a:srgbClr val="6ECECB"/>
                </a:solidFill>
                <a:hlinkClick r:id="rId8">
                  <a:extLst>
                    <a:ext uri="{A12FA001-AC4F-418D-AE19-62706E023703}">
                      <ahyp:hlinkClr xmlns:ahyp="http://schemas.microsoft.com/office/drawing/2018/hyperlinkcolor" val="tx"/>
                    </a:ext>
                  </a:extLst>
                </a:hlinkClick>
              </a:rPr>
              <a:t>www.sixsenses.com</a:t>
            </a:r>
            <a:r>
              <a:rPr lang="en-GB" dirty="0">
                <a:solidFill>
                  <a:srgbClr val="6ECECB"/>
                </a:solidFill>
              </a:rPr>
              <a:t> </a:t>
            </a:r>
          </a:p>
        </p:txBody>
      </p:sp>
    </p:spTree>
    <p:extLst>
      <p:ext uri="{BB962C8B-B14F-4D97-AF65-F5344CB8AC3E}">
        <p14:creationId xmlns:p14="http://schemas.microsoft.com/office/powerpoint/2010/main" val="525516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a:xfrm>
            <a:off x="571313" y="875544"/>
            <a:ext cx="4925973" cy="4883987"/>
          </a:xfrm>
        </p:spPr>
        <p:txBody>
          <a:bodyPr/>
          <a:lstStyle/>
          <a:p>
            <a:pPr algn="ctr"/>
            <a:r>
              <a:rPr lang="sl-SI" dirty="0"/>
              <a:t>Identiteta znamke in osebnost znamke</a:t>
            </a:r>
            <a:endParaRPr lang="en-GB" dirty="0"/>
          </a:p>
          <a:p>
            <a:endParaRPr lang="en-GB" dirty="0"/>
          </a:p>
          <a:p>
            <a:pPr>
              <a:buClr>
                <a:srgbClr val="92DAD8"/>
              </a:buClr>
              <a:buFont typeface="Arial" panose="020B0604020202020204" pitchFamily="34" charset="0"/>
              <a:buChar char="•"/>
            </a:pPr>
            <a:r>
              <a:rPr lang="en-GB" dirty="0">
                <a:solidFill>
                  <a:srgbClr val="92DAD8"/>
                </a:solidFill>
              </a:rPr>
              <a:t> </a:t>
            </a:r>
            <a:r>
              <a:rPr lang="sl-SI" dirty="0">
                <a:solidFill>
                  <a:srgbClr val="92DAD8"/>
                </a:solidFill>
              </a:rPr>
              <a:t>Temeljna ideja znamke</a:t>
            </a:r>
            <a:endParaRPr lang="en-GB" dirty="0">
              <a:solidFill>
                <a:srgbClr val="92DAD8"/>
              </a:solidFill>
            </a:endParaRPr>
          </a:p>
          <a:p>
            <a:pPr>
              <a:buClr>
                <a:srgbClr val="92DAD8"/>
              </a:buClr>
              <a:buFont typeface="Arial" panose="020B0604020202020204" pitchFamily="34" charset="0"/>
              <a:buChar char="•"/>
            </a:pPr>
            <a:r>
              <a:rPr lang="en-GB" dirty="0">
                <a:solidFill>
                  <a:srgbClr val="92DAD8"/>
                </a:solidFill>
              </a:rPr>
              <a:t> </a:t>
            </a:r>
            <a:r>
              <a:rPr lang="sl-SI" dirty="0">
                <a:solidFill>
                  <a:srgbClr val="92DAD8"/>
                </a:solidFill>
              </a:rPr>
              <a:t>Vrednote znamke</a:t>
            </a:r>
            <a:endParaRPr lang="en-GB" dirty="0">
              <a:solidFill>
                <a:srgbClr val="92DAD8"/>
              </a:solidFill>
            </a:endParaRPr>
          </a:p>
          <a:p>
            <a:pPr>
              <a:buClr>
                <a:srgbClr val="92DAD8"/>
              </a:buClr>
              <a:buFont typeface="Arial" panose="020B0604020202020204" pitchFamily="34" charset="0"/>
              <a:buChar char="•"/>
            </a:pPr>
            <a:r>
              <a:rPr lang="en-GB" dirty="0">
                <a:solidFill>
                  <a:srgbClr val="92DAD8"/>
                </a:solidFill>
              </a:rPr>
              <a:t> </a:t>
            </a:r>
            <a:r>
              <a:rPr lang="sl-SI" dirty="0">
                <a:solidFill>
                  <a:srgbClr val="92DAD8"/>
                </a:solidFill>
              </a:rPr>
              <a:t>Osebnost znamke</a:t>
            </a:r>
            <a:endParaRPr lang="en-GB" dirty="0">
              <a:solidFill>
                <a:srgbClr val="92DAD8"/>
              </a:solidFill>
            </a:endParaRPr>
          </a:p>
          <a:p>
            <a:pPr marL="571500" indent="-571500">
              <a:buClr>
                <a:srgbClr val="FDDE00"/>
              </a:buClr>
              <a:buFont typeface="Calibri" panose="020F0502020204030204" pitchFamily="34" charset="0"/>
              <a:buChar char="→"/>
            </a:pPr>
            <a:r>
              <a:rPr lang="en-GB" spc="-30" dirty="0">
                <a:solidFill>
                  <a:schemeClr val="bg1"/>
                </a:solidFill>
                <a:effectLst>
                  <a:outerShdw blurRad="38100" dist="38100" dir="2700000" algn="tl">
                    <a:srgbClr val="000000">
                      <a:alpha val="43137"/>
                    </a:srgbClr>
                  </a:outerShdw>
                </a:effectLst>
              </a:rPr>
              <a:t> </a:t>
            </a:r>
            <a:r>
              <a:rPr lang="sl-SI" spc="-30" dirty="0">
                <a:solidFill>
                  <a:schemeClr val="bg1"/>
                </a:solidFill>
                <a:effectLst>
                  <a:outerShdw blurRad="38100" dist="38100" dir="2700000" algn="tl">
                    <a:srgbClr val="000000">
                      <a:alpha val="43137"/>
                    </a:srgbClr>
                  </a:outerShdw>
                </a:effectLst>
              </a:rPr>
              <a:t>Obljuba</a:t>
            </a:r>
            <a:r>
              <a:rPr lang="en-GB" spc="-30" dirty="0">
                <a:solidFill>
                  <a:schemeClr val="bg1"/>
                </a:solidFill>
                <a:effectLst>
                  <a:outerShdw blurRad="38100" dist="38100" dir="2700000" algn="tl">
                    <a:srgbClr val="000000">
                      <a:alpha val="43137"/>
                    </a:srgbClr>
                  </a:outerShdw>
                </a:effectLst>
              </a:rPr>
              <a:t> &amp; </a:t>
            </a:r>
            <a:r>
              <a:rPr lang="sl-SI" spc="-30" dirty="0">
                <a:solidFill>
                  <a:schemeClr val="bg1"/>
                </a:solidFill>
                <a:effectLst>
                  <a:outerShdw blurRad="38100" dist="38100" dir="2700000" algn="tl">
                    <a:srgbClr val="000000">
                      <a:alpha val="43137"/>
                    </a:srgbClr>
                  </a:outerShdw>
                </a:effectLst>
              </a:rPr>
              <a:t>Slogan</a:t>
            </a:r>
            <a:endParaRPr lang="en-GB" spc="-30" dirty="0">
              <a:solidFill>
                <a:schemeClr val="bg1"/>
              </a:solidFill>
              <a:effectLst>
                <a:outerShdw blurRad="38100" dist="38100" dir="2700000" algn="tl">
                  <a:srgbClr val="000000">
                    <a:alpha val="43137"/>
                  </a:srgbClr>
                </a:outerShdw>
              </a:effectLst>
            </a:endParaRPr>
          </a:p>
        </p:txBody>
      </p:sp>
      <p:pic>
        <p:nvPicPr>
          <p:cNvPr id="8" name="Imagem 7">
            <a:extLst>
              <a:ext uri="{FF2B5EF4-FFF2-40B4-BE49-F238E27FC236}">
                <a16:creationId xmlns:a16="http://schemas.microsoft.com/office/drawing/2014/main" id="{8FC0FD27-9C94-4A90-946D-761B65FDE718}"/>
              </a:ext>
            </a:extLst>
          </p:cNvPr>
          <p:cNvPicPr>
            <a:picLocks noChangeAspect="1"/>
          </p:cNvPicPr>
          <p:nvPr/>
        </p:nvPicPr>
        <p:blipFill>
          <a:blip r:embed="rId2"/>
          <a:stretch>
            <a:fillRect/>
          </a:stretch>
        </p:blipFill>
        <p:spPr>
          <a:xfrm>
            <a:off x="5589152" y="1228051"/>
            <a:ext cx="6602847" cy="4401470"/>
          </a:xfrm>
          <a:prstGeom prst="rect">
            <a:avLst/>
          </a:prstGeom>
        </p:spPr>
      </p:pic>
    </p:spTree>
    <p:extLst>
      <p:ext uri="{BB962C8B-B14F-4D97-AF65-F5344CB8AC3E}">
        <p14:creationId xmlns:p14="http://schemas.microsoft.com/office/powerpoint/2010/main" val="640840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8B77C4B-5084-4F58-AC3B-86969BFE7E7A}"/>
              </a:ext>
            </a:extLst>
          </p:cNvPr>
          <p:cNvSpPr txBox="1"/>
          <p:nvPr/>
        </p:nvSpPr>
        <p:spPr>
          <a:xfrm>
            <a:off x="0" y="2812631"/>
            <a:ext cx="5412508" cy="1697068"/>
          </a:xfrm>
          <a:prstGeom prst="rect">
            <a:avLst/>
          </a:prstGeom>
          <a:solidFill>
            <a:srgbClr val="6ECECB"/>
          </a:solidFill>
        </p:spPr>
        <p:txBody>
          <a:bodyPr wrap="square" lIns="360000" rtlCol="0">
            <a:spAutoFit/>
          </a:bodyPr>
          <a:lstStyle/>
          <a:p>
            <a:pPr>
              <a:lnSpc>
                <a:spcPct val="150000"/>
              </a:lnSpc>
            </a:pPr>
            <a:r>
              <a:rPr lang="sl-SI" sz="2400" b="1" dirty="0">
                <a:solidFill>
                  <a:schemeClr val="bg1"/>
                </a:solidFill>
                <a:effectLst>
                  <a:outerShdw blurRad="38100" dist="38100" dir="2700000" algn="tl">
                    <a:srgbClr val="000000">
                      <a:alpha val="43137"/>
                    </a:srgbClr>
                  </a:outerShdw>
                </a:effectLst>
              </a:rPr>
              <a:t>Lastnosti</a:t>
            </a:r>
            <a:endParaRPr lang="en-GB" sz="2400" b="1" dirty="0">
              <a:solidFill>
                <a:schemeClr val="bg1"/>
              </a:solidFill>
              <a:effectLst>
                <a:outerShdw blurRad="38100" dist="38100" dir="2700000" algn="tl">
                  <a:srgbClr val="000000">
                    <a:alpha val="43137"/>
                  </a:srgbClr>
                </a:outerShdw>
              </a:effectLst>
            </a:endParaRPr>
          </a:p>
          <a:p>
            <a:pPr>
              <a:lnSpc>
                <a:spcPct val="150000"/>
              </a:lnSpc>
            </a:pPr>
            <a:r>
              <a:rPr lang="en-US" sz="2400" dirty="0"/>
              <a:t>Fun</a:t>
            </a:r>
            <a:r>
              <a:rPr lang="sl-SI" sz="2400" dirty="0" err="1"/>
              <a:t>kcijske</a:t>
            </a:r>
            <a:r>
              <a:rPr lang="sl-SI" sz="2400" dirty="0"/>
              <a:t> in ekonomske značilnosti proizvoda</a:t>
            </a:r>
            <a:r>
              <a:rPr lang="en-US" sz="2400" dirty="0"/>
              <a:t>.</a:t>
            </a:r>
            <a:endParaRPr lang="en-GB" sz="2400" dirty="0"/>
          </a:p>
        </p:txBody>
      </p:sp>
      <p:sp>
        <p:nvSpPr>
          <p:cNvPr id="36" name="CaixaDeTexto 35">
            <a:extLst>
              <a:ext uri="{FF2B5EF4-FFF2-40B4-BE49-F238E27FC236}">
                <a16:creationId xmlns:a16="http://schemas.microsoft.com/office/drawing/2014/main" id="{036984B4-CBBB-4544-9B57-7844EB71789A}"/>
              </a:ext>
            </a:extLst>
          </p:cNvPr>
          <p:cNvSpPr txBox="1"/>
          <p:nvPr/>
        </p:nvSpPr>
        <p:spPr>
          <a:xfrm>
            <a:off x="2021584" y="4978751"/>
            <a:ext cx="8155709" cy="1143070"/>
          </a:xfrm>
          <a:prstGeom prst="rect">
            <a:avLst/>
          </a:prstGeom>
          <a:solidFill>
            <a:srgbClr val="FDDE00"/>
          </a:solidFill>
        </p:spPr>
        <p:txBody>
          <a:bodyPr wrap="square" rtlCol="0">
            <a:spAutoFit/>
          </a:bodyPr>
          <a:lstStyle/>
          <a:p>
            <a:pPr algn="ctr">
              <a:lnSpc>
                <a:spcPct val="150000"/>
              </a:lnSpc>
            </a:pPr>
            <a:r>
              <a:rPr lang="sl-SI" sz="2400" b="1" dirty="0">
                <a:effectLst>
                  <a:outerShdw blurRad="38100" dist="38100" dir="2700000" algn="tl">
                    <a:srgbClr val="000000">
                      <a:alpha val="43137"/>
                    </a:srgbClr>
                  </a:outerShdw>
                </a:effectLst>
              </a:rPr>
              <a:t>Slogan</a:t>
            </a:r>
            <a:endParaRPr lang="en-GB" sz="2400" b="1" dirty="0">
              <a:effectLst>
                <a:outerShdw blurRad="38100" dist="38100" dir="2700000" algn="tl">
                  <a:srgbClr val="000000">
                    <a:alpha val="43137"/>
                  </a:srgbClr>
                </a:outerShdw>
              </a:effectLst>
            </a:endParaRPr>
          </a:p>
          <a:p>
            <a:pPr algn="ctr">
              <a:lnSpc>
                <a:spcPct val="150000"/>
              </a:lnSpc>
            </a:pPr>
            <a:r>
              <a:rPr lang="sl-SI" sz="2400" dirty="0"/>
              <a:t>Krajši stavek, ki povzame bistvo znamke</a:t>
            </a:r>
            <a:r>
              <a:rPr lang="en-GB" sz="2400" dirty="0"/>
              <a:t>.</a:t>
            </a:r>
          </a:p>
        </p:txBody>
      </p:sp>
      <p:pic>
        <p:nvPicPr>
          <p:cNvPr id="5" name="Imagem 4">
            <a:extLst>
              <a:ext uri="{FF2B5EF4-FFF2-40B4-BE49-F238E27FC236}">
                <a16:creationId xmlns:a16="http://schemas.microsoft.com/office/drawing/2014/main" id="{AE0625EC-9591-4267-9BF8-F91F007FFF52}"/>
              </a:ext>
            </a:extLst>
          </p:cNvPr>
          <p:cNvPicPr>
            <a:picLocks noChangeAspect="1"/>
          </p:cNvPicPr>
          <p:nvPr/>
        </p:nvPicPr>
        <p:blipFill>
          <a:blip r:embed="rId3"/>
          <a:stretch>
            <a:fillRect/>
          </a:stretch>
        </p:blipFill>
        <p:spPr>
          <a:xfrm>
            <a:off x="604976" y="1290924"/>
            <a:ext cx="1080000" cy="1080000"/>
          </a:xfrm>
          <a:prstGeom prst="rect">
            <a:avLst/>
          </a:prstGeom>
        </p:spPr>
      </p:pic>
      <p:sp>
        <p:nvSpPr>
          <p:cNvPr id="6" name="CaixaDeTexto 5">
            <a:extLst>
              <a:ext uri="{FF2B5EF4-FFF2-40B4-BE49-F238E27FC236}">
                <a16:creationId xmlns:a16="http://schemas.microsoft.com/office/drawing/2014/main" id="{7DF56205-AC6F-400F-B8F0-30EBBDCE0990}"/>
              </a:ext>
            </a:extLst>
          </p:cNvPr>
          <p:cNvSpPr txBox="1"/>
          <p:nvPr/>
        </p:nvSpPr>
        <p:spPr>
          <a:xfrm>
            <a:off x="1684975" y="1272452"/>
            <a:ext cx="3334739" cy="1143070"/>
          </a:xfrm>
          <a:prstGeom prst="rect">
            <a:avLst/>
          </a:prstGeom>
          <a:noFill/>
        </p:spPr>
        <p:txBody>
          <a:bodyPr wrap="square" rtlCol="0">
            <a:spAutoFit/>
          </a:bodyPr>
          <a:lstStyle/>
          <a:p>
            <a:pPr>
              <a:lnSpc>
                <a:spcPct val="150000"/>
              </a:lnSpc>
            </a:pPr>
            <a:r>
              <a:rPr lang="sl-SI" sz="2400" dirty="0"/>
              <a:t>Tvoja znamka ima namen in osebnost</a:t>
            </a:r>
            <a:r>
              <a:rPr lang="en-GB" sz="2400" dirty="0"/>
              <a:t>…</a:t>
            </a:r>
          </a:p>
        </p:txBody>
      </p:sp>
      <p:sp>
        <p:nvSpPr>
          <p:cNvPr id="42" name="CaixaDeTexto 41">
            <a:extLst>
              <a:ext uri="{FF2B5EF4-FFF2-40B4-BE49-F238E27FC236}">
                <a16:creationId xmlns:a16="http://schemas.microsoft.com/office/drawing/2014/main" id="{E4570C0B-71BF-4C72-8D64-92BEF87997BA}"/>
              </a:ext>
            </a:extLst>
          </p:cNvPr>
          <p:cNvSpPr txBox="1"/>
          <p:nvPr/>
        </p:nvSpPr>
        <p:spPr>
          <a:xfrm>
            <a:off x="5068620" y="1416655"/>
            <a:ext cx="2054760" cy="461665"/>
          </a:xfrm>
          <a:prstGeom prst="rect">
            <a:avLst/>
          </a:prstGeom>
          <a:noFill/>
        </p:spPr>
        <p:txBody>
          <a:bodyPr wrap="square" rtlCol="0">
            <a:spAutoFit/>
          </a:bodyPr>
          <a:lstStyle/>
          <a:p>
            <a:pPr algn="ctr"/>
            <a:r>
              <a:rPr lang="en-GB" sz="2400" dirty="0"/>
              <a:t>… </a:t>
            </a:r>
            <a:r>
              <a:rPr lang="sl-SI" sz="2400" dirty="0"/>
              <a:t>ampak</a:t>
            </a:r>
            <a:r>
              <a:rPr lang="en-GB" sz="2400" dirty="0"/>
              <a:t>…</a:t>
            </a:r>
          </a:p>
        </p:txBody>
      </p:sp>
      <p:sp>
        <p:nvSpPr>
          <p:cNvPr id="43" name="CaixaDeTexto 42">
            <a:extLst>
              <a:ext uri="{FF2B5EF4-FFF2-40B4-BE49-F238E27FC236}">
                <a16:creationId xmlns:a16="http://schemas.microsoft.com/office/drawing/2014/main" id="{BF2A6472-AC96-4283-89E1-96EEC5876F5D}"/>
              </a:ext>
            </a:extLst>
          </p:cNvPr>
          <p:cNvSpPr txBox="1"/>
          <p:nvPr/>
        </p:nvSpPr>
        <p:spPr>
          <a:xfrm>
            <a:off x="8278756" y="1274806"/>
            <a:ext cx="3599208" cy="1143070"/>
          </a:xfrm>
          <a:prstGeom prst="rect">
            <a:avLst/>
          </a:prstGeom>
          <a:noFill/>
        </p:spPr>
        <p:txBody>
          <a:bodyPr wrap="square" rtlCol="0">
            <a:spAutoFit/>
          </a:bodyPr>
          <a:lstStyle/>
          <a:p>
            <a:pPr>
              <a:lnSpc>
                <a:spcPct val="150000"/>
              </a:lnSpc>
            </a:pPr>
            <a:r>
              <a:rPr lang="en-GB" sz="2400" dirty="0"/>
              <a:t>…</a:t>
            </a:r>
            <a:r>
              <a:rPr lang="sl-SI" sz="2400" dirty="0"/>
              <a:t> kaj kupec pridobi z njeno uporabo</a:t>
            </a:r>
            <a:r>
              <a:rPr lang="en-GB" sz="2400" dirty="0"/>
              <a:t>?</a:t>
            </a:r>
          </a:p>
        </p:txBody>
      </p:sp>
      <p:pic>
        <p:nvPicPr>
          <p:cNvPr id="11" name="Imagem 10">
            <a:extLst>
              <a:ext uri="{FF2B5EF4-FFF2-40B4-BE49-F238E27FC236}">
                <a16:creationId xmlns:a16="http://schemas.microsoft.com/office/drawing/2014/main" id="{C339E300-3C62-4252-B8EE-3EF38C84502A}"/>
              </a:ext>
            </a:extLst>
          </p:cNvPr>
          <p:cNvPicPr>
            <a:picLocks noChangeAspect="1"/>
          </p:cNvPicPr>
          <p:nvPr/>
        </p:nvPicPr>
        <p:blipFill>
          <a:blip r:embed="rId4"/>
          <a:stretch>
            <a:fillRect/>
          </a:stretch>
        </p:blipFill>
        <p:spPr>
          <a:xfrm>
            <a:off x="7187786" y="1385638"/>
            <a:ext cx="1080000" cy="1080000"/>
          </a:xfrm>
          <a:prstGeom prst="rect">
            <a:avLst/>
          </a:prstGeom>
        </p:spPr>
      </p:pic>
      <p:sp>
        <p:nvSpPr>
          <p:cNvPr id="44" name="Retângulo: Canto Dobrado 43">
            <a:extLst>
              <a:ext uri="{FF2B5EF4-FFF2-40B4-BE49-F238E27FC236}">
                <a16:creationId xmlns:a16="http://schemas.microsoft.com/office/drawing/2014/main" id="{173A3E1D-28C8-4D02-9CF7-13AECCC15DBF}"/>
              </a:ext>
            </a:extLst>
          </p:cNvPr>
          <p:cNvSpPr/>
          <p:nvPr/>
        </p:nvSpPr>
        <p:spPr>
          <a:xfrm rot="467525">
            <a:off x="9697088" y="153747"/>
            <a:ext cx="2426665" cy="1172030"/>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sl-SI" sz="2400" b="1" dirty="0">
                <a:solidFill>
                  <a:schemeClr val="tx1"/>
                </a:solidFill>
              </a:rPr>
              <a:t>Kaj znamka</a:t>
            </a:r>
            <a:r>
              <a:rPr lang="en-GB" sz="2400" b="1" dirty="0">
                <a:solidFill>
                  <a:schemeClr val="tx1"/>
                </a:solidFill>
              </a:rPr>
              <a:t> </a:t>
            </a:r>
            <a:r>
              <a:rPr lang="sl-SI" sz="2400" b="1" dirty="0">
                <a:solidFill>
                  <a:schemeClr val="tx1"/>
                </a:solidFill>
              </a:rPr>
              <a:t>OBLJUBLJA</a:t>
            </a:r>
            <a:endParaRPr lang="en-GB" sz="2400" b="1" dirty="0">
              <a:solidFill>
                <a:schemeClr val="tx1"/>
              </a:solidFill>
            </a:endParaRPr>
          </a:p>
        </p:txBody>
      </p:sp>
      <p:sp>
        <p:nvSpPr>
          <p:cNvPr id="45" name="CaixaDeTexto 44">
            <a:extLst>
              <a:ext uri="{FF2B5EF4-FFF2-40B4-BE49-F238E27FC236}">
                <a16:creationId xmlns:a16="http://schemas.microsoft.com/office/drawing/2014/main" id="{EC9C1AE9-7FD9-4E62-9EB5-59B050DC912D}"/>
              </a:ext>
            </a:extLst>
          </p:cNvPr>
          <p:cNvSpPr txBox="1"/>
          <p:nvPr/>
        </p:nvSpPr>
        <p:spPr>
          <a:xfrm>
            <a:off x="6833049" y="2809195"/>
            <a:ext cx="5358952" cy="1697068"/>
          </a:xfrm>
          <a:prstGeom prst="rect">
            <a:avLst/>
          </a:prstGeom>
          <a:solidFill>
            <a:srgbClr val="6ECECB"/>
          </a:solidFill>
        </p:spPr>
        <p:txBody>
          <a:bodyPr wrap="square" rIns="360000" rtlCol="0">
            <a:spAutoFit/>
          </a:bodyPr>
          <a:lstStyle/>
          <a:p>
            <a:pPr>
              <a:lnSpc>
                <a:spcPct val="150000"/>
              </a:lnSpc>
            </a:pPr>
            <a:r>
              <a:rPr lang="sl-SI" sz="2400" b="1" dirty="0">
                <a:solidFill>
                  <a:schemeClr val="bg1"/>
                </a:solidFill>
                <a:effectLst>
                  <a:outerShdw blurRad="38100" dist="38100" dir="2700000" algn="tl">
                    <a:srgbClr val="000000">
                      <a:alpha val="43137"/>
                    </a:srgbClr>
                  </a:outerShdw>
                </a:effectLst>
              </a:rPr>
              <a:t>Koristi</a:t>
            </a:r>
            <a:endParaRPr lang="en-GB" sz="2400" b="1" dirty="0">
              <a:solidFill>
                <a:schemeClr val="bg1"/>
              </a:solidFill>
              <a:effectLst>
                <a:outerShdw blurRad="38100" dist="38100" dir="2700000" algn="tl">
                  <a:srgbClr val="000000">
                    <a:alpha val="43137"/>
                  </a:srgbClr>
                </a:outerShdw>
              </a:effectLst>
            </a:endParaRPr>
          </a:p>
          <a:p>
            <a:pPr>
              <a:lnSpc>
                <a:spcPct val="150000"/>
              </a:lnSpc>
            </a:pPr>
            <a:r>
              <a:rPr lang="sl-SI" sz="2400" dirty="0"/>
              <a:t>Čustvena nagrada, ki jo bo kupec občutil z uporabo izdelka</a:t>
            </a:r>
            <a:r>
              <a:rPr lang="en-US" sz="2400" dirty="0"/>
              <a:t>.</a:t>
            </a:r>
            <a:endParaRPr lang="en-GB" sz="2400" dirty="0"/>
          </a:p>
        </p:txBody>
      </p:sp>
      <p:sp>
        <p:nvSpPr>
          <p:cNvPr id="46" name="Text Placeholder 2">
            <a:extLst>
              <a:ext uri="{FF2B5EF4-FFF2-40B4-BE49-F238E27FC236}">
                <a16:creationId xmlns:a16="http://schemas.microsoft.com/office/drawing/2014/main" id="{BB444BCB-2590-40CF-86C1-C11BDEEF16B4}"/>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Obljuba in slogan</a:t>
            </a:r>
            <a:endParaRPr lang="en-US" sz="3600" b="1" dirty="0"/>
          </a:p>
        </p:txBody>
      </p:sp>
      <p:pic>
        <p:nvPicPr>
          <p:cNvPr id="52" name="Imagem 51">
            <a:extLst>
              <a:ext uri="{FF2B5EF4-FFF2-40B4-BE49-F238E27FC236}">
                <a16:creationId xmlns:a16="http://schemas.microsoft.com/office/drawing/2014/main" id="{CB521E05-77C0-4E12-A6C1-B3744A7B426A}"/>
              </a:ext>
            </a:extLst>
          </p:cNvPr>
          <p:cNvPicPr>
            <a:picLocks noChangeAspect="1"/>
          </p:cNvPicPr>
          <p:nvPr/>
        </p:nvPicPr>
        <p:blipFill>
          <a:blip r:embed="rId5"/>
          <a:stretch>
            <a:fillRect/>
          </a:stretch>
        </p:blipFill>
        <p:spPr>
          <a:xfrm rot="16200000" flipH="1">
            <a:off x="6146216" y="4310435"/>
            <a:ext cx="608400" cy="608400"/>
          </a:xfrm>
          <a:prstGeom prst="rect">
            <a:avLst/>
          </a:prstGeom>
        </p:spPr>
      </p:pic>
      <p:pic>
        <p:nvPicPr>
          <p:cNvPr id="53" name="Imagem 52">
            <a:extLst>
              <a:ext uri="{FF2B5EF4-FFF2-40B4-BE49-F238E27FC236}">
                <a16:creationId xmlns:a16="http://schemas.microsoft.com/office/drawing/2014/main" id="{3ABA8BAB-C4CC-4754-949D-3F5229AB30AE}"/>
              </a:ext>
            </a:extLst>
          </p:cNvPr>
          <p:cNvPicPr>
            <a:picLocks noChangeAspect="1"/>
          </p:cNvPicPr>
          <p:nvPr/>
        </p:nvPicPr>
        <p:blipFill>
          <a:blip r:embed="rId5"/>
          <a:stretch>
            <a:fillRect/>
          </a:stretch>
        </p:blipFill>
        <p:spPr>
          <a:xfrm rot="5400000">
            <a:off x="5492844" y="4312339"/>
            <a:ext cx="606496" cy="606496"/>
          </a:xfrm>
          <a:prstGeom prst="rect">
            <a:avLst/>
          </a:prstGeom>
        </p:spPr>
      </p:pic>
      <p:pic>
        <p:nvPicPr>
          <p:cNvPr id="16" name="Imagem 15">
            <a:extLst>
              <a:ext uri="{FF2B5EF4-FFF2-40B4-BE49-F238E27FC236}">
                <a16:creationId xmlns:a16="http://schemas.microsoft.com/office/drawing/2014/main" id="{F655A41F-ABF0-4B34-8690-1D8DEA2240CD}"/>
              </a:ext>
            </a:extLst>
          </p:cNvPr>
          <p:cNvPicPr>
            <a:picLocks/>
          </p:cNvPicPr>
          <p:nvPr/>
        </p:nvPicPr>
        <p:blipFill>
          <a:blip r:embed="rId6"/>
          <a:stretch>
            <a:fillRect/>
          </a:stretch>
        </p:blipFill>
        <p:spPr>
          <a:xfrm rot="5400000" flipV="1">
            <a:off x="5795886" y="2242214"/>
            <a:ext cx="608400" cy="608400"/>
          </a:xfrm>
          <a:prstGeom prst="rect">
            <a:avLst/>
          </a:prstGeom>
        </p:spPr>
      </p:pic>
    </p:spTree>
    <p:extLst>
      <p:ext uri="{BB962C8B-B14F-4D97-AF65-F5344CB8AC3E}">
        <p14:creationId xmlns:p14="http://schemas.microsoft.com/office/powerpoint/2010/main" val="2197938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https://youtu.be/TqhfNh8mQCk</a:t>
            </a:r>
            <a:r>
              <a:rPr lang="en-GB" sz="1050" dirty="0"/>
              <a:t> </a:t>
            </a:r>
          </a:p>
        </p:txBody>
      </p:sp>
      <p:sp>
        <p:nvSpPr>
          <p:cNvPr id="5" name="Text Placeholder 2">
            <a:extLst>
              <a:ext uri="{FF2B5EF4-FFF2-40B4-BE49-F238E27FC236}">
                <a16:creationId xmlns:a16="http://schemas.microsoft.com/office/drawing/2014/main" id="{BA96CD85-9025-4CE4-BA8F-13E71AB62C94}"/>
              </a:ext>
            </a:extLst>
          </p:cNvPr>
          <p:cNvSpPr txBox="1">
            <a:spLocks/>
          </p:cNvSpPr>
          <p:nvPr/>
        </p:nvSpPr>
        <p:spPr>
          <a:xfrm>
            <a:off x="1188654" y="349104"/>
            <a:ext cx="953377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100% Pure New Zealand</a:t>
            </a:r>
          </a:p>
        </p:txBody>
      </p:sp>
      <p:pic>
        <p:nvPicPr>
          <p:cNvPr id="6" name="Imagem 5">
            <a:extLst>
              <a:ext uri="{FF2B5EF4-FFF2-40B4-BE49-F238E27FC236}">
                <a16:creationId xmlns:a16="http://schemas.microsoft.com/office/drawing/2014/main" id="{AEA7831B-52E6-4C59-A576-ABD982C615AC}"/>
              </a:ext>
            </a:extLst>
          </p:cNvPr>
          <p:cNvPicPr>
            <a:picLocks noChangeAspect="1"/>
          </p:cNvPicPr>
          <p:nvPr/>
        </p:nvPicPr>
        <p:blipFill>
          <a:blip r:embed="rId5"/>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CCF6F89D-4445-4FE6-A8B1-EBED343ECE0B}"/>
              </a:ext>
            </a:extLst>
          </p:cNvPr>
          <p:cNvSpPr txBox="1"/>
          <p:nvPr/>
        </p:nvSpPr>
        <p:spPr>
          <a:xfrm>
            <a:off x="9843516" y="1228725"/>
            <a:ext cx="2293620" cy="1569660"/>
          </a:xfrm>
          <a:prstGeom prst="rect">
            <a:avLst/>
          </a:prstGeom>
          <a:noFill/>
        </p:spPr>
        <p:txBody>
          <a:bodyPr wrap="square">
            <a:spAutoFit/>
          </a:bodyPr>
          <a:lstStyle/>
          <a:p>
            <a:r>
              <a:rPr lang="it-IT" sz="2400" b="1" i="1" dirty="0">
                <a:solidFill>
                  <a:schemeClr val="bg1">
                    <a:lumMod val="65000"/>
                  </a:schemeClr>
                </a:solidFill>
              </a:rPr>
              <a:t>100% Pure Welcome - 100% Pure New Zealand</a:t>
            </a:r>
            <a:endParaRPr lang="en-GB" sz="2400" b="1" i="1" dirty="0">
              <a:solidFill>
                <a:schemeClr val="bg1">
                  <a:lumMod val="65000"/>
                </a:schemeClr>
              </a:solidFill>
            </a:endParaRPr>
          </a:p>
        </p:txBody>
      </p:sp>
      <p:pic>
        <p:nvPicPr>
          <p:cNvPr id="4" name="Multimédia Online 3" title="100% Pure Welcome - 100% Pure New Zealand">
            <a:hlinkClick r:id="" action="ppaction://media"/>
            <a:extLst>
              <a:ext uri="{FF2B5EF4-FFF2-40B4-BE49-F238E27FC236}">
                <a16:creationId xmlns:a16="http://schemas.microsoft.com/office/drawing/2014/main" id="{CC0832FF-0F9C-423D-A8E3-9CBAF205D73D}"/>
              </a:ext>
            </a:extLst>
          </p:cNvPr>
          <p:cNvPicPr>
            <a:picLocks noRot="1"/>
          </p:cNvPicPr>
          <p:nvPr>
            <a:videoFile r:link="rId1"/>
          </p:nvPr>
        </p:nvPicPr>
        <p:blipFill>
          <a:blip r:embed="rId6"/>
          <a:stretch>
            <a:fillRect/>
          </a:stretch>
        </p:blipFill>
        <p:spPr>
          <a:xfrm>
            <a:off x="2673350" y="1289913"/>
            <a:ext cx="6948000" cy="4284000"/>
          </a:xfrm>
          <a:prstGeom prst="rect">
            <a:avLst/>
          </a:prstGeom>
        </p:spPr>
      </p:pic>
    </p:spTree>
    <p:extLst>
      <p:ext uri="{BB962C8B-B14F-4D97-AF65-F5344CB8AC3E}">
        <p14:creationId xmlns:p14="http://schemas.microsoft.com/office/powerpoint/2010/main" val="21219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E795BD65-C52D-4CCF-A475-9655199D654F}"/>
              </a:ext>
            </a:extLst>
          </p:cNvPr>
          <p:cNvPicPr>
            <a:picLocks noGrp="1" noChangeAspect="1"/>
          </p:cNvPicPr>
          <p:nvPr>
            <p:ph type="pic" sz="quarter" idx="19"/>
          </p:nvPr>
        </p:nvPicPr>
        <p:blipFill rotWithShape="1">
          <a:blip r:embed="rId2"/>
          <a:srcRect t="65" b="65"/>
          <a:stretch/>
        </p:blipFill>
        <p:spPr/>
      </p:pic>
      <p:sp>
        <p:nvSpPr>
          <p:cNvPr id="8" name="Text Placeholder 1">
            <a:extLst>
              <a:ext uri="{FF2B5EF4-FFF2-40B4-BE49-F238E27FC236}">
                <a16:creationId xmlns:a16="http://schemas.microsoft.com/office/drawing/2014/main" id="{75B78CAE-71D5-463C-8E9E-3D2E4CAF5991}"/>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8.3.</a:t>
            </a:r>
          </a:p>
          <a:p>
            <a:r>
              <a:rPr lang="sl-SI" sz="4400" dirty="0">
                <a:solidFill>
                  <a:schemeClr val="bg1"/>
                </a:solidFill>
                <a:effectLst>
                  <a:outerShdw blurRad="38100" dist="38100" dir="2700000" algn="tl">
                    <a:srgbClr val="000000">
                      <a:alpha val="43137"/>
                    </a:srgbClr>
                  </a:outerShdw>
                </a:effectLst>
              </a:rPr>
              <a:t>Vizualna identiteta znamke</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9677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F67769DA-4221-4050-9516-52ED631C8432}"/>
              </a:ext>
            </a:extLst>
          </p:cNvPr>
          <p:cNvSpPr/>
          <p:nvPr/>
        </p:nvSpPr>
        <p:spPr>
          <a:xfrm>
            <a:off x="8558784" y="3648456"/>
            <a:ext cx="3328416" cy="320954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ângulo 12">
            <a:extLst>
              <a:ext uri="{FF2B5EF4-FFF2-40B4-BE49-F238E27FC236}">
                <a16:creationId xmlns:a16="http://schemas.microsoft.com/office/drawing/2014/main" id="{EDECE876-E092-4E87-864D-31A35D195513}"/>
              </a:ext>
            </a:extLst>
          </p:cNvPr>
          <p:cNvSpPr/>
          <p:nvPr/>
        </p:nvSpPr>
        <p:spPr>
          <a:xfrm>
            <a:off x="1600200" y="1393241"/>
            <a:ext cx="10591800" cy="52699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sl-SI" sz="3000" b="1" dirty="0">
                <a:solidFill>
                  <a:schemeClr val="tx1"/>
                </a:solidFill>
                <a:effectLst>
                  <a:outerShdw blurRad="38100" dist="38100" dir="2700000" algn="tl">
                    <a:srgbClr val="000000">
                      <a:alpha val="43137"/>
                    </a:srgbClr>
                  </a:outerShdw>
                </a:effectLst>
              </a:rPr>
              <a:t>Kako znamka IZGLEDA</a:t>
            </a:r>
            <a:endParaRPr lang="en-GB" sz="3000" b="1" dirty="0">
              <a:solidFill>
                <a:schemeClr val="tx1"/>
              </a:solidFill>
              <a:effectLst>
                <a:outerShdw blurRad="38100" dist="38100" dir="2700000" algn="tl">
                  <a:srgbClr val="000000">
                    <a:alpha val="43137"/>
                  </a:srgbClr>
                </a:outerShdw>
              </a:effectLst>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Vizualna identiteta</a:t>
            </a:r>
            <a:endParaRPr lang="en-US" sz="3600" b="1" dirty="0"/>
          </a:p>
        </p:txBody>
      </p:sp>
      <p:sp>
        <p:nvSpPr>
          <p:cNvPr id="8" name="CaixaDeTexto 7">
            <a:extLst>
              <a:ext uri="{FF2B5EF4-FFF2-40B4-BE49-F238E27FC236}">
                <a16:creationId xmlns:a16="http://schemas.microsoft.com/office/drawing/2014/main" id="{304A4E36-A12B-47CD-9220-9F5E6CCA06F0}"/>
              </a:ext>
            </a:extLst>
          </p:cNvPr>
          <p:cNvSpPr txBox="1"/>
          <p:nvPr/>
        </p:nvSpPr>
        <p:spPr>
          <a:xfrm>
            <a:off x="2514600" y="2000663"/>
            <a:ext cx="8366760" cy="1697068"/>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dirty="0"/>
              <a:t> </a:t>
            </a:r>
            <a:r>
              <a:rPr lang="sl-SI" sz="2400" dirty="0"/>
              <a:t>Je kot predogled izkušnje, ki jo ponuja</a:t>
            </a:r>
            <a:r>
              <a:rPr lang="en-GB" sz="2400" dirty="0"/>
              <a:t>.</a:t>
            </a:r>
          </a:p>
          <a:p>
            <a:pPr>
              <a:lnSpc>
                <a:spcPct val="150000"/>
              </a:lnSpc>
              <a:buClr>
                <a:srgbClr val="6ECECB"/>
              </a:buClr>
              <a:buFont typeface="Arial" panose="020B0604020202020204" pitchFamily="34" charset="0"/>
              <a:buChar char="•"/>
            </a:pPr>
            <a:r>
              <a:rPr lang="en-GB" sz="2400" dirty="0"/>
              <a:t> </a:t>
            </a:r>
            <a:r>
              <a:rPr lang="sl-SI" sz="2400" dirty="0"/>
              <a:t>Predstavi namige o pričakovanjih glede izdelka</a:t>
            </a:r>
            <a:r>
              <a:rPr lang="en-GB" sz="2400" dirty="0"/>
              <a:t>.</a:t>
            </a:r>
          </a:p>
          <a:p>
            <a:pPr>
              <a:lnSpc>
                <a:spcPct val="150000"/>
              </a:lnSpc>
              <a:buClr>
                <a:srgbClr val="6ECECB"/>
              </a:buClr>
              <a:buFont typeface="Arial" panose="020B0604020202020204" pitchFamily="34" charset="0"/>
              <a:buChar char="•"/>
            </a:pPr>
            <a:r>
              <a:rPr lang="en-GB" sz="2400" dirty="0"/>
              <a:t> </a:t>
            </a:r>
            <a:r>
              <a:rPr lang="sl-SI" sz="2400" dirty="0"/>
              <a:t>Njen namen je, da kupca prepriča v nakup izdelka</a:t>
            </a:r>
            <a:r>
              <a:rPr lang="en-GB" sz="2400" dirty="0"/>
              <a:t>.</a:t>
            </a:r>
          </a:p>
        </p:txBody>
      </p:sp>
      <p:sp>
        <p:nvSpPr>
          <p:cNvPr id="9" name="CaixaDeTexto 8">
            <a:extLst>
              <a:ext uri="{FF2B5EF4-FFF2-40B4-BE49-F238E27FC236}">
                <a16:creationId xmlns:a16="http://schemas.microsoft.com/office/drawing/2014/main" id="{CB02F2F8-5035-4FDD-8D27-9410AA804E18}"/>
              </a:ext>
            </a:extLst>
          </p:cNvPr>
          <p:cNvSpPr txBox="1"/>
          <p:nvPr/>
        </p:nvSpPr>
        <p:spPr>
          <a:xfrm>
            <a:off x="8791956" y="3657369"/>
            <a:ext cx="3095244" cy="2805063"/>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b="1" dirty="0"/>
              <a:t> Logo</a:t>
            </a:r>
            <a:r>
              <a:rPr lang="sl-SI" sz="2400" b="1" dirty="0"/>
              <a:t>tip</a:t>
            </a:r>
            <a:endParaRPr lang="en-GB" sz="2400" b="1" dirty="0"/>
          </a:p>
          <a:p>
            <a:pPr>
              <a:lnSpc>
                <a:spcPct val="150000"/>
              </a:lnSpc>
              <a:buClr>
                <a:srgbClr val="6ECECB"/>
              </a:buClr>
              <a:buFont typeface="Arial" panose="020B0604020202020204" pitchFamily="34" charset="0"/>
              <a:buChar char="•"/>
            </a:pPr>
            <a:r>
              <a:rPr lang="en-GB" sz="2400" b="1" dirty="0"/>
              <a:t> </a:t>
            </a:r>
            <a:r>
              <a:rPr lang="sl-SI" sz="2400" b="1" dirty="0"/>
              <a:t>Barvna paleta</a:t>
            </a:r>
            <a:endParaRPr lang="en-GB" sz="2400" b="1" dirty="0"/>
          </a:p>
          <a:p>
            <a:pPr>
              <a:lnSpc>
                <a:spcPct val="150000"/>
              </a:lnSpc>
              <a:buClr>
                <a:srgbClr val="6ECECB"/>
              </a:buClr>
              <a:buFont typeface="Arial" panose="020B0604020202020204" pitchFamily="34" charset="0"/>
              <a:buChar char="•"/>
            </a:pPr>
            <a:r>
              <a:rPr lang="en-GB" sz="2400" b="1" dirty="0"/>
              <a:t> T</a:t>
            </a:r>
            <a:r>
              <a:rPr lang="sl-SI" sz="2400" b="1" dirty="0" err="1"/>
              <a:t>ipografija</a:t>
            </a:r>
            <a:endParaRPr lang="en-GB" sz="2400" b="1" dirty="0"/>
          </a:p>
          <a:p>
            <a:pPr>
              <a:lnSpc>
                <a:spcPct val="150000"/>
              </a:lnSpc>
              <a:buClr>
                <a:srgbClr val="6ECECB"/>
              </a:buClr>
              <a:buFont typeface="Arial" panose="020B0604020202020204" pitchFamily="34" charset="0"/>
              <a:buChar char="•"/>
            </a:pPr>
            <a:r>
              <a:rPr lang="en-GB" sz="2400" b="1" dirty="0"/>
              <a:t> I</a:t>
            </a:r>
            <a:r>
              <a:rPr lang="sl-SI" sz="2400" b="1" dirty="0" err="1"/>
              <a:t>konografija</a:t>
            </a:r>
            <a:endParaRPr lang="en-GB" sz="2400" b="1" dirty="0"/>
          </a:p>
          <a:p>
            <a:pPr>
              <a:lnSpc>
                <a:spcPct val="150000"/>
              </a:lnSpc>
              <a:buClr>
                <a:srgbClr val="6ECECB"/>
              </a:buClr>
              <a:buFont typeface="Arial" panose="020B0604020202020204" pitchFamily="34" charset="0"/>
              <a:buChar char="•"/>
            </a:pPr>
            <a:r>
              <a:rPr lang="en-GB" sz="2400" b="1" dirty="0"/>
              <a:t> G</a:t>
            </a:r>
            <a:r>
              <a:rPr lang="sl-SI" sz="2400" b="1" dirty="0" err="1"/>
              <a:t>rafični</a:t>
            </a:r>
            <a:r>
              <a:rPr lang="sl-SI" sz="2400" b="1" dirty="0"/>
              <a:t> stil</a:t>
            </a:r>
            <a:endParaRPr lang="en-GB" sz="2400" b="1" dirty="0"/>
          </a:p>
        </p:txBody>
      </p:sp>
      <p:pic>
        <p:nvPicPr>
          <p:cNvPr id="12" name="Imagem 11">
            <a:extLst>
              <a:ext uri="{FF2B5EF4-FFF2-40B4-BE49-F238E27FC236}">
                <a16:creationId xmlns:a16="http://schemas.microsoft.com/office/drawing/2014/main" id="{415C6F17-CB01-4544-97A2-00C619A8D133}"/>
              </a:ext>
            </a:extLst>
          </p:cNvPr>
          <p:cNvPicPr>
            <a:picLocks noChangeAspect="1"/>
          </p:cNvPicPr>
          <p:nvPr/>
        </p:nvPicPr>
        <p:blipFill>
          <a:blip r:embed="rId3"/>
          <a:stretch>
            <a:fillRect/>
          </a:stretch>
        </p:blipFill>
        <p:spPr>
          <a:xfrm>
            <a:off x="338633" y="1329233"/>
            <a:ext cx="1974799" cy="1974799"/>
          </a:xfrm>
          <a:prstGeom prst="rect">
            <a:avLst/>
          </a:prstGeom>
        </p:spPr>
      </p:pic>
      <p:pic>
        <p:nvPicPr>
          <p:cNvPr id="16" name="Imagem 15">
            <a:extLst>
              <a:ext uri="{FF2B5EF4-FFF2-40B4-BE49-F238E27FC236}">
                <a16:creationId xmlns:a16="http://schemas.microsoft.com/office/drawing/2014/main" id="{004EA1AC-2552-4DFA-A7D2-1BE46C305CE2}"/>
              </a:ext>
            </a:extLst>
          </p:cNvPr>
          <p:cNvPicPr>
            <a:picLocks noChangeAspect="1"/>
          </p:cNvPicPr>
          <p:nvPr/>
        </p:nvPicPr>
        <p:blipFill>
          <a:blip r:embed="rId4">
            <a:duotone>
              <a:schemeClr val="bg2">
                <a:shade val="45000"/>
                <a:satMod val="135000"/>
              </a:schemeClr>
              <a:prstClr val="white"/>
            </a:duotone>
          </a:blip>
          <a:stretch>
            <a:fillRect/>
          </a:stretch>
        </p:blipFill>
        <p:spPr>
          <a:xfrm rot="10181760" flipH="1">
            <a:off x="5929775" y="3961733"/>
            <a:ext cx="1932649" cy="1879387"/>
          </a:xfrm>
          <a:prstGeom prst="rect">
            <a:avLst/>
          </a:prstGeom>
          <a:ln>
            <a:noFill/>
          </a:ln>
        </p:spPr>
      </p:pic>
      <p:sp>
        <p:nvSpPr>
          <p:cNvPr id="10" name="CaixaDeTexto 9">
            <a:extLst>
              <a:ext uri="{FF2B5EF4-FFF2-40B4-BE49-F238E27FC236}">
                <a16:creationId xmlns:a16="http://schemas.microsoft.com/office/drawing/2014/main" id="{DCBA38CB-3C9B-461E-8A8C-10A2B3FE4E4A}"/>
              </a:ext>
            </a:extLst>
          </p:cNvPr>
          <p:cNvSpPr txBox="1"/>
          <p:nvPr/>
        </p:nvSpPr>
        <p:spPr>
          <a:xfrm>
            <a:off x="658672" y="4329898"/>
            <a:ext cx="5440375" cy="1143070"/>
          </a:xfrm>
          <a:prstGeom prst="rect">
            <a:avLst/>
          </a:prstGeom>
          <a:noFill/>
        </p:spPr>
        <p:txBody>
          <a:bodyPr wrap="square" rtlCol="0">
            <a:spAutoFit/>
          </a:bodyPr>
          <a:lstStyle/>
          <a:p>
            <a:pPr>
              <a:lnSpc>
                <a:spcPct val="150000"/>
              </a:lnSpc>
            </a:pPr>
            <a:r>
              <a:rPr lang="sl-SI" sz="2400" i="1" dirty="0">
                <a:solidFill>
                  <a:srgbClr val="F7981D"/>
                </a:solidFill>
              </a:rPr>
              <a:t>Vsi elementi skupaj so med seboj konsistentni in govorijo zgodbo o znamki</a:t>
            </a:r>
            <a:r>
              <a:rPr lang="en-GB" sz="2400" i="1" dirty="0">
                <a:solidFill>
                  <a:srgbClr val="F7981D"/>
                </a:solidFill>
              </a:rPr>
              <a:t>.</a:t>
            </a:r>
          </a:p>
        </p:txBody>
      </p:sp>
    </p:spTree>
    <p:extLst>
      <p:ext uri="{BB962C8B-B14F-4D97-AF65-F5344CB8AC3E}">
        <p14:creationId xmlns:p14="http://schemas.microsoft.com/office/powerpoint/2010/main" val="941161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https://youtu.be/l-S2Y3SF3mM</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#5</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5" name="CaixaDeTexto 4">
            <a:extLst>
              <a:ext uri="{FF2B5EF4-FFF2-40B4-BE49-F238E27FC236}">
                <a16:creationId xmlns:a16="http://schemas.microsoft.com/office/drawing/2014/main" id="{2963BF0E-2532-449A-9D38-BC6B67D1656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Beginning Graphic Design: Branding &amp; Identity</a:t>
            </a:r>
            <a:endParaRPr lang="en-GB" sz="2400" b="1" i="1" dirty="0">
              <a:solidFill>
                <a:schemeClr val="bg1">
                  <a:lumMod val="65000"/>
                </a:schemeClr>
              </a:solidFill>
            </a:endParaRPr>
          </a:p>
        </p:txBody>
      </p:sp>
      <p:pic>
        <p:nvPicPr>
          <p:cNvPr id="4" name="Multimédia Online 3" title="Beginning Graphic Design: Branding &amp; Identity">
            <a:hlinkClick r:id="" action="ppaction://media"/>
            <a:extLst>
              <a:ext uri="{FF2B5EF4-FFF2-40B4-BE49-F238E27FC236}">
                <a16:creationId xmlns:a16="http://schemas.microsoft.com/office/drawing/2014/main" id="{D5B96F41-4CD8-43DE-BBED-24546066E43F}"/>
              </a:ext>
            </a:extLst>
          </p:cNvPr>
          <p:cNvPicPr>
            <a:picLocks noRot="1"/>
          </p:cNvPicPr>
          <p:nvPr>
            <a:videoFile r:link="rId1"/>
          </p:nvPr>
        </p:nvPicPr>
        <p:blipFill>
          <a:blip r:embed="rId5"/>
          <a:stretch>
            <a:fillRect/>
          </a:stretch>
        </p:blipFill>
        <p:spPr>
          <a:xfrm>
            <a:off x="2649708" y="1287000"/>
            <a:ext cx="6948000" cy="4284000"/>
          </a:xfrm>
          <a:prstGeom prst="rect">
            <a:avLst/>
          </a:prstGeom>
        </p:spPr>
      </p:pic>
    </p:spTree>
    <p:extLst>
      <p:ext uri="{BB962C8B-B14F-4D97-AF65-F5344CB8AC3E}">
        <p14:creationId xmlns:p14="http://schemas.microsoft.com/office/powerpoint/2010/main" val="41301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MeetMindful: mindful people dating app, IYWTo">
            <a:extLst>
              <a:ext uri="{FF2B5EF4-FFF2-40B4-BE49-F238E27FC236}">
                <a16:creationId xmlns:a16="http://schemas.microsoft.com/office/drawing/2014/main" id="{E79B5671-4203-4056-A24B-D8A665BAC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99" y="50513"/>
            <a:ext cx="1775625" cy="1775625"/>
          </a:xfrm>
          <a:prstGeom prst="rect">
            <a:avLst/>
          </a:prstGeom>
          <a:noFill/>
          <a:extLst>
            <a:ext uri="{909E8E84-426E-40DD-AFC4-6F175D3DCCD1}">
              <a14:hiddenFill xmlns:a14="http://schemas.microsoft.com/office/drawing/2010/main">
                <a:solidFill>
                  <a:srgbClr val="FFFFFF"/>
                </a:solidFill>
              </a14:hiddenFill>
            </a:ext>
          </a:extLst>
        </p:spPr>
      </p:pic>
      <p:sp>
        <p:nvSpPr>
          <p:cNvPr id="34" name="Seta: Pentágono 33">
            <a:extLst>
              <a:ext uri="{FF2B5EF4-FFF2-40B4-BE49-F238E27FC236}">
                <a16:creationId xmlns:a16="http://schemas.microsoft.com/office/drawing/2014/main" id="{6250B793-2070-4ECC-B9DA-41481D274FB5}"/>
              </a:ext>
            </a:extLst>
          </p:cNvPr>
          <p:cNvSpPr/>
          <p:nvPr/>
        </p:nvSpPr>
        <p:spPr>
          <a:xfrm>
            <a:off x="0" y="1147041"/>
            <a:ext cx="6095999" cy="526191"/>
          </a:xfrm>
          <a:prstGeom prst="homePlate">
            <a:avLst>
              <a:gd name="adj" fmla="val 361061"/>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Vizualna identiteta</a:t>
            </a:r>
            <a:endParaRPr lang="en-US" sz="3600" b="1" dirty="0"/>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035296" cy="5021055"/>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dirty="0"/>
              <a:t> </a:t>
            </a:r>
            <a:r>
              <a:rPr lang="sl-SI" sz="2400" dirty="0"/>
              <a:t>Simbol, ki konsistentno predstavlja identiteto znamke</a:t>
            </a:r>
            <a:r>
              <a:rPr lang="en-GB" sz="2400" dirty="0"/>
              <a:t>.</a:t>
            </a:r>
          </a:p>
          <a:p>
            <a:pPr>
              <a:lnSpc>
                <a:spcPct val="150000"/>
              </a:lnSpc>
              <a:buClr>
                <a:srgbClr val="FDDE00"/>
              </a:buClr>
              <a:buFont typeface="Arial" panose="020B0604020202020204" pitchFamily="34" charset="0"/>
              <a:buChar char="•"/>
            </a:pPr>
            <a:r>
              <a:rPr lang="en-GB" sz="2400" dirty="0"/>
              <a:t> </a:t>
            </a:r>
            <a:r>
              <a:rPr lang="sl-SI" sz="2400" dirty="0"/>
              <a:t>Vsebuje besede in slike ali oboje</a:t>
            </a:r>
            <a:r>
              <a:rPr lang="en-GB" sz="2400" dirty="0"/>
              <a:t>.</a:t>
            </a:r>
          </a:p>
          <a:p>
            <a:pPr>
              <a:lnSpc>
                <a:spcPct val="150000"/>
              </a:lnSpc>
              <a:buClr>
                <a:srgbClr val="FDDE00"/>
              </a:buClr>
              <a:buFont typeface="Arial" panose="020B0604020202020204" pitchFamily="34" charset="0"/>
              <a:buChar char="•"/>
            </a:pPr>
            <a:r>
              <a:rPr lang="en-GB" sz="2400" dirty="0"/>
              <a:t> </a:t>
            </a:r>
            <a:r>
              <a:rPr lang="sl-SI" sz="2400" dirty="0"/>
              <a:t>Je enostaven</a:t>
            </a:r>
            <a:r>
              <a:rPr lang="en-GB" sz="2400" dirty="0"/>
              <a:t>, </a:t>
            </a:r>
            <a:r>
              <a:rPr lang="sl-SI" sz="2400" dirty="0"/>
              <a:t>prepoznaven in primeren.</a:t>
            </a:r>
          </a:p>
          <a:p>
            <a:pPr>
              <a:lnSpc>
                <a:spcPct val="150000"/>
              </a:lnSpc>
              <a:buClr>
                <a:srgbClr val="FDDE00"/>
              </a:buClr>
              <a:buFont typeface="Arial" panose="020B0604020202020204" pitchFamily="34" charset="0"/>
              <a:buChar char="•"/>
            </a:pPr>
            <a:r>
              <a:rPr lang="en-GB" sz="2400" dirty="0"/>
              <a:t> </a:t>
            </a:r>
            <a:r>
              <a:rPr lang="sl-SI" sz="2400" dirty="0"/>
              <a:t>Nanj vpliva</a:t>
            </a:r>
            <a:r>
              <a:rPr lang="en-GB" sz="2400" dirty="0"/>
              <a:t>:</a:t>
            </a:r>
          </a:p>
          <a:p>
            <a:pPr marL="800100" lvl="1" indent="-342900">
              <a:lnSpc>
                <a:spcPct val="150000"/>
              </a:lnSpc>
              <a:buClr>
                <a:srgbClr val="6ECECB"/>
              </a:buClr>
              <a:buFont typeface="Calibri" panose="020F0502020204030204" pitchFamily="34" charset="0"/>
              <a:buChar char="↘"/>
            </a:pPr>
            <a:r>
              <a:rPr lang="sl-SI" sz="2400" dirty="0"/>
              <a:t>Barvna paleta</a:t>
            </a:r>
            <a:r>
              <a:rPr lang="en-GB" sz="2400" dirty="0"/>
              <a:t>;</a:t>
            </a:r>
          </a:p>
          <a:p>
            <a:pPr marL="800100" lvl="1" indent="-342900">
              <a:lnSpc>
                <a:spcPct val="150000"/>
              </a:lnSpc>
              <a:buClr>
                <a:srgbClr val="6ECECB"/>
              </a:buClr>
              <a:buFont typeface="Calibri" panose="020F0502020204030204" pitchFamily="34" charset="0"/>
              <a:buChar char="↘"/>
            </a:pPr>
            <a:r>
              <a:rPr lang="sl-SI" sz="2400" dirty="0"/>
              <a:t>Tip in velikost črk</a:t>
            </a:r>
            <a:r>
              <a:rPr lang="en-GB" sz="2400" dirty="0"/>
              <a:t>;</a:t>
            </a:r>
          </a:p>
          <a:p>
            <a:pPr marL="800100" lvl="1" indent="-342900">
              <a:lnSpc>
                <a:spcPct val="150000"/>
              </a:lnSpc>
              <a:buClr>
                <a:srgbClr val="6ECECB"/>
              </a:buClr>
              <a:buFont typeface="Calibri" panose="020F0502020204030204" pitchFamily="34" charset="0"/>
              <a:buChar char="↘"/>
            </a:pPr>
            <a:r>
              <a:rPr lang="sl-SI" sz="2400" dirty="0"/>
              <a:t>Slikovitost</a:t>
            </a:r>
            <a:r>
              <a:rPr lang="en-GB" sz="2400" dirty="0"/>
              <a:t>.</a:t>
            </a:r>
          </a:p>
        </p:txBody>
      </p:sp>
      <p:pic>
        <p:nvPicPr>
          <p:cNvPr id="15" name="Imagem 14">
            <a:extLst>
              <a:ext uri="{FF2B5EF4-FFF2-40B4-BE49-F238E27FC236}">
                <a16:creationId xmlns:a16="http://schemas.microsoft.com/office/drawing/2014/main" id="{95735749-E770-4BAB-BE11-6B68892CA92E}"/>
              </a:ext>
            </a:extLst>
          </p:cNvPr>
          <p:cNvPicPr>
            <a:picLocks noChangeAspect="1"/>
          </p:cNvPicPr>
          <p:nvPr/>
        </p:nvPicPr>
        <p:blipFill>
          <a:blip r:embed="rId4"/>
          <a:stretch>
            <a:fillRect/>
          </a:stretch>
        </p:blipFill>
        <p:spPr>
          <a:xfrm>
            <a:off x="202785" y="1129377"/>
            <a:ext cx="900000" cy="900000"/>
          </a:xfrm>
          <a:prstGeom prst="rect">
            <a:avLst/>
          </a:prstGeom>
          <a:effectLst>
            <a:outerShdw blurRad="50800" dist="38100" dir="2700000" algn="tl" rotWithShape="0">
              <a:prstClr val="black">
                <a:alpha val="40000"/>
              </a:prstClr>
            </a:outerShdw>
          </a:effectLst>
        </p:spPr>
      </p:pic>
      <p:sp>
        <p:nvSpPr>
          <p:cNvPr id="33" name="CaixaDeTexto 32">
            <a:extLst>
              <a:ext uri="{FF2B5EF4-FFF2-40B4-BE49-F238E27FC236}">
                <a16:creationId xmlns:a16="http://schemas.microsoft.com/office/drawing/2014/main" id="{F0929E15-5A07-4E57-8EA0-9C79D9861C5E}"/>
              </a:ext>
            </a:extLst>
          </p:cNvPr>
          <p:cNvSpPr txBox="1"/>
          <p:nvPr/>
        </p:nvSpPr>
        <p:spPr>
          <a:xfrm>
            <a:off x="1357249" y="1129188"/>
            <a:ext cx="3675888" cy="553998"/>
          </a:xfrm>
          <a:prstGeom prst="rect">
            <a:avLst/>
          </a:prstGeom>
          <a:noFill/>
        </p:spPr>
        <p:txBody>
          <a:bodyPr wrap="square" rtlCol="0">
            <a:spAutoFit/>
          </a:bodyPr>
          <a:lstStyle/>
          <a:p>
            <a:r>
              <a:rPr lang="en-GB" sz="3000" b="1" dirty="0"/>
              <a:t>Lo</a:t>
            </a:r>
            <a:r>
              <a:rPr lang="sl-SI" sz="3000" b="1" dirty="0" err="1"/>
              <a:t>gotip</a:t>
            </a:r>
            <a:endParaRPr lang="en-GB" sz="3000" b="1" dirty="0"/>
          </a:p>
        </p:txBody>
      </p:sp>
      <p:pic>
        <p:nvPicPr>
          <p:cNvPr id="1046" name="Picture 22" descr="Soho House Berlin - Home | Facebook">
            <a:extLst>
              <a:ext uri="{FF2B5EF4-FFF2-40B4-BE49-F238E27FC236}">
                <a16:creationId xmlns:a16="http://schemas.microsoft.com/office/drawing/2014/main" id="{4874F10D-1D8A-4FD9-8ACA-1A1371315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5886" y="2322576"/>
            <a:ext cx="2561252" cy="25612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HCOM - Influence, Social Media &amp; RP">
            <a:extLst>
              <a:ext uri="{FF2B5EF4-FFF2-40B4-BE49-F238E27FC236}">
                <a16:creationId xmlns:a16="http://schemas.microsoft.com/office/drawing/2014/main" id="{F2310F70-F7DC-493D-A40F-12F07FBED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360" y="114704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Yoga on the Fly (@yogaontheflyllc) | Twitter">
            <a:extLst>
              <a:ext uri="{FF2B5EF4-FFF2-40B4-BE49-F238E27FC236}">
                <a16:creationId xmlns:a16="http://schemas.microsoft.com/office/drawing/2014/main" id="{45745B9A-9B05-4DB6-9D17-CA56421460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073" b="16071"/>
          <a:stretch/>
        </p:blipFill>
        <p:spPr bwMode="auto">
          <a:xfrm>
            <a:off x="9589293" y="4682649"/>
            <a:ext cx="2366137" cy="1558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Ketanga Fitness Retreats, United States | BookRetreats.com">
            <a:extLst>
              <a:ext uri="{FF2B5EF4-FFF2-40B4-BE49-F238E27FC236}">
                <a16:creationId xmlns:a16="http://schemas.microsoft.com/office/drawing/2014/main" id="{A43431F8-3A9C-475C-AA64-9206F8D3AB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365" y="4751325"/>
            <a:ext cx="2580132" cy="172094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irport Terminal Sleeping Pods - GoSleep Sleeping Pods for Transit Areas">
            <a:extLst>
              <a:ext uri="{FF2B5EF4-FFF2-40B4-BE49-F238E27FC236}">
                <a16:creationId xmlns:a16="http://schemas.microsoft.com/office/drawing/2014/main" id="{7082273F-8D9D-41F4-AA07-5864074E4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495" y="2895355"/>
            <a:ext cx="3093720" cy="6421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irFit, Inc. Name Changes to ROAM Fitness">
            <a:extLst>
              <a:ext uri="{FF2B5EF4-FFF2-40B4-BE49-F238E27FC236}">
                <a16:creationId xmlns:a16="http://schemas.microsoft.com/office/drawing/2014/main" id="{5407BB7D-3C27-427C-96A9-D3F6DA4FB1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9937" y="4108138"/>
            <a:ext cx="3229356" cy="52315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elltok Raises $33.7 Million to Optimize Consumer Health">
            <a:extLst>
              <a:ext uri="{FF2B5EF4-FFF2-40B4-BE49-F238E27FC236}">
                <a16:creationId xmlns:a16="http://schemas.microsoft.com/office/drawing/2014/main" id="{0458FDD8-F1B4-4BF4-A575-16E792C466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4303" y="1876109"/>
            <a:ext cx="2761488" cy="6465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dle | Wellbeats">
            <a:extLst>
              <a:ext uri="{FF2B5EF4-FFF2-40B4-BE49-F238E27FC236}">
                <a16:creationId xmlns:a16="http://schemas.microsoft.com/office/drawing/2014/main" id="{CFC3FE08-7620-4953-81E8-5CE90AC267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7959" y="546988"/>
            <a:ext cx="3191256" cy="71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47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ta: Pentágono 10">
            <a:extLst>
              <a:ext uri="{FF2B5EF4-FFF2-40B4-BE49-F238E27FC236}">
                <a16:creationId xmlns:a16="http://schemas.microsoft.com/office/drawing/2014/main" id="{98C7967E-21D1-4E2A-9733-711D522CDD65}"/>
              </a:ext>
            </a:extLst>
          </p:cNvPr>
          <p:cNvSpPr/>
          <p:nvPr/>
        </p:nvSpPr>
        <p:spPr>
          <a:xfrm>
            <a:off x="0" y="1147041"/>
            <a:ext cx="6095999" cy="526191"/>
          </a:xfrm>
          <a:prstGeom prst="homePlate">
            <a:avLst>
              <a:gd name="adj" fmla="val 361061"/>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Vizualna identiteta</a:t>
            </a:r>
            <a:endParaRPr lang="en-US" sz="3600" b="1" dirty="0"/>
          </a:p>
        </p:txBody>
      </p:sp>
      <p:pic>
        <p:nvPicPr>
          <p:cNvPr id="4" name="Imagem 3">
            <a:extLst>
              <a:ext uri="{FF2B5EF4-FFF2-40B4-BE49-F238E27FC236}">
                <a16:creationId xmlns:a16="http://schemas.microsoft.com/office/drawing/2014/main" id="{69DD6F57-6D9A-46F4-99D8-728B6E1B33EA}"/>
              </a:ext>
            </a:extLst>
          </p:cNvPr>
          <p:cNvPicPr>
            <a:picLocks noChangeAspect="1"/>
          </p:cNvPicPr>
          <p:nvPr/>
        </p:nvPicPr>
        <p:blipFill>
          <a:blip r:embed="rId3"/>
          <a:stretch>
            <a:fillRect/>
          </a:stretch>
        </p:blipFill>
        <p:spPr>
          <a:xfrm>
            <a:off x="202785" y="1129188"/>
            <a:ext cx="900000" cy="900000"/>
          </a:xfrm>
          <a:prstGeom prst="rect">
            <a:avLst/>
          </a:prstGeom>
          <a:effectLst>
            <a:outerShdw blurRad="50800" dist="38100" dir="2700000" algn="tl" rotWithShape="0">
              <a:prstClr val="black">
                <a:alpha val="40000"/>
              </a:prstClr>
            </a:outerShdw>
          </a:effectLst>
        </p:spPr>
      </p:pic>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742432" cy="3913059"/>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dirty="0"/>
              <a:t> 1 </a:t>
            </a:r>
            <a:r>
              <a:rPr lang="sl-SI" sz="2400" dirty="0"/>
              <a:t>do</a:t>
            </a:r>
            <a:r>
              <a:rPr lang="en-GB" sz="2400" dirty="0"/>
              <a:t> 3 </a:t>
            </a:r>
            <a:r>
              <a:rPr lang="sl-SI" sz="2400" dirty="0"/>
              <a:t>osnovne barve</a:t>
            </a:r>
            <a:r>
              <a:rPr lang="en-GB" sz="2400" dirty="0"/>
              <a:t> (</a:t>
            </a:r>
            <a:r>
              <a:rPr lang="sl-SI" sz="2400" dirty="0"/>
              <a:t>bistvo znamke</a:t>
            </a:r>
            <a:r>
              <a:rPr lang="en-GB" sz="2400" dirty="0"/>
              <a:t>).</a:t>
            </a:r>
          </a:p>
          <a:p>
            <a:pPr>
              <a:lnSpc>
                <a:spcPct val="150000"/>
              </a:lnSpc>
              <a:buClr>
                <a:srgbClr val="6ECECB"/>
              </a:buClr>
              <a:buFont typeface="Arial" panose="020B0604020202020204" pitchFamily="34" charset="0"/>
              <a:buChar char="•"/>
            </a:pPr>
            <a:r>
              <a:rPr lang="sl-SI" sz="2400" dirty="0"/>
              <a:t> Podprte z ostalimi barvami (stil in osebnost znamke</a:t>
            </a:r>
            <a:r>
              <a:rPr lang="en-GB" sz="2400" dirty="0"/>
              <a:t>).</a:t>
            </a:r>
          </a:p>
          <a:p>
            <a:pPr>
              <a:lnSpc>
                <a:spcPct val="150000"/>
              </a:lnSpc>
              <a:buClr>
                <a:srgbClr val="6ECECB"/>
              </a:buClr>
              <a:buFont typeface="Arial" panose="020B0604020202020204" pitchFamily="34" charset="0"/>
              <a:buChar char="•"/>
            </a:pPr>
            <a:r>
              <a:rPr lang="en-GB" sz="2400" dirty="0"/>
              <a:t> </a:t>
            </a:r>
            <a:r>
              <a:rPr lang="sl-SI" sz="2400" dirty="0"/>
              <a:t>Sporoča občutek enotnosti z uporabo na različnih materialih in kanalih</a:t>
            </a:r>
            <a:r>
              <a:rPr lang="en-GB" sz="2400" dirty="0"/>
              <a:t>.</a:t>
            </a:r>
          </a:p>
          <a:p>
            <a:pPr>
              <a:lnSpc>
                <a:spcPct val="150000"/>
              </a:lnSpc>
              <a:buClr>
                <a:srgbClr val="6ECECB"/>
              </a:buClr>
              <a:buFont typeface="Arial" panose="020B0604020202020204" pitchFamily="34" charset="0"/>
              <a:buChar char="•"/>
            </a:pPr>
            <a:r>
              <a:rPr lang="en-GB" sz="2400" dirty="0"/>
              <a:t> </a:t>
            </a:r>
            <a:r>
              <a:rPr lang="sl-SI" sz="2400" dirty="0"/>
              <a:t>Barva vpliva na percepcijo kupca in njegovo obnašanje</a:t>
            </a:r>
            <a:r>
              <a:rPr lang="en-GB" sz="2400" dirty="0"/>
              <a:t>.</a:t>
            </a:r>
          </a:p>
        </p:txBody>
      </p:sp>
      <p:sp>
        <p:nvSpPr>
          <p:cNvPr id="12" name="CaixaDeTexto 11">
            <a:extLst>
              <a:ext uri="{FF2B5EF4-FFF2-40B4-BE49-F238E27FC236}">
                <a16:creationId xmlns:a16="http://schemas.microsoft.com/office/drawing/2014/main" id="{67887462-D051-4FA3-B29E-CF046343C5D7}"/>
              </a:ext>
            </a:extLst>
          </p:cNvPr>
          <p:cNvSpPr txBox="1"/>
          <p:nvPr/>
        </p:nvSpPr>
        <p:spPr>
          <a:xfrm>
            <a:off x="1357249" y="1129188"/>
            <a:ext cx="3675888" cy="553998"/>
          </a:xfrm>
          <a:prstGeom prst="rect">
            <a:avLst/>
          </a:prstGeom>
          <a:noFill/>
        </p:spPr>
        <p:txBody>
          <a:bodyPr wrap="square" rtlCol="0">
            <a:spAutoFit/>
          </a:bodyPr>
          <a:lstStyle/>
          <a:p>
            <a:r>
              <a:rPr lang="sl-SI" sz="3000" b="1" dirty="0"/>
              <a:t>Barvna paleta</a:t>
            </a:r>
            <a:endParaRPr lang="en-GB" sz="3000" b="1" dirty="0"/>
          </a:p>
        </p:txBody>
      </p:sp>
      <p:pic>
        <p:nvPicPr>
          <p:cNvPr id="2050" name="Picture 2" descr="Colour Chart - DECENT SHOP FRONTS">
            <a:extLst>
              <a:ext uri="{FF2B5EF4-FFF2-40B4-BE49-F238E27FC236}">
                <a16:creationId xmlns:a16="http://schemas.microsoft.com/office/drawing/2014/main" id="{F124214C-418E-4B56-8A32-92344529C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624" y="338328"/>
            <a:ext cx="4913375" cy="5615286"/>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18346E5B-3168-4EFD-B817-0A3B32C5F8A4}"/>
              </a:ext>
            </a:extLst>
          </p:cNvPr>
          <p:cNvSpPr txBox="1"/>
          <p:nvPr/>
        </p:nvSpPr>
        <p:spPr>
          <a:xfrm>
            <a:off x="8586216" y="6061385"/>
            <a:ext cx="3499866" cy="246221"/>
          </a:xfrm>
          <a:prstGeom prst="rect">
            <a:avLst/>
          </a:prstGeom>
          <a:noFill/>
        </p:spPr>
        <p:txBody>
          <a:bodyPr wrap="square">
            <a:spAutoFit/>
          </a:bodyPr>
          <a:lstStyle/>
          <a:p>
            <a:pPr algn="r"/>
            <a:r>
              <a:rPr lang="en-GB" sz="1000" dirty="0"/>
              <a:t>Source: </a:t>
            </a:r>
            <a:r>
              <a:rPr lang="en-GB" sz="1000" dirty="0">
                <a:hlinkClick r:id="rId5"/>
              </a:rPr>
              <a:t>http://decentshopfrontshutters.com/colour-chart.html</a:t>
            </a:r>
            <a:r>
              <a:rPr lang="en-GB" sz="1000" dirty="0"/>
              <a:t> </a:t>
            </a:r>
          </a:p>
        </p:txBody>
      </p:sp>
    </p:spTree>
    <p:extLst>
      <p:ext uri="{BB962C8B-B14F-4D97-AF65-F5344CB8AC3E}">
        <p14:creationId xmlns:p14="http://schemas.microsoft.com/office/powerpoint/2010/main" val="1110418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spc="-20" dirty="0">
                <a:solidFill>
                  <a:schemeClr val="tx1"/>
                </a:solidFill>
              </a:rPr>
              <a:t>Vplivne in močne tržne znamke nas dandanes obdajajo vsepovsod in nekatere med njimi so tesno vezane na idejo dobrega počutja. Zakaj so nekatere znamke močnejše od drugih? Zakaj imajo večji vpliv?</a:t>
            </a:r>
            <a:endParaRPr lang="en-US" sz="2400" spc="-20" dirty="0">
              <a:solidFill>
                <a:schemeClr val="tx1"/>
              </a:solidFill>
            </a:endParaRPr>
          </a:p>
          <a:p>
            <a:pPr>
              <a:lnSpc>
                <a:spcPct val="150000"/>
              </a:lnSpc>
              <a:spcAft>
                <a:spcPts val="600"/>
              </a:spcAft>
              <a:buClr>
                <a:srgbClr val="6ECECB"/>
              </a:buClr>
            </a:pPr>
            <a:r>
              <a:rPr lang="sl-SI" sz="2400" spc="-20" dirty="0">
                <a:solidFill>
                  <a:schemeClr val="tx1"/>
                </a:solidFill>
              </a:rPr>
              <a:t>Navkljub dejstvu, da </a:t>
            </a:r>
            <a:r>
              <a:rPr lang="sl-SI" sz="2400" spc="-20" dirty="0" err="1">
                <a:solidFill>
                  <a:schemeClr val="tx1"/>
                </a:solidFill>
              </a:rPr>
              <a:t>znamčenje</a:t>
            </a:r>
            <a:r>
              <a:rPr lang="sl-SI" sz="2400" spc="-20" dirty="0">
                <a:solidFill>
                  <a:schemeClr val="tx1"/>
                </a:solidFill>
              </a:rPr>
              <a:t> ni nov pojem, imajo ljudje in podjetja o njem še vedno napačno predstavo</a:t>
            </a:r>
            <a:r>
              <a:rPr lang="en-US" sz="2400" spc="-20" dirty="0">
                <a:solidFill>
                  <a:schemeClr val="tx1"/>
                </a:solidFill>
              </a:rPr>
              <a:t>. </a:t>
            </a:r>
            <a:r>
              <a:rPr lang="sl-SI" sz="2400" spc="-20" dirty="0">
                <a:solidFill>
                  <a:schemeClr val="tx1"/>
                </a:solidFill>
              </a:rPr>
              <a:t>Skozi modul bomo obravnavali svet znamk in </a:t>
            </a:r>
            <a:r>
              <a:rPr lang="sl-SI" sz="2400" spc="-20" dirty="0" err="1">
                <a:solidFill>
                  <a:schemeClr val="tx1"/>
                </a:solidFill>
              </a:rPr>
              <a:t>znamčenja</a:t>
            </a:r>
            <a:r>
              <a:rPr lang="sl-SI" sz="2400" spc="-20" dirty="0">
                <a:solidFill>
                  <a:schemeClr val="tx1"/>
                </a:solidFill>
              </a:rPr>
              <a:t> in odkrivali naravo znamke, ki presega enostaven logotip in zgolj slogan</a:t>
            </a:r>
            <a:r>
              <a:rPr lang="en-US" sz="2400" spc="-20" dirty="0">
                <a:solidFill>
                  <a:schemeClr val="tx1"/>
                </a:solidFill>
              </a:rPr>
              <a:t>. </a:t>
            </a:r>
            <a:r>
              <a:rPr lang="sl-SI" sz="2400" spc="-20" dirty="0">
                <a:solidFill>
                  <a:schemeClr val="tx1"/>
                </a:solidFill>
              </a:rPr>
              <a:t>Izhajajoč iz ideje, da mora biti vsaka znamka zgrajena okrog svoje temeljne ideje, bomo skozi modul sledili procesu nastajanja znamke in individualnosti, ki jo vsaka znamka prinese s seboj</a:t>
            </a:r>
            <a:r>
              <a:rPr lang="en-US" sz="2400" spc="-20" dirty="0">
                <a:solidFill>
                  <a:schemeClr val="tx1"/>
                </a:solidFill>
              </a:rPr>
              <a:t>. </a:t>
            </a:r>
            <a:r>
              <a:rPr lang="sl-SI" sz="2400" spc="-20" dirty="0">
                <a:solidFill>
                  <a:schemeClr val="tx1"/>
                </a:solidFill>
              </a:rPr>
              <a:t>Skozi primer dobre prakse bomo spoznali vsak korak na poti </a:t>
            </a:r>
            <a:r>
              <a:rPr lang="sl-SI" sz="2400" spc="-20" dirty="0" err="1">
                <a:solidFill>
                  <a:schemeClr val="tx1"/>
                </a:solidFill>
              </a:rPr>
              <a:t>znamčenja</a:t>
            </a:r>
            <a:r>
              <a:rPr lang="sl-SI" sz="2400" spc="-20" dirty="0">
                <a:solidFill>
                  <a:schemeClr val="tx1"/>
                </a:solidFill>
              </a:rPr>
              <a:t> na področju turizma dobrega počutja</a:t>
            </a:r>
            <a:r>
              <a:rPr lang="en-US" sz="2400" spc="-20" dirty="0">
                <a:solidFill>
                  <a:schemeClr val="tx1"/>
                </a:solidFill>
              </a:rPr>
              <a:t>.</a:t>
            </a:r>
          </a:p>
        </p:txBody>
      </p:sp>
    </p:spTree>
    <p:extLst>
      <p:ext uri="{BB962C8B-B14F-4D97-AF65-F5344CB8AC3E}">
        <p14:creationId xmlns:p14="http://schemas.microsoft.com/office/powerpoint/2010/main" val="3210251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eta: Pentágono 33">
            <a:extLst>
              <a:ext uri="{FF2B5EF4-FFF2-40B4-BE49-F238E27FC236}">
                <a16:creationId xmlns:a16="http://schemas.microsoft.com/office/drawing/2014/main" id="{6250B793-2070-4ECC-B9DA-41481D274FB5}"/>
              </a:ext>
            </a:extLst>
          </p:cNvPr>
          <p:cNvSpPr/>
          <p:nvPr/>
        </p:nvSpPr>
        <p:spPr>
          <a:xfrm>
            <a:off x="0" y="1147041"/>
            <a:ext cx="6095999" cy="526191"/>
          </a:xfrm>
          <a:prstGeom prst="homePlate">
            <a:avLst>
              <a:gd name="adj" fmla="val 361061"/>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Vizualna identiteta</a:t>
            </a:r>
            <a:endParaRPr lang="en-US" sz="3600" b="1" dirty="0"/>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035296" cy="4467057"/>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dirty="0"/>
              <a:t> </a:t>
            </a:r>
            <a:r>
              <a:rPr lang="sl-SI" sz="2400" dirty="0"/>
              <a:t>Izraža razpoloženje znamke</a:t>
            </a:r>
            <a:endParaRPr lang="en-GB" sz="2400" dirty="0"/>
          </a:p>
          <a:p>
            <a:pPr>
              <a:lnSpc>
                <a:spcPct val="150000"/>
              </a:lnSpc>
              <a:buClr>
                <a:srgbClr val="FDDE00"/>
              </a:buClr>
              <a:buFont typeface="Arial" panose="020B0604020202020204" pitchFamily="34" charset="0"/>
              <a:buChar char="•"/>
            </a:pPr>
            <a:r>
              <a:rPr lang="en-GB" sz="2400" dirty="0"/>
              <a:t> </a:t>
            </a:r>
            <a:r>
              <a:rPr lang="sl-SI" sz="2400" dirty="0"/>
              <a:t>Uporabi </a:t>
            </a:r>
            <a:r>
              <a:rPr lang="en-GB" sz="2400" dirty="0"/>
              <a:t>2 </a:t>
            </a:r>
            <a:r>
              <a:rPr lang="sl-SI" sz="2400" dirty="0"/>
              <a:t>ali</a:t>
            </a:r>
            <a:r>
              <a:rPr lang="en-GB" sz="2400" dirty="0"/>
              <a:t> 3 </a:t>
            </a:r>
            <a:r>
              <a:rPr lang="sl-SI" sz="2400" dirty="0"/>
              <a:t>različne tipe pisav za vsakodnevno rabo</a:t>
            </a:r>
            <a:r>
              <a:rPr lang="en-GB" sz="2400" dirty="0"/>
              <a:t>:</a:t>
            </a:r>
          </a:p>
          <a:p>
            <a:pPr marL="800100" lvl="1" indent="-342900">
              <a:lnSpc>
                <a:spcPct val="150000"/>
              </a:lnSpc>
              <a:buClr>
                <a:srgbClr val="6ECECB"/>
              </a:buClr>
              <a:buFont typeface="Calibri" panose="020F0502020204030204" pitchFamily="34" charset="0"/>
              <a:buChar char="↘"/>
            </a:pPr>
            <a:r>
              <a:rPr lang="en-GB" sz="2400" dirty="0"/>
              <a:t> </a:t>
            </a:r>
            <a:r>
              <a:rPr lang="sl-SI" sz="2400" dirty="0"/>
              <a:t>Naslov</a:t>
            </a:r>
            <a:endParaRPr lang="en-GB" sz="2400" dirty="0"/>
          </a:p>
          <a:p>
            <a:pPr marL="800100" lvl="1" indent="-342900">
              <a:lnSpc>
                <a:spcPct val="150000"/>
              </a:lnSpc>
              <a:buClr>
                <a:srgbClr val="6ECECB"/>
              </a:buClr>
              <a:buFont typeface="Calibri" panose="020F0502020204030204" pitchFamily="34" charset="0"/>
              <a:buChar char="↘"/>
            </a:pPr>
            <a:r>
              <a:rPr lang="en-GB" sz="2400" dirty="0"/>
              <a:t> </a:t>
            </a:r>
            <a:r>
              <a:rPr lang="sl-SI" sz="2400" dirty="0"/>
              <a:t>Podnaslov</a:t>
            </a:r>
            <a:endParaRPr lang="en-GB" sz="2400" dirty="0"/>
          </a:p>
          <a:p>
            <a:pPr marL="800100" lvl="1" indent="-342900">
              <a:lnSpc>
                <a:spcPct val="150000"/>
              </a:lnSpc>
              <a:buClr>
                <a:srgbClr val="6ECECB"/>
              </a:buClr>
              <a:buFont typeface="Calibri" panose="020F0502020204030204" pitchFamily="34" charset="0"/>
              <a:buChar char="↘"/>
            </a:pPr>
            <a:r>
              <a:rPr lang="en-GB" sz="2400" dirty="0"/>
              <a:t> </a:t>
            </a:r>
            <a:r>
              <a:rPr lang="sl-SI" sz="2400" dirty="0"/>
              <a:t>Jedro besedila</a:t>
            </a:r>
            <a:endParaRPr lang="en-GB" sz="2400" dirty="0"/>
          </a:p>
          <a:p>
            <a:pPr marL="800100" lvl="1" indent="-342900">
              <a:lnSpc>
                <a:spcPct val="150000"/>
              </a:lnSpc>
              <a:buClr>
                <a:srgbClr val="6ECECB"/>
              </a:buClr>
              <a:buFont typeface="Calibri" panose="020F0502020204030204" pitchFamily="34" charset="0"/>
              <a:buChar char="↘"/>
            </a:pPr>
            <a:r>
              <a:rPr lang="en-GB" sz="2400" dirty="0"/>
              <a:t>Logo</a:t>
            </a:r>
            <a:r>
              <a:rPr lang="sl-SI" sz="2400" dirty="0"/>
              <a:t>tip</a:t>
            </a:r>
            <a:endParaRPr lang="en-GB" sz="2400" dirty="0"/>
          </a:p>
          <a:p>
            <a:pPr marL="800100" lvl="1" indent="-342900">
              <a:lnSpc>
                <a:spcPct val="150000"/>
              </a:lnSpc>
              <a:buClr>
                <a:srgbClr val="6ECECB"/>
              </a:buClr>
              <a:buFont typeface="Calibri" panose="020F0502020204030204" pitchFamily="34" charset="0"/>
              <a:buChar char="↘"/>
            </a:pPr>
            <a:r>
              <a:rPr lang="sl-SI" sz="2400" dirty="0"/>
              <a:t>Korespondenca</a:t>
            </a:r>
            <a:endParaRPr lang="en-GB" sz="2400" dirty="0"/>
          </a:p>
        </p:txBody>
      </p:sp>
      <p:sp>
        <p:nvSpPr>
          <p:cNvPr id="33" name="CaixaDeTexto 32">
            <a:extLst>
              <a:ext uri="{FF2B5EF4-FFF2-40B4-BE49-F238E27FC236}">
                <a16:creationId xmlns:a16="http://schemas.microsoft.com/office/drawing/2014/main" id="{F0929E15-5A07-4E57-8EA0-9C79D9861C5E}"/>
              </a:ext>
            </a:extLst>
          </p:cNvPr>
          <p:cNvSpPr txBox="1"/>
          <p:nvPr/>
        </p:nvSpPr>
        <p:spPr>
          <a:xfrm>
            <a:off x="1357249" y="1129188"/>
            <a:ext cx="3675888" cy="553998"/>
          </a:xfrm>
          <a:prstGeom prst="rect">
            <a:avLst/>
          </a:prstGeom>
          <a:noFill/>
        </p:spPr>
        <p:txBody>
          <a:bodyPr wrap="square" rtlCol="0">
            <a:spAutoFit/>
          </a:bodyPr>
          <a:lstStyle/>
          <a:p>
            <a:r>
              <a:rPr lang="en-GB" sz="3000" b="1" dirty="0"/>
              <a:t>T</a:t>
            </a:r>
            <a:r>
              <a:rPr lang="sl-SI" sz="3000" b="1" dirty="0" err="1"/>
              <a:t>ipografija</a:t>
            </a:r>
            <a:endParaRPr lang="en-GB" sz="3000" b="1" dirty="0"/>
          </a:p>
        </p:txBody>
      </p:sp>
      <p:pic>
        <p:nvPicPr>
          <p:cNvPr id="18" name="Imagem 17">
            <a:extLst>
              <a:ext uri="{FF2B5EF4-FFF2-40B4-BE49-F238E27FC236}">
                <a16:creationId xmlns:a16="http://schemas.microsoft.com/office/drawing/2014/main" id="{4D544A53-112F-49FE-91AD-8824AEE72B17}"/>
              </a:ext>
            </a:extLst>
          </p:cNvPr>
          <p:cNvPicPr>
            <a:picLocks noChangeAspect="1"/>
          </p:cNvPicPr>
          <p:nvPr/>
        </p:nvPicPr>
        <p:blipFill>
          <a:blip r:embed="rId3"/>
          <a:stretch>
            <a:fillRect/>
          </a:stretch>
        </p:blipFill>
        <p:spPr>
          <a:xfrm>
            <a:off x="202785" y="1046457"/>
            <a:ext cx="900000" cy="900000"/>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A7408412-2158-4CE3-B927-AAB7B323A466}"/>
              </a:ext>
            </a:extLst>
          </p:cNvPr>
          <p:cNvSpPr/>
          <p:nvPr/>
        </p:nvSpPr>
        <p:spPr>
          <a:xfrm>
            <a:off x="6319992" y="1496457"/>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ixaDeTexto 3">
            <a:extLst>
              <a:ext uri="{FF2B5EF4-FFF2-40B4-BE49-F238E27FC236}">
                <a16:creationId xmlns:a16="http://schemas.microsoft.com/office/drawing/2014/main" id="{76DCC2E7-E959-44D5-B4A0-2C05DAF849CC}"/>
              </a:ext>
            </a:extLst>
          </p:cNvPr>
          <p:cNvSpPr txBox="1"/>
          <p:nvPr/>
        </p:nvSpPr>
        <p:spPr>
          <a:xfrm>
            <a:off x="6679992" y="1440959"/>
            <a:ext cx="5435808" cy="830997"/>
          </a:xfrm>
          <a:prstGeom prst="rect">
            <a:avLst/>
          </a:prstGeom>
          <a:noFill/>
        </p:spPr>
        <p:txBody>
          <a:bodyPr wrap="square" rtlCol="0">
            <a:spAutoFit/>
          </a:bodyPr>
          <a:lstStyle/>
          <a:p>
            <a:r>
              <a:rPr lang="sl-SI" sz="2400" b="1" dirty="0"/>
              <a:t>Naslov</a:t>
            </a:r>
            <a:r>
              <a:rPr lang="en-GB" sz="2400" b="1" dirty="0"/>
              <a:t>: </a:t>
            </a:r>
            <a:r>
              <a:rPr lang="sl-SI" sz="2400" dirty="0"/>
              <a:t>klasična, elegantna</a:t>
            </a:r>
            <a:endParaRPr lang="en-GB" sz="2400" dirty="0"/>
          </a:p>
          <a:p>
            <a:r>
              <a:rPr lang="en-GB" sz="2400" b="1" dirty="0">
                <a:solidFill>
                  <a:srgbClr val="6ECECB"/>
                </a:solidFill>
                <a:latin typeface="Calibri" panose="020F0502020204030204" pitchFamily="34" charset="0"/>
                <a:cs typeface="Calibri" panose="020F0502020204030204" pitchFamily="34" charset="0"/>
              </a:rPr>
              <a:t>↘</a:t>
            </a:r>
            <a:r>
              <a:rPr lang="en-GB" sz="2400" dirty="0">
                <a:latin typeface="Calibri" panose="020F0502020204030204" pitchFamily="34" charset="0"/>
                <a:cs typeface="Calibri" panose="020F0502020204030204" pitchFamily="34" charset="0"/>
              </a:rPr>
              <a:t> </a:t>
            </a:r>
            <a:r>
              <a:rPr lang="en-GB" sz="2400" dirty="0">
                <a:latin typeface="Garamond" panose="02020404030301010803" pitchFamily="18" charset="0"/>
              </a:rPr>
              <a:t>Garamond</a:t>
            </a:r>
          </a:p>
        </p:txBody>
      </p:sp>
      <p:sp>
        <p:nvSpPr>
          <p:cNvPr id="21" name="Oval 20">
            <a:extLst>
              <a:ext uri="{FF2B5EF4-FFF2-40B4-BE49-F238E27FC236}">
                <a16:creationId xmlns:a16="http://schemas.microsoft.com/office/drawing/2014/main" id="{BA640236-DC0E-4B61-9781-F7234EC98EEB}"/>
              </a:ext>
            </a:extLst>
          </p:cNvPr>
          <p:cNvSpPr/>
          <p:nvPr/>
        </p:nvSpPr>
        <p:spPr>
          <a:xfrm>
            <a:off x="6319991" y="2784819"/>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aixaDeTexto 21">
            <a:extLst>
              <a:ext uri="{FF2B5EF4-FFF2-40B4-BE49-F238E27FC236}">
                <a16:creationId xmlns:a16="http://schemas.microsoft.com/office/drawing/2014/main" id="{12BA7A6B-884C-4C1E-9BA1-0EF0899EF870}"/>
              </a:ext>
            </a:extLst>
          </p:cNvPr>
          <p:cNvSpPr txBox="1"/>
          <p:nvPr/>
        </p:nvSpPr>
        <p:spPr>
          <a:xfrm>
            <a:off x="6679992" y="2729321"/>
            <a:ext cx="5435808" cy="830997"/>
          </a:xfrm>
          <a:prstGeom prst="rect">
            <a:avLst/>
          </a:prstGeom>
          <a:noFill/>
        </p:spPr>
        <p:txBody>
          <a:bodyPr wrap="square" rtlCol="0">
            <a:spAutoFit/>
          </a:bodyPr>
          <a:lstStyle/>
          <a:p>
            <a:r>
              <a:rPr lang="sl-SI" sz="2400" b="1" dirty="0"/>
              <a:t>Podnaslov</a:t>
            </a:r>
            <a:r>
              <a:rPr lang="en-GB" sz="2400" b="1" dirty="0"/>
              <a:t>:</a:t>
            </a:r>
            <a:r>
              <a:rPr lang="en-GB" sz="2400" dirty="0"/>
              <a:t> </a:t>
            </a:r>
            <a:r>
              <a:rPr lang="en-GB" sz="2400" dirty="0" err="1"/>
              <a:t>moder</a:t>
            </a:r>
            <a:r>
              <a:rPr lang="sl-SI" sz="2400" dirty="0"/>
              <a:t>na in čista</a:t>
            </a:r>
            <a:endParaRPr lang="en-GB" sz="2400" dirty="0"/>
          </a:p>
          <a:p>
            <a:r>
              <a:rPr lang="en-GB" sz="2400" b="1" dirty="0">
                <a:solidFill>
                  <a:srgbClr val="6ECECB"/>
                </a:solidFill>
                <a:latin typeface="Calibri" panose="020F0502020204030204" pitchFamily="34" charset="0"/>
                <a:cs typeface="Calibri" panose="020F0502020204030204" pitchFamily="34" charset="0"/>
              </a:rPr>
              <a:t>↘ </a:t>
            </a:r>
            <a:r>
              <a:rPr lang="en-GB" sz="2400" dirty="0">
                <a:latin typeface="Helvetica" panose="020B0604020202020204" pitchFamily="34" charset="0"/>
                <a:cs typeface="Helvetica" panose="020B0604020202020204" pitchFamily="34" charset="0"/>
              </a:rPr>
              <a:t>Helvetica</a:t>
            </a:r>
            <a:r>
              <a:rPr lang="en-GB" sz="2400" dirty="0"/>
              <a:t> </a:t>
            </a:r>
          </a:p>
        </p:txBody>
      </p:sp>
      <p:sp>
        <p:nvSpPr>
          <p:cNvPr id="23" name="Oval 22">
            <a:extLst>
              <a:ext uri="{FF2B5EF4-FFF2-40B4-BE49-F238E27FC236}">
                <a16:creationId xmlns:a16="http://schemas.microsoft.com/office/drawing/2014/main" id="{6F40DB30-F4ED-49C7-B46F-329BAD80420A}"/>
              </a:ext>
            </a:extLst>
          </p:cNvPr>
          <p:cNvSpPr/>
          <p:nvPr/>
        </p:nvSpPr>
        <p:spPr>
          <a:xfrm>
            <a:off x="6319990" y="4073181"/>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6DA2548-CA4E-490B-A766-E3023989BB07}"/>
              </a:ext>
            </a:extLst>
          </p:cNvPr>
          <p:cNvSpPr/>
          <p:nvPr/>
        </p:nvSpPr>
        <p:spPr>
          <a:xfrm>
            <a:off x="6319992" y="5361543"/>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ixaDeTexto 24">
            <a:extLst>
              <a:ext uri="{FF2B5EF4-FFF2-40B4-BE49-F238E27FC236}">
                <a16:creationId xmlns:a16="http://schemas.microsoft.com/office/drawing/2014/main" id="{B1946138-282B-4587-9093-14054702C876}"/>
              </a:ext>
            </a:extLst>
          </p:cNvPr>
          <p:cNvSpPr txBox="1"/>
          <p:nvPr/>
        </p:nvSpPr>
        <p:spPr>
          <a:xfrm>
            <a:off x="6679992" y="4017682"/>
            <a:ext cx="5435808" cy="830997"/>
          </a:xfrm>
          <a:prstGeom prst="rect">
            <a:avLst/>
          </a:prstGeom>
          <a:noFill/>
        </p:spPr>
        <p:txBody>
          <a:bodyPr wrap="square" rtlCol="0">
            <a:spAutoFit/>
          </a:bodyPr>
          <a:lstStyle/>
          <a:p>
            <a:r>
              <a:rPr lang="sl-SI" sz="2400" b="1" dirty="0"/>
              <a:t>Besedilo</a:t>
            </a:r>
            <a:r>
              <a:rPr lang="en-GB" sz="2400" b="1" dirty="0"/>
              <a:t>:</a:t>
            </a:r>
            <a:r>
              <a:rPr lang="en-GB" sz="2400" dirty="0"/>
              <a:t> </a:t>
            </a:r>
            <a:r>
              <a:rPr lang="sl-SI" sz="2400" dirty="0"/>
              <a:t>elegantna in edinstvena</a:t>
            </a:r>
            <a:endParaRPr lang="en-GB" sz="2400" dirty="0"/>
          </a:p>
          <a:p>
            <a:r>
              <a:rPr lang="en-GB" sz="2400" b="1" dirty="0">
                <a:solidFill>
                  <a:srgbClr val="6ECECB"/>
                </a:solidFill>
                <a:latin typeface="Calibri" panose="020F0502020204030204" pitchFamily="34" charset="0"/>
                <a:cs typeface="Calibri" panose="020F0502020204030204" pitchFamily="34" charset="0"/>
              </a:rPr>
              <a:t>↘ </a:t>
            </a:r>
            <a:r>
              <a:rPr lang="en-GB" sz="2400" dirty="0">
                <a:latin typeface="Brush Script MT" panose="03060802040406070304" pitchFamily="66" charset="0"/>
                <a:cs typeface="Helvetica" panose="020B0604020202020204" pitchFamily="34" charset="0"/>
              </a:rPr>
              <a:t>Brush Script MT </a:t>
            </a:r>
            <a:endParaRPr lang="en-GB" sz="2400" dirty="0">
              <a:latin typeface="Brush Script MT" panose="03060802040406070304" pitchFamily="66" charset="0"/>
            </a:endParaRPr>
          </a:p>
        </p:txBody>
      </p:sp>
      <p:sp>
        <p:nvSpPr>
          <p:cNvPr id="26" name="CaixaDeTexto 25">
            <a:extLst>
              <a:ext uri="{FF2B5EF4-FFF2-40B4-BE49-F238E27FC236}">
                <a16:creationId xmlns:a16="http://schemas.microsoft.com/office/drawing/2014/main" id="{75E07392-2D9C-4617-9B85-268EA40D5C1A}"/>
              </a:ext>
            </a:extLst>
          </p:cNvPr>
          <p:cNvSpPr txBox="1"/>
          <p:nvPr/>
        </p:nvSpPr>
        <p:spPr>
          <a:xfrm>
            <a:off x="6679992" y="5306044"/>
            <a:ext cx="5435808" cy="830997"/>
          </a:xfrm>
          <a:prstGeom prst="rect">
            <a:avLst/>
          </a:prstGeom>
          <a:noFill/>
        </p:spPr>
        <p:txBody>
          <a:bodyPr wrap="square" rtlCol="0">
            <a:spAutoFit/>
          </a:bodyPr>
          <a:lstStyle/>
          <a:p>
            <a:r>
              <a:rPr lang="en-GB" sz="2400" b="1" spc="-20" dirty="0" err="1"/>
              <a:t>Decorativ</a:t>
            </a:r>
            <a:r>
              <a:rPr lang="sl-SI" sz="2400" b="1" spc="-20" dirty="0"/>
              <a:t>na</a:t>
            </a:r>
            <a:r>
              <a:rPr lang="en-GB" sz="2400" b="1" spc="-20" dirty="0"/>
              <a:t>:</a:t>
            </a:r>
            <a:r>
              <a:rPr lang="en-GB" sz="2400" spc="-20" dirty="0"/>
              <a:t> </a:t>
            </a:r>
            <a:r>
              <a:rPr lang="en-GB" sz="2400" spc="-20" dirty="0" err="1"/>
              <a:t>st</a:t>
            </a:r>
            <a:r>
              <a:rPr lang="sl-SI" sz="2400" spc="-20" dirty="0" err="1"/>
              <a:t>ilizirana</a:t>
            </a:r>
            <a:r>
              <a:rPr lang="sl-SI" sz="2400" spc="-20" dirty="0"/>
              <a:t> in prijetna za oko</a:t>
            </a:r>
            <a:endParaRPr lang="en-GB" sz="2400" spc="-20" dirty="0"/>
          </a:p>
          <a:p>
            <a:r>
              <a:rPr lang="en-GB" sz="2400" b="1" dirty="0">
                <a:solidFill>
                  <a:srgbClr val="6ECECB"/>
                </a:solidFill>
                <a:latin typeface="Calibri" panose="020F0502020204030204" pitchFamily="34" charset="0"/>
                <a:cs typeface="Calibri" panose="020F0502020204030204" pitchFamily="34" charset="0"/>
              </a:rPr>
              <a:t>↘ </a:t>
            </a:r>
            <a:r>
              <a:rPr lang="en-GB" sz="2400" dirty="0">
                <a:latin typeface="Jokerman" panose="04090605060D06020702" pitchFamily="82" charset="0"/>
                <a:cs typeface="Helvetica" panose="020B0604020202020204" pitchFamily="34" charset="0"/>
              </a:rPr>
              <a:t>Jokerman</a:t>
            </a:r>
            <a:endParaRPr lang="en-GB" sz="2400" dirty="0">
              <a:latin typeface="Jokerman" panose="04090605060D06020702" pitchFamily="82" charset="0"/>
            </a:endParaRPr>
          </a:p>
        </p:txBody>
      </p:sp>
    </p:spTree>
    <p:extLst>
      <p:ext uri="{BB962C8B-B14F-4D97-AF65-F5344CB8AC3E}">
        <p14:creationId xmlns:p14="http://schemas.microsoft.com/office/powerpoint/2010/main" val="2194283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https://youtu.be/DvZ9x6lOPCQ</a:t>
            </a:r>
            <a:r>
              <a:rPr lang="en-GB" sz="1050" dirty="0"/>
              <a:t> </a:t>
            </a:r>
          </a:p>
        </p:txBody>
      </p:sp>
      <p:sp>
        <p:nvSpPr>
          <p:cNvPr id="5" name="CaixaDeTexto 4">
            <a:extLst>
              <a:ext uri="{FF2B5EF4-FFF2-40B4-BE49-F238E27FC236}">
                <a16:creationId xmlns:a16="http://schemas.microsoft.com/office/drawing/2014/main" id="{2963BF0E-2532-449A-9D38-BC6B67D1656E}"/>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Evolving the 100% Pure New Zealand identity</a:t>
            </a:r>
          </a:p>
        </p:txBody>
      </p:sp>
      <p:sp>
        <p:nvSpPr>
          <p:cNvPr id="12" name="Text Placeholder 2">
            <a:extLst>
              <a:ext uri="{FF2B5EF4-FFF2-40B4-BE49-F238E27FC236}">
                <a16:creationId xmlns:a16="http://schemas.microsoft.com/office/drawing/2014/main" id="{0A5F45C3-C66D-4090-956A-9572CBBF3B0F}"/>
              </a:ext>
            </a:extLst>
          </p:cNvPr>
          <p:cNvSpPr txBox="1">
            <a:spLocks/>
          </p:cNvSpPr>
          <p:nvPr/>
        </p:nvSpPr>
        <p:spPr>
          <a:xfrm>
            <a:off x="1188654" y="349104"/>
            <a:ext cx="939226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100% New Zealand</a:t>
            </a:r>
          </a:p>
        </p:txBody>
      </p:sp>
      <p:pic>
        <p:nvPicPr>
          <p:cNvPr id="13" name="Imagem 12">
            <a:extLst>
              <a:ext uri="{FF2B5EF4-FFF2-40B4-BE49-F238E27FC236}">
                <a16:creationId xmlns:a16="http://schemas.microsoft.com/office/drawing/2014/main" id="{6FC8DA01-4661-4754-9FDA-084907B8B64B}"/>
              </a:ext>
            </a:extLst>
          </p:cNvPr>
          <p:cNvPicPr>
            <a:picLocks noChangeAspect="1"/>
          </p:cNvPicPr>
          <p:nvPr/>
        </p:nvPicPr>
        <p:blipFill>
          <a:blip r:embed="rId4"/>
          <a:stretch>
            <a:fillRect/>
          </a:stretch>
        </p:blipFill>
        <p:spPr>
          <a:xfrm>
            <a:off x="367039" y="337780"/>
            <a:ext cx="720000" cy="720000"/>
          </a:xfrm>
          <a:prstGeom prst="rect">
            <a:avLst/>
          </a:prstGeom>
        </p:spPr>
      </p:pic>
      <p:pic>
        <p:nvPicPr>
          <p:cNvPr id="2" name="Multimédia Online 1" title="Evolving the 100% Pure New Zealand identity">
            <a:hlinkClick r:id="" action="ppaction://media"/>
            <a:extLst>
              <a:ext uri="{FF2B5EF4-FFF2-40B4-BE49-F238E27FC236}">
                <a16:creationId xmlns:a16="http://schemas.microsoft.com/office/drawing/2014/main" id="{08E11037-FBE8-47CD-8945-05C8C0DF19A8}"/>
              </a:ext>
            </a:extLst>
          </p:cNvPr>
          <p:cNvPicPr>
            <a:picLocks noRot="1"/>
          </p:cNvPicPr>
          <p:nvPr>
            <a:videoFile r:link="rId1"/>
          </p:nvPr>
        </p:nvPicPr>
        <p:blipFill>
          <a:blip r:embed="rId5"/>
          <a:stretch>
            <a:fillRect/>
          </a:stretch>
        </p:blipFill>
        <p:spPr>
          <a:xfrm>
            <a:off x="2668180" y="1289335"/>
            <a:ext cx="6948000" cy="4284000"/>
          </a:xfrm>
          <a:prstGeom prst="rect">
            <a:avLst/>
          </a:prstGeom>
        </p:spPr>
      </p:pic>
    </p:spTree>
    <p:extLst>
      <p:ext uri="{BB962C8B-B14F-4D97-AF65-F5344CB8AC3E}">
        <p14:creationId xmlns:p14="http://schemas.microsoft.com/office/powerpoint/2010/main" val="264803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ta: Pentágono 10">
            <a:extLst>
              <a:ext uri="{FF2B5EF4-FFF2-40B4-BE49-F238E27FC236}">
                <a16:creationId xmlns:a16="http://schemas.microsoft.com/office/drawing/2014/main" id="{98C7967E-21D1-4E2A-9733-711D522CDD65}"/>
              </a:ext>
            </a:extLst>
          </p:cNvPr>
          <p:cNvSpPr/>
          <p:nvPr/>
        </p:nvSpPr>
        <p:spPr>
          <a:xfrm>
            <a:off x="0" y="1147041"/>
            <a:ext cx="6095999" cy="526191"/>
          </a:xfrm>
          <a:prstGeom prst="homePlate">
            <a:avLst>
              <a:gd name="adj" fmla="val 361061"/>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Vizualna identiteta</a:t>
            </a:r>
            <a:endParaRPr lang="en-US" sz="3600" b="1" dirty="0"/>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4786280" cy="4467057"/>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US" sz="2400" dirty="0"/>
              <a:t> </a:t>
            </a:r>
            <a:r>
              <a:rPr lang="sl-SI" sz="2400" dirty="0"/>
              <a:t>Slike in simboli na vseh komunikacijskih materialih</a:t>
            </a:r>
            <a:r>
              <a:rPr lang="en-US" sz="2400" dirty="0"/>
              <a:t>.</a:t>
            </a:r>
          </a:p>
          <a:p>
            <a:pPr>
              <a:lnSpc>
                <a:spcPct val="150000"/>
              </a:lnSpc>
              <a:buClr>
                <a:srgbClr val="6ECECB"/>
              </a:buClr>
              <a:buFont typeface="Arial" panose="020B0604020202020204" pitchFamily="34" charset="0"/>
              <a:buChar char="•"/>
            </a:pPr>
            <a:r>
              <a:rPr lang="en-US" sz="2400" dirty="0"/>
              <a:t> </a:t>
            </a:r>
            <a:r>
              <a:rPr lang="sl-SI" sz="2400" dirty="0"/>
              <a:t>Lahko sporočajo temeljno idejo poslovanja brez uporabe besed</a:t>
            </a:r>
            <a:r>
              <a:rPr lang="en-US" sz="2400" dirty="0"/>
              <a:t>.</a:t>
            </a:r>
          </a:p>
          <a:p>
            <a:pPr>
              <a:lnSpc>
                <a:spcPct val="150000"/>
              </a:lnSpc>
              <a:buClr>
                <a:srgbClr val="6ECECB"/>
              </a:buClr>
              <a:buFont typeface="Arial" panose="020B0604020202020204" pitchFamily="34" charset="0"/>
              <a:buChar char="•"/>
            </a:pPr>
            <a:r>
              <a:rPr lang="en-US" sz="2400" dirty="0"/>
              <a:t> </a:t>
            </a:r>
            <a:r>
              <a:rPr lang="sl-SI" sz="2400" dirty="0"/>
              <a:t>Nanaša se na tipe slik, ki jih uporabimo na spletnih straneh in na socialnih medijih</a:t>
            </a:r>
            <a:r>
              <a:rPr lang="en-US" sz="2400" dirty="0"/>
              <a:t>.</a:t>
            </a:r>
          </a:p>
          <a:p>
            <a:pPr>
              <a:lnSpc>
                <a:spcPct val="150000"/>
              </a:lnSpc>
              <a:buClr>
                <a:srgbClr val="FDDE00"/>
              </a:buClr>
              <a:buFont typeface="Arial" panose="020B0604020202020204" pitchFamily="34" charset="0"/>
              <a:buChar char="•"/>
            </a:pPr>
            <a:endParaRPr lang="en-GB" sz="2400" dirty="0"/>
          </a:p>
        </p:txBody>
      </p:sp>
      <p:sp>
        <p:nvSpPr>
          <p:cNvPr id="12" name="CaixaDeTexto 11">
            <a:extLst>
              <a:ext uri="{FF2B5EF4-FFF2-40B4-BE49-F238E27FC236}">
                <a16:creationId xmlns:a16="http://schemas.microsoft.com/office/drawing/2014/main" id="{67887462-D051-4FA3-B29E-CF046343C5D7}"/>
              </a:ext>
            </a:extLst>
          </p:cNvPr>
          <p:cNvSpPr txBox="1"/>
          <p:nvPr/>
        </p:nvSpPr>
        <p:spPr>
          <a:xfrm>
            <a:off x="1357248" y="1129188"/>
            <a:ext cx="3937127" cy="553998"/>
          </a:xfrm>
          <a:prstGeom prst="rect">
            <a:avLst/>
          </a:prstGeom>
          <a:noFill/>
        </p:spPr>
        <p:txBody>
          <a:bodyPr wrap="square" rtlCol="0">
            <a:spAutoFit/>
          </a:bodyPr>
          <a:lstStyle/>
          <a:p>
            <a:r>
              <a:rPr lang="sl-SI" sz="3000" b="1" dirty="0"/>
              <a:t>Slike </a:t>
            </a:r>
            <a:r>
              <a:rPr lang="en-GB" sz="3000" b="1" dirty="0"/>
              <a:t>&amp; I</a:t>
            </a:r>
            <a:r>
              <a:rPr lang="sl-SI" sz="3000" b="1" dirty="0" err="1"/>
              <a:t>konografija</a:t>
            </a:r>
            <a:endParaRPr lang="en-GB" sz="3000" b="1" dirty="0"/>
          </a:p>
        </p:txBody>
      </p:sp>
      <p:grpSp>
        <p:nvGrpSpPr>
          <p:cNvPr id="9" name="Agrupar 8">
            <a:extLst>
              <a:ext uri="{FF2B5EF4-FFF2-40B4-BE49-F238E27FC236}">
                <a16:creationId xmlns:a16="http://schemas.microsoft.com/office/drawing/2014/main" id="{CC95A220-AF99-4CE1-9495-9A539B1EB224}"/>
              </a:ext>
            </a:extLst>
          </p:cNvPr>
          <p:cNvGrpSpPr/>
          <p:nvPr/>
        </p:nvGrpSpPr>
        <p:grpSpPr>
          <a:xfrm>
            <a:off x="168387" y="1255914"/>
            <a:ext cx="896729" cy="580040"/>
            <a:chOff x="6306310" y="1119849"/>
            <a:chExt cx="896729" cy="580040"/>
          </a:xfrm>
          <a:effectLst>
            <a:outerShdw blurRad="50800" dist="38100" dir="2700000" algn="tl" rotWithShape="0">
              <a:prstClr val="black">
                <a:alpha val="40000"/>
              </a:prstClr>
            </a:outerShdw>
          </a:effectLst>
        </p:grpSpPr>
        <p:pic>
          <p:nvPicPr>
            <p:cNvPr id="13" name="Imagem 12">
              <a:extLst>
                <a:ext uri="{FF2B5EF4-FFF2-40B4-BE49-F238E27FC236}">
                  <a16:creationId xmlns:a16="http://schemas.microsoft.com/office/drawing/2014/main" id="{F0BA97CB-FABB-453B-8F2C-FE2CFABCB913}"/>
                </a:ext>
              </a:extLst>
            </p:cNvPr>
            <p:cNvPicPr>
              <a:picLocks noChangeAspect="1"/>
            </p:cNvPicPr>
            <p:nvPr/>
          </p:nvPicPr>
          <p:blipFill>
            <a:blip r:embed="rId3"/>
            <a:stretch>
              <a:fillRect/>
            </a:stretch>
          </p:blipFill>
          <p:spPr>
            <a:xfrm>
              <a:off x="6631122" y="1447889"/>
              <a:ext cx="252000" cy="252000"/>
            </a:xfrm>
            <a:prstGeom prst="rect">
              <a:avLst/>
            </a:prstGeom>
          </p:spPr>
        </p:pic>
        <p:pic>
          <p:nvPicPr>
            <p:cNvPr id="14" name="Imagem 13">
              <a:extLst>
                <a:ext uri="{FF2B5EF4-FFF2-40B4-BE49-F238E27FC236}">
                  <a16:creationId xmlns:a16="http://schemas.microsoft.com/office/drawing/2014/main" id="{E03DECA3-DBDC-4143-99C2-1A745BFB1255}"/>
                </a:ext>
              </a:extLst>
            </p:cNvPr>
            <p:cNvPicPr>
              <a:picLocks noChangeAspect="1"/>
            </p:cNvPicPr>
            <p:nvPr/>
          </p:nvPicPr>
          <p:blipFill>
            <a:blip r:embed="rId4"/>
            <a:stretch>
              <a:fillRect/>
            </a:stretch>
          </p:blipFill>
          <p:spPr>
            <a:xfrm>
              <a:off x="6631122" y="1119849"/>
              <a:ext cx="252000" cy="252000"/>
            </a:xfrm>
            <a:prstGeom prst="rect">
              <a:avLst/>
            </a:prstGeom>
          </p:spPr>
        </p:pic>
        <p:pic>
          <p:nvPicPr>
            <p:cNvPr id="15" name="Imagem 14">
              <a:extLst>
                <a:ext uri="{FF2B5EF4-FFF2-40B4-BE49-F238E27FC236}">
                  <a16:creationId xmlns:a16="http://schemas.microsoft.com/office/drawing/2014/main" id="{19B2DEE9-5167-4F85-9020-1576D4CC2114}"/>
                </a:ext>
              </a:extLst>
            </p:cNvPr>
            <p:cNvPicPr>
              <a:picLocks noChangeAspect="1"/>
            </p:cNvPicPr>
            <p:nvPr/>
          </p:nvPicPr>
          <p:blipFill>
            <a:blip r:embed="rId5"/>
            <a:stretch>
              <a:fillRect/>
            </a:stretch>
          </p:blipFill>
          <p:spPr>
            <a:xfrm>
              <a:off x="6951039" y="1119849"/>
              <a:ext cx="252000" cy="252000"/>
            </a:xfrm>
            <a:prstGeom prst="rect">
              <a:avLst/>
            </a:prstGeom>
          </p:spPr>
        </p:pic>
        <p:pic>
          <p:nvPicPr>
            <p:cNvPr id="16" name="Imagem 15">
              <a:extLst>
                <a:ext uri="{FF2B5EF4-FFF2-40B4-BE49-F238E27FC236}">
                  <a16:creationId xmlns:a16="http://schemas.microsoft.com/office/drawing/2014/main" id="{73366608-6A47-40C5-9CE8-4C708EE69456}"/>
                </a:ext>
              </a:extLst>
            </p:cNvPr>
            <p:cNvPicPr>
              <a:picLocks noChangeAspect="1"/>
            </p:cNvPicPr>
            <p:nvPr/>
          </p:nvPicPr>
          <p:blipFill>
            <a:blip r:embed="rId6"/>
            <a:stretch>
              <a:fillRect/>
            </a:stretch>
          </p:blipFill>
          <p:spPr>
            <a:xfrm>
              <a:off x="6306310" y="1447889"/>
              <a:ext cx="252000" cy="252000"/>
            </a:xfrm>
            <a:prstGeom prst="rect">
              <a:avLst/>
            </a:prstGeom>
          </p:spPr>
        </p:pic>
        <p:pic>
          <p:nvPicPr>
            <p:cNvPr id="17" name="Imagem 16">
              <a:extLst>
                <a:ext uri="{FF2B5EF4-FFF2-40B4-BE49-F238E27FC236}">
                  <a16:creationId xmlns:a16="http://schemas.microsoft.com/office/drawing/2014/main" id="{17194E28-C7F3-4CB0-BB42-3880949A8AEF}"/>
                </a:ext>
              </a:extLst>
            </p:cNvPr>
            <p:cNvPicPr>
              <a:picLocks noChangeAspect="1"/>
            </p:cNvPicPr>
            <p:nvPr/>
          </p:nvPicPr>
          <p:blipFill>
            <a:blip r:embed="rId7"/>
            <a:stretch>
              <a:fillRect/>
            </a:stretch>
          </p:blipFill>
          <p:spPr>
            <a:xfrm>
              <a:off x="6951039" y="1447889"/>
              <a:ext cx="252000" cy="252000"/>
            </a:xfrm>
            <a:prstGeom prst="rect">
              <a:avLst/>
            </a:prstGeom>
          </p:spPr>
        </p:pic>
        <p:pic>
          <p:nvPicPr>
            <p:cNvPr id="19" name="Imagem 18">
              <a:extLst>
                <a:ext uri="{FF2B5EF4-FFF2-40B4-BE49-F238E27FC236}">
                  <a16:creationId xmlns:a16="http://schemas.microsoft.com/office/drawing/2014/main" id="{30C55FA2-D68B-4BBC-A512-BB1082D483FC}"/>
                </a:ext>
              </a:extLst>
            </p:cNvPr>
            <p:cNvPicPr>
              <a:picLocks noChangeAspect="1"/>
            </p:cNvPicPr>
            <p:nvPr/>
          </p:nvPicPr>
          <p:blipFill>
            <a:blip r:embed="rId8"/>
            <a:stretch>
              <a:fillRect/>
            </a:stretch>
          </p:blipFill>
          <p:spPr>
            <a:xfrm>
              <a:off x="6311205" y="1119849"/>
              <a:ext cx="252000" cy="252000"/>
            </a:xfrm>
            <a:prstGeom prst="rect">
              <a:avLst/>
            </a:prstGeom>
          </p:spPr>
        </p:pic>
      </p:grpSp>
      <p:pic>
        <p:nvPicPr>
          <p:cNvPr id="5" name="Imagem 4">
            <a:extLst>
              <a:ext uri="{FF2B5EF4-FFF2-40B4-BE49-F238E27FC236}">
                <a16:creationId xmlns:a16="http://schemas.microsoft.com/office/drawing/2014/main" id="{34B79559-305D-44DE-9D51-7C6E64712594}"/>
              </a:ext>
            </a:extLst>
          </p:cNvPr>
          <p:cNvPicPr>
            <a:picLocks noChangeAspect="1"/>
          </p:cNvPicPr>
          <p:nvPr/>
        </p:nvPicPr>
        <p:blipFill>
          <a:blip r:embed="rId9"/>
          <a:stretch>
            <a:fillRect/>
          </a:stretch>
        </p:blipFill>
        <p:spPr>
          <a:xfrm>
            <a:off x="6134735" y="1976582"/>
            <a:ext cx="6057266" cy="4283186"/>
          </a:xfrm>
          <a:prstGeom prst="rect">
            <a:avLst/>
          </a:prstGeom>
        </p:spPr>
      </p:pic>
    </p:spTree>
    <p:extLst>
      <p:ext uri="{BB962C8B-B14F-4D97-AF65-F5344CB8AC3E}">
        <p14:creationId xmlns:p14="http://schemas.microsoft.com/office/powerpoint/2010/main" val="4239630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eta: Pentágono 33">
            <a:extLst>
              <a:ext uri="{FF2B5EF4-FFF2-40B4-BE49-F238E27FC236}">
                <a16:creationId xmlns:a16="http://schemas.microsoft.com/office/drawing/2014/main" id="{6250B793-2070-4ECC-B9DA-41481D274FB5}"/>
              </a:ext>
            </a:extLst>
          </p:cNvPr>
          <p:cNvSpPr/>
          <p:nvPr/>
        </p:nvSpPr>
        <p:spPr>
          <a:xfrm>
            <a:off x="0" y="1147041"/>
            <a:ext cx="6095999" cy="526191"/>
          </a:xfrm>
          <a:prstGeom prst="homePlate">
            <a:avLst>
              <a:gd name="adj" fmla="val 361061"/>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Vizualna identiteta</a:t>
            </a:r>
            <a:endParaRPr lang="en-US" sz="3600" b="1" dirty="0"/>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035296" cy="5021055"/>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dirty="0"/>
              <a:t> </a:t>
            </a:r>
            <a:r>
              <a:rPr lang="sl-SI" sz="2400" dirty="0"/>
              <a:t>Vzpostavi se takojšen</a:t>
            </a:r>
            <a:r>
              <a:rPr lang="en-GB" sz="2400" dirty="0"/>
              <a:t> (v</a:t>
            </a:r>
            <a:r>
              <a:rPr lang="sl-SI" sz="2400" dirty="0" err="1"/>
              <a:t>izualni</a:t>
            </a:r>
            <a:r>
              <a:rPr lang="en-GB" sz="2400" dirty="0"/>
              <a:t>) </a:t>
            </a:r>
            <a:r>
              <a:rPr lang="sl-SI" sz="2400" dirty="0"/>
              <a:t>vtis o znamki</a:t>
            </a:r>
            <a:r>
              <a:rPr lang="en-GB" sz="2400" dirty="0"/>
              <a:t>.</a:t>
            </a:r>
          </a:p>
          <a:p>
            <a:pPr>
              <a:lnSpc>
                <a:spcPct val="150000"/>
              </a:lnSpc>
              <a:buClr>
                <a:srgbClr val="FDDE00"/>
              </a:buClr>
              <a:buFont typeface="Arial" panose="020B0604020202020204" pitchFamily="34" charset="0"/>
              <a:buChar char="•"/>
            </a:pPr>
            <a:r>
              <a:rPr lang="en-GB" sz="2400" dirty="0"/>
              <a:t> </a:t>
            </a:r>
            <a:r>
              <a:rPr lang="sl-SI" sz="2400" dirty="0"/>
              <a:t>Uporaba znanih fraz in elementov identitete, ki delajo znamko drugačno od ostalih</a:t>
            </a:r>
            <a:r>
              <a:rPr lang="en-GB" sz="2400" dirty="0"/>
              <a:t>.</a:t>
            </a:r>
          </a:p>
          <a:p>
            <a:pPr>
              <a:lnSpc>
                <a:spcPct val="150000"/>
              </a:lnSpc>
              <a:buClr>
                <a:srgbClr val="FDDE00"/>
              </a:buClr>
              <a:buFont typeface="Arial" panose="020B0604020202020204" pitchFamily="34" charset="0"/>
              <a:buChar char="•"/>
            </a:pPr>
            <a:r>
              <a:rPr lang="en-GB" sz="2400" dirty="0"/>
              <a:t> </a:t>
            </a:r>
            <a:r>
              <a:rPr lang="sl-SI" sz="2400" dirty="0"/>
              <a:t>Vzpostavi se enoten izgled, ki ga znamka konsistentno uporablja na različnih platformah in različnih materialih</a:t>
            </a:r>
            <a:r>
              <a:rPr lang="en-GB" sz="2400" dirty="0"/>
              <a:t>.</a:t>
            </a:r>
          </a:p>
        </p:txBody>
      </p:sp>
      <p:sp>
        <p:nvSpPr>
          <p:cNvPr id="33" name="CaixaDeTexto 32">
            <a:extLst>
              <a:ext uri="{FF2B5EF4-FFF2-40B4-BE49-F238E27FC236}">
                <a16:creationId xmlns:a16="http://schemas.microsoft.com/office/drawing/2014/main" id="{F0929E15-5A07-4E57-8EA0-9C79D9861C5E}"/>
              </a:ext>
            </a:extLst>
          </p:cNvPr>
          <p:cNvSpPr txBox="1"/>
          <p:nvPr/>
        </p:nvSpPr>
        <p:spPr>
          <a:xfrm>
            <a:off x="1357249" y="1129188"/>
            <a:ext cx="3675888" cy="553998"/>
          </a:xfrm>
          <a:prstGeom prst="rect">
            <a:avLst/>
          </a:prstGeom>
          <a:noFill/>
        </p:spPr>
        <p:txBody>
          <a:bodyPr wrap="square" rtlCol="0">
            <a:spAutoFit/>
          </a:bodyPr>
          <a:lstStyle/>
          <a:p>
            <a:r>
              <a:rPr lang="sl-SI" sz="3000" b="1" dirty="0"/>
              <a:t>Grafični stil</a:t>
            </a:r>
            <a:endParaRPr lang="en-GB" sz="3000" b="1" dirty="0"/>
          </a:p>
        </p:txBody>
      </p:sp>
      <p:pic>
        <p:nvPicPr>
          <p:cNvPr id="9" name="Imagem 8">
            <a:extLst>
              <a:ext uri="{FF2B5EF4-FFF2-40B4-BE49-F238E27FC236}">
                <a16:creationId xmlns:a16="http://schemas.microsoft.com/office/drawing/2014/main" id="{16CDCFC2-72AD-494C-8C43-DF55D2C4BF11}"/>
              </a:ext>
            </a:extLst>
          </p:cNvPr>
          <p:cNvPicPr>
            <a:picLocks noChangeAspect="1"/>
          </p:cNvPicPr>
          <p:nvPr/>
        </p:nvPicPr>
        <p:blipFill>
          <a:blip r:embed="rId3"/>
          <a:stretch>
            <a:fillRect/>
          </a:stretch>
        </p:blipFill>
        <p:spPr>
          <a:xfrm>
            <a:off x="202785" y="1129377"/>
            <a:ext cx="900000" cy="900000"/>
          </a:xfrm>
          <a:prstGeom prst="rect">
            <a:avLst/>
          </a:prstGeom>
          <a:effectLst>
            <a:outerShdw blurRad="50800" dist="38100" dir="2700000" algn="tl" rotWithShape="0">
              <a:prstClr val="black">
                <a:alpha val="40000"/>
              </a:prstClr>
            </a:outerShdw>
          </a:effectLst>
        </p:spPr>
      </p:pic>
      <p:pic>
        <p:nvPicPr>
          <p:cNvPr id="4098" name="Picture 2" descr="Image for post">
            <a:extLst>
              <a:ext uri="{FF2B5EF4-FFF2-40B4-BE49-F238E27FC236}">
                <a16:creationId xmlns:a16="http://schemas.microsoft.com/office/drawing/2014/main" id="{9D2F05FE-471F-40A9-A45B-16E35C14D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775" y="1147041"/>
            <a:ext cx="5425440" cy="4279332"/>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5896E69B-DA8E-42AA-9608-91C4BDA5792A}"/>
              </a:ext>
            </a:extLst>
          </p:cNvPr>
          <p:cNvSpPr txBox="1"/>
          <p:nvPr/>
        </p:nvSpPr>
        <p:spPr>
          <a:xfrm>
            <a:off x="6382512" y="5608022"/>
            <a:ext cx="5606703" cy="400110"/>
          </a:xfrm>
          <a:prstGeom prst="rect">
            <a:avLst/>
          </a:prstGeom>
          <a:noFill/>
        </p:spPr>
        <p:txBody>
          <a:bodyPr wrap="square">
            <a:spAutoFit/>
          </a:bodyPr>
          <a:lstStyle/>
          <a:p>
            <a:pPr algn="r"/>
            <a:r>
              <a:rPr lang="en-GB" sz="1000" dirty="0"/>
              <a:t>Source: </a:t>
            </a:r>
            <a:r>
              <a:rPr lang="en-GB" sz="1000" dirty="0">
                <a:hlinkClick r:id="rId5"/>
              </a:rPr>
              <a:t>https://medium.com/@WebdesignerDepot/what-netflix-s-rebrand-teaches-us-about-responsive-design-6a6801db1764</a:t>
            </a:r>
            <a:r>
              <a:rPr lang="en-GB" sz="1000" dirty="0"/>
              <a:t> </a:t>
            </a:r>
          </a:p>
        </p:txBody>
      </p:sp>
    </p:spTree>
    <p:extLst>
      <p:ext uri="{BB962C8B-B14F-4D97-AF65-F5344CB8AC3E}">
        <p14:creationId xmlns:p14="http://schemas.microsoft.com/office/powerpoint/2010/main" val="1844478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3"/>
              </a:rPr>
              <a:t>https://youtu.be/DbNI_eeLxjM</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Story of a brand for Portugal as a tourism destination</a:t>
            </a:r>
            <a:endParaRPr lang="en-GB" sz="2400" b="1" i="1" dirty="0">
              <a:solidFill>
                <a:schemeClr val="bg1">
                  <a:lumMod val="65000"/>
                </a:schemeClr>
              </a:solidFill>
            </a:endParaRPr>
          </a:p>
        </p:txBody>
      </p:sp>
      <p:pic>
        <p:nvPicPr>
          <p:cNvPr id="4" name="Multimédia Online 3" title="Story of a brand for Portugal as a tourism destination">
            <a:hlinkClick r:id="" action="ppaction://media"/>
            <a:extLst>
              <a:ext uri="{FF2B5EF4-FFF2-40B4-BE49-F238E27FC236}">
                <a16:creationId xmlns:a16="http://schemas.microsoft.com/office/drawing/2014/main" id="{CDA42802-E11B-4835-A434-27A9EAFDC23B}"/>
              </a:ext>
            </a:extLst>
          </p:cNvPr>
          <p:cNvPicPr>
            <a:picLocks noRot="1"/>
          </p:cNvPicPr>
          <p:nvPr>
            <a:videoFile r:link="rId1"/>
          </p:nvPr>
        </p:nvPicPr>
        <p:blipFill>
          <a:blip r:embed="rId4"/>
          <a:stretch>
            <a:fillRect/>
          </a:stretch>
        </p:blipFill>
        <p:spPr>
          <a:xfrm>
            <a:off x="2658944" y="1287000"/>
            <a:ext cx="6948000" cy="4284000"/>
          </a:xfrm>
          <a:prstGeom prst="rect">
            <a:avLst/>
          </a:prstGeom>
        </p:spPr>
      </p:pic>
      <p:sp>
        <p:nvSpPr>
          <p:cNvPr id="10" name="Text Placeholder 2">
            <a:extLst>
              <a:ext uri="{FF2B5EF4-FFF2-40B4-BE49-F238E27FC236}">
                <a16:creationId xmlns:a16="http://schemas.microsoft.com/office/drawing/2014/main" id="{DDB154F5-A781-4647-A9C0-C0BCC79DB0B6}"/>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Visit Portugal</a:t>
            </a:r>
          </a:p>
        </p:txBody>
      </p:sp>
      <p:pic>
        <p:nvPicPr>
          <p:cNvPr id="11" name="Imagem 10">
            <a:extLst>
              <a:ext uri="{FF2B5EF4-FFF2-40B4-BE49-F238E27FC236}">
                <a16:creationId xmlns:a16="http://schemas.microsoft.com/office/drawing/2014/main" id="{AB1133B8-1E9E-4E74-B44D-FC2CDADEC4F5}"/>
              </a:ext>
            </a:extLst>
          </p:cNvPr>
          <p:cNvPicPr>
            <a:picLocks noChangeAspect="1"/>
          </p:cNvPicPr>
          <p:nvPr/>
        </p:nvPicPr>
        <p:blipFill>
          <a:blip r:embed="rId5"/>
          <a:stretch>
            <a:fillRect/>
          </a:stretch>
        </p:blipFill>
        <p:spPr>
          <a:xfrm>
            <a:off x="367039" y="337780"/>
            <a:ext cx="720000" cy="720000"/>
          </a:xfrm>
          <a:prstGeom prst="rect">
            <a:avLst/>
          </a:prstGeom>
        </p:spPr>
      </p:pic>
    </p:spTree>
    <p:extLst>
      <p:ext uri="{BB962C8B-B14F-4D97-AF65-F5344CB8AC3E}">
        <p14:creationId xmlns:p14="http://schemas.microsoft.com/office/powerpoint/2010/main" val="14275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Canto Dobrado 20">
            <a:extLst>
              <a:ext uri="{FF2B5EF4-FFF2-40B4-BE49-F238E27FC236}">
                <a16:creationId xmlns:a16="http://schemas.microsoft.com/office/drawing/2014/main" id="{9D8B530A-6B71-4261-94CF-7F9203AD996A}"/>
              </a:ext>
            </a:extLst>
          </p:cNvPr>
          <p:cNvSpPr/>
          <p:nvPr/>
        </p:nvSpPr>
        <p:spPr>
          <a:xfrm>
            <a:off x="188529" y="1115147"/>
            <a:ext cx="9125153"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US" sz="2400" b="0" i="1" dirty="0">
              <a:solidFill>
                <a:srgbClr val="666666"/>
              </a:solidFill>
              <a:effectLst/>
            </a:endParaRPr>
          </a:p>
        </p:txBody>
      </p:sp>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a:t>
            </a:r>
            <a:r>
              <a:rPr lang="sl-SI" sz="3600" b="1"/>
              <a:t>dobre prakse</a:t>
            </a:r>
            <a:r>
              <a:rPr lang="en-US" sz="3600" b="1"/>
              <a:t> </a:t>
            </a:r>
            <a:r>
              <a:rPr lang="en-US" sz="3600" b="1" dirty="0"/>
              <a:t>– Six Senses </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pic>
        <p:nvPicPr>
          <p:cNvPr id="12" name="Picture 2" descr="May be an image of text that says &quot;SIX SENSES HOTELS RESORTS SPAS&quot;">
            <a:extLst>
              <a:ext uri="{FF2B5EF4-FFF2-40B4-BE49-F238E27FC236}">
                <a16:creationId xmlns:a16="http://schemas.microsoft.com/office/drawing/2014/main" id="{C652CB01-2DAA-4895-AEFD-91D5E3B6E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55" y="1115147"/>
            <a:ext cx="2557816" cy="25578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17B11CE3-2E87-46BA-AB3C-24DC26476D2B}"/>
              </a:ext>
            </a:extLst>
          </p:cNvPr>
          <p:cNvPicPr>
            <a:picLocks noChangeAspect="1"/>
          </p:cNvPicPr>
          <p:nvPr/>
        </p:nvPicPr>
        <p:blipFill>
          <a:blip r:embed="rId5"/>
          <a:stretch>
            <a:fillRect/>
          </a:stretch>
        </p:blipFill>
        <p:spPr>
          <a:xfrm>
            <a:off x="9445655" y="3707902"/>
            <a:ext cx="2565296" cy="2565296"/>
          </a:xfrm>
          <a:prstGeom prst="rect">
            <a:avLst/>
          </a:prstGeom>
        </p:spPr>
      </p:pic>
      <p:sp>
        <p:nvSpPr>
          <p:cNvPr id="24" name="CaixaDeTexto 23">
            <a:extLst>
              <a:ext uri="{FF2B5EF4-FFF2-40B4-BE49-F238E27FC236}">
                <a16:creationId xmlns:a16="http://schemas.microsoft.com/office/drawing/2014/main" id="{68485688-E505-4EDD-B766-0CCD4CE2CDCE}"/>
              </a:ext>
            </a:extLst>
          </p:cNvPr>
          <p:cNvSpPr txBox="1"/>
          <p:nvPr/>
        </p:nvSpPr>
        <p:spPr>
          <a:xfrm>
            <a:off x="188528" y="992231"/>
            <a:ext cx="9125153" cy="4744056"/>
          </a:xfrm>
          <a:prstGeom prst="rect">
            <a:avLst/>
          </a:prstGeom>
          <a:noFill/>
        </p:spPr>
        <p:txBody>
          <a:bodyPr wrap="square">
            <a:spAutoFit/>
          </a:bodyPr>
          <a:lstStyle/>
          <a:p>
            <a:pPr algn="l">
              <a:lnSpc>
                <a:spcPct val="150000"/>
              </a:lnSpc>
            </a:pPr>
            <a:r>
              <a:rPr lang="sl-SI" sz="2400" i="1" dirty="0">
                <a:solidFill>
                  <a:srgbClr val="000000"/>
                </a:solidFill>
              </a:rPr>
              <a:t>Zgodovina logotipa</a:t>
            </a:r>
            <a:r>
              <a:rPr lang="en-US" sz="2400" b="0" i="1" dirty="0">
                <a:solidFill>
                  <a:srgbClr val="000000"/>
                </a:solidFill>
                <a:effectLst/>
              </a:rPr>
              <a:t>: </a:t>
            </a:r>
            <a:r>
              <a:rPr lang="sl-SI" sz="2400" b="1" i="1" dirty="0">
                <a:solidFill>
                  <a:srgbClr val="6ECECB"/>
                </a:solidFill>
              </a:rPr>
              <a:t>Logotip</a:t>
            </a:r>
            <a:r>
              <a:rPr lang="en-US" sz="2400" b="0" i="1" dirty="0">
                <a:solidFill>
                  <a:srgbClr val="666666"/>
                </a:solidFill>
                <a:effectLst/>
              </a:rPr>
              <a:t> </a:t>
            </a:r>
            <a:r>
              <a:rPr lang="sl-SI" sz="2400" b="0" i="1" dirty="0">
                <a:solidFill>
                  <a:srgbClr val="666666"/>
                </a:solidFill>
                <a:effectLst/>
              </a:rPr>
              <a:t>(fotografija) </a:t>
            </a:r>
            <a:r>
              <a:rPr lang="sl-SI" sz="2400" i="1" dirty="0">
                <a:solidFill>
                  <a:srgbClr val="666666"/>
                </a:solidFill>
              </a:rPr>
              <a:t>prikazuje blagoslov – kretnjo s prsti, ki jo budistični menihi na Tajskem napravijo ob različnih priložnostih. Trije čuti – vid, tip in sluh – so </a:t>
            </a:r>
            <a:r>
              <a:rPr lang="sl-SI" sz="2400" i="1" dirty="0" err="1">
                <a:solidFill>
                  <a:srgbClr val="666666"/>
                </a:solidFill>
              </a:rPr>
              <a:t>pozicionirani</a:t>
            </a:r>
            <a:r>
              <a:rPr lang="sl-SI" sz="2400" i="1" dirty="0">
                <a:solidFill>
                  <a:srgbClr val="666666"/>
                </a:solidFill>
              </a:rPr>
              <a:t> na spodnjem robu piramide. Druga vrsta piramide ponazarja harmonijo med okusom in vonjem. Vrh piramide predstavlja šesti čut, intuicijo</a:t>
            </a:r>
            <a:r>
              <a:rPr lang="en-US" sz="2400" b="0" i="1" dirty="0">
                <a:solidFill>
                  <a:srgbClr val="666666"/>
                </a:solidFill>
                <a:effectLst/>
              </a:rPr>
              <a:t>.</a:t>
            </a:r>
          </a:p>
          <a:p>
            <a:pPr algn="l">
              <a:lnSpc>
                <a:spcPct val="150000"/>
              </a:lnSpc>
            </a:pPr>
            <a:endParaRPr lang="en-US" sz="1200" b="0" i="0" dirty="0">
              <a:solidFill>
                <a:srgbClr val="666666"/>
              </a:solidFill>
              <a:effectLst/>
            </a:endParaRPr>
          </a:p>
          <a:p>
            <a:pPr>
              <a:lnSpc>
                <a:spcPct val="150000"/>
              </a:lnSpc>
            </a:pPr>
            <a:r>
              <a:rPr lang="sl-SI" sz="2400" b="1" i="1" dirty="0">
                <a:solidFill>
                  <a:srgbClr val="6ECECB"/>
                </a:solidFill>
                <a:effectLst/>
              </a:rPr>
              <a:t>Simbol</a:t>
            </a:r>
            <a:r>
              <a:rPr lang="sl-SI" sz="2400" b="1" i="1" dirty="0">
                <a:solidFill>
                  <a:srgbClr val="6ECECB"/>
                </a:solidFill>
              </a:rPr>
              <a:t> </a:t>
            </a:r>
            <a:r>
              <a:rPr lang="sl-SI" sz="2400" i="1" dirty="0" err="1">
                <a:solidFill>
                  <a:srgbClr val="666666"/>
                </a:solidFill>
              </a:rPr>
              <a:t>Six</a:t>
            </a:r>
            <a:r>
              <a:rPr lang="sl-SI" sz="2400" i="1" dirty="0">
                <a:solidFill>
                  <a:srgbClr val="666666"/>
                </a:solidFill>
              </a:rPr>
              <a:t> </a:t>
            </a:r>
            <a:r>
              <a:rPr lang="sl-SI" sz="2400" i="1" dirty="0" err="1">
                <a:solidFill>
                  <a:srgbClr val="666666"/>
                </a:solidFill>
              </a:rPr>
              <a:t>Senses</a:t>
            </a:r>
            <a:r>
              <a:rPr lang="sl-SI" sz="2400" i="1" dirty="0">
                <a:solidFill>
                  <a:srgbClr val="666666"/>
                </a:solidFill>
              </a:rPr>
              <a:t> je prepoznavna grafika, ki je sicer poenostavljena. Reproducirana je v vijolični </a:t>
            </a:r>
            <a:r>
              <a:rPr lang="sl-SI" sz="2400" b="1" i="1" dirty="0">
                <a:solidFill>
                  <a:srgbClr val="6ECECB"/>
                </a:solidFill>
                <a:effectLst/>
              </a:rPr>
              <a:t>barvi</a:t>
            </a:r>
            <a:r>
              <a:rPr lang="sl-SI" sz="2400" i="1" dirty="0">
                <a:solidFill>
                  <a:srgbClr val="666666"/>
                </a:solidFill>
              </a:rPr>
              <a:t>, ki predstavlja dostojanstvo, modrost, duhovnost, vizijo, moč in strast.  </a:t>
            </a:r>
            <a:endParaRPr lang="en-US" sz="2400" b="0" i="1" dirty="0">
              <a:solidFill>
                <a:srgbClr val="666666"/>
              </a:solidFill>
              <a:effectLst/>
            </a:endParaRPr>
          </a:p>
        </p:txBody>
      </p:sp>
      <p:sp>
        <p:nvSpPr>
          <p:cNvPr id="22" name="CaixaDeTexto 21">
            <a:extLst>
              <a:ext uri="{FF2B5EF4-FFF2-40B4-BE49-F238E27FC236}">
                <a16:creationId xmlns:a16="http://schemas.microsoft.com/office/drawing/2014/main" id="{3B2BFC43-2206-4896-96E7-A77552DEB956}"/>
              </a:ext>
            </a:extLst>
          </p:cNvPr>
          <p:cNvSpPr txBox="1"/>
          <p:nvPr/>
        </p:nvSpPr>
        <p:spPr>
          <a:xfrm>
            <a:off x="5580668" y="5968133"/>
            <a:ext cx="3270314"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solidFill>
              </a:rPr>
              <a:t>Source: </a:t>
            </a:r>
            <a:r>
              <a:rPr lang="pt-PT" sz="1000" dirty="0">
                <a:solidFill>
                  <a:schemeClr val="tx1"/>
                </a:solidFill>
                <a:ea typeface="Times New Roman" panose="02020603050405020304" pitchFamily="18" charset="0"/>
                <a:hlinkClick r:id="rId6"/>
              </a:rPr>
              <a:t>www.hospitalitynet.org/news/4059902.html</a:t>
            </a:r>
            <a:endParaRPr lang="en-US" sz="1000" b="0" i="0" dirty="0">
              <a:solidFill>
                <a:srgbClr val="666666"/>
              </a:solidFill>
              <a:effectLst/>
              <a:latin typeface="Avenir Next"/>
            </a:endParaRPr>
          </a:p>
        </p:txBody>
      </p:sp>
      <p:sp>
        <p:nvSpPr>
          <p:cNvPr id="23" name="CaixaDeTexto 22">
            <a:extLst>
              <a:ext uri="{FF2B5EF4-FFF2-40B4-BE49-F238E27FC236}">
                <a16:creationId xmlns:a16="http://schemas.microsoft.com/office/drawing/2014/main" id="{010DB4D3-5134-47EB-8419-3A06AE8686A6}"/>
              </a:ext>
            </a:extLst>
          </p:cNvPr>
          <p:cNvSpPr txBox="1"/>
          <p:nvPr/>
        </p:nvSpPr>
        <p:spPr>
          <a:xfrm>
            <a:off x="7532016" y="3718153"/>
            <a:ext cx="1707036"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solidFill>
              </a:rPr>
              <a:t>Source:  </a:t>
            </a:r>
            <a:r>
              <a:rPr lang="pt-PT" sz="1000" i="1" dirty="0">
                <a:solidFill>
                  <a:schemeClr val="tx1"/>
                </a:solidFill>
                <a:hlinkClick r:id="rId7"/>
              </a:rPr>
              <a:t>www.sixsenses.com</a:t>
            </a:r>
            <a:endParaRPr lang="en-US" sz="1000" b="0" i="0" dirty="0">
              <a:solidFill>
                <a:srgbClr val="666666"/>
              </a:solidFill>
              <a:effectLst/>
              <a:latin typeface="Avenir Next"/>
            </a:endParaRPr>
          </a:p>
        </p:txBody>
      </p:sp>
    </p:spTree>
    <p:extLst>
      <p:ext uri="{BB962C8B-B14F-4D97-AF65-F5344CB8AC3E}">
        <p14:creationId xmlns:p14="http://schemas.microsoft.com/office/powerpoint/2010/main" val="1532406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ção da Imagem 12">
            <a:extLst>
              <a:ext uri="{FF2B5EF4-FFF2-40B4-BE49-F238E27FC236}">
                <a16:creationId xmlns:a16="http://schemas.microsoft.com/office/drawing/2014/main" id="{20E1C8A0-4E42-4034-9DBB-733BECCE6A68}"/>
              </a:ext>
            </a:extLst>
          </p:cNvPr>
          <p:cNvPicPr>
            <a:picLocks noGrp="1" noChangeAspect="1"/>
          </p:cNvPicPr>
          <p:nvPr>
            <p:ph type="pic" sz="quarter" idx="19"/>
          </p:nvPr>
        </p:nvPicPr>
        <p:blipFill>
          <a:blip r:embed="rId2"/>
          <a:srcRect t="30111" b="30111"/>
          <a:stretch>
            <a:fillRect/>
          </a:stretch>
        </p:blipFill>
        <p:spPr/>
      </p:pic>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936395"/>
            <a:ext cx="3058492" cy="3297980"/>
          </a:xfrm>
        </p:spPr>
        <p:txBody>
          <a:bodyPr>
            <a:normAutofit/>
          </a:bodyPr>
          <a:lstStyle/>
          <a:p>
            <a:r>
              <a:rPr lang="sl-SI" sz="5400" dirty="0">
                <a:solidFill>
                  <a:schemeClr val="bg1"/>
                </a:solidFill>
                <a:effectLst>
                  <a:outerShdw blurRad="38100" dist="38100" dir="2700000" algn="tl">
                    <a:srgbClr val="000000">
                      <a:alpha val="43137"/>
                    </a:srgbClr>
                  </a:outerShdw>
                </a:effectLst>
              </a:rPr>
              <a:t>Dodatno branje</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5252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1423628">
            <a:off x="699974" y="1161545"/>
            <a:ext cx="3260988" cy="17954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Brand Building 101: How to Build a Brand</a:t>
            </a:r>
          </a:p>
          <a:p>
            <a:pPr>
              <a:lnSpc>
                <a:spcPct val="150000"/>
              </a:lnSpc>
            </a:pPr>
            <a:r>
              <a:rPr lang="en-US" sz="2400" b="1" dirty="0">
                <a:solidFill>
                  <a:schemeClr val="tx1"/>
                </a:solidFill>
              </a:rPr>
              <a:t>[</a:t>
            </a:r>
            <a:r>
              <a:rPr lang="en-US" sz="2400" b="1" dirty="0">
                <a:solidFill>
                  <a:schemeClr val="tx1"/>
                </a:solidFill>
                <a:hlinkClick r:id="rId3"/>
              </a:rPr>
              <a:t>CLICK HERE</a:t>
            </a:r>
            <a:r>
              <a:rPr lang="en-US"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557447" y="4640939"/>
            <a:ext cx="3077105" cy="18577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How to Create a Brand Strategy</a:t>
            </a:r>
          </a:p>
          <a:p>
            <a:pPr>
              <a:lnSpc>
                <a:spcPct val="150000"/>
              </a:lnSpc>
            </a:pPr>
            <a:r>
              <a:rPr lang="en-US" sz="2400" b="1" dirty="0">
                <a:solidFill>
                  <a:schemeClr val="tx1"/>
                </a:solidFill>
              </a:rPr>
              <a:t>[</a:t>
            </a:r>
            <a:r>
              <a:rPr lang="en-US" sz="2400" b="1" dirty="0">
                <a:solidFill>
                  <a:schemeClr val="tx1"/>
                </a:solidFill>
                <a:hlinkClick r:id="rId4"/>
              </a:rPr>
              <a:t>CLICK HERE</a:t>
            </a:r>
            <a:r>
              <a:rPr lang="en-US"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364607">
            <a:off x="5137584" y="2589815"/>
            <a:ext cx="3322991" cy="179562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6 elements of successful brand management</a:t>
            </a:r>
          </a:p>
          <a:p>
            <a:pPr>
              <a:lnSpc>
                <a:spcPct val="150000"/>
              </a:lnSpc>
            </a:pPr>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195892">
            <a:off x="1728158" y="3161950"/>
            <a:ext cx="3189952" cy="125315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333333"/>
                </a:solidFill>
                <a:effectLst/>
              </a:rPr>
              <a:t>Branding Process Guide</a:t>
            </a:r>
          </a:p>
          <a:p>
            <a:pPr>
              <a:lnSpc>
                <a:spcPct val="150000"/>
              </a:lnSpc>
            </a:pPr>
            <a:r>
              <a:rPr lang="en-GB" sz="2400" b="1" dirty="0">
                <a:solidFill>
                  <a:schemeClr val="tx1"/>
                </a:solidFill>
              </a:rPr>
              <a:t>[</a:t>
            </a:r>
            <a:r>
              <a:rPr lang="en-GB" sz="2400" b="1" dirty="0">
                <a:solidFill>
                  <a:schemeClr val="tx1"/>
                </a:solidFill>
                <a:hlinkClick r:id="rId6"/>
              </a:rPr>
              <a:t>CLICK HERE</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183532">
            <a:off x="8706709" y="1085079"/>
            <a:ext cx="3215307" cy="18356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171717"/>
                </a:solidFill>
                <a:effectLst/>
              </a:rPr>
              <a:t>A Brand New Brand: Your Graphic Style</a:t>
            </a:r>
          </a:p>
          <a:p>
            <a:pPr>
              <a:lnSpc>
                <a:spcPct val="150000"/>
              </a:lnSpc>
            </a:pPr>
            <a:r>
              <a:rPr lang="en-US" sz="2400" b="1" dirty="0">
                <a:solidFill>
                  <a:schemeClr val="tx1"/>
                </a:solidFill>
              </a:rPr>
              <a:t>[</a:t>
            </a:r>
            <a:r>
              <a:rPr lang="en-US" sz="2400" b="1" dirty="0">
                <a:solidFill>
                  <a:schemeClr val="tx1"/>
                </a:solidFill>
                <a:hlinkClick r:id="rId7"/>
              </a:rPr>
              <a:t>CLICK HERE</a:t>
            </a:r>
            <a:r>
              <a:rPr lang="en-US" sz="2400" b="1" dirty="0">
                <a:solidFill>
                  <a:schemeClr val="tx1"/>
                </a:solidFill>
              </a:rPr>
              <a:t>] </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286601">
            <a:off x="434288" y="4492286"/>
            <a:ext cx="3247298" cy="17837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92929"/>
                </a:solidFill>
                <a:effectLst/>
              </a:rPr>
              <a:t>Knowing your audience is critical to your brand</a:t>
            </a:r>
          </a:p>
          <a:p>
            <a:pPr>
              <a:lnSpc>
                <a:spcPct val="150000"/>
              </a:lnSpc>
            </a:pPr>
            <a:r>
              <a:rPr lang="en-US" sz="2400" b="1" i="0" dirty="0">
                <a:solidFill>
                  <a:srgbClr val="292929"/>
                </a:solidFill>
                <a:effectLst/>
              </a:rPr>
              <a:t>[</a:t>
            </a:r>
            <a:r>
              <a:rPr lang="en-US" sz="2400" b="1" i="0" dirty="0">
                <a:solidFill>
                  <a:srgbClr val="292929"/>
                </a:solidFill>
                <a:effectLst/>
                <a:hlinkClick r:id="rId8"/>
              </a:rPr>
              <a:t>CLICK HERE</a:t>
            </a:r>
            <a:r>
              <a:rPr lang="en-US" sz="2400" b="1" i="0" dirty="0">
                <a:solidFill>
                  <a:srgbClr val="292929"/>
                </a:solidFill>
                <a:effectLst/>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1208101">
            <a:off x="8546975" y="3497254"/>
            <a:ext cx="3288187" cy="241890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chemeClr val="tx1"/>
                </a:solidFill>
                <a:effectLst/>
              </a:rPr>
              <a:t>How to Define Your Brand’s Tone of Voice: Infographics &amp; Examples</a:t>
            </a:r>
          </a:p>
          <a:p>
            <a:pPr>
              <a:lnSpc>
                <a:spcPct val="150000"/>
              </a:lnSpc>
            </a:pPr>
            <a:r>
              <a:rPr lang="en-US" sz="2400" b="1" i="0" dirty="0">
                <a:solidFill>
                  <a:srgbClr val="444444"/>
                </a:solidFill>
                <a:effectLst/>
              </a:rPr>
              <a:t>[</a:t>
            </a:r>
            <a:r>
              <a:rPr lang="en-US" sz="2400" b="1" i="0" dirty="0">
                <a:solidFill>
                  <a:srgbClr val="444444"/>
                </a:solidFill>
                <a:effectLst/>
                <a:hlinkClick r:id="rId9"/>
              </a:rPr>
              <a:t>CLICK HERE</a:t>
            </a:r>
            <a:r>
              <a:rPr lang="en-US" sz="2400" b="1" i="0" dirty="0">
                <a:solidFill>
                  <a:srgbClr val="444444"/>
                </a:solidFill>
                <a:effectLst/>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Dodatno branje</a:t>
            </a:r>
            <a:endParaRPr lang="en-US" sz="3600" b="1" dirty="0"/>
          </a:p>
        </p:txBody>
      </p:sp>
      <p:sp>
        <p:nvSpPr>
          <p:cNvPr id="11" name="Retângulo: Canto Dobrado 10">
            <a:extLst>
              <a:ext uri="{FF2B5EF4-FFF2-40B4-BE49-F238E27FC236}">
                <a16:creationId xmlns:a16="http://schemas.microsoft.com/office/drawing/2014/main" id="{2A621D07-EFEA-4234-92F1-7706B2EF3614}"/>
              </a:ext>
            </a:extLst>
          </p:cNvPr>
          <p:cNvSpPr/>
          <p:nvPr/>
        </p:nvSpPr>
        <p:spPr>
          <a:xfrm rot="195892">
            <a:off x="4868195" y="618672"/>
            <a:ext cx="3189952" cy="170035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333333"/>
                </a:solidFill>
                <a:effectLst/>
              </a:rPr>
              <a:t>Brand Imagery; What it does to us.</a:t>
            </a:r>
          </a:p>
          <a:p>
            <a:pPr>
              <a:lnSpc>
                <a:spcPct val="150000"/>
              </a:lnSpc>
            </a:pPr>
            <a:r>
              <a:rPr lang="en-GB" sz="2400" b="1" dirty="0">
                <a:solidFill>
                  <a:schemeClr val="tx1"/>
                </a:solidFill>
              </a:rPr>
              <a:t>[</a:t>
            </a:r>
            <a:r>
              <a:rPr lang="en-GB" sz="2400" b="1" dirty="0">
                <a:solidFill>
                  <a:schemeClr val="tx1"/>
                </a:solidFill>
                <a:hlinkClick r:id="rId10"/>
              </a:rPr>
              <a:t>CLICK HERE</a:t>
            </a:r>
            <a:r>
              <a:rPr lang="en-GB" sz="2400" b="1" dirty="0">
                <a:solidFill>
                  <a:schemeClr val="tx1"/>
                </a:solidFill>
              </a:rPr>
              <a:t>]</a:t>
            </a:r>
          </a:p>
        </p:txBody>
      </p:sp>
    </p:spTree>
    <p:extLst>
      <p:ext uri="{BB962C8B-B14F-4D97-AF65-F5344CB8AC3E}">
        <p14:creationId xmlns:p14="http://schemas.microsoft.com/office/powerpoint/2010/main" val="350271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r>
              <a:rPr lang="en-US" sz="3600" b="1" dirty="0"/>
              <a:t> #1</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
        <p:nvSpPr>
          <p:cNvPr id="6" name="Retângulo: Canto Dobrado 5">
            <a:extLst>
              <a:ext uri="{FF2B5EF4-FFF2-40B4-BE49-F238E27FC236}">
                <a16:creationId xmlns:a16="http://schemas.microsoft.com/office/drawing/2014/main" id="{075D1D6A-14B4-4D67-B641-170BEA5AD5B0}"/>
              </a:ext>
            </a:extLst>
          </p:cNvPr>
          <p:cNvSpPr/>
          <p:nvPr/>
        </p:nvSpPr>
        <p:spPr>
          <a:xfrm>
            <a:off x="169683" y="1154537"/>
            <a:ext cx="11887200" cy="5067154"/>
          </a:xfrm>
          <a:prstGeom prst="foldedCorner">
            <a:avLst>
              <a:gd name="adj" fmla="val 8853"/>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sl-SI" sz="2400" b="1" dirty="0">
                <a:solidFill>
                  <a:schemeClr val="tx1"/>
                </a:solidFill>
              </a:rPr>
              <a:t>Razmisli o znamki svojega podjetja (ali o popolnoma novi znamki) in opiši naslednje elemente</a:t>
            </a:r>
            <a:r>
              <a:rPr lang="en-GB" sz="2400" b="1" dirty="0">
                <a:solidFill>
                  <a:schemeClr val="tx1"/>
                </a:solidFill>
              </a:rPr>
              <a:t>:</a:t>
            </a: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Temeljno idejo</a:t>
            </a:r>
            <a:endParaRPr lang="en-GB" sz="2400" dirty="0">
              <a:solidFill>
                <a:schemeClr val="tx1"/>
              </a:solidFill>
            </a:endParaRP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V</a:t>
            </a:r>
            <a:r>
              <a:rPr lang="sl-SI" sz="2400" dirty="0" err="1">
                <a:solidFill>
                  <a:schemeClr val="tx1"/>
                </a:solidFill>
              </a:rPr>
              <a:t>rednote</a:t>
            </a:r>
            <a:endParaRPr lang="en-GB" sz="2400" dirty="0">
              <a:solidFill>
                <a:schemeClr val="tx1"/>
              </a:solidFill>
            </a:endParaRP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Osebnost znamke</a:t>
            </a:r>
            <a:endParaRPr lang="en-GB" sz="2400" dirty="0">
              <a:solidFill>
                <a:schemeClr val="tx1"/>
              </a:solidFill>
            </a:endParaRP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Glas znamke</a:t>
            </a:r>
            <a:endParaRPr lang="en-GB" sz="2400" dirty="0">
              <a:solidFill>
                <a:schemeClr val="tx1"/>
              </a:solidFill>
            </a:endParaRPr>
          </a:p>
          <a:p>
            <a:pPr marL="180000">
              <a:lnSpc>
                <a:spcPct val="150000"/>
              </a:lnSpc>
              <a:spcAft>
                <a:spcPts val="600"/>
              </a:spcAft>
              <a:buClr>
                <a:srgbClr val="6ECECB"/>
              </a:buClr>
            </a:pPr>
            <a:r>
              <a:rPr lang="sl-SI" sz="2400" b="1" dirty="0">
                <a:solidFill>
                  <a:schemeClr val="tx1"/>
                </a:solidFill>
              </a:rPr>
              <a:t>Nato pripravi tablo čustev, ki predstavljajo bistvo znamke in njeno vizualno identiteto</a:t>
            </a:r>
            <a:r>
              <a:rPr lang="en-GB" sz="2400" b="1" dirty="0">
                <a:solidFill>
                  <a:schemeClr val="tx1"/>
                </a:solidFill>
              </a:rPr>
              <a:t>.</a:t>
            </a:r>
            <a:r>
              <a:rPr lang="sl-SI" sz="2400" b="1" dirty="0">
                <a:solidFill>
                  <a:schemeClr val="tx1"/>
                </a:solidFill>
              </a:rPr>
              <a:t> Ne pozabi vključiti logotipa, tipografije in barvne palete</a:t>
            </a:r>
            <a:r>
              <a:rPr lang="en-GB" sz="2400" b="1" dirty="0">
                <a:solidFill>
                  <a:schemeClr val="tx1"/>
                </a:solidFill>
              </a:rPr>
              <a:t>.</a:t>
            </a:r>
          </a:p>
        </p:txBody>
      </p:sp>
    </p:spTree>
    <p:extLst>
      <p:ext uri="{BB962C8B-B14F-4D97-AF65-F5344CB8AC3E}">
        <p14:creationId xmlns:p14="http://schemas.microsoft.com/office/powerpoint/2010/main" val="348679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4" name="Text Placeholder 2">
            <a:extLst>
              <a:ext uri="{FF2B5EF4-FFF2-40B4-BE49-F238E27FC236}">
                <a16:creationId xmlns:a16="http://schemas.microsoft.com/office/drawing/2014/main" id="{4BBFF004-29FA-4C23-8D6C-5C849699F54C}"/>
              </a:ext>
            </a:extLst>
          </p:cNvPr>
          <p:cNvSpPr>
            <a:spLocks noGrp="1"/>
          </p:cNvSpPr>
          <p:nvPr>
            <p:ph type="body" sz="quarter" idx="14"/>
          </p:nvPr>
        </p:nvSpPr>
        <p:spPr>
          <a:xfrm>
            <a:off x="497155" y="4662192"/>
            <a:ext cx="9000157" cy="469184"/>
          </a:xfrm>
        </p:spPr>
        <p:txBody>
          <a:bodyPr/>
          <a:lstStyle/>
          <a:p>
            <a:r>
              <a:rPr lang="en-US" sz="2800" b="1" dirty="0"/>
              <a:t>Modul VIII. </a:t>
            </a:r>
            <a:r>
              <a:rPr lang="sl-SI" sz="2800" b="1" dirty="0" err="1"/>
              <a:t>Znamčenje</a:t>
            </a:r>
            <a:r>
              <a:rPr lang="sl-SI" sz="2800" b="1" dirty="0"/>
              <a:t> dobrega počutja</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5DB3BB2-62BE-4ED9-A4E0-4CAB58B6720F}"/>
              </a:ext>
            </a:extLst>
          </p:cNvPr>
          <p:cNvPicPr>
            <a:picLocks noChangeAspect="1"/>
          </p:cNvPicPr>
          <p:nvPr/>
        </p:nvPicPr>
        <p:blipFill>
          <a:blip r:embed="rId2"/>
          <a:stretch>
            <a:fillRect/>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 poglavja</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sl-SI" dirty="0"/>
              <a:t>Razumeti vedno večjo vlogo </a:t>
            </a:r>
            <a:r>
              <a:rPr lang="sl-SI" dirty="0" err="1"/>
              <a:t>znamčenja</a:t>
            </a:r>
            <a:r>
              <a:rPr lang="sl-SI" dirty="0"/>
              <a:t> in njegovo kompleksnost, ki se nanaša tako na konceptualni kot na vizualni vidik znamke.</a:t>
            </a:r>
            <a:endParaRPr lang="en-US" dirty="0"/>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spoznali, kaj so znamke in kako se ustvarjajo in razvijajo skupaj s svojo ciljno javnostjo</a:t>
            </a:r>
            <a:r>
              <a:rPr lang="en-GB" sz="2400" spc="-2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se naučili, da bi znamke morale izvirati iz temeljne ideje podjetja oz. njegovega temeljnega cilja poslovanja</a:t>
            </a:r>
            <a:r>
              <a:rPr lang="en-GB" sz="2400" dirty="0">
                <a:solidFill>
                  <a:schemeClr val="tx1"/>
                </a:solidFill>
              </a:rPr>
              <a:t>. </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razumeli, kako sta identiteta znamke in osebnost znamke vzpostavljeni, negovani in predstavljeni ter kako se komunicirajo vrednote, namen, glas ter ton znamke</a:t>
            </a:r>
            <a:r>
              <a:rPr lang="en-GB" sz="2400" dirty="0">
                <a:solidFill>
                  <a:schemeClr val="tx1"/>
                </a:solidFill>
              </a:rPr>
              <a:t>.</a:t>
            </a:r>
          </a:p>
        </p:txBody>
      </p:sp>
      <p:pic>
        <p:nvPicPr>
          <p:cNvPr id="9" name="Imagem 8">
            <a:extLst>
              <a:ext uri="{FF2B5EF4-FFF2-40B4-BE49-F238E27FC236}">
                <a16:creationId xmlns:a16="http://schemas.microsoft.com/office/drawing/2014/main" id="{06A1614F-5081-4EAB-97DF-561D90170519}"/>
              </a:ext>
            </a:extLst>
          </p:cNvPr>
          <p:cNvPicPr>
            <a:picLocks noChangeAspect="1"/>
          </p:cNvPicPr>
          <p:nvPr/>
        </p:nvPicPr>
        <p:blipFill rotWithShape="1">
          <a:blip r:embed="rId3"/>
          <a:srcRect l="11111"/>
          <a:stretch/>
        </p:blipFill>
        <p:spPr>
          <a:xfrm>
            <a:off x="0" y="0"/>
            <a:ext cx="4572000" cy="6858000"/>
          </a:xfrm>
          <a:prstGeom prst="rect">
            <a:avLst/>
          </a:prstGeom>
        </p:spPr>
      </p:pic>
    </p:spTree>
    <p:extLst>
      <p:ext uri="{BB962C8B-B14F-4D97-AF65-F5344CB8AC3E}">
        <p14:creationId xmlns:p14="http://schemas.microsoft.com/office/powerpoint/2010/main" val="2217815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0F1C263-F524-4B1B-AA83-627DC6513B9F}"/>
              </a:ext>
            </a:extLst>
          </p:cNvPr>
          <p:cNvPicPr>
            <a:picLocks noChangeAspect="1"/>
          </p:cNvPicPr>
          <p:nvPr/>
        </p:nvPicPr>
        <p:blipFill>
          <a:blip r:embed="rId2"/>
          <a:stretch>
            <a:fillRect/>
          </a:stretch>
        </p:blipFill>
        <p:spPr>
          <a:xfrm>
            <a:off x="7782060" y="0"/>
            <a:ext cx="4572000" cy="6858000"/>
          </a:xfrm>
          <a:prstGeom prst="rect">
            <a:avLst/>
          </a:prstGeom>
        </p:spPr>
      </p:pic>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raziskovali, kako bi moral slogan izražati bistvo znamke in kaj so koristi nakupa izdelka za kupca</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spoznali temeljne komponente vizualne identitete znamke, vključno z logotipom, tipografijo, barvno paleto in grafičnim stilom</a:t>
            </a:r>
            <a:r>
              <a:rPr lang="en-GB" sz="2400" dirty="0">
                <a:solidFill>
                  <a:schemeClr val="tx1"/>
                </a:solidFill>
              </a:rPr>
              <a:t>.</a:t>
            </a:r>
          </a:p>
        </p:txBody>
      </p:sp>
    </p:spTree>
    <p:extLst>
      <p:ext uri="{BB962C8B-B14F-4D97-AF65-F5344CB8AC3E}">
        <p14:creationId xmlns:p14="http://schemas.microsoft.com/office/powerpoint/2010/main" val="88691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2" name="Retângulo 21">
            <a:extLst>
              <a:ext uri="{FF2B5EF4-FFF2-40B4-BE49-F238E27FC236}">
                <a16:creationId xmlns:a16="http://schemas.microsoft.com/office/drawing/2014/main" id="{05973FDF-5665-4732-A20A-A98485899387}"/>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0CB4D738-C9F5-4ACE-A922-52F59404D89C}"/>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Retângulo 30">
            <a:extLst>
              <a:ext uri="{FF2B5EF4-FFF2-40B4-BE49-F238E27FC236}">
                <a16:creationId xmlns:a16="http://schemas.microsoft.com/office/drawing/2014/main" id="{DED94DE5-FB12-4058-8483-8AB82664D359}"/>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299FAFD4-9CD9-4181-AE97-54A17E911D22}"/>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196B2DA5-700A-4445-A731-711B7FF9AAF5}"/>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Seta: Pentágono 41">
            <a:extLst>
              <a:ext uri="{FF2B5EF4-FFF2-40B4-BE49-F238E27FC236}">
                <a16:creationId xmlns:a16="http://schemas.microsoft.com/office/drawing/2014/main" id="{EFA51F76-749A-4452-89E4-68EE2FC6D42A}"/>
              </a:ext>
            </a:extLst>
          </p:cNvPr>
          <p:cNvSpPr/>
          <p:nvPr/>
        </p:nvSpPr>
        <p:spPr>
          <a:xfrm>
            <a:off x="360413" y="5093575"/>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VIII. </a:t>
            </a:r>
            <a:r>
              <a:rPr lang="sl-SI" sz="2800" b="1" dirty="0" err="1">
                <a:effectLst>
                  <a:outerShdw blurRad="38100" dist="38100" dir="2700000" algn="tl">
                    <a:srgbClr val="000000">
                      <a:alpha val="43137"/>
                    </a:srgbClr>
                  </a:outerShdw>
                </a:effectLst>
              </a:rPr>
              <a:t>Znamčenje</a:t>
            </a:r>
            <a:r>
              <a:rPr lang="sl-SI" sz="2800" b="1" dirty="0">
                <a:effectLst>
                  <a:outerShdw blurRad="38100" dist="38100" dir="2700000" algn="tl">
                    <a:srgbClr val="000000">
                      <a:alpha val="43137"/>
                    </a:srgbClr>
                  </a:outerShdw>
                </a:effectLst>
              </a:rPr>
              <a:t> dobrega počutja</a:t>
            </a:r>
            <a:endParaRPr lang="en-GB" sz="2800" b="1" dirty="0">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5556D81F-D41D-444B-8458-2AEB17BB7644}"/>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4" name="Imagem 43">
            <a:extLst>
              <a:ext uri="{FF2B5EF4-FFF2-40B4-BE49-F238E27FC236}">
                <a16:creationId xmlns:a16="http://schemas.microsoft.com/office/drawing/2014/main" id="{8A314966-81D6-4C7E-B4B9-F91D6DB7ADD7}"/>
              </a:ext>
            </a:extLst>
          </p:cNvPr>
          <p:cNvPicPr>
            <a:picLocks noChangeAspect="1"/>
          </p:cNvPicPr>
          <p:nvPr/>
        </p:nvPicPr>
        <p:blipFill>
          <a:blip r:embed="rId4"/>
          <a:stretch>
            <a:fillRect/>
          </a:stretch>
        </p:blipFill>
        <p:spPr>
          <a:xfrm>
            <a:off x="6897310" y="5733357"/>
            <a:ext cx="360000" cy="360000"/>
          </a:xfrm>
          <a:prstGeom prst="rect">
            <a:avLst/>
          </a:prstGeom>
        </p:spPr>
      </p:pic>
      <p:sp>
        <p:nvSpPr>
          <p:cNvPr id="46" name="Retângulo 45">
            <a:extLst>
              <a:ext uri="{FF2B5EF4-FFF2-40B4-BE49-F238E27FC236}">
                <a16:creationId xmlns:a16="http://schemas.microsoft.com/office/drawing/2014/main" id="{96086AF4-D303-4CB9-ACDA-ED892FA96E3F}"/>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7" name="Retângulo 46">
            <a:extLst>
              <a:ext uri="{FF2B5EF4-FFF2-40B4-BE49-F238E27FC236}">
                <a16:creationId xmlns:a16="http://schemas.microsoft.com/office/drawing/2014/main" id="{4B56B5BD-C661-4793-92BC-0A36C3482EF4}"/>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9A621812-B695-4268-B3EA-E588CE651BC6}"/>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938297D9-94EB-4E1A-BB65-98CE91A88ECB}"/>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50" name="Imagem 49">
            <a:extLst>
              <a:ext uri="{FF2B5EF4-FFF2-40B4-BE49-F238E27FC236}">
                <a16:creationId xmlns:a16="http://schemas.microsoft.com/office/drawing/2014/main" id="{F64393CC-763A-422B-8C55-5363895FBC63}"/>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51" name="Imagem 50">
            <a:extLst>
              <a:ext uri="{FF2B5EF4-FFF2-40B4-BE49-F238E27FC236}">
                <a16:creationId xmlns:a16="http://schemas.microsoft.com/office/drawing/2014/main" id="{BA4DAFC6-3D42-4452-8058-1BBC5D27A625}"/>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52" name="Imagem 51">
            <a:extLst>
              <a:ext uri="{FF2B5EF4-FFF2-40B4-BE49-F238E27FC236}">
                <a16:creationId xmlns:a16="http://schemas.microsoft.com/office/drawing/2014/main" id="{41549927-1F45-4B18-8CED-B639405892BF}"/>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32D7F560-9B0E-4E8B-90B5-1BE43FF219B2}"/>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54" name="Imagem 53">
            <a:extLst>
              <a:ext uri="{FF2B5EF4-FFF2-40B4-BE49-F238E27FC236}">
                <a16:creationId xmlns:a16="http://schemas.microsoft.com/office/drawing/2014/main" id="{BF096D7F-6478-477C-8B66-0799BD57257F}"/>
              </a:ext>
            </a:extLst>
          </p:cNvPr>
          <p:cNvPicPr>
            <a:picLocks noChangeAspect="1"/>
          </p:cNvPicPr>
          <p:nvPr/>
        </p:nvPicPr>
        <p:blipFill>
          <a:blip r:embed="rId3"/>
          <a:stretch>
            <a:fillRect/>
          </a:stretch>
        </p:blipFill>
        <p:spPr>
          <a:xfrm>
            <a:off x="6897680" y="4561792"/>
            <a:ext cx="360000" cy="360000"/>
          </a:xfrm>
          <a:prstGeom prst="rect">
            <a:avLst/>
          </a:prstGeom>
        </p:spPr>
      </p:pic>
      <p:pic>
        <p:nvPicPr>
          <p:cNvPr id="56" name="Imagem 55">
            <a:extLst>
              <a:ext uri="{FF2B5EF4-FFF2-40B4-BE49-F238E27FC236}">
                <a16:creationId xmlns:a16="http://schemas.microsoft.com/office/drawing/2014/main" id="{2F96C935-3A77-43D5-9C4A-0A5E16566F50}"/>
              </a:ext>
            </a:extLst>
          </p:cNvPr>
          <p:cNvPicPr>
            <a:picLocks noChangeAspect="1"/>
          </p:cNvPicPr>
          <p:nvPr/>
        </p:nvPicPr>
        <p:blipFill>
          <a:blip r:embed="rId3"/>
          <a:stretch>
            <a:fillRect/>
          </a:stretch>
        </p:blipFill>
        <p:spPr>
          <a:xfrm>
            <a:off x="6897680" y="5147574"/>
            <a:ext cx="360000" cy="360000"/>
          </a:xfrm>
          <a:prstGeom prst="rect">
            <a:avLst/>
          </a:prstGeom>
        </p:spPr>
      </p:pic>
    </p:spTree>
    <p:extLst>
      <p:ext uri="{BB962C8B-B14F-4D97-AF65-F5344CB8AC3E}">
        <p14:creationId xmlns:p14="http://schemas.microsoft.com/office/powerpoint/2010/main" val="516856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6096000" y="962967"/>
            <a:ext cx="5866586" cy="697353"/>
          </a:xfrm>
        </p:spPr>
        <p:txBody>
          <a:bodyPr/>
          <a:lstStyle/>
          <a:p>
            <a:r>
              <a:rPr lang="sl-SI" dirty="0"/>
              <a:t>Hvala za pozornost</a:t>
            </a:r>
            <a:endParaRPr lang="en-US"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a:t>Vprašanja</a:t>
            </a:r>
            <a:r>
              <a:rPr lang="en-US"/>
              <a:t>?</a:t>
            </a:r>
            <a:endParaRPr lang="en-US" dirty="0"/>
          </a:p>
        </p:txBody>
      </p:sp>
      <p:sp>
        <p:nvSpPr>
          <p:cNvPr id="28" name="CaixaDeTexto 27">
            <a:extLst>
              <a:ext uri="{FF2B5EF4-FFF2-40B4-BE49-F238E27FC236}">
                <a16:creationId xmlns:a16="http://schemas.microsoft.com/office/drawing/2014/main" id="{2C0D170A-365B-4F3C-99F7-166850FC4E4E}"/>
              </a:ext>
            </a:extLst>
          </p:cNvPr>
          <p:cNvSpPr txBox="1"/>
          <p:nvPr/>
        </p:nvSpPr>
        <p:spPr>
          <a:xfrm>
            <a:off x="7866888" y="4077055"/>
            <a:ext cx="3965448" cy="2588529"/>
          </a:xfrm>
          <a:prstGeom prst="rect">
            <a:avLst/>
          </a:prstGeom>
          <a:noFill/>
        </p:spPr>
        <p:txBody>
          <a:bodyPr wrap="square">
            <a:spAutoFit/>
          </a:bodyPr>
          <a:lstStyle/>
          <a:p>
            <a:pPr algn="l">
              <a:lnSpc>
                <a:spcPct val="150000"/>
              </a:lnSpc>
              <a:spcAft>
                <a:spcPts val="1200"/>
              </a:spcAft>
            </a:pPr>
            <a:r>
              <a:rPr lang="en-US"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b="1" i="0" dirty="0">
              <a:solidFill>
                <a:srgbClr val="6ECECB"/>
              </a:solidFill>
              <a:effectLst/>
            </a:endParaRPr>
          </a:p>
          <a:p>
            <a:pPr algn="l">
              <a:lnSpc>
                <a:spcPct val="150000"/>
              </a:lnSpc>
              <a:spcAft>
                <a:spcPts val="1200"/>
              </a:spcAft>
            </a:pPr>
            <a:r>
              <a:rPr lang="en-US" b="1" i="0" dirty="0">
                <a:effectLst/>
              </a:rPr>
              <a:t>Detour </a:t>
            </a:r>
            <a:r>
              <a:rPr lang="en-US" b="1" dirty="0"/>
              <a:t>on Facebook</a:t>
            </a:r>
            <a:endParaRPr lang="en-US" b="1" i="0" dirty="0">
              <a:effectLst/>
            </a:endParaRPr>
          </a:p>
          <a:p>
            <a:pPr algn="l">
              <a:lnSpc>
                <a:spcPct val="150000"/>
              </a:lnSpc>
              <a:spcAft>
                <a:spcPts val="1200"/>
              </a:spcAft>
            </a:pPr>
            <a:r>
              <a:rPr lang="en-US" b="0" i="0" dirty="0">
                <a:effectLst/>
              </a:rPr>
              <a:t>@WellbeingTourismDestinations</a:t>
            </a:r>
          </a:p>
          <a:p>
            <a:pPr algn="l">
              <a:lnSpc>
                <a:spcPct val="150000"/>
              </a:lnSpc>
              <a:spcAft>
                <a:spcPts val="1200"/>
              </a:spcAft>
            </a:pPr>
            <a:r>
              <a:rPr lang="en-US" b="0" i="0" strike="noStrike" dirty="0">
                <a:effectLst/>
              </a:rPr>
              <a:t>#detourdestinations #erasmusplus #detour #wellbeing</a:t>
            </a:r>
            <a:endParaRPr lang="en-US"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7474283" y="4255526"/>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7475860" y="4748527"/>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Česa se bomo naučili?</a:t>
            </a:r>
            <a:endParaRPr lang="en-US" sz="3600" b="1" dirty="0"/>
          </a:p>
        </p:txBody>
      </p:sp>
      <p:sp>
        <p:nvSpPr>
          <p:cNvPr id="4" name="Retângulo 3">
            <a:extLst>
              <a:ext uri="{FF2B5EF4-FFF2-40B4-BE49-F238E27FC236}">
                <a16:creationId xmlns:a16="http://schemas.microsoft.com/office/drawing/2014/main" id="{42F57B1D-41E3-425F-8DF5-DEBB5854A5E9}"/>
              </a:ext>
            </a:extLst>
          </p:cNvPr>
          <p:cNvSpPr/>
          <p:nvPr/>
        </p:nvSpPr>
        <p:spPr>
          <a:xfrm>
            <a:off x="331470" y="1046457"/>
            <a:ext cx="706155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Prepoznati pomen znamk in procesa </a:t>
            </a:r>
            <a:r>
              <a:rPr lang="sl-SI" sz="2400" dirty="0" err="1">
                <a:solidFill>
                  <a:schemeClr val="tx1"/>
                </a:solidFill>
              </a:rPr>
              <a:t>znamčenja</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Pojasniti moč temeljne ideje znamke.</a:t>
            </a:r>
            <a:endParaRPr lang="en-GB" sz="2400" dirty="0">
              <a:solidFill>
                <a:schemeClr val="tx1"/>
              </a:solidFill>
            </a:endParaRP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Razlikovati med pojmi, kot so identiteta znamke, osebnost blagovne znamke ter glas znamke</a:t>
            </a:r>
            <a:r>
              <a:rPr lang="en-GB"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Razumeti pomen sloganov znamke</a:t>
            </a:r>
            <a:r>
              <a:rPr lang="en-GB" sz="2400" dirty="0">
                <a:solidFill>
                  <a:schemeClr val="tx1"/>
                </a:solidFill>
              </a:rPr>
              <a:t>. </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Kritično razumeti pojem vizualne identitete znamke</a:t>
            </a:r>
            <a:r>
              <a:rPr lang="en-GB" sz="2400" dirty="0">
                <a:solidFill>
                  <a:schemeClr val="tx1"/>
                </a:solidFill>
              </a:rPr>
              <a:t>.</a:t>
            </a:r>
          </a:p>
        </p:txBody>
      </p:sp>
      <p:pic>
        <p:nvPicPr>
          <p:cNvPr id="5" name="Imagem 4">
            <a:extLst>
              <a:ext uri="{FF2B5EF4-FFF2-40B4-BE49-F238E27FC236}">
                <a16:creationId xmlns:a16="http://schemas.microsoft.com/office/drawing/2014/main" id="{BA2846EA-6584-4E0C-9D0F-0EBC88DEA7C9}"/>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1959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C0FA66F6-0518-439C-AF74-FD893BA95E2F}"/>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8.1. </a:t>
            </a:r>
            <a:r>
              <a:rPr lang="sl-SI" sz="2400" dirty="0">
                <a:solidFill>
                  <a:schemeClr val="tx1"/>
                </a:solidFill>
              </a:rPr>
              <a:t>Znamke</a:t>
            </a:r>
            <a:r>
              <a:rPr lang="en-US" sz="2400" dirty="0">
                <a:solidFill>
                  <a:schemeClr val="tx1"/>
                </a:solidFill>
              </a:rPr>
              <a:t> &amp; </a:t>
            </a:r>
            <a:r>
              <a:rPr lang="sl-SI" sz="2400" dirty="0" err="1">
                <a:solidFill>
                  <a:schemeClr val="tx1"/>
                </a:solidFill>
              </a:rPr>
              <a:t>Znamčenje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8.2. </a:t>
            </a:r>
            <a:r>
              <a:rPr lang="sl-SI" sz="2400" dirty="0">
                <a:solidFill>
                  <a:schemeClr val="tx1"/>
                </a:solidFill>
              </a:rPr>
              <a:t>Identiteta znamke in osebnost znamke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8.3. </a:t>
            </a:r>
            <a:r>
              <a:rPr lang="sl-SI" sz="2400" dirty="0">
                <a:solidFill>
                  <a:schemeClr val="tx1"/>
                </a:solidFill>
              </a:rPr>
              <a:t>Vizualna identiteta znamke</a:t>
            </a:r>
            <a:endParaRPr lang="en-US" sz="2400"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a:t>
            </a:r>
            <a:r>
              <a:rPr lang="en-US" sz="3600" b="1" dirty="0"/>
              <a:t> &amp; </a:t>
            </a:r>
            <a:r>
              <a:rPr lang="sl-SI" sz="3600" b="1" dirty="0"/>
              <a:t>Viri</a:t>
            </a:r>
            <a:endParaRPr lang="en-US" sz="3600" b="1" dirty="0"/>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39"/>
            <a:ext cx="5040000" cy="43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8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 </a:t>
            </a:r>
            <a:r>
              <a:rPr lang="en-US" sz="2400" dirty="0">
                <a:solidFill>
                  <a:schemeClr val="tx1"/>
                </a:solidFill>
              </a:rPr>
              <a:t>5 </a:t>
            </a:r>
            <a:r>
              <a:rPr lang="sl-SI" sz="2400" dirty="0">
                <a:solidFill>
                  <a:schemeClr val="tx1"/>
                </a:solidFill>
              </a:rPr>
              <a:t>video predstavitev</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 </a:t>
            </a:r>
            <a:r>
              <a:rPr lang="en-US" sz="2400" dirty="0">
                <a:solidFill>
                  <a:schemeClr val="tx1"/>
                </a:solidFill>
              </a:rPr>
              <a:t>10 </a:t>
            </a:r>
            <a:r>
              <a:rPr lang="sl-SI" sz="2400" dirty="0">
                <a:solidFill>
                  <a:schemeClr val="tx1"/>
                </a:solidFill>
              </a:rPr>
              <a:t>primerov dobre prakse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c. </a:t>
            </a:r>
            <a:r>
              <a:rPr lang="en-US" sz="2400" dirty="0">
                <a:solidFill>
                  <a:schemeClr val="tx1"/>
                </a:solidFill>
              </a:rPr>
              <a:t>8 </a:t>
            </a:r>
            <a:r>
              <a:rPr lang="sl-SI" sz="2400" dirty="0">
                <a:solidFill>
                  <a:schemeClr val="tx1"/>
                </a:solidFill>
              </a:rPr>
              <a:t>člankov za poglobitev razumevanja</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d. </a:t>
            </a:r>
            <a:r>
              <a:rPr lang="en-US" sz="2400" dirty="0">
                <a:solidFill>
                  <a:schemeClr val="tx1"/>
                </a:solidFill>
              </a:rPr>
              <a:t>1 </a:t>
            </a:r>
            <a:r>
              <a:rPr lang="sl-SI" sz="2400" dirty="0">
                <a:solidFill>
                  <a:schemeClr val="tx1"/>
                </a:solidFill>
              </a:rPr>
              <a:t>naloga</a:t>
            </a:r>
            <a:endParaRPr lang="en-US" sz="2400" dirty="0">
              <a:solidFill>
                <a:schemeClr val="tx1"/>
              </a:solidFill>
            </a:endParaRP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3"/>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4"/>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Marcador de Posição da Imagem 20">
            <a:extLst>
              <a:ext uri="{FF2B5EF4-FFF2-40B4-BE49-F238E27FC236}">
                <a16:creationId xmlns:a16="http://schemas.microsoft.com/office/drawing/2014/main" id="{BF1ECF79-AC9F-41D8-B51D-0D3C222FE83E}"/>
              </a:ext>
            </a:extLst>
          </p:cNvPr>
          <p:cNvPicPr>
            <a:picLocks noGrp="1" noChangeAspect="1"/>
          </p:cNvPicPr>
          <p:nvPr>
            <p:ph type="pic" sz="quarter" idx="19"/>
          </p:nvPr>
        </p:nvPicPr>
        <p:blipFill rotWithShape="1">
          <a:blip r:embed="rId2"/>
          <a:srcRect t="7899" b="7899"/>
          <a:stretch/>
        </p:blipFill>
        <p:spPr/>
      </p:pic>
      <p:sp>
        <p:nvSpPr>
          <p:cNvPr id="5" name="Text Placeholder 1">
            <a:extLst>
              <a:ext uri="{FF2B5EF4-FFF2-40B4-BE49-F238E27FC236}">
                <a16:creationId xmlns:a16="http://schemas.microsoft.com/office/drawing/2014/main" id="{9D649FE5-308A-4282-BAD0-9A951F235E42}"/>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8.1.</a:t>
            </a:r>
          </a:p>
          <a:p>
            <a:r>
              <a:rPr lang="sl-SI" sz="4400" dirty="0">
                <a:solidFill>
                  <a:schemeClr val="bg1"/>
                </a:solidFill>
                <a:effectLst>
                  <a:outerShdw blurRad="38100" dist="38100" dir="2700000" algn="tl">
                    <a:srgbClr val="000000">
                      <a:alpha val="43137"/>
                    </a:srgbClr>
                  </a:outerShdw>
                </a:effectLst>
              </a:rPr>
              <a:t>Znamke</a:t>
            </a:r>
            <a:r>
              <a:rPr lang="en-US" sz="4400" dirty="0">
                <a:solidFill>
                  <a:schemeClr val="bg1"/>
                </a:solidFill>
                <a:effectLst>
                  <a:outerShdw blurRad="38100" dist="38100" dir="2700000" algn="tl">
                    <a:srgbClr val="000000">
                      <a:alpha val="43137"/>
                    </a:srgbClr>
                  </a:outerShdw>
                </a:effectLst>
              </a:rPr>
              <a:t> &amp; </a:t>
            </a:r>
            <a:r>
              <a:rPr lang="sl-SI" sz="4400" dirty="0" err="1">
                <a:solidFill>
                  <a:schemeClr val="bg1"/>
                </a:solidFill>
                <a:effectLst>
                  <a:outerShdw blurRad="38100" dist="38100" dir="2700000" algn="tl">
                    <a:srgbClr val="000000">
                      <a:alpha val="43137"/>
                    </a:srgbClr>
                  </a:outerShdw>
                </a:effectLst>
              </a:rPr>
              <a:t>Znamčenje</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0614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E3DEDB-F433-4290-BDA0-4BB51F0E8F8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5F41C4E-B163-47FA-AACE-0BF5E6F64EF7}">
  <ds:schemaRefs>
    <ds:schemaRef ds:uri="http://schemas.microsoft.com/sharepoint/v3/contenttype/forms"/>
  </ds:schemaRefs>
</ds:datastoreItem>
</file>

<file path=customXml/itemProps3.xml><?xml version="1.0" encoding="utf-8"?>
<ds:datastoreItem xmlns:ds="http://schemas.openxmlformats.org/officeDocument/2006/customXml" ds:itemID="{8134ED49-6EB6-4A50-88B9-446017A57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13963</TotalTime>
  <Words>5143</Words>
  <Application>Microsoft Office PowerPoint</Application>
  <PresentationFormat>Širokozaslonsko</PresentationFormat>
  <Paragraphs>550</Paragraphs>
  <Slides>63</Slides>
  <Notes>37</Notes>
  <HiddenSlides>0</HiddenSlides>
  <MMClips>9</MMClips>
  <ScaleCrop>false</ScaleCrop>
  <HeadingPairs>
    <vt:vector size="6" baseType="variant">
      <vt:variant>
        <vt:lpstr>Uporabljene pisave</vt:lpstr>
      </vt:variant>
      <vt:variant>
        <vt:i4>14</vt:i4>
      </vt:variant>
      <vt:variant>
        <vt:lpstr>Tema</vt:lpstr>
      </vt:variant>
      <vt:variant>
        <vt:i4>1</vt:i4>
      </vt:variant>
      <vt:variant>
        <vt:lpstr>Naslovi diapozitivov</vt:lpstr>
      </vt:variant>
      <vt:variant>
        <vt:i4>63</vt:i4>
      </vt:variant>
    </vt:vector>
  </HeadingPairs>
  <TitlesOfParts>
    <vt:vector size="78" baseType="lpstr">
      <vt:lpstr>Arial</vt:lpstr>
      <vt:lpstr>Avenir Next</vt:lpstr>
      <vt:lpstr>Bauhaus 93</vt:lpstr>
      <vt:lpstr>Brush Script MT</vt:lpstr>
      <vt:lpstr>Calibri</vt:lpstr>
      <vt:lpstr>Calibri Light</vt:lpstr>
      <vt:lpstr>Canto Roman</vt:lpstr>
      <vt:lpstr>Garamond</vt:lpstr>
      <vt:lpstr>Georgia</vt:lpstr>
      <vt:lpstr>Helvetica</vt:lpstr>
      <vt:lpstr>Jokerman</vt:lpstr>
      <vt:lpstr>Quattrocento Sans</vt:lpstr>
      <vt:lpstr>StoneSerif</vt:lpstr>
      <vt:lpstr>Times New Roman</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923</cp:revision>
  <dcterms:created xsi:type="dcterms:W3CDTF">2019-11-20T14:08:21Z</dcterms:created>
  <dcterms:modified xsi:type="dcterms:W3CDTF">2021-07-26T12:38:40Z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