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2"/>
  </p:notesMasterIdLst>
  <p:sldIdLst>
    <p:sldId id="275" r:id="rId5"/>
    <p:sldId id="582" r:id="rId6"/>
    <p:sldId id="288" r:id="rId7"/>
    <p:sldId id="581" r:id="rId8"/>
    <p:sldId id="329" r:id="rId9"/>
    <p:sldId id="397" r:id="rId10"/>
    <p:sldId id="398" r:id="rId11"/>
    <p:sldId id="285" r:id="rId12"/>
    <p:sldId id="449" r:id="rId13"/>
    <p:sldId id="433" r:id="rId14"/>
    <p:sldId id="276" r:id="rId15"/>
    <p:sldId id="401" r:id="rId16"/>
    <p:sldId id="283" r:id="rId17"/>
    <p:sldId id="402" r:id="rId18"/>
    <p:sldId id="403" r:id="rId19"/>
    <p:sldId id="404" r:id="rId20"/>
    <p:sldId id="406" r:id="rId21"/>
    <p:sldId id="295" r:id="rId22"/>
    <p:sldId id="407" r:id="rId23"/>
    <p:sldId id="409" r:id="rId24"/>
    <p:sldId id="434" r:id="rId25"/>
    <p:sldId id="405" r:id="rId26"/>
    <p:sldId id="413" r:id="rId27"/>
    <p:sldId id="435" r:id="rId28"/>
    <p:sldId id="410" r:id="rId29"/>
    <p:sldId id="436" r:id="rId30"/>
    <p:sldId id="411" r:id="rId31"/>
    <p:sldId id="414" r:id="rId32"/>
    <p:sldId id="415" r:id="rId33"/>
    <p:sldId id="416" r:id="rId34"/>
    <p:sldId id="299" r:id="rId35"/>
    <p:sldId id="412" r:id="rId36"/>
    <p:sldId id="417" r:id="rId37"/>
    <p:sldId id="418" r:id="rId38"/>
    <p:sldId id="419" r:id="rId39"/>
    <p:sldId id="421" r:id="rId40"/>
    <p:sldId id="422" r:id="rId41"/>
    <p:sldId id="437" r:id="rId42"/>
    <p:sldId id="277" r:id="rId43"/>
    <p:sldId id="291" r:id="rId44"/>
    <p:sldId id="423" r:id="rId45"/>
    <p:sldId id="424" r:id="rId46"/>
    <p:sldId id="282" r:id="rId47"/>
    <p:sldId id="425" r:id="rId48"/>
    <p:sldId id="335" r:id="rId49"/>
    <p:sldId id="292" r:id="rId50"/>
    <p:sldId id="429" r:id="rId51"/>
    <p:sldId id="430" r:id="rId52"/>
    <p:sldId id="279" r:id="rId53"/>
    <p:sldId id="431" r:id="rId54"/>
    <p:sldId id="428" r:id="rId55"/>
    <p:sldId id="280" r:id="rId56"/>
    <p:sldId id="326" r:id="rId57"/>
    <p:sldId id="448" r:id="rId58"/>
    <p:sldId id="289" r:id="rId59"/>
    <p:sldId id="580" r:id="rId60"/>
    <p:sldId id="298" r:id="rId61"/>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6D2"/>
    <a:srgbClr val="6ECECB"/>
    <a:srgbClr val="FDDE00"/>
    <a:srgbClr val="F7981D"/>
    <a:srgbClr val="404040"/>
    <a:srgbClr val="F6BC67"/>
    <a:srgbClr val="A6377D"/>
    <a:srgbClr val="4D2B65"/>
    <a:srgbClr val="5E5E5E"/>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30" autoAdjust="0"/>
    <p:restoredTop sz="84615" autoAdjust="0"/>
  </p:normalViewPr>
  <p:slideViewPr>
    <p:cSldViewPr snapToGrid="0" snapToObjects="1">
      <p:cViewPr varScale="1">
        <p:scale>
          <a:sx n="53" d="100"/>
          <a:sy n="53" d="100"/>
        </p:scale>
        <p:origin x="1276" y="44"/>
      </p:cViewPr>
      <p:guideLst/>
    </p:cSldViewPr>
  </p:slideViewPr>
  <p:notesTextViewPr>
    <p:cViewPr>
      <p:scale>
        <a:sx n="1" d="1"/>
        <a:sy n="1" d="1"/>
      </p:scale>
      <p:origin x="0" y="0"/>
    </p:cViewPr>
  </p:notesTextViewPr>
  <p:sorterViewPr>
    <p:cViewPr>
      <p:scale>
        <a:sx n="97" d="100"/>
        <a:sy n="97" d="100"/>
      </p:scale>
      <p:origin x="0" y="-230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Ne glede na razlog za ustanovitev lastnega podjetja ne šteje ZAKAJ ali KAKO sta ga ustanovili. Pomembno je vaše navdušenje, želja, in predanost poslovanju. Le tako boste lahko uspeli.</a:t>
            </a:r>
          </a:p>
          <a:p>
            <a:r>
              <a:rPr lang="sl-SI" dirty="0"/>
              <a:t>Vsak posameznik uspeh definira po svoje. Za nekoga je uspeh prodati storitev za npr. 10.000€. Za nekoga drugega bo uspeh, če bo podjetje prodalo izdelke v višini 1mio€. Nekdo drugi pa bo uspeh meril po številu zaposlenih, ali prisotnosti na tujih trgih. Medtem ko je za nekoga morda največji uspeh dobiček.</a:t>
            </a:r>
            <a:endParaRPr lang="en-GB" dirty="0"/>
          </a:p>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3793266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fontAlgn="base"/>
            <a:r>
              <a:rPr lang="en-GB" b="0" i="0" dirty="0">
                <a:solidFill>
                  <a:srgbClr val="898A8C"/>
                </a:solidFill>
                <a:effectLst/>
                <a:latin typeface="Open Sans" panose="020B0606030504020204" pitchFamily="34" charset="0"/>
              </a:rPr>
              <a:t>SWOT </a:t>
            </a:r>
            <a:r>
              <a:rPr lang="en-GB" b="0" i="0" dirty="0" err="1">
                <a:solidFill>
                  <a:srgbClr val="898A8C"/>
                </a:solidFill>
                <a:effectLst/>
                <a:latin typeface="Open Sans" panose="020B0606030504020204" pitchFamily="34" charset="0"/>
              </a:rPr>
              <a:t>analiza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namenjena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zgolj</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vpogledu</a:t>
            </a:r>
            <a:r>
              <a:rPr lang="en-GB" b="0" i="0" dirty="0">
                <a:solidFill>
                  <a:srgbClr val="898A8C"/>
                </a:solidFill>
                <a:effectLst/>
                <a:latin typeface="Open Sans" panose="020B0606030504020204" pitchFamily="34" charset="0"/>
              </a:rPr>
              <a:t> v </a:t>
            </a:r>
            <a:r>
              <a:rPr lang="en-GB" b="0" i="0" dirty="0" err="1">
                <a:solidFill>
                  <a:srgbClr val="898A8C"/>
                </a:solidFill>
                <a:effectLst/>
                <a:latin typeface="Open Sans" panose="020B0606030504020204" pitchFamily="34" charset="0"/>
              </a:rPr>
              <a:t>dejansko</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stanje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Ključnega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pomena</a:t>
            </a:r>
            <a:r>
              <a:rPr lang="en-GB" b="0" i="0" dirty="0">
                <a:solidFill>
                  <a:srgbClr val="898A8C"/>
                </a:solidFill>
                <a:effectLst/>
                <a:latin typeface="Open Sans" panose="020B0606030504020204" pitchFamily="34" charset="0"/>
              </a:rPr>
              <a:t> je, da na </a:t>
            </a:r>
            <a:r>
              <a:rPr lang="en-GB" b="0" i="0" dirty="0" err="1">
                <a:solidFill>
                  <a:srgbClr val="898A8C"/>
                </a:solidFill>
                <a:effectLst/>
                <a:latin typeface="Open Sans" panose="020B0606030504020204" pitchFamily="34" charset="0"/>
              </a:rPr>
              <a:t>podlagi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pridobljenih</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informacij</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ukrepate</a:t>
            </a:r>
            <a:r>
              <a:rPr lang="en-GB" b="0" i="0" dirty="0">
                <a:solidFill>
                  <a:srgbClr val="898A8C"/>
                </a:solidFill>
                <a:effectLst/>
                <a:latin typeface="Open Sans" panose="020B0606030504020204" pitchFamily="34" charset="0"/>
              </a:rPr>
              <a:t> in </a:t>
            </a:r>
            <a:r>
              <a:rPr lang="en-GB" b="0" i="0" dirty="0" err="1">
                <a:solidFill>
                  <a:srgbClr val="898A8C"/>
                </a:solidFill>
                <a:effectLst/>
                <a:latin typeface="Open Sans" panose="020B0606030504020204" pitchFamily="34" charset="0"/>
              </a:rPr>
              <a:t>izboljšate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situacijo</a:t>
            </a:r>
            <a:r>
              <a:rPr lang="en-GB" b="0" i="0" dirty="0">
                <a:solidFill>
                  <a:srgbClr val="898A8C"/>
                </a:solidFill>
                <a:effectLst/>
                <a:latin typeface="Open Sans" panose="020B0606030504020204" pitchFamily="34" charset="0"/>
              </a:rPr>
              <a:t>. Ko </a:t>
            </a:r>
            <a:r>
              <a:rPr lang="en-GB" b="0" i="0" dirty="0" err="1">
                <a:solidFill>
                  <a:srgbClr val="898A8C"/>
                </a:solidFill>
                <a:effectLst/>
                <a:latin typeface="Open Sans" panose="020B0606030504020204" pitchFamily="34" charset="0"/>
              </a:rPr>
              <a:t>ste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torej</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ugotovili</a:t>
            </a:r>
            <a:r>
              <a:rPr lang="en-GB" b="0" i="0" dirty="0">
                <a:solidFill>
                  <a:srgbClr val="898A8C"/>
                </a:solidFill>
                <a:effectLst/>
                <a:latin typeface="Open Sans" panose="020B0606030504020204" pitchFamily="34" charset="0"/>
              </a:rPr>
              <a:t>, v </a:t>
            </a:r>
            <a:r>
              <a:rPr lang="en-GB" b="0" i="0" dirty="0" err="1">
                <a:solidFill>
                  <a:srgbClr val="898A8C"/>
                </a:solidFill>
                <a:effectLst/>
                <a:latin typeface="Open Sans" panose="020B0606030504020204" pitchFamily="34" charset="0"/>
              </a:rPr>
              <a:t>čem</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ste</a:t>
            </a:r>
            <a:r>
              <a:rPr lang="en-GB" b="0" i="0" dirty="0">
                <a:solidFill>
                  <a:srgbClr val="898A8C"/>
                </a:solidFill>
                <a:effectLst/>
                <a:latin typeface="Open Sans" panose="020B0606030504020204" pitchFamily="34" charset="0"/>
              </a:rPr>
              <a:t> res </a:t>
            </a:r>
            <a:r>
              <a:rPr lang="en-GB" b="0" i="0" dirty="0" err="1">
                <a:solidFill>
                  <a:srgbClr val="898A8C"/>
                </a:solidFill>
                <a:effectLst/>
                <a:latin typeface="Open Sans" panose="020B0606030504020204" pitchFamily="34" charset="0"/>
              </a:rPr>
              <a:t>dobri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potem</a:t>
            </a:r>
            <a:r>
              <a:rPr lang="en-GB" b="0" i="0" dirty="0">
                <a:solidFill>
                  <a:srgbClr val="898A8C"/>
                </a:solidFill>
                <a:effectLst/>
                <a:latin typeface="Open Sans" panose="020B0606030504020204" pitchFamily="34" charset="0"/>
              </a:rPr>
              <a:t> je </a:t>
            </a:r>
            <a:r>
              <a:rPr lang="en-GB" b="0" i="0" dirty="0" err="1">
                <a:solidFill>
                  <a:srgbClr val="898A8C"/>
                </a:solidFill>
                <a:effectLst/>
                <a:latin typeface="Open Sans" panose="020B0606030504020204" pitchFamily="34" charset="0"/>
              </a:rPr>
              <a:t>smiselno</a:t>
            </a:r>
            <a:r>
              <a:rPr lang="en-GB" b="0" i="0" dirty="0">
                <a:solidFill>
                  <a:srgbClr val="898A8C"/>
                </a:solidFill>
                <a:effectLst/>
                <a:latin typeface="Open Sans" panose="020B0606030504020204" pitchFamily="34" charset="0"/>
              </a:rPr>
              <a:t>, da </a:t>
            </a:r>
            <a:r>
              <a:rPr lang="en-GB" b="0" i="0" dirty="0" err="1">
                <a:solidFill>
                  <a:srgbClr val="898A8C"/>
                </a:solidFill>
                <a:effectLst/>
                <a:latin typeface="Open Sans" panose="020B0606030504020204" pitchFamily="34" charset="0"/>
              </a:rPr>
              <a:t>svojo</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karierno</a:t>
            </a:r>
            <a:r>
              <a:rPr lang="en-GB" b="0" i="0" dirty="0">
                <a:solidFill>
                  <a:srgbClr val="898A8C"/>
                </a:solidFill>
                <a:effectLst/>
                <a:latin typeface="Open Sans" panose="020B0606030504020204" pitchFamily="34" charset="0"/>
              </a:rPr>
              <a:t> pot </a:t>
            </a:r>
            <a:r>
              <a:rPr lang="en-GB" b="0" i="0" dirty="0" err="1">
                <a:solidFill>
                  <a:srgbClr val="898A8C"/>
                </a:solidFill>
                <a:effectLst/>
                <a:latin typeface="Open Sans" panose="020B0606030504020204" pitchFamily="34" charset="0"/>
              </a:rPr>
              <a:t>oblikujete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okoli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tega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ter</a:t>
            </a:r>
            <a:r>
              <a:rPr lang="en-GB" b="0" i="0" dirty="0">
                <a:solidFill>
                  <a:srgbClr val="898A8C"/>
                </a:solidFill>
                <a:effectLst/>
                <a:latin typeface="Open Sans" panose="020B0606030504020204" pitchFamily="34" charset="0"/>
              </a:rPr>
              <a:t> na </a:t>
            </a:r>
            <a:r>
              <a:rPr lang="en-GB" b="0" i="0" dirty="0" err="1">
                <a:solidFill>
                  <a:srgbClr val="898A8C"/>
                </a:solidFill>
                <a:effectLst/>
                <a:latin typeface="Open Sans" panose="020B0606030504020204" pitchFamily="34" charset="0"/>
              </a:rPr>
              <a:t>tak</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način</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svoje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prednosti</a:t>
            </a:r>
            <a:r>
              <a:rPr lang="en-GB" b="0" i="0" dirty="0">
                <a:solidFill>
                  <a:srgbClr val="898A8C"/>
                </a:solidFill>
                <a:effectLst/>
                <a:latin typeface="Open Sans" panose="020B0606030504020204" pitchFamily="34" charset="0"/>
              </a:rPr>
              <a:t> in </a:t>
            </a:r>
            <a:r>
              <a:rPr lang="en-GB" b="0" i="0" dirty="0" err="1">
                <a:solidFill>
                  <a:srgbClr val="898A8C"/>
                </a:solidFill>
                <a:effectLst/>
                <a:latin typeface="Open Sans" panose="020B0606030504020204" pitchFamily="34" charset="0"/>
              </a:rPr>
              <a:t>talente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izkoristite</a:t>
            </a:r>
            <a:r>
              <a:rPr lang="en-GB" b="0" i="0" dirty="0">
                <a:solidFill>
                  <a:srgbClr val="898A8C"/>
                </a:solidFill>
                <a:effectLst/>
                <a:latin typeface="Open Sans" panose="020B0606030504020204" pitchFamily="34" charset="0"/>
              </a:rPr>
              <a:t> v </a:t>
            </a:r>
            <a:r>
              <a:rPr lang="en-GB" b="0" i="0" dirty="0" err="1">
                <a:solidFill>
                  <a:srgbClr val="898A8C"/>
                </a:solidFill>
                <a:effectLst/>
                <a:latin typeface="Open Sans" panose="020B0606030504020204" pitchFamily="34" charset="0"/>
              </a:rPr>
              <a:t>največji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možni</a:t>
            </a:r>
            <a:r>
              <a:rPr lang="en-GB" b="0" i="0" dirty="0">
                <a:solidFill>
                  <a:srgbClr val="898A8C"/>
                </a:solidFill>
                <a:effectLst/>
                <a:latin typeface="Open Sans" panose="020B0606030504020204" pitchFamily="34" charset="0"/>
              </a:rPr>
              <a:t> meri.</a:t>
            </a:r>
          </a:p>
          <a:p>
            <a:pPr algn="l" fontAlgn="base"/>
            <a:r>
              <a:rPr lang="en-GB" b="0" i="0" dirty="0">
                <a:solidFill>
                  <a:srgbClr val="898A8C"/>
                </a:solidFill>
                <a:effectLst/>
                <a:latin typeface="Open Sans" panose="020B0606030504020204" pitchFamily="34" charset="0"/>
              </a:rPr>
              <a:t>Po </a:t>
            </a:r>
            <a:r>
              <a:rPr lang="en-GB" b="0" i="0" dirty="0" err="1">
                <a:solidFill>
                  <a:srgbClr val="898A8C"/>
                </a:solidFill>
                <a:effectLst/>
                <a:latin typeface="Open Sans" panose="020B0606030504020204" pitchFamily="34" charset="0"/>
              </a:rPr>
              <a:t>drugi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strani</a:t>
            </a:r>
            <a:r>
              <a:rPr lang="en-GB" b="0" i="0" dirty="0">
                <a:solidFill>
                  <a:srgbClr val="898A8C"/>
                </a:solidFill>
                <a:effectLst/>
                <a:latin typeface="Open Sans" panose="020B0606030504020204" pitchFamily="34" charset="0"/>
              </a:rPr>
              <a:t> je </a:t>
            </a:r>
            <a:r>
              <a:rPr lang="en-GB" b="0" i="0" dirty="0" err="1">
                <a:solidFill>
                  <a:srgbClr val="898A8C"/>
                </a:solidFill>
                <a:effectLst/>
                <a:latin typeface="Open Sans" panose="020B0606030504020204" pitchFamily="34" charset="0"/>
              </a:rPr>
              <a:t>nesmiselno</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delovati</a:t>
            </a:r>
            <a:r>
              <a:rPr lang="en-GB" b="0" i="0" dirty="0">
                <a:solidFill>
                  <a:srgbClr val="898A8C"/>
                </a:solidFill>
                <a:effectLst/>
                <a:latin typeface="Open Sans" panose="020B0606030504020204" pitchFamily="34" charset="0"/>
              </a:rPr>
              <a:t> na </a:t>
            </a:r>
            <a:r>
              <a:rPr lang="en-GB" b="0" i="0" dirty="0" err="1">
                <a:solidFill>
                  <a:srgbClr val="898A8C"/>
                </a:solidFill>
                <a:effectLst/>
                <a:latin typeface="Open Sans" panose="020B0606030504020204" pitchFamily="34" charset="0"/>
              </a:rPr>
              <a:t>nekem</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področju</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če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ugotovite</a:t>
            </a:r>
            <a:r>
              <a:rPr lang="en-GB" b="0" i="0" dirty="0">
                <a:solidFill>
                  <a:srgbClr val="898A8C"/>
                </a:solidFill>
                <a:effectLst/>
                <a:latin typeface="Open Sans" panose="020B0606030504020204" pitchFamily="34" charset="0"/>
              </a:rPr>
              <a:t>, da </a:t>
            </a:r>
            <a:r>
              <a:rPr lang="en-GB" b="0" i="0" dirty="0" err="1">
                <a:solidFill>
                  <a:srgbClr val="898A8C"/>
                </a:solidFill>
                <a:effectLst/>
                <a:latin typeface="Open Sans" panose="020B0606030504020204" pitchFamily="34" charset="0"/>
              </a:rPr>
              <a:t>vam</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delo</a:t>
            </a:r>
            <a:r>
              <a:rPr lang="en-GB" b="0" i="0" dirty="0">
                <a:solidFill>
                  <a:srgbClr val="898A8C"/>
                </a:solidFill>
                <a:effectLst/>
                <a:latin typeface="Open Sans" panose="020B0606030504020204" pitchFamily="34" charset="0"/>
              </a:rPr>
              <a:t> ne </a:t>
            </a:r>
            <a:r>
              <a:rPr lang="en-GB" b="0" i="0" dirty="0" err="1">
                <a:solidFill>
                  <a:srgbClr val="898A8C"/>
                </a:solidFill>
                <a:effectLst/>
                <a:latin typeface="Open Sans" panose="020B0606030504020204" pitchFamily="34" charset="0"/>
              </a:rPr>
              <a:t>leži</a:t>
            </a:r>
            <a:r>
              <a:rPr lang="en-GB" b="0" i="0" dirty="0">
                <a:solidFill>
                  <a:srgbClr val="898A8C"/>
                </a:solidFill>
                <a:effectLst/>
                <a:latin typeface="Open Sans" panose="020B0606030504020204" pitchFamily="34" charset="0"/>
              </a:rPr>
              <a:t> in v </a:t>
            </a:r>
            <a:r>
              <a:rPr lang="en-GB" b="0" i="0" dirty="0" err="1">
                <a:solidFill>
                  <a:srgbClr val="898A8C"/>
                </a:solidFill>
                <a:effectLst/>
                <a:latin typeface="Open Sans" panose="020B0606030504020204" pitchFamily="34" charset="0"/>
              </a:rPr>
              <a:t>njem</a:t>
            </a:r>
            <a:r>
              <a:rPr lang="en-GB" b="0" i="0" dirty="0">
                <a:solidFill>
                  <a:srgbClr val="898A8C"/>
                </a:solidFill>
                <a:effectLst/>
                <a:latin typeface="Open Sans" panose="020B0606030504020204" pitchFamily="34" charset="0"/>
              </a:rPr>
              <a:t> ne </a:t>
            </a:r>
            <a:r>
              <a:rPr lang="en-GB" b="0" i="0" dirty="0" err="1">
                <a:solidFill>
                  <a:srgbClr val="898A8C"/>
                </a:solidFill>
                <a:effectLst/>
                <a:latin typeface="Open Sans" panose="020B0606030504020204" pitchFamily="34" charset="0"/>
              </a:rPr>
              <a:t>morate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pokazati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svojih</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talentov</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Seveda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spremembe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večinoma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niso</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izvedljive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čez</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noč</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Potreben</a:t>
            </a:r>
            <a:r>
              <a:rPr lang="en-GB" b="0" i="0" dirty="0">
                <a:solidFill>
                  <a:srgbClr val="898A8C"/>
                </a:solidFill>
                <a:effectLst/>
                <a:latin typeface="Open Sans" panose="020B0606030504020204" pitchFamily="34" charset="0"/>
              </a:rPr>
              <a:t> je </a:t>
            </a:r>
            <a:r>
              <a:rPr lang="en-GB" b="0" i="0" dirty="0" err="1">
                <a:solidFill>
                  <a:srgbClr val="898A8C"/>
                </a:solidFill>
                <a:effectLst/>
                <a:latin typeface="Open Sans" panose="020B0606030504020204" pitchFamily="34" charset="0"/>
              </a:rPr>
              <a:t>tehten</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premislek</a:t>
            </a:r>
            <a:r>
              <a:rPr lang="en-GB" b="0" i="0" dirty="0">
                <a:solidFill>
                  <a:srgbClr val="898A8C"/>
                </a:solidFill>
                <a:effectLst/>
                <a:latin typeface="Open Sans" panose="020B0606030504020204" pitchFamily="34" charset="0"/>
              </a:rPr>
              <a:t> in </a:t>
            </a:r>
            <a:r>
              <a:rPr lang="en-GB" b="0" i="0" dirty="0" err="1">
                <a:solidFill>
                  <a:srgbClr val="898A8C"/>
                </a:solidFill>
                <a:effectLst/>
                <a:latin typeface="Open Sans" panose="020B0606030504020204" pitchFamily="34" charset="0"/>
              </a:rPr>
              <a:t>čas</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Najbolje</a:t>
            </a:r>
            <a:r>
              <a:rPr lang="en-GB" b="0" i="0" dirty="0">
                <a:solidFill>
                  <a:srgbClr val="898A8C"/>
                </a:solidFill>
                <a:effectLst/>
                <a:latin typeface="Open Sans" panose="020B0606030504020204" pitchFamily="34" charset="0"/>
              </a:rPr>
              <a:t> se </a:t>
            </a:r>
            <a:r>
              <a:rPr lang="en-GB" b="0" i="0" dirty="0" err="1">
                <a:solidFill>
                  <a:srgbClr val="898A8C"/>
                </a:solidFill>
                <a:effectLst/>
                <a:latin typeface="Open Sans" panose="020B0606030504020204" pitchFamily="34" charset="0"/>
              </a:rPr>
              <a:t>obnese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metoda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korak</a:t>
            </a:r>
            <a:r>
              <a:rPr lang="en-GB" b="0" i="0" dirty="0">
                <a:solidFill>
                  <a:srgbClr val="898A8C"/>
                </a:solidFill>
                <a:effectLst/>
                <a:latin typeface="Open Sans" panose="020B0606030504020204" pitchFamily="34" charset="0"/>
              </a:rPr>
              <a:t> za </a:t>
            </a:r>
            <a:r>
              <a:rPr lang="en-GB" b="0" i="0" dirty="0" err="1">
                <a:solidFill>
                  <a:srgbClr val="898A8C"/>
                </a:solidFill>
                <a:effectLst/>
                <a:latin typeface="Open Sans" panose="020B0606030504020204" pitchFamily="34" charset="0"/>
              </a:rPr>
              <a:t>korakom</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kar</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pomeni</a:t>
            </a:r>
            <a:r>
              <a:rPr lang="en-GB" b="0" i="0" dirty="0">
                <a:solidFill>
                  <a:srgbClr val="898A8C"/>
                </a:solidFill>
                <a:effectLst/>
                <a:latin typeface="Open Sans" panose="020B0606030504020204" pitchFamily="34" charset="0"/>
              </a:rPr>
              <a:t>, da se </a:t>
            </a:r>
            <a:r>
              <a:rPr lang="en-GB" b="0" i="0" dirty="0" err="1">
                <a:solidFill>
                  <a:srgbClr val="898A8C"/>
                </a:solidFill>
                <a:effectLst/>
                <a:latin typeface="Open Sans" panose="020B0606030504020204" pitchFamily="34" charset="0"/>
              </a:rPr>
              <a:t>premišljeno</a:t>
            </a:r>
            <a:r>
              <a:rPr lang="en-GB" b="0" i="0" dirty="0">
                <a:solidFill>
                  <a:srgbClr val="898A8C"/>
                </a:solidFill>
                <a:effectLst/>
                <a:latin typeface="Open Sans" panose="020B0606030504020204" pitchFamily="34" charset="0"/>
              </a:rPr>
              <a:t> in z </a:t>
            </a:r>
            <a:r>
              <a:rPr lang="en-GB" b="0" i="0" dirty="0" err="1">
                <a:solidFill>
                  <a:srgbClr val="898A8C"/>
                </a:solidFill>
                <a:effectLst/>
                <a:latin typeface="Open Sans" panose="020B0606030504020204" pitchFamily="34" charset="0"/>
              </a:rPr>
              <a:t>jasnimi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cilji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postopoma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približujete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področju</a:t>
            </a:r>
            <a:r>
              <a:rPr lang="en-GB" b="0" i="0" dirty="0">
                <a:solidFill>
                  <a:srgbClr val="898A8C"/>
                </a:solidFill>
                <a:effectLst/>
                <a:latin typeface="Open Sans" panose="020B0606030504020204" pitchFamily="34" charset="0"/>
              </a:rPr>
              <a:t> dela, </a:t>
            </a:r>
            <a:r>
              <a:rPr lang="en-GB" b="0" i="0" dirty="0" err="1">
                <a:solidFill>
                  <a:srgbClr val="898A8C"/>
                </a:solidFill>
                <a:effectLst/>
                <a:latin typeface="Open Sans" panose="020B0606030504020204" pitchFamily="34" charset="0"/>
              </a:rPr>
              <a:t>kjer</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lahko</a:t>
            </a:r>
            <a:r>
              <a:rPr lang="en-GB" b="0" i="0" dirty="0">
                <a:solidFill>
                  <a:srgbClr val="898A8C"/>
                </a:solidFill>
                <a:effectLst/>
                <a:latin typeface="Open Sans" panose="020B0606030504020204" pitchFamily="34" charset="0"/>
              </a:rPr>
              <a:t> date </a:t>
            </a:r>
            <a:r>
              <a:rPr lang="en-GB" b="0" i="0" dirty="0" err="1">
                <a:solidFill>
                  <a:srgbClr val="898A8C"/>
                </a:solidFill>
                <a:effectLst/>
                <a:latin typeface="Open Sans" panose="020B0606030504020204" pitchFamily="34" charset="0"/>
              </a:rPr>
              <a:t>kar</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največ</a:t>
            </a:r>
            <a:r>
              <a:rPr lang="en-GB" b="0" i="0" dirty="0">
                <a:solidFill>
                  <a:srgbClr val="898A8C"/>
                </a:solidFill>
                <a:effectLst/>
                <a:latin typeface="Open Sans" panose="020B0606030504020204" pitchFamily="34" charset="0"/>
              </a:rPr>
              <a:t> od </a:t>
            </a:r>
            <a:r>
              <a:rPr lang="en-GB" b="0" i="0" dirty="0" err="1">
                <a:solidFill>
                  <a:srgbClr val="898A8C"/>
                </a:solidFill>
                <a:effectLst/>
                <a:latin typeface="Open Sans" panose="020B0606030504020204" pitchFamily="34" charset="0"/>
              </a:rPr>
              <a:t>sebe</a:t>
            </a:r>
            <a:r>
              <a:rPr lang="en-GB" b="0" i="0" dirty="0">
                <a:solidFill>
                  <a:srgbClr val="898A8C"/>
                </a:solidFill>
                <a:effectLst/>
                <a:latin typeface="Open Sans" panose="020B0606030504020204" pitchFamily="34" charset="0"/>
              </a:rPr>
              <a:t> in je </a:t>
            </a:r>
            <a:r>
              <a:rPr lang="en-GB" b="0" i="0" dirty="0" err="1">
                <a:solidFill>
                  <a:srgbClr val="898A8C"/>
                </a:solidFill>
                <a:effectLst/>
                <a:latin typeface="Open Sans" panose="020B0606030504020204" pitchFamily="34" charset="0"/>
              </a:rPr>
              <a:t>hkrati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tudi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možnost</a:t>
            </a:r>
            <a:r>
              <a:rPr lang="en-GB" b="0" i="0" dirty="0">
                <a:solidFill>
                  <a:srgbClr val="898A8C"/>
                </a:solidFill>
                <a:effectLst/>
                <a:latin typeface="Open Sans" panose="020B0606030504020204" pitchFamily="34" charset="0"/>
              </a:rPr>
              <a:t>, da </a:t>
            </a:r>
            <a:r>
              <a:rPr lang="en-GB" b="0" i="0" dirty="0" err="1">
                <a:solidFill>
                  <a:srgbClr val="898A8C"/>
                </a:solidFill>
                <a:effectLst/>
                <a:latin typeface="Open Sans" panose="020B0606030504020204" pitchFamily="34" charset="0"/>
              </a:rPr>
              <a:t>boste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uspeli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največja</a:t>
            </a:r>
            <a:r>
              <a:rPr lang="sl-SI" b="0" i="0" dirty="0">
                <a:solidFill>
                  <a:srgbClr val="898A8C"/>
                </a:solidFill>
                <a:effectLst/>
                <a:latin typeface="Open Sans" panose="020B0606030504020204" pitchFamily="34" charset="0"/>
              </a:rPr>
              <a:t>.</a:t>
            </a:r>
            <a:endParaRPr lang="en-GB" b="0" i="0" dirty="0">
              <a:solidFill>
                <a:srgbClr val="898A8C"/>
              </a:solidFill>
              <a:effectLst/>
              <a:latin typeface="Open Sans" panose="020B0606030504020204" pitchFamily="34" charset="0"/>
            </a:endParaRPr>
          </a:p>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382792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53</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07000"/>
              </a:lnSpc>
              <a:spcAft>
                <a:spcPts val="800"/>
              </a:spcAft>
            </a:pPr>
            <a:r>
              <a:rPr lang="sl-SI" dirty="0">
                <a:effectLst/>
                <a:latin typeface="Calibri" panose="020F0502020204030204" pitchFamily="34" charset="0"/>
                <a:ea typeface="Calibri" panose="020F0502020204030204" pitchFamily="34" charset="0"/>
                <a:cs typeface="Calibri" panose="020F0502020204030204" pitchFamily="34" charset="0"/>
              </a:rPr>
              <a:t>Pri podjetništvu v zgodnji fazi, na začetku poslovanja, še ni strank, ni ustaljenih poslov, zato pogosto nihče ne ve da sploh obstajate. </a:t>
            </a:r>
          </a:p>
          <a:p>
            <a:pPr algn="just">
              <a:lnSpc>
                <a:spcPct val="107000"/>
              </a:lnSpc>
              <a:spcAft>
                <a:spcPts val="800"/>
              </a:spcAft>
            </a:pPr>
            <a:r>
              <a:rPr lang="sl-SI" dirty="0">
                <a:effectLst/>
                <a:latin typeface="Calibri" panose="020F0502020204030204" pitchFamily="34" charset="0"/>
                <a:ea typeface="Calibri" panose="020F0502020204030204" pitchFamily="34" charset="0"/>
                <a:cs typeface="Calibri" panose="020F0502020204030204" pitchFamily="34" charset="0"/>
              </a:rPr>
              <a:t>Potrebno je iti korak za korakom, najti prvo stranko, dobro opraviti delo, hkrati organizirati ekipo, pridobiti zaupanje, ter na trgu dobiti potrditev ideje in izvedbe.</a:t>
            </a:r>
          </a:p>
          <a:p>
            <a:pPr algn="just">
              <a:lnSpc>
                <a:spcPct val="107000"/>
              </a:lnSpc>
              <a:spcAft>
                <a:spcPts val="800"/>
              </a:spcAft>
            </a:pPr>
            <a:r>
              <a:rPr lang="sl-SI" dirty="0">
                <a:effectLst/>
                <a:latin typeface="Calibri" panose="020F0502020204030204" pitchFamily="34" charset="0"/>
                <a:ea typeface="Calibri" panose="020F0502020204030204" pitchFamily="34" charset="0"/>
                <a:cs typeface="Calibri" panose="020F0502020204030204" pitchFamily="34" charset="0"/>
              </a:rPr>
              <a:t>Seveda obstaja tudi konkurenca, ki jo trg že pozna in ki ima uveljavljeno dejavnost. Ta konkurenca je korak pred vami glede obsega poslovanja in razpoznavnosti blagovne znamke.</a:t>
            </a:r>
            <a:endParaRPr lang="en-GB"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156773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130059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363768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a:r>
              <a:rPr lang="en-GB" b="1" i="0" dirty="0">
                <a:solidFill>
                  <a:srgbClr val="FFFFFF"/>
                </a:solidFill>
                <a:effectLst/>
                <a:latin typeface="Poppins"/>
              </a:rPr>
              <a:t>USP (unique selling proposition) </a:t>
            </a:r>
            <a:r>
              <a:rPr lang="en-GB" b="1" i="0" dirty="0" err="1">
                <a:solidFill>
                  <a:srgbClr val="FFFFFF"/>
                </a:solidFill>
                <a:effectLst/>
                <a:latin typeface="Poppins"/>
              </a:rPr>
              <a:t>oziroma</a:t>
            </a:r>
            <a:r>
              <a:rPr lang="en-GB" b="1" i="0" dirty="0">
                <a:solidFill>
                  <a:srgbClr val="FFFFFF"/>
                </a:solidFill>
                <a:effectLst/>
                <a:latin typeface="Poppins"/>
              </a:rPr>
              <a:t> </a:t>
            </a:r>
            <a:r>
              <a:rPr lang="en-GB" b="1" i="0" dirty="0" err="1">
                <a:solidFill>
                  <a:srgbClr val="FFFFFF"/>
                </a:solidFill>
                <a:effectLst/>
                <a:latin typeface="Poppins"/>
              </a:rPr>
              <a:t>slovensko</a:t>
            </a:r>
            <a:r>
              <a:rPr lang="en-GB" b="1" i="0" dirty="0">
                <a:solidFill>
                  <a:srgbClr val="FFFFFF"/>
                </a:solidFill>
                <a:effectLst/>
                <a:latin typeface="Poppins"/>
              </a:rPr>
              <a:t> EPV (</a:t>
            </a:r>
            <a:r>
              <a:rPr lang="en-GB" b="1" i="0" dirty="0" err="1">
                <a:solidFill>
                  <a:srgbClr val="FFFFFF"/>
                </a:solidFill>
                <a:effectLst/>
                <a:latin typeface="Poppins"/>
              </a:rPr>
              <a:t>edinstvena</a:t>
            </a:r>
            <a:r>
              <a:rPr lang="en-GB" b="1" i="0" dirty="0">
                <a:solidFill>
                  <a:srgbClr val="FFFFFF"/>
                </a:solidFill>
                <a:effectLst/>
                <a:latin typeface="Poppins"/>
              </a:rPr>
              <a:t> </a:t>
            </a:r>
            <a:r>
              <a:rPr lang="en-GB" b="1" i="0" dirty="0" err="1">
                <a:solidFill>
                  <a:srgbClr val="FFFFFF"/>
                </a:solidFill>
                <a:effectLst/>
                <a:latin typeface="Poppins"/>
              </a:rPr>
              <a:t>ponujena</a:t>
            </a:r>
            <a:r>
              <a:rPr lang="en-GB" b="1" i="0" dirty="0">
                <a:solidFill>
                  <a:srgbClr val="FFFFFF"/>
                </a:solidFill>
                <a:effectLst/>
                <a:latin typeface="Poppins"/>
              </a:rPr>
              <a:t> </a:t>
            </a:r>
            <a:r>
              <a:rPr lang="en-GB" b="1" i="0" dirty="0" err="1">
                <a:solidFill>
                  <a:srgbClr val="FFFFFF"/>
                </a:solidFill>
                <a:effectLst/>
                <a:latin typeface="Poppins"/>
              </a:rPr>
              <a:t>vrednost</a:t>
            </a:r>
            <a:r>
              <a:rPr lang="en-GB" b="1" i="0" dirty="0">
                <a:solidFill>
                  <a:srgbClr val="FFFFFF"/>
                </a:solidFill>
                <a:effectLst/>
                <a:latin typeface="Poppins"/>
              </a:rPr>
              <a:t>) </a:t>
            </a:r>
            <a:r>
              <a:rPr lang="en-GB" b="1" i="0" dirty="0" err="1">
                <a:solidFill>
                  <a:srgbClr val="FFFFFF"/>
                </a:solidFill>
                <a:effectLst/>
                <a:latin typeface="Poppins"/>
              </a:rPr>
              <a:t>vašega</a:t>
            </a:r>
            <a:r>
              <a:rPr lang="en-GB" b="1" i="0" dirty="0">
                <a:solidFill>
                  <a:srgbClr val="FFFFFF"/>
                </a:solidFill>
                <a:effectLst/>
                <a:latin typeface="Poppins"/>
              </a:rPr>
              <a:t> </a:t>
            </a:r>
            <a:r>
              <a:rPr lang="en-GB" b="1" i="0" dirty="0" err="1">
                <a:solidFill>
                  <a:srgbClr val="FFFFFF"/>
                </a:solidFill>
                <a:effectLst/>
                <a:latin typeface="Poppins"/>
              </a:rPr>
              <a:t>podjetja</a:t>
            </a:r>
            <a:r>
              <a:rPr lang="en-GB" b="1" i="0" dirty="0">
                <a:solidFill>
                  <a:srgbClr val="FFFFFF"/>
                </a:solidFill>
                <a:effectLst/>
                <a:latin typeface="Poppins"/>
              </a:rPr>
              <a:t> je element oz. </a:t>
            </a:r>
            <a:r>
              <a:rPr lang="en-GB" b="1" i="0" dirty="0" err="1">
                <a:solidFill>
                  <a:srgbClr val="FFFFFF"/>
                </a:solidFill>
                <a:effectLst/>
                <a:latin typeface="Poppins"/>
              </a:rPr>
              <a:t>kratko</a:t>
            </a:r>
            <a:r>
              <a:rPr lang="en-GB" b="1" i="0" dirty="0">
                <a:solidFill>
                  <a:srgbClr val="FFFFFF"/>
                </a:solidFill>
                <a:effectLst/>
                <a:latin typeface="Poppins"/>
              </a:rPr>
              <a:t> </a:t>
            </a:r>
            <a:r>
              <a:rPr lang="en-GB" b="1" i="0" dirty="0" err="1">
                <a:solidFill>
                  <a:srgbClr val="FFFFFF"/>
                </a:solidFill>
                <a:effectLst/>
                <a:latin typeface="Poppins"/>
              </a:rPr>
              <a:t>besedilo</a:t>
            </a:r>
            <a:r>
              <a:rPr lang="en-GB" b="1" i="0" dirty="0">
                <a:solidFill>
                  <a:srgbClr val="FFFFFF"/>
                </a:solidFill>
                <a:effectLst/>
                <a:latin typeface="Poppins"/>
              </a:rPr>
              <a:t> na </a:t>
            </a:r>
            <a:r>
              <a:rPr lang="en-GB" b="1" i="0" dirty="0" err="1">
                <a:solidFill>
                  <a:srgbClr val="FFFFFF"/>
                </a:solidFill>
                <a:effectLst/>
                <a:latin typeface="Poppins"/>
              </a:rPr>
              <a:t>vaši</a:t>
            </a:r>
            <a:r>
              <a:rPr lang="en-GB" b="1" i="0" dirty="0">
                <a:solidFill>
                  <a:srgbClr val="FFFFFF"/>
                </a:solidFill>
                <a:effectLst/>
                <a:latin typeface="Poppins"/>
              </a:rPr>
              <a:t> </a:t>
            </a:r>
            <a:r>
              <a:rPr lang="en-GB" b="1" i="0" dirty="0" err="1">
                <a:solidFill>
                  <a:srgbClr val="FFFFFF"/>
                </a:solidFill>
                <a:effectLst/>
                <a:latin typeface="Poppins"/>
              </a:rPr>
              <a:t>domači</a:t>
            </a:r>
            <a:r>
              <a:rPr lang="en-GB" b="1" i="0" dirty="0">
                <a:solidFill>
                  <a:srgbClr val="FFFFFF"/>
                </a:solidFill>
                <a:effectLst/>
                <a:latin typeface="Poppins"/>
              </a:rPr>
              <a:t> </a:t>
            </a:r>
            <a:r>
              <a:rPr lang="en-GB" b="1" i="0" dirty="0" err="1">
                <a:solidFill>
                  <a:srgbClr val="FFFFFF"/>
                </a:solidFill>
                <a:effectLst/>
                <a:latin typeface="Poppins"/>
              </a:rPr>
              <a:t>spletni</a:t>
            </a:r>
            <a:r>
              <a:rPr lang="en-GB" b="1" i="0" dirty="0">
                <a:solidFill>
                  <a:srgbClr val="FFFFFF"/>
                </a:solidFill>
                <a:effectLst/>
                <a:latin typeface="Poppins"/>
              </a:rPr>
              <a:t> </a:t>
            </a:r>
            <a:r>
              <a:rPr lang="en-GB" b="1" i="0" dirty="0" err="1">
                <a:solidFill>
                  <a:srgbClr val="FFFFFF"/>
                </a:solidFill>
                <a:effectLst/>
                <a:latin typeface="Poppins"/>
              </a:rPr>
              <a:t>strani</a:t>
            </a:r>
            <a:r>
              <a:rPr lang="en-GB" b="1" i="0" dirty="0">
                <a:solidFill>
                  <a:srgbClr val="FFFFFF"/>
                </a:solidFill>
                <a:effectLst/>
                <a:latin typeface="Poppins"/>
              </a:rPr>
              <a:t>, ki </a:t>
            </a:r>
            <a:r>
              <a:rPr lang="en-GB" b="1" i="0" dirty="0" err="1">
                <a:solidFill>
                  <a:srgbClr val="FFFFFF"/>
                </a:solidFill>
                <a:effectLst/>
                <a:latin typeface="Poppins"/>
              </a:rPr>
              <a:t>jedrnato</a:t>
            </a:r>
            <a:r>
              <a:rPr lang="en-GB" b="1" i="0" dirty="0">
                <a:solidFill>
                  <a:srgbClr val="FFFFFF"/>
                </a:solidFill>
                <a:effectLst/>
                <a:latin typeface="Poppins"/>
              </a:rPr>
              <a:t> </a:t>
            </a:r>
            <a:r>
              <a:rPr lang="en-GB" b="1" i="0" dirty="0" err="1">
                <a:solidFill>
                  <a:srgbClr val="FFFFFF"/>
                </a:solidFill>
                <a:effectLst/>
                <a:latin typeface="Poppins"/>
              </a:rPr>
              <a:t>poudari</a:t>
            </a:r>
            <a:r>
              <a:rPr lang="en-GB" b="1" i="0" dirty="0">
                <a:solidFill>
                  <a:srgbClr val="FFFFFF"/>
                </a:solidFill>
                <a:effectLst/>
                <a:latin typeface="Poppins"/>
              </a:rPr>
              <a:t>, </a:t>
            </a:r>
            <a:r>
              <a:rPr lang="en-GB" b="1" i="0" dirty="0" err="1">
                <a:solidFill>
                  <a:srgbClr val="FFFFFF"/>
                </a:solidFill>
                <a:effectLst/>
                <a:latin typeface="Poppins"/>
              </a:rPr>
              <a:t>kako</a:t>
            </a:r>
            <a:r>
              <a:rPr lang="en-GB" b="1" i="0" dirty="0">
                <a:solidFill>
                  <a:srgbClr val="FFFFFF"/>
                </a:solidFill>
                <a:effectLst/>
                <a:latin typeface="Poppins"/>
              </a:rPr>
              <a:t> se </a:t>
            </a:r>
            <a:r>
              <a:rPr lang="en-GB" b="1" i="0" dirty="0" err="1">
                <a:solidFill>
                  <a:srgbClr val="FFFFFF"/>
                </a:solidFill>
                <a:effectLst/>
                <a:latin typeface="Poppins"/>
              </a:rPr>
              <a:t>vaše</a:t>
            </a:r>
            <a:r>
              <a:rPr lang="en-GB" b="1" i="0" dirty="0">
                <a:solidFill>
                  <a:srgbClr val="FFFFFF"/>
                </a:solidFill>
                <a:effectLst/>
                <a:latin typeface="Poppins"/>
              </a:rPr>
              <a:t> </a:t>
            </a:r>
            <a:r>
              <a:rPr lang="en-GB" b="1" i="0" dirty="0" err="1">
                <a:solidFill>
                  <a:srgbClr val="FFFFFF"/>
                </a:solidFill>
                <a:effectLst/>
                <a:latin typeface="Poppins"/>
              </a:rPr>
              <a:t>podjetje</a:t>
            </a:r>
            <a:r>
              <a:rPr lang="en-GB" b="1" i="0" dirty="0">
                <a:solidFill>
                  <a:srgbClr val="FFFFFF"/>
                </a:solidFill>
                <a:effectLst/>
                <a:latin typeface="Poppins"/>
              </a:rPr>
              <a:t>, </a:t>
            </a:r>
            <a:r>
              <a:rPr lang="en-GB" b="1" i="0" dirty="0" err="1">
                <a:solidFill>
                  <a:srgbClr val="FFFFFF"/>
                </a:solidFill>
                <a:effectLst/>
                <a:latin typeface="Poppins"/>
              </a:rPr>
              <a:t>produkt</a:t>
            </a:r>
            <a:r>
              <a:rPr lang="en-GB" b="1" i="0" dirty="0">
                <a:solidFill>
                  <a:srgbClr val="FFFFFF"/>
                </a:solidFill>
                <a:effectLst/>
                <a:latin typeface="Poppins"/>
              </a:rPr>
              <a:t> </a:t>
            </a:r>
            <a:r>
              <a:rPr lang="en-GB" b="1" i="0" dirty="0" err="1">
                <a:solidFill>
                  <a:srgbClr val="FFFFFF"/>
                </a:solidFill>
                <a:effectLst/>
                <a:latin typeface="Poppins"/>
              </a:rPr>
              <a:t>ali</a:t>
            </a:r>
            <a:r>
              <a:rPr lang="en-GB" b="1" i="0" dirty="0">
                <a:solidFill>
                  <a:srgbClr val="FFFFFF"/>
                </a:solidFill>
                <a:effectLst/>
                <a:latin typeface="Poppins"/>
              </a:rPr>
              <a:t> </a:t>
            </a:r>
            <a:r>
              <a:rPr lang="en-GB" b="1" i="0" dirty="0" err="1">
                <a:solidFill>
                  <a:srgbClr val="FFFFFF"/>
                </a:solidFill>
                <a:effectLst/>
                <a:latin typeface="Poppins"/>
              </a:rPr>
              <a:t>storitev</a:t>
            </a:r>
            <a:r>
              <a:rPr lang="en-GB" b="1" i="0" dirty="0">
                <a:solidFill>
                  <a:srgbClr val="FFFFFF"/>
                </a:solidFill>
                <a:effectLst/>
                <a:latin typeface="Poppins"/>
              </a:rPr>
              <a:t> </a:t>
            </a:r>
            <a:r>
              <a:rPr lang="en-GB" b="1" i="0" dirty="0" err="1">
                <a:solidFill>
                  <a:srgbClr val="FFFFFF"/>
                </a:solidFill>
                <a:effectLst/>
                <a:latin typeface="Poppins"/>
              </a:rPr>
              <a:t>razlikuje</a:t>
            </a:r>
            <a:r>
              <a:rPr lang="en-GB" b="1" i="0" dirty="0">
                <a:solidFill>
                  <a:srgbClr val="FFFFFF"/>
                </a:solidFill>
                <a:effectLst/>
                <a:latin typeface="Poppins"/>
              </a:rPr>
              <a:t> od </a:t>
            </a:r>
            <a:r>
              <a:rPr lang="en-GB" b="1" i="0" dirty="0" err="1">
                <a:solidFill>
                  <a:srgbClr val="FFFFFF"/>
                </a:solidFill>
                <a:effectLst/>
                <a:latin typeface="Poppins"/>
              </a:rPr>
              <a:t>vaše</a:t>
            </a:r>
            <a:r>
              <a:rPr lang="en-GB" b="1" i="0" dirty="0">
                <a:solidFill>
                  <a:srgbClr val="FFFFFF"/>
                </a:solidFill>
                <a:effectLst/>
                <a:latin typeface="Poppins"/>
              </a:rPr>
              <a:t> </a:t>
            </a:r>
            <a:r>
              <a:rPr lang="en-GB" b="1" i="0" dirty="0" err="1">
                <a:solidFill>
                  <a:srgbClr val="FFFFFF"/>
                </a:solidFill>
                <a:effectLst/>
                <a:latin typeface="Poppins"/>
              </a:rPr>
              <a:t>konkurence</a:t>
            </a:r>
            <a:r>
              <a:rPr lang="en-GB" b="1" i="0" dirty="0">
                <a:solidFill>
                  <a:srgbClr val="FFFFFF"/>
                </a:solidFill>
                <a:effectLst/>
                <a:latin typeface="Poppins"/>
              </a:rPr>
              <a:t>. </a:t>
            </a:r>
            <a:r>
              <a:rPr lang="en-GB" b="1" i="0" dirty="0" err="1">
                <a:solidFill>
                  <a:srgbClr val="FFFFFF"/>
                </a:solidFill>
                <a:effectLst/>
                <a:latin typeface="Poppins"/>
              </a:rPr>
              <a:t>Prikaže</a:t>
            </a:r>
            <a:r>
              <a:rPr lang="en-GB" b="1" i="0" dirty="0">
                <a:solidFill>
                  <a:srgbClr val="FFFFFF"/>
                </a:solidFill>
                <a:effectLst/>
                <a:latin typeface="Poppins"/>
              </a:rPr>
              <a:t> in </a:t>
            </a:r>
            <a:r>
              <a:rPr lang="en-GB" b="1" i="0" dirty="0" err="1">
                <a:solidFill>
                  <a:srgbClr val="FFFFFF"/>
                </a:solidFill>
                <a:effectLst/>
                <a:latin typeface="Poppins"/>
              </a:rPr>
              <a:t>razlikuje</a:t>
            </a:r>
            <a:r>
              <a:rPr lang="en-GB" b="1" i="0" dirty="0">
                <a:solidFill>
                  <a:srgbClr val="FFFFFF"/>
                </a:solidFill>
                <a:effectLst/>
                <a:latin typeface="Poppins"/>
              </a:rPr>
              <a:t>, </a:t>
            </a:r>
            <a:r>
              <a:rPr lang="en-GB" b="1" i="0" dirty="0" err="1">
                <a:solidFill>
                  <a:srgbClr val="FFFFFF"/>
                </a:solidFill>
                <a:effectLst/>
                <a:latin typeface="Poppins"/>
              </a:rPr>
              <a:t>zakaj</a:t>
            </a:r>
            <a:r>
              <a:rPr lang="en-GB" b="1" i="0" dirty="0">
                <a:solidFill>
                  <a:srgbClr val="FFFFFF"/>
                </a:solidFill>
                <a:effectLst/>
                <a:latin typeface="Poppins"/>
              </a:rPr>
              <a:t> je </a:t>
            </a:r>
            <a:r>
              <a:rPr lang="en-GB" b="1" i="0" dirty="0" err="1">
                <a:solidFill>
                  <a:srgbClr val="FFFFFF"/>
                </a:solidFill>
                <a:effectLst/>
                <a:latin typeface="Poppins"/>
              </a:rPr>
              <a:t>vaše</a:t>
            </a:r>
            <a:r>
              <a:rPr lang="en-GB" b="1" i="0" dirty="0">
                <a:solidFill>
                  <a:srgbClr val="FFFFFF"/>
                </a:solidFill>
                <a:effectLst/>
                <a:latin typeface="Poppins"/>
              </a:rPr>
              <a:t> </a:t>
            </a:r>
            <a:r>
              <a:rPr lang="en-GB" b="1" i="0" dirty="0" err="1">
                <a:solidFill>
                  <a:srgbClr val="FFFFFF"/>
                </a:solidFill>
                <a:effectLst/>
                <a:latin typeface="Poppins"/>
              </a:rPr>
              <a:t>podjetje</a:t>
            </a:r>
            <a:r>
              <a:rPr lang="en-GB" b="1" i="0" dirty="0">
                <a:solidFill>
                  <a:srgbClr val="FFFFFF"/>
                </a:solidFill>
                <a:effectLst/>
                <a:latin typeface="Poppins"/>
              </a:rPr>
              <a:t> </a:t>
            </a:r>
            <a:r>
              <a:rPr lang="en-GB" b="1" i="0" dirty="0" err="1">
                <a:solidFill>
                  <a:srgbClr val="FFFFFF"/>
                </a:solidFill>
                <a:effectLst/>
                <a:latin typeface="Poppins"/>
              </a:rPr>
              <a:t>boljša</a:t>
            </a:r>
            <a:r>
              <a:rPr lang="en-GB" b="1" i="0" dirty="0">
                <a:solidFill>
                  <a:srgbClr val="FFFFFF"/>
                </a:solidFill>
                <a:effectLst/>
                <a:latin typeface="Poppins"/>
              </a:rPr>
              <a:t> </a:t>
            </a:r>
            <a:r>
              <a:rPr lang="en-GB" b="1" i="0" dirty="0" err="1">
                <a:solidFill>
                  <a:srgbClr val="FFFFFF"/>
                </a:solidFill>
                <a:effectLst/>
                <a:latin typeface="Poppins"/>
              </a:rPr>
              <a:t>izbira</a:t>
            </a:r>
            <a:r>
              <a:rPr lang="en-GB" b="1" i="0" dirty="0">
                <a:solidFill>
                  <a:srgbClr val="FFFFFF"/>
                </a:solidFill>
                <a:effectLst/>
                <a:latin typeface="Poppins"/>
              </a:rPr>
              <a:t> in </a:t>
            </a:r>
            <a:r>
              <a:rPr lang="en-GB" b="1" i="0" dirty="0" err="1">
                <a:solidFill>
                  <a:srgbClr val="FFFFFF"/>
                </a:solidFill>
                <a:effectLst/>
                <a:latin typeface="Poppins"/>
              </a:rPr>
              <a:t>zakaj</a:t>
            </a:r>
            <a:r>
              <a:rPr lang="en-GB" b="1" i="0" dirty="0">
                <a:solidFill>
                  <a:srgbClr val="FFFFFF"/>
                </a:solidFill>
                <a:effectLst/>
                <a:latin typeface="Poppins"/>
              </a:rPr>
              <a:t> </a:t>
            </a:r>
            <a:r>
              <a:rPr lang="en-GB" b="1" i="0" dirty="0" err="1">
                <a:solidFill>
                  <a:srgbClr val="FFFFFF"/>
                </a:solidFill>
                <a:effectLst/>
                <a:latin typeface="Poppins"/>
              </a:rPr>
              <a:t>naj</a:t>
            </a:r>
            <a:r>
              <a:rPr lang="en-GB" b="1" i="0" dirty="0">
                <a:solidFill>
                  <a:srgbClr val="FFFFFF"/>
                </a:solidFill>
                <a:effectLst/>
                <a:latin typeface="Poppins"/>
              </a:rPr>
              <a:t> </a:t>
            </a:r>
            <a:r>
              <a:rPr lang="en-GB" b="1" i="0" dirty="0" err="1">
                <a:solidFill>
                  <a:srgbClr val="FFFFFF"/>
                </a:solidFill>
                <a:effectLst/>
                <a:latin typeface="Poppins"/>
              </a:rPr>
              <a:t>vaše</a:t>
            </a:r>
            <a:r>
              <a:rPr lang="en-GB" b="1" i="0" dirty="0">
                <a:solidFill>
                  <a:srgbClr val="FFFFFF"/>
                </a:solidFill>
                <a:effectLst/>
                <a:latin typeface="Poppins"/>
              </a:rPr>
              <a:t> </a:t>
            </a:r>
            <a:r>
              <a:rPr lang="en-GB" b="1" i="0" dirty="0" err="1">
                <a:solidFill>
                  <a:srgbClr val="FFFFFF"/>
                </a:solidFill>
                <a:effectLst/>
                <a:latin typeface="Poppins"/>
              </a:rPr>
              <a:t>ciljno</a:t>
            </a:r>
            <a:r>
              <a:rPr lang="en-GB" b="1" i="0" dirty="0">
                <a:solidFill>
                  <a:srgbClr val="FFFFFF"/>
                </a:solidFill>
                <a:effectLst/>
                <a:latin typeface="Poppins"/>
              </a:rPr>
              <a:t> </a:t>
            </a:r>
            <a:r>
              <a:rPr lang="en-GB" b="1" i="0" dirty="0" err="1">
                <a:solidFill>
                  <a:srgbClr val="FFFFFF"/>
                </a:solidFill>
                <a:effectLst/>
                <a:latin typeface="Poppins"/>
              </a:rPr>
              <a:t>občinstvo</a:t>
            </a:r>
            <a:r>
              <a:rPr lang="en-GB" b="1" i="0" dirty="0">
                <a:solidFill>
                  <a:srgbClr val="FFFFFF"/>
                </a:solidFill>
                <a:effectLst/>
                <a:latin typeface="Poppins"/>
              </a:rPr>
              <a:t>/</a:t>
            </a:r>
            <a:r>
              <a:rPr lang="en-GB" b="1" i="0" dirty="0" err="1">
                <a:solidFill>
                  <a:srgbClr val="FFFFFF"/>
                </a:solidFill>
                <a:effectLst/>
                <a:latin typeface="Poppins"/>
              </a:rPr>
              <a:t>stranke</a:t>
            </a:r>
            <a:r>
              <a:rPr lang="en-GB" b="1" i="0" dirty="0">
                <a:solidFill>
                  <a:srgbClr val="FFFFFF"/>
                </a:solidFill>
                <a:effectLst/>
                <a:latin typeface="Poppins"/>
              </a:rPr>
              <a:t> med </a:t>
            </a:r>
            <a:r>
              <a:rPr lang="en-GB" b="1" i="0" dirty="0" err="1">
                <a:solidFill>
                  <a:srgbClr val="FFFFFF"/>
                </a:solidFill>
                <a:effectLst/>
                <a:latin typeface="Poppins"/>
              </a:rPr>
              <a:t>vsemi</a:t>
            </a:r>
            <a:r>
              <a:rPr lang="en-GB" b="1" i="0" dirty="0">
                <a:solidFill>
                  <a:srgbClr val="FFFFFF"/>
                </a:solidFill>
                <a:effectLst/>
                <a:latin typeface="Poppins"/>
              </a:rPr>
              <a:t> </a:t>
            </a:r>
            <a:r>
              <a:rPr lang="en-GB" b="1" i="0" dirty="0" err="1">
                <a:solidFill>
                  <a:srgbClr val="FFFFFF"/>
                </a:solidFill>
                <a:effectLst/>
                <a:latin typeface="Poppins"/>
              </a:rPr>
              <a:t>spletnimi</a:t>
            </a:r>
            <a:r>
              <a:rPr lang="en-GB" b="1" i="0" dirty="0">
                <a:solidFill>
                  <a:srgbClr val="FFFFFF"/>
                </a:solidFill>
                <a:effectLst/>
                <a:latin typeface="Poppins"/>
              </a:rPr>
              <a:t> </a:t>
            </a:r>
            <a:r>
              <a:rPr lang="en-GB" b="1" i="0" dirty="0" err="1">
                <a:solidFill>
                  <a:srgbClr val="FFFFFF"/>
                </a:solidFill>
                <a:effectLst/>
                <a:latin typeface="Poppins"/>
              </a:rPr>
              <a:t>stranmi</a:t>
            </a:r>
            <a:r>
              <a:rPr lang="en-GB" b="1" i="0" dirty="0">
                <a:solidFill>
                  <a:srgbClr val="FFFFFF"/>
                </a:solidFill>
                <a:effectLst/>
                <a:latin typeface="Poppins"/>
              </a:rPr>
              <a:t> in </a:t>
            </a:r>
            <a:r>
              <a:rPr lang="en-GB" b="1" i="0" dirty="0" err="1">
                <a:solidFill>
                  <a:srgbClr val="FFFFFF"/>
                </a:solidFill>
                <a:effectLst/>
                <a:latin typeface="Poppins"/>
              </a:rPr>
              <a:t>ponudniki</a:t>
            </a:r>
            <a:r>
              <a:rPr lang="en-GB" b="1" i="0" dirty="0">
                <a:solidFill>
                  <a:srgbClr val="FFFFFF"/>
                </a:solidFill>
                <a:effectLst/>
                <a:latin typeface="Poppins"/>
              </a:rPr>
              <a:t> </a:t>
            </a:r>
            <a:r>
              <a:rPr lang="en-GB" b="1" i="0" dirty="0" err="1">
                <a:solidFill>
                  <a:srgbClr val="FFFFFF"/>
                </a:solidFill>
                <a:effectLst/>
                <a:latin typeface="Poppins"/>
              </a:rPr>
              <a:t>izberejo</a:t>
            </a:r>
            <a:r>
              <a:rPr lang="en-GB" b="1" i="0" dirty="0">
                <a:solidFill>
                  <a:srgbClr val="FFFFFF"/>
                </a:solidFill>
                <a:effectLst/>
                <a:latin typeface="Poppins"/>
              </a:rPr>
              <a:t> </a:t>
            </a:r>
            <a:r>
              <a:rPr lang="en-GB" b="1" i="0" dirty="0" err="1">
                <a:solidFill>
                  <a:srgbClr val="FFFFFF"/>
                </a:solidFill>
                <a:effectLst/>
                <a:latin typeface="Poppins"/>
              </a:rPr>
              <a:t>ravno</a:t>
            </a:r>
            <a:r>
              <a:rPr lang="en-GB" b="1" i="0" dirty="0">
                <a:solidFill>
                  <a:srgbClr val="FFFFFF"/>
                </a:solidFill>
                <a:effectLst/>
                <a:latin typeface="Poppins"/>
              </a:rPr>
              <a:t> vas </a:t>
            </a:r>
            <a:r>
              <a:rPr lang="en-GB" b="1" i="0" dirty="0" err="1">
                <a:solidFill>
                  <a:srgbClr val="FFFFFF"/>
                </a:solidFill>
                <a:effectLst/>
                <a:latin typeface="Poppins"/>
              </a:rPr>
              <a:t>namesto</a:t>
            </a:r>
            <a:r>
              <a:rPr lang="en-GB" b="1" i="0" dirty="0">
                <a:solidFill>
                  <a:srgbClr val="FFFFFF"/>
                </a:solidFill>
                <a:effectLst/>
                <a:latin typeface="Poppins"/>
              </a:rPr>
              <a:t> </a:t>
            </a:r>
            <a:r>
              <a:rPr lang="en-GB" b="1" i="0" dirty="0" err="1">
                <a:solidFill>
                  <a:srgbClr val="FFFFFF"/>
                </a:solidFill>
                <a:effectLst/>
                <a:latin typeface="Poppins"/>
              </a:rPr>
              <a:t>vaših</a:t>
            </a:r>
            <a:r>
              <a:rPr lang="en-GB" b="1" i="0" dirty="0">
                <a:solidFill>
                  <a:srgbClr val="FFFFFF"/>
                </a:solidFill>
                <a:effectLst/>
                <a:latin typeface="Poppins"/>
              </a:rPr>
              <a:t> </a:t>
            </a:r>
            <a:r>
              <a:rPr lang="en-GB" b="1" i="0" dirty="0" err="1">
                <a:solidFill>
                  <a:srgbClr val="FFFFFF"/>
                </a:solidFill>
                <a:effectLst/>
                <a:latin typeface="Poppins"/>
              </a:rPr>
              <a:t>konkurentov</a:t>
            </a:r>
            <a:r>
              <a:rPr lang="en-GB" b="1" i="0" dirty="0">
                <a:solidFill>
                  <a:srgbClr val="FFFFFF"/>
                </a:solidFill>
                <a:effectLst/>
                <a:latin typeface="Poppins"/>
              </a:rPr>
              <a:t>.</a:t>
            </a:r>
          </a:p>
          <a:p>
            <a:pPr algn="l"/>
            <a:r>
              <a:rPr lang="en-GB" b="0" i="0" dirty="0" err="1">
                <a:solidFill>
                  <a:srgbClr val="FFFFFF"/>
                </a:solidFill>
                <a:effectLst/>
                <a:latin typeface="Poppins"/>
              </a:rPr>
              <a:t>Dober</a:t>
            </a:r>
            <a:r>
              <a:rPr lang="en-GB" b="0" i="0" dirty="0">
                <a:solidFill>
                  <a:srgbClr val="FFFFFF"/>
                </a:solidFill>
                <a:effectLst/>
                <a:latin typeface="Poppins"/>
              </a:rPr>
              <a:t> USP je </a:t>
            </a:r>
            <a:r>
              <a:rPr lang="en-GB" b="0" i="0" dirty="0" err="1">
                <a:solidFill>
                  <a:srgbClr val="FFFFFF"/>
                </a:solidFill>
                <a:effectLst/>
                <a:latin typeface="Poppins"/>
              </a:rPr>
              <a:t>izjemno</a:t>
            </a:r>
            <a:r>
              <a:rPr lang="en-GB" b="0" i="0" dirty="0">
                <a:solidFill>
                  <a:srgbClr val="FFFFFF"/>
                </a:solidFill>
                <a:effectLst/>
                <a:latin typeface="Poppins"/>
              </a:rPr>
              <a:t> </a:t>
            </a:r>
            <a:r>
              <a:rPr lang="en-GB" b="0" i="0" dirty="0" err="1">
                <a:solidFill>
                  <a:srgbClr val="FFFFFF"/>
                </a:solidFill>
                <a:effectLst/>
                <a:latin typeface="Poppins"/>
              </a:rPr>
              <a:t>učinkovito</a:t>
            </a:r>
            <a:r>
              <a:rPr lang="en-GB" b="0" i="0" dirty="0">
                <a:solidFill>
                  <a:srgbClr val="FFFFFF"/>
                </a:solidFill>
                <a:effectLst/>
                <a:latin typeface="Poppins"/>
              </a:rPr>
              <a:t> </a:t>
            </a:r>
            <a:r>
              <a:rPr lang="en-GB" b="0" i="0" dirty="0" err="1">
                <a:solidFill>
                  <a:srgbClr val="FFFFFF"/>
                </a:solidFill>
                <a:effectLst/>
                <a:latin typeface="Poppins"/>
              </a:rPr>
              <a:t>orodje</a:t>
            </a:r>
            <a:r>
              <a:rPr lang="en-GB" b="0" i="0" dirty="0">
                <a:solidFill>
                  <a:srgbClr val="FFFFFF"/>
                </a:solidFill>
                <a:effectLst/>
                <a:latin typeface="Poppins"/>
              </a:rPr>
              <a:t> na </a:t>
            </a:r>
            <a:r>
              <a:rPr lang="en-GB" b="0" i="0" dirty="0" err="1">
                <a:solidFill>
                  <a:srgbClr val="FFFFFF"/>
                </a:solidFill>
                <a:effectLst/>
                <a:latin typeface="Poppins"/>
              </a:rPr>
              <a:t>spletni</a:t>
            </a:r>
            <a:r>
              <a:rPr lang="en-GB" b="0" i="0" dirty="0">
                <a:solidFill>
                  <a:srgbClr val="FFFFFF"/>
                </a:solidFill>
                <a:effectLst/>
                <a:latin typeface="Poppins"/>
              </a:rPr>
              <a:t> </a:t>
            </a:r>
            <a:r>
              <a:rPr lang="en-GB" b="0" i="0" dirty="0" err="1">
                <a:solidFill>
                  <a:srgbClr val="FFFFFF"/>
                </a:solidFill>
                <a:effectLst/>
                <a:latin typeface="Poppins"/>
              </a:rPr>
              <a:t>strani</a:t>
            </a:r>
            <a:r>
              <a:rPr lang="en-GB" b="0" i="0" dirty="0">
                <a:solidFill>
                  <a:srgbClr val="FFFFFF"/>
                </a:solidFill>
                <a:effectLst/>
                <a:latin typeface="Poppins"/>
              </a:rPr>
              <a:t>, ki </a:t>
            </a:r>
            <a:r>
              <a:rPr lang="en-GB" b="0" i="0" dirty="0" err="1">
                <a:solidFill>
                  <a:srgbClr val="FFFFFF"/>
                </a:solidFill>
                <a:effectLst/>
                <a:latin typeface="Poppins"/>
              </a:rPr>
              <a:t>poskrbi</a:t>
            </a:r>
            <a:r>
              <a:rPr lang="en-GB" b="0" i="0" dirty="0">
                <a:solidFill>
                  <a:srgbClr val="FFFFFF"/>
                </a:solidFill>
                <a:effectLst/>
                <a:latin typeface="Poppins"/>
              </a:rPr>
              <a:t>, da se </a:t>
            </a:r>
            <a:r>
              <a:rPr lang="en-GB" b="0" i="0" dirty="0" err="1">
                <a:solidFill>
                  <a:srgbClr val="FFFFFF"/>
                </a:solidFill>
                <a:effectLst/>
                <a:latin typeface="Poppins"/>
              </a:rPr>
              <a:t>lahko</a:t>
            </a:r>
            <a:r>
              <a:rPr lang="en-GB" b="0" i="0" dirty="0">
                <a:solidFill>
                  <a:srgbClr val="FFFFFF"/>
                </a:solidFill>
                <a:effectLst/>
                <a:latin typeface="Poppins"/>
              </a:rPr>
              <a:t> </a:t>
            </a:r>
            <a:r>
              <a:rPr lang="en-GB" b="0" i="0" dirty="0" err="1">
                <a:solidFill>
                  <a:srgbClr val="FFFFFF"/>
                </a:solidFill>
                <a:effectLst/>
                <a:latin typeface="Poppins"/>
              </a:rPr>
              <a:t>osredotočite</a:t>
            </a:r>
            <a:r>
              <a:rPr lang="en-GB" b="0" i="0" dirty="0">
                <a:solidFill>
                  <a:srgbClr val="FFFFFF"/>
                </a:solidFill>
                <a:effectLst/>
                <a:latin typeface="Poppins"/>
              </a:rPr>
              <a:t> na </a:t>
            </a:r>
            <a:r>
              <a:rPr lang="en-GB" b="0" i="0" dirty="0" err="1">
                <a:solidFill>
                  <a:srgbClr val="FFFFFF"/>
                </a:solidFill>
                <a:effectLst/>
                <a:latin typeface="Poppins"/>
              </a:rPr>
              <a:t>vaše</a:t>
            </a:r>
            <a:r>
              <a:rPr lang="en-GB" b="0" i="0" dirty="0">
                <a:solidFill>
                  <a:srgbClr val="FFFFFF"/>
                </a:solidFill>
                <a:effectLst/>
                <a:latin typeface="Poppins"/>
              </a:rPr>
              <a:t> </a:t>
            </a:r>
            <a:r>
              <a:rPr lang="en-GB" b="0" i="0" dirty="0" err="1">
                <a:solidFill>
                  <a:srgbClr val="FFFFFF"/>
                </a:solidFill>
                <a:effectLst/>
                <a:latin typeface="Poppins"/>
              </a:rPr>
              <a:t>marketinške</a:t>
            </a:r>
            <a:r>
              <a:rPr lang="en-GB" b="0" i="0" dirty="0">
                <a:solidFill>
                  <a:srgbClr val="FFFFFF"/>
                </a:solidFill>
                <a:effectLst/>
                <a:latin typeface="Poppins"/>
              </a:rPr>
              <a:t> </a:t>
            </a:r>
            <a:r>
              <a:rPr lang="en-GB" b="0" i="0" dirty="0" err="1">
                <a:solidFill>
                  <a:srgbClr val="FFFFFF"/>
                </a:solidFill>
                <a:effectLst/>
                <a:latin typeface="Poppins"/>
              </a:rPr>
              <a:t>cilje</a:t>
            </a:r>
            <a:r>
              <a:rPr lang="en-GB" b="0" i="0" dirty="0">
                <a:solidFill>
                  <a:srgbClr val="FFFFFF"/>
                </a:solidFill>
                <a:effectLst/>
                <a:latin typeface="Poppins"/>
              </a:rPr>
              <a:t>, in </a:t>
            </a:r>
            <a:r>
              <a:rPr lang="en-GB" b="0" i="0" dirty="0" err="1">
                <a:solidFill>
                  <a:srgbClr val="FFFFFF"/>
                </a:solidFill>
                <a:effectLst/>
                <a:latin typeface="Poppins"/>
              </a:rPr>
              <a:t>zagotovi</a:t>
            </a:r>
            <a:r>
              <a:rPr lang="en-GB" b="0" i="0" dirty="0">
                <a:solidFill>
                  <a:srgbClr val="FFFFFF"/>
                </a:solidFill>
                <a:effectLst/>
                <a:latin typeface="Poppins"/>
              </a:rPr>
              <a:t>, da vas </a:t>
            </a:r>
            <a:r>
              <a:rPr lang="en-GB" b="0" i="0" dirty="0" err="1">
                <a:solidFill>
                  <a:srgbClr val="FFFFFF"/>
                </a:solidFill>
                <a:effectLst/>
                <a:latin typeface="Poppins"/>
              </a:rPr>
              <a:t>bodo</a:t>
            </a:r>
            <a:r>
              <a:rPr lang="en-GB" b="0" i="0" dirty="0">
                <a:solidFill>
                  <a:srgbClr val="FFFFFF"/>
                </a:solidFill>
                <a:effectLst/>
                <a:latin typeface="Poppins"/>
              </a:rPr>
              <a:t> </a:t>
            </a:r>
            <a:r>
              <a:rPr lang="en-GB" b="0" i="0" dirty="0" err="1">
                <a:solidFill>
                  <a:srgbClr val="FFFFFF"/>
                </a:solidFill>
                <a:effectLst/>
                <a:latin typeface="Poppins"/>
              </a:rPr>
              <a:t>vsi</a:t>
            </a:r>
            <a:r>
              <a:rPr lang="en-GB" b="0" i="0" dirty="0">
                <a:solidFill>
                  <a:srgbClr val="FFFFFF"/>
                </a:solidFill>
                <a:effectLst/>
                <a:latin typeface="Poppins"/>
              </a:rPr>
              <a:t> </a:t>
            </a:r>
            <a:r>
              <a:rPr lang="en-GB" b="0" i="0" dirty="0" err="1">
                <a:solidFill>
                  <a:srgbClr val="FFFFFF"/>
                </a:solidFill>
                <a:effectLst/>
                <a:latin typeface="Poppins"/>
              </a:rPr>
              <a:t>koščki</a:t>
            </a:r>
            <a:r>
              <a:rPr lang="en-GB" b="0" i="0" dirty="0">
                <a:solidFill>
                  <a:srgbClr val="FFFFFF"/>
                </a:solidFill>
                <a:effectLst/>
                <a:latin typeface="Poppins"/>
              </a:rPr>
              <a:t> </a:t>
            </a:r>
            <a:r>
              <a:rPr lang="en-GB" b="0" i="0" dirty="0" err="1">
                <a:solidFill>
                  <a:srgbClr val="FFFFFF"/>
                </a:solidFill>
                <a:effectLst/>
                <a:latin typeface="Poppins"/>
              </a:rPr>
              <a:t>vaše</a:t>
            </a:r>
            <a:r>
              <a:rPr lang="en-GB" b="0" i="0" dirty="0">
                <a:solidFill>
                  <a:srgbClr val="FFFFFF"/>
                </a:solidFill>
                <a:effectLst/>
                <a:latin typeface="Poppins"/>
              </a:rPr>
              <a:t> </a:t>
            </a:r>
            <a:r>
              <a:rPr lang="en-GB" b="0" i="0" dirty="0" err="1">
                <a:solidFill>
                  <a:srgbClr val="FFFFFF"/>
                </a:solidFill>
                <a:effectLst/>
                <a:latin typeface="Poppins"/>
              </a:rPr>
              <a:t>marketinške</a:t>
            </a:r>
            <a:r>
              <a:rPr lang="en-GB" b="0" i="0" dirty="0">
                <a:solidFill>
                  <a:srgbClr val="FFFFFF"/>
                </a:solidFill>
                <a:effectLst/>
                <a:latin typeface="Poppins"/>
              </a:rPr>
              <a:t> </a:t>
            </a:r>
            <a:r>
              <a:rPr lang="en-GB" b="0" i="0" dirty="0" err="1">
                <a:solidFill>
                  <a:srgbClr val="FFFFFF"/>
                </a:solidFill>
                <a:effectLst/>
                <a:latin typeface="Poppins"/>
              </a:rPr>
              <a:t>zgodbe</a:t>
            </a:r>
            <a:r>
              <a:rPr lang="en-GB" b="0" i="0" dirty="0">
                <a:solidFill>
                  <a:srgbClr val="FFFFFF"/>
                </a:solidFill>
                <a:effectLst/>
                <a:latin typeface="Poppins"/>
              </a:rPr>
              <a:t>, </a:t>
            </a:r>
            <a:r>
              <a:rPr lang="en-GB" b="0" i="0" dirty="0" err="1">
                <a:solidFill>
                  <a:srgbClr val="FFFFFF"/>
                </a:solidFill>
                <a:effectLst/>
                <a:latin typeface="Poppins"/>
              </a:rPr>
              <a:t>razlikovali</a:t>
            </a:r>
            <a:r>
              <a:rPr lang="en-GB" b="0" i="0" dirty="0">
                <a:solidFill>
                  <a:srgbClr val="FFFFFF"/>
                </a:solidFill>
                <a:effectLst/>
                <a:latin typeface="Poppins"/>
              </a:rPr>
              <a:t> od </a:t>
            </a:r>
            <a:r>
              <a:rPr lang="en-GB" b="0" i="0" dirty="0" err="1">
                <a:solidFill>
                  <a:srgbClr val="FFFFFF"/>
                </a:solidFill>
                <a:effectLst/>
                <a:latin typeface="Poppins"/>
              </a:rPr>
              <a:t>vaše</a:t>
            </a:r>
            <a:r>
              <a:rPr lang="en-GB" b="0" i="0" dirty="0">
                <a:solidFill>
                  <a:srgbClr val="FFFFFF"/>
                </a:solidFill>
                <a:effectLst/>
                <a:latin typeface="Poppins"/>
              </a:rPr>
              <a:t> </a:t>
            </a:r>
            <a:r>
              <a:rPr lang="en-GB" b="0" i="0" dirty="0" err="1">
                <a:solidFill>
                  <a:srgbClr val="FFFFFF"/>
                </a:solidFill>
                <a:effectLst/>
                <a:latin typeface="Poppins"/>
              </a:rPr>
              <a:t>konkurence</a:t>
            </a:r>
            <a:r>
              <a:rPr lang="en-GB" b="0" i="0" dirty="0">
                <a:solidFill>
                  <a:srgbClr val="FFFFFF"/>
                </a:solidFill>
                <a:effectLst/>
                <a:latin typeface="Poppins"/>
              </a:rPr>
              <a:t>. USP je </a:t>
            </a:r>
            <a:r>
              <a:rPr lang="en-GB" b="0" i="0" dirty="0" err="1">
                <a:solidFill>
                  <a:srgbClr val="FFFFFF"/>
                </a:solidFill>
                <a:effectLst/>
                <a:latin typeface="Poppins"/>
              </a:rPr>
              <a:t>lahko</a:t>
            </a:r>
            <a:r>
              <a:rPr lang="en-GB" b="0" i="0" dirty="0">
                <a:solidFill>
                  <a:srgbClr val="FFFFFF"/>
                </a:solidFill>
                <a:effectLst/>
                <a:latin typeface="Poppins"/>
              </a:rPr>
              <a:t> </a:t>
            </a:r>
            <a:r>
              <a:rPr lang="en-GB" b="0" i="0" dirty="0" err="1">
                <a:solidFill>
                  <a:srgbClr val="FFFFFF"/>
                </a:solidFill>
                <a:effectLst/>
                <a:latin typeface="Poppins"/>
              </a:rPr>
              <a:t>tudi</a:t>
            </a:r>
            <a:r>
              <a:rPr lang="en-GB" b="0" i="0" dirty="0">
                <a:solidFill>
                  <a:srgbClr val="FFFFFF"/>
                </a:solidFill>
                <a:effectLst/>
                <a:latin typeface="Poppins"/>
              </a:rPr>
              <a:t> </a:t>
            </a:r>
            <a:r>
              <a:rPr lang="en-GB" b="0" i="0" dirty="0" err="1">
                <a:solidFill>
                  <a:srgbClr val="FFFFFF"/>
                </a:solidFill>
                <a:effectLst/>
                <a:latin typeface="Poppins"/>
              </a:rPr>
              <a:t>zelo</a:t>
            </a:r>
            <a:r>
              <a:rPr lang="en-GB" b="0" i="0" dirty="0">
                <a:solidFill>
                  <a:srgbClr val="FFFFFF"/>
                </a:solidFill>
                <a:effectLst/>
                <a:latin typeface="Poppins"/>
              </a:rPr>
              <a:t> </a:t>
            </a:r>
            <a:r>
              <a:rPr lang="en-GB" b="0" i="0" dirty="0" err="1">
                <a:solidFill>
                  <a:srgbClr val="FFFFFF"/>
                </a:solidFill>
                <a:effectLst/>
                <a:latin typeface="Poppins"/>
              </a:rPr>
              <a:t>pomemben</a:t>
            </a:r>
            <a:r>
              <a:rPr lang="en-GB" b="0" i="0" dirty="0">
                <a:solidFill>
                  <a:srgbClr val="FFFFFF"/>
                </a:solidFill>
                <a:effectLst/>
                <a:latin typeface="Poppins"/>
              </a:rPr>
              <a:t> del v </a:t>
            </a:r>
            <a:r>
              <a:rPr lang="en-GB" b="0" i="0" dirty="0" err="1">
                <a:solidFill>
                  <a:srgbClr val="FFFFFF"/>
                </a:solidFill>
                <a:effectLst/>
                <a:latin typeface="Poppins"/>
              </a:rPr>
              <a:t>procesu</a:t>
            </a:r>
            <a:r>
              <a:rPr lang="en-GB" b="0" i="0" dirty="0">
                <a:solidFill>
                  <a:srgbClr val="FFFFFF"/>
                </a:solidFill>
                <a:effectLst/>
                <a:latin typeface="Poppins"/>
              </a:rPr>
              <a:t> </a:t>
            </a:r>
            <a:r>
              <a:rPr lang="en-GB" b="0" i="0" dirty="0" err="1">
                <a:solidFill>
                  <a:srgbClr val="FFFFFF"/>
                </a:solidFill>
                <a:effectLst/>
                <a:latin typeface="Poppins"/>
              </a:rPr>
              <a:t>brendiranja</a:t>
            </a:r>
            <a:r>
              <a:rPr lang="en-GB" b="0" i="0" dirty="0">
                <a:solidFill>
                  <a:srgbClr val="FFFFFF"/>
                </a:solidFill>
                <a:effectLst/>
                <a:latin typeface="Poppins"/>
              </a:rPr>
              <a:t>, ki </a:t>
            </a:r>
            <a:r>
              <a:rPr lang="en-GB" b="0" i="0" dirty="0" err="1">
                <a:solidFill>
                  <a:srgbClr val="FFFFFF"/>
                </a:solidFill>
                <a:effectLst/>
                <a:latin typeface="Poppins"/>
              </a:rPr>
              <a:t>vašemu</a:t>
            </a:r>
            <a:r>
              <a:rPr lang="en-GB" b="0" i="0" dirty="0">
                <a:solidFill>
                  <a:srgbClr val="FFFFFF"/>
                </a:solidFill>
                <a:effectLst/>
                <a:latin typeface="Poppins"/>
              </a:rPr>
              <a:t> </a:t>
            </a:r>
            <a:r>
              <a:rPr lang="en-GB" b="0" i="0" dirty="0" err="1">
                <a:solidFill>
                  <a:srgbClr val="FFFFFF"/>
                </a:solidFill>
                <a:effectLst/>
                <a:latin typeface="Poppins"/>
              </a:rPr>
              <a:t>podjetju</a:t>
            </a:r>
            <a:r>
              <a:rPr lang="en-GB" b="0" i="0" dirty="0">
                <a:solidFill>
                  <a:srgbClr val="FFFFFF"/>
                </a:solidFill>
                <a:effectLst/>
                <a:latin typeface="Poppins"/>
              </a:rPr>
              <a:t> </a:t>
            </a:r>
            <a:r>
              <a:rPr lang="en-GB" b="0" i="0" dirty="0" err="1">
                <a:solidFill>
                  <a:srgbClr val="FFFFFF"/>
                </a:solidFill>
                <a:effectLst/>
                <a:latin typeface="Poppins"/>
              </a:rPr>
              <a:t>omogoča</a:t>
            </a:r>
            <a:r>
              <a:rPr lang="en-GB" b="0" i="0" dirty="0">
                <a:solidFill>
                  <a:srgbClr val="FFFFFF"/>
                </a:solidFill>
                <a:effectLst/>
                <a:latin typeface="Poppins"/>
              </a:rPr>
              <a:t> </a:t>
            </a:r>
            <a:r>
              <a:rPr lang="en-GB" b="0" i="0" dirty="0" err="1">
                <a:solidFill>
                  <a:srgbClr val="FFFFFF"/>
                </a:solidFill>
                <a:effectLst/>
                <a:latin typeface="Poppins"/>
              </a:rPr>
              <a:t>visoko</a:t>
            </a:r>
            <a:r>
              <a:rPr lang="en-GB" b="0" i="0" dirty="0">
                <a:solidFill>
                  <a:srgbClr val="FFFFFF"/>
                </a:solidFill>
                <a:effectLst/>
                <a:latin typeface="Poppins"/>
              </a:rPr>
              <a:t> </a:t>
            </a:r>
            <a:r>
              <a:rPr lang="en-GB" b="0" i="0" dirty="0" err="1">
                <a:solidFill>
                  <a:srgbClr val="FFFFFF"/>
                </a:solidFill>
                <a:effectLst/>
                <a:latin typeface="Poppins"/>
              </a:rPr>
              <a:t>zapomljivost</a:t>
            </a:r>
            <a:r>
              <a:rPr lang="en-GB" b="0" i="0" dirty="0">
                <a:solidFill>
                  <a:srgbClr val="FFFFFF"/>
                </a:solidFill>
                <a:effectLst/>
                <a:latin typeface="Poppins"/>
              </a:rPr>
              <a:t>.</a:t>
            </a:r>
          </a:p>
          <a:p>
            <a:pPr algn="l"/>
            <a:r>
              <a:rPr lang="en-GB" b="0" i="0" dirty="0" err="1">
                <a:solidFill>
                  <a:srgbClr val="FFFFFF"/>
                </a:solidFill>
                <a:effectLst/>
                <a:latin typeface="Poppins"/>
              </a:rPr>
              <a:t>Morda</a:t>
            </a:r>
            <a:r>
              <a:rPr lang="en-GB" b="0" i="0" dirty="0">
                <a:solidFill>
                  <a:srgbClr val="FFFFFF"/>
                </a:solidFill>
                <a:effectLst/>
                <a:latin typeface="Poppins"/>
              </a:rPr>
              <a:t> </a:t>
            </a:r>
            <a:r>
              <a:rPr lang="en-GB" b="0" i="0" dirty="0" err="1">
                <a:solidFill>
                  <a:srgbClr val="FFFFFF"/>
                </a:solidFill>
                <a:effectLst/>
                <a:latin typeface="Poppins"/>
              </a:rPr>
              <a:t>imate</a:t>
            </a:r>
            <a:r>
              <a:rPr lang="en-GB" b="0" i="0" dirty="0">
                <a:solidFill>
                  <a:srgbClr val="FFFFFF"/>
                </a:solidFill>
                <a:effectLst/>
                <a:latin typeface="Poppins"/>
              </a:rPr>
              <a:t> res </a:t>
            </a:r>
            <a:r>
              <a:rPr lang="en-GB" b="0" i="0" dirty="0" err="1">
                <a:solidFill>
                  <a:srgbClr val="FFFFFF"/>
                </a:solidFill>
                <a:effectLst/>
                <a:latin typeface="Poppins"/>
              </a:rPr>
              <a:t>veliko</a:t>
            </a:r>
            <a:r>
              <a:rPr lang="en-GB" b="0" i="0" dirty="0">
                <a:solidFill>
                  <a:srgbClr val="FFFFFF"/>
                </a:solidFill>
                <a:effectLst/>
                <a:latin typeface="Poppins"/>
              </a:rPr>
              <a:t> </a:t>
            </a:r>
            <a:r>
              <a:rPr lang="en-GB" b="0" i="0" dirty="0" err="1">
                <a:solidFill>
                  <a:srgbClr val="FFFFFF"/>
                </a:solidFill>
                <a:effectLst/>
                <a:latin typeface="Poppins"/>
              </a:rPr>
              <a:t>srečo</a:t>
            </a:r>
            <a:r>
              <a:rPr lang="en-GB" b="0" i="0" dirty="0">
                <a:solidFill>
                  <a:srgbClr val="FFFFFF"/>
                </a:solidFill>
                <a:effectLst/>
                <a:latin typeface="Poppins"/>
              </a:rPr>
              <a:t> in </a:t>
            </a:r>
            <a:r>
              <a:rPr lang="en-GB" b="0" i="0" dirty="0" err="1">
                <a:solidFill>
                  <a:srgbClr val="FFFFFF"/>
                </a:solidFill>
                <a:effectLst/>
                <a:latin typeface="Poppins"/>
              </a:rPr>
              <a:t>ste</a:t>
            </a:r>
            <a:r>
              <a:rPr lang="en-GB" b="0" i="0" dirty="0">
                <a:solidFill>
                  <a:srgbClr val="FFFFFF"/>
                </a:solidFill>
                <a:effectLst/>
                <a:latin typeface="Poppins"/>
              </a:rPr>
              <a:t> na </a:t>
            </a:r>
            <a:r>
              <a:rPr lang="en-GB" b="0" i="0" dirty="0" err="1">
                <a:solidFill>
                  <a:srgbClr val="FFFFFF"/>
                </a:solidFill>
                <a:effectLst/>
                <a:latin typeface="Poppins"/>
              </a:rPr>
              <a:t>vašem</a:t>
            </a:r>
            <a:r>
              <a:rPr lang="en-GB" b="0" i="0" dirty="0">
                <a:solidFill>
                  <a:srgbClr val="FFFFFF"/>
                </a:solidFill>
                <a:effectLst/>
                <a:latin typeface="Poppins"/>
              </a:rPr>
              <a:t> </a:t>
            </a:r>
            <a:r>
              <a:rPr lang="en-GB" b="0" i="0" dirty="0" err="1">
                <a:solidFill>
                  <a:srgbClr val="FFFFFF"/>
                </a:solidFill>
                <a:effectLst/>
                <a:latin typeface="Poppins"/>
              </a:rPr>
              <a:t>področju</a:t>
            </a:r>
            <a:r>
              <a:rPr lang="en-GB" b="0" i="0" dirty="0">
                <a:solidFill>
                  <a:srgbClr val="FFFFFF"/>
                </a:solidFill>
                <a:effectLst/>
                <a:latin typeface="Poppins"/>
              </a:rPr>
              <a:t> oz. v </a:t>
            </a:r>
            <a:r>
              <a:rPr lang="en-GB" b="0" i="0" dirty="0" err="1">
                <a:solidFill>
                  <a:srgbClr val="FFFFFF"/>
                </a:solidFill>
                <a:effectLst/>
                <a:latin typeface="Poppins"/>
              </a:rPr>
              <a:t>industriji</a:t>
            </a:r>
            <a:r>
              <a:rPr lang="en-GB" b="0" i="0" dirty="0">
                <a:solidFill>
                  <a:srgbClr val="FFFFFF"/>
                </a:solidFill>
                <a:effectLst/>
                <a:latin typeface="Poppins"/>
              </a:rPr>
              <a:t> </a:t>
            </a:r>
            <a:r>
              <a:rPr lang="en-GB" b="0" i="0" dirty="0" err="1">
                <a:solidFill>
                  <a:srgbClr val="FFFFFF"/>
                </a:solidFill>
                <a:effectLst/>
                <a:latin typeface="Poppins"/>
              </a:rPr>
              <a:t>edini</a:t>
            </a:r>
            <a:r>
              <a:rPr lang="en-GB" b="0" i="0" dirty="0">
                <a:solidFill>
                  <a:srgbClr val="FFFFFF"/>
                </a:solidFill>
                <a:effectLst/>
                <a:latin typeface="Poppins"/>
              </a:rPr>
              <a:t> in </a:t>
            </a:r>
            <a:r>
              <a:rPr lang="en-GB" b="0" i="0" dirty="0" err="1">
                <a:solidFill>
                  <a:srgbClr val="FFFFFF"/>
                </a:solidFill>
                <a:effectLst/>
                <a:latin typeface="Poppins"/>
              </a:rPr>
              <a:t>glavni</a:t>
            </a:r>
            <a:r>
              <a:rPr lang="en-GB" b="0" i="0" dirty="0">
                <a:solidFill>
                  <a:srgbClr val="FFFFFF"/>
                </a:solidFill>
                <a:effectLst/>
                <a:latin typeface="Poppins"/>
              </a:rPr>
              <a:t> </a:t>
            </a:r>
            <a:r>
              <a:rPr lang="en-GB" b="0" i="0" dirty="0" err="1">
                <a:solidFill>
                  <a:srgbClr val="FFFFFF"/>
                </a:solidFill>
                <a:effectLst/>
                <a:latin typeface="Poppins"/>
              </a:rPr>
              <a:t>ponudnik</a:t>
            </a:r>
            <a:r>
              <a:rPr lang="en-GB" b="0" i="0" dirty="0">
                <a:solidFill>
                  <a:srgbClr val="FFFFFF"/>
                </a:solidFill>
                <a:effectLst/>
                <a:latin typeface="Poppins"/>
              </a:rPr>
              <a:t>, </a:t>
            </a:r>
            <a:r>
              <a:rPr lang="en-GB" b="0" i="0" dirty="0" err="1">
                <a:solidFill>
                  <a:srgbClr val="FFFFFF"/>
                </a:solidFill>
                <a:effectLst/>
                <a:latin typeface="Poppins"/>
              </a:rPr>
              <a:t>vaša</a:t>
            </a:r>
            <a:r>
              <a:rPr lang="en-GB" b="0" i="0" dirty="0">
                <a:solidFill>
                  <a:srgbClr val="FFFFFF"/>
                </a:solidFill>
                <a:effectLst/>
                <a:latin typeface="Poppins"/>
              </a:rPr>
              <a:t> </a:t>
            </a:r>
            <a:r>
              <a:rPr lang="en-GB" b="0" i="0" dirty="0" err="1">
                <a:solidFill>
                  <a:srgbClr val="FFFFFF"/>
                </a:solidFill>
                <a:effectLst/>
                <a:latin typeface="Poppins"/>
              </a:rPr>
              <a:t>spletna</a:t>
            </a:r>
            <a:r>
              <a:rPr lang="en-GB" b="0" i="0" dirty="0">
                <a:solidFill>
                  <a:srgbClr val="FFFFFF"/>
                </a:solidFill>
                <a:effectLst/>
                <a:latin typeface="Poppins"/>
              </a:rPr>
              <a:t> </a:t>
            </a:r>
            <a:r>
              <a:rPr lang="en-GB" b="0" i="0" dirty="0" err="1">
                <a:solidFill>
                  <a:srgbClr val="FFFFFF"/>
                </a:solidFill>
                <a:effectLst/>
                <a:latin typeface="Poppins"/>
              </a:rPr>
              <a:t>stran</a:t>
            </a:r>
            <a:r>
              <a:rPr lang="en-GB" b="0" i="0" dirty="0">
                <a:solidFill>
                  <a:srgbClr val="FFFFFF"/>
                </a:solidFill>
                <a:effectLst/>
                <a:latin typeface="Poppins"/>
              </a:rPr>
              <a:t> pa </a:t>
            </a:r>
            <a:r>
              <a:rPr lang="en-GB" b="0" i="0" dirty="0" err="1">
                <a:solidFill>
                  <a:srgbClr val="FFFFFF"/>
                </a:solidFill>
                <a:effectLst/>
                <a:latin typeface="Poppins"/>
              </a:rPr>
              <a:t>nima</a:t>
            </a:r>
            <a:r>
              <a:rPr lang="en-GB" b="0" i="0" dirty="0">
                <a:solidFill>
                  <a:srgbClr val="FFFFFF"/>
                </a:solidFill>
                <a:effectLst/>
                <a:latin typeface="Poppins"/>
              </a:rPr>
              <a:t> </a:t>
            </a:r>
            <a:r>
              <a:rPr lang="en-GB" b="0" i="0" dirty="0" err="1">
                <a:solidFill>
                  <a:srgbClr val="FFFFFF"/>
                </a:solidFill>
                <a:effectLst/>
                <a:latin typeface="Poppins"/>
              </a:rPr>
              <a:t>konkurence</a:t>
            </a:r>
            <a:r>
              <a:rPr lang="en-GB" b="0" i="0" dirty="0">
                <a:solidFill>
                  <a:srgbClr val="FFFFFF"/>
                </a:solidFill>
                <a:effectLst/>
                <a:latin typeface="Poppins"/>
              </a:rPr>
              <a:t> - v </a:t>
            </a:r>
            <a:r>
              <a:rPr lang="en-GB" b="0" i="0" dirty="0" err="1">
                <a:solidFill>
                  <a:srgbClr val="FFFFFF"/>
                </a:solidFill>
                <a:effectLst/>
                <a:latin typeface="Poppins"/>
              </a:rPr>
              <a:t>tem</a:t>
            </a:r>
            <a:r>
              <a:rPr lang="en-GB" b="0" i="0" dirty="0">
                <a:solidFill>
                  <a:srgbClr val="FFFFFF"/>
                </a:solidFill>
                <a:effectLst/>
                <a:latin typeface="Poppins"/>
              </a:rPr>
              <a:t> </a:t>
            </a:r>
            <a:r>
              <a:rPr lang="en-GB" b="0" i="0" dirty="0" err="1">
                <a:solidFill>
                  <a:srgbClr val="FFFFFF"/>
                </a:solidFill>
                <a:effectLst/>
                <a:latin typeface="Poppins"/>
              </a:rPr>
              <a:t>primeru</a:t>
            </a:r>
            <a:r>
              <a:rPr lang="en-GB" b="0" i="0" dirty="0">
                <a:solidFill>
                  <a:srgbClr val="FFFFFF"/>
                </a:solidFill>
                <a:effectLst/>
                <a:latin typeface="Poppins"/>
              </a:rPr>
              <a:t> se </a:t>
            </a:r>
            <a:r>
              <a:rPr lang="en-GB" b="0" i="0" dirty="0" err="1">
                <a:solidFill>
                  <a:srgbClr val="FFFFFF"/>
                </a:solidFill>
                <a:effectLst/>
                <a:latin typeface="Poppins"/>
              </a:rPr>
              <a:t>vam</a:t>
            </a:r>
            <a:r>
              <a:rPr lang="en-GB" b="0" i="0" dirty="0">
                <a:solidFill>
                  <a:srgbClr val="FFFFFF"/>
                </a:solidFill>
                <a:effectLst/>
                <a:latin typeface="Poppins"/>
              </a:rPr>
              <a:t> s </a:t>
            </a:r>
            <a:r>
              <a:rPr lang="en-GB" b="0" i="0" dirty="0" err="1">
                <a:solidFill>
                  <a:srgbClr val="FFFFFF"/>
                </a:solidFill>
                <a:effectLst/>
                <a:latin typeface="Poppins"/>
              </a:rPr>
              <a:t>kreiranjem</a:t>
            </a:r>
            <a:r>
              <a:rPr lang="en-GB" b="0" i="0" dirty="0">
                <a:solidFill>
                  <a:srgbClr val="FFFFFF"/>
                </a:solidFill>
                <a:effectLst/>
                <a:latin typeface="Poppins"/>
              </a:rPr>
              <a:t> USP-</a:t>
            </a:r>
            <a:r>
              <a:rPr lang="en-GB" b="0" i="0" dirty="0" err="1">
                <a:solidFill>
                  <a:srgbClr val="FFFFFF"/>
                </a:solidFill>
                <a:effectLst/>
                <a:latin typeface="Poppins"/>
              </a:rPr>
              <a:t>jev</a:t>
            </a:r>
            <a:r>
              <a:rPr lang="en-GB" b="0" i="0" dirty="0">
                <a:solidFill>
                  <a:srgbClr val="FFFFFF"/>
                </a:solidFill>
                <a:effectLst/>
                <a:latin typeface="Poppins"/>
              </a:rPr>
              <a:t> </a:t>
            </a:r>
            <a:r>
              <a:rPr lang="en-GB" b="0" i="0" dirty="0" err="1">
                <a:solidFill>
                  <a:srgbClr val="FFFFFF"/>
                </a:solidFill>
                <a:effectLst/>
                <a:latin typeface="Poppins"/>
              </a:rPr>
              <a:t>ni</a:t>
            </a:r>
            <a:r>
              <a:rPr lang="en-GB" b="0" i="0" dirty="0">
                <a:solidFill>
                  <a:srgbClr val="FFFFFF"/>
                </a:solidFill>
                <a:effectLst/>
                <a:latin typeface="Poppins"/>
              </a:rPr>
              <a:t> </a:t>
            </a:r>
            <a:r>
              <a:rPr lang="en-GB" b="0" i="0" dirty="0" err="1">
                <a:solidFill>
                  <a:srgbClr val="FFFFFF"/>
                </a:solidFill>
                <a:effectLst/>
                <a:latin typeface="Poppins"/>
              </a:rPr>
              <a:t>treba</a:t>
            </a:r>
            <a:r>
              <a:rPr lang="en-GB" b="0" i="0" dirty="0">
                <a:solidFill>
                  <a:srgbClr val="FFFFFF"/>
                </a:solidFill>
                <a:effectLst/>
                <a:latin typeface="Poppins"/>
              </a:rPr>
              <a:t> </a:t>
            </a:r>
            <a:r>
              <a:rPr lang="en-GB" b="0" i="0" dirty="0" err="1">
                <a:solidFill>
                  <a:srgbClr val="FFFFFF"/>
                </a:solidFill>
                <a:effectLst/>
                <a:latin typeface="Poppins"/>
              </a:rPr>
              <a:t>ukvarjati</a:t>
            </a:r>
            <a:r>
              <a:rPr lang="en-GB" b="0" i="0" dirty="0">
                <a:solidFill>
                  <a:srgbClr val="FFFFFF"/>
                </a:solidFill>
                <a:effectLst/>
                <a:latin typeface="Poppins"/>
              </a:rPr>
              <a:t>. </a:t>
            </a:r>
            <a:r>
              <a:rPr lang="en-GB" b="0" i="0" dirty="0" err="1">
                <a:solidFill>
                  <a:srgbClr val="FFFFFF"/>
                </a:solidFill>
                <a:effectLst/>
                <a:latin typeface="Poppins"/>
              </a:rPr>
              <a:t>Če</a:t>
            </a:r>
            <a:r>
              <a:rPr lang="en-GB" b="0" i="0" dirty="0">
                <a:solidFill>
                  <a:srgbClr val="FFFFFF"/>
                </a:solidFill>
                <a:effectLst/>
                <a:latin typeface="Poppins"/>
              </a:rPr>
              <a:t> pa </a:t>
            </a:r>
            <a:r>
              <a:rPr lang="en-GB" b="0" i="0" dirty="0" err="1">
                <a:solidFill>
                  <a:srgbClr val="FFFFFF"/>
                </a:solidFill>
                <a:effectLst/>
                <a:latin typeface="Poppins"/>
              </a:rPr>
              <a:t>imate</a:t>
            </a:r>
            <a:r>
              <a:rPr lang="en-GB" b="0" i="0" dirty="0">
                <a:solidFill>
                  <a:srgbClr val="FFFFFF"/>
                </a:solidFill>
                <a:effectLst/>
                <a:latin typeface="Poppins"/>
              </a:rPr>
              <a:t> </a:t>
            </a:r>
            <a:r>
              <a:rPr lang="en-GB" b="0" i="0" dirty="0" err="1">
                <a:solidFill>
                  <a:srgbClr val="FFFFFF"/>
                </a:solidFill>
                <a:effectLst/>
                <a:latin typeface="Poppins"/>
              </a:rPr>
              <a:t>vsaj</a:t>
            </a:r>
            <a:r>
              <a:rPr lang="en-GB" b="0" i="0" dirty="0">
                <a:solidFill>
                  <a:srgbClr val="FFFFFF"/>
                </a:solidFill>
                <a:effectLst/>
                <a:latin typeface="Poppins"/>
              </a:rPr>
              <a:t> </a:t>
            </a:r>
            <a:r>
              <a:rPr lang="en-GB" b="0" i="0" dirty="0" err="1">
                <a:solidFill>
                  <a:srgbClr val="FFFFFF"/>
                </a:solidFill>
                <a:effectLst/>
                <a:latin typeface="Poppins"/>
              </a:rPr>
              <a:t>enega</a:t>
            </a:r>
            <a:r>
              <a:rPr lang="en-GB" b="0" i="0" dirty="0">
                <a:solidFill>
                  <a:srgbClr val="FFFFFF"/>
                </a:solidFill>
                <a:effectLst/>
                <a:latin typeface="Poppins"/>
              </a:rPr>
              <a:t> </a:t>
            </a:r>
            <a:r>
              <a:rPr lang="en-GB" b="0" i="0" dirty="0" err="1">
                <a:solidFill>
                  <a:srgbClr val="FFFFFF"/>
                </a:solidFill>
                <a:effectLst/>
                <a:latin typeface="Poppins"/>
              </a:rPr>
              <a:t>konkurenta</a:t>
            </a:r>
            <a:r>
              <a:rPr lang="en-GB" b="0" i="0" dirty="0">
                <a:solidFill>
                  <a:srgbClr val="FFFFFF"/>
                </a:solidFill>
                <a:effectLst/>
                <a:latin typeface="Poppins"/>
              </a:rPr>
              <a:t> (</a:t>
            </a:r>
            <a:r>
              <a:rPr lang="en-GB" b="0" i="0" dirty="0" err="1">
                <a:solidFill>
                  <a:srgbClr val="FFFFFF"/>
                </a:solidFill>
                <a:effectLst/>
                <a:latin typeface="Poppins"/>
              </a:rPr>
              <a:t>kar</a:t>
            </a:r>
            <a:r>
              <a:rPr lang="en-GB" b="0" i="0" dirty="0">
                <a:solidFill>
                  <a:srgbClr val="FFFFFF"/>
                </a:solidFill>
                <a:effectLst/>
                <a:latin typeface="Poppins"/>
              </a:rPr>
              <a:t> je </a:t>
            </a:r>
            <a:r>
              <a:rPr lang="en-GB" b="0" i="0" dirty="0" err="1">
                <a:solidFill>
                  <a:srgbClr val="FFFFFF"/>
                </a:solidFill>
                <a:effectLst/>
                <a:latin typeface="Poppins"/>
              </a:rPr>
              <a:t>skorajda</a:t>
            </a:r>
            <a:r>
              <a:rPr lang="en-GB" b="0" i="0" dirty="0">
                <a:solidFill>
                  <a:srgbClr val="FFFFFF"/>
                </a:solidFill>
                <a:effectLst/>
                <a:latin typeface="Poppins"/>
              </a:rPr>
              <a:t> </a:t>
            </a:r>
            <a:r>
              <a:rPr lang="en-GB" b="0" i="0" dirty="0" err="1">
                <a:solidFill>
                  <a:srgbClr val="FFFFFF"/>
                </a:solidFill>
                <a:effectLst/>
                <a:latin typeface="Poppins"/>
              </a:rPr>
              <a:t>bolj</a:t>
            </a:r>
            <a:r>
              <a:rPr lang="en-GB" b="0" i="0" dirty="0">
                <a:solidFill>
                  <a:srgbClr val="FFFFFF"/>
                </a:solidFill>
                <a:effectLst/>
                <a:latin typeface="Poppins"/>
              </a:rPr>
              <a:t> </a:t>
            </a:r>
            <a:r>
              <a:rPr lang="en-GB" b="0" i="0" dirty="0" err="1">
                <a:solidFill>
                  <a:srgbClr val="FFFFFF"/>
                </a:solidFill>
                <a:effectLst/>
                <a:latin typeface="Poppins"/>
              </a:rPr>
              <a:t>verjetno</a:t>
            </a:r>
            <a:r>
              <a:rPr lang="en-GB" b="0" i="0" dirty="0">
                <a:solidFill>
                  <a:srgbClr val="FFFFFF"/>
                </a:solidFill>
                <a:effectLst/>
                <a:latin typeface="Poppins"/>
              </a:rPr>
              <a:t>), se </a:t>
            </a:r>
            <a:r>
              <a:rPr lang="en-GB" b="0" i="0" dirty="0" err="1">
                <a:solidFill>
                  <a:srgbClr val="FFFFFF"/>
                </a:solidFill>
                <a:effectLst/>
                <a:latin typeface="Poppins"/>
              </a:rPr>
              <a:t>boste</a:t>
            </a:r>
            <a:r>
              <a:rPr lang="en-GB" b="0" i="0" dirty="0">
                <a:solidFill>
                  <a:srgbClr val="FFFFFF"/>
                </a:solidFill>
                <a:effectLst/>
                <a:latin typeface="Poppins"/>
              </a:rPr>
              <a:t> od </a:t>
            </a:r>
            <a:r>
              <a:rPr lang="en-GB" b="0" i="0" dirty="0" err="1">
                <a:solidFill>
                  <a:srgbClr val="FFFFFF"/>
                </a:solidFill>
                <a:effectLst/>
                <a:latin typeface="Poppins"/>
              </a:rPr>
              <a:t>njega</a:t>
            </a:r>
            <a:r>
              <a:rPr lang="en-GB" b="0" i="0" dirty="0">
                <a:solidFill>
                  <a:srgbClr val="FFFFFF"/>
                </a:solidFill>
                <a:effectLst/>
                <a:latin typeface="Poppins"/>
              </a:rPr>
              <a:t> oz. </a:t>
            </a:r>
            <a:r>
              <a:rPr lang="en-GB" b="0" i="0" dirty="0" err="1">
                <a:solidFill>
                  <a:srgbClr val="FFFFFF"/>
                </a:solidFill>
                <a:effectLst/>
                <a:latin typeface="Poppins"/>
              </a:rPr>
              <a:t>njih</a:t>
            </a:r>
            <a:r>
              <a:rPr lang="en-GB" b="0" i="0" dirty="0">
                <a:solidFill>
                  <a:srgbClr val="FFFFFF"/>
                </a:solidFill>
                <a:effectLst/>
                <a:latin typeface="Poppins"/>
              </a:rPr>
              <a:t> </a:t>
            </a:r>
            <a:r>
              <a:rPr lang="en-GB" b="0" i="0" dirty="0" err="1">
                <a:solidFill>
                  <a:srgbClr val="FFFFFF"/>
                </a:solidFill>
                <a:effectLst/>
                <a:latin typeface="Poppins"/>
              </a:rPr>
              <a:t>morali</a:t>
            </a:r>
            <a:r>
              <a:rPr lang="en-GB" b="0" i="0" dirty="0">
                <a:solidFill>
                  <a:srgbClr val="FFFFFF"/>
                </a:solidFill>
                <a:effectLst/>
                <a:latin typeface="Poppins"/>
              </a:rPr>
              <a:t> po </a:t>
            </a:r>
            <a:r>
              <a:rPr lang="en-GB" b="0" i="0" dirty="0" err="1">
                <a:solidFill>
                  <a:srgbClr val="FFFFFF"/>
                </a:solidFill>
                <a:effectLst/>
                <a:latin typeface="Poppins"/>
              </a:rPr>
              <a:t>nečem</a:t>
            </a:r>
            <a:r>
              <a:rPr lang="en-GB" b="0" i="0" dirty="0">
                <a:solidFill>
                  <a:srgbClr val="FFFFFF"/>
                </a:solidFill>
                <a:effectLst/>
                <a:latin typeface="Poppins"/>
              </a:rPr>
              <a:t> </a:t>
            </a:r>
            <a:r>
              <a:rPr lang="en-GB" b="0" i="0" dirty="0" err="1">
                <a:solidFill>
                  <a:srgbClr val="FFFFFF"/>
                </a:solidFill>
                <a:effectLst/>
                <a:latin typeface="Poppins"/>
              </a:rPr>
              <a:t>razlikovati</a:t>
            </a:r>
            <a:r>
              <a:rPr lang="en-GB" b="0" i="0" dirty="0">
                <a:solidFill>
                  <a:srgbClr val="FFFFFF"/>
                </a:solidFill>
                <a:effectLst/>
                <a:latin typeface="Poppins"/>
              </a:rPr>
              <a:t>. In </a:t>
            </a:r>
            <a:r>
              <a:rPr lang="en-GB" b="0" i="0" dirty="0" err="1">
                <a:solidFill>
                  <a:srgbClr val="FFFFFF"/>
                </a:solidFill>
                <a:effectLst/>
                <a:latin typeface="Poppins"/>
              </a:rPr>
              <a:t>ena</a:t>
            </a:r>
            <a:r>
              <a:rPr lang="en-GB" b="0" i="0" dirty="0">
                <a:solidFill>
                  <a:srgbClr val="FFFFFF"/>
                </a:solidFill>
                <a:effectLst/>
                <a:latin typeface="Poppins"/>
              </a:rPr>
              <a:t> </a:t>
            </a:r>
            <a:r>
              <a:rPr lang="en-GB" b="0" i="0" dirty="0" err="1">
                <a:solidFill>
                  <a:srgbClr val="FFFFFF"/>
                </a:solidFill>
                <a:effectLst/>
                <a:latin typeface="Poppins"/>
              </a:rPr>
              <a:t>izmed</a:t>
            </a:r>
            <a:r>
              <a:rPr lang="en-GB" b="0" i="0" dirty="0">
                <a:solidFill>
                  <a:srgbClr val="FFFFFF"/>
                </a:solidFill>
                <a:effectLst/>
                <a:latin typeface="Poppins"/>
              </a:rPr>
              <a:t> </a:t>
            </a:r>
            <a:r>
              <a:rPr lang="en-GB" b="0" i="0" dirty="0" err="1">
                <a:solidFill>
                  <a:srgbClr val="FFFFFF"/>
                </a:solidFill>
                <a:effectLst/>
                <a:latin typeface="Poppins"/>
              </a:rPr>
              <a:t>dobrih</a:t>
            </a:r>
            <a:r>
              <a:rPr lang="en-GB" b="0" i="0" dirty="0">
                <a:solidFill>
                  <a:srgbClr val="FFFFFF"/>
                </a:solidFill>
                <a:effectLst/>
                <a:latin typeface="Poppins"/>
              </a:rPr>
              <a:t> </a:t>
            </a:r>
            <a:r>
              <a:rPr lang="en-GB" b="0" i="0" dirty="0" err="1">
                <a:solidFill>
                  <a:srgbClr val="FFFFFF"/>
                </a:solidFill>
                <a:effectLst/>
                <a:latin typeface="Poppins"/>
              </a:rPr>
              <a:t>možnosti</a:t>
            </a:r>
            <a:r>
              <a:rPr lang="en-GB" b="0" i="0" dirty="0">
                <a:solidFill>
                  <a:srgbClr val="FFFFFF"/>
                </a:solidFill>
                <a:effectLst/>
                <a:latin typeface="Poppins"/>
              </a:rPr>
              <a:t> je </a:t>
            </a:r>
            <a:r>
              <a:rPr lang="en-GB" b="0" i="0" dirty="0" err="1">
                <a:solidFill>
                  <a:srgbClr val="FFFFFF"/>
                </a:solidFill>
                <a:effectLst/>
                <a:latin typeface="Poppins"/>
              </a:rPr>
              <a:t>učinkovit</a:t>
            </a:r>
            <a:r>
              <a:rPr lang="en-GB" b="0" i="0" dirty="0">
                <a:solidFill>
                  <a:srgbClr val="FFFFFF"/>
                </a:solidFill>
                <a:effectLst/>
                <a:latin typeface="Poppins"/>
              </a:rPr>
              <a:t> USP, </a:t>
            </a:r>
            <a:r>
              <a:rPr lang="en-GB" b="0" i="0" dirty="0" err="1">
                <a:solidFill>
                  <a:srgbClr val="FFFFFF"/>
                </a:solidFill>
                <a:effectLst/>
                <a:latin typeface="Poppins"/>
              </a:rPr>
              <a:t>predstavljen</a:t>
            </a:r>
            <a:r>
              <a:rPr lang="en-GB" b="0" i="0" dirty="0">
                <a:solidFill>
                  <a:srgbClr val="FFFFFF"/>
                </a:solidFill>
                <a:effectLst/>
                <a:latin typeface="Poppins"/>
              </a:rPr>
              <a:t> na </a:t>
            </a:r>
            <a:r>
              <a:rPr lang="en-GB" b="0" i="0" dirty="0" err="1">
                <a:solidFill>
                  <a:srgbClr val="FFFFFF"/>
                </a:solidFill>
                <a:effectLst/>
                <a:latin typeface="Poppins"/>
              </a:rPr>
              <a:t>osnovni</a:t>
            </a:r>
            <a:r>
              <a:rPr lang="en-GB" b="0" i="0" dirty="0">
                <a:solidFill>
                  <a:srgbClr val="FFFFFF"/>
                </a:solidFill>
                <a:effectLst/>
                <a:latin typeface="Poppins"/>
              </a:rPr>
              <a:t> </a:t>
            </a:r>
            <a:r>
              <a:rPr lang="en-GB" b="0" i="0" dirty="0" err="1">
                <a:solidFill>
                  <a:srgbClr val="FFFFFF"/>
                </a:solidFill>
                <a:effectLst/>
                <a:latin typeface="Poppins"/>
              </a:rPr>
              <a:t>strani</a:t>
            </a:r>
            <a:r>
              <a:rPr lang="en-GB" b="0" i="0" dirty="0">
                <a:solidFill>
                  <a:srgbClr val="FFFFFF"/>
                </a:solidFill>
                <a:effectLst/>
                <a:latin typeface="Poppins"/>
              </a:rPr>
              <a:t> </a:t>
            </a:r>
            <a:r>
              <a:rPr lang="en-GB" b="0" i="0" dirty="0" err="1">
                <a:solidFill>
                  <a:srgbClr val="FFFFFF"/>
                </a:solidFill>
                <a:effectLst/>
                <a:latin typeface="Poppins"/>
              </a:rPr>
              <a:t>vaše</a:t>
            </a:r>
            <a:r>
              <a:rPr lang="en-GB" b="0" i="0" dirty="0">
                <a:solidFill>
                  <a:srgbClr val="FFFFFF"/>
                </a:solidFill>
                <a:effectLst/>
                <a:latin typeface="Poppins"/>
              </a:rPr>
              <a:t> </a:t>
            </a:r>
            <a:r>
              <a:rPr lang="en-GB" b="0" i="0" dirty="0" err="1">
                <a:solidFill>
                  <a:srgbClr val="FFFFFF"/>
                </a:solidFill>
                <a:effectLst/>
                <a:latin typeface="Poppins"/>
              </a:rPr>
              <a:t>spletne</a:t>
            </a:r>
            <a:r>
              <a:rPr lang="en-GB" b="0" i="0" dirty="0">
                <a:solidFill>
                  <a:srgbClr val="FFFFFF"/>
                </a:solidFill>
                <a:effectLst/>
                <a:latin typeface="Poppins"/>
              </a:rPr>
              <a:t> </a:t>
            </a:r>
            <a:r>
              <a:rPr lang="en-GB" b="0" i="0" dirty="0" err="1">
                <a:solidFill>
                  <a:srgbClr val="FFFFFF"/>
                </a:solidFill>
                <a:effectLst/>
                <a:latin typeface="Poppins"/>
              </a:rPr>
              <a:t>strani</a:t>
            </a:r>
            <a:r>
              <a:rPr lang="en-GB" b="0" i="0" dirty="0">
                <a:solidFill>
                  <a:srgbClr val="FFFFFF"/>
                </a:solidFill>
                <a:effectLst/>
                <a:latin typeface="Poppins"/>
              </a:rPr>
              <a:t>. Za </a:t>
            </a:r>
            <a:r>
              <a:rPr lang="en-GB" b="0" i="0" dirty="0" err="1">
                <a:solidFill>
                  <a:srgbClr val="FFFFFF"/>
                </a:solidFill>
                <a:effectLst/>
                <a:latin typeface="Poppins"/>
              </a:rPr>
              <a:t>večino</a:t>
            </a:r>
            <a:r>
              <a:rPr lang="en-GB" b="0" i="0" dirty="0">
                <a:solidFill>
                  <a:srgbClr val="FFFFFF"/>
                </a:solidFill>
                <a:effectLst/>
                <a:latin typeface="Poppins"/>
              </a:rPr>
              <a:t> </a:t>
            </a:r>
            <a:r>
              <a:rPr lang="en-GB" b="0" i="0" dirty="0" err="1">
                <a:solidFill>
                  <a:srgbClr val="FFFFFF"/>
                </a:solidFill>
                <a:effectLst/>
                <a:latin typeface="Poppins"/>
              </a:rPr>
              <a:t>podjetij</a:t>
            </a:r>
            <a:r>
              <a:rPr lang="en-GB" b="0" i="0" dirty="0">
                <a:solidFill>
                  <a:srgbClr val="FFFFFF"/>
                </a:solidFill>
                <a:effectLst/>
                <a:latin typeface="Poppins"/>
              </a:rPr>
              <a:t> je </a:t>
            </a:r>
            <a:r>
              <a:rPr lang="en-GB" b="0" i="0" dirty="0" err="1">
                <a:solidFill>
                  <a:srgbClr val="FFFFFF"/>
                </a:solidFill>
                <a:effectLst/>
                <a:latin typeface="Poppins"/>
              </a:rPr>
              <a:t>identificiranje</a:t>
            </a:r>
            <a:r>
              <a:rPr lang="en-GB" b="0" i="0" dirty="0">
                <a:solidFill>
                  <a:srgbClr val="FFFFFF"/>
                </a:solidFill>
                <a:effectLst/>
                <a:latin typeface="Poppins"/>
              </a:rPr>
              <a:t> USP-</a:t>
            </a:r>
            <a:r>
              <a:rPr lang="en-GB" b="0" i="0" dirty="0" err="1">
                <a:solidFill>
                  <a:srgbClr val="FFFFFF"/>
                </a:solidFill>
                <a:effectLst/>
                <a:latin typeface="Poppins"/>
              </a:rPr>
              <a:t>ja</a:t>
            </a:r>
            <a:r>
              <a:rPr lang="en-GB" b="0" i="0" dirty="0">
                <a:solidFill>
                  <a:srgbClr val="FFFFFF"/>
                </a:solidFill>
                <a:effectLst/>
                <a:latin typeface="Poppins"/>
              </a:rPr>
              <a:t> </a:t>
            </a:r>
            <a:r>
              <a:rPr lang="en-GB" b="0" i="0" dirty="0" err="1">
                <a:solidFill>
                  <a:srgbClr val="FFFFFF"/>
                </a:solidFill>
                <a:effectLst/>
                <a:latin typeface="Poppins"/>
              </a:rPr>
              <a:t>težka</a:t>
            </a:r>
            <a:r>
              <a:rPr lang="en-GB" b="0" i="0" dirty="0">
                <a:solidFill>
                  <a:srgbClr val="FFFFFF"/>
                </a:solidFill>
                <a:effectLst/>
                <a:latin typeface="Poppins"/>
              </a:rPr>
              <a:t> </a:t>
            </a:r>
            <a:r>
              <a:rPr lang="en-GB" b="0" i="0" dirty="0" err="1">
                <a:solidFill>
                  <a:srgbClr val="FFFFFF"/>
                </a:solidFill>
                <a:effectLst/>
                <a:latin typeface="Poppins"/>
              </a:rPr>
              <a:t>naloga</a:t>
            </a:r>
            <a:r>
              <a:rPr lang="en-GB" b="0" i="0" dirty="0">
                <a:solidFill>
                  <a:srgbClr val="FFFFFF"/>
                </a:solidFill>
                <a:effectLst/>
                <a:latin typeface="Poppins"/>
              </a:rPr>
              <a:t>, </a:t>
            </a:r>
            <a:r>
              <a:rPr lang="en-GB" b="0" i="0" dirty="0" err="1">
                <a:solidFill>
                  <a:srgbClr val="FFFFFF"/>
                </a:solidFill>
                <a:effectLst/>
                <a:latin typeface="Poppins"/>
              </a:rPr>
              <a:t>še</a:t>
            </a:r>
            <a:r>
              <a:rPr lang="en-GB" b="0" i="0" dirty="0">
                <a:solidFill>
                  <a:srgbClr val="FFFFFF"/>
                </a:solidFill>
                <a:effectLst/>
                <a:latin typeface="Poppins"/>
              </a:rPr>
              <a:t> </a:t>
            </a:r>
            <a:r>
              <a:rPr lang="en-GB" b="0" i="0" dirty="0" err="1">
                <a:solidFill>
                  <a:srgbClr val="FFFFFF"/>
                </a:solidFill>
                <a:effectLst/>
                <a:latin typeface="Poppins"/>
              </a:rPr>
              <a:t>posebej</a:t>
            </a:r>
            <a:r>
              <a:rPr lang="en-GB" b="0" i="0" dirty="0">
                <a:solidFill>
                  <a:srgbClr val="FFFFFF"/>
                </a:solidFill>
                <a:effectLst/>
                <a:latin typeface="Poppins"/>
              </a:rPr>
              <a:t> za </a:t>
            </a:r>
            <a:r>
              <a:rPr lang="en-GB" b="0" i="0" dirty="0" err="1">
                <a:solidFill>
                  <a:srgbClr val="FFFFFF"/>
                </a:solidFill>
                <a:effectLst/>
                <a:latin typeface="Poppins"/>
              </a:rPr>
              <a:t>tista</a:t>
            </a:r>
            <a:r>
              <a:rPr lang="en-GB" b="0" i="0" dirty="0">
                <a:solidFill>
                  <a:srgbClr val="FFFFFF"/>
                </a:solidFill>
                <a:effectLst/>
                <a:latin typeface="Poppins"/>
              </a:rPr>
              <a:t> </a:t>
            </a:r>
            <a:r>
              <a:rPr lang="en-GB" b="0" i="0" dirty="0" err="1">
                <a:solidFill>
                  <a:srgbClr val="FFFFFF"/>
                </a:solidFill>
                <a:effectLst/>
                <a:latin typeface="Poppins"/>
              </a:rPr>
              <a:t>bolj</a:t>
            </a:r>
            <a:r>
              <a:rPr lang="en-GB" b="0" i="0" dirty="0">
                <a:solidFill>
                  <a:srgbClr val="FFFFFF"/>
                </a:solidFill>
                <a:effectLst/>
                <a:latin typeface="Poppins"/>
              </a:rPr>
              <a:t> </a:t>
            </a:r>
            <a:r>
              <a:rPr lang="en-GB" b="0" i="0" dirty="0" err="1">
                <a:solidFill>
                  <a:srgbClr val="FFFFFF"/>
                </a:solidFill>
                <a:effectLst/>
                <a:latin typeface="Poppins"/>
              </a:rPr>
              <a:t>konvencionalna</a:t>
            </a:r>
            <a:r>
              <a:rPr lang="en-GB" b="0" i="0" dirty="0">
                <a:solidFill>
                  <a:srgbClr val="FFFFFF"/>
                </a:solidFill>
                <a:effectLst/>
                <a:latin typeface="Poppins"/>
              </a:rPr>
              <a:t> </a:t>
            </a:r>
            <a:r>
              <a:rPr lang="en-GB" b="0" i="0" dirty="0" err="1">
                <a:solidFill>
                  <a:srgbClr val="FFFFFF"/>
                </a:solidFill>
                <a:effectLst/>
                <a:latin typeface="Poppins"/>
              </a:rPr>
              <a:t>podjetja</a:t>
            </a:r>
            <a:r>
              <a:rPr lang="en-GB" b="0" i="0" dirty="0">
                <a:solidFill>
                  <a:srgbClr val="FFFFFF"/>
                </a:solidFill>
                <a:effectLst/>
                <a:latin typeface="Poppins"/>
              </a:rPr>
              <a:t>. Na </a:t>
            </a:r>
            <a:r>
              <a:rPr lang="en-GB" b="0" i="0" dirty="0" err="1">
                <a:solidFill>
                  <a:srgbClr val="FFFFFF"/>
                </a:solidFill>
                <a:effectLst/>
                <a:latin typeface="Poppins"/>
              </a:rPr>
              <a:t>srečo</a:t>
            </a:r>
            <a:r>
              <a:rPr lang="en-GB" b="0" i="0" dirty="0">
                <a:solidFill>
                  <a:srgbClr val="FFFFFF"/>
                </a:solidFill>
                <a:effectLst/>
                <a:latin typeface="Poppins"/>
              </a:rPr>
              <a:t> pa </a:t>
            </a:r>
            <a:r>
              <a:rPr lang="en-GB" b="0" i="0" dirty="0" err="1">
                <a:solidFill>
                  <a:srgbClr val="FFFFFF"/>
                </a:solidFill>
                <a:effectLst/>
                <a:latin typeface="Poppins"/>
              </a:rPr>
              <a:t>obstaja</a:t>
            </a:r>
            <a:r>
              <a:rPr lang="en-GB" b="0" i="0" dirty="0">
                <a:solidFill>
                  <a:srgbClr val="FFFFFF"/>
                </a:solidFill>
                <a:effectLst/>
                <a:latin typeface="Poppins"/>
              </a:rPr>
              <a:t> </a:t>
            </a:r>
            <a:r>
              <a:rPr lang="en-GB" b="0" i="0" dirty="0" err="1">
                <a:solidFill>
                  <a:srgbClr val="FFFFFF"/>
                </a:solidFill>
                <a:effectLst/>
                <a:latin typeface="Poppins"/>
              </a:rPr>
              <a:t>veliko</a:t>
            </a:r>
            <a:r>
              <a:rPr lang="en-GB" b="0" i="0" dirty="0">
                <a:solidFill>
                  <a:srgbClr val="FFFFFF"/>
                </a:solidFill>
                <a:effectLst/>
                <a:latin typeface="Poppins"/>
              </a:rPr>
              <a:t> </a:t>
            </a:r>
            <a:r>
              <a:rPr lang="en-GB" b="0" i="0" dirty="0" err="1">
                <a:solidFill>
                  <a:srgbClr val="FFFFFF"/>
                </a:solidFill>
                <a:effectLst/>
                <a:latin typeface="Poppins"/>
              </a:rPr>
              <a:t>načinov</a:t>
            </a:r>
            <a:r>
              <a:rPr lang="en-GB" b="0" i="0" dirty="0">
                <a:solidFill>
                  <a:srgbClr val="FFFFFF"/>
                </a:solidFill>
                <a:effectLst/>
                <a:latin typeface="Poppins"/>
              </a:rPr>
              <a:t>, </a:t>
            </a:r>
            <a:r>
              <a:rPr lang="en-GB" b="0" i="0" dirty="0" err="1">
                <a:solidFill>
                  <a:srgbClr val="FFFFFF"/>
                </a:solidFill>
                <a:effectLst/>
                <a:latin typeface="Poppins"/>
              </a:rPr>
              <a:t>kako</a:t>
            </a:r>
            <a:r>
              <a:rPr lang="en-GB" b="0" i="0" dirty="0">
                <a:solidFill>
                  <a:srgbClr val="FFFFFF"/>
                </a:solidFill>
                <a:effectLst/>
                <a:latin typeface="Poppins"/>
              </a:rPr>
              <a:t> </a:t>
            </a:r>
            <a:r>
              <a:rPr lang="en-GB" b="0" i="0" dirty="0" err="1">
                <a:solidFill>
                  <a:srgbClr val="FFFFFF"/>
                </a:solidFill>
                <a:effectLst/>
                <a:latin typeface="Poppins"/>
              </a:rPr>
              <a:t>kljub</a:t>
            </a:r>
            <a:r>
              <a:rPr lang="en-GB" b="0" i="0" dirty="0">
                <a:solidFill>
                  <a:srgbClr val="FFFFFF"/>
                </a:solidFill>
                <a:effectLst/>
                <a:latin typeface="Poppins"/>
              </a:rPr>
              <a:t> </a:t>
            </a:r>
            <a:r>
              <a:rPr lang="en-GB" b="0" i="0" dirty="0" err="1">
                <a:solidFill>
                  <a:srgbClr val="FFFFFF"/>
                </a:solidFill>
                <a:effectLst/>
                <a:latin typeface="Poppins"/>
              </a:rPr>
              <a:t>temu</a:t>
            </a:r>
            <a:r>
              <a:rPr lang="en-GB" b="0" i="0" dirty="0">
                <a:solidFill>
                  <a:srgbClr val="FFFFFF"/>
                </a:solidFill>
                <a:effectLst/>
                <a:latin typeface="Poppins"/>
              </a:rPr>
              <a:t>, da </a:t>
            </a:r>
            <a:r>
              <a:rPr lang="en-GB" b="0" i="0" dirty="0" err="1">
                <a:solidFill>
                  <a:srgbClr val="FFFFFF"/>
                </a:solidFill>
                <a:effectLst/>
                <a:latin typeface="Poppins"/>
              </a:rPr>
              <a:t>prodajate</a:t>
            </a:r>
            <a:r>
              <a:rPr lang="en-GB" b="0" i="0" dirty="0">
                <a:solidFill>
                  <a:srgbClr val="FFFFFF"/>
                </a:solidFill>
                <a:effectLst/>
                <a:latin typeface="Poppins"/>
              </a:rPr>
              <a:t> </a:t>
            </a:r>
            <a:r>
              <a:rPr lang="en-GB" b="0" i="0" dirty="0" err="1">
                <a:solidFill>
                  <a:srgbClr val="FFFFFF"/>
                </a:solidFill>
                <a:effectLst/>
                <a:latin typeface="Poppins"/>
              </a:rPr>
              <a:t>ali</a:t>
            </a:r>
            <a:r>
              <a:rPr lang="en-GB" b="0" i="0" dirty="0">
                <a:solidFill>
                  <a:srgbClr val="FFFFFF"/>
                </a:solidFill>
                <a:effectLst/>
                <a:latin typeface="Poppins"/>
              </a:rPr>
              <a:t> </a:t>
            </a:r>
            <a:r>
              <a:rPr lang="en-GB" b="0" i="0" dirty="0" err="1">
                <a:solidFill>
                  <a:srgbClr val="FFFFFF"/>
                </a:solidFill>
                <a:effectLst/>
                <a:latin typeface="Poppins"/>
              </a:rPr>
              <a:t>proizvajate</a:t>
            </a:r>
            <a:r>
              <a:rPr lang="en-GB" b="0" i="0" dirty="0">
                <a:solidFill>
                  <a:srgbClr val="FFFFFF"/>
                </a:solidFill>
                <a:effectLst/>
                <a:latin typeface="Poppins"/>
              </a:rPr>
              <a:t> </a:t>
            </a:r>
            <a:r>
              <a:rPr lang="en-GB" b="0" i="0" dirty="0" err="1">
                <a:solidFill>
                  <a:srgbClr val="FFFFFF"/>
                </a:solidFill>
                <a:effectLst/>
                <a:latin typeface="Poppins"/>
              </a:rPr>
              <a:t>zelo</a:t>
            </a:r>
            <a:r>
              <a:rPr lang="en-GB" b="0" i="0" dirty="0">
                <a:solidFill>
                  <a:srgbClr val="FFFFFF"/>
                </a:solidFill>
                <a:effectLst/>
                <a:latin typeface="Poppins"/>
              </a:rPr>
              <a:t> </a:t>
            </a:r>
            <a:r>
              <a:rPr lang="en-GB" b="0" i="0" dirty="0" err="1">
                <a:solidFill>
                  <a:srgbClr val="FFFFFF"/>
                </a:solidFill>
                <a:effectLst/>
                <a:latin typeface="Poppins"/>
              </a:rPr>
              <a:t>splošen</a:t>
            </a:r>
            <a:r>
              <a:rPr lang="en-GB" b="0" i="0" dirty="0">
                <a:solidFill>
                  <a:srgbClr val="FFFFFF"/>
                </a:solidFill>
                <a:effectLst/>
                <a:latin typeface="Poppins"/>
              </a:rPr>
              <a:t> </a:t>
            </a:r>
            <a:r>
              <a:rPr lang="en-GB" b="0" i="0" dirty="0" err="1">
                <a:solidFill>
                  <a:srgbClr val="FFFFFF"/>
                </a:solidFill>
                <a:effectLst/>
                <a:latin typeface="Poppins"/>
              </a:rPr>
              <a:t>produkt</a:t>
            </a:r>
            <a:r>
              <a:rPr lang="en-GB" b="0" i="0" dirty="0">
                <a:solidFill>
                  <a:srgbClr val="FFFFFF"/>
                </a:solidFill>
                <a:effectLst/>
                <a:latin typeface="Poppins"/>
              </a:rPr>
              <a:t>/</a:t>
            </a:r>
            <a:r>
              <a:rPr lang="en-GB" b="0" i="0" dirty="0" err="1">
                <a:solidFill>
                  <a:srgbClr val="FFFFFF"/>
                </a:solidFill>
                <a:effectLst/>
                <a:latin typeface="Poppins"/>
              </a:rPr>
              <a:t>storitev</a:t>
            </a:r>
            <a:r>
              <a:rPr lang="en-GB" b="0" i="0" dirty="0">
                <a:solidFill>
                  <a:srgbClr val="FFFFFF"/>
                </a:solidFill>
                <a:effectLst/>
                <a:latin typeface="Poppins"/>
              </a:rPr>
              <a:t>, </a:t>
            </a:r>
            <a:r>
              <a:rPr lang="en-GB" b="0" i="0" dirty="0" err="1">
                <a:solidFill>
                  <a:srgbClr val="FFFFFF"/>
                </a:solidFill>
                <a:effectLst/>
                <a:latin typeface="Poppins"/>
              </a:rPr>
              <a:t>poskrbeti</a:t>
            </a:r>
            <a:r>
              <a:rPr lang="en-GB" b="0" i="0" dirty="0">
                <a:solidFill>
                  <a:srgbClr val="FFFFFF"/>
                </a:solidFill>
                <a:effectLst/>
                <a:latin typeface="Poppins"/>
              </a:rPr>
              <a:t> za </a:t>
            </a:r>
            <a:r>
              <a:rPr lang="en-GB" b="0" i="0" dirty="0" err="1">
                <a:solidFill>
                  <a:srgbClr val="FFFFFF"/>
                </a:solidFill>
                <a:effectLst/>
                <a:latin typeface="Poppins"/>
              </a:rPr>
              <a:t>prepoznavnost</a:t>
            </a:r>
            <a:r>
              <a:rPr lang="en-GB" b="0" i="0" dirty="0">
                <a:solidFill>
                  <a:srgbClr val="FFFFFF"/>
                </a:solidFill>
                <a:effectLst/>
                <a:latin typeface="Poppins"/>
              </a:rPr>
              <a:t> </a:t>
            </a:r>
            <a:r>
              <a:rPr lang="en-GB" b="0" i="0" dirty="0" err="1">
                <a:solidFill>
                  <a:srgbClr val="FFFFFF"/>
                </a:solidFill>
                <a:effectLst/>
                <a:latin typeface="Poppins"/>
              </a:rPr>
              <a:t>vašega</a:t>
            </a:r>
            <a:r>
              <a:rPr lang="en-GB" b="0" i="0" dirty="0">
                <a:solidFill>
                  <a:srgbClr val="FFFFFF"/>
                </a:solidFill>
                <a:effectLst/>
                <a:latin typeface="Poppins"/>
              </a:rPr>
              <a:t> </a:t>
            </a:r>
            <a:r>
              <a:rPr lang="en-GB" b="0" i="0" dirty="0" err="1">
                <a:solidFill>
                  <a:srgbClr val="FFFFFF"/>
                </a:solidFill>
                <a:effectLst/>
                <a:latin typeface="Poppins"/>
              </a:rPr>
              <a:t>podjetja</a:t>
            </a:r>
            <a:r>
              <a:rPr lang="en-GB" b="0" i="0" dirty="0">
                <a:solidFill>
                  <a:srgbClr val="FFFFFF"/>
                </a:solidFill>
                <a:effectLst/>
                <a:latin typeface="Poppins"/>
              </a:rPr>
              <a:t> in </a:t>
            </a:r>
            <a:r>
              <a:rPr lang="en-GB" b="0" i="0" dirty="0" err="1">
                <a:solidFill>
                  <a:srgbClr val="FFFFFF"/>
                </a:solidFill>
                <a:effectLst/>
                <a:latin typeface="Poppins"/>
              </a:rPr>
              <a:t>vaše</a:t>
            </a:r>
            <a:r>
              <a:rPr lang="en-GB" b="0" i="0" dirty="0">
                <a:solidFill>
                  <a:srgbClr val="FFFFFF"/>
                </a:solidFill>
                <a:effectLst/>
                <a:latin typeface="Poppins"/>
              </a:rPr>
              <a:t> </a:t>
            </a:r>
            <a:r>
              <a:rPr lang="en-GB" b="0" i="0" dirty="0" err="1">
                <a:solidFill>
                  <a:srgbClr val="FFFFFF"/>
                </a:solidFill>
                <a:effectLst/>
                <a:latin typeface="Poppins"/>
              </a:rPr>
              <a:t>spletne</a:t>
            </a:r>
            <a:r>
              <a:rPr lang="en-GB" b="0" i="0" dirty="0">
                <a:solidFill>
                  <a:srgbClr val="FFFFFF"/>
                </a:solidFill>
                <a:effectLst/>
                <a:latin typeface="Poppins"/>
              </a:rPr>
              <a:t> </a:t>
            </a:r>
            <a:r>
              <a:rPr lang="en-GB" b="0" i="0" dirty="0" err="1">
                <a:solidFill>
                  <a:srgbClr val="FFFFFF"/>
                </a:solidFill>
                <a:effectLst/>
                <a:latin typeface="Poppins"/>
              </a:rPr>
              <a:t>strani</a:t>
            </a:r>
            <a:r>
              <a:rPr lang="en-GB" b="0" i="0" dirty="0">
                <a:solidFill>
                  <a:srgbClr val="FFFFFF"/>
                </a:solidFill>
                <a:effectLst/>
                <a:latin typeface="Poppins"/>
              </a:rPr>
              <a:t>.</a:t>
            </a:r>
          </a:p>
          <a:p>
            <a:pPr algn="l"/>
            <a:r>
              <a:rPr lang="en-GB" b="0" i="0" dirty="0" err="1">
                <a:solidFill>
                  <a:srgbClr val="FFFFFF"/>
                </a:solidFill>
                <a:effectLst/>
                <a:latin typeface="Poppins"/>
              </a:rPr>
              <a:t>Tako</a:t>
            </a:r>
            <a:r>
              <a:rPr lang="en-GB" b="0" i="0" dirty="0">
                <a:solidFill>
                  <a:srgbClr val="FFFFFF"/>
                </a:solidFill>
                <a:effectLst/>
                <a:latin typeface="Poppins"/>
              </a:rPr>
              <a:t>, </a:t>
            </a:r>
            <a:r>
              <a:rPr lang="en-GB" b="0" i="0" dirty="0" err="1">
                <a:solidFill>
                  <a:srgbClr val="FFFFFF"/>
                </a:solidFill>
                <a:effectLst/>
                <a:latin typeface="Poppins"/>
              </a:rPr>
              <a:t>zdaj</a:t>
            </a:r>
            <a:r>
              <a:rPr lang="en-GB" b="0" i="0" dirty="0">
                <a:solidFill>
                  <a:srgbClr val="FFFFFF"/>
                </a:solidFill>
                <a:effectLst/>
                <a:latin typeface="Poppins"/>
              </a:rPr>
              <a:t> ko </a:t>
            </a:r>
            <a:r>
              <a:rPr lang="en-GB" b="0" i="0" dirty="0" err="1">
                <a:solidFill>
                  <a:srgbClr val="FFFFFF"/>
                </a:solidFill>
                <a:effectLst/>
                <a:latin typeface="Poppins"/>
              </a:rPr>
              <a:t>vemo</a:t>
            </a:r>
            <a:r>
              <a:rPr lang="en-GB" b="0" i="0" dirty="0">
                <a:solidFill>
                  <a:srgbClr val="FFFFFF"/>
                </a:solidFill>
                <a:effectLst/>
                <a:latin typeface="Poppins"/>
              </a:rPr>
              <a:t>, </a:t>
            </a:r>
            <a:r>
              <a:rPr lang="en-GB" b="0" i="0" dirty="0" err="1">
                <a:solidFill>
                  <a:srgbClr val="FFFFFF"/>
                </a:solidFill>
                <a:effectLst/>
                <a:latin typeface="Poppins"/>
              </a:rPr>
              <a:t>kaj</a:t>
            </a:r>
            <a:r>
              <a:rPr lang="en-GB" b="0" i="0" dirty="0">
                <a:solidFill>
                  <a:srgbClr val="FFFFFF"/>
                </a:solidFill>
                <a:effectLst/>
                <a:latin typeface="Poppins"/>
              </a:rPr>
              <a:t> USP je in </a:t>
            </a:r>
            <a:r>
              <a:rPr lang="en-GB" b="0" i="0" dirty="0" err="1">
                <a:solidFill>
                  <a:srgbClr val="FFFFFF"/>
                </a:solidFill>
                <a:effectLst/>
                <a:latin typeface="Poppins"/>
              </a:rPr>
              <a:t>zakaj</a:t>
            </a:r>
            <a:r>
              <a:rPr lang="en-GB" b="0" i="0" dirty="0">
                <a:solidFill>
                  <a:srgbClr val="FFFFFF"/>
                </a:solidFill>
                <a:effectLst/>
                <a:latin typeface="Poppins"/>
              </a:rPr>
              <a:t> je </a:t>
            </a:r>
            <a:r>
              <a:rPr lang="en-GB" b="0" i="0" dirty="0" err="1">
                <a:solidFill>
                  <a:srgbClr val="FFFFFF"/>
                </a:solidFill>
                <a:effectLst/>
                <a:latin typeface="Poppins"/>
              </a:rPr>
              <a:t>tako</a:t>
            </a:r>
            <a:r>
              <a:rPr lang="en-GB" b="0" i="0" dirty="0">
                <a:solidFill>
                  <a:srgbClr val="FFFFFF"/>
                </a:solidFill>
                <a:effectLst/>
                <a:latin typeface="Poppins"/>
              </a:rPr>
              <a:t> </a:t>
            </a:r>
            <a:r>
              <a:rPr lang="en-GB" b="0" i="0" dirty="0" err="1">
                <a:solidFill>
                  <a:srgbClr val="FFFFFF"/>
                </a:solidFill>
                <a:effectLst/>
                <a:latin typeface="Poppins"/>
              </a:rPr>
              <a:t>pomemben</a:t>
            </a:r>
            <a:r>
              <a:rPr lang="en-GB" b="0" i="0" dirty="0">
                <a:solidFill>
                  <a:srgbClr val="FFFFFF"/>
                </a:solidFill>
                <a:effectLst/>
                <a:latin typeface="Poppins"/>
              </a:rPr>
              <a:t>, pa </a:t>
            </a:r>
            <a:r>
              <a:rPr lang="en-GB" b="0" i="0" dirty="0" err="1">
                <a:solidFill>
                  <a:srgbClr val="FFFFFF"/>
                </a:solidFill>
                <a:effectLst/>
                <a:latin typeface="Poppins"/>
              </a:rPr>
              <a:t>si</a:t>
            </a:r>
            <a:r>
              <a:rPr lang="en-GB" b="0" i="0" dirty="0">
                <a:solidFill>
                  <a:srgbClr val="FFFFFF"/>
                </a:solidFill>
                <a:effectLst/>
                <a:latin typeface="Poppins"/>
              </a:rPr>
              <a:t> </a:t>
            </a:r>
            <a:r>
              <a:rPr lang="en-GB" b="0" i="0" dirty="0" err="1">
                <a:solidFill>
                  <a:srgbClr val="FFFFFF"/>
                </a:solidFill>
                <a:effectLst/>
                <a:latin typeface="Poppins"/>
              </a:rPr>
              <a:t>poglejmo</a:t>
            </a:r>
            <a:r>
              <a:rPr lang="en-GB" b="0" i="0" dirty="0">
                <a:solidFill>
                  <a:srgbClr val="FFFFFF"/>
                </a:solidFill>
                <a:effectLst/>
                <a:latin typeface="Poppins"/>
              </a:rPr>
              <a:t>, </a:t>
            </a:r>
            <a:r>
              <a:rPr lang="en-GB" b="0" i="0" dirty="0" err="1">
                <a:solidFill>
                  <a:srgbClr val="FFFFFF"/>
                </a:solidFill>
                <a:effectLst/>
                <a:latin typeface="Poppins"/>
              </a:rPr>
              <a:t>kako</a:t>
            </a:r>
            <a:r>
              <a:rPr lang="en-GB" b="0" i="0" dirty="0">
                <a:solidFill>
                  <a:srgbClr val="FFFFFF"/>
                </a:solidFill>
                <a:effectLst/>
                <a:latin typeface="Poppins"/>
              </a:rPr>
              <a:t> ga </a:t>
            </a:r>
            <a:r>
              <a:rPr lang="en-GB" b="0" i="0" dirty="0" err="1">
                <a:solidFill>
                  <a:srgbClr val="FFFFFF"/>
                </a:solidFill>
                <a:effectLst/>
                <a:latin typeface="Poppins"/>
              </a:rPr>
              <a:t>ustvarimo</a:t>
            </a:r>
            <a:endParaRPr lang="en-GB" b="0" i="0" dirty="0">
              <a:solidFill>
                <a:srgbClr val="FFFFFF"/>
              </a:solidFill>
              <a:effectLst/>
              <a:latin typeface="Poppins"/>
            </a:endParaRPr>
          </a:p>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40745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Vprašanja za razmislek:</a:t>
            </a:r>
          </a:p>
          <a:p>
            <a:pPr marL="228600" indent="-228600">
              <a:buAutoNum type="arabicParenR"/>
            </a:pPr>
            <a:r>
              <a:rPr lang="sl-SI" dirty="0"/>
              <a:t>V čem ste dobri? Kaj vaše podjetje dela bolje?</a:t>
            </a:r>
          </a:p>
          <a:p>
            <a:pPr marL="228600" indent="-228600">
              <a:buAutoNum type="arabicParenR"/>
            </a:pPr>
            <a:r>
              <a:rPr lang="sl-SI" dirty="0"/>
              <a:t>V čem so boljši vaši konkurenti? Kaj delajo bolje?</a:t>
            </a:r>
          </a:p>
          <a:p>
            <a:pPr marL="228600" indent="-228600">
              <a:buAutoNum type="arabicParenR"/>
            </a:pPr>
            <a:r>
              <a:rPr lang="sl-SI" dirty="0"/>
              <a:t>Kaj želi stranka/kupec?</a:t>
            </a:r>
          </a:p>
          <a:p>
            <a:pPr marL="228600" indent="-228600">
              <a:buAutoNum type="arabicParenR"/>
            </a:pPr>
            <a:endParaRPr lang="sl-SI" dirty="0"/>
          </a:p>
          <a:p>
            <a:pPr marL="0" indent="0">
              <a:buNone/>
            </a:pPr>
            <a:r>
              <a:rPr lang="sl-SI" dirty="0" err="1"/>
              <a:t>Winning</a:t>
            </a:r>
            <a:r>
              <a:rPr lang="sl-SI" dirty="0"/>
              <a:t> zone: ključna razlika, ki izpolni želje naročnika/kupca. Ta del je najpomembnejši!</a:t>
            </a:r>
          </a:p>
          <a:p>
            <a:pPr marL="0" indent="0">
              <a:buNone/>
            </a:pPr>
            <a:r>
              <a:rPr lang="sl-SI" dirty="0" err="1"/>
              <a:t>Losing</a:t>
            </a:r>
            <a:r>
              <a:rPr lang="sl-SI" dirty="0"/>
              <a:t> zone: vaši konkurenti so boljši pri izpolnjevanju želja in potreb kupcev. Tukaj ne boste uspeli.</a:t>
            </a:r>
          </a:p>
          <a:p>
            <a:pPr marL="0" indent="0">
              <a:buNone/>
            </a:pPr>
            <a:r>
              <a:rPr lang="sl-SI" dirty="0" err="1"/>
              <a:t>Risk</a:t>
            </a:r>
            <a:r>
              <a:rPr lang="sl-SI" dirty="0"/>
              <a:t>: tukaj ste enakovredni, borba bo težka. Uporabite emocije, bodite inovativni in odlično izvedite storitev.</a:t>
            </a:r>
          </a:p>
          <a:p>
            <a:pPr marL="0" indent="0">
              <a:buNone/>
            </a:pPr>
            <a:r>
              <a:rPr lang="sl-SI" dirty="0" err="1"/>
              <a:t>Who</a:t>
            </a:r>
            <a:r>
              <a:rPr lang="sl-SI" dirty="0"/>
              <a:t> </a:t>
            </a:r>
            <a:r>
              <a:rPr lang="sl-SI" dirty="0" err="1"/>
              <a:t>cares</a:t>
            </a:r>
            <a:r>
              <a:rPr lang="sl-SI" dirty="0"/>
              <a:t>: velikokrat pride do „borbe“ predvsem na področjih, ki kupcev ne zanimajo. Škoda časa….</a:t>
            </a:r>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307787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b="0" i="0" dirty="0">
                <a:solidFill>
                  <a:srgbClr val="34363E"/>
                </a:solidFill>
                <a:effectLst/>
                <a:latin typeface="Inter"/>
              </a:rPr>
              <a:t>Ena </a:t>
            </a:r>
            <a:r>
              <a:rPr lang="en-GB" b="0" i="0" dirty="0" err="1">
                <a:solidFill>
                  <a:srgbClr val="34363E"/>
                </a:solidFill>
                <a:effectLst/>
                <a:latin typeface="Inter"/>
              </a:rPr>
              <a:t>najpogostejših</a:t>
            </a:r>
            <a:r>
              <a:rPr lang="en-GB" b="0" i="0" dirty="0">
                <a:solidFill>
                  <a:srgbClr val="34363E"/>
                </a:solidFill>
                <a:effectLst/>
                <a:latin typeface="Inter"/>
              </a:rPr>
              <a:t> in </a:t>
            </a:r>
            <a:r>
              <a:rPr lang="en-GB" b="0" i="0" dirty="0" err="1">
                <a:solidFill>
                  <a:srgbClr val="34363E"/>
                </a:solidFill>
                <a:effectLst/>
                <a:latin typeface="Inter"/>
              </a:rPr>
              <a:t>najbolj</a:t>
            </a:r>
            <a:r>
              <a:rPr lang="en-GB" b="0" i="0" dirty="0">
                <a:solidFill>
                  <a:srgbClr val="34363E"/>
                </a:solidFill>
                <a:effectLst/>
                <a:latin typeface="Inter"/>
              </a:rPr>
              <a:t> </a:t>
            </a:r>
            <a:r>
              <a:rPr lang="en-GB" b="0" i="0" dirty="0" err="1">
                <a:solidFill>
                  <a:srgbClr val="34363E"/>
                </a:solidFill>
                <a:effectLst/>
                <a:latin typeface="Inter"/>
              </a:rPr>
              <a:t>popularnih</a:t>
            </a:r>
            <a:r>
              <a:rPr lang="en-GB" b="0" i="0" dirty="0">
                <a:solidFill>
                  <a:srgbClr val="34363E"/>
                </a:solidFill>
                <a:effectLst/>
                <a:latin typeface="Inter"/>
              </a:rPr>
              <a:t> </a:t>
            </a:r>
            <a:r>
              <a:rPr lang="en-GB" b="0" i="0" dirty="0" err="1">
                <a:solidFill>
                  <a:srgbClr val="34363E"/>
                </a:solidFill>
                <a:effectLst/>
                <a:latin typeface="Inter"/>
              </a:rPr>
              <a:t>analiz</a:t>
            </a:r>
            <a:r>
              <a:rPr lang="en-GB" b="0" i="0" dirty="0">
                <a:solidFill>
                  <a:srgbClr val="34363E"/>
                </a:solidFill>
                <a:effectLst/>
                <a:latin typeface="Inter"/>
              </a:rPr>
              <a:t> v </a:t>
            </a:r>
            <a:r>
              <a:rPr lang="en-GB" b="0" i="0" dirty="0" err="1">
                <a:solidFill>
                  <a:srgbClr val="34363E"/>
                </a:solidFill>
                <a:effectLst/>
                <a:latin typeface="Inter"/>
              </a:rPr>
              <a:t>sklopu</a:t>
            </a:r>
            <a:r>
              <a:rPr lang="en-GB" b="0" i="0" dirty="0">
                <a:solidFill>
                  <a:srgbClr val="34363E"/>
                </a:solidFill>
                <a:effectLst/>
                <a:latin typeface="Inter"/>
              </a:rPr>
              <a:t> </a:t>
            </a:r>
            <a:r>
              <a:rPr lang="en-GB" b="0" i="0" dirty="0" err="1">
                <a:solidFill>
                  <a:srgbClr val="34363E"/>
                </a:solidFill>
                <a:effectLst/>
                <a:latin typeface="Inter"/>
              </a:rPr>
              <a:t>poslovnih</a:t>
            </a:r>
            <a:r>
              <a:rPr lang="en-GB" b="0" i="0" dirty="0">
                <a:solidFill>
                  <a:srgbClr val="34363E"/>
                </a:solidFill>
                <a:effectLst/>
                <a:latin typeface="Inter"/>
              </a:rPr>
              <a:t> </a:t>
            </a:r>
            <a:r>
              <a:rPr lang="en-GB" b="0" i="0" dirty="0" err="1">
                <a:solidFill>
                  <a:srgbClr val="34363E"/>
                </a:solidFill>
                <a:effectLst/>
                <a:latin typeface="Inter"/>
              </a:rPr>
              <a:t>ved</a:t>
            </a:r>
            <a:r>
              <a:rPr lang="en-GB" b="0" i="0" dirty="0">
                <a:solidFill>
                  <a:srgbClr val="34363E"/>
                </a:solidFill>
                <a:effectLst/>
                <a:latin typeface="Inter"/>
              </a:rPr>
              <a:t> je SWOT </a:t>
            </a:r>
            <a:r>
              <a:rPr lang="en-GB" b="0" i="0" dirty="0" err="1">
                <a:solidFill>
                  <a:srgbClr val="34363E"/>
                </a:solidFill>
                <a:effectLst/>
                <a:latin typeface="Inter"/>
              </a:rPr>
              <a:t>analiza</a:t>
            </a:r>
            <a:r>
              <a:rPr lang="en-GB" b="0" i="0" dirty="0">
                <a:solidFill>
                  <a:srgbClr val="34363E"/>
                </a:solidFill>
                <a:effectLst/>
                <a:latin typeface="Inter"/>
              </a:rPr>
              <a:t> </a:t>
            </a:r>
            <a:r>
              <a:rPr lang="en-GB" b="0" i="0" dirty="0" err="1">
                <a:solidFill>
                  <a:srgbClr val="34363E"/>
                </a:solidFill>
                <a:effectLst/>
                <a:latin typeface="Inter"/>
              </a:rPr>
              <a:t>oziroma</a:t>
            </a:r>
            <a:r>
              <a:rPr lang="en-GB" b="0" i="0" dirty="0">
                <a:solidFill>
                  <a:srgbClr val="34363E"/>
                </a:solidFill>
                <a:effectLst/>
                <a:latin typeface="Inter"/>
              </a:rPr>
              <a:t> PSPN </a:t>
            </a:r>
            <a:r>
              <a:rPr lang="en-GB" b="0" i="0" dirty="0" err="1">
                <a:solidFill>
                  <a:srgbClr val="34363E"/>
                </a:solidFill>
                <a:effectLst/>
                <a:latin typeface="Inter"/>
              </a:rPr>
              <a:t>matrika</a:t>
            </a:r>
            <a:r>
              <a:rPr lang="en-GB" b="0" i="0" dirty="0">
                <a:solidFill>
                  <a:srgbClr val="34363E"/>
                </a:solidFill>
                <a:effectLst/>
                <a:latin typeface="Inter"/>
              </a:rPr>
              <a:t> v </a:t>
            </a:r>
            <a:r>
              <a:rPr lang="en-GB" b="0" i="0" dirty="0" err="1">
                <a:solidFill>
                  <a:srgbClr val="34363E"/>
                </a:solidFill>
                <a:effectLst/>
                <a:latin typeface="Inter"/>
              </a:rPr>
              <a:t>slovenski</a:t>
            </a:r>
            <a:r>
              <a:rPr lang="en-GB" b="0" i="0" dirty="0">
                <a:solidFill>
                  <a:srgbClr val="34363E"/>
                </a:solidFill>
                <a:effectLst/>
                <a:latin typeface="Inter"/>
              </a:rPr>
              <a:t> </a:t>
            </a:r>
            <a:r>
              <a:rPr lang="en-GB" b="0" i="0" dirty="0" err="1">
                <a:solidFill>
                  <a:srgbClr val="34363E"/>
                </a:solidFill>
                <a:effectLst/>
                <a:latin typeface="Inter"/>
              </a:rPr>
              <a:t>terminologiji</a:t>
            </a:r>
            <a:r>
              <a:rPr lang="en-GB" b="0" i="0" dirty="0">
                <a:solidFill>
                  <a:srgbClr val="34363E"/>
                </a:solidFill>
                <a:effectLst/>
                <a:latin typeface="Inter"/>
              </a:rPr>
              <a:t>. </a:t>
            </a:r>
            <a:r>
              <a:rPr lang="en-GB" b="0" i="0" dirty="0" err="1">
                <a:solidFill>
                  <a:srgbClr val="34363E"/>
                </a:solidFill>
                <a:effectLst/>
                <a:latin typeface="Inter"/>
              </a:rPr>
              <a:t>Analiza</a:t>
            </a:r>
            <a:r>
              <a:rPr lang="en-GB" b="0" i="0" dirty="0">
                <a:solidFill>
                  <a:srgbClr val="34363E"/>
                </a:solidFill>
                <a:effectLst/>
                <a:latin typeface="Inter"/>
              </a:rPr>
              <a:t> je </a:t>
            </a:r>
            <a:r>
              <a:rPr lang="en-GB" b="0" i="0" dirty="0" err="1">
                <a:solidFill>
                  <a:srgbClr val="34363E"/>
                </a:solidFill>
                <a:effectLst/>
                <a:latin typeface="Inter"/>
              </a:rPr>
              <a:t>izjemno</a:t>
            </a:r>
            <a:r>
              <a:rPr lang="en-GB" b="0" i="0" dirty="0">
                <a:solidFill>
                  <a:srgbClr val="34363E"/>
                </a:solidFill>
                <a:effectLst/>
                <a:latin typeface="Inter"/>
              </a:rPr>
              <a:t> </a:t>
            </a:r>
            <a:r>
              <a:rPr lang="en-GB" b="0" i="0" dirty="0" err="1">
                <a:solidFill>
                  <a:srgbClr val="34363E"/>
                </a:solidFill>
                <a:effectLst/>
                <a:latin typeface="Inter"/>
              </a:rPr>
              <a:t>koristna</a:t>
            </a:r>
            <a:r>
              <a:rPr lang="en-GB" b="0" i="0" dirty="0">
                <a:solidFill>
                  <a:srgbClr val="34363E"/>
                </a:solidFill>
                <a:effectLst/>
                <a:latin typeface="Inter"/>
              </a:rPr>
              <a:t>, </a:t>
            </a:r>
            <a:r>
              <a:rPr lang="en-GB" b="0" i="0" dirty="0" err="1">
                <a:solidFill>
                  <a:srgbClr val="34363E"/>
                </a:solidFill>
                <a:effectLst/>
                <a:latin typeface="Inter"/>
              </a:rPr>
              <a:t>sploh</a:t>
            </a:r>
            <a:r>
              <a:rPr lang="en-GB" b="0" i="0" dirty="0">
                <a:solidFill>
                  <a:srgbClr val="34363E"/>
                </a:solidFill>
                <a:effectLst/>
                <a:latin typeface="Inter"/>
              </a:rPr>
              <a:t> </a:t>
            </a:r>
            <a:r>
              <a:rPr lang="en-GB" b="0" i="0" dirty="0" err="1">
                <a:solidFill>
                  <a:srgbClr val="34363E"/>
                </a:solidFill>
                <a:effectLst/>
                <a:latin typeface="Inter"/>
              </a:rPr>
              <a:t>ker</a:t>
            </a:r>
            <a:r>
              <a:rPr lang="en-GB" b="0" i="0" dirty="0">
                <a:solidFill>
                  <a:srgbClr val="34363E"/>
                </a:solidFill>
                <a:effectLst/>
                <a:latin typeface="Inter"/>
              </a:rPr>
              <a:t> jo je </a:t>
            </a:r>
            <a:r>
              <a:rPr lang="en-GB" b="0" i="0" dirty="0" err="1">
                <a:solidFill>
                  <a:srgbClr val="34363E"/>
                </a:solidFill>
                <a:effectLst/>
                <a:latin typeface="Inter"/>
              </a:rPr>
              <a:t>moč</a:t>
            </a:r>
            <a:r>
              <a:rPr lang="en-GB" b="0" i="0" dirty="0">
                <a:solidFill>
                  <a:srgbClr val="34363E"/>
                </a:solidFill>
                <a:effectLst/>
                <a:latin typeface="Inter"/>
              </a:rPr>
              <a:t> </a:t>
            </a:r>
            <a:r>
              <a:rPr lang="en-GB" b="0" i="0" dirty="0" err="1">
                <a:solidFill>
                  <a:srgbClr val="34363E"/>
                </a:solidFill>
                <a:effectLst/>
                <a:latin typeface="Inter"/>
              </a:rPr>
              <a:t>aplicirati</a:t>
            </a:r>
            <a:r>
              <a:rPr lang="en-GB" b="0" i="0" dirty="0">
                <a:solidFill>
                  <a:srgbClr val="34363E"/>
                </a:solidFill>
                <a:effectLst/>
                <a:latin typeface="Inter"/>
              </a:rPr>
              <a:t> </a:t>
            </a:r>
            <a:r>
              <a:rPr lang="en-GB" b="0" i="0" dirty="0" err="1">
                <a:solidFill>
                  <a:srgbClr val="34363E"/>
                </a:solidFill>
                <a:effectLst/>
                <a:latin typeface="Inter"/>
              </a:rPr>
              <a:t>tako</a:t>
            </a:r>
            <a:r>
              <a:rPr lang="en-GB" b="0" i="0" dirty="0">
                <a:solidFill>
                  <a:srgbClr val="34363E"/>
                </a:solidFill>
                <a:effectLst/>
                <a:latin typeface="Inter"/>
              </a:rPr>
              <a:t> </a:t>
            </a:r>
            <a:r>
              <a:rPr lang="en-GB" b="0" i="0" dirty="0" err="1">
                <a:solidFill>
                  <a:srgbClr val="34363E"/>
                </a:solidFill>
                <a:effectLst/>
                <a:latin typeface="Inter"/>
              </a:rPr>
              <a:t>recimo</a:t>
            </a:r>
            <a:r>
              <a:rPr lang="en-GB" b="0" i="0" dirty="0">
                <a:solidFill>
                  <a:srgbClr val="34363E"/>
                </a:solidFill>
                <a:effectLst/>
                <a:latin typeface="Inter"/>
              </a:rPr>
              <a:t> na </a:t>
            </a:r>
            <a:r>
              <a:rPr lang="en-GB" b="0" i="0" dirty="0" err="1">
                <a:solidFill>
                  <a:srgbClr val="34363E"/>
                </a:solidFill>
                <a:effectLst/>
                <a:latin typeface="Inter"/>
              </a:rPr>
              <a:t>sebe</a:t>
            </a:r>
            <a:r>
              <a:rPr lang="en-GB" b="0" i="0" dirty="0">
                <a:solidFill>
                  <a:srgbClr val="34363E"/>
                </a:solidFill>
                <a:effectLst/>
                <a:latin typeface="Inter"/>
              </a:rPr>
              <a:t> </a:t>
            </a:r>
            <a:r>
              <a:rPr lang="en-GB" b="0" i="0" dirty="0" err="1">
                <a:solidFill>
                  <a:srgbClr val="34363E"/>
                </a:solidFill>
                <a:effectLst/>
                <a:latin typeface="Inter"/>
              </a:rPr>
              <a:t>ali</a:t>
            </a:r>
            <a:r>
              <a:rPr lang="en-GB" b="0" i="0" dirty="0">
                <a:solidFill>
                  <a:srgbClr val="34363E"/>
                </a:solidFill>
                <a:effectLst/>
                <a:latin typeface="Inter"/>
              </a:rPr>
              <a:t> </a:t>
            </a:r>
            <a:r>
              <a:rPr lang="en-GB" b="0" i="0" dirty="0" err="1">
                <a:solidFill>
                  <a:srgbClr val="34363E"/>
                </a:solidFill>
                <a:effectLst/>
                <a:latin typeface="Inter"/>
              </a:rPr>
              <a:t>katero</a:t>
            </a:r>
            <a:r>
              <a:rPr lang="en-GB" b="0" i="0" dirty="0">
                <a:solidFill>
                  <a:srgbClr val="34363E"/>
                </a:solidFill>
                <a:effectLst/>
                <a:latin typeface="Inter"/>
              </a:rPr>
              <a:t> </a:t>
            </a:r>
            <a:r>
              <a:rPr lang="en-GB" b="0" i="0" dirty="0" err="1">
                <a:solidFill>
                  <a:srgbClr val="34363E"/>
                </a:solidFill>
                <a:effectLst/>
                <a:latin typeface="Inter"/>
              </a:rPr>
              <a:t>koli</a:t>
            </a:r>
            <a:r>
              <a:rPr lang="en-GB" b="0" i="0" dirty="0">
                <a:solidFill>
                  <a:srgbClr val="34363E"/>
                </a:solidFill>
                <a:effectLst/>
                <a:latin typeface="Inter"/>
              </a:rPr>
              <a:t> </a:t>
            </a:r>
            <a:r>
              <a:rPr lang="en-GB" b="0" i="0" dirty="0" err="1">
                <a:solidFill>
                  <a:srgbClr val="34363E"/>
                </a:solidFill>
                <a:effectLst/>
                <a:latin typeface="Inter"/>
              </a:rPr>
              <a:t>drugo</a:t>
            </a:r>
            <a:r>
              <a:rPr lang="en-GB" b="0" i="0" dirty="0">
                <a:solidFill>
                  <a:srgbClr val="34363E"/>
                </a:solidFill>
                <a:effectLst/>
                <a:latin typeface="Inter"/>
              </a:rPr>
              <a:t> </a:t>
            </a:r>
            <a:r>
              <a:rPr lang="en-GB" b="0" i="0" dirty="0" err="1">
                <a:solidFill>
                  <a:srgbClr val="34363E"/>
                </a:solidFill>
                <a:effectLst/>
                <a:latin typeface="Inter"/>
              </a:rPr>
              <a:t>osebo</a:t>
            </a:r>
            <a:r>
              <a:rPr lang="en-GB" b="0" i="0" dirty="0">
                <a:solidFill>
                  <a:srgbClr val="34363E"/>
                </a:solidFill>
                <a:effectLst/>
                <a:latin typeface="Inter"/>
              </a:rPr>
              <a:t>, </a:t>
            </a:r>
            <a:r>
              <a:rPr lang="en-GB" b="0" i="0" dirty="0" err="1">
                <a:solidFill>
                  <a:srgbClr val="34363E"/>
                </a:solidFill>
                <a:effectLst/>
                <a:latin typeface="Inter"/>
              </a:rPr>
              <a:t>kot</a:t>
            </a:r>
            <a:r>
              <a:rPr lang="en-GB" b="0" i="0" dirty="0">
                <a:solidFill>
                  <a:srgbClr val="34363E"/>
                </a:solidFill>
                <a:effectLst/>
                <a:latin typeface="Inter"/>
              </a:rPr>
              <a:t> </a:t>
            </a:r>
            <a:r>
              <a:rPr lang="en-GB" b="0" i="0" dirty="0" err="1">
                <a:solidFill>
                  <a:srgbClr val="34363E"/>
                </a:solidFill>
                <a:effectLst/>
                <a:latin typeface="Inter"/>
              </a:rPr>
              <a:t>tudi</a:t>
            </a:r>
            <a:r>
              <a:rPr lang="en-GB" b="0" i="0" dirty="0">
                <a:solidFill>
                  <a:srgbClr val="34363E"/>
                </a:solidFill>
                <a:effectLst/>
                <a:latin typeface="Inter"/>
              </a:rPr>
              <a:t> na </a:t>
            </a:r>
            <a:r>
              <a:rPr lang="en-GB" b="0" i="0" dirty="0" err="1">
                <a:solidFill>
                  <a:srgbClr val="34363E"/>
                </a:solidFill>
                <a:effectLst/>
                <a:latin typeface="Inter"/>
              </a:rPr>
              <a:t>vse</a:t>
            </a:r>
            <a:r>
              <a:rPr lang="en-GB" b="0" i="0" dirty="0">
                <a:solidFill>
                  <a:srgbClr val="34363E"/>
                </a:solidFill>
                <a:effectLst/>
                <a:latin typeface="Inter"/>
              </a:rPr>
              <a:t> </a:t>
            </a:r>
            <a:r>
              <a:rPr lang="en-GB" b="0" i="0" dirty="0" err="1">
                <a:solidFill>
                  <a:srgbClr val="34363E"/>
                </a:solidFill>
                <a:effectLst/>
                <a:latin typeface="Inter"/>
              </a:rPr>
              <a:t>ravni</a:t>
            </a:r>
            <a:r>
              <a:rPr lang="en-GB" b="0" i="0" dirty="0">
                <a:solidFill>
                  <a:srgbClr val="34363E"/>
                </a:solidFill>
                <a:effectLst/>
                <a:latin typeface="Inter"/>
              </a:rPr>
              <a:t> </a:t>
            </a:r>
            <a:r>
              <a:rPr lang="en-GB" b="0" i="0" dirty="0" err="1">
                <a:solidFill>
                  <a:srgbClr val="34363E"/>
                </a:solidFill>
                <a:effectLst/>
                <a:latin typeface="Inter"/>
              </a:rPr>
              <a:t>poslovanja</a:t>
            </a:r>
            <a:r>
              <a:rPr lang="en-GB" b="0" i="0" dirty="0">
                <a:solidFill>
                  <a:srgbClr val="34363E"/>
                </a:solidFill>
                <a:effectLst/>
                <a:latin typeface="Inter"/>
              </a:rPr>
              <a:t> – </a:t>
            </a:r>
            <a:r>
              <a:rPr lang="en-GB" b="0" i="0" dirty="0" err="1">
                <a:solidFill>
                  <a:srgbClr val="34363E"/>
                </a:solidFill>
                <a:effectLst/>
                <a:latin typeface="Inter"/>
              </a:rPr>
              <a:t>produkt</a:t>
            </a:r>
            <a:r>
              <a:rPr lang="en-GB" b="0" i="0" dirty="0">
                <a:solidFill>
                  <a:srgbClr val="34363E"/>
                </a:solidFill>
                <a:effectLst/>
                <a:latin typeface="Inter"/>
              </a:rPr>
              <a:t>, </a:t>
            </a:r>
            <a:r>
              <a:rPr lang="en-GB" b="0" i="0" dirty="0" err="1">
                <a:solidFill>
                  <a:srgbClr val="34363E"/>
                </a:solidFill>
                <a:effectLst/>
                <a:latin typeface="Inter"/>
              </a:rPr>
              <a:t>serijo</a:t>
            </a:r>
            <a:r>
              <a:rPr lang="en-GB" b="0" i="0" dirty="0">
                <a:solidFill>
                  <a:srgbClr val="34363E"/>
                </a:solidFill>
                <a:effectLst/>
                <a:latin typeface="Inter"/>
              </a:rPr>
              <a:t> </a:t>
            </a:r>
            <a:r>
              <a:rPr lang="en-GB" b="0" i="0" dirty="0" err="1">
                <a:solidFill>
                  <a:srgbClr val="34363E"/>
                </a:solidFill>
                <a:effectLst/>
                <a:latin typeface="Inter"/>
              </a:rPr>
              <a:t>produktov</a:t>
            </a:r>
            <a:r>
              <a:rPr lang="en-GB" b="0" i="0" dirty="0">
                <a:solidFill>
                  <a:srgbClr val="34363E"/>
                </a:solidFill>
                <a:effectLst/>
                <a:latin typeface="Inter"/>
              </a:rPr>
              <a:t>, </a:t>
            </a:r>
            <a:r>
              <a:rPr lang="en-GB" b="0" i="0" dirty="0" err="1">
                <a:solidFill>
                  <a:srgbClr val="34363E"/>
                </a:solidFill>
                <a:effectLst/>
                <a:latin typeface="Inter"/>
              </a:rPr>
              <a:t>podjetje</a:t>
            </a:r>
            <a:r>
              <a:rPr lang="en-GB" b="0" i="0" dirty="0">
                <a:solidFill>
                  <a:srgbClr val="34363E"/>
                </a:solidFill>
                <a:effectLst/>
                <a:latin typeface="Inter"/>
              </a:rPr>
              <a:t> </a:t>
            </a:r>
            <a:r>
              <a:rPr lang="en-GB" b="0" i="0" dirty="0" err="1">
                <a:solidFill>
                  <a:srgbClr val="34363E"/>
                </a:solidFill>
                <a:effectLst/>
                <a:latin typeface="Inter"/>
              </a:rPr>
              <a:t>ter</a:t>
            </a:r>
            <a:r>
              <a:rPr lang="en-GB" b="0" i="0" dirty="0">
                <a:solidFill>
                  <a:srgbClr val="34363E"/>
                </a:solidFill>
                <a:effectLst/>
                <a:latin typeface="Inter"/>
              </a:rPr>
              <a:t> </a:t>
            </a:r>
            <a:r>
              <a:rPr lang="en-GB" b="0" i="0" dirty="0" err="1">
                <a:solidFill>
                  <a:srgbClr val="34363E"/>
                </a:solidFill>
                <a:effectLst/>
                <a:latin typeface="Inter"/>
              </a:rPr>
              <a:t>mnogo</a:t>
            </a:r>
            <a:r>
              <a:rPr lang="en-GB" b="0" i="0" dirty="0">
                <a:solidFill>
                  <a:srgbClr val="34363E"/>
                </a:solidFill>
                <a:effectLst/>
                <a:latin typeface="Inter"/>
              </a:rPr>
              <a:t> </a:t>
            </a:r>
            <a:r>
              <a:rPr lang="en-GB" b="0" i="0" dirty="0" err="1">
                <a:solidFill>
                  <a:srgbClr val="34363E"/>
                </a:solidFill>
                <a:effectLst/>
                <a:latin typeface="Inter"/>
              </a:rPr>
              <a:t>drugih</a:t>
            </a:r>
            <a:r>
              <a:rPr lang="en-GB" b="0" i="0" dirty="0">
                <a:solidFill>
                  <a:srgbClr val="34363E"/>
                </a:solidFill>
                <a:effectLst/>
                <a:latin typeface="Inter"/>
              </a:rPr>
              <a:t> </a:t>
            </a:r>
            <a:r>
              <a:rPr lang="en-GB" b="0" i="0" dirty="0" err="1">
                <a:solidFill>
                  <a:srgbClr val="34363E"/>
                </a:solidFill>
                <a:effectLst/>
                <a:latin typeface="Inter"/>
              </a:rPr>
              <a:t>podobnih</a:t>
            </a:r>
            <a:r>
              <a:rPr lang="en-GB" b="0" i="0" dirty="0">
                <a:solidFill>
                  <a:srgbClr val="34363E"/>
                </a:solidFill>
                <a:effectLst/>
                <a:latin typeface="Inter"/>
              </a:rPr>
              <a:t> </a:t>
            </a:r>
            <a:r>
              <a:rPr lang="en-GB" b="0" i="0" dirty="0" err="1">
                <a:solidFill>
                  <a:srgbClr val="34363E"/>
                </a:solidFill>
                <a:effectLst/>
                <a:latin typeface="Inter"/>
              </a:rPr>
              <a:t>kategorij</a:t>
            </a:r>
            <a:r>
              <a:rPr lang="en-GB" b="0" i="0" dirty="0">
                <a:solidFill>
                  <a:srgbClr val="34363E"/>
                </a:solidFill>
                <a:effectLst/>
                <a:latin typeface="Inter"/>
              </a:rPr>
              <a:t>, </a:t>
            </a:r>
            <a:r>
              <a:rPr lang="en-GB" b="0" i="0" dirty="0" err="1">
                <a:solidFill>
                  <a:srgbClr val="34363E"/>
                </a:solidFill>
                <a:effectLst/>
                <a:latin typeface="Inter"/>
              </a:rPr>
              <a:t>kot</a:t>
            </a:r>
            <a:r>
              <a:rPr lang="en-GB" b="0" i="0" dirty="0">
                <a:solidFill>
                  <a:srgbClr val="34363E"/>
                </a:solidFill>
                <a:effectLst/>
                <a:latin typeface="Inter"/>
              </a:rPr>
              <a:t> je na primer </a:t>
            </a:r>
            <a:r>
              <a:rPr lang="en-GB" b="0" i="0" dirty="0" err="1">
                <a:solidFill>
                  <a:srgbClr val="34363E"/>
                </a:solidFill>
                <a:effectLst/>
                <a:latin typeface="Inter"/>
              </a:rPr>
              <a:t>trg</a:t>
            </a:r>
            <a:r>
              <a:rPr lang="en-GB" b="0" i="0" dirty="0">
                <a:solidFill>
                  <a:srgbClr val="34363E"/>
                </a:solidFill>
                <a:effectLst/>
                <a:latin typeface="Inter"/>
              </a:rPr>
              <a:t>, </a:t>
            </a:r>
            <a:r>
              <a:rPr lang="en-GB" b="0" i="0" dirty="0" err="1">
                <a:solidFill>
                  <a:srgbClr val="34363E"/>
                </a:solidFill>
                <a:effectLst/>
                <a:latin typeface="Inter"/>
              </a:rPr>
              <a:t>konkurenca</a:t>
            </a:r>
            <a:r>
              <a:rPr lang="en-GB" b="0" i="0" dirty="0">
                <a:solidFill>
                  <a:srgbClr val="34363E"/>
                </a:solidFill>
                <a:effectLst/>
                <a:latin typeface="Inter"/>
              </a:rPr>
              <a:t> </a:t>
            </a:r>
            <a:r>
              <a:rPr lang="en-GB" b="0" i="0" dirty="0" err="1">
                <a:solidFill>
                  <a:srgbClr val="34363E"/>
                </a:solidFill>
                <a:effectLst/>
                <a:latin typeface="Inter"/>
              </a:rPr>
              <a:t>itn</a:t>
            </a:r>
            <a:r>
              <a:rPr lang="en-GB" b="0" i="0" dirty="0">
                <a:solidFill>
                  <a:srgbClr val="34363E"/>
                </a:solidFill>
                <a:effectLst/>
                <a:latin typeface="Inter"/>
              </a:rPr>
              <a:t>. </a:t>
            </a:r>
            <a:r>
              <a:rPr lang="en-GB" b="0" i="0" dirty="0" err="1">
                <a:solidFill>
                  <a:srgbClr val="34363E"/>
                </a:solidFill>
                <a:effectLst/>
                <a:latin typeface="Inter"/>
              </a:rPr>
              <a:t>Pri</a:t>
            </a:r>
            <a:r>
              <a:rPr lang="en-GB" b="0" i="0" dirty="0">
                <a:solidFill>
                  <a:srgbClr val="34363E"/>
                </a:solidFill>
                <a:effectLst/>
                <a:latin typeface="Inter"/>
              </a:rPr>
              <a:t> SWOT </a:t>
            </a:r>
            <a:r>
              <a:rPr lang="en-GB" b="0" i="0" dirty="0" err="1">
                <a:solidFill>
                  <a:srgbClr val="34363E"/>
                </a:solidFill>
                <a:effectLst/>
                <a:latin typeface="Inter"/>
              </a:rPr>
              <a:t>analizi</a:t>
            </a:r>
            <a:r>
              <a:rPr lang="en-GB" b="0" i="0" dirty="0">
                <a:solidFill>
                  <a:srgbClr val="34363E"/>
                </a:solidFill>
                <a:effectLst/>
                <a:latin typeface="Inter"/>
              </a:rPr>
              <a:t> </a:t>
            </a:r>
            <a:r>
              <a:rPr lang="en-GB" b="0" i="0" dirty="0" err="1">
                <a:solidFill>
                  <a:srgbClr val="34363E"/>
                </a:solidFill>
                <a:effectLst/>
                <a:latin typeface="Inter"/>
              </a:rPr>
              <a:t>vzamemo</a:t>
            </a:r>
            <a:r>
              <a:rPr lang="en-GB" b="0" i="0" dirty="0">
                <a:solidFill>
                  <a:srgbClr val="34363E"/>
                </a:solidFill>
                <a:effectLst/>
                <a:latin typeface="Inter"/>
              </a:rPr>
              <a:t> pod </a:t>
            </a:r>
            <a:r>
              <a:rPr lang="en-GB" b="0" i="0" dirty="0" err="1">
                <a:solidFill>
                  <a:srgbClr val="34363E"/>
                </a:solidFill>
                <a:effectLst/>
                <a:latin typeface="Inter"/>
              </a:rPr>
              <a:t>drobnogled</a:t>
            </a:r>
            <a:r>
              <a:rPr lang="en-GB" b="0" i="0" dirty="0">
                <a:solidFill>
                  <a:srgbClr val="34363E"/>
                </a:solidFill>
                <a:effectLst/>
                <a:latin typeface="Inter"/>
              </a:rPr>
              <a:t> </a:t>
            </a:r>
            <a:r>
              <a:rPr lang="en-GB" b="0" i="0" dirty="0" err="1">
                <a:solidFill>
                  <a:srgbClr val="34363E"/>
                </a:solidFill>
                <a:effectLst/>
                <a:latin typeface="Inter"/>
              </a:rPr>
              <a:t>štiri</a:t>
            </a:r>
            <a:r>
              <a:rPr lang="en-GB" b="0" i="0" dirty="0">
                <a:solidFill>
                  <a:srgbClr val="34363E"/>
                </a:solidFill>
                <a:effectLst/>
                <a:latin typeface="Inter"/>
              </a:rPr>
              <a:t> </a:t>
            </a:r>
            <a:r>
              <a:rPr lang="en-GB" b="0" i="0" dirty="0" err="1">
                <a:solidFill>
                  <a:srgbClr val="34363E"/>
                </a:solidFill>
                <a:effectLst/>
                <a:latin typeface="Inter"/>
              </a:rPr>
              <a:t>aspekte</a:t>
            </a:r>
            <a:r>
              <a:rPr lang="en-GB" b="0" i="0" dirty="0">
                <a:solidFill>
                  <a:srgbClr val="34363E"/>
                </a:solidFill>
                <a:effectLst/>
                <a:latin typeface="Inter"/>
              </a:rPr>
              <a:t> in </a:t>
            </a:r>
            <a:r>
              <a:rPr lang="en-GB" b="0" i="0" dirty="0" err="1">
                <a:solidFill>
                  <a:srgbClr val="34363E"/>
                </a:solidFill>
                <a:effectLst/>
                <a:latin typeface="Inter"/>
              </a:rPr>
              <a:t>sicer</a:t>
            </a:r>
            <a:r>
              <a:rPr lang="en-GB" b="0" i="0" dirty="0">
                <a:solidFill>
                  <a:srgbClr val="34363E"/>
                </a:solidFill>
                <a:effectLst/>
                <a:latin typeface="Inter"/>
              </a:rPr>
              <a:t> </a:t>
            </a:r>
            <a:r>
              <a:rPr lang="en-GB" b="1" i="0" dirty="0" err="1">
                <a:solidFill>
                  <a:srgbClr val="34363E"/>
                </a:solidFill>
                <a:effectLst/>
                <a:latin typeface="Inter"/>
              </a:rPr>
              <a:t>prednosti</a:t>
            </a:r>
            <a:r>
              <a:rPr lang="en-GB" b="1" i="0" dirty="0">
                <a:solidFill>
                  <a:srgbClr val="34363E"/>
                </a:solidFill>
                <a:effectLst/>
                <a:latin typeface="Inter"/>
              </a:rPr>
              <a:t>, </a:t>
            </a:r>
            <a:r>
              <a:rPr lang="en-GB" b="1" i="0" dirty="0" err="1">
                <a:solidFill>
                  <a:srgbClr val="34363E"/>
                </a:solidFill>
                <a:effectLst/>
                <a:latin typeface="Inter"/>
              </a:rPr>
              <a:t>slabosti</a:t>
            </a:r>
            <a:r>
              <a:rPr lang="en-GB" b="1" i="0" dirty="0">
                <a:solidFill>
                  <a:srgbClr val="34363E"/>
                </a:solidFill>
                <a:effectLst/>
                <a:latin typeface="Inter"/>
              </a:rPr>
              <a:t>, </a:t>
            </a:r>
            <a:r>
              <a:rPr lang="en-GB" b="1" i="0" dirty="0" err="1">
                <a:solidFill>
                  <a:srgbClr val="34363E"/>
                </a:solidFill>
                <a:effectLst/>
                <a:latin typeface="Inter"/>
              </a:rPr>
              <a:t>priložnosti</a:t>
            </a:r>
            <a:r>
              <a:rPr lang="en-GB" b="1" i="0" dirty="0">
                <a:solidFill>
                  <a:srgbClr val="34363E"/>
                </a:solidFill>
                <a:effectLst/>
                <a:latin typeface="Inter"/>
              </a:rPr>
              <a:t> </a:t>
            </a:r>
            <a:r>
              <a:rPr lang="en-GB" b="1" i="0" dirty="0" err="1">
                <a:solidFill>
                  <a:srgbClr val="34363E"/>
                </a:solidFill>
                <a:effectLst/>
                <a:latin typeface="Inter"/>
              </a:rPr>
              <a:t>ter</a:t>
            </a:r>
            <a:r>
              <a:rPr lang="en-GB" b="1" i="0" dirty="0">
                <a:solidFill>
                  <a:srgbClr val="34363E"/>
                </a:solidFill>
                <a:effectLst/>
                <a:latin typeface="Inter"/>
              </a:rPr>
              <a:t> </a:t>
            </a:r>
            <a:r>
              <a:rPr lang="en-GB" b="1" i="0" dirty="0" err="1">
                <a:solidFill>
                  <a:srgbClr val="34363E"/>
                </a:solidFill>
                <a:effectLst/>
                <a:latin typeface="Inter"/>
              </a:rPr>
              <a:t>nevarnosti</a:t>
            </a:r>
            <a:r>
              <a:rPr lang="en-GB" b="0" i="0" dirty="0">
                <a:solidFill>
                  <a:srgbClr val="34363E"/>
                </a:solidFill>
                <a:effectLst/>
                <a:latin typeface="Inter"/>
              </a:rPr>
              <a:t>. </a:t>
            </a:r>
            <a:r>
              <a:rPr lang="en-GB" b="0" i="0" dirty="0" err="1">
                <a:solidFill>
                  <a:srgbClr val="34363E"/>
                </a:solidFill>
                <a:effectLst/>
                <a:latin typeface="Inter"/>
              </a:rPr>
              <a:t>Namen</a:t>
            </a:r>
            <a:r>
              <a:rPr lang="en-GB" b="0" i="0" dirty="0">
                <a:solidFill>
                  <a:srgbClr val="34363E"/>
                </a:solidFill>
                <a:effectLst/>
                <a:latin typeface="Inter"/>
              </a:rPr>
              <a:t> </a:t>
            </a:r>
            <a:r>
              <a:rPr lang="en-GB" b="0" i="0" dirty="0" err="1">
                <a:solidFill>
                  <a:srgbClr val="34363E"/>
                </a:solidFill>
                <a:effectLst/>
                <a:latin typeface="Inter"/>
              </a:rPr>
              <a:t>analize</a:t>
            </a:r>
            <a:r>
              <a:rPr lang="en-GB" b="0" i="0" dirty="0">
                <a:solidFill>
                  <a:srgbClr val="34363E"/>
                </a:solidFill>
                <a:effectLst/>
                <a:latin typeface="Inter"/>
              </a:rPr>
              <a:t> je </a:t>
            </a:r>
            <a:r>
              <a:rPr lang="en-GB" b="0" i="0" dirty="0" err="1">
                <a:solidFill>
                  <a:srgbClr val="34363E"/>
                </a:solidFill>
                <a:effectLst/>
                <a:latin typeface="Inter"/>
              </a:rPr>
              <a:t>pomoč</a:t>
            </a:r>
            <a:r>
              <a:rPr lang="en-GB" b="0" i="0" dirty="0">
                <a:solidFill>
                  <a:srgbClr val="34363E"/>
                </a:solidFill>
                <a:effectLst/>
                <a:latin typeface="Inter"/>
              </a:rPr>
              <a:t> </a:t>
            </a:r>
            <a:r>
              <a:rPr lang="en-GB" b="0" i="0" dirty="0" err="1">
                <a:solidFill>
                  <a:srgbClr val="34363E"/>
                </a:solidFill>
                <a:effectLst/>
                <a:latin typeface="Inter"/>
              </a:rPr>
              <a:t>pri</a:t>
            </a:r>
            <a:r>
              <a:rPr lang="en-GB" b="0" i="0" dirty="0">
                <a:solidFill>
                  <a:srgbClr val="34363E"/>
                </a:solidFill>
                <a:effectLst/>
                <a:latin typeface="Inter"/>
              </a:rPr>
              <a:t> </a:t>
            </a:r>
            <a:r>
              <a:rPr lang="en-GB" b="0" i="0" dirty="0" err="1">
                <a:solidFill>
                  <a:srgbClr val="34363E"/>
                </a:solidFill>
                <a:effectLst/>
                <a:latin typeface="Inter"/>
              </a:rPr>
              <a:t>strateških</a:t>
            </a:r>
            <a:r>
              <a:rPr lang="en-GB" b="0" i="0" dirty="0">
                <a:solidFill>
                  <a:srgbClr val="34363E"/>
                </a:solidFill>
                <a:effectLst/>
                <a:latin typeface="Inter"/>
              </a:rPr>
              <a:t> </a:t>
            </a:r>
            <a:r>
              <a:rPr lang="en-GB" b="0" i="0" dirty="0" err="1">
                <a:solidFill>
                  <a:srgbClr val="34363E"/>
                </a:solidFill>
                <a:effectLst/>
                <a:latin typeface="Inter"/>
              </a:rPr>
              <a:t>odločitvah</a:t>
            </a:r>
            <a:r>
              <a:rPr lang="en-GB" b="0" i="0" dirty="0">
                <a:solidFill>
                  <a:srgbClr val="34363E"/>
                </a:solidFill>
                <a:effectLst/>
                <a:latin typeface="Inter"/>
              </a:rPr>
              <a:t>, </a:t>
            </a:r>
            <a:r>
              <a:rPr lang="en-GB" b="0" i="0" dirty="0" err="1">
                <a:solidFill>
                  <a:srgbClr val="34363E"/>
                </a:solidFill>
                <a:effectLst/>
                <a:latin typeface="Inter"/>
              </a:rPr>
              <a:t>kam</a:t>
            </a:r>
            <a:r>
              <a:rPr lang="en-GB" b="0" i="0" dirty="0">
                <a:solidFill>
                  <a:srgbClr val="34363E"/>
                </a:solidFill>
                <a:effectLst/>
                <a:latin typeface="Inter"/>
              </a:rPr>
              <a:t> </a:t>
            </a:r>
            <a:r>
              <a:rPr lang="en-GB" b="0" i="0" dirty="0" err="1">
                <a:solidFill>
                  <a:srgbClr val="34363E"/>
                </a:solidFill>
                <a:effectLst/>
                <a:latin typeface="Inter"/>
              </a:rPr>
              <a:t>točno</a:t>
            </a:r>
            <a:r>
              <a:rPr lang="en-GB" b="0" i="0" dirty="0">
                <a:solidFill>
                  <a:srgbClr val="34363E"/>
                </a:solidFill>
                <a:effectLst/>
                <a:latin typeface="Inter"/>
              </a:rPr>
              <a:t> </a:t>
            </a:r>
            <a:r>
              <a:rPr lang="en-GB" b="0" i="0" dirty="0" err="1">
                <a:solidFill>
                  <a:srgbClr val="34363E"/>
                </a:solidFill>
                <a:effectLst/>
                <a:latin typeface="Inter"/>
              </a:rPr>
              <a:t>usmeriti</a:t>
            </a:r>
            <a:r>
              <a:rPr lang="en-GB" b="0" i="0" dirty="0">
                <a:solidFill>
                  <a:srgbClr val="34363E"/>
                </a:solidFill>
                <a:effectLst/>
                <a:latin typeface="Inter"/>
              </a:rPr>
              <a:t> </a:t>
            </a:r>
            <a:r>
              <a:rPr lang="en-GB" b="0" i="0" dirty="0" err="1">
                <a:solidFill>
                  <a:srgbClr val="34363E"/>
                </a:solidFill>
                <a:effectLst/>
                <a:latin typeface="Inter"/>
              </a:rPr>
              <a:t>poslovanje</a:t>
            </a:r>
            <a:r>
              <a:rPr lang="en-GB" b="0" i="0" dirty="0">
                <a:solidFill>
                  <a:srgbClr val="34363E"/>
                </a:solidFill>
                <a:effectLst/>
                <a:latin typeface="Inter"/>
              </a:rPr>
              <a:t>, </a:t>
            </a:r>
            <a:r>
              <a:rPr lang="en-GB" b="0" i="0" dirty="0" err="1">
                <a:solidFill>
                  <a:srgbClr val="34363E"/>
                </a:solidFill>
                <a:effectLst/>
                <a:latin typeface="Inter"/>
              </a:rPr>
              <a:t>katere</a:t>
            </a:r>
            <a:r>
              <a:rPr lang="en-GB" b="0" i="0" dirty="0">
                <a:solidFill>
                  <a:srgbClr val="34363E"/>
                </a:solidFill>
                <a:effectLst/>
                <a:latin typeface="Inter"/>
              </a:rPr>
              <a:t> </a:t>
            </a:r>
            <a:r>
              <a:rPr lang="en-GB" b="0" i="0" dirty="0" err="1">
                <a:solidFill>
                  <a:srgbClr val="34363E"/>
                </a:solidFill>
                <a:effectLst/>
                <a:latin typeface="Inter"/>
              </a:rPr>
              <a:t>programe</a:t>
            </a:r>
            <a:r>
              <a:rPr lang="en-GB" b="0" i="0" dirty="0">
                <a:solidFill>
                  <a:srgbClr val="34363E"/>
                </a:solidFill>
                <a:effectLst/>
                <a:latin typeface="Inter"/>
              </a:rPr>
              <a:t> </a:t>
            </a:r>
            <a:r>
              <a:rPr lang="en-GB" b="0" i="0" dirty="0" err="1">
                <a:solidFill>
                  <a:srgbClr val="34363E"/>
                </a:solidFill>
                <a:effectLst/>
                <a:latin typeface="Inter"/>
              </a:rPr>
              <a:t>opustit</a:t>
            </a:r>
            <a:r>
              <a:rPr lang="en-GB" b="0" i="0" dirty="0">
                <a:solidFill>
                  <a:srgbClr val="34363E"/>
                </a:solidFill>
                <a:effectLst/>
                <a:latin typeface="Inter"/>
              </a:rPr>
              <a:t> </a:t>
            </a:r>
            <a:r>
              <a:rPr lang="en-GB" b="0" i="0" dirty="0" err="1">
                <a:solidFill>
                  <a:srgbClr val="34363E"/>
                </a:solidFill>
                <a:effectLst/>
                <a:latin typeface="Inter"/>
              </a:rPr>
              <a:t>ali</a:t>
            </a:r>
            <a:r>
              <a:rPr lang="en-GB" b="0" i="0" dirty="0">
                <a:solidFill>
                  <a:srgbClr val="34363E"/>
                </a:solidFill>
                <a:effectLst/>
                <a:latin typeface="Inter"/>
              </a:rPr>
              <a:t> </a:t>
            </a:r>
            <a:r>
              <a:rPr lang="en-GB" b="0" i="0" dirty="0" err="1">
                <a:solidFill>
                  <a:srgbClr val="34363E"/>
                </a:solidFill>
                <a:effectLst/>
                <a:latin typeface="Inter"/>
              </a:rPr>
              <a:t>jih</a:t>
            </a:r>
            <a:r>
              <a:rPr lang="en-GB" b="0" i="0" dirty="0">
                <a:solidFill>
                  <a:srgbClr val="34363E"/>
                </a:solidFill>
                <a:effectLst/>
                <a:latin typeface="Inter"/>
              </a:rPr>
              <a:t> </a:t>
            </a:r>
            <a:r>
              <a:rPr lang="en-GB" b="0" i="0" dirty="0" err="1">
                <a:solidFill>
                  <a:srgbClr val="34363E"/>
                </a:solidFill>
                <a:effectLst/>
                <a:latin typeface="Inter"/>
              </a:rPr>
              <a:t>ojačiti</a:t>
            </a:r>
            <a:r>
              <a:rPr lang="en-GB" b="0" i="0" dirty="0">
                <a:solidFill>
                  <a:srgbClr val="34363E"/>
                </a:solidFill>
                <a:effectLst/>
                <a:latin typeface="Inter"/>
              </a:rPr>
              <a:t> </a:t>
            </a:r>
            <a:r>
              <a:rPr lang="en-GB" b="0" i="0" dirty="0" err="1">
                <a:solidFill>
                  <a:srgbClr val="34363E"/>
                </a:solidFill>
                <a:effectLst/>
                <a:latin typeface="Inter"/>
              </a:rPr>
              <a:t>ali</a:t>
            </a:r>
            <a:r>
              <a:rPr lang="en-GB" b="0" i="0" dirty="0">
                <a:solidFill>
                  <a:srgbClr val="34363E"/>
                </a:solidFill>
                <a:effectLst/>
                <a:latin typeface="Inter"/>
              </a:rPr>
              <a:t> </a:t>
            </a:r>
            <a:r>
              <a:rPr lang="en-GB" b="0" i="0" dirty="0" err="1">
                <a:solidFill>
                  <a:srgbClr val="34363E"/>
                </a:solidFill>
                <a:effectLst/>
                <a:latin typeface="Inter"/>
              </a:rPr>
              <a:t>podobno</a:t>
            </a:r>
            <a:r>
              <a:rPr lang="en-GB" b="0" i="0" dirty="0">
                <a:solidFill>
                  <a:srgbClr val="34363E"/>
                </a:solidFill>
                <a:effectLst/>
                <a:latin typeface="Inter"/>
              </a:rPr>
              <a:t>.</a:t>
            </a:r>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3315257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a:r>
              <a:rPr lang="en-GB" b="0" i="0" dirty="0" err="1">
                <a:solidFill>
                  <a:srgbClr val="34363E"/>
                </a:solidFill>
                <a:effectLst/>
                <a:latin typeface="Inter"/>
              </a:rPr>
              <a:t>Najprej</a:t>
            </a:r>
            <a:r>
              <a:rPr lang="en-GB" b="0" i="0" dirty="0">
                <a:solidFill>
                  <a:srgbClr val="34363E"/>
                </a:solidFill>
                <a:effectLst/>
                <a:latin typeface="Inter"/>
              </a:rPr>
              <a:t> je </a:t>
            </a:r>
            <a:r>
              <a:rPr lang="en-GB" b="0" i="0" dirty="0" err="1">
                <a:solidFill>
                  <a:srgbClr val="34363E"/>
                </a:solidFill>
                <a:effectLst/>
                <a:latin typeface="Inter"/>
              </a:rPr>
              <a:t>potrebno</a:t>
            </a:r>
            <a:r>
              <a:rPr lang="en-GB" b="0" i="0" dirty="0">
                <a:solidFill>
                  <a:srgbClr val="34363E"/>
                </a:solidFill>
                <a:effectLst/>
                <a:latin typeface="Inter"/>
              </a:rPr>
              <a:t> </a:t>
            </a:r>
            <a:r>
              <a:rPr lang="en-GB" b="0" i="0" dirty="0" err="1">
                <a:solidFill>
                  <a:srgbClr val="34363E"/>
                </a:solidFill>
                <a:effectLst/>
                <a:latin typeface="Inter"/>
              </a:rPr>
              <a:t>razmejiti</a:t>
            </a:r>
            <a:r>
              <a:rPr lang="en-GB" b="0" i="0" dirty="0">
                <a:solidFill>
                  <a:srgbClr val="34363E"/>
                </a:solidFill>
                <a:effectLst/>
                <a:latin typeface="Inter"/>
              </a:rPr>
              <a:t> </a:t>
            </a:r>
            <a:r>
              <a:rPr lang="en-GB" b="0" i="0" dirty="0" err="1">
                <a:solidFill>
                  <a:srgbClr val="34363E"/>
                </a:solidFill>
                <a:effectLst/>
                <a:latin typeface="Inter"/>
              </a:rPr>
              <a:t>prednosti</a:t>
            </a:r>
            <a:r>
              <a:rPr lang="en-GB" b="0" i="0" dirty="0">
                <a:solidFill>
                  <a:srgbClr val="34363E"/>
                </a:solidFill>
                <a:effectLst/>
                <a:latin typeface="Inter"/>
              </a:rPr>
              <a:t>/</a:t>
            </a:r>
            <a:r>
              <a:rPr lang="en-GB" b="0" i="0" dirty="0" err="1">
                <a:solidFill>
                  <a:srgbClr val="34363E"/>
                </a:solidFill>
                <a:effectLst/>
                <a:latin typeface="Inter"/>
              </a:rPr>
              <a:t>slabosti</a:t>
            </a:r>
            <a:r>
              <a:rPr lang="en-GB" b="0" i="0" dirty="0">
                <a:solidFill>
                  <a:srgbClr val="34363E"/>
                </a:solidFill>
                <a:effectLst/>
                <a:latin typeface="Inter"/>
              </a:rPr>
              <a:t> in </a:t>
            </a:r>
            <a:r>
              <a:rPr lang="en-GB" b="0" i="0" dirty="0" err="1">
                <a:solidFill>
                  <a:srgbClr val="34363E"/>
                </a:solidFill>
                <a:effectLst/>
                <a:latin typeface="Inter"/>
              </a:rPr>
              <a:t>priložnosti</a:t>
            </a:r>
            <a:r>
              <a:rPr lang="en-GB" b="0" i="0" dirty="0">
                <a:solidFill>
                  <a:srgbClr val="34363E"/>
                </a:solidFill>
                <a:effectLst/>
                <a:latin typeface="Inter"/>
              </a:rPr>
              <a:t>/</a:t>
            </a:r>
            <a:r>
              <a:rPr lang="en-GB" b="0" i="0" dirty="0" err="1">
                <a:solidFill>
                  <a:srgbClr val="34363E"/>
                </a:solidFill>
                <a:effectLst/>
                <a:latin typeface="Inter"/>
              </a:rPr>
              <a:t>nevarnosti</a:t>
            </a:r>
            <a:r>
              <a:rPr lang="en-GB" b="0" i="0" dirty="0">
                <a:solidFill>
                  <a:srgbClr val="34363E"/>
                </a:solidFill>
                <a:effectLst/>
                <a:latin typeface="Inter"/>
              </a:rPr>
              <a:t>. Prva </a:t>
            </a:r>
            <a:r>
              <a:rPr lang="en-GB" b="0" i="0" dirty="0" err="1">
                <a:solidFill>
                  <a:srgbClr val="34363E"/>
                </a:solidFill>
                <a:effectLst/>
                <a:latin typeface="Inter"/>
              </a:rPr>
              <a:t>dva</a:t>
            </a:r>
            <a:r>
              <a:rPr lang="en-GB" b="0" i="0" dirty="0">
                <a:solidFill>
                  <a:srgbClr val="34363E"/>
                </a:solidFill>
                <a:effectLst/>
                <a:latin typeface="Inter"/>
              </a:rPr>
              <a:t> </a:t>
            </a:r>
            <a:r>
              <a:rPr lang="en-GB" b="0" i="0" dirty="0" err="1">
                <a:solidFill>
                  <a:srgbClr val="34363E"/>
                </a:solidFill>
                <a:effectLst/>
                <a:latin typeface="Inter"/>
              </a:rPr>
              <a:t>aspekta</a:t>
            </a:r>
            <a:r>
              <a:rPr lang="en-GB" b="0" i="0" dirty="0">
                <a:solidFill>
                  <a:srgbClr val="34363E"/>
                </a:solidFill>
                <a:effectLst/>
                <a:latin typeface="Inter"/>
              </a:rPr>
              <a:t> se </a:t>
            </a:r>
            <a:r>
              <a:rPr lang="en-GB" b="0" i="0" dirty="0" err="1">
                <a:solidFill>
                  <a:srgbClr val="34363E"/>
                </a:solidFill>
                <a:effectLst/>
                <a:latin typeface="Inter"/>
              </a:rPr>
              <a:t>nanašata</a:t>
            </a:r>
            <a:r>
              <a:rPr lang="en-GB" b="0" i="0" dirty="0">
                <a:solidFill>
                  <a:srgbClr val="34363E"/>
                </a:solidFill>
                <a:effectLst/>
                <a:latin typeface="Inter"/>
              </a:rPr>
              <a:t> na </a:t>
            </a:r>
            <a:r>
              <a:rPr lang="en-GB" b="1" i="0" dirty="0" err="1">
                <a:solidFill>
                  <a:srgbClr val="34363E"/>
                </a:solidFill>
                <a:effectLst/>
                <a:latin typeface="Inter"/>
              </a:rPr>
              <a:t>notranje</a:t>
            </a:r>
            <a:r>
              <a:rPr lang="en-GB" b="1" i="0" dirty="0">
                <a:solidFill>
                  <a:srgbClr val="34363E"/>
                </a:solidFill>
                <a:effectLst/>
                <a:latin typeface="Inter"/>
              </a:rPr>
              <a:t> </a:t>
            </a:r>
            <a:r>
              <a:rPr lang="en-GB" b="1" i="0" dirty="0" err="1">
                <a:solidFill>
                  <a:srgbClr val="34363E"/>
                </a:solidFill>
                <a:effectLst/>
                <a:latin typeface="Inter"/>
              </a:rPr>
              <a:t>dejavnike</a:t>
            </a:r>
            <a:r>
              <a:rPr lang="en-GB" b="0" i="0" dirty="0">
                <a:solidFill>
                  <a:srgbClr val="34363E"/>
                </a:solidFill>
                <a:effectLst/>
                <a:latin typeface="Inter"/>
              </a:rPr>
              <a:t>, </a:t>
            </a:r>
            <a:r>
              <a:rPr lang="en-GB" b="0" i="0" dirty="0" err="1">
                <a:solidFill>
                  <a:srgbClr val="34363E"/>
                </a:solidFill>
                <a:effectLst/>
                <a:latin typeface="Inter"/>
              </a:rPr>
              <a:t>druga</a:t>
            </a:r>
            <a:r>
              <a:rPr lang="en-GB" b="0" i="0" dirty="0">
                <a:solidFill>
                  <a:srgbClr val="34363E"/>
                </a:solidFill>
                <a:effectLst/>
                <a:latin typeface="Inter"/>
              </a:rPr>
              <a:t> </a:t>
            </a:r>
            <a:r>
              <a:rPr lang="en-GB" b="0" i="0" dirty="0" err="1">
                <a:solidFill>
                  <a:srgbClr val="34363E"/>
                </a:solidFill>
                <a:effectLst/>
                <a:latin typeface="Inter"/>
              </a:rPr>
              <a:t>dva</a:t>
            </a:r>
            <a:r>
              <a:rPr lang="en-GB" b="0" i="0" dirty="0">
                <a:solidFill>
                  <a:srgbClr val="34363E"/>
                </a:solidFill>
                <a:effectLst/>
                <a:latin typeface="Inter"/>
              </a:rPr>
              <a:t> na </a:t>
            </a:r>
            <a:r>
              <a:rPr lang="en-GB" b="1" i="0" dirty="0" err="1">
                <a:solidFill>
                  <a:srgbClr val="34363E"/>
                </a:solidFill>
                <a:effectLst/>
                <a:latin typeface="Inter"/>
              </a:rPr>
              <a:t>zunanje</a:t>
            </a:r>
            <a:r>
              <a:rPr lang="en-GB" b="1" i="0" dirty="0">
                <a:solidFill>
                  <a:srgbClr val="34363E"/>
                </a:solidFill>
                <a:effectLst/>
                <a:latin typeface="Inter"/>
              </a:rPr>
              <a:t> </a:t>
            </a:r>
            <a:r>
              <a:rPr lang="en-GB" b="1" i="0" dirty="0" err="1">
                <a:solidFill>
                  <a:srgbClr val="34363E"/>
                </a:solidFill>
                <a:effectLst/>
                <a:latin typeface="Inter"/>
              </a:rPr>
              <a:t>dejavnike</a:t>
            </a:r>
            <a:r>
              <a:rPr lang="en-GB" b="0" i="0" dirty="0">
                <a:solidFill>
                  <a:srgbClr val="34363E"/>
                </a:solidFill>
                <a:effectLst/>
                <a:latin typeface="Inter"/>
              </a:rPr>
              <a:t>. </a:t>
            </a:r>
            <a:r>
              <a:rPr lang="en-GB" b="0" i="0" dirty="0" err="1">
                <a:solidFill>
                  <a:srgbClr val="34363E"/>
                </a:solidFill>
                <a:effectLst/>
                <a:latin typeface="Inter"/>
              </a:rPr>
              <a:t>Glavna</a:t>
            </a:r>
            <a:r>
              <a:rPr lang="en-GB" b="0" i="0" dirty="0">
                <a:solidFill>
                  <a:srgbClr val="34363E"/>
                </a:solidFill>
                <a:effectLst/>
                <a:latin typeface="Inter"/>
              </a:rPr>
              <a:t> </a:t>
            </a:r>
            <a:r>
              <a:rPr lang="en-GB" b="0" i="0" dirty="0" err="1">
                <a:solidFill>
                  <a:srgbClr val="34363E"/>
                </a:solidFill>
                <a:effectLst/>
                <a:latin typeface="Inter"/>
              </a:rPr>
              <a:t>razlika</a:t>
            </a:r>
            <a:r>
              <a:rPr lang="en-GB" b="0" i="0" dirty="0">
                <a:solidFill>
                  <a:srgbClr val="34363E"/>
                </a:solidFill>
                <a:effectLst/>
                <a:latin typeface="Inter"/>
              </a:rPr>
              <a:t> </a:t>
            </a:r>
            <a:r>
              <a:rPr lang="en-GB" b="0" i="0" dirty="0" err="1">
                <a:solidFill>
                  <a:srgbClr val="34363E"/>
                </a:solidFill>
                <a:effectLst/>
                <a:latin typeface="Inter"/>
              </a:rPr>
              <a:t>pri</a:t>
            </a:r>
            <a:r>
              <a:rPr lang="en-GB" b="0" i="0" dirty="0">
                <a:solidFill>
                  <a:srgbClr val="34363E"/>
                </a:solidFill>
                <a:effectLst/>
                <a:latin typeface="Inter"/>
              </a:rPr>
              <a:t> </a:t>
            </a:r>
            <a:r>
              <a:rPr lang="en-GB" b="0" i="0" dirty="0" err="1">
                <a:solidFill>
                  <a:srgbClr val="34363E"/>
                </a:solidFill>
                <a:effectLst/>
                <a:latin typeface="Inter"/>
              </a:rPr>
              <a:t>tem</a:t>
            </a:r>
            <a:r>
              <a:rPr lang="en-GB" b="0" i="0" dirty="0">
                <a:solidFill>
                  <a:srgbClr val="34363E"/>
                </a:solidFill>
                <a:effectLst/>
                <a:latin typeface="Inter"/>
              </a:rPr>
              <a:t> je, da </a:t>
            </a:r>
            <a:r>
              <a:rPr lang="en-GB" b="0" i="0" dirty="0" err="1">
                <a:solidFill>
                  <a:srgbClr val="34363E"/>
                </a:solidFill>
                <a:effectLst/>
                <a:latin typeface="Inter"/>
              </a:rPr>
              <a:t>imamo</a:t>
            </a:r>
            <a:r>
              <a:rPr lang="en-GB" b="0" i="0" dirty="0">
                <a:solidFill>
                  <a:srgbClr val="34363E"/>
                </a:solidFill>
                <a:effectLst/>
                <a:latin typeface="Inter"/>
              </a:rPr>
              <a:t> </a:t>
            </a:r>
            <a:r>
              <a:rPr lang="en-GB" b="0" i="0" dirty="0" err="1">
                <a:solidFill>
                  <a:srgbClr val="34363E"/>
                </a:solidFill>
                <a:effectLst/>
                <a:latin typeface="Inter"/>
              </a:rPr>
              <a:t>pri</a:t>
            </a:r>
            <a:r>
              <a:rPr lang="en-GB" b="0" i="0" dirty="0">
                <a:solidFill>
                  <a:srgbClr val="34363E"/>
                </a:solidFill>
                <a:effectLst/>
                <a:latin typeface="Inter"/>
              </a:rPr>
              <a:t> </a:t>
            </a:r>
            <a:r>
              <a:rPr lang="en-GB" b="0" i="0" dirty="0" err="1">
                <a:solidFill>
                  <a:srgbClr val="34363E"/>
                </a:solidFill>
                <a:effectLst/>
                <a:latin typeface="Inter"/>
              </a:rPr>
              <a:t>notranjih</a:t>
            </a:r>
            <a:r>
              <a:rPr lang="en-GB" b="0" i="0" dirty="0">
                <a:solidFill>
                  <a:srgbClr val="34363E"/>
                </a:solidFill>
                <a:effectLst/>
                <a:latin typeface="Inter"/>
              </a:rPr>
              <a:t> </a:t>
            </a:r>
            <a:r>
              <a:rPr lang="en-GB" b="0" i="0" dirty="0" err="1">
                <a:solidFill>
                  <a:srgbClr val="34363E"/>
                </a:solidFill>
                <a:effectLst/>
                <a:latin typeface="Inter"/>
              </a:rPr>
              <a:t>dejavnikih</a:t>
            </a:r>
            <a:r>
              <a:rPr lang="en-GB" b="0" i="0" dirty="0">
                <a:solidFill>
                  <a:srgbClr val="34363E"/>
                </a:solidFill>
                <a:effectLst/>
                <a:latin typeface="Inter"/>
              </a:rPr>
              <a:t> </a:t>
            </a:r>
            <a:r>
              <a:rPr lang="en-GB" b="0" i="0" dirty="0" err="1">
                <a:solidFill>
                  <a:srgbClr val="34363E"/>
                </a:solidFill>
                <a:effectLst/>
                <a:latin typeface="Inter"/>
              </a:rPr>
              <a:t>vpliv</a:t>
            </a:r>
            <a:r>
              <a:rPr lang="en-GB" b="0" i="0" dirty="0">
                <a:solidFill>
                  <a:srgbClr val="34363E"/>
                </a:solidFill>
                <a:effectLst/>
                <a:latin typeface="Inter"/>
              </a:rPr>
              <a:t>, da se </a:t>
            </a:r>
            <a:r>
              <a:rPr lang="en-GB" b="0" i="0" dirty="0" err="1">
                <a:solidFill>
                  <a:srgbClr val="34363E"/>
                </a:solidFill>
                <a:effectLst/>
                <a:latin typeface="Inter"/>
              </a:rPr>
              <a:t>prilagodimo</a:t>
            </a:r>
            <a:r>
              <a:rPr lang="en-GB" b="0" i="0" dirty="0">
                <a:solidFill>
                  <a:srgbClr val="34363E"/>
                </a:solidFill>
                <a:effectLst/>
                <a:latin typeface="Inter"/>
              </a:rPr>
              <a:t>, </a:t>
            </a:r>
            <a:r>
              <a:rPr lang="en-GB" b="0" i="0" dirty="0" err="1">
                <a:solidFill>
                  <a:srgbClr val="34363E"/>
                </a:solidFill>
                <a:effectLst/>
                <a:latin typeface="Inter"/>
              </a:rPr>
              <a:t>razvijemo</a:t>
            </a:r>
            <a:r>
              <a:rPr lang="en-GB" b="0" i="0" dirty="0">
                <a:solidFill>
                  <a:srgbClr val="34363E"/>
                </a:solidFill>
                <a:effectLst/>
                <a:latin typeface="Inter"/>
              </a:rPr>
              <a:t>, </a:t>
            </a:r>
            <a:r>
              <a:rPr lang="en-GB" b="0" i="0" dirty="0" err="1">
                <a:solidFill>
                  <a:srgbClr val="34363E"/>
                </a:solidFill>
                <a:effectLst/>
                <a:latin typeface="Inter"/>
              </a:rPr>
              <a:t>ali</a:t>
            </a:r>
            <a:r>
              <a:rPr lang="en-GB" b="0" i="0" dirty="0">
                <a:solidFill>
                  <a:srgbClr val="34363E"/>
                </a:solidFill>
                <a:effectLst/>
                <a:latin typeface="Inter"/>
              </a:rPr>
              <a:t> </a:t>
            </a:r>
            <a:r>
              <a:rPr lang="en-GB" b="0" i="0" dirty="0" err="1">
                <a:solidFill>
                  <a:srgbClr val="34363E"/>
                </a:solidFill>
                <a:effectLst/>
                <a:latin typeface="Inter"/>
              </a:rPr>
              <a:t>kako</a:t>
            </a:r>
            <a:r>
              <a:rPr lang="en-GB" b="0" i="0" dirty="0">
                <a:solidFill>
                  <a:srgbClr val="34363E"/>
                </a:solidFill>
                <a:effectLst/>
                <a:latin typeface="Inter"/>
              </a:rPr>
              <a:t> </a:t>
            </a:r>
            <a:r>
              <a:rPr lang="en-GB" b="0" i="0" dirty="0" err="1">
                <a:solidFill>
                  <a:srgbClr val="34363E"/>
                </a:solidFill>
                <a:effectLst/>
                <a:latin typeface="Inter"/>
              </a:rPr>
              <a:t>drugače</a:t>
            </a:r>
            <a:r>
              <a:rPr lang="en-GB" b="0" i="0" dirty="0">
                <a:solidFill>
                  <a:srgbClr val="34363E"/>
                </a:solidFill>
                <a:effectLst/>
                <a:latin typeface="Inter"/>
              </a:rPr>
              <a:t> </a:t>
            </a:r>
            <a:r>
              <a:rPr lang="en-GB" b="0" i="0" dirty="0" err="1">
                <a:solidFill>
                  <a:srgbClr val="34363E"/>
                </a:solidFill>
                <a:effectLst/>
                <a:latin typeface="Inter"/>
              </a:rPr>
              <a:t>ukrepamo</a:t>
            </a:r>
            <a:r>
              <a:rPr lang="en-GB" b="0" i="0" dirty="0">
                <a:solidFill>
                  <a:srgbClr val="34363E"/>
                </a:solidFill>
                <a:effectLst/>
                <a:latin typeface="Inter"/>
              </a:rPr>
              <a:t>. </a:t>
            </a:r>
            <a:r>
              <a:rPr lang="en-GB" b="0" i="0" dirty="0" err="1">
                <a:solidFill>
                  <a:srgbClr val="34363E"/>
                </a:solidFill>
                <a:effectLst/>
                <a:latin typeface="Inter"/>
              </a:rPr>
              <a:t>Pri</a:t>
            </a:r>
            <a:r>
              <a:rPr lang="en-GB" b="0" i="0" dirty="0">
                <a:solidFill>
                  <a:srgbClr val="34363E"/>
                </a:solidFill>
                <a:effectLst/>
                <a:latin typeface="Inter"/>
              </a:rPr>
              <a:t> </a:t>
            </a:r>
            <a:r>
              <a:rPr lang="en-GB" b="0" i="0" dirty="0" err="1">
                <a:solidFill>
                  <a:srgbClr val="34363E"/>
                </a:solidFill>
                <a:effectLst/>
                <a:latin typeface="Inter"/>
              </a:rPr>
              <a:t>notranjih</a:t>
            </a:r>
            <a:r>
              <a:rPr lang="en-GB" b="0" i="0" dirty="0">
                <a:solidFill>
                  <a:srgbClr val="34363E"/>
                </a:solidFill>
                <a:effectLst/>
                <a:latin typeface="Inter"/>
              </a:rPr>
              <a:t> </a:t>
            </a:r>
            <a:r>
              <a:rPr lang="en-GB" b="0" i="0" dirty="0" err="1">
                <a:solidFill>
                  <a:srgbClr val="34363E"/>
                </a:solidFill>
                <a:effectLst/>
                <a:latin typeface="Inter"/>
              </a:rPr>
              <a:t>dejavnikih</a:t>
            </a:r>
            <a:r>
              <a:rPr lang="en-GB" b="0" i="0" dirty="0">
                <a:solidFill>
                  <a:srgbClr val="34363E"/>
                </a:solidFill>
                <a:effectLst/>
                <a:latin typeface="Inter"/>
              </a:rPr>
              <a:t> se </a:t>
            </a:r>
            <a:r>
              <a:rPr lang="en-GB" b="0" i="0" dirty="0" err="1">
                <a:solidFill>
                  <a:srgbClr val="34363E"/>
                </a:solidFill>
                <a:effectLst/>
                <a:latin typeface="Inter"/>
              </a:rPr>
              <a:t>nahajamo</a:t>
            </a:r>
            <a:r>
              <a:rPr lang="en-GB" b="0" i="0" dirty="0">
                <a:solidFill>
                  <a:srgbClr val="34363E"/>
                </a:solidFill>
                <a:effectLst/>
                <a:latin typeface="Inter"/>
              </a:rPr>
              <a:t> v </a:t>
            </a:r>
            <a:r>
              <a:rPr lang="en-GB" b="0" i="0" dirty="0" err="1">
                <a:solidFill>
                  <a:srgbClr val="34363E"/>
                </a:solidFill>
                <a:effectLst/>
                <a:latin typeface="Inter"/>
              </a:rPr>
              <a:t>območju</a:t>
            </a:r>
            <a:r>
              <a:rPr lang="en-GB" b="0" i="0" dirty="0">
                <a:solidFill>
                  <a:srgbClr val="34363E"/>
                </a:solidFill>
                <a:effectLst/>
                <a:latin typeface="Inter"/>
              </a:rPr>
              <a:t> </a:t>
            </a:r>
            <a:r>
              <a:rPr lang="en-GB" b="0" i="0" dirty="0" err="1">
                <a:solidFill>
                  <a:srgbClr val="34363E"/>
                </a:solidFill>
                <a:effectLst/>
                <a:latin typeface="Inter"/>
              </a:rPr>
              <a:t>lastnega</a:t>
            </a:r>
            <a:r>
              <a:rPr lang="en-GB" b="0" i="0" dirty="0">
                <a:solidFill>
                  <a:srgbClr val="34363E"/>
                </a:solidFill>
                <a:effectLst/>
                <a:latin typeface="Inter"/>
              </a:rPr>
              <a:t> </a:t>
            </a:r>
            <a:r>
              <a:rPr lang="en-GB" b="0" i="0" dirty="0" err="1">
                <a:solidFill>
                  <a:srgbClr val="34363E"/>
                </a:solidFill>
                <a:effectLst/>
                <a:latin typeface="Inter"/>
              </a:rPr>
              <a:t>vpliva</a:t>
            </a:r>
            <a:r>
              <a:rPr lang="en-GB" b="0" i="0" dirty="0">
                <a:solidFill>
                  <a:srgbClr val="34363E"/>
                </a:solidFill>
                <a:effectLst/>
                <a:latin typeface="Inter"/>
              </a:rPr>
              <a:t>. </a:t>
            </a:r>
            <a:r>
              <a:rPr lang="en-GB" b="0" i="0" dirty="0" err="1">
                <a:solidFill>
                  <a:srgbClr val="34363E"/>
                </a:solidFill>
                <a:effectLst/>
                <a:latin typeface="Inter"/>
              </a:rPr>
              <a:t>Priložnosti</a:t>
            </a:r>
            <a:r>
              <a:rPr lang="en-GB" b="0" i="0" dirty="0">
                <a:solidFill>
                  <a:srgbClr val="34363E"/>
                </a:solidFill>
                <a:effectLst/>
                <a:latin typeface="Inter"/>
              </a:rPr>
              <a:t>/</a:t>
            </a:r>
            <a:r>
              <a:rPr lang="en-GB" b="0" i="0" dirty="0" err="1">
                <a:solidFill>
                  <a:srgbClr val="34363E"/>
                </a:solidFill>
                <a:effectLst/>
                <a:latin typeface="Inter"/>
              </a:rPr>
              <a:t>nevarnosti</a:t>
            </a:r>
            <a:r>
              <a:rPr lang="en-GB" b="0" i="0" dirty="0">
                <a:solidFill>
                  <a:srgbClr val="34363E"/>
                </a:solidFill>
                <a:effectLst/>
                <a:latin typeface="Inter"/>
              </a:rPr>
              <a:t> se </a:t>
            </a:r>
            <a:r>
              <a:rPr lang="en-GB" b="0" i="0" dirty="0" err="1">
                <a:solidFill>
                  <a:srgbClr val="34363E"/>
                </a:solidFill>
                <a:effectLst/>
                <a:latin typeface="Inter"/>
              </a:rPr>
              <a:t>nanašajo</a:t>
            </a:r>
            <a:r>
              <a:rPr lang="en-GB" b="0" i="0" dirty="0">
                <a:solidFill>
                  <a:srgbClr val="34363E"/>
                </a:solidFill>
                <a:effectLst/>
                <a:latin typeface="Inter"/>
              </a:rPr>
              <a:t> na </a:t>
            </a:r>
            <a:r>
              <a:rPr lang="en-GB" b="0" i="0" dirty="0" err="1">
                <a:solidFill>
                  <a:srgbClr val="34363E"/>
                </a:solidFill>
                <a:effectLst/>
                <a:latin typeface="Inter"/>
              </a:rPr>
              <a:t>zunanje</a:t>
            </a:r>
            <a:r>
              <a:rPr lang="en-GB" b="0" i="0" dirty="0">
                <a:solidFill>
                  <a:srgbClr val="34363E"/>
                </a:solidFill>
                <a:effectLst/>
                <a:latin typeface="Inter"/>
              </a:rPr>
              <a:t> </a:t>
            </a:r>
            <a:r>
              <a:rPr lang="en-GB" b="0" i="0" dirty="0" err="1">
                <a:solidFill>
                  <a:srgbClr val="34363E"/>
                </a:solidFill>
                <a:effectLst/>
                <a:latin typeface="Inter"/>
              </a:rPr>
              <a:t>dejavnike</a:t>
            </a:r>
            <a:r>
              <a:rPr lang="en-GB" b="0" i="0" dirty="0">
                <a:solidFill>
                  <a:srgbClr val="34363E"/>
                </a:solidFill>
                <a:effectLst/>
                <a:latin typeface="Inter"/>
              </a:rPr>
              <a:t> na </a:t>
            </a:r>
            <a:r>
              <a:rPr lang="en-GB" b="0" i="0" dirty="0" err="1">
                <a:solidFill>
                  <a:srgbClr val="34363E"/>
                </a:solidFill>
                <a:effectLst/>
                <a:latin typeface="Inter"/>
              </a:rPr>
              <a:t>katere</a:t>
            </a:r>
            <a:r>
              <a:rPr lang="en-GB" b="0" i="0" dirty="0">
                <a:solidFill>
                  <a:srgbClr val="34363E"/>
                </a:solidFill>
                <a:effectLst/>
                <a:latin typeface="Inter"/>
              </a:rPr>
              <a:t> </a:t>
            </a:r>
            <a:r>
              <a:rPr lang="en-GB" b="0" i="0" dirty="0" err="1">
                <a:solidFill>
                  <a:srgbClr val="34363E"/>
                </a:solidFill>
                <a:effectLst/>
                <a:latin typeface="Inter"/>
              </a:rPr>
              <a:t>nimamo</a:t>
            </a:r>
            <a:r>
              <a:rPr lang="en-GB" b="0" i="0" dirty="0">
                <a:solidFill>
                  <a:srgbClr val="34363E"/>
                </a:solidFill>
                <a:effectLst/>
                <a:latin typeface="Inter"/>
              </a:rPr>
              <a:t> </a:t>
            </a:r>
            <a:r>
              <a:rPr lang="en-GB" b="0" i="0" dirty="0" err="1">
                <a:solidFill>
                  <a:srgbClr val="34363E"/>
                </a:solidFill>
                <a:effectLst/>
                <a:latin typeface="Inter"/>
              </a:rPr>
              <a:t>vpliva</a:t>
            </a:r>
            <a:r>
              <a:rPr lang="en-GB" b="0" i="0" dirty="0">
                <a:solidFill>
                  <a:srgbClr val="34363E"/>
                </a:solidFill>
                <a:effectLst/>
                <a:latin typeface="Inter"/>
              </a:rPr>
              <a:t> in ne </a:t>
            </a:r>
            <a:r>
              <a:rPr lang="en-GB" b="0" i="0" dirty="0" err="1">
                <a:solidFill>
                  <a:srgbClr val="34363E"/>
                </a:solidFill>
                <a:effectLst/>
                <a:latin typeface="Inter"/>
              </a:rPr>
              <a:t>moremo</a:t>
            </a:r>
            <a:r>
              <a:rPr lang="en-GB" b="0" i="0" dirty="0">
                <a:solidFill>
                  <a:srgbClr val="34363E"/>
                </a:solidFill>
                <a:effectLst/>
                <a:latin typeface="Inter"/>
              </a:rPr>
              <a:t> </a:t>
            </a:r>
            <a:r>
              <a:rPr lang="en-GB" b="0" i="0" dirty="0" err="1">
                <a:solidFill>
                  <a:srgbClr val="34363E"/>
                </a:solidFill>
                <a:effectLst/>
                <a:latin typeface="Inter"/>
              </a:rPr>
              <a:t>direktno</a:t>
            </a:r>
            <a:r>
              <a:rPr lang="en-GB" b="0" i="0" dirty="0">
                <a:solidFill>
                  <a:srgbClr val="34363E"/>
                </a:solidFill>
                <a:effectLst/>
                <a:latin typeface="Inter"/>
              </a:rPr>
              <a:t> </a:t>
            </a:r>
            <a:r>
              <a:rPr lang="en-GB" b="0" i="0" dirty="0" err="1">
                <a:solidFill>
                  <a:srgbClr val="34363E"/>
                </a:solidFill>
                <a:effectLst/>
                <a:latin typeface="Inter"/>
              </a:rPr>
              <a:t>sami</a:t>
            </a:r>
            <a:r>
              <a:rPr lang="en-GB" b="0" i="0" dirty="0">
                <a:solidFill>
                  <a:srgbClr val="34363E"/>
                </a:solidFill>
                <a:effectLst/>
                <a:latin typeface="Inter"/>
              </a:rPr>
              <a:t> </a:t>
            </a:r>
            <a:r>
              <a:rPr lang="en-GB" b="0" i="0" dirty="0" err="1">
                <a:solidFill>
                  <a:srgbClr val="34363E"/>
                </a:solidFill>
                <a:effectLst/>
                <a:latin typeface="Inter"/>
              </a:rPr>
              <a:t>narediti</a:t>
            </a:r>
            <a:r>
              <a:rPr lang="en-GB" b="0" i="0" dirty="0">
                <a:solidFill>
                  <a:srgbClr val="34363E"/>
                </a:solidFill>
                <a:effectLst/>
                <a:latin typeface="Inter"/>
              </a:rPr>
              <a:t> </a:t>
            </a:r>
            <a:r>
              <a:rPr lang="en-GB" b="0" i="0" dirty="0" err="1">
                <a:solidFill>
                  <a:srgbClr val="34363E"/>
                </a:solidFill>
                <a:effectLst/>
                <a:latin typeface="Inter"/>
              </a:rPr>
              <a:t>nič</a:t>
            </a:r>
            <a:r>
              <a:rPr lang="en-GB" b="0" i="0" dirty="0">
                <a:solidFill>
                  <a:srgbClr val="34363E"/>
                </a:solidFill>
                <a:effectLst/>
                <a:latin typeface="Inter"/>
              </a:rPr>
              <a:t>, </a:t>
            </a:r>
            <a:r>
              <a:rPr lang="en-GB" b="0" i="0" dirty="0" err="1">
                <a:solidFill>
                  <a:srgbClr val="34363E"/>
                </a:solidFill>
                <a:effectLst/>
                <a:latin typeface="Inter"/>
              </a:rPr>
              <a:t>kot</a:t>
            </a:r>
            <a:r>
              <a:rPr lang="en-GB" b="0" i="0" dirty="0">
                <a:solidFill>
                  <a:srgbClr val="34363E"/>
                </a:solidFill>
                <a:effectLst/>
                <a:latin typeface="Inter"/>
              </a:rPr>
              <a:t> le to da se </a:t>
            </a:r>
            <a:r>
              <a:rPr lang="en-GB" b="0" i="0" dirty="0" err="1">
                <a:solidFill>
                  <a:srgbClr val="34363E"/>
                </a:solidFill>
                <a:effectLst/>
                <a:latin typeface="Inter"/>
              </a:rPr>
              <a:t>prilagodimo</a:t>
            </a:r>
            <a:r>
              <a:rPr lang="en-GB" b="0" i="0" dirty="0">
                <a:solidFill>
                  <a:srgbClr val="34363E"/>
                </a:solidFill>
                <a:effectLst/>
                <a:latin typeface="Inter"/>
              </a:rPr>
              <a:t>. </a:t>
            </a:r>
            <a:r>
              <a:rPr lang="en-GB" b="0" i="0" dirty="0" err="1">
                <a:solidFill>
                  <a:srgbClr val="34363E"/>
                </a:solidFill>
                <a:effectLst/>
                <a:latin typeface="Inter"/>
              </a:rPr>
              <a:t>Torej</a:t>
            </a:r>
            <a:r>
              <a:rPr lang="en-GB" b="0" i="0" dirty="0">
                <a:solidFill>
                  <a:srgbClr val="34363E"/>
                </a:solidFill>
                <a:effectLst/>
                <a:latin typeface="Inter"/>
              </a:rPr>
              <a:t> </a:t>
            </a:r>
            <a:r>
              <a:rPr lang="en-GB" b="0" i="0" dirty="0" err="1">
                <a:solidFill>
                  <a:srgbClr val="34363E"/>
                </a:solidFill>
                <a:effectLst/>
                <a:latin typeface="Inter"/>
              </a:rPr>
              <a:t>gre</a:t>
            </a:r>
            <a:r>
              <a:rPr lang="en-GB" b="0" i="0" dirty="0">
                <a:solidFill>
                  <a:srgbClr val="34363E"/>
                </a:solidFill>
                <a:effectLst/>
                <a:latin typeface="Inter"/>
              </a:rPr>
              <a:t> za </a:t>
            </a:r>
            <a:r>
              <a:rPr lang="en-GB" b="0" i="0" dirty="0" err="1">
                <a:solidFill>
                  <a:srgbClr val="34363E"/>
                </a:solidFill>
                <a:effectLst/>
                <a:latin typeface="Inter"/>
              </a:rPr>
              <a:t>dva</a:t>
            </a:r>
            <a:r>
              <a:rPr lang="en-GB" b="0" i="0" dirty="0">
                <a:solidFill>
                  <a:srgbClr val="34363E"/>
                </a:solidFill>
                <a:effectLst/>
                <a:latin typeface="Inter"/>
              </a:rPr>
              <a:t> </a:t>
            </a:r>
            <a:r>
              <a:rPr lang="en-GB" b="0" i="0" dirty="0" err="1">
                <a:solidFill>
                  <a:srgbClr val="34363E"/>
                </a:solidFill>
                <a:effectLst/>
                <a:latin typeface="Inter"/>
              </a:rPr>
              <a:t>območja</a:t>
            </a:r>
            <a:r>
              <a:rPr lang="en-GB" b="0" i="0" dirty="0">
                <a:solidFill>
                  <a:srgbClr val="34363E"/>
                </a:solidFill>
                <a:effectLst/>
                <a:latin typeface="Inter"/>
              </a:rPr>
              <a:t>, </a:t>
            </a:r>
            <a:r>
              <a:rPr lang="en-GB" b="0" i="0" dirty="0" err="1">
                <a:solidFill>
                  <a:srgbClr val="34363E"/>
                </a:solidFill>
                <a:effectLst/>
                <a:latin typeface="Inter"/>
              </a:rPr>
              <a:t>eno</a:t>
            </a:r>
            <a:r>
              <a:rPr lang="en-GB" b="0" i="0" dirty="0">
                <a:solidFill>
                  <a:srgbClr val="34363E"/>
                </a:solidFill>
                <a:effectLst/>
                <a:latin typeface="Inter"/>
              </a:rPr>
              <a:t> je </a:t>
            </a:r>
            <a:r>
              <a:rPr lang="en-GB" b="0" i="0" dirty="0" err="1">
                <a:solidFill>
                  <a:srgbClr val="34363E"/>
                </a:solidFill>
                <a:effectLst/>
                <a:latin typeface="Inter"/>
              </a:rPr>
              <a:t>območje</a:t>
            </a:r>
            <a:r>
              <a:rPr lang="en-GB" b="0" i="0" dirty="0">
                <a:solidFill>
                  <a:srgbClr val="34363E"/>
                </a:solidFill>
                <a:effectLst/>
                <a:latin typeface="Inter"/>
              </a:rPr>
              <a:t> </a:t>
            </a:r>
            <a:r>
              <a:rPr lang="en-GB" b="0" i="0" dirty="0" err="1">
                <a:solidFill>
                  <a:srgbClr val="34363E"/>
                </a:solidFill>
                <a:effectLst/>
                <a:latin typeface="Inter"/>
              </a:rPr>
              <a:t>vpliva</a:t>
            </a:r>
            <a:r>
              <a:rPr lang="en-GB" b="0" i="0" dirty="0">
                <a:solidFill>
                  <a:srgbClr val="34363E"/>
                </a:solidFill>
                <a:effectLst/>
                <a:latin typeface="Inter"/>
              </a:rPr>
              <a:t>, </a:t>
            </a:r>
            <a:r>
              <a:rPr lang="en-GB" b="0" i="0" dirty="0" err="1">
                <a:solidFill>
                  <a:srgbClr val="34363E"/>
                </a:solidFill>
                <a:effectLst/>
                <a:latin typeface="Inter"/>
              </a:rPr>
              <a:t>kjer</a:t>
            </a:r>
            <a:r>
              <a:rPr lang="en-GB" b="0" i="0" dirty="0">
                <a:solidFill>
                  <a:srgbClr val="34363E"/>
                </a:solidFill>
                <a:effectLst/>
                <a:latin typeface="Inter"/>
              </a:rPr>
              <a:t> </a:t>
            </a:r>
            <a:r>
              <a:rPr lang="en-GB" b="0" i="0" dirty="0" err="1">
                <a:solidFill>
                  <a:srgbClr val="34363E"/>
                </a:solidFill>
                <a:effectLst/>
                <a:latin typeface="Inter"/>
              </a:rPr>
              <a:t>imamo</a:t>
            </a:r>
            <a:r>
              <a:rPr lang="en-GB" b="0" i="0" dirty="0">
                <a:solidFill>
                  <a:srgbClr val="34363E"/>
                </a:solidFill>
                <a:effectLst/>
                <a:latin typeface="Inter"/>
              </a:rPr>
              <a:t> </a:t>
            </a:r>
            <a:r>
              <a:rPr lang="en-GB" b="0" i="0" dirty="0" err="1">
                <a:solidFill>
                  <a:srgbClr val="34363E"/>
                </a:solidFill>
                <a:effectLst/>
                <a:latin typeface="Inter"/>
              </a:rPr>
              <a:t>moč</a:t>
            </a:r>
            <a:r>
              <a:rPr lang="en-GB" b="0" i="0" dirty="0">
                <a:solidFill>
                  <a:srgbClr val="34363E"/>
                </a:solidFill>
                <a:effectLst/>
                <a:latin typeface="Inter"/>
              </a:rPr>
              <a:t> </a:t>
            </a:r>
            <a:r>
              <a:rPr lang="en-GB" b="0" i="0" dirty="0" err="1">
                <a:solidFill>
                  <a:srgbClr val="34363E"/>
                </a:solidFill>
                <a:effectLst/>
                <a:latin typeface="Inter"/>
              </a:rPr>
              <a:t>sami</a:t>
            </a:r>
            <a:r>
              <a:rPr lang="en-GB" b="0" i="0" dirty="0">
                <a:solidFill>
                  <a:srgbClr val="34363E"/>
                </a:solidFill>
                <a:effectLst/>
                <a:latin typeface="Inter"/>
              </a:rPr>
              <a:t> </a:t>
            </a:r>
            <a:r>
              <a:rPr lang="en-GB" b="0" i="0" dirty="0" err="1">
                <a:solidFill>
                  <a:srgbClr val="34363E"/>
                </a:solidFill>
                <a:effectLst/>
                <a:latin typeface="Inter"/>
              </a:rPr>
              <a:t>neposredno</a:t>
            </a:r>
            <a:r>
              <a:rPr lang="en-GB" b="0" i="0" dirty="0">
                <a:solidFill>
                  <a:srgbClr val="34363E"/>
                </a:solidFill>
                <a:effectLst/>
                <a:latin typeface="Inter"/>
              </a:rPr>
              <a:t> </a:t>
            </a:r>
            <a:r>
              <a:rPr lang="en-GB" b="0" i="0" dirty="0" err="1">
                <a:solidFill>
                  <a:srgbClr val="34363E"/>
                </a:solidFill>
                <a:effectLst/>
                <a:latin typeface="Inter"/>
              </a:rPr>
              <a:t>vplivati</a:t>
            </a:r>
            <a:r>
              <a:rPr lang="en-GB" b="0" i="0" dirty="0">
                <a:solidFill>
                  <a:srgbClr val="34363E"/>
                </a:solidFill>
                <a:effectLst/>
                <a:latin typeface="Inter"/>
              </a:rPr>
              <a:t> s </a:t>
            </a:r>
            <a:r>
              <a:rPr lang="en-GB" b="0" i="0" dirty="0" err="1">
                <a:solidFill>
                  <a:srgbClr val="34363E"/>
                </a:solidFill>
                <a:effectLst/>
                <a:latin typeface="Inter"/>
              </a:rPr>
              <a:t>svojimi</a:t>
            </a:r>
            <a:r>
              <a:rPr lang="en-GB" b="0" i="0" dirty="0">
                <a:solidFill>
                  <a:srgbClr val="34363E"/>
                </a:solidFill>
                <a:effectLst/>
                <a:latin typeface="Inter"/>
              </a:rPr>
              <a:t> </a:t>
            </a:r>
            <a:r>
              <a:rPr lang="en-GB" b="0" i="0" dirty="0" err="1">
                <a:solidFill>
                  <a:srgbClr val="34363E"/>
                </a:solidFill>
                <a:effectLst/>
                <a:latin typeface="Inter"/>
              </a:rPr>
              <a:t>dejanji</a:t>
            </a:r>
            <a:r>
              <a:rPr lang="en-GB" b="0" i="0" dirty="0">
                <a:solidFill>
                  <a:srgbClr val="34363E"/>
                </a:solidFill>
                <a:effectLst/>
                <a:latin typeface="Inter"/>
              </a:rPr>
              <a:t>, </a:t>
            </a:r>
            <a:r>
              <a:rPr lang="en-GB" b="0" i="0" dirty="0" err="1">
                <a:solidFill>
                  <a:srgbClr val="34363E"/>
                </a:solidFill>
                <a:effectLst/>
                <a:latin typeface="Inter"/>
              </a:rPr>
              <a:t>drugi</a:t>
            </a:r>
            <a:r>
              <a:rPr lang="en-GB" b="0" i="0" dirty="0">
                <a:solidFill>
                  <a:srgbClr val="34363E"/>
                </a:solidFill>
                <a:effectLst/>
                <a:latin typeface="Inter"/>
              </a:rPr>
              <a:t> </a:t>
            </a:r>
            <a:r>
              <a:rPr lang="en-GB" b="0" i="0" dirty="0" err="1">
                <a:solidFill>
                  <a:srgbClr val="34363E"/>
                </a:solidFill>
                <a:effectLst/>
                <a:latin typeface="Inter"/>
              </a:rPr>
              <a:t>dejavniki</a:t>
            </a:r>
            <a:r>
              <a:rPr lang="en-GB" b="0" i="0" dirty="0">
                <a:solidFill>
                  <a:srgbClr val="34363E"/>
                </a:solidFill>
                <a:effectLst/>
                <a:latin typeface="Inter"/>
              </a:rPr>
              <a:t> so </a:t>
            </a:r>
            <a:r>
              <a:rPr lang="en-GB" b="0" i="0" dirty="0" err="1">
                <a:solidFill>
                  <a:srgbClr val="34363E"/>
                </a:solidFill>
                <a:effectLst/>
                <a:latin typeface="Inter"/>
              </a:rPr>
              <a:t>izven</a:t>
            </a:r>
            <a:r>
              <a:rPr lang="en-GB" b="0" i="0" dirty="0">
                <a:solidFill>
                  <a:srgbClr val="34363E"/>
                </a:solidFill>
                <a:effectLst/>
                <a:latin typeface="Inter"/>
              </a:rPr>
              <a:t> </a:t>
            </a:r>
            <a:r>
              <a:rPr lang="en-GB" b="0" i="0" dirty="0" err="1">
                <a:solidFill>
                  <a:srgbClr val="34363E"/>
                </a:solidFill>
                <a:effectLst/>
                <a:latin typeface="Inter"/>
              </a:rPr>
              <a:t>našega</a:t>
            </a:r>
            <a:r>
              <a:rPr lang="en-GB" b="0" i="0" dirty="0">
                <a:solidFill>
                  <a:srgbClr val="34363E"/>
                </a:solidFill>
                <a:effectLst/>
                <a:latin typeface="Inter"/>
              </a:rPr>
              <a:t> </a:t>
            </a:r>
            <a:r>
              <a:rPr lang="en-GB" b="0" i="0" dirty="0" err="1">
                <a:solidFill>
                  <a:srgbClr val="34363E"/>
                </a:solidFill>
                <a:effectLst/>
                <a:latin typeface="Inter"/>
              </a:rPr>
              <a:t>območja</a:t>
            </a:r>
            <a:r>
              <a:rPr lang="en-GB" b="0" i="0" dirty="0">
                <a:solidFill>
                  <a:srgbClr val="34363E"/>
                </a:solidFill>
                <a:effectLst/>
                <a:latin typeface="Inter"/>
              </a:rPr>
              <a:t> </a:t>
            </a:r>
            <a:r>
              <a:rPr lang="en-GB" b="0" i="0" dirty="0" err="1">
                <a:solidFill>
                  <a:srgbClr val="34363E"/>
                </a:solidFill>
                <a:effectLst/>
                <a:latin typeface="Inter"/>
              </a:rPr>
              <a:t>vpliva</a:t>
            </a:r>
            <a:r>
              <a:rPr lang="en-GB" b="0" i="0" dirty="0">
                <a:solidFill>
                  <a:srgbClr val="34363E"/>
                </a:solidFill>
                <a:effectLst/>
                <a:latin typeface="Inter"/>
              </a:rPr>
              <a:t> in ne </a:t>
            </a:r>
            <a:r>
              <a:rPr lang="en-GB" b="0" i="0" dirty="0" err="1">
                <a:solidFill>
                  <a:srgbClr val="34363E"/>
                </a:solidFill>
                <a:effectLst/>
                <a:latin typeface="Inter"/>
              </a:rPr>
              <a:t>moremo</a:t>
            </a:r>
            <a:r>
              <a:rPr lang="en-GB" b="0" i="0" dirty="0">
                <a:solidFill>
                  <a:srgbClr val="34363E"/>
                </a:solidFill>
                <a:effectLst/>
                <a:latin typeface="Inter"/>
              </a:rPr>
              <a:t> </a:t>
            </a:r>
            <a:r>
              <a:rPr lang="en-GB" b="0" i="0" dirty="0" err="1">
                <a:solidFill>
                  <a:srgbClr val="34363E"/>
                </a:solidFill>
                <a:effectLst/>
                <a:latin typeface="Inter"/>
              </a:rPr>
              <a:t>narediti</a:t>
            </a:r>
            <a:r>
              <a:rPr lang="en-GB" b="0" i="0" dirty="0">
                <a:solidFill>
                  <a:srgbClr val="34363E"/>
                </a:solidFill>
                <a:effectLst/>
                <a:latin typeface="Inter"/>
              </a:rPr>
              <a:t> </a:t>
            </a:r>
            <a:r>
              <a:rPr lang="en-GB" b="0" i="0" dirty="0" err="1">
                <a:solidFill>
                  <a:srgbClr val="34363E"/>
                </a:solidFill>
                <a:effectLst/>
                <a:latin typeface="Inter"/>
              </a:rPr>
              <a:t>direktno</a:t>
            </a:r>
            <a:r>
              <a:rPr lang="en-GB" b="0" i="0" dirty="0">
                <a:solidFill>
                  <a:srgbClr val="34363E"/>
                </a:solidFill>
                <a:effectLst/>
                <a:latin typeface="Inter"/>
              </a:rPr>
              <a:t> </a:t>
            </a:r>
            <a:r>
              <a:rPr lang="en-GB" b="0" i="0" dirty="0" err="1">
                <a:solidFill>
                  <a:srgbClr val="34363E"/>
                </a:solidFill>
                <a:effectLst/>
                <a:latin typeface="Inter"/>
              </a:rPr>
              <a:t>nič</a:t>
            </a:r>
            <a:r>
              <a:rPr lang="en-GB" b="0" i="0" dirty="0">
                <a:solidFill>
                  <a:srgbClr val="34363E"/>
                </a:solidFill>
                <a:effectLst/>
                <a:latin typeface="Inter"/>
              </a:rPr>
              <a:t>, </a:t>
            </a:r>
            <a:r>
              <a:rPr lang="en-GB" b="0" i="0" dirty="0" err="1">
                <a:solidFill>
                  <a:srgbClr val="34363E"/>
                </a:solidFill>
                <a:effectLst/>
                <a:latin typeface="Inter"/>
              </a:rPr>
              <a:t>lahko</a:t>
            </a:r>
            <a:r>
              <a:rPr lang="en-GB" b="0" i="0" dirty="0">
                <a:solidFill>
                  <a:srgbClr val="34363E"/>
                </a:solidFill>
                <a:effectLst/>
                <a:latin typeface="Inter"/>
              </a:rPr>
              <a:t> pa </a:t>
            </a:r>
            <a:r>
              <a:rPr lang="en-GB" b="0" i="0" dirty="0" err="1">
                <a:solidFill>
                  <a:srgbClr val="34363E"/>
                </a:solidFill>
                <a:effectLst/>
                <a:latin typeface="Inter"/>
              </a:rPr>
              <a:t>te</a:t>
            </a:r>
            <a:r>
              <a:rPr lang="en-GB" b="0" i="0" dirty="0">
                <a:solidFill>
                  <a:srgbClr val="34363E"/>
                </a:solidFill>
                <a:effectLst/>
                <a:latin typeface="Inter"/>
              </a:rPr>
              <a:t> </a:t>
            </a:r>
            <a:r>
              <a:rPr lang="en-GB" b="0" i="0" dirty="0" err="1">
                <a:solidFill>
                  <a:srgbClr val="34363E"/>
                </a:solidFill>
                <a:effectLst/>
                <a:latin typeface="Inter"/>
              </a:rPr>
              <a:t>izkoristimo</a:t>
            </a:r>
            <a:r>
              <a:rPr lang="en-GB" b="0" i="0" dirty="0">
                <a:solidFill>
                  <a:srgbClr val="34363E"/>
                </a:solidFill>
                <a:effectLst/>
                <a:latin typeface="Inter"/>
              </a:rPr>
              <a:t> v </a:t>
            </a:r>
            <a:r>
              <a:rPr lang="en-GB" b="0" i="0" dirty="0" err="1">
                <a:solidFill>
                  <a:srgbClr val="34363E"/>
                </a:solidFill>
                <a:effectLst/>
                <a:latin typeface="Inter"/>
              </a:rPr>
              <a:t>svoj</a:t>
            </a:r>
            <a:r>
              <a:rPr lang="en-GB" b="0" i="0" dirty="0">
                <a:solidFill>
                  <a:srgbClr val="34363E"/>
                </a:solidFill>
                <a:effectLst/>
                <a:latin typeface="Inter"/>
              </a:rPr>
              <a:t> </a:t>
            </a:r>
            <a:r>
              <a:rPr lang="en-GB" b="0" i="0" dirty="0" err="1">
                <a:solidFill>
                  <a:srgbClr val="34363E"/>
                </a:solidFill>
                <a:effectLst/>
                <a:latin typeface="Inter"/>
              </a:rPr>
              <a:t>prid</a:t>
            </a:r>
            <a:r>
              <a:rPr lang="en-GB" b="0" i="0" dirty="0">
                <a:solidFill>
                  <a:srgbClr val="34363E"/>
                </a:solidFill>
                <a:effectLst/>
                <a:latin typeface="Inter"/>
              </a:rPr>
              <a:t> s </a:t>
            </a:r>
            <a:r>
              <a:rPr lang="en-GB" b="0" i="0" dirty="0" err="1">
                <a:solidFill>
                  <a:srgbClr val="34363E"/>
                </a:solidFill>
                <a:effectLst/>
                <a:latin typeface="Inter"/>
              </a:rPr>
              <a:t>fleksibilnostjo</a:t>
            </a:r>
            <a:r>
              <a:rPr lang="en-GB" b="0" i="0" dirty="0">
                <a:solidFill>
                  <a:srgbClr val="34363E"/>
                </a:solidFill>
                <a:effectLst/>
                <a:latin typeface="Inter"/>
              </a:rPr>
              <a:t>.</a:t>
            </a:r>
          </a:p>
          <a:p>
            <a:pPr algn="l"/>
            <a:r>
              <a:rPr lang="en-GB" b="1" i="0" dirty="0" err="1">
                <a:solidFill>
                  <a:srgbClr val="34363E"/>
                </a:solidFill>
                <a:effectLst/>
                <a:latin typeface="Inter"/>
              </a:rPr>
              <a:t>Prednosti</a:t>
            </a:r>
            <a:r>
              <a:rPr lang="en-GB" b="0" i="0" dirty="0">
                <a:solidFill>
                  <a:srgbClr val="34363E"/>
                </a:solidFill>
                <a:effectLst/>
                <a:latin typeface="Inter"/>
              </a:rPr>
              <a:t> se </a:t>
            </a:r>
            <a:r>
              <a:rPr lang="en-GB" b="0" i="0" dirty="0" err="1">
                <a:solidFill>
                  <a:srgbClr val="34363E"/>
                </a:solidFill>
                <a:effectLst/>
                <a:latin typeface="Inter"/>
              </a:rPr>
              <a:t>torej</a:t>
            </a:r>
            <a:r>
              <a:rPr lang="en-GB" b="0" i="0" dirty="0">
                <a:solidFill>
                  <a:srgbClr val="34363E"/>
                </a:solidFill>
                <a:effectLst/>
                <a:latin typeface="Inter"/>
              </a:rPr>
              <a:t> </a:t>
            </a:r>
            <a:r>
              <a:rPr lang="en-GB" b="0" i="0" dirty="0" err="1">
                <a:solidFill>
                  <a:srgbClr val="34363E"/>
                </a:solidFill>
                <a:effectLst/>
                <a:latin typeface="Inter"/>
              </a:rPr>
              <a:t>nanašajo</a:t>
            </a:r>
            <a:r>
              <a:rPr lang="en-GB" b="0" i="0" dirty="0">
                <a:solidFill>
                  <a:srgbClr val="34363E"/>
                </a:solidFill>
                <a:effectLst/>
                <a:latin typeface="Inter"/>
              </a:rPr>
              <a:t> na </a:t>
            </a:r>
            <a:r>
              <a:rPr lang="en-GB" b="0" i="0" dirty="0" err="1">
                <a:solidFill>
                  <a:srgbClr val="34363E"/>
                </a:solidFill>
                <a:effectLst/>
                <a:latin typeface="Inter"/>
              </a:rPr>
              <a:t>notranje</a:t>
            </a:r>
            <a:r>
              <a:rPr lang="en-GB" b="0" i="0" dirty="0">
                <a:solidFill>
                  <a:srgbClr val="34363E"/>
                </a:solidFill>
                <a:effectLst/>
                <a:latin typeface="Inter"/>
              </a:rPr>
              <a:t> </a:t>
            </a:r>
            <a:r>
              <a:rPr lang="en-GB" b="0" i="0" dirty="0" err="1">
                <a:solidFill>
                  <a:srgbClr val="34363E"/>
                </a:solidFill>
                <a:effectLst/>
                <a:latin typeface="Inter"/>
              </a:rPr>
              <a:t>dejavnike</a:t>
            </a:r>
            <a:r>
              <a:rPr lang="en-GB" b="0" i="0" dirty="0">
                <a:solidFill>
                  <a:srgbClr val="34363E"/>
                </a:solidFill>
                <a:effectLst/>
                <a:latin typeface="Inter"/>
              </a:rPr>
              <a:t>, ki </a:t>
            </a:r>
            <a:r>
              <a:rPr lang="en-GB" b="0" i="0" dirty="0" err="1">
                <a:solidFill>
                  <a:srgbClr val="34363E"/>
                </a:solidFill>
                <a:effectLst/>
                <a:latin typeface="Inter"/>
              </a:rPr>
              <a:t>vplivajo</a:t>
            </a:r>
            <a:r>
              <a:rPr lang="en-GB" b="0" i="0" dirty="0">
                <a:solidFill>
                  <a:srgbClr val="34363E"/>
                </a:solidFill>
                <a:effectLst/>
                <a:latin typeface="Inter"/>
              </a:rPr>
              <a:t> </a:t>
            </a:r>
            <a:r>
              <a:rPr lang="en-GB" b="0" i="0" dirty="0" err="1">
                <a:solidFill>
                  <a:srgbClr val="34363E"/>
                </a:solidFill>
                <a:effectLst/>
                <a:latin typeface="Inter"/>
              </a:rPr>
              <a:t>pozitivno</a:t>
            </a:r>
            <a:r>
              <a:rPr lang="en-GB" b="0" i="0" dirty="0">
                <a:solidFill>
                  <a:srgbClr val="34363E"/>
                </a:solidFill>
                <a:effectLst/>
                <a:latin typeface="Inter"/>
              </a:rPr>
              <a:t> za </a:t>
            </a:r>
            <a:r>
              <a:rPr lang="en-GB" b="0" i="0" dirty="0" err="1">
                <a:solidFill>
                  <a:srgbClr val="34363E"/>
                </a:solidFill>
                <a:effectLst/>
                <a:latin typeface="Inter"/>
              </a:rPr>
              <a:t>dosego</a:t>
            </a:r>
            <a:r>
              <a:rPr lang="en-GB" b="0" i="0" dirty="0">
                <a:solidFill>
                  <a:srgbClr val="34363E"/>
                </a:solidFill>
                <a:effectLst/>
                <a:latin typeface="Inter"/>
              </a:rPr>
              <a:t> </a:t>
            </a:r>
            <a:r>
              <a:rPr lang="en-GB" b="0" i="0" dirty="0" err="1">
                <a:solidFill>
                  <a:srgbClr val="34363E"/>
                </a:solidFill>
                <a:effectLst/>
                <a:latin typeface="Inter"/>
              </a:rPr>
              <a:t>določenega</a:t>
            </a:r>
            <a:r>
              <a:rPr lang="en-GB" b="0" i="0" dirty="0">
                <a:solidFill>
                  <a:srgbClr val="34363E"/>
                </a:solidFill>
                <a:effectLst/>
                <a:latin typeface="Inter"/>
              </a:rPr>
              <a:t> </a:t>
            </a:r>
            <a:r>
              <a:rPr lang="en-GB" b="0" i="0" dirty="0" err="1">
                <a:solidFill>
                  <a:srgbClr val="34363E"/>
                </a:solidFill>
                <a:effectLst/>
                <a:latin typeface="Inter"/>
              </a:rPr>
              <a:t>cilja</a:t>
            </a:r>
            <a:r>
              <a:rPr lang="en-GB" b="0" i="0" dirty="0">
                <a:solidFill>
                  <a:srgbClr val="34363E"/>
                </a:solidFill>
                <a:effectLst/>
                <a:latin typeface="Inter"/>
              </a:rPr>
              <a:t>. Del </a:t>
            </a:r>
            <a:r>
              <a:rPr lang="en-GB" b="0" i="0" dirty="0" err="1">
                <a:solidFill>
                  <a:srgbClr val="34363E"/>
                </a:solidFill>
                <a:effectLst/>
                <a:latin typeface="Inter"/>
              </a:rPr>
              <a:t>poslovanja</a:t>
            </a:r>
            <a:r>
              <a:rPr lang="en-GB" b="0" i="0" dirty="0">
                <a:solidFill>
                  <a:srgbClr val="34363E"/>
                </a:solidFill>
                <a:effectLst/>
                <a:latin typeface="Inter"/>
              </a:rPr>
              <a:t>, </a:t>
            </a:r>
            <a:r>
              <a:rPr lang="en-GB" b="0" i="0" dirty="0" err="1">
                <a:solidFill>
                  <a:srgbClr val="34363E"/>
                </a:solidFill>
                <a:effectLst/>
                <a:latin typeface="Inter"/>
              </a:rPr>
              <a:t>kjer</a:t>
            </a:r>
            <a:r>
              <a:rPr lang="en-GB" b="0" i="0" dirty="0">
                <a:solidFill>
                  <a:srgbClr val="34363E"/>
                </a:solidFill>
                <a:effectLst/>
                <a:latin typeface="Inter"/>
              </a:rPr>
              <a:t> se </a:t>
            </a:r>
            <a:r>
              <a:rPr lang="en-GB" b="0" i="0" dirty="0" err="1">
                <a:solidFill>
                  <a:srgbClr val="34363E"/>
                </a:solidFill>
                <a:effectLst/>
                <a:latin typeface="Inter"/>
              </a:rPr>
              <a:t>počutimo</a:t>
            </a:r>
            <a:r>
              <a:rPr lang="en-GB" b="0" i="0" dirty="0">
                <a:solidFill>
                  <a:srgbClr val="34363E"/>
                </a:solidFill>
                <a:effectLst/>
                <a:latin typeface="Inter"/>
              </a:rPr>
              <a:t> </a:t>
            </a:r>
            <a:r>
              <a:rPr lang="en-GB" b="0" i="0" dirty="0" err="1">
                <a:solidFill>
                  <a:srgbClr val="34363E"/>
                </a:solidFill>
                <a:effectLst/>
                <a:latin typeface="Inter"/>
              </a:rPr>
              <a:t>močne</a:t>
            </a:r>
            <a:r>
              <a:rPr lang="en-GB" b="0" i="0" dirty="0">
                <a:solidFill>
                  <a:srgbClr val="34363E"/>
                </a:solidFill>
                <a:effectLst/>
                <a:latin typeface="Inter"/>
              </a:rPr>
              <a:t>, </a:t>
            </a:r>
            <a:r>
              <a:rPr lang="en-GB" b="0" i="0" dirty="0" err="1">
                <a:solidFill>
                  <a:srgbClr val="34363E"/>
                </a:solidFill>
                <a:effectLst/>
                <a:latin typeface="Inter"/>
              </a:rPr>
              <a:t>smo</a:t>
            </a:r>
            <a:r>
              <a:rPr lang="en-GB" b="0" i="0" dirty="0">
                <a:solidFill>
                  <a:srgbClr val="34363E"/>
                </a:solidFill>
                <a:effectLst/>
                <a:latin typeface="Inter"/>
              </a:rPr>
              <a:t> </a:t>
            </a:r>
            <a:r>
              <a:rPr lang="en-GB" b="0" i="0" dirty="0" err="1">
                <a:solidFill>
                  <a:srgbClr val="34363E"/>
                </a:solidFill>
                <a:effectLst/>
                <a:latin typeface="Inter"/>
              </a:rPr>
              <a:t>boljši</a:t>
            </a:r>
            <a:r>
              <a:rPr lang="en-GB" b="0" i="0" dirty="0">
                <a:solidFill>
                  <a:srgbClr val="34363E"/>
                </a:solidFill>
                <a:effectLst/>
                <a:latin typeface="Inter"/>
              </a:rPr>
              <a:t> od </a:t>
            </a:r>
            <a:r>
              <a:rPr lang="en-GB" b="0" i="0" dirty="0" err="1">
                <a:solidFill>
                  <a:srgbClr val="34363E"/>
                </a:solidFill>
                <a:effectLst/>
                <a:latin typeface="Inter"/>
              </a:rPr>
              <a:t>konkurence</a:t>
            </a:r>
            <a:r>
              <a:rPr lang="en-GB" b="0" i="0" dirty="0">
                <a:solidFill>
                  <a:srgbClr val="34363E"/>
                </a:solidFill>
                <a:effectLst/>
                <a:latin typeface="Inter"/>
              </a:rPr>
              <a:t> in </a:t>
            </a:r>
            <a:r>
              <a:rPr lang="en-GB" b="0" i="0" dirty="0" err="1">
                <a:solidFill>
                  <a:srgbClr val="34363E"/>
                </a:solidFill>
                <a:effectLst/>
                <a:latin typeface="Inter"/>
              </a:rPr>
              <a:t>predstavljajo</a:t>
            </a:r>
            <a:r>
              <a:rPr lang="en-GB" b="0" i="0" dirty="0">
                <a:solidFill>
                  <a:srgbClr val="34363E"/>
                </a:solidFill>
                <a:effectLst/>
                <a:latin typeface="Inter"/>
              </a:rPr>
              <a:t> </a:t>
            </a:r>
            <a:r>
              <a:rPr lang="en-GB" b="0" i="0" dirty="0" err="1">
                <a:solidFill>
                  <a:srgbClr val="34363E"/>
                </a:solidFill>
                <a:effectLst/>
                <a:latin typeface="Inter"/>
              </a:rPr>
              <a:t>pomembno</a:t>
            </a:r>
            <a:r>
              <a:rPr lang="en-GB" b="0" i="0" dirty="0">
                <a:solidFill>
                  <a:srgbClr val="34363E"/>
                </a:solidFill>
                <a:effectLst/>
                <a:latin typeface="Inter"/>
              </a:rPr>
              <a:t> </a:t>
            </a:r>
            <a:r>
              <a:rPr lang="en-GB" b="0" i="0" dirty="0" err="1">
                <a:solidFill>
                  <a:srgbClr val="34363E"/>
                </a:solidFill>
                <a:effectLst/>
                <a:latin typeface="Inter"/>
              </a:rPr>
              <a:t>strateško</a:t>
            </a:r>
            <a:r>
              <a:rPr lang="en-GB" b="0" i="0" dirty="0">
                <a:solidFill>
                  <a:srgbClr val="34363E"/>
                </a:solidFill>
                <a:effectLst/>
                <a:latin typeface="Inter"/>
              </a:rPr>
              <a:t> </a:t>
            </a:r>
            <a:r>
              <a:rPr lang="en-GB" b="0" i="0" dirty="0" err="1">
                <a:solidFill>
                  <a:srgbClr val="34363E"/>
                </a:solidFill>
                <a:effectLst/>
                <a:latin typeface="Inter"/>
              </a:rPr>
              <a:t>prednost</a:t>
            </a:r>
            <a:r>
              <a:rPr lang="en-GB" b="0" i="0" dirty="0">
                <a:solidFill>
                  <a:srgbClr val="34363E"/>
                </a:solidFill>
                <a:effectLst/>
                <a:latin typeface="Inter"/>
              </a:rPr>
              <a:t>. </a:t>
            </a:r>
            <a:r>
              <a:rPr lang="en-GB" b="0" i="0" u="sng" dirty="0" err="1">
                <a:solidFill>
                  <a:srgbClr val="34363E"/>
                </a:solidFill>
                <a:effectLst/>
                <a:latin typeface="Inter"/>
              </a:rPr>
              <a:t>Jedrna</a:t>
            </a:r>
            <a:r>
              <a:rPr lang="en-GB" b="0" i="0" u="sng" dirty="0">
                <a:solidFill>
                  <a:srgbClr val="34363E"/>
                </a:solidFill>
                <a:effectLst/>
                <a:latin typeface="Inter"/>
              </a:rPr>
              <a:t> </a:t>
            </a:r>
            <a:r>
              <a:rPr lang="en-GB" b="0" i="0" u="sng" dirty="0" err="1">
                <a:solidFill>
                  <a:srgbClr val="34363E"/>
                </a:solidFill>
                <a:effectLst/>
                <a:latin typeface="Inter"/>
              </a:rPr>
              <a:t>kompetenca</a:t>
            </a:r>
            <a:r>
              <a:rPr lang="en-GB" b="0" i="0" dirty="0">
                <a:solidFill>
                  <a:srgbClr val="34363E"/>
                </a:solidFill>
                <a:effectLst/>
                <a:latin typeface="Inter"/>
              </a:rPr>
              <a:t> je v </a:t>
            </a:r>
            <a:r>
              <a:rPr lang="en-GB" b="0" i="0" dirty="0" err="1">
                <a:solidFill>
                  <a:srgbClr val="34363E"/>
                </a:solidFill>
                <a:effectLst/>
                <a:latin typeface="Inter"/>
              </a:rPr>
              <a:t>poslu</a:t>
            </a:r>
            <a:r>
              <a:rPr lang="en-GB" b="0" i="0" dirty="0">
                <a:solidFill>
                  <a:srgbClr val="34363E"/>
                </a:solidFill>
                <a:effectLst/>
                <a:latin typeface="Inter"/>
              </a:rPr>
              <a:t> </a:t>
            </a:r>
            <a:r>
              <a:rPr lang="en-GB" b="0" i="0" dirty="0" err="1">
                <a:solidFill>
                  <a:srgbClr val="34363E"/>
                </a:solidFill>
                <a:effectLst/>
                <a:latin typeface="Inter"/>
              </a:rPr>
              <a:t>ena</a:t>
            </a:r>
            <a:r>
              <a:rPr lang="en-GB" b="0" i="0" dirty="0">
                <a:solidFill>
                  <a:srgbClr val="34363E"/>
                </a:solidFill>
                <a:effectLst/>
                <a:latin typeface="Inter"/>
              </a:rPr>
              <a:t> </a:t>
            </a:r>
            <a:r>
              <a:rPr lang="en-GB" b="0" i="0" dirty="0" err="1">
                <a:solidFill>
                  <a:srgbClr val="34363E"/>
                </a:solidFill>
                <a:effectLst/>
                <a:latin typeface="Inter"/>
              </a:rPr>
              <a:t>izmed</a:t>
            </a:r>
            <a:r>
              <a:rPr lang="en-GB" b="0" i="0" dirty="0">
                <a:solidFill>
                  <a:srgbClr val="34363E"/>
                </a:solidFill>
                <a:effectLst/>
                <a:latin typeface="Inter"/>
              </a:rPr>
              <a:t> </a:t>
            </a:r>
            <a:r>
              <a:rPr lang="en-GB" b="0" i="0" dirty="0" err="1">
                <a:solidFill>
                  <a:srgbClr val="34363E"/>
                </a:solidFill>
                <a:effectLst/>
                <a:latin typeface="Inter"/>
              </a:rPr>
              <a:t>pomembnih</a:t>
            </a:r>
            <a:r>
              <a:rPr lang="en-GB" b="0" i="0" dirty="0">
                <a:solidFill>
                  <a:srgbClr val="34363E"/>
                </a:solidFill>
                <a:effectLst/>
                <a:latin typeface="Inter"/>
              </a:rPr>
              <a:t> </a:t>
            </a:r>
            <a:r>
              <a:rPr lang="en-GB" b="0" i="0" dirty="0" err="1">
                <a:solidFill>
                  <a:srgbClr val="34363E"/>
                </a:solidFill>
                <a:effectLst/>
                <a:latin typeface="Inter"/>
              </a:rPr>
              <a:t>prednosti</a:t>
            </a:r>
            <a:r>
              <a:rPr lang="en-GB" b="0" i="0" dirty="0">
                <a:solidFill>
                  <a:srgbClr val="34363E"/>
                </a:solidFill>
                <a:effectLst/>
                <a:latin typeface="Inter"/>
              </a:rPr>
              <a:t>. </a:t>
            </a:r>
            <a:r>
              <a:rPr lang="en-GB" b="0" i="0" dirty="0" err="1">
                <a:solidFill>
                  <a:srgbClr val="34363E"/>
                </a:solidFill>
                <a:effectLst/>
                <a:latin typeface="Inter"/>
              </a:rPr>
              <a:t>Prednosti</a:t>
            </a:r>
            <a:r>
              <a:rPr lang="en-GB" b="0" i="0" dirty="0">
                <a:solidFill>
                  <a:srgbClr val="34363E"/>
                </a:solidFill>
                <a:effectLst/>
                <a:latin typeface="Inter"/>
              </a:rPr>
              <a:t> se </a:t>
            </a:r>
            <a:r>
              <a:rPr lang="en-GB" b="0" i="0" dirty="0" err="1">
                <a:solidFill>
                  <a:srgbClr val="34363E"/>
                </a:solidFill>
                <a:effectLst/>
                <a:latin typeface="Inter"/>
              </a:rPr>
              <a:t>nanašajo</a:t>
            </a:r>
            <a:r>
              <a:rPr lang="en-GB" b="0" i="0" dirty="0">
                <a:solidFill>
                  <a:srgbClr val="34363E"/>
                </a:solidFill>
                <a:effectLst/>
                <a:latin typeface="Inter"/>
              </a:rPr>
              <a:t> </a:t>
            </a:r>
            <a:r>
              <a:rPr lang="en-GB" b="0" i="0" dirty="0" err="1">
                <a:solidFill>
                  <a:srgbClr val="34363E"/>
                </a:solidFill>
                <a:effectLst/>
                <a:latin typeface="Inter"/>
              </a:rPr>
              <a:t>predvsem</a:t>
            </a:r>
            <a:r>
              <a:rPr lang="en-GB" b="0" i="0" dirty="0">
                <a:solidFill>
                  <a:srgbClr val="34363E"/>
                </a:solidFill>
                <a:effectLst/>
                <a:latin typeface="Inter"/>
              </a:rPr>
              <a:t> na </a:t>
            </a:r>
            <a:r>
              <a:rPr lang="en-GB" b="0" i="0" dirty="0" err="1">
                <a:solidFill>
                  <a:srgbClr val="34363E"/>
                </a:solidFill>
                <a:effectLst/>
                <a:latin typeface="Inter"/>
              </a:rPr>
              <a:t>funkcije</a:t>
            </a:r>
            <a:r>
              <a:rPr lang="en-GB" b="0" i="0" dirty="0">
                <a:solidFill>
                  <a:srgbClr val="34363E"/>
                </a:solidFill>
                <a:effectLst/>
                <a:latin typeface="Inter"/>
              </a:rPr>
              <a:t> v </a:t>
            </a:r>
            <a:r>
              <a:rPr lang="en-GB" b="0" i="0" dirty="0" err="1">
                <a:solidFill>
                  <a:srgbClr val="34363E"/>
                </a:solidFill>
                <a:effectLst/>
                <a:latin typeface="Inter"/>
              </a:rPr>
              <a:t>podjetju</a:t>
            </a:r>
            <a:r>
              <a:rPr lang="en-GB" b="0" i="0" dirty="0">
                <a:solidFill>
                  <a:srgbClr val="34363E"/>
                </a:solidFill>
                <a:effectLst/>
                <a:latin typeface="Inter"/>
              </a:rPr>
              <a:t>, </a:t>
            </a:r>
            <a:r>
              <a:rPr lang="en-GB" b="0" i="0" dirty="0" err="1">
                <a:solidFill>
                  <a:srgbClr val="34363E"/>
                </a:solidFill>
                <a:effectLst/>
                <a:latin typeface="Inter"/>
              </a:rPr>
              <a:t>kot</a:t>
            </a:r>
            <a:r>
              <a:rPr lang="en-GB" b="0" i="0" dirty="0">
                <a:solidFill>
                  <a:srgbClr val="34363E"/>
                </a:solidFill>
                <a:effectLst/>
                <a:latin typeface="Inter"/>
              </a:rPr>
              <a:t> so marketing, finance, </a:t>
            </a:r>
            <a:r>
              <a:rPr lang="en-GB" b="0" i="0" dirty="0" err="1">
                <a:solidFill>
                  <a:srgbClr val="34363E"/>
                </a:solidFill>
                <a:effectLst/>
                <a:latin typeface="Inter"/>
              </a:rPr>
              <a:t>raziskave</a:t>
            </a:r>
            <a:r>
              <a:rPr lang="en-GB" b="0" i="0" dirty="0">
                <a:solidFill>
                  <a:srgbClr val="34363E"/>
                </a:solidFill>
                <a:effectLst/>
                <a:latin typeface="Inter"/>
              </a:rPr>
              <a:t> in </a:t>
            </a:r>
            <a:r>
              <a:rPr lang="en-GB" b="0" i="0" dirty="0" err="1">
                <a:solidFill>
                  <a:srgbClr val="34363E"/>
                </a:solidFill>
                <a:effectLst/>
                <a:latin typeface="Inter"/>
              </a:rPr>
              <a:t>razvoj</a:t>
            </a:r>
            <a:r>
              <a:rPr lang="en-GB" b="0" i="0" dirty="0">
                <a:solidFill>
                  <a:srgbClr val="34363E"/>
                </a:solidFill>
                <a:effectLst/>
                <a:latin typeface="Inter"/>
              </a:rPr>
              <a:t>, </a:t>
            </a:r>
            <a:r>
              <a:rPr lang="en-GB" b="0" i="0" dirty="0" err="1">
                <a:solidFill>
                  <a:srgbClr val="34363E"/>
                </a:solidFill>
                <a:effectLst/>
                <a:latin typeface="Inter"/>
              </a:rPr>
              <a:t>nabavo</a:t>
            </a:r>
            <a:r>
              <a:rPr lang="en-GB" b="0" i="0" dirty="0">
                <a:solidFill>
                  <a:srgbClr val="34363E"/>
                </a:solidFill>
                <a:effectLst/>
                <a:latin typeface="Inter"/>
              </a:rPr>
              <a:t>, </a:t>
            </a:r>
            <a:r>
              <a:rPr lang="en-GB" b="0" i="0" dirty="0" err="1">
                <a:solidFill>
                  <a:srgbClr val="34363E"/>
                </a:solidFill>
                <a:effectLst/>
                <a:latin typeface="Inter"/>
              </a:rPr>
              <a:t>prodajo</a:t>
            </a:r>
            <a:r>
              <a:rPr lang="en-GB" b="0" i="0" dirty="0">
                <a:solidFill>
                  <a:srgbClr val="34363E"/>
                </a:solidFill>
                <a:effectLst/>
                <a:latin typeface="Inter"/>
              </a:rPr>
              <a:t> </a:t>
            </a:r>
            <a:r>
              <a:rPr lang="en-GB" b="0" i="0" dirty="0" err="1">
                <a:solidFill>
                  <a:srgbClr val="34363E"/>
                </a:solidFill>
                <a:effectLst/>
                <a:latin typeface="Inter"/>
              </a:rPr>
              <a:t>itn</a:t>
            </a:r>
            <a:r>
              <a:rPr lang="en-GB" b="0" i="0" dirty="0">
                <a:solidFill>
                  <a:srgbClr val="34363E"/>
                </a:solidFill>
                <a:effectLst/>
                <a:latin typeface="Inter"/>
              </a:rPr>
              <a:t>. </a:t>
            </a:r>
            <a:r>
              <a:rPr lang="en-GB" b="0" i="0" dirty="0" err="1">
                <a:solidFill>
                  <a:srgbClr val="34363E"/>
                </a:solidFill>
                <a:effectLst/>
                <a:latin typeface="Inter"/>
              </a:rPr>
              <a:t>Iz</a:t>
            </a:r>
            <a:r>
              <a:rPr lang="en-GB" b="0" i="0" dirty="0">
                <a:solidFill>
                  <a:srgbClr val="34363E"/>
                </a:solidFill>
                <a:effectLst/>
                <a:latin typeface="Inter"/>
              </a:rPr>
              <a:t> </a:t>
            </a:r>
            <a:r>
              <a:rPr lang="en-GB" b="0" i="0" dirty="0" err="1">
                <a:solidFill>
                  <a:srgbClr val="34363E"/>
                </a:solidFill>
                <a:effectLst/>
                <a:latin typeface="Inter"/>
              </a:rPr>
              <a:t>teh</a:t>
            </a:r>
            <a:r>
              <a:rPr lang="en-GB" b="0" i="0" dirty="0">
                <a:solidFill>
                  <a:srgbClr val="34363E"/>
                </a:solidFill>
                <a:effectLst/>
                <a:latin typeface="Inter"/>
              </a:rPr>
              <a:t> </a:t>
            </a:r>
            <a:r>
              <a:rPr lang="en-GB" b="0" i="0" dirty="0" err="1">
                <a:solidFill>
                  <a:srgbClr val="34363E"/>
                </a:solidFill>
                <a:effectLst/>
                <a:latin typeface="Inter"/>
              </a:rPr>
              <a:t>funkcij</a:t>
            </a:r>
            <a:r>
              <a:rPr lang="en-GB" b="0" i="0" dirty="0">
                <a:solidFill>
                  <a:srgbClr val="34363E"/>
                </a:solidFill>
                <a:effectLst/>
                <a:latin typeface="Inter"/>
              </a:rPr>
              <a:t> </a:t>
            </a:r>
            <a:r>
              <a:rPr lang="en-GB" b="0" i="0" dirty="0" err="1">
                <a:solidFill>
                  <a:srgbClr val="34363E"/>
                </a:solidFill>
                <a:effectLst/>
                <a:latin typeface="Inter"/>
              </a:rPr>
              <a:t>lahko</a:t>
            </a:r>
            <a:r>
              <a:rPr lang="en-GB" b="0" i="0" dirty="0">
                <a:solidFill>
                  <a:srgbClr val="34363E"/>
                </a:solidFill>
                <a:effectLst/>
                <a:latin typeface="Inter"/>
              </a:rPr>
              <a:t> </a:t>
            </a:r>
            <a:r>
              <a:rPr lang="en-GB" b="0" i="0" dirty="0" err="1">
                <a:solidFill>
                  <a:srgbClr val="34363E"/>
                </a:solidFill>
                <a:effectLst/>
                <a:latin typeface="Inter"/>
              </a:rPr>
              <a:t>izhajajo</a:t>
            </a:r>
            <a:r>
              <a:rPr lang="en-GB" b="0" i="0" dirty="0">
                <a:solidFill>
                  <a:srgbClr val="34363E"/>
                </a:solidFill>
                <a:effectLst/>
                <a:latin typeface="Inter"/>
              </a:rPr>
              <a:t> na </a:t>
            </a:r>
            <a:r>
              <a:rPr lang="en-GB" b="0" i="0" dirty="0" err="1">
                <a:solidFill>
                  <a:srgbClr val="34363E"/>
                </a:solidFill>
                <a:effectLst/>
                <a:latin typeface="Inter"/>
              </a:rPr>
              <a:t>drugi</a:t>
            </a:r>
            <a:r>
              <a:rPr lang="en-GB" b="0" i="0" dirty="0">
                <a:solidFill>
                  <a:srgbClr val="34363E"/>
                </a:solidFill>
                <a:effectLst/>
                <a:latin typeface="Inter"/>
              </a:rPr>
              <a:t> </a:t>
            </a:r>
            <a:r>
              <a:rPr lang="en-GB" b="0" i="0" dirty="0" err="1">
                <a:solidFill>
                  <a:srgbClr val="34363E"/>
                </a:solidFill>
                <a:effectLst/>
                <a:latin typeface="Inter"/>
              </a:rPr>
              <a:t>strani</a:t>
            </a:r>
            <a:r>
              <a:rPr lang="en-GB" b="0" i="0" dirty="0">
                <a:solidFill>
                  <a:srgbClr val="34363E"/>
                </a:solidFill>
                <a:effectLst/>
                <a:latin typeface="Inter"/>
              </a:rPr>
              <a:t> </a:t>
            </a:r>
            <a:r>
              <a:rPr lang="en-GB" b="0" i="0" dirty="0" err="1">
                <a:solidFill>
                  <a:srgbClr val="34363E"/>
                </a:solidFill>
                <a:effectLst/>
                <a:latin typeface="Inter"/>
              </a:rPr>
              <a:t>tudi</a:t>
            </a:r>
            <a:r>
              <a:rPr lang="en-GB" b="0" i="0" dirty="0">
                <a:solidFill>
                  <a:srgbClr val="34363E"/>
                </a:solidFill>
                <a:effectLst/>
                <a:latin typeface="Inter"/>
              </a:rPr>
              <a:t> </a:t>
            </a:r>
            <a:r>
              <a:rPr lang="en-GB" b="0" i="0" dirty="0" err="1">
                <a:solidFill>
                  <a:srgbClr val="34363E"/>
                </a:solidFill>
                <a:effectLst/>
                <a:latin typeface="Inter"/>
              </a:rPr>
              <a:t>slabosti</a:t>
            </a:r>
            <a:r>
              <a:rPr lang="en-GB" b="0" i="0" dirty="0">
                <a:solidFill>
                  <a:srgbClr val="34363E"/>
                </a:solidFill>
                <a:effectLst/>
                <a:latin typeface="Inter"/>
              </a:rPr>
              <a:t>. </a:t>
            </a:r>
            <a:r>
              <a:rPr lang="en-GB" b="0" i="0" dirty="0" err="1">
                <a:solidFill>
                  <a:srgbClr val="34363E"/>
                </a:solidFill>
                <a:effectLst/>
                <a:latin typeface="Inter"/>
              </a:rPr>
              <a:t>Seveda</a:t>
            </a:r>
            <a:r>
              <a:rPr lang="en-GB" b="0" i="0" dirty="0">
                <a:solidFill>
                  <a:srgbClr val="34363E"/>
                </a:solidFill>
                <a:effectLst/>
                <a:latin typeface="Inter"/>
              </a:rPr>
              <a:t> v </a:t>
            </a:r>
            <a:r>
              <a:rPr lang="en-GB" b="0" i="0" dirty="0" err="1">
                <a:solidFill>
                  <a:srgbClr val="34363E"/>
                </a:solidFill>
                <a:effectLst/>
                <a:latin typeface="Inter"/>
              </a:rPr>
              <a:t>naše</a:t>
            </a:r>
            <a:r>
              <a:rPr lang="en-GB" b="0" i="0" dirty="0">
                <a:solidFill>
                  <a:srgbClr val="34363E"/>
                </a:solidFill>
                <a:effectLst/>
                <a:latin typeface="Inter"/>
              </a:rPr>
              <a:t> </a:t>
            </a:r>
            <a:r>
              <a:rPr lang="en-GB" b="0" i="0" dirty="0" err="1">
                <a:solidFill>
                  <a:srgbClr val="34363E"/>
                </a:solidFill>
                <a:effectLst/>
                <a:latin typeface="Inter"/>
              </a:rPr>
              <a:t>prednosti</a:t>
            </a:r>
            <a:r>
              <a:rPr lang="en-GB" b="0" i="0" dirty="0">
                <a:solidFill>
                  <a:srgbClr val="34363E"/>
                </a:solidFill>
                <a:effectLst/>
                <a:latin typeface="Inter"/>
              </a:rPr>
              <a:t> </a:t>
            </a:r>
            <a:r>
              <a:rPr lang="en-GB" b="0" i="0" dirty="0" err="1">
                <a:solidFill>
                  <a:srgbClr val="34363E"/>
                </a:solidFill>
                <a:effectLst/>
                <a:latin typeface="Inter"/>
              </a:rPr>
              <a:t>še</a:t>
            </a:r>
            <a:r>
              <a:rPr lang="en-GB" b="0" i="0" dirty="0">
                <a:solidFill>
                  <a:srgbClr val="34363E"/>
                </a:solidFill>
                <a:effectLst/>
                <a:latin typeface="Inter"/>
              </a:rPr>
              <a:t> </a:t>
            </a:r>
            <a:r>
              <a:rPr lang="en-GB" b="0" i="0" dirty="0" err="1">
                <a:solidFill>
                  <a:srgbClr val="34363E"/>
                </a:solidFill>
                <a:effectLst/>
                <a:latin typeface="Inter"/>
              </a:rPr>
              <a:t>naprej</a:t>
            </a:r>
            <a:r>
              <a:rPr lang="en-GB" b="0" i="0" dirty="0">
                <a:solidFill>
                  <a:srgbClr val="34363E"/>
                </a:solidFill>
                <a:effectLst/>
                <a:latin typeface="Inter"/>
              </a:rPr>
              <a:t> </a:t>
            </a:r>
            <a:r>
              <a:rPr lang="en-GB" b="0" i="0" dirty="0" err="1">
                <a:solidFill>
                  <a:srgbClr val="34363E"/>
                </a:solidFill>
                <a:effectLst/>
                <a:latin typeface="Inter"/>
              </a:rPr>
              <a:t>vlagamo</a:t>
            </a:r>
            <a:r>
              <a:rPr lang="en-GB" b="0" i="0" dirty="0">
                <a:solidFill>
                  <a:srgbClr val="34363E"/>
                </a:solidFill>
                <a:effectLst/>
                <a:latin typeface="Inter"/>
              </a:rPr>
              <a:t>, </a:t>
            </a:r>
            <a:r>
              <a:rPr lang="en-GB" b="0" i="0" dirty="0" err="1">
                <a:solidFill>
                  <a:srgbClr val="34363E"/>
                </a:solidFill>
                <a:effectLst/>
                <a:latin typeface="Inter"/>
              </a:rPr>
              <a:t>jih</a:t>
            </a:r>
            <a:r>
              <a:rPr lang="en-GB" b="0" i="0" dirty="0">
                <a:solidFill>
                  <a:srgbClr val="34363E"/>
                </a:solidFill>
                <a:effectLst/>
                <a:latin typeface="Inter"/>
              </a:rPr>
              <a:t> </a:t>
            </a:r>
            <a:r>
              <a:rPr lang="en-GB" b="0" i="0" dirty="0" err="1">
                <a:solidFill>
                  <a:srgbClr val="34363E"/>
                </a:solidFill>
                <a:effectLst/>
                <a:latin typeface="Inter"/>
              </a:rPr>
              <a:t>razvijamo</a:t>
            </a:r>
            <a:r>
              <a:rPr lang="en-GB" b="0" i="0" dirty="0">
                <a:solidFill>
                  <a:srgbClr val="34363E"/>
                </a:solidFill>
                <a:effectLst/>
                <a:latin typeface="Inter"/>
              </a:rPr>
              <a:t> in </a:t>
            </a:r>
            <a:r>
              <a:rPr lang="en-GB" b="0" i="0" dirty="0" err="1">
                <a:solidFill>
                  <a:srgbClr val="34363E"/>
                </a:solidFill>
                <a:effectLst/>
                <a:latin typeface="Inter"/>
              </a:rPr>
              <a:t>poskrbimo</a:t>
            </a:r>
            <a:r>
              <a:rPr lang="en-GB" b="0" i="0" dirty="0">
                <a:solidFill>
                  <a:srgbClr val="34363E"/>
                </a:solidFill>
                <a:effectLst/>
                <a:latin typeface="Inter"/>
              </a:rPr>
              <a:t>, da </a:t>
            </a:r>
            <a:r>
              <a:rPr lang="en-GB" b="0" i="0" dirty="0" err="1">
                <a:solidFill>
                  <a:srgbClr val="34363E"/>
                </a:solidFill>
                <a:effectLst/>
                <a:latin typeface="Inter"/>
              </a:rPr>
              <a:t>prednost</a:t>
            </a:r>
            <a:r>
              <a:rPr lang="en-GB" b="0" i="0" dirty="0">
                <a:solidFill>
                  <a:srgbClr val="34363E"/>
                </a:solidFill>
                <a:effectLst/>
                <a:latin typeface="Inter"/>
              </a:rPr>
              <a:t> </a:t>
            </a:r>
            <a:r>
              <a:rPr lang="en-GB" b="0" i="0" dirty="0" err="1">
                <a:solidFill>
                  <a:srgbClr val="34363E"/>
                </a:solidFill>
                <a:effectLst/>
                <a:latin typeface="Inter"/>
              </a:rPr>
              <a:t>tudi</a:t>
            </a:r>
            <a:r>
              <a:rPr lang="en-GB" b="0" i="0" dirty="0">
                <a:solidFill>
                  <a:srgbClr val="34363E"/>
                </a:solidFill>
                <a:effectLst/>
                <a:latin typeface="Inter"/>
              </a:rPr>
              <a:t> </a:t>
            </a:r>
            <a:r>
              <a:rPr lang="en-GB" b="0" i="0" dirty="0" err="1">
                <a:solidFill>
                  <a:srgbClr val="34363E"/>
                </a:solidFill>
                <a:effectLst/>
                <a:latin typeface="Inter"/>
              </a:rPr>
              <a:t>dolgoročno</a:t>
            </a:r>
            <a:r>
              <a:rPr lang="en-GB" b="0" i="0" dirty="0">
                <a:solidFill>
                  <a:srgbClr val="34363E"/>
                </a:solidFill>
                <a:effectLst/>
                <a:latin typeface="Inter"/>
              </a:rPr>
              <a:t> </a:t>
            </a:r>
            <a:r>
              <a:rPr lang="en-GB" b="0" i="0" dirty="0" err="1">
                <a:solidFill>
                  <a:srgbClr val="34363E"/>
                </a:solidFill>
                <a:effectLst/>
                <a:latin typeface="Inter"/>
              </a:rPr>
              <a:t>ostanejo</a:t>
            </a:r>
            <a:r>
              <a:rPr lang="en-GB" b="0" i="0" dirty="0">
                <a:solidFill>
                  <a:srgbClr val="34363E"/>
                </a:solidFill>
                <a:effectLst/>
                <a:latin typeface="Inter"/>
              </a:rPr>
              <a:t> </a:t>
            </a:r>
            <a:r>
              <a:rPr lang="en-GB" b="0" i="0" dirty="0" err="1">
                <a:solidFill>
                  <a:srgbClr val="34363E"/>
                </a:solidFill>
                <a:effectLst/>
                <a:latin typeface="Inter"/>
              </a:rPr>
              <a:t>naše</a:t>
            </a:r>
            <a:r>
              <a:rPr lang="en-GB" b="0" i="0" dirty="0">
                <a:solidFill>
                  <a:srgbClr val="34363E"/>
                </a:solidFill>
                <a:effectLst/>
                <a:latin typeface="Inter"/>
              </a:rPr>
              <a:t> </a:t>
            </a:r>
            <a:r>
              <a:rPr lang="en-GB" b="0" i="0" dirty="0" err="1">
                <a:solidFill>
                  <a:srgbClr val="34363E"/>
                </a:solidFill>
                <a:effectLst/>
                <a:latin typeface="Inter"/>
              </a:rPr>
              <a:t>prednosti</a:t>
            </a:r>
            <a:r>
              <a:rPr lang="en-GB" b="0" i="0" dirty="0">
                <a:solidFill>
                  <a:srgbClr val="34363E"/>
                </a:solidFill>
                <a:effectLst/>
                <a:latin typeface="Inter"/>
              </a:rPr>
              <a:t>. </a:t>
            </a:r>
            <a:r>
              <a:rPr lang="en-GB" b="0" i="0" dirty="0" err="1">
                <a:solidFill>
                  <a:srgbClr val="34363E"/>
                </a:solidFill>
                <a:effectLst/>
                <a:latin typeface="Inter"/>
              </a:rPr>
              <a:t>Primeri</a:t>
            </a:r>
            <a:r>
              <a:rPr lang="en-GB" b="0" i="0" dirty="0">
                <a:solidFill>
                  <a:srgbClr val="34363E"/>
                </a:solidFill>
                <a:effectLst/>
                <a:latin typeface="Inter"/>
              </a:rPr>
              <a:t> </a:t>
            </a:r>
            <a:r>
              <a:rPr lang="en-GB" b="0" i="0" dirty="0" err="1">
                <a:solidFill>
                  <a:srgbClr val="34363E"/>
                </a:solidFill>
                <a:effectLst/>
                <a:latin typeface="Inter"/>
              </a:rPr>
              <a:t>prednosti</a:t>
            </a:r>
            <a:r>
              <a:rPr lang="en-GB" b="0" i="0" dirty="0">
                <a:solidFill>
                  <a:srgbClr val="34363E"/>
                </a:solidFill>
                <a:effectLst/>
                <a:latin typeface="Inter"/>
              </a:rPr>
              <a:t> so na primer </a:t>
            </a:r>
            <a:r>
              <a:rPr lang="en-GB" b="0" i="0" dirty="0" err="1">
                <a:solidFill>
                  <a:srgbClr val="34363E"/>
                </a:solidFill>
                <a:effectLst/>
                <a:latin typeface="Inter"/>
              </a:rPr>
              <a:t>določene</a:t>
            </a:r>
            <a:r>
              <a:rPr lang="en-GB" b="0" i="0" dirty="0">
                <a:solidFill>
                  <a:srgbClr val="34363E"/>
                </a:solidFill>
                <a:effectLst/>
                <a:latin typeface="Inter"/>
              </a:rPr>
              <a:t> </a:t>
            </a:r>
            <a:r>
              <a:rPr lang="en-GB" b="0" i="0" dirty="0" err="1">
                <a:solidFill>
                  <a:srgbClr val="34363E"/>
                </a:solidFill>
                <a:effectLst/>
                <a:latin typeface="Inter"/>
              </a:rPr>
              <a:t>veščine</a:t>
            </a:r>
            <a:r>
              <a:rPr lang="en-GB" b="0" i="0" dirty="0">
                <a:solidFill>
                  <a:srgbClr val="34363E"/>
                </a:solidFill>
                <a:effectLst/>
                <a:latin typeface="Inter"/>
              </a:rPr>
              <a:t>, </a:t>
            </a:r>
            <a:r>
              <a:rPr lang="en-GB" b="0" i="0" dirty="0" err="1">
                <a:solidFill>
                  <a:srgbClr val="34363E"/>
                </a:solidFill>
                <a:effectLst/>
                <a:latin typeface="Inter"/>
              </a:rPr>
              <a:t>tehnična</a:t>
            </a:r>
            <a:r>
              <a:rPr lang="en-GB" b="0" i="0" dirty="0">
                <a:solidFill>
                  <a:srgbClr val="34363E"/>
                </a:solidFill>
                <a:effectLst/>
                <a:latin typeface="Inter"/>
              </a:rPr>
              <a:t> </a:t>
            </a:r>
            <a:r>
              <a:rPr lang="en-GB" b="0" i="0" dirty="0" err="1">
                <a:solidFill>
                  <a:srgbClr val="34363E"/>
                </a:solidFill>
                <a:effectLst/>
                <a:latin typeface="Inter"/>
              </a:rPr>
              <a:t>znanja</a:t>
            </a:r>
            <a:r>
              <a:rPr lang="en-GB" b="0" i="0" dirty="0">
                <a:solidFill>
                  <a:srgbClr val="34363E"/>
                </a:solidFill>
                <a:effectLst/>
                <a:latin typeface="Inter"/>
              </a:rPr>
              <a:t>, </a:t>
            </a:r>
            <a:r>
              <a:rPr lang="en-GB" b="0" i="0" dirty="0" err="1">
                <a:solidFill>
                  <a:srgbClr val="34363E"/>
                </a:solidFill>
                <a:effectLst/>
                <a:latin typeface="Inter"/>
              </a:rPr>
              <a:t>tehnologija</a:t>
            </a:r>
            <a:r>
              <a:rPr lang="en-GB" b="0" i="0" dirty="0">
                <a:solidFill>
                  <a:srgbClr val="34363E"/>
                </a:solidFill>
                <a:effectLst/>
                <a:latin typeface="Inter"/>
              </a:rPr>
              <a:t>, </a:t>
            </a:r>
            <a:r>
              <a:rPr lang="en-GB" b="0" i="0" dirty="0" err="1">
                <a:solidFill>
                  <a:srgbClr val="34363E"/>
                </a:solidFill>
                <a:effectLst/>
                <a:latin typeface="Inter"/>
              </a:rPr>
              <a:t>distribucijski</a:t>
            </a:r>
            <a:r>
              <a:rPr lang="en-GB" b="0" i="0" dirty="0">
                <a:solidFill>
                  <a:srgbClr val="34363E"/>
                </a:solidFill>
                <a:effectLst/>
                <a:latin typeface="Inter"/>
              </a:rPr>
              <a:t> </a:t>
            </a:r>
            <a:r>
              <a:rPr lang="en-GB" b="0" i="0" dirty="0" err="1">
                <a:solidFill>
                  <a:srgbClr val="34363E"/>
                </a:solidFill>
                <a:effectLst/>
                <a:latin typeface="Inter"/>
              </a:rPr>
              <a:t>kanali</a:t>
            </a:r>
            <a:r>
              <a:rPr lang="en-GB" b="0" i="0" dirty="0">
                <a:solidFill>
                  <a:srgbClr val="34363E"/>
                </a:solidFill>
                <a:effectLst/>
                <a:latin typeface="Inter"/>
              </a:rPr>
              <a:t>, </a:t>
            </a:r>
            <a:r>
              <a:rPr lang="en-GB" b="0" i="0" dirty="0" err="1">
                <a:solidFill>
                  <a:srgbClr val="34363E"/>
                </a:solidFill>
                <a:effectLst/>
                <a:latin typeface="Inter"/>
              </a:rPr>
              <a:t>blagovna</a:t>
            </a:r>
            <a:r>
              <a:rPr lang="en-GB" b="0" i="0" dirty="0">
                <a:solidFill>
                  <a:srgbClr val="34363E"/>
                </a:solidFill>
                <a:effectLst/>
                <a:latin typeface="Inter"/>
              </a:rPr>
              <a:t> </a:t>
            </a:r>
            <a:r>
              <a:rPr lang="en-GB" b="0" i="0" dirty="0" err="1">
                <a:solidFill>
                  <a:srgbClr val="34363E"/>
                </a:solidFill>
                <a:effectLst/>
                <a:latin typeface="Inter"/>
              </a:rPr>
              <a:t>znamka</a:t>
            </a:r>
            <a:r>
              <a:rPr lang="en-GB" b="0" i="0" dirty="0">
                <a:solidFill>
                  <a:srgbClr val="34363E"/>
                </a:solidFill>
                <a:effectLst/>
                <a:latin typeface="Inter"/>
              </a:rPr>
              <a:t>, </a:t>
            </a:r>
            <a:r>
              <a:rPr lang="en-GB" b="0" i="0" dirty="0" err="1">
                <a:solidFill>
                  <a:srgbClr val="34363E"/>
                </a:solidFill>
                <a:effectLst/>
                <a:latin typeface="Inter"/>
              </a:rPr>
              <a:t>kakovost</a:t>
            </a:r>
            <a:r>
              <a:rPr lang="en-GB" b="0" i="0" dirty="0">
                <a:solidFill>
                  <a:srgbClr val="34363E"/>
                </a:solidFill>
                <a:effectLst/>
                <a:latin typeface="Inter"/>
              </a:rPr>
              <a:t> </a:t>
            </a:r>
            <a:r>
              <a:rPr lang="en-GB" b="0" i="0" dirty="0" err="1">
                <a:solidFill>
                  <a:srgbClr val="34363E"/>
                </a:solidFill>
                <a:effectLst/>
                <a:latin typeface="Inter"/>
              </a:rPr>
              <a:t>itn</a:t>
            </a:r>
            <a:r>
              <a:rPr lang="en-GB" b="0" i="0" dirty="0">
                <a:solidFill>
                  <a:srgbClr val="34363E"/>
                </a:solidFill>
                <a:effectLst/>
                <a:latin typeface="Inter"/>
              </a:rPr>
              <a:t>.</a:t>
            </a:r>
          </a:p>
          <a:p>
            <a:pPr algn="l"/>
            <a:r>
              <a:rPr lang="en-GB" b="1" i="0" dirty="0" err="1">
                <a:solidFill>
                  <a:srgbClr val="34363E"/>
                </a:solidFill>
                <a:effectLst/>
                <a:latin typeface="Inter"/>
              </a:rPr>
              <a:t>Slabosti</a:t>
            </a:r>
            <a:r>
              <a:rPr lang="en-GB" b="0" i="0" dirty="0">
                <a:solidFill>
                  <a:srgbClr val="34363E"/>
                </a:solidFill>
                <a:effectLst/>
                <a:latin typeface="Inter"/>
              </a:rPr>
              <a:t> na </a:t>
            </a:r>
            <a:r>
              <a:rPr lang="en-GB" b="0" i="0" dirty="0" err="1">
                <a:solidFill>
                  <a:srgbClr val="34363E"/>
                </a:solidFill>
                <a:effectLst/>
                <a:latin typeface="Inter"/>
              </a:rPr>
              <a:t>drugi</a:t>
            </a:r>
            <a:r>
              <a:rPr lang="en-GB" b="0" i="0" dirty="0">
                <a:solidFill>
                  <a:srgbClr val="34363E"/>
                </a:solidFill>
                <a:effectLst/>
                <a:latin typeface="Inter"/>
              </a:rPr>
              <a:t> </a:t>
            </a:r>
            <a:r>
              <a:rPr lang="en-GB" b="0" i="0" dirty="0" err="1">
                <a:solidFill>
                  <a:srgbClr val="34363E"/>
                </a:solidFill>
                <a:effectLst/>
                <a:latin typeface="Inter"/>
              </a:rPr>
              <a:t>strani</a:t>
            </a:r>
            <a:r>
              <a:rPr lang="en-GB" b="0" i="0" dirty="0">
                <a:solidFill>
                  <a:srgbClr val="34363E"/>
                </a:solidFill>
                <a:effectLst/>
                <a:latin typeface="Inter"/>
              </a:rPr>
              <a:t> </a:t>
            </a:r>
            <a:r>
              <a:rPr lang="en-GB" b="0" i="0" dirty="0" err="1">
                <a:solidFill>
                  <a:srgbClr val="34363E"/>
                </a:solidFill>
                <a:effectLst/>
                <a:latin typeface="Inter"/>
              </a:rPr>
              <a:t>predstavljajo</a:t>
            </a:r>
            <a:r>
              <a:rPr lang="en-GB" b="0" i="0" dirty="0">
                <a:solidFill>
                  <a:srgbClr val="34363E"/>
                </a:solidFill>
                <a:effectLst/>
                <a:latin typeface="Inter"/>
              </a:rPr>
              <a:t> </a:t>
            </a:r>
            <a:r>
              <a:rPr lang="en-GB" b="0" i="0" dirty="0" err="1">
                <a:solidFill>
                  <a:srgbClr val="34363E"/>
                </a:solidFill>
                <a:effectLst/>
                <a:latin typeface="Inter"/>
              </a:rPr>
              <a:t>šibkosti</a:t>
            </a:r>
            <a:r>
              <a:rPr lang="en-GB" b="0" i="0" dirty="0">
                <a:solidFill>
                  <a:srgbClr val="34363E"/>
                </a:solidFill>
                <a:effectLst/>
                <a:latin typeface="Inter"/>
              </a:rPr>
              <a:t>, </a:t>
            </a:r>
            <a:r>
              <a:rPr lang="en-GB" b="0" i="0" dirty="0" err="1">
                <a:solidFill>
                  <a:srgbClr val="34363E"/>
                </a:solidFill>
                <a:effectLst/>
                <a:latin typeface="Inter"/>
              </a:rPr>
              <a:t>področja</a:t>
            </a:r>
            <a:r>
              <a:rPr lang="en-GB" b="0" i="0" dirty="0">
                <a:solidFill>
                  <a:srgbClr val="34363E"/>
                </a:solidFill>
                <a:effectLst/>
                <a:latin typeface="Inter"/>
              </a:rPr>
              <a:t> </a:t>
            </a:r>
            <a:r>
              <a:rPr lang="en-GB" b="0" i="0" dirty="0" err="1">
                <a:solidFill>
                  <a:srgbClr val="34363E"/>
                </a:solidFill>
                <a:effectLst/>
                <a:latin typeface="Inter"/>
              </a:rPr>
              <a:t>kjer</a:t>
            </a:r>
            <a:r>
              <a:rPr lang="en-GB" b="0" i="0" dirty="0">
                <a:solidFill>
                  <a:srgbClr val="34363E"/>
                </a:solidFill>
                <a:effectLst/>
                <a:latin typeface="Inter"/>
              </a:rPr>
              <a:t> bi se </a:t>
            </a:r>
            <a:r>
              <a:rPr lang="en-GB" b="0" i="0" dirty="0" err="1">
                <a:solidFill>
                  <a:srgbClr val="34363E"/>
                </a:solidFill>
                <a:effectLst/>
                <a:latin typeface="Inter"/>
              </a:rPr>
              <a:t>morali</a:t>
            </a:r>
            <a:r>
              <a:rPr lang="en-GB" b="0" i="0" dirty="0">
                <a:solidFill>
                  <a:srgbClr val="34363E"/>
                </a:solidFill>
                <a:effectLst/>
                <a:latin typeface="Inter"/>
              </a:rPr>
              <a:t> </a:t>
            </a:r>
            <a:r>
              <a:rPr lang="en-GB" b="0" i="0" dirty="0" err="1">
                <a:solidFill>
                  <a:srgbClr val="34363E"/>
                </a:solidFill>
                <a:effectLst/>
                <a:latin typeface="Inter"/>
              </a:rPr>
              <a:t>izboljšati</a:t>
            </a:r>
            <a:r>
              <a:rPr lang="en-GB" b="0" i="0" dirty="0">
                <a:solidFill>
                  <a:srgbClr val="34363E"/>
                </a:solidFill>
                <a:effectLst/>
                <a:latin typeface="Inter"/>
              </a:rPr>
              <a:t> </a:t>
            </a:r>
            <a:r>
              <a:rPr lang="en-GB" b="0" i="0" dirty="0" err="1">
                <a:solidFill>
                  <a:srgbClr val="34363E"/>
                </a:solidFill>
                <a:effectLst/>
                <a:latin typeface="Inter"/>
              </a:rPr>
              <a:t>ter</a:t>
            </a:r>
            <a:r>
              <a:rPr lang="en-GB" b="0" i="0" dirty="0">
                <a:solidFill>
                  <a:srgbClr val="34363E"/>
                </a:solidFill>
                <a:effectLst/>
                <a:latin typeface="Inter"/>
              </a:rPr>
              <a:t> </a:t>
            </a:r>
            <a:r>
              <a:rPr lang="en-GB" b="0" i="0" dirty="0" err="1">
                <a:solidFill>
                  <a:srgbClr val="34363E"/>
                </a:solidFill>
                <a:effectLst/>
                <a:latin typeface="Inter"/>
              </a:rPr>
              <a:t>področja</a:t>
            </a:r>
            <a:r>
              <a:rPr lang="en-GB" b="0" i="0" dirty="0">
                <a:solidFill>
                  <a:srgbClr val="34363E"/>
                </a:solidFill>
                <a:effectLst/>
                <a:latin typeface="Inter"/>
              </a:rPr>
              <a:t>, </a:t>
            </a:r>
            <a:r>
              <a:rPr lang="en-GB" b="0" i="0" dirty="0" err="1">
                <a:solidFill>
                  <a:srgbClr val="34363E"/>
                </a:solidFill>
                <a:effectLst/>
                <a:latin typeface="Inter"/>
              </a:rPr>
              <a:t>kjer</a:t>
            </a:r>
            <a:r>
              <a:rPr lang="en-GB" b="0" i="0" dirty="0">
                <a:solidFill>
                  <a:srgbClr val="34363E"/>
                </a:solidFill>
                <a:effectLst/>
                <a:latin typeface="Inter"/>
              </a:rPr>
              <a:t> </a:t>
            </a:r>
            <a:r>
              <a:rPr lang="en-GB" b="0" i="0" dirty="0" err="1">
                <a:solidFill>
                  <a:srgbClr val="34363E"/>
                </a:solidFill>
                <a:effectLst/>
                <a:latin typeface="Inter"/>
              </a:rPr>
              <a:t>smo</a:t>
            </a:r>
            <a:r>
              <a:rPr lang="en-GB" b="0" i="0" dirty="0">
                <a:solidFill>
                  <a:srgbClr val="34363E"/>
                </a:solidFill>
                <a:effectLst/>
                <a:latin typeface="Inter"/>
              </a:rPr>
              <a:t> </a:t>
            </a:r>
            <a:r>
              <a:rPr lang="en-GB" b="0" i="0" dirty="0" err="1">
                <a:solidFill>
                  <a:srgbClr val="34363E"/>
                </a:solidFill>
                <a:effectLst/>
                <a:latin typeface="Inter"/>
              </a:rPr>
              <a:t>resnično</a:t>
            </a:r>
            <a:r>
              <a:rPr lang="en-GB" b="0" i="0" dirty="0">
                <a:solidFill>
                  <a:srgbClr val="34363E"/>
                </a:solidFill>
                <a:effectLst/>
                <a:latin typeface="Inter"/>
              </a:rPr>
              <a:t> </a:t>
            </a:r>
            <a:r>
              <a:rPr lang="en-GB" b="0" i="0" dirty="0" err="1">
                <a:solidFill>
                  <a:srgbClr val="34363E"/>
                </a:solidFill>
                <a:effectLst/>
                <a:latin typeface="Inter"/>
              </a:rPr>
              <a:t>ranljivi</a:t>
            </a:r>
            <a:r>
              <a:rPr lang="en-GB" b="0" i="0" dirty="0">
                <a:solidFill>
                  <a:srgbClr val="34363E"/>
                </a:solidFill>
                <a:effectLst/>
                <a:latin typeface="Inter"/>
              </a:rPr>
              <a:t>. </a:t>
            </a:r>
            <a:r>
              <a:rPr lang="en-GB" b="0" i="0" dirty="0" err="1">
                <a:solidFill>
                  <a:srgbClr val="34363E"/>
                </a:solidFill>
                <a:effectLst/>
                <a:latin typeface="Inter"/>
              </a:rPr>
              <a:t>Če</a:t>
            </a:r>
            <a:r>
              <a:rPr lang="en-GB" b="0" i="0" dirty="0">
                <a:solidFill>
                  <a:srgbClr val="34363E"/>
                </a:solidFill>
                <a:effectLst/>
                <a:latin typeface="Inter"/>
              </a:rPr>
              <a:t> </a:t>
            </a:r>
            <a:r>
              <a:rPr lang="en-GB" b="0" i="0" dirty="0" err="1">
                <a:solidFill>
                  <a:srgbClr val="34363E"/>
                </a:solidFill>
                <a:effectLst/>
                <a:latin typeface="Inter"/>
              </a:rPr>
              <a:t>delamo</a:t>
            </a:r>
            <a:r>
              <a:rPr lang="en-GB" b="0" i="0" dirty="0">
                <a:solidFill>
                  <a:srgbClr val="34363E"/>
                </a:solidFill>
                <a:effectLst/>
                <a:latin typeface="Inter"/>
              </a:rPr>
              <a:t> na primer SWOT </a:t>
            </a:r>
            <a:r>
              <a:rPr lang="en-GB" b="0" i="0" dirty="0" err="1">
                <a:solidFill>
                  <a:srgbClr val="34363E"/>
                </a:solidFill>
                <a:effectLst/>
                <a:latin typeface="Inter"/>
              </a:rPr>
              <a:t>analizo</a:t>
            </a:r>
            <a:r>
              <a:rPr lang="en-GB" b="0" i="0" dirty="0">
                <a:solidFill>
                  <a:srgbClr val="34363E"/>
                </a:solidFill>
                <a:effectLst/>
                <a:latin typeface="Inter"/>
              </a:rPr>
              <a:t> </a:t>
            </a:r>
            <a:r>
              <a:rPr lang="en-GB" b="0" i="0" dirty="0" err="1">
                <a:solidFill>
                  <a:srgbClr val="34363E"/>
                </a:solidFill>
                <a:effectLst/>
                <a:latin typeface="Inter"/>
              </a:rPr>
              <a:t>konkurenčnega</a:t>
            </a:r>
            <a:r>
              <a:rPr lang="en-GB" b="0" i="0" dirty="0">
                <a:solidFill>
                  <a:srgbClr val="34363E"/>
                </a:solidFill>
                <a:effectLst/>
                <a:latin typeface="Inter"/>
              </a:rPr>
              <a:t> </a:t>
            </a:r>
            <a:r>
              <a:rPr lang="en-GB" b="0" i="0" dirty="0" err="1">
                <a:solidFill>
                  <a:srgbClr val="34363E"/>
                </a:solidFill>
                <a:effectLst/>
                <a:latin typeface="Inter"/>
              </a:rPr>
              <a:t>podjetja</a:t>
            </a:r>
            <a:r>
              <a:rPr lang="en-GB" b="0" i="0" dirty="0">
                <a:solidFill>
                  <a:srgbClr val="34363E"/>
                </a:solidFill>
                <a:effectLst/>
                <a:latin typeface="Inter"/>
              </a:rPr>
              <a:t>, so </a:t>
            </a:r>
            <a:r>
              <a:rPr lang="en-GB" b="0" i="0" dirty="0" err="1">
                <a:solidFill>
                  <a:srgbClr val="34363E"/>
                </a:solidFill>
                <a:effectLst/>
                <a:latin typeface="Inter"/>
              </a:rPr>
              <a:t>njihove</a:t>
            </a:r>
            <a:r>
              <a:rPr lang="en-GB" b="0" i="0" dirty="0">
                <a:solidFill>
                  <a:srgbClr val="34363E"/>
                </a:solidFill>
                <a:effectLst/>
                <a:latin typeface="Inter"/>
              </a:rPr>
              <a:t> </a:t>
            </a:r>
            <a:r>
              <a:rPr lang="en-GB" b="0" i="0" dirty="0" err="1">
                <a:solidFill>
                  <a:srgbClr val="34363E"/>
                </a:solidFill>
                <a:effectLst/>
                <a:latin typeface="Inter"/>
              </a:rPr>
              <a:t>slabosti</a:t>
            </a:r>
            <a:r>
              <a:rPr lang="en-GB" b="0" i="0" dirty="0">
                <a:solidFill>
                  <a:srgbClr val="34363E"/>
                </a:solidFill>
                <a:effectLst/>
                <a:latin typeface="Inter"/>
              </a:rPr>
              <a:t> </a:t>
            </a:r>
            <a:r>
              <a:rPr lang="en-GB" b="0" i="0" dirty="0" err="1">
                <a:solidFill>
                  <a:srgbClr val="34363E"/>
                </a:solidFill>
                <a:effectLst/>
                <a:latin typeface="Inter"/>
              </a:rPr>
              <a:t>lahko</a:t>
            </a:r>
            <a:r>
              <a:rPr lang="en-GB" b="0" i="0" dirty="0">
                <a:solidFill>
                  <a:srgbClr val="34363E"/>
                </a:solidFill>
                <a:effectLst/>
                <a:latin typeface="Inter"/>
              </a:rPr>
              <a:t> </a:t>
            </a:r>
            <a:r>
              <a:rPr lang="en-GB" b="0" i="0" dirty="0" err="1">
                <a:solidFill>
                  <a:srgbClr val="34363E"/>
                </a:solidFill>
                <a:effectLst/>
                <a:latin typeface="Inter"/>
              </a:rPr>
              <a:t>točka</a:t>
            </a:r>
            <a:r>
              <a:rPr lang="en-GB" b="0" i="0" dirty="0">
                <a:solidFill>
                  <a:srgbClr val="34363E"/>
                </a:solidFill>
                <a:effectLst/>
                <a:latin typeface="Inter"/>
              </a:rPr>
              <a:t>, </a:t>
            </a:r>
            <a:r>
              <a:rPr lang="en-GB" b="0" i="0" dirty="0" err="1">
                <a:solidFill>
                  <a:srgbClr val="34363E"/>
                </a:solidFill>
                <a:effectLst/>
                <a:latin typeface="Inter"/>
              </a:rPr>
              <a:t>kjer</a:t>
            </a:r>
            <a:r>
              <a:rPr lang="en-GB" b="0" i="0" dirty="0">
                <a:solidFill>
                  <a:srgbClr val="34363E"/>
                </a:solidFill>
                <a:effectLst/>
                <a:latin typeface="Inter"/>
              </a:rPr>
              <a:t> </a:t>
            </a:r>
            <a:r>
              <a:rPr lang="en-GB" b="0" i="0" dirty="0" err="1">
                <a:solidFill>
                  <a:srgbClr val="34363E"/>
                </a:solidFill>
                <a:effectLst/>
                <a:latin typeface="Inter"/>
              </a:rPr>
              <a:t>jih</a:t>
            </a:r>
            <a:r>
              <a:rPr lang="en-GB" b="0" i="0" dirty="0">
                <a:solidFill>
                  <a:srgbClr val="34363E"/>
                </a:solidFill>
                <a:effectLst/>
                <a:latin typeface="Inter"/>
              </a:rPr>
              <a:t> </a:t>
            </a:r>
            <a:r>
              <a:rPr lang="en-GB" b="0" i="0" dirty="0" err="1">
                <a:solidFill>
                  <a:srgbClr val="34363E"/>
                </a:solidFill>
                <a:effectLst/>
                <a:latin typeface="Inter"/>
              </a:rPr>
              <a:t>bomo</a:t>
            </a:r>
            <a:r>
              <a:rPr lang="en-GB" b="0" i="0" dirty="0">
                <a:solidFill>
                  <a:srgbClr val="34363E"/>
                </a:solidFill>
                <a:effectLst/>
                <a:latin typeface="Inter"/>
              </a:rPr>
              <a:t> </a:t>
            </a:r>
            <a:r>
              <a:rPr lang="en-GB" b="0" i="0" dirty="0" err="1">
                <a:solidFill>
                  <a:srgbClr val="34363E"/>
                </a:solidFill>
                <a:effectLst/>
                <a:latin typeface="Inter"/>
              </a:rPr>
              <a:t>skušali</a:t>
            </a:r>
            <a:r>
              <a:rPr lang="en-GB" b="0" i="0" dirty="0">
                <a:solidFill>
                  <a:srgbClr val="34363E"/>
                </a:solidFill>
                <a:effectLst/>
                <a:latin typeface="Inter"/>
              </a:rPr>
              <a:t> </a:t>
            </a:r>
            <a:r>
              <a:rPr lang="en-GB" b="0" i="0" dirty="0" err="1">
                <a:solidFill>
                  <a:srgbClr val="34363E"/>
                </a:solidFill>
                <a:effectLst/>
                <a:latin typeface="Inter"/>
              </a:rPr>
              <a:t>premagati</a:t>
            </a:r>
            <a:r>
              <a:rPr lang="en-GB" b="0" i="0" dirty="0">
                <a:solidFill>
                  <a:srgbClr val="34363E"/>
                </a:solidFill>
                <a:effectLst/>
                <a:latin typeface="Inter"/>
              </a:rPr>
              <a:t>. </a:t>
            </a:r>
            <a:r>
              <a:rPr lang="en-GB" b="0" i="0" dirty="0" err="1">
                <a:solidFill>
                  <a:srgbClr val="34363E"/>
                </a:solidFill>
                <a:effectLst/>
                <a:latin typeface="Inter"/>
              </a:rPr>
              <a:t>Slabosti</a:t>
            </a:r>
            <a:r>
              <a:rPr lang="en-GB" b="0" i="0" dirty="0">
                <a:solidFill>
                  <a:srgbClr val="34363E"/>
                </a:solidFill>
                <a:effectLst/>
                <a:latin typeface="Inter"/>
              </a:rPr>
              <a:t> </a:t>
            </a:r>
            <a:r>
              <a:rPr lang="en-GB" b="0" i="0" dirty="0" err="1">
                <a:solidFill>
                  <a:srgbClr val="34363E"/>
                </a:solidFill>
                <a:effectLst/>
                <a:latin typeface="Inter"/>
              </a:rPr>
              <a:t>delimo</a:t>
            </a:r>
            <a:r>
              <a:rPr lang="en-GB" b="0" i="0" dirty="0">
                <a:solidFill>
                  <a:srgbClr val="34363E"/>
                </a:solidFill>
                <a:effectLst/>
                <a:latin typeface="Inter"/>
              </a:rPr>
              <a:t> </a:t>
            </a:r>
            <a:r>
              <a:rPr lang="en-GB" b="0" i="0" dirty="0" err="1">
                <a:solidFill>
                  <a:srgbClr val="34363E"/>
                </a:solidFill>
                <a:effectLst/>
                <a:latin typeface="Inter"/>
              </a:rPr>
              <a:t>vsaj</a:t>
            </a:r>
            <a:r>
              <a:rPr lang="en-GB" b="0" i="0" dirty="0">
                <a:solidFill>
                  <a:srgbClr val="34363E"/>
                </a:solidFill>
                <a:effectLst/>
                <a:latin typeface="Inter"/>
              </a:rPr>
              <a:t> v tri </a:t>
            </a:r>
            <a:r>
              <a:rPr lang="en-GB" b="0" i="0" dirty="0" err="1">
                <a:solidFill>
                  <a:srgbClr val="34363E"/>
                </a:solidFill>
                <a:effectLst/>
                <a:latin typeface="Inter"/>
              </a:rPr>
              <a:t>kategorije</a:t>
            </a:r>
            <a:r>
              <a:rPr lang="en-GB" b="0" i="0" dirty="0">
                <a:solidFill>
                  <a:srgbClr val="34363E"/>
                </a:solidFill>
                <a:effectLst/>
                <a:latin typeface="Inter"/>
              </a:rPr>
              <a:t>, </a:t>
            </a:r>
            <a:r>
              <a:rPr lang="en-GB" b="0" i="0" dirty="0" err="1">
                <a:solidFill>
                  <a:srgbClr val="34363E"/>
                </a:solidFill>
                <a:effectLst/>
                <a:latin typeface="Inter"/>
              </a:rPr>
              <a:t>pri</a:t>
            </a:r>
            <a:r>
              <a:rPr lang="en-GB" b="0" i="0" dirty="0">
                <a:solidFill>
                  <a:srgbClr val="34363E"/>
                </a:solidFill>
                <a:effectLst/>
                <a:latin typeface="Inter"/>
              </a:rPr>
              <a:t> </a:t>
            </a:r>
            <a:r>
              <a:rPr lang="en-GB" b="0" i="0" dirty="0" err="1">
                <a:solidFill>
                  <a:srgbClr val="34363E"/>
                </a:solidFill>
                <a:effectLst/>
                <a:latin typeface="Inter"/>
              </a:rPr>
              <a:t>čemer</a:t>
            </a:r>
            <a:r>
              <a:rPr lang="en-GB" b="0" i="0" dirty="0">
                <a:solidFill>
                  <a:srgbClr val="34363E"/>
                </a:solidFill>
                <a:effectLst/>
                <a:latin typeface="Inter"/>
              </a:rPr>
              <a:t> so </a:t>
            </a:r>
            <a:r>
              <a:rPr lang="en-GB" b="0" i="0" dirty="0" err="1">
                <a:solidFill>
                  <a:srgbClr val="34363E"/>
                </a:solidFill>
                <a:effectLst/>
                <a:latin typeface="Inter"/>
              </a:rPr>
              <a:t>prvi</a:t>
            </a:r>
            <a:r>
              <a:rPr lang="en-GB" b="0" i="0" dirty="0">
                <a:solidFill>
                  <a:srgbClr val="34363E"/>
                </a:solidFill>
                <a:effectLst/>
                <a:latin typeface="Inter"/>
              </a:rPr>
              <a:t> </a:t>
            </a:r>
            <a:r>
              <a:rPr lang="en-GB" b="0" i="0" dirty="0" err="1">
                <a:solidFill>
                  <a:srgbClr val="34363E"/>
                </a:solidFill>
                <a:effectLst/>
                <a:latin typeface="Inter"/>
              </a:rPr>
              <a:t>kategoriji</a:t>
            </a:r>
            <a:r>
              <a:rPr lang="en-GB" b="0" i="0" dirty="0">
                <a:solidFill>
                  <a:srgbClr val="34363E"/>
                </a:solidFill>
                <a:effectLst/>
                <a:latin typeface="Inter"/>
              </a:rPr>
              <a:t> </a:t>
            </a:r>
            <a:r>
              <a:rPr lang="en-GB" b="0" i="0" dirty="0" err="1">
                <a:solidFill>
                  <a:srgbClr val="34363E"/>
                </a:solidFill>
                <a:effectLst/>
                <a:latin typeface="Inter"/>
              </a:rPr>
              <a:t>tiste</a:t>
            </a:r>
            <a:r>
              <a:rPr lang="en-GB" b="0" i="0" dirty="0">
                <a:solidFill>
                  <a:srgbClr val="34363E"/>
                </a:solidFill>
                <a:effectLst/>
                <a:latin typeface="Inter"/>
              </a:rPr>
              <a:t> </a:t>
            </a:r>
            <a:r>
              <a:rPr lang="en-GB" b="0" i="0" dirty="0" err="1">
                <a:solidFill>
                  <a:srgbClr val="34363E"/>
                </a:solidFill>
                <a:effectLst/>
                <a:latin typeface="Inter"/>
              </a:rPr>
              <a:t>slabosti</a:t>
            </a:r>
            <a:r>
              <a:rPr lang="en-GB" b="0" i="0" dirty="0">
                <a:solidFill>
                  <a:srgbClr val="34363E"/>
                </a:solidFill>
                <a:effectLst/>
                <a:latin typeface="Inter"/>
              </a:rPr>
              <a:t>, ki so (1) </a:t>
            </a:r>
            <a:r>
              <a:rPr lang="en-GB" b="0" i="0" dirty="0" err="1">
                <a:solidFill>
                  <a:srgbClr val="34363E"/>
                </a:solidFill>
                <a:effectLst/>
                <a:latin typeface="Inter"/>
              </a:rPr>
              <a:t>resnično</a:t>
            </a:r>
            <a:r>
              <a:rPr lang="en-GB" b="0" i="0" dirty="0">
                <a:solidFill>
                  <a:srgbClr val="34363E"/>
                </a:solidFill>
                <a:effectLst/>
                <a:latin typeface="Inter"/>
              </a:rPr>
              <a:t> </a:t>
            </a:r>
            <a:r>
              <a:rPr lang="en-GB" b="0" i="0" dirty="0" err="1">
                <a:solidFill>
                  <a:srgbClr val="34363E"/>
                </a:solidFill>
                <a:effectLst/>
                <a:latin typeface="Inter"/>
              </a:rPr>
              <a:t>kritične</a:t>
            </a:r>
            <a:r>
              <a:rPr lang="en-GB" b="0" i="0" dirty="0">
                <a:solidFill>
                  <a:srgbClr val="34363E"/>
                </a:solidFill>
                <a:effectLst/>
                <a:latin typeface="Inter"/>
              </a:rPr>
              <a:t> za </a:t>
            </a:r>
            <a:r>
              <a:rPr lang="en-GB" b="0" i="0" dirty="0" err="1">
                <a:solidFill>
                  <a:srgbClr val="34363E"/>
                </a:solidFill>
                <a:effectLst/>
                <a:latin typeface="Inter"/>
              </a:rPr>
              <a:t>dolgoročni</a:t>
            </a:r>
            <a:r>
              <a:rPr lang="en-GB" b="0" i="0" dirty="0">
                <a:solidFill>
                  <a:srgbClr val="34363E"/>
                </a:solidFill>
                <a:effectLst/>
                <a:latin typeface="Inter"/>
              </a:rPr>
              <a:t> </a:t>
            </a:r>
            <a:r>
              <a:rPr lang="en-GB" b="0" i="0" dirty="0" err="1">
                <a:solidFill>
                  <a:srgbClr val="34363E"/>
                </a:solidFill>
                <a:effectLst/>
                <a:latin typeface="Inter"/>
              </a:rPr>
              <a:t>uspeh</a:t>
            </a:r>
            <a:r>
              <a:rPr lang="en-GB" b="0" i="0" dirty="0">
                <a:solidFill>
                  <a:srgbClr val="34363E"/>
                </a:solidFill>
                <a:effectLst/>
                <a:latin typeface="Inter"/>
              </a:rPr>
              <a:t>. To so </a:t>
            </a:r>
            <a:r>
              <a:rPr lang="en-GB" b="0" i="0" dirty="0" err="1">
                <a:solidFill>
                  <a:srgbClr val="34363E"/>
                </a:solidFill>
                <a:effectLst/>
                <a:latin typeface="Inter"/>
              </a:rPr>
              <a:t>slabosti</a:t>
            </a:r>
            <a:r>
              <a:rPr lang="en-GB" b="0" i="0" dirty="0">
                <a:solidFill>
                  <a:srgbClr val="34363E"/>
                </a:solidFill>
                <a:effectLst/>
                <a:latin typeface="Inter"/>
              </a:rPr>
              <a:t>, ki </a:t>
            </a:r>
            <a:r>
              <a:rPr lang="en-GB" b="0" i="0" dirty="0" err="1">
                <a:solidFill>
                  <a:srgbClr val="34363E"/>
                </a:solidFill>
                <a:effectLst/>
                <a:latin typeface="Inter"/>
              </a:rPr>
              <a:t>jih</a:t>
            </a:r>
            <a:r>
              <a:rPr lang="en-GB" b="0" i="0" dirty="0">
                <a:solidFill>
                  <a:srgbClr val="34363E"/>
                </a:solidFill>
                <a:effectLst/>
                <a:latin typeface="Inter"/>
              </a:rPr>
              <a:t> </a:t>
            </a:r>
            <a:r>
              <a:rPr lang="en-GB" b="0" i="0" dirty="0" err="1">
                <a:solidFill>
                  <a:srgbClr val="34363E"/>
                </a:solidFill>
                <a:effectLst/>
                <a:latin typeface="Inter"/>
              </a:rPr>
              <a:t>moramo</a:t>
            </a:r>
            <a:r>
              <a:rPr lang="en-GB" b="0" i="0" dirty="0">
                <a:solidFill>
                  <a:srgbClr val="34363E"/>
                </a:solidFill>
                <a:effectLst/>
                <a:latin typeface="Inter"/>
              </a:rPr>
              <a:t> </a:t>
            </a:r>
            <a:r>
              <a:rPr lang="en-GB" b="0" i="0" dirty="0" err="1">
                <a:solidFill>
                  <a:srgbClr val="34363E"/>
                </a:solidFill>
                <a:effectLst/>
                <a:latin typeface="Inter"/>
              </a:rPr>
              <a:t>nujno</a:t>
            </a:r>
            <a:r>
              <a:rPr lang="en-GB" b="0" i="0" dirty="0">
                <a:solidFill>
                  <a:srgbClr val="34363E"/>
                </a:solidFill>
                <a:effectLst/>
                <a:latin typeface="Inter"/>
              </a:rPr>
              <a:t> </a:t>
            </a:r>
            <a:r>
              <a:rPr lang="en-GB" b="0" i="0" dirty="0" err="1">
                <a:solidFill>
                  <a:srgbClr val="34363E"/>
                </a:solidFill>
                <a:effectLst/>
                <a:latin typeface="Inter"/>
              </a:rPr>
              <a:t>odpraviti</a:t>
            </a:r>
            <a:r>
              <a:rPr lang="en-GB" b="0" i="0" dirty="0">
                <a:solidFill>
                  <a:srgbClr val="34363E"/>
                </a:solidFill>
                <a:effectLst/>
                <a:latin typeface="Inter"/>
              </a:rPr>
              <a:t> </a:t>
            </a:r>
            <a:r>
              <a:rPr lang="en-GB" b="0" i="0" dirty="0" err="1">
                <a:solidFill>
                  <a:srgbClr val="34363E"/>
                </a:solidFill>
                <a:effectLst/>
                <a:latin typeface="Inter"/>
              </a:rPr>
              <a:t>ali</a:t>
            </a:r>
            <a:r>
              <a:rPr lang="en-GB" b="0" i="0" dirty="0">
                <a:solidFill>
                  <a:srgbClr val="34363E"/>
                </a:solidFill>
                <a:effectLst/>
                <a:latin typeface="Inter"/>
              </a:rPr>
              <a:t> </a:t>
            </a:r>
            <a:r>
              <a:rPr lang="en-GB" b="0" i="0" dirty="0" err="1">
                <a:solidFill>
                  <a:srgbClr val="34363E"/>
                </a:solidFill>
                <a:effectLst/>
                <a:latin typeface="Inter"/>
              </a:rPr>
              <a:t>jih</a:t>
            </a:r>
            <a:r>
              <a:rPr lang="en-GB" b="0" i="0" dirty="0">
                <a:solidFill>
                  <a:srgbClr val="34363E"/>
                </a:solidFill>
                <a:effectLst/>
                <a:latin typeface="Inter"/>
              </a:rPr>
              <a:t> </a:t>
            </a:r>
            <a:r>
              <a:rPr lang="en-GB" b="0" i="0" dirty="0" err="1">
                <a:solidFill>
                  <a:srgbClr val="34363E"/>
                </a:solidFill>
                <a:effectLst/>
                <a:latin typeface="Inter"/>
              </a:rPr>
              <a:t>obrniti</a:t>
            </a:r>
            <a:r>
              <a:rPr lang="en-GB" b="0" i="0" dirty="0">
                <a:solidFill>
                  <a:srgbClr val="34363E"/>
                </a:solidFill>
                <a:effectLst/>
                <a:latin typeface="Inter"/>
              </a:rPr>
              <a:t> </a:t>
            </a:r>
            <a:r>
              <a:rPr lang="en-GB" b="0" i="0" dirty="0" err="1">
                <a:solidFill>
                  <a:srgbClr val="34363E"/>
                </a:solidFill>
                <a:effectLst/>
                <a:latin typeface="Inter"/>
              </a:rPr>
              <a:t>sebi</a:t>
            </a:r>
            <a:r>
              <a:rPr lang="en-GB" b="0" i="0" dirty="0">
                <a:solidFill>
                  <a:srgbClr val="34363E"/>
                </a:solidFill>
                <a:effectLst/>
                <a:latin typeface="Inter"/>
              </a:rPr>
              <a:t> v </a:t>
            </a:r>
            <a:r>
              <a:rPr lang="en-GB" b="0" i="0" dirty="0" err="1">
                <a:solidFill>
                  <a:srgbClr val="34363E"/>
                </a:solidFill>
                <a:effectLst/>
                <a:latin typeface="Inter"/>
              </a:rPr>
              <a:t>prid</a:t>
            </a:r>
            <a:r>
              <a:rPr lang="en-GB" b="0" i="0" dirty="0">
                <a:solidFill>
                  <a:srgbClr val="34363E"/>
                </a:solidFill>
                <a:effectLst/>
                <a:latin typeface="Inter"/>
              </a:rPr>
              <a:t>. Druga </a:t>
            </a:r>
            <a:r>
              <a:rPr lang="en-GB" b="0" i="0" dirty="0" err="1">
                <a:solidFill>
                  <a:srgbClr val="34363E"/>
                </a:solidFill>
                <a:effectLst/>
                <a:latin typeface="Inter"/>
              </a:rPr>
              <a:t>kategorija</a:t>
            </a:r>
            <a:r>
              <a:rPr lang="en-GB" b="0" i="0" dirty="0">
                <a:solidFill>
                  <a:srgbClr val="34363E"/>
                </a:solidFill>
                <a:effectLst/>
                <a:latin typeface="Inter"/>
              </a:rPr>
              <a:t> so </a:t>
            </a:r>
            <a:r>
              <a:rPr lang="en-GB" b="0" i="0" dirty="0" err="1">
                <a:solidFill>
                  <a:srgbClr val="34363E"/>
                </a:solidFill>
                <a:effectLst/>
                <a:latin typeface="Inter"/>
              </a:rPr>
              <a:t>slabosti</a:t>
            </a:r>
            <a:r>
              <a:rPr lang="en-GB" b="0" i="0" dirty="0">
                <a:solidFill>
                  <a:srgbClr val="34363E"/>
                </a:solidFill>
                <a:effectLst/>
                <a:latin typeface="Inter"/>
              </a:rPr>
              <a:t>, ki </a:t>
            </a:r>
            <a:r>
              <a:rPr lang="en-GB" b="0" i="0" dirty="0" err="1">
                <a:solidFill>
                  <a:srgbClr val="34363E"/>
                </a:solidFill>
                <a:effectLst/>
                <a:latin typeface="Inter"/>
              </a:rPr>
              <a:t>jih</a:t>
            </a:r>
            <a:r>
              <a:rPr lang="en-GB" b="0" i="0" dirty="0">
                <a:solidFill>
                  <a:srgbClr val="34363E"/>
                </a:solidFill>
                <a:effectLst/>
                <a:latin typeface="Inter"/>
              </a:rPr>
              <a:t> </a:t>
            </a:r>
            <a:r>
              <a:rPr lang="en-GB" b="0" i="0" dirty="0" err="1">
                <a:solidFill>
                  <a:srgbClr val="34363E"/>
                </a:solidFill>
                <a:effectLst/>
                <a:latin typeface="Inter"/>
              </a:rPr>
              <a:t>moramo</a:t>
            </a:r>
            <a:r>
              <a:rPr lang="en-GB" b="0" i="0" dirty="0">
                <a:solidFill>
                  <a:srgbClr val="34363E"/>
                </a:solidFill>
                <a:effectLst/>
                <a:latin typeface="Inter"/>
              </a:rPr>
              <a:t> (2) </a:t>
            </a:r>
            <a:r>
              <a:rPr lang="en-GB" b="0" i="0" dirty="0" err="1">
                <a:solidFill>
                  <a:srgbClr val="34363E"/>
                </a:solidFill>
                <a:effectLst/>
                <a:latin typeface="Inter"/>
              </a:rPr>
              <a:t>odpraviti</a:t>
            </a:r>
            <a:r>
              <a:rPr lang="en-GB" b="0" i="0" dirty="0">
                <a:solidFill>
                  <a:srgbClr val="34363E"/>
                </a:solidFill>
                <a:effectLst/>
                <a:latin typeface="Inter"/>
              </a:rPr>
              <a:t> </a:t>
            </a:r>
            <a:r>
              <a:rPr lang="en-GB" b="0" i="0" dirty="0" err="1">
                <a:solidFill>
                  <a:srgbClr val="34363E"/>
                </a:solidFill>
                <a:effectLst/>
                <a:latin typeface="Inter"/>
              </a:rPr>
              <a:t>vsaj</a:t>
            </a:r>
            <a:r>
              <a:rPr lang="en-GB" b="0" i="0" dirty="0">
                <a:solidFill>
                  <a:srgbClr val="34363E"/>
                </a:solidFill>
                <a:effectLst/>
                <a:latin typeface="Inter"/>
              </a:rPr>
              <a:t> do </a:t>
            </a:r>
            <a:r>
              <a:rPr lang="en-GB" b="0" i="0" dirty="0" err="1">
                <a:solidFill>
                  <a:srgbClr val="34363E"/>
                </a:solidFill>
                <a:effectLst/>
                <a:latin typeface="Inter"/>
              </a:rPr>
              <a:t>minimuma</a:t>
            </a:r>
            <a:r>
              <a:rPr lang="en-GB" b="0" i="0" dirty="0">
                <a:solidFill>
                  <a:srgbClr val="34363E"/>
                </a:solidFill>
                <a:effectLst/>
                <a:latin typeface="Inter"/>
              </a:rPr>
              <a:t> </a:t>
            </a:r>
            <a:r>
              <a:rPr lang="en-GB" b="0" i="0" dirty="0" err="1">
                <a:solidFill>
                  <a:srgbClr val="34363E"/>
                </a:solidFill>
                <a:effectLst/>
                <a:latin typeface="Inter"/>
              </a:rPr>
              <a:t>oziroma</a:t>
            </a:r>
            <a:r>
              <a:rPr lang="en-GB" b="0" i="0" dirty="0">
                <a:solidFill>
                  <a:srgbClr val="34363E"/>
                </a:solidFill>
                <a:effectLst/>
                <a:latin typeface="Inter"/>
              </a:rPr>
              <a:t> do </a:t>
            </a:r>
            <a:r>
              <a:rPr lang="en-GB" b="0" i="0" dirty="0" err="1">
                <a:solidFill>
                  <a:srgbClr val="34363E"/>
                </a:solidFill>
                <a:effectLst/>
                <a:latin typeface="Inter"/>
              </a:rPr>
              <a:t>minimalne</a:t>
            </a:r>
            <a:r>
              <a:rPr lang="en-GB" b="0" i="0" dirty="0">
                <a:solidFill>
                  <a:srgbClr val="34363E"/>
                </a:solidFill>
                <a:effectLst/>
                <a:latin typeface="Inter"/>
              </a:rPr>
              <a:t> </a:t>
            </a:r>
            <a:r>
              <a:rPr lang="en-GB" b="0" i="0" dirty="0" err="1">
                <a:solidFill>
                  <a:srgbClr val="34363E"/>
                </a:solidFill>
                <a:effectLst/>
                <a:latin typeface="Inter"/>
              </a:rPr>
              <a:t>ravni</a:t>
            </a:r>
            <a:r>
              <a:rPr lang="en-GB" b="0" i="0" dirty="0">
                <a:solidFill>
                  <a:srgbClr val="34363E"/>
                </a:solidFill>
                <a:effectLst/>
                <a:latin typeface="Inter"/>
              </a:rPr>
              <a:t>, ki je </a:t>
            </a:r>
            <a:r>
              <a:rPr lang="en-GB" b="0" i="0" dirty="0" err="1">
                <a:solidFill>
                  <a:srgbClr val="34363E"/>
                </a:solidFill>
                <a:effectLst/>
                <a:latin typeface="Inter"/>
              </a:rPr>
              <a:t>še</a:t>
            </a:r>
            <a:r>
              <a:rPr lang="en-GB" b="0" i="0" dirty="0">
                <a:solidFill>
                  <a:srgbClr val="34363E"/>
                </a:solidFill>
                <a:effectLst/>
                <a:latin typeface="Inter"/>
              </a:rPr>
              <a:t> </a:t>
            </a:r>
            <a:r>
              <a:rPr lang="en-GB" b="0" i="0" dirty="0" err="1">
                <a:solidFill>
                  <a:srgbClr val="34363E"/>
                </a:solidFill>
                <a:effectLst/>
                <a:latin typeface="Inter"/>
              </a:rPr>
              <a:t>sprejemljiva</a:t>
            </a:r>
            <a:r>
              <a:rPr lang="en-GB" b="0" i="0" dirty="0">
                <a:solidFill>
                  <a:srgbClr val="34363E"/>
                </a:solidFill>
                <a:effectLst/>
                <a:latin typeface="Inter"/>
              </a:rPr>
              <a:t>. </a:t>
            </a:r>
            <a:r>
              <a:rPr lang="en-GB" b="0" i="0" dirty="0" err="1">
                <a:solidFill>
                  <a:srgbClr val="34363E"/>
                </a:solidFill>
                <a:effectLst/>
                <a:latin typeface="Inter"/>
              </a:rPr>
              <a:t>Te</a:t>
            </a:r>
            <a:r>
              <a:rPr lang="en-GB" b="0" i="0" dirty="0">
                <a:solidFill>
                  <a:srgbClr val="34363E"/>
                </a:solidFill>
                <a:effectLst/>
                <a:latin typeface="Inter"/>
              </a:rPr>
              <a:t> </a:t>
            </a:r>
            <a:r>
              <a:rPr lang="en-GB" b="0" i="0" dirty="0" err="1">
                <a:solidFill>
                  <a:srgbClr val="34363E"/>
                </a:solidFill>
                <a:effectLst/>
                <a:latin typeface="Inter"/>
              </a:rPr>
              <a:t>slabosti</a:t>
            </a:r>
            <a:r>
              <a:rPr lang="en-GB" b="0" i="0" dirty="0">
                <a:solidFill>
                  <a:srgbClr val="34363E"/>
                </a:solidFill>
                <a:effectLst/>
                <a:latin typeface="Inter"/>
              </a:rPr>
              <a:t> </a:t>
            </a:r>
            <a:r>
              <a:rPr lang="en-GB" b="0" i="0" dirty="0" err="1">
                <a:solidFill>
                  <a:srgbClr val="34363E"/>
                </a:solidFill>
                <a:effectLst/>
                <a:latin typeface="Inter"/>
              </a:rPr>
              <a:t>niso</a:t>
            </a:r>
            <a:r>
              <a:rPr lang="en-GB" b="0" i="0" dirty="0">
                <a:solidFill>
                  <a:srgbClr val="34363E"/>
                </a:solidFill>
                <a:effectLst/>
                <a:latin typeface="Inter"/>
              </a:rPr>
              <a:t> </a:t>
            </a:r>
            <a:r>
              <a:rPr lang="en-GB" b="0" i="0" dirty="0" err="1">
                <a:solidFill>
                  <a:srgbClr val="34363E"/>
                </a:solidFill>
                <a:effectLst/>
                <a:latin typeface="Inter"/>
              </a:rPr>
              <a:t>bistvene</a:t>
            </a:r>
            <a:r>
              <a:rPr lang="en-GB" b="0" i="0" dirty="0">
                <a:solidFill>
                  <a:srgbClr val="34363E"/>
                </a:solidFill>
                <a:effectLst/>
                <a:latin typeface="Inter"/>
              </a:rPr>
              <a:t>, </a:t>
            </a:r>
            <a:r>
              <a:rPr lang="en-GB" b="0" i="0" dirty="0" err="1">
                <a:solidFill>
                  <a:srgbClr val="34363E"/>
                </a:solidFill>
                <a:effectLst/>
                <a:latin typeface="Inter"/>
              </a:rPr>
              <a:t>ampak</a:t>
            </a:r>
            <a:r>
              <a:rPr lang="en-GB" b="0" i="0" dirty="0">
                <a:solidFill>
                  <a:srgbClr val="34363E"/>
                </a:solidFill>
                <a:effectLst/>
                <a:latin typeface="Inter"/>
              </a:rPr>
              <a:t> </a:t>
            </a:r>
            <a:r>
              <a:rPr lang="en-GB" b="0" i="0" dirty="0" err="1">
                <a:solidFill>
                  <a:srgbClr val="34363E"/>
                </a:solidFill>
                <a:effectLst/>
                <a:latin typeface="Inter"/>
              </a:rPr>
              <a:t>še</a:t>
            </a:r>
            <a:r>
              <a:rPr lang="en-GB" b="0" i="0" dirty="0">
                <a:solidFill>
                  <a:srgbClr val="34363E"/>
                </a:solidFill>
                <a:effectLst/>
                <a:latin typeface="Inter"/>
              </a:rPr>
              <a:t> </a:t>
            </a:r>
            <a:r>
              <a:rPr lang="en-GB" b="0" i="0" dirty="0" err="1">
                <a:solidFill>
                  <a:srgbClr val="34363E"/>
                </a:solidFill>
                <a:effectLst/>
                <a:latin typeface="Inter"/>
              </a:rPr>
              <a:t>vedno</a:t>
            </a:r>
            <a:r>
              <a:rPr lang="en-GB" b="0" i="0" dirty="0">
                <a:solidFill>
                  <a:srgbClr val="34363E"/>
                </a:solidFill>
                <a:effectLst/>
                <a:latin typeface="Inter"/>
              </a:rPr>
              <a:t> </a:t>
            </a:r>
            <a:r>
              <a:rPr lang="en-GB" b="0" i="0" dirty="0" err="1">
                <a:solidFill>
                  <a:srgbClr val="34363E"/>
                </a:solidFill>
                <a:effectLst/>
                <a:latin typeface="Inter"/>
              </a:rPr>
              <a:t>dovolj</a:t>
            </a:r>
            <a:r>
              <a:rPr lang="en-GB" b="0" i="0" dirty="0">
                <a:solidFill>
                  <a:srgbClr val="34363E"/>
                </a:solidFill>
                <a:effectLst/>
                <a:latin typeface="Inter"/>
              </a:rPr>
              <a:t> </a:t>
            </a:r>
            <a:r>
              <a:rPr lang="en-GB" b="0" i="0" dirty="0" err="1">
                <a:solidFill>
                  <a:srgbClr val="34363E"/>
                </a:solidFill>
                <a:effectLst/>
                <a:latin typeface="Inter"/>
              </a:rPr>
              <a:t>pomembne</a:t>
            </a:r>
            <a:r>
              <a:rPr lang="en-GB" b="0" i="0" dirty="0">
                <a:solidFill>
                  <a:srgbClr val="34363E"/>
                </a:solidFill>
                <a:effectLst/>
                <a:latin typeface="Inter"/>
              </a:rPr>
              <a:t>, da </a:t>
            </a:r>
            <a:r>
              <a:rPr lang="en-GB" b="0" i="0" dirty="0" err="1">
                <a:solidFill>
                  <a:srgbClr val="34363E"/>
                </a:solidFill>
                <a:effectLst/>
                <a:latin typeface="Inter"/>
              </a:rPr>
              <a:t>jih</a:t>
            </a:r>
            <a:r>
              <a:rPr lang="en-GB" b="0" i="0" dirty="0">
                <a:solidFill>
                  <a:srgbClr val="34363E"/>
                </a:solidFill>
                <a:effectLst/>
                <a:latin typeface="Inter"/>
              </a:rPr>
              <a:t> </a:t>
            </a:r>
            <a:r>
              <a:rPr lang="en-GB" b="0" i="0" dirty="0" err="1">
                <a:solidFill>
                  <a:srgbClr val="34363E"/>
                </a:solidFill>
                <a:effectLst/>
                <a:latin typeface="Inter"/>
              </a:rPr>
              <a:t>odpravimo</a:t>
            </a:r>
            <a:r>
              <a:rPr lang="en-GB" b="0" i="0" dirty="0">
                <a:solidFill>
                  <a:srgbClr val="34363E"/>
                </a:solidFill>
                <a:effectLst/>
                <a:latin typeface="Inter"/>
              </a:rPr>
              <a:t>. </a:t>
            </a:r>
            <a:r>
              <a:rPr lang="en-GB" b="0" i="0" dirty="0" err="1">
                <a:solidFill>
                  <a:srgbClr val="34363E"/>
                </a:solidFill>
                <a:effectLst/>
                <a:latin typeface="Inter"/>
              </a:rPr>
              <a:t>Tretja</a:t>
            </a:r>
            <a:r>
              <a:rPr lang="en-GB" b="0" i="0" dirty="0">
                <a:solidFill>
                  <a:srgbClr val="34363E"/>
                </a:solidFill>
                <a:effectLst/>
                <a:latin typeface="Inter"/>
              </a:rPr>
              <a:t> raven </a:t>
            </a:r>
            <a:r>
              <a:rPr lang="en-GB" b="0" i="0" dirty="0" err="1">
                <a:solidFill>
                  <a:srgbClr val="34363E"/>
                </a:solidFill>
                <a:effectLst/>
                <a:latin typeface="Inter"/>
              </a:rPr>
              <a:t>slabosti</a:t>
            </a:r>
            <a:r>
              <a:rPr lang="en-GB" b="0" i="0" dirty="0">
                <a:solidFill>
                  <a:srgbClr val="34363E"/>
                </a:solidFill>
                <a:effectLst/>
                <a:latin typeface="Inter"/>
              </a:rPr>
              <a:t> so </a:t>
            </a:r>
            <a:r>
              <a:rPr lang="en-GB" b="0" i="0" dirty="0" err="1">
                <a:solidFill>
                  <a:srgbClr val="34363E"/>
                </a:solidFill>
                <a:effectLst/>
                <a:latin typeface="Inter"/>
              </a:rPr>
              <a:t>tiste</a:t>
            </a:r>
            <a:r>
              <a:rPr lang="en-GB" b="0" i="0" dirty="0">
                <a:solidFill>
                  <a:srgbClr val="34363E"/>
                </a:solidFill>
                <a:effectLst/>
                <a:latin typeface="Inter"/>
              </a:rPr>
              <a:t>, na </a:t>
            </a:r>
            <a:r>
              <a:rPr lang="en-GB" b="0" i="0" dirty="0" err="1">
                <a:solidFill>
                  <a:srgbClr val="34363E"/>
                </a:solidFill>
                <a:effectLst/>
                <a:latin typeface="Inter"/>
              </a:rPr>
              <a:t>katere</a:t>
            </a:r>
            <a:r>
              <a:rPr lang="en-GB" b="0" i="0" dirty="0">
                <a:solidFill>
                  <a:srgbClr val="34363E"/>
                </a:solidFill>
                <a:effectLst/>
                <a:latin typeface="Inter"/>
              </a:rPr>
              <a:t> </a:t>
            </a:r>
            <a:r>
              <a:rPr lang="en-GB" b="0" i="0" dirty="0" err="1">
                <a:solidFill>
                  <a:srgbClr val="34363E"/>
                </a:solidFill>
                <a:effectLst/>
                <a:latin typeface="Inter"/>
              </a:rPr>
              <a:t>lahko</a:t>
            </a:r>
            <a:r>
              <a:rPr lang="en-GB" b="0" i="0" dirty="0">
                <a:solidFill>
                  <a:srgbClr val="34363E"/>
                </a:solidFill>
                <a:effectLst/>
                <a:latin typeface="Inter"/>
              </a:rPr>
              <a:t> (3) </a:t>
            </a:r>
            <a:r>
              <a:rPr lang="en-GB" b="0" i="0" dirty="0" err="1">
                <a:solidFill>
                  <a:srgbClr val="34363E"/>
                </a:solidFill>
                <a:effectLst/>
                <a:latin typeface="Inter"/>
              </a:rPr>
              <a:t>preprosto</a:t>
            </a:r>
            <a:r>
              <a:rPr lang="en-GB" b="0" i="0" dirty="0">
                <a:solidFill>
                  <a:srgbClr val="34363E"/>
                </a:solidFill>
                <a:effectLst/>
                <a:latin typeface="Inter"/>
              </a:rPr>
              <a:t> </a:t>
            </a:r>
            <a:r>
              <a:rPr lang="en-GB" b="0" i="0" dirty="0" err="1">
                <a:solidFill>
                  <a:srgbClr val="34363E"/>
                </a:solidFill>
                <a:effectLst/>
                <a:latin typeface="Inter"/>
              </a:rPr>
              <a:t>pozabimo</a:t>
            </a:r>
            <a:r>
              <a:rPr lang="en-GB" b="0" i="0" dirty="0">
                <a:solidFill>
                  <a:srgbClr val="34363E"/>
                </a:solidFill>
                <a:effectLst/>
                <a:latin typeface="Inter"/>
              </a:rPr>
              <a:t>. </a:t>
            </a:r>
            <a:r>
              <a:rPr lang="en-GB" b="0" i="0" dirty="0" err="1">
                <a:solidFill>
                  <a:srgbClr val="34363E"/>
                </a:solidFill>
                <a:effectLst/>
                <a:latin typeface="Inter"/>
              </a:rPr>
              <a:t>Primeri</a:t>
            </a:r>
            <a:r>
              <a:rPr lang="en-GB" b="0" i="0" dirty="0">
                <a:solidFill>
                  <a:srgbClr val="34363E"/>
                </a:solidFill>
                <a:effectLst/>
                <a:latin typeface="Inter"/>
              </a:rPr>
              <a:t> </a:t>
            </a:r>
            <a:r>
              <a:rPr lang="en-GB" b="0" i="0" dirty="0" err="1">
                <a:solidFill>
                  <a:srgbClr val="34363E"/>
                </a:solidFill>
                <a:effectLst/>
                <a:latin typeface="Inter"/>
              </a:rPr>
              <a:t>slabosti</a:t>
            </a:r>
            <a:r>
              <a:rPr lang="en-GB" b="0" i="0" dirty="0">
                <a:solidFill>
                  <a:srgbClr val="34363E"/>
                </a:solidFill>
                <a:effectLst/>
                <a:latin typeface="Inter"/>
              </a:rPr>
              <a:t> so </a:t>
            </a:r>
            <a:r>
              <a:rPr lang="en-GB" b="0" i="0" dirty="0" err="1">
                <a:solidFill>
                  <a:srgbClr val="34363E"/>
                </a:solidFill>
                <a:effectLst/>
                <a:latin typeface="Inter"/>
              </a:rPr>
              <a:t>pomanjkanje</a:t>
            </a:r>
            <a:r>
              <a:rPr lang="en-GB" b="0" i="0" dirty="0">
                <a:solidFill>
                  <a:srgbClr val="34363E"/>
                </a:solidFill>
                <a:effectLst/>
                <a:latin typeface="Inter"/>
              </a:rPr>
              <a:t> </a:t>
            </a:r>
            <a:r>
              <a:rPr lang="en-GB" b="0" i="0" dirty="0" err="1">
                <a:solidFill>
                  <a:srgbClr val="34363E"/>
                </a:solidFill>
                <a:effectLst/>
                <a:latin typeface="Inter"/>
              </a:rPr>
              <a:t>določenih</a:t>
            </a:r>
            <a:r>
              <a:rPr lang="en-GB" b="0" i="0" dirty="0">
                <a:solidFill>
                  <a:srgbClr val="34363E"/>
                </a:solidFill>
                <a:effectLst/>
                <a:latin typeface="Inter"/>
              </a:rPr>
              <a:t> </a:t>
            </a:r>
            <a:r>
              <a:rPr lang="en-GB" b="0" i="0" dirty="0" err="1">
                <a:solidFill>
                  <a:srgbClr val="34363E"/>
                </a:solidFill>
                <a:effectLst/>
                <a:latin typeface="Inter"/>
              </a:rPr>
              <a:t>veščin</a:t>
            </a:r>
            <a:r>
              <a:rPr lang="en-GB" b="0" i="0" dirty="0">
                <a:solidFill>
                  <a:srgbClr val="34363E"/>
                </a:solidFill>
                <a:effectLst/>
                <a:latin typeface="Inter"/>
              </a:rPr>
              <a:t>, </a:t>
            </a:r>
            <a:r>
              <a:rPr lang="en-GB" b="0" i="0" dirty="0" err="1">
                <a:solidFill>
                  <a:srgbClr val="34363E"/>
                </a:solidFill>
                <a:effectLst/>
                <a:latin typeface="Inter"/>
              </a:rPr>
              <a:t>pomanjkanje</a:t>
            </a:r>
            <a:r>
              <a:rPr lang="en-GB" b="0" i="0" dirty="0">
                <a:solidFill>
                  <a:srgbClr val="34363E"/>
                </a:solidFill>
                <a:effectLst/>
                <a:latin typeface="Inter"/>
              </a:rPr>
              <a:t> </a:t>
            </a:r>
            <a:r>
              <a:rPr lang="en-GB" b="0" i="0" dirty="0" err="1">
                <a:solidFill>
                  <a:srgbClr val="34363E"/>
                </a:solidFill>
                <a:effectLst/>
                <a:latin typeface="Inter"/>
              </a:rPr>
              <a:t>ugleda</a:t>
            </a:r>
            <a:r>
              <a:rPr lang="en-GB" b="0" i="0" dirty="0">
                <a:solidFill>
                  <a:srgbClr val="34363E"/>
                </a:solidFill>
                <a:effectLst/>
                <a:latin typeface="Inter"/>
              </a:rPr>
              <a:t>, </a:t>
            </a:r>
            <a:r>
              <a:rPr lang="en-GB" b="0" i="0" dirty="0" err="1">
                <a:solidFill>
                  <a:srgbClr val="34363E"/>
                </a:solidFill>
                <a:effectLst/>
                <a:latin typeface="Inter"/>
              </a:rPr>
              <a:t>blagovne</a:t>
            </a:r>
            <a:r>
              <a:rPr lang="en-GB" b="0" i="0" dirty="0">
                <a:solidFill>
                  <a:srgbClr val="34363E"/>
                </a:solidFill>
                <a:effectLst/>
                <a:latin typeface="Inter"/>
              </a:rPr>
              <a:t> </a:t>
            </a:r>
            <a:r>
              <a:rPr lang="en-GB" b="0" i="0" dirty="0" err="1">
                <a:solidFill>
                  <a:srgbClr val="34363E"/>
                </a:solidFill>
                <a:effectLst/>
                <a:latin typeface="Inter"/>
              </a:rPr>
              <a:t>znamke</a:t>
            </a:r>
            <a:r>
              <a:rPr lang="en-GB" b="0" i="0" dirty="0">
                <a:solidFill>
                  <a:srgbClr val="34363E"/>
                </a:solidFill>
                <a:effectLst/>
                <a:latin typeface="Inter"/>
              </a:rPr>
              <a:t>, </a:t>
            </a:r>
            <a:r>
              <a:rPr lang="en-GB" b="0" i="0" dirty="0" err="1">
                <a:solidFill>
                  <a:srgbClr val="34363E"/>
                </a:solidFill>
                <a:effectLst/>
                <a:latin typeface="Inter"/>
              </a:rPr>
              <a:t>slaba</a:t>
            </a:r>
            <a:r>
              <a:rPr lang="en-GB" b="0" i="0" dirty="0">
                <a:solidFill>
                  <a:srgbClr val="34363E"/>
                </a:solidFill>
                <a:effectLst/>
                <a:latin typeface="Inter"/>
              </a:rPr>
              <a:t> </a:t>
            </a:r>
            <a:r>
              <a:rPr lang="en-GB" b="0" i="0" dirty="0" err="1">
                <a:solidFill>
                  <a:srgbClr val="34363E"/>
                </a:solidFill>
                <a:effectLst/>
                <a:latin typeface="Inter"/>
              </a:rPr>
              <a:t>kakovost</a:t>
            </a:r>
            <a:r>
              <a:rPr lang="en-GB" b="0" i="0" dirty="0">
                <a:solidFill>
                  <a:srgbClr val="34363E"/>
                </a:solidFill>
                <a:effectLst/>
                <a:latin typeface="Inter"/>
              </a:rPr>
              <a:t> </a:t>
            </a:r>
            <a:r>
              <a:rPr lang="en-GB" b="0" i="0" dirty="0" err="1">
                <a:solidFill>
                  <a:srgbClr val="34363E"/>
                </a:solidFill>
                <a:effectLst/>
                <a:latin typeface="Inter"/>
              </a:rPr>
              <a:t>produktov</a:t>
            </a:r>
            <a:r>
              <a:rPr lang="en-GB" b="0" i="0" dirty="0">
                <a:solidFill>
                  <a:srgbClr val="34363E"/>
                </a:solidFill>
                <a:effectLst/>
                <a:latin typeface="Inter"/>
              </a:rPr>
              <a:t>, </a:t>
            </a:r>
            <a:r>
              <a:rPr lang="en-GB" b="0" i="0" dirty="0" err="1">
                <a:solidFill>
                  <a:srgbClr val="34363E"/>
                </a:solidFill>
                <a:effectLst/>
                <a:latin typeface="Inter"/>
              </a:rPr>
              <a:t>prenizka</a:t>
            </a:r>
            <a:r>
              <a:rPr lang="en-GB" b="0" i="0" dirty="0">
                <a:solidFill>
                  <a:srgbClr val="34363E"/>
                </a:solidFill>
                <a:effectLst/>
                <a:latin typeface="Inter"/>
              </a:rPr>
              <a:t> </a:t>
            </a:r>
            <a:r>
              <a:rPr lang="en-GB" b="0" i="0" dirty="0" err="1">
                <a:solidFill>
                  <a:srgbClr val="34363E"/>
                </a:solidFill>
                <a:effectLst/>
                <a:latin typeface="Inter"/>
              </a:rPr>
              <a:t>marža</a:t>
            </a:r>
            <a:r>
              <a:rPr lang="en-GB" b="0" i="0" dirty="0">
                <a:solidFill>
                  <a:srgbClr val="34363E"/>
                </a:solidFill>
                <a:effectLst/>
                <a:latin typeface="Inter"/>
              </a:rPr>
              <a:t> </a:t>
            </a:r>
            <a:r>
              <a:rPr lang="en-GB" b="0" i="0" dirty="0" err="1">
                <a:solidFill>
                  <a:srgbClr val="34363E"/>
                </a:solidFill>
                <a:effectLst/>
                <a:latin typeface="Inter"/>
              </a:rPr>
              <a:t>itn</a:t>
            </a:r>
            <a:r>
              <a:rPr lang="en-GB" b="0" i="0" dirty="0">
                <a:solidFill>
                  <a:srgbClr val="34363E"/>
                </a:solidFill>
                <a:effectLst/>
                <a:latin typeface="Inter"/>
              </a:rPr>
              <a:t>.</a:t>
            </a:r>
          </a:p>
          <a:p>
            <a:pPr algn="l"/>
            <a:r>
              <a:rPr lang="en-GB" b="1" i="0" dirty="0" err="1">
                <a:solidFill>
                  <a:srgbClr val="34363E"/>
                </a:solidFill>
                <a:effectLst/>
                <a:latin typeface="Inter"/>
              </a:rPr>
              <a:t>Priložnosti</a:t>
            </a:r>
            <a:r>
              <a:rPr lang="en-GB" b="0" i="0" dirty="0">
                <a:solidFill>
                  <a:srgbClr val="34363E"/>
                </a:solidFill>
                <a:effectLst/>
                <a:latin typeface="Inter"/>
              </a:rPr>
              <a:t> do </a:t>
            </a:r>
            <a:r>
              <a:rPr lang="en-GB" b="0" i="0" dirty="0" err="1">
                <a:solidFill>
                  <a:srgbClr val="34363E"/>
                </a:solidFill>
                <a:effectLst/>
                <a:latin typeface="Inter"/>
              </a:rPr>
              <a:t>tisti</a:t>
            </a:r>
            <a:r>
              <a:rPr lang="en-GB" b="0" i="0" dirty="0">
                <a:solidFill>
                  <a:srgbClr val="34363E"/>
                </a:solidFill>
                <a:effectLst/>
                <a:latin typeface="Inter"/>
              </a:rPr>
              <a:t> del </a:t>
            </a:r>
            <a:r>
              <a:rPr lang="en-GB" b="0" i="0" dirty="0" err="1">
                <a:solidFill>
                  <a:srgbClr val="34363E"/>
                </a:solidFill>
                <a:effectLst/>
                <a:latin typeface="Inter"/>
              </a:rPr>
              <a:t>analize</a:t>
            </a:r>
            <a:r>
              <a:rPr lang="en-GB" b="0" i="0" dirty="0">
                <a:solidFill>
                  <a:srgbClr val="34363E"/>
                </a:solidFill>
                <a:effectLst/>
                <a:latin typeface="Inter"/>
              </a:rPr>
              <a:t>, ki se </a:t>
            </a:r>
            <a:r>
              <a:rPr lang="en-GB" b="0" i="0" dirty="0" err="1">
                <a:solidFill>
                  <a:srgbClr val="34363E"/>
                </a:solidFill>
                <a:effectLst/>
                <a:latin typeface="Inter"/>
              </a:rPr>
              <a:t>nanašajo</a:t>
            </a:r>
            <a:r>
              <a:rPr lang="en-GB" b="0" i="0" dirty="0">
                <a:solidFill>
                  <a:srgbClr val="34363E"/>
                </a:solidFill>
                <a:effectLst/>
                <a:latin typeface="Inter"/>
              </a:rPr>
              <a:t> na </a:t>
            </a:r>
            <a:r>
              <a:rPr lang="en-GB" b="0" i="0" dirty="0" err="1">
                <a:solidFill>
                  <a:srgbClr val="34363E"/>
                </a:solidFill>
                <a:effectLst/>
                <a:latin typeface="Inter"/>
              </a:rPr>
              <a:t>elemente</a:t>
            </a:r>
            <a:r>
              <a:rPr lang="en-GB" b="0" i="0" dirty="0">
                <a:solidFill>
                  <a:srgbClr val="34363E"/>
                </a:solidFill>
                <a:effectLst/>
                <a:latin typeface="Inter"/>
              </a:rPr>
              <a:t> </a:t>
            </a:r>
            <a:r>
              <a:rPr lang="en-GB" b="0" i="0" dirty="0" err="1">
                <a:solidFill>
                  <a:srgbClr val="34363E"/>
                </a:solidFill>
                <a:effectLst/>
                <a:latin typeface="Inter"/>
              </a:rPr>
              <a:t>izven</a:t>
            </a:r>
            <a:r>
              <a:rPr lang="en-GB" b="0" i="0" dirty="0">
                <a:solidFill>
                  <a:srgbClr val="34363E"/>
                </a:solidFill>
                <a:effectLst/>
                <a:latin typeface="Inter"/>
              </a:rPr>
              <a:t> </a:t>
            </a:r>
            <a:r>
              <a:rPr lang="en-GB" b="0" i="0" dirty="0" err="1">
                <a:solidFill>
                  <a:srgbClr val="34363E"/>
                </a:solidFill>
                <a:effectLst/>
                <a:latin typeface="Inter"/>
              </a:rPr>
              <a:t>našega</a:t>
            </a:r>
            <a:r>
              <a:rPr lang="en-GB" b="0" i="0" dirty="0">
                <a:solidFill>
                  <a:srgbClr val="34363E"/>
                </a:solidFill>
                <a:effectLst/>
                <a:latin typeface="Inter"/>
              </a:rPr>
              <a:t> </a:t>
            </a:r>
            <a:r>
              <a:rPr lang="en-GB" b="0" i="0" dirty="0" err="1">
                <a:solidFill>
                  <a:srgbClr val="34363E"/>
                </a:solidFill>
                <a:effectLst/>
                <a:latin typeface="Inter"/>
              </a:rPr>
              <a:t>vpliva</a:t>
            </a:r>
            <a:r>
              <a:rPr lang="en-GB" b="0" i="0" dirty="0">
                <a:solidFill>
                  <a:srgbClr val="34363E"/>
                </a:solidFill>
                <a:effectLst/>
                <a:latin typeface="Inter"/>
              </a:rPr>
              <a:t>, </a:t>
            </a:r>
            <a:r>
              <a:rPr lang="en-GB" b="0" i="0" dirty="0" err="1">
                <a:solidFill>
                  <a:srgbClr val="34363E"/>
                </a:solidFill>
                <a:effectLst/>
                <a:latin typeface="Inter"/>
              </a:rPr>
              <a:t>vendar</a:t>
            </a:r>
            <a:r>
              <a:rPr lang="en-GB" b="0" i="0" dirty="0">
                <a:solidFill>
                  <a:srgbClr val="34363E"/>
                </a:solidFill>
                <a:effectLst/>
                <a:latin typeface="Inter"/>
              </a:rPr>
              <a:t> </a:t>
            </a:r>
            <a:r>
              <a:rPr lang="en-GB" b="0" i="0" dirty="0" err="1">
                <a:solidFill>
                  <a:srgbClr val="34363E"/>
                </a:solidFill>
                <a:effectLst/>
                <a:latin typeface="Inter"/>
              </a:rPr>
              <a:t>pozitivno</a:t>
            </a:r>
            <a:r>
              <a:rPr lang="en-GB" b="0" i="0" dirty="0">
                <a:solidFill>
                  <a:srgbClr val="34363E"/>
                </a:solidFill>
                <a:effectLst/>
                <a:latin typeface="Inter"/>
              </a:rPr>
              <a:t> </a:t>
            </a:r>
            <a:r>
              <a:rPr lang="en-GB" b="0" i="0" dirty="0" err="1">
                <a:solidFill>
                  <a:srgbClr val="34363E"/>
                </a:solidFill>
                <a:effectLst/>
                <a:latin typeface="Inter"/>
              </a:rPr>
              <a:t>vplivajo</a:t>
            </a:r>
            <a:r>
              <a:rPr lang="en-GB" b="0" i="0" dirty="0">
                <a:solidFill>
                  <a:srgbClr val="34363E"/>
                </a:solidFill>
                <a:effectLst/>
                <a:latin typeface="Inter"/>
              </a:rPr>
              <a:t> na </a:t>
            </a:r>
            <a:r>
              <a:rPr lang="en-GB" b="0" i="0" dirty="0" err="1">
                <a:solidFill>
                  <a:srgbClr val="34363E"/>
                </a:solidFill>
                <a:effectLst/>
                <a:latin typeface="Inter"/>
              </a:rPr>
              <a:t>naše</a:t>
            </a:r>
            <a:r>
              <a:rPr lang="en-GB" b="0" i="0" dirty="0">
                <a:solidFill>
                  <a:srgbClr val="34363E"/>
                </a:solidFill>
                <a:effectLst/>
                <a:latin typeface="Inter"/>
              </a:rPr>
              <a:t> </a:t>
            </a:r>
            <a:r>
              <a:rPr lang="en-GB" b="0" i="0" dirty="0" err="1">
                <a:solidFill>
                  <a:srgbClr val="34363E"/>
                </a:solidFill>
                <a:effectLst/>
                <a:latin typeface="Inter"/>
              </a:rPr>
              <a:t>delovanje</a:t>
            </a:r>
            <a:r>
              <a:rPr lang="en-GB" b="0" i="0" dirty="0">
                <a:solidFill>
                  <a:srgbClr val="34363E"/>
                </a:solidFill>
                <a:effectLst/>
                <a:latin typeface="Inter"/>
              </a:rPr>
              <a:t> </a:t>
            </a:r>
            <a:r>
              <a:rPr lang="en-GB" b="0" i="0" dirty="0" err="1">
                <a:solidFill>
                  <a:srgbClr val="34363E"/>
                </a:solidFill>
                <a:effectLst/>
                <a:latin typeface="Inter"/>
              </a:rPr>
              <a:t>ali</a:t>
            </a:r>
            <a:r>
              <a:rPr lang="en-GB" b="0" i="0" dirty="0">
                <a:solidFill>
                  <a:srgbClr val="34363E"/>
                </a:solidFill>
                <a:effectLst/>
                <a:latin typeface="Inter"/>
              </a:rPr>
              <a:t> </a:t>
            </a:r>
            <a:r>
              <a:rPr lang="en-GB" b="0" i="0" dirty="0" err="1">
                <a:solidFill>
                  <a:srgbClr val="34363E"/>
                </a:solidFill>
                <a:effectLst/>
                <a:latin typeface="Inter"/>
              </a:rPr>
              <a:t>bodo</a:t>
            </a:r>
            <a:r>
              <a:rPr lang="en-GB" b="0" i="0" dirty="0">
                <a:solidFill>
                  <a:srgbClr val="34363E"/>
                </a:solidFill>
                <a:effectLst/>
                <a:latin typeface="Inter"/>
              </a:rPr>
              <a:t> v </a:t>
            </a:r>
            <a:r>
              <a:rPr lang="en-GB" b="0" i="0" dirty="0" err="1">
                <a:solidFill>
                  <a:srgbClr val="34363E"/>
                </a:solidFill>
                <a:effectLst/>
                <a:latin typeface="Inter"/>
              </a:rPr>
              <a:t>zunanjem</a:t>
            </a:r>
            <a:r>
              <a:rPr lang="en-GB" b="0" i="0" dirty="0">
                <a:solidFill>
                  <a:srgbClr val="34363E"/>
                </a:solidFill>
                <a:effectLst/>
                <a:latin typeface="Inter"/>
              </a:rPr>
              <a:t> </a:t>
            </a:r>
            <a:r>
              <a:rPr lang="en-GB" b="0" i="0" dirty="0" err="1">
                <a:solidFill>
                  <a:srgbClr val="34363E"/>
                </a:solidFill>
                <a:effectLst/>
                <a:latin typeface="Inter"/>
              </a:rPr>
              <a:t>okolju</a:t>
            </a:r>
            <a:r>
              <a:rPr lang="en-GB" b="0" i="0" dirty="0">
                <a:solidFill>
                  <a:srgbClr val="34363E"/>
                </a:solidFill>
                <a:effectLst/>
                <a:latin typeface="Inter"/>
              </a:rPr>
              <a:t> </a:t>
            </a:r>
            <a:r>
              <a:rPr lang="en-GB" b="0" i="0" dirty="0" err="1">
                <a:solidFill>
                  <a:srgbClr val="34363E"/>
                </a:solidFill>
                <a:effectLst/>
                <a:latin typeface="Inter"/>
              </a:rPr>
              <a:t>nastopili</a:t>
            </a:r>
            <a:r>
              <a:rPr lang="en-GB" b="0" i="0" dirty="0">
                <a:solidFill>
                  <a:srgbClr val="34363E"/>
                </a:solidFill>
                <a:effectLst/>
                <a:latin typeface="Inter"/>
              </a:rPr>
              <a:t> v </a:t>
            </a:r>
            <a:r>
              <a:rPr lang="en-GB" b="0" i="0" dirty="0" err="1">
                <a:solidFill>
                  <a:srgbClr val="34363E"/>
                </a:solidFill>
                <a:effectLst/>
                <a:latin typeface="Inter"/>
              </a:rPr>
              <a:t>bližnji</a:t>
            </a:r>
            <a:r>
              <a:rPr lang="en-GB" b="0" i="0" dirty="0">
                <a:solidFill>
                  <a:srgbClr val="34363E"/>
                </a:solidFill>
                <a:effectLst/>
                <a:latin typeface="Inter"/>
              </a:rPr>
              <a:t> </a:t>
            </a:r>
            <a:r>
              <a:rPr lang="en-GB" b="0" i="0" dirty="0" err="1">
                <a:solidFill>
                  <a:srgbClr val="34363E"/>
                </a:solidFill>
                <a:effectLst/>
                <a:latin typeface="Inter"/>
              </a:rPr>
              <a:t>prihodnosti</a:t>
            </a:r>
            <a:r>
              <a:rPr lang="en-GB" b="0" i="0" dirty="0">
                <a:solidFill>
                  <a:srgbClr val="34363E"/>
                </a:solidFill>
                <a:effectLst/>
                <a:latin typeface="Inter"/>
              </a:rPr>
              <a:t>. To so na primer </a:t>
            </a:r>
            <a:r>
              <a:rPr lang="en-GB" b="0" i="0" dirty="0" err="1">
                <a:solidFill>
                  <a:srgbClr val="34363E"/>
                </a:solidFill>
                <a:effectLst/>
                <a:latin typeface="Inter"/>
              </a:rPr>
              <a:t>novi</a:t>
            </a:r>
            <a:r>
              <a:rPr lang="en-GB" b="0" i="0" dirty="0">
                <a:solidFill>
                  <a:srgbClr val="34363E"/>
                </a:solidFill>
                <a:effectLst/>
                <a:latin typeface="Inter"/>
              </a:rPr>
              <a:t> </a:t>
            </a:r>
            <a:r>
              <a:rPr lang="en-GB" b="0" i="0" dirty="0" err="1">
                <a:solidFill>
                  <a:srgbClr val="34363E"/>
                </a:solidFill>
                <a:effectLst/>
                <a:latin typeface="Inter"/>
              </a:rPr>
              <a:t>tržni</a:t>
            </a:r>
            <a:r>
              <a:rPr lang="en-GB" b="0" i="0" dirty="0">
                <a:solidFill>
                  <a:srgbClr val="34363E"/>
                </a:solidFill>
                <a:effectLst/>
                <a:latin typeface="Inter"/>
              </a:rPr>
              <a:t> </a:t>
            </a:r>
            <a:r>
              <a:rPr lang="en-GB" b="0" i="0" dirty="0" err="1">
                <a:solidFill>
                  <a:srgbClr val="34363E"/>
                </a:solidFill>
                <a:effectLst/>
                <a:latin typeface="Inter"/>
              </a:rPr>
              <a:t>trendi</a:t>
            </a:r>
            <a:r>
              <a:rPr lang="en-GB" b="0" i="0" dirty="0">
                <a:solidFill>
                  <a:srgbClr val="34363E"/>
                </a:solidFill>
                <a:effectLst/>
                <a:latin typeface="Inter"/>
              </a:rPr>
              <a:t>, </a:t>
            </a:r>
            <a:r>
              <a:rPr lang="en-GB" b="0" i="0" dirty="0" err="1">
                <a:solidFill>
                  <a:srgbClr val="34363E"/>
                </a:solidFill>
                <a:effectLst/>
                <a:latin typeface="Inter"/>
              </a:rPr>
              <a:t>paradigme</a:t>
            </a:r>
            <a:r>
              <a:rPr lang="en-GB" b="0" i="0" dirty="0">
                <a:solidFill>
                  <a:srgbClr val="34363E"/>
                </a:solidFill>
                <a:effectLst/>
                <a:latin typeface="Inter"/>
              </a:rPr>
              <a:t>, </a:t>
            </a:r>
            <a:r>
              <a:rPr lang="en-GB" b="0" i="0" dirty="0" err="1">
                <a:solidFill>
                  <a:srgbClr val="34363E"/>
                </a:solidFill>
                <a:effectLst/>
                <a:latin typeface="Inter"/>
              </a:rPr>
              <a:t>večje</a:t>
            </a:r>
            <a:r>
              <a:rPr lang="en-GB" b="0" i="0" dirty="0">
                <a:solidFill>
                  <a:srgbClr val="34363E"/>
                </a:solidFill>
                <a:effectLst/>
                <a:latin typeface="Inter"/>
              </a:rPr>
              <a:t> </a:t>
            </a:r>
            <a:r>
              <a:rPr lang="en-GB" b="0" i="0" dirty="0" err="1">
                <a:solidFill>
                  <a:srgbClr val="34363E"/>
                </a:solidFill>
                <a:effectLst/>
                <a:latin typeface="Inter"/>
              </a:rPr>
              <a:t>spremembe</a:t>
            </a:r>
            <a:r>
              <a:rPr lang="en-GB" b="0" i="0" dirty="0">
                <a:solidFill>
                  <a:srgbClr val="34363E"/>
                </a:solidFill>
                <a:effectLst/>
                <a:latin typeface="Inter"/>
              </a:rPr>
              <a:t> in </a:t>
            </a:r>
            <a:r>
              <a:rPr lang="en-GB" b="0" i="0" dirty="0" err="1">
                <a:solidFill>
                  <a:srgbClr val="34363E"/>
                </a:solidFill>
                <a:effectLst/>
                <a:latin typeface="Inter"/>
              </a:rPr>
              <a:t>podobno</a:t>
            </a:r>
            <a:r>
              <a:rPr lang="en-GB" b="0" i="0" dirty="0">
                <a:solidFill>
                  <a:srgbClr val="34363E"/>
                </a:solidFill>
                <a:effectLst/>
                <a:latin typeface="Inter"/>
              </a:rPr>
              <a:t>. </a:t>
            </a:r>
            <a:r>
              <a:rPr lang="en-GB" b="0" i="0" dirty="0" err="1">
                <a:solidFill>
                  <a:srgbClr val="34363E"/>
                </a:solidFill>
                <a:effectLst/>
                <a:latin typeface="Inter"/>
              </a:rPr>
              <a:t>Nanašajo</a:t>
            </a:r>
            <a:r>
              <a:rPr lang="en-GB" b="0" i="0" dirty="0">
                <a:solidFill>
                  <a:srgbClr val="34363E"/>
                </a:solidFill>
                <a:effectLst/>
                <a:latin typeface="Inter"/>
              </a:rPr>
              <a:t> se </a:t>
            </a:r>
            <a:r>
              <a:rPr lang="en-GB" b="0" i="0" dirty="0" err="1">
                <a:solidFill>
                  <a:srgbClr val="34363E"/>
                </a:solidFill>
                <a:effectLst/>
                <a:latin typeface="Inter"/>
              </a:rPr>
              <a:t>predvsem</a:t>
            </a:r>
            <a:r>
              <a:rPr lang="en-GB" b="0" i="0" dirty="0">
                <a:solidFill>
                  <a:srgbClr val="34363E"/>
                </a:solidFill>
                <a:effectLst/>
                <a:latin typeface="Inter"/>
              </a:rPr>
              <a:t> na </a:t>
            </a:r>
            <a:r>
              <a:rPr lang="en-GB" b="0" i="0" dirty="0" err="1">
                <a:solidFill>
                  <a:srgbClr val="34363E"/>
                </a:solidFill>
                <a:effectLst/>
                <a:latin typeface="Inter"/>
              </a:rPr>
              <a:t>politične</a:t>
            </a:r>
            <a:r>
              <a:rPr lang="en-GB" b="0" i="0" dirty="0">
                <a:solidFill>
                  <a:srgbClr val="34363E"/>
                </a:solidFill>
                <a:effectLst/>
                <a:latin typeface="Inter"/>
              </a:rPr>
              <a:t>, </a:t>
            </a:r>
            <a:r>
              <a:rPr lang="en-GB" b="0" i="0" dirty="0" err="1">
                <a:solidFill>
                  <a:srgbClr val="34363E"/>
                </a:solidFill>
                <a:effectLst/>
                <a:latin typeface="Inter"/>
              </a:rPr>
              <a:t>ekonomske</a:t>
            </a:r>
            <a:r>
              <a:rPr lang="en-GB" b="0" i="0" dirty="0">
                <a:solidFill>
                  <a:srgbClr val="34363E"/>
                </a:solidFill>
                <a:effectLst/>
                <a:latin typeface="Inter"/>
              </a:rPr>
              <a:t>, </a:t>
            </a:r>
            <a:r>
              <a:rPr lang="en-GB" b="0" i="0" dirty="0" err="1">
                <a:solidFill>
                  <a:srgbClr val="34363E"/>
                </a:solidFill>
                <a:effectLst/>
                <a:latin typeface="Inter"/>
              </a:rPr>
              <a:t>socialne</a:t>
            </a:r>
            <a:r>
              <a:rPr lang="en-GB" b="0" i="0" dirty="0">
                <a:solidFill>
                  <a:srgbClr val="34363E"/>
                </a:solidFill>
                <a:effectLst/>
                <a:latin typeface="Inter"/>
              </a:rPr>
              <a:t>, </a:t>
            </a:r>
            <a:r>
              <a:rPr lang="en-GB" b="0" i="0" dirty="0" err="1">
                <a:solidFill>
                  <a:srgbClr val="34363E"/>
                </a:solidFill>
                <a:effectLst/>
                <a:latin typeface="Inter"/>
              </a:rPr>
              <a:t>okoljske</a:t>
            </a:r>
            <a:r>
              <a:rPr lang="en-GB" b="0" i="0" dirty="0">
                <a:solidFill>
                  <a:srgbClr val="34363E"/>
                </a:solidFill>
                <a:effectLst/>
                <a:latin typeface="Inter"/>
              </a:rPr>
              <a:t>, </a:t>
            </a:r>
            <a:r>
              <a:rPr lang="en-GB" b="0" i="0" dirty="0" err="1">
                <a:solidFill>
                  <a:srgbClr val="34363E"/>
                </a:solidFill>
                <a:effectLst/>
                <a:latin typeface="Inter"/>
              </a:rPr>
              <a:t>demografske</a:t>
            </a:r>
            <a:r>
              <a:rPr lang="en-GB" b="0" i="0" dirty="0">
                <a:solidFill>
                  <a:srgbClr val="34363E"/>
                </a:solidFill>
                <a:effectLst/>
                <a:latin typeface="Inter"/>
              </a:rPr>
              <a:t>, </a:t>
            </a:r>
            <a:r>
              <a:rPr lang="en-GB" b="0" i="0" dirty="0" err="1">
                <a:solidFill>
                  <a:srgbClr val="34363E"/>
                </a:solidFill>
                <a:effectLst/>
                <a:latin typeface="Inter"/>
              </a:rPr>
              <a:t>tehnološke</a:t>
            </a:r>
            <a:r>
              <a:rPr lang="en-GB" b="0" i="0" dirty="0">
                <a:solidFill>
                  <a:srgbClr val="34363E"/>
                </a:solidFill>
                <a:effectLst/>
                <a:latin typeface="Inter"/>
              </a:rPr>
              <a:t>, </a:t>
            </a:r>
            <a:r>
              <a:rPr lang="en-GB" b="0" i="0" dirty="0" err="1">
                <a:solidFill>
                  <a:srgbClr val="34363E"/>
                </a:solidFill>
                <a:effectLst/>
                <a:latin typeface="Inter"/>
              </a:rPr>
              <a:t>vladne</a:t>
            </a:r>
            <a:r>
              <a:rPr lang="en-GB" b="0" i="0" dirty="0">
                <a:solidFill>
                  <a:srgbClr val="34363E"/>
                </a:solidFill>
                <a:effectLst/>
                <a:latin typeface="Inter"/>
              </a:rPr>
              <a:t>, </a:t>
            </a:r>
            <a:r>
              <a:rPr lang="en-GB" b="0" i="0" dirty="0" err="1">
                <a:solidFill>
                  <a:srgbClr val="34363E"/>
                </a:solidFill>
                <a:effectLst/>
                <a:latin typeface="Inter"/>
              </a:rPr>
              <a:t>zakonske</a:t>
            </a:r>
            <a:r>
              <a:rPr lang="en-GB" b="0" i="0" dirty="0">
                <a:solidFill>
                  <a:srgbClr val="34363E"/>
                </a:solidFill>
                <a:effectLst/>
                <a:latin typeface="Inter"/>
              </a:rPr>
              <a:t> in </a:t>
            </a:r>
            <a:r>
              <a:rPr lang="en-GB" b="0" i="0" dirty="0" err="1">
                <a:solidFill>
                  <a:srgbClr val="34363E"/>
                </a:solidFill>
                <a:effectLst/>
                <a:latin typeface="Inter"/>
              </a:rPr>
              <a:t>konkurenčne</a:t>
            </a:r>
            <a:r>
              <a:rPr lang="en-GB" b="0" i="0" dirty="0">
                <a:solidFill>
                  <a:srgbClr val="34363E"/>
                </a:solidFill>
                <a:effectLst/>
                <a:latin typeface="Inter"/>
              </a:rPr>
              <a:t> </a:t>
            </a:r>
            <a:r>
              <a:rPr lang="en-GB" b="0" i="0" dirty="0" err="1">
                <a:solidFill>
                  <a:srgbClr val="34363E"/>
                </a:solidFill>
                <a:effectLst/>
                <a:latin typeface="Inter"/>
              </a:rPr>
              <a:t>trende</a:t>
            </a:r>
            <a:r>
              <a:rPr lang="en-GB" b="0" i="0" dirty="0">
                <a:solidFill>
                  <a:srgbClr val="34363E"/>
                </a:solidFill>
                <a:effectLst/>
                <a:latin typeface="Inter"/>
              </a:rPr>
              <a:t>. </a:t>
            </a:r>
            <a:r>
              <a:rPr lang="en-GB" b="0" i="0" dirty="0" err="1">
                <a:solidFill>
                  <a:srgbClr val="34363E"/>
                </a:solidFill>
                <a:effectLst/>
                <a:latin typeface="Inter"/>
              </a:rPr>
              <a:t>Seveda</a:t>
            </a:r>
            <a:r>
              <a:rPr lang="en-GB" b="0" i="0" dirty="0">
                <a:solidFill>
                  <a:srgbClr val="34363E"/>
                </a:solidFill>
                <a:effectLst/>
                <a:latin typeface="Inter"/>
              </a:rPr>
              <a:t> so </a:t>
            </a:r>
            <a:r>
              <a:rPr lang="en-GB" b="0" i="0" dirty="0" err="1">
                <a:solidFill>
                  <a:srgbClr val="34363E"/>
                </a:solidFill>
                <a:effectLst/>
                <a:latin typeface="Inter"/>
              </a:rPr>
              <a:t>vse</a:t>
            </a:r>
            <a:r>
              <a:rPr lang="en-GB" b="0" i="0" dirty="0">
                <a:solidFill>
                  <a:srgbClr val="34363E"/>
                </a:solidFill>
                <a:effectLst/>
                <a:latin typeface="Inter"/>
              </a:rPr>
              <a:t> to </a:t>
            </a:r>
            <a:r>
              <a:rPr lang="en-GB" b="0" i="0" dirty="0" err="1">
                <a:solidFill>
                  <a:srgbClr val="34363E"/>
                </a:solidFill>
                <a:effectLst/>
                <a:latin typeface="Inter"/>
              </a:rPr>
              <a:t>lahko</a:t>
            </a:r>
            <a:r>
              <a:rPr lang="en-GB" b="0" i="0" dirty="0">
                <a:solidFill>
                  <a:srgbClr val="34363E"/>
                </a:solidFill>
                <a:effectLst/>
                <a:latin typeface="Inter"/>
              </a:rPr>
              <a:t> </a:t>
            </a:r>
            <a:r>
              <a:rPr lang="en-GB" b="0" i="0" dirty="0" err="1">
                <a:solidFill>
                  <a:srgbClr val="34363E"/>
                </a:solidFill>
                <a:effectLst/>
                <a:latin typeface="Inter"/>
              </a:rPr>
              <a:t>tudi</a:t>
            </a:r>
            <a:r>
              <a:rPr lang="en-GB" b="0" i="0" dirty="0">
                <a:solidFill>
                  <a:srgbClr val="34363E"/>
                </a:solidFill>
                <a:effectLst/>
                <a:latin typeface="Inter"/>
              </a:rPr>
              <a:t> </a:t>
            </a:r>
            <a:r>
              <a:rPr lang="en-GB" b="0" i="0" dirty="0" err="1">
                <a:solidFill>
                  <a:srgbClr val="34363E"/>
                </a:solidFill>
                <a:effectLst/>
                <a:latin typeface="Inter"/>
              </a:rPr>
              <a:t>nevarnosti</a:t>
            </a:r>
            <a:r>
              <a:rPr lang="en-GB" b="0" i="0" dirty="0">
                <a:solidFill>
                  <a:srgbClr val="34363E"/>
                </a:solidFill>
                <a:effectLst/>
                <a:latin typeface="Inter"/>
              </a:rPr>
              <a:t>. </a:t>
            </a:r>
            <a:r>
              <a:rPr lang="en-GB" b="0" i="0" dirty="0" err="1">
                <a:solidFill>
                  <a:srgbClr val="34363E"/>
                </a:solidFill>
                <a:effectLst/>
                <a:latin typeface="Inter"/>
              </a:rPr>
              <a:t>Priložnosti</a:t>
            </a:r>
            <a:r>
              <a:rPr lang="en-GB" b="0" i="0" dirty="0">
                <a:solidFill>
                  <a:srgbClr val="34363E"/>
                </a:solidFill>
                <a:effectLst/>
                <a:latin typeface="Inter"/>
              </a:rPr>
              <a:t> </a:t>
            </a:r>
            <a:r>
              <a:rPr lang="en-GB" b="0" i="0" dirty="0" err="1">
                <a:solidFill>
                  <a:srgbClr val="34363E"/>
                </a:solidFill>
                <a:effectLst/>
                <a:latin typeface="Inter"/>
              </a:rPr>
              <a:t>nam</a:t>
            </a:r>
            <a:r>
              <a:rPr lang="en-GB" b="0" i="0" dirty="0">
                <a:solidFill>
                  <a:srgbClr val="34363E"/>
                </a:solidFill>
                <a:effectLst/>
                <a:latin typeface="Inter"/>
              </a:rPr>
              <a:t> </a:t>
            </a:r>
            <a:r>
              <a:rPr lang="en-GB" b="0" i="0" dirty="0" err="1">
                <a:solidFill>
                  <a:srgbClr val="34363E"/>
                </a:solidFill>
                <a:effectLst/>
                <a:latin typeface="Inter"/>
              </a:rPr>
              <a:t>omogočajo</a:t>
            </a:r>
            <a:r>
              <a:rPr lang="en-GB" b="0" i="0" dirty="0">
                <a:solidFill>
                  <a:srgbClr val="34363E"/>
                </a:solidFill>
                <a:effectLst/>
                <a:latin typeface="Inter"/>
              </a:rPr>
              <a:t>, da </a:t>
            </a:r>
            <a:r>
              <a:rPr lang="en-GB" b="0" i="0" dirty="0" err="1">
                <a:solidFill>
                  <a:srgbClr val="34363E"/>
                </a:solidFill>
                <a:effectLst/>
                <a:latin typeface="Inter"/>
              </a:rPr>
              <a:t>še</a:t>
            </a:r>
            <a:r>
              <a:rPr lang="en-GB" b="0" i="0" dirty="0">
                <a:solidFill>
                  <a:srgbClr val="34363E"/>
                </a:solidFill>
                <a:effectLst/>
                <a:latin typeface="Inter"/>
              </a:rPr>
              <a:t> </a:t>
            </a:r>
            <a:r>
              <a:rPr lang="en-GB" b="0" i="0" dirty="0" err="1">
                <a:solidFill>
                  <a:srgbClr val="34363E"/>
                </a:solidFill>
                <a:effectLst/>
                <a:latin typeface="Inter"/>
              </a:rPr>
              <a:t>hitreje</a:t>
            </a:r>
            <a:r>
              <a:rPr lang="en-GB" b="0" i="0" dirty="0">
                <a:solidFill>
                  <a:srgbClr val="34363E"/>
                </a:solidFill>
                <a:effectLst/>
                <a:latin typeface="Inter"/>
              </a:rPr>
              <a:t> </a:t>
            </a:r>
            <a:r>
              <a:rPr lang="en-GB" b="0" i="0" dirty="0" err="1">
                <a:solidFill>
                  <a:srgbClr val="34363E"/>
                </a:solidFill>
                <a:effectLst/>
                <a:latin typeface="Inter"/>
              </a:rPr>
              <a:t>izkoristimo</a:t>
            </a:r>
            <a:r>
              <a:rPr lang="en-GB" b="0" i="0" dirty="0">
                <a:solidFill>
                  <a:srgbClr val="34363E"/>
                </a:solidFill>
                <a:effectLst/>
                <a:latin typeface="Inter"/>
              </a:rPr>
              <a:t> </a:t>
            </a:r>
            <a:r>
              <a:rPr lang="en-GB" b="0" i="0" dirty="0" err="1">
                <a:solidFill>
                  <a:srgbClr val="34363E"/>
                </a:solidFill>
                <a:effectLst/>
                <a:latin typeface="Inter"/>
              </a:rPr>
              <a:t>svoje</a:t>
            </a:r>
            <a:r>
              <a:rPr lang="en-GB" b="0" i="0" dirty="0">
                <a:solidFill>
                  <a:srgbClr val="34363E"/>
                </a:solidFill>
                <a:effectLst/>
                <a:latin typeface="Inter"/>
              </a:rPr>
              <a:t> </a:t>
            </a:r>
            <a:r>
              <a:rPr lang="en-GB" b="0" i="0" dirty="0" err="1">
                <a:solidFill>
                  <a:srgbClr val="34363E"/>
                </a:solidFill>
                <a:effectLst/>
                <a:latin typeface="Inter"/>
              </a:rPr>
              <a:t>prednosti</a:t>
            </a:r>
            <a:r>
              <a:rPr lang="en-GB" b="0" i="0" dirty="0">
                <a:solidFill>
                  <a:srgbClr val="34363E"/>
                </a:solidFill>
                <a:effectLst/>
                <a:latin typeface="Inter"/>
              </a:rPr>
              <a:t> in </a:t>
            </a:r>
            <a:r>
              <a:rPr lang="en-GB" b="0" i="0" dirty="0" err="1">
                <a:solidFill>
                  <a:srgbClr val="34363E"/>
                </a:solidFill>
                <a:effectLst/>
                <a:latin typeface="Inter"/>
              </a:rPr>
              <a:t>delujejo</a:t>
            </a:r>
            <a:r>
              <a:rPr lang="en-GB" b="0" i="0" dirty="0">
                <a:solidFill>
                  <a:srgbClr val="34363E"/>
                </a:solidFill>
                <a:effectLst/>
                <a:latin typeface="Inter"/>
              </a:rPr>
              <a:t> </a:t>
            </a:r>
            <a:r>
              <a:rPr lang="en-GB" b="0" i="0" dirty="0" err="1">
                <a:solidFill>
                  <a:srgbClr val="34363E"/>
                </a:solidFill>
                <a:effectLst/>
                <a:latin typeface="Inter"/>
              </a:rPr>
              <a:t>kot</a:t>
            </a:r>
            <a:r>
              <a:rPr lang="en-GB" b="0" i="0" dirty="0">
                <a:solidFill>
                  <a:srgbClr val="34363E"/>
                </a:solidFill>
                <a:effectLst/>
                <a:latin typeface="Inter"/>
              </a:rPr>
              <a:t> </a:t>
            </a:r>
            <a:r>
              <a:rPr lang="en-GB" b="0" i="0" dirty="0" err="1">
                <a:solidFill>
                  <a:srgbClr val="34363E"/>
                </a:solidFill>
                <a:effectLst/>
                <a:latin typeface="Inter"/>
              </a:rPr>
              <a:t>vzvod</a:t>
            </a:r>
            <a:r>
              <a:rPr lang="en-GB" b="0" i="0" dirty="0">
                <a:solidFill>
                  <a:srgbClr val="34363E"/>
                </a:solidFill>
                <a:effectLst/>
                <a:latin typeface="Inter"/>
              </a:rPr>
              <a:t>. </a:t>
            </a:r>
            <a:r>
              <a:rPr lang="en-GB" b="0" i="0" dirty="0" err="1">
                <a:solidFill>
                  <a:srgbClr val="34363E"/>
                </a:solidFill>
                <a:effectLst/>
                <a:latin typeface="Inter"/>
              </a:rPr>
              <a:t>Če</a:t>
            </a:r>
            <a:r>
              <a:rPr lang="en-GB" b="0" i="0" dirty="0">
                <a:solidFill>
                  <a:srgbClr val="34363E"/>
                </a:solidFill>
                <a:effectLst/>
                <a:latin typeface="Inter"/>
              </a:rPr>
              <a:t> </a:t>
            </a:r>
            <a:r>
              <a:rPr lang="en-GB" b="0" i="0" dirty="0" err="1">
                <a:solidFill>
                  <a:srgbClr val="34363E"/>
                </a:solidFill>
                <a:effectLst/>
                <a:latin typeface="Inter"/>
              </a:rPr>
              <a:t>izkoristimo</a:t>
            </a:r>
            <a:r>
              <a:rPr lang="en-GB" b="0" i="0" dirty="0">
                <a:solidFill>
                  <a:srgbClr val="34363E"/>
                </a:solidFill>
                <a:effectLst/>
                <a:latin typeface="Inter"/>
              </a:rPr>
              <a:t> </a:t>
            </a:r>
            <a:r>
              <a:rPr lang="en-GB" b="0" i="0" dirty="0" err="1">
                <a:solidFill>
                  <a:srgbClr val="34363E"/>
                </a:solidFill>
                <a:effectLst/>
                <a:latin typeface="Inter"/>
              </a:rPr>
              <a:t>prave</a:t>
            </a:r>
            <a:r>
              <a:rPr lang="en-GB" b="0" i="0" dirty="0">
                <a:solidFill>
                  <a:srgbClr val="34363E"/>
                </a:solidFill>
                <a:effectLst/>
                <a:latin typeface="Inter"/>
              </a:rPr>
              <a:t> </a:t>
            </a:r>
            <a:r>
              <a:rPr lang="en-GB" b="0" i="0" dirty="0" err="1">
                <a:solidFill>
                  <a:srgbClr val="34363E"/>
                </a:solidFill>
                <a:effectLst/>
                <a:latin typeface="Inter"/>
              </a:rPr>
              <a:t>priložnosti</a:t>
            </a:r>
            <a:r>
              <a:rPr lang="en-GB" b="0" i="0" dirty="0">
                <a:solidFill>
                  <a:srgbClr val="34363E"/>
                </a:solidFill>
                <a:effectLst/>
                <a:latin typeface="Inter"/>
              </a:rPr>
              <a:t>, </a:t>
            </a:r>
            <a:r>
              <a:rPr lang="en-GB" b="0" i="0" dirty="0" err="1">
                <a:solidFill>
                  <a:srgbClr val="34363E"/>
                </a:solidFill>
                <a:effectLst/>
                <a:latin typeface="Inter"/>
              </a:rPr>
              <a:t>lahko</a:t>
            </a:r>
            <a:r>
              <a:rPr lang="en-GB" b="0" i="0" dirty="0">
                <a:solidFill>
                  <a:srgbClr val="34363E"/>
                </a:solidFill>
                <a:effectLst/>
                <a:latin typeface="Inter"/>
              </a:rPr>
              <a:t> </a:t>
            </a:r>
            <a:r>
              <a:rPr lang="en-GB" b="0" i="0" dirty="0" err="1">
                <a:solidFill>
                  <a:srgbClr val="34363E"/>
                </a:solidFill>
                <a:effectLst/>
                <a:latin typeface="Inter"/>
              </a:rPr>
              <a:t>naredimo</a:t>
            </a:r>
            <a:r>
              <a:rPr lang="en-GB" b="0" i="0" dirty="0">
                <a:solidFill>
                  <a:srgbClr val="34363E"/>
                </a:solidFill>
                <a:effectLst/>
                <a:latin typeface="Inter"/>
              </a:rPr>
              <a:t> </a:t>
            </a:r>
            <a:r>
              <a:rPr lang="en-GB" b="0" i="0" dirty="0" err="1">
                <a:solidFill>
                  <a:srgbClr val="34363E"/>
                </a:solidFill>
                <a:effectLst/>
                <a:latin typeface="Inter"/>
              </a:rPr>
              <a:t>bistveno</a:t>
            </a:r>
            <a:r>
              <a:rPr lang="en-GB" b="0" i="0" dirty="0">
                <a:solidFill>
                  <a:srgbClr val="34363E"/>
                </a:solidFill>
                <a:effectLst/>
                <a:latin typeface="Inter"/>
              </a:rPr>
              <a:t> </a:t>
            </a:r>
            <a:r>
              <a:rPr lang="en-GB" b="0" i="0" dirty="0" err="1">
                <a:solidFill>
                  <a:srgbClr val="34363E"/>
                </a:solidFill>
                <a:effectLst/>
                <a:latin typeface="Inter"/>
              </a:rPr>
              <a:t>več</a:t>
            </a:r>
            <a:r>
              <a:rPr lang="en-GB" b="0" i="0" dirty="0">
                <a:solidFill>
                  <a:srgbClr val="34363E"/>
                </a:solidFill>
                <a:effectLst/>
                <a:latin typeface="Inter"/>
              </a:rPr>
              <a:t> v </a:t>
            </a:r>
            <a:r>
              <a:rPr lang="en-GB" b="0" i="0" dirty="0" err="1">
                <a:solidFill>
                  <a:srgbClr val="34363E"/>
                </a:solidFill>
                <a:effectLst/>
                <a:latin typeface="Inter"/>
              </a:rPr>
              <a:t>krajšem</a:t>
            </a:r>
            <a:r>
              <a:rPr lang="en-GB" b="0" i="0" dirty="0">
                <a:solidFill>
                  <a:srgbClr val="34363E"/>
                </a:solidFill>
                <a:effectLst/>
                <a:latin typeface="Inter"/>
              </a:rPr>
              <a:t> </a:t>
            </a:r>
            <a:r>
              <a:rPr lang="en-GB" b="0" i="0" dirty="0" err="1">
                <a:solidFill>
                  <a:srgbClr val="34363E"/>
                </a:solidFill>
                <a:effectLst/>
                <a:latin typeface="Inter"/>
              </a:rPr>
              <a:t>času</a:t>
            </a:r>
            <a:r>
              <a:rPr lang="en-GB" b="0" i="0" dirty="0">
                <a:solidFill>
                  <a:srgbClr val="34363E"/>
                </a:solidFill>
                <a:effectLst/>
                <a:latin typeface="Inter"/>
              </a:rPr>
              <a:t>. </a:t>
            </a:r>
            <a:r>
              <a:rPr lang="en-GB" b="0" i="0" dirty="0" err="1">
                <a:solidFill>
                  <a:srgbClr val="34363E"/>
                </a:solidFill>
                <a:effectLst/>
                <a:latin typeface="Inter"/>
              </a:rPr>
              <a:t>Primeri</a:t>
            </a:r>
            <a:r>
              <a:rPr lang="en-GB" b="0" i="0" dirty="0">
                <a:solidFill>
                  <a:srgbClr val="34363E"/>
                </a:solidFill>
                <a:effectLst/>
                <a:latin typeface="Inter"/>
              </a:rPr>
              <a:t> </a:t>
            </a:r>
            <a:r>
              <a:rPr lang="en-GB" b="0" i="0" dirty="0" err="1">
                <a:solidFill>
                  <a:srgbClr val="34363E"/>
                </a:solidFill>
                <a:effectLst/>
                <a:latin typeface="Inter"/>
              </a:rPr>
              <a:t>priložnosti</a:t>
            </a:r>
            <a:r>
              <a:rPr lang="en-GB" b="0" i="0" dirty="0">
                <a:solidFill>
                  <a:srgbClr val="34363E"/>
                </a:solidFill>
                <a:effectLst/>
                <a:latin typeface="Inter"/>
              </a:rPr>
              <a:t> so na primer </a:t>
            </a:r>
            <a:r>
              <a:rPr lang="en-GB" b="0" i="0" dirty="0" err="1">
                <a:solidFill>
                  <a:srgbClr val="34363E"/>
                </a:solidFill>
                <a:effectLst/>
                <a:latin typeface="Inter"/>
              </a:rPr>
              <a:t>tranzicija</a:t>
            </a:r>
            <a:r>
              <a:rPr lang="en-GB" b="0" i="0" dirty="0">
                <a:solidFill>
                  <a:srgbClr val="34363E"/>
                </a:solidFill>
                <a:effectLst/>
                <a:latin typeface="Inter"/>
              </a:rPr>
              <a:t>, </a:t>
            </a:r>
            <a:r>
              <a:rPr lang="en-GB" b="0" i="0" dirty="0" err="1">
                <a:solidFill>
                  <a:srgbClr val="34363E"/>
                </a:solidFill>
                <a:effectLst/>
                <a:latin typeface="Inter"/>
              </a:rPr>
              <a:t>sprememba</a:t>
            </a:r>
            <a:r>
              <a:rPr lang="en-GB" b="0" i="0" dirty="0">
                <a:solidFill>
                  <a:srgbClr val="34363E"/>
                </a:solidFill>
                <a:effectLst/>
                <a:latin typeface="Inter"/>
              </a:rPr>
              <a:t> </a:t>
            </a:r>
            <a:r>
              <a:rPr lang="en-GB" b="0" i="0" dirty="0" err="1">
                <a:solidFill>
                  <a:srgbClr val="34363E"/>
                </a:solidFill>
                <a:effectLst/>
                <a:latin typeface="Inter"/>
              </a:rPr>
              <a:t>kupne</a:t>
            </a:r>
            <a:r>
              <a:rPr lang="en-GB" b="0" i="0" dirty="0">
                <a:solidFill>
                  <a:srgbClr val="34363E"/>
                </a:solidFill>
                <a:effectLst/>
                <a:latin typeface="Inter"/>
              </a:rPr>
              <a:t> </a:t>
            </a:r>
            <a:r>
              <a:rPr lang="en-GB" b="0" i="0" dirty="0" err="1">
                <a:solidFill>
                  <a:srgbClr val="34363E"/>
                </a:solidFill>
                <a:effectLst/>
                <a:latin typeface="Inter"/>
              </a:rPr>
              <a:t>moči</a:t>
            </a:r>
            <a:r>
              <a:rPr lang="en-GB" b="0" i="0" dirty="0">
                <a:solidFill>
                  <a:srgbClr val="34363E"/>
                </a:solidFill>
                <a:effectLst/>
                <a:latin typeface="Inter"/>
              </a:rPr>
              <a:t> </a:t>
            </a:r>
            <a:r>
              <a:rPr lang="en-GB" b="0" i="0" dirty="0" err="1">
                <a:solidFill>
                  <a:srgbClr val="34363E"/>
                </a:solidFill>
                <a:effectLst/>
                <a:latin typeface="Inter"/>
              </a:rPr>
              <a:t>kupcev</a:t>
            </a:r>
            <a:r>
              <a:rPr lang="en-GB" b="0" i="0" dirty="0">
                <a:solidFill>
                  <a:srgbClr val="34363E"/>
                </a:solidFill>
                <a:effectLst/>
                <a:latin typeface="Inter"/>
              </a:rPr>
              <a:t>, </a:t>
            </a:r>
            <a:r>
              <a:rPr lang="en-GB" b="0" i="0" dirty="0" err="1">
                <a:solidFill>
                  <a:srgbClr val="34363E"/>
                </a:solidFill>
                <a:effectLst/>
                <a:latin typeface="Inter"/>
              </a:rPr>
              <a:t>liberalizacija</a:t>
            </a:r>
            <a:r>
              <a:rPr lang="en-GB" b="0" i="0" dirty="0">
                <a:solidFill>
                  <a:srgbClr val="34363E"/>
                </a:solidFill>
                <a:effectLst/>
                <a:latin typeface="Inter"/>
              </a:rPr>
              <a:t> </a:t>
            </a:r>
            <a:r>
              <a:rPr lang="en-GB" b="0" i="0" dirty="0" err="1">
                <a:solidFill>
                  <a:srgbClr val="34363E"/>
                </a:solidFill>
                <a:effectLst/>
                <a:latin typeface="Inter"/>
              </a:rPr>
              <a:t>trgov</a:t>
            </a:r>
            <a:r>
              <a:rPr lang="en-GB" b="0" i="0" dirty="0">
                <a:solidFill>
                  <a:srgbClr val="34363E"/>
                </a:solidFill>
                <a:effectLst/>
                <a:latin typeface="Inter"/>
              </a:rPr>
              <a:t>, </a:t>
            </a:r>
            <a:r>
              <a:rPr lang="en-GB" b="0" i="0" dirty="0" err="1">
                <a:solidFill>
                  <a:srgbClr val="34363E"/>
                </a:solidFill>
                <a:effectLst/>
                <a:latin typeface="Inter"/>
              </a:rPr>
              <a:t>posodobljena</a:t>
            </a:r>
            <a:r>
              <a:rPr lang="en-GB" b="0" i="0" dirty="0">
                <a:solidFill>
                  <a:srgbClr val="34363E"/>
                </a:solidFill>
                <a:effectLst/>
                <a:latin typeface="Inter"/>
              </a:rPr>
              <a:t> </a:t>
            </a:r>
            <a:r>
              <a:rPr lang="en-GB" b="0" i="0" dirty="0" err="1">
                <a:solidFill>
                  <a:srgbClr val="34363E"/>
                </a:solidFill>
                <a:effectLst/>
                <a:latin typeface="Inter"/>
              </a:rPr>
              <a:t>infrastruktura</a:t>
            </a:r>
            <a:r>
              <a:rPr lang="en-GB" b="0" i="0" dirty="0">
                <a:solidFill>
                  <a:srgbClr val="34363E"/>
                </a:solidFill>
                <a:effectLst/>
                <a:latin typeface="Inter"/>
              </a:rPr>
              <a:t>, </a:t>
            </a:r>
            <a:r>
              <a:rPr lang="en-GB" b="0" i="0" dirty="0" err="1">
                <a:solidFill>
                  <a:srgbClr val="34363E"/>
                </a:solidFill>
                <a:effectLst/>
                <a:latin typeface="Inter"/>
              </a:rPr>
              <a:t>sprememba</a:t>
            </a:r>
            <a:r>
              <a:rPr lang="en-GB" b="0" i="0" dirty="0">
                <a:solidFill>
                  <a:srgbClr val="34363E"/>
                </a:solidFill>
                <a:effectLst/>
                <a:latin typeface="Inter"/>
              </a:rPr>
              <a:t> v </a:t>
            </a:r>
            <a:r>
              <a:rPr lang="en-GB" b="0" i="0" dirty="0" err="1">
                <a:solidFill>
                  <a:srgbClr val="34363E"/>
                </a:solidFill>
                <a:effectLst/>
                <a:latin typeface="Inter"/>
              </a:rPr>
              <a:t>davkih</a:t>
            </a:r>
            <a:r>
              <a:rPr lang="en-GB" b="0" i="0" dirty="0">
                <a:solidFill>
                  <a:srgbClr val="34363E"/>
                </a:solidFill>
                <a:effectLst/>
                <a:latin typeface="Inter"/>
              </a:rPr>
              <a:t>, </a:t>
            </a:r>
            <a:r>
              <a:rPr lang="en-GB" b="0" i="0" dirty="0" err="1">
                <a:solidFill>
                  <a:srgbClr val="34363E"/>
                </a:solidFill>
                <a:effectLst/>
                <a:latin typeface="Inter"/>
              </a:rPr>
              <a:t>geografske</a:t>
            </a:r>
            <a:r>
              <a:rPr lang="en-GB" b="0" i="0" dirty="0">
                <a:solidFill>
                  <a:srgbClr val="34363E"/>
                </a:solidFill>
                <a:effectLst/>
                <a:latin typeface="Inter"/>
              </a:rPr>
              <a:t> </a:t>
            </a:r>
            <a:r>
              <a:rPr lang="en-GB" b="0" i="0" dirty="0" err="1">
                <a:solidFill>
                  <a:srgbClr val="34363E"/>
                </a:solidFill>
                <a:effectLst/>
                <a:latin typeface="Inter"/>
              </a:rPr>
              <a:t>spremembe</a:t>
            </a:r>
            <a:r>
              <a:rPr lang="en-GB" b="0" i="0" dirty="0">
                <a:solidFill>
                  <a:srgbClr val="34363E"/>
                </a:solidFill>
                <a:effectLst/>
                <a:latin typeface="Inter"/>
              </a:rPr>
              <a:t> </a:t>
            </a:r>
            <a:r>
              <a:rPr lang="en-GB" b="0" i="0" dirty="0" err="1">
                <a:solidFill>
                  <a:srgbClr val="34363E"/>
                </a:solidFill>
                <a:effectLst/>
                <a:latin typeface="Inter"/>
              </a:rPr>
              <a:t>itn</a:t>
            </a:r>
            <a:r>
              <a:rPr lang="en-GB" b="0" i="0" dirty="0">
                <a:solidFill>
                  <a:srgbClr val="34363E"/>
                </a:solidFill>
                <a:effectLst/>
                <a:latin typeface="Inter"/>
              </a:rPr>
              <a:t>.</a:t>
            </a:r>
          </a:p>
          <a:p>
            <a:pPr algn="l"/>
            <a:r>
              <a:rPr lang="en-GB" b="1" i="0" dirty="0" err="1">
                <a:solidFill>
                  <a:srgbClr val="34363E"/>
                </a:solidFill>
                <a:effectLst/>
                <a:latin typeface="Inter"/>
              </a:rPr>
              <a:t>Nevarnosti</a:t>
            </a:r>
            <a:r>
              <a:rPr lang="en-GB" b="0" i="0" dirty="0">
                <a:solidFill>
                  <a:srgbClr val="34363E"/>
                </a:solidFill>
                <a:effectLst/>
                <a:latin typeface="Inter"/>
              </a:rPr>
              <a:t> so </a:t>
            </a:r>
            <a:r>
              <a:rPr lang="en-GB" b="0" i="0" dirty="0" err="1">
                <a:solidFill>
                  <a:srgbClr val="34363E"/>
                </a:solidFill>
                <a:effectLst/>
                <a:latin typeface="Inter"/>
              </a:rPr>
              <a:t>nazadnje</a:t>
            </a:r>
            <a:r>
              <a:rPr lang="en-GB" b="0" i="0" dirty="0">
                <a:solidFill>
                  <a:srgbClr val="34363E"/>
                </a:solidFill>
                <a:effectLst/>
                <a:latin typeface="Inter"/>
              </a:rPr>
              <a:t> </a:t>
            </a:r>
            <a:r>
              <a:rPr lang="en-GB" b="0" i="0" dirty="0" err="1">
                <a:solidFill>
                  <a:srgbClr val="34363E"/>
                </a:solidFill>
                <a:effectLst/>
                <a:latin typeface="Inter"/>
              </a:rPr>
              <a:t>tista</a:t>
            </a:r>
            <a:r>
              <a:rPr lang="en-GB" b="0" i="0" dirty="0">
                <a:solidFill>
                  <a:srgbClr val="34363E"/>
                </a:solidFill>
                <a:effectLst/>
                <a:latin typeface="Inter"/>
              </a:rPr>
              <a:t> </a:t>
            </a:r>
            <a:r>
              <a:rPr lang="en-GB" b="0" i="0" dirty="0" err="1">
                <a:solidFill>
                  <a:srgbClr val="34363E"/>
                </a:solidFill>
                <a:effectLst/>
                <a:latin typeface="Inter"/>
              </a:rPr>
              <a:t>najbolj</a:t>
            </a:r>
            <a:r>
              <a:rPr lang="en-GB" b="0" i="0" dirty="0">
                <a:solidFill>
                  <a:srgbClr val="34363E"/>
                </a:solidFill>
                <a:effectLst/>
                <a:latin typeface="Inter"/>
              </a:rPr>
              <a:t> </a:t>
            </a:r>
            <a:r>
              <a:rPr lang="en-GB" b="0" i="0" dirty="0" err="1">
                <a:solidFill>
                  <a:srgbClr val="34363E"/>
                </a:solidFill>
                <a:effectLst/>
                <a:latin typeface="Inter"/>
              </a:rPr>
              <a:t>pereča</a:t>
            </a:r>
            <a:r>
              <a:rPr lang="en-GB" b="0" i="0" dirty="0">
                <a:solidFill>
                  <a:srgbClr val="34363E"/>
                </a:solidFill>
                <a:effectLst/>
                <a:latin typeface="Inter"/>
              </a:rPr>
              <a:t> </a:t>
            </a:r>
            <a:r>
              <a:rPr lang="en-GB" b="0" i="0" dirty="0" err="1">
                <a:solidFill>
                  <a:srgbClr val="34363E"/>
                </a:solidFill>
                <a:effectLst/>
                <a:latin typeface="Inter"/>
              </a:rPr>
              <a:t>zadeva</a:t>
            </a:r>
            <a:r>
              <a:rPr lang="en-GB" b="0" i="0" dirty="0">
                <a:solidFill>
                  <a:srgbClr val="34363E"/>
                </a:solidFill>
                <a:effectLst/>
                <a:latin typeface="Inter"/>
              </a:rPr>
              <a:t> v </a:t>
            </a:r>
            <a:r>
              <a:rPr lang="en-GB" b="0" i="0" dirty="0" err="1">
                <a:solidFill>
                  <a:srgbClr val="34363E"/>
                </a:solidFill>
                <a:effectLst/>
                <a:latin typeface="Inter"/>
              </a:rPr>
              <a:t>analizi</a:t>
            </a:r>
            <a:r>
              <a:rPr lang="en-GB" b="0" i="0" dirty="0">
                <a:solidFill>
                  <a:srgbClr val="34363E"/>
                </a:solidFill>
                <a:effectLst/>
                <a:latin typeface="Inter"/>
              </a:rPr>
              <a:t>, ki </a:t>
            </a:r>
            <a:r>
              <a:rPr lang="en-GB" b="0" i="0" dirty="0" err="1">
                <a:solidFill>
                  <a:srgbClr val="34363E"/>
                </a:solidFill>
                <a:effectLst/>
                <a:latin typeface="Inter"/>
              </a:rPr>
              <a:t>predstavlja</a:t>
            </a:r>
            <a:r>
              <a:rPr lang="en-GB" b="0" i="0" dirty="0">
                <a:solidFill>
                  <a:srgbClr val="34363E"/>
                </a:solidFill>
                <a:effectLst/>
                <a:latin typeface="Inter"/>
              </a:rPr>
              <a:t> </a:t>
            </a:r>
            <a:r>
              <a:rPr lang="en-GB" b="0" i="0" dirty="0" err="1">
                <a:solidFill>
                  <a:srgbClr val="34363E"/>
                </a:solidFill>
                <a:effectLst/>
                <a:latin typeface="Inter"/>
              </a:rPr>
              <a:t>potencialni</a:t>
            </a:r>
            <a:r>
              <a:rPr lang="en-GB" b="0" i="0" dirty="0">
                <a:solidFill>
                  <a:srgbClr val="34363E"/>
                </a:solidFill>
                <a:effectLst/>
                <a:latin typeface="Inter"/>
              </a:rPr>
              <a:t> </a:t>
            </a:r>
            <a:r>
              <a:rPr lang="en-GB" b="0" i="0" dirty="0" err="1">
                <a:solidFill>
                  <a:srgbClr val="34363E"/>
                </a:solidFill>
                <a:effectLst/>
                <a:latin typeface="Inter"/>
              </a:rPr>
              <a:t>negativni</a:t>
            </a:r>
            <a:r>
              <a:rPr lang="en-GB" b="0" i="0" dirty="0">
                <a:solidFill>
                  <a:srgbClr val="34363E"/>
                </a:solidFill>
                <a:effectLst/>
                <a:latin typeface="Inter"/>
              </a:rPr>
              <a:t> </a:t>
            </a:r>
            <a:r>
              <a:rPr lang="en-GB" b="0" i="0" dirty="0" err="1">
                <a:solidFill>
                  <a:srgbClr val="34363E"/>
                </a:solidFill>
                <a:effectLst/>
                <a:latin typeface="Inter"/>
              </a:rPr>
              <a:t>vplivi</a:t>
            </a:r>
            <a:r>
              <a:rPr lang="en-GB" b="0" i="0" dirty="0">
                <a:solidFill>
                  <a:srgbClr val="34363E"/>
                </a:solidFill>
                <a:effectLst/>
                <a:latin typeface="Inter"/>
              </a:rPr>
              <a:t>, na </a:t>
            </a:r>
            <a:r>
              <a:rPr lang="en-GB" b="0" i="0" dirty="0" err="1">
                <a:solidFill>
                  <a:srgbClr val="34363E"/>
                </a:solidFill>
                <a:effectLst/>
                <a:latin typeface="Inter"/>
              </a:rPr>
              <a:t>katerega</a:t>
            </a:r>
            <a:r>
              <a:rPr lang="en-GB" b="0" i="0" dirty="0">
                <a:solidFill>
                  <a:srgbClr val="34363E"/>
                </a:solidFill>
                <a:effectLst/>
                <a:latin typeface="Inter"/>
              </a:rPr>
              <a:t> </a:t>
            </a:r>
            <a:r>
              <a:rPr lang="en-GB" b="0" i="0" dirty="0" err="1">
                <a:solidFill>
                  <a:srgbClr val="34363E"/>
                </a:solidFill>
                <a:effectLst/>
                <a:latin typeface="Inter"/>
              </a:rPr>
              <a:t>enostavno</a:t>
            </a:r>
            <a:r>
              <a:rPr lang="en-GB" b="0" i="0" dirty="0">
                <a:solidFill>
                  <a:srgbClr val="34363E"/>
                </a:solidFill>
                <a:effectLst/>
                <a:latin typeface="Inter"/>
              </a:rPr>
              <a:t> </a:t>
            </a:r>
            <a:r>
              <a:rPr lang="en-GB" b="0" i="0" dirty="0" err="1">
                <a:solidFill>
                  <a:srgbClr val="34363E"/>
                </a:solidFill>
                <a:effectLst/>
                <a:latin typeface="Inter"/>
              </a:rPr>
              <a:t>nimamo</a:t>
            </a:r>
            <a:r>
              <a:rPr lang="en-GB" b="0" i="0" dirty="0">
                <a:solidFill>
                  <a:srgbClr val="34363E"/>
                </a:solidFill>
                <a:effectLst/>
                <a:latin typeface="Inter"/>
              </a:rPr>
              <a:t> </a:t>
            </a:r>
            <a:r>
              <a:rPr lang="en-GB" b="0" i="0" dirty="0" err="1">
                <a:solidFill>
                  <a:srgbClr val="34363E"/>
                </a:solidFill>
                <a:effectLst/>
                <a:latin typeface="Inter"/>
              </a:rPr>
              <a:t>vpliva</a:t>
            </a:r>
            <a:r>
              <a:rPr lang="en-GB" b="0" i="0" dirty="0">
                <a:solidFill>
                  <a:srgbClr val="34363E"/>
                </a:solidFill>
                <a:effectLst/>
                <a:latin typeface="Inter"/>
              </a:rPr>
              <a:t>. </a:t>
            </a:r>
            <a:r>
              <a:rPr lang="en-GB" b="0" i="0" dirty="0" err="1">
                <a:solidFill>
                  <a:srgbClr val="34363E"/>
                </a:solidFill>
                <a:effectLst/>
                <a:latin typeface="Inter"/>
              </a:rPr>
              <a:t>Tukaj</a:t>
            </a:r>
            <a:r>
              <a:rPr lang="en-GB" b="0" i="0" dirty="0">
                <a:solidFill>
                  <a:srgbClr val="34363E"/>
                </a:solidFill>
                <a:effectLst/>
                <a:latin typeface="Inter"/>
              </a:rPr>
              <a:t> </a:t>
            </a:r>
            <a:r>
              <a:rPr lang="en-GB" b="0" i="0" dirty="0" err="1">
                <a:solidFill>
                  <a:srgbClr val="34363E"/>
                </a:solidFill>
                <a:effectLst/>
                <a:latin typeface="Inter"/>
              </a:rPr>
              <a:t>nam</a:t>
            </a:r>
            <a:r>
              <a:rPr lang="en-GB" b="0" i="0" dirty="0">
                <a:solidFill>
                  <a:srgbClr val="34363E"/>
                </a:solidFill>
                <a:effectLst/>
                <a:latin typeface="Inter"/>
              </a:rPr>
              <a:t> </a:t>
            </a:r>
            <a:r>
              <a:rPr lang="en-GB" b="0" i="0" dirty="0" err="1">
                <a:solidFill>
                  <a:srgbClr val="34363E"/>
                </a:solidFill>
                <a:effectLst/>
                <a:latin typeface="Inter"/>
              </a:rPr>
              <a:t>preostane</a:t>
            </a:r>
            <a:r>
              <a:rPr lang="en-GB" b="0" i="0" dirty="0">
                <a:solidFill>
                  <a:srgbClr val="34363E"/>
                </a:solidFill>
                <a:effectLst/>
                <a:latin typeface="Inter"/>
              </a:rPr>
              <a:t> </a:t>
            </a:r>
            <a:r>
              <a:rPr lang="en-GB" b="0" i="0" dirty="0" err="1">
                <a:solidFill>
                  <a:srgbClr val="34363E"/>
                </a:solidFill>
                <a:effectLst/>
                <a:latin typeface="Inter"/>
              </a:rPr>
              <a:t>zgolj</a:t>
            </a:r>
            <a:r>
              <a:rPr lang="en-GB" b="0" i="0" dirty="0">
                <a:solidFill>
                  <a:srgbClr val="34363E"/>
                </a:solidFill>
                <a:effectLst/>
                <a:latin typeface="Inter"/>
              </a:rPr>
              <a:t> to, da se v </a:t>
            </a:r>
            <a:r>
              <a:rPr lang="en-GB" b="0" i="0" dirty="0" err="1">
                <a:solidFill>
                  <a:srgbClr val="34363E"/>
                </a:solidFill>
                <a:effectLst/>
                <a:latin typeface="Inter"/>
              </a:rPr>
              <a:t>svojem</a:t>
            </a:r>
            <a:r>
              <a:rPr lang="en-GB" b="0" i="0" dirty="0">
                <a:solidFill>
                  <a:srgbClr val="34363E"/>
                </a:solidFill>
                <a:effectLst/>
                <a:latin typeface="Inter"/>
              </a:rPr>
              <a:t> </a:t>
            </a:r>
            <a:r>
              <a:rPr lang="en-GB" b="0" i="0" dirty="0" err="1">
                <a:solidFill>
                  <a:srgbClr val="34363E"/>
                </a:solidFill>
                <a:effectLst/>
                <a:latin typeface="Inter"/>
              </a:rPr>
              <a:t>bistvu</a:t>
            </a:r>
            <a:r>
              <a:rPr lang="en-GB" b="0" i="0" dirty="0">
                <a:solidFill>
                  <a:srgbClr val="34363E"/>
                </a:solidFill>
                <a:effectLst/>
                <a:latin typeface="Inter"/>
              </a:rPr>
              <a:t> </a:t>
            </a:r>
            <a:r>
              <a:rPr lang="en-GB" b="0" i="0" dirty="0" err="1">
                <a:solidFill>
                  <a:srgbClr val="34363E"/>
                </a:solidFill>
                <a:effectLst/>
                <a:latin typeface="Inter"/>
              </a:rPr>
              <a:t>prilagodimo</a:t>
            </a:r>
            <a:r>
              <a:rPr lang="en-GB" b="0" i="0" dirty="0">
                <a:solidFill>
                  <a:srgbClr val="34363E"/>
                </a:solidFill>
                <a:effectLst/>
                <a:latin typeface="Inter"/>
              </a:rPr>
              <a:t>. </a:t>
            </a:r>
            <a:r>
              <a:rPr lang="en-GB" b="0" i="0" dirty="0" err="1">
                <a:solidFill>
                  <a:srgbClr val="34363E"/>
                </a:solidFill>
                <a:effectLst/>
                <a:latin typeface="Inter"/>
              </a:rPr>
              <a:t>Skrajna</a:t>
            </a:r>
            <a:r>
              <a:rPr lang="en-GB" b="0" i="0" dirty="0">
                <a:solidFill>
                  <a:srgbClr val="34363E"/>
                </a:solidFill>
                <a:effectLst/>
                <a:latin typeface="Inter"/>
              </a:rPr>
              <a:t> </a:t>
            </a:r>
            <a:r>
              <a:rPr lang="en-GB" b="0" i="0" dirty="0" err="1">
                <a:solidFill>
                  <a:srgbClr val="34363E"/>
                </a:solidFill>
                <a:effectLst/>
                <a:latin typeface="Inter"/>
              </a:rPr>
              <a:t>prilagoditev</a:t>
            </a:r>
            <a:r>
              <a:rPr lang="en-GB" b="0" i="0" dirty="0">
                <a:solidFill>
                  <a:srgbClr val="34363E"/>
                </a:solidFill>
                <a:effectLst/>
                <a:latin typeface="Inter"/>
              </a:rPr>
              <a:t> </a:t>
            </a:r>
            <a:r>
              <a:rPr lang="en-GB" b="0" i="0" dirty="0" err="1">
                <a:solidFill>
                  <a:srgbClr val="34363E"/>
                </a:solidFill>
                <a:effectLst/>
                <a:latin typeface="Inter"/>
              </a:rPr>
              <a:t>lahko</a:t>
            </a:r>
            <a:r>
              <a:rPr lang="en-GB" b="0" i="0" dirty="0">
                <a:solidFill>
                  <a:srgbClr val="34363E"/>
                </a:solidFill>
                <a:effectLst/>
                <a:latin typeface="Inter"/>
              </a:rPr>
              <a:t> </a:t>
            </a:r>
            <a:r>
              <a:rPr lang="en-GB" b="0" i="0" dirty="0" err="1">
                <a:solidFill>
                  <a:srgbClr val="34363E"/>
                </a:solidFill>
                <a:effectLst/>
                <a:latin typeface="Inter"/>
              </a:rPr>
              <a:t>pomeni</a:t>
            </a:r>
            <a:r>
              <a:rPr lang="en-GB" b="0" i="0" dirty="0">
                <a:solidFill>
                  <a:srgbClr val="34363E"/>
                </a:solidFill>
                <a:effectLst/>
                <a:latin typeface="Inter"/>
              </a:rPr>
              <a:t> </a:t>
            </a:r>
            <a:r>
              <a:rPr lang="en-GB" b="0" i="0" dirty="0" err="1">
                <a:solidFill>
                  <a:srgbClr val="34363E"/>
                </a:solidFill>
                <a:effectLst/>
                <a:latin typeface="Inter"/>
              </a:rPr>
              <a:t>celo</a:t>
            </a:r>
            <a:r>
              <a:rPr lang="en-GB" b="0" i="0" dirty="0">
                <a:solidFill>
                  <a:srgbClr val="34363E"/>
                </a:solidFill>
                <a:effectLst/>
                <a:latin typeface="Inter"/>
              </a:rPr>
              <a:t> </a:t>
            </a:r>
            <a:r>
              <a:rPr lang="en-GB" b="0" i="0" dirty="0" err="1">
                <a:solidFill>
                  <a:srgbClr val="34363E"/>
                </a:solidFill>
                <a:effectLst/>
                <a:latin typeface="Inter"/>
              </a:rPr>
              <a:t>zamenjavo</a:t>
            </a:r>
            <a:r>
              <a:rPr lang="en-GB" b="0" i="0" dirty="0">
                <a:solidFill>
                  <a:srgbClr val="34363E"/>
                </a:solidFill>
                <a:effectLst/>
                <a:latin typeface="Inter"/>
              </a:rPr>
              <a:t> </a:t>
            </a:r>
            <a:r>
              <a:rPr lang="en-GB" b="0" i="0" dirty="0" err="1">
                <a:solidFill>
                  <a:srgbClr val="34363E"/>
                </a:solidFill>
                <a:effectLst/>
                <a:latin typeface="Inter"/>
              </a:rPr>
              <a:t>posla</a:t>
            </a:r>
            <a:r>
              <a:rPr lang="en-GB" b="0" i="0" dirty="0">
                <a:solidFill>
                  <a:srgbClr val="34363E"/>
                </a:solidFill>
                <a:effectLst/>
                <a:latin typeface="Inter"/>
              </a:rPr>
              <a:t>. </a:t>
            </a:r>
            <a:r>
              <a:rPr lang="en-GB" b="0" i="0" dirty="0" err="1">
                <a:solidFill>
                  <a:srgbClr val="34363E"/>
                </a:solidFill>
                <a:effectLst/>
                <a:latin typeface="Inter"/>
              </a:rPr>
              <a:t>Izjemno</a:t>
            </a:r>
            <a:r>
              <a:rPr lang="en-GB" b="0" i="0" dirty="0">
                <a:solidFill>
                  <a:srgbClr val="34363E"/>
                </a:solidFill>
                <a:effectLst/>
                <a:latin typeface="Inter"/>
              </a:rPr>
              <a:t> </a:t>
            </a:r>
            <a:r>
              <a:rPr lang="en-GB" b="0" i="0" dirty="0" err="1">
                <a:solidFill>
                  <a:srgbClr val="34363E"/>
                </a:solidFill>
                <a:effectLst/>
                <a:latin typeface="Inter"/>
              </a:rPr>
              <a:t>pomembno</a:t>
            </a:r>
            <a:r>
              <a:rPr lang="en-GB" b="0" i="0" dirty="0">
                <a:solidFill>
                  <a:srgbClr val="34363E"/>
                </a:solidFill>
                <a:effectLst/>
                <a:latin typeface="Inter"/>
              </a:rPr>
              <a:t> je, da </a:t>
            </a:r>
            <a:r>
              <a:rPr lang="en-GB" b="0" i="0" dirty="0" err="1">
                <a:solidFill>
                  <a:srgbClr val="34363E"/>
                </a:solidFill>
                <a:effectLst/>
                <a:latin typeface="Inter"/>
              </a:rPr>
              <a:t>identificiramo</a:t>
            </a:r>
            <a:r>
              <a:rPr lang="en-GB" b="0" i="0" dirty="0">
                <a:solidFill>
                  <a:srgbClr val="34363E"/>
                </a:solidFill>
                <a:effectLst/>
                <a:latin typeface="Inter"/>
              </a:rPr>
              <a:t> </a:t>
            </a:r>
            <a:r>
              <a:rPr lang="en-GB" b="0" i="0" dirty="0" err="1">
                <a:solidFill>
                  <a:srgbClr val="34363E"/>
                </a:solidFill>
                <a:effectLst/>
                <a:latin typeface="Inter"/>
              </a:rPr>
              <a:t>nevarnosti</a:t>
            </a:r>
            <a:r>
              <a:rPr lang="en-GB" b="0" i="0" dirty="0">
                <a:solidFill>
                  <a:srgbClr val="34363E"/>
                </a:solidFill>
                <a:effectLst/>
                <a:latin typeface="Inter"/>
              </a:rPr>
              <a:t> </a:t>
            </a:r>
            <a:r>
              <a:rPr lang="en-GB" b="0" i="0" dirty="0" err="1">
                <a:solidFill>
                  <a:srgbClr val="34363E"/>
                </a:solidFill>
                <a:effectLst/>
                <a:latin typeface="Inter"/>
              </a:rPr>
              <a:t>ter</a:t>
            </a:r>
            <a:r>
              <a:rPr lang="en-GB" b="0" i="0" dirty="0">
                <a:solidFill>
                  <a:srgbClr val="34363E"/>
                </a:solidFill>
                <a:effectLst/>
                <a:latin typeface="Inter"/>
              </a:rPr>
              <a:t> </a:t>
            </a:r>
            <a:r>
              <a:rPr lang="en-GB" b="0" i="0" dirty="0" err="1">
                <a:solidFill>
                  <a:srgbClr val="34363E"/>
                </a:solidFill>
                <a:effectLst/>
                <a:latin typeface="Inter"/>
              </a:rPr>
              <a:t>izdelamo</a:t>
            </a:r>
            <a:r>
              <a:rPr lang="en-GB" b="0" i="0" dirty="0">
                <a:solidFill>
                  <a:srgbClr val="34363E"/>
                </a:solidFill>
                <a:effectLst/>
                <a:latin typeface="Inter"/>
              </a:rPr>
              <a:t> </a:t>
            </a:r>
            <a:r>
              <a:rPr lang="en-GB" b="0" i="0" dirty="0" err="1">
                <a:solidFill>
                  <a:srgbClr val="34363E"/>
                </a:solidFill>
                <a:effectLst/>
                <a:latin typeface="Inter"/>
              </a:rPr>
              <a:t>strategijo</a:t>
            </a:r>
            <a:r>
              <a:rPr lang="en-GB" b="0" i="0" dirty="0">
                <a:solidFill>
                  <a:srgbClr val="34363E"/>
                </a:solidFill>
                <a:effectLst/>
                <a:latin typeface="Inter"/>
              </a:rPr>
              <a:t>, </a:t>
            </a:r>
            <a:r>
              <a:rPr lang="en-GB" b="0" i="0" dirty="0" err="1">
                <a:solidFill>
                  <a:srgbClr val="34363E"/>
                </a:solidFill>
                <a:effectLst/>
                <a:latin typeface="Inter"/>
              </a:rPr>
              <a:t>kako</a:t>
            </a:r>
            <a:r>
              <a:rPr lang="en-GB" b="0" i="0" dirty="0">
                <a:solidFill>
                  <a:srgbClr val="34363E"/>
                </a:solidFill>
                <a:effectLst/>
                <a:latin typeface="Inter"/>
              </a:rPr>
              <a:t> </a:t>
            </a:r>
            <a:r>
              <a:rPr lang="en-GB" b="0" i="0" dirty="0" err="1">
                <a:solidFill>
                  <a:srgbClr val="34363E"/>
                </a:solidFill>
                <a:effectLst/>
                <a:latin typeface="Inter"/>
              </a:rPr>
              <a:t>bomo</a:t>
            </a:r>
            <a:r>
              <a:rPr lang="en-GB" b="0" i="0" dirty="0">
                <a:solidFill>
                  <a:srgbClr val="34363E"/>
                </a:solidFill>
                <a:effectLst/>
                <a:latin typeface="Inter"/>
              </a:rPr>
              <a:t> </a:t>
            </a:r>
            <a:r>
              <a:rPr lang="en-GB" b="0" i="0" dirty="0" err="1">
                <a:solidFill>
                  <a:srgbClr val="34363E"/>
                </a:solidFill>
                <a:effectLst/>
                <a:latin typeface="Inter"/>
              </a:rPr>
              <a:t>reagirali</a:t>
            </a:r>
            <a:r>
              <a:rPr lang="en-GB" b="0" i="0" dirty="0">
                <a:solidFill>
                  <a:srgbClr val="34363E"/>
                </a:solidFill>
                <a:effectLst/>
                <a:latin typeface="Inter"/>
              </a:rPr>
              <a:t>, </a:t>
            </a:r>
            <a:r>
              <a:rPr lang="en-GB" b="0" i="0" dirty="0" err="1">
                <a:solidFill>
                  <a:srgbClr val="34363E"/>
                </a:solidFill>
                <a:effectLst/>
                <a:latin typeface="Inter"/>
              </a:rPr>
              <a:t>če</a:t>
            </a:r>
            <a:r>
              <a:rPr lang="en-GB" b="0" i="0" dirty="0">
                <a:solidFill>
                  <a:srgbClr val="34363E"/>
                </a:solidFill>
                <a:effectLst/>
                <a:latin typeface="Inter"/>
              </a:rPr>
              <a:t> se </a:t>
            </a:r>
            <a:r>
              <a:rPr lang="en-GB" b="0" i="0" dirty="0" err="1">
                <a:solidFill>
                  <a:srgbClr val="34363E"/>
                </a:solidFill>
                <a:effectLst/>
                <a:latin typeface="Inter"/>
              </a:rPr>
              <a:t>določena</a:t>
            </a:r>
            <a:r>
              <a:rPr lang="en-GB" b="0" i="0" dirty="0">
                <a:solidFill>
                  <a:srgbClr val="34363E"/>
                </a:solidFill>
                <a:effectLst/>
                <a:latin typeface="Inter"/>
              </a:rPr>
              <a:t> </a:t>
            </a:r>
            <a:r>
              <a:rPr lang="en-GB" b="0" i="0" dirty="0" err="1">
                <a:solidFill>
                  <a:srgbClr val="34363E"/>
                </a:solidFill>
                <a:effectLst/>
                <a:latin typeface="Inter"/>
              </a:rPr>
              <a:t>nevarnost</a:t>
            </a:r>
            <a:r>
              <a:rPr lang="en-GB" b="0" i="0" dirty="0">
                <a:solidFill>
                  <a:srgbClr val="34363E"/>
                </a:solidFill>
                <a:effectLst/>
                <a:latin typeface="Inter"/>
              </a:rPr>
              <a:t> </a:t>
            </a:r>
            <a:r>
              <a:rPr lang="en-GB" b="0" i="0" dirty="0" err="1">
                <a:solidFill>
                  <a:srgbClr val="34363E"/>
                </a:solidFill>
                <a:effectLst/>
                <a:latin typeface="Inter"/>
              </a:rPr>
              <a:t>uresniči</a:t>
            </a:r>
            <a:r>
              <a:rPr lang="en-GB" b="0" i="0" dirty="0">
                <a:solidFill>
                  <a:srgbClr val="34363E"/>
                </a:solidFill>
                <a:effectLst/>
                <a:latin typeface="Inter"/>
              </a:rPr>
              <a:t>. Primer </a:t>
            </a:r>
            <a:r>
              <a:rPr lang="en-GB" b="0" i="0" dirty="0" err="1">
                <a:solidFill>
                  <a:srgbClr val="34363E"/>
                </a:solidFill>
                <a:effectLst/>
                <a:latin typeface="Inter"/>
              </a:rPr>
              <a:t>takšne</a:t>
            </a:r>
            <a:r>
              <a:rPr lang="en-GB" b="0" i="0" dirty="0">
                <a:solidFill>
                  <a:srgbClr val="34363E"/>
                </a:solidFill>
                <a:effectLst/>
                <a:latin typeface="Inter"/>
              </a:rPr>
              <a:t> </a:t>
            </a:r>
            <a:r>
              <a:rPr lang="en-GB" b="0" i="0" dirty="0" err="1">
                <a:solidFill>
                  <a:srgbClr val="34363E"/>
                </a:solidFill>
                <a:effectLst/>
                <a:latin typeface="Inter"/>
              </a:rPr>
              <a:t>nevarnosti</a:t>
            </a:r>
            <a:r>
              <a:rPr lang="en-GB" b="0" i="0" dirty="0">
                <a:solidFill>
                  <a:srgbClr val="34363E"/>
                </a:solidFill>
                <a:effectLst/>
                <a:latin typeface="Inter"/>
              </a:rPr>
              <a:t> je na primer </a:t>
            </a:r>
            <a:r>
              <a:rPr lang="en-GB" b="0" i="0" dirty="0" err="1">
                <a:solidFill>
                  <a:srgbClr val="34363E"/>
                </a:solidFill>
                <a:effectLst/>
                <a:latin typeface="Inter"/>
              </a:rPr>
              <a:t>sprememba</a:t>
            </a:r>
            <a:r>
              <a:rPr lang="en-GB" b="0" i="0" dirty="0">
                <a:solidFill>
                  <a:srgbClr val="34363E"/>
                </a:solidFill>
                <a:effectLst/>
                <a:latin typeface="Inter"/>
              </a:rPr>
              <a:t> </a:t>
            </a:r>
            <a:r>
              <a:rPr lang="en-GB" b="0" i="0" dirty="0" err="1">
                <a:solidFill>
                  <a:srgbClr val="34363E"/>
                </a:solidFill>
                <a:effectLst/>
                <a:latin typeface="Inter"/>
              </a:rPr>
              <a:t>zakonodaje</a:t>
            </a:r>
            <a:r>
              <a:rPr lang="en-GB" b="0" i="0" dirty="0">
                <a:solidFill>
                  <a:srgbClr val="34363E"/>
                </a:solidFill>
                <a:effectLst/>
                <a:latin typeface="Inter"/>
              </a:rPr>
              <a:t>, po </a:t>
            </a:r>
            <a:r>
              <a:rPr lang="en-GB" b="0" i="0" dirty="0" err="1">
                <a:solidFill>
                  <a:srgbClr val="34363E"/>
                </a:solidFill>
                <a:effectLst/>
                <a:latin typeface="Inter"/>
              </a:rPr>
              <a:t>kateri</a:t>
            </a:r>
            <a:r>
              <a:rPr lang="en-GB" b="0" i="0" dirty="0">
                <a:solidFill>
                  <a:srgbClr val="34363E"/>
                </a:solidFill>
                <a:effectLst/>
                <a:latin typeface="Inter"/>
              </a:rPr>
              <a:t> </a:t>
            </a:r>
            <a:r>
              <a:rPr lang="en-GB" b="0" i="0" dirty="0" err="1">
                <a:solidFill>
                  <a:srgbClr val="34363E"/>
                </a:solidFill>
                <a:effectLst/>
                <a:latin typeface="Inter"/>
              </a:rPr>
              <a:t>podjetje</a:t>
            </a:r>
            <a:r>
              <a:rPr lang="en-GB" b="0" i="0" dirty="0">
                <a:solidFill>
                  <a:srgbClr val="34363E"/>
                </a:solidFill>
                <a:effectLst/>
                <a:latin typeface="Inter"/>
              </a:rPr>
              <a:t> </a:t>
            </a:r>
            <a:r>
              <a:rPr lang="en-GB" b="0" i="0" dirty="0" err="1">
                <a:solidFill>
                  <a:srgbClr val="34363E"/>
                </a:solidFill>
                <a:effectLst/>
                <a:latin typeface="Inter"/>
              </a:rPr>
              <a:t>izgubi</a:t>
            </a:r>
            <a:r>
              <a:rPr lang="en-GB" b="0" i="0" dirty="0">
                <a:solidFill>
                  <a:srgbClr val="34363E"/>
                </a:solidFill>
                <a:effectLst/>
                <a:latin typeface="Inter"/>
              </a:rPr>
              <a:t> </a:t>
            </a:r>
            <a:r>
              <a:rPr lang="en-GB" b="0" i="0" dirty="0" err="1">
                <a:solidFill>
                  <a:srgbClr val="34363E"/>
                </a:solidFill>
                <a:effectLst/>
                <a:latin typeface="Inter"/>
              </a:rPr>
              <a:t>celotni</a:t>
            </a:r>
            <a:r>
              <a:rPr lang="en-GB" b="0" i="0" dirty="0">
                <a:solidFill>
                  <a:srgbClr val="34363E"/>
                </a:solidFill>
                <a:effectLst/>
                <a:latin typeface="Inter"/>
              </a:rPr>
              <a:t> </a:t>
            </a:r>
            <a:r>
              <a:rPr lang="en-GB" b="0" i="0" dirty="0" err="1">
                <a:solidFill>
                  <a:srgbClr val="34363E"/>
                </a:solidFill>
                <a:effectLst/>
                <a:latin typeface="Inter"/>
              </a:rPr>
              <a:t>posel</a:t>
            </a:r>
            <a:r>
              <a:rPr lang="en-GB" b="0" i="0" dirty="0">
                <a:solidFill>
                  <a:srgbClr val="34363E"/>
                </a:solidFill>
                <a:effectLst/>
                <a:latin typeface="Inter"/>
              </a:rPr>
              <a:t>. </a:t>
            </a:r>
            <a:r>
              <a:rPr lang="en-GB" b="0" i="0" dirty="0" err="1">
                <a:solidFill>
                  <a:srgbClr val="34363E"/>
                </a:solidFill>
                <a:effectLst/>
                <a:latin typeface="Inter"/>
              </a:rPr>
              <a:t>Uvedba</a:t>
            </a:r>
            <a:r>
              <a:rPr lang="en-GB" b="0" i="0" dirty="0">
                <a:solidFill>
                  <a:srgbClr val="34363E"/>
                </a:solidFill>
                <a:effectLst/>
                <a:latin typeface="Inter"/>
              </a:rPr>
              <a:t> </a:t>
            </a:r>
            <a:r>
              <a:rPr lang="en-GB" b="0" i="0" dirty="0" err="1">
                <a:solidFill>
                  <a:srgbClr val="34363E"/>
                </a:solidFill>
                <a:effectLst/>
                <a:latin typeface="Inter"/>
              </a:rPr>
              <a:t>evra</a:t>
            </a:r>
            <a:r>
              <a:rPr lang="en-GB" b="0" i="0" dirty="0">
                <a:solidFill>
                  <a:srgbClr val="34363E"/>
                </a:solidFill>
                <a:effectLst/>
                <a:latin typeface="Inter"/>
              </a:rPr>
              <a:t> je </a:t>
            </a:r>
            <a:r>
              <a:rPr lang="en-GB" b="0" i="0" dirty="0" err="1">
                <a:solidFill>
                  <a:srgbClr val="34363E"/>
                </a:solidFill>
                <a:effectLst/>
                <a:latin typeface="Inter"/>
              </a:rPr>
              <a:t>bil</a:t>
            </a:r>
            <a:r>
              <a:rPr lang="en-GB" b="0" i="0" dirty="0">
                <a:solidFill>
                  <a:srgbClr val="34363E"/>
                </a:solidFill>
                <a:effectLst/>
                <a:latin typeface="Inter"/>
              </a:rPr>
              <a:t> primer </a:t>
            </a:r>
            <a:r>
              <a:rPr lang="en-GB" b="0" i="0" dirty="0" err="1">
                <a:solidFill>
                  <a:srgbClr val="34363E"/>
                </a:solidFill>
                <a:effectLst/>
                <a:latin typeface="Inter"/>
              </a:rPr>
              <a:t>smrtonosne</a:t>
            </a:r>
            <a:r>
              <a:rPr lang="en-GB" b="0" i="0" dirty="0">
                <a:solidFill>
                  <a:srgbClr val="34363E"/>
                </a:solidFill>
                <a:effectLst/>
                <a:latin typeface="Inter"/>
              </a:rPr>
              <a:t> </a:t>
            </a:r>
            <a:r>
              <a:rPr lang="en-GB" b="0" i="0" dirty="0" err="1">
                <a:solidFill>
                  <a:srgbClr val="34363E"/>
                </a:solidFill>
                <a:effectLst/>
                <a:latin typeface="Inter"/>
              </a:rPr>
              <a:t>nevarnosti</a:t>
            </a:r>
            <a:r>
              <a:rPr lang="en-GB" b="0" i="0" dirty="0">
                <a:solidFill>
                  <a:srgbClr val="34363E"/>
                </a:solidFill>
                <a:effectLst/>
                <a:latin typeface="Inter"/>
              </a:rPr>
              <a:t> za </a:t>
            </a:r>
            <a:r>
              <a:rPr lang="en-GB" b="0" i="0" dirty="0" err="1">
                <a:solidFill>
                  <a:srgbClr val="34363E"/>
                </a:solidFill>
                <a:effectLst/>
                <a:latin typeface="Inter"/>
              </a:rPr>
              <a:t>vse</a:t>
            </a:r>
            <a:r>
              <a:rPr lang="en-GB" b="0" i="0" dirty="0">
                <a:solidFill>
                  <a:srgbClr val="34363E"/>
                </a:solidFill>
                <a:effectLst/>
                <a:latin typeface="Inter"/>
              </a:rPr>
              <a:t> </a:t>
            </a:r>
            <a:r>
              <a:rPr lang="en-GB" b="0" i="0" dirty="0" err="1">
                <a:solidFill>
                  <a:srgbClr val="34363E"/>
                </a:solidFill>
                <a:effectLst/>
                <a:latin typeface="Inter"/>
              </a:rPr>
              <a:t>menjalnice</a:t>
            </a:r>
            <a:r>
              <a:rPr lang="en-GB" b="0" i="0" dirty="0">
                <a:solidFill>
                  <a:srgbClr val="34363E"/>
                </a:solidFill>
                <a:effectLst/>
                <a:latin typeface="Inter"/>
              </a:rPr>
              <a:t>. </a:t>
            </a:r>
            <a:r>
              <a:rPr lang="en-GB" b="0" i="0" dirty="0" err="1">
                <a:solidFill>
                  <a:srgbClr val="34363E"/>
                </a:solidFill>
                <a:effectLst/>
                <a:latin typeface="Inter"/>
              </a:rPr>
              <a:t>Drugi</a:t>
            </a:r>
            <a:r>
              <a:rPr lang="en-GB" b="0" i="0" dirty="0">
                <a:solidFill>
                  <a:srgbClr val="34363E"/>
                </a:solidFill>
                <a:effectLst/>
                <a:latin typeface="Inter"/>
              </a:rPr>
              <a:t> </a:t>
            </a:r>
            <a:r>
              <a:rPr lang="en-GB" b="0" i="0" dirty="0" err="1">
                <a:solidFill>
                  <a:srgbClr val="34363E"/>
                </a:solidFill>
                <a:effectLst/>
                <a:latin typeface="Inter"/>
              </a:rPr>
              <a:t>primeri</a:t>
            </a:r>
            <a:r>
              <a:rPr lang="en-GB" b="0" i="0" dirty="0">
                <a:solidFill>
                  <a:srgbClr val="34363E"/>
                </a:solidFill>
                <a:effectLst/>
                <a:latin typeface="Inter"/>
              </a:rPr>
              <a:t> </a:t>
            </a:r>
            <a:r>
              <a:rPr lang="en-GB" b="0" i="0" dirty="0" err="1">
                <a:solidFill>
                  <a:srgbClr val="34363E"/>
                </a:solidFill>
                <a:effectLst/>
                <a:latin typeface="Inter"/>
              </a:rPr>
              <a:t>nevarnosti</a:t>
            </a:r>
            <a:r>
              <a:rPr lang="en-GB" b="0" i="0" dirty="0">
                <a:solidFill>
                  <a:srgbClr val="34363E"/>
                </a:solidFill>
                <a:effectLst/>
                <a:latin typeface="Inter"/>
              </a:rPr>
              <a:t> so </a:t>
            </a:r>
            <a:r>
              <a:rPr lang="en-GB" b="0" i="0" dirty="0" err="1">
                <a:solidFill>
                  <a:srgbClr val="34363E"/>
                </a:solidFill>
                <a:effectLst/>
                <a:latin typeface="Inter"/>
              </a:rPr>
              <a:t>še</a:t>
            </a:r>
            <a:r>
              <a:rPr lang="en-GB" b="0" i="0" dirty="0">
                <a:solidFill>
                  <a:srgbClr val="34363E"/>
                </a:solidFill>
                <a:effectLst/>
                <a:latin typeface="Inter"/>
              </a:rPr>
              <a:t> </a:t>
            </a:r>
            <a:r>
              <a:rPr lang="en-GB" b="0" i="0" dirty="0" err="1">
                <a:solidFill>
                  <a:srgbClr val="34363E"/>
                </a:solidFill>
                <a:effectLst/>
                <a:latin typeface="Inter"/>
              </a:rPr>
              <a:t>povišanje</a:t>
            </a:r>
            <a:r>
              <a:rPr lang="en-GB" b="0" i="0" dirty="0">
                <a:solidFill>
                  <a:srgbClr val="34363E"/>
                </a:solidFill>
                <a:effectLst/>
                <a:latin typeface="Inter"/>
              </a:rPr>
              <a:t> </a:t>
            </a:r>
            <a:r>
              <a:rPr lang="en-GB" b="0" i="0" dirty="0" err="1">
                <a:solidFill>
                  <a:srgbClr val="34363E"/>
                </a:solidFill>
                <a:effectLst/>
                <a:latin typeface="Inter"/>
              </a:rPr>
              <a:t>davkov</a:t>
            </a:r>
            <a:r>
              <a:rPr lang="en-GB" b="0" i="0" dirty="0">
                <a:solidFill>
                  <a:srgbClr val="34363E"/>
                </a:solidFill>
                <a:effectLst/>
                <a:latin typeface="Inter"/>
              </a:rPr>
              <a:t>, </a:t>
            </a:r>
            <a:r>
              <a:rPr lang="en-GB" b="0" i="0" dirty="0" err="1">
                <a:solidFill>
                  <a:srgbClr val="34363E"/>
                </a:solidFill>
                <a:effectLst/>
                <a:latin typeface="Inter"/>
              </a:rPr>
              <a:t>vstop</a:t>
            </a:r>
            <a:r>
              <a:rPr lang="en-GB" b="0" i="0" dirty="0">
                <a:solidFill>
                  <a:srgbClr val="34363E"/>
                </a:solidFill>
                <a:effectLst/>
                <a:latin typeface="Inter"/>
              </a:rPr>
              <a:t> </a:t>
            </a:r>
            <a:r>
              <a:rPr lang="en-GB" b="0" i="0" dirty="0" err="1">
                <a:solidFill>
                  <a:srgbClr val="34363E"/>
                </a:solidFill>
                <a:effectLst/>
                <a:latin typeface="Inter"/>
              </a:rPr>
              <a:t>novega</a:t>
            </a:r>
            <a:r>
              <a:rPr lang="en-GB" b="0" i="0" dirty="0">
                <a:solidFill>
                  <a:srgbClr val="34363E"/>
                </a:solidFill>
                <a:effectLst/>
                <a:latin typeface="Inter"/>
              </a:rPr>
              <a:t> </a:t>
            </a:r>
            <a:r>
              <a:rPr lang="en-GB" b="0" i="0" dirty="0" err="1">
                <a:solidFill>
                  <a:srgbClr val="34363E"/>
                </a:solidFill>
                <a:effectLst/>
                <a:latin typeface="Inter"/>
              </a:rPr>
              <a:t>močnega</a:t>
            </a:r>
            <a:r>
              <a:rPr lang="en-GB" b="0" i="0" dirty="0">
                <a:solidFill>
                  <a:srgbClr val="34363E"/>
                </a:solidFill>
                <a:effectLst/>
                <a:latin typeface="Inter"/>
              </a:rPr>
              <a:t> </a:t>
            </a:r>
            <a:r>
              <a:rPr lang="en-GB" b="0" i="0" dirty="0" err="1">
                <a:solidFill>
                  <a:srgbClr val="34363E"/>
                </a:solidFill>
                <a:effectLst/>
                <a:latin typeface="Inter"/>
              </a:rPr>
              <a:t>konkurenta</a:t>
            </a:r>
            <a:r>
              <a:rPr lang="en-GB" b="0" i="0" dirty="0">
                <a:solidFill>
                  <a:srgbClr val="34363E"/>
                </a:solidFill>
                <a:effectLst/>
                <a:latin typeface="Inter"/>
              </a:rPr>
              <a:t>, </a:t>
            </a:r>
            <a:r>
              <a:rPr lang="en-GB" b="0" i="0" dirty="0" err="1">
                <a:solidFill>
                  <a:srgbClr val="34363E"/>
                </a:solidFill>
                <a:effectLst/>
                <a:latin typeface="Inter"/>
              </a:rPr>
              <a:t>sprememba</a:t>
            </a:r>
            <a:r>
              <a:rPr lang="en-GB" b="0" i="0" dirty="0">
                <a:solidFill>
                  <a:srgbClr val="34363E"/>
                </a:solidFill>
                <a:effectLst/>
                <a:latin typeface="Inter"/>
              </a:rPr>
              <a:t> </a:t>
            </a:r>
            <a:r>
              <a:rPr lang="en-GB" b="0" i="0" dirty="0" err="1">
                <a:solidFill>
                  <a:srgbClr val="34363E"/>
                </a:solidFill>
                <a:effectLst/>
                <a:latin typeface="Inter"/>
              </a:rPr>
              <a:t>državne</a:t>
            </a:r>
            <a:r>
              <a:rPr lang="en-GB" b="0" i="0" dirty="0">
                <a:solidFill>
                  <a:srgbClr val="34363E"/>
                </a:solidFill>
                <a:effectLst/>
                <a:latin typeface="Inter"/>
              </a:rPr>
              <a:t> </a:t>
            </a:r>
            <a:r>
              <a:rPr lang="en-GB" b="0" i="0" dirty="0" err="1">
                <a:solidFill>
                  <a:srgbClr val="34363E"/>
                </a:solidFill>
                <a:effectLst/>
                <a:latin typeface="Inter"/>
              </a:rPr>
              <a:t>politike</a:t>
            </a:r>
            <a:r>
              <a:rPr lang="en-GB" b="0" i="0" dirty="0">
                <a:solidFill>
                  <a:srgbClr val="34363E"/>
                </a:solidFill>
                <a:effectLst/>
                <a:latin typeface="Inter"/>
              </a:rPr>
              <a:t>, </a:t>
            </a:r>
            <a:r>
              <a:rPr lang="en-GB" b="0" i="0" dirty="0" err="1">
                <a:solidFill>
                  <a:srgbClr val="34363E"/>
                </a:solidFill>
                <a:effectLst/>
                <a:latin typeface="Inter"/>
              </a:rPr>
              <a:t>povišanje</a:t>
            </a:r>
            <a:r>
              <a:rPr lang="en-GB" b="0" i="0" dirty="0">
                <a:solidFill>
                  <a:srgbClr val="34363E"/>
                </a:solidFill>
                <a:effectLst/>
                <a:latin typeface="Inter"/>
              </a:rPr>
              <a:t> </a:t>
            </a:r>
            <a:r>
              <a:rPr lang="en-GB" b="0" i="0" dirty="0" err="1">
                <a:solidFill>
                  <a:srgbClr val="34363E"/>
                </a:solidFill>
                <a:effectLst/>
                <a:latin typeface="Inter"/>
              </a:rPr>
              <a:t>davkov</a:t>
            </a:r>
            <a:r>
              <a:rPr lang="en-GB" b="0" i="0" dirty="0">
                <a:solidFill>
                  <a:srgbClr val="34363E"/>
                </a:solidFill>
                <a:effectLst/>
                <a:latin typeface="Inter"/>
              </a:rPr>
              <a:t>, </a:t>
            </a:r>
            <a:r>
              <a:rPr lang="en-GB" b="0" i="0" dirty="0" err="1">
                <a:solidFill>
                  <a:srgbClr val="34363E"/>
                </a:solidFill>
                <a:effectLst/>
                <a:latin typeface="Inter"/>
              </a:rPr>
              <a:t>neplačniki</a:t>
            </a:r>
            <a:r>
              <a:rPr lang="en-GB" b="0" i="0" dirty="0">
                <a:solidFill>
                  <a:srgbClr val="34363E"/>
                </a:solidFill>
                <a:effectLst/>
                <a:latin typeface="Inter"/>
              </a:rPr>
              <a:t>, </a:t>
            </a:r>
            <a:r>
              <a:rPr lang="en-GB" b="0" i="0" dirty="0" err="1">
                <a:solidFill>
                  <a:srgbClr val="34363E"/>
                </a:solidFill>
                <a:effectLst/>
                <a:latin typeface="Inter"/>
              </a:rPr>
              <a:t>itn</a:t>
            </a:r>
            <a:r>
              <a:rPr lang="en-GB" b="0" i="0" dirty="0">
                <a:solidFill>
                  <a:srgbClr val="34363E"/>
                </a:solidFill>
                <a:effectLst/>
                <a:latin typeface="Inter"/>
              </a:rPr>
              <a:t>.</a:t>
            </a:r>
          </a:p>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266615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l" fontAlgn="base"/>
            <a:r>
              <a:rPr lang="en-GB" b="1" i="0" dirty="0" err="1">
                <a:solidFill>
                  <a:srgbClr val="202224"/>
                </a:solidFill>
                <a:effectLst/>
                <a:latin typeface="Open Sans" panose="020B0606030504020204" pitchFamily="34" charset="0"/>
              </a:rPr>
              <a:t>Vprašanja</a:t>
            </a:r>
            <a:r>
              <a:rPr lang="en-GB" b="1" i="0" dirty="0">
                <a:solidFill>
                  <a:srgbClr val="202224"/>
                </a:solidFill>
                <a:effectLst/>
                <a:latin typeface="Open Sans" panose="020B0606030504020204" pitchFamily="34" charset="0"/>
              </a:rPr>
              <a:t>, ki </a:t>
            </a:r>
            <a:r>
              <a:rPr lang="en-GB" b="1" i="0" dirty="0" err="1">
                <a:solidFill>
                  <a:srgbClr val="202224"/>
                </a:solidFill>
                <a:effectLst/>
                <a:latin typeface="Open Sans" panose="020B0606030504020204" pitchFamily="34" charset="0"/>
              </a:rPr>
              <a:t>si</a:t>
            </a:r>
            <a:r>
              <a:rPr lang="en-GB" b="1" i="0" dirty="0">
                <a:solidFill>
                  <a:srgbClr val="202224"/>
                </a:solidFill>
                <a:effectLst/>
                <a:latin typeface="Open Sans" panose="020B0606030504020204" pitchFamily="34" charset="0"/>
              </a:rPr>
              <a:t> </a:t>
            </a:r>
            <a:r>
              <a:rPr lang="en-GB" b="1" i="0" dirty="0" err="1">
                <a:solidFill>
                  <a:srgbClr val="202224"/>
                </a:solidFill>
                <a:effectLst/>
                <a:latin typeface="Open Sans" panose="020B0606030504020204" pitchFamily="34" charset="0"/>
              </a:rPr>
              <a:t>jih</a:t>
            </a:r>
            <a:r>
              <a:rPr lang="en-GB" b="1" i="0" dirty="0">
                <a:solidFill>
                  <a:srgbClr val="202224"/>
                </a:solidFill>
                <a:effectLst/>
                <a:latin typeface="Open Sans" panose="020B0606030504020204" pitchFamily="34" charset="0"/>
              </a:rPr>
              <a:t> </a:t>
            </a:r>
            <a:r>
              <a:rPr lang="en-GB" b="1" i="0" dirty="0" err="1">
                <a:solidFill>
                  <a:srgbClr val="202224"/>
                </a:solidFill>
                <a:effectLst/>
                <a:latin typeface="Open Sans" panose="020B0606030504020204" pitchFamily="34" charset="0"/>
              </a:rPr>
              <a:t>morate</a:t>
            </a:r>
            <a:r>
              <a:rPr lang="en-GB" b="1" i="0" dirty="0">
                <a:solidFill>
                  <a:srgbClr val="202224"/>
                </a:solidFill>
                <a:effectLst/>
                <a:latin typeface="Open Sans" panose="020B0606030504020204" pitchFamily="34" charset="0"/>
              </a:rPr>
              <a:t> </a:t>
            </a:r>
            <a:r>
              <a:rPr lang="en-GB" b="1" i="0" dirty="0" err="1">
                <a:solidFill>
                  <a:srgbClr val="202224"/>
                </a:solidFill>
                <a:effectLst/>
                <a:latin typeface="Open Sans" panose="020B0606030504020204" pitchFamily="34" charset="0"/>
              </a:rPr>
              <a:t>postaviti</a:t>
            </a:r>
            <a:endParaRPr lang="en-GB" b="1" i="0" dirty="0">
              <a:solidFill>
                <a:srgbClr val="202224"/>
              </a:solidFill>
              <a:effectLst/>
              <a:latin typeface="Open Sans" panose="020B0606030504020204" pitchFamily="34" charset="0"/>
            </a:endParaRPr>
          </a:p>
          <a:p>
            <a:pPr algn="l" fontAlgn="base"/>
            <a:r>
              <a:rPr lang="en-GB" b="0" i="0" dirty="0" err="1">
                <a:solidFill>
                  <a:srgbClr val="898A8C"/>
                </a:solidFill>
                <a:effectLst/>
                <a:latin typeface="Open Sans" panose="020B0606030504020204" pitchFamily="34" charset="0"/>
              </a:rPr>
              <a:t>Najprej</a:t>
            </a:r>
            <a:r>
              <a:rPr lang="en-GB" b="0" i="0" dirty="0">
                <a:solidFill>
                  <a:srgbClr val="898A8C"/>
                </a:solidFill>
                <a:effectLst/>
                <a:latin typeface="Open Sans" panose="020B0606030504020204" pitchFamily="34" charset="0"/>
              </a:rPr>
              <a:t> se </a:t>
            </a:r>
            <a:r>
              <a:rPr lang="en-GB" b="0" i="0" dirty="0" err="1">
                <a:solidFill>
                  <a:srgbClr val="898A8C"/>
                </a:solidFill>
                <a:effectLst/>
                <a:latin typeface="Open Sans" panose="020B0606030504020204" pitchFamily="34" charset="0"/>
              </a:rPr>
              <a:t>osredotočite</a:t>
            </a:r>
            <a:r>
              <a:rPr lang="en-GB" b="0" i="0" dirty="0">
                <a:solidFill>
                  <a:srgbClr val="898A8C"/>
                </a:solidFill>
                <a:effectLst/>
                <a:latin typeface="Open Sans" panose="020B0606030504020204" pitchFamily="34" charset="0"/>
              </a:rPr>
              <a:t> na </a:t>
            </a:r>
            <a:r>
              <a:rPr lang="en-GB" b="0" i="0" dirty="0" err="1">
                <a:solidFill>
                  <a:srgbClr val="898A8C"/>
                </a:solidFill>
                <a:effectLst/>
                <a:latin typeface="Open Sans" panose="020B0606030504020204" pitchFamily="34" charset="0"/>
              </a:rPr>
              <a:t>svoje</a:t>
            </a:r>
            <a:r>
              <a:rPr lang="en-GB" b="0" i="0" dirty="0">
                <a:solidFill>
                  <a:srgbClr val="898A8C"/>
                </a:solidFill>
                <a:effectLst/>
                <a:latin typeface="Open Sans" panose="020B0606030504020204" pitchFamily="34" charset="0"/>
              </a:rPr>
              <a:t> </a:t>
            </a:r>
            <a:r>
              <a:rPr lang="en-GB" b="1" i="0" dirty="0" err="1">
                <a:solidFill>
                  <a:srgbClr val="898A8C"/>
                </a:solidFill>
                <a:effectLst/>
                <a:latin typeface="Open Sans" panose="020B0606030504020204" pitchFamily="34" charset="0"/>
              </a:rPr>
              <a:t>prednosti</a:t>
            </a:r>
            <a:r>
              <a:rPr lang="en-GB" b="0" i="0" dirty="0">
                <a:solidFill>
                  <a:srgbClr val="898A8C"/>
                </a:solidFill>
                <a:effectLst/>
                <a:latin typeface="Open Sans" panose="020B0606030504020204" pitchFamily="34" charset="0"/>
              </a:rPr>
              <a:t>. Da bi </a:t>
            </a:r>
            <a:r>
              <a:rPr lang="en-GB" b="0" i="0" dirty="0" err="1">
                <a:solidFill>
                  <a:srgbClr val="898A8C"/>
                </a:solidFill>
                <a:effectLst/>
                <a:latin typeface="Open Sans" panose="020B0606030504020204" pitchFamily="34" charset="0"/>
              </a:rPr>
              <a:t>jih</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raziskali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postavite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vprašanja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kot</a:t>
            </a:r>
            <a:r>
              <a:rPr lang="en-GB" b="0" i="0" dirty="0">
                <a:solidFill>
                  <a:srgbClr val="898A8C"/>
                </a:solidFill>
                <a:effectLst/>
                <a:latin typeface="Open Sans" panose="020B0606030504020204" pitchFamily="34" charset="0"/>
              </a:rPr>
              <a:t> so:</a:t>
            </a:r>
          </a:p>
          <a:p>
            <a:pPr algn="l" fontAlgn="base">
              <a:buFont typeface="Arial" panose="020B0604020202020204" pitchFamily="34" charset="0"/>
              <a:buChar char="•"/>
            </a:pPr>
            <a:r>
              <a:rPr lang="en-GB" b="0" i="0" dirty="0">
                <a:solidFill>
                  <a:srgbClr val="898A8C"/>
                </a:solidFill>
                <a:effectLst/>
                <a:latin typeface="inherit"/>
              </a:rPr>
              <a:t>V </a:t>
            </a:r>
            <a:r>
              <a:rPr lang="en-GB" b="0" i="0" dirty="0" err="1">
                <a:solidFill>
                  <a:srgbClr val="898A8C"/>
                </a:solidFill>
                <a:effectLst/>
                <a:latin typeface="inherit"/>
              </a:rPr>
              <a:t>čem</a:t>
            </a:r>
            <a:r>
              <a:rPr lang="en-GB" b="0" i="0" dirty="0">
                <a:solidFill>
                  <a:srgbClr val="898A8C"/>
                </a:solidFill>
                <a:effectLst/>
                <a:latin typeface="inherit"/>
              </a:rPr>
              <a:t> </a:t>
            </a:r>
            <a:r>
              <a:rPr lang="en-GB" b="0" i="0" dirty="0" err="1">
                <a:solidFill>
                  <a:srgbClr val="898A8C"/>
                </a:solidFill>
                <a:effectLst/>
                <a:latin typeface="inherit"/>
              </a:rPr>
              <a:t>sem</a:t>
            </a:r>
            <a:r>
              <a:rPr lang="en-GB" b="0" i="0" dirty="0">
                <a:solidFill>
                  <a:srgbClr val="898A8C"/>
                </a:solidFill>
                <a:effectLst/>
                <a:latin typeface="inherit"/>
              </a:rPr>
              <a:t> </a:t>
            </a:r>
            <a:r>
              <a:rPr lang="en-GB" b="0" i="0" dirty="0" err="1">
                <a:solidFill>
                  <a:srgbClr val="898A8C"/>
                </a:solidFill>
                <a:effectLst/>
                <a:latin typeface="inherit"/>
              </a:rPr>
              <a:t>dober</a:t>
            </a:r>
            <a:r>
              <a:rPr lang="en-GB" b="0" i="0" dirty="0">
                <a:solidFill>
                  <a:srgbClr val="898A8C"/>
                </a:solidFill>
                <a:effectLst/>
                <a:latin typeface="inherit"/>
              </a:rPr>
              <a:t> </a:t>
            </a:r>
            <a:r>
              <a:rPr lang="en-GB" b="0" i="0" dirty="0" err="1">
                <a:solidFill>
                  <a:srgbClr val="898A8C"/>
                </a:solidFill>
                <a:effectLst/>
                <a:latin typeface="inherit"/>
              </a:rPr>
              <a:t>že</a:t>
            </a:r>
            <a:r>
              <a:rPr lang="en-GB" b="0" i="0" dirty="0">
                <a:solidFill>
                  <a:srgbClr val="898A8C"/>
                </a:solidFill>
                <a:effectLst/>
                <a:latin typeface="inherit"/>
              </a:rPr>
              <a:t> po </a:t>
            </a:r>
            <a:r>
              <a:rPr lang="en-GB" b="0" i="0" dirty="0" err="1">
                <a:solidFill>
                  <a:srgbClr val="898A8C"/>
                </a:solidFill>
                <a:effectLst/>
                <a:latin typeface="inherit"/>
              </a:rPr>
              <a:t>naravi</a:t>
            </a:r>
            <a:r>
              <a:rPr lang="en-GB" b="0" i="0" dirty="0">
                <a:solidFill>
                  <a:srgbClr val="898A8C"/>
                </a:solidFill>
                <a:effectLst/>
                <a:latin typeface="inherit"/>
              </a:rPr>
              <a:t>?</a:t>
            </a:r>
          </a:p>
          <a:p>
            <a:pPr algn="l" fontAlgn="base">
              <a:buFont typeface="Arial" panose="020B0604020202020204" pitchFamily="34" charset="0"/>
              <a:buChar char="•"/>
            </a:pPr>
            <a:r>
              <a:rPr lang="en-GB" b="0" i="0" dirty="0" err="1">
                <a:solidFill>
                  <a:srgbClr val="898A8C"/>
                </a:solidFill>
                <a:effectLst/>
                <a:latin typeface="inherit"/>
              </a:rPr>
              <a:t>Katere</a:t>
            </a:r>
            <a:r>
              <a:rPr lang="en-GB" b="0" i="0" dirty="0">
                <a:solidFill>
                  <a:srgbClr val="898A8C"/>
                </a:solidFill>
                <a:effectLst/>
                <a:latin typeface="inherit"/>
              </a:rPr>
              <a:t> </a:t>
            </a:r>
            <a:r>
              <a:rPr lang="en-GB" b="0" i="0" dirty="0" err="1">
                <a:solidFill>
                  <a:srgbClr val="898A8C"/>
                </a:solidFill>
                <a:effectLst/>
                <a:latin typeface="inherit"/>
              </a:rPr>
              <a:t>veščine</a:t>
            </a:r>
            <a:r>
              <a:rPr lang="en-GB" b="0" i="0" dirty="0">
                <a:solidFill>
                  <a:srgbClr val="898A8C"/>
                </a:solidFill>
                <a:effectLst/>
                <a:latin typeface="inherit"/>
              </a:rPr>
              <a:t> </a:t>
            </a:r>
            <a:r>
              <a:rPr lang="en-GB" b="0" i="0" dirty="0" err="1">
                <a:solidFill>
                  <a:srgbClr val="898A8C"/>
                </a:solidFill>
                <a:effectLst/>
                <a:latin typeface="inherit"/>
              </a:rPr>
              <a:t>sem</a:t>
            </a:r>
            <a:r>
              <a:rPr lang="en-GB" b="0" i="0" dirty="0">
                <a:solidFill>
                  <a:srgbClr val="898A8C"/>
                </a:solidFill>
                <a:effectLst/>
                <a:latin typeface="inherit"/>
              </a:rPr>
              <a:t> </a:t>
            </a:r>
            <a:r>
              <a:rPr lang="en-GB" b="0" i="0" dirty="0" err="1">
                <a:solidFill>
                  <a:srgbClr val="898A8C"/>
                </a:solidFill>
                <a:effectLst/>
                <a:latin typeface="inherit"/>
              </a:rPr>
              <a:t>pri</a:t>
            </a:r>
            <a:r>
              <a:rPr lang="en-GB" b="0" i="0" dirty="0">
                <a:solidFill>
                  <a:srgbClr val="898A8C"/>
                </a:solidFill>
                <a:effectLst/>
                <a:latin typeface="inherit"/>
              </a:rPr>
              <a:t> </a:t>
            </a:r>
            <a:r>
              <a:rPr lang="en-GB" b="0" i="0" dirty="0" err="1">
                <a:solidFill>
                  <a:srgbClr val="898A8C"/>
                </a:solidFill>
                <a:effectLst/>
                <a:latin typeface="inherit"/>
              </a:rPr>
              <a:t>sebi</a:t>
            </a:r>
            <a:r>
              <a:rPr lang="en-GB" b="0" i="0" dirty="0">
                <a:solidFill>
                  <a:srgbClr val="898A8C"/>
                </a:solidFill>
                <a:effectLst/>
                <a:latin typeface="inherit"/>
              </a:rPr>
              <a:t> </a:t>
            </a:r>
            <a:r>
              <a:rPr lang="en-GB" b="0" i="0" dirty="0" err="1">
                <a:solidFill>
                  <a:srgbClr val="898A8C"/>
                </a:solidFill>
                <a:effectLst/>
                <a:latin typeface="inherit"/>
              </a:rPr>
              <a:t>razvil</a:t>
            </a:r>
            <a:r>
              <a:rPr lang="en-GB" b="0" i="0" dirty="0">
                <a:solidFill>
                  <a:srgbClr val="898A8C"/>
                </a:solidFill>
                <a:effectLst/>
                <a:latin typeface="inherit"/>
              </a:rPr>
              <a:t> </a:t>
            </a:r>
            <a:r>
              <a:rPr lang="en-GB" b="0" i="0" dirty="0" err="1">
                <a:solidFill>
                  <a:srgbClr val="898A8C"/>
                </a:solidFill>
                <a:effectLst/>
                <a:latin typeface="inherit"/>
              </a:rPr>
              <a:t>tekom</a:t>
            </a:r>
            <a:r>
              <a:rPr lang="en-GB" b="0" i="0" dirty="0">
                <a:solidFill>
                  <a:srgbClr val="898A8C"/>
                </a:solidFill>
                <a:effectLst/>
                <a:latin typeface="inherit"/>
              </a:rPr>
              <a:t> </a:t>
            </a:r>
            <a:r>
              <a:rPr lang="en-GB" b="0" i="0" dirty="0" err="1">
                <a:solidFill>
                  <a:srgbClr val="898A8C"/>
                </a:solidFill>
                <a:effectLst/>
                <a:latin typeface="inherit"/>
              </a:rPr>
              <a:t>življenja</a:t>
            </a:r>
            <a:r>
              <a:rPr lang="en-GB" b="0" i="0" dirty="0">
                <a:solidFill>
                  <a:srgbClr val="898A8C"/>
                </a:solidFill>
                <a:effectLst/>
                <a:latin typeface="inherit"/>
              </a:rPr>
              <a:t>?</a:t>
            </a:r>
          </a:p>
          <a:p>
            <a:pPr algn="l" fontAlgn="base">
              <a:buFont typeface="Arial" panose="020B0604020202020204" pitchFamily="34" charset="0"/>
              <a:buChar char="•"/>
            </a:pPr>
            <a:r>
              <a:rPr lang="en-GB" b="0" i="0" dirty="0">
                <a:solidFill>
                  <a:srgbClr val="898A8C"/>
                </a:solidFill>
                <a:effectLst/>
                <a:latin typeface="inherit"/>
              </a:rPr>
              <a:t>Kateri so </a:t>
            </a:r>
            <a:r>
              <a:rPr lang="en-GB" b="0" i="0" dirty="0" err="1">
                <a:solidFill>
                  <a:srgbClr val="898A8C"/>
                </a:solidFill>
                <a:effectLst/>
                <a:latin typeface="inherit"/>
              </a:rPr>
              <a:t>tisti</a:t>
            </a:r>
            <a:r>
              <a:rPr lang="en-GB" b="0" i="0" dirty="0">
                <a:solidFill>
                  <a:srgbClr val="898A8C"/>
                </a:solidFill>
                <a:effectLst/>
                <a:latin typeface="inherit"/>
              </a:rPr>
              <a:t> </a:t>
            </a:r>
            <a:r>
              <a:rPr lang="en-GB" b="0" i="0" dirty="0" err="1">
                <a:solidFill>
                  <a:srgbClr val="898A8C"/>
                </a:solidFill>
                <a:effectLst/>
                <a:latin typeface="inherit"/>
              </a:rPr>
              <a:t>talenti</a:t>
            </a:r>
            <a:r>
              <a:rPr lang="en-GB" b="0" i="0" dirty="0">
                <a:solidFill>
                  <a:srgbClr val="898A8C"/>
                </a:solidFill>
                <a:effectLst/>
                <a:latin typeface="inherit"/>
              </a:rPr>
              <a:t>, s </a:t>
            </a:r>
            <a:r>
              <a:rPr lang="en-GB" b="0" i="0" dirty="0" err="1">
                <a:solidFill>
                  <a:srgbClr val="898A8C"/>
                </a:solidFill>
                <a:effectLst/>
                <a:latin typeface="inherit"/>
              </a:rPr>
              <a:t>katerimi</a:t>
            </a:r>
            <a:r>
              <a:rPr lang="en-GB" b="0" i="0" dirty="0">
                <a:solidFill>
                  <a:srgbClr val="898A8C"/>
                </a:solidFill>
                <a:effectLst/>
                <a:latin typeface="inherit"/>
              </a:rPr>
              <a:t> </a:t>
            </a:r>
            <a:r>
              <a:rPr lang="en-GB" b="0" i="0" dirty="0" err="1">
                <a:solidFill>
                  <a:srgbClr val="898A8C"/>
                </a:solidFill>
                <a:effectLst/>
                <a:latin typeface="inherit"/>
              </a:rPr>
              <a:t>sem</a:t>
            </a:r>
            <a:r>
              <a:rPr lang="en-GB" b="0" i="0" dirty="0">
                <a:solidFill>
                  <a:srgbClr val="898A8C"/>
                </a:solidFill>
                <a:effectLst/>
                <a:latin typeface="inherit"/>
              </a:rPr>
              <a:t> se </a:t>
            </a:r>
            <a:r>
              <a:rPr lang="en-GB" b="0" i="0" dirty="0" err="1">
                <a:solidFill>
                  <a:srgbClr val="898A8C"/>
                </a:solidFill>
                <a:effectLst/>
                <a:latin typeface="inherit"/>
              </a:rPr>
              <a:t>že</a:t>
            </a:r>
            <a:r>
              <a:rPr lang="en-GB" b="0" i="0" dirty="0">
                <a:solidFill>
                  <a:srgbClr val="898A8C"/>
                </a:solidFill>
                <a:effectLst/>
                <a:latin typeface="inherit"/>
              </a:rPr>
              <a:t> </a:t>
            </a:r>
            <a:r>
              <a:rPr lang="en-GB" b="0" i="0" dirty="0" err="1">
                <a:solidFill>
                  <a:srgbClr val="898A8C"/>
                </a:solidFill>
                <a:effectLst/>
                <a:latin typeface="inherit"/>
              </a:rPr>
              <a:t>rodil</a:t>
            </a:r>
            <a:r>
              <a:rPr lang="en-GB" b="0" i="0" dirty="0">
                <a:solidFill>
                  <a:srgbClr val="898A8C"/>
                </a:solidFill>
                <a:effectLst/>
                <a:latin typeface="inherit"/>
              </a:rPr>
              <a:t>?</a:t>
            </a:r>
          </a:p>
          <a:p>
            <a:pPr algn="l" fontAlgn="base"/>
            <a:endParaRPr lang="sl-SI" b="0" i="0" dirty="0">
              <a:solidFill>
                <a:srgbClr val="898A8C"/>
              </a:solidFill>
              <a:effectLst/>
              <a:latin typeface="Open Sans" panose="020B0606030504020204" pitchFamily="34" charset="0"/>
            </a:endParaRPr>
          </a:p>
          <a:p>
            <a:pPr algn="l" fontAlgn="base"/>
            <a:r>
              <a:rPr lang="en-GB" b="0" i="0" dirty="0" err="1">
                <a:solidFill>
                  <a:srgbClr val="898A8C"/>
                </a:solidFill>
                <a:effectLst/>
                <a:latin typeface="Open Sans" panose="020B0606030504020204" pitchFamily="34" charset="0"/>
              </a:rPr>
              <a:t>Nato</a:t>
            </a:r>
            <a:r>
              <a:rPr lang="en-GB" b="0" i="0" dirty="0">
                <a:solidFill>
                  <a:srgbClr val="898A8C"/>
                </a:solidFill>
                <a:effectLst/>
                <a:latin typeface="Open Sans" panose="020B0606030504020204" pitchFamily="34" charset="0"/>
              </a:rPr>
              <a:t> se </a:t>
            </a:r>
            <a:r>
              <a:rPr lang="en-GB" b="0" i="0" dirty="0" err="1">
                <a:solidFill>
                  <a:srgbClr val="898A8C"/>
                </a:solidFill>
                <a:effectLst/>
                <a:latin typeface="Open Sans" panose="020B0606030504020204" pitchFamily="34" charset="0"/>
              </a:rPr>
              <a:t>usmerite</a:t>
            </a:r>
            <a:r>
              <a:rPr lang="en-GB" b="0" i="0" dirty="0">
                <a:solidFill>
                  <a:srgbClr val="898A8C"/>
                </a:solidFill>
                <a:effectLst/>
                <a:latin typeface="Open Sans" panose="020B0606030504020204" pitchFamily="34" charset="0"/>
              </a:rPr>
              <a:t> na </a:t>
            </a:r>
            <a:r>
              <a:rPr lang="en-GB" b="0" i="0" dirty="0" err="1">
                <a:solidFill>
                  <a:srgbClr val="898A8C"/>
                </a:solidFill>
                <a:effectLst/>
                <a:latin typeface="Open Sans" panose="020B0606030504020204" pitchFamily="34" charset="0"/>
              </a:rPr>
              <a:t>svoje</a:t>
            </a:r>
            <a:r>
              <a:rPr lang="en-GB" b="0" i="0" dirty="0">
                <a:solidFill>
                  <a:srgbClr val="898A8C"/>
                </a:solidFill>
                <a:effectLst/>
                <a:latin typeface="Open Sans" panose="020B0606030504020204" pitchFamily="34" charset="0"/>
              </a:rPr>
              <a:t> </a:t>
            </a:r>
            <a:r>
              <a:rPr lang="en-GB" b="1" i="0" dirty="0" err="1">
                <a:solidFill>
                  <a:srgbClr val="898A8C"/>
                </a:solidFill>
                <a:effectLst/>
                <a:latin typeface="Open Sans" panose="020B0606030504020204" pitchFamily="34" charset="0"/>
              </a:rPr>
              <a:t>slabosti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Pri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tem</a:t>
            </a:r>
            <a:r>
              <a:rPr lang="en-GB" b="0" i="0" dirty="0">
                <a:solidFill>
                  <a:srgbClr val="898A8C"/>
                </a:solidFill>
                <a:effectLst/>
                <a:latin typeface="Open Sans" panose="020B0606030504020204" pitchFamily="34" charset="0"/>
              </a:rPr>
              <a:t> so </a:t>
            </a:r>
            <a:r>
              <a:rPr lang="en-GB" b="0" i="0" dirty="0" err="1">
                <a:solidFill>
                  <a:srgbClr val="898A8C"/>
                </a:solidFill>
                <a:effectLst/>
                <a:latin typeface="Open Sans" panose="020B0606030504020204" pitchFamily="34" charset="0"/>
              </a:rPr>
              <a:t>vam</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lahko</a:t>
            </a:r>
            <a:r>
              <a:rPr lang="en-GB" b="0" i="0" dirty="0">
                <a:solidFill>
                  <a:srgbClr val="898A8C"/>
                </a:solidFill>
                <a:effectLst/>
                <a:latin typeface="Open Sans" panose="020B0606030504020204" pitchFamily="34" charset="0"/>
              </a:rPr>
              <a:t> v </a:t>
            </a:r>
            <a:r>
              <a:rPr lang="en-GB" b="0" i="0" dirty="0" err="1">
                <a:solidFill>
                  <a:srgbClr val="898A8C"/>
                </a:solidFill>
                <a:effectLst/>
                <a:latin typeface="Open Sans" panose="020B0606030504020204" pitchFamily="34" charset="0"/>
              </a:rPr>
              <a:t>pomoč</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naslednja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vprašanja</a:t>
            </a:r>
            <a:r>
              <a:rPr lang="en-GB" b="0" i="0" dirty="0">
                <a:solidFill>
                  <a:srgbClr val="898A8C"/>
                </a:solidFill>
                <a:effectLst/>
                <a:latin typeface="Open Sans" panose="020B0606030504020204" pitchFamily="34" charset="0"/>
              </a:rPr>
              <a:t>:</a:t>
            </a:r>
          </a:p>
          <a:p>
            <a:pPr algn="l" fontAlgn="base">
              <a:buFont typeface="Arial" panose="020B0604020202020204" pitchFamily="34" charset="0"/>
              <a:buChar char="•"/>
            </a:pPr>
            <a:r>
              <a:rPr lang="en-GB" b="0" i="0" dirty="0" err="1">
                <a:solidFill>
                  <a:srgbClr val="898A8C"/>
                </a:solidFill>
                <a:effectLst/>
                <a:latin typeface="inherit"/>
              </a:rPr>
              <a:t>Katere</a:t>
            </a:r>
            <a:r>
              <a:rPr lang="en-GB" b="0" i="0" dirty="0">
                <a:solidFill>
                  <a:srgbClr val="898A8C"/>
                </a:solidFill>
                <a:effectLst/>
                <a:latin typeface="inherit"/>
              </a:rPr>
              <a:t> so </a:t>
            </a:r>
            <a:r>
              <a:rPr lang="en-GB" b="0" i="0" dirty="0" err="1">
                <a:solidFill>
                  <a:srgbClr val="898A8C"/>
                </a:solidFill>
                <a:effectLst/>
                <a:latin typeface="inherit"/>
              </a:rPr>
              <a:t>moje</a:t>
            </a:r>
            <a:r>
              <a:rPr lang="en-GB" b="0" i="0" dirty="0">
                <a:solidFill>
                  <a:srgbClr val="898A8C"/>
                </a:solidFill>
                <a:effectLst/>
                <a:latin typeface="inherit"/>
              </a:rPr>
              <a:t> </a:t>
            </a:r>
            <a:r>
              <a:rPr lang="en-GB" b="0" i="0" dirty="0" err="1">
                <a:solidFill>
                  <a:srgbClr val="898A8C"/>
                </a:solidFill>
                <a:effectLst/>
                <a:latin typeface="inherit"/>
              </a:rPr>
              <a:t>negativne</a:t>
            </a:r>
            <a:r>
              <a:rPr lang="en-GB" b="0" i="0" dirty="0">
                <a:solidFill>
                  <a:srgbClr val="898A8C"/>
                </a:solidFill>
                <a:effectLst/>
                <a:latin typeface="inherit"/>
              </a:rPr>
              <a:t> </a:t>
            </a:r>
            <a:r>
              <a:rPr lang="en-GB" b="0" i="0" dirty="0" err="1">
                <a:solidFill>
                  <a:srgbClr val="898A8C"/>
                </a:solidFill>
                <a:effectLst/>
                <a:latin typeface="inherit"/>
              </a:rPr>
              <a:t>delovne</a:t>
            </a:r>
            <a:r>
              <a:rPr lang="en-GB" b="0" i="0" dirty="0">
                <a:solidFill>
                  <a:srgbClr val="898A8C"/>
                </a:solidFill>
                <a:effectLst/>
                <a:latin typeface="inherit"/>
              </a:rPr>
              <a:t> </a:t>
            </a:r>
            <a:r>
              <a:rPr lang="en-GB" b="0" i="0" dirty="0" err="1">
                <a:solidFill>
                  <a:srgbClr val="898A8C"/>
                </a:solidFill>
                <a:effectLst/>
                <a:latin typeface="inherit"/>
              </a:rPr>
              <a:t>navade</a:t>
            </a:r>
            <a:r>
              <a:rPr lang="en-GB" b="0" i="0" dirty="0">
                <a:solidFill>
                  <a:srgbClr val="898A8C"/>
                </a:solidFill>
                <a:effectLst/>
                <a:latin typeface="inherit"/>
              </a:rPr>
              <a:t>?</a:t>
            </a:r>
          </a:p>
          <a:p>
            <a:pPr algn="l" fontAlgn="base">
              <a:buFont typeface="Arial" panose="020B0604020202020204" pitchFamily="34" charset="0"/>
              <a:buChar char="•"/>
            </a:pPr>
            <a:r>
              <a:rPr lang="en-GB" b="0" i="0" dirty="0">
                <a:solidFill>
                  <a:srgbClr val="898A8C"/>
                </a:solidFill>
                <a:effectLst/>
                <a:latin typeface="inherit"/>
              </a:rPr>
              <a:t>Na </a:t>
            </a:r>
            <a:r>
              <a:rPr lang="en-GB" b="0" i="0" dirty="0" err="1">
                <a:solidFill>
                  <a:srgbClr val="898A8C"/>
                </a:solidFill>
                <a:effectLst/>
                <a:latin typeface="inherit"/>
              </a:rPr>
              <a:t>katerem</a:t>
            </a:r>
            <a:r>
              <a:rPr lang="en-GB" b="0" i="0" dirty="0">
                <a:solidFill>
                  <a:srgbClr val="898A8C"/>
                </a:solidFill>
                <a:effectLst/>
                <a:latin typeface="inherit"/>
              </a:rPr>
              <a:t> </a:t>
            </a:r>
            <a:r>
              <a:rPr lang="en-GB" b="0" i="0" dirty="0" err="1">
                <a:solidFill>
                  <a:srgbClr val="898A8C"/>
                </a:solidFill>
                <a:effectLst/>
                <a:latin typeface="inherit"/>
              </a:rPr>
              <a:t>področju</a:t>
            </a:r>
            <a:r>
              <a:rPr lang="en-GB" b="0" i="0" dirty="0">
                <a:solidFill>
                  <a:srgbClr val="898A8C"/>
                </a:solidFill>
                <a:effectLst/>
                <a:latin typeface="inherit"/>
              </a:rPr>
              <a:t> </a:t>
            </a:r>
            <a:r>
              <a:rPr lang="en-GB" b="0" i="0" dirty="0" err="1">
                <a:solidFill>
                  <a:srgbClr val="898A8C"/>
                </a:solidFill>
                <a:effectLst/>
                <a:latin typeface="inherit"/>
              </a:rPr>
              <a:t>pridobivanja</a:t>
            </a:r>
            <a:r>
              <a:rPr lang="en-GB" b="0" i="0" dirty="0">
                <a:solidFill>
                  <a:srgbClr val="898A8C"/>
                </a:solidFill>
                <a:effectLst/>
                <a:latin typeface="inherit"/>
              </a:rPr>
              <a:t> </a:t>
            </a:r>
            <a:r>
              <a:rPr lang="en-GB" b="0" i="0" dirty="0" err="1">
                <a:solidFill>
                  <a:srgbClr val="898A8C"/>
                </a:solidFill>
                <a:effectLst/>
                <a:latin typeface="inherit"/>
              </a:rPr>
              <a:t>znanja</a:t>
            </a:r>
            <a:r>
              <a:rPr lang="en-GB" b="0" i="0" dirty="0">
                <a:solidFill>
                  <a:srgbClr val="898A8C"/>
                </a:solidFill>
                <a:effectLst/>
                <a:latin typeface="inherit"/>
              </a:rPr>
              <a:t> se </a:t>
            </a:r>
            <a:r>
              <a:rPr lang="en-GB" b="0" i="0" dirty="0" err="1">
                <a:solidFill>
                  <a:srgbClr val="898A8C"/>
                </a:solidFill>
                <a:effectLst/>
                <a:latin typeface="inherit"/>
              </a:rPr>
              <a:t>pokažejo</a:t>
            </a:r>
            <a:r>
              <a:rPr lang="en-GB" b="0" i="0" dirty="0">
                <a:solidFill>
                  <a:srgbClr val="898A8C"/>
                </a:solidFill>
                <a:effectLst/>
                <a:latin typeface="inherit"/>
              </a:rPr>
              <a:t> </a:t>
            </a:r>
            <a:r>
              <a:rPr lang="en-GB" b="0" i="0" dirty="0" err="1">
                <a:solidFill>
                  <a:srgbClr val="898A8C"/>
                </a:solidFill>
                <a:effectLst/>
                <a:latin typeface="inherit"/>
              </a:rPr>
              <a:t>moje</a:t>
            </a:r>
            <a:r>
              <a:rPr lang="en-GB" b="0" i="0" dirty="0">
                <a:solidFill>
                  <a:srgbClr val="898A8C"/>
                </a:solidFill>
                <a:effectLst/>
                <a:latin typeface="inherit"/>
              </a:rPr>
              <a:t> </a:t>
            </a:r>
            <a:r>
              <a:rPr lang="en-GB" b="0" i="0" dirty="0" err="1">
                <a:solidFill>
                  <a:srgbClr val="898A8C"/>
                </a:solidFill>
                <a:effectLst/>
                <a:latin typeface="inherit"/>
              </a:rPr>
              <a:t>šibkosti</a:t>
            </a:r>
            <a:r>
              <a:rPr lang="en-GB" b="0" i="0" dirty="0">
                <a:solidFill>
                  <a:srgbClr val="898A8C"/>
                </a:solidFill>
                <a:effectLst/>
                <a:latin typeface="inherit"/>
              </a:rPr>
              <a:t>?</a:t>
            </a:r>
          </a:p>
          <a:p>
            <a:pPr algn="l" fontAlgn="base">
              <a:buFont typeface="Arial" panose="020B0604020202020204" pitchFamily="34" charset="0"/>
              <a:buChar char="•"/>
            </a:pPr>
            <a:r>
              <a:rPr lang="en-GB" b="0" i="0" dirty="0" err="1">
                <a:solidFill>
                  <a:srgbClr val="898A8C"/>
                </a:solidFill>
                <a:effectLst/>
                <a:latin typeface="inherit"/>
              </a:rPr>
              <a:t>Kaj</a:t>
            </a:r>
            <a:r>
              <a:rPr lang="en-GB" b="0" i="0" dirty="0">
                <a:solidFill>
                  <a:srgbClr val="898A8C"/>
                </a:solidFill>
                <a:effectLst/>
                <a:latin typeface="inherit"/>
              </a:rPr>
              <a:t> bi </a:t>
            </a:r>
            <a:r>
              <a:rPr lang="en-GB" b="0" i="0" dirty="0" err="1">
                <a:solidFill>
                  <a:srgbClr val="898A8C"/>
                </a:solidFill>
                <a:effectLst/>
                <a:latin typeface="inherit"/>
              </a:rPr>
              <a:t>drugi</a:t>
            </a:r>
            <a:r>
              <a:rPr lang="en-GB" b="0" i="0" dirty="0">
                <a:solidFill>
                  <a:srgbClr val="898A8C"/>
                </a:solidFill>
                <a:effectLst/>
                <a:latin typeface="inherit"/>
              </a:rPr>
              <a:t> </a:t>
            </a:r>
            <a:r>
              <a:rPr lang="en-GB" b="0" i="0" dirty="0" err="1">
                <a:solidFill>
                  <a:srgbClr val="898A8C"/>
                </a:solidFill>
                <a:effectLst/>
                <a:latin typeface="inherit"/>
              </a:rPr>
              <a:t>ljudje</a:t>
            </a:r>
            <a:r>
              <a:rPr lang="en-GB" b="0" i="0" dirty="0">
                <a:solidFill>
                  <a:srgbClr val="898A8C"/>
                </a:solidFill>
                <a:effectLst/>
                <a:latin typeface="inherit"/>
              </a:rPr>
              <a:t> </a:t>
            </a:r>
            <a:r>
              <a:rPr lang="en-GB" b="0" i="0" dirty="0" err="1">
                <a:solidFill>
                  <a:srgbClr val="898A8C"/>
                </a:solidFill>
                <a:effectLst/>
                <a:latin typeface="inherit"/>
              </a:rPr>
              <a:t>videli</a:t>
            </a:r>
            <a:r>
              <a:rPr lang="en-GB" b="0" i="0" dirty="0">
                <a:solidFill>
                  <a:srgbClr val="898A8C"/>
                </a:solidFill>
                <a:effectLst/>
                <a:latin typeface="inherit"/>
              </a:rPr>
              <a:t> na </a:t>
            </a:r>
            <a:r>
              <a:rPr lang="en-GB" b="0" i="0" dirty="0" err="1">
                <a:solidFill>
                  <a:srgbClr val="898A8C"/>
                </a:solidFill>
                <a:effectLst/>
                <a:latin typeface="inherit"/>
              </a:rPr>
              <a:t>meni</a:t>
            </a:r>
            <a:r>
              <a:rPr lang="en-GB" b="0" i="0" dirty="0">
                <a:solidFill>
                  <a:srgbClr val="898A8C"/>
                </a:solidFill>
                <a:effectLst/>
                <a:latin typeface="inherit"/>
              </a:rPr>
              <a:t> </a:t>
            </a:r>
            <a:r>
              <a:rPr lang="en-GB" b="0" i="0" dirty="0" err="1">
                <a:solidFill>
                  <a:srgbClr val="898A8C"/>
                </a:solidFill>
                <a:effectLst/>
                <a:latin typeface="inherit"/>
              </a:rPr>
              <a:t>kot</a:t>
            </a:r>
            <a:r>
              <a:rPr lang="en-GB" b="0" i="0" dirty="0">
                <a:solidFill>
                  <a:srgbClr val="898A8C"/>
                </a:solidFill>
                <a:effectLst/>
                <a:latin typeface="inherit"/>
              </a:rPr>
              <a:t> </a:t>
            </a:r>
            <a:r>
              <a:rPr lang="en-GB" b="0" i="0" dirty="0" err="1">
                <a:solidFill>
                  <a:srgbClr val="898A8C"/>
                </a:solidFill>
                <a:effectLst/>
                <a:latin typeface="inherit"/>
              </a:rPr>
              <a:t>moje</a:t>
            </a:r>
            <a:r>
              <a:rPr lang="en-GB" b="0" i="0" dirty="0">
                <a:solidFill>
                  <a:srgbClr val="898A8C"/>
                </a:solidFill>
                <a:effectLst/>
                <a:latin typeface="inherit"/>
              </a:rPr>
              <a:t> </a:t>
            </a:r>
            <a:r>
              <a:rPr lang="en-GB" b="0" i="0" dirty="0" err="1">
                <a:solidFill>
                  <a:srgbClr val="898A8C"/>
                </a:solidFill>
                <a:effectLst/>
                <a:latin typeface="inherit"/>
              </a:rPr>
              <a:t>pomanjkljivosti</a:t>
            </a:r>
            <a:r>
              <a:rPr lang="en-GB" b="0" i="0" dirty="0">
                <a:solidFill>
                  <a:srgbClr val="898A8C"/>
                </a:solidFill>
                <a:effectLst/>
                <a:latin typeface="inherit"/>
              </a:rPr>
              <a:t>?</a:t>
            </a:r>
          </a:p>
          <a:p>
            <a:pPr algn="l" fontAlgn="base"/>
            <a:endParaRPr lang="sl-SI" b="0" i="0" dirty="0">
              <a:solidFill>
                <a:srgbClr val="898A8C"/>
              </a:solidFill>
              <a:effectLst/>
              <a:latin typeface="Open Sans" panose="020B0606030504020204" pitchFamily="34" charset="0"/>
            </a:endParaRPr>
          </a:p>
          <a:p>
            <a:pPr algn="l" fontAlgn="base"/>
            <a:r>
              <a:rPr lang="en-GB" b="0" i="0" dirty="0">
                <a:solidFill>
                  <a:srgbClr val="898A8C"/>
                </a:solidFill>
                <a:effectLst/>
                <a:latin typeface="Open Sans" panose="020B0606030504020204" pitchFamily="34" charset="0"/>
              </a:rPr>
              <a:t>Na </a:t>
            </a:r>
            <a:r>
              <a:rPr lang="en-GB" b="0" i="0" dirty="0" err="1">
                <a:solidFill>
                  <a:srgbClr val="898A8C"/>
                </a:solidFill>
                <a:effectLst/>
                <a:latin typeface="Open Sans" panose="020B0606030504020204" pitchFamily="34" charset="0"/>
              </a:rPr>
              <a:t>področju</a:t>
            </a:r>
            <a:r>
              <a:rPr lang="en-GB" b="0" i="0" dirty="0">
                <a:solidFill>
                  <a:srgbClr val="898A8C"/>
                </a:solidFill>
                <a:effectLst/>
                <a:latin typeface="Open Sans" panose="020B0606030504020204" pitchFamily="34" charset="0"/>
              </a:rPr>
              <a:t> </a:t>
            </a:r>
            <a:r>
              <a:rPr lang="en-GB" b="1" i="0" dirty="0" err="1">
                <a:solidFill>
                  <a:srgbClr val="898A8C"/>
                </a:solidFill>
                <a:effectLst/>
                <a:latin typeface="Open Sans" panose="020B0606030504020204" pitchFamily="34" charset="0"/>
              </a:rPr>
              <a:t>priložnosti</a:t>
            </a:r>
            <a:r>
              <a:rPr lang="en-GB" b="0" i="0" dirty="0">
                <a:solidFill>
                  <a:srgbClr val="898A8C"/>
                </a:solidFill>
                <a:effectLst/>
                <a:latin typeface="Open Sans" panose="020B0606030504020204" pitchFamily="34" charset="0"/>
              </a:rPr>
              <a:t>, se </a:t>
            </a:r>
            <a:r>
              <a:rPr lang="en-GB" b="0" i="0" dirty="0" err="1">
                <a:solidFill>
                  <a:srgbClr val="898A8C"/>
                </a:solidFill>
                <a:effectLst/>
                <a:latin typeface="Open Sans" panose="020B0606030504020204" pitchFamily="34" charset="0"/>
              </a:rPr>
              <a:t>usmerite</a:t>
            </a:r>
            <a:r>
              <a:rPr lang="en-GB" b="0" i="0" dirty="0">
                <a:solidFill>
                  <a:srgbClr val="898A8C"/>
                </a:solidFill>
                <a:effectLst/>
                <a:latin typeface="Open Sans" panose="020B0606030504020204" pitchFamily="34" charset="0"/>
              </a:rPr>
              <a:t> na </a:t>
            </a:r>
            <a:r>
              <a:rPr lang="en-GB" b="0" i="0" dirty="0" err="1">
                <a:solidFill>
                  <a:srgbClr val="898A8C"/>
                </a:solidFill>
                <a:effectLst/>
                <a:latin typeface="Open Sans" panose="020B0606030504020204" pitchFamily="34" charset="0"/>
              </a:rPr>
              <a:t>faktorje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kjer</a:t>
            </a:r>
            <a:r>
              <a:rPr lang="en-GB" b="0" i="0" dirty="0">
                <a:solidFill>
                  <a:srgbClr val="898A8C"/>
                </a:solidFill>
                <a:effectLst/>
                <a:latin typeface="Open Sans" panose="020B0606030504020204" pitchFamily="34" charset="0"/>
              </a:rPr>
              <a:t> bi </a:t>
            </a:r>
            <a:r>
              <a:rPr lang="en-GB" b="0" i="0" dirty="0" err="1">
                <a:solidFill>
                  <a:srgbClr val="898A8C"/>
                </a:solidFill>
                <a:effectLst/>
                <a:latin typeface="Open Sans" panose="020B0606030504020204" pitchFamily="34" charset="0"/>
              </a:rPr>
              <a:t>lahko</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napredovali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ali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našli</a:t>
            </a:r>
            <a:r>
              <a:rPr lang="en-GB" b="0" i="0" dirty="0">
                <a:solidFill>
                  <a:srgbClr val="898A8C"/>
                </a:solidFill>
                <a:effectLst/>
                <a:latin typeface="Open Sans" panose="020B0606030504020204" pitchFamily="34" charset="0"/>
              </a:rPr>
              <a:t> novo </a:t>
            </a:r>
            <a:r>
              <a:rPr lang="en-GB" b="0" i="0" dirty="0" err="1">
                <a:solidFill>
                  <a:srgbClr val="898A8C"/>
                </a:solidFill>
                <a:effectLst/>
                <a:latin typeface="Open Sans" panose="020B0606030504020204" pitchFamily="34" charset="0"/>
              </a:rPr>
              <a:t>zaposlitev</a:t>
            </a:r>
            <a:r>
              <a:rPr lang="en-GB" b="0" i="0" dirty="0">
                <a:solidFill>
                  <a:srgbClr val="898A8C"/>
                </a:solidFill>
                <a:effectLst/>
                <a:latin typeface="Open Sans" panose="020B0606030504020204" pitchFamily="34" charset="0"/>
              </a:rPr>
              <a:t>:</a:t>
            </a:r>
          </a:p>
          <a:p>
            <a:pPr algn="l" fontAlgn="base">
              <a:buFont typeface="Arial" panose="020B0604020202020204" pitchFamily="34" charset="0"/>
              <a:buChar char="•"/>
            </a:pPr>
            <a:r>
              <a:rPr lang="en-GB" b="0" i="0" dirty="0" err="1">
                <a:solidFill>
                  <a:srgbClr val="898A8C"/>
                </a:solidFill>
                <a:effectLst/>
                <a:latin typeface="inherit"/>
              </a:rPr>
              <a:t>Kakšno</a:t>
            </a:r>
            <a:r>
              <a:rPr lang="en-GB" b="0" i="0" dirty="0">
                <a:solidFill>
                  <a:srgbClr val="898A8C"/>
                </a:solidFill>
                <a:effectLst/>
                <a:latin typeface="inherit"/>
              </a:rPr>
              <a:t> je </a:t>
            </a:r>
            <a:r>
              <a:rPr lang="en-GB" b="0" i="0" dirty="0" err="1">
                <a:solidFill>
                  <a:srgbClr val="898A8C"/>
                </a:solidFill>
                <a:effectLst/>
                <a:latin typeface="inherit"/>
              </a:rPr>
              <a:t>ekonomsko</a:t>
            </a:r>
            <a:r>
              <a:rPr lang="en-GB" b="0" i="0" dirty="0">
                <a:solidFill>
                  <a:srgbClr val="898A8C"/>
                </a:solidFill>
                <a:effectLst/>
                <a:latin typeface="inherit"/>
              </a:rPr>
              <a:t> </a:t>
            </a:r>
            <a:r>
              <a:rPr lang="en-GB" b="0" i="0" dirty="0" err="1">
                <a:solidFill>
                  <a:srgbClr val="898A8C"/>
                </a:solidFill>
                <a:effectLst/>
                <a:latin typeface="inherit"/>
              </a:rPr>
              <a:t>stanje</a:t>
            </a:r>
            <a:r>
              <a:rPr lang="en-GB" b="0" i="0" dirty="0">
                <a:solidFill>
                  <a:srgbClr val="898A8C"/>
                </a:solidFill>
                <a:effectLst/>
                <a:latin typeface="inherit"/>
              </a:rPr>
              <a:t> na </a:t>
            </a:r>
            <a:r>
              <a:rPr lang="en-GB" b="0" i="0" dirty="0" err="1">
                <a:solidFill>
                  <a:srgbClr val="898A8C"/>
                </a:solidFill>
                <a:effectLst/>
                <a:latin typeface="inherit"/>
              </a:rPr>
              <a:t>nekem</a:t>
            </a:r>
            <a:r>
              <a:rPr lang="en-GB" b="0" i="0" dirty="0">
                <a:solidFill>
                  <a:srgbClr val="898A8C"/>
                </a:solidFill>
                <a:effectLst/>
                <a:latin typeface="inherit"/>
              </a:rPr>
              <a:t> </a:t>
            </a:r>
            <a:r>
              <a:rPr lang="en-GB" b="0" i="0" dirty="0" err="1">
                <a:solidFill>
                  <a:srgbClr val="898A8C"/>
                </a:solidFill>
                <a:effectLst/>
                <a:latin typeface="inherit"/>
              </a:rPr>
              <a:t>področju</a:t>
            </a:r>
            <a:r>
              <a:rPr lang="en-GB" b="0" i="0" dirty="0">
                <a:solidFill>
                  <a:srgbClr val="898A8C"/>
                </a:solidFill>
                <a:effectLst/>
                <a:latin typeface="inherit"/>
              </a:rPr>
              <a:t>?</a:t>
            </a:r>
          </a:p>
          <a:p>
            <a:pPr algn="l" fontAlgn="base">
              <a:buFont typeface="Arial" panose="020B0604020202020204" pitchFamily="34" charset="0"/>
              <a:buChar char="•"/>
            </a:pPr>
            <a:r>
              <a:rPr lang="en-GB" b="0" i="0" dirty="0">
                <a:solidFill>
                  <a:srgbClr val="898A8C"/>
                </a:solidFill>
                <a:effectLst/>
                <a:latin typeface="inherit"/>
              </a:rPr>
              <a:t>Ali </a:t>
            </a:r>
            <a:r>
              <a:rPr lang="en-GB" b="0" i="0" dirty="0" err="1">
                <a:solidFill>
                  <a:srgbClr val="898A8C"/>
                </a:solidFill>
                <a:effectLst/>
                <a:latin typeface="inherit"/>
              </a:rPr>
              <a:t>panoga</a:t>
            </a:r>
            <a:r>
              <a:rPr lang="en-GB" b="0" i="0" dirty="0">
                <a:solidFill>
                  <a:srgbClr val="898A8C"/>
                </a:solidFill>
                <a:effectLst/>
                <a:latin typeface="inherit"/>
              </a:rPr>
              <a:t>, s </a:t>
            </a:r>
            <a:r>
              <a:rPr lang="en-GB" b="0" i="0" dirty="0" err="1">
                <a:solidFill>
                  <a:srgbClr val="898A8C"/>
                </a:solidFill>
                <a:effectLst/>
                <a:latin typeface="inherit"/>
              </a:rPr>
              <a:t>katero</a:t>
            </a:r>
            <a:r>
              <a:rPr lang="en-GB" b="0" i="0" dirty="0">
                <a:solidFill>
                  <a:srgbClr val="898A8C"/>
                </a:solidFill>
                <a:effectLst/>
                <a:latin typeface="inherit"/>
              </a:rPr>
              <a:t> se </a:t>
            </a:r>
            <a:r>
              <a:rPr lang="en-GB" b="0" i="0" dirty="0" err="1">
                <a:solidFill>
                  <a:srgbClr val="898A8C"/>
                </a:solidFill>
                <a:effectLst/>
                <a:latin typeface="inherit"/>
              </a:rPr>
              <a:t>ukvarjam</a:t>
            </a:r>
            <a:r>
              <a:rPr lang="en-GB" b="0" i="0" dirty="0">
                <a:solidFill>
                  <a:srgbClr val="898A8C"/>
                </a:solidFill>
                <a:effectLst/>
                <a:latin typeface="inherit"/>
              </a:rPr>
              <a:t>, </a:t>
            </a:r>
            <a:r>
              <a:rPr lang="en-GB" b="0" i="0" dirty="0" err="1">
                <a:solidFill>
                  <a:srgbClr val="898A8C"/>
                </a:solidFill>
                <a:effectLst/>
                <a:latin typeface="inherit"/>
              </a:rPr>
              <a:t>raste</a:t>
            </a:r>
            <a:r>
              <a:rPr lang="en-GB" b="0" i="0" dirty="0">
                <a:solidFill>
                  <a:srgbClr val="898A8C"/>
                </a:solidFill>
                <a:effectLst/>
                <a:latin typeface="inherit"/>
              </a:rPr>
              <a:t>?</a:t>
            </a:r>
          </a:p>
          <a:p>
            <a:pPr algn="l" fontAlgn="base">
              <a:buFont typeface="Arial" panose="020B0604020202020204" pitchFamily="34" charset="0"/>
              <a:buChar char="•"/>
            </a:pPr>
            <a:r>
              <a:rPr lang="en-GB" b="0" i="0" dirty="0" err="1">
                <a:solidFill>
                  <a:srgbClr val="898A8C"/>
                </a:solidFill>
                <a:effectLst/>
                <a:latin typeface="inherit"/>
              </a:rPr>
              <a:t>Obstajajo</a:t>
            </a:r>
            <a:r>
              <a:rPr lang="en-GB" b="0" i="0" dirty="0">
                <a:solidFill>
                  <a:srgbClr val="898A8C"/>
                </a:solidFill>
                <a:effectLst/>
                <a:latin typeface="inherit"/>
              </a:rPr>
              <a:t> </a:t>
            </a:r>
            <a:r>
              <a:rPr lang="en-GB" b="0" i="0" dirty="0" err="1">
                <a:solidFill>
                  <a:srgbClr val="898A8C"/>
                </a:solidFill>
                <a:effectLst/>
                <a:latin typeface="inherit"/>
              </a:rPr>
              <a:t>nove</a:t>
            </a:r>
            <a:r>
              <a:rPr lang="en-GB" b="0" i="0" dirty="0">
                <a:solidFill>
                  <a:srgbClr val="898A8C"/>
                </a:solidFill>
                <a:effectLst/>
                <a:latin typeface="inherit"/>
              </a:rPr>
              <a:t> </a:t>
            </a:r>
            <a:r>
              <a:rPr lang="en-GB" b="0" i="0" dirty="0" err="1">
                <a:solidFill>
                  <a:srgbClr val="898A8C"/>
                </a:solidFill>
                <a:effectLst/>
                <a:latin typeface="inherit"/>
              </a:rPr>
              <a:t>tehnologije</a:t>
            </a:r>
            <a:r>
              <a:rPr lang="en-GB" b="0" i="0" dirty="0">
                <a:solidFill>
                  <a:srgbClr val="898A8C"/>
                </a:solidFill>
                <a:effectLst/>
                <a:latin typeface="inherit"/>
              </a:rPr>
              <a:t> </a:t>
            </a:r>
            <a:r>
              <a:rPr lang="en-GB" b="0" i="0" dirty="0" err="1">
                <a:solidFill>
                  <a:srgbClr val="898A8C"/>
                </a:solidFill>
                <a:effectLst/>
                <a:latin typeface="inherit"/>
              </a:rPr>
              <a:t>znotraj</a:t>
            </a:r>
            <a:r>
              <a:rPr lang="en-GB" b="0" i="0" dirty="0">
                <a:solidFill>
                  <a:srgbClr val="898A8C"/>
                </a:solidFill>
                <a:effectLst/>
                <a:latin typeface="inherit"/>
              </a:rPr>
              <a:t> </a:t>
            </a:r>
            <a:r>
              <a:rPr lang="en-GB" b="0" i="0" dirty="0" err="1">
                <a:solidFill>
                  <a:srgbClr val="898A8C"/>
                </a:solidFill>
                <a:effectLst/>
                <a:latin typeface="inherit"/>
              </a:rPr>
              <a:t>moje</a:t>
            </a:r>
            <a:r>
              <a:rPr lang="en-GB" b="0" i="0" dirty="0">
                <a:solidFill>
                  <a:srgbClr val="898A8C"/>
                </a:solidFill>
                <a:effectLst/>
                <a:latin typeface="inherit"/>
              </a:rPr>
              <a:t> </a:t>
            </a:r>
            <a:r>
              <a:rPr lang="en-GB" b="0" i="0" dirty="0" err="1">
                <a:solidFill>
                  <a:srgbClr val="898A8C"/>
                </a:solidFill>
                <a:effectLst/>
                <a:latin typeface="inherit"/>
              </a:rPr>
              <a:t>panoge</a:t>
            </a:r>
            <a:r>
              <a:rPr lang="en-GB" b="0" i="0" dirty="0">
                <a:solidFill>
                  <a:srgbClr val="898A8C"/>
                </a:solidFill>
                <a:effectLst/>
                <a:latin typeface="inherit"/>
              </a:rPr>
              <a:t>, ki bi </a:t>
            </a:r>
            <a:r>
              <a:rPr lang="en-GB" b="0" i="0" dirty="0" err="1">
                <a:solidFill>
                  <a:srgbClr val="898A8C"/>
                </a:solidFill>
                <a:effectLst/>
                <a:latin typeface="inherit"/>
              </a:rPr>
              <a:t>jih</a:t>
            </a:r>
            <a:r>
              <a:rPr lang="en-GB" b="0" i="0" dirty="0">
                <a:solidFill>
                  <a:srgbClr val="898A8C"/>
                </a:solidFill>
                <a:effectLst/>
                <a:latin typeface="inherit"/>
              </a:rPr>
              <a:t> </a:t>
            </a:r>
            <a:r>
              <a:rPr lang="en-GB" b="0" i="0" dirty="0" err="1">
                <a:solidFill>
                  <a:srgbClr val="898A8C"/>
                </a:solidFill>
                <a:effectLst/>
                <a:latin typeface="inherit"/>
              </a:rPr>
              <a:t>lahko</a:t>
            </a:r>
            <a:r>
              <a:rPr lang="en-GB" b="0" i="0" dirty="0">
                <a:solidFill>
                  <a:srgbClr val="898A8C"/>
                </a:solidFill>
                <a:effectLst/>
                <a:latin typeface="inherit"/>
              </a:rPr>
              <a:t> </a:t>
            </a:r>
            <a:r>
              <a:rPr lang="en-GB" b="0" i="0" dirty="0" err="1">
                <a:solidFill>
                  <a:srgbClr val="898A8C"/>
                </a:solidFill>
                <a:effectLst/>
                <a:latin typeface="inherit"/>
              </a:rPr>
              <a:t>uporabil</a:t>
            </a:r>
            <a:r>
              <a:rPr lang="en-GB" b="0" i="0" dirty="0">
                <a:solidFill>
                  <a:srgbClr val="898A8C"/>
                </a:solidFill>
                <a:effectLst/>
                <a:latin typeface="inherit"/>
              </a:rPr>
              <a:t>?</a:t>
            </a:r>
          </a:p>
          <a:p>
            <a:pPr algn="l" fontAlgn="base"/>
            <a:endParaRPr lang="sl-SI" b="0" i="0" dirty="0">
              <a:solidFill>
                <a:srgbClr val="898A8C"/>
              </a:solidFill>
              <a:effectLst/>
              <a:latin typeface="Open Sans" panose="020B0606030504020204" pitchFamily="34" charset="0"/>
            </a:endParaRPr>
          </a:p>
          <a:p>
            <a:pPr algn="l" fontAlgn="base"/>
            <a:r>
              <a:rPr lang="en-GB" b="0" i="0" dirty="0" err="1">
                <a:solidFill>
                  <a:srgbClr val="898A8C"/>
                </a:solidFill>
                <a:effectLst/>
                <a:latin typeface="Open Sans" panose="020B0606030504020204" pitchFamily="34" charset="0"/>
              </a:rPr>
              <a:t>Zadnje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področje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predstavlja</a:t>
            </a:r>
            <a:r>
              <a:rPr lang="en-GB" b="0" i="0" dirty="0">
                <a:solidFill>
                  <a:srgbClr val="898A8C"/>
                </a:solidFill>
                <a:effectLst/>
                <a:latin typeface="Open Sans" panose="020B0606030504020204" pitchFamily="34" charset="0"/>
              </a:rPr>
              <a:t> </a:t>
            </a:r>
            <a:r>
              <a:rPr lang="en-GB" b="1" i="0" dirty="0" err="1">
                <a:solidFill>
                  <a:srgbClr val="898A8C"/>
                </a:solidFill>
                <a:effectLst/>
                <a:latin typeface="Open Sans" panose="020B0606030504020204" pitchFamily="34" charset="0"/>
              </a:rPr>
              <a:t>nevarnosti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Tukaj</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si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lahko</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pomagate</a:t>
            </a:r>
            <a:r>
              <a:rPr lang="en-GB" b="0" i="0" dirty="0">
                <a:solidFill>
                  <a:srgbClr val="898A8C"/>
                </a:solidFill>
                <a:effectLst/>
                <a:latin typeface="Open Sans" panose="020B0606030504020204" pitchFamily="34" charset="0"/>
              </a:rPr>
              <a:t> z </a:t>
            </a:r>
            <a:r>
              <a:rPr lang="en-GB" b="0" i="0" dirty="0" err="1">
                <a:solidFill>
                  <a:srgbClr val="898A8C"/>
                </a:solidFill>
                <a:effectLst/>
                <a:latin typeface="Open Sans" panose="020B0606030504020204" pitchFamily="34" charset="0"/>
              </a:rPr>
              <a:t>naslednjimi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vprašanji</a:t>
            </a:r>
            <a:r>
              <a:rPr lang="en-GB" b="0" i="0" dirty="0">
                <a:solidFill>
                  <a:srgbClr val="898A8C"/>
                </a:solidFill>
                <a:effectLst/>
                <a:latin typeface="Open Sans" panose="020B0606030504020204" pitchFamily="34" charset="0"/>
              </a:rPr>
              <a:t>:</a:t>
            </a:r>
          </a:p>
          <a:p>
            <a:pPr algn="l" fontAlgn="base">
              <a:buFont typeface="Arial" panose="020B0604020202020204" pitchFamily="34" charset="0"/>
              <a:buChar char="•"/>
            </a:pPr>
            <a:r>
              <a:rPr lang="en-GB" b="0" i="0" dirty="0">
                <a:solidFill>
                  <a:srgbClr val="898A8C"/>
                </a:solidFill>
                <a:effectLst/>
                <a:latin typeface="inherit"/>
              </a:rPr>
              <a:t>Ali se v </a:t>
            </a:r>
            <a:r>
              <a:rPr lang="en-GB" b="0" i="0" dirty="0" err="1">
                <a:solidFill>
                  <a:srgbClr val="898A8C"/>
                </a:solidFill>
                <a:effectLst/>
                <a:latin typeface="inherit"/>
              </a:rPr>
              <a:t>panogi</a:t>
            </a:r>
            <a:r>
              <a:rPr lang="en-GB" b="0" i="0" dirty="0">
                <a:solidFill>
                  <a:srgbClr val="898A8C"/>
                </a:solidFill>
                <a:effectLst/>
                <a:latin typeface="inherit"/>
              </a:rPr>
              <a:t>, s </a:t>
            </a:r>
            <a:r>
              <a:rPr lang="en-GB" b="0" i="0" dirty="0" err="1">
                <a:solidFill>
                  <a:srgbClr val="898A8C"/>
                </a:solidFill>
                <a:effectLst/>
                <a:latin typeface="inherit"/>
              </a:rPr>
              <a:t>katero</a:t>
            </a:r>
            <a:r>
              <a:rPr lang="en-GB" b="0" i="0" dirty="0">
                <a:solidFill>
                  <a:srgbClr val="898A8C"/>
                </a:solidFill>
                <a:effectLst/>
                <a:latin typeface="inherit"/>
              </a:rPr>
              <a:t> se </a:t>
            </a:r>
            <a:r>
              <a:rPr lang="en-GB" b="0" i="0" dirty="0" err="1">
                <a:solidFill>
                  <a:srgbClr val="898A8C"/>
                </a:solidFill>
                <a:effectLst/>
                <a:latin typeface="inherit"/>
              </a:rPr>
              <a:t>ukvarjam</a:t>
            </a:r>
            <a:r>
              <a:rPr lang="en-GB" b="0" i="0" dirty="0">
                <a:solidFill>
                  <a:srgbClr val="898A8C"/>
                </a:solidFill>
                <a:effectLst/>
                <a:latin typeface="inherit"/>
              </a:rPr>
              <a:t>, </a:t>
            </a:r>
            <a:r>
              <a:rPr lang="en-GB" b="0" i="0" dirty="0" err="1">
                <a:solidFill>
                  <a:srgbClr val="898A8C"/>
                </a:solidFill>
                <a:effectLst/>
                <a:latin typeface="inherit"/>
              </a:rPr>
              <a:t>kažejo</a:t>
            </a:r>
            <a:r>
              <a:rPr lang="en-GB" b="0" i="0" dirty="0">
                <a:solidFill>
                  <a:srgbClr val="898A8C"/>
                </a:solidFill>
                <a:effectLst/>
                <a:latin typeface="inherit"/>
              </a:rPr>
              <a:t> </a:t>
            </a:r>
            <a:r>
              <a:rPr lang="en-GB" b="0" i="0" dirty="0" err="1">
                <a:solidFill>
                  <a:srgbClr val="898A8C"/>
                </a:solidFill>
                <a:effectLst/>
                <a:latin typeface="inherit"/>
              </a:rPr>
              <a:t>kakšne</a:t>
            </a:r>
            <a:r>
              <a:rPr lang="en-GB" b="0" i="0" dirty="0">
                <a:solidFill>
                  <a:srgbClr val="898A8C"/>
                </a:solidFill>
                <a:effectLst/>
                <a:latin typeface="inherit"/>
              </a:rPr>
              <a:t> </a:t>
            </a:r>
            <a:r>
              <a:rPr lang="en-GB" b="0" i="0" dirty="0" err="1">
                <a:solidFill>
                  <a:srgbClr val="898A8C"/>
                </a:solidFill>
                <a:effectLst/>
                <a:latin typeface="inherit"/>
              </a:rPr>
              <a:t>nove</a:t>
            </a:r>
            <a:r>
              <a:rPr lang="en-GB" b="0" i="0" dirty="0">
                <a:solidFill>
                  <a:srgbClr val="898A8C"/>
                </a:solidFill>
                <a:effectLst/>
                <a:latin typeface="inherit"/>
              </a:rPr>
              <a:t> </a:t>
            </a:r>
            <a:r>
              <a:rPr lang="en-GB" b="0" i="0" dirty="0" err="1">
                <a:solidFill>
                  <a:srgbClr val="898A8C"/>
                </a:solidFill>
                <a:effectLst/>
                <a:latin typeface="inherit"/>
              </a:rPr>
              <a:t>smernice</a:t>
            </a:r>
            <a:r>
              <a:rPr lang="en-GB" b="0" i="0" dirty="0">
                <a:solidFill>
                  <a:srgbClr val="898A8C"/>
                </a:solidFill>
                <a:effectLst/>
                <a:latin typeface="inherit"/>
              </a:rPr>
              <a:t>, </a:t>
            </a:r>
            <a:r>
              <a:rPr lang="en-GB" b="0" i="0" dirty="0" err="1">
                <a:solidFill>
                  <a:srgbClr val="898A8C"/>
                </a:solidFill>
                <a:effectLst/>
                <a:latin typeface="inherit"/>
              </a:rPr>
              <a:t>spremembe</a:t>
            </a:r>
            <a:r>
              <a:rPr lang="en-GB" b="0" i="0" dirty="0">
                <a:solidFill>
                  <a:srgbClr val="898A8C"/>
                </a:solidFill>
                <a:effectLst/>
                <a:latin typeface="inherit"/>
              </a:rPr>
              <a:t>?</a:t>
            </a:r>
          </a:p>
          <a:p>
            <a:pPr algn="l" fontAlgn="base">
              <a:buFont typeface="Arial" panose="020B0604020202020204" pitchFamily="34" charset="0"/>
              <a:buChar char="•"/>
            </a:pPr>
            <a:r>
              <a:rPr lang="en-GB" b="0" i="0" dirty="0">
                <a:solidFill>
                  <a:srgbClr val="898A8C"/>
                </a:solidFill>
                <a:effectLst/>
                <a:latin typeface="inherit"/>
              </a:rPr>
              <a:t>Ali name </a:t>
            </a:r>
            <a:r>
              <a:rPr lang="en-GB" b="0" i="0" dirty="0" err="1">
                <a:solidFill>
                  <a:srgbClr val="898A8C"/>
                </a:solidFill>
                <a:effectLst/>
                <a:latin typeface="inherit"/>
              </a:rPr>
              <a:t>prežijo</a:t>
            </a:r>
            <a:r>
              <a:rPr lang="en-GB" b="0" i="0" dirty="0">
                <a:solidFill>
                  <a:srgbClr val="898A8C"/>
                </a:solidFill>
                <a:effectLst/>
                <a:latin typeface="inherit"/>
              </a:rPr>
              <a:t> </a:t>
            </a:r>
            <a:r>
              <a:rPr lang="en-GB" b="0" i="0" dirty="0" err="1">
                <a:solidFill>
                  <a:srgbClr val="898A8C"/>
                </a:solidFill>
                <a:effectLst/>
                <a:latin typeface="inherit"/>
              </a:rPr>
              <a:t>kakšni</a:t>
            </a:r>
            <a:r>
              <a:rPr lang="en-GB" b="0" i="0" dirty="0">
                <a:solidFill>
                  <a:srgbClr val="898A8C"/>
                </a:solidFill>
                <a:effectLst/>
                <a:latin typeface="inherit"/>
              </a:rPr>
              <a:t> </a:t>
            </a:r>
            <a:r>
              <a:rPr lang="en-GB" b="0" i="0" dirty="0" err="1">
                <a:solidFill>
                  <a:srgbClr val="898A8C"/>
                </a:solidFill>
                <a:effectLst/>
                <a:latin typeface="inherit"/>
              </a:rPr>
              <a:t>resni</a:t>
            </a:r>
            <a:r>
              <a:rPr lang="en-GB" b="0" i="0" dirty="0">
                <a:solidFill>
                  <a:srgbClr val="898A8C"/>
                </a:solidFill>
                <a:effectLst/>
                <a:latin typeface="inherit"/>
              </a:rPr>
              <a:t> </a:t>
            </a:r>
            <a:r>
              <a:rPr lang="en-GB" b="0" i="0" dirty="0" err="1">
                <a:solidFill>
                  <a:srgbClr val="898A8C"/>
                </a:solidFill>
                <a:effectLst/>
                <a:latin typeface="inherit"/>
              </a:rPr>
              <a:t>konkurenti</a:t>
            </a:r>
            <a:r>
              <a:rPr lang="en-GB" b="0" i="0" dirty="0">
                <a:solidFill>
                  <a:srgbClr val="898A8C"/>
                </a:solidFill>
                <a:effectLst/>
                <a:latin typeface="inherit"/>
              </a:rPr>
              <a:t> (v </a:t>
            </a:r>
            <a:r>
              <a:rPr lang="en-GB" b="0" i="0" dirty="0" err="1">
                <a:solidFill>
                  <a:srgbClr val="898A8C"/>
                </a:solidFill>
                <a:effectLst/>
                <a:latin typeface="inherit"/>
              </a:rPr>
              <a:t>primeru</a:t>
            </a:r>
            <a:r>
              <a:rPr lang="en-GB" b="0" i="0" dirty="0">
                <a:solidFill>
                  <a:srgbClr val="898A8C"/>
                </a:solidFill>
                <a:effectLst/>
                <a:latin typeface="inherit"/>
              </a:rPr>
              <a:t>, </a:t>
            </a:r>
            <a:r>
              <a:rPr lang="en-GB" b="0" i="0" dirty="0" err="1">
                <a:solidFill>
                  <a:srgbClr val="898A8C"/>
                </a:solidFill>
                <a:effectLst/>
                <a:latin typeface="inherit"/>
              </a:rPr>
              <a:t>če</a:t>
            </a:r>
            <a:r>
              <a:rPr lang="en-GB" b="0" i="0" dirty="0">
                <a:solidFill>
                  <a:srgbClr val="898A8C"/>
                </a:solidFill>
                <a:effectLst/>
                <a:latin typeface="inherit"/>
              </a:rPr>
              <a:t> </a:t>
            </a:r>
            <a:r>
              <a:rPr lang="en-GB" b="0" i="0" dirty="0" err="1">
                <a:solidFill>
                  <a:srgbClr val="898A8C"/>
                </a:solidFill>
                <a:effectLst/>
                <a:latin typeface="inherit"/>
              </a:rPr>
              <a:t>ste</a:t>
            </a:r>
            <a:r>
              <a:rPr lang="en-GB" b="0" i="0" dirty="0">
                <a:solidFill>
                  <a:srgbClr val="898A8C"/>
                </a:solidFill>
                <a:effectLst/>
                <a:latin typeface="inherit"/>
              </a:rPr>
              <a:t> </a:t>
            </a:r>
            <a:r>
              <a:rPr lang="en-GB" b="0" i="0" dirty="0" err="1">
                <a:solidFill>
                  <a:srgbClr val="898A8C"/>
                </a:solidFill>
                <a:effectLst/>
                <a:latin typeface="inherit"/>
              </a:rPr>
              <a:t>podjetnik</a:t>
            </a:r>
            <a:r>
              <a:rPr lang="en-GB" b="0" i="0" dirty="0">
                <a:solidFill>
                  <a:srgbClr val="898A8C"/>
                </a:solidFill>
                <a:effectLst/>
                <a:latin typeface="inherit"/>
              </a:rPr>
              <a:t> </a:t>
            </a:r>
            <a:r>
              <a:rPr lang="en-GB" b="0" i="0" dirty="0" err="1">
                <a:solidFill>
                  <a:srgbClr val="898A8C"/>
                </a:solidFill>
                <a:effectLst/>
                <a:latin typeface="inherit"/>
              </a:rPr>
              <a:t>ali</a:t>
            </a:r>
            <a:r>
              <a:rPr lang="en-GB" b="0" i="0" dirty="0">
                <a:solidFill>
                  <a:srgbClr val="898A8C"/>
                </a:solidFill>
                <a:effectLst/>
                <a:latin typeface="inherit"/>
              </a:rPr>
              <a:t> v </a:t>
            </a:r>
            <a:r>
              <a:rPr lang="en-GB" b="0" i="0" dirty="0" err="1">
                <a:solidFill>
                  <a:srgbClr val="898A8C"/>
                </a:solidFill>
                <a:effectLst/>
                <a:latin typeface="inherit"/>
              </a:rPr>
              <a:t>primeru</a:t>
            </a:r>
            <a:r>
              <a:rPr lang="en-GB" b="0" i="0" dirty="0">
                <a:solidFill>
                  <a:srgbClr val="898A8C"/>
                </a:solidFill>
                <a:effectLst/>
                <a:latin typeface="inherit"/>
              </a:rPr>
              <a:t>, </a:t>
            </a:r>
            <a:r>
              <a:rPr lang="en-GB" b="0" i="0" dirty="0" err="1">
                <a:solidFill>
                  <a:srgbClr val="898A8C"/>
                </a:solidFill>
                <a:effectLst/>
                <a:latin typeface="inherit"/>
              </a:rPr>
              <a:t>če</a:t>
            </a:r>
            <a:r>
              <a:rPr lang="en-GB" b="0" i="0" dirty="0">
                <a:solidFill>
                  <a:srgbClr val="898A8C"/>
                </a:solidFill>
                <a:effectLst/>
                <a:latin typeface="inherit"/>
              </a:rPr>
              <a:t> </a:t>
            </a:r>
            <a:r>
              <a:rPr lang="en-GB" b="0" i="0" dirty="0" err="1">
                <a:solidFill>
                  <a:srgbClr val="898A8C"/>
                </a:solidFill>
                <a:effectLst/>
                <a:latin typeface="inherit"/>
              </a:rPr>
              <a:t>iščete</a:t>
            </a:r>
            <a:r>
              <a:rPr lang="en-GB" b="0" i="0" dirty="0">
                <a:solidFill>
                  <a:srgbClr val="898A8C"/>
                </a:solidFill>
                <a:effectLst/>
                <a:latin typeface="inherit"/>
              </a:rPr>
              <a:t> novo </a:t>
            </a:r>
            <a:r>
              <a:rPr lang="en-GB" b="0" i="0" dirty="0" err="1">
                <a:solidFill>
                  <a:srgbClr val="898A8C"/>
                </a:solidFill>
                <a:effectLst/>
                <a:latin typeface="inherit"/>
              </a:rPr>
              <a:t>službo</a:t>
            </a:r>
            <a:r>
              <a:rPr lang="en-GB" b="0" i="0" dirty="0">
                <a:solidFill>
                  <a:srgbClr val="898A8C"/>
                </a:solidFill>
                <a:effectLst/>
                <a:latin typeface="inherit"/>
              </a:rPr>
              <a:t> in so tam </a:t>
            </a:r>
            <a:r>
              <a:rPr lang="en-GB" b="0" i="0" dirty="0" err="1">
                <a:solidFill>
                  <a:srgbClr val="898A8C"/>
                </a:solidFill>
                <a:effectLst/>
                <a:latin typeface="inherit"/>
              </a:rPr>
              <a:t>še</a:t>
            </a:r>
            <a:r>
              <a:rPr lang="en-GB" b="0" i="0" dirty="0">
                <a:solidFill>
                  <a:srgbClr val="898A8C"/>
                </a:solidFill>
                <a:effectLst/>
                <a:latin typeface="inherit"/>
              </a:rPr>
              <a:t> </a:t>
            </a:r>
            <a:r>
              <a:rPr lang="en-GB" b="0" i="0" dirty="0" err="1">
                <a:solidFill>
                  <a:srgbClr val="898A8C"/>
                </a:solidFill>
                <a:effectLst/>
                <a:latin typeface="inherit"/>
              </a:rPr>
              <a:t>drugi</a:t>
            </a:r>
            <a:r>
              <a:rPr lang="en-GB" b="0" i="0" dirty="0">
                <a:solidFill>
                  <a:srgbClr val="898A8C"/>
                </a:solidFill>
                <a:effectLst/>
                <a:latin typeface="inherit"/>
              </a:rPr>
              <a:t> </a:t>
            </a:r>
            <a:r>
              <a:rPr lang="en-GB" b="0" i="0" dirty="0" err="1">
                <a:solidFill>
                  <a:srgbClr val="898A8C"/>
                </a:solidFill>
                <a:effectLst/>
                <a:latin typeface="inherit"/>
              </a:rPr>
              <a:t>kandidati</a:t>
            </a:r>
            <a:r>
              <a:rPr lang="en-GB" b="0" i="0" dirty="0">
                <a:solidFill>
                  <a:srgbClr val="898A8C"/>
                </a:solidFill>
                <a:effectLst/>
                <a:latin typeface="inherit"/>
              </a:rPr>
              <a:t>)? </a:t>
            </a:r>
            <a:r>
              <a:rPr lang="en-GB" b="0" i="0" dirty="0" err="1">
                <a:solidFill>
                  <a:srgbClr val="898A8C"/>
                </a:solidFill>
                <a:effectLst/>
                <a:latin typeface="inherit"/>
              </a:rPr>
              <a:t>Kaj</a:t>
            </a:r>
            <a:r>
              <a:rPr lang="en-GB" b="0" i="0" dirty="0">
                <a:solidFill>
                  <a:srgbClr val="898A8C"/>
                </a:solidFill>
                <a:effectLst/>
                <a:latin typeface="inherit"/>
              </a:rPr>
              <a:t> </a:t>
            </a:r>
            <a:r>
              <a:rPr lang="en-GB" b="0" i="0" dirty="0" err="1">
                <a:solidFill>
                  <a:srgbClr val="898A8C"/>
                </a:solidFill>
                <a:effectLst/>
                <a:latin typeface="inherit"/>
              </a:rPr>
              <a:t>lahko</a:t>
            </a:r>
            <a:r>
              <a:rPr lang="en-GB" b="0" i="0" dirty="0">
                <a:solidFill>
                  <a:srgbClr val="898A8C"/>
                </a:solidFill>
                <a:effectLst/>
                <a:latin typeface="inherit"/>
              </a:rPr>
              <a:t> </a:t>
            </a:r>
            <a:r>
              <a:rPr lang="en-GB" b="0" i="0" dirty="0" err="1">
                <a:solidFill>
                  <a:srgbClr val="898A8C"/>
                </a:solidFill>
                <a:effectLst/>
                <a:latin typeface="inherit"/>
              </a:rPr>
              <a:t>naredim</a:t>
            </a:r>
            <a:r>
              <a:rPr lang="en-GB" b="0" i="0" dirty="0">
                <a:solidFill>
                  <a:srgbClr val="898A8C"/>
                </a:solidFill>
                <a:effectLst/>
                <a:latin typeface="inherit"/>
              </a:rPr>
              <a:t> v </a:t>
            </a:r>
            <a:r>
              <a:rPr lang="en-GB" b="0" i="0" dirty="0" err="1">
                <a:solidFill>
                  <a:srgbClr val="898A8C"/>
                </a:solidFill>
                <a:effectLst/>
                <a:latin typeface="inherit"/>
              </a:rPr>
              <a:t>zvezi</a:t>
            </a:r>
            <a:r>
              <a:rPr lang="en-GB" b="0" i="0" dirty="0">
                <a:solidFill>
                  <a:srgbClr val="898A8C"/>
                </a:solidFill>
                <a:effectLst/>
                <a:latin typeface="inherit"/>
              </a:rPr>
              <a:t> s </a:t>
            </a:r>
            <a:r>
              <a:rPr lang="en-GB" b="0" i="0" dirty="0" err="1">
                <a:solidFill>
                  <a:srgbClr val="898A8C"/>
                </a:solidFill>
                <a:effectLst/>
                <a:latin typeface="inherit"/>
              </a:rPr>
              <a:t>tem</a:t>
            </a:r>
            <a:r>
              <a:rPr lang="en-GB" b="0" i="0" dirty="0">
                <a:solidFill>
                  <a:srgbClr val="898A8C"/>
                </a:solidFill>
                <a:effectLst/>
                <a:latin typeface="inherit"/>
              </a:rPr>
              <a:t>?</a:t>
            </a:r>
          </a:p>
          <a:p>
            <a:pPr algn="l" fontAlgn="base">
              <a:buFont typeface="Arial" panose="020B0604020202020204" pitchFamily="34" charset="0"/>
              <a:buChar char="•"/>
            </a:pPr>
            <a:r>
              <a:rPr lang="en-GB" b="0" i="0" dirty="0" err="1">
                <a:solidFill>
                  <a:srgbClr val="898A8C"/>
                </a:solidFill>
                <a:effectLst/>
                <a:latin typeface="inherit"/>
              </a:rPr>
              <a:t>Katera</a:t>
            </a:r>
            <a:r>
              <a:rPr lang="en-GB" b="0" i="0" dirty="0">
                <a:solidFill>
                  <a:srgbClr val="898A8C"/>
                </a:solidFill>
                <a:effectLst/>
                <a:latin typeface="inherit"/>
              </a:rPr>
              <a:t> je </a:t>
            </a:r>
            <a:r>
              <a:rPr lang="en-GB" b="0" i="0" dirty="0" err="1">
                <a:solidFill>
                  <a:srgbClr val="898A8C"/>
                </a:solidFill>
                <a:effectLst/>
                <a:latin typeface="inherit"/>
              </a:rPr>
              <a:t>največja</a:t>
            </a:r>
            <a:r>
              <a:rPr lang="en-GB" b="0" i="0" dirty="0">
                <a:solidFill>
                  <a:srgbClr val="898A8C"/>
                </a:solidFill>
                <a:effectLst/>
                <a:latin typeface="inherit"/>
              </a:rPr>
              <a:t> </a:t>
            </a:r>
            <a:r>
              <a:rPr lang="en-GB" b="0" i="0" dirty="0" err="1">
                <a:solidFill>
                  <a:srgbClr val="898A8C"/>
                </a:solidFill>
                <a:effectLst/>
                <a:latin typeface="inherit"/>
              </a:rPr>
              <a:t>nevarnost</a:t>
            </a:r>
            <a:r>
              <a:rPr lang="en-GB" b="0" i="0" dirty="0">
                <a:solidFill>
                  <a:srgbClr val="898A8C"/>
                </a:solidFill>
                <a:effectLst/>
                <a:latin typeface="inherit"/>
              </a:rPr>
              <a:t> na </a:t>
            </a:r>
            <a:r>
              <a:rPr lang="en-GB" b="0" i="0" dirty="0" err="1">
                <a:solidFill>
                  <a:srgbClr val="898A8C"/>
                </a:solidFill>
                <a:effectLst/>
                <a:latin typeface="inherit"/>
              </a:rPr>
              <a:t>poti</a:t>
            </a:r>
            <a:r>
              <a:rPr lang="en-GB" b="0" i="0" dirty="0">
                <a:solidFill>
                  <a:srgbClr val="898A8C"/>
                </a:solidFill>
                <a:effectLst/>
                <a:latin typeface="inherit"/>
              </a:rPr>
              <a:t> do </a:t>
            </a:r>
            <a:r>
              <a:rPr lang="en-GB" b="0" i="0" dirty="0" err="1">
                <a:solidFill>
                  <a:srgbClr val="898A8C"/>
                </a:solidFill>
                <a:effectLst/>
                <a:latin typeface="inherit"/>
              </a:rPr>
              <a:t>mojega</a:t>
            </a:r>
            <a:r>
              <a:rPr lang="en-GB" b="0" i="0" dirty="0">
                <a:solidFill>
                  <a:srgbClr val="898A8C"/>
                </a:solidFill>
                <a:effectLst/>
                <a:latin typeface="inherit"/>
              </a:rPr>
              <a:t> </a:t>
            </a:r>
            <a:r>
              <a:rPr lang="en-GB" b="0" i="0" dirty="0" err="1">
                <a:solidFill>
                  <a:srgbClr val="898A8C"/>
                </a:solidFill>
                <a:effectLst/>
                <a:latin typeface="inherit"/>
              </a:rPr>
              <a:t>cilja</a:t>
            </a:r>
            <a:r>
              <a:rPr lang="en-GB" b="0" i="0" dirty="0">
                <a:solidFill>
                  <a:srgbClr val="898A8C"/>
                </a:solidFill>
                <a:effectLst/>
                <a:latin typeface="inherit"/>
              </a:rPr>
              <a:t>?</a:t>
            </a:r>
          </a:p>
          <a:p>
            <a:pPr algn="l" fontAlgn="base"/>
            <a:endParaRPr lang="sl-SI" b="0" i="0" dirty="0">
              <a:solidFill>
                <a:srgbClr val="898A8C"/>
              </a:solidFill>
              <a:effectLst/>
              <a:latin typeface="Open Sans" panose="020B0606030504020204" pitchFamily="34" charset="0"/>
            </a:endParaRPr>
          </a:p>
          <a:p>
            <a:pPr algn="l" fontAlgn="base"/>
            <a:r>
              <a:rPr lang="en-GB" b="0" i="0" dirty="0" err="1">
                <a:solidFill>
                  <a:srgbClr val="898A8C"/>
                </a:solidFill>
                <a:effectLst/>
                <a:latin typeface="Open Sans" panose="020B0606030504020204" pitchFamily="34" charset="0"/>
              </a:rPr>
              <a:t>Pri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odgovarjanju</a:t>
            </a:r>
            <a:r>
              <a:rPr lang="en-GB" b="0" i="0" dirty="0">
                <a:solidFill>
                  <a:srgbClr val="898A8C"/>
                </a:solidFill>
                <a:effectLst/>
                <a:latin typeface="Open Sans" panose="020B0606030504020204" pitchFamily="34" charset="0"/>
              </a:rPr>
              <a:t> na </a:t>
            </a:r>
            <a:r>
              <a:rPr lang="en-GB" b="0" i="0" dirty="0" err="1">
                <a:solidFill>
                  <a:srgbClr val="898A8C"/>
                </a:solidFill>
                <a:effectLst/>
                <a:latin typeface="Open Sans" panose="020B0606030504020204" pitchFamily="34" charset="0"/>
              </a:rPr>
              <a:t>postavljena</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vprašanja</a:t>
            </a:r>
            <a:r>
              <a:rPr lang="en-GB" b="0" i="0" dirty="0">
                <a:solidFill>
                  <a:srgbClr val="898A8C"/>
                </a:solidFill>
                <a:effectLst/>
                <a:latin typeface="Open Sans" panose="020B0606030504020204" pitchFamily="34" charset="0"/>
              </a:rPr>
              <a:t> ne </a:t>
            </a:r>
            <a:r>
              <a:rPr lang="en-GB" b="0" i="0" dirty="0" err="1">
                <a:solidFill>
                  <a:srgbClr val="898A8C"/>
                </a:solidFill>
                <a:effectLst/>
                <a:latin typeface="Open Sans" panose="020B0606030504020204" pitchFamily="34" charset="0"/>
              </a:rPr>
              <a:t>pozabite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biti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objektivni</a:t>
            </a:r>
            <a:r>
              <a:rPr lang="en-GB" b="0" i="0" dirty="0">
                <a:solidFill>
                  <a:srgbClr val="898A8C"/>
                </a:solidFill>
                <a:effectLst/>
                <a:latin typeface="Open Sans" panose="020B0606030504020204" pitchFamily="34" charset="0"/>
              </a:rPr>
              <a:t>. Po </a:t>
            </a:r>
            <a:r>
              <a:rPr lang="en-GB" b="0" i="0" dirty="0" err="1">
                <a:solidFill>
                  <a:srgbClr val="898A8C"/>
                </a:solidFill>
                <a:effectLst/>
                <a:latin typeface="Open Sans" panose="020B0606030504020204" pitchFamily="34" charset="0"/>
              </a:rPr>
              <a:t>potrebi</a:t>
            </a:r>
            <a:r>
              <a:rPr lang="en-GB" b="0" i="0" dirty="0">
                <a:solidFill>
                  <a:srgbClr val="898A8C"/>
                </a:solidFill>
                <a:effectLst/>
                <a:latin typeface="Open Sans" panose="020B0606030504020204" pitchFamily="34" charset="0"/>
              </a:rPr>
              <a:t> v </a:t>
            </a:r>
            <a:r>
              <a:rPr lang="en-GB" b="0" i="0" dirty="0" err="1">
                <a:solidFill>
                  <a:srgbClr val="898A8C"/>
                </a:solidFill>
                <a:effectLst/>
                <a:latin typeface="Open Sans" panose="020B0606030504020204" pitchFamily="34" charset="0"/>
              </a:rPr>
              <a:t>raziskavo</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vključite</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ljudi</a:t>
            </a:r>
            <a:r>
              <a:rPr lang="en-GB" b="0" i="0" dirty="0">
                <a:solidFill>
                  <a:srgbClr val="898A8C"/>
                </a:solidFill>
                <a:effectLst/>
                <a:latin typeface="Open Sans" panose="020B0606030504020204" pitchFamily="34" charset="0"/>
              </a:rPr>
              <a:t>, ki vas dobro </a:t>
            </a:r>
            <a:r>
              <a:rPr lang="en-GB" b="0" i="0" dirty="0" err="1">
                <a:solidFill>
                  <a:srgbClr val="898A8C"/>
                </a:solidFill>
                <a:effectLst/>
                <a:latin typeface="Open Sans" panose="020B0606030504020204" pitchFamily="34" charset="0"/>
              </a:rPr>
              <a:t>poznajo</a:t>
            </a:r>
            <a:r>
              <a:rPr lang="en-GB" b="0" i="0" dirty="0">
                <a:solidFill>
                  <a:srgbClr val="898A8C"/>
                </a:solidFill>
                <a:effectLst/>
                <a:latin typeface="Open Sans" panose="020B0606030504020204" pitchFamily="34" charset="0"/>
              </a:rPr>
              <a:t>, da </a:t>
            </a:r>
            <a:r>
              <a:rPr lang="en-GB" b="0" i="0" dirty="0" err="1">
                <a:solidFill>
                  <a:srgbClr val="898A8C"/>
                </a:solidFill>
                <a:effectLst/>
                <a:latin typeface="Open Sans" panose="020B0606030504020204" pitchFamily="34" charset="0"/>
              </a:rPr>
              <a:t>vam</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bodo</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pomagali</a:t>
            </a:r>
            <a:r>
              <a:rPr lang="en-GB" b="0" i="0" dirty="0">
                <a:solidFill>
                  <a:srgbClr val="898A8C"/>
                </a:solidFill>
                <a:effectLst/>
                <a:latin typeface="Open Sans" panose="020B0606030504020204" pitchFamily="34" charset="0"/>
              </a:rPr>
              <a:t> z </a:t>
            </a:r>
            <a:r>
              <a:rPr lang="en-GB" b="0" i="0" dirty="0" err="1">
                <a:solidFill>
                  <a:srgbClr val="898A8C"/>
                </a:solidFill>
                <a:effectLst/>
                <a:latin typeface="Open Sans" panose="020B0606030504020204" pitchFamily="34" charset="0"/>
              </a:rPr>
              <a:t>iskrenimi</a:t>
            </a:r>
            <a:r>
              <a:rPr lang="en-GB" b="0" i="0" dirty="0">
                <a:solidFill>
                  <a:srgbClr val="898A8C"/>
                </a:solidFill>
                <a:effectLst/>
                <a:latin typeface="Open Sans" panose="020B0606030504020204" pitchFamily="34" charset="0"/>
              </a:rPr>
              <a:t> </a:t>
            </a:r>
            <a:r>
              <a:rPr lang="en-GB" b="0" i="0" dirty="0" err="1">
                <a:solidFill>
                  <a:srgbClr val="898A8C"/>
                </a:solidFill>
                <a:effectLst/>
                <a:latin typeface="Open Sans" panose="020B0606030504020204" pitchFamily="34" charset="0"/>
              </a:rPr>
              <a:t>odgovori</a:t>
            </a:r>
            <a:r>
              <a:rPr lang="en-GB" b="0" i="0" dirty="0">
                <a:solidFill>
                  <a:srgbClr val="898A8C"/>
                </a:solidFill>
                <a:effectLst/>
                <a:latin typeface="Open Sans" panose="020B0606030504020204" pitchFamily="34" charset="0"/>
              </a:rPr>
              <a:t>.</a:t>
            </a:r>
          </a:p>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224803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4" y="12700"/>
            <a:ext cx="6902683"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927725" y="10137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927725" y="18091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052909" y="4129625"/>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052909" y="4675556"/>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052909" y="5242495"/>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2"/>
          <a:stretch>
            <a:fillRect/>
          </a:stretch>
        </p:blipFill>
        <p:spPr>
          <a:xfrm>
            <a:off x="-10844" y="657548"/>
            <a:ext cx="5639747" cy="2004208"/>
          </a:xfrm>
          <a:prstGeom prst="rect">
            <a:avLst/>
          </a:prstGeom>
        </p:spPr>
      </p:pic>
      <p:sp>
        <p:nvSpPr>
          <p:cNvPr id="12" name="Text Box 15">
            <a:extLst>
              <a:ext uri="{FF2B5EF4-FFF2-40B4-BE49-F238E27FC236}">
                <a16:creationId xmlns:a16="http://schemas.microsoft.com/office/drawing/2014/main" id="{9C039BE5-EBAE-A848-8772-423AA652624E}"/>
              </a:ext>
            </a:extLst>
          </p:cNvPr>
          <p:cNvSpPr txBox="1"/>
          <p:nvPr userDrawn="1"/>
        </p:nvSpPr>
        <p:spPr>
          <a:xfrm>
            <a:off x="2257427" y="5749926"/>
            <a:ext cx="4369063" cy="523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00" kern="1200" dirty="0">
                <a:solidFill>
                  <a:schemeClr val="tx1"/>
                </a:solidFill>
                <a:effectLst/>
                <a:latin typeface="+mn-lt"/>
                <a:ea typeface="+mn-ea"/>
                <a:cs typeface="+mn-cs"/>
              </a:rPr>
              <a:t>This project has been funded with support from the European Commission. This publication [communication] reflects the views only of the author, and the Commission cannot be </a:t>
            </a:r>
            <a:r>
              <a:rPr lang="en-US" sz="900" kern="1200" dirty="0">
                <a:solidFill>
                  <a:schemeClr val="tx1"/>
                </a:solidFill>
                <a:effectLst/>
                <a:latin typeface="+mn-lt"/>
                <a:ea typeface="+mn-ea"/>
                <a:cs typeface="+mn-cs"/>
              </a:rPr>
              <a:t>held</a:t>
            </a:r>
            <a:r>
              <a:rPr lang="en-US" sz="1000" kern="1200" dirty="0">
                <a:solidFill>
                  <a:schemeClr val="tx1"/>
                </a:solidFill>
                <a:effectLst/>
                <a:latin typeface="+mn-lt"/>
                <a:ea typeface="+mn-ea"/>
                <a:cs typeface="+mn-cs"/>
              </a:rPr>
              <a:t> responsible for any use, which may be made of the information contained therein 2019-1-UK01-KA202-061904</a:t>
            </a:r>
            <a:endParaRPr lang="en-IE" sz="1000" kern="1200" dirty="0">
              <a:solidFill>
                <a:schemeClr val="tx1"/>
              </a:solidFill>
              <a:effectLst/>
              <a:latin typeface="+mn-lt"/>
              <a:ea typeface="+mn-ea"/>
              <a:cs typeface="+mn-cs"/>
            </a:endParaRPr>
          </a:p>
        </p:txBody>
      </p:sp>
      <p:sp>
        <p:nvSpPr>
          <p:cNvPr id="2" name="Rectangle 1">
            <a:extLst>
              <a:ext uri="{FF2B5EF4-FFF2-40B4-BE49-F238E27FC236}">
                <a16:creationId xmlns:a16="http://schemas.microsoft.com/office/drawing/2014/main" id="{3E2BDC00-289F-1A4C-BC42-1FC46F3632AA}"/>
              </a:ext>
            </a:extLst>
          </p:cNvPr>
          <p:cNvSpPr/>
          <p:nvPr userDrawn="1"/>
        </p:nvSpPr>
        <p:spPr>
          <a:xfrm>
            <a:off x="-10844" y="5749926"/>
            <a:ext cx="2125662" cy="726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6A437A9-1A48-4445-B0BE-8F4EF3221CC5}"/>
              </a:ext>
            </a:extLst>
          </p:cNvPr>
          <p:cNvPicPr>
            <a:picLocks noChangeAspect="1"/>
          </p:cNvPicPr>
          <p:nvPr userDrawn="1"/>
        </p:nvPicPr>
        <p:blipFill>
          <a:blip r:embed="rId3"/>
          <a:stretch>
            <a:fillRect/>
          </a:stretch>
        </p:blipFill>
        <p:spPr>
          <a:xfrm>
            <a:off x="19318" y="5833592"/>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9.xml"/><Relationship Id="rId1" Type="http://schemas.openxmlformats.org/officeDocument/2006/relationships/video" Target="https://www.youtube.com/embed/uQPIRJqEsWQ?feature=oembed"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0.xml"/><Relationship Id="rId1" Type="http://schemas.openxmlformats.org/officeDocument/2006/relationships/video" Target="https://www.youtube.com/embed/hH9XwvWxExA?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andinave.com/blue-mountain/en/experience-blue-mountain/" TargetMode="External"/><Relationship Id="rId2" Type="http://schemas.openxmlformats.org/officeDocument/2006/relationships/slideLayout" Target="../slideLayouts/slideLayout22.xml"/><Relationship Id="rId1" Type="http://schemas.openxmlformats.org/officeDocument/2006/relationships/video" Target="https://www.youtube.com/embed/XvMZtIK3VLw?feature=oembed" TargetMode="Externa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0.xml"/><Relationship Id="rId1" Type="http://schemas.openxmlformats.org/officeDocument/2006/relationships/video" Target="https://www.youtube.com/embed/Z-tWViGvrFc?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podjetniski-portal.si/uploads/gradiva/spot/poglavje_3_razvoj_poslovnega_modela.pdf"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0.xml"/><Relationship Id="rId1" Type="http://schemas.openxmlformats.org/officeDocument/2006/relationships/video" Target="https://www.youtube.com/embed/QoAOzMTLP5s?feature=oembe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video" Target="https://www.youtube.com/embed/9-NWhwskTO4?feature=oembed" TargetMode="Externa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hyperlink" Target="https://www.forbes.com/sites/forbesagencycouncil/2018/02/20/three-steps-to-reinvent-your-marketing-to-compete-in-a-content-driven-world/" TargetMode="External"/><Relationship Id="rId3" Type="http://schemas.openxmlformats.org/officeDocument/2006/relationships/hyperlink" Target="https://www.businessnewsdaily.com/7275-entrepreneurship-defined.html" TargetMode="External"/><Relationship Id="rId7" Type="http://schemas.openxmlformats.org/officeDocument/2006/relationships/hyperlink" Target="https://www.glofox.com/blog/wellness-business/#el4" TargetMode="External"/><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hyperlink" Target="https://career.uconn.edu/blog/2020/07/02/25-quotes-from-entrepreneurs-to-help-you-get-your-idea-off-the-ground/" TargetMode="External"/><Relationship Id="rId5" Type="http://schemas.openxmlformats.org/officeDocument/2006/relationships/hyperlink" Target="https://www.thebalancesmb.com/swot-example-strengths-weaknesses-opportunities-threats-2947985" TargetMode="External"/><Relationship Id="rId4" Type="http://schemas.openxmlformats.org/officeDocument/2006/relationships/hyperlink" Target="https://www.businessnewsdaily.com/15229-reach-your-target-audience.html" TargetMode="External"/><Relationship Id="rId9" Type="http://schemas.openxmlformats.org/officeDocument/2006/relationships/hyperlink" Target="https://wavelength.asana.com/workstyle-peter-thiel/#clos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6.xml"/><Relationship Id="rId1" Type="http://schemas.openxmlformats.org/officeDocument/2006/relationships/video" Target="https://www.youtube.com/embed/m9OD9PIkBlM?feature=oembed" TargetMode="Externa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1.xml"/><Relationship Id="rId1" Type="http://schemas.openxmlformats.org/officeDocument/2006/relationships/video" Target="https://www.youtube.com/embed/6vhx-71sf7g?feature=oembed" TargetMode="External"/><Relationship Id="rId5" Type="http://schemas.openxmlformats.org/officeDocument/2006/relationships/image" Target="../media/image43.jpeg"/><Relationship Id="rId4" Type="http://schemas.openxmlformats.org/officeDocument/2006/relationships/hyperlink" Target="https://www.canyonranch.com/"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rancholapuerta.com/" TargetMode="External"/><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8.xml"/><Relationship Id="rId1" Type="http://schemas.openxmlformats.org/officeDocument/2006/relationships/video" Target="https://www.youtube.com/embed/TsEgWkGWp8Q?feature=oembed" TargetMode="Externa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7.jfif"/><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1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www.investopedia.com/terms/e/entrepreneur.asp" TargetMode="External"/><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649118" y="4324224"/>
            <a:ext cx="7277589" cy="697353"/>
          </a:xfrm>
        </p:spPr>
        <p:txBody>
          <a:bodyPr/>
          <a:lstStyle/>
          <a:p>
            <a:r>
              <a:rPr lang="sl-SI" dirty="0"/>
              <a:t>USTVARI SVOJE  VELNEŠKO PODJETJE</a:t>
            </a:r>
            <a:endParaRPr lang="en-US" dirty="0"/>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E4DD7A-273F-0B4E-893D-7F3FC07F0189}"/>
              </a:ext>
            </a:extLst>
          </p:cNvPr>
          <p:cNvSpPr>
            <a:spLocks noGrp="1"/>
          </p:cNvSpPr>
          <p:nvPr>
            <p:ph type="body" sz="quarter" idx="15"/>
          </p:nvPr>
        </p:nvSpPr>
        <p:spPr/>
        <p:txBody>
          <a:bodyPr/>
          <a:lstStyle/>
          <a:p>
            <a:r>
              <a:rPr lang="sl-SI" dirty="0"/>
              <a:t>USTVARITE SVOJE PODJETJE</a:t>
            </a:r>
            <a:endParaRPr lang="en-US" dirty="0"/>
          </a:p>
        </p:txBody>
      </p:sp>
      <p:sp>
        <p:nvSpPr>
          <p:cNvPr id="3" name="Text Placeholder 2">
            <a:extLst>
              <a:ext uri="{FF2B5EF4-FFF2-40B4-BE49-F238E27FC236}">
                <a16:creationId xmlns:a16="http://schemas.microsoft.com/office/drawing/2014/main" id="{5F0989E8-AC0E-5F44-92E2-F7C7ED332BB5}"/>
              </a:ext>
            </a:extLst>
          </p:cNvPr>
          <p:cNvSpPr>
            <a:spLocks noGrp="1"/>
          </p:cNvSpPr>
          <p:nvPr>
            <p:ph type="body" sz="quarter" idx="16"/>
          </p:nvPr>
        </p:nvSpPr>
        <p:spPr>
          <a:xfrm>
            <a:off x="8857052" y="3260022"/>
            <a:ext cx="2847926" cy="1459694"/>
          </a:xfrm>
        </p:spPr>
        <p:txBody>
          <a:bodyPr/>
          <a:lstStyle/>
          <a:p>
            <a:r>
              <a:rPr lang="sl-SI" dirty="0"/>
              <a:t>Zaupajte vase</a:t>
            </a:r>
            <a:endParaRPr lang="en-US" dirty="0"/>
          </a:p>
          <a:p>
            <a:r>
              <a:rPr lang="sl-SI" dirty="0"/>
              <a:t>Zaupajte svoji viziji</a:t>
            </a:r>
            <a:endParaRPr lang="en-US" dirty="0"/>
          </a:p>
          <a:p>
            <a:r>
              <a:rPr lang="sl-SI" dirty="0"/>
              <a:t>Uresničite svojo idejo</a:t>
            </a:r>
          </a:p>
          <a:p>
            <a:endParaRPr lang="sl-SI" dirty="0"/>
          </a:p>
          <a:p>
            <a:endParaRPr lang="en-US" dirty="0"/>
          </a:p>
          <a:p>
            <a:endParaRPr lang="en-US" dirty="0"/>
          </a:p>
        </p:txBody>
      </p:sp>
      <p:pic>
        <p:nvPicPr>
          <p:cNvPr id="12" name="Picture Placeholder 11" descr="A person holding a sign&#10;&#10;Description automatically generated">
            <a:extLst>
              <a:ext uri="{FF2B5EF4-FFF2-40B4-BE49-F238E27FC236}">
                <a16:creationId xmlns:a16="http://schemas.microsoft.com/office/drawing/2014/main" id="{29EB905F-4AC5-3E46-8B4F-A2C68A1D33E4}"/>
              </a:ext>
            </a:extLst>
          </p:cNvPr>
          <p:cNvPicPr>
            <a:picLocks noGrp="1" noChangeAspect="1"/>
          </p:cNvPicPr>
          <p:nvPr>
            <p:ph type="pic" sz="quarter" idx="25"/>
          </p:nvPr>
        </p:nvPicPr>
        <p:blipFill>
          <a:blip r:embed="rId3"/>
          <a:srcRect l="14674" r="14674"/>
          <a:stretch>
            <a:fillRect/>
          </a:stretch>
        </p:blipFill>
        <p:spPr>
          <a:xfrm>
            <a:off x="5044735" y="2612513"/>
            <a:ext cx="3263900" cy="3079750"/>
          </a:xfrm>
        </p:spPr>
      </p:pic>
      <p:grpSp>
        <p:nvGrpSpPr>
          <p:cNvPr id="7" name="Google Shape;605;p39">
            <a:extLst>
              <a:ext uri="{FF2B5EF4-FFF2-40B4-BE49-F238E27FC236}">
                <a16:creationId xmlns:a16="http://schemas.microsoft.com/office/drawing/2014/main" id="{C1406AD9-BC4E-416A-80F1-0615C2922B5A}"/>
              </a:ext>
            </a:extLst>
          </p:cNvPr>
          <p:cNvGrpSpPr/>
          <p:nvPr/>
        </p:nvGrpSpPr>
        <p:grpSpPr>
          <a:xfrm>
            <a:off x="691874" y="2814321"/>
            <a:ext cx="3472367" cy="2849410"/>
            <a:chOff x="2583100" y="2973775"/>
            <a:chExt cx="461550" cy="437200"/>
          </a:xfrm>
        </p:grpSpPr>
        <p:sp>
          <p:nvSpPr>
            <p:cNvPr id="8" name="Google Shape;606;p39">
              <a:extLst>
                <a:ext uri="{FF2B5EF4-FFF2-40B4-BE49-F238E27FC236}">
                  <a16:creationId xmlns:a16="http://schemas.microsoft.com/office/drawing/2014/main" id="{B30D39B3-3375-445A-BA25-5CDD13A82DE0}"/>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id="{B5FACA1A-A62E-470C-8798-D79BC1E1FF23}"/>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redstavnost v spletu 4" title="Wellness, Superfoods, &amp; Starting Your Own Business w/ Trinity Mouzon Wofford of Golde | WOMANBOSS">
            <a:hlinkClick r:id="" action="ppaction://media"/>
            <a:extLst>
              <a:ext uri="{FF2B5EF4-FFF2-40B4-BE49-F238E27FC236}">
                <a16:creationId xmlns:a16="http://schemas.microsoft.com/office/drawing/2014/main" id="{79C6AFA5-9379-440F-BE21-F4376985EBC6}"/>
              </a:ext>
            </a:extLst>
          </p:cNvPr>
          <p:cNvPicPr>
            <a:picLocks noRot="1" noChangeAspect="1"/>
          </p:cNvPicPr>
          <p:nvPr>
            <a:videoFile r:link="rId1"/>
          </p:nvPr>
        </p:nvPicPr>
        <p:blipFill>
          <a:blip r:embed="rId4"/>
          <a:stretch>
            <a:fillRect/>
          </a:stretch>
        </p:blipFill>
        <p:spPr>
          <a:xfrm>
            <a:off x="1048745" y="3120982"/>
            <a:ext cx="2829618" cy="1598734"/>
          </a:xfrm>
          <a:prstGeom prst="rect">
            <a:avLst/>
          </a:prstGeom>
        </p:spPr>
      </p:pic>
    </p:spTree>
    <p:extLst>
      <p:ext uri="{BB962C8B-B14F-4D97-AF65-F5344CB8AC3E}">
        <p14:creationId xmlns:p14="http://schemas.microsoft.com/office/powerpoint/2010/main" val="7525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KAJ POTREBUJEM ZA ZAGON SVOJEGA PODJETJA?</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767797"/>
            <a:ext cx="10978262" cy="4038015"/>
          </a:xfrm>
        </p:spPr>
        <p:txBody>
          <a:bodyPr/>
          <a:lstStyle/>
          <a:p>
            <a:r>
              <a:rPr lang="sl-SI" dirty="0"/>
              <a:t>Kot podjetnik morate osvojiti določene spretnosti in imeti lastnosti, ki so naštete spodaj. Nekatere so vam morda že prirojene, nekaterih se boste morali priučiti, da boste lahko uspešni. </a:t>
            </a:r>
          </a:p>
          <a:p>
            <a:r>
              <a:rPr lang="sl-SI" dirty="0"/>
              <a:t>Najpomembnejše so</a:t>
            </a:r>
            <a:r>
              <a:rPr lang="en-GB" dirty="0"/>
              <a:t>: </a:t>
            </a:r>
            <a:endParaRPr lang="sl-SI" dirty="0"/>
          </a:p>
          <a:p>
            <a:pPr marL="342900" indent="-342900">
              <a:buFont typeface="Wingdings" panose="05000000000000000000" pitchFamily="2" charset="2"/>
              <a:buChar char="ü"/>
            </a:pPr>
            <a:r>
              <a:rPr lang="sl-SI" dirty="0"/>
              <a:t>Sposobnost prepoznavanja priložnosti</a:t>
            </a:r>
            <a:r>
              <a:rPr lang="en-GB" dirty="0"/>
              <a:t>, </a:t>
            </a:r>
            <a:endParaRPr lang="sl-SI" dirty="0"/>
          </a:p>
          <a:p>
            <a:pPr marL="342900" indent="-342900">
              <a:buFont typeface="Wingdings" panose="05000000000000000000" pitchFamily="2" charset="2"/>
              <a:buChar char="ü"/>
            </a:pPr>
            <a:r>
              <a:rPr lang="sl-SI" dirty="0"/>
              <a:t>Sposobnost ustvarjanja dodane vrednosti</a:t>
            </a:r>
            <a:r>
              <a:rPr lang="en-GB" dirty="0"/>
              <a:t>, </a:t>
            </a:r>
            <a:endParaRPr lang="sl-SI" dirty="0"/>
          </a:p>
          <a:p>
            <a:pPr marL="342900" indent="-342900">
              <a:buFont typeface="Wingdings" panose="05000000000000000000" pitchFamily="2" charset="2"/>
              <a:buChar char="ü"/>
            </a:pPr>
            <a:r>
              <a:rPr lang="sl-SI" dirty="0"/>
              <a:t>Kreativnost</a:t>
            </a:r>
            <a:r>
              <a:rPr lang="en-GB" dirty="0"/>
              <a:t>, </a:t>
            </a:r>
            <a:endParaRPr lang="sl-SI" dirty="0"/>
          </a:p>
          <a:p>
            <a:pPr marL="342900" indent="-342900">
              <a:buFont typeface="Wingdings" panose="05000000000000000000" pitchFamily="2" charset="2"/>
              <a:buChar char="ü"/>
            </a:pPr>
            <a:r>
              <a:rPr lang="sl-SI" dirty="0"/>
              <a:t>Reševanje problemov in</a:t>
            </a:r>
          </a:p>
          <a:p>
            <a:pPr marL="342900" indent="-342900">
              <a:buFont typeface="Wingdings" panose="05000000000000000000" pitchFamily="2" charset="2"/>
              <a:buChar char="ü"/>
            </a:pPr>
            <a:r>
              <a:rPr lang="sl-SI" dirty="0"/>
              <a:t>Domišljija</a:t>
            </a:r>
            <a:r>
              <a:rPr lang="en-GB" dirty="0"/>
              <a:t>.</a:t>
            </a:r>
          </a:p>
        </p:txBody>
      </p:sp>
    </p:spTree>
    <p:extLst>
      <p:ext uri="{BB962C8B-B14F-4D97-AF65-F5344CB8AC3E}">
        <p14:creationId xmlns:p14="http://schemas.microsoft.com/office/powerpoint/2010/main" val="232582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593883" y="4480594"/>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1284789" y="1061803"/>
            <a:ext cx="3259899" cy="4751168"/>
          </a:xfrm>
        </p:spPr>
        <p:txBody>
          <a:bodyPr>
            <a:normAutofit fontScale="70000" lnSpcReduction="20000"/>
          </a:bodyPr>
          <a:lstStyle/>
          <a:p>
            <a:r>
              <a:rPr lang="sl-SI" dirty="0"/>
              <a:t>Podjetništvo je sposobnost prepoznavanja širše slike, iskanja možnosti za izboljšanje življenja nekoga drugega, oblikovanja rešitev za te priložnosti in nenehnega preizkušanja svojih predpostavk. To je eksperimentiranje. Nekateri bodo uspeli, veliko pa jih bo propadlo. Pri podjetništvu ne gre za velike dogodke, ogromne neto vrednosti ali za življenje, polno glamurja</a:t>
            </a:r>
            <a:r>
              <a:rPr lang="en-GB" dirty="0"/>
              <a:t>. </a:t>
            </a:r>
            <a:r>
              <a:rPr lang="sl-SI" dirty="0"/>
              <a:t>Gre za trdo delo in vztrajnost, da bo po vaši zgodbi svet boljši za tiste, ki ostanejo</a:t>
            </a:r>
            <a:r>
              <a:rPr lang="en-GB" dirty="0"/>
              <a:t>.</a:t>
            </a:r>
            <a:endParaRPr lang="sl-SI" dirty="0"/>
          </a:p>
          <a:p>
            <a:r>
              <a:rPr lang="en-GB" sz="2200" dirty="0"/>
              <a:t>Konrad </a:t>
            </a:r>
            <a:r>
              <a:rPr lang="en-GB" sz="2200" dirty="0" err="1"/>
              <a:t>Billetz</a:t>
            </a:r>
            <a:r>
              <a:rPr lang="en-GB" sz="2200" dirty="0"/>
              <a:t>, </a:t>
            </a:r>
            <a:r>
              <a:rPr lang="sl-SI" sz="2200" dirty="0"/>
              <a:t>soustanovitelj in direktor</a:t>
            </a:r>
          </a:p>
          <a:p>
            <a:r>
              <a:rPr lang="en-GB" sz="2200" dirty="0"/>
              <a:t>Offset Solar</a:t>
            </a:r>
            <a:endParaRPr lang="en-US" sz="2200" dirty="0"/>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571179"/>
            <a:ext cx="2613204" cy="1221666"/>
          </a:xfrm>
        </p:spPr>
        <p:txBody>
          <a:bodyPr>
            <a:normAutofit fontScale="92500" lnSpcReduction="10000"/>
          </a:bodyPr>
          <a:lstStyle/>
          <a:p>
            <a:r>
              <a:rPr lang="en-US" dirty="0"/>
              <a:t>»</a:t>
            </a:r>
          </a:p>
        </p:txBody>
      </p:sp>
      <p:pic>
        <p:nvPicPr>
          <p:cNvPr id="13" name="Označba mesta slike 12">
            <a:extLst>
              <a:ext uri="{FF2B5EF4-FFF2-40B4-BE49-F238E27FC236}">
                <a16:creationId xmlns:a16="http://schemas.microsoft.com/office/drawing/2014/main" id="{3E875818-BA0A-4B3F-B65E-15FAB588ECC6}"/>
              </a:ext>
            </a:extLst>
          </p:cNvPr>
          <p:cNvPicPr>
            <a:picLocks noGrp="1" noChangeAspect="1"/>
          </p:cNvPicPr>
          <p:nvPr>
            <p:ph type="pic" sz="quarter" idx="19"/>
          </p:nvPr>
        </p:nvPicPr>
        <p:blipFill rotWithShape="1">
          <a:blip r:embed="rId2"/>
          <a:srcRect l="791" r="791"/>
          <a:stretch/>
        </p:blipFill>
        <p:spPr>
          <a:xfrm rot="1328649">
            <a:off x="5982579" y="897299"/>
            <a:ext cx="5802428" cy="4075845"/>
          </a:xfrm>
        </p:spPr>
      </p:pic>
    </p:spTree>
    <p:extLst>
      <p:ext uri="{BB962C8B-B14F-4D97-AF65-F5344CB8AC3E}">
        <p14:creationId xmlns:p14="http://schemas.microsoft.com/office/powerpoint/2010/main" val="1869748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fontScale="92500"/>
          </a:bodyPr>
          <a:lstStyle/>
          <a:p>
            <a:r>
              <a:rPr lang="sl-SI" dirty="0"/>
              <a:t>ZAKAJ BI POSTALI PODJETNIK? </a:t>
            </a:r>
          </a:p>
          <a:p>
            <a:r>
              <a:rPr lang="sl-SI" sz="3000" dirty="0"/>
              <a:t>ZAKAJ BI USTVARILI SVOJO ZGODBO NA PODROČJU DOBREGA POČUTJA?</a:t>
            </a:r>
            <a:endParaRPr lang="en-US" sz="3000"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sl-SI" sz="2600" b="1" dirty="0"/>
              <a:t>Avtonomija</a:t>
            </a:r>
            <a:r>
              <a:rPr lang="en-GB" sz="2600" b="1" dirty="0"/>
              <a:t>: </a:t>
            </a:r>
            <a:endParaRPr lang="sl-SI" sz="2600" b="1" dirty="0"/>
          </a:p>
          <a:p>
            <a:endParaRPr lang="sl-SI" dirty="0"/>
          </a:p>
          <a:p>
            <a:r>
              <a:rPr lang="sl-SI" dirty="0"/>
              <a:t>Podjetniki želijo biti sam svoj šef, postavljati cilje, nadzorovati napredek in voditi svoje podjetje, kot se jim zdi primerno. Zavedajo se, da je uspeh ali neuspeh lastnega podjetja odvisen od njih samih, vendar te odgovornosti ne vidijo kot breme, temveč kot znak njihove svobode. </a:t>
            </a:r>
            <a:endParaRPr lang="en-US" dirty="0"/>
          </a:p>
        </p:txBody>
      </p:sp>
      <p:pic>
        <p:nvPicPr>
          <p:cNvPr id="5" name="Slika 4">
            <a:extLst>
              <a:ext uri="{FF2B5EF4-FFF2-40B4-BE49-F238E27FC236}">
                <a16:creationId xmlns:a16="http://schemas.microsoft.com/office/drawing/2014/main" id="{35DCC1CB-1453-42BE-A9BD-86AF68DBE2B6}"/>
              </a:ext>
            </a:extLst>
          </p:cNvPr>
          <p:cNvPicPr>
            <a:picLocks noChangeAspect="1"/>
          </p:cNvPicPr>
          <p:nvPr/>
        </p:nvPicPr>
        <p:blipFill>
          <a:blip r:embed="rId2"/>
          <a:stretch>
            <a:fillRect/>
          </a:stretch>
        </p:blipFill>
        <p:spPr>
          <a:xfrm>
            <a:off x="6946232" y="2356099"/>
            <a:ext cx="5060001" cy="2843077"/>
          </a:xfrm>
          <a:prstGeom prst="rect">
            <a:avLst/>
          </a:prstGeom>
        </p:spPr>
      </p:pic>
    </p:spTree>
    <p:extLst>
      <p:ext uri="{BB962C8B-B14F-4D97-AF65-F5344CB8AC3E}">
        <p14:creationId xmlns:p14="http://schemas.microsoft.com/office/powerpoint/2010/main" val="3996082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062361" y="2411505"/>
            <a:ext cx="6374919" cy="4200120"/>
          </a:xfrm>
        </p:spPr>
        <p:txBody>
          <a:bodyPr/>
          <a:lstStyle/>
          <a:p>
            <a:pPr marL="342900" indent="-342900">
              <a:buFont typeface="Wingdings" panose="05000000000000000000" pitchFamily="2" charset="2"/>
              <a:buChar char="v"/>
            </a:pPr>
            <a:r>
              <a:rPr lang="sl-SI" sz="2600" b="1" dirty="0"/>
              <a:t>Vizija in cilj</a:t>
            </a:r>
            <a:r>
              <a:rPr lang="en-GB" sz="2600" b="1" dirty="0"/>
              <a:t>: </a:t>
            </a:r>
            <a:endParaRPr lang="sl-SI" sz="2600" b="1" dirty="0"/>
          </a:p>
          <a:p>
            <a:r>
              <a:rPr lang="sl-SI" dirty="0"/>
              <a:t>Mnogi podjetniki imajo jasno vizijo </a:t>
            </a:r>
            <a:r>
              <a:rPr lang="sl-SI" b="1" i="1" dirty="0"/>
              <a:t>KAJ</a:t>
            </a:r>
            <a:r>
              <a:rPr lang="sl-SI" dirty="0"/>
              <a:t> želijo doseči in si bodo neutrudno prizadevali za to. Resnično verjamejo, da imajo izdelek ali storitev, ki zapolnjuje vrzeli v ponudbi ter jih sili k doseganju teh ciljev. </a:t>
            </a:r>
          </a:p>
          <a:p>
            <a:endParaRPr lang="sl-SI" dirty="0"/>
          </a:p>
          <a:p>
            <a:r>
              <a:rPr lang="sl-SI" dirty="0"/>
              <a:t>Upirajo se stagnaciji in bi raje propadli pri tem, da delajo naprej, kot pa da bi končali </a:t>
            </a:r>
            <a:r>
              <a:rPr lang="sl-SI" dirty="0" err="1"/>
              <a:t>nekativno</a:t>
            </a:r>
            <a:r>
              <a:rPr lang="sl-SI" dirty="0"/>
              <a:t>.</a:t>
            </a:r>
          </a:p>
          <a:p>
            <a:endParaRPr lang="en-US" dirty="0"/>
          </a:p>
        </p:txBody>
      </p:sp>
      <p:pic>
        <p:nvPicPr>
          <p:cNvPr id="6" name="Slika 5" descr="Slika, ki vsebuje besede besedilo&#10;&#10;Opis je samodejno ustvarjen">
            <a:extLst>
              <a:ext uri="{FF2B5EF4-FFF2-40B4-BE49-F238E27FC236}">
                <a16:creationId xmlns:a16="http://schemas.microsoft.com/office/drawing/2014/main" id="{914FBA6E-FC10-4D16-932A-070D5F9D2C49}"/>
              </a:ext>
            </a:extLst>
          </p:cNvPr>
          <p:cNvPicPr>
            <a:picLocks noChangeAspect="1"/>
          </p:cNvPicPr>
          <p:nvPr/>
        </p:nvPicPr>
        <p:blipFill>
          <a:blip r:embed="rId2"/>
          <a:stretch>
            <a:fillRect/>
          </a:stretch>
        </p:blipFill>
        <p:spPr>
          <a:xfrm>
            <a:off x="1917531" y="1990160"/>
            <a:ext cx="2574257" cy="4497378"/>
          </a:xfrm>
          <a:prstGeom prst="rect">
            <a:avLst/>
          </a:prstGeom>
        </p:spPr>
      </p:pic>
      <p:sp>
        <p:nvSpPr>
          <p:cNvPr id="8" name="Text Placeholder 1">
            <a:extLst>
              <a:ext uri="{FF2B5EF4-FFF2-40B4-BE49-F238E27FC236}">
                <a16:creationId xmlns:a16="http://schemas.microsoft.com/office/drawing/2014/main" id="{0408C369-02AD-4903-AB36-86377096A670}"/>
              </a:ext>
            </a:extLst>
          </p:cNvPr>
          <p:cNvSpPr>
            <a:spLocks noGrp="1"/>
          </p:cNvSpPr>
          <p:nvPr>
            <p:ph type="body" sz="quarter" idx="15"/>
          </p:nvPr>
        </p:nvSpPr>
        <p:spPr>
          <a:xfrm>
            <a:off x="571313" y="590538"/>
            <a:ext cx="10978262" cy="1083096"/>
          </a:xfrm>
        </p:spPr>
        <p:txBody>
          <a:bodyPr>
            <a:normAutofit fontScale="92500"/>
          </a:bodyPr>
          <a:lstStyle/>
          <a:p>
            <a:r>
              <a:rPr lang="sl-SI" dirty="0"/>
              <a:t>ZAKAJ BI POSTALI PODJETNIK? </a:t>
            </a:r>
          </a:p>
          <a:p>
            <a:r>
              <a:rPr lang="sl-SI" sz="3000" dirty="0"/>
              <a:t>ZAKAJ BI USTVARILI SVOJO ZGODBO NA PODROČJU DOBREGA POČUTJA?</a:t>
            </a:r>
            <a:endParaRPr lang="en-US" sz="3000" dirty="0"/>
          </a:p>
          <a:p>
            <a:endParaRPr lang="en-US" dirty="0"/>
          </a:p>
        </p:txBody>
      </p:sp>
    </p:spTree>
    <p:extLst>
      <p:ext uri="{BB962C8B-B14F-4D97-AF65-F5344CB8AC3E}">
        <p14:creationId xmlns:p14="http://schemas.microsoft.com/office/powerpoint/2010/main" val="219753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sl-SI" sz="2600" b="1" dirty="0"/>
              <a:t> Fleksibilnost</a:t>
            </a:r>
            <a:r>
              <a:rPr lang="en-GB" sz="2600" b="1" dirty="0"/>
              <a:t>: </a:t>
            </a:r>
            <a:endParaRPr lang="sl-SI" sz="2600" b="1" dirty="0"/>
          </a:p>
          <a:p>
            <a:r>
              <a:rPr lang="sl-SI" dirty="0"/>
              <a:t>Vsi niso primerni za togost tradicionalne korporativne kulture. Podjetniki se pogosto želijo osvoboditi teh omejitev, najti boljše razmerje med poklicnim in zasebnim življenjem, ali pa včasih delati na način, ki je nekonvencionalen. </a:t>
            </a:r>
          </a:p>
          <a:p>
            <a:r>
              <a:rPr lang="sl-SI" dirty="0"/>
              <a:t>To ne pomeni, da delajo manj. Prav nasprotno. Zlasti v zgodnji fazi zagona podjetja delajo dlje in več, ampak delajo tako, kot jim veleva instinkt.</a:t>
            </a:r>
            <a:endParaRPr lang="en-US" dirty="0"/>
          </a:p>
        </p:txBody>
      </p:sp>
      <p:pic>
        <p:nvPicPr>
          <p:cNvPr id="1026" name="Picture 2" descr="Market Flexibility Word Cloud Concept Stock Illustration - Illustration of  diversity, brainstorming: 183114438">
            <a:extLst>
              <a:ext uri="{FF2B5EF4-FFF2-40B4-BE49-F238E27FC236}">
                <a16:creationId xmlns:a16="http://schemas.microsoft.com/office/drawing/2014/main" id="{B299D048-9A00-410D-B2A8-C8D4EAEC3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232" y="2334072"/>
            <a:ext cx="4362728" cy="290666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
            <a:extLst>
              <a:ext uri="{FF2B5EF4-FFF2-40B4-BE49-F238E27FC236}">
                <a16:creationId xmlns:a16="http://schemas.microsoft.com/office/drawing/2014/main" id="{1520436E-C0B6-45DD-A255-F69728858105}"/>
              </a:ext>
            </a:extLst>
          </p:cNvPr>
          <p:cNvSpPr>
            <a:spLocks noGrp="1"/>
          </p:cNvSpPr>
          <p:nvPr>
            <p:ph type="body" sz="quarter" idx="15"/>
          </p:nvPr>
        </p:nvSpPr>
        <p:spPr>
          <a:xfrm>
            <a:off x="571313" y="590538"/>
            <a:ext cx="10978262" cy="1083096"/>
          </a:xfrm>
        </p:spPr>
        <p:txBody>
          <a:bodyPr>
            <a:normAutofit fontScale="92500"/>
          </a:bodyPr>
          <a:lstStyle/>
          <a:p>
            <a:r>
              <a:rPr lang="sl-SI" dirty="0"/>
              <a:t>ZAKAJ BI POSTALI PODJETNIK? </a:t>
            </a:r>
          </a:p>
          <a:p>
            <a:r>
              <a:rPr lang="sl-SI" sz="3000" dirty="0"/>
              <a:t>ZAKAJ BI USTVARILI SVOJO ZGODBO NA PODROČJU DOBREGA POČUTJA?</a:t>
            </a:r>
            <a:endParaRPr lang="en-US" sz="3000" dirty="0"/>
          </a:p>
          <a:p>
            <a:endParaRPr lang="en-US" dirty="0"/>
          </a:p>
        </p:txBody>
      </p:sp>
    </p:spTree>
    <p:extLst>
      <p:ext uri="{BB962C8B-B14F-4D97-AF65-F5344CB8AC3E}">
        <p14:creationId xmlns:p14="http://schemas.microsoft.com/office/powerpoint/2010/main" val="2768429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sl-SI" sz="2600" b="1" dirty="0"/>
              <a:t>Finančni uspeh</a:t>
            </a:r>
            <a:r>
              <a:rPr lang="en-GB" sz="2600" b="1" dirty="0"/>
              <a:t>: </a:t>
            </a:r>
            <a:endParaRPr lang="sl-SI" sz="2600" b="1" dirty="0"/>
          </a:p>
          <a:p>
            <a:endParaRPr lang="sl-SI" dirty="0"/>
          </a:p>
          <a:p>
            <a:r>
              <a:rPr lang="sl-SI" dirty="0"/>
              <a:t>Večina podjetnikov se zaveda, da ne bodo čez noč postali milijonarji. Le to pa seveda ne pomeni, da jih ne zanima kako zaslužiti veliko denarja v izjemno uspešnem podjetju, nad katerim imajo popoln nadzor. Nekateri želijo vzpostaviti varno finančno mrežo zase in za svoje družine, nekateri pa želijo ustvariti svojo veliko zgodbo.</a:t>
            </a:r>
            <a:endParaRPr lang="en-US" dirty="0"/>
          </a:p>
        </p:txBody>
      </p:sp>
      <p:pic>
        <p:nvPicPr>
          <p:cNvPr id="6" name="Slika 5">
            <a:extLst>
              <a:ext uri="{FF2B5EF4-FFF2-40B4-BE49-F238E27FC236}">
                <a16:creationId xmlns:a16="http://schemas.microsoft.com/office/drawing/2014/main" id="{BBD9EE52-3285-4C35-8EB4-6F20CE219C2A}"/>
              </a:ext>
            </a:extLst>
          </p:cNvPr>
          <p:cNvPicPr>
            <a:picLocks noChangeAspect="1"/>
          </p:cNvPicPr>
          <p:nvPr/>
        </p:nvPicPr>
        <p:blipFill>
          <a:blip r:embed="rId2"/>
          <a:stretch>
            <a:fillRect/>
          </a:stretch>
        </p:blipFill>
        <p:spPr>
          <a:xfrm rot="20206563">
            <a:off x="7328032" y="2468688"/>
            <a:ext cx="4484642" cy="2426118"/>
          </a:xfrm>
          <a:prstGeom prst="rect">
            <a:avLst/>
          </a:prstGeom>
        </p:spPr>
      </p:pic>
      <p:sp>
        <p:nvSpPr>
          <p:cNvPr id="7" name="Text Placeholder 1">
            <a:extLst>
              <a:ext uri="{FF2B5EF4-FFF2-40B4-BE49-F238E27FC236}">
                <a16:creationId xmlns:a16="http://schemas.microsoft.com/office/drawing/2014/main" id="{00751B3F-D288-418D-9EC3-ABD1D4C2005B}"/>
              </a:ext>
            </a:extLst>
          </p:cNvPr>
          <p:cNvSpPr>
            <a:spLocks noGrp="1"/>
          </p:cNvSpPr>
          <p:nvPr>
            <p:ph type="body" sz="quarter" idx="15"/>
          </p:nvPr>
        </p:nvSpPr>
        <p:spPr>
          <a:xfrm>
            <a:off x="571313" y="590538"/>
            <a:ext cx="10978262" cy="1083096"/>
          </a:xfrm>
        </p:spPr>
        <p:txBody>
          <a:bodyPr>
            <a:normAutofit fontScale="92500"/>
          </a:bodyPr>
          <a:lstStyle/>
          <a:p>
            <a:r>
              <a:rPr lang="sl-SI" dirty="0"/>
              <a:t>ZAKAJ BI POSTALI PODJETNIK? </a:t>
            </a:r>
          </a:p>
          <a:p>
            <a:r>
              <a:rPr lang="sl-SI" sz="3000" dirty="0"/>
              <a:t>ZAKAJ BI USTVARILI SVOJO ZGODBO NA PODROČJU DOBREGA POČUTJA?</a:t>
            </a:r>
            <a:endParaRPr lang="en-US" sz="3000" dirty="0"/>
          </a:p>
          <a:p>
            <a:endParaRPr lang="en-US" dirty="0"/>
          </a:p>
        </p:txBody>
      </p:sp>
    </p:spTree>
    <p:extLst>
      <p:ext uri="{BB962C8B-B14F-4D97-AF65-F5344CB8AC3E}">
        <p14:creationId xmlns:p14="http://schemas.microsoft.com/office/powerpoint/2010/main" val="2483457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3429000"/>
            <a:ext cx="10978262" cy="2838462"/>
          </a:xfrm>
        </p:spPr>
        <p:txBody>
          <a:bodyPr/>
          <a:lstStyle/>
          <a:p>
            <a:pPr marL="342900" indent="-342900">
              <a:buFont typeface="Wingdings" panose="05000000000000000000" pitchFamily="2" charset="2"/>
              <a:buChar char="v"/>
            </a:pPr>
            <a:r>
              <a:rPr lang="sl-SI" sz="2600" b="1" dirty="0"/>
              <a:t>Zapuščina</a:t>
            </a:r>
            <a:r>
              <a:rPr lang="en-GB" sz="2600" b="1" dirty="0"/>
              <a:t>: </a:t>
            </a:r>
            <a:endParaRPr lang="sl-SI" sz="2600" b="1" dirty="0"/>
          </a:p>
          <a:p>
            <a:endParaRPr lang="sl-SI" dirty="0"/>
          </a:p>
          <a:p>
            <a:r>
              <a:rPr lang="sl-SI" dirty="0"/>
              <a:t>Podjetnike pogosto vodi želja, da ustvarijo nekaj s trajnostno noto, kar bo živelo še naprej. Drugi spet želijo ustvariti blagovno znamko, ki bi postala „institucija“. Spet tretji želijo svoj vir dohodka in varnosti prenesti na svoje naslednike. Obstajajo pa tudi taki podjetniki, ki upajo, da bodo naredili trajen vtis in za seboj pustili inovacijo, ki bo na otipljiv način izboljšala življenje ljudi.</a:t>
            </a:r>
            <a:endParaRPr lang="en-US" dirty="0"/>
          </a:p>
        </p:txBody>
      </p:sp>
      <p:pic>
        <p:nvPicPr>
          <p:cNvPr id="8" name="Slika 7" descr="Slika, ki vsebuje besede rastlina&#10;&#10;Opis je samodejno ustvarjen">
            <a:extLst>
              <a:ext uri="{FF2B5EF4-FFF2-40B4-BE49-F238E27FC236}">
                <a16:creationId xmlns:a16="http://schemas.microsoft.com/office/drawing/2014/main" id="{0F6C07A0-94B3-4596-B5E1-13397F6BEFB0}"/>
              </a:ext>
            </a:extLst>
          </p:cNvPr>
          <p:cNvPicPr>
            <a:picLocks noChangeAspect="1"/>
          </p:cNvPicPr>
          <p:nvPr/>
        </p:nvPicPr>
        <p:blipFill>
          <a:blip r:embed="rId2"/>
          <a:stretch>
            <a:fillRect/>
          </a:stretch>
        </p:blipFill>
        <p:spPr>
          <a:xfrm>
            <a:off x="6753726" y="1842753"/>
            <a:ext cx="4575510" cy="2287755"/>
          </a:xfrm>
          <a:prstGeom prst="rect">
            <a:avLst/>
          </a:prstGeom>
        </p:spPr>
      </p:pic>
      <p:sp>
        <p:nvSpPr>
          <p:cNvPr id="7" name="Text Placeholder 1">
            <a:extLst>
              <a:ext uri="{FF2B5EF4-FFF2-40B4-BE49-F238E27FC236}">
                <a16:creationId xmlns:a16="http://schemas.microsoft.com/office/drawing/2014/main" id="{A1CF4DA3-1109-4B6F-800A-2775AA696450}"/>
              </a:ext>
            </a:extLst>
          </p:cNvPr>
          <p:cNvSpPr>
            <a:spLocks noGrp="1"/>
          </p:cNvSpPr>
          <p:nvPr>
            <p:ph type="body" sz="quarter" idx="15"/>
          </p:nvPr>
        </p:nvSpPr>
        <p:spPr>
          <a:xfrm>
            <a:off x="571313" y="590538"/>
            <a:ext cx="10978262" cy="1083096"/>
          </a:xfrm>
        </p:spPr>
        <p:txBody>
          <a:bodyPr>
            <a:normAutofit fontScale="92500"/>
          </a:bodyPr>
          <a:lstStyle/>
          <a:p>
            <a:r>
              <a:rPr lang="sl-SI" dirty="0"/>
              <a:t>ZAKAJ BI POSTALI PODJETNIK? </a:t>
            </a:r>
          </a:p>
          <a:p>
            <a:r>
              <a:rPr lang="sl-SI" sz="3000" dirty="0"/>
              <a:t>ZAKAJ BI USTVARILI SVOJO ZGODBO NA PODROČJU DOBREGA POČUTJA?</a:t>
            </a:r>
            <a:endParaRPr lang="en-US" sz="3000" dirty="0"/>
          </a:p>
          <a:p>
            <a:endParaRPr lang="en-US" dirty="0"/>
          </a:p>
        </p:txBody>
      </p:sp>
    </p:spTree>
    <p:extLst>
      <p:ext uri="{BB962C8B-B14F-4D97-AF65-F5344CB8AC3E}">
        <p14:creationId xmlns:p14="http://schemas.microsoft.com/office/powerpoint/2010/main" val="205116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89897E-61F9-8843-8C7C-A33A6266F497}"/>
              </a:ext>
            </a:extLst>
          </p:cNvPr>
          <p:cNvSpPr>
            <a:spLocks noGrp="1"/>
          </p:cNvSpPr>
          <p:nvPr>
            <p:ph type="pic" sz="quarter" idx="15"/>
          </p:nvPr>
        </p:nvSpPr>
        <p:spPr/>
      </p:sp>
      <p:sp>
        <p:nvSpPr>
          <p:cNvPr id="2" name="Text Placeholder 1">
            <a:extLst>
              <a:ext uri="{FF2B5EF4-FFF2-40B4-BE49-F238E27FC236}">
                <a16:creationId xmlns:a16="http://schemas.microsoft.com/office/drawing/2014/main" id="{7A484173-8F4C-284E-86AA-6886262FE234}"/>
              </a:ext>
            </a:extLst>
          </p:cNvPr>
          <p:cNvSpPr>
            <a:spLocks noGrp="1"/>
          </p:cNvSpPr>
          <p:nvPr>
            <p:ph type="body" sz="quarter" idx="13"/>
          </p:nvPr>
        </p:nvSpPr>
        <p:spPr/>
        <p:txBody>
          <a:bodyPr/>
          <a:lstStyle/>
          <a:p>
            <a:r>
              <a:rPr lang="sl-SI" dirty="0"/>
              <a:t>ZDRAVJE, VELNES IN DOBRO POČUTJE V LETU 2021</a:t>
            </a:r>
          </a:p>
          <a:p>
            <a:r>
              <a:rPr lang="sl-SI" dirty="0"/>
              <a:t> </a:t>
            </a:r>
            <a:endParaRPr lang="en-US" dirty="0"/>
          </a:p>
        </p:txBody>
      </p:sp>
      <p:pic>
        <p:nvPicPr>
          <p:cNvPr id="6" name="Predstavnost v spletu 5" title="How to Start a Wellness Business on the Side in Less Than 5 Hours per Week">
            <a:hlinkClick r:id="" action="ppaction://media"/>
            <a:extLst>
              <a:ext uri="{FF2B5EF4-FFF2-40B4-BE49-F238E27FC236}">
                <a16:creationId xmlns:a16="http://schemas.microsoft.com/office/drawing/2014/main" id="{AFA3CFAB-32CF-41E0-BD0A-493A3E3569CF}"/>
              </a:ext>
            </a:extLst>
          </p:cNvPr>
          <p:cNvPicPr>
            <a:picLocks noRot="1" noChangeAspect="1"/>
          </p:cNvPicPr>
          <p:nvPr>
            <a:videoFile r:link="rId1"/>
          </p:nvPr>
        </p:nvPicPr>
        <p:blipFill>
          <a:blip r:embed="rId3"/>
          <a:stretch>
            <a:fillRect/>
          </a:stretch>
        </p:blipFill>
        <p:spPr>
          <a:xfrm>
            <a:off x="3379338" y="1993900"/>
            <a:ext cx="5384290" cy="3042124"/>
          </a:xfrm>
          <a:prstGeom prst="rect">
            <a:avLst/>
          </a:prstGeom>
        </p:spPr>
      </p:pic>
    </p:spTree>
    <p:extLst>
      <p:ext uri="{BB962C8B-B14F-4D97-AF65-F5344CB8AC3E}">
        <p14:creationId xmlns:p14="http://schemas.microsoft.com/office/powerpoint/2010/main" val="39244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388093" y="936395"/>
            <a:ext cx="3028875" cy="3297980"/>
          </a:xfrm>
        </p:spPr>
        <p:txBody>
          <a:bodyPr/>
          <a:lstStyle/>
          <a:p>
            <a:r>
              <a:rPr lang="sl-SI" dirty="0"/>
              <a:t>IZZIVI PRI VZPOSTAVITVI LASTNEGA PODJETJA</a:t>
            </a:r>
            <a:endParaRPr lang="en-US" dirty="0"/>
          </a:p>
        </p:txBody>
      </p:sp>
      <p:sp>
        <p:nvSpPr>
          <p:cNvPr id="3" name="Text Placeholder 2">
            <a:extLst>
              <a:ext uri="{FF2B5EF4-FFF2-40B4-BE49-F238E27FC236}">
                <a16:creationId xmlns:a16="http://schemas.microsoft.com/office/drawing/2014/main" id="{C48EC496-FB11-C347-99B6-CFA5D61BD0E1}"/>
              </a:ext>
            </a:extLst>
          </p:cNvPr>
          <p:cNvSpPr>
            <a:spLocks noGrp="1"/>
          </p:cNvSpPr>
          <p:nvPr>
            <p:ph type="body" sz="quarter" idx="14"/>
          </p:nvPr>
        </p:nvSpPr>
        <p:spPr>
          <a:xfrm>
            <a:off x="625491" y="4879543"/>
            <a:ext cx="10475645" cy="1042062"/>
          </a:xfrm>
        </p:spPr>
        <p:txBody>
          <a:bodyPr/>
          <a:lstStyle/>
          <a:p>
            <a:pPr algn="ctr"/>
            <a:r>
              <a:rPr lang="en-GB" sz="3000" i="1" dirty="0"/>
              <a:t> </a:t>
            </a:r>
            <a:r>
              <a:rPr lang="sl-SI" sz="3000" i="1" dirty="0"/>
              <a:t>Imate več potenciala, kot si mislite. Če pa ne boste še naprej izzivali svojega potenciala in presegali lastnih omejitev, ga nikoli ne boste spoznali v celoti.</a:t>
            </a:r>
            <a:endParaRPr lang="en-US" sz="3000" i="1" dirty="0"/>
          </a:p>
        </p:txBody>
      </p:sp>
      <p:sp>
        <p:nvSpPr>
          <p:cNvPr id="5" name="Označba mesta slike 4">
            <a:extLst>
              <a:ext uri="{FF2B5EF4-FFF2-40B4-BE49-F238E27FC236}">
                <a16:creationId xmlns:a16="http://schemas.microsoft.com/office/drawing/2014/main" id="{B26AE838-AF98-49CD-8BD0-9F2B77B41F63}"/>
              </a:ext>
            </a:extLst>
          </p:cNvPr>
          <p:cNvSpPr>
            <a:spLocks noGrp="1"/>
          </p:cNvSpPr>
          <p:nvPr>
            <p:ph type="pic" sz="quarter" idx="19"/>
          </p:nvPr>
        </p:nvSpPr>
        <p:spPr/>
      </p:sp>
      <p:pic>
        <p:nvPicPr>
          <p:cNvPr id="2050" name="Picture 2">
            <a:extLst>
              <a:ext uri="{FF2B5EF4-FFF2-40B4-BE49-F238E27FC236}">
                <a16:creationId xmlns:a16="http://schemas.microsoft.com/office/drawing/2014/main" id="{09FDB43F-ABF6-4735-A76E-6DDB5312D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34" y="-770528"/>
            <a:ext cx="8775031" cy="549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401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normAutofit/>
          </a:bodyPr>
          <a:lstStyle/>
          <a:p>
            <a:r>
              <a:rPr lang="sl-SI" sz="4400" dirty="0"/>
              <a:t>Dobrodošli</a:t>
            </a:r>
            <a:r>
              <a:rPr lang="en-US" sz="4400" dirty="0"/>
              <a:t> </a:t>
            </a:r>
            <a:r>
              <a:rPr lang="sl-SI" sz="4400" dirty="0"/>
              <a:t>v</a:t>
            </a:r>
            <a:r>
              <a:rPr lang="en-US" sz="4400" dirty="0"/>
              <a:t> DETOUR</a:t>
            </a:r>
            <a:r>
              <a:rPr lang="sl-SI" sz="4400" dirty="0"/>
              <a:t> spletnem usposabljanju s področja Turizma dobrega počutja</a:t>
            </a:r>
            <a:r>
              <a:rPr lang="en-US" sz="4400" dirty="0"/>
              <a:t>.</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32986" r="24530"/>
          <a:stretch/>
        </p:blipFill>
        <p:spPr>
          <a:xfrm>
            <a:off x="5299729" y="-1"/>
            <a:ext cx="4369392" cy="6858001"/>
          </a:xfrm>
        </p:spPr>
      </p:pic>
    </p:spTree>
    <p:extLst>
      <p:ext uri="{BB962C8B-B14F-4D97-AF65-F5344CB8AC3E}">
        <p14:creationId xmlns:p14="http://schemas.microsoft.com/office/powerpoint/2010/main" val="2334783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SPREJMITE IZZIV – POJDITE »NA SVOJE«</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810668"/>
            <a:ext cx="10978262" cy="4038015"/>
          </a:xfrm>
        </p:spPr>
        <p:txBody>
          <a:bodyPr/>
          <a:lstStyle/>
          <a:p>
            <a:r>
              <a:rPr lang="sl-SI" dirty="0"/>
              <a:t>Vstop na trg danes pomeni vstop v nasičeno okolje, kjer oglasi kar vpijejo na potrošnika iz stotine spletnih strani, socialnih omrežij in mobilnih naprav, kjer se vsak izdelek takoj primerja po ceni. Vse se hitro razvija in premika.</a:t>
            </a:r>
          </a:p>
          <a:p>
            <a:endParaRPr lang="sl-SI" dirty="0"/>
          </a:p>
          <a:p>
            <a:r>
              <a:rPr lang="sl-SI" dirty="0">
                <a:effectLst/>
                <a:latin typeface="Calibri" panose="020F0502020204030204" pitchFamily="34" charset="0"/>
                <a:ea typeface="Calibri" panose="020F0502020204030204" pitchFamily="34" charset="0"/>
                <a:cs typeface="Calibri" panose="020F0502020204030204" pitchFamily="34" charset="0"/>
              </a:rPr>
              <a:t>Ljud</a:t>
            </a:r>
            <a:r>
              <a:rPr lang="sl-SI" dirty="0">
                <a:latin typeface="Calibri" panose="020F0502020204030204" pitchFamily="34" charset="0"/>
                <a:ea typeface="Calibri" panose="020F0502020204030204" pitchFamily="34" charset="0"/>
                <a:cs typeface="Calibri" panose="020F0502020204030204" pitchFamily="34" charset="0"/>
              </a:rPr>
              <a:t>je novice na mobilnih telefonih osvežujejo v povprečju vsake štiri ure. Ne čakajo  več do večera, da bi se priklopili na socialna omrežja. Le-to pomeni, da je cikel pretoka informacij šestkrat hitrejši. Veliko je tudi dogodkov, ponudnikov, mreženja, promocij in digitalnega trženja.</a:t>
            </a:r>
          </a:p>
          <a:p>
            <a:endParaRPr lang="sl-SI" dirty="0">
              <a:effectLst/>
              <a:latin typeface="Calibri" panose="020F0502020204030204" pitchFamily="34" charset="0"/>
              <a:ea typeface="Calibri" panose="020F0502020204030204" pitchFamily="34" charset="0"/>
              <a:cs typeface="Calibri" panose="020F0502020204030204" pitchFamily="34" charset="0"/>
            </a:endParaRPr>
          </a:p>
          <a:p>
            <a:pPr algn="ctr"/>
            <a:r>
              <a:rPr lang="sl-SI" b="1" dirty="0">
                <a:effectLst/>
                <a:latin typeface="Calibri" panose="020F0502020204030204" pitchFamily="34" charset="0"/>
                <a:ea typeface="Calibri" panose="020F0502020204030204" pitchFamily="34" charset="0"/>
                <a:cs typeface="Calibri" panose="020F0502020204030204" pitchFamily="34" charset="0"/>
              </a:rPr>
              <a:t>Ko vstopite na zasičen trg z veliko konkurence: kako boste prodali svoje izdelke? </a:t>
            </a:r>
            <a:endParaRPr lang="en-GB" b="1" dirty="0">
              <a:effectLst/>
              <a:latin typeface="Calibri" panose="020F0502020204030204" pitchFamily="34" charset="0"/>
              <a:ea typeface="Calibri" panose="020F0502020204030204" pitchFamily="34" charset="0"/>
              <a:cs typeface="Arial" panose="020B0604020202020204" pitchFamily="34" charset="0"/>
            </a:endParaRPr>
          </a:p>
          <a:p>
            <a:endParaRPr lang="sl-SI" dirty="0"/>
          </a:p>
        </p:txBody>
      </p:sp>
    </p:spTree>
    <p:extLst>
      <p:ext uri="{BB962C8B-B14F-4D97-AF65-F5344CB8AC3E}">
        <p14:creationId xmlns:p14="http://schemas.microsoft.com/office/powerpoint/2010/main" val="132233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slike 4">
            <a:extLst>
              <a:ext uri="{FF2B5EF4-FFF2-40B4-BE49-F238E27FC236}">
                <a16:creationId xmlns:a16="http://schemas.microsoft.com/office/drawing/2014/main" id="{18130CF9-D173-4AD1-AB3A-82B45FA8E7DA}"/>
              </a:ext>
            </a:extLst>
          </p:cNvPr>
          <p:cNvSpPr>
            <a:spLocks noGrp="1"/>
          </p:cNvSpPr>
          <p:nvPr>
            <p:ph type="pic" sz="quarter" idx="18"/>
          </p:nvPr>
        </p:nvSpPr>
        <p:spPr>
          <a:xfrm>
            <a:off x="3731480" y="2335212"/>
            <a:ext cx="4098925" cy="2496095"/>
          </a:xfrm>
        </p:spPr>
      </p:sp>
      <p:sp>
        <p:nvSpPr>
          <p:cNvPr id="4" name="Označba mesta besedila 3">
            <a:extLst>
              <a:ext uri="{FF2B5EF4-FFF2-40B4-BE49-F238E27FC236}">
                <a16:creationId xmlns:a16="http://schemas.microsoft.com/office/drawing/2014/main" id="{53E8ED67-D1A9-4B0C-A294-1F2DBEA81EF3}"/>
              </a:ext>
            </a:extLst>
          </p:cNvPr>
          <p:cNvSpPr>
            <a:spLocks noGrp="1"/>
          </p:cNvSpPr>
          <p:nvPr>
            <p:ph type="body" sz="quarter" idx="13"/>
          </p:nvPr>
        </p:nvSpPr>
        <p:spPr>
          <a:xfrm>
            <a:off x="447066" y="430522"/>
            <a:ext cx="11222614" cy="5929335"/>
          </a:xfrm>
        </p:spPr>
        <p:txBody>
          <a:bodyPr/>
          <a:lstStyle/>
          <a:p>
            <a:r>
              <a:rPr lang="sl-SI" dirty="0"/>
              <a:t>DRŽITE SE SVOJEGA KONCEPTA</a:t>
            </a:r>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r>
              <a:rPr lang="sl-SI" sz="2400" dirty="0"/>
              <a:t>Primer: </a:t>
            </a:r>
            <a:r>
              <a:rPr lang="sl-SI" sz="2400" dirty="0">
                <a:hlinkClick r:id="rId3"/>
              </a:rPr>
              <a:t>https://www.scandinave.com/blue-mountain/en/experience-blue-mountain/</a:t>
            </a:r>
            <a:r>
              <a:rPr lang="sl-SI" sz="2400" dirty="0"/>
              <a:t> </a:t>
            </a:r>
            <a:endParaRPr lang="en-US" sz="2400" dirty="0"/>
          </a:p>
        </p:txBody>
      </p:sp>
      <p:pic>
        <p:nvPicPr>
          <p:cNvPr id="6" name="Predstavnost v spletu 5" title="ENTREPRENEUR'S TIPS - Scandinave Spa">
            <a:hlinkClick r:id="" action="ppaction://media"/>
            <a:extLst>
              <a:ext uri="{FF2B5EF4-FFF2-40B4-BE49-F238E27FC236}">
                <a16:creationId xmlns:a16="http://schemas.microsoft.com/office/drawing/2014/main" id="{92302B45-20F4-4ECD-926A-5B801972CA71}"/>
              </a:ext>
            </a:extLst>
          </p:cNvPr>
          <p:cNvPicPr>
            <a:picLocks noRot="1" noChangeAspect="1"/>
          </p:cNvPicPr>
          <p:nvPr>
            <a:videoFile r:link="rId1"/>
          </p:nvPr>
        </p:nvPicPr>
        <p:blipFill>
          <a:blip r:embed="rId4"/>
          <a:stretch>
            <a:fillRect/>
          </a:stretch>
        </p:blipFill>
        <p:spPr>
          <a:xfrm>
            <a:off x="3731480" y="2516533"/>
            <a:ext cx="4196901" cy="2371250"/>
          </a:xfrm>
          <a:prstGeom prst="rect">
            <a:avLst/>
          </a:prstGeom>
        </p:spPr>
      </p:pic>
    </p:spTree>
    <p:extLst>
      <p:ext uri="{BB962C8B-B14F-4D97-AF65-F5344CB8AC3E}">
        <p14:creationId xmlns:p14="http://schemas.microsoft.com/office/powerpoint/2010/main" val="114191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SPREJMITE IZZIV – POJDITE »NA SVOJE«</a:t>
            </a:r>
          </a:p>
        </p:txBody>
      </p:sp>
      <p:sp>
        <p:nvSpPr>
          <p:cNvPr id="5" name="CaixaDeTexto 4">
            <a:extLst>
              <a:ext uri="{FF2B5EF4-FFF2-40B4-BE49-F238E27FC236}">
                <a16:creationId xmlns:a16="http://schemas.microsoft.com/office/drawing/2014/main" id="{6CF65DCC-27E9-41C8-8990-EA68619AF1EE}"/>
              </a:ext>
            </a:extLst>
          </p:cNvPr>
          <p:cNvSpPr txBox="1"/>
          <p:nvPr/>
        </p:nvSpPr>
        <p:spPr>
          <a:xfrm>
            <a:off x="350901" y="2096193"/>
            <a:ext cx="11490578" cy="994588"/>
          </a:xfrm>
          <a:prstGeom prst="rect">
            <a:avLst/>
          </a:prstGeom>
          <a:solidFill>
            <a:srgbClr val="F7981D"/>
          </a:solidFill>
        </p:spPr>
        <p:txBody>
          <a:bodyPr wrap="square" rtlCol="0">
            <a:noAutofit/>
          </a:bodyPr>
          <a:lstStyle/>
          <a:p>
            <a:r>
              <a:rPr lang="en-GB" sz="2400" b="1" dirty="0">
                <a:solidFill>
                  <a:schemeClr val="bg1"/>
                </a:solidFill>
                <a:effectLst>
                  <a:outerShdw blurRad="38100" dist="38100" dir="2700000" algn="tl">
                    <a:srgbClr val="000000">
                      <a:alpha val="43137"/>
                    </a:srgbClr>
                  </a:outerShdw>
                </a:effectLst>
              </a:rPr>
              <a:t>1)</a:t>
            </a:r>
            <a:r>
              <a:rPr lang="sl-SI" sz="2400" b="1" dirty="0">
                <a:solidFill>
                  <a:schemeClr val="bg1"/>
                </a:solidFill>
                <a:effectLst>
                  <a:outerShdw blurRad="38100" dist="38100" dir="2700000" algn="tl">
                    <a:srgbClr val="000000">
                      <a:alpha val="43137"/>
                    </a:srgbClr>
                  </a:outerShdw>
                </a:effectLst>
              </a:rPr>
              <a:t> Katere so podjetniške pasti in tveganja ko začnete implementirati svoje poslovne ideje</a:t>
            </a:r>
            <a:r>
              <a:rPr lang="en-GB" sz="2400" b="1" dirty="0">
                <a:solidFill>
                  <a:schemeClr val="bg1"/>
                </a:solidFill>
                <a:effectLst>
                  <a:outerShdw blurRad="38100" dist="38100" dir="2700000" algn="tl">
                    <a:srgbClr val="000000">
                      <a:alpha val="43137"/>
                    </a:srgbClr>
                  </a:outerShdw>
                </a:effectLst>
              </a:rPr>
              <a:t>?</a:t>
            </a:r>
            <a:endParaRPr lang="en-GB" sz="2400" b="1" dirty="0"/>
          </a:p>
        </p:txBody>
      </p:sp>
      <p:sp>
        <p:nvSpPr>
          <p:cNvPr id="9" name="CaixaDeTexto 8">
            <a:extLst>
              <a:ext uri="{FF2B5EF4-FFF2-40B4-BE49-F238E27FC236}">
                <a16:creationId xmlns:a16="http://schemas.microsoft.com/office/drawing/2014/main" id="{DA403091-7DAA-45D9-86E3-E51B5FC6A0AB}"/>
              </a:ext>
            </a:extLst>
          </p:cNvPr>
          <p:cNvSpPr txBox="1"/>
          <p:nvPr/>
        </p:nvSpPr>
        <p:spPr>
          <a:xfrm>
            <a:off x="350901" y="3346816"/>
            <a:ext cx="11490578" cy="1035399"/>
          </a:xfrm>
          <a:prstGeom prst="rect">
            <a:avLst/>
          </a:prstGeom>
          <a:solidFill>
            <a:srgbClr val="6ECECB"/>
          </a:solidFill>
        </p:spPr>
        <p:txBody>
          <a:bodyPr wrap="square" rtlCol="0">
            <a:noAutofit/>
          </a:bodyPr>
          <a:lstStyle/>
          <a:p>
            <a:pPr>
              <a:lnSpc>
                <a:spcPct val="120000"/>
              </a:lnSpc>
              <a:spcAft>
                <a:spcPts val="600"/>
              </a:spcAft>
            </a:pPr>
            <a:r>
              <a:rPr lang="en-GB" sz="2400" b="1" dirty="0">
                <a:solidFill>
                  <a:schemeClr val="bg1"/>
                </a:solidFill>
                <a:effectLst>
                  <a:outerShdw blurRad="38100" dist="38100" dir="2700000" algn="tl">
                    <a:srgbClr val="000000">
                      <a:alpha val="43137"/>
                    </a:srgbClr>
                  </a:outerShdw>
                </a:effectLst>
              </a:rPr>
              <a:t>2)</a:t>
            </a:r>
            <a:r>
              <a:rPr lang="sl-SI" sz="2400" b="1" dirty="0">
                <a:solidFill>
                  <a:schemeClr val="bg1"/>
                </a:solidFill>
                <a:effectLst>
                  <a:outerShdw blurRad="38100" dist="38100" dir="2700000" algn="tl">
                    <a:srgbClr val="000000">
                      <a:alpha val="43137"/>
                    </a:srgbClr>
                  </a:outerShdw>
                </a:effectLst>
              </a:rPr>
              <a:t> Katere podjetniške pasti in tveganja prepoznavate v svojem okolju? Katere bodo najbolj vplivale na začetek vašega poslovanja?</a:t>
            </a:r>
            <a:endParaRPr lang="en-GB" sz="2400" b="1" spc="-20" dirty="0"/>
          </a:p>
        </p:txBody>
      </p:sp>
      <p:sp>
        <p:nvSpPr>
          <p:cNvPr id="16" name="CaixaDeTexto 15">
            <a:extLst>
              <a:ext uri="{FF2B5EF4-FFF2-40B4-BE49-F238E27FC236}">
                <a16:creationId xmlns:a16="http://schemas.microsoft.com/office/drawing/2014/main" id="{06D1BE5B-7382-4897-B230-65869AFAF336}"/>
              </a:ext>
            </a:extLst>
          </p:cNvPr>
          <p:cNvSpPr txBox="1"/>
          <p:nvPr/>
        </p:nvSpPr>
        <p:spPr>
          <a:xfrm>
            <a:off x="1215749" y="1210453"/>
            <a:ext cx="10451643" cy="553998"/>
          </a:xfrm>
          <a:prstGeom prst="rect">
            <a:avLst/>
          </a:prstGeom>
          <a:noFill/>
        </p:spPr>
        <p:txBody>
          <a:bodyPr wrap="square" rtlCol="0">
            <a:spAutoFit/>
          </a:bodyPr>
          <a:lstStyle/>
          <a:p>
            <a:r>
              <a:rPr lang="sl-SI" sz="3000" b="1" spc="-20" dirty="0">
                <a:solidFill>
                  <a:srgbClr val="6ECECB"/>
                </a:solidFill>
              </a:rPr>
              <a:t>VPRAŠANJA ZA PREVETRITEV</a:t>
            </a:r>
            <a:r>
              <a:rPr lang="en-GB" sz="3000" b="1" spc="-20" dirty="0">
                <a:solidFill>
                  <a:srgbClr val="6ECECB"/>
                </a:solidFill>
              </a:rPr>
              <a:t>:</a:t>
            </a:r>
          </a:p>
        </p:txBody>
      </p:sp>
      <p:sp>
        <p:nvSpPr>
          <p:cNvPr id="7" name="CaixaDeTexto 6">
            <a:extLst>
              <a:ext uri="{FF2B5EF4-FFF2-40B4-BE49-F238E27FC236}">
                <a16:creationId xmlns:a16="http://schemas.microsoft.com/office/drawing/2014/main" id="{9C18DD2F-2930-4ECE-AB53-2828A11B443E}"/>
              </a:ext>
            </a:extLst>
          </p:cNvPr>
          <p:cNvSpPr txBox="1"/>
          <p:nvPr/>
        </p:nvSpPr>
        <p:spPr>
          <a:xfrm>
            <a:off x="350901" y="4638251"/>
            <a:ext cx="11490578" cy="854111"/>
          </a:xfrm>
          <a:prstGeom prst="rect">
            <a:avLst/>
          </a:prstGeom>
          <a:solidFill>
            <a:srgbClr val="FDDE00"/>
          </a:solidFill>
        </p:spPr>
        <p:txBody>
          <a:bodyPr wrap="square" rtlCol="0">
            <a:noAutofit/>
          </a:bodyPr>
          <a:lstStyle/>
          <a:p>
            <a:pPr>
              <a:lnSpc>
                <a:spcPct val="150000"/>
              </a:lnSpc>
            </a:pPr>
            <a:r>
              <a:rPr lang="en-GB" sz="2400" b="1" spc="-20" dirty="0">
                <a:solidFill>
                  <a:schemeClr val="bg1"/>
                </a:solidFill>
                <a:effectLst>
                  <a:outerShdw blurRad="38100" dist="38100" dir="2700000" algn="tl">
                    <a:srgbClr val="000000">
                      <a:alpha val="43137"/>
                    </a:srgbClr>
                  </a:outerShdw>
                </a:effectLst>
              </a:rPr>
              <a:t>3)</a:t>
            </a:r>
            <a:r>
              <a:rPr lang="sl-SI" sz="2400" b="1" spc="-20" dirty="0">
                <a:solidFill>
                  <a:schemeClr val="bg1"/>
                </a:solidFill>
                <a:effectLst>
                  <a:outerShdw blurRad="38100" dist="38100" dir="2700000" algn="tl">
                    <a:srgbClr val="000000">
                      <a:alpha val="43137"/>
                    </a:srgbClr>
                  </a:outerShdw>
                </a:effectLst>
              </a:rPr>
              <a:t> Kako bi ocenili, ali ste kot podjetnik zanimivi za trg? Kako bi lahko postali zanimivi</a:t>
            </a:r>
            <a:r>
              <a:rPr lang="en-GB" sz="2400" b="1" spc="-20" dirty="0">
                <a:solidFill>
                  <a:schemeClr val="bg1"/>
                </a:solidFill>
                <a:effectLst>
                  <a:outerShdw blurRad="38100" dist="38100" dir="2700000" algn="tl">
                    <a:srgbClr val="000000">
                      <a:alpha val="43137"/>
                    </a:srgbClr>
                  </a:outerShdw>
                </a:effectLst>
              </a:rPr>
              <a:t>?</a:t>
            </a:r>
            <a:endParaRPr lang="en-GB" sz="2400" b="1" spc="-20" dirty="0"/>
          </a:p>
        </p:txBody>
      </p:sp>
      <p:pic>
        <p:nvPicPr>
          <p:cNvPr id="10" name="Imagem 9">
            <a:extLst>
              <a:ext uri="{FF2B5EF4-FFF2-40B4-BE49-F238E27FC236}">
                <a16:creationId xmlns:a16="http://schemas.microsoft.com/office/drawing/2014/main" id="{AF3869D7-BF3F-4CFC-9E0B-C15E0E202BF8}"/>
              </a:ext>
            </a:extLst>
          </p:cNvPr>
          <p:cNvPicPr>
            <a:picLocks/>
          </p:cNvPicPr>
          <p:nvPr/>
        </p:nvPicPr>
        <p:blipFill>
          <a:blip r:embed="rId2"/>
          <a:stretch>
            <a:fillRect/>
          </a:stretch>
        </p:blipFill>
        <p:spPr>
          <a:xfrm flipH="1">
            <a:off x="891749" y="1365638"/>
            <a:ext cx="324000" cy="324000"/>
          </a:xfrm>
          <a:prstGeom prst="rect">
            <a:avLst/>
          </a:prstGeom>
        </p:spPr>
      </p:pic>
    </p:spTree>
    <p:extLst>
      <p:ext uri="{BB962C8B-B14F-4D97-AF65-F5344CB8AC3E}">
        <p14:creationId xmlns:p14="http://schemas.microsoft.com/office/powerpoint/2010/main" val="3661693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89897E-61F9-8843-8C7C-A33A6266F497}"/>
              </a:ext>
            </a:extLst>
          </p:cNvPr>
          <p:cNvSpPr>
            <a:spLocks noGrp="1"/>
          </p:cNvSpPr>
          <p:nvPr>
            <p:ph type="pic" sz="quarter" idx="15"/>
          </p:nvPr>
        </p:nvSpPr>
        <p:spPr/>
      </p:sp>
      <p:sp>
        <p:nvSpPr>
          <p:cNvPr id="2" name="Text Placeholder 1">
            <a:extLst>
              <a:ext uri="{FF2B5EF4-FFF2-40B4-BE49-F238E27FC236}">
                <a16:creationId xmlns:a16="http://schemas.microsoft.com/office/drawing/2014/main" id="{7A484173-8F4C-284E-86AA-6886262FE234}"/>
              </a:ext>
            </a:extLst>
          </p:cNvPr>
          <p:cNvSpPr>
            <a:spLocks noGrp="1"/>
          </p:cNvSpPr>
          <p:nvPr>
            <p:ph type="body" sz="quarter" idx="13"/>
          </p:nvPr>
        </p:nvSpPr>
        <p:spPr/>
        <p:txBody>
          <a:bodyPr/>
          <a:lstStyle/>
          <a:p>
            <a:r>
              <a:rPr lang="sl-SI" dirty="0"/>
              <a:t>KAKO ZAČETI – POSTATI PODJETNIK?</a:t>
            </a:r>
            <a:endParaRPr lang="en-US" dirty="0"/>
          </a:p>
        </p:txBody>
      </p:sp>
      <p:pic>
        <p:nvPicPr>
          <p:cNvPr id="5" name="Predstavnost v spletu 4" title="How to Start Your Own Business in 2021 | Episode 1 - Small Business 101">
            <a:hlinkClick r:id="" action="ppaction://media"/>
            <a:extLst>
              <a:ext uri="{FF2B5EF4-FFF2-40B4-BE49-F238E27FC236}">
                <a16:creationId xmlns:a16="http://schemas.microsoft.com/office/drawing/2014/main" id="{D4D24FE5-BA53-45D4-B3E0-594CBA7F8F68}"/>
              </a:ext>
            </a:extLst>
          </p:cNvPr>
          <p:cNvPicPr>
            <a:picLocks noRot="1" noChangeAspect="1"/>
          </p:cNvPicPr>
          <p:nvPr>
            <a:videoFile r:link="rId1"/>
          </p:nvPr>
        </p:nvPicPr>
        <p:blipFill>
          <a:blip r:embed="rId3"/>
          <a:stretch>
            <a:fillRect/>
          </a:stretch>
        </p:blipFill>
        <p:spPr>
          <a:xfrm>
            <a:off x="4064082" y="2515223"/>
            <a:ext cx="3978486" cy="2247845"/>
          </a:xfrm>
          <a:prstGeom prst="rect">
            <a:avLst/>
          </a:prstGeom>
        </p:spPr>
      </p:pic>
    </p:spTree>
    <p:extLst>
      <p:ext uri="{BB962C8B-B14F-4D97-AF65-F5344CB8AC3E}">
        <p14:creationId xmlns:p14="http://schemas.microsoft.com/office/powerpoint/2010/main" val="73497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18599506-8212-4C31-ABA1-01A99233F11E}"/>
              </a:ext>
            </a:extLst>
          </p:cNvPr>
          <p:cNvSpPr>
            <a:spLocks noGrp="1"/>
          </p:cNvSpPr>
          <p:nvPr>
            <p:ph type="body" sz="quarter" idx="15"/>
          </p:nvPr>
        </p:nvSpPr>
        <p:spPr/>
        <p:txBody>
          <a:bodyPr/>
          <a:lstStyle/>
          <a:p>
            <a:r>
              <a:rPr lang="sl-SI" dirty="0"/>
              <a:t>POSLOVNI MODEL BMC: BUSINESS MODEL CANVAS</a:t>
            </a:r>
            <a:endParaRPr lang="en-US" dirty="0"/>
          </a:p>
        </p:txBody>
      </p:sp>
      <p:sp>
        <p:nvSpPr>
          <p:cNvPr id="5" name="Označba mesta besedila 4">
            <a:extLst>
              <a:ext uri="{FF2B5EF4-FFF2-40B4-BE49-F238E27FC236}">
                <a16:creationId xmlns:a16="http://schemas.microsoft.com/office/drawing/2014/main" id="{3AA60A4D-B5B8-452E-8F72-A114040A56EC}"/>
              </a:ext>
            </a:extLst>
          </p:cNvPr>
          <p:cNvSpPr>
            <a:spLocks noGrp="1"/>
          </p:cNvSpPr>
          <p:nvPr>
            <p:ph type="body" sz="quarter" idx="16"/>
          </p:nvPr>
        </p:nvSpPr>
        <p:spPr>
          <a:xfrm>
            <a:off x="571313" y="2338251"/>
            <a:ext cx="10978262" cy="3767106"/>
          </a:xfrm>
        </p:spPr>
        <p:txBody>
          <a:bodyPr/>
          <a:lstStyle/>
          <a:p>
            <a:pPr marL="342900" indent="-342900">
              <a:buFont typeface="Wingdings" panose="05000000000000000000" pitchFamily="2" charset="2"/>
              <a:buChar char="q"/>
            </a:pPr>
            <a:r>
              <a:rPr lang="sl-SI" dirty="0"/>
              <a:t>Poslovni model BMC - </a:t>
            </a:r>
            <a:r>
              <a:rPr lang="en-GB" dirty="0"/>
              <a:t>Business Model Canvas </a:t>
            </a:r>
            <a:r>
              <a:rPr lang="sl-SI" dirty="0"/>
              <a:t>je orodje za strateško upravljanje, ki omogoča hitro in enostavno opredelitev poslovne ideje in učinkovito komuniciranje poslovnega koncepta ciljnim javnostim.</a:t>
            </a:r>
          </a:p>
          <a:p>
            <a:pPr marL="342900" indent="-342900">
              <a:buFont typeface="Wingdings" panose="05000000000000000000" pitchFamily="2" charset="2"/>
              <a:buChar char="q"/>
            </a:pPr>
            <a:r>
              <a:rPr lang="sl-SI" dirty="0"/>
              <a:t>Gre za eno stran dolg dokument, ki avtorja pelje skozi temeljne elemente posla ali izdelka, vam pomaga spraviti idejo na papir in ji vnesti strukturo.</a:t>
            </a:r>
          </a:p>
          <a:p>
            <a:pPr marL="342900" indent="-342900">
              <a:buFont typeface="Wingdings" panose="05000000000000000000" pitchFamily="2" charset="2"/>
              <a:buChar char="q"/>
            </a:pPr>
            <a:r>
              <a:rPr lang="sl-SI" dirty="0"/>
              <a:t>Poslovni model BMC vam pomaga pri izvedbi korakov za prodor vaše ideje na trg.</a:t>
            </a:r>
          </a:p>
          <a:p>
            <a:pPr marL="342900" indent="-342900">
              <a:buFont typeface="Wingdings" panose="05000000000000000000" pitchFamily="2" charset="2"/>
              <a:buChar char="q"/>
            </a:pPr>
            <a:r>
              <a:rPr lang="sl-SI" dirty="0"/>
              <a:t>Povezovanje med dodano vrednostjo, strankami, tokovi prihodkov in odhodkov je nujno za pripravo tržne strategije, pozicioniranja in prodajne strategije.</a:t>
            </a:r>
          </a:p>
          <a:p>
            <a:pPr marL="342900" indent="-342900">
              <a:buFont typeface="Wingdings" panose="05000000000000000000" pitchFamily="2" charset="2"/>
              <a:buChar char="q"/>
            </a:pPr>
            <a:r>
              <a:rPr lang="sl-SI" dirty="0"/>
              <a:t>Več na: </a:t>
            </a:r>
            <a:r>
              <a:rPr lang="sl-SI" dirty="0">
                <a:hlinkClick r:id="rId2"/>
              </a:rPr>
              <a:t>https://www.podjetniski-portal.si/uploads/gradiva/spot/poglavje_3_razvoj_poslovnega_modela.pdf</a:t>
            </a:r>
            <a:r>
              <a:rPr lang="sl-SI" dirty="0"/>
              <a:t> </a:t>
            </a:r>
            <a:endParaRPr lang="en-US" dirty="0"/>
          </a:p>
        </p:txBody>
      </p:sp>
    </p:spTree>
    <p:extLst>
      <p:ext uri="{BB962C8B-B14F-4D97-AF65-F5344CB8AC3E}">
        <p14:creationId xmlns:p14="http://schemas.microsoft.com/office/powerpoint/2010/main" val="1460936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POSLOVNI MODEL BMC</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427748"/>
            <a:ext cx="10978262" cy="4677610"/>
          </a:xfrm>
        </p:spPr>
        <p:txBody>
          <a:bodyPr/>
          <a:lstStyle/>
          <a:p>
            <a:pPr marL="342900" lvl="0" indent="-342900">
              <a:lnSpc>
                <a:spcPct val="107000"/>
              </a:lnSpc>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KLJUČNI PARTNERJI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KLJUČNE AKTIVNOSTI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PONUDBA VREDNOSTI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ODNOSI S STRANKAMI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CILJNI KUPCI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KLJUČNI RESURSI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DISTRIBUCIJSKI KANALI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STRUKTURA STROŠKOV</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arenR"/>
            </a:pPr>
            <a:r>
              <a:rPr lang="sl-SI" dirty="0">
                <a:effectLst/>
                <a:latin typeface="Calibri" panose="020F0502020204030204" pitchFamily="34" charset="0"/>
                <a:ea typeface="Calibri" panose="020F0502020204030204" pitchFamily="34" charset="0"/>
                <a:cs typeface="Arial" panose="020B0604020202020204" pitchFamily="34" charset="0"/>
              </a:rPr>
              <a:t>VIRI PRIHODKOV</a:t>
            </a: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Slika 2">
            <a:extLst>
              <a:ext uri="{FF2B5EF4-FFF2-40B4-BE49-F238E27FC236}">
                <a16:creationId xmlns:a16="http://schemas.microsoft.com/office/drawing/2014/main" id="{22AA12EB-B46C-4CDF-BD0B-50813FC20F13}"/>
              </a:ext>
            </a:extLst>
          </p:cNvPr>
          <p:cNvPicPr>
            <a:picLocks noChangeAspect="1"/>
          </p:cNvPicPr>
          <p:nvPr/>
        </p:nvPicPr>
        <p:blipFill>
          <a:blip r:embed="rId2"/>
          <a:stretch>
            <a:fillRect/>
          </a:stretch>
        </p:blipFill>
        <p:spPr>
          <a:xfrm>
            <a:off x="4519999" y="1657216"/>
            <a:ext cx="7276402" cy="4218673"/>
          </a:xfrm>
          <a:prstGeom prst="rect">
            <a:avLst/>
          </a:prstGeom>
        </p:spPr>
      </p:pic>
    </p:spTree>
    <p:extLst>
      <p:ext uri="{BB962C8B-B14F-4D97-AF65-F5344CB8AC3E}">
        <p14:creationId xmlns:p14="http://schemas.microsoft.com/office/powerpoint/2010/main" val="3708934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DEF05EDC-D2A9-4E69-B50B-E08E8FAC4195}"/>
              </a:ext>
            </a:extLst>
          </p:cNvPr>
          <p:cNvSpPr>
            <a:spLocks noGrp="1"/>
          </p:cNvSpPr>
          <p:nvPr>
            <p:ph type="pic" sz="quarter" idx="15"/>
          </p:nvPr>
        </p:nvSpPr>
        <p:spPr/>
      </p:sp>
      <p:sp>
        <p:nvSpPr>
          <p:cNvPr id="3" name="Označba mesta besedila 2">
            <a:extLst>
              <a:ext uri="{FF2B5EF4-FFF2-40B4-BE49-F238E27FC236}">
                <a16:creationId xmlns:a16="http://schemas.microsoft.com/office/drawing/2014/main" id="{AAA3F2C9-61B1-4A67-A4C5-2025DDF8AB12}"/>
              </a:ext>
            </a:extLst>
          </p:cNvPr>
          <p:cNvSpPr>
            <a:spLocks noGrp="1"/>
          </p:cNvSpPr>
          <p:nvPr>
            <p:ph type="body" sz="quarter" idx="13"/>
          </p:nvPr>
        </p:nvSpPr>
        <p:spPr/>
        <p:txBody>
          <a:bodyPr/>
          <a:lstStyle/>
          <a:p>
            <a:r>
              <a:rPr lang="sl-SI" dirty="0"/>
              <a:t>POSLOVNI MODEL - BUSINESS MODEL CANVAS</a:t>
            </a:r>
            <a:endParaRPr lang="en-US" dirty="0"/>
          </a:p>
        </p:txBody>
      </p:sp>
      <p:pic>
        <p:nvPicPr>
          <p:cNvPr id="4" name="Predstavnost v spletu 3" title="Business Model Canvas Explained">
            <a:hlinkClick r:id="" action="ppaction://media"/>
            <a:extLst>
              <a:ext uri="{FF2B5EF4-FFF2-40B4-BE49-F238E27FC236}">
                <a16:creationId xmlns:a16="http://schemas.microsoft.com/office/drawing/2014/main" id="{F0ADA46F-B3EC-411C-A2AA-352648D9C4A7}"/>
              </a:ext>
            </a:extLst>
          </p:cNvPr>
          <p:cNvPicPr>
            <a:picLocks noRot="1" noChangeAspect="1"/>
          </p:cNvPicPr>
          <p:nvPr>
            <a:videoFile r:link="rId1"/>
          </p:nvPr>
        </p:nvPicPr>
        <p:blipFill>
          <a:blip r:embed="rId3"/>
          <a:stretch>
            <a:fillRect/>
          </a:stretch>
        </p:blipFill>
        <p:spPr>
          <a:xfrm>
            <a:off x="3365690" y="1993900"/>
            <a:ext cx="5360135" cy="3219545"/>
          </a:xfrm>
          <a:prstGeom prst="rect">
            <a:avLst/>
          </a:prstGeom>
        </p:spPr>
      </p:pic>
    </p:spTree>
    <p:extLst>
      <p:ext uri="{BB962C8B-B14F-4D97-AF65-F5344CB8AC3E}">
        <p14:creationId xmlns:p14="http://schemas.microsoft.com/office/powerpoint/2010/main" val="46112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POSLOVNI MODEL BMC</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711" y="1679567"/>
            <a:ext cx="11490578" cy="1653050"/>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KLJUČNI PARTNERJI</a:t>
            </a: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
                <a:ea typeface="Times New Roman" panose="02020603050405020304" pitchFamily="18" charset="0"/>
                <a:cs typeface="Times New Roman" panose="02020603050405020304" pitchFamily="18" charset="0"/>
              </a:rPr>
              <a:t>Kdo so vaši ključni poslovni partnerji</a:t>
            </a:r>
            <a:r>
              <a:rPr lang="en-GB" sz="2400" dirty="0">
                <a:solidFill>
                  <a:srgbClr val="000000"/>
                </a:solidFill>
                <a:effectLst/>
                <a:latin typeface="Calibri  "/>
                <a:ea typeface="Times New Roman" panose="02020603050405020304" pitchFamily="18" charset="0"/>
                <a:cs typeface="Times New Roman" panose="02020603050405020304" pitchFamily="18" charset="0"/>
              </a:rPr>
              <a:t>/</a:t>
            </a:r>
            <a:r>
              <a:rPr lang="sl-SI" sz="2400" dirty="0">
                <a:solidFill>
                  <a:srgbClr val="000000"/>
                </a:solidFill>
                <a:effectLst/>
                <a:latin typeface="Calibri  "/>
                <a:ea typeface="Times New Roman" panose="02020603050405020304" pitchFamily="18" charset="0"/>
                <a:cs typeface="Times New Roman" panose="02020603050405020304" pitchFamily="18" charset="0"/>
              </a:rPr>
              <a:t>dobavitelji/izvajalci</a:t>
            </a:r>
            <a:r>
              <a:rPr lang="en-GB" sz="2400" dirty="0">
                <a:solidFill>
                  <a:srgbClr val="000000"/>
                </a:solidFill>
                <a:effectLst/>
                <a:latin typeface="Calibri  "/>
                <a:ea typeface="Times New Roman" panose="02020603050405020304" pitchFamily="18" charset="0"/>
                <a:cs typeface="Times New Roman" panose="02020603050405020304" pitchFamily="18" charset="0"/>
              </a:rPr>
              <a:t>?</a:t>
            </a:r>
            <a:endParaRPr lang="en-GB" sz="2400" dirty="0">
              <a:effectLst/>
              <a:latin typeface="Calibri  "/>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
                <a:ea typeface="Times New Roman" panose="02020603050405020304" pitchFamily="18" charset="0"/>
                <a:cs typeface="Times New Roman" panose="02020603050405020304" pitchFamily="18" charset="0"/>
              </a:rPr>
              <a:t>Kakšna je motivacija za sodelovanje/partnerstvo? </a:t>
            </a:r>
            <a:endParaRPr lang="en-GB" sz="2400" dirty="0">
              <a:effectLst/>
              <a:latin typeface="Calibri  "/>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711" y="3525383"/>
            <a:ext cx="11490578" cy="2522719"/>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KLJUČNE AKTIVNOSTI</a:t>
            </a: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
                <a:ea typeface="Times New Roman" panose="02020603050405020304" pitchFamily="18" charset="0"/>
                <a:cs typeface="Times New Roman" panose="02020603050405020304" pitchFamily="18" charset="0"/>
              </a:rPr>
              <a:t>Katere ključne aktivnosti so potrebne za dodano vrednost vašega produkta/izdelka/storitve</a:t>
            </a:r>
            <a:r>
              <a:rPr lang="sl-SI" sz="2400" dirty="0">
                <a:solidFill>
                  <a:srgbClr val="000000"/>
                </a:solidFill>
                <a:latin typeface="Calibri  "/>
                <a:ea typeface="Times New Roman" panose="02020603050405020304" pitchFamily="18" charset="0"/>
                <a:cs typeface="Times New Roman" panose="02020603050405020304" pitchFamily="18" charset="0"/>
              </a:rPr>
              <a:t>?</a:t>
            </a:r>
            <a:endParaRPr lang="en-GB" sz="2400" dirty="0">
              <a:effectLst/>
              <a:latin typeface="Calibri  "/>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
                <a:ea typeface="Times New Roman" panose="02020603050405020304" pitchFamily="18" charset="0"/>
                <a:cs typeface="Times New Roman" panose="02020603050405020304" pitchFamily="18" charset="0"/>
              </a:rPr>
              <a:t>Katere aktivnosti so najpomembnejše pri distribucijskih kanalih? Odnosih s strankami? Prihodkih? …</a:t>
            </a:r>
            <a:endParaRPr lang="en-GB" sz="2400" dirty="0">
              <a:effectLst/>
              <a:latin typeface="Calibri  "/>
              <a:ea typeface="Calibri" panose="020F0502020204030204" pitchFamily="34" charset="0"/>
              <a:cs typeface="Arial" panose="020B0604020202020204" pitchFamily="34" charset="0"/>
            </a:endParaRPr>
          </a:p>
          <a:p>
            <a:pPr>
              <a:lnSpc>
                <a:spcPct val="150000"/>
              </a:lnSpc>
            </a:pPr>
            <a:endParaRPr lang="en-GB" sz="2600" b="1" spc="-20" dirty="0"/>
          </a:p>
        </p:txBody>
      </p:sp>
    </p:spTree>
    <p:extLst>
      <p:ext uri="{BB962C8B-B14F-4D97-AF65-F5344CB8AC3E}">
        <p14:creationId xmlns:p14="http://schemas.microsoft.com/office/powerpoint/2010/main" val="1770425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POSLOVNI MODEL BMC</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886984"/>
            <a:ext cx="11490578" cy="183478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PONUDBA VREDNOSTI</a:t>
            </a: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Kaj je problem, ki ga rešujemo? Kakšno rešitev ponujamo?</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Katere vrednosti bomo zagotovili kupcem</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901" y="3935118"/>
            <a:ext cx="11490578" cy="1963133"/>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ODNOSI S KUPCI</a:t>
            </a: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Kakšen tip odnosa pričakuje vsak izmed naših segmentov</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Katere odnose smo že vzpostavili? Kako so usklajeni s preostalimi deli našega poslovnega modela? Koliko stanejo</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en-GB" sz="2600" b="1" spc="-20" dirty="0"/>
          </a:p>
        </p:txBody>
      </p:sp>
    </p:spTree>
    <p:extLst>
      <p:ext uri="{BB962C8B-B14F-4D97-AF65-F5344CB8AC3E}">
        <p14:creationId xmlns:p14="http://schemas.microsoft.com/office/powerpoint/2010/main" val="1037674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POSLOVNI MODEL BMC</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886984"/>
            <a:ext cx="11490578" cy="183478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SEGMENTACIJA KUPCEV</a:t>
            </a: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Komu ustvarjamo vrednost</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Kdo so naši najpomembnejši kupci</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901" y="3935118"/>
            <a:ext cx="11490578" cy="1963133"/>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KLJUČNI VIRI</a:t>
            </a: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Katere ključne vire zahteva naša ponudba</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Katere ključne vire zahtevajo naše distribucijske poti?  Katere odnose s kupci? In katere vire prihodkov?</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en-GB" sz="2600" b="1" spc="-20" dirty="0"/>
          </a:p>
        </p:txBody>
      </p:sp>
    </p:spTree>
    <p:extLst>
      <p:ext uri="{BB962C8B-B14F-4D97-AF65-F5344CB8AC3E}">
        <p14:creationId xmlns:p14="http://schemas.microsoft.com/office/powerpoint/2010/main" val="291512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lstStyle/>
          <a:p>
            <a:r>
              <a:rPr lang="sl-SI" dirty="0"/>
              <a:t>» Kaj pomeni biti podjetnik</a:t>
            </a:r>
            <a:r>
              <a:rPr lang="en-GB" dirty="0"/>
              <a:t>? </a:t>
            </a:r>
            <a:r>
              <a:rPr lang="sl-SI" dirty="0"/>
              <a:t>To je več, kot biti zgolj lastnik. Gre za perspektivo in način življenja.«</a:t>
            </a:r>
          </a:p>
          <a:p>
            <a:endParaRPr lang="sl-SI" dirty="0"/>
          </a:p>
          <a:p>
            <a:r>
              <a:rPr lang="sl-SI" sz="2200" dirty="0"/>
              <a:t>Max </a:t>
            </a:r>
            <a:r>
              <a:rPr lang="en-US" sz="2200" dirty="0"/>
              <a:t>Freedman</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8" name="Označba mesta slike 7" descr="Slika, ki vsebuje besede voda, nebo, zunanje, jezero&#10;&#10;Opis je samodejno ustvarjen">
            <a:extLst>
              <a:ext uri="{FF2B5EF4-FFF2-40B4-BE49-F238E27FC236}">
                <a16:creationId xmlns:a16="http://schemas.microsoft.com/office/drawing/2014/main" id="{3375B31E-3618-44DD-9765-BAC094016149}"/>
              </a:ext>
            </a:extLst>
          </p:cNvPr>
          <p:cNvPicPr>
            <a:picLocks noGrp="1" noChangeAspect="1"/>
          </p:cNvPicPr>
          <p:nvPr>
            <p:ph type="pic" sz="quarter" idx="19"/>
          </p:nvPr>
        </p:nvPicPr>
        <p:blipFill>
          <a:blip r:embed="rId2"/>
          <a:srcRect l="26102" r="26102"/>
          <a:stretch>
            <a:fillRect/>
          </a:stretch>
        </p:blipFill>
        <p:spPr>
          <a:xfrm>
            <a:off x="5422558" y="0"/>
            <a:ext cx="6769442" cy="6858001"/>
          </a:xfrm>
        </p:spPr>
      </p:pic>
    </p:spTree>
    <p:extLst>
      <p:ext uri="{BB962C8B-B14F-4D97-AF65-F5344CB8AC3E}">
        <p14:creationId xmlns:p14="http://schemas.microsoft.com/office/powerpoint/2010/main" val="2267134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8">
            <a:extLst>
              <a:ext uri="{FF2B5EF4-FFF2-40B4-BE49-F238E27FC236}">
                <a16:creationId xmlns:a16="http://schemas.microsoft.com/office/drawing/2014/main" id="{DF4720CB-9475-4186-B2CF-ABC8EC48903A}"/>
              </a:ext>
            </a:extLst>
          </p:cNvPr>
          <p:cNvSpPr txBox="1"/>
          <p:nvPr/>
        </p:nvSpPr>
        <p:spPr>
          <a:xfrm>
            <a:off x="350711" y="4575788"/>
            <a:ext cx="11490578" cy="169167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VIRI PRIHODKOV</a:t>
            </a:r>
          </a:p>
          <a:p>
            <a:pPr marL="342900" lvl="0" indent="-342900" algn="jus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Katero vrednost so naši kupci dejansko pripravljeni plačati</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buFont typeface="+mj-lt"/>
              <a:buAutoNum type="romanLcPeriod"/>
              <a:tabLst>
                <a:tab pos="457200" algn="l"/>
              </a:tabLst>
            </a:pPr>
            <a:r>
              <a:rPr lang="sl-SI" sz="2400" dirty="0">
                <a:solidFill>
                  <a:srgbClr val="000000"/>
                </a:solidFill>
                <a:latin typeface="Calibri" panose="020F0502020204030204" pitchFamily="34" charset="0"/>
                <a:ea typeface="Calibri" panose="020F0502020204030204" pitchFamily="34" charset="0"/>
                <a:cs typeface="Calibri" panose="020F0502020204030204" pitchFamily="34" charset="0"/>
              </a:rPr>
              <a:t>Kaj trenutno plačujejo? Kako? Koliko vsak posamezen segment prispeva k celotnim prihodkom?</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POSLOVNI MODEL BMC</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190269"/>
            <a:ext cx="11490578" cy="1726551"/>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DISTRIBUCIJSKE POTI</a:t>
            </a:r>
          </a:p>
          <a:p>
            <a:pPr marL="342900" lvl="0" indent="-342900" algn="jus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Preko katerih distribucijskih poti želijo biti dosegljivi naši kupci</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Katere poti najbolje delujejo? Katere so stroškovno najučinkovitejše</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Katere najbolje ustrezajo navadam kupcev?</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A0E1799-19F2-437E-B859-C12167768F65}"/>
              </a:ext>
            </a:extLst>
          </p:cNvPr>
          <p:cNvSpPr txBox="1"/>
          <p:nvPr/>
        </p:nvSpPr>
        <p:spPr>
          <a:xfrm>
            <a:off x="1663201" y="2952394"/>
            <a:ext cx="8865598" cy="1587820"/>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STRUKTURA STROŠKOV</a:t>
            </a:r>
          </a:p>
          <a:p>
            <a:pPr marL="342900" lvl="0" indent="-342900" algn="jus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Kateri so najpomembnejši stroški v našem poslovnem modelu</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buFont typeface="+mj-lt"/>
              <a:buAutoNum type="romanLcPeriod"/>
              <a:tabLst>
                <a:tab pos="457200" algn="l"/>
              </a:tabLst>
            </a:pP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Kateri stroški/ključne aktivnosti so najdražje?</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en-GB" sz="2600" b="1" spc="-20" dirty="0"/>
          </a:p>
        </p:txBody>
      </p:sp>
    </p:spTree>
    <p:extLst>
      <p:ext uri="{BB962C8B-B14F-4D97-AF65-F5344CB8AC3E}">
        <p14:creationId xmlns:p14="http://schemas.microsoft.com/office/powerpoint/2010/main" val="3188955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0E0ACD-A482-E74B-A38A-A0A06497F43B}"/>
              </a:ext>
            </a:extLst>
          </p:cNvPr>
          <p:cNvSpPr>
            <a:spLocks noGrp="1"/>
          </p:cNvSpPr>
          <p:nvPr>
            <p:ph type="body" sz="quarter" idx="15"/>
          </p:nvPr>
        </p:nvSpPr>
        <p:spPr/>
        <p:txBody>
          <a:bodyPr/>
          <a:lstStyle/>
          <a:p>
            <a:r>
              <a:rPr lang="sl-SI" dirty="0"/>
              <a:t>USTVARITE SVOJ PRIMER</a:t>
            </a:r>
          </a:p>
          <a:p>
            <a:endParaRPr lang="sl-SI" dirty="0"/>
          </a:p>
          <a:p>
            <a:r>
              <a:rPr lang="sl-SI" dirty="0"/>
              <a:t>KREIRAJTE SI POSLOVNI MODEL BMC NA VAŠI IDEJI</a:t>
            </a:r>
            <a:endParaRPr lang="en-US" dirty="0"/>
          </a:p>
        </p:txBody>
      </p:sp>
      <p:sp>
        <p:nvSpPr>
          <p:cNvPr id="5" name="Text Placeholder 4">
            <a:extLst>
              <a:ext uri="{FF2B5EF4-FFF2-40B4-BE49-F238E27FC236}">
                <a16:creationId xmlns:a16="http://schemas.microsoft.com/office/drawing/2014/main" id="{A6ABCEDF-00CA-3440-8A44-B085D0B5B2F3}"/>
              </a:ext>
            </a:extLst>
          </p:cNvPr>
          <p:cNvSpPr>
            <a:spLocks noGrp="1"/>
          </p:cNvSpPr>
          <p:nvPr>
            <p:ph type="body" sz="quarter" idx="16"/>
          </p:nvPr>
        </p:nvSpPr>
        <p:spPr>
          <a:xfrm>
            <a:off x="6871993" y="875545"/>
            <a:ext cx="4677581" cy="4883986"/>
          </a:xfrm>
        </p:spPr>
        <p:txBody>
          <a:bodyPr/>
          <a:lstStyle/>
          <a:p>
            <a:pPr marL="342900" indent="-342900">
              <a:lnSpc>
                <a:spcPct val="107000"/>
              </a:lnSpc>
              <a:buFont typeface="+mj-lt"/>
              <a:buAutoNum type="arabicParenR"/>
            </a:pPr>
            <a:r>
              <a:rPr lang="sl-SI" b="1" dirty="0">
                <a:latin typeface="Calibri" panose="020F0502020204030204" pitchFamily="34" charset="0"/>
                <a:ea typeface="Calibri" panose="020F0502020204030204" pitchFamily="34" charset="0"/>
                <a:cs typeface="Arial" panose="020B0604020202020204" pitchFamily="34" charset="0"/>
              </a:rPr>
              <a:t>PONUDBA VREDNOSTI</a:t>
            </a:r>
            <a:endParaRPr lang="en-GB" b="1"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b="1" dirty="0">
                <a:effectLst/>
                <a:latin typeface="Calibri" panose="020F0502020204030204" pitchFamily="34" charset="0"/>
                <a:ea typeface="Calibri" panose="020F0502020204030204" pitchFamily="34" charset="0"/>
                <a:cs typeface="Arial" panose="020B0604020202020204" pitchFamily="34" charset="0"/>
              </a:rPr>
              <a:t>KLJUČNI PARTNERJI</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b="1" dirty="0">
                <a:effectLst/>
                <a:latin typeface="Calibri" panose="020F0502020204030204" pitchFamily="34" charset="0"/>
                <a:ea typeface="Calibri" panose="020F0502020204030204" pitchFamily="34" charset="0"/>
                <a:cs typeface="Arial" panose="020B0604020202020204" pitchFamily="34" charset="0"/>
              </a:rPr>
              <a:t>KLJUČNE AKTIVNOSTI</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b="1" dirty="0">
                <a:effectLst/>
                <a:latin typeface="Calibri" panose="020F0502020204030204" pitchFamily="34" charset="0"/>
                <a:ea typeface="Calibri" panose="020F0502020204030204" pitchFamily="34" charset="0"/>
                <a:cs typeface="Arial" panose="020B0604020202020204" pitchFamily="34" charset="0"/>
              </a:rPr>
              <a:t>ODNOSI S KUPCI</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b="1" dirty="0">
                <a:effectLst/>
                <a:latin typeface="Calibri" panose="020F0502020204030204" pitchFamily="34" charset="0"/>
                <a:ea typeface="Calibri" panose="020F0502020204030204" pitchFamily="34" charset="0"/>
                <a:cs typeface="Arial" panose="020B0604020202020204" pitchFamily="34" charset="0"/>
              </a:rPr>
              <a:t>SEGMENTACIJA KUPCEV</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b="1" dirty="0">
                <a:effectLst/>
                <a:latin typeface="Calibri" panose="020F0502020204030204" pitchFamily="34" charset="0"/>
                <a:ea typeface="Calibri" panose="020F0502020204030204" pitchFamily="34" charset="0"/>
                <a:cs typeface="Arial" panose="020B0604020202020204" pitchFamily="34" charset="0"/>
              </a:rPr>
              <a:t>KLJUČNI VIRI</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b="1" dirty="0">
                <a:effectLst/>
                <a:latin typeface="Calibri" panose="020F0502020204030204" pitchFamily="34" charset="0"/>
                <a:ea typeface="Calibri" panose="020F0502020204030204" pitchFamily="34" charset="0"/>
                <a:cs typeface="Arial" panose="020B0604020202020204" pitchFamily="34" charset="0"/>
              </a:rPr>
              <a:t>DISTRIBUCIJSKE POTI</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sl-SI" b="1" dirty="0">
                <a:effectLst/>
                <a:latin typeface="Calibri" panose="020F0502020204030204" pitchFamily="34" charset="0"/>
                <a:ea typeface="Calibri" panose="020F0502020204030204" pitchFamily="34" charset="0"/>
                <a:cs typeface="Arial" panose="020B0604020202020204" pitchFamily="34" charset="0"/>
              </a:rPr>
              <a:t>STRUKTURA STROŠKOV</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mj-lt"/>
              <a:buAutoNum type="arabicParenR"/>
            </a:pPr>
            <a:r>
              <a:rPr lang="sl-SI" b="1" dirty="0">
                <a:effectLst/>
                <a:latin typeface="Calibri" panose="020F0502020204030204" pitchFamily="34" charset="0"/>
                <a:ea typeface="Calibri" panose="020F0502020204030204" pitchFamily="34" charset="0"/>
                <a:cs typeface="Arial" panose="020B0604020202020204" pitchFamily="34" charset="0"/>
              </a:rPr>
              <a:t>VIRI PRIHODKOV</a:t>
            </a:r>
            <a:endParaRPr lang="en-GB" b="1"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grpSp>
        <p:nvGrpSpPr>
          <p:cNvPr id="6" name="Google Shape;448;p39">
            <a:extLst>
              <a:ext uri="{FF2B5EF4-FFF2-40B4-BE49-F238E27FC236}">
                <a16:creationId xmlns:a16="http://schemas.microsoft.com/office/drawing/2014/main" id="{E1B07AB4-58A0-4EA7-A443-4B11F74B81D9}"/>
              </a:ext>
            </a:extLst>
          </p:cNvPr>
          <p:cNvGrpSpPr/>
          <p:nvPr/>
        </p:nvGrpSpPr>
        <p:grpSpPr>
          <a:xfrm>
            <a:off x="10433140" y="301603"/>
            <a:ext cx="1398819" cy="1900111"/>
            <a:chOff x="590250" y="244200"/>
            <a:chExt cx="407975" cy="532175"/>
          </a:xfrm>
        </p:grpSpPr>
        <p:sp>
          <p:nvSpPr>
            <p:cNvPr id="7" name="Google Shape;449;p39">
              <a:extLst>
                <a:ext uri="{FF2B5EF4-FFF2-40B4-BE49-F238E27FC236}">
                  <a16:creationId xmlns:a16="http://schemas.microsoft.com/office/drawing/2014/main" id="{304F2120-FF48-476F-814A-2D35636644DF}"/>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0;p39">
              <a:extLst>
                <a:ext uri="{FF2B5EF4-FFF2-40B4-BE49-F238E27FC236}">
                  <a16:creationId xmlns:a16="http://schemas.microsoft.com/office/drawing/2014/main" id="{93FAF050-2F7D-437B-B951-5D09827A6E0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1;p39">
              <a:extLst>
                <a:ext uri="{FF2B5EF4-FFF2-40B4-BE49-F238E27FC236}">
                  <a16:creationId xmlns:a16="http://schemas.microsoft.com/office/drawing/2014/main" id="{AA8A2791-4220-4A47-9EC5-7E0F7C14D84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2;p39">
              <a:extLst>
                <a:ext uri="{FF2B5EF4-FFF2-40B4-BE49-F238E27FC236}">
                  <a16:creationId xmlns:a16="http://schemas.microsoft.com/office/drawing/2014/main" id="{41607315-0384-45A3-8523-1AE1B9B226C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3;p39">
              <a:extLst>
                <a:ext uri="{FF2B5EF4-FFF2-40B4-BE49-F238E27FC236}">
                  <a16:creationId xmlns:a16="http://schemas.microsoft.com/office/drawing/2014/main" id="{9F2FC8B5-E915-45E5-9068-7EA2CF893408}"/>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4;p39">
              <a:extLst>
                <a:ext uri="{FF2B5EF4-FFF2-40B4-BE49-F238E27FC236}">
                  <a16:creationId xmlns:a16="http://schemas.microsoft.com/office/drawing/2014/main" id="{9FD70754-E30C-4E03-84C9-756BEE9C5604}"/>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5;p39">
              <a:extLst>
                <a:ext uri="{FF2B5EF4-FFF2-40B4-BE49-F238E27FC236}">
                  <a16:creationId xmlns:a16="http://schemas.microsoft.com/office/drawing/2014/main" id="{6EE84AA3-1F95-421A-AFAD-9EA42792CEA4}"/>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6;p39">
              <a:extLst>
                <a:ext uri="{FF2B5EF4-FFF2-40B4-BE49-F238E27FC236}">
                  <a16:creationId xmlns:a16="http://schemas.microsoft.com/office/drawing/2014/main" id="{2443250A-06D2-4C6F-B197-310758DA599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7;p39">
              <a:extLst>
                <a:ext uri="{FF2B5EF4-FFF2-40B4-BE49-F238E27FC236}">
                  <a16:creationId xmlns:a16="http://schemas.microsoft.com/office/drawing/2014/main" id="{6BCF55C1-BA33-4476-807D-1D58D16DAE49}"/>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8;p39">
              <a:extLst>
                <a:ext uri="{FF2B5EF4-FFF2-40B4-BE49-F238E27FC236}">
                  <a16:creationId xmlns:a16="http://schemas.microsoft.com/office/drawing/2014/main" id="{88BC80BC-04FD-47A1-8177-80D69C0CC557}"/>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9;p39">
              <a:extLst>
                <a:ext uri="{FF2B5EF4-FFF2-40B4-BE49-F238E27FC236}">
                  <a16:creationId xmlns:a16="http://schemas.microsoft.com/office/drawing/2014/main" id="{0DCC3022-A7C0-4025-8B22-3B36731D4E28}"/>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0;p39">
              <a:extLst>
                <a:ext uri="{FF2B5EF4-FFF2-40B4-BE49-F238E27FC236}">
                  <a16:creationId xmlns:a16="http://schemas.microsoft.com/office/drawing/2014/main" id="{CD0107FA-EA57-4A0A-8BFD-8E4E7EC14A60}"/>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p39">
              <a:extLst>
                <a:ext uri="{FF2B5EF4-FFF2-40B4-BE49-F238E27FC236}">
                  <a16:creationId xmlns:a16="http://schemas.microsoft.com/office/drawing/2014/main" id="{93C9D2E9-642A-4B38-B81F-41725D995FEB}"/>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9">
              <a:extLst>
                <a:ext uri="{FF2B5EF4-FFF2-40B4-BE49-F238E27FC236}">
                  <a16:creationId xmlns:a16="http://schemas.microsoft.com/office/drawing/2014/main" id="{3C8F2939-35DD-46D1-AD41-117663F55876}"/>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7734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VAŠ PRIMER: MOJ POSLOVNI MODEL BMC</a:t>
            </a:r>
            <a:endParaRPr lang="en-US" dirty="0"/>
          </a:p>
        </p:txBody>
      </p:sp>
      <p:pic>
        <p:nvPicPr>
          <p:cNvPr id="3" name="Slika 2">
            <a:extLst>
              <a:ext uri="{FF2B5EF4-FFF2-40B4-BE49-F238E27FC236}">
                <a16:creationId xmlns:a16="http://schemas.microsoft.com/office/drawing/2014/main" id="{2CE2E6E2-48D7-469A-BD70-2E12E1902289}"/>
              </a:ext>
            </a:extLst>
          </p:cNvPr>
          <p:cNvPicPr>
            <a:picLocks noChangeAspect="1"/>
          </p:cNvPicPr>
          <p:nvPr/>
        </p:nvPicPr>
        <p:blipFill>
          <a:blip r:embed="rId2"/>
          <a:stretch>
            <a:fillRect/>
          </a:stretch>
        </p:blipFill>
        <p:spPr>
          <a:xfrm>
            <a:off x="2076480" y="1198156"/>
            <a:ext cx="8504949" cy="5069306"/>
          </a:xfrm>
          <a:prstGeom prst="rect">
            <a:avLst/>
          </a:prstGeom>
        </p:spPr>
      </p:pic>
    </p:spTree>
    <p:extLst>
      <p:ext uri="{BB962C8B-B14F-4D97-AF65-F5344CB8AC3E}">
        <p14:creationId xmlns:p14="http://schemas.microsoft.com/office/powerpoint/2010/main" val="828554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BA129-AE08-4A47-A769-CBF6DA82FA99}"/>
              </a:ext>
            </a:extLst>
          </p:cNvPr>
          <p:cNvSpPr>
            <a:spLocks noGrp="1"/>
          </p:cNvSpPr>
          <p:nvPr>
            <p:ph type="body" sz="quarter" idx="13"/>
          </p:nvPr>
        </p:nvSpPr>
        <p:spPr/>
        <p:txBody>
          <a:bodyPr>
            <a:normAutofit lnSpcReduction="10000"/>
          </a:bodyPr>
          <a:lstStyle/>
          <a:p>
            <a:r>
              <a:rPr lang="sl-SI" dirty="0"/>
              <a:t>IŠČETE DODATNE IDEJE ZA USTVARJANJE LASTNEGA POSLOVNEGA MODELA?</a:t>
            </a:r>
            <a:endParaRPr lang="en-US" dirty="0"/>
          </a:p>
        </p:txBody>
      </p:sp>
      <p:sp>
        <p:nvSpPr>
          <p:cNvPr id="3" name="Text Placeholder 2">
            <a:extLst>
              <a:ext uri="{FF2B5EF4-FFF2-40B4-BE49-F238E27FC236}">
                <a16:creationId xmlns:a16="http://schemas.microsoft.com/office/drawing/2014/main" id="{1459F201-3A0F-974C-9D90-6CC5D2D97B1B}"/>
              </a:ext>
            </a:extLst>
          </p:cNvPr>
          <p:cNvSpPr>
            <a:spLocks noGrp="1"/>
          </p:cNvSpPr>
          <p:nvPr>
            <p:ph type="body" sz="quarter" idx="14"/>
          </p:nvPr>
        </p:nvSpPr>
        <p:spPr/>
        <p:txBody>
          <a:bodyPr/>
          <a:lstStyle/>
          <a:p>
            <a:r>
              <a:rPr lang="sl-SI" dirty="0"/>
              <a:t>POSKUSITE S TEM…</a:t>
            </a:r>
            <a:endParaRPr lang="en-US" dirty="0"/>
          </a:p>
        </p:txBody>
      </p:sp>
      <p:pic>
        <p:nvPicPr>
          <p:cNvPr id="8" name="Picture Placeholder 7" descr="A group of people on a rock&#10;&#10;Description automatically generated">
            <a:extLst>
              <a:ext uri="{FF2B5EF4-FFF2-40B4-BE49-F238E27FC236}">
                <a16:creationId xmlns:a16="http://schemas.microsoft.com/office/drawing/2014/main" id="{43EA02E3-3C4F-7D4A-990C-F7251CDFB5C5}"/>
              </a:ext>
            </a:extLst>
          </p:cNvPr>
          <p:cNvPicPr>
            <a:picLocks noGrp="1" noChangeAspect="1"/>
          </p:cNvPicPr>
          <p:nvPr>
            <p:ph type="pic" sz="quarter" idx="19"/>
          </p:nvPr>
        </p:nvPicPr>
        <p:blipFill>
          <a:blip r:embed="rId2"/>
          <a:srcRect t="30111" b="30111"/>
          <a:stretch>
            <a:fillRect/>
          </a:stretch>
        </p:blipFill>
        <p:spPr/>
      </p:pic>
    </p:spTree>
    <p:extLst>
      <p:ext uri="{BB962C8B-B14F-4D97-AF65-F5344CB8AC3E}">
        <p14:creationId xmlns:p14="http://schemas.microsoft.com/office/powerpoint/2010/main" val="819085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fontScale="92500" lnSpcReduction="10000"/>
          </a:bodyPr>
          <a:lstStyle/>
          <a:p>
            <a:r>
              <a:rPr lang="sl-SI" dirty="0"/>
              <a:t>SEGMENTACIJA STRANK</a:t>
            </a:r>
          </a:p>
          <a:p>
            <a:r>
              <a:rPr lang="sl-SI" dirty="0"/>
              <a:t>RAZMISLITE…</a:t>
            </a:r>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593075"/>
            <a:ext cx="11123382" cy="3390630"/>
          </a:xfrm>
        </p:spPr>
        <p:txBody>
          <a:bodyPr/>
          <a:lstStyle/>
          <a:p>
            <a:pPr marL="342900" indent="-342900">
              <a:lnSpc>
                <a:spcPct val="107000"/>
              </a:lnSpc>
              <a:spcAft>
                <a:spcPts val="800"/>
              </a:spcAft>
              <a:buFont typeface="Wingdings" panose="05000000000000000000" pitchFamily="2" charset="2"/>
              <a:buChar char="Ø"/>
            </a:pPr>
            <a:r>
              <a:rPr lang="sl-SI" dirty="0">
                <a:effectLst/>
                <a:latin typeface="Calibri" panose="020F0502020204030204" pitchFamily="34" charset="0"/>
                <a:ea typeface="Calibri" panose="020F0502020204030204" pitchFamily="34" charset="0"/>
                <a:cs typeface="Arial" panose="020B0604020202020204" pitchFamily="34" charset="0"/>
              </a:rPr>
              <a:t>Katera ciljna skupina strank je za vas najpomembnejša</a:t>
            </a:r>
            <a:r>
              <a:rPr lang="en-GB" dirty="0">
                <a:effectLst/>
                <a:latin typeface="Calibri" panose="020F0502020204030204" pitchFamily="34" charset="0"/>
                <a:ea typeface="Calibri" panose="020F0502020204030204" pitchFamily="34" charset="0"/>
                <a:cs typeface="Arial" panose="020B0604020202020204" pitchFamily="34" charset="0"/>
              </a:rPr>
              <a:t>? </a:t>
            </a:r>
            <a:endParaRPr lang="sl-SI"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Ø"/>
            </a:pPr>
            <a:r>
              <a:rPr lang="sl-SI" dirty="0">
                <a:latin typeface="Calibri" panose="020F0502020204030204" pitchFamily="34" charset="0"/>
                <a:ea typeface="Calibri" panose="020F0502020204030204" pitchFamily="34" charset="0"/>
                <a:cs typeface="Arial" panose="020B0604020202020204" pitchFamily="34" charset="0"/>
              </a:rPr>
              <a:t>Želite doseči širšo javnost? Množični trg? Ali zelo specifično skupino ljudi</a:t>
            </a:r>
            <a:r>
              <a:rPr lang="en-GB" dirty="0">
                <a:effectLst/>
                <a:latin typeface="Calibri" panose="020F0502020204030204" pitchFamily="34" charset="0"/>
                <a:ea typeface="Calibri" panose="020F0502020204030204" pitchFamily="34" charset="0"/>
                <a:cs typeface="Arial" panose="020B0604020202020204" pitchFamily="34" charset="0"/>
              </a:rPr>
              <a:t>? </a:t>
            </a:r>
            <a:endParaRPr lang="sl-SI"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sl-SI" dirty="0">
                <a:effectLst/>
                <a:latin typeface="Calibri" panose="020F0502020204030204" pitchFamily="34" charset="0"/>
                <a:ea typeface="Calibri" panose="020F0502020204030204" pitchFamily="34" charset="0"/>
                <a:cs typeface="Arial" panose="020B0604020202020204" pitchFamily="34" charset="0"/>
              </a:rPr>
              <a:t>Pri segmentaciji trga se osredotočimo na en segment ali več manjših segmentov, ne pa na celoten trg. Segmentacija je za podjetje zelo pomembna, saj na ta način bolje zadovoljimo potrebe svojih odjemalcev, kar nam prinese konkurenčno prednost, ugled, dober poslovni izid, lojalnost odjemalcev ter geografsko prepoznavnost.</a:t>
            </a:r>
          </a:p>
          <a:p>
            <a:pPr>
              <a:lnSpc>
                <a:spcPct val="107000"/>
              </a:lnSpc>
              <a:spcAft>
                <a:spcPts val="800"/>
              </a:spcAft>
            </a:pPr>
            <a:endParaRPr lang="en-GB"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050" name="Picture 2" descr="Keys to Successful Customer Segmentation: CMB Insights | ITA Group">
            <a:extLst>
              <a:ext uri="{FF2B5EF4-FFF2-40B4-BE49-F238E27FC236}">
                <a16:creationId xmlns:a16="http://schemas.microsoft.com/office/drawing/2014/main" id="{1A78F379-B4A8-4DF3-8C80-A8C92E434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769" y="313899"/>
            <a:ext cx="3541847" cy="218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3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USP – UNIQUE SELLING PROPOSITION</a:t>
            </a:r>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1737802"/>
            <a:ext cx="11123382" cy="3994484"/>
          </a:xfrm>
        </p:spPr>
        <p:txBody>
          <a:bodyPr/>
          <a:lstStyle/>
          <a:p>
            <a:pPr>
              <a:lnSpc>
                <a:spcPct val="107000"/>
              </a:lnSpc>
              <a:spcAft>
                <a:spcPts val="800"/>
              </a:spcAft>
            </a:pPr>
            <a:r>
              <a:rPr lang="en-GB" b="1" dirty="0">
                <a:solidFill>
                  <a:srgbClr val="202124"/>
                </a:solidFill>
                <a:effectLst/>
                <a:latin typeface="Calibri  "/>
                <a:ea typeface="Calibri" panose="020F0502020204030204" pitchFamily="34" charset="0"/>
                <a:cs typeface="Arial" panose="020B0604020202020204" pitchFamily="34" charset="0"/>
              </a:rPr>
              <a:t>USP</a:t>
            </a:r>
            <a:r>
              <a:rPr lang="en-GB" dirty="0">
                <a:solidFill>
                  <a:srgbClr val="202124"/>
                </a:solidFill>
                <a:effectLst/>
                <a:latin typeface="Calibri  "/>
                <a:ea typeface="Calibri" panose="020F0502020204030204" pitchFamily="34" charset="0"/>
                <a:cs typeface="Arial" panose="020B0604020202020204" pitchFamily="34" charset="0"/>
              </a:rPr>
              <a:t> (unique selling proposition) </a:t>
            </a:r>
            <a:r>
              <a:rPr lang="sl-SI" dirty="0">
                <a:solidFill>
                  <a:srgbClr val="202124"/>
                </a:solidFill>
                <a:effectLst/>
                <a:latin typeface="Calibri  "/>
                <a:ea typeface="Calibri" panose="020F0502020204030204" pitchFamily="34" charset="0"/>
                <a:cs typeface="Arial" panose="020B0604020202020204" pitchFamily="34" charset="0"/>
              </a:rPr>
              <a:t>oziroma slovensko EPV (edinstvena ponujena vrednost) vašega podjetja je element, ki jedrnato poudari, kako se vaše podjetje, produkt ali storitev razlikuje od vaše konkurence</a:t>
            </a:r>
            <a:r>
              <a:rPr lang="en-GB" dirty="0">
                <a:effectLst/>
                <a:latin typeface="Calibri  "/>
                <a:ea typeface="Calibri" panose="020F0502020204030204" pitchFamily="34" charset="0"/>
                <a:cs typeface="Arial" panose="020B0604020202020204" pitchFamily="34" charset="0"/>
              </a:rPr>
              <a:t>. </a:t>
            </a:r>
            <a:endParaRPr lang="sl-SI" dirty="0">
              <a:effectLst/>
              <a:latin typeface="Calibri  "/>
              <a:ea typeface="Calibri" panose="020F0502020204030204" pitchFamily="34" charset="0"/>
              <a:cs typeface="Arial" panose="020B0604020202020204" pitchFamily="34" charset="0"/>
            </a:endParaRPr>
          </a:p>
          <a:p>
            <a:pPr>
              <a:lnSpc>
                <a:spcPct val="107000"/>
              </a:lnSpc>
              <a:spcAft>
                <a:spcPts val="800"/>
              </a:spcAft>
            </a:pPr>
            <a:r>
              <a:rPr lang="sl-SI" dirty="0">
                <a:effectLst/>
                <a:latin typeface="Calibri  "/>
                <a:ea typeface="Calibri" panose="020F0502020204030204" pitchFamily="34" charset="0"/>
                <a:cs typeface="Arial" panose="020B0604020202020204" pitchFamily="34" charset="0"/>
              </a:rPr>
              <a:t>Prikaže in razlikuje, zakaj je vaše podjetje boljša izbira in zakaj naj vaše ciljno občinstvo/stranke med vsemi ponudniki izberejo ravno vas namesto vaših </a:t>
            </a:r>
            <a:r>
              <a:rPr lang="en-GB" dirty="0" err="1">
                <a:effectLst/>
                <a:latin typeface="Calibri  "/>
                <a:ea typeface="Calibri" panose="020F0502020204030204" pitchFamily="34" charset="0"/>
                <a:cs typeface="Arial" panose="020B0604020202020204" pitchFamily="34" charset="0"/>
              </a:rPr>
              <a:t>konkurentov</a:t>
            </a:r>
            <a:r>
              <a:rPr lang="sl-SI" dirty="0">
                <a:effectLst/>
                <a:latin typeface="Calibri  "/>
                <a:ea typeface="Calibri" panose="020F0502020204030204" pitchFamily="34" charset="0"/>
                <a:cs typeface="Arial" panose="020B0604020202020204" pitchFamily="34" charset="0"/>
              </a:rPr>
              <a:t>.</a:t>
            </a:r>
          </a:p>
          <a:p>
            <a:pPr>
              <a:lnSpc>
                <a:spcPct val="107000"/>
              </a:lnSpc>
              <a:spcAft>
                <a:spcPts val="800"/>
              </a:spcAft>
            </a:pPr>
            <a:r>
              <a:rPr lang="sl-SI" b="1" dirty="0">
                <a:effectLst/>
                <a:latin typeface="Calibri  "/>
                <a:ea typeface="Calibri" panose="020F0502020204030204" pitchFamily="34" charset="0"/>
                <a:cs typeface="Arial" panose="020B0604020202020204" pitchFamily="34" charset="0"/>
              </a:rPr>
              <a:t>Edinstvena ponujena vrednost </a:t>
            </a:r>
            <a:r>
              <a:rPr lang="sl-SI" dirty="0">
                <a:latin typeface="Calibri  "/>
                <a:ea typeface="Calibri" panose="020F0502020204030204" pitchFamily="34" charset="0"/>
                <a:cs typeface="Arial" panose="020B0604020202020204" pitchFamily="34" charset="0"/>
              </a:rPr>
              <a:t>vas razlikuje od konkurence. Pri tem je obvezno poudariti značilnosti produkta ali storitve kot npr.: „najnižja cena“, „najvišja kakovost“, „prvi na tržišču“…. </a:t>
            </a:r>
            <a:r>
              <a:rPr lang="sl-SI" dirty="0">
                <a:effectLst/>
                <a:latin typeface="Calibri  "/>
                <a:ea typeface="Calibri" panose="020F0502020204030204" pitchFamily="34" charset="0"/>
                <a:cs typeface="Arial" panose="020B0604020202020204" pitchFamily="34" charset="0"/>
              </a:rPr>
              <a:t>Kaj imate vi, česar drugi nimajo?</a:t>
            </a:r>
            <a:endParaRPr lang="en-GB" dirty="0">
              <a:effectLst/>
              <a:latin typeface="Calibri  "/>
              <a:ea typeface="Calibri" panose="020F0502020204030204" pitchFamily="34" charset="0"/>
              <a:cs typeface="Arial" panose="020B0604020202020204" pitchFamily="34" charset="0"/>
            </a:endParaRPr>
          </a:p>
        </p:txBody>
      </p:sp>
      <p:sp>
        <p:nvSpPr>
          <p:cNvPr id="4" name="CaixaDeTexto 8">
            <a:extLst>
              <a:ext uri="{FF2B5EF4-FFF2-40B4-BE49-F238E27FC236}">
                <a16:creationId xmlns:a16="http://schemas.microsoft.com/office/drawing/2014/main" id="{4AC38A00-E26E-4201-953C-38950487ED6C}"/>
              </a:ext>
            </a:extLst>
          </p:cNvPr>
          <p:cNvSpPr txBox="1"/>
          <p:nvPr/>
        </p:nvSpPr>
        <p:spPr>
          <a:xfrm>
            <a:off x="3940670" y="5594889"/>
            <a:ext cx="3759540" cy="672573"/>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WHAT WILL BE YOURS ?</a:t>
            </a:r>
          </a:p>
        </p:txBody>
      </p:sp>
      <p:pic>
        <p:nvPicPr>
          <p:cNvPr id="6" name="Slika 5">
            <a:extLst>
              <a:ext uri="{FF2B5EF4-FFF2-40B4-BE49-F238E27FC236}">
                <a16:creationId xmlns:a16="http://schemas.microsoft.com/office/drawing/2014/main" id="{A24C066F-CD8A-44ED-95AD-C7CAE1FDEF38}"/>
              </a:ext>
            </a:extLst>
          </p:cNvPr>
          <p:cNvPicPr>
            <a:picLocks noChangeAspect="1"/>
          </p:cNvPicPr>
          <p:nvPr/>
        </p:nvPicPr>
        <p:blipFill>
          <a:blip r:embed="rId3"/>
          <a:stretch>
            <a:fillRect/>
          </a:stretch>
        </p:blipFill>
        <p:spPr>
          <a:xfrm>
            <a:off x="8480547" y="258143"/>
            <a:ext cx="3419526" cy="1311350"/>
          </a:xfrm>
          <a:prstGeom prst="rect">
            <a:avLst/>
          </a:prstGeom>
        </p:spPr>
      </p:pic>
    </p:spTree>
    <p:extLst>
      <p:ext uri="{BB962C8B-B14F-4D97-AF65-F5344CB8AC3E}">
        <p14:creationId xmlns:p14="http://schemas.microsoft.com/office/powerpoint/2010/main" val="3651869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770022" y="567593"/>
            <a:ext cx="8069178" cy="3664001"/>
          </a:xfrm>
        </p:spPr>
        <p:txBody>
          <a:bodyPr/>
          <a:lstStyle/>
          <a:p>
            <a:pPr marL="0" indent="0" algn="l">
              <a:buNone/>
            </a:pPr>
            <a:r>
              <a:rPr lang="sl-SI" dirty="0"/>
              <a:t>Moj </a:t>
            </a:r>
            <a:r>
              <a:rPr lang="en-US" dirty="0"/>
              <a:t>USP</a:t>
            </a:r>
            <a:r>
              <a:rPr lang="sl-SI" dirty="0"/>
              <a:t>: Razmislite o svojem USP-ju</a:t>
            </a:r>
            <a:endParaRPr lang="en-US" dirty="0"/>
          </a:p>
        </p:txBody>
      </p:sp>
      <p:pic>
        <p:nvPicPr>
          <p:cNvPr id="5" name="Slika 4">
            <a:extLst>
              <a:ext uri="{FF2B5EF4-FFF2-40B4-BE49-F238E27FC236}">
                <a16:creationId xmlns:a16="http://schemas.microsoft.com/office/drawing/2014/main" id="{51F0617E-4E7C-4407-8CB9-9FF5A8299D50}"/>
              </a:ext>
            </a:extLst>
          </p:cNvPr>
          <p:cNvPicPr>
            <a:picLocks noChangeAspect="1"/>
          </p:cNvPicPr>
          <p:nvPr/>
        </p:nvPicPr>
        <p:blipFill>
          <a:blip r:embed="rId3"/>
          <a:stretch>
            <a:fillRect/>
          </a:stretch>
        </p:blipFill>
        <p:spPr>
          <a:xfrm>
            <a:off x="2334583" y="1427747"/>
            <a:ext cx="7522834" cy="4231594"/>
          </a:xfrm>
          <a:prstGeom prst="rect">
            <a:avLst/>
          </a:prstGeom>
        </p:spPr>
      </p:pic>
      <p:grpSp>
        <p:nvGrpSpPr>
          <p:cNvPr id="6" name="Google Shape;448;p39">
            <a:extLst>
              <a:ext uri="{FF2B5EF4-FFF2-40B4-BE49-F238E27FC236}">
                <a16:creationId xmlns:a16="http://schemas.microsoft.com/office/drawing/2014/main" id="{5778D8DA-E91C-42DD-B899-A3C4716670D4}"/>
              </a:ext>
            </a:extLst>
          </p:cNvPr>
          <p:cNvGrpSpPr/>
          <p:nvPr/>
        </p:nvGrpSpPr>
        <p:grpSpPr>
          <a:xfrm>
            <a:off x="10433140" y="301603"/>
            <a:ext cx="1398819" cy="1900111"/>
            <a:chOff x="590250" y="244200"/>
            <a:chExt cx="407975" cy="532175"/>
          </a:xfrm>
        </p:grpSpPr>
        <p:sp>
          <p:nvSpPr>
            <p:cNvPr id="7" name="Google Shape;449;p39">
              <a:extLst>
                <a:ext uri="{FF2B5EF4-FFF2-40B4-BE49-F238E27FC236}">
                  <a16:creationId xmlns:a16="http://schemas.microsoft.com/office/drawing/2014/main" id="{C0A498E8-BBD9-4E0F-9EEB-7281D01F6A50}"/>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0;p39">
              <a:extLst>
                <a:ext uri="{FF2B5EF4-FFF2-40B4-BE49-F238E27FC236}">
                  <a16:creationId xmlns:a16="http://schemas.microsoft.com/office/drawing/2014/main" id="{2F3CF960-390E-427F-A938-08A4FADFD1C9}"/>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1;p39">
              <a:extLst>
                <a:ext uri="{FF2B5EF4-FFF2-40B4-BE49-F238E27FC236}">
                  <a16:creationId xmlns:a16="http://schemas.microsoft.com/office/drawing/2014/main" id="{30DF3971-B2B4-4ECD-B5CA-68498D4D887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2;p39">
              <a:extLst>
                <a:ext uri="{FF2B5EF4-FFF2-40B4-BE49-F238E27FC236}">
                  <a16:creationId xmlns:a16="http://schemas.microsoft.com/office/drawing/2014/main" id="{89D140F3-7212-4226-BD2C-2CD01C4D9C51}"/>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3;p39">
              <a:extLst>
                <a:ext uri="{FF2B5EF4-FFF2-40B4-BE49-F238E27FC236}">
                  <a16:creationId xmlns:a16="http://schemas.microsoft.com/office/drawing/2014/main" id="{1DA3698A-727C-456E-8245-E291519D585C}"/>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4;p39">
              <a:extLst>
                <a:ext uri="{FF2B5EF4-FFF2-40B4-BE49-F238E27FC236}">
                  <a16:creationId xmlns:a16="http://schemas.microsoft.com/office/drawing/2014/main" id="{EA4DC520-3F7D-4942-97BA-215AC727004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5;p39">
              <a:extLst>
                <a:ext uri="{FF2B5EF4-FFF2-40B4-BE49-F238E27FC236}">
                  <a16:creationId xmlns:a16="http://schemas.microsoft.com/office/drawing/2014/main" id="{14136E1B-C9DC-435E-A409-6ED4F3E75637}"/>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6;p39">
              <a:extLst>
                <a:ext uri="{FF2B5EF4-FFF2-40B4-BE49-F238E27FC236}">
                  <a16:creationId xmlns:a16="http://schemas.microsoft.com/office/drawing/2014/main" id="{BA9A7D0F-FC01-4ADB-9F57-0E74E2136357}"/>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7;p39">
              <a:extLst>
                <a:ext uri="{FF2B5EF4-FFF2-40B4-BE49-F238E27FC236}">
                  <a16:creationId xmlns:a16="http://schemas.microsoft.com/office/drawing/2014/main" id="{596A527B-2136-4216-AA81-AC5CFEB92B3B}"/>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8;p39">
              <a:extLst>
                <a:ext uri="{FF2B5EF4-FFF2-40B4-BE49-F238E27FC236}">
                  <a16:creationId xmlns:a16="http://schemas.microsoft.com/office/drawing/2014/main" id="{170B8640-B515-4945-8F4B-B2143B4AAF3F}"/>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9;p39">
              <a:extLst>
                <a:ext uri="{FF2B5EF4-FFF2-40B4-BE49-F238E27FC236}">
                  <a16:creationId xmlns:a16="http://schemas.microsoft.com/office/drawing/2014/main" id="{C91D8DF6-D887-4CB3-82B9-ED5D2A44BAD4}"/>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0;p39">
              <a:extLst>
                <a:ext uri="{FF2B5EF4-FFF2-40B4-BE49-F238E27FC236}">
                  <a16:creationId xmlns:a16="http://schemas.microsoft.com/office/drawing/2014/main" id="{3D0C860C-140F-464E-95D6-AAD9B6F3D772}"/>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p39">
              <a:extLst>
                <a:ext uri="{FF2B5EF4-FFF2-40B4-BE49-F238E27FC236}">
                  <a16:creationId xmlns:a16="http://schemas.microsoft.com/office/drawing/2014/main" id="{7C8E1AF2-F363-4283-B122-5F938D30A2D0}"/>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9">
              <a:extLst>
                <a:ext uri="{FF2B5EF4-FFF2-40B4-BE49-F238E27FC236}">
                  <a16:creationId xmlns:a16="http://schemas.microsoft.com/office/drawing/2014/main" id="{8DD94A40-EA6E-4050-8CCD-F8F1DEFB1A29}"/>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74039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SWOT ANALIZA</a:t>
            </a:r>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1459832"/>
            <a:ext cx="11123382" cy="4272454"/>
          </a:xfrm>
        </p:spPr>
        <p:txBody>
          <a:bodyPr/>
          <a:lstStyle/>
          <a:p>
            <a:pPr>
              <a:lnSpc>
                <a:spcPct val="107000"/>
              </a:lnSpc>
              <a:spcAft>
                <a:spcPts val="800"/>
              </a:spcAft>
            </a:pPr>
            <a:r>
              <a:rPr lang="sl-SI" dirty="0">
                <a:solidFill>
                  <a:srgbClr val="222222"/>
                </a:solidFill>
                <a:effectLst/>
                <a:latin typeface="Calibri  "/>
                <a:ea typeface="Calibri" panose="020F0502020204030204" pitchFamily="34" charset="0"/>
                <a:cs typeface="Arial" panose="020B0604020202020204" pitchFamily="34" charset="0"/>
              </a:rPr>
              <a:t>Naučite se uporabljati </a:t>
            </a:r>
            <a:r>
              <a:rPr lang="en-GB" dirty="0">
                <a:solidFill>
                  <a:srgbClr val="222222"/>
                </a:solidFill>
                <a:effectLst/>
                <a:latin typeface="Calibri  "/>
                <a:ea typeface="Calibri" panose="020F0502020204030204" pitchFamily="34" charset="0"/>
                <a:cs typeface="Arial" panose="020B0604020202020204" pitchFamily="34" charset="0"/>
              </a:rPr>
              <a:t>SWOT </a:t>
            </a:r>
            <a:r>
              <a:rPr lang="sl-SI" dirty="0">
                <a:solidFill>
                  <a:srgbClr val="222222"/>
                </a:solidFill>
                <a:effectLst/>
                <a:latin typeface="Calibri  "/>
                <a:ea typeface="Calibri" panose="020F0502020204030204" pitchFamily="34" charset="0"/>
                <a:cs typeface="Arial" panose="020B0604020202020204" pitchFamily="34" charset="0"/>
              </a:rPr>
              <a:t>analizo tudi na primeru svojega podjetja – postavite se pred konkurente. SWOT analiza pomeni</a:t>
            </a:r>
            <a:r>
              <a:rPr lang="en-GB" dirty="0">
                <a:effectLst/>
                <a:latin typeface="Calibri  "/>
                <a:ea typeface="Calibri" panose="020F0502020204030204" pitchFamily="34" charset="0"/>
                <a:cs typeface="Arial" panose="020B0604020202020204" pitchFamily="34" charset="0"/>
              </a:rPr>
              <a:t>: </a:t>
            </a:r>
            <a:r>
              <a:rPr lang="sl-SI" b="1" dirty="0">
                <a:effectLst/>
                <a:latin typeface="Calibri  "/>
                <a:ea typeface="Calibri" panose="020F0502020204030204" pitchFamily="34" charset="0"/>
                <a:cs typeface="Arial" panose="020B0604020202020204" pitchFamily="34" charset="0"/>
              </a:rPr>
              <a:t>Prednosti, slabosti, priložnosti in nevarnosti. </a:t>
            </a:r>
            <a:endParaRPr lang="sl-SI" dirty="0">
              <a:effectLst/>
              <a:latin typeface="Calibri  "/>
              <a:ea typeface="Calibri" panose="020F0502020204030204" pitchFamily="34" charset="0"/>
              <a:cs typeface="Arial" panose="020B0604020202020204" pitchFamily="34" charset="0"/>
            </a:endParaRPr>
          </a:p>
          <a:p>
            <a:pPr>
              <a:lnSpc>
                <a:spcPct val="107000"/>
              </a:lnSpc>
              <a:spcAft>
                <a:spcPts val="800"/>
              </a:spcAft>
            </a:pPr>
            <a:r>
              <a:rPr lang="en-GB" dirty="0">
                <a:effectLst/>
                <a:latin typeface="Calibri  "/>
                <a:ea typeface="Calibri" panose="020F0502020204030204" pitchFamily="34" charset="0"/>
                <a:cs typeface="Arial" panose="020B0604020202020204" pitchFamily="34" charset="0"/>
              </a:rPr>
              <a:t>SWOT </a:t>
            </a:r>
            <a:r>
              <a:rPr lang="sl-SI" dirty="0">
                <a:effectLst/>
                <a:latin typeface="Calibri  "/>
                <a:ea typeface="Calibri" panose="020F0502020204030204" pitchFamily="34" charset="0"/>
                <a:cs typeface="Arial" panose="020B0604020202020204" pitchFamily="34" charset="0"/>
              </a:rPr>
              <a:t>analiza vam lahko zelo koristi:</a:t>
            </a:r>
          </a:p>
          <a:p>
            <a:pPr marL="342900" indent="-342900">
              <a:lnSpc>
                <a:spcPct val="100000"/>
              </a:lnSpc>
              <a:spcBef>
                <a:spcPts val="0"/>
              </a:spcBef>
              <a:spcAft>
                <a:spcPts val="800"/>
              </a:spcAft>
              <a:buFont typeface="Wingdings" panose="05000000000000000000" pitchFamily="2" charset="2"/>
              <a:buChar char="Ø"/>
            </a:pPr>
            <a:r>
              <a:rPr lang="sl-SI" dirty="0">
                <a:solidFill>
                  <a:srgbClr val="222222"/>
                </a:solidFill>
                <a:effectLst/>
                <a:latin typeface="Calibri  "/>
                <a:ea typeface="Calibri" panose="020F0502020204030204" pitchFamily="34" charset="0"/>
                <a:cs typeface="Arial" panose="020B0604020202020204" pitchFamily="34" charset="0"/>
              </a:rPr>
              <a:t>Vpogled v to, kam osredotočiti svoje podjetje, v kateri segment kupcev, na katero področje</a:t>
            </a:r>
          </a:p>
          <a:p>
            <a:pPr marL="342900" indent="-342900">
              <a:lnSpc>
                <a:spcPct val="100000"/>
              </a:lnSpc>
              <a:spcBef>
                <a:spcPts val="0"/>
              </a:spcBef>
              <a:spcAft>
                <a:spcPts val="800"/>
              </a:spcAft>
              <a:buFont typeface="Wingdings" panose="05000000000000000000" pitchFamily="2" charset="2"/>
              <a:buChar char="Ø"/>
            </a:pPr>
            <a:r>
              <a:rPr lang="sl-SI" dirty="0">
                <a:solidFill>
                  <a:srgbClr val="222222"/>
                </a:solidFill>
                <a:effectLst/>
                <a:latin typeface="Calibri  "/>
                <a:ea typeface="Calibri" panose="020F0502020204030204" pitchFamily="34" charset="0"/>
                <a:cs typeface="Arial" panose="020B0604020202020204" pitchFamily="34" charset="0"/>
              </a:rPr>
              <a:t>Boljše razumevanje panoge</a:t>
            </a:r>
            <a:endParaRPr lang="en-GB" dirty="0">
              <a:effectLst/>
              <a:latin typeface="Calibri  "/>
              <a:ea typeface="Calibri" panose="020F0502020204030204" pitchFamily="34" charset="0"/>
              <a:cs typeface="Arial" panose="020B0604020202020204" pitchFamily="34" charset="0"/>
            </a:endParaRPr>
          </a:p>
          <a:p>
            <a:pPr marL="342900" lvl="0" indent="-342900">
              <a:lnSpc>
                <a:spcPct val="100000"/>
              </a:lnSpc>
              <a:spcBef>
                <a:spcPts val="0"/>
              </a:spcBef>
              <a:buFont typeface="Wingdings" panose="05000000000000000000" pitchFamily="2" charset="2"/>
              <a:buChar char="Ø"/>
            </a:pPr>
            <a:r>
              <a:rPr lang="sl-SI" dirty="0">
                <a:solidFill>
                  <a:srgbClr val="222222"/>
                </a:solidFill>
                <a:effectLst/>
                <a:latin typeface="Calibri  "/>
                <a:ea typeface="Calibri" panose="020F0502020204030204" pitchFamily="34" charset="0"/>
                <a:cs typeface="Arial" panose="020B0604020202020204" pitchFamily="34" charset="0"/>
              </a:rPr>
              <a:t>Osredotočenje na oglaševanje in tržne priložnosti, ki bodo vam in vašemu podjetju na trgu prinesle dodano vrednost</a:t>
            </a:r>
            <a:endParaRPr lang="en-GB" dirty="0">
              <a:effectLst/>
              <a:latin typeface="Calibri  "/>
              <a:ea typeface="Calibri" panose="020F0502020204030204" pitchFamily="34" charset="0"/>
              <a:cs typeface="Arial" panose="020B0604020202020204" pitchFamily="34" charset="0"/>
            </a:endParaRPr>
          </a:p>
          <a:p>
            <a:pPr marL="342900" lvl="0" indent="-342900">
              <a:lnSpc>
                <a:spcPct val="100000"/>
              </a:lnSpc>
              <a:spcBef>
                <a:spcPts val="0"/>
              </a:spcBef>
              <a:buFont typeface="Wingdings" panose="05000000000000000000" pitchFamily="2" charset="2"/>
              <a:buChar char="Ø"/>
            </a:pPr>
            <a:r>
              <a:rPr lang="sl-SI" dirty="0">
                <a:solidFill>
                  <a:srgbClr val="222222"/>
                </a:solidFill>
                <a:effectLst/>
                <a:latin typeface="Calibri  "/>
                <a:ea typeface="Calibri" panose="020F0502020204030204" pitchFamily="34" charset="0"/>
                <a:cs typeface="Arial" panose="020B0604020202020204" pitchFamily="34" charset="0"/>
              </a:rPr>
              <a:t>Predvidevanje potencialnih problemov in nevarnosti, da lahko proaktivno odreagirate</a:t>
            </a:r>
            <a:endParaRPr lang="en-GB" dirty="0">
              <a:effectLst/>
              <a:latin typeface="Calibri  "/>
              <a:ea typeface="Calibri" panose="020F0502020204030204" pitchFamily="34" charset="0"/>
              <a:cs typeface="Arial" panose="020B0604020202020204" pitchFamily="34" charset="0"/>
            </a:endParaRPr>
          </a:p>
          <a:p>
            <a:pPr>
              <a:lnSpc>
                <a:spcPct val="107000"/>
              </a:lnSpc>
              <a:spcAft>
                <a:spcPts val="800"/>
              </a:spcAft>
            </a:pPr>
            <a:endParaRPr lang="en-GB" dirty="0">
              <a:effectLst/>
              <a:latin typeface="Calibri  "/>
              <a:ea typeface="Calibri" panose="020F0502020204030204" pitchFamily="34" charset="0"/>
              <a:cs typeface="Arial" panose="020B0604020202020204" pitchFamily="34" charset="0"/>
            </a:endParaRPr>
          </a:p>
        </p:txBody>
      </p:sp>
      <p:sp>
        <p:nvSpPr>
          <p:cNvPr id="4" name="CaixaDeTexto 8">
            <a:extLst>
              <a:ext uri="{FF2B5EF4-FFF2-40B4-BE49-F238E27FC236}">
                <a16:creationId xmlns:a16="http://schemas.microsoft.com/office/drawing/2014/main" id="{4AC38A00-E26E-4201-953C-38950487ED6C}"/>
              </a:ext>
            </a:extLst>
          </p:cNvPr>
          <p:cNvSpPr txBox="1"/>
          <p:nvPr/>
        </p:nvSpPr>
        <p:spPr>
          <a:xfrm>
            <a:off x="3940670" y="5594889"/>
            <a:ext cx="3759540" cy="672573"/>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WHAT WILL BE YOURS ?</a:t>
            </a:r>
          </a:p>
        </p:txBody>
      </p:sp>
    </p:spTree>
    <p:extLst>
      <p:ext uri="{BB962C8B-B14F-4D97-AF65-F5344CB8AC3E}">
        <p14:creationId xmlns:p14="http://schemas.microsoft.com/office/powerpoint/2010/main" val="4141959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280E5854-04A2-432A-8919-E6A6B5F01ADA}"/>
              </a:ext>
            </a:extLst>
          </p:cNvPr>
          <p:cNvSpPr>
            <a:spLocks noGrp="1"/>
          </p:cNvSpPr>
          <p:nvPr>
            <p:ph type="pic" sz="quarter" idx="15"/>
          </p:nvPr>
        </p:nvSpPr>
        <p:spPr/>
      </p:sp>
      <p:sp>
        <p:nvSpPr>
          <p:cNvPr id="3" name="Označba mesta besedila 2">
            <a:extLst>
              <a:ext uri="{FF2B5EF4-FFF2-40B4-BE49-F238E27FC236}">
                <a16:creationId xmlns:a16="http://schemas.microsoft.com/office/drawing/2014/main" id="{374F5B5E-D684-4436-80C8-A61BDDD15FDF}"/>
              </a:ext>
            </a:extLst>
          </p:cNvPr>
          <p:cNvSpPr>
            <a:spLocks noGrp="1"/>
          </p:cNvSpPr>
          <p:nvPr>
            <p:ph type="body" sz="quarter" idx="13"/>
          </p:nvPr>
        </p:nvSpPr>
        <p:spPr/>
        <p:txBody>
          <a:bodyPr/>
          <a:lstStyle/>
          <a:p>
            <a:r>
              <a:rPr lang="sl-SI" dirty="0"/>
              <a:t>SWOT ANALIZA</a:t>
            </a:r>
            <a:endParaRPr lang="en-US" dirty="0"/>
          </a:p>
        </p:txBody>
      </p:sp>
      <p:pic>
        <p:nvPicPr>
          <p:cNvPr id="4" name="Predstavnost v spletu 3" title="Business strategy - SWOT analysis">
            <a:hlinkClick r:id="" action="ppaction://media"/>
            <a:extLst>
              <a:ext uri="{FF2B5EF4-FFF2-40B4-BE49-F238E27FC236}">
                <a16:creationId xmlns:a16="http://schemas.microsoft.com/office/drawing/2014/main" id="{E0A9FAD1-537E-4FE0-86C0-78D32F0C7187}"/>
              </a:ext>
            </a:extLst>
          </p:cNvPr>
          <p:cNvPicPr>
            <a:picLocks noRot="1" noChangeAspect="1"/>
          </p:cNvPicPr>
          <p:nvPr>
            <a:videoFile r:link="rId1"/>
          </p:nvPr>
        </p:nvPicPr>
        <p:blipFill>
          <a:blip r:embed="rId4"/>
          <a:stretch>
            <a:fillRect/>
          </a:stretch>
        </p:blipFill>
        <p:spPr>
          <a:xfrm>
            <a:off x="4109715" y="2402006"/>
            <a:ext cx="3968970" cy="2361063"/>
          </a:xfrm>
          <a:prstGeom prst="rect">
            <a:avLst/>
          </a:prstGeom>
        </p:spPr>
      </p:pic>
    </p:spTree>
    <p:extLst>
      <p:ext uri="{BB962C8B-B14F-4D97-AF65-F5344CB8AC3E}">
        <p14:creationId xmlns:p14="http://schemas.microsoft.com/office/powerpoint/2010/main" val="41098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2B808E-6A76-3049-A422-31CDB7828DAE}"/>
              </a:ext>
            </a:extLst>
          </p:cNvPr>
          <p:cNvSpPr>
            <a:spLocks noGrp="1"/>
          </p:cNvSpPr>
          <p:nvPr>
            <p:ph type="body" sz="quarter" idx="15"/>
          </p:nvPr>
        </p:nvSpPr>
        <p:spPr/>
        <p:txBody>
          <a:bodyPr/>
          <a:lstStyle/>
          <a:p>
            <a:r>
              <a:rPr lang="sl-SI" dirty="0"/>
              <a:t>SWOT ANALYSIS – RAZMISLITE IN NAČRTUJTE</a:t>
            </a:r>
            <a:endParaRPr lang="en-US" dirty="0"/>
          </a:p>
        </p:txBody>
      </p:sp>
      <p:pic>
        <p:nvPicPr>
          <p:cNvPr id="9" name="Slika 8">
            <a:extLst>
              <a:ext uri="{FF2B5EF4-FFF2-40B4-BE49-F238E27FC236}">
                <a16:creationId xmlns:a16="http://schemas.microsoft.com/office/drawing/2014/main" id="{3BE11BD5-C944-410F-A8C3-D8FBCB180B6C}"/>
              </a:ext>
            </a:extLst>
          </p:cNvPr>
          <p:cNvPicPr>
            <a:picLocks noChangeAspect="1"/>
          </p:cNvPicPr>
          <p:nvPr/>
        </p:nvPicPr>
        <p:blipFill>
          <a:blip r:embed="rId3"/>
          <a:stretch>
            <a:fillRect/>
          </a:stretch>
        </p:blipFill>
        <p:spPr>
          <a:xfrm>
            <a:off x="1697964" y="1434997"/>
            <a:ext cx="8796072" cy="4949761"/>
          </a:xfrm>
          <a:prstGeom prst="rect">
            <a:avLst/>
          </a:prstGeom>
        </p:spPr>
      </p:pic>
      <p:grpSp>
        <p:nvGrpSpPr>
          <p:cNvPr id="10" name="Google Shape;448;p39">
            <a:extLst>
              <a:ext uri="{FF2B5EF4-FFF2-40B4-BE49-F238E27FC236}">
                <a16:creationId xmlns:a16="http://schemas.microsoft.com/office/drawing/2014/main" id="{7434E6D6-8914-429F-AA93-1C1341939BB1}"/>
              </a:ext>
            </a:extLst>
          </p:cNvPr>
          <p:cNvGrpSpPr/>
          <p:nvPr/>
        </p:nvGrpSpPr>
        <p:grpSpPr>
          <a:xfrm>
            <a:off x="10433140" y="301603"/>
            <a:ext cx="1398819" cy="1900111"/>
            <a:chOff x="590250" y="244200"/>
            <a:chExt cx="407975" cy="532175"/>
          </a:xfrm>
        </p:grpSpPr>
        <p:sp>
          <p:nvSpPr>
            <p:cNvPr id="11" name="Google Shape;449;p39">
              <a:extLst>
                <a:ext uri="{FF2B5EF4-FFF2-40B4-BE49-F238E27FC236}">
                  <a16:creationId xmlns:a16="http://schemas.microsoft.com/office/drawing/2014/main" id="{C07B1DA0-E8DF-48B9-850E-52CC7CC38351}"/>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0;p39">
              <a:extLst>
                <a:ext uri="{FF2B5EF4-FFF2-40B4-BE49-F238E27FC236}">
                  <a16:creationId xmlns:a16="http://schemas.microsoft.com/office/drawing/2014/main" id="{6CE02C04-0AB8-47FC-B955-9D4454D263C7}"/>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1;p39">
              <a:extLst>
                <a:ext uri="{FF2B5EF4-FFF2-40B4-BE49-F238E27FC236}">
                  <a16:creationId xmlns:a16="http://schemas.microsoft.com/office/drawing/2014/main" id="{B2DFB640-2908-4814-BFFC-6F0736B65CD9}"/>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2;p39">
              <a:extLst>
                <a:ext uri="{FF2B5EF4-FFF2-40B4-BE49-F238E27FC236}">
                  <a16:creationId xmlns:a16="http://schemas.microsoft.com/office/drawing/2014/main" id="{C5AAC014-F819-4255-B66D-BF99F516EBF4}"/>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3;p39">
              <a:extLst>
                <a:ext uri="{FF2B5EF4-FFF2-40B4-BE49-F238E27FC236}">
                  <a16:creationId xmlns:a16="http://schemas.microsoft.com/office/drawing/2014/main" id="{37FDABF7-FD28-45F3-AC82-097DA61F9284}"/>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4;p39">
              <a:extLst>
                <a:ext uri="{FF2B5EF4-FFF2-40B4-BE49-F238E27FC236}">
                  <a16:creationId xmlns:a16="http://schemas.microsoft.com/office/drawing/2014/main" id="{8F8BFD08-1220-4F15-ABDA-892F08E8510F}"/>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5;p39">
              <a:extLst>
                <a:ext uri="{FF2B5EF4-FFF2-40B4-BE49-F238E27FC236}">
                  <a16:creationId xmlns:a16="http://schemas.microsoft.com/office/drawing/2014/main" id="{816377F5-0A92-47FD-9743-262FEE7B23CA}"/>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6;p39">
              <a:extLst>
                <a:ext uri="{FF2B5EF4-FFF2-40B4-BE49-F238E27FC236}">
                  <a16:creationId xmlns:a16="http://schemas.microsoft.com/office/drawing/2014/main" id="{289BD0E5-78C5-478E-A4A7-DBFF75B0C0CE}"/>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7;p39">
              <a:extLst>
                <a:ext uri="{FF2B5EF4-FFF2-40B4-BE49-F238E27FC236}">
                  <a16:creationId xmlns:a16="http://schemas.microsoft.com/office/drawing/2014/main" id="{278A3C43-8853-41CF-A6A6-91945F182E37}"/>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8;p39">
              <a:extLst>
                <a:ext uri="{FF2B5EF4-FFF2-40B4-BE49-F238E27FC236}">
                  <a16:creationId xmlns:a16="http://schemas.microsoft.com/office/drawing/2014/main" id="{0613C261-1EBA-4249-B508-601D57B27A39}"/>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9;p39">
              <a:extLst>
                <a:ext uri="{FF2B5EF4-FFF2-40B4-BE49-F238E27FC236}">
                  <a16:creationId xmlns:a16="http://schemas.microsoft.com/office/drawing/2014/main" id="{57CB4AEF-437F-425A-BBD7-004188C467E6}"/>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0;p39">
              <a:extLst>
                <a:ext uri="{FF2B5EF4-FFF2-40B4-BE49-F238E27FC236}">
                  <a16:creationId xmlns:a16="http://schemas.microsoft.com/office/drawing/2014/main" id="{19940E2C-0B1E-49B7-A36C-72947E50090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1;p39">
              <a:extLst>
                <a:ext uri="{FF2B5EF4-FFF2-40B4-BE49-F238E27FC236}">
                  <a16:creationId xmlns:a16="http://schemas.microsoft.com/office/drawing/2014/main" id="{8F4D7943-BFED-4D8D-AE27-3AB7E90D5D62}"/>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p39">
              <a:extLst>
                <a:ext uri="{FF2B5EF4-FFF2-40B4-BE49-F238E27FC236}">
                  <a16:creationId xmlns:a16="http://schemas.microsoft.com/office/drawing/2014/main" id="{79613455-6543-4E53-B00E-EB235BCBBFCE}"/>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2761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Dobro počutje v novi dobi</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Ekonomija izkušenj</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kulinaričnem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3"/>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Priprava izkušenj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Izkustveno popotovanje gostov</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2"/>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2"/>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2"/>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2"/>
          <a:stretch>
            <a:fillRect/>
          </a:stretch>
        </p:blipFill>
        <p:spPr>
          <a:xfrm>
            <a:off x="6897680" y="3388145"/>
            <a:ext cx="360000" cy="360000"/>
          </a:xfrm>
          <a:prstGeom prst="rect">
            <a:avLst/>
          </a:prstGeom>
        </p:spPr>
      </p:pic>
      <p:pic>
        <p:nvPicPr>
          <p:cNvPr id="5" name="Označba mesta slike 4" descr="Slika, ki vsebuje besede drevo, postelja, notranji, polaganje&#10;&#10;Opis je samodejno ustvarjen">
            <a:extLst>
              <a:ext uri="{FF2B5EF4-FFF2-40B4-BE49-F238E27FC236}">
                <a16:creationId xmlns:a16="http://schemas.microsoft.com/office/drawing/2014/main" id="{42D9C135-ED2F-46F1-8A69-4D3EE00C82A2}"/>
              </a:ext>
            </a:extLst>
          </p:cNvPr>
          <p:cNvPicPr>
            <a:picLocks noGrp="1" noChangeAspect="1"/>
          </p:cNvPicPr>
          <p:nvPr>
            <p:ph type="pic" sz="quarter" idx="15"/>
          </p:nvPr>
        </p:nvPicPr>
        <p:blipFill>
          <a:blip r:embed="rId4"/>
          <a:srcRect t="10328" b="10328"/>
          <a:stretch>
            <a:fillRect/>
          </a:stretch>
        </p:blipFill>
        <p:spPr/>
      </p:pic>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3"/>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3"/>
          <a:stretch>
            <a:fillRect/>
          </a:stretch>
        </p:blipFill>
        <p:spPr>
          <a:xfrm>
            <a:off x="6869710" y="4500963"/>
            <a:ext cx="360000" cy="360000"/>
          </a:xfrm>
          <a:prstGeom prst="rect">
            <a:avLst/>
          </a:prstGeom>
        </p:spPr>
      </p:pic>
      <p:sp>
        <p:nvSpPr>
          <p:cNvPr id="23" name="Seta: Pentágono 49">
            <a:extLst>
              <a:ext uri="{FF2B5EF4-FFF2-40B4-BE49-F238E27FC236}">
                <a16:creationId xmlns:a16="http://schemas.microsoft.com/office/drawing/2014/main" id="{4F888448-C680-461C-9601-4EC9FC2D6CC5}"/>
              </a:ext>
            </a:extLst>
          </p:cNvPr>
          <p:cNvSpPr/>
          <p:nvPr/>
        </p:nvSpPr>
        <p:spPr>
          <a:xfrm>
            <a:off x="360420" y="4478092"/>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VII</a:t>
            </a:r>
            <a:r>
              <a:rPr lang="en-GB" sz="2800" b="1" dirty="0">
                <a:effectLst>
                  <a:outerShdw blurRad="38100" dist="38100" dir="2700000" algn="tl">
                    <a:srgbClr val="000000">
                      <a:alpha val="43137"/>
                    </a:srgbClr>
                  </a:outerShdw>
                </a:effectLst>
              </a:rPr>
              <a:t>. </a:t>
            </a:r>
            <a:r>
              <a:rPr lang="sl-SI" sz="2800" b="1" dirty="0">
                <a:effectLst>
                  <a:outerShdw blurRad="38100" dist="38100" dir="2700000" algn="tl">
                    <a:srgbClr val="000000">
                      <a:alpha val="43137"/>
                    </a:srgbClr>
                  </a:outerShdw>
                </a:effectLst>
              </a:rPr>
              <a:t>Ustvari svoje </a:t>
            </a:r>
            <a:r>
              <a:rPr lang="sl-SI" sz="2800" b="1" dirty="0" err="1">
                <a:effectLst>
                  <a:outerShdw blurRad="38100" dist="38100" dir="2700000" algn="tl">
                    <a:srgbClr val="000000">
                      <a:alpha val="43137"/>
                    </a:srgbClr>
                  </a:outerShdw>
                </a:effectLst>
              </a:rPr>
              <a:t>velneško</a:t>
            </a:r>
            <a:r>
              <a:rPr lang="sl-SI" sz="2800" b="1" dirty="0">
                <a:effectLst>
                  <a:outerShdw blurRad="38100" dist="38100" dir="2700000" algn="tl">
                    <a:srgbClr val="000000">
                      <a:alpha val="43137"/>
                    </a:srgbClr>
                  </a:outerShdw>
                </a:effectLst>
              </a:rPr>
              <a:t> podjetje</a:t>
            </a:r>
            <a:endParaRPr lang="en-US" sz="2800" b="1" dirty="0">
              <a:effectLst>
                <a:outerShdw blurRad="38100" dist="38100" dir="2700000" algn="tl">
                  <a:srgbClr val="000000">
                    <a:alpha val="43137"/>
                  </a:srgbClr>
                </a:outerShdw>
              </a:effectLst>
            </a:endParaRPr>
          </a:p>
        </p:txBody>
      </p:sp>
      <p:pic>
        <p:nvPicPr>
          <p:cNvPr id="31" name="Imagem 63">
            <a:extLst>
              <a:ext uri="{FF2B5EF4-FFF2-40B4-BE49-F238E27FC236}">
                <a16:creationId xmlns:a16="http://schemas.microsoft.com/office/drawing/2014/main" id="{42E00ACA-22BC-4BDC-B3B3-618C3EFD073A}"/>
              </a:ext>
            </a:extLst>
          </p:cNvPr>
          <p:cNvPicPr>
            <a:picLocks noChangeAspect="1"/>
          </p:cNvPicPr>
          <p:nvPr/>
        </p:nvPicPr>
        <p:blipFill>
          <a:blip r:embed="rId2"/>
          <a:stretch>
            <a:fillRect/>
          </a:stretch>
        </p:blipFill>
        <p:spPr>
          <a:xfrm>
            <a:off x="6880800" y="3935648"/>
            <a:ext cx="360000" cy="360000"/>
          </a:xfrm>
          <a:prstGeom prst="rect">
            <a:avLst/>
          </a:prstGeom>
        </p:spPr>
      </p:pic>
      <p:sp>
        <p:nvSpPr>
          <p:cNvPr id="24" name="Retângulo 47">
            <a:extLst>
              <a:ext uri="{FF2B5EF4-FFF2-40B4-BE49-F238E27FC236}">
                <a16:creationId xmlns:a16="http://schemas.microsoft.com/office/drawing/2014/main" id="{F6C93D48-332D-42CB-9E34-D29323021711}"/>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8750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DDBE3C4-9818-4E91-8372-B1C001F527E3}"/>
              </a:ext>
            </a:extLst>
          </p:cNvPr>
          <p:cNvPicPr>
            <a:picLocks noChangeAspect="1"/>
          </p:cNvPicPr>
          <p:nvPr/>
        </p:nvPicPr>
        <p:blipFill>
          <a:blip r:embed="rId3"/>
          <a:stretch>
            <a:fillRect/>
          </a:stretch>
        </p:blipFill>
        <p:spPr>
          <a:xfrm>
            <a:off x="1347538" y="1038010"/>
            <a:ext cx="9657346" cy="4997832"/>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770021" y="567593"/>
            <a:ext cx="10651957" cy="603481"/>
          </a:xfrm>
        </p:spPr>
        <p:txBody>
          <a:bodyPr/>
          <a:lstStyle/>
          <a:p>
            <a:pPr marL="0" indent="0" algn="l">
              <a:buNone/>
            </a:pPr>
            <a:r>
              <a:rPr lang="sl-SI" dirty="0"/>
              <a:t>MOJ PRIMER: MOJA SWOT ANALIZA</a:t>
            </a:r>
            <a:endParaRPr lang="en-US" dirty="0"/>
          </a:p>
        </p:txBody>
      </p:sp>
    </p:spTree>
    <p:extLst>
      <p:ext uri="{BB962C8B-B14F-4D97-AF65-F5344CB8AC3E}">
        <p14:creationId xmlns:p14="http://schemas.microsoft.com/office/powerpoint/2010/main" val="4232368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CFB303D3-E5C0-423D-BE7A-A0F8696BEB5A}"/>
              </a:ext>
            </a:extLst>
          </p:cNvPr>
          <p:cNvSpPr>
            <a:spLocks noGrp="1"/>
          </p:cNvSpPr>
          <p:nvPr>
            <p:ph type="body" sz="quarter" idx="13"/>
          </p:nvPr>
        </p:nvSpPr>
        <p:spPr/>
        <p:txBody>
          <a:bodyPr/>
          <a:lstStyle/>
          <a:p>
            <a:r>
              <a:rPr lang="sl-SI" dirty="0"/>
              <a:t>ZABELEŽKE IN OPOMBE</a:t>
            </a:r>
            <a:endParaRPr lang="en-GB" dirty="0"/>
          </a:p>
        </p:txBody>
      </p:sp>
      <p:grpSp>
        <p:nvGrpSpPr>
          <p:cNvPr id="3" name="Google Shape;448;p39">
            <a:extLst>
              <a:ext uri="{FF2B5EF4-FFF2-40B4-BE49-F238E27FC236}">
                <a16:creationId xmlns:a16="http://schemas.microsoft.com/office/drawing/2014/main" id="{B9AF1784-D33C-4EA0-8926-A775776D1D03}"/>
              </a:ext>
            </a:extLst>
          </p:cNvPr>
          <p:cNvGrpSpPr/>
          <p:nvPr/>
        </p:nvGrpSpPr>
        <p:grpSpPr>
          <a:xfrm>
            <a:off x="679540" y="476421"/>
            <a:ext cx="1398819" cy="1900111"/>
            <a:chOff x="590250" y="244200"/>
            <a:chExt cx="407975" cy="532175"/>
          </a:xfrm>
        </p:grpSpPr>
        <p:sp>
          <p:nvSpPr>
            <p:cNvPr id="4" name="Google Shape;449;p39">
              <a:extLst>
                <a:ext uri="{FF2B5EF4-FFF2-40B4-BE49-F238E27FC236}">
                  <a16:creationId xmlns:a16="http://schemas.microsoft.com/office/drawing/2014/main" id="{1ABA4B6C-5A2A-474C-8B5F-3B46197B025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50;p39">
              <a:extLst>
                <a:ext uri="{FF2B5EF4-FFF2-40B4-BE49-F238E27FC236}">
                  <a16:creationId xmlns:a16="http://schemas.microsoft.com/office/drawing/2014/main" id="{E9AEA6E8-73A2-466F-B74E-8D7877D68F81}"/>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1;p39">
              <a:extLst>
                <a:ext uri="{FF2B5EF4-FFF2-40B4-BE49-F238E27FC236}">
                  <a16:creationId xmlns:a16="http://schemas.microsoft.com/office/drawing/2014/main" id="{F36D4E14-97FF-45EC-BACF-8B75AF6A07BE}"/>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2;p39">
              <a:extLst>
                <a:ext uri="{FF2B5EF4-FFF2-40B4-BE49-F238E27FC236}">
                  <a16:creationId xmlns:a16="http://schemas.microsoft.com/office/drawing/2014/main" id="{ECE09DCE-B21C-40E3-9F4B-7B92E1BEE70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3;p39">
              <a:extLst>
                <a:ext uri="{FF2B5EF4-FFF2-40B4-BE49-F238E27FC236}">
                  <a16:creationId xmlns:a16="http://schemas.microsoft.com/office/drawing/2014/main" id="{DF7ADF8F-32A1-4479-9574-0E06F001E328}"/>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4;p39">
              <a:extLst>
                <a:ext uri="{FF2B5EF4-FFF2-40B4-BE49-F238E27FC236}">
                  <a16:creationId xmlns:a16="http://schemas.microsoft.com/office/drawing/2014/main" id="{83C1C6E6-D9E9-4501-A3E0-CB1DF29E3CA5}"/>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5;p39">
              <a:extLst>
                <a:ext uri="{FF2B5EF4-FFF2-40B4-BE49-F238E27FC236}">
                  <a16:creationId xmlns:a16="http://schemas.microsoft.com/office/drawing/2014/main" id="{38777A69-C29A-4156-9E43-33905AB54433}"/>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6;p39">
              <a:extLst>
                <a:ext uri="{FF2B5EF4-FFF2-40B4-BE49-F238E27FC236}">
                  <a16:creationId xmlns:a16="http://schemas.microsoft.com/office/drawing/2014/main" id="{08536261-1682-425B-98B7-B42C7A852048}"/>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7;p39">
              <a:extLst>
                <a:ext uri="{FF2B5EF4-FFF2-40B4-BE49-F238E27FC236}">
                  <a16:creationId xmlns:a16="http://schemas.microsoft.com/office/drawing/2014/main" id="{7F78CC90-A049-479E-80E6-0D2D81EC440E}"/>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8;p39">
              <a:extLst>
                <a:ext uri="{FF2B5EF4-FFF2-40B4-BE49-F238E27FC236}">
                  <a16:creationId xmlns:a16="http://schemas.microsoft.com/office/drawing/2014/main" id="{CA3A648D-21C7-4819-B39A-B0E6DBAA3AE5}"/>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9;p39">
              <a:extLst>
                <a:ext uri="{FF2B5EF4-FFF2-40B4-BE49-F238E27FC236}">
                  <a16:creationId xmlns:a16="http://schemas.microsoft.com/office/drawing/2014/main" id="{C10FFDE0-5F8F-48D2-A759-20742E3F9214}"/>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0;p39">
              <a:extLst>
                <a:ext uri="{FF2B5EF4-FFF2-40B4-BE49-F238E27FC236}">
                  <a16:creationId xmlns:a16="http://schemas.microsoft.com/office/drawing/2014/main" id="{B70F586D-16C4-4115-9130-CBD666CEF53C}"/>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1;p39">
              <a:extLst>
                <a:ext uri="{FF2B5EF4-FFF2-40B4-BE49-F238E27FC236}">
                  <a16:creationId xmlns:a16="http://schemas.microsoft.com/office/drawing/2014/main" id="{49B7F8A2-F1C4-430E-87E9-F05F26155F24}"/>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2;p39">
              <a:extLst>
                <a:ext uri="{FF2B5EF4-FFF2-40B4-BE49-F238E27FC236}">
                  <a16:creationId xmlns:a16="http://schemas.microsoft.com/office/drawing/2014/main" id="{FBAD3127-24DE-4852-BA59-F49B88E0CAC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2582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4CD18742-26E3-4F10-95A5-229E85F5684A}"/>
              </a:ext>
            </a:extLst>
          </p:cNvPr>
          <p:cNvSpPr>
            <a:spLocks noGrp="1"/>
          </p:cNvSpPr>
          <p:nvPr>
            <p:ph type="body" sz="quarter" idx="15"/>
          </p:nvPr>
        </p:nvSpPr>
        <p:spPr/>
        <p:txBody>
          <a:bodyPr/>
          <a:lstStyle/>
          <a:p>
            <a:r>
              <a:rPr lang="sl-SI" sz="3600" b="1" dirty="0"/>
              <a:t>STE ŽE TAM? ŽE USPELI PRIPRAVITI NAČRT?</a:t>
            </a:r>
            <a:endParaRPr lang="en-US" sz="3600" b="1" dirty="0"/>
          </a:p>
          <a:p>
            <a:endParaRPr lang="en-GB" dirty="0"/>
          </a:p>
        </p:txBody>
      </p:sp>
      <p:pic>
        <p:nvPicPr>
          <p:cNvPr id="7" name="Slika 6">
            <a:extLst>
              <a:ext uri="{FF2B5EF4-FFF2-40B4-BE49-F238E27FC236}">
                <a16:creationId xmlns:a16="http://schemas.microsoft.com/office/drawing/2014/main" id="{7F947125-0F3A-486F-BBDA-4D4A77B6DE5D}"/>
              </a:ext>
            </a:extLst>
          </p:cNvPr>
          <p:cNvPicPr>
            <a:picLocks noChangeAspect="1"/>
          </p:cNvPicPr>
          <p:nvPr/>
        </p:nvPicPr>
        <p:blipFill>
          <a:blip r:embed="rId2"/>
          <a:stretch>
            <a:fillRect/>
          </a:stretch>
        </p:blipFill>
        <p:spPr>
          <a:xfrm>
            <a:off x="691075" y="1272339"/>
            <a:ext cx="10858500" cy="4762500"/>
          </a:xfrm>
          <a:prstGeom prst="rect">
            <a:avLst/>
          </a:prstGeom>
        </p:spPr>
      </p:pic>
    </p:spTree>
    <p:extLst>
      <p:ext uri="{BB962C8B-B14F-4D97-AF65-F5344CB8AC3E}">
        <p14:creationId xmlns:p14="http://schemas.microsoft.com/office/powerpoint/2010/main" val="24968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E4DD7A-273F-0B4E-893D-7F3FC07F0189}"/>
              </a:ext>
            </a:extLst>
          </p:cNvPr>
          <p:cNvSpPr>
            <a:spLocks noGrp="1"/>
          </p:cNvSpPr>
          <p:nvPr>
            <p:ph type="body" sz="quarter" idx="15"/>
          </p:nvPr>
        </p:nvSpPr>
        <p:spPr/>
        <p:txBody>
          <a:bodyPr/>
          <a:lstStyle/>
          <a:p>
            <a:r>
              <a:rPr lang="sl-SI" dirty="0"/>
              <a:t>ŠE NEKAJ KORAKOV</a:t>
            </a:r>
            <a:endParaRPr lang="en-US" dirty="0"/>
          </a:p>
        </p:txBody>
      </p:sp>
      <p:sp>
        <p:nvSpPr>
          <p:cNvPr id="3" name="Text Placeholder 2">
            <a:extLst>
              <a:ext uri="{FF2B5EF4-FFF2-40B4-BE49-F238E27FC236}">
                <a16:creationId xmlns:a16="http://schemas.microsoft.com/office/drawing/2014/main" id="{5F0989E8-AC0E-5F44-92E2-F7C7ED332BB5}"/>
              </a:ext>
            </a:extLst>
          </p:cNvPr>
          <p:cNvSpPr>
            <a:spLocks noGrp="1"/>
          </p:cNvSpPr>
          <p:nvPr>
            <p:ph type="body" sz="quarter" idx="16"/>
          </p:nvPr>
        </p:nvSpPr>
        <p:spPr>
          <a:xfrm>
            <a:off x="433137" y="1844841"/>
            <a:ext cx="11160255" cy="786063"/>
          </a:xfrm>
        </p:spPr>
        <p:txBody>
          <a:bodyPr/>
          <a:lstStyle/>
          <a:p>
            <a:r>
              <a:rPr lang="sl-SI" dirty="0"/>
              <a:t>SPOZNAJTE SVOJE STRANKE			          	     OBLIKUJTE ZANIMIVO PONUDBO</a:t>
            </a:r>
          </a:p>
          <a:p>
            <a:r>
              <a:rPr lang="sl-SI" dirty="0"/>
              <a:t>                                                                  NAREDITE NAČRT</a:t>
            </a:r>
            <a:endParaRPr lang="en-US" dirty="0"/>
          </a:p>
          <a:p>
            <a:endParaRPr lang="en-US" dirty="0"/>
          </a:p>
        </p:txBody>
      </p:sp>
      <p:pic>
        <p:nvPicPr>
          <p:cNvPr id="10" name="Picture Placeholder 9" descr="A person in a pool of water in front of a rocky mountain&#10;&#10;Description automatically generated">
            <a:extLst>
              <a:ext uri="{FF2B5EF4-FFF2-40B4-BE49-F238E27FC236}">
                <a16:creationId xmlns:a16="http://schemas.microsoft.com/office/drawing/2014/main" id="{580BED4F-5C5D-5042-B958-864FF7747C1E}"/>
              </a:ext>
            </a:extLst>
          </p:cNvPr>
          <p:cNvPicPr>
            <a:picLocks noGrp="1" noChangeAspect="1"/>
          </p:cNvPicPr>
          <p:nvPr>
            <p:ph type="pic" sz="quarter" idx="24"/>
          </p:nvPr>
        </p:nvPicPr>
        <p:blipFill>
          <a:blip r:embed="rId2"/>
          <a:srcRect l="10251" r="10251"/>
          <a:stretch>
            <a:fillRect/>
          </a:stretch>
        </p:blipFill>
        <p:spPr/>
      </p:pic>
      <p:pic>
        <p:nvPicPr>
          <p:cNvPr id="12" name="Picture Placeholder 11" descr="A person holding a sign&#10;&#10;Description automatically generated">
            <a:extLst>
              <a:ext uri="{FF2B5EF4-FFF2-40B4-BE49-F238E27FC236}">
                <a16:creationId xmlns:a16="http://schemas.microsoft.com/office/drawing/2014/main" id="{29EB905F-4AC5-3E46-8B4F-A2C68A1D33E4}"/>
              </a:ext>
            </a:extLst>
          </p:cNvPr>
          <p:cNvPicPr>
            <a:picLocks noGrp="1" noChangeAspect="1"/>
          </p:cNvPicPr>
          <p:nvPr>
            <p:ph type="pic" sz="quarter" idx="25"/>
          </p:nvPr>
        </p:nvPicPr>
        <p:blipFill>
          <a:blip r:embed="rId3"/>
          <a:srcRect l="14674" r="14674"/>
          <a:stretch>
            <a:fillRect/>
          </a:stretch>
        </p:blipFill>
        <p:spPr/>
      </p:pic>
      <p:pic>
        <p:nvPicPr>
          <p:cNvPr id="16" name="Picture Placeholder 15" descr="A group of people on a rock&#10;&#10;Description automatically generated">
            <a:extLst>
              <a:ext uri="{FF2B5EF4-FFF2-40B4-BE49-F238E27FC236}">
                <a16:creationId xmlns:a16="http://schemas.microsoft.com/office/drawing/2014/main" id="{C8EE4FD4-9EA9-F442-B549-50A518615391}"/>
              </a:ext>
            </a:extLst>
          </p:cNvPr>
          <p:cNvPicPr>
            <a:picLocks noGrp="1" noChangeAspect="1"/>
          </p:cNvPicPr>
          <p:nvPr>
            <p:ph type="pic" sz="quarter" idx="19"/>
          </p:nvPr>
        </p:nvPicPr>
        <p:blipFill>
          <a:blip r:embed="rId4"/>
          <a:srcRect t="14343" b="14343"/>
          <a:stretch>
            <a:fillRect/>
          </a:stretch>
        </p:blipFill>
        <p:spPr/>
      </p:pic>
      <p:grpSp>
        <p:nvGrpSpPr>
          <p:cNvPr id="7" name="Google Shape;448;p39">
            <a:extLst>
              <a:ext uri="{FF2B5EF4-FFF2-40B4-BE49-F238E27FC236}">
                <a16:creationId xmlns:a16="http://schemas.microsoft.com/office/drawing/2014/main" id="{DB592BFB-EE3B-4B47-981C-93FACA56ED19}"/>
              </a:ext>
            </a:extLst>
          </p:cNvPr>
          <p:cNvGrpSpPr/>
          <p:nvPr/>
        </p:nvGrpSpPr>
        <p:grpSpPr>
          <a:xfrm>
            <a:off x="10839374" y="155978"/>
            <a:ext cx="975033" cy="1459694"/>
            <a:chOff x="590250" y="244200"/>
            <a:chExt cx="407975" cy="532175"/>
          </a:xfrm>
        </p:grpSpPr>
        <p:sp>
          <p:nvSpPr>
            <p:cNvPr id="8" name="Google Shape;449;p39">
              <a:extLst>
                <a:ext uri="{FF2B5EF4-FFF2-40B4-BE49-F238E27FC236}">
                  <a16:creationId xmlns:a16="http://schemas.microsoft.com/office/drawing/2014/main" id="{FD123AB4-3A3C-41D1-AEE7-C9342CD730AE}"/>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0;p39">
              <a:extLst>
                <a:ext uri="{FF2B5EF4-FFF2-40B4-BE49-F238E27FC236}">
                  <a16:creationId xmlns:a16="http://schemas.microsoft.com/office/drawing/2014/main" id="{5E2DD257-77D9-4C60-907A-267E4C24D826}"/>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1;p39">
              <a:extLst>
                <a:ext uri="{FF2B5EF4-FFF2-40B4-BE49-F238E27FC236}">
                  <a16:creationId xmlns:a16="http://schemas.microsoft.com/office/drawing/2014/main" id="{5B9C5CB1-0B6D-4F27-98F3-E13A0EB3A42C}"/>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2;p39">
              <a:extLst>
                <a:ext uri="{FF2B5EF4-FFF2-40B4-BE49-F238E27FC236}">
                  <a16:creationId xmlns:a16="http://schemas.microsoft.com/office/drawing/2014/main" id="{BCEBEA09-1BDA-42A6-B27F-11ED53A12F5F}"/>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3;p39">
              <a:extLst>
                <a:ext uri="{FF2B5EF4-FFF2-40B4-BE49-F238E27FC236}">
                  <a16:creationId xmlns:a16="http://schemas.microsoft.com/office/drawing/2014/main" id="{43D82211-8B5A-4667-8CDC-85F931E57B8C}"/>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4;p39">
              <a:extLst>
                <a:ext uri="{FF2B5EF4-FFF2-40B4-BE49-F238E27FC236}">
                  <a16:creationId xmlns:a16="http://schemas.microsoft.com/office/drawing/2014/main" id="{B955A5CF-D91C-4CF3-B788-A19C855D0E3A}"/>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5;p39">
              <a:extLst>
                <a:ext uri="{FF2B5EF4-FFF2-40B4-BE49-F238E27FC236}">
                  <a16:creationId xmlns:a16="http://schemas.microsoft.com/office/drawing/2014/main" id="{596EDEE1-9D94-4B9F-92E3-A77B7AA5971D}"/>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6;p39">
              <a:extLst>
                <a:ext uri="{FF2B5EF4-FFF2-40B4-BE49-F238E27FC236}">
                  <a16:creationId xmlns:a16="http://schemas.microsoft.com/office/drawing/2014/main" id="{08946BDB-B878-493F-B612-6976A163788D}"/>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7;p39">
              <a:extLst>
                <a:ext uri="{FF2B5EF4-FFF2-40B4-BE49-F238E27FC236}">
                  <a16:creationId xmlns:a16="http://schemas.microsoft.com/office/drawing/2014/main" id="{42D84BDA-E096-4043-88CA-3457704CF5AC}"/>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8;p39">
              <a:extLst>
                <a:ext uri="{FF2B5EF4-FFF2-40B4-BE49-F238E27FC236}">
                  <a16:creationId xmlns:a16="http://schemas.microsoft.com/office/drawing/2014/main" id="{1FB4475E-4006-40F1-9E5D-5A7C3F332400}"/>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9;p39">
              <a:extLst>
                <a:ext uri="{FF2B5EF4-FFF2-40B4-BE49-F238E27FC236}">
                  <a16:creationId xmlns:a16="http://schemas.microsoft.com/office/drawing/2014/main" id="{268B503C-01E0-4F8D-BF63-C4EC59C8E63E}"/>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0;p39">
              <a:extLst>
                <a:ext uri="{FF2B5EF4-FFF2-40B4-BE49-F238E27FC236}">
                  <a16:creationId xmlns:a16="http://schemas.microsoft.com/office/drawing/2014/main" id="{A764907B-7AE5-4C1D-B886-8682187B087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1;p39">
              <a:extLst>
                <a:ext uri="{FF2B5EF4-FFF2-40B4-BE49-F238E27FC236}">
                  <a16:creationId xmlns:a16="http://schemas.microsoft.com/office/drawing/2014/main" id="{6B1801D7-0A18-4DB4-840A-8A969A7637F5}"/>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p39">
              <a:extLst>
                <a:ext uri="{FF2B5EF4-FFF2-40B4-BE49-F238E27FC236}">
                  <a16:creationId xmlns:a16="http://schemas.microsoft.com/office/drawing/2014/main" id="{12A4CDF0-DC6D-491E-9706-D8102BCC4355}"/>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27528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BD17755-F977-834F-B07D-3C21EECE5002}"/>
              </a:ext>
            </a:extLst>
          </p:cNvPr>
          <p:cNvSpPr>
            <a:spLocks noGrp="1"/>
          </p:cNvSpPr>
          <p:nvPr>
            <p:ph type="body" sz="quarter" idx="13"/>
          </p:nvPr>
        </p:nvSpPr>
        <p:spPr/>
        <p:txBody>
          <a:bodyPr/>
          <a:lstStyle/>
          <a:p>
            <a:r>
              <a:rPr lang="sl-SI" dirty="0"/>
              <a:t>SMO SKORAJ PRI KONCU…</a:t>
            </a:r>
            <a:endParaRPr lang="en-US" dirty="0"/>
          </a:p>
        </p:txBody>
      </p:sp>
      <p:sp>
        <p:nvSpPr>
          <p:cNvPr id="12" name="Text Placeholder 11">
            <a:extLst>
              <a:ext uri="{FF2B5EF4-FFF2-40B4-BE49-F238E27FC236}">
                <a16:creationId xmlns:a16="http://schemas.microsoft.com/office/drawing/2014/main" id="{9B2F9B7D-1431-F343-848F-886203057865}"/>
              </a:ext>
            </a:extLst>
          </p:cNvPr>
          <p:cNvSpPr>
            <a:spLocks noGrp="1"/>
          </p:cNvSpPr>
          <p:nvPr>
            <p:ph type="body" sz="quarter" idx="15"/>
          </p:nvPr>
        </p:nvSpPr>
        <p:spPr>
          <a:xfrm>
            <a:off x="461765" y="4780881"/>
            <a:ext cx="2644883" cy="561140"/>
          </a:xfrm>
        </p:spPr>
        <p:txBody>
          <a:bodyPr/>
          <a:lstStyle/>
          <a:p>
            <a:r>
              <a:rPr lang="sl-SI" dirty="0"/>
              <a:t>SPOZNAJTE KUPCE</a:t>
            </a:r>
          </a:p>
        </p:txBody>
      </p:sp>
      <p:sp>
        <p:nvSpPr>
          <p:cNvPr id="13" name="Text Placeholder 12">
            <a:extLst>
              <a:ext uri="{FF2B5EF4-FFF2-40B4-BE49-F238E27FC236}">
                <a16:creationId xmlns:a16="http://schemas.microsoft.com/office/drawing/2014/main" id="{A208138D-4359-3046-8514-8559FD59E78E}"/>
              </a:ext>
            </a:extLst>
          </p:cNvPr>
          <p:cNvSpPr>
            <a:spLocks noGrp="1"/>
          </p:cNvSpPr>
          <p:nvPr>
            <p:ph type="body" sz="quarter" idx="16"/>
          </p:nvPr>
        </p:nvSpPr>
        <p:spPr>
          <a:xfrm>
            <a:off x="447066" y="1347537"/>
            <a:ext cx="2659582" cy="2951747"/>
          </a:xfrm>
        </p:spPr>
        <p:txBody>
          <a:bodyPr/>
          <a:lstStyle/>
          <a:p>
            <a:pPr>
              <a:lnSpc>
                <a:spcPct val="107000"/>
              </a:lnSpc>
              <a:spcAft>
                <a:spcPts val="800"/>
              </a:spcAft>
            </a:pPr>
            <a:r>
              <a:rPr lang="sl-SI" sz="2000" dirty="0">
                <a:effectLst/>
                <a:latin typeface="Calibri" panose="020F0502020204030204" pitchFamily="34" charset="0"/>
                <a:ea typeface="Calibri" panose="020F0502020204030204" pitchFamily="34" charset="0"/>
                <a:cs typeface="Arial" panose="020B0604020202020204" pitchFamily="34" charset="0"/>
              </a:rPr>
              <a:t>Ugotovite KDO potrebuje vaš izdelek/storitev</a:t>
            </a:r>
            <a:r>
              <a:rPr lang="en-GB" sz="2000" dirty="0">
                <a:effectLst/>
                <a:latin typeface="Calibri" panose="020F0502020204030204" pitchFamily="34" charset="0"/>
                <a:ea typeface="Calibri" panose="020F0502020204030204" pitchFamily="34" charset="0"/>
                <a:cs typeface="Arial" panose="020B0604020202020204" pitchFamily="34" charset="0"/>
              </a:rPr>
              <a:t>.</a:t>
            </a:r>
            <a:r>
              <a:rPr lang="sl-SI" sz="2000" dirty="0">
                <a:effectLst/>
                <a:latin typeface="Calibri" panose="020F0502020204030204" pitchFamily="34" charset="0"/>
                <a:ea typeface="Calibri" panose="020F0502020204030204" pitchFamily="34" charset="0"/>
                <a:cs typeface="Arial" panose="020B0604020202020204" pitchFamily="34" charset="0"/>
              </a:rPr>
              <a:t> Osredotočite se na problem, ki ga rešuje vaš izdelek. Kombinirajte različna znanja in komunicirajte s ciljnimi skupinami.</a:t>
            </a:r>
            <a:endParaRPr lang="en-GB"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 Placeholder 13">
            <a:extLst>
              <a:ext uri="{FF2B5EF4-FFF2-40B4-BE49-F238E27FC236}">
                <a16:creationId xmlns:a16="http://schemas.microsoft.com/office/drawing/2014/main" id="{8F365178-59F5-0D45-844D-539329E2EB14}"/>
              </a:ext>
            </a:extLst>
          </p:cNvPr>
          <p:cNvSpPr>
            <a:spLocks noGrp="1"/>
          </p:cNvSpPr>
          <p:nvPr>
            <p:ph type="body" sz="quarter" idx="17"/>
          </p:nvPr>
        </p:nvSpPr>
        <p:spPr/>
        <p:txBody>
          <a:bodyPr/>
          <a:lstStyle/>
          <a:p>
            <a:r>
              <a:rPr lang="sl-SI" dirty="0"/>
              <a:t>NAREDITE SI NAČRT</a:t>
            </a:r>
            <a:endParaRPr lang="en-US" dirty="0"/>
          </a:p>
        </p:txBody>
      </p:sp>
      <p:sp>
        <p:nvSpPr>
          <p:cNvPr id="15" name="Text Placeholder 14">
            <a:extLst>
              <a:ext uri="{FF2B5EF4-FFF2-40B4-BE49-F238E27FC236}">
                <a16:creationId xmlns:a16="http://schemas.microsoft.com/office/drawing/2014/main" id="{616F4418-1E71-C448-8AE4-BCD77F1BC3D4}"/>
              </a:ext>
            </a:extLst>
          </p:cNvPr>
          <p:cNvSpPr>
            <a:spLocks noGrp="1"/>
          </p:cNvSpPr>
          <p:nvPr>
            <p:ph type="body" sz="quarter" idx="18"/>
          </p:nvPr>
        </p:nvSpPr>
        <p:spPr>
          <a:xfrm>
            <a:off x="3287916" y="1347537"/>
            <a:ext cx="2659582" cy="2727158"/>
          </a:xfrm>
        </p:spPr>
        <p:txBody>
          <a:bodyPr/>
          <a:lstStyle/>
          <a:p>
            <a:r>
              <a:rPr lang="sl-SI" sz="2000" dirty="0">
                <a:effectLst/>
                <a:latin typeface="Calibri" panose="020F0502020204030204" pitchFamily="34" charset="0"/>
                <a:ea typeface="Calibri" panose="020F0502020204030204" pitchFamily="34" charset="0"/>
                <a:cs typeface="Arial" panose="020B0604020202020204" pitchFamily="34" charset="0"/>
              </a:rPr>
              <a:t>Če še nimate jasno opredeljenih ciljev, boste težko našli pravo pot. Šele nato oblikujte strategijo kako do strank, kako jih obdržati in kako ustvariti pristne, zaupanja vredne odnose.</a:t>
            </a:r>
            <a:endParaRPr lang="en-US" sz="2000" dirty="0"/>
          </a:p>
        </p:txBody>
      </p:sp>
      <p:sp>
        <p:nvSpPr>
          <p:cNvPr id="16" name="Text Placeholder 15">
            <a:extLst>
              <a:ext uri="{FF2B5EF4-FFF2-40B4-BE49-F238E27FC236}">
                <a16:creationId xmlns:a16="http://schemas.microsoft.com/office/drawing/2014/main" id="{979035F4-01B6-AE49-B7F5-4427476BFA35}"/>
              </a:ext>
            </a:extLst>
          </p:cNvPr>
          <p:cNvSpPr>
            <a:spLocks noGrp="1"/>
          </p:cNvSpPr>
          <p:nvPr>
            <p:ph type="body" sz="quarter" idx="19"/>
          </p:nvPr>
        </p:nvSpPr>
        <p:spPr/>
        <p:txBody>
          <a:bodyPr/>
          <a:lstStyle/>
          <a:p>
            <a:r>
              <a:rPr lang="sl-SI" dirty="0"/>
              <a:t>OBLIKUJTE PONUDBO</a:t>
            </a:r>
            <a:endParaRPr lang="en-US" dirty="0"/>
          </a:p>
        </p:txBody>
      </p:sp>
      <p:sp>
        <p:nvSpPr>
          <p:cNvPr id="17" name="Text Placeholder 16">
            <a:extLst>
              <a:ext uri="{FF2B5EF4-FFF2-40B4-BE49-F238E27FC236}">
                <a16:creationId xmlns:a16="http://schemas.microsoft.com/office/drawing/2014/main" id="{3A0DB347-3449-074D-B4DE-035BC1D2BF99}"/>
              </a:ext>
            </a:extLst>
          </p:cNvPr>
          <p:cNvSpPr>
            <a:spLocks noGrp="1"/>
          </p:cNvSpPr>
          <p:nvPr>
            <p:ph type="body" sz="quarter" idx="20"/>
          </p:nvPr>
        </p:nvSpPr>
        <p:spPr>
          <a:xfrm>
            <a:off x="6184888" y="1347537"/>
            <a:ext cx="2659582" cy="2951747"/>
          </a:xfrm>
        </p:spPr>
        <p:txBody>
          <a:bodyPr/>
          <a:lstStyle/>
          <a:p>
            <a:r>
              <a:rPr lang="sl-SI" sz="2000" dirty="0"/>
              <a:t> </a:t>
            </a:r>
            <a:r>
              <a:rPr lang="sl-SI" sz="2000" dirty="0">
                <a:effectLst/>
                <a:latin typeface="Calibri" panose="020F0502020204030204" pitchFamily="34" charset="0"/>
                <a:ea typeface="Calibri" panose="020F0502020204030204" pitchFamily="34" charset="0"/>
                <a:cs typeface="Arial" panose="020B0604020202020204" pitchFamily="34" charset="0"/>
              </a:rPr>
              <a:t>Vprašajte se KJE lahko dodate vrednost, ki presega pričakovanja kupcev. Kaj lahko naredite bolje? Drugače? Hitreje? Lažje kot konkurenca? Zakaj bi se nekdo odločil za nakup pri vas in ravno zdaj?</a:t>
            </a:r>
            <a:endParaRPr lang="en-US" sz="2000" dirty="0"/>
          </a:p>
          <a:p>
            <a:endParaRPr lang="en-US" dirty="0"/>
          </a:p>
        </p:txBody>
      </p:sp>
      <p:sp>
        <p:nvSpPr>
          <p:cNvPr id="18" name="Text Placeholder 17">
            <a:extLst>
              <a:ext uri="{FF2B5EF4-FFF2-40B4-BE49-F238E27FC236}">
                <a16:creationId xmlns:a16="http://schemas.microsoft.com/office/drawing/2014/main" id="{4AF18937-CD4F-B64D-933F-03CC8DB43EA3}"/>
              </a:ext>
            </a:extLst>
          </p:cNvPr>
          <p:cNvSpPr>
            <a:spLocks noGrp="1"/>
          </p:cNvSpPr>
          <p:nvPr>
            <p:ph type="body" sz="quarter" idx="21"/>
          </p:nvPr>
        </p:nvSpPr>
        <p:spPr/>
        <p:txBody>
          <a:bodyPr/>
          <a:lstStyle/>
          <a:p>
            <a:r>
              <a:rPr lang="sl-SI" dirty="0"/>
              <a:t>KOMUNICIRAJTE</a:t>
            </a:r>
            <a:endParaRPr lang="en-US" dirty="0"/>
          </a:p>
        </p:txBody>
      </p:sp>
      <p:sp>
        <p:nvSpPr>
          <p:cNvPr id="19" name="Text Placeholder 18">
            <a:extLst>
              <a:ext uri="{FF2B5EF4-FFF2-40B4-BE49-F238E27FC236}">
                <a16:creationId xmlns:a16="http://schemas.microsoft.com/office/drawing/2014/main" id="{48CD2284-D4BF-1C4A-B81C-1A962A78F9F0}"/>
              </a:ext>
            </a:extLst>
          </p:cNvPr>
          <p:cNvSpPr>
            <a:spLocks noGrp="1"/>
          </p:cNvSpPr>
          <p:nvPr>
            <p:ph type="body" sz="quarter" idx="22"/>
          </p:nvPr>
        </p:nvSpPr>
        <p:spPr>
          <a:xfrm>
            <a:off x="9021352" y="1347537"/>
            <a:ext cx="2659582" cy="3320716"/>
          </a:xfrm>
        </p:spPr>
        <p:txBody>
          <a:bodyPr/>
          <a:lstStyle/>
          <a:p>
            <a:r>
              <a:rPr lang="en-GB" sz="2000" dirty="0">
                <a:effectLst/>
                <a:latin typeface="Calibri" panose="020F0502020204030204" pitchFamily="34" charset="0"/>
                <a:ea typeface="Calibri" panose="020F0502020204030204" pitchFamily="34" charset="0"/>
                <a:cs typeface="Arial" panose="020B0604020202020204" pitchFamily="34" charset="0"/>
              </a:rPr>
              <a:t> </a:t>
            </a:r>
            <a:r>
              <a:rPr lang="sl-SI" sz="2000" dirty="0">
                <a:effectLst/>
                <a:latin typeface="Calibri" panose="020F0502020204030204" pitchFamily="34" charset="0"/>
                <a:ea typeface="Calibri" panose="020F0502020204030204" pitchFamily="34" charset="0"/>
                <a:cs typeface="Arial" panose="020B0604020202020204" pitchFamily="34" charset="0"/>
              </a:rPr>
              <a:t>Ne govorite o sebi, svojem izdelku, podjetju… Kupca to ne zanima. Pogovorite se o njem, njegovih željah in pričakovanjih. O tem, kako lahko vaš izdelek/storitev reši njegov problem.</a:t>
            </a:r>
            <a:endParaRPr lang="en-US" sz="2000" dirty="0"/>
          </a:p>
        </p:txBody>
      </p:sp>
    </p:spTree>
    <p:extLst>
      <p:ext uri="{BB962C8B-B14F-4D97-AF65-F5344CB8AC3E}">
        <p14:creationId xmlns:p14="http://schemas.microsoft.com/office/powerpoint/2010/main" val="719626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0933490">
            <a:off x="1044257" y="1811116"/>
            <a:ext cx="3114362" cy="138926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Why become an entrepreneur</a:t>
            </a:r>
            <a:r>
              <a:rPr lang="sl-SI" sz="2400" b="1" dirty="0">
                <a:solidFill>
                  <a:schemeClr val="tx1"/>
                </a:solidFill>
              </a:rPr>
              <a:t>?</a:t>
            </a:r>
            <a:endParaRPr lang="en-GB" sz="2400" b="1" dirty="0">
              <a:solidFill>
                <a:schemeClr val="tx1"/>
              </a:solidFill>
            </a:endParaRPr>
          </a:p>
          <a:p>
            <a:pPr>
              <a:spcAft>
                <a:spcPts val="600"/>
              </a:spcAft>
            </a:pPr>
            <a:r>
              <a:rPr lang="en-GB" sz="2400" b="1" dirty="0">
                <a:solidFill>
                  <a:schemeClr val="tx1"/>
                </a:solidFill>
              </a:rPr>
              <a:t>[</a:t>
            </a:r>
            <a:r>
              <a:rPr lang="en-GB" sz="2400" b="1" dirty="0">
                <a:solidFill>
                  <a:schemeClr val="tx1"/>
                </a:solidFill>
                <a:hlinkClick r:id="rId3"/>
              </a:rPr>
              <a:t>CLICK HERE</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873918" y="4716340"/>
            <a:ext cx="3472674" cy="1465527"/>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HOW TO REACH YOUR TARGET CUSTOMERS?</a:t>
            </a:r>
            <a:endParaRPr lang="en-GB" sz="2400" b="1" dirty="0">
              <a:solidFill>
                <a:schemeClr val="tx1"/>
              </a:solidFill>
            </a:endParaRPr>
          </a:p>
          <a:p>
            <a:r>
              <a:rPr lang="en-GB" sz="2400" b="1" dirty="0">
                <a:solidFill>
                  <a:schemeClr val="tx1"/>
                </a:solidFill>
              </a:rPr>
              <a:t>[</a:t>
            </a:r>
            <a:r>
              <a:rPr lang="en-GB" sz="2400" b="1" dirty="0">
                <a:solidFill>
                  <a:schemeClr val="tx1"/>
                </a:solidFill>
                <a:hlinkClick r:id="rId4"/>
              </a:rPr>
              <a:t>CLICK HERE</a:t>
            </a:r>
            <a:r>
              <a:rPr lang="en-GB"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0817981">
            <a:off x="4435907" y="2875146"/>
            <a:ext cx="3163297" cy="142332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SWOT ANALYSIS – How to?</a:t>
            </a:r>
            <a:endParaRPr lang="en-US" sz="2400" b="1" dirty="0">
              <a:solidFill>
                <a:schemeClr val="tx1"/>
              </a:solidFill>
            </a:endParaRPr>
          </a:p>
          <a:p>
            <a:r>
              <a:rPr lang="en-US" sz="2400" b="1" dirty="0">
                <a:solidFill>
                  <a:schemeClr val="tx1"/>
                </a:solidFill>
              </a:rPr>
              <a:t>[</a:t>
            </a:r>
            <a:r>
              <a:rPr lang="en-US" sz="2400" b="1" dirty="0">
                <a:solidFill>
                  <a:schemeClr val="tx1"/>
                </a:solidFill>
                <a:hlinkClick r:id="rId5"/>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5137">
            <a:off x="4887458" y="844659"/>
            <a:ext cx="2935336" cy="1406817"/>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Dare to be </a:t>
            </a:r>
            <a:r>
              <a:rPr lang="sl-SI" sz="2400" b="1" dirty="0" err="1">
                <a:solidFill>
                  <a:schemeClr val="tx1"/>
                </a:solidFill>
              </a:rPr>
              <a:t>an</a:t>
            </a:r>
            <a:r>
              <a:rPr lang="sl-SI" sz="2400" b="1" dirty="0">
                <a:solidFill>
                  <a:schemeClr val="tx1"/>
                </a:solidFill>
              </a:rPr>
              <a:t> </a:t>
            </a:r>
            <a:r>
              <a:rPr lang="sl-SI" sz="2400" b="1" dirty="0" err="1">
                <a:solidFill>
                  <a:schemeClr val="tx1"/>
                </a:solidFill>
              </a:rPr>
              <a:t>entrepreneur</a:t>
            </a:r>
            <a:endParaRPr lang="en-GB" sz="2400" b="1" dirty="0">
              <a:solidFill>
                <a:schemeClr val="tx1"/>
              </a:solidFill>
            </a:endParaRPr>
          </a:p>
          <a:p>
            <a:r>
              <a:rPr lang="en-GB" sz="2400" b="1" dirty="0">
                <a:solidFill>
                  <a:schemeClr val="tx1"/>
                </a:solidFill>
              </a:rPr>
              <a:t>[</a:t>
            </a:r>
            <a:r>
              <a:rPr lang="en-GB" sz="2400" b="1" dirty="0">
                <a:solidFill>
                  <a:schemeClr val="tx1"/>
                </a:solidFill>
                <a:hlinkClick r:id="rId6"/>
              </a:rPr>
              <a:t>CLICK HERE</a:t>
            </a:r>
            <a:r>
              <a:rPr lang="en-GB"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1416325">
            <a:off x="7887068" y="3663648"/>
            <a:ext cx="3944748" cy="135084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8 TIPS FOR STARTING A WELLNESS BUSINESS</a:t>
            </a:r>
            <a:endParaRPr lang="en-US" sz="2400" b="1" dirty="0">
              <a:solidFill>
                <a:schemeClr val="tx1"/>
              </a:solidFill>
            </a:endParaRPr>
          </a:p>
          <a:p>
            <a:r>
              <a:rPr lang="en-US" sz="2400" b="1" dirty="0">
                <a:solidFill>
                  <a:schemeClr val="tx1"/>
                </a:solidFill>
                <a:hlinkClick r:id="rId7"/>
              </a:rPr>
              <a:t>[CLICK HERE</a:t>
            </a:r>
            <a:r>
              <a:rPr lang="en-US" sz="2400" b="1" dirty="0">
                <a:solidFill>
                  <a:schemeClr val="tx1"/>
                </a:solidFill>
              </a:rPr>
              <a:t>]</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621851">
            <a:off x="255847" y="3811001"/>
            <a:ext cx="3657915" cy="205294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24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REINVENT YOUR MARKETING TO COMPETE IN A CONTENT-DRIVEN WORLD</a:t>
            </a:r>
          </a:p>
          <a:p>
            <a:r>
              <a:rPr lang="en-US" sz="2400" b="1" dirty="0">
                <a:solidFill>
                  <a:schemeClr val="tx1"/>
                </a:solidFill>
              </a:rPr>
              <a:t>[</a:t>
            </a:r>
            <a:r>
              <a:rPr lang="en-US" sz="2400" b="1" dirty="0">
                <a:solidFill>
                  <a:schemeClr val="tx1"/>
                </a:solidFill>
                <a:hlinkClick r:id="rId8"/>
              </a:rPr>
              <a:t>CLICK HERE</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360020" y="1168373"/>
            <a:ext cx="3590223" cy="125360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Peter </a:t>
            </a:r>
            <a:r>
              <a:rPr lang="sl-SI" sz="2400" b="1" dirty="0" err="1">
                <a:solidFill>
                  <a:schemeClr val="tx1"/>
                </a:solidFill>
              </a:rPr>
              <a:t>Thiel</a:t>
            </a:r>
            <a:r>
              <a:rPr lang="sl-SI" sz="2400" b="1" dirty="0">
                <a:solidFill>
                  <a:schemeClr val="tx1"/>
                </a:solidFill>
              </a:rPr>
              <a:t> on “</a:t>
            </a:r>
            <a:r>
              <a:rPr lang="en-US" sz="2400" b="1" dirty="0">
                <a:solidFill>
                  <a:schemeClr val="tx1"/>
                </a:solidFill>
              </a:rPr>
              <a:t>Success </a:t>
            </a:r>
            <a:r>
              <a:rPr lang="sl-SI" sz="2400" b="1" dirty="0">
                <a:solidFill>
                  <a:schemeClr val="tx1"/>
                </a:solidFill>
              </a:rPr>
              <a:t>in Business“</a:t>
            </a:r>
            <a:endParaRPr lang="en-US" sz="2400" b="1" dirty="0">
              <a:solidFill>
                <a:schemeClr val="tx1"/>
              </a:solidFill>
            </a:endParaRPr>
          </a:p>
          <a:p>
            <a:r>
              <a:rPr lang="en-US" sz="2400" b="1" dirty="0">
                <a:solidFill>
                  <a:schemeClr val="tx1"/>
                </a:solidFill>
                <a:hlinkClick r:id="rId9"/>
              </a:rPr>
              <a:t>[CLICK HERE</a:t>
            </a:r>
            <a:r>
              <a:rPr lang="en-US" sz="2400" b="1" dirty="0">
                <a:solidFill>
                  <a:schemeClr val="tx1"/>
                </a:solidFill>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Za nadaljnje branje</a:t>
            </a:r>
          </a:p>
          <a:p>
            <a:r>
              <a:rPr lang="sl-SI" b="1" dirty="0"/>
              <a:t>(V angleškem jeziku)</a:t>
            </a:r>
            <a:r>
              <a:rPr lang="sl-SI" sz="3600" b="1" dirty="0"/>
              <a:t> </a:t>
            </a:r>
          </a:p>
        </p:txBody>
      </p:sp>
    </p:spTree>
    <p:extLst>
      <p:ext uri="{BB962C8B-B14F-4D97-AF65-F5344CB8AC3E}">
        <p14:creationId xmlns:p14="http://schemas.microsoft.com/office/powerpoint/2010/main" val="3838101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3112A-FA11-2F4B-8FDC-A0E88B4B04ED}"/>
              </a:ext>
            </a:extLst>
          </p:cNvPr>
          <p:cNvSpPr>
            <a:spLocks noGrp="1"/>
          </p:cNvSpPr>
          <p:nvPr>
            <p:ph type="body" sz="quarter" idx="13"/>
          </p:nvPr>
        </p:nvSpPr>
        <p:spPr>
          <a:xfrm>
            <a:off x="401053" y="609601"/>
            <a:ext cx="5791200" cy="4651400"/>
          </a:xfrm>
        </p:spPr>
        <p:txBody>
          <a:bodyPr/>
          <a:lstStyle/>
          <a:p>
            <a:pPr algn="ctr"/>
            <a:r>
              <a:rPr lang="sl-SI" dirty="0"/>
              <a:t>USPEŠNA PODJETJA NA PODROČJU VELNESA IN DOBREGA POČUTJA</a:t>
            </a:r>
          </a:p>
          <a:p>
            <a:pPr algn="l"/>
            <a:endParaRPr lang="sl-SI" sz="3000" dirty="0"/>
          </a:p>
          <a:p>
            <a:pPr algn="l"/>
            <a:r>
              <a:rPr lang="sl-SI" sz="3000" dirty="0"/>
              <a:t>5 OSUPLJIVIH VELNEŠKIH DESTINACIJ</a:t>
            </a:r>
            <a:endParaRPr lang="en-US" sz="3000" dirty="0"/>
          </a:p>
        </p:txBody>
      </p:sp>
      <p:pic>
        <p:nvPicPr>
          <p:cNvPr id="4" name="Slika 3">
            <a:extLst>
              <a:ext uri="{FF2B5EF4-FFF2-40B4-BE49-F238E27FC236}">
                <a16:creationId xmlns:a16="http://schemas.microsoft.com/office/drawing/2014/main" id="{7EB72443-9CF6-4A1B-9ECE-BC4F4CCD1409}"/>
              </a:ext>
            </a:extLst>
          </p:cNvPr>
          <p:cNvPicPr>
            <a:picLocks noChangeAspect="1"/>
          </p:cNvPicPr>
          <p:nvPr/>
        </p:nvPicPr>
        <p:blipFill>
          <a:blip r:embed="rId3"/>
          <a:stretch>
            <a:fillRect/>
          </a:stretch>
        </p:blipFill>
        <p:spPr>
          <a:xfrm>
            <a:off x="6096000" y="-395958"/>
            <a:ext cx="6192252" cy="8011225"/>
          </a:xfrm>
          <a:prstGeom prst="rect">
            <a:avLst/>
          </a:prstGeom>
        </p:spPr>
      </p:pic>
      <p:grpSp>
        <p:nvGrpSpPr>
          <p:cNvPr id="7" name="Google Shape;605;p39">
            <a:extLst>
              <a:ext uri="{FF2B5EF4-FFF2-40B4-BE49-F238E27FC236}">
                <a16:creationId xmlns:a16="http://schemas.microsoft.com/office/drawing/2014/main" id="{2C82605C-838B-4EA3-93E6-BEB4FB965125}"/>
              </a:ext>
            </a:extLst>
          </p:cNvPr>
          <p:cNvGrpSpPr/>
          <p:nvPr/>
        </p:nvGrpSpPr>
        <p:grpSpPr>
          <a:xfrm>
            <a:off x="2167021" y="3760176"/>
            <a:ext cx="2919663" cy="2342148"/>
            <a:chOff x="2583100" y="2973775"/>
            <a:chExt cx="461550" cy="437200"/>
          </a:xfrm>
        </p:grpSpPr>
        <p:sp>
          <p:nvSpPr>
            <p:cNvPr id="8" name="Google Shape;606;p39">
              <a:extLst>
                <a:ext uri="{FF2B5EF4-FFF2-40B4-BE49-F238E27FC236}">
                  <a16:creationId xmlns:a16="http://schemas.microsoft.com/office/drawing/2014/main" id="{E001213E-36F8-46B3-A0B7-87006F9F3594}"/>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id="{68C671B7-6DFA-4F37-A656-A25EB9634BA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redstavnost v spletu 9" title="5 Stunning Health &amp; Wellness Retreats">
            <a:hlinkClick r:id="" action="ppaction://media"/>
            <a:extLst>
              <a:ext uri="{FF2B5EF4-FFF2-40B4-BE49-F238E27FC236}">
                <a16:creationId xmlns:a16="http://schemas.microsoft.com/office/drawing/2014/main" id="{AD5E55CF-A647-49B5-88C1-E2D2000203D1}"/>
              </a:ext>
            </a:extLst>
          </p:cNvPr>
          <p:cNvPicPr>
            <a:picLocks noRot="1" noChangeAspect="1"/>
          </p:cNvPicPr>
          <p:nvPr>
            <a:videoFile r:link="rId1"/>
          </p:nvPr>
        </p:nvPicPr>
        <p:blipFill>
          <a:blip r:embed="rId4"/>
          <a:stretch>
            <a:fillRect/>
          </a:stretch>
        </p:blipFill>
        <p:spPr>
          <a:xfrm>
            <a:off x="2356852" y="3942963"/>
            <a:ext cx="2540000" cy="1435100"/>
          </a:xfrm>
          <a:prstGeom prst="rect">
            <a:avLst/>
          </a:prstGeom>
        </p:spPr>
      </p:pic>
    </p:spTree>
    <p:extLst>
      <p:ext uri="{BB962C8B-B14F-4D97-AF65-F5344CB8AC3E}">
        <p14:creationId xmlns:p14="http://schemas.microsoft.com/office/powerpoint/2010/main" val="3354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p:txBody>
          <a:bodyPr/>
          <a:lstStyle/>
          <a:p>
            <a:r>
              <a:rPr lang="sl-SI" dirty="0"/>
              <a:t>PRIMER – CANYONRANCH</a:t>
            </a:r>
          </a:p>
          <a:p>
            <a:endParaRPr lang="en-US" dirty="0"/>
          </a:p>
        </p:txBody>
      </p:sp>
      <p:pic>
        <p:nvPicPr>
          <p:cNvPr id="7" name="Slika 6">
            <a:extLst>
              <a:ext uri="{FF2B5EF4-FFF2-40B4-BE49-F238E27FC236}">
                <a16:creationId xmlns:a16="http://schemas.microsoft.com/office/drawing/2014/main" id="{281F1F63-A4E7-468A-9A67-940DA031FC5B}"/>
              </a:ext>
            </a:extLst>
          </p:cNvPr>
          <p:cNvPicPr/>
          <p:nvPr/>
        </p:nvPicPr>
        <p:blipFill>
          <a:blip r:embed="rId3"/>
          <a:stretch>
            <a:fillRect/>
          </a:stretch>
        </p:blipFill>
        <p:spPr>
          <a:xfrm>
            <a:off x="315781" y="2383036"/>
            <a:ext cx="7881734" cy="3201602"/>
          </a:xfrm>
          <a:prstGeom prst="rect">
            <a:avLst/>
          </a:prstGeom>
        </p:spPr>
      </p:pic>
      <p:sp>
        <p:nvSpPr>
          <p:cNvPr id="9" name="PoljeZBesedilom 8">
            <a:extLst>
              <a:ext uri="{FF2B5EF4-FFF2-40B4-BE49-F238E27FC236}">
                <a16:creationId xmlns:a16="http://schemas.microsoft.com/office/drawing/2014/main" id="{E792BD4D-75CA-4611-B45B-78EEFC6716B1}"/>
              </a:ext>
            </a:extLst>
          </p:cNvPr>
          <p:cNvSpPr txBox="1"/>
          <p:nvPr/>
        </p:nvSpPr>
        <p:spPr>
          <a:xfrm>
            <a:off x="2101515" y="5584638"/>
            <a:ext cx="6096000"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https://www.canyonranch.com/</a:t>
            </a:r>
            <a:endParaRPr lang="en-GB" dirty="0"/>
          </a:p>
        </p:txBody>
      </p:sp>
      <p:sp>
        <p:nvSpPr>
          <p:cNvPr id="11" name="Označba mesta slike 10">
            <a:extLst>
              <a:ext uri="{FF2B5EF4-FFF2-40B4-BE49-F238E27FC236}">
                <a16:creationId xmlns:a16="http://schemas.microsoft.com/office/drawing/2014/main" id="{FAC86A6B-68D0-4596-A534-54323146BA2B}"/>
              </a:ext>
            </a:extLst>
          </p:cNvPr>
          <p:cNvSpPr>
            <a:spLocks noGrp="1"/>
          </p:cNvSpPr>
          <p:nvPr>
            <p:ph type="pic" sz="quarter" idx="15"/>
          </p:nvPr>
        </p:nvSpPr>
        <p:spPr/>
      </p:sp>
      <p:pic>
        <p:nvPicPr>
          <p:cNvPr id="12" name="Predstavnost v spletu 11" title="A journey through all Canyon Ranch properties">
            <a:hlinkClick r:id="" action="ppaction://media"/>
            <a:extLst>
              <a:ext uri="{FF2B5EF4-FFF2-40B4-BE49-F238E27FC236}">
                <a16:creationId xmlns:a16="http://schemas.microsoft.com/office/drawing/2014/main" id="{2FE51953-45BE-4F22-8BAE-1DD1AEEEAFC6}"/>
              </a:ext>
            </a:extLst>
          </p:cNvPr>
          <p:cNvPicPr>
            <a:picLocks noRot="1" noChangeAspect="1"/>
          </p:cNvPicPr>
          <p:nvPr>
            <a:videoFile r:link="rId1"/>
          </p:nvPr>
        </p:nvPicPr>
        <p:blipFill>
          <a:blip r:embed="rId5"/>
          <a:stretch>
            <a:fillRect/>
          </a:stretch>
        </p:blipFill>
        <p:spPr>
          <a:xfrm>
            <a:off x="8233743" y="1798222"/>
            <a:ext cx="3958257" cy="2236415"/>
          </a:xfrm>
          <a:prstGeom prst="rect">
            <a:avLst/>
          </a:prstGeom>
        </p:spPr>
      </p:pic>
    </p:spTree>
    <p:extLst>
      <p:ext uri="{BB962C8B-B14F-4D97-AF65-F5344CB8AC3E}">
        <p14:creationId xmlns:p14="http://schemas.microsoft.com/office/powerpoint/2010/main" val="385849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p:txBody>
          <a:bodyPr/>
          <a:lstStyle/>
          <a:p>
            <a:r>
              <a:rPr lang="sl-SI" dirty="0"/>
              <a:t>PRIMER: RANCHO LA PUERTA</a:t>
            </a:r>
            <a:endParaRPr lang="en-US" dirty="0"/>
          </a:p>
        </p:txBody>
      </p:sp>
      <p:pic>
        <p:nvPicPr>
          <p:cNvPr id="6" name="Slika 5">
            <a:extLst>
              <a:ext uri="{FF2B5EF4-FFF2-40B4-BE49-F238E27FC236}">
                <a16:creationId xmlns:a16="http://schemas.microsoft.com/office/drawing/2014/main" id="{64EC4795-08FA-4AB0-AC19-08BC6C1DA110}"/>
              </a:ext>
            </a:extLst>
          </p:cNvPr>
          <p:cNvPicPr/>
          <p:nvPr/>
        </p:nvPicPr>
        <p:blipFill>
          <a:blip r:embed="rId2"/>
          <a:stretch>
            <a:fillRect/>
          </a:stretch>
        </p:blipFill>
        <p:spPr>
          <a:xfrm>
            <a:off x="5454714" y="1748999"/>
            <a:ext cx="6472185" cy="3848601"/>
          </a:xfrm>
          <a:prstGeom prst="rect">
            <a:avLst/>
          </a:prstGeom>
        </p:spPr>
      </p:pic>
      <p:sp>
        <p:nvSpPr>
          <p:cNvPr id="8" name="PoljeZBesedilom 7">
            <a:extLst>
              <a:ext uri="{FF2B5EF4-FFF2-40B4-BE49-F238E27FC236}">
                <a16:creationId xmlns:a16="http://schemas.microsoft.com/office/drawing/2014/main" id="{67EDF227-5D46-4B76-B271-638E366D3B65}"/>
              </a:ext>
            </a:extLst>
          </p:cNvPr>
          <p:cNvSpPr txBox="1"/>
          <p:nvPr/>
        </p:nvSpPr>
        <p:spPr>
          <a:xfrm>
            <a:off x="4003309" y="6207204"/>
            <a:ext cx="6096000" cy="369332"/>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https://rancholapuerta.com/</a:t>
            </a:r>
            <a:endParaRPr lang="en-GB" dirty="0"/>
          </a:p>
        </p:txBody>
      </p:sp>
      <p:pic>
        <p:nvPicPr>
          <p:cNvPr id="10" name="Slika 9">
            <a:extLst>
              <a:ext uri="{FF2B5EF4-FFF2-40B4-BE49-F238E27FC236}">
                <a16:creationId xmlns:a16="http://schemas.microsoft.com/office/drawing/2014/main" id="{F5F4596B-2634-416E-8EFF-28C1B3634590}"/>
              </a:ext>
            </a:extLst>
          </p:cNvPr>
          <p:cNvPicPr>
            <a:picLocks noChangeAspect="1"/>
          </p:cNvPicPr>
          <p:nvPr/>
        </p:nvPicPr>
        <p:blipFill>
          <a:blip r:embed="rId4"/>
          <a:stretch>
            <a:fillRect/>
          </a:stretch>
        </p:blipFill>
        <p:spPr>
          <a:xfrm>
            <a:off x="394850" y="3063695"/>
            <a:ext cx="4883401" cy="2038455"/>
          </a:xfrm>
          <a:prstGeom prst="rect">
            <a:avLst/>
          </a:prstGeom>
        </p:spPr>
      </p:pic>
    </p:spTree>
    <p:extLst>
      <p:ext uri="{BB962C8B-B14F-4D97-AF65-F5344CB8AC3E}">
        <p14:creationId xmlns:p14="http://schemas.microsoft.com/office/powerpoint/2010/main" val="671335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55E6E7-7A31-DC44-9B60-27AA6EBABF0E}"/>
              </a:ext>
            </a:extLst>
          </p:cNvPr>
          <p:cNvSpPr>
            <a:spLocks noGrp="1"/>
          </p:cNvSpPr>
          <p:nvPr>
            <p:ph type="body" sz="quarter" idx="15"/>
          </p:nvPr>
        </p:nvSpPr>
        <p:spPr/>
        <p:txBody>
          <a:bodyPr>
            <a:normAutofit fontScale="92500" lnSpcReduction="10000"/>
          </a:bodyPr>
          <a:lstStyle/>
          <a:p>
            <a:r>
              <a:rPr lang="sl-SI" dirty="0"/>
              <a:t>PRIMER:</a:t>
            </a:r>
          </a:p>
          <a:p>
            <a:r>
              <a:rPr lang="sl-SI" dirty="0"/>
              <a:t>KRIPALU</a:t>
            </a:r>
            <a:endParaRPr lang="en-US" dirty="0"/>
          </a:p>
        </p:txBody>
      </p:sp>
      <p:pic>
        <p:nvPicPr>
          <p:cNvPr id="7" name="Slika 6">
            <a:extLst>
              <a:ext uri="{FF2B5EF4-FFF2-40B4-BE49-F238E27FC236}">
                <a16:creationId xmlns:a16="http://schemas.microsoft.com/office/drawing/2014/main" id="{5C7C7DE0-D95A-4030-A592-E80F34390719}"/>
              </a:ext>
            </a:extLst>
          </p:cNvPr>
          <p:cNvPicPr/>
          <p:nvPr/>
        </p:nvPicPr>
        <p:blipFill>
          <a:blip r:embed="rId2"/>
          <a:stretch>
            <a:fillRect/>
          </a:stretch>
        </p:blipFill>
        <p:spPr>
          <a:xfrm>
            <a:off x="4363453" y="117287"/>
            <a:ext cx="7562034" cy="2654436"/>
          </a:xfrm>
          <a:prstGeom prst="rect">
            <a:avLst/>
          </a:prstGeom>
        </p:spPr>
      </p:pic>
      <p:pic>
        <p:nvPicPr>
          <p:cNvPr id="9" name="Slika 8">
            <a:extLst>
              <a:ext uri="{FF2B5EF4-FFF2-40B4-BE49-F238E27FC236}">
                <a16:creationId xmlns:a16="http://schemas.microsoft.com/office/drawing/2014/main" id="{69CA519A-AA57-44FE-AD1B-F8CCA367DB60}"/>
              </a:ext>
            </a:extLst>
          </p:cNvPr>
          <p:cNvPicPr>
            <a:picLocks noChangeAspect="1"/>
          </p:cNvPicPr>
          <p:nvPr/>
        </p:nvPicPr>
        <p:blipFill>
          <a:blip r:embed="rId3"/>
          <a:stretch>
            <a:fillRect/>
          </a:stretch>
        </p:blipFill>
        <p:spPr>
          <a:xfrm>
            <a:off x="1046134" y="3074601"/>
            <a:ext cx="5209913" cy="3197861"/>
          </a:xfrm>
          <a:prstGeom prst="rect">
            <a:avLst/>
          </a:prstGeom>
        </p:spPr>
      </p:pic>
      <p:sp>
        <p:nvSpPr>
          <p:cNvPr id="11" name="PoljeZBesedilom 10">
            <a:extLst>
              <a:ext uri="{FF2B5EF4-FFF2-40B4-BE49-F238E27FC236}">
                <a16:creationId xmlns:a16="http://schemas.microsoft.com/office/drawing/2014/main" id="{698BD17A-7C9A-4512-882C-3ED79F0759F5}"/>
              </a:ext>
            </a:extLst>
          </p:cNvPr>
          <p:cNvSpPr txBox="1"/>
          <p:nvPr/>
        </p:nvSpPr>
        <p:spPr>
          <a:xfrm>
            <a:off x="5096470" y="6272462"/>
            <a:ext cx="6096000" cy="369332"/>
          </a:xfrm>
          <a:prstGeom prst="rect">
            <a:avLst/>
          </a:prstGeom>
          <a:noFill/>
        </p:spPr>
        <p:txBody>
          <a:bodyPr wrap="square">
            <a:spAutoFit/>
          </a:bodyPr>
          <a:lstStyle/>
          <a:p>
            <a:r>
              <a:rPr lang="en-GB" dirty="0"/>
              <a:t>https://kripalu.org/</a:t>
            </a:r>
          </a:p>
        </p:txBody>
      </p:sp>
    </p:spTree>
    <p:extLst>
      <p:ext uri="{BB962C8B-B14F-4D97-AF65-F5344CB8AC3E}">
        <p14:creationId xmlns:p14="http://schemas.microsoft.com/office/powerpoint/2010/main" val="279567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Uvod v modul</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2825"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gn="just"/>
            <a:r>
              <a:rPr lang="sl-SI" sz="2400" dirty="0">
                <a:solidFill>
                  <a:srgbClr val="2D2D2D"/>
                </a:solidFill>
                <a:effectLst/>
                <a:latin typeface="Calibri  "/>
                <a:ea typeface="Times New Roman" panose="02020603050405020304" pitchFamily="18" charset="0"/>
              </a:rPr>
              <a:t>Pot do podjetništva je pogosto težka, polna nepričakovanih</a:t>
            </a:r>
            <a:r>
              <a:rPr lang="en-GB" sz="2400" dirty="0">
                <a:solidFill>
                  <a:srgbClr val="2D2D2D"/>
                </a:solidFill>
                <a:effectLst/>
                <a:latin typeface="Calibri  "/>
                <a:ea typeface="Times New Roman" panose="02020603050405020304" pitchFamily="18" charset="0"/>
              </a:rPr>
              <a:t> </a:t>
            </a:r>
            <a:r>
              <a:rPr lang="sl-SI" sz="2400" dirty="0">
                <a:solidFill>
                  <a:srgbClr val="2D2D2D"/>
                </a:solidFill>
                <a:effectLst/>
                <a:latin typeface="Calibri  "/>
                <a:ea typeface="Times New Roman" panose="02020603050405020304" pitchFamily="18" charset="0"/>
              </a:rPr>
              <a:t>ovinkov, ovir </a:t>
            </a:r>
            <a:r>
              <a:rPr lang="en-GB" sz="2400" dirty="0">
                <a:solidFill>
                  <a:srgbClr val="2D2D2D"/>
                </a:solidFill>
                <a:effectLst/>
                <a:latin typeface="Calibri  "/>
                <a:ea typeface="Times New Roman" panose="02020603050405020304" pitchFamily="18" charset="0"/>
              </a:rPr>
              <a:t>in </a:t>
            </a:r>
            <a:r>
              <a:rPr lang="sl-SI" sz="2400" dirty="0">
                <a:solidFill>
                  <a:srgbClr val="2D2D2D"/>
                </a:solidFill>
                <a:effectLst/>
                <a:latin typeface="Calibri  "/>
                <a:ea typeface="Times New Roman" panose="02020603050405020304" pitchFamily="18" charset="0"/>
              </a:rPr>
              <a:t>slepih ulic. Veliko je neprespanih noči, načrtov, ki se ne izidejo, financiranja, ki ne pride v poštev, in strank, ki to nikoli ne postanejo. Zagnati podjetje je lahko tako zahtevno, da se morda sprašujete, zakaj se kdo prostovoljno poda na takšno pot. Kljub vsem tem stiskam se vsako leto na tisoče podjetnikov poda na to pot, odločeni uresničiti svojo vizijo in izpolniti potrebe, ki jih vidijo v družbi. Odpirajo podjetja, lansirajo tehnološka zagonska podjetja ali na trg postavljajo</a:t>
            </a:r>
            <a:r>
              <a:rPr lang="en-GB" sz="2400" dirty="0">
                <a:solidFill>
                  <a:srgbClr val="2D2D2D"/>
                </a:solidFill>
                <a:effectLst/>
                <a:latin typeface="Calibri  "/>
                <a:ea typeface="Times New Roman" panose="02020603050405020304" pitchFamily="18" charset="0"/>
              </a:rPr>
              <a:t> </a:t>
            </a:r>
            <a:r>
              <a:rPr lang="sl-SI" sz="2400" dirty="0">
                <a:solidFill>
                  <a:srgbClr val="2D2D2D"/>
                </a:solidFill>
                <a:effectLst/>
                <a:latin typeface="Calibri  "/>
                <a:ea typeface="Times New Roman" panose="02020603050405020304" pitchFamily="18" charset="0"/>
              </a:rPr>
              <a:t>nov izdelek ali storitev.</a:t>
            </a:r>
          </a:p>
          <a:p>
            <a:pPr algn="just"/>
            <a:endParaRPr lang="sl-SI" sz="2400" dirty="0">
              <a:solidFill>
                <a:srgbClr val="2D2D2D"/>
              </a:solidFill>
              <a:effectLst/>
              <a:latin typeface="Calibri  "/>
              <a:ea typeface="Times New Roman" panose="02020603050405020304" pitchFamily="18" charset="0"/>
            </a:endParaRPr>
          </a:p>
          <a:p>
            <a:pPr algn="just"/>
            <a:r>
              <a:rPr lang="sl-SI" sz="2400" dirty="0">
                <a:solidFill>
                  <a:srgbClr val="2D2D2D"/>
                </a:solidFill>
                <a:effectLst/>
                <a:latin typeface="Calibri  "/>
                <a:ea typeface="Times New Roman" panose="02020603050405020304" pitchFamily="18" charset="0"/>
              </a:rPr>
              <a:t>Kot bodoči podjetnik morate torej imeti željo po ustanovitvi lastnega podjetja in biti pripravljeni prevzeti tveganje, povezano s tem poslom.</a:t>
            </a:r>
          </a:p>
          <a:p>
            <a:pPr algn="just"/>
            <a:endParaRPr lang="sl-SI" sz="2400" dirty="0">
              <a:solidFill>
                <a:srgbClr val="2D2D2D"/>
              </a:solidFill>
              <a:effectLst/>
              <a:latin typeface="Calibri  "/>
              <a:ea typeface="Times New Roman" panose="02020603050405020304" pitchFamily="18" charset="0"/>
            </a:endParaRPr>
          </a:p>
          <a:p>
            <a:pPr algn="just"/>
            <a:r>
              <a:rPr lang="sl-SI" sz="2400" dirty="0">
                <a:solidFill>
                  <a:srgbClr val="2D2D2D"/>
                </a:solidFill>
                <a:effectLst/>
                <a:latin typeface="Calibri  "/>
                <a:ea typeface="Times New Roman" panose="02020603050405020304" pitchFamily="18" charset="0"/>
              </a:rPr>
              <a:t>Obstajajo tveganja, ki jih podjetniki prevzamejo, ko se odločajo za svojo podjetniško pot. Tveganjem se pa lahko izognete z dobro pripravo ter z obvladovanjem določenih veščin, ki vam bodo pomagale obvladovati tveganja, ki se pojavljajo pri poslovanju.</a:t>
            </a:r>
            <a:endParaRPr lang="sl-SI" sz="2400" dirty="0">
              <a:effectLst/>
              <a:latin typeface="Calibri  "/>
              <a:ea typeface="Times New Roman" panose="02020603050405020304" pitchFamily="18" charset="0"/>
            </a:endParaRPr>
          </a:p>
        </p:txBody>
      </p:sp>
    </p:spTree>
    <p:extLst>
      <p:ext uri="{BB962C8B-B14F-4D97-AF65-F5344CB8AC3E}">
        <p14:creationId xmlns:p14="http://schemas.microsoft.com/office/powerpoint/2010/main" val="3210251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55E6E7-7A31-DC44-9B60-27AA6EBABF0E}"/>
              </a:ext>
            </a:extLst>
          </p:cNvPr>
          <p:cNvSpPr>
            <a:spLocks noGrp="1"/>
          </p:cNvSpPr>
          <p:nvPr>
            <p:ph type="body" sz="quarter" idx="15"/>
          </p:nvPr>
        </p:nvSpPr>
        <p:spPr/>
        <p:txBody>
          <a:bodyPr/>
          <a:lstStyle/>
          <a:p>
            <a:r>
              <a:rPr lang="sl-SI" dirty="0"/>
              <a:t>PRIMER: SENSEI</a:t>
            </a:r>
            <a:endParaRPr lang="en-US" dirty="0"/>
          </a:p>
        </p:txBody>
      </p:sp>
      <p:pic>
        <p:nvPicPr>
          <p:cNvPr id="5" name="Slika 4">
            <a:extLst>
              <a:ext uri="{FF2B5EF4-FFF2-40B4-BE49-F238E27FC236}">
                <a16:creationId xmlns:a16="http://schemas.microsoft.com/office/drawing/2014/main" id="{011B76AE-BF7A-4FD4-80BA-BD518CBF5B01}"/>
              </a:ext>
            </a:extLst>
          </p:cNvPr>
          <p:cNvPicPr/>
          <p:nvPr/>
        </p:nvPicPr>
        <p:blipFill>
          <a:blip r:embed="rId2"/>
          <a:stretch>
            <a:fillRect/>
          </a:stretch>
        </p:blipFill>
        <p:spPr>
          <a:xfrm>
            <a:off x="4194207" y="451687"/>
            <a:ext cx="7612781" cy="4363452"/>
          </a:xfrm>
          <a:prstGeom prst="rect">
            <a:avLst/>
          </a:prstGeom>
        </p:spPr>
      </p:pic>
      <p:pic>
        <p:nvPicPr>
          <p:cNvPr id="6" name="Slika 5">
            <a:extLst>
              <a:ext uri="{FF2B5EF4-FFF2-40B4-BE49-F238E27FC236}">
                <a16:creationId xmlns:a16="http://schemas.microsoft.com/office/drawing/2014/main" id="{0ED0A2F5-174F-497C-83D1-C2C5817EB442}"/>
              </a:ext>
            </a:extLst>
          </p:cNvPr>
          <p:cNvPicPr>
            <a:picLocks noChangeAspect="1"/>
          </p:cNvPicPr>
          <p:nvPr/>
        </p:nvPicPr>
        <p:blipFill>
          <a:blip r:embed="rId3"/>
          <a:stretch>
            <a:fillRect/>
          </a:stretch>
        </p:blipFill>
        <p:spPr>
          <a:xfrm>
            <a:off x="593572" y="4811128"/>
            <a:ext cx="7201270" cy="1130358"/>
          </a:xfrm>
          <a:prstGeom prst="rect">
            <a:avLst/>
          </a:prstGeom>
        </p:spPr>
      </p:pic>
      <p:pic>
        <p:nvPicPr>
          <p:cNvPr id="8" name="Slika 7">
            <a:extLst>
              <a:ext uri="{FF2B5EF4-FFF2-40B4-BE49-F238E27FC236}">
                <a16:creationId xmlns:a16="http://schemas.microsoft.com/office/drawing/2014/main" id="{5D3F860C-ABD7-408F-B33B-96BA244F11C1}"/>
              </a:ext>
            </a:extLst>
          </p:cNvPr>
          <p:cNvPicPr>
            <a:picLocks noChangeAspect="1"/>
          </p:cNvPicPr>
          <p:nvPr/>
        </p:nvPicPr>
        <p:blipFill>
          <a:blip r:embed="rId4"/>
          <a:stretch>
            <a:fillRect/>
          </a:stretch>
        </p:blipFill>
        <p:spPr>
          <a:xfrm>
            <a:off x="642425" y="1702225"/>
            <a:ext cx="3321221" cy="2940201"/>
          </a:xfrm>
          <a:prstGeom prst="rect">
            <a:avLst/>
          </a:prstGeom>
        </p:spPr>
      </p:pic>
      <p:pic>
        <p:nvPicPr>
          <p:cNvPr id="10" name="Slika 9">
            <a:extLst>
              <a:ext uri="{FF2B5EF4-FFF2-40B4-BE49-F238E27FC236}">
                <a16:creationId xmlns:a16="http://schemas.microsoft.com/office/drawing/2014/main" id="{5B239012-49F8-4158-A46B-AD52AC7A891C}"/>
              </a:ext>
            </a:extLst>
          </p:cNvPr>
          <p:cNvPicPr>
            <a:picLocks noChangeAspect="1"/>
          </p:cNvPicPr>
          <p:nvPr/>
        </p:nvPicPr>
        <p:blipFill>
          <a:blip r:embed="rId5"/>
          <a:stretch>
            <a:fillRect/>
          </a:stretch>
        </p:blipFill>
        <p:spPr>
          <a:xfrm>
            <a:off x="8621594" y="4923423"/>
            <a:ext cx="2373751" cy="1130358"/>
          </a:xfrm>
          <a:prstGeom prst="rect">
            <a:avLst/>
          </a:prstGeom>
        </p:spPr>
      </p:pic>
      <p:sp>
        <p:nvSpPr>
          <p:cNvPr id="12" name="PoljeZBesedilom 11">
            <a:extLst>
              <a:ext uri="{FF2B5EF4-FFF2-40B4-BE49-F238E27FC236}">
                <a16:creationId xmlns:a16="http://schemas.microsoft.com/office/drawing/2014/main" id="{E274FBF7-F353-4034-BDAA-560D28D902F0}"/>
              </a:ext>
            </a:extLst>
          </p:cNvPr>
          <p:cNvSpPr txBox="1"/>
          <p:nvPr/>
        </p:nvSpPr>
        <p:spPr>
          <a:xfrm>
            <a:off x="4952597" y="6056716"/>
            <a:ext cx="6096000" cy="369332"/>
          </a:xfrm>
          <a:prstGeom prst="rect">
            <a:avLst/>
          </a:prstGeom>
          <a:noFill/>
        </p:spPr>
        <p:txBody>
          <a:bodyPr wrap="square">
            <a:spAutoFit/>
          </a:bodyPr>
          <a:lstStyle/>
          <a:p>
            <a:r>
              <a:rPr lang="en-GB" dirty="0"/>
              <a:t>https://sensei.com/</a:t>
            </a:r>
          </a:p>
        </p:txBody>
      </p:sp>
    </p:spTree>
    <p:extLst>
      <p:ext uri="{BB962C8B-B14F-4D97-AF65-F5344CB8AC3E}">
        <p14:creationId xmlns:p14="http://schemas.microsoft.com/office/powerpoint/2010/main" val="3788074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a:xfrm>
            <a:off x="571313" y="272716"/>
            <a:ext cx="10978262" cy="1685925"/>
          </a:xfrm>
        </p:spPr>
        <p:txBody>
          <a:bodyPr>
            <a:normAutofit/>
          </a:bodyPr>
          <a:lstStyle/>
          <a:p>
            <a:r>
              <a:rPr lang="sl-SI" dirty="0"/>
              <a:t>DOBRO POČUTJE NA DESTINACIJI SLOVENIJA</a:t>
            </a:r>
          </a:p>
          <a:p>
            <a:pPr algn="r"/>
            <a:r>
              <a:rPr lang="sl-SI" sz="3000" dirty="0"/>
              <a:t>NEKAJ</a:t>
            </a:r>
          </a:p>
          <a:p>
            <a:pPr algn="r"/>
            <a:r>
              <a:rPr lang="sl-SI" sz="3000" dirty="0"/>
              <a:t>DRUGAČNEGA</a:t>
            </a:r>
            <a:endParaRPr lang="en-US" sz="3000" dirty="0"/>
          </a:p>
        </p:txBody>
      </p:sp>
      <p:pic>
        <p:nvPicPr>
          <p:cNvPr id="3" name="Slika 2">
            <a:extLst>
              <a:ext uri="{FF2B5EF4-FFF2-40B4-BE49-F238E27FC236}">
                <a16:creationId xmlns:a16="http://schemas.microsoft.com/office/drawing/2014/main" id="{4E8B6A65-CF76-48E1-B7AA-85827383A46B}"/>
              </a:ext>
            </a:extLst>
          </p:cNvPr>
          <p:cNvPicPr>
            <a:picLocks noChangeAspect="1"/>
          </p:cNvPicPr>
          <p:nvPr/>
        </p:nvPicPr>
        <p:blipFill>
          <a:blip r:embed="rId2"/>
          <a:stretch>
            <a:fillRect/>
          </a:stretch>
        </p:blipFill>
        <p:spPr>
          <a:xfrm>
            <a:off x="904761" y="1115678"/>
            <a:ext cx="5244024" cy="4891422"/>
          </a:xfrm>
          <a:prstGeom prst="rect">
            <a:avLst/>
          </a:prstGeom>
        </p:spPr>
      </p:pic>
      <p:pic>
        <p:nvPicPr>
          <p:cNvPr id="7" name="Slika 6">
            <a:extLst>
              <a:ext uri="{FF2B5EF4-FFF2-40B4-BE49-F238E27FC236}">
                <a16:creationId xmlns:a16="http://schemas.microsoft.com/office/drawing/2014/main" id="{2A5FB902-7B9E-4FF7-98E6-8D5CCF199891}"/>
              </a:ext>
            </a:extLst>
          </p:cNvPr>
          <p:cNvPicPr>
            <a:picLocks noChangeAspect="1"/>
          </p:cNvPicPr>
          <p:nvPr/>
        </p:nvPicPr>
        <p:blipFill>
          <a:blip r:embed="rId3"/>
          <a:stretch>
            <a:fillRect/>
          </a:stretch>
        </p:blipFill>
        <p:spPr>
          <a:xfrm>
            <a:off x="4465311" y="2292291"/>
            <a:ext cx="7226671" cy="2273417"/>
          </a:xfrm>
          <a:prstGeom prst="rect">
            <a:avLst/>
          </a:prstGeom>
        </p:spPr>
      </p:pic>
      <p:sp>
        <p:nvSpPr>
          <p:cNvPr id="9" name="PoljeZBesedilom 8">
            <a:extLst>
              <a:ext uri="{FF2B5EF4-FFF2-40B4-BE49-F238E27FC236}">
                <a16:creationId xmlns:a16="http://schemas.microsoft.com/office/drawing/2014/main" id="{5A414646-7FBD-4204-A210-D559591E2714}"/>
              </a:ext>
            </a:extLst>
          </p:cNvPr>
          <p:cNvSpPr txBox="1"/>
          <p:nvPr/>
        </p:nvSpPr>
        <p:spPr>
          <a:xfrm>
            <a:off x="6724360" y="5134776"/>
            <a:ext cx="4830984" cy="646331"/>
          </a:xfrm>
          <a:prstGeom prst="rect">
            <a:avLst/>
          </a:prstGeom>
          <a:noFill/>
        </p:spPr>
        <p:txBody>
          <a:bodyPr wrap="square">
            <a:spAutoFit/>
          </a:bodyPr>
          <a:lstStyle/>
          <a:p>
            <a:r>
              <a:rPr lang="en-US" dirty="0"/>
              <a:t>https://www.slovenia.info/sl/zgodbe/wellness-dozivetja-z-medom-v-sloveniji</a:t>
            </a:r>
          </a:p>
        </p:txBody>
      </p:sp>
    </p:spTree>
    <p:extLst>
      <p:ext uri="{BB962C8B-B14F-4D97-AF65-F5344CB8AC3E}">
        <p14:creationId xmlns:p14="http://schemas.microsoft.com/office/powerpoint/2010/main" val="1959121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avokotnik 9">
            <a:extLst>
              <a:ext uri="{FF2B5EF4-FFF2-40B4-BE49-F238E27FC236}">
                <a16:creationId xmlns:a16="http://schemas.microsoft.com/office/drawing/2014/main" id="{4A246EA9-B1CE-46AE-9860-F7522C007532}"/>
              </a:ext>
            </a:extLst>
          </p:cNvPr>
          <p:cNvSpPr/>
          <p:nvPr/>
        </p:nvSpPr>
        <p:spPr>
          <a:xfrm>
            <a:off x="8502316" y="0"/>
            <a:ext cx="3689683" cy="6858000"/>
          </a:xfrm>
          <a:prstGeom prst="rect">
            <a:avLst/>
          </a:prstGeom>
          <a:solidFill>
            <a:srgbClr val="76C6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p:txBody>
          <a:bodyPr>
            <a:normAutofit fontScale="92500" lnSpcReduction="10000"/>
          </a:bodyPr>
          <a:lstStyle/>
          <a:p>
            <a:r>
              <a:rPr lang="sl-SI" dirty="0"/>
              <a:t>PRIMER: KULINARIČO DOBRO POČUTJE</a:t>
            </a:r>
          </a:p>
          <a:p>
            <a:r>
              <a:rPr lang="sl-SI" dirty="0"/>
              <a:t>Slovenija vabi….</a:t>
            </a:r>
            <a:endParaRPr lang="en-US" dirty="0"/>
          </a:p>
        </p:txBody>
      </p:sp>
      <p:sp>
        <p:nvSpPr>
          <p:cNvPr id="9" name="PoljeZBesedilom 8">
            <a:extLst>
              <a:ext uri="{FF2B5EF4-FFF2-40B4-BE49-F238E27FC236}">
                <a16:creationId xmlns:a16="http://schemas.microsoft.com/office/drawing/2014/main" id="{91294D12-724D-41BC-83E8-8D91B551371B}"/>
              </a:ext>
            </a:extLst>
          </p:cNvPr>
          <p:cNvSpPr txBox="1"/>
          <p:nvPr/>
        </p:nvSpPr>
        <p:spPr>
          <a:xfrm>
            <a:off x="8570417" y="5676900"/>
            <a:ext cx="3329482" cy="923330"/>
          </a:xfrm>
          <a:prstGeom prst="rect">
            <a:avLst/>
          </a:prstGeom>
          <a:noFill/>
        </p:spPr>
        <p:txBody>
          <a:bodyPr wrap="square">
            <a:spAutoFit/>
          </a:bodyPr>
          <a:lstStyle/>
          <a:p>
            <a:r>
              <a:rPr lang="en-GB" dirty="0"/>
              <a:t>https://www.slovenia.info/uploads/publikacije/slo/okusiti_slovenijo_2013_SLO_WEB__pub.pdf</a:t>
            </a:r>
          </a:p>
        </p:txBody>
      </p:sp>
      <p:pic>
        <p:nvPicPr>
          <p:cNvPr id="11" name="Predstavnost v spletu 10" title="Slovenia - Why It's Southeast Europe's New Gourmet Nation">
            <a:hlinkClick r:id="" action="ppaction://media"/>
            <a:extLst>
              <a:ext uri="{FF2B5EF4-FFF2-40B4-BE49-F238E27FC236}">
                <a16:creationId xmlns:a16="http://schemas.microsoft.com/office/drawing/2014/main" id="{0B06A5FE-DE95-45E4-B118-B910C6E59493}"/>
              </a:ext>
            </a:extLst>
          </p:cNvPr>
          <p:cNvPicPr>
            <a:picLocks noRot="1" noChangeAspect="1"/>
          </p:cNvPicPr>
          <p:nvPr>
            <a:videoFile r:link="rId1"/>
          </p:nvPr>
        </p:nvPicPr>
        <p:blipFill>
          <a:blip r:embed="rId3"/>
          <a:stretch>
            <a:fillRect/>
          </a:stretch>
        </p:blipFill>
        <p:spPr>
          <a:xfrm>
            <a:off x="8678779" y="172338"/>
            <a:ext cx="3329482" cy="2025430"/>
          </a:xfrm>
          <a:prstGeom prst="rect">
            <a:avLst/>
          </a:prstGeom>
        </p:spPr>
      </p:pic>
      <p:pic>
        <p:nvPicPr>
          <p:cNvPr id="3" name="Slika 2">
            <a:extLst>
              <a:ext uri="{FF2B5EF4-FFF2-40B4-BE49-F238E27FC236}">
                <a16:creationId xmlns:a16="http://schemas.microsoft.com/office/drawing/2014/main" id="{B1C84B69-1E72-4038-968B-4B2B42FB3FAC}"/>
              </a:ext>
            </a:extLst>
          </p:cNvPr>
          <p:cNvPicPr>
            <a:picLocks noChangeAspect="1"/>
          </p:cNvPicPr>
          <p:nvPr/>
        </p:nvPicPr>
        <p:blipFill>
          <a:blip r:embed="rId4"/>
          <a:stretch>
            <a:fillRect/>
          </a:stretch>
        </p:blipFill>
        <p:spPr>
          <a:xfrm>
            <a:off x="2128545" y="2485310"/>
            <a:ext cx="5478755" cy="4169226"/>
          </a:xfrm>
          <a:prstGeom prst="rect">
            <a:avLst/>
          </a:prstGeom>
        </p:spPr>
      </p:pic>
    </p:spTree>
    <p:extLst>
      <p:ext uri="{BB962C8B-B14F-4D97-AF65-F5344CB8AC3E}">
        <p14:creationId xmlns:p14="http://schemas.microsoft.com/office/powerpoint/2010/main" val="31198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sl-SI" sz="5400" dirty="0">
                <a:solidFill>
                  <a:schemeClr val="bg1"/>
                </a:solidFill>
                <a:effectLst>
                  <a:outerShdw blurRad="38100" dist="38100" dir="2700000" algn="tl">
                    <a:srgbClr val="000000">
                      <a:alpha val="43137"/>
                    </a:srgbClr>
                  </a:outerShdw>
                </a:effectLst>
              </a:rPr>
              <a:t>Povzetek modula</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4" name="Text Placeholder 2">
            <a:extLst>
              <a:ext uri="{FF2B5EF4-FFF2-40B4-BE49-F238E27FC236}">
                <a16:creationId xmlns:a16="http://schemas.microsoft.com/office/drawing/2014/main" id="{C90E217A-EA26-4CCA-B6E5-E42E4B3F48EE}"/>
              </a:ext>
            </a:extLst>
          </p:cNvPr>
          <p:cNvSpPr>
            <a:spLocks noGrp="1"/>
          </p:cNvSpPr>
          <p:nvPr>
            <p:ph type="body" sz="quarter" idx="14"/>
          </p:nvPr>
        </p:nvSpPr>
        <p:spPr>
          <a:xfrm>
            <a:off x="497155" y="4662192"/>
            <a:ext cx="9000157" cy="469184"/>
          </a:xfrm>
        </p:spPr>
        <p:txBody>
          <a:bodyPr/>
          <a:lstStyle/>
          <a:p>
            <a:r>
              <a:rPr lang="en-US" sz="2800" b="1" dirty="0"/>
              <a:t>Modul </a:t>
            </a:r>
            <a:r>
              <a:rPr lang="sl-SI" sz="2800" b="1" dirty="0"/>
              <a:t>VII:</a:t>
            </a:r>
            <a:r>
              <a:rPr lang="en-US" sz="2800" b="1" dirty="0"/>
              <a:t> </a:t>
            </a:r>
            <a:r>
              <a:rPr lang="sl-SI" sz="2800" b="1" dirty="0"/>
              <a:t>USTVARI SVOJE  VELNEŠKO PODJETJE</a:t>
            </a:r>
          </a:p>
          <a:p>
            <a:endParaRPr lang="en-US" sz="2800" b="1" dirty="0"/>
          </a:p>
        </p:txBody>
      </p:sp>
    </p:spTree>
    <p:extLst>
      <p:ext uri="{BB962C8B-B14F-4D97-AF65-F5344CB8AC3E}">
        <p14:creationId xmlns:p14="http://schemas.microsoft.com/office/powerpoint/2010/main" val="365369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 tem modulu smo</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se dotaknili podjetništva</a:t>
            </a:r>
            <a:endParaRPr lang="en-US" sz="2400" dirty="0">
              <a:solidFill>
                <a:schemeClr val="tx1"/>
              </a:solidFill>
            </a:endParaRP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definirali korake, potrebne za ustanovitev lastnega podjetja na področju </a:t>
            </a:r>
            <a:r>
              <a:rPr lang="sl-SI" sz="2400" dirty="0" err="1">
                <a:solidFill>
                  <a:schemeClr val="tx1"/>
                </a:solidFill>
              </a:rPr>
              <a:t>velnesa</a:t>
            </a:r>
            <a:r>
              <a:rPr lang="sl-SI" sz="2400" dirty="0">
                <a:solidFill>
                  <a:schemeClr val="tx1"/>
                </a:solidFill>
              </a:rPr>
              <a:t> in dobrega počutja</a:t>
            </a:r>
            <a:endParaRPr lang="en-GB" sz="2400" dirty="0">
              <a:solidFill>
                <a:schemeClr val="tx1"/>
              </a:solidFill>
            </a:endParaRP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sl-SI" sz="2400" dirty="0">
                <a:solidFill>
                  <a:schemeClr val="tx1"/>
                </a:solidFill>
              </a:rPr>
              <a:t>opredelili značilnosti podjetnikov</a:t>
            </a:r>
          </a:p>
          <a:p>
            <a:pPr>
              <a:lnSpc>
                <a:spcPct val="150000"/>
              </a:lnSpc>
              <a:spcAft>
                <a:spcPts val="600"/>
              </a:spcAft>
              <a:buClr>
                <a:srgbClr val="6ECECB"/>
              </a:buClr>
              <a:buFont typeface="Arial" panose="020B0604020202020204" pitchFamily="34" charset="0"/>
              <a:buChar char="•"/>
            </a:pPr>
            <a:r>
              <a:rPr lang="sl-SI" sz="2400" dirty="0">
                <a:solidFill>
                  <a:schemeClr val="tx1"/>
                </a:solidFill>
              </a:rPr>
              <a:t> … pogledali nekaj </a:t>
            </a:r>
            <a:r>
              <a:rPr lang="sl-SI" sz="2400" dirty="0" err="1">
                <a:solidFill>
                  <a:schemeClr val="tx1"/>
                </a:solidFill>
              </a:rPr>
              <a:t>velneških</a:t>
            </a:r>
            <a:r>
              <a:rPr lang="sl-SI" sz="2400" dirty="0">
                <a:solidFill>
                  <a:schemeClr val="tx1"/>
                </a:solidFill>
              </a:rPr>
              <a:t> podjetnih idej</a:t>
            </a:r>
            <a:endParaRPr lang="en-US" sz="2400" dirty="0">
              <a:solidFill>
                <a:schemeClr val="tx1"/>
              </a:solidFill>
            </a:endParaRPr>
          </a:p>
          <a:p>
            <a:pPr>
              <a:lnSpc>
                <a:spcPct val="150000"/>
              </a:lnSpc>
              <a:spcAft>
                <a:spcPts val="600"/>
              </a:spcAft>
              <a:buClr>
                <a:srgbClr val="6ECECB"/>
              </a:buClr>
              <a:buFont typeface="Arial" panose="020B0604020202020204" pitchFamily="34" charset="0"/>
              <a:buChar char="•"/>
            </a:pPr>
            <a:r>
              <a:rPr lang="sl-SI" sz="2400" dirty="0">
                <a:solidFill>
                  <a:schemeClr val="tx1"/>
                </a:solidFill>
              </a:rPr>
              <a:t> … se soočili z izzivi, ki jih prinaša ustanovitev lastnega podjetja</a:t>
            </a:r>
          </a:p>
          <a:p>
            <a:pPr>
              <a:lnSpc>
                <a:spcPct val="150000"/>
              </a:lnSpc>
              <a:spcAft>
                <a:spcPts val="600"/>
              </a:spcAft>
              <a:buClr>
                <a:srgbClr val="6ECECB"/>
              </a:buClr>
              <a:buFont typeface="Arial" panose="020B0604020202020204" pitchFamily="34" charset="0"/>
              <a:buChar char="•"/>
            </a:pPr>
            <a:r>
              <a:rPr lang="sl-SI" sz="2400" dirty="0">
                <a:solidFill>
                  <a:schemeClr val="tx1"/>
                </a:solidFill>
              </a:rPr>
              <a:t> … pripravili model BMC in naredili SWOT analizo</a:t>
            </a:r>
            <a:endParaRPr lang="en-US" sz="2400" dirty="0">
              <a:solidFill>
                <a:schemeClr val="tx1"/>
              </a:solidFill>
            </a:endParaRPr>
          </a:p>
        </p:txBody>
      </p:sp>
      <p:pic>
        <p:nvPicPr>
          <p:cNvPr id="5" name="Označba mesta slike 4" descr="Slika, ki vsebuje besede drevo, postelja, notranji, polaganje&#10;&#10;Opis je samodejno ustvarjen">
            <a:extLst>
              <a:ext uri="{FF2B5EF4-FFF2-40B4-BE49-F238E27FC236}">
                <a16:creationId xmlns:a16="http://schemas.microsoft.com/office/drawing/2014/main" id="{43FA1AD1-0247-49BC-9C17-DFA303FF7234}"/>
              </a:ext>
            </a:extLst>
          </p:cNvPr>
          <p:cNvPicPr>
            <a:picLocks noChangeAspect="1"/>
          </p:cNvPicPr>
          <p:nvPr/>
        </p:nvPicPr>
        <p:blipFill>
          <a:blip r:embed="rId2"/>
          <a:srcRect t="10328" b="10328"/>
          <a:stretch>
            <a:fillRect/>
          </a:stretch>
        </p:blipFill>
        <p:spPr>
          <a:xfrm>
            <a:off x="7324460" y="0"/>
            <a:ext cx="5214074" cy="6858000"/>
          </a:xfrm>
          <a:prstGeom prst="rect">
            <a:avLst/>
          </a:prstGeom>
        </p:spPr>
      </p:pic>
    </p:spTree>
    <p:extLst>
      <p:ext uri="{BB962C8B-B14F-4D97-AF65-F5344CB8AC3E}">
        <p14:creationId xmlns:p14="http://schemas.microsoft.com/office/powerpoint/2010/main" val="88691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5602AB7-6113-B344-989E-A7BFD9C35797}"/>
              </a:ext>
            </a:extLst>
          </p:cNvPr>
          <p:cNvSpPr>
            <a:spLocks noGrp="1"/>
          </p:cNvSpPr>
          <p:nvPr>
            <p:ph type="body" sz="quarter" idx="14"/>
          </p:nvPr>
        </p:nvSpPr>
        <p:spPr>
          <a:xfrm>
            <a:off x="3555494" y="5025868"/>
            <a:ext cx="785328" cy="1056986"/>
          </a:xfrm>
        </p:spPr>
        <p:txBody>
          <a:bodyPr>
            <a:normAutofit fontScale="85000" lnSpcReduction="20000"/>
          </a:bodyPr>
          <a:lstStyle/>
          <a:p>
            <a:r>
              <a:rPr lang="en-US" dirty="0"/>
              <a:t>”</a:t>
            </a:r>
          </a:p>
        </p:txBody>
      </p:sp>
      <p:sp>
        <p:nvSpPr>
          <p:cNvPr id="14" name="Text Placeholder 1">
            <a:extLst>
              <a:ext uri="{FF2B5EF4-FFF2-40B4-BE49-F238E27FC236}">
                <a16:creationId xmlns:a16="http://schemas.microsoft.com/office/drawing/2014/main" id="{E4A7E569-97BF-4643-8C9A-20AF97112398}"/>
              </a:ext>
            </a:extLst>
          </p:cNvPr>
          <p:cNvSpPr>
            <a:spLocks noGrp="1"/>
          </p:cNvSpPr>
          <p:nvPr>
            <p:ph type="body" sz="quarter" idx="13"/>
          </p:nvPr>
        </p:nvSpPr>
        <p:spPr>
          <a:xfrm>
            <a:off x="638942" y="3017520"/>
            <a:ext cx="3503291" cy="2823059"/>
          </a:xfrm>
        </p:spPr>
        <p:txBody>
          <a:bodyPr/>
          <a:lstStyle/>
          <a:p>
            <a:r>
              <a:rPr lang="en-GB" dirty="0"/>
              <a:t>“</a:t>
            </a:r>
            <a:r>
              <a:rPr lang="pl-PL" dirty="0"/>
              <a:t>Akcija je temeljni ključ do uspeha</a:t>
            </a:r>
            <a:r>
              <a:rPr lang="en-GB" dirty="0"/>
              <a:t>.” </a:t>
            </a:r>
            <a:endParaRPr lang="sl-SI" dirty="0"/>
          </a:p>
          <a:p>
            <a:r>
              <a:rPr lang="en-GB" dirty="0"/>
              <a:t>~Pablo Picasso</a:t>
            </a:r>
            <a:endParaRPr lang="en-US" dirty="0"/>
          </a:p>
        </p:txBody>
      </p:sp>
      <p:sp>
        <p:nvSpPr>
          <p:cNvPr id="15" name="Text Placeholder 3">
            <a:extLst>
              <a:ext uri="{FF2B5EF4-FFF2-40B4-BE49-F238E27FC236}">
                <a16:creationId xmlns:a16="http://schemas.microsoft.com/office/drawing/2014/main" id="{1EB12704-8F11-3E4D-83E4-F25734F4734A}"/>
              </a:ext>
            </a:extLst>
          </p:cNvPr>
          <p:cNvSpPr>
            <a:spLocks noGrp="1"/>
          </p:cNvSpPr>
          <p:nvPr>
            <p:ph type="body" sz="quarter" idx="15"/>
          </p:nvPr>
        </p:nvSpPr>
        <p:spPr>
          <a:xfrm>
            <a:off x="556645" y="3124390"/>
            <a:ext cx="1013099" cy="1081850"/>
          </a:xfrm>
        </p:spPr>
        <p:txBody>
          <a:bodyPr>
            <a:normAutofit fontScale="92500" lnSpcReduction="20000"/>
          </a:bodyPr>
          <a:lstStyle/>
          <a:p>
            <a:r>
              <a:rPr lang="en-US" dirty="0"/>
              <a:t>“</a:t>
            </a:r>
          </a:p>
        </p:txBody>
      </p:sp>
      <p:pic>
        <p:nvPicPr>
          <p:cNvPr id="8" name="Označba mesta slike 7">
            <a:extLst>
              <a:ext uri="{FF2B5EF4-FFF2-40B4-BE49-F238E27FC236}">
                <a16:creationId xmlns:a16="http://schemas.microsoft.com/office/drawing/2014/main" id="{0AEC70A9-62C1-43AB-8275-3F1276CCDC3F}"/>
              </a:ext>
            </a:extLst>
          </p:cNvPr>
          <p:cNvPicPr>
            <a:picLocks noGrp="1" noChangeAspect="1"/>
          </p:cNvPicPr>
          <p:nvPr>
            <p:ph type="pic" sz="quarter" idx="19"/>
          </p:nvPr>
        </p:nvPicPr>
        <p:blipFill>
          <a:blip r:embed="rId2"/>
          <a:srcRect t="3552" b="3552"/>
          <a:stretch>
            <a:fillRect/>
          </a:stretch>
        </p:blipFill>
        <p:spPr>
          <a:xfrm>
            <a:off x="4745738" y="1010789"/>
            <a:ext cx="6363462" cy="3778250"/>
          </a:xfrm>
        </p:spPr>
      </p:pic>
    </p:spTree>
    <p:extLst>
      <p:ext uri="{BB962C8B-B14F-4D97-AF65-F5344CB8AC3E}">
        <p14:creationId xmlns:p14="http://schemas.microsoft.com/office/powerpoint/2010/main" val="3547875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a:t>
            </a:r>
            <a:r>
              <a:rPr lang="sl-SI" sz="2400" b="1" dirty="0">
                <a:solidFill>
                  <a:schemeClr val="bg1">
                    <a:lumMod val="65000"/>
                  </a:schemeClr>
                </a:solidFill>
                <a:effectLst>
                  <a:outerShdw blurRad="38100" dist="38100" dir="2700000" algn="tl">
                    <a:srgbClr val="000000">
                      <a:alpha val="43137"/>
                    </a:srgbClr>
                  </a:outerShdw>
                </a:effectLst>
              </a:rPr>
              <a:t>Uvod v </a:t>
            </a:r>
            <a:r>
              <a:rPr lang="sl-SI" sz="2400" b="1" dirty="0" err="1">
                <a:solidFill>
                  <a:schemeClr val="bg1">
                    <a:lumMod val="65000"/>
                  </a:schemeClr>
                </a:solidFill>
                <a:effectLst>
                  <a:outerShdw blurRad="38100" dist="38100" dir="2700000" algn="tl">
                    <a:srgbClr val="000000">
                      <a:alpha val="43137"/>
                    </a:srgbClr>
                  </a:outerShdw>
                </a:effectLst>
              </a:rPr>
              <a:t>velnes</a:t>
            </a:r>
            <a:r>
              <a:rPr lang="sl-SI" sz="2400" b="1" dirty="0">
                <a:solidFill>
                  <a:schemeClr val="bg1">
                    <a:lumMod val="65000"/>
                  </a:schemeClr>
                </a:solidFill>
                <a:effectLst>
                  <a:outerShdw blurRad="38100" dist="38100" dir="2700000" algn="tl">
                    <a:srgbClr val="000000">
                      <a:alpha val="43137"/>
                    </a:srgbClr>
                  </a:outerShdw>
                </a:effectLst>
              </a:rPr>
              <a:t> in dobro počutje</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Dobro počutje v novi dobi</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Ekonomija izkušenj</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kulinaričnem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3"/>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Priprava izkušenj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Izkustveno popotovanje gostov</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2"/>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2"/>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2"/>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2"/>
          <a:stretch>
            <a:fillRect/>
          </a:stretch>
        </p:blipFill>
        <p:spPr>
          <a:xfrm>
            <a:off x="6897680" y="3388145"/>
            <a:ext cx="360000" cy="360000"/>
          </a:xfrm>
          <a:prstGeom prst="rect">
            <a:avLst/>
          </a:prstGeom>
        </p:spPr>
      </p:pic>
      <p:pic>
        <p:nvPicPr>
          <p:cNvPr id="5" name="Označba mesta slike 4" descr="Slika, ki vsebuje besede drevo, postelja, notranji, polaganje&#10;&#10;Opis je samodejno ustvarjen">
            <a:extLst>
              <a:ext uri="{FF2B5EF4-FFF2-40B4-BE49-F238E27FC236}">
                <a16:creationId xmlns:a16="http://schemas.microsoft.com/office/drawing/2014/main" id="{42D9C135-ED2F-46F1-8A69-4D3EE00C82A2}"/>
              </a:ext>
            </a:extLst>
          </p:cNvPr>
          <p:cNvPicPr>
            <a:picLocks noGrp="1" noChangeAspect="1"/>
          </p:cNvPicPr>
          <p:nvPr>
            <p:ph type="pic" sz="quarter" idx="15"/>
          </p:nvPr>
        </p:nvPicPr>
        <p:blipFill>
          <a:blip r:embed="rId4"/>
          <a:srcRect t="10328" b="10328"/>
          <a:stretch>
            <a:fillRect/>
          </a:stretch>
        </p:blipFill>
        <p:spPr/>
      </p:pic>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3"/>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3"/>
          <a:stretch>
            <a:fillRect/>
          </a:stretch>
        </p:blipFill>
        <p:spPr>
          <a:xfrm>
            <a:off x="6869710" y="4500963"/>
            <a:ext cx="360000" cy="360000"/>
          </a:xfrm>
          <a:prstGeom prst="rect">
            <a:avLst/>
          </a:prstGeom>
        </p:spPr>
      </p:pic>
      <p:sp>
        <p:nvSpPr>
          <p:cNvPr id="23" name="Seta: Pentágono 49">
            <a:extLst>
              <a:ext uri="{FF2B5EF4-FFF2-40B4-BE49-F238E27FC236}">
                <a16:creationId xmlns:a16="http://schemas.microsoft.com/office/drawing/2014/main" id="{4F888448-C680-461C-9601-4EC9FC2D6CC5}"/>
              </a:ext>
            </a:extLst>
          </p:cNvPr>
          <p:cNvSpPr/>
          <p:nvPr/>
        </p:nvSpPr>
        <p:spPr>
          <a:xfrm>
            <a:off x="360420" y="4478092"/>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VII</a:t>
            </a:r>
            <a:r>
              <a:rPr lang="en-GB" sz="2800" b="1" dirty="0">
                <a:effectLst>
                  <a:outerShdw blurRad="38100" dist="38100" dir="2700000" algn="tl">
                    <a:srgbClr val="000000">
                      <a:alpha val="43137"/>
                    </a:srgbClr>
                  </a:outerShdw>
                </a:effectLst>
              </a:rPr>
              <a:t>. </a:t>
            </a:r>
            <a:r>
              <a:rPr lang="sl-SI" sz="2800" b="1" dirty="0">
                <a:effectLst>
                  <a:outerShdw blurRad="38100" dist="38100" dir="2700000" algn="tl">
                    <a:srgbClr val="000000">
                      <a:alpha val="43137"/>
                    </a:srgbClr>
                  </a:outerShdw>
                </a:effectLst>
              </a:rPr>
              <a:t>Ustvari svoje </a:t>
            </a:r>
            <a:r>
              <a:rPr lang="sl-SI" sz="2800" b="1" dirty="0" err="1">
                <a:effectLst>
                  <a:outerShdw blurRad="38100" dist="38100" dir="2700000" algn="tl">
                    <a:srgbClr val="000000">
                      <a:alpha val="43137"/>
                    </a:srgbClr>
                  </a:outerShdw>
                </a:effectLst>
              </a:rPr>
              <a:t>velneško</a:t>
            </a:r>
            <a:r>
              <a:rPr lang="sl-SI" sz="2800" b="1" dirty="0">
                <a:effectLst>
                  <a:outerShdw blurRad="38100" dist="38100" dir="2700000" algn="tl">
                    <a:srgbClr val="000000">
                      <a:alpha val="43137"/>
                    </a:srgbClr>
                  </a:outerShdw>
                </a:effectLst>
              </a:rPr>
              <a:t> podjetje</a:t>
            </a:r>
            <a:endParaRPr lang="en-US" sz="2800" b="1" dirty="0">
              <a:effectLst>
                <a:outerShdw blurRad="38100" dist="38100" dir="2700000" algn="tl">
                  <a:srgbClr val="000000">
                    <a:alpha val="43137"/>
                  </a:srgbClr>
                </a:outerShdw>
              </a:effectLst>
            </a:endParaRPr>
          </a:p>
        </p:txBody>
      </p:sp>
      <p:pic>
        <p:nvPicPr>
          <p:cNvPr id="31" name="Imagem 63">
            <a:extLst>
              <a:ext uri="{FF2B5EF4-FFF2-40B4-BE49-F238E27FC236}">
                <a16:creationId xmlns:a16="http://schemas.microsoft.com/office/drawing/2014/main" id="{42E00ACA-22BC-4BDC-B3B3-618C3EFD073A}"/>
              </a:ext>
            </a:extLst>
          </p:cNvPr>
          <p:cNvPicPr>
            <a:picLocks noChangeAspect="1"/>
          </p:cNvPicPr>
          <p:nvPr/>
        </p:nvPicPr>
        <p:blipFill>
          <a:blip r:embed="rId2"/>
          <a:stretch>
            <a:fillRect/>
          </a:stretch>
        </p:blipFill>
        <p:spPr>
          <a:xfrm>
            <a:off x="6880800" y="3935648"/>
            <a:ext cx="360000" cy="360000"/>
          </a:xfrm>
          <a:prstGeom prst="rect">
            <a:avLst/>
          </a:prstGeom>
        </p:spPr>
      </p:pic>
      <p:sp>
        <p:nvSpPr>
          <p:cNvPr id="24" name="Retângulo 47">
            <a:extLst>
              <a:ext uri="{FF2B5EF4-FFF2-40B4-BE49-F238E27FC236}">
                <a16:creationId xmlns:a16="http://schemas.microsoft.com/office/drawing/2014/main" id="{F6C93D48-332D-42CB-9E34-D29323021711}"/>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4901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7762625" y="1097785"/>
            <a:ext cx="3104978" cy="697353"/>
          </a:xfrm>
        </p:spPr>
        <p:txBody>
          <a:bodyPr/>
          <a:lstStyle/>
          <a:p>
            <a:r>
              <a:rPr lang="sl-SI" dirty="0"/>
              <a:t>Najlepša hvala</a:t>
            </a:r>
            <a:endParaRPr lang="en-US" dirty="0"/>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a:xfrm>
            <a:off x="7927725" y="2774439"/>
            <a:ext cx="3854522" cy="697353"/>
          </a:xfrm>
        </p:spPr>
        <p:txBody>
          <a:bodyPr/>
          <a:lstStyle/>
          <a:p>
            <a:r>
              <a:rPr lang="sl-SI" dirty="0"/>
              <a:t>Še vprašanja</a:t>
            </a:r>
            <a:r>
              <a:rPr lang="en-US" dirty="0"/>
              <a:t>?</a:t>
            </a:r>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nvPr>
        </p:nvSpPr>
        <p:spPr>
          <a:xfrm>
            <a:off x="8360634" y="4129625"/>
            <a:ext cx="2812464" cy="323455"/>
          </a:xfrm>
        </p:spPr>
        <p:txBody>
          <a:bodyPr/>
          <a:lstStyle/>
          <a:p>
            <a:r>
              <a:rPr lang="sl-SI" dirty="0"/>
              <a:t>Drugo</a:t>
            </a:r>
            <a:r>
              <a:rPr lang="en-US" dirty="0"/>
              <a:t> ?</a:t>
            </a:r>
          </a:p>
        </p:txBody>
      </p:sp>
      <p:sp>
        <p:nvSpPr>
          <p:cNvPr id="14" name="Text Placeholder 13">
            <a:extLst>
              <a:ext uri="{FF2B5EF4-FFF2-40B4-BE49-F238E27FC236}">
                <a16:creationId xmlns:a16="http://schemas.microsoft.com/office/drawing/2014/main" id="{D0BB2397-4AB1-C643-9FCA-001FDA848B68}"/>
              </a:ext>
            </a:extLst>
          </p:cNvPr>
          <p:cNvSpPr>
            <a:spLocks noGrp="1"/>
          </p:cNvSpPr>
          <p:nvPr>
            <p:ph type="body" sz="quarter" idx="16"/>
          </p:nvPr>
        </p:nvSpPr>
        <p:spPr>
          <a:xfrm>
            <a:off x="8360634" y="4675556"/>
            <a:ext cx="2812464" cy="323455"/>
          </a:xfrm>
        </p:spPr>
        <p:txBody>
          <a:bodyPr/>
          <a:lstStyle/>
          <a:p>
            <a:r>
              <a:rPr lang="en-US" dirty="0"/>
              <a:t>Email ?</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nvPr>
        </p:nvSpPr>
        <p:spPr>
          <a:xfrm>
            <a:off x="8360634" y="5242495"/>
            <a:ext cx="2812464" cy="323455"/>
          </a:xfrm>
        </p:spPr>
        <p:txBody>
          <a:bodyPr/>
          <a:lstStyle/>
          <a:p>
            <a:r>
              <a:rPr lang="en-US" dirty="0"/>
              <a:t>Website ?</a:t>
            </a:r>
          </a:p>
        </p:txBody>
      </p:sp>
      <p:sp>
        <p:nvSpPr>
          <p:cNvPr id="16" name="Google Shape;482;p39">
            <a:extLst>
              <a:ext uri="{FF2B5EF4-FFF2-40B4-BE49-F238E27FC236}">
                <a16:creationId xmlns:a16="http://schemas.microsoft.com/office/drawing/2014/main" id="{7CCB777B-BDAE-6D47-A52E-F9F1342771A2}"/>
              </a:ext>
            </a:extLst>
          </p:cNvPr>
          <p:cNvSpPr/>
          <p:nvPr/>
        </p:nvSpPr>
        <p:spPr>
          <a:xfrm>
            <a:off x="8016097" y="4127670"/>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664;p39">
            <a:extLst>
              <a:ext uri="{FF2B5EF4-FFF2-40B4-BE49-F238E27FC236}">
                <a16:creationId xmlns:a16="http://schemas.microsoft.com/office/drawing/2014/main" id="{87575102-C7D5-8644-919B-91C3D8CF226B}"/>
              </a:ext>
            </a:extLst>
          </p:cNvPr>
          <p:cNvGrpSpPr/>
          <p:nvPr/>
        </p:nvGrpSpPr>
        <p:grpSpPr>
          <a:xfrm>
            <a:off x="8019608" y="5239347"/>
            <a:ext cx="301041" cy="301041"/>
            <a:chOff x="5941025" y="3634400"/>
            <a:chExt cx="467650" cy="467650"/>
          </a:xfrm>
        </p:grpSpPr>
        <p:sp>
          <p:nvSpPr>
            <p:cNvPr id="18" name="Google Shape;665;p39">
              <a:extLst>
                <a:ext uri="{FF2B5EF4-FFF2-40B4-BE49-F238E27FC236}">
                  <a16:creationId xmlns:a16="http://schemas.microsoft.com/office/drawing/2014/main" id="{AA94378C-4DD7-BC48-A25E-8969F5CEC0D1}"/>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66;p39">
              <a:extLst>
                <a:ext uri="{FF2B5EF4-FFF2-40B4-BE49-F238E27FC236}">
                  <a16:creationId xmlns:a16="http://schemas.microsoft.com/office/drawing/2014/main" id="{CEDB6112-CC19-E14B-8972-8F8569B03E0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7;p39">
              <a:extLst>
                <a:ext uri="{FF2B5EF4-FFF2-40B4-BE49-F238E27FC236}">
                  <a16:creationId xmlns:a16="http://schemas.microsoft.com/office/drawing/2014/main" id="{5A08CE3B-D39A-6D43-9E98-EA5EFB878BE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8;p39">
              <a:extLst>
                <a:ext uri="{FF2B5EF4-FFF2-40B4-BE49-F238E27FC236}">
                  <a16:creationId xmlns:a16="http://schemas.microsoft.com/office/drawing/2014/main" id="{5A6F227C-9C30-3846-8336-C677D4979441}"/>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69;p39">
              <a:extLst>
                <a:ext uri="{FF2B5EF4-FFF2-40B4-BE49-F238E27FC236}">
                  <a16:creationId xmlns:a16="http://schemas.microsoft.com/office/drawing/2014/main" id="{175134F6-E8DA-AB4D-88D9-971F3C3A4F0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70;p39">
              <a:extLst>
                <a:ext uri="{FF2B5EF4-FFF2-40B4-BE49-F238E27FC236}">
                  <a16:creationId xmlns:a16="http://schemas.microsoft.com/office/drawing/2014/main" id="{00B484E2-23E6-814E-83A3-E1727F9018F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506;p39">
            <a:extLst>
              <a:ext uri="{FF2B5EF4-FFF2-40B4-BE49-F238E27FC236}">
                <a16:creationId xmlns:a16="http://schemas.microsoft.com/office/drawing/2014/main" id="{DCECA0F0-3B85-2148-A685-A2D5D8F43C48}"/>
              </a:ext>
            </a:extLst>
          </p:cNvPr>
          <p:cNvGrpSpPr/>
          <p:nvPr/>
        </p:nvGrpSpPr>
        <p:grpSpPr>
          <a:xfrm>
            <a:off x="7979264" y="4733041"/>
            <a:ext cx="299463" cy="202260"/>
            <a:chOff x="564675" y="1700625"/>
            <a:chExt cx="465200" cy="314200"/>
          </a:xfrm>
        </p:grpSpPr>
        <p:sp>
          <p:nvSpPr>
            <p:cNvPr id="25" name="Google Shape;507;p39">
              <a:extLst>
                <a:ext uri="{FF2B5EF4-FFF2-40B4-BE49-F238E27FC236}">
                  <a16:creationId xmlns:a16="http://schemas.microsoft.com/office/drawing/2014/main" id="{5079D089-85DB-9D49-9F25-2A9055B8CDF6}"/>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8;p39">
              <a:extLst>
                <a:ext uri="{FF2B5EF4-FFF2-40B4-BE49-F238E27FC236}">
                  <a16:creationId xmlns:a16="http://schemas.microsoft.com/office/drawing/2014/main" id="{37C46F19-6FAD-3948-889A-579E9E69EDD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09;p39">
              <a:extLst>
                <a:ext uri="{FF2B5EF4-FFF2-40B4-BE49-F238E27FC236}">
                  <a16:creationId xmlns:a16="http://schemas.microsoft.com/office/drawing/2014/main" id="{5989F3C4-C9F2-B349-B5EF-16F4EBF239D1}"/>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56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Učni cilji</a:t>
            </a:r>
            <a:endParaRPr lang="en-US" sz="3600" b="1" dirty="0"/>
          </a:p>
        </p:txBody>
      </p:sp>
      <p:sp>
        <p:nvSpPr>
          <p:cNvPr id="7" name="Retângulo 6">
            <a:extLst>
              <a:ext uri="{FF2B5EF4-FFF2-40B4-BE49-F238E27FC236}">
                <a16:creationId xmlns:a16="http://schemas.microsoft.com/office/drawing/2014/main" id="{606DCFB3-64B7-488A-B947-C31A018AA38D}"/>
              </a:ext>
            </a:extLst>
          </p:cNvPr>
          <p:cNvSpPr/>
          <p:nvPr/>
        </p:nvSpPr>
        <p:spPr>
          <a:xfrm>
            <a:off x="331470" y="1046457"/>
            <a:ext cx="11518408"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Razumeti podjetništvo</a:t>
            </a:r>
            <a:endParaRPr lang="en-US" sz="2400" dirty="0">
              <a:solidFill>
                <a:schemeClr val="tx1"/>
              </a:solidFill>
            </a:endParaRP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Načrtovati korake za ustanovitev lastnega podjetja</a:t>
            </a:r>
            <a:endParaRPr lang="en-US" sz="2400" dirty="0">
              <a:solidFill>
                <a:schemeClr val="tx1"/>
              </a:solidFill>
            </a:endParaRPr>
          </a:p>
          <a:p>
            <a:pPr>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Uporaba orodij, ki vam bodo pomagala pri načrtovanju </a:t>
            </a:r>
          </a:p>
          <a:p>
            <a:pPr>
              <a:buClr>
                <a:srgbClr val="6ECECB"/>
              </a:buClr>
            </a:pPr>
            <a:r>
              <a:rPr lang="sl-SI" sz="2400" dirty="0">
                <a:solidFill>
                  <a:schemeClr val="tx1"/>
                </a:solidFill>
              </a:rPr>
              <a:t>   </a:t>
            </a:r>
            <a:r>
              <a:rPr lang="en-US" sz="2400" dirty="0">
                <a:solidFill>
                  <a:schemeClr val="tx1"/>
                </a:solidFill>
              </a:rPr>
              <a:t>(business</a:t>
            </a:r>
            <a:r>
              <a:rPr lang="sl-SI" sz="2400" dirty="0">
                <a:solidFill>
                  <a:schemeClr val="tx1"/>
                </a:solidFill>
              </a:rPr>
              <a:t> model</a:t>
            </a:r>
            <a:r>
              <a:rPr lang="en-US" sz="2400" dirty="0">
                <a:solidFill>
                  <a:schemeClr val="tx1"/>
                </a:solidFill>
              </a:rPr>
              <a:t> canvas</a:t>
            </a:r>
            <a:r>
              <a:rPr lang="sl-SI" sz="2400" dirty="0">
                <a:solidFill>
                  <a:schemeClr val="tx1"/>
                </a:solidFill>
              </a:rPr>
              <a:t> (BMC)</a:t>
            </a:r>
            <a:r>
              <a:rPr lang="en-US" sz="2400" dirty="0">
                <a:solidFill>
                  <a:schemeClr val="tx1"/>
                </a:solidFill>
              </a:rPr>
              <a:t>, SWOT </a:t>
            </a:r>
            <a:r>
              <a:rPr lang="sl-SI" sz="2400" dirty="0">
                <a:solidFill>
                  <a:schemeClr val="tx1"/>
                </a:solidFill>
              </a:rPr>
              <a:t>analiza, </a:t>
            </a:r>
            <a:r>
              <a:rPr lang="sl-SI" sz="2400" dirty="0" err="1">
                <a:solidFill>
                  <a:schemeClr val="tx1"/>
                </a:solidFill>
              </a:rPr>
              <a:t>USPs</a:t>
            </a:r>
            <a:r>
              <a:rPr lang="en-US"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Razumevanje trendov dobrega počutja in </a:t>
            </a:r>
            <a:r>
              <a:rPr lang="sl-SI" sz="2400" dirty="0" err="1">
                <a:solidFill>
                  <a:schemeClr val="tx1"/>
                </a:solidFill>
              </a:rPr>
              <a:t>velneških</a:t>
            </a:r>
            <a:r>
              <a:rPr lang="sl-SI" sz="2400" dirty="0">
                <a:solidFill>
                  <a:schemeClr val="tx1"/>
                </a:solidFill>
              </a:rPr>
              <a:t> trendov 2021</a:t>
            </a:r>
            <a:endParaRPr lang="en-US" sz="2400" dirty="0">
              <a:solidFill>
                <a:schemeClr val="tx1"/>
              </a:solidFill>
            </a:endParaRP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Analiza primerov podobnih podjetij po svetu</a:t>
            </a:r>
            <a:endParaRPr lang="en-US" sz="2400" dirty="0">
              <a:solidFill>
                <a:schemeClr val="tx1"/>
              </a:solidFill>
            </a:endParaRPr>
          </a:p>
          <a:p>
            <a:pPr>
              <a:buClr>
                <a:srgbClr val="6ECECB"/>
              </a:buClr>
              <a:buFont typeface="Arial" panose="020B0604020202020204" pitchFamily="34" charset="0"/>
              <a:buChar char="•"/>
            </a:pPr>
            <a:r>
              <a:rPr lang="en-US" sz="2400" dirty="0">
                <a:solidFill>
                  <a:schemeClr val="tx1"/>
                </a:solidFill>
              </a:rPr>
              <a:t> </a:t>
            </a:r>
            <a:r>
              <a:rPr lang="sl-SI" sz="2400" dirty="0">
                <a:solidFill>
                  <a:schemeClr val="tx1"/>
                </a:solidFill>
              </a:rPr>
              <a:t>Ogled primerov regionalnih poslovnih podvigov na področju </a:t>
            </a:r>
          </a:p>
          <a:p>
            <a:pPr>
              <a:buClr>
                <a:srgbClr val="6ECECB"/>
              </a:buClr>
            </a:pPr>
            <a:r>
              <a:rPr lang="sl-SI" sz="2400" dirty="0">
                <a:solidFill>
                  <a:schemeClr val="tx1"/>
                </a:solidFill>
              </a:rPr>
              <a:t>   dobrega počutja</a:t>
            </a:r>
            <a:endParaRPr lang="en-US" sz="2400" dirty="0">
              <a:solidFill>
                <a:schemeClr val="tx1"/>
              </a:solidFill>
            </a:endParaRPr>
          </a:p>
        </p:txBody>
      </p:sp>
      <p:grpSp>
        <p:nvGrpSpPr>
          <p:cNvPr id="4" name="Google Shape;448;p39">
            <a:extLst>
              <a:ext uri="{FF2B5EF4-FFF2-40B4-BE49-F238E27FC236}">
                <a16:creationId xmlns:a16="http://schemas.microsoft.com/office/drawing/2014/main" id="{82D14AAA-100B-4746-B075-24BB631CB956}"/>
              </a:ext>
            </a:extLst>
          </p:cNvPr>
          <p:cNvGrpSpPr/>
          <p:nvPr/>
        </p:nvGrpSpPr>
        <p:grpSpPr>
          <a:xfrm>
            <a:off x="9911130" y="1234774"/>
            <a:ext cx="342903" cy="447293"/>
            <a:chOff x="590250" y="244200"/>
            <a:chExt cx="407975" cy="532175"/>
          </a:xfrm>
        </p:grpSpPr>
        <p:sp>
          <p:nvSpPr>
            <p:cNvPr id="5" name="Google Shape;449;p39">
              <a:extLst>
                <a:ext uri="{FF2B5EF4-FFF2-40B4-BE49-F238E27FC236}">
                  <a16:creationId xmlns:a16="http://schemas.microsoft.com/office/drawing/2014/main" id="{A9F413BE-56C4-464B-97BF-AB8E80256809}"/>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0;p39">
              <a:extLst>
                <a:ext uri="{FF2B5EF4-FFF2-40B4-BE49-F238E27FC236}">
                  <a16:creationId xmlns:a16="http://schemas.microsoft.com/office/drawing/2014/main" id="{5706D955-BE40-45ED-90AC-5091342DEE9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1;p39">
              <a:extLst>
                <a:ext uri="{FF2B5EF4-FFF2-40B4-BE49-F238E27FC236}">
                  <a16:creationId xmlns:a16="http://schemas.microsoft.com/office/drawing/2014/main" id="{5C764E76-F661-4E35-B4B1-E6033F1A294E}"/>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2;p39">
              <a:extLst>
                <a:ext uri="{FF2B5EF4-FFF2-40B4-BE49-F238E27FC236}">
                  <a16:creationId xmlns:a16="http://schemas.microsoft.com/office/drawing/2014/main" id="{B439EF40-EA8E-4B8C-BCE1-6CA13357C4F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3;p39">
              <a:extLst>
                <a:ext uri="{FF2B5EF4-FFF2-40B4-BE49-F238E27FC236}">
                  <a16:creationId xmlns:a16="http://schemas.microsoft.com/office/drawing/2014/main" id="{624F4997-CEAB-4750-BB4A-E2ACB8418A0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4;p39">
              <a:extLst>
                <a:ext uri="{FF2B5EF4-FFF2-40B4-BE49-F238E27FC236}">
                  <a16:creationId xmlns:a16="http://schemas.microsoft.com/office/drawing/2014/main" id="{0FB91D00-31DC-4362-B635-938421680F0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5;p39">
              <a:extLst>
                <a:ext uri="{FF2B5EF4-FFF2-40B4-BE49-F238E27FC236}">
                  <a16:creationId xmlns:a16="http://schemas.microsoft.com/office/drawing/2014/main" id="{3755A69C-8AEE-44A8-B40D-1F6F380BADDA}"/>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6;p39">
              <a:extLst>
                <a:ext uri="{FF2B5EF4-FFF2-40B4-BE49-F238E27FC236}">
                  <a16:creationId xmlns:a16="http://schemas.microsoft.com/office/drawing/2014/main" id="{B7FD9D87-57FA-44BD-9AC2-42725E54F0F3}"/>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7;p39">
              <a:extLst>
                <a:ext uri="{FF2B5EF4-FFF2-40B4-BE49-F238E27FC236}">
                  <a16:creationId xmlns:a16="http://schemas.microsoft.com/office/drawing/2014/main" id="{8DDF7318-4CAD-4E79-8789-D175E3FF8CEE}"/>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8;p39">
              <a:extLst>
                <a:ext uri="{FF2B5EF4-FFF2-40B4-BE49-F238E27FC236}">
                  <a16:creationId xmlns:a16="http://schemas.microsoft.com/office/drawing/2014/main" id="{13DD9288-4F24-49BF-9BB4-D4A0D2CC457E}"/>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9;p39">
              <a:extLst>
                <a:ext uri="{FF2B5EF4-FFF2-40B4-BE49-F238E27FC236}">
                  <a16:creationId xmlns:a16="http://schemas.microsoft.com/office/drawing/2014/main" id="{C67DF0FE-875B-4505-8DFA-C06DCBF02C2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0;p39">
              <a:extLst>
                <a:ext uri="{FF2B5EF4-FFF2-40B4-BE49-F238E27FC236}">
                  <a16:creationId xmlns:a16="http://schemas.microsoft.com/office/drawing/2014/main" id="{1C466C5B-7589-47C2-8B09-535BA944ED12}"/>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1;p39">
              <a:extLst>
                <a:ext uri="{FF2B5EF4-FFF2-40B4-BE49-F238E27FC236}">
                  <a16:creationId xmlns:a16="http://schemas.microsoft.com/office/drawing/2014/main" id="{EA52422D-7B87-43E9-A2DC-4A9E3D58351D}"/>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2;p39">
              <a:extLst>
                <a:ext uri="{FF2B5EF4-FFF2-40B4-BE49-F238E27FC236}">
                  <a16:creationId xmlns:a16="http://schemas.microsoft.com/office/drawing/2014/main" id="{39D8D050-E3F4-4967-83A1-9B87CD225EE5}"/>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25;p39">
            <a:extLst>
              <a:ext uri="{FF2B5EF4-FFF2-40B4-BE49-F238E27FC236}">
                <a16:creationId xmlns:a16="http://schemas.microsoft.com/office/drawing/2014/main" id="{E5DB7357-B2CA-499E-9B62-7E26682AB70E}"/>
              </a:ext>
            </a:extLst>
          </p:cNvPr>
          <p:cNvGrpSpPr/>
          <p:nvPr/>
        </p:nvGrpSpPr>
        <p:grpSpPr>
          <a:xfrm>
            <a:off x="9860323" y="1994642"/>
            <a:ext cx="369505" cy="369505"/>
            <a:chOff x="2594050" y="1631825"/>
            <a:chExt cx="439625" cy="439625"/>
          </a:xfrm>
        </p:grpSpPr>
        <p:sp>
          <p:nvSpPr>
            <p:cNvPr id="21" name="Google Shape;526;p39">
              <a:extLst>
                <a:ext uri="{FF2B5EF4-FFF2-40B4-BE49-F238E27FC236}">
                  <a16:creationId xmlns:a16="http://schemas.microsoft.com/office/drawing/2014/main" id="{BEC34F9C-60F0-4AF0-9368-2938A84F28E0}"/>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7;p39">
              <a:extLst>
                <a:ext uri="{FF2B5EF4-FFF2-40B4-BE49-F238E27FC236}">
                  <a16:creationId xmlns:a16="http://schemas.microsoft.com/office/drawing/2014/main" id="{4E142E4E-EECB-466D-B794-7CD08CD6D897}"/>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8;p39">
              <a:extLst>
                <a:ext uri="{FF2B5EF4-FFF2-40B4-BE49-F238E27FC236}">
                  <a16:creationId xmlns:a16="http://schemas.microsoft.com/office/drawing/2014/main" id="{FBFB59FA-937C-437A-8893-BDF06C1D993F}"/>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9;p39">
              <a:extLst>
                <a:ext uri="{FF2B5EF4-FFF2-40B4-BE49-F238E27FC236}">
                  <a16:creationId xmlns:a16="http://schemas.microsoft.com/office/drawing/2014/main" id="{69BFE018-C883-4D0E-98E4-EEB09492109B}"/>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787;p39">
            <a:extLst>
              <a:ext uri="{FF2B5EF4-FFF2-40B4-BE49-F238E27FC236}">
                <a16:creationId xmlns:a16="http://schemas.microsoft.com/office/drawing/2014/main" id="{A910C3E9-28EF-4E95-B535-24D1334A9A01}"/>
              </a:ext>
            </a:extLst>
          </p:cNvPr>
          <p:cNvGrpSpPr/>
          <p:nvPr/>
        </p:nvGrpSpPr>
        <p:grpSpPr>
          <a:xfrm>
            <a:off x="9913684" y="2768471"/>
            <a:ext cx="337797" cy="319873"/>
            <a:chOff x="5973900" y="318475"/>
            <a:chExt cx="401900" cy="380575"/>
          </a:xfrm>
        </p:grpSpPr>
        <p:sp>
          <p:nvSpPr>
            <p:cNvPr id="26" name="Google Shape;788;p39">
              <a:extLst>
                <a:ext uri="{FF2B5EF4-FFF2-40B4-BE49-F238E27FC236}">
                  <a16:creationId xmlns:a16="http://schemas.microsoft.com/office/drawing/2014/main" id="{7B9406EC-7319-4F9D-8B52-F29808306F51}"/>
                </a:ext>
              </a:extLst>
            </p:cNvPr>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9;p39">
              <a:extLst>
                <a:ext uri="{FF2B5EF4-FFF2-40B4-BE49-F238E27FC236}">
                  <a16:creationId xmlns:a16="http://schemas.microsoft.com/office/drawing/2014/main" id="{C9566258-01BB-42D2-81D3-B7C581A974BC}"/>
                </a:ext>
              </a:extLst>
            </p:cNvPr>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0;p39">
              <a:extLst>
                <a:ext uri="{FF2B5EF4-FFF2-40B4-BE49-F238E27FC236}">
                  <a16:creationId xmlns:a16="http://schemas.microsoft.com/office/drawing/2014/main" id="{59E40A5E-E85D-488D-840A-19353376D1C7}"/>
                </a:ext>
              </a:extLst>
            </p:cNvPr>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1;p39">
              <a:extLst>
                <a:ext uri="{FF2B5EF4-FFF2-40B4-BE49-F238E27FC236}">
                  <a16:creationId xmlns:a16="http://schemas.microsoft.com/office/drawing/2014/main" id="{160ED147-D356-4300-9348-E5B48E3700C4}"/>
                </a:ext>
              </a:extLst>
            </p:cNvPr>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2;p39">
              <a:extLst>
                <a:ext uri="{FF2B5EF4-FFF2-40B4-BE49-F238E27FC236}">
                  <a16:creationId xmlns:a16="http://schemas.microsoft.com/office/drawing/2014/main" id="{0CD793C7-868D-435F-907F-FAE0BD33C0D8}"/>
                </a:ext>
              </a:extLst>
            </p:cNvPr>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3;p39">
              <a:extLst>
                <a:ext uri="{FF2B5EF4-FFF2-40B4-BE49-F238E27FC236}">
                  <a16:creationId xmlns:a16="http://schemas.microsoft.com/office/drawing/2014/main" id="{296A29C8-9B6A-425C-A51B-4E2A0048AF92}"/>
                </a:ext>
              </a:extLst>
            </p:cNvPr>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4;p39">
              <a:extLst>
                <a:ext uri="{FF2B5EF4-FFF2-40B4-BE49-F238E27FC236}">
                  <a16:creationId xmlns:a16="http://schemas.microsoft.com/office/drawing/2014/main" id="{D660FEF1-7A64-4207-AB33-E66472AE4C81}"/>
                </a:ext>
              </a:extLst>
            </p:cNvPr>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5;p39">
              <a:extLst>
                <a:ext uri="{FF2B5EF4-FFF2-40B4-BE49-F238E27FC236}">
                  <a16:creationId xmlns:a16="http://schemas.microsoft.com/office/drawing/2014/main" id="{37C85C41-EB64-4BE4-B5A6-0B94A039BCC0}"/>
                </a:ext>
              </a:extLst>
            </p:cNvPr>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6;p39">
              <a:extLst>
                <a:ext uri="{FF2B5EF4-FFF2-40B4-BE49-F238E27FC236}">
                  <a16:creationId xmlns:a16="http://schemas.microsoft.com/office/drawing/2014/main" id="{964199F2-AAA3-44F6-8AE1-1DBD78E35D2F}"/>
                </a:ext>
              </a:extLst>
            </p:cNvPr>
            <p:cNvSpPr/>
            <p:nvPr/>
          </p:nvSpPr>
          <p:spPr>
            <a:xfrm>
              <a:off x="6024450" y="573000"/>
              <a:ext cx="300800" cy="25"/>
            </a:xfrm>
            <a:custGeom>
              <a:avLst/>
              <a:gdLst/>
              <a:ahLst/>
              <a:cxnLst/>
              <a:rect l="l" t="t" r="r" b="b"/>
              <a:pathLst>
                <a:path w="12032" h="1" fill="none" extrusionOk="0">
                  <a:moveTo>
                    <a:pt x="0" y="0"/>
                  </a:moveTo>
                  <a:lnTo>
                    <a:pt x="12032"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7;p39">
              <a:extLst>
                <a:ext uri="{FF2B5EF4-FFF2-40B4-BE49-F238E27FC236}">
                  <a16:creationId xmlns:a16="http://schemas.microsoft.com/office/drawing/2014/main" id="{86E232CD-5110-46B7-8EC0-E1E2AEAE287B}"/>
                </a:ext>
              </a:extLst>
            </p:cNvPr>
            <p:cNvSpPr/>
            <p:nvPr/>
          </p:nvSpPr>
          <p:spPr>
            <a:xfrm>
              <a:off x="6024450" y="514550"/>
              <a:ext cx="300800" cy="25"/>
            </a:xfrm>
            <a:custGeom>
              <a:avLst/>
              <a:gdLst/>
              <a:ahLst/>
              <a:cxnLst/>
              <a:rect l="l" t="t" r="r" b="b"/>
              <a:pathLst>
                <a:path w="12032" h="1" fill="none" extrusionOk="0">
                  <a:moveTo>
                    <a:pt x="0" y="0"/>
                  </a:moveTo>
                  <a:lnTo>
                    <a:pt x="12032"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8;p39">
              <a:extLst>
                <a:ext uri="{FF2B5EF4-FFF2-40B4-BE49-F238E27FC236}">
                  <a16:creationId xmlns:a16="http://schemas.microsoft.com/office/drawing/2014/main" id="{E5EF0D28-277E-441C-922C-0A6CE780BBCE}"/>
                </a:ext>
              </a:extLst>
            </p:cNvPr>
            <p:cNvSpPr/>
            <p:nvPr/>
          </p:nvSpPr>
          <p:spPr>
            <a:xfrm>
              <a:off x="6264950"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p39">
              <a:extLst>
                <a:ext uri="{FF2B5EF4-FFF2-40B4-BE49-F238E27FC236}">
                  <a16:creationId xmlns:a16="http://schemas.microsoft.com/office/drawing/2014/main" id="{6A37B2E0-ACBB-4D14-81F6-7540B1EFCE9B}"/>
                </a:ext>
              </a:extLst>
            </p:cNvPr>
            <p:cNvSpPr/>
            <p:nvPr/>
          </p:nvSpPr>
          <p:spPr>
            <a:xfrm>
              <a:off x="6204675" y="456100"/>
              <a:ext cx="25" cy="175375"/>
            </a:xfrm>
            <a:custGeom>
              <a:avLst/>
              <a:gdLst/>
              <a:ahLst/>
              <a:cxnLst/>
              <a:rect l="l" t="t" r="r" b="b"/>
              <a:pathLst>
                <a:path w="1" h="7015" fill="none" extrusionOk="0">
                  <a:moveTo>
                    <a:pt x="0" y="0"/>
                  </a:moveTo>
                  <a:lnTo>
                    <a:pt x="0"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0;p39">
              <a:extLst>
                <a:ext uri="{FF2B5EF4-FFF2-40B4-BE49-F238E27FC236}">
                  <a16:creationId xmlns:a16="http://schemas.microsoft.com/office/drawing/2014/main" id="{03DDE021-9030-4C6C-97D9-9D035693A99F}"/>
                </a:ext>
              </a:extLst>
            </p:cNvPr>
            <p:cNvSpPr/>
            <p:nvPr/>
          </p:nvSpPr>
          <p:spPr>
            <a:xfrm>
              <a:off x="6145000"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p39">
              <a:extLst>
                <a:ext uri="{FF2B5EF4-FFF2-40B4-BE49-F238E27FC236}">
                  <a16:creationId xmlns:a16="http://schemas.microsoft.com/office/drawing/2014/main" id="{7FF2243B-8FAD-4FAE-AC6F-F6B977D2487A}"/>
                </a:ext>
              </a:extLst>
            </p:cNvPr>
            <p:cNvSpPr/>
            <p:nvPr/>
          </p:nvSpPr>
          <p:spPr>
            <a:xfrm>
              <a:off x="6084725"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653;p39">
            <a:extLst>
              <a:ext uri="{FF2B5EF4-FFF2-40B4-BE49-F238E27FC236}">
                <a16:creationId xmlns:a16="http://schemas.microsoft.com/office/drawing/2014/main" id="{C7217803-3D7A-4C7D-8B3F-5FF69B4B3464}"/>
              </a:ext>
            </a:extLst>
          </p:cNvPr>
          <p:cNvGrpSpPr/>
          <p:nvPr/>
        </p:nvGrpSpPr>
        <p:grpSpPr>
          <a:xfrm>
            <a:off x="9922918" y="3711088"/>
            <a:ext cx="369505" cy="268183"/>
            <a:chOff x="4604550" y="3714775"/>
            <a:chExt cx="439625" cy="319075"/>
          </a:xfrm>
        </p:grpSpPr>
        <p:sp>
          <p:nvSpPr>
            <p:cNvPr id="42" name="Google Shape;654;p39">
              <a:extLst>
                <a:ext uri="{FF2B5EF4-FFF2-40B4-BE49-F238E27FC236}">
                  <a16:creationId xmlns:a16="http://schemas.microsoft.com/office/drawing/2014/main" id="{C4BDE30F-19CA-4613-806C-C0DCE4559B63}"/>
                </a:ext>
              </a:extLst>
            </p:cNvPr>
            <p:cNvSpPr/>
            <p:nvPr/>
          </p:nvSpPr>
          <p:spPr>
            <a:xfrm>
              <a:off x="4604550" y="3714775"/>
              <a:ext cx="439625" cy="319075"/>
            </a:xfrm>
            <a:custGeom>
              <a:avLst/>
              <a:gdLst/>
              <a:ahLst/>
              <a:cxnLst/>
              <a:rect l="l" t="t" r="r" b="b"/>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55;p39">
              <a:extLst>
                <a:ext uri="{FF2B5EF4-FFF2-40B4-BE49-F238E27FC236}">
                  <a16:creationId xmlns:a16="http://schemas.microsoft.com/office/drawing/2014/main" id="{A4A463B8-A427-4EFB-9F39-F8C31655763B}"/>
                </a:ext>
              </a:extLst>
            </p:cNvPr>
            <p:cNvSpPr/>
            <p:nvPr/>
          </p:nvSpPr>
          <p:spPr>
            <a:xfrm>
              <a:off x="4647175" y="3761675"/>
              <a:ext cx="354400" cy="213725"/>
            </a:xfrm>
            <a:custGeom>
              <a:avLst/>
              <a:gdLst/>
              <a:ahLst/>
              <a:cxnLst/>
              <a:rect l="l" t="t" r="r" b="b"/>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664;p39">
            <a:extLst>
              <a:ext uri="{FF2B5EF4-FFF2-40B4-BE49-F238E27FC236}">
                <a16:creationId xmlns:a16="http://schemas.microsoft.com/office/drawing/2014/main" id="{017E74D3-C42D-4D72-88FF-B8D6469AC950}"/>
              </a:ext>
            </a:extLst>
          </p:cNvPr>
          <p:cNvGrpSpPr/>
          <p:nvPr/>
        </p:nvGrpSpPr>
        <p:grpSpPr>
          <a:xfrm>
            <a:off x="9911120" y="4260772"/>
            <a:ext cx="393060" cy="393060"/>
            <a:chOff x="5941025" y="3634400"/>
            <a:chExt cx="467650" cy="467650"/>
          </a:xfrm>
        </p:grpSpPr>
        <p:sp>
          <p:nvSpPr>
            <p:cNvPr id="45" name="Google Shape;665;p39">
              <a:extLst>
                <a:ext uri="{FF2B5EF4-FFF2-40B4-BE49-F238E27FC236}">
                  <a16:creationId xmlns:a16="http://schemas.microsoft.com/office/drawing/2014/main" id="{6FD731D1-67C6-452C-BBB1-72DAF17538DF}"/>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6;p39">
              <a:extLst>
                <a:ext uri="{FF2B5EF4-FFF2-40B4-BE49-F238E27FC236}">
                  <a16:creationId xmlns:a16="http://schemas.microsoft.com/office/drawing/2014/main" id="{7094B171-86B8-4575-B17D-9A3A3CC15E7A}"/>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7;p39">
              <a:extLst>
                <a:ext uri="{FF2B5EF4-FFF2-40B4-BE49-F238E27FC236}">
                  <a16:creationId xmlns:a16="http://schemas.microsoft.com/office/drawing/2014/main" id="{A2F1B5C6-2824-44A2-9E95-E8650B07B379}"/>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8;p39">
              <a:extLst>
                <a:ext uri="{FF2B5EF4-FFF2-40B4-BE49-F238E27FC236}">
                  <a16:creationId xmlns:a16="http://schemas.microsoft.com/office/drawing/2014/main" id="{FB498F12-1A01-485B-9254-24D76EDD77DB}"/>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69;p39">
              <a:extLst>
                <a:ext uri="{FF2B5EF4-FFF2-40B4-BE49-F238E27FC236}">
                  <a16:creationId xmlns:a16="http://schemas.microsoft.com/office/drawing/2014/main" id="{C17DEA77-D5B1-401A-8266-63C9DC94353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0;p39">
              <a:extLst>
                <a:ext uri="{FF2B5EF4-FFF2-40B4-BE49-F238E27FC236}">
                  <a16:creationId xmlns:a16="http://schemas.microsoft.com/office/drawing/2014/main" id="{5CE4677F-70A8-44FD-BB48-F330D510E96E}"/>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832;p39">
            <a:extLst>
              <a:ext uri="{FF2B5EF4-FFF2-40B4-BE49-F238E27FC236}">
                <a16:creationId xmlns:a16="http://schemas.microsoft.com/office/drawing/2014/main" id="{8D91BA36-D217-4DA4-ADDE-44B3EBDE1900}"/>
              </a:ext>
            </a:extLst>
          </p:cNvPr>
          <p:cNvGrpSpPr/>
          <p:nvPr/>
        </p:nvGrpSpPr>
        <p:grpSpPr>
          <a:xfrm>
            <a:off x="9983308" y="5054341"/>
            <a:ext cx="256416" cy="414535"/>
            <a:chOff x="1988225" y="4286525"/>
            <a:chExt cx="305075" cy="493200"/>
          </a:xfrm>
        </p:grpSpPr>
        <p:sp>
          <p:nvSpPr>
            <p:cNvPr id="52" name="Google Shape;833;p39">
              <a:extLst>
                <a:ext uri="{FF2B5EF4-FFF2-40B4-BE49-F238E27FC236}">
                  <a16:creationId xmlns:a16="http://schemas.microsoft.com/office/drawing/2014/main" id="{EB84FC53-A970-451B-B724-3E3A26B11326}"/>
                </a:ext>
              </a:extLst>
            </p:cNvPr>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4;p39">
              <a:extLst>
                <a:ext uri="{FF2B5EF4-FFF2-40B4-BE49-F238E27FC236}">
                  <a16:creationId xmlns:a16="http://schemas.microsoft.com/office/drawing/2014/main" id="{E6C00DA5-E821-49F7-8BF3-189730DCC02D}"/>
                </a:ext>
              </a:extLst>
            </p:cNvPr>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5;p39">
              <a:extLst>
                <a:ext uri="{FF2B5EF4-FFF2-40B4-BE49-F238E27FC236}">
                  <a16:creationId xmlns:a16="http://schemas.microsoft.com/office/drawing/2014/main" id="{8590D0D7-C88E-4601-9A4E-FEB9F02D4514}"/>
                </a:ext>
              </a:extLst>
            </p:cNvPr>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6;p39">
              <a:extLst>
                <a:ext uri="{FF2B5EF4-FFF2-40B4-BE49-F238E27FC236}">
                  <a16:creationId xmlns:a16="http://schemas.microsoft.com/office/drawing/2014/main" id="{DFF56173-DC6A-466F-8374-B29E7BEEC0B2}"/>
                </a:ext>
              </a:extLst>
            </p:cNvPr>
            <p:cNvSpPr/>
            <p:nvPr/>
          </p:nvSpPr>
          <p:spPr>
            <a:xfrm>
              <a:off x="2161750" y="4522750"/>
              <a:ext cx="25" cy="256975"/>
            </a:xfrm>
            <a:custGeom>
              <a:avLst/>
              <a:gdLst/>
              <a:ahLst/>
              <a:cxnLst/>
              <a:rect l="l" t="t" r="r" b="b"/>
              <a:pathLst>
                <a:path w="1" h="10279" fill="none" extrusionOk="0">
                  <a:moveTo>
                    <a:pt x="1" y="10279"/>
                  </a:moveTo>
                  <a:lnTo>
                    <a:pt x="1"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7;p39">
              <a:extLst>
                <a:ext uri="{FF2B5EF4-FFF2-40B4-BE49-F238E27FC236}">
                  <a16:creationId xmlns:a16="http://schemas.microsoft.com/office/drawing/2014/main" id="{B871ED3D-59FD-485C-A26B-00845EE46DB4}"/>
                </a:ext>
              </a:extLst>
            </p:cNvPr>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8;p39">
              <a:extLst>
                <a:ext uri="{FF2B5EF4-FFF2-40B4-BE49-F238E27FC236}">
                  <a16:creationId xmlns:a16="http://schemas.microsoft.com/office/drawing/2014/main" id="{A55CE92E-4275-4A59-AE7E-172BDC5A21F6}"/>
                </a:ext>
              </a:extLst>
            </p:cNvPr>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9;p39">
              <a:extLst>
                <a:ext uri="{FF2B5EF4-FFF2-40B4-BE49-F238E27FC236}">
                  <a16:creationId xmlns:a16="http://schemas.microsoft.com/office/drawing/2014/main" id="{922F96BB-A3E8-4ADC-BF52-386895AFEE50}"/>
                </a:ext>
              </a:extLst>
            </p:cNvPr>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4224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Vsebina </a:t>
            </a:r>
            <a:r>
              <a:rPr lang="en-US" sz="3600" b="1" dirty="0"/>
              <a:t>&amp; </a:t>
            </a:r>
            <a:r>
              <a:rPr lang="sl-SI" sz="3600" b="1" dirty="0"/>
              <a:t>Viri</a:t>
            </a:r>
            <a:endParaRPr lang="en-US" sz="3600" b="1" dirty="0"/>
          </a:p>
        </p:txBody>
      </p:sp>
      <p:sp>
        <p:nvSpPr>
          <p:cNvPr id="9" name="Retângulo 8">
            <a:extLst>
              <a:ext uri="{FF2B5EF4-FFF2-40B4-BE49-F238E27FC236}">
                <a16:creationId xmlns:a16="http://schemas.microsoft.com/office/drawing/2014/main" id="{8AFDAA92-3D51-4E84-9C5F-72FBAB8D7BF4}"/>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Vsebina</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a:t>
            </a:r>
            <a:r>
              <a:rPr lang="en-US" sz="2400" dirty="0">
                <a:solidFill>
                  <a:srgbClr val="6ECECB"/>
                </a:solidFill>
              </a:rPr>
              <a:t> </a:t>
            </a:r>
            <a:r>
              <a:rPr lang="sl-SI" sz="2400" dirty="0">
                <a:solidFill>
                  <a:schemeClr val="tx1"/>
                </a:solidFill>
              </a:rPr>
              <a:t>Kako postati podjetnik</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b.</a:t>
            </a:r>
            <a:r>
              <a:rPr lang="en-US" sz="2400" dirty="0">
                <a:solidFill>
                  <a:srgbClr val="6ECECB"/>
                </a:solidFill>
              </a:rPr>
              <a:t> </a:t>
            </a:r>
            <a:r>
              <a:rPr lang="sl-SI" sz="2400" dirty="0">
                <a:solidFill>
                  <a:schemeClr val="tx1"/>
                </a:solidFill>
              </a:rPr>
              <a:t>Izzivi pri vzpostavljanju lastnega podjetja</a:t>
            </a:r>
            <a:endParaRPr lang="en-US" sz="2400" dirty="0">
              <a:solidFill>
                <a:schemeClr val="tx1"/>
              </a:solidFill>
            </a:endParaRPr>
          </a:p>
          <a:p>
            <a:pPr>
              <a:spcBef>
                <a:spcPts val="0"/>
              </a:spcBef>
            </a:pPr>
            <a:r>
              <a:rPr lang="en-US" sz="2400" b="1" dirty="0">
                <a:solidFill>
                  <a:srgbClr val="6ECECB"/>
                </a:solidFill>
              </a:rPr>
              <a:t>c. </a:t>
            </a:r>
            <a:r>
              <a:rPr lang="sl-SI" sz="2400" dirty="0">
                <a:solidFill>
                  <a:schemeClr val="tx1"/>
                </a:solidFill>
              </a:rPr>
              <a:t>Business model </a:t>
            </a:r>
            <a:r>
              <a:rPr lang="en-US" sz="2400" dirty="0">
                <a:solidFill>
                  <a:schemeClr val="tx1"/>
                </a:solidFill>
              </a:rPr>
              <a:t>canvas</a:t>
            </a:r>
            <a:r>
              <a:rPr lang="sl-SI" sz="2400" dirty="0">
                <a:solidFill>
                  <a:schemeClr val="tx1"/>
                </a:solidFill>
              </a:rPr>
              <a:t> (BMC) – poslovni model BMC</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d.</a:t>
            </a:r>
            <a:r>
              <a:rPr lang="en-US" sz="2400" dirty="0"/>
              <a:t> </a:t>
            </a:r>
            <a:r>
              <a:rPr lang="sl-SI" sz="2400" dirty="0">
                <a:solidFill>
                  <a:schemeClr val="tx1"/>
                </a:solidFill>
              </a:rPr>
              <a:t>SWOT </a:t>
            </a:r>
            <a:r>
              <a:rPr lang="en-US" sz="2400" dirty="0">
                <a:solidFill>
                  <a:schemeClr val="tx1"/>
                </a:solidFill>
              </a:rPr>
              <a:t>anal</a:t>
            </a:r>
            <a:r>
              <a:rPr lang="sl-SI" sz="2400" dirty="0" err="1">
                <a:solidFill>
                  <a:schemeClr val="tx1"/>
                </a:solidFill>
              </a:rPr>
              <a:t>iza</a:t>
            </a:r>
            <a:endParaRPr lang="en-US" sz="2400" dirty="0">
              <a:solidFill>
                <a:schemeClr val="tx1"/>
              </a:solidFill>
            </a:endParaRPr>
          </a:p>
        </p:txBody>
      </p:sp>
      <p:sp>
        <p:nvSpPr>
          <p:cNvPr id="10" name="Retângulo 9">
            <a:extLst>
              <a:ext uri="{FF2B5EF4-FFF2-40B4-BE49-F238E27FC236}">
                <a16:creationId xmlns:a16="http://schemas.microsoft.com/office/drawing/2014/main" id="{83E6CDD2-C694-424B-8830-01AC9DD888F7}"/>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Viri</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a:t>
            </a:r>
            <a:r>
              <a:rPr lang="en-US" sz="2400" dirty="0">
                <a:solidFill>
                  <a:srgbClr val="6ECECB"/>
                </a:solidFill>
              </a:rPr>
              <a:t> </a:t>
            </a:r>
            <a:r>
              <a:rPr lang="sl-SI" sz="2400" dirty="0">
                <a:solidFill>
                  <a:schemeClr val="tx1"/>
                </a:solidFill>
              </a:rPr>
              <a:t>6 podpornih video filmov</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b.</a:t>
            </a:r>
            <a:r>
              <a:rPr lang="en-US" sz="2400" dirty="0">
                <a:solidFill>
                  <a:srgbClr val="6ECECB"/>
                </a:solidFill>
              </a:rPr>
              <a:t> </a:t>
            </a:r>
            <a:r>
              <a:rPr lang="sl-SI" sz="2400" dirty="0">
                <a:solidFill>
                  <a:schemeClr val="tx1"/>
                </a:solidFill>
              </a:rPr>
              <a:t>6</a:t>
            </a:r>
            <a:r>
              <a:rPr lang="en-US" sz="2400" dirty="0">
                <a:solidFill>
                  <a:schemeClr val="tx1"/>
                </a:solidFill>
              </a:rPr>
              <a:t> </a:t>
            </a:r>
            <a:r>
              <a:rPr lang="sl-SI" sz="2400" dirty="0">
                <a:solidFill>
                  <a:schemeClr val="tx1"/>
                </a:solidFill>
              </a:rPr>
              <a:t>študij primerov</a:t>
            </a:r>
            <a:r>
              <a:rPr lang="en-US" sz="2400" dirty="0">
                <a:solidFill>
                  <a:schemeClr val="tx1"/>
                </a:solidFill>
              </a:rPr>
              <a:t> (</a:t>
            </a:r>
            <a:r>
              <a:rPr lang="sl-SI" sz="2400" dirty="0">
                <a:solidFill>
                  <a:schemeClr val="tx1"/>
                </a:solidFill>
              </a:rPr>
              <a:t>z videi</a:t>
            </a:r>
            <a:r>
              <a:rPr lang="en-US" sz="2400" dirty="0">
                <a:solidFill>
                  <a:schemeClr val="tx1"/>
                </a:solidFill>
              </a:rPr>
              <a:t>)</a:t>
            </a:r>
          </a:p>
          <a:p>
            <a:pPr>
              <a:lnSpc>
                <a:spcPct val="150000"/>
              </a:lnSpc>
              <a:spcBef>
                <a:spcPts val="0"/>
              </a:spcBef>
              <a:spcAft>
                <a:spcPts val="1800"/>
              </a:spcAft>
            </a:pPr>
            <a:r>
              <a:rPr lang="en-US" sz="2400" b="1" dirty="0">
                <a:solidFill>
                  <a:srgbClr val="6ECECB"/>
                </a:solidFill>
              </a:rPr>
              <a:t>c. </a:t>
            </a:r>
            <a:r>
              <a:rPr lang="sl-SI" sz="2400" dirty="0">
                <a:solidFill>
                  <a:schemeClr val="tx1"/>
                </a:solidFill>
              </a:rPr>
              <a:t>7</a:t>
            </a:r>
            <a:r>
              <a:rPr lang="en-US" sz="2400" dirty="0">
                <a:solidFill>
                  <a:schemeClr val="tx1"/>
                </a:solidFill>
              </a:rPr>
              <a:t> </a:t>
            </a:r>
            <a:r>
              <a:rPr lang="sl-SI" sz="2400" dirty="0">
                <a:solidFill>
                  <a:schemeClr val="tx1"/>
                </a:solidFill>
              </a:rPr>
              <a:t>člankov za dodatno branje</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d.</a:t>
            </a:r>
            <a:r>
              <a:rPr lang="en-US" sz="2400" dirty="0"/>
              <a:t> </a:t>
            </a:r>
            <a:r>
              <a:rPr lang="sl-SI" sz="2400" dirty="0">
                <a:solidFill>
                  <a:schemeClr val="tx1"/>
                </a:solidFill>
              </a:rPr>
              <a:t>3</a:t>
            </a:r>
            <a:r>
              <a:rPr lang="en-US" sz="2400" dirty="0">
                <a:solidFill>
                  <a:schemeClr val="tx1"/>
                </a:solidFill>
              </a:rPr>
              <a:t> </a:t>
            </a:r>
            <a:r>
              <a:rPr lang="sl-SI" sz="2400" dirty="0">
                <a:solidFill>
                  <a:schemeClr val="tx1"/>
                </a:solidFill>
              </a:rPr>
              <a:t>naloge</a:t>
            </a:r>
            <a:endParaRPr lang="en-US" sz="2400" dirty="0">
              <a:solidFill>
                <a:schemeClr val="tx1"/>
              </a:solidFill>
            </a:endParaRPr>
          </a:p>
        </p:txBody>
      </p:sp>
      <p:pic>
        <p:nvPicPr>
          <p:cNvPr id="11" name="Imagem 10">
            <a:extLst>
              <a:ext uri="{FF2B5EF4-FFF2-40B4-BE49-F238E27FC236}">
                <a16:creationId xmlns:a16="http://schemas.microsoft.com/office/drawing/2014/main" id="{801EB250-B6A0-44B2-9B55-B42046578061}"/>
              </a:ext>
            </a:extLst>
          </p:cNvPr>
          <p:cNvPicPr>
            <a:picLocks noChangeAspect="1"/>
          </p:cNvPicPr>
          <p:nvPr/>
        </p:nvPicPr>
        <p:blipFill>
          <a:blip r:embed="rId2"/>
          <a:stretch>
            <a:fillRect/>
          </a:stretch>
        </p:blipFill>
        <p:spPr>
          <a:xfrm>
            <a:off x="4666485" y="1342665"/>
            <a:ext cx="720000" cy="720000"/>
          </a:xfrm>
          <a:prstGeom prst="rect">
            <a:avLst/>
          </a:prstGeom>
        </p:spPr>
      </p:pic>
      <p:pic>
        <p:nvPicPr>
          <p:cNvPr id="13" name="Imagem 12">
            <a:extLst>
              <a:ext uri="{FF2B5EF4-FFF2-40B4-BE49-F238E27FC236}">
                <a16:creationId xmlns:a16="http://schemas.microsoft.com/office/drawing/2014/main" id="{3A0903A7-9A25-4BA4-9B03-9714CBCA15F0}"/>
              </a:ext>
            </a:extLst>
          </p:cNvPr>
          <p:cNvPicPr>
            <a:picLocks noChangeAspect="1"/>
          </p:cNvPicPr>
          <p:nvPr/>
        </p:nvPicPr>
        <p:blipFill>
          <a:blip r:embed="rId3"/>
          <a:stretch>
            <a:fillRect/>
          </a:stretch>
        </p:blipFill>
        <p:spPr>
          <a:xfrm>
            <a:off x="10430462" y="1342665"/>
            <a:ext cx="720000" cy="720000"/>
          </a:xfrm>
          <a:prstGeom prst="rect">
            <a:avLst/>
          </a:prstGeom>
        </p:spPr>
      </p:pic>
    </p:spTree>
    <p:extLst>
      <p:ext uri="{BB962C8B-B14F-4D97-AF65-F5344CB8AC3E}">
        <p14:creationId xmlns:p14="http://schemas.microsoft.com/office/powerpoint/2010/main" val="110887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388093" y="936395"/>
            <a:ext cx="3324098" cy="3297980"/>
          </a:xfrm>
        </p:spPr>
        <p:txBody>
          <a:bodyPr/>
          <a:lstStyle/>
          <a:p>
            <a:r>
              <a:rPr lang="sl-SI" dirty="0"/>
              <a:t>KAKO POSTATI PODJETNIK</a:t>
            </a:r>
            <a:endParaRPr lang="en-US" dirty="0"/>
          </a:p>
        </p:txBody>
      </p:sp>
      <p:sp>
        <p:nvSpPr>
          <p:cNvPr id="3" name="Text Placeholder 2">
            <a:extLst>
              <a:ext uri="{FF2B5EF4-FFF2-40B4-BE49-F238E27FC236}">
                <a16:creationId xmlns:a16="http://schemas.microsoft.com/office/drawing/2014/main" id="{C48EC496-FB11-C347-99B6-CFA5D61BD0E1}"/>
              </a:ext>
            </a:extLst>
          </p:cNvPr>
          <p:cNvSpPr>
            <a:spLocks noGrp="1"/>
          </p:cNvSpPr>
          <p:nvPr>
            <p:ph type="body" sz="quarter" idx="14"/>
          </p:nvPr>
        </p:nvSpPr>
        <p:spPr/>
        <p:txBody>
          <a:bodyPr/>
          <a:lstStyle/>
          <a:p>
            <a:r>
              <a:rPr lang="sl-SI" dirty="0"/>
              <a:t>S SKUPNIMI MOČMI BOMO PRIŠLI DO TJA…</a:t>
            </a:r>
            <a:endParaRPr lang="en-US" dirty="0"/>
          </a:p>
        </p:txBody>
      </p:sp>
      <p:pic>
        <p:nvPicPr>
          <p:cNvPr id="8" name="Picture Placeholder 7" descr="A person swimming in a body of water with a mountain in the background&#10;&#10;Description automatically generated">
            <a:extLst>
              <a:ext uri="{FF2B5EF4-FFF2-40B4-BE49-F238E27FC236}">
                <a16:creationId xmlns:a16="http://schemas.microsoft.com/office/drawing/2014/main" id="{FDD7280B-5D2B-DB42-BA63-878FA1355697}"/>
              </a:ext>
            </a:extLst>
          </p:cNvPr>
          <p:cNvPicPr>
            <a:picLocks noGrp="1" noChangeAspect="1"/>
          </p:cNvPicPr>
          <p:nvPr>
            <p:ph type="pic" sz="quarter" idx="19"/>
          </p:nvPr>
        </p:nvPicPr>
        <p:blipFill>
          <a:blip r:embed="rId2"/>
          <a:srcRect t="10440" b="10440"/>
          <a:stretch>
            <a:fillRect/>
          </a:stretch>
        </p:blipFill>
        <p:spPr>
          <a:xfrm>
            <a:off x="3671249" y="29470"/>
            <a:ext cx="8520751" cy="4540151"/>
          </a:xfrm>
        </p:spPr>
      </p:pic>
    </p:spTree>
    <p:extLst>
      <p:ext uri="{BB962C8B-B14F-4D97-AF65-F5344CB8AC3E}">
        <p14:creationId xmlns:p14="http://schemas.microsoft.com/office/powerpoint/2010/main" val="137162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PODJETNIK IN PODJETNIŠTVO</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454752" y="1419940"/>
            <a:ext cx="11211384" cy="1313547"/>
          </a:xfrm>
        </p:spPr>
        <p:txBody>
          <a:bodyPr/>
          <a:lstStyle/>
          <a:p>
            <a:pPr algn="ctr"/>
            <a:r>
              <a:rPr lang="sl-SI" b="1" i="1" dirty="0"/>
              <a:t>PODJETNIK </a:t>
            </a:r>
            <a:r>
              <a:rPr lang="sl-SI" b="1" dirty="0"/>
              <a:t>(po slovarju Cambridge)</a:t>
            </a:r>
            <a:r>
              <a:rPr lang="en-GB" b="1" dirty="0"/>
              <a:t>: </a:t>
            </a:r>
            <a:endParaRPr lang="sl-SI" b="1" dirty="0"/>
          </a:p>
          <a:p>
            <a:pPr algn="ctr"/>
            <a:r>
              <a:rPr lang="sl-SI" b="1" i="1" dirty="0"/>
              <a:t>Je oseba ki poskuša ustvariti dobiček z odprtjem podjetja ali samostojnim poslovanjem, zlasti kadar gre za tveganje.</a:t>
            </a:r>
            <a:endParaRPr lang="en-GB" b="1" i="1" dirty="0"/>
          </a:p>
          <a:p>
            <a:endParaRPr lang="sl-SI" dirty="0"/>
          </a:p>
          <a:p>
            <a:endParaRPr lang="sl-SI" dirty="0"/>
          </a:p>
          <a:p>
            <a:endParaRPr lang="en-GB" dirty="0"/>
          </a:p>
        </p:txBody>
      </p:sp>
      <p:pic>
        <p:nvPicPr>
          <p:cNvPr id="1026" name="Picture 2" descr="Getting started as a Ryerson entrepreneur - News and Events - Ryerson  University">
            <a:extLst>
              <a:ext uri="{FF2B5EF4-FFF2-40B4-BE49-F238E27FC236}">
                <a16:creationId xmlns:a16="http://schemas.microsoft.com/office/drawing/2014/main" id="{4D9323D5-E467-4102-A9A1-920428FB0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0893" y="3793342"/>
            <a:ext cx="2683772" cy="201118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2C2FD008-3E0B-4F05-B004-80ED2E45BA0B}"/>
              </a:ext>
            </a:extLst>
          </p:cNvPr>
          <p:cNvSpPr txBox="1">
            <a:spLocks/>
          </p:cNvSpPr>
          <p:nvPr/>
        </p:nvSpPr>
        <p:spPr>
          <a:xfrm>
            <a:off x="409303" y="3115357"/>
            <a:ext cx="8067590" cy="28871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dirty="0"/>
              <a:t>Podjetnik je posameznik, ki ustvarja novo podjetje, nosi večino tveganj, za katera pa je tudi nagrajen. Postopek ustanavljanja podjetja imenujemo podjetništvo. </a:t>
            </a:r>
          </a:p>
          <a:p>
            <a:r>
              <a:rPr lang="sl-SI" dirty="0"/>
              <a:t>Podjetnika pogosto obravnavamo kot inovatorja, vir nove ideje, proizvoda, storitve, podjetja ali izdelka.</a:t>
            </a:r>
          </a:p>
          <a:p>
            <a:endParaRPr lang="sl-SI" dirty="0"/>
          </a:p>
          <a:p>
            <a:r>
              <a:rPr lang="en-GB" sz="1800" u="sng" dirty="0">
                <a:solidFill>
                  <a:srgbClr val="2D2D2D"/>
                </a:solidFill>
                <a:latin typeface="Arial" panose="020B0604020202020204" pitchFamily="34" charset="0"/>
                <a:ea typeface="Times New Roman" panose="02020603050405020304" pitchFamily="18" charset="0"/>
                <a:hlinkClick r:id="rId3"/>
              </a:rPr>
              <a:t>https://www.investopedia.com/terms/e/entrepreneur.asp</a:t>
            </a:r>
            <a:endParaRPr lang="en-GB" sz="1800" dirty="0">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495541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108DBB-E6AA-418F-AB0E-42ED4F0BCD49}">
  <ds:schemaRefs>
    <ds:schemaRef ds:uri="http://schemas.microsoft.com/sharepoint/v3/contenttype/forms"/>
  </ds:schemaRefs>
</ds:datastoreItem>
</file>

<file path=customXml/itemProps2.xml><?xml version="1.0" encoding="utf-8"?>
<ds:datastoreItem xmlns:ds="http://schemas.openxmlformats.org/officeDocument/2006/customXml" ds:itemID="{4C4BDBF0-C0E0-49F8-BACE-9C54B944D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AA880F-4F46-46C0-962B-22673FD1E5B8}">
  <ds:schemaRefs>
    <ds:schemaRef ds:uri="http://www.w3.org/XML/1998/namespace"/>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purl.org/dc/elements/1.1/"/>
    <ds:schemaRef ds:uri="25ce85cd-ae62-4235-a222-d67401b0d1b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4344</TotalTime>
  <Words>4327</Words>
  <Application>Microsoft Office PowerPoint</Application>
  <PresentationFormat>Širokozaslonsko</PresentationFormat>
  <Paragraphs>348</Paragraphs>
  <Slides>57</Slides>
  <Notes>11</Notes>
  <HiddenSlides>0</HiddenSlides>
  <MMClips>9</MMClips>
  <ScaleCrop>false</ScaleCrop>
  <HeadingPairs>
    <vt:vector size="6" baseType="variant">
      <vt:variant>
        <vt:lpstr>Uporabljene pisave</vt:lpstr>
      </vt:variant>
      <vt:variant>
        <vt:i4>11</vt:i4>
      </vt:variant>
      <vt:variant>
        <vt:lpstr>Tema</vt:lpstr>
      </vt:variant>
      <vt:variant>
        <vt:i4>1</vt:i4>
      </vt:variant>
      <vt:variant>
        <vt:lpstr>Naslovi diapozitivov</vt:lpstr>
      </vt:variant>
      <vt:variant>
        <vt:i4>57</vt:i4>
      </vt:variant>
    </vt:vector>
  </HeadingPairs>
  <TitlesOfParts>
    <vt:vector size="69" baseType="lpstr">
      <vt:lpstr>Arial</vt:lpstr>
      <vt:lpstr>Calibri</vt:lpstr>
      <vt:lpstr>Calibri  </vt:lpstr>
      <vt:lpstr>Calibri Light</vt:lpstr>
      <vt:lpstr>inherit</vt:lpstr>
      <vt:lpstr>Inter</vt:lpstr>
      <vt:lpstr>Open Sans</vt:lpstr>
      <vt:lpstr>Poppins</vt:lpstr>
      <vt:lpstr>Quattrocento Sans</vt:lpstr>
      <vt:lpstr>Times New Roman</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200</cp:revision>
  <cp:lastPrinted>2021-07-06T16:57:49Z</cp:lastPrinted>
  <dcterms:created xsi:type="dcterms:W3CDTF">2019-11-20T14:08:21Z</dcterms:created>
  <dcterms:modified xsi:type="dcterms:W3CDTF">2021-07-26T12:37:01Z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