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7"/>
  </p:notesMasterIdLst>
  <p:sldIdLst>
    <p:sldId id="275" r:id="rId5"/>
    <p:sldId id="288" r:id="rId6"/>
    <p:sldId id="573" r:id="rId7"/>
    <p:sldId id="329" r:id="rId8"/>
    <p:sldId id="451" r:id="rId9"/>
    <p:sldId id="338" r:id="rId10"/>
    <p:sldId id="417" r:id="rId11"/>
    <p:sldId id="304" r:id="rId12"/>
    <p:sldId id="373" r:id="rId13"/>
    <p:sldId id="426" r:id="rId14"/>
    <p:sldId id="372" r:id="rId15"/>
    <p:sldId id="419" r:id="rId16"/>
    <p:sldId id="420" r:id="rId17"/>
    <p:sldId id="378" r:id="rId18"/>
    <p:sldId id="455" r:id="rId19"/>
    <p:sldId id="421" r:id="rId20"/>
    <p:sldId id="422" r:id="rId21"/>
    <p:sldId id="423" r:id="rId22"/>
    <p:sldId id="377" r:id="rId23"/>
    <p:sldId id="376" r:id="rId24"/>
    <p:sldId id="438" r:id="rId25"/>
    <p:sldId id="366" r:id="rId26"/>
    <p:sldId id="459" r:id="rId27"/>
    <p:sldId id="364" r:id="rId28"/>
    <p:sldId id="424" r:id="rId29"/>
    <p:sldId id="367" r:id="rId30"/>
    <p:sldId id="386" r:id="rId31"/>
    <p:sldId id="425" r:id="rId32"/>
    <p:sldId id="384" r:id="rId33"/>
    <p:sldId id="428" r:id="rId34"/>
    <p:sldId id="454" r:id="rId35"/>
    <p:sldId id="429" r:id="rId36"/>
    <p:sldId id="365" r:id="rId37"/>
    <p:sldId id="430" r:id="rId38"/>
    <p:sldId id="379" r:id="rId39"/>
    <p:sldId id="431" r:id="rId40"/>
    <p:sldId id="383" r:id="rId41"/>
    <p:sldId id="433" r:id="rId42"/>
    <p:sldId id="340" r:id="rId43"/>
    <p:sldId id="392" r:id="rId44"/>
    <p:sldId id="461" r:id="rId45"/>
    <p:sldId id="458" r:id="rId46"/>
    <p:sldId id="368" r:id="rId47"/>
    <p:sldId id="434" r:id="rId48"/>
    <p:sldId id="437" r:id="rId49"/>
    <p:sldId id="435" r:id="rId50"/>
    <p:sldId id="436" r:id="rId51"/>
    <p:sldId id="388" r:id="rId52"/>
    <p:sldId id="390" r:id="rId53"/>
    <p:sldId id="391" r:id="rId54"/>
    <p:sldId id="394" r:id="rId55"/>
    <p:sldId id="369" r:id="rId56"/>
    <p:sldId id="395" r:id="rId57"/>
    <p:sldId id="456" r:id="rId58"/>
    <p:sldId id="342" r:id="rId59"/>
    <p:sldId id="343" r:id="rId60"/>
    <p:sldId id="326" r:id="rId61"/>
    <p:sldId id="363" r:id="rId62"/>
    <p:sldId id="327" r:id="rId63"/>
    <p:sldId id="328" r:id="rId64"/>
    <p:sldId id="575" r:id="rId65"/>
    <p:sldId id="298"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crispim" initials="j" lastIdx="4" clrIdx="0">
    <p:extLst>
      <p:ext uri="{19B8F6BF-5375-455C-9EA6-DF929625EA0E}">
        <p15:presenceInfo xmlns:p15="http://schemas.microsoft.com/office/powerpoint/2012/main" userId="S::jcrispim@fundodemaneio.com::816a563b-d84d-48bb-a633-c58b08c71c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CECB"/>
    <a:srgbClr val="FDDE00"/>
    <a:srgbClr val="E8F8F8"/>
    <a:srgbClr val="FFC000"/>
    <a:srgbClr val="00B050"/>
    <a:srgbClr val="FF0000"/>
    <a:srgbClr val="EA64D0"/>
    <a:srgbClr val="BC4CB7"/>
    <a:srgbClr val="FC5E71"/>
    <a:srgbClr val="F798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08" autoAdjust="0"/>
    <p:restoredTop sz="64193" autoAdjust="0"/>
  </p:normalViewPr>
  <p:slideViewPr>
    <p:cSldViewPr snapToGrid="0" snapToObjects="1">
      <p:cViewPr varScale="1">
        <p:scale>
          <a:sx n="38" d="100"/>
          <a:sy n="38" d="100"/>
        </p:scale>
        <p:origin x="468" y="48"/>
      </p:cViewPr>
      <p:guideLst>
        <p:guide pos="3840"/>
        <p:guide orient="horz" pos="2160"/>
      </p:guideLst>
    </p:cSldViewPr>
  </p:slideViewPr>
  <p:notesTextViewPr>
    <p:cViewPr>
      <p:scale>
        <a:sx n="1" d="1"/>
        <a:sy n="1" d="1"/>
      </p:scale>
      <p:origin x="0" y="0"/>
    </p:cViewPr>
  </p:notesTextViewPr>
  <p:sorterViewPr>
    <p:cViewPr>
      <p:scale>
        <a:sx n="97" d="100"/>
        <a:sy n="97" d="100"/>
      </p:scale>
      <p:origin x="0" y="0"/>
    </p:cViewPr>
  </p:sorterViewPr>
  <p:notesViewPr>
    <p:cSldViewPr snapToGrid="0" snapToObjects="1" showGuides="1">
      <p:cViewPr varScale="1">
        <p:scale>
          <a:sx n="87" d="100"/>
          <a:sy n="87" d="100"/>
        </p:scale>
        <p:origin x="2820"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7/26/2021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doi.org/10.1016/j.annals.2017.01.013"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doi.org/10.1016/j.annals.2017.01.013"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doi.org/10.1016/j.annals.2017.01.013"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a:t>
            </a:fld>
            <a:endParaRPr lang="en-US"/>
          </a:p>
        </p:txBody>
      </p:sp>
    </p:spTree>
    <p:extLst>
      <p:ext uri="{BB962C8B-B14F-4D97-AF65-F5344CB8AC3E}">
        <p14:creationId xmlns:p14="http://schemas.microsoft.com/office/powerpoint/2010/main" val="38277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outerShdw blurRad="38100" dist="38100" dir="2700000" algn="tl">
                    <a:srgbClr val="000000">
                      <a:alpha val="43137"/>
                    </a:srgbClr>
                  </a:outerShdw>
                </a:effectLst>
              </a:rPr>
              <a:t>1. </a:t>
            </a:r>
            <a:r>
              <a:rPr lang="en-US" b="1" i="1" dirty="0">
                <a:solidFill>
                  <a:schemeClr val="bg1"/>
                </a:solidFill>
                <a:effectLst>
                  <a:outerShdw blurRad="38100" dist="38100" dir="2700000" algn="tl">
                    <a:srgbClr val="000000">
                      <a:alpha val="43137"/>
                    </a:srgbClr>
                  </a:outerShdw>
                </a:effectLst>
              </a:rPr>
              <a:t>A</a:t>
            </a:r>
            <a:r>
              <a:rPr lang="sl-SI" b="1" i="1" dirty="0" err="1">
                <a:solidFill>
                  <a:schemeClr val="bg1"/>
                </a:solidFill>
                <a:effectLst>
                  <a:outerShdw blurRad="38100" dist="38100" dir="2700000" algn="tl">
                    <a:srgbClr val="000000">
                      <a:alpha val="43137"/>
                    </a:srgbClr>
                  </a:outerShdw>
                </a:effectLst>
              </a:rPr>
              <a:t>ktivnost</a:t>
            </a:r>
            <a:r>
              <a:rPr lang="sl-SI" b="1" i="1" dirty="0">
                <a:solidFill>
                  <a:schemeClr val="bg1"/>
                </a:solidFill>
                <a:effectLst>
                  <a:outerShdw blurRad="38100" dist="38100" dir="2700000" algn="tl">
                    <a:srgbClr val="000000">
                      <a:alpha val="43137"/>
                    </a:srgbClr>
                  </a:outerShdw>
                </a:effectLst>
              </a:rPr>
              <a:t>, v katero se moramo vključiti s svojimi sposobnostmi</a:t>
            </a:r>
            <a:r>
              <a:rPr lang="en-US" b="1" i="1" dirty="0">
                <a:solidFill>
                  <a:schemeClr val="bg1"/>
                </a:solidFill>
                <a:effectLst>
                  <a:outerShdw blurRad="38100" dist="38100" dir="2700000" algn="tl">
                    <a:srgbClr val="000000">
                      <a:alpha val="43137"/>
                    </a:srgbClr>
                  </a:outerShdw>
                </a:effectLst>
              </a:rPr>
              <a:t>:</a:t>
            </a:r>
            <a:r>
              <a:rPr lang="en-US" sz="1200" b="1" dirty="0">
                <a:solidFill>
                  <a:schemeClr val="bg1"/>
                </a:solidFill>
                <a:effectLst>
                  <a:outerShdw blurRad="38100" dist="38100" dir="2700000" algn="tl">
                    <a:srgbClr val="000000">
                      <a:alpha val="43137"/>
                    </a:srgbClr>
                  </a:outerShdw>
                </a:effectLst>
              </a:rPr>
              <a:t> </a:t>
            </a:r>
            <a:r>
              <a:rPr lang="sl-SI" dirty="0"/>
              <a:t>izkustvo se </a:t>
            </a:r>
            <a:r>
              <a:rPr lang="sl-SI" dirty="0" err="1"/>
              <a:t>ponavadi</a:t>
            </a:r>
            <a:r>
              <a:rPr lang="sl-SI" dirty="0"/>
              <a:t> pojavi, ko se soočimo z nalogami, ki jih imamo priložnost dejansko dokončati. Uživanje se pojavi le na meji med dolgočasjem in </a:t>
            </a:r>
            <a:r>
              <a:rPr lang="sl-SI" dirty="0" err="1"/>
              <a:t>anksioznostjo</a:t>
            </a:r>
            <a:r>
              <a:rPr lang="sl-SI" dirty="0"/>
              <a:t>, ko so izzivi ravno prav uravnoteženi s človekovo zmožnostjo za dokončanje aktivnosti.</a:t>
            </a:r>
            <a:r>
              <a:rPr lang="en-US" sz="1200" dirty="0"/>
              <a:t> </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outerShdw blurRad="38100" dist="38100" dir="2700000" algn="tl">
                    <a:srgbClr val="000000">
                      <a:alpha val="43137"/>
                    </a:srgbClr>
                  </a:outerShdw>
                </a:effectLst>
                <a:ea typeface="Times New Roman" panose="02020603050405020304" pitchFamily="18" charset="0"/>
              </a:rPr>
              <a:t>2.</a:t>
            </a:r>
            <a:r>
              <a:rPr lang="en-US" b="1" i="1" dirty="0">
                <a:effectLst>
                  <a:outerShdw blurRad="38100" dist="38100" dir="2700000" algn="tl">
                    <a:srgbClr val="000000">
                      <a:alpha val="43137"/>
                    </a:srgbClr>
                  </a:outerShdw>
                </a:effectLst>
                <a:ea typeface="Times New Roman" panose="02020603050405020304" pitchFamily="18" charset="0"/>
              </a:rPr>
              <a:t> </a:t>
            </a:r>
            <a:r>
              <a:rPr lang="sl-SI" b="1" i="1" dirty="0">
                <a:solidFill>
                  <a:schemeClr val="bg1"/>
                </a:solidFill>
                <a:effectLst>
                  <a:outerShdw blurRad="38100" dist="38100" dir="2700000" algn="tl">
                    <a:srgbClr val="000000">
                      <a:alpha val="43137"/>
                    </a:srgbClr>
                  </a:outerShdw>
                </a:effectLst>
                <a:ea typeface="Times New Roman" panose="02020603050405020304" pitchFamily="18" charset="0"/>
              </a:rPr>
              <a:t>Zlitje z izvedbo</a:t>
            </a:r>
            <a:r>
              <a:rPr lang="en-US" b="1" i="1" dirty="0">
                <a:solidFill>
                  <a:schemeClr val="bg1"/>
                </a:solidFill>
                <a:effectLst>
                  <a:outerShdw blurRad="38100" dist="38100" dir="2700000" algn="tl">
                    <a:srgbClr val="000000">
                      <a:alpha val="43137"/>
                    </a:srgbClr>
                  </a:outerShdw>
                </a:effectLst>
                <a:ea typeface="Times New Roman" panose="02020603050405020304" pitchFamily="18" charset="0"/>
              </a:rPr>
              <a:t>:</a:t>
            </a:r>
            <a:r>
              <a:rPr lang="en-US" b="1" dirty="0">
                <a:effectLst>
                  <a:outerShdw blurRad="38100" dist="38100" dir="2700000" algn="tl">
                    <a:srgbClr val="000000">
                      <a:alpha val="43137"/>
                    </a:srgbClr>
                  </a:outerShdw>
                </a:effectLst>
                <a:ea typeface="Times New Roman" panose="02020603050405020304" pitchFamily="18" charset="0"/>
              </a:rPr>
              <a:t> </a:t>
            </a:r>
            <a:r>
              <a:rPr lang="sl-SI" dirty="0"/>
              <a:t>znati se moramo osredotočiti na to, kar počnemo in usmeriti vso svojo celotno pozornost in vpletenost v dejavnost tako, da postanejo dejanja spontana in samodejna (tj. izklopimo mobilne telefone in zunanje motnje!)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outerShdw blurRad="38100" dist="38100" dir="2700000" algn="tl">
                    <a:srgbClr val="000000">
                      <a:alpha val="43137"/>
                    </a:srgbClr>
                  </a:outerShdw>
                </a:effectLst>
                <a:ea typeface="Times New Roman" panose="02020603050405020304" pitchFamily="18" charset="0"/>
              </a:rPr>
              <a:t>3 &amp; 4. </a:t>
            </a:r>
            <a:r>
              <a:rPr lang="sl-SI" b="1" i="1" dirty="0">
                <a:solidFill>
                  <a:schemeClr val="bg1"/>
                </a:solidFill>
                <a:effectLst>
                  <a:outerShdw blurRad="38100" dist="38100" dir="2700000" algn="tl">
                    <a:srgbClr val="000000">
                      <a:alpha val="43137"/>
                    </a:srgbClr>
                  </a:outerShdw>
                </a:effectLst>
                <a:ea typeface="Times New Roman" panose="02020603050405020304" pitchFamily="18" charset="0"/>
              </a:rPr>
              <a:t>Jasni cilji in povratna informacija:</a:t>
            </a:r>
            <a:r>
              <a:rPr lang="en-US" b="1" i="1" dirty="0">
                <a:solidFill>
                  <a:schemeClr val="bg1"/>
                </a:solidFill>
                <a:effectLst>
                  <a:outerShdw blurRad="38100" dist="38100" dir="2700000" algn="tl">
                    <a:srgbClr val="000000">
                      <a:alpha val="43137"/>
                    </a:srgbClr>
                  </a:outerShdw>
                </a:effectLst>
                <a:ea typeface="Times New Roman" panose="02020603050405020304" pitchFamily="18" charset="0"/>
              </a:rPr>
              <a:t> </a:t>
            </a:r>
            <a:r>
              <a:rPr lang="sl-SI" dirty="0"/>
              <a:t>koncentracija na nalogo je običajno mogoča, ker ima opravljena naloga jasne cilje in zagotavlja takojšnje povratne informacije - ljudje vedo, kaj storiti, in lahko takoj ocenijo učinkovitost svojih dejanj.</a:t>
            </a:r>
            <a:endParaRPr lang="en-US" sz="1200" dirty="0">
              <a:effectLs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outerShdw blurRad="38100" dist="38100" dir="2700000" algn="tl">
                    <a:srgbClr val="000000">
                      <a:alpha val="43137"/>
                    </a:srgbClr>
                  </a:outerShdw>
                </a:effectLst>
                <a:ea typeface="Times New Roman" panose="02020603050405020304" pitchFamily="18" charset="0"/>
              </a:rPr>
              <a:t>5. </a:t>
            </a:r>
            <a:r>
              <a:rPr lang="sl-SI" b="1" i="1" dirty="0">
                <a:solidFill>
                  <a:schemeClr val="bg1"/>
                </a:solidFill>
                <a:effectLst>
                  <a:outerShdw blurRad="38100" dist="38100" dir="2700000" algn="tl">
                    <a:srgbClr val="000000">
                      <a:alpha val="43137"/>
                    </a:srgbClr>
                  </a:outerShdw>
                </a:effectLst>
                <a:ea typeface="Times New Roman" panose="02020603050405020304" pitchFamily="18" charset="0"/>
              </a:rPr>
              <a:t>Popolna osredotočenost na nalogo, izziv</a:t>
            </a:r>
            <a:r>
              <a:rPr lang="en-US" b="1" i="1" dirty="0">
                <a:solidFill>
                  <a:schemeClr val="bg1"/>
                </a:solidFill>
                <a:effectLst>
                  <a:outerShdw blurRad="38100" dist="38100" dir="2700000" algn="tl">
                    <a:srgbClr val="000000">
                      <a:alpha val="43137"/>
                    </a:srgbClr>
                  </a:outerShdw>
                </a:effectLst>
                <a:ea typeface="Times New Roman" panose="02020603050405020304" pitchFamily="18" charset="0"/>
              </a:rPr>
              <a:t>: </a:t>
            </a:r>
            <a:r>
              <a:rPr lang="sl-SI" dirty="0"/>
              <a:t>ljudje se popolnoma osredotočijo na nalogo in ne mislijo na nepomembne informacije. Človek deluje z globokim a lahkotnim sodelovanjem, pri čemer so iz misli odstranjene vsakršne skrbi in frustracije vsakdanjega življenja. </a:t>
            </a:r>
            <a:endParaRPr lang="en-US" sz="1200" dirty="0">
              <a:effectLs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outerShdw blurRad="38100" dist="38100" dir="2700000" algn="tl">
                    <a:srgbClr val="000000">
                      <a:alpha val="43137"/>
                    </a:srgbClr>
                  </a:outerShdw>
                </a:effectLst>
                <a:ea typeface="Times New Roman" panose="02020603050405020304" pitchFamily="18" charset="0"/>
              </a:rPr>
              <a:t>6. </a:t>
            </a:r>
            <a:r>
              <a:rPr lang="sl-SI" b="1" i="1" dirty="0">
                <a:solidFill>
                  <a:schemeClr val="bg1"/>
                </a:solidFill>
                <a:effectLst>
                  <a:outerShdw blurRad="38100" dist="38100" dir="2700000" algn="tl">
                    <a:srgbClr val="000000">
                      <a:alpha val="43137"/>
                    </a:srgbClr>
                  </a:outerShdw>
                </a:effectLst>
                <a:ea typeface="Times New Roman" panose="02020603050405020304" pitchFamily="18" charset="0"/>
              </a:rPr>
              <a:t>Paradoks občutka nadzora</a:t>
            </a:r>
            <a:r>
              <a:rPr lang="en-US" b="1" i="1" dirty="0">
                <a:solidFill>
                  <a:schemeClr val="bg1"/>
                </a:solidFill>
                <a:effectLst>
                  <a:outerShdw blurRad="38100" dist="38100" dir="2700000" algn="tl">
                    <a:srgbClr val="000000">
                      <a:alpha val="43137"/>
                    </a:srgbClr>
                  </a:outerShdw>
                </a:effectLst>
                <a:ea typeface="Times New Roman" panose="02020603050405020304" pitchFamily="18" charset="0"/>
              </a:rPr>
              <a:t>: </a:t>
            </a:r>
            <a:r>
              <a:rPr lang="sl-SI" sz="1200" dirty="0">
                <a:effectLst/>
                <a:ea typeface="Times New Roman" panose="02020603050405020304" pitchFamily="18" charset="0"/>
              </a:rPr>
              <a:t>ljudje doživijo občutek nadzora, ki ne občutijo tveganj, kar dejansko pomeni, da v resnici izgubijo skrb zaradi izgube nadzora.</a:t>
            </a:r>
            <a:endParaRPr lang="en-US" sz="1200" dirty="0">
              <a:effectLs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outerShdw blurRad="38100" dist="38100" dir="2700000" algn="tl">
                    <a:srgbClr val="000000">
                      <a:alpha val="43137"/>
                    </a:srgbClr>
                  </a:outerShdw>
                </a:effectLst>
                <a:ea typeface="Times New Roman" panose="02020603050405020304" pitchFamily="18" charset="0"/>
              </a:rPr>
              <a:t>7. </a:t>
            </a:r>
            <a:r>
              <a:rPr lang="sl-SI" b="1" i="1" dirty="0">
                <a:solidFill>
                  <a:schemeClr val="bg1"/>
                </a:solidFill>
                <a:effectLst>
                  <a:outerShdw blurRad="38100" dist="38100" dir="2700000" algn="tl">
                    <a:srgbClr val="000000">
                      <a:alpha val="43137"/>
                    </a:srgbClr>
                  </a:outerShdw>
                </a:effectLst>
                <a:ea typeface="Times New Roman" panose="02020603050405020304" pitchFamily="18" charset="0"/>
              </a:rPr>
              <a:t>Zmanjšana stopnja samozavedanja</a:t>
            </a:r>
            <a:r>
              <a:rPr lang="en-US" b="1" i="1" dirty="0">
                <a:solidFill>
                  <a:schemeClr val="bg1"/>
                </a:solidFill>
                <a:effectLst>
                  <a:outerShdw blurRad="38100" dist="38100" dir="2700000" algn="tl">
                    <a:srgbClr val="000000">
                      <a:alpha val="43137"/>
                    </a:srgbClr>
                  </a:outerShdw>
                </a:effectLst>
                <a:ea typeface="Times New Roman" panose="02020603050405020304" pitchFamily="18" charset="0"/>
              </a:rPr>
              <a:t>:</a:t>
            </a:r>
            <a:r>
              <a:rPr lang="en-US" b="1" i="1" dirty="0">
                <a:solidFill>
                  <a:schemeClr val="bg1"/>
                </a:solidFill>
                <a:ea typeface="Times New Roman" panose="02020603050405020304" pitchFamily="18" charset="0"/>
              </a:rPr>
              <a:t> </a:t>
            </a:r>
            <a:r>
              <a:rPr lang="sl-SI" dirty="0"/>
              <a:t>ljudje imajo občutek za </a:t>
            </a:r>
            <a:r>
              <a:rPr lang="sl-SI" dirty="0" err="1"/>
              <a:t>transcendentalizem</a:t>
            </a:r>
            <a:r>
              <a:rPr lang="sl-SI" dirty="0"/>
              <a:t> in skrb zase in samozavedanje izgine, paradoksalno pa je, da se občutek samega sebe okrepi po koncu izkušnje zanosa</a:t>
            </a:r>
            <a:r>
              <a:rPr lang="en-US" sz="1200" dirty="0">
                <a:effectLst/>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outerShdw blurRad="38100" dist="38100" dir="2700000" algn="tl">
                    <a:srgbClr val="000000">
                      <a:alpha val="43137"/>
                    </a:srgbClr>
                  </a:outerShdw>
                </a:effectLst>
                <a:ea typeface="Times New Roman" panose="02020603050405020304" pitchFamily="18" charset="0"/>
              </a:rPr>
              <a:t>8. </a:t>
            </a:r>
            <a:r>
              <a:rPr lang="sl-SI" b="1" i="1" dirty="0">
                <a:solidFill>
                  <a:schemeClr val="bg1"/>
                </a:solidFill>
                <a:effectLst>
                  <a:outerShdw blurRad="38100" dist="38100" dir="2700000" algn="tl">
                    <a:srgbClr val="000000">
                      <a:alpha val="43137"/>
                    </a:srgbClr>
                  </a:outerShdw>
                </a:effectLst>
                <a:ea typeface="Times New Roman" panose="02020603050405020304" pitchFamily="18" charset="0"/>
              </a:rPr>
              <a:t>Spremenjeno doživljanje časa</a:t>
            </a:r>
            <a:r>
              <a:rPr lang="en-US" b="1" i="1" dirty="0">
                <a:solidFill>
                  <a:schemeClr val="bg1"/>
                </a:solidFill>
                <a:effectLst>
                  <a:outerShdw blurRad="38100" dist="38100" dir="2700000" algn="tl">
                    <a:srgbClr val="000000">
                      <a:alpha val="43137"/>
                    </a:srgbClr>
                  </a:outerShdw>
                </a:effectLst>
                <a:ea typeface="Times New Roman" panose="02020603050405020304" pitchFamily="18" charset="0"/>
              </a:rPr>
              <a:t>:</a:t>
            </a:r>
            <a:r>
              <a:rPr lang="en-US" b="1" dirty="0">
                <a:effectLst/>
                <a:ea typeface="Times New Roman" panose="02020603050405020304" pitchFamily="18" charset="0"/>
              </a:rPr>
              <a:t> </a:t>
            </a:r>
            <a:r>
              <a:rPr lang="sl-SI" sz="1200" dirty="0">
                <a:effectLst/>
                <a:ea typeface="Times New Roman" panose="02020603050405020304" pitchFamily="18" charset="0"/>
              </a:rPr>
              <a:t>občutek za čas je spremenjen</a:t>
            </a:r>
            <a:r>
              <a:rPr lang="en-US" sz="1200" dirty="0">
                <a:effectLst/>
                <a:ea typeface="Times New Roman" panose="02020603050405020304" pitchFamily="18" charset="0"/>
              </a:rPr>
              <a:t>. </a:t>
            </a:r>
            <a:r>
              <a:rPr lang="sl-SI" sz="1200" dirty="0">
                <a:effectLst/>
                <a:ea typeface="Times New Roman" panose="02020603050405020304" pitchFamily="18" charset="0"/>
              </a:rPr>
              <a:t>Čas ne poteka več, kot </a:t>
            </a:r>
            <a:r>
              <a:rPr lang="sl-SI" sz="1200" dirty="0" err="1">
                <a:effectLst/>
                <a:ea typeface="Times New Roman" panose="02020603050405020304" pitchFamily="18" charset="0"/>
              </a:rPr>
              <a:t>ponavadi</a:t>
            </a:r>
            <a:r>
              <a:rPr lang="en-US" sz="1200" dirty="0">
                <a:effectLst/>
                <a:ea typeface="Times New Roman" panose="02020603050405020304" pitchFamily="18" charset="0"/>
              </a:rPr>
              <a:t>. </a:t>
            </a:r>
            <a:r>
              <a:rPr lang="sl-SI" sz="1200" dirty="0">
                <a:effectLst/>
                <a:ea typeface="Times New Roman" panose="02020603050405020304" pitchFamily="18" charset="0"/>
              </a:rPr>
              <a:t>Čas teče v ritmu aktivnosti</a:t>
            </a:r>
            <a:r>
              <a:rPr lang="en-US" sz="1200" dirty="0">
                <a:effectLst/>
                <a:ea typeface="Times New Roman" panose="02020603050405020304" pitchFamily="18" charset="0"/>
              </a:rPr>
              <a:t>.</a:t>
            </a: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20</a:t>
            </a:fld>
            <a:endParaRPr lang="en-US" dirty="0"/>
          </a:p>
        </p:txBody>
      </p:sp>
    </p:spTree>
    <p:extLst>
      <p:ext uri="{BB962C8B-B14F-4D97-AF65-F5344CB8AC3E}">
        <p14:creationId xmlns:p14="http://schemas.microsoft.com/office/powerpoint/2010/main" val="4160836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Čeprav poročajo, da občutek zanosa ljudje opisujejo na popolnoma enak način, obstaja veliko načinov za doseganje občutka zanosa. V turizmu so avanturistične dejavnosti v veliki meri povezane z občutkom zanosa, vendar lahko tudi druge dejavnosti vodijo do stanja zanosa, na primer ustvarjalne aktivnosti, kulturne dejavnosti (poslikava keramičnega kozarca, obisk muzeja) ter aktivnosti čuječnosti (meditacija na plaži).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dirty="0"/>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Stanje zanosa je rezultat prijetne aktivnosti, ki je notranje motivirana, tj. Izhaja iz lastne notranje motivacije. Je tudi stanje, ki ga je mogoče doseči zgolj individualno.</a:t>
            </a:r>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Zato vse, kar lahko storimo, je, da ustvarimo ustrezne pogoje, ki lahko pri človeku sprožijo občutek zanosa. Po tem bo vedenje vsakega posameznika vplivalo na to, ali je zanos dosežen ali ne.</a:t>
            </a:r>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Zavzetost, uživanje (bodisi s hedonistične bodisi iz </a:t>
            </a:r>
            <a:r>
              <a:rPr lang="sl-SI" dirty="0" err="1"/>
              <a:t>evdajmonične</a:t>
            </a:r>
            <a:r>
              <a:rPr lang="sl-SI" dirty="0"/>
              <a:t> perspektive), </a:t>
            </a:r>
            <a:r>
              <a:rPr lang="sl-SI" dirty="0" err="1"/>
              <a:t>pomenjljivost</a:t>
            </a:r>
            <a:r>
              <a:rPr lang="sl-SI" dirty="0"/>
              <a:t> in novost izkustva so lastnosti izkušnje, ki vplivajo na koncentracijo udeležencev, ki dosežejo občutek zanosa.</a:t>
            </a:r>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Da bi ustvarili ustrezne pogoje, ki na gosta pripeljejo vse občutka zanosa, je pomembno, da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200" b="1" dirty="0">
                <a:effectLst/>
                <a:ea typeface="Times New Roman" panose="02020603050405020304" pitchFamily="18" charset="0"/>
              </a:rPr>
              <a:t>Odstranite zunanje dražljaje</a:t>
            </a:r>
            <a:r>
              <a:rPr lang="en-US" sz="1200" b="0" dirty="0">
                <a:effectLst/>
                <a:ea typeface="Times New Roman" panose="02020603050405020304" pitchFamily="18" charset="0"/>
              </a:rPr>
              <a:t>, </a:t>
            </a:r>
            <a:r>
              <a:rPr lang="sl-SI" sz="1200" b="0" dirty="0">
                <a:effectLst/>
                <a:ea typeface="Times New Roman" panose="02020603050405020304" pitchFamily="18" charset="0"/>
              </a:rPr>
              <a:t>da se udeleženci lahko koncentrirajo na dejavnost.</a:t>
            </a:r>
            <a:r>
              <a:rPr lang="en-US" sz="1200" b="0" dirty="0">
                <a:effectLst/>
                <a:ea typeface="Times New Roman" panose="02020603050405020304" pitchFamily="18"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solidFill>
                  <a:srgbClr val="6ECECB"/>
                </a:solidFill>
              </a:rPr>
              <a:t>P</a:t>
            </a:r>
            <a:r>
              <a:rPr lang="sl-SI" sz="1200" b="1" dirty="0">
                <a:solidFill>
                  <a:srgbClr val="6ECECB"/>
                </a:solidFill>
              </a:rPr>
              <a:t>oskrbite za pravilne dražljaje, stimulatorje</a:t>
            </a:r>
            <a:r>
              <a:rPr lang="en-GB" sz="1200" b="1" dirty="0">
                <a:solidFill>
                  <a:srgbClr val="6ECECB"/>
                </a:solidFill>
              </a:rPr>
              <a:t>:</a:t>
            </a:r>
            <a:r>
              <a:rPr lang="en-GB" sz="1200" b="0" dirty="0">
                <a:solidFill>
                  <a:srgbClr val="6ECECB"/>
                </a:solidFill>
              </a:rPr>
              <a:t> </a:t>
            </a:r>
            <a:r>
              <a:rPr lang="sl-SI" sz="1200" b="0" dirty="0">
                <a:solidFill>
                  <a:srgbClr val="6ECECB"/>
                </a:solidFill>
              </a:rPr>
              <a:t>ustvarite pravilne dražljaje</a:t>
            </a:r>
            <a:r>
              <a:rPr lang="en-GB" sz="1200" dirty="0"/>
              <a:t> </a:t>
            </a:r>
            <a:r>
              <a:rPr lang="sl-SI" sz="1200" dirty="0"/>
              <a:t>in odstranite nepravilne, negativne </a:t>
            </a:r>
            <a:r>
              <a:rPr lang="en-GB" sz="1200" dirty="0"/>
              <a:t>(</a:t>
            </a:r>
            <a:r>
              <a:rPr lang="sl-SI" sz="1200" dirty="0" err="1"/>
              <a:t>npr</a:t>
            </a:r>
            <a:r>
              <a:rPr lang="en-GB" sz="1200" dirty="0"/>
              <a:t>., </a:t>
            </a:r>
            <a:r>
              <a:rPr lang="sl-SI" sz="1200" dirty="0"/>
              <a:t>negativne misli, kot so strah</a:t>
            </a:r>
            <a:r>
              <a:rPr lang="en-GB" sz="1200" dirty="0"/>
              <a:t>, </a:t>
            </a:r>
            <a:r>
              <a:rPr lang="sl-SI" sz="1200" dirty="0" err="1"/>
              <a:t>anksioznost</a:t>
            </a:r>
            <a:r>
              <a:rPr lang="sl-SI" sz="1200" dirty="0"/>
              <a:t>, stres</a:t>
            </a:r>
            <a:r>
              <a:rPr lang="en-GB" sz="1200" dirty="0"/>
              <a:t>);</a:t>
            </a:r>
            <a:r>
              <a:rPr lang="sl-SI" sz="1200" dirty="0"/>
              <a:t> ustvarite dober ambient/estetiko prostora </a:t>
            </a:r>
            <a:r>
              <a:rPr lang="en-GB" sz="1200" dirty="0"/>
              <a:t>(</a:t>
            </a:r>
            <a:r>
              <a:rPr lang="sl-SI" sz="1200" dirty="0"/>
              <a:t>ki pomaga k tranziciji izkustva</a:t>
            </a:r>
            <a:r>
              <a:rPr lang="en-GB" sz="1200" dirty="0"/>
              <a:t>); </a:t>
            </a:r>
            <a:r>
              <a:rPr lang="sl-SI" sz="1200" dirty="0"/>
              <a:t>in udeleženca notranje motivira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t>Id</a:t>
            </a:r>
            <a:r>
              <a:rPr lang="sl-SI" sz="1200" b="1" dirty="0" err="1"/>
              <a:t>entificirajte</a:t>
            </a:r>
            <a:r>
              <a:rPr lang="sl-SI" sz="1200" b="1" dirty="0"/>
              <a:t> </a:t>
            </a:r>
            <a:r>
              <a:rPr lang="sl-SI" sz="1200" b="1" dirty="0" err="1"/>
              <a:t>spocifične</a:t>
            </a:r>
            <a:r>
              <a:rPr lang="sl-SI" sz="1200" b="1" dirty="0"/>
              <a:t> naloge, ki jim morajo udeleženci slediti</a:t>
            </a:r>
            <a:r>
              <a:rPr lang="en-GB" sz="1200" b="1" dirty="0"/>
              <a:t>: </a:t>
            </a:r>
            <a:r>
              <a:rPr lang="sl-SI" sz="1200" dirty="0"/>
              <a:t>udeležencem pomagajte, da se lažje koncentrirajo</a:t>
            </a:r>
            <a:r>
              <a:rPr lang="en-GB" sz="1200" dirty="0"/>
              <a:t>. </a:t>
            </a:r>
            <a:r>
              <a:rPr lang="sl-SI" sz="1200" dirty="0"/>
              <a:t>Izziv mora biti dovolj velik, da motivira in ne preveč težek, da demotivira ali povzroči frustracijo ali strah</a:t>
            </a:r>
            <a:r>
              <a:rPr lang="en-GB" sz="120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200" b="1" dirty="0"/>
              <a:t>Vzpostavite jasne cilje</a:t>
            </a:r>
            <a:r>
              <a:rPr lang="en-GB" sz="1200" b="1" dirty="0"/>
              <a:t>: </a:t>
            </a:r>
            <a:r>
              <a:rPr lang="sl-SI" sz="1200" dirty="0"/>
              <a:t>jasni cilji bodo udeležencem pomagali pri koncentraciji in jim bodo hkrati osmislili nalogo, ki jo ustvarjajo</a:t>
            </a:r>
            <a:r>
              <a:rPr lang="en-GB" sz="120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P</a:t>
            </a:r>
            <a:r>
              <a:rPr lang="sl-SI" b="1" dirty="0" err="1"/>
              <a:t>odajte</a:t>
            </a:r>
            <a:r>
              <a:rPr lang="sl-SI" b="1" dirty="0"/>
              <a:t> povratno informacijo</a:t>
            </a:r>
            <a:r>
              <a:rPr lang="en-GB" b="1" dirty="0"/>
              <a:t>:</a:t>
            </a:r>
            <a:r>
              <a:rPr lang="en-GB" dirty="0"/>
              <a:t> </a:t>
            </a:r>
            <a:r>
              <a:rPr lang="sl-SI" dirty="0"/>
              <a:t>včasih je povratna informacija takojšen rezultat aktivnosti </a:t>
            </a:r>
            <a:r>
              <a:rPr lang="en-GB" dirty="0"/>
              <a:t>(</a:t>
            </a:r>
            <a:r>
              <a:rPr lang="sl-SI" dirty="0"/>
              <a:t>prim. Zadeti v tarčo s puščico)</a:t>
            </a:r>
            <a:r>
              <a:rPr lang="en-GB" dirty="0"/>
              <a:t> </a:t>
            </a:r>
            <a:r>
              <a:rPr lang="sl-SI" dirty="0"/>
              <a:t>in vsakršno podajanje informacij, bi negativno vplivalo za občutek zanosa</a:t>
            </a:r>
            <a:r>
              <a:rPr lang="en-GB" dirty="0"/>
              <a:t>. </a:t>
            </a:r>
            <a:r>
              <a:rPr lang="sl-SI" dirty="0"/>
              <a:t>V drugih situacijah je potreben ustna ali </a:t>
            </a:r>
            <a:r>
              <a:rPr lang="sl-SI" dirty="0" err="1"/>
              <a:t>vizuelna</a:t>
            </a:r>
            <a:r>
              <a:rPr lang="sl-SI" dirty="0"/>
              <a:t> povratna informacija, ki potrdi udeleženčeve napore in spodbudi občutek zanosa</a:t>
            </a:r>
            <a:r>
              <a:rPr lang="en-GB" dirty="0"/>
              <a:t>.</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21</a:t>
            </a:fld>
            <a:endParaRPr lang="en-US"/>
          </a:p>
        </p:txBody>
      </p:sp>
    </p:spTree>
    <p:extLst>
      <p:ext uri="{BB962C8B-B14F-4D97-AF65-F5344CB8AC3E}">
        <p14:creationId xmlns:p14="http://schemas.microsoft.com/office/powerpoint/2010/main" val="2074319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dirty="0"/>
              <a:t>V svoji tradicionalni obliki je </a:t>
            </a:r>
            <a:r>
              <a:rPr lang="sl-SI" b="1" dirty="0"/>
              <a:t>Obred prehoda </a:t>
            </a:r>
            <a:r>
              <a:rPr lang="sl-SI" dirty="0"/>
              <a:t>slovesni dogodek, globoko zaznamovan s kulturnim pomenom, ki označuje spremembo (ali preoblikovanje) posameznikovega socialnega statusa v družbi ali skupini  (npr. Špartanski obred prehod iz fanta v moškega).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dirty="0"/>
              <a:t>V sodobnih družbah, kjer ima »obred« podobne značilnosti, vendar je neobvezen in ima manjši družbeni učinek, se imenuje </a:t>
            </a:r>
            <a:r>
              <a:rPr lang="sl-SI" b="1" dirty="0" err="1"/>
              <a:t>liminoidna</a:t>
            </a:r>
            <a:r>
              <a:rPr lang="sl-SI" b="1" dirty="0"/>
              <a:t> izkušnja - </a:t>
            </a:r>
            <a:r>
              <a:rPr lang="sl-SI" b="1" dirty="0" err="1"/>
              <a:t>liminoidnost</a:t>
            </a:r>
            <a:r>
              <a:rPr lang="sl-SI" b="1" dirty="0"/>
              <a:t>.</a:t>
            </a:r>
          </a:p>
          <a:p>
            <a:pPr>
              <a:lnSpc>
                <a:spcPct val="150000"/>
              </a:lnSpc>
              <a:spcAft>
                <a:spcPts val="600"/>
              </a:spcAft>
            </a:pPr>
            <a:endParaRPr lang="en-GB" sz="1200" b="1" spc="-20" dirty="0"/>
          </a:p>
          <a:p>
            <a:pPr>
              <a:lnSpc>
                <a:spcPct val="150000"/>
              </a:lnSpc>
              <a:spcAft>
                <a:spcPts val="600"/>
              </a:spcAft>
            </a:pPr>
            <a:r>
              <a:rPr lang="sl-SI" sz="1200" b="1" spc="-20" dirty="0"/>
              <a:t>Obred prehoda</a:t>
            </a:r>
            <a:r>
              <a:rPr lang="en-GB" sz="1200" b="1" spc="-20" dirty="0"/>
              <a:t> </a:t>
            </a:r>
            <a:r>
              <a:rPr lang="sl-SI" sz="1200" spc="-20" dirty="0"/>
              <a:t>vsebuje tri stopnje</a:t>
            </a:r>
            <a:r>
              <a:rPr lang="en-GB" sz="1200" spc="-20" dirty="0"/>
              <a:t>:</a:t>
            </a:r>
          </a:p>
          <a:p>
            <a:pPr>
              <a:lnSpc>
                <a:spcPct val="150000"/>
              </a:lnSpc>
              <a:spcAft>
                <a:spcPts val="1200"/>
              </a:spcAft>
              <a:buFont typeface="Arial" panose="020B0604020202020204" pitchFamily="34" charset="0"/>
              <a:buChar char="•"/>
            </a:pPr>
            <a:r>
              <a:rPr lang="en-GB" sz="1200" b="1" spc="-20" dirty="0">
                <a:solidFill>
                  <a:srgbClr val="6ECECB"/>
                </a:solidFill>
                <a:effectLst>
                  <a:outerShdw blurRad="38100" dist="38100" dir="2700000" algn="tl">
                    <a:srgbClr val="000000">
                      <a:alpha val="43137"/>
                    </a:srgbClr>
                  </a:outerShdw>
                </a:effectLst>
              </a:rPr>
              <a:t> </a:t>
            </a:r>
            <a:r>
              <a:rPr lang="sl-SI" sz="1200" b="1" spc="-20" dirty="0">
                <a:solidFill>
                  <a:srgbClr val="6ECECB"/>
                </a:solidFill>
                <a:effectLst>
                  <a:outerShdw blurRad="38100" dist="38100" dir="2700000" algn="tl">
                    <a:srgbClr val="000000">
                      <a:alpha val="43137"/>
                    </a:srgbClr>
                  </a:outerShdw>
                </a:effectLst>
              </a:rPr>
              <a:t>Ločitev</a:t>
            </a:r>
            <a:r>
              <a:rPr lang="en-GB" sz="1200" b="1" spc="-20" dirty="0">
                <a:solidFill>
                  <a:srgbClr val="6ECECB"/>
                </a:solidFill>
                <a:effectLst>
                  <a:outerShdw blurRad="38100" dist="38100" dir="2700000" algn="tl">
                    <a:srgbClr val="000000">
                      <a:alpha val="43137"/>
                    </a:srgbClr>
                  </a:outerShdw>
                </a:effectLst>
              </a:rPr>
              <a:t>: </a:t>
            </a:r>
            <a:r>
              <a:rPr lang="sl-SI" dirty="0"/>
              <a:t>umik iz trenutnega stanja in priprava na vstop v drugo stanje. Zahteva ločenost od stare vloge/identitete</a:t>
            </a:r>
            <a:r>
              <a:rPr lang="en-GB" sz="1200" spc="-20" dirty="0"/>
              <a:t>.</a:t>
            </a:r>
          </a:p>
          <a:p>
            <a:pPr>
              <a:lnSpc>
                <a:spcPct val="150000"/>
              </a:lnSpc>
              <a:spcAft>
                <a:spcPts val="1200"/>
              </a:spcAft>
              <a:buFont typeface="Arial" panose="020B0604020202020204" pitchFamily="34" charset="0"/>
              <a:buChar char="•"/>
            </a:pPr>
            <a:r>
              <a:rPr lang="en-GB" sz="1200" b="1" spc="-20" dirty="0">
                <a:solidFill>
                  <a:srgbClr val="6ECECB"/>
                </a:solidFill>
                <a:effectLst>
                  <a:outerShdw blurRad="38100" dist="38100" dir="2700000" algn="tl">
                    <a:srgbClr val="000000">
                      <a:alpha val="43137"/>
                    </a:srgbClr>
                  </a:outerShdw>
                </a:effectLst>
              </a:rPr>
              <a:t> </a:t>
            </a:r>
            <a:r>
              <a:rPr lang="en-GB" sz="1200" b="1" spc="-20" dirty="0" err="1">
                <a:solidFill>
                  <a:srgbClr val="6ECECB"/>
                </a:solidFill>
                <a:effectLst>
                  <a:outerShdw blurRad="38100" dist="38100" dir="2700000" algn="tl">
                    <a:srgbClr val="000000">
                      <a:alpha val="43137"/>
                    </a:srgbClr>
                  </a:outerShdw>
                </a:effectLst>
              </a:rPr>
              <a:t>Limin</a:t>
            </a:r>
            <a:r>
              <a:rPr lang="sl-SI" sz="1200" b="1" spc="-20" dirty="0" err="1">
                <a:solidFill>
                  <a:srgbClr val="6ECECB"/>
                </a:solidFill>
                <a:effectLst>
                  <a:outerShdw blurRad="38100" dist="38100" dir="2700000" algn="tl">
                    <a:srgbClr val="000000">
                      <a:alpha val="43137"/>
                    </a:srgbClr>
                  </a:outerShdw>
                </a:effectLst>
              </a:rPr>
              <a:t>oidnost</a:t>
            </a:r>
            <a:r>
              <a:rPr lang="en-GB" sz="1200" b="1" spc="-20" dirty="0">
                <a:solidFill>
                  <a:srgbClr val="6ECECB"/>
                </a:solidFill>
                <a:effectLst>
                  <a:outerShdw blurRad="38100" dist="38100" dir="2700000" algn="tl">
                    <a:srgbClr val="000000">
                      <a:alpha val="43137"/>
                    </a:srgbClr>
                  </a:outerShdw>
                </a:effectLst>
              </a:rPr>
              <a:t>: </a:t>
            </a:r>
            <a:r>
              <a:rPr lang="sl-SI" dirty="0"/>
              <a:t>trenutek ali časovno obdobje med obema stopnjama, kjer nastopi transformacijska izkušnja. Vključuje učenje novega in prenašanje težkih izzivov in preizkušenj, s katerimi človek dokazuje, da je vreden novega statusa/stanje.</a:t>
            </a:r>
            <a:endParaRPr lang="en-GB" sz="1200" spc="-20" dirty="0"/>
          </a:p>
          <a:p>
            <a:pPr>
              <a:lnSpc>
                <a:spcPct val="150000"/>
              </a:lnSpc>
              <a:spcAft>
                <a:spcPts val="1200"/>
              </a:spcAft>
              <a:buFont typeface="Arial" panose="020B0604020202020204" pitchFamily="34" charset="0"/>
              <a:buChar char="•"/>
            </a:pPr>
            <a:r>
              <a:rPr lang="en-GB" sz="1200" b="1" spc="-20" dirty="0">
                <a:solidFill>
                  <a:srgbClr val="6ECECB"/>
                </a:solidFill>
                <a:effectLst>
                  <a:outerShdw blurRad="38100" dist="38100" dir="2700000" algn="tl">
                    <a:srgbClr val="000000">
                      <a:alpha val="43137"/>
                    </a:srgbClr>
                  </a:outerShdw>
                </a:effectLst>
              </a:rPr>
              <a:t> </a:t>
            </a:r>
            <a:r>
              <a:rPr lang="en-GB" sz="1200" b="1" spc="-20" dirty="0" err="1">
                <a:solidFill>
                  <a:srgbClr val="6ECECB"/>
                </a:solidFill>
                <a:effectLst>
                  <a:outerShdw blurRad="38100" dist="38100" dir="2700000" algn="tl">
                    <a:srgbClr val="000000">
                      <a:alpha val="43137"/>
                    </a:srgbClr>
                  </a:outerShdw>
                </a:effectLst>
              </a:rPr>
              <a:t>Reintegra</a:t>
            </a:r>
            <a:r>
              <a:rPr lang="sl-SI" sz="1200" b="1" spc="-20" dirty="0" err="1">
                <a:solidFill>
                  <a:srgbClr val="6ECECB"/>
                </a:solidFill>
                <a:effectLst>
                  <a:outerShdw blurRad="38100" dist="38100" dir="2700000" algn="tl">
                    <a:srgbClr val="000000">
                      <a:alpha val="43137"/>
                    </a:srgbClr>
                  </a:outerShdw>
                </a:effectLst>
              </a:rPr>
              <a:t>cija</a:t>
            </a:r>
            <a:r>
              <a:rPr lang="en-GB" sz="1200" b="1" spc="-20" dirty="0">
                <a:solidFill>
                  <a:srgbClr val="6ECECB"/>
                </a:solidFill>
                <a:effectLst>
                  <a:outerShdw blurRad="38100" dist="38100" dir="2700000" algn="tl">
                    <a:srgbClr val="000000">
                      <a:alpha val="43137"/>
                    </a:srgbClr>
                  </a:outerShdw>
                </a:effectLst>
              </a:rPr>
              <a:t>:</a:t>
            </a:r>
            <a:r>
              <a:rPr lang="en-GB" sz="1200" spc="-20" dirty="0">
                <a:solidFill>
                  <a:srgbClr val="6ECECB"/>
                </a:solidFill>
                <a:effectLst>
                  <a:outerShdw blurRad="38100" dist="38100" dir="2700000" algn="tl">
                    <a:srgbClr val="000000">
                      <a:alpha val="43137"/>
                    </a:srgbClr>
                  </a:outerShdw>
                </a:effectLst>
              </a:rPr>
              <a:t> </a:t>
            </a:r>
            <a:r>
              <a:rPr lang="sl-SI" dirty="0"/>
              <a:t>obred se zaključi in doseženo je novo stanje, s čimer se osebi dodeli nov status ter nekaj simboličnih oznak.</a:t>
            </a:r>
            <a:endParaRPr lang="en-GB" sz="1200" b="1" dirty="0"/>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24</a:t>
            </a:fld>
            <a:endParaRPr lang="en-US"/>
          </a:p>
        </p:txBody>
      </p:sp>
    </p:spTree>
    <p:extLst>
      <p:ext uri="{BB962C8B-B14F-4D97-AF65-F5344CB8AC3E}">
        <p14:creationId xmlns:p14="http://schemas.microsoft.com/office/powerpoint/2010/main" val="2265619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dirty="0"/>
              <a:t>V psihologiji je </a:t>
            </a:r>
            <a:r>
              <a:rPr lang="sl-SI" dirty="0" err="1"/>
              <a:t>limen</a:t>
            </a:r>
            <a:r>
              <a:rPr lang="sl-SI" dirty="0"/>
              <a:t> točka, ko nek občutek postane dovolj močan, da ga lahko zaznamo. V socialni antropologiji sta prostor in čas prag/meja med dvema stanjema. V omejenem prostoru človek ni več v prvotnem stanju in mora še doseči novo stanje. </a:t>
            </a:r>
            <a:r>
              <a:rPr lang="sl-SI" dirty="0" err="1"/>
              <a:t>Liminoidnost</a:t>
            </a:r>
            <a:r>
              <a:rPr lang="sl-SI" dirty="0"/>
              <a:t> se lahko razlikuje glede na trajanje: lahko je </a:t>
            </a:r>
            <a:r>
              <a:rPr lang="sl-SI" dirty="0" err="1"/>
              <a:t>krateka</a:t>
            </a:r>
            <a:r>
              <a:rPr lang="sl-SI" dirty="0"/>
              <a:t>, na primer obred, ali dolga, kot program treninga.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dirty="0" err="1"/>
              <a:t>Liminoidna</a:t>
            </a:r>
            <a:r>
              <a:rPr lang="sl-SI" dirty="0"/>
              <a:t> stanja so fantastične priložnosti za rast, učenje in preobrazbo. Ker niste niti "tu" niti "tam", ste "izgubili" svojo prejšnjo identiteto (prvotno stanje) in zdaj iščete načine, kako doseči svojo novo identiteto (novo stanje). Odprti ste za dražljaje, ki lahko oblikujejo vašega novega jaza in vam pomagajo pri učenju novih sposobnosti in vedenj.</a:t>
            </a:r>
          </a:p>
          <a:p>
            <a:pPr marL="171450" indent="-171450">
              <a:buFont typeface="Arial" panose="020B0604020202020204" pitchFamily="34" charset="0"/>
              <a:buChar char="•"/>
            </a:pPr>
            <a:r>
              <a:rPr lang="sl-SI" dirty="0"/>
              <a:t>Zato imajo potovanja velik potencial za </a:t>
            </a:r>
            <a:r>
              <a:rPr lang="sl-SI" dirty="0" err="1"/>
              <a:t>liminoidno</a:t>
            </a:r>
            <a:r>
              <a:rPr lang="sl-SI" dirty="0"/>
              <a:t> izkušnjo in nanj pogosto gledajo kot na sodoben obred prehoda: vsak popotnik se bo po vsakem potovanju počutil drugačnega, transformiranega.</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25</a:t>
            </a:fld>
            <a:endParaRPr lang="en-US"/>
          </a:p>
        </p:txBody>
      </p:sp>
    </p:spTree>
    <p:extLst>
      <p:ext uri="{BB962C8B-B14F-4D97-AF65-F5344CB8AC3E}">
        <p14:creationId xmlns:p14="http://schemas.microsoft.com/office/powerpoint/2010/main" val="2270504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lang="sl-SI" dirty="0"/>
              <a:t>Potovanja so v sodobni družbi prepoznana kot vrsta </a:t>
            </a:r>
            <a:r>
              <a:rPr lang="sl-SI" dirty="0" err="1"/>
              <a:t>liminoidne</a:t>
            </a:r>
            <a:r>
              <a:rPr lang="sl-SI" dirty="0"/>
              <a:t> izkušnje. Nedavni trendi vzpostavljajo temelje za izkoriščanje tega vedenja:</a:t>
            </a:r>
          </a:p>
          <a:p>
            <a:pPr marL="171450" marR="0" lvl="0" indent="-1714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sl-SI" sz="1200" b="1" dirty="0">
                <a:solidFill>
                  <a:srgbClr val="F7981D"/>
                </a:solidFill>
              </a:rPr>
              <a:t>Odmik</a:t>
            </a:r>
            <a:r>
              <a:rPr lang="en-GB" sz="1200" b="1" dirty="0">
                <a:solidFill>
                  <a:srgbClr val="F7981D"/>
                </a:solidFill>
              </a:rPr>
              <a:t>: </a:t>
            </a:r>
            <a:r>
              <a:rPr lang="sl-SI" sz="1200" b="0" dirty="0">
                <a:solidFill>
                  <a:schemeClr val="tx1"/>
                </a:solidFill>
              </a:rPr>
              <a:t>predstavlja priložnost </a:t>
            </a:r>
            <a:r>
              <a:rPr lang="sl-SI" dirty="0"/>
              <a:t>za ustvarjanje novih svetov in zgodb, ki izboljšujejo izkustvo.</a:t>
            </a:r>
            <a:r>
              <a:rPr lang="en-GB" sz="1200" dirty="0">
                <a:solidFill>
                  <a:schemeClr val="tx1"/>
                </a:solidFill>
              </a:rPr>
              <a:t> </a:t>
            </a:r>
            <a:endParaRPr lang="sl-SI" sz="1200" dirty="0">
              <a:solidFill>
                <a:schemeClr val="tx1"/>
              </a:solidFill>
            </a:endParaRPr>
          </a:p>
          <a:p>
            <a:pPr marL="171450" marR="0" lvl="0" indent="-1714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GB" sz="1200" b="1" dirty="0" err="1">
                <a:solidFill>
                  <a:srgbClr val="F7981D"/>
                </a:solidFill>
              </a:rPr>
              <a:t>Transforma</a:t>
            </a:r>
            <a:r>
              <a:rPr lang="sl-SI" sz="1200" b="1" dirty="0" err="1">
                <a:solidFill>
                  <a:srgbClr val="F7981D"/>
                </a:solidFill>
              </a:rPr>
              <a:t>cija</a:t>
            </a:r>
            <a:r>
              <a:rPr lang="en-GB" sz="1200" b="1" dirty="0">
                <a:solidFill>
                  <a:srgbClr val="F7981D"/>
                </a:solidFill>
              </a:rPr>
              <a:t>: </a:t>
            </a:r>
            <a:r>
              <a:rPr lang="sl-SI" dirty="0"/>
              <a:t>krepi potencial za pravi "obred prehoda", ki ustvarja nepozabne trenutke.</a:t>
            </a:r>
            <a:endParaRPr lang="en-GB" sz="1200" dirty="0">
              <a:solidFill>
                <a:schemeClr val="tx1"/>
              </a:solidFill>
            </a:endParaRPr>
          </a:p>
          <a:p>
            <a:pPr>
              <a:lnSpc>
                <a:spcPct val="150000"/>
              </a:lnSpc>
              <a:spcAft>
                <a:spcPts val="600"/>
              </a:spcAft>
              <a:buClr>
                <a:srgbClr val="6ECECB"/>
              </a:buClr>
              <a:buFont typeface="Arial" panose="020B0604020202020204" pitchFamily="34" charset="0"/>
              <a:buChar char="•"/>
            </a:pPr>
            <a:r>
              <a:rPr lang="en-GB" sz="1200" dirty="0">
                <a:solidFill>
                  <a:schemeClr val="tx1"/>
                </a:solidFill>
              </a:rPr>
              <a:t> </a:t>
            </a:r>
            <a:r>
              <a:rPr lang="sl-SI" sz="1200" b="1" dirty="0">
                <a:solidFill>
                  <a:srgbClr val="F7981D"/>
                </a:solidFill>
              </a:rPr>
              <a:t>Izraznost</a:t>
            </a:r>
            <a:r>
              <a:rPr lang="en-GB" sz="1200" b="1" dirty="0">
                <a:solidFill>
                  <a:srgbClr val="F7981D"/>
                </a:solidFill>
              </a:rPr>
              <a:t>: </a:t>
            </a:r>
            <a:r>
              <a:rPr lang="sl-SI" dirty="0"/>
              <a:t>omogoča možnost razkritja resničnega jaza in olajša soustvarjanje.</a:t>
            </a:r>
          </a:p>
          <a:p>
            <a:pPr>
              <a:lnSpc>
                <a:spcPct val="150000"/>
              </a:lnSpc>
              <a:spcAft>
                <a:spcPts val="600"/>
              </a:spcAft>
              <a:buClr>
                <a:srgbClr val="6ECECB"/>
              </a:buClr>
              <a:buFont typeface="Arial" panose="020B0604020202020204" pitchFamily="34" charset="0"/>
              <a:buChar cha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Turist: </a:t>
            </a:r>
            <a:r>
              <a:rPr lang="sl-SI" b="1" dirty="0"/>
              <a:t>se odpravi na pot, da doživi preobrazbo iz rutinskega (običajnega sveta) v novo (izjemno resničnost)</a:t>
            </a:r>
          </a:p>
          <a:p>
            <a:r>
              <a:rPr lang="sl-SI" dirty="0"/>
              <a:t>Ponudnik: </a:t>
            </a:r>
            <a:r>
              <a:rPr lang="sl-SI" b="1" dirty="0"/>
              <a:t>Ustvari izkušnjo, </a:t>
            </a:r>
            <a:r>
              <a:rPr lang="sl-SI" b="1" dirty="0" err="1"/>
              <a:t>liminalni</a:t>
            </a:r>
            <a:r>
              <a:rPr lang="sl-SI" b="1" dirty="0"/>
              <a:t> svet in kontekst preobrazbe.</a:t>
            </a: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27</a:t>
            </a:fld>
            <a:endParaRPr lang="en-US"/>
          </a:p>
        </p:txBody>
      </p:sp>
    </p:spTree>
    <p:extLst>
      <p:ext uri="{BB962C8B-B14F-4D97-AF65-F5344CB8AC3E}">
        <p14:creationId xmlns:p14="http://schemas.microsoft.com/office/powerpoint/2010/main" val="4060352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b="1" dirty="0"/>
              <a:t>T</a:t>
            </a:r>
            <a:r>
              <a:rPr lang="sl-SI" b="1" dirty="0" err="1"/>
              <a:t>uristi</a:t>
            </a:r>
            <a:r>
              <a:rPr lang="en-GB" dirty="0"/>
              <a:t> </a:t>
            </a:r>
          </a:p>
          <a:p>
            <a:r>
              <a:rPr lang="en-GB" dirty="0">
                <a:sym typeface="Wingdings" panose="05000000000000000000" pitchFamily="2" charset="2"/>
              </a:rPr>
              <a:t> </a:t>
            </a:r>
            <a:r>
              <a:rPr lang="sl-SI" b="1" dirty="0">
                <a:sym typeface="Wingdings" panose="05000000000000000000" pitchFamily="2" charset="2"/>
              </a:rPr>
              <a:t>Začetno stanje</a:t>
            </a:r>
            <a:r>
              <a:rPr lang="en-GB" b="1" dirty="0"/>
              <a:t>:</a:t>
            </a:r>
          </a:p>
          <a:p>
            <a:pPr>
              <a:spcAft>
                <a:spcPts val="1000"/>
              </a:spcAft>
              <a:buClr>
                <a:srgbClr val="FDDE00"/>
              </a:buClr>
              <a:buFont typeface="Arial" panose="020B0604020202020204" pitchFamily="34" charset="0"/>
              <a:buChar char="•"/>
            </a:pPr>
            <a:r>
              <a:rPr lang="en-GB" dirty="0">
                <a:solidFill>
                  <a:schemeClr val="tx1"/>
                </a:solidFill>
              </a:rPr>
              <a:t> </a:t>
            </a:r>
            <a:r>
              <a:rPr lang="sl-SI" dirty="0">
                <a:solidFill>
                  <a:schemeClr val="tx1"/>
                </a:solidFill>
              </a:rPr>
              <a:t>Utrujen</a:t>
            </a:r>
          </a:p>
          <a:p>
            <a:pPr>
              <a:spcAft>
                <a:spcPts val="1000"/>
              </a:spcAft>
              <a:buClr>
                <a:srgbClr val="FDDE00"/>
              </a:buClr>
              <a:buFont typeface="Arial" panose="020B0604020202020204" pitchFamily="34" charset="0"/>
              <a:buChar char="•"/>
            </a:pPr>
            <a:r>
              <a:rPr lang="sl-SI" dirty="0">
                <a:solidFill>
                  <a:schemeClr val="tx1"/>
                </a:solidFill>
              </a:rPr>
              <a:t> Nezadovoljen</a:t>
            </a:r>
            <a:r>
              <a:rPr lang="en-GB" dirty="0">
                <a:solidFill>
                  <a:schemeClr val="tx1"/>
                </a:solidFill>
              </a:rPr>
              <a:t>.</a:t>
            </a:r>
          </a:p>
          <a:p>
            <a:pPr>
              <a:spcAft>
                <a:spcPts val="1000"/>
              </a:spcAft>
              <a:buClr>
                <a:srgbClr val="FDDE00"/>
              </a:buClr>
              <a:buFont typeface="Arial" panose="020B0604020202020204" pitchFamily="34" charset="0"/>
              <a:buChar char="•"/>
            </a:pPr>
            <a:r>
              <a:rPr lang="en-GB" dirty="0">
                <a:solidFill>
                  <a:schemeClr val="tx1"/>
                </a:solidFill>
              </a:rPr>
              <a:t> </a:t>
            </a:r>
            <a:r>
              <a:rPr lang="sl-SI" dirty="0">
                <a:solidFill>
                  <a:schemeClr val="tx1"/>
                </a:solidFill>
              </a:rPr>
              <a:t>Nezdrav in v neravnovesju</a:t>
            </a:r>
            <a:r>
              <a:rPr lang="en-GB" dirty="0">
                <a:solidFill>
                  <a:schemeClr val="tx1"/>
                </a:solidFill>
              </a:rPr>
              <a:t>.</a:t>
            </a:r>
          </a:p>
          <a:p>
            <a:pPr marL="171450" indent="-171450">
              <a:buFont typeface="Wingdings" panose="05000000000000000000" pitchFamily="2" charset="2"/>
              <a:buChar char="à"/>
            </a:pPr>
            <a:r>
              <a:rPr lang="sl-SI" b="1" dirty="0"/>
              <a:t>Ločitev</a:t>
            </a:r>
            <a:r>
              <a:rPr lang="en-GB" b="1" dirty="0"/>
              <a:t>:</a:t>
            </a:r>
          </a:p>
          <a:p>
            <a:pPr marL="171450" indent="-171450">
              <a:buFont typeface="Arial" panose="020B0604020202020204" pitchFamily="34" charset="0"/>
              <a:buChar char="•"/>
            </a:pPr>
            <a:r>
              <a:rPr lang="sv-SE" dirty="0"/>
              <a:t>Potovanje </a:t>
            </a:r>
            <a:r>
              <a:rPr lang="sl-SI" dirty="0"/>
              <a:t>z namenom pobega</a:t>
            </a:r>
            <a:r>
              <a:rPr lang="sv-SE" dirty="0"/>
              <a:t>, odhod</a:t>
            </a:r>
            <a:r>
              <a:rPr lang="sl-SI" dirty="0"/>
              <a:t>a</a:t>
            </a:r>
            <a:r>
              <a:rPr lang="sv-SE" dirty="0"/>
              <a:t> in ločit</a:t>
            </a:r>
            <a:r>
              <a:rPr lang="sl-SI" dirty="0"/>
              <a:t>ve </a:t>
            </a:r>
            <a:r>
              <a:rPr lang="sv-SE" dirty="0"/>
              <a:t>stresa vsakdanjega življenja ter družbenega in poklicnega konteksta</a:t>
            </a:r>
            <a:r>
              <a:rPr lang="sl-SI" dirty="0"/>
              <a:t> in okov</a:t>
            </a:r>
            <a:r>
              <a:rPr lang="sv-SE" dirty="0"/>
              <a:t>.</a:t>
            </a:r>
          </a:p>
          <a:p>
            <a:pPr marL="0" indent="0">
              <a:buFont typeface="Arial" panose="020B0604020202020204" pitchFamily="34" charset="0"/>
              <a:buNone/>
            </a:pPr>
            <a:r>
              <a:rPr lang="en-GB" dirty="0">
                <a:sym typeface="Wingdings" panose="05000000000000000000" pitchFamily="2" charset="2"/>
              </a:rPr>
              <a:t></a:t>
            </a:r>
            <a:r>
              <a:rPr lang="en-GB" b="1" dirty="0">
                <a:sym typeface="Wingdings" panose="05000000000000000000" pitchFamily="2" charset="2"/>
              </a:rPr>
              <a:t> </a:t>
            </a:r>
            <a:r>
              <a:rPr lang="en-GB" b="1" dirty="0" err="1">
                <a:sym typeface="Wingdings" panose="05000000000000000000" pitchFamily="2" charset="2"/>
              </a:rPr>
              <a:t>Limi</a:t>
            </a:r>
            <a:r>
              <a:rPr lang="sl-SI" b="1" dirty="0" err="1">
                <a:sym typeface="Wingdings" panose="05000000000000000000" pitchFamily="2" charset="2"/>
              </a:rPr>
              <a:t>noidnost</a:t>
            </a:r>
            <a:r>
              <a:rPr lang="en-GB" b="1" dirty="0">
                <a:sym typeface="Wingdings" panose="05000000000000000000" pitchFamily="2" charset="2"/>
              </a:rPr>
              <a:t>:</a:t>
            </a:r>
            <a:endParaRPr lang="en-GB" b="1" dirty="0"/>
          </a:p>
          <a:p>
            <a:pPr>
              <a:spcAft>
                <a:spcPts val="1000"/>
              </a:spcAft>
              <a:buClr>
                <a:srgbClr val="6ECECB"/>
              </a:buClr>
              <a:buFont typeface="Arial" panose="020B0604020202020204" pitchFamily="34" charset="0"/>
              <a:buChar char="•"/>
            </a:pPr>
            <a:r>
              <a:rPr lang="en-GB" spc="-20" dirty="0">
                <a:solidFill>
                  <a:schemeClr val="tx1"/>
                </a:solidFill>
              </a:rPr>
              <a:t> </a:t>
            </a:r>
            <a:r>
              <a:rPr lang="sl-SI" spc="-20" dirty="0">
                <a:solidFill>
                  <a:schemeClr val="tx1"/>
                </a:solidFill>
              </a:rPr>
              <a:t>Izkustvo dobrega počutja</a:t>
            </a:r>
            <a:r>
              <a:rPr lang="en-GB" spc="-20" dirty="0">
                <a:solidFill>
                  <a:schemeClr val="tx1"/>
                </a:solidFill>
              </a:rPr>
              <a:t>.</a:t>
            </a:r>
          </a:p>
          <a:p>
            <a:pPr>
              <a:spcAft>
                <a:spcPts val="1000"/>
              </a:spcAft>
              <a:buClr>
                <a:srgbClr val="6ECECB"/>
              </a:buClr>
              <a:buFont typeface="Arial" panose="020B0604020202020204" pitchFamily="34" charset="0"/>
              <a:buChar char="•"/>
            </a:pPr>
            <a:r>
              <a:rPr lang="en-GB" spc="-20" dirty="0">
                <a:solidFill>
                  <a:schemeClr val="tx1"/>
                </a:solidFill>
              </a:rPr>
              <a:t> </a:t>
            </a:r>
            <a:r>
              <a:rPr lang="sl-SI" spc="-20" dirty="0">
                <a:solidFill>
                  <a:schemeClr val="tx1"/>
                </a:solidFill>
              </a:rPr>
              <a:t>Odklop in sprostitev</a:t>
            </a:r>
            <a:r>
              <a:rPr lang="en-GB" spc="-20" dirty="0">
                <a:solidFill>
                  <a:schemeClr val="tx1"/>
                </a:solidFill>
              </a:rPr>
              <a:t>.</a:t>
            </a:r>
          </a:p>
          <a:p>
            <a:pPr>
              <a:spcAft>
                <a:spcPts val="1000"/>
              </a:spcAft>
              <a:buClr>
                <a:srgbClr val="6ECECB"/>
              </a:buClr>
              <a:buFont typeface="Arial" panose="020B0604020202020204" pitchFamily="34" charset="0"/>
              <a:buChar char="•"/>
            </a:pPr>
            <a:r>
              <a:rPr lang="en-GB" spc="-20" dirty="0">
                <a:solidFill>
                  <a:schemeClr val="tx1"/>
                </a:solidFill>
              </a:rPr>
              <a:t> </a:t>
            </a:r>
            <a:r>
              <a:rPr lang="sl-SI" spc="-20" dirty="0">
                <a:solidFill>
                  <a:schemeClr val="tx1"/>
                </a:solidFill>
              </a:rPr>
              <a:t>‚Počuti se dobro‘</a:t>
            </a:r>
            <a:endParaRPr lang="en-GB" spc="-20" dirty="0">
              <a:solidFill>
                <a:schemeClr val="tx1"/>
              </a:solidFill>
            </a:endParaRPr>
          </a:p>
          <a:p>
            <a:pPr>
              <a:spcAft>
                <a:spcPts val="1000"/>
              </a:spcAft>
              <a:buClr>
                <a:srgbClr val="6ECECB"/>
              </a:buClr>
              <a:buFont typeface="Arial" panose="020B0604020202020204" pitchFamily="34" charset="0"/>
              <a:buChar char="•"/>
            </a:pPr>
            <a:r>
              <a:rPr lang="en-GB" spc="-20" dirty="0">
                <a:solidFill>
                  <a:schemeClr val="tx1"/>
                </a:solidFill>
              </a:rPr>
              <a:t> </a:t>
            </a:r>
            <a:r>
              <a:rPr lang="sl-SI" spc="-20" dirty="0">
                <a:solidFill>
                  <a:schemeClr val="tx1"/>
                </a:solidFill>
              </a:rPr>
              <a:t>Želi se vrniti</a:t>
            </a:r>
            <a:endParaRPr lang="en-GB" spc="-20" dirty="0">
              <a:solidFill>
                <a:schemeClr val="tx1"/>
              </a:solidFill>
            </a:endParaRPr>
          </a:p>
          <a:p>
            <a:pPr marL="171450" indent="-171450">
              <a:spcAft>
                <a:spcPts val="1000"/>
              </a:spcAft>
              <a:buClr>
                <a:srgbClr val="6ECECB"/>
              </a:buClr>
              <a:buFont typeface="Wingdings" panose="05000000000000000000" pitchFamily="2" charset="2"/>
              <a:buChar char="à"/>
            </a:pPr>
            <a:r>
              <a:rPr lang="en-GB" b="1" spc="-20" dirty="0" err="1">
                <a:solidFill>
                  <a:schemeClr val="tx1"/>
                </a:solidFill>
                <a:sym typeface="Wingdings" panose="05000000000000000000" pitchFamily="2" charset="2"/>
              </a:rPr>
              <a:t>Reintegr</a:t>
            </a:r>
            <a:r>
              <a:rPr lang="sl-SI" b="1" spc="-20" dirty="0" err="1">
                <a:solidFill>
                  <a:schemeClr val="tx1"/>
                </a:solidFill>
                <a:sym typeface="Wingdings" panose="05000000000000000000" pitchFamily="2" charset="2"/>
              </a:rPr>
              <a:t>acija</a:t>
            </a:r>
            <a:r>
              <a:rPr lang="en-GB" b="1" spc="-20" dirty="0">
                <a:solidFill>
                  <a:schemeClr val="tx1"/>
                </a:solidFill>
                <a:sym typeface="Wingdings" panose="05000000000000000000" pitchFamily="2" charset="2"/>
              </a:rPr>
              <a:t>:</a:t>
            </a:r>
          </a:p>
          <a:p>
            <a:pPr>
              <a:spcAft>
                <a:spcPts val="1000"/>
              </a:spcAft>
              <a:buClr>
                <a:srgbClr val="6ECECB"/>
              </a:buClr>
              <a:buFont typeface="Arial" panose="020B0604020202020204" pitchFamily="34" charset="0"/>
              <a:buChar char="•"/>
            </a:pPr>
            <a:r>
              <a:rPr lang="en-GB" dirty="0">
                <a:solidFill>
                  <a:schemeClr val="tx1"/>
                </a:solidFill>
              </a:rPr>
              <a:t> </a:t>
            </a:r>
            <a:r>
              <a:rPr lang="sl-SI" dirty="0">
                <a:solidFill>
                  <a:schemeClr val="tx1"/>
                </a:solidFill>
              </a:rPr>
              <a:t>Povratek domov</a:t>
            </a:r>
            <a:r>
              <a:rPr lang="en-GB" dirty="0">
                <a:solidFill>
                  <a:schemeClr val="tx1"/>
                </a:solidFill>
              </a:rPr>
              <a:t>.</a:t>
            </a:r>
          </a:p>
          <a:p>
            <a:pPr>
              <a:spcAft>
                <a:spcPts val="1000"/>
              </a:spcAft>
              <a:buClr>
                <a:srgbClr val="6ECECB"/>
              </a:buClr>
              <a:buFont typeface="Arial" panose="020B0604020202020204" pitchFamily="34" charset="0"/>
              <a:buChar char="•"/>
            </a:pPr>
            <a:r>
              <a:rPr lang="en-GB" dirty="0">
                <a:solidFill>
                  <a:schemeClr val="tx1"/>
                </a:solidFill>
              </a:rPr>
              <a:t> </a:t>
            </a:r>
            <a:r>
              <a:rPr lang="sl-SI" dirty="0">
                <a:solidFill>
                  <a:schemeClr val="tx1"/>
                </a:solidFill>
              </a:rPr>
              <a:t>Osebna transformacija</a:t>
            </a:r>
            <a:r>
              <a:rPr lang="en-GB" dirty="0">
                <a:solidFill>
                  <a:schemeClr val="tx1"/>
                </a:solidFill>
              </a:rPr>
              <a:t>.</a:t>
            </a:r>
            <a:endParaRPr lang="en-GB" spc="-20" dirty="0">
              <a:solidFill>
                <a:schemeClr val="tx1"/>
              </a:solidFill>
            </a:endParaRPr>
          </a:p>
          <a:p>
            <a:pPr>
              <a:spcAft>
                <a:spcPts val="1000"/>
              </a:spcAft>
              <a:buClr>
                <a:srgbClr val="6ECECB"/>
              </a:buClr>
              <a:buFont typeface="Arial" panose="020B0604020202020204" pitchFamily="34" charset="0"/>
              <a:buNone/>
            </a:pPr>
            <a:r>
              <a:rPr lang="en-GB" dirty="0">
                <a:sym typeface="Wingdings" panose="05000000000000000000" pitchFamily="2" charset="2"/>
              </a:rPr>
              <a:t></a:t>
            </a:r>
            <a:r>
              <a:rPr lang="en-GB" b="1" dirty="0">
                <a:sym typeface="Wingdings" panose="05000000000000000000" pitchFamily="2" charset="2"/>
              </a:rPr>
              <a:t> </a:t>
            </a:r>
            <a:r>
              <a:rPr lang="sl-SI" b="1" dirty="0">
                <a:sym typeface="Wingdings" panose="05000000000000000000" pitchFamily="2" charset="2"/>
              </a:rPr>
              <a:t>Končno stanje</a:t>
            </a:r>
            <a:r>
              <a:rPr lang="en-GB" b="1" dirty="0"/>
              <a:t>:</a:t>
            </a:r>
          </a:p>
          <a:p>
            <a:pPr>
              <a:spcAft>
                <a:spcPts val="1000"/>
              </a:spcAft>
              <a:buClr>
                <a:srgbClr val="F7981D"/>
              </a:buClr>
              <a:buFont typeface="Arial" panose="020B0604020202020204" pitchFamily="34" charset="0"/>
              <a:buChar char="•"/>
            </a:pPr>
            <a:r>
              <a:rPr lang="en-GB" dirty="0">
                <a:solidFill>
                  <a:schemeClr val="tx1"/>
                </a:solidFill>
              </a:rPr>
              <a:t> </a:t>
            </a:r>
            <a:r>
              <a:rPr lang="sl-SI" dirty="0">
                <a:solidFill>
                  <a:schemeClr val="tx1"/>
                </a:solidFill>
              </a:rPr>
              <a:t>Srečnejši</a:t>
            </a:r>
            <a:r>
              <a:rPr lang="en-GB" dirty="0">
                <a:solidFill>
                  <a:schemeClr val="tx1"/>
                </a:solidFill>
              </a:rPr>
              <a:t>.</a:t>
            </a:r>
          </a:p>
          <a:p>
            <a:pPr>
              <a:spcAft>
                <a:spcPts val="1000"/>
              </a:spcAft>
              <a:buClr>
                <a:srgbClr val="F7981D"/>
              </a:buClr>
              <a:buFont typeface="Arial" panose="020B0604020202020204" pitchFamily="34" charset="0"/>
              <a:buChar char="•"/>
            </a:pPr>
            <a:r>
              <a:rPr lang="en-GB" dirty="0">
                <a:solidFill>
                  <a:schemeClr val="tx1"/>
                </a:solidFill>
              </a:rPr>
              <a:t> B</a:t>
            </a:r>
            <a:r>
              <a:rPr lang="sl-SI" dirty="0">
                <a:solidFill>
                  <a:schemeClr val="tx1"/>
                </a:solidFill>
              </a:rPr>
              <a:t>olj produktiven, bolj kreativen</a:t>
            </a:r>
            <a:r>
              <a:rPr lang="en-GB" dirty="0">
                <a:solidFill>
                  <a:schemeClr val="tx1"/>
                </a:solidFill>
              </a:rPr>
              <a:t>. </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28</a:t>
            </a:fld>
            <a:endParaRPr lang="en-US"/>
          </a:p>
        </p:txBody>
      </p:sp>
    </p:spTree>
    <p:extLst>
      <p:ext uri="{BB962C8B-B14F-4D97-AF65-F5344CB8AC3E}">
        <p14:creationId xmlns:p14="http://schemas.microsoft.com/office/powerpoint/2010/main" val="2521783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sl-SI" b="1" dirty="0"/>
              <a:t>Gostitelj/ponudnik</a:t>
            </a:r>
            <a:endParaRPr lang="en-GB" dirty="0"/>
          </a:p>
          <a:p>
            <a:r>
              <a:rPr lang="en-GB" dirty="0">
                <a:sym typeface="Wingdings" panose="05000000000000000000" pitchFamily="2" charset="2"/>
              </a:rPr>
              <a:t> </a:t>
            </a:r>
            <a:r>
              <a:rPr lang="sl-SI" b="1" dirty="0">
                <a:sym typeface="Wingdings" panose="05000000000000000000" pitchFamily="2" charset="2"/>
              </a:rPr>
              <a:t>Začetno stanje</a:t>
            </a:r>
            <a:r>
              <a:rPr lang="en-GB" b="1" dirty="0"/>
              <a:t>:</a:t>
            </a:r>
          </a:p>
          <a:p>
            <a:pPr>
              <a:spcAft>
                <a:spcPts val="600"/>
              </a:spcAft>
              <a:buClr>
                <a:srgbClr val="FDDE00"/>
              </a:buClr>
              <a:buFont typeface="Arial" panose="020B0604020202020204" pitchFamily="34" charset="0"/>
              <a:buChar char="•"/>
            </a:pPr>
            <a:r>
              <a:rPr lang="en-GB" sz="1200" dirty="0">
                <a:solidFill>
                  <a:schemeClr val="tx1"/>
                </a:solidFill>
              </a:rPr>
              <a:t> </a:t>
            </a:r>
            <a:r>
              <a:rPr lang="sl-SI" sz="1200" dirty="0">
                <a:solidFill>
                  <a:schemeClr val="tx1"/>
                </a:solidFill>
              </a:rPr>
              <a:t>Razumeti motivacijo turista</a:t>
            </a:r>
            <a:r>
              <a:rPr lang="en-GB" sz="1200" dirty="0">
                <a:solidFill>
                  <a:schemeClr val="tx1"/>
                </a:solidFill>
              </a:rPr>
              <a:t>.</a:t>
            </a:r>
          </a:p>
          <a:p>
            <a:pPr>
              <a:spcAft>
                <a:spcPts val="600"/>
              </a:spcAft>
              <a:buClr>
                <a:srgbClr val="FDDE00"/>
              </a:buClr>
              <a:buFont typeface="Arial" panose="020B0604020202020204" pitchFamily="34" charset="0"/>
              <a:buChar char="•"/>
            </a:pPr>
            <a:r>
              <a:rPr lang="en-GB" sz="1200" dirty="0">
                <a:solidFill>
                  <a:schemeClr val="tx1"/>
                </a:solidFill>
              </a:rPr>
              <a:t> </a:t>
            </a:r>
            <a:r>
              <a:rPr lang="sl-SI" sz="1200" dirty="0">
                <a:solidFill>
                  <a:schemeClr val="tx1"/>
                </a:solidFill>
              </a:rPr>
              <a:t>Privabljanje kupcev</a:t>
            </a:r>
            <a:r>
              <a:rPr lang="en-GB" sz="1200" dirty="0">
                <a:solidFill>
                  <a:schemeClr val="tx1"/>
                </a:solidFill>
              </a:rPr>
              <a:t>.</a:t>
            </a:r>
          </a:p>
          <a:p>
            <a:pPr marL="171450" indent="-171450">
              <a:buFont typeface="Wingdings" panose="05000000000000000000" pitchFamily="2" charset="2"/>
              <a:buChar char="à"/>
            </a:pPr>
            <a:r>
              <a:rPr lang="sl-SI" b="1" dirty="0"/>
              <a:t>Ločitev</a:t>
            </a:r>
            <a:r>
              <a:rPr lang="en-GB" b="1" dirty="0"/>
              <a:t>:</a:t>
            </a:r>
          </a:p>
          <a:p>
            <a:pPr>
              <a:spcAft>
                <a:spcPts val="600"/>
              </a:spcAft>
              <a:buClr>
                <a:srgbClr val="6ECECB"/>
              </a:buClr>
              <a:buFont typeface="Arial" panose="020B0604020202020204" pitchFamily="34" charset="0"/>
              <a:buChar char="•"/>
            </a:pPr>
            <a:r>
              <a:rPr lang="en-GB" sz="1200" spc="-30" dirty="0">
                <a:solidFill>
                  <a:schemeClr val="tx1"/>
                </a:solidFill>
              </a:rPr>
              <a:t> </a:t>
            </a:r>
            <a:r>
              <a:rPr lang="sl-SI" sz="1200" spc="-30" dirty="0" err="1">
                <a:solidFill>
                  <a:schemeClr val="tx1"/>
                </a:solidFill>
              </a:rPr>
              <a:t>Spreobrnenje</a:t>
            </a:r>
            <a:r>
              <a:rPr lang="sl-SI" sz="1200" spc="-30" dirty="0">
                <a:solidFill>
                  <a:schemeClr val="tx1"/>
                </a:solidFill>
              </a:rPr>
              <a:t> gosta</a:t>
            </a:r>
            <a:r>
              <a:rPr lang="en-GB" sz="1200" spc="-30" dirty="0">
                <a:solidFill>
                  <a:schemeClr val="tx1"/>
                </a:solidFill>
              </a:rPr>
              <a:t> (</a:t>
            </a:r>
            <a:r>
              <a:rPr lang="en-GB" sz="1200" spc="-30" dirty="0" err="1">
                <a:solidFill>
                  <a:schemeClr val="tx1"/>
                </a:solidFill>
              </a:rPr>
              <a:t>i</a:t>
            </a:r>
            <a:r>
              <a:rPr lang="sl-SI" sz="1200" spc="-30" dirty="0">
                <a:solidFill>
                  <a:schemeClr val="tx1"/>
                </a:solidFill>
              </a:rPr>
              <a:t>npr. nakup</a:t>
            </a:r>
            <a:r>
              <a:rPr lang="en-GB" sz="1200" spc="-30" dirty="0">
                <a:solidFill>
                  <a:schemeClr val="tx1"/>
                </a:solidFill>
              </a:rPr>
              <a:t>).</a:t>
            </a:r>
          </a:p>
          <a:p>
            <a:pPr>
              <a:spcAft>
                <a:spcPts val="600"/>
              </a:spcAft>
              <a:buClr>
                <a:srgbClr val="6ECECB"/>
              </a:buClr>
              <a:buFont typeface="Arial" panose="020B0604020202020204" pitchFamily="34" charset="0"/>
              <a:buChar char="•"/>
            </a:pPr>
            <a:r>
              <a:rPr lang="en-GB" sz="1200" spc="-30" dirty="0">
                <a:solidFill>
                  <a:schemeClr val="tx1"/>
                </a:solidFill>
              </a:rPr>
              <a:t> </a:t>
            </a:r>
            <a:r>
              <a:rPr lang="sl-SI" sz="1200" spc="-30" dirty="0">
                <a:solidFill>
                  <a:schemeClr val="tx1"/>
                </a:solidFill>
              </a:rPr>
              <a:t>Načrtovanje izkustva</a:t>
            </a:r>
            <a:r>
              <a:rPr lang="en-GB" sz="1200" spc="-30" dirty="0">
                <a:solidFill>
                  <a:schemeClr val="tx1"/>
                </a:solidFill>
              </a:rPr>
              <a:t>.</a:t>
            </a:r>
          </a:p>
          <a:p>
            <a:pPr>
              <a:spcAft>
                <a:spcPts val="600"/>
              </a:spcAft>
              <a:buClr>
                <a:srgbClr val="6ECECB"/>
              </a:buClr>
              <a:buFont typeface="Arial" panose="020B0604020202020204" pitchFamily="34" charset="0"/>
              <a:buChar char="•"/>
            </a:pPr>
            <a:r>
              <a:rPr lang="en-GB" sz="1200" spc="-30" dirty="0">
                <a:solidFill>
                  <a:schemeClr val="tx1"/>
                </a:solidFill>
              </a:rPr>
              <a:t> </a:t>
            </a:r>
            <a:r>
              <a:rPr lang="sl-SI" sz="1200" spc="-30" dirty="0">
                <a:solidFill>
                  <a:schemeClr val="tx1"/>
                </a:solidFill>
              </a:rPr>
              <a:t>Trenutek prehoda</a:t>
            </a:r>
            <a:endParaRPr lang="en-GB" sz="1200" spc="-30" dirty="0">
              <a:solidFill>
                <a:schemeClr val="tx1"/>
              </a:solidFill>
            </a:endParaRPr>
          </a:p>
          <a:p>
            <a:pPr marL="0" indent="0">
              <a:buFont typeface="Wingdings" panose="05000000000000000000" pitchFamily="2" charset="2"/>
              <a:buNone/>
            </a:pPr>
            <a:r>
              <a:rPr lang="en-GB" dirty="0">
                <a:sym typeface="Wingdings" panose="05000000000000000000" pitchFamily="2" charset="2"/>
              </a:rPr>
              <a:t></a:t>
            </a:r>
            <a:r>
              <a:rPr lang="en-GB" b="1" dirty="0">
                <a:sym typeface="Wingdings" panose="05000000000000000000" pitchFamily="2" charset="2"/>
              </a:rPr>
              <a:t> </a:t>
            </a:r>
            <a:r>
              <a:rPr lang="en-GB" b="1" dirty="0" err="1">
                <a:sym typeface="Wingdings" panose="05000000000000000000" pitchFamily="2" charset="2"/>
              </a:rPr>
              <a:t>Limin</a:t>
            </a:r>
            <a:r>
              <a:rPr lang="sl-SI" b="1" dirty="0" err="1">
                <a:sym typeface="Wingdings" panose="05000000000000000000" pitchFamily="2" charset="2"/>
              </a:rPr>
              <a:t>oidnost</a:t>
            </a:r>
            <a:r>
              <a:rPr lang="en-GB" b="1" dirty="0">
                <a:sym typeface="Wingdings" panose="05000000000000000000" pitchFamily="2" charset="2"/>
              </a:rPr>
              <a:t>:</a:t>
            </a:r>
            <a:endParaRPr lang="en-GB" b="1" dirty="0"/>
          </a:p>
          <a:p>
            <a:pPr>
              <a:spcAft>
                <a:spcPts val="600"/>
              </a:spcAft>
              <a:buClr>
                <a:srgbClr val="6ECECB"/>
              </a:buClr>
              <a:buFont typeface="Arial" panose="020B0604020202020204" pitchFamily="34" charset="0"/>
              <a:buChar char="•"/>
            </a:pPr>
            <a:r>
              <a:rPr lang="en-GB" sz="1200" spc="-30" dirty="0">
                <a:solidFill>
                  <a:schemeClr val="tx1"/>
                </a:solidFill>
              </a:rPr>
              <a:t> </a:t>
            </a:r>
            <a:r>
              <a:rPr lang="sl-SI" sz="1200" spc="-30" dirty="0">
                <a:solidFill>
                  <a:schemeClr val="tx1"/>
                </a:solidFill>
              </a:rPr>
              <a:t>Načrtovanje </a:t>
            </a:r>
            <a:r>
              <a:rPr lang="sl-SI" sz="1200" spc="-30" dirty="0" err="1">
                <a:solidFill>
                  <a:schemeClr val="tx1"/>
                </a:solidFill>
              </a:rPr>
              <a:t>transformativne</a:t>
            </a:r>
            <a:r>
              <a:rPr lang="sl-SI" sz="1200" spc="-30" dirty="0">
                <a:solidFill>
                  <a:schemeClr val="tx1"/>
                </a:solidFill>
              </a:rPr>
              <a:t> izkušnje: sprostitev, omogoča osebno rast in razvoj</a:t>
            </a:r>
            <a:r>
              <a:rPr lang="en-GB" sz="1200" spc="-30" dirty="0">
                <a:solidFill>
                  <a:schemeClr val="tx1"/>
                </a:solidFill>
              </a:rPr>
              <a:t>.</a:t>
            </a:r>
          </a:p>
          <a:p>
            <a:pPr>
              <a:spcAft>
                <a:spcPts val="600"/>
              </a:spcAft>
              <a:buClr>
                <a:srgbClr val="6ECECB"/>
              </a:buClr>
              <a:buFont typeface="Arial" panose="020B0604020202020204" pitchFamily="34" charset="0"/>
              <a:buChar char="•"/>
            </a:pPr>
            <a:r>
              <a:rPr lang="sl-SI" sz="1200" spc="-30" dirty="0">
                <a:solidFill>
                  <a:schemeClr val="tx1"/>
                </a:solidFill>
              </a:rPr>
              <a:t> </a:t>
            </a:r>
            <a:r>
              <a:rPr lang="sl-SI" dirty="0"/>
              <a:t>Ustvarjanje pogojev za doživljanje zanosa, raziskovanje motivacije turistov za preobrazbo.</a:t>
            </a:r>
            <a:r>
              <a:rPr lang="en-GB" sz="1200" spc="-30" dirty="0">
                <a:solidFill>
                  <a:schemeClr val="tx1"/>
                </a:solidFill>
              </a:rPr>
              <a:t> </a:t>
            </a:r>
            <a:endParaRPr lang="sl-SI" sz="1200" spc="-30" dirty="0">
              <a:solidFill>
                <a:schemeClr val="tx1"/>
              </a:solidFill>
            </a:endParaRPr>
          </a:p>
          <a:p>
            <a:pPr>
              <a:spcAft>
                <a:spcPts val="600"/>
              </a:spcAft>
              <a:buClr>
                <a:srgbClr val="6ECECB"/>
              </a:buClr>
              <a:buFont typeface="Arial" panose="020B0604020202020204" pitchFamily="34" charset="0"/>
              <a:buChar char="•"/>
            </a:pPr>
            <a:r>
              <a:rPr lang="sl-SI" sz="1200" spc="-30" dirty="0">
                <a:solidFill>
                  <a:schemeClr val="tx1"/>
                </a:solidFill>
              </a:rPr>
              <a:t> Pripovedovanje zgodb se uporabi za</a:t>
            </a:r>
            <a:r>
              <a:rPr lang="sl-SI" dirty="0"/>
              <a:t> omogočanje novih svetov, kamor turisti "bežijo", uporabne so tudi osebne pripovedi o dosežkih in premagovanju preizkušenj. </a:t>
            </a:r>
            <a:endParaRPr lang="en-GB" sz="1200" spc="-30" dirty="0">
              <a:solidFill>
                <a:schemeClr val="tx1"/>
              </a:solidFill>
            </a:endParaRPr>
          </a:p>
          <a:p>
            <a:pPr marL="171450" indent="-171450">
              <a:spcAft>
                <a:spcPts val="1000"/>
              </a:spcAft>
              <a:buClr>
                <a:srgbClr val="6ECECB"/>
              </a:buClr>
              <a:buFont typeface="Wingdings" panose="05000000000000000000" pitchFamily="2" charset="2"/>
              <a:buChar char="à"/>
            </a:pPr>
            <a:r>
              <a:rPr lang="en-GB" b="1" spc="-20" dirty="0" err="1">
                <a:solidFill>
                  <a:schemeClr val="tx1"/>
                </a:solidFill>
                <a:sym typeface="Wingdings" panose="05000000000000000000" pitchFamily="2" charset="2"/>
              </a:rPr>
              <a:t>Reintegra</a:t>
            </a:r>
            <a:r>
              <a:rPr lang="sl-SI" b="1" spc="-20" dirty="0" err="1">
                <a:solidFill>
                  <a:schemeClr val="tx1"/>
                </a:solidFill>
                <a:sym typeface="Wingdings" panose="05000000000000000000" pitchFamily="2" charset="2"/>
              </a:rPr>
              <a:t>cija</a:t>
            </a:r>
            <a:r>
              <a:rPr lang="en-GB" b="1" spc="-20" dirty="0">
                <a:solidFill>
                  <a:schemeClr val="tx1"/>
                </a:solidFill>
                <a:sym typeface="Wingdings" panose="05000000000000000000" pitchFamily="2" charset="2"/>
              </a:rPr>
              <a:t>:</a:t>
            </a:r>
          </a:p>
          <a:p>
            <a:pPr>
              <a:spcAft>
                <a:spcPts val="600"/>
              </a:spcAft>
              <a:buClr>
                <a:srgbClr val="6ECECB"/>
              </a:buClr>
              <a:buFont typeface="Arial" panose="020B0604020202020204" pitchFamily="34" charset="0"/>
              <a:buChar char="•"/>
            </a:pPr>
            <a:r>
              <a:rPr lang="en-GB" sz="1200" spc="-30" dirty="0">
                <a:solidFill>
                  <a:schemeClr val="tx1"/>
                </a:solidFill>
              </a:rPr>
              <a:t> </a:t>
            </a:r>
            <a:r>
              <a:rPr lang="sl-SI" dirty="0"/>
              <a:t>Vzpostavitev trenutka in oblike prehoda v novo stanje in nazaj v »običajni« svet.</a:t>
            </a:r>
          </a:p>
          <a:p>
            <a:pPr>
              <a:spcAft>
                <a:spcPts val="600"/>
              </a:spcAft>
              <a:buClr>
                <a:srgbClr val="6ECECB"/>
              </a:buClr>
              <a:buFont typeface="Arial" panose="020B0604020202020204" pitchFamily="34" charset="0"/>
              <a:buChar char="•"/>
            </a:pPr>
            <a:r>
              <a:rPr lang="en-GB" sz="1200" spc="-30" dirty="0">
                <a:solidFill>
                  <a:schemeClr val="tx1"/>
                </a:solidFill>
              </a:rPr>
              <a:t> </a:t>
            </a:r>
            <a:r>
              <a:rPr lang="sl-SI" sz="1200" spc="-30" dirty="0">
                <a:solidFill>
                  <a:schemeClr val="tx1"/>
                </a:solidFill>
              </a:rPr>
              <a:t>Simboli preobrazbe (spominki).</a:t>
            </a:r>
            <a:endParaRPr lang="en-GB" sz="1200" spc="-30" dirty="0">
              <a:solidFill>
                <a:schemeClr val="tx1"/>
              </a:solidFill>
            </a:endParaRPr>
          </a:p>
          <a:p>
            <a:pPr>
              <a:spcAft>
                <a:spcPts val="1000"/>
              </a:spcAft>
              <a:buClr>
                <a:srgbClr val="6ECECB"/>
              </a:buClr>
              <a:buFont typeface="Arial" panose="020B0604020202020204" pitchFamily="34" charset="0"/>
              <a:buNone/>
            </a:pPr>
            <a:r>
              <a:rPr lang="en-GB" dirty="0">
                <a:sym typeface="Wingdings" panose="05000000000000000000" pitchFamily="2" charset="2"/>
              </a:rPr>
              <a:t></a:t>
            </a:r>
            <a:r>
              <a:rPr lang="en-GB" b="1" dirty="0">
                <a:sym typeface="Wingdings" panose="05000000000000000000" pitchFamily="2" charset="2"/>
              </a:rPr>
              <a:t> </a:t>
            </a:r>
            <a:r>
              <a:rPr lang="sl-SI" b="1" dirty="0">
                <a:sym typeface="Wingdings" panose="05000000000000000000" pitchFamily="2" charset="2"/>
              </a:rPr>
              <a:t>Končno stanje</a:t>
            </a:r>
            <a:r>
              <a:rPr lang="en-GB" b="1" dirty="0"/>
              <a:t>:</a:t>
            </a:r>
          </a:p>
          <a:p>
            <a:pPr>
              <a:spcAft>
                <a:spcPts val="600"/>
              </a:spcAft>
              <a:buClr>
                <a:srgbClr val="F7981D"/>
              </a:buClr>
              <a:buFont typeface="Arial" panose="020B0604020202020204" pitchFamily="34" charset="0"/>
              <a:buChar char="•"/>
            </a:pPr>
            <a:r>
              <a:rPr lang="en-GB" sz="1200" spc="-30" dirty="0">
                <a:solidFill>
                  <a:schemeClr val="tx1"/>
                </a:solidFill>
              </a:rPr>
              <a:t> </a:t>
            </a:r>
            <a:r>
              <a:rPr lang="sl-SI" dirty="0"/>
              <a:t>Negovanje trajnih spominov na preobrazbo.</a:t>
            </a:r>
            <a:r>
              <a:rPr lang="en-GB" sz="1200" spc="-30" dirty="0">
                <a:solidFill>
                  <a:schemeClr val="tx1"/>
                </a:solidFill>
              </a:rPr>
              <a:t> </a:t>
            </a:r>
            <a:endParaRPr lang="sl-SI" sz="1200" spc="-30" dirty="0">
              <a:solidFill>
                <a:schemeClr val="tx1"/>
              </a:solidFill>
            </a:endParaRPr>
          </a:p>
          <a:p>
            <a:pPr marL="0" marR="0" lvl="0" indent="0" algn="l" defTabSz="914400" rtl="0" eaLnBrk="1" fontAlgn="auto" latinLnBrk="0" hangingPunct="1">
              <a:lnSpc>
                <a:spcPct val="100000"/>
              </a:lnSpc>
              <a:spcBef>
                <a:spcPts val="0"/>
              </a:spcBef>
              <a:spcAft>
                <a:spcPts val="600"/>
              </a:spcAft>
              <a:buClr>
                <a:srgbClr val="F7981D"/>
              </a:buClr>
              <a:buSzTx/>
              <a:buFont typeface="Arial" panose="020B0604020202020204" pitchFamily="34" charset="0"/>
              <a:buChar char="•"/>
              <a:tabLst/>
              <a:defRPr/>
            </a:pPr>
            <a:r>
              <a:rPr lang="sl-SI" sz="1200" spc="-30" dirty="0">
                <a:solidFill>
                  <a:schemeClr val="tx1"/>
                </a:solidFill>
              </a:rPr>
              <a:t> P</a:t>
            </a:r>
            <a:r>
              <a:rPr lang="sl-SI" dirty="0"/>
              <a:t>ovratne informacije, od ust do ust in mnenja v družbenih omrežjih.</a:t>
            </a:r>
          </a:p>
          <a:p>
            <a:pPr>
              <a:spcAft>
                <a:spcPts val="600"/>
              </a:spcAft>
              <a:buClr>
                <a:srgbClr val="F7981D"/>
              </a:buClr>
              <a:buFont typeface="Arial" panose="020B0604020202020204" pitchFamily="34" charset="0"/>
              <a:buChar char="•"/>
            </a:pPr>
            <a:endParaRPr lang="en-GB" sz="1200" spc="-30" dirty="0">
              <a:solidFill>
                <a:schemeClr val="tx1"/>
              </a:solidFill>
            </a:endParaRP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29</a:t>
            </a:fld>
            <a:endParaRPr lang="en-US"/>
          </a:p>
        </p:txBody>
      </p:sp>
    </p:spTree>
    <p:extLst>
      <p:ext uri="{BB962C8B-B14F-4D97-AF65-F5344CB8AC3E}">
        <p14:creationId xmlns:p14="http://schemas.microsoft.com/office/powerpoint/2010/main" val="2305537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50000"/>
              </a:lnSpc>
              <a:spcAft>
                <a:spcPts val="800"/>
              </a:spcAft>
              <a:buClr>
                <a:srgbClr val="F7981D"/>
              </a:buClr>
              <a:buFont typeface="Arial" panose="020B0604020202020204" pitchFamily="34" charset="0"/>
              <a:buChar char="•"/>
            </a:pPr>
            <a:r>
              <a:rPr lang="sl-SI" sz="1200" dirty="0"/>
              <a:t> U</a:t>
            </a:r>
            <a:r>
              <a:rPr lang="sl-SI" dirty="0"/>
              <a:t>metnost pripovedovanja zgodbe je vezana na </a:t>
            </a:r>
            <a:r>
              <a:rPr lang="sl-SI" b="1" dirty="0"/>
              <a:t>spodbujanje domišljije</a:t>
            </a:r>
            <a:r>
              <a:rPr lang="sl-SI" dirty="0"/>
              <a:t> poslušalcev in posredovanje določenega močnega in </a:t>
            </a:r>
            <a:r>
              <a:rPr lang="sl-SI" b="1" dirty="0"/>
              <a:t>nepozabnega sporočila</a:t>
            </a:r>
            <a:r>
              <a:rPr lang="sl-SI" dirty="0"/>
              <a:t>. To je odličen način za ustvarjanje in vzpostavljanje novih svetov, kamor bodo turisti vstopali, da bi pobegnili iz svojega vsakdanjega sveta, se povezali s svojo resnično identiteto in doživeli </a:t>
            </a:r>
            <a:r>
              <a:rPr lang="sl-SI" dirty="0" err="1"/>
              <a:t>transformativno</a:t>
            </a:r>
            <a:r>
              <a:rPr lang="sl-SI" dirty="0"/>
              <a:t> izkustvo.</a:t>
            </a:r>
          </a:p>
          <a:p>
            <a:pPr>
              <a:lnSpc>
                <a:spcPct val="150000"/>
              </a:lnSpc>
              <a:spcAft>
                <a:spcPts val="800"/>
              </a:spcAft>
              <a:buClr>
                <a:srgbClr val="F7981D"/>
              </a:buClr>
              <a:buFont typeface="Arial" panose="020B0604020202020204" pitchFamily="34" charset="0"/>
              <a:buChar char="•"/>
            </a:pPr>
            <a:r>
              <a:rPr lang="sl-SI" dirty="0"/>
              <a:t>Z vidika današnje potrebe človeka po pobegih, sprostitvi in ​​pomlajevanju med počitnicami lahko pridobivanje zapomnljivih izkustev s pripovedovanjem zgodb postane pomembna konkurenčna prednost. ‚Herojevo potovanje‘ (ali </a:t>
            </a:r>
            <a:r>
              <a:rPr lang="sl-SI" dirty="0" err="1"/>
              <a:t>monomit</a:t>
            </a:r>
            <a:r>
              <a:rPr lang="sl-SI" dirty="0"/>
              <a:t>) je tip strukture, ki lahko služi za oris transformacijske izkušnje in ustvarjanje zgodbe, kjer je turist glavni lik.</a:t>
            </a:r>
            <a:endParaRPr lang="sl-SI" sz="1200" dirty="0"/>
          </a:p>
          <a:p>
            <a:pPr>
              <a:lnSpc>
                <a:spcPct val="150000"/>
              </a:lnSpc>
              <a:spcAft>
                <a:spcPts val="800"/>
              </a:spcAft>
              <a:buClr>
                <a:srgbClr val="F7981D"/>
              </a:buClr>
              <a:buFont typeface="Arial" panose="020B0604020202020204" pitchFamily="34" charset="0"/>
              <a:buChar char="•"/>
            </a:pPr>
            <a:r>
              <a:rPr lang="sl-SI" sz="1200" dirty="0"/>
              <a:t> </a:t>
            </a:r>
            <a:r>
              <a:rPr lang="sl-SI" dirty="0"/>
              <a:t>Pripovedovanje zgodb se lahko uporablja tudi </a:t>
            </a:r>
            <a:r>
              <a:rPr lang="sl-SI" b="1" dirty="0"/>
              <a:t>v trženju</a:t>
            </a:r>
            <a:r>
              <a:rPr lang="sl-SI" dirty="0"/>
              <a:t>. Je odličen način za sporočanje osebnosti blagovne znamke, ustvarjanje spletnih vsebin in spodbujanje prepoznavnosti blagovne znamke. </a:t>
            </a:r>
          </a:p>
          <a:p>
            <a:pPr>
              <a:lnSpc>
                <a:spcPct val="150000"/>
              </a:lnSpc>
              <a:spcAft>
                <a:spcPts val="800"/>
              </a:spcAft>
              <a:buClr>
                <a:srgbClr val="F7981D"/>
              </a:buClr>
              <a:buFont typeface="Arial" panose="020B0604020202020204" pitchFamily="34" charset="0"/>
              <a:buChar char="•"/>
            </a:pPr>
            <a:r>
              <a:rPr lang="sl-SI" sz="1200" dirty="0"/>
              <a:t> </a:t>
            </a:r>
            <a:r>
              <a:rPr lang="sl-SI" dirty="0"/>
              <a:t>Uporablja se lahko tudi za </a:t>
            </a:r>
            <a:r>
              <a:rPr lang="sl-SI" b="1" dirty="0"/>
              <a:t>izboljšanje ali polepšanje izkušnje</a:t>
            </a:r>
            <a:r>
              <a:rPr lang="sl-SI" dirty="0"/>
              <a:t>, kot npr. pripovedovanje šale, opis zgodovinskih dogodkov ali pripovedovanje mitov in legend.</a:t>
            </a:r>
          </a:p>
          <a:p>
            <a:pPr>
              <a:lnSpc>
                <a:spcPct val="150000"/>
              </a:lnSpc>
              <a:spcAft>
                <a:spcPts val="800"/>
              </a:spcAft>
              <a:buClr>
                <a:srgbClr val="F7981D"/>
              </a:buClr>
              <a:buFont typeface="Arial" panose="020B0604020202020204" pitchFamily="34" charset="0"/>
              <a:buNone/>
            </a:pPr>
            <a:endParaRPr lang="en-GB" sz="1200" dirty="0"/>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32</a:t>
            </a:fld>
            <a:endParaRPr lang="en-US"/>
          </a:p>
        </p:txBody>
      </p:sp>
    </p:spTree>
    <p:extLst>
      <p:ext uri="{BB962C8B-B14F-4D97-AF65-F5344CB8AC3E}">
        <p14:creationId xmlns:p14="http://schemas.microsoft.com/office/powerpoint/2010/main" val="2098442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33</a:t>
            </a:fld>
            <a:endParaRPr lang="en-US"/>
          </a:p>
        </p:txBody>
      </p:sp>
    </p:spTree>
    <p:extLst>
      <p:ext uri="{BB962C8B-B14F-4D97-AF65-F5344CB8AC3E}">
        <p14:creationId xmlns:p14="http://schemas.microsoft.com/office/powerpoint/2010/main" val="1362467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indent="-171450">
              <a:buFont typeface="Arial" panose="020B0604020202020204" pitchFamily="34" charset="0"/>
              <a:buChar char="•"/>
            </a:pPr>
            <a:r>
              <a:rPr lang="sl-SI" sz="1200" b="1" spc="-20" dirty="0">
                <a:solidFill>
                  <a:schemeClr val="tx1"/>
                </a:solidFill>
              </a:rPr>
              <a:t>Liki</a:t>
            </a:r>
            <a:r>
              <a:rPr lang="en-GB" sz="1200" spc="-20" dirty="0">
                <a:solidFill>
                  <a:schemeClr val="tx1"/>
                </a:solidFill>
              </a:rPr>
              <a:t> </a:t>
            </a:r>
            <a:r>
              <a:rPr lang="sl-SI" dirty="0"/>
              <a:t>oživijo zgodbe. Vsak lik ima svojo vlogo in namen, glavni lik pa je ključnega pomena za ustvarjanje čustvene povezave z občinstvom.</a:t>
            </a:r>
          </a:p>
          <a:p>
            <a:pPr marL="171450" indent="-171450">
              <a:buFont typeface="Arial" panose="020B0604020202020204" pitchFamily="34" charset="0"/>
              <a:buChar char="•"/>
            </a:pPr>
            <a:r>
              <a:rPr lang="sl-SI" sz="1200" b="1" dirty="0">
                <a:solidFill>
                  <a:schemeClr val="tx1"/>
                </a:solidFill>
              </a:rPr>
              <a:t>Okolje</a:t>
            </a:r>
            <a:r>
              <a:rPr lang="en-GB" sz="1200" b="1" dirty="0">
                <a:solidFill>
                  <a:schemeClr val="tx1"/>
                </a:solidFill>
              </a:rPr>
              <a:t> </a:t>
            </a:r>
            <a:r>
              <a:rPr lang="sl-SI" dirty="0"/>
              <a:t>je ozadje in oder zgodbe ter jo locira v času in prostoru. Postavitev in njen opis (podroben ali na splošen) služi določanju razpoloženja in ambienta zgodbe.</a:t>
            </a:r>
          </a:p>
          <a:p>
            <a:pPr marL="171450" indent="-171450">
              <a:buFont typeface="Arial" panose="020B0604020202020204" pitchFamily="34" charset="0"/>
              <a:buChar char="•"/>
            </a:pPr>
            <a:r>
              <a:rPr lang="sl-SI" sz="1200" b="1" spc="-20" dirty="0">
                <a:solidFill>
                  <a:schemeClr val="tx1"/>
                </a:solidFill>
              </a:rPr>
              <a:t>Zaplet</a:t>
            </a:r>
            <a:r>
              <a:rPr lang="en-GB" sz="1200" b="1" spc="-20" dirty="0">
                <a:solidFill>
                  <a:schemeClr val="tx1"/>
                </a:solidFill>
              </a:rPr>
              <a:t> </a:t>
            </a:r>
            <a:r>
              <a:rPr lang="sl-SI" dirty="0"/>
              <a:t> je tisto, kar ljudi spodbuja k sledenju zgodbe, ustvarja napetosti. Izziv, s katerim se sooča glavni junak, predstavlja rdečo nit zgodbe. Težko ga je premagati, kar zahteva preobrazbo lika.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200" b="1" spc="-20" dirty="0">
                <a:solidFill>
                  <a:schemeClr val="tx1"/>
                </a:solidFill>
              </a:rPr>
              <a:t>Sporočilo</a:t>
            </a:r>
            <a:r>
              <a:rPr lang="en-GB" sz="1200" spc="-20" dirty="0">
                <a:solidFill>
                  <a:schemeClr val="tx1"/>
                </a:solidFill>
              </a:rPr>
              <a:t> </a:t>
            </a:r>
            <a:r>
              <a:rPr lang="sl-SI" dirty="0"/>
              <a:t>je glavna ideja celotne pripovedi, ki ima globlji pomen ali nauk. Sporočilo mora biti nepozabno in močno, pustiti mora pečat poslušalcem.</a:t>
            </a:r>
          </a:p>
          <a:p>
            <a:pPr marL="171450" indent="-171450">
              <a:buFont typeface="Arial" panose="020B0604020202020204" pitchFamily="34" charset="0"/>
              <a:buChar char="•"/>
            </a:pP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34</a:t>
            </a:fld>
            <a:endParaRPr lang="en-US"/>
          </a:p>
        </p:txBody>
      </p:sp>
    </p:spTree>
    <p:extLst>
      <p:ext uri="{BB962C8B-B14F-4D97-AF65-F5344CB8AC3E}">
        <p14:creationId xmlns:p14="http://schemas.microsoft.com/office/powerpoint/2010/main" val="2429620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sl-SI" dirty="0"/>
              <a:t>Ljudje na svojih potovanjih iščejo vedno več nepozabnih izkustev. Za oblikovanje inovativnih izkustev z nepozabnimi in pomenljivimi trenutki ter globoko čustveno zaznavo, lahko uporabimo različne tehnike - samostojno ali v kombinaciji. </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6</a:t>
            </a:fld>
            <a:endParaRPr lang="en-US"/>
          </a:p>
        </p:txBody>
      </p:sp>
    </p:spTree>
    <p:extLst>
      <p:ext uri="{BB962C8B-B14F-4D97-AF65-F5344CB8AC3E}">
        <p14:creationId xmlns:p14="http://schemas.microsoft.com/office/powerpoint/2010/main" val="785868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indent="-171450">
              <a:buFont typeface="Arial" panose="020B0604020202020204" pitchFamily="34" charset="0"/>
              <a:buChar char="•"/>
            </a:pPr>
            <a:r>
              <a:rPr lang="sl-SI" sz="1200" b="1" spc="-20" dirty="0">
                <a:solidFill>
                  <a:schemeClr val="tx1"/>
                </a:solidFill>
              </a:rPr>
              <a:t>Zgodba</a:t>
            </a:r>
            <a:r>
              <a:rPr lang="en-GB" sz="1200" b="1" spc="-20" dirty="0">
                <a:solidFill>
                  <a:schemeClr val="tx1"/>
                </a:solidFill>
              </a:rPr>
              <a:t> </a:t>
            </a:r>
            <a:r>
              <a:rPr lang="sl-SI" dirty="0"/>
              <a:t>je vrsta povezanih dogodkov, ki ustvarjajo pripoved in rišejo temeljni vzročno-posledični proces, ki vodi do kritičnih dogodkov.</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b="1" dirty="0">
                <a:solidFill>
                  <a:srgbClr val="F7981D"/>
                </a:solidFill>
              </a:rPr>
              <a:t>Glavni poudarki zgodbe</a:t>
            </a:r>
            <a:r>
              <a:rPr lang="en-GB" dirty="0">
                <a:solidFill>
                  <a:srgbClr val="F7981D"/>
                </a:solidFill>
              </a:rPr>
              <a:t> </a:t>
            </a:r>
            <a:r>
              <a:rPr lang="sl-SI" dirty="0"/>
              <a:t>so dogodki iz zapleta, ki neposredno vplivajo na razvoj zgodbe. Ti dogodki vzpostavijo prelomnice, kjer se zgodba ali lik lahko premakneta v drugo smer.</a:t>
            </a:r>
            <a:endParaRPr lang="en-GB" sz="1200" b="0" dirty="0">
              <a:solidFill>
                <a:schemeClr val="tx1"/>
              </a:solidFill>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200" b="1" dirty="0">
                <a:solidFill>
                  <a:schemeClr val="tx1"/>
                </a:solidFill>
                <a:effectLst/>
              </a:rPr>
              <a:t>Struktura </a:t>
            </a:r>
            <a:r>
              <a:rPr lang="sl-SI" dirty="0"/>
              <a:t>je </a:t>
            </a:r>
            <a:r>
              <a:rPr lang="sl-SI" dirty="0" err="1"/>
              <a:t>soslednje</a:t>
            </a:r>
            <a:r>
              <a:rPr lang="sl-SI" dirty="0"/>
              <a:t> dogodkov v zgodbi, opredelitev njihovega vrstnega reda, kako so predstavljeni in kako povezujejo različne dele zgodbe. Struktura služi za prepoznavanje trenutkov zapleta, krepitev napetosti, doseganje vrhunca napetosti in reševanje konflikta.</a:t>
            </a:r>
            <a:endParaRPr lang="en-GB" sz="1400" b="0" dirty="0">
              <a:solidFill>
                <a:schemeClr val="tx1"/>
              </a:solidFill>
              <a:effectLst/>
            </a:endParaRPr>
          </a:p>
          <a:p>
            <a:pPr marL="171450" indent="-171450">
              <a:buFont typeface="Arial" panose="020B0604020202020204" pitchFamily="34" charset="0"/>
              <a:buChar char="•"/>
            </a:pP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35</a:t>
            </a:fld>
            <a:endParaRPr lang="en-US"/>
          </a:p>
        </p:txBody>
      </p:sp>
    </p:spTree>
    <p:extLst>
      <p:ext uri="{BB962C8B-B14F-4D97-AF65-F5344CB8AC3E}">
        <p14:creationId xmlns:p14="http://schemas.microsoft.com/office/powerpoint/2010/main" val="2077331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Obstaja veliko različnih struktur zgodb. Izbira strukture je odvisna od cilja zgodbe in od sporočila, ki ga želite prenesti. Najosnovnejša je struktura je sestavljena iz treh aktov in je lahko zelo koristna za kratke zgodbe in trženje vsebin. Zgradba </a:t>
            </a:r>
            <a:r>
              <a:rPr lang="sl-SI" dirty="0" err="1"/>
              <a:t>Hero's</a:t>
            </a:r>
            <a:r>
              <a:rPr lang="sl-SI" dirty="0"/>
              <a:t> </a:t>
            </a:r>
            <a:r>
              <a:rPr lang="sl-SI" dirty="0" err="1"/>
              <a:t>Journey</a:t>
            </a:r>
            <a:r>
              <a:rPr lang="sl-SI" dirty="0"/>
              <a:t> – Junakovo potovanje (ali </a:t>
            </a:r>
            <a:r>
              <a:rPr lang="sl-SI" dirty="0" err="1"/>
              <a:t>monomyth</a:t>
            </a:r>
            <a:r>
              <a:rPr lang="sl-SI" dirty="0"/>
              <a:t>) je lahko zanimiv način za oris izkušnje.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sl-SI" sz="1200" b="1" dirty="0">
                <a:solidFill>
                  <a:srgbClr val="000000"/>
                </a:solidFill>
              </a:rPr>
              <a:t>Začetek</a:t>
            </a:r>
            <a:r>
              <a:rPr lang="en-US" sz="1200" b="1" dirty="0">
                <a:solidFill>
                  <a:srgbClr val="000000"/>
                </a:solidFill>
              </a:rPr>
              <a:t>:</a:t>
            </a:r>
            <a:r>
              <a:rPr lang="en-US" sz="1200" b="0" dirty="0">
                <a:solidFill>
                  <a:srgbClr val="000000"/>
                </a:solidFill>
              </a:rPr>
              <a:t> </a:t>
            </a:r>
            <a:r>
              <a:rPr lang="sl-SI" dirty="0"/>
              <a:t>postavljanje konteksta zgodbe in predstavitev izjemnega trenutka, ki spremeni tok življenja.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dirty="0" err="1"/>
              <a:t>Likii</a:t>
            </a:r>
            <a:r>
              <a:rPr lang="sl-SI" dirty="0"/>
              <a:t> so predstavljeni. Opisani so z namenom, da pri poslušalcu spodbudijo </a:t>
            </a:r>
            <a:r>
              <a:rPr lang="sl-SI" dirty="0" err="1"/>
              <a:t>empatičnost</a:t>
            </a:r>
            <a:r>
              <a:rPr lang="sl-SI"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dirty="0"/>
              <a:t>Problem / konflikt, ki vodi zgodbo in pelje glavnega junaka na potovanje, se predstavi z incidentom (katalizator ali »poziv k akciji«). Ta točka zgodbe označuje prehod v dejanje 2.</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p>
          <a:p>
            <a:pPr marL="171450" indent="-171450">
              <a:spcAft>
                <a:spcPts val="600"/>
              </a:spcAft>
              <a:buClr>
                <a:srgbClr val="6ECECB"/>
              </a:buClr>
              <a:buFont typeface="Wingdings" panose="05000000000000000000" pitchFamily="2" charset="2"/>
              <a:buChar char="à"/>
            </a:pPr>
            <a:r>
              <a:rPr lang="sl-SI" sz="1200" b="1" dirty="0">
                <a:sym typeface="Wingdings" panose="05000000000000000000" pitchFamily="2" charset="2"/>
              </a:rPr>
              <a:t>Jedro</a:t>
            </a:r>
            <a:r>
              <a:rPr lang="en-GB" sz="1200" b="1" dirty="0">
                <a:sym typeface="Wingdings" panose="05000000000000000000" pitchFamily="2" charset="2"/>
              </a:rPr>
              <a:t>: </a:t>
            </a:r>
            <a:r>
              <a:rPr lang="sl-SI" dirty="0"/>
              <a:t>pojavijo se nemogoči izzivi, vendar nekdo ali nekaj omogoča vse mogoče (sila, nadzemeljska moč)</a:t>
            </a:r>
          </a:p>
          <a:p>
            <a:pPr marL="171450" indent="-171450">
              <a:spcAft>
                <a:spcPts val="600"/>
              </a:spcAft>
              <a:buClr>
                <a:srgbClr val="6ECECB"/>
              </a:buClr>
              <a:buFont typeface="Arial" panose="020B0604020202020204" pitchFamily="34" charset="0"/>
              <a:buChar char="•"/>
            </a:pPr>
            <a:r>
              <a:rPr lang="en-GB" sz="1200" dirty="0"/>
              <a:t> </a:t>
            </a:r>
            <a:r>
              <a:rPr lang="sl-SI" dirty="0"/>
              <a:t>"Pustolovščina" se začne in lik se sooča z več ovirami (naraščajoča zaplet). Konflikt narašča in postaja podrobnejši.</a:t>
            </a:r>
          </a:p>
          <a:p>
            <a:pPr marL="171450" indent="-171450">
              <a:spcAft>
                <a:spcPts val="600"/>
              </a:spcAft>
              <a:buClr>
                <a:srgbClr val="6ECECB"/>
              </a:buClr>
              <a:buFont typeface="Arial" panose="020B0604020202020204" pitchFamily="34" charset="0"/>
              <a:buChar char="•"/>
            </a:pPr>
            <a:r>
              <a:rPr lang="en-GB" sz="1200" dirty="0"/>
              <a:t> </a:t>
            </a:r>
            <a:r>
              <a:rPr lang="sl-SI" dirty="0"/>
              <a:t>Lik priznava potrebo po preobrazbi, da bi premagal konflikt.</a:t>
            </a:r>
            <a:endParaRPr lang="en-GB"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000000"/>
              </a:solidFill>
            </a:endParaRPr>
          </a:p>
          <a:p>
            <a:pPr marL="171450" indent="-171450">
              <a:buFont typeface="Wingdings" panose="05000000000000000000" pitchFamily="2" charset="2"/>
              <a:buChar char="à"/>
            </a:pPr>
            <a:r>
              <a:rPr lang="sl-SI" b="1" dirty="0">
                <a:sym typeface="Wingdings" panose="05000000000000000000" pitchFamily="2" charset="2"/>
              </a:rPr>
              <a:t>Konec</a:t>
            </a:r>
            <a:r>
              <a:rPr lang="en-GB" b="1" dirty="0">
                <a:sym typeface="Wingdings" panose="05000000000000000000" pitchFamily="2" charset="2"/>
              </a:rPr>
              <a:t>: </a:t>
            </a:r>
            <a:r>
              <a:rPr lang="sl-SI" dirty="0">
                <a:sym typeface="Wingdings" panose="05000000000000000000" pitchFamily="2" charset="2"/>
              </a:rPr>
              <a:t>konflikt je razrešen</a:t>
            </a:r>
            <a:r>
              <a:rPr lang="en-GB" dirty="0">
                <a:sym typeface="Wingdings" panose="05000000000000000000" pitchFamily="2" charset="2"/>
              </a:rPr>
              <a:t> (</a:t>
            </a:r>
            <a:r>
              <a:rPr lang="sl-SI" dirty="0">
                <a:sym typeface="Wingdings" panose="05000000000000000000" pitchFamily="2" charset="2"/>
              </a:rPr>
              <a:t>v dobrem ali slabem</a:t>
            </a:r>
            <a:r>
              <a:rPr lang="en-GB" dirty="0">
                <a:sym typeface="Wingdings" panose="05000000000000000000" pitchFamily="2" charset="2"/>
              </a:rPr>
              <a:t>)</a:t>
            </a:r>
          </a:p>
          <a:p>
            <a:pPr marL="171450" indent="-171450">
              <a:buFont typeface="Arial" panose="020B0604020202020204" pitchFamily="34" charset="0"/>
              <a:buChar char="•"/>
            </a:pPr>
            <a:r>
              <a:rPr lang="en-GB" sz="1200" dirty="0"/>
              <a:t> </a:t>
            </a:r>
            <a:r>
              <a:rPr lang="sl-SI" dirty="0"/>
              <a:t>Lik se sooča s koreninami problema in je postavljen pred "končni zaplet" zgodbe.</a:t>
            </a:r>
          </a:p>
          <a:p>
            <a:pPr marL="171450" indent="-171450">
              <a:buFont typeface="Arial" panose="020B0604020202020204" pitchFamily="34" charset="0"/>
              <a:buChar char="•"/>
            </a:pPr>
            <a:r>
              <a:rPr lang="sl-SI" dirty="0"/>
              <a:t>Zgodi se trenutek največje napetosti (vrhunec) in temeljni preizkus v zgodbi.</a:t>
            </a:r>
          </a:p>
          <a:p>
            <a:pPr marL="0" marR="0" lvl="0" indent="0" algn="l" defTabSz="914400" rtl="0" eaLnBrk="1" fontAlgn="auto" latinLnBrk="0" hangingPunct="1">
              <a:lnSpc>
                <a:spcPct val="100000"/>
              </a:lnSpc>
              <a:spcBef>
                <a:spcPts val="0"/>
              </a:spcBef>
              <a:spcAft>
                <a:spcPts val="600"/>
              </a:spcAft>
              <a:buClr>
                <a:srgbClr val="F7981D"/>
              </a:buClr>
              <a:buSzTx/>
              <a:buFont typeface="Arial" panose="020B0604020202020204" pitchFamily="34" charset="0"/>
              <a:buChar char="•"/>
              <a:tabLst/>
              <a:defRPr/>
            </a:pPr>
            <a:r>
              <a:rPr lang="en-GB" sz="1200" dirty="0"/>
              <a:t> </a:t>
            </a:r>
            <a:r>
              <a:rPr lang="sl-SI" dirty="0"/>
              <a:t>Končno je konflikt razrešen in razkriti njegovi učinki na like. Vsi elementi zgodbe se združijo v celoto in celotno sporočilo zgodbe postane jasno.</a:t>
            </a:r>
          </a:p>
          <a:p>
            <a:pPr>
              <a:spcAft>
                <a:spcPts val="600"/>
              </a:spcAft>
              <a:buClr>
                <a:srgbClr val="F7981D"/>
              </a:buClr>
              <a:buFont typeface="Arial" panose="020B0604020202020204" pitchFamily="34" charset="0"/>
              <a:buChar char="•"/>
            </a:pPr>
            <a:endParaRPr lang="en-GB" sz="1200"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36</a:t>
            </a:fld>
            <a:endParaRPr lang="en-US"/>
          </a:p>
        </p:txBody>
      </p:sp>
    </p:spTree>
    <p:extLst>
      <p:ext uri="{BB962C8B-B14F-4D97-AF65-F5344CB8AC3E}">
        <p14:creationId xmlns:p14="http://schemas.microsoft.com/office/powerpoint/2010/main" val="3802635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sl-SI" dirty="0"/>
              <a:t>Junaško potovanje (prvotno ga je ustvaril Joseph Campbell) predstavlja klasično zgradbo zgodbe, ki jo lahko uporabimo za ustvarjanje in snovanje močnih in smiselnih izkustev za transformacijske popotnike in "uprizoritev" njihovega obreda prehoda v novo osebno stanje.</a:t>
            </a:r>
          </a:p>
          <a:p>
            <a:r>
              <a:rPr lang="sl-SI" dirty="0"/>
              <a:t>V tej vrsti pripovedi se lik (turist!) poda v drugačen svet, sooči se z (osebnim) izzivom in zmaga, izkustvo ga za vedo spremeni.</a:t>
            </a:r>
          </a:p>
          <a:p>
            <a:r>
              <a:rPr lang="sl-SI" b="1" dirty="0"/>
              <a:t>Lik zapusti običajni svet ... se sooči z izzivom ... in zmaga ter doživi transformacijo. </a:t>
            </a:r>
          </a:p>
          <a:p>
            <a:r>
              <a:rPr lang="sl-SI" b="1" dirty="0"/>
              <a:t>Turisti odhajajo iz svoje domovine ... Se soočijo z izkustvom v tuji državi ... in se domov vrnejo srečni in prenovljeni.</a:t>
            </a:r>
          </a:p>
          <a:p>
            <a:pPr marL="0" marR="0" lvl="0" indent="0" algn="l" defTabSz="914400" rtl="0" eaLnBrk="1" fontAlgn="auto" latinLnBrk="0" hangingPunct="1">
              <a:lnSpc>
                <a:spcPct val="150000"/>
              </a:lnSpc>
              <a:spcBef>
                <a:spcPts val="0"/>
              </a:spcBef>
              <a:spcAft>
                <a:spcPts val="4200"/>
              </a:spcAft>
              <a:buClrTx/>
              <a:buSzTx/>
              <a:buFontTx/>
              <a:buNone/>
              <a:tabLst/>
              <a:defRPr/>
            </a:pPr>
            <a:endParaRPr lang="en-GB" sz="1200" b="1" dirty="0"/>
          </a:p>
          <a:p>
            <a:r>
              <a:rPr lang="sl-SI" dirty="0"/>
              <a:t>Uporabljali so ga kot: </a:t>
            </a:r>
          </a:p>
          <a:p>
            <a:pPr marL="171450" indent="-171450">
              <a:buFont typeface="Arial" panose="020B0604020202020204" pitchFamily="34" charset="0"/>
              <a:buChar char="•"/>
            </a:pPr>
            <a:r>
              <a:rPr lang="sl-SI" dirty="0"/>
              <a:t>model za pisanje knjig in filmov; </a:t>
            </a:r>
          </a:p>
          <a:p>
            <a:pPr marL="171450" indent="-171450">
              <a:buFont typeface="Arial" panose="020B0604020202020204" pitchFamily="34" charset="0"/>
              <a:buChar char="•"/>
            </a:pPr>
            <a:r>
              <a:rPr lang="sl-SI" dirty="0"/>
              <a:t>orodje v klinični psihologiji; </a:t>
            </a:r>
          </a:p>
          <a:p>
            <a:pPr marL="171450" indent="-171450">
              <a:buFont typeface="Arial" panose="020B0604020202020204" pitchFamily="34" charset="0"/>
              <a:buChar char="•"/>
            </a:pPr>
            <a:r>
              <a:rPr lang="sl-SI" dirty="0"/>
              <a:t>oris potovanja za zdravljenje bolezni; </a:t>
            </a:r>
          </a:p>
          <a:p>
            <a:pPr marL="171450" indent="-171450">
              <a:buFont typeface="Arial" panose="020B0604020202020204" pitchFamily="34" charset="0"/>
              <a:buChar char="•"/>
            </a:pPr>
            <a:r>
              <a:rPr lang="sl-SI" dirty="0"/>
              <a:t>»načrt« za vsebinsko trženje in pričevanja; </a:t>
            </a:r>
          </a:p>
          <a:p>
            <a:pPr marL="171450" indent="-171450">
              <a:buFont typeface="Arial" panose="020B0604020202020204" pitchFamily="34" charset="0"/>
              <a:buChar char="•"/>
            </a:pPr>
            <a:r>
              <a:rPr lang="sl-SI" dirty="0"/>
              <a:t>okvir za potovalne izkušnje.</a:t>
            </a: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37</a:t>
            </a:fld>
            <a:endParaRPr lang="en-US"/>
          </a:p>
        </p:txBody>
      </p:sp>
    </p:spTree>
    <p:extLst>
      <p:ext uri="{BB962C8B-B14F-4D97-AF65-F5344CB8AC3E}">
        <p14:creationId xmlns:p14="http://schemas.microsoft.com/office/powerpoint/2010/main" val="40291934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US" sz="1400" b="1" spc="-20" dirty="0"/>
              <a:t> </a:t>
            </a:r>
            <a:r>
              <a:rPr lang="sl-SI" sz="1400" b="1" spc="-20" dirty="0"/>
              <a:t>Potrebno je poznati svoje občinstvo</a:t>
            </a:r>
            <a:r>
              <a:rPr lang="en-US" sz="1400" b="1" spc="-20" dirty="0"/>
              <a:t>:</a:t>
            </a:r>
            <a:r>
              <a:rPr lang="en-US" sz="1400" spc="-20" dirty="0"/>
              <a:t> </a:t>
            </a:r>
            <a:r>
              <a:rPr lang="sl-SI" dirty="0"/>
              <a:t>Lahko prilagodite jezik pripovedovanje zgodbe in z natančnimi metaforami občinstvo povežete z zgodbo, ustvarite občutek empatije, da ljudje bolje razumejo njeno sporočilo.</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US" sz="1400" b="1" spc="-20" dirty="0"/>
              <a:t> </a:t>
            </a:r>
            <a:r>
              <a:rPr lang="sl-SI" sz="1400" b="1" dirty="0"/>
              <a:t>Pozornost občinstva je potrebno ujeti že takoj na začetku</a:t>
            </a:r>
            <a:r>
              <a:rPr lang="en-US" sz="1400" b="1" spc="-20" dirty="0"/>
              <a:t>:</a:t>
            </a:r>
            <a:r>
              <a:rPr lang="en-US" sz="1400" spc="-20" dirty="0"/>
              <a:t> </a:t>
            </a:r>
            <a:r>
              <a:rPr lang="sl-SI" dirty="0"/>
              <a:t>zastavite vprašanje ali iztočnico, ki osvoji občinstvo. Želeli bodo vedeti odgovor: prisilili jih boste, da bodo svojo pozornost usmerili na zgodbo in na to, kako se razvija.</a:t>
            </a:r>
            <a:endParaRPr lang="en-GB" sz="1200" dirty="0"/>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spc="-20" dirty="0">
                <a:solidFill>
                  <a:srgbClr val="6ECECB"/>
                </a:solidFill>
              </a:rPr>
              <a:t> </a:t>
            </a:r>
            <a:r>
              <a:rPr lang="sl-SI" sz="1400" b="1" dirty="0"/>
              <a:t>Glavni liki naj bodo osebnosti s karakterjem</a:t>
            </a:r>
            <a:r>
              <a:rPr lang="en-US" sz="1400" b="1" spc="-20" dirty="0"/>
              <a:t>: </a:t>
            </a:r>
            <a:r>
              <a:rPr lang="sl-SI" dirty="0"/>
              <a:t>za vsak lik uporabite različne poudarke, vzorce govora, različne glasove in celo določene poteze. Oživeli bodo!</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US" sz="1400" b="1" spc="-20" dirty="0"/>
              <a:t> </a:t>
            </a:r>
            <a:r>
              <a:rPr lang="sl-SI" sz="1400" b="1" dirty="0"/>
              <a:t>Glas uporabljaj pazljivo</a:t>
            </a:r>
            <a:r>
              <a:rPr lang="en-US" sz="1400" b="1" spc="-20" dirty="0"/>
              <a:t>: </a:t>
            </a:r>
            <a:r>
              <a:rPr lang="sl-SI" dirty="0"/>
              <a:t>Ton, glasnost in tempo svojega glasu prilagodite vsakemu delu zgodbe ali vsakemu liku: pospešite, utišajte glas ali govorite glasneje, da ustvarite napetost; upočasnite, bodite mirnejši in ublažite glasnost, da sprostite napetost.</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US" sz="1400" b="1" spc="-20" dirty="0"/>
              <a:t> </a:t>
            </a:r>
            <a:r>
              <a:rPr lang="sl-SI" sz="1400" b="1" dirty="0"/>
              <a:t>Kontroliraj mimiko obraza</a:t>
            </a:r>
            <a:r>
              <a:rPr lang="en-US" sz="1400" b="1" spc="-20" dirty="0"/>
              <a:t>:</a:t>
            </a:r>
            <a:r>
              <a:rPr lang="en-US" sz="1400" spc="-20" dirty="0"/>
              <a:t> </a:t>
            </a:r>
            <a:r>
              <a:rPr lang="sl-SI" dirty="0"/>
              <a:t>izrazi obraza so ključnega pomena za razkrivanje čustev. Morali bi se ujemati s tem, kar pravite, da bi lahko v določenih trenutkih skoraj sami povedali zgodbo.</a:t>
            </a:r>
            <a:endParaRPr lang="en-GB" sz="1200" dirty="0"/>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US" sz="1400" b="1" spc="-20" dirty="0"/>
              <a:t> </a:t>
            </a:r>
            <a:r>
              <a:rPr lang="sl-SI" sz="1400" b="1" spc="-20" dirty="0"/>
              <a:t>Gestikuliraj</a:t>
            </a:r>
            <a:r>
              <a:rPr lang="en-US" sz="1400" b="1" spc="-20" dirty="0"/>
              <a:t>: </a:t>
            </a:r>
            <a:r>
              <a:rPr lang="sl-SI" dirty="0"/>
              <a:t>tudi vaše roke in vaše telo so pomembne za pripovedovanje zgodbe, občutek akcije in gibanja. Z gestami ne zamujajte!</a:t>
            </a:r>
          </a:p>
          <a:p>
            <a:r>
              <a:rPr lang="sl-SI" sz="1400" b="1" spc="-30" dirty="0"/>
              <a:t>7. </a:t>
            </a:r>
            <a:r>
              <a:rPr lang="en-US" sz="1400" b="1" spc="-30" dirty="0"/>
              <a:t>U</a:t>
            </a:r>
            <a:r>
              <a:rPr lang="sl-SI" sz="1400" b="1" spc="-30" dirty="0"/>
              <a:t>porabi ‚vizualni‘ jezik</a:t>
            </a:r>
            <a:r>
              <a:rPr lang="en-US" sz="1400" b="1" spc="-30" dirty="0"/>
              <a:t>: </a:t>
            </a:r>
            <a:r>
              <a:rPr lang="sl-SI" dirty="0"/>
              <a:t>Živahno opisovanje okolice, likov in vseh drugih elementov z uporabo pridevnikov in besed, ki ohranjajo pozornost poslušalca, bo spodbudilo domišljijo občinstva, s čimer bodo ljudje bolj angažirani in prevzeti.</a:t>
            </a:r>
          </a:p>
          <a:p>
            <a:r>
              <a:rPr lang="sl-SI" sz="1400" b="1" spc="-20" dirty="0"/>
              <a:t>8. </a:t>
            </a:r>
            <a:r>
              <a:rPr lang="sl-SI" sz="1400" b="1" dirty="0"/>
              <a:t>Najdi primeren ritem zgodbe</a:t>
            </a:r>
            <a:r>
              <a:rPr lang="en-US" sz="1400" b="1" spc="-20" dirty="0"/>
              <a:t>:</a:t>
            </a:r>
            <a:r>
              <a:rPr lang="en-US" sz="1400" spc="-20" dirty="0"/>
              <a:t> </a:t>
            </a:r>
            <a:r>
              <a:rPr lang="sl-SI" dirty="0"/>
              <a:t>iskanje ustreznega ravnovesja in ritma zgodbe je ključnega pomena. Naj ne bo prehiter in naj ne traja dlje, kot je potrebno. Igrajte se z napetostjo in se temu primerno ustavite.</a:t>
            </a:r>
          </a:p>
          <a:p>
            <a:r>
              <a:rPr lang="sl-SI" sz="1400" b="1" spc="-20" dirty="0"/>
              <a:t>9. Trenutki tišine</a:t>
            </a:r>
            <a:r>
              <a:rPr lang="en-US" sz="1400" b="1" spc="-20" dirty="0"/>
              <a:t>: </a:t>
            </a:r>
            <a:r>
              <a:rPr lang="sl-SI" dirty="0"/>
              <a:t>pavze so odličen način, da se občinstvo zbere, hkrati pa omogočajo zmanjšanje napetosti.</a:t>
            </a:r>
          </a:p>
          <a:p>
            <a:r>
              <a:rPr lang="sl-SI" sz="1400" b="1" spc="-20" dirty="0"/>
              <a:t>10. Iz zgodbe odstrani vse nepotrebne podrobnosti</a:t>
            </a:r>
            <a:r>
              <a:rPr lang="en-US" sz="1400" b="1" spc="-20" dirty="0"/>
              <a:t>: </a:t>
            </a:r>
            <a:r>
              <a:rPr lang="sl-SI" dirty="0"/>
              <a:t>Če iz zgodbe izločiš vse nepotrebno, bo bolj tekoča in bo občinstvu predstavila točno tisto, kar mora vedeti. To je ključna naloga, da ljudje ne bodo preveč obremenjeni ali jim bo dolgčas ter da bodo v celoti pozorni.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spc="-2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spc="-20" dirty="0"/>
              <a:t> </a:t>
            </a:r>
            <a:r>
              <a:rPr lang="sl-SI" sz="1200" b="1" spc="-20" dirty="0"/>
              <a:t>Zlato pravilo</a:t>
            </a:r>
            <a:r>
              <a:rPr lang="en-US" sz="1200" b="1" spc="-20" dirty="0"/>
              <a:t>: </a:t>
            </a:r>
            <a:r>
              <a:rPr lang="sl-SI" dirty="0"/>
              <a:t>namesto da se zatečete k pasivnemu podajanju informacij, uporabite diskurz, zaradi katerega poslušalec zgodbo doživi skozi čutne podrobnosti, dejanja in občutke. Tako boste zgodbo naredil bolj poglobljeno in privlačno, saj poslušalcem omogoči, da postanejo aktivni liki zgodbe in s pomočjo lastne domišljije sami slikajo, kaj se dogaja.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l-SI" sz="1200" spc="-2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l-SI" dirty="0"/>
              <a:t>Primer ‚povej‘: Bilo je hladno in zasneženo.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l-SI" dirty="0"/>
              <a:t>Primer ‚pokaži‘: Ko so snežinke nežno padale z neba, je zavihala ovratnik plašča in si nadela rokavice.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l-SI" sz="1200" spc="-20"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38</a:t>
            </a:fld>
            <a:endParaRPr lang="en-US"/>
          </a:p>
        </p:txBody>
      </p:sp>
    </p:spTree>
    <p:extLst>
      <p:ext uri="{BB962C8B-B14F-4D97-AF65-F5344CB8AC3E}">
        <p14:creationId xmlns:p14="http://schemas.microsoft.com/office/powerpoint/2010/main" val="3553023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39</a:t>
            </a:fld>
            <a:endParaRPr lang="en-US"/>
          </a:p>
        </p:txBody>
      </p:sp>
    </p:spTree>
    <p:extLst>
      <p:ext uri="{BB962C8B-B14F-4D97-AF65-F5344CB8AC3E}">
        <p14:creationId xmlns:p14="http://schemas.microsoft.com/office/powerpoint/2010/main" val="3086969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b="1" dirty="0" err="1"/>
              <a:t>The</a:t>
            </a:r>
            <a:r>
              <a:rPr lang="sl-SI" b="1" dirty="0"/>
              <a:t> </a:t>
            </a:r>
            <a:r>
              <a:rPr lang="sl-SI" b="1" dirty="0" err="1"/>
              <a:t>Freedom</a:t>
            </a:r>
            <a:r>
              <a:rPr lang="sl-SI" b="1" dirty="0"/>
              <a:t> </a:t>
            </a:r>
            <a:r>
              <a:rPr lang="sl-SI" b="1" dirty="0" err="1"/>
              <a:t>Trail</a:t>
            </a:r>
            <a:r>
              <a:rPr lang="sl-SI" b="1" dirty="0"/>
              <a:t> </a:t>
            </a:r>
            <a:r>
              <a:rPr lang="sl-SI" dirty="0"/>
              <a:t>pripoveduje zgodbe, ki so se zapisale v zgodovino mesta Boston (ZDA). Bogastvo izkušenj omogoča turistom, da se potopijo v izkustvo tam, kjer se je dogajalo. Poleg stavb, dekorja in rekvizitov so v zgodbo vključeni profesionalni igralci, ki oživijo zgodovino, upodabljajoč bostonske like iz zgodovine. Celotna izkušnja je podrobno načrtovana, vključno z oštevilčenim zaporedjem znamenitosti, ki jih je treba obiskati, vendar turistom dopušča možnost izhodišča. Živahne ulice so polne drugih zanimivosti in znamenitosti, ki so vključeni v </a:t>
            </a:r>
            <a:r>
              <a:rPr lang="sl-SI" dirty="0" err="1"/>
              <a:t>the</a:t>
            </a:r>
            <a:r>
              <a:rPr lang="sl-SI" dirty="0"/>
              <a:t> </a:t>
            </a:r>
            <a:r>
              <a:rPr lang="sl-SI" dirty="0" err="1"/>
              <a:t>Freedom</a:t>
            </a:r>
            <a:r>
              <a:rPr lang="sl-SI" dirty="0"/>
              <a:t> </a:t>
            </a:r>
            <a:r>
              <a:rPr lang="sl-SI" dirty="0" err="1"/>
              <a:t>Trail</a:t>
            </a:r>
            <a:r>
              <a:rPr lang="sl-SI" dirty="0"/>
              <a:t> zgodbo, vključno s trgovinami, izobraževalnimi programi, predavanji in kulturnimi prireditvami.</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sz="1200" b="0" i="0" u="none" strike="noStrike" spc="-10" baseline="0" dirty="0">
              <a:solidFill>
                <a:srgbClr val="000000"/>
              </a:solidFill>
              <a:latin typeface="Calibri" panose="020F0502020204030204" pitchFamily="34" charset="0"/>
            </a:endParaRP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40</a:t>
            </a:fld>
            <a:endParaRPr lang="en-US"/>
          </a:p>
        </p:txBody>
      </p:sp>
    </p:spTree>
    <p:extLst>
      <p:ext uri="{BB962C8B-B14F-4D97-AF65-F5344CB8AC3E}">
        <p14:creationId xmlns:p14="http://schemas.microsoft.com/office/powerpoint/2010/main" val="2662173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41</a:t>
            </a:fld>
            <a:endParaRPr lang="en-US"/>
          </a:p>
        </p:txBody>
      </p:sp>
    </p:spTree>
    <p:extLst>
      <p:ext uri="{BB962C8B-B14F-4D97-AF65-F5344CB8AC3E}">
        <p14:creationId xmlns:p14="http://schemas.microsoft.com/office/powerpoint/2010/main" val="41532377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Čuječnost izvira iz vzhodnih duhovnih in verskih tradicij (posebno budistična in hindujska tradicija). Globlje korenine najdemo v budističnem konceptu Sati (prvi korak v razsvetljenje) in v praksi joge (katere izvor se zdi, da sovpada s hinduizmom).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spc="-20" dirty="0"/>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V zadnjem času je dr. Jon </a:t>
            </a:r>
            <a:r>
              <a:rPr lang="sl-SI" dirty="0" err="1"/>
              <a:t>Kabat-Zinn</a:t>
            </a:r>
            <a:r>
              <a:rPr lang="sl-SI" dirty="0"/>
              <a:t>, molekularni biolog, znanstvenik in profesor medicine, z drugačnega zornega kota raziskal pristop čuječnosti, mu odvzel prvotne "mistične„, duhovne in verske konotacije in ga vnesel v sodoben alternativne zdravstvene prakse. Zen-budizem in prakse joge je združil z znanstvenimi dognanji in ustvaril programe, ki ljudem pomagajo obvladovati stres, tesnobo, bolečino in bolezni. Med vsemi pobudami je ustvaril program za zmanjšanje stresa na osnovi pozornosti (MBSR) in ustanovil kliniko za zmanjševanje stresa ter Center za čuječnost v medicini, zdravstvu in družbi na Medicinski fakulteti Univerze v Massachusettsu. Trdno verjame v moč čuječnosti za izboljšanje kakovosti življenja in zmanjšanje stresa.</a:t>
            </a: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43</a:t>
            </a:fld>
            <a:endParaRPr lang="en-US"/>
          </a:p>
        </p:txBody>
      </p:sp>
    </p:spTree>
    <p:extLst>
      <p:ext uri="{BB962C8B-B14F-4D97-AF65-F5344CB8AC3E}">
        <p14:creationId xmlns:p14="http://schemas.microsoft.com/office/powerpoint/2010/main" val="2639040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dirty="0"/>
              <a:t>https://youtu.be/tyhUezc6lKs</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45</a:t>
            </a:fld>
            <a:endParaRPr lang="en-US"/>
          </a:p>
        </p:txBody>
      </p:sp>
    </p:spTree>
    <p:extLst>
      <p:ext uri="{BB962C8B-B14F-4D97-AF65-F5344CB8AC3E}">
        <p14:creationId xmlns:p14="http://schemas.microsoft.com/office/powerpoint/2010/main" val="16097814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sl-SI" dirty="0"/>
              <a:t>Povzetek iz</a:t>
            </a:r>
            <a:r>
              <a:rPr lang="en-GB" dirty="0"/>
              <a:t> </a:t>
            </a:r>
            <a:r>
              <a:rPr lang="en-GB" sz="1200" dirty="0"/>
              <a:t>Chen, Scott &amp; </a:t>
            </a:r>
            <a:r>
              <a:rPr lang="en-GB" sz="1200" dirty="0" err="1"/>
              <a:t>Benckendorff</a:t>
            </a:r>
            <a:r>
              <a:rPr lang="en-GB" sz="1200" dirty="0"/>
              <a:t> (2017) </a:t>
            </a:r>
            <a:r>
              <a:rPr lang="en-GB" sz="1200" dirty="0">
                <a:sym typeface="Wingdings" panose="05000000000000000000" pitchFamily="2" charset="2"/>
              </a:rPr>
              <a:t> </a:t>
            </a:r>
            <a:r>
              <a:rPr lang="sl-SI" sz="1200" dirty="0">
                <a:sym typeface="Wingdings" panose="05000000000000000000" pitchFamily="2" charset="2"/>
              </a:rPr>
              <a:t>navedek</a:t>
            </a:r>
            <a:r>
              <a:rPr lang="en-GB" sz="1200" dirty="0">
                <a:sym typeface="Wingdings" panose="05000000000000000000" pitchFamily="2" charset="2"/>
              </a:rPr>
              <a:t>: Chen, L., Scott, N., </a:t>
            </a:r>
            <a:r>
              <a:rPr lang="en-GB" sz="1200" dirty="0" err="1">
                <a:sym typeface="Wingdings" panose="05000000000000000000" pitchFamily="2" charset="2"/>
              </a:rPr>
              <a:t>Benckendorff</a:t>
            </a:r>
            <a:r>
              <a:rPr lang="en-GB" sz="1200" dirty="0">
                <a:sym typeface="Wingdings" panose="05000000000000000000" pitchFamily="2" charset="2"/>
              </a:rPr>
              <a:t>, P. (2017). Mindful tourist experiences: A Buddhist perspective. </a:t>
            </a:r>
            <a:r>
              <a:rPr lang="en-GB" sz="1200" i="1" dirty="0">
                <a:sym typeface="Wingdings" panose="05000000000000000000" pitchFamily="2" charset="2"/>
              </a:rPr>
              <a:t>Annals of Tourism Research</a:t>
            </a:r>
            <a:r>
              <a:rPr lang="en-GB" sz="1200" dirty="0">
                <a:sym typeface="Wingdings" panose="05000000000000000000" pitchFamily="2" charset="2"/>
              </a:rPr>
              <a:t>, 64, 1-12. </a:t>
            </a:r>
            <a:r>
              <a:rPr lang="en-GB" sz="1200" dirty="0" err="1">
                <a:sym typeface="Wingdings" panose="05000000000000000000" pitchFamily="2" charset="2"/>
              </a:rPr>
              <a:t>doi</a:t>
            </a:r>
            <a:r>
              <a:rPr lang="en-GB" sz="1200" dirty="0">
                <a:sym typeface="Wingdings" panose="05000000000000000000" pitchFamily="2" charset="2"/>
              </a:rPr>
              <a:t>: </a:t>
            </a:r>
            <a:r>
              <a:rPr lang="en-US" b="0" i="0" u="none" strike="noStrike" dirty="0">
                <a:solidFill>
                  <a:srgbClr val="0C7DBB"/>
                </a:solidFill>
                <a:effectLst/>
                <a:latin typeface="NexusSans"/>
                <a:hlinkClick r:id="rId3" tooltip="Persistent link using digital object identifier"/>
              </a:rPr>
              <a:t>https://doi.org/10.1016/j.annals.2017.01.013</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46</a:t>
            </a:fld>
            <a:endParaRPr lang="en-US"/>
          </a:p>
        </p:txBody>
      </p:sp>
    </p:spTree>
    <p:extLst>
      <p:ext uri="{BB962C8B-B14F-4D97-AF65-F5344CB8AC3E}">
        <p14:creationId xmlns:p14="http://schemas.microsoft.com/office/powerpoint/2010/main" val="3481072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200" dirty="0"/>
              <a:t>Študije s področja sociologije so pokazale, da je postindustrijsko </a:t>
            </a:r>
            <a:r>
              <a:rPr lang="sl-SI" sz="1200" b="1" dirty="0"/>
              <a:t>nezadovoljstvo z racionalnim in preprostim življenjem </a:t>
            </a:r>
            <a:r>
              <a:rPr lang="sl-SI" sz="1200" dirty="0"/>
              <a:t>ljudi pripeljalo do želje po iskanju hedonističnih izkustev</a:t>
            </a:r>
            <a:r>
              <a:rPr lang="en-US" sz="1200" dirty="0"/>
              <a:t>. </a:t>
            </a:r>
            <a:r>
              <a:rPr lang="sl-SI" sz="1200" dirty="0"/>
              <a:t>Nezadovoljstvo je na eni strani vezano na posameznika (prim.</a:t>
            </a:r>
            <a:r>
              <a:rPr lang="en-US" sz="1200" dirty="0"/>
              <a:t>, </a:t>
            </a:r>
            <a:r>
              <a:rPr lang="sl-SI" sz="1200" dirty="0"/>
              <a:t>kriza identitete</a:t>
            </a:r>
            <a:r>
              <a:rPr lang="en-US" sz="1200" dirty="0"/>
              <a:t>, </a:t>
            </a:r>
            <a:r>
              <a:rPr lang="en-US" sz="1200" dirty="0" err="1"/>
              <a:t>stres</a:t>
            </a:r>
            <a:r>
              <a:rPr lang="en-US" sz="1200" dirty="0"/>
              <a:t>, </a:t>
            </a:r>
            <a:r>
              <a:rPr lang="sl-SI" sz="1200" dirty="0"/>
              <a:t>preobilica dela</a:t>
            </a:r>
            <a:r>
              <a:rPr lang="en-US" sz="1200" dirty="0"/>
              <a:t>, </a:t>
            </a:r>
            <a:r>
              <a:rPr lang="sl-SI" sz="1200" dirty="0"/>
              <a:t>osamljenost), kot tudi na družbo </a:t>
            </a:r>
            <a:r>
              <a:rPr lang="en-US" sz="1200" dirty="0"/>
              <a:t>(</a:t>
            </a:r>
            <a:r>
              <a:rPr lang="sl-SI" sz="1200" dirty="0"/>
              <a:t>prim</a:t>
            </a:r>
            <a:r>
              <a:rPr lang="en-US" sz="1200" dirty="0"/>
              <a:t>., </a:t>
            </a:r>
            <a:r>
              <a:rPr lang="sl-SI" sz="1200" dirty="0"/>
              <a:t>vpliv materializma in kapitalizma)</a:t>
            </a:r>
            <a:r>
              <a:rPr lang="en-US" sz="1200" dirty="0"/>
              <a:t>.</a:t>
            </a:r>
            <a:endParaRPr lang="en-GB"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200" dirty="0"/>
              <a:t>Potovanje je vedno pogostejše pojmovano kot način sproščanja in dobrega počutja</a:t>
            </a:r>
            <a:r>
              <a:rPr lang="en-US" sz="1200" dirty="0"/>
              <a:t>. </a:t>
            </a:r>
            <a:r>
              <a:rPr lang="sl-SI" sz="1200" b="1" dirty="0"/>
              <a:t>Potovanja, ki transformirajo </a:t>
            </a:r>
            <a:r>
              <a:rPr lang="en-US" sz="1200" dirty="0"/>
              <a:t>s</a:t>
            </a:r>
            <a:r>
              <a:rPr lang="sl-SI" sz="1200" dirty="0"/>
              <a:t>o v porastu in se hkrati navezujejo na povečano pozornost na fizično, duhovno in mentalno dobro počutje, ki je pospremljano s povezovanjem z naravo in iskanjem priložnosti za ‚</a:t>
            </a:r>
            <a:r>
              <a:rPr lang="sl-SI" sz="1200" dirty="0" err="1"/>
              <a:t>resetiranje</a:t>
            </a:r>
            <a:r>
              <a:rPr lang="sl-SI" sz="1200" dirty="0"/>
              <a:t>‘</a:t>
            </a:r>
            <a:r>
              <a:rPr lang="en-US" sz="1200" dirty="0"/>
              <a:t> – </a:t>
            </a:r>
            <a:r>
              <a:rPr lang="sl-SI" sz="1200" b="1" dirty="0"/>
              <a:t>smisel življenja, sprejemanje samega sebe, duhovno rasti.</a:t>
            </a:r>
            <a:r>
              <a:rPr lang="en-US" sz="1200" dirty="0"/>
              <a:t>.</a:t>
            </a:r>
            <a:endParaRPr lang="en-GB"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200" spc="0" dirty="0"/>
              <a:t>Kljub temu, da izkustva niso oprijemljiva</a:t>
            </a:r>
            <a:r>
              <a:rPr lang="en-US" sz="1200" spc="0" dirty="0"/>
              <a:t>, </a:t>
            </a:r>
            <a:r>
              <a:rPr lang="sl-SI" sz="1200" spc="0" dirty="0"/>
              <a:t>jih ljudje vedno bolj cenijo zaradi </a:t>
            </a:r>
            <a:r>
              <a:rPr lang="sl-SI" sz="1200" b="1" spc="0" dirty="0"/>
              <a:t>vrednosti izkušnje same</a:t>
            </a:r>
            <a:r>
              <a:rPr lang="sl-SI" sz="1200" spc="0" dirty="0"/>
              <a:t>, ki jim pomaga pri osebni rasti in dobremu počutju.</a:t>
            </a:r>
            <a:endParaRPr lang="en-GB" sz="1200" spc="0" dirty="0"/>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9</a:t>
            </a:fld>
            <a:endParaRPr lang="en-US"/>
          </a:p>
        </p:txBody>
      </p:sp>
    </p:spTree>
    <p:extLst>
      <p:ext uri="{BB962C8B-B14F-4D97-AF65-F5344CB8AC3E}">
        <p14:creationId xmlns:p14="http://schemas.microsoft.com/office/powerpoint/2010/main" val="3557185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sl-SI" dirty="0"/>
              <a:t>Povzetek iz</a:t>
            </a:r>
            <a:r>
              <a:rPr lang="en-GB" dirty="0"/>
              <a:t> </a:t>
            </a:r>
            <a:r>
              <a:rPr lang="en-GB" sz="1200" dirty="0"/>
              <a:t>Chen, Scott &amp; </a:t>
            </a:r>
            <a:r>
              <a:rPr lang="en-GB" sz="1200" dirty="0" err="1"/>
              <a:t>Benckendorff</a:t>
            </a:r>
            <a:r>
              <a:rPr lang="en-GB" sz="1200" dirty="0"/>
              <a:t> (2017) </a:t>
            </a:r>
            <a:r>
              <a:rPr lang="en-GB" sz="1200" dirty="0">
                <a:sym typeface="Wingdings" panose="05000000000000000000" pitchFamily="2" charset="2"/>
              </a:rPr>
              <a:t> </a:t>
            </a:r>
            <a:r>
              <a:rPr lang="sl-SI" sz="1200" dirty="0">
                <a:sym typeface="Wingdings" panose="05000000000000000000" pitchFamily="2" charset="2"/>
              </a:rPr>
              <a:t>navedek</a:t>
            </a:r>
            <a:r>
              <a:rPr lang="en-GB" sz="1200" dirty="0">
                <a:sym typeface="Wingdings" panose="05000000000000000000" pitchFamily="2" charset="2"/>
              </a:rPr>
              <a:t>: Chen, L., Scott, N., </a:t>
            </a:r>
            <a:r>
              <a:rPr lang="en-GB" sz="1200" dirty="0" err="1">
                <a:sym typeface="Wingdings" panose="05000000000000000000" pitchFamily="2" charset="2"/>
              </a:rPr>
              <a:t>Benckendorff</a:t>
            </a:r>
            <a:r>
              <a:rPr lang="en-GB" sz="1200" dirty="0">
                <a:sym typeface="Wingdings" panose="05000000000000000000" pitchFamily="2" charset="2"/>
              </a:rPr>
              <a:t>, P. (2017). Mindful tourist experiences: A Buddhist perspective. </a:t>
            </a:r>
            <a:r>
              <a:rPr lang="en-GB" sz="1200" i="1" dirty="0">
                <a:sym typeface="Wingdings" panose="05000000000000000000" pitchFamily="2" charset="2"/>
              </a:rPr>
              <a:t>Annals of Tourism Research</a:t>
            </a:r>
            <a:r>
              <a:rPr lang="en-GB" sz="1200" dirty="0">
                <a:sym typeface="Wingdings" panose="05000000000000000000" pitchFamily="2" charset="2"/>
              </a:rPr>
              <a:t>, 64, 1-12. </a:t>
            </a:r>
            <a:r>
              <a:rPr lang="en-GB" sz="1200" dirty="0" err="1">
                <a:sym typeface="Wingdings" panose="05000000000000000000" pitchFamily="2" charset="2"/>
              </a:rPr>
              <a:t>doi</a:t>
            </a:r>
            <a:r>
              <a:rPr lang="en-GB" sz="1200" dirty="0">
                <a:sym typeface="Wingdings" panose="05000000000000000000" pitchFamily="2" charset="2"/>
              </a:rPr>
              <a:t>: </a:t>
            </a:r>
            <a:r>
              <a:rPr lang="en-US" b="0" i="0" u="none" strike="noStrike" dirty="0">
                <a:solidFill>
                  <a:srgbClr val="0C7DBB"/>
                </a:solidFill>
                <a:effectLst/>
                <a:latin typeface="NexusSans"/>
                <a:hlinkClick r:id="rId3" tooltip="Persistent link using digital object identifier"/>
              </a:rPr>
              <a:t>https://doi.org/10.1016/j.annals.2017.01.013</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47</a:t>
            </a:fld>
            <a:endParaRPr lang="en-US"/>
          </a:p>
        </p:txBody>
      </p:sp>
    </p:spTree>
    <p:extLst>
      <p:ext uri="{BB962C8B-B14F-4D97-AF65-F5344CB8AC3E}">
        <p14:creationId xmlns:p14="http://schemas.microsoft.com/office/powerpoint/2010/main" val="27827440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sl-SI" dirty="0"/>
              <a:t>Meditacija čuječnosti </a:t>
            </a:r>
            <a:r>
              <a:rPr lang="sl-SI" b="1" dirty="0"/>
              <a:t>spremeni delovanje možganov</a:t>
            </a:r>
            <a:r>
              <a:rPr lang="sl-SI" dirty="0"/>
              <a:t>, in sicer dele, ki nadzorujejo pozornost, čustva in samozavedanje. </a:t>
            </a:r>
          </a:p>
          <a:p>
            <a:r>
              <a:rPr lang="sl-SI" dirty="0"/>
              <a:t>Aktivirajo se naloge delovnega omrežja, </a:t>
            </a:r>
            <a:r>
              <a:rPr lang="en-GB" sz="1200" dirty="0"/>
              <a:t>task-positive network </a:t>
            </a:r>
            <a:r>
              <a:rPr lang="sl-SI" dirty="0"/>
              <a:t>(TPN) možganov, ki sodeluje z privzetim možganskim omrežjem, </a:t>
            </a:r>
            <a:r>
              <a:rPr lang="en-GB" sz="1200" dirty="0"/>
              <a:t>default-mode network </a:t>
            </a:r>
            <a:r>
              <a:rPr lang="sl-SI" dirty="0"/>
              <a:t>(DMN). </a:t>
            </a:r>
          </a:p>
          <a:p>
            <a:r>
              <a:rPr lang="sl-SI" b="1" dirty="0"/>
              <a:t>Manj aktivacije DMN </a:t>
            </a:r>
            <a:r>
              <a:rPr lang="sl-SI" dirty="0">
                <a:sym typeface="Wingdings" panose="05000000000000000000" pitchFamily="2" charset="2"/>
              </a:rPr>
              <a:t> </a:t>
            </a:r>
            <a:r>
              <a:rPr lang="sl-SI" dirty="0"/>
              <a:t>manj negativnih čustvenih stanj </a:t>
            </a:r>
          </a:p>
          <a:p>
            <a:r>
              <a:rPr lang="sl-SI" b="1" dirty="0"/>
              <a:t>Več aktivacije TPN </a:t>
            </a:r>
            <a:r>
              <a:rPr lang="sl-SI" dirty="0">
                <a:sym typeface="Wingdings" panose="05000000000000000000" pitchFamily="2" charset="2"/>
              </a:rPr>
              <a:t> </a:t>
            </a:r>
            <a:r>
              <a:rPr lang="sl-SI" dirty="0"/>
              <a:t>pozitivnejša čustvena stanja</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48</a:t>
            </a:fld>
            <a:endParaRPr lang="en-US"/>
          </a:p>
        </p:txBody>
      </p:sp>
    </p:spTree>
    <p:extLst>
      <p:ext uri="{BB962C8B-B14F-4D97-AF65-F5344CB8AC3E}">
        <p14:creationId xmlns:p14="http://schemas.microsoft.com/office/powerpoint/2010/main" val="38090330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6ECECB"/>
                </a:solidFill>
              </a:rPr>
              <a:t>1. </a:t>
            </a:r>
            <a:r>
              <a:rPr lang="sl-SI" b="1" dirty="0">
                <a:solidFill>
                  <a:srgbClr val="6ECECB"/>
                </a:solidFill>
              </a:rPr>
              <a:t>Poišči primerno mesto in čas za čuječo meditacijo</a:t>
            </a:r>
            <a:r>
              <a:rPr lang="en-GB" b="1" dirty="0">
                <a:solidFill>
                  <a:srgbClr val="6ECECB"/>
                </a:solidFill>
              </a:rPr>
              <a:t>:</a:t>
            </a:r>
            <a:r>
              <a:rPr lang="en-GB" sz="1600" dirty="0"/>
              <a:t> </a:t>
            </a:r>
            <a:r>
              <a:rPr lang="sl-SI" dirty="0"/>
              <a:t>zahteva prakso, zato vam mora biti udobno, čas in kraj izvajanja meditacije morata biti primerna.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spc="-30" dirty="0">
                <a:solidFill>
                  <a:srgbClr val="6ECECB"/>
                </a:solidFill>
              </a:rPr>
              <a:t>2. </a:t>
            </a:r>
            <a:r>
              <a:rPr lang="sl-SI" b="1" spc="-30" dirty="0">
                <a:solidFill>
                  <a:srgbClr val="6ECECB"/>
                </a:solidFill>
              </a:rPr>
              <a:t>Osredotoči se na sedanjost</a:t>
            </a:r>
            <a:r>
              <a:rPr lang="en-GB" b="1" spc="-30" dirty="0">
                <a:solidFill>
                  <a:srgbClr val="6ECECB"/>
                </a:solidFill>
              </a:rPr>
              <a:t>: </a:t>
            </a:r>
            <a:r>
              <a:rPr lang="sl-SI" dirty="0"/>
              <a:t>cilj osredotočanja je sedanjost. To si lahko olajšate tako, da se um osredotoči na "predmet„, ki mu namenjate pozornost (npr. Vaše dihanje; vaša čutila).</a:t>
            </a:r>
            <a:endParaRPr lang="en-GB" sz="1400" spc="-3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6ECECB"/>
                </a:solidFill>
              </a:rPr>
              <a:t>3. </a:t>
            </a:r>
            <a:r>
              <a:rPr lang="sl-SI" b="1" dirty="0">
                <a:solidFill>
                  <a:srgbClr val="6ECECB"/>
                </a:solidFill>
              </a:rPr>
              <a:t>Opusti vsakršno obsojanje</a:t>
            </a:r>
            <a:r>
              <a:rPr lang="en-GB" b="1" dirty="0">
                <a:solidFill>
                  <a:srgbClr val="6ECECB"/>
                </a:solidFill>
              </a:rPr>
              <a:t>:</a:t>
            </a:r>
            <a:r>
              <a:rPr lang="en-GB" sz="1200" dirty="0"/>
              <a:t>  </a:t>
            </a:r>
            <a:r>
              <a:rPr lang="sl-SI" dirty="0"/>
              <a:t>ne-obsojanje pomeni opustiti samodejno filtriranje izkušenj (dobre, slabe, nevtralne) in začutiti sedanji trenutek.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6ECECB"/>
                </a:solidFill>
              </a:rPr>
              <a:t>4. </a:t>
            </a:r>
            <a:r>
              <a:rPr lang="sl-SI" b="1" dirty="0">
                <a:solidFill>
                  <a:srgbClr val="6ECECB"/>
                </a:solidFill>
              </a:rPr>
              <a:t>Priznaj in bodi pomirjen, ker tvoje misli tavajo</a:t>
            </a:r>
            <a:r>
              <a:rPr lang="en-GB" b="1" dirty="0">
                <a:solidFill>
                  <a:srgbClr val="6ECECB"/>
                </a:solidFill>
              </a:rPr>
              <a:t>: </a:t>
            </a:r>
            <a:r>
              <a:rPr lang="sl-SI" dirty="0"/>
              <a:t>Zavedajte se, da lahko vaš um začne tavati in da se pojavijo druge misli. Slednje si samo priznajte in se spet vrnite v sedanjost.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r>
              <a:rPr lang="sl-SI" dirty="0"/>
              <a:t>Shema sovpada s številnim različnim vrstam potovanj in turizma.</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49</a:t>
            </a:fld>
            <a:endParaRPr lang="en-US"/>
          </a:p>
        </p:txBody>
      </p:sp>
    </p:spTree>
    <p:extLst>
      <p:ext uri="{BB962C8B-B14F-4D97-AF65-F5344CB8AC3E}">
        <p14:creationId xmlns:p14="http://schemas.microsoft.com/office/powerpoint/2010/main" val="35803544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Osnovna delitev povzeta po</a:t>
            </a:r>
            <a:r>
              <a:rPr lang="en-GB" dirty="0"/>
              <a:t> </a:t>
            </a:r>
            <a:r>
              <a:rPr lang="en-GB" sz="1200" dirty="0"/>
              <a:t>Chen, Scott &amp; </a:t>
            </a:r>
            <a:r>
              <a:rPr lang="en-GB" sz="1200" dirty="0" err="1"/>
              <a:t>Benckendorff</a:t>
            </a:r>
            <a:r>
              <a:rPr lang="en-GB" sz="1200" dirty="0"/>
              <a:t> (2017) </a:t>
            </a:r>
            <a:r>
              <a:rPr lang="en-GB" sz="1200" dirty="0">
                <a:sym typeface="Wingdings" panose="05000000000000000000" pitchFamily="2" charset="2"/>
              </a:rPr>
              <a:t> full reference: Chen, L., Scott, N., </a:t>
            </a:r>
            <a:r>
              <a:rPr lang="en-GB" sz="1200" dirty="0" err="1">
                <a:sym typeface="Wingdings" panose="05000000000000000000" pitchFamily="2" charset="2"/>
              </a:rPr>
              <a:t>Benckendorff</a:t>
            </a:r>
            <a:r>
              <a:rPr lang="en-GB" sz="1200" dirty="0">
                <a:sym typeface="Wingdings" panose="05000000000000000000" pitchFamily="2" charset="2"/>
              </a:rPr>
              <a:t>, P. (2017). Mindful tourist experiences: A Buddhist perspective. Annals of Tourism Research, 64, 1-12. </a:t>
            </a:r>
            <a:r>
              <a:rPr lang="en-GB" sz="1200" dirty="0" err="1">
                <a:sym typeface="Wingdings" panose="05000000000000000000" pitchFamily="2" charset="2"/>
              </a:rPr>
              <a:t>doi</a:t>
            </a:r>
            <a:r>
              <a:rPr lang="en-GB" sz="1200" dirty="0">
                <a:sym typeface="Wingdings" panose="05000000000000000000" pitchFamily="2" charset="2"/>
              </a:rPr>
              <a:t>: </a:t>
            </a:r>
            <a:r>
              <a:rPr lang="en-US" b="0" i="0" u="none" strike="noStrike" dirty="0">
                <a:solidFill>
                  <a:srgbClr val="0C7DBB"/>
                </a:solidFill>
                <a:effectLst/>
                <a:latin typeface="NexusSans"/>
                <a:hlinkClick r:id="rId3" tooltip="Persistent link using digital object identifier"/>
              </a:rPr>
              <a:t>https://doi.org/10.1016/j.annals.2017.01.013</a:t>
            </a:r>
            <a:endParaRPr lang="en-GB" dirty="0"/>
          </a:p>
          <a:p>
            <a:endParaRPr lang="en-GB" dirty="0"/>
          </a:p>
          <a:p>
            <a:pPr>
              <a:lnSpc>
                <a:spcPct val="150000"/>
              </a:lnSpc>
              <a:spcAft>
                <a:spcPts val="600"/>
              </a:spcAft>
            </a:pPr>
            <a:r>
              <a:rPr lang="sl-SI" dirty="0"/>
              <a:t>Budistično pojmovanje čuječnosti je bilo uporabljeno in raziskano v kontekstu turizma skozi perspektivo izkustvene ekonomije. Pojmovanje prispeva k ustvarjanju duhovnih izkustev za turiste, ki želijo pobegniti iz svojega stresnega sveta in umiriti svoj um. Izsledki poročajo, da so takšna izkustva globoko vtisnjena v spomin in doprinesejo k občutku zanosa.</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50</a:t>
            </a:fld>
            <a:endParaRPr lang="en-US"/>
          </a:p>
        </p:txBody>
      </p:sp>
    </p:spTree>
    <p:extLst>
      <p:ext uri="{BB962C8B-B14F-4D97-AF65-F5344CB8AC3E}">
        <p14:creationId xmlns:p14="http://schemas.microsoft.com/office/powerpoint/2010/main" val="36001174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50000"/>
              </a:lnSpc>
              <a:spcAft>
                <a:spcPts val="1200"/>
              </a:spcAft>
              <a:buClr>
                <a:srgbClr val="6ECECB"/>
              </a:buClr>
              <a:buFont typeface="Arial" panose="020B0604020202020204" pitchFamily="34" charset="0"/>
              <a:buChar char="•"/>
            </a:pPr>
            <a:r>
              <a:rPr lang="en-GB" sz="1200" b="1" dirty="0">
                <a:solidFill>
                  <a:srgbClr val="F7981D"/>
                </a:solidFill>
              </a:rPr>
              <a:t> </a:t>
            </a:r>
            <a:r>
              <a:rPr lang="en-GB" sz="1200" b="1" dirty="0" err="1">
                <a:solidFill>
                  <a:srgbClr val="F7981D"/>
                </a:solidFill>
              </a:rPr>
              <a:t>Medit</a:t>
            </a:r>
            <a:r>
              <a:rPr lang="sl-SI" sz="1200" b="1" dirty="0" err="1">
                <a:solidFill>
                  <a:srgbClr val="F7981D"/>
                </a:solidFill>
              </a:rPr>
              <a:t>acija</a:t>
            </a:r>
            <a:r>
              <a:rPr lang="en-GB" sz="1200" dirty="0"/>
              <a:t> (</a:t>
            </a:r>
            <a:r>
              <a:rPr lang="sl-SI" sz="1200" dirty="0"/>
              <a:t>osredotočaj se na svoje dihanje in gibanje trebuha</a:t>
            </a:r>
            <a:r>
              <a:rPr lang="en-GB" sz="1200" dirty="0"/>
              <a:t>) </a:t>
            </a:r>
          </a:p>
          <a:p>
            <a:pPr>
              <a:lnSpc>
                <a:spcPct val="150000"/>
              </a:lnSpc>
              <a:spcAft>
                <a:spcPts val="1200"/>
              </a:spcAft>
              <a:buClr>
                <a:srgbClr val="6ECECB"/>
              </a:buClr>
              <a:buFont typeface="Arial" panose="020B0604020202020204" pitchFamily="34" charset="0"/>
              <a:buChar char="•"/>
            </a:pPr>
            <a:r>
              <a:rPr lang="en-GB" sz="1200" dirty="0"/>
              <a:t> </a:t>
            </a:r>
            <a:r>
              <a:rPr lang="en-GB" sz="1200" b="1" dirty="0" err="1">
                <a:solidFill>
                  <a:srgbClr val="F7981D"/>
                </a:solidFill>
              </a:rPr>
              <a:t>Meditativ</a:t>
            </a:r>
            <a:r>
              <a:rPr lang="sl-SI" sz="1200" b="1" dirty="0">
                <a:solidFill>
                  <a:srgbClr val="F7981D"/>
                </a:solidFill>
              </a:rPr>
              <a:t>no pohodništvo/hoja</a:t>
            </a:r>
            <a:r>
              <a:rPr lang="en-GB" sz="1200" b="1" dirty="0">
                <a:solidFill>
                  <a:srgbClr val="F7981D"/>
                </a:solidFill>
              </a:rPr>
              <a:t> </a:t>
            </a:r>
            <a:r>
              <a:rPr lang="en-GB" sz="1200" dirty="0"/>
              <a:t>(</a:t>
            </a:r>
            <a:r>
              <a:rPr lang="sl-SI" sz="1200" dirty="0"/>
              <a:t>čuječa hoja</a:t>
            </a:r>
            <a:r>
              <a:rPr lang="en-GB" sz="1200" dirty="0"/>
              <a:t>)</a:t>
            </a:r>
          </a:p>
          <a:p>
            <a:pPr>
              <a:lnSpc>
                <a:spcPct val="150000"/>
              </a:lnSpc>
              <a:spcAft>
                <a:spcPts val="1200"/>
              </a:spcAft>
              <a:buClr>
                <a:srgbClr val="6ECECB"/>
              </a:buClr>
              <a:buFont typeface="Arial" panose="020B0604020202020204" pitchFamily="34" charset="0"/>
              <a:buChar char="•"/>
            </a:pPr>
            <a:r>
              <a:rPr lang="en-GB" sz="1200" dirty="0"/>
              <a:t> </a:t>
            </a:r>
            <a:r>
              <a:rPr lang="sl-SI" sz="1200" b="1" dirty="0">
                <a:solidFill>
                  <a:srgbClr val="F7981D"/>
                </a:solidFill>
              </a:rPr>
              <a:t>Zavedanje občutkov v telesu</a:t>
            </a:r>
            <a:r>
              <a:rPr lang="en-GB" sz="1200" b="1" dirty="0">
                <a:solidFill>
                  <a:srgbClr val="F7981D"/>
                </a:solidFill>
              </a:rPr>
              <a:t> </a:t>
            </a:r>
            <a:r>
              <a:rPr lang="en-GB" sz="1200" dirty="0"/>
              <a:t>(</a:t>
            </a:r>
            <a:r>
              <a:rPr lang="sl-SI" sz="1200" dirty="0"/>
              <a:t>zavedaj se občutkov</a:t>
            </a:r>
            <a:r>
              <a:rPr lang="en-GB" sz="1200" dirty="0"/>
              <a:t>)</a:t>
            </a:r>
          </a:p>
          <a:p>
            <a:pPr>
              <a:lnSpc>
                <a:spcPct val="150000"/>
              </a:lnSpc>
              <a:spcAft>
                <a:spcPts val="1200"/>
              </a:spcAft>
              <a:buClr>
                <a:srgbClr val="6ECECB"/>
              </a:buClr>
              <a:buFont typeface="Arial" panose="020B0604020202020204" pitchFamily="34" charset="0"/>
              <a:buChar char="•"/>
            </a:pPr>
            <a:r>
              <a:rPr lang="en-GB" sz="1200" dirty="0"/>
              <a:t> </a:t>
            </a:r>
            <a:r>
              <a:rPr lang="sl-SI" sz="1200" b="1" dirty="0">
                <a:solidFill>
                  <a:srgbClr val="F7981D"/>
                </a:solidFill>
              </a:rPr>
              <a:t>Uživanje hrane v tišini in z zaprtimi očmi</a:t>
            </a:r>
            <a:r>
              <a:rPr lang="en-GB" sz="1200" b="1" dirty="0">
                <a:solidFill>
                  <a:srgbClr val="F7981D"/>
                </a:solidFill>
              </a:rPr>
              <a:t> </a:t>
            </a:r>
            <a:endParaRPr lang="sl-SI" sz="1200" b="1" dirty="0">
              <a:solidFill>
                <a:srgbClr val="F7981D"/>
              </a:solidFill>
            </a:endParaRPr>
          </a:p>
          <a:p>
            <a:pPr>
              <a:lnSpc>
                <a:spcPct val="150000"/>
              </a:lnSpc>
              <a:spcAft>
                <a:spcPts val="1200"/>
              </a:spcAft>
              <a:buClr>
                <a:srgbClr val="6ECECB"/>
              </a:buClr>
              <a:buFont typeface="Arial" panose="020B0604020202020204" pitchFamily="34" charset="0"/>
              <a:buChar char="•"/>
            </a:pPr>
            <a:r>
              <a:rPr lang="sl-SI" sz="1200" b="1" dirty="0">
                <a:solidFill>
                  <a:srgbClr val="F7981D"/>
                </a:solidFill>
              </a:rPr>
              <a:t> Kontemplacija</a:t>
            </a:r>
            <a:r>
              <a:rPr lang="en-GB" sz="1200" dirty="0"/>
              <a:t> (</a:t>
            </a:r>
            <a:r>
              <a:rPr lang="sl-SI" sz="1200" dirty="0" err="1"/>
              <a:t>kontempliraj</a:t>
            </a:r>
            <a:r>
              <a:rPr lang="sl-SI" sz="1200" dirty="0"/>
              <a:t> nek trenutek, recimo, veslanje po jezeru</a:t>
            </a:r>
            <a:r>
              <a:rPr lang="en-GB" sz="1200" dirty="0"/>
              <a:t>)</a:t>
            </a:r>
          </a:p>
          <a:p>
            <a:pPr>
              <a:lnSpc>
                <a:spcPct val="150000"/>
              </a:lnSpc>
              <a:spcAft>
                <a:spcPts val="1200"/>
              </a:spcAft>
              <a:buClr>
                <a:srgbClr val="6ECECB"/>
              </a:buClr>
              <a:buFont typeface="Arial" panose="020B0604020202020204" pitchFamily="34" charset="0"/>
              <a:buChar char="•"/>
            </a:pPr>
            <a:r>
              <a:rPr lang="en-GB" sz="1200" dirty="0"/>
              <a:t> </a:t>
            </a:r>
            <a:r>
              <a:rPr lang="sl-SI" sz="1200" b="1" dirty="0">
                <a:solidFill>
                  <a:srgbClr val="F7981D"/>
                </a:solidFill>
              </a:rPr>
              <a:t>Prisluhni tišini</a:t>
            </a:r>
            <a:r>
              <a:rPr lang="en-GB" sz="1200" b="1" dirty="0">
                <a:solidFill>
                  <a:srgbClr val="F7981D"/>
                </a:solidFill>
              </a:rPr>
              <a:t> </a:t>
            </a:r>
            <a:r>
              <a:rPr lang="en-GB" sz="1200" dirty="0"/>
              <a:t>(</a:t>
            </a:r>
            <a:r>
              <a:rPr lang="sl-SI" sz="1200" dirty="0"/>
              <a:t>v tišini prisluhni zvokom in vonjem v naravi</a:t>
            </a:r>
            <a:r>
              <a:rPr lang="en-GB" sz="1200" dirty="0"/>
              <a:t>)</a:t>
            </a:r>
          </a:p>
          <a:p>
            <a:pPr>
              <a:lnSpc>
                <a:spcPct val="150000"/>
              </a:lnSpc>
              <a:spcAft>
                <a:spcPts val="1200"/>
              </a:spcAft>
              <a:buClr>
                <a:srgbClr val="6ECECB"/>
              </a:buClr>
              <a:buFont typeface="Arial" panose="020B0604020202020204" pitchFamily="34" charset="0"/>
              <a:buChar char="•"/>
            </a:pPr>
            <a:r>
              <a:rPr lang="sl-SI" sz="1200" b="1" dirty="0"/>
              <a:t> Vonj narave</a:t>
            </a:r>
            <a:r>
              <a:rPr lang="en-GB" sz="1200" b="1" dirty="0"/>
              <a:t> </a:t>
            </a:r>
            <a:r>
              <a:rPr lang="en-GB" sz="1200" dirty="0"/>
              <a:t>(</a:t>
            </a:r>
            <a:r>
              <a:rPr lang="sl-SI" sz="1200" dirty="0"/>
              <a:t>v tišini vonjaj cvetlice in les v gozdu</a:t>
            </a:r>
            <a:r>
              <a:rPr lang="en-GB" sz="1200" dirty="0"/>
              <a:t>)</a:t>
            </a:r>
          </a:p>
          <a:p>
            <a:pPr>
              <a:lnSpc>
                <a:spcPct val="150000"/>
              </a:lnSpc>
              <a:spcAft>
                <a:spcPts val="1200"/>
              </a:spcAft>
              <a:buClr>
                <a:srgbClr val="6ECECB"/>
              </a:buClr>
              <a:buFont typeface="Arial" panose="020B0604020202020204" pitchFamily="34" charset="0"/>
              <a:buChar char="•"/>
            </a:pPr>
            <a:r>
              <a:rPr lang="en-GB" sz="1200" dirty="0"/>
              <a:t> </a:t>
            </a:r>
            <a:r>
              <a:rPr lang="sl-SI" sz="1200" b="1" dirty="0">
                <a:solidFill>
                  <a:srgbClr val="F7981D"/>
                </a:solidFill>
              </a:rPr>
              <a:t>Občuti vetrič</a:t>
            </a:r>
            <a:r>
              <a:rPr lang="en-GB" sz="1200" b="1" dirty="0">
                <a:solidFill>
                  <a:srgbClr val="F7981D"/>
                </a:solidFill>
              </a:rPr>
              <a:t> </a:t>
            </a:r>
            <a:r>
              <a:rPr lang="en-GB" sz="1200" dirty="0"/>
              <a:t>(</a:t>
            </a:r>
            <a:r>
              <a:rPr lang="sl-SI" sz="1200" dirty="0"/>
              <a:t>ustavi se in občuti veter na obrazu</a:t>
            </a:r>
            <a:r>
              <a:rPr lang="en-GB" sz="1200" dirty="0"/>
              <a:t>)</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51</a:t>
            </a:fld>
            <a:endParaRPr lang="en-US"/>
          </a:p>
        </p:txBody>
      </p:sp>
    </p:spTree>
    <p:extLst>
      <p:ext uri="{BB962C8B-B14F-4D97-AF65-F5344CB8AC3E}">
        <p14:creationId xmlns:p14="http://schemas.microsoft.com/office/powerpoint/2010/main" val="3765389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55</a:t>
            </a:fld>
            <a:endParaRPr lang="en-US"/>
          </a:p>
        </p:txBody>
      </p:sp>
    </p:spTree>
    <p:extLst>
      <p:ext uri="{BB962C8B-B14F-4D97-AF65-F5344CB8AC3E}">
        <p14:creationId xmlns:p14="http://schemas.microsoft.com/office/powerpoint/2010/main" val="10771356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57</a:t>
            </a:fld>
            <a:endParaRPr lang="en-US"/>
          </a:p>
        </p:txBody>
      </p:sp>
    </p:spTree>
    <p:extLst>
      <p:ext uri="{BB962C8B-B14F-4D97-AF65-F5344CB8AC3E}">
        <p14:creationId xmlns:p14="http://schemas.microsoft.com/office/powerpoint/2010/main" val="20347981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58</a:t>
            </a:fld>
            <a:endParaRPr lang="en-US"/>
          </a:p>
        </p:txBody>
      </p:sp>
    </p:spTree>
    <p:extLst>
      <p:ext uri="{BB962C8B-B14F-4D97-AF65-F5344CB8AC3E}">
        <p14:creationId xmlns:p14="http://schemas.microsoft.com/office/powerpoint/2010/main" val="30269532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60</a:t>
            </a:fld>
            <a:endParaRPr lang="en-US"/>
          </a:p>
        </p:txBody>
      </p:sp>
    </p:spTree>
    <p:extLst>
      <p:ext uri="{BB962C8B-B14F-4D97-AF65-F5344CB8AC3E}">
        <p14:creationId xmlns:p14="http://schemas.microsoft.com/office/powerpoint/2010/main" val="2378459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12</a:t>
            </a:fld>
            <a:endParaRPr lang="en-US"/>
          </a:p>
        </p:txBody>
      </p:sp>
    </p:spTree>
    <p:extLst>
      <p:ext uri="{BB962C8B-B14F-4D97-AF65-F5344CB8AC3E}">
        <p14:creationId xmlns:p14="http://schemas.microsoft.com/office/powerpoint/2010/main" val="2370514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15</a:t>
            </a:fld>
            <a:endParaRPr lang="en-US"/>
          </a:p>
        </p:txBody>
      </p:sp>
    </p:spTree>
    <p:extLst>
      <p:ext uri="{BB962C8B-B14F-4D97-AF65-F5344CB8AC3E}">
        <p14:creationId xmlns:p14="http://schemas.microsoft.com/office/powerpoint/2010/main" val="2171516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sl-SI" dirty="0"/>
              <a:t>Užitek</a:t>
            </a:r>
            <a:r>
              <a:rPr lang="en-GB" dirty="0"/>
              <a:t>: </a:t>
            </a:r>
          </a:p>
          <a:p>
            <a:pPr>
              <a:lnSpc>
                <a:spcPct val="150000"/>
              </a:lnSpc>
              <a:spcAft>
                <a:spcPts val="600"/>
              </a:spcAft>
              <a:buClr>
                <a:srgbClr val="F7981D"/>
              </a:buClr>
              <a:buFont typeface="Arial" panose="020B0604020202020204" pitchFamily="34" charset="0"/>
              <a:buChar char="•"/>
            </a:pPr>
            <a:r>
              <a:rPr lang="en-US" sz="1200" spc="-30" dirty="0">
                <a:solidFill>
                  <a:srgbClr val="000000"/>
                </a:solidFill>
              </a:rPr>
              <a:t> </a:t>
            </a:r>
            <a:r>
              <a:rPr lang="sl-SI" sz="1200" spc="-30" dirty="0" err="1">
                <a:solidFill>
                  <a:srgbClr val="000000"/>
                </a:solidFill>
              </a:rPr>
              <a:t>Stremenje</a:t>
            </a:r>
            <a:r>
              <a:rPr lang="sl-SI" sz="1200" spc="-30" dirty="0">
                <a:solidFill>
                  <a:srgbClr val="000000"/>
                </a:solidFill>
              </a:rPr>
              <a:t> za </a:t>
            </a:r>
            <a:r>
              <a:rPr lang="sl-SI" dirty="0"/>
              <a:t>užitkom je refleksni odziv, vgrajen v naše gene za ohranjanje vrste, vendar ne prispeva k osebni rasti in razvoju</a:t>
            </a:r>
            <a:r>
              <a:rPr lang="en-US" sz="1200" spc="-30" dirty="0">
                <a:solidFill>
                  <a:srgbClr val="000000"/>
                </a:solidFill>
              </a:rPr>
              <a:t>.</a:t>
            </a:r>
          </a:p>
          <a:p>
            <a:pPr>
              <a:lnSpc>
                <a:spcPct val="150000"/>
              </a:lnSpc>
              <a:spcAft>
                <a:spcPts val="600"/>
              </a:spcAft>
              <a:buClr>
                <a:srgbClr val="F7981D"/>
              </a:buClr>
              <a:buFont typeface="Arial" panose="020B0604020202020204" pitchFamily="34" charset="0"/>
              <a:buChar char="•"/>
            </a:pPr>
            <a:r>
              <a:rPr lang="en-US" sz="1200" spc="-30" dirty="0">
                <a:solidFill>
                  <a:srgbClr val="000000"/>
                </a:solidFill>
              </a:rPr>
              <a:t> </a:t>
            </a:r>
            <a:r>
              <a:rPr lang="sl-SI" dirty="0"/>
              <a:t>Užitek lahko doživimo brez psihičnega napora (pozornosti).</a:t>
            </a:r>
            <a:endParaRPr lang="en-US" sz="1200" spc="-30" dirty="0">
              <a:solidFill>
                <a:srgbClr val="000000"/>
              </a:solidFill>
            </a:endParaRPr>
          </a:p>
          <a:p>
            <a:pPr>
              <a:lnSpc>
                <a:spcPct val="150000"/>
              </a:lnSpc>
              <a:spcAft>
                <a:spcPts val="600"/>
              </a:spcAft>
              <a:buClr>
                <a:srgbClr val="F7981D"/>
              </a:buClr>
              <a:buFont typeface="Arial" panose="020B0604020202020204" pitchFamily="34" charset="0"/>
              <a:buNone/>
            </a:pPr>
            <a:endParaRPr lang="en-US" sz="1200" spc="-30" dirty="0">
              <a:solidFill>
                <a:srgbClr val="000000"/>
              </a:solidFill>
            </a:endParaRPr>
          </a:p>
          <a:p>
            <a:pPr>
              <a:lnSpc>
                <a:spcPct val="150000"/>
              </a:lnSpc>
              <a:spcAft>
                <a:spcPts val="600"/>
              </a:spcAft>
              <a:buClr>
                <a:srgbClr val="F7981D"/>
              </a:buClr>
              <a:buFont typeface="Arial" panose="020B0604020202020204" pitchFamily="34" charset="0"/>
              <a:buNone/>
            </a:pPr>
            <a:r>
              <a:rPr lang="sl-SI" sz="1200" spc="-30" dirty="0">
                <a:solidFill>
                  <a:srgbClr val="000000"/>
                </a:solidFill>
              </a:rPr>
              <a:t>Zadovoljstvo</a:t>
            </a:r>
            <a:r>
              <a:rPr lang="en-US" sz="1200" spc="-30" dirty="0">
                <a:solidFill>
                  <a:srgbClr val="000000"/>
                </a:solidFill>
              </a:rPr>
              <a:t>:</a:t>
            </a:r>
          </a:p>
          <a:p>
            <a:pPr>
              <a:lnSpc>
                <a:spcPct val="150000"/>
              </a:lnSpc>
              <a:spcAft>
                <a:spcPts val="600"/>
              </a:spcAft>
              <a:buClr>
                <a:srgbClr val="6ECECB"/>
              </a:buClr>
              <a:buFont typeface="Arial" panose="020B0604020202020204" pitchFamily="34" charset="0"/>
              <a:buChar char="•"/>
            </a:pPr>
            <a:r>
              <a:rPr lang="en-US" sz="1200" dirty="0">
                <a:solidFill>
                  <a:srgbClr val="000000"/>
                </a:solidFill>
              </a:rPr>
              <a:t> </a:t>
            </a:r>
            <a:r>
              <a:rPr lang="sl-SI" sz="1200" dirty="0">
                <a:solidFill>
                  <a:srgbClr val="000000"/>
                </a:solidFill>
              </a:rPr>
              <a:t>Izhaja iz nečesa bolj trajnega, ne zgolj iz trenutne potrebe </a:t>
            </a:r>
            <a:r>
              <a:rPr lang="en-US" sz="1200" dirty="0">
                <a:solidFill>
                  <a:srgbClr val="000000"/>
                </a:solidFill>
              </a:rPr>
              <a:t>(</a:t>
            </a:r>
            <a:r>
              <a:rPr lang="sl-SI" sz="1200" dirty="0">
                <a:solidFill>
                  <a:srgbClr val="000000"/>
                </a:solidFill>
              </a:rPr>
              <a:t>presežemo lahko lastne omejitve, izzive in ovire</a:t>
            </a:r>
            <a:r>
              <a:rPr lang="en-US" sz="1200" dirty="0">
                <a:solidFill>
                  <a:srgbClr val="000000"/>
                </a:solidFill>
              </a:rPr>
              <a:t>).</a:t>
            </a:r>
          </a:p>
          <a:p>
            <a:pPr>
              <a:lnSpc>
                <a:spcPct val="150000"/>
              </a:lnSpc>
              <a:spcAft>
                <a:spcPts val="600"/>
              </a:spcAft>
              <a:buClr>
                <a:srgbClr val="6ECECB"/>
              </a:buClr>
              <a:buFont typeface="Arial" panose="020B0604020202020204" pitchFamily="34" charset="0"/>
              <a:buChar char="•"/>
            </a:pPr>
            <a:r>
              <a:rPr lang="en-US" sz="1200" dirty="0">
                <a:solidFill>
                  <a:schemeClr val="tx1"/>
                </a:solidFill>
              </a:rPr>
              <a:t> </a:t>
            </a:r>
            <a:r>
              <a:rPr lang="sl-SI" sz="1200" dirty="0">
                <a:solidFill>
                  <a:schemeClr val="tx1"/>
                </a:solidFill>
              </a:rPr>
              <a:t>Zadovoljstvo dosežemo z določenim psihičnim naporom, vložkom in investicijo</a:t>
            </a:r>
            <a:r>
              <a:rPr lang="en-US" sz="1200" dirty="0">
                <a:solidFill>
                  <a:schemeClr val="tx1"/>
                </a:solidFill>
              </a:rPr>
              <a:t>.</a:t>
            </a:r>
            <a:r>
              <a:rPr lang="sl-SI" sz="1200" dirty="0">
                <a:solidFill>
                  <a:schemeClr val="tx1"/>
                </a:solidFill>
              </a:rPr>
              <a:t> Zadovoljstvo dosežemo, kadar se naše sposobnosti ujemajo z realnimi možnostmi (izzivi).</a:t>
            </a:r>
            <a:endParaRPr lang="en-GB" sz="1200" spc="-50" dirty="0">
              <a:solidFill>
                <a:schemeClr val="tx1"/>
              </a:solidFill>
            </a:endParaRP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16</a:t>
            </a:fld>
            <a:endParaRPr lang="en-US"/>
          </a:p>
        </p:txBody>
      </p:sp>
    </p:spTree>
    <p:extLst>
      <p:ext uri="{BB962C8B-B14F-4D97-AF65-F5344CB8AC3E}">
        <p14:creationId xmlns:p14="http://schemas.microsoft.com/office/powerpoint/2010/main" val="2853831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dirty="0"/>
              <a:t>Da bi izboljšali kakovost življenja, moramo izboljšati kakovost naših izkustev.</a:t>
            </a:r>
            <a:endParaRPr lang="sl-SI" sz="1200" b="0" dirty="0">
              <a:solidFill>
                <a:schemeClr val="tx1"/>
              </a:solidFill>
              <a:effectLst>
                <a:outerShdw blurRad="38100" dist="38100" dir="2700000" algn="tl">
                  <a:srgbClr val="000000">
                    <a:alpha val="43137"/>
                  </a:srgbClr>
                </a:outerShdw>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200" b="0" dirty="0">
                <a:solidFill>
                  <a:schemeClr val="tx1"/>
                </a:solidFill>
                <a:effectLst>
                  <a:outerShdw blurRad="38100" dist="38100" dir="2700000" algn="tl">
                    <a:srgbClr val="000000">
                      <a:alpha val="43137"/>
                    </a:srgbClr>
                  </a:outerShdw>
                </a:effectLst>
              </a:rPr>
              <a:t>Užitek in zadovoljstvo ni nujno, da se izključujeta. Izkustva, ki nam ‚dajo‘ užitek, nam lahko ‚dajo‘ tudi </a:t>
            </a:r>
            <a:r>
              <a:rPr lang="sl-SI" sz="1200" b="0" dirty="0" err="1">
                <a:solidFill>
                  <a:schemeClr val="tx1"/>
                </a:solidFill>
                <a:effectLst>
                  <a:outerShdw blurRad="38100" dist="38100" dir="2700000" algn="tl">
                    <a:srgbClr val="000000">
                      <a:alpha val="43137"/>
                    </a:srgbClr>
                  </a:outerShdw>
                </a:effectLst>
              </a:rPr>
              <a:t>zadovojstvo</a:t>
            </a:r>
            <a:r>
              <a:rPr lang="en-US" b="0" dirty="0"/>
              <a:t>. </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baseline="0" dirty="0">
              <a:solidFill>
                <a:schemeClr val="tx1"/>
              </a:solidFill>
              <a:effectLst>
                <a:outerShdw blurRad="38100" dist="38100" dir="2700000" algn="tl">
                  <a:srgbClr val="000000">
                    <a:alpha val="43137"/>
                  </a:srgbClr>
                </a:outerShdw>
              </a:effectLst>
            </a:endParaRP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17</a:t>
            </a:fld>
            <a:endParaRPr lang="en-US"/>
          </a:p>
        </p:txBody>
      </p:sp>
    </p:spTree>
    <p:extLst>
      <p:ext uri="{BB962C8B-B14F-4D97-AF65-F5344CB8AC3E}">
        <p14:creationId xmlns:p14="http://schemas.microsoft.com/office/powerpoint/2010/main" val="1089795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gn="l"/>
            <a:r>
              <a:rPr lang="sl-SI" sz="1200" dirty="0"/>
              <a:t>Teorijo zanosa je razvil </a:t>
            </a:r>
            <a:r>
              <a:rPr lang="en-GB" sz="1200" dirty="0"/>
              <a:t>Mihaly Csikszentmihalyi.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200" spc="-20" dirty="0"/>
              <a:t>Zanos je posebno stanje duha</a:t>
            </a:r>
            <a:r>
              <a:rPr lang="en-US" sz="1200" spc="-2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dirty="0"/>
              <a:t>Gre za stanje, v katerem so ljudje tako osredotočeni, da se zdi, da zanje nič drugega ni pomembno; sama izkušnja je zelo vedno znova želeli podoživeti in zanjo tudi plačati.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dirty="0"/>
              <a:t>V trenutku zanosa čutimo nadzor nad svojimi dejanji, čutimo, da smo gospodarji lastne usode, čutimo vznemirjenje, globok občutek užitka, ki si ga zapomnimo in se nam vtisne v spomin.</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dirty="0"/>
              <a:t>Stanje zanosa zajema stanja od „globokega zanosa“ do stanja „</a:t>
            </a:r>
            <a:r>
              <a:rPr lang="sl-SI" dirty="0" err="1"/>
              <a:t>mikro</a:t>
            </a:r>
            <a:r>
              <a:rPr lang="sl-SI" dirty="0"/>
              <a:t> zanosa“ (preproste, enostavna aktivnost). Kako prijetna je aktivnost, je odvisno od njene kompleksnosti.</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dirty="0"/>
              <a:t>Stanje zanosa je mogoče doseči na številne načine, vključno z branjem, meditacijo, razmišljanjem, pohodništvom, plezanjem, plavanjem, plesom, pisanjem, slikanjem, peko, igranjem šaha ali druženjem.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18</a:t>
            </a:fld>
            <a:endParaRPr lang="en-US"/>
          </a:p>
        </p:txBody>
      </p:sp>
    </p:spTree>
    <p:extLst>
      <p:ext uri="{BB962C8B-B14F-4D97-AF65-F5344CB8AC3E}">
        <p14:creationId xmlns:p14="http://schemas.microsoft.com/office/powerpoint/2010/main" val="3268766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50000"/>
              </a:lnSpc>
              <a:spcAft>
                <a:spcPts val="600"/>
              </a:spcAft>
              <a:buClr>
                <a:srgbClr val="6ECECB"/>
              </a:buClr>
              <a:buFont typeface="Arial" panose="020B0604020202020204" pitchFamily="34" charset="0"/>
              <a:buChar char="•"/>
            </a:pPr>
            <a:r>
              <a:rPr lang="en-US" sz="1200" spc="-20" dirty="0"/>
              <a:t> </a:t>
            </a:r>
            <a:r>
              <a:rPr lang="sl-SI" dirty="0"/>
              <a:t>Najboljši in najgloblji trenutki se </a:t>
            </a:r>
            <a:r>
              <a:rPr lang="sl-SI" dirty="0" err="1"/>
              <a:t>ponavadi</a:t>
            </a:r>
            <a:r>
              <a:rPr lang="sl-SI" dirty="0"/>
              <a:t> zgodijo, ko se človekovo telo ali um v prostovoljnem prizadevanju, da bi dosegli nekaj težkega in vrednega, raztegnejo preko svojih lastnih meja.</a:t>
            </a:r>
            <a:endParaRPr lang="en-US" sz="1200" spc="-20" dirty="0"/>
          </a:p>
          <a:p>
            <a:pPr>
              <a:lnSpc>
                <a:spcPct val="150000"/>
              </a:lnSpc>
              <a:spcAft>
                <a:spcPts val="600"/>
              </a:spcAft>
              <a:buClr>
                <a:srgbClr val="6ECECB"/>
              </a:buClr>
              <a:buFont typeface="Arial" panose="020B0604020202020204" pitchFamily="34" charset="0"/>
              <a:buChar char="•"/>
            </a:pPr>
            <a:r>
              <a:rPr lang="en-US" sz="1200" spc="-20" dirty="0"/>
              <a:t> </a:t>
            </a:r>
            <a:r>
              <a:rPr lang="sl-SI" sz="1200" spc="-20" dirty="0"/>
              <a:t>Optimalno izkustvo je zato nekaj, k </a:t>
            </a:r>
            <a:r>
              <a:rPr lang="sl-SI" sz="1200" b="1" spc="-20" dirty="0"/>
              <a:t>čemur sami pripomoremo</a:t>
            </a:r>
            <a:r>
              <a:rPr lang="en-US" sz="1200" spc="-20" dirty="0"/>
              <a:t>. </a:t>
            </a:r>
            <a:r>
              <a:rPr lang="sl-SI" sz="1200" spc="-20" dirty="0"/>
              <a:t>Zahteva</a:t>
            </a:r>
            <a:r>
              <a:rPr lang="en-US" sz="1200" spc="-20" dirty="0"/>
              <a:t> </a:t>
            </a:r>
            <a:r>
              <a:rPr lang="en-US" sz="1200" b="1" spc="-20" dirty="0">
                <a:solidFill>
                  <a:srgbClr val="FDDE00"/>
                </a:solidFill>
                <a:effectLst>
                  <a:outerShdw blurRad="38100" dist="38100" dir="2700000" algn="tl">
                    <a:srgbClr val="000000">
                      <a:alpha val="43137"/>
                    </a:srgbClr>
                  </a:outerShdw>
                </a:effectLst>
              </a:rPr>
              <a:t>a</a:t>
            </a:r>
            <a:r>
              <a:rPr lang="sl-SI" sz="1200" b="1" spc="-20" dirty="0" err="1">
                <a:solidFill>
                  <a:srgbClr val="FDDE00"/>
                </a:solidFill>
                <a:effectLst>
                  <a:outerShdw blurRad="38100" dist="38100" dir="2700000" algn="tl">
                    <a:srgbClr val="000000">
                      <a:alpha val="43137"/>
                    </a:srgbClr>
                  </a:outerShdw>
                </a:effectLst>
              </a:rPr>
              <a:t>ktivno</a:t>
            </a:r>
            <a:r>
              <a:rPr lang="sl-SI" sz="1200" b="1" spc="-20" dirty="0">
                <a:solidFill>
                  <a:srgbClr val="FDDE00"/>
                </a:solidFill>
                <a:effectLst>
                  <a:outerShdw blurRad="38100" dist="38100" dir="2700000" algn="tl">
                    <a:srgbClr val="000000">
                      <a:alpha val="43137"/>
                    </a:srgbClr>
                  </a:outerShdw>
                </a:effectLst>
              </a:rPr>
              <a:t> vključenost</a:t>
            </a:r>
            <a:r>
              <a:rPr lang="en-US" sz="1200" spc="-20" dirty="0"/>
              <a:t>, </a:t>
            </a:r>
            <a:r>
              <a:rPr lang="sl-SI" sz="1200" spc="-20" dirty="0"/>
              <a:t>bodisi fizično ali mentalno</a:t>
            </a:r>
            <a:r>
              <a:rPr lang="en-US" sz="1200" spc="-20" dirty="0"/>
              <a:t>. </a:t>
            </a:r>
          </a:p>
          <a:p>
            <a:pPr>
              <a:lnSpc>
                <a:spcPct val="150000"/>
              </a:lnSpc>
              <a:spcAft>
                <a:spcPts val="600"/>
              </a:spcAft>
              <a:buClr>
                <a:srgbClr val="6ECECB"/>
              </a:buClr>
              <a:buFont typeface="Arial" panose="020B0604020202020204" pitchFamily="34" charset="0"/>
              <a:buChar char="•"/>
            </a:pPr>
            <a:r>
              <a:rPr lang="en-US" sz="1200" spc="-20" dirty="0"/>
              <a:t> </a:t>
            </a:r>
            <a:r>
              <a:rPr lang="sl-SI" sz="1200" spc="-20" dirty="0"/>
              <a:t>Iz omenjenega razloga je optimalno izkustvo </a:t>
            </a:r>
            <a:r>
              <a:rPr lang="sl-SI" sz="1200" b="1" spc="-20" dirty="0"/>
              <a:t>vezano na kombinacijo naših spretnosti in izziva, s katerim se soočamo</a:t>
            </a:r>
            <a:r>
              <a:rPr lang="en-US" sz="1200" spc="-20" dirty="0"/>
              <a:t>:</a:t>
            </a:r>
          </a:p>
          <a:p>
            <a:pPr marL="360000">
              <a:lnSpc>
                <a:spcPct val="150000"/>
              </a:lnSpc>
              <a:spcAft>
                <a:spcPts val="600"/>
              </a:spcAft>
              <a:buClr>
                <a:srgbClr val="6ECECB"/>
              </a:buClr>
              <a:buFont typeface="Calibri" panose="020F0502020204030204" pitchFamily="34" charset="0"/>
              <a:buChar char="‒"/>
            </a:pPr>
            <a:r>
              <a:rPr lang="en-US" sz="1200" spc="-20" dirty="0"/>
              <a:t> </a:t>
            </a:r>
            <a:r>
              <a:rPr lang="sl-SI" sz="1200" spc="-20" dirty="0"/>
              <a:t>ko izziv presega udeleženčeve spretnosti, nastopi občutek</a:t>
            </a:r>
            <a:r>
              <a:rPr lang="en-US" sz="1200" spc="-20" dirty="0"/>
              <a:t> </a:t>
            </a:r>
            <a:r>
              <a:rPr lang="en-US" sz="1200" b="1" spc="-20" dirty="0"/>
              <a:t>an</a:t>
            </a:r>
            <a:r>
              <a:rPr lang="sl-SI" sz="1200" b="1" spc="-20" dirty="0" err="1"/>
              <a:t>ksioznosti</a:t>
            </a:r>
            <a:r>
              <a:rPr lang="sl-SI" sz="1200" b="1" spc="-20" dirty="0"/>
              <a:t>;</a:t>
            </a:r>
            <a:endParaRPr lang="en-US" sz="1200" spc="-20" dirty="0"/>
          </a:p>
          <a:p>
            <a:pPr marL="360000">
              <a:lnSpc>
                <a:spcPct val="150000"/>
              </a:lnSpc>
              <a:spcAft>
                <a:spcPts val="600"/>
              </a:spcAft>
              <a:buClr>
                <a:srgbClr val="6ECECB"/>
              </a:buClr>
              <a:buFont typeface="Calibri" panose="020F0502020204030204" pitchFamily="34" charset="0"/>
              <a:buChar char="‒"/>
            </a:pPr>
            <a:r>
              <a:rPr lang="en-US" sz="1200" spc="-20" dirty="0"/>
              <a:t> </a:t>
            </a:r>
            <a:r>
              <a:rPr lang="sl-SI" sz="1200" spc="-20" dirty="0"/>
              <a:t>v obratnem primeru, ko spretnosti presegajo izziv, nastopi občutek </a:t>
            </a:r>
            <a:r>
              <a:rPr lang="sl-SI" sz="1200" b="1" spc="-20" dirty="0"/>
              <a:t>zdolgočasenosti.</a:t>
            </a:r>
            <a:endParaRPr lang="en-US" sz="1200" spc="-20"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19</a:t>
            </a:fld>
            <a:endParaRPr lang="en-US" dirty="0"/>
          </a:p>
        </p:txBody>
      </p:sp>
    </p:spTree>
    <p:extLst>
      <p:ext uri="{BB962C8B-B14F-4D97-AF65-F5344CB8AC3E}">
        <p14:creationId xmlns:p14="http://schemas.microsoft.com/office/powerpoint/2010/main" val="4142743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70D8D8A-160A-E54A-A3E8-514650382FB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EE029E7-2486-8441-AD63-8C7908EF8361}"/>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4034618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77A8B5D0-0AEC-F446-A323-E7D32E7B46C0}"/>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3046BC33-37F3-6048-88BE-58D0D1700B2A}"/>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1890645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A193C59-B731-4547-9C68-6DD50ABF4A48}"/>
              </a:ext>
            </a:extLst>
          </p:cNvPr>
          <p:cNvSpPr/>
          <p:nvPr userDrawn="1"/>
        </p:nvSpPr>
        <p:spPr>
          <a:xfrm>
            <a:off x="1" y="573972"/>
            <a:ext cx="3657600" cy="3966192"/>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5" name="Rectangle 14">
            <a:extLst>
              <a:ext uri="{FF2B5EF4-FFF2-40B4-BE49-F238E27FC236}">
                <a16:creationId xmlns:a16="http://schemas.microsoft.com/office/drawing/2014/main" id="{B12BEEE8-C8B2-B942-B19E-5F025637839E}"/>
              </a:ext>
            </a:extLst>
          </p:cNvPr>
          <p:cNvSpPr/>
          <p:nvPr userDrawn="1"/>
        </p:nvSpPr>
        <p:spPr>
          <a:xfrm>
            <a:off x="10798629" y="4540164"/>
            <a:ext cx="1393371" cy="81471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6" name="Text Placeholder 23">
            <a:extLst>
              <a:ext uri="{FF2B5EF4-FFF2-40B4-BE49-F238E27FC236}">
                <a16:creationId xmlns:a16="http://schemas.microsoft.com/office/drawing/2014/main" id="{A5F280E2-5C11-E848-918D-5B63238DDA69}"/>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9649DF6-A910-6541-8334-0AFA64D16647}"/>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9" name="Picture Placeholder 2">
            <a:extLst>
              <a:ext uri="{FF2B5EF4-FFF2-40B4-BE49-F238E27FC236}">
                <a16:creationId xmlns:a16="http://schemas.microsoft.com/office/drawing/2014/main" id="{03903FD7-B0B5-C34B-8FAD-562DD7371374}"/>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20" name="Picture 19" descr="A picture containing clock, light&#10;&#10;Description automatically generated">
            <a:extLst>
              <a:ext uri="{FF2B5EF4-FFF2-40B4-BE49-F238E27FC236}">
                <a16:creationId xmlns:a16="http://schemas.microsoft.com/office/drawing/2014/main" id="{3FFA77D1-E063-194C-B3F4-3827B010D47F}"/>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21" name="Picture 20" descr="A picture containing clock, light&#10;&#10;Description automatically generated">
            <a:extLst>
              <a:ext uri="{FF2B5EF4-FFF2-40B4-BE49-F238E27FC236}">
                <a16:creationId xmlns:a16="http://schemas.microsoft.com/office/drawing/2014/main" id="{AAF04B87-73BD-FF46-8740-282C1A2BD07C}"/>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22" name="TextBox 21">
            <a:extLst>
              <a:ext uri="{FF2B5EF4-FFF2-40B4-BE49-F238E27FC236}">
                <a16:creationId xmlns:a16="http://schemas.microsoft.com/office/drawing/2014/main" id="{E5E697F6-53AA-874B-BB99-6656F342A3B8}"/>
              </a:ext>
            </a:extLst>
          </p:cNvPr>
          <p:cNvSpPr txBox="1"/>
          <p:nvPr userDrawn="1"/>
        </p:nvSpPr>
        <p:spPr>
          <a:xfrm>
            <a:off x="2529444" y="533202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8217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5" name="Picture 24" descr="A picture containing clock, light&#10;&#10;Description automatically generated">
            <a:extLst>
              <a:ext uri="{FF2B5EF4-FFF2-40B4-BE49-F238E27FC236}">
                <a16:creationId xmlns:a16="http://schemas.microsoft.com/office/drawing/2014/main" id="{1AAC24B9-FFAF-734C-961D-EBEC0B1978C5}"/>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28" name="Picture 27" descr="A picture containing clock, light&#10;&#10;Description automatically generated">
            <a:extLst>
              <a:ext uri="{FF2B5EF4-FFF2-40B4-BE49-F238E27FC236}">
                <a16:creationId xmlns:a16="http://schemas.microsoft.com/office/drawing/2014/main" id="{33393B36-9099-F14A-9B66-8AADB4179602}"/>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2434540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73A3490-EBD3-BA40-BA5F-427C723BBA52}"/>
              </a:ext>
            </a:extLst>
          </p:cNvPr>
          <p:cNvSpPr/>
          <p:nvPr userDrawn="1"/>
        </p:nvSpPr>
        <p:spPr>
          <a:xfrm>
            <a:off x="405433" y="370011"/>
            <a:ext cx="11381134" cy="611797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CF482994-7DCE-674B-8773-A6B99902794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64549542-EC66-6D4F-A905-17D9D453C432}"/>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21" name="Text Placeholder 23">
            <a:extLst>
              <a:ext uri="{FF2B5EF4-FFF2-40B4-BE49-F238E27FC236}">
                <a16:creationId xmlns:a16="http://schemas.microsoft.com/office/drawing/2014/main" id="{5558487F-3248-D24F-B0C7-4C1ECF728A97}"/>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2" name="Picture Placeholder 2">
            <a:extLst>
              <a:ext uri="{FF2B5EF4-FFF2-40B4-BE49-F238E27FC236}">
                <a16:creationId xmlns:a16="http://schemas.microsoft.com/office/drawing/2014/main" id="{4E341D50-4597-F740-B18A-BF741768A777}"/>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3" name="Picture 22" descr="A picture containing clock, light&#10;&#10;Description automatically generated">
            <a:extLst>
              <a:ext uri="{FF2B5EF4-FFF2-40B4-BE49-F238E27FC236}">
                <a16:creationId xmlns:a16="http://schemas.microsoft.com/office/drawing/2014/main" id="{AD30A63E-6E9F-4243-B9DE-463FF62A2C5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24" name="Picture 23" descr="A picture containing clock, light&#10;&#10;Description automatically generated">
            <a:extLst>
              <a:ext uri="{FF2B5EF4-FFF2-40B4-BE49-F238E27FC236}">
                <a16:creationId xmlns:a16="http://schemas.microsoft.com/office/drawing/2014/main" id="{9889B87C-5507-C94E-82F2-564202A86765}"/>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132536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7" name="Picture 6" descr="A picture containing clock, light&#10;&#10;Description automatically generated">
            <a:extLst>
              <a:ext uri="{FF2B5EF4-FFF2-40B4-BE49-F238E27FC236}">
                <a16:creationId xmlns:a16="http://schemas.microsoft.com/office/drawing/2014/main" id="{1DB39406-52C6-524A-A8ED-A322BCC3CC3C}"/>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0" name="Picture 9" descr="A picture containing clock, light&#10;&#10;Description automatically generated">
            <a:extLst>
              <a:ext uri="{FF2B5EF4-FFF2-40B4-BE49-F238E27FC236}">
                <a16:creationId xmlns:a16="http://schemas.microsoft.com/office/drawing/2014/main" id="{94816418-C330-BE45-BD1B-DE767D2CADAE}"/>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846720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2CDFA0-AE32-354F-BFC4-4E2908931666}"/>
              </a:ext>
            </a:extLst>
          </p:cNvPr>
          <p:cNvSpPr/>
          <p:nvPr userDrawn="1"/>
        </p:nvSpPr>
        <p:spPr>
          <a:xfrm>
            <a:off x="332509" y="301336"/>
            <a:ext cx="11513127"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3">
            <a:extLst>
              <a:ext uri="{FF2B5EF4-FFF2-40B4-BE49-F238E27FC236}">
                <a16:creationId xmlns:a16="http://schemas.microsoft.com/office/drawing/2014/main" id="{45EEF1A5-64A2-B74F-8A95-59D3FCF531D2}"/>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10" name="Picture 9" descr="A picture containing clock, light&#10;&#10;Description automatically generated">
            <a:extLst>
              <a:ext uri="{FF2B5EF4-FFF2-40B4-BE49-F238E27FC236}">
                <a16:creationId xmlns:a16="http://schemas.microsoft.com/office/drawing/2014/main" id="{88FDC867-7C61-1D48-AAB9-0445B22007FC}"/>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0115479A-658A-854C-9A1B-C1555C23D5F1}"/>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 solid with text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 solid with text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85201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47066"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306311"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65555"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24798"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9288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740896"/>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6176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4706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3373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30261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8791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30703"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99587"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84888"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67167"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36051"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21352"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26" name="Picture 25" descr="A picture containing clock, light&#10;&#10;Description automatically generated">
            <a:extLst>
              <a:ext uri="{FF2B5EF4-FFF2-40B4-BE49-F238E27FC236}">
                <a16:creationId xmlns:a16="http://schemas.microsoft.com/office/drawing/2014/main" id="{16DB5F36-9181-364F-99C3-D62B127EA7F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27" name="Picture 26" descr="A picture containing clock, light&#10;&#10;Description automatically generated">
            <a:extLst>
              <a:ext uri="{FF2B5EF4-FFF2-40B4-BE49-F238E27FC236}">
                <a16:creationId xmlns:a16="http://schemas.microsoft.com/office/drawing/2014/main" id="{D54472F6-5652-F54C-87BE-CC3014C0EAAB}"/>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152916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2"/>
            <a:ext cx="12192000" cy="685800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tx1"/>
                </a:solidFill>
                <a:effectLst/>
                <a:latin typeface="+mn-lt"/>
                <a:ea typeface="+mn-ea"/>
                <a:cs typeface="+mn-cs"/>
                <a:sym typeface="Quattrocento Sans"/>
              </a:rPr>
              <a:t>DETOUR</a:t>
            </a:r>
          </a:p>
          <a:p>
            <a:pPr fontAlgn="base"/>
            <a:r>
              <a:rPr lang="en-IE" sz="4400" b="0" i="0" u="none" strike="noStrike" kern="1200" baseline="0" dirty="0">
                <a:solidFill>
                  <a:schemeClr val="tx1"/>
                </a:solidFill>
                <a:effectLst/>
                <a:latin typeface="+mn-lt"/>
                <a:ea typeface="+mn-ea"/>
                <a:cs typeface="+mn-cs"/>
                <a:sym typeface="Quattrocento Sans"/>
              </a:rPr>
              <a:t>FONT TYPEFACE &amp; SIZE</a:t>
            </a:r>
            <a:endParaRPr lang="en-IE" sz="3600" baseline="0" dirty="0">
              <a:solidFill>
                <a:schemeClr val="tx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tx1"/>
                </a:solidFill>
                <a:effectLst/>
                <a:latin typeface="+mn-lt"/>
                <a:ea typeface="+mn-ea"/>
                <a:cs typeface="+mn-cs"/>
              </a:rPr>
              <a:t>PLEASE</a:t>
            </a:r>
            <a:r>
              <a:rPr lang="en-IE" sz="3000" b="0" i="0" u="none" strike="noStrike" kern="1200" baseline="0" dirty="0">
                <a:solidFill>
                  <a:schemeClr val="tx1"/>
                </a:solidFill>
                <a:effectLst/>
                <a:latin typeface="+mn-lt"/>
                <a:ea typeface="+mn-ea"/>
                <a:cs typeface="+mn-cs"/>
              </a:rPr>
              <a:t> ENSURE TO KEEP FONTS AS PER THE LAYOUT</a:t>
            </a:r>
            <a:endParaRPr lang="en-IE" sz="3000" b="0" i="0" u="none" strike="noStrike" kern="1200" dirty="0">
              <a:solidFill>
                <a:schemeClr val="tx1"/>
              </a:solidFill>
              <a:effectLst/>
              <a:latin typeface="+mn-lt"/>
              <a:ea typeface="+mn-ea"/>
              <a:cs typeface="+mn-cs"/>
            </a:endParaRPr>
          </a:p>
          <a:p>
            <a:pPr fontAlgn="base"/>
            <a:endParaRPr lang="en-IE" sz="3000" b="0" i="0" u="none" strike="noStrike" kern="1200" dirty="0">
              <a:solidFill>
                <a:schemeClr val="tx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tx1"/>
                </a:solidFill>
                <a:effectLst/>
                <a:latin typeface="+mn-lt"/>
                <a:ea typeface="+mn-ea"/>
                <a:cs typeface="+mn-cs"/>
              </a:rPr>
              <a:t>48 point </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Divider</a:t>
            </a:r>
            <a:r>
              <a:rPr lang="en-IE" sz="3000" b="0" i="0" u="none" strike="noStrike" kern="1200" baseline="0" dirty="0">
                <a:solidFill>
                  <a:schemeClr val="tx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tx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36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30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	</a:t>
            </a:r>
            <a:r>
              <a:rPr lang="en-IE" sz="3000" b="0" i="0" u="none" strike="noStrike" kern="1200" baseline="0" dirty="0">
                <a:solidFill>
                  <a:schemeClr val="tx1"/>
                </a:solidFill>
                <a:effectLst/>
                <a:latin typeface="+mn-lt"/>
                <a:ea typeface="+mn-ea"/>
                <a:cs typeface="+mn-cs"/>
              </a:rPr>
              <a:t>       </a:t>
            </a:r>
            <a:r>
              <a:rPr lang="en-IE" sz="3000" b="0" i="0" u="none" strike="noStrike" kern="1200" dirty="0">
                <a:solidFill>
                  <a:schemeClr val="tx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24 point</a:t>
            </a:r>
            <a:r>
              <a:rPr lang="en-IE" sz="3000" b="0" i="0" u="none" strike="noStrike" kern="1200" baseline="0" dirty="0">
                <a:solidFill>
                  <a:schemeClr val="tx1"/>
                </a:solidFill>
                <a:effectLst/>
                <a:latin typeface="+mn-lt"/>
                <a:ea typeface="+mn-ea"/>
                <a:cs typeface="+mn-cs"/>
              </a:rPr>
              <a:t>  -  </a:t>
            </a:r>
            <a:r>
              <a:rPr lang="en-IE" sz="3000" b="0" i="0" u="none" strike="noStrike" kern="1200" baseline="0" dirty="0">
                <a:solidFill>
                  <a:schemeClr val="tx1"/>
                </a:solidFill>
                <a:effectLst/>
                <a:latin typeface="+mn-lt"/>
                <a:ea typeface="Quattrocento Sans"/>
                <a:cs typeface="Quattrocento Sans"/>
                <a:sym typeface="Quattrocento Sans"/>
              </a:rPr>
              <a:t>Main </a:t>
            </a:r>
            <a:r>
              <a:rPr lang="en-IE" sz="3000" b="0" i="0" u="none" strike="noStrike" kern="1200" dirty="0">
                <a:solidFill>
                  <a:schemeClr val="tx1"/>
                </a:solidFill>
                <a:effectLst/>
                <a:latin typeface="+mn-lt"/>
                <a:ea typeface="+mn-ea"/>
                <a:cs typeface="+mn-cs"/>
              </a:rPr>
              <a:t>Text Body </a:t>
            </a:r>
            <a:endParaRPr lang="en-US" sz="3000" dirty="0">
              <a:solidFill>
                <a:schemeClr val="tx1"/>
              </a:solidFill>
            </a:endParaRPr>
          </a:p>
          <a:p>
            <a:pPr fontAlgn="base"/>
            <a:endParaRPr lang="en-IE" sz="3000" b="0" i="0" u="none" strike="noStrike" kern="1200" dirty="0">
              <a:solidFill>
                <a:schemeClr val="tx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tx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tx1"/>
                </a:solidFill>
                <a:effectLst/>
                <a:latin typeface="+mn-lt"/>
                <a:ea typeface="+mn-ea"/>
                <a:cs typeface="+mn-cs"/>
                <a:sym typeface="Quattrocento Sans"/>
              </a:rPr>
              <a:t>DETOUR </a:t>
            </a:r>
            <a:r>
              <a:rPr lang="en-IE" sz="2400" b="0" i="0" u="none" strike="noStrike" kern="1200" baseline="0" dirty="0">
                <a:solidFill>
                  <a:schemeClr val="tx1"/>
                </a:solidFill>
                <a:effectLst/>
                <a:latin typeface="+mn-lt"/>
                <a:ea typeface="+mn-ea"/>
                <a:cs typeface="+mn-cs"/>
                <a:sym typeface="Quattrocento Sans"/>
              </a:rPr>
              <a:t>PowerPoint is</a:t>
            </a:r>
            <a:r>
              <a:rPr lang="is-IS" sz="2400" b="0" i="0" u="none" strike="noStrike" kern="1200" baseline="0" dirty="0">
                <a:solidFill>
                  <a:schemeClr val="tx1"/>
                </a:solidFill>
                <a:effectLst/>
                <a:latin typeface="+mn-lt"/>
                <a:ea typeface="+mn-ea"/>
                <a:cs typeface="+mn-cs"/>
                <a:sym typeface="Quattrocento Sans"/>
              </a:rPr>
              <a:t>….</a:t>
            </a:r>
            <a:endParaRPr lang="en-IE" sz="2400" b="0" i="0" u="none" strike="noStrike" kern="1200" baseline="0" dirty="0">
              <a:solidFill>
                <a:schemeClr val="tx1"/>
              </a:solidFill>
              <a:effectLst/>
              <a:latin typeface="+mn-lt"/>
              <a:ea typeface="+mn-ea"/>
              <a:cs typeface="+mn-cs"/>
              <a:sym typeface="Quattrocento Sans"/>
            </a:endParaRPr>
          </a:p>
          <a:p>
            <a:pPr fontAlgn="base"/>
            <a:endParaRPr lang="en-IE" sz="2400" b="0" i="0" u="none" strike="noStrike" kern="1200" baseline="0" dirty="0">
              <a:solidFill>
                <a:schemeClr val="tx1"/>
              </a:solidFill>
              <a:effectLst/>
              <a:latin typeface="+mn-lt"/>
              <a:ea typeface="+mn-ea"/>
              <a:cs typeface="+mn-cs"/>
              <a:sym typeface="Quattrocento Sans"/>
            </a:endParaRPr>
          </a:p>
          <a:p>
            <a:pPr fontAlgn="base"/>
            <a:r>
              <a:rPr lang="en-IE" sz="3600" b="1" i="1" baseline="0" dirty="0">
                <a:solidFill>
                  <a:schemeClr val="tx1"/>
                </a:solidFill>
                <a:latin typeface="+mn-lt"/>
                <a:ea typeface="Quattrocento Sans"/>
                <a:cs typeface="Quattrocento Sans"/>
                <a:sym typeface="Quattrocento Sans"/>
              </a:rPr>
              <a:t>Calibri</a:t>
            </a:r>
            <a:endParaRPr lang="en-IE" sz="3600" baseline="0" dirty="0">
              <a:solidFill>
                <a:schemeClr val="tx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1216396" y="753365"/>
            <a:ext cx="9759208" cy="5947921"/>
          </a:xfrm>
          <a:prstGeom prst="rect">
            <a:avLst/>
          </a:prstGeom>
        </p:spPr>
      </p:pic>
      <p:sp>
        <p:nvSpPr>
          <p:cNvPr id="31" name="Rectangle 30">
            <a:extLst>
              <a:ext uri="{FF2B5EF4-FFF2-40B4-BE49-F238E27FC236}">
                <a16:creationId xmlns:a16="http://schemas.microsoft.com/office/drawing/2014/main" id="{E0F21F3F-C430-3542-9348-FAC61F91B8BF}"/>
              </a:ext>
            </a:extLst>
          </p:cNvPr>
          <p:cNvSpPr/>
          <p:nvPr userDrawn="1"/>
        </p:nvSpPr>
        <p:spPr>
          <a:xfrm>
            <a:off x="4332514" y="6083"/>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9D87586-F9C7-1F43-A63C-209BAB4CA5CF}"/>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66703AE4-F959-5C43-BD19-CA083A7D5BD2}"/>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780027"/>
            <a:ext cx="6361734" cy="69735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1" name="Picture 10" descr="A picture containing clock, light&#10;&#10;Description automatically generated">
            <a:extLst>
              <a:ext uri="{FF2B5EF4-FFF2-40B4-BE49-F238E27FC236}">
                <a16:creationId xmlns:a16="http://schemas.microsoft.com/office/drawing/2014/main" id="{1EBF4FBF-BE16-5C46-871D-CCFDB169809A}"/>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BFACEA31-2C17-934B-9EB1-38D7AB99F5A3}"/>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780027"/>
            <a:ext cx="6361734" cy="69735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1" name="Picture 10" descr="A picture containing clock, light&#10;&#10;Description automatically generated">
            <a:extLst>
              <a:ext uri="{FF2B5EF4-FFF2-40B4-BE49-F238E27FC236}">
                <a16:creationId xmlns:a16="http://schemas.microsoft.com/office/drawing/2014/main" id="{1EBF4FBF-BE16-5C46-871D-CCFDB169809A}"/>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BFACEA31-2C17-934B-9EB1-38D7AB99F5A3}"/>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2224042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24" name="Rectangle 23">
            <a:extLst>
              <a:ext uri="{FF2B5EF4-FFF2-40B4-BE49-F238E27FC236}">
                <a16:creationId xmlns:a16="http://schemas.microsoft.com/office/drawing/2014/main" id="{6DAFF203-8D79-F746-990D-17E7C15602BE}"/>
              </a:ext>
            </a:extLst>
          </p:cNvPr>
          <p:cNvSpPr/>
          <p:nvPr userDrawn="1"/>
        </p:nvSpPr>
        <p:spPr>
          <a:xfrm>
            <a:off x="4332514"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E19B9C4-B537-3146-8E05-545B792132B0}"/>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4F991A1F-C2B1-CD4C-A21D-0E5375B11894}"/>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5FBBD5-70EC-8B46-9208-599D94DA9480}"/>
              </a:ext>
            </a:extLst>
          </p:cNvPr>
          <p:cNvSpPr/>
          <p:nvPr userDrawn="1"/>
        </p:nvSpPr>
        <p:spPr>
          <a:xfrm>
            <a:off x="-6583" y="0"/>
            <a:ext cx="5362354" cy="6858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D48D8525-2FDE-9647-B1AB-BA3F3DD31772}"/>
              </a:ext>
            </a:extLst>
          </p:cNvPr>
          <p:cNvSpPr>
            <a:spLocks noGrp="1"/>
          </p:cNvSpPr>
          <p:nvPr>
            <p:ph type="body" sz="quarter" idx="13" hasCustomPrompt="1"/>
          </p:nvPr>
        </p:nvSpPr>
        <p:spPr>
          <a:xfrm>
            <a:off x="7559425" y="962967"/>
            <a:ext cx="3104978" cy="697353"/>
          </a:xfrm>
        </p:spPr>
        <p:txBody>
          <a:bodyPr anchor="ctr">
            <a:noAutofit/>
          </a:bodyPr>
          <a:lstStyle>
            <a:lvl1pPr marL="0" indent="0" algn="l">
              <a:buNone/>
              <a:defRPr sz="5400" baseline="0">
                <a:solidFill>
                  <a:schemeClr val="tx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id="{74CD0716-3C96-894C-91ED-8332CDFC407A}"/>
              </a:ext>
            </a:extLst>
          </p:cNvPr>
          <p:cNvSpPr>
            <a:spLocks noGrp="1"/>
          </p:cNvSpPr>
          <p:nvPr>
            <p:ph type="body" sz="quarter" idx="14" hasCustomPrompt="1"/>
          </p:nvPr>
        </p:nvSpPr>
        <p:spPr>
          <a:xfrm>
            <a:off x="7559425" y="1758368"/>
            <a:ext cx="3854522" cy="697353"/>
          </a:xfrm>
        </p:spPr>
        <p:txBody>
          <a:bodyPr anchor="ctr">
            <a:noAutofit/>
          </a:bodyPr>
          <a:lstStyle>
            <a:lvl1pPr marL="0" indent="0" algn="l">
              <a:buNone/>
              <a:defRPr sz="2800" i="1"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7722709" y="4782163"/>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7722709" y="5328094"/>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7722709" y="5895033"/>
            <a:ext cx="2812464" cy="323455"/>
          </a:xfrm>
        </p:spPr>
        <p:txBody>
          <a:bodyPr anchor="t">
            <a:normAutofit/>
          </a:bodyPr>
          <a:lstStyle>
            <a:lvl1pPr marL="0" indent="0">
              <a:buNone/>
              <a:defRPr sz="1600">
                <a:solidFill>
                  <a:schemeClr val="tx1"/>
                </a:solidFill>
              </a:defRPr>
            </a:lvl1pPr>
          </a:lstStyle>
          <a:p>
            <a:pPr lvl="0"/>
            <a:r>
              <a:rPr lang="en-US" dirty="0"/>
              <a:t>Text 1</a:t>
            </a:r>
          </a:p>
        </p:txBody>
      </p:sp>
      <p:pic>
        <p:nvPicPr>
          <p:cNvPr id="36" name="Picture 35">
            <a:extLst>
              <a:ext uri="{FF2B5EF4-FFF2-40B4-BE49-F238E27FC236}">
                <a16:creationId xmlns:a16="http://schemas.microsoft.com/office/drawing/2014/main" id="{29AEFBBE-F020-3148-96E9-F0B952E7888C}"/>
              </a:ext>
            </a:extLst>
          </p:cNvPr>
          <p:cNvPicPr>
            <a:picLocks noChangeAspect="1"/>
          </p:cNvPicPr>
          <p:nvPr userDrawn="1"/>
        </p:nvPicPr>
        <p:blipFill>
          <a:blip r:embed="rId2"/>
          <a:stretch>
            <a:fillRect/>
          </a:stretch>
        </p:blipFill>
        <p:spPr>
          <a:xfrm>
            <a:off x="0" y="5895033"/>
            <a:ext cx="2095500" cy="558800"/>
          </a:xfrm>
          <a:prstGeom prst="rect">
            <a:avLst/>
          </a:prstGeom>
        </p:spPr>
      </p:pic>
      <p:pic>
        <p:nvPicPr>
          <p:cNvPr id="10" name="Picture 9" descr="A close up of a sign&#10;&#10;Description automatically generated">
            <a:extLst>
              <a:ext uri="{FF2B5EF4-FFF2-40B4-BE49-F238E27FC236}">
                <a16:creationId xmlns:a16="http://schemas.microsoft.com/office/drawing/2014/main" id="{5A9FE8A1-F115-1A42-BDCA-B9772BC2368A}"/>
              </a:ext>
            </a:extLst>
          </p:cNvPr>
          <p:cNvPicPr>
            <a:picLocks noChangeAspect="1"/>
          </p:cNvPicPr>
          <p:nvPr userDrawn="1"/>
        </p:nvPicPr>
        <p:blipFill>
          <a:blip r:embed="rId3"/>
          <a:stretch>
            <a:fillRect/>
          </a:stretch>
        </p:blipFill>
        <p:spPr>
          <a:xfrm>
            <a:off x="-10844" y="657548"/>
            <a:ext cx="5639747" cy="2004208"/>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tx1"/>
                </a:solidFill>
                <a:latin typeface="+mn-lt"/>
                <a:ea typeface="Quattrocento Sans"/>
                <a:cs typeface="Quattrocento Sans"/>
                <a:sym typeface="Quattrocento Sans"/>
              </a:rPr>
              <a:t>ICONS</a:t>
            </a:r>
            <a:r>
              <a:rPr lang="en-IE" sz="3600" baseline="0" dirty="0">
                <a:solidFill>
                  <a:schemeClr val="tx1"/>
                </a:solidFill>
                <a:latin typeface="+mn-lt"/>
                <a:ea typeface="Quattrocento Sans"/>
                <a:cs typeface="Quattrocento Sans"/>
                <a:sym typeface="Quattrocento Sans"/>
              </a:rPr>
              <a:t> WHICH CAN BE USED WITHIN THE </a:t>
            </a:r>
            <a:r>
              <a:rPr lang="en-IE" sz="3600" b="1" baseline="0" dirty="0">
                <a:solidFill>
                  <a:schemeClr val="tx1"/>
                </a:solidFill>
                <a:latin typeface="+mn-lt"/>
                <a:ea typeface="Quattrocento Sans"/>
                <a:cs typeface="Quattrocento Sans"/>
                <a:sym typeface="Quattrocento Sans"/>
              </a:rPr>
              <a:t>DETOUR</a:t>
            </a:r>
          </a:p>
          <a:p>
            <a:pPr marL="0" lvl="0" indent="0" algn="l" rtl="0">
              <a:spcBef>
                <a:spcPts val="0"/>
              </a:spcBef>
              <a:spcAft>
                <a:spcPts val="0"/>
              </a:spcAft>
              <a:buClr>
                <a:schemeClr val="dk1"/>
              </a:buClr>
              <a:buSzPts val="1100"/>
              <a:buFont typeface="Arial"/>
              <a:buNone/>
            </a:pPr>
            <a:r>
              <a:rPr lang="en-IE" sz="3600" baseline="0" dirty="0">
                <a:solidFill>
                  <a:schemeClr val="tx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tx1"/>
                </a:solidFill>
                <a:latin typeface="+mn-lt"/>
                <a:ea typeface="Quattrocento Sans"/>
                <a:cs typeface="Quattrocento Sans"/>
                <a:sym typeface="Quattrocento Sans"/>
              </a:rPr>
              <a:t>Resize them without losing quality.</a:t>
            </a:r>
            <a:r>
              <a:rPr lang="en-IE" sz="2400" i="1" baseline="0" dirty="0">
                <a:solidFill>
                  <a:schemeClr val="tx1"/>
                </a:solidFill>
                <a:latin typeface="+mn-lt"/>
                <a:ea typeface="Quattrocento Sans"/>
                <a:cs typeface="Quattrocento Sans"/>
                <a:sym typeface="Quattrocento Sans"/>
              </a:rPr>
              <a:t> </a:t>
            </a:r>
            <a:r>
              <a:rPr lang="en-IE" sz="2400" i="1" dirty="0">
                <a:solidFill>
                  <a:schemeClr val="tx1"/>
                </a:solidFill>
                <a:latin typeface="+mn-lt"/>
                <a:ea typeface="Quattrocento Sans"/>
                <a:cs typeface="Quattrocento Sans"/>
                <a:sym typeface="Quattrocento Sans"/>
              </a:rPr>
              <a:t> Change line colour, width and style.</a:t>
            </a:r>
            <a:r>
              <a:rPr lang="en-IE" sz="2400" i="1" baseline="0" dirty="0">
                <a:solidFill>
                  <a:schemeClr val="tx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tx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7DC243-56B0-474D-921F-77B29CBBE101}"/>
              </a:ext>
            </a:extLst>
          </p:cNvPr>
          <p:cNvSpPr/>
          <p:nvPr userDrawn="1"/>
        </p:nvSpPr>
        <p:spPr>
          <a:xfrm>
            <a:off x="0" y="3871356"/>
            <a:ext cx="12192000" cy="298664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47F63D0D-8B0D-CA44-8E66-EA0613381681}"/>
              </a:ext>
            </a:extLst>
          </p:cNvPr>
          <p:cNvPicPr>
            <a:picLocks noChangeAspect="1"/>
          </p:cNvPicPr>
          <p:nvPr userDrawn="1"/>
        </p:nvPicPr>
        <p:blipFill>
          <a:blip r:embed="rId2"/>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6427719" y="4347596"/>
            <a:ext cx="5278651" cy="697353"/>
          </a:xfrm>
        </p:spPr>
        <p:txBody>
          <a:bodyPr>
            <a:noAutofit/>
          </a:bodyPr>
          <a:lstStyle>
            <a:lvl1pPr marL="0" indent="0" algn="r">
              <a:buNone/>
              <a:defRPr sz="5400" b="1" baseline="0">
                <a:solidFill>
                  <a:schemeClr val="tx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6427719" y="5054089"/>
            <a:ext cx="5278651" cy="697353"/>
          </a:xfrm>
        </p:spPr>
        <p:txBody>
          <a:bodyPr>
            <a:normAutofit/>
          </a:bodyPr>
          <a:lstStyle>
            <a:lvl1pPr marL="0" indent="0" algn="r">
              <a:buNone/>
              <a:defRPr sz="3600">
                <a:solidFill>
                  <a:schemeClr val="tx1"/>
                </a:solidFill>
                <a:latin typeface="+mn-lt"/>
              </a:defRPr>
            </a:lvl1pPr>
          </a:lstStyle>
          <a:p>
            <a:pPr lvl="0"/>
            <a:r>
              <a:rPr lang="en-US" dirty="0"/>
              <a:t>Sub-Heading</a:t>
            </a:r>
          </a:p>
        </p:txBody>
      </p:sp>
      <p:pic>
        <p:nvPicPr>
          <p:cNvPr id="3" name="Picture 2" descr="A close up of a sign&#10;&#10;Description automatically generated">
            <a:extLst>
              <a:ext uri="{FF2B5EF4-FFF2-40B4-BE49-F238E27FC236}">
                <a16:creationId xmlns:a16="http://schemas.microsoft.com/office/drawing/2014/main" id="{F51A59A9-B1BA-0C4B-8948-66104F3E19D0}"/>
              </a:ext>
            </a:extLst>
          </p:cNvPr>
          <p:cNvPicPr>
            <a:picLocks noChangeAspect="1"/>
          </p:cNvPicPr>
          <p:nvPr userDrawn="1"/>
        </p:nvPicPr>
        <p:blipFill>
          <a:blip r:embed="rId3"/>
          <a:stretch>
            <a:fillRect/>
          </a:stretch>
        </p:blipFill>
        <p:spPr>
          <a:xfrm>
            <a:off x="0" y="4113142"/>
            <a:ext cx="4610100" cy="1638300"/>
          </a:xfrm>
          <a:prstGeom prst="rect">
            <a:avLst/>
          </a:prstGeom>
        </p:spPr>
      </p:pic>
      <p:sp>
        <p:nvSpPr>
          <p:cNvPr id="12" name="Picture Placeholder 2">
            <a:extLst>
              <a:ext uri="{FF2B5EF4-FFF2-40B4-BE49-F238E27FC236}">
                <a16:creationId xmlns:a16="http://schemas.microsoft.com/office/drawing/2014/main" id="{57B14633-B14D-F04D-ABCA-50470F6A7A80}"/>
              </a:ext>
            </a:extLst>
          </p:cNvPr>
          <p:cNvSpPr>
            <a:spLocks noGrp="1"/>
          </p:cNvSpPr>
          <p:nvPr>
            <p:ph type="pic" sz="quarter" idx="19"/>
          </p:nvPr>
        </p:nvSpPr>
        <p:spPr>
          <a:xfrm>
            <a:off x="0" y="-38063"/>
            <a:ext cx="12192000" cy="3874523"/>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A4C71B-5BE1-A846-8C51-8B7E0E3321CB}"/>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Text Placeholder 23">
            <a:extLst>
              <a:ext uri="{FF2B5EF4-FFF2-40B4-BE49-F238E27FC236}">
                <a16:creationId xmlns:a16="http://schemas.microsoft.com/office/drawing/2014/main" id="{73A45AFD-D92C-EB49-B8D0-E2A1DBF52814}"/>
              </a:ext>
            </a:extLst>
          </p:cNvPr>
          <p:cNvSpPr>
            <a:spLocks noGrp="1"/>
          </p:cNvSpPr>
          <p:nvPr>
            <p:ph type="body" sz="quarter" idx="15" hasCustomPrompt="1"/>
          </p:nvPr>
        </p:nvSpPr>
        <p:spPr>
          <a:xfrm>
            <a:off x="571313" y="590538"/>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2" name="Text Placeholder 25">
            <a:extLst>
              <a:ext uri="{FF2B5EF4-FFF2-40B4-BE49-F238E27FC236}">
                <a16:creationId xmlns:a16="http://schemas.microsoft.com/office/drawing/2014/main" id="{B5235208-9EC5-6C49-8294-7FAEBDDF4FBF}"/>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3" name="Picture 12" descr="A picture containing clock, light&#10;&#10;Description automatically generated">
            <a:extLst>
              <a:ext uri="{FF2B5EF4-FFF2-40B4-BE49-F238E27FC236}">
                <a16:creationId xmlns:a16="http://schemas.microsoft.com/office/drawing/2014/main" id="{4B6A97D4-CD6A-D940-A951-2773E98F27AD}"/>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9E805B3D-3463-5742-8C73-8BD3BFBBD794}"/>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96190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2" descr="A picture containing clock, light&#10;&#10;Description automatically generated">
            <a:extLst>
              <a:ext uri="{FF2B5EF4-FFF2-40B4-BE49-F238E27FC236}">
                <a16:creationId xmlns:a16="http://schemas.microsoft.com/office/drawing/2014/main" id="{2AD720A1-8B47-6346-B2B0-392C14B37AB4}"/>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3057D7BE-980C-E34E-9EF9-37510AF37630}"/>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2" name="Text Placeholder 23">
            <a:extLst>
              <a:ext uri="{FF2B5EF4-FFF2-40B4-BE49-F238E27FC236}">
                <a16:creationId xmlns:a16="http://schemas.microsoft.com/office/drawing/2014/main" id="{7033C07E-2A9F-AB48-AA5F-D99300BC4310}"/>
              </a:ext>
            </a:extLst>
          </p:cNvPr>
          <p:cNvSpPr>
            <a:spLocks noGrp="1"/>
          </p:cNvSpPr>
          <p:nvPr>
            <p:ph type="body" sz="quarter" idx="15" hasCustomPrompt="1"/>
          </p:nvPr>
        </p:nvSpPr>
        <p:spPr>
          <a:xfrm>
            <a:off x="571313" y="590538"/>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3" name="Text Placeholder 25">
            <a:extLst>
              <a:ext uri="{FF2B5EF4-FFF2-40B4-BE49-F238E27FC236}">
                <a16:creationId xmlns:a16="http://schemas.microsoft.com/office/drawing/2014/main" id="{C66F09BC-2E67-B04F-84E2-DBF35AFDDB46}"/>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9914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0" y="0"/>
            <a:ext cx="12191999" cy="2161309"/>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clock, light&#10;&#10;Description automatically generated">
            <a:extLst>
              <a:ext uri="{FF2B5EF4-FFF2-40B4-BE49-F238E27FC236}">
                <a16:creationId xmlns:a16="http://schemas.microsoft.com/office/drawing/2014/main" id="{3B3435A5-22A6-404A-86D0-DF8615F35A85}"/>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80E84934-5FEA-704E-B282-CE4E0E49DEBB}"/>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6" name="Text Placeholder 23">
            <a:extLst>
              <a:ext uri="{FF2B5EF4-FFF2-40B4-BE49-F238E27FC236}">
                <a16:creationId xmlns:a16="http://schemas.microsoft.com/office/drawing/2014/main" id="{5F76EA06-00D2-9E46-ACC6-A21EA94F28FF}"/>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D04CC07E-3071-A94C-B1CB-838213F6BF1A}"/>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44807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8D6C94-32A7-734B-9AC3-199E929857EE}"/>
              </a:ext>
            </a:extLst>
          </p:cNvPr>
          <p:cNvSpPr/>
          <p:nvPr userDrawn="1"/>
        </p:nvSpPr>
        <p:spPr>
          <a:xfrm>
            <a:off x="0" y="0"/>
            <a:ext cx="12191999" cy="2161309"/>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clock, light&#10;&#10;Description automatically generated">
            <a:extLst>
              <a:ext uri="{FF2B5EF4-FFF2-40B4-BE49-F238E27FC236}">
                <a16:creationId xmlns:a16="http://schemas.microsoft.com/office/drawing/2014/main" id="{9C97A6A3-2F9A-6048-9691-665F44FFA409}"/>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6" name="Picture 15" descr="A picture containing clock, light&#10;&#10;Description automatically generated">
            <a:extLst>
              <a:ext uri="{FF2B5EF4-FFF2-40B4-BE49-F238E27FC236}">
                <a16:creationId xmlns:a16="http://schemas.microsoft.com/office/drawing/2014/main" id="{C466C014-E0EF-C54E-BC52-1EC545686857}"/>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7" name="Text Placeholder 23">
            <a:extLst>
              <a:ext uri="{FF2B5EF4-FFF2-40B4-BE49-F238E27FC236}">
                <a16:creationId xmlns:a16="http://schemas.microsoft.com/office/drawing/2014/main" id="{E89ED77F-6228-564B-8363-A989DF604985}"/>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3C0483E5-8CED-1C4C-A82A-2FD54CE660D4}"/>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516868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Picture Placeholder 2">
            <a:extLst>
              <a:ext uri="{FF2B5EF4-FFF2-40B4-BE49-F238E27FC236}">
                <a16:creationId xmlns:a16="http://schemas.microsoft.com/office/drawing/2014/main"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411C41E-0347-D643-B1B5-81F548ABE0B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972033A-51F6-E14A-B908-4BB675BD1B47}"/>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999890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7/26/2021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6" r:id="rId4"/>
    <p:sldLayoutId id="2147483682" r:id="rId5"/>
    <p:sldLayoutId id="2147483685" r:id="rId6"/>
    <p:sldLayoutId id="2147483673" r:id="rId7"/>
    <p:sldLayoutId id="2147483687" r:id="rId8"/>
    <p:sldLayoutId id="2147483651" r:id="rId9"/>
    <p:sldLayoutId id="2147483683" r:id="rId10"/>
    <p:sldLayoutId id="2147483674" r:id="rId11"/>
    <p:sldLayoutId id="2147483680" r:id="rId12"/>
    <p:sldLayoutId id="2147483675" r:id="rId13"/>
    <p:sldLayoutId id="2147483678" r:id="rId14"/>
    <p:sldLayoutId id="2147483653" r:id="rId15"/>
    <p:sldLayoutId id="2147483663" r:id="rId16"/>
    <p:sldLayoutId id="2147483664" r:id="rId17"/>
    <p:sldLayoutId id="2147483690" r:id="rId18"/>
    <p:sldLayoutId id="2147483689" r:id="rId19"/>
    <p:sldLayoutId id="2147483677" r:id="rId20"/>
    <p:sldLayoutId id="2147483670" r:id="rId21"/>
    <p:sldLayoutId id="2147483691" r:id="rId22"/>
    <p:sldLayoutId id="2147483676" r:id="rId23"/>
    <p:sldLayoutId id="2147483669" r:id="rId24"/>
    <p:sldLayoutId id="2147483656" r:id="rId25"/>
    <p:sldLayoutId id="2147483657" r:id="rId26"/>
    <p:sldLayoutId id="2147483658"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cyEdZ23Cp1E" TargetMode="External"/><Relationship Id="rId2" Type="http://schemas.openxmlformats.org/officeDocument/2006/relationships/slideLayout" Target="../slideLayouts/slideLayout20.xml"/><Relationship Id="rId1" Type="http://schemas.openxmlformats.org/officeDocument/2006/relationships/video" Target="https://www.youtube.com/embed/cyEdZ23Cp1E?feature=oembed" TargetMode="External"/><Relationship Id="rId5" Type="http://schemas.openxmlformats.org/officeDocument/2006/relationships/image" Target="../media/image18.jpe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8h6IMYRoCZw" TargetMode="External"/><Relationship Id="rId2" Type="http://schemas.openxmlformats.org/officeDocument/2006/relationships/slideLayout" Target="../slideLayouts/slideLayout20.xml"/><Relationship Id="rId1" Type="http://schemas.openxmlformats.org/officeDocument/2006/relationships/video" Target="https://www.youtube.com/embed/8h6IMYRoCZw?feature=oembed" TargetMode="External"/><Relationship Id="rId5" Type="http://schemas.openxmlformats.org/officeDocument/2006/relationships/image" Target="../media/image22.jpe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youtu.be/arsnnuyjL5g" TargetMode="External"/><Relationship Id="rId2" Type="http://schemas.openxmlformats.org/officeDocument/2006/relationships/slideLayout" Target="../slideLayouts/slideLayout20.xml"/><Relationship Id="rId1" Type="http://schemas.openxmlformats.org/officeDocument/2006/relationships/video" Target="https://www.youtube.com/embed/arsnnuyjL5g?feature=oembed" TargetMode="External"/><Relationship Id="rId5" Type="http://schemas.openxmlformats.org/officeDocument/2006/relationships/image" Target="../media/image24.jpe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hyperlink" Target="https://hawaiiflowerlei.com/lei-history/" TargetMode="External"/><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hyperlink" Target="https://blog.micro-documentaries.com/2015/07/quick-shares-the-science-of-storytellin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0.xml"/><Relationship Id="rId1" Type="http://schemas.openxmlformats.org/officeDocument/2006/relationships/video" Target="https://www.youtube.com/embed/UE3OufWmnMY?feature=oembed" TargetMode="External"/><Relationship Id="rId6" Type="http://schemas.openxmlformats.org/officeDocument/2006/relationships/image" Target="../media/image42.jpeg"/><Relationship Id="rId5" Type="http://schemas.openxmlformats.org/officeDocument/2006/relationships/image" Target="../media/image17.png"/><Relationship Id="rId4" Type="http://schemas.openxmlformats.org/officeDocument/2006/relationships/hyperlink" Target="https://youtu.be/UE3OufWmnMY"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hyperlink" Target="http://www.thefreedomtrail.org/" TargetMode="External"/><Relationship Id="rId5" Type="http://schemas.openxmlformats.org/officeDocument/2006/relationships/image" Target="../media/image44.jpeg"/><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0.xml"/><Relationship Id="rId1" Type="http://schemas.openxmlformats.org/officeDocument/2006/relationships/video" Target="https://www.youtube.com/embed/Rdt8prgUNYE?feature=oembed" TargetMode="External"/><Relationship Id="rId6" Type="http://schemas.openxmlformats.org/officeDocument/2006/relationships/image" Target="../media/image46.jpeg"/><Relationship Id="rId5" Type="http://schemas.openxmlformats.org/officeDocument/2006/relationships/image" Target="../media/image25.png"/><Relationship Id="rId4" Type="http://schemas.openxmlformats.org/officeDocument/2006/relationships/hyperlink" Target="https://youtu.be/Rdt8prgUNYE"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0.xml"/><Relationship Id="rId1" Type="http://schemas.openxmlformats.org/officeDocument/2006/relationships/video" Target="https://www.youtube.com/embed/w8Nsa45d0XE?feature=oembed" TargetMode="External"/><Relationship Id="rId6" Type="http://schemas.openxmlformats.org/officeDocument/2006/relationships/image" Target="../media/image50.jpeg"/><Relationship Id="rId5" Type="http://schemas.openxmlformats.org/officeDocument/2006/relationships/image" Target="../media/image17.png"/><Relationship Id="rId4" Type="http://schemas.openxmlformats.org/officeDocument/2006/relationships/hyperlink" Target="https://youtu.be/w8Nsa45d0XE"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hyperlink" Target="https://youtu.be/PPq6IIIXZlU" TargetMode="External"/><Relationship Id="rId2" Type="http://schemas.openxmlformats.org/officeDocument/2006/relationships/slideLayout" Target="../slideLayouts/slideLayout20.xml"/><Relationship Id="rId1" Type="http://schemas.openxmlformats.org/officeDocument/2006/relationships/video" Target="https://www.youtube.com/embed/PPq6IIIXZlU?feature=oembed" TargetMode="External"/><Relationship Id="rId5" Type="http://schemas.openxmlformats.org/officeDocument/2006/relationships/image" Target="../media/image55.jpeg"/><Relationship Id="rId4" Type="http://schemas.openxmlformats.org/officeDocument/2006/relationships/image" Target="../media/image17.png"/></Relationships>
</file>

<file path=ppt/slides/_rels/slide5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video" Target="https://www.youtube.com/embed/Lh-kSwcA1FU?feature=oembed" TargetMode="External"/><Relationship Id="rId7" Type="http://schemas.openxmlformats.org/officeDocument/2006/relationships/image" Target="../media/image57.jpeg"/><Relationship Id="rId12" Type="http://schemas.openxmlformats.org/officeDocument/2006/relationships/hyperlink" Target="https://youtu.be/Lh-kSwcA1FU" TargetMode="External"/><Relationship Id="rId2" Type="http://schemas.openxmlformats.org/officeDocument/2006/relationships/video" Target="https://www.youtube.com/embed/2HeHfZOhskM?feature=oembed" TargetMode="External"/><Relationship Id="rId1" Type="http://schemas.openxmlformats.org/officeDocument/2006/relationships/video" Target="https://www.youtube.com/embed/kM_JCRWcjwk?feature=oembed" TargetMode="External"/><Relationship Id="rId6" Type="http://schemas.openxmlformats.org/officeDocument/2006/relationships/image" Target="../media/image56.jpeg"/><Relationship Id="rId11" Type="http://schemas.openxmlformats.org/officeDocument/2006/relationships/hyperlink" Target="https://youtu.be/kM_JCRWcjwk" TargetMode="External"/><Relationship Id="rId5" Type="http://schemas.openxmlformats.org/officeDocument/2006/relationships/image" Target="../media/image4.png"/><Relationship Id="rId10" Type="http://schemas.openxmlformats.org/officeDocument/2006/relationships/hyperlink" Target="https://youtu.be/2HeHfZOhskM" TargetMode="External"/><Relationship Id="rId4" Type="http://schemas.openxmlformats.org/officeDocument/2006/relationships/slideLayout" Target="../slideLayouts/slideLayout6.xml"/><Relationship Id="rId9" Type="http://schemas.openxmlformats.org/officeDocument/2006/relationships/image" Target="../media/image25.png"/></Relationships>
</file>

<file path=ppt/slides/_rels/slide5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8" Type="http://schemas.openxmlformats.org/officeDocument/2006/relationships/hyperlink" Target="https://positivepsychology.com/mihaly-csikszentmihalyi-father-of-flow/" TargetMode="External"/><Relationship Id="rId13" Type="http://schemas.openxmlformats.org/officeDocument/2006/relationships/hyperlink" Target="https://www.linkedin.com/pulse/why-you-must-nail-storytelling-tourism-suzanne-cavanagh/" TargetMode="External"/><Relationship Id="rId3" Type="http://schemas.openxmlformats.org/officeDocument/2006/relationships/image" Target="../media/image60.png"/><Relationship Id="rId7" Type="http://schemas.openxmlformats.org/officeDocument/2006/relationships/hyperlink" Target="https://www.virtuoso.com/travel/articles/10-powerful-reasons-why-people-love-to-travel" TargetMode="External"/><Relationship Id="rId12" Type="http://schemas.openxmlformats.org/officeDocument/2006/relationships/hyperlink" Target="https://thesystemsthinker.com/%EF%BB%BFrites-of-passage-in-a-world-that-is-not-flat/"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hyperlink" Target="https://www.mindful.org/meditation/mindfulness-getting-started/" TargetMode="External"/><Relationship Id="rId11" Type="http://schemas.openxmlformats.org/officeDocument/2006/relationships/hyperlink" Target="https://www.artofmanliness.com/articles/how-to-create-your-own-rites-of-passage/" TargetMode="External"/><Relationship Id="rId5" Type="http://schemas.openxmlformats.org/officeDocument/2006/relationships/hyperlink" Target="https://positivepsychology.com/mindfulness-exercises-techniques-activities/" TargetMode="External"/><Relationship Id="rId10" Type="http://schemas.openxmlformats.org/officeDocument/2006/relationships/hyperlink" Target="https://www.trekksoft.com/en/blog/promote-tourism-company-through-storytelling" TargetMode="External"/><Relationship Id="rId4" Type="http://schemas.openxmlformats.org/officeDocument/2006/relationships/hyperlink" Target="https://www.kaizenleadershipinstitute.com/finding-flow/" TargetMode="External"/><Relationship Id="rId9" Type="http://schemas.openxmlformats.org/officeDocument/2006/relationships/hyperlink" Target="https://skift.com/2016/10/28/the-heros-journey-a-human-framework-for-building-modern-travel-brands/"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3.jpg"/></Relationships>
</file>

<file path=ppt/slides/_rels/slide6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1.xml"/><Relationship Id="rId4" Type="http://schemas.openxmlformats.org/officeDocument/2006/relationships/image" Target="../media/image10.png"/></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detourproject.eu/?fbclid=IwAR06crheSo70LajtvZYtCpH4cadOEmrGYt_-nBoeVJhgVbS3AGZ2pyPkXfY" TargetMode="Externa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in a pool of water in front of a rocky mountain&#10;&#10;Description automatically generated">
            <a:extLst>
              <a:ext uri="{FF2B5EF4-FFF2-40B4-BE49-F238E27FC236}">
                <a16:creationId xmlns:a16="http://schemas.microsoft.com/office/drawing/2014/main" id="{047BD938-7288-B243-A69C-4C5807F85187}"/>
              </a:ext>
            </a:extLst>
          </p:cNvPr>
          <p:cNvPicPr>
            <a:picLocks noGrp="1" noChangeAspect="1"/>
          </p:cNvPicPr>
          <p:nvPr>
            <p:ph type="pic" sz="quarter" idx="19"/>
          </p:nvPr>
        </p:nvPicPr>
        <p:blipFill rotWithShape="1">
          <a:blip r:embed="rId2"/>
          <a:srcRect t="26385" b="30609"/>
          <a:stretch/>
        </p:blipFill>
        <p:spPr>
          <a:xfrm>
            <a:off x="0" y="-38063"/>
            <a:ext cx="12192000" cy="3933169"/>
          </a:xfrm>
        </p:spPr>
      </p:pic>
      <p:sp>
        <p:nvSpPr>
          <p:cNvPr id="9" name="Text Placeholder 8">
            <a:extLst>
              <a:ext uri="{FF2B5EF4-FFF2-40B4-BE49-F238E27FC236}">
                <a16:creationId xmlns:a16="http://schemas.microsoft.com/office/drawing/2014/main" id="{8A2B3404-7BC3-CE4E-8E04-B5F86CADA2E4}"/>
              </a:ext>
            </a:extLst>
          </p:cNvPr>
          <p:cNvSpPr>
            <a:spLocks noGrp="1"/>
          </p:cNvSpPr>
          <p:nvPr>
            <p:ph type="body" sz="quarter" idx="15"/>
          </p:nvPr>
        </p:nvSpPr>
        <p:spPr>
          <a:xfrm>
            <a:off x="3577213" y="4347596"/>
            <a:ext cx="8271771" cy="697353"/>
          </a:xfrm>
        </p:spPr>
        <p:txBody>
          <a:bodyPr/>
          <a:lstStyle/>
          <a:p>
            <a:r>
              <a:rPr lang="sl-SI" sz="4000" dirty="0">
                <a:solidFill>
                  <a:schemeClr val="bg1"/>
                </a:solidFill>
                <a:effectLst>
                  <a:outerShdw blurRad="38100" dist="38100" dir="2700000" algn="tl">
                    <a:srgbClr val="000000">
                      <a:alpha val="43137"/>
                    </a:srgbClr>
                  </a:outerShdw>
                </a:effectLst>
              </a:rPr>
              <a:t>Načrtovanje izkustva dobrega počutja</a:t>
            </a:r>
            <a:endParaRPr lang="en-US" sz="4000" dirty="0">
              <a:solidFill>
                <a:schemeClr val="bg1"/>
              </a:solidFill>
              <a:effectLst>
                <a:outerShdw blurRad="38100" dist="38100" dir="2700000" algn="tl">
                  <a:srgbClr val="000000">
                    <a:alpha val="43137"/>
                  </a:srgbClr>
                </a:outerShdw>
              </a:effectLst>
            </a:endParaRPr>
          </a:p>
        </p:txBody>
      </p:sp>
      <p:sp>
        <p:nvSpPr>
          <p:cNvPr id="10" name="Text Placeholder 9">
            <a:extLst>
              <a:ext uri="{FF2B5EF4-FFF2-40B4-BE49-F238E27FC236}">
                <a16:creationId xmlns:a16="http://schemas.microsoft.com/office/drawing/2014/main" id="{5DC46B30-51A4-BA4B-A5BE-560E4DA13AFA}"/>
              </a:ext>
            </a:extLst>
          </p:cNvPr>
          <p:cNvSpPr>
            <a:spLocks noGrp="1"/>
          </p:cNvSpPr>
          <p:nvPr>
            <p:ph type="body" sz="quarter" idx="16"/>
          </p:nvPr>
        </p:nvSpPr>
        <p:spPr>
          <a:xfrm>
            <a:off x="6570333" y="5044949"/>
            <a:ext cx="5278651" cy="697353"/>
          </a:xfrm>
        </p:spPr>
        <p:txBody>
          <a:bodyPr/>
          <a:lstStyle/>
          <a:p>
            <a:r>
              <a:rPr lang="en-US" b="1" dirty="0"/>
              <a:t>Modul 4</a:t>
            </a:r>
          </a:p>
        </p:txBody>
      </p:sp>
      <p:sp>
        <p:nvSpPr>
          <p:cNvPr id="11" name="Rectangle 10">
            <a:extLst>
              <a:ext uri="{FF2B5EF4-FFF2-40B4-BE49-F238E27FC236}">
                <a16:creationId xmlns:a16="http://schemas.microsoft.com/office/drawing/2014/main" id="{8BA90851-F6C0-4944-9953-11B25EAC124F}"/>
              </a:ext>
            </a:extLst>
          </p:cNvPr>
          <p:cNvSpPr/>
          <p:nvPr/>
        </p:nvSpPr>
        <p:spPr>
          <a:xfrm>
            <a:off x="0" y="3087584"/>
            <a:ext cx="12192000" cy="807522"/>
          </a:xfrm>
          <a:prstGeom prst="rect">
            <a:avLst/>
          </a:prstGeom>
          <a:solidFill>
            <a:srgbClr val="6ECEC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Potreba po odmiku in sprostitvi</a:t>
            </a:r>
            <a:endParaRPr lang="en-US" sz="3600" b="1" dirty="0"/>
          </a:p>
        </p:txBody>
      </p:sp>
      <p:sp>
        <p:nvSpPr>
          <p:cNvPr id="8" name="Retângulo 7">
            <a:extLst>
              <a:ext uri="{FF2B5EF4-FFF2-40B4-BE49-F238E27FC236}">
                <a16:creationId xmlns:a16="http://schemas.microsoft.com/office/drawing/2014/main" id="{17C5F7FC-F61B-4C29-BBE7-ABF4372F73E3}"/>
              </a:ext>
            </a:extLst>
          </p:cNvPr>
          <p:cNvSpPr/>
          <p:nvPr/>
        </p:nvSpPr>
        <p:spPr>
          <a:xfrm>
            <a:off x="421637" y="2991922"/>
            <a:ext cx="2302002" cy="900000"/>
          </a:xfrm>
          <a:prstGeom prst="rect">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sl-SI" sz="3000" b="1" spc="-20" dirty="0">
                <a:effectLst>
                  <a:outerShdw blurRad="38100" dist="38100" dir="2700000" algn="tl">
                    <a:srgbClr val="000000">
                      <a:alpha val="43137"/>
                    </a:srgbClr>
                  </a:outerShdw>
                </a:effectLst>
              </a:rPr>
              <a:t>Odmik</a:t>
            </a:r>
            <a:endParaRPr lang="en-GB" sz="3000" b="1" spc="-20" dirty="0">
              <a:effectLst>
                <a:outerShdw blurRad="38100" dist="38100" dir="2700000" algn="tl">
                  <a:srgbClr val="000000">
                    <a:alpha val="43137"/>
                  </a:srgbClr>
                </a:outerShdw>
              </a:effectLst>
            </a:endParaRPr>
          </a:p>
        </p:txBody>
      </p:sp>
      <p:sp>
        <p:nvSpPr>
          <p:cNvPr id="9" name="Retângulo 8">
            <a:extLst>
              <a:ext uri="{FF2B5EF4-FFF2-40B4-BE49-F238E27FC236}">
                <a16:creationId xmlns:a16="http://schemas.microsoft.com/office/drawing/2014/main" id="{0B079809-6F69-4925-BAAB-39EA7ED2EF42}"/>
              </a:ext>
            </a:extLst>
          </p:cNvPr>
          <p:cNvSpPr/>
          <p:nvPr/>
        </p:nvSpPr>
        <p:spPr>
          <a:xfrm>
            <a:off x="4944999" y="1071668"/>
            <a:ext cx="2302002" cy="900000"/>
          </a:xfrm>
          <a:prstGeom prst="rect">
            <a:avLst/>
          </a:prstGeom>
          <a:solidFill>
            <a:srgbClr val="76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sl-SI" sz="3000" b="1" dirty="0">
                <a:solidFill>
                  <a:schemeClr val="bg1"/>
                </a:solidFill>
                <a:effectLst>
                  <a:outerShdw blurRad="38100" dist="38100" dir="2700000" algn="tl">
                    <a:srgbClr val="000000">
                      <a:alpha val="43137"/>
                    </a:srgbClr>
                  </a:outerShdw>
                </a:effectLst>
              </a:rPr>
              <a:t>Sprostitev</a:t>
            </a:r>
            <a:endParaRPr lang="en-GB" sz="3000" b="1" dirty="0">
              <a:solidFill>
                <a:schemeClr val="bg1"/>
              </a:solidFill>
              <a:effectLst>
                <a:outerShdw blurRad="38100" dist="38100" dir="2700000" algn="tl">
                  <a:srgbClr val="000000">
                    <a:alpha val="43137"/>
                  </a:srgbClr>
                </a:outerShdw>
              </a:effectLst>
            </a:endParaRPr>
          </a:p>
        </p:txBody>
      </p:sp>
      <p:sp>
        <p:nvSpPr>
          <p:cNvPr id="10" name="Retângulo 9">
            <a:extLst>
              <a:ext uri="{FF2B5EF4-FFF2-40B4-BE49-F238E27FC236}">
                <a16:creationId xmlns:a16="http://schemas.microsoft.com/office/drawing/2014/main" id="{78B3156F-3BC7-468B-9E42-F29B94A0FA00}"/>
              </a:ext>
            </a:extLst>
          </p:cNvPr>
          <p:cNvSpPr/>
          <p:nvPr/>
        </p:nvSpPr>
        <p:spPr>
          <a:xfrm>
            <a:off x="9468361" y="2991922"/>
            <a:ext cx="2302002" cy="900000"/>
          </a:xfrm>
          <a:prstGeom prst="rect">
            <a:avLst/>
          </a:prstGeom>
          <a:solidFill>
            <a:srgbClr val="BAE3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GB" sz="3000" b="1" dirty="0">
                <a:solidFill>
                  <a:schemeClr val="bg1"/>
                </a:solidFill>
                <a:effectLst>
                  <a:outerShdw blurRad="38100" dist="38100" dir="2700000" algn="tl">
                    <a:srgbClr val="000000">
                      <a:alpha val="43137"/>
                    </a:srgbClr>
                  </a:outerShdw>
                </a:effectLst>
              </a:rPr>
              <a:t>A</a:t>
            </a:r>
            <a:r>
              <a:rPr lang="sl-SI" sz="3000" b="1" dirty="0" err="1">
                <a:solidFill>
                  <a:schemeClr val="bg1"/>
                </a:solidFill>
                <a:effectLst>
                  <a:outerShdw blurRad="38100" dist="38100" dir="2700000" algn="tl">
                    <a:srgbClr val="000000">
                      <a:alpha val="43137"/>
                    </a:srgbClr>
                  </a:outerShdw>
                </a:effectLst>
              </a:rPr>
              <a:t>vtentičnost</a:t>
            </a:r>
            <a:endParaRPr lang="en-GB" sz="3000" b="1" dirty="0">
              <a:solidFill>
                <a:schemeClr val="bg1"/>
              </a:solidFill>
              <a:effectLst>
                <a:outerShdw blurRad="38100" dist="38100" dir="2700000" algn="tl">
                  <a:srgbClr val="000000">
                    <a:alpha val="43137"/>
                  </a:srgbClr>
                </a:outerShdw>
              </a:effectLst>
            </a:endParaRPr>
          </a:p>
        </p:txBody>
      </p:sp>
      <p:sp>
        <p:nvSpPr>
          <p:cNvPr id="11" name="Retângulo 10">
            <a:extLst>
              <a:ext uri="{FF2B5EF4-FFF2-40B4-BE49-F238E27FC236}">
                <a16:creationId xmlns:a16="http://schemas.microsoft.com/office/drawing/2014/main" id="{F0B6FA79-932A-4BD2-BB7E-C30524C38BE8}"/>
              </a:ext>
            </a:extLst>
          </p:cNvPr>
          <p:cNvSpPr/>
          <p:nvPr/>
        </p:nvSpPr>
        <p:spPr>
          <a:xfrm>
            <a:off x="7532660" y="5311011"/>
            <a:ext cx="2302002" cy="900000"/>
          </a:xfrm>
          <a:prstGeom prst="rect">
            <a:avLst/>
          </a:prstGeom>
          <a:solidFill>
            <a:srgbClr val="F7981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sl-SI" sz="3000" b="1" spc="-20" dirty="0">
                <a:effectLst>
                  <a:outerShdw blurRad="38100" dist="38100" dir="2700000" algn="tl">
                    <a:srgbClr val="000000">
                      <a:alpha val="43137"/>
                    </a:srgbClr>
                  </a:outerShdw>
                </a:effectLst>
              </a:rPr>
              <a:t>Identiteta</a:t>
            </a:r>
            <a:endParaRPr lang="en-GB" sz="3000" b="1" spc="-20" dirty="0">
              <a:effectLst>
                <a:outerShdw blurRad="38100" dist="38100" dir="2700000" algn="tl">
                  <a:srgbClr val="000000">
                    <a:alpha val="43137"/>
                  </a:srgbClr>
                </a:outerShdw>
              </a:effectLst>
            </a:endParaRPr>
          </a:p>
        </p:txBody>
      </p:sp>
      <p:sp>
        <p:nvSpPr>
          <p:cNvPr id="12" name="Retângulo 11">
            <a:extLst>
              <a:ext uri="{FF2B5EF4-FFF2-40B4-BE49-F238E27FC236}">
                <a16:creationId xmlns:a16="http://schemas.microsoft.com/office/drawing/2014/main" id="{0809DDA5-213F-4B09-B3AA-6CC36ED014F1}"/>
              </a:ext>
            </a:extLst>
          </p:cNvPr>
          <p:cNvSpPr/>
          <p:nvPr/>
        </p:nvSpPr>
        <p:spPr>
          <a:xfrm>
            <a:off x="2357338" y="5311011"/>
            <a:ext cx="2302002" cy="900000"/>
          </a:xfrm>
          <a:prstGeom prst="rect">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sl-SI" sz="3000" b="1" spc="-40" dirty="0">
                <a:effectLst>
                  <a:outerShdw blurRad="38100" dist="38100" dir="2700000" algn="tl">
                    <a:srgbClr val="000000">
                      <a:alpha val="43137"/>
                    </a:srgbClr>
                  </a:outerShdw>
                </a:effectLst>
              </a:rPr>
              <a:t>Zdravje</a:t>
            </a:r>
            <a:endParaRPr lang="en-GB" sz="3000" b="1" spc="-40" dirty="0">
              <a:effectLst>
                <a:outerShdw blurRad="38100" dist="38100" dir="2700000" algn="tl">
                  <a:srgbClr val="000000">
                    <a:alpha val="43137"/>
                  </a:srgbClr>
                </a:outerShdw>
              </a:effectLst>
            </a:endParaRPr>
          </a:p>
        </p:txBody>
      </p:sp>
      <p:sp>
        <p:nvSpPr>
          <p:cNvPr id="3" name="Oval 2">
            <a:extLst>
              <a:ext uri="{FF2B5EF4-FFF2-40B4-BE49-F238E27FC236}">
                <a16:creationId xmlns:a16="http://schemas.microsoft.com/office/drawing/2014/main" id="{964FF48F-CA02-41C6-98F1-506A0CF086E2}"/>
              </a:ext>
            </a:extLst>
          </p:cNvPr>
          <p:cNvSpPr>
            <a:spLocks noChangeAspect="1"/>
          </p:cNvSpPr>
          <p:nvPr/>
        </p:nvSpPr>
        <p:spPr>
          <a:xfrm>
            <a:off x="4861502" y="2962063"/>
            <a:ext cx="2401865" cy="154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000" b="1" dirty="0"/>
              <a:t>Potrebno je</a:t>
            </a:r>
            <a:r>
              <a:rPr lang="en-GB" sz="3000" b="1" dirty="0"/>
              <a:t>…</a:t>
            </a:r>
          </a:p>
        </p:txBody>
      </p:sp>
      <p:cxnSp>
        <p:nvCxnSpPr>
          <p:cNvPr id="5" name="Conexão reta unidirecional 4">
            <a:extLst>
              <a:ext uri="{FF2B5EF4-FFF2-40B4-BE49-F238E27FC236}">
                <a16:creationId xmlns:a16="http://schemas.microsoft.com/office/drawing/2014/main" id="{6A158D40-D242-4301-9922-6FF69215408F}"/>
              </a:ext>
            </a:extLst>
          </p:cNvPr>
          <p:cNvCxnSpPr>
            <a:cxnSpLocks/>
            <a:stCxn id="3" idx="0"/>
            <a:endCxn id="9" idx="2"/>
          </p:cNvCxnSpPr>
          <p:nvPr/>
        </p:nvCxnSpPr>
        <p:spPr>
          <a:xfrm flipV="1">
            <a:off x="6062435" y="1971668"/>
            <a:ext cx="33565" cy="990395"/>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CaixaDeTexto 5">
            <a:extLst>
              <a:ext uri="{FF2B5EF4-FFF2-40B4-BE49-F238E27FC236}">
                <a16:creationId xmlns:a16="http://schemas.microsoft.com/office/drawing/2014/main" id="{294CFA79-3EDF-47E8-B5EC-1DD68E364C1C}"/>
              </a:ext>
            </a:extLst>
          </p:cNvPr>
          <p:cNvSpPr txBox="1"/>
          <p:nvPr/>
        </p:nvSpPr>
        <p:spPr>
          <a:xfrm>
            <a:off x="6151224" y="2214112"/>
            <a:ext cx="2224287" cy="461665"/>
          </a:xfrm>
          <a:prstGeom prst="rect">
            <a:avLst/>
          </a:prstGeom>
          <a:noFill/>
        </p:spPr>
        <p:txBody>
          <a:bodyPr wrap="square" rtlCol="0">
            <a:spAutoFit/>
          </a:bodyPr>
          <a:lstStyle/>
          <a:p>
            <a:r>
              <a:rPr lang="en-GB" sz="2400" dirty="0"/>
              <a:t>…</a:t>
            </a:r>
            <a:r>
              <a:rPr lang="sl-SI" sz="2400" dirty="0"/>
              <a:t>sprosti se in</a:t>
            </a:r>
            <a:r>
              <a:rPr lang="en-GB" sz="2400" dirty="0"/>
              <a:t>…</a:t>
            </a:r>
          </a:p>
        </p:txBody>
      </p:sp>
      <p:cxnSp>
        <p:nvCxnSpPr>
          <p:cNvPr id="17" name="Conexão reta unidirecional 16">
            <a:extLst>
              <a:ext uri="{FF2B5EF4-FFF2-40B4-BE49-F238E27FC236}">
                <a16:creationId xmlns:a16="http://schemas.microsoft.com/office/drawing/2014/main" id="{1221A732-047E-43E9-BF19-846C85D6C065}"/>
              </a:ext>
            </a:extLst>
          </p:cNvPr>
          <p:cNvCxnSpPr>
            <a:cxnSpLocks/>
            <a:stCxn id="3" idx="2"/>
            <a:endCxn id="8" idx="3"/>
          </p:cNvCxnSpPr>
          <p:nvPr/>
        </p:nvCxnSpPr>
        <p:spPr>
          <a:xfrm flipH="1" flipV="1">
            <a:off x="2723639" y="3441922"/>
            <a:ext cx="2137863" cy="294141"/>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xão reta unidirecional 19">
            <a:extLst>
              <a:ext uri="{FF2B5EF4-FFF2-40B4-BE49-F238E27FC236}">
                <a16:creationId xmlns:a16="http://schemas.microsoft.com/office/drawing/2014/main" id="{D5A4CBD2-040C-48E5-A308-48F5B2698E4E}"/>
              </a:ext>
            </a:extLst>
          </p:cNvPr>
          <p:cNvCxnSpPr>
            <a:cxnSpLocks/>
            <a:stCxn id="3" idx="6"/>
            <a:endCxn id="10" idx="1"/>
          </p:cNvCxnSpPr>
          <p:nvPr/>
        </p:nvCxnSpPr>
        <p:spPr>
          <a:xfrm flipV="1">
            <a:off x="7263367" y="3441922"/>
            <a:ext cx="2204994" cy="294141"/>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CaixaDeTexto 22">
            <a:extLst>
              <a:ext uri="{FF2B5EF4-FFF2-40B4-BE49-F238E27FC236}">
                <a16:creationId xmlns:a16="http://schemas.microsoft.com/office/drawing/2014/main" id="{3BB8086D-9E50-4D4C-B400-D624E3427121}"/>
              </a:ext>
            </a:extLst>
          </p:cNvPr>
          <p:cNvSpPr txBox="1"/>
          <p:nvPr/>
        </p:nvSpPr>
        <p:spPr>
          <a:xfrm>
            <a:off x="7428000" y="3029990"/>
            <a:ext cx="1643975" cy="461665"/>
          </a:xfrm>
          <a:prstGeom prst="rect">
            <a:avLst/>
          </a:prstGeom>
          <a:noFill/>
        </p:spPr>
        <p:txBody>
          <a:bodyPr wrap="square" rtlCol="0">
            <a:spAutoFit/>
          </a:bodyPr>
          <a:lstStyle/>
          <a:p>
            <a:pPr algn="r"/>
            <a:r>
              <a:rPr lang="en-GB" sz="2400" dirty="0"/>
              <a:t>… </a:t>
            </a:r>
            <a:r>
              <a:rPr lang="sl-SI" sz="2400" dirty="0"/>
              <a:t>išči</a:t>
            </a:r>
            <a:r>
              <a:rPr lang="en-GB" sz="2400" dirty="0"/>
              <a:t>…</a:t>
            </a:r>
          </a:p>
        </p:txBody>
      </p:sp>
      <p:sp>
        <p:nvSpPr>
          <p:cNvPr id="24" name="CaixaDeTexto 23">
            <a:extLst>
              <a:ext uri="{FF2B5EF4-FFF2-40B4-BE49-F238E27FC236}">
                <a16:creationId xmlns:a16="http://schemas.microsoft.com/office/drawing/2014/main" id="{688291F4-43AF-4011-AE7B-A7984E421741}"/>
              </a:ext>
            </a:extLst>
          </p:cNvPr>
          <p:cNvSpPr txBox="1"/>
          <p:nvPr/>
        </p:nvSpPr>
        <p:spPr>
          <a:xfrm>
            <a:off x="7723865" y="4401565"/>
            <a:ext cx="3563464" cy="461665"/>
          </a:xfrm>
          <a:prstGeom prst="rect">
            <a:avLst/>
          </a:prstGeom>
          <a:noFill/>
        </p:spPr>
        <p:txBody>
          <a:bodyPr wrap="square" rtlCol="0">
            <a:spAutoFit/>
          </a:bodyPr>
          <a:lstStyle/>
          <a:p>
            <a:r>
              <a:rPr lang="en-GB" sz="2400" dirty="0"/>
              <a:t>… </a:t>
            </a:r>
            <a:r>
              <a:rPr lang="sl-SI" sz="2400" dirty="0"/>
              <a:t>razumi svojo</a:t>
            </a:r>
            <a:r>
              <a:rPr lang="en-GB" sz="2400" dirty="0"/>
              <a:t>…</a:t>
            </a:r>
          </a:p>
        </p:txBody>
      </p:sp>
      <p:cxnSp>
        <p:nvCxnSpPr>
          <p:cNvPr id="25" name="Conexão reta unidirecional 24">
            <a:extLst>
              <a:ext uri="{FF2B5EF4-FFF2-40B4-BE49-F238E27FC236}">
                <a16:creationId xmlns:a16="http://schemas.microsoft.com/office/drawing/2014/main" id="{D50073A1-AF9A-4121-BDB1-63F399E4D70D}"/>
              </a:ext>
            </a:extLst>
          </p:cNvPr>
          <p:cNvCxnSpPr>
            <a:cxnSpLocks/>
            <a:stCxn id="3" idx="5"/>
            <a:endCxn id="11" idx="0"/>
          </p:cNvCxnSpPr>
          <p:nvPr/>
        </p:nvCxnSpPr>
        <p:spPr>
          <a:xfrm>
            <a:off x="6911622" y="4283364"/>
            <a:ext cx="1772039" cy="1027647"/>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xão reta unidirecional 27">
            <a:extLst>
              <a:ext uri="{FF2B5EF4-FFF2-40B4-BE49-F238E27FC236}">
                <a16:creationId xmlns:a16="http://schemas.microsoft.com/office/drawing/2014/main" id="{A4B5DDA5-C1F3-4A9B-A4DB-2E8D237BFC39}"/>
              </a:ext>
            </a:extLst>
          </p:cNvPr>
          <p:cNvCxnSpPr>
            <a:cxnSpLocks/>
            <a:stCxn id="3" idx="3"/>
            <a:endCxn id="12" idx="0"/>
          </p:cNvCxnSpPr>
          <p:nvPr/>
        </p:nvCxnSpPr>
        <p:spPr>
          <a:xfrm flipH="1">
            <a:off x="3508339" y="4283364"/>
            <a:ext cx="1704908" cy="1027647"/>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CaixaDeTexto 31">
            <a:extLst>
              <a:ext uri="{FF2B5EF4-FFF2-40B4-BE49-F238E27FC236}">
                <a16:creationId xmlns:a16="http://schemas.microsoft.com/office/drawing/2014/main" id="{8C8FA655-41A5-4ADB-9637-761AE9F5258D}"/>
              </a:ext>
            </a:extLst>
          </p:cNvPr>
          <p:cNvSpPr txBox="1"/>
          <p:nvPr/>
        </p:nvSpPr>
        <p:spPr>
          <a:xfrm>
            <a:off x="817119" y="4401565"/>
            <a:ext cx="3676846" cy="461665"/>
          </a:xfrm>
          <a:prstGeom prst="rect">
            <a:avLst/>
          </a:prstGeom>
          <a:noFill/>
        </p:spPr>
        <p:txBody>
          <a:bodyPr wrap="square" rtlCol="0">
            <a:spAutoFit/>
          </a:bodyPr>
          <a:lstStyle/>
          <a:p>
            <a:pPr algn="r"/>
            <a:r>
              <a:rPr lang="en-GB" sz="2400" dirty="0"/>
              <a:t>… </a:t>
            </a:r>
            <a:r>
              <a:rPr lang="sl-SI" sz="2400" dirty="0"/>
              <a:t>varuj in ohranjaj</a:t>
            </a:r>
            <a:r>
              <a:rPr lang="en-GB" sz="2400" dirty="0"/>
              <a:t>…</a:t>
            </a:r>
          </a:p>
        </p:txBody>
      </p:sp>
      <p:sp>
        <p:nvSpPr>
          <p:cNvPr id="34" name="CaixaDeTexto 33">
            <a:extLst>
              <a:ext uri="{FF2B5EF4-FFF2-40B4-BE49-F238E27FC236}">
                <a16:creationId xmlns:a16="http://schemas.microsoft.com/office/drawing/2014/main" id="{130F702A-712E-4F92-A288-96E2855C42CB}"/>
              </a:ext>
            </a:extLst>
          </p:cNvPr>
          <p:cNvSpPr txBox="1"/>
          <p:nvPr/>
        </p:nvSpPr>
        <p:spPr>
          <a:xfrm>
            <a:off x="3019997" y="2325710"/>
            <a:ext cx="2679615" cy="830997"/>
          </a:xfrm>
          <a:prstGeom prst="rect">
            <a:avLst/>
          </a:prstGeom>
          <a:noFill/>
        </p:spPr>
        <p:txBody>
          <a:bodyPr wrap="square" rtlCol="0">
            <a:spAutoFit/>
          </a:bodyPr>
          <a:lstStyle/>
          <a:p>
            <a:r>
              <a:rPr lang="en-GB" sz="2400" dirty="0"/>
              <a:t>… </a:t>
            </a:r>
            <a:r>
              <a:rPr lang="sl-SI" sz="2400" dirty="0"/>
              <a:t>odmakni se od vsakdanjika in se</a:t>
            </a:r>
            <a:r>
              <a:rPr lang="en-GB" sz="2400" dirty="0"/>
              <a:t>…</a:t>
            </a:r>
          </a:p>
        </p:txBody>
      </p:sp>
    </p:spTree>
    <p:extLst>
      <p:ext uri="{BB962C8B-B14F-4D97-AF65-F5344CB8AC3E}">
        <p14:creationId xmlns:p14="http://schemas.microsoft.com/office/powerpoint/2010/main" val="2423336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Potreba po odmiku in sprostitvi</a:t>
            </a:r>
            <a:endParaRPr lang="en-US" sz="3600" b="1" dirty="0"/>
          </a:p>
        </p:txBody>
      </p:sp>
      <p:sp>
        <p:nvSpPr>
          <p:cNvPr id="33" name="Retângulo 32">
            <a:extLst>
              <a:ext uri="{FF2B5EF4-FFF2-40B4-BE49-F238E27FC236}">
                <a16:creationId xmlns:a16="http://schemas.microsoft.com/office/drawing/2014/main" id="{0B41C399-9756-4C16-A54F-4FBBF76A2462}"/>
              </a:ext>
            </a:extLst>
          </p:cNvPr>
          <p:cNvSpPr/>
          <p:nvPr/>
        </p:nvSpPr>
        <p:spPr>
          <a:xfrm>
            <a:off x="338328" y="1071668"/>
            <a:ext cx="2302002" cy="2002239"/>
          </a:xfrm>
          <a:prstGeom prst="rect">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GB" sz="3000" b="1" spc="-20" dirty="0">
                <a:effectLst>
                  <a:outerShdw blurRad="38100" dist="38100" dir="2700000" algn="tl">
                    <a:srgbClr val="000000">
                      <a:alpha val="43137"/>
                    </a:srgbClr>
                  </a:outerShdw>
                </a:effectLst>
              </a:rPr>
              <a:t>Es</a:t>
            </a:r>
            <a:r>
              <a:rPr lang="sl-SI" sz="3000" b="1" spc="-20" dirty="0" err="1">
                <a:effectLst>
                  <a:outerShdw blurRad="38100" dist="38100" dir="2700000" algn="tl">
                    <a:srgbClr val="000000">
                      <a:alpha val="43137"/>
                    </a:srgbClr>
                  </a:outerShdw>
                </a:effectLst>
              </a:rPr>
              <a:t>kapizem</a:t>
            </a:r>
            <a:endParaRPr lang="sl-SI" sz="3000" b="1" spc="-20" dirty="0">
              <a:effectLst>
                <a:outerShdw blurRad="38100" dist="38100" dir="2700000" algn="tl">
                  <a:srgbClr val="000000">
                    <a:alpha val="43137"/>
                  </a:srgbClr>
                </a:outerShdw>
              </a:effectLst>
            </a:endParaRPr>
          </a:p>
          <a:p>
            <a:pPr algn="ctr"/>
            <a:r>
              <a:rPr lang="sl-SI" sz="3000" b="1" spc="-20" dirty="0">
                <a:effectLst>
                  <a:outerShdw blurRad="38100" dist="38100" dir="2700000" algn="tl">
                    <a:srgbClr val="000000">
                      <a:alpha val="43137"/>
                    </a:srgbClr>
                  </a:outerShdw>
                </a:effectLst>
              </a:rPr>
              <a:t>(odmik, pobeg)</a:t>
            </a:r>
            <a:endParaRPr lang="en-GB" sz="3000" b="1" spc="-20" dirty="0">
              <a:effectLst>
                <a:outerShdw blurRad="38100" dist="38100" dir="2700000" algn="tl">
                  <a:srgbClr val="000000">
                    <a:alpha val="43137"/>
                  </a:srgbClr>
                </a:outerShdw>
              </a:effectLst>
            </a:endParaRPr>
          </a:p>
        </p:txBody>
      </p:sp>
      <p:sp>
        <p:nvSpPr>
          <p:cNvPr id="35" name="Retângulo 34">
            <a:extLst>
              <a:ext uri="{FF2B5EF4-FFF2-40B4-BE49-F238E27FC236}">
                <a16:creationId xmlns:a16="http://schemas.microsoft.com/office/drawing/2014/main" id="{1B3EBD2F-48FA-4A6B-AD1E-FA98B1FD4FEA}"/>
              </a:ext>
            </a:extLst>
          </p:cNvPr>
          <p:cNvSpPr/>
          <p:nvPr/>
        </p:nvSpPr>
        <p:spPr>
          <a:xfrm>
            <a:off x="338328" y="3502400"/>
            <a:ext cx="2302002" cy="2004844"/>
          </a:xfrm>
          <a:prstGeom prst="rect">
            <a:avLst/>
          </a:prstGeom>
          <a:solidFill>
            <a:srgbClr val="76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sl-SI" sz="3000" b="1" dirty="0">
                <a:solidFill>
                  <a:schemeClr val="bg1"/>
                </a:solidFill>
                <a:effectLst>
                  <a:outerShdw blurRad="38100" dist="38100" dir="2700000" algn="tl">
                    <a:srgbClr val="000000">
                      <a:alpha val="43137"/>
                    </a:srgbClr>
                  </a:outerShdw>
                </a:effectLst>
              </a:rPr>
              <a:t>Sprostitev</a:t>
            </a:r>
            <a:endParaRPr lang="en-GB" sz="3000" b="1" dirty="0">
              <a:solidFill>
                <a:schemeClr val="bg1"/>
              </a:solidFill>
              <a:effectLst>
                <a:outerShdw blurRad="38100" dist="38100" dir="2700000" algn="tl">
                  <a:srgbClr val="000000">
                    <a:alpha val="43137"/>
                  </a:srgbClr>
                </a:outerShdw>
              </a:effectLst>
            </a:endParaRPr>
          </a:p>
        </p:txBody>
      </p:sp>
      <p:sp>
        <p:nvSpPr>
          <p:cNvPr id="49" name="CaixaDeTexto 48">
            <a:extLst>
              <a:ext uri="{FF2B5EF4-FFF2-40B4-BE49-F238E27FC236}">
                <a16:creationId xmlns:a16="http://schemas.microsoft.com/office/drawing/2014/main" id="{23FCEACC-BBB1-4A74-9807-D6DFCAEB8024}"/>
              </a:ext>
            </a:extLst>
          </p:cNvPr>
          <p:cNvSpPr txBox="1"/>
          <p:nvPr/>
        </p:nvSpPr>
        <p:spPr>
          <a:xfrm>
            <a:off x="2640330" y="3502400"/>
            <a:ext cx="9213342" cy="2004844"/>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nSpc>
                <a:spcPct val="150000"/>
              </a:lnSpc>
              <a:spcAft>
                <a:spcPts val="1200"/>
              </a:spcAft>
              <a:buClr>
                <a:srgbClr val="6ECECB"/>
              </a:buClr>
              <a:buFont typeface="Arial" panose="020B0604020202020204" pitchFamily="34" charset="0"/>
              <a:buChar char="•"/>
            </a:pPr>
            <a:r>
              <a:rPr lang="en-GB" sz="2400" dirty="0"/>
              <a:t> </a:t>
            </a:r>
            <a:r>
              <a:rPr lang="sl-SI" sz="2400" dirty="0"/>
              <a:t>Okrevanje od stresa na delovnem mestu</a:t>
            </a:r>
            <a:r>
              <a:rPr lang="en-GB" sz="2400" dirty="0"/>
              <a:t>.</a:t>
            </a:r>
          </a:p>
          <a:p>
            <a:pPr>
              <a:lnSpc>
                <a:spcPct val="150000"/>
              </a:lnSpc>
              <a:spcAft>
                <a:spcPts val="1200"/>
              </a:spcAft>
              <a:buClr>
                <a:srgbClr val="6ECECB"/>
              </a:buClr>
              <a:buFont typeface="Arial" panose="020B0604020202020204" pitchFamily="34" charset="0"/>
              <a:buChar char="•"/>
            </a:pPr>
            <a:r>
              <a:rPr lang="en-GB" sz="2400" dirty="0"/>
              <a:t> </a:t>
            </a:r>
            <a:r>
              <a:rPr lang="sl-SI" sz="2400" dirty="0"/>
              <a:t>Upočasnitev življenja in manj hektičnosti</a:t>
            </a:r>
            <a:r>
              <a:rPr lang="en-GB" sz="2400" dirty="0"/>
              <a:t>.</a:t>
            </a:r>
          </a:p>
          <a:p>
            <a:pPr>
              <a:lnSpc>
                <a:spcPct val="150000"/>
              </a:lnSpc>
              <a:spcAft>
                <a:spcPts val="1200"/>
              </a:spcAft>
              <a:buClr>
                <a:srgbClr val="6ECECB"/>
              </a:buClr>
              <a:buFont typeface="Arial" panose="020B0604020202020204" pitchFamily="34" charset="0"/>
              <a:buChar char="•"/>
            </a:pPr>
            <a:r>
              <a:rPr lang="en-GB" sz="2400" dirty="0"/>
              <a:t> </a:t>
            </a:r>
            <a:r>
              <a:rPr lang="sl-SI" sz="2400" dirty="0"/>
              <a:t>Najti kraje, kjer se je mogoče pomladiti</a:t>
            </a:r>
            <a:r>
              <a:rPr lang="en-GB" sz="2400" dirty="0"/>
              <a:t>.</a:t>
            </a:r>
          </a:p>
        </p:txBody>
      </p:sp>
      <p:sp>
        <p:nvSpPr>
          <p:cNvPr id="51" name="CaixaDeTexto 50">
            <a:extLst>
              <a:ext uri="{FF2B5EF4-FFF2-40B4-BE49-F238E27FC236}">
                <a16:creationId xmlns:a16="http://schemas.microsoft.com/office/drawing/2014/main" id="{D7B8A995-CA93-4042-96A9-1AA4542A417C}"/>
              </a:ext>
            </a:extLst>
          </p:cNvPr>
          <p:cNvSpPr txBox="1"/>
          <p:nvPr/>
        </p:nvSpPr>
        <p:spPr>
          <a:xfrm>
            <a:off x="2640330" y="1069064"/>
            <a:ext cx="9213342" cy="2004844"/>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nchor="ctr">
            <a:spAutoFit/>
          </a:bodyPr>
          <a:lstStyle/>
          <a:p>
            <a:pPr>
              <a:lnSpc>
                <a:spcPct val="150000"/>
              </a:lnSpc>
              <a:spcAft>
                <a:spcPts val="1200"/>
              </a:spcAft>
              <a:buClr>
                <a:srgbClr val="6ECECB"/>
              </a:buClr>
              <a:buFont typeface="Arial" panose="020B0604020202020204" pitchFamily="34" charset="0"/>
              <a:buChar char="•"/>
            </a:pPr>
            <a:r>
              <a:rPr lang="en-US" sz="2400" dirty="0"/>
              <a:t> </a:t>
            </a:r>
            <a:r>
              <a:rPr lang="sl-SI" sz="2400" dirty="0"/>
              <a:t>Pobeg pred samim seboj</a:t>
            </a:r>
            <a:r>
              <a:rPr lang="en-US" sz="2400" dirty="0"/>
              <a:t> (</a:t>
            </a:r>
            <a:r>
              <a:rPr lang="sl-SI" sz="2400" dirty="0"/>
              <a:t>frustracije in razočaranja)</a:t>
            </a:r>
            <a:r>
              <a:rPr lang="en-US" sz="2400" dirty="0"/>
              <a:t>.</a:t>
            </a:r>
          </a:p>
          <a:p>
            <a:pPr>
              <a:lnSpc>
                <a:spcPct val="150000"/>
              </a:lnSpc>
              <a:spcAft>
                <a:spcPts val="1200"/>
              </a:spcAft>
              <a:buClr>
                <a:srgbClr val="6ECECB"/>
              </a:buClr>
              <a:buFont typeface="Arial" panose="020B0604020202020204" pitchFamily="34" charset="0"/>
              <a:buChar char="•"/>
            </a:pPr>
            <a:r>
              <a:rPr lang="en-US" sz="2400" dirty="0"/>
              <a:t> </a:t>
            </a:r>
            <a:r>
              <a:rPr lang="sl-SI" sz="2400" dirty="0"/>
              <a:t>Pobeg pred pričakovanji in rutino družbenih okvirjev v katerih živiš</a:t>
            </a:r>
            <a:r>
              <a:rPr lang="en-US" sz="2400" dirty="0"/>
              <a:t>.</a:t>
            </a:r>
          </a:p>
          <a:p>
            <a:pPr>
              <a:lnSpc>
                <a:spcPct val="150000"/>
              </a:lnSpc>
              <a:spcAft>
                <a:spcPts val="1200"/>
              </a:spcAft>
              <a:buClr>
                <a:srgbClr val="6ECECB"/>
              </a:buClr>
              <a:buFont typeface="Arial" panose="020B0604020202020204" pitchFamily="34" charset="0"/>
              <a:buChar char="•"/>
            </a:pPr>
            <a:r>
              <a:rPr lang="en-US" sz="2400" dirty="0"/>
              <a:t> </a:t>
            </a:r>
            <a:r>
              <a:rPr lang="sl-SI" sz="2400" dirty="0"/>
              <a:t>Pobeg pred ‚svetom‘, v katerem se počutiš odtujen</a:t>
            </a:r>
            <a:r>
              <a:rPr lang="en-US" sz="2400" dirty="0"/>
              <a:t>.</a:t>
            </a:r>
            <a:endParaRPr lang="en-GB" sz="2400" dirty="0"/>
          </a:p>
        </p:txBody>
      </p:sp>
    </p:spTree>
    <p:extLst>
      <p:ext uri="{BB962C8B-B14F-4D97-AF65-F5344CB8AC3E}">
        <p14:creationId xmlns:p14="http://schemas.microsoft.com/office/powerpoint/2010/main" val="1432050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Potreba po odmiku in sprostitvi</a:t>
            </a:r>
            <a:endParaRPr lang="en-US" sz="3600" b="1" dirty="0"/>
          </a:p>
        </p:txBody>
      </p:sp>
      <p:sp>
        <p:nvSpPr>
          <p:cNvPr id="33" name="Retângulo 32">
            <a:extLst>
              <a:ext uri="{FF2B5EF4-FFF2-40B4-BE49-F238E27FC236}">
                <a16:creationId xmlns:a16="http://schemas.microsoft.com/office/drawing/2014/main" id="{0B41C399-9756-4C16-A54F-4FBBF76A2462}"/>
              </a:ext>
            </a:extLst>
          </p:cNvPr>
          <p:cNvSpPr/>
          <p:nvPr/>
        </p:nvSpPr>
        <p:spPr>
          <a:xfrm>
            <a:off x="338328" y="1071668"/>
            <a:ext cx="2302002" cy="2002239"/>
          </a:xfrm>
          <a:prstGeom prst="rect">
            <a:avLst/>
          </a:prstGeom>
          <a:solidFill>
            <a:srgbClr val="BAE3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GB" sz="3000" b="1" dirty="0">
                <a:solidFill>
                  <a:schemeClr val="bg1"/>
                </a:solidFill>
                <a:effectLst>
                  <a:outerShdw blurRad="38100" dist="38100" dir="2700000" algn="tl">
                    <a:srgbClr val="000000">
                      <a:alpha val="43137"/>
                    </a:srgbClr>
                  </a:outerShdw>
                </a:effectLst>
              </a:rPr>
              <a:t>A</a:t>
            </a:r>
            <a:r>
              <a:rPr lang="sl-SI" sz="3000" b="1" dirty="0" err="1">
                <a:solidFill>
                  <a:schemeClr val="bg1"/>
                </a:solidFill>
                <a:effectLst>
                  <a:outerShdw blurRad="38100" dist="38100" dir="2700000" algn="tl">
                    <a:srgbClr val="000000">
                      <a:alpha val="43137"/>
                    </a:srgbClr>
                  </a:outerShdw>
                </a:effectLst>
              </a:rPr>
              <a:t>vtentičnost</a:t>
            </a:r>
            <a:endParaRPr lang="en-GB" sz="3000" b="1" dirty="0">
              <a:solidFill>
                <a:schemeClr val="bg1"/>
              </a:solidFill>
              <a:effectLst>
                <a:outerShdw blurRad="38100" dist="38100" dir="2700000" algn="tl">
                  <a:srgbClr val="000000">
                    <a:alpha val="43137"/>
                  </a:srgbClr>
                </a:outerShdw>
              </a:effectLst>
            </a:endParaRPr>
          </a:p>
        </p:txBody>
      </p:sp>
      <p:sp>
        <p:nvSpPr>
          <p:cNvPr id="35" name="Retângulo 34">
            <a:extLst>
              <a:ext uri="{FF2B5EF4-FFF2-40B4-BE49-F238E27FC236}">
                <a16:creationId xmlns:a16="http://schemas.microsoft.com/office/drawing/2014/main" id="{1B3EBD2F-48FA-4A6B-AD1E-FA98B1FD4FEA}"/>
              </a:ext>
            </a:extLst>
          </p:cNvPr>
          <p:cNvSpPr/>
          <p:nvPr/>
        </p:nvSpPr>
        <p:spPr>
          <a:xfrm>
            <a:off x="338328" y="3502400"/>
            <a:ext cx="2302002" cy="2004844"/>
          </a:xfrm>
          <a:prstGeom prst="rect">
            <a:avLst/>
          </a:prstGeom>
          <a:solidFill>
            <a:srgbClr val="F7981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GB" sz="3000" b="1" spc="-20" dirty="0" err="1">
                <a:effectLst>
                  <a:outerShdw blurRad="38100" dist="38100" dir="2700000" algn="tl">
                    <a:srgbClr val="000000">
                      <a:alpha val="43137"/>
                    </a:srgbClr>
                  </a:outerShdw>
                </a:effectLst>
              </a:rPr>
              <a:t>Iden</a:t>
            </a:r>
            <a:r>
              <a:rPr lang="sl-SI" sz="3000" b="1" spc="-20" dirty="0" err="1">
                <a:effectLst>
                  <a:outerShdw blurRad="38100" dist="38100" dir="2700000" algn="tl">
                    <a:srgbClr val="000000">
                      <a:alpha val="43137"/>
                    </a:srgbClr>
                  </a:outerShdw>
                </a:effectLst>
              </a:rPr>
              <a:t>titeta</a:t>
            </a:r>
            <a:endParaRPr lang="en-GB" sz="3000" b="1" spc="-20" dirty="0">
              <a:effectLst>
                <a:outerShdw blurRad="38100" dist="38100" dir="2700000" algn="tl">
                  <a:srgbClr val="000000">
                    <a:alpha val="43137"/>
                  </a:srgbClr>
                </a:outerShdw>
              </a:effectLst>
            </a:endParaRPr>
          </a:p>
        </p:txBody>
      </p:sp>
      <p:sp>
        <p:nvSpPr>
          <p:cNvPr id="49" name="CaixaDeTexto 48">
            <a:extLst>
              <a:ext uri="{FF2B5EF4-FFF2-40B4-BE49-F238E27FC236}">
                <a16:creationId xmlns:a16="http://schemas.microsoft.com/office/drawing/2014/main" id="{23FCEACC-BBB1-4A74-9807-D6DFCAEB8024}"/>
              </a:ext>
            </a:extLst>
          </p:cNvPr>
          <p:cNvSpPr txBox="1"/>
          <p:nvPr/>
        </p:nvSpPr>
        <p:spPr>
          <a:xfrm>
            <a:off x="2640330" y="3502400"/>
            <a:ext cx="9213342" cy="2004844"/>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nSpc>
                <a:spcPct val="150000"/>
              </a:lnSpc>
              <a:spcAft>
                <a:spcPts val="1200"/>
              </a:spcAft>
              <a:buClr>
                <a:srgbClr val="6ECECB"/>
              </a:buClr>
              <a:buFont typeface="Arial" panose="020B0604020202020204" pitchFamily="34" charset="0"/>
              <a:buChar char="•"/>
            </a:pPr>
            <a:r>
              <a:rPr lang="en-GB" sz="2400" dirty="0"/>
              <a:t> </a:t>
            </a:r>
            <a:r>
              <a:rPr lang="sl-SI" sz="2400" dirty="0"/>
              <a:t>Vzpostaviti močnejše zavedanje o samem sebi</a:t>
            </a:r>
            <a:r>
              <a:rPr lang="en-US" sz="2400" dirty="0"/>
              <a:t>.</a:t>
            </a:r>
          </a:p>
          <a:p>
            <a:pPr>
              <a:lnSpc>
                <a:spcPct val="150000"/>
              </a:lnSpc>
              <a:spcAft>
                <a:spcPts val="1200"/>
              </a:spcAft>
              <a:buClr>
                <a:srgbClr val="6ECECB"/>
              </a:buClr>
              <a:buFont typeface="Arial" panose="020B0604020202020204" pitchFamily="34" charset="0"/>
              <a:buChar char="•"/>
            </a:pPr>
            <a:r>
              <a:rPr lang="en-US" sz="2400" dirty="0"/>
              <a:t> </a:t>
            </a:r>
            <a:r>
              <a:rPr lang="sl-SI" sz="2400" dirty="0"/>
              <a:t>Razviti svojstven pogled na svet, ki temelji na življenjskih izkušnjah</a:t>
            </a:r>
            <a:r>
              <a:rPr lang="en-US" sz="2400" dirty="0"/>
              <a:t>.</a:t>
            </a:r>
          </a:p>
          <a:p>
            <a:pPr>
              <a:lnSpc>
                <a:spcPct val="150000"/>
              </a:lnSpc>
              <a:spcAft>
                <a:spcPts val="1200"/>
              </a:spcAft>
              <a:buClr>
                <a:srgbClr val="6ECECB"/>
              </a:buClr>
              <a:buFont typeface="Arial" panose="020B0604020202020204" pitchFamily="34" charset="0"/>
              <a:buChar char="•"/>
            </a:pPr>
            <a:r>
              <a:rPr lang="en-GB" sz="2400" dirty="0"/>
              <a:t> </a:t>
            </a:r>
            <a:r>
              <a:rPr lang="sl-SI" sz="2400" dirty="0"/>
              <a:t>Doseči samo-realizacijo in osebnostni razvoj</a:t>
            </a:r>
            <a:r>
              <a:rPr lang="en-GB" sz="2400" dirty="0"/>
              <a:t>.</a:t>
            </a:r>
          </a:p>
        </p:txBody>
      </p:sp>
      <p:sp>
        <p:nvSpPr>
          <p:cNvPr id="51" name="CaixaDeTexto 50">
            <a:extLst>
              <a:ext uri="{FF2B5EF4-FFF2-40B4-BE49-F238E27FC236}">
                <a16:creationId xmlns:a16="http://schemas.microsoft.com/office/drawing/2014/main" id="{D7B8A995-CA93-4042-96A9-1AA4542A417C}"/>
              </a:ext>
            </a:extLst>
          </p:cNvPr>
          <p:cNvSpPr txBox="1"/>
          <p:nvPr/>
        </p:nvSpPr>
        <p:spPr>
          <a:xfrm>
            <a:off x="2640330" y="1069064"/>
            <a:ext cx="9213342" cy="2004844"/>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nchor="ctr">
            <a:spAutoFit/>
          </a:bodyPr>
          <a:lstStyle/>
          <a:p>
            <a:pPr>
              <a:lnSpc>
                <a:spcPct val="150000"/>
              </a:lnSpc>
              <a:spcAft>
                <a:spcPts val="1200"/>
              </a:spcAft>
              <a:buClr>
                <a:srgbClr val="6ECECB"/>
              </a:buClr>
              <a:buFont typeface="Arial" panose="020B0604020202020204" pitchFamily="34" charset="0"/>
              <a:buChar char="•"/>
            </a:pPr>
            <a:r>
              <a:rPr lang="en-US" sz="2400" dirty="0"/>
              <a:t> </a:t>
            </a:r>
            <a:r>
              <a:rPr lang="sl-SI" sz="2400" dirty="0"/>
              <a:t>V iskanju avtentičnega, pristnega izkustva </a:t>
            </a:r>
            <a:r>
              <a:rPr lang="en-US" sz="2400" dirty="0"/>
              <a:t>(</a:t>
            </a:r>
            <a:r>
              <a:rPr lang="sl-SI" sz="2400" dirty="0" err="1"/>
              <a:t>eksistencialnost</a:t>
            </a:r>
            <a:r>
              <a:rPr lang="en-US" sz="2400" dirty="0"/>
              <a:t>; </a:t>
            </a:r>
            <a:r>
              <a:rPr lang="sl-SI" sz="2400" dirty="0"/>
              <a:t>pristnost</a:t>
            </a:r>
            <a:r>
              <a:rPr lang="en-US" sz="2400" dirty="0"/>
              <a:t>).</a:t>
            </a:r>
          </a:p>
          <a:p>
            <a:pPr>
              <a:lnSpc>
                <a:spcPct val="150000"/>
              </a:lnSpc>
              <a:spcAft>
                <a:spcPts val="1200"/>
              </a:spcAft>
              <a:buClr>
                <a:srgbClr val="6ECECB"/>
              </a:buClr>
              <a:buFont typeface="Arial" panose="020B0604020202020204" pitchFamily="34" charset="0"/>
              <a:buChar char="•"/>
            </a:pPr>
            <a:r>
              <a:rPr lang="en-US" sz="2400" dirty="0"/>
              <a:t> </a:t>
            </a:r>
            <a:r>
              <a:rPr lang="sl-SI" sz="2400" dirty="0"/>
              <a:t>V iskanju stvari in občutkov, ki jih pogrešaš v vsakdanjem življenju</a:t>
            </a:r>
            <a:r>
              <a:rPr lang="en-US" sz="2400" dirty="0"/>
              <a:t>.</a:t>
            </a:r>
          </a:p>
          <a:p>
            <a:pPr>
              <a:lnSpc>
                <a:spcPct val="150000"/>
              </a:lnSpc>
              <a:spcAft>
                <a:spcPts val="1200"/>
              </a:spcAft>
              <a:buClr>
                <a:srgbClr val="6ECECB"/>
              </a:buClr>
              <a:buFont typeface="Arial" panose="020B0604020202020204" pitchFamily="34" charset="0"/>
              <a:buChar char="•"/>
            </a:pPr>
            <a:r>
              <a:rPr lang="en-GB" sz="2400" dirty="0"/>
              <a:t> </a:t>
            </a:r>
            <a:r>
              <a:rPr lang="sl-SI" sz="2400" dirty="0"/>
              <a:t>Izkoristiti prednosti, ki jih prinaša anonimnost</a:t>
            </a:r>
            <a:r>
              <a:rPr lang="en-GB" sz="2400" dirty="0"/>
              <a:t>.</a:t>
            </a:r>
          </a:p>
        </p:txBody>
      </p:sp>
    </p:spTree>
    <p:extLst>
      <p:ext uri="{BB962C8B-B14F-4D97-AF65-F5344CB8AC3E}">
        <p14:creationId xmlns:p14="http://schemas.microsoft.com/office/powerpoint/2010/main" val="382534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Potreba po odmiku in sprostitvi</a:t>
            </a:r>
            <a:endParaRPr lang="en-US" sz="3600" b="1" dirty="0"/>
          </a:p>
        </p:txBody>
      </p:sp>
      <p:sp>
        <p:nvSpPr>
          <p:cNvPr id="33" name="Retângulo 32">
            <a:extLst>
              <a:ext uri="{FF2B5EF4-FFF2-40B4-BE49-F238E27FC236}">
                <a16:creationId xmlns:a16="http://schemas.microsoft.com/office/drawing/2014/main" id="{0B41C399-9756-4C16-A54F-4FBBF76A2462}"/>
              </a:ext>
            </a:extLst>
          </p:cNvPr>
          <p:cNvSpPr/>
          <p:nvPr/>
        </p:nvSpPr>
        <p:spPr>
          <a:xfrm>
            <a:off x="338328" y="1071668"/>
            <a:ext cx="2302002" cy="2558842"/>
          </a:xfrm>
          <a:prstGeom prst="rect">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sl-SI" sz="3000" b="1" spc="-40" dirty="0">
                <a:effectLst>
                  <a:outerShdw blurRad="38100" dist="38100" dir="2700000" algn="tl">
                    <a:srgbClr val="000000">
                      <a:alpha val="43137"/>
                    </a:srgbClr>
                  </a:outerShdw>
                </a:effectLst>
              </a:rPr>
              <a:t>Zdravje</a:t>
            </a:r>
            <a:endParaRPr lang="en-GB" sz="3000" b="1" spc="-40" dirty="0">
              <a:effectLst>
                <a:outerShdw blurRad="38100" dist="38100" dir="2700000" algn="tl">
                  <a:srgbClr val="000000">
                    <a:alpha val="43137"/>
                  </a:srgbClr>
                </a:outerShdw>
              </a:effectLst>
            </a:endParaRPr>
          </a:p>
        </p:txBody>
      </p:sp>
      <p:sp>
        <p:nvSpPr>
          <p:cNvPr id="51" name="CaixaDeTexto 50">
            <a:extLst>
              <a:ext uri="{FF2B5EF4-FFF2-40B4-BE49-F238E27FC236}">
                <a16:creationId xmlns:a16="http://schemas.microsoft.com/office/drawing/2014/main" id="{D7B8A995-CA93-4042-96A9-1AA4542A417C}"/>
              </a:ext>
            </a:extLst>
          </p:cNvPr>
          <p:cNvSpPr txBox="1"/>
          <p:nvPr/>
        </p:nvSpPr>
        <p:spPr>
          <a:xfrm>
            <a:off x="2640330" y="1043038"/>
            <a:ext cx="9213342" cy="2616101"/>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nchor="ctr">
            <a:spAutoFit/>
          </a:bodyPr>
          <a:lstStyle/>
          <a:p>
            <a:pPr>
              <a:spcAft>
                <a:spcPts val="1200"/>
              </a:spcAft>
              <a:buClr>
                <a:srgbClr val="6ECECB"/>
              </a:buClr>
              <a:buFont typeface="Arial" panose="020B0604020202020204" pitchFamily="34" charset="0"/>
              <a:buChar char="•"/>
            </a:pPr>
            <a:r>
              <a:rPr lang="en-US" sz="2400" dirty="0"/>
              <a:t> </a:t>
            </a:r>
            <a:r>
              <a:rPr lang="sl-SI" sz="2400" dirty="0"/>
              <a:t>Ohraniti kondicijo, naučiti se prijemov s področja zdravega prehranjevanja in se udeležiti tretmajev za nego telesa</a:t>
            </a:r>
            <a:r>
              <a:rPr lang="en-US" sz="2400" dirty="0"/>
              <a:t>.</a:t>
            </a:r>
          </a:p>
          <a:p>
            <a:pPr>
              <a:spcAft>
                <a:spcPts val="1200"/>
              </a:spcAft>
              <a:buClr>
                <a:srgbClr val="6ECECB"/>
              </a:buClr>
              <a:buFont typeface="Arial" panose="020B0604020202020204" pitchFamily="34" charset="0"/>
              <a:buChar char="•"/>
            </a:pPr>
            <a:r>
              <a:rPr lang="en-US" sz="2400" dirty="0"/>
              <a:t> </a:t>
            </a:r>
            <a:r>
              <a:rPr lang="sl-SI" sz="2400" dirty="0"/>
              <a:t>Promovirati ravnovesje med telesom in duhom, da se doseže fizično, psihično in emocionalno zdravje</a:t>
            </a:r>
            <a:r>
              <a:rPr lang="en-US" sz="2400" dirty="0"/>
              <a:t>.</a:t>
            </a:r>
          </a:p>
          <a:p>
            <a:pPr>
              <a:spcAft>
                <a:spcPts val="1200"/>
              </a:spcAft>
              <a:buClr>
                <a:srgbClr val="6ECECB"/>
              </a:buClr>
              <a:buFont typeface="Arial" panose="020B0604020202020204" pitchFamily="34" charset="0"/>
              <a:buChar char="•"/>
            </a:pPr>
            <a:r>
              <a:rPr lang="en-US" sz="2400" dirty="0"/>
              <a:t> </a:t>
            </a:r>
            <a:r>
              <a:rPr lang="sl-SI" sz="2400" dirty="0"/>
              <a:t>Doseči duhovni napredek in razvoj ter se čutiti povezanega z drugimi ter svetom in razumeti pomen življenja</a:t>
            </a:r>
            <a:r>
              <a:rPr lang="en-US" sz="2400" dirty="0"/>
              <a:t>.</a:t>
            </a:r>
            <a:endParaRPr lang="en-GB" sz="2400" dirty="0"/>
          </a:p>
        </p:txBody>
      </p:sp>
      <p:sp>
        <p:nvSpPr>
          <p:cNvPr id="7" name="CaixaDeTexto 6">
            <a:extLst>
              <a:ext uri="{FF2B5EF4-FFF2-40B4-BE49-F238E27FC236}">
                <a16:creationId xmlns:a16="http://schemas.microsoft.com/office/drawing/2014/main" id="{ACDE4B6B-61D1-4771-9A2D-73B6916D3EF4}"/>
              </a:ext>
            </a:extLst>
          </p:cNvPr>
          <p:cNvSpPr txBox="1"/>
          <p:nvPr/>
        </p:nvSpPr>
        <p:spPr>
          <a:xfrm>
            <a:off x="1134233" y="3717905"/>
            <a:ext cx="9923534" cy="2616101"/>
          </a:xfrm>
          <a:prstGeom prst="rect">
            <a:avLst/>
          </a:prstGeom>
          <a:noFill/>
        </p:spPr>
        <p:txBody>
          <a:bodyPr wrap="square">
            <a:spAutoFit/>
          </a:bodyPr>
          <a:lstStyle/>
          <a:p>
            <a:pPr>
              <a:lnSpc>
                <a:spcPct val="150000"/>
              </a:lnSpc>
              <a:spcAft>
                <a:spcPts val="600"/>
              </a:spcAft>
            </a:pPr>
            <a:r>
              <a:rPr lang="en-GB" sz="3000" b="1" i="1" dirty="0">
                <a:solidFill>
                  <a:srgbClr val="6ECECB"/>
                </a:solidFill>
              </a:rPr>
              <a:t>“</a:t>
            </a:r>
            <a:r>
              <a:rPr lang="sl-SI" sz="3000" b="1" i="1" dirty="0">
                <a:solidFill>
                  <a:srgbClr val="6ECECB"/>
                </a:solidFill>
              </a:rPr>
              <a:t>Problem nastane, ko se ljudje tako močno osredotočajo na cilj, ki ga želijo doseči v prihodnosti, da ob tem pozabijo na srečo, ki lahko najdejo v sedanjem trenutku</a:t>
            </a:r>
            <a:r>
              <a:rPr lang="en-GB" sz="3000" b="1" i="1" dirty="0">
                <a:solidFill>
                  <a:srgbClr val="6ECECB"/>
                </a:solidFill>
              </a:rPr>
              <a:t>.”</a:t>
            </a:r>
          </a:p>
          <a:p>
            <a:pPr algn="r"/>
            <a:r>
              <a:rPr lang="en-GB" sz="2400" b="1" dirty="0" err="1">
                <a:solidFill>
                  <a:schemeClr val="bg1">
                    <a:lumMod val="65000"/>
                  </a:schemeClr>
                </a:solidFill>
              </a:rPr>
              <a:t>Mihalyi</a:t>
            </a:r>
            <a:r>
              <a:rPr lang="en-GB" sz="2400" b="1" dirty="0">
                <a:solidFill>
                  <a:schemeClr val="bg1">
                    <a:lumMod val="65000"/>
                  </a:schemeClr>
                </a:solidFill>
              </a:rPr>
              <a:t> Csikszentmihalyi (1990)</a:t>
            </a:r>
          </a:p>
        </p:txBody>
      </p:sp>
    </p:spTree>
    <p:extLst>
      <p:ext uri="{BB962C8B-B14F-4D97-AF65-F5344CB8AC3E}">
        <p14:creationId xmlns:p14="http://schemas.microsoft.com/office/powerpoint/2010/main" val="3368319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53916"/>
          </a:xfrm>
          <a:prstGeom prst="rect">
            <a:avLst/>
          </a:prstGeom>
          <a:noFill/>
        </p:spPr>
        <p:txBody>
          <a:bodyPr wrap="square">
            <a:spAutoFit/>
          </a:bodyPr>
          <a:lstStyle/>
          <a:p>
            <a:r>
              <a:rPr lang="en-GB" sz="1050" dirty="0">
                <a:hlinkClick r:id="rId3"/>
              </a:rPr>
              <a:t>https://youtu.be/cyEdZ23Cp1E</a:t>
            </a:r>
            <a:r>
              <a:rPr lang="en-GB" sz="1050" dirty="0"/>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Video #1</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pic>
        <p:nvPicPr>
          <p:cNvPr id="4" name="Multimédia Online 3" title="How to relax | 8 relaxation tips for your mental health">
            <a:hlinkClick r:id="" action="ppaction://media"/>
            <a:extLst>
              <a:ext uri="{FF2B5EF4-FFF2-40B4-BE49-F238E27FC236}">
                <a16:creationId xmlns:a16="http://schemas.microsoft.com/office/drawing/2014/main" id="{23FA11D3-4EFB-48F3-8859-68ED7137C4A5}"/>
              </a:ext>
            </a:extLst>
          </p:cNvPr>
          <p:cNvPicPr>
            <a:picLocks noRot="1"/>
          </p:cNvPicPr>
          <p:nvPr>
            <a:videoFile r:link="rId1"/>
          </p:nvPr>
        </p:nvPicPr>
        <p:blipFill>
          <a:blip r:embed="rId5"/>
          <a:stretch>
            <a:fillRect/>
          </a:stretch>
        </p:blipFill>
        <p:spPr>
          <a:xfrm>
            <a:off x="2669310" y="1287271"/>
            <a:ext cx="6948000" cy="4284000"/>
          </a:xfrm>
          <a:prstGeom prst="rect">
            <a:avLst/>
          </a:prstGeom>
        </p:spPr>
      </p:pic>
      <p:sp>
        <p:nvSpPr>
          <p:cNvPr id="7" name="CaixaDeTexto 6">
            <a:extLst>
              <a:ext uri="{FF2B5EF4-FFF2-40B4-BE49-F238E27FC236}">
                <a16:creationId xmlns:a16="http://schemas.microsoft.com/office/drawing/2014/main" id="{B766BB6D-29F3-43B6-8976-B60C43E60BE5}"/>
              </a:ext>
            </a:extLst>
          </p:cNvPr>
          <p:cNvSpPr txBox="1"/>
          <p:nvPr/>
        </p:nvSpPr>
        <p:spPr>
          <a:xfrm>
            <a:off x="9843516" y="1228725"/>
            <a:ext cx="2293620" cy="2862322"/>
          </a:xfrm>
          <a:prstGeom prst="rect">
            <a:avLst/>
          </a:prstGeom>
          <a:noFill/>
        </p:spPr>
        <p:txBody>
          <a:bodyPr wrap="square">
            <a:spAutoFit/>
          </a:bodyPr>
          <a:lstStyle/>
          <a:p>
            <a:r>
              <a:rPr lang="en-US" sz="3000" b="1" i="1" dirty="0">
                <a:solidFill>
                  <a:schemeClr val="bg1">
                    <a:lumMod val="65000"/>
                  </a:schemeClr>
                </a:solidFill>
              </a:rPr>
              <a:t>How to relax | 8 relaxation tips for your mental health</a:t>
            </a:r>
          </a:p>
        </p:txBody>
      </p:sp>
    </p:spTree>
    <p:extLst>
      <p:ext uri="{BB962C8B-B14F-4D97-AF65-F5344CB8AC3E}">
        <p14:creationId xmlns:p14="http://schemas.microsoft.com/office/powerpoint/2010/main" val="192424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Posição da Imagem 9">
            <a:extLst>
              <a:ext uri="{FF2B5EF4-FFF2-40B4-BE49-F238E27FC236}">
                <a16:creationId xmlns:a16="http://schemas.microsoft.com/office/drawing/2014/main" id="{E980B4AA-285D-43D8-9BEF-4F55972C0C69}"/>
              </a:ext>
            </a:extLst>
          </p:cNvPr>
          <p:cNvPicPr>
            <a:picLocks noGrp="1" noChangeAspect="1"/>
          </p:cNvPicPr>
          <p:nvPr>
            <p:ph type="pic" sz="quarter" idx="19"/>
          </p:nvPr>
        </p:nvPicPr>
        <p:blipFill rotWithShape="1">
          <a:blip r:embed="rId3"/>
          <a:srcRect t="10526" b="10526"/>
          <a:stretch/>
        </p:blipFill>
        <p:spPr/>
      </p:pic>
      <p:sp>
        <p:nvSpPr>
          <p:cNvPr id="12" name="Text Placeholder 1">
            <a:extLst>
              <a:ext uri="{FF2B5EF4-FFF2-40B4-BE49-F238E27FC236}">
                <a16:creationId xmlns:a16="http://schemas.microsoft.com/office/drawing/2014/main" id="{8E629678-B3DE-4E3B-8887-09E5384FC2F0}"/>
              </a:ext>
            </a:extLst>
          </p:cNvPr>
          <p:cNvSpPr>
            <a:spLocks noGrp="1"/>
          </p:cNvSpPr>
          <p:nvPr>
            <p:ph type="body" sz="quarter" idx="13"/>
          </p:nvPr>
        </p:nvSpPr>
        <p:spPr>
          <a:xfrm>
            <a:off x="205213" y="936395"/>
            <a:ext cx="3163020" cy="3297980"/>
          </a:xfrm>
        </p:spPr>
        <p:txBody>
          <a:bodyPr wrap="square" lIns="0" rIns="0">
            <a:noAutofit/>
          </a:bodyPr>
          <a:lstStyle/>
          <a:p>
            <a:r>
              <a:rPr lang="en-US" sz="9600" dirty="0">
                <a:solidFill>
                  <a:schemeClr val="bg1"/>
                </a:solidFill>
                <a:effectLst>
                  <a:outerShdw blurRad="38100" dist="38100" dir="2700000" algn="tl">
                    <a:srgbClr val="000000">
                      <a:alpha val="43137"/>
                    </a:srgbClr>
                  </a:outerShdw>
                </a:effectLst>
              </a:rPr>
              <a:t>4.2.</a:t>
            </a:r>
          </a:p>
          <a:p>
            <a:r>
              <a:rPr lang="sl-SI" sz="4800" spc="-50" dirty="0">
                <a:solidFill>
                  <a:schemeClr val="bg1"/>
                </a:solidFill>
                <a:effectLst>
                  <a:outerShdw blurRad="38100" dist="38100" dir="2700000" algn="tl">
                    <a:srgbClr val="000000">
                      <a:alpha val="43137"/>
                    </a:srgbClr>
                  </a:outerShdw>
                </a:effectLst>
              </a:rPr>
              <a:t>Optimalnost izkustva</a:t>
            </a:r>
            <a:endParaRPr lang="en-US" sz="4800" spc="-5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58282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eta: Para Baixo 16">
            <a:extLst>
              <a:ext uri="{FF2B5EF4-FFF2-40B4-BE49-F238E27FC236}">
                <a16:creationId xmlns:a16="http://schemas.microsoft.com/office/drawing/2014/main" id="{556B1D44-F316-4DA7-998B-A2EFDEC36EF2}"/>
              </a:ext>
            </a:extLst>
          </p:cNvPr>
          <p:cNvSpPr/>
          <p:nvPr/>
        </p:nvSpPr>
        <p:spPr>
          <a:xfrm>
            <a:off x="5189399" y="1152462"/>
            <a:ext cx="1811677" cy="970516"/>
          </a:xfrm>
          <a:prstGeom prst="down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72349"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Optimalnost izkustva</a:t>
            </a:r>
            <a:r>
              <a:rPr lang="en-US" sz="3600" b="1" dirty="0"/>
              <a:t>: </a:t>
            </a:r>
            <a:r>
              <a:rPr lang="sl-SI" sz="3600" b="1" dirty="0"/>
              <a:t>Zadovoljstvo ali užitek</a:t>
            </a:r>
            <a:r>
              <a:rPr lang="en-US" sz="3600" b="1" dirty="0"/>
              <a:t>?</a:t>
            </a:r>
          </a:p>
        </p:txBody>
      </p:sp>
      <p:sp>
        <p:nvSpPr>
          <p:cNvPr id="3" name="Seta: Para a Direita 2">
            <a:extLst>
              <a:ext uri="{FF2B5EF4-FFF2-40B4-BE49-F238E27FC236}">
                <a16:creationId xmlns:a16="http://schemas.microsoft.com/office/drawing/2014/main" id="{72C9F22A-F102-46A3-B67C-7F317FDFCF07}"/>
              </a:ext>
            </a:extLst>
          </p:cNvPr>
          <p:cNvSpPr/>
          <p:nvPr/>
        </p:nvSpPr>
        <p:spPr>
          <a:xfrm>
            <a:off x="283464" y="984125"/>
            <a:ext cx="5273040" cy="1082794"/>
          </a:xfrm>
          <a:prstGeom prst="rightArrow">
            <a:avLst/>
          </a:prstGeom>
          <a:solidFill>
            <a:srgbClr val="F7981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200" b="1" dirty="0">
                <a:effectLst>
                  <a:outerShdw blurRad="38100" dist="38100" dir="2700000" algn="tl">
                    <a:srgbClr val="000000">
                      <a:alpha val="43137"/>
                    </a:srgbClr>
                  </a:outerShdw>
                </a:effectLst>
              </a:rPr>
              <a:t>Užitek</a:t>
            </a:r>
            <a:r>
              <a:rPr lang="en-GB" sz="2400" b="1" dirty="0">
                <a:effectLst>
                  <a:outerShdw blurRad="38100" dist="38100" dir="2700000" algn="tl">
                    <a:srgbClr val="000000">
                      <a:alpha val="43137"/>
                    </a:srgbClr>
                  </a:outerShdw>
                </a:effectLst>
              </a:rPr>
              <a:t> </a:t>
            </a:r>
            <a:r>
              <a:rPr lang="en-GB" sz="2400" b="1" i="1" dirty="0">
                <a:effectLst>
                  <a:outerShdw blurRad="38100" dist="38100" dir="2700000" algn="tl">
                    <a:srgbClr val="000000">
                      <a:alpha val="43137"/>
                    </a:srgbClr>
                  </a:outerShdw>
                </a:effectLst>
              </a:rPr>
              <a:t>(home</a:t>
            </a:r>
            <a:r>
              <a:rPr lang="sl-SI" sz="2400" b="1" i="1" dirty="0" err="1">
                <a:effectLst>
                  <a:outerShdw blurRad="38100" dist="38100" dir="2700000" algn="tl">
                    <a:srgbClr val="000000">
                      <a:alpha val="43137"/>
                    </a:srgbClr>
                  </a:outerShdw>
                </a:effectLst>
              </a:rPr>
              <a:t>ostatično</a:t>
            </a:r>
            <a:r>
              <a:rPr lang="sl-SI" sz="2400" b="1" i="1" dirty="0">
                <a:effectLst>
                  <a:outerShdw blurRad="38100" dist="38100" dir="2700000" algn="tl">
                    <a:srgbClr val="000000">
                      <a:alpha val="43137"/>
                    </a:srgbClr>
                  </a:outerShdw>
                </a:effectLst>
              </a:rPr>
              <a:t> izkustvo</a:t>
            </a:r>
            <a:r>
              <a:rPr lang="en-GB" sz="2400" b="1" i="1" dirty="0">
                <a:effectLst>
                  <a:outerShdw blurRad="38100" dist="38100" dir="2700000" algn="tl">
                    <a:srgbClr val="000000">
                      <a:alpha val="43137"/>
                    </a:srgbClr>
                  </a:outerShdw>
                </a:effectLst>
              </a:rPr>
              <a:t>)</a:t>
            </a:r>
            <a:endParaRPr lang="en-GB" b="1" i="1" dirty="0">
              <a:effectLst>
                <a:outerShdw blurRad="38100" dist="38100" dir="2700000" algn="tl">
                  <a:srgbClr val="000000">
                    <a:alpha val="43137"/>
                  </a:srgbClr>
                </a:outerShdw>
              </a:effectLst>
            </a:endParaRPr>
          </a:p>
        </p:txBody>
      </p:sp>
      <p:sp>
        <p:nvSpPr>
          <p:cNvPr id="6" name="Seta: Para a Direita 5">
            <a:extLst>
              <a:ext uri="{FF2B5EF4-FFF2-40B4-BE49-F238E27FC236}">
                <a16:creationId xmlns:a16="http://schemas.microsoft.com/office/drawing/2014/main" id="{1C44958E-1783-4255-A08E-DDFDE58A0036}"/>
              </a:ext>
            </a:extLst>
          </p:cNvPr>
          <p:cNvSpPr/>
          <p:nvPr/>
        </p:nvSpPr>
        <p:spPr>
          <a:xfrm flipH="1">
            <a:off x="6629979" y="984125"/>
            <a:ext cx="5273040" cy="1082794"/>
          </a:xfrm>
          <a:prstGeom prst="rightArrow">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200" b="1" dirty="0">
                <a:effectLst>
                  <a:outerShdw blurRad="38100" dist="38100" dir="2700000" algn="tl">
                    <a:srgbClr val="000000">
                      <a:alpha val="43137"/>
                    </a:srgbClr>
                  </a:outerShdw>
                </a:effectLst>
              </a:rPr>
              <a:t>Zadovoljstvo</a:t>
            </a:r>
            <a:endParaRPr lang="en-GB" sz="3200" b="1" dirty="0">
              <a:effectLst>
                <a:outerShdw blurRad="38100" dist="38100" dir="2700000" algn="tl">
                  <a:srgbClr val="000000">
                    <a:alpha val="43137"/>
                  </a:srgbClr>
                </a:outerShdw>
              </a:effectLst>
            </a:endParaRPr>
          </a:p>
        </p:txBody>
      </p:sp>
      <p:sp>
        <p:nvSpPr>
          <p:cNvPr id="7" name="Oval 6">
            <a:extLst>
              <a:ext uri="{FF2B5EF4-FFF2-40B4-BE49-F238E27FC236}">
                <a16:creationId xmlns:a16="http://schemas.microsoft.com/office/drawing/2014/main" id="{5E18AEA7-0861-40E9-9D4E-D47D66E3A973}"/>
              </a:ext>
            </a:extLst>
          </p:cNvPr>
          <p:cNvSpPr/>
          <p:nvPr/>
        </p:nvSpPr>
        <p:spPr>
          <a:xfrm>
            <a:off x="5717999" y="1123140"/>
            <a:ext cx="911979" cy="756000"/>
          </a:xfrm>
          <a:prstGeom prst="ellipse">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000" b="1" dirty="0">
                <a:effectLst>
                  <a:outerShdw blurRad="38100" dist="38100" dir="2700000" algn="tl">
                    <a:srgbClr val="000000">
                      <a:alpha val="43137"/>
                    </a:srgbClr>
                  </a:outerShdw>
                </a:effectLst>
              </a:rPr>
              <a:t>ali</a:t>
            </a:r>
            <a:endParaRPr lang="en-GB" sz="3000" b="1" dirty="0">
              <a:effectLst>
                <a:outerShdw blurRad="38100" dist="38100" dir="2700000" algn="tl">
                  <a:srgbClr val="000000">
                    <a:alpha val="43137"/>
                  </a:srgbClr>
                </a:outerShdw>
              </a:effectLst>
            </a:endParaRPr>
          </a:p>
        </p:txBody>
      </p:sp>
      <p:sp>
        <p:nvSpPr>
          <p:cNvPr id="14" name="Retângulo 13">
            <a:extLst>
              <a:ext uri="{FF2B5EF4-FFF2-40B4-BE49-F238E27FC236}">
                <a16:creationId xmlns:a16="http://schemas.microsoft.com/office/drawing/2014/main" id="{4017520D-374E-4778-869D-1AB4A2E1E03D}"/>
              </a:ext>
            </a:extLst>
          </p:cNvPr>
          <p:cNvSpPr/>
          <p:nvPr/>
        </p:nvSpPr>
        <p:spPr>
          <a:xfrm>
            <a:off x="281939" y="2808280"/>
            <a:ext cx="5620511" cy="1752291"/>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sl-SI" sz="2400" b="0" i="0" dirty="0">
                <a:solidFill>
                  <a:srgbClr val="000000"/>
                </a:solidFill>
                <a:effectLst/>
              </a:rPr>
              <a:t>Občutek potešenosti, ki jo čutimo, ko so zadovoljene naše biološke potrebe</a:t>
            </a:r>
            <a:r>
              <a:rPr lang="en-US" sz="2400" b="0" i="0" dirty="0">
                <a:solidFill>
                  <a:srgbClr val="000000"/>
                </a:solidFill>
                <a:effectLst/>
              </a:rPr>
              <a:t> (e.g., </a:t>
            </a:r>
            <a:r>
              <a:rPr lang="sl-SI" sz="2400" b="0" i="0" dirty="0">
                <a:solidFill>
                  <a:srgbClr val="000000"/>
                </a:solidFill>
                <a:effectLst/>
              </a:rPr>
              <a:t>lakota ali žeja</a:t>
            </a:r>
            <a:r>
              <a:rPr lang="en-US" sz="2400" b="0" i="0" dirty="0">
                <a:solidFill>
                  <a:srgbClr val="000000"/>
                </a:solidFill>
                <a:effectLst/>
              </a:rPr>
              <a:t>).</a:t>
            </a:r>
            <a:endParaRPr lang="en-GB" sz="2400" dirty="0"/>
          </a:p>
        </p:txBody>
      </p:sp>
      <p:sp>
        <p:nvSpPr>
          <p:cNvPr id="18" name="Retângulo 17">
            <a:extLst>
              <a:ext uri="{FF2B5EF4-FFF2-40B4-BE49-F238E27FC236}">
                <a16:creationId xmlns:a16="http://schemas.microsoft.com/office/drawing/2014/main" id="{2B3DD095-2D4F-45D1-8FCA-B8D3BA7F8271}"/>
              </a:ext>
            </a:extLst>
          </p:cNvPr>
          <p:cNvSpPr/>
          <p:nvPr/>
        </p:nvSpPr>
        <p:spPr>
          <a:xfrm>
            <a:off x="6284975" y="2808279"/>
            <a:ext cx="5620511" cy="1752291"/>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sl-SI" sz="2400" spc="-30" dirty="0">
                <a:solidFill>
                  <a:srgbClr val="000000"/>
                </a:solidFill>
              </a:rPr>
              <a:t>Pospremljeno z občutkom, da si nekaj naredil zase, šel preko sebe, občutek dosežka. </a:t>
            </a:r>
            <a:endParaRPr lang="en-US" sz="2400" spc="-30" dirty="0">
              <a:solidFill>
                <a:srgbClr val="000000"/>
              </a:solidFill>
            </a:endParaRPr>
          </a:p>
        </p:txBody>
      </p:sp>
      <p:sp>
        <p:nvSpPr>
          <p:cNvPr id="9" name="Retângulo 8">
            <a:extLst>
              <a:ext uri="{FF2B5EF4-FFF2-40B4-BE49-F238E27FC236}">
                <a16:creationId xmlns:a16="http://schemas.microsoft.com/office/drawing/2014/main" id="{128325F8-13E1-4FB5-9B43-AD8CF4D2FAAE}"/>
              </a:ext>
            </a:extLst>
          </p:cNvPr>
          <p:cNvSpPr/>
          <p:nvPr/>
        </p:nvSpPr>
        <p:spPr>
          <a:xfrm>
            <a:off x="281940" y="2109810"/>
            <a:ext cx="5620511" cy="590700"/>
          </a:xfrm>
          <a:prstGeom prst="rect">
            <a:avLst/>
          </a:prstGeom>
          <a:solidFill>
            <a:srgbClr val="FCD9A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sl-SI" sz="2400" b="1" dirty="0">
                <a:solidFill>
                  <a:srgbClr val="000000"/>
                </a:solidFill>
              </a:rPr>
              <a:t>Se počutiti dobro</a:t>
            </a:r>
            <a:r>
              <a:rPr lang="en-US" sz="2400" b="1" i="0" dirty="0">
                <a:solidFill>
                  <a:srgbClr val="000000"/>
                </a:solidFill>
                <a:effectLst/>
              </a:rPr>
              <a:t> | </a:t>
            </a:r>
            <a:r>
              <a:rPr lang="sl-SI" sz="2400" b="1" i="0" dirty="0">
                <a:solidFill>
                  <a:srgbClr val="000000"/>
                </a:solidFill>
                <a:effectLst/>
              </a:rPr>
              <a:t>Krajšega roka</a:t>
            </a:r>
            <a:endParaRPr lang="en-GB" sz="2400" b="1" dirty="0"/>
          </a:p>
        </p:txBody>
      </p:sp>
      <p:sp>
        <p:nvSpPr>
          <p:cNvPr id="10" name="Retângulo 9">
            <a:extLst>
              <a:ext uri="{FF2B5EF4-FFF2-40B4-BE49-F238E27FC236}">
                <a16:creationId xmlns:a16="http://schemas.microsoft.com/office/drawing/2014/main" id="{EB7DC12C-4D56-4E6B-9B9F-96B285AB14CC}"/>
              </a:ext>
            </a:extLst>
          </p:cNvPr>
          <p:cNvSpPr/>
          <p:nvPr/>
        </p:nvSpPr>
        <p:spPr>
          <a:xfrm>
            <a:off x="6284975" y="2109810"/>
            <a:ext cx="5620511" cy="590700"/>
          </a:xfrm>
          <a:prstGeom prst="rect">
            <a:avLst/>
          </a:prstGeom>
          <a:solidFill>
            <a:srgbClr val="D1EFE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sl-SI" sz="2400" b="1" spc="-20" dirty="0">
                <a:solidFill>
                  <a:srgbClr val="000000"/>
                </a:solidFill>
              </a:rPr>
              <a:t>Zadovoljstvo</a:t>
            </a:r>
            <a:r>
              <a:rPr lang="en-US" sz="2400" b="1" i="0" spc="-20" dirty="0">
                <a:solidFill>
                  <a:srgbClr val="000000"/>
                </a:solidFill>
                <a:effectLst/>
              </a:rPr>
              <a:t> &amp; </a:t>
            </a:r>
            <a:r>
              <a:rPr lang="sl-SI" sz="2400" b="1" spc="-20" dirty="0">
                <a:solidFill>
                  <a:srgbClr val="000000"/>
                </a:solidFill>
              </a:rPr>
              <a:t>smisel</a:t>
            </a:r>
            <a:r>
              <a:rPr lang="en-US" sz="2400" b="1" i="0" spc="-20" dirty="0">
                <a:solidFill>
                  <a:srgbClr val="000000"/>
                </a:solidFill>
                <a:effectLst/>
              </a:rPr>
              <a:t>| </a:t>
            </a:r>
            <a:r>
              <a:rPr lang="sl-SI" sz="2400" b="1" i="0" spc="-20" dirty="0">
                <a:solidFill>
                  <a:srgbClr val="000000"/>
                </a:solidFill>
                <a:effectLst/>
              </a:rPr>
              <a:t>trajnejše</a:t>
            </a:r>
            <a:endParaRPr lang="en-GB" sz="2400" b="1" spc="-20" dirty="0"/>
          </a:p>
        </p:txBody>
      </p:sp>
      <p:sp>
        <p:nvSpPr>
          <p:cNvPr id="19" name="Retângulo 18">
            <a:extLst>
              <a:ext uri="{FF2B5EF4-FFF2-40B4-BE49-F238E27FC236}">
                <a16:creationId xmlns:a16="http://schemas.microsoft.com/office/drawing/2014/main" id="{7A294750-B2E1-49F2-9BC4-3529E82CFB45}"/>
              </a:ext>
            </a:extLst>
          </p:cNvPr>
          <p:cNvSpPr/>
          <p:nvPr/>
        </p:nvSpPr>
        <p:spPr>
          <a:xfrm>
            <a:off x="283464" y="4668339"/>
            <a:ext cx="5619600" cy="1620000"/>
          </a:xfrm>
          <a:prstGeom prst="rect">
            <a:avLst/>
          </a:prstGeom>
          <a:solidFill>
            <a:srgbClr val="FCD9A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sl-SI" sz="2400" b="1" dirty="0">
                <a:solidFill>
                  <a:srgbClr val="000000"/>
                </a:solidFill>
              </a:rPr>
              <a:t>Primeri</a:t>
            </a:r>
            <a:r>
              <a:rPr lang="en-US" sz="2400" b="1" dirty="0">
                <a:solidFill>
                  <a:srgbClr val="000000"/>
                </a:solidFill>
              </a:rPr>
              <a:t>:</a:t>
            </a:r>
            <a:r>
              <a:rPr lang="en-US" sz="2400" b="1" i="1" dirty="0">
                <a:solidFill>
                  <a:srgbClr val="000000"/>
                </a:solidFill>
              </a:rPr>
              <a:t> </a:t>
            </a:r>
            <a:r>
              <a:rPr lang="en-US" sz="2400" dirty="0">
                <a:solidFill>
                  <a:srgbClr val="000000"/>
                </a:solidFill>
              </a:rPr>
              <a:t>s</a:t>
            </a:r>
            <a:r>
              <a:rPr lang="sl-SI" sz="2400" dirty="0">
                <a:solidFill>
                  <a:srgbClr val="000000"/>
                </a:solidFill>
              </a:rPr>
              <a:t>panje</a:t>
            </a:r>
            <a:r>
              <a:rPr lang="en-US" sz="2400" dirty="0">
                <a:solidFill>
                  <a:srgbClr val="000000"/>
                </a:solidFill>
              </a:rPr>
              <a:t>; </a:t>
            </a:r>
            <a:r>
              <a:rPr lang="sl-SI" sz="2400" dirty="0">
                <a:solidFill>
                  <a:srgbClr val="000000"/>
                </a:solidFill>
              </a:rPr>
              <a:t>pojesti odličen obrok hrane</a:t>
            </a:r>
            <a:r>
              <a:rPr lang="en-US" sz="2400" dirty="0">
                <a:solidFill>
                  <a:srgbClr val="000000"/>
                </a:solidFill>
              </a:rPr>
              <a:t>; </a:t>
            </a:r>
            <a:r>
              <a:rPr lang="sl-SI" sz="2400" dirty="0">
                <a:solidFill>
                  <a:srgbClr val="000000"/>
                </a:solidFill>
              </a:rPr>
              <a:t>imeti spolni odnos</a:t>
            </a:r>
            <a:r>
              <a:rPr lang="en-US" sz="2400" dirty="0">
                <a:solidFill>
                  <a:srgbClr val="000000"/>
                </a:solidFill>
              </a:rPr>
              <a:t>; </a:t>
            </a:r>
            <a:r>
              <a:rPr lang="sl-SI" sz="2400" dirty="0">
                <a:solidFill>
                  <a:srgbClr val="000000"/>
                </a:solidFill>
              </a:rPr>
              <a:t>ležati na soncu</a:t>
            </a:r>
            <a:r>
              <a:rPr lang="en-US" sz="2400" dirty="0">
                <a:solidFill>
                  <a:srgbClr val="000000"/>
                </a:solidFill>
              </a:rPr>
              <a:t>.</a:t>
            </a:r>
            <a:endParaRPr lang="en-GB" sz="2400" dirty="0">
              <a:solidFill>
                <a:srgbClr val="000000"/>
              </a:solidFill>
            </a:endParaRPr>
          </a:p>
        </p:txBody>
      </p:sp>
      <p:sp>
        <p:nvSpPr>
          <p:cNvPr id="21" name="Retângulo 20">
            <a:extLst>
              <a:ext uri="{FF2B5EF4-FFF2-40B4-BE49-F238E27FC236}">
                <a16:creationId xmlns:a16="http://schemas.microsoft.com/office/drawing/2014/main" id="{3D34210A-ED20-4F0B-B921-4CB10436DCDC}"/>
              </a:ext>
            </a:extLst>
          </p:cNvPr>
          <p:cNvSpPr/>
          <p:nvPr/>
        </p:nvSpPr>
        <p:spPr>
          <a:xfrm>
            <a:off x="6284975" y="4668339"/>
            <a:ext cx="5619600" cy="1620000"/>
          </a:xfrm>
          <a:prstGeom prst="rect">
            <a:avLst/>
          </a:prstGeom>
          <a:solidFill>
            <a:srgbClr val="D1EFE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sl-SI" sz="2400" b="1" spc="-20" dirty="0">
                <a:solidFill>
                  <a:srgbClr val="000000"/>
                </a:solidFill>
              </a:rPr>
              <a:t>Primeri</a:t>
            </a:r>
            <a:r>
              <a:rPr lang="en-US" sz="2400" b="1" spc="-20" dirty="0">
                <a:solidFill>
                  <a:srgbClr val="000000"/>
                </a:solidFill>
              </a:rPr>
              <a:t>: </a:t>
            </a:r>
            <a:r>
              <a:rPr lang="sl-SI" sz="2400" spc="-20" dirty="0">
                <a:solidFill>
                  <a:srgbClr val="000000"/>
                </a:solidFill>
              </a:rPr>
              <a:t>naučiti se nove veščine</a:t>
            </a:r>
            <a:r>
              <a:rPr lang="en-US" sz="2400" spc="-20" dirty="0">
                <a:solidFill>
                  <a:srgbClr val="000000"/>
                </a:solidFill>
              </a:rPr>
              <a:t>; </a:t>
            </a:r>
            <a:r>
              <a:rPr lang="sl-SI" sz="2400" spc="-20" dirty="0">
                <a:solidFill>
                  <a:srgbClr val="000000"/>
                </a:solidFill>
              </a:rPr>
              <a:t>sodelovati v produktivni debati</a:t>
            </a:r>
            <a:r>
              <a:rPr lang="en-US" sz="2400" spc="-20" dirty="0">
                <a:solidFill>
                  <a:srgbClr val="000000"/>
                </a:solidFill>
              </a:rPr>
              <a:t>; </a:t>
            </a:r>
            <a:r>
              <a:rPr lang="sl-SI" sz="2400" spc="-20" dirty="0">
                <a:solidFill>
                  <a:srgbClr val="000000"/>
                </a:solidFill>
              </a:rPr>
              <a:t>se povzpeti na goro</a:t>
            </a:r>
            <a:r>
              <a:rPr lang="en-US" sz="2400" spc="-20" dirty="0">
                <a:solidFill>
                  <a:srgbClr val="000000"/>
                </a:solidFill>
              </a:rPr>
              <a:t>; </a:t>
            </a:r>
            <a:r>
              <a:rPr lang="sl-SI" sz="2400" spc="-20" dirty="0">
                <a:solidFill>
                  <a:srgbClr val="000000"/>
                </a:solidFill>
              </a:rPr>
              <a:t>napraviti poseben obrok hrane</a:t>
            </a:r>
            <a:r>
              <a:rPr lang="en-US" sz="2400" spc="-20" dirty="0">
                <a:solidFill>
                  <a:srgbClr val="000000"/>
                </a:solidFill>
              </a:rPr>
              <a:t>.</a:t>
            </a:r>
            <a:endParaRPr lang="en-GB" sz="2400" spc="-20" dirty="0">
              <a:solidFill>
                <a:srgbClr val="000000"/>
              </a:solidFill>
            </a:endParaRPr>
          </a:p>
        </p:txBody>
      </p:sp>
    </p:spTree>
    <p:extLst>
      <p:ext uri="{BB962C8B-B14F-4D97-AF65-F5344CB8AC3E}">
        <p14:creationId xmlns:p14="http://schemas.microsoft.com/office/powerpoint/2010/main" val="3672051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72349"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Optimalnost izkustva</a:t>
            </a:r>
            <a:r>
              <a:rPr lang="en-US" sz="3600" b="1" dirty="0"/>
              <a:t>: </a:t>
            </a:r>
            <a:r>
              <a:rPr lang="sl-SI" sz="3600" b="1" dirty="0"/>
              <a:t>Zadovoljstvo ali užitek</a:t>
            </a:r>
            <a:r>
              <a:rPr lang="en-US" sz="3600" b="1" dirty="0"/>
              <a:t>?</a:t>
            </a:r>
          </a:p>
        </p:txBody>
      </p:sp>
      <p:sp>
        <p:nvSpPr>
          <p:cNvPr id="22" name="CaixaDeTexto 21">
            <a:extLst>
              <a:ext uri="{FF2B5EF4-FFF2-40B4-BE49-F238E27FC236}">
                <a16:creationId xmlns:a16="http://schemas.microsoft.com/office/drawing/2014/main" id="{58F16BAB-1BA3-4F07-904D-7D1450AC2588}"/>
              </a:ext>
            </a:extLst>
          </p:cNvPr>
          <p:cNvSpPr txBox="1"/>
          <p:nvPr/>
        </p:nvSpPr>
        <p:spPr>
          <a:xfrm>
            <a:off x="845486" y="2263273"/>
            <a:ext cx="10501028" cy="374890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a:lnSpc>
                <a:spcPct val="150000"/>
              </a:lnSpc>
              <a:spcAft>
                <a:spcPts val="600"/>
              </a:spcAft>
              <a:buClr>
                <a:srgbClr val="6ECECB"/>
              </a:buClr>
              <a:buFont typeface="Arial" panose="020B0604020202020204" pitchFamily="34" charset="0"/>
              <a:buNone/>
              <a:defRPr sz="1400" spc="0">
                <a:solidFill>
                  <a:srgbClr val="0000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lnSpc>
                <a:spcPct val="130000"/>
              </a:lnSpc>
            </a:pPr>
            <a:r>
              <a:rPr lang="sl-SI" sz="3000" b="1" i="1" dirty="0">
                <a:solidFill>
                  <a:srgbClr val="F7981D"/>
                </a:solidFill>
              </a:rPr>
              <a:t>Užitek</a:t>
            </a:r>
            <a:r>
              <a:rPr lang="en-US" sz="3000" b="1" i="1" dirty="0">
                <a:solidFill>
                  <a:schemeClr val="tx1">
                    <a:lumMod val="50000"/>
                    <a:lumOff val="50000"/>
                  </a:schemeClr>
                </a:solidFill>
              </a:rPr>
              <a:t> </a:t>
            </a:r>
            <a:r>
              <a:rPr lang="sl-SI" sz="3000" b="1" i="1" dirty="0">
                <a:solidFill>
                  <a:schemeClr val="tx1">
                    <a:lumMod val="50000"/>
                    <a:lumOff val="50000"/>
                  </a:schemeClr>
                </a:solidFill>
              </a:rPr>
              <a:t>je pomembna sestavina kakovosti življenja, vendar sam po sebi </a:t>
            </a:r>
            <a:r>
              <a:rPr lang="sl-SI" sz="3000" b="1" i="1" dirty="0">
                <a:solidFill>
                  <a:srgbClr val="F7981D"/>
                </a:solidFill>
              </a:rPr>
              <a:t>ne prinaša sreče</a:t>
            </a:r>
            <a:r>
              <a:rPr lang="en-US" sz="3000" b="1" i="1" dirty="0">
                <a:solidFill>
                  <a:schemeClr val="tx1">
                    <a:lumMod val="50000"/>
                    <a:lumOff val="50000"/>
                  </a:schemeClr>
                </a:solidFill>
              </a:rPr>
              <a:t>. […] </a:t>
            </a:r>
            <a:r>
              <a:rPr lang="sl-SI" sz="3000" b="1" i="1" dirty="0">
                <a:solidFill>
                  <a:schemeClr val="tx1">
                    <a:lumMod val="50000"/>
                    <a:lumOff val="50000"/>
                  </a:schemeClr>
                </a:solidFill>
              </a:rPr>
              <a:t>Ko se ljudje sprašujejo, kaj</a:t>
            </a:r>
            <a:r>
              <a:rPr lang="en-US" sz="3000" b="1" i="1" dirty="0">
                <a:solidFill>
                  <a:schemeClr val="tx1">
                    <a:lumMod val="50000"/>
                    <a:lumOff val="50000"/>
                  </a:schemeClr>
                </a:solidFill>
              </a:rPr>
              <a:t> </a:t>
            </a:r>
            <a:r>
              <a:rPr lang="sl-SI" sz="3000" b="1" i="1" dirty="0">
                <a:solidFill>
                  <a:srgbClr val="6ECECB"/>
                </a:solidFill>
              </a:rPr>
              <a:t>napolnjuje njihova življenja in jih osrečuje</a:t>
            </a:r>
            <a:r>
              <a:rPr lang="en-US" sz="3000" b="1" i="1" dirty="0">
                <a:solidFill>
                  <a:schemeClr val="tx1">
                    <a:lumMod val="50000"/>
                    <a:lumOff val="50000"/>
                  </a:schemeClr>
                </a:solidFill>
              </a:rPr>
              <a:t>, </a:t>
            </a:r>
            <a:r>
              <a:rPr lang="sl-SI" sz="3000" b="1" i="1" dirty="0">
                <a:solidFill>
                  <a:schemeClr val="tx1">
                    <a:lumMod val="50000"/>
                    <a:lumOff val="50000"/>
                  </a:schemeClr>
                </a:solidFill>
              </a:rPr>
              <a:t>se po navadi  spominjajo dogodkov in izkustev, ki so bolj vezani na </a:t>
            </a:r>
            <a:r>
              <a:rPr lang="sl-SI" sz="3000" b="1" i="1" dirty="0">
                <a:solidFill>
                  <a:srgbClr val="6ECECB"/>
                </a:solidFill>
              </a:rPr>
              <a:t>zadovoljstvo</a:t>
            </a:r>
            <a:r>
              <a:rPr lang="sl-SI" sz="3000" b="1" i="1" dirty="0">
                <a:solidFill>
                  <a:schemeClr val="tx1">
                    <a:lumMod val="50000"/>
                    <a:lumOff val="50000"/>
                  </a:schemeClr>
                </a:solidFill>
              </a:rPr>
              <a:t> kot na užitek.</a:t>
            </a:r>
            <a:endParaRPr lang="en-GB" sz="3000" b="1" i="1" dirty="0">
              <a:solidFill>
                <a:schemeClr val="tx1">
                  <a:lumMod val="50000"/>
                  <a:lumOff val="50000"/>
                </a:schemeClr>
              </a:solidFill>
            </a:endParaRPr>
          </a:p>
        </p:txBody>
      </p:sp>
      <p:sp>
        <p:nvSpPr>
          <p:cNvPr id="19" name="Seta: Para Baixo 18">
            <a:extLst>
              <a:ext uri="{FF2B5EF4-FFF2-40B4-BE49-F238E27FC236}">
                <a16:creationId xmlns:a16="http://schemas.microsoft.com/office/drawing/2014/main" id="{2DF61C74-2901-4B72-B35F-4C2B3CDB2F62}"/>
              </a:ext>
            </a:extLst>
          </p:cNvPr>
          <p:cNvSpPr/>
          <p:nvPr/>
        </p:nvSpPr>
        <p:spPr>
          <a:xfrm>
            <a:off x="5189399" y="1152462"/>
            <a:ext cx="1811677" cy="970516"/>
          </a:xfrm>
          <a:prstGeom prst="down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eta: Para a Direita 20">
            <a:extLst>
              <a:ext uri="{FF2B5EF4-FFF2-40B4-BE49-F238E27FC236}">
                <a16:creationId xmlns:a16="http://schemas.microsoft.com/office/drawing/2014/main" id="{4B666566-2ACA-4C47-A1BE-92A846DEDF35}"/>
              </a:ext>
            </a:extLst>
          </p:cNvPr>
          <p:cNvSpPr/>
          <p:nvPr/>
        </p:nvSpPr>
        <p:spPr>
          <a:xfrm>
            <a:off x="283464" y="984125"/>
            <a:ext cx="5273040" cy="1082794"/>
          </a:xfrm>
          <a:prstGeom prst="rightArrow">
            <a:avLst/>
          </a:prstGeom>
          <a:solidFill>
            <a:srgbClr val="F7981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200" b="1" dirty="0">
                <a:effectLst>
                  <a:outerShdw blurRad="38100" dist="38100" dir="2700000" algn="tl">
                    <a:srgbClr val="000000">
                      <a:alpha val="43137"/>
                    </a:srgbClr>
                  </a:outerShdw>
                </a:effectLst>
              </a:rPr>
              <a:t>Užitek</a:t>
            </a:r>
            <a:r>
              <a:rPr lang="en-GB" sz="2400" b="1" dirty="0">
                <a:effectLst>
                  <a:outerShdw blurRad="38100" dist="38100" dir="2700000" algn="tl">
                    <a:srgbClr val="000000">
                      <a:alpha val="43137"/>
                    </a:srgbClr>
                  </a:outerShdw>
                </a:effectLst>
              </a:rPr>
              <a:t> </a:t>
            </a:r>
            <a:r>
              <a:rPr lang="en-GB" sz="2400" b="1" i="1" dirty="0">
                <a:effectLst>
                  <a:outerShdw blurRad="38100" dist="38100" dir="2700000" algn="tl">
                    <a:srgbClr val="000000">
                      <a:alpha val="43137"/>
                    </a:srgbClr>
                  </a:outerShdw>
                </a:effectLst>
              </a:rPr>
              <a:t>(</a:t>
            </a:r>
            <a:r>
              <a:rPr lang="sl-SI" sz="2400" b="1" i="1" dirty="0" err="1">
                <a:effectLst>
                  <a:outerShdw blurRad="38100" dist="38100" dir="2700000" algn="tl">
                    <a:srgbClr val="000000">
                      <a:alpha val="43137"/>
                    </a:srgbClr>
                  </a:outerShdw>
                </a:effectLst>
              </a:rPr>
              <a:t>homeostatičnost</a:t>
            </a:r>
            <a:r>
              <a:rPr lang="sl-SI" sz="2400" b="1" i="1" dirty="0">
                <a:effectLst>
                  <a:outerShdw blurRad="38100" dist="38100" dir="2700000" algn="tl">
                    <a:srgbClr val="000000">
                      <a:alpha val="43137"/>
                    </a:srgbClr>
                  </a:outerShdw>
                </a:effectLst>
              </a:rPr>
              <a:t> izkustva</a:t>
            </a:r>
            <a:r>
              <a:rPr lang="en-GB" sz="2400" b="1" i="1" dirty="0">
                <a:effectLst>
                  <a:outerShdw blurRad="38100" dist="38100" dir="2700000" algn="tl">
                    <a:srgbClr val="000000">
                      <a:alpha val="43137"/>
                    </a:srgbClr>
                  </a:outerShdw>
                </a:effectLst>
              </a:rPr>
              <a:t>)</a:t>
            </a:r>
            <a:endParaRPr lang="en-GB" b="1" i="1" dirty="0">
              <a:effectLst>
                <a:outerShdw blurRad="38100" dist="38100" dir="2700000" algn="tl">
                  <a:srgbClr val="000000">
                    <a:alpha val="43137"/>
                  </a:srgbClr>
                </a:outerShdw>
              </a:effectLst>
            </a:endParaRPr>
          </a:p>
        </p:txBody>
      </p:sp>
      <p:sp>
        <p:nvSpPr>
          <p:cNvPr id="23" name="Seta: Para a Direita 22">
            <a:extLst>
              <a:ext uri="{FF2B5EF4-FFF2-40B4-BE49-F238E27FC236}">
                <a16:creationId xmlns:a16="http://schemas.microsoft.com/office/drawing/2014/main" id="{4BAA2B58-DB38-403D-A4F3-1B0F08D1ACA5}"/>
              </a:ext>
            </a:extLst>
          </p:cNvPr>
          <p:cNvSpPr/>
          <p:nvPr/>
        </p:nvSpPr>
        <p:spPr>
          <a:xfrm flipH="1">
            <a:off x="6629979" y="984125"/>
            <a:ext cx="5273040" cy="1082794"/>
          </a:xfrm>
          <a:prstGeom prst="rightArrow">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200" b="1" dirty="0">
                <a:effectLst>
                  <a:outerShdw blurRad="38100" dist="38100" dir="2700000" algn="tl">
                    <a:srgbClr val="000000">
                      <a:alpha val="43137"/>
                    </a:srgbClr>
                  </a:outerShdw>
                </a:effectLst>
              </a:rPr>
              <a:t>Zadovoljstvo</a:t>
            </a:r>
            <a:endParaRPr lang="en-GB" sz="3200" b="1" dirty="0">
              <a:effectLst>
                <a:outerShdw blurRad="38100" dist="38100" dir="2700000" algn="tl">
                  <a:srgbClr val="000000">
                    <a:alpha val="43137"/>
                  </a:srgbClr>
                </a:outerShdw>
              </a:effectLst>
            </a:endParaRPr>
          </a:p>
        </p:txBody>
      </p:sp>
      <p:sp>
        <p:nvSpPr>
          <p:cNvPr id="24" name="Oval 23">
            <a:extLst>
              <a:ext uri="{FF2B5EF4-FFF2-40B4-BE49-F238E27FC236}">
                <a16:creationId xmlns:a16="http://schemas.microsoft.com/office/drawing/2014/main" id="{EFB191D3-78E1-4279-AB4D-6BDC436799D9}"/>
              </a:ext>
            </a:extLst>
          </p:cNvPr>
          <p:cNvSpPr/>
          <p:nvPr/>
        </p:nvSpPr>
        <p:spPr>
          <a:xfrm>
            <a:off x="5718000" y="1123140"/>
            <a:ext cx="844846" cy="756000"/>
          </a:xfrm>
          <a:prstGeom prst="ellipse">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000" b="1" dirty="0">
                <a:effectLst>
                  <a:outerShdw blurRad="38100" dist="38100" dir="2700000" algn="tl">
                    <a:srgbClr val="000000">
                      <a:alpha val="43137"/>
                    </a:srgbClr>
                  </a:outerShdw>
                </a:effectLst>
              </a:rPr>
              <a:t>ali</a:t>
            </a:r>
            <a:endParaRPr lang="en-GB" sz="3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16594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ângulo isósceles 3">
            <a:extLst>
              <a:ext uri="{FF2B5EF4-FFF2-40B4-BE49-F238E27FC236}">
                <a16:creationId xmlns:a16="http://schemas.microsoft.com/office/drawing/2014/main" id="{41DAA240-1D06-45B0-821C-76F639A9EC20}"/>
              </a:ext>
            </a:extLst>
          </p:cNvPr>
          <p:cNvSpPr/>
          <p:nvPr/>
        </p:nvSpPr>
        <p:spPr>
          <a:xfrm rot="10800000">
            <a:off x="5011270" y="1483326"/>
            <a:ext cx="2169459" cy="1768266"/>
          </a:xfrm>
          <a:prstGeom prst="triangle">
            <a:avLst/>
          </a:prstGeom>
          <a:gradFill flip="none" rotWithShape="1">
            <a:gsLst>
              <a:gs pos="0">
                <a:schemeClr val="bg1"/>
              </a:gs>
              <a:gs pos="50000">
                <a:srgbClr val="D1EFEE"/>
              </a:gs>
              <a:gs pos="100000">
                <a:srgbClr val="6ECEC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904941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Optimalnost izkustva</a:t>
            </a:r>
            <a:r>
              <a:rPr lang="en-US" sz="3600" b="1" dirty="0"/>
              <a:t>: </a:t>
            </a:r>
            <a:r>
              <a:rPr lang="sl-SI" sz="3600" b="1" dirty="0"/>
              <a:t>zanos</a:t>
            </a:r>
            <a:endParaRPr lang="en-US" sz="3600" b="1" dirty="0"/>
          </a:p>
        </p:txBody>
      </p:sp>
      <p:sp>
        <p:nvSpPr>
          <p:cNvPr id="32" name="Oval 31">
            <a:extLst>
              <a:ext uri="{FF2B5EF4-FFF2-40B4-BE49-F238E27FC236}">
                <a16:creationId xmlns:a16="http://schemas.microsoft.com/office/drawing/2014/main" id="{F5C81F2D-A66F-4E74-8D55-70F6C88D5DA5}"/>
              </a:ext>
            </a:extLst>
          </p:cNvPr>
          <p:cNvSpPr/>
          <p:nvPr/>
        </p:nvSpPr>
        <p:spPr>
          <a:xfrm>
            <a:off x="4609314" y="3163687"/>
            <a:ext cx="2857073" cy="1900777"/>
          </a:xfrm>
          <a:prstGeom prst="ellipse">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4000" b="1" dirty="0">
                <a:effectLst>
                  <a:outerShdw blurRad="38100" dist="38100" dir="2700000" algn="tl">
                    <a:srgbClr val="000000">
                      <a:alpha val="43137"/>
                    </a:srgbClr>
                  </a:outerShdw>
                </a:effectLst>
              </a:rPr>
              <a:t>Občutek zanosa</a:t>
            </a:r>
            <a:endParaRPr lang="en-GB" sz="4000" b="1" dirty="0">
              <a:effectLst>
                <a:outerShdw blurRad="38100" dist="38100" dir="2700000" algn="tl">
                  <a:srgbClr val="000000">
                    <a:alpha val="43137"/>
                  </a:srgbClr>
                </a:outerShdw>
              </a:effectLst>
            </a:endParaRPr>
          </a:p>
        </p:txBody>
      </p:sp>
      <p:sp>
        <p:nvSpPr>
          <p:cNvPr id="35" name="CaixaDeTexto 34">
            <a:extLst>
              <a:ext uri="{FF2B5EF4-FFF2-40B4-BE49-F238E27FC236}">
                <a16:creationId xmlns:a16="http://schemas.microsoft.com/office/drawing/2014/main" id="{27BD5180-90BA-40E9-A47D-430BCD2866A6}"/>
              </a:ext>
            </a:extLst>
          </p:cNvPr>
          <p:cNvSpPr txBox="1"/>
          <p:nvPr/>
        </p:nvSpPr>
        <p:spPr>
          <a:xfrm>
            <a:off x="257607" y="2731558"/>
            <a:ext cx="4039848" cy="2805063"/>
          </a:xfrm>
          <a:prstGeom prst="rect">
            <a:avLst/>
          </a:prstGeom>
          <a:solidFill>
            <a:srgbClr val="FDDE00"/>
          </a:solidFill>
          <a:ln w="38100">
            <a:noFill/>
          </a:ln>
          <a:effectLst>
            <a:outerShdw blurRad="50800" dist="38100" dir="2700000" algn="tl" rotWithShape="0">
              <a:prstClr val="black">
                <a:alpha val="40000"/>
              </a:prstClr>
            </a:outerShdw>
          </a:effectLst>
        </p:spPr>
        <p:txBody>
          <a:bodyPr wrap="square">
            <a:spAutoFit/>
          </a:bodyPr>
          <a:lstStyle>
            <a:defPPr>
              <a:defRPr lang="en-US"/>
            </a:defPPr>
            <a:lvl1pPr>
              <a:lnSpc>
                <a:spcPct val="150000"/>
              </a:lnSpc>
              <a:spcAft>
                <a:spcPts val="600"/>
              </a:spcAft>
              <a:buClr>
                <a:srgbClr val="6ECECB"/>
              </a:buClr>
              <a:defRPr sz="2400" spc="-20"/>
            </a:lvl1pPr>
          </a:lstStyle>
          <a:p>
            <a:r>
              <a:rPr lang="sl-SI" dirty="0"/>
              <a:t>Gre za holistični občutek, ki ga ljudje občutimo, ko smo del izkustva in smo </a:t>
            </a:r>
            <a:r>
              <a:rPr lang="sl-SI" b="1" dirty="0"/>
              <a:t>popolnoma vpeti v njegov potek in nanj osredotočeni</a:t>
            </a:r>
            <a:r>
              <a:rPr lang="en-US" b="1" dirty="0"/>
              <a:t>. </a:t>
            </a:r>
          </a:p>
        </p:txBody>
      </p:sp>
      <p:sp>
        <p:nvSpPr>
          <p:cNvPr id="41" name="CaixaDeTexto 40">
            <a:extLst>
              <a:ext uri="{FF2B5EF4-FFF2-40B4-BE49-F238E27FC236}">
                <a16:creationId xmlns:a16="http://schemas.microsoft.com/office/drawing/2014/main" id="{7009F416-7183-4F83-8198-6A669D1F0086}"/>
              </a:ext>
            </a:extLst>
          </p:cNvPr>
          <p:cNvSpPr txBox="1"/>
          <p:nvPr/>
        </p:nvSpPr>
        <p:spPr>
          <a:xfrm>
            <a:off x="7909575" y="3254984"/>
            <a:ext cx="4024611" cy="1697068"/>
          </a:xfrm>
          <a:prstGeom prst="rect">
            <a:avLst/>
          </a:prstGeom>
          <a:solidFill>
            <a:srgbClr val="FDDE00"/>
          </a:solidFill>
          <a:ln w="38100">
            <a:noFill/>
          </a:ln>
          <a:effectLst>
            <a:outerShdw blurRad="50800" dist="38100" dir="2700000" algn="tl" rotWithShape="0">
              <a:prstClr val="black">
                <a:alpha val="40000"/>
              </a:prstClr>
            </a:outerShdw>
          </a:effectLst>
        </p:spPr>
        <p:txBody>
          <a:bodyPr wrap="square">
            <a:spAutoFit/>
          </a:bodyPr>
          <a:lstStyle/>
          <a:p>
            <a:pPr>
              <a:lnSpc>
                <a:spcPct val="150000"/>
              </a:lnSpc>
              <a:spcAft>
                <a:spcPts val="600"/>
              </a:spcAft>
              <a:buClr>
                <a:srgbClr val="6ECECB"/>
              </a:buClr>
            </a:pPr>
            <a:r>
              <a:rPr lang="sl-SI" sz="2400" spc="-20" dirty="0"/>
              <a:t>Ko občutimo zanos, se počutimo najbolj </a:t>
            </a:r>
            <a:r>
              <a:rPr lang="sl-SI" sz="2400" b="1" spc="-20" dirty="0"/>
              <a:t>kreativne, srečne in produktivne.</a:t>
            </a:r>
            <a:r>
              <a:rPr lang="en-US" sz="2400" b="1" spc="-20" dirty="0"/>
              <a:t> </a:t>
            </a:r>
            <a:endParaRPr lang="en-GB" sz="2400" b="1" spc="-20" dirty="0"/>
          </a:p>
        </p:txBody>
      </p:sp>
      <p:sp>
        <p:nvSpPr>
          <p:cNvPr id="30" name="Fluxograma: Intercalar 29">
            <a:extLst>
              <a:ext uri="{FF2B5EF4-FFF2-40B4-BE49-F238E27FC236}">
                <a16:creationId xmlns:a16="http://schemas.microsoft.com/office/drawing/2014/main" id="{B68C72A7-725D-4793-948C-E07CD483DBAF}"/>
              </a:ext>
            </a:extLst>
          </p:cNvPr>
          <p:cNvSpPr/>
          <p:nvPr/>
        </p:nvSpPr>
        <p:spPr>
          <a:xfrm>
            <a:off x="4387552" y="2280997"/>
            <a:ext cx="3447373" cy="1241443"/>
          </a:xfrm>
          <a:prstGeom prst="flowChartMerge">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algn="ctr"/>
            <a:r>
              <a:rPr lang="sl-SI" sz="2400" b="1" dirty="0">
                <a:solidFill>
                  <a:schemeClr val="tx1"/>
                </a:solidFill>
                <a:effectLst>
                  <a:outerShdw blurRad="38100" dist="38100" dir="2700000" algn="tl">
                    <a:srgbClr val="000000">
                      <a:alpha val="43137"/>
                    </a:srgbClr>
                  </a:outerShdw>
                </a:effectLst>
              </a:rPr>
              <a:t>Optimalnega </a:t>
            </a:r>
          </a:p>
          <a:p>
            <a:pPr algn="ctr"/>
            <a:r>
              <a:rPr lang="sl-SI" sz="2400" b="1" dirty="0">
                <a:solidFill>
                  <a:schemeClr val="tx1"/>
                </a:solidFill>
                <a:effectLst>
                  <a:outerShdw blurRad="38100" dist="38100" dir="2700000" algn="tl">
                    <a:srgbClr val="000000">
                      <a:alpha val="43137"/>
                    </a:srgbClr>
                  </a:outerShdw>
                </a:effectLst>
              </a:rPr>
              <a:t>izkustva</a:t>
            </a:r>
            <a:endParaRPr lang="en-GB" sz="2000" b="1" dirty="0">
              <a:solidFill>
                <a:schemeClr val="tx1"/>
              </a:solidFill>
              <a:effectLst>
                <a:outerShdw blurRad="38100" dist="38100" dir="2700000" algn="tl">
                  <a:srgbClr val="000000">
                    <a:alpha val="43137"/>
                  </a:srgbClr>
                </a:outerShdw>
              </a:effectLst>
            </a:endParaRPr>
          </a:p>
        </p:txBody>
      </p:sp>
      <p:sp>
        <p:nvSpPr>
          <p:cNvPr id="3" name="CaixaDeTexto 2">
            <a:extLst>
              <a:ext uri="{FF2B5EF4-FFF2-40B4-BE49-F238E27FC236}">
                <a16:creationId xmlns:a16="http://schemas.microsoft.com/office/drawing/2014/main" id="{4A349062-225E-4E76-AB4C-08FB5D7C36AC}"/>
              </a:ext>
            </a:extLst>
          </p:cNvPr>
          <p:cNvSpPr txBox="1"/>
          <p:nvPr/>
        </p:nvSpPr>
        <p:spPr>
          <a:xfrm>
            <a:off x="3211830" y="961221"/>
            <a:ext cx="5783579" cy="1143070"/>
          </a:xfrm>
          <a:prstGeom prst="rect">
            <a:avLst/>
          </a:prstGeom>
          <a:noFill/>
        </p:spPr>
        <p:txBody>
          <a:bodyPr wrap="square" rtlCol="0">
            <a:spAutoFit/>
          </a:bodyPr>
          <a:lstStyle/>
          <a:p>
            <a:pPr algn="ctr">
              <a:lnSpc>
                <a:spcPct val="150000"/>
              </a:lnSpc>
            </a:pPr>
            <a:r>
              <a:rPr lang="sl-SI" sz="2400" dirty="0"/>
              <a:t>Investiranje naše energije in časa v nekaj pomenljivega in trajnega nas vodi do </a:t>
            </a:r>
            <a:endParaRPr lang="en-GB" sz="2400" dirty="0"/>
          </a:p>
        </p:txBody>
      </p:sp>
      <p:sp>
        <p:nvSpPr>
          <p:cNvPr id="15" name="CaixaDeTexto 14">
            <a:extLst>
              <a:ext uri="{FF2B5EF4-FFF2-40B4-BE49-F238E27FC236}">
                <a16:creationId xmlns:a16="http://schemas.microsoft.com/office/drawing/2014/main" id="{59B74C28-7EC4-444B-8E34-0AC69E878BF6}"/>
              </a:ext>
            </a:extLst>
          </p:cNvPr>
          <p:cNvSpPr txBox="1"/>
          <p:nvPr/>
        </p:nvSpPr>
        <p:spPr>
          <a:xfrm>
            <a:off x="2505477" y="5516607"/>
            <a:ext cx="8114397" cy="1143070"/>
          </a:xfrm>
          <a:prstGeom prst="rect">
            <a:avLst/>
          </a:prstGeom>
          <a:noFill/>
        </p:spPr>
        <p:txBody>
          <a:bodyPr wrap="square">
            <a:spAutoFit/>
          </a:bodyPr>
          <a:lstStyle/>
          <a:p>
            <a:pPr algn="ctr">
              <a:lnSpc>
                <a:spcPct val="150000"/>
              </a:lnSpc>
            </a:pPr>
            <a:r>
              <a:rPr lang="sl-SI" sz="2400" spc="-20" dirty="0"/>
              <a:t>Zato reden občutek </a:t>
            </a:r>
            <a:r>
              <a:rPr lang="sl-SI" sz="2400" b="1" spc="-20" dirty="0">
                <a:solidFill>
                  <a:srgbClr val="6ECECB"/>
                </a:solidFill>
              </a:rPr>
              <a:t>zanosa in usmerjene pozornosti na izvajanje aktivnosti </a:t>
            </a:r>
            <a:r>
              <a:rPr lang="sl-SI" sz="2400" spc="-20" dirty="0"/>
              <a:t>izboljša</a:t>
            </a:r>
            <a:r>
              <a:rPr lang="en-US" sz="2400" spc="-20" dirty="0"/>
              <a:t> </a:t>
            </a:r>
            <a:r>
              <a:rPr lang="sl-SI" sz="2400" b="1" spc="-20" dirty="0">
                <a:solidFill>
                  <a:srgbClr val="F7981D"/>
                </a:solidFill>
              </a:rPr>
              <a:t>kakovost življenja in dobro počutje</a:t>
            </a:r>
            <a:r>
              <a:rPr lang="en-US" sz="2400" b="1" spc="-20" dirty="0"/>
              <a:t>.</a:t>
            </a:r>
            <a:endParaRPr lang="en-GB" sz="2400" dirty="0"/>
          </a:p>
        </p:txBody>
      </p:sp>
      <p:cxnSp>
        <p:nvCxnSpPr>
          <p:cNvPr id="6" name="Conexão reta 5">
            <a:extLst>
              <a:ext uri="{FF2B5EF4-FFF2-40B4-BE49-F238E27FC236}">
                <a16:creationId xmlns:a16="http://schemas.microsoft.com/office/drawing/2014/main" id="{76357A89-5E22-484B-871C-F4CAE74026BF}"/>
              </a:ext>
            </a:extLst>
          </p:cNvPr>
          <p:cNvCxnSpPr>
            <a:cxnSpLocks/>
            <a:stCxn id="35" idx="3"/>
            <a:endCxn id="32" idx="2"/>
          </p:cNvCxnSpPr>
          <p:nvPr/>
        </p:nvCxnSpPr>
        <p:spPr>
          <a:xfrm flipV="1">
            <a:off x="4297455" y="4114076"/>
            <a:ext cx="311859" cy="20014"/>
          </a:xfrm>
          <a:prstGeom prst="line">
            <a:avLst/>
          </a:prstGeom>
          <a:ln w="38100">
            <a:solidFill>
              <a:srgbClr val="F7981D"/>
            </a:solidFill>
          </a:ln>
        </p:spPr>
        <p:style>
          <a:lnRef idx="1">
            <a:schemeClr val="accent1"/>
          </a:lnRef>
          <a:fillRef idx="0">
            <a:schemeClr val="accent1"/>
          </a:fillRef>
          <a:effectRef idx="0">
            <a:schemeClr val="accent1"/>
          </a:effectRef>
          <a:fontRef idx="minor">
            <a:schemeClr val="tx1"/>
          </a:fontRef>
        </p:style>
      </p:cxnSp>
      <p:cxnSp>
        <p:nvCxnSpPr>
          <p:cNvPr id="8" name="Conexão reta 7">
            <a:extLst>
              <a:ext uri="{FF2B5EF4-FFF2-40B4-BE49-F238E27FC236}">
                <a16:creationId xmlns:a16="http://schemas.microsoft.com/office/drawing/2014/main" id="{547F832D-ACFA-441E-963A-3293226A998F}"/>
              </a:ext>
            </a:extLst>
          </p:cNvPr>
          <p:cNvCxnSpPr>
            <a:cxnSpLocks/>
            <a:stCxn id="32" idx="6"/>
            <a:endCxn id="41" idx="1"/>
          </p:cNvCxnSpPr>
          <p:nvPr/>
        </p:nvCxnSpPr>
        <p:spPr>
          <a:xfrm flipV="1">
            <a:off x="7466387" y="4103518"/>
            <a:ext cx="443188" cy="10558"/>
          </a:xfrm>
          <a:prstGeom prst="line">
            <a:avLst/>
          </a:prstGeom>
          <a:ln w="38100">
            <a:solidFill>
              <a:srgbClr val="F7981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9759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952747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Optimalnost izkustva</a:t>
            </a:r>
            <a:r>
              <a:rPr lang="en-US" sz="3600" b="1" dirty="0"/>
              <a:t>: </a:t>
            </a:r>
            <a:r>
              <a:rPr lang="sl-SI" sz="3600" b="1" dirty="0"/>
              <a:t>Doseganje občutka zanosa</a:t>
            </a:r>
            <a:endParaRPr lang="en-US" sz="3600" b="1" dirty="0"/>
          </a:p>
        </p:txBody>
      </p:sp>
      <p:grpSp>
        <p:nvGrpSpPr>
          <p:cNvPr id="3" name="Agrupar 2">
            <a:extLst>
              <a:ext uri="{FF2B5EF4-FFF2-40B4-BE49-F238E27FC236}">
                <a16:creationId xmlns:a16="http://schemas.microsoft.com/office/drawing/2014/main" id="{02251637-483E-4DFD-88B7-0BFCB8D1E19D}"/>
              </a:ext>
            </a:extLst>
          </p:cNvPr>
          <p:cNvGrpSpPr/>
          <p:nvPr/>
        </p:nvGrpSpPr>
        <p:grpSpPr>
          <a:xfrm>
            <a:off x="240029" y="1046457"/>
            <a:ext cx="7607363" cy="5295551"/>
            <a:chOff x="-624372" y="1499526"/>
            <a:chExt cx="6794728" cy="4494738"/>
          </a:xfrm>
        </p:grpSpPr>
        <p:sp>
          <p:nvSpPr>
            <p:cNvPr id="19" name="CaixaDeTexto 18">
              <a:extLst>
                <a:ext uri="{FF2B5EF4-FFF2-40B4-BE49-F238E27FC236}">
                  <a16:creationId xmlns:a16="http://schemas.microsoft.com/office/drawing/2014/main" id="{3F5D90AF-17E4-4D0B-9B2D-2635EC7C23B1}"/>
                </a:ext>
              </a:extLst>
            </p:cNvPr>
            <p:cNvSpPr txBox="1"/>
            <p:nvPr/>
          </p:nvSpPr>
          <p:spPr>
            <a:xfrm>
              <a:off x="-624372" y="3319402"/>
              <a:ext cx="1543678" cy="292476"/>
            </a:xfrm>
            <a:prstGeom prst="rect">
              <a:avLst/>
            </a:prstGeom>
            <a:noFill/>
          </p:spPr>
          <p:txBody>
            <a:bodyPr wrap="square" rtlCol="0">
              <a:noAutofit/>
            </a:bodyPr>
            <a:lstStyle/>
            <a:p>
              <a:pPr algn="r"/>
              <a:r>
                <a:rPr lang="sl-SI" sz="2400" b="1" dirty="0">
                  <a:solidFill>
                    <a:srgbClr val="F7981D"/>
                  </a:solidFill>
                  <a:cs typeface="Times New Roman" panose="02020603050405020304" pitchFamily="18" charset="0"/>
                </a:rPr>
                <a:t>Izziv</a:t>
              </a:r>
              <a:endParaRPr lang="en-GB" sz="2400" b="1" dirty="0">
                <a:solidFill>
                  <a:srgbClr val="F7981D"/>
                </a:solidFill>
                <a:cs typeface="Times New Roman" panose="02020603050405020304" pitchFamily="18" charset="0"/>
              </a:endParaRPr>
            </a:p>
          </p:txBody>
        </p:sp>
        <p:cxnSp>
          <p:nvCxnSpPr>
            <p:cNvPr id="12" name="Conexão reta unidirecional 11">
              <a:extLst>
                <a:ext uri="{FF2B5EF4-FFF2-40B4-BE49-F238E27FC236}">
                  <a16:creationId xmlns:a16="http://schemas.microsoft.com/office/drawing/2014/main" id="{0FB6E47C-B984-4BF0-B8CC-1E811982B79D}"/>
                </a:ext>
              </a:extLst>
            </p:cNvPr>
            <p:cNvCxnSpPr/>
            <p:nvPr/>
          </p:nvCxnSpPr>
          <p:spPr>
            <a:xfrm flipV="1">
              <a:off x="1079380" y="1505543"/>
              <a:ext cx="0" cy="384618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xão reta unidirecional 13">
              <a:extLst>
                <a:ext uri="{FF2B5EF4-FFF2-40B4-BE49-F238E27FC236}">
                  <a16:creationId xmlns:a16="http://schemas.microsoft.com/office/drawing/2014/main" id="{F06CA450-333E-4236-AB6E-CB3C3FAEB12E}"/>
                </a:ext>
              </a:extLst>
            </p:cNvPr>
            <p:cNvCxnSpPr>
              <a:cxnSpLocks/>
            </p:cNvCxnSpPr>
            <p:nvPr/>
          </p:nvCxnSpPr>
          <p:spPr>
            <a:xfrm>
              <a:off x="1079380" y="5351287"/>
              <a:ext cx="493587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xão reta 14">
              <a:extLst>
                <a:ext uri="{FF2B5EF4-FFF2-40B4-BE49-F238E27FC236}">
                  <a16:creationId xmlns:a16="http://schemas.microsoft.com/office/drawing/2014/main" id="{BA56ED51-5984-4C5F-85A5-1F31711A9EED}"/>
                </a:ext>
              </a:extLst>
            </p:cNvPr>
            <p:cNvCxnSpPr>
              <a:cxnSpLocks/>
            </p:cNvCxnSpPr>
            <p:nvPr/>
          </p:nvCxnSpPr>
          <p:spPr>
            <a:xfrm flipV="1">
              <a:off x="1079378" y="1505543"/>
              <a:ext cx="4549415" cy="3284457"/>
            </a:xfrm>
            <a:prstGeom prst="line">
              <a:avLst/>
            </a:prstGeom>
            <a:ln w="38100">
              <a:solidFill>
                <a:srgbClr val="6ECECB"/>
              </a:solidFill>
            </a:ln>
          </p:spPr>
          <p:style>
            <a:lnRef idx="1">
              <a:schemeClr val="accent1"/>
            </a:lnRef>
            <a:fillRef idx="0">
              <a:schemeClr val="accent1"/>
            </a:fillRef>
            <a:effectRef idx="0">
              <a:schemeClr val="accent1"/>
            </a:effectRef>
            <a:fontRef idx="minor">
              <a:schemeClr val="tx1"/>
            </a:fontRef>
          </p:style>
        </p:cxnSp>
        <p:cxnSp>
          <p:nvCxnSpPr>
            <p:cNvPr id="16" name="Conexão reta 15">
              <a:extLst>
                <a:ext uri="{FF2B5EF4-FFF2-40B4-BE49-F238E27FC236}">
                  <a16:creationId xmlns:a16="http://schemas.microsoft.com/office/drawing/2014/main" id="{5C653461-8D68-4775-B1BE-9C05132BE566}"/>
                </a:ext>
              </a:extLst>
            </p:cNvPr>
            <p:cNvCxnSpPr>
              <a:cxnSpLocks/>
            </p:cNvCxnSpPr>
            <p:nvPr/>
          </p:nvCxnSpPr>
          <p:spPr>
            <a:xfrm flipV="1">
              <a:off x="1659508" y="2111927"/>
              <a:ext cx="4355751" cy="3239365"/>
            </a:xfrm>
            <a:prstGeom prst="line">
              <a:avLst/>
            </a:prstGeom>
            <a:ln w="38100">
              <a:solidFill>
                <a:srgbClr val="6ECECB"/>
              </a:solidFill>
            </a:ln>
          </p:spPr>
          <p:style>
            <a:lnRef idx="1">
              <a:schemeClr val="accent1"/>
            </a:lnRef>
            <a:fillRef idx="0">
              <a:schemeClr val="accent1"/>
            </a:fillRef>
            <a:effectRef idx="0">
              <a:schemeClr val="accent1"/>
            </a:effectRef>
            <a:fontRef idx="minor">
              <a:schemeClr val="tx1"/>
            </a:fontRef>
          </p:style>
        </p:cxnSp>
        <p:sp>
          <p:nvSpPr>
            <p:cNvPr id="17" name="CaixaDeTexto 16">
              <a:extLst>
                <a:ext uri="{FF2B5EF4-FFF2-40B4-BE49-F238E27FC236}">
                  <a16:creationId xmlns:a16="http://schemas.microsoft.com/office/drawing/2014/main" id="{0903BBA9-8CFD-4083-B6EB-19937E7D2E21}"/>
                </a:ext>
              </a:extLst>
            </p:cNvPr>
            <p:cNvSpPr txBox="1"/>
            <p:nvPr/>
          </p:nvSpPr>
          <p:spPr>
            <a:xfrm rot="19349276">
              <a:off x="856533" y="3328639"/>
              <a:ext cx="4609977" cy="471387"/>
            </a:xfrm>
            <a:prstGeom prst="rect">
              <a:avLst/>
            </a:prstGeom>
            <a:noFill/>
          </p:spPr>
          <p:txBody>
            <a:bodyPr wrap="square" rtlCol="0">
              <a:noAutofit/>
            </a:bodyPr>
            <a:lstStyle/>
            <a:p>
              <a:pPr algn="ctr"/>
              <a:r>
                <a:rPr lang="sl-SI" sz="4400" b="1" dirty="0">
                  <a:solidFill>
                    <a:srgbClr val="6ECECB"/>
                  </a:solidFill>
                  <a:effectLst>
                    <a:outerShdw blurRad="38100" dist="38100" dir="2700000" algn="tl">
                      <a:srgbClr val="000000">
                        <a:alpha val="43137"/>
                      </a:srgbClr>
                    </a:outerShdw>
                  </a:effectLst>
                  <a:cs typeface="Times New Roman" panose="02020603050405020304" pitchFamily="18" charset="0"/>
                </a:rPr>
                <a:t>Zanos</a:t>
              </a:r>
              <a:endParaRPr lang="en-US" sz="4400" b="1" dirty="0">
                <a:solidFill>
                  <a:srgbClr val="6ECECB"/>
                </a:solidFill>
                <a:effectLst>
                  <a:outerShdw blurRad="38100" dist="38100" dir="2700000" algn="tl">
                    <a:srgbClr val="000000">
                      <a:alpha val="43137"/>
                    </a:srgbClr>
                  </a:outerShdw>
                </a:effectLst>
                <a:cs typeface="Times New Roman" panose="02020603050405020304" pitchFamily="18" charset="0"/>
              </a:endParaRPr>
            </a:p>
          </p:txBody>
        </p:sp>
        <p:sp>
          <p:nvSpPr>
            <p:cNvPr id="18" name="CaixaDeTexto 17">
              <a:extLst>
                <a:ext uri="{FF2B5EF4-FFF2-40B4-BE49-F238E27FC236}">
                  <a16:creationId xmlns:a16="http://schemas.microsoft.com/office/drawing/2014/main" id="{C5C8669B-4814-4F94-A7A0-53E0848D334A}"/>
                </a:ext>
              </a:extLst>
            </p:cNvPr>
            <p:cNvSpPr txBox="1"/>
            <p:nvPr/>
          </p:nvSpPr>
          <p:spPr>
            <a:xfrm>
              <a:off x="1083068" y="5643640"/>
              <a:ext cx="4935876" cy="350624"/>
            </a:xfrm>
            <a:prstGeom prst="rect">
              <a:avLst/>
            </a:prstGeom>
            <a:noFill/>
          </p:spPr>
          <p:txBody>
            <a:bodyPr wrap="square" rtlCol="0">
              <a:noAutofit/>
            </a:bodyPr>
            <a:lstStyle/>
            <a:p>
              <a:pPr algn="ctr"/>
              <a:r>
                <a:rPr lang="sl-SI" sz="2400" b="1" dirty="0">
                  <a:solidFill>
                    <a:srgbClr val="F7981D"/>
                  </a:solidFill>
                  <a:cs typeface="Times New Roman" panose="02020603050405020304" pitchFamily="18" charset="0"/>
                </a:rPr>
                <a:t>Spretnost, veščina</a:t>
              </a:r>
              <a:endParaRPr lang="en-GB" sz="2400" b="1" dirty="0">
                <a:solidFill>
                  <a:srgbClr val="F7981D"/>
                </a:solidFill>
                <a:cs typeface="Times New Roman" panose="02020603050405020304" pitchFamily="18" charset="0"/>
              </a:endParaRPr>
            </a:p>
          </p:txBody>
        </p:sp>
        <p:sp>
          <p:nvSpPr>
            <p:cNvPr id="20" name="CaixaDeTexto 19">
              <a:extLst>
                <a:ext uri="{FF2B5EF4-FFF2-40B4-BE49-F238E27FC236}">
                  <a16:creationId xmlns:a16="http://schemas.microsoft.com/office/drawing/2014/main" id="{90BF7596-C98B-443B-B1CB-3EACFC026988}"/>
                </a:ext>
              </a:extLst>
            </p:cNvPr>
            <p:cNvSpPr txBox="1"/>
            <p:nvPr/>
          </p:nvSpPr>
          <p:spPr>
            <a:xfrm>
              <a:off x="3535405" y="4543248"/>
              <a:ext cx="2093388" cy="415197"/>
            </a:xfrm>
            <a:prstGeom prst="rect">
              <a:avLst/>
            </a:prstGeom>
            <a:noFill/>
          </p:spPr>
          <p:txBody>
            <a:bodyPr wrap="square" rtlCol="0">
              <a:noAutofit/>
            </a:bodyPr>
            <a:lstStyle/>
            <a:p>
              <a:pPr algn="ctr"/>
              <a:r>
                <a:rPr lang="sl-SI" sz="2400" b="1" dirty="0">
                  <a:cs typeface="Times New Roman" panose="02020603050405020304" pitchFamily="18" charset="0"/>
                </a:rPr>
                <a:t>Dolgočasje</a:t>
              </a:r>
              <a:endParaRPr lang="en-US" sz="2400" b="1" dirty="0">
                <a:cs typeface="Times New Roman" panose="02020603050405020304" pitchFamily="18" charset="0"/>
              </a:endParaRPr>
            </a:p>
          </p:txBody>
        </p:sp>
        <p:sp>
          <p:nvSpPr>
            <p:cNvPr id="21" name="CaixaDeTexto 20">
              <a:extLst>
                <a:ext uri="{FF2B5EF4-FFF2-40B4-BE49-F238E27FC236}">
                  <a16:creationId xmlns:a16="http://schemas.microsoft.com/office/drawing/2014/main" id="{7A0BC394-DE92-48B5-AF41-4BAC55487645}"/>
                </a:ext>
              </a:extLst>
            </p:cNvPr>
            <p:cNvSpPr txBox="1"/>
            <p:nvPr/>
          </p:nvSpPr>
          <p:spPr>
            <a:xfrm>
              <a:off x="1339364" y="2351090"/>
              <a:ext cx="2093388" cy="415197"/>
            </a:xfrm>
            <a:prstGeom prst="rect">
              <a:avLst/>
            </a:prstGeom>
            <a:noFill/>
          </p:spPr>
          <p:txBody>
            <a:bodyPr wrap="square" rtlCol="0">
              <a:noAutofit/>
            </a:bodyPr>
            <a:lstStyle/>
            <a:p>
              <a:pPr algn="ctr"/>
              <a:r>
                <a:rPr lang="pt-PT" sz="2400" b="1" dirty="0">
                  <a:cs typeface="Times New Roman" panose="02020603050405020304" pitchFamily="18" charset="0"/>
                </a:rPr>
                <a:t>An</a:t>
              </a:r>
              <a:r>
                <a:rPr lang="sl-SI" sz="2400" b="1" dirty="0" err="1">
                  <a:cs typeface="Times New Roman" panose="02020603050405020304" pitchFamily="18" charset="0"/>
                </a:rPr>
                <a:t>ksioznost</a:t>
              </a:r>
              <a:endParaRPr lang="en-US" sz="2400" b="1" dirty="0">
                <a:cs typeface="Times New Roman" panose="02020603050405020304" pitchFamily="18" charset="0"/>
              </a:endParaRPr>
            </a:p>
          </p:txBody>
        </p:sp>
        <p:sp>
          <p:nvSpPr>
            <p:cNvPr id="22" name="CaixaDeTexto 21">
              <a:extLst>
                <a:ext uri="{FF2B5EF4-FFF2-40B4-BE49-F238E27FC236}">
                  <a16:creationId xmlns:a16="http://schemas.microsoft.com/office/drawing/2014/main" id="{ACB606E3-5EC4-4CF5-9A9E-841685521DE0}"/>
                </a:ext>
              </a:extLst>
            </p:cNvPr>
            <p:cNvSpPr txBox="1"/>
            <p:nvPr/>
          </p:nvSpPr>
          <p:spPr>
            <a:xfrm>
              <a:off x="1067467" y="5351285"/>
              <a:ext cx="1029431" cy="319552"/>
            </a:xfrm>
            <a:prstGeom prst="rect">
              <a:avLst/>
            </a:prstGeom>
            <a:noFill/>
          </p:spPr>
          <p:txBody>
            <a:bodyPr wrap="square" rtlCol="0">
              <a:noAutofit/>
            </a:bodyPr>
            <a:lstStyle/>
            <a:p>
              <a:r>
                <a:rPr lang="sl-SI" sz="2400" dirty="0">
                  <a:cs typeface="Times New Roman" panose="02020603050405020304" pitchFamily="18" charset="0"/>
                </a:rPr>
                <a:t>Nizka</a:t>
              </a:r>
              <a:endParaRPr lang="en-GB" sz="2400" dirty="0">
                <a:cs typeface="Times New Roman" panose="02020603050405020304" pitchFamily="18" charset="0"/>
              </a:endParaRPr>
            </a:p>
          </p:txBody>
        </p:sp>
        <p:sp>
          <p:nvSpPr>
            <p:cNvPr id="23" name="CaixaDeTexto 22">
              <a:extLst>
                <a:ext uri="{FF2B5EF4-FFF2-40B4-BE49-F238E27FC236}">
                  <a16:creationId xmlns:a16="http://schemas.microsoft.com/office/drawing/2014/main" id="{6EF04E39-AF0B-4F14-93D9-BC9A42C5F441}"/>
                </a:ext>
              </a:extLst>
            </p:cNvPr>
            <p:cNvSpPr txBox="1"/>
            <p:nvPr/>
          </p:nvSpPr>
          <p:spPr>
            <a:xfrm>
              <a:off x="5140925" y="5354884"/>
              <a:ext cx="1029431" cy="288755"/>
            </a:xfrm>
            <a:prstGeom prst="rect">
              <a:avLst/>
            </a:prstGeom>
            <a:noFill/>
          </p:spPr>
          <p:txBody>
            <a:bodyPr wrap="square" rtlCol="0">
              <a:noAutofit/>
            </a:bodyPr>
            <a:lstStyle/>
            <a:p>
              <a:pPr algn="r"/>
              <a:r>
                <a:rPr lang="sl-SI" sz="2400" dirty="0">
                  <a:cs typeface="Times New Roman" panose="02020603050405020304" pitchFamily="18" charset="0"/>
                </a:rPr>
                <a:t>Visoka</a:t>
              </a:r>
              <a:endParaRPr lang="en-GB" sz="2400" dirty="0">
                <a:cs typeface="Times New Roman" panose="02020603050405020304" pitchFamily="18" charset="0"/>
              </a:endParaRPr>
            </a:p>
          </p:txBody>
        </p:sp>
        <p:sp>
          <p:nvSpPr>
            <p:cNvPr id="24" name="CaixaDeTexto 23">
              <a:extLst>
                <a:ext uri="{FF2B5EF4-FFF2-40B4-BE49-F238E27FC236}">
                  <a16:creationId xmlns:a16="http://schemas.microsoft.com/office/drawing/2014/main" id="{403F5031-B144-47AE-816D-BDFCA0E05BFE}"/>
                </a:ext>
              </a:extLst>
            </p:cNvPr>
            <p:cNvSpPr txBox="1"/>
            <p:nvPr/>
          </p:nvSpPr>
          <p:spPr>
            <a:xfrm>
              <a:off x="-74799" y="5079106"/>
              <a:ext cx="1029432" cy="352648"/>
            </a:xfrm>
            <a:prstGeom prst="rect">
              <a:avLst/>
            </a:prstGeom>
            <a:noFill/>
          </p:spPr>
          <p:txBody>
            <a:bodyPr wrap="square" rtlCol="0">
              <a:noAutofit/>
            </a:bodyPr>
            <a:lstStyle/>
            <a:p>
              <a:pPr algn="r"/>
              <a:r>
                <a:rPr lang="sl-SI" sz="2400" dirty="0">
                  <a:cs typeface="Times New Roman" panose="02020603050405020304" pitchFamily="18" charset="0"/>
                </a:rPr>
                <a:t>Majhen</a:t>
              </a:r>
              <a:endParaRPr lang="en-GB" sz="2400" dirty="0">
                <a:cs typeface="Times New Roman" panose="02020603050405020304" pitchFamily="18" charset="0"/>
              </a:endParaRPr>
            </a:p>
          </p:txBody>
        </p:sp>
        <p:sp>
          <p:nvSpPr>
            <p:cNvPr id="25" name="CaixaDeTexto 24">
              <a:extLst>
                <a:ext uri="{FF2B5EF4-FFF2-40B4-BE49-F238E27FC236}">
                  <a16:creationId xmlns:a16="http://schemas.microsoft.com/office/drawing/2014/main" id="{33D605C1-6FEF-436F-B3D7-9C25DE000DBF}"/>
                </a:ext>
              </a:extLst>
            </p:cNvPr>
            <p:cNvSpPr txBox="1"/>
            <p:nvPr/>
          </p:nvSpPr>
          <p:spPr>
            <a:xfrm>
              <a:off x="-37187" y="1499526"/>
              <a:ext cx="1029432" cy="293920"/>
            </a:xfrm>
            <a:prstGeom prst="rect">
              <a:avLst/>
            </a:prstGeom>
            <a:noFill/>
          </p:spPr>
          <p:txBody>
            <a:bodyPr wrap="square" rtlCol="0">
              <a:noAutofit/>
            </a:bodyPr>
            <a:lstStyle/>
            <a:p>
              <a:pPr algn="r"/>
              <a:r>
                <a:rPr lang="sl-SI" sz="2400" dirty="0">
                  <a:cs typeface="Times New Roman" panose="02020603050405020304" pitchFamily="18" charset="0"/>
                </a:rPr>
                <a:t>Velik</a:t>
              </a:r>
              <a:endParaRPr lang="en-GB" sz="2400" dirty="0">
                <a:cs typeface="Times New Roman" panose="02020603050405020304" pitchFamily="18" charset="0"/>
              </a:endParaRPr>
            </a:p>
          </p:txBody>
        </p:sp>
      </p:grpSp>
      <p:sp>
        <p:nvSpPr>
          <p:cNvPr id="27" name="CaixaDeTexto 26">
            <a:extLst>
              <a:ext uri="{FF2B5EF4-FFF2-40B4-BE49-F238E27FC236}">
                <a16:creationId xmlns:a16="http://schemas.microsoft.com/office/drawing/2014/main" id="{CE912798-6B38-4332-B023-D8A38FF3660D}"/>
              </a:ext>
            </a:extLst>
          </p:cNvPr>
          <p:cNvSpPr txBox="1"/>
          <p:nvPr/>
        </p:nvSpPr>
        <p:spPr>
          <a:xfrm>
            <a:off x="8208230" y="1911660"/>
            <a:ext cx="3743741" cy="335906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600"/>
              </a:spcAft>
              <a:buClr>
                <a:srgbClr val="6ECECB"/>
              </a:buClr>
              <a:buSzTx/>
              <a:tabLst/>
              <a:defRPr/>
            </a:pPr>
            <a:r>
              <a:rPr lang="sl-SI" sz="2400" spc="-20" dirty="0"/>
              <a:t>Transcendentalen občutek </a:t>
            </a:r>
            <a:r>
              <a:rPr lang="en-US" sz="2400" b="1" spc="-20" dirty="0">
                <a:solidFill>
                  <a:srgbClr val="6ECECB"/>
                </a:solidFill>
              </a:rPr>
              <a:t>n</a:t>
            </a:r>
            <a:r>
              <a:rPr lang="sl-SI" sz="2400" b="1" spc="-20" dirty="0" err="1">
                <a:solidFill>
                  <a:srgbClr val="6ECECB"/>
                </a:solidFill>
              </a:rPr>
              <a:t>otranjega</a:t>
            </a:r>
            <a:r>
              <a:rPr lang="sl-SI" sz="2400" b="1" spc="-20" dirty="0">
                <a:solidFill>
                  <a:srgbClr val="6ECECB"/>
                </a:solidFill>
              </a:rPr>
              <a:t> </a:t>
            </a:r>
            <a:r>
              <a:rPr lang="sl-SI" sz="2400" b="1" spc="-20" dirty="0" err="1">
                <a:solidFill>
                  <a:srgbClr val="6ECECB"/>
                </a:solidFill>
              </a:rPr>
              <a:t>zadovoljstvain</a:t>
            </a:r>
            <a:r>
              <a:rPr lang="sl-SI" sz="2400" b="1" spc="-20" dirty="0">
                <a:solidFill>
                  <a:srgbClr val="6ECECB"/>
                </a:solidFill>
              </a:rPr>
              <a:t> zanosa </a:t>
            </a:r>
            <a:r>
              <a:rPr lang="sl-SI" sz="2400" spc="-20" dirty="0"/>
              <a:t>nastane samo v trenutku, ko </a:t>
            </a:r>
            <a:r>
              <a:rPr lang="sl-SI" sz="2400" b="1" spc="-20" dirty="0">
                <a:solidFill>
                  <a:srgbClr val="F7981D"/>
                </a:solidFill>
              </a:rPr>
              <a:t>se naše spretnosti ujemajo z danim izzivom</a:t>
            </a:r>
            <a:r>
              <a:rPr lang="en-US" sz="2400" spc="-20" dirty="0"/>
              <a:t>.</a:t>
            </a:r>
            <a:endParaRPr lang="en-GB" sz="2400" spc="-20" dirty="0"/>
          </a:p>
        </p:txBody>
      </p:sp>
    </p:spTree>
    <p:extLst>
      <p:ext uri="{BB962C8B-B14F-4D97-AF65-F5344CB8AC3E}">
        <p14:creationId xmlns:p14="http://schemas.microsoft.com/office/powerpoint/2010/main" val="4283784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F44CF8-F48A-5946-B3F6-842C356E0E74}"/>
              </a:ext>
            </a:extLst>
          </p:cNvPr>
          <p:cNvSpPr>
            <a:spLocks noGrp="1"/>
          </p:cNvSpPr>
          <p:nvPr>
            <p:ph type="body" sz="quarter" idx="14"/>
          </p:nvPr>
        </p:nvSpPr>
        <p:spPr/>
        <p:txBody>
          <a:bodyPr>
            <a:normAutofit fontScale="85000" lnSpcReduction="20000"/>
          </a:bodyPr>
          <a:lstStyle/>
          <a:p>
            <a:r>
              <a:rPr lang="en-US" dirty="0"/>
              <a:t>”</a:t>
            </a:r>
          </a:p>
        </p:txBody>
      </p:sp>
      <p:sp>
        <p:nvSpPr>
          <p:cNvPr id="2" name="Text Placeholder 1">
            <a:extLst>
              <a:ext uri="{FF2B5EF4-FFF2-40B4-BE49-F238E27FC236}">
                <a16:creationId xmlns:a16="http://schemas.microsoft.com/office/drawing/2014/main" id="{059C1FF3-A4F1-114E-9D89-4724261107CA}"/>
              </a:ext>
            </a:extLst>
          </p:cNvPr>
          <p:cNvSpPr>
            <a:spLocks noGrp="1"/>
          </p:cNvSpPr>
          <p:nvPr>
            <p:ph type="body" sz="quarter" idx="13"/>
          </p:nvPr>
        </p:nvSpPr>
        <p:spPr/>
        <p:txBody>
          <a:bodyPr>
            <a:normAutofit/>
          </a:bodyPr>
          <a:lstStyle/>
          <a:p>
            <a:r>
              <a:rPr lang="sl-SI" sz="4400" dirty="0"/>
              <a:t>Dobrodošli</a:t>
            </a:r>
            <a:r>
              <a:rPr lang="en-US" sz="4400" dirty="0"/>
              <a:t> </a:t>
            </a:r>
            <a:r>
              <a:rPr lang="sl-SI" sz="4400" dirty="0"/>
              <a:t>v</a:t>
            </a:r>
            <a:r>
              <a:rPr lang="en-US" sz="4400" dirty="0"/>
              <a:t> DETOUR</a:t>
            </a:r>
            <a:r>
              <a:rPr lang="sl-SI" sz="4400" dirty="0"/>
              <a:t> spletnem usposabljanju s področja Turizma dobrega počutja</a:t>
            </a:r>
            <a:r>
              <a:rPr lang="en-US" sz="4400" dirty="0"/>
              <a:t>.</a:t>
            </a:r>
          </a:p>
        </p:txBody>
      </p:sp>
      <p:sp>
        <p:nvSpPr>
          <p:cNvPr id="4" name="Text Placeholder 3">
            <a:extLst>
              <a:ext uri="{FF2B5EF4-FFF2-40B4-BE49-F238E27FC236}">
                <a16:creationId xmlns:a16="http://schemas.microsoft.com/office/drawing/2014/main" id="{61366880-0383-2940-9734-DA146110A09B}"/>
              </a:ext>
            </a:extLst>
          </p:cNvPr>
          <p:cNvSpPr>
            <a:spLocks noGrp="1"/>
          </p:cNvSpPr>
          <p:nvPr>
            <p:ph type="body" sz="quarter" idx="15"/>
          </p:nvPr>
        </p:nvSpPr>
        <p:spPr/>
        <p:txBody>
          <a:bodyPr>
            <a:normAutofit fontScale="92500" lnSpcReduction="10000"/>
          </a:bodyPr>
          <a:lstStyle/>
          <a:p>
            <a:r>
              <a:rPr lang="en-US" dirty="0"/>
              <a:t>“</a:t>
            </a:r>
          </a:p>
        </p:txBody>
      </p:sp>
      <p:pic>
        <p:nvPicPr>
          <p:cNvPr id="9" name="Picture Placeholder 8" descr="A person holding a sign&#10;&#10;Description automatically generated">
            <a:extLst>
              <a:ext uri="{FF2B5EF4-FFF2-40B4-BE49-F238E27FC236}">
                <a16:creationId xmlns:a16="http://schemas.microsoft.com/office/drawing/2014/main" id="{66398114-53AB-FD4E-962F-C21FEFC8F366}"/>
              </a:ext>
            </a:extLst>
          </p:cNvPr>
          <p:cNvPicPr>
            <a:picLocks noGrp="1" noChangeAspect="1"/>
          </p:cNvPicPr>
          <p:nvPr>
            <p:ph type="pic" sz="quarter" idx="19"/>
          </p:nvPr>
        </p:nvPicPr>
        <p:blipFill rotWithShape="1">
          <a:blip r:embed="rId2"/>
          <a:srcRect l="28758" r="28758"/>
          <a:stretch/>
        </p:blipFill>
        <p:spPr/>
      </p:pic>
    </p:spTree>
    <p:extLst>
      <p:ext uri="{BB962C8B-B14F-4D97-AF65-F5344CB8AC3E}">
        <p14:creationId xmlns:p14="http://schemas.microsoft.com/office/powerpoint/2010/main" val="2267134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a:extLst>
              <a:ext uri="{FF2B5EF4-FFF2-40B4-BE49-F238E27FC236}">
                <a16:creationId xmlns:a16="http://schemas.microsoft.com/office/drawing/2014/main" id="{7BC8B51D-303D-41CB-A251-F3C1847AFFA5}"/>
              </a:ext>
            </a:extLst>
          </p:cNvPr>
          <p:cNvPicPr>
            <a:picLocks noChangeAspect="1"/>
          </p:cNvPicPr>
          <p:nvPr/>
        </p:nvPicPr>
        <p:blipFill>
          <a:blip r:embed="rId3"/>
          <a:stretch>
            <a:fillRect/>
          </a:stretch>
        </p:blipFill>
        <p:spPr>
          <a:xfrm>
            <a:off x="7613920" y="0"/>
            <a:ext cx="4572000" cy="6858000"/>
          </a:xfrm>
          <a:prstGeom prst="rect">
            <a:avLst/>
          </a:prstGeom>
        </p:spPr>
      </p:pic>
      <p:sp>
        <p:nvSpPr>
          <p:cNvPr id="2" name="CaixaDeTexto 1">
            <a:extLst>
              <a:ext uri="{FF2B5EF4-FFF2-40B4-BE49-F238E27FC236}">
                <a16:creationId xmlns:a16="http://schemas.microsoft.com/office/drawing/2014/main" id="{F3362B44-21C9-4341-8655-D356E8326F74}"/>
              </a:ext>
            </a:extLst>
          </p:cNvPr>
          <p:cNvSpPr txBox="1"/>
          <p:nvPr/>
        </p:nvSpPr>
        <p:spPr>
          <a:xfrm>
            <a:off x="398180" y="1561973"/>
            <a:ext cx="6482679" cy="589072"/>
          </a:xfrm>
          <a:prstGeom prst="rect">
            <a:avLst/>
          </a:prstGeom>
          <a:solidFill>
            <a:srgbClr val="FDDE00"/>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sz="2400" b="1" dirty="0">
                <a:effectLst>
                  <a:outerShdw blurRad="38100" dist="38100" dir="2700000" algn="tl">
                    <a:srgbClr val="000000">
                      <a:alpha val="43137"/>
                    </a:srgbClr>
                  </a:outerShdw>
                </a:effectLst>
              </a:rPr>
              <a:t>1. </a:t>
            </a:r>
            <a:r>
              <a:rPr lang="sl-SI" sz="2400" b="1" i="1" dirty="0">
                <a:solidFill>
                  <a:schemeClr val="bg1"/>
                </a:solidFill>
                <a:effectLst>
                  <a:outerShdw blurRad="38100" dist="38100" dir="2700000" algn="tl">
                    <a:srgbClr val="000000">
                      <a:alpha val="43137"/>
                    </a:srgbClr>
                  </a:outerShdw>
                </a:effectLst>
              </a:rPr>
              <a:t>Usklajenost med izzivom in sposobnostmi</a:t>
            </a:r>
            <a:endParaRPr lang="en-GB" sz="2400" dirty="0"/>
          </a:p>
        </p:txBody>
      </p:sp>
      <p:sp>
        <p:nvSpPr>
          <p:cNvPr id="12" name="CaixaDeTexto 11">
            <a:extLst>
              <a:ext uri="{FF2B5EF4-FFF2-40B4-BE49-F238E27FC236}">
                <a16:creationId xmlns:a16="http://schemas.microsoft.com/office/drawing/2014/main" id="{74647F65-1D73-44A8-8478-41792D82C293}"/>
              </a:ext>
            </a:extLst>
          </p:cNvPr>
          <p:cNvSpPr txBox="1"/>
          <p:nvPr/>
        </p:nvSpPr>
        <p:spPr>
          <a:xfrm>
            <a:off x="398180" y="2227359"/>
            <a:ext cx="6482679" cy="589072"/>
          </a:xfrm>
          <a:prstGeom prst="rect">
            <a:avLst/>
          </a:prstGeom>
          <a:solidFill>
            <a:srgbClr val="F7981D"/>
          </a:solidFill>
          <a:effectLst>
            <a:outerShdw blurRad="50800" dist="38100" dir="2700000" algn="tl" rotWithShape="0">
              <a:prstClr val="black">
                <a:alpha val="40000"/>
              </a:prstClr>
            </a:outerShdw>
          </a:effectLst>
        </p:spPr>
        <p:txBody>
          <a:bodyPr wrap="square">
            <a:spAutoFit/>
          </a:bodyPr>
          <a:lstStyle/>
          <a:p>
            <a:pPr lvl="0">
              <a:lnSpc>
                <a:spcPct val="150000"/>
              </a:lnSpc>
              <a:spcAft>
                <a:spcPts val="600"/>
              </a:spcAft>
            </a:pPr>
            <a:r>
              <a:rPr lang="en-US" sz="2400" b="1" dirty="0">
                <a:effectLst>
                  <a:outerShdw blurRad="38100" dist="38100" dir="2700000" algn="tl">
                    <a:srgbClr val="000000">
                      <a:alpha val="43137"/>
                    </a:srgbClr>
                  </a:outerShdw>
                </a:effectLst>
                <a:ea typeface="Times New Roman" panose="02020603050405020304" pitchFamily="18" charset="0"/>
              </a:rPr>
              <a:t>2.</a:t>
            </a:r>
            <a:r>
              <a:rPr lang="en-US" sz="2400" b="1" i="1" dirty="0">
                <a:effectLst>
                  <a:outerShdw blurRad="38100" dist="38100" dir="2700000" algn="tl">
                    <a:srgbClr val="000000">
                      <a:alpha val="43137"/>
                    </a:srgbClr>
                  </a:outerShdw>
                </a:effectLst>
                <a:ea typeface="Times New Roman" panose="02020603050405020304" pitchFamily="18" charset="0"/>
              </a:rPr>
              <a:t> </a:t>
            </a: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rPr>
              <a:t>Zlitje z izvedbo</a:t>
            </a:r>
            <a:endParaRPr lang="en-US" sz="2400" dirty="0">
              <a:effectLst/>
              <a:ea typeface="Times New Roman" panose="02020603050405020304" pitchFamily="18" charset="0"/>
            </a:endParaRPr>
          </a:p>
        </p:txBody>
      </p:sp>
      <p:sp>
        <p:nvSpPr>
          <p:cNvPr id="4" name="CaixaDeTexto 3">
            <a:extLst>
              <a:ext uri="{FF2B5EF4-FFF2-40B4-BE49-F238E27FC236}">
                <a16:creationId xmlns:a16="http://schemas.microsoft.com/office/drawing/2014/main" id="{DF328342-2F09-4436-A9AF-A7870DDEADA1}"/>
              </a:ext>
            </a:extLst>
          </p:cNvPr>
          <p:cNvSpPr txBox="1"/>
          <p:nvPr/>
        </p:nvSpPr>
        <p:spPr>
          <a:xfrm>
            <a:off x="398180" y="2886614"/>
            <a:ext cx="6482679"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lvl="0" algn="just">
              <a:lnSpc>
                <a:spcPct val="150000"/>
              </a:lnSpc>
              <a:spcAft>
                <a:spcPts val="600"/>
              </a:spcAft>
            </a:pPr>
            <a:r>
              <a:rPr lang="en-US" sz="2400" b="1" dirty="0">
                <a:effectLst>
                  <a:outerShdw blurRad="38100" dist="38100" dir="2700000" algn="tl">
                    <a:srgbClr val="000000">
                      <a:alpha val="43137"/>
                    </a:srgbClr>
                  </a:outerShdw>
                </a:effectLst>
                <a:ea typeface="Times New Roman" panose="02020603050405020304" pitchFamily="18" charset="0"/>
              </a:rPr>
              <a:t>3 &amp; 4. </a:t>
            </a: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rPr>
              <a:t>Jasni cilji in povratna informacija</a:t>
            </a:r>
            <a:endParaRPr lang="en-US" sz="2400" dirty="0">
              <a:effectLst/>
              <a:ea typeface="Times New Roman" panose="02020603050405020304" pitchFamily="18" charset="0"/>
            </a:endParaRPr>
          </a:p>
        </p:txBody>
      </p:sp>
      <p:sp>
        <p:nvSpPr>
          <p:cNvPr id="5" name="CaixaDeTexto 4">
            <a:extLst>
              <a:ext uri="{FF2B5EF4-FFF2-40B4-BE49-F238E27FC236}">
                <a16:creationId xmlns:a16="http://schemas.microsoft.com/office/drawing/2014/main" id="{3328930E-2FCD-4120-B0DB-5711CA9FA798}"/>
              </a:ext>
            </a:extLst>
          </p:cNvPr>
          <p:cNvSpPr txBox="1"/>
          <p:nvPr/>
        </p:nvSpPr>
        <p:spPr>
          <a:xfrm>
            <a:off x="398180" y="3545869"/>
            <a:ext cx="6482679" cy="589072"/>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a:spAutoFit/>
          </a:bodyPr>
          <a:lstStyle/>
          <a:p>
            <a:pPr lvl="0" algn="just">
              <a:lnSpc>
                <a:spcPct val="150000"/>
              </a:lnSpc>
              <a:spcAft>
                <a:spcPts val="600"/>
              </a:spcAft>
            </a:pPr>
            <a:r>
              <a:rPr lang="en-US" sz="2400" b="1" dirty="0">
                <a:effectLst>
                  <a:outerShdw blurRad="38100" dist="38100" dir="2700000" algn="tl">
                    <a:srgbClr val="000000">
                      <a:alpha val="43137"/>
                    </a:srgbClr>
                  </a:outerShdw>
                </a:effectLst>
                <a:ea typeface="Times New Roman" panose="02020603050405020304" pitchFamily="18" charset="0"/>
              </a:rPr>
              <a:t>5. </a:t>
            </a: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rPr>
              <a:t>Popolna osredotočenost na nalogo, izziv</a:t>
            </a:r>
            <a:endParaRPr lang="en-US" sz="2400" dirty="0">
              <a:effectLst/>
              <a:ea typeface="Times New Roman" panose="02020603050405020304" pitchFamily="18" charset="0"/>
            </a:endParaRPr>
          </a:p>
        </p:txBody>
      </p:sp>
      <p:sp>
        <p:nvSpPr>
          <p:cNvPr id="6" name="CaixaDeTexto 5">
            <a:extLst>
              <a:ext uri="{FF2B5EF4-FFF2-40B4-BE49-F238E27FC236}">
                <a16:creationId xmlns:a16="http://schemas.microsoft.com/office/drawing/2014/main" id="{B22B0B40-EBB8-4D90-ABA4-922D987834F4}"/>
              </a:ext>
            </a:extLst>
          </p:cNvPr>
          <p:cNvSpPr txBox="1"/>
          <p:nvPr/>
        </p:nvSpPr>
        <p:spPr>
          <a:xfrm>
            <a:off x="398180" y="4205124"/>
            <a:ext cx="6482679"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lvl="0" algn="just">
              <a:lnSpc>
                <a:spcPct val="150000"/>
              </a:lnSpc>
              <a:spcAft>
                <a:spcPts val="600"/>
              </a:spcAft>
            </a:pPr>
            <a:r>
              <a:rPr lang="en-US" sz="2400" b="1" dirty="0">
                <a:effectLst>
                  <a:outerShdw blurRad="38100" dist="38100" dir="2700000" algn="tl">
                    <a:srgbClr val="000000">
                      <a:alpha val="43137"/>
                    </a:srgbClr>
                  </a:outerShdw>
                </a:effectLst>
                <a:ea typeface="Times New Roman" panose="02020603050405020304" pitchFamily="18" charset="0"/>
              </a:rPr>
              <a:t>6. </a:t>
            </a: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rPr>
              <a:t>Paradoks občutka nadzora</a:t>
            </a:r>
            <a:endParaRPr lang="en-US" sz="2400" dirty="0">
              <a:effectLst/>
              <a:ea typeface="Times New Roman" panose="02020603050405020304" pitchFamily="18" charset="0"/>
            </a:endParaRPr>
          </a:p>
        </p:txBody>
      </p:sp>
      <p:sp>
        <p:nvSpPr>
          <p:cNvPr id="8" name="CaixaDeTexto 7">
            <a:extLst>
              <a:ext uri="{FF2B5EF4-FFF2-40B4-BE49-F238E27FC236}">
                <a16:creationId xmlns:a16="http://schemas.microsoft.com/office/drawing/2014/main" id="{82433B81-1315-4DF6-82D6-0DE444B550AB}"/>
              </a:ext>
            </a:extLst>
          </p:cNvPr>
          <p:cNvSpPr txBox="1"/>
          <p:nvPr/>
        </p:nvSpPr>
        <p:spPr>
          <a:xfrm>
            <a:off x="398180" y="4869757"/>
            <a:ext cx="6482679" cy="589072"/>
          </a:xfrm>
          <a:prstGeom prst="rect">
            <a:avLst/>
          </a:prstGeom>
          <a:solidFill>
            <a:srgbClr val="FDDE00"/>
          </a:solidFill>
          <a:effectLst>
            <a:outerShdw blurRad="50800" dist="38100" dir="2700000" algn="tl" rotWithShape="0">
              <a:prstClr val="black">
                <a:alpha val="40000"/>
              </a:prstClr>
            </a:outerShdw>
          </a:effectLst>
        </p:spPr>
        <p:txBody>
          <a:bodyPr wrap="square">
            <a:spAutoFit/>
          </a:bodyPr>
          <a:lstStyle/>
          <a:p>
            <a:pPr lvl="0" algn="just">
              <a:lnSpc>
                <a:spcPct val="150000"/>
              </a:lnSpc>
              <a:spcAft>
                <a:spcPts val="600"/>
              </a:spcAft>
            </a:pPr>
            <a:r>
              <a:rPr lang="en-US" sz="2400" b="1" dirty="0">
                <a:effectLst>
                  <a:outerShdw blurRad="38100" dist="38100" dir="2700000" algn="tl">
                    <a:srgbClr val="000000">
                      <a:alpha val="43137"/>
                    </a:srgbClr>
                  </a:outerShdw>
                </a:effectLst>
                <a:ea typeface="Times New Roman" panose="02020603050405020304" pitchFamily="18" charset="0"/>
              </a:rPr>
              <a:t>7. </a:t>
            </a: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rPr>
              <a:t>Zmanjšana stopnja samozavedanja</a:t>
            </a:r>
            <a:endParaRPr lang="en-US" sz="2400" dirty="0">
              <a:effectLst/>
              <a:ea typeface="Times New Roman" panose="02020603050405020304" pitchFamily="18" charset="0"/>
            </a:endParaRPr>
          </a:p>
        </p:txBody>
      </p:sp>
      <p:sp>
        <p:nvSpPr>
          <p:cNvPr id="10" name="CaixaDeTexto 9">
            <a:extLst>
              <a:ext uri="{FF2B5EF4-FFF2-40B4-BE49-F238E27FC236}">
                <a16:creationId xmlns:a16="http://schemas.microsoft.com/office/drawing/2014/main" id="{5875F76E-6EAF-4BCB-AFC6-BF845148560D}"/>
              </a:ext>
            </a:extLst>
          </p:cNvPr>
          <p:cNvSpPr txBox="1"/>
          <p:nvPr/>
        </p:nvSpPr>
        <p:spPr>
          <a:xfrm>
            <a:off x="398180" y="5534390"/>
            <a:ext cx="6482679" cy="589072"/>
          </a:xfrm>
          <a:prstGeom prst="rect">
            <a:avLst/>
          </a:prstGeom>
          <a:solidFill>
            <a:srgbClr val="F7981D"/>
          </a:solidFill>
          <a:effectLst>
            <a:outerShdw blurRad="50800" dist="38100" dir="2700000" algn="tl" rotWithShape="0">
              <a:prstClr val="black">
                <a:alpha val="40000"/>
              </a:prstClr>
            </a:outerShdw>
          </a:effectLst>
        </p:spPr>
        <p:txBody>
          <a:bodyPr wrap="square">
            <a:spAutoFit/>
          </a:bodyPr>
          <a:lstStyle/>
          <a:p>
            <a:pPr lvl="0" algn="just">
              <a:lnSpc>
                <a:spcPct val="150000"/>
              </a:lnSpc>
              <a:spcAft>
                <a:spcPts val="600"/>
              </a:spcAft>
            </a:pPr>
            <a:r>
              <a:rPr lang="en-US" sz="2400" b="1" dirty="0">
                <a:effectLst>
                  <a:outerShdw blurRad="38100" dist="38100" dir="2700000" algn="tl">
                    <a:srgbClr val="000000">
                      <a:alpha val="43137"/>
                    </a:srgbClr>
                  </a:outerShdw>
                </a:effectLst>
                <a:ea typeface="Times New Roman" panose="02020603050405020304" pitchFamily="18" charset="0"/>
              </a:rPr>
              <a:t>8. </a:t>
            </a: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rPr>
              <a:t>Spremenjeno doživljanje časa</a:t>
            </a:r>
            <a:endParaRPr lang="en-US" sz="2400" dirty="0">
              <a:effectLst/>
              <a:ea typeface="Times New Roman" panose="02020603050405020304" pitchFamily="18" charset="0"/>
            </a:endParaRPr>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9611948"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Optimalnost izkustva</a:t>
            </a:r>
            <a:r>
              <a:rPr lang="en-US" sz="3600" b="1" dirty="0"/>
              <a:t>: </a:t>
            </a:r>
            <a:r>
              <a:rPr lang="sl-SI" sz="3600" b="1" dirty="0"/>
              <a:t>Doseganje občutka zanosa</a:t>
            </a:r>
            <a:endParaRPr lang="en-US" sz="3600" b="1" dirty="0"/>
          </a:p>
        </p:txBody>
      </p:sp>
      <p:sp>
        <p:nvSpPr>
          <p:cNvPr id="14" name="CaixaDeTexto 13">
            <a:extLst>
              <a:ext uri="{FF2B5EF4-FFF2-40B4-BE49-F238E27FC236}">
                <a16:creationId xmlns:a16="http://schemas.microsoft.com/office/drawing/2014/main" id="{730E186C-81C2-4AF4-B601-1F8595ADC295}"/>
              </a:ext>
            </a:extLst>
          </p:cNvPr>
          <p:cNvSpPr txBox="1"/>
          <p:nvPr/>
        </p:nvSpPr>
        <p:spPr>
          <a:xfrm>
            <a:off x="804269" y="959749"/>
            <a:ext cx="10451643" cy="553998"/>
          </a:xfrm>
          <a:prstGeom prst="rect">
            <a:avLst/>
          </a:prstGeom>
          <a:noFill/>
        </p:spPr>
        <p:txBody>
          <a:bodyPr wrap="square" rtlCol="0">
            <a:spAutoFit/>
          </a:bodyPr>
          <a:lstStyle/>
          <a:p>
            <a:r>
              <a:rPr lang="sl-SI" sz="3000" b="1" spc="-20" dirty="0">
                <a:solidFill>
                  <a:srgbClr val="6ECECB"/>
                </a:solidFill>
              </a:rPr>
              <a:t>Značilnosti občutka zanosa</a:t>
            </a:r>
            <a:r>
              <a:rPr lang="en-GB" sz="3000" b="1" spc="-20" dirty="0">
                <a:solidFill>
                  <a:srgbClr val="6ECECB"/>
                </a:solidFill>
              </a:rPr>
              <a:t>:</a:t>
            </a:r>
          </a:p>
        </p:txBody>
      </p:sp>
      <p:pic>
        <p:nvPicPr>
          <p:cNvPr id="15" name="Imagem 14">
            <a:extLst>
              <a:ext uri="{FF2B5EF4-FFF2-40B4-BE49-F238E27FC236}">
                <a16:creationId xmlns:a16="http://schemas.microsoft.com/office/drawing/2014/main" id="{CF29EED5-E83A-476D-9487-5CBC02510639}"/>
              </a:ext>
            </a:extLst>
          </p:cNvPr>
          <p:cNvPicPr>
            <a:picLocks/>
          </p:cNvPicPr>
          <p:nvPr/>
        </p:nvPicPr>
        <p:blipFill>
          <a:blip r:embed="rId4"/>
          <a:stretch>
            <a:fillRect/>
          </a:stretch>
        </p:blipFill>
        <p:spPr>
          <a:xfrm flipH="1">
            <a:off x="356808" y="1074748"/>
            <a:ext cx="324000" cy="324000"/>
          </a:xfrm>
          <a:prstGeom prst="rect">
            <a:avLst/>
          </a:prstGeom>
        </p:spPr>
      </p:pic>
    </p:spTree>
    <p:extLst>
      <p:ext uri="{BB962C8B-B14F-4D97-AF65-F5344CB8AC3E}">
        <p14:creationId xmlns:p14="http://schemas.microsoft.com/office/powerpoint/2010/main" val="3874803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eta: Circular 71">
            <a:extLst>
              <a:ext uri="{FF2B5EF4-FFF2-40B4-BE49-F238E27FC236}">
                <a16:creationId xmlns:a16="http://schemas.microsoft.com/office/drawing/2014/main" id="{3258CDEC-74EE-40AB-B4F0-E7052EDD05B3}"/>
              </a:ext>
            </a:extLst>
          </p:cNvPr>
          <p:cNvSpPr/>
          <p:nvPr/>
        </p:nvSpPr>
        <p:spPr>
          <a:xfrm rot="10800000" flipH="1">
            <a:off x="3956143" y="1183434"/>
            <a:ext cx="4354745" cy="4808803"/>
          </a:xfrm>
          <a:prstGeom prst="circularArrow">
            <a:avLst/>
          </a:prstGeom>
          <a:solidFill>
            <a:srgbClr val="E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9934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Optimalnost izkustva</a:t>
            </a:r>
            <a:r>
              <a:rPr lang="en-US" sz="3600" b="1" dirty="0"/>
              <a:t>: </a:t>
            </a:r>
            <a:r>
              <a:rPr lang="sl-SI" sz="3600" b="1" dirty="0"/>
              <a:t>Doseganje zanosa v turizmu</a:t>
            </a:r>
            <a:endParaRPr lang="en-US" sz="3600" b="1" dirty="0"/>
          </a:p>
        </p:txBody>
      </p:sp>
      <p:sp>
        <p:nvSpPr>
          <p:cNvPr id="30" name="Oval 29">
            <a:extLst>
              <a:ext uri="{FF2B5EF4-FFF2-40B4-BE49-F238E27FC236}">
                <a16:creationId xmlns:a16="http://schemas.microsoft.com/office/drawing/2014/main" id="{6FBC580B-CAC0-4F94-9863-E72D68CFFF55}"/>
              </a:ext>
            </a:extLst>
          </p:cNvPr>
          <p:cNvSpPr/>
          <p:nvPr/>
        </p:nvSpPr>
        <p:spPr>
          <a:xfrm>
            <a:off x="5174764" y="3164782"/>
            <a:ext cx="2052761" cy="994989"/>
          </a:xfrm>
          <a:prstGeom prst="ellipse">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4000" b="1" dirty="0">
                <a:effectLst>
                  <a:outerShdw blurRad="38100" dist="38100" dir="2700000" algn="tl">
                    <a:srgbClr val="000000">
                      <a:alpha val="43137"/>
                    </a:srgbClr>
                  </a:outerShdw>
                </a:effectLst>
              </a:rPr>
              <a:t>Zanos</a:t>
            </a:r>
            <a:endParaRPr lang="en-GB" sz="4000" b="1" dirty="0">
              <a:effectLst>
                <a:outerShdw blurRad="38100" dist="38100" dir="2700000" algn="tl">
                  <a:srgbClr val="000000">
                    <a:alpha val="43137"/>
                  </a:srgbClr>
                </a:outerShdw>
              </a:effectLst>
            </a:endParaRPr>
          </a:p>
        </p:txBody>
      </p:sp>
      <p:sp>
        <p:nvSpPr>
          <p:cNvPr id="5" name="CaixaDeTexto 4">
            <a:extLst>
              <a:ext uri="{FF2B5EF4-FFF2-40B4-BE49-F238E27FC236}">
                <a16:creationId xmlns:a16="http://schemas.microsoft.com/office/drawing/2014/main" id="{66D58042-92B3-450C-8903-3C4E1F992982}"/>
              </a:ext>
            </a:extLst>
          </p:cNvPr>
          <p:cNvSpPr txBox="1"/>
          <p:nvPr/>
        </p:nvSpPr>
        <p:spPr>
          <a:xfrm>
            <a:off x="313469" y="2546753"/>
            <a:ext cx="4885334" cy="892552"/>
          </a:xfrm>
          <a:prstGeom prst="rect">
            <a:avLst/>
          </a:prstGeom>
          <a:noFill/>
        </p:spPr>
        <p:txBody>
          <a:bodyPr wrap="square" rtlCol="0">
            <a:spAutoFit/>
          </a:bodyPr>
          <a:lstStyle/>
          <a:p>
            <a:r>
              <a:rPr lang="sl-SI" sz="2800" b="1" dirty="0">
                <a:solidFill>
                  <a:srgbClr val="F7981D"/>
                </a:solidFill>
              </a:rPr>
              <a:t>Odstranite zunanje dražljaje</a:t>
            </a:r>
            <a:endParaRPr lang="en-GB" sz="2800" b="1" dirty="0">
              <a:solidFill>
                <a:srgbClr val="F7981D"/>
              </a:solidFill>
            </a:endParaRPr>
          </a:p>
          <a:p>
            <a:r>
              <a:rPr lang="en-GB" sz="2400" dirty="0"/>
              <a:t>(e.g., </a:t>
            </a:r>
            <a:r>
              <a:rPr lang="sl-SI" sz="2400" dirty="0"/>
              <a:t>izklopiti telefon</a:t>
            </a:r>
            <a:r>
              <a:rPr lang="en-GB" sz="2400" dirty="0"/>
              <a:t>)</a:t>
            </a:r>
          </a:p>
        </p:txBody>
      </p:sp>
      <p:sp>
        <p:nvSpPr>
          <p:cNvPr id="33" name="CaixaDeTexto 32">
            <a:extLst>
              <a:ext uri="{FF2B5EF4-FFF2-40B4-BE49-F238E27FC236}">
                <a16:creationId xmlns:a16="http://schemas.microsoft.com/office/drawing/2014/main" id="{3FA7BD05-4743-4837-BA2B-2B4151428928}"/>
              </a:ext>
            </a:extLst>
          </p:cNvPr>
          <p:cNvSpPr txBox="1"/>
          <p:nvPr/>
        </p:nvSpPr>
        <p:spPr>
          <a:xfrm>
            <a:off x="2877824" y="5457385"/>
            <a:ext cx="6471292" cy="1323439"/>
          </a:xfrm>
          <a:prstGeom prst="rect">
            <a:avLst/>
          </a:prstGeom>
          <a:noFill/>
        </p:spPr>
        <p:txBody>
          <a:bodyPr wrap="square" rtlCol="0">
            <a:spAutoFit/>
          </a:bodyPr>
          <a:lstStyle/>
          <a:p>
            <a:r>
              <a:rPr lang="sl-SI" sz="2800" b="1" dirty="0">
                <a:solidFill>
                  <a:srgbClr val="F7981D"/>
                </a:solidFill>
              </a:rPr>
              <a:t>Identificirajte specifične naloge, ki jim morajo udeleženci slediti</a:t>
            </a:r>
            <a:endParaRPr lang="en-GB" sz="2800" b="1" dirty="0">
              <a:solidFill>
                <a:srgbClr val="F7981D"/>
              </a:solidFill>
            </a:endParaRPr>
          </a:p>
          <a:p>
            <a:r>
              <a:rPr lang="en-GB" sz="2400" dirty="0"/>
              <a:t>(e.g., </a:t>
            </a:r>
            <a:r>
              <a:rPr lang="sl-SI" sz="2400" dirty="0"/>
              <a:t>pokušina vina z zaprtimi očmi</a:t>
            </a:r>
            <a:r>
              <a:rPr lang="en-GB" sz="2400" dirty="0"/>
              <a:t>)</a:t>
            </a:r>
          </a:p>
        </p:txBody>
      </p:sp>
      <p:sp>
        <p:nvSpPr>
          <p:cNvPr id="34" name="CaixaDeTexto 33">
            <a:extLst>
              <a:ext uri="{FF2B5EF4-FFF2-40B4-BE49-F238E27FC236}">
                <a16:creationId xmlns:a16="http://schemas.microsoft.com/office/drawing/2014/main" id="{741DE4C7-73C9-4ABA-918A-039B5A0B200C}"/>
              </a:ext>
            </a:extLst>
          </p:cNvPr>
          <p:cNvSpPr txBox="1"/>
          <p:nvPr/>
        </p:nvSpPr>
        <p:spPr>
          <a:xfrm>
            <a:off x="7792629" y="4087541"/>
            <a:ext cx="4265052" cy="1292662"/>
          </a:xfrm>
          <a:prstGeom prst="rect">
            <a:avLst/>
          </a:prstGeom>
          <a:noFill/>
        </p:spPr>
        <p:txBody>
          <a:bodyPr wrap="square" rtlCol="0">
            <a:spAutoFit/>
          </a:bodyPr>
          <a:lstStyle/>
          <a:p>
            <a:r>
              <a:rPr lang="sl-SI" sz="3000" b="1" dirty="0">
                <a:solidFill>
                  <a:srgbClr val="F7981D"/>
                </a:solidFill>
              </a:rPr>
              <a:t>Vzpostavite jasne cilje</a:t>
            </a:r>
            <a:endParaRPr lang="en-GB" sz="3000" b="1" dirty="0">
              <a:solidFill>
                <a:srgbClr val="F7981D"/>
              </a:solidFill>
            </a:endParaRPr>
          </a:p>
          <a:p>
            <a:r>
              <a:rPr lang="en-GB" sz="2400" dirty="0"/>
              <a:t>(e.g., </a:t>
            </a:r>
            <a:r>
              <a:rPr lang="sl-SI" sz="2400" dirty="0"/>
              <a:t>ugotavljanje vinske sorte na podlagi opisa vina</a:t>
            </a:r>
            <a:r>
              <a:rPr lang="en-GB" sz="2400" dirty="0"/>
              <a:t>)</a:t>
            </a:r>
          </a:p>
        </p:txBody>
      </p:sp>
      <p:sp>
        <p:nvSpPr>
          <p:cNvPr id="36" name="CaixaDeTexto 35">
            <a:extLst>
              <a:ext uri="{FF2B5EF4-FFF2-40B4-BE49-F238E27FC236}">
                <a16:creationId xmlns:a16="http://schemas.microsoft.com/office/drawing/2014/main" id="{B2B49F1C-7092-4CE3-A69D-6C6C01614B2E}"/>
              </a:ext>
            </a:extLst>
          </p:cNvPr>
          <p:cNvSpPr txBox="1"/>
          <p:nvPr/>
        </p:nvSpPr>
        <p:spPr>
          <a:xfrm>
            <a:off x="7316958" y="2717697"/>
            <a:ext cx="4875042" cy="1292662"/>
          </a:xfrm>
          <a:prstGeom prst="rect">
            <a:avLst/>
          </a:prstGeom>
          <a:noFill/>
        </p:spPr>
        <p:txBody>
          <a:bodyPr wrap="square" rtlCol="0">
            <a:spAutoFit/>
          </a:bodyPr>
          <a:lstStyle/>
          <a:p>
            <a:r>
              <a:rPr lang="sl-SI" sz="3000" b="1" dirty="0">
                <a:solidFill>
                  <a:srgbClr val="F7981D"/>
                </a:solidFill>
              </a:rPr>
              <a:t>Podajte povratno informacijo</a:t>
            </a:r>
            <a:endParaRPr lang="en-GB" sz="3000" b="1" dirty="0">
              <a:solidFill>
                <a:srgbClr val="F7981D"/>
              </a:solidFill>
            </a:endParaRPr>
          </a:p>
          <a:p>
            <a:r>
              <a:rPr lang="en-GB" sz="2400" dirty="0"/>
              <a:t>(e.g., </a:t>
            </a:r>
            <a:r>
              <a:rPr lang="sl-SI" sz="2400" dirty="0"/>
              <a:t>pravilno</a:t>
            </a:r>
            <a:r>
              <a:rPr lang="en-GB" sz="2400" dirty="0"/>
              <a:t>, </a:t>
            </a:r>
            <a:r>
              <a:rPr lang="sl-SI" sz="2400" dirty="0"/>
              <a:t>narobe</a:t>
            </a:r>
            <a:r>
              <a:rPr lang="en-GB" sz="2400" dirty="0"/>
              <a:t>, </a:t>
            </a:r>
            <a:r>
              <a:rPr lang="sl-SI" sz="2400" dirty="0"/>
              <a:t>okus</a:t>
            </a:r>
            <a:r>
              <a:rPr lang="en-GB" sz="2400" dirty="0"/>
              <a:t>, </a:t>
            </a:r>
            <a:r>
              <a:rPr lang="en-GB" sz="2400" dirty="0" err="1"/>
              <a:t>te</a:t>
            </a:r>
            <a:r>
              <a:rPr lang="sl-SI" sz="2400" dirty="0" err="1"/>
              <a:t>hnika</a:t>
            </a:r>
            <a:r>
              <a:rPr lang="en-GB" sz="2400" dirty="0"/>
              <a:t>,</a:t>
            </a:r>
            <a:r>
              <a:rPr lang="sl-SI" sz="2400" dirty="0"/>
              <a:t> vonj)</a:t>
            </a:r>
            <a:endParaRPr lang="en-GB" sz="2400" dirty="0"/>
          </a:p>
        </p:txBody>
      </p:sp>
      <p:sp>
        <p:nvSpPr>
          <p:cNvPr id="38" name="CaixaDeTexto 37">
            <a:extLst>
              <a:ext uri="{FF2B5EF4-FFF2-40B4-BE49-F238E27FC236}">
                <a16:creationId xmlns:a16="http://schemas.microsoft.com/office/drawing/2014/main" id="{A54E73E9-FE85-4CA9-B619-46520BEDEE72}"/>
              </a:ext>
            </a:extLst>
          </p:cNvPr>
          <p:cNvSpPr txBox="1"/>
          <p:nvPr/>
        </p:nvSpPr>
        <p:spPr>
          <a:xfrm>
            <a:off x="2909482" y="1044645"/>
            <a:ext cx="2448000" cy="523220"/>
          </a:xfrm>
          <a:prstGeom prst="rect">
            <a:avLst/>
          </a:prstGeom>
          <a:noFill/>
        </p:spPr>
        <p:txBody>
          <a:bodyPr wrap="square" rtlCol="0">
            <a:spAutoFit/>
          </a:bodyPr>
          <a:lstStyle/>
          <a:p>
            <a:pPr algn="ctr"/>
            <a:r>
              <a:rPr lang="sl-SI" sz="2800" b="1" dirty="0"/>
              <a:t>Veselje</a:t>
            </a:r>
            <a:endParaRPr lang="en-GB" sz="2800" b="1" dirty="0"/>
          </a:p>
        </p:txBody>
      </p:sp>
      <p:sp>
        <p:nvSpPr>
          <p:cNvPr id="39" name="CaixaDeTexto 38">
            <a:extLst>
              <a:ext uri="{FF2B5EF4-FFF2-40B4-BE49-F238E27FC236}">
                <a16:creationId xmlns:a16="http://schemas.microsoft.com/office/drawing/2014/main" id="{F9CCCAF0-1778-4BAF-8498-73B77EFDD112}"/>
              </a:ext>
            </a:extLst>
          </p:cNvPr>
          <p:cNvSpPr txBox="1"/>
          <p:nvPr/>
        </p:nvSpPr>
        <p:spPr>
          <a:xfrm>
            <a:off x="304175" y="1548955"/>
            <a:ext cx="2628000" cy="523220"/>
          </a:xfrm>
          <a:prstGeom prst="rect">
            <a:avLst/>
          </a:prstGeom>
          <a:noFill/>
        </p:spPr>
        <p:txBody>
          <a:bodyPr wrap="square" rtlCol="0">
            <a:spAutoFit/>
          </a:bodyPr>
          <a:lstStyle/>
          <a:p>
            <a:pPr algn="ctr"/>
            <a:r>
              <a:rPr lang="sl-SI" sz="2800" b="1" dirty="0"/>
              <a:t>Pomenljivost</a:t>
            </a:r>
            <a:endParaRPr lang="en-GB" sz="2800" b="1" dirty="0"/>
          </a:p>
        </p:txBody>
      </p:sp>
      <p:sp>
        <p:nvSpPr>
          <p:cNvPr id="40" name="CaixaDeTexto 39">
            <a:extLst>
              <a:ext uri="{FF2B5EF4-FFF2-40B4-BE49-F238E27FC236}">
                <a16:creationId xmlns:a16="http://schemas.microsoft.com/office/drawing/2014/main" id="{E4284BA8-A661-4D7D-B538-C78B4D9383B9}"/>
              </a:ext>
            </a:extLst>
          </p:cNvPr>
          <p:cNvSpPr txBox="1"/>
          <p:nvPr/>
        </p:nvSpPr>
        <p:spPr>
          <a:xfrm>
            <a:off x="9263687" y="1548955"/>
            <a:ext cx="2628000" cy="523220"/>
          </a:xfrm>
          <a:prstGeom prst="rect">
            <a:avLst/>
          </a:prstGeom>
          <a:noFill/>
        </p:spPr>
        <p:txBody>
          <a:bodyPr wrap="square" rtlCol="0">
            <a:spAutoFit/>
          </a:bodyPr>
          <a:lstStyle/>
          <a:p>
            <a:pPr algn="ctr"/>
            <a:r>
              <a:rPr lang="en-GB" sz="2800" b="1" dirty="0"/>
              <a:t>Nov</a:t>
            </a:r>
            <a:r>
              <a:rPr lang="sl-SI" sz="2800" b="1" dirty="0" err="1"/>
              <a:t>iteta</a:t>
            </a:r>
            <a:endParaRPr lang="en-GB" sz="2800" b="1" dirty="0"/>
          </a:p>
        </p:txBody>
      </p:sp>
      <p:sp>
        <p:nvSpPr>
          <p:cNvPr id="41" name="CaixaDeTexto 40">
            <a:extLst>
              <a:ext uri="{FF2B5EF4-FFF2-40B4-BE49-F238E27FC236}">
                <a16:creationId xmlns:a16="http://schemas.microsoft.com/office/drawing/2014/main" id="{1B6312A7-F639-4F12-9DDC-247049A4E393}"/>
              </a:ext>
            </a:extLst>
          </p:cNvPr>
          <p:cNvSpPr txBox="1"/>
          <p:nvPr/>
        </p:nvSpPr>
        <p:spPr>
          <a:xfrm>
            <a:off x="5254775" y="1810565"/>
            <a:ext cx="1682449" cy="830997"/>
          </a:xfrm>
          <a:prstGeom prst="rect">
            <a:avLst/>
          </a:prstGeom>
          <a:noFill/>
        </p:spPr>
        <p:txBody>
          <a:bodyPr wrap="square" rtlCol="0">
            <a:spAutoFit/>
          </a:bodyPr>
          <a:lstStyle/>
          <a:p>
            <a:pPr algn="ctr"/>
            <a:r>
              <a:rPr lang="sl-SI" sz="2400" dirty="0"/>
              <a:t>Pozornost</a:t>
            </a:r>
            <a:endParaRPr lang="en-GB" sz="2400" dirty="0"/>
          </a:p>
          <a:p>
            <a:pPr algn="ctr"/>
            <a:r>
              <a:rPr lang="sl-SI" sz="2400" dirty="0"/>
              <a:t>Interakcija</a:t>
            </a:r>
            <a:endParaRPr lang="en-GB" sz="2400" dirty="0"/>
          </a:p>
        </p:txBody>
      </p:sp>
      <p:cxnSp>
        <p:nvCxnSpPr>
          <p:cNvPr id="8" name="Conexão reta unidirecional 7">
            <a:extLst>
              <a:ext uri="{FF2B5EF4-FFF2-40B4-BE49-F238E27FC236}">
                <a16:creationId xmlns:a16="http://schemas.microsoft.com/office/drawing/2014/main" id="{1B92D023-67EE-4BE3-BB36-7EC5D8C42847}"/>
              </a:ext>
            </a:extLst>
          </p:cNvPr>
          <p:cNvCxnSpPr>
            <a:cxnSpLocks/>
            <a:stCxn id="39" idx="2"/>
            <a:endCxn id="41" idx="1"/>
          </p:cNvCxnSpPr>
          <p:nvPr/>
        </p:nvCxnSpPr>
        <p:spPr>
          <a:xfrm>
            <a:off x="1618175" y="2072175"/>
            <a:ext cx="3636600" cy="153889"/>
          </a:xfrm>
          <a:prstGeom prst="straightConnector1">
            <a:avLst/>
          </a:prstGeom>
          <a:ln w="57150">
            <a:solidFill>
              <a:srgbClr val="6ECECB"/>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exão reta unidirecional 41">
            <a:extLst>
              <a:ext uri="{FF2B5EF4-FFF2-40B4-BE49-F238E27FC236}">
                <a16:creationId xmlns:a16="http://schemas.microsoft.com/office/drawing/2014/main" id="{A1225C55-7113-4851-8129-83F3C79A1356}"/>
              </a:ext>
            </a:extLst>
          </p:cNvPr>
          <p:cNvCxnSpPr>
            <a:stCxn id="38" idx="2"/>
            <a:endCxn id="41" idx="0"/>
          </p:cNvCxnSpPr>
          <p:nvPr/>
        </p:nvCxnSpPr>
        <p:spPr>
          <a:xfrm>
            <a:off x="4133482" y="1567865"/>
            <a:ext cx="1962518" cy="242700"/>
          </a:xfrm>
          <a:prstGeom prst="straightConnector1">
            <a:avLst/>
          </a:prstGeom>
          <a:ln w="57150">
            <a:solidFill>
              <a:srgbClr val="6ECECB"/>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exão reta unidirecional 43">
            <a:extLst>
              <a:ext uri="{FF2B5EF4-FFF2-40B4-BE49-F238E27FC236}">
                <a16:creationId xmlns:a16="http://schemas.microsoft.com/office/drawing/2014/main" id="{30A32F66-283F-45C1-8A5D-90B107562569}"/>
              </a:ext>
            </a:extLst>
          </p:cNvPr>
          <p:cNvCxnSpPr>
            <a:cxnSpLocks/>
            <a:stCxn id="40" idx="2"/>
            <a:endCxn id="41" idx="3"/>
          </p:cNvCxnSpPr>
          <p:nvPr/>
        </p:nvCxnSpPr>
        <p:spPr>
          <a:xfrm flipH="1">
            <a:off x="6937224" y="2072175"/>
            <a:ext cx="3640463" cy="153889"/>
          </a:xfrm>
          <a:prstGeom prst="straightConnector1">
            <a:avLst/>
          </a:prstGeom>
          <a:ln w="57150">
            <a:solidFill>
              <a:srgbClr val="6ECECB"/>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exão reta unidirecional 45">
            <a:extLst>
              <a:ext uri="{FF2B5EF4-FFF2-40B4-BE49-F238E27FC236}">
                <a16:creationId xmlns:a16="http://schemas.microsoft.com/office/drawing/2014/main" id="{D64A597B-5E6C-4416-87E4-54DD0EF71A3B}"/>
              </a:ext>
            </a:extLst>
          </p:cNvPr>
          <p:cNvCxnSpPr>
            <a:cxnSpLocks/>
            <a:stCxn id="41" idx="2"/>
          </p:cNvCxnSpPr>
          <p:nvPr/>
        </p:nvCxnSpPr>
        <p:spPr>
          <a:xfrm>
            <a:off x="6096000" y="2641562"/>
            <a:ext cx="0" cy="335032"/>
          </a:xfrm>
          <a:prstGeom prst="straightConnector1">
            <a:avLst/>
          </a:prstGeom>
          <a:ln w="57150">
            <a:solidFill>
              <a:srgbClr val="6ECECB"/>
            </a:solidFill>
            <a:tailEnd type="triangle"/>
          </a:ln>
        </p:spPr>
        <p:style>
          <a:lnRef idx="1">
            <a:schemeClr val="accent1"/>
          </a:lnRef>
          <a:fillRef idx="0">
            <a:schemeClr val="accent1"/>
          </a:fillRef>
          <a:effectRef idx="0">
            <a:schemeClr val="accent1"/>
          </a:effectRef>
          <a:fontRef idx="minor">
            <a:schemeClr val="tx1"/>
          </a:fontRef>
        </p:style>
      </p:cxnSp>
      <p:sp>
        <p:nvSpPr>
          <p:cNvPr id="55" name="CaixaDeTexto 54">
            <a:extLst>
              <a:ext uri="{FF2B5EF4-FFF2-40B4-BE49-F238E27FC236}">
                <a16:creationId xmlns:a16="http://schemas.microsoft.com/office/drawing/2014/main" id="{09B11F20-1C62-4B28-8F45-D286682D48E8}"/>
              </a:ext>
            </a:extLst>
          </p:cNvPr>
          <p:cNvSpPr txBox="1"/>
          <p:nvPr/>
        </p:nvSpPr>
        <p:spPr>
          <a:xfrm>
            <a:off x="6834517" y="1044646"/>
            <a:ext cx="2858122" cy="954107"/>
          </a:xfrm>
          <a:prstGeom prst="rect">
            <a:avLst/>
          </a:prstGeom>
          <a:noFill/>
        </p:spPr>
        <p:txBody>
          <a:bodyPr wrap="square" rtlCol="0">
            <a:spAutoFit/>
          </a:bodyPr>
          <a:lstStyle/>
          <a:p>
            <a:pPr algn="ctr"/>
            <a:r>
              <a:rPr lang="sl-SI" sz="2800" b="1" dirty="0"/>
              <a:t>Vpetost v situacijo</a:t>
            </a:r>
            <a:endParaRPr lang="en-GB" sz="2800" b="1" dirty="0"/>
          </a:p>
        </p:txBody>
      </p:sp>
      <p:cxnSp>
        <p:nvCxnSpPr>
          <p:cNvPr id="57" name="Conexão reta unidirecional 56">
            <a:extLst>
              <a:ext uri="{FF2B5EF4-FFF2-40B4-BE49-F238E27FC236}">
                <a16:creationId xmlns:a16="http://schemas.microsoft.com/office/drawing/2014/main" id="{B8363BE0-806C-4A13-B75E-9B6B8682E78E}"/>
              </a:ext>
            </a:extLst>
          </p:cNvPr>
          <p:cNvCxnSpPr>
            <a:cxnSpLocks/>
            <a:stCxn id="55" idx="2"/>
            <a:endCxn id="41" idx="0"/>
          </p:cNvCxnSpPr>
          <p:nvPr/>
        </p:nvCxnSpPr>
        <p:spPr>
          <a:xfrm flipH="1" flipV="1">
            <a:off x="6096000" y="1810565"/>
            <a:ext cx="2167578" cy="188188"/>
          </a:xfrm>
          <a:prstGeom prst="straightConnector1">
            <a:avLst/>
          </a:prstGeom>
          <a:ln w="57150">
            <a:solidFill>
              <a:srgbClr val="6ECECB"/>
            </a:solidFill>
            <a:tailEnd type="triangle"/>
          </a:ln>
        </p:spPr>
        <p:style>
          <a:lnRef idx="1">
            <a:schemeClr val="accent1"/>
          </a:lnRef>
          <a:fillRef idx="0">
            <a:schemeClr val="accent1"/>
          </a:fillRef>
          <a:effectRef idx="0">
            <a:schemeClr val="accent1"/>
          </a:effectRef>
          <a:fontRef idx="minor">
            <a:schemeClr val="tx1"/>
          </a:fontRef>
        </p:style>
      </p:cxnSp>
      <p:sp>
        <p:nvSpPr>
          <p:cNvPr id="77" name="CaixaDeTexto 76">
            <a:extLst>
              <a:ext uri="{FF2B5EF4-FFF2-40B4-BE49-F238E27FC236}">
                <a16:creationId xmlns:a16="http://schemas.microsoft.com/office/drawing/2014/main" id="{2D164940-876C-41DE-8D96-A2FEB267969F}"/>
              </a:ext>
            </a:extLst>
          </p:cNvPr>
          <p:cNvSpPr txBox="1"/>
          <p:nvPr/>
        </p:nvSpPr>
        <p:spPr>
          <a:xfrm>
            <a:off x="4508259" y="4159771"/>
            <a:ext cx="3194938" cy="954107"/>
          </a:xfrm>
          <a:prstGeom prst="rect">
            <a:avLst/>
          </a:prstGeom>
          <a:noFill/>
        </p:spPr>
        <p:txBody>
          <a:bodyPr wrap="square" rtlCol="0">
            <a:spAutoFit/>
          </a:bodyPr>
          <a:lstStyle/>
          <a:p>
            <a:pPr algn="ctr"/>
            <a:r>
              <a:rPr lang="sl-SI" sz="2400" b="1" dirty="0">
                <a:solidFill>
                  <a:srgbClr val="6ECECB"/>
                </a:solidFill>
              </a:rPr>
              <a:t>Izkušnja</a:t>
            </a:r>
            <a:r>
              <a:rPr lang="en-GB" sz="2400" b="1" dirty="0">
                <a:solidFill>
                  <a:srgbClr val="6ECECB"/>
                </a:solidFill>
              </a:rPr>
              <a:t>:</a:t>
            </a:r>
          </a:p>
          <a:p>
            <a:pPr algn="ctr"/>
            <a:r>
              <a:rPr lang="sl-SI" sz="3200" b="1" dirty="0"/>
              <a:t>Obisk vinoteke</a:t>
            </a:r>
            <a:endParaRPr lang="en-GB" sz="3200" b="1" dirty="0"/>
          </a:p>
        </p:txBody>
      </p:sp>
      <p:sp>
        <p:nvSpPr>
          <p:cNvPr id="89" name="CaixaDeTexto 88">
            <a:extLst>
              <a:ext uri="{FF2B5EF4-FFF2-40B4-BE49-F238E27FC236}">
                <a16:creationId xmlns:a16="http://schemas.microsoft.com/office/drawing/2014/main" id="{8FDB7986-983D-42F3-83B4-27C2D36939E3}"/>
              </a:ext>
            </a:extLst>
          </p:cNvPr>
          <p:cNvSpPr txBox="1"/>
          <p:nvPr/>
        </p:nvSpPr>
        <p:spPr>
          <a:xfrm>
            <a:off x="0" y="3787963"/>
            <a:ext cx="5671595" cy="1292662"/>
          </a:xfrm>
          <a:prstGeom prst="rect">
            <a:avLst/>
          </a:prstGeom>
          <a:noFill/>
        </p:spPr>
        <p:txBody>
          <a:bodyPr wrap="square" rtlCol="0">
            <a:spAutoFit/>
          </a:bodyPr>
          <a:lstStyle/>
          <a:p>
            <a:r>
              <a:rPr lang="sl-SI" sz="3000" b="1" dirty="0">
                <a:solidFill>
                  <a:srgbClr val="F7981D"/>
                </a:solidFill>
              </a:rPr>
              <a:t>Poskrbite za dražljaje, motivacijo</a:t>
            </a:r>
            <a:endParaRPr lang="en-GB" sz="3000" b="1" dirty="0">
              <a:solidFill>
                <a:srgbClr val="F7981D"/>
              </a:solidFill>
            </a:endParaRPr>
          </a:p>
          <a:p>
            <a:r>
              <a:rPr lang="en-GB" sz="2400" dirty="0"/>
              <a:t>(e.g., </a:t>
            </a:r>
            <a:r>
              <a:rPr lang="sl-SI" sz="2400" dirty="0"/>
              <a:t>voden obisk</a:t>
            </a:r>
            <a:r>
              <a:rPr lang="en-GB" sz="2400" dirty="0"/>
              <a:t> + </a:t>
            </a:r>
            <a:r>
              <a:rPr lang="sl-SI" sz="2400" dirty="0"/>
              <a:t>krajši tečaj pokušine vina</a:t>
            </a:r>
            <a:r>
              <a:rPr lang="en-GB" sz="2400" dirty="0"/>
              <a:t>)</a:t>
            </a:r>
          </a:p>
        </p:txBody>
      </p:sp>
    </p:spTree>
    <p:extLst>
      <p:ext uri="{BB962C8B-B14F-4D97-AF65-F5344CB8AC3E}">
        <p14:creationId xmlns:p14="http://schemas.microsoft.com/office/powerpoint/2010/main" val="2392793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https://youtu.be/8h6IMYRoCZw</a:t>
            </a:r>
            <a:r>
              <a:rPr lang="en-GB" sz="1050" dirty="0"/>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Video #2</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pic>
        <p:nvPicPr>
          <p:cNvPr id="4" name="Multimédia Online 3" title="FLOW BY MIHALY CSIKSZENTMIHALYI | ANIMATED BOOK SUMMARY">
            <a:hlinkClick r:id="" action="ppaction://media"/>
            <a:extLst>
              <a:ext uri="{FF2B5EF4-FFF2-40B4-BE49-F238E27FC236}">
                <a16:creationId xmlns:a16="http://schemas.microsoft.com/office/drawing/2014/main" id="{41CF6B87-0C5B-4200-9458-C59A4E422988}"/>
              </a:ext>
            </a:extLst>
          </p:cNvPr>
          <p:cNvPicPr>
            <a:picLocks noRot="1"/>
          </p:cNvPicPr>
          <p:nvPr>
            <a:videoFile r:link="rId1"/>
          </p:nvPr>
        </p:nvPicPr>
        <p:blipFill>
          <a:blip r:embed="rId5"/>
          <a:stretch>
            <a:fillRect/>
          </a:stretch>
        </p:blipFill>
        <p:spPr>
          <a:xfrm>
            <a:off x="2660073" y="1289335"/>
            <a:ext cx="6948000" cy="4284000"/>
          </a:xfrm>
          <a:prstGeom prst="rect">
            <a:avLst/>
          </a:prstGeom>
        </p:spPr>
      </p:pic>
      <p:sp>
        <p:nvSpPr>
          <p:cNvPr id="6" name="CaixaDeTexto 5">
            <a:extLst>
              <a:ext uri="{FF2B5EF4-FFF2-40B4-BE49-F238E27FC236}">
                <a16:creationId xmlns:a16="http://schemas.microsoft.com/office/drawing/2014/main" id="{BCAE6A15-1085-4626-B96F-E914B820BF01}"/>
              </a:ext>
            </a:extLst>
          </p:cNvPr>
          <p:cNvSpPr txBox="1"/>
          <p:nvPr/>
        </p:nvSpPr>
        <p:spPr>
          <a:xfrm>
            <a:off x="9843516" y="1228725"/>
            <a:ext cx="2293620" cy="830997"/>
          </a:xfrm>
          <a:prstGeom prst="rect">
            <a:avLst/>
          </a:prstGeom>
          <a:noFill/>
        </p:spPr>
        <p:txBody>
          <a:bodyPr wrap="square">
            <a:spAutoFit/>
          </a:bodyPr>
          <a:lstStyle/>
          <a:p>
            <a:r>
              <a:rPr lang="en-US" sz="2400" b="1" i="1" dirty="0">
                <a:solidFill>
                  <a:schemeClr val="bg1">
                    <a:lumMod val="65000"/>
                  </a:schemeClr>
                </a:solidFill>
              </a:rPr>
              <a:t>Flow by </a:t>
            </a:r>
            <a:r>
              <a:rPr lang="en-US" sz="2400" b="1" i="1" dirty="0" err="1">
                <a:solidFill>
                  <a:schemeClr val="bg1">
                    <a:lumMod val="65000"/>
                  </a:schemeClr>
                </a:solidFill>
              </a:rPr>
              <a:t>Mihalyi</a:t>
            </a:r>
            <a:r>
              <a:rPr lang="en-US" sz="2400" b="1" i="1" dirty="0">
                <a:solidFill>
                  <a:schemeClr val="bg1">
                    <a:lumMod val="65000"/>
                  </a:schemeClr>
                </a:solidFill>
              </a:rPr>
              <a:t> Csikszentmihalyi</a:t>
            </a:r>
            <a:endParaRPr lang="en-GB" sz="2400" b="1" i="1" dirty="0">
              <a:solidFill>
                <a:schemeClr val="bg1">
                  <a:lumMod val="65000"/>
                </a:schemeClr>
              </a:solidFill>
            </a:endParaRPr>
          </a:p>
        </p:txBody>
      </p:sp>
    </p:spTree>
    <p:extLst>
      <p:ext uri="{BB962C8B-B14F-4D97-AF65-F5344CB8AC3E}">
        <p14:creationId xmlns:p14="http://schemas.microsoft.com/office/powerpoint/2010/main" val="380608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Marcador de Posição da Imagem 17">
            <a:extLst>
              <a:ext uri="{FF2B5EF4-FFF2-40B4-BE49-F238E27FC236}">
                <a16:creationId xmlns:a16="http://schemas.microsoft.com/office/drawing/2014/main" id="{8895C5C9-B6D0-4A61-9756-8D42E5AAFEDD}"/>
              </a:ext>
            </a:extLst>
          </p:cNvPr>
          <p:cNvPicPr>
            <a:picLocks noGrp="1" noChangeAspect="1"/>
          </p:cNvPicPr>
          <p:nvPr>
            <p:ph type="pic" sz="quarter" idx="19"/>
          </p:nvPr>
        </p:nvPicPr>
        <p:blipFill rotWithShape="1">
          <a:blip r:embed="rId2"/>
          <a:srcRect t="10556" b="10556"/>
          <a:stretch/>
        </p:blipFill>
        <p:spPr/>
      </p:pic>
      <p:sp>
        <p:nvSpPr>
          <p:cNvPr id="8" name="Text Placeholder 1">
            <a:extLst>
              <a:ext uri="{FF2B5EF4-FFF2-40B4-BE49-F238E27FC236}">
                <a16:creationId xmlns:a16="http://schemas.microsoft.com/office/drawing/2014/main" id="{52DDF85E-ED7B-4114-9724-510022B55CFB}"/>
              </a:ext>
            </a:extLst>
          </p:cNvPr>
          <p:cNvSpPr>
            <a:spLocks noGrp="1"/>
          </p:cNvSpPr>
          <p:nvPr>
            <p:ph type="body" sz="quarter" idx="13"/>
          </p:nvPr>
        </p:nvSpPr>
        <p:spPr>
          <a:xfrm>
            <a:off x="205213" y="936395"/>
            <a:ext cx="3058492" cy="3297980"/>
          </a:xfrm>
        </p:spPr>
        <p:txBody>
          <a:bodyPr wrap="square" lIns="0" rIns="0">
            <a:noAutofit/>
          </a:bodyPr>
          <a:lstStyle/>
          <a:p>
            <a:r>
              <a:rPr lang="en-US" sz="9600" dirty="0">
                <a:solidFill>
                  <a:schemeClr val="bg1"/>
                </a:solidFill>
                <a:effectLst>
                  <a:outerShdw blurRad="38100" dist="38100" dir="2700000" algn="tl">
                    <a:srgbClr val="000000">
                      <a:alpha val="43137"/>
                    </a:srgbClr>
                  </a:outerShdw>
                </a:effectLst>
              </a:rPr>
              <a:t>4.3.</a:t>
            </a:r>
          </a:p>
          <a:p>
            <a:r>
              <a:rPr lang="en-US" sz="4400" dirty="0" err="1">
                <a:solidFill>
                  <a:schemeClr val="bg1"/>
                </a:solidFill>
                <a:effectLst>
                  <a:outerShdw blurRad="38100" dist="38100" dir="2700000" algn="tl">
                    <a:srgbClr val="000000">
                      <a:alpha val="43137"/>
                    </a:srgbClr>
                  </a:outerShdw>
                </a:effectLst>
              </a:rPr>
              <a:t>Limi</a:t>
            </a:r>
            <a:r>
              <a:rPr lang="sl-SI" sz="4400" dirty="0" err="1">
                <a:solidFill>
                  <a:schemeClr val="bg1"/>
                </a:solidFill>
                <a:effectLst>
                  <a:outerShdw blurRad="38100" dist="38100" dir="2700000" algn="tl">
                    <a:srgbClr val="000000">
                      <a:alpha val="43137"/>
                    </a:srgbClr>
                  </a:outerShdw>
                </a:effectLst>
              </a:rPr>
              <a:t>noidno</a:t>
            </a:r>
            <a:r>
              <a:rPr lang="sl-SI" sz="4400" dirty="0">
                <a:solidFill>
                  <a:schemeClr val="bg1"/>
                </a:solidFill>
                <a:effectLst>
                  <a:outerShdw blurRad="38100" dist="38100" dir="2700000" algn="tl">
                    <a:srgbClr val="000000">
                      <a:alpha val="43137"/>
                    </a:srgbClr>
                  </a:outerShdw>
                </a:effectLst>
              </a:rPr>
              <a:t> izkustvo</a:t>
            </a:r>
            <a:endParaRPr lang="en-US" sz="4400" spc="-5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84093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978463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err="1"/>
              <a:t>Limi</a:t>
            </a:r>
            <a:r>
              <a:rPr lang="sl-SI" sz="3600" b="1" dirty="0" err="1"/>
              <a:t>noidnost</a:t>
            </a:r>
            <a:endParaRPr lang="en-US" sz="3600" b="1" dirty="0"/>
          </a:p>
        </p:txBody>
      </p:sp>
      <p:sp>
        <p:nvSpPr>
          <p:cNvPr id="15" name="CaixaDeTexto 14">
            <a:extLst>
              <a:ext uri="{FF2B5EF4-FFF2-40B4-BE49-F238E27FC236}">
                <a16:creationId xmlns:a16="http://schemas.microsoft.com/office/drawing/2014/main" id="{BB03B7A7-D794-4AB7-8021-7E5E51885A39}"/>
              </a:ext>
            </a:extLst>
          </p:cNvPr>
          <p:cNvSpPr txBox="1"/>
          <p:nvPr/>
        </p:nvSpPr>
        <p:spPr>
          <a:xfrm>
            <a:off x="925830" y="1256692"/>
            <a:ext cx="10339148" cy="1315057"/>
          </a:xfrm>
          <a:prstGeom prst="rect">
            <a:avLst/>
          </a:prstGeom>
          <a:solidFill>
            <a:srgbClr val="FDDE00"/>
          </a:solidFill>
          <a:effectLst>
            <a:outerShdw blurRad="50800" dist="38100" dir="2700000" algn="tl" rotWithShape="0">
              <a:prstClr val="black">
                <a:alpha val="40000"/>
              </a:prstClr>
            </a:outerShdw>
          </a:effectLst>
        </p:spPr>
        <p:txBody>
          <a:bodyPr wrap="square" rtlCol="0">
            <a:noAutofit/>
          </a:bodyPr>
          <a:lstStyle/>
          <a:p>
            <a:pPr>
              <a:lnSpc>
                <a:spcPct val="150000"/>
              </a:lnSpc>
            </a:pPr>
            <a:r>
              <a:rPr lang="sl-SI" sz="2400" dirty="0"/>
              <a:t>Potreba po odmiku, volja po transformaciji in poglobitvi lastne identitete z željo po doživetju </a:t>
            </a:r>
            <a:r>
              <a:rPr lang="sl-SI" sz="2400" b="1" dirty="0"/>
              <a:t>‚obreda prehoda‘ in </a:t>
            </a:r>
            <a:r>
              <a:rPr lang="sl-SI" sz="2400" b="1" dirty="0" err="1"/>
              <a:t>liminalne</a:t>
            </a:r>
            <a:r>
              <a:rPr lang="sl-SI" sz="2400" b="1" dirty="0"/>
              <a:t> izkušnje. </a:t>
            </a:r>
            <a:endParaRPr lang="en-GB" sz="2400" b="1" dirty="0"/>
          </a:p>
        </p:txBody>
      </p:sp>
      <p:grpSp>
        <p:nvGrpSpPr>
          <p:cNvPr id="3" name="Agrupar 2">
            <a:extLst>
              <a:ext uri="{FF2B5EF4-FFF2-40B4-BE49-F238E27FC236}">
                <a16:creationId xmlns:a16="http://schemas.microsoft.com/office/drawing/2014/main" id="{2DEE8F2C-9983-48B1-A0A8-15B312357D49}"/>
              </a:ext>
            </a:extLst>
          </p:cNvPr>
          <p:cNvGrpSpPr/>
          <p:nvPr/>
        </p:nvGrpSpPr>
        <p:grpSpPr>
          <a:xfrm>
            <a:off x="342900" y="4080724"/>
            <a:ext cx="11487150" cy="1994330"/>
            <a:chOff x="1607910" y="3440645"/>
            <a:chExt cx="6548646" cy="1175693"/>
          </a:xfrm>
        </p:grpSpPr>
        <p:sp>
          <p:nvSpPr>
            <p:cNvPr id="19" name="Oval 18">
              <a:extLst>
                <a:ext uri="{FF2B5EF4-FFF2-40B4-BE49-F238E27FC236}">
                  <a16:creationId xmlns:a16="http://schemas.microsoft.com/office/drawing/2014/main" id="{8536C6EA-83A8-47D3-BC60-A523381224D9}"/>
                </a:ext>
              </a:extLst>
            </p:cNvPr>
            <p:cNvSpPr/>
            <p:nvPr/>
          </p:nvSpPr>
          <p:spPr>
            <a:xfrm>
              <a:off x="1829040" y="3497686"/>
              <a:ext cx="286327" cy="277091"/>
            </a:xfrm>
            <a:prstGeom prst="ellipse">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Conexão reta unidirecional 19">
              <a:extLst>
                <a:ext uri="{FF2B5EF4-FFF2-40B4-BE49-F238E27FC236}">
                  <a16:creationId xmlns:a16="http://schemas.microsoft.com/office/drawing/2014/main" id="{A91972B4-EFD7-4A6E-A6E3-654DF345839B}"/>
                </a:ext>
              </a:extLst>
            </p:cNvPr>
            <p:cNvCxnSpPr>
              <a:cxnSpLocks/>
              <a:stCxn id="19" idx="6"/>
            </p:cNvCxnSpPr>
            <p:nvPr/>
          </p:nvCxnSpPr>
          <p:spPr>
            <a:xfrm flipV="1">
              <a:off x="2115367" y="3636231"/>
              <a:ext cx="171962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etângulo 20">
              <a:extLst>
                <a:ext uri="{FF2B5EF4-FFF2-40B4-BE49-F238E27FC236}">
                  <a16:creationId xmlns:a16="http://schemas.microsoft.com/office/drawing/2014/main" id="{29D7E730-F021-44D6-B8C7-472014927B4F}"/>
                </a:ext>
              </a:extLst>
            </p:cNvPr>
            <p:cNvSpPr/>
            <p:nvPr/>
          </p:nvSpPr>
          <p:spPr>
            <a:xfrm>
              <a:off x="3834992" y="3440645"/>
              <a:ext cx="2078182" cy="391172"/>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err="1">
                  <a:effectLst>
                    <a:outerShdw blurRad="38100" dist="38100" dir="2700000" algn="tl">
                      <a:srgbClr val="000000">
                        <a:alpha val="43137"/>
                      </a:srgbClr>
                    </a:outerShdw>
                  </a:effectLst>
                </a:rPr>
                <a:t>Limin</a:t>
              </a:r>
              <a:r>
                <a:rPr lang="sl-SI" sz="3000" b="1" dirty="0" err="1">
                  <a:effectLst>
                    <a:outerShdw blurRad="38100" dist="38100" dir="2700000" algn="tl">
                      <a:srgbClr val="000000">
                        <a:alpha val="43137"/>
                      </a:srgbClr>
                    </a:outerShdw>
                  </a:effectLst>
                </a:rPr>
                <a:t>oidnost</a:t>
              </a:r>
              <a:endParaRPr lang="en-GB" sz="3000" b="1" dirty="0">
                <a:effectLst>
                  <a:outerShdw blurRad="38100" dist="38100" dir="2700000" algn="tl">
                    <a:srgbClr val="000000">
                      <a:alpha val="43137"/>
                    </a:srgbClr>
                  </a:outerShdw>
                </a:effectLst>
              </a:endParaRPr>
            </a:p>
          </p:txBody>
        </p:sp>
        <p:cxnSp>
          <p:nvCxnSpPr>
            <p:cNvPr id="22" name="Conexão reta unidirecional 21">
              <a:extLst>
                <a:ext uri="{FF2B5EF4-FFF2-40B4-BE49-F238E27FC236}">
                  <a16:creationId xmlns:a16="http://schemas.microsoft.com/office/drawing/2014/main" id="{613C9725-DD58-49A8-8157-53DDAA2F795D}"/>
                </a:ext>
              </a:extLst>
            </p:cNvPr>
            <p:cNvCxnSpPr>
              <a:cxnSpLocks/>
            </p:cNvCxnSpPr>
            <p:nvPr/>
          </p:nvCxnSpPr>
          <p:spPr>
            <a:xfrm flipV="1">
              <a:off x="5913174" y="3636232"/>
              <a:ext cx="171962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BD139B3D-EF1F-459E-A50E-22D71FD8D171}"/>
                </a:ext>
              </a:extLst>
            </p:cNvPr>
            <p:cNvSpPr/>
            <p:nvPr/>
          </p:nvSpPr>
          <p:spPr>
            <a:xfrm>
              <a:off x="7632799" y="3497685"/>
              <a:ext cx="286327" cy="277091"/>
            </a:xfrm>
            <a:prstGeom prst="ellipse">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ixaDeTexto 1">
              <a:extLst>
                <a:ext uri="{FF2B5EF4-FFF2-40B4-BE49-F238E27FC236}">
                  <a16:creationId xmlns:a16="http://schemas.microsoft.com/office/drawing/2014/main" id="{25F97D23-E32A-46BF-BBB5-24D84C600066}"/>
                </a:ext>
              </a:extLst>
            </p:cNvPr>
            <p:cNvSpPr txBox="1"/>
            <p:nvPr/>
          </p:nvSpPr>
          <p:spPr>
            <a:xfrm>
              <a:off x="2115366" y="3677928"/>
              <a:ext cx="1719625" cy="272160"/>
            </a:xfrm>
            <a:prstGeom prst="rect">
              <a:avLst/>
            </a:prstGeom>
            <a:noFill/>
          </p:spPr>
          <p:txBody>
            <a:bodyPr wrap="square" rtlCol="0">
              <a:spAutoFit/>
            </a:bodyPr>
            <a:lstStyle/>
            <a:p>
              <a:pPr algn="ctr"/>
              <a:r>
                <a:rPr lang="sl-SI" sz="2400" b="1" dirty="0"/>
                <a:t>Ločitev</a:t>
              </a:r>
              <a:endParaRPr lang="en-GB" sz="2400" b="1" dirty="0"/>
            </a:p>
          </p:txBody>
        </p:sp>
        <p:sp>
          <p:nvSpPr>
            <p:cNvPr id="24" name="CaixaDeTexto 23">
              <a:extLst>
                <a:ext uri="{FF2B5EF4-FFF2-40B4-BE49-F238E27FC236}">
                  <a16:creationId xmlns:a16="http://schemas.microsoft.com/office/drawing/2014/main" id="{2D99C0F3-1419-4B85-9E53-36EAD5B5FA1D}"/>
                </a:ext>
              </a:extLst>
            </p:cNvPr>
            <p:cNvSpPr txBox="1"/>
            <p:nvPr/>
          </p:nvSpPr>
          <p:spPr>
            <a:xfrm>
              <a:off x="5913173" y="3677928"/>
              <a:ext cx="1719625" cy="272160"/>
            </a:xfrm>
            <a:prstGeom prst="rect">
              <a:avLst/>
            </a:prstGeom>
            <a:noFill/>
          </p:spPr>
          <p:txBody>
            <a:bodyPr wrap="square" rtlCol="0">
              <a:spAutoFit/>
            </a:bodyPr>
            <a:lstStyle/>
            <a:p>
              <a:pPr algn="ctr"/>
              <a:r>
                <a:rPr lang="en-GB" sz="2400" b="1" dirty="0" err="1"/>
                <a:t>Reintegr</a:t>
              </a:r>
              <a:r>
                <a:rPr lang="sl-SI" sz="2400" b="1" dirty="0" err="1"/>
                <a:t>acija</a:t>
              </a:r>
              <a:endParaRPr lang="en-GB" sz="2400" b="1" dirty="0"/>
            </a:p>
          </p:txBody>
        </p:sp>
        <p:sp>
          <p:nvSpPr>
            <p:cNvPr id="25" name="CaixaDeTexto 24">
              <a:extLst>
                <a:ext uri="{FF2B5EF4-FFF2-40B4-BE49-F238E27FC236}">
                  <a16:creationId xmlns:a16="http://schemas.microsoft.com/office/drawing/2014/main" id="{0F61DE5E-825D-4AC3-9808-E2B905BA6A5C}"/>
                </a:ext>
              </a:extLst>
            </p:cNvPr>
            <p:cNvSpPr txBox="1"/>
            <p:nvPr/>
          </p:nvSpPr>
          <p:spPr>
            <a:xfrm>
              <a:off x="1607910" y="3908723"/>
              <a:ext cx="761188" cy="707615"/>
            </a:xfrm>
            <a:prstGeom prst="rect">
              <a:avLst/>
            </a:prstGeom>
            <a:noFill/>
          </p:spPr>
          <p:txBody>
            <a:bodyPr wrap="square" rtlCol="0">
              <a:spAutoFit/>
            </a:bodyPr>
            <a:lstStyle/>
            <a:p>
              <a:pPr algn="ctr"/>
              <a:r>
                <a:rPr lang="sl-SI" sz="2400" b="1" dirty="0"/>
                <a:t>Začetno (staro) stanje</a:t>
              </a:r>
              <a:endParaRPr lang="en-GB" sz="2400" b="1" dirty="0"/>
            </a:p>
          </p:txBody>
        </p:sp>
        <p:sp>
          <p:nvSpPr>
            <p:cNvPr id="26" name="CaixaDeTexto 25">
              <a:extLst>
                <a:ext uri="{FF2B5EF4-FFF2-40B4-BE49-F238E27FC236}">
                  <a16:creationId xmlns:a16="http://schemas.microsoft.com/office/drawing/2014/main" id="{FE8C22CA-BC0E-4B20-81BE-C56A789DD1CE}"/>
                </a:ext>
              </a:extLst>
            </p:cNvPr>
            <p:cNvSpPr txBox="1"/>
            <p:nvPr/>
          </p:nvSpPr>
          <p:spPr>
            <a:xfrm>
              <a:off x="7395368" y="3908722"/>
              <a:ext cx="761188" cy="489887"/>
            </a:xfrm>
            <a:prstGeom prst="rect">
              <a:avLst/>
            </a:prstGeom>
            <a:noFill/>
          </p:spPr>
          <p:txBody>
            <a:bodyPr wrap="square" rtlCol="0">
              <a:spAutoFit/>
            </a:bodyPr>
            <a:lstStyle/>
            <a:p>
              <a:pPr algn="ctr"/>
              <a:r>
                <a:rPr lang="sl-SI" sz="2400" b="1" dirty="0"/>
                <a:t>Novo stanje</a:t>
              </a:r>
              <a:endParaRPr lang="en-GB" sz="2400" b="1" dirty="0"/>
            </a:p>
          </p:txBody>
        </p:sp>
      </p:grpSp>
      <p:sp>
        <p:nvSpPr>
          <p:cNvPr id="6" name="Parêntese esquerdo 5">
            <a:extLst>
              <a:ext uri="{FF2B5EF4-FFF2-40B4-BE49-F238E27FC236}">
                <a16:creationId xmlns:a16="http://schemas.microsoft.com/office/drawing/2014/main" id="{88A8B998-B1CE-4AC3-B9C7-91B49E2CE726}"/>
              </a:ext>
            </a:extLst>
          </p:cNvPr>
          <p:cNvSpPr/>
          <p:nvPr/>
        </p:nvSpPr>
        <p:spPr>
          <a:xfrm rot="5400000">
            <a:off x="5897730" y="-2011528"/>
            <a:ext cx="377491" cy="11487152"/>
          </a:xfrm>
          <a:prstGeom prst="leftBracket">
            <a:avLst/>
          </a:prstGeom>
          <a:ln w="38100">
            <a:solidFill>
              <a:srgbClr val="6ECEC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CaixaDeTexto 16">
            <a:extLst>
              <a:ext uri="{FF2B5EF4-FFF2-40B4-BE49-F238E27FC236}">
                <a16:creationId xmlns:a16="http://schemas.microsoft.com/office/drawing/2014/main" id="{98F573AE-342C-47E7-A445-5EB2EA8FAFDA}"/>
              </a:ext>
            </a:extLst>
          </p:cNvPr>
          <p:cNvSpPr txBox="1"/>
          <p:nvPr/>
        </p:nvSpPr>
        <p:spPr>
          <a:xfrm>
            <a:off x="3708104" y="2868064"/>
            <a:ext cx="4521496" cy="461665"/>
          </a:xfrm>
          <a:prstGeom prst="rect">
            <a:avLst/>
          </a:prstGeom>
          <a:noFill/>
        </p:spPr>
        <p:txBody>
          <a:bodyPr wrap="square" rtlCol="0">
            <a:spAutoFit/>
          </a:bodyPr>
          <a:lstStyle/>
          <a:p>
            <a:pPr algn="ctr"/>
            <a:r>
              <a:rPr lang="sl-SI" sz="2400" b="1" dirty="0"/>
              <a:t>Obred prehoda (rite </a:t>
            </a:r>
            <a:r>
              <a:rPr lang="sl-SI" sz="2400" b="1" dirty="0" err="1"/>
              <a:t>of</a:t>
            </a:r>
            <a:r>
              <a:rPr lang="sl-SI" sz="2400" b="1" dirty="0"/>
              <a:t> </a:t>
            </a:r>
            <a:r>
              <a:rPr lang="sl-SI" sz="2400" b="1" dirty="0" err="1"/>
              <a:t>passage</a:t>
            </a:r>
            <a:r>
              <a:rPr lang="sl-SI" sz="2400" b="1" dirty="0"/>
              <a:t>) </a:t>
            </a:r>
            <a:endParaRPr lang="en-GB" sz="2400" b="1" dirty="0"/>
          </a:p>
        </p:txBody>
      </p:sp>
      <p:sp>
        <p:nvSpPr>
          <p:cNvPr id="39" name="Forma livre: Forma 38">
            <a:extLst>
              <a:ext uri="{FF2B5EF4-FFF2-40B4-BE49-F238E27FC236}">
                <a16:creationId xmlns:a16="http://schemas.microsoft.com/office/drawing/2014/main" id="{3680567E-A4A5-45DD-9211-AE62933EA740}"/>
              </a:ext>
            </a:extLst>
          </p:cNvPr>
          <p:cNvSpPr/>
          <p:nvPr/>
        </p:nvSpPr>
        <p:spPr>
          <a:xfrm>
            <a:off x="1897380" y="5554980"/>
            <a:ext cx="8458200" cy="697527"/>
          </a:xfrm>
          <a:custGeom>
            <a:avLst/>
            <a:gdLst>
              <a:gd name="connsiteX0" fmla="*/ 0 w 8458200"/>
              <a:gd name="connsiteY0" fmla="*/ 68580 h 697527"/>
              <a:gd name="connsiteX1" fmla="*/ 4263390 w 8458200"/>
              <a:gd name="connsiteY1" fmla="*/ 697230 h 697527"/>
              <a:gd name="connsiteX2" fmla="*/ 8458200 w 8458200"/>
              <a:gd name="connsiteY2" fmla="*/ 0 h 697527"/>
            </a:gdLst>
            <a:ahLst/>
            <a:cxnLst>
              <a:cxn ang="0">
                <a:pos x="connsiteX0" y="connsiteY0"/>
              </a:cxn>
              <a:cxn ang="0">
                <a:pos x="connsiteX1" y="connsiteY1"/>
              </a:cxn>
              <a:cxn ang="0">
                <a:pos x="connsiteX2" y="connsiteY2"/>
              </a:cxn>
            </a:cxnLst>
            <a:rect l="l" t="t" r="r" b="b"/>
            <a:pathLst>
              <a:path w="8458200" h="697527">
                <a:moveTo>
                  <a:pt x="0" y="68580"/>
                </a:moveTo>
                <a:cubicBezTo>
                  <a:pt x="1426845" y="388620"/>
                  <a:pt x="2853690" y="708660"/>
                  <a:pt x="4263390" y="697230"/>
                </a:cubicBezTo>
                <a:cubicBezTo>
                  <a:pt x="5673090" y="685800"/>
                  <a:pt x="7065645" y="342900"/>
                  <a:pt x="8458200" y="0"/>
                </a:cubicBezTo>
              </a:path>
            </a:pathLst>
          </a:custGeom>
          <a:noFill/>
          <a:ln w="19050">
            <a:solidFill>
              <a:schemeClr val="bg1">
                <a:lumMod val="65000"/>
              </a:schemeClr>
            </a:solidFill>
            <a:prstDash val="dash"/>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CaixaDeTexto 39">
            <a:extLst>
              <a:ext uri="{FF2B5EF4-FFF2-40B4-BE49-F238E27FC236}">
                <a16:creationId xmlns:a16="http://schemas.microsoft.com/office/drawing/2014/main" id="{CBEEBCF6-E14B-46C7-8FC2-2D0FF6C7A6C2}"/>
              </a:ext>
            </a:extLst>
          </p:cNvPr>
          <p:cNvSpPr txBox="1"/>
          <p:nvPr/>
        </p:nvSpPr>
        <p:spPr>
          <a:xfrm>
            <a:off x="4899958" y="5759878"/>
            <a:ext cx="2414944" cy="461665"/>
          </a:xfrm>
          <a:prstGeom prst="rect">
            <a:avLst/>
          </a:prstGeom>
          <a:noFill/>
        </p:spPr>
        <p:txBody>
          <a:bodyPr wrap="square" rtlCol="0">
            <a:spAutoFit/>
          </a:bodyPr>
          <a:lstStyle/>
          <a:p>
            <a:r>
              <a:rPr lang="en-GB" sz="2400" dirty="0" err="1"/>
              <a:t>Transforma</a:t>
            </a:r>
            <a:r>
              <a:rPr lang="sl-SI" sz="2400" dirty="0" err="1"/>
              <a:t>cija</a:t>
            </a:r>
            <a:endParaRPr lang="en-GB" sz="2400" dirty="0"/>
          </a:p>
        </p:txBody>
      </p:sp>
    </p:spTree>
    <p:extLst>
      <p:ext uri="{BB962C8B-B14F-4D97-AF65-F5344CB8AC3E}">
        <p14:creationId xmlns:p14="http://schemas.microsoft.com/office/powerpoint/2010/main" val="2519482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eta: Para a Direita 49">
            <a:extLst>
              <a:ext uri="{FF2B5EF4-FFF2-40B4-BE49-F238E27FC236}">
                <a16:creationId xmlns:a16="http://schemas.microsoft.com/office/drawing/2014/main" id="{9A2A2433-EBDA-475C-ACF3-D122F4A70951}"/>
              </a:ext>
            </a:extLst>
          </p:cNvPr>
          <p:cNvSpPr/>
          <p:nvPr/>
        </p:nvSpPr>
        <p:spPr>
          <a:xfrm rot="5400000">
            <a:off x="5634334" y="1862944"/>
            <a:ext cx="923330" cy="1264990"/>
          </a:xfrm>
          <a:prstGeom prst="righ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eta: Para a Direita 5">
            <a:extLst>
              <a:ext uri="{FF2B5EF4-FFF2-40B4-BE49-F238E27FC236}">
                <a16:creationId xmlns:a16="http://schemas.microsoft.com/office/drawing/2014/main" id="{C13965F8-24D2-42FE-8277-FB189FABC789}"/>
              </a:ext>
            </a:extLst>
          </p:cNvPr>
          <p:cNvSpPr/>
          <p:nvPr/>
        </p:nvSpPr>
        <p:spPr>
          <a:xfrm>
            <a:off x="342898" y="4211302"/>
            <a:ext cx="11523120" cy="2196000"/>
          </a:xfrm>
          <a:prstGeom prst="rightArrow">
            <a:avLst>
              <a:gd name="adj1" fmla="val 62760"/>
              <a:gd name="adj2" fmla="val 68011"/>
            </a:avLst>
          </a:prstGeom>
          <a:solidFill>
            <a:srgbClr val="E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978463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Li</a:t>
            </a:r>
            <a:r>
              <a:rPr lang="sl-SI" sz="3600" b="1" dirty="0" err="1"/>
              <a:t>minoidnost</a:t>
            </a:r>
            <a:r>
              <a:rPr lang="en-US" sz="3600" b="1" dirty="0"/>
              <a:t>: “limen”</a:t>
            </a:r>
            <a:r>
              <a:rPr lang="sl-SI" sz="3600" b="1" dirty="0"/>
              <a:t> – meja, izkušnja prehoda</a:t>
            </a:r>
            <a:endParaRPr lang="en-US" sz="3600" b="1" dirty="0"/>
          </a:p>
        </p:txBody>
      </p:sp>
      <p:sp>
        <p:nvSpPr>
          <p:cNvPr id="2" name="CaixaDeTexto 1">
            <a:extLst>
              <a:ext uri="{FF2B5EF4-FFF2-40B4-BE49-F238E27FC236}">
                <a16:creationId xmlns:a16="http://schemas.microsoft.com/office/drawing/2014/main" id="{067D4DD1-28BF-49F3-AD8E-23A377161215}"/>
              </a:ext>
            </a:extLst>
          </p:cNvPr>
          <p:cNvSpPr txBox="1"/>
          <p:nvPr/>
        </p:nvSpPr>
        <p:spPr>
          <a:xfrm>
            <a:off x="4027169" y="1068661"/>
            <a:ext cx="4137660" cy="923330"/>
          </a:xfrm>
          <a:prstGeom prst="rect">
            <a:avLst/>
          </a:prstGeom>
          <a:solidFill>
            <a:srgbClr val="FDDE00"/>
          </a:solidFill>
        </p:spPr>
        <p:txBody>
          <a:bodyPr wrap="square" rtlCol="0">
            <a:spAutoFit/>
          </a:bodyPr>
          <a:lstStyle/>
          <a:p>
            <a:pPr algn="ctr"/>
            <a:r>
              <a:rPr lang="en-GB" sz="3000" b="1" dirty="0"/>
              <a:t>Limen:</a:t>
            </a:r>
          </a:p>
          <a:p>
            <a:pPr algn="ctr"/>
            <a:r>
              <a:rPr lang="sl-SI" sz="2400" dirty="0"/>
              <a:t>mejni prostor ali mejna točka</a:t>
            </a:r>
            <a:endParaRPr lang="en-GB" sz="2400" dirty="0"/>
          </a:p>
        </p:txBody>
      </p:sp>
      <p:sp>
        <p:nvSpPr>
          <p:cNvPr id="5" name="CaixaDeTexto 4">
            <a:extLst>
              <a:ext uri="{FF2B5EF4-FFF2-40B4-BE49-F238E27FC236}">
                <a16:creationId xmlns:a16="http://schemas.microsoft.com/office/drawing/2014/main" id="{3B9E6B22-F317-44F3-9552-51B6007A238E}"/>
              </a:ext>
            </a:extLst>
          </p:cNvPr>
          <p:cNvSpPr txBox="1"/>
          <p:nvPr/>
        </p:nvSpPr>
        <p:spPr>
          <a:xfrm>
            <a:off x="2480311" y="2350862"/>
            <a:ext cx="7258050" cy="461665"/>
          </a:xfrm>
          <a:prstGeom prst="rect">
            <a:avLst/>
          </a:prstGeom>
          <a:noFill/>
        </p:spPr>
        <p:txBody>
          <a:bodyPr wrap="square" rtlCol="0">
            <a:spAutoFit/>
          </a:bodyPr>
          <a:lstStyle/>
          <a:p>
            <a:pPr algn="ctr"/>
            <a:r>
              <a:rPr lang="sl-SI" sz="2400" dirty="0"/>
              <a:t>Prostor in čas med dvema stanjema </a:t>
            </a:r>
            <a:endParaRPr lang="en-GB" sz="2400" dirty="0"/>
          </a:p>
        </p:txBody>
      </p:sp>
      <p:grpSp>
        <p:nvGrpSpPr>
          <p:cNvPr id="17" name="Agrupar 16">
            <a:extLst>
              <a:ext uri="{FF2B5EF4-FFF2-40B4-BE49-F238E27FC236}">
                <a16:creationId xmlns:a16="http://schemas.microsoft.com/office/drawing/2014/main" id="{46D06F0D-852C-4E50-B0B7-52AB437E1FBF}"/>
              </a:ext>
            </a:extLst>
          </p:cNvPr>
          <p:cNvGrpSpPr/>
          <p:nvPr/>
        </p:nvGrpSpPr>
        <p:grpSpPr>
          <a:xfrm>
            <a:off x="378868" y="3046419"/>
            <a:ext cx="11487150" cy="1407826"/>
            <a:chOff x="1607910" y="3440645"/>
            <a:chExt cx="6548646" cy="829939"/>
          </a:xfrm>
        </p:grpSpPr>
        <p:sp>
          <p:nvSpPr>
            <p:cNvPr id="18" name="Oval 17">
              <a:extLst>
                <a:ext uri="{FF2B5EF4-FFF2-40B4-BE49-F238E27FC236}">
                  <a16:creationId xmlns:a16="http://schemas.microsoft.com/office/drawing/2014/main" id="{374606B8-A950-4678-AAB0-AE975DEB4E5E}"/>
                </a:ext>
              </a:extLst>
            </p:cNvPr>
            <p:cNvSpPr/>
            <p:nvPr/>
          </p:nvSpPr>
          <p:spPr>
            <a:xfrm>
              <a:off x="1829040" y="3497686"/>
              <a:ext cx="286327" cy="277091"/>
            </a:xfrm>
            <a:prstGeom prst="ellipse">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Conexão reta unidirecional 18">
              <a:extLst>
                <a:ext uri="{FF2B5EF4-FFF2-40B4-BE49-F238E27FC236}">
                  <a16:creationId xmlns:a16="http://schemas.microsoft.com/office/drawing/2014/main" id="{5B0561EA-BAE0-49E3-AC45-20AD08EA6530}"/>
                </a:ext>
              </a:extLst>
            </p:cNvPr>
            <p:cNvCxnSpPr>
              <a:cxnSpLocks/>
              <a:stCxn id="18" idx="6"/>
            </p:cNvCxnSpPr>
            <p:nvPr/>
          </p:nvCxnSpPr>
          <p:spPr>
            <a:xfrm flipV="1">
              <a:off x="2115367" y="3636231"/>
              <a:ext cx="171962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tângulo 19">
              <a:extLst>
                <a:ext uri="{FF2B5EF4-FFF2-40B4-BE49-F238E27FC236}">
                  <a16:creationId xmlns:a16="http://schemas.microsoft.com/office/drawing/2014/main" id="{55023458-E35D-48FE-A7DA-9C6ECB4C476E}"/>
                </a:ext>
              </a:extLst>
            </p:cNvPr>
            <p:cNvSpPr/>
            <p:nvPr/>
          </p:nvSpPr>
          <p:spPr>
            <a:xfrm>
              <a:off x="3834992" y="3440645"/>
              <a:ext cx="2078182" cy="391172"/>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err="1">
                  <a:effectLst>
                    <a:outerShdw blurRad="38100" dist="38100" dir="2700000" algn="tl">
                      <a:srgbClr val="000000">
                        <a:alpha val="43137"/>
                      </a:srgbClr>
                    </a:outerShdw>
                  </a:effectLst>
                </a:rPr>
                <a:t>Limin</a:t>
              </a:r>
              <a:r>
                <a:rPr lang="sl-SI" sz="3000" b="1" dirty="0" err="1">
                  <a:effectLst>
                    <a:outerShdw blurRad="38100" dist="38100" dir="2700000" algn="tl">
                      <a:srgbClr val="000000">
                        <a:alpha val="43137"/>
                      </a:srgbClr>
                    </a:outerShdw>
                  </a:effectLst>
                </a:rPr>
                <a:t>oidnost</a:t>
              </a:r>
              <a:endParaRPr lang="en-GB" sz="3000" b="1" dirty="0">
                <a:effectLst>
                  <a:outerShdw blurRad="38100" dist="38100" dir="2700000" algn="tl">
                    <a:srgbClr val="000000">
                      <a:alpha val="43137"/>
                    </a:srgbClr>
                  </a:outerShdw>
                </a:effectLst>
              </a:endParaRPr>
            </a:p>
          </p:txBody>
        </p:sp>
        <p:cxnSp>
          <p:nvCxnSpPr>
            <p:cNvPr id="21" name="Conexão reta unidirecional 20">
              <a:extLst>
                <a:ext uri="{FF2B5EF4-FFF2-40B4-BE49-F238E27FC236}">
                  <a16:creationId xmlns:a16="http://schemas.microsoft.com/office/drawing/2014/main" id="{1BF9AD80-D7AE-46F0-8E5E-110F8258872B}"/>
                </a:ext>
              </a:extLst>
            </p:cNvPr>
            <p:cNvCxnSpPr>
              <a:cxnSpLocks/>
            </p:cNvCxnSpPr>
            <p:nvPr/>
          </p:nvCxnSpPr>
          <p:spPr>
            <a:xfrm flipV="1">
              <a:off x="5913174" y="3636232"/>
              <a:ext cx="171962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41DD4C12-3041-4A06-A3A3-F4D475C4BEE5}"/>
                </a:ext>
              </a:extLst>
            </p:cNvPr>
            <p:cNvSpPr/>
            <p:nvPr/>
          </p:nvSpPr>
          <p:spPr>
            <a:xfrm>
              <a:off x="7632799" y="3497685"/>
              <a:ext cx="286327" cy="277091"/>
            </a:xfrm>
            <a:prstGeom prst="ellipse">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aixaDeTexto 22">
              <a:extLst>
                <a:ext uri="{FF2B5EF4-FFF2-40B4-BE49-F238E27FC236}">
                  <a16:creationId xmlns:a16="http://schemas.microsoft.com/office/drawing/2014/main" id="{82A43C32-7C08-4E10-92E0-DBA3696F161A}"/>
                </a:ext>
              </a:extLst>
            </p:cNvPr>
            <p:cNvSpPr txBox="1"/>
            <p:nvPr/>
          </p:nvSpPr>
          <p:spPr>
            <a:xfrm>
              <a:off x="2115366" y="3677928"/>
              <a:ext cx="1719625" cy="272160"/>
            </a:xfrm>
            <a:prstGeom prst="rect">
              <a:avLst/>
            </a:prstGeom>
            <a:noFill/>
          </p:spPr>
          <p:txBody>
            <a:bodyPr wrap="square" rtlCol="0">
              <a:spAutoFit/>
            </a:bodyPr>
            <a:lstStyle/>
            <a:p>
              <a:pPr algn="ctr"/>
              <a:r>
                <a:rPr lang="sl-SI" sz="2400" b="1" dirty="0"/>
                <a:t>Ločitev</a:t>
              </a:r>
              <a:endParaRPr lang="en-GB" sz="2400" b="1" dirty="0"/>
            </a:p>
          </p:txBody>
        </p:sp>
        <p:sp>
          <p:nvSpPr>
            <p:cNvPr id="24" name="CaixaDeTexto 23">
              <a:extLst>
                <a:ext uri="{FF2B5EF4-FFF2-40B4-BE49-F238E27FC236}">
                  <a16:creationId xmlns:a16="http://schemas.microsoft.com/office/drawing/2014/main" id="{8608184F-3A0A-414B-8CEC-BEED8BC3907D}"/>
                </a:ext>
              </a:extLst>
            </p:cNvPr>
            <p:cNvSpPr txBox="1"/>
            <p:nvPr/>
          </p:nvSpPr>
          <p:spPr>
            <a:xfrm>
              <a:off x="5913173" y="3677928"/>
              <a:ext cx="1719625" cy="272160"/>
            </a:xfrm>
            <a:prstGeom prst="rect">
              <a:avLst/>
            </a:prstGeom>
            <a:noFill/>
          </p:spPr>
          <p:txBody>
            <a:bodyPr wrap="square" rtlCol="0">
              <a:spAutoFit/>
            </a:bodyPr>
            <a:lstStyle/>
            <a:p>
              <a:pPr algn="ctr"/>
              <a:r>
                <a:rPr lang="en-GB" sz="2400" b="1" dirty="0" err="1"/>
                <a:t>Reintegra</a:t>
              </a:r>
              <a:r>
                <a:rPr lang="sl-SI" sz="2400" b="1" dirty="0" err="1"/>
                <a:t>cija</a:t>
              </a:r>
              <a:endParaRPr lang="en-GB" sz="2400" b="1" dirty="0"/>
            </a:p>
          </p:txBody>
        </p:sp>
        <p:sp>
          <p:nvSpPr>
            <p:cNvPr id="25" name="CaixaDeTexto 24">
              <a:extLst>
                <a:ext uri="{FF2B5EF4-FFF2-40B4-BE49-F238E27FC236}">
                  <a16:creationId xmlns:a16="http://schemas.microsoft.com/office/drawing/2014/main" id="{8A13144C-C45F-4D3A-A241-8B6B0566C687}"/>
                </a:ext>
              </a:extLst>
            </p:cNvPr>
            <p:cNvSpPr txBox="1"/>
            <p:nvPr/>
          </p:nvSpPr>
          <p:spPr>
            <a:xfrm>
              <a:off x="1607910" y="3780696"/>
              <a:ext cx="761188" cy="489888"/>
            </a:xfrm>
            <a:prstGeom prst="rect">
              <a:avLst/>
            </a:prstGeom>
            <a:noFill/>
          </p:spPr>
          <p:txBody>
            <a:bodyPr wrap="square" rtlCol="0">
              <a:spAutoFit/>
            </a:bodyPr>
            <a:lstStyle/>
            <a:p>
              <a:pPr algn="ctr"/>
              <a:r>
                <a:rPr lang="sl-SI" sz="2400" b="1" dirty="0"/>
                <a:t>Začetno stanje</a:t>
              </a:r>
              <a:endParaRPr lang="en-GB" sz="2400" b="1" dirty="0"/>
            </a:p>
          </p:txBody>
        </p:sp>
        <p:sp>
          <p:nvSpPr>
            <p:cNvPr id="26" name="CaixaDeTexto 25">
              <a:extLst>
                <a:ext uri="{FF2B5EF4-FFF2-40B4-BE49-F238E27FC236}">
                  <a16:creationId xmlns:a16="http://schemas.microsoft.com/office/drawing/2014/main" id="{686ACEB5-BBD0-49F8-B7B2-E30624DDF167}"/>
                </a:ext>
              </a:extLst>
            </p:cNvPr>
            <p:cNvSpPr txBox="1"/>
            <p:nvPr/>
          </p:nvSpPr>
          <p:spPr>
            <a:xfrm>
              <a:off x="7395368" y="3780696"/>
              <a:ext cx="761188" cy="489888"/>
            </a:xfrm>
            <a:prstGeom prst="rect">
              <a:avLst/>
            </a:prstGeom>
            <a:noFill/>
          </p:spPr>
          <p:txBody>
            <a:bodyPr wrap="square" rtlCol="0">
              <a:spAutoFit/>
            </a:bodyPr>
            <a:lstStyle/>
            <a:p>
              <a:pPr algn="ctr"/>
              <a:r>
                <a:rPr lang="sl-SI" sz="2400" b="1" dirty="0"/>
                <a:t>Novo stanje</a:t>
              </a:r>
              <a:endParaRPr lang="en-GB" sz="2400" b="1" dirty="0"/>
            </a:p>
          </p:txBody>
        </p:sp>
      </p:grpSp>
      <p:sp>
        <p:nvSpPr>
          <p:cNvPr id="31" name="CaixaDeTexto 30">
            <a:extLst>
              <a:ext uri="{FF2B5EF4-FFF2-40B4-BE49-F238E27FC236}">
                <a16:creationId xmlns:a16="http://schemas.microsoft.com/office/drawing/2014/main" id="{75BDD5C6-65FD-4AAB-B950-7504AAC1A89F}"/>
              </a:ext>
            </a:extLst>
          </p:cNvPr>
          <p:cNvSpPr txBox="1"/>
          <p:nvPr/>
        </p:nvSpPr>
        <p:spPr>
          <a:xfrm>
            <a:off x="342898" y="4565802"/>
            <a:ext cx="3154681" cy="461665"/>
          </a:xfrm>
          <a:prstGeom prst="rect">
            <a:avLst/>
          </a:prstGeom>
          <a:noFill/>
        </p:spPr>
        <p:txBody>
          <a:bodyPr wrap="square" rtlCol="0">
            <a:spAutoFit/>
          </a:bodyPr>
          <a:lstStyle/>
          <a:p>
            <a:r>
              <a:rPr lang="sl-SI" sz="2400" dirty="0"/>
              <a:t>Otroštvo</a:t>
            </a:r>
            <a:endParaRPr lang="en-GB" sz="2400" dirty="0"/>
          </a:p>
        </p:txBody>
      </p:sp>
      <p:sp>
        <p:nvSpPr>
          <p:cNvPr id="32" name="CaixaDeTexto 31">
            <a:extLst>
              <a:ext uri="{FF2B5EF4-FFF2-40B4-BE49-F238E27FC236}">
                <a16:creationId xmlns:a16="http://schemas.microsoft.com/office/drawing/2014/main" id="{998095EC-ED26-43CF-B65C-1C6432BA95EA}"/>
              </a:ext>
            </a:extLst>
          </p:cNvPr>
          <p:cNvSpPr txBox="1"/>
          <p:nvPr/>
        </p:nvSpPr>
        <p:spPr>
          <a:xfrm>
            <a:off x="8917487" y="4565801"/>
            <a:ext cx="2912561" cy="461665"/>
          </a:xfrm>
          <a:prstGeom prst="rect">
            <a:avLst/>
          </a:prstGeom>
          <a:noFill/>
        </p:spPr>
        <p:txBody>
          <a:bodyPr wrap="square" rtlCol="0">
            <a:spAutoFit/>
          </a:bodyPr>
          <a:lstStyle/>
          <a:p>
            <a:pPr algn="r"/>
            <a:r>
              <a:rPr lang="sl-SI" sz="2400" dirty="0"/>
              <a:t>Odraslost</a:t>
            </a:r>
            <a:endParaRPr lang="en-GB" sz="2400" dirty="0"/>
          </a:p>
        </p:txBody>
      </p:sp>
      <p:sp>
        <p:nvSpPr>
          <p:cNvPr id="33" name="CaixaDeTexto 32">
            <a:extLst>
              <a:ext uri="{FF2B5EF4-FFF2-40B4-BE49-F238E27FC236}">
                <a16:creationId xmlns:a16="http://schemas.microsoft.com/office/drawing/2014/main" id="{CF25BFCC-3E78-4C23-95FE-8B0C78EE10F3}"/>
              </a:ext>
            </a:extLst>
          </p:cNvPr>
          <p:cNvSpPr txBox="1"/>
          <p:nvPr/>
        </p:nvSpPr>
        <p:spPr>
          <a:xfrm>
            <a:off x="4518659" y="4565800"/>
            <a:ext cx="3154681" cy="461665"/>
          </a:xfrm>
          <a:prstGeom prst="rect">
            <a:avLst/>
          </a:prstGeom>
          <a:noFill/>
        </p:spPr>
        <p:txBody>
          <a:bodyPr wrap="square" rtlCol="0">
            <a:spAutoFit/>
          </a:bodyPr>
          <a:lstStyle/>
          <a:p>
            <a:pPr algn="ctr"/>
            <a:r>
              <a:rPr lang="sl-SI" sz="2400" b="1" dirty="0"/>
              <a:t>Špartanski obred</a:t>
            </a:r>
            <a:endParaRPr lang="en-GB" sz="2400" b="1" dirty="0"/>
          </a:p>
        </p:txBody>
      </p:sp>
      <p:sp>
        <p:nvSpPr>
          <p:cNvPr id="34" name="CaixaDeTexto 33">
            <a:extLst>
              <a:ext uri="{FF2B5EF4-FFF2-40B4-BE49-F238E27FC236}">
                <a16:creationId xmlns:a16="http://schemas.microsoft.com/office/drawing/2014/main" id="{51D49911-BA07-4018-9A90-05D3B3AC3644}"/>
              </a:ext>
            </a:extLst>
          </p:cNvPr>
          <p:cNvSpPr txBox="1"/>
          <p:nvPr/>
        </p:nvSpPr>
        <p:spPr>
          <a:xfrm>
            <a:off x="342898" y="5069251"/>
            <a:ext cx="3154681" cy="461665"/>
          </a:xfrm>
          <a:prstGeom prst="rect">
            <a:avLst/>
          </a:prstGeom>
          <a:noFill/>
        </p:spPr>
        <p:txBody>
          <a:bodyPr wrap="square" rtlCol="0">
            <a:spAutoFit/>
          </a:bodyPr>
          <a:lstStyle/>
          <a:p>
            <a:r>
              <a:rPr lang="sl-SI" sz="2400" dirty="0"/>
              <a:t>Samskost</a:t>
            </a:r>
            <a:endParaRPr lang="en-GB" sz="2400" dirty="0"/>
          </a:p>
        </p:txBody>
      </p:sp>
      <p:sp>
        <p:nvSpPr>
          <p:cNvPr id="35" name="CaixaDeTexto 34">
            <a:extLst>
              <a:ext uri="{FF2B5EF4-FFF2-40B4-BE49-F238E27FC236}">
                <a16:creationId xmlns:a16="http://schemas.microsoft.com/office/drawing/2014/main" id="{D807A8D5-F370-43BA-8FE0-EE9358F2A730}"/>
              </a:ext>
            </a:extLst>
          </p:cNvPr>
          <p:cNvSpPr txBox="1"/>
          <p:nvPr/>
        </p:nvSpPr>
        <p:spPr>
          <a:xfrm>
            <a:off x="8917487" y="5069250"/>
            <a:ext cx="2912561" cy="461665"/>
          </a:xfrm>
          <a:prstGeom prst="rect">
            <a:avLst/>
          </a:prstGeom>
          <a:noFill/>
        </p:spPr>
        <p:txBody>
          <a:bodyPr wrap="square" rtlCol="0">
            <a:spAutoFit/>
          </a:bodyPr>
          <a:lstStyle/>
          <a:p>
            <a:pPr algn="r"/>
            <a:r>
              <a:rPr lang="sl-SI" sz="2400" dirty="0"/>
              <a:t>Poročenost</a:t>
            </a:r>
            <a:endParaRPr lang="en-GB" sz="2400" dirty="0"/>
          </a:p>
        </p:txBody>
      </p:sp>
      <p:sp>
        <p:nvSpPr>
          <p:cNvPr id="36" name="CaixaDeTexto 35">
            <a:extLst>
              <a:ext uri="{FF2B5EF4-FFF2-40B4-BE49-F238E27FC236}">
                <a16:creationId xmlns:a16="http://schemas.microsoft.com/office/drawing/2014/main" id="{F4430306-ADF2-47C5-97EC-5B52BA208BEC}"/>
              </a:ext>
            </a:extLst>
          </p:cNvPr>
          <p:cNvSpPr txBox="1"/>
          <p:nvPr/>
        </p:nvSpPr>
        <p:spPr>
          <a:xfrm>
            <a:off x="4518659" y="5069249"/>
            <a:ext cx="3154681" cy="461665"/>
          </a:xfrm>
          <a:prstGeom prst="rect">
            <a:avLst/>
          </a:prstGeom>
          <a:noFill/>
        </p:spPr>
        <p:txBody>
          <a:bodyPr wrap="square" rtlCol="0">
            <a:spAutoFit/>
          </a:bodyPr>
          <a:lstStyle/>
          <a:p>
            <a:pPr algn="ctr"/>
            <a:r>
              <a:rPr lang="sl-SI" sz="2400" b="1" dirty="0"/>
              <a:t>Poroka</a:t>
            </a:r>
            <a:endParaRPr lang="en-GB" sz="2400" b="1" dirty="0"/>
          </a:p>
        </p:txBody>
      </p:sp>
      <p:sp>
        <p:nvSpPr>
          <p:cNvPr id="38" name="CaixaDeTexto 37">
            <a:extLst>
              <a:ext uri="{FF2B5EF4-FFF2-40B4-BE49-F238E27FC236}">
                <a16:creationId xmlns:a16="http://schemas.microsoft.com/office/drawing/2014/main" id="{D208AD54-08F1-4EAA-B99F-9DCEF3B5F59A}"/>
              </a:ext>
            </a:extLst>
          </p:cNvPr>
          <p:cNvSpPr txBox="1"/>
          <p:nvPr/>
        </p:nvSpPr>
        <p:spPr>
          <a:xfrm>
            <a:off x="342898" y="5572699"/>
            <a:ext cx="3154681" cy="461665"/>
          </a:xfrm>
          <a:prstGeom prst="rect">
            <a:avLst/>
          </a:prstGeom>
          <a:noFill/>
        </p:spPr>
        <p:txBody>
          <a:bodyPr wrap="square" rtlCol="0">
            <a:spAutoFit/>
          </a:bodyPr>
          <a:lstStyle/>
          <a:p>
            <a:r>
              <a:rPr lang="sl-SI" sz="2400" dirty="0"/>
              <a:t>Študent</a:t>
            </a:r>
            <a:endParaRPr lang="en-GB" sz="2400" dirty="0"/>
          </a:p>
        </p:txBody>
      </p:sp>
      <p:sp>
        <p:nvSpPr>
          <p:cNvPr id="39" name="CaixaDeTexto 38">
            <a:extLst>
              <a:ext uri="{FF2B5EF4-FFF2-40B4-BE49-F238E27FC236}">
                <a16:creationId xmlns:a16="http://schemas.microsoft.com/office/drawing/2014/main" id="{D1537F13-3B4C-4A12-8B06-0D9E840A949A}"/>
              </a:ext>
            </a:extLst>
          </p:cNvPr>
          <p:cNvSpPr txBox="1"/>
          <p:nvPr/>
        </p:nvSpPr>
        <p:spPr>
          <a:xfrm>
            <a:off x="8917487" y="5572698"/>
            <a:ext cx="2912561" cy="461665"/>
          </a:xfrm>
          <a:prstGeom prst="rect">
            <a:avLst/>
          </a:prstGeom>
          <a:noFill/>
        </p:spPr>
        <p:txBody>
          <a:bodyPr wrap="square" rtlCol="0">
            <a:spAutoFit/>
          </a:bodyPr>
          <a:lstStyle/>
          <a:p>
            <a:pPr algn="r"/>
            <a:r>
              <a:rPr lang="sl-SI" sz="2400" dirty="0"/>
              <a:t>Diplomant</a:t>
            </a:r>
            <a:endParaRPr lang="en-GB" sz="2400" dirty="0"/>
          </a:p>
        </p:txBody>
      </p:sp>
      <p:sp>
        <p:nvSpPr>
          <p:cNvPr id="40" name="CaixaDeTexto 39">
            <a:extLst>
              <a:ext uri="{FF2B5EF4-FFF2-40B4-BE49-F238E27FC236}">
                <a16:creationId xmlns:a16="http://schemas.microsoft.com/office/drawing/2014/main" id="{3B2AD8D3-2868-49D0-B39D-FD22024A2674}"/>
              </a:ext>
            </a:extLst>
          </p:cNvPr>
          <p:cNvSpPr txBox="1"/>
          <p:nvPr/>
        </p:nvSpPr>
        <p:spPr>
          <a:xfrm>
            <a:off x="4518659" y="5572697"/>
            <a:ext cx="3154681" cy="461665"/>
          </a:xfrm>
          <a:prstGeom prst="rect">
            <a:avLst/>
          </a:prstGeom>
          <a:noFill/>
        </p:spPr>
        <p:txBody>
          <a:bodyPr wrap="square" rtlCol="0">
            <a:spAutoFit/>
          </a:bodyPr>
          <a:lstStyle/>
          <a:p>
            <a:pPr algn="ctr"/>
            <a:r>
              <a:rPr lang="sl-SI" sz="2400" b="1" dirty="0"/>
              <a:t>Diploma</a:t>
            </a:r>
            <a:endParaRPr lang="en-GB" sz="2400" b="1" dirty="0"/>
          </a:p>
        </p:txBody>
      </p:sp>
      <p:cxnSp>
        <p:nvCxnSpPr>
          <p:cNvPr id="44" name="Conexão reta unidirecional 43">
            <a:extLst>
              <a:ext uri="{FF2B5EF4-FFF2-40B4-BE49-F238E27FC236}">
                <a16:creationId xmlns:a16="http://schemas.microsoft.com/office/drawing/2014/main" id="{AAF74484-979C-4B11-9ABF-C552032A3146}"/>
              </a:ext>
            </a:extLst>
          </p:cNvPr>
          <p:cNvCxnSpPr/>
          <p:nvPr/>
        </p:nvCxnSpPr>
        <p:spPr>
          <a:xfrm>
            <a:off x="1943100" y="4789170"/>
            <a:ext cx="3063240" cy="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exão reta unidirecional 44">
            <a:extLst>
              <a:ext uri="{FF2B5EF4-FFF2-40B4-BE49-F238E27FC236}">
                <a16:creationId xmlns:a16="http://schemas.microsoft.com/office/drawing/2014/main" id="{54822EDA-2A1B-4F12-898C-BBF9DDEA7AD1}"/>
              </a:ext>
            </a:extLst>
          </p:cNvPr>
          <p:cNvCxnSpPr/>
          <p:nvPr/>
        </p:nvCxnSpPr>
        <p:spPr>
          <a:xfrm>
            <a:off x="7181850" y="4789170"/>
            <a:ext cx="3063240" cy="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exão reta unidirecional 45">
            <a:extLst>
              <a:ext uri="{FF2B5EF4-FFF2-40B4-BE49-F238E27FC236}">
                <a16:creationId xmlns:a16="http://schemas.microsoft.com/office/drawing/2014/main" id="{0B7C41C3-E78C-4994-AB9A-22B9F5F1A662}"/>
              </a:ext>
            </a:extLst>
          </p:cNvPr>
          <p:cNvCxnSpPr/>
          <p:nvPr/>
        </p:nvCxnSpPr>
        <p:spPr>
          <a:xfrm>
            <a:off x="1943100" y="5307330"/>
            <a:ext cx="3063240" cy="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exão reta unidirecional 46">
            <a:extLst>
              <a:ext uri="{FF2B5EF4-FFF2-40B4-BE49-F238E27FC236}">
                <a16:creationId xmlns:a16="http://schemas.microsoft.com/office/drawing/2014/main" id="{5F1A2E35-E22A-41AD-9827-153FA2500830}"/>
              </a:ext>
            </a:extLst>
          </p:cNvPr>
          <p:cNvCxnSpPr/>
          <p:nvPr/>
        </p:nvCxnSpPr>
        <p:spPr>
          <a:xfrm>
            <a:off x="7181850" y="5307330"/>
            <a:ext cx="3063240" cy="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exão reta unidirecional 47">
            <a:extLst>
              <a:ext uri="{FF2B5EF4-FFF2-40B4-BE49-F238E27FC236}">
                <a16:creationId xmlns:a16="http://schemas.microsoft.com/office/drawing/2014/main" id="{9767FD3E-D0C7-45AE-917D-5F20C89F1A8D}"/>
              </a:ext>
            </a:extLst>
          </p:cNvPr>
          <p:cNvCxnSpPr/>
          <p:nvPr/>
        </p:nvCxnSpPr>
        <p:spPr>
          <a:xfrm>
            <a:off x="1943100" y="5791200"/>
            <a:ext cx="3063240" cy="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exão reta unidirecional 48">
            <a:extLst>
              <a:ext uri="{FF2B5EF4-FFF2-40B4-BE49-F238E27FC236}">
                <a16:creationId xmlns:a16="http://schemas.microsoft.com/office/drawing/2014/main" id="{12900F4F-6B8B-450F-9C1D-F5F86D1CDB00}"/>
              </a:ext>
            </a:extLst>
          </p:cNvPr>
          <p:cNvCxnSpPr/>
          <p:nvPr/>
        </p:nvCxnSpPr>
        <p:spPr>
          <a:xfrm>
            <a:off x="7181850" y="5791200"/>
            <a:ext cx="3063240" cy="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273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https://youtu.be/arsnnuyjL5g</a:t>
            </a:r>
            <a:endParaRPr lang="en-GB" sz="1050" dirty="0"/>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Video #3</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sp>
        <p:nvSpPr>
          <p:cNvPr id="10" name="CaixaDeTexto 9">
            <a:extLst>
              <a:ext uri="{FF2B5EF4-FFF2-40B4-BE49-F238E27FC236}">
                <a16:creationId xmlns:a16="http://schemas.microsoft.com/office/drawing/2014/main" id="{8C8D25FB-565D-4F6C-9E19-0034C34A38D2}"/>
              </a:ext>
            </a:extLst>
          </p:cNvPr>
          <p:cNvSpPr txBox="1"/>
          <p:nvPr/>
        </p:nvSpPr>
        <p:spPr>
          <a:xfrm>
            <a:off x="9843516" y="1228725"/>
            <a:ext cx="2293620" cy="1015663"/>
          </a:xfrm>
          <a:prstGeom prst="rect">
            <a:avLst/>
          </a:prstGeom>
          <a:noFill/>
        </p:spPr>
        <p:txBody>
          <a:bodyPr wrap="square">
            <a:spAutoFit/>
          </a:bodyPr>
          <a:lstStyle/>
          <a:p>
            <a:r>
              <a:rPr lang="en-US" sz="3000" b="1" i="1" dirty="0">
                <a:solidFill>
                  <a:schemeClr val="bg1">
                    <a:lumMod val="65000"/>
                  </a:schemeClr>
                </a:solidFill>
              </a:rPr>
              <a:t>Liminal Space</a:t>
            </a:r>
            <a:endParaRPr lang="en-GB" sz="3000" b="1" i="1" dirty="0">
              <a:solidFill>
                <a:schemeClr val="bg1">
                  <a:lumMod val="65000"/>
                </a:schemeClr>
              </a:solidFill>
            </a:endParaRPr>
          </a:p>
        </p:txBody>
      </p:sp>
      <p:pic>
        <p:nvPicPr>
          <p:cNvPr id="6" name="Multimédia Online 5" title="Liminal Space">
            <a:hlinkClick r:id="" action="ppaction://media"/>
            <a:extLst>
              <a:ext uri="{FF2B5EF4-FFF2-40B4-BE49-F238E27FC236}">
                <a16:creationId xmlns:a16="http://schemas.microsoft.com/office/drawing/2014/main" id="{1D316C32-3F6F-4855-8622-6AEA400DD0F7}"/>
              </a:ext>
            </a:extLst>
          </p:cNvPr>
          <p:cNvPicPr>
            <a:picLocks noRot="1"/>
          </p:cNvPicPr>
          <p:nvPr>
            <a:videoFile r:link="rId1"/>
          </p:nvPr>
        </p:nvPicPr>
        <p:blipFill>
          <a:blip r:embed="rId5"/>
          <a:stretch>
            <a:fillRect/>
          </a:stretch>
        </p:blipFill>
        <p:spPr>
          <a:xfrm>
            <a:off x="2656290" y="1287000"/>
            <a:ext cx="6948000" cy="4284000"/>
          </a:xfrm>
          <a:prstGeom prst="rect">
            <a:avLst/>
          </a:prstGeom>
        </p:spPr>
      </p:pic>
    </p:spTree>
    <p:extLst>
      <p:ext uri="{BB962C8B-B14F-4D97-AF65-F5344CB8AC3E}">
        <p14:creationId xmlns:p14="http://schemas.microsoft.com/office/powerpoint/2010/main" val="312614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978463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err="1"/>
              <a:t>Limin</a:t>
            </a:r>
            <a:r>
              <a:rPr lang="sl-SI" sz="3600" b="1" dirty="0" err="1"/>
              <a:t>oidnost</a:t>
            </a:r>
            <a:r>
              <a:rPr lang="en-US" sz="3600" b="1" dirty="0"/>
              <a:t>: </a:t>
            </a:r>
            <a:r>
              <a:rPr lang="sl-SI" sz="3600" b="1" dirty="0"/>
              <a:t>priložnost za turizem dobrega počutja</a:t>
            </a:r>
            <a:endParaRPr lang="en-US" sz="3600" b="1" dirty="0"/>
          </a:p>
        </p:txBody>
      </p:sp>
      <p:sp>
        <p:nvSpPr>
          <p:cNvPr id="30" name="Retângulo 29">
            <a:extLst>
              <a:ext uri="{FF2B5EF4-FFF2-40B4-BE49-F238E27FC236}">
                <a16:creationId xmlns:a16="http://schemas.microsoft.com/office/drawing/2014/main" id="{0505BBC1-BBAB-4BFC-8205-3C9FA8D9A6F5}"/>
              </a:ext>
            </a:extLst>
          </p:cNvPr>
          <p:cNvSpPr/>
          <p:nvPr/>
        </p:nvSpPr>
        <p:spPr>
          <a:xfrm>
            <a:off x="5593364" y="3174164"/>
            <a:ext cx="2806939" cy="1092907"/>
          </a:xfrm>
          <a:prstGeom prst="rect">
            <a:avLst/>
          </a:prstGeom>
          <a:solidFill>
            <a:srgbClr val="D1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6ECECB"/>
              </a:buClr>
            </a:pPr>
            <a:r>
              <a:rPr lang="sl-SI" sz="2400" b="1" spc="-20" dirty="0">
                <a:solidFill>
                  <a:schemeClr val="tx1"/>
                </a:solidFill>
              </a:rPr>
              <a:t>Doživi izkušnjo</a:t>
            </a:r>
            <a:endParaRPr lang="en-GB" sz="2400" b="1" spc="-20" dirty="0">
              <a:solidFill>
                <a:schemeClr val="tx1"/>
              </a:solidFill>
            </a:endParaRPr>
          </a:p>
        </p:txBody>
      </p:sp>
      <p:sp>
        <p:nvSpPr>
          <p:cNvPr id="60" name="Retângulo 59">
            <a:extLst>
              <a:ext uri="{FF2B5EF4-FFF2-40B4-BE49-F238E27FC236}">
                <a16:creationId xmlns:a16="http://schemas.microsoft.com/office/drawing/2014/main" id="{6C290C6F-AB0A-4A15-9E64-B0062A278D5A}"/>
              </a:ext>
            </a:extLst>
          </p:cNvPr>
          <p:cNvSpPr/>
          <p:nvPr/>
        </p:nvSpPr>
        <p:spPr>
          <a:xfrm>
            <a:off x="5593364" y="4397199"/>
            <a:ext cx="2799268" cy="1092907"/>
          </a:xfrm>
          <a:prstGeom prst="rect">
            <a:avLst/>
          </a:prstGeom>
          <a:solidFill>
            <a:srgbClr val="FFF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6ECECB"/>
              </a:buClr>
            </a:pPr>
            <a:r>
              <a:rPr lang="sl-SI" sz="2400" b="1" spc="-20" dirty="0">
                <a:solidFill>
                  <a:schemeClr val="tx1"/>
                </a:solidFill>
              </a:rPr>
              <a:t>Omogoči izkustvo</a:t>
            </a:r>
            <a:endParaRPr lang="en-GB" sz="2400" b="1" spc="-20" dirty="0">
              <a:solidFill>
                <a:schemeClr val="tx1"/>
              </a:solidFill>
            </a:endParaRPr>
          </a:p>
        </p:txBody>
      </p:sp>
      <p:sp>
        <p:nvSpPr>
          <p:cNvPr id="16" name="Retângulo 15">
            <a:extLst>
              <a:ext uri="{FF2B5EF4-FFF2-40B4-BE49-F238E27FC236}">
                <a16:creationId xmlns:a16="http://schemas.microsoft.com/office/drawing/2014/main" id="{80802781-8C30-4088-8C41-6B8B26B441F3}"/>
              </a:ext>
            </a:extLst>
          </p:cNvPr>
          <p:cNvSpPr/>
          <p:nvPr/>
        </p:nvSpPr>
        <p:spPr>
          <a:xfrm>
            <a:off x="314191" y="4401041"/>
            <a:ext cx="1698908" cy="1092907"/>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a:solidFill>
                  <a:schemeClr val="tx1"/>
                </a:solidFill>
              </a:rPr>
              <a:t>Vloga gostitelja</a:t>
            </a:r>
            <a:endParaRPr lang="en-GB" sz="2400" b="1" dirty="0">
              <a:solidFill>
                <a:schemeClr val="tx1"/>
              </a:solidFill>
            </a:endParaRPr>
          </a:p>
        </p:txBody>
      </p:sp>
      <p:sp>
        <p:nvSpPr>
          <p:cNvPr id="27" name="Retângulo 26">
            <a:extLst>
              <a:ext uri="{FF2B5EF4-FFF2-40B4-BE49-F238E27FC236}">
                <a16:creationId xmlns:a16="http://schemas.microsoft.com/office/drawing/2014/main" id="{0566BC1D-525A-43AD-9EE5-10F404E6FD22}"/>
              </a:ext>
            </a:extLst>
          </p:cNvPr>
          <p:cNvSpPr/>
          <p:nvPr/>
        </p:nvSpPr>
        <p:spPr>
          <a:xfrm>
            <a:off x="314191" y="3174164"/>
            <a:ext cx="1698903" cy="1092907"/>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T</a:t>
            </a:r>
            <a:r>
              <a:rPr lang="sl-SI" sz="2400" b="1" dirty="0" err="1">
                <a:solidFill>
                  <a:schemeClr val="tx1"/>
                </a:solidFill>
              </a:rPr>
              <a:t>urist</a:t>
            </a:r>
            <a:r>
              <a:rPr lang="sl-SI" sz="2400" b="1" dirty="0">
                <a:solidFill>
                  <a:schemeClr val="tx1"/>
                </a:solidFill>
              </a:rPr>
              <a:t> - gost</a:t>
            </a:r>
            <a:endParaRPr lang="en-GB" sz="2400" b="1" dirty="0">
              <a:solidFill>
                <a:schemeClr val="tx1"/>
              </a:solidFill>
            </a:endParaRPr>
          </a:p>
        </p:txBody>
      </p:sp>
      <p:grpSp>
        <p:nvGrpSpPr>
          <p:cNvPr id="4" name="Agrupar 3">
            <a:extLst>
              <a:ext uri="{FF2B5EF4-FFF2-40B4-BE49-F238E27FC236}">
                <a16:creationId xmlns:a16="http://schemas.microsoft.com/office/drawing/2014/main" id="{0470785B-F65A-482F-A4D1-E4EFD5106108}"/>
              </a:ext>
            </a:extLst>
          </p:cNvPr>
          <p:cNvGrpSpPr/>
          <p:nvPr/>
        </p:nvGrpSpPr>
        <p:grpSpPr>
          <a:xfrm>
            <a:off x="1859924" y="1608974"/>
            <a:ext cx="9971063" cy="1330426"/>
            <a:chOff x="1906746" y="1074420"/>
            <a:chExt cx="9971063" cy="1330426"/>
          </a:xfrm>
        </p:grpSpPr>
        <p:sp>
          <p:nvSpPr>
            <p:cNvPr id="33" name="Oval 32">
              <a:extLst>
                <a:ext uri="{FF2B5EF4-FFF2-40B4-BE49-F238E27FC236}">
                  <a16:creationId xmlns:a16="http://schemas.microsoft.com/office/drawing/2014/main" id="{D1A0A6B3-24E4-4B1B-914E-47742488B658}"/>
                </a:ext>
              </a:extLst>
            </p:cNvPr>
            <p:cNvSpPr/>
            <p:nvPr/>
          </p:nvSpPr>
          <p:spPr>
            <a:xfrm>
              <a:off x="2427823" y="1147246"/>
              <a:ext cx="372084" cy="353776"/>
            </a:xfrm>
            <a:prstGeom prst="ellipse">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Conexão reta unidirecional 33">
              <a:extLst>
                <a:ext uri="{FF2B5EF4-FFF2-40B4-BE49-F238E27FC236}">
                  <a16:creationId xmlns:a16="http://schemas.microsoft.com/office/drawing/2014/main" id="{091C6190-6F29-4926-8E22-4E48496A8768}"/>
                </a:ext>
              </a:extLst>
            </p:cNvPr>
            <p:cNvCxnSpPr>
              <a:cxnSpLocks/>
              <a:stCxn id="33" idx="6"/>
              <a:endCxn id="35" idx="1"/>
            </p:cNvCxnSpPr>
            <p:nvPr/>
          </p:nvCxnSpPr>
          <p:spPr>
            <a:xfrm>
              <a:off x="2799907" y="1324134"/>
              <a:ext cx="285645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Retângulo 34">
              <a:extLst>
                <a:ext uri="{FF2B5EF4-FFF2-40B4-BE49-F238E27FC236}">
                  <a16:creationId xmlns:a16="http://schemas.microsoft.com/office/drawing/2014/main" id="{57F00DD2-C7CB-466B-91BC-399ADB0C3558}"/>
                </a:ext>
              </a:extLst>
            </p:cNvPr>
            <p:cNvSpPr/>
            <p:nvPr/>
          </p:nvSpPr>
          <p:spPr>
            <a:xfrm>
              <a:off x="5656363" y="1074420"/>
              <a:ext cx="2806939" cy="499429"/>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effectLst>
                    <a:outerShdw blurRad="38100" dist="38100" dir="2700000" algn="tl">
                      <a:srgbClr val="000000">
                        <a:alpha val="43137"/>
                      </a:srgbClr>
                    </a:outerShdw>
                  </a:effectLst>
                </a:rPr>
                <a:t>Limin</a:t>
              </a:r>
              <a:r>
                <a:rPr lang="sl-SI" sz="2000" b="1" dirty="0" err="1">
                  <a:effectLst>
                    <a:outerShdw blurRad="38100" dist="38100" dir="2700000" algn="tl">
                      <a:srgbClr val="000000">
                        <a:alpha val="43137"/>
                      </a:srgbClr>
                    </a:outerShdw>
                  </a:effectLst>
                </a:rPr>
                <a:t>oidnost</a:t>
              </a:r>
              <a:endParaRPr lang="en-GB" sz="2000" b="1" dirty="0">
                <a:effectLst>
                  <a:outerShdw blurRad="38100" dist="38100" dir="2700000" algn="tl">
                    <a:srgbClr val="000000">
                      <a:alpha val="43137"/>
                    </a:srgbClr>
                  </a:outerShdw>
                </a:effectLst>
              </a:endParaRPr>
            </a:p>
          </p:txBody>
        </p:sp>
        <p:cxnSp>
          <p:nvCxnSpPr>
            <p:cNvPr id="36" name="Conexão reta unidirecional 35">
              <a:extLst>
                <a:ext uri="{FF2B5EF4-FFF2-40B4-BE49-F238E27FC236}">
                  <a16:creationId xmlns:a16="http://schemas.microsoft.com/office/drawing/2014/main" id="{AC13CE11-C094-405A-B378-9BFB87D204E6}"/>
                </a:ext>
              </a:extLst>
            </p:cNvPr>
            <p:cNvCxnSpPr>
              <a:cxnSpLocks/>
              <a:stCxn id="35" idx="3"/>
              <a:endCxn id="38" idx="2"/>
            </p:cNvCxnSpPr>
            <p:nvPr/>
          </p:nvCxnSpPr>
          <p:spPr>
            <a:xfrm flipV="1">
              <a:off x="8463302" y="1324134"/>
              <a:ext cx="2733881"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FBE14D15-FA90-4AA5-B3B7-F94520599247}"/>
                </a:ext>
              </a:extLst>
            </p:cNvPr>
            <p:cNvSpPr/>
            <p:nvPr/>
          </p:nvSpPr>
          <p:spPr>
            <a:xfrm>
              <a:off x="11197182" y="1147246"/>
              <a:ext cx="372084" cy="353776"/>
            </a:xfrm>
            <a:prstGeom prst="ellipse">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CaixaDeTexto 38">
              <a:extLst>
                <a:ext uri="{FF2B5EF4-FFF2-40B4-BE49-F238E27FC236}">
                  <a16:creationId xmlns:a16="http://schemas.microsoft.com/office/drawing/2014/main" id="{7A199AE6-6B6B-472F-940E-D0DFCF58468B}"/>
                </a:ext>
              </a:extLst>
            </p:cNvPr>
            <p:cNvSpPr txBox="1"/>
            <p:nvPr/>
          </p:nvSpPr>
          <p:spPr>
            <a:xfrm>
              <a:off x="3858190" y="1512391"/>
              <a:ext cx="1793178" cy="471545"/>
            </a:xfrm>
            <a:prstGeom prst="rect">
              <a:avLst/>
            </a:prstGeom>
            <a:noFill/>
          </p:spPr>
          <p:txBody>
            <a:bodyPr wrap="square" rtlCol="0">
              <a:spAutoFit/>
            </a:bodyPr>
            <a:lstStyle/>
            <a:p>
              <a:pPr algn="ctr"/>
              <a:r>
                <a:rPr lang="sl-SI" sz="2400" b="1" dirty="0">
                  <a:solidFill>
                    <a:srgbClr val="6ECECB"/>
                  </a:solidFill>
                </a:rPr>
                <a:t>Ločitev</a:t>
              </a:r>
              <a:endParaRPr lang="en-GB" sz="2400" b="1" dirty="0">
                <a:solidFill>
                  <a:srgbClr val="6ECECB"/>
                </a:solidFill>
              </a:endParaRPr>
            </a:p>
          </p:txBody>
        </p:sp>
        <p:sp>
          <p:nvSpPr>
            <p:cNvPr id="40" name="CaixaDeTexto 39">
              <a:extLst>
                <a:ext uri="{FF2B5EF4-FFF2-40B4-BE49-F238E27FC236}">
                  <a16:creationId xmlns:a16="http://schemas.microsoft.com/office/drawing/2014/main" id="{20930DAD-9B4C-4A4F-8006-8414C0C65B24}"/>
                </a:ext>
              </a:extLst>
            </p:cNvPr>
            <p:cNvSpPr txBox="1"/>
            <p:nvPr/>
          </p:nvSpPr>
          <p:spPr>
            <a:xfrm>
              <a:off x="8462743" y="1516349"/>
              <a:ext cx="2010709" cy="471545"/>
            </a:xfrm>
            <a:prstGeom prst="rect">
              <a:avLst/>
            </a:prstGeom>
            <a:noFill/>
            <a:ln>
              <a:noFill/>
            </a:ln>
          </p:spPr>
          <p:txBody>
            <a:bodyPr wrap="square" rtlCol="0">
              <a:spAutoFit/>
            </a:bodyPr>
            <a:lstStyle/>
            <a:p>
              <a:pPr algn="ctr"/>
              <a:r>
                <a:rPr lang="en-GB" sz="2400" b="1" dirty="0" err="1">
                  <a:solidFill>
                    <a:srgbClr val="6ECECB"/>
                  </a:solidFill>
                </a:rPr>
                <a:t>Reintegra</a:t>
              </a:r>
              <a:r>
                <a:rPr lang="sl-SI" sz="2400" b="1" dirty="0" err="1">
                  <a:solidFill>
                    <a:srgbClr val="6ECECB"/>
                  </a:solidFill>
                </a:rPr>
                <a:t>cija</a:t>
              </a:r>
              <a:endParaRPr lang="en-GB" sz="2400" b="1" dirty="0">
                <a:solidFill>
                  <a:srgbClr val="6ECECB"/>
                </a:solidFill>
              </a:endParaRPr>
            </a:p>
          </p:txBody>
        </p:sp>
        <p:sp>
          <p:nvSpPr>
            <p:cNvPr id="41" name="CaixaDeTexto 40">
              <a:extLst>
                <a:ext uri="{FF2B5EF4-FFF2-40B4-BE49-F238E27FC236}">
                  <a16:creationId xmlns:a16="http://schemas.microsoft.com/office/drawing/2014/main" id="{47D3DEC8-C004-4624-809D-5DD016A66A03}"/>
                </a:ext>
              </a:extLst>
            </p:cNvPr>
            <p:cNvSpPr txBox="1"/>
            <p:nvPr/>
          </p:nvSpPr>
          <p:spPr>
            <a:xfrm>
              <a:off x="1906746" y="1567699"/>
              <a:ext cx="1414237" cy="830997"/>
            </a:xfrm>
            <a:prstGeom prst="rect">
              <a:avLst/>
            </a:prstGeom>
            <a:noFill/>
          </p:spPr>
          <p:txBody>
            <a:bodyPr wrap="square" rtlCol="0">
              <a:spAutoFit/>
            </a:bodyPr>
            <a:lstStyle/>
            <a:p>
              <a:pPr algn="ctr"/>
              <a:r>
                <a:rPr lang="sl-SI" sz="2400" b="1" dirty="0"/>
                <a:t>Začetno stanje</a:t>
              </a:r>
              <a:endParaRPr lang="en-GB" sz="2400" b="1" dirty="0"/>
            </a:p>
          </p:txBody>
        </p:sp>
        <p:sp>
          <p:nvSpPr>
            <p:cNvPr id="42" name="CaixaDeTexto 41">
              <a:extLst>
                <a:ext uri="{FF2B5EF4-FFF2-40B4-BE49-F238E27FC236}">
                  <a16:creationId xmlns:a16="http://schemas.microsoft.com/office/drawing/2014/main" id="{67475DC4-393E-426F-AFFD-7F67971983FF}"/>
                </a:ext>
              </a:extLst>
            </p:cNvPr>
            <p:cNvSpPr txBox="1"/>
            <p:nvPr/>
          </p:nvSpPr>
          <p:spPr>
            <a:xfrm>
              <a:off x="10579785" y="1573849"/>
              <a:ext cx="1298024" cy="830997"/>
            </a:xfrm>
            <a:prstGeom prst="rect">
              <a:avLst/>
            </a:prstGeom>
            <a:noFill/>
          </p:spPr>
          <p:txBody>
            <a:bodyPr wrap="square" rtlCol="0">
              <a:spAutoFit/>
            </a:bodyPr>
            <a:lstStyle/>
            <a:p>
              <a:pPr algn="ctr"/>
              <a:r>
                <a:rPr lang="sl-SI" sz="2400" b="1" dirty="0"/>
                <a:t>Končno stanje</a:t>
              </a:r>
              <a:endParaRPr lang="en-GB" sz="2400" b="1" dirty="0"/>
            </a:p>
          </p:txBody>
        </p:sp>
      </p:grpSp>
      <p:cxnSp>
        <p:nvCxnSpPr>
          <p:cNvPr id="45" name="Conexão reta 44">
            <a:extLst>
              <a:ext uri="{FF2B5EF4-FFF2-40B4-BE49-F238E27FC236}">
                <a16:creationId xmlns:a16="http://schemas.microsoft.com/office/drawing/2014/main" id="{1B56981E-A4DC-4A68-9078-4D575BABE9A5}"/>
              </a:ext>
            </a:extLst>
          </p:cNvPr>
          <p:cNvCxnSpPr>
            <a:cxnSpLocks/>
          </p:cNvCxnSpPr>
          <p:nvPr/>
        </p:nvCxnSpPr>
        <p:spPr>
          <a:xfrm>
            <a:off x="8399741" y="3150825"/>
            <a:ext cx="0" cy="2344112"/>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Conexão reta 45">
            <a:extLst>
              <a:ext uri="{FF2B5EF4-FFF2-40B4-BE49-F238E27FC236}">
                <a16:creationId xmlns:a16="http://schemas.microsoft.com/office/drawing/2014/main" id="{A15E3762-6399-4A38-B882-40A9CF97CC88}"/>
              </a:ext>
            </a:extLst>
          </p:cNvPr>
          <p:cNvCxnSpPr>
            <a:cxnSpLocks/>
          </p:cNvCxnSpPr>
          <p:nvPr/>
        </p:nvCxnSpPr>
        <p:spPr>
          <a:xfrm>
            <a:off x="10403347" y="3130392"/>
            <a:ext cx="0" cy="2344112"/>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Conexão reta 46">
            <a:extLst>
              <a:ext uri="{FF2B5EF4-FFF2-40B4-BE49-F238E27FC236}">
                <a16:creationId xmlns:a16="http://schemas.microsoft.com/office/drawing/2014/main" id="{D77E81A0-DE76-4286-8C80-4563421DFDE2}"/>
              </a:ext>
            </a:extLst>
          </p:cNvPr>
          <p:cNvCxnSpPr/>
          <p:nvPr/>
        </p:nvCxnSpPr>
        <p:spPr>
          <a:xfrm flipV="1">
            <a:off x="310987" y="4318983"/>
            <a:ext cx="11520000" cy="6561"/>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 name="Conexão reta 57">
            <a:extLst>
              <a:ext uri="{FF2B5EF4-FFF2-40B4-BE49-F238E27FC236}">
                <a16:creationId xmlns:a16="http://schemas.microsoft.com/office/drawing/2014/main" id="{359A419C-14D5-47B4-9595-1F4636BCCE2C}"/>
              </a:ext>
            </a:extLst>
          </p:cNvPr>
          <p:cNvCxnSpPr>
            <a:cxnSpLocks/>
          </p:cNvCxnSpPr>
          <p:nvPr/>
        </p:nvCxnSpPr>
        <p:spPr>
          <a:xfrm>
            <a:off x="5588371" y="3150823"/>
            <a:ext cx="0" cy="2344112"/>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Conexão reta 58">
            <a:extLst>
              <a:ext uri="{FF2B5EF4-FFF2-40B4-BE49-F238E27FC236}">
                <a16:creationId xmlns:a16="http://schemas.microsoft.com/office/drawing/2014/main" id="{ACECCA87-2F66-42A3-AEE6-1E273434CF5E}"/>
              </a:ext>
            </a:extLst>
          </p:cNvPr>
          <p:cNvCxnSpPr>
            <a:cxnSpLocks/>
          </p:cNvCxnSpPr>
          <p:nvPr/>
        </p:nvCxnSpPr>
        <p:spPr>
          <a:xfrm>
            <a:off x="3787964" y="3139033"/>
            <a:ext cx="0" cy="2344112"/>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CaixaDeTexto 12">
            <a:extLst>
              <a:ext uri="{FF2B5EF4-FFF2-40B4-BE49-F238E27FC236}">
                <a16:creationId xmlns:a16="http://schemas.microsoft.com/office/drawing/2014/main" id="{10F2CB87-9DA2-4C68-A371-E74B5871D8F8}"/>
              </a:ext>
            </a:extLst>
          </p:cNvPr>
          <p:cNvSpPr txBox="1"/>
          <p:nvPr/>
        </p:nvSpPr>
        <p:spPr>
          <a:xfrm>
            <a:off x="2020198" y="3501917"/>
            <a:ext cx="1774993" cy="461665"/>
          </a:xfrm>
          <a:prstGeom prst="rect">
            <a:avLst/>
          </a:prstGeom>
          <a:noFill/>
        </p:spPr>
        <p:txBody>
          <a:bodyPr wrap="square" rtlCol="0">
            <a:spAutoFit/>
          </a:bodyPr>
          <a:lstStyle/>
          <a:p>
            <a:pPr algn="ctr"/>
            <a:r>
              <a:rPr lang="sl-SI" sz="2400" dirty="0"/>
              <a:t>Vznemirjen</a:t>
            </a:r>
            <a:endParaRPr lang="en-GB" sz="2400" dirty="0"/>
          </a:p>
        </p:txBody>
      </p:sp>
      <p:sp>
        <p:nvSpPr>
          <p:cNvPr id="64" name="CaixaDeTexto 63">
            <a:extLst>
              <a:ext uri="{FF2B5EF4-FFF2-40B4-BE49-F238E27FC236}">
                <a16:creationId xmlns:a16="http://schemas.microsoft.com/office/drawing/2014/main" id="{C034BC9C-E2C7-4FCF-B0CD-C183B730F8DC}"/>
              </a:ext>
            </a:extLst>
          </p:cNvPr>
          <p:cNvSpPr txBox="1"/>
          <p:nvPr/>
        </p:nvSpPr>
        <p:spPr>
          <a:xfrm>
            <a:off x="2009684" y="4659602"/>
            <a:ext cx="1785506" cy="461665"/>
          </a:xfrm>
          <a:prstGeom prst="rect">
            <a:avLst/>
          </a:prstGeom>
          <a:noFill/>
        </p:spPr>
        <p:txBody>
          <a:bodyPr wrap="square" rtlCol="0">
            <a:spAutoFit/>
          </a:bodyPr>
          <a:lstStyle/>
          <a:p>
            <a:pPr algn="ctr"/>
            <a:r>
              <a:rPr lang="sl-SI" sz="2400" dirty="0"/>
              <a:t>Zanimivost</a:t>
            </a:r>
            <a:endParaRPr lang="en-GB" sz="2400" dirty="0"/>
          </a:p>
        </p:txBody>
      </p:sp>
      <p:sp>
        <p:nvSpPr>
          <p:cNvPr id="65" name="CaixaDeTexto 64">
            <a:extLst>
              <a:ext uri="{FF2B5EF4-FFF2-40B4-BE49-F238E27FC236}">
                <a16:creationId xmlns:a16="http://schemas.microsoft.com/office/drawing/2014/main" id="{8DB791CA-4D5C-4D49-A163-DC99FC1AFE64}"/>
              </a:ext>
            </a:extLst>
          </p:cNvPr>
          <p:cNvSpPr txBox="1"/>
          <p:nvPr/>
        </p:nvSpPr>
        <p:spPr>
          <a:xfrm>
            <a:off x="3787964" y="3492119"/>
            <a:ext cx="1805400" cy="461665"/>
          </a:xfrm>
          <a:prstGeom prst="rect">
            <a:avLst/>
          </a:prstGeom>
          <a:noFill/>
        </p:spPr>
        <p:txBody>
          <a:bodyPr wrap="square" rtlCol="0">
            <a:spAutoFit/>
          </a:bodyPr>
          <a:lstStyle/>
          <a:p>
            <a:pPr algn="ctr"/>
            <a:r>
              <a:rPr lang="sl-SI" sz="2400" dirty="0"/>
              <a:t>Potovanje</a:t>
            </a:r>
            <a:endParaRPr lang="en-GB" sz="2400" dirty="0"/>
          </a:p>
        </p:txBody>
      </p:sp>
      <p:sp>
        <p:nvSpPr>
          <p:cNvPr id="66" name="CaixaDeTexto 65">
            <a:extLst>
              <a:ext uri="{FF2B5EF4-FFF2-40B4-BE49-F238E27FC236}">
                <a16:creationId xmlns:a16="http://schemas.microsoft.com/office/drawing/2014/main" id="{56C17511-36DE-4CB6-AE12-1801E284658B}"/>
              </a:ext>
            </a:extLst>
          </p:cNvPr>
          <p:cNvSpPr txBox="1"/>
          <p:nvPr/>
        </p:nvSpPr>
        <p:spPr>
          <a:xfrm>
            <a:off x="3795189" y="4659602"/>
            <a:ext cx="1785507" cy="461665"/>
          </a:xfrm>
          <a:prstGeom prst="rect">
            <a:avLst/>
          </a:prstGeom>
          <a:noFill/>
        </p:spPr>
        <p:txBody>
          <a:bodyPr wrap="square" rtlCol="0">
            <a:spAutoFit/>
          </a:bodyPr>
          <a:lstStyle/>
          <a:p>
            <a:pPr algn="ctr"/>
            <a:r>
              <a:rPr lang="sl-SI" sz="2400" dirty="0"/>
              <a:t>Razgovor</a:t>
            </a:r>
            <a:endParaRPr lang="en-GB" sz="2400" dirty="0"/>
          </a:p>
        </p:txBody>
      </p:sp>
      <p:sp>
        <p:nvSpPr>
          <p:cNvPr id="67" name="CaixaDeTexto 66">
            <a:extLst>
              <a:ext uri="{FF2B5EF4-FFF2-40B4-BE49-F238E27FC236}">
                <a16:creationId xmlns:a16="http://schemas.microsoft.com/office/drawing/2014/main" id="{8CA7ADBA-1E74-49BE-906C-4E6073A4C6F5}"/>
              </a:ext>
            </a:extLst>
          </p:cNvPr>
          <p:cNvSpPr txBox="1"/>
          <p:nvPr/>
        </p:nvSpPr>
        <p:spPr>
          <a:xfrm>
            <a:off x="8407418" y="4570346"/>
            <a:ext cx="1990781" cy="461665"/>
          </a:xfrm>
          <a:prstGeom prst="rect">
            <a:avLst/>
          </a:prstGeom>
          <a:noFill/>
        </p:spPr>
        <p:txBody>
          <a:bodyPr wrap="square" rtlCol="0">
            <a:spAutoFit/>
          </a:bodyPr>
          <a:lstStyle/>
          <a:p>
            <a:pPr algn="ctr"/>
            <a:r>
              <a:rPr lang="sl-SI" sz="2400" dirty="0"/>
              <a:t>Spomin</a:t>
            </a:r>
            <a:endParaRPr lang="en-GB" sz="2400" dirty="0"/>
          </a:p>
        </p:txBody>
      </p:sp>
      <p:sp>
        <p:nvSpPr>
          <p:cNvPr id="68" name="CaixaDeTexto 67">
            <a:extLst>
              <a:ext uri="{FF2B5EF4-FFF2-40B4-BE49-F238E27FC236}">
                <a16:creationId xmlns:a16="http://schemas.microsoft.com/office/drawing/2014/main" id="{D10DF3D3-72B4-4143-922D-52A765970418}"/>
              </a:ext>
            </a:extLst>
          </p:cNvPr>
          <p:cNvSpPr txBox="1"/>
          <p:nvPr/>
        </p:nvSpPr>
        <p:spPr>
          <a:xfrm>
            <a:off x="8405462" y="3492119"/>
            <a:ext cx="1990781" cy="830997"/>
          </a:xfrm>
          <a:prstGeom prst="rect">
            <a:avLst/>
          </a:prstGeom>
          <a:noFill/>
        </p:spPr>
        <p:txBody>
          <a:bodyPr wrap="square" rtlCol="0">
            <a:spAutoFit/>
          </a:bodyPr>
          <a:lstStyle/>
          <a:p>
            <a:pPr algn="ctr"/>
            <a:r>
              <a:rPr lang="sl-SI" sz="2400" dirty="0"/>
              <a:t>Povratek domov</a:t>
            </a:r>
            <a:endParaRPr lang="en-GB" sz="2400" dirty="0"/>
          </a:p>
        </p:txBody>
      </p:sp>
      <p:sp>
        <p:nvSpPr>
          <p:cNvPr id="70" name="CaixaDeTexto 69">
            <a:extLst>
              <a:ext uri="{FF2B5EF4-FFF2-40B4-BE49-F238E27FC236}">
                <a16:creationId xmlns:a16="http://schemas.microsoft.com/office/drawing/2014/main" id="{0554D15D-1981-4B4C-B399-9A23E8499977}"/>
              </a:ext>
            </a:extLst>
          </p:cNvPr>
          <p:cNvSpPr txBox="1"/>
          <p:nvPr/>
        </p:nvSpPr>
        <p:spPr>
          <a:xfrm>
            <a:off x="10457472" y="3132584"/>
            <a:ext cx="1449006" cy="1200329"/>
          </a:xfrm>
          <a:prstGeom prst="rect">
            <a:avLst/>
          </a:prstGeom>
          <a:noFill/>
        </p:spPr>
        <p:txBody>
          <a:bodyPr wrap="square" rtlCol="0">
            <a:spAutoFit/>
          </a:bodyPr>
          <a:lstStyle/>
          <a:p>
            <a:pPr algn="ctr"/>
            <a:r>
              <a:rPr lang="sl-SI" sz="2400" dirty="0"/>
              <a:t>Dobro počutje, sreča</a:t>
            </a:r>
            <a:endParaRPr lang="en-GB" sz="2400" dirty="0"/>
          </a:p>
        </p:txBody>
      </p:sp>
      <p:sp>
        <p:nvSpPr>
          <p:cNvPr id="71" name="CaixaDeTexto 70">
            <a:extLst>
              <a:ext uri="{FF2B5EF4-FFF2-40B4-BE49-F238E27FC236}">
                <a16:creationId xmlns:a16="http://schemas.microsoft.com/office/drawing/2014/main" id="{8C61E3B3-B8B8-412B-A7B0-12C497217D41}"/>
              </a:ext>
            </a:extLst>
          </p:cNvPr>
          <p:cNvSpPr txBox="1"/>
          <p:nvPr/>
        </p:nvSpPr>
        <p:spPr>
          <a:xfrm>
            <a:off x="10410452" y="4727526"/>
            <a:ext cx="1449003" cy="461665"/>
          </a:xfrm>
          <a:prstGeom prst="rect">
            <a:avLst/>
          </a:prstGeom>
          <a:noFill/>
        </p:spPr>
        <p:txBody>
          <a:bodyPr wrap="square" rtlCol="0">
            <a:spAutoFit/>
          </a:bodyPr>
          <a:lstStyle/>
          <a:p>
            <a:pPr algn="ctr"/>
            <a:r>
              <a:rPr lang="sl-SI" sz="2400" dirty="0"/>
              <a:t>Prihodek</a:t>
            </a:r>
            <a:endParaRPr lang="en-GB" sz="2400" dirty="0"/>
          </a:p>
        </p:txBody>
      </p:sp>
    </p:spTree>
    <p:extLst>
      <p:ext uri="{BB962C8B-B14F-4D97-AF65-F5344CB8AC3E}">
        <p14:creationId xmlns:p14="http://schemas.microsoft.com/office/powerpoint/2010/main" val="2721075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tângulo 97">
            <a:extLst>
              <a:ext uri="{FF2B5EF4-FFF2-40B4-BE49-F238E27FC236}">
                <a16:creationId xmlns:a16="http://schemas.microsoft.com/office/drawing/2014/main" id="{B20EF278-3FBD-4520-B996-620D5DF0912E}"/>
              </a:ext>
            </a:extLst>
          </p:cNvPr>
          <p:cNvSpPr/>
          <p:nvPr/>
        </p:nvSpPr>
        <p:spPr>
          <a:xfrm>
            <a:off x="80682" y="5078242"/>
            <a:ext cx="1003119" cy="1100805"/>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sl-SI" sz="2000" b="1" spc="-20" dirty="0">
                <a:solidFill>
                  <a:schemeClr val="tx1"/>
                </a:solidFill>
              </a:rPr>
              <a:t>Vloga </a:t>
            </a:r>
          </a:p>
          <a:p>
            <a:pPr algn="ctr"/>
            <a:r>
              <a:rPr lang="sl-SI" sz="2000" b="1" spc="-20" dirty="0">
                <a:solidFill>
                  <a:schemeClr val="tx1"/>
                </a:solidFill>
              </a:rPr>
              <a:t>gostitelja</a:t>
            </a:r>
            <a:endParaRPr lang="en-GB" sz="2000" b="1" spc="-20" dirty="0">
              <a:solidFill>
                <a:schemeClr val="tx1"/>
              </a:solidFill>
            </a:endParaRPr>
          </a:p>
        </p:txBody>
      </p:sp>
      <p:sp>
        <p:nvSpPr>
          <p:cNvPr id="97" name="Retângulo 96">
            <a:extLst>
              <a:ext uri="{FF2B5EF4-FFF2-40B4-BE49-F238E27FC236}">
                <a16:creationId xmlns:a16="http://schemas.microsoft.com/office/drawing/2014/main" id="{8D392CC3-E08C-419D-8DDE-9C1003F9ED79}"/>
              </a:ext>
            </a:extLst>
          </p:cNvPr>
          <p:cNvSpPr/>
          <p:nvPr/>
        </p:nvSpPr>
        <p:spPr>
          <a:xfrm>
            <a:off x="80683" y="2531106"/>
            <a:ext cx="1003120" cy="240299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2400" b="1" spc="-20" dirty="0">
                <a:solidFill>
                  <a:schemeClr val="tx1"/>
                </a:solidFill>
              </a:rPr>
              <a:t>T</a:t>
            </a:r>
            <a:r>
              <a:rPr lang="sl-SI" sz="2400" b="1" spc="-20" dirty="0" err="1">
                <a:solidFill>
                  <a:schemeClr val="tx1"/>
                </a:solidFill>
              </a:rPr>
              <a:t>urist</a:t>
            </a:r>
            <a:r>
              <a:rPr lang="sl-SI" sz="2400" b="1" spc="-20" dirty="0">
                <a:solidFill>
                  <a:schemeClr val="tx1"/>
                </a:solidFill>
              </a:rPr>
              <a:t>/</a:t>
            </a:r>
          </a:p>
          <a:p>
            <a:pPr algn="ctr"/>
            <a:r>
              <a:rPr lang="sl-SI" sz="2400" b="1" spc="-20" dirty="0">
                <a:solidFill>
                  <a:schemeClr val="tx1"/>
                </a:solidFill>
              </a:rPr>
              <a:t>gost</a:t>
            </a:r>
            <a:endParaRPr lang="en-GB" sz="2400" b="1" spc="-20" dirty="0">
              <a:solidFill>
                <a:schemeClr val="tx1"/>
              </a:solidFill>
            </a:endParaRPr>
          </a:p>
        </p:txBody>
      </p:sp>
      <p:sp>
        <p:nvSpPr>
          <p:cNvPr id="71" name="Retângulo 70">
            <a:extLst>
              <a:ext uri="{FF2B5EF4-FFF2-40B4-BE49-F238E27FC236}">
                <a16:creationId xmlns:a16="http://schemas.microsoft.com/office/drawing/2014/main" id="{BDD8F707-EBB6-480A-8394-D7F8E876E40C}"/>
              </a:ext>
            </a:extLst>
          </p:cNvPr>
          <p:cNvSpPr/>
          <p:nvPr/>
        </p:nvSpPr>
        <p:spPr>
          <a:xfrm>
            <a:off x="1083801" y="2531478"/>
            <a:ext cx="1933719" cy="2402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000"/>
              </a:spcAft>
              <a:buClr>
                <a:srgbClr val="FDDE00"/>
              </a:buClr>
              <a:buFont typeface="Arial" panose="020B0604020202020204" pitchFamily="34" charset="0"/>
              <a:buChar char="•"/>
            </a:pPr>
            <a:r>
              <a:rPr lang="en-GB" sz="2400" dirty="0">
                <a:solidFill>
                  <a:schemeClr val="tx1"/>
                </a:solidFill>
              </a:rPr>
              <a:t> </a:t>
            </a:r>
            <a:r>
              <a:rPr lang="sl-SI" sz="2200" dirty="0">
                <a:solidFill>
                  <a:schemeClr val="tx1"/>
                </a:solidFill>
              </a:rPr>
              <a:t>Utrujen</a:t>
            </a:r>
            <a:endParaRPr lang="en-GB" sz="2200" dirty="0">
              <a:solidFill>
                <a:schemeClr val="tx1"/>
              </a:solidFill>
            </a:endParaRPr>
          </a:p>
          <a:p>
            <a:pPr>
              <a:spcAft>
                <a:spcPts val="1000"/>
              </a:spcAft>
              <a:buClr>
                <a:srgbClr val="FDDE00"/>
              </a:buClr>
              <a:buFont typeface="Arial" panose="020B0604020202020204" pitchFamily="34" charset="0"/>
              <a:buChar char="•"/>
            </a:pPr>
            <a:r>
              <a:rPr lang="en-GB" sz="2200" dirty="0">
                <a:solidFill>
                  <a:schemeClr val="tx1"/>
                </a:solidFill>
              </a:rPr>
              <a:t> </a:t>
            </a:r>
            <a:r>
              <a:rPr lang="sl-SI" sz="2200" dirty="0">
                <a:solidFill>
                  <a:schemeClr val="tx1"/>
                </a:solidFill>
              </a:rPr>
              <a:t>Nezadovoljen</a:t>
            </a:r>
            <a:endParaRPr lang="en-GB" sz="2200" dirty="0">
              <a:solidFill>
                <a:schemeClr val="tx1"/>
              </a:solidFill>
            </a:endParaRPr>
          </a:p>
          <a:p>
            <a:pPr>
              <a:spcAft>
                <a:spcPts val="1000"/>
              </a:spcAft>
              <a:buClr>
                <a:srgbClr val="FDDE00"/>
              </a:buClr>
              <a:buFont typeface="Arial" panose="020B0604020202020204" pitchFamily="34" charset="0"/>
              <a:buChar char="•"/>
            </a:pPr>
            <a:r>
              <a:rPr lang="en-GB" sz="2200" dirty="0">
                <a:solidFill>
                  <a:schemeClr val="tx1"/>
                </a:solidFill>
              </a:rPr>
              <a:t> </a:t>
            </a:r>
            <a:r>
              <a:rPr lang="sl-SI" sz="2200" dirty="0">
                <a:solidFill>
                  <a:schemeClr val="tx1"/>
                </a:solidFill>
              </a:rPr>
              <a:t>v neravnovesju</a:t>
            </a:r>
            <a:endParaRPr lang="en-GB" sz="2200" dirty="0">
              <a:solidFill>
                <a:schemeClr val="tx1"/>
              </a:solidFill>
            </a:endParaRPr>
          </a:p>
        </p:txBody>
      </p:sp>
      <p:sp>
        <p:nvSpPr>
          <p:cNvPr id="72" name="Retângulo 71">
            <a:extLst>
              <a:ext uri="{FF2B5EF4-FFF2-40B4-BE49-F238E27FC236}">
                <a16:creationId xmlns:a16="http://schemas.microsoft.com/office/drawing/2014/main" id="{44424F27-790E-4B59-85FA-039D5266F19F}"/>
              </a:ext>
            </a:extLst>
          </p:cNvPr>
          <p:cNvSpPr/>
          <p:nvPr/>
        </p:nvSpPr>
        <p:spPr>
          <a:xfrm>
            <a:off x="3031932" y="2531480"/>
            <a:ext cx="2174159" cy="2402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000"/>
              </a:spcAft>
              <a:buClr>
                <a:srgbClr val="6ECECB"/>
              </a:buClr>
              <a:buFont typeface="Arial" panose="020B0604020202020204" pitchFamily="34" charset="0"/>
              <a:buChar char="•"/>
            </a:pPr>
            <a:r>
              <a:rPr lang="en-GB" sz="2400" dirty="0">
                <a:solidFill>
                  <a:schemeClr val="tx1"/>
                </a:solidFill>
              </a:rPr>
              <a:t> </a:t>
            </a:r>
            <a:r>
              <a:rPr lang="sl-SI" sz="2200" dirty="0">
                <a:solidFill>
                  <a:schemeClr val="tx1"/>
                </a:solidFill>
              </a:rPr>
              <a:t>Potuje na novo destinacijo z namenom pobega</a:t>
            </a:r>
            <a:endParaRPr lang="en-GB" sz="2200" dirty="0">
              <a:solidFill>
                <a:schemeClr val="tx1"/>
              </a:solidFill>
            </a:endParaRPr>
          </a:p>
        </p:txBody>
      </p:sp>
      <p:sp>
        <p:nvSpPr>
          <p:cNvPr id="73" name="Retângulo 72">
            <a:extLst>
              <a:ext uri="{FF2B5EF4-FFF2-40B4-BE49-F238E27FC236}">
                <a16:creationId xmlns:a16="http://schemas.microsoft.com/office/drawing/2014/main" id="{4FEADE7D-3E05-4C45-95AC-192221377407}"/>
              </a:ext>
            </a:extLst>
          </p:cNvPr>
          <p:cNvSpPr/>
          <p:nvPr/>
        </p:nvSpPr>
        <p:spPr>
          <a:xfrm>
            <a:off x="5206092" y="2531103"/>
            <a:ext cx="2880000" cy="2402615"/>
          </a:xfrm>
          <a:prstGeom prst="rect">
            <a:avLst/>
          </a:prstGeom>
          <a:solidFill>
            <a:srgbClr val="D1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000"/>
              </a:spcAft>
              <a:buClr>
                <a:srgbClr val="6ECECB"/>
              </a:buClr>
              <a:buFont typeface="Arial" panose="020B0604020202020204" pitchFamily="34" charset="0"/>
              <a:buChar char="•"/>
            </a:pPr>
            <a:r>
              <a:rPr lang="sl-SI" sz="2200" spc="-20" dirty="0">
                <a:solidFill>
                  <a:schemeClr val="tx1"/>
                </a:solidFill>
              </a:rPr>
              <a:t> Izkustvo dobrega počutja</a:t>
            </a:r>
            <a:endParaRPr lang="en-GB" sz="2200" spc="-20" dirty="0">
              <a:solidFill>
                <a:schemeClr val="tx1"/>
              </a:solidFill>
            </a:endParaRPr>
          </a:p>
          <a:p>
            <a:pPr>
              <a:spcAft>
                <a:spcPts val="1000"/>
              </a:spcAft>
              <a:buClr>
                <a:srgbClr val="6ECECB"/>
              </a:buClr>
              <a:buFont typeface="Arial" panose="020B0604020202020204" pitchFamily="34" charset="0"/>
              <a:buChar char="•"/>
            </a:pPr>
            <a:r>
              <a:rPr lang="en-GB" sz="2200" spc="-20" dirty="0">
                <a:solidFill>
                  <a:schemeClr val="tx1"/>
                </a:solidFill>
              </a:rPr>
              <a:t> </a:t>
            </a:r>
            <a:r>
              <a:rPr lang="sl-SI" sz="2200" spc="-20" dirty="0">
                <a:solidFill>
                  <a:schemeClr val="tx1"/>
                </a:solidFill>
              </a:rPr>
              <a:t>Sprostitev</a:t>
            </a:r>
            <a:endParaRPr lang="en-GB" sz="2200" spc="-20" dirty="0">
              <a:solidFill>
                <a:schemeClr val="tx1"/>
              </a:solidFill>
            </a:endParaRPr>
          </a:p>
          <a:p>
            <a:pPr>
              <a:spcAft>
                <a:spcPts val="1000"/>
              </a:spcAft>
              <a:buClr>
                <a:srgbClr val="6ECECB"/>
              </a:buClr>
              <a:buFont typeface="Arial" panose="020B0604020202020204" pitchFamily="34" charset="0"/>
              <a:buChar char="•"/>
            </a:pPr>
            <a:r>
              <a:rPr lang="en-GB" sz="2200" spc="-20" dirty="0">
                <a:solidFill>
                  <a:schemeClr val="tx1"/>
                </a:solidFill>
              </a:rPr>
              <a:t> “</a:t>
            </a:r>
            <a:r>
              <a:rPr lang="sl-SI" sz="2200" spc="-20" dirty="0">
                <a:solidFill>
                  <a:schemeClr val="tx1"/>
                </a:solidFill>
              </a:rPr>
              <a:t>počuti se dobro</a:t>
            </a:r>
            <a:r>
              <a:rPr lang="en-GB" sz="2200" spc="-20" dirty="0">
                <a:solidFill>
                  <a:schemeClr val="tx1"/>
                </a:solidFill>
              </a:rPr>
              <a:t>”</a:t>
            </a:r>
          </a:p>
          <a:p>
            <a:pPr>
              <a:spcAft>
                <a:spcPts val="1000"/>
              </a:spcAft>
              <a:buClr>
                <a:srgbClr val="6ECECB"/>
              </a:buClr>
              <a:buFont typeface="Arial" panose="020B0604020202020204" pitchFamily="34" charset="0"/>
              <a:buChar char="•"/>
            </a:pPr>
            <a:r>
              <a:rPr lang="en-GB" sz="2200" spc="-20" dirty="0">
                <a:solidFill>
                  <a:schemeClr val="tx1"/>
                </a:solidFill>
              </a:rPr>
              <a:t> </a:t>
            </a:r>
            <a:r>
              <a:rPr lang="sl-SI" sz="2200" spc="-20" dirty="0">
                <a:solidFill>
                  <a:schemeClr val="tx1"/>
                </a:solidFill>
              </a:rPr>
              <a:t>želja po vrnitvi</a:t>
            </a:r>
            <a:endParaRPr lang="en-GB" sz="2200" spc="-20" dirty="0">
              <a:solidFill>
                <a:schemeClr val="tx1"/>
              </a:solidFill>
            </a:endParaRPr>
          </a:p>
        </p:txBody>
      </p:sp>
      <p:sp>
        <p:nvSpPr>
          <p:cNvPr id="74" name="Retângulo 73">
            <a:extLst>
              <a:ext uri="{FF2B5EF4-FFF2-40B4-BE49-F238E27FC236}">
                <a16:creationId xmlns:a16="http://schemas.microsoft.com/office/drawing/2014/main" id="{C7B9E8EA-E3F5-4252-9F6D-816A6CDC81A1}"/>
              </a:ext>
            </a:extLst>
          </p:cNvPr>
          <p:cNvSpPr/>
          <p:nvPr/>
        </p:nvSpPr>
        <p:spPr>
          <a:xfrm>
            <a:off x="8086093" y="2526341"/>
            <a:ext cx="2267786" cy="2402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000"/>
              </a:spcAft>
              <a:buClr>
                <a:srgbClr val="6ECECB"/>
              </a:buClr>
              <a:buFont typeface="Arial" panose="020B0604020202020204" pitchFamily="34" charset="0"/>
              <a:buChar char="•"/>
            </a:pPr>
            <a:r>
              <a:rPr lang="en-GB" sz="2200" dirty="0">
                <a:solidFill>
                  <a:schemeClr val="tx1"/>
                </a:solidFill>
              </a:rPr>
              <a:t> </a:t>
            </a:r>
            <a:r>
              <a:rPr lang="sl-SI" sz="2200" dirty="0">
                <a:solidFill>
                  <a:schemeClr val="tx1"/>
                </a:solidFill>
              </a:rPr>
              <a:t>povratek domov</a:t>
            </a:r>
            <a:endParaRPr lang="en-GB" sz="2200" dirty="0">
              <a:solidFill>
                <a:schemeClr val="tx1"/>
              </a:solidFill>
            </a:endParaRPr>
          </a:p>
          <a:p>
            <a:pPr>
              <a:spcAft>
                <a:spcPts val="1000"/>
              </a:spcAft>
              <a:buClr>
                <a:srgbClr val="6ECECB"/>
              </a:buClr>
              <a:buFont typeface="Arial" panose="020B0604020202020204" pitchFamily="34" charset="0"/>
              <a:buChar char="•"/>
            </a:pPr>
            <a:r>
              <a:rPr lang="en-GB" sz="2200" dirty="0">
                <a:solidFill>
                  <a:schemeClr val="tx1"/>
                </a:solidFill>
              </a:rPr>
              <a:t> </a:t>
            </a:r>
            <a:r>
              <a:rPr lang="sl-SI" sz="2200" dirty="0">
                <a:solidFill>
                  <a:schemeClr val="tx1"/>
                </a:solidFill>
              </a:rPr>
              <a:t>osebna transformacija</a:t>
            </a:r>
            <a:endParaRPr lang="en-GB" sz="2200" dirty="0">
              <a:solidFill>
                <a:schemeClr val="tx1"/>
              </a:solidFill>
            </a:endParaRPr>
          </a:p>
        </p:txBody>
      </p:sp>
      <p:sp>
        <p:nvSpPr>
          <p:cNvPr id="75" name="Retângulo 74">
            <a:extLst>
              <a:ext uri="{FF2B5EF4-FFF2-40B4-BE49-F238E27FC236}">
                <a16:creationId xmlns:a16="http://schemas.microsoft.com/office/drawing/2014/main" id="{108C3E24-7E09-478E-B8D3-658DBF261791}"/>
              </a:ext>
            </a:extLst>
          </p:cNvPr>
          <p:cNvSpPr/>
          <p:nvPr/>
        </p:nvSpPr>
        <p:spPr>
          <a:xfrm>
            <a:off x="10353879" y="2526346"/>
            <a:ext cx="1692213" cy="2402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000"/>
              </a:spcAft>
              <a:buClr>
                <a:srgbClr val="F7981D"/>
              </a:buClr>
              <a:buFont typeface="Arial" panose="020B0604020202020204" pitchFamily="34" charset="0"/>
              <a:buChar char="•"/>
            </a:pPr>
            <a:r>
              <a:rPr lang="en-GB" sz="2400" dirty="0">
                <a:solidFill>
                  <a:schemeClr val="tx1"/>
                </a:solidFill>
              </a:rPr>
              <a:t> </a:t>
            </a:r>
            <a:r>
              <a:rPr lang="sl-SI" sz="2200" dirty="0">
                <a:solidFill>
                  <a:schemeClr val="tx1"/>
                </a:solidFill>
              </a:rPr>
              <a:t>srečnejši</a:t>
            </a:r>
            <a:endParaRPr lang="en-GB" sz="2200" dirty="0">
              <a:solidFill>
                <a:schemeClr val="tx1"/>
              </a:solidFill>
            </a:endParaRPr>
          </a:p>
          <a:p>
            <a:pPr>
              <a:spcAft>
                <a:spcPts val="1000"/>
              </a:spcAft>
              <a:buClr>
                <a:srgbClr val="F7981D"/>
              </a:buClr>
              <a:buFont typeface="Arial" panose="020B0604020202020204" pitchFamily="34" charset="0"/>
              <a:buChar char="•"/>
            </a:pPr>
            <a:r>
              <a:rPr lang="en-GB" sz="2200" dirty="0">
                <a:solidFill>
                  <a:schemeClr val="tx1"/>
                </a:solidFill>
              </a:rPr>
              <a:t> </a:t>
            </a:r>
            <a:r>
              <a:rPr lang="sl-SI" sz="2200" dirty="0">
                <a:solidFill>
                  <a:schemeClr val="tx1"/>
                </a:solidFill>
              </a:rPr>
              <a:t>bolj produktiven </a:t>
            </a:r>
          </a:p>
          <a:p>
            <a:pPr>
              <a:spcAft>
                <a:spcPts val="1000"/>
              </a:spcAft>
              <a:buClr>
                <a:srgbClr val="F7981D"/>
              </a:buClr>
              <a:buFont typeface="Arial" panose="020B0604020202020204" pitchFamily="34" charset="0"/>
              <a:buChar char="•"/>
            </a:pPr>
            <a:r>
              <a:rPr lang="sl-SI" sz="2200" dirty="0">
                <a:solidFill>
                  <a:schemeClr val="tx1"/>
                </a:solidFill>
              </a:rPr>
              <a:t>bolj kreativen</a:t>
            </a:r>
            <a:r>
              <a:rPr lang="en-GB" sz="2200" dirty="0">
                <a:solidFill>
                  <a:schemeClr val="tx1"/>
                </a:solidFill>
              </a:rPr>
              <a:t> </a:t>
            </a:r>
          </a:p>
          <a:p>
            <a:pPr>
              <a:spcAft>
                <a:spcPts val="1000"/>
              </a:spcAft>
              <a:buFont typeface="Arial" panose="020B0604020202020204" pitchFamily="34" charset="0"/>
              <a:buChar char="•"/>
            </a:pPr>
            <a:endParaRPr lang="en-GB" sz="2400" dirty="0">
              <a:solidFill>
                <a:schemeClr val="tx1"/>
              </a:solidFill>
            </a:endParaRPr>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978463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err="1"/>
              <a:t>Limin</a:t>
            </a:r>
            <a:r>
              <a:rPr lang="sl-SI" sz="3600" b="1" dirty="0" err="1"/>
              <a:t>oidnost</a:t>
            </a:r>
            <a:r>
              <a:rPr lang="en-US" sz="3600" b="1" dirty="0"/>
              <a:t>: </a:t>
            </a:r>
            <a:r>
              <a:rPr lang="sl-SI" sz="3600" b="1" dirty="0"/>
              <a:t>izkustvo turista</a:t>
            </a:r>
            <a:endParaRPr lang="en-US" sz="3600" b="1" dirty="0"/>
          </a:p>
        </p:txBody>
      </p:sp>
      <p:cxnSp>
        <p:nvCxnSpPr>
          <p:cNvPr id="81" name="Conexão reta 80">
            <a:extLst>
              <a:ext uri="{FF2B5EF4-FFF2-40B4-BE49-F238E27FC236}">
                <a16:creationId xmlns:a16="http://schemas.microsoft.com/office/drawing/2014/main" id="{DC840022-7BAE-4272-BF2C-459F8EDC0324}"/>
              </a:ext>
            </a:extLst>
          </p:cNvPr>
          <p:cNvCxnSpPr>
            <a:cxnSpLocks/>
          </p:cNvCxnSpPr>
          <p:nvPr/>
        </p:nvCxnSpPr>
        <p:spPr>
          <a:xfrm>
            <a:off x="3025368" y="2526344"/>
            <a:ext cx="0" cy="2402615"/>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Conexão reta 81">
            <a:extLst>
              <a:ext uri="{FF2B5EF4-FFF2-40B4-BE49-F238E27FC236}">
                <a16:creationId xmlns:a16="http://schemas.microsoft.com/office/drawing/2014/main" id="{C67D0D91-F63F-44D8-A668-7B1433F457A6}"/>
              </a:ext>
            </a:extLst>
          </p:cNvPr>
          <p:cNvCxnSpPr>
            <a:cxnSpLocks/>
          </p:cNvCxnSpPr>
          <p:nvPr/>
        </p:nvCxnSpPr>
        <p:spPr>
          <a:xfrm>
            <a:off x="5206092" y="2531481"/>
            <a:ext cx="0" cy="2402615"/>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Conexão reta 82">
            <a:extLst>
              <a:ext uri="{FF2B5EF4-FFF2-40B4-BE49-F238E27FC236}">
                <a16:creationId xmlns:a16="http://schemas.microsoft.com/office/drawing/2014/main" id="{7E391304-8441-4071-962B-E326051A4F47}"/>
              </a:ext>
            </a:extLst>
          </p:cNvPr>
          <p:cNvCxnSpPr>
            <a:cxnSpLocks/>
          </p:cNvCxnSpPr>
          <p:nvPr/>
        </p:nvCxnSpPr>
        <p:spPr>
          <a:xfrm>
            <a:off x="8086092" y="2531481"/>
            <a:ext cx="0" cy="2402615"/>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Conexão reta 83">
            <a:extLst>
              <a:ext uri="{FF2B5EF4-FFF2-40B4-BE49-F238E27FC236}">
                <a16:creationId xmlns:a16="http://schemas.microsoft.com/office/drawing/2014/main" id="{35D551F2-B08E-4C07-8647-D290B7823981}"/>
              </a:ext>
            </a:extLst>
          </p:cNvPr>
          <p:cNvCxnSpPr>
            <a:cxnSpLocks/>
          </p:cNvCxnSpPr>
          <p:nvPr/>
        </p:nvCxnSpPr>
        <p:spPr>
          <a:xfrm>
            <a:off x="10356065" y="2531481"/>
            <a:ext cx="0" cy="2402615"/>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Conexão reta 99">
            <a:extLst>
              <a:ext uri="{FF2B5EF4-FFF2-40B4-BE49-F238E27FC236}">
                <a16:creationId xmlns:a16="http://schemas.microsoft.com/office/drawing/2014/main" id="{94B41FD4-CC95-496A-BB6B-862477409CD0}"/>
              </a:ext>
            </a:extLst>
          </p:cNvPr>
          <p:cNvCxnSpPr/>
          <p:nvPr/>
        </p:nvCxnSpPr>
        <p:spPr>
          <a:xfrm flipV="1">
            <a:off x="-4479" y="4994739"/>
            <a:ext cx="12196479" cy="5139"/>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5" name="Retângulo 104">
            <a:extLst>
              <a:ext uri="{FF2B5EF4-FFF2-40B4-BE49-F238E27FC236}">
                <a16:creationId xmlns:a16="http://schemas.microsoft.com/office/drawing/2014/main" id="{40458E51-52EB-4A75-9B53-24FF5090B1BA}"/>
              </a:ext>
            </a:extLst>
          </p:cNvPr>
          <p:cNvSpPr/>
          <p:nvPr/>
        </p:nvSpPr>
        <p:spPr>
          <a:xfrm>
            <a:off x="1163785" y="5078243"/>
            <a:ext cx="10882306" cy="11008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0" name="Conexão reta 109">
            <a:extLst>
              <a:ext uri="{FF2B5EF4-FFF2-40B4-BE49-F238E27FC236}">
                <a16:creationId xmlns:a16="http://schemas.microsoft.com/office/drawing/2014/main" id="{5F37BCD1-9D3C-4447-BEF9-4EAC2F59C785}"/>
              </a:ext>
            </a:extLst>
          </p:cNvPr>
          <p:cNvCxnSpPr>
            <a:cxnSpLocks/>
          </p:cNvCxnSpPr>
          <p:nvPr/>
        </p:nvCxnSpPr>
        <p:spPr>
          <a:xfrm>
            <a:off x="3018555" y="5085952"/>
            <a:ext cx="0" cy="1077046"/>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Conexão reta 110">
            <a:extLst>
              <a:ext uri="{FF2B5EF4-FFF2-40B4-BE49-F238E27FC236}">
                <a16:creationId xmlns:a16="http://schemas.microsoft.com/office/drawing/2014/main" id="{580F8C0A-3424-4EDF-ADB2-2908133D2363}"/>
              </a:ext>
            </a:extLst>
          </p:cNvPr>
          <p:cNvCxnSpPr>
            <a:cxnSpLocks/>
          </p:cNvCxnSpPr>
          <p:nvPr/>
        </p:nvCxnSpPr>
        <p:spPr>
          <a:xfrm>
            <a:off x="5210709" y="5091089"/>
            <a:ext cx="0" cy="1077046"/>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Conexão reta 111">
            <a:extLst>
              <a:ext uri="{FF2B5EF4-FFF2-40B4-BE49-F238E27FC236}">
                <a16:creationId xmlns:a16="http://schemas.microsoft.com/office/drawing/2014/main" id="{09D515E3-7FF3-407A-A6C6-FDA53C9C3F45}"/>
              </a:ext>
            </a:extLst>
          </p:cNvPr>
          <p:cNvCxnSpPr>
            <a:cxnSpLocks/>
          </p:cNvCxnSpPr>
          <p:nvPr/>
        </p:nvCxnSpPr>
        <p:spPr>
          <a:xfrm>
            <a:off x="8090709" y="5091089"/>
            <a:ext cx="0" cy="1077046"/>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Conexão reta 112">
            <a:extLst>
              <a:ext uri="{FF2B5EF4-FFF2-40B4-BE49-F238E27FC236}">
                <a16:creationId xmlns:a16="http://schemas.microsoft.com/office/drawing/2014/main" id="{C60E569A-2FD2-4EB1-97D1-14913BA835EA}"/>
              </a:ext>
            </a:extLst>
          </p:cNvPr>
          <p:cNvCxnSpPr>
            <a:cxnSpLocks/>
          </p:cNvCxnSpPr>
          <p:nvPr/>
        </p:nvCxnSpPr>
        <p:spPr>
          <a:xfrm>
            <a:off x="10360682" y="5091089"/>
            <a:ext cx="0" cy="1077046"/>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8" name="Seta: Para Baixo 117">
            <a:extLst>
              <a:ext uri="{FF2B5EF4-FFF2-40B4-BE49-F238E27FC236}">
                <a16:creationId xmlns:a16="http://schemas.microsoft.com/office/drawing/2014/main" id="{FB5F3A99-5283-4CE0-9923-EEC4D96468FF}"/>
              </a:ext>
            </a:extLst>
          </p:cNvPr>
          <p:cNvSpPr/>
          <p:nvPr/>
        </p:nvSpPr>
        <p:spPr>
          <a:xfrm>
            <a:off x="1163786" y="5066265"/>
            <a:ext cx="1853734" cy="1096733"/>
          </a:xfrm>
          <a:prstGeom prst="downArrow">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Seta: Para Baixo 118">
            <a:extLst>
              <a:ext uri="{FF2B5EF4-FFF2-40B4-BE49-F238E27FC236}">
                <a16:creationId xmlns:a16="http://schemas.microsoft.com/office/drawing/2014/main" id="{1FBAF9C7-22B2-411A-884B-976785B6AB9E}"/>
              </a:ext>
            </a:extLst>
          </p:cNvPr>
          <p:cNvSpPr/>
          <p:nvPr/>
        </p:nvSpPr>
        <p:spPr>
          <a:xfrm>
            <a:off x="3045303" y="5066267"/>
            <a:ext cx="2156947" cy="1101870"/>
          </a:xfrm>
          <a:prstGeom prst="downArrow">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Seta: Para Baixo 119">
            <a:extLst>
              <a:ext uri="{FF2B5EF4-FFF2-40B4-BE49-F238E27FC236}">
                <a16:creationId xmlns:a16="http://schemas.microsoft.com/office/drawing/2014/main" id="{F095977D-2A6E-4550-839A-76E9CC579758}"/>
              </a:ext>
            </a:extLst>
          </p:cNvPr>
          <p:cNvSpPr/>
          <p:nvPr/>
        </p:nvSpPr>
        <p:spPr>
          <a:xfrm>
            <a:off x="5238498" y="5066266"/>
            <a:ext cx="2824423" cy="1101870"/>
          </a:xfrm>
          <a:prstGeom prst="downArrow">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Seta: Para Baixo 120">
            <a:extLst>
              <a:ext uri="{FF2B5EF4-FFF2-40B4-BE49-F238E27FC236}">
                <a16:creationId xmlns:a16="http://schemas.microsoft.com/office/drawing/2014/main" id="{E6A2211E-C658-4B88-90B6-5AD06FB5FB36}"/>
              </a:ext>
            </a:extLst>
          </p:cNvPr>
          <p:cNvSpPr/>
          <p:nvPr/>
        </p:nvSpPr>
        <p:spPr>
          <a:xfrm>
            <a:off x="8090709" y="5060521"/>
            <a:ext cx="2242180" cy="1118525"/>
          </a:xfrm>
          <a:prstGeom prst="downArrow">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Seta: Para Baixo 121">
            <a:extLst>
              <a:ext uri="{FF2B5EF4-FFF2-40B4-BE49-F238E27FC236}">
                <a16:creationId xmlns:a16="http://schemas.microsoft.com/office/drawing/2014/main" id="{B517DC50-2BD8-41FC-B9A4-7655A6FE080A}"/>
              </a:ext>
            </a:extLst>
          </p:cNvPr>
          <p:cNvSpPr/>
          <p:nvPr/>
        </p:nvSpPr>
        <p:spPr>
          <a:xfrm>
            <a:off x="10388466" y="5066264"/>
            <a:ext cx="1657625" cy="1101872"/>
          </a:xfrm>
          <a:prstGeom prst="downArrow">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4" name="Agrupar 43">
            <a:extLst>
              <a:ext uri="{FF2B5EF4-FFF2-40B4-BE49-F238E27FC236}">
                <a16:creationId xmlns:a16="http://schemas.microsoft.com/office/drawing/2014/main" id="{AF0FB348-914D-4CB9-8175-F0B330FF7843}"/>
              </a:ext>
            </a:extLst>
          </p:cNvPr>
          <p:cNvGrpSpPr/>
          <p:nvPr/>
        </p:nvGrpSpPr>
        <p:grpSpPr>
          <a:xfrm>
            <a:off x="1506696" y="1074420"/>
            <a:ext cx="10396129" cy="1330426"/>
            <a:chOff x="1906746" y="1074420"/>
            <a:chExt cx="10396129" cy="1330426"/>
          </a:xfrm>
        </p:grpSpPr>
        <p:sp>
          <p:nvSpPr>
            <p:cNvPr id="45" name="Oval 44">
              <a:extLst>
                <a:ext uri="{FF2B5EF4-FFF2-40B4-BE49-F238E27FC236}">
                  <a16:creationId xmlns:a16="http://schemas.microsoft.com/office/drawing/2014/main" id="{01A059AD-0223-45EB-AD6C-6141C8CA1566}"/>
                </a:ext>
              </a:extLst>
            </p:cNvPr>
            <p:cNvSpPr/>
            <p:nvPr/>
          </p:nvSpPr>
          <p:spPr>
            <a:xfrm>
              <a:off x="2427823" y="1147246"/>
              <a:ext cx="372084" cy="353776"/>
            </a:xfrm>
            <a:prstGeom prst="ellipse">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Conexão reta unidirecional 45">
              <a:extLst>
                <a:ext uri="{FF2B5EF4-FFF2-40B4-BE49-F238E27FC236}">
                  <a16:creationId xmlns:a16="http://schemas.microsoft.com/office/drawing/2014/main" id="{5CAFC642-C18B-49B7-957B-ABDA7BC41554}"/>
                </a:ext>
              </a:extLst>
            </p:cNvPr>
            <p:cNvCxnSpPr>
              <a:cxnSpLocks/>
              <a:stCxn id="45" idx="6"/>
              <a:endCxn id="47" idx="1"/>
            </p:cNvCxnSpPr>
            <p:nvPr/>
          </p:nvCxnSpPr>
          <p:spPr>
            <a:xfrm>
              <a:off x="2799907" y="1324134"/>
              <a:ext cx="285645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etângulo 46">
              <a:extLst>
                <a:ext uri="{FF2B5EF4-FFF2-40B4-BE49-F238E27FC236}">
                  <a16:creationId xmlns:a16="http://schemas.microsoft.com/office/drawing/2014/main" id="{BBE3B533-57F2-49E8-9452-4530E174097D}"/>
                </a:ext>
              </a:extLst>
            </p:cNvPr>
            <p:cNvSpPr/>
            <p:nvPr/>
          </p:nvSpPr>
          <p:spPr>
            <a:xfrm>
              <a:off x="5656363" y="1074420"/>
              <a:ext cx="2806939" cy="499429"/>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effectLst>
                    <a:outerShdw blurRad="38100" dist="38100" dir="2700000" algn="tl">
                      <a:srgbClr val="000000">
                        <a:alpha val="43137"/>
                      </a:srgbClr>
                    </a:outerShdw>
                  </a:effectLst>
                </a:rPr>
                <a:t>Limi</a:t>
              </a:r>
              <a:r>
                <a:rPr lang="sl-SI" sz="2000" b="1" dirty="0" err="1">
                  <a:effectLst>
                    <a:outerShdw blurRad="38100" dist="38100" dir="2700000" algn="tl">
                      <a:srgbClr val="000000">
                        <a:alpha val="43137"/>
                      </a:srgbClr>
                    </a:outerShdw>
                  </a:effectLst>
                </a:rPr>
                <a:t>noidnost</a:t>
              </a:r>
              <a:endParaRPr lang="en-GB" sz="2000" b="1" dirty="0">
                <a:effectLst>
                  <a:outerShdw blurRad="38100" dist="38100" dir="2700000" algn="tl">
                    <a:srgbClr val="000000">
                      <a:alpha val="43137"/>
                    </a:srgbClr>
                  </a:outerShdw>
                </a:effectLst>
              </a:endParaRPr>
            </a:p>
          </p:txBody>
        </p:sp>
        <p:cxnSp>
          <p:nvCxnSpPr>
            <p:cNvPr id="48" name="Conexão reta unidirecional 47">
              <a:extLst>
                <a:ext uri="{FF2B5EF4-FFF2-40B4-BE49-F238E27FC236}">
                  <a16:creationId xmlns:a16="http://schemas.microsoft.com/office/drawing/2014/main" id="{0E15D413-B881-461D-8060-226B765F840E}"/>
                </a:ext>
              </a:extLst>
            </p:cNvPr>
            <p:cNvCxnSpPr>
              <a:cxnSpLocks/>
              <a:stCxn id="47" idx="3"/>
              <a:endCxn id="49" idx="2"/>
            </p:cNvCxnSpPr>
            <p:nvPr/>
          </p:nvCxnSpPr>
          <p:spPr>
            <a:xfrm flipV="1">
              <a:off x="8463302" y="1324134"/>
              <a:ext cx="2733881"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1F6E32F9-8648-486D-B5D2-72CDC4DBAC50}"/>
                </a:ext>
              </a:extLst>
            </p:cNvPr>
            <p:cNvSpPr/>
            <p:nvPr/>
          </p:nvSpPr>
          <p:spPr>
            <a:xfrm>
              <a:off x="11197182" y="1147246"/>
              <a:ext cx="372084" cy="353776"/>
            </a:xfrm>
            <a:prstGeom prst="ellipse">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CaixaDeTexto 49">
              <a:extLst>
                <a:ext uri="{FF2B5EF4-FFF2-40B4-BE49-F238E27FC236}">
                  <a16:creationId xmlns:a16="http://schemas.microsoft.com/office/drawing/2014/main" id="{87281113-0153-4FE2-A8C1-BEFF56ECA161}"/>
                </a:ext>
              </a:extLst>
            </p:cNvPr>
            <p:cNvSpPr txBox="1"/>
            <p:nvPr/>
          </p:nvSpPr>
          <p:spPr>
            <a:xfrm>
              <a:off x="3858190" y="1512391"/>
              <a:ext cx="1793178" cy="471545"/>
            </a:xfrm>
            <a:prstGeom prst="rect">
              <a:avLst/>
            </a:prstGeom>
            <a:noFill/>
          </p:spPr>
          <p:txBody>
            <a:bodyPr wrap="square" rtlCol="0">
              <a:spAutoFit/>
            </a:bodyPr>
            <a:lstStyle/>
            <a:p>
              <a:pPr algn="ctr"/>
              <a:r>
                <a:rPr lang="sl-SI" sz="2400" b="1" dirty="0">
                  <a:solidFill>
                    <a:srgbClr val="6ECECB"/>
                  </a:solidFill>
                </a:rPr>
                <a:t>Ločitev</a:t>
              </a:r>
              <a:endParaRPr lang="en-GB" sz="2400" b="1" dirty="0">
                <a:solidFill>
                  <a:srgbClr val="6ECECB"/>
                </a:solidFill>
              </a:endParaRPr>
            </a:p>
          </p:txBody>
        </p:sp>
        <p:sp>
          <p:nvSpPr>
            <p:cNvPr id="51" name="CaixaDeTexto 50">
              <a:extLst>
                <a:ext uri="{FF2B5EF4-FFF2-40B4-BE49-F238E27FC236}">
                  <a16:creationId xmlns:a16="http://schemas.microsoft.com/office/drawing/2014/main" id="{37BC9655-A0DF-4088-A419-7F6F8E8C4F81}"/>
                </a:ext>
              </a:extLst>
            </p:cNvPr>
            <p:cNvSpPr txBox="1"/>
            <p:nvPr/>
          </p:nvSpPr>
          <p:spPr>
            <a:xfrm>
              <a:off x="8462743" y="1516349"/>
              <a:ext cx="2010709" cy="471545"/>
            </a:xfrm>
            <a:prstGeom prst="rect">
              <a:avLst/>
            </a:prstGeom>
            <a:noFill/>
            <a:ln>
              <a:noFill/>
            </a:ln>
          </p:spPr>
          <p:txBody>
            <a:bodyPr wrap="square" rtlCol="0">
              <a:spAutoFit/>
            </a:bodyPr>
            <a:lstStyle/>
            <a:p>
              <a:pPr algn="ctr"/>
              <a:r>
                <a:rPr lang="en-GB" sz="2400" b="1" dirty="0" err="1">
                  <a:solidFill>
                    <a:srgbClr val="6ECECB"/>
                  </a:solidFill>
                </a:rPr>
                <a:t>Reintegr</a:t>
              </a:r>
              <a:r>
                <a:rPr lang="sl-SI" sz="2400" b="1" dirty="0" err="1">
                  <a:solidFill>
                    <a:srgbClr val="6ECECB"/>
                  </a:solidFill>
                </a:rPr>
                <a:t>acija</a:t>
              </a:r>
              <a:endParaRPr lang="en-GB" sz="2400" b="1" dirty="0">
                <a:solidFill>
                  <a:srgbClr val="6ECECB"/>
                </a:solidFill>
              </a:endParaRPr>
            </a:p>
          </p:txBody>
        </p:sp>
        <p:sp>
          <p:nvSpPr>
            <p:cNvPr id="52" name="CaixaDeTexto 51">
              <a:extLst>
                <a:ext uri="{FF2B5EF4-FFF2-40B4-BE49-F238E27FC236}">
                  <a16:creationId xmlns:a16="http://schemas.microsoft.com/office/drawing/2014/main" id="{AE44798A-A76F-4F67-9004-56C10CD1989E}"/>
                </a:ext>
              </a:extLst>
            </p:cNvPr>
            <p:cNvSpPr txBox="1"/>
            <p:nvPr/>
          </p:nvSpPr>
          <p:spPr>
            <a:xfrm>
              <a:off x="1906746" y="1567699"/>
              <a:ext cx="1414237" cy="830997"/>
            </a:xfrm>
            <a:prstGeom prst="rect">
              <a:avLst/>
            </a:prstGeom>
            <a:noFill/>
          </p:spPr>
          <p:txBody>
            <a:bodyPr wrap="square" rtlCol="0">
              <a:spAutoFit/>
            </a:bodyPr>
            <a:lstStyle/>
            <a:p>
              <a:pPr algn="ctr"/>
              <a:r>
                <a:rPr lang="sl-SI" sz="2400" b="1" dirty="0"/>
                <a:t>Začetno stanje</a:t>
              </a:r>
              <a:endParaRPr lang="en-GB" sz="2400" b="1" dirty="0"/>
            </a:p>
          </p:txBody>
        </p:sp>
        <p:sp>
          <p:nvSpPr>
            <p:cNvPr id="53" name="CaixaDeTexto 52">
              <a:extLst>
                <a:ext uri="{FF2B5EF4-FFF2-40B4-BE49-F238E27FC236}">
                  <a16:creationId xmlns:a16="http://schemas.microsoft.com/office/drawing/2014/main" id="{136D8CD1-C7C0-4E1B-AF27-280836F47B3C}"/>
                </a:ext>
              </a:extLst>
            </p:cNvPr>
            <p:cNvSpPr txBox="1"/>
            <p:nvPr/>
          </p:nvSpPr>
          <p:spPr>
            <a:xfrm>
              <a:off x="10888638" y="1573849"/>
              <a:ext cx="1414237" cy="830997"/>
            </a:xfrm>
            <a:prstGeom prst="rect">
              <a:avLst/>
            </a:prstGeom>
            <a:noFill/>
          </p:spPr>
          <p:txBody>
            <a:bodyPr wrap="square" rtlCol="0">
              <a:spAutoFit/>
            </a:bodyPr>
            <a:lstStyle/>
            <a:p>
              <a:pPr algn="ctr"/>
              <a:r>
                <a:rPr lang="sl-SI" sz="2400" b="1" dirty="0"/>
                <a:t>Končno stanje</a:t>
              </a:r>
              <a:endParaRPr lang="en-GB" sz="2400" b="1" dirty="0"/>
            </a:p>
          </p:txBody>
        </p:sp>
      </p:grpSp>
    </p:spTree>
    <p:extLst>
      <p:ext uri="{BB962C8B-B14F-4D97-AF65-F5344CB8AC3E}">
        <p14:creationId xmlns:p14="http://schemas.microsoft.com/office/powerpoint/2010/main" val="3684746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CD93A72A-9E65-4FE5-AE07-78ABCA51FBA6}"/>
              </a:ext>
            </a:extLst>
          </p:cNvPr>
          <p:cNvSpPr/>
          <p:nvPr/>
        </p:nvSpPr>
        <p:spPr>
          <a:xfrm>
            <a:off x="1163785" y="2412996"/>
            <a:ext cx="10882306" cy="6199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978463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err="1"/>
              <a:t>Limin</a:t>
            </a:r>
            <a:r>
              <a:rPr lang="sl-SI" sz="3600" b="1" dirty="0" err="1"/>
              <a:t>oidnost</a:t>
            </a:r>
            <a:r>
              <a:rPr lang="en-US" sz="3600" b="1" dirty="0"/>
              <a:t>: </a:t>
            </a:r>
            <a:r>
              <a:rPr lang="sl-SI" sz="3600" b="1" dirty="0"/>
              <a:t>izkustvo turista</a:t>
            </a:r>
            <a:endParaRPr lang="en-US" sz="3600" b="1" dirty="0"/>
          </a:p>
        </p:txBody>
      </p:sp>
      <p:sp>
        <p:nvSpPr>
          <p:cNvPr id="87" name="Retângulo 86">
            <a:extLst>
              <a:ext uri="{FF2B5EF4-FFF2-40B4-BE49-F238E27FC236}">
                <a16:creationId xmlns:a16="http://schemas.microsoft.com/office/drawing/2014/main" id="{CEBEA88B-FE48-441F-8C70-259C41B98816}"/>
              </a:ext>
            </a:extLst>
          </p:cNvPr>
          <p:cNvSpPr/>
          <p:nvPr/>
        </p:nvSpPr>
        <p:spPr>
          <a:xfrm>
            <a:off x="1163054" y="3137697"/>
            <a:ext cx="1862314" cy="30531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000"/>
              </a:spcAft>
              <a:buClr>
                <a:srgbClr val="FDDE00"/>
              </a:buClr>
              <a:buFont typeface="Arial" panose="020B0604020202020204" pitchFamily="34" charset="0"/>
              <a:buChar char="•"/>
            </a:pPr>
            <a:r>
              <a:rPr lang="en-GB" sz="2400" dirty="0">
                <a:solidFill>
                  <a:schemeClr val="tx1"/>
                </a:solidFill>
              </a:rPr>
              <a:t> </a:t>
            </a:r>
            <a:r>
              <a:rPr lang="sl-SI" sz="2400" dirty="0">
                <a:solidFill>
                  <a:schemeClr val="tx1"/>
                </a:solidFill>
              </a:rPr>
              <a:t>motivacija turista</a:t>
            </a:r>
            <a:endParaRPr lang="en-GB" sz="2400" dirty="0">
              <a:solidFill>
                <a:schemeClr val="tx1"/>
              </a:solidFill>
            </a:endParaRPr>
          </a:p>
          <a:p>
            <a:pPr>
              <a:spcAft>
                <a:spcPts val="1000"/>
              </a:spcAft>
              <a:buClr>
                <a:srgbClr val="FDDE00"/>
              </a:buClr>
              <a:buFont typeface="Arial" panose="020B0604020202020204" pitchFamily="34" charset="0"/>
              <a:buChar char="•"/>
            </a:pPr>
            <a:r>
              <a:rPr lang="en-GB" sz="2400" dirty="0">
                <a:solidFill>
                  <a:schemeClr val="tx1"/>
                </a:solidFill>
              </a:rPr>
              <a:t> </a:t>
            </a:r>
            <a:r>
              <a:rPr lang="sl-SI" sz="2400" dirty="0">
                <a:solidFill>
                  <a:schemeClr val="tx1"/>
                </a:solidFill>
              </a:rPr>
              <a:t>privabljanje kupcev</a:t>
            </a:r>
            <a:endParaRPr lang="en-GB" sz="2400" dirty="0">
              <a:solidFill>
                <a:schemeClr val="tx1"/>
              </a:solidFill>
            </a:endParaRPr>
          </a:p>
        </p:txBody>
      </p:sp>
      <p:sp>
        <p:nvSpPr>
          <p:cNvPr id="88" name="Retângulo 87">
            <a:extLst>
              <a:ext uri="{FF2B5EF4-FFF2-40B4-BE49-F238E27FC236}">
                <a16:creationId xmlns:a16="http://schemas.microsoft.com/office/drawing/2014/main" id="{AD6F13F0-0BF7-4C79-8593-3EBB6CA8C06B}"/>
              </a:ext>
            </a:extLst>
          </p:cNvPr>
          <p:cNvSpPr/>
          <p:nvPr/>
        </p:nvSpPr>
        <p:spPr>
          <a:xfrm>
            <a:off x="3025368" y="3137699"/>
            <a:ext cx="2180723" cy="30531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000"/>
              </a:spcAft>
              <a:buClr>
                <a:srgbClr val="6ECECB"/>
              </a:buClr>
              <a:buFont typeface="Arial" panose="020B0604020202020204" pitchFamily="34" charset="0"/>
              <a:buChar char="•"/>
            </a:pPr>
            <a:r>
              <a:rPr lang="en-GB" sz="2400" spc="-30" dirty="0">
                <a:solidFill>
                  <a:schemeClr val="tx1"/>
                </a:solidFill>
              </a:rPr>
              <a:t> </a:t>
            </a:r>
            <a:r>
              <a:rPr lang="sl-SI" sz="2400" spc="-30" dirty="0">
                <a:solidFill>
                  <a:schemeClr val="tx1"/>
                </a:solidFill>
              </a:rPr>
              <a:t>Spreobrnjenje gosta</a:t>
            </a:r>
            <a:endParaRPr lang="en-GB" sz="2400" spc="-30" dirty="0">
              <a:solidFill>
                <a:schemeClr val="tx1"/>
              </a:solidFill>
            </a:endParaRPr>
          </a:p>
          <a:p>
            <a:pPr>
              <a:spcAft>
                <a:spcPts val="1000"/>
              </a:spcAft>
              <a:buClr>
                <a:srgbClr val="6ECECB"/>
              </a:buClr>
              <a:buFont typeface="Arial" panose="020B0604020202020204" pitchFamily="34" charset="0"/>
              <a:buChar char="•"/>
            </a:pPr>
            <a:r>
              <a:rPr lang="en-GB" sz="2400" spc="-30" dirty="0">
                <a:solidFill>
                  <a:schemeClr val="tx1"/>
                </a:solidFill>
              </a:rPr>
              <a:t> </a:t>
            </a:r>
            <a:r>
              <a:rPr lang="sl-SI" sz="2400" spc="-30" dirty="0">
                <a:solidFill>
                  <a:schemeClr val="tx1"/>
                </a:solidFill>
              </a:rPr>
              <a:t>Načrtovanje izkustva</a:t>
            </a:r>
            <a:endParaRPr lang="en-GB" sz="2400" spc="-30" dirty="0">
              <a:solidFill>
                <a:schemeClr val="tx1"/>
              </a:solidFill>
            </a:endParaRPr>
          </a:p>
          <a:p>
            <a:pPr>
              <a:spcAft>
                <a:spcPts val="1000"/>
              </a:spcAft>
              <a:buClr>
                <a:srgbClr val="6ECECB"/>
              </a:buClr>
              <a:buFont typeface="Arial" panose="020B0604020202020204" pitchFamily="34" charset="0"/>
              <a:buChar char="•"/>
            </a:pPr>
            <a:r>
              <a:rPr lang="en-GB" sz="2400" spc="-30" dirty="0">
                <a:solidFill>
                  <a:schemeClr val="tx1"/>
                </a:solidFill>
              </a:rPr>
              <a:t> </a:t>
            </a:r>
            <a:r>
              <a:rPr lang="sl-SI" sz="2400" spc="-30" dirty="0">
                <a:solidFill>
                  <a:schemeClr val="tx1"/>
                </a:solidFill>
              </a:rPr>
              <a:t>Trenutek ‚prehoda‘</a:t>
            </a:r>
            <a:endParaRPr lang="en-GB" sz="2400" spc="-30" dirty="0">
              <a:solidFill>
                <a:schemeClr val="tx1"/>
              </a:solidFill>
            </a:endParaRPr>
          </a:p>
        </p:txBody>
      </p:sp>
      <p:sp>
        <p:nvSpPr>
          <p:cNvPr id="89" name="Retângulo 88">
            <a:extLst>
              <a:ext uri="{FF2B5EF4-FFF2-40B4-BE49-F238E27FC236}">
                <a16:creationId xmlns:a16="http://schemas.microsoft.com/office/drawing/2014/main" id="{59BD5A61-87AB-4594-BBBF-7242C28EBABF}"/>
              </a:ext>
            </a:extLst>
          </p:cNvPr>
          <p:cNvSpPr/>
          <p:nvPr/>
        </p:nvSpPr>
        <p:spPr>
          <a:xfrm>
            <a:off x="5206092" y="3143347"/>
            <a:ext cx="2880000" cy="3549494"/>
          </a:xfrm>
          <a:prstGeom prst="rect">
            <a:avLst/>
          </a:prstGeom>
          <a:solidFill>
            <a:srgbClr val="FFF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000"/>
              </a:spcAft>
              <a:buClr>
                <a:srgbClr val="6ECECB"/>
              </a:buClr>
              <a:buFont typeface="Arial" panose="020B0604020202020204" pitchFamily="34" charset="0"/>
              <a:buChar char="•"/>
            </a:pPr>
            <a:r>
              <a:rPr lang="en-GB" sz="2400" spc="-30" dirty="0">
                <a:solidFill>
                  <a:schemeClr val="tx1"/>
                </a:solidFill>
              </a:rPr>
              <a:t> </a:t>
            </a:r>
            <a:r>
              <a:rPr lang="sl-SI" sz="2400" spc="-30" dirty="0">
                <a:solidFill>
                  <a:schemeClr val="tx1"/>
                </a:solidFill>
              </a:rPr>
              <a:t>Načrtovanje </a:t>
            </a:r>
            <a:r>
              <a:rPr lang="sl-SI" sz="2400" spc="-30" dirty="0" err="1">
                <a:solidFill>
                  <a:schemeClr val="tx1"/>
                </a:solidFill>
              </a:rPr>
              <a:t>transformativne</a:t>
            </a:r>
            <a:r>
              <a:rPr lang="sl-SI" sz="2400" spc="-30" dirty="0">
                <a:solidFill>
                  <a:schemeClr val="tx1"/>
                </a:solidFill>
              </a:rPr>
              <a:t> izkušnje</a:t>
            </a:r>
            <a:endParaRPr lang="en-GB" sz="2400" spc="-30" dirty="0">
              <a:solidFill>
                <a:schemeClr val="tx1"/>
              </a:solidFill>
            </a:endParaRPr>
          </a:p>
          <a:p>
            <a:pPr>
              <a:spcAft>
                <a:spcPts val="1000"/>
              </a:spcAft>
              <a:buClr>
                <a:srgbClr val="6ECECB"/>
              </a:buClr>
              <a:buFont typeface="Arial" panose="020B0604020202020204" pitchFamily="34" charset="0"/>
              <a:buChar char="•"/>
            </a:pPr>
            <a:r>
              <a:rPr lang="en-GB" sz="2400" spc="-30" dirty="0">
                <a:solidFill>
                  <a:schemeClr val="tx1"/>
                </a:solidFill>
              </a:rPr>
              <a:t> </a:t>
            </a:r>
            <a:r>
              <a:rPr lang="sl-SI" sz="2400" spc="-30" dirty="0">
                <a:solidFill>
                  <a:schemeClr val="tx1"/>
                </a:solidFill>
              </a:rPr>
              <a:t>Vzpostavitev pogojev za potek zanosa</a:t>
            </a:r>
            <a:endParaRPr lang="en-GB" sz="2400" spc="-30" dirty="0">
              <a:solidFill>
                <a:schemeClr val="tx1"/>
              </a:solidFill>
            </a:endParaRPr>
          </a:p>
          <a:p>
            <a:pPr>
              <a:spcAft>
                <a:spcPts val="1000"/>
              </a:spcAft>
              <a:buClr>
                <a:srgbClr val="6ECECB"/>
              </a:buClr>
              <a:buFont typeface="Arial" panose="020B0604020202020204" pitchFamily="34" charset="0"/>
              <a:buChar char="•"/>
            </a:pPr>
            <a:r>
              <a:rPr lang="en-GB" sz="2400" spc="-30" dirty="0">
                <a:solidFill>
                  <a:schemeClr val="tx1"/>
                </a:solidFill>
              </a:rPr>
              <a:t> </a:t>
            </a:r>
            <a:r>
              <a:rPr lang="sl-SI" sz="2400" spc="-30" dirty="0">
                <a:solidFill>
                  <a:schemeClr val="tx1"/>
                </a:solidFill>
              </a:rPr>
              <a:t>Pripovedovanje zgodb za doseganje zanosa</a:t>
            </a:r>
            <a:endParaRPr lang="en-GB" sz="2400" spc="-30" dirty="0">
              <a:solidFill>
                <a:schemeClr val="tx1"/>
              </a:solidFill>
            </a:endParaRPr>
          </a:p>
        </p:txBody>
      </p:sp>
      <p:sp>
        <p:nvSpPr>
          <p:cNvPr id="90" name="Retângulo 89">
            <a:extLst>
              <a:ext uri="{FF2B5EF4-FFF2-40B4-BE49-F238E27FC236}">
                <a16:creationId xmlns:a16="http://schemas.microsoft.com/office/drawing/2014/main" id="{84112BDA-9A9D-4E4F-A0C2-93FF13211877}"/>
              </a:ext>
            </a:extLst>
          </p:cNvPr>
          <p:cNvSpPr/>
          <p:nvPr/>
        </p:nvSpPr>
        <p:spPr>
          <a:xfrm>
            <a:off x="8086093" y="3132560"/>
            <a:ext cx="2278862" cy="30531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000"/>
              </a:spcAft>
              <a:buClr>
                <a:srgbClr val="6ECECB"/>
              </a:buClr>
              <a:buFont typeface="Arial" panose="020B0604020202020204" pitchFamily="34" charset="0"/>
              <a:buChar char="•"/>
            </a:pPr>
            <a:r>
              <a:rPr lang="en-GB" sz="2400" spc="-30" dirty="0">
                <a:solidFill>
                  <a:schemeClr val="tx1"/>
                </a:solidFill>
              </a:rPr>
              <a:t> </a:t>
            </a:r>
            <a:r>
              <a:rPr lang="sl-SI" sz="2400" spc="-30" dirty="0">
                <a:solidFill>
                  <a:schemeClr val="tx1"/>
                </a:solidFill>
              </a:rPr>
              <a:t>Trenutek transformacije</a:t>
            </a:r>
            <a:endParaRPr lang="en-GB" sz="2400" spc="-30" dirty="0">
              <a:solidFill>
                <a:schemeClr val="tx1"/>
              </a:solidFill>
            </a:endParaRPr>
          </a:p>
          <a:p>
            <a:pPr>
              <a:spcAft>
                <a:spcPts val="1000"/>
              </a:spcAft>
              <a:buClr>
                <a:srgbClr val="6ECECB"/>
              </a:buClr>
              <a:buFont typeface="Arial" panose="020B0604020202020204" pitchFamily="34" charset="0"/>
              <a:buChar char="•"/>
            </a:pPr>
            <a:r>
              <a:rPr lang="en-GB" sz="2400" spc="-30" dirty="0">
                <a:solidFill>
                  <a:schemeClr val="tx1"/>
                </a:solidFill>
              </a:rPr>
              <a:t> </a:t>
            </a:r>
            <a:r>
              <a:rPr lang="sl-SI" sz="2400" spc="-30" dirty="0">
                <a:solidFill>
                  <a:schemeClr val="tx1"/>
                </a:solidFill>
              </a:rPr>
              <a:t>Vzpostavitev </a:t>
            </a:r>
            <a:r>
              <a:rPr lang="en-GB" sz="2400" spc="-30" dirty="0">
                <a:solidFill>
                  <a:schemeClr val="tx1"/>
                </a:solidFill>
              </a:rPr>
              <a:t>“s</a:t>
            </a:r>
            <a:r>
              <a:rPr lang="sl-SI" sz="2400" spc="-30" dirty="0" err="1">
                <a:solidFill>
                  <a:schemeClr val="tx1"/>
                </a:solidFill>
              </a:rPr>
              <a:t>imbolov</a:t>
            </a:r>
            <a:r>
              <a:rPr lang="en-GB" sz="2400" spc="-30" dirty="0">
                <a:solidFill>
                  <a:schemeClr val="tx1"/>
                </a:solidFill>
              </a:rPr>
              <a:t>” </a:t>
            </a:r>
            <a:r>
              <a:rPr lang="sl-SI" sz="2400" spc="-30" dirty="0">
                <a:solidFill>
                  <a:schemeClr val="tx1"/>
                </a:solidFill>
              </a:rPr>
              <a:t>transformacije</a:t>
            </a:r>
            <a:endParaRPr lang="en-GB" sz="2400" spc="-30" dirty="0">
              <a:solidFill>
                <a:schemeClr val="tx1"/>
              </a:solidFill>
            </a:endParaRPr>
          </a:p>
        </p:txBody>
      </p:sp>
      <p:sp>
        <p:nvSpPr>
          <p:cNvPr id="91" name="Retângulo 90">
            <a:extLst>
              <a:ext uri="{FF2B5EF4-FFF2-40B4-BE49-F238E27FC236}">
                <a16:creationId xmlns:a16="http://schemas.microsoft.com/office/drawing/2014/main" id="{695A8074-56BB-460B-B733-72D2FA7E6980}"/>
              </a:ext>
            </a:extLst>
          </p:cNvPr>
          <p:cNvSpPr/>
          <p:nvPr/>
        </p:nvSpPr>
        <p:spPr>
          <a:xfrm>
            <a:off x="10364954" y="3132565"/>
            <a:ext cx="1681138" cy="30531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000"/>
              </a:spcAft>
              <a:buClr>
                <a:srgbClr val="F7981D"/>
              </a:buClr>
              <a:buFont typeface="Arial" panose="020B0604020202020204" pitchFamily="34" charset="0"/>
              <a:buChar char="•"/>
            </a:pPr>
            <a:r>
              <a:rPr lang="en-GB" sz="2400" spc="-30" dirty="0">
                <a:solidFill>
                  <a:schemeClr val="tx1"/>
                </a:solidFill>
              </a:rPr>
              <a:t> </a:t>
            </a:r>
            <a:r>
              <a:rPr lang="sl-SI" sz="2400" spc="-30" dirty="0">
                <a:solidFill>
                  <a:schemeClr val="tx1"/>
                </a:solidFill>
              </a:rPr>
              <a:t>negovanje trajnih spominov</a:t>
            </a:r>
            <a:endParaRPr lang="en-GB" sz="2400" spc="-30" dirty="0">
              <a:solidFill>
                <a:schemeClr val="tx1"/>
              </a:solidFill>
            </a:endParaRPr>
          </a:p>
          <a:p>
            <a:pPr>
              <a:spcAft>
                <a:spcPts val="1000"/>
              </a:spcAft>
              <a:buClr>
                <a:srgbClr val="F7981D"/>
              </a:buClr>
              <a:buFont typeface="Arial" panose="020B0604020202020204" pitchFamily="34" charset="0"/>
              <a:buChar char="•"/>
            </a:pPr>
            <a:r>
              <a:rPr lang="en-GB" sz="2400" spc="-30" dirty="0">
                <a:solidFill>
                  <a:schemeClr val="tx1"/>
                </a:solidFill>
              </a:rPr>
              <a:t> </a:t>
            </a:r>
            <a:r>
              <a:rPr lang="sl-SI" sz="2400" spc="-30" dirty="0">
                <a:solidFill>
                  <a:schemeClr val="tx1"/>
                </a:solidFill>
              </a:rPr>
              <a:t>pripravi povratno informacijo</a:t>
            </a:r>
            <a:endParaRPr lang="en-GB" sz="2400" spc="-30" dirty="0">
              <a:solidFill>
                <a:schemeClr val="tx1"/>
              </a:solidFill>
            </a:endParaRPr>
          </a:p>
          <a:p>
            <a:pPr>
              <a:spcAft>
                <a:spcPts val="1000"/>
              </a:spcAft>
              <a:buFont typeface="Arial" panose="020B0604020202020204" pitchFamily="34" charset="0"/>
              <a:buChar char="•"/>
            </a:pPr>
            <a:endParaRPr lang="en-GB" sz="2400" spc="-30" dirty="0">
              <a:solidFill>
                <a:schemeClr val="tx1"/>
              </a:solidFill>
            </a:endParaRPr>
          </a:p>
        </p:txBody>
      </p:sp>
      <p:cxnSp>
        <p:nvCxnSpPr>
          <p:cNvPr id="92" name="Conexão reta 91">
            <a:extLst>
              <a:ext uri="{FF2B5EF4-FFF2-40B4-BE49-F238E27FC236}">
                <a16:creationId xmlns:a16="http://schemas.microsoft.com/office/drawing/2014/main" id="{22038545-5097-48FA-B8F2-D2D21D6252AD}"/>
              </a:ext>
            </a:extLst>
          </p:cNvPr>
          <p:cNvCxnSpPr>
            <a:cxnSpLocks/>
          </p:cNvCxnSpPr>
          <p:nvPr/>
        </p:nvCxnSpPr>
        <p:spPr>
          <a:xfrm>
            <a:off x="3025368" y="3144945"/>
            <a:ext cx="0" cy="306000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Conexão reta 92">
            <a:extLst>
              <a:ext uri="{FF2B5EF4-FFF2-40B4-BE49-F238E27FC236}">
                <a16:creationId xmlns:a16="http://schemas.microsoft.com/office/drawing/2014/main" id="{F72B7A73-B215-4853-885E-150227285AF4}"/>
              </a:ext>
            </a:extLst>
          </p:cNvPr>
          <p:cNvCxnSpPr>
            <a:cxnSpLocks/>
          </p:cNvCxnSpPr>
          <p:nvPr/>
        </p:nvCxnSpPr>
        <p:spPr>
          <a:xfrm>
            <a:off x="5206092" y="3145320"/>
            <a:ext cx="0" cy="306000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Conexão reta 93">
            <a:extLst>
              <a:ext uri="{FF2B5EF4-FFF2-40B4-BE49-F238E27FC236}">
                <a16:creationId xmlns:a16="http://schemas.microsoft.com/office/drawing/2014/main" id="{BE25D7A5-1103-4E76-9442-94F36EA3426F}"/>
              </a:ext>
            </a:extLst>
          </p:cNvPr>
          <p:cNvCxnSpPr>
            <a:cxnSpLocks/>
          </p:cNvCxnSpPr>
          <p:nvPr/>
        </p:nvCxnSpPr>
        <p:spPr>
          <a:xfrm>
            <a:off x="8086092" y="3145320"/>
            <a:ext cx="0" cy="306000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Conexão reta 94">
            <a:extLst>
              <a:ext uri="{FF2B5EF4-FFF2-40B4-BE49-F238E27FC236}">
                <a16:creationId xmlns:a16="http://schemas.microsoft.com/office/drawing/2014/main" id="{1F6269E5-54ED-4FD3-AEFD-17B68CCDF5A6}"/>
              </a:ext>
            </a:extLst>
          </p:cNvPr>
          <p:cNvCxnSpPr>
            <a:cxnSpLocks/>
          </p:cNvCxnSpPr>
          <p:nvPr/>
        </p:nvCxnSpPr>
        <p:spPr>
          <a:xfrm>
            <a:off x="10364955" y="3145320"/>
            <a:ext cx="0" cy="306000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Conexão reta 99">
            <a:extLst>
              <a:ext uri="{FF2B5EF4-FFF2-40B4-BE49-F238E27FC236}">
                <a16:creationId xmlns:a16="http://schemas.microsoft.com/office/drawing/2014/main" id="{94B41FD4-CC95-496A-BB6B-862477409CD0}"/>
              </a:ext>
            </a:extLst>
          </p:cNvPr>
          <p:cNvCxnSpPr/>
          <p:nvPr/>
        </p:nvCxnSpPr>
        <p:spPr>
          <a:xfrm flipV="1">
            <a:off x="-4479" y="3075533"/>
            <a:ext cx="12196479" cy="5139"/>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9" name="Conexão reta 38">
            <a:extLst>
              <a:ext uri="{FF2B5EF4-FFF2-40B4-BE49-F238E27FC236}">
                <a16:creationId xmlns:a16="http://schemas.microsoft.com/office/drawing/2014/main" id="{9D02AF9F-21F5-4039-AEBE-EEB131EF3896}"/>
              </a:ext>
            </a:extLst>
          </p:cNvPr>
          <p:cNvCxnSpPr>
            <a:cxnSpLocks/>
          </p:cNvCxnSpPr>
          <p:nvPr/>
        </p:nvCxnSpPr>
        <p:spPr>
          <a:xfrm>
            <a:off x="3025368" y="2397321"/>
            <a:ext cx="0" cy="64800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Conexão reta 39">
            <a:extLst>
              <a:ext uri="{FF2B5EF4-FFF2-40B4-BE49-F238E27FC236}">
                <a16:creationId xmlns:a16="http://schemas.microsoft.com/office/drawing/2014/main" id="{574B00F7-0A1F-468B-BA70-35DBF61A0816}"/>
              </a:ext>
            </a:extLst>
          </p:cNvPr>
          <p:cNvCxnSpPr>
            <a:cxnSpLocks/>
          </p:cNvCxnSpPr>
          <p:nvPr/>
        </p:nvCxnSpPr>
        <p:spPr>
          <a:xfrm>
            <a:off x="5209132" y="2411800"/>
            <a:ext cx="0" cy="64800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Conexão reta 40">
            <a:extLst>
              <a:ext uri="{FF2B5EF4-FFF2-40B4-BE49-F238E27FC236}">
                <a16:creationId xmlns:a16="http://schemas.microsoft.com/office/drawing/2014/main" id="{0BCDCE8B-0B79-4810-9340-1BED8B874207}"/>
              </a:ext>
            </a:extLst>
          </p:cNvPr>
          <p:cNvCxnSpPr>
            <a:cxnSpLocks/>
          </p:cNvCxnSpPr>
          <p:nvPr/>
        </p:nvCxnSpPr>
        <p:spPr>
          <a:xfrm>
            <a:off x="8085550" y="2410467"/>
            <a:ext cx="0" cy="64800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Conexão reta 42">
            <a:extLst>
              <a:ext uri="{FF2B5EF4-FFF2-40B4-BE49-F238E27FC236}">
                <a16:creationId xmlns:a16="http://schemas.microsoft.com/office/drawing/2014/main" id="{AB4B1B8D-972B-43D2-8FD5-184086B6C6E2}"/>
              </a:ext>
            </a:extLst>
          </p:cNvPr>
          <p:cNvCxnSpPr>
            <a:cxnSpLocks/>
          </p:cNvCxnSpPr>
          <p:nvPr/>
        </p:nvCxnSpPr>
        <p:spPr>
          <a:xfrm>
            <a:off x="10368914" y="2397253"/>
            <a:ext cx="0" cy="64800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5" name="Seta: Para Baixo 44">
            <a:extLst>
              <a:ext uri="{FF2B5EF4-FFF2-40B4-BE49-F238E27FC236}">
                <a16:creationId xmlns:a16="http://schemas.microsoft.com/office/drawing/2014/main" id="{284EA438-B552-4AC0-BF50-9EAE40A174D8}"/>
              </a:ext>
            </a:extLst>
          </p:cNvPr>
          <p:cNvSpPr/>
          <p:nvPr/>
        </p:nvSpPr>
        <p:spPr>
          <a:xfrm rot="10800000">
            <a:off x="1210412" y="2410467"/>
            <a:ext cx="1765763" cy="622434"/>
          </a:xfrm>
          <a:prstGeom prst="downArrow">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Seta: Para Baixo 45">
            <a:extLst>
              <a:ext uri="{FF2B5EF4-FFF2-40B4-BE49-F238E27FC236}">
                <a16:creationId xmlns:a16="http://schemas.microsoft.com/office/drawing/2014/main" id="{66328961-2659-4274-B5AC-654FE23E971E}"/>
              </a:ext>
            </a:extLst>
          </p:cNvPr>
          <p:cNvSpPr/>
          <p:nvPr/>
        </p:nvSpPr>
        <p:spPr>
          <a:xfrm rot="10800000">
            <a:off x="3065045" y="2398696"/>
            <a:ext cx="2104407" cy="641483"/>
          </a:xfrm>
          <a:prstGeom prst="downArrow">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Seta: Para Baixo 46">
            <a:extLst>
              <a:ext uri="{FF2B5EF4-FFF2-40B4-BE49-F238E27FC236}">
                <a16:creationId xmlns:a16="http://schemas.microsoft.com/office/drawing/2014/main" id="{FC66E590-B045-4097-B3D3-21DE95508A3C}"/>
              </a:ext>
            </a:extLst>
          </p:cNvPr>
          <p:cNvSpPr/>
          <p:nvPr/>
        </p:nvSpPr>
        <p:spPr>
          <a:xfrm rot="10800000">
            <a:off x="5248811" y="2412995"/>
            <a:ext cx="2818808" cy="621104"/>
          </a:xfrm>
          <a:prstGeom prst="downArrow">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Seta: Para Baixo 47">
            <a:extLst>
              <a:ext uri="{FF2B5EF4-FFF2-40B4-BE49-F238E27FC236}">
                <a16:creationId xmlns:a16="http://schemas.microsoft.com/office/drawing/2014/main" id="{A5A8F984-9034-41A8-BCDF-867159CCA97C}"/>
              </a:ext>
            </a:extLst>
          </p:cNvPr>
          <p:cNvSpPr/>
          <p:nvPr/>
        </p:nvSpPr>
        <p:spPr>
          <a:xfrm rot="10800000">
            <a:off x="8067612" y="2419143"/>
            <a:ext cx="2301302" cy="614953"/>
          </a:xfrm>
          <a:prstGeom prst="downArrow">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Seta: Para Baixo 49">
            <a:extLst>
              <a:ext uri="{FF2B5EF4-FFF2-40B4-BE49-F238E27FC236}">
                <a16:creationId xmlns:a16="http://schemas.microsoft.com/office/drawing/2014/main" id="{8642ADD6-D856-42F3-A3C2-DB6C5E956872}"/>
              </a:ext>
            </a:extLst>
          </p:cNvPr>
          <p:cNvSpPr/>
          <p:nvPr/>
        </p:nvSpPr>
        <p:spPr>
          <a:xfrm rot="10800000">
            <a:off x="10368914" y="2419144"/>
            <a:ext cx="1677172" cy="614953"/>
          </a:xfrm>
          <a:prstGeom prst="downArrow">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tângulo 50">
            <a:extLst>
              <a:ext uri="{FF2B5EF4-FFF2-40B4-BE49-F238E27FC236}">
                <a16:creationId xmlns:a16="http://schemas.microsoft.com/office/drawing/2014/main" id="{8B294479-00B1-41CB-9EF6-FD9B215A299D}"/>
              </a:ext>
            </a:extLst>
          </p:cNvPr>
          <p:cNvSpPr/>
          <p:nvPr/>
        </p:nvSpPr>
        <p:spPr>
          <a:xfrm>
            <a:off x="80683" y="3137698"/>
            <a:ext cx="1003118" cy="305973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lstStyle/>
          <a:p>
            <a:pPr algn="ctr"/>
            <a:r>
              <a:rPr lang="sl-SI" sz="2400" b="1" spc="-20" dirty="0">
                <a:solidFill>
                  <a:schemeClr val="tx1"/>
                </a:solidFill>
              </a:rPr>
              <a:t>Vloga gostitelja</a:t>
            </a:r>
            <a:endParaRPr lang="en-GB" sz="2400" b="1" spc="-20" dirty="0">
              <a:solidFill>
                <a:schemeClr val="tx1"/>
              </a:solidFill>
            </a:endParaRPr>
          </a:p>
        </p:txBody>
      </p:sp>
      <p:sp>
        <p:nvSpPr>
          <p:cNvPr id="52" name="Retângulo 51">
            <a:extLst>
              <a:ext uri="{FF2B5EF4-FFF2-40B4-BE49-F238E27FC236}">
                <a16:creationId xmlns:a16="http://schemas.microsoft.com/office/drawing/2014/main" id="{ED81E315-6405-4B76-8C2D-D2805DE623D4}"/>
              </a:ext>
            </a:extLst>
          </p:cNvPr>
          <p:cNvSpPr/>
          <p:nvPr/>
        </p:nvSpPr>
        <p:spPr>
          <a:xfrm>
            <a:off x="80683" y="2412996"/>
            <a:ext cx="1003120" cy="627186"/>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2400" b="1" spc="-20" dirty="0">
                <a:solidFill>
                  <a:schemeClr val="tx1"/>
                </a:solidFill>
              </a:rPr>
              <a:t>Tourists</a:t>
            </a:r>
          </a:p>
        </p:txBody>
      </p:sp>
      <p:grpSp>
        <p:nvGrpSpPr>
          <p:cNvPr id="54" name="Agrupar 53">
            <a:extLst>
              <a:ext uri="{FF2B5EF4-FFF2-40B4-BE49-F238E27FC236}">
                <a16:creationId xmlns:a16="http://schemas.microsoft.com/office/drawing/2014/main" id="{74373223-D2EB-4924-9AD3-DD5FD8B76C6A}"/>
              </a:ext>
            </a:extLst>
          </p:cNvPr>
          <p:cNvGrpSpPr/>
          <p:nvPr/>
        </p:nvGrpSpPr>
        <p:grpSpPr>
          <a:xfrm>
            <a:off x="1506696" y="1074420"/>
            <a:ext cx="10396129" cy="1330426"/>
            <a:chOff x="1906746" y="1074420"/>
            <a:chExt cx="10396129" cy="1330426"/>
          </a:xfrm>
        </p:grpSpPr>
        <p:sp>
          <p:nvSpPr>
            <p:cNvPr id="55" name="Oval 54">
              <a:extLst>
                <a:ext uri="{FF2B5EF4-FFF2-40B4-BE49-F238E27FC236}">
                  <a16:creationId xmlns:a16="http://schemas.microsoft.com/office/drawing/2014/main" id="{C1589625-F4CB-44E5-84BF-F2AEB65FBB1C}"/>
                </a:ext>
              </a:extLst>
            </p:cNvPr>
            <p:cNvSpPr/>
            <p:nvPr/>
          </p:nvSpPr>
          <p:spPr>
            <a:xfrm>
              <a:off x="2427823" y="1147246"/>
              <a:ext cx="372084" cy="353776"/>
            </a:xfrm>
            <a:prstGeom prst="ellipse">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Conexão reta unidirecional 55">
              <a:extLst>
                <a:ext uri="{FF2B5EF4-FFF2-40B4-BE49-F238E27FC236}">
                  <a16:creationId xmlns:a16="http://schemas.microsoft.com/office/drawing/2014/main" id="{C9BA282F-D348-4EC2-ABC0-6107ACFFFFBD}"/>
                </a:ext>
              </a:extLst>
            </p:cNvPr>
            <p:cNvCxnSpPr>
              <a:cxnSpLocks/>
              <a:stCxn id="55" idx="6"/>
              <a:endCxn id="57" idx="1"/>
            </p:cNvCxnSpPr>
            <p:nvPr/>
          </p:nvCxnSpPr>
          <p:spPr>
            <a:xfrm>
              <a:off x="2799907" y="1324134"/>
              <a:ext cx="285645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Retângulo 56">
              <a:extLst>
                <a:ext uri="{FF2B5EF4-FFF2-40B4-BE49-F238E27FC236}">
                  <a16:creationId xmlns:a16="http://schemas.microsoft.com/office/drawing/2014/main" id="{3649CDA3-FD8C-420D-B60A-970F508B22B6}"/>
                </a:ext>
              </a:extLst>
            </p:cNvPr>
            <p:cNvSpPr/>
            <p:nvPr/>
          </p:nvSpPr>
          <p:spPr>
            <a:xfrm>
              <a:off x="5656363" y="1074420"/>
              <a:ext cx="2806939" cy="499429"/>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effectLst>
                    <a:outerShdw blurRad="38100" dist="38100" dir="2700000" algn="tl">
                      <a:srgbClr val="000000">
                        <a:alpha val="43137"/>
                      </a:srgbClr>
                    </a:outerShdw>
                  </a:effectLst>
                </a:rPr>
                <a:t>Limin</a:t>
              </a:r>
              <a:r>
                <a:rPr lang="sl-SI" sz="2000" b="1" dirty="0" err="1">
                  <a:effectLst>
                    <a:outerShdw blurRad="38100" dist="38100" dir="2700000" algn="tl">
                      <a:srgbClr val="000000">
                        <a:alpha val="43137"/>
                      </a:srgbClr>
                    </a:outerShdw>
                  </a:effectLst>
                </a:rPr>
                <a:t>oidnost</a:t>
              </a:r>
              <a:endParaRPr lang="en-GB" sz="2000" b="1" dirty="0">
                <a:effectLst>
                  <a:outerShdw blurRad="38100" dist="38100" dir="2700000" algn="tl">
                    <a:srgbClr val="000000">
                      <a:alpha val="43137"/>
                    </a:srgbClr>
                  </a:outerShdw>
                </a:effectLst>
              </a:endParaRPr>
            </a:p>
          </p:txBody>
        </p:sp>
        <p:cxnSp>
          <p:nvCxnSpPr>
            <p:cNvPr id="58" name="Conexão reta unidirecional 57">
              <a:extLst>
                <a:ext uri="{FF2B5EF4-FFF2-40B4-BE49-F238E27FC236}">
                  <a16:creationId xmlns:a16="http://schemas.microsoft.com/office/drawing/2014/main" id="{A2A8CAAE-7B62-4CB0-A505-36E7DB46D79E}"/>
                </a:ext>
              </a:extLst>
            </p:cNvPr>
            <p:cNvCxnSpPr>
              <a:cxnSpLocks/>
              <a:stCxn id="57" idx="3"/>
              <a:endCxn id="59" idx="2"/>
            </p:cNvCxnSpPr>
            <p:nvPr/>
          </p:nvCxnSpPr>
          <p:spPr>
            <a:xfrm flipV="1">
              <a:off x="8463302" y="1324134"/>
              <a:ext cx="2733881"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61004518-2A68-4436-96DD-858EE3632AE5}"/>
                </a:ext>
              </a:extLst>
            </p:cNvPr>
            <p:cNvSpPr/>
            <p:nvPr/>
          </p:nvSpPr>
          <p:spPr>
            <a:xfrm>
              <a:off x="11197182" y="1147246"/>
              <a:ext cx="372084" cy="353776"/>
            </a:xfrm>
            <a:prstGeom prst="ellipse">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CaixaDeTexto 59">
              <a:extLst>
                <a:ext uri="{FF2B5EF4-FFF2-40B4-BE49-F238E27FC236}">
                  <a16:creationId xmlns:a16="http://schemas.microsoft.com/office/drawing/2014/main" id="{2B5889EA-69B8-43BB-8B71-CFA3C73E360C}"/>
                </a:ext>
              </a:extLst>
            </p:cNvPr>
            <p:cNvSpPr txBox="1"/>
            <p:nvPr/>
          </p:nvSpPr>
          <p:spPr>
            <a:xfrm>
              <a:off x="3858190" y="1512391"/>
              <a:ext cx="1793178" cy="471545"/>
            </a:xfrm>
            <a:prstGeom prst="rect">
              <a:avLst/>
            </a:prstGeom>
            <a:noFill/>
          </p:spPr>
          <p:txBody>
            <a:bodyPr wrap="square" rtlCol="0">
              <a:spAutoFit/>
            </a:bodyPr>
            <a:lstStyle/>
            <a:p>
              <a:pPr algn="ctr"/>
              <a:r>
                <a:rPr lang="sl-SI" sz="2400" b="1" dirty="0">
                  <a:solidFill>
                    <a:srgbClr val="6ECECB"/>
                  </a:solidFill>
                </a:rPr>
                <a:t>Ločitev</a:t>
              </a:r>
              <a:endParaRPr lang="en-GB" sz="2400" b="1" dirty="0">
                <a:solidFill>
                  <a:srgbClr val="6ECECB"/>
                </a:solidFill>
              </a:endParaRPr>
            </a:p>
          </p:txBody>
        </p:sp>
        <p:sp>
          <p:nvSpPr>
            <p:cNvPr id="61" name="CaixaDeTexto 60">
              <a:extLst>
                <a:ext uri="{FF2B5EF4-FFF2-40B4-BE49-F238E27FC236}">
                  <a16:creationId xmlns:a16="http://schemas.microsoft.com/office/drawing/2014/main" id="{7B18FA80-E3B8-47F9-AE13-11BF75D95068}"/>
                </a:ext>
              </a:extLst>
            </p:cNvPr>
            <p:cNvSpPr txBox="1"/>
            <p:nvPr/>
          </p:nvSpPr>
          <p:spPr>
            <a:xfrm>
              <a:off x="8462743" y="1516349"/>
              <a:ext cx="2010709" cy="471545"/>
            </a:xfrm>
            <a:prstGeom prst="rect">
              <a:avLst/>
            </a:prstGeom>
            <a:noFill/>
            <a:ln>
              <a:noFill/>
            </a:ln>
          </p:spPr>
          <p:txBody>
            <a:bodyPr wrap="square" rtlCol="0">
              <a:spAutoFit/>
            </a:bodyPr>
            <a:lstStyle/>
            <a:p>
              <a:pPr algn="ctr"/>
              <a:r>
                <a:rPr lang="en-GB" sz="2400" b="1" dirty="0">
                  <a:solidFill>
                    <a:srgbClr val="6ECECB"/>
                  </a:solidFill>
                </a:rPr>
                <a:t>Rei</a:t>
              </a:r>
              <a:r>
                <a:rPr lang="sl-SI" sz="2400" b="1" dirty="0" err="1">
                  <a:solidFill>
                    <a:srgbClr val="6ECECB"/>
                  </a:solidFill>
                </a:rPr>
                <a:t>ntegracija</a:t>
              </a:r>
              <a:endParaRPr lang="en-GB" sz="2400" b="1" dirty="0">
                <a:solidFill>
                  <a:srgbClr val="6ECECB"/>
                </a:solidFill>
              </a:endParaRPr>
            </a:p>
          </p:txBody>
        </p:sp>
        <p:sp>
          <p:nvSpPr>
            <p:cNvPr id="62" name="CaixaDeTexto 61">
              <a:extLst>
                <a:ext uri="{FF2B5EF4-FFF2-40B4-BE49-F238E27FC236}">
                  <a16:creationId xmlns:a16="http://schemas.microsoft.com/office/drawing/2014/main" id="{686627A5-6B6E-47DF-A63A-064FCBF43DC2}"/>
                </a:ext>
              </a:extLst>
            </p:cNvPr>
            <p:cNvSpPr txBox="1"/>
            <p:nvPr/>
          </p:nvSpPr>
          <p:spPr>
            <a:xfrm>
              <a:off x="1906746" y="1567699"/>
              <a:ext cx="1414237" cy="830997"/>
            </a:xfrm>
            <a:prstGeom prst="rect">
              <a:avLst/>
            </a:prstGeom>
            <a:noFill/>
          </p:spPr>
          <p:txBody>
            <a:bodyPr wrap="square" rtlCol="0">
              <a:spAutoFit/>
            </a:bodyPr>
            <a:lstStyle/>
            <a:p>
              <a:pPr algn="ctr"/>
              <a:r>
                <a:rPr lang="sl-SI" sz="2400" b="1" dirty="0"/>
                <a:t>Začetno stanje</a:t>
              </a:r>
              <a:endParaRPr lang="en-GB" sz="2400" b="1" dirty="0"/>
            </a:p>
          </p:txBody>
        </p:sp>
        <p:sp>
          <p:nvSpPr>
            <p:cNvPr id="63" name="CaixaDeTexto 62">
              <a:extLst>
                <a:ext uri="{FF2B5EF4-FFF2-40B4-BE49-F238E27FC236}">
                  <a16:creationId xmlns:a16="http://schemas.microsoft.com/office/drawing/2014/main" id="{985EECB3-3858-4ACD-8E13-5BA20E8DD45C}"/>
                </a:ext>
              </a:extLst>
            </p:cNvPr>
            <p:cNvSpPr txBox="1"/>
            <p:nvPr/>
          </p:nvSpPr>
          <p:spPr>
            <a:xfrm>
              <a:off x="10888639" y="1573849"/>
              <a:ext cx="1414236" cy="830997"/>
            </a:xfrm>
            <a:prstGeom prst="rect">
              <a:avLst/>
            </a:prstGeom>
            <a:noFill/>
          </p:spPr>
          <p:txBody>
            <a:bodyPr wrap="square" rtlCol="0">
              <a:spAutoFit/>
            </a:bodyPr>
            <a:lstStyle/>
            <a:p>
              <a:pPr algn="ctr"/>
              <a:r>
                <a:rPr lang="sl-SI" sz="2400" b="1" dirty="0"/>
                <a:t>Končno stanje</a:t>
              </a:r>
              <a:endParaRPr lang="en-GB" sz="2400" b="1" dirty="0"/>
            </a:p>
          </p:txBody>
        </p:sp>
      </p:grpSp>
    </p:spTree>
    <p:extLst>
      <p:ext uri="{BB962C8B-B14F-4D97-AF65-F5344CB8AC3E}">
        <p14:creationId xmlns:p14="http://schemas.microsoft.com/office/powerpoint/2010/main" val="1036623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ção da Imagem 5">
            <a:extLst>
              <a:ext uri="{FF2B5EF4-FFF2-40B4-BE49-F238E27FC236}">
                <a16:creationId xmlns:a16="http://schemas.microsoft.com/office/drawing/2014/main" id="{728AE2FA-3F22-427E-B46B-DAC1DC3340B7}"/>
              </a:ext>
            </a:extLst>
          </p:cNvPr>
          <p:cNvPicPr>
            <a:picLocks noGrp="1" noChangeAspect="1"/>
          </p:cNvPicPr>
          <p:nvPr>
            <p:ph type="pic" sz="quarter" idx="15"/>
          </p:nvPr>
        </p:nvPicPr>
        <p:blipFill>
          <a:blip r:embed="rId3"/>
          <a:srcRect l="7999" r="7999"/>
          <a:stretch>
            <a:fillRect/>
          </a:stretch>
        </p:blipFill>
        <p:spPr>
          <a:xfrm>
            <a:off x="8802435" y="1223694"/>
            <a:ext cx="3389565" cy="4100336"/>
          </a:xfrm>
        </p:spPr>
      </p:pic>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sl-SI" dirty="0"/>
              <a:t>Vsebina</a:t>
            </a:r>
            <a:endParaRPr lang="en-US" dirty="0"/>
          </a:p>
        </p:txBody>
      </p:sp>
      <p:sp>
        <p:nvSpPr>
          <p:cNvPr id="22" name="Retângulo 21">
            <a:extLst>
              <a:ext uri="{FF2B5EF4-FFF2-40B4-BE49-F238E27FC236}">
                <a16:creationId xmlns:a16="http://schemas.microsoft.com/office/drawing/2014/main" id="{F7DA3612-F64E-4536-B092-29F1A7CD75D0}"/>
              </a:ext>
            </a:extLst>
          </p:cNvPr>
          <p:cNvSpPr/>
          <p:nvPr/>
        </p:nvSpPr>
        <p:spPr>
          <a:xfrm>
            <a:off x="360420" y="99309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 </a:t>
            </a:r>
            <a:r>
              <a:rPr lang="sl-SI" sz="2400" b="1" dirty="0">
                <a:solidFill>
                  <a:schemeClr val="bg1">
                    <a:lumMod val="65000"/>
                  </a:schemeClr>
                </a:solidFill>
                <a:effectLst>
                  <a:outerShdw blurRad="38100" dist="38100" dir="2700000" algn="tl">
                    <a:srgbClr val="000000">
                      <a:alpha val="43137"/>
                    </a:srgbClr>
                  </a:outerShdw>
                </a:effectLst>
              </a:rPr>
              <a:t>Uvod v </a:t>
            </a:r>
            <a:r>
              <a:rPr lang="sl-SI" sz="2400" b="1" dirty="0" err="1">
                <a:solidFill>
                  <a:schemeClr val="bg1">
                    <a:lumMod val="65000"/>
                  </a:schemeClr>
                </a:solidFill>
                <a:effectLst>
                  <a:outerShdw blurRad="38100" dist="38100" dir="2700000" algn="tl">
                    <a:srgbClr val="000000">
                      <a:alpha val="43137"/>
                    </a:srgbClr>
                  </a:outerShdw>
                </a:effectLst>
              </a:rPr>
              <a:t>velnes</a:t>
            </a:r>
            <a:r>
              <a:rPr lang="sl-SI" sz="2400" b="1" dirty="0">
                <a:solidFill>
                  <a:schemeClr val="bg1">
                    <a:lumMod val="65000"/>
                  </a:schemeClr>
                </a:solidFill>
                <a:effectLst>
                  <a:outerShdw blurRad="38100" dist="38100" dir="2700000" algn="tl">
                    <a:srgbClr val="000000">
                      <a:alpha val="43137"/>
                    </a:srgbClr>
                  </a:outerShdw>
                </a:effectLst>
              </a:rPr>
              <a:t> in dobro počutje</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24" name="Retângulo 23">
            <a:extLst>
              <a:ext uri="{FF2B5EF4-FFF2-40B4-BE49-F238E27FC236}">
                <a16:creationId xmlns:a16="http://schemas.microsoft.com/office/drawing/2014/main" id="{F401B659-AA4B-4B7D-BEF4-E82B1C000B51}"/>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 </a:t>
            </a:r>
            <a:r>
              <a:rPr lang="sl-SI" sz="2400" b="1" dirty="0">
                <a:solidFill>
                  <a:schemeClr val="bg1">
                    <a:lumMod val="65000"/>
                  </a:schemeClr>
                </a:solidFill>
                <a:effectLst>
                  <a:outerShdw blurRad="38100" dist="38100" dir="2700000" algn="tl">
                    <a:srgbClr val="000000">
                      <a:alpha val="43137"/>
                    </a:srgbClr>
                  </a:outerShdw>
                </a:effectLst>
              </a:rPr>
              <a:t>Trendi na področju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1" name="Retângulo 40">
            <a:extLst>
              <a:ext uri="{FF2B5EF4-FFF2-40B4-BE49-F238E27FC236}">
                <a16:creationId xmlns:a16="http://schemas.microsoft.com/office/drawing/2014/main" id="{F192B8F7-B416-4670-95E4-D555CF3A3E83}"/>
              </a:ext>
            </a:extLst>
          </p:cNvPr>
          <p:cNvSpPr/>
          <p:nvPr/>
        </p:nvSpPr>
        <p:spPr>
          <a:xfrm>
            <a:off x="360413" y="4507792"/>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 </a:t>
            </a:r>
            <a:r>
              <a:rPr lang="sl-SI" sz="2400" b="1" dirty="0">
                <a:solidFill>
                  <a:schemeClr val="bg1">
                    <a:lumMod val="65000"/>
                  </a:schemeClr>
                </a:solidFill>
                <a:effectLst>
                  <a:outerShdw blurRad="38100" dist="38100" dir="2700000" algn="tl">
                    <a:srgbClr val="000000">
                      <a:alpha val="43137"/>
                    </a:srgbClr>
                  </a:outerShdw>
                </a:effectLst>
              </a:rPr>
              <a:t>Ustanovitev podjetja na trgu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2" name="Retângulo 41">
            <a:extLst>
              <a:ext uri="{FF2B5EF4-FFF2-40B4-BE49-F238E27FC236}">
                <a16:creationId xmlns:a16="http://schemas.microsoft.com/office/drawing/2014/main" id="{B9739584-EE4B-48BF-95CE-4D72E030FD0F}"/>
              </a:ext>
            </a:extLst>
          </p:cNvPr>
          <p:cNvSpPr/>
          <p:nvPr/>
        </p:nvSpPr>
        <p:spPr>
          <a:xfrm>
            <a:off x="360413" y="5093575"/>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VIII. </a:t>
            </a:r>
            <a:r>
              <a:rPr lang="sl-SI" sz="2400" b="1" dirty="0" err="1">
                <a:solidFill>
                  <a:schemeClr val="bg1">
                    <a:lumMod val="65000"/>
                  </a:schemeClr>
                </a:solidFill>
                <a:effectLst>
                  <a:outerShdw blurRad="38100" dist="38100" dir="2700000" algn="tl">
                    <a:srgbClr val="000000">
                      <a:alpha val="43137"/>
                    </a:srgbClr>
                  </a:outerShdw>
                </a:effectLst>
              </a:rPr>
              <a:t>Znamčenje</a:t>
            </a:r>
            <a:r>
              <a:rPr lang="sl-SI" sz="2400" b="1" dirty="0">
                <a:solidFill>
                  <a:schemeClr val="bg1">
                    <a:lumMod val="65000"/>
                  </a:schemeClr>
                </a:solidFill>
                <a:effectLst>
                  <a:outerShdw blurRad="38100" dist="38100" dir="2700000" algn="tl">
                    <a:srgbClr val="000000">
                      <a:alpha val="43137"/>
                    </a:srgbClr>
                  </a:outerShdw>
                </a:effectLst>
              </a:rPr>
              <a:t> </a:t>
            </a:r>
            <a:r>
              <a:rPr lang="sl-SI" sz="2400" b="1">
                <a:solidFill>
                  <a:schemeClr val="bg1">
                    <a:lumMod val="65000"/>
                  </a:schemeClr>
                </a:solidFill>
                <a:effectLst>
                  <a:outerShdw blurRad="38100" dist="38100" dir="2700000" algn="tl">
                    <a:srgbClr val="000000">
                      <a:alpha val="43137"/>
                    </a:srgbClr>
                  </a:outerShdw>
                </a:effectLst>
              </a:rPr>
              <a:t>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43" name="Imagem 42">
            <a:extLst>
              <a:ext uri="{FF2B5EF4-FFF2-40B4-BE49-F238E27FC236}">
                <a16:creationId xmlns:a16="http://schemas.microsoft.com/office/drawing/2014/main" id="{6A48AF53-0251-40CA-97F6-8FB5EA9D9A80}"/>
              </a:ext>
            </a:extLst>
          </p:cNvPr>
          <p:cNvPicPr>
            <a:picLocks noChangeAspect="1"/>
          </p:cNvPicPr>
          <p:nvPr/>
        </p:nvPicPr>
        <p:blipFill>
          <a:blip r:embed="rId4"/>
          <a:stretch>
            <a:fillRect/>
          </a:stretch>
        </p:blipFill>
        <p:spPr>
          <a:xfrm>
            <a:off x="6897680" y="1047094"/>
            <a:ext cx="360000" cy="360000"/>
          </a:xfrm>
          <a:prstGeom prst="rect">
            <a:avLst/>
          </a:prstGeom>
        </p:spPr>
      </p:pic>
      <p:pic>
        <p:nvPicPr>
          <p:cNvPr id="44" name="Imagem 43">
            <a:extLst>
              <a:ext uri="{FF2B5EF4-FFF2-40B4-BE49-F238E27FC236}">
                <a16:creationId xmlns:a16="http://schemas.microsoft.com/office/drawing/2014/main" id="{351D54F9-1377-410F-8931-DDEC6D2F25F3}"/>
              </a:ext>
            </a:extLst>
          </p:cNvPr>
          <p:cNvPicPr>
            <a:picLocks noChangeAspect="1"/>
          </p:cNvPicPr>
          <p:nvPr/>
        </p:nvPicPr>
        <p:blipFill>
          <a:blip r:embed="rId5"/>
          <a:stretch>
            <a:fillRect/>
          </a:stretch>
        </p:blipFill>
        <p:spPr>
          <a:xfrm>
            <a:off x="6897310" y="4561792"/>
            <a:ext cx="360000" cy="360000"/>
          </a:xfrm>
          <a:prstGeom prst="rect">
            <a:avLst/>
          </a:prstGeom>
        </p:spPr>
      </p:pic>
      <p:pic>
        <p:nvPicPr>
          <p:cNvPr id="45" name="Imagem 44">
            <a:extLst>
              <a:ext uri="{FF2B5EF4-FFF2-40B4-BE49-F238E27FC236}">
                <a16:creationId xmlns:a16="http://schemas.microsoft.com/office/drawing/2014/main" id="{2966C320-4BAD-4AD5-A253-56CD9B97C666}"/>
              </a:ext>
            </a:extLst>
          </p:cNvPr>
          <p:cNvPicPr>
            <a:picLocks noChangeAspect="1"/>
          </p:cNvPicPr>
          <p:nvPr/>
        </p:nvPicPr>
        <p:blipFill>
          <a:blip r:embed="rId5"/>
          <a:stretch>
            <a:fillRect/>
          </a:stretch>
        </p:blipFill>
        <p:spPr>
          <a:xfrm>
            <a:off x="6897310" y="5733357"/>
            <a:ext cx="360000" cy="360000"/>
          </a:xfrm>
          <a:prstGeom prst="rect">
            <a:avLst/>
          </a:prstGeom>
        </p:spPr>
      </p:pic>
      <p:pic>
        <p:nvPicPr>
          <p:cNvPr id="46" name="Imagem 45">
            <a:extLst>
              <a:ext uri="{FF2B5EF4-FFF2-40B4-BE49-F238E27FC236}">
                <a16:creationId xmlns:a16="http://schemas.microsoft.com/office/drawing/2014/main" id="{3CFCC19F-319D-4FA5-9C9A-0537C8B660A7}"/>
              </a:ext>
            </a:extLst>
          </p:cNvPr>
          <p:cNvPicPr>
            <a:picLocks noChangeAspect="1"/>
          </p:cNvPicPr>
          <p:nvPr/>
        </p:nvPicPr>
        <p:blipFill>
          <a:blip r:embed="rId5"/>
          <a:stretch>
            <a:fillRect/>
          </a:stretch>
        </p:blipFill>
        <p:spPr>
          <a:xfrm>
            <a:off x="6897680" y="5147574"/>
            <a:ext cx="360000" cy="360000"/>
          </a:xfrm>
          <a:prstGeom prst="rect">
            <a:avLst/>
          </a:prstGeom>
        </p:spPr>
      </p:pic>
      <p:sp>
        <p:nvSpPr>
          <p:cNvPr id="48" name="Retângulo 47">
            <a:extLst>
              <a:ext uri="{FF2B5EF4-FFF2-40B4-BE49-F238E27FC236}">
                <a16:creationId xmlns:a16="http://schemas.microsoft.com/office/drawing/2014/main" id="{88ECDA88-5D61-452D-8B71-279C5E555370}"/>
              </a:ext>
            </a:extLst>
          </p:cNvPr>
          <p:cNvSpPr/>
          <p:nvPr/>
        </p:nvSpPr>
        <p:spPr>
          <a:xfrm>
            <a:off x="360420" y="3336226"/>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a:t>
            </a:r>
            <a:r>
              <a:rPr lang="sl-SI" sz="2400" b="1" dirty="0">
                <a:solidFill>
                  <a:schemeClr val="bg1">
                    <a:lumMod val="65000"/>
                  </a:schemeClr>
                </a:solidFill>
                <a:effectLst>
                  <a:outerShdw blurRad="38100" dist="38100" dir="2700000" algn="tl">
                    <a:srgbClr val="000000">
                      <a:alpha val="43137"/>
                    </a:srgbClr>
                  </a:outerShdw>
                </a:effectLst>
              </a:rPr>
              <a:t>Po zemljevidu izkustev naših gostov</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49" name="Imagem 48">
            <a:extLst>
              <a:ext uri="{FF2B5EF4-FFF2-40B4-BE49-F238E27FC236}">
                <a16:creationId xmlns:a16="http://schemas.microsoft.com/office/drawing/2014/main" id="{08E69097-AC16-45E9-B0E1-99E61AE462A5}"/>
              </a:ext>
            </a:extLst>
          </p:cNvPr>
          <p:cNvPicPr>
            <a:picLocks noChangeAspect="1"/>
          </p:cNvPicPr>
          <p:nvPr/>
        </p:nvPicPr>
        <p:blipFill>
          <a:blip r:embed="rId5"/>
          <a:stretch>
            <a:fillRect/>
          </a:stretch>
        </p:blipFill>
        <p:spPr>
          <a:xfrm>
            <a:off x="6897310" y="3976010"/>
            <a:ext cx="360000" cy="360000"/>
          </a:xfrm>
          <a:prstGeom prst="rect">
            <a:avLst/>
          </a:prstGeom>
        </p:spPr>
      </p:pic>
      <p:sp>
        <p:nvSpPr>
          <p:cNvPr id="50" name="Retângulo 49">
            <a:extLst>
              <a:ext uri="{FF2B5EF4-FFF2-40B4-BE49-F238E27FC236}">
                <a16:creationId xmlns:a16="http://schemas.microsoft.com/office/drawing/2014/main" id="{AAFEE5E8-B9DF-43E0-91B4-87C66F4444CF}"/>
              </a:ext>
            </a:extLst>
          </p:cNvPr>
          <p:cNvSpPr/>
          <p:nvPr/>
        </p:nvSpPr>
        <p:spPr>
          <a:xfrm>
            <a:off x="360413" y="567935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IX. </a:t>
            </a:r>
            <a:r>
              <a:rPr lang="sl-SI" sz="2400" b="1" dirty="0">
                <a:solidFill>
                  <a:schemeClr val="bg1">
                    <a:lumMod val="65000"/>
                  </a:schemeClr>
                </a:solidFill>
                <a:effectLst>
                  <a:outerShdw blurRad="38100" dist="38100" dir="2700000" algn="tl">
                    <a:srgbClr val="000000">
                      <a:alpha val="43137"/>
                    </a:srgbClr>
                  </a:outerShdw>
                </a:effectLst>
              </a:rPr>
              <a:t>Spletno trženje</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51" name="Imagem 50">
            <a:extLst>
              <a:ext uri="{FF2B5EF4-FFF2-40B4-BE49-F238E27FC236}">
                <a16:creationId xmlns:a16="http://schemas.microsoft.com/office/drawing/2014/main" id="{7B17F2EC-FE26-4368-85FE-B9A499D67507}"/>
              </a:ext>
            </a:extLst>
          </p:cNvPr>
          <p:cNvPicPr>
            <a:picLocks noChangeAspect="1"/>
          </p:cNvPicPr>
          <p:nvPr/>
        </p:nvPicPr>
        <p:blipFill>
          <a:blip r:embed="rId5"/>
          <a:stretch>
            <a:fillRect/>
          </a:stretch>
        </p:blipFill>
        <p:spPr>
          <a:xfrm>
            <a:off x="6897680" y="3388145"/>
            <a:ext cx="360000" cy="360000"/>
          </a:xfrm>
          <a:prstGeom prst="rect">
            <a:avLst/>
          </a:prstGeom>
        </p:spPr>
      </p:pic>
      <p:pic>
        <p:nvPicPr>
          <p:cNvPr id="52" name="Imagem 51">
            <a:extLst>
              <a:ext uri="{FF2B5EF4-FFF2-40B4-BE49-F238E27FC236}">
                <a16:creationId xmlns:a16="http://schemas.microsoft.com/office/drawing/2014/main" id="{22552F02-EBBC-4864-B4B4-D20F23FB90D1}"/>
              </a:ext>
            </a:extLst>
          </p:cNvPr>
          <p:cNvPicPr>
            <a:picLocks noChangeAspect="1"/>
          </p:cNvPicPr>
          <p:nvPr/>
        </p:nvPicPr>
        <p:blipFill>
          <a:blip r:embed="rId5"/>
          <a:stretch>
            <a:fillRect/>
          </a:stretch>
        </p:blipFill>
        <p:spPr>
          <a:xfrm>
            <a:off x="6897680" y="2804443"/>
            <a:ext cx="360000" cy="360000"/>
          </a:xfrm>
          <a:prstGeom prst="rect">
            <a:avLst/>
          </a:prstGeom>
        </p:spPr>
      </p:pic>
      <p:pic>
        <p:nvPicPr>
          <p:cNvPr id="54" name="Imagem 53">
            <a:extLst>
              <a:ext uri="{FF2B5EF4-FFF2-40B4-BE49-F238E27FC236}">
                <a16:creationId xmlns:a16="http://schemas.microsoft.com/office/drawing/2014/main" id="{9709F000-3E36-4350-A066-D165C19DB844}"/>
              </a:ext>
            </a:extLst>
          </p:cNvPr>
          <p:cNvPicPr>
            <a:picLocks noChangeAspect="1"/>
          </p:cNvPicPr>
          <p:nvPr/>
        </p:nvPicPr>
        <p:blipFill>
          <a:blip r:embed="rId4"/>
          <a:stretch>
            <a:fillRect/>
          </a:stretch>
        </p:blipFill>
        <p:spPr>
          <a:xfrm>
            <a:off x="6897680" y="1637038"/>
            <a:ext cx="360000" cy="360000"/>
          </a:xfrm>
          <a:prstGeom prst="rect">
            <a:avLst/>
          </a:prstGeom>
        </p:spPr>
      </p:pic>
      <p:pic>
        <p:nvPicPr>
          <p:cNvPr id="56" name="Imagem 55">
            <a:extLst>
              <a:ext uri="{FF2B5EF4-FFF2-40B4-BE49-F238E27FC236}">
                <a16:creationId xmlns:a16="http://schemas.microsoft.com/office/drawing/2014/main" id="{ECAD03F0-9F60-43AC-A0AB-74451467B9CA}"/>
              </a:ext>
            </a:extLst>
          </p:cNvPr>
          <p:cNvPicPr>
            <a:picLocks noChangeAspect="1"/>
          </p:cNvPicPr>
          <p:nvPr/>
        </p:nvPicPr>
        <p:blipFill>
          <a:blip r:embed="rId4"/>
          <a:stretch>
            <a:fillRect/>
          </a:stretch>
        </p:blipFill>
        <p:spPr>
          <a:xfrm>
            <a:off x="6897680" y="2218660"/>
            <a:ext cx="360000" cy="360000"/>
          </a:xfrm>
          <a:prstGeom prst="rect">
            <a:avLst/>
          </a:prstGeom>
        </p:spPr>
      </p:pic>
      <p:sp>
        <p:nvSpPr>
          <p:cNvPr id="23" name="Seta: Pentágono 38">
            <a:extLst>
              <a:ext uri="{FF2B5EF4-FFF2-40B4-BE49-F238E27FC236}">
                <a16:creationId xmlns:a16="http://schemas.microsoft.com/office/drawing/2014/main" id="{A827324A-23BB-46E0-9AB3-761882D7B1EF}"/>
              </a:ext>
            </a:extLst>
          </p:cNvPr>
          <p:cNvSpPr/>
          <p:nvPr/>
        </p:nvSpPr>
        <p:spPr>
          <a:xfrm>
            <a:off x="360413" y="2750443"/>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effectLst>
                  <a:outerShdw blurRad="38100" dist="38100" dir="2700000" algn="tl">
                    <a:srgbClr val="000000">
                      <a:alpha val="43137"/>
                    </a:srgbClr>
                  </a:outerShdw>
                </a:effectLst>
              </a:rPr>
              <a:t>IV. </a:t>
            </a:r>
            <a:r>
              <a:rPr lang="sl-SI" sz="2800" b="1" dirty="0">
                <a:effectLst>
                  <a:outerShdw blurRad="38100" dist="38100" dir="2700000" algn="tl">
                    <a:srgbClr val="000000">
                      <a:alpha val="43137"/>
                    </a:srgbClr>
                  </a:outerShdw>
                </a:effectLst>
              </a:rPr>
              <a:t>Načrtovanje izkustva dobrega počutja</a:t>
            </a:r>
            <a:endParaRPr lang="en-GB" sz="2800" b="1" dirty="0">
              <a:effectLst>
                <a:outerShdw blurRad="38100" dist="38100" dir="2700000" algn="tl">
                  <a:srgbClr val="000000">
                    <a:alpha val="43137"/>
                  </a:srgbClr>
                </a:outerShdw>
              </a:effectLst>
            </a:endParaRPr>
          </a:p>
        </p:txBody>
      </p:sp>
      <p:sp>
        <p:nvSpPr>
          <p:cNvPr id="25" name="Retângulo 24">
            <a:extLst>
              <a:ext uri="{FF2B5EF4-FFF2-40B4-BE49-F238E27FC236}">
                <a16:creationId xmlns:a16="http://schemas.microsoft.com/office/drawing/2014/main" id="{5462F954-74DA-4626-B972-0146A1D6B1FF}"/>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III. </a:t>
            </a:r>
            <a:r>
              <a:rPr lang="sl-SI" sz="2400" b="1" dirty="0">
                <a:solidFill>
                  <a:schemeClr val="bg1">
                    <a:lumMod val="65000"/>
                  </a:schemeClr>
                </a:solidFill>
                <a:effectLst>
                  <a:outerShdw blurRad="38100" dist="38100" dir="2700000" algn="tl">
                    <a:srgbClr val="000000">
                      <a:alpha val="43137"/>
                    </a:srgbClr>
                  </a:outerShdw>
                </a:effectLst>
              </a:rPr>
              <a:t>Izkustvena ekonomija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26" name="Retângulo 37">
            <a:extLst>
              <a:ext uri="{FF2B5EF4-FFF2-40B4-BE49-F238E27FC236}">
                <a16:creationId xmlns:a16="http://schemas.microsoft.com/office/drawing/2014/main" id="{7107AFBC-152F-4725-A2CB-8A809F496EE7}"/>
              </a:ext>
            </a:extLst>
          </p:cNvPr>
          <p:cNvSpPr/>
          <p:nvPr/>
        </p:nvSpPr>
        <p:spPr>
          <a:xfrm>
            <a:off x="360420" y="3891548"/>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 </a:t>
            </a:r>
            <a:r>
              <a:rPr lang="sl-SI" sz="2400" b="1" dirty="0" err="1">
                <a:solidFill>
                  <a:schemeClr val="bg1">
                    <a:lumMod val="65000"/>
                  </a:schemeClr>
                </a:solidFill>
                <a:effectLst>
                  <a:outerShdw blurRad="38100" dist="38100" dir="2700000" algn="tl">
                    <a:srgbClr val="000000">
                      <a:alpha val="43137"/>
                    </a:srgbClr>
                  </a:outerShdw>
                </a:effectLst>
              </a:rPr>
              <a:t>Zgodbarjenje</a:t>
            </a:r>
            <a:r>
              <a:rPr lang="sl-SI" sz="2400" b="1" dirty="0">
                <a:solidFill>
                  <a:schemeClr val="bg1">
                    <a:lumMod val="65000"/>
                  </a:schemeClr>
                </a:solidFill>
                <a:effectLst>
                  <a:outerShdw blurRad="38100" dist="38100" dir="2700000" algn="tl">
                    <a:srgbClr val="000000">
                      <a:alpha val="43137"/>
                    </a:srgbClr>
                  </a:outerShdw>
                </a:effectLst>
              </a:rPr>
              <a:t> v gastronomskem turizmu</a:t>
            </a:r>
            <a:endParaRPr lang="en-GB" sz="2400" b="1" dirty="0">
              <a:solidFill>
                <a:schemeClr val="bg1">
                  <a:lumMod val="6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271570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Canto Dobrado 3">
            <a:extLst>
              <a:ext uri="{FF2B5EF4-FFF2-40B4-BE49-F238E27FC236}">
                <a16:creationId xmlns:a16="http://schemas.microsoft.com/office/drawing/2014/main" id="{A6519A7C-A30A-45B0-82BC-3192D9F27E80}"/>
              </a:ext>
            </a:extLst>
          </p:cNvPr>
          <p:cNvSpPr/>
          <p:nvPr/>
        </p:nvSpPr>
        <p:spPr>
          <a:xfrm>
            <a:off x="188529" y="1115147"/>
            <a:ext cx="11814942" cy="5150571"/>
          </a:xfrm>
          <a:prstGeom prst="foldedCorner">
            <a:avLst>
              <a:gd name="adj" fmla="val 8196"/>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fontAlgn="base">
              <a:lnSpc>
                <a:spcPct val="130000"/>
              </a:lnSpc>
              <a:spcBef>
                <a:spcPct val="0"/>
              </a:spcBef>
              <a:spcAft>
                <a:spcPct val="0"/>
              </a:spcAft>
              <a:buClrTx/>
              <a:buSzTx/>
              <a:buFontTx/>
              <a:buNone/>
              <a:tabLst/>
            </a:pPr>
            <a:r>
              <a:rPr lang="sl-SI" altLang="en-US" sz="2400" b="1" i="1" spc="-20" dirty="0">
                <a:solidFill>
                  <a:srgbClr val="6ECECB"/>
                </a:solidFill>
              </a:rPr>
              <a:t>Zgodovina havajske Lei tradicije in </a:t>
            </a:r>
            <a:r>
              <a:rPr lang="sl-SI" altLang="en-US" sz="2400" b="1" i="1" spc="-20" dirty="0" err="1">
                <a:solidFill>
                  <a:srgbClr val="6ECECB"/>
                </a:solidFill>
              </a:rPr>
              <a:t>Aloha</a:t>
            </a:r>
            <a:r>
              <a:rPr lang="sl-SI" altLang="en-US" sz="2400" b="1" i="1" spc="-20" dirty="0">
                <a:solidFill>
                  <a:srgbClr val="6ECECB"/>
                </a:solidFill>
              </a:rPr>
              <a:t> navada</a:t>
            </a:r>
            <a:endParaRPr lang="en-US" altLang="en-US" sz="2400" b="1" i="1" spc="-20" dirty="0">
              <a:solidFill>
                <a:srgbClr val="6ECECB"/>
              </a:solidFill>
            </a:endParaRPr>
          </a:p>
          <a:p>
            <a:pPr eaLnBrk="0" fontAlgn="base" hangingPunct="0">
              <a:lnSpc>
                <a:spcPct val="130000"/>
              </a:lnSpc>
              <a:spcBef>
                <a:spcPct val="0"/>
              </a:spcBef>
              <a:spcAft>
                <a:spcPts val="1000"/>
              </a:spcAft>
            </a:pPr>
            <a:r>
              <a:rPr kumimoji="0" lang="sl-SI" altLang="en-US" sz="2400" b="0" i="1" u="none" strike="noStrike" cap="none" normalizeH="0" baseline="0" dirty="0">
                <a:ln>
                  <a:noFill/>
                </a:ln>
                <a:solidFill>
                  <a:schemeClr val="tx1"/>
                </a:solidFill>
                <a:effectLst/>
                <a:latin typeface="+mn-lt"/>
              </a:rPr>
              <a:t>Lei so na havajske otoke s Tahitija s seboj prinesli polinezijski staroselci, ki so tja prispeli na kanujih </a:t>
            </a:r>
            <a:r>
              <a:rPr lang="sl-SI" altLang="en-US" sz="2400" i="1" dirty="0">
                <a:solidFill>
                  <a:schemeClr val="tx1"/>
                </a:solidFill>
              </a:rPr>
              <a:t>ter</a:t>
            </a:r>
            <a:r>
              <a:rPr kumimoji="0" lang="sl-SI" altLang="en-US" sz="2400" b="0" i="1" u="none" strike="noStrike" cap="none" normalizeH="0" baseline="0" dirty="0">
                <a:ln>
                  <a:noFill/>
                </a:ln>
                <a:solidFill>
                  <a:schemeClr val="tx1"/>
                </a:solidFill>
                <a:effectLst/>
                <a:latin typeface="+mn-lt"/>
              </a:rPr>
              <a:t> s pomočjo orientacije po zvezdah</a:t>
            </a:r>
            <a:r>
              <a:rPr kumimoji="0" lang="en-US" altLang="en-US" sz="2400" b="0" i="1" u="none" strike="noStrike" cap="none" normalizeH="0" baseline="0" dirty="0">
                <a:ln>
                  <a:noFill/>
                </a:ln>
                <a:solidFill>
                  <a:schemeClr val="tx1"/>
                </a:solidFill>
                <a:effectLst/>
                <a:latin typeface="+mn-lt"/>
              </a:rPr>
              <a:t>. Lei</a:t>
            </a:r>
            <a:r>
              <a:rPr kumimoji="0" lang="sl-SI" altLang="en-US" sz="2400" b="0" i="1" u="none" strike="noStrike" cap="none" normalizeH="0" baseline="0" dirty="0">
                <a:ln>
                  <a:noFill/>
                </a:ln>
                <a:solidFill>
                  <a:schemeClr val="tx1"/>
                </a:solidFill>
                <a:effectLst/>
                <a:latin typeface="+mn-lt"/>
              </a:rPr>
              <a:t> so bili narejeni iz cvetja, listov, školjk, semen, orehov, peres in celo kosti in zob živali</a:t>
            </a:r>
            <a:r>
              <a:rPr kumimoji="0" lang="en-US" altLang="en-US" sz="2400" b="0" i="1" u="none" strike="noStrike" cap="none" normalizeH="0" baseline="0" dirty="0">
                <a:ln>
                  <a:noFill/>
                </a:ln>
                <a:solidFill>
                  <a:schemeClr val="tx1"/>
                </a:solidFill>
                <a:effectLst/>
                <a:latin typeface="+mn-lt"/>
              </a:rPr>
              <a:t>. </a:t>
            </a:r>
            <a:r>
              <a:rPr kumimoji="0" lang="sl-SI" altLang="en-US" sz="2400" b="0" i="1" u="none" strike="noStrike" cap="none" normalizeH="0" baseline="0" dirty="0">
                <a:ln>
                  <a:noFill/>
                </a:ln>
                <a:solidFill>
                  <a:schemeClr val="tx1"/>
                </a:solidFill>
                <a:effectLst/>
                <a:latin typeface="+mn-lt"/>
              </a:rPr>
              <a:t>Po havajski tradiciji so </a:t>
            </a:r>
            <a:r>
              <a:rPr kumimoji="0" lang="sl-SI" altLang="en-US" sz="2400" b="0" i="1" u="none" strike="noStrike" cap="none" normalizeH="0" baseline="0" dirty="0" err="1">
                <a:ln>
                  <a:noFill/>
                </a:ln>
                <a:solidFill>
                  <a:schemeClr val="tx1"/>
                </a:solidFill>
                <a:effectLst/>
                <a:latin typeface="+mn-lt"/>
              </a:rPr>
              <a:t>lei</a:t>
            </a:r>
            <a:r>
              <a:rPr kumimoji="0" lang="sl-SI" altLang="en-US" sz="2400" b="0" i="1" u="none" strike="noStrike" cap="none" normalizeH="0" baseline="0" dirty="0">
                <a:ln>
                  <a:noFill/>
                </a:ln>
                <a:solidFill>
                  <a:schemeClr val="tx1"/>
                </a:solidFill>
                <a:effectLst/>
                <a:latin typeface="+mn-lt"/>
              </a:rPr>
              <a:t> girlande nadeli havajski staroselci, ko so se želeli olepšati in na tak način izstopati po svoji lepoti</a:t>
            </a:r>
            <a:r>
              <a:rPr kumimoji="0" lang="en-US" altLang="en-US" sz="2400" b="0" i="1" u="none" strike="noStrike" cap="none" normalizeH="0" baseline="0" dirty="0">
                <a:ln>
                  <a:noFill/>
                </a:ln>
                <a:solidFill>
                  <a:schemeClr val="tx1"/>
                </a:solidFill>
                <a:effectLst/>
                <a:latin typeface="+mn-lt"/>
              </a:rPr>
              <a:t>. </a:t>
            </a:r>
            <a:r>
              <a:rPr kumimoji="0" lang="sl-SI" altLang="en-US" sz="2400" b="0" i="1" u="none" strike="noStrike" cap="none" normalizeH="0" baseline="0" dirty="0">
                <a:ln>
                  <a:noFill/>
                </a:ln>
                <a:solidFill>
                  <a:schemeClr val="tx1"/>
                </a:solidFill>
                <a:effectLst/>
                <a:latin typeface="+mn-lt"/>
              </a:rPr>
              <a:t>S prihodom turizma na otok je </a:t>
            </a:r>
            <a:r>
              <a:rPr kumimoji="0" lang="sl-SI" altLang="en-US" sz="2400" b="0" i="1" u="none" strike="noStrike" cap="none" normalizeH="0" baseline="0" dirty="0" err="1">
                <a:ln>
                  <a:noFill/>
                </a:ln>
                <a:solidFill>
                  <a:schemeClr val="tx1"/>
                </a:solidFill>
                <a:effectLst/>
                <a:latin typeface="+mn-lt"/>
              </a:rPr>
              <a:t>lei</a:t>
            </a:r>
            <a:r>
              <a:rPr kumimoji="0" lang="sl-SI" altLang="en-US" sz="2400" b="0" i="1" u="none" strike="noStrike" cap="none" normalizeH="0" baseline="0" dirty="0">
                <a:ln>
                  <a:noFill/>
                </a:ln>
                <a:solidFill>
                  <a:schemeClr val="tx1"/>
                </a:solidFill>
                <a:effectLst/>
                <a:latin typeface="+mn-lt"/>
              </a:rPr>
              <a:t> hitro postal </a:t>
            </a:r>
            <a:r>
              <a:rPr kumimoji="0" lang="sl-SI" altLang="en-US" sz="2400" b="0" i="1" u="none" strike="noStrike" cap="none" normalizeH="0" baseline="0" dirty="0" err="1">
                <a:ln>
                  <a:noFill/>
                </a:ln>
                <a:solidFill>
                  <a:schemeClr val="tx1"/>
                </a:solidFill>
                <a:effectLst/>
                <a:latin typeface="+mn-lt"/>
              </a:rPr>
              <a:t>najprepoznavnejši</a:t>
            </a:r>
            <a:r>
              <a:rPr kumimoji="0" lang="sl-SI" altLang="en-US" sz="2400" b="0" i="1" u="none" strike="noStrike" cap="none" normalizeH="0" baseline="0" dirty="0">
                <a:ln>
                  <a:noFill/>
                </a:ln>
                <a:solidFill>
                  <a:schemeClr val="tx1"/>
                </a:solidFill>
                <a:effectLst/>
                <a:latin typeface="+mn-lt"/>
              </a:rPr>
              <a:t> havajski simbol</a:t>
            </a:r>
            <a:r>
              <a:rPr lang="en-US" sz="2400" b="0" i="1" spc="-20" dirty="0">
                <a:solidFill>
                  <a:schemeClr val="tx1"/>
                </a:solidFill>
                <a:effectLst/>
                <a:latin typeface="+mn-lt"/>
              </a:rPr>
              <a:t>. </a:t>
            </a:r>
            <a:r>
              <a:rPr lang="sl-SI" sz="2400" b="0" i="1" spc="-20" dirty="0">
                <a:solidFill>
                  <a:schemeClr val="tx1"/>
                </a:solidFill>
                <a:effectLst/>
                <a:latin typeface="+mn-lt"/>
              </a:rPr>
              <a:t>Današnji turisti si </a:t>
            </a:r>
            <a:r>
              <a:rPr lang="sl-SI" sz="2400" b="0" i="1" spc="-20" dirty="0" err="1">
                <a:solidFill>
                  <a:schemeClr val="tx1"/>
                </a:solidFill>
                <a:effectLst/>
                <a:latin typeface="+mn-lt"/>
              </a:rPr>
              <a:t>lei</a:t>
            </a:r>
            <a:r>
              <a:rPr lang="sl-SI" sz="2400" b="0" i="1" spc="-20" dirty="0">
                <a:solidFill>
                  <a:schemeClr val="tx1"/>
                </a:solidFill>
                <a:effectLst/>
                <a:latin typeface="+mn-lt"/>
              </a:rPr>
              <a:t> z letališča vzamejo s seboj domov </a:t>
            </a:r>
            <a:r>
              <a:rPr lang="sl-SI" sz="2400" i="1" spc="-20" dirty="0">
                <a:solidFill>
                  <a:schemeClr val="tx1"/>
                </a:solidFill>
              </a:rPr>
              <a:t>kot </a:t>
            </a:r>
            <a:r>
              <a:rPr lang="sl-SI" sz="2400" b="0" i="1" spc="-20" dirty="0" err="1">
                <a:solidFill>
                  <a:schemeClr val="tx1"/>
                </a:solidFill>
                <a:effectLst/>
                <a:latin typeface="+mn-lt"/>
              </a:rPr>
              <a:t>nostagičen</a:t>
            </a:r>
            <a:r>
              <a:rPr lang="sl-SI" sz="2400" b="0" i="1" spc="-20" dirty="0">
                <a:solidFill>
                  <a:schemeClr val="tx1"/>
                </a:solidFill>
                <a:effectLst/>
                <a:latin typeface="+mn-lt"/>
              </a:rPr>
              <a:t> spomin na čudovite Havaje. </a:t>
            </a:r>
            <a:r>
              <a:rPr lang="sl-SI" sz="2400" b="0" i="1" spc="-20" dirty="0" err="1">
                <a:solidFill>
                  <a:schemeClr val="tx1"/>
                </a:solidFill>
                <a:effectLst/>
                <a:latin typeface="+mn-lt"/>
              </a:rPr>
              <a:t>Lokalci</a:t>
            </a:r>
            <a:r>
              <a:rPr lang="sl-SI" sz="2400" b="0" i="1" spc="-20" dirty="0">
                <a:solidFill>
                  <a:schemeClr val="tx1"/>
                </a:solidFill>
                <a:effectLst/>
                <a:latin typeface="+mn-lt"/>
              </a:rPr>
              <a:t> na otoku pa obiskovalce pozdravljajo s tradicionalno dobrodošlico </a:t>
            </a:r>
            <a:r>
              <a:rPr lang="en-US" sz="2400" b="0" i="1" spc="-20" dirty="0">
                <a:solidFill>
                  <a:schemeClr val="tx1"/>
                </a:solidFill>
                <a:effectLst/>
                <a:latin typeface="+mn-lt"/>
              </a:rPr>
              <a:t>“aloha” </a:t>
            </a:r>
            <a:r>
              <a:rPr lang="sl-SI" sz="2400" b="0" i="1" spc="-20" dirty="0">
                <a:solidFill>
                  <a:schemeClr val="tx1"/>
                </a:solidFill>
                <a:effectLst/>
                <a:latin typeface="+mn-lt"/>
              </a:rPr>
              <a:t>in jih okitijo z </a:t>
            </a:r>
            <a:r>
              <a:rPr lang="sl-SI" sz="2400" b="0" i="1" spc="-20" dirty="0" err="1">
                <a:solidFill>
                  <a:schemeClr val="tx1"/>
                </a:solidFill>
                <a:effectLst/>
                <a:latin typeface="+mn-lt"/>
              </a:rPr>
              <a:t>lei</a:t>
            </a:r>
            <a:r>
              <a:rPr lang="sl-SI" sz="2400" b="0" i="1" spc="-20" dirty="0">
                <a:solidFill>
                  <a:schemeClr val="tx1"/>
                </a:solidFill>
                <a:effectLst/>
                <a:latin typeface="+mn-lt"/>
              </a:rPr>
              <a:t>. Oba, </a:t>
            </a:r>
            <a:r>
              <a:rPr lang="sl-SI" sz="2400" b="0" i="1" spc="-20" dirty="0" err="1">
                <a:solidFill>
                  <a:schemeClr val="tx1"/>
                </a:solidFill>
                <a:effectLst/>
                <a:latin typeface="+mn-lt"/>
              </a:rPr>
              <a:t>aloha</a:t>
            </a:r>
            <a:r>
              <a:rPr lang="sl-SI" sz="2400" b="0" i="1" spc="-20" dirty="0">
                <a:solidFill>
                  <a:schemeClr val="tx1"/>
                </a:solidFill>
                <a:effectLst/>
                <a:latin typeface="+mn-lt"/>
              </a:rPr>
              <a:t> in </a:t>
            </a:r>
            <a:r>
              <a:rPr lang="sl-SI" sz="2400" b="0" i="1" spc="-20" dirty="0" err="1">
                <a:solidFill>
                  <a:schemeClr val="tx1"/>
                </a:solidFill>
                <a:effectLst/>
                <a:latin typeface="+mn-lt"/>
              </a:rPr>
              <a:t>lei</a:t>
            </a:r>
            <a:r>
              <a:rPr lang="sl-SI" sz="2400" b="0" i="1" spc="-20" dirty="0">
                <a:solidFill>
                  <a:schemeClr val="tx1"/>
                </a:solidFill>
                <a:effectLst/>
                <a:latin typeface="+mn-lt"/>
              </a:rPr>
              <a:t>, sta tako postala del prijetne dobrodošlice v pričetek čudovitih počitnic na Havajih</a:t>
            </a:r>
            <a:r>
              <a:rPr lang="en-US" sz="2400" b="0" i="1" spc="-20" dirty="0">
                <a:solidFill>
                  <a:schemeClr val="tx1"/>
                </a:solidFill>
                <a:effectLst/>
                <a:latin typeface="+mn-lt"/>
              </a:rPr>
              <a:t>.</a:t>
            </a:r>
            <a:endParaRPr lang="en-GB" sz="2400" dirty="0">
              <a:solidFill>
                <a:schemeClr val="tx1"/>
              </a:solidFill>
            </a:endParaRPr>
          </a:p>
        </p:txBody>
      </p:sp>
      <p:sp>
        <p:nvSpPr>
          <p:cNvPr id="9" name="Text Placeholder 2">
            <a:extLst>
              <a:ext uri="{FF2B5EF4-FFF2-40B4-BE49-F238E27FC236}">
                <a16:creationId xmlns:a16="http://schemas.microsoft.com/office/drawing/2014/main" id="{2CA7C666-2656-4BB5-981F-E6CF312976F0}"/>
              </a:ext>
            </a:extLst>
          </p:cNvPr>
          <p:cNvSpPr txBox="1">
            <a:spLocks/>
          </p:cNvSpPr>
          <p:nvPr/>
        </p:nvSpPr>
        <p:spPr>
          <a:xfrm>
            <a:off x="1188654" y="349104"/>
            <a:ext cx="992304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Primer dobre prakse</a:t>
            </a:r>
            <a:r>
              <a:rPr lang="en-US" sz="3600" b="1" dirty="0"/>
              <a:t>– Lei </a:t>
            </a:r>
            <a:r>
              <a:rPr lang="sl-SI" sz="3600" b="1" dirty="0"/>
              <a:t>tradicija s Havajev</a:t>
            </a:r>
            <a:endParaRPr lang="en-US" sz="3600" b="1" dirty="0"/>
          </a:p>
        </p:txBody>
      </p:sp>
      <p:pic>
        <p:nvPicPr>
          <p:cNvPr id="13" name="Imagem 12">
            <a:extLst>
              <a:ext uri="{FF2B5EF4-FFF2-40B4-BE49-F238E27FC236}">
                <a16:creationId xmlns:a16="http://schemas.microsoft.com/office/drawing/2014/main" id="{462104CE-0408-4713-9BDD-28F4C8C0F927}"/>
              </a:ext>
            </a:extLst>
          </p:cNvPr>
          <p:cNvPicPr>
            <a:picLocks noChangeAspect="1"/>
          </p:cNvPicPr>
          <p:nvPr/>
        </p:nvPicPr>
        <p:blipFill>
          <a:blip r:embed="rId2"/>
          <a:stretch>
            <a:fillRect/>
          </a:stretch>
        </p:blipFill>
        <p:spPr>
          <a:xfrm>
            <a:off x="367039" y="337780"/>
            <a:ext cx="720000" cy="720000"/>
          </a:xfrm>
          <a:prstGeom prst="rect">
            <a:avLst/>
          </a:prstGeom>
        </p:spPr>
      </p:pic>
      <p:sp>
        <p:nvSpPr>
          <p:cNvPr id="6" name="CaixaDeTexto 5">
            <a:extLst>
              <a:ext uri="{FF2B5EF4-FFF2-40B4-BE49-F238E27FC236}">
                <a16:creationId xmlns:a16="http://schemas.microsoft.com/office/drawing/2014/main" id="{F5C748CD-7A84-4FCC-B674-5EDCBB5EC8C2}"/>
              </a:ext>
            </a:extLst>
          </p:cNvPr>
          <p:cNvSpPr txBox="1"/>
          <p:nvPr/>
        </p:nvSpPr>
        <p:spPr>
          <a:xfrm>
            <a:off x="7952401" y="5967937"/>
            <a:ext cx="3633463" cy="261610"/>
          </a:xfrm>
          <a:prstGeom prst="rect">
            <a:avLst/>
          </a:prstGeom>
          <a:noFill/>
        </p:spPr>
        <p:txBody>
          <a:bodyPr wrap="square" rtlCol="0">
            <a:spAutoFit/>
          </a:bodyPr>
          <a:lstStyle/>
          <a:p>
            <a:pPr algn="r"/>
            <a:r>
              <a:rPr lang="en-GB" sz="1050" dirty="0"/>
              <a:t>Source: </a:t>
            </a:r>
            <a:r>
              <a:rPr lang="en-GB" sz="1050" dirty="0">
                <a:hlinkClick r:id="rId3"/>
              </a:rPr>
              <a:t>https://hawaiiflowerlei.com/lei-history/</a:t>
            </a:r>
            <a:endParaRPr lang="en-GB" sz="1050" dirty="0"/>
          </a:p>
        </p:txBody>
      </p:sp>
    </p:spTree>
    <p:extLst>
      <p:ext uri="{BB962C8B-B14F-4D97-AF65-F5344CB8AC3E}">
        <p14:creationId xmlns:p14="http://schemas.microsoft.com/office/powerpoint/2010/main" val="793153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Marcador de Posição da Imagem 14">
            <a:extLst>
              <a:ext uri="{FF2B5EF4-FFF2-40B4-BE49-F238E27FC236}">
                <a16:creationId xmlns:a16="http://schemas.microsoft.com/office/drawing/2014/main" id="{35AC11C3-5622-48A7-A234-FD193AF47B7A}"/>
              </a:ext>
            </a:extLst>
          </p:cNvPr>
          <p:cNvPicPr>
            <a:picLocks noGrp="1" noChangeAspect="1"/>
          </p:cNvPicPr>
          <p:nvPr>
            <p:ph type="pic" sz="quarter" idx="19"/>
          </p:nvPr>
        </p:nvPicPr>
        <p:blipFill rotWithShape="1">
          <a:blip r:embed="rId2"/>
          <a:srcRect t="10526" b="10526"/>
          <a:stretch/>
        </p:blipFill>
        <p:spPr/>
      </p:pic>
      <p:sp>
        <p:nvSpPr>
          <p:cNvPr id="13" name="Text Placeholder 1">
            <a:extLst>
              <a:ext uri="{FF2B5EF4-FFF2-40B4-BE49-F238E27FC236}">
                <a16:creationId xmlns:a16="http://schemas.microsoft.com/office/drawing/2014/main" id="{09D5B816-CC9C-4EDD-AA00-516D2039F113}"/>
              </a:ext>
            </a:extLst>
          </p:cNvPr>
          <p:cNvSpPr>
            <a:spLocks noGrp="1"/>
          </p:cNvSpPr>
          <p:nvPr>
            <p:ph type="body" sz="quarter" idx="13"/>
          </p:nvPr>
        </p:nvSpPr>
        <p:spPr>
          <a:xfrm>
            <a:off x="205212" y="936395"/>
            <a:ext cx="3359623" cy="3297980"/>
          </a:xfrm>
        </p:spPr>
        <p:txBody>
          <a:bodyPr wrap="square" lIns="0" rIns="0">
            <a:noAutofit/>
          </a:bodyPr>
          <a:lstStyle/>
          <a:p>
            <a:r>
              <a:rPr lang="en-US" sz="9600" dirty="0">
                <a:solidFill>
                  <a:schemeClr val="bg1"/>
                </a:solidFill>
                <a:effectLst>
                  <a:outerShdw blurRad="38100" dist="38100" dir="2700000" algn="tl">
                    <a:srgbClr val="000000">
                      <a:alpha val="43137"/>
                    </a:srgbClr>
                  </a:outerShdw>
                </a:effectLst>
              </a:rPr>
              <a:t>4.4.</a:t>
            </a:r>
          </a:p>
          <a:p>
            <a:r>
              <a:rPr lang="sl-SI" sz="4000" spc="-50" dirty="0">
                <a:solidFill>
                  <a:schemeClr val="bg1"/>
                </a:solidFill>
                <a:effectLst>
                  <a:outerShdw blurRad="38100" dist="38100" dir="2700000" algn="tl">
                    <a:srgbClr val="000000">
                      <a:alpha val="43137"/>
                    </a:srgbClr>
                  </a:outerShdw>
                </a:effectLst>
              </a:rPr>
              <a:t>Pripovedovanje zgodb</a:t>
            </a:r>
            <a:endParaRPr lang="en-US" sz="4000" spc="-5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53742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Pripovedovanje zgodb</a:t>
            </a:r>
            <a:endParaRPr lang="en-US" sz="3600" b="1" dirty="0"/>
          </a:p>
        </p:txBody>
      </p:sp>
      <p:sp>
        <p:nvSpPr>
          <p:cNvPr id="6" name="Oval 5">
            <a:extLst>
              <a:ext uri="{FF2B5EF4-FFF2-40B4-BE49-F238E27FC236}">
                <a16:creationId xmlns:a16="http://schemas.microsoft.com/office/drawing/2014/main" id="{3C269FBE-A8BE-40A7-B6EB-EE11535864FB}"/>
              </a:ext>
            </a:extLst>
          </p:cNvPr>
          <p:cNvSpPr/>
          <p:nvPr/>
        </p:nvSpPr>
        <p:spPr>
          <a:xfrm>
            <a:off x="3936000" y="1311047"/>
            <a:ext cx="4320000" cy="4320000"/>
          </a:xfrm>
          <a:prstGeom prst="ellipse">
            <a:avLst/>
          </a:prstGeom>
          <a:noFill/>
          <a:ln w="571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aixaDeTexto 3">
            <a:extLst>
              <a:ext uri="{FF2B5EF4-FFF2-40B4-BE49-F238E27FC236}">
                <a16:creationId xmlns:a16="http://schemas.microsoft.com/office/drawing/2014/main" id="{3563BCF5-1F2B-47E9-857D-AAB18778EE40}"/>
              </a:ext>
            </a:extLst>
          </p:cNvPr>
          <p:cNvSpPr txBox="1"/>
          <p:nvPr/>
        </p:nvSpPr>
        <p:spPr>
          <a:xfrm>
            <a:off x="704775" y="1806820"/>
            <a:ext cx="2334639" cy="830997"/>
          </a:xfrm>
          <a:prstGeom prst="rect">
            <a:avLst/>
          </a:prstGeom>
          <a:noFill/>
        </p:spPr>
        <p:txBody>
          <a:bodyPr wrap="square" rtlCol="0">
            <a:spAutoFit/>
          </a:bodyPr>
          <a:lstStyle/>
          <a:p>
            <a:pPr algn="r"/>
            <a:r>
              <a:rPr lang="sl-SI" sz="2400" dirty="0"/>
              <a:t>Vzpodbujanje domišljije</a:t>
            </a:r>
            <a:endParaRPr lang="en-GB" sz="2400" dirty="0"/>
          </a:p>
        </p:txBody>
      </p:sp>
      <p:sp>
        <p:nvSpPr>
          <p:cNvPr id="9" name="CaixaDeTexto 8">
            <a:extLst>
              <a:ext uri="{FF2B5EF4-FFF2-40B4-BE49-F238E27FC236}">
                <a16:creationId xmlns:a16="http://schemas.microsoft.com/office/drawing/2014/main" id="{5CE755E2-9F79-4D6B-9173-AC87696B7874}"/>
              </a:ext>
            </a:extLst>
          </p:cNvPr>
          <p:cNvSpPr txBox="1"/>
          <p:nvPr/>
        </p:nvSpPr>
        <p:spPr>
          <a:xfrm>
            <a:off x="6644299" y="498387"/>
            <a:ext cx="2947173" cy="461665"/>
          </a:xfrm>
          <a:prstGeom prst="rect">
            <a:avLst/>
          </a:prstGeom>
          <a:noFill/>
        </p:spPr>
        <p:txBody>
          <a:bodyPr wrap="square" rtlCol="0">
            <a:spAutoFit/>
          </a:bodyPr>
          <a:lstStyle/>
          <a:p>
            <a:r>
              <a:rPr lang="sl-SI" sz="2400" dirty="0"/>
              <a:t>Prenos sporočil</a:t>
            </a:r>
            <a:endParaRPr lang="en-GB" sz="2400" dirty="0"/>
          </a:p>
        </p:txBody>
      </p:sp>
      <p:sp>
        <p:nvSpPr>
          <p:cNvPr id="10" name="CaixaDeTexto 9">
            <a:extLst>
              <a:ext uri="{FF2B5EF4-FFF2-40B4-BE49-F238E27FC236}">
                <a16:creationId xmlns:a16="http://schemas.microsoft.com/office/drawing/2014/main" id="{3191C680-913C-4A23-BCC7-15F5F4531A7B}"/>
              </a:ext>
            </a:extLst>
          </p:cNvPr>
          <p:cNvSpPr txBox="1"/>
          <p:nvPr/>
        </p:nvSpPr>
        <p:spPr>
          <a:xfrm>
            <a:off x="9136196" y="1806820"/>
            <a:ext cx="2334639" cy="830997"/>
          </a:xfrm>
          <a:prstGeom prst="rect">
            <a:avLst/>
          </a:prstGeom>
          <a:noFill/>
        </p:spPr>
        <p:txBody>
          <a:bodyPr wrap="square" rtlCol="0">
            <a:spAutoFit/>
          </a:bodyPr>
          <a:lstStyle/>
          <a:p>
            <a:r>
              <a:rPr lang="sl-SI" sz="2400" dirty="0"/>
              <a:t>Ustvarjanje novih svetov</a:t>
            </a:r>
            <a:endParaRPr lang="en-GB" sz="2400" dirty="0"/>
          </a:p>
        </p:txBody>
      </p:sp>
      <p:sp>
        <p:nvSpPr>
          <p:cNvPr id="11" name="CaixaDeTexto 10">
            <a:extLst>
              <a:ext uri="{FF2B5EF4-FFF2-40B4-BE49-F238E27FC236}">
                <a16:creationId xmlns:a16="http://schemas.microsoft.com/office/drawing/2014/main" id="{238BF875-262A-49A5-A3E8-E3F1ABA5EDFA}"/>
              </a:ext>
            </a:extLst>
          </p:cNvPr>
          <p:cNvSpPr txBox="1"/>
          <p:nvPr/>
        </p:nvSpPr>
        <p:spPr>
          <a:xfrm>
            <a:off x="762900" y="4143709"/>
            <a:ext cx="2334639" cy="461665"/>
          </a:xfrm>
          <a:prstGeom prst="rect">
            <a:avLst/>
          </a:prstGeom>
          <a:noFill/>
        </p:spPr>
        <p:txBody>
          <a:bodyPr wrap="square" rtlCol="0">
            <a:spAutoFit/>
          </a:bodyPr>
          <a:lstStyle/>
          <a:p>
            <a:pPr algn="r"/>
            <a:r>
              <a:rPr lang="en-GB" sz="2400" dirty="0"/>
              <a:t>Marketing</a:t>
            </a:r>
          </a:p>
        </p:txBody>
      </p:sp>
      <p:sp>
        <p:nvSpPr>
          <p:cNvPr id="12" name="CaixaDeTexto 11">
            <a:extLst>
              <a:ext uri="{FF2B5EF4-FFF2-40B4-BE49-F238E27FC236}">
                <a16:creationId xmlns:a16="http://schemas.microsoft.com/office/drawing/2014/main" id="{3A4FEE43-3783-4563-B26F-37C99D2EE17C}"/>
              </a:ext>
            </a:extLst>
          </p:cNvPr>
          <p:cNvSpPr txBox="1"/>
          <p:nvPr/>
        </p:nvSpPr>
        <p:spPr>
          <a:xfrm>
            <a:off x="1965961" y="5543960"/>
            <a:ext cx="3759232" cy="830997"/>
          </a:xfrm>
          <a:prstGeom prst="rect">
            <a:avLst/>
          </a:prstGeom>
          <a:noFill/>
        </p:spPr>
        <p:txBody>
          <a:bodyPr wrap="square" rtlCol="0">
            <a:spAutoFit/>
          </a:bodyPr>
          <a:lstStyle/>
          <a:p>
            <a:pPr algn="r"/>
            <a:r>
              <a:rPr lang="sl-SI" sz="2400" dirty="0"/>
              <a:t>Vzpostavitev zapomnljive, trajne izkušnje</a:t>
            </a:r>
            <a:endParaRPr lang="en-GB" sz="2400" dirty="0"/>
          </a:p>
        </p:txBody>
      </p:sp>
      <p:sp>
        <p:nvSpPr>
          <p:cNvPr id="13" name="CaixaDeTexto 12">
            <a:extLst>
              <a:ext uri="{FF2B5EF4-FFF2-40B4-BE49-F238E27FC236}">
                <a16:creationId xmlns:a16="http://schemas.microsoft.com/office/drawing/2014/main" id="{9AE907DC-39BD-4835-B202-F04F96150DD7}"/>
              </a:ext>
            </a:extLst>
          </p:cNvPr>
          <p:cNvSpPr txBox="1"/>
          <p:nvPr/>
        </p:nvSpPr>
        <p:spPr>
          <a:xfrm>
            <a:off x="9204292" y="4153437"/>
            <a:ext cx="1927929" cy="830997"/>
          </a:xfrm>
          <a:prstGeom prst="rect">
            <a:avLst/>
          </a:prstGeom>
          <a:noFill/>
        </p:spPr>
        <p:txBody>
          <a:bodyPr wrap="square" rtlCol="0">
            <a:spAutoFit/>
          </a:bodyPr>
          <a:lstStyle/>
          <a:p>
            <a:r>
              <a:rPr lang="sl-SI" sz="2400" dirty="0"/>
              <a:t>Olepšanje izkušnje</a:t>
            </a:r>
            <a:endParaRPr lang="en-GB" sz="2400" dirty="0"/>
          </a:p>
        </p:txBody>
      </p:sp>
      <p:cxnSp>
        <p:nvCxnSpPr>
          <p:cNvPr id="7" name="Conexão reta 6">
            <a:extLst>
              <a:ext uri="{FF2B5EF4-FFF2-40B4-BE49-F238E27FC236}">
                <a16:creationId xmlns:a16="http://schemas.microsoft.com/office/drawing/2014/main" id="{5840CCD2-0E13-4ED6-AE3B-E3AC7E25CC1B}"/>
              </a:ext>
            </a:extLst>
          </p:cNvPr>
          <p:cNvCxnSpPr/>
          <p:nvPr/>
        </p:nvCxnSpPr>
        <p:spPr>
          <a:xfrm>
            <a:off x="1040860" y="3429000"/>
            <a:ext cx="10107038" cy="0"/>
          </a:xfrm>
          <a:prstGeom prst="line">
            <a:avLst/>
          </a:prstGeom>
          <a:ln w="38100">
            <a:solidFill>
              <a:srgbClr val="FDDE00"/>
            </a:solidFill>
            <a:prstDash val="sysDot"/>
          </a:ln>
        </p:spPr>
        <p:style>
          <a:lnRef idx="1">
            <a:schemeClr val="accent1"/>
          </a:lnRef>
          <a:fillRef idx="0">
            <a:schemeClr val="accent1"/>
          </a:fillRef>
          <a:effectRef idx="0">
            <a:schemeClr val="accent1"/>
          </a:effectRef>
          <a:fontRef idx="minor">
            <a:schemeClr val="tx1"/>
          </a:fontRef>
        </p:style>
      </p:cxnSp>
      <p:pic>
        <p:nvPicPr>
          <p:cNvPr id="15" name="Imagem 14">
            <a:extLst>
              <a:ext uri="{FF2B5EF4-FFF2-40B4-BE49-F238E27FC236}">
                <a16:creationId xmlns:a16="http://schemas.microsoft.com/office/drawing/2014/main" id="{FAF7AFAB-4D38-401E-A532-591E156E2AA6}"/>
              </a:ext>
            </a:extLst>
          </p:cNvPr>
          <p:cNvPicPr>
            <a:picLocks noChangeAspect="1"/>
          </p:cNvPicPr>
          <p:nvPr/>
        </p:nvPicPr>
        <p:blipFill>
          <a:blip r:embed="rId3"/>
          <a:stretch>
            <a:fillRect/>
          </a:stretch>
        </p:blipFill>
        <p:spPr>
          <a:xfrm>
            <a:off x="3156825" y="1800646"/>
            <a:ext cx="900000" cy="900000"/>
          </a:xfrm>
          <a:prstGeom prst="rect">
            <a:avLst/>
          </a:prstGeom>
        </p:spPr>
      </p:pic>
      <p:pic>
        <p:nvPicPr>
          <p:cNvPr id="17" name="Imagem 16">
            <a:extLst>
              <a:ext uri="{FF2B5EF4-FFF2-40B4-BE49-F238E27FC236}">
                <a16:creationId xmlns:a16="http://schemas.microsoft.com/office/drawing/2014/main" id="{5C1B479C-948C-4303-8C40-EF4C4DC6A1DB}"/>
              </a:ext>
            </a:extLst>
          </p:cNvPr>
          <p:cNvPicPr>
            <a:picLocks noChangeAspect="1"/>
          </p:cNvPicPr>
          <p:nvPr/>
        </p:nvPicPr>
        <p:blipFill>
          <a:blip r:embed="rId4"/>
          <a:stretch>
            <a:fillRect/>
          </a:stretch>
        </p:blipFill>
        <p:spPr>
          <a:xfrm>
            <a:off x="5640596" y="626307"/>
            <a:ext cx="900000" cy="900000"/>
          </a:xfrm>
          <a:prstGeom prst="rect">
            <a:avLst/>
          </a:prstGeom>
        </p:spPr>
      </p:pic>
      <p:pic>
        <p:nvPicPr>
          <p:cNvPr id="19" name="Imagem 18">
            <a:extLst>
              <a:ext uri="{FF2B5EF4-FFF2-40B4-BE49-F238E27FC236}">
                <a16:creationId xmlns:a16="http://schemas.microsoft.com/office/drawing/2014/main" id="{9B6FEFB8-A542-4909-A07F-FDD5F86BC28E}"/>
              </a:ext>
            </a:extLst>
          </p:cNvPr>
          <p:cNvPicPr>
            <a:picLocks noChangeAspect="1"/>
          </p:cNvPicPr>
          <p:nvPr/>
        </p:nvPicPr>
        <p:blipFill>
          <a:blip r:embed="rId5"/>
          <a:stretch>
            <a:fillRect/>
          </a:stretch>
        </p:blipFill>
        <p:spPr>
          <a:xfrm>
            <a:off x="8063634" y="1806820"/>
            <a:ext cx="900000" cy="900000"/>
          </a:xfrm>
          <a:prstGeom prst="rect">
            <a:avLst/>
          </a:prstGeom>
        </p:spPr>
      </p:pic>
      <p:pic>
        <p:nvPicPr>
          <p:cNvPr id="21" name="Imagem 20">
            <a:extLst>
              <a:ext uri="{FF2B5EF4-FFF2-40B4-BE49-F238E27FC236}">
                <a16:creationId xmlns:a16="http://schemas.microsoft.com/office/drawing/2014/main" id="{C66BD8C0-D116-4A45-A80B-11CA2C9E4478}"/>
              </a:ext>
            </a:extLst>
          </p:cNvPr>
          <p:cNvPicPr>
            <a:picLocks noChangeAspect="1"/>
          </p:cNvPicPr>
          <p:nvPr/>
        </p:nvPicPr>
        <p:blipFill>
          <a:blip r:embed="rId6"/>
          <a:stretch>
            <a:fillRect/>
          </a:stretch>
        </p:blipFill>
        <p:spPr>
          <a:xfrm>
            <a:off x="5466000" y="2799000"/>
            <a:ext cx="1260000" cy="1260000"/>
          </a:xfrm>
          <a:prstGeom prst="rect">
            <a:avLst/>
          </a:prstGeom>
        </p:spPr>
      </p:pic>
      <p:pic>
        <p:nvPicPr>
          <p:cNvPr id="23" name="Imagem 22">
            <a:extLst>
              <a:ext uri="{FF2B5EF4-FFF2-40B4-BE49-F238E27FC236}">
                <a16:creationId xmlns:a16="http://schemas.microsoft.com/office/drawing/2014/main" id="{4906C449-B19E-4D2A-AE70-76483CCE4B45}"/>
              </a:ext>
            </a:extLst>
          </p:cNvPr>
          <p:cNvPicPr>
            <a:picLocks noChangeAspect="1"/>
          </p:cNvPicPr>
          <p:nvPr/>
        </p:nvPicPr>
        <p:blipFill>
          <a:blip r:embed="rId7"/>
          <a:stretch>
            <a:fillRect/>
          </a:stretch>
        </p:blipFill>
        <p:spPr>
          <a:xfrm>
            <a:off x="3167262" y="4160813"/>
            <a:ext cx="900000" cy="900000"/>
          </a:xfrm>
          <a:prstGeom prst="rect">
            <a:avLst/>
          </a:prstGeom>
        </p:spPr>
      </p:pic>
      <p:pic>
        <p:nvPicPr>
          <p:cNvPr id="25" name="Imagem 24">
            <a:extLst>
              <a:ext uri="{FF2B5EF4-FFF2-40B4-BE49-F238E27FC236}">
                <a16:creationId xmlns:a16="http://schemas.microsoft.com/office/drawing/2014/main" id="{A7351F85-23D4-4227-8F91-FB7398D0DCB1}"/>
              </a:ext>
            </a:extLst>
          </p:cNvPr>
          <p:cNvPicPr>
            <a:picLocks noChangeAspect="1"/>
          </p:cNvPicPr>
          <p:nvPr/>
        </p:nvPicPr>
        <p:blipFill>
          <a:blip r:embed="rId8"/>
          <a:stretch>
            <a:fillRect/>
          </a:stretch>
        </p:blipFill>
        <p:spPr>
          <a:xfrm>
            <a:off x="5640596" y="5408525"/>
            <a:ext cx="900000" cy="900000"/>
          </a:xfrm>
          <a:prstGeom prst="rect">
            <a:avLst/>
          </a:prstGeom>
        </p:spPr>
      </p:pic>
      <p:pic>
        <p:nvPicPr>
          <p:cNvPr id="27" name="Imagem 26">
            <a:extLst>
              <a:ext uri="{FF2B5EF4-FFF2-40B4-BE49-F238E27FC236}">
                <a16:creationId xmlns:a16="http://schemas.microsoft.com/office/drawing/2014/main" id="{A1DCC7B4-E250-4834-91D7-F7D446061B95}"/>
              </a:ext>
            </a:extLst>
          </p:cNvPr>
          <p:cNvPicPr>
            <a:picLocks noChangeAspect="1"/>
          </p:cNvPicPr>
          <p:nvPr/>
        </p:nvPicPr>
        <p:blipFill>
          <a:blip r:embed="rId9"/>
          <a:stretch>
            <a:fillRect/>
          </a:stretch>
        </p:blipFill>
        <p:spPr>
          <a:xfrm>
            <a:off x="8144192" y="4165193"/>
            <a:ext cx="900000" cy="900000"/>
          </a:xfrm>
          <a:prstGeom prst="rect">
            <a:avLst/>
          </a:prstGeom>
        </p:spPr>
      </p:pic>
      <p:sp>
        <p:nvSpPr>
          <p:cNvPr id="28" name="CaixaDeTexto 27">
            <a:extLst>
              <a:ext uri="{FF2B5EF4-FFF2-40B4-BE49-F238E27FC236}">
                <a16:creationId xmlns:a16="http://schemas.microsoft.com/office/drawing/2014/main" id="{3FDF42BC-F5BA-4638-8779-8A7E6D7F236B}"/>
              </a:ext>
            </a:extLst>
          </p:cNvPr>
          <p:cNvSpPr txBox="1"/>
          <p:nvPr/>
        </p:nvSpPr>
        <p:spPr>
          <a:xfrm>
            <a:off x="4509579" y="2632011"/>
            <a:ext cx="3196866" cy="410894"/>
          </a:xfrm>
          <a:prstGeom prst="rect">
            <a:avLst/>
          </a:prstGeom>
          <a:noFill/>
        </p:spPr>
        <p:txBody>
          <a:bodyPr wrap="square" rtlCol="0">
            <a:prstTxWarp prst="textArchUp">
              <a:avLst>
                <a:gd name="adj" fmla="val 10559025"/>
              </a:avLst>
            </a:prstTxWarp>
            <a:spAutoFit/>
          </a:bodyPr>
          <a:lstStyle/>
          <a:p>
            <a:pPr algn="ctr"/>
            <a:r>
              <a:rPr lang="sl-SI" sz="4000" b="1" spc="200" dirty="0"/>
              <a:t>Pripovedovanje zgodb</a:t>
            </a:r>
            <a:endParaRPr lang="en-GB" sz="3200" b="1" spc="200" dirty="0"/>
          </a:p>
        </p:txBody>
      </p:sp>
      <p:sp>
        <p:nvSpPr>
          <p:cNvPr id="30" name="CaixaDeTexto 29">
            <a:extLst>
              <a:ext uri="{FF2B5EF4-FFF2-40B4-BE49-F238E27FC236}">
                <a16:creationId xmlns:a16="http://schemas.microsoft.com/office/drawing/2014/main" id="{65D86494-A5EF-49CB-B898-6F85376EF2F2}"/>
              </a:ext>
            </a:extLst>
          </p:cNvPr>
          <p:cNvSpPr txBox="1"/>
          <p:nvPr/>
        </p:nvSpPr>
        <p:spPr>
          <a:xfrm>
            <a:off x="4703888" y="3953777"/>
            <a:ext cx="2809854" cy="369332"/>
          </a:xfrm>
          <a:prstGeom prst="rect">
            <a:avLst/>
          </a:prstGeom>
          <a:noFill/>
        </p:spPr>
        <p:txBody>
          <a:bodyPr wrap="square" rtlCol="0">
            <a:prstTxWarp prst="textArchDown">
              <a:avLst/>
            </a:prstTxWarp>
            <a:spAutoFit/>
          </a:bodyPr>
          <a:lstStyle/>
          <a:p>
            <a:pPr algn="ctr"/>
            <a:r>
              <a:rPr lang="sl-SI" sz="2400" dirty="0"/>
              <a:t>Umetnost pripovedovanja zgodb</a:t>
            </a:r>
            <a:endParaRPr lang="en-GB" sz="2400" dirty="0"/>
          </a:p>
        </p:txBody>
      </p:sp>
    </p:spTree>
    <p:extLst>
      <p:ext uri="{BB962C8B-B14F-4D97-AF65-F5344CB8AC3E}">
        <p14:creationId xmlns:p14="http://schemas.microsoft.com/office/powerpoint/2010/main" val="4139715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973619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Pripovedovanje</a:t>
            </a:r>
            <a:r>
              <a:rPr lang="en-US" sz="3600" b="1" dirty="0"/>
              <a:t>: </a:t>
            </a:r>
            <a:r>
              <a:rPr lang="sl-SI" sz="3600" b="1" dirty="0"/>
              <a:t>Moč dobre zgodbe</a:t>
            </a:r>
            <a:endParaRPr lang="en-US" sz="3600" b="1" dirty="0"/>
          </a:p>
        </p:txBody>
      </p:sp>
      <p:sp>
        <p:nvSpPr>
          <p:cNvPr id="4" name="CaixaDeTexto 3">
            <a:extLst>
              <a:ext uri="{FF2B5EF4-FFF2-40B4-BE49-F238E27FC236}">
                <a16:creationId xmlns:a16="http://schemas.microsoft.com/office/drawing/2014/main" id="{AC75B73E-1281-4B4B-BDB8-C2DD7EDFAF15}"/>
              </a:ext>
            </a:extLst>
          </p:cNvPr>
          <p:cNvSpPr txBox="1"/>
          <p:nvPr/>
        </p:nvSpPr>
        <p:spPr>
          <a:xfrm>
            <a:off x="340104" y="1046457"/>
            <a:ext cx="11624917" cy="3990003"/>
          </a:xfrm>
          <a:prstGeom prst="rect">
            <a:avLst/>
          </a:prstGeom>
          <a:noFill/>
        </p:spPr>
        <p:txBody>
          <a:bodyPr wrap="square" rtlCol="0">
            <a:spAutoFit/>
          </a:bodyPr>
          <a:lstStyle/>
          <a:p>
            <a:pPr>
              <a:lnSpc>
                <a:spcPct val="200000"/>
              </a:lnSpc>
              <a:spcAft>
                <a:spcPts val="600"/>
              </a:spcAft>
              <a:buClr>
                <a:srgbClr val="6ECECB"/>
              </a:buClr>
              <a:buFont typeface="Arial" panose="020B0604020202020204" pitchFamily="34" charset="0"/>
              <a:buChar char="•"/>
            </a:pPr>
            <a:r>
              <a:rPr lang="en-GB" sz="2400" spc="-20" dirty="0"/>
              <a:t> </a:t>
            </a:r>
            <a:r>
              <a:rPr lang="sl-SI" sz="2400" spc="-20" dirty="0"/>
              <a:t>Skozi zgodbo se ljudje </a:t>
            </a:r>
            <a:r>
              <a:rPr lang="sl-SI" sz="2400" b="1" spc="-20" dirty="0"/>
              <a:t>čustveno povežejo</a:t>
            </a:r>
            <a:r>
              <a:rPr lang="en-GB" sz="2400" b="1" spc="-20" dirty="0"/>
              <a:t> </a:t>
            </a:r>
            <a:r>
              <a:rPr lang="en-GB" sz="2400" spc="-20" dirty="0"/>
              <a:t>(</a:t>
            </a:r>
            <a:r>
              <a:rPr lang="sl-SI" sz="2400" spc="-20" dirty="0"/>
              <a:t>zgodba, liki</a:t>
            </a:r>
            <a:r>
              <a:rPr lang="en-GB" sz="2400" spc="-20" dirty="0"/>
              <a:t>).</a:t>
            </a:r>
          </a:p>
          <a:p>
            <a:pPr>
              <a:lnSpc>
                <a:spcPct val="200000"/>
              </a:lnSpc>
              <a:spcAft>
                <a:spcPts val="600"/>
              </a:spcAft>
              <a:buClr>
                <a:srgbClr val="6ECECB"/>
              </a:buClr>
              <a:buFont typeface="Arial" panose="020B0604020202020204" pitchFamily="34" charset="0"/>
              <a:buChar char="•"/>
            </a:pPr>
            <a:r>
              <a:rPr lang="en-GB" sz="2400" dirty="0"/>
              <a:t> </a:t>
            </a:r>
            <a:r>
              <a:rPr lang="sl-SI" sz="2400" dirty="0"/>
              <a:t>Gre za močno orodje za prenos </a:t>
            </a:r>
            <a:r>
              <a:rPr lang="sl-SI" sz="2400" b="1" dirty="0"/>
              <a:t>sporočil, znanja in pomena </a:t>
            </a:r>
            <a:r>
              <a:rPr lang="en-GB" sz="2400" dirty="0"/>
              <a:t>(i.e., </a:t>
            </a:r>
            <a:r>
              <a:rPr lang="sl-SI" sz="2400" dirty="0"/>
              <a:t>učenje</a:t>
            </a:r>
            <a:r>
              <a:rPr lang="en-GB" sz="2400" dirty="0"/>
              <a:t>).</a:t>
            </a:r>
          </a:p>
          <a:p>
            <a:pPr>
              <a:lnSpc>
                <a:spcPct val="200000"/>
              </a:lnSpc>
              <a:spcAft>
                <a:spcPts val="600"/>
              </a:spcAft>
              <a:buClr>
                <a:srgbClr val="6ECECB"/>
              </a:buClr>
              <a:buFont typeface="Arial" panose="020B0604020202020204" pitchFamily="34" charset="0"/>
              <a:buChar char="•"/>
            </a:pPr>
            <a:r>
              <a:rPr lang="en-GB" sz="2400" dirty="0"/>
              <a:t> </a:t>
            </a:r>
            <a:r>
              <a:rPr lang="sl-SI" sz="2400" dirty="0"/>
              <a:t>Skozi zgodbo ljudje ostanejo </a:t>
            </a:r>
            <a:r>
              <a:rPr lang="sl-SI" sz="2400" b="1" dirty="0"/>
              <a:t>zbrani in sledijo dogajanju</a:t>
            </a:r>
            <a:r>
              <a:rPr lang="en-GB" sz="2400" dirty="0"/>
              <a:t>.</a:t>
            </a:r>
          </a:p>
          <a:p>
            <a:pPr>
              <a:lnSpc>
                <a:spcPct val="200000"/>
              </a:lnSpc>
              <a:spcAft>
                <a:spcPts val="600"/>
              </a:spcAft>
              <a:buClr>
                <a:srgbClr val="6ECECB"/>
              </a:buClr>
              <a:buFont typeface="Arial" panose="020B0604020202020204" pitchFamily="34" charset="0"/>
              <a:buChar char="•"/>
            </a:pPr>
            <a:r>
              <a:rPr lang="en-GB" sz="2400" dirty="0"/>
              <a:t> </a:t>
            </a:r>
            <a:r>
              <a:rPr lang="sl-SI" sz="2400" dirty="0"/>
              <a:t>Zgodbe </a:t>
            </a:r>
            <a:r>
              <a:rPr lang="en-GB" sz="2400" b="1" dirty="0"/>
              <a:t>m</a:t>
            </a:r>
            <a:r>
              <a:rPr lang="sl-SI" sz="2400" b="1" dirty="0" err="1"/>
              <a:t>otivirajo</a:t>
            </a:r>
            <a:r>
              <a:rPr lang="sl-SI" sz="2400" b="1" dirty="0"/>
              <a:t> in navdihujejo</a:t>
            </a:r>
            <a:r>
              <a:rPr lang="en-GB" sz="2400" dirty="0"/>
              <a:t>.</a:t>
            </a:r>
          </a:p>
          <a:p>
            <a:pPr>
              <a:lnSpc>
                <a:spcPct val="200000"/>
              </a:lnSpc>
              <a:spcAft>
                <a:spcPts val="600"/>
              </a:spcAft>
              <a:buClr>
                <a:srgbClr val="6ECECB"/>
              </a:buClr>
              <a:buFont typeface="Arial" panose="020B0604020202020204" pitchFamily="34" charset="0"/>
              <a:buChar char="•"/>
            </a:pPr>
            <a:r>
              <a:rPr lang="en-GB" sz="2400" dirty="0"/>
              <a:t> </a:t>
            </a:r>
            <a:r>
              <a:rPr lang="sl-SI" sz="2400" dirty="0"/>
              <a:t>Zgodbe stimulirajo</a:t>
            </a:r>
            <a:r>
              <a:rPr lang="en-GB" sz="2400" dirty="0"/>
              <a:t> </a:t>
            </a:r>
            <a:r>
              <a:rPr lang="sl-SI" sz="2400" b="1" dirty="0"/>
              <a:t>domišljijo</a:t>
            </a:r>
            <a:r>
              <a:rPr lang="en-GB" sz="2400" dirty="0"/>
              <a:t>.</a:t>
            </a:r>
          </a:p>
        </p:txBody>
      </p:sp>
      <p:pic>
        <p:nvPicPr>
          <p:cNvPr id="2052" name="Picture 4" descr="The Science Behind Storytelling and How To Use The Pixar Framework | by  Brady Josephson | Brady Josephson">
            <a:extLst>
              <a:ext uri="{FF2B5EF4-FFF2-40B4-BE49-F238E27FC236}">
                <a16:creationId xmlns:a16="http://schemas.microsoft.com/office/drawing/2014/main" id="{52E353D1-60E7-4687-837F-D3DB59409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5038" y="3480312"/>
            <a:ext cx="6486502" cy="2851360"/>
          </a:xfrm>
          <a:prstGeom prst="rect">
            <a:avLst/>
          </a:prstGeom>
          <a:noFill/>
          <a:extLst>
            <a:ext uri="{909E8E84-426E-40DD-AFC4-6F175D3DCCD1}">
              <a14:hiddenFill xmlns:a14="http://schemas.microsoft.com/office/drawing/2010/main">
                <a:solidFill>
                  <a:srgbClr val="FFFFFF"/>
                </a:solidFill>
              </a14:hiddenFill>
            </a:ext>
          </a:extLst>
        </p:spPr>
      </p:pic>
      <p:sp>
        <p:nvSpPr>
          <p:cNvPr id="24" name="CaixaDeTexto 23">
            <a:extLst>
              <a:ext uri="{FF2B5EF4-FFF2-40B4-BE49-F238E27FC236}">
                <a16:creationId xmlns:a16="http://schemas.microsoft.com/office/drawing/2014/main" id="{D1F2CEA1-C9C5-4D14-B5CF-DAEE13E220C5}"/>
              </a:ext>
            </a:extLst>
          </p:cNvPr>
          <p:cNvSpPr txBox="1"/>
          <p:nvPr/>
        </p:nvSpPr>
        <p:spPr>
          <a:xfrm>
            <a:off x="1196506" y="6022656"/>
            <a:ext cx="4348263" cy="338554"/>
          </a:xfrm>
          <a:prstGeom prst="rect">
            <a:avLst/>
          </a:prstGeom>
          <a:noFill/>
        </p:spPr>
        <p:txBody>
          <a:bodyPr wrap="square">
            <a:spAutoFit/>
          </a:bodyPr>
          <a:lstStyle/>
          <a:p>
            <a:pPr algn="r"/>
            <a:r>
              <a:rPr lang="en-GB" sz="800" dirty="0"/>
              <a:t>Source: </a:t>
            </a:r>
            <a:r>
              <a:rPr lang="en-GB" sz="800" dirty="0">
                <a:hlinkClick r:id="rId4"/>
              </a:rPr>
              <a:t>https://blog.micro-documentaries.com/2015/07/quick-shares-the-science-of-storytelling/</a:t>
            </a:r>
            <a:endParaRPr lang="en-GB" sz="800" dirty="0"/>
          </a:p>
          <a:p>
            <a:pPr algn="r"/>
            <a:endParaRPr lang="en-GB" sz="800" dirty="0"/>
          </a:p>
        </p:txBody>
      </p:sp>
    </p:spTree>
    <p:extLst>
      <p:ext uri="{BB962C8B-B14F-4D97-AF65-F5344CB8AC3E}">
        <p14:creationId xmlns:p14="http://schemas.microsoft.com/office/powerpoint/2010/main" val="1138200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a:extLst>
              <a:ext uri="{FF2B5EF4-FFF2-40B4-BE49-F238E27FC236}">
                <a16:creationId xmlns:a16="http://schemas.microsoft.com/office/drawing/2014/main" id="{022FAC39-32BE-4861-8E44-43794D2D2C54}"/>
              </a:ext>
            </a:extLst>
          </p:cNvPr>
          <p:cNvSpPr/>
          <p:nvPr/>
        </p:nvSpPr>
        <p:spPr>
          <a:xfrm>
            <a:off x="5225808" y="1168796"/>
            <a:ext cx="6480000" cy="114307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nSpc>
                <a:spcPct val="150000"/>
              </a:lnSpc>
              <a:buClr>
                <a:srgbClr val="6ECECB"/>
              </a:buClr>
              <a:buFont typeface="Arial" panose="020B0604020202020204" pitchFamily="34" charset="0"/>
              <a:buChar char="•"/>
            </a:pPr>
            <a:r>
              <a:rPr lang="en-GB" sz="2400" spc="-20" dirty="0">
                <a:solidFill>
                  <a:schemeClr val="tx1"/>
                </a:solidFill>
              </a:rPr>
              <a:t> </a:t>
            </a:r>
            <a:r>
              <a:rPr lang="sl-SI" sz="2400" spc="-20" dirty="0">
                <a:solidFill>
                  <a:schemeClr val="tx1"/>
                </a:solidFill>
              </a:rPr>
              <a:t>Domišljijski liki</a:t>
            </a:r>
            <a:r>
              <a:rPr lang="en-GB" sz="2400" spc="-20" dirty="0">
                <a:solidFill>
                  <a:schemeClr val="tx1"/>
                </a:solidFill>
              </a:rPr>
              <a:t>/</a:t>
            </a:r>
            <a:r>
              <a:rPr lang="sl-SI" sz="2400" spc="-20" dirty="0">
                <a:solidFill>
                  <a:schemeClr val="tx1"/>
                </a:solidFill>
              </a:rPr>
              <a:t>zgodovinski liki</a:t>
            </a:r>
            <a:endParaRPr lang="en-GB" sz="2400" spc="-20" dirty="0">
              <a:solidFill>
                <a:schemeClr val="tx1"/>
              </a:solidFill>
            </a:endParaRPr>
          </a:p>
          <a:p>
            <a:pPr>
              <a:lnSpc>
                <a:spcPct val="150000"/>
              </a:lnSpc>
              <a:buClr>
                <a:srgbClr val="6ECECB"/>
              </a:buClr>
              <a:buFont typeface="Arial" panose="020B0604020202020204" pitchFamily="34" charset="0"/>
              <a:buChar char="•"/>
            </a:pPr>
            <a:r>
              <a:rPr lang="en-GB" sz="2400" spc="-20" dirty="0">
                <a:solidFill>
                  <a:schemeClr val="tx1"/>
                </a:solidFill>
              </a:rPr>
              <a:t> </a:t>
            </a:r>
            <a:r>
              <a:rPr lang="sl-SI" sz="2400" b="1" spc="-20" dirty="0">
                <a:solidFill>
                  <a:schemeClr val="tx1"/>
                </a:solidFill>
              </a:rPr>
              <a:t>Prostor turista/gosta v zgodbi</a:t>
            </a:r>
            <a:r>
              <a:rPr lang="en-GB" sz="2400" b="1" spc="-20" dirty="0">
                <a:solidFill>
                  <a:schemeClr val="tx1"/>
                </a:solidFill>
              </a:rPr>
              <a:t>(!)</a:t>
            </a:r>
          </a:p>
        </p:txBody>
      </p:sp>
      <p:sp>
        <p:nvSpPr>
          <p:cNvPr id="16" name="Retângulo 15">
            <a:extLst>
              <a:ext uri="{FF2B5EF4-FFF2-40B4-BE49-F238E27FC236}">
                <a16:creationId xmlns:a16="http://schemas.microsoft.com/office/drawing/2014/main" id="{1F3846A3-907C-494A-9E83-70174FB3F723}"/>
              </a:ext>
            </a:extLst>
          </p:cNvPr>
          <p:cNvSpPr/>
          <p:nvPr/>
        </p:nvSpPr>
        <p:spPr>
          <a:xfrm>
            <a:off x="5225809" y="2453798"/>
            <a:ext cx="6480000" cy="118800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nSpc>
                <a:spcPct val="150000"/>
              </a:lnSpc>
              <a:buClr>
                <a:srgbClr val="F7981D"/>
              </a:buClr>
              <a:buFont typeface="Arial" panose="020B0604020202020204" pitchFamily="34" charset="0"/>
              <a:buChar char="•"/>
            </a:pPr>
            <a:r>
              <a:rPr lang="en-GB" sz="2400" spc="-20" dirty="0">
                <a:solidFill>
                  <a:schemeClr val="tx1"/>
                </a:solidFill>
              </a:rPr>
              <a:t> </a:t>
            </a:r>
            <a:r>
              <a:rPr lang="sl-SI" sz="2400" spc="-20" dirty="0">
                <a:solidFill>
                  <a:schemeClr val="tx1"/>
                </a:solidFill>
              </a:rPr>
              <a:t>Domišljijski svet</a:t>
            </a:r>
            <a:r>
              <a:rPr lang="en-GB" sz="2400" spc="-20" dirty="0">
                <a:solidFill>
                  <a:schemeClr val="tx1"/>
                </a:solidFill>
              </a:rPr>
              <a:t> / </a:t>
            </a:r>
            <a:r>
              <a:rPr lang="sl-SI" sz="2400" spc="-20" dirty="0">
                <a:solidFill>
                  <a:schemeClr val="tx1"/>
                </a:solidFill>
              </a:rPr>
              <a:t>Resničen svet</a:t>
            </a:r>
            <a:endParaRPr lang="en-GB" sz="2400" spc="-20" dirty="0">
              <a:solidFill>
                <a:schemeClr val="tx1"/>
              </a:solidFill>
            </a:endParaRPr>
          </a:p>
          <a:p>
            <a:pPr>
              <a:lnSpc>
                <a:spcPct val="150000"/>
              </a:lnSpc>
              <a:buClr>
                <a:srgbClr val="F7981D"/>
              </a:buClr>
              <a:buFont typeface="Arial" panose="020B0604020202020204" pitchFamily="34" charset="0"/>
              <a:buChar char="•"/>
            </a:pPr>
            <a:r>
              <a:rPr lang="en-GB" sz="2400" spc="-20" dirty="0">
                <a:solidFill>
                  <a:schemeClr val="tx1"/>
                </a:solidFill>
              </a:rPr>
              <a:t> </a:t>
            </a:r>
            <a:r>
              <a:rPr lang="sl-SI" sz="2400" b="1" spc="-20" dirty="0">
                <a:solidFill>
                  <a:schemeClr val="tx1"/>
                </a:solidFill>
              </a:rPr>
              <a:t>Prostor za izkustvo</a:t>
            </a:r>
            <a:endParaRPr lang="en-GB" sz="2400" b="1" spc="-20" dirty="0">
              <a:solidFill>
                <a:schemeClr val="tx1"/>
              </a:solidFill>
            </a:endParaRPr>
          </a:p>
        </p:txBody>
      </p:sp>
      <p:sp>
        <p:nvSpPr>
          <p:cNvPr id="17" name="Retângulo 16">
            <a:extLst>
              <a:ext uri="{FF2B5EF4-FFF2-40B4-BE49-F238E27FC236}">
                <a16:creationId xmlns:a16="http://schemas.microsoft.com/office/drawing/2014/main" id="{1FC63F19-F8AE-42B5-84C4-ECD9D5ECF01A}"/>
              </a:ext>
            </a:extLst>
          </p:cNvPr>
          <p:cNvSpPr/>
          <p:nvPr/>
        </p:nvSpPr>
        <p:spPr>
          <a:xfrm>
            <a:off x="5225808" y="3739018"/>
            <a:ext cx="6480000" cy="118800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buClr>
                <a:srgbClr val="6ECECB"/>
              </a:buClr>
              <a:buFont typeface="Arial" panose="020B0604020202020204" pitchFamily="34" charset="0"/>
              <a:buChar char="•"/>
            </a:pPr>
            <a:r>
              <a:rPr lang="en-GB" sz="2400" spc="-20" dirty="0">
                <a:solidFill>
                  <a:schemeClr val="tx1"/>
                </a:solidFill>
              </a:rPr>
              <a:t> </a:t>
            </a:r>
            <a:r>
              <a:rPr lang="sl-SI" sz="2400" spc="-20" dirty="0">
                <a:solidFill>
                  <a:schemeClr val="tx1"/>
                </a:solidFill>
              </a:rPr>
              <a:t>Sprožilec zgodbe</a:t>
            </a:r>
            <a:endParaRPr lang="en-GB" sz="2400" spc="-20" dirty="0">
              <a:solidFill>
                <a:schemeClr val="tx1"/>
              </a:solidFill>
            </a:endParaRPr>
          </a:p>
          <a:p>
            <a:pPr>
              <a:lnSpc>
                <a:spcPct val="150000"/>
              </a:lnSpc>
              <a:buClr>
                <a:srgbClr val="6ECECB"/>
              </a:buClr>
              <a:buFont typeface="Arial" panose="020B0604020202020204" pitchFamily="34" charset="0"/>
              <a:buChar char="•"/>
            </a:pPr>
            <a:r>
              <a:rPr lang="en-GB" sz="2400" spc="-20" dirty="0">
                <a:solidFill>
                  <a:schemeClr val="tx1"/>
                </a:solidFill>
              </a:rPr>
              <a:t> </a:t>
            </a:r>
            <a:r>
              <a:rPr lang="sl-SI" sz="2400" b="1" spc="-20" dirty="0">
                <a:solidFill>
                  <a:schemeClr val="tx1"/>
                </a:solidFill>
              </a:rPr>
              <a:t>Moto in glavna tema izkustva</a:t>
            </a:r>
            <a:endParaRPr lang="en-GB" sz="2400" b="1" spc="-20" dirty="0">
              <a:solidFill>
                <a:schemeClr val="tx1"/>
              </a:solidFill>
            </a:endParaRPr>
          </a:p>
        </p:txBody>
      </p:sp>
      <p:sp>
        <p:nvSpPr>
          <p:cNvPr id="18" name="Retângulo 17">
            <a:extLst>
              <a:ext uri="{FF2B5EF4-FFF2-40B4-BE49-F238E27FC236}">
                <a16:creationId xmlns:a16="http://schemas.microsoft.com/office/drawing/2014/main" id="{BDE24BFA-A0D9-4CD0-98A6-F58291298D0C}"/>
              </a:ext>
            </a:extLst>
          </p:cNvPr>
          <p:cNvSpPr/>
          <p:nvPr/>
        </p:nvSpPr>
        <p:spPr>
          <a:xfrm>
            <a:off x="5225809" y="5024020"/>
            <a:ext cx="6480001" cy="165618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buClr>
                <a:srgbClr val="F7981D"/>
              </a:buClr>
              <a:buFont typeface="Arial" panose="020B0604020202020204" pitchFamily="34" charset="0"/>
              <a:buChar char="•"/>
            </a:pPr>
            <a:r>
              <a:rPr lang="en-GB" sz="2400" spc="-20" dirty="0">
                <a:solidFill>
                  <a:schemeClr val="tx1"/>
                </a:solidFill>
              </a:rPr>
              <a:t> “</a:t>
            </a:r>
            <a:r>
              <a:rPr lang="sl-SI" sz="2400" spc="-20" dirty="0">
                <a:solidFill>
                  <a:schemeClr val="tx1"/>
                </a:solidFill>
              </a:rPr>
              <a:t>Moralni nauk zgodbe</a:t>
            </a:r>
            <a:r>
              <a:rPr lang="en-GB" sz="2400" spc="-20" dirty="0">
                <a:solidFill>
                  <a:schemeClr val="tx1"/>
                </a:solidFill>
              </a:rPr>
              <a:t>”</a:t>
            </a:r>
          </a:p>
          <a:p>
            <a:pPr>
              <a:lnSpc>
                <a:spcPct val="150000"/>
              </a:lnSpc>
              <a:buClr>
                <a:srgbClr val="F7981D"/>
              </a:buClr>
              <a:buFont typeface="Arial" panose="020B0604020202020204" pitchFamily="34" charset="0"/>
              <a:buChar char="•"/>
            </a:pPr>
            <a:r>
              <a:rPr lang="en-GB" sz="2400" spc="-20" dirty="0">
                <a:solidFill>
                  <a:schemeClr val="tx1"/>
                </a:solidFill>
              </a:rPr>
              <a:t> </a:t>
            </a:r>
            <a:r>
              <a:rPr lang="sl-SI" sz="2400" b="1" spc="-20" dirty="0">
                <a:solidFill>
                  <a:schemeClr val="tx1"/>
                </a:solidFill>
              </a:rPr>
              <a:t>Zapomnljivost zgodbe in njen pomen za posameznika</a:t>
            </a:r>
            <a:endParaRPr lang="en-GB" sz="2400" b="1" spc="-20" dirty="0">
              <a:solidFill>
                <a:schemeClr val="tx1"/>
              </a:solidFill>
            </a:endParaRPr>
          </a:p>
        </p:txBody>
      </p:sp>
      <p:pic>
        <p:nvPicPr>
          <p:cNvPr id="19" name="Imagem 18">
            <a:extLst>
              <a:ext uri="{FF2B5EF4-FFF2-40B4-BE49-F238E27FC236}">
                <a16:creationId xmlns:a16="http://schemas.microsoft.com/office/drawing/2014/main" id="{F9ADEF2D-A9EB-47C9-BB58-9EC053AF8F46}"/>
              </a:ext>
            </a:extLst>
          </p:cNvPr>
          <p:cNvPicPr>
            <a:picLocks noChangeAspect="1"/>
          </p:cNvPicPr>
          <p:nvPr/>
        </p:nvPicPr>
        <p:blipFill>
          <a:blip r:embed="rId3"/>
          <a:stretch>
            <a:fillRect/>
          </a:stretch>
        </p:blipFill>
        <p:spPr>
          <a:xfrm>
            <a:off x="758645" y="1221763"/>
            <a:ext cx="1080000" cy="1080000"/>
          </a:xfrm>
          <a:prstGeom prst="rect">
            <a:avLst/>
          </a:prstGeom>
          <a:effectLst>
            <a:outerShdw blurRad="50800" dist="38100" dir="2700000" algn="tl" rotWithShape="0">
              <a:prstClr val="black">
                <a:alpha val="40000"/>
              </a:prstClr>
            </a:outerShdw>
          </a:effectLst>
        </p:spPr>
      </p:pic>
      <p:pic>
        <p:nvPicPr>
          <p:cNvPr id="21" name="Imagem 20">
            <a:extLst>
              <a:ext uri="{FF2B5EF4-FFF2-40B4-BE49-F238E27FC236}">
                <a16:creationId xmlns:a16="http://schemas.microsoft.com/office/drawing/2014/main" id="{8E3FF0E0-C529-48FD-AA8C-FFA8CE1C945E}"/>
              </a:ext>
            </a:extLst>
          </p:cNvPr>
          <p:cNvPicPr>
            <a:picLocks noChangeAspect="1"/>
          </p:cNvPicPr>
          <p:nvPr/>
        </p:nvPicPr>
        <p:blipFill>
          <a:blip r:embed="rId4"/>
          <a:stretch>
            <a:fillRect/>
          </a:stretch>
        </p:blipFill>
        <p:spPr>
          <a:xfrm>
            <a:off x="758643" y="2507798"/>
            <a:ext cx="1080000" cy="1080000"/>
          </a:xfrm>
          <a:prstGeom prst="rect">
            <a:avLst/>
          </a:prstGeom>
          <a:effectLst>
            <a:outerShdw blurRad="50800" dist="38100" dir="2700000" algn="tl" rotWithShape="0">
              <a:prstClr val="black">
                <a:alpha val="40000"/>
              </a:prstClr>
            </a:outerShdw>
          </a:effectLst>
        </p:spPr>
      </p:pic>
      <p:pic>
        <p:nvPicPr>
          <p:cNvPr id="23" name="Imagem 22">
            <a:extLst>
              <a:ext uri="{FF2B5EF4-FFF2-40B4-BE49-F238E27FC236}">
                <a16:creationId xmlns:a16="http://schemas.microsoft.com/office/drawing/2014/main" id="{663A5074-9832-4F20-9773-8E348BC0D910}"/>
              </a:ext>
            </a:extLst>
          </p:cNvPr>
          <p:cNvPicPr>
            <a:picLocks noChangeAspect="1"/>
          </p:cNvPicPr>
          <p:nvPr/>
        </p:nvPicPr>
        <p:blipFill>
          <a:blip r:embed="rId5"/>
          <a:stretch>
            <a:fillRect/>
          </a:stretch>
        </p:blipFill>
        <p:spPr>
          <a:xfrm>
            <a:off x="758645" y="3793018"/>
            <a:ext cx="1080000" cy="1080000"/>
          </a:xfrm>
          <a:prstGeom prst="rect">
            <a:avLst/>
          </a:prstGeom>
          <a:effectLst>
            <a:outerShdw blurRad="50800" dist="38100" dir="2700000" algn="tl" rotWithShape="0">
              <a:prstClr val="black">
                <a:alpha val="40000"/>
              </a:prstClr>
            </a:outerShdw>
          </a:effectLst>
        </p:spPr>
      </p:pic>
      <p:pic>
        <p:nvPicPr>
          <p:cNvPr id="25" name="Imagem 24">
            <a:extLst>
              <a:ext uri="{FF2B5EF4-FFF2-40B4-BE49-F238E27FC236}">
                <a16:creationId xmlns:a16="http://schemas.microsoft.com/office/drawing/2014/main" id="{4C8FA786-9D5A-463A-85CF-7D1CC68E00BF}"/>
              </a:ext>
            </a:extLst>
          </p:cNvPr>
          <p:cNvPicPr>
            <a:picLocks noChangeAspect="1"/>
          </p:cNvPicPr>
          <p:nvPr/>
        </p:nvPicPr>
        <p:blipFill>
          <a:blip r:embed="rId6"/>
          <a:stretch>
            <a:fillRect/>
          </a:stretch>
        </p:blipFill>
        <p:spPr>
          <a:xfrm>
            <a:off x="758645" y="5078020"/>
            <a:ext cx="1080000" cy="1080000"/>
          </a:xfrm>
          <a:prstGeom prst="rect">
            <a:avLst/>
          </a:prstGeom>
          <a:effectLst>
            <a:outerShdw blurRad="50800" dist="38100" dir="2700000" algn="tl" rotWithShape="0">
              <a:prstClr val="black">
                <a:alpha val="40000"/>
              </a:prstClr>
            </a:outerShdw>
          </a:effectLst>
        </p:spPr>
      </p:pic>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10407398"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Pripovedovanje</a:t>
            </a:r>
            <a:r>
              <a:rPr lang="en-US" sz="3600" b="1" dirty="0"/>
              <a:t>: </a:t>
            </a:r>
            <a:r>
              <a:rPr lang="sl-SI" sz="3600" b="1" dirty="0"/>
              <a:t>Glavni elementi zgodbe</a:t>
            </a:r>
            <a:endParaRPr lang="en-US" sz="3600" b="1" dirty="0"/>
          </a:p>
        </p:txBody>
      </p:sp>
      <p:sp>
        <p:nvSpPr>
          <p:cNvPr id="28" name="CaixaDeTexto 27">
            <a:extLst>
              <a:ext uri="{FF2B5EF4-FFF2-40B4-BE49-F238E27FC236}">
                <a16:creationId xmlns:a16="http://schemas.microsoft.com/office/drawing/2014/main" id="{C7AED7C6-DABA-4D68-AFCD-B04280249284}"/>
              </a:ext>
            </a:extLst>
          </p:cNvPr>
          <p:cNvSpPr txBox="1"/>
          <p:nvPr/>
        </p:nvSpPr>
        <p:spPr>
          <a:xfrm>
            <a:off x="2002226" y="1168796"/>
            <a:ext cx="3060000" cy="1092607"/>
          </a:xfrm>
          <a:prstGeom prst="rect">
            <a:avLst/>
          </a:prstGeom>
          <a:noFill/>
        </p:spPr>
        <p:txBody>
          <a:bodyPr wrap="square">
            <a:spAutoFit/>
          </a:bodyPr>
          <a:lstStyle/>
          <a:p>
            <a:pPr algn="ctr">
              <a:spcAft>
                <a:spcPts val="600"/>
              </a:spcAft>
            </a:pPr>
            <a:r>
              <a:rPr lang="sl-SI" sz="3000" b="1" spc="-20" dirty="0">
                <a:solidFill>
                  <a:srgbClr val="6ECECB"/>
                </a:solidFill>
              </a:rPr>
              <a:t>Lik</a:t>
            </a:r>
            <a:r>
              <a:rPr lang="en-GB" sz="3000" b="1" spc="-20" dirty="0">
                <a:solidFill>
                  <a:srgbClr val="6ECECB"/>
                </a:solidFill>
              </a:rPr>
              <a:t>(</a:t>
            </a:r>
            <a:r>
              <a:rPr lang="sl-SI" sz="3000" b="1" spc="-20" dirty="0">
                <a:solidFill>
                  <a:srgbClr val="6ECECB"/>
                </a:solidFill>
              </a:rPr>
              <a:t>i</a:t>
            </a:r>
            <a:r>
              <a:rPr lang="en-GB" sz="3000" b="1" spc="-20" dirty="0">
                <a:solidFill>
                  <a:srgbClr val="6ECECB"/>
                </a:solidFill>
              </a:rPr>
              <a:t>)</a:t>
            </a:r>
          </a:p>
          <a:p>
            <a:pPr algn="ctr">
              <a:spcAft>
                <a:spcPts val="600"/>
              </a:spcAft>
            </a:pPr>
            <a:r>
              <a:rPr lang="en-GB" sz="3000" b="1" i="1" spc="-20" dirty="0">
                <a:solidFill>
                  <a:srgbClr val="6ECECB"/>
                </a:solidFill>
              </a:rPr>
              <a:t>(</a:t>
            </a:r>
            <a:r>
              <a:rPr lang="sl-SI" sz="3000" b="1" i="1" spc="-20" dirty="0">
                <a:solidFill>
                  <a:srgbClr val="6ECECB"/>
                </a:solidFill>
              </a:rPr>
              <a:t>kdo</a:t>
            </a:r>
            <a:r>
              <a:rPr lang="en-GB" sz="3000" b="1" i="1" spc="-20" dirty="0">
                <a:solidFill>
                  <a:srgbClr val="6ECECB"/>
                </a:solidFill>
              </a:rPr>
              <a:t>)</a:t>
            </a:r>
            <a:endParaRPr lang="en-GB" sz="3000" b="1" spc="-20" dirty="0">
              <a:solidFill>
                <a:srgbClr val="6ECECB"/>
              </a:solidFill>
            </a:endParaRPr>
          </a:p>
        </p:txBody>
      </p:sp>
      <p:sp>
        <p:nvSpPr>
          <p:cNvPr id="29" name="CaixaDeTexto 28">
            <a:extLst>
              <a:ext uri="{FF2B5EF4-FFF2-40B4-BE49-F238E27FC236}">
                <a16:creationId xmlns:a16="http://schemas.microsoft.com/office/drawing/2014/main" id="{F24B593F-C306-4175-814D-685A4ABD167D}"/>
              </a:ext>
            </a:extLst>
          </p:cNvPr>
          <p:cNvSpPr txBox="1"/>
          <p:nvPr/>
        </p:nvSpPr>
        <p:spPr>
          <a:xfrm>
            <a:off x="2002226" y="2453798"/>
            <a:ext cx="3060000" cy="1092607"/>
          </a:xfrm>
          <a:prstGeom prst="rect">
            <a:avLst/>
          </a:prstGeom>
          <a:noFill/>
        </p:spPr>
        <p:txBody>
          <a:bodyPr wrap="square">
            <a:spAutoFit/>
          </a:bodyPr>
          <a:lstStyle/>
          <a:p>
            <a:pPr algn="ctr">
              <a:spcAft>
                <a:spcPts val="600"/>
              </a:spcAft>
            </a:pPr>
            <a:r>
              <a:rPr lang="sl-SI" sz="3000" b="1" dirty="0">
                <a:solidFill>
                  <a:srgbClr val="F7981D"/>
                </a:solidFill>
              </a:rPr>
              <a:t>Okolje</a:t>
            </a:r>
            <a:endParaRPr lang="en-GB" sz="3000" b="1" dirty="0">
              <a:solidFill>
                <a:srgbClr val="F7981D"/>
              </a:solidFill>
            </a:endParaRPr>
          </a:p>
          <a:p>
            <a:pPr algn="ctr">
              <a:spcAft>
                <a:spcPts val="600"/>
              </a:spcAft>
            </a:pPr>
            <a:r>
              <a:rPr lang="en-GB" sz="3000" b="1" i="1" dirty="0">
                <a:solidFill>
                  <a:srgbClr val="F7981D"/>
                </a:solidFill>
              </a:rPr>
              <a:t>(</a:t>
            </a:r>
            <a:r>
              <a:rPr lang="sl-SI" sz="3000" b="1" i="1" dirty="0">
                <a:solidFill>
                  <a:srgbClr val="F7981D"/>
                </a:solidFill>
              </a:rPr>
              <a:t>kdaj</a:t>
            </a:r>
            <a:r>
              <a:rPr lang="en-GB" sz="3000" b="1" dirty="0">
                <a:solidFill>
                  <a:srgbClr val="F7981D"/>
                </a:solidFill>
              </a:rPr>
              <a:t> </a:t>
            </a:r>
            <a:r>
              <a:rPr lang="sl-SI" sz="3000" b="1" dirty="0">
                <a:solidFill>
                  <a:srgbClr val="F7981D"/>
                </a:solidFill>
              </a:rPr>
              <a:t>in</a:t>
            </a:r>
            <a:r>
              <a:rPr lang="en-GB" sz="3000" b="1" dirty="0">
                <a:solidFill>
                  <a:srgbClr val="F7981D"/>
                </a:solidFill>
              </a:rPr>
              <a:t> </a:t>
            </a:r>
            <a:r>
              <a:rPr lang="sl-SI" sz="3000" b="1" i="1" dirty="0">
                <a:solidFill>
                  <a:srgbClr val="F7981D"/>
                </a:solidFill>
              </a:rPr>
              <a:t>kje</a:t>
            </a:r>
            <a:r>
              <a:rPr lang="en-GB" sz="3000" b="1" i="1" dirty="0">
                <a:solidFill>
                  <a:srgbClr val="F7981D"/>
                </a:solidFill>
              </a:rPr>
              <a:t>)</a:t>
            </a:r>
            <a:endParaRPr lang="en-GB" sz="3000" b="1" dirty="0">
              <a:solidFill>
                <a:srgbClr val="F7981D"/>
              </a:solidFill>
            </a:endParaRPr>
          </a:p>
        </p:txBody>
      </p:sp>
      <p:sp>
        <p:nvSpPr>
          <p:cNvPr id="31" name="CaixaDeTexto 30">
            <a:extLst>
              <a:ext uri="{FF2B5EF4-FFF2-40B4-BE49-F238E27FC236}">
                <a16:creationId xmlns:a16="http://schemas.microsoft.com/office/drawing/2014/main" id="{D9F69046-1EE4-4D0B-B9CE-2D1B91D615E1}"/>
              </a:ext>
            </a:extLst>
          </p:cNvPr>
          <p:cNvSpPr txBox="1"/>
          <p:nvPr/>
        </p:nvSpPr>
        <p:spPr>
          <a:xfrm>
            <a:off x="2002226" y="4056019"/>
            <a:ext cx="3060000" cy="553998"/>
          </a:xfrm>
          <a:prstGeom prst="rect">
            <a:avLst/>
          </a:prstGeom>
          <a:noFill/>
        </p:spPr>
        <p:txBody>
          <a:bodyPr wrap="square" anchor="ctr">
            <a:spAutoFit/>
          </a:bodyPr>
          <a:lstStyle/>
          <a:p>
            <a:pPr algn="ctr">
              <a:spcAft>
                <a:spcPts val="600"/>
              </a:spcAft>
            </a:pPr>
            <a:r>
              <a:rPr lang="sl-SI" sz="3000" b="1" spc="-20" dirty="0">
                <a:solidFill>
                  <a:srgbClr val="6ECECB"/>
                </a:solidFill>
              </a:rPr>
              <a:t>Zaplet</a:t>
            </a:r>
            <a:endParaRPr lang="en-GB" sz="3000" b="1" spc="-20" dirty="0">
              <a:solidFill>
                <a:srgbClr val="6ECECB"/>
              </a:solidFill>
            </a:endParaRPr>
          </a:p>
        </p:txBody>
      </p:sp>
      <p:sp>
        <p:nvSpPr>
          <p:cNvPr id="33" name="CaixaDeTexto 32">
            <a:extLst>
              <a:ext uri="{FF2B5EF4-FFF2-40B4-BE49-F238E27FC236}">
                <a16:creationId xmlns:a16="http://schemas.microsoft.com/office/drawing/2014/main" id="{106F08B2-1B15-49CB-96D7-71DAA7647778}"/>
              </a:ext>
            </a:extLst>
          </p:cNvPr>
          <p:cNvSpPr txBox="1"/>
          <p:nvPr/>
        </p:nvSpPr>
        <p:spPr>
          <a:xfrm>
            <a:off x="2002226" y="5004064"/>
            <a:ext cx="3060000" cy="1092607"/>
          </a:xfrm>
          <a:prstGeom prst="rect">
            <a:avLst/>
          </a:prstGeom>
          <a:noFill/>
        </p:spPr>
        <p:txBody>
          <a:bodyPr wrap="square">
            <a:spAutoFit/>
          </a:bodyPr>
          <a:lstStyle/>
          <a:p>
            <a:pPr algn="ctr">
              <a:spcAft>
                <a:spcPts val="600"/>
              </a:spcAft>
            </a:pPr>
            <a:r>
              <a:rPr lang="sl-SI" sz="3000" b="1" spc="-20" dirty="0">
                <a:solidFill>
                  <a:srgbClr val="F7981D"/>
                </a:solidFill>
              </a:rPr>
              <a:t>Sporočilo</a:t>
            </a:r>
            <a:endParaRPr lang="en-GB" sz="3000" b="1" spc="-20" dirty="0">
              <a:solidFill>
                <a:srgbClr val="F7981D"/>
              </a:solidFill>
            </a:endParaRPr>
          </a:p>
          <a:p>
            <a:pPr algn="ctr">
              <a:spcAft>
                <a:spcPts val="600"/>
              </a:spcAft>
            </a:pPr>
            <a:r>
              <a:rPr lang="en-GB" sz="3000" b="1" i="1" spc="-20" dirty="0">
                <a:solidFill>
                  <a:srgbClr val="F7981D"/>
                </a:solidFill>
              </a:rPr>
              <a:t>(</a:t>
            </a:r>
            <a:r>
              <a:rPr lang="sl-SI" sz="3000" b="1" i="1" spc="-20" dirty="0">
                <a:solidFill>
                  <a:srgbClr val="F7981D"/>
                </a:solidFill>
              </a:rPr>
              <a:t>zakaj</a:t>
            </a:r>
            <a:r>
              <a:rPr lang="en-GB" sz="3000" b="1" i="1" spc="-20" dirty="0">
                <a:solidFill>
                  <a:srgbClr val="F7981D"/>
                </a:solidFill>
              </a:rPr>
              <a:t>)</a:t>
            </a:r>
            <a:endParaRPr lang="en-GB" sz="3000" b="1" spc="-20" dirty="0">
              <a:solidFill>
                <a:srgbClr val="F7981D"/>
              </a:solidFill>
            </a:endParaRPr>
          </a:p>
        </p:txBody>
      </p:sp>
    </p:spTree>
    <p:extLst>
      <p:ext uri="{BB962C8B-B14F-4D97-AF65-F5344CB8AC3E}">
        <p14:creationId xmlns:p14="http://schemas.microsoft.com/office/powerpoint/2010/main" val="8974423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485044" y="349104"/>
            <a:ext cx="734507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Pripovedovanje</a:t>
            </a:r>
            <a:r>
              <a:rPr lang="en-US" sz="3600" b="1" dirty="0"/>
              <a:t>: </a:t>
            </a:r>
            <a:r>
              <a:rPr lang="sl-SI" sz="3600" b="1" dirty="0"/>
              <a:t>Oblikovanje zgodbe</a:t>
            </a:r>
            <a:endParaRPr lang="en-US" sz="3600" b="1" dirty="0"/>
          </a:p>
        </p:txBody>
      </p:sp>
      <p:sp>
        <p:nvSpPr>
          <p:cNvPr id="20" name="CaixaDeTexto 19">
            <a:extLst>
              <a:ext uri="{FF2B5EF4-FFF2-40B4-BE49-F238E27FC236}">
                <a16:creationId xmlns:a16="http://schemas.microsoft.com/office/drawing/2014/main" id="{7DD74540-3649-47D7-8FF6-5872888786ED}"/>
              </a:ext>
            </a:extLst>
          </p:cNvPr>
          <p:cNvSpPr txBox="1"/>
          <p:nvPr/>
        </p:nvSpPr>
        <p:spPr>
          <a:xfrm>
            <a:off x="485044" y="4601573"/>
            <a:ext cx="6551998" cy="154800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a:defRPr b="1" spc="-20">
                <a:solidFill>
                  <a:srgbClr val="6ECECB"/>
                </a:solidFill>
                <a:effectLst>
                  <a:outerShdw blurRad="38100" dist="38100" dir="2700000" algn="tl">
                    <a:srgbClr val="000000">
                      <a:alpha val="43137"/>
                    </a:srgb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Aft>
                <a:spcPts val="600"/>
              </a:spcAft>
            </a:pPr>
            <a:r>
              <a:rPr lang="en-GB" sz="3000" dirty="0">
                <a:solidFill>
                  <a:srgbClr val="F7981D"/>
                </a:solidFill>
              </a:rPr>
              <a:t>Str</a:t>
            </a:r>
            <a:r>
              <a:rPr lang="sl-SI" sz="3000" dirty="0" err="1">
                <a:solidFill>
                  <a:srgbClr val="F7981D"/>
                </a:solidFill>
              </a:rPr>
              <a:t>uktura</a:t>
            </a:r>
            <a:r>
              <a:rPr lang="en-GB" sz="3000" dirty="0">
                <a:solidFill>
                  <a:srgbClr val="F7981D"/>
                </a:solidFill>
              </a:rPr>
              <a:t> (</a:t>
            </a:r>
            <a:r>
              <a:rPr lang="sl-SI" sz="3000" dirty="0">
                <a:solidFill>
                  <a:srgbClr val="F7981D"/>
                </a:solidFill>
              </a:rPr>
              <a:t>kako</a:t>
            </a:r>
            <a:r>
              <a:rPr lang="en-GB" sz="3000" dirty="0">
                <a:solidFill>
                  <a:srgbClr val="F7981D"/>
                </a:solidFill>
              </a:rPr>
              <a:t>):</a:t>
            </a:r>
          </a:p>
          <a:p>
            <a:pPr>
              <a:spcAft>
                <a:spcPts val="600"/>
              </a:spcAft>
              <a:buClr>
                <a:srgbClr val="6ECECB"/>
              </a:buClr>
              <a:buFont typeface="Arial" panose="020B0604020202020204" pitchFamily="34" charset="0"/>
              <a:buChar char="•"/>
            </a:pPr>
            <a:r>
              <a:rPr lang="en-GB" sz="2400" b="0" dirty="0">
                <a:solidFill>
                  <a:schemeClr val="tx1"/>
                </a:solidFill>
                <a:effectLst/>
              </a:rPr>
              <a:t> </a:t>
            </a:r>
            <a:r>
              <a:rPr lang="sl-SI" sz="2400" b="0" dirty="0">
                <a:solidFill>
                  <a:schemeClr val="tx1"/>
                </a:solidFill>
                <a:effectLst/>
              </a:rPr>
              <a:t>Sosledje dogodkov v zgodbi</a:t>
            </a:r>
            <a:endParaRPr lang="en-GB" sz="2400" b="0" dirty="0">
              <a:solidFill>
                <a:schemeClr val="tx1"/>
              </a:solidFill>
              <a:effectLst/>
            </a:endParaRPr>
          </a:p>
          <a:p>
            <a:pPr>
              <a:spcAft>
                <a:spcPts val="600"/>
              </a:spcAft>
              <a:buClr>
                <a:srgbClr val="6ECECB"/>
              </a:buClr>
              <a:buFont typeface="Arial" panose="020B0604020202020204" pitchFamily="34" charset="0"/>
              <a:buChar char="•"/>
            </a:pPr>
            <a:r>
              <a:rPr lang="en-GB" sz="2400" b="0" dirty="0">
                <a:solidFill>
                  <a:schemeClr val="tx1"/>
                </a:solidFill>
                <a:effectLst/>
              </a:rPr>
              <a:t> </a:t>
            </a:r>
            <a:r>
              <a:rPr lang="sl-SI" sz="2400" b="0" dirty="0">
                <a:solidFill>
                  <a:schemeClr val="tx1"/>
                </a:solidFill>
                <a:effectLst/>
              </a:rPr>
              <a:t>Načrt poteka izkustva</a:t>
            </a:r>
            <a:endParaRPr lang="en-GB" sz="2400" b="0" dirty="0">
              <a:solidFill>
                <a:schemeClr val="tx1"/>
              </a:solidFill>
              <a:effectLst/>
            </a:endParaRPr>
          </a:p>
        </p:txBody>
      </p:sp>
      <p:sp>
        <p:nvSpPr>
          <p:cNvPr id="16" name="CaixaDeTexto 15">
            <a:extLst>
              <a:ext uri="{FF2B5EF4-FFF2-40B4-BE49-F238E27FC236}">
                <a16:creationId xmlns:a16="http://schemas.microsoft.com/office/drawing/2014/main" id="{0A092983-5877-4B90-8585-FDA4FE18DB81}"/>
              </a:ext>
            </a:extLst>
          </p:cNvPr>
          <p:cNvSpPr txBox="1"/>
          <p:nvPr/>
        </p:nvSpPr>
        <p:spPr>
          <a:xfrm>
            <a:off x="485044" y="2826909"/>
            <a:ext cx="6552000" cy="154800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a:defRPr b="1" spc="-20">
                <a:solidFill>
                  <a:srgbClr val="6ECECB"/>
                </a:solidFill>
                <a:effectLst>
                  <a:outerShdw blurRad="38100" dist="38100" dir="2700000" algn="tl">
                    <a:srgbClr val="000000">
                      <a:alpha val="43137"/>
                    </a:srgb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Aft>
                <a:spcPts val="600"/>
              </a:spcAft>
            </a:pPr>
            <a:r>
              <a:rPr lang="sl-SI" sz="3000" dirty="0">
                <a:solidFill>
                  <a:srgbClr val="F7981D"/>
                </a:solidFill>
              </a:rPr>
              <a:t>Glavni poudarki zgodbe</a:t>
            </a:r>
            <a:r>
              <a:rPr lang="en-GB" sz="3000" dirty="0">
                <a:solidFill>
                  <a:srgbClr val="F7981D"/>
                </a:solidFill>
              </a:rPr>
              <a:t>:</a:t>
            </a:r>
          </a:p>
          <a:p>
            <a:pPr>
              <a:spcAft>
                <a:spcPts val="600"/>
              </a:spcAft>
              <a:buClr>
                <a:srgbClr val="6ECECB"/>
              </a:buClr>
              <a:buFont typeface="Arial" panose="020B0604020202020204" pitchFamily="34" charset="0"/>
              <a:buChar char="•"/>
            </a:pPr>
            <a:r>
              <a:rPr lang="en-GB" sz="2400" b="0" spc="-20" dirty="0">
                <a:solidFill>
                  <a:schemeClr val="tx1"/>
                </a:solidFill>
                <a:effectLst/>
              </a:rPr>
              <a:t> </a:t>
            </a:r>
            <a:r>
              <a:rPr lang="sl-SI" sz="2400" b="0" spc="-20" dirty="0">
                <a:solidFill>
                  <a:schemeClr val="tx1"/>
                </a:solidFill>
                <a:effectLst/>
              </a:rPr>
              <a:t>Dogodki, ki zaznamujejo zgodbo</a:t>
            </a:r>
            <a:endParaRPr lang="en-GB" sz="2400" b="0" spc="-20" dirty="0">
              <a:solidFill>
                <a:schemeClr val="tx1"/>
              </a:solidFill>
              <a:effectLst/>
            </a:endParaRPr>
          </a:p>
          <a:p>
            <a:pPr>
              <a:spcAft>
                <a:spcPts val="600"/>
              </a:spcAft>
              <a:buClr>
                <a:srgbClr val="6ECECB"/>
              </a:buClr>
              <a:buFont typeface="Arial" panose="020B0604020202020204" pitchFamily="34" charset="0"/>
              <a:buChar char="•"/>
            </a:pPr>
            <a:r>
              <a:rPr lang="en-GB" sz="2400" b="0" spc="-20" dirty="0">
                <a:solidFill>
                  <a:schemeClr val="tx1"/>
                </a:solidFill>
                <a:effectLst/>
              </a:rPr>
              <a:t> </a:t>
            </a:r>
            <a:r>
              <a:rPr lang="sl-SI" sz="2400" b="0" dirty="0">
                <a:solidFill>
                  <a:schemeClr val="tx1"/>
                </a:solidFill>
                <a:effectLst/>
              </a:rPr>
              <a:t>Ključne aktivnosti, ki zaznamujejo izkustvo</a:t>
            </a:r>
            <a:endParaRPr lang="en-GB" sz="2400" b="0" spc="-20" dirty="0">
              <a:solidFill>
                <a:schemeClr val="tx1"/>
              </a:solidFill>
              <a:effectLst/>
            </a:endParaRPr>
          </a:p>
          <a:p>
            <a:pPr>
              <a:spcAft>
                <a:spcPts val="600"/>
              </a:spcAft>
            </a:pPr>
            <a:endParaRPr lang="en-GB" sz="1600" b="0" dirty="0">
              <a:solidFill>
                <a:schemeClr val="tx1"/>
              </a:solidFill>
              <a:effectLst/>
            </a:endParaRPr>
          </a:p>
        </p:txBody>
      </p:sp>
      <p:sp>
        <p:nvSpPr>
          <p:cNvPr id="19" name="Retângulo 18">
            <a:extLst>
              <a:ext uri="{FF2B5EF4-FFF2-40B4-BE49-F238E27FC236}">
                <a16:creationId xmlns:a16="http://schemas.microsoft.com/office/drawing/2014/main" id="{D4ADD70D-382E-4F52-89A2-5220970E8AEC}"/>
              </a:ext>
            </a:extLst>
          </p:cNvPr>
          <p:cNvSpPr/>
          <p:nvPr/>
        </p:nvSpPr>
        <p:spPr>
          <a:xfrm>
            <a:off x="485042" y="1052245"/>
            <a:ext cx="6552000" cy="154800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buClr>
                <a:srgbClr val="6ECECB"/>
              </a:buClr>
            </a:pPr>
            <a:r>
              <a:rPr lang="sl-SI" sz="3000" b="1" spc="-20" dirty="0">
                <a:solidFill>
                  <a:srgbClr val="F7981D"/>
                </a:solidFill>
                <a:effectLst>
                  <a:outerShdw blurRad="38100" dist="38100" dir="2700000" algn="tl">
                    <a:srgbClr val="000000">
                      <a:alpha val="43137"/>
                    </a:srgbClr>
                  </a:outerShdw>
                </a:effectLst>
              </a:rPr>
              <a:t>Zgodba</a:t>
            </a:r>
            <a:r>
              <a:rPr lang="en-GB" sz="3000" b="1" spc="-20" dirty="0">
                <a:solidFill>
                  <a:srgbClr val="F7981D"/>
                </a:solidFill>
                <a:effectLst>
                  <a:outerShdw blurRad="38100" dist="38100" dir="2700000" algn="tl">
                    <a:srgbClr val="000000">
                      <a:alpha val="43137"/>
                    </a:srgbClr>
                  </a:outerShdw>
                </a:effectLst>
              </a:rPr>
              <a:t> (</a:t>
            </a:r>
            <a:r>
              <a:rPr lang="sl-SI" sz="3000" b="1" spc="-20" dirty="0">
                <a:solidFill>
                  <a:srgbClr val="F7981D"/>
                </a:solidFill>
                <a:effectLst>
                  <a:outerShdw blurRad="38100" dist="38100" dir="2700000" algn="tl">
                    <a:srgbClr val="000000">
                      <a:alpha val="43137"/>
                    </a:srgbClr>
                  </a:outerShdw>
                </a:effectLst>
              </a:rPr>
              <a:t>kaj</a:t>
            </a:r>
            <a:r>
              <a:rPr lang="en-GB" sz="3000" b="1" spc="-20" dirty="0">
                <a:solidFill>
                  <a:srgbClr val="F7981D"/>
                </a:solidFill>
                <a:effectLst>
                  <a:outerShdw blurRad="38100" dist="38100" dir="2700000" algn="tl">
                    <a:srgbClr val="000000">
                      <a:alpha val="43137"/>
                    </a:srgbClr>
                  </a:outerShdw>
                </a:effectLst>
              </a:rPr>
              <a:t>):</a:t>
            </a:r>
          </a:p>
          <a:p>
            <a:pPr>
              <a:spcAft>
                <a:spcPts val="600"/>
              </a:spcAft>
              <a:buClr>
                <a:srgbClr val="6ECECB"/>
              </a:buClr>
              <a:buFont typeface="Arial" panose="020B0604020202020204" pitchFamily="34" charset="0"/>
              <a:buChar char="•"/>
            </a:pPr>
            <a:r>
              <a:rPr lang="en-GB" sz="2400" spc="-20" dirty="0">
                <a:solidFill>
                  <a:schemeClr val="tx1"/>
                </a:solidFill>
              </a:rPr>
              <a:t> </a:t>
            </a:r>
            <a:r>
              <a:rPr lang="sl-SI" sz="2400" spc="-20" dirty="0">
                <a:solidFill>
                  <a:schemeClr val="tx1"/>
                </a:solidFill>
              </a:rPr>
              <a:t>Povezava med dogodki, ki delčke poveže v celoto</a:t>
            </a:r>
            <a:endParaRPr lang="en-GB" sz="2400" spc="-20" dirty="0">
              <a:solidFill>
                <a:schemeClr val="tx1"/>
              </a:solidFill>
            </a:endParaRPr>
          </a:p>
          <a:p>
            <a:pPr>
              <a:spcAft>
                <a:spcPts val="600"/>
              </a:spcAft>
              <a:buClr>
                <a:srgbClr val="6ECECB"/>
              </a:buClr>
              <a:buFont typeface="Arial" panose="020B0604020202020204" pitchFamily="34" charset="0"/>
              <a:buChar char="•"/>
            </a:pPr>
            <a:r>
              <a:rPr lang="en-GB" sz="2400" b="1" spc="-20" dirty="0">
                <a:solidFill>
                  <a:schemeClr val="tx1"/>
                </a:solidFill>
              </a:rPr>
              <a:t> </a:t>
            </a:r>
            <a:r>
              <a:rPr lang="sl-SI" sz="2400" b="1" spc="-20" dirty="0">
                <a:solidFill>
                  <a:schemeClr val="tx1"/>
                </a:solidFill>
              </a:rPr>
              <a:t>Naloge</a:t>
            </a:r>
            <a:r>
              <a:rPr lang="en-GB" sz="2400" b="1" spc="-20" dirty="0">
                <a:solidFill>
                  <a:schemeClr val="tx1"/>
                </a:solidFill>
              </a:rPr>
              <a:t>, </a:t>
            </a:r>
            <a:r>
              <a:rPr lang="sl-SI" sz="2400" b="1" spc="-20" dirty="0">
                <a:solidFill>
                  <a:schemeClr val="tx1"/>
                </a:solidFill>
              </a:rPr>
              <a:t>dogodki in aktivnosti, vezane na izkustvo</a:t>
            </a:r>
            <a:endParaRPr lang="en-GB" sz="2400" b="1" spc="-20" dirty="0">
              <a:solidFill>
                <a:schemeClr val="tx1"/>
              </a:solidFill>
            </a:endParaRPr>
          </a:p>
        </p:txBody>
      </p:sp>
      <p:pic>
        <p:nvPicPr>
          <p:cNvPr id="9" name="Imagem 8">
            <a:extLst>
              <a:ext uri="{FF2B5EF4-FFF2-40B4-BE49-F238E27FC236}">
                <a16:creationId xmlns:a16="http://schemas.microsoft.com/office/drawing/2014/main" id="{4C167450-7B0C-4DC0-966D-9FC8AEC6E5DA}"/>
              </a:ext>
            </a:extLst>
          </p:cNvPr>
          <p:cNvPicPr>
            <a:picLocks noChangeAspect="1"/>
          </p:cNvPicPr>
          <p:nvPr/>
        </p:nvPicPr>
        <p:blipFill>
          <a:blip r:embed="rId3"/>
          <a:stretch>
            <a:fillRect/>
          </a:stretch>
        </p:blipFill>
        <p:spPr>
          <a:xfrm>
            <a:off x="7617126" y="0"/>
            <a:ext cx="4571667" cy="6858000"/>
          </a:xfrm>
          <a:prstGeom prst="rect">
            <a:avLst/>
          </a:prstGeom>
        </p:spPr>
      </p:pic>
    </p:spTree>
    <p:extLst>
      <p:ext uri="{BB962C8B-B14F-4D97-AF65-F5344CB8AC3E}">
        <p14:creationId xmlns:p14="http://schemas.microsoft.com/office/powerpoint/2010/main" val="23895752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976537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Pripovedovanje</a:t>
            </a:r>
            <a:r>
              <a:rPr lang="en-US" sz="3600" b="1" dirty="0"/>
              <a:t>: </a:t>
            </a:r>
            <a:r>
              <a:rPr lang="sl-SI" sz="3600" b="1" dirty="0"/>
              <a:t>Tipična tridelna struktura zgodbe</a:t>
            </a:r>
            <a:endParaRPr lang="en-US" sz="3600" b="1" dirty="0"/>
          </a:p>
        </p:txBody>
      </p:sp>
      <p:sp>
        <p:nvSpPr>
          <p:cNvPr id="25" name="CaixaDeTexto 24">
            <a:extLst>
              <a:ext uri="{FF2B5EF4-FFF2-40B4-BE49-F238E27FC236}">
                <a16:creationId xmlns:a16="http://schemas.microsoft.com/office/drawing/2014/main" id="{BAF38F7D-E233-4C3B-8798-6583C2A6FD49}"/>
              </a:ext>
            </a:extLst>
          </p:cNvPr>
          <p:cNvSpPr txBox="1"/>
          <p:nvPr/>
        </p:nvSpPr>
        <p:spPr>
          <a:xfrm>
            <a:off x="215062" y="2718634"/>
            <a:ext cx="3025457" cy="3035896"/>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noAutofit/>
          </a:bodyPr>
          <a:lstStyle/>
          <a:p>
            <a:pPr>
              <a:lnSpc>
                <a:spcPct val="150000"/>
              </a:lnSpc>
              <a:spcAft>
                <a:spcPts val="600"/>
              </a:spcAft>
              <a:buClr>
                <a:srgbClr val="6ECECB"/>
              </a:buClr>
              <a:buFont typeface="Arial" panose="020B0604020202020204" pitchFamily="34" charset="0"/>
              <a:buChar char="•"/>
            </a:pPr>
            <a:r>
              <a:rPr lang="en-GB" sz="2400" b="1" dirty="0">
                <a:effectLst>
                  <a:outerShdw blurRad="38100" dist="38100" dir="2700000" algn="tl">
                    <a:srgbClr val="000000">
                      <a:alpha val="43137"/>
                    </a:srgbClr>
                  </a:outerShdw>
                </a:effectLst>
              </a:rPr>
              <a:t> </a:t>
            </a:r>
            <a:r>
              <a:rPr lang="sl-SI" sz="2400" dirty="0"/>
              <a:t>Uvod</a:t>
            </a:r>
            <a:r>
              <a:rPr lang="en-GB" sz="2400" dirty="0"/>
              <a:t>: </a:t>
            </a:r>
          </a:p>
          <a:p>
            <a:pPr>
              <a:lnSpc>
                <a:spcPct val="150000"/>
              </a:lnSpc>
              <a:spcAft>
                <a:spcPts val="600"/>
              </a:spcAft>
              <a:buClr>
                <a:srgbClr val="6ECECB"/>
              </a:buClr>
              <a:buFont typeface="Calibri" panose="020F0502020204030204" pitchFamily="34" charset="0"/>
              <a:buChar char="‒"/>
            </a:pPr>
            <a:r>
              <a:rPr lang="en-GB" sz="2400" i="1" dirty="0"/>
              <a:t> </a:t>
            </a:r>
            <a:r>
              <a:rPr lang="sl-SI" sz="2400" dirty="0"/>
              <a:t>kontekst</a:t>
            </a:r>
            <a:endParaRPr lang="en-GB" sz="2400" dirty="0"/>
          </a:p>
          <a:p>
            <a:pPr>
              <a:lnSpc>
                <a:spcPct val="150000"/>
              </a:lnSpc>
              <a:spcAft>
                <a:spcPts val="600"/>
              </a:spcAft>
              <a:buClr>
                <a:srgbClr val="6ECECB"/>
              </a:buClr>
              <a:buFont typeface="Calibri" panose="020F0502020204030204" pitchFamily="34" charset="0"/>
              <a:buChar char="‒"/>
            </a:pPr>
            <a:r>
              <a:rPr lang="en-GB" sz="2400" dirty="0"/>
              <a:t> </a:t>
            </a:r>
            <a:r>
              <a:rPr lang="sl-SI" sz="2400" dirty="0"/>
              <a:t>liki</a:t>
            </a:r>
            <a:endParaRPr lang="en-GB" sz="2400" dirty="0"/>
          </a:p>
          <a:p>
            <a:pPr>
              <a:lnSpc>
                <a:spcPct val="150000"/>
              </a:lnSpc>
              <a:spcAft>
                <a:spcPts val="600"/>
              </a:spcAft>
              <a:buClr>
                <a:srgbClr val="6ECECB"/>
              </a:buClr>
              <a:buFont typeface="Calibri" panose="020F0502020204030204" pitchFamily="34" charset="0"/>
              <a:buChar char="‒"/>
            </a:pPr>
            <a:r>
              <a:rPr lang="en-GB" sz="2400" spc="-20" dirty="0"/>
              <a:t> </a:t>
            </a:r>
            <a:r>
              <a:rPr lang="sl-SI" sz="2400" spc="-20" dirty="0"/>
              <a:t>konflikt </a:t>
            </a:r>
            <a:r>
              <a:rPr lang="en-GB" sz="2400" spc="-20" dirty="0"/>
              <a:t>(</a:t>
            </a:r>
            <a:r>
              <a:rPr lang="sl-SI" sz="2400" spc="-20" dirty="0"/>
              <a:t>zaplet </a:t>
            </a:r>
            <a:r>
              <a:rPr lang="en-GB" sz="2400" spc="-20" dirty="0"/>
              <a:t>1)</a:t>
            </a:r>
          </a:p>
        </p:txBody>
      </p:sp>
      <p:sp>
        <p:nvSpPr>
          <p:cNvPr id="29" name="CaixaDeTexto 28">
            <a:extLst>
              <a:ext uri="{FF2B5EF4-FFF2-40B4-BE49-F238E27FC236}">
                <a16:creationId xmlns:a16="http://schemas.microsoft.com/office/drawing/2014/main" id="{26EC729D-B665-4DCA-A018-8DD9E29D463D}"/>
              </a:ext>
            </a:extLst>
          </p:cNvPr>
          <p:cNvSpPr txBox="1"/>
          <p:nvPr/>
        </p:nvSpPr>
        <p:spPr>
          <a:xfrm>
            <a:off x="8973747" y="2718634"/>
            <a:ext cx="3024000" cy="3035896"/>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nSpc>
                <a:spcPct val="150000"/>
              </a:lnSpc>
              <a:spcAft>
                <a:spcPts val="600"/>
              </a:spcAft>
              <a:buClr>
                <a:srgbClr val="F7981D"/>
              </a:buClr>
              <a:buFont typeface="Arial" panose="020B0604020202020204" pitchFamily="34" charset="0"/>
              <a:buChar char="•"/>
            </a:pPr>
            <a:r>
              <a:rPr lang="en-GB" sz="2400" b="1" dirty="0">
                <a:effectLst>
                  <a:outerShdw blurRad="38100" dist="38100" dir="2700000" algn="tl">
                    <a:srgbClr val="000000">
                      <a:alpha val="43137"/>
                    </a:srgbClr>
                  </a:outerShdw>
                </a:effectLst>
              </a:rPr>
              <a:t> </a:t>
            </a:r>
            <a:r>
              <a:rPr lang="sl-SI" sz="2400" dirty="0"/>
              <a:t>Razplet</a:t>
            </a:r>
            <a:r>
              <a:rPr lang="en-GB" sz="2400" dirty="0"/>
              <a:t>:</a:t>
            </a:r>
          </a:p>
          <a:p>
            <a:pPr>
              <a:lnSpc>
                <a:spcPct val="150000"/>
              </a:lnSpc>
              <a:spcAft>
                <a:spcPts val="600"/>
              </a:spcAft>
              <a:buClr>
                <a:srgbClr val="F7981D"/>
              </a:buClr>
              <a:buFont typeface="Calibri" panose="020F0502020204030204" pitchFamily="34" charset="0"/>
              <a:buChar char="‒"/>
            </a:pPr>
            <a:r>
              <a:rPr lang="en-GB" sz="2400" dirty="0"/>
              <a:t> </a:t>
            </a:r>
            <a:r>
              <a:rPr lang="sl-SI" sz="2400" dirty="0"/>
              <a:t>vrhunec zapleta</a:t>
            </a:r>
            <a:endParaRPr lang="en-GB" sz="2400" dirty="0"/>
          </a:p>
          <a:p>
            <a:pPr>
              <a:lnSpc>
                <a:spcPct val="150000"/>
              </a:lnSpc>
              <a:spcAft>
                <a:spcPts val="600"/>
              </a:spcAft>
              <a:buClr>
                <a:srgbClr val="F7981D"/>
              </a:buClr>
              <a:buFont typeface="Calibri" panose="020F0502020204030204" pitchFamily="34" charset="0"/>
              <a:buChar char="‒"/>
            </a:pPr>
            <a:r>
              <a:rPr lang="en-GB" sz="2400" dirty="0"/>
              <a:t> </a:t>
            </a:r>
            <a:r>
              <a:rPr lang="sl-SI" sz="2400" dirty="0"/>
              <a:t>razplet</a:t>
            </a:r>
            <a:endParaRPr lang="en-GB" sz="2400" dirty="0"/>
          </a:p>
          <a:p>
            <a:pPr>
              <a:lnSpc>
                <a:spcPct val="150000"/>
              </a:lnSpc>
              <a:spcAft>
                <a:spcPts val="600"/>
              </a:spcAft>
              <a:buClr>
                <a:srgbClr val="F7981D"/>
              </a:buClr>
              <a:buFont typeface="Calibri" panose="020F0502020204030204" pitchFamily="34" charset="0"/>
              <a:buChar char="‒"/>
            </a:pPr>
            <a:r>
              <a:rPr lang="en-GB" sz="2400" dirty="0"/>
              <a:t> </a:t>
            </a:r>
            <a:r>
              <a:rPr lang="sl-SI" sz="2400" dirty="0"/>
              <a:t>katarza, </a:t>
            </a:r>
            <a:r>
              <a:rPr lang="sl-SI" sz="2400" dirty="0" err="1"/>
              <a:t>spreobrnenje</a:t>
            </a:r>
            <a:endParaRPr lang="en-GB" sz="2400" dirty="0"/>
          </a:p>
        </p:txBody>
      </p:sp>
      <p:sp>
        <p:nvSpPr>
          <p:cNvPr id="2" name="Seta: Pentágono 1">
            <a:extLst>
              <a:ext uri="{FF2B5EF4-FFF2-40B4-BE49-F238E27FC236}">
                <a16:creationId xmlns:a16="http://schemas.microsoft.com/office/drawing/2014/main" id="{63FB611F-BD64-46C2-930D-C2BC257FA33F}"/>
              </a:ext>
            </a:extLst>
          </p:cNvPr>
          <p:cNvSpPr/>
          <p:nvPr/>
        </p:nvSpPr>
        <p:spPr>
          <a:xfrm>
            <a:off x="214601" y="1246297"/>
            <a:ext cx="3024000" cy="1156447"/>
          </a:xfrm>
          <a:prstGeom prst="homePlate">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sl-SI" sz="2400" b="1" dirty="0">
                <a:effectLst>
                  <a:outerShdw blurRad="38100" dist="38100" dir="2700000" algn="tl">
                    <a:srgbClr val="000000">
                      <a:alpha val="43137"/>
                    </a:srgbClr>
                  </a:outerShdw>
                </a:effectLst>
              </a:rPr>
              <a:t>Začetek</a:t>
            </a:r>
            <a:endParaRPr lang="en-GB" sz="2400" b="1" dirty="0">
              <a:effectLst>
                <a:outerShdw blurRad="38100" dist="38100" dir="2700000" algn="tl">
                  <a:srgbClr val="000000">
                    <a:alpha val="43137"/>
                  </a:srgbClr>
                </a:outerShdw>
              </a:effectLst>
            </a:endParaRPr>
          </a:p>
          <a:p>
            <a:pPr algn="ctr"/>
            <a:r>
              <a:rPr lang="en-GB" sz="2400" b="1" dirty="0">
                <a:effectLst>
                  <a:outerShdw blurRad="38100" dist="38100" dir="2700000" algn="tl">
                    <a:srgbClr val="000000">
                      <a:alpha val="43137"/>
                    </a:srgbClr>
                  </a:outerShdw>
                </a:effectLst>
              </a:rPr>
              <a:t>0 - 25%</a:t>
            </a:r>
          </a:p>
        </p:txBody>
      </p:sp>
      <p:sp>
        <p:nvSpPr>
          <p:cNvPr id="4" name="Seta: Divisa 3">
            <a:extLst>
              <a:ext uri="{FF2B5EF4-FFF2-40B4-BE49-F238E27FC236}">
                <a16:creationId xmlns:a16="http://schemas.microsoft.com/office/drawing/2014/main" id="{0ED6BEF1-6788-446B-AC88-6083EB7400FD}"/>
              </a:ext>
            </a:extLst>
          </p:cNvPr>
          <p:cNvSpPr/>
          <p:nvPr/>
        </p:nvSpPr>
        <p:spPr>
          <a:xfrm>
            <a:off x="3317133" y="1247112"/>
            <a:ext cx="5580000" cy="1156448"/>
          </a:xfrm>
          <a:prstGeom prst="chevron">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sl-SI" sz="2400" b="1" dirty="0">
                <a:solidFill>
                  <a:schemeClr val="bg1"/>
                </a:solidFill>
                <a:effectLst>
                  <a:outerShdw blurRad="38100" dist="38100" dir="2700000" algn="tl">
                    <a:srgbClr val="000000">
                      <a:alpha val="43137"/>
                    </a:srgbClr>
                  </a:outerShdw>
                </a:effectLst>
              </a:rPr>
              <a:t>Jedro</a:t>
            </a:r>
            <a:endParaRPr lang="en-GB" sz="2400" b="1" dirty="0">
              <a:solidFill>
                <a:schemeClr val="bg1"/>
              </a:solidFill>
              <a:effectLst>
                <a:outerShdw blurRad="38100" dist="38100" dir="2700000" algn="tl">
                  <a:srgbClr val="000000">
                    <a:alpha val="43137"/>
                  </a:srgbClr>
                </a:outerShdw>
              </a:effectLst>
            </a:endParaRPr>
          </a:p>
          <a:p>
            <a:pPr algn="ctr"/>
            <a:r>
              <a:rPr lang="en-GB" sz="2400" b="1" dirty="0">
                <a:solidFill>
                  <a:schemeClr val="bg1"/>
                </a:solidFill>
                <a:effectLst>
                  <a:outerShdw blurRad="38100" dist="38100" dir="2700000" algn="tl">
                    <a:srgbClr val="000000">
                      <a:alpha val="43137"/>
                    </a:srgbClr>
                  </a:outerShdw>
                </a:effectLst>
              </a:rPr>
              <a:t>25% - 75%</a:t>
            </a:r>
          </a:p>
        </p:txBody>
      </p:sp>
      <p:sp>
        <p:nvSpPr>
          <p:cNvPr id="34" name="Seta: Divisa 33">
            <a:extLst>
              <a:ext uri="{FF2B5EF4-FFF2-40B4-BE49-F238E27FC236}">
                <a16:creationId xmlns:a16="http://schemas.microsoft.com/office/drawing/2014/main" id="{78D5AFB8-E1C1-4999-899D-548FC98E9A15}"/>
              </a:ext>
            </a:extLst>
          </p:cNvPr>
          <p:cNvSpPr/>
          <p:nvPr/>
        </p:nvSpPr>
        <p:spPr>
          <a:xfrm>
            <a:off x="8975665" y="1246296"/>
            <a:ext cx="3024000" cy="1156447"/>
          </a:xfrm>
          <a:prstGeom prst="chevron">
            <a:avLst/>
          </a:prstGeom>
          <a:solidFill>
            <a:srgbClr val="F7981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sl-SI" sz="2400" b="1" dirty="0">
                <a:solidFill>
                  <a:schemeClr val="bg1"/>
                </a:solidFill>
                <a:effectLst>
                  <a:outerShdw blurRad="38100" dist="38100" dir="2700000" algn="tl">
                    <a:srgbClr val="000000">
                      <a:alpha val="43137"/>
                    </a:srgbClr>
                  </a:outerShdw>
                </a:effectLst>
              </a:rPr>
              <a:t>Zaključek</a:t>
            </a:r>
            <a:endParaRPr lang="en-GB" sz="2400" b="1" dirty="0">
              <a:solidFill>
                <a:schemeClr val="bg1"/>
              </a:solidFill>
              <a:effectLst>
                <a:outerShdw blurRad="38100" dist="38100" dir="2700000" algn="tl">
                  <a:srgbClr val="000000">
                    <a:alpha val="43137"/>
                  </a:srgbClr>
                </a:outerShdw>
              </a:effectLst>
            </a:endParaRPr>
          </a:p>
          <a:p>
            <a:pPr algn="ctr"/>
            <a:r>
              <a:rPr lang="en-GB" sz="2400" b="1" dirty="0">
                <a:solidFill>
                  <a:schemeClr val="bg1"/>
                </a:solidFill>
                <a:effectLst>
                  <a:outerShdw blurRad="38100" dist="38100" dir="2700000" algn="tl">
                    <a:srgbClr val="000000">
                      <a:alpha val="43137"/>
                    </a:srgbClr>
                  </a:outerShdw>
                </a:effectLst>
              </a:rPr>
              <a:t>75% - 100%</a:t>
            </a:r>
          </a:p>
        </p:txBody>
      </p:sp>
      <p:sp>
        <p:nvSpPr>
          <p:cNvPr id="21" name="CaixaDeTexto 20">
            <a:extLst>
              <a:ext uri="{FF2B5EF4-FFF2-40B4-BE49-F238E27FC236}">
                <a16:creationId xmlns:a16="http://schemas.microsoft.com/office/drawing/2014/main" id="{94AA8B6A-CEE1-4262-B4D6-794EA865A7D0}"/>
              </a:ext>
            </a:extLst>
          </p:cNvPr>
          <p:cNvSpPr txBox="1"/>
          <p:nvPr/>
        </p:nvSpPr>
        <p:spPr>
          <a:xfrm>
            <a:off x="3317133" y="2718634"/>
            <a:ext cx="5580000" cy="3035896"/>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nSpc>
                <a:spcPct val="150000"/>
              </a:lnSpc>
              <a:spcAft>
                <a:spcPts val="600"/>
              </a:spcAft>
              <a:buClr>
                <a:srgbClr val="FDDE00"/>
              </a:buClr>
              <a:buFont typeface="Arial" panose="020B0604020202020204" pitchFamily="34" charset="0"/>
              <a:buChar char="•"/>
            </a:pPr>
            <a:r>
              <a:rPr lang="en-GB" sz="2400" b="1" dirty="0">
                <a:effectLst>
                  <a:outerShdw blurRad="38100" dist="38100" dir="2700000" algn="tl">
                    <a:srgbClr val="000000">
                      <a:alpha val="43137"/>
                    </a:srgbClr>
                  </a:outerShdw>
                </a:effectLst>
              </a:rPr>
              <a:t> </a:t>
            </a:r>
            <a:r>
              <a:rPr lang="sl-SI" sz="2400" dirty="0"/>
              <a:t>Nadaljnji zaplet</a:t>
            </a:r>
            <a:r>
              <a:rPr lang="en-GB" sz="2400" dirty="0"/>
              <a:t>:</a:t>
            </a:r>
          </a:p>
          <a:p>
            <a:pPr>
              <a:lnSpc>
                <a:spcPct val="150000"/>
              </a:lnSpc>
              <a:spcAft>
                <a:spcPts val="600"/>
              </a:spcAft>
              <a:buClr>
                <a:srgbClr val="FDDE00"/>
              </a:buClr>
              <a:buFont typeface="Calibri" panose="020F0502020204030204" pitchFamily="34" charset="0"/>
              <a:buChar char="‒"/>
            </a:pPr>
            <a:r>
              <a:rPr lang="en-GB" sz="2400" dirty="0"/>
              <a:t> </a:t>
            </a:r>
            <a:r>
              <a:rPr lang="sl-SI" sz="2400" dirty="0"/>
              <a:t>akcija</a:t>
            </a:r>
            <a:r>
              <a:rPr lang="en-GB" sz="2400" dirty="0"/>
              <a:t>: </a:t>
            </a:r>
            <a:r>
              <a:rPr lang="sl-SI" sz="2400" dirty="0"/>
              <a:t>poskus razrešitve konflikta</a:t>
            </a:r>
            <a:endParaRPr lang="en-GB" sz="2400" dirty="0"/>
          </a:p>
          <a:p>
            <a:pPr>
              <a:lnSpc>
                <a:spcPct val="150000"/>
              </a:lnSpc>
              <a:spcAft>
                <a:spcPts val="600"/>
              </a:spcAft>
              <a:buClr>
                <a:srgbClr val="FDDE00"/>
              </a:buClr>
              <a:buFont typeface="Calibri" panose="020F0502020204030204" pitchFamily="34" charset="0"/>
              <a:buChar char="‒"/>
            </a:pPr>
            <a:r>
              <a:rPr lang="en-GB" sz="2400" dirty="0"/>
              <a:t> </a:t>
            </a:r>
            <a:r>
              <a:rPr lang="sl-SI" sz="2400" dirty="0"/>
              <a:t>akcija</a:t>
            </a:r>
            <a:r>
              <a:rPr lang="en-GB" sz="2400" dirty="0"/>
              <a:t> </a:t>
            </a:r>
            <a:r>
              <a:rPr lang="en-GB" sz="2400" dirty="0">
                <a:sym typeface="Wingdings" panose="05000000000000000000" pitchFamily="2" charset="2"/>
              </a:rPr>
              <a:t> </a:t>
            </a:r>
            <a:r>
              <a:rPr lang="sl-SI" sz="2400" dirty="0">
                <a:sym typeface="Wingdings" panose="05000000000000000000" pitchFamily="2" charset="2"/>
              </a:rPr>
              <a:t>zaplet</a:t>
            </a:r>
            <a:r>
              <a:rPr lang="en-GB" sz="2400" dirty="0">
                <a:sym typeface="Wingdings" panose="05000000000000000000" pitchFamily="2" charset="2"/>
              </a:rPr>
              <a:t>  </a:t>
            </a:r>
            <a:r>
              <a:rPr lang="sl-SI" sz="2400" dirty="0">
                <a:sym typeface="Wingdings" panose="05000000000000000000" pitchFamily="2" charset="2"/>
              </a:rPr>
              <a:t>še več akcije</a:t>
            </a:r>
            <a:r>
              <a:rPr lang="en-GB" sz="2400" dirty="0">
                <a:sym typeface="Wingdings" panose="05000000000000000000" pitchFamily="2" charset="2"/>
              </a:rPr>
              <a:t>…</a:t>
            </a:r>
            <a:endParaRPr lang="en-GB" sz="2400" dirty="0"/>
          </a:p>
          <a:p>
            <a:pPr>
              <a:lnSpc>
                <a:spcPct val="150000"/>
              </a:lnSpc>
              <a:spcAft>
                <a:spcPts val="600"/>
              </a:spcAft>
              <a:buClr>
                <a:srgbClr val="FDDE00"/>
              </a:buClr>
              <a:buFont typeface="Calibri" panose="020F0502020204030204" pitchFamily="34" charset="0"/>
              <a:buChar char="‒"/>
            </a:pPr>
            <a:r>
              <a:rPr lang="en-GB" sz="2400" dirty="0"/>
              <a:t> </a:t>
            </a:r>
            <a:r>
              <a:rPr lang="sl-SI" sz="2400" dirty="0"/>
              <a:t>priznanje, da je potrebno nekaj spremeniti</a:t>
            </a:r>
            <a:r>
              <a:rPr lang="en-GB" sz="2400" dirty="0"/>
              <a:t> (</a:t>
            </a:r>
            <a:r>
              <a:rPr lang="sl-SI" sz="2400" dirty="0"/>
              <a:t>zaplet</a:t>
            </a:r>
            <a:r>
              <a:rPr lang="en-GB" sz="2400" dirty="0"/>
              <a:t> 2)</a:t>
            </a:r>
          </a:p>
        </p:txBody>
      </p:sp>
    </p:spTree>
    <p:extLst>
      <p:ext uri="{BB962C8B-B14F-4D97-AF65-F5344CB8AC3E}">
        <p14:creationId xmlns:p14="http://schemas.microsoft.com/office/powerpoint/2010/main" val="901005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7007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Pripovedovanje</a:t>
            </a:r>
            <a:r>
              <a:rPr lang="en-US" sz="3600" b="1" dirty="0"/>
              <a:t>: </a:t>
            </a:r>
            <a:r>
              <a:rPr lang="sl-SI" sz="3600" b="1" dirty="0"/>
              <a:t>Junaško potovanje</a:t>
            </a:r>
            <a:endParaRPr lang="en-US" sz="3600" b="1" dirty="0"/>
          </a:p>
        </p:txBody>
      </p:sp>
      <p:sp>
        <p:nvSpPr>
          <p:cNvPr id="14" name="CaixaDeTexto 13">
            <a:extLst>
              <a:ext uri="{FF2B5EF4-FFF2-40B4-BE49-F238E27FC236}">
                <a16:creationId xmlns:a16="http://schemas.microsoft.com/office/drawing/2014/main" id="{2AADBE4E-1350-4CFE-9901-15E27E12451B}"/>
              </a:ext>
            </a:extLst>
          </p:cNvPr>
          <p:cNvSpPr txBox="1"/>
          <p:nvPr/>
        </p:nvSpPr>
        <p:spPr>
          <a:xfrm>
            <a:off x="331695" y="1120501"/>
            <a:ext cx="6284257" cy="5087644"/>
          </a:xfrm>
          <a:prstGeom prst="rect">
            <a:avLst/>
          </a:prstGeom>
          <a:noFill/>
        </p:spPr>
        <p:txBody>
          <a:bodyPr wrap="square" rtlCol="0">
            <a:noAutofit/>
          </a:bodyPr>
          <a:lstStyle/>
          <a:p>
            <a:pPr>
              <a:lnSpc>
                <a:spcPct val="150000"/>
              </a:lnSpc>
              <a:spcAft>
                <a:spcPts val="600"/>
              </a:spcAft>
              <a:buClr>
                <a:srgbClr val="6ECECB"/>
              </a:buClr>
              <a:buFont typeface="Arial" panose="020B0604020202020204" pitchFamily="34" charset="0"/>
              <a:buChar char="•"/>
            </a:pPr>
            <a:r>
              <a:rPr lang="en-GB" sz="2400" dirty="0"/>
              <a:t> </a:t>
            </a:r>
            <a:r>
              <a:rPr lang="sl-SI" sz="2400" dirty="0"/>
              <a:t>Odlična pomoč pri zasnovi </a:t>
            </a:r>
            <a:r>
              <a:rPr lang="sl-SI" sz="2400" dirty="0" err="1"/>
              <a:t>transformativnih</a:t>
            </a:r>
            <a:r>
              <a:rPr lang="sl-SI" sz="2400" dirty="0"/>
              <a:t> potovanj</a:t>
            </a:r>
            <a:r>
              <a:rPr lang="en-GB" sz="2400" dirty="0"/>
              <a:t>.</a:t>
            </a:r>
          </a:p>
          <a:p>
            <a:pPr>
              <a:lnSpc>
                <a:spcPct val="150000"/>
              </a:lnSpc>
              <a:spcAft>
                <a:spcPts val="600"/>
              </a:spcAft>
              <a:buClr>
                <a:srgbClr val="6ECECB"/>
              </a:buClr>
              <a:buFont typeface="Arial" panose="020B0604020202020204" pitchFamily="34" charset="0"/>
              <a:buChar char="•"/>
            </a:pPr>
            <a:r>
              <a:rPr lang="en-GB" sz="2400" dirty="0"/>
              <a:t> </a:t>
            </a:r>
            <a:r>
              <a:rPr lang="sl-SI" sz="2400" dirty="0"/>
              <a:t>Navezuje se na </a:t>
            </a:r>
            <a:r>
              <a:rPr lang="sl-SI" sz="2400" dirty="0" err="1"/>
              <a:t>liminoidnost</a:t>
            </a:r>
            <a:r>
              <a:rPr lang="en-GB" sz="2400" dirty="0"/>
              <a:t>.</a:t>
            </a:r>
          </a:p>
          <a:p>
            <a:pPr>
              <a:lnSpc>
                <a:spcPct val="150000"/>
              </a:lnSpc>
              <a:spcAft>
                <a:spcPts val="600"/>
              </a:spcAft>
              <a:buClr>
                <a:srgbClr val="6ECECB"/>
              </a:buClr>
              <a:buFont typeface="Arial" panose="020B0604020202020204" pitchFamily="34" charset="0"/>
              <a:buChar char="•"/>
            </a:pPr>
            <a:r>
              <a:rPr lang="en-GB" sz="2400" dirty="0"/>
              <a:t> </a:t>
            </a:r>
            <a:r>
              <a:rPr lang="sl-SI" sz="2400" dirty="0"/>
              <a:t>Utrjuje turistovo lastno pripoved</a:t>
            </a:r>
            <a:r>
              <a:rPr lang="en-GB" sz="2400" dirty="0"/>
              <a:t>.</a:t>
            </a:r>
          </a:p>
          <a:p>
            <a:pPr>
              <a:lnSpc>
                <a:spcPct val="150000"/>
              </a:lnSpc>
              <a:spcAft>
                <a:spcPts val="600"/>
              </a:spcAft>
              <a:buClr>
                <a:srgbClr val="6ECECB"/>
              </a:buClr>
              <a:buFont typeface="Arial" panose="020B0604020202020204" pitchFamily="34" charset="0"/>
              <a:buChar char="•"/>
            </a:pPr>
            <a:r>
              <a:rPr lang="en-GB" sz="2400" dirty="0"/>
              <a:t> </a:t>
            </a:r>
            <a:r>
              <a:rPr lang="sl-SI" sz="2400" dirty="0"/>
              <a:t>Turista </a:t>
            </a:r>
            <a:r>
              <a:rPr lang="sl-SI" sz="2400" dirty="0" err="1"/>
              <a:t>pozicionira</a:t>
            </a:r>
            <a:r>
              <a:rPr lang="sl-SI" sz="2400" dirty="0"/>
              <a:t> v vlogo junaka</a:t>
            </a:r>
            <a:r>
              <a:rPr lang="en-GB" sz="2400" dirty="0"/>
              <a:t>.</a:t>
            </a:r>
          </a:p>
          <a:p>
            <a:pPr>
              <a:lnSpc>
                <a:spcPct val="150000"/>
              </a:lnSpc>
              <a:spcAft>
                <a:spcPts val="600"/>
              </a:spcAft>
              <a:buClr>
                <a:srgbClr val="6ECECB"/>
              </a:buClr>
              <a:buFont typeface="Arial" panose="020B0604020202020204" pitchFamily="34" charset="0"/>
              <a:buChar char="•"/>
            </a:pPr>
            <a:r>
              <a:rPr lang="en-GB" sz="2400" dirty="0"/>
              <a:t> </a:t>
            </a:r>
            <a:r>
              <a:rPr lang="sl-SI" sz="2400" dirty="0"/>
              <a:t>Lahko predstavlja odlično osnovo za</a:t>
            </a:r>
            <a:r>
              <a:rPr lang="en-GB" sz="2400" dirty="0"/>
              <a:t>:</a:t>
            </a:r>
          </a:p>
          <a:p>
            <a:pPr marL="468000" lvl="1">
              <a:lnSpc>
                <a:spcPct val="150000"/>
              </a:lnSpc>
              <a:spcAft>
                <a:spcPts val="600"/>
              </a:spcAft>
              <a:buClr>
                <a:srgbClr val="F7981D"/>
              </a:buClr>
              <a:buFont typeface="Calibri" panose="020F0502020204030204" pitchFamily="34" charset="0"/>
              <a:buChar char="‒"/>
            </a:pPr>
            <a:r>
              <a:rPr lang="en-GB" sz="2400" dirty="0"/>
              <a:t> </a:t>
            </a:r>
            <a:r>
              <a:rPr lang="sl-SI" sz="2000" dirty="0"/>
              <a:t>Scenarij poti/izkustva</a:t>
            </a:r>
            <a:endParaRPr lang="en-GB" sz="2000" dirty="0"/>
          </a:p>
          <a:p>
            <a:pPr marL="468000" lvl="1">
              <a:lnSpc>
                <a:spcPct val="150000"/>
              </a:lnSpc>
              <a:spcAft>
                <a:spcPts val="600"/>
              </a:spcAft>
              <a:buClr>
                <a:srgbClr val="F7981D"/>
              </a:buClr>
              <a:buFont typeface="Calibri" panose="020F0502020204030204" pitchFamily="34" charset="0"/>
              <a:buChar char="‒"/>
            </a:pPr>
            <a:r>
              <a:rPr lang="en-GB" sz="2000" dirty="0"/>
              <a:t> </a:t>
            </a:r>
            <a:r>
              <a:rPr lang="sl-SI" sz="2000" dirty="0"/>
              <a:t>Vsebinsko trženje</a:t>
            </a:r>
            <a:endParaRPr lang="en-GB" sz="2000" dirty="0"/>
          </a:p>
          <a:p>
            <a:pPr marL="468000" lvl="1">
              <a:lnSpc>
                <a:spcPct val="150000"/>
              </a:lnSpc>
              <a:spcAft>
                <a:spcPts val="600"/>
              </a:spcAft>
              <a:buClr>
                <a:srgbClr val="F7981D"/>
              </a:buClr>
              <a:buFont typeface="Calibri" panose="020F0502020204030204" pitchFamily="34" charset="0"/>
              <a:buChar char="‒"/>
            </a:pPr>
            <a:r>
              <a:rPr lang="en-GB" sz="2000" dirty="0"/>
              <a:t> Digi</a:t>
            </a:r>
            <a:r>
              <a:rPr lang="sl-SI" sz="2000" dirty="0"/>
              <a:t>talni </a:t>
            </a:r>
            <a:r>
              <a:rPr lang="en-GB" sz="2000" dirty="0"/>
              <a:t>word-of-mouth (</a:t>
            </a:r>
            <a:r>
              <a:rPr lang="sl-SI" sz="2000" dirty="0"/>
              <a:t>socialna omrežja, blogi</a:t>
            </a:r>
            <a:r>
              <a:rPr lang="en-GB" sz="2000" dirty="0"/>
              <a:t>)</a:t>
            </a:r>
          </a:p>
        </p:txBody>
      </p:sp>
      <p:pic>
        <p:nvPicPr>
          <p:cNvPr id="1028" name="Picture 4" descr="The Hero's Journey">
            <a:extLst>
              <a:ext uri="{FF2B5EF4-FFF2-40B4-BE49-F238E27FC236}">
                <a16:creationId xmlns:a16="http://schemas.microsoft.com/office/drawing/2014/main" id="{91C0E346-AE95-4CCF-A0DE-C2225C33A8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5952" y="1042146"/>
            <a:ext cx="5244354" cy="524435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3622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FA39087A-0F08-4CE0-A783-0DA9F7066E4E}"/>
              </a:ext>
            </a:extLst>
          </p:cNvPr>
          <p:cNvPicPr>
            <a:picLocks noChangeAspect="1"/>
          </p:cNvPicPr>
          <p:nvPr/>
        </p:nvPicPr>
        <p:blipFill>
          <a:blip r:embed="rId3"/>
          <a:stretch>
            <a:fillRect/>
          </a:stretch>
        </p:blipFill>
        <p:spPr>
          <a:xfrm>
            <a:off x="7048500" y="0"/>
            <a:ext cx="5143500" cy="6858000"/>
          </a:xfrm>
          <a:prstGeom prst="rect">
            <a:avLst/>
          </a:prstGeom>
        </p:spPr>
      </p:pic>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Pripovedovanje zgodbe</a:t>
            </a:r>
            <a:endParaRPr lang="en-US" sz="3600" b="1" dirty="0"/>
          </a:p>
        </p:txBody>
      </p:sp>
      <p:sp>
        <p:nvSpPr>
          <p:cNvPr id="13" name="CaixaDeTexto 12">
            <a:extLst>
              <a:ext uri="{FF2B5EF4-FFF2-40B4-BE49-F238E27FC236}">
                <a16:creationId xmlns:a16="http://schemas.microsoft.com/office/drawing/2014/main" id="{55DB34C3-5B43-4C89-86CB-20E54533A1E5}"/>
              </a:ext>
            </a:extLst>
          </p:cNvPr>
          <p:cNvSpPr txBox="1"/>
          <p:nvPr/>
        </p:nvSpPr>
        <p:spPr>
          <a:xfrm>
            <a:off x="613798" y="1120501"/>
            <a:ext cx="6284257" cy="5087644"/>
          </a:xfrm>
          <a:prstGeom prst="rect">
            <a:avLst/>
          </a:prstGeom>
          <a:noFill/>
        </p:spPr>
        <p:txBody>
          <a:bodyPr wrap="square" rtlCol="0">
            <a:noAutofit/>
          </a:bodyPr>
          <a:lstStyle/>
          <a:p>
            <a:pPr>
              <a:spcAft>
                <a:spcPts val="1200"/>
              </a:spcAft>
              <a:buClr>
                <a:srgbClr val="6ECECB"/>
              </a:buClr>
              <a:buFont typeface="+mj-lt"/>
              <a:buAutoNum type="arabicPeriod"/>
            </a:pPr>
            <a:r>
              <a:rPr lang="en-GB" sz="2400" b="1" dirty="0"/>
              <a:t> </a:t>
            </a:r>
            <a:r>
              <a:rPr lang="sl-SI" sz="2400" dirty="0"/>
              <a:t>Potrebno je poznati občinstvo</a:t>
            </a:r>
            <a:r>
              <a:rPr lang="en-GB" sz="2400" dirty="0"/>
              <a:t>.</a:t>
            </a:r>
          </a:p>
          <a:p>
            <a:pPr>
              <a:spcAft>
                <a:spcPts val="1200"/>
              </a:spcAft>
              <a:buClr>
                <a:srgbClr val="6ECECB"/>
              </a:buClr>
              <a:buFont typeface="+mj-lt"/>
              <a:buAutoNum type="arabicPeriod"/>
            </a:pPr>
            <a:r>
              <a:rPr lang="en-GB" sz="2400" dirty="0"/>
              <a:t> </a:t>
            </a:r>
            <a:r>
              <a:rPr lang="sl-SI" sz="2400" dirty="0"/>
              <a:t>Pozornost občinstva je potrebno ujeti že takoj na začetku</a:t>
            </a:r>
            <a:r>
              <a:rPr lang="en-GB" sz="2400" dirty="0"/>
              <a:t>.</a:t>
            </a:r>
          </a:p>
          <a:p>
            <a:pPr>
              <a:spcAft>
                <a:spcPts val="1200"/>
              </a:spcAft>
              <a:buClr>
                <a:srgbClr val="6ECECB"/>
              </a:buClr>
              <a:buFont typeface="+mj-lt"/>
              <a:buAutoNum type="arabicPeriod"/>
            </a:pPr>
            <a:r>
              <a:rPr lang="en-GB" sz="2400" dirty="0"/>
              <a:t> </a:t>
            </a:r>
            <a:r>
              <a:rPr lang="sl-SI" sz="2400" dirty="0"/>
              <a:t>Glavni liki naj bodo osebnosti s karakterjem</a:t>
            </a:r>
            <a:r>
              <a:rPr lang="en-GB" sz="2400" dirty="0"/>
              <a:t>.</a:t>
            </a:r>
          </a:p>
          <a:p>
            <a:pPr>
              <a:spcAft>
                <a:spcPts val="1200"/>
              </a:spcAft>
              <a:buClr>
                <a:srgbClr val="6ECECB"/>
              </a:buClr>
              <a:buFont typeface="+mj-lt"/>
              <a:buAutoNum type="arabicPeriod"/>
            </a:pPr>
            <a:r>
              <a:rPr lang="en-GB" sz="2400" dirty="0"/>
              <a:t> </a:t>
            </a:r>
            <a:r>
              <a:rPr lang="sl-SI" sz="2400" dirty="0"/>
              <a:t>Glas uporabljaj pazljivo</a:t>
            </a:r>
            <a:r>
              <a:rPr lang="en-GB" sz="2400" dirty="0"/>
              <a:t>.</a:t>
            </a:r>
          </a:p>
          <a:p>
            <a:pPr>
              <a:spcAft>
                <a:spcPts val="1200"/>
              </a:spcAft>
              <a:buClr>
                <a:srgbClr val="6ECECB"/>
              </a:buClr>
              <a:buFont typeface="+mj-lt"/>
              <a:buAutoNum type="arabicPeriod"/>
            </a:pPr>
            <a:r>
              <a:rPr lang="en-GB" sz="2400" dirty="0"/>
              <a:t> </a:t>
            </a:r>
            <a:r>
              <a:rPr lang="sl-SI" sz="2400" dirty="0"/>
              <a:t>Kontroliraj mimiko obraza</a:t>
            </a:r>
            <a:r>
              <a:rPr lang="en-GB" sz="2400" dirty="0"/>
              <a:t>.</a:t>
            </a:r>
          </a:p>
          <a:p>
            <a:pPr>
              <a:spcAft>
                <a:spcPts val="1200"/>
              </a:spcAft>
              <a:buClr>
                <a:srgbClr val="6ECECB"/>
              </a:buClr>
              <a:buFont typeface="+mj-lt"/>
              <a:buAutoNum type="arabicPeriod"/>
            </a:pPr>
            <a:r>
              <a:rPr lang="en-GB" sz="2400" dirty="0"/>
              <a:t> </a:t>
            </a:r>
            <a:r>
              <a:rPr lang="sl-SI" sz="2400" dirty="0"/>
              <a:t>Gestikuliraj</a:t>
            </a:r>
            <a:r>
              <a:rPr lang="en-GB" sz="2400" dirty="0"/>
              <a:t>.</a:t>
            </a:r>
          </a:p>
          <a:p>
            <a:pPr>
              <a:spcAft>
                <a:spcPts val="1200"/>
              </a:spcAft>
              <a:buClr>
                <a:srgbClr val="6ECECB"/>
              </a:buClr>
              <a:buFont typeface="+mj-lt"/>
              <a:buAutoNum type="arabicPeriod"/>
            </a:pPr>
            <a:r>
              <a:rPr lang="en-GB" sz="2400" dirty="0"/>
              <a:t> </a:t>
            </a:r>
            <a:r>
              <a:rPr lang="sl-SI" sz="2400" dirty="0"/>
              <a:t>Uporabi</a:t>
            </a:r>
            <a:r>
              <a:rPr lang="en-GB" sz="2400" dirty="0"/>
              <a:t> “vi</a:t>
            </a:r>
            <a:r>
              <a:rPr lang="sl-SI" sz="2400" dirty="0" err="1"/>
              <a:t>zualni</a:t>
            </a:r>
            <a:r>
              <a:rPr lang="sl-SI" sz="2400" dirty="0"/>
              <a:t> jezik</a:t>
            </a:r>
            <a:r>
              <a:rPr lang="en-GB" sz="2400" dirty="0"/>
              <a:t>”.</a:t>
            </a:r>
          </a:p>
          <a:p>
            <a:pPr>
              <a:spcAft>
                <a:spcPts val="1200"/>
              </a:spcAft>
              <a:buClr>
                <a:srgbClr val="6ECECB"/>
              </a:buClr>
              <a:buFont typeface="+mj-lt"/>
              <a:buAutoNum type="arabicPeriod"/>
            </a:pPr>
            <a:r>
              <a:rPr lang="en-GB" sz="2400" dirty="0"/>
              <a:t> </a:t>
            </a:r>
            <a:r>
              <a:rPr lang="sl-SI" sz="2400" dirty="0"/>
              <a:t>Najdi primeren ritem zgodbe</a:t>
            </a:r>
            <a:r>
              <a:rPr lang="en-GB" sz="2400" dirty="0"/>
              <a:t>.</a:t>
            </a:r>
          </a:p>
          <a:p>
            <a:pPr>
              <a:spcAft>
                <a:spcPts val="1200"/>
              </a:spcAft>
              <a:buClr>
                <a:srgbClr val="6ECECB"/>
              </a:buClr>
              <a:buFont typeface="+mj-lt"/>
              <a:buAutoNum type="arabicPeriod"/>
            </a:pPr>
            <a:r>
              <a:rPr lang="en-GB" sz="2400" dirty="0"/>
              <a:t> </a:t>
            </a:r>
            <a:r>
              <a:rPr lang="sl-SI" sz="2400" dirty="0"/>
              <a:t>Trenutki tišine</a:t>
            </a:r>
            <a:r>
              <a:rPr lang="en-GB" sz="2400" dirty="0"/>
              <a:t>.</a:t>
            </a:r>
          </a:p>
          <a:p>
            <a:pPr>
              <a:spcAft>
                <a:spcPts val="1200"/>
              </a:spcAft>
              <a:buClr>
                <a:srgbClr val="6ECECB"/>
              </a:buClr>
              <a:buFont typeface="+mj-lt"/>
              <a:buAutoNum type="arabicPeriod"/>
            </a:pPr>
            <a:r>
              <a:rPr lang="en-GB" sz="2400" dirty="0"/>
              <a:t> </a:t>
            </a:r>
            <a:r>
              <a:rPr lang="sl-SI" sz="2400" dirty="0"/>
              <a:t>Iz zgodbe odstrani nepotrebne podrobnosti</a:t>
            </a:r>
            <a:r>
              <a:rPr lang="en-GB" sz="2400" dirty="0"/>
              <a:t>.</a:t>
            </a:r>
          </a:p>
        </p:txBody>
      </p:sp>
      <p:sp>
        <p:nvSpPr>
          <p:cNvPr id="16" name="CaixaDeTexto 15">
            <a:extLst>
              <a:ext uri="{FF2B5EF4-FFF2-40B4-BE49-F238E27FC236}">
                <a16:creationId xmlns:a16="http://schemas.microsoft.com/office/drawing/2014/main" id="{17955FA2-742F-4C7D-8070-FD2B39621614}"/>
              </a:ext>
            </a:extLst>
          </p:cNvPr>
          <p:cNvSpPr txBox="1"/>
          <p:nvPr/>
        </p:nvSpPr>
        <p:spPr>
          <a:xfrm>
            <a:off x="7439784" y="1325507"/>
            <a:ext cx="4360931" cy="1015663"/>
          </a:xfrm>
          <a:prstGeom prst="rect">
            <a:avLst/>
          </a:prstGeom>
          <a:solidFill>
            <a:srgbClr val="FDDE00"/>
          </a:solidFill>
        </p:spPr>
        <p:txBody>
          <a:bodyPr wrap="square">
            <a:spAutoFit/>
          </a:bodyPr>
          <a:lstStyle/>
          <a:p>
            <a:pPr algn="ctr"/>
            <a:r>
              <a:rPr lang="sl-SI" sz="3000" b="1" i="1" dirty="0">
                <a:solidFill>
                  <a:srgbClr val="6ECECB"/>
                </a:solidFill>
                <a:effectLst>
                  <a:outerShdw blurRad="38100" dist="38100" dir="2700000" algn="tl">
                    <a:srgbClr val="000000">
                      <a:alpha val="43137"/>
                    </a:srgbClr>
                  </a:outerShdw>
                </a:effectLst>
              </a:rPr>
              <a:t>Zlato pravilo</a:t>
            </a:r>
            <a:endParaRPr lang="en-GB" sz="3000" b="1" i="1" dirty="0">
              <a:solidFill>
                <a:srgbClr val="6ECECB"/>
              </a:solidFill>
              <a:effectLst>
                <a:outerShdw blurRad="38100" dist="38100" dir="2700000" algn="tl">
                  <a:srgbClr val="000000">
                    <a:alpha val="43137"/>
                  </a:srgbClr>
                </a:outerShdw>
              </a:effectLst>
            </a:endParaRPr>
          </a:p>
          <a:p>
            <a:pPr algn="ctr"/>
            <a:r>
              <a:rPr lang="en-GB" sz="3000" b="1" i="1" dirty="0"/>
              <a:t>“</a:t>
            </a:r>
            <a:r>
              <a:rPr lang="sl-SI" sz="3000" b="1" i="1" dirty="0"/>
              <a:t>Ne govori; pokaži</a:t>
            </a:r>
            <a:r>
              <a:rPr lang="en-GB" sz="3000" b="1" i="1" dirty="0"/>
              <a:t>”.</a:t>
            </a:r>
            <a:endParaRPr lang="en-GB" sz="3000" dirty="0"/>
          </a:p>
        </p:txBody>
      </p:sp>
    </p:spTree>
    <p:extLst>
      <p:ext uri="{BB962C8B-B14F-4D97-AF65-F5344CB8AC3E}">
        <p14:creationId xmlns:p14="http://schemas.microsoft.com/office/powerpoint/2010/main" val="27610544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53916"/>
          </a:xfrm>
          <a:prstGeom prst="rect">
            <a:avLst/>
          </a:prstGeom>
          <a:noFill/>
        </p:spPr>
        <p:txBody>
          <a:bodyPr wrap="square">
            <a:spAutoFit/>
          </a:bodyPr>
          <a:lstStyle/>
          <a:p>
            <a:r>
              <a:rPr lang="en-GB" sz="1050" dirty="0">
                <a:hlinkClick r:id="rId4"/>
              </a:rPr>
              <a:t>https://youtu.be/UE3OufWmnMY</a:t>
            </a:r>
            <a:r>
              <a:rPr lang="en-GB" sz="1050" dirty="0"/>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Video #4</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5"/>
          <a:stretch>
            <a:fillRect/>
          </a:stretch>
        </p:blipFill>
        <p:spPr>
          <a:xfrm>
            <a:off x="367039" y="337780"/>
            <a:ext cx="720000" cy="720000"/>
          </a:xfrm>
          <a:prstGeom prst="rect">
            <a:avLst/>
          </a:prstGeom>
        </p:spPr>
      </p:pic>
      <p:sp>
        <p:nvSpPr>
          <p:cNvPr id="7" name="CaixaDeTexto 6">
            <a:extLst>
              <a:ext uri="{FF2B5EF4-FFF2-40B4-BE49-F238E27FC236}">
                <a16:creationId xmlns:a16="http://schemas.microsoft.com/office/drawing/2014/main" id="{CEC23716-FBE7-43A3-B1FC-C47076A2BA4F}"/>
              </a:ext>
            </a:extLst>
          </p:cNvPr>
          <p:cNvSpPr txBox="1"/>
          <p:nvPr/>
        </p:nvSpPr>
        <p:spPr>
          <a:xfrm>
            <a:off x="9843516" y="1228725"/>
            <a:ext cx="2293620" cy="1200329"/>
          </a:xfrm>
          <a:prstGeom prst="rect">
            <a:avLst/>
          </a:prstGeom>
          <a:noFill/>
        </p:spPr>
        <p:txBody>
          <a:bodyPr wrap="square">
            <a:spAutoFit/>
          </a:bodyPr>
          <a:lstStyle/>
          <a:p>
            <a:r>
              <a:rPr lang="en-US" sz="2400" b="1" i="1" dirty="0">
                <a:solidFill>
                  <a:schemeClr val="bg1">
                    <a:lumMod val="65000"/>
                  </a:schemeClr>
                </a:solidFill>
              </a:rPr>
              <a:t>How To: Tell A Great Story— 5 storytelling tips</a:t>
            </a:r>
            <a:endParaRPr lang="en-GB" sz="2400" b="1" i="1" dirty="0">
              <a:solidFill>
                <a:schemeClr val="bg1">
                  <a:lumMod val="65000"/>
                </a:schemeClr>
              </a:solidFill>
            </a:endParaRPr>
          </a:p>
        </p:txBody>
      </p:sp>
      <p:pic>
        <p:nvPicPr>
          <p:cNvPr id="4" name="Multimédia Online 3" title="How To: Tell A Great Story— 5 storytelling tips">
            <a:hlinkClick r:id="" action="ppaction://media"/>
            <a:extLst>
              <a:ext uri="{FF2B5EF4-FFF2-40B4-BE49-F238E27FC236}">
                <a16:creationId xmlns:a16="http://schemas.microsoft.com/office/drawing/2014/main" id="{2E0E9BB8-DA8F-47C2-9466-9D9A93C94942}"/>
              </a:ext>
            </a:extLst>
          </p:cNvPr>
          <p:cNvPicPr>
            <a:picLocks noRot="1"/>
          </p:cNvPicPr>
          <p:nvPr>
            <a:videoFile r:link="rId1"/>
          </p:nvPr>
        </p:nvPicPr>
        <p:blipFill>
          <a:blip r:embed="rId6"/>
          <a:stretch>
            <a:fillRect/>
          </a:stretch>
        </p:blipFill>
        <p:spPr>
          <a:xfrm>
            <a:off x="2669135" y="1289717"/>
            <a:ext cx="6948000" cy="4284000"/>
          </a:xfrm>
          <a:prstGeom prst="rect">
            <a:avLst/>
          </a:prstGeom>
        </p:spPr>
      </p:pic>
    </p:spTree>
    <p:extLst>
      <p:ext uri="{BB962C8B-B14F-4D97-AF65-F5344CB8AC3E}">
        <p14:creationId xmlns:p14="http://schemas.microsoft.com/office/powerpoint/2010/main" val="259907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Uvod v modul</a:t>
            </a:r>
            <a:endParaRPr lang="en-US" sz="3600" b="1" dirty="0"/>
          </a:p>
        </p:txBody>
      </p:sp>
      <p:sp>
        <p:nvSpPr>
          <p:cNvPr id="5" name="Retângulo 4">
            <a:extLst>
              <a:ext uri="{FF2B5EF4-FFF2-40B4-BE49-F238E27FC236}">
                <a16:creationId xmlns:a16="http://schemas.microsoft.com/office/drawing/2014/main" id="{6A109C36-543A-4FBC-99CA-0076C07B2459}"/>
              </a:ext>
            </a:extLst>
          </p:cNvPr>
          <p:cNvSpPr/>
          <p:nvPr/>
        </p:nvSpPr>
        <p:spPr>
          <a:xfrm>
            <a:off x="266570" y="1046457"/>
            <a:ext cx="11666350" cy="515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2" spcCol="288000" rtlCol="0" anchor="t"/>
          <a:lstStyle/>
          <a:p>
            <a:pPr>
              <a:lnSpc>
                <a:spcPct val="150000"/>
              </a:lnSpc>
              <a:spcAft>
                <a:spcPts val="600"/>
              </a:spcAft>
              <a:buClr>
                <a:srgbClr val="6ECECB"/>
              </a:buClr>
            </a:pPr>
            <a:r>
              <a:rPr lang="sl-SI" sz="2400" spc="-20" dirty="0">
                <a:solidFill>
                  <a:schemeClr val="tx1"/>
                </a:solidFill>
              </a:rPr>
              <a:t>Za kaj pravzaprav gre pri turizmu: za potovanje v drug kraj ali pa za potovanje iz kraja, kjer bivate</a:t>
            </a:r>
            <a:r>
              <a:rPr lang="en-GB" sz="2400" spc="-20" dirty="0">
                <a:solidFill>
                  <a:schemeClr val="tx1"/>
                </a:solidFill>
              </a:rPr>
              <a:t>? </a:t>
            </a:r>
            <a:r>
              <a:rPr lang="sl-SI" sz="2400" spc="-20" dirty="0">
                <a:solidFill>
                  <a:schemeClr val="tx1"/>
                </a:solidFill>
              </a:rPr>
              <a:t>Glede na tempo modernega vsakdanjika, kjer se je težko izogniti nenehnim izzivom, kopici dela in neprestanemu stresu, turizem vse bolj postaja pot do boljšega počutja, ki ga sicer v življenju primanjkuje. Popotniki si na potovanjih želijo novih izkustev, ki jim bodo v pomoč pri osebni rasti in razvoju.</a:t>
            </a:r>
            <a:endParaRPr lang="en-GB" sz="2400" spc="-20" dirty="0">
              <a:solidFill>
                <a:schemeClr val="tx1"/>
              </a:solidFill>
            </a:endParaRPr>
          </a:p>
          <a:p>
            <a:pPr>
              <a:lnSpc>
                <a:spcPct val="150000"/>
              </a:lnSpc>
              <a:spcAft>
                <a:spcPts val="600"/>
              </a:spcAft>
              <a:buClr>
                <a:srgbClr val="6ECECB"/>
              </a:buClr>
            </a:pPr>
            <a:r>
              <a:rPr lang="sl-SI" sz="2400" spc="-20" dirty="0">
                <a:solidFill>
                  <a:schemeClr val="tx1"/>
                </a:solidFill>
              </a:rPr>
              <a:t>V tem modulu bomo, na podlagi modernih znanstvenih dognanj z več področij, vključno s psihologijo, antropologijo in sociologijo, ter starodavnih tehnik in orodij, raziskovali poti za ustvarjanje doživetij in izkustev, ki turista vodijo na pot sreče, zadovoljstva in samo realizacije.</a:t>
            </a:r>
            <a:endParaRPr lang="en-GB" sz="2400" spc="-20" dirty="0">
              <a:solidFill>
                <a:schemeClr val="tx1"/>
              </a:solidFill>
            </a:endParaRPr>
          </a:p>
        </p:txBody>
      </p:sp>
    </p:spTree>
    <p:extLst>
      <p:ext uri="{BB962C8B-B14F-4D97-AF65-F5344CB8AC3E}">
        <p14:creationId xmlns:p14="http://schemas.microsoft.com/office/powerpoint/2010/main" val="32102517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Canto Dobrado 7">
            <a:extLst>
              <a:ext uri="{FF2B5EF4-FFF2-40B4-BE49-F238E27FC236}">
                <a16:creationId xmlns:a16="http://schemas.microsoft.com/office/drawing/2014/main" id="{3E252DB0-AF14-434B-9634-5A0594FE6A58}"/>
              </a:ext>
            </a:extLst>
          </p:cNvPr>
          <p:cNvSpPr/>
          <p:nvPr/>
        </p:nvSpPr>
        <p:spPr>
          <a:xfrm>
            <a:off x="188529" y="1115147"/>
            <a:ext cx="9947692" cy="5150571"/>
          </a:xfrm>
          <a:prstGeom prst="foldedCorner">
            <a:avLst>
              <a:gd name="adj" fmla="val 8196"/>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1800"/>
              </a:spcAft>
            </a:pPr>
            <a:r>
              <a:rPr lang="en-GB" sz="2400" b="0" i="1" u="none" strike="noStrike" spc="-10" baseline="0" dirty="0">
                <a:solidFill>
                  <a:srgbClr val="000000"/>
                </a:solidFill>
                <a:latin typeface="Calibri" panose="020F0502020204030204" pitchFamily="34" charset="0"/>
              </a:rPr>
              <a:t>«Walk Into History®» </a:t>
            </a:r>
            <a:r>
              <a:rPr lang="sl-SI" sz="2400" b="0" i="1" u="none" strike="noStrike" spc="-10" baseline="0" dirty="0">
                <a:solidFill>
                  <a:srgbClr val="000000"/>
                </a:solidFill>
                <a:latin typeface="Calibri" panose="020F0502020204030204" pitchFamily="34" charset="0"/>
              </a:rPr>
              <a:t>in zgodba več kot </a:t>
            </a:r>
            <a:r>
              <a:rPr lang="en-GB" sz="2400" b="0" i="1" u="none" strike="noStrike" spc="-10" baseline="0" dirty="0">
                <a:solidFill>
                  <a:srgbClr val="000000"/>
                </a:solidFill>
                <a:latin typeface="Calibri" panose="020F0502020204030204" pitchFamily="34" charset="0"/>
              </a:rPr>
              <a:t>250 </a:t>
            </a:r>
            <a:r>
              <a:rPr lang="sl-SI" sz="2400" b="0" i="1" u="none" strike="noStrike" spc="-10" baseline="0" dirty="0">
                <a:solidFill>
                  <a:srgbClr val="000000"/>
                </a:solidFill>
                <a:latin typeface="Calibri" panose="020F0502020204030204" pitchFamily="34" charset="0"/>
              </a:rPr>
              <a:t>let stare bostonske železnice </a:t>
            </a:r>
            <a:r>
              <a:rPr lang="sl-SI" sz="2400" b="0" i="1" u="none" strike="noStrike" spc="-10" baseline="0" dirty="0" err="1">
                <a:solidFill>
                  <a:srgbClr val="000000"/>
                </a:solidFill>
                <a:latin typeface="Calibri" panose="020F0502020204030204" pitchFamily="34" charset="0"/>
              </a:rPr>
              <a:t>Bosto</a:t>
            </a:r>
            <a:r>
              <a:rPr lang="en-GB" sz="2400" b="0" i="1" u="none" strike="noStrike" spc="-10" baseline="0" dirty="0">
                <a:solidFill>
                  <a:srgbClr val="000000"/>
                </a:solidFill>
                <a:latin typeface="Calibri" panose="020F0502020204030204" pitchFamily="34" charset="0"/>
              </a:rPr>
              <a:t>n’s iconic Freedom Trail®— </a:t>
            </a:r>
            <a:r>
              <a:rPr lang="sl-SI" sz="2400" i="1" spc="-10" dirty="0">
                <a:solidFill>
                  <a:srgbClr val="000000"/>
                </a:solidFill>
                <a:latin typeface="Calibri" panose="020F0502020204030204" pitchFamily="34" charset="0"/>
              </a:rPr>
              <a:t>ki je</a:t>
            </a:r>
            <a:r>
              <a:rPr lang="sl-SI" sz="2400" b="0" i="1" u="none" strike="noStrike" spc="-10" baseline="0" dirty="0">
                <a:solidFill>
                  <a:srgbClr val="000000"/>
                </a:solidFill>
                <a:latin typeface="Calibri" panose="020F0502020204030204" pitchFamily="34" charset="0"/>
              </a:rPr>
              <a:t> </a:t>
            </a:r>
            <a:r>
              <a:rPr lang="en-GB" sz="2400" b="0" i="1" u="none" strike="noStrike" spc="-10" baseline="0" dirty="0">
                <a:solidFill>
                  <a:srgbClr val="000000"/>
                </a:solidFill>
                <a:latin typeface="Calibri" panose="020F0502020204030204" pitchFamily="34" charset="0"/>
              </a:rPr>
              <a:t>2.5-mi</a:t>
            </a:r>
            <a:r>
              <a:rPr lang="sl-SI" sz="2400" b="0" i="1" u="none" strike="noStrike" spc="-10" baseline="0" dirty="0" err="1">
                <a:solidFill>
                  <a:srgbClr val="000000"/>
                </a:solidFill>
                <a:latin typeface="Calibri" panose="020F0502020204030204" pitchFamily="34" charset="0"/>
              </a:rPr>
              <a:t>lj</a:t>
            </a:r>
            <a:r>
              <a:rPr lang="sl-SI" sz="2400" b="0" i="1" u="none" strike="noStrike" spc="-10" baseline="0" dirty="0">
                <a:solidFill>
                  <a:srgbClr val="000000"/>
                </a:solidFill>
                <a:latin typeface="Calibri" panose="020F0502020204030204" pitchFamily="34" charset="0"/>
              </a:rPr>
              <a:t> dolga linija, ki povezuje </a:t>
            </a:r>
            <a:r>
              <a:rPr lang="en-GB" sz="2400" b="0" i="1" u="none" strike="noStrike" spc="-10" baseline="0" dirty="0">
                <a:solidFill>
                  <a:srgbClr val="000000"/>
                </a:solidFill>
                <a:latin typeface="Calibri" panose="020F0502020204030204" pitchFamily="34" charset="0"/>
              </a:rPr>
              <a:t>16 </a:t>
            </a:r>
            <a:r>
              <a:rPr lang="sl-SI" sz="2400" b="0" i="1" u="none" strike="noStrike" spc="-10" baseline="0" dirty="0">
                <a:solidFill>
                  <a:srgbClr val="000000"/>
                </a:solidFill>
                <a:latin typeface="Calibri" panose="020F0502020204030204" pitchFamily="34" charset="0"/>
              </a:rPr>
              <a:t>najpomembnejših najdišč, od katerih ima vsako svojo avtentično značilnost</a:t>
            </a:r>
            <a:r>
              <a:rPr lang="en-GB" sz="2400" b="0" i="1" u="none" strike="noStrike" spc="-10" baseline="0" dirty="0">
                <a:solidFill>
                  <a:srgbClr val="000000"/>
                </a:solidFill>
                <a:latin typeface="Calibri" panose="020F0502020204030204" pitchFamily="34" charset="0"/>
              </a:rPr>
              <a:t>. </a:t>
            </a:r>
            <a:r>
              <a:rPr lang="sl-SI" sz="2400" i="1" spc="-10" dirty="0">
                <a:solidFill>
                  <a:srgbClr val="000000"/>
                </a:solidFill>
                <a:latin typeface="Calibri" panose="020F0502020204030204" pitchFamily="34" charset="0"/>
              </a:rPr>
              <a:t>Železnica -</a:t>
            </a:r>
            <a:r>
              <a:rPr lang="en-GB" sz="2400" i="1" spc="-10" dirty="0">
                <a:solidFill>
                  <a:srgbClr val="000000"/>
                </a:solidFill>
                <a:latin typeface="Calibri" panose="020F0502020204030204" pitchFamily="34" charset="0"/>
              </a:rPr>
              <a:t> the Freedom Trail </a:t>
            </a:r>
            <a:r>
              <a:rPr lang="sl-SI" sz="2400" i="1" spc="-10" dirty="0">
                <a:solidFill>
                  <a:srgbClr val="000000"/>
                </a:solidFill>
                <a:latin typeface="Calibri" panose="020F0502020204030204" pitchFamily="34" charset="0"/>
              </a:rPr>
              <a:t>– so ohranili prebivalci </a:t>
            </a:r>
            <a:r>
              <a:rPr lang="en-GB" sz="2400" b="0" i="1" u="none" strike="noStrike" spc="-10" baseline="0" dirty="0">
                <a:solidFill>
                  <a:srgbClr val="000000"/>
                </a:solidFill>
                <a:latin typeface="Calibri" panose="020F0502020204030204" pitchFamily="34" charset="0"/>
              </a:rPr>
              <a:t>Boston</a:t>
            </a:r>
            <a:r>
              <a:rPr lang="sl-SI" sz="2400" b="0" i="1" u="none" strike="noStrike" spc="-10" baseline="0" dirty="0">
                <a:solidFill>
                  <a:srgbClr val="000000"/>
                </a:solidFill>
                <a:latin typeface="Calibri" panose="020F0502020204030204" pitchFamily="34" charset="0"/>
              </a:rPr>
              <a:t>a</a:t>
            </a:r>
            <a:r>
              <a:rPr lang="en-GB" sz="2400" b="0" i="1" u="none" strike="noStrike" spc="-10" baseline="0" dirty="0">
                <a:solidFill>
                  <a:srgbClr val="000000"/>
                </a:solidFill>
                <a:latin typeface="Calibri" panose="020F0502020204030204" pitchFamily="34" charset="0"/>
              </a:rPr>
              <a:t> </a:t>
            </a:r>
            <a:r>
              <a:rPr lang="sl-SI" sz="2400" b="0" i="1" u="none" strike="noStrike" spc="-10" baseline="0" dirty="0">
                <a:solidFill>
                  <a:srgbClr val="000000"/>
                </a:solidFill>
                <a:latin typeface="Calibri" panose="020F0502020204030204" pitchFamily="34" charset="0"/>
              </a:rPr>
              <a:t>leta</a:t>
            </a:r>
            <a:r>
              <a:rPr lang="en-GB" sz="2400" b="0" i="1" u="none" strike="noStrike" spc="-10" baseline="0" dirty="0">
                <a:solidFill>
                  <a:srgbClr val="000000"/>
                </a:solidFill>
                <a:latin typeface="Calibri" panose="020F0502020204030204" pitchFamily="34" charset="0"/>
              </a:rPr>
              <a:t> 1951</a:t>
            </a:r>
            <a:r>
              <a:rPr lang="sl-SI" sz="2400" i="1" spc="-10" dirty="0">
                <a:solidFill>
                  <a:srgbClr val="000000"/>
                </a:solidFill>
                <a:latin typeface="Calibri" panose="020F0502020204030204" pitchFamily="34" charset="0"/>
              </a:rPr>
              <a:t> in predstavlja značilno zbirko muzejev, cerkva, središč, pokopališč, parkov, ladij in drugih zgodovinskih obeležij, ki so vezana na čas ameriške revolucije in boja za svobodo</a:t>
            </a:r>
            <a:r>
              <a:rPr lang="en-GB" sz="2400" b="0" i="1" u="none" strike="noStrike" spc="-10" baseline="0" dirty="0">
                <a:solidFill>
                  <a:srgbClr val="000000"/>
                </a:solidFill>
                <a:latin typeface="Calibri" panose="020F0502020204030204" pitchFamily="34" charset="0"/>
              </a:rPr>
              <a:t>.  </a:t>
            </a:r>
            <a:r>
              <a:rPr lang="sl-SI" sz="2400" b="0" i="1" u="none" strike="noStrike" spc="-10" baseline="0" dirty="0">
                <a:solidFill>
                  <a:srgbClr val="000000"/>
                </a:solidFill>
                <a:latin typeface="Calibri" panose="020F0502020204030204" pitchFamily="34" charset="0"/>
              </a:rPr>
              <a:t>Danes je </a:t>
            </a:r>
            <a:r>
              <a:rPr lang="en-GB" sz="2400" b="0" i="1" u="none" strike="noStrike" spc="-10" baseline="0" dirty="0">
                <a:solidFill>
                  <a:srgbClr val="000000"/>
                </a:solidFill>
                <a:latin typeface="Calibri" panose="020F0502020204030204" pitchFamily="34" charset="0"/>
              </a:rPr>
              <a:t>Freedom Trail </a:t>
            </a:r>
            <a:r>
              <a:rPr lang="sl-SI" sz="2400" b="0" i="1" u="none" strike="noStrike" spc="-10" baseline="0" dirty="0">
                <a:solidFill>
                  <a:srgbClr val="000000"/>
                </a:solidFill>
                <a:latin typeface="Calibri" panose="020F0502020204030204" pitchFamily="34" charset="0"/>
              </a:rPr>
              <a:t>poznana po vsem svetu in predstavlja svetovno turistično atrakcijo, ki jo letno obišče več kot </a:t>
            </a:r>
            <a:r>
              <a:rPr lang="en-GB" sz="2400" b="0" i="1" u="none" strike="noStrike" spc="-10" baseline="0" dirty="0">
                <a:solidFill>
                  <a:srgbClr val="000000"/>
                </a:solidFill>
                <a:latin typeface="Calibri" panose="020F0502020204030204" pitchFamily="34" charset="0"/>
              </a:rPr>
              <a:t>4 mi</a:t>
            </a:r>
            <a:r>
              <a:rPr lang="sl-SI" sz="2400" b="0" i="1" u="none" strike="noStrike" spc="-10" baseline="0" dirty="0" err="1">
                <a:solidFill>
                  <a:srgbClr val="000000"/>
                </a:solidFill>
                <a:latin typeface="Calibri" panose="020F0502020204030204" pitchFamily="34" charset="0"/>
              </a:rPr>
              <a:t>lijone</a:t>
            </a:r>
            <a:r>
              <a:rPr lang="sl-SI" sz="2400" b="0" i="1" u="none" strike="noStrike" spc="-10" baseline="0" dirty="0">
                <a:solidFill>
                  <a:srgbClr val="000000"/>
                </a:solidFill>
                <a:latin typeface="Calibri" panose="020F0502020204030204" pitchFamily="34" charset="0"/>
              </a:rPr>
              <a:t> obiskovalcev. </a:t>
            </a:r>
            <a:endParaRPr lang="en-GB" sz="2400" b="0" i="1" u="none" strike="noStrike" spc="-10" baseline="0" dirty="0">
              <a:solidFill>
                <a:srgbClr val="000000"/>
              </a:solidFill>
              <a:latin typeface="Calibri" panose="020F0502020204030204" pitchFamily="34" charset="0"/>
            </a:endParaRPr>
          </a:p>
          <a:p>
            <a:pPr algn="l"/>
            <a:r>
              <a:rPr lang="sl-SI" sz="2400" b="0" i="1" u="none" strike="noStrike" spc="-10" baseline="0" dirty="0">
                <a:solidFill>
                  <a:srgbClr val="000000"/>
                </a:solidFill>
                <a:latin typeface="Calibri" panose="020F0502020204030204" pitchFamily="34" charset="0"/>
              </a:rPr>
              <a:t>Slogan: </a:t>
            </a:r>
            <a:r>
              <a:rPr lang="en-GB" sz="2400" b="0" i="1" u="none" strike="noStrike" spc="-10" baseline="0" dirty="0">
                <a:solidFill>
                  <a:srgbClr val="000000"/>
                </a:solidFill>
                <a:latin typeface="Calibri" panose="020F0502020204030204" pitchFamily="34" charset="0"/>
              </a:rPr>
              <a:t>Follow the footsteps of America’s founding fathers on the Freedom Trail!</a:t>
            </a:r>
          </a:p>
        </p:txBody>
      </p:sp>
      <p:sp>
        <p:nvSpPr>
          <p:cNvPr id="9" name="Text Placeholder 2">
            <a:extLst>
              <a:ext uri="{FF2B5EF4-FFF2-40B4-BE49-F238E27FC236}">
                <a16:creationId xmlns:a16="http://schemas.microsoft.com/office/drawing/2014/main" id="{2CA7C666-2656-4BB5-981F-E6CF312976F0}"/>
              </a:ext>
            </a:extLst>
          </p:cNvPr>
          <p:cNvSpPr txBox="1">
            <a:spLocks/>
          </p:cNvSpPr>
          <p:nvPr/>
        </p:nvSpPr>
        <p:spPr>
          <a:xfrm>
            <a:off x="1188654" y="349104"/>
            <a:ext cx="817306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Primer dobre prakse</a:t>
            </a:r>
            <a:r>
              <a:rPr lang="en-US" sz="3600" b="1" dirty="0"/>
              <a:t> – The Freedom Trail</a:t>
            </a:r>
          </a:p>
        </p:txBody>
      </p:sp>
      <p:pic>
        <p:nvPicPr>
          <p:cNvPr id="13" name="Imagem 12">
            <a:extLst>
              <a:ext uri="{FF2B5EF4-FFF2-40B4-BE49-F238E27FC236}">
                <a16:creationId xmlns:a16="http://schemas.microsoft.com/office/drawing/2014/main" id="{462104CE-0408-4713-9BDD-28F4C8C0F927}"/>
              </a:ext>
            </a:extLst>
          </p:cNvPr>
          <p:cNvPicPr>
            <a:picLocks noChangeAspect="1"/>
          </p:cNvPicPr>
          <p:nvPr/>
        </p:nvPicPr>
        <p:blipFill>
          <a:blip r:embed="rId3"/>
          <a:stretch>
            <a:fillRect/>
          </a:stretch>
        </p:blipFill>
        <p:spPr>
          <a:xfrm>
            <a:off x="367039" y="337780"/>
            <a:ext cx="720000" cy="720000"/>
          </a:xfrm>
          <a:prstGeom prst="rect">
            <a:avLst/>
          </a:prstGeom>
        </p:spPr>
      </p:pic>
      <p:pic>
        <p:nvPicPr>
          <p:cNvPr id="1026" name="Picture 2">
            <a:extLst>
              <a:ext uri="{FF2B5EF4-FFF2-40B4-BE49-F238E27FC236}">
                <a16:creationId xmlns:a16="http://schemas.microsoft.com/office/drawing/2014/main" id="{C6024CC9-767D-4B6F-9DC8-33433B7A3A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6646" y="4390612"/>
            <a:ext cx="1894190" cy="135224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1E6E70C-D70B-4F71-ABE1-BBA6CC1D3F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7293" y="2752879"/>
            <a:ext cx="1893543" cy="12623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a16="http://schemas.microsoft.com/office/drawing/2014/main" id="{6454C5F3-CD84-4766-AA25-B5195FF3588A}"/>
              </a:ext>
            </a:extLst>
          </p:cNvPr>
          <p:cNvSpPr txBox="1"/>
          <p:nvPr/>
        </p:nvSpPr>
        <p:spPr>
          <a:xfrm>
            <a:off x="9657795" y="6019497"/>
            <a:ext cx="2420470" cy="246221"/>
          </a:xfrm>
          <a:prstGeom prst="rect">
            <a:avLst/>
          </a:prstGeom>
          <a:noFill/>
        </p:spPr>
        <p:txBody>
          <a:bodyPr wrap="square" rtlCol="0">
            <a:spAutoFit/>
          </a:bodyPr>
          <a:lstStyle/>
          <a:p>
            <a:pPr algn="r"/>
            <a:r>
              <a:rPr lang="en-GB" sz="1000" dirty="0"/>
              <a:t>Source: </a:t>
            </a:r>
            <a:r>
              <a:rPr lang="en-GB" sz="1000" dirty="0">
                <a:hlinkClick r:id="rId6"/>
              </a:rPr>
              <a:t>www.thefreedomtrail.org</a:t>
            </a:r>
            <a:r>
              <a:rPr lang="en-GB" sz="1000" dirty="0"/>
              <a:t> </a:t>
            </a:r>
          </a:p>
        </p:txBody>
      </p:sp>
      <p:pic>
        <p:nvPicPr>
          <p:cNvPr id="14" name="Picture 6" descr="Freedom Trail® Foundation's Walk Into History® Tours — Boston Attractions  Group">
            <a:extLst>
              <a:ext uri="{FF2B5EF4-FFF2-40B4-BE49-F238E27FC236}">
                <a16:creationId xmlns:a16="http://schemas.microsoft.com/office/drawing/2014/main" id="{2FB51735-06F3-46CA-A520-F98735B13F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06646" y="1115147"/>
            <a:ext cx="1893542" cy="1262362"/>
          </a:xfrm>
          <a:prstGeom prst="rect">
            <a:avLst/>
          </a:prstGeom>
          <a:solidFill>
            <a:schemeClr val="bg1"/>
          </a:solid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86019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53916"/>
          </a:xfrm>
          <a:prstGeom prst="rect">
            <a:avLst/>
          </a:prstGeom>
          <a:noFill/>
        </p:spPr>
        <p:txBody>
          <a:bodyPr wrap="square">
            <a:spAutoFit/>
          </a:bodyPr>
          <a:lstStyle/>
          <a:p>
            <a:r>
              <a:rPr lang="en-GB" sz="1050" dirty="0">
                <a:hlinkClick r:id="rId4"/>
              </a:rPr>
              <a:t>https://youtu.be/Rdt8prgUNYE</a:t>
            </a:r>
            <a:endParaRPr lang="en-GB" sz="1050" dirty="0"/>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11003346"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200" b="1" dirty="0"/>
              <a:t>Primer dobre prakse</a:t>
            </a:r>
            <a:r>
              <a:rPr lang="en-US" sz="3200" b="1" dirty="0"/>
              <a:t> – </a:t>
            </a:r>
            <a:r>
              <a:rPr lang="sl-SI" sz="3200" b="1" dirty="0"/>
              <a:t>Pripovedovanje zgodb v marketingu</a:t>
            </a:r>
            <a:endParaRPr lang="en-US" sz="3200" b="1" dirty="0"/>
          </a:p>
        </p:txBody>
      </p:sp>
      <p:sp>
        <p:nvSpPr>
          <p:cNvPr id="7" name="CaixaDeTexto 6">
            <a:extLst>
              <a:ext uri="{FF2B5EF4-FFF2-40B4-BE49-F238E27FC236}">
                <a16:creationId xmlns:a16="http://schemas.microsoft.com/office/drawing/2014/main" id="{CEC23716-FBE7-43A3-B1FC-C47076A2BA4F}"/>
              </a:ext>
            </a:extLst>
          </p:cNvPr>
          <p:cNvSpPr txBox="1"/>
          <p:nvPr/>
        </p:nvSpPr>
        <p:spPr>
          <a:xfrm>
            <a:off x="9843516" y="1228725"/>
            <a:ext cx="2293620" cy="1938992"/>
          </a:xfrm>
          <a:prstGeom prst="rect">
            <a:avLst/>
          </a:prstGeom>
          <a:noFill/>
        </p:spPr>
        <p:txBody>
          <a:bodyPr wrap="square">
            <a:spAutoFit/>
          </a:bodyPr>
          <a:lstStyle/>
          <a:p>
            <a:r>
              <a:rPr lang="en-US" sz="2400" b="1" i="1" dirty="0">
                <a:solidFill>
                  <a:schemeClr val="bg1">
                    <a:lumMod val="65000"/>
                  </a:schemeClr>
                </a:solidFill>
              </a:rPr>
              <a:t>Thomas Cook: The Man Who Always Wakes Up in a Different Bed</a:t>
            </a:r>
            <a:endParaRPr lang="en-GB" sz="2400" b="1" i="1" dirty="0">
              <a:solidFill>
                <a:schemeClr val="bg1">
                  <a:lumMod val="65000"/>
                </a:schemeClr>
              </a:solidFill>
            </a:endParaRPr>
          </a:p>
        </p:txBody>
      </p:sp>
      <p:pic>
        <p:nvPicPr>
          <p:cNvPr id="10" name="Imagem 9">
            <a:extLst>
              <a:ext uri="{FF2B5EF4-FFF2-40B4-BE49-F238E27FC236}">
                <a16:creationId xmlns:a16="http://schemas.microsoft.com/office/drawing/2014/main" id="{BA5D9EFD-70B1-45A3-846C-94BD4C76EF82}"/>
              </a:ext>
            </a:extLst>
          </p:cNvPr>
          <p:cNvPicPr>
            <a:picLocks noChangeAspect="1"/>
          </p:cNvPicPr>
          <p:nvPr/>
        </p:nvPicPr>
        <p:blipFill>
          <a:blip r:embed="rId5"/>
          <a:stretch>
            <a:fillRect/>
          </a:stretch>
        </p:blipFill>
        <p:spPr>
          <a:xfrm>
            <a:off x="367039" y="337780"/>
            <a:ext cx="720000" cy="720000"/>
          </a:xfrm>
          <a:prstGeom prst="rect">
            <a:avLst/>
          </a:prstGeom>
        </p:spPr>
      </p:pic>
      <p:pic>
        <p:nvPicPr>
          <p:cNvPr id="4" name="Multimédia Online 3" title="Thomas Cook: The Man Who Always Wakes Up in a Different Bed">
            <a:hlinkClick r:id="" action="ppaction://media"/>
            <a:extLst>
              <a:ext uri="{FF2B5EF4-FFF2-40B4-BE49-F238E27FC236}">
                <a16:creationId xmlns:a16="http://schemas.microsoft.com/office/drawing/2014/main" id="{1746034B-49F8-4D48-9467-FCAB0BCD9147}"/>
              </a:ext>
            </a:extLst>
          </p:cNvPr>
          <p:cNvPicPr>
            <a:picLocks noRot="1"/>
          </p:cNvPicPr>
          <p:nvPr>
            <a:videoFile r:link="rId1"/>
          </p:nvPr>
        </p:nvPicPr>
        <p:blipFill>
          <a:blip r:embed="rId6"/>
          <a:stretch>
            <a:fillRect/>
          </a:stretch>
        </p:blipFill>
        <p:spPr>
          <a:xfrm>
            <a:off x="2659708" y="1287000"/>
            <a:ext cx="6948000" cy="4284000"/>
          </a:xfrm>
          <a:prstGeom prst="rect">
            <a:avLst/>
          </a:prstGeom>
        </p:spPr>
      </p:pic>
    </p:spTree>
    <p:extLst>
      <p:ext uri="{BB962C8B-B14F-4D97-AF65-F5344CB8AC3E}">
        <p14:creationId xmlns:p14="http://schemas.microsoft.com/office/powerpoint/2010/main" val="416157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Marcador de Posição da Imagem 10">
            <a:extLst>
              <a:ext uri="{FF2B5EF4-FFF2-40B4-BE49-F238E27FC236}">
                <a16:creationId xmlns:a16="http://schemas.microsoft.com/office/drawing/2014/main" id="{9E73DF30-9CB2-4727-85AC-CDB21D424C2D}"/>
              </a:ext>
            </a:extLst>
          </p:cNvPr>
          <p:cNvPicPr>
            <a:picLocks noGrp="1" noChangeAspect="1"/>
          </p:cNvPicPr>
          <p:nvPr>
            <p:ph type="pic" sz="quarter" idx="19"/>
          </p:nvPr>
        </p:nvPicPr>
        <p:blipFill rotWithShape="1">
          <a:blip r:embed="rId2"/>
          <a:srcRect t="10526" b="10526"/>
          <a:stretch/>
        </p:blipFill>
        <p:spPr/>
      </p:pic>
      <p:sp>
        <p:nvSpPr>
          <p:cNvPr id="7" name="Text Placeholder 1">
            <a:extLst>
              <a:ext uri="{FF2B5EF4-FFF2-40B4-BE49-F238E27FC236}">
                <a16:creationId xmlns:a16="http://schemas.microsoft.com/office/drawing/2014/main" id="{6E69EABF-4886-4E8D-963E-FA56F1E800A1}"/>
              </a:ext>
            </a:extLst>
          </p:cNvPr>
          <p:cNvSpPr>
            <a:spLocks noGrp="1"/>
          </p:cNvSpPr>
          <p:nvPr>
            <p:ph type="body" sz="quarter" idx="13"/>
          </p:nvPr>
        </p:nvSpPr>
        <p:spPr>
          <a:xfrm>
            <a:off x="205213" y="936395"/>
            <a:ext cx="3058492" cy="3297980"/>
          </a:xfrm>
        </p:spPr>
        <p:txBody>
          <a:bodyPr wrap="none" lIns="0" rIns="0">
            <a:noAutofit/>
          </a:bodyPr>
          <a:lstStyle/>
          <a:p>
            <a:r>
              <a:rPr lang="en-US" sz="9600" dirty="0">
                <a:solidFill>
                  <a:schemeClr val="bg1"/>
                </a:solidFill>
                <a:effectLst>
                  <a:outerShdw blurRad="38100" dist="38100" dir="2700000" algn="tl">
                    <a:srgbClr val="000000">
                      <a:alpha val="43137"/>
                    </a:srgbClr>
                  </a:outerShdw>
                </a:effectLst>
              </a:rPr>
              <a:t>4.5.</a:t>
            </a:r>
          </a:p>
          <a:p>
            <a:r>
              <a:rPr lang="sl-SI" sz="4400" spc="-50" dirty="0">
                <a:solidFill>
                  <a:schemeClr val="bg1"/>
                </a:solidFill>
                <a:effectLst>
                  <a:outerShdw blurRad="38100" dist="38100" dir="2700000" algn="tl">
                    <a:srgbClr val="000000">
                      <a:alpha val="43137"/>
                    </a:srgbClr>
                  </a:outerShdw>
                </a:effectLst>
              </a:rPr>
              <a:t>Čuječnost</a:t>
            </a:r>
            <a:endParaRPr lang="en-US" sz="4400" spc="-5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145900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Čuječnost</a:t>
            </a:r>
            <a:endParaRPr lang="en-US" sz="3600" b="1" dirty="0"/>
          </a:p>
        </p:txBody>
      </p:sp>
      <p:sp>
        <p:nvSpPr>
          <p:cNvPr id="11" name="CaixaDeTexto 10">
            <a:extLst>
              <a:ext uri="{FF2B5EF4-FFF2-40B4-BE49-F238E27FC236}">
                <a16:creationId xmlns:a16="http://schemas.microsoft.com/office/drawing/2014/main" id="{E5F5BB60-C719-4113-B57C-16A2F47C373A}"/>
              </a:ext>
            </a:extLst>
          </p:cNvPr>
          <p:cNvSpPr txBox="1"/>
          <p:nvPr/>
        </p:nvSpPr>
        <p:spPr>
          <a:xfrm>
            <a:off x="130265" y="1128770"/>
            <a:ext cx="6118135" cy="2251065"/>
          </a:xfrm>
          <a:prstGeom prst="rect">
            <a:avLst/>
          </a:prstGeom>
          <a:solidFill>
            <a:srgbClr val="FDDE00"/>
          </a:solidFill>
        </p:spPr>
        <p:txBody>
          <a:bodyPr wrap="square">
            <a:spAutoFit/>
          </a:bodyPr>
          <a:lstStyle/>
          <a:p>
            <a:pPr>
              <a:lnSpc>
                <a:spcPct val="150000"/>
              </a:lnSpc>
            </a:pPr>
            <a:r>
              <a:rPr lang="en-US" sz="2400" b="1" dirty="0">
                <a:solidFill>
                  <a:srgbClr val="303336"/>
                </a:solidFill>
              </a:rPr>
              <a:t>De</a:t>
            </a:r>
            <a:r>
              <a:rPr lang="sl-SI" sz="2400" b="1" dirty="0" err="1">
                <a:solidFill>
                  <a:srgbClr val="303336"/>
                </a:solidFill>
              </a:rPr>
              <a:t>finicija</a:t>
            </a:r>
            <a:r>
              <a:rPr lang="en-US" sz="2400" b="1" dirty="0">
                <a:solidFill>
                  <a:srgbClr val="303336"/>
                </a:solidFill>
              </a:rPr>
              <a:t> (</a:t>
            </a:r>
            <a:r>
              <a:rPr lang="en-US" sz="2400" b="1" dirty="0" err="1">
                <a:solidFill>
                  <a:srgbClr val="303336"/>
                </a:solidFill>
              </a:rPr>
              <a:t>Mirriam</a:t>
            </a:r>
            <a:r>
              <a:rPr lang="en-US" sz="2400" b="1" dirty="0">
                <a:solidFill>
                  <a:srgbClr val="303336"/>
                </a:solidFill>
              </a:rPr>
              <a:t>-Webster </a:t>
            </a:r>
            <a:r>
              <a:rPr lang="sl-SI" sz="2400" b="1" dirty="0">
                <a:solidFill>
                  <a:srgbClr val="303336"/>
                </a:solidFill>
              </a:rPr>
              <a:t>spletni slovar</a:t>
            </a:r>
            <a:r>
              <a:rPr lang="en-US" sz="2400" b="1" dirty="0">
                <a:solidFill>
                  <a:srgbClr val="303336"/>
                </a:solidFill>
              </a:rPr>
              <a:t>)</a:t>
            </a:r>
          </a:p>
          <a:p>
            <a:pPr>
              <a:lnSpc>
                <a:spcPct val="150000"/>
              </a:lnSpc>
            </a:pPr>
            <a:r>
              <a:rPr lang="sl-SI" sz="2400" dirty="0">
                <a:solidFill>
                  <a:srgbClr val="303336"/>
                </a:solidFill>
              </a:rPr>
              <a:t>Drža posameznika, v kateri slednji ne obsoja in se hkrati vsak trenutek popolnoma zaveda lastnih misli, čustev in izkustev. </a:t>
            </a:r>
            <a:endParaRPr lang="en-GB" sz="2400" dirty="0"/>
          </a:p>
        </p:txBody>
      </p:sp>
      <p:sp>
        <p:nvSpPr>
          <p:cNvPr id="14" name="CaixaDeTexto 13">
            <a:extLst>
              <a:ext uri="{FF2B5EF4-FFF2-40B4-BE49-F238E27FC236}">
                <a16:creationId xmlns:a16="http://schemas.microsoft.com/office/drawing/2014/main" id="{BB1E6B9B-B7C9-42D6-9EFE-4442AA9D0294}"/>
              </a:ext>
            </a:extLst>
          </p:cNvPr>
          <p:cNvSpPr txBox="1"/>
          <p:nvPr/>
        </p:nvSpPr>
        <p:spPr>
          <a:xfrm>
            <a:off x="6848475" y="4009262"/>
            <a:ext cx="5219700" cy="2251065"/>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b="1" dirty="0">
                <a:solidFill>
                  <a:srgbClr val="6ECECB"/>
                </a:solidFill>
              </a:rPr>
              <a:t>Tri temeljna načela</a:t>
            </a:r>
            <a:r>
              <a:rPr lang="en-US" sz="2400" b="1" dirty="0">
                <a:solidFill>
                  <a:srgbClr val="6ECECB"/>
                </a:solidFill>
              </a:rPr>
              <a:t>:</a:t>
            </a:r>
          </a:p>
          <a:p>
            <a:pPr>
              <a:lnSpc>
                <a:spcPct val="150000"/>
              </a:lnSpc>
              <a:buClr>
                <a:srgbClr val="6ECECB"/>
              </a:buClr>
              <a:buFont typeface="Arial" panose="020B0604020202020204" pitchFamily="34" charset="0"/>
              <a:buChar char="•"/>
            </a:pPr>
            <a:r>
              <a:rPr lang="en-US" sz="2400" dirty="0"/>
              <a:t> </a:t>
            </a:r>
            <a:r>
              <a:rPr lang="sl-SI" sz="2400" dirty="0"/>
              <a:t>Osredotočaj se na sedanjost</a:t>
            </a:r>
            <a:endParaRPr lang="en-US" sz="2400" dirty="0"/>
          </a:p>
          <a:p>
            <a:pPr>
              <a:lnSpc>
                <a:spcPct val="150000"/>
              </a:lnSpc>
              <a:buClr>
                <a:srgbClr val="6ECECB"/>
              </a:buClr>
              <a:buFont typeface="Arial" panose="020B0604020202020204" pitchFamily="34" charset="0"/>
              <a:buChar char="•"/>
            </a:pPr>
            <a:r>
              <a:rPr lang="en-GB" sz="2400" dirty="0"/>
              <a:t> </a:t>
            </a:r>
            <a:r>
              <a:rPr lang="sl-SI" sz="2400" dirty="0"/>
              <a:t>Zavedaj se notranjega izkustva</a:t>
            </a:r>
            <a:endParaRPr lang="en-GB" sz="2400" dirty="0"/>
          </a:p>
          <a:p>
            <a:pPr>
              <a:lnSpc>
                <a:spcPct val="150000"/>
              </a:lnSpc>
              <a:buClr>
                <a:srgbClr val="6ECECB"/>
              </a:buClr>
              <a:buFont typeface="Arial" panose="020B0604020202020204" pitchFamily="34" charset="0"/>
              <a:buChar char="•"/>
            </a:pPr>
            <a:r>
              <a:rPr lang="en-GB" sz="2400" dirty="0"/>
              <a:t> N</a:t>
            </a:r>
            <a:r>
              <a:rPr lang="sl-SI" sz="2400" dirty="0"/>
              <a:t>e obsojaj</a:t>
            </a:r>
            <a:endParaRPr lang="en-GB" sz="2400" dirty="0"/>
          </a:p>
        </p:txBody>
      </p:sp>
      <p:sp>
        <p:nvSpPr>
          <p:cNvPr id="10" name="CaixaDeTexto 9">
            <a:extLst>
              <a:ext uri="{FF2B5EF4-FFF2-40B4-BE49-F238E27FC236}">
                <a16:creationId xmlns:a16="http://schemas.microsoft.com/office/drawing/2014/main" id="{A528861C-B6BB-4B78-9295-2E4A679F3152}"/>
              </a:ext>
            </a:extLst>
          </p:cNvPr>
          <p:cNvSpPr txBox="1"/>
          <p:nvPr/>
        </p:nvSpPr>
        <p:spPr>
          <a:xfrm>
            <a:off x="130265" y="4240764"/>
            <a:ext cx="6118135" cy="2092881"/>
          </a:xfrm>
          <a:prstGeom prst="rect">
            <a:avLst/>
          </a:prstGeom>
          <a:noFill/>
        </p:spPr>
        <p:txBody>
          <a:bodyPr wrap="square">
            <a:spAutoFit/>
          </a:bodyPr>
          <a:lstStyle/>
          <a:p>
            <a:pPr algn="ctr">
              <a:spcAft>
                <a:spcPts val="1200"/>
              </a:spcAft>
            </a:pPr>
            <a:r>
              <a:rPr lang="sl-SI" sz="3000" b="0" i="1" u="none" strike="noStrike" baseline="0" dirty="0">
                <a:solidFill>
                  <a:srgbClr val="F7981D"/>
                </a:solidFill>
              </a:rPr>
              <a:t>Da bi lahko užival skodelico čaja, moraš biti popolnoma buden in prisoten</a:t>
            </a:r>
            <a:r>
              <a:rPr lang="en-US" sz="3000" b="0" i="1" u="none" strike="noStrike" baseline="0" dirty="0">
                <a:solidFill>
                  <a:srgbClr val="F7981D"/>
                </a:solidFill>
              </a:rPr>
              <a:t>.</a:t>
            </a:r>
          </a:p>
          <a:p>
            <a:pPr algn="r"/>
            <a:r>
              <a:rPr lang="en-US" sz="3000" dirty="0" err="1">
                <a:solidFill>
                  <a:schemeClr val="bg1">
                    <a:lumMod val="65000"/>
                  </a:schemeClr>
                </a:solidFill>
              </a:rPr>
              <a:t>Thích</a:t>
            </a:r>
            <a:r>
              <a:rPr lang="en-US" sz="3000" dirty="0">
                <a:solidFill>
                  <a:schemeClr val="bg1">
                    <a:lumMod val="65000"/>
                  </a:schemeClr>
                </a:solidFill>
              </a:rPr>
              <a:t> </a:t>
            </a:r>
            <a:r>
              <a:rPr lang="en-US" sz="3000" dirty="0" err="1">
                <a:solidFill>
                  <a:schemeClr val="bg1">
                    <a:lumMod val="65000"/>
                  </a:schemeClr>
                </a:solidFill>
              </a:rPr>
              <a:t>Nhất</a:t>
            </a:r>
            <a:r>
              <a:rPr lang="en-US" sz="3000" dirty="0">
                <a:solidFill>
                  <a:schemeClr val="bg1">
                    <a:lumMod val="65000"/>
                  </a:schemeClr>
                </a:solidFill>
              </a:rPr>
              <a:t> </a:t>
            </a:r>
            <a:r>
              <a:rPr lang="en-US" sz="3000" dirty="0" err="1">
                <a:solidFill>
                  <a:schemeClr val="bg1">
                    <a:lumMod val="65000"/>
                  </a:schemeClr>
                </a:solidFill>
              </a:rPr>
              <a:t>Hạnh</a:t>
            </a:r>
            <a:endParaRPr lang="en-GB" sz="3000" dirty="0">
              <a:solidFill>
                <a:schemeClr val="bg1">
                  <a:lumMod val="65000"/>
                </a:schemeClr>
              </a:solidFill>
            </a:endParaRPr>
          </a:p>
        </p:txBody>
      </p:sp>
      <p:pic>
        <p:nvPicPr>
          <p:cNvPr id="9" name="Imagem 8">
            <a:extLst>
              <a:ext uri="{FF2B5EF4-FFF2-40B4-BE49-F238E27FC236}">
                <a16:creationId xmlns:a16="http://schemas.microsoft.com/office/drawing/2014/main" id="{9721FAED-3F9F-4E0E-B54E-95C70FF315C6}"/>
              </a:ext>
            </a:extLst>
          </p:cNvPr>
          <p:cNvPicPr>
            <a:picLocks noChangeAspect="1"/>
          </p:cNvPicPr>
          <p:nvPr/>
        </p:nvPicPr>
        <p:blipFill>
          <a:blip r:embed="rId3"/>
          <a:stretch>
            <a:fillRect/>
          </a:stretch>
        </p:blipFill>
        <p:spPr>
          <a:xfrm>
            <a:off x="6619874" y="0"/>
            <a:ext cx="5572126" cy="3751207"/>
          </a:xfrm>
          <a:prstGeom prst="rect">
            <a:avLst/>
          </a:prstGeom>
        </p:spPr>
      </p:pic>
    </p:spTree>
    <p:extLst>
      <p:ext uri="{BB962C8B-B14F-4D97-AF65-F5344CB8AC3E}">
        <p14:creationId xmlns:p14="http://schemas.microsoft.com/office/powerpoint/2010/main" val="17454218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A248E12B-DCAC-4D5D-813C-35E931A959C2}"/>
              </a:ext>
            </a:extLst>
          </p:cNvPr>
          <p:cNvPicPr>
            <a:picLocks noChangeAspect="1"/>
          </p:cNvPicPr>
          <p:nvPr/>
        </p:nvPicPr>
        <p:blipFill>
          <a:blip r:embed="rId2"/>
          <a:stretch>
            <a:fillRect/>
          </a:stretch>
        </p:blipFill>
        <p:spPr>
          <a:xfrm>
            <a:off x="6096000" y="2809556"/>
            <a:ext cx="6096000" cy="4048444"/>
          </a:xfrm>
          <a:prstGeom prst="rect">
            <a:avLst/>
          </a:prstGeom>
        </p:spPr>
      </p:pic>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Čuječnost</a:t>
            </a:r>
            <a:endParaRPr lang="en-US" sz="3600" b="1" dirty="0"/>
          </a:p>
        </p:txBody>
      </p:sp>
      <p:sp>
        <p:nvSpPr>
          <p:cNvPr id="21" name="CaixaDeTexto 20">
            <a:extLst>
              <a:ext uri="{FF2B5EF4-FFF2-40B4-BE49-F238E27FC236}">
                <a16:creationId xmlns:a16="http://schemas.microsoft.com/office/drawing/2014/main" id="{A36E63E5-D57C-41F8-81B6-8CEE21F9FCAB}"/>
              </a:ext>
            </a:extLst>
          </p:cNvPr>
          <p:cNvSpPr txBox="1"/>
          <p:nvPr/>
        </p:nvSpPr>
        <p:spPr>
          <a:xfrm>
            <a:off x="389104" y="1046457"/>
            <a:ext cx="5154478" cy="5021055"/>
          </a:xfrm>
          <a:prstGeom prst="rect">
            <a:avLst/>
          </a:prstGeom>
          <a:noFill/>
        </p:spPr>
        <p:txBody>
          <a:bodyPr wrap="square">
            <a:spAutoFit/>
          </a:bodyPr>
          <a:lstStyle/>
          <a:p>
            <a:pPr>
              <a:lnSpc>
                <a:spcPct val="150000"/>
              </a:lnSpc>
            </a:pPr>
            <a:r>
              <a:rPr lang="sl-SI" sz="2400" b="1" dirty="0">
                <a:solidFill>
                  <a:srgbClr val="6ECECB"/>
                </a:solidFill>
              </a:rPr>
              <a:t>Aktivnosti, ki pospešujejo čuječnost</a:t>
            </a:r>
            <a:r>
              <a:rPr lang="en-US" sz="2400" b="1" dirty="0">
                <a:solidFill>
                  <a:srgbClr val="6ECECB"/>
                </a:solidFill>
              </a:rPr>
              <a:t>:</a:t>
            </a:r>
          </a:p>
          <a:p>
            <a:pPr>
              <a:lnSpc>
                <a:spcPct val="150000"/>
              </a:lnSpc>
              <a:buClr>
                <a:srgbClr val="6ECECB"/>
              </a:buClr>
              <a:buFont typeface="Arial" panose="020B0604020202020204" pitchFamily="34" charset="0"/>
              <a:buChar char="•"/>
            </a:pPr>
            <a:r>
              <a:rPr lang="en-US" sz="2400" dirty="0"/>
              <a:t> </a:t>
            </a:r>
            <a:r>
              <a:rPr lang="sl-SI" sz="2400" dirty="0"/>
              <a:t>Preživljanje časa v naravi</a:t>
            </a:r>
            <a:endParaRPr lang="en-US" sz="2400" dirty="0"/>
          </a:p>
          <a:p>
            <a:pPr>
              <a:lnSpc>
                <a:spcPct val="150000"/>
              </a:lnSpc>
              <a:buClr>
                <a:srgbClr val="6ECECB"/>
              </a:buClr>
              <a:buFont typeface="Arial" panose="020B0604020202020204" pitchFamily="34" charset="0"/>
              <a:buChar char="•"/>
            </a:pPr>
            <a:r>
              <a:rPr lang="en-US" sz="2400" dirty="0"/>
              <a:t> </a:t>
            </a:r>
            <a:r>
              <a:rPr lang="sl-SI" sz="2400" dirty="0"/>
              <a:t>Sprehodi/pohodi po mirnih krajih</a:t>
            </a:r>
          </a:p>
          <a:p>
            <a:pPr>
              <a:lnSpc>
                <a:spcPct val="150000"/>
              </a:lnSpc>
              <a:buClr>
                <a:srgbClr val="6ECECB"/>
              </a:buClr>
              <a:buFont typeface="Arial" panose="020B0604020202020204" pitchFamily="34" charset="0"/>
              <a:buChar char="•"/>
            </a:pPr>
            <a:r>
              <a:rPr lang="sl-SI" sz="2400" dirty="0"/>
              <a:t> Kontemplacija</a:t>
            </a:r>
            <a:endParaRPr lang="en-US" sz="2400" dirty="0"/>
          </a:p>
          <a:p>
            <a:pPr>
              <a:lnSpc>
                <a:spcPct val="150000"/>
              </a:lnSpc>
              <a:buClr>
                <a:srgbClr val="6ECECB"/>
              </a:buClr>
              <a:buFont typeface="Arial" panose="020B0604020202020204" pitchFamily="34" charset="0"/>
              <a:buChar char="•"/>
            </a:pPr>
            <a:r>
              <a:rPr lang="en-US" sz="2400" dirty="0"/>
              <a:t> Med</a:t>
            </a:r>
            <a:r>
              <a:rPr lang="sl-SI" sz="2400" dirty="0" err="1"/>
              <a:t>itacija</a:t>
            </a:r>
            <a:endParaRPr lang="en-US" sz="2400" dirty="0"/>
          </a:p>
          <a:p>
            <a:pPr>
              <a:lnSpc>
                <a:spcPct val="150000"/>
              </a:lnSpc>
              <a:buClr>
                <a:srgbClr val="6ECECB"/>
              </a:buClr>
              <a:buFont typeface="Arial" panose="020B0604020202020204" pitchFamily="34" charset="0"/>
              <a:buChar char="•"/>
            </a:pPr>
            <a:r>
              <a:rPr lang="en-US" sz="2400" dirty="0"/>
              <a:t> </a:t>
            </a:r>
            <a:r>
              <a:rPr lang="sl-SI" sz="2400" dirty="0"/>
              <a:t>Uživanje ob dobri hrani</a:t>
            </a:r>
            <a:endParaRPr lang="en-US" sz="2400" dirty="0"/>
          </a:p>
          <a:p>
            <a:pPr>
              <a:lnSpc>
                <a:spcPct val="150000"/>
              </a:lnSpc>
              <a:buClr>
                <a:srgbClr val="6ECECB"/>
              </a:buClr>
              <a:buFont typeface="Arial" panose="020B0604020202020204" pitchFamily="34" charset="0"/>
              <a:buChar char="•"/>
            </a:pPr>
            <a:r>
              <a:rPr lang="en-US" sz="2400" dirty="0"/>
              <a:t> Yoga</a:t>
            </a:r>
          </a:p>
          <a:p>
            <a:pPr>
              <a:lnSpc>
                <a:spcPct val="150000"/>
              </a:lnSpc>
              <a:buClr>
                <a:srgbClr val="6ECECB"/>
              </a:buClr>
              <a:buFont typeface="Arial" panose="020B0604020202020204" pitchFamily="34" charset="0"/>
              <a:buChar char="•"/>
            </a:pPr>
            <a:r>
              <a:rPr lang="en-US" sz="2400" dirty="0"/>
              <a:t> </a:t>
            </a:r>
            <a:r>
              <a:rPr lang="sl-SI" sz="2400" dirty="0" err="1"/>
              <a:t>Tai</a:t>
            </a:r>
            <a:r>
              <a:rPr lang="sl-SI" sz="2400" dirty="0"/>
              <a:t> </a:t>
            </a:r>
            <a:r>
              <a:rPr lang="sl-SI" sz="2400" dirty="0" err="1"/>
              <a:t>chi</a:t>
            </a:r>
            <a:r>
              <a:rPr lang="sl-SI" sz="2400" dirty="0"/>
              <a:t>, </a:t>
            </a:r>
            <a:r>
              <a:rPr lang="sl-SI" sz="2400" dirty="0" err="1"/>
              <a:t>Qigong</a:t>
            </a:r>
            <a:endParaRPr lang="en-US" sz="2400" dirty="0"/>
          </a:p>
          <a:p>
            <a:pPr>
              <a:lnSpc>
                <a:spcPct val="150000"/>
              </a:lnSpc>
              <a:buClr>
                <a:srgbClr val="6ECECB"/>
              </a:buClr>
              <a:buFont typeface="Arial" panose="020B0604020202020204" pitchFamily="34" charset="0"/>
              <a:buChar char="•"/>
            </a:pPr>
            <a:r>
              <a:rPr lang="en-US" sz="2400" dirty="0"/>
              <a:t> </a:t>
            </a:r>
            <a:r>
              <a:rPr lang="sl-SI" sz="2400" dirty="0"/>
              <a:t>Pisanje dnevnika</a:t>
            </a:r>
            <a:endParaRPr lang="en-US" sz="2400" dirty="0"/>
          </a:p>
        </p:txBody>
      </p:sp>
      <p:sp>
        <p:nvSpPr>
          <p:cNvPr id="23" name="CaixaDeTexto 22">
            <a:extLst>
              <a:ext uri="{FF2B5EF4-FFF2-40B4-BE49-F238E27FC236}">
                <a16:creationId xmlns:a16="http://schemas.microsoft.com/office/drawing/2014/main" id="{B044FD1D-32FF-4AF1-864F-7289DC15A421}"/>
              </a:ext>
            </a:extLst>
          </p:cNvPr>
          <p:cNvSpPr txBox="1"/>
          <p:nvPr/>
        </p:nvSpPr>
        <p:spPr>
          <a:xfrm>
            <a:off x="5460449" y="794696"/>
            <a:ext cx="5982511" cy="2251065"/>
          </a:xfrm>
          <a:prstGeom prst="rect">
            <a:avLst/>
          </a:prstGeom>
          <a:solidFill>
            <a:srgbClr val="6ECECB"/>
          </a:solidFill>
        </p:spPr>
        <p:txBody>
          <a:bodyPr wrap="square" rtlCol="0">
            <a:spAutoFit/>
          </a:bodyPr>
          <a:lstStyle>
            <a:defPPr>
              <a:defRPr lang="en-US"/>
            </a:defPPr>
            <a:lvl1pPr>
              <a:lnSpc>
                <a:spcPct val="150000"/>
              </a:lnSpc>
              <a:spcAft>
                <a:spcPts val="600"/>
              </a:spcAft>
              <a:defRPr sz="1600" spc="-20"/>
            </a:lvl1pPr>
          </a:lstStyle>
          <a:p>
            <a:r>
              <a:rPr lang="sl-SI" sz="2400" b="1" spc="0" dirty="0">
                <a:solidFill>
                  <a:schemeClr val="bg1"/>
                </a:solidFill>
                <a:effectLst>
                  <a:outerShdw blurRad="38100" dist="38100" dir="2700000" algn="tl">
                    <a:srgbClr val="000000">
                      <a:alpha val="43137"/>
                    </a:srgbClr>
                  </a:outerShdw>
                </a:effectLst>
              </a:rPr>
              <a:t>Čuječnost se nanaša na vzdrževanje pozitivnih čustev, nadzorovanje in odklon od negativnih čustev, izboljšano socialno vedenje ter pomirjenost</a:t>
            </a:r>
            <a:r>
              <a:rPr lang="pt-PT" sz="2400" b="1" spc="0" dirty="0">
                <a:solidFill>
                  <a:schemeClr val="bg1"/>
                </a:solidFill>
                <a:effectLst>
                  <a:outerShdw blurRad="38100" dist="38100" dir="2700000" algn="tl">
                    <a:srgbClr val="000000">
                      <a:alpha val="43137"/>
                    </a:srgbClr>
                  </a:outerShdw>
                </a:effectLst>
              </a:rPr>
              <a:t>.</a:t>
            </a:r>
            <a:endParaRPr lang="en-GB" sz="2400" b="1" spc="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46423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53916"/>
          </a:xfrm>
          <a:prstGeom prst="rect">
            <a:avLst/>
          </a:prstGeom>
          <a:noFill/>
        </p:spPr>
        <p:txBody>
          <a:bodyPr wrap="square">
            <a:spAutoFit/>
          </a:bodyPr>
          <a:lstStyle/>
          <a:p>
            <a:r>
              <a:rPr lang="en-GB" sz="1050" dirty="0">
                <a:hlinkClick r:id="rId4"/>
              </a:rPr>
              <a:t>https://youtu.be/w8Nsa45d0XE</a:t>
            </a:r>
            <a:r>
              <a:rPr lang="en-GB" sz="1050" dirty="0"/>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Video #5</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5"/>
          <a:stretch>
            <a:fillRect/>
          </a:stretch>
        </p:blipFill>
        <p:spPr>
          <a:xfrm>
            <a:off x="367039" y="337780"/>
            <a:ext cx="720000" cy="720000"/>
          </a:xfrm>
          <a:prstGeom prst="rect">
            <a:avLst/>
          </a:prstGeom>
        </p:spPr>
      </p:pic>
      <p:sp>
        <p:nvSpPr>
          <p:cNvPr id="7" name="CaixaDeTexto 6">
            <a:extLst>
              <a:ext uri="{FF2B5EF4-FFF2-40B4-BE49-F238E27FC236}">
                <a16:creationId xmlns:a16="http://schemas.microsoft.com/office/drawing/2014/main" id="{CEC23716-FBE7-43A3-B1FC-C47076A2BA4F}"/>
              </a:ext>
            </a:extLst>
          </p:cNvPr>
          <p:cNvSpPr txBox="1"/>
          <p:nvPr/>
        </p:nvSpPr>
        <p:spPr>
          <a:xfrm>
            <a:off x="9843516" y="1228725"/>
            <a:ext cx="2293620" cy="1200329"/>
          </a:xfrm>
          <a:prstGeom prst="rect">
            <a:avLst/>
          </a:prstGeom>
          <a:noFill/>
        </p:spPr>
        <p:txBody>
          <a:bodyPr wrap="square">
            <a:spAutoFit/>
          </a:bodyPr>
          <a:lstStyle/>
          <a:p>
            <a:r>
              <a:rPr lang="en-US" sz="2400" b="1" i="1" dirty="0">
                <a:solidFill>
                  <a:schemeClr val="bg1">
                    <a:lumMod val="65000"/>
                  </a:schemeClr>
                </a:solidFill>
              </a:rPr>
              <a:t>Your Thoughts are Bubbles - Jon Kabat-Zinn</a:t>
            </a:r>
            <a:endParaRPr lang="en-GB" sz="2400" b="1" i="1" dirty="0">
              <a:solidFill>
                <a:schemeClr val="bg1">
                  <a:lumMod val="65000"/>
                </a:schemeClr>
              </a:solidFill>
            </a:endParaRPr>
          </a:p>
        </p:txBody>
      </p:sp>
      <p:pic>
        <p:nvPicPr>
          <p:cNvPr id="4" name="Multimédia Online 3" title="Your Thoughts are Bubbles - Jon Kabat-Zinn">
            <a:hlinkClick r:id="" action="ppaction://media"/>
            <a:extLst>
              <a:ext uri="{FF2B5EF4-FFF2-40B4-BE49-F238E27FC236}">
                <a16:creationId xmlns:a16="http://schemas.microsoft.com/office/drawing/2014/main" id="{157BE074-2C4E-4655-85C9-CE710EE356EC}"/>
              </a:ext>
            </a:extLst>
          </p:cNvPr>
          <p:cNvPicPr>
            <a:picLocks noRot="1"/>
          </p:cNvPicPr>
          <p:nvPr>
            <a:videoFile r:link="rId1"/>
          </p:nvPr>
        </p:nvPicPr>
        <p:blipFill>
          <a:blip r:embed="rId6"/>
          <a:stretch>
            <a:fillRect/>
          </a:stretch>
        </p:blipFill>
        <p:spPr>
          <a:xfrm>
            <a:off x="2660912" y="1283630"/>
            <a:ext cx="6948000" cy="4284000"/>
          </a:xfrm>
          <a:prstGeom prst="rect">
            <a:avLst/>
          </a:prstGeom>
        </p:spPr>
      </p:pic>
    </p:spTree>
    <p:extLst>
      <p:ext uri="{BB962C8B-B14F-4D97-AF65-F5344CB8AC3E}">
        <p14:creationId xmlns:p14="http://schemas.microsoft.com/office/powerpoint/2010/main" val="330192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Čuječnost</a:t>
            </a:r>
            <a:r>
              <a:rPr lang="en-US" sz="3600" b="1" dirty="0"/>
              <a:t>: </a:t>
            </a:r>
            <a:r>
              <a:rPr lang="sl-SI" sz="3600" b="1" dirty="0"/>
              <a:t>Dve perspektivi</a:t>
            </a:r>
            <a:endParaRPr lang="en-US" sz="3600" b="1" dirty="0"/>
          </a:p>
        </p:txBody>
      </p:sp>
      <p:sp>
        <p:nvSpPr>
          <p:cNvPr id="5" name="Retângulo 4">
            <a:extLst>
              <a:ext uri="{FF2B5EF4-FFF2-40B4-BE49-F238E27FC236}">
                <a16:creationId xmlns:a16="http://schemas.microsoft.com/office/drawing/2014/main" id="{B2365F15-6977-481D-8472-BFCD07166A96}"/>
              </a:ext>
            </a:extLst>
          </p:cNvPr>
          <p:cNvSpPr/>
          <p:nvPr/>
        </p:nvSpPr>
        <p:spPr>
          <a:xfrm>
            <a:off x="2749087" y="1447534"/>
            <a:ext cx="4608000" cy="3589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dirty="0">
                <a:solidFill>
                  <a:schemeClr val="tx1"/>
                </a:solidFill>
              </a:rPr>
              <a:t>Budistična filozofija</a:t>
            </a:r>
            <a:endParaRPr lang="en-GB" sz="2400" dirty="0">
              <a:solidFill>
                <a:schemeClr val="tx1"/>
              </a:solidFill>
            </a:endParaRPr>
          </a:p>
        </p:txBody>
      </p:sp>
      <p:sp>
        <p:nvSpPr>
          <p:cNvPr id="6" name="Retângulo 5">
            <a:extLst>
              <a:ext uri="{FF2B5EF4-FFF2-40B4-BE49-F238E27FC236}">
                <a16:creationId xmlns:a16="http://schemas.microsoft.com/office/drawing/2014/main" id="{048D36F5-4DEB-4742-BC2F-982CF0575EC1}"/>
              </a:ext>
            </a:extLst>
          </p:cNvPr>
          <p:cNvSpPr/>
          <p:nvPr/>
        </p:nvSpPr>
        <p:spPr>
          <a:xfrm>
            <a:off x="7476347" y="1447534"/>
            <a:ext cx="4608000" cy="3589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dirty="0">
                <a:solidFill>
                  <a:schemeClr val="tx1"/>
                </a:solidFill>
              </a:rPr>
              <a:t>Vzhodna socialna psihologija</a:t>
            </a:r>
            <a:endParaRPr lang="en-GB" sz="2400" dirty="0">
              <a:solidFill>
                <a:schemeClr val="tx1"/>
              </a:solidFill>
            </a:endParaRPr>
          </a:p>
        </p:txBody>
      </p:sp>
      <p:sp>
        <p:nvSpPr>
          <p:cNvPr id="7" name="Retângulo 6">
            <a:extLst>
              <a:ext uri="{FF2B5EF4-FFF2-40B4-BE49-F238E27FC236}">
                <a16:creationId xmlns:a16="http://schemas.microsoft.com/office/drawing/2014/main" id="{83E1D6C5-2A3F-48F7-B6B3-87EC542B00C9}"/>
              </a:ext>
            </a:extLst>
          </p:cNvPr>
          <p:cNvSpPr/>
          <p:nvPr/>
        </p:nvSpPr>
        <p:spPr>
          <a:xfrm>
            <a:off x="2749087" y="1857299"/>
            <a:ext cx="4608000" cy="1188796"/>
          </a:xfrm>
          <a:prstGeom prst="rect">
            <a:avLst/>
          </a:prstGeom>
          <a:solidFill>
            <a:srgbClr val="E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dirty="0">
                <a:solidFill>
                  <a:schemeClr val="tx1"/>
                </a:solidFill>
              </a:rPr>
              <a:t>Zavedati se lastnega zavedanja</a:t>
            </a:r>
            <a:endParaRPr lang="en-GB" sz="2400" dirty="0">
              <a:solidFill>
                <a:schemeClr val="tx1"/>
              </a:solidFill>
            </a:endParaRPr>
          </a:p>
          <a:p>
            <a:r>
              <a:rPr lang="en-GB" sz="2400" b="1" i="1" dirty="0">
                <a:solidFill>
                  <a:srgbClr val="F7981D"/>
                </a:solidFill>
              </a:rPr>
              <a:t>↘</a:t>
            </a:r>
            <a:r>
              <a:rPr lang="en-GB" sz="2400" i="1" dirty="0">
                <a:solidFill>
                  <a:schemeClr val="tx1"/>
                </a:solidFill>
              </a:rPr>
              <a:t> </a:t>
            </a:r>
            <a:r>
              <a:rPr lang="sl-SI" sz="2400" i="1" dirty="0">
                <a:solidFill>
                  <a:schemeClr val="tx1"/>
                </a:solidFill>
              </a:rPr>
              <a:t>Zavedati se zavedanja</a:t>
            </a:r>
            <a:endParaRPr lang="en-GB" sz="2400" i="1" dirty="0">
              <a:solidFill>
                <a:schemeClr val="tx1"/>
              </a:solidFill>
            </a:endParaRPr>
          </a:p>
        </p:txBody>
      </p:sp>
      <p:sp>
        <p:nvSpPr>
          <p:cNvPr id="8" name="Retângulo 7">
            <a:extLst>
              <a:ext uri="{FF2B5EF4-FFF2-40B4-BE49-F238E27FC236}">
                <a16:creationId xmlns:a16="http://schemas.microsoft.com/office/drawing/2014/main" id="{5CA36AA1-AF5B-4E41-A708-497B53D715CB}"/>
              </a:ext>
            </a:extLst>
          </p:cNvPr>
          <p:cNvSpPr/>
          <p:nvPr/>
        </p:nvSpPr>
        <p:spPr>
          <a:xfrm>
            <a:off x="2749087" y="3102060"/>
            <a:ext cx="4608000" cy="29939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Namensko opazovanje</a:t>
            </a:r>
            <a:endParaRPr lang="en-GB" sz="2400" dirty="0">
              <a:solidFill>
                <a:schemeClr val="tx1"/>
              </a:solidFill>
            </a:endParaRPr>
          </a:p>
          <a:p>
            <a:pPr>
              <a:spcAft>
                <a:spcPts val="1200"/>
              </a:spcAft>
            </a:pPr>
            <a:r>
              <a:rPr lang="en-GB" sz="2400" b="1" i="1" dirty="0">
                <a:solidFill>
                  <a:srgbClr val="F7981D"/>
                </a:solidFill>
              </a:rPr>
              <a:t>↘ </a:t>
            </a:r>
            <a:r>
              <a:rPr lang="sl-SI" sz="2400" i="1" dirty="0">
                <a:solidFill>
                  <a:schemeClr val="tx1"/>
                </a:solidFill>
              </a:rPr>
              <a:t>Pozornost skozi čutila</a:t>
            </a:r>
            <a:endParaRPr lang="en-GB" sz="2400" i="1" dirty="0">
              <a:solidFill>
                <a:schemeClr val="tx1"/>
              </a:solidFill>
            </a:endParaRPr>
          </a:p>
          <a:p>
            <a:pPr>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Zavedanje sedanjega trenutka</a:t>
            </a:r>
            <a:endParaRPr lang="en-GB" sz="2400" dirty="0">
              <a:solidFill>
                <a:schemeClr val="tx1"/>
              </a:solidFill>
            </a:endParaRPr>
          </a:p>
          <a:p>
            <a:pPr>
              <a:spcAft>
                <a:spcPts val="1200"/>
              </a:spcAft>
            </a:pPr>
            <a:r>
              <a:rPr lang="en-GB" sz="2400" b="1" i="1" dirty="0">
                <a:solidFill>
                  <a:srgbClr val="F7981D"/>
                </a:solidFill>
              </a:rPr>
              <a:t>↘ </a:t>
            </a:r>
            <a:r>
              <a:rPr lang="en-GB" sz="2400" i="1" dirty="0">
                <a:solidFill>
                  <a:schemeClr val="tx1"/>
                </a:solidFill>
              </a:rPr>
              <a:t>B</a:t>
            </a:r>
            <a:r>
              <a:rPr lang="sl-SI" sz="2400" i="1" dirty="0">
                <a:solidFill>
                  <a:schemeClr val="tx1"/>
                </a:solidFill>
              </a:rPr>
              <a:t>iti prisoten</a:t>
            </a:r>
            <a:endParaRPr lang="en-GB" sz="2400" i="1" dirty="0">
              <a:solidFill>
                <a:schemeClr val="tx1"/>
              </a:solidFill>
            </a:endParaRPr>
          </a:p>
          <a:p>
            <a:pPr>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Zavedanje brez obsojanja</a:t>
            </a:r>
            <a:endParaRPr lang="en-GB" sz="2400" dirty="0">
              <a:solidFill>
                <a:schemeClr val="tx1"/>
              </a:solidFill>
            </a:endParaRPr>
          </a:p>
          <a:p>
            <a:pPr>
              <a:spcAft>
                <a:spcPts val="300"/>
              </a:spcAft>
            </a:pPr>
            <a:r>
              <a:rPr lang="en-GB" sz="2400" b="1" i="1" dirty="0">
                <a:solidFill>
                  <a:srgbClr val="F7981D"/>
                </a:solidFill>
              </a:rPr>
              <a:t>↘ </a:t>
            </a:r>
            <a:r>
              <a:rPr lang="sl-SI" sz="2400" i="1" dirty="0">
                <a:solidFill>
                  <a:schemeClr val="tx1"/>
                </a:solidFill>
              </a:rPr>
              <a:t>Odveza od lastnih misli</a:t>
            </a:r>
            <a:endParaRPr lang="en-GB" sz="2400" i="1" dirty="0">
              <a:solidFill>
                <a:schemeClr val="tx1"/>
              </a:solidFill>
            </a:endParaRPr>
          </a:p>
          <a:p>
            <a:r>
              <a:rPr lang="en-GB" sz="2400" b="1" i="1" dirty="0">
                <a:solidFill>
                  <a:srgbClr val="F7981D"/>
                </a:solidFill>
              </a:rPr>
              <a:t>↘</a:t>
            </a:r>
            <a:r>
              <a:rPr lang="sl-SI" sz="2400" b="1" i="1" dirty="0">
                <a:solidFill>
                  <a:srgbClr val="F7981D"/>
                </a:solidFill>
              </a:rPr>
              <a:t> </a:t>
            </a:r>
            <a:r>
              <a:rPr lang="sl-SI" sz="2400" i="1" dirty="0">
                <a:solidFill>
                  <a:schemeClr val="tx1"/>
                </a:solidFill>
              </a:rPr>
              <a:t>Sprejeti čustva</a:t>
            </a:r>
            <a:endParaRPr lang="en-GB" sz="2400" i="1" dirty="0">
              <a:solidFill>
                <a:schemeClr val="tx1"/>
              </a:solidFill>
            </a:endParaRPr>
          </a:p>
        </p:txBody>
      </p:sp>
      <p:sp>
        <p:nvSpPr>
          <p:cNvPr id="12" name="Retângulo 11">
            <a:extLst>
              <a:ext uri="{FF2B5EF4-FFF2-40B4-BE49-F238E27FC236}">
                <a16:creationId xmlns:a16="http://schemas.microsoft.com/office/drawing/2014/main" id="{4720F262-106E-40EF-9188-FFFF78560E76}"/>
              </a:ext>
            </a:extLst>
          </p:cNvPr>
          <p:cNvSpPr/>
          <p:nvPr/>
        </p:nvSpPr>
        <p:spPr>
          <a:xfrm>
            <a:off x="7476347" y="1857299"/>
            <a:ext cx="4608000" cy="1188796"/>
          </a:xfrm>
          <a:prstGeom prst="rect">
            <a:avLst/>
          </a:prstGeom>
          <a:solidFill>
            <a:srgbClr val="E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dirty="0">
                <a:solidFill>
                  <a:schemeClr val="tx1"/>
                </a:solidFill>
              </a:rPr>
              <a:t>Zavestno zavedanje</a:t>
            </a:r>
            <a:endParaRPr lang="en-GB" sz="2400" dirty="0">
              <a:solidFill>
                <a:schemeClr val="tx1"/>
              </a:solidFill>
            </a:endParaRPr>
          </a:p>
          <a:p>
            <a:r>
              <a:rPr lang="en-GB" sz="2400" b="1" i="1" dirty="0">
                <a:solidFill>
                  <a:srgbClr val="F7981D"/>
                </a:solidFill>
              </a:rPr>
              <a:t>↘ </a:t>
            </a:r>
            <a:r>
              <a:rPr lang="sl-SI" sz="2400" i="1" dirty="0">
                <a:solidFill>
                  <a:schemeClr val="tx1"/>
                </a:solidFill>
              </a:rPr>
              <a:t>Zavedati se informacij in okolice</a:t>
            </a:r>
            <a:endParaRPr lang="en-GB" sz="2400" i="1" dirty="0">
              <a:solidFill>
                <a:schemeClr val="tx1"/>
              </a:solidFill>
            </a:endParaRPr>
          </a:p>
        </p:txBody>
      </p:sp>
      <p:sp>
        <p:nvSpPr>
          <p:cNvPr id="13" name="Retângulo 12">
            <a:extLst>
              <a:ext uri="{FF2B5EF4-FFF2-40B4-BE49-F238E27FC236}">
                <a16:creationId xmlns:a16="http://schemas.microsoft.com/office/drawing/2014/main" id="{89AB82E7-4C6C-433D-835F-1C339803C028}"/>
              </a:ext>
            </a:extLst>
          </p:cNvPr>
          <p:cNvSpPr/>
          <p:nvPr/>
        </p:nvSpPr>
        <p:spPr>
          <a:xfrm>
            <a:off x="7476347" y="3102060"/>
            <a:ext cx="4608000" cy="29939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Clr>
                <a:srgbClr val="6ECECB"/>
              </a:buClr>
              <a:buFont typeface="Arial" panose="020B0604020202020204" pitchFamily="34" charset="0"/>
              <a:buChar char="•"/>
            </a:pPr>
            <a:r>
              <a:rPr lang="en-GB" sz="2400" spc="-20" dirty="0">
                <a:solidFill>
                  <a:schemeClr val="tx1"/>
                </a:solidFill>
              </a:rPr>
              <a:t> </a:t>
            </a:r>
            <a:r>
              <a:rPr lang="sl-SI" sz="2400" spc="-20" dirty="0">
                <a:solidFill>
                  <a:schemeClr val="tx1"/>
                </a:solidFill>
              </a:rPr>
              <a:t>Iskanje različnih vidikov</a:t>
            </a:r>
            <a:endParaRPr lang="en-GB" sz="2400" spc="-20" dirty="0">
              <a:solidFill>
                <a:schemeClr val="tx1"/>
              </a:solidFill>
            </a:endParaRPr>
          </a:p>
          <a:p>
            <a:pPr>
              <a:spcAft>
                <a:spcPts val="900"/>
              </a:spcAft>
            </a:pPr>
            <a:r>
              <a:rPr lang="en-GB" sz="2400" b="1" i="1" dirty="0">
                <a:solidFill>
                  <a:srgbClr val="F7981D"/>
                </a:solidFill>
              </a:rPr>
              <a:t>↘ </a:t>
            </a:r>
            <a:r>
              <a:rPr lang="sl-SI" sz="2400" i="1" spc="-20" dirty="0">
                <a:solidFill>
                  <a:schemeClr val="tx1"/>
                </a:solidFill>
              </a:rPr>
              <a:t>Pozornost na okolico</a:t>
            </a:r>
            <a:endParaRPr lang="en-GB" sz="2400" i="1" spc="-20" dirty="0">
              <a:solidFill>
                <a:schemeClr val="tx1"/>
              </a:solidFill>
            </a:endParaRPr>
          </a:p>
          <a:p>
            <a:pPr indent="-285750">
              <a:buClr>
                <a:srgbClr val="6ECECB"/>
              </a:buClr>
              <a:buFont typeface="Arial" panose="020B0604020202020204" pitchFamily="34" charset="0"/>
              <a:buChar char="•"/>
            </a:pPr>
            <a:r>
              <a:rPr lang="en-GB" sz="2400" spc="-20" dirty="0">
                <a:solidFill>
                  <a:schemeClr val="tx1"/>
                </a:solidFill>
              </a:rPr>
              <a:t>A</a:t>
            </a:r>
            <a:r>
              <a:rPr lang="sl-SI" sz="2400" spc="-20" dirty="0" err="1">
                <a:solidFill>
                  <a:schemeClr val="tx1"/>
                </a:solidFill>
              </a:rPr>
              <a:t>ktivno</a:t>
            </a:r>
            <a:r>
              <a:rPr lang="sl-SI" sz="2400" spc="-20" dirty="0">
                <a:solidFill>
                  <a:schemeClr val="tx1"/>
                </a:solidFill>
              </a:rPr>
              <a:t> vključevanje v sedanjost</a:t>
            </a:r>
            <a:endParaRPr lang="en-GB" sz="2400" spc="-20" dirty="0">
              <a:solidFill>
                <a:schemeClr val="tx1"/>
              </a:solidFill>
            </a:endParaRPr>
          </a:p>
          <a:p>
            <a:pPr>
              <a:spcAft>
                <a:spcPts val="900"/>
              </a:spcAft>
            </a:pPr>
            <a:r>
              <a:rPr lang="en-GB" sz="2400" b="1" i="1" dirty="0">
                <a:solidFill>
                  <a:srgbClr val="F7981D"/>
                </a:solidFill>
              </a:rPr>
              <a:t>↘ </a:t>
            </a:r>
            <a:r>
              <a:rPr lang="sl-SI" sz="2400" i="1" spc="-20" dirty="0">
                <a:solidFill>
                  <a:schemeClr val="tx1"/>
                </a:solidFill>
              </a:rPr>
              <a:t>Koncentracija na sedanjost</a:t>
            </a:r>
            <a:endParaRPr lang="en-GB" sz="2400" i="1" spc="-20" dirty="0">
              <a:solidFill>
                <a:schemeClr val="tx1"/>
              </a:solidFill>
            </a:endParaRPr>
          </a:p>
          <a:p>
            <a:pPr>
              <a:buClr>
                <a:srgbClr val="6ECECB"/>
              </a:buClr>
              <a:buFont typeface="Arial" panose="020B0604020202020204" pitchFamily="34" charset="0"/>
              <a:buChar char="•"/>
            </a:pPr>
            <a:r>
              <a:rPr lang="en-GB" sz="2400" spc="-20" dirty="0">
                <a:solidFill>
                  <a:schemeClr val="tx1"/>
                </a:solidFill>
              </a:rPr>
              <a:t> </a:t>
            </a:r>
            <a:r>
              <a:rPr lang="sl-SI" sz="2400" spc="-20" dirty="0">
                <a:solidFill>
                  <a:schemeClr val="tx1"/>
                </a:solidFill>
              </a:rPr>
              <a:t>Zavedanje kognitivnih razlik</a:t>
            </a:r>
            <a:endParaRPr lang="en-GB" sz="2400" spc="-20" dirty="0">
              <a:solidFill>
                <a:schemeClr val="tx1"/>
              </a:solidFill>
            </a:endParaRPr>
          </a:p>
          <a:p>
            <a:pPr>
              <a:spcAft>
                <a:spcPts val="300"/>
              </a:spcAft>
            </a:pPr>
            <a:r>
              <a:rPr lang="en-GB" sz="2400" b="1" i="1" dirty="0">
                <a:solidFill>
                  <a:srgbClr val="F7981D"/>
                </a:solidFill>
              </a:rPr>
              <a:t>↘ </a:t>
            </a:r>
            <a:r>
              <a:rPr lang="sl-SI" sz="2400" i="1" spc="-20" dirty="0">
                <a:solidFill>
                  <a:schemeClr val="tx1"/>
                </a:solidFill>
              </a:rPr>
              <a:t>Natančnost izražanja</a:t>
            </a:r>
            <a:endParaRPr lang="en-GB" sz="2400" i="1" spc="-20" dirty="0">
              <a:solidFill>
                <a:schemeClr val="tx1"/>
              </a:solidFill>
            </a:endParaRPr>
          </a:p>
          <a:p>
            <a:r>
              <a:rPr lang="en-GB" sz="2400" i="1" spc="-80" dirty="0">
                <a:solidFill>
                  <a:srgbClr val="F7981D"/>
                </a:solidFill>
              </a:rPr>
              <a:t>↘ </a:t>
            </a:r>
            <a:r>
              <a:rPr lang="sl-SI" sz="2400" i="1" spc="-80" dirty="0">
                <a:solidFill>
                  <a:schemeClr val="tx1"/>
                </a:solidFill>
              </a:rPr>
              <a:t>Razlikovanje med izkušnjami</a:t>
            </a:r>
            <a:endParaRPr lang="en-GB" sz="2400" i="1" spc="-80" dirty="0">
              <a:solidFill>
                <a:schemeClr val="tx1"/>
              </a:solidFill>
            </a:endParaRPr>
          </a:p>
        </p:txBody>
      </p:sp>
      <p:sp>
        <p:nvSpPr>
          <p:cNvPr id="22" name="Retângulo 21">
            <a:extLst>
              <a:ext uri="{FF2B5EF4-FFF2-40B4-BE49-F238E27FC236}">
                <a16:creationId xmlns:a16="http://schemas.microsoft.com/office/drawing/2014/main" id="{FE6FE45F-FDB7-46BB-BAC8-8C63F8001D26}"/>
              </a:ext>
            </a:extLst>
          </p:cNvPr>
          <p:cNvSpPr/>
          <p:nvPr/>
        </p:nvSpPr>
        <p:spPr>
          <a:xfrm>
            <a:off x="87167" y="1447533"/>
            <a:ext cx="2541728" cy="3589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b="1" dirty="0">
                <a:solidFill>
                  <a:schemeClr val="tx1"/>
                </a:solidFill>
              </a:rPr>
              <a:t>Teoretično</a:t>
            </a:r>
            <a:r>
              <a:rPr lang="sl-SI" sz="2000" b="1" dirty="0">
                <a:solidFill>
                  <a:schemeClr val="tx1"/>
                </a:solidFill>
              </a:rPr>
              <a:t> </a:t>
            </a:r>
            <a:r>
              <a:rPr lang="sl-SI" sz="2400" b="1" dirty="0">
                <a:solidFill>
                  <a:schemeClr val="tx1"/>
                </a:solidFill>
              </a:rPr>
              <a:t>ozadje</a:t>
            </a:r>
            <a:endParaRPr lang="en-GB" sz="2000" b="1" dirty="0">
              <a:solidFill>
                <a:schemeClr val="tx1"/>
              </a:solidFill>
            </a:endParaRPr>
          </a:p>
        </p:txBody>
      </p:sp>
      <p:sp>
        <p:nvSpPr>
          <p:cNvPr id="23" name="Retângulo 22">
            <a:extLst>
              <a:ext uri="{FF2B5EF4-FFF2-40B4-BE49-F238E27FC236}">
                <a16:creationId xmlns:a16="http://schemas.microsoft.com/office/drawing/2014/main" id="{7CF2B459-8DED-4ECD-890B-50F5E08729E7}"/>
              </a:ext>
            </a:extLst>
          </p:cNvPr>
          <p:cNvSpPr/>
          <p:nvPr/>
        </p:nvSpPr>
        <p:spPr>
          <a:xfrm>
            <a:off x="87168" y="1857299"/>
            <a:ext cx="2541727" cy="1188796"/>
          </a:xfrm>
          <a:prstGeom prst="rect">
            <a:avLst/>
          </a:prstGeom>
          <a:solidFill>
            <a:srgbClr val="E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b="1" dirty="0">
                <a:solidFill>
                  <a:schemeClr val="tx1"/>
                </a:solidFill>
              </a:rPr>
              <a:t>Definicije</a:t>
            </a:r>
            <a:endParaRPr lang="en-GB" sz="2400" b="1" dirty="0">
              <a:solidFill>
                <a:schemeClr val="tx1"/>
              </a:solidFill>
            </a:endParaRPr>
          </a:p>
        </p:txBody>
      </p:sp>
      <p:sp>
        <p:nvSpPr>
          <p:cNvPr id="24" name="Retângulo 23">
            <a:extLst>
              <a:ext uri="{FF2B5EF4-FFF2-40B4-BE49-F238E27FC236}">
                <a16:creationId xmlns:a16="http://schemas.microsoft.com/office/drawing/2014/main" id="{DA4A9B13-8E80-4B72-B463-E78EF49BEDA5}"/>
              </a:ext>
            </a:extLst>
          </p:cNvPr>
          <p:cNvSpPr/>
          <p:nvPr/>
        </p:nvSpPr>
        <p:spPr>
          <a:xfrm>
            <a:off x="87168" y="3102060"/>
            <a:ext cx="2541727" cy="2993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b="1" dirty="0">
                <a:solidFill>
                  <a:schemeClr val="tx1"/>
                </a:solidFill>
              </a:rPr>
              <a:t>Psihološki konstrukti</a:t>
            </a:r>
            <a:endParaRPr lang="en-GB" sz="2400" b="1" dirty="0">
              <a:solidFill>
                <a:schemeClr val="tx1"/>
              </a:solidFill>
            </a:endParaRPr>
          </a:p>
        </p:txBody>
      </p:sp>
      <p:cxnSp>
        <p:nvCxnSpPr>
          <p:cNvPr id="32" name="Conexão reta 31">
            <a:extLst>
              <a:ext uri="{FF2B5EF4-FFF2-40B4-BE49-F238E27FC236}">
                <a16:creationId xmlns:a16="http://schemas.microsoft.com/office/drawing/2014/main" id="{E63EEB07-84EE-455A-AED0-724C889CE8C8}"/>
              </a:ext>
            </a:extLst>
          </p:cNvPr>
          <p:cNvCxnSpPr>
            <a:cxnSpLocks/>
          </p:cNvCxnSpPr>
          <p:nvPr/>
        </p:nvCxnSpPr>
        <p:spPr>
          <a:xfrm>
            <a:off x="2690124" y="1406948"/>
            <a:ext cx="0" cy="46800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Conexão reta 33">
            <a:extLst>
              <a:ext uri="{FF2B5EF4-FFF2-40B4-BE49-F238E27FC236}">
                <a16:creationId xmlns:a16="http://schemas.microsoft.com/office/drawing/2014/main" id="{73120C7B-BA53-4AD5-9AE4-667BE0D76600}"/>
              </a:ext>
            </a:extLst>
          </p:cNvPr>
          <p:cNvCxnSpPr>
            <a:cxnSpLocks/>
          </p:cNvCxnSpPr>
          <p:nvPr/>
        </p:nvCxnSpPr>
        <p:spPr>
          <a:xfrm>
            <a:off x="7406517" y="1415913"/>
            <a:ext cx="0" cy="46800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Retângulo 3">
            <a:extLst>
              <a:ext uri="{FF2B5EF4-FFF2-40B4-BE49-F238E27FC236}">
                <a16:creationId xmlns:a16="http://schemas.microsoft.com/office/drawing/2014/main" id="{77DEC33A-F422-4E82-9099-056593AB2BD1}"/>
              </a:ext>
            </a:extLst>
          </p:cNvPr>
          <p:cNvSpPr/>
          <p:nvPr/>
        </p:nvSpPr>
        <p:spPr>
          <a:xfrm>
            <a:off x="7476347" y="1010840"/>
            <a:ext cx="4606654" cy="392523"/>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err="1"/>
              <a:t>Socio</a:t>
            </a:r>
            <a:r>
              <a:rPr lang="sl-SI" sz="2400" b="1" dirty="0"/>
              <a:t>-kognitivna čuječnost</a:t>
            </a:r>
            <a:endParaRPr lang="en-GB" sz="2400" b="1" dirty="0"/>
          </a:p>
        </p:txBody>
      </p:sp>
      <p:sp>
        <p:nvSpPr>
          <p:cNvPr id="2" name="Retângulo 1">
            <a:extLst>
              <a:ext uri="{FF2B5EF4-FFF2-40B4-BE49-F238E27FC236}">
                <a16:creationId xmlns:a16="http://schemas.microsoft.com/office/drawing/2014/main" id="{CAE2FE26-7228-444D-9DF2-E1CBFB0A1A07}"/>
              </a:ext>
            </a:extLst>
          </p:cNvPr>
          <p:cNvSpPr/>
          <p:nvPr/>
        </p:nvSpPr>
        <p:spPr>
          <a:xfrm>
            <a:off x="2749088" y="1010840"/>
            <a:ext cx="4607999" cy="392523"/>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M</a:t>
            </a:r>
            <a:r>
              <a:rPr lang="sl-SI" sz="2400" b="1" dirty="0" err="1"/>
              <a:t>editativna</a:t>
            </a:r>
            <a:r>
              <a:rPr lang="sl-SI" sz="2400" b="1" dirty="0"/>
              <a:t> čuječnost</a:t>
            </a:r>
            <a:endParaRPr lang="en-GB" sz="2400" b="1" dirty="0"/>
          </a:p>
        </p:txBody>
      </p:sp>
      <p:sp>
        <p:nvSpPr>
          <p:cNvPr id="38" name="CaixaDeTexto 37">
            <a:extLst>
              <a:ext uri="{FF2B5EF4-FFF2-40B4-BE49-F238E27FC236}">
                <a16:creationId xmlns:a16="http://schemas.microsoft.com/office/drawing/2014/main" id="{2A8AD3FE-9BB3-40F7-8C64-841BACFED234}"/>
              </a:ext>
            </a:extLst>
          </p:cNvPr>
          <p:cNvSpPr txBox="1"/>
          <p:nvPr/>
        </p:nvSpPr>
        <p:spPr>
          <a:xfrm>
            <a:off x="9374405" y="6102970"/>
            <a:ext cx="2722345" cy="246221"/>
          </a:xfrm>
          <a:prstGeom prst="rect">
            <a:avLst/>
          </a:prstGeom>
          <a:noFill/>
        </p:spPr>
        <p:txBody>
          <a:bodyPr wrap="square">
            <a:spAutoFit/>
          </a:bodyPr>
          <a:lstStyle/>
          <a:p>
            <a:pPr algn="r"/>
            <a:r>
              <a:rPr lang="en-GB" sz="1000" dirty="0"/>
              <a:t>Adapted: (Chen, Scott &amp; </a:t>
            </a:r>
            <a:r>
              <a:rPr lang="en-GB" sz="1000" dirty="0" err="1"/>
              <a:t>Benckendorff</a:t>
            </a:r>
            <a:r>
              <a:rPr lang="en-GB" sz="1000" dirty="0"/>
              <a:t>, 2017)</a:t>
            </a:r>
          </a:p>
        </p:txBody>
      </p:sp>
    </p:spTree>
    <p:extLst>
      <p:ext uri="{BB962C8B-B14F-4D97-AF65-F5344CB8AC3E}">
        <p14:creationId xmlns:p14="http://schemas.microsoft.com/office/powerpoint/2010/main" val="15559221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971997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Čuječnost: Dve perspektivi</a:t>
            </a:r>
            <a:r>
              <a:rPr lang="en-US" sz="3600" b="1" dirty="0"/>
              <a:t> (</a:t>
            </a:r>
            <a:r>
              <a:rPr lang="sl-SI" sz="3600" b="1" dirty="0"/>
              <a:t>nadaljevanje</a:t>
            </a:r>
            <a:r>
              <a:rPr lang="en-US" sz="3600" b="1" dirty="0"/>
              <a:t>)</a:t>
            </a:r>
          </a:p>
        </p:txBody>
      </p:sp>
      <p:sp>
        <p:nvSpPr>
          <p:cNvPr id="5" name="Retângulo 4">
            <a:extLst>
              <a:ext uri="{FF2B5EF4-FFF2-40B4-BE49-F238E27FC236}">
                <a16:creationId xmlns:a16="http://schemas.microsoft.com/office/drawing/2014/main" id="{B2365F15-6977-481D-8472-BFCD07166A96}"/>
              </a:ext>
            </a:extLst>
          </p:cNvPr>
          <p:cNvSpPr/>
          <p:nvPr/>
        </p:nvSpPr>
        <p:spPr>
          <a:xfrm>
            <a:off x="2749087" y="1447534"/>
            <a:ext cx="4608000" cy="7813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dirty="0">
                <a:solidFill>
                  <a:schemeClr val="tx1"/>
                </a:solidFill>
              </a:rPr>
              <a:t>Meditativna obdelava izkušnje</a:t>
            </a:r>
            <a:endParaRPr lang="en-GB" sz="2400" dirty="0">
              <a:solidFill>
                <a:schemeClr val="tx1"/>
              </a:solidFill>
            </a:endParaRPr>
          </a:p>
        </p:txBody>
      </p:sp>
      <p:sp>
        <p:nvSpPr>
          <p:cNvPr id="6" name="Retângulo 5">
            <a:extLst>
              <a:ext uri="{FF2B5EF4-FFF2-40B4-BE49-F238E27FC236}">
                <a16:creationId xmlns:a16="http://schemas.microsoft.com/office/drawing/2014/main" id="{048D36F5-4DEB-4742-BC2F-982CF0575EC1}"/>
              </a:ext>
            </a:extLst>
          </p:cNvPr>
          <p:cNvSpPr/>
          <p:nvPr/>
        </p:nvSpPr>
        <p:spPr>
          <a:xfrm>
            <a:off x="7476347" y="1447534"/>
            <a:ext cx="4608000" cy="7813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dirty="0">
                <a:solidFill>
                  <a:schemeClr val="tx1"/>
                </a:solidFill>
              </a:rPr>
              <a:t>Kognitivno procesiranje in </a:t>
            </a:r>
            <a:r>
              <a:rPr lang="sl-SI" sz="2400" dirty="0" err="1">
                <a:solidFill>
                  <a:schemeClr val="tx1"/>
                </a:solidFill>
              </a:rPr>
              <a:t>konceptualizacija</a:t>
            </a:r>
            <a:endParaRPr lang="en-GB" sz="2400" dirty="0">
              <a:solidFill>
                <a:schemeClr val="tx1"/>
              </a:solidFill>
            </a:endParaRPr>
          </a:p>
        </p:txBody>
      </p:sp>
      <p:sp>
        <p:nvSpPr>
          <p:cNvPr id="7" name="Retângulo 6">
            <a:extLst>
              <a:ext uri="{FF2B5EF4-FFF2-40B4-BE49-F238E27FC236}">
                <a16:creationId xmlns:a16="http://schemas.microsoft.com/office/drawing/2014/main" id="{83E1D6C5-2A3F-48F7-B6B3-87EC542B00C9}"/>
              </a:ext>
            </a:extLst>
          </p:cNvPr>
          <p:cNvSpPr/>
          <p:nvPr/>
        </p:nvSpPr>
        <p:spPr>
          <a:xfrm>
            <a:off x="2749087" y="2282469"/>
            <a:ext cx="4608000" cy="879831"/>
          </a:xfrm>
          <a:prstGeom prst="rect">
            <a:avLst/>
          </a:prstGeom>
          <a:solidFill>
            <a:srgbClr val="E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dirty="0">
                <a:solidFill>
                  <a:schemeClr val="tx1"/>
                </a:solidFill>
              </a:rPr>
              <a:t>Prisotnost z odprtim srcem in sprejemanjem</a:t>
            </a:r>
            <a:endParaRPr lang="en-GB" sz="2400" dirty="0">
              <a:solidFill>
                <a:schemeClr val="tx1"/>
              </a:solidFill>
            </a:endParaRPr>
          </a:p>
        </p:txBody>
      </p:sp>
      <p:sp>
        <p:nvSpPr>
          <p:cNvPr id="8" name="Retângulo 7">
            <a:extLst>
              <a:ext uri="{FF2B5EF4-FFF2-40B4-BE49-F238E27FC236}">
                <a16:creationId xmlns:a16="http://schemas.microsoft.com/office/drawing/2014/main" id="{5CA36AA1-AF5B-4E41-A708-497B53D715CB}"/>
              </a:ext>
            </a:extLst>
          </p:cNvPr>
          <p:cNvSpPr/>
          <p:nvPr/>
        </p:nvSpPr>
        <p:spPr>
          <a:xfrm>
            <a:off x="2747741" y="3215919"/>
            <a:ext cx="4608000" cy="8798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Clr>
                <a:srgbClr val="6ECECB"/>
              </a:buClr>
              <a:buFont typeface="Arial" panose="020B0604020202020204" pitchFamily="34" charset="0"/>
              <a:buChar char="•"/>
            </a:pPr>
            <a:r>
              <a:rPr lang="en-GB" sz="2400" dirty="0">
                <a:solidFill>
                  <a:schemeClr val="tx1"/>
                </a:solidFill>
              </a:rPr>
              <a:t> Mental</a:t>
            </a:r>
            <a:r>
              <a:rPr lang="sl-SI" sz="2400" dirty="0">
                <a:solidFill>
                  <a:schemeClr val="tx1"/>
                </a:solidFill>
              </a:rPr>
              <a:t>no zdravje</a:t>
            </a:r>
            <a:endParaRPr lang="en-GB" sz="2400" dirty="0">
              <a:solidFill>
                <a:schemeClr val="tx1"/>
              </a:solidFill>
            </a:endParaRPr>
          </a:p>
          <a:p>
            <a:pPr>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Sprostitev</a:t>
            </a:r>
            <a:endParaRPr lang="en-GB" sz="2400" dirty="0">
              <a:solidFill>
                <a:schemeClr val="tx1"/>
              </a:solidFill>
            </a:endParaRPr>
          </a:p>
        </p:txBody>
      </p:sp>
      <p:sp>
        <p:nvSpPr>
          <p:cNvPr id="12" name="Retângulo 11">
            <a:extLst>
              <a:ext uri="{FF2B5EF4-FFF2-40B4-BE49-F238E27FC236}">
                <a16:creationId xmlns:a16="http://schemas.microsoft.com/office/drawing/2014/main" id="{4720F262-106E-40EF-9188-FFFF78560E76}"/>
              </a:ext>
            </a:extLst>
          </p:cNvPr>
          <p:cNvSpPr/>
          <p:nvPr/>
        </p:nvSpPr>
        <p:spPr>
          <a:xfrm>
            <a:off x="7476347" y="2282469"/>
            <a:ext cx="4608000" cy="879831"/>
          </a:xfrm>
          <a:prstGeom prst="rect">
            <a:avLst/>
          </a:prstGeom>
          <a:solidFill>
            <a:srgbClr val="E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dirty="0">
                <a:solidFill>
                  <a:schemeClr val="tx1"/>
                </a:solidFill>
              </a:rPr>
              <a:t>Iskanje novosti in pozornost</a:t>
            </a:r>
            <a:endParaRPr lang="en-GB" sz="2400" dirty="0">
              <a:solidFill>
                <a:schemeClr val="tx1"/>
              </a:solidFill>
            </a:endParaRPr>
          </a:p>
        </p:txBody>
      </p:sp>
      <p:sp>
        <p:nvSpPr>
          <p:cNvPr id="13" name="Retângulo 12">
            <a:extLst>
              <a:ext uri="{FF2B5EF4-FFF2-40B4-BE49-F238E27FC236}">
                <a16:creationId xmlns:a16="http://schemas.microsoft.com/office/drawing/2014/main" id="{89AB82E7-4C6C-433D-835F-1C339803C028}"/>
              </a:ext>
            </a:extLst>
          </p:cNvPr>
          <p:cNvSpPr/>
          <p:nvPr/>
        </p:nvSpPr>
        <p:spPr>
          <a:xfrm>
            <a:off x="7475001" y="3215919"/>
            <a:ext cx="4608000" cy="8798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Ciljno učenje</a:t>
            </a:r>
            <a:endParaRPr lang="en-GB" sz="2400" dirty="0">
              <a:solidFill>
                <a:schemeClr val="tx1"/>
              </a:solidFill>
            </a:endParaRPr>
          </a:p>
          <a:p>
            <a:pPr>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Kompetence</a:t>
            </a:r>
            <a:endParaRPr lang="en-GB" sz="2400" dirty="0">
              <a:solidFill>
                <a:schemeClr val="tx1"/>
              </a:solidFill>
            </a:endParaRPr>
          </a:p>
        </p:txBody>
      </p:sp>
      <p:sp>
        <p:nvSpPr>
          <p:cNvPr id="22" name="Retângulo 21">
            <a:extLst>
              <a:ext uri="{FF2B5EF4-FFF2-40B4-BE49-F238E27FC236}">
                <a16:creationId xmlns:a16="http://schemas.microsoft.com/office/drawing/2014/main" id="{FE6FE45F-FDB7-46BB-BAC8-8C63F8001D26}"/>
              </a:ext>
            </a:extLst>
          </p:cNvPr>
          <p:cNvSpPr/>
          <p:nvPr/>
        </p:nvSpPr>
        <p:spPr>
          <a:xfrm>
            <a:off x="87167" y="1447533"/>
            <a:ext cx="2541727" cy="7813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b="1" dirty="0">
                <a:solidFill>
                  <a:schemeClr val="tx1"/>
                </a:solidFill>
              </a:rPr>
              <a:t>Način delovanja</a:t>
            </a:r>
            <a:endParaRPr lang="en-GB" sz="2400" b="1" dirty="0">
              <a:solidFill>
                <a:schemeClr val="tx1"/>
              </a:solidFill>
            </a:endParaRPr>
          </a:p>
        </p:txBody>
      </p:sp>
      <p:sp>
        <p:nvSpPr>
          <p:cNvPr id="23" name="Retângulo 22">
            <a:extLst>
              <a:ext uri="{FF2B5EF4-FFF2-40B4-BE49-F238E27FC236}">
                <a16:creationId xmlns:a16="http://schemas.microsoft.com/office/drawing/2014/main" id="{7CF2B459-8DED-4ECD-890B-50F5E08729E7}"/>
              </a:ext>
            </a:extLst>
          </p:cNvPr>
          <p:cNvSpPr/>
          <p:nvPr/>
        </p:nvSpPr>
        <p:spPr>
          <a:xfrm>
            <a:off x="87168" y="2282469"/>
            <a:ext cx="2541727" cy="879831"/>
          </a:xfrm>
          <a:prstGeom prst="rect">
            <a:avLst/>
          </a:prstGeom>
          <a:solidFill>
            <a:srgbClr val="E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rPr>
              <a:t>Mental</a:t>
            </a:r>
            <a:r>
              <a:rPr lang="sl-SI" sz="2400" b="1" dirty="0">
                <a:solidFill>
                  <a:schemeClr val="tx1"/>
                </a:solidFill>
              </a:rPr>
              <a:t>no stanje</a:t>
            </a:r>
            <a:endParaRPr lang="en-GB" sz="2400" b="1" dirty="0">
              <a:solidFill>
                <a:schemeClr val="tx1"/>
              </a:solidFill>
            </a:endParaRPr>
          </a:p>
        </p:txBody>
      </p:sp>
      <p:sp>
        <p:nvSpPr>
          <p:cNvPr id="24" name="Retângulo 23">
            <a:extLst>
              <a:ext uri="{FF2B5EF4-FFF2-40B4-BE49-F238E27FC236}">
                <a16:creationId xmlns:a16="http://schemas.microsoft.com/office/drawing/2014/main" id="{DA4A9B13-8E80-4B72-B463-E78EF49BEDA5}"/>
              </a:ext>
            </a:extLst>
          </p:cNvPr>
          <p:cNvSpPr/>
          <p:nvPr/>
        </p:nvSpPr>
        <p:spPr>
          <a:xfrm>
            <a:off x="85822" y="3215919"/>
            <a:ext cx="2541727" cy="8798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b="1" dirty="0">
                <a:solidFill>
                  <a:schemeClr val="tx1"/>
                </a:solidFill>
              </a:rPr>
              <a:t>Rezultat</a:t>
            </a:r>
            <a:r>
              <a:rPr lang="en-GB" sz="2400" b="1" dirty="0">
                <a:solidFill>
                  <a:schemeClr val="tx1"/>
                </a:solidFill>
              </a:rPr>
              <a:t> (</a:t>
            </a:r>
            <a:r>
              <a:rPr lang="sl-SI" sz="2400" b="1" dirty="0">
                <a:solidFill>
                  <a:schemeClr val="tx1"/>
                </a:solidFill>
              </a:rPr>
              <a:t>prednosti</a:t>
            </a:r>
            <a:r>
              <a:rPr lang="en-GB" sz="2400" b="1" dirty="0">
                <a:solidFill>
                  <a:schemeClr val="tx1"/>
                </a:solidFill>
              </a:rPr>
              <a:t>)</a:t>
            </a:r>
          </a:p>
        </p:txBody>
      </p:sp>
      <p:cxnSp>
        <p:nvCxnSpPr>
          <p:cNvPr id="32" name="Conexão reta 31">
            <a:extLst>
              <a:ext uri="{FF2B5EF4-FFF2-40B4-BE49-F238E27FC236}">
                <a16:creationId xmlns:a16="http://schemas.microsoft.com/office/drawing/2014/main" id="{E63EEB07-84EE-455A-AED0-724C889CE8C8}"/>
              </a:ext>
            </a:extLst>
          </p:cNvPr>
          <p:cNvCxnSpPr>
            <a:cxnSpLocks/>
          </p:cNvCxnSpPr>
          <p:nvPr/>
        </p:nvCxnSpPr>
        <p:spPr>
          <a:xfrm>
            <a:off x="2690124" y="1406948"/>
            <a:ext cx="0" cy="27000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Conexão reta 33">
            <a:extLst>
              <a:ext uri="{FF2B5EF4-FFF2-40B4-BE49-F238E27FC236}">
                <a16:creationId xmlns:a16="http://schemas.microsoft.com/office/drawing/2014/main" id="{73120C7B-BA53-4AD5-9AE4-667BE0D76600}"/>
              </a:ext>
            </a:extLst>
          </p:cNvPr>
          <p:cNvCxnSpPr>
            <a:cxnSpLocks/>
          </p:cNvCxnSpPr>
          <p:nvPr/>
        </p:nvCxnSpPr>
        <p:spPr>
          <a:xfrm>
            <a:off x="7416042" y="1415913"/>
            <a:ext cx="0" cy="27000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Retângulo 3">
            <a:extLst>
              <a:ext uri="{FF2B5EF4-FFF2-40B4-BE49-F238E27FC236}">
                <a16:creationId xmlns:a16="http://schemas.microsoft.com/office/drawing/2014/main" id="{77DEC33A-F422-4E82-9099-056593AB2BD1}"/>
              </a:ext>
            </a:extLst>
          </p:cNvPr>
          <p:cNvSpPr/>
          <p:nvPr/>
        </p:nvSpPr>
        <p:spPr>
          <a:xfrm>
            <a:off x="7476347" y="1010840"/>
            <a:ext cx="4606654" cy="392523"/>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Socio-</a:t>
            </a:r>
            <a:r>
              <a:rPr lang="sl-SI" sz="2400" b="1" dirty="0"/>
              <a:t>kognitivna čuječnost</a:t>
            </a:r>
            <a:endParaRPr lang="en-GB" sz="2400" b="1" dirty="0"/>
          </a:p>
        </p:txBody>
      </p:sp>
      <p:sp>
        <p:nvSpPr>
          <p:cNvPr id="2" name="Retângulo 1">
            <a:extLst>
              <a:ext uri="{FF2B5EF4-FFF2-40B4-BE49-F238E27FC236}">
                <a16:creationId xmlns:a16="http://schemas.microsoft.com/office/drawing/2014/main" id="{CAE2FE26-7228-444D-9DF2-E1CBFB0A1A07}"/>
              </a:ext>
            </a:extLst>
          </p:cNvPr>
          <p:cNvSpPr/>
          <p:nvPr/>
        </p:nvSpPr>
        <p:spPr>
          <a:xfrm>
            <a:off x="2749088" y="1010840"/>
            <a:ext cx="4607999" cy="392523"/>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t>Meditat</a:t>
            </a:r>
            <a:r>
              <a:rPr lang="sl-SI" sz="2400" b="1" dirty="0" err="1"/>
              <a:t>ivna</a:t>
            </a:r>
            <a:r>
              <a:rPr lang="sl-SI" sz="2400" b="1" dirty="0"/>
              <a:t> čuječnost</a:t>
            </a:r>
            <a:endParaRPr lang="en-GB" sz="2400" b="1" dirty="0"/>
          </a:p>
        </p:txBody>
      </p:sp>
      <p:sp>
        <p:nvSpPr>
          <p:cNvPr id="38" name="CaixaDeTexto 37">
            <a:extLst>
              <a:ext uri="{FF2B5EF4-FFF2-40B4-BE49-F238E27FC236}">
                <a16:creationId xmlns:a16="http://schemas.microsoft.com/office/drawing/2014/main" id="{2A8AD3FE-9BB3-40F7-8C64-841BACFED234}"/>
              </a:ext>
            </a:extLst>
          </p:cNvPr>
          <p:cNvSpPr txBox="1"/>
          <p:nvPr/>
        </p:nvSpPr>
        <p:spPr>
          <a:xfrm>
            <a:off x="9374405" y="4152091"/>
            <a:ext cx="2722345" cy="246221"/>
          </a:xfrm>
          <a:prstGeom prst="rect">
            <a:avLst/>
          </a:prstGeom>
          <a:noFill/>
        </p:spPr>
        <p:txBody>
          <a:bodyPr wrap="square">
            <a:spAutoFit/>
          </a:bodyPr>
          <a:lstStyle/>
          <a:p>
            <a:pPr algn="r"/>
            <a:r>
              <a:rPr lang="en-GB" sz="1000" dirty="0"/>
              <a:t>Adapted: (Chen, Scott &amp; </a:t>
            </a:r>
            <a:r>
              <a:rPr lang="en-GB" sz="1000" dirty="0" err="1"/>
              <a:t>Benckendorff</a:t>
            </a:r>
            <a:r>
              <a:rPr lang="en-GB" sz="1000" dirty="0"/>
              <a:t>, 2017)</a:t>
            </a:r>
          </a:p>
        </p:txBody>
      </p:sp>
      <p:sp>
        <p:nvSpPr>
          <p:cNvPr id="19" name="CaixaDeTexto 18">
            <a:extLst>
              <a:ext uri="{FF2B5EF4-FFF2-40B4-BE49-F238E27FC236}">
                <a16:creationId xmlns:a16="http://schemas.microsoft.com/office/drawing/2014/main" id="{E952E715-EE3C-4A9F-ABE4-5A6E79CACE64}"/>
              </a:ext>
            </a:extLst>
          </p:cNvPr>
          <p:cNvSpPr txBox="1"/>
          <p:nvPr/>
        </p:nvSpPr>
        <p:spPr>
          <a:xfrm>
            <a:off x="333375" y="4450314"/>
            <a:ext cx="11525245" cy="1477328"/>
          </a:xfrm>
          <a:prstGeom prst="rect">
            <a:avLst/>
          </a:prstGeom>
          <a:noFill/>
        </p:spPr>
        <p:txBody>
          <a:bodyPr wrap="square">
            <a:spAutoFit/>
          </a:bodyPr>
          <a:lstStyle/>
          <a:p>
            <a:pPr algn="ctr"/>
            <a:r>
              <a:rPr lang="en-US" sz="3000" b="0" i="1" u="none" strike="noStrike" baseline="0" dirty="0">
                <a:solidFill>
                  <a:srgbClr val="F7981D"/>
                </a:solidFill>
              </a:rPr>
              <a:t>“</a:t>
            </a:r>
            <a:r>
              <a:rPr lang="sl-SI" sz="3000" b="0" i="1" u="none" strike="noStrike" baseline="0" dirty="0">
                <a:solidFill>
                  <a:srgbClr val="F7981D"/>
                </a:solidFill>
              </a:rPr>
              <a:t>Meditativna čuječnost je spoznanje, ki nastane skozi zavedanje lastnega namena, sedanjega trenutka in </a:t>
            </a:r>
            <a:r>
              <a:rPr lang="sl-SI" sz="3000" b="0" i="1" u="none" strike="noStrike" baseline="0" dirty="0" err="1">
                <a:solidFill>
                  <a:srgbClr val="F7981D"/>
                </a:solidFill>
              </a:rPr>
              <a:t>neobsojajočega</a:t>
            </a:r>
            <a:r>
              <a:rPr lang="sl-SI" sz="3000" b="0" i="1" u="none" strike="noStrike" baseline="0" dirty="0">
                <a:solidFill>
                  <a:srgbClr val="F7981D"/>
                </a:solidFill>
              </a:rPr>
              <a:t> pogleda na situacijo</a:t>
            </a:r>
            <a:r>
              <a:rPr lang="en-US" sz="3000" b="0" i="1" u="none" strike="noStrike" baseline="0" dirty="0">
                <a:solidFill>
                  <a:srgbClr val="F7981D"/>
                </a:solidFill>
              </a:rPr>
              <a:t>”</a:t>
            </a:r>
          </a:p>
          <a:p>
            <a:pPr algn="r"/>
            <a:r>
              <a:rPr lang="en-US" sz="3000" dirty="0">
                <a:solidFill>
                  <a:schemeClr val="bg1">
                    <a:lumMod val="65000"/>
                  </a:schemeClr>
                </a:solidFill>
              </a:rPr>
              <a:t>Jon Kabat-Zin</a:t>
            </a:r>
            <a:endParaRPr lang="en-GB" sz="3000" dirty="0">
              <a:solidFill>
                <a:schemeClr val="bg1">
                  <a:lumMod val="65000"/>
                </a:schemeClr>
              </a:solidFill>
            </a:endParaRPr>
          </a:p>
        </p:txBody>
      </p:sp>
    </p:spTree>
    <p:extLst>
      <p:ext uri="{BB962C8B-B14F-4D97-AF65-F5344CB8AC3E}">
        <p14:creationId xmlns:p14="http://schemas.microsoft.com/office/powerpoint/2010/main" val="29543274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riângulo isósceles 48">
            <a:extLst>
              <a:ext uri="{FF2B5EF4-FFF2-40B4-BE49-F238E27FC236}">
                <a16:creationId xmlns:a16="http://schemas.microsoft.com/office/drawing/2014/main" id="{8BBB5AE8-0170-417D-9B6E-BEB74F4429EB}"/>
              </a:ext>
            </a:extLst>
          </p:cNvPr>
          <p:cNvSpPr/>
          <p:nvPr/>
        </p:nvSpPr>
        <p:spPr>
          <a:xfrm>
            <a:off x="3200400" y="2024363"/>
            <a:ext cx="5791200" cy="1946944"/>
          </a:xfrm>
          <a:prstGeom prst="triangle">
            <a:avLst>
              <a:gd name="adj" fmla="val 10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Čuječnost</a:t>
            </a:r>
            <a:r>
              <a:rPr lang="en-US" sz="3600" b="1" dirty="0"/>
              <a:t>: </a:t>
            </a:r>
            <a:r>
              <a:rPr lang="sl-SI" sz="3600" b="1" dirty="0"/>
              <a:t>Koristi</a:t>
            </a:r>
            <a:endParaRPr lang="en-US" sz="3600" b="1" dirty="0"/>
          </a:p>
        </p:txBody>
      </p:sp>
      <p:sp>
        <p:nvSpPr>
          <p:cNvPr id="7" name="CaixaDeTexto 6">
            <a:extLst>
              <a:ext uri="{FF2B5EF4-FFF2-40B4-BE49-F238E27FC236}">
                <a16:creationId xmlns:a16="http://schemas.microsoft.com/office/drawing/2014/main" id="{4E48E4C2-0F4E-4ABA-A8D6-3409F319BC98}"/>
              </a:ext>
            </a:extLst>
          </p:cNvPr>
          <p:cNvSpPr txBox="1"/>
          <p:nvPr/>
        </p:nvSpPr>
        <p:spPr>
          <a:xfrm>
            <a:off x="6176967" y="4088683"/>
            <a:ext cx="4970622" cy="2169825"/>
          </a:xfrm>
          <a:prstGeom prst="rect">
            <a:avLst/>
          </a:prstGeom>
          <a:solidFill>
            <a:srgbClr val="FDDE00"/>
          </a:solidFill>
        </p:spPr>
        <p:txBody>
          <a:bodyPr wrap="square" rtlCol="0">
            <a:spAutoFit/>
          </a:bodyPr>
          <a:lstStyle/>
          <a:p>
            <a:pPr>
              <a:spcAft>
                <a:spcPts val="600"/>
              </a:spcAft>
              <a:buClr>
                <a:srgbClr val="6ECECB"/>
              </a:buClr>
              <a:buFont typeface="Arial" panose="020B0604020202020204" pitchFamily="34" charset="0"/>
              <a:buChar char="•"/>
            </a:pPr>
            <a:r>
              <a:rPr lang="en-GB" sz="2400" dirty="0"/>
              <a:t> </a:t>
            </a:r>
            <a:r>
              <a:rPr lang="sl-SI" sz="2400" dirty="0"/>
              <a:t>Več sproščenosti</a:t>
            </a:r>
            <a:r>
              <a:rPr lang="en-GB" sz="2400" dirty="0"/>
              <a:t>, </a:t>
            </a:r>
            <a:r>
              <a:rPr lang="sl-SI" sz="2400" dirty="0"/>
              <a:t>kreativnosti</a:t>
            </a:r>
            <a:r>
              <a:rPr lang="en-GB" sz="2400" dirty="0"/>
              <a:t>, </a:t>
            </a:r>
            <a:r>
              <a:rPr lang="sl-SI" sz="2400" dirty="0"/>
              <a:t>empatije</a:t>
            </a:r>
            <a:r>
              <a:rPr lang="en-GB" sz="2400" dirty="0"/>
              <a:t>, </a:t>
            </a:r>
            <a:r>
              <a:rPr lang="sl-SI" sz="2400" dirty="0"/>
              <a:t>samozavesti</a:t>
            </a:r>
            <a:endParaRPr lang="en-GB" sz="2400" dirty="0"/>
          </a:p>
          <a:p>
            <a:pPr>
              <a:spcAft>
                <a:spcPts val="600"/>
              </a:spcAft>
              <a:buClr>
                <a:srgbClr val="6ECECB"/>
              </a:buClr>
              <a:buFont typeface="Arial" panose="020B0604020202020204" pitchFamily="34" charset="0"/>
              <a:buChar char="•"/>
            </a:pPr>
            <a:r>
              <a:rPr lang="en-GB" sz="2400" dirty="0"/>
              <a:t> </a:t>
            </a:r>
            <a:r>
              <a:rPr lang="sl-SI" sz="2400" dirty="0"/>
              <a:t>Pozornost in zbranost</a:t>
            </a:r>
            <a:endParaRPr lang="en-GB" sz="2400" dirty="0"/>
          </a:p>
          <a:p>
            <a:pPr>
              <a:spcAft>
                <a:spcPts val="600"/>
              </a:spcAft>
              <a:buClr>
                <a:srgbClr val="6ECECB"/>
              </a:buClr>
              <a:buFont typeface="Arial" panose="020B0604020202020204" pitchFamily="34" charset="0"/>
              <a:buChar char="•"/>
            </a:pPr>
            <a:r>
              <a:rPr lang="en-GB" sz="2400" dirty="0"/>
              <a:t> </a:t>
            </a:r>
            <a:r>
              <a:rPr lang="sl-SI" sz="2400" dirty="0"/>
              <a:t>Jasnost vrednot in življenjskih ciljev</a:t>
            </a:r>
          </a:p>
          <a:p>
            <a:pPr>
              <a:spcAft>
                <a:spcPts val="600"/>
              </a:spcAft>
              <a:buClr>
                <a:srgbClr val="6ECECB"/>
              </a:buClr>
              <a:buFont typeface="Arial" panose="020B0604020202020204" pitchFamily="34" charset="0"/>
              <a:buChar char="•"/>
            </a:pPr>
            <a:r>
              <a:rPr lang="sl-SI" sz="2400" dirty="0"/>
              <a:t> Izboljšan spomin in učenje</a:t>
            </a:r>
            <a:endParaRPr lang="en-GB" sz="2400" dirty="0"/>
          </a:p>
        </p:txBody>
      </p:sp>
      <p:sp>
        <p:nvSpPr>
          <p:cNvPr id="9" name="CaixaDeTexto 8">
            <a:extLst>
              <a:ext uri="{FF2B5EF4-FFF2-40B4-BE49-F238E27FC236}">
                <a16:creationId xmlns:a16="http://schemas.microsoft.com/office/drawing/2014/main" id="{A3E7D13C-8414-4272-9821-755F1EB738EC}"/>
              </a:ext>
            </a:extLst>
          </p:cNvPr>
          <p:cNvSpPr txBox="1"/>
          <p:nvPr/>
        </p:nvSpPr>
        <p:spPr>
          <a:xfrm>
            <a:off x="1044411" y="4085356"/>
            <a:ext cx="4919316" cy="2169825"/>
          </a:xfrm>
          <a:prstGeom prst="rect">
            <a:avLst/>
          </a:prstGeom>
          <a:solidFill>
            <a:srgbClr val="6ECECB"/>
          </a:solidFill>
        </p:spPr>
        <p:txBody>
          <a:bodyPr wrap="square" rtlCol="0">
            <a:noAutofit/>
          </a:bodyPr>
          <a:lstStyle/>
          <a:p>
            <a:pPr>
              <a:spcAft>
                <a:spcPts val="600"/>
              </a:spcAft>
              <a:buClr>
                <a:srgbClr val="FDDE00"/>
              </a:buClr>
              <a:buFont typeface="Arial" panose="020B0604020202020204" pitchFamily="34" charset="0"/>
              <a:buChar char="•"/>
            </a:pPr>
            <a:r>
              <a:rPr lang="en-GB" sz="2400" dirty="0"/>
              <a:t> </a:t>
            </a:r>
            <a:r>
              <a:rPr lang="sl-SI" sz="2400" dirty="0"/>
              <a:t>Zmanjšana nervoza</a:t>
            </a:r>
            <a:endParaRPr lang="en-GB" sz="2400" dirty="0"/>
          </a:p>
          <a:p>
            <a:pPr>
              <a:spcAft>
                <a:spcPts val="600"/>
              </a:spcAft>
              <a:buClr>
                <a:srgbClr val="FDDE00"/>
              </a:buClr>
              <a:buFont typeface="Arial" panose="020B0604020202020204" pitchFamily="34" charset="0"/>
              <a:buChar char="•"/>
            </a:pPr>
            <a:r>
              <a:rPr lang="en-GB" sz="2400" dirty="0"/>
              <a:t> </a:t>
            </a:r>
            <a:r>
              <a:rPr lang="sl-SI" sz="2400" dirty="0"/>
              <a:t>Manj stresa</a:t>
            </a:r>
            <a:r>
              <a:rPr lang="en-GB" sz="2400" dirty="0"/>
              <a:t>, </a:t>
            </a:r>
            <a:r>
              <a:rPr lang="sl-SI" sz="2400" dirty="0" err="1"/>
              <a:t>anksioznosti</a:t>
            </a:r>
            <a:r>
              <a:rPr lang="sl-SI" sz="2400" dirty="0"/>
              <a:t> in strahu</a:t>
            </a:r>
            <a:endParaRPr lang="en-GB" sz="2400" dirty="0"/>
          </a:p>
          <a:p>
            <a:pPr>
              <a:spcAft>
                <a:spcPts val="600"/>
              </a:spcAft>
              <a:buClr>
                <a:srgbClr val="FDDE00"/>
              </a:buClr>
              <a:buFont typeface="Arial" panose="020B0604020202020204" pitchFamily="34" charset="0"/>
              <a:buChar char="•"/>
            </a:pPr>
            <a:r>
              <a:rPr lang="en-GB" sz="2400" dirty="0"/>
              <a:t> </a:t>
            </a:r>
            <a:r>
              <a:rPr lang="sl-SI" sz="2400" dirty="0"/>
              <a:t>Manj</a:t>
            </a:r>
            <a:r>
              <a:rPr lang="en-GB" sz="2400" dirty="0"/>
              <a:t> “</a:t>
            </a:r>
            <a:r>
              <a:rPr lang="sl-SI" sz="2400" dirty="0"/>
              <a:t>avtomatizma v obnašanju</a:t>
            </a:r>
            <a:r>
              <a:rPr lang="en-GB" sz="2400" dirty="0"/>
              <a:t>”</a:t>
            </a:r>
          </a:p>
          <a:p>
            <a:pPr>
              <a:spcAft>
                <a:spcPts val="600"/>
              </a:spcAft>
              <a:buClr>
                <a:srgbClr val="FDDE00"/>
              </a:buClr>
              <a:buFont typeface="Arial" panose="020B0604020202020204" pitchFamily="34" charset="0"/>
              <a:buChar char="•"/>
            </a:pPr>
            <a:r>
              <a:rPr lang="en-GB" sz="2400" dirty="0"/>
              <a:t> </a:t>
            </a:r>
            <a:r>
              <a:rPr lang="sl-SI" sz="2400" dirty="0"/>
              <a:t>Manj depresije</a:t>
            </a:r>
            <a:endParaRPr lang="en-GB" sz="2400" dirty="0"/>
          </a:p>
        </p:txBody>
      </p:sp>
      <p:sp>
        <p:nvSpPr>
          <p:cNvPr id="10" name="CaixaDeTexto 9">
            <a:extLst>
              <a:ext uri="{FF2B5EF4-FFF2-40B4-BE49-F238E27FC236}">
                <a16:creationId xmlns:a16="http://schemas.microsoft.com/office/drawing/2014/main" id="{6836BC18-E8AB-4410-BE9E-C306BA883EC7}"/>
              </a:ext>
            </a:extLst>
          </p:cNvPr>
          <p:cNvSpPr txBox="1"/>
          <p:nvPr/>
        </p:nvSpPr>
        <p:spPr>
          <a:xfrm>
            <a:off x="2466108" y="1013859"/>
            <a:ext cx="7269017" cy="830997"/>
          </a:xfrm>
          <a:prstGeom prst="rect">
            <a:avLst/>
          </a:prstGeom>
          <a:noFill/>
        </p:spPr>
        <p:txBody>
          <a:bodyPr wrap="square" rtlCol="0">
            <a:spAutoFit/>
          </a:bodyPr>
          <a:lstStyle/>
          <a:p>
            <a:pPr algn="ctr"/>
            <a:r>
              <a:rPr lang="sl-SI" sz="2400" dirty="0"/>
              <a:t>Čuječa meditacija</a:t>
            </a:r>
            <a:r>
              <a:rPr lang="en-GB" sz="2400" dirty="0"/>
              <a:t> </a:t>
            </a:r>
          </a:p>
          <a:p>
            <a:pPr algn="ctr"/>
            <a:r>
              <a:rPr lang="sl-SI" sz="2400" b="1" dirty="0">
                <a:solidFill>
                  <a:srgbClr val="F7981D"/>
                </a:solidFill>
              </a:rPr>
              <a:t>spremeni delovanje možganov</a:t>
            </a:r>
            <a:endParaRPr lang="en-GB" sz="2400" dirty="0"/>
          </a:p>
        </p:txBody>
      </p:sp>
      <p:sp>
        <p:nvSpPr>
          <p:cNvPr id="11" name="CaixaDeTexto 10">
            <a:extLst>
              <a:ext uri="{FF2B5EF4-FFF2-40B4-BE49-F238E27FC236}">
                <a16:creationId xmlns:a16="http://schemas.microsoft.com/office/drawing/2014/main" id="{7FAF89EC-20D8-4249-940C-73EF4BC6643D}"/>
              </a:ext>
            </a:extLst>
          </p:cNvPr>
          <p:cNvSpPr txBox="1"/>
          <p:nvPr/>
        </p:nvSpPr>
        <p:spPr>
          <a:xfrm>
            <a:off x="7249367" y="1578749"/>
            <a:ext cx="4640415" cy="2616101"/>
          </a:xfrm>
          <a:prstGeom prst="rect">
            <a:avLst/>
          </a:prstGeom>
          <a:noFill/>
        </p:spPr>
        <p:txBody>
          <a:bodyPr wrap="square" rtlCol="0">
            <a:spAutoFit/>
          </a:bodyPr>
          <a:lstStyle/>
          <a:p>
            <a:pPr algn="ctr">
              <a:spcAft>
                <a:spcPts val="600"/>
              </a:spcAft>
            </a:pPr>
            <a:r>
              <a:rPr lang="en-GB" sz="2400" b="1" dirty="0">
                <a:solidFill>
                  <a:srgbClr val="6ECECB"/>
                </a:solidFill>
              </a:rPr>
              <a:t>Stim</a:t>
            </a:r>
            <a:r>
              <a:rPr lang="sl-SI" sz="2400" b="1" dirty="0" err="1">
                <a:solidFill>
                  <a:srgbClr val="6ECECB"/>
                </a:solidFill>
              </a:rPr>
              <a:t>ulira</a:t>
            </a:r>
            <a:r>
              <a:rPr lang="en-GB" sz="2400" b="1" dirty="0">
                <a:solidFill>
                  <a:srgbClr val="6ECECB"/>
                </a:solidFill>
              </a:rPr>
              <a:t>:</a:t>
            </a:r>
          </a:p>
          <a:p>
            <a:pPr>
              <a:spcAft>
                <a:spcPts val="600"/>
              </a:spcAft>
              <a:buClr>
                <a:srgbClr val="6ECECB"/>
              </a:buClr>
              <a:buFont typeface="Arial" panose="020B0604020202020204" pitchFamily="34" charset="0"/>
              <a:buChar char="•"/>
            </a:pPr>
            <a:r>
              <a:rPr lang="en-GB" sz="2400" dirty="0"/>
              <a:t> </a:t>
            </a:r>
            <a:r>
              <a:rPr lang="sl-SI" sz="2400" dirty="0"/>
              <a:t>Pozornost usmerjena na sedanjost</a:t>
            </a:r>
            <a:endParaRPr lang="en-GB" sz="2400" dirty="0"/>
          </a:p>
          <a:p>
            <a:pPr>
              <a:spcAft>
                <a:spcPts val="600"/>
              </a:spcAft>
              <a:buClr>
                <a:srgbClr val="6ECECB"/>
              </a:buClr>
              <a:buFont typeface="Arial" panose="020B0604020202020204" pitchFamily="34" charset="0"/>
              <a:buChar char="•"/>
            </a:pPr>
            <a:r>
              <a:rPr lang="en-GB" sz="2400" dirty="0"/>
              <a:t> A</a:t>
            </a:r>
            <a:r>
              <a:rPr lang="sl-SI" sz="2400" dirty="0" err="1"/>
              <a:t>kcija</a:t>
            </a:r>
            <a:endParaRPr lang="en-GB" sz="2400" dirty="0"/>
          </a:p>
          <a:p>
            <a:pPr>
              <a:spcAft>
                <a:spcPts val="600"/>
              </a:spcAft>
              <a:buClr>
                <a:srgbClr val="6ECECB"/>
              </a:buClr>
              <a:buFont typeface="Arial" panose="020B0604020202020204" pitchFamily="34" charset="0"/>
              <a:buChar char="•"/>
            </a:pPr>
            <a:r>
              <a:rPr lang="en-GB" sz="2400" dirty="0"/>
              <a:t> </a:t>
            </a:r>
            <a:r>
              <a:rPr lang="sl-SI" sz="2400" dirty="0"/>
              <a:t>Ohranjanje pozornosti pri zahtevnejših nalogah</a:t>
            </a:r>
            <a:endParaRPr lang="en-GB" sz="2400" dirty="0"/>
          </a:p>
          <a:p>
            <a:pPr>
              <a:spcAft>
                <a:spcPts val="600"/>
              </a:spcAft>
              <a:buClr>
                <a:srgbClr val="6ECECB"/>
              </a:buClr>
              <a:buFont typeface="Arial" panose="020B0604020202020204" pitchFamily="34" charset="0"/>
              <a:buChar char="•"/>
            </a:pPr>
            <a:r>
              <a:rPr lang="en-GB" sz="2400" dirty="0"/>
              <a:t> </a:t>
            </a:r>
            <a:r>
              <a:rPr lang="sl-SI" sz="2400" dirty="0"/>
              <a:t>Pozornost na sedanji trenutek</a:t>
            </a:r>
            <a:endParaRPr lang="en-GB" sz="2400" dirty="0"/>
          </a:p>
        </p:txBody>
      </p:sp>
      <p:sp>
        <p:nvSpPr>
          <p:cNvPr id="12" name="CaixaDeTexto 11">
            <a:extLst>
              <a:ext uri="{FF2B5EF4-FFF2-40B4-BE49-F238E27FC236}">
                <a16:creationId xmlns:a16="http://schemas.microsoft.com/office/drawing/2014/main" id="{AD78F426-A659-448E-B0B6-830F65D577FE}"/>
              </a:ext>
            </a:extLst>
          </p:cNvPr>
          <p:cNvSpPr txBox="1"/>
          <p:nvPr/>
        </p:nvSpPr>
        <p:spPr>
          <a:xfrm>
            <a:off x="329364" y="1389586"/>
            <a:ext cx="4631183" cy="2539157"/>
          </a:xfrm>
          <a:prstGeom prst="rect">
            <a:avLst/>
          </a:prstGeom>
          <a:noFill/>
        </p:spPr>
        <p:txBody>
          <a:bodyPr wrap="square" rtlCol="0">
            <a:spAutoFit/>
          </a:bodyPr>
          <a:lstStyle/>
          <a:p>
            <a:pPr algn="ctr">
              <a:spcAft>
                <a:spcPts val="600"/>
              </a:spcAft>
            </a:pPr>
            <a:r>
              <a:rPr lang="sl-SI" sz="2400" b="1" dirty="0">
                <a:solidFill>
                  <a:srgbClr val="6ECECB"/>
                </a:solidFill>
              </a:rPr>
              <a:t>Zavira</a:t>
            </a:r>
            <a:r>
              <a:rPr lang="en-GB" sz="2400" b="1" dirty="0">
                <a:solidFill>
                  <a:srgbClr val="6ECECB"/>
                </a:solidFill>
              </a:rPr>
              <a:t>:</a:t>
            </a:r>
          </a:p>
          <a:p>
            <a:pPr>
              <a:spcAft>
                <a:spcPts val="600"/>
              </a:spcAft>
              <a:buClr>
                <a:srgbClr val="6ECECB"/>
              </a:buClr>
              <a:buFont typeface="Arial" panose="020B0604020202020204" pitchFamily="34" charset="0"/>
              <a:buChar char="•"/>
            </a:pPr>
            <a:r>
              <a:rPr lang="en-GB" sz="2400" dirty="0"/>
              <a:t> </a:t>
            </a:r>
            <a:r>
              <a:rPr lang="sl-SI" sz="2400" dirty="0"/>
              <a:t>Pozornost na prihodnost in ne na preteklost</a:t>
            </a:r>
            <a:endParaRPr lang="en-GB" sz="2400" dirty="0"/>
          </a:p>
          <a:p>
            <a:pPr>
              <a:spcAft>
                <a:spcPts val="600"/>
              </a:spcAft>
              <a:buClr>
                <a:srgbClr val="6ECECB"/>
              </a:buClr>
              <a:buFont typeface="Arial" panose="020B0604020202020204" pitchFamily="34" charset="0"/>
              <a:buChar char="•"/>
            </a:pPr>
            <a:r>
              <a:rPr lang="en-GB" sz="2400" dirty="0"/>
              <a:t> Pl</a:t>
            </a:r>
            <a:r>
              <a:rPr lang="sl-SI" sz="2400" dirty="0" err="1"/>
              <a:t>aniranje</a:t>
            </a:r>
            <a:r>
              <a:rPr lang="sl-SI" sz="2400" dirty="0"/>
              <a:t> in organiziranje</a:t>
            </a:r>
            <a:endParaRPr lang="en-GB" sz="2400" dirty="0"/>
          </a:p>
          <a:p>
            <a:pPr>
              <a:spcAft>
                <a:spcPts val="600"/>
              </a:spcAft>
              <a:buClr>
                <a:srgbClr val="6ECECB"/>
              </a:buClr>
              <a:buFont typeface="Arial" panose="020B0604020202020204" pitchFamily="34" charset="0"/>
              <a:buChar char="•"/>
            </a:pPr>
            <a:r>
              <a:rPr lang="en-GB" sz="2400" dirty="0"/>
              <a:t> </a:t>
            </a:r>
            <a:r>
              <a:rPr lang="sl-SI" sz="2400" dirty="0"/>
              <a:t>Tavanje misli in sanjanje z odprtimi očmi</a:t>
            </a:r>
            <a:endParaRPr lang="en-GB" sz="2400" dirty="0"/>
          </a:p>
        </p:txBody>
      </p:sp>
      <p:pic>
        <p:nvPicPr>
          <p:cNvPr id="44" name="Imagem 43">
            <a:extLst>
              <a:ext uri="{FF2B5EF4-FFF2-40B4-BE49-F238E27FC236}">
                <a16:creationId xmlns:a16="http://schemas.microsoft.com/office/drawing/2014/main" id="{F2DBC782-D6C9-45C6-8157-E3A6F8FFB439}"/>
              </a:ext>
            </a:extLst>
          </p:cNvPr>
          <p:cNvPicPr>
            <a:picLocks noChangeAspect="1"/>
          </p:cNvPicPr>
          <p:nvPr/>
        </p:nvPicPr>
        <p:blipFill>
          <a:blip r:embed="rId3"/>
          <a:stretch>
            <a:fillRect/>
          </a:stretch>
        </p:blipFill>
        <p:spPr>
          <a:xfrm>
            <a:off x="5529843" y="2227656"/>
            <a:ext cx="1152000" cy="1152000"/>
          </a:xfrm>
          <a:prstGeom prst="rect">
            <a:avLst/>
          </a:prstGeom>
        </p:spPr>
      </p:pic>
      <p:cxnSp>
        <p:nvCxnSpPr>
          <p:cNvPr id="52" name="Conexão reta 51">
            <a:extLst>
              <a:ext uri="{FF2B5EF4-FFF2-40B4-BE49-F238E27FC236}">
                <a16:creationId xmlns:a16="http://schemas.microsoft.com/office/drawing/2014/main" id="{A113463B-BB27-4D2A-B268-E9323C8D5AAD}"/>
              </a:ext>
            </a:extLst>
          </p:cNvPr>
          <p:cNvCxnSpPr>
            <a:cxnSpLocks/>
            <a:stCxn id="50" idx="2"/>
            <a:endCxn id="12" idx="3"/>
          </p:cNvCxnSpPr>
          <p:nvPr/>
        </p:nvCxnSpPr>
        <p:spPr>
          <a:xfrm flipH="1" flipV="1">
            <a:off x="4960547" y="2659165"/>
            <a:ext cx="244410" cy="149343"/>
          </a:xfrm>
          <a:prstGeom prst="line">
            <a:avLst/>
          </a:prstGeom>
          <a:ln w="38100">
            <a:solidFill>
              <a:srgbClr val="FDDE00"/>
            </a:solidFill>
          </a:ln>
        </p:spPr>
        <p:style>
          <a:lnRef idx="1">
            <a:schemeClr val="accent1"/>
          </a:lnRef>
          <a:fillRef idx="0">
            <a:schemeClr val="accent1"/>
          </a:fillRef>
          <a:effectRef idx="0">
            <a:schemeClr val="accent1"/>
          </a:effectRef>
          <a:fontRef idx="minor">
            <a:schemeClr val="tx1"/>
          </a:fontRef>
        </p:style>
      </p:cxnSp>
      <p:cxnSp>
        <p:nvCxnSpPr>
          <p:cNvPr id="56" name="Conexão reta 55">
            <a:extLst>
              <a:ext uri="{FF2B5EF4-FFF2-40B4-BE49-F238E27FC236}">
                <a16:creationId xmlns:a16="http://schemas.microsoft.com/office/drawing/2014/main" id="{3C98FDC9-F589-4315-8E66-F50B1BEBCB6A}"/>
              </a:ext>
            </a:extLst>
          </p:cNvPr>
          <p:cNvCxnSpPr>
            <a:cxnSpLocks/>
            <a:stCxn id="50" idx="6"/>
            <a:endCxn id="11" idx="1"/>
          </p:cNvCxnSpPr>
          <p:nvPr/>
        </p:nvCxnSpPr>
        <p:spPr>
          <a:xfrm>
            <a:off x="7004957" y="2808508"/>
            <a:ext cx="244410" cy="78292"/>
          </a:xfrm>
          <a:prstGeom prst="line">
            <a:avLst/>
          </a:prstGeom>
          <a:ln w="38100">
            <a:solidFill>
              <a:srgbClr val="FDDE00"/>
            </a:solidFill>
          </a:ln>
        </p:spPr>
        <p:style>
          <a:lnRef idx="1">
            <a:schemeClr val="accent1"/>
          </a:lnRef>
          <a:fillRef idx="0">
            <a:schemeClr val="accent1"/>
          </a:fillRef>
          <a:effectRef idx="0">
            <a:schemeClr val="accent1"/>
          </a:effectRef>
          <a:fontRef idx="minor">
            <a:schemeClr val="tx1"/>
          </a:fontRef>
        </p:style>
      </p:cxnSp>
      <p:pic>
        <p:nvPicPr>
          <p:cNvPr id="65" name="Imagem 64">
            <a:extLst>
              <a:ext uri="{FF2B5EF4-FFF2-40B4-BE49-F238E27FC236}">
                <a16:creationId xmlns:a16="http://schemas.microsoft.com/office/drawing/2014/main" id="{091167A7-3B01-43AD-A372-0983C23B2DA4}"/>
              </a:ext>
            </a:extLst>
          </p:cNvPr>
          <p:cNvPicPr>
            <a:picLocks noChangeAspect="1"/>
          </p:cNvPicPr>
          <p:nvPr/>
        </p:nvPicPr>
        <p:blipFill>
          <a:blip r:embed="rId4"/>
          <a:stretch>
            <a:fillRect/>
          </a:stretch>
        </p:blipFill>
        <p:spPr>
          <a:xfrm rot="841907" flipV="1">
            <a:off x="211117" y="4074560"/>
            <a:ext cx="835209" cy="835209"/>
          </a:xfrm>
          <a:prstGeom prst="rect">
            <a:avLst/>
          </a:prstGeom>
          <a:ln>
            <a:noFill/>
          </a:ln>
        </p:spPr>
      </p:pic>
      <p:sp>
        <p:nvSpPr>
          <p:cNvPr id="50" name="Oval 49">
            <a:extLst>
              <a:ext uri="{FF2B5EF4-FFF2-40B4-BE49-F238E27FC236}">
                <a16:creationId xmlns:a16="http://schemas.microsoft.com/office/drawing/2014/main" id="{66C46166-AF75-4C1F-B286-1E79B208CB69}"/>
              </a:ext>
            </a:extLst>
          </p:cNvPr>
          <p:cNvSpPr/>
          <p:nvPr/>
        </p:nvSpPr>
        <p:spPr>
          <a:xfrm>
            <a:off x="5204957" y="1908508"/>
            <a:ext cx="1800000" cy="1800000"/>
          </a:xfrm>
          <a:prstGeom prst="ellipse">
            <a:avLst/>
          </a:prstGeom>
          <a:noFill/>
          <a:ln w="57150">
            <a:gradFill flip="none" rotWithShape="1">
              <a:gsLst>
                <a:gs pos="100000">
                  <a:srgbClr val="FDDE00"/>
                </a:gs>
                <a:gs pos="0">
                  <a:srgbClr val="FDDE00"/>
                </a:gs>
                <a:gs pos="50000">
                  <a:schemeClr val="bg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6" name="Imagem 65">
            <a:extLst>
              <a:ext uri="{FF2B5EF4-FFF2-40B4-BE49-F238E27FC236}">
                <a16:creationId xmlns:a16="http://schemas.microsoft.com/office/drawing/2014/main" id="{FB092C82-FDD7-4400-84A2-7C4EAD48548F}"/>
              </a:ext>
            </a:extLst>
          </p:cNvPr>
          <p:cNvPicPr>
            <a:picLocks noChangeAspect="1"/>
          </p:cNvPicPr>
          <p:nvPr/>
        </p:nvPicPr>
        <p:blipFill>
          <a:blip r:embed="rId4"/>
          <a:stretch>
            <a:fillRect/>
          </a:stretch>
        </p:blipFill>
        <p:spPr>
          <a:xfrm rot="9956409">
            <a:off x="11145533" y="4074421"/>
            <a:ext cx="835200" cy="835200"/>
          </a:xfrm>
          <a:prstGeom prst="rect">
            <a:avLst/>
          </a:prstGeom>
          <a:ln>
            <a:noFill/>
          </a:ln>
        </p:spPr>
      </p:pic>
    </p:spTree>
    <p:extLst>
      <p:ext uri="{BB962C8B-B14F-4D97-AF65-F5344CB8AC3E}">
        <p14:creationId xmlns:p14="http://schemas.microsoft.com/office/powerpoint/2010/main" val="13234359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eta: Para a Direita 59">
            <a:extLst>
              <a:ext uri="{FF2B5EF4-FFF2-40B4-BE49-F238E27FC236}">
                <a16:creationId xmlns:a16="http://schemas.microsoft.com/office/drawing/2014/main" id="{FD8D6104-D0EA-4BA6-89A6-282D76A0B749}"/>
              </a:ext>
            </a:extLst>
          </p:cNvPr>
          <p:cNvSpPr/>
          <p:nvPr/>
        </p:nvSpPr>
        <p:spPr>
          <a:xfrm>
            <a:off x="6870702" y="1301612"/>
            <a:ext cx="2777460" cy="4863492"/>
          </a:xfrm>
          <a:prstGeom prst="righ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7684989"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Čuječnost</a:t>
            </a:r>
            <a:r>
              <a:rPr lang="en-US" sz="3600" b="1" dirty="0"/>
              <a:t>: </a:t>
            </a:r>
            <a:r>
              <a:rPr lang="sl-SI" sz="3600" b="1" dirty="0"/>
              <a:t>V praksi</a:t>
            </a:r>
            <a:endParaRPr lang="en-US" sz="3600" b="1" dirty="0"/>
          </a:p>
        </p:txBody>
      </p:sp>
      <p:sp>
        <p:nvSpPr>
          <p:cNvPr id="3" name="CaixaDeTexto 2">
            <a:extLst>
              <a:ext uri="{FF2B5EF4-FFF2-40B4-BE49-F238E27FC236}">
                <a16:creationId xmlns:a16="http://schemas.microsoft.com/office/drawing/2014/main" id="{AEEB991D-19B7-4095-962E-AABB9C24001F}"/>
              </a:ext>
            </a:extLst>
          </p:cNvPr>
          <p:cNvSpPr txBox="1"/>
          <p:nvPr/>
        </p:nvSpPr>
        <p:spPr>
          <a:xfrm>
            <a:off x="364492" y="1520474"/>
            <a:ext cx="5257237" cy="1116000"/>
          </a:xfrm>
          <a:prstGeom prst="rect">
            <a:avLst/>
          </a:prstGeom>
          <a:solidFill>
            <a:schemeClr val="bg1">
              <a:lumMod val="95000"/>
            </a:schemeClr>
          </a:solidFill>
        </p:spPr>
        <p:txBody>
          <a:bodyPr wrap="square" rtlCol="0" anchor="ctr">
            <a:noAutofit/>
          </a:bodyPr>
          <a:lstStyle/>
          <a:p>
            <a:pPr>
              <a:lnSpc>
                <a:spcPct val="114000"/>
              </a:lnSpc>
            </a:pPr>
            <a:r>
              <a:rPr lang="en-GB" sz="2400" b="1" dirty="0">
                <a:solidFill>
                  <a:srgbClr val="6ECECB"/>
                </a:solidFill>
              </a:rPr>
              <a:t>1. </a:t>
            </a:r>
            <a:r>
              <a:rPr lang="sl-SI" sz="2400" b="1" dirty="0"/>
              <a:t>Poišči primerno mesto in čas za čuječo meditacijo</a:t>
            </a:r>
            <a:endParaRPr lang="en-GB" sz="2400" dirty="0"/>
          </a:p>
        </p:txBody>
      </p:sp>
      <p:sp>
        <p:nvSpPr>
          <p:cNvPr id="7" name="CaixaDeTexto 6">
            <a:extLst>
              <a:ext uri="{FF2B5EF4-FFF2-40B4-BE49-F238E27FC236}">
                <a16:creationId xmlns:a16="http://schemas.microsoft.com/office/drawing/2014/main" id="{3B77338E-44EA-478B-B26B-1661F7A25319}"/>
              </a:ext>
            </a:extLst>
          </p:cNvPr>
          <p:cNvSpPr txBox="1"/>
          <p:nvPr/>
        </p:nvSpPr>
        <p:spPr>
          <a:xfrm>
            <a:off x="510707" y="2724325"/>
            <a:ext cx="5383289" cy="1116000"/>
          </a:xfrm>
          <a:prstGeom prst="rect">
            <a:avLst/>
          </a:prstGeom>
          <a:solidFill>
            <a:schemeClr val="bg1">
              <a:lumMod val="95000"/>
            </a:schemeClr>
          </a:solidFill>
        </p:spPr>
        <p:txBody>
          <a:bodyPr wrap="square" rtlCol="0" anchor="ctr">
            <a:noAutofit/>
          </a:bodyPr>
          <a:lstStyle/>
          <a:p>
            <a:pPr>
              <a:lnSpc>
                <a:spcPct val="114000"/>
              </a:lnSpc>
            </a:pPr>
            <a:r>
              <a:rPr lang="en-GB" sz="2400" b="1" spc="-30" dirty="0">
                <a:solidFill>
                  <a:srgbClr val="6ECECB"/>
                </a:solidFill>
              </a:rPr>
              <a:t>2. </a:t>
            </a:r>
            <a:r>
              <a:rPr lang="sl-SI" sz="2400" b="1" spc="-30" dirty="0"/>
              <a:t>Osredotoči se na sedanjost</a:t>
            </a:r>
            <a:endParaRPr lang="en-GB" sz="2400" spc="-30" dirty="0"/>
          </a:p>
        </p:txBody>
      </p:sp>
      <p:sp>
        <p:nvSpPr>
          <p:cNvPr id="8" name="CaixaDeTexto 7">
            <a:extLst>
              <a:ext uri="{FF2B5EF4-FFF2-40B4-BE49-F238E27FC236}">
                <a16:creationId xmlns:a16="http://schemas.microsoft.com/office/drawing/2014/main" id="{438B8840-45CD-4CA9-9E4E-A74123F39A0F}"/>
              </a:ext>
            </a:extLst>
          </p:cNvPr>
          <p:cNvSpPr txBox="1"/>
          <p:nvPr/>
        </p:nvSpPr>
        <p:spPr>
          <a:xfrm>
            <a:off x="739977" y="3928176"/>
            <a:ext cx="4816599" cy="1116000"/>
          </a:xfrm>
          <a:prstGeom prst="rect">
            <a:avLst/>
          </a:prstGeom>
          <a:solidFill>
            <a:schemeClr val="bg1">
              <a:lumMod val="95000"/>
            </a:schemeClr>
          </a:solidFill>
        </p:spPr>
        <p:txBody>
          <a:bodyPr wrap="square" rtlCol="0" anchor="ctr">
            <a:noAutofit/>
          </a:bodyPr>
          <a:lstStyle/>
          <a:p>
            <a:pPr>
              <a:lnSpc>
                <a:spcPct val="114000"/>
              </a:lnSpc>
            </a:pPr>
            <a:r>
              <a:rPr lang="en-GB" sz="2400" b="1" dirty="0">
                <a:solidFill>
                  <a:srgbClr val="6ECECB"/>
                </a:solidFill>
              </a:rPr>
              <a:t>3. </a:t>
            </a:r>
            <a:r>
              <a:rPr lang="sl-SI" sz="2400" b="1" dirty="0"/>
              <a:t>Opusti vsakršno obsojanje</a:t>
            </a:r>
            <a:endParaRPr lang="en-GB" sz="2400" dirty="0"/>
          </a:p>
        </p:txBody>
      </p:sp>
      <p:sp>
        <p:nvSpPr>
          <p:cNvPr id="9" name="CaixaDeTexto 8">
            <a:extLst>
              <a:ext uri="{FF2B5EF4-FFF2-40B4-BE49-F238E27FC236}">
                <a16:creationId xmlns:a16="http://schemas.microsoft.com/office/drawing/2014/main" id="{68599C6D-B94E-4D06-9BF2-CD8A52FF40DF}"/>
              </a:ext>
            </a:extLst>
          </p:cNvPr>
          <p:cNvSpPr txBox="1"/>
          <p:nvPr/>
        </p:nvSpPr>
        <p:spPr>
          <a:xfrm>
            <a:off x="931562" y="5132027"/>
            <a:ext cx="5169313" cy="1116000"/>
          </a:xfrm>
          <a:prstGeom prst="rect">
            <a:avLst/>
          </a:prstGeom>
          <a:solidFill>
            <a:schemeClr val="bg1">
              <a:lumMod val="95000"/>
            </a:schemeClr>
          </a:solidFill>
        </p:spPr>
        <p:txBody>
          <a:bodyPr wrap="square" rtlCol="0" anchor="ctr">
            <a:noAutofit/>
          </a:bodyPr>
          <a:lstStyle/>
          <a:p>
            <a:pPr>
              <a:lnSpc>
                <a:spcPct val="114000"/>
              </a:lnSpc>
            </a:pPr>
            <a:r>
              <a:rPr lang="en-GB" sz="2400" b="1" dirty="0">
                <a:solidFill>
                  <a:srgbClr val="6ECECB"/>
                </a:solidFill>
              </a:rPr>
              <a:t>4. </a:t>
            </a:r>
            <a:r>
              <a:rPr lang="sl-SI" sz="2400" b="1" dirty="0"/>
              <a:t>Priznaj, da tvoje misli tavajo</a:t>
            </a:r>
            <a:endParaRPr lang="en-GB" sz="2400" dirty="0"/>
          </a:p>
        </p:txBody>
      </p:sp>
      <p:sp>
        <p:nvSpPr>
          <p:cNvPr id="18" name="CaixaDeTexto 17">
            <a:extLst>
              <a:ext uri="{FF2B5EF4-FFF2-40B4-BE49-F238E27FC236}">
                <a16:creationId xmlns:a16="http://schemas.microsoft.com/office/drawing/2014/main" id="{B60F1373-A27F-4F98-9DDB-D733A60D3D77}"/>
              </a:ext>
            </a:extLst>
          </p:cNvPr>
          <p:cNvSpPr txBox="1"/>
          <p:nvPr/>
        </p:nvSpPr>
        <p:spPr>
          <a:xfrm>
            <a:off x="739977" y="992328"/>
            <a:ext cx="4225942" cy="461665"/>
          </a:xfrm>
          <a:prstGeom prst="rect">
            <a:avLst/>
          </a:prstGeom>
          <a:noFill/>
        </p:spPr>
        <p:txBody>
          <a:bodyPr wrap="square" rtlCol="0">
            <a:spAutoFit/>
          </a:bodyPr>
          <a:lstStyle/>
          <a:p>
            <a:r>
              <a:rPr lang="sl-SI" sz="2400" b="1" spc="-20" dirty="0">
                <a:solidFill>
                  <a:srgbClr val="6ECECB"/>
                </a:solidFill>
              </a:rPr>
              <a:t>Vaja čuječnosti</a:t>
            </a:r>
            <a:r>
              <a:rPr lang="en-GB" sz="2400" b="1" spc="-20" dirty="0">
                <a:solidFill>
                  <a:srgbClr val="6ECECB"/>
                </a:solidFill>
              </a:rPr>
              <a:t>…</a:t>
            </a:r>
          </a:p>
        </p:txBody>
      </p:sp>
      <p:sp>
        <p:nvSpPr>
          <p:cNvPr id="4" name="Oval 3">
            <a:extLst>
              <a:ext uri="{FF2B5EF4-FFF2-40B4-BE49-F238E27FC236}">
                <a16:creationId xmlns:a16="http://schemas.microsoft.com/office/drawing/2014/main" id="{D03832B1-E670-48AC-A855-E61B860C193D}"/>
              </a:ext>
            </a:extLst>
          </p:cNvPr>
          <p:cNvSpPr>
            <a:spLocks noChangeAspect="1"/>
          </p:cNvSpPr>
          <p:nvPr/>
        </p:nvSpPr>
        <p:spPr>
          <a:xfrm>
            <a:off x="4375036" y="1919629"/>
            <a:ext cx="3600000" cy="3600000"/>
          </a:xfrm>
          <a:prstGeom prst="ellipse">
            <a:avLst/>
          </a:prstGeom>
          <a:gradFill flip="none" rotWithShape="1">
            <a:gsLst>
              <a:gs pos="100000">
                <a:schemeClr val="bg1"/>
              </a:gs>
              <a:gs pos="9000">
                <a:srgbClr val="D1EFEE"/>
              </a:gs>
            </a:gsLst>
            <a:lin ang="16200000" scaled="1"/>
            <a:tileRect/>
          </a:gra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Imagem 4">
            <a:extLst>
              <a:ext uri="{FF2B5EF4-FFF2-40B4-BE49-F238E27FC236}">
                <a16:creationId xmlns:a16="http://schemas.microsoft.com/office/drawing/2014/main" id="{42FECABB-7150-445C-83C8-F7131640FFD3}"/>
              </a:ext>
            </a:extLst>
          </p:cNvPr>
          <p:cNvPicPr>
            <a:picLocks noChangeAspect="1"/>
          </p:cNvPicPr>
          <p:nvPr/>
        </p:nvPicPr>
        <p:blipFill>
          <a:blip r:embed="rId3"/>
          <a:stretch>
            <a:fillRect/>
          </a:stretch>
        </p:blipFill>
        <p:spPr>
          <a:xfrm>
            <a:off x="5452754" y="2892866"/>
            <a:ext cx="1440000" cy="1440000"/>
          </a:xfrm>
          <a:prstGeom prst="rect">
            <a:avLst/>
          </a:prstGeom>
        </p:spPr>
      </p:pic>
      <p:sp>
        <p:nvSpPr>
          <p:cNvPr id="10" name="CaixaDeTexto 9">
            <a:extLst>
              <a:ext uri="{FF2B5EF4-FFF2-40B4-BE49-F238E27FC236}">
                <a16:creationId xmlns:a16="http://schemas.microsoft.com/office/drawing/2014/main" id="{E3568899-0373-4908-82C7-FF4CBF3F04F2}"/>
              </a:ext>
            </a:extLst>
          </p:cNvPr>
          <p:cNvSpPr txBox="1"/>
          <p:nvPr/>
        </p:nvSpPr>
        <p:spPr>
          <a:xfrm>
            <a:off x="8259432" y="-59199"/>
            <a:ext cx="3599999" cy="6683048"/>
          </a:xfrm>
          <a:prstGeom prst="rect">
            <a:avLst/>
          </a:prstGeom>
          <a:noFill/>
        </p:spPr>
        <p:txBody>
          <a:bodyPr wrap="square" rtlCol="0">
            <a:spAutoFit/>
          </a:bodyPr>
          <a:lstStyle/>
          <a:p>
            <a:pPr>
              <a:lnSpc>
                <a:spcPct val="150000"/>
              </a:lnSpc>
              <a:buClr>
                <a:srgbClr val="6ECECB"/>
              </a:buClr>
              <a:buFont typeface="Arial" panose="020B0604020202020204" pitchFamily="34" charset="0"/>
              <a:buChar char="●"/>
            </a:pPr>
            <a:r>
              <a:rPr lang="en-GB" sz="2400" dirty="0"/>
              <a:t> </a:t>
            </a:r>
            <a:r>
              <a:rPr lang="en-GB" sz="2400" dirty="0" err="1"/>
              <a:t>Regenerativ</a:t>
            </a:r>
            <a:r>
              <a:rPr lang="sl-SI" sz="2400" dirty="0"/>
              <a:t>na potovanja</a:t>
            </a:r>
            <a:endParaRPr lang="en-GB" sz="2400" dirty="0"/>
          </a:p>
          <a:p>
            <a:pPr>
              <a:lnSpc>
                <a:spcPct val="150000"/>
              </a:lnSpc>
              <a:buClr>
                <a:srgbClr val="6ECECB"/>
              </a:buClr>
              <a:buFont typeface="Arial" panose="020B0604020202020204" pitchFamily="34" charset="0"/>
              <a:buChar char="●"/>
            </a:pPr>
            <a:r>
              <a:rPr lang="en-GB" sz="2400" dirty="0"/>
              <a:t> </a:t>
            </a:r>
            <a:r>
              <a:rPr lang="en-GB" sz="2400" dirty="0" err="1"/>
              <a:t>Transformati</a:t>
            </a:r>
            <a:r>
              <a:rPr lang="sl-SI" sz="2400" dirty="0" err="1"/>
              <a:t>vna</a:t>
            </a:r>
            <a:r>
              <a:rPr lang="sl-SI" sz="2400" dirty="0"/>
              <a:t> potovanja</a:t>
            </a:r>
            <a:endParaRPr lang="en-GB" sz="2400" dirty="0"/>
          </a:p>
          <a:p>
            <a:pPr>
              <a:lnSpc>
                <a:spcPct val="150000"/>
              </a:lnSpc>
              <a:buClr>
                <a:srgbClr val="6ECECB"/>
              </a:buClr>
              <a:buFont typeface="Arial" panose="020B0604020202020204" pitchFamily="34" charset="0"/>
              <a:buChar char="●"/>
            </a:pPr>
            <a:r>
              <a:rPr lang="en-GB" sz="2400" dirty="0"/>
              <a:t> </a:t>
            </a:r>
            <a:r>
              <a:rPr lang="sl-SI" sz="2400" dirty="0"/>
              <a:t>Ustvarjalni turizem</a:t>
            </a:r>
            <a:endParaRPr lang="en-GB" sz="2400" dirty="0"/>
          </a:p>
          <a:p>
            <a:pPr>
              <a:lnSpc>
                <a:spcPct val="150000"/>
              </a:lnSpc>
              <a:buClr>
                <a:srgbClr val="6ECECB"/>
              </a:buClr>
              <a:buFont typeface="Arial" panose="020B0604020202020204" pitchFamily="34" charset="0"/>
              <a:buChar char="●"/>
            </a:pPr>
            <a:r>
              <a:rPr lang="en-GB" sz="2400" dirty="0"/>
              <a:t> </a:t>
            </a:r>
            <a:r>
              <a:rPr lang="sl-SI" sz="2400" dirty="0"/>
              <a:t>Turizem dobrega počutja</a:t>
            </a:r>
            <a:endParaRPr lang="en-GB" sz="2400" dirty="0"/>
          </a:p>
          <a:p>
            <a:pPr>
              <a:lnSpc>
                <a:spcPct val="150000"/>
              </a:lnSpc>
              <a:buClr>
                <a:srgbClr val="6ECECB"/>
              </a:buClr>
              <a:buFont typeface="Arial" panose="020B0604020202020204" pitchFamily="34" charset="0"/>
              <a:buChar char="●"/>
            </a:pPr>
            <a:r>
              <a:rPr lang="en-GB" sz="2400" dirty="0"/>
              <a:t> </a:t>
            </a:r>
            <a:r>
              <a:rPr lang="en-GB" sz="2400" dirty="0" err="1"/>
              <a:t>Volunt</a:t>
            </a:r>
            <a:r>
              <a:rPr lang="sl-SI" sz="2400" dirty="0" err="1"/>
              <a:t>urizem</a:t>
            </a:r>
            <a:endParaRPr lang="en-GB" sz="2400" dirty="0"/>
          </a:p>
          <a:p>
            <a:pPr>
              <a:lnSpc>
                <a:spcPct val="150000"/>
              </a:lnSpc>
              <a:buClr>
                <a:srgbClr val="6ECECB"/>
              </a:buClr>
              <a:buFont typeface="Arial" panose="020B0604020202020204" pitchFamily="34" charset="0"/>
              <a:buChar char="●"/>
            </a:pPr>
            <a:r>
              <a:rPr lang="en-GB" sz="2400" dirty="0"/>
              <a:t> </a:t>
            </a:r>
            <a:r>
              <a:rPr lang="sl-SI" sz="2400" dirty="0" err="1"/>
              <a:t>TureAvanture</a:t>
            </a:r>
            <a:endParaRPr lang="en-GB" sz="2400" dirty="0"/>
          </a:p>
          <a:p>
            <a:pPr>
              <a:lnSpc>
                <a:spcPct val="150000"/>
              </a:lnSpc>
              <a:buClr>
                <a:srgbClr val="6ECECB"/>
              </a:buClr>
              <a:buFont typeface="Arial" panose="020B0604020202020204" pitchFamily="34" charset="0"/>
              <a:buChar char="●"/>
            </a:pPr>
            <a:r>
              <a:rPr lang="en-GB" sz="2400" dirty="0"/>
              <a:t> </a:t>
            </a:r>
            <a:r>
              <a:rPr lang="sl-SI" sz="2400" dirty="0"/>
              <a:t>Duhovni turizem</a:t>
            </a:r>
            <a:endParaRPr lang="en-GB" sz="2400" dirty="0"/>
          </a:p>
          <a:p>
            <a:pPr>
              <a:lnSpc>
                <a:spcPct val="150000"/>
              </a:lnSpc>
              <a:buClr>
                <a:srgbClr val="6ECECB"/>
              </a:buClr>
              <a:buFont typeface="Arial" panose="020B0604020202020204" pitchFamily="34" charset="0"/>
              <a:buChar char="●"/>
            </a:pPr>
            <a:r>
              <a:rPr lang="en-GB" sz="2400" dirty="0"/>
              <a:t> </a:t>
            </a:r>
            <a:r>
              <a:rPr lang="sl-SI" sz="2400" dirty="0"/>
              <a:t>Kulinarični &amp; Vinski turizem</a:t>
            </a:r>
            <a:endParaRPr lang="en-GB" sz="2400" dirty="0"/>
          </a:p>
          <a:p>
            <a:pPr>
              <a:lnSpc>
                <a:spcPct val="150000"/>
              </a:lnSpc>
              <a:buClr>
                <a:srgbClr val="6ECECB"/>
              </a:buClr>
              <a:buFont typeface="Arial" panose="020B0604020202020204" pitchFamily="34" charset="0"/>
              <a:buChar char="●"/>
            </a:pPr>
            <a:r>
              <a:rPr lang="en-GB" sz="2400" dirty="0"/>
              <a:t> Backpacking</a:t>
            </a:r>
          </a:p>
          <a:p>
            <a:pPr>
              <a:lnSpc>
                <a:spcPct val="150000"/>
              </a:lnSpc>
              <a:buClr>
                <a:srgbClr val="6ECECB"/>
              </a:buClr>
              <a:buFont typeface="Arial" panose="020B0604020202020204" pitchFamily="34" charset="0"/>
              <a:buChar char="●"/>
            </a:pPr>
            <a:r>
              <a:rPr lang="en-GB" sz="2400" dirty="0"/>
              <a:t> </a:t>
            </a:r>
            <a:r>
              <a:rPr lang="sl-SI" sz="2400" dirty="0"/>
              <a:t>Zdravstveni turizem</a:t>
            </a:r>
            <a:endParaRPr lang="en-GB" sz="2400" dirty="0"/>
          </a:p>
        </p:txBody>
      </p:sp>
      <p:pic>
        <p:nvPicPr>
          <p:cNvPr id="57" name="Imagem 56">
            <a:extLst>
              <a:ext uri="{FF2B5EF4-FFF2-40B4-BE49-F238E27FC236}">
                <a16:creationId xmlns:a16="http://schemas.microsoft.com/office/drawing/2014/main" id="{5F54B1C6-BE15-40D1-BD91-240F1526E195}"/>
              </a:ext>
            </a:extLst>
          </p:cNvPr>
          <p:cNvPicPr>
            <a:picLocks/>
          </p:cNvPicPr>
          <p:nvPr/>
        </p:nvPicPr>
        <p:blipFill>
          <a:blip r:embed="rId4"/>
          <a:stretch>
            <a:fillRect/>
          </a:stretch>
        </p:blipFill>
        <p:spPr>
          <a:xfrm flipH="1">
            <a:off x="407926" y="1061160"/>
            <a:ext cx="324000" cy="324000"/>
          </a:xfrm>
          <a:prstGeom prst="rect">
            <a:avLst/>
          </a:prstGeom>
        </p:spPr>
      </p:pic>
    </p:spTree>
    <p:extLst>
      <p:ext uri="{BB962C8B-B14F-4D97-AF65-F5344CB8AC3E}">
        <p14:creationId xmlns:p14="http://schemas.microsoft.com/office/powerpoint/2010/main" val="2672423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a:extLst>
              <a:ext uri="{FF2B5EF4-FFF2-40B4-BE49-F238E27FC236}">
                <a16:creationId xmlns:a16="http://schemas.microsoft.com/office/drawing/2014/main" id="{E7924DA9-A07F-4E4A-8FD5-68A2EDF0929D}"/>
              </a:ext>
            </a:extLst>
          </p:cNvPr>
          <p:cNvPicPr>
            <a:picLocks noChangeAspect="1"/>
          </p:cNvPicPr>
          <p:nvPr/>
        </p:nvPicPr>
        <p:blipFill rotWithShape="1">
          <a:blip r:embed="rId2"/>
          <a:srcRect t="11111"/>
          <a:stretch/>
        </p:blipFill>
        <p:spPr>
          <a:xfrm>
            <a:off x="0" y="0"/>
            <a:ext cx="5143500" cy="6858000"/>
          </a:xfrm>
          <a:prstGeom prst="rect">
            <a:avLst/>
          </a:prstGeom>
        </p:spPr>
      </p:pic>
      <p:sp>
        <p:nvSpPr>
          <p:cNvPr id="11" name="Text Placeholder 2">
            <a:extLst>
              <a:ext uri="{FF2B5EF4-FFF2-40B4-BE49-F238E27FC236}">
                <a16:creationId xmlns:a16="http://schemas.microsoft.com/office/drawing/2014/main" id="{8E34A549-E25D-42CD-BFEA-6B6AE4A6B465}"/>
              </a:ext>
            </a:extLst>
          </p:cNvPr>
          <p:cNvSpPr txBox="1">
            <a:spLocks/>
          </p:cNvSpPr>
          <p:nvPr/>
        </p:nvSpPr>
        <p:spPr>
          <a:xfrm>
            <a:off x="5376671" y="1450425"/>
            <a:ext cx="618136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Cilj poglavja</a:t>
            </a:r>
            <a:endParaRPr lang="en-US" sz="3600" b="1" dirty="0"/>
          </a:p>
        </p:txBody>
      </p:sp>
      <p:sp>
        <p:nvSpPr>
          <p:cNvPr id="12" name="Marcador de Posição do Texto 22">
            <a:extLst>
              <a:ext uri="{FF2B5EF4-FFF2-40B4-BE49-F238E27FC236}">
                <a16:creationId xmlns:a16="http://schemas.microsoft.com/office/drawing/2014/main" id="{4A3E4D10-52DF-46F4-BCAF-4DF4350529BB}"/>
              </a:ext>
            </a:extLst>
          </p:cNvPr>
          <p:cNvSpPr txBox="1">
            <a:spLocks/>
          </p:cNvSpPr>
          <p:nvPr/>
        </p:nvSpPr>
        <p:spPr>
          <a:xfrm>
            <a:off x="5376671" y="2532849"/>
            <a:ext cx="6172904" cy="35725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200000"/>
              </a:lnSpc>
              <a:spcBef>
                <a:spcPts val="0"/>
              </a:spcBef>
            </a:pPr>
            <a:r>
              <a:rPr lang="sl-SI" dirty="0"/>
              <a:t>Raziskovati različne tehnike in jih med seboj povezovati na način, da so v pomoč pri načrtovanju turistovega dobrega počutja, njegovem osebnem izkustvu in dolgotrajnejšemu zadovoljstvu.</a:t>
            </a:r>
            <a:r>
              <a:rPr lang="en-US" dirty="0"/>
              <a:t> </a:t>
            </a:r>
          </a:p>
        </p:txBody>
      </p:sp>
      <p:sp>
        <p:nvSpPr>
          <p:cNvPr id="3" name="Retângulo 2">
            <a:extLst>
              <a:ext uri="{FF2B5EF4-FFF2-40B4-BE49-F238E27FC236}">
                <a16:creationId xmlns:a16="http://schemas.microsoft.com/office/drawing/2014/main" id="{740A54E1-F4D9-48BC-88FB-9C18420093D3}"/>
              </a:ext>
            </a:extLst>
          </p:cNvPr>
          <p:cNvSpPr/>
          <p:nvPr/>
        </p:nvSpPr>
        <p:spPr>
          <a:xfrm>
            <a:off x="0" y="4842000"/>
            <a:ext cx="828000" cy="2016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91878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825873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Čuječnost</a:t>
            </a:r>
            <a:r>
              <a:rPr lang="en-US" sz="3600" b="1" dirty="0"/>
              <a:t>: </a:t>
            </a:r>
            <a:r>
              <a:rPr lang="sl-SI" sz="3600" b="1" dirty="0"/>
              <a:t>Izkušnja turista</a:t>
            </a:r>
            <a:endParaRPr lang="en-US" sz="3600" b="1" dirty="0"/>
          </a:p>
        </p:txBody>
      </p:sp>
      <p:grpSp>
        <p:nvGrpSpPr>
          <p:cNvPr id="12" name="Agrupar 11">
            <a:extLst>
              <a:ext uri="{FF2B5EF4-FFF2-40B4-BE49-F238E27FC236}">
                <a16:creationId xmlns:a16="http://schemas.microsoft.com/office/drawing/2014/main" id="{127D69CE-AC02-47CC-AC66-8583533E4984}"/>
              </a:ext>
            </a:extLst>
          </p:cNvPr>
          <p:cNvGrpSpPr/>
          <p:nvPr/>
        </p:nvGrpSpPr>
        <p:grpSpPr>
          <a:xfrm>
            <a:off x="200026" y="904875"/>
            <a:ext cx="11847262" cy="5604021"/>
            <a:chOff x="3620862" y="1359531"/>
            <a:chExt cx="8426425" cy="4988494"/>
          </a:xfrm>
        </p:grpSpPr>
        <p:sp>
          <p:nvSpPr>
            <p:cNvPr id="2" name="Retângulo 1">
              <a:extLst>
                <a:ext uri="{FF2B5EF4-FFF2-40B4-BE49-F238E27FC236}">
                  <a16:creationId xmlns:a16="http://schemas.microsoft.com/office/drawing/2014/main" id="{07451EDD-2140-430F-A2C5-13C633AB5A8E}"/>
                </a:ext>
              </a:extLst>
            </p:cNvPr>
            <p:cNvSpPr/>
            <p:nvPr/>
          </p:nvSpPr>
          <p:spPr>
            <a:xfrm>
              <a:off x="3620862" y="1479492"/>
              <a:ext cx="2736000" cy="87040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sl-SI" sz="2400" b="1" dirty="0">
                  <a:effectLst>
                    <a:outerShdw blurRad="38100" dist="38100" dir="2700000" algn="tl">
                      <a:srgbClr val="000000">
                        <a:alpha val="43137"/>
                      </a:srgbClr>
                    </a:outerShdw>
                  </a:effectLst>
                </a:rPr>
                <a:t>Predpostavke</a:t>
              </a:r>
              <a:endParaRPr lang="en-GB" sz="2400" b="1" dirty="0">
                <a:effectLst>
                  <a:outerShdw blurRad="38100" dist="38100" dir="2700000" algn="tl">
                    <a:srgbClr val="000000">
                      <a:alpha val="43137"/>
                    </a:srgbClr>
                  </a:outerShdw>
                </a:effectLst>
              </a:endParaRPr>
            </a:p>
            <a:p>
              <a:pPr algn="ctr"/>
              <a:r>
                <a:rPr lang="sl-SI" sz="2000" dirty="0">
                  <a:solidFill>
                    <a:schemeClr val="tx1"/>
                  </a:solidFill>
                </a:rPr>
                <a:t>Pospeševalci čuječe meditacije</a:t>
              </a:r>
              <a:endParaRPr lang="en-GB" sz="2000" dirty="0">
                <a:solidFill>
                  <a:schemeClr val="tx1"/>
                </a:solidFill>
              </a:endParaRPr>
            </a:p>
          </p:txBody>
        </p:sp>
        <p:sp>
          <p:nvSpPr>
            <p:cNvPr id="4" name="Retângulo 3">
              <a:extLst>
                <a:ext uri="{FF2B5EF4-FFF2-40B4-BE49-F238E27FC236}">
                  <a16:creationId xmlns:a16="http://schemas.microsoft.com/office/drawing/2014/main" id="{00119E75-D8AE-45C3-913A-CD45276A4599}"/>
                </a:ext>
              </a:extLst>
            </p:cNvPr>
            <p:cNvSpPr/>
            <p:nvPr/>
          </p:nvSpPr>
          <p:spPr>
            <a:xfrm>
              <a:off x="3620862" y="2349899"/>
              <a:ext cx="2736000" cy="39981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300"/>
                </a:spcBef>
                <a:spcAft>
                  <a:spcPts val="300"/>
                </a:spcAft>
              </a:pPr>
              <a:r>
                <a:rPr lang="sl-SI" sz="2000" b="1" dirty="0">
                  <a:solidFill>
                    <a:schemeClr val="tx1"/>
                  </a:solidFill>
                </a:rPr>
                <a:t>Sproščenost na potovanju</a:t>
              </a:r>
              <a:endParaRPr lang="en-GB" sz="2000" b="1" dirty="0">
                <a:solidFill>
                  <a:schemeClr val="tx1"/>
                </a:solidFill>
              </a:endParaRPr>
            </a:p>
            <a:p>
              <a:pPr>
                <a:spcAft>
                  <a:spcPts val="600"/>
                </a:spcAft>
                <a:buClr>
                  <a:srgbClr val="6ECECB"/>
                </a:buClr>
                <a:buFont typeface="Arial" panose="020B0604020202020204" pitchFamily="34" charset="0"/>
                <a:buChar char="•"/>
              </a:pPr>
              <a:r>
                <a:rPr lang="en-GB" sz="2000" dirty="0">
                  <a:solidFill>
                    <a:schemeClr val="tx1"/>
                  </a:solidFill>
                </a:rPr>
                <a:t> </a:t>
              </a:r>
              <a:r>
                <a:rPr lang="sl-SI" sz="2000" dirty="0">
                  <a:solidFill>
                    <a:schemeClr val="tx1"/>
                  </a:solidFill>
                </a:rPr>
                <a:t>Stanje pomirjenosti</a:t>
              </a:r>
              <a:endParaRPr lang="en-GB" sz="2000" dirty="0">
                <a:solidFill>
                  <a:schemeClr val="tx1"/>
                </a:solidFill>
              </a:endParaRPr>
            </a:p>
            <a:p>
              <a:pPr>
                <a:spcAft>
                  <a:spcPts val="300"/>
                </a:spcAft>
              </a:pPr>
              <a:r>
                <a:rPr lang="sl-SI" sz="2000" b="1" dirty="0">
                  <a:solidFill>
                    <a:schemeClr val="tx1"/>
                  </a:solidFill>
                </a:rPr>
                <a:t>Občudovanje lepega</a:t>
              </a:r>
              <a:endParaRPr lang="en-GB" sz="2000" b="1" dirty="0">
                <a:solidFill>
                  <a:schemeClr val="tx1"/>
                </a:solidFill>
              </a:endParaRPr>
            </a:p>
            <a:p>
              <a:pPr>
                <a:buClr>
                  <a:srgbClr val="6ECECB"/>
                </a:buClr>
                <a:buFont typeface="Arial" panose="020B0604020202020204" pitchFamily="34" charset="0"/>
                <a:buChar char="•"/>
              </a:pPr>
              <a:r>
                <a:rPr lang="en-GB" sz="2000" dirty="0">
                  <a:solidFill>
                    <a:schemeClr val="tx1"/>
                  </a:solidFill>
                </a:rPr>
                <a:t> </a:t>
              </a:r>
              <a:r>
                <a:rPr lang="sl-SI" sz="2000" dirty="0">
                  <a:solidFill>
                    <a:schemeClr val="tx1"/>
                  </a:solidFill>
                </a:rPr>
                <a:t>Čudenje</a:t>
              </a:r>
              <a:endParaRPr lang="en-GB" sz="2000" dirty="0">
                <a:solidFill>
                  <a:schemeClr val="tx1"/>
                </a:solidFill>
              </a:endParaRPr>
            </a:p>
            <a:p>
              <a:pPr>
                <a:buClr>
                  <a:srgbClr val="6ECECB"/>
                </a:buClr>
                <a:buFont typeface="Arial" panose="020B0604020202020204" pitchFamily="34" charset="0"/>
                <a:buChar char="•"/>
              </a:pPr>
              <a:r>
                <a:rPr lang="en-GB" sz="2000" dirty="0">
                  <a:solidFill>
                    <a:schemeClr val="tx1"/>
                  </a:solidFill>
                </a:rPr>
                <a:t> </a:t>
              </a:r>
              <a:r>
                <a:rPr lang="sl-SI" sz="2000" dirty="0">
                  <a:solidFill>
                    <a:schemeClr val="tx1"/>
                  </a:solidFill>
                </a:rPr>
                <a:t>Presenečenja</a:t>
              </a:r>
              <a:endParaRPr lang="en-GB" sz="2000" dirty="0">
                <a:solidFill>
                  <a:schemeClr val="tx1"/>
                </a:solidFill>
              </a:endParaRPr>
            </a:p>
            <a:p>
              <a:pPr>
                <a:spcAft>
                  <a:spcPts val="600"/>
                </a:spcAft>
                <a:buClr>
                  <a:srgbClr val="6ECECB"/>
                </a:buClr>
                <a:buFont typeface="Arial" panose="020B0604020202020204" pitchFamily="34" charset="0"/>
                <a:buChar char="•"/>
              </a:pPr>
              <a:r>
                <a:rPr lang="en-GB" sz="2000" dirty="0">
                  <a:solidFill>
                    <a:schemeClr val="tx1"/>
                  </a:solidFill>
                </a:rPr>
                <a:t> </a:t>
              </a:r>
              <a:r>
                <a:rPr lang="sl-SI" sz="2000" dirty="0">
                  <a:solidFill>
                    <a:schemeClr val="tx1"/>
                  </a:solidFill>
                </a:rPr>
                <a:t>Avtentičnost</a:t>
              </a:r>
              <a:endParaRPr lang="en-GB" sz="2000" dirty="0">
                <a:solidFill>
                  <a:schemeClr val="tx1"/>
                </a:solidFill>
              </a:endParaRPr>
            </a:p>
            <a:p>
              <a:pPr>
                <a:spcAft>
                  <a:spcPts val="300"/>
                </a:spcAft>
              </a:pPr>
              <a:r>
                <a:rPr lang="en-GB" sz="2000" b="1" dirty="0">
                  <a:solidFill>
                    <a:schemeClr val="tx1"/>
                  </a:solidFill>
                </a:rPr>
                <a:t>Atmos</a:t>
              </a:r>
              <a:r>
                <a:rPr lang="sl-SI" sz="2000" b="1" dirty="0" err="1">
                  <a:solidFill>
                    <a:schemeClr val="tx1"/>
                  </a:solidFill>
                </a:rPr>
                <a:t>fera</a:t>
              </a:r>
              <a:r>
                <a:rPr lang="sl-SI" sz="2000" b="1" dirty="0">
                  <a:solidFill>
                    <a:schemeClr val="tx1"/>
                  </a:solidFill>
                </a:rPr>
                <a:t> spokojnosti</a:t>
              </a:r>
              <a:endParaRPr lang="en-GB" sz="2000" b="1" dirty="0">
                <a:solidFill>
                  <a:schemeClr val="tx1"/>
                </a:solidFill>
              </a:endParaRPr>
            </a:p>
            <a:p>
              <a:pPr>
                <a:buClr>
                  <a:srgbClr val="6ECECB"/>
                </a:buClr>
                <a:buFont typeface="Arial" panose="020B0604020202020204" pitchFamily="34" charset="0"/>
                <a:buChar char="•"/>
              </a:pPr>
              <a:r>
                <a:rPr lang="en-GB" sz="2000" dirty="0">
                  <a:solidFill>
                    <a:schemeClr val="tx1"/>
                  </a:solidFill>
                </a:rPr>
                <a:t> </a:t>
              </a:r>
              <a:r>
                <a:rPr lang="sl-SI" sz="2000" dirty="0">
                  <a:solidFill>
                    <a:schemeClr val="tx1"/>
                  </a:solidFill>
                </a:rPr>
                <a:t>Odsotnost hrupa</a:t>
              </a:r>
              <a:endParaRPr lang="en-GB" sz="2000" dirty="0">
                <a:solidFill>
                  <a:schemeClr val="tx1"/>
                </a:solidFill>
              </a:endParaRPr>
            </a:p>
            <a:p>
              <a:pPr>
                <a:spcAft>
                  <a:spcPts val="600"/>
                </a:spcAft>
                <a:buClr>
                  <a:srgbClr val="6ECECB"/>
                </a:buClr>
                <a:buFont typeface="Arial" panose="020B0604020202020204" pitchFamily="34" charset="0"/>
                <a:buChar char="•"/>
              </a:pPr>
              <a:r>
                <a:rPr lang="en-GB" sz="2000" dirty="0">
                  <a:solidFill>
                    <a:schemeClr val="tx1"/>
                  </a:solidFill>
                </a:rPr>
                <a:t> </a:t>
              </a:r>
              <a:r>
                <a:rPr lang="sl-SI" sz="2000" dirty="0">
                  <a:solidFill>
                    <a:schemeClr val="tx1"/>
                  </a:solidFill>
                </a:rPr>
                <a:t>Odsotnost svetlobe</a:t>
              </a:r>
              <a:endParaRPr lang="en-GB" sz="2000" dirty="0">
                <a:solidFill>
                  <a:schemeClr val="tx1"/>
                </a:solidFill>
              </a:endParaRPr>
            </a:p>
            <a:p>
              <a:pPr>
                <a:spcAft>
                  <a:spcPts val="300"/>
                </a:spcAft>
              </a:pPr>
              <a:r>
                <a:rPr lang="sl-SI" sz="2000" b="1" dirty="0">
                  <a:solidFill>
                    <a:schemeClr val="tx1"/>
                  </a:solidFill>
                </a:rPr>
                <a:t>Radovednost</a:t>
              </a:r>
              <a:endParaRPr lang="en-GB" sz="2000" b="1" dirty="0">
                <a:solidFill>
                  <a:schemeClr val="tx1"/>
                </a:solidFill>
              </a:endParaRPr>
            </a:p>
            <a:p>
              <a:pPr>
                <a:buClr>
                  <a:srgbClr val="6ECECB"/>
                </a:buClr>
                <a:buFont typeface="Arial" panose="020B0604020202020204" pitchFamily="34" charset="0"/>
                <a:buChar char="•"/>
              </a:pPr>
              <a:r>
                <a:rPr lang="en-GB" sz="2000" dirty="0">
                  <a:solidFill>
                    <a:schemeClr val="tx1"/>
                  </a:solidFill>
                </a:rPr>
                <a:t> N</a:t>
              </a:r>
              <a:r>
                <a:rPr lang="sl-SI" sz="2000" dirty="0" err="1">
                  <a:solidFill>
                    <a:schemeClr val="tx1"/>
                  </a:solidFill>
                </a:rPr>
                <a:t>ovi</a:t>
              </a:r>
              <a:r>
                <a:rPr lang="sl-SI" sz="2000" dirty="0">
                  <a:solidFill>
                    <a:schemeClr val="tx1"/>
                  </a:solidFill>
                </a:rPr>
                <a:t> stimulansi</a:t>
              </a:r>
              <a:endParaRPr lang="en-GB" sz="2000" dirty="0">
                <a:solidFill>
                  <a:schemeClr val="tx1"/>
                </a:solidFill>
              </a:endParaRPr>
            </a:p>
            <a:p>
              <a:pPr>
                <a:buClr>
                  <a:srgbClr val="6ECECB"/>
                </a:buClr>
                <a:buFont typeface="Arial" panose="020B0604020202020204" pitchFamily="34" charset="0"/>
                <a:buChar char="•"/>
              </a:pPr>
              <a:r>
                <a:rPr lang="sl-SI" sz="2000" dirty="0">
                  <a:solidFill>
                    <a:schemeClr val="tx1"/>
                  </a:solidFill>
                </a:rPr>
                <a:t> Odsotnost kognitivnih stimulansov</a:t>
              </a:r>
              <a:endParaRPr lang="en-GB" sz="2000" dirty="0">
                <a:solidFill>
                  <a:schemeClr val="tx1"/>
                </a:solidFill>
              </a:endParaRPr>
            </a:p>
          </p:txBody>
        </p:sp>
        <p:sp>
          <p:nvSpPr>
            <p:cNvPr id="5" name="Retângulo 4">
              <a:extLst>
                <a:ext uri="{FF2B5EF4-FFF2-40B4-BE49-F238E27FC236}">
                  <a16:creationId xmlns:a16="http://schemas.microsoft.com/office/drawing/2014/main" id="{58C5D4B8-737E-4DCD-BE11-32566C858C46}"/>
                </a:ext>
              </a:extLst>
            </p:cNvPr>
            <p:cNvSpPr/>
            <p:nvPr/>
          </p:nvSpPr>
          <p:spPr>
            <a:xfrm>
              <a:off x="6465827" y="1479491"/>
              <a:ext cx="2736000" cy="87040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400" b="1" dirty="0">
                  <a:effectLst>
                    <a:outerShdw blurRad="38100" dist="38100" dir="2700000" algn="tl">
                      <a:srgbClr val="000000">
                        <a:alpha val="43137"/>
                      </a:srgbClr>
                    </a:outerShdw>
                  </a:effectLst>
                </a:rPr>
                <a:t>Epi</a:t>
              </a:r>
              <a:r>
                <a:rPr lang="sl-SI" sz="2400" b="1" dirty="0">
                  <a:effectLst>
                    <a:outerShdw blurRad="38100" dist="38100" dir="2700000" algn="tl">
                      <a:srgbClr val="000000">
                        <a:alpha val="43137"/>
                      </a:srgbClr>
                    </a:outerShdw>
                  </a:effectLst>
                </a:rPr>
                <a:t>center</a:t>
              </a:r>
              <a:endParaRPr lang="en-GB" sz="2400" b="1" dirty="0">
                <a:effectLst>
                  <a:outerShdw blurRad="38100" dist="38100" dir="2700000" algn="tl">
                    <a:srgbClr val="000000">
                      <a:alpha val="43137"/>
                    </a:srgbClr>
                  </a:outerShdw>
                </a:effectLst>
              </a:endParaRPr>
            </a:p>
            <a:p>
              <a:pPr algn="ctr"/>
              <a:r>
                <a:rPr lang="sl-SI" sz="2000" dirty="0">
                  <a:solidFill>
                    <a:schemeClr val="tx1"/>
                  </a:solidFill>
                </a:rPr>
                <a:t>Sestavine izkušnje čuječnosti turista</a:t>
              </a:r>
              <a:endParaRPr lang="en-GB" sz="2000" dirty="0">
                <a:solidFill>
                  <a:schemeClr val="tx1"/>
                </a:solidFill>
              </a:endParaRPr>
            </a:p>
          </p:txBody>
        </p:sp>
        <p:sp>
          <p:nvSpPr>
            <p:cNvPr id="6" name="Retângulo 5">
              <a:extLst>
                <a:ext uri="{FF2B5EF4-FFF2-40B4-BE49-F238E27FC236}">
                  <a16:creationId xmlns:a16="http://schemas.microsoft.com/office/drawing/2014/main" id="{CADC95A0-F7E7-4B19-B024-071DE7D1D455}"/>
                </a:ext>
              </a:extLst>
            </p:cNvPr>
            <p:cNvSpPr/>
            <p:nvPr/>
          </p:nvSpPr>
          <p:spPr>
            <a:xfrm>
              <a:off x="6465826" y="2421614"/>
              <a:ext cx="2736000" cy="36860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300"/>
                </a:spcAft>
              </a:pPr>
              <a:r>
                <a:rPr lang="sl-SI" sz="2000" b="1" dirty="0">
                  <a:solidFill>
                    <a:schemeClr val="tx1"/>
                  </a:solidFill>
                </a:rPr>
                <a:t>Osredotočanje na izkustvo</a:t>
              </a:r>
              <a:endParaRPr lang="en-GB" sz="2000" b="1" dirty="0">
                <a:solidFill>
                  <a:schemeClr val="tx1"/>
                </a:solidFill>
              </a:endParaRPr>
            </a:p>
            <a:p>
              <a:pPr>
                <a:buClr>
                  <a:srgbClr val="6ECECB"/>
                </a:buClr>
                <a:buFont typeface="Arial" panose="020B0604020202020204" pitchFamily="34" charset="0"/>
                <a:buChar char="•"/>
              </a:pPr>
              <a:r>
                <a:rPr lang="en-GB" sz="2000" dirty="0">
                  <a:solidFill>
                    <a:schemeClr val="tx1"/>
                  </a:solidFill>
                </a:rPr>
                <a:t> Sen</a:t>
              </a:r>
              <a:r>
                <a:rPr lang="sl-SI" sz="2000" dirty="0" err="1">
                  <a:solidFill>
                    <a:schemeClr val="tx1"/>
                  </a:solidFill>
                </a:rPr>
                <a:t>zorično</a:t>
              </a:r>
              <a:r>
                <a:rPr lang="sl-SI" sz="2000" dirty="0">
                  <a:solidFill>
                    <a:schemeClr val="tx1"/>
                  </a:solidFill>
                </a:rPr>
                <a:t> zavedanje</a:t>
              </a:r>
              <a:endParaRPr lang="en-GB" sz="2000" dirty="0">
                <a:solidFill>
                  <a:schemeClr val="tx1"/>
                </a:solidFill>
              </a:endParaRPr>
            </a:p>
            <a:p>
              <a:pPr>
                <a:spcAft>
                  <a:spcPts val="600"/>
                </a:spcAft>
                <a:buClr>
                  <a:srgbClr val="6ECECB"/>
                </a:buClr>
                <a:buFont typeface="Arial" panose="020B0604020202020204" pitchFamily="34" charset="0"/>
                <a:buChar char="•"/>
              </a:pPr>
              <a:r>
                <a:rPr lang="en-GB" sz="2000" dirty="0">
                  <a:solidFill>
                    <a:schemeClr val="tx1"/>
                  </a:solidFill>
                </a:rPr>
                <a:t> </a:t>
              </a:r>
              <a:r>
                <a:rPr lang="sl-SI" sz="2000" dirty="0">
                  <a:solidFill>
                    <a:schemeClr val="tx1"/>
                  </a:solidFill>
                </a:rPr>
                <a:t>Sproščena pozornost</a:t>
              </a:r>
              <a:endParaRPr lang="en-GB" sz="2000" dirty="0">
                <a:solidFill>
                  <a:schemeClr val="tx1"/>
                </a:solidFill>
              </a:endParaRPr>
            </a:p>
            <a:p>
              <a:pPr>
                <a:spcAft>
                  <a:spcPts val="300"/>
                </a:spcAft>
              </a:pPr>
              <a:r>
                <a:rPr lang="sl-SI" sz="2000" b="1" dirty="0">
                  <a:solidFill>
                    <a:schemeClr val="tx1"/>
                  </a:solidFill>
                </a:rPr>
                <a:t>Prisotnost ‚tukaj in zdaj‘</a:t>
              </a:r>
              <a:endParaRPr lang="en-GB" sz="2000" b="1" dirty="0">
                <a:solidFill>
                  <a:schemeClr val="tx1"/>
                </a:solidFill>
              </a:endParaRPr>
            </a:p>
            <a:p>
              <a:pPr>
                <a:buClr>
                  <a:srgbClr val="6ECECB"/>
                </a:buClr>
                <a:buFont typeface="Arial" panose="020B0604020202020204" pitchFamily="34" charset="0"/>
                <a:buChar char="•"/>
              </a:pPr>
              <a:r>
                <a:rPr lang="en-GB" sz="2000" dirty="0">
                  <a:solidFill>
                    <a:schemeClr val="tx1"/>
                  </a:solidFill>
                </a:rPr>
                <a:t> </a:t>
              </a:r>
              <a:r>
                <a:rPr lang="sl-SI" sz="2000" dirty="0">
                  <a:solidFill>
                    <a:schemeClr val="tx1"/>
                  </a:solidFill>
                </a:rPr>
                <a:t>Biti prisoten</a:t>
              </a:r>
              <a:endParaRPr lang="en-GB" sz="2000" dirty="0">
                <a:solidFill>
                  <a:schemeClr val="tx1"/>
                </a:solidFill>
              </a:endParaRPr>
            </a:p>
            <a:p>
              <a:pPr>
                <a:buClr>
                  <a:srgbClr val="6ECECB"/>
                </a:buClr>
                <a:buFont typeface="Arial" panose="020B0604020202020204" pitchFamily="34" charset="0"/>
                <a:buChar char="•"/>
              </a:pPr>
              <a:r>
                <a:rPr lang="en-GB" sz="2000" dirty="0">
                  <a:solidFill>
                    <a:schemeClr val="tx1"/>
                  </a:solidFill>
                </a:rPr>
                <a:t> </a:t>
              </a:r>
              <a:r>
                <a:rPr lang="sl-SI" sz="2000" dirty="0">
                  <a:solidFill>
                    <a:schemeClr val="tx1"/>
                  </a:solidFill>
                </a:rPr>
                <a:t>Brez skrbi za prihodnost ali preteklost</a:t>
              </a:r>
              <a:endParaRPr lang="en-GB" sz="2000" dirty="0">
                <a:solidFill>
                  <a:schemeClr val="tx1"/>
                </a:solidFill>
              </a:endParaRPr>
            </a:p>
            <a:p>
              <a:pPr>
                <a:spcAft>
                  <a:spcPts val="600"/>
                </a:spcAft>
                <a:buClr>
                  <a:srgbClr val="6ECECB"/>
                </a:buClr>
                <a:buFont typeface="Arial" panose="020B0604020202020204" pitchFamily="34" charset="0"/>
                <a:buChar char="•"/>
              </a:pPr>
              <a:r>
                <a:rPr lang="en-GB" sz="2000" dirty="0">
                  <a:solidFill>
                    <a:schemeClr val="tx1"/>
                  </a:solidFill>
                </a:rPr>
                <a:t> </a:t>
              </a:r>
              <a:r>
                <a:rPr lang="sl-SI" sz="2000" dirty="0">
                  <a:solidFill>
                    <a:schemeClr val="tx1"/>
                  </a:solidFill>
                </a:rPr>
                <a:t>Občutek brezčasnosti</a:t>
              </a:r>
              <a:endParaRPr lang="en-GB" sz="2000" dirty="0">
                <a:solidFill>
                  <a:schemeClr val="tx1"/>
                </a:solidFill>
              </a:endParaRPr>
            </a:p>
            <a:p>
              <a:pPr>
                <a:spcAft>
                  <a:spcPts val="300"/>
                </a:spcAft>
              </a:pPr>
              <a:r>
                <a:rPr lang="sl-SI" sz="2000" b="1" spc="-20" dirty="0">
                  <a:solidFill>
                    <a:schemeClr val="tx1"/>
                  </a:solidFill>
                </a:rPr>
                <a:t>Zavedanje</a:t>
              </a:r>
              <a:endParaRPr lang="en-GB" sz="2000" dirty="0">
                <a:solidFill>
                  <a:schemeClr val="tx1"/>
                </a:solidFill>
              </a:endParaRPr>
            </a:p>
            <a:p>
              <a:pPr>
                <a:buClr>
                  <a:srgbClr val="6ECECB"/>
                </a:buClr>
                <a:buFont typeface="Arial" panose="020B0604020202020204" pitchFamily="34" charset="0"/>
                <a:buChar char="•"/>
              </a:pPr>
              <a:r>
                <a:rPr lang="en-GB" sz="2000" dirty="0">
                  <a:solidFill>
                    <a:schemeClr val="tx1"/>
                  </a:solidFill>
                </a:rPr>
                <a:t> </a:t>
              </a:r>
              <a:r>
                <a:rPr lang="sl-SI" sz="2000" dirty="0">
                  <a:solidFill>
                    <a:schemeClr val="tx1"/>
                  </a:solidFill>
                </a:rPr>
                <a:t>Ne-konceptualni vpogled</a:t>
              </a:r>
              <a:endParaRPr lang="en-GB" sz="2000" dirty="0">
                <a:solidFill>
                  <a:schemeClr val="tx1"/>
                </a:solidFill>
              </a:endParaRPr>
            </a:p>
          </p:txBody>
        </p:sp>
        <p:sp>
          <p:nvSpPr>
            <p:cNvPr id="7" name="Retângulo 6">
              <a:extLst>
                <a:ext uri="{FF2B5EF4-FFF2-40B4-BE49-F238E27FC236}">
                  <a16:creationId xmlns:a16="http://schemas.microsoft.com/office/drawing/2014/main" id="{A0D4BCBE-86D4-47E6-B555-60F7F61CCAFE}"/>
                </a:ext>
              </a:extLst>
            </p:cNvPr>
            <p:cNvSpPr/>
            <p:nvPr/>
          </p:nvSpPr>
          <p:spPr>
            <a:xfrm>
              <a:off x="9311287" y="1479491"/>
              <a:ext cx="2736000" cy="87040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sl-SI" sz="2400" b="1" dirty="0">
                  <a:effectLst>
                    <a:outerShdw blurRad="38100" dist="38100" dir="2700000" algn="tl">
                      <a:srgbClr val="000000">
                        <a:alpha val="43137"/>
                      </a:srgbClr>
                    </a:outerShdw>
                  </a:effectLst>
                </a:rPr>
                <a:t>Koristi</a:t>
              </a:r>
              <a:endParaRPr lang="en-GB" sz="2400" b="1" dirty="0">
                <a:effectLst>
                  <a:outerShdw blurRad="38100" dist="38100" dir="2700000" algn="tl">
                    <a:srgbClr val="000000">
                      <a:alpha val="43137"/>
                    </a:srgbClr>
                  </a:outerShdw>
                </a:effectLst>
              </a:endParaRPr>
            </a:p>
            <a:p>
              <a:pPr algn="ctr"/>
              <a:r>
                <a:rPr lang="sl-SI" sz="2000" dirty="0">
                  <a:solidFill>
                    <a:schemeClr val="tx1"/>
                  </a:solidFill>
                </a:rPr>
                <a:t>Koristi čuječe meditacije</a:t>
              </a:r>
              <a:endParaRPr lang="en-GB" sz="2000" dirty="0">
                <a:solidFill>
                  <a:schemeClr val="tx1"/>
                </a:solidFill>
              </a:endParaRPr>
            </a:p>
          </p:txBody>
        </p:sp>
        <p:sp>
          <p:nvSpPr>
            <p:cNvPr id="8" name="Retângulo 7">
              <a:extLst>
                <a:ext uri="{FF2B5EF4-FFF2-40B4-BE49-F238E27FC236}">
                  <a16:creationId xmlns:a16="http://schemas.microsoft.com/office/drawing/2014/main" id="{98AC7526-20A1-4533-A8E8-17FB32F272B6}"/>
                </a:ext>
              </a:extLst>
            </p:cNvPr>
            <p:cNvSpPr/>
            <p:nvPr/>
          </p:nvSpPr>
          <p:spPr>
            <a:xfrm>
              <a:off x="9311287" y="2421614"/>
              <a:ext cx="2736000" cy="36860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sl-SI" sz="2000" b="1" spc="-50" dirty="0">
                  <a:solidFill>
                    <a:schemeClr val="tx1"/>
                  </a:solidFill>
                </a:rPr>
                <a:t>Psihološke koristi </a:t>
              </a:r>
              <a:r>
                <a:rPr lang="en-GB" sz="2000" b="1" spc="-50" dirty="0">
                  <a:solidFill>
                    <a:schemeClr val="tx1"/>
                  </a:solidFill>
                </a:rPr>
                <a:t>(</a:t>
              </a:r>
              <a:r>
                <a:rPr lang="sl-SI" sz="2000" b="1" spc="-50" dirty="0">
                  <a:solidFill>
                    <a:schemeClr val="tx1"/>
                  </a:solidFill>
                </a:rPr>
                <a:t>Psiha</a:t>
              </a:r>
              <a:r>
                <a:rPr lang="en-GB" sz="2000" b="1" spc="-50" dirty="0">
                  <a:solidFill>
                    <a:schemeClr val="tx1"/>
                  </a:solidFill>
                </a:rPr>
                <a:t>)</a:t>
              </a:r>
            </a:p>
            <a:p>
              <a:pPr>
                <a:spcAft>
                  <a:spcPts val="300"/>
                </a:spcAft>
              </a:pPr>
              <a:r>
                <a:rPr lang="en-GB" sz="2000" b="1" dirty="0" err="1">
                  <a:solidFill>
                    <a:schemeClr val="tx1"/>
                  </a:solidFill>
                </a:rPr>
                <a:t>Af</a:t>
              </a:r>
              <a:r>
                <a:rPr lang="sl-SI" sz="2000" b="1" dirty="0" err="1">
                  <a:solidFill>
                    <a:schemeClr val="tx1"/>
                  </a:solidFill>
                </a:rPr>
                <a:t>ektivne</a:t>
              </a:r>
              <a:endParaRPr lang="en-GB" sz="2000" b="1" dirty="0">
                <a:solidFill>
                  <a:schemeClr val="tx1"/>
                </a:solidFill>
              </a:endParaRPr>
            </a:p>
            <a:p>
              <a:pPr>
                <a:buClr>
                  <a:srgbClr val="6ECECB"/>
                </a:buClr>
                <a:buFont typeface="Arial" panose="020B0604020202020204" pitchFamily="34" charset="0"/>
                <a:buChar char="•"/>
              </a:pPr>
              <a:r>
                <a:rPr lang="en-GB" sz="2000" dirty="0">
                  <a:solidFill>
                    <a:schemeClr val="tx1"/>
                  </a:solidFill>
                </a:rPr>
                <a:t> </a:t>
              </a:r>
              <a:r>
                <a:rPr lang="sl-SI" sz="2000" dirty="0">
                  <a:solidFill>
                    <a:schemeClr val="tx1"/>
                  </a:solidFill>
                </a:rPr>
                <a:t>Mentalna sproščenost</a:t>
              </a:r>
              <a:endParaRPr lang="en-GB" sz="2000" dirty="0">
                <a:solidFill>
                  <a:schemeClr val="tx1"/>
                </a:solidFill>
              </a:endParaRPr>
            </a:p>
            <a:p>
              <a:pPr>
                <a:spcAft>
                  <a:spcPts val="600"/>
                </a:spcAft>
                <a:buClr>
                  <a:srgbClr val="6ECECB"/>
                </a:buClr>
                <a:buFont typeface="Arial" panose="020B0604020202020204" pitchFamily="34" charset="0"/>
                <a:buChar char="•"/>
              </a:pPr>
              <a:r>
                <a:rPr lang="en-GB" sz="2000" dirty="0">
                  <a:solidFill>
                    <a:schemeClr val="tx1"/>
                  </a:solidFill>
                </a:rPr>
                <a:t> Ps</a:t>
              </a:r>
              <a:r>
                <a:rPr lang="sl-SI" sz="2000" dirty="0" err="1">
                  <a:solidFill>
                    <a:schemeClr val="tx1"/>
                  </a:solidFill>
                </a:rPr>
                <a:t>ihično</a:t>
              </a:r>
              <a:r>
                <a:rPr lang="sl-SI" sz="2000" dirty="0">
                  <a:solidFill>
                    <a:schemeClr val="tx1"/>
                  </a:solidFill>
                </a:rPr>
                <a:t> dobro počutje</a:t>
              </a:r>
              <a:endParaRPr lang="en-GB" sz="2000" dirty="0">
                <a:solidFill>
                  <a:schemeClr val="tx1"/>
                </a:solidFill>
              </a:endParaRPr>
            </a:p>
            <a:p>
              <a:pPr>
                <a:spcAft>
                  <a:spcPts val="300"/>
                </a:spcAft>
              </a:pPr>
              <a:r>
                <a:rPr lang="sl-SI" sz="2000" b="1" dirty="0">
                  <a:solidFill>
                    <a:schemeClr val="tx1"/>
                  </a:solidFill>
                </a:rPr>
                <a:t>Kognitivne</a:t>
              </a:r>
              <a:endParaRPr lang="en-GB" sz="2000" b="1" dirty="0">
                <a:solidFill>
                  <a:schemeClr val="tx1"/>
                </a:solidFill>
              </a:endParaRPr>
            </a:p>
            <a:p>
              <a:pPr>
                <a:buClr>
                  <a:srgbClr val="6ECECB"/>
                </a:buClr>
                <a:buFont typeface="Arial" panose="020B0604020202020204" pitchFamily="34" charset="0"/>
                <a:buChar char="•"/>
              </a:pPr>
              <a:r>
                <a:rPr lang="en-GB" sz="2000" dirty="0">
                  <a:solidFill>
                    <a:schemeClr val="tx1"/>
                  </a:solidFill>
                </a:rPr>
                <a:t> </a:t>
              </a:r>
              <a:r>
                <a:rPr lang="sl-SI" sz="2000" dirty="0" err="1">
                  <a:solidFill>
                    <a:schemeClr val="tx1"/>
                  </a:solidFill>
                </a:rPr>
                <a:t>Sporoščena</a:t>
              </a:r>
              <a:r>
                <a:rPr lang="sl-SI" sz="2000" dirty="0">
                  <a:solidFill>
                    <a:schemeClr val="tx1"/>
                  </a:solidFill>
                </a:rPr>
                <a:t> odzivnost</a:t>
              </a:r>
              <a:endParaRPr lang="en-GB" sz="2000" dirty="0">
                <a:solidFill>
                  <a:schemeClr val="tx1"/>
                </a:solidFill>
              </a:endParaRPr>
            </a:p>
            <a:p>
              <a:pPr>
                <a:buClr>
                  <a:srgbClr val="6ECECB"/>
                </a:buClr>
                <a:buFont typeface="Arial" panose="020B0604020202020204" pitchFamily="34" charset="0"/>
                <a:buChar char="•"/>
              </a:pPr>
              <a:r>
                <a:rPr lang="en-GB" sz="2000" dirty="0">
                  <a:solidFill>
                    <a:schemeClr val="tx1"/>
                  </a:solidFill>
                </a:rPr>
                <a:t> </a:t>
              </a:r>
              <a:r>
                <a:rPr lang="sl-SI" sz="2000" dirty="0">
                  <a:solidFill>
                    <a:schemeClr val="tx1"/>
                  </a:solidFill>
                </a:rPr>
                <a:t>Odprtost</a:t>
              </a:r>
              <a:endParaRPr lang="en-GB" sz="2000" dirty="0">
                <a:solidFill>
                  <a:schemeClr val="tx1"/>
                </a:solidFill>
              </a:endParaRPr>
            </a:p>
            <a:p>
              <a:pPr>
                <a:spcAft>
                  <a:spcPts val="1200"/>
                </a:spcAft>
                <a:buClr>
                  <a:srgbClr val="6ECECB"/>
                </a:buClr>
                <a:buFont typeface="Arial" panose="020B0604020202020204" pitchFamily="34" charset="0"/>
                <a:buChar char="•"/>
              </a:pPr>
              <a:r>
                <a:rPr lang="en-GB" sz="2000" dirty="0">
                  <a:solidFill>
                    <a:schemeClr val="tx1"/>
                  </a:solidFill>
                </a:rPr>
                <a:t> </a:t>
              </a:r>
              <a:r>
                <a:rPr lang="en-GB" sz="2000" dirty="0" err="1">
                  <a:solidFill>
                    <a:schemeClr val="tx1"/>
                  </a:solidFill>
                </a:rPr>
                <a:t>Retrospe</a:t>
              </a:r>
              <a:r>
                <a:rPr lang="sl-SI" sz="2000" dirty="0" err="1">
                  <a:solidFill>
                    <a:schemeClr val="tx1"/>
                  </a:solidFill>
                </a:rPr>
                <a:t>ktivni</a:t>
              </a:r>
              <a:r>
                <a:rPr lang="sl-SI" sz="2000" dirty="0">
                  <a:solidFill>
                    <a:schemeClr val="tx1"/>
                  </a:solidFill>
                </a:rPr>
                <a:t> spomin</a:t>
              </a:r>
              <a:endParaRPr lang="en-GB" sz="2000" dirty="0">
                <a:solidFill>
                  <a:schemeClr val="tx1"/>
                </a:solidFill>
              </a:endParaRPr>
            </a:p>
            <a:p>
              <a:pPr>
                <a:spcAft>
                  <a:spcPts val="300"/>
                </a:spcAft>
              </a:pPr>
              <a:r>
                <a:rPr lang="sl-SI" sz="2000" b="1" dirty="0">
                  <a:solidFill>
                    <a:schemeClr val="tx1"/>
                  </a:solidFill>
                </a:rPr>
                <a:t>Fizične koristi </a:t>
              </a:r>
              <a:r>
                <a:rPr lang="en-GB" sz="2000" b="1" dirty="0">
                  <a:solidFill>
                    <a:schemeClr val="tx1"/>
                  </a:solidFill>
                </a:rPr>
                <a:t>(</a:t>
              </a:r>
              <a:r>
                <a:rPr lang="sl-SI" sz="2000" b="1" dirty="0">
                  <a:solidFill>
                    <a:schemeClr val="tx1"/>
                  </a:solidFill>
                </a:rPr>
                <a:t>Telo</a:t>
              </a:r>
              <a:r>
                <a:rPr lang="en-GB" sz="2000" b="1" dirty="0">
                  <a:solidFill>
                    <a:schemeClr val="tx1"/>
                  </a:solidFill>
                </a:rPr>
                <a:t>)</a:t>
              </a:r>
            </a:p>
            <a:p>
              <a:pPr>
                <a:buClr>
                  <a:srgbClr val="6ECECB"/>
                </a:buClr>
                <a:buFont typeface="Arial" panose="020B0604020202020204" pitchFamily="34" charset="0"/>
                <a:buChar char="•"/>
              </a:pPr>
              <a:r>
                <a:rPr lang="en-GB" sz="2000" dirty="0">
                  <a:solidFill>
                    <a:schemeClr val="tx1"/>
                  </a:solidFill>
                </a:rPr>
                <a:t> </a:t>
              </a:r>
              <a:r>
                <a:rPr lang="sl-SI" sz="2000" dirty="0">
                  <a:solidFill>
                    <a:schemeClr val="tx1"/>
                  </a:solidFill>
                </a:rPr>
                <a:t>Sproščenost telesa</a:t>
              </a:r>
              <a:endParaRPr lang="en-GB" sz="2000" dirty="0">
                <a:solidFill>
                  <a:schemeClr val="tx1"/>
                </a:solidFill>
              </a:endParaRPr>
            </a:p>
            <a:p>
              <a:pPr>
                <a:buClr>
                  <a:srgbClr val="6ECECB"/>
                </a:buClr>
                <a:buFont typeface="Arial" panose="020B0604020202020204" pitchFamily="34" charset="0"/>
                <a:buChar char="•"/>
              </a:pPr>
              <a:r>
                <a:rPr lang="en-GB" sz="2000" dirty="0">
                  <a:solidFill>
                    <a:schemeClr val="tx1"/>
                  </a:solidFill>
                </a:rPr>
                <a:t> </a:t>
              </a:r>
              <a:r>
                <a:rPr lang="sl-SI" sz="2000" dirty="0">
                  <a:solidFill>
                    <a:schemeClr val="tx1"/>
                  </a:solidFill>
                </a:rPr>
                <a:t>Boljša odpornost</a:t>
              </a:r>
              <a:endParaRPr lang="en-GB" sz="2000" dirty="0">
                <a:solidFill>
                  <a:schemeClr val="tx1"/>
                </a:solidFill>
              </a:endParaRPr>
            </a:p>
          </p:txBody>
        </p:sp>
        <p:sp>
          <p:nvSpPr>
            <p:cNvPr id="3" name="Seta: Para a Direita 2">
              <a:extLst>
                <a:ext uri="{FF2B5EF4-FFF2-40B4-BE49-F238E27FC236}">
                  <a16:creationId xmlns:a16="http://schemas.microsoft.com/office/drawing/2014/main" id="{F753D47C-FF65-4CFF-BD52-3D8D2AC00345}"/>
                </a:ext>
              </a:extLst>
            </p:cNvPr>
            <p:cNvSpPr/>
            <p:nvPr/>
          </p:nvSpPr>
          <p:spPr>
            <a:xfrm>
              <a:off x="6137776" y="1359533"/>
              <a:ext cx="656099" cy="697353"/>
            </a:xfrm>
            <a:prstGeom prst="rightArrow">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0" name="Seta: Para a Direita 9">
              <a:extLst>
                <a:ext uri="{FF2B5EF4-FFF2-40B4-BE49-F238E27FC236}">
                  <a16:creationId xmlns:a16="http://schemas.microsoft.com/office/drawing/2014/main" id="{5FBEFB2E-B6EB-486D-95AC-ED59DB4B83B6}"/>
                </a:ext>
              </a:extLst>
            </p:cNvPr>
            <p:cNvSpPr/>
            <p:nvPr/>
          </p:nvSpPr>
          <p:spPr>
            <a:xfrm>
              <a:off x="8983237" y="1359531"/>
              <a:ext cx="656099" cy="697353"/>
            </a:xfrm>
            <a:prstGeom prst="rightArrow">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grpSp>
    </p:spTree>
    <p:extLst>
      <p:ext uri="{BB962C8B-B14F-4D97-AF65-F5344CB8AC3E}">
        <p14:creationId xmlns:p14="http://schemas.microsoft.com/office/powerpoint/2010/main" val="39574128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825873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Čuječnost</a:t>
            </a:r>
            <a:r>
              <a:rPr lang="en-US" sz="3600" b="1" dirty="0"/>
              <a:t>: </a:t>
            </a:r>
            <a:r>
              <a:rPr lang="sl-SI" sz="3600" b="1" dirty="0"/>
              <a:t>Enostavne vaje</a:t>
            </a:r>
            <a:endParaRPr lang="en-US" sz="3600" b="1" dirty="0"/>
          </a:p>
        </p:txBody>
      </p:sp>
      <p:sp>
        <p:nvSpPr>
          <p:cNvPr id="5" name="CaixaDeTexto 4">
            <a:extLst>
              <a:ext uri="{FF2B5EF4-FFF2-40B4-BE49-F238E27FC236}">
                <a16:creationId xmlns:a16="http://schemas.microsoft.com/office/drawing/2014/main" id="{010C2B8F-8980-4962-9F14-E40F37C418A9}"/>
              </a:ext>
            </a:extLst>
          </p:cNvPr>
          <p:cNvSpPr txBox="1"/>
          <p:nvPr/>
        </p:nvSpPr>
        <p:spPr>
          <a:xfrm>
            <a:off x="351794" y="1088790"/>
            <a:ext cx="6482679" cy="461665"/>
          </a:xfrm>
          <a:prstGeom prst="rect">
            <a:avLst/>
          </a:prstGeom>
          <a:solidFill>
            <a:srgbClr val="FDDE00"/>
          </a:solidFill>
          <a:effectLst>
            <a:outerShdw blurRad="50800" dist="38100" dir="2700000" algn="tl" rotWithShape="0">
              <a:prstClr val="black">
                <a:alpha val="40000"/>
              </a:prstClr>
            </a:outerShdw>
          </a:effectLst>
        </p:spPr>
        <p:txBody>
          <a:bodyPr wrap="square" rtlCol="0" anchor="ctr">
            <a:spAutoFit/>
          </a:bodyPr>
          <a:lstStyle/>
          <a:p>
            <a:r>
              <a:rPr lang="en-US" sz="2400" b="1" dirty="0">
                <a:solidFill>
                  <a:schemeClr val="bg1"/>
                </a:solidFill>
                <a:effectLst>
                  <a:outerShdw blurRad="38100" dist="38100" dir="2700000" algn="tl">
                    <a:srgbClr val="000000">
                      <a:alpha val="43137"/>
                    </a:srgbClr>
                  </a:outerShdw>
                </a:effectLst>
              </a:rPr>
              <a:t>1. </a:t>
            </a:r>
            <a:r>
              <a:rPr lang="en-US" sz="2400" b="1" dirty="0" err="1">
                <a:effectLst>
                  <a:outerShdw blurRad="38100" dist="38100" dir="2700000" algn="tl">
                    <a:srgbClr val="000000">
                      <a:alpha val="43137"/>
                    </a:srgbClr>
                  </a:outerShdw>
                </a:effectLst>
              </a:rPr>
              <a:t>Medit</a:t>
            </a:r>
            <a:r>
              <a:rPr lang="sl-SI" sz="2400" b="1" dirty="0" err="1">
                <a:effectLst>
                  <a:outerShdw blurRad="38100" dist="38100" dir="2700000" algn="tl">
                    <a:srgbClr val="000000">
                      <a:alpha val="43137"/>
                    </a:srgbClr>
                  </a:outerShdw>
                </a:effectLst>
              </a:rPr>
              <a:t>acija</a:t>
            </a:r>
            <a:endParaRPr lang="en-GB" sz="2400" dirty="0"/>
          </a:p>
        </p:txBody>
      </p:sp>
      <p:sp>
        <p:nvSpPr>
          <p:cNvPr id="6" name="CaixaDeTexto 5">
            <a:extLst>
              <a:ext uri="{FF2B5EF4-FFF2-40B4-BE49-F238E27FC236}">
                <a16:creationId xmlns:a16="http://schemas.microsoft.com/office/drawing/2014/main" id="{B3972656-C0EF-4533-9647-033EEA636E72}"/>
              </a:ext>
            </a:extLst>
          </p:cNvPr>
          <p:cNvSpPr txBox="1"/>
          <p:nvPr/>
        </p:nvSpPr>
        <p:spPr>
          <a:xfrm>
            <a:off x="351794" y="1754176"/>
            <a:ext cx="6482679" cy="461665"/>
          </a:xfrm>
          <a:prstGeom prst="rect">
            <a:avLst/>
          </a:prstGeom>
          <a:solidFill>
            <a:srgbClr val="F7981D"/>
          </a:solidFill>
          <a:effectLst>
            <a:outerShdw blurRad="50800" dist="38100" dir="2700000" algn="tl" rotWithShape="0">
              <a:prstClr val="black">
                <a:alpha val="40000"/>
              </a:prstClr>
            </a:outerShdw>
          </a:effectLst>
        </p:spPr>
        <p:txBody>
          <a:bodyPr wrap="square" anchor="ctr">
            <a:spAutoFit/>
          </a:bodyPr>
          <a:lstStyle/>
          <a:p>
            <a:pPr lvl="0" algn="just"/>
            <a:r>
              <a:rPr lang="en-US" sz="2400" b="1" dirty="0">
                <a:solidFill>
                  <a:schemeClr val="bg1"/>
                </a:solidFill>
                <a:effectLst>
                  <a:outerShdw blurRad="38100" dist="38100" dir="2700000" algn="tl">
                    <a:srgbClr val="000000">
                      <a:alpha val="43137"/>
                    </a:srgbClr>
                  </a:outerShdw>
                </a:effectLst>
                <a:ea typeface="Times New Roman" panose="02020603050405020304" pitchFamily="18" charset="0"/>
              </a:rPr>
              <a:t>2. </a:t>
            </a:r>
            <a:r>
              <a:rPr lang="en-US" sz="2400" b="1" dirty="0" err="1">
                <a:effectLst>
                  <a:outerShdw blurRad="38100" dist="38100" dir="2700000" algn="tl">
                    <a:srgbClr val="000000">
                      <a:alpha val="43137"/>
                    </a:srgbClr>
                  </a:outerShdw>
                </a:effectLst>
                <a:ea typeface="Times New Roman" panose="02020603050405020304" pitchFamily="18" charset="0"/>
              </a:rPr>
              <a:t>Meditativ</a:t>
            </a:r>
            <a:r>
              <a:rPr lang="sl-SI" sz="2400" b="1" dirty="0">
                <a:effectLst>
                  <a:outerShdw blurRad="38100" dist="38100" dir="2700000" algn="tl">
                    <a:srgbClr val="000000">
                      <a:alpha val="43137"/>
                    </a:srgbClr>
                  </a:outerShdw>
                </a:effectLst>
                <a:ea typeface="Times New Roman" panose="02020603050405020304" pitchFamily="18" charset="0"/>
              </a:rPr>
              <a:t>no pohodništvo</a:t>
            </a:r>
            <a:r>
              <a:rPr lang="en-US" sz="2400" b="1" dirty="0">
                <a:effectLst>
                  <a:outerShdw blurRad="38100" dist="38100" dir="2700000" algn="tl">
                    <a:srgbClr val="000000">
                      <a:alpha val="43137"/>
                    </a:srgbClr>
                  </a:outerShdw>
                </a:effectLst>
                <a:ea typeface="Times New Roman" panose="02020603050405020304" pitchFamily="18" charset="0"/>
              </a:rPr>
              <a:t>/</a:t>
            </a:r>
            <a:r>
              <a:rPr lang="sl-SI" sz="2400" b="1" dirty="0">
                <a:effectLst>
                  <a:outerShdw blurRad="38100" dist="38100" dir="2700000" algn="tl">
                    <a:srgbClr val="000000">
                      <a:alpha val="43137"/>
                    </a:srgbClr>
                  </a:outerShdw>
                </a:effectLst>
                <a:ea typeface="Times New Roman" panose="02020603050405020304" pitchFamily="18" charset="0"/>
              </a:rPr>
              <a:t>hoja</a:t>
            </a:r>
            <a:endParaRPr lang="en-US" sz="2400" dirty="0">
              <a:effectLst/>
              <a:ea typeface="Times New Roman" panose="02020603050405020304" pitchFamily="18" charset="0"/>
            </a:endParaRPr>
          </a:p>
        </p:txBody>
      </p:sp>
      <p:sp>
        <p:nvSpPr>
          <p:cNvPr id="7" name="CaixaDeTexto 6">
            <a:extLst>
              <a:ext uri="{FF2B5EF4-FFF2-40B4-BE49-F238E27FC236}">
                <a16:creationId xmlns:a16="http://schemas.microsoft.com/office/drawing/2014/main" id="{F83E8D19-BC7E-4EB7-A79E-B664EE43F09F}"/>
              </a:ext>
            </a:extLst>
          </p:cNvPr>
          <p:cNvSpPr txBox="1"/>
          <p:nvPr/>
        </p:nvSpPr>
        <p:spPr>
          <a:xfrm>
            <a:off x="351794" y="2413431"/>
            <a:ext cx="6482679" cy="461665"/>
          </a:xfrm>
          <a:prstGeom prst="rect">
            <a:avLst/>
          </a:prstGeom>
          <a:solidFill>
            <a:srgbClr val="6ECECB"/>
          </a:solidFill>
          <a:effectLst>
            <a:outerShdw blurRad="50800" dist="38100" dir="2700000" algn="tl" rotWithShape="0">
              <a:prstClr val="black">
                <a:alpha val="40000"/>
              </a:prstClr>
            </a:outerShdw>
          </a:effectLst>
        </p:spPr>
        <p:txBody>
          <a:bodyPr wrap="square" anchor="ctr">
            <a:spAutoFit/>
          </a:bodyPr>
          <a:lstStyle/>
          <a:p>
            <a:pPr lvl="0" algn="just"/>
            <a:r>
              <a:rPr lang="en-US" sz="2400" b="1" dirty="0">
                <a:solidFill>
                  <a:schemeClr val="bg1"/>
                </a:solidFill>
                <a:effectLst>
                  <a:outerShdw blurRad="38100" dist="38100" dir="2700000" algn="tl">
                    <a:srgbClr val="000000">
                      <a:alpha val="43137"/>
                    </a:srgbClr>
                  </a:outerShdw>
                </a:effectLst>
                <a:ea typeface="Times New Roman" panose="02020603050405020304" pitchFamily="18" charset="0"/>
              </a:rPr>
              <a:t>3. </a:t>
            </a:r>
            <a:r>
              <a:rPr lang="sl-SI" sz="2400" b="1" dirty="0">
                <a:effectLst>
                  <a:outerShdw blurRad="38100" dist="38100" dir="2700000" algn="tl">
                    <a:srgbClr val="000000">
                      <a:alpha val="43137"/>
                    </a:srgbClr>
                  </a:outerShdw>
                </a:effectLst>
                <a:ea typeface="Times New Roman" panose="02020603050405020304" pitchFamily="18" charset="0"/>
              </a:rPr>
              <a:t>Zavedanje občutkov v telesu</a:t>
            </a:r>
            <a:endParaRPr lang="en-US" sz="2400" dirty="0">
              <a:effectLst/>
              <a:ea typeface="Times New Roman" panose="02020603050405020304" pitchFamily="18" charset="0"/>
            </a:endParaRPr>
          </a:p>
        </p:txBody>
      </p:sp>
      <p:sp>
        <p:nvSpPr>
          <p:cNvPr id="8" name="CaixaDeTexto 7">
            <a:extLst>
              <a:ext uri="{FF2B5EF4-FFF2-40B4-BE49-F238E27FC236}">
                <a16:creationId xmlns:a16="http://schemas.microsoft.com/office/drawing/2014/main" id="{EE872DAF-DD03-41D6-924C-439B0F5B5C09}"/>
              </a:ext>
            </a:extLst>
          </p:cNvPr>
          <p:cNvSpPr txBox="1"/>
          <p:nvPr/>
        </p:nvSpPr>
        <p:spPr>
          <a:xfrm>
            <a:off x="351794" y="3072686"/>
            <a:ext cx="6482679" cy="461665"/>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anchor="ctr">
            <a:spAutoFit/>
          </a:bodyPr>
          <a:lstStyle/>
          <a:p>
            <a:pPr lvl="0" algn="just"/>
            <a:r>
              <a:rPr lang="en-US" sz="2400" b="1" dirty="0">
                <a:solidFill>
                  <a:schemeClr val="bg1"/>
                </a:solidFill>
                <a:effectLst>
                  <a:outerShdw blurRad="38100" dist="38100" dir="2700000" algn="tl">
                    <a:srgbClr val="000000">
                      <a:alpha val="43137"/>
                    </a:srgbClr>
                  </a:outerShdw>
                </a:effectLst>
                <a:ea typeface="Times New Roman" panose="02020603050405020304" pitchFamily="18" charset="0"/>
              </a:rPr>
              <a:t>4. </a:t>
            </a:r>
            <a:r>
              <a:rPr lang="sl-SI" sz="2400" b="1" dirty="0">
                <a:effectLst>
                  <a:outerShdw blurRad="38100" dist="38100" dir="2700000" algn="tl">
                    <a:srgbClr val="000000">
                      <a:alpha val="43137"/>
                    </a:srgbClr>
                  </a:outerShdw>
                </a:effectLst>
                <a:ea typeface="Times New Roman" panose="02020603050405020304" pitchFamily="18" charset="0"/>
              </a:rPr>
              <a:t>Uživanje hrane v tišini z zaprtimi očmi</a:t>
            </a:r>
            <a:endParaRPr lang="en-US" sz="2400" dirty="0">
              <a:effectLst/>
              <a:ea typeface="Times New Roman" panose="02020603050405020304" pitchFamily="18" charset="0"/>
            </a:endParaRPr>
          </a:p>
        </p:txBody>
      </p:sp>
      <p:sp>
        <p:nvSpPr>
          <p:cNvPr id="9" name="CaixaDeTexto 8">
            <a:extLst>
              <a:ext uri="{FF2B5EF4-FFF2-40B4-BE49-F238E27FC236}">
                <a16:creationId xmlns:a16="http://schemas.microsoft.com/office/drawing/2014/main" id="{1806EF77-DD5A-4AB0-B4DB-FFCB8BF056D8}"/>
              </a:ext>
            </a:extLst>
          </p:cNvPr>
          <p:cNvSpPr txBox="1"/>
          <p:nvPr/>
        </p:nvSpPr>
        <p:spPr>
          <a:xfrm>
            <a:off x="351794" y="3731941"/>
            <a:ext cx="6482679" cy="461665"/>
          </a:xfrm>
          <a:prstGeom prst="rect">
            <a:avLst/>
          </a:prstGeom>
          <a:solidFill>
            <a:srgbClr val="6ECECB"/>
          </a:solidFill>
          <a:effectLst>
            <a:outerShdw blurRad="50800" dist="38100" dir="2700000" algn="tl" rotWithShape="0">
              <a:prstClr val="black">
                <a:alpha val="40000"/>
              </a:prstClr>
            </a:outerShdw>
          </a:effectLst>
        </p:spPr>
        <p:txBody>
          <a:bodyPr wrap="square" anchor="ctr">
            <a:spAutoFit/>
          </a:bodyPr>
          <a:lstStyle/>
          <a:p>
            <a:pPr lvl="0" algn="just"/>
            <a:r>
              <a:rPr lang="en-US" sz="2400" b="1" dirty="0">
                <a:solidFill>
                  <a:schemeClr val="bg1"/>
                </a:solidFill>
                <a:effectLst>
                  <a:outerShdw blurRad="38100" dist="38100" dir="2700000" algn="tl">
                    <a:srgbClr val="000000">
                      <a:alpha val="43137"/>
                    </a:srgbClr>
                  </a:outerShdw>
                </a:effectLst>
                <a:ea typeface="Times New Roman" panose="02020603050405020304" pitchFamily="18" charset="0"/>
              </a:rPr>
              <a:t>5. </a:t>
            </a:r>
            <a:r>
              <a:rPr lang="sl-SI" sz="2400" b="1" dirty="0">
                <a:effectLst>
                  <a:outerShdw blurRad="38100" dist="38100" dir="2700000" algn="tl">
                    <a:srgbClr val="000000">
                      <a:alpha val="43137"/>
                    </a:srgbClr>
                  </a:outerShdw>
                </a:effectLst>
                <a:ea typeface="Times New Roman" panose="02020603050405020304" pitchFamily="18" charset="0"/>
              </a:rPr>
              <a:t>Kontemplacija</a:t>
            </a:r>
            <a:endParaRPr lang="en-US" sz="2400" dirty="0">
              <a:effectLst/>
              <a:ea typeface="Times New Roman" panose="02020603050405020304" pitchFamily="18" charset="0"/>
            </a:endParaRPr>
          </a:p>
        </p:txBody>
      </p:sp>
      <p:sp>
        <p:nvSpPr>
          <p:cNvPr id="10" name="CaixaDeTexto 9">
            <a:extLst>
              <a:ext uri="{FF2B5EF4-FFF2-40B4-BE49-F238E27FC236}">
                <a16:creationId xmlns:a16="http://schemas.microsoft.com/office/drawing/2014/main" id="{B7D8FFEC-3CEB-451A-9AA2-765FE31C9740}"/>
              </a:ext>
            </a:extLst>
          </p:cNvPr>
          <p:cNvSpPr txBox="1"/>
          <p:nvPr/>
        </p:nvSpPr>
        <p:spPr>
          <a:xfrm>
            <a:off x="351794" y="4396574"/>
            <a:ext cx="6482679" cy="461665"/>
          </a:xfrm>
          <a:prstGeom prst="rect">
            <a:avLst/>
          </a:prstGeom>
          <a:solidFill>
            <a:srgbClr val="FDDE00"/>
          </a:solidFill>
          <a:effectLst>
            <a:outerShdw blurRad="50800" dist="38100" dir="2700000" algn="tl" rotWithShape="0">
              <a:prstClr val="black">
                <a:alpha val="40000"/>
              </a:prstClr>
            </a:outerShdw>
          </a:effectLst>
        </p:spPr>
        <p:txBody>
          <a:bodyPr wrap="square" anchor="ctr">
            <a:spAutoFit/>
          </a:bodyPr>
          <a:lstStyle/>
          <a:p>
            <a:pPr lvl="0" algn="just"/>
            <a:r>
              <a:rPr lang="en-US" sz="2400" b="1" dirty="0">
                <a:solidFill>
                  <a:schemeClr val="bg1"/>
                </a:solidFill>
                <a:effectLst>
                  <a:outerShdw blurRad="38100" dist="38100" dir="2700000" algn="tl">
                    <a:srgbClr val="000000">
                      <a:alpha val="43137"/>
                    </a:srgbClr>
                  </a:outerShdw>
                </a:effectLst>
                <a:ea typeface="Times New Roman" panose="02020603050405020304" pitchFamily="18" charset="0"/>
              </a:rPr>
              <a:t>6. </a:t>
            </a:r>
            <a:r>
              <a:rPr lang="sl-SI" sz="2400" b="1" dirty="0">
                <a:effectLst>
                  <a:outerShdw blurRad="38100" dist="38100" dir="2700000" algn="tl">
                    <a:srgbClr val="000000">
                      <a:alpha val="43137"/>
                    </a:srgbClr>
                  </a:outerShdw>
                </a:effectLst>
                <a:ea typeface="Times New Roman" panose="02020603050405020304" pitchFamily="18" charset="0"/>
              </a:rPr>
              <a:t>Prisluhni tišini</a:t>
            </a:r>
            <a:endParaRPr lang="en-US" sz="2400" dirty="0">
              <a:effectLst/>
              <a:ea typeface="Times New Roman" panose="02020603050405020304" pitchFamily="18" charset="0"/>
            </a:endParaRPr>
          </a:p>
        </p:txBody>
      </p:sp>
      <p:sp>
        <p:nvSpPr>
          <p:cNvPr id="11" name="CaixaDeTexto 10">
            <a:extLst>
              <a:ext uri="{FF2B5EF4-FFF2-40B4-BE49-F238E27FC236}">
                <a16:creationId xmlns:a16="http://schemas.microsoft.com/office/drawing/2014/main" id="{B0C587A5-1999-43A1-99C4-FEEA836B270E}"/>
              </a:ext>
            </a:extLst>
          </p:cNvPr>
          <p:cNvSpPr txBox="1"/>
          <p:nvPr/>
        </p:nvSpPr>
        <p:spPr>
          <a:xfrm>
            <a:off x="351794" y="5061207"/>
            <a:ext cx="6482679" cy="461665"/>
          </a:xfrm>
          <a:prstGeom prst="rect">
            <a:avLst/>
          </a:prstGeom>
          <a:solidFill>
            <a:srgbClr val="F7981D"/>
          </a:solidFill>
          <a:effectLst>
            <a:outerShdw blurRad="50800" dist="38100" dir="2700000" algn="tl" rotWithShape="0">
              <a:prstClr val="black">
                <a:alpha val="40000"/>
              </a:prstClr>
            </a:outerShdw>
          </a:effectLst>
        </p:spPr>
        <p:txBody>
          <a:bodyPr wrap="square" anchor="ctr">
            <a:spAutoFit/>
          </a:bodyPr>
          <a:lstStyle/>
          <a:p>
            <a:pPr lvl="0" algn="just"/>
            <a:r>
              <a:rPr lang="en-US" sz="2400" b="1" dirty="0">
                <a:solidFill>
                  <a:schemeClr val="bg1"/>
                </a:solidFill>
                <a:effectLst>
                  <a:outerShdw blurRad="38100" dist="38100" dir="2700000" algn="tl">
                    <a:srgbClr val="000000">
                      <a:alpha val="43137"/>
                    </a:srgbClr>
                  </a:outerShdw>
                </a:effectLst>
                <a:ea typeface="Times New Roman" panose="02020603050405020304" pitchFamily="18" charset="0"/>
              </a:rPr>
              <a:t>7. </a:t>
            </a:r>
            <a:r>
              <a:rPr lang="sl-SI" sz="2400" b="1" dirty="0">
                <a:effectLst>
                  <a:outerShdw blurRad="38100" dist="38100" dir="2700000" algn="tl">
                    <a:srgbClr val="000000">
                      <a:alpha val="43137"/>
                    </a:srgbClr>
                  </a:outerShdw>
                </a:effectLst>
                <a:ea typeface="Times New Roman" panose="02020603050405020304" pitchFamily="18" charset="0"/>
              </a:rPr>
              <a:t>Vonj narave</a:t>
            </a:r>
            <a:endParaRPr lang="en-US" sz="2400" dirty="0">
              <a:effectLst/>
              <a:ea typeface="Times New Roman" panose="02020603050405020304" pitchFamily="18" charset="0"/>
            </a:endParaRPr>
          </a:p>
        </p:txBody>
      </p:sp>
      <p:sp>
        <p:nvSpPr>
          <p:cNvPr id="12" name="CaixaDeTexto 11">
            <a:extLst>
              <a:ext uri="{FF2B5EF4-FFF2-40B4-BE49-F238E27FC236}">
                <a16:creationId xmlns:a16="http://schemas.microsoft.com/office/drawing/2014/main" id="{BCBB42A6-C2E8-4615-8711-A8682A88D36F}"/>
              </a:ext>
            </a:extLst>
          </p:cNvPr>
          <p:cNvSpPr txBox="1"/>
          <p:nvPr/>
        </p:nvSpPr>
        <p:spPr>
          <a:xfrm>
            <a:off x="351793" y="5716345"/>
            <a:ext cx="6482679" cy="461665"/>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anchor="ctr">
            <a:spAutoFit/>
          </a:bodyPr>
          <a:lstStyle/>
          <a:p>
            <a:pPr lvl="0" algn="just"/>
            <a:r>
              <a:rPr lang="en-US" sz="2400" b="1" dirty="0">
                <a:solidFill>
                  <a:schemeClr val="bg1"/>
                </a:solidFill>
                <a:effectLst>
                  <a:outerShdw blurRad="38100" dist="38100" dir="2700000" algn="tl">
                    <a:srgbClr val="000000">
                      <a:alpha val="43137"/>
                    </a:srgbClr>
                  </a:outerShdw>
                </a:effectLst>
                <a:ea typeface="Times New Roman" panose="02020603050405020304" pitchFamily="18" charset="0"/>
              </a:rPr>
              <a:t>5. </a:t>
            </a:r>
            <a:r>
              <a:rPr lang="sl-SI" sz="2400" b="1" dirty="0">
                <a:effectLst>
                  <a:outerShdw blurRad="38100" dist="38100" dir="2700000" algn="tl">
                    <a:srgbClr val="000000">
                      <a:alpha val="43137"/>
                    </a:srgbClr>
                  </a:outerShdw>
                </a:effectLst>
                <a:ea typeface="Times New Roman" panose="02020603050405020304" pitchFamily="18" charset="0"/>
              </a:rPr>
              <a:t>Občuti vetrič</a:t>
            </a:r>
            <a:endParaRPr lang="en-US" sz="2400" dirty="0">
              <a:effectLst/>
              <a:ea typeface="Times New Roman" panose="02020603050405020304" pitchFamily="18" charset="0"/>
            </a:endParaRPr>
          </a:p>
        </p:txBody>
      </p:sp>
      <p:pic>
        <p:nvPicPr>
          <p:cNvPr id="14" name="Imagem 13">
            <a:extLst>
              <a:ext uri="{FF2B5EF4-FFF2-40B4-BE49-F238E27FC236}">
                <a16:creationId xmlns:a16="http://schemas.microsoft.com/office/drawing/2014/main" id="{4982F036-8439-44C4-B56A-F0AEED072E1C}"/>
              </a:ext>
            </a:extLst>
          </p:cNvPr>
          <p:cNvPicPr>
            <a:picLocks noChangeAspect="1"/>
          </p:cNvPicPr>
          <p:nvPr/>
        </p:nvPicPr>
        <p:blipFill>
          <a:blip r:embed="rId3"/>
          <a:stretch>
            <a:fillRect/>
          </a:stretch>
        </p:blipFill>
        <p:spPr>
          <a:xfrm>
            <a:off x="7623522" y="0"/>
            <a:ext cx="4572000" cy="6858000"/>
          </a:xfrm>
          <a:prstGeom prst="rect">
            <a:avLst/>
          </a:prstGeom>
        </p:spPr>
      </p:pic>
    </p:spTree>
    <p:extLst>
      <p:ext uri="{BB962C8B-B14F-4D97-AF65-F5344CB8AC3E}">
        <p14:creationId xmlns:p14="http://schemas.microsoft.com/office/powerpoint/2010/main" val="12415020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https://youtu.be/PPq6IIIXZlU</a:t>
            </a:r>
            <a:endParaRPr lang="en-GB" sz="1050" dirty="0"/>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Video #6</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pic>
        <p:nvPicPr>
          <p:cNvPr id="4" name="Multimédia Online 3" title="Mindfulness in Austria’s Nature">
            <a:hlinkClick r:id="" action="ppaction://media"/>
            <a:extLst>
              <a:ext uri="{FF2B5EF4-FFF2-40B4-BE49-F238E27FC236}">
                <a16:creationId xmlns:a16="http://schemas.microsoft.com/office/drawing/2014/main" id="{E12D8556-E4EE-4C99-BCCE-5BEE38F79E82}"/>
              </a:ext>
            </a:extLst>
          </p:cNvPr>
          <p:cNvPicPr>
            <a:picLocks noRot="1"/>
          </p:cNvPicPr>
          <p:nvPr>
            <a:videoFile r:link="rId1"/>
          </p:nvPr>
        </p:nvPicPr>
        <p:blipFill>
          <a:blip r:embed="rId5"/>
          <a:stretch>
            <a:fillRect/>
          </a:stretch>
        </p:blipFill>
        <p:spPr>
          <a:xfrm>
            <a:off x="2673927" y="1287367"/>
            <a:ext cx="6948000" cy="4284000"/>
          </a:xfrm>
          <a:prstGeom prst="rect">
            <a:avLst/>
          </a:prstGeom>
        </p:spPr>
      </p:pic>
      <p:sp>
        <p:nvSpPr>
          <p:cNvPr id="11" name="CaixaDeTexto 10">
            <a:extLst>
              <a:ext uri="{FF2B5EF4-FFF2-40B4-BE49-F238E27FC236}">
                <a16:creationId xmlns:a16="http://schemas.microsoft.com/office/drawing/2014/main" id="{A2329BBB-61D8-4353-AA91-9E7EED6BE552}"/>
              </a:ext>
            </a:extLst>
          </p:cNvPr>
          <p:cNvSpPr txBox="1"/>
          <p:nvPr/>
        </p:nvSpPr>
        <p:spPr>
          <a:xfrm>
            <a:off x="9843516" y="1228725"/>
            <a:ext cx="2293620" cy="830997"/>
          </a:xfrm>
          <a:prstGeom prst="rect">
            <a:avLst/>
          </a:prstGeom>
          <a:noFill/>
        </p:spPr>
        <p:txBody>
          <a:bodyPr wrap="square">
            <a:spAutoFit/>
          </a:bodyPr>
          <a:lstStyle/>
          <a:p>
            <a:r>
              <a:rPr lang="en-US" sz="2400" b="1" i="1" dirty="0">
                <a:solidFill>
                  <a:schemeClr val="bg1">
                    <a:lumMod val="65000"/>
                  </a:schemeClr>
                </a:solidFill>
              </a:rPr>
              <a:t>Mindfulness in Austria’s Nature</a:t>
            </a:r>
          </a:p>
        </p:txBody>
      </p:sp>
    </p:spTree>
    <p:extLst>
      <p:ext uri="{BB962C8B-B14F-4D97-AF65-F5344CB8AC3E}">
        <p14:creationId xmlns:p14="http://schemas.microsoft.com/office/powerpoint/2010/main" val="266555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7">
            <a:extLst>
              <a:ext uri="{FF2B5EF4-FFF2-40B4-BE49-F238E27FC236}">
                <a16:creationId xmlns:a16="http://schemas.microsoft.com/office/drawing/2014/main" id="{B941E92B-F4F9-4983-953A-B77FA8E623FC}"/>
              </a:ext>
            </a:extLst>
          </p:cNvPr>
          <p:cNvPicPr>
            <a:picLocks noChangeAspect="1"/>
          </p:cNvPicPr>
          <p:nvPr/>
        </p:nvPicPr>
        <p:blipFill rotWithShape="1">
          <a:blip r:embed="rId5">
            <a:extLst>
              <a:ext uri="{28A0092B-C50C-407E-A947-70E740481C1C}">
                <a14:useLocalDpi xmlns:a14="http://schemas.microsoft.com/office/drawing/2010/main" val="0"/>
              </a:ext>
            </a:extLst>
          </a:blip>
          <a:srcRect l="8387" t="10823" r="9307" b="5574"/>
          <a:stretch/>
        </p:blipFill>
        <p:spPr>
          <a:xfrm>
            <a:off x="7084359" y="624446"/>
            <a:ext cx="4722491" cy="2878205"/>
          </a:xfrm>
          <a:prstGeom prst="rect">
            <a:avLst/>
          </a:prstGeom>
        </p:spPr>
      </p:pic>
      <p:pic>
        <p:nvPicPr>
          <p:cNvPr id="29" name="Picture 7">
            <a:extLst>
              <a:ext uri="{FF2B5EF4-FFF2-40B4-BE49-F238E27FC236}">
                <a16:creationId xmlns:a16="http://schemas.microsoft.com/office/drawing/2014/main" id="{8C86CF97-B154-4381-BB29-2E64C7589D8A}"/>
              </a:ext>
            </a:extLst>
          </p:cNvPr>
          <p:cNvPicPr>
            <a:picLocks noChangeAspect="1"/>
          </p:cNvPicPr>
          <p:nvPr/>
        </p:nvPicPr>
        <p:blipFill rotWithShape="1">
          <a:blip r:embed="rId5">
            <a:extLst>
              <a:ext uri="{28A0092B-C50C-407E-A947-70E740481C1C}">
                <a14:useLocalDpi xmlns:a14="http://schemas.microsoft.com/office/drawing/2010/main" val="0"/>
              </a:ext>
            </a:extLst>
          </a:blip>
          <a:srcRect l="10058" t="10823" r="10769" b="5574"/>
          <a:stretch/>
        </p:blipFill>
        <p:spPr>
          <a:xfrm>
            <a:off x="4456540" y="3511950"/>
            <a:ext cx="4542679" cy="2878205"/>
          </a:xfrm>
          <a:prstGeom prst="rect">
            <a:avLst/>
          </a:prstGeom>
        </p:spPr>
      </p:pic>
      <p:pic>
        <p:nvPicPr>
          <p:cNvPr id="4" name="Picture 7">
            <a:extLst>
              <a:ext uri="{FF2B5EF4-FFF2-40B4-BE49-F238E27FC236}">
                <a16:creationId xmlns:a16="http://schemas.microsoft.com/office/drawing/2014/main" id="{89E590C7-1C95-413D-9B96-DAD828A90616}"/>
              </a:ext>
            </a:extLst>
          </p:cNvPr>
          <p:cNvPicPr>
            <a:picLocks noChangeAspect="1"/>
          </p:cNvPicPr>
          <p:nvPr/>
        </p:nvPicPr>
        <p:blipFill rotWithShape="1">
          <a:blip r:embed="rId5">
            <a:extLst>
              <a:ext uri="{28A0092B-C50C-407E-A947-70E740481C1C}">
                <a14:useLocalDpi xmlns:a14="http://schemas.microsoft.com/office/drawing/2010/main" val="0"/>
              </a:ext>
            </a:extLst>
          </a:blip>
          <a:srcRect l="11179" t="10823" r="11159" b="5574"/>
          <a:stretch/>
        </p:blipFill>
        <p:spPr>
          <a:xfrm>
            <a:off x="121193" y="2024536"/>
            <a:ext cx="4456066" cy="2878205"/>
          </a:xfrm>
          <a:prstGeom prst="rect">
            <a:avLst/>
          </a:prstGeom>
        </p:spPr>
      </p:pic>
      <p:pic>
        <p:nvPicPr>
          <p:cNvPr id="5" name="Multimédia Online 4" title="MINUVIDA FILM">
            <a:hlinkClick r:id="" action="ppaction://media"/>
            <a:extLst>
              <a:ext uri="{FF2B5EF4-FFF2-40B4-BE49-F238E27FC236}">
                <a16:creationId xmlns:a16="http://schemas.microsoft.com/office/drawing/2014/main" id="{55A95E61-BC26-477E-B3F2-417135CAC1B2}"/>
              </a:ext>
            </a:extLst>
          </p:cNvPr>
          <p:cNvPicPr>
            <a:picLocks noRot="1"/>
          </p:cNvPicPr>
          <p:nvPr>
            <a:videoFile r:link="rId1"/>
          </p:nvPr>
        </p:nvPicPr>
        <p:blipFill>
          <a:blip r:embed="rId6"/>
          <a:stretch>
            <a:fillRect/>
          </a:stretch>
        </p:blipFill>
        <p:spPr>
          <a:xfrm>
            <a:off x="5070200" y="3758195"/>
            <a:ext cx="3366000" cy="2088819"/>
          </a:xfrm>
          <a:prstGeom prst="rect">
            <a:avLst/>
          </a:prstGeom>
        </p:spPr>
      </p:pic>
      <p:pic>
        <p:nvPicPr>
          <p:cNvPr id="2" name="Multimédia Online 1" title="WINE BLISS – mindfulness and the MOTNIK wine, Klet Brda">
            <a:hlinkClick r:id="" action="ppaction://media"/>
            <a:extLst>
              <a:ext uri="{FF2B5EF4-FFF2-40B4-BE49-F238E27FC236}">
                <a16:creationId xmlns:a16="http://schemas.microsoft.com/office/drawing/2014/main" id="{DCF58D47-3E63-492D-BF20-96E91723D42F}"/>
              </a:ext>
            </a:extLst>
          </p:cNvPr>
          <p:cNvPicPr>
            <a:picLocks noRot="1"/>
          </p:cNvPicPr>
          <p:nvPr>
            <a:videoFile r:link="rId2"/>
          </p:nvPr>
        </p:nvPicPr>
        <p:blipFill>
          <a:blip r:embed="rId7"/>
          <a:stretch>
            <a:fillRect/>
          </a:stretch>
        </p:blipFill>
        <p:spPr>
          <a:xfrm>
            <a:off x="665799" y="2285467"/>
            <a:ext cx="3366000" cy="2066400"/>
          </a:xfrm>
          <a:prstGeom prst="rect">
            <a:avLst/>
          </a:prstGeom>
        </p:spPr>
      </p:pic>
      <p:pic>
        <p:nvPicPr>
          <p:cNvPr id="3" name="Multimédia Online 2" title="Slow Adventuring film">
            <a:hlinkClick r:id="" action="ppaction://media"/>
            <a:extLst>
              <a:ext uri="{FF2B5EF4-FFF2-40B4-BE49-F238E27FC236}">
                <a16:creationId xmlns:a16="http://schemas.microsoft.com/office/drawing/2014/main" id="{93101CE6-B196-4346-967D-24FDFBC361DB}"/>
              </a:ext>
            </a:extLst>
          </p:cNvPr>
          <p:cNvPicPr>
            <a:picLocks noRot="1"/>
          </p:cNvPicPr>
          <p:nvPr>
            <a:videoFile r:link="rId3"/>
          </p:nvPr>
        </p:nvPicPr>
        <p:blipFill>
          <a:blip r:embed="rId8"/>
          <a:stretch>
            <a:fillRect/>
          </a:stretch>
        </p:blipFill>
        <p:spPr>
          <a:xfrm>
            <a:off x="7789379" y="879990"/>
            <a:ext cx="3366000" cy="2088819"/>
          </a:xfrm>
          <a:prstGeom prst="rect">
            <a:avLst/>
          </a:prstGeom>
        </p:spPr>
      </p:pic>
      <p:sp>
        <p:nvSpPr>
          <p:cNvPr id="9" name="Text Placeholder 2">
            <a:extLst>
              <a:ext uri="{FF2B5EF4-FFF2-40B4-BE49-F238E27FC236}">
                <a16:creationId xmlns:a16="http://schemas.microsoft.com/office/drawing/2014/main" id="{2CA7C666-2656-4BB5-981F-E6CF312976F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Primeri dobre prakse</a:t>
            </a:r>
            <a:endParaRPr lang="en-US" sz="3600" b="1" dirty="0"/>
          </a:p>
        </p:txBody>
      </p:sp>
      <p:pic>
        <p:nvPicPr>
          <p:cNvPr id="13" name="Imagem 12">
            <a:extLst>
              <a:ext uri="{FF2B5EF4-FFF2-40B4-BE49-F238E27FC236}">
                <a16:creationId xmlns:a16="http://schemas.microsoft.com/office/drawing/2014/main" id="{462104CE-0408-4713-9BDD-28F4C8C0F927}"/>
              </a:ext>
            </a:extLst>
          </p:cNvPr>
          <p:cNvPicPr>
            <a:picLocks noChangeAspect="1"/>
          </p:cNvPicPr>
          <p:nvPr/>
        </p:nvPicPr>
        <p:blipFill>
          <a:blip r:embed="rId9"/>
          <a:stretch>
            <a:fillRect/>
          </a:stretch>
        </p:blipFill>
        <p:spPr>
          <a:xfrm>
            <a:off x="367039" y="337780"/>
            <a:ext cx="720000" cy="720000"/>
          </a:xfrm>
          <a:prstGeom prst="rect">
            <a:avLst/>
          </a:prstGeom>
        </p:spPr>
      </p:pic>
      <p:sp>
        <p:nvSpPr>
          <p:cNvPr id="8" name="CaixaDeTexto 7">
            <a:extLst>
              <a:ext uri="{FF2B5EF4-FFF2-40B4-BE49-F238E27FC236}">
                <a16:creationId xmlns:a16="http://schemas.microsoft.com/office/drawing/2014/main" id="{13320D6E-00F1-4A99-8F7D-7FAFFCE02867}"/>
              </a:ext>
            </a:extLst>
          </p:cNvPr>
          <p:cNvSpPr txBox="1"/>
          <p:nvPr/>
        </p:nvSpPr>
        <p:spPr>
          <a:xfrm>
            <a:off x="540850" y="1271752"/>
            <a:ext cx="4290923" cy="830997"/>
          </a:xfrm>
          <a:prstGeom prst="rect">
            <a:avLst/>
          </a:prstGeom>
          <a:noFill/>
        </p:spPr>
        <p:txBody>
          <a:bodyPr wrap="square" rtlCol="0">
            <a:spAutoFit/>
          </a:bodyPr>
          <a:lstStyle/>
          <a:p>
            <a:r>
              <a:rPr lang="en-US" sz="2400" b="1" i="1" dirty="0">
                <a:solidFill>
                  <a:schemeClr val="bg1">
                    <a:lumMod val="65000"/>
                  </a:schemeClr>
                </a:solidFill>
              </a:rPr>
              <a:t>WINE BLISS – mindfulness and the MOTNIK wine</a:t>
            </a:r>
            <a:r>
              <a:rPr lang="en-US" sz="1600" b="1" i="1" dirty="0">
                <a:solidFill>
                  <a:schemeClr val="bg1">
                    <a:lumMod val="65000"/>
                  </a:schemeClr>
                </a:solidFill>
              </a:rPr>
              <a:t> (</a:t>
            </a:r>
            <a:r>
              <a:rPr lang="en-US" sz="1600" b="1" i="1" dirty="0" err="1">
                <a:solidFill>
                  <a:schemeClr val="bg1">
                    <a:lumMod val="65000"/>
                  </a:schemeClr>
                </a:solidFill>
              </a:rPr>
              <a:t>Klet</a:t>
            </a:r>
            <a:r>
              <a:rPr lang="en-US" sz="1600" b="1" i="1" dirty="0">
                <a:solidFill>
                  <a:schemeClr val="bg1">
                    <a:lumMod val="65000"/>
                  </a:schemeClr>
                </a:solidFill>
              </a:rPr>
              <a:t> </a:t>
            </a:r>
            <a:r>
              <a:rPr lang="en-US" sz="1600" b="1" i="1" dirty="0" err="1">
                <a:solidFill>
                  <a:schemeClr val="bg1">
                    <a:lumMod val="65000"/>
                  </a:schemeClr>
                </a:solidFill>
              </a:rPr>
              <a:t>Brda</a:t>
            </a:r>
            <a:r>
              <a:rPr lang="en-US" sz="1600" b="1" i="1" dirty="0">
                <a:solidFill>
                  <a:schemeClr val="bg1">
                    <a:lumMod val="65000"/>
                  </a:schemeClr>
                </a:solidFill>
              </a:rPr>
              <a:t>, Slovenia)</a:t>
            </a:r>
            <a:endParaRPr lang="en-GB" sz="1600" b="1" i="1" dirty="0">
              <a:solidFill>
                <a:schemeClr val="bg1">
                  <a:lumMod val="65000"/>
                </a:schemeClr>
              </a:solidFill>
            </a:endParaRPr>
          </a:p>
        </p:txBody>
      </p:sp>
      <p:sp>
        <p:nvSpPr>
          <p:cNvPr id="18" name="CaixaDeTexto 17">
            <a:extLst>
              <a:ext uri="{FF2B5EF4-FFF2-40B4-BE49-F238E27FC236}">
                <a16:creationId xmlns:a16="http://schemas.microsoft.com/office/drawing/2014/main" id="{7C3312DA-6E77-47AC-8191-D2688CABC23C}"/>
              </a:ext>
            </a:extLst>
          </p:cNvPr>
          <p:cNvSpPr txBox="1"/>
          <p:nvPr/>
        </p:nvSpPr>
        <p:spPr>
          <a:xfrm>
            <a:off x="1350846" y="4686695"/>
            <a:ext cx="3227066" cy="253916"/>
          </a:xfrm>
          <a:prstGeom prst="rect">
            <a:avLst/>
          </a:prstGeom>
          <a:noFill/>
        </p:spPr>
        <p:txBody>
          <a:bodyPr wrap="square">
            <a:spAutoFit/>
          </a:bodyPr>
          <a:lstStyle/>
          <a:p>
            <a:pPr algn="r"/>
            <a:r>
              <a:rPr lang="en-GB" sz="1050" dirty="0">
                <a:hlinkClick r:id="rId10"/>
              </a:rPr>
              <a:t>https://youtu.be/2HeHfZOhskM</a:t>
            </a:r>
            <a:r>
              <a:rPr lang="en-GB" sz="1050" dirty="0"/>
              <a:t> </a:t>
            </a:r>
          </a:p>
        </p:txBody>
      </p:sp>
      <p:sp>
        <p:nvSpPr>
          <p:cNvPr id="26" name="CaixaDeTexto 25">
            <a:extLst>
              <a:ext uri="{FF2B5EF4-FFF2-40B4-BE49-F238E27FC236}">
                <a16:creationId xmlns:a16="http://schemas.microsoft.com/office/drawing/2014/main" id="{1BBBAA29-74EE-41BC-B988-D2D809157471}"/>
              </a:ext>
            </a:extLst>
          </p:cNvPr>
          <p:cNvSpPr txBox="1"/>
          <p:nvPr/>
        </p:nvSpPr>
        <p:spPr>
          <a:xfrm>
            <a:off x="4208606" y="598658"/>
            <a:ext cx="3451780" cy="461665"/>
          </a:xfrm>
          <a:prstGeom prst="rect">
            <a:avLst/>
          </a:prstGeom>
          <a:noFill/>
        </p:spPr>
        <p:txBody>
          <a:bodyPr wrap="square" rtlCol="0">
            <a:spAutoFit/>
          </a:bodyPr>
          <a:lstStyle/>
          <a:p>
            <a:pPr algn="r"/>
            <a:r>
              <a:rPr lang="en-US" sz="2400" b="1" i="1" dirty="0">
                <a:solidFill>
                  <a:schemeClr val="bg1">
                    <a:lumMod val="65000"/>
                  </a:schemeClr>
                </a:solidFill>
              </a:rPr>
              <a:t>Slow Adventuring</a:t>
            </a:r>
            <a:endParaRPr lang="en-GB" sz="2400" b="1" i="1" dirty="0">
              <a:solidFill>
                <a:schemeClr val="bg1">
                  <a:lumMod val="65000"/>
                </a:schemeClr>
              </a:solidFill>
            </a:endParaRPr>
          </a:p>
        </p:txBody>
      </p:sp>
      <p:sp>
        <p:nvSpPr>
          <p:cNvPr id="33" name="CaixaDeTexto 32">
            <a:extLst>
              <a:ext uri="{FF2B5EF4-FFF2-40B4-BE49-F238E27FC236}">
                <a16:creationId xmlns:a16="http://schemas.microsoft.com/office/drawing/2014/main" id="{94770A5B-E30B-45F0-BB6F-6B3B28B84BD3}"/>
              </a:ext>
            </a:extLst>
          </p:cNvPr>
          <p:cNvSpPr txBox="1"/>
          <p:nvPr/>
        </p:nvSpPr>
        <p:spPr>
          <a:xfrm>
            <a:off x="6880192" y="6171158"/>
            <a:ext cx="2119027" cy="261610"/>
          </a:xfrm>
          <a:prstGeom prst="rect">
            <a:avLst/>
          </a:prstGeom>
          <a:noFill/>
        </p:spPr>
        <p:txBody>
          <a:bodyPr wrap="square">
            <a:spAutoFit/>
          </a:bodyPr>
          <a:lstStyle/>
          <a:p>
            <a:pPr algn="r"/>
            <a:r>
              <a:rPr lang="en-GB" sz="1050" dirty="0">
                <a:hlinkClick r:id="rId11"/>
              </a:rPr>
              <a:t>https://youtu.be/kM_JCRWcjwk</a:t>
            </a:r>
            <a:endParaRPr lang="en-GB" sz="1050" dirty="0"/>
          </a:p>
        </p:txBody>
      </p:sp>
      <p:sp>
        <p:nvSpPr>
          <p:cNvPr id="37" name="CaixaDeTexto 36">
            <a:extLst>
              <a:ext uri="{FF2B5EF4-FFF2-40B4-BE49-F238E27FC236}">
                <a16:creationId xmlns:a16="http://schemas.microsoft.com/office/drawing/2014/main" id="{C9984677-979A-49E9-BE28-9616762C9AA5}"/>
              </a:ext>
            </a:extLst>
          </p:cNvPr>
          <p:cNvSpPr txBox="1"/>
          <p:nvPr/>
        </p:nvSpPr>
        <p:spPr>
          <a:xfrm>
            <a:off x="8589643" y="3771187"/>
            <a:ext cx="3129195" cy="461665"/>
          </a:xfrm>
          <a:prstGeom prst="rect">
            <a:avLst/>
          </a:prstGeom>
          <a:noFill/>
        </p:spPr>
        <p:txBody>
          <a:bodyPr wrap="square" rtlCol="0">
            <a:spAutoFit/>
          </a:bodyPr>
          <a:lstStyle/>
          <a:p>
            <a:r>
              <a:rPr lang="en-US" sz="2400" b="1" i="1" dirty="0" err="1">
                <a:solidFill>
                  <a:schemeClr val="bg1">
                    <a:lumMod val="65000"/>
                  </a:schemeClr>
                </a:solidFill>
              </a:rPr>
              <a:t>Minuvida</a:t>
            </a:r>
            <a:r>
              <a:rPr lang="en-US" sz="1600" b="1" i="1" dirty="0">
                <a:solidFill>
                  <a:schemeClr val="bg1">
                    <a:lumMod val="65000"/>
                  </a:schemeClr>
                </a:solidFill>
              </a:rPr>
              <a:t> (Azores)</a:t>
            </a:r>
            <a:endParaRPr lang="en-GB" sz="1600" b="1" i="1" dirty="0">
              <a:solidFill>
                <a:schemeClr val="bg1">
                  <a:lumMod val="65000"/>
                </a:schemeClr>
              </a:solidFill>
            </a:endParaRPr>
          </a:p>
        </p:txBody>
      </p:sp>
      <p:sp>
        <p:nvSpPr>
          <p:cNvPr id="24" name="CaixaDeTexto 23">
            <a:extLst>
              <a:ext uri="{FF2B5EF4-FFF2-40B4-BE49-F238E27FC236}">
                <a16:creationId xmlns:a16="http://schemas.microsoft.com/office/drawing/2014/main" id="{C8EA21EE-6CF0-492B-AAB7-5FC26584207E}"/>
              </a:ext>
            </a:extLst>
          </p:cNvPr>
          <p:cNvSpPr txBox="1"/>
          <p:nvPr/>
        </p:nvSpPr>
        <p:spPr>
          <a:xfrm>
            <a:off x="8277500" y="3243498"/>
            <a:ext cx="3529350" cy="253916"/>
          </a:xfrm>
          <a:prstGeom prst="rect">
            <a:avLst/>
          </a:prstGeom>
          <a:noFill/>
        </p:spPr>
        <p:txBody>
          <a:bodyPr wrap="square">
            <a:spAutoFit/>
          </a:bodyPr>
          <a:lstStyle/>
          <a:p>
            <a:pPr algn="r"/>
            <a:r>
              <a:rPr lang="en-GB" sz="1050" dirty="0">
                <a:hlinkClick r:id="rId12"/>
              </a:rPr>
              <a:t>https://youtu.be/Lh-kSwcA1FU</a:t>
            </a:r>
            <a:r>
              <a:rPr lang="en-GB" sz="1050" dirty="0"/>
              <a:t> </a:t>
            </a:r>
          </a:p>
        </p:txBody>
      </p:sp>
    </p:spTree>
    <p:extLst>
      <p:ext uri="{BB962C8B-B14F-4D97-AF65-F5344CB8AC3E}">
        <p14:creationId xmlns:p14="http://schemas.microsoft.com/office/powerpoint/2010/main" val="388079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video>
              <p:cMediaNode vol="80000">
                <p:cTn id="21"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video>
              <p:cMediaNode vol="80000">
                <p:cTn id="27" fill="hold" display="0">
                  <p:stCondLst>
                    <p:cond delay="indefinite"/>
                  </p:stCondLst>
                </p:cTn>
                <p:tgtEl>
                  <p:spTgt spid="5"/>
                </p:tgtEl>
              </p:cMediaNode>
            </p:video>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BCEF55CD-78C3-4765-AF5F-E699B21E2EB7}"/>
              </a:ext>
            </a:extLst>
          </p:cNvPr>
          <p:cNvSpPr>
            <a:spLocks noGrp="1"/>
          </p:cNvSpPr>
          <p:nvPr>
            <p:ph type="body" sz="quarter" idx="13"/>
          </p:nvPr>
        </p:nvSpPr>
        <p:spPr>
          <a:xfrm>
            <a:off x="388093" y="936395"/>
            <a:ext cx="3058492" cy="3297980"/>
          </a:xfrm>
        </p:spPr>
        <p:txBody>
          <a:bodyPr>
            <a:normAutofit/>
          </a:bodyPr>
          <a:lstStyle/>
          <a:p>
            <a:r>
              <a:rPr lang="en-US" sz="5400" dirty="0">
                <a:solidFill>
                  <a:schemeClr val="bg1"/>
                </a:solidFill>
                <a:effectLst>
                  <a:outerShdw blurRad="38100" dist="38100" dir="2700000" algn="tl">
                    <a:srgbClr val="000000">
                      <a:alpha val="43137"/>
                    </a:srgbClr>
                  </a:outerShdw>
                </a:effectLst>
              </a:rPr>
              <a:t>D</a:t>
            </a:r>
            <a:r>
              <a:rPr lang="sl-SI" sz="5400" dirty="0" err="1">
                <a:solidFill>
                  <a:schemeClr val="bg1"/>
                </a:solidFill>
                <a:effectLst>
                  <a:outerShdw blurRad="38100" dist="38100" dir="2700000" algn="tl">
                    <a:srgbClr val="000000">
                      <a:alpha val="43137"/>
                    </a:srgbClr>
                  </a:outerShdw>
                </a:effectLst>
              </a:rPr>
              <a:t>odatno</a:t>
            </a:r>
            <a:r>
              <a:rPr lang="sl-SI" sz="5400" dirty="0">
                <a:solidFill>
                  <a:schemeClr val="bg1"/>
                </a:solidFill>
                <a:effectLst>
                  <a:outerShdw blurRad="38100" dist="38100" dir="2700000" algn="tl">
                    <a:srgbClr val="000000">
                      <a:alpha val="43137"/>
                    </a:srgbClr>
                  </a:outerShdw>
                </a:effectLst>
              </a:rPr>
              <a:t> branje</a:t>
            </a:r>
            <a:endParaRPr lang="en-US" sz="4000" dirty="0">
              <a:solidFill>
                <a:schemeClr val="bg1"/>
              </a:solidFill>
              <a:effectLst>
                <a:outerShdw blurRad="38100" dist="38100" dir="2700000" algn="tl">
                  <a:srgbClr val="000000">
                    <a:alpha val="43137"/>
                  </a:srgbClr>
                </a:outerShdw>
              </a:effectLst>
            </a:endParaRPr>
          </a:p>
        </p:txBody>
      </p:sp>
      <p:pic>
        <p:nvPicPr>
          <p:cNvPr id="13" name="Marcador de Posição da Imagem 12">
            <a:extLst>
              <a:ext uri="{FF2B5EF4-FFF2-40B4-BE49-F238E27FC236}">
                <a16:creationId xmlns:a16="http://schemas.microsoft.com/office/drawing/2014/main" id="{FA924295-8BFB-4A4C-B2D0-ACA01D3FBDD6}"/>
              </a:ext>
            </a:extLst>
          </p:cNvPr>
          <p:cNvPicPr>
            <a:picLocks noGrp="1" noChangeAspect="1"/>
          </p:cNvPicPr>
          <p:nvPr>
            <p:ph type="pic" sz="quarter" idx="19"/>
          </p:nvPr>
        </p:nvPicPr>
        <p:blipFill rotWithShape="1">
          <a:blip r:embed="rId2"/>
          <a:srcRect t="21000" b="3366"/>
          <a:stretch/>
        </p:blipFill>
        <p:spPr>
          <a:xfrm>
            <a:off x="3564836" y="0"/>
            <a:ext cx="8627164" cy="4543720"/>
          </a:xfrm>
        </p:spPr>
      </p:pic>
    </p:spTree>
    <p:extLst>
      <p:ext uri="{BB962C8B-B14F-4D97-AF65-F5344CB8AC3E}">
        <p14:creationId xmlns:p14="http://schemas.microsoft.com/office/powerpoint/2010/main" val="26629933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53C78F85-D2E3-43E1-991C-3E3F2F1F52C6}"/>
              </a:ext>
            </a:extLst>
          </p:cNvPr>
          <p:cNvPicPr>
            <a:picLocks noChangeAspect="1"/>
          </p:cNvPicPr>
          <p:nvPr/>
        </p:nvPicPr>
        <p:blipFill>
          <a:blip r:embed="rId3"/>
          <a:stretch>
            <a:fillRect/>
          </a:stretch>
        </p:blipFill>
        <p:spPr>
          <a:xfrm>
            <a:off x="367039" y="337780"/>
            <a:ext cx="720000" cy="720000"/>
          </a:xfrm>
          <a:prstGeom prst="rect">
            <a:avLst/>
          </a:prstGeom>
        </p:spPr>
      </p:pic>
      <p:sp>
        <p:nvSpPr>
          <p:cNvPr id="12" name="Retângulo: Canto Dobrado 11">
            <a:extLst>
              <a:ext uri="{FF2B5EF4-FFF2-40B4-BE49-F238E27FC236}">
                <a16:creationId xmlns:a16="http://schemas.microsoft.com/office/drawing/2014/main" id="{4B4436C0-912F-45E9-A283-AB5990601C1E}"/>
              </a:ext>
            </a:extLst>
          </p:cNvPr>
          <p:cNvSpPr/>
          <p:nvPr/>
        </p:nvSpPr>
        <p:spPr>
          <a:xfrm rot="1036243">
            <a:off x="2981608" y="3159820"/>
            <a:ext cx="2021176" cy="1056136"/>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GB" sz="2400" b="1" dirty="0">
                <a:solidFill>
                  <a:schemeClr val="tx1"/>
                </a:solidFill>
              </a:rPr>
              <a:t>Finding Flow [</a:t>
            </a:r>
            <a:r>
              <a:rPr lang="en-GB" sz="2400" b="1" dirty="0">
                <a:solidFill>
                  <a:schemeClr val="tx1"/>
                </a:solidFill>
                <a:hlinkClick r:id="rId4"/>
              </a:rPr>
              <a:t>CLICK HERE</a:t>
            </a:r>
            <a:r>
              <a:rPr lang="en-GB" sz="2400" b="1" dirty="0">
                <a:solidFill>
                  <a:schemeClr val="tx1"/>
                </a:solidFill>
              </a:rPr>
              <a:t>]</a:t>
            </a:r>
          </a:p>
        </p:txBody>
      </p:sp>
      <p:sp>
        <p:nvSpPr>
          <p:cNvPr id="14" name="Retângulo: Canto Dobrado 13">
            <a:extLst>
              <a:ext uri="{FF2B5EF4-FFF2-40B4-BE49-F238E27FC236}">
                <a16:creationId xmlns:a16="http://schemas.microsoft.com/office/drawing/2014/main" id="{81A14E31-5BCE-4C70-80A1-FEDA14825B04}"/>
              </a:ext>
            </a:extLst>
          </p:cNvPr>
          <p:cNvSpPr/>
          <p:nvPr/>
        </p:nvSpPr>
        <p:spPr>
          <a:xfrm rot="617854">
            <a:off x="5593688" y="4585462"/>
            <a:ext cx="3062677" cy="1723453"/>
          </a:xfrm>
          <a:prstGeom prst="foldedCorner">
            <a:avLst>
              <a:gd name="adj" fmla="val 14534"/>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fr-FR" sz="2400" b="1" dirty="0">
                <a:solidFill>
                  <a:schemeClr val="tx1"/>
                </a:solidFill>
              </a:rPr>
              <a:t>22 </a:t>
            </a:r>
            <a:r>
              <a:rPr lang="fr-FR" sz="2400" b="1" dirty="0" err="1">
                <a:solidFill>
                  <a:schemeClr val="tx1"/>
                </a:solidFill>
              </a:rPr>
              <a:t>Mindfulness</a:t>
            </a:r>
            <a:r>
              <a:rPr lang="fr-FR" sz="2400" b="1" dirty="0">
                <a:solidFill>
                  <a:schemeClr val="tx1"/>
                </a:solidFill>
              </a:rPr>
              <a:t> </a:t>
            </a:r>
            <a:r>
              <a:rPr lang="fr-FR" sz="2400" b="1" dirty="0" err="1">
                <a:solidFill>
                  <a:schemeClr val="tx1"/>
                </a:solidFill>
              </a:rPr>
              <a:t>Exercises</a:t>
            </a:r>
            <a:r>
              <a:rPr lang="fr-FR" sz="2400" b="1" dirty="0">
                <a:solidFill>
                  <a:schemeClr val="tx1"/>
                </a:solidFill>
              </a:rPr>
              <a:t>, Techniques &amp; </a:t>
            </a:r>
            <a:r>
              <a:rPr lang="fr-FR" sz="2400" b="1" dirty="0" err="1">
                <a:solidFill>
                  <a:schemeClr val="tx1"/>
                </a:solidFill>
              </a:rPr>
              <a:t>Activities</a:t>
            </a:r>
            <a:r>
              <a:rPr lang="fr-FR" sz="2400" b="1" dirty="0">
                <a:solidFill>
                  <a:schemeClr val="tx1"/>
                </a:solidFill>
              </a:rPr>
              <a:t> For </a:t>
            </a:r>
            <a:r>
              <a:rPr lang="fr-FR" sz="2400" b="1" dirty="0" err="1">
                <a:solidFill>
                  <a:schemeClr val="tx1"/>
                </a:solidFill>
              </a:rPr>
              <a:t>Adults</a:t>
            </a:r>
            <a:endParaRPr lang="fr-FR" sz="2400" b="1" dirty="0">
              <a:solidFill>
                <a:schemeClr val="tx1"/>
              </a:solidFill>
            </a:endParaRPr>
          </a:p>
          <a:p>
            <a:pPr>
              <a:spcAft>
                <a:spcPts val="600"/>
              </a:spcAft>
            </a:pPr>
            <a:r>
              <a:rPr lang="fr-FR" sz="2400" b="1" dirty="0">
                <a:solidFill>
                  <a:schemeClr val="tx1"/>
                </a:solidFill>
              </a:rPr>
              <a:t>[</a:t>
            </a:r>
            <a:r>
              <a:rPr lang="fr-FR" sz="2400" b="1" dirty="0">
                <a:solidFill>
                  <a:schemeClr val="tx1"/>
                </a:solidFill>
                <a:hlinkClick r:id="rId5"/>
              </a:rPr>
              <a:t>CLICK HERE</a:t>
            </a:r>
            <a:r>
              <a:rPr lang="fr-FR" sz="2400" b="1" dirty="0">
                <a:solidFill>
                  <a:schemeClr val="tx1"/>
                </a:solidFill>
              </a:rPr>
              <a:t>]</a:t>
            </a:r>
            <a:endParaRPr lang="en-GB" sz="2400" b="1" dirty="0">
              <a:solidFill>
                <a:schemeClr val="tx1"/>
              </a:solidFill>
            </a:endParaRPr>
          </a:p>
        </p:txBody>
      </p:sp>
      <p:sp>
        <p:nvSpPr>
          <p:cNvPr id="18" name="Retângulo: Canto Dobrado 17">
            <a:extLst>
              <a:ext uri="{FF2B5EF4-FFF2-40B4-BE49-F238E27FC236}">
                <a16:creationId xmlns:a16="http://schemas.microsoft.com/office/drawing/2014/main" id="{12F7AAC3-F235-44AA-A819-C9ECAD2ED69F}"/>
              </a:ext>
            </a:extLst>
          </p:cNvPr>
          <p:cNvSpPr/>
          <p:nvPr/>
        </p:nvSpPr>
        <p:spPr>
          <a:xfrm rot="21188374">
            <a:off x="2021182" y="4917141"/>
            <a:ext cx="2991222" cy="137661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sz="2400" b="1" dirty="0">
                <a:solidFill>
                  <a:schemeClr val="tx1"/>
                </a:solidFill>
              </a:rPr>
              <a:t>Getting started with mindfulness</a:t>
            </a:r>
          </a:p>
          <a:p>
            <a:pPr>
              <a:spcAft>
                <a:spcPts val="600"/>
              </a:spcAft>
            </a:pPr>
            <a:r>
              <a:rPr lang="en-US" sz="2400" b="1" dirty="0">
                <a:solidFill>
                  <a:schemeClr val="tx1"/>
                </a:solidFill>
              </a:rPr>
              <a:t>[</a:t>
            </a:r>
            <a:r>
              <a:rPr lang="en-US" sz="2400" b="1" dirty="0">
                <a:solidFill>
                  <a:schemeClr val="tx1"/>
                </a:solidFill>
                <a:hlinkClick r:id="rId6"/>
              </a:rPr>
              <a:t>CLICK HERE</a:t>
            </a:r>
            <a:r>
              <a:rPr lang="en-US" sz="2400" b="1" dirty="0">
                <a:solidFill>
                  <a:schemeClr val="tx1"/>
                </a:solidFill>
              </a:rPr>
              <a:t>]</a:t>
            </a:r>
          </a:p>
        </p:txBody>
      </p:sp>
      <p:sp>
        <p:nvSpPr>
          <p:cNvPr id="19" name="Retângulo: Canto Dobrado 18">
            <a:extLst>
              <a:ext uri="{FF2B5EF4-FFF2-40B4-BE49-F238E27FC236}">
                <a16:creationId xmlns:a16="http://schemas.microsoft.com/office/drawing/2014/main" id="{0988B07D-1941-49E1-B804-35D6ED9D7D0C}"/>
              </a:ext>
            </a:extLst>
          </p:cNvPr>
          <p:cNvSpPr/>
          <p:nvPr/>
        </p:nvSpPr>
        <p:spPr>
          <a:xfrm rot="20974208">
            <a:off x="1049660" y="1313593"/>
            <a:ext cx="3509814" cy="1395614"/>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sz="2400" b="1" i="0" dirty="0">
                <a:solidFill>
                  <a:srgbClr val="333333"/>
                </a:solidFill>
                <a:effectLst/>
              </a:rPr>
              <a:t>10 Powerful Reasons Why People Love to Travel</a:t>
            </a:r>
          </a:p>
          <a:p>
            <a:pPr>
              <a:spcAft>
                <a:spcPts val="600"/>
              </a:spcAft>
            </a:pPr>
            <a:r>
              <a:rPr lang="en-US" sz="2400" b="1" i="0" dirty="0">
                <a:solidFill>
                  <a:srgbClr val="333333"/>
                </a:solidFill>
                <a:effectLst/>
              </a:rPr>
              <a:t>[</a:t>
            </a:r>
            <a:r>
              <a:rPr lang="en-US" sz="2400" b="1" i="0" dirty="0">
                <a:solidFill>
                  <a:srgbClr val="333333"/>
                </a:solidFill>
                <a:effectLst/>
                <a:hlinkClick r:id="rId7"/>
              </a:rPr>
              <a:t>CLI</a:t>
            </a:r>
            <a:r>
              <a:rPr lang="en-US" sz="2400" b="1" dirty="0">
                <a:solidFill>
                  <a:srgbClr val="333333"/>
                </a:solidFill>
                <a:hlinkClick r:id="rId7"/>
              </a:rPr>
              <a:t>CK HERE</a:t>
            </a:r>
            <a:r>
              <a:rPr lang="en-US" sz="2400" b="1" dirty="0">
                <a:solidFill>
                  <a:srgbClr val="333333"/>
                </a:solidFill>
              </a:rPr>
              <a:t>]</a:t>
            </a:r>
            <a:endParaRPr lang="en-US" sz="2400" b="1" i="0" dirty="0">
              <a:solidFill>
                <a:srgbClr val="333333"/>
              </a:solidFill>
              <a:effectLst/>
            </a:endParaRPr>
          </a:p>
        </p:txBody>
      </p:sp>
      <p:sp>
        <p:nvSpPr>
          <p:cNvPr id="21" name="Retângulo: Canto Dobrado 20">
            <a:extLst>
              <a:ext uri="{FF2B5EF4-FFF2-40B4-BE49-F238E27FC236}">
                <a16:creationId xmlns:a16="http://schemas.microsoft.com/office/drawing/2014/main" id="{46DC60C9-8EC2-4B67-9843-C20260AC9C31}"/>
              </a:ext>
            </a:extLst>
          </p:cNvPr>
          <p:cNvSpPr/>
          <p:nvPr/>
        </p:nvSpPr>
        <p:spPr>
          <a:xfrm rot="901052">
            <a:off x="5169230" y="880942"/>
            <a:ext cx="3058063" cy="1657441"/>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sz="2400" b="1" dirty="0">
                <a:solidFill>
                  <a:schemeClr val="tx1"/>
                </a:solidFill>
              </a:rPr>
              <a:t>8 Ways To Create Flow According to Mihaly Csikszentmihalyi [</a:t>
            </a:r>
            <a:r>
              <a:rPr lang="en-US" sz="2400" b="1" dirty="0">
                <a:solidFill>
                  <a:schemeClr val="tx1"/>
                </a:solidFill>
                <a:hlinkClick r:id="rId8"/>
              </a:rPr>
              <a:t>CLICK HERE</a:t>
            </a:r>
            <a:r>
              <a:rPr lang="en-US" sz="2400" b="1" dirty="0">
                <a:solidFill>
                  <a:schemeClr val="tx1"/>
                </a:solidFill>
              </a:rPr>
              <a:t>]</a:t>
            </a:r>
          </a:p>
        </p:txBody>
      </p:sp>
      <p:sp>
        <p:nvSpPr>
          <p:cNvPr id="22" name="Retângulo: Canto Dobrado 21">
            <a:extLst>
              <a:ext uri="{FF2B5EF4-FFF2-40B4-BE49-F238E27FC236}">
                <a16:creationId xmlns:a16="http://schemas.microsoft.com/office/drawing/2014/main" id="{C7406B8D-2C2C-4845-A8C5-242D3D4CD087}"/>
              </a:ext>
            </a:extLst>
          </p:cNvPr>
          <p:cNvSpPr/>
          <p:nvPr/>
        </p:nvSpPr>
        <p:spPr>
          <a:xfrm rot="21377471">
            <a:off x="8961422" y="3917674"/>
            <a:ext cx="3028967" cy="2282576"/>
          </a:xfrm>
          <a:prstGeom prst="foldedCorner">
            <a:avLst>
              <a:gd name="adj" fmla="val 11305"/>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sz="2400" b="1" dirty="0">
                <a:solidFill>
                  <a:schemeClr val="tx1"/>
                </a:solidFill>
              </a:rPr>
              <a:t>The Hero’s Journey: A Human Framework for Building Modern Travel Brands</a:t>
            </a:r>
          </a:p>
          <a:p>
            <a:pPr>
              <a:spcAft>
                <a:spcPts val="600"/>
              </a:spcAft>
            </a:pPr>
            <a:r>
              <a:rPr lang="en-US" sz="2400" b="1" dirty="0">
                <a:solidFill>
                  <a:schemeClr val="tx1"/>
                </a:solidFill>
              </a:rPr>
              <a:t>[</a:t>
            </a:r>
            <a:r>
              <a:rPr lang="en-US" sz="2400" b="1" dirty="0">
                <a:solidFill>
                  <a:schemeClr val="tx1"/>
                </a:solidFill>
                <a:hlinkClick r:id="rId9"/>
              </a:rPr>
              <a:t>CLICK HERE</a:t>
            </a:r>
            <a:r>
              <a:rPr lang="en-US" sz="2400" b="1" dirty="0">
                <a:solidFill>
                  <a:schemeClr val="tx1"/>
                </a:solidFill>
              </a:rPr>
              <a:t>]</a:t>
            </a:r>
            <a:endParaRPr lang="en-GB" sz="2400" b="1" dirty="0">
              <a:solidFill>
                <a:schemeClr val="tx1"/>
              </a:solidFill>
            </a:endParaRPr>
          </a:p>
        </p:txBody>
      </p:sp>
      <p:sp>
        <p:nvSpPr>
          <p:cNvPr id="3" name="Text Placeholder 2">
            <a:extLst>
              <a:ext uri="{FF2B5EF4-FFF2-40B4-BE49-F238E27FC236}">
                <a16:creationId xmlns:a16="http://schemas.microsoft.com/office/drawing/2014/main" id="{9E9B760F-C178-4597-9135-A15D44E30115}"/>
              </a:ext>
            </a:extLst>
          </p:cNvPr>
          <p:cNvSpPr txBox="1">
            <a:spLocks/>
          </p:cNvSpPr>
          <p:nvPr/>
        </p:nvSpPr>
        <p:spPr>
          <a:xfrm>
            <a:off x="1188655" y="349104"/>
            <a:ext cx="581630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Dodatno branje</a:t>
            </a:r>
            <a:endParaRPr lang="en-US" sz="3600" b="1" dirty="0"/>
          </a:p>
        </p:txBody>
      </p:sp>
      <p:sp>
        <p:nvSpPr>
          <p:cNvPr id="16" name="Retângulo: Canto Dobrado 15">
            <a:extLst>
              <a:ext uri="{FF2B5EF4-FFF2-40B4-BE49-F238E27FC236}">
                <a16:creationId xmlns:a16="http://schemas.microsoft.com/office/drawing/2014/main" id="{5D7D1D3B-3C31-4AD7-A0E0-A8FF4813BDEC}"/>
              </a:ext>
            </a:extLst>
          </p:cNvPr>
          <p:cNvSpPr/>
          <p:nvPr/>
        </p:nvSpPr>
        <p:spPr>
          <a:xfrm rot="250528">
            <a:off x="8803908" y="421992"/>
            <a:ext cx="2958951" cy="1870951"/>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sz="2400" b="1" dirty="0">
                <a:solidFill>
                  <a:schemeClr val="tx1"/>
                </a:solidFill>
              </a:rPr>
              <a:t>How to promote your tourism company through storytelling</a:t>
            </a:r>
          </a:p>
          <a:p>
            <a:pPr>
              <a:spcAft>
                <a:spcPts val="600"/>
              </a:spcAft>
            </a:pPr>
            <a:r>
              <a:rPr lang="en-US" sz="2400" b="1" dirty="0">
                <a:solidFill>
                  <a:schemeClr val="tx1"/>
                </a:solidFill>
              </a:rPr>
              <a:t>[</a:t>
            </a:r>
            <a:r>
              <a:rPr lang="en-US" sz="2400" b="1" dirty="0">
                <a:solidFill>
                  <a:schemeClr val="tx1"/>
                </a:solidFill>
                <a:hlinkClick r:id="rId10"/>
              </a:rPr>
              <a:t>CLICK HERE</a:t>
            </a:r>
            <a:r>
              <a:rPr lang="en-US" sz="2400" b="1" dirty="0">
                <a:solidFill>
                  <a:schemeClr val="tx1"/>
                </a:solidFill>
              </a:rPr>
              <a:t>]</a:t>
            </a:r>
          </a:p>
        </p:txBody>
      </p:sp>
      <p:sp>
        <p:nvSpPr>
          <p:cNvPr id="17" name="Retângulo: Canto Dobrado 16">
            <a:extLst>
              <a:ext uri="{FF2B5EF4-FFF2-40B4-BE49-F238E27FC236}">
                <a16:creationId xmlns:a16="http://schemas.microsoft.com/office/drawing/2014/main" id="{F47E0B67-49CB-49B9-B158-0B325E736D57}"/>
              </a:ext>
            </a:extLst>
          </p:cNvPr>
          <p:cNvSpPr/>
          <p:nvPr/>
        </p:nvSpPr>
        <p:spPr>
          <a:xfrm rot="204406">
            <a:off x="5379652" y="2896412"/>
            <a:ext cx="2921253" cy="1406522"/>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sz="2400" b="1" i="0" dirty="0">
                <a:solidFill>
                  <a:srgbClr val="2C2823"/>
                </a:solidFill>
                <a:effectLst/>
              </a:rPr>
              <a:t>How to Create Your Own Rites of Passage</a:t>
            </a:r>
          </a:p>
          <a:p>
            <a:pPr>
              <a:spcAft>
                <a:spcPts val="600"/>
              </a:spcAft>
            </a:pPr>
            <a:r>
              <a:rPr lang="en-US" sz="2400" b="1" i="0" dirty="0">
                <a:solidFill>
                  <a:srgbClr val="2C2823"/>
                </a:solidFill>
                <a:effectLst/>
              </a:rPr>
              <a:t>[</a:t>
            </a:r>
            <a:r>
              <a:rPr lang="en-US" sz="2400" b="1" i="0" dirty="0">
                <a:solidFill>
                  <a:srgbClr val="2C2823"/>
                </a:solidFill>
                <a:effectLst/>
                <a:hlinkClick r:id="rId11"/>
              </a:rPr>
              <a:t>CLICK HERE</a:t>
            </a:r>
            <a:r>
              <a:rPr lang="en-US" sz="2400" b="1" i="0" dirty="0">
                <a:solidFill>
                  <a:srgbClr val="2C2823"/>
                </a:solidFill>
                <a:effectLst/>
              </a:rPr>
              <a:t>]</a:t>
            </a:r>
          </a:p>
        </p:txBody>
      </p:sp>
      <p:sp>
        <p:nvSpPr>
          <p:cNvPr id="23" name="Retângulo: Canto Dobrado 22">
            <a:extLst>
              <a:ext uri="{FF2B5EF4-FFF2-40B4-BE49-F238E27FC236}">
                <a16:creationId xmlns:a16="http://schemas.microsoft.com/office/drawing/2014/main" id="{FE6C38C3-2FA9-4D03-816A-348C420DD00A}"/>
              </a:ext>
            </a:extLst>
          </p:cNvPr>
          <p:cNvSpPr/>
          <p:nvPr/>
        </p:nvSpPr>
        <p:spPr>
          <a:xfrm rot="241035">
            <a:off x="8510651" y="2420775"/>
            <a:ext cx="2921739" cy="1267289"/>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2400" b="1" i="0" dirty="0">
                <a:solidFill>
                  <a:srgbClr val="000000"/>
                </a:solidFill>
                <a:effectLst/>
              </a:rPr>
              <a:t>﻿Rites of passage in a world that is not flat</a:t>
            </a:r>
          </a:p>
          <a:p>
            <a:pPr algn="l"/>
            <a:r>
              <a:rPr lang="en-US" sz="2400" b="1" dirty="0">
                <a:solidFill>
                  <a:srgbClr val="000000"/>
                </a:solidFill>
              </a:rPr>
              <a:t>[</a:t>
            </a:r>
            <a:r>
              <a:rPr lang="en-US" sz="2400" b="1" dirty="0">
                <a:solidFill>
                  <a:srgbClr val="000000"/>
                </a:solidFill>
                <a:hlinkClick r:id="rId12"/>
              </a:rPr>
              <a:t>CLICK HERE</a:t>
            </a:r>
            <a:r>
              <a:rPr lang="en-US" sz="2400" b="1" dirty="0">
                <a:solidFill>
                  <a:srgbClr val="000000"/>
                </a:solidFill>
              </a:rPr>
              <a:t>]</a:t>
            </a:r>
            <a:endParaRPr lang="en-US" sz="2400" b="1" i="0" dirty="0">
              <a:solidFill>
                <a:srgbClr val="000000"/>
              </a:solidFill>
              <a:effectLst/>
            </a:endParaRPr>
          </a:p>
        </p:txBody>
      </p:sp>
      <p:sp>
        <p:nvSpPr>
          <p:cNvPr id="13" name="Retângulo: Canto Dobrado 12">
            <a:extLst>
              <a:ext uri="{FF2B5EF4-FFF2-40B4-BE49-F238E27FC236}">
                <a16:creationId xmlns:a16="http://schemas.microsoft.com/office/drawing/2014/main" id="{2E00EC82-C113-45E2-8C57-B8FE77DD601F}"/>
              </a:ext>
            </a:extLst>
          </p:cNvPr>
          <p:cNvSpPr/>
          <p:nvPr/>
        </p:nvSpPr>
        <p:spPr>
          <a:xfrm rot="21188374">
            <a:off x="230193" y="3186212"/>
            <a:ext cx="2314521" cy="1800265"/>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sz="2400" b="1" dirty="0">
                <a:solidFill>
                  <a:schemeClr val="tx1"/>
                </a:solidFill>
              </a:rPr>
              <a:t>Why you must nail storytelling in tourism</a:t>
            </a:r>
          </a:p>
          <a:p>
            <a:pPr>
              <a:spcAft>
                <a:spcPts val="600"/>
              </a:spcAft>
            </a:pPr>
            <a:r>
              <a:rPr lang="en-US" sz="2400" b="1" dirty="0">
                <a:solidFill>
                  <a:schemeClr val="tx1"/>
                </a:solidFill>
              </a:rPr>
              <a:t>[</a:t>
            </a:r>
            <a:r>
              <a:rPr lang="en-US" sz="2400" b="1" dirty="0">
                <a:solidFill>
                  <a:schemeClr val="tx1"/>
                </a:solidFill>
                <a:hlinkClick r:id="rId13"/>
              </a:rPr>
              <a:t>CLICK HERE</a:t>
            </a:r>
            <a:r>
              <a:rPr lang="en-US" sz="2400" b="1" dirty="0">
                <a:solidFill>
                  <a:schemeClr val="tx1"/>
                </a:solidFill>
              </a:rPr>
              <a:t>]</a:t>
            </a:r>
          </a:p>
        </p:txBody>
      </p:sp>
    </p:spTree>
    <p:extLst>
      <p:ext uri="{BB962C8B-B14F-4D97-AF65-F5344CB8AC3E}">
        <p14:creationId xmlns:p14="http://schemas.microsoft.com/office/powerpoint/2010/main" val="37502560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Canto Dobrado 5">
            <a:extLst>
              <a:ext uri="{FF2B5EF4-FFF2-40B4-BE49-F238E27FC236}">
                <a16:creationId xmlns:a16="http://schemas.microsoft.com/office/drawing/2014/main" id="{3108ACF9-EB4A-46A1-865D-963AEDBA6563}"/>
              </a:ext>
            </a:extLst>
          </p:cNvPr>
          <p:cNvSpPr/>
          <p:nvPr/>
        </p:nvSpPr>
        <p:spPr>
          <a:xfrm>
            <a:off x="299712" y="1165860"/>
            <a:ext cx="11610348" cy="5086350"/>
          </a:xfrm>
          <a:prstGeom prst="foldedCorner">
            <a:avLst/>
          </a:prstGeom>
          <a:solidFill>
            <a:srgbClr val="FDDE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pPr>
            <a:r>
              <a:rPr lang="sl-SI" sz="2400" b="1" dirty="0">
                <a:solidFill>
                  <a:schemeClr val="tx1"/>
                </a:solidFill>
              </a:rPr>
              <a:t>S pogledom na izkušnjo/proizvod, ki si ga osnoval po načelih ekonomije izkustva, slednjo dopolni in odgovori na vprašanja</a:t>
            </a:r>
            <a:r>
              <a:rPr lang="en-GB" sz="2400" b="1" dirty="0">
                <a:solidFill>
                  <a:schemeClr val="tx1"/>
                </a:solidFill>
              </a:rPr>
              <a:t>:</a:t>
            </a:r>
          </a:p>
          <a:p>
            <a:pPr marL="180000">
              <a:lnSpc>
                <a:spcPct val="150000"/>
              </a:lnSpc>
              <a:spcAft>
                <a:spcPts val="6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Na kakšen način lahko ustvariš vzdušje, ki bo primerno za to, da tvoji gosti začutijo (</a:t>
            </a:r>
            <a:r>
              <a:rPr lang="sl-SI" sz="2400" dirty="0" err="1">
                <a:solidFill>
                  <a:schemeClr val="tx1"/>
                </a:solidFill>
              </a:rPr>
              <a:t>pre</a:t>
            </a:r>
            <a:r>
              <a:rPr lang="sl-SI" sz="2400" dirty="0">
                <a:solidFill>
                  <a:schemeClr val="tx1"/>
                </a:solidFill>
              </a:rPr>
              <a:t>)tok</a:t>
            </a:r>
            <a:r>
              <a:rPr lang="en-GB" sz="2400" dirty="0">
                <a:solidFill>
                  <a:schemeClr val="tx1"/>
                </a:solidFill>
              </a:rPr>
              <a:t>?</a:t>
            </a:r>
          </a:p>
          <a:p>
            <a:pPr marL="180000">
              <a:lnSpc>
                <a:spcPct val="150000"/>
              </a:lnSpc>
              <a:spcAft>
                <a:spcPts val="6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Kako bi načrtoval </a:t>
            </a:r>
            <a:r>
              <a:rPr lang="sl-SI" sz="2400" dirty="0" err="1">
                <a:solidFill>
                  <a:schemeClr val="tx1"/>
                </a:solidFill>
              </a:rPr>
              <a:t>liminalnost</a:t>
            </a:r>
            <a:r>
              <a:rPr lang="sl-SI" sz="2400" dirty="0">
                <a:solidFill>
                  <a:schemeClr val="tx1"/>
                </a:solidFill>
              </a:rPr>
              <a:t> za svoje goste, da si skupaj ustvarili nepozabno izkušnjo</a:t>
            </a:r>
            <a:r>
              <a:rPr lang="en-GB" sz="2400" dirty="0">
                <a:solidFill>
                  <a:schemeClr val="tx1"/>
                </a:solidFill>
              </a:rPr>
              <a:t>?</a:t>
            </a:r>
          </a:p>
          <a:p>
            <a:pPr marL="180000">
              <a:lnSpc>
                <a:spcPct val="150000"/>
              </a:lnSpc>
              <a:spcAft>
                <a:spcPts val="6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Katere zgodbe in pripovedi lahko dodaš izkustvu in kako bi ustvaril </a:t>
            </a:r>
            <a:r>
              <a:rPr lang="sl-SI" sz="2400" dirty="0" err="1">
                <a:solidFill>
                  <a:schemeClr val="tx1"/>
                </a:solidFill>
              </a:rPr>
              <a:t>potopitveno</a:t>
            </a:r>
            <a:r>
              <a:rPr lang="sl-SI" sz="2400" dirty="0">
                <a:solidFill>
                  <a:schemeClr val="tx1"/>
                </a:solidFill>
              </a:rPr>
              <a:t> izkustvo</a:t>
            </a:r>
            <a:r>
              <a:rPr lang="en-GB" sz="2400" dirty="0">
                <a:solidFill>
                  <a:schemeClr val="tx1"/>
                </a:solidFill>
              </a:rPr>
              <a:t>?</a:t>
            </a:r>
          </a:p>
          <a:p>
            <a:pPr marL="180000">
              <a:lnSpc>
                <a:spcPct val="150000"/>
              </a:lnSpc>
              <a:spcAft>
                <a:spcPts val="6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Kam bi umestil vajo iz čuječnosti? Morda v srčiko izkustva</a:t>
            </a:r>
            <a:r>
              <a:rPr lang="en-GB" sz="2400" dirty="0">
                <a:solidFill>
                  <a:schemeClr val="tx1"/>
                </a:solidFill>
              </a:rPr>
              <a:t>?</a:t>
            </a:r>
          </a:p>
        </p:txBody>
      </p:sp>
      <p:sp>
        <p:nvSpPr>
          <p:cNvPr id="5" name="Text Placeholder 2">
            <a:extLst>
              <a:ext uri="{FF2B5EF4-FFF2-40B4-BE49-F238E27FC236}">
                <a16:creationId xmlns:a16="http://schemas.microsoft.com/office/drawing/2014/main" id="{EAD4A2FB-A3E2-4D5F-9FD0-87259D051684}"/>
              </a:ext>
            </a:extLst>
          </p:cNvPr>
          <p:cNvSpPr txBox="1">
            <a:spLocks/>
          </p:cNvSpPr>
          <p:nvPr/>
        </p:nvSpPr>
        <p:spPr>
          <a:xfrm>
            <a:off x="1188655" y="349104"/>
            <a:ext cx="581630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Naloga</a:t>
            </a:r>
            <a:endParaRPr lang="en-US" sz="3600" b="1" dirty="0"/>
          </a:p>
        </p:txBody>
      </p:sp>
      <p:pic>
        <p:nvPicPr>
          <p:cNvPr id="11" name="Imagem 10">
            <a:extLst>
              <a:ext uri="{FF2B5EF4-FFF2-40B4-BE49-F238E27FC236}">
                <a16:creationId xmlns:a16="http://schemas.microsoft.com/office/drawing/2014/main" id="{FA14B54B-F2C3-493D-B2E8-D7BE0F43E1E8}"/>
              </a:ext>
            </a:extLst>
          </p:cNvPr>
          <p:cNvPicPr>
            <a:picLocks noChangeAspect="1"/>
          </p:cNvPicPr>
          <p:nvPr/>
        </p:nvPicPr>
        <p:blipFill>
          <a:blip r:embed="rId2"/>
          <a:stretch>
            <a:fillRect/>
          </a:stretch>
        </p:blipFill>
        <p:spPr>
          <a:xfrm>
            <a:off x="365023" y="337780"/>
            <a:ext cx="720000" cy="720000"/>
          </a:xfrm>
          <a:prstGeom prst="rect">
            <a:avLst/>
          </a:prstGeom>
        </p:spPr>
      </p:pic>
    </p:spTree>
    <p:extLst>
      <p:ext uri="{BB962C8B-B14F-4D97-AF65-F5344CB8AC3E}">
        <p14:creationId xmlns:p14="http://schemas.microsoft.com/office/powerpoint/2010/main" val="24831144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F89C9-5B42-454D-9BD6-6F386ACD4D99}"/>
              </a:ext>
            </a:extLst>
          </p:cNvPr>
          <p:cNvSpPr>
            <a:spLocks noGrp="1"/>
          </p:cNvSpPr>
          <p:nvPr>
            <p:ph type="body" sz="quarter" idx="13"/>
          </p:nvPr>
        </p:nvSpPr>
        <p:spPr/>
        <p:txBody>
          <a:bodyPr>
            <a:normAutofit/>
          </a:bodyPr>
          <a:lstStyle/>
          <a:p>
            <a:r>
              <a:rPr lang="sl-SI" sz="5400" dirty="0">
                <a:solidFill>
                  <a:schemeClr val="bg1"/>
                </a:solidFill>
                <a:effectLst>
                  <a:outerShdw blurRad="38100" dist="38100" dir="2700000" algn="tl">
                    <a:srgbClr val="000000">
                      <a:alpha val="43137"/>
                    </a:srgbClr>
                  </a:outerShdw>
                </a:effectLst>
              </a:rPr>
              <a:t>Povzetek modula</a:t>
            </a:r>
            <a:endParaRPr lang="en-US" sz="4000" dirty="0">
              <a:solidFill>
                <a:schemeClr val="bg1"/>
              </a:solidFill>
              <a:effectLst>
                <a:outerShdw blurRad="38100" dist="38100" dir="2700000" algn="tl">
                  <a:srgbClr val="000000">
                    <a:alpha val="43137"/>
                  </a:srgbClr>
                </a:outerShdw>
              </a:effectLst>
            </a:endParaRPr>
          </a:p>
        </p:txBody>
      </p:sp>
      <p:pic>
        <p:nvPicPr>
          <p:cNvPr id="6" name="Marcador de Posição da Imagem 5">
            <a:extLst>
              <a:ext uri="{FF2B5EF4-FFF2-40B4-BE49-F238E27FC236}">
                <a16:creationId xmlns:a16="http://schemas.microsoft.com/office/drawing/2014/main" id="{69680A05-CC9E-454B-A815-EFDE6028C3B3}"/>
              </a:ext>
            </a:extLst>
          </p:cNvPr>
          <p:cNvPicPr>
            <a:picLocks noGrp="1" noChangeAspect="1"/>
          </p:cNvPicPr>
          <p:nvPr>
            <p:ph type="pic" sz="quarter" idx="19"/>
          </p:nvPr>
        </p:nvPicPr>
        <p:blipFill>
          <a:blip r:embed="rId3"/>
          <a:srcRect t="10526" b="10526"/>
          <a:stretch>
            <a:fillRect/>
          </a:stretch>
        </p:blipFill>
        <p:spPr/>
      </p:pic>
      <p:sp>
        <p:nvSpPr>
          <p:cNvPr id="8" name="Text Placeholder 2">
            <a:extLst>
              <a:ext uri="{FF2B5EF4-FFF2-40B4-BE49-F238E27FC236}">
                <a16:creationId xmlns:a16="http://schemas.microsoft.com/office/drawing/2014/main" id="{4822B116-4B97-49B6-AD39-40A9CD17B823}"/>
              </a:ext>
            </a:extLst>
          </p:cNvPr>
          <p:cNvSpPr>
            <a:spLocks noGrp="1"/>
          </p:cNvSpPr>
          <p:nvPr>
            <p:ph type="body" sz="quarter" idx="14"/>
          </p:nvPr>
        </p:nvSpPr>
        <p:spPr>
          <a:xfrm>
            <a:off x="497155" y="4662192"/>
            <a:ext cx="9000157" cy="469184"/>
          </a:xfrm>
        </p:spPr>
        <p:txBody>
          <a:bodyPr/>
          <a:lstStyle/>
          <a:p>
            <a:r>
              <a:rPr lang="en-US" sz="2800" b="1" dirty="0"/>
              <a:t>Modul IV. </a:t>
            </a:r>
            <a:r>
              <a:rPr lang="sl-SI" sz="2800" b="1" dirty="0"/>
              <a:t>Načrtovanje izkustva dobrega počutja</a:t>
            </a:r>
            <a:endParaRPr lang="en-US" sz="2800" b="1" dirty="0"/>
          </a:p>
        </p:txBody>
      </p:sp>
    </p:spTree>
    <p:extLst>
      <p:ext uri="{BB962C8B-B14F-4D97-AF65-F5344CB8AC3E}">
        <p14:creationId xmlns:p14="http://schemas.microsoft.com/office/powerpoint/2010/main" val="3653698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5196305"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Skozi modul smo</a:t>
            </a:r>
            <a:r>
              <a:rPr lang="en-US" sz="3600" b="1" dirty="0"/>
              <a:t>…</a:t>
            </a:r>
          </a:p>
        </p:txBody>
      </p:sp>
      <p:sp>
        <p:nvSpPr>
          <p:cNvPr id="4" name="Retângulo 3">
            <a:extLst>
              <a:ext uri="{FF2B5EF4-FFF2-40B4-BE49-F238E27FC236}">
                <a16:creationId xmlns:a16="http://schemas.microsoft.com/office/drawing/2014/main" id="{9E508F4C-B7BD-420A-B5CF-88868B5CD545}"/>
              </a:ext>
            </a:extLst>
          </p:cNvPr>
          <p:cNvSpPr/>
          <p:nvPr/>
        </p:nvSpPr>
        <p:spPr>
          <a:xfrm>
            <a:off x="4924295" y="1046457"/>
            <a:ext cx="6943855"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buClr>
                <a:srgbClr val="6ECECB"/>
              </a:buClr>
              <a:buFont typeface="Arial" panose="020B0604020202020204" pitchFamily="34" charset="0"/>
              <a:buChar char="•"/>
            </a:pPr>
            <a:r>
              <a:rPr lang="en-GB" sz="2400" spc="-30" dirty="0">
                <a:solidFill>
                  <a:schemeClr val="tx1"/>
                </a:solidFill>
              </a:rPr>
              <a:t>… </a:t>
            </a:r>
            <a:r>
              <a:rPr lang="sl-SI" sz="2400" spc="-30" dirty="0">
                <a:solidFill>
                  <a:schemeClr val="tx1"/>
                </a:solidFill>
              </a:rPr>
              <a:t>prepoznali potrebo turistov po pobegu iz vsakdanjika in iskanje možnosti za sprostitev, osebnostno rast in preobrazbo ter utrditev lastne identitete</a:t>
            </a:r>
            <a:r>
              <a:rPr lang="en-GB" sz="2400" spc="-30" dirty="0">
                <a:solidFill>
                  <a:schemeClr val="tx1"/>
                </a:solidFill>
              </a:rPr>
              <a:t>.</a:t>
            </a:r>
          </a:p>
          <a:p>
            <a:pPr>
              <a:lnSpc>
                <a:spcPct val="150000"/>
              </a:lnSpc>
              <a:spcAft>
                <a:spcPts val="600"/>
              </a:spcAft>
              <a:buClr>
                <a:srgbClr val="6ECECB"/>
              </a:buClr>
              <a:buFont typeface="Arial" panose="020B0604020202020204" pitchFamily="34" charset="0"/>
              <a:buChar char="•"/>
            </a:pPr>
            <a:r>
              <a:rPr lang="en-GB" sz="2400" spc="-30" dirty="0">
                <a:solidFill>
                  <a:schemeClr val="tx1"/>
                </a:solidFill>
              </a:rPr>
              <a:t>… </a:t>
            </a:r>
            <a:r>
              <a:rPr lang="sl-SI" sz="2400" spc="-30" dirty="0">
                <a:solidFill>
                  <a:schemeClr val="tx1"/>
                </a:solidFill>
              </a:rPr>
              <a:t>raziskovali bistvo optimalnega izkustva in kako se navezuje na užitek in zadovoljstvo, raziskovali pojem zanosa ter </a:t>
            </a:r>
            <a:r>
              <a:rPr lang="sl-SI" sz="2400" spc="-30" dirty="0" err="1">
                <a:solidFill>
                  <a:schemeClr val="tx1"/>
                </a:solidFill>
              </a:rPr>
              <a:t>limidoidnosti</a:t>
            </a:r>
            <a:r>
              <a:rPr lang="sl-SI" sz="2400" spc="-30" dirty="0">
                <a:solidFill>
                  <a:schemeClr val="tx1"/>
                </a:solidFill>
              </a:rPr>
              <a:t> in načine, kako jo izkusiti</a:t>
            </a:r>
            <a:r>
              <a:rPr lang="en-GB" sz="2400" spc="-30" dirty="0">
                <a:solidFill>
                  <a:schemeClr val="tx1"/>
                </a:solidFill>
              </a:rPr>
              <a:t>.</a:t>
            </a:r>
          </a:p>
        </p:txBody>
      </p:sp>
      <p:pic>
        <p:nvPicPr>
          <p:cNvPr id="7" name="Imagem 6">
            <a:extLst>
              <a:ext uri="{FF2B5EF4-FFF2-40B4-BE49-F238E27FC236}">
                <a16:creationId xmlns:a16="http://schemas.microsoft.com/office/drawing/2014/main" id="{595C19A3-2795-4008-BA09-FDCAB659F74A}"/>
              </a:ext>
            </a:extLst>
          </p:cNvPr>
          <p:cNvPicPr>
            <a:picLocks noChangeAspect="1"/>
          </p:cNvPicPr>
          <p:nvPr/>
        </p:nvPicPr>
        <p:blipFill>
          <a:blip r:embed="rId3"/>
          <a:stretch>
            <a:fillRect/>
          </a:stretch>
        </p:blipFill>
        <p:spPr>
          <a:xfrm>
            <a:off x="3040" y="0"/>
            <a:ext cx="4572000" cy="6858000"/>
          </a:xfrm>
          <a:prstGeom prst="rect">
            <a:avLst/>
          </a:prstGeom>
        </p:spPr>
      </p:pic>
    </p:spTree>
    <p:extLst>
      <p:ext uri="{BB962C8B-B14F-4D97-AF65-F5344CB8AC3E}">
        <p14:creationId xmlns:p14="http://schemas.microsoft.com/office/powerpoint/2010/main" val="25850711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Skozi modul smo</a:t>
            </a:r>
            <a:r>
              <a:rPr lang="en-US" sz="3600" b="1" dirty="0"/>
              <a:t>…</a:t>
            </a:r>
          </a:p>
        </p:txBody>
      </p:sp>
      <p:sp>
        <p:nvSpPr>
          <p:cNvPr id="4" name="Retângulo 3">
            <a:extLst>
              <a:ext uri="{FF2B5EF4-FFF2-40B4-BE49-F238E27FC236}">
                <a16:creationId xmlns:a16="http://schemas.microsoft.com/office/drawing/2014/main" id="{9E508F4C-B7BD-420A-B5CF-88868B5CD545}"/>
              </a:ext>
            </a:extLst>
          </p:cNvPr>
          <p:cNvSpPr/>
          <p:nvPr/>
        </p:nvSpPr>
        <p:spPr>
          <a:xfrm>
            <a:off x="323720" y="1046457"/>
            <a:ext cx="6943855"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buClr>
                <a:srgbClr val="6ECECB"/>
              </a:buClr>
              <a:buFont typeface="Arial" panose="020B0604020202020204" pitchFamily="34" charset="0"/>
              <a:buChar char="•"/>
            </a:pPr>
            <a:r>
              <a:rPr lang="en-GB" sz="2400" spc="-30" dirty="0">
                <a:solidFill>
                  <a:schemeClr val="tx1"/>
                </a:solidFill>
              </a:rPr>
              <a:t>… </a:t>
            </a:r>
            <a:r>
              <a:rPr lang="sl-SI" sz="2400" spc="-30" dirty="0">
                <a:solidFill>
                  <a:schemeClr val="tx1"/>
                </a:solidFill>
              </a:rPr>
              <a:t>razumeli pojem </a:t>
            </a:r>
            <a:r>
              <a:rPr lang="sl-SI" sz="2400" spc="-30" dirty="0" err="1">
                <a:solidFill>
                  <a:schemeClr val="tx1"/>
                </a:solidFill>
              </a:rPr>
              <a:t>limidoidnosti</a:t>
            </a:r>
            <a:r>
              <a:rPr lang="sl-SI" sz="2400" spc="-30" dirty="0">
                <a:solidFill>
                  <a:schemeClr val="tx1"/>
                </a:solidFill>
              </a:rPr>
              <a:t> in priložnosti, ki izhajajo iz njene aplikacije v turistovo izkustvo, da se ustvari zapomnljiva in </a:t>
            </a:r>
            <a:r>
              <a:rPr lang="sl-SI" sz="2400" spc="-30" dirty="0" err="1">
                <a:solidFill>
                  <a:schemeClr val="tx1"/>
                </a:solidFill>
              </a:rPr>
              <a:t>transformativna</a:t>
            </a:r>
            <a:r>
              <a:rPr lang="sl-SI" sz="2400" spc="-30" dirty="0">
                <a:solidFill>
                  <a:schemeClr val="tx1"/>
                </a:solidFill>
              </a:rPr>
              <a:t> izkušnja</a:t>
            </a:r>
            <a:r>
              <a:rPr lang="en-GB" sz="2400" spc="-30" dirty="0">
                <a:solidFill>
                  <a:schemeClr val="tx1"/>
                </a:solidFill>
              </a:rPr>
              <a:t>.</a:t>
            </a:r>
          </a:p>
          <a:p>
            <a:pPr>
              <a:lnSpc>
                <a:spcPct val="150000"/>
              </a:lnSpc>
              <a:spcAft>
                <a:spcPts val="600"/>
              </a:spcAft>
              <a:buClr>
                <a:srgbClr val="6ECECB"/>
              </a:buClr>
              <a:buFont typeface="Arial" panose="020B0604020202020204" pitchFamily="34" charset="0"/>
              <a:buChar char="•"/>
            </a:pPr>
            <a:r>
              <a:rPr lang="en-GB" sz="2400" spc="-30" dirty="0">
                <a:solidFill>
                  <a:schemeClr val="tx1"/>
                </a:solidFill>
              </a:rPr>
              <a:t>… </a:t>
            </a:r>
            <a:r>
              <a:rPr lang="sl-SI" sz="2400" spc="-30" dirty="0">
                <a:solidFill>
                  <a:schemeClr val="tx1"/>
                </a:solidFill>
              </a:rPr>
              <a:t>spoznavali pripovedništvo kot orodje za </a:t>
            </a:r>
            <a:r>
              <a:rPr lang="sl-SI" sz="2400" spc="-30" dirty="0" err="1">
                <a:solidFill>
                  <a:schemeClr val="tx1"/>
                </a:solidFill>
              </a:rPr>
              <a:t>potopitveno</a:t>
            </a:r>
            <a:r>
              <a:rPr lang="sl-SI" sz="2400" spc="-30" dirty="0">
                <a:solidFill>
                  <a:schemeClr val="tx1"/>
                </a:solidFill>
              </a:rPr>
              <a:t> izkustvo, predajanje pomenljivih sporočil in vzpostavitev čustvene povezave med pripovedovalcem min gostom</a:t>
            </a:r>
            <a:r>
              <a:rPr lang="en-GB" sz="2400" spc="-30" dirty="0">
                <a:solidFill>
                  <a:schemeClr val="tx1"/>
                </a:solidFill>
              </a:rPr>
              <a:t>.</a:t>
            </a:r>
          </a:p>
        </p:txBody>
      </p:sp>
      <p:pic>
        <p:nvPicPr>
          <p:cNvPr id="7" name="Imagem 6">
            <a:extLst>
              <a:ext uri="{FF2B5EF4-FFF2-40B4-BE49-F238E27FC236}">
                <a16:creationId xmlns:a16="http://schemas.microsoft.com/office/drawing/2014/main" id="{878C0406-60B3-4EFE-95CC-EEF6AF1035D8}"/>
              </a:ext>
            </a:extLst>
          </p:cNvPr>
          <p:cNvPicPr>
            <a:picLocks noChangeAspect="1"/>
          </p:cNvPicPr>
          <p:nvPr/>
        </p:nvPicPr>
        <p:blipFill>
          <a:blip r:embed="rId2"/>
          <a:stretch>
            <a:fillRect/>
          </a:stretch>
        </p:blipFill>
        <p:spPr>
          <a:xfrm>
            <a:off x="7048500" y="0"/>
            <a:ext cx="5143500" cy="6858000"/>
          </a:xfrm>
          <a:prstGeom prst="rect">
            <a:avLst/>
          </a:prstGeom>
        </p:spPr>
      </p:pic>
    </p:spTree>
    <p:extLst>
      <p:ext uri="{BB962C8B-B14F-4D97-AF65-F5344CB8AC3E}">
        <p14:creationId xmlns:p14="http://schemas.microsoft.com/office/powerpoint/2010/main" val="3889389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57CAA052-5969-48F1-AD33-095C75DD0368}"/>
              </a:ext>
            </a:extLst>
          </p:cNvPr>
          <p:cNvPicPr>
            <a:picLocks noChangeAspect="1"/>
          </p:cNvPicPr>
          <p:nvPr/>
        </p:nvPicPr>
        <p:blipFill rotWithShape="1">
          <a:blip r:embed="rId3"/>
          <a:srcRect l="29090" r="29121"/>
          <a:stretch/>
        </p:blipFill>
        <p:spPr>
          <a:xfrm>
            <a:off x="7865096" y="0"/>
            <a:ext cx="4326904" cy="6858000"/>
          </a:xfrm>
          <a:prstGeom prst="rect">
            <a:avLst/>
          </a:prstGeom>
        </p:spPr>
      </p:pic>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Česa se bomo naučili?</a:t>
            </a:r>
            <a:endParaRPr lang="en-US" sz="3600" b="1" dirty="0"/>
          </a:p>
        </p:txBody>
      </p:sp>
      <p:sp>
        <p:nvSpPr>
          <p:cNvPr id="8" name="Retângulo 7">
            <a:extLst>
              <a:ext uri="{FF2B5EF4-FFF2-40B4-BE49-F238E27FC236}">
                <a16:creationId xmlns:a16="http://schemas.microsoft.com/office/drawing/2014/main" id="{5F4DF0D6-7917-4A79-8B44-000A6658D82F}"/>
              </a:ext>
            </a:extLst>
          </p:cNvPr>
          <p:cNvSpPr/>
          <p:nvPr/>
        </p:nvSpPr>
        <p:spPr>
          <a:xfrm>
            <a:off x="331471" y="849800"/>
            <a:ext cx="7533626"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180000" rtlCol="0" anchor="t"/>
          <a:lstStyle/>
          <a:p>
            <a:pPr marL="285750" indent="-285750">
              <a:lnSpc>
                <a:spcPct val="150000"/>
              </a:lnSpc>
              <a:spcAft>
                <a:spcPts val="1200"/>
              </a:spcAft>
              <a:buClr>
                <a:srgbClr val="6ECECB"/>
              </a:buClr>
              <a:buFont typeface="Arial" panose="020B0604020202020204" pitchFamily="34" charset="0"/>
              <a:buChar char="•"/>
            </a:pPr>
            <a:r>
              <a:rPr lang="sl-SI" sz="2400" spc="-30" dirty="0">
                <a:solidFill>
                  <a:schemeClr val="tx1"/>
                </a:solidFill>
              </a:rPr>
              <a:t>Prepoznavati turistove trenutne potrebe po odmiku iz vsakdanjika, sprostitvi in osebni transformaciji</a:t>
            </a:r>
            <a:r>
              <a:rPr lang="en-GB" sz="2400" spc="-30" dirty="0">
                <a:solidFill>
                  <a:schemeClr val="tx1"/>
                </a:solidFill>
              </a:rPr>
              <a:t>.</a:t>
            </a:r>
          </a:p>
          <a:p>
            <a:pPr marL="285750" indent="-285750">
              <a:lnSpc>
                <a:spcPct val="150000"/>
              </a:lnSpc>
              <a:spcAft>
                <a:spcPts val="1200"/>
              </a:spcAft>
              <a:buClr>
                <a:srgbClr val="6ECECB"/>
              </a:buClr>
              <a:buFont typeface="Arial" panose="020B0604020202020204" pitchFamily="34" charset="0"/>
              <a:buChar char="•"/>
            </a:pPr>
            <a:r>
              <a:rPr lang="sl-SI" sz="2400" spc="-30" dirty="0">
                <a:solidFill>
                  <a:schemeClr val="tx1"/>
                </a:solidFill>
              </a:rPr>
              <a:t>Interpretirati naravo in bistvo optimalnega izkustva</a:t>
            </a:r>
            <a:r>
              <a:rPr lang="en-GB" sz="2400" spc="-30" dirty="0">
                <a:solidFill>
                  <a:schemeClr val="tx1"/>
                </a:solidFill>
              </a:rPr>
              <a:t>.</a:t>
            </a:r>
          </a:p>
          <a:p>
            <a:pPr marL="285750" indent="-285750">
              <a:lnSpc>
                <a:spcPct val="150000"/>
              </a:lnSpc>
              <a:spcAft>
                <a:spcPts val="1200"/>
              </a:spcAft>
              <a:buClr>
                <a:srgbClr val="6ECECB"/>
              </a:buClr>
              <a:buFont typeface="Arial" panose="020B0604020202020204" pitchFamily="34" charset="0"/>
              <a:buChar char="•"/>
            </a:pPr>
            <a:r>
              <a:rPr lang="sl-SI" sz="2400" spc="-30" dirty="0">
                <a:solidFill>
                  <a:schemeClr val="tx1"/>
                </a:solidFill>
              </a:rPr>
              <a:t>Prepoznati moč vodenja in pomoči, da se doseže nepozabna izkušnja in dolgotrajni spomini</a:t>
            </a:r>
            <a:r>
              <a:rPr lang="en-GB" sz="2400" spc="-30" dirty="0">
                <a:solidFill>
                  <a:schemeClr val="tx1"/>
                </a:solidFill>
              </a:rPr>
              <a:t>.</a:t>
            </a:r>
          </a:p>
          <a:p>
            <a:pPr marL="285750" indent="-285750">
              <a:lnSpc>
                <a:spcPct val="150000"/>
              </a:lnSpc>
              <a:spcAft>
                <a:spcPts val="1200"/>
              </a:spcAft>
              <a:buClr>
                <a:srgbClr val="6ECECB"/>
              </a:buClr>
              <a:buFont typeface="Arial" panose="020B0604020202020204" pitchFamily="34" charset="0"/>
              <a:buChar char="•"/>
            </a:pPr>
            <a:r>
              <a:rPr lang="sl-SI" sz="2400" spc="-30" dirty="0">
                <a:solidFill>
                  <a:schemeClr val="tx1"/>
                </a:solidFill>
              </a:rPr>
              <a:t>Uporaba pripovedovanja zgodb kot orodja za doseganje nepozabne, </a:t>
            </a:r>
            <a:r>
              <a:rPr lang="sl-SI" sz="2400" spc="-30" dirty="0" err="1">
                <a:solidFill>
                  <a:schemeClr val="tx1"/>
                </a:solidFill>
              </a:rPr>
              <a:t>potopitvene</a:t>
            </a:r>
            <a:r>
              <a:rPr lang="sl-SI" sz="2400" spc="-30" dirty="0">
                <a:solidFill>
                  <a:schemeClr val="tx1"/>
                </a:solidFill>
              </a:rPr>
              <a:t> izkušnje</a:t>
            </a:r>
            <a:r>
              <a:rPr lang="en-GB" sz="2400" spc="-30" dirty="0">
                <a:solidFill>
                  <a:schemeClr val="tx1"/>
                </a:solidFill>
              </a:rPr>
              <a:t>.</a:t>
            </a:r>
          </a:p>
          <a:p>
            <a:pPr marL="285750" indent="-285750">
              <a:lnSpc>
                <a:spcPct val="150000"/>
              </a:lnSpc>
              <a:spcAft>
                <a:spcPts val="1200"/>
              </a:spcAft>
              <a:buClr>
                <a:srgbClr val="6ECECB"/>
              </a:buClr>
              <a:buFont typeface="Arial" panose="020B0604020202020204" pitchFamily="34" charset="0"/>
              <a:buChar char="•"/>
            </a:pPr>
            <a:r>
              <a:rPr lang="sl-SI" sz="2400" spc="-30" dirty="0">
                <a:solidFill>
                  <a:schemeClr val="tx1"/>
                </a:solidFill>
              </a:rPr>
              <a:t>Prepoznati čuječnost kot orodje za doseganje dolgotrajnega dobrega počutja</a:t>
            </a:r>
            <a:r>
              <a:rPr lang="en-GB" sz="2400" spc="-30" dirty="0">
                <a:solidFill>
                  <a:schemeClr val="tx1"/>
                </a:solidFill>
              </a:rPr>
              <a:t>.</a:t>
            </a:r>
          </a:p>
        </p:txBody>
      </p:sp>
      <p:pic>
        <p:nvPicPr>
          <p:cNvPr id="6" name="Imagem 5">
            <a:extLst>
              <a:ext uri="{FF2B5EF4-FFF2-40B4-BE49-F238E27FC236}">
                <a16:creationId xmlns:a16="http://schemas.microsoft.com/office/drawing/2014/main" id="{C8C3733D-81DD-4103-A610-39BAC1B9F55B}"/>
              </a:ext>
            </a:extLst>
          </p:cNvPr>
          <p:cNvPicPr>
            <a:picLocks noChangeAspect="1"/>
          </p:cNvPicPr>
          <p:nvPr/>
        </p:nvPicPr>
        <p:blipFill rotWithShape="1">
          <a:blip r:embed="rId4"/>
          <a:srcRect l="2681" r="2681"/>
          <a:stretch/>
        </p:blipFill>
        <p:spPr>
          <a:xfrm>
            <a:off x="7865097" y="0"/>
            <a:ext cx="4326903" cy="6858000"/>
          </a:xfrm>
          <a:prstGeom prst="rect">
            <a:avLst/>
          </a:prstGeom>
        </p:spPr>
      </p:pic>
    </p:spTree>
    <p:extLst>
      <p:ext uri="{BB962C8B-B14F-4D97-AF65-F5344CB8AC3E}">
        <p14:creationId xmlns:p14="http://schemas.microsoft.com/office/powerpoint/2010/main" val="35507453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5196305"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Skozi modul smo</a:t>
            </a:r>
            <a:r>
              <a:rPr lang="en-US" sz="3600" b="1" dirty="0"/>
              <a:t>…</a:t>
            </a:r>
          </a:p>
        </p:txBody>
      </p:sp>
      <p:sp>
        <p:nvSpPr>
          <p:cNvPr id="4" name="Retângulo 3">
            <a:extLst>
              <a:ext uri="{FF2B5EF4-FFF2-40B4-BE49-F238E27FC236}">
                <a16:creationId xmlns:a16="http://schemas.microsoft.com/office/drawing/2014/main" id="{9E508F4C-B7BD-420A-B5CF-88868B5CD545}"/>
              </a:ext>
            </a:extLst>
          </p:cNvPr>
          <p:cNvSpPr/>
          <p:nvPr/>
        </p:nvSpPr>
        <p:spPr>
          <a:xfrm>
            <a:off x="4924295" y="1046457"/>
            <a:ext cx="6943855"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buClr>
                <a:srgbClr val="6ECECB"/>
              </a:buClr>
              <a:buFont typeface="Arial" panose="020B0604020202020204" pitchFamily="34" charset="0"/>
              <a:buChar char="•"/>
            </a:pPr>
            <a:r>
              <a:rPr lang="en-GB" sz="2400" spc="-30" dirty="0">
                <a:solidFill>
                  <a:schemeClr val="tx1"/>
                </a:solidFill>
              </a:rPr>
              <a:t>… </a:t>
            </a:r>
            <a:r>
              <a:rPr lang="sl-SI" sz="2400" spc="-30" dirty="0">
                <a:solidFill>
                  <a:schemeClr val="tx1"/>
                </a:solidFill>
              </a:rPr>
              <a:t>raziskovali čuječnost kot metodo za doseganje trajnejšega dobrega počutja, pozitivnih čustev in pozicije </a:t>
            </a:r>
            <a:r>
              <a:rPr lang="sl-SI" sz="2400" spc="-30" dirty="0" err="1">
                <a:solidFill>
                  <a:schemeClr val="tx1"/>
                </a:solidFill>
              </a:rPr>
              <a:t>neobsojanja</a:t>
            </a:r>
            <a:r>
              <a:rPr lang="en-GB" sz="2400" spc="-30" dirty="0">
                <a:solidFill>
                  <a:schemeClr val="tx1"/>
                </a:solidFill>
              </a:rPr>
              <a:t>.</a:t>
            </a:r>
          </a:p>
        </p:txBody>
      </p:sp>
      <p:pic>
        <p:nvPicPr>
          <p:cNvPr id="7" name="Imagem 6">
            <a:extLst>
              <a:ext uri="{FF2B5EF4-FFF2-40B4-BE49-F238E27FC236}">
                <a16:creationId xmlns:a16="http://schemas.microsoft.com/office/drawing/2014/main" id="{161BE984-0E91-4BDB-86A3-2ED5B5BB24F7}"/>
              </a:ext>
            </a:extLst>
          </p:cNvPr>
          <p:cNvPicPr>
            <a:picLocks noChangeAspect="1"/>
          </p:cNvPicPr>
          <p:nvPr/>
        </p:nvPicPr>
        <p:blipFill>
          <a:blip r:embed="rId3"/>
          <a:stretch>
            <a:fillRect/>
          </a:stretch>
        </p:blipFill>
        <p:spPr>
          <a:xfrm>
            <a:off x="-3066" y="0"/>
            <a:ext cx="4581144" cy="6858000"/>
          </a:xfrm>
          <a:prstGeom prst="rect">
            <a:avLst/>
          </a:prstGeom>
        </p:spPr>
      </p:pic>
    </p:spTree>
    <p:extLst>
      <p:ext uri="{BB962C8B-B14F-4D97-AF65-F5344CB8AC3E}">
        <p14:creationId xmlns:p14="http://schemas.microsoft.com/office/powerpoint/2010/main" val="41579297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ção da Imagem 5">
            <a:extLst>
              <a:ext uri="{FF2B5EF4-FFF2-40B4-BE49-F238E27FC236}">
                <a16:creationId xmlns:a16="http://schemas.microsoft.com/office/drawing/2014/main" id="{728AE2FA-3F22-427E-B46B-DAC1DC3340B7}"/>
              </a:ext>
            </a:extLst>
          </p:cNvPr>
          <p:cNvPicPr>
            <a:picLocks noGrp="1" noChangeAspect="1"/>
          </p:cNvPicPr>
          <p:nvPr>
            <p:ph type="pic" sz="quarter" idx="15"/>
          </p:nvPr>
        </p:nvPicPr>
        <p:blipFill>
          <a:blip r:embed="rId2"/>
          <a:srcRect l="7999" r="7999"/>
          <a:stretch>
            <a:fillRect/>
          </a:stretch>
        </p:blipFill>
        <p:spPr>
          <a:xfrm>
            <a:off x="8802435" y="1223694"/>
            <a:ext cx="3389565" cy="4100336"/>
          </a:xfrm>
        </p:spPr>
      </p:pic>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sl-SI" dirty="0"/>
              <a:t>Vsebina</a:t>
            </a:r>
            <a:endParaRPr lang="en-US" dirty="0"/>
          </a:p>
        </p:txBody>
      </p:sp>
      <p:sp>
        <p:nvSpPr>
          <p:cNvPr id="22" name="Retângulo 21">
            <a:extLst>
              <a:ext uri="{FF2B5EF4-FFF2-40B4-BE49-F238E27FC236}">
                <a16:creationId xmlns:a16="http://schemas.microsoft.com/office/drawing/2014/main" id="{E8D44EB2-74D0-4702-A615-CC0C642348C0}"/>
              </a:ext>
            </a:extLst>
          </p:cNvPr>
          <p:cNvSpPr/>
          <p:nvPr/>
        </p:nvSpPr>
        <p:spPr>
          <a:xfrm>
            <a:off x="360420" y="99309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 </a:t>
            </a:r>
            <a:r>
              <a:rPr lang="sl-SI" sz="2400" b="1" dirty="0">
                <a:solidFill>
                  <a:schemeClr val="bg1">
                    <a:lumMod val="65000"/>
                  </a:schemeClr>
                </a:solidFill>
                <a:effectLst>
                  <a:outerShdw blurRad="38100" dist="38100" dir="2700000" algn="tl">
                    <a:srgbClr val="000000">
                      <a:alpha val="43137"/>
                    </a:srgbClr>
                  </a:outerShdw>
                </a:effectLst>
              </a:rPr>
              <a:t>Uvod v </a:t>
            </a:r>
            <a:r>
              <a:rPr lang="sl-SI" sz="2400" b="1" dirty="0" err="1">
                <a:solidFill>
                  <a:schemeClr val="bg1">
                    <a:lumMod val="65000"/>
                  </a:schemeClr>
                </a:solidFill>
                <a:effectLst>
                  <a:outerShdw blurRad="38100" dist="38100" dir="2700000" algn="tl">
                    <a:srgbClr val="000000">
                      <a:alpha val="43137"/>
                    </a:srgbClr>
                  </a:outerShdw>
                </a:effectLst>
              </a:rPr>
              <a:t>velnes</a:t>
            </a:r>
            <a:r>
              <a:rPr lang="sl-SI" sz="2400" b="1" dirty="0">
                <a:solidFill>
                  <a:schemeClr val="bg1">
                    <a:lumMod val="65000"/>
                  </a:schemeClr>
                </a:solidFill>
                <a:effectLst>
                  <a:outerShdw blurRad="38100" dist="38100" dir="2700000" algn="tl">
                    <a:srgbClr val="000000">
                      <a:alpha val="43137"/>
                    </a:srgbClr>
                  </a:outerShdw>
                </a:effectLst>
              </a:rPr>
              <a:t> in dobro počutje</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24" name="Retângulo 23">
            <a:extLst>
              <a:ext uri="{FF2B5EF4-FFF2-40B4-BE49-F238E27FC236}">
                <a16:creationId xmlns:a16="http://schemas.microsoft.com/office/drawing/2014/main" id="{6946189D-F1FC-465A-BFB4-8140B10B319A}"/>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 </a:t>
            </a:r>
            <a:r>
              <a:rPr lang="sl-SI" sz="2400" b="1" dirty="0">
                <a:solidFill>
                  <a:schemeClr val="bg1">
                    <a:lumMod val="65000"/>
                  </a:schemeClr>
                </a:solidFill>
                <a:effectLst>
                  <a:outerShdw blurRad="38100" dist="38100" dir="2700000" algn="tl">
                    <a:srgbClr val="000000">
                      <a:alpha val="43137"/>
                    </a:srgbClr>
                  </a:outerShdw>
                </a:effectLst>
              </a:rPr>
              <a:t>Trendi na področju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3" name="Retângulo 32">
            <a:extLst>
              <a:ext uri="{FF2B5EF4-FFF2-40B4-BE49-F238E27FC236}">
                <a16:creationId xmlns:a16="http://schemas.microsoft.com/office/drawing/2014/main" id="{182D4BE0-127C-4194-BDA8-9B658F5F3305}"/>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III. </a:t>
            </a:r>
            <a:r>
              <a:rPr lang="sl-SI" sz="2400" b="1" dirty="0">
                <a:solidFill>
                  <a:schemeClr val="bg1">
                    <a:lumMod val="65000"/>
                  </a:schemeClr>
                </a:solidFill>
                <a:effectLst>
                  <a:outerShdw blurRad="38100" dist="38100" dir="2700000" algn="tl">
                    <a:srgbClr val="000000">
                      <a:alpha val="43137"/>
                    </a:srgbClr>
                  </a:outerShdw>
                </a:effectLst>
              </a:rPr>
              <a:t>Izkustvena ekonomija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9" name="Retângulo 38">
            <a:extLst>
              <a:ext uri="{FF2B5EF4-FFF2-40B4-BE49-F238E27FC236}">
                <a16:creationId xmlns:a16="http://schemas.microsoft.com/office/drawing/2014/main" id="{BA04D764-6F15-47AE-931A-34242324C1B7}"/>
              </a:ext>
            </a:extLst>
          </p:cNvPr>
          <p:cNvSpPr/>
          <p:nvPr/>
        </p:nvSpPr>
        <p:spPr>
          <a:xfrm>
            <a:off x="360413" y="4507792"/>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 </a:t>
            </a:r>
            <a:r>
              <a:rPr lang="sl-SI" sz="2400" b="1" dirty="0">
                <a:solidFill>
                  <a:schemeClr val="bg1">
                    <a:lumMod val="65000"/>
                  </a:schemeClr>
                </a:solidFill>
                <a:effectLst>
                  <a:outerShdw blurRad="38100" dist="38100" dir="2700000" algn="tl">
                    <a:srgbClr val="000000">
                      <a:alpha val="43137"/>
                    </a:srgbClr>
                  </a:outerShdw>
                </a:effectLst>
              </a:rPr>
              <a:t>Ustanovitev podjetja na trgu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1" name="Retângulo 40">
            <a:extLst>
              <a:ext uri="{FF2B5EF4-FFF2-40B4-BE49-F238E27FC236}">
                <a16:creationId xmlns:a16="http://schemas.microsoft.com/office/drawing/2014/main" id="{5F305727-6C8F-4F77-B1B9-5132F82C4B50}"/>
              </a:ext>
            </a:extLst>
          </p:cNvPr>
          <p:cNvSpPr/>
          <p:nvPr/>
        </p:nvSpPr>
        <p:spPr>
          <a:xfrm>
            <a:off x="360413" y="5093575"/>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VIII. </a:t>
            </a:r>
            <a:r>
              <a:rPr lang="sl-SI" sz="2400" b="1" dirty="0" err="1">
                <a:solidFill>
                  <a:schemeClr val="bg1">
                    <a:lumMod val="65000"/>
                  </a:schemeClr>
                </a:solidFill>
                <a:effectLst>
                  <a:outerShdw blurRad="38100" dist="38100" dir="2700000" algn="tl">
                    <a:srgbClr val="000000">
                      <a:alpha val="43137"/>
                    </a:srgbClr>
                  </a:outerShdw>
                </a:effectLst>
              </a:rPr>
              <a:t>Znamčenje</a:t>
            </a:r>
            <a:r>
              <a:rPr lang="sl-SI" sz="2400" b="1">
                <a:solidFill>
                  <a:schemeClr val="bg1">
                    <a:lumMod val="65000"/>
                  </a:schemeClr>
                </a:solidFill>
                <a:effectLst>
                  <a:outerShdw blurRad="38100" dist="38100" dir="2700000" algn="tl">
                    <a:srgbClr val="000000">
                      <a:alpha val="43137"/>
                    </a:srgbClr>
                  </a:outerShdw>
                </a:effectLst>
              </a:rPr>
              <a:t>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43" name="Imagem 42">
            <a:extLst>
              <a:ext uri="{FF2B5EF4-FFF2-40B4-BE49-F238E27FC236}">
                <a16:creationId xmlns:a16="http://schemas.microsoft.com/office/drawing/2014/main" id="{5D9BBA32-59CB-437E-8A82-837E23EFD46C}"/>
              </a:ext>
            </a:extLst>
          </p:cNvPr>
          <p:cNvPicPr>
            <a:picLocks noChangeAspect="1"/>
          </p:cNvPicPr>
          <p:nvPr/>
        </p:nvPicPr>
        <p:blipFill>
          <a:blip r:embed="rId3"/>
          <a:stretch>
            <a:fillRect/>
          </a:stretch>
        </p:blipFill>
        <p:spPr>
          <a:xfrm>
            <a:off x="6897680" y="1047094"/>
            <a:ext cx="360000" cy="360000"/>
          </a:xfrm>
          <a:prstGeom prst="rect">
            <a:avLst/>
          </a:prstGeom>
        </p:spPr>
      </p:pic>
      <p:pic>
        <p:nvPicPr>
          <p:cNvPr id="44" name="Imagem 43">
            <a:extLst>
              <a:ext uri="{FF2B5EF4-FFF2-40B4-BE49-F238E27FC236}">
                <a16:creationId xmlns:a16="http://schemas.microsoft.com/office/drawing/2014/main" id="{505A5FD6-67DD-471C-970C-BBA195212D16}"/>
              </a:ext>
            </a:extLst>
          </p:cNvPr>
          <p:cNvPicPr>
            <a:picLocks noChangeAspect="1"/>
          </p:cNvPicPr>
          <p:nvPr/>
        </p:nvPicPr>
        <p:blipFill>
          <a:blip r:embed="rId4"/>
          <a:stretch>
            <a:fillRect/>
          </a:stretch>
        </p:blipFill>
        <p:spPr>
          <a:xfrm>
            <a:off x="6897310" y="4561792"/>
            <a:ext cx="360000" cy="360000"/>
          </a:xfrm>
          <a:prstGeom prst="rect">
            <a:avLst/>
          </a:prstGeom>
        </p:spPr>
      </p:pic>
      <p:pic>
        <p:nvPicPr>
          <p:cNvPr id="45" name="Imagem 44">
            <a:extLst>
              <a:ext uri="{FF2B5EF4-FFF2-40B4-BE49-F238E27FC236}">
                <a16:creationId xmlns:a16="http://schemas.microsoft.com/office/drawing/2014/main" id="{1B0B5B92-5D8E-4F1E-AC24-D418E32BFD94}"/>
              </a:ext>
            </a:extLst>
          </p:cNvPr>
          <p:cNvPicPr>
            <a:picLocks noChangeAspect="1"/>
          </p:cNvPicPr>
          <p:nvPr/>
        </p:nvPicPr>
        <p:blipFill>
          <a:blip r:embed="rId4"/>
          <a:stretch>
            <a:fillRect/>
          </a:stretch>
        </p:blipFill>
        <p:spPr>
          <a:xfrm>
            <a:off x="6897310" y="5733357"/>
            <a:ext cx="360000" cy="360000"/>
          </a:xfrm>
          <a:prstGeom prst="rect">
            <a:avLst/>
          </a:prstGeom>
        </p:spPr>
      </p:pic>
      <p:pic>
        <p:nvPicPr>
          <p:cNvPr id="46" name="Imagem 45">
            <a:extLst>
              <a:ext uri="{FF2B5EF4-FFF2-40B4-BE49-F238E27FC236}">
                <a16:creationId xmlns:a16="http://schemas.microsoft.com/office/drawing/2014/main" id="{27C0D244-C181-4751-BE0A-C5FFD638A1F4}"/>
              </a:ext>
            </a:extLst>
          </p:cNvPr>
          <p:cNvPicPr>
            <a:picLocks noChangeAspect="1"/>
          </p:cNvPicPr>
          <p:nvPr/>
        </p:nvPicPr>
        <p:blipFill>
          <a:blip r:embed="rId4"/>
          <a:stretch>
            <a:fillRect/>
          </a:stretch>
        </p:blipFill>
        <p:spPr>
          <a:xfrm>
            <a:off x="6897680" y="5147574"/>
            <a:ext cx="360000" cy="360000"/>
          </a:xfrm>
          <a:prstGeom prst="rect">
            <a:avLst/>
          </a:prstGeom>
        </p:spPr>
      </p:pic>
      <p:sp>
        <p:nvSpPr>
          <p:cNvPr id="47" name="Seta: Pentágono 46">
            <a:extLst>
              <a:ext uri="{FF2B5EF4-FFF2-40B4-BE49-F238E27FC236}">
                <a16:creationId xmlns:a16="http://schemas.microsoft.com/office/drawing/2014/main" id="{DE68DE6F-A81E-4C79-9075-189A6F752BE9}"/>
              </a:ext>
            </a:extLst>
          </p:cNvPr>
          <p:cNvSpPr/>
          <p:nvPr/>
        </p:nvSpPr>
        <p:spPr>
          <a:xfrm>
            <a:off x="360413" y="2750443"/>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effectLst>
                  <a:outerShdw blurRad="38100" dist="38100" dir="2700000" algn="tl">
                    <a:srgbClr val="000000">
                      <a:alpha val="43137"/>
                    </a:srgbClr>
                  </a:outerShdw>
                </a:effectLst>
              </a:rPr>
              <a:t>IV. </a:t>
            </a:r>
            <a:r>
              <a:rPr lang="sl-SI" sz="2800" b="1" dirty="0">
                <a:effectLst>
                  <a:outerShdw blurRad="38100" dist="38100" dir="2700000" algn="tl">
                    <a:srgbClr val="000000">
                      <a:alpha val="43137"/>
                    </a:srgbClr>
                  </a:outerShdw>
                </a:effectLst>
              </a:rPr>
              <a:t>Načrtovanje izkustva dobrega počutja</a:t>
            </a:r>
            <a:endParaRPr lang="en-GB" sz="2800" b="1" dirty="0">
              <a:effectLst>
                <a:outerShdw blurRad="38100" dist="38100" dir="2700000" algn="tl">
                  <a:srgbClr val="000000">
                    <a:alpha val="43137"/>
                  </a:srgbClr>
                </a:outerShdw>
              </a:effectLst>
            </a:endParaRPr>
          </a:p>
        </p:txBody>
      </p:sp>
      <p:sp>
        <p:nvSpPr>
          <p:cNvPr id="48" name="Retângulo 47">
            <a:extLst>
              <a:ext uri="{FF2B5EF4-FFF2-40B4-BE49-F238E27FC236}">
                <a16:creationId xmlns:a16="http://schemas.microsoft.com/office/drawing/2014/main" id="{18BE1AC4-9635-4AB4-8760-03B7BEF095F8}"/>
              </a:ext>
            </a:extLst>
          </p:cNvPr>
          <p:cNvSpPr/>
          <p:nvPr/>
        </p:nvSpPr>
        <p:spPr>
          <a:xfrm>
            <a:off x="360420" y="3336226"/>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a:t>
            </a:r>
            <a:r>
              <a:rPr lang="sl-SI" sz="2400" b="1" dirty="0">
                <a:solidFill>
                  <a:schemeClr val="bg1">
                    <a:lumMod val="65000"/>
                  </a:schemeClr>
                </a:solidFill>
                <a:effectLst>
                  <a:outerShdw blurRad="38100" dist="38100" dir="2700000" algn="tl">
                    <a:srgbClr val="000000">
                      <a:alpha val="43137"/>
                    </a:srgbClr>
                  </a:outerShdw>
                </a:effectLst>
              </a:rPr>
              <a:t>Po zemljevidu izkustev naših gostov</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49" name="Imagem 48">
            <a:extLst>
              <a:ext uri="{FF2B5EF4-FFF2-40B4-BE49-F238E27FC236}">
                <a16:creationId xmlns:a16="http://schemas.microsoft.com/office/drawing/2014/main" id="{5F8F2B53-C448-42F9-AB56-0C70D09E5A62}"/>
              </a:ext>
            </a:extLst>
          </p:cNvPr>
          <p:cNvPicPr>
            <a:picLocks noChangeAspect="1"/>
          </p:cNvPicPr>
          <p:nvPr/>
        </p:nvPicPr>
        <p:blipFill>
          <a:blip r:embed="rId4"/>
          <a:stretch>
            <a:fillRect/>
          </a:stretch>
        </p:blipFill>
        <p:spPr>
          <a:xfrm>
            <a:off x="6897310" y="3976010"/>
            <a:ext cx="360000" cy="360000"/>
          </a:xfrm>
          <a:prstGeom prst="rect">
            <a:avLst/>
          </a:prstGeom>
        </p:spPr>
      </p:pic>
      <p:sp>
        <p:nvSpPr>
          <p:cNvPr id="50" name="Retângulo 49">
            <a:extLst>
              <a:ext uri="{FF2B5EF4-FFF2-40B4-BE49-F238E27FC236}">
                <a16:creationId xmlns:a16="http://schemas.microsoft.com/office/drawing/2014/main" id="{D997A5C8-37C6-4C98-B999-5ECBD7DBDBEE}"/>
              </a:ext>
            </a:extLst>
          </p:cNvPr>
          <p:cNvSpPr/>
          <p:nvPr/>
        </p:nvSpPr>
        <p:spPr>
          <a:xfrm>
            <a:off x="360413" y="567935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IX. </a:t>
            </a:r>
            <a:r>
              <a:rPr lang="sl-SI" sz="2400" b="1" dirty="0">
                <a:solidFill>
                  <a:schemeClr val="bg1">
                    <a:lumMod val="65000"/>
                  </a:schemeClr>
                </a:solidFill>
                <a:effectLst>
                  <a:outerShdw blurRad="38100" dist="38100" dir="2700000" algn="tl">
                    <a:srgbClr val="000000">
                      <a:alpha val="43137"/>
                    </a:srgbClr>
                  </a:outerShdw>
                </a:effectLst>
              </a:rPr>
              <a:t>Spletno trženje</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51" name="Imagem 50">
            <a:extLst>
              <a:ext uri="{FF2B5EF4-FFF2-40B4-BE49-F238E27FC236}">
                <a16:creationId xmlns:a16="http://schemas.microsoft.com/office/drawing/2014/main" id="{A4604BBD-1084-4A18-BA35-CBAF26715E86}"/>
              </a:ext>
            </a:extLst>
          </p:cNvPr>
          <p:cNvPicPr>
            <a:picLocks noChangeAspect="1"/>
          </p:cNvPicPr>
          <p:nvPr/>
        </p:nvPicPr>
        <p:blipFill>
          <a:blip r:embed="rId4"/>
          <a:stretch>
            <a:fillRect/>
          </a:stretch>
        </p:blipFill>
        <p:spPr>
          <a:xfrm>
            <a:off x="6897680" y="3388145"/>
            <a:ext cx="360000" cy="360000"/>
          </a:xfrm>
          <a:prstGeom prst="rect">
            <a:avLst/>
          </a:prstGeom>
        </p:spPr>
      </p:pic>
      <p:pic>
        <p:nvPicPr>
          <p:cNvPr id="53" name="Imagem 52">
            <a:extLst>
              <a:ext uri="{FF2B5EF4-FFF2-40B4-BE49-F238E27FC236}">
                <a16:creationId xmlns:a16="http://schemas.microsoft.com/office/drawing/2014/main" id="{B749F078-7522-4548-947B-EA62F59CDE4B}"/>
              </a:ext>
            </a:extLst>
          </p:cNvPr>
          <p:cNvPicPr>
            <a:picLocks noChangeAspect="1"/>
          </p:cNvPicPr>
          <p:nvPr/>
        </p:nvPicPr>
        <p:blipFill>
          <a:blip r:embed="rId3"/>
          <a:stretch>
            <a:fillRect/>
          </a:stretch>
        </p:blipFill>
        <p:spPr>
          <a:xfrm>
            <a:off x="6897680" y="1637038"/>
            <a:ext cx="360000" cy="360000"/>
          </a:xfrm>
          <a:prstGeom prst="rect">
            <a:avLst/>
          </a:prstGeom>
        </p:spPr>
      </p:pic>
      <p:pic>
        <p:nvPicPr>
          <p:cNvPr id="54" name="Imagem 53">
            <a:extLst>
              <a:ext uri="{FF2B5EF4-FFF2-40B4-BE49-F238E27FC236}">
                <a16:creationId xmlns:a16="http://schemas.microsoft.com/office/drawing/2014/main" id="{5245A9AF-2C16-42BA-BE96-A651C8F623CF}"/>
              </a:ext>
            </a:extLst>
          </p:cNvPr>
          <p:cNvPicPr>
            <a:picLocks noChangeAspect="1"/>
          </p:cNvPicPr>
          <p:nvPr/>
        </p:nvPicPr>
        <p:blipFill>
          <a:blip r:embed="rId3"/>
          <a:stretch>
            <a:fillRect/>
          </a:stretch>
        </p:blipFill>
        <p:spPr>
          <a:xfrm>
            <a:off x="6897680" y="2218660"/>
            <a:ext cx="360000" cy="360000"/>
          </a:xfrm>
          <a:prstGeom prst="rect">
            <a:avLst/>
          </a:prstGeom>
        </p:spPr>
      </p:pic>
      <p:pic>
        <p:nvPicPr>
          <p:cNvPr id="56" name="Imagem 55">
            <a:extLst>
              <a:ext uri="{FF2B5EF4-FFF2-40B4-BE49-F238E27FC236}">
                <a16:creationId xmlns:a16="http://schemas.microsoft.com/office/drawing/2014/main" id="{5EA823B8-D649-4CE2-97BA-015BF1771720}"/>
              </a:ext>
            </a:extLst>
          </p:cNvPr>
          <p:cNvPicPr>
            <a:picLocks noChangeAspect="1"/>
          </p:cNvPicPr>
          <p:nvPr/>
        </p:nvPicPr>
        <p:blipFill>
          <a:blip r:embed="rId3"/>
          <a:stretch>
            <a:fillRect/>
          </a:stretch>
        </p:blipFill>
        <p:spPr>
          <a:xfrm>
            <a:off x="6897310" y="2804443"/>
            <a:ext cx="360000" cy="360000"/>
          </a:xfrm>
          <a:prstGeom prst="rect">
            <a:avLst/>
          </a:prstGeom>
        </p:spPr>
      </p:pic>
      <p:sp>
        <p:nvSpPr>
          <p:cNvPr id="23" name="Retângulo 37">
            <a:extLst>
              <a:ext uri="{FF2B5EF4-FFF2-40B4-BE49-F238E27FC236}">
                <a16:creationId xmlns:a16="http://schemas.microsoft.com/office/drawing/2014/main" id="{3AF53BEC-28BB-4A02-BD87-5C24FD481879}"/>
              </a:ext>
            </a:extLst>
          </p:cNvPr>
          <p:cNvSpPr/>
          <p:nvPr/>
        </p:nvSpPr>
        <p:spPr>
          <a:xfrm>
            <a:off x="360420" y="3891548"/>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 </a:t>
            </a:r>
            <a:r>
              <a:rPr lang="sl-SI" sz="2400" b="1" dirty="0" err="1">
                <a:solidFill>
                  <a:schemeClr val="bg1">
                    <a:lumMod val="65000"/>
                  </a:schemeClr>
                </a:solidFill>
                <a:effectLst>
                  <a:outerShdw blurRad="38100" dist="38100" dir="2700000" algn="tl">
                    <a:srgbClr val="000000">
                      <a:alpha val="43137"/>
                    </a:srgbClr>
                  </a:outerShdw>
                </a:effectLst>
              </a:rPr>
              <a:t>Zgodbarjenje</a:t>
            </a:r>
            <a:r>
              <a:rPr lang="sl-SI" sz="2400" b="1" dirty="0">
                <a:solidFill>
                  <a:schemeClr val="bg1">
                    <a:lumMod val="65000"/>
                  </a:schemeClr>
                </a:solidFill>
                <a:effectLst>
                  <a:outerShdw blurRad="38100" dist="38100" dir="2700000" algn="tl">
                    <a:srgbClr val="000000">
                      <a:alpha val="43137"/>
                    </a:srgbClr>
                  </a:outerShdw>
                </a:effectLst>
              </a:rPr>
              <a:t> v gastronomskem turizmu</a:t>
            </a:r>
            <a:endParaRPr lang="en-GB" sz="2400" b="1" dirty="0">
              <a:solidFill>
                <a:schemeClr val="bg1">
                  <a:lumMod val="6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192639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825E1AD-9DBA-464F-888B-CF8485F92704}"/>
              </a:ext>
            </a:extLst>
          </p:cNvPr>
          <p:cNvSpPr>
            <a:spLocks noGrp="1"/>
          </p:cNvSpPr>
          <p:nvPr>
            <p:ph type="body" sz="quarter" idx="13"/>
          </p:nvPr>
        </p:nvSpPr>
        <p:spPr>
          <a:xfrm>
            <a:off x="6108202" y="962967"/>
            <a:ext cx="6083798" cy="795401"/>
          </a:xfrm>
        </p:spPr>
        <p:txBody>
          <a:bodyPr/>
          <a:lstStyle/>
          <a:p>
            <a:r>
              <a:rPr lang="sl-SI" sz="6000" dirty="0"/>
              <a:t>Hvala za pozornost</a:t>
            </a:r>
            <a:endParaRPr lang="en-US" sz="6000" dirty="0"/>
          </a:p>
        </p:txBody>
      </p:sp>
      <p:sp>
        <p:nvSpPr>
          <p:cNvPr id="12" name="Text Placeholder 11">
            <a:extLst>
              <a:ext uri="{FF2B5EF4-FFF2-40B4-BE49-F238E27FC236}">
                <a16:creationId xmlns:a16="http://schemas.microsoft.com/office/drawing/2014/main" id="{B80BD092-353C-C14B-BCD4-66995FE37708}"/>
              </a:ext>
            </a:extLst>
          </p:cNvPr>
          <p:cNvSpPr>
            <a:spLocks noGrp="1"/>
          </p:cNvSpPr>
          <p:nvPr>
            <p:ph type="body" sz="quarter" idx="14"/>
          </p:nvPr>
        </p:nvSpPr>
        <p:spPr/>
        <p:txBody>
          <a:bodyPr/>
          <a:lstStyle/>
          <a:p>
            <a:r>
              <a:rPr lang="sl-SI" sz="3000"/>
              <a:t>Vprašanja</a:t>
            </a:r>
            <a:r>
              <a:rPr lang="en-US" sz="3000"/>
              <a:t>?</a:t>
            </a:r>
            <a:endParaRPr lang="en-US" sz="3000" dirty="0"/>
          </a:p>
        </p:txBody>
      </p:sp>
      <p:sp>
        <p:nvSpPr>
          <p:cNvPr id="28" name="CaixaDeTexto 27">
            <a:extLst>
              <a:ext uri="{FF2B5EF4-FFF2-40B4-BE49-F238E27FC236}">
                <a16:creationId xmlns:a16="http://schemas.microsoft.com/office/drawing/2014/main" id="{2C0D170A-365B-4F3C-99F7-166850FC4E4E}"/>
              </a:ext>
            </a:extLst>
          </p:cNvPr>
          <p:cNvSpPr txBox="1"/>
          <p:nvPr/>
        </p:nvSpPr>
        <p:spPr>
          <a:xfrm>
            <a:off x="6421391" y="3154752"/>
            <a:ext cx="5736336" cy="3266728"/>
          </a:xfrm>
          <a:prstGeom prst="rect">
            <a:avLst/>
          </a:prstGeom>
          <a:noFill/>
        </p:spPr>
        <p:txBody>
          <a:bodyPr wrap="square">
            <a:spAutoFit/>
          </a:bodyPr>
          <a:lstStyle/>
          <a:p>
            <a:pPr algn="l">
              <a:lnSpc>
                <a:spcPct val="150000"/>
              </a:lnSpc>
              <a:spcAft>
                <a:spcPts val="1200"/>
              </a:spcAft>
            </a:pPr>
            <a:r>
              <a:rPr lang="en-US" sz="2400" b="1" i="0" strike="noStrike" dirty="0">
                <a:solidFill>
                  <a:srgbClr val="6ECECB"/>
                </a:solidFill>
                <a:effectLst/>
                <a:hlinkClick r:id="rId2">
                  <a:extLst>
                    <a:ext uri="{A12FA001-AC4F-418D-AE19-62706E023703}">
                      <ahyp:hlinkClr xmlns:ahyp="http://schemas.microsoft.com/office/drawing/2018/hyperlinkcolor" val="tx"/>
                    </a:ext>
                  </a:extLst>
                </a:hlinkClick>
              </a:rPr>
              <a:t>www.detourproject.eu</a:t>
            </a:r>
            <a:endParaRPr lang="en-US" sz="2400" b="1" i="0" dirty="0">
              <a:solidFill>
                <a:srgbClr val="6ECECB"/>
              </a:solidFill>
              <a:effectLst/>
            </a:endParaRPr>
          </a:p>
          <a:p>
            <a:pPr algn="l">
              <a:lnSpc>
                <a:spcPct val="150000"/>
              </a:lnSpc>
              <a:spcAft>
                <a:spcPts val="1200"/>
              </a:spcAft>
            </a:pPr>
            <a:r>
              <a:rPr lang="en-US" sz="2400" b="1" i="0" dirty="0">
                <a:effectLst/>
              </a:rPr>
              <a:t>Detour </a:t>
            </a:r>
            <a:r>
              <a:rPr lang="en-US" sz="2400" b="1" dirty="0"/>
              <a:t>on Facebook</a:t>
            </a:r>
            <a:endParaRPr lang="en-US" sz="2400" b="1" i="0" dirty="0">
              <a:effectLst/>
            </a:endParaRPr>
          </a:p>
          <a:p>
            <a:pPr algn="l">
              <a:lnSpc>
                <a:spcPct val="150000"/>
              </a:lnSpc>
              <a:spcAft>
                <a:spcPts val="1200"/>
              </a:spcAft>
            </a:pPr>
            <a:r>
              <a:rPr lang="en-US" sz="2400" b="0" i="0" dirty="0">
                <a:effectLst/>
              </a:rPr>
              <a:t>@WellbeingTourismDestinations</a:t>
            </a:r>
          </a:p>
          <a:p>
            <a:pPr algn="l">
              <a:lnSpc>
                <a:spcPct val="150000"/>
              </a:lnSpc>
              <a:spcAft>
                <a:spcPts val="1200"/>
              </a:spcAft>
            </a:pPr>
            <a:r>
              <a:rPr lang="en-US" sz="2400" b="0" i="0" strike="noStrike" dirty="0">
                <a:effectLst/>
              </a:rPr>
              <a:t>#detourdestinations #erasmusplus #detour #wellbeing</a:t>
            </a:r>
            <a:endParaRPr lang="en-US" sz="2400" b="0" i="0" dirty="0">
              <a:effectLst/>
            </a:endParaRPr>
          </a:p>
        </p:txBody>
      </p:sp>
      <p:sp>
        <p:nvSpPr>
          <p:cNvPr id="2" name="CaixaDeTexto 1">
            <a:extLst>
              <a:ext uri="{FF2B5EF4-FFF2-40B4-BE49-F238E27FC236}">
                <a16:creationId xmlns:a16="http://schemas.microsoft.com/office/drawing/2014/main" id="{7BBE1B4C-1D93-4329-9E31-CF00830BA042}"/>
              </a:ext>
            </a:extLst>
          </p:cNvPr>
          <p:cNvSpPr txBox="1"/>
          <p:nvPr/>
        </p:nvSpPr>
        <p:spPr>
          <a:xfrm>
            <a:off x="8321039" y="6466814"/>
            <a:ext cx="3641547" cy="215444"/>
          </a:xfrm>
          <a:prstGeom prst="rect">
            <a:avLst/>
          </a:prstGeom>
          <a:noFill/>
        </p:spPr>
        <p:txBody>
          <a:bodyPr wrap="square" rtlCol="0">
            <a:spAutoFit/>
          </a:bodyPr>
          <a:lstStyle/>
          <a:p>
            <a:pPr algn="r"/>
            <a:r>
              <a:rPr lang="en-GB" sz="800" dirty="0"/>
              <a:t>Icons: www.flaticon.com</a:t>
            </a:r>
          </a:p>
        </p:txBody>
      </p:sp>
      <p:grpSp>
        <p:nvGrpSpPr>
          <p:cNvPr id="7" name="Google Shape;664;p39">
            <a:extLst>
              <a:ext uri="{FF2B5EF4-FFF2-40B4-BE49-F238E27FC236}">
                <a16:creationId xmlns:a16="http://schemas.microsoft.com/office/drawing/2014/main" id="{3B53D023-B64B-4077-BE11-CE7A0849EE13}"/>
              </a:ext>
            </a:extLst>
          </p:cNvPr>
          <p:cNvGrpSpPr/>
          <p:nvPr/>
        </p:nvGrpSpPr>
        <p:grpSpPr>
          <a:xfrm>
            <a:off x="5992170" y="3423403"/>
            <a:ext cx="301041" cy="301041"/>
            <a:chOff x="5941025" y="3634400"/>
            <a:chExt cx="467650" cy="467650"/>
          </a:xfrm>
        </p:grpSpPr>
        <p:sp>
          <p:nvSpPr>
            <p:cNvPr id="8" name="Google Shape;665;p39">
              <a:extLst>
                <a:ext uri="{FF2B5EF4-FFF2-40B4-BE49-F238E27FC236}">
                  <a16:creationId xmlns:a16="http://schemas.microsoft.com/office/drawing/2014/main" id="{C8756DE6-099C-425F-938A-3F99C4B60775}"/>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6;p39">
              <a:extLst>
                <a:ext uri="{FF2B5EF4-FFF2-40B4-BE49-F238E27FC236}">
                  <a16:creationId xmlns:a16="http://schemas.microsoft.com/office/drawing/2014/main" id="{C8A58632-32E6-451D-8FFC-8302ABC61249}"/>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7;p39">
              <a:extLst>
                <a:ext uri="{FF2B5EF4-FFF2-40B4-BE49-F238E27FC236}">
                  <a16:creationId xmlns:a16="http://schemas.microsoft.com/office/drawing/2014/main" id="{8139F7D2-BE25-4EDC-BA69-52909862F3E8}"/>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8;p39">
              <a:extLst>
                <a:ext uri="{FF2B5EF4-FFF2-40B4-BE49-F238E27FC236}">
                  <a16:creationId xmlns:a16="http://schemas.microsoft.com/office/drawing/2014/main" id="{1966AC59-A184-4D9D-B231-AAFB7891C833}"/>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9;p39">
              <a:extLst>
                <a:ext uri="{FF2B5EF4-FFF2-40B4-BE49-F238E27FC236}">
                  <a16:creationId xmlns:a16="http://schemas.microsoft.com/office/drawing/2014/main" id="{93DC8479-DCBC-4192-8B3D-7BCE6B39EC93}"/>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70;p39">
              <a:extLst>
                <a:ext uri="{FF2B5EF4-FFF2-40B4-BE49-F238E27FC236}">
                  <a16:creationId xmlns:a16="http://schemas.microsoft.com/office/drawing/2014/main" id="{443EBB86-2ACA-48B1-91FC-5AC68E6302D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Imagem 3">
            <a:extLst>
              <a:ext uri="{FF2B5EF4-FFF2-40B4-BE49-F238E27FC236}">
                <a16:creationId xmlns:a16="http://schemas.microsoft.com/office/drawing/2014/main" id="{BC00D1BE-2ACE-4E8F-92A9-8A0253D8FD43}"/>
              </a:ext>
            </a:extLst>
          </p:cNvPr>
          <p:cNvPicPr>
            <a:picLocks noChangeAspect="1"/>
          </p:cNvPicPr>
          <p:nvPr/>
        </p:nvPicPr>
        <p:blipFill>
          <a:blip r:embed="rId3"/>
          <a:stretch>
            <a:fillRect/>
          </a:stretch>
        </p:blipFill>
        <p:spPr>
          <a:xfrm>
            <a:off x="5989535" y="4052826"/>
            <a:ext cx="302400" cy="302400"/>
          </a:xfrm>
          <a:prstGeom prst="rect">
            <a:avLst/>
          </a:prstGeom>
        </p:spPr>
      </p:pic>
    </p:spTree>
    <p:extLst>
      <p:ext uri="{BB962C8B-B14F-4D97-AF65-F5344CB8AC3E}">
        <p14:creationId xmlns:p14="http://schemas.microsoft.com/office/powerpoint/2010/main" val="2956882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Vsebina</a:t>
            </a:r>
            <a:r>
              <a:rPr lang="en-US" sz="3600" b="1" dirty="0"/>
              <a:t> &amp; </a:t>
            </a:r>
            <a:r>
              <a:rPr lang="sl-SI" sz="3600" b="1" dirty="0"/>
              <a:t>Viri</a:t>
            </a:r>
            <a:endParaRPr lang="en-US" sz="3600" b="1" dirty="0"/>
          </a:p>
        </p:txBody>
      </p:sp>
      <p:sp>
        <p:nvSpPr>
          <p:cNvPr id="11" name="Retângulo 10">
            <a:extLst>
              <a:ext uri="{FF2B5EF4-FFF2-40B4-BE49-F238E27FC236}">
                <a16:creationId xmlns:a16="http://schemas.microsoft.com/office/drawing/2014/main" id="{32DB2FF0-831F-4184-8E1B-93F4B6437167}"/>
              </a:ext>
            </a:extLst>
          </p:cNvPr>
          <p:cNvSpPr/>
          <p:nvPr/>
        </p:nvSpPr>
        <p:spPr>
          <a:xfrm>
            <a:off x="643223" y="1264296"/>
            <a:ext cx="5040000" cy="439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spcBef>
                <a:spcPts val="0"/>
              </a:spcBef>
              <a:spcAft>
                <a:spcPts val="1200"/>
              </a:spcAft>
            </a:pPr>
            <a:r>
              <a:rPr lang="sl-SI" sz="3000" b="1" dirty="0">
                <a:solidFill>
                  <a:srgbClr val="6ECECB"/>
                </a:solidFill>
                <a:effectLst>
                  <a:outerShdw blurRad="38100" dist="38100" dir="2700000" algn="tl">
                    <a:srgbClr val="000000">
                      <a:alpha val="43137"/>
                    </a:srgbClr>
                  </a:outerShdw>
                </a:effectLst>
              </a:rPr>
              <a:t>Vsebina</a:t>
            </a:r>
            <a:endParaRPr lang="en-US" sz="3000" dirty="0">
              <a:solidFill>
                <a:srgbClr val="6ECECB"/>
              </a:solidFill>
              <a:effectLst>
                <a:outerShdw blurRad="38100" dist="38100" dir="2700000" algn="tl">
                  <a:srgbClr val="000000">
                    <a:alpha val="43137"/>
                  </a:srgbClr>
                </a:outerShdw>
              </a:effectLst>
            </a:endParaRPr>
          </a:p>
          <a:p>
            <a:pPr>
              <a:lnSpc>
                <a:spcPct val="150000"/>
              </a:lnSpc>
              <a:spcBef>
                <a:spcPts val="0"/>
              </a:spcBef>
              <a:spcAft>
                <a:spcPts val="1200"/>
              </a:spcAft>
            </a:pPr>
            <a:r>
              <a:rPr lang="en-US" sz="2400" b="1" dirty="0">
                <a:solidFill>
                  <a:srgbClr val="6ECECB"/>
                </a:solidFill>
              </a:rPr>
              <a:t>4.1. </a:t>
            </a:r>
            <a:r>
              <a:rPr lang="sl-SI" sz="2400" dirty="0">
                <a:solidFill>
                  <a:schemeClr val="tx1"/>
                </a:solidFill>
              </a:rPr>
              <a:t>Potreba po odmiku</a:t>
            </a:r>
            <a:endParaRPr lang="en-US" sz="2400" dirty="0">
              <a:solidFill>
                <a:schemeClr val="tx1"/>
              </a:solidFill>
            </a:endParaRPr>
          </a:p>
          <a:p>
            <a:pPr>
              <a:lnSpc>
                <a:spcPct val="150000"/>
              </a:lnSpc>
              <a:spcBef>
                <a:spcPts val="0"/>
              </a:spcBef>
              <a:spcAft>
                <a:spcPts val="1200"/>
              </a:spcAft>
            </a:pPr>
            <a:r>
              <a:rPr lang="en-US" sz="2400" b="1" dirty="0">
                <a:solidFill>
                  <a:srgbClr val="6ECECB"/>
                </a:solidFill>
              </a:rPr>
              <a:t>4.2. </a:t>
            </a:r>
            <a:r>
              <a:rPr lang="sl-SI" sz="2400" dirty="0">
                <a:solidFill>
                  <a:schemeClr val="tx1"/>
                </a:solidFill>
              </a:rPr>
              <a:t>Optimalna izkušnja</a:t>
            </a:r>
            <a:endParaRPr lang="en-US" sz="2400" dirty="0">
              <a:solidFill>
                <a:schemeClr val="tx1"/>
              </a:solidFill>
            </a:endParaRPr>
          </a:p>
          <a:p>
            <a:pPr>
              <a:lnSpc>
                <a:spcPct val="150000"/>
              </a:lnSpc>
              <a:spcBef>
                <a:spcPts val="0"/>
              </a:spcBef>
              <a:spcAft>
                <a:spcPts val="1200"/>
              </a:spcAft>
            </a:pPr>
            <a:r>
              <a:rPr lang="en-US" sz="2400" b="1" dirty="0">
                <a:solidFill>
                  <a:srgbClr val="6ECECB"/>
                </a:solidFill>
              </a:rPr>
              <a:t>4.3. </a:t>
            </a:r>
            <a:r>
              <a:rPr lang="en-US" sz="2400" dirty="0">
                <a:solidFill>
                  <a:schemeClr val="tx1"/>
                </a:solidFill>
              </a:rPr>
              <a:t>Limina</a:t>
            </a:r>
            <a:r>
              <a:rPr lang="sl-SI" sz="2400" dirty="0" err="1">
                <a:solidFill>
                  <a:schemeClr val="tx1"/>
                </a:solidFill>
              </a:rPr>
              <a:t>lnost</a:t>
            </a:r>
            <a:endParaRPr lang="en-US" sz="2400" dirty="0">
              <a:solidFill>
                <a:schemeClr val="tx1"/>
              </a:solidFill>
            </a:endParaRPr>
          </a:p>
          <a:p>
            <a:pPr>
              <a:lnSpc>
                <a:spcPct val="150000"/>
              </a:lnSpc>
              <a:spcBef>
                <a:spcPts val="0"/>
              </a:spcBef>
              <a:spcAft>
                <a:spcPts val="1200"/>
              </a:spcAft>
            </a:pPr>
            <a:r>
              <a:rPr lang="en-US" sz="2400" b="1" dirty="0">
                <a:solidFill>
                  <a:srgbClr val="6ECECB"/>
                </a:solidFill>
              </a:rPr>
              <a:t>4.4. </a:t>
            </a:r>
            <a:r>
              <a:rPr lang="sl-SI" sz="2400" dirty="0">
                <a:solidFill>
                  <a:schemeClr val="tx1"/>
                </a:solidFill>
              </a:rPr>
              <a:t>Pripovedovanje zgodb</a:t>
            </a:r>
            <a:endParaRPr lang="en-US" sz="2400" dirty="0">
              <a:solidFill>
                <a:schemeClr val="tx1"/>
              </a:solidFill>
            </a:endParaRPr>
          </a:p>
          <a:p>
            <a:pPr>
              <a:lnSpc>
                <a:spcPct val="150000"/>
              </a:lnSpc>
              <a:spcBef>
                <a:spcPts val="0"/>
              </a:spcBef>
              <a:spcAft>
                <a:spcPts val="1200"/>
              </a:spcAft>
            </a:pPr>
            <a:r>
              <a:rPr lang="en-US" sz="2400" b="1" dirty="0">
                <a:solidFill>
                  <a:srgbClr val="6ECECB"/>
                </a:solidFill>
              </a:rPr>
              <a:t>4.5. </a:t>
            </a:r>
            <a:r>
              <a:rPr lang="sl-SI" sz="2400" dirty="0">
                <a:solidFill>
                  <a:schemeClr val="tx1"/>
                </a:solidFill>
              </a:rPr>
              <a:t>Čuječnost</a:t>
            </a:r>
            <a:endParaRPr lang="en-US" sz="2400" dirty="0">
              <a:solidFill>
                <a:schemeClr val="tx1"/>
              </a:solidFill>
            </a:endParaRPr>
          </a:p>
        </p:txBody>
      </p:sp>
      <p:sp>
        <p:nvSpPr>
          <p:cNvPr id="13" name="Retângulo 12">
            <a:extLst>
              <a:ext uri="{FF2B5EF4-FFF2-40B4-BE49-F238E27FC236}">
                <a16:creationId xmlns:a16="http://schemas.microsoft.com/office/drawing/2014/main" id="{78CD97B3-F9E0-4B04-A2B6-456BF0BF18A4}"/>
              </a:ext>
            </a:extLst>
          </p:cNvPr>
          <p:cNvSpPr/>
          <p:nvPr/>
        </p:nvSpPr>
        <p:spPr>
          <a:xfrm>
            <a:off x="6508777" y="1258540"/>
            <a:ext cx="5040000" cy="439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spcBef>
                <a:spcPts val="0"/>
              </a:spcBef>
              <a:spcAft>
                <a:spcPts val="1200"/>
              </a:spcAft>
            </a:pPr>
            <a:r>
              <a:rPr lang="sl-SI" sz="3000" b="1" dirty="0">
                <a:solidFill>
                  <a:srgbClr val="6ECECB"/>
                </a:solidFill>
                <a:effectLst>
                  <a:outerShdw blurRad="38100" dist="38100" dir="2700000" algn="tl">
                    <a:srgbClr val="000000">
                      <a:alpha val="43137"/>
                    </a:srgbClr>
                  </a:outerShdw>
                </a:effectLst>
              </a:rPr>
              <a:t>Viri</a:t>
            </a:r>
            <a:endParaRPr lang="en-US" sz="3000" dirty="0">
              <a:solidFill>
                <a:srgbClr val="6ECECB"/>
              </a:solidFill>
              <a:effectLst>
                <a:outerShdw blurRad="38100" dist="38100" dir="2700000" algn="tl">
                  <a:srgbClr val="000000">
                    <a:alpha val="43137"/>
                  </a:srgbClr>
                </a:outerShdw>
              </a:effectLst>
            </a:endParaRPr>
          </a:p>
          <a:p>
            <a:pPr>
              <a:lnSpc>
                <a:spcPct val="150000"/>
              </a:lnSpc>
              <a:spcBef>
                <a:spcPts val="0"/>
              </a:spcBef>
              <a:spcAft>
                <a:spcPts val="1200"/>
              </a:spcAft>
            </a:pPr>
            <a:r>
              <a:rPr lang="en-US" sz="2400" b="1" dirty="0">
                <a:solidFill>
                  <a:srgbClr val="6ECECB"/>
                </a:solidFill>
              </a:rPr>
              <a:t>a. </a:t>
            </a:r>
            <a:r>
              <a:rPr lang="en-US" sz="2400" dirty="0">
                <a:solidFill>
                  <a:schemeClr val="tx1"/>
                </a:solidFill>
              </a:rPr>
              <a:t>6 </a:t>
            </a:r>
            <a:r>
              <a:rPr lang="sl-SI" sz="2400" dirty="0">
                <a:solidFill>
                  <a:schemeClr val="tx1"/>
                </a:solidFill>
              </a:rPr>
              <a:t>video predstavitev</a:t>
            </a:r>
            <a:endParaRPr lang="en-US" sz="2400" dirty="0">
              <a:solidFill>
                <a:schemeClr val="tx1"/>
              </a:solidFill>
            </a:endParaRPr>
          </a:p>
          <a:p>
            <a:pPr>
              <a:lnSpc>
                <a:spcPct val="150000"/>
              </a:lnSpc>
              <a:spcBef>
                <a:spcPts val="0"/>
              </a:spcBef>
              <a:spcAft>
                <a:spcPts val="1200"/>
              </a:spcAft>
            </a:pPr>
            <a:r>
              <a:rPr lang="en-US" sz="2400" b="1" dirty="0">
                <a:solidFill>
                  <a:srgbClr val="6ECECB"/>
                </a:solidFill>
              </a:rPr>
              <a:t>b. </a:t>
            </a:r>
            <a:r>
              <a:rPr lang="en-US" sz="2400" dirty="0">
                <a:solidFill>
                  <a:schemeClr val="tx1"/>
                </a:solidFill>
              </a:rPr>
              <a:t>5 </a:t>
            </a:r>
            <a:r>
              <a:rPr lang="sl-SI" sz="2400" dirty="0">
                <a:solidFill>
                  <a:schemeClr val="tx1"/>
                </a:solidFill>
              </a:rPr>
              <a:t>primerov dobre prakse</a:t>
            </a:r>
            <a:endParaRPr lang="en-US" sz="2400" dirty="0">
              <a:solidFill>
                <a:schemeClr val="tx1"/>
              </a:solidFill>
            </a:endParaRPr>
          </a:p>
          <a:p>
            <a:pPr>
              <a:lnSpc>
                <a:spcPct val="150000"/>
              </a:lnSpc>
              <a:spcBef>
                <a:spcPts val="0"/>
              </a:spcBef>
              <a:spcAft>
                <a:spcPts val="1200"/>
              </a:spcAft>
            </a:pPr>
            <a:r>
              <a:rPr lang="en-US" sz="2400" b="1" dirty="0">
                <a:solidFill>
                  <a:srgbClr val="6ECECB"/>
                </a:solidFill>
              </a:rPr>
              <a:t>c. </a:t>
            </a:r>
            <a:r>
              <a:rPr lang="en-US" sz="2400" dirty="0">
                <a:solidFill>
                  <a:schemeClr val="tx1"/>
                </a:solidFill>
              </a:rPr>
              <a:t>10 </a:t>
            </a:r>
            <a:r>
              <a:rPr lang="sl-SI" sz="2400" dirty="0">
                <a:solidFill>
                  <a:schemeClr val="tx1"/>
                </a:solidFill>
              </a:rPr>
              <a:t>člankov za poglobitev razumevanja</a:t>
            </a:r>
            <a:endParaRPr lang="en-US" sz="2400" dirty="0">
              <a:solidFill>
                <a:schemeClr val="tx1"/>
              </a:solidFill>
            </a:endParaRPr>
          </a:p>
          <a:p>
            <a:pPr>
              <a:lnSpc>
                <a:spcPct val="150000"/>
              </a:lnSpc>
              <a:spcBef>
                <a:spcPts val="0"/>
              </a:spcBef>
              <a:spcAft>
                <a:spcPts val="1200"/>
              </a:spcAft>
            </a:pPr>
            <a:r>
              <a:rPr lang="en-US" sz="2400" b="1" dirty="0">
                <a:solidFill>
                  <a:srgbClr val="6ECECB"/>
                </a:solidFill>
              </a:rPr>
              <a:t>d. </a:t>
            </a:r>
            <a:r>
              <a:rPr lang="en-US" sz="2400" dirty="0">
                <a:solidFill>
                  <a:schemeClr val="tx1"/>
                </a:solidFill>
              </a:rPr>
              <a:t>1 </a:t>
            </a:r>
            <a:r>
              <a:rPr lang="sl-SI" sz="2400" dirty="0">
                <a:solidFill>
                  <a:schemeClr val="tx1"/>
                </a:solidFill>
              </a:rPr>
              <a:t>naloga</a:t>
            </a:r>
            <a:endParaRPr lang="en-US" sz="2400" dirty="0">
              <a:solidFill>
                <a:schemeClr val="tx1"/>
              </a:solidFill>
            </a:endParaRPr>
          </a:p>
        </p:txBody>
      </p:sp>
      <p:pic>
        <p:nvPicPr>
          <p:cNvPr id="14" name="Imagem 13">
            <a:extLst>
              <a:ext uri="{FF2B5EF4-FFF2-40B4-BE49-F238E27FC236}">
                <a16:creationId xmlns:a16="http://schemas.microsoft.com/office/drawing/2014/main" id="{849C121B-957A-4F72-9850-371FD254B419}"/>
              </a:ext>
            </a:extLst>
          </p:cNvPr>
          <p:cNvPicPr>
            <a:picLocks noChangeAspect="1"/>
          </p:cNvPicPr>
          <p:nvPr/>
        </p:nvPicPr>
        <p:blipFill>
          <a:blip r:embed="rId2"/>
          <a:stretch>
            <a:fillRect/>
          </a:stretch>
        </p:blipFill>
        <p:spPr>
          <a:xfrm>
            <a:off x="4666485" y="1342665"/>
            <a:ext cx="720000" cy="720000"/>
          </a:xfrm>
          <a:prstGeom prst="rect">
            <a:avLst/>
          </a:prstGeom>
        </p:spPr>
      </p:pic>
      <p:pic>
        <p:nvPicPr>
          <p:cNvPr id="16" name="Imagem 15">
            <a:extLst>
              <a:ext uri="{FF2B5EF4-FFF2-40B4-BE49-F238E27FC236}">
                <a16:creationId xmlns:a16="http://schemas.microsoft.com/office/drawing/2014/main" id="{9AAC5D90-FEAE-4651-B0F9-7D2C2D9AF917}"/>
              </a:ext>
            </a:extLst>
          </p:cNvPr>
          <p:cNvPicPr>
            <a:picLocks noChangeAspect="1"/>
          </p:cNvPicPr>
          <p:nvPr/>
        </p:nvPicPr>
        <p:blipFill>
          <a:blip r:embed="rId3"/>
          <a:stretch>
            <a:fillRect/>
          </a:stretch>
        </p:blipFill>
        <p:spPr>
          <a:xfrm>
            <a:off x="10430462" y="1342665"/>
            <a:ext cx="720000" cy="720000"/>
          </a:xfrm>
          <a:prstGeom prst="rect">
            <a:avLst/>
          </a:prstGeom>
        </p:spPr>
      </p:pic>
    </p:spTree>
    <p:extLst>
      <p:ext uri="{BB962C8B-B14F-4D97-AF65-F5344CB8AC3E}">
        <p14:creationId xmlns:p14="http://schemas.microsoft.com/office/powerpoint/2010/main" val="391920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wimming in a body of water with a mountain in the background&#10;&#10;Description automatically generated">
            <a:extLst>
              <a:ext uri="{FF2B5EF4-FFF2-40B4-BE49-F238E27FC236}">
                <a16:creationId xmlns:a16="http://schemas.microsoft.com/office/drawing/2014/main" id="{FDD7280B-5D2B-DB42-BA63-878FA1355697}"/>
              </a:ext>
            </a:extLst>
          </p:cNvPr>
          <p:cNvPicPr>
            <a:picLocks noGrp="1" noChangeAspect="1"/>
          </p:cNvPicPr>
          <p:nvPr>
            <p:ph type="pic" sz="quarter" idx="19"/>
          </p:nvPr>
        </p:nvPicPr>
        <p:blipFill rotWithShape="1">
          <a:blip r:embed="rId2"/>
          <a:srcRect t="10495" b="10495"/>
          <a:stretch/>
        </p:blipFill>
        <p:spPr/>
      </p:pic>
      <p:sp>
        <p:nvSpPr>
          <p:cNvPr id="9" name="Text Placeholder 1">
            <a:extLst>
              <a:ext uri="{FF2B5EF4-FFF2-40B4-BE49-F238E27FC236}">
                <a16:creationId xmlns:a16="http://schemas.microsoft.com/office/drawing/2014/main" id="{1CF41605-E207-410C-99A3-8CDFD26030F5}"/>
              </a:ext>
            </a:extLst>
          </p:cNvPr>
          <p:cNvSpPr>
            <a:spLocks noGrp="1"/>
          </p:cNvSpPr>
          <p:nvPr>
            <p:ph type="body" sz="quarter" idx="13"/>
          </p:nvPr>
        </p:nvSpPr>
        <p:spPr>
          <a:xfrm>
            <a:off x="205213" y="936395"/>
            <a:ext cx="3058492" cy="3297980"/>
          </a:xfrm>
        </p:spPr>
        <p:txBody>
          <a:bodyPr wrap="square" lIns="0" rIns="0">
            <a:noAutofit/>
          </a:bodyPr>
          <a:lstStyle/>
          <a:p>
            <a:r>
              <a:rPr lang="en-US" sz="9600" dirty="0">
                <a:solidFill>
                  <a:schemeClr val="bg1"/>
                </a:solidFill>
                <a:effectLst>
                  <a:outerShdw blurRad="38100" dist="38100" dir="2700000" algn="tl">
                    <a:srgbClr val="000000">
                      <a:alpha val="43137"/>
                    </a:srgbClr>
                  </a:outerShdw>
                </a:effectLst>
              </a:rPr>
              <a:t>4.1.</a:t>
            </a:r>
          </a:p>
          <a:p>
            <a:r>
              <a:rPr lang="sl-SI" sz="4400" spc="-50" dirty="0">
                <a:solidFill>
                  <a:schemeClr val="bg1"/>
                </a:solidFill>
                <a:effectLst>
                  <a:outerShdw blurRad="38100" dist="38100" dir="2700000" algn="tl">
                    <a:srgbClr val="000000">
                      <a:alpha val="43137"/>
                    </a:srgbClr>
                  </a:outerShdw>
                </a:effectLst>
              </a:rPr>
              <a:t>Potreba po odmiku</a:t>
            </a:r>
            <a:endParaRPr lang="en-US" sz="4400" spc="-5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31203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ta: Para Baixo 14">
            <a:extLst>
              <a:ext uri="{FF2B5EF4-FFF2-40B4-BE49-F238E27FC236}">
                <a16:creationId xmlns:a16="http://schemas.microsoft.com/office/drawing/2014/main" id="{4A9FDE82-F985-441C-85AB-383CEF34060B}"/>
              </a:ext>
            </a:extLst>
          </p:cNvPr>
          <p:cNvSpPr/>
          <p:nvPr/>
        </p:nvSpPr>
        <p:spPr>
          <a:xfrm>
            <a:off x="5396484" y="877824"/>
            <a:ext cx="1399032" cy="5449824"/>
          </a:xfrm>
          <a:prstGeom prst="down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Potreba po odmiku in sprostitvi</a:t>
            </a:r>
            <a:endParaRPr lang="en-US" sz="3600" b="1" dirty="0"/>
          </a:p>
        </p:txBody>
      </p:sp>
      <p:sp>
        <p:nvSpPr>
          <p:cNvPr id="3" name="Oval 2">
            <a:extLst>
              <a:ext uri="{FF2B5EF4-FFF2-40B4-BE49-F238E27FC236}">
                <a16:creationId xmlns:a16="http://schemas.microsoft.com/office/drawing/2014/main" id="{D059CB71-D706-4902-AB12-36B42C3EFDE9}"/>
              </a:ext>
            </a:extLst>
          </p:cNvPr>
          <p:cNvSpPr/>
          <p:nvPr/>
        </p:nvSpPr>
        <p:spPr>
          <a:xfrm>
            <a:off x="4815840" y="1047477"/>
            <a:ext cx="2560320" cy="1600200"/>
          </a:xfrm>
          <a:prstGeom prst="ellipse">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800" b="1" dirty="0">
                <a:effectLst>
                  <a:outerShdw blurRad="38100" dist="38100" dir="2700000" algn="tl">
                    <a:srgbClr val="000000">
                      <a:alpha val="43137"/>
                    </a:srgbClr>
                  </a:outerShdw>
                </a:effectLst>
              </a:rPr>
              <a:t>Česa si želimo</a:t>
            </a:r>
            <a:endParaRPr lang="en-GB" sz="2800" b="1" dirty="0">
              <a:effectLst>
                <a:outerShdw blurRad="38100" dist="38100" dir="2700000" algn="tl">
                  <a:srgbClr val="000000">
                    <a:alpha val="43137"/>
                  </a:srgbClr>
                </a:outerShdw>
              </a:effectLst>
            </a:endParaRPr>
          </a:p>
        </p:txBody>
      </p:sp>
      <p:sp>
        <p:nvSpPr>
          <p:cNvPr id="6" name="Oval 5">
            <a:extLst>
              <a:ext uri="{FF2B5EF4-FFF2-40B4-BE49-F238E27FC236}">
                <a16:creationId xmlns:a16="http://schemas.microsoft.com/office/drawing/2014/main" id="{306DDF39-374C-4399-AE20-57DD3AAB5804}"/>
              </a:ext>
            </a:extLst>
          </p:cNvPr>
          <p:cNvSpPr/>
          <p:nvPr/>
        </p:nvSpPr>
        <p:spPr>
          <a:xfrm>
            <a:off x="4815840" y="2273383"/>
            <a:ext cx="2560320" cy="1600200"/>
          </a:xfrm>
          <a:prstGeom prst="ellipse">
            <a:avLst/>
          </a:prstGeom>
          <a:solidFill>
            <a:srgbClr val="F7981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800" b="1" dirty="0">
                <a:effectLst>
                  <a:outerShdw blurRad="38100" dist="38100" dir="2700000" algn="tl">
                    <a:srgbClr val="000000">
                      <a:alpha val="43137"/>
                    </a:srgbClr>
                  </a:outerShdw>
                </a:effectLst>
              </a:rPr>
              <a:t>Kaj pomeni dobro počutje?</a:t>
            </a:r>
            <a:endParaRPr lang="en-GB" sz="2800" b="1" dirty="0">
              <a:effectLst>
                <a:outerShdw blurRad="38100" dist="38100" dir="2700000" algn="tl">
                  <a:srgbClr val="000000">
                    <a:alpha val="43137"/>
                  </a:srgbClr>
                </a:outerShdw>
              </a:effectLst>
            </a:endParaRPr>
          </a:p>
        </p:txBody>
      </p:sp>
      <p:sp>
        <p:nvSpPr>
          <p:cNvPr id="7" name="Oval 6">
            <a:extLst>
              <a:ext uri="{FF2B5EF4-FFF2-40B4-BE49-F238E27FC236}">
                <a16:creationId xmlns:a16="http://schemas.microsoft.com/office/drawing/2014/main" id="{6A05BA39-CD70-4ED0-B4E2-BD4EB5D945B3}"/>
              </a:ext>
            </a:extLst>
          </p:cNvPr>
          <p:cNvSpPr/>
          <p:nvPr/>
        </p:nvSpPr>
        <p:spPr>
          <a:xfrm>
            <a:off x="4815840" y="3857667"/>
            <a:ext cx="2560320" cy="1600200"/>
          </a:xfrm>
          <a:prstGeom prst="ellipse">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800" b="1" dirty="0">
                <a:effectLst>
                  <a:outerShdw blurRad="38100" dist="38100" dir="2700000" algn="tl">
                    <a:srgbClr val="000000">
                      <a:alpha val="43137"/>
                    </a:srgbClr>
                  </a:outerShdw>
                </a:effectLst>
              </a:rPr>
              <a:t>Zakaj potujemo?</a:t>
            </a:r>
            <a:endParaRPr lang="en-GB" sz="2800" b="1" dirty="0">
              <a:effectLst>
                <a:outerShdw blurRad="38100" dist="38100" dir="2700000" algn="tl">
                  <a:srgbClr val="000000">
                    <a:alpha val="43137"/>
                  </a:srgbClr>
                </a:outerShdw>
              </a:effectLst>
            </a:endParaRPr>
          </a:p>
        </p:txBody>
      </p:sp>
      <p:sp>
        <p:nvSpPr>
          <p:cNvPr id="16" name="CaixaDeTexto 15">
            <a:extLst>
              <a:ext uri="{FF2B5EF4-FFF2-40B4-BE49-F238E27FC236}">
                <a16:creationId xmlns:a16="http://schemas.microsoft.com/office/drawing/2014/main" id="{9DA31C02-8A44-4B88-A16C-1EEEC273FE0A}"/>
              </a:ext>
            </a:extLst>
          </p:cNvPr>
          <p:cNvSpPr txBox="1"/>
          <p:nvPr/>
        </p:nvSpPr>
        <p:spPr>
          <a:xfrm>
            <a:off x="207758" y="1369207"/>
            <a:ext cx="4356306" cy="4467057"/>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sl-SI" sz="2400" dirty="0">
                <a:solidFill>
                  <a:srgbClr val="404040"/>
                </a:solidFill>
              </a:rPr>
              <a:t>V sklopu turizma si po navadi bolj </a:t>
            </a:r>
            <a:r>
              <a:rPr lang="sl-SI" sz="2400" b="1" dirty="0">
                <a:solidFill>
                  <a:srgbClr val="404040"/>
                </a:solidFill>
              </a:rPr>
              <a:t>kot potovanja v drug kraj, želimo pobega iz kraja, kjer preživljamo svoj vsakdanjik. </a:t>
            </a:r>
            <a:r>
              <a:rPr lang="sl-SI" sz="2400" dirty="0">
                <a:solidFill>
                  <a:srgbClr val="404040"/>
                </a:solidFill>
              </a:rPr>
              <a:t>Ob tem si želimo pobega od predvidljivosti vsakdanjika, njegove rutine, vsakdanje odgovornosti in odnosov, v katerih smo</a:t>
            </a:r>
            <a:r>
              <a:rPr lang="en-GB" sz="2400" dirty="0"/>
              <a:t>.</a:t>
            </a:r>
          </a:p>
        </p:txBody>
      </p:sp>
      <p:sp>
        <p:nvSpPr>
          <p:cNvPr id="11" name="CaixaDeTexto 10">
            <a:extLst>
              <a:ext uri="{FF2B5EF4-FFF2-40B4-BE49-F238E27FC236}">
                <a16:creationId xmlns:a16="http://schemas.microsoft.com/office/drawing/2014/main" id="{8CAE9298-76C8-47F6-A8FB-AAD884E49998}"/>
              </a:ext>
            </a:extLst>
          </p:cNvPr>
          <p:cNvSpPr txBox="1"/>
          <p:nvPr/>
        </p:nvSpPr>
        <p:spPr>
          <a:xfrm>
            <a:off x="7650796" y="877825"/>
            <a:ext cx="4356306" cy="544982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a:lnSpc>
                <a:spcPct val="150000"/>
              </a:lnSpc>
              <a:spcAft>
                <a:spcPts val="600"/>
              </a:spcAft>
              <a:buClr>
                <a:srgbClr val="6ECECB"/>
              </a:buClr>
              <a:buFont typeface="Arial" panose="020B0604020202020204" pitchFamily="34" charset="0"/>
              <a:buChar char="•"/>
              <a:defRPr sz="1400" spc="-30">
                <a:solidFill>
                  <a:srgbClr val="0000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buNone/>
            </a:pPr>
            <a:r>
              <a:rPr lang="sl-SI" sz="2400" dirty="0"/>
              <a:t>Sklicujoč se na </a:t>
            </a:r>
            <a:r>
              <a:rPr lang="en-US" sz="2400" dirty="0"/>
              <a:t>The Global Wellness Institute (GWI)</a:t>
            </a:r>
            <a:r>
              <a:rPr lang="sl-SI" sz="2400" dirty="0"/>
              <a:t>, si turist, ki potuje zaradi potrebe po dobrem počutju in </a:t>
            </a:r>
            <a:r>
              <a:rPr lang="sl-SI" sz="2400" dirty="0" err="1"/>
              <a:t>velnesu</a:t>
            </a:r>
            <a:r>
              <a:rPr lang="sl-SI" sz="2400" dirty="0"/>
              <a:t>, želi </a:t>
            </a:r>
            <a:r>
              <a:rPr lang="sl-SI" sz="2400" b="1" dirty="0"/>
              <a:t>zdravega načina življenja, večje odpornosti na bolezenska stanja, zmanjšanja stresa, nasvetov za premagovanje slabih življenjskih navad ter pristno izkušnjo potovanja</a:t>
            </a:r>
            <a:r>
              <a:rPr lang="en-US" sz="2400" i="1" dirty="0"/>
              <a:t>.</a:t>
            </a:r>
          </a:p>
        </p:txBody>
      </p:sp>
    </p:spTree>
    <p:extLst>
      <p:ext uri="{BB962C8B-B14F-4D97-AF65-F5344CB8AC3E}">
        <p14:creationId xmlns:p14="http://schemas.microsoft.com/office/powerpoint/2010/main" val="6486890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90D8703CDF2A7B4CA481E8D069EABEF3" ma:contentTypeVersion="8" ma:contentTypeDescription="Ustvari nov dokument." ma:contentTypeScope="" ma:versionID="e4fa26b687c6c74bd78dd1d29ecef848">
  <xsd:schema xmlns:xsd="http://www.w3.org/2001/XMLSchema" xmlns:xs="http://www.w3.org/2001/XMLSchema" xmlns:p="http://schemas.microsoft.com/office/2006/metadata/properties" xmlns:ns2="25ce85cd-ae62-4235-a222-d67401b0d1b1" targetNamespace="http://schemas.microsoft.com/office/2006/metadata/properties" ma:root="true" ma:fieldsID="a7b580ffb078ff94453647cf8726d4de" ns2:_="">
    <xsd:import namespace="25ce85cd-ae62-4235-a222-d67401b0d1b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ce85cd-ae62-4235-a222-d67401b0d1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E1FD23-BAF2-4A9C-B6E3-2FE6773DB455}">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F8FDD6C-10B3-43C7-83B4-E3F734207A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ce85cd-ae62-4235-a222-d67401b0d1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1BBFF10-D503-4D99-BC5F-E9BCB88770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15176</TotalTime>
  <Words>7365</Words>
  <Application>Microsoft Office PowerPoint</Application>
  <PresentationFormat>Širokozaslonsko</PresentationFormat>
  <Paragraphs>777</Paragraphs>
  <Slides>62</Slides>
  <Notes>38</Notes>
  <HiddenSlides>0</HiddenSlides>
  <MMClips>10</MMClips>
  <ScaleCrop>false</ScaleCrop>
  <HeadingPairs>
    <vt:vector size="6" baseType="variant">
      <vt:variant>
        <vt:lpstr>Uporabljene pisave</vt:lpstr>
      </vt:variant>
      <vt:variant>
        <vt:i4>7</vt:i4>
      </vt:variant>
      <vt:variant>
        <vt:lpstr>Tema</vt:lpstr>
      </vt:variant>
      <vt:variant>
        <vt:i4>1</vt:i4>
      </vt:variant>
      <vt:variant>
        <vt:lpstr>Naslovi diapozitivov</vt:lpstr>
      </vt:variant>
      <vt:variant>
        <vt:i4>62</vt:i4>
      </vt:variant>
    </vt:vector>
  </HeadingPairs>
  <TitlesOfParts>
    <vt:vector size="70" baseType="lpstr">
      <vt:lpstr>Arial</vt:lpstr>
      <vt:lpstr>Calibri</vt:lpstr>
      <vt:lpstr>Calibri Light</vt:lpstr>
      <vt:lpstr>NexusSans</vt:lpstr>
      <vt:lpstr>Quattrocento Sans</vt:lpstr>
      <vt:lpstr>Times New Roman</vt:lpstr>
      <vt:lpstr>Wingdings</vt: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Tanja Angleitner-Sagadin</cp:lastModifiedBy>
  <cp:revision>1009</cp:revision>
  <dcterms:created xsi:type="dcterms:W3CDTF">2019-11-20T14:08:21Z</dcterms:created>
  <dcterms:modified xsi:type="dcterms:W3CDTF">2021-07-26T12:33:48Z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0x01010090D8703CDF2A7B4CA481E8D069EABEF3</vt:lpwstr>
  </property>
</Properties>
</file>