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75" r:id="rId5"/>
    <p:sldId id="288" r:id="rId6"/>
    <p:sldId id="455" r:id="rId7"/>
    <p:sldId id="329" r:id="rId8"/>
    <p:sldId id="451" r:id="rId9"/>
    <p:sldId id="439" r:id="rId10"/>
    <p:sldId id="440" r:id="rId11"/>
    <p:sldId id="305" r:id="rId12"/>
    <p:sldId id="306" r:id="rId13"/>
    <p:sldId id="319" r:id="rId14"/>
    <p:sldId id="452" r:id="rId15"/>
    <p:sldId id="309" r:id="rId16"/>
    <p:sldId id="310" r:id="rId17"/>
    <p:sldId id="441" r:id="rId18"/>
    <p:sldId id="442" r:id="rId19"/>
    <p:sldId id="443" r:id="rId20"/>
    <p:sldId id="320" r:id="rId21"/>
    <p:sldId id="312" r:id="rId22"/>
    <p:sldId id="444" r:id="rId23"/>
    <p:sldId id="313" r:id="rId24"/>
    <p:sldId id="314" r:id="rId25"/>
    <p:sldId id="445" r:id="rId26"/>
    <p:sldId id="321" r:id="rId27"/>
    <p:sldId id="322" r:id="rId28"/>
    <p:sldId id="316" r:id="rId29"/>
    <p:sldId id="446" r:id="rId30"/>
    <p:sldId id="453" r:id="rId31"/>
    <p:sldId id="317" r:id="rId32"/>
    <p:sldId id="318" r:id="rId33"/>
    <p:sldId id="307" r:id="rId34"/>
    <p:sldId id="326" r:id="rId35"/>
    <p:sldId id="450" r:id="rId36"/>
    <p:sldId id="447" r:id="rId37"/>
    <p:sldId id="448" r:id="rId38"/>
    <p:sldId id="576"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E8F8F8"/>
    <a:srgbClr val="FFC000"/>
    <a:srgbClr val="00B050"/>
    <a:srgbClr val="FDDE00"/>
    <a:srgbClr val="FF0000"/>
    <a:srgbClr val="EA64D0"/>
    <a:srgbClr val="BC4CB7"/>
    <a:srgbClr val="FC5E71"/>
    <a:srgbClr val="F7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70315" autoAdjust="0"/>
  </p:normalViewPr>
  <p:slideViewPr>
    <p:cSldViewPr snapToGrid="0" snapToObjects="1">
      <p:cViewPr varScale="1">
        <p:scale>
          <a:sx n="42" d="100"/>
          <a:sy n="42" d="100"/>
        </p:scale>
        <p:origin x="312" y="48"/>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Empatičnost</a:t>
            </a:r>
            <a:r>
              <a:rPr lang="sl-SI" dirty="0"/>
              <a:t> je ključnega pomena za načrtovanje gostovega izkustva, zato je zemljevid </a:t>
            </a:r>
            <a:r>
              <a:rPr lang="sl-SI" dirty="0" err="1"/>
              <a:t>empatičnosti</a:t>
            </a:r>
            <a:r>
              <a:rPr lang="sl-SI" dirty="0"/>
              <a:t> zelo koristno orodje za globlje razumevanje vedenja strank. Intervju z gosti je odličen način za izdelavo zemljevidov.</a:t>
            </a:r>
            <a:endParaRPr lang="en-GB"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2626947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lnSpc>
                <a:spcPct val="150000"/>
              </a:lnSpc>
              <a:spcAft>
                <a:spcPts val="1200"/>
              </a:spcAft>
              <a:buFont typeface="Wingdings" panose="05000000000000000000" pitchFamily="2" charset="2"/>
              <a:buNone/>
            </a:pPr>
            <a:endParaRPr lang="sl-SI" sz="1200" dirty="0"/>
          </a:p>
          <a:p>
            <a:pPr marL="171450" indent="-171450">
              <a:lnSpc>
                <a:spcPct val="150000"/>
              </a:lnSpc>
              <a:spcAft>
                <a:spcPts val="1200"/>
              </a:spcAft>
              <a:buFont typeface="Wingdings" panose="05000000000000000000" pitchFamily="2" charset="2"/>
              <a:buChar char="à"/>
            </a:pPr>
            <a:r>
              <a:rPr lang="sl-SI" dirty="0"/>
              <a:t>Ključni koraki predstavljajo </a:t>
            </a:r>
            <a:r>
              <a:rPr lang="sl-SI" b="1" dirty="0"/>
              <a:t>ciljno usmerjene faze</a:t>
            </a:r>
            <a:r>
              <a:rPr lang="sl-SI" dirty="0"/>
              <a:t>, ki jih kupec opravi skozi izkustvo. Vrsta in podrobnost ključnih korakov bo odvisna od splošnega obsega izkustva, ki je bil določen za zemljevid potovanja kupca.</a:t>
            </a:r>
            <a:endParaRPr lang="sl-SI" sz="1200" dirty="0"/>
          </a:p>
          <a:p>
            <a:pPr marL="0" indent="0">
              <a:lnSpc>
                <a:spcPct val="150000"/>
              </a:lnSpc>
              <a:spcAft>
                <a:spcPts val="1200"/>
              </a:spcAft>
              <a:buFont typeface="Wingdings" panose="05000000000000000000" pitchFamily="2" charset="2"/>
              <a:buNone/>
            </a:pPr>
            <a:endParaRPr lang="sl-SI" sz="1200" dirty="0"/>
          </a:p>
          <a:p>
            <a:pPr marL="171450" indent="-171450">
              <a:lnSpc>
                <a:spcPct val="150000"/>
              </a:lnSpc>
              <a:spcAft>
                <a:spcPts val="1200"/>
              </a:spcAft>
              <a:buFont typeface="Wingdings" panose="05000000000000000000" pitchFamily="2" charset="2"/>
              <a:buChar char="à"/>
            </a:pPr>
            <a:r>
              <a:rPr lang="sl-SI" dirty="0"/>
              <a:t>Na potovanju skozi izkustvo je pet ključnih korakov: ozaveščanje, raziskovanje, nakup, uporaba in sledenje. Lahko jih prilagodite, spremenite ali odpravite, druge pa lahko dodate po vašem izboru. Vse je odvisno od </a:t>
            </a:r>
            <a:r>
              <a:rPr lang="sl-SI" b="1" dirty="0"/>
              <a:t>narave</a:t>
            </a:r>
            <a:r>
              <a:rPr lang="sl-SI" dirty="0"/>
              <a:t> (npr. potovanje, nakupovanje, bencinska črpalka), </a:t>
            </a:r>
            <a:r>
              <a:rPr lang="sl-SI" b="1" dirty="0"/>
              <a:t>vrste</a:t>
            </a:r>
            <a:r>
              <a:rPr lang="sl-SI" dirty="0"/>
              <a:t> (npr. rezervacija leta prek spleta v primerjavi z rezervacijo leta pri potovalni agenciji) in </a:t>
            </a:r>
            <a:r>
              <a:rPr lang="sl-SI" b="1" dirty="0"/>
              <a:t>obsega izkustva </a:t>
            </a:r>
            <a:r>
              <a:rPr lang="sl-SI" dirty="0"/>
              <a:t>(npr. celotna potovalna izkušnja </a:t>
            </a:r>
            <a:r>
              <a:rPr lang="sl-SI" dirty="0" err="1"/>
              <a:t>vs</a:t>
            </a:r>
            <a:r>
              <a:rPr lang="sl-SI" dirty="0"/>
              <a:t>. izkušnja rezervacije potovanja).</a:t>
            </a:r>
            <a:endParaRPr lang="sl-SI" sz="1200" dirty="0"/>
          </a:p>
          <a:p>
            <a:pPr marL="171450" indent="-171450">
              <a:lnSpc>
                <a:spcPct val="150000"/>
              </a:lnSpc>
              <a:spcAft>
                <a:spcPts val="1200"/>
              </a:spcAft>
              <a:buFont typeface="Wingdings" panose="05000000000000000000" pitchFamily="2" charset="2"/>
              <a:buChar char="à"/>
            </a:pPr>
            <a:endParaRPr lang="en-GB" sz="1200" dirty="0"/>
          </a:p>
          <a:p>
            <a:pPr>
              <a:lnSpc>
                <a:spcPct val="150000"/>
              </a:lnSpc>
              <a:spcAft>
                <a:spcPts val="1200"/>
              </a:spcAft>
            </a:pPr>
            <a:r>
              <a:rPr lang="en-GB" sz="1200" b="1" dirty="0">
                <a:solidFill>
                  <a:srgbClr val="FDDE00"/>
                </a:solidFill>
                <a:sym typeface="Wingdings" panose="05000000000000000000" pitchFamily="2" charset="2"/>
              </a:rPr>
              <a:t></a:t>
            </a:r>
            <a:r>
              <a:rPr lang="en-GB" sz="1200" b="1" dirty="0">
                <a:sym typeface="Wingdings" panose="05000000000000000000" pitchFamily="2" charset="2"/>
              </a:rPr>
              <a:t> </a:t>
            </a:r>
            <a:r>
              <a:rPr lang="sl-SI" b="1" dirty="0"/>
              <a:t>Namig</a:t>
            </a:r>
            <a:r>
              <a:rPr lang="sl-SI" dirty="0"/>
              <a:t>: Ko identificiramo ključni del izkustva, moramo le razumeti, kaj se zgodi pred in po njem.</a:t>
            </a:r>
            <a:endParaRPr lang="en-GB" sz="1200" dirty="0"/>
          </a:p>
          <a:p>
            <a:endParaRPr lang="en-GB" dirty="0"/>
          </a:p>
          <a:p>
            <a:pPr algn="just">
              <a:lnSpc>
                <a:spcPct val="150000"/>
              </a:lnSpc>
              <a:spcAft>
                <a:spcPts val="1200"/>
              </a:spcAft>
              <a:buClr>
                <a:srgbClr val="FDDE00"/>
              </a:buClr>
              <a:buFont typeface="Arial" panose="020B0604020202020204" pitchFamily="34" charset="0"/>
              <a:buChar char="•"/>
            </a:pPr>
            <a:r>
              <a:rPr lang="en-GB" sz="1400" dirty="0"/>
              <a:t> </a:t>
            </a:r>
            <a:r>
              <a:rPr lang="sl-SI" sz="1200" b="1" dirty="0">
                <a:solidFill>
                  <a:srgbClr val="6ECECB"/>
                </a:solidFill>
              </a:rPr>
              <a:t>Ozaveščanje</a:t>
            </a:r>
            <a:r>
              <a:rPr lang="en-GB" sz="1200" b="1" dirty="0">
                <a:solidFill>
                  <a:srgbClr val="6ECECB"/>
                </a:solidFill>
              </a:rPr>
              <a:t>: </a:t>
            </a:r>
            <a:r>
              <a:rPr lang="sl-SI" sz="1200" b="0" dirty="0">
                <a:solidFill>
                  <a:srgbClr val="6ECECB"/>
                </a:solidFill>
              </a:rPr>
              <a:t>kupec/gost odkrije izkustvo</a:t>
            </a:r>
            <a:r>
              <a:rPr lang="sl-SI" b="0" dirty="0"/>
              <a:t> </a:t>
            </a:r>
            <a:r>
              <a:rPr lang="sl-SI" dirty="0"/>
              <a:t>/ izdelek, ki ga zanima (ali privlači). Z izdelkom lahko pride v stik na družbenih omrežjih, rezervacijskih platformah, OTA, brošurah, potovalnih agencijah, ...</a:t>
            </a:r>
          </a:p>
          <a:p>
            <a:pPr algn="just">
              <a:lnSpc>
                <a:spcPct val="150000"/>
              </a:lnSpc>
              <a:spcAft>
                <a:spcPts val="1200"/>
              </a:spcAft>
              <a:buClr>
                <a:srgbClr val="FDDE00"/>
              </a:buClr>
              <a:buFont typeface="Arial" panose="020B0604020202020204" pitchFamily="34" charset="0"/>
              <a:buChar char="•"/>
            </a:pPr>
            <a:r>
              <a:rPr lang="sl-SI" sz="1200" b="1" dirty="0">
                <a:solidFill>
                  <a:srgbClr val="6ECECB"/>
                </a:solidFill>
              </a:rPr>
              <a:t> </a:t>
            </a:r>
            <a:r>
              <a:rPr lang="en-GB" sz="1200" b="1" dirty="0">
                <a:solidFill>
                  <a:srgbClr val="6ECECB"/>
                </a:solidFill>
              </a:rPr>
              <a:t>R</a:t>
            </a:r>
            <a:r>
              <a:rPr lang="sl-SI" sz="1200" b="1" dirty="0" err="1">
                <a:solidFill>
                  <a:srgbClr val="6ECECB"/>
                </a:solidFill>
              </a:rPr>
              <a:t>aziskovanje</a:t>
            </a:r>
            <a:r>
              <a:rPr lang="en-GB" sz="1200" b="1" dirty="0">
                <a:solidFill>
                  <a:srgbClr val="6ECECB"/>
                </a:solidFill>
              </a:rPr>
              <a:t>: </a:t>
            </a:r>
            <a:r>
              <a:rPr lang="sl-SI" dirty="0"/>
              <a:t>kupec išče več informacij o izdelku in jih primerja z drugimi izdelki. Spletne raziskave so vitalnega pomena v današnjem turizmu.</a:t>
            </a:r>
            <a:endParaRPr lang="sl-SI" sz="1200" b="1" dirty="0">
              <a:solidFill>
                <a:srgbClr val="6ECECB"/>
              </a:solidFill>
            </a:endParaRPr>
          </a:p>
          <a:p>
            <a:pPr algn="just">
              <a:lnSpc>
                <a:spcPct val="150000"/>
              </a:lnSpc>
              <a:spcAft>
                <a:spcPts val="1200"/>
              </a:spcAft>
              <a:buClr>
                <a:srgbClr val="FDDE00"/>
              </a:buClr>
              <a:buFont typeface="Arial" panose="020B0604020202020204" pitchFamily="34" charset="0"/>
              <a:buChar char="•"/>
            </a:pPr>
            <a:r>
              <a:rPr lang="sl-SI" sz="1200" b="1" dirty="0">
                <a:solidFill>
                  <a:srgbClr val="6ECECB"/>
                </a:solidFill>
              </a:rPr>
              <a:t> Nakup</a:t>
            </a:r>
            <a:r>
              <a:rPr lang="en-GB" sz="1200" b="1" dirty="0">
                <a:solidFill>
                  <a:srgbClr val="6ECECB"/>
                </a:solidFill>
              </a:rPr>
              <a:t>: </a:t>
            </a:r>
            <a:r>
              <a:rPr lang="sl-SI" dirty="0"/>
              <a:t>kupec se odloči za nakup izdelka in izvede vse potrebno za nakup (npr. rezervacija, plačilo).</a:t>
            </a:r>
            <a:endParaRPr lang="en-GB" sz="1200" dirty="0"/>
          </a:p>
          <a:p>
            <a:pPr algn="just">
              <a:lnSpc>
                <a:spcPct val="150000"/>
              </a:lnSpc>
              <a:spcAft>
                <a:spcPts val="1200"/>
              </a:spcAft>
              <a:buClr>
                <a:srgbClr val="FDDE00"/>
              </a:buClr>
              <a:buFont typeface="Arial" panose="020B0604020202020204" pitchFamily="34" charset="0"/>
              <a:buChar char="•"/>
            </a:pPr>
            <a:r>
              <a:rPr lang="en-GB" sz="1200" b="1" dirty="0">
                <a:solidFill>
                  <a:srgbClr val="FDDE00"/>
                </a:solidFill>
                <a:effectLst>
                  <a:outerShdw blurRad="38100" dist="38100" dir="2700000" algn="tl">
                    <a:srgbClr val="000000">
                      <a:alpha val="43137"/>
                    </a:srgbClr>
                  </a:outerShdw>
                </a:effectLst>
              </a:rPr>
              <a:t> </a:t>
            </a:r>
            <a:r>
              <a:rPr lang="en-GB" sz="1200" b="1" dirty="0">
                <a:solidFill>
                  <a:srgbClr val="6ECECB"/>
                </a:solidFill>
              </a:rPr>
              <a:t>U</a:t>
            </a:r>
            <a:r>
              <a:rPr lang="sl-SI" sz="1200" b="1" dirty="0">
                <a:solidFill>
                  <a:srgbClr val="6ECECB"/>
                </a:solidFill>
              </a:rPr>
              <a:t>poraba</a:t>
            </a:r>
            <a:r>
              <a:rPr lang="en-GB" sz="1200" b="1" dirty="0">
                <a:solidFill>
                  <a:srgbClr val="6ECECB"/>
                </a:solidFill>
              </a:rPr>
              <a:t>: </a:t>
            </a:r>
            <a:r>
              <a:rPr lang="sl-SI" dirty="0"/>
              <a:t>to je jedro izkušnje, saj stranka ‚porabi izdelek‘. Mnoga podjetja bodo morda želela podaljšati to stopnjo, vključno z dobrodošlico, predstavitvami, aktivnostmi in poročanjem.</a:t>
            </a:r>
            <a:endParaRPr lang="en-GB" sz="1200" dirty="0"/>
          </a:p>
          <a:p>
            <a:pPr algn="just">
              <a:lnSpc>
                <a:spcPct val="150000"/>
              </a:lnSpc>
              <a:spcAft>
                <a:spcPts val="1200"/>
              </a:spcAft>
              <a:buClr>
                <a:srgbClr val="FDDE00"/>
              </a:buClr>
              <a:buFont typeface="Arial" panose="020B0604020202020204" pitchFamily="34" charset="0"/>
              <a:buChar char="•"/>
            </a:pPr>
            <a:r>
              <a:rPr lang="en-GB" sz="1200" dirty="0"/>
              <a:t> </a:t>
            </a:r>
            <a:r>
              <a:rPr lang="sl-SI" sz="1200" b="1" dirty="0">
                <a:solidFill>
                  <a:srgbClr val="6ECECB"/>
                </a:solidFill>
              </a:rPr>
              <a:t>Sledenje</a:t>
            </a:r>
            <a:r>
              <a:rPr lang="en-GB" sz="1200" b="1" dirty="0">
                <a:solidFill>
                  <a:srgbClr val="6ECECB"/>
                </a:solidFill>
              </a:rPr>
              <a:t>: </a:t>
            </a:r>
            <a:r>
              <a:rPr lang="sl-SI" dirty="0"/>
              <a:t>po izkustvu se bodo odnosi med stranko in podjetjem naprej razvijali in (upamo) vodili v zvestobo. Bodisi ‚od ust do ust‘ ali  prek spleta – oboje je za turistična podjetja ključnega pomena.</a:t>
            </a:r>
            <a:endParaRPr lang="en-GB"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126576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Ključne točke zajemajo trenutke in interakcije, ki se zgodijo na spletu, brez povezave, osebno, po telefonu, prek posrednikov, pred, med ali po izkustvu. Segajo od logotipa blagovne znamke do dejanskih izkustev / izdelkov in vsak od njih ima </a:t>
            </a:r>
            <a:r>
              <a:rPr lang="sl-SI" b="1" dirty="0"/>
              <a:t>čustveno vez do strank</a:t>
            </a:r>
            <a:r>
              <a:rPr lang="sl-SI" dirty="0"/>
              <a:t>. Cilj je, da je vsaka interakcija </a:t>
            </a:r>
            <a:r>
              <a:rPr lang="sl-SI" b="1" dirty="0"/>
              <a:t>v vsaki stični točki čim bolj pozitivna.</a:t>
            </a:r>
            <a:endParaRPr lang="en-US" sz="1200" b="1" spc="-2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Zemljevid ključnih točk je namenjen prepoznavanju ključnih trenutkov celotnega doživetja ter kako se stranka počuti v vsakem trenutku izkustva. Omogoča vpogled v primerjavo dejanske izkušnje z želeno izkušnjo, kar omogoča prepoznavanje </a:t>
            </a:r>
            <a:r>
              <a:rPr lang="sl-SI" b="1" dirty="0"/>
              <a:t>priložnosti za izboljšave in optimizacijo izkustva </a:t>
            </a:r>
            <a:r>
              <a:rPr lang="sl-SI" dirty="0"/>
              <a:t>(skozi oči strank).</a:t>
            </a:r>
            <a:endParaRPr lang="en-GB" sz="1200" b="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311141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50" indent="-285750">
              <a:lnSpc>
                <a:spcPct val="150000"/>
              </a:lnSpc>
              <a:buClr>
                <a:srgbClr val="6ECECB"/>
              </a:buClr>
              <a:buFont typeface="Arial" panose="020B0604020202020204" pitchFamily="34" charset="0"/>
              <a:buChar char="•"/>
            </a:pPr>
            <a:r>
              <a:rPr lang="sl-SI" sz="1200" b="1" dirty="0">
                <a:solidFill>
                  <a:srgbClr val="F7981D"/>
                </a:solidFill>
                <a:effectLst>
                  <a:outerShdw blurRad="38100" dist="38100" dir="2700000" algn="tl">
                    <a:srgbClr val="000000">
                      <a:alpha val="43137"/>
                    </a:srgbClr>
                  </a:outerShdw>
                </a:effectLst>
              </a:rPr>
              <a:t>Točka 0</a:t>
            </a:r>
            <a:r>
              <a:rPr lang="en-GB" sz="1200" b="1" dirty="0">
                <a:solidFill>
                  <a:srgbClr val="F7981D"/>
                </a:solidFill>
                <a:effectLst>
                  <a:outerShdw blurRad="38100" dist="38100" dir="2700000" algn="tl">
                    <a:srgbClr val="000000">
                      <a:alpha val="43137"/>
                    </a:srgbClr>
                  </a:outerShdw>
                </a:effectLst>
              </a:rPr>
              <a:t>: </a:t>
            </a:r>
            <a:r>
              <a:rPr lang="sl-SI" dirty="0"/>
              <a:t>raziskava po spletu, ko gost prepozna potrebo / problem.</a:t>
            </a:r>
          </a:p>
          <a:p>
            <a:pPr marL="285750" indent="-285750">
              <a:lnSpc>
                <a:spcPct val="150000"/>
              </a:lnSpc>
              <a:buClr>
                <a:srgbClr val="6ECECB"/>
              </a:buClr>
              <a:buFont typeface="Arial" panose="020B0604020202020204" pitchFamily="34" charset="0"/>
              <a:buChar char="•"/>
            </a:pPr>
            <a:r>
              <a:rPr lang="sl-SI" sz="1200" b="1" dirty="0">
                <a:solidFill>
                  <a:srgbClr val="F7981D"/>
                </a:solidFill>
                <a:effectLst>
                  <a:outerShdw blurRad="38100" dist="38100" dir="2700000" algn="tl">
                    <a:srgbClr val="000000">
                      <a:alpha val="43137"/>
                    </a:srgbClr>
                  </a:outerShdw>
                </a:effectLst>
              </a:rPr>
              <a:t>Prvi stik</a:t>
            </a:r>
            <a:r>
              <a:rPr lang="en-GB" sz="1200" b="1" dirty="0">
                <a:solidFill>
                  <a:srgbClr val="F7981D"/>
                </a:solidFill>
                <a:effectLst>
                  <a:outerShdw blurRad="38100" dist="38100" dir="2700000" algn="tl">
                    <a:srgbClr val="000000">
                      <a:alpha val="43137"/>
                    </a:srgbClr>
                  </a:outerShdw>
                </a:effectLst>
              </a:rPr>
              <a:t>: </a:t>
            </a:r>
            <a:r>
              <a:rPr lang="sl-SI" sz="1200" b="0" dirty="0">
                <a:solidFill>
                  <a:srgbClr val="F7981D"/>
                </a:solidFill>
                <a:effectLst/>
              </a:rPr>
              <a:t>trenutek, ko</a:t>
            </a:r>
            <a:r>
              <a:rPr lang="sl-SI" sz="1200" b="1" dirty="0">
                <a:solidFill>
                  <a:srgbClr val="F7981D"/>
                </a:solidFill>
                <a:effectLst>
                  <a:outerShdw blurRad="38100" dist="38100" dir="2700000" algn="tl">
                    <a:srgbClr val="000000">
                      <a:alpha val="43137"/>
                    </a:srgbClr>
                  </a:outerShdw>
                </a:effectLst>
              </a:rPr>
              <a:t> </a:t>
            </a:r>
            <a:r>
              <a:rPr lang="sl-SI" dirty="0"/>
              <a:t>potencialni gost prvič pride v stik z izdelkom / blagovno znamko.</a:t>
            </a:r>
          </a:p>
          <a:p>
            <a:pPr marL="285750" indent="-285750">
              <a:lnSpc>
                <a:spcPct val="150000"/>
              </a:lnSpc>
              <a:buClr>
                <a:srgbClr val="6ECECB"/>
              </a:buClr>
              <a:buFont typeface="Arial" panose="020B0604020202020204" pitchFamily="34" charset="0"/>
              <a:buChar char="•"/>
            </a:pPr>
            <a:r>
              <a:rPr lang="sl-SI" sz="1200" b="1" dirty="0">
                <a:solidFill>
                  <a:srgbClr val="F7981D"/>
                </a:solidFill>
                <a:effectLst>
                  <a:outerShdw blurRad="38100" dist="38100" dir="2700000" algn="tl">
                    <a:srgbClr val="000000">
                      <a:alpha val="43137"/>
                    </a:srgbClr>
                  </a:outerShdw>
                </a:effectLst>
              </a:rPr>
              <a:t>Drugi stik</a:t>
            </a:r>
            <a:r>
              <a:rPr lang="en-GB" sz="1200" b="1" dirty="0">
                <a:solidFill>
                  <a:srgbClr val="F7981D"/>
                </a:solidFill>
                <a:effectLst>
                  <a:outerShdw blurRad="38100" dist="38100" dir="2700000" algn="tl">
                    <a:srgbClr val="000000">
                      <a:alpha val="43137"/>
                    </a:srgbClr>
                  </a:outerShdw>
                </a:effectLst>
              </a:rPr>
              <a:t>: </a:t>
            </a:r>
            <a:r>
              <a:rPr lang="sl-SI" sz="1200" b="0" dirty="0">
                <a:solidFill>
                  <a:srgbClr val="F7981D"/>
                </a:solidFill>
                <a:effectLst>
                  <a:outerShdw blurRad="38100" dist="38100" dir="2700000" algn="tl">
                    <a:srgbClr val="000000">
                      <a:alpha val="43137"/>
                    </a:srgbClr>
                  </a:outerShdw>
                </a:effectLst>
              </a:rPr>
              <a:t>gost</a:t>
            </a:r>
            <a:r>
              <a:rPr lang="sl-SI" dirty="0"/>
              <a:t> kupi in uporablja izdelek ter vzpostavlja stalni odnos s podjetjem in blagovno znamko.</a:t>
            </a:r>
            <a:endParaRPr lang="en-GB" sz="1200" dirty="0"/>
          </a:p>
          <a:p>
            <a:pPr marL="285750" indent="-285750">
              <a:lnSpc>
                <a:spcPct val="150000"/>
              </a:lnSpc>
              <a:buClr>
                <a:srgbClr val="6ECECB"/>
              </a:buClr>
              <a:buFont typeface="Arial" panose="020B0604020202020204" pitchFamily="34" charset="0"/>
              <a:buChar char="•"/>
            </a:pPr>
            <a:r>
              <a:rPr lang="en-GB" sz="1200" b="1" dirty="0">
                <a:solidFill>
                  <a:srgbClr val="F7981D"/>
                </a:solidFill>
                <a:effectLst>
                  <a:outerShdw blurRad="38100" dist="38100" dir="2700000" algn="tl">
                    <a:srgbClr val="000000">
                      <a:alpha val="43137"/>
                    </a:srgbClr>
                  </a:outerShdw>
                </a:effectLst>
              </a:rPr>
              <a:t>T</a:t>
            </a:r>
            <a:r>
              <a:rPr lang="sl-SI" sz="1200" b="1" dirty="0" err="1">
                <a:solidFill>
                  <a:srgbClr val="F7981D"/>
                </a:solidFill>
                <a:effectLst>
                  <a:outerShdw blurRad="38100" dist="38100" dir="2700000" algn="tl">
                    <a:srgbClr val="000000">
                      <a:alpha val="43137"/>
                    </a:srgbClr>
                  </a:outerShdw>
                </a:effectLst>
              </a:rPr>
              <a:t>retji</a:t>
            </a:r>
            <a:r>
              <a:rPr lang="sl-SI" sz="1200" b="1" dirty="0">
                <a:solidFill>
                  <a:srgbClr val="F7981D"/>
                </a:solidFill>
                <a:effectLst>
                  <a:outerShdw blurRad="38100" dist="38100" dir="2700000" algn="tl">
                    <a:srgbClr val="000000">
                      <a:alpha val="43137"/>
                    </a:srgbClr>
                  </a:outerShdw>
                </a:effectLst>
              </a:rPr>
              <a:t>/zadnji stik</a:t>
            </a:r>
            <a:r>
              <a:rPr lang="en-GB" sz="1200" b="1" dirty="0">
                <a:solidFill>
                  <a:srgbClr val="F7981D"/>
                </a:solidFill>
                <a:effectLst>
                  <a:outerShdw blurRad="38100" dist="38100" dir="2700000" algn="tl">
                    <a:srgbClr val="000000">
                      <a:alpha val="43137"/>
                    </a:srgbClr>
                  </a:outerShdw>
                </a:effectLst>
              </a:rPr>
              <a:t>: </a:t>
            </a:r>
            <a:r>
              <a:rPr lang="sl-SI" dirty="0"/>
              <a:t>gostje zagotovijo povratne informacije in odzive na izdelek / blagovno znamko ter izmenjavo izkušenj</a:t>
            </a:r>
            <a:endParaRPr lang="en-GB"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1704663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Na tej točki načrtovanja že poznamo glavne točke izkustva; vse stične točke v vsaki od njih so načrtovane. Čaka nas še organizacija, načrt zgodbe, ki jo želimo predstaviti ter ustvarjanje njene vizualne podobe.</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Zemljevid in načrt izkustva gosta je lahko ustvarjen na različne načine. Običajno je na vrhu predstavljen obseg izkustva in tip gosta/glavni lik zgodbe. Vodoravna črta prikazuje glavne korake izkustva. Spodaj lahko ustvarite dodatne vrstice za analizo preostalih delov izkustva. Slednje lahko prilagodite glede na vrsto izkušnje, ki jo načrtujete.</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spc="-20" dirty="0"/>
              <a:t>Nekateri primeri</a:t>
            </a:r>
            <a:r>
              <a:rPr lang="en-GB" sz="1200" b="0" spc="-20" dirty="0"/>
              <a:t>:</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sl-SI" b="1" dirty="0"/>
              <a:t>Cilji</a:t>
            </a:r>
            <a:r>
              <a:rPr lang="sl-SI" dirty="0"/>
              <a:t>: Kaj želimo, da gost v vsakem koraku doživi/doseže.</a:t>
            </a:r>
            <a:r>
              <a:rPr lang="en-GB" sz="1200" b="1" spc="-20" dirty="0">
                <a:solidFill>
                  <a:srgbClr val="6ECECB"/>
                </a:solidFill>
              </a:rPr>
              <a:t> </a:t>
            </a:r>
            <a:endParaRPr lang="sl-SI" sz="1200" b="1" spc="-20" dirty="0">
              <a:solidFill>
                <a:srgbClr val="6ECECB"/>
              </a:solidFill>
            </a:endParaRPr>
          </a:p>
          <a:p>
            <a:pPr>
              <a:lnSpc>
                <a:spcPct val="150000"/>
              </a:lnSpc>
              <a:spcAft>
                <a:spcPts val="600"/>
              </a:spcAft>
              <a:buClr>
                <a:srgbClr val="FDDE00"/>
              </a:buClr>
              <a:buFont typeface="Arial" panose="020B0604020202020204" pitchFamily="34" charset="0"/>
              <a:buChar char="•"/>
            </a:pPr>
            <a:r>
              <a:rPr lang="sl-SI" sz="1200" b="1" spc="-20" dirty="0">
                <a:solidFill>
                  <a:srgbClr val="6ECECB"/>
                </a:solidFill>
              </a:rPr>
              <a:t> Dejanja</a:t>
            </a:r>
            <a:r>
              <a:rPr lang="sl-SI" dirty="0"/>
              <a:t>: Kaj gost v vsakem koraku stori za dosego cilja</a:t>
            </a:r>
          </a:p>
          <a:p>
            <a:pPr>
              <a:lnSpc>
                <a:spcPct val="150000"/>
              </a:lnSpc>
              <a:spcAft>
                <a:spcPts val="600"/>
              </a:spcAft>
              <a:buClr>
                <a:srgbClr val="FDDE00"/>
              </a:buClr>
              <a:buFont typeface="Arial" panose="020B0604020202020204" pitchFamily="34" charset="0"/>
              <a:buChar char="•"/>
            </a:pPr>
            <a:r>
              <a:rPr lang="sl-SI" dirty="0"/>
              <a:t> </a:t>
            </a:r>
            <a:r>
              <a:rPr lang="sl-SI" b="1" dirty="0"/>
              <a:t>Stične točke</a:t>
            </a:r>
            <a:r>
              <a:rPr lang="sl-SI" dirty="0"/>
              <a:t>: kje/na katerih točkah gost pride v stik s podjetjem.</a:t>
            </a:r>
          </a:p>
          <a:p>
            <a:pPr>
              <a:lnSpc>
                <a:spcPct val="150000"/>
              </a:lnSpc>
              <a:spcAft>
                <a:spcPts val="600"/>
              </a:spcAft>
              <a:buClr>
                <a:srgbClr val="FDDE00"/>
              </a:buClr>
              <a:buFont typeface="Arial" panose="020B0604020202020204" pitchFamily="34" charset="0"/>
              <a:buChar char="•"/>
            </a:pPr>
            <a:r>
              <a:rPr lang="en-GB" sz="1200" b="1" spc="-20" dirty="0">
                <a:solidFill>
                  <a:srgbClr val="6ECECB"/>
                </a:solidFill>
              </a:rPr>
              <a:t> </a:t>
            </a:r>
            <a:r>
              <a:rPr lang="sl-SI" b="1" dirty="0"/>
              <a:t>Čustva / občutki / misli: </a:t>
            </a:r>
            <a:r>
              <a:rPr lang="sl-SI" dirty="0"/>
              <a:t>razkrijejo gostovo čustveno popotovanje (kaj stranka v vsakem trenutku čuti). Slednje lahko predstavljamo v sliki ali skozi besedilo.</a:t>
            </a:r>
            <a:endParaRPr lang="en-GB" sz="1200" b="0" spc="-20" dirty="0"/>
          </a:p>
          <a:p>
            <a:pPr marL="0" marR="0" lvl="0" indent="0" algn="l" defTabSz="914400" rtl="0" eaLnBrk="1" fontAlgn="auto" latinLnBrk="0" hangingPunct="1">
              <a:lnSpc>
                <a:spcPct val="150000"/>
              </a:lnSpc>
              <a:spcBef>
                <a:spcPts val="0"/>
              </a:spcBef>
              <a:spcAft>
                <a:spcPts val="600"/>
              </a:spcAft>
              <a:buClr>
                <a:srgbClr val="FDDE00"/>
              </a:buClr>
              <a:buSzTx/>
              <a:buFont typeface="Arial" panose="020B0604020202020204" pitchFamily="34" charset="0"/>
              <a:buChar char="•"/>
              <a:tabLst/>
              <a:defRPr/>
            </a:pPr>
            <a:r>
              <a:rPr lang="en-GB" sz="1200" b="1" spc="-20" dirty="0">
                <a:solidFill>
                  <a:srgbClr val="6ECECB"/>
                </a:solidFill>
              </a:rPr>
              <a:t> </a:t>
            </a:r>
            <a:r>
              <a:rPr lang="sl-SI" b="1" dirty="0"/>
              <a:t>Priložnosti za izboljšavo: </a:t>
            </a:r>
            <a:r>
              <a:rPr lang="sl-SI" dirty="0"/>
              <a:t>prepoznavanje točk in načinov za izboljšanje izkustva in interakcije gosta s podjetjem. Zajema lahko naloge, stične točke, trženje…</a:t>
            </a:r>
          </a:p>
          <a:p>
            <a:pPr>
              <a:lnSpc>
                <a:spcPct val="150000"/>
              </a:lnSpc>
              <a:spcAft>
                <a:spcPts val="600"/>
              </a:spcAft>
              <a:buClr>
                <a:srgbClr val="FDDE00"/>
              </a:buClr>
              <a:buFont typeface="Arial" panose="020B0604020202020204" pitchFamily="34" charset="0"/>
              <a:buChar char="•"/>
            </a:pPr>
            <a:endParaRPr lang="en-GB" sz="1200" b="0" spc="-2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63239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50054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63990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3299388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KAJ</a:t>
            </a:r>
            <a:endParaRPr lang="en-GB" dirty="0"/>
          </a:p>
          <a:p>
            <a:pPr>
              <a:spcAft>
                <a:spcPts val="1200"/>
              </a:spcAft>
              <a:buClr>
                <a:srgbClr val="FDDE00"/>
              </a:buClr>
              <a:buFont typeface="Arial" panose="020B0604020202020204" pitchFamily="34" charset="0"/>
              <a:buChar char="•"/>
            </a:pPr>
            <a:r>
              <a:rPr lang="sl-SI" dirty="0"/>
              <a:t>Arhetipska predstavitev korakov, ki jih gost opravi, da doseže določene cilje ali zadovolji posebne potrebe (npr. čokoladna masaža). </a:t>
            </a:r>
          </a:p>
          <a:p>
            <a:pPr>
              <a:spcAft>
                <a:spcPts val="1200"/>
              </a:spcAft>
              <a:buClr>
                <a:srgbClr val="FDDE00"/>
              </a:buClr>
              <a:buFont typeface="Arial" panose="020B0604020202020204" pitchFamily="34" charset="0"/>
              <a:buChar char="•"/>
            </a:pPr>
            <a:r>
              <a:rPr lang="sl-SI" dirty="0"/>
              <a:t>Opredelitev stičnih točk, na katerih stranke komunicirajo s podjetjem, in njihovih občutkov ob tem.</a:t>
            </a:r>
            <a:endParaRPr lang="en-GB" dirty="0">
              <a:solidFill>
                <a:schemeClr val="tx1"/>
              </a:solidFill>
            </a:endParaRPr>
          </a:p>
          <a:p>
            <a:endParaRPr lang="en-GB" dirty="0"/>
          </a:p>
          <a:p>
            <a:r>
              <a:rPr lang="sl-SI" dirty="0"/>
              <a:t>ZAKAJ</a:t>
            </a:r>
            <a:endParaRPr lang="en-GB" dirty="0"/>
          </a:p>
          <a:p>
            <a:pPr>
              <a:spcAft>
                <a:spcPts val="1200"/>
              </a:spcAft>
              <a:buClr>
                <a:srgbClr val="FDDE00"/>
              </a:buClr>
              <a:buFont typeface="Arial" panose="020B0604020202020204" pitchFamily="34" charset="0"/>
              <a:buChar char="•"/>
            </a:pPr>
            <a:r>
              <a:rPr lang="en-GB" dirty="0">
                <a:solidFill>
                  <a:schemeClr val="tx1"/>
                </a:solidFill>
              </a:rPr>
              <a:t> </a:t>
            </a:r>
            <a:r>
              <a:rPr lang="sl-SI" dirty="0">
                <a:solidFill>
                  <a:schemeClr val="tx1"/>
                </a:solidFill>
              </a:rPr>
              <a:t>Zaznajte</a:t>
            </a:r>
            <a:r>
              <a:rPr lang="sl-SI" dirty="0"/>
              <a:t> nepozabne izkušnje, ki jih imajo gostje z vami. </a:t>
            </a:r>
          </a:p>
          <a:p>
            <a:pPr>
              <a:spcAft>
                <a:spcPts val="1200"/>
              </a:spcAft>
              <a:buClr>
                <a:srgbClr val="FDDE00"/>
              </a:buClr>
              <a:buFont typeface="Arial" panose="020B0604020202020204" pitchFamily="34" charset="0"/>
              <a:buChar char="•"/>
            </a:pPr>
            <a:r>
              <a:rPr lang="sl-SI" dirty="0"/>
              <a:t> Razumevanje vedenja strank. </a:t>
            </a:r>
          </a:p>
          <a:p>
            <a:pPr>
              <a:spcAft>
                <a:spcPts val="1200"/>
              </a:spcAft>
              <a:buClr>
                <a:srgbClr val="FDDE00"/>
              </a:buClr>
              <a:buFont typeface="Arial" panose="020B0604020202020204" pitchFamily="34" charset="0"/>
              <a:buChar char="•"/>
            </a:pPr>
            <a:r>
              <a:rPr lang="sl-SI" dirty="0"/>
              <a:t>Ugotovite vrzeli v izkušnji vodenja strank.</a:t>
            </a:r>
          </a:p>
          <a:p>
            <a:pPr>
              <a:spcAft>
                <a:spcPts val="1200"/>
              </a:spcAft>
              <a:buClr>
                <a:srgbClr val="FDDE00"/>
              </a:buClr>
              <a:buFont typeface="Arial" panose="020B0604020202020204" pitchFamily="34" charset="0"/>
              <a:buChar char="•"/>
            </a:pPr>
            <a:endParaRPr lang="en-GB" dirty="0"/>
          </a:p>
          <a:p>
            <a:r>
              <a:rPr lang="sl-SI" dirty="0"/>
              <a:t>KAKO</a:t>
            </a:r>
            <a:endParaRPr lang="en-GB" dirty="0"/>
          </a:p>
          <a:p>
            <a:pPr>
              <a:spcAft>
                <a:spcPts val="1200"/>
              </a:spcAft>
              <a:buClr>
                <a:srgbClr val="FDDE00"/>
              </a:buClr>
              <a:buFont typeface="Arial" panose="020B0604020202020204" pitchFamily="34" charset="0"/>
              <a:buChar char="•"/>
            </a:pPr>
            <a:r>
              <a:rPr lang="en-GB" dirty="0">
                <a:solidFill>
                  <a:schemeClr val="tx1"/>
                </a:solidFill>
              </a:rPr>
              <a:t> </a:t>
            </a:r>
            <a:r>
              <a:rPr lang="sl-SI" dirty="0"/>
              <a:t>Anketiranje gostov. </a:t>
            </a:r>
          </a:p>
          <a:p>
            <a:pPr>
              <a:spcAft>
                <a:spcPts val="1200"/>
              </a:spcAft>
              <a:buClr>
                <a:srgbClr val="FDDE00"/>
              </a:buClr>
              <a:buFont typeface="Arial" panose="020B0604020202020204" pitchFamily="34" charset="0"/>
              <a:buChar char="•"/>
            </a:pPr>
            <a:r>
              <a:rPr lang="sl-SI" dirty="0"/>
              <a:t> Branje drugih zemljevidov izkustev gostov.</a:t>
            </a:r>
          </a:p>
          <a:p>
            <a:pPr>
              <a:spcAft>
                <a:spcPts val="1200"/>
              </a:spcAft>
              <a:buClr>
                <a:srgbClr val="FDDE00"/>
              </a:buClr>
              <a:buFont typeface="Arial" panose="020B0604020202020204" pitchFamily="34" charset="0"/>
              <a:buChar char="•"/>
            </a:pPr>
            <a:endParaRPr lang="en-GB" dirty="0"/>
          </a:p>
          <a:p>
            <a:r>
              <a:rPr lang="sl-SI" dirty="0"/>
              <a:t>KDAJ</a:t>
            </a:r>
            <a:endParaRPr lang="en-GB" dirty="0"/>
          </a:p>
          <a:p>
            <a:pPr>
              <a:spcAft>
                <a:spcPts val="1200"/>
              </a:spcAft>
              <a:buClr>
                <a:srgbClr val="FDDE00"/>
              </a:buClr>
              <a:buFont typeface="Arial" panose="020B0604020202020204" pitchFamily="34" charset="0"/>
              <a:buChar char="•"/>
            </a:pPr>
            <a:r>
              <a:rPr lang="en-GB" dirty="0">
                <a:solidFill>
                  <a:schemeClr val="tx1"/>
                </a:solidFill>
              </a:rPr>
              <a:t> </a:t>
            </a:r>
            <a:r>
              <a:rPr lang="sl-SI" dirty="0"/>
              <a:t>Ko morate pripraviti nove tržne strategije in izboljšati izkustvo strank.</a:t>
            </a: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46282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400964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pPr>
            <a:r>
              <a:rPr lang="sl-SI" dirty="0"/>
              <a:t>Vzpostavitev zemljevida in potovanja strank je zelo koristna tehnika. Vendar pa je treba jasno zaznati situacijo, ki jo je treba začrtati:</a:t>
            </a:r>
          </a:p>
          <a:p>
            <a:pPr marL="171450" indent="-171450">
              <a:lnSpc>
                <a:spcPct val="150000"/>
              </a:lnSpc>
              <a:spcAft>
                <a:spcPts val="600"/>
              </a:spcAft>
              <a:buFont typeface="Arial" panose="020B0604020202020204" pitchFamily="34" charset="0"/>
              <a:buChar char="•"/>
            </a:pPr>
            <a:r>
              <a:rPr lang="sl-SI" dirty="0"/>
              <a:t>Morda si želite oblikovati </a:t>
            </a:r>
            <a:r>
              <a:rPr lang="sl-SI" b="1" dirty="0"/>
              <a:t>vrhunski zemljevid, ki opisuje celovito izkušnjo. </a:t>
            </a:r>
            <a:r>
              <a:rPr lang="sl-SI" b="0" dirty="0"/>
              <a:t>Slednje je nedvomno potrebno</a:t>
            </a:r>
            <a:r>
              <a:rPr lang="sl-SI" dirty="0"/>
              <a:t>, če imate splošen pregled običajnega potovanja kupca. Morda pa namesto tega želite ustvariti </a:t>
            </a:r>
            <a:r>
              <a:rPr lang="sl-SI" b="1" dirty="0"/>
              <a:t>podroben zemljevid, ki je osredotoča na določeno stopnjo potovanja,</a:t>
            </a:r>
            <a:r>
              <a:rPr lang="sl-SI" dirty="0"/>
              <a:t> ki ponuja globok vpogled v ta poseben del procesa.</a:t>
            </a:r>
            <a:endParaRPr lang="en-GB" sz="1200" spc="-40" dirty="0"/>
          </a:p>
          <a:p>
            <a:pPr marL="171450" indent="-171450">
              <a:lnSpc>
                <a:spcPct val="150000"/>
              </a:lnSpc>
              <a:spcAft>
                <a:spcPts val="600"/>
              </a:spcAft>
              <a:buClr>
                <a:srgbClr val="FDDE00"/>
              </a:buClr>
              <a:buFont typeface="Arial" panose="020B0604020202020204" pitchFamily="34" charset="0"/>
              <a:buChar char="•"/>
            </a:pPr>
            <a:r>
              <a:rPr lang="sl-SI" dirty="0"/>
              <a:t>Lahko pa se odločite tudi za </a:t>
            </a:r>
            <a:r>
              <a:rPr lang="sl-SI" b="1" dirty="0"/>
              <a:t>preslikavo dejanskega stanja obstoječega izdelka</a:t>
            </a:r>
            <a:r>
              <a:rPr lang="sl-SI" dirty="0"/>
              <a:t>, prepoznavanje in dokumentiranje obstoječih težav in iskanje ustreznih rešitev  Lahko se odločite tudi </a:t>
            </a:r>
            <a:r>
              <a:rPr lang="sl-SI" b="1" dirty="0"/>
              <a:t>za načrtovanje predvidenega stanja za izdelek</a:t>
            </a:r>
            <a:r>
              <a:rPr lang="sl-SI" dirty="0"/>
              <a:t>, </a:t>
            </a:r>
            <a:r>
              <a:rPr lang="sl-SI" b="1" dirty="0"/>
              <a:t>ki še ne obstaja </a:t>
            </a:r>
            <a:r>
              <a:rPr lang="sl-SI" dirty="0"/>
              <a:t>(tj. zasnova novih izkušenj) in predstavlja idealni scenarij, ki ga je treba šele doseči.</a:t>
            </a:r>
            <a:endParaRPr lang="en-GB" sz="1200" spc="-3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80886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pPr>
            <a:endParaRPr lang="en-GB" sz="1200" spc="-3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3381165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Tipi gostov niso stereotipi (tj. vnaprej zasnovane ideje), temveč prej arhetipi (tj. idealni tipi gosta), ki odražajo običajne vzorce vedenja, potreb in čustev, motivacije, frustracije, pričakovanja in želje. Tipi gostov pomagajo ustvariti občutek </a:t>
            </a:r>
            <a:r>
              <a:rPr lang="sl-SI" dirty="0" err="1"/>
              <a:t>empatičnosti</a:t>
            </a:r>
            <a:r>
              <a:rPr lang="sl-SI" dirty="0"/>
              <a:t> in pomagajo vstopiti v gostove čevlje, kar je ključni element za ustrezno uporabo Zemljevida izkustva in za kakršno koli oblikovalsko pobudo. Tipi gostov pomagajo razumeti človeško vedenje.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370409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09962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Zemljevidi izkustev gostov temeljijo na dokazih glede določenih situacij. Potrebno je vedeti, kaj gostje vidijo in počnejo, prav tako pa se je treba pogovoriti z gosti, da bi razumeli, kaj je pomen izkustva in kaj naj ob posamezni točki čutijo.</a:t>
            </a:r>
            <a:endParaRPr lang="en-GB" sz="1200" dirty="0"/>
          </a:p>
          <a:p>
            <a:pPr marL="0" indent="0">
              <a:spcAft>
                <a:spcPts val="300"/>
              </a:spcAft>
              <a:buClr>
                <a:srgbClr val="6ECECB"/>
              </a:buClr>
              <a:buFont typeface="Calibri" panose="020F0502020204030204" pitchFamily="34" charset="0"/>
              <a:buNone/>
            </a:pPr>
            <a:endParaRPr lang="sl-SI" sz="1200" dirty="0">
              <a:solidFill>
                <a:schemeClr val="tx1"/>
              </a:solidFill>
            </a:endParaRPr>
          </a:p>
          <a:p>
            <a:pPr marL="0" indent="0">
              <a:spcAft>
                <a:spcPts val="300"/>
              </a:spcAft>
              <a:buClr>
                <a:srgbClr val="6ECECB"/>
              </a:buClr>
              <a:buFont typeface="Calibri" panose="020F0502020204030204" pitchFamily="34" charset="0"/>
              <a:buNone/>
            </a:pPr>
            <a:r>
              <a:rPr lang="sl-SI" dirty="0"/>
              <a:t>Pri zbiranju podatkov za ustvarjanje zemljevida izkustva gosta bi morali poskušati prepoznati: </a:t>
            </a:r>
          </a:p>
          <a:p>
            <a:pPr marL="171450" indent="-171450">
              <a:spcAft>
                <a:spcPts val="300"/>
              </a:spcAft>
              <a:buClr>
                <a:srgbClr val="6ECECB"/>
              </a:buClr>
              <a:buFontTx/>
              <a:buChar char="-"/>
            </a:pPr>
            <a:r>
              <a:rPr lang="sl-SI" dirty="0"/>
              <a:t>Kar se zgodi... </a:t>
            </a:r>
          </a:p>
          <a:p>
            <a:pPr marL="171450" indent="-171450">
              <a:spcAft>
                <a:spcPts val="300"/>
              </a:spcAft>
              <a:buClr>
                <a:srgbClr val="6ECECB"/>
              </a:buClr>
              <a:buFontTx/>
              <a:buChar char="-"/>
            </a:pPr>
            <a:r>
              <a:rPr lang="sl-SI" dirty="0"/>
              <a:t>Kaj gost naredi / mora storiti ... </a:t>
            </a:r>
          </a:p>
          <a:p>
            <a:pPr marL="171450" indent="-171450">
              <a:spcAft>
                <a:spcPts val="300"/>
              </a:spcAft>
              <a:buClr>
                <a:srgbClr val="6ECECB"/>
              </a:buClr>
              <a:buFontTx/>
              <a:buChar char="-"/>
            </a:pPr>
            <a:r>
              <a:rPr lang="sl-SI" dirty="0"/>
              <a:t>Kako se počuti gost ... </a:t>
            </a:r>
          </a:p>
          <a:p>
            <a:pPr marL="171450" indent="-171450">
              <a:spcAft>
                <a:spcPts val="300"/>
              </a:spcAft>
              <a:buClr>
                <a:srgbClr val="6ECECB"/>
              </a:buClr>
              <a:buFontTx/>
              <a:buChar char="-"/>
            </a:pPr>
            <a:r>
              <a:rPr lang="sl-SI" dirty="0"/>
              <a:t>Kaj gost pričakuje / želi ... </a:t>
            </a:r>
          </a:p>
          <a:p>
            <a:pPr marL="171450" indent="-171450">
              <a:spcAft>
                <a:spcPts val="300"/>
              </a:spcAft>
              <a:buClr>
                <a:srgbClr val="6ECECB"/>
              </a:buClr>
              <a:buFontTx/>
              <a:buChar char="-"/>
            </a:pPr>
            <a:r>
              <a:rPr lang="sl-SI" dirty="0"/>
              <a:t>Kako gost komunicira s podjetjem ...</a:t>
            </a:r>
            <a:endParaRPr lang="en-GB" sz="1200" dirty="0">
              <a:solidFill>
                <a:schemeClr val="tx1"/>
              </a:solidFill>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1855616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0.xml"/><Relationship Id="rId1" Type="http://schemas.openxmlformats.org/officeDocument/2006/relationships/video" Target="https://www.youtube.com/embed/VAAz_llXgn0?feature=oembed" TargetMode="External"/><Relationship Id="rId5" Type="http://schemas.openxmlformats.org/officeDocument/2006/relationships/image" Target="../media/image18.png"/><Relationship Id="rId4" Type="http://schemas.openxmlformats.org/officeDocument/2006/relationships/hyperlink" Target="https://youtu.be/VAAz_llXgn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4jPp2NdDYY" TargetMode="External"/><Relationship Id="rId2" Type="http://schemas.openxmlformats.org/officeDocument/2006/relationships/slideLayout" Target="../slideLayouts/slideLayout20.xml"/><Relationship Id="rId1" Type="http://schemas.openxmlformats.org/officeDocument/2006/relationships/video" Target="https://www.youtube.com/embed/d4jPp2NdDYY?feature=oembed" TargetMode="External"/><Relationship Id="rId5" Type="http://schemas.openxmlformats.org/officeDocument/2006/relationships/image" Target="../media/image18.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NaJjn25hTXU" TargetMode="External"/><Relationship Id="rId2" Type="http://schemas.openxmlformats.org/officeDocument/2006/relationships/slideLayout" Target="../slideLayouts/slideLayout20.xml"/><Relationship Id="rId1" Type="http://schemas.openxmlformats.org/officeDocument/2006/relationships/video" Target="https://www.youtube.com/embed/NaJjn25hTXU?feature=oembed" TargetMode="External"/><Relationship Id="rId5" Type="http://schemas.openxmlformats.org/officeDocument/2006/relationships/image" Target="../media/image18.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hyperlink" Target="https://online.visual-paradigm.com/pt/diagrams/templates/customer-journey-mapping/online-travel-agenc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hyperlink" Target="https://www.cleanpix.com/blog/2018/10/18/creating-buyer-personas-for-the-travel-industry/" TargetMode="External"/><Relationship Id="rId3" Type="http://schemas.openxmlformats.org/officeDocument/2006/relationships/hyperlink" Target="https://uxdesign.cc/customer-journey-map-service-blueprinting-f06750312150" TargetMode="External"/><Relationship Id="rId7" Type="http://schemas.openxmlformats.org/officeDocument/2006/relationships/hyperlink" Target="http://www.hollyg.com.au/tourismupgrade/create-customer-personas-tourism/" TargetMode="External"/><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hyperlink" Target="https://blog.practicalservicedesign.com/the-difference-between-a-journey-map-and-a-service-blueprint-31a6e24c4a6c" TargetMode="External"/><Relationship Id="rId5" Type="http://schemas.openxmlformats.org/officeDocument/2006/relationships/hyperlink" Target="https://www.changefactory.com.au/industry/hospitality/moments-truth/" TargetMode="External"/><Relationship Id="rId4" Type="http://schemas.openxmlformats.org/officeDocument/2006/relationships/hyperlink" Target="https://boagworld.com/audio/customer-journey-mappin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3998259" y="4347596"/>
            <a:ext cx="7850725" cy="697353"/>
          </a:xfrm>
        </p:spPr>
        <p:txBody>
          <a:bodyPr/>
          <a:lstStyle/>
          <a:p>
            <a:r>
              <a:rPr lang="sl-SI" sz="4000" dirty="0">
                <a:solidFill>
                  <a:schemeClr val="bg1"/>
                </a:solidFill>
                <a:effectLst>
                  <a:outerShdw blurRad="38100" dist="38100" dir="2700000" algn="tl">
                    <a:srgbClr val="000000">
                      <a:alpha val="43137"/>
                    </a:srgbClr>
                  </a:outerShdw>
                </a:effectLst>
              </a:rPr>
              <a:t>Po zemljevidu izkustev naših gostov</a:t>
            </a:r>
            <a:endParaRPr lang="en-US" sz="40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 5</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ultimédia Online 3" title="About customer journey maps and why to use them">
            <a:hlinkClick r:id="" action="ppaction://media"/>
            <a:extLst>
              <a:ext uri="{FF2B5EF4-FFF2-40B4-BE49-F238E27FC236}">
                <a16:creationId xmlns:a16="http://schemas.microsoft.com/office/drawing/2014/main" id="{12BF52A3-4D69-4662-B8C6-FEF112EA1D57}"/>
              </a:ext>
            </a:extLst>
          </p:cNvPr>
          <p:cNvPicPr>
            <a:picLocks noRot="1"/>
          </p:cNvPicPr>
          <p:nvPr>
            <a:videoFile r:link="rId1"/>
          </p:nvPr>
        </p:nvPicPr>
        <p:blipFill>
          <a:blip r:embed="rId3"/>
          <a:stretch>
            <a:fillRect/>
          </a:stretch>
        </p:blipFill>
        <p:spPr>
          <a:xfrm>
            <a:off x="2686050" y="1285370"/>
            <a:ext cx="6948000" cy="4284000"/>
          </a:xfrm>
          <a:prstGeom prst="rect">
            <a:avLst/>
          </a:prstGeom>
        </p:spPr>
      </p:pic>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https://youtu.be/VAAz_llXgn0</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sp>
        <p:nvSpPr>
          <p:cNvPr id="4" name="CaixaDeTexto 3">
            <a:extLst>
              <a:ext uri="{FF2B5EF4-FFF2-40B4-BE49-F238E27FC236}">
                <a16:creationId xmlns:a16="http://schemas.microsoft.com/office/drawing/2014/main" id="{FBCD47BC-AE54-4CCB-958D-020E3BCED47E}"/>
              </a:ext>
            </a:extLst>
          </p:cNvPr>
          <p:cNvSpPr txBox="1"/>
          <p:nvPr/>
        </p:nvSpPr>
        <p:spPr>
          <a:xfrm>
            <a:off x="9843516" y="1228725"/>
            <a:ext cx="2293620" cy="1569660"/>
          </a:xfrm>
          <a:prstGeom prst="rect">
            <a:avLst/>
          </a:prstGeom>
          <a:noFill/>
        </p:spPr>
        <p:txBody>
          <a:bodyPr wrap="square">
            <a:spAutoFit/>
          </a:bodyPr>
          <a:lstStyle/>
          <a:p>
            <a:r>
              <a:rPr lang="en-GB" sz="2400" b="1" i="1" dirty="0">
                <a:solidFill>
                  <a:schemeClr val="bg1">
                    <a:lumMod val="65000"/>
                  </a:schemeClr>
                </a:solidFill>
              </a:rPr>
              <a:t>About customer journey maps and why to use them</a:t>
            </a:r>
          </a:p>
        </p:txBody>
      </p:sp>
    </p:spTree>
    <p:extLst>
      <p:ext uri="{BB962C8B-B14F-4D97-AF65-F5344CB8AC3E}">
        <p14:creationId xmlns:p14="http://schemas.microsoft.com/office/powerpoint/2010/main" val="383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BBAA260E-2FE0-49B7-901E-AFE75D886ED8}"/>
              </a:ext>
            </a:extLst>
          </p:cNvPr>
          <p:cNvPicPr>
            <a:picLocks noGrp="1" noChangeAspect="1"/>
          </p:cNvPicPr>
          <p:nvPr>
            <p:ph type="pic" sz="quarter" idx="19"/>
          </p:nvPr>
        </p:nvPicPr>
        <p:blipFill rotWithShape="1">
          <a:blip r:embed="rId3"/>
          <a:srcRect t="10526" b="10526"/>
          <a:stretch/>
        </p:blipFill>
        <p:spPr/>
      </p:pic>
      <p:sp>
        <p:nvSpPr>
          <p:cNvPr id="7" name="Text Placeholder 1">
            <a:extLst>
              <a:ext uri="{FF2B5EF4-FFF2-40B4-BE49-F238E27FC236}">
                <a16:creationId xmlns:a16="http://schemas.microsoft.com/office/drawing/2014/main" id="{AE3E7F51-8DA3-407B-98FC-EFACE6BF5B58}"/>
              </a:ext>
            </a:extLst>
          </p:cNvPr>
          <p:cNvSpPr>
            <a:spLocks noGrp="1"/>
          </p:cNvSpPr>
          <p:nvPr>
            <p:ph type="body" sz="quarter" idx="13"/>
          </p:nvPr>
        </p:nvSpPr>
        <p:spPr>
          <a:xfrm>
            <a:off x="205213" y="936395"/>
            <a:ext cx="3058492" cy="3297980"/>
          </a:xfrm>
        </p:spPr>
        <p:txBody>
          <a:bodyPr lIns="0" rIns="0">
            <a:noAutofit/>
          </a:bodyPr>
          <a:lstStyle/>
          <a:p>
            <a:pPr>
              <a:lnSpc>
                <a:spcPct val="100000"/>
              </a:lnSpc>
            </a:pPr>
            <a:r>
              <a:rPr lang="en-US" sz="9600" dirty="0">
                <a:solidFill>
                  <a:schemeClr val="bg1"/>
                </a:solidFill>
                <a:effectLst>
                  <a:outerShdw blurRad="38100" dist="38100" dir="2700000" algn="tl">
                    <a:srgbClr val="000000">
                      <a:alpha val="43137"/>
                    </a:srgbClr>
                  </a:outerShdw>
                </a:effectLst>
              </a:rPr>
              <a:t>5.2.</a:t>
            </a:r>
          </a:p>
          <a:p>
            <a:pPr>
              <a:lnSpc>
                <a:spcPct val="100000"/>
              </a:lnSpc>
            </a:pPr>
            <a:r>
              <a:rPr lang="en-US" dirty="0">
                <a:solidFill>
                  <a:schemeClr val="bg1"/>
                </a:solidFill>
                <a:effectLst>
                  <a:outerShdw blurRad="38100" dist="38100" dir="2700000" algn="tl">
                    <a:srgbClr val="000000">
                      <a:alpha val="43137"/>
                    </a:srgbClr>
                  </a:outerShdw>
                </a:effectLst>
              </a:rPr>
              <a:t>CJM </a:t>
            </a:r>
            <a:r>
              <a:rPr lang="sl-SI" dirty="0">
                <a:solidFill>
                  <a:schemeClr val="bg1"/>
                </a:solidFill>
                <a:effectLst>
                  <a:outerShdw blurRad="38100" dist="38100" dir="2700000" algn="tl">
                    <a:srgbClr val="000000">
                      <a:alpha val="43137"/>
                    </a:srgbClr>
                  </a:outerShdw>
                </a:effectLst>
              </a:rPr>
              <a:t>(</a:t>
            </a:r>
            <a:r>
              <a:rPr lang="sl-SI" dirty="0" err="1">
                <a:solidFill>
                  <a:schemeClr val="bg1"/>
                </a:solidFill>
                <a:effectLst>
                  <a:outerShdw blurRad="38100" dist="38100" dir="2700000" algn="tl">
                    <a:srgbClr val="000000">
                      <a:alpha val="43137"/>
                    </a:srgbClr>
                  </a:outerShdw>
                </a:effectLst>
              </a:rPr>
              <a:t>customer</a:t>
            </a:r>
            <a:r>
              <a:rPr lang="sl-SI" dirty="0">
                <a:solidFill>
                  <a:schemeClr val="bg1"/>
                </a:solidFill>
                <a:effectLst>
                  <a:outerShdw blurRad="38100" dist="38100" dir="2700000" algn="tl">
                    <a:srgbClr val="000000">
                      <a:alpha val="43137"/>
                    </a:srgbClr>
                  </a:outerShdw>
                </a:effectLst>
              </a:rPr>
              <a:t> </a:t>
            </a:r>
            <a:r>
              <a:rPr lang="sl-SI" dirty="0" err="1">
                <a:solidFill>
                  <a:schemeClr val="bg1"/>
                </a:solidFill>
                <a:effectLst>
                  <a:outerShdw blurRad="38100" dist="38100" dir="2700000" algn="tl">
                    <a:srgbClr val="000000">
                      <a:alpha val="43137"/>
                    </a:srgbClr>
                  </a:outerShdw>
                </a:effectLst>
              </a:rPr>
              <a:t>journey</a:t>
            </a:r>
            <a:r>
              <a:rPr lang="sl-SI" dirty="0">
                <a:solidFill>
                  <a:schemeClr val="bg1"/>
                </a:solidFill>
                <a:effectLst>
                  <a:outerShdw blurRad="38100" dist="38100" dir="2700000" algn="tl">
                    <a:srgbClr val="000000">
                      <a:alpha val="43137"/>
                    </a:srgbClr>
                  </a:outerShdw>
                </a:effectLst>
              </a:rPr>
              <a:t> map) </a:t>
            </a:r>
          </a:p>
          <a:p>
            <a:pPr>
              <a:lnSpc>
                <a:spcPct val="100000"/>
              </a:lnSpc>
            </a:pPr>
            <a:r>
              <a:rPr lang="sl-SI" dirty="0">
                <a:solidFill>
                  <a:schemeClr val="bg1"/>
                </a:solidFill>
                <a:effectLst>
                  <a:outerShdw blurRad="38100" dist="38100" dir="2700000" algn="tl">
                    <a:srgbClr val="000000">
                      <a:alpha val="43137"/>
                    </a:srgbClr>
                  </a:outerShdw>
                </a:effectLst>
              </a:rPr>
              <a:t>v praksi</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026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E1CD160-552F-4497-A367-1A0F6D7720A6}"/>
              </a:ext>
            </a:extLst>
          </p:cNvPr>
          <p:cNvPicPr>
            <a:picLocks noChangeAspect="1"/>
          </p:cNvPicPr>
          <p:nvPr/>
        </p:nvPicPr>
        <p:blipFill>
          <a:blip r:embed="rId2"/>
          <a:stretch>
            <a:fillRect/>
          </a:stretch>
        </p:blipFill>
        <p:spPr>
          <a:xfrm>
            <a:off x="7617437" y="0"/>
            <a:ext cx="4574564"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97421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t>CJM</a:t>
            </a:r>
            <a:r>
              <a:rPr lang="sl-SI" sz="2800" b="1" dirty="0"/>
              <a:t>, zemljevid gostovega izkustva – v praksi</a:t>
            </a:r>
            <a:endParaRPr lang="en-US" sz="2800" b="1" dirty="0"/>
          </a:p>
        </p:txBody>
      </p:sp>
      <p:sp>
        <p:nvSpPr>
          <p:cNvPr id="11" name="Seta: Divisa 10">
            <a:extLst>
              <a:ext uri="{FF2B5EF4-FFF2-40B4-BE49-F238E27FC236}">
                <a16:creationId xmlns:a16="http://schemas.microsoft.com/office/drawing/2014/main" id="{EAB55B9C-3A69-4779-872C-30CBAA642D31}"/>
              </a:ext>
            </a:extLst>
          </p:cNvPr>
          <p:cNvSpPr/>
          <p:nvPr/>
        </p:nvSpPr>
        <p:spPr>
          <a:xfrm rot="5400000">
            <a:off x="869746" y="405561"/>
            <a:ext cx="936000" cy="1980000"/>
          </a:xfrm>
          <a:prstGeom prst="chevron">
            <a:avLst>
              <a:gd name="adj" fmla="val 16667"/>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l-SI" sz="2400" b="1" dirty="0">
                <a:solidFill>
                  <a:schemeClr val="bg1"/>
                </a:solidFill>
                <a:effectLst>
                  <a:outerShdw blurRad="38100" dist="38100" dir="2700000" algn="tl">
                    <a:srgbClr val="000000">
                      <a:alpha val="43137"/>
                    </a:srgbClr>
                  </a:outerShdw>
                </a:effectLst>
              </a:rPr>
              <a:t>Pripravi scenarij</a:t>
            </a:r>
            <a:endParaRPr lang="en-GB" sz="2400" b="1" dirty="0">
              <a:solidFill>
                <a:schemeClr val="bg1"/>
              </a:solidFill>
              <a:effectLst>
                <a:outerShdw blurRad="38100" dist="38100" dir="2700000" algn="tl">
                  <a:srgbClr val="000000">
                    <a:alpha val="43137"/>
                  </a:srgbClr>
                </a:outerShdw>
              </a:effectLst>
            </a:endParaRPr>
          </a:p>
        </p:txBody>
      </p:sp>
      <p:sp>
        <p:nvSpPr>
          <p:cNvPr id="13" name="Seta: Divisa 12">
            <a:extLst>
              <a:ext uri="{FF2B5EF4-FFF2-40B4-BE49-F238E27FC236}">
                <a16:creationId xmlns:a16="http://schemas.microsoft.com/office/drawing/2014/main" id="{81D40CB1-17BC-477E-B4F9-D464339CC9ED}"/>
              </a:ext>
            </a:extLst>
          </p:cNvPr>
          <p:cNvSpPr/>
          <p:nvPr/>
        </p:nvSpPr>
        <p:spPr>
          <a:xfrm rot="5400000">
            <a:off x="869746" y="1294125"/>
            <a:ext cx="936000" cy="1980000"/>
          </a:xfrm>
          <a:prstGeom prst="chevron">
            <a:avLst>
              <a:gd name="adj" fmla="val 16667"/>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l-SI" sz="2400" b="1" dirty="0">
                <a:solidFill>
                  <a:schemeClr val="bg1"/>
                </a:solidFill>
                <a:effectLst>
                  <a:outerShdw blurRad="38100" dist="38100" dir="2700000" algn="tl">
                    <a:srgbClr val="000000">
                      <a:alpha val="43137"/>
                    </a:srgbClr>
                  </a:outerShdw>
                </a:effectLst>
              </a:rPr>
              <a:t>Določi tip osebnosti</a:t>
            </a:r>
            <a:endParaRPr lang="en-GB" sz="2400" b="1" dirty="0">
              <a:solidFill>
                <a:schemeClr val="bg1"/>
              </a:solidFill>
              <a:effectLst>
                <a:outerShdw blurRad="38100" dist="38100" dir="2700000" algn="tl">
                  <a:srgbClr val="000000">
                    <a:alpha val="43137"/>
                  </a:srgbClr>
                </a:outerShdw>
              </a:effectLst>
            </a:endParaRPr>
          </a:p>
        </p:txBody>
      </p:sp>
      <p:sp>
        <p:nvSpPr>
          <p:cNvPr id="15" name="Seta: Divisa 14">
            <a:extLst>
              <a:ext uri="{FF2B5EF4-FFF2-40B4-BE49-F238E27FC236}">
                <a16:creationId xmlns:a16="http://schemas.microsoft.com/office/drawing/2014/main" id="{D6283780-B249-459D-924A-61663458A351}"/>
              </a:ext>
            </a:extLst>
          </p:cNvPr>
          <p:cNvSpPr/>
          <p:nvPr/>
        </p:nvSpPr>
        <p:spPr>
          <a:xfrm rot="5400000">
            <a:off x="869746" y="2182689"/>
            <a:ext cx="936000" cy="1980000"/>
          </a:xfrm>
          <a:prstGeom prst="chevron">
            <a:avLst>
              <a:gd name="adj" fmla="val 16667"/>
            </a:avLst>
          </a:prstGeom>
          <a:solidFill>
            <a:srgbClr val="76C6D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l-SI" sz="2400" b="1" dirty="0">
                <a:solidFill>
                  <a:schemeClr val="bg1"/>
                </a:solidFill>
                <a:effectLst>
                  <a:outerShdw blurRad="38100" dist="38100" dir="2700000" algn="tl">
                    <a:srgbClr val="000000">
                      <a:alpha val="43137"/>
                    </a:srgbClr>
                  </a:outerShdw>
                </a:effectLst>
              </a:rPr>
              <a:t>Razišči</a:t>
            </a:r>
            <a:endParaRPr lang="en-GB" sz="2400" b="1" dirty="0">
              <a:solidFill>
                <a:schemeClr val="bg1"/>
              </a:solidFill>
              <a:effectLst>
                <a:outerShdw blurRad="38100" dist="38100" dir="2700000" algn="tl">
                  <a:srgbClr val="000000">
                    <a:alpha val="43137"/>
                  </a:srgbClr>
                </a:outerShdw>
              </a:effectLst>
            </a:endParaRPr>
          </a:p>
        </p:txBody>
      </p:sp>
      <p:sp>
        <p:nvSpPr>
          <p:cNvPr id="17" name="Seta: Divisa 16">
            <a:extLst>
              <a:ext uri="{FF2B5EF4-FFF2-40B4-BE49-F238E27FC236}">
                <a16:creationId xmlns:a16="http://schemas.microsoft.com/office/drawing/2014/main" id="{E4B7EAB6-DBC9-409E-8E3F-B0627DFF9450}"/>
              </a:ext>
            </a:extLst>
          </p:cNvPr>
          <p:cNvSpPr/>
          <p:nvPr/>
        </p:nvSpPr>
        <p:spPr>
          <a:xfrm rot="5400000">
            <a:off x="869746" y="3071254"/>
            <a:ext cx="936000" cy="1980000"/>
          </a:xfrm>
          <a:prstGeom prst="chevron">
            <a:avLst>
              <a:gd name="adj" fmla="val 16667"/>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400" b="1" dirty="0">
                <a:solidFill>
                  <a:schemeClr val="bg1"/>
                </a:solidFill>
                <a:effectLst>
                  <a:outerShdw blurRad="38100" dist="38100" dir="2700000" algn="tl">
                    <a:srgbClr val="000000">
                      <a:alpha val="43137"/>
                    </a:srgbClr>
                  </a:outerShdw>
                </a:effectLst>
              </a:rPr>
              <a:t> </a:t>
            </a:r>
            <a:r>
              <a:rPr lang="sl-SI" sz="2400" b="1" dirty="0">
                <a:solidFill>
                  <a:schemeClr val="bg1"/>
                </a:solidFill>
                <a:effectLst>
                  <a:outerShdw blurRad="38100" dist="38100" dir="2700000" algn="tl">
                    <a:srgbClr val="000000">
                      <a:alpha val="43137"/>
                    </a:srgbClr>
                  </a:outerShdw>
                </a:effectLst>
              </a:rPr>
              <a:t>Identificiraj ključne korake</a:t>
            </a:r>
            <a:endParaRPr lang="en-GB" sz="2400" b="1" dirty="0">
              <a:solidFill>
                <a:schemeClr val="bg1"/>
              </a:solidFill>
              <a:effectLst>
                <a:outerShdw blurRad="38100" dist="38100" dir="2700000" algn="tl">
                  <a:srgbClr val="000000">
                    <a:alpha val="43137"/>
                  </a:srgbClr>
                </a:outerShdw>
              </a:effectLst>
            </a:endParaRPr>
          </a:p>
        </p:txBody>
      </p:sp>
      <p:sp>
        <p:nvSpPr>
          <p:cNvPr id="19" name="Seta: Divisa 18">
            <a:extLst>
              <a:ext uri="{FF2B5EF4-FFF2-40B4-BE49-F238E27FC236}">
                <a16:creationId xmlns:a16="http://schemas.microsoft.com/office/drawing/2014/main" id="{C9D13462-5563-4A3F-85DF-30F09B20CA5F}"/>
              </a:ext>
            </a:extLst>
          </p:cNvPr>
          <p:cNvSpPr/>
          <p:nvPr/>
        </p:nvSpPr>
        <p:spPr>
          <a:xfrm rot="5400000">
            <a:off x="869746" y="3959818"/>
            <a:ext cx="936000" cy="1980000"/>
          </a:xfrm>
          <a:prstGeom prst="chevron">
            <a:avLst>
              <a:gd name="adj" fmla="val 16667"/>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l-SI" sz="2400" b="1" dirty="0">
                <a:solidFill>
                  <a:schemeClr val="tx1"/>
                </a:solidFill>
                <a:effectLst>
                  <a:outerShdw blurRad="38100" dist="38100" dir="2700000" algn="tl">
                    <a:srgbClr val="000000">
                      <a:alpha val="43137"/>
                    </a:srgbClr>
                  </a:outerShdw>
                </a:effectLst>
              </a:rPr>
              <a:t>Zemljevid ‚srečanj‘</a:t>
            </a:r>
            <a:endParaRPr lang="en-GB" sz="2400" b="1" dirty="0">
              <a:solidFill>
                <a:schemeClr val="tx1"/>
              </a:solidFill>
              <a:effectLst>
                <a:outerShdw blurRad="38100" dist="38100" dir="2700000" algn="tl">
                  <a:srgbClr val="000000">
                    <a:alpha val="43137"/>
                  </a:srgbClr>
                </a:outerShdw>
              </a:effectLst>
            </a:endParaRPr>
          </a:p>
        </p:txBody>
      </p:sp>
      <p:sp>
        <p:nvSpPr>
          <p:cNvPr id="20" name="Seta: Divisa 19">
            <a:extLst>
              <a:ext uri="{FF2B5EF4-FFF2-40B4-BE49-F238E27FC236}">
                <a16:creationId xmlns:a16="http://schemas.microsoft.com/office/drawing/2014/main" id="{0F2BEC7D-7108-47AE-950A-3BAC973AE9D3}"/>
              </a:ext>
            </a:extLst>
          </p:cNvPr>
          <p:cNvSpPr/>
          <p:nvPr/>
        </p:nvSpPr>
        <p:spPr>
          <a:xfrm rot="5400000">
            <a:off x="869746" y="4848382"/>
            <a:ext cx="936000" cy="1980000"/>
          </a:xfrm>
          <a:prstGeom prst="chevron">
            <a:avLst>
              <a:gd name="adj" fmla="val 16667"/>
            </a:avLst>
          </a:prstGeom>
          <a:solidFill>
            <a:srgbClr val="FDDE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l-SI" sz="2400" b="1" dirty="0">
                <a:solidFill>
                  <a:schemeClr val="tx1"/>
                </a:solidFill>
                <a:effectLst>
                  <a:outerShdw blurRad="38100" dist="38100" dir="2700000" algn="tl">
                    <a:srgbClr val="000000">
                      <a:alpha val="43137"/>
                    </a:srgbClr>
                  </a:outerShdw>
                </a:effectLst>
              </a:rPr>
              <a:t>Pripravi zemljevid</a:t>
            </a:r>
            <a:endParaRPr lang="en-GB" sz="2400" b="1" dirty="0">
              <a:solidFill>
                <a:schemeClr val="tx1"/>
              </a:solidFill>
              <a:effectLst>
                <a:outerShdw blurRad="38100" dist="38100" dir="2700000" algn="tl">
                  <a:srgbClr val="000000">
                    <a:alpha val="43137"/>
                  </a:srgbClr>
                </a:outerShdw>
              </a:effectLst>
            </a:endParaRPr>
          </a:p>
        </p:txBody>
      </p:sp>
      <p:sp>
        <p:nvSpPr>
          <p:cNvPr id="21" name="Retângulo 20">
            <a:extLst>
              <a:ext uri="{FF2B5EF4-FFF2-40B4-BE49-F238E27FC236}">
                <a16:creationId xmlns:a16="http://schemas.microsoft.com/office/drawing/2014/main" id="{E80404A9-D8AE-4AAD-B5BB-730B7F27C7A3}"/>
              </a:ext>
            </a:extLst>
          </p:cNvPr>
          <p:cNvSpPr/>
          <p:nvPr/>
        </p:nvSpPr>
        <p:spPr>
          <a:xfrm>
            <a:off x="2605188" y="971550"/>
            <a:ext cx="6509629"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sl-SI" sz="2400" b="1" dirty="0">
                <a:solidFill>
                  <a:schemeClr val="tx1"/>
                </a:solidFill>
              </a:rPr>
              <a:t>Katere točke bodo ključne za pripravo zemljevida</a:t>
            </a:r>
            <a:r>
              <a:rPr lang="en-GB" sz="2400" b="1" dirty="0">
                <a:solidFill>
                  <a:schemeClr val="tx1"/>
                </a:solidFill>
              </a:rPr>
              <a:t>?</a:t>
            </a:r>
          </a:p>
        </p:txBody>
      </p:sp>
      <p:sp>
        <p:nvSpPr>
          <p:cNvPr id="23" name="Retângulo 22">
            <a:extLst>
              <a:ext uri="{FF2B5EF4-FFF2-40B4-BE49-F238E27FC236}">
                <a16:creationId xmlns:a16="http://schemas.microsoft.com/office/drawing/2014/main" id="{1D31CF57-FE49-412D-BFDB-0740E224167D}"/>
              </a:ext>
            </a:extLst>
          </p:cNvPr>
          <p:cNvSpPr/>
          <p:nvPr/>
        </p:nvSpPr>
        <p:spPr>
          <a:xfrm>
            <a:off x="2605188" y="1860114"/>
            <a:ext cx="6509630"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sl-SI" sz="2400" b="1" dirty="0">
                <a:solidFill>
                  <a:schemeClr val="tx1"/>
                </a:solidFill>
              </a:rPr>
              <a:t>Čigava izkustva bodo del zemljevida</a:t>
            </a:r>
            <a:r>
              <a:rPr lang="en-GB" sz="2400" b="1" dirty="0">
                <a:solidFill>
                  <a:schemeClr val="tx1"/>
                </a:solidFill>
              </a:rPr>
              <a:t>?</a:t>
            </a:r>
          </a:p>
        </p:txBody>
      </p:sp>
      <p:sp>
        <p:nvSpPr>
          <p:cNvPr id="25" name="Retângulo 24">
            <a:extLst>
              <a:ext uri="{FF2B5EF4-FFF2-40B4-BE49-F238E27FC236}">
                <a16:creationId xmlns:a16="http://schemas.microsoft.com/office/drawing/2014/main" id="{7EB8AA80-D6D7-430B-95A9-2E38468416F0}"/>
              </a:ext>
            </a:extLst>
          </p:cNvPr>
          <p:cNvSpPr/>
          <p:nvPr/>
        </p:nvSpPr>
        <p:spPr>
          <a:xfrm>
            <a:off x="2605188" y="2748678"/>
            <a:ext cx="6509629"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sl-SI" sz="2400" b="1" dirty="0">
                <a:solidFill>
                  <a:schemeClr val="tx1"/>
                </a:solidFill>
              </a:rPr>
              <a:t>Kaj se med izkustvom dogaja</a:t>
            </a:r>
            <a:r>
              <a:rPr lang="en-GB" sz="2400" b="1" dirty="0">
                <a:solidFill>
                  <a:schemeClr val="tx1"/>
                </a:solidFill>
              </a:rPr>
              <a:t>? </a:t>
            </a:r>
            <a:r>
              <a:rPr lang="sl-SI" sz="2400" b="1" dirty="0">
                <a:solidFill>
                  <a:schemeClr val="tx1"/>
                </a:solidFill>
              </a:rPr>
              <a:t>Kako</a:t>
            </a:r>
            <a:r>
              <a:rPr lang="en-GB" sz="2400" b="1" dirty="0">
                <a:solidFill>
                  <a:schemeClr val="tx1"/>
                </a:solidFill>
              </a:rPr>
              <a:t>? </a:t>
            </a:r>
            <a:r>
              <a:rPr lang="sl-SI" sz="2400" b="1" dirty="0">
                <a:solidFill>
                  <a:schemeClr val="tx1"/>
                </a:solidFill>
              </a:rPr>
              <a:t>Zakaj</a:t>
            </a:r>
            <a:r>
              <a:rPr lang="en-GB" sz="2400" b="1" dirty="0">
                <a:solidFill>
                  <a:schemeClr val="tx1"/>
                </a:solidFill>
              </a:rPr>
              <a:t>? </a:t>
            </a:r>
            <a:r>
              <a:rPr lang="sl-SI" sz="2400" b="1" dirty="0">
                <a:solidFill>
                  <a:schemeClr val="tx1"/>
                </a:solidFill>
              </a:rPr>
              <a:t>Kdaj</a:t>
            </a:r>
            <a:r>
              <a:rPr lang="en-GB" sz="2400" b="1" dirty="0">
                <a:solidFill>
                  <a:schemeClr val="tx1"/>
                </a:solidFill>
              </a:rPr>
              <a:t>? </a:t>
            </a:r>
          </a:p>
        </p:txBody>
      </p:sp>
      <p:sp>
        <p:nvSpPr>
          <p:cNvPr id="27" name="Retângulo 26">
            <a:extLst>
              <a:ext uri="{FF2B5EF4-FFF2-40B4-BE49-F238E27FC236}">
                <a16:creationId xmlns:a16="http://schemas.microsoft.com/office/drawing/2014/main" id="{B78852D4-A42C-4AD1-BD7A-C050828CC3A2}"/>
              </a:ext>
            </a:extLst>
          </p:cNvPr>
          <p:cNvSpPr/>
          <p:nvPr/>
        </p:nvSpPr>
        <p:spPr>
          <a:xfrm>
            <a:off x="2605188" y="3637242"/>
            <a:ext cx="6509630"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sl-SI" sz="2400" b="1" dirty="0">
                <a:solidFill>
                  <a:schemeClr val="tx1"/>
                </a:solidFill>
              </a:rPr>
              <a:t>Katere korake mora gost opraviti</a:t>
            </a:r>
            <a:r>
              <a:rPr lang="en-GB" sz="2400" b="1" dirty="0">
                <a:solidFill>
                  <a:schemeClr val="tx1"/>
                </a:solidFill>
              </a:rPr>
              <a:t>?</a:t>
            </a:r>
          </a:p>
        </p:txBody>
      </p:sp>
      <p:sp>
        <p:nvSpPr>
          <p:cNvPr id="29" name="Retângulo 28">
            <a:extLst>
              <a:ext uri="{FF2B5EF4-FFF2-40B4-BE49-F238E27FC236}">
                <a16:creationId xmlns:a16="http://schemas.microsoft.com/office/drawing/2014/main" id="{1908DC4E-099F-4C34-9B4E-B6E8AAC2632F}"/>
              </a:ext>
            </a:extLst>
          </p:cNvPr>
          <p:cNvSpPr/>
          <p:nvPr/>
        </p:nvSpPr>
        <p:spPr>
          <a:xfrm>
            <a:off x="2605189" y="4525806"/>
            <a:ext cx="6509630"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sl-SI" sz="2400" b="1" dirty="0">
                <a:solidFill>
                  <a:schemeClr val="tx1"/>
                </a:solidFill>
              </a:rPr>
              <a:t>Kje in kako gost kontaktira s podjetjem</a:t>
            </a:r>
            <a:r>
              <a:rPr lang="en-GB" sz="2400" b="1" dirty="0">
                <a:solidFill>
                  <a:schemeClr val="tx1"/>
                </a:solidFill>
              </a:rPr>
              <a:t>?</a:t>
            </a:r>
          </a:p>
        </p:txBody>
      </p:sp>
      <p:sp>
        <p:nvSpPr>
          <p:cNvPr id="31" name="Retângulo 30">
            <a:extLst>
              <a:ext uri="{FF2B5EF4-FFF2-40B4-BE49-F238E27FC236}">
                <a16:creationId xmlns:a16="http://schemas.microsoft.com/office/drawing/2014/main" id="{925FBA67-F216-48B8-AA6D-733097AB918D}"/>
              </a:ext>
            </a:extLst>
          </p:cNvPr>
          <p:cNvSpPr/>
          <p:nvPr/>
        </p:nvSpPr>
        <p:spPr>
          <a:xfrm>
            <a:off x="2605188" y="5414371"/>
            <a:ext cx="6509629" cy="80962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pPr>
            <a:r>
              <a:rPr lang="sl-SI" sz="2400" b="1" dirty="0">
                <a:solidFill>
                  <a:schemeClr val="tx1"/>
                </a:solidFill>
              </a:rPr>
              <a:t>Kako izkustvo poteka?</a:t>
            </a:r>
            <a:endParaRPr lang="en-GB" sz="2400" b="1" dirty="0">
              <a:solidFill>
                <a:schemeClr val="tx1"/>
              </a:solidFill>
            </a:endParaRPr>
          </a:p>
        </p:txBody>
      </p:sp>
    </p:spTree>
    <p:extLst>
      <p:ext uri="{BB962C8B-B14F-4D97-AF65-F5344CB8AC3E}">
        <p14:creationId xmlns:p14="http://schemas.microsoft.com/office/powerpoint/2010/main" val="1635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a:t>
            </a:r>
            <a:r>
              <a:rPr lang="sl-SI" sz="3600" b="1" dirty="0"/>
              <a:t>Priprava scenarija</a:t>
            </a:r>
            <a:endParaRPr lang="en-US" sz="3600" b="1" dirty="0"/>
          </a:p>
        </p:txBody>
      </p:sp>
      <p:sp>
        <p:nvSpPr>
          <p:cNvPr id="3" name="CaixaDeTexto 2">
            <a:extLst>
              <a:ext uri="{FF2B5EF4-FFF2-40B4-BE49-F238E27FC236}">
                <a16:creationId xmlns:a16="http://schemas.microsoft.com/office/drawing/2014/main" id="{21A6404A-493B-4DC9-AD16-839E9884C7AC}"/>
              </a:ext>
            </a:extLst>
          </p:cNvPr>
          <p:cNvSpPr txBox="1"/>
          <p:nvPr/>
        </p:nvSpPr>
        <p:spPr>
          <a:xfrm>
            <a:off x="2497574" y="3414649"/>
            <a:ext cx="5800119" cy="3035896"/>
          </a:xfrm>
          <a:prstGeom prst="rect">
            <a:avLst/>
          </a:prstGeom>
          <a:solidFill>
            <a:srgbClr val="FDDE00">
              <a:alpha val="14902"/>
            </a:srgbClr>
          </a:solidFill>
        </p:spPr>
        <p:txBody>
          <a:bodyPr wrap="square" rtlCol="0" anchor="ctr">
            <a:spAutoFit/>
          </a:bodyPr>
          <a:lstStyle/>
          <a:p>
            <a:pPr>
              <a:lnSpc>
                <a:spcPct val="150000"/>
              </a:lnSpc>
              <a:spcAft>
                <a:spcPts val="600"/>
              </a:spcAft>
              <a:buClr>
                <a:srgbClr val="6ECECB"/>
              </a:buClr>
              <a:buFont typeface="Arial" panose="020B0604020202020204" pitchFamily="34" charset="0"/>
              <a:buChar char="•"/>
            </a:pPr>
            <a:r>
              <a:rPr lang="en-GB" sz="2400" dirty="0"/>
              <a:t> </a:t>
            </a:r>
            <a:r>
              <a:rPr lang="sl-SI" sz="2400" dirty="0"/>
              <a:t>Za katere stvari želiš, da so del zemljevida</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Zakaj si želiš na zemljevidu prav te</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Kateri so cilji/koristi izkustva oz. proizvoda</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Kater podrobnosti so pomembne/jih potrebuješ?</a:t>
            </a:r>
            <a:endParaRPr lang="en-GB" sz="2400" dirty="0"/>
          </a:p>
        </p:txBody>
      </p:sp>
      <p:sp>
        <p:nvSpPr>
          <p:cNvPr id="7" name="Seta: Divisa 6">
            <a:extLst>
              <a:ext uri="{FF2B5EF4-FFF2-40B4-BE49-F238E27FC236}">
                <a16:creationId xmlns:a16="http://schemas.microsoft.com/office/drawing/2014/main" id="{604687FC-B47F-43CD-8D38-24BDDF8AE1F6}"/>
              </a:ext>
            </a:extLst>
          </p:cNvPr>
          <p:cNvSpPr/>
          <p:nvPr/>
        </p:nvSpPr>
        <p:spPr>
          <a:xfrm rot="5400000">
            <a:off x="366449" y="1275284"/>
            <a:ext cx="1697068" cy="1728000"/>
          </a:xfrm>
          <a:prstGeom prst="chevron">
            <a:avLst>
              <a:gd name="adj" fmla="val 16667"/>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l-SI" sz="3200" b="1" dirty="0">
                <a:solidFill>
                  <a:schemeClr val="bg1"/>
                </a:solidFill>
                <a:effectLst>
                  <a:outerShdw blurRad="38100" dist="38100" dir="2700000" algn="tl">
                    <a:srgbClr val="000000">
                      <a:alpha val="43137"/>
                    </a:srgbClr>
                  </a:outerShdw>
                </a:effectLst>
              </a:rPr>
              <a:t>Obseg</a:t>
            </a:r>
            <a:endParaRPr lang="en-GB" sz="3200" b="1" dirty="0">
              <a:solidFill>
                <a:schemeClr val="bg1"/>
              </a:solidFill>
              <a:effectLst>
                <a:outerShdw blurRad="38100" dist="38100" dir="2700000" algn="tl">
                  <a:srgbClr val="000000">
                    <a:alpha val="43137"/>
                  </a:srgbClr>
                </a:outerShdw>
              </a:effectLst>
            </a:endParaRPr>
          </a:p>
        </p:txBody>
      </p:sp>
      <p:sp>
        <p:nvSpPr>
          <p:cNvPr id="9" name="Seta: Divisa 8">
            <a:extLst>
              <a:ext uri="{FF2B5EF4-FFF2-40B4-BE49-F238E27FC236}">
                <a16:creationId xmlns:a16="http://schemas.microsoft.com/office/drawing/2014/main" id="{5AE25EC6-BDFB-4858-B02A-BD7A1BCBA06A}"/>
              </a:ext>
            </a:extLst>
          </p:cNvPr>
          <p:cNvSpPr/>
          <p:nvPr/>
        </p:nvSpPr>
        <p:spPr>
          <a:xfrm rot="16200000">
            <a:off x="-25966" y="4068597"/>
            <a:ext cx="2481898" cy="1728000"/>
          </a:xfrm>
          <a:prstGeom prst="chevron">
            <a:avLst>
              <a:gd name="adj" fmla="val 16667"/>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sl-SI" sz="3200" b="1" dirty="0">
                <a:solidFill>
                  <a:schemeClr val="tx1"/>
                </a:solidFill>
                <a:effectLst>
                  <a:outerShdw blurRad="38100" dist="38100" dir="2700000" algn="tl">
                    <a:srgbClr val="000000">
                      <a:alpha val="43137"/>
                    </a:srgbClr>
                  </a:outerShdw>
                </a:effectLst>
              </a:rPr>
              <a:t>Cilji</a:t>
            </a:r>
            <a:endParaRPr lang="en-GB" sz="3200" b="1" dirty="0">
              <a:solidFill>
                <a:schemeClr val="tx1"/>
              </a:solidFill>
              <a:effectLst>
                <a:outerShdw blurRad="38100" dist="38100" dir="2700000" algn="tl">
                  <a:srgbClr val="000000">
                    <a:alpha val="43137"/>
                  </a:srgbClr>
                </a:outerShdw>
              </a:effectLst>
            </a:endParaRPr>
          </a:p>
        </p:txBody>
      </p:sp>
      <p:sp>
        <p:nvSpPr>
          <p:cNvPr id="11" name="CaixaDeTexto 10">
            <a:extLst>
              <a:ext uri="{FF2B5EF4-FFF2-40B4-BE49-F238E27FC236}">
                <a16:creationId xmlns:a16="http://schemas.microsoft.com/office/drawing/2014/main" id="{70A586B7-4E71-4878-B738-ADB7CBB4FF6D}"/>
              </a:ext>
            </a:extLst>
          </p:cNvPr>
          <p:cNvSpPr txBox="1"/>
          <p:nvPr/>
        </p:nvSpPr>
        <p:spPr>
          <a:xfrm>
            <a:off x="800644" y="3062734"/>
            <a:ext cx="828675" cy="553998"/>
          </a:xfrm>
          <a:prstGeom prst="rect">
            <a:avLst/>
          </a:prstGeom>
          <a:noFill/>
        </p:spPr>
        <p:txBody>
          <a:bodyPr wrap="square" rtlCol="0">
            <a:spAutoFit/>
          </a:bodyPr>
          <a:lstStyle/>
          <a:p>
            <a:pPr algn="ctr"/>
            <a:r>
              <a:rPr lang="en-GB" sz="3000" b="1" dirty="0"/>
              <a:t>&amp;</a:t>
            </a:r>
          </a:p>
        </p:txBody>
      </p:sp>
      <p:sp>
        <p:nvSpPr>
          <p:cNvPr id="15" name="CaixaDeTexto 14">
            <a:extLst>
              <a:ext uri="{FF2B5EF4-FFF2-40B4-BE49-F238E27FC236}">
                <a16:creationId xmlns:a16="http://schemas.microsoft.com/office/drawing/2014/main" id="{FA146E7A-3A77-4F7C-9953-F85130DE55CB}"/>
              </a:ext>
            </a:extLst>
          </p:cNvPr>
          <p:cNvSpPr txBox="1"/>
          <p:nvPr/>
        </p:nvSpPr>
        <p:spPr>
          <a:xfrm>
            <a:off x="2493751" y="1013752"/>
            <a:ext cx="9347266" cy="2251065"/>
          </a:xfrm>
          <a:prstGeom prst="rect">
            <a:avLst/>
          </a:prstGeom>
          <a:solidFill>
            <a:srgbClr val="6ECECB">
              <a:alpha val="14902"/>
            </a:srgbClr>
          </a:solidFill>
        </p:spPr>
        <p:txBody>
          <a:bodyPr wrap="square" rtlCol="0" anchor="ctr">
            <a:spAutoFit/>
          </a:bodyPr>
          <a:lstStyle/>
          <a:p>
            <a:pPr>
              <a:lnSpc>
                <a:spcPct val="150000"/>
              </a:lnSpc>
            </a:pPr>
            <a:r>
              <a:rPr lang="sl-SI" sz="2400" spc="-30" dirty="0"/>
              <a:t>Opredeliti obseg izkustva pomeni, da natančneje opredelimo meje naše interakcije z gostom in njene ključne točke</a:t>
            </a:r>
            <a:r>
              <a:rPr lang="en-GB" sz="2400" spc="-30" dirty="0"/>
              <a:t>. </a:t>
            </a:r>
            <a:r>
              <a:rPr lang="sl-SI" sz="2400" spc="-30" dirty="0"/>
              <a:t>Obseg opredeli ključne situacije v kateri določen tip gosta (z določenimi pričakovanji glede izkustva) želi nekaj doseči, napraviti</a:t>
            </a:r>
            <a:r>
              <a:rPr lang="en-GB" sz="2400" spc="-30" dirty="0"/>
              <a:t>.</a:t>
            </a:r>
          </a:p>
        </p:txBody>
      </p:sp>
      <p:pic>
        <p:nvPicPr>
          <p:cNvPr id="10" name="Imagem 9">
            <a:extLst>
              <a:ext uri="{FF2B5EF4-FFF2-40B4-BE49-F238E27FC236}">
                <a16:creationId xmlns:a16="http://schemas.microsoft.com/office/drawing/2014/main" id="{C425B123-07E7-400B-8383-6848A10314AA}"/>
              </a:ext>
            </a:extLst>
          </p:cNvPr>
          <p:cNvPicPr>
            <a:picLocks noChangeAspect="1"/>
          </p:cNvPicPr>
          <p:nvPr/>
        </p:nvPicPr>
        <p:blipFill>
          <a:blip r:embed="rId3"/>
          <a:stretch>
            <a:fillRect/>
          </a:stretch>
        </p:blipFill>
        <p:spPr>
          <a:xfrm>
            <a:off x="8716284" y="3691648"/>
            <a:ext cx="2481898" cy="2481898"/>
          </a:xfrm>
          <a:prstGeom prst="rect">
            <a:avLst/>
          </a:prstGeom>
        </p:spPr>
      </p:pic>
    </p:spTree>
    <p:extLst>
      <p:ext uri="{BB962C8B-B14F-4D97-AF65-F5344CB8AC3E}">
        <p14:creationId xmlns:p14="http://schemas.microsoft.com/office/powerpoint/2010/main" val="1331032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19922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a:t>
            </a:r>
            <a:r>
              <a:rPr lang="sl-SI" sz="3600" b="1" dirty="0"/>
              <a:t>Priprava scenarija</a:t>
            </a:r>
            <a:r>
              <a:rPr lang="en-US" sz="3600" b="1" dirty="0"/>
              <a:t> - </a:t>
            </a:r>
            <a:r>
              <a:rPr lang="sl-SI" sz="3600" b="1" dirty="0"/>
              <a:t>Primeri</a:t>
            </a:r>
            <a:endParaRPr lang="en-US" sz="3600" b="1" dirty="0"/>
          </a:p>
        </p:txBody>
      </p:sp>
      <p:sp>
        <p:nvSpPr>
          <p:cNvPr id="2" name="CaixaDeTexto 1">
            <a:extLst>
              <a:ext uri="{FF2B5EF4-FFF2-40B4-BE49-F238E27FC236}">
                <a16:creationId xmlns:a16="http://schemas.microsoft.com/office/drawing/2014/main" id="{9FB8D8DE-5DA5-46AE-BCD6-81F2FAE4A2BA}"/>
              </a:ext>
            </a:extLst>
          </p:cNvPr>
          <p:cNvSpPr txBox="1"/>
          <p:nvPr/>
        </p:nvSpPr>
        <p:spPr>
          <a:xfrm>
            <a:off x="340467" y="1231249"/>
            <a:ext cx="11527278" cy="4858266"/>
          </a:xfrm>
          <a:prstGeom prst="foldedCorner">
            <a:avLst>
              <a:gd name="adj" fmla="val 12462"/>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lnSpc>
                <a:spcPct val="150000"/>
              </a:lnSpc>
              <a:spcAft>
                <a:spcPts val="1200"/>
              </a:spcAft>
            </a:pPr>
            <a:r>
              <a:rPr lang="sl-SI" sz="2400" b="1" spc="-20" dirty="0">
                <a:solidFill>
                  <a:srgbClr val="ED7D31"/>
                </a:solidFill>
              </a:rPr>
              <a:t>Primeri</a:t>
            </a:r>
            <a:r>
              <a:rPr lang="en-GB" sz="2400" b="1" spc="-20" dirty="0">
                <a:solidFill>
                  <a:srgbClr val="ED7D31"/>
                </a:solidFill>
              </a:rPr>
              <a:t>:</a:t>
            </a:r>
          </a:p>
        </p:txBody>
      </p:sp>
      <p:pic>
        <p:nvPicPr>
          <p:cNvPr id="5" name="Imagem 4">
            <a:extLst>
              <a:ext uri="{FF2B5EF4-FFF2-40B4-BE49-F238E27FC236}">
                <a16:creationId xmlns:a16="http://schemas.microsoft.com/office/drawing/2014/main" id="{92A3A922-E8EB-4045-9770-E98072C4F2E0}"/>
              </a:ext>
            </a:extLst>
          </p:cNvPr>
          <p:cNvPicPr>
            <a:picLocks noChangeAspect="1"/>
          </p:cNvPicPr>
          <p:nvPr/>
        </p:nvPicPr>
        <p:blipFill>
          <a:blip r:embed="rId3"/>
          <a:stretch>
            <a:fillRect/>
          </a:stretch>
        </p:blipFill>
        <p:spPr>
          <a:xfrm>
            <a:off x="9679327" y="1921514"/>
            <a:ext cx="1799312" cy="1799312"/>
          </a:xfrm>
          <a:prstGeom prst="rect">
            <a:avLst/>
          </a:prstGeom>
          <a:effectLst>
            <a:outerShdw blurRad="50800" dist="38100" dir="2700000" algn="tl" rotWithShape="0">
              <a:prstClr val="black">
                <a:alpha val="40000"/>
              </a:prstClr>
            </a:outerShdw>
          </a:effectLst>
        </p:spPr>
      </p:pic>
      <p:sp>
        <p:nvSpPr>
          <p:cNvPr id="12" name="CaixaDeTexto 11">
            <a:extLst>
              <a:ext uri="{FF2B5EF4-FFF2-40B4-BE49-F238E27FC236}">
                <a16:creationId xmlns:a16="http://schemas.microsoft.com/office/drawing/2014/main" id="{54153CA8-A14C-4959-90FD-F481EFE962F0}"/>
              </a:ext>
            </a:extLst>
          </p:cNvPr>
          <p:cNvSpPr txBox="1"/>
          <p:nvPr/>
        </p:nvSpPr>
        <p:spPr>
          <a:xfrm>
            <a:off x="517997" y="1888594"/>
            <a:ext cx="8772224" cy="4774833"/>
          </a:xfrm>
          <a:prstGeom prst="rect">
            <a:avLst/>
          </a:prstGeom>
          <a:noFill/>
        </p:spPr>
        <p:txBody>
          <a:bodyPr wrap="square">
            <a:spAutoFit/>
          </a:bodyPr>
          <a:lstStyle/>
          <a:p>
            <a:pPr>
              <a:lnSpc>
                <a:spcPct val="150000"/>
              </a:lnSpc>
              <a:spcAft>
                <a:spcPts val="2400"/>
              </a:spcAft>
            </a:pPr>
            <a:r>
              <a:rPr lang="sl-SI" sz="2400" b="1" spc="-20" dirty="0"/>
              <a:t>Opis celovite izkušnje</a:t>
            </a:r>
            <a:r>
              <a:rPr lang="en-GB" sz="2400" b="1" spc="-20" dirty="0"/>
              <a:t>: </a:t>
            </a:r>
            <a:r>
              <a:rPr lang="sl-SI" sz="2400" spc="-20" dirty="0"/>
              <a:t>popolno potovalno izkustvo, ki se prične v trenutku, ko si gost zaželi potovanja in se konča, ko se gost vrne s potovanja domov</a:t>
            </a:r>
            <a:r>
              <a:rPr lang="en-GB" sz="2400" spc="-20" dirty="0"/>
              <a:t> </a:t>
            </a:r>
            <a:r>
              <a:rPr lang="en-GB" sz="2400" spc="-20" dirty="0">
                <a:sym typeface="Wingdings" panose="05000000000000000000" pitchFamily="2" charset="2"/>
              </a:rPr>
              <a:t> </a:t>
            </a:r>
            <a:r>
              <a:rPr lang="sl-SI" sz="2400" spc="-20" dirty="0">
                <a:sym typeface="Wingdings" panose="05000000000000000000" pitchFamily="2" charset="2"/>
              </a:rPr>
              <a:t>Počitnice na Islandiji</a:t>
            </a:r>
            <a:r>
              <a:rPr lang="en-GB" sz="2400" spc="-20" dirty="0">
                <a:sym typeface="Wingdings" panose="05000000000000000000" pitchFamily="2" charset="2"/>
              </a:rPr>
              <a:t>.</a:t>
            </a:r>
          </a:p>
          <a:p>
            <a:pPr>
              <a:lnSpc>
                <a:spcPct val="150000"/>
              </a:lnSpc>
              <a:spcAft>
                <a:spcPts val="1200"/>
              </a:spcAft>
            </a:pPr>
            <a:r>
              <a:rPr lang="sl-SI" sz="2400" b="1" spc="-20" dirty="0">
                <a:sym typeface="Wingdings" panose="05000000000000000000" pitchFamily="2" charset="2"/>
              </a:rPr>
              <a:t>P</a:t>
            </a:r>
            <a:r>
              <a:rPr lang="en-GB" sz="2400" b="1" spc="-20" dirty="0" err="1">
                <a:sym typeface="Wingdings" panose="05000000000000000000" pitchFamily="2" charset="2"/>
              </a:rPr>
              <a:t>odroben</a:t>
            </a:r>
            <a:r>
              <a:rPr lang="en-GB" sz="2400" b="1" spc="-20" dirty="0">
                <a:sym typeface="Wingdings" panose="05000000000000000000" pitchFamily="2" charset="2"/>
              </a:rPr>
              <a:t> </a:t>
            </a:r>
            <a:r>
              <a:rPr lang="en-GB" sz="2400" b="1" spc="-20" dirty="0" err="1">
                <a:sym typeface="Wingdings" panose="05000000000000000000" pitchFamily="2" charset="2"/>
              </a:rPr>
              <a:t>zemljevid</a:t>
            </a:r>
            <a:r>
              <a:rPr lang="en-GB" sz="2400" b="1" spc="-20" dirty="0">
                <a:sym typeface="Wingdings" panose="05000000000000000000" pitchFamily="2" charset="2"/>
              </a:rPr>
              <a:t>, ki je </a:t>
            </a:r>
            <a:r>
              <a:rPr lang="en-GB" sz="2400" b="1" spc="-20" dirty="0" err="1">
                <a:sym typeface="Wingdings" panose="05000000000000000000" pitchFamily="2" charset="2"/>
              </a:rPr>
              <a:t>osredotoča</a:t>
            </a:r>
            <a:r>
              <a:rPr lang="en-GB" sz="2400" b="1" spc="-20" dirty="0">
                <a:sym typeface="Wingdings" panose="05000000000000000000" pitchFamily="2" charset="2"/>
              </a:rPr>
              <a:t> </a:t>
            </a:r>
            <a:r>
              <a:rPr lang="sl-SI" sz="2400" b="1" spc="-20" dirty="0">
                <a:sym typeface="Wingdings" panose="05000000000000000000" pitchFamily="2" charset="2"/>
              </a:rPr>
              <a:t>na določeno </a:t>
            </a:r>
            <a:r>
              <a:rPr lang="en-GB" sz="2400" b="1" spc="-20" dirty="0" err="1">
                <a:sym typeface="Wingdings" panose="05000000000000000000" pitchFamily="2" charset="2"/>
              </a:rPr>
              <a:t>stopnjo</a:t>
            </a:r>
            <a:r>
              <a:rPr lang="en-GB" sz="2400" b="1" spc="-20" dirty="0">
                <a:sym typeface="Wingdings" panose="05000000000000000000" pitchFamily="2" charset="2"/>
              </a:rPr>
              <a:t> </a:t>
            </a:r>
            <a:r>
              <a:rPr lang="en-GB" sz="2400" b="1" spc="-20" dirty="0" err="1">
                <a:sym typeface="Wingdings" panose="05000000000000000000" pitchFamily="2" charset="2"/>
              </a:rPr>
              <a:t>potovanja</a:t>
            </a:r>
            <a:r>
              <a:rPr lang="en-GB" sz="2400" b="1" spc="-20" dirty="0">
                <a:sym typeface="Wingdings" panose="05000000000000000000" pitchFamily="2" charset="2"/>
              </a:rPr>
              <a:t>: </a:t>
            </a:r>
            <a:r>
              <a:rPr lang="sl-SI" sz="2400" spc="-20" dirty="0">
                <a:sym typeface="Wingdings" panose="05000000000000000000" pitchFamily="2" charset="2"/>
              </a:rPr>
              <a:t>podrobnosti določenega izkustva, ki ga ponuja podjetje, ki prodaja avanturistične počitnice in se prične s ‚pozdravljeni na počitnicah‘ in zaključi z ‚nasvidenje‘ in se ‚vidimo prihodnjič‘</a:t>
            </a:r>
            <a:r>
              <a:rPr lang="en-GB" sz="2400" spc="-20" dirty="0">
                <a:sym typeface="Wingdings" panose="05000000000000000000" pitchFamily="2" charset="2"/>
              </a:rPr>
              <a:t>  </a:t>
            </a:r>
            <a:r>
              <a:rPr lang="sl-SI" sz="2400" spc="-20" dirty="0">
                <a:sym typeface="Wingdings" panose="05000000000000000000" pitchFamily="2" charset="2"/>
              </a:rPr>
              <a:t>Pohod na </a:t>
            </a:r>
            <a:r>
              <a:rPr lang="en-GB" sz="2400" spc="-20" dirty="0">
                <a:sym typeface="Wingdings" panose="05000000000000000000" pitchFamily="2" charset="2"/>
              </a:rPr>
              <a:t>Ben Nevis (</a:t>
            </a:r>
            <a:r>
              <a:rPr lang="sl-SI" sz="2400" spc="-20" dirty="0">
                <a:sym typeface="Wingdings" panose="05000000000000000000" pitchFamily="2" charset="2"/>
              </a:rPr>
              <a:t>Škotska</a:t>
            </a:r>
            <a:r>
              <a:rPr lang="en-GB" sz="2400" spc="-20" dirty="0">
                <a:sym typeface="Wingdings" panose="05000000000000000000" pitchFamily="2" charset="2"/>
              </a:rPr>
              <a:t>).</a:t>
            </a:r>
            <a:endParaRPr lang="en-GB" sz="2400" spc="-20" dirty="0"/>
          </a:p>
        </p:txBody>
      </p:sp>
      <p:pic>
        <p:nvPicPr>
          <p:cNvPr id="10" name="Imagem 9">
            <a:extLst>
              <a:ext uri="{FF2B5EF4-FFF2-40B4-BE49-F238E27FC236}">
                <a16:creationId xmlns:a16="http://schemas.microsoft.com/office/drawing/2014/main" id="{B90B5724-391B-40A9-8AFF-0EE3AB5FE115}"/>
              </a:ext>
            </a:extLst>
          </p:cNvPr>
          <p:cNvPicPr>
            <a:picLocks noChangeAspect="1"/>
          </p:cNvPicPr>
          <p:nvPr/>
        </p:nvPicPr>
        <p:blipFill>
          <a:blip r:embed="rId4"/>
          <a:stretch>
            <a:fillRect/>
          </a:stretch>
        </p:blipFill>
        <p:spPr>
          <a:xfrm>
            <a:off x="9678639" y="3826751"/>
            <a:ext cx="1800000" cy="1800000"/>
          </a:xfrm>
          <a:prstGeom prst="rect">
            <a:avLst/>
          </a:prstGeom>
        </p:spPr>
      </p:pic>
    </p:spTree>
    <p:extLst>
      <p:ext uri="{BB962C8B-B14F-4D97-AF65-F5344CB8AC3E}">
        <p14:creationId xmlns:p14="http://schemas.microsoft.com/office/powerpoint/2010/main" val="239280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68648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a:t>
            </a:r>
            <a:r>
              <a:rPr lang="sl-SI" sz="3600" b="1" dirty="0"/>
              <a:t>Tipologija gostov in njihova identifikacija</a:t>
            </a:r>
            <a:endParaRPr lang="en-US" sz="3600" b="1" dirty="0">
              <a:solidFill>
                <a:srgbClr val="6ECECB"/>
              </a:solidFill>
            </a:endParaRPr>
          </a:p>
        </p:txBody>
      </p:sp>
      <p:sp>
        <p:nvSpPr>
          <p:cNvPr id="2" name="CaixaDeTexto 1">
            <a:extLst>
              <a:ext uri="{FF2B5EF4-FFF2-40B4-BE49-F238E27FC236}">
                <a16:creationId xmlns:a16="http://schemas.microsoft.com/office/drawing/2014/main" id="{75EE3BBB-154C-42C1-A13F-F65416A7F10C}"/>
              </a:ext>
            </a:extLst>
          </p:cNvPr>
          <p:cNvSpPr txBox="1"/>
          <p:nvPr/>
        </p:nvSpPr>
        <p:spPr>
          <a:xfrm>
            <a:off x="3686783" y="1268469"/>
            <a:ext cx="8219872" cy="5390386"/>
          </a:xfrm>
          <a:prstGeom prst="rect">
            <a:avLst/>
          </a:prstGeom>
          <a:noFill/>
        </p:spPr>
        <p:txBody>
          <a:bodyPr wrap="square" rtlCol="0">
            <a:spAutoFit/>
          </a:bodyPr>
          <a:lstStyle/>
          <a:p>
            <a:pPr marL="342900" indent="-342900">
              <a:lnSpc>
                <a:spcPct val="150000"/>
              </a:lnSpc>
              <a:spcAft>
                <a:spcPts val="3600"/>
              </a:spcAft>
              <a:buClr>
                <a:srgbClr val="6ECECB"/>
              </a:buClr>
              <a:buFont typeface="Arial" panose="020B0604020202020204" pitchFamily="34" charset="0"/>
              <a:buChar char="•"/>
            </a:pPr>
            <a:r>
              <a:rPr lang="sl-SI" sz="2400" b="1" dirty="0"/>
              <a:t>S ‚tipom gosta‘ označujemo fiktivno osebnost, ki portretira značilno skupino gostov </a:t>
            </a:r>
            <a:r>
              <a:rPr lang="en-US" sz="2400" b="1" dirty="0"/>
              <a:t>(</a:t>
            </a:r>
            <a:r>
              <a:rPr lang="sl-SI" sz="2400" b="1" dirty="0"/>
              <a:t>podobno kot tržni segment</a:t>
            </a:r>
            <a:r>
              <a:rPr lang="en-US" sz="2400" b="1" dirty="0"/>
              <a:t>). </a:t>
            </a:r>
          </a:p>
          <a:p>
            <a:pPr marL="342900" indent="-342900">
              <a:lnSpc>
                <a:spcPct val="150000"/>
              </a:lnSpc>
              <a:spcAft>
                <a:spcPts val="3600"/>
              </a:spcAft>
              <a:buClr>
                <a:srgbClr val="6ECECB"/>
              </a:buClr>
              <a:buFont typeface="Arial" panose="020B0604020202020204" pitchFamily="34" charset="0"/>
              <a:buChar char="•"/>
            </a:pPr>
            <a:r>
              <a:rPr lang="sl-SI" sz="2400" b="1" dirty="0"/>
              <a:t>Zemljevid gostovega izkustva nam pripoveduje zgodbo, med tem nam tip gosta pomaga opredeliti profil glavnih igralcev v zgodbi</a:t>
            </a:r>
            <a:r>
              <a:rPr lang="en-GB" sz="2400" b="1" dirty="0"/>
              <a:t>.</a:t>
            </a:r>
          </a:p>
          <a:p>
            <a:pPr marL="342900" indent="-342900">
              <a:lnSpc>
                <a:spcPct val="150000"/>
              </a:lnSpc>
              <a:spcAft>
                <a:spcPts val="3600"/>
              </a:spcAft>
              <a:buClr>
                <a:srgbClr val="6ECECB"/>
              </a:buClr>
              <a:buFont typeface="Arial" panose="020B0604020202020204" pitchFamily="34" charset="0"/>
              <a:buChar char="•"/>
            </a:pPr>
            <a:r>
              <a:rPr lang="sl-SI" sz="2400" b="1" dirty="0"/>
              <a:t>Tip gosta nam pomaga, da ostane celotna zgodba proizvoda/izkustva razumljiva ter da gost ostane v središču naše pozornosti</a:t>
            </a:r>
            <a:r>
              <a:rPr lang="en-GB" sz="2400" b="1" dirty="0"/>
              <a:t>.</a:t>
            </a:r>
          </a:p>
        </p:txBody>
      </p:sp>
      <p:pic>
        <p:nvPicPr>
          <p:cNvPr id="12" name="Imagem 11">
            <a:extLst>
              <a:ext uri="{FF2B5EF4-FFF2-40B4-BE49-F238E27FC236}">
                <a16:creationId xmlns:a16="http://schemas.microsoft.com/office/drawing/2014/main" id="{D5B094FB-A3BA-40C8-9ACA-02F946A071A3}"/>
              </a:ext>
            </a:extLst>
          </p:cNvPr>
          <p:cNvPicPr>
            <a:picLocks noChangeAspect="1"/>
          </p:cNvPicPr>
          <p:nvPr/>
        </p:nvPicPr>
        <p:blipFill>
          <a:blip r:embed="rId3"/>
          <a:stretch>
            <a:fillRect/>
          </a:stretch>
        </p:blipFill>
        <p:spPr>
          <a:xfrm>
            <a:off x="995945" y="1472750"/>
            <a:ext cx="2022389" cy="2022389"/>
          </a:xfrm>
          <a:prstGeom prst="rect">
            <a:avLst/>
          </a:prstGeom>
        </p:spPr>
      </p:pic>
      <p:sp>
        <p:nvSpPr>
          <p:cNvPr id="14" name="Retângulo 13">
            <a:extLst>
              <a:ext uri="{FF2B5EF4-FFF2-40B4-BE49-F238E27FC236}">
                <a16:creationId xmlns:a16="http://schemas.microsoft.com/office/drawing/2014/main" id="{B359B7A7-D9C5-461A-A0BE-8E0E7BF1AC7E}"/>
              </a:ext>
            </a:extLst>
          </p:cNvPr>
          <p:cNvSpPr/>
          <p:nvPr/>
        </p:nvSpPr>
        <p:spPr>
          <a:xfrm>
            <a:off x="528536" y="3706238"/>
            <a:ext cx="2957209" cy="180934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solidFill>
                  <a:schemeClr val="tx1"/>
                </a:solidFill>
                <a:effectLst>
                  <a:outerShdw blurRad="38100" dist="38100" dir="2700000" algn="tl">
                    <a:srgbClr val="000000">
                      <a:alpha val="43137"/>
                    </a:srgbClr>
                  </a:outerShdw>
                </a:effectLst>
              </a:rPr>
              <a:t>Osredotočamo se na </a:t>
            </a:r>
            <a:r>
              <a:rPr lang="en-GB" sz="3000" b="1" dirty="0">
                <a:solidFill>
                  <a:schemeClr val="tx1"/>
                </a:solidFill>
                <a:effectLst>
                  <a:outerShdw blurRad="38100" dist="38100" dir="2700000" algn="tl">
                    <a:srgbClr val="000000">
                      <a:alpha val="43137"/>
                    </a:srgbClr>
                  </a:outerShdw>
                </a:effectLst>
              </a:rPr>
              <a:t>“</a:t>
            </a:r>
            <a:r>
              <a:rPr lang="sl-SI" sz="3000" b="1" dirty="0">
                <a:solidFill>
                  <a:schemeClr val="tx1"/>
                </a:solidFill>
                <a:effectLst>
                  <a:outerShdw blurRad="38100" dist="38100" dir="2700000" algn="tl">
                    <a:srgbClr val="000000">
                      <a:alpha val="43137"/>
                    </a:srgbClr>
                  </a:outerShdw>
                </a:effectLst>
              </a:rPr>
              <a:t>dejanske</a:t>
            </a:r>
            <a:r>
              <a:rPr lang="en-GB" sz="3000" b="1" dirty="0">
                <a:solidFill>
                  <a:schemeClr val="tx1"/>
                </a:solidFill>
                <a:effectLst>
                  <a:outerShdw blurRad="38100" dist="38100" dir="2700000" algn="tl">
                    <a:srgbClr val="000000">
                      <a:alpha val="43137"/>
                    </a:srgbClr>
                  </a:outerShdw>
                </a:effectLst>
              </a:rPr>
              <a:t>” </a:t>
            </a:r>
            <a:r>
              <a:rPr lang="sl-SI" sz="3000" b="1" dirty="0">
                <a:solidFill>
                  <a:schemeClr val="tx1"/>
                </a:solidFill>
                <a:effectLst>
                  <a:outerShdw blurRad="38100" dist="38100" dir="2700000" algn="tl">
                    <a:srgbClr val="000000">
                      <a:alpha val="43137"/>
                    </a:srgbClr>
                  </a:outerShdw>
                </a:effectLst>
              </a:rPr>
              <a:t>ljudi</a:t>
            </a:r>
            <a:r>
              <a:rPr lang="en-GB" sz="3000" b="1" dirty="0">
                <a:solidFill>
                  <a:schemeClr val="tx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6791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Cantos Arredondados 12">
            <a:extLst>
              <a:ext uri="{FF2B5EF4-FFF2-40B4-BE49-F238E27FC236}">
                <a16:creationId xmlns:a16="http://schemas.microsoft.com/office/drawing/2014/main" id="{5DA29586-EE7D-4B91-B507-52CA840EB4BE}"/>
              </a:ext>
            </a:extLst>
          </p:cNvPr>
          <p:cNvSpPr/>
          <p:nvPr/>
        </p:nvSpPr>
        <p:spPr>
          <a:xfrm>
            <a:off x="165371" y="952500"/>
            <a:ext cx="11858016" cy="5295899"/>
          </a:xfrm>
          <a:prstGeom prst="roundRect">
            <a:avLst>
              <a:gd name="adj" fmla="val 4572"/>
            </a:avLst>
          </a:prstGeom>
          <a:solidFill>
            <a:srgbClr val="6ECECB">
              <a:alpha val="10196"/>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CaixaDeTexto 78">
            <a:extLst>
              <a:ext uri="{FF2B5EF4-FFF2-40B4-BE49-F238E27FC236}">
                <a16:creationId xmlns:a16="http://schemas.microsoft.com/office/drawing/2014/main" id="{C7A4A838-7C63-4618-B223-2D7D95F52966}"/>
              </a:ext>
            </a:extLst>
          </p:cNvPr>
          <p:cNvSpPr txBox="1"/>
          <p:nvPr/>
        </p:nvSpPr>
        <p:spPr>
          <a:xfrm>
            <a:off x="6822671" y="1511199"/>
            <a:ext cx="5200716" cy="1838463"/>
          </a:xfrm>
          <a:prstGeom prst="rect">
            <a:avLst/>
          </a:prstGeom>
          <a:noFill/>
        </p:spPr>
        <p:txBody>
          <a:bodyPr wrap="square" numCol="2" rtlCol="0">
            <a:noAutofit/>
          </a:bodyPr>
          <a:lstStyle/>
          <a:p>
            <a:pPr marL="171450" indent="-171450">
              <a:spcAft>
                <a:spcPts val="600"/>
              </a:spcAft>
              <a:buClr>
                <a:srgbClr val="6ECECB"/>
              </a:buClr>
              <a:buFont typeface="Arial" panose="020B0604020202020204" pitchFamily="34" charset="0"/>
              <a:buChar char="•"/>
            </a:pPr>
            <a:r>
              <a:rPr lang="sl-SI" sz="2400" dirty="0"/>
              <a:t>Sprostitev</a:t>
            </a:r>
            <a:endParaRPr lang="en-GB" sz="2400" dirty="0"/>
          </a:p>
          <a:p>
            <a:pPr marL="171450" indent="-171450">
              <a:spcAft>
                <a:spcPts val="600"/>
              </a:spcAft>
              <a:buClr>
                <a:srgbClr val="6ECECB"/>
              </a:buClr>
              <a:buFont typeface="Arial" panose="020B0604020202020204" pitchFamily="34" charset="0"/>
              <a:buChar char="•"/>
            </a:pPr>
            <a:r>
              <a:rPr lang="sl-SI" sz="2400" dirty="0"/>
              <a:t>Občutek pobega</a:t>
            </a:r>
            <a:endParaRPr lang="en-GB" sz="2400" dirty="0"/>
          </a:p>
          <a:p>
            <a:pPr marL="171450" indent="-171450">
              <a:spcAft>
                <a:spcPts val="600"/>
              </a:spcAft>
              <a:buClr>
                <a:srgbClr val="6ECECB"/>
              </a:buClr>
              <a:buFont typeface="Arial" panose="020B0604020202020204" pitchFamily="34" charset="0"/>
              <a:buChar char="•"/>
            </a:pPr>
            <a:r>
              <a:rPr lang="sl-SI" sz="2400" dirty="0"/>
              <a:t>Udobje</a:t>
            </a:r>
            <a:endParaRPr lang="en-GB" sz="2400" dirty="0"/>
          </a:p>
          <a:p>
            <a:pPr marL="171450" indent="-171450">
              <a:spcAft>
                <a:spcPts val="600"/>
              </a:spcAft>
              <a:buClr>
                <a:srgbClr val="6ECECB"/>
              </a:buClr>
              <a:buFont typeface="Arial" panose="020B0604020202020204" pitchFamily="34" charset="0"/>
              <a:buChar char="•"/>
            </a:pPr>
            <a:r>
              <a:rPr lang="sl-SI" sz="2400" dirty="0"/>
              <a:t>Čudoviti razgledi</a:t>
            </a:r>
            <a:endParaRPr lang="en-GB" sz="2400" dirty="0"/>
          </a:p>
          <a:p>
            <a:pPr marL="171450" indent="-171450">
              <a:spcAft>
                <a:spcPts val="600"/>
              </a:spcAft>
              <a:buClr>
                <a:srgbClr val="6ECECB"/>
              </a:buClr>
              <a:buFont typeface="Arial" panose="020B0604020202020204" pitchFamily="34" charset="0"/>
              <a:buChar char="•"/>
            </a:pPr>
            <a:r>
              <a:rPr lang="sl-SI" sz="2400" dirty="0"/>
              <a:t>Divjina</a:t>
            </a:r>
            <a:endParaRPr lang="en-GB" sz="2400" dirty="0"/>
          </a:p>
          <a:p>
            <a:pPr marL="171450" indent="-171450">
              <a:spcAft>
                <a:spcPts val="600"/>
              </a:spcAft>
              <a:buClr>
                <a:srgbClr val="6ECECB"/>
              </a:buClr>
              <a:buFont typeface="Arial" panose="020B0604020202020204" pitchFamily="34" charset="0"/>
              <a:buChar char="•"/>
            </a:pPr>
            <a:r>
              <a:rPr lang="sl-SI" sz="2400" dirty="0"/>
              <a:t>Zgodba</a:t>
            </a:r>
            <a:endParaRPr lang="en-GB" sz="2400" dirty="0"/>
          </a:p>
          <a:p>
            <a:pPr marL="171450" indent="-171450">
              <a:spcAft>
                <a:spcPts val="600"/>
              </a:spcAft>
              <a:buClr>
                <a:srgbClr val="6ECECB"/>
              </a:buClr>
              <a:buFont typeface="Arial" panose="020B0604020202020204" pitchFamily="34" charset="0"/>
              <a:buChar char="•"/>
            </a:pPr>
            <a:r>
              <a:rPr lang="sl-SI" sz="2400" dirty="0"/>
              <a:t>Dobra hrana</a:t>
            </a:r>
            <a:endParaRPr lang="en-GB" sz="2400" dirty="0"/>
          </a:p>
          <a:p>
            <a:pPr marL="171450" indent="-171450">
              <a:spcAft>
                <a:spcPts val="600"/>
              </a:spcAft>
              <a:buClr>
                <a:srgbClr val="6ECECB"/>
              </a:buClr>
              <a:buFont typeface="Arial" panose="020B0604020202020204" pitchFamily="34" charset="0"/>
              <a:buChar char="•"/>
            </a:pPr>
            <a:r>
              <a:rPr lang="sl-SI" sz="2400" dirty="0"/>
              <a:t>Dober dizajn</a:t>
            </a:r>
            <a:endParaRPr lang="en-GB" sz="2400" dirty="0"/>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023914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a:t>
            </a:r>
            <a:r>
              <a:rPr lang="sl-SI" sz="3600" b="1" dirty="0"/>
              <a:t>Identifikacija tipa gosta/tipologija </a:t>
            </a:r>
            <a:r>
              <a:rPr lang="en-US" sz="3600" b="1" dirty="0"/>
              <a:t>- </a:t>
            </a:r>
            <a:r>
              <a:rPr lang="sl-SI" sz="3600" b="1" dirty="0"/>
              <a:t>Primer</a:t>
            </a:r>
            <a:endParaRPr lang="en-US" sz="3600" b="1" dirty="0">
              <a:solidFill>
                <a:srgbClr val="6ECECB"/>
              </a:solidFill>
            </a:endParaRPr>
          </a:p>
        </p:txBody>
      </p:sp>
      <p:pic>
        <p:nvPicPr>
          <p:cNvPr id="4" name="Imagem 3">
            <a:extLst>
              <a:ext uri="{FF2B5EF4-FFF2-40B4-BE49-F238E27FC236}">
                <a16:creationId xmlns:a16="http://schemas.microsoft.com/office/drawing/2014/main" id="{9D2F9119-6340-4A15-91C9-AC0B20F7D9C9}"/>
              </a:ext>
            </a:extLst>
          </p:cNvPr>
          <p:cNvPicPr>
            <a:picLocks noChangeAspect="1"/>
          </p:cNvPicPr>
          <p:nvPr/>
        </p:nvPicPr>
        <p:blipFill>
          <a:blip r:embed="rId3"/>
          <a:stretch>
            <a:fillRect/>
          </a:stretch>
        </p:blipFill>
        <p:spPr>
          <a:xfrm>
            <a:off x="265699" y="1056850"/>
            <a:ext cx="1752518" cy="1752518"/>
          </a:xfrm>
          <a:prstGeom prst="rect">
            <a:avLst/>
          </a:prstGeom>
        </p:spPr>
      </p:pic>
      <p:sp>
        <p:nvSpPr>
          <p:cNvPr id="6" name="CaixaDeTexto 5">
            <a:extLst>
              <a:ext uri="{FF2B5EF4-FFF2-40B4-BE49-F238E27FC236}">
                <a16:creationId xmlns:a16="http://schemas.microsoft.com/office/drawing/2014/main" id="{7A1D1C31-FD68-448B-8B61-6A4F1BACA7D6}"/>
              </a:ext>
            </a:extLst>
          </p:cNvPr>
          <p:cNvSpPr txBox="1"/>
          <p:nvPr/>
        </p:nvSpPr>
        <p:spPr>
          <a:xfrm>
            <a:off x="2101174" y="1046457"/>
            <a:ext cx="4452028" cy="2031325"/>
          </a:xfrm>
          <a:prstGeom prst="rect">
            <a:avLst/>
          </a:prstGeom>
          <a:noFill/>
        </p:spPr>
        <p:txBody>
          <a:bodyPr wrap="square" rtlCol="0">
            <a:spAutoFit/>
          </a:bodyPr>
          <a:lstStyle/>
          <a:p>
            <a:r>
              <a:rPr lang="sl-SI" sz="3000" b="1" dirty="0"/>
              <a:t>Janez Novak</a:t>
            </a:r>
            <a:endParaRPr lang="en-GB" sz="3000" b="1" dirty="0"/>
          </a:p>
          <a:p>
            <a:r>
              <a:rPr lang="sl-SI" sz="2400" b="1" dirty="0">
                <a:solidFill>
                  <a:srgbClr val="F7981D"/>
                </a:solidFill>
              </a:rPr>
              <a:t>Starost</a:t>
            </a:r>
            <a:r>
              <a:rPr lang="en-GB" sz="2400" b="1" dirty="0">
                <a:solidFill>
                  <a:srgbClr val="F7981D"/>
                </a:solidFill>
              </a:rPr>
              <a:t>: </a:t>
            </a:r>
            <a:r>
              <a:rPr lang="en-GB" sz="2400" dirty="0"/>
              <a:t>36</a:t>
            </a:r>
          </a:p>
          <a:p>
            <a:r>
              <a:rPr lang="sl-SI" sz="2400" b="1" dirty="0">
                <a:solidFill>
                  <a:srgbClr val="F7981D"/>
                </a:solidFill>
              </a:rPr>
              <a:t>Status</a:t>
            </a:r>
            <a:r>
              <a:rPr lang="en-GB" sz="2400" b="1" dirty="0">
                <a:solidFill>
                  <a:srgbClr val="F7981D"/>
                </a:solidFill>
              </a:rPr>
              <a:t>:</a:t>
            </a:r>
            <a:r>
              <a:rPr lang="en-GB" sz="2400" dirty="0"/>
              <a:t> </a:t>
            </a:r>
            <a:r>
              <a:rPr lang="sl-SI" sz="2400" dirty="0"/>
              <a:t>poročen</a:t>
            </a:r>
            <a:r>
              <a:rPr lang="en-GB" sz="2400" dirty="0"/>
              <a:t>, 2 </a:t>
            </a:r>
            <a:r>
              <a:rPr lang="sl-SI" sz="2400" dirty="0"/>
              <a:t>otroka</a:t>
            </a:r>
            <a:endParaRPr lang="en-GB" sz="2400" dirty="0"/>
          </a:p>
          <a:p>
            <a:r>
              <a:rPr lang="sl-SI" sz="2400" b="1" dirty="0">
                <a:solidFill>
                  <a:srgbClr val="F7981D"/>
                </a:solidFill>
              </a:rPr>
              <a:t>Poklic</a:t>
            </a:r>
            <a:r>
              <a:rPr lang="en-GB" sz="2400" b="1" dirty="0">
                <a:solidFill>
                  <a:srgbClr val="F7981D"/>
                </a:solidFill>
              </a:rPr>
              <a:t>:</a:t>
            </a:r>
            <a:r>
              <a:rPr lang="en-GB" sz="2400" dirty="0"/>
              <a:t> </a:t>
            </a:r>
            <a:r>
              <a:rPr lang="sl-SI" sz="2400" dirty="0"/>
              <a:t>kreativni direktor</a:t>
            </a:r>
            <a:endParaRPr lang="en-GB" sz="2400" dirty="0"/>
          </a:p>
          <a:p>
            <a:r>
              <a:rPr lang="sl-SI" sz="2400" b="1" dirty="0">
                <a:solidFill>
                  <a:srgbClr val="F7981D"/>
                </a:solidFill>
              </a:rPr>
              <a:t>Izobrazba</a:t>
            </a:r>
            <a:r>
              <a:rPr lang="en-GB" sz="2400" b="1" dirty="0">
                <a:solidFill>
                  <a:srgbClr val="F7981D"/>
                </a:solidFill>
              </a:rPr>
              <a:t>: </a:t>
            </a:r>
            <a:r>
              <a:rPr lang="sl-SI" sz="2400" dirty="0"/>
              <a:t>grafični </a:t>
            </a:r>
            <a:r>
              <a:rPr lang="sl-SI" sz="2400" dirty="0" err="1"/>
              <a:t>dizajner</a:t>
            </a:r>
            <a:endParaRPr lang="en-GB" sz="2400" dirty="0"/>
          </a:p>
        </p:txBody>
      </p:sp>
      <p:sp>
        <p:nvSpPr>
          <p:cNvPr id="7" name="CaixaDeTexto 6">
            <a:extLst>
              <a:ext uri="{FF2B5EF4-FFF2-40B4-BE49-F238E27FC236}">
                <a16:creationId xmlns:a16="http://schemas.microsoft.com/office/drawing/2014/main" id="{465AA144-B079-4CE2-8C77-13208C3F4170}"/>
              </a:ext>
            </a:extLst>
          </p:cNvPr>
          <p:cNvSpPr txBox="1"/>
          <p:nvPr/>
        </p:nvSpPr>
        <p:spPr>
          <a:xfrm>
            <a:off x="265699" y="3152771"/>
            <a:ext cx="6287503" cy="3046988"/>
          </a:xfrm>
          <a:prstGeom prst="rect">
            <a:avLst/>
          </a:prstGeom>
          <a:noFill/>
        </p:spPr>
        <p:txBody>
          <a:bodyPr wrap="square" rtlCol="0">
            <a:spAutoFit/>
          </a:bodyPr>
          <a:lstStyle/>
          <a:p>
            <a:pPr algn="just"/>
            <a:r>
              <a:rPr lang="sl-SI" sz="2400" b="1" dirty="0">
                <a:solidFill>
                  <a:srgbClr val="F7981D"/>
                </a:solidFill>
              </a:rPr>
              <a:t>Življenjepis</a:t>
            </a:r>
            <a:r>
              <a:rPr lang="en-GB" sz="2400" b="1" dirty="0">
                <a:solidFill>
                  <a:srgbClr val="F7981D"/>
                </a:solidFill>
              </a:rPr>
              <a:t>: </a:t>
            </a:r>
            <a:r>
              <a:rPr lang="en-GB" sz="2400" dirty="0"/>
              <a:t>J</a:t>
            </a:r>
            <a:r>
              <a:rPr lang="sl-SI" sz="2400" dirty="0" err="1"/>
              <a:t>anez</a:t>
            </a:r>
            <a:r>
              <a:rPr lang="sl-SI" sz="2400" dirty="0"/>
              <a:t> je </a:t>
            </a:r>
            <a:r>
              <a:rPr lang="sl-SI" sz="2400" dirty="0" err="1"/>
              <a:t>kreativnež</a:t>
            </a:r>
            <a:r>
              <a:rPr lang="sl-SI" sz="2400" dirty="0"/>
              <a:t>, ki vodi skupino grafičnih oblikovalcev</a:t>
            </a:r>
            <a:r>
              <a:rPr lang="en-GB" sz="2400" dirty="0"/>
              <a:t>. </a:t>
            </a:r>
            <a:r>
              <a:rPr lang="sl-SI" sz="2400" dirty="0"/>
              <a:t>Njegovo življenje je pestro, včasih hektično, saj je venomer razpet med različnimi projekti</a:t>
            </a:r>
            <a:r>
              <a:rPr lang="en-GB" sz="2400" dirty="0"/>
              <a:t>. </a:t>
            </a:r>
            <a:r>
              <a:rPr lang="sl-SI" sz="2400" dirty="0"/>
              <a:t>Dosti potuje, malo počiva, rad ima pestrost različnih izkušenj</a:t>
            </a:r>
            <a:r>
              <a:rPr lang="en-GB" sz="2400" dirty="0"/>
              <a:t>. </a:t>
            </a:r>
            <a:r>
              <a:rPr lang="sl-SI" sz="2400" dirty="0"/>
              <a:t>Rad odkriva nove kulture, njihovo hrano, glasbo in zgodbe</a:t>
            </a:r>
            <a:r>
              <a:rPr lang="en-GB" sz="2400" dirty="0"/>
              <a:t>. </a:t>
            </a:r>
            <a:r>
              <a:rPr lang="sl-SI" sz="2400" dirty="0"/>
              <a:t>Všeč so mu tudi sproščujoče aktivnosti v naravi, kot so pohodništvo, divjina in fotografiranje divjine. </a:t>
            </a:r>
            <a:endParaRPr lang="en-GB" sz="2400" dirty="0"/>
          </a:p>
        </p:txBody>
      </p:sp>
      <p:sp>
        <p:nvSpPr>
          <p:cNvPr id="9" name="CaixaDeTexto 8">
            <a:extLst>
              <a:ext uri="{FF2B5EF4-FFF2-40B4-BE49-F238E27FC236}">
                <a16:creationId xmlns:a16="http://schemas.microsoft.com/office/drawing/2014/main" id="{A0AF890D-48D5-4C25-A03B-BAC4D6545753}"/>
              </a:ext>
            </a:extLst>
          </p:cNvPr>
          <p:cNvSpPr txBox="1"/>
          <p:nvPr/>
        </p:nvSpPr>
        <p:spPr>
          <a:xfrm>
            <a:off x="6817318" y="3536572"/>
            <a:ext cx="2254041" cy="461665"/>
          </a:xfrm>
          <a:prstGeom prst="rect">
            <a:avLst/>
          </a:prstGeom>
          <a:noFill/>
        </p:spPr>
        <p:txBody>
          <a:bodyPr wrap="square" rtlCol="0">
            <a:spAutoFit/>
          </a:bodyPr>
          <a:lstStyle/>
          <a:p>
            <a:r>
              <a:rPr lang="sl-SI" sz="2400" b="1" dirty="0">
                <a:solidFill>
                  <a:srgbClr val="F7981D"/>
                </a:solidFill>
              </a:rPr>
              <a:t>Tip turista</a:t>
            </a:r>
            <a:endParaRPr lang="en-GB" sz="2400" b="1" dirty="0">
              <a:solidFill>
                <a:srgbClr val="F7981D"/>
              </a:solidFill>
            </a:endParaRPr>
          </a:p>
        </p:txBody>
      </p:sp>
      <p:sp>
        <p:nvSpPr>
          <p:cNvPr id="11" name="CaixaDeTexto 10">
            <a:extLst>
              <a:ext uri="{FF2B5EF4-FFF2-40B4-BE49-F238E27FC236}">
                <a16:creationId xmlns:a16="http://schemas.microsoft.com/office/drawing/2014/main" id="{384FEBD3-5F43-48F8-916D-390313AE48B0}"/>
              </a:ext>
            </a:extLst>
          </p:cNvPr>
          <p:cNvSpPr txBox="1"/>
          <p:nvPr/>
        </p:nvSpPr>
        <p:spPr>
          <a:xfrm>
            <a:off x="6822671" y="1046457"/>
            <a:ext cx="1847850" cy="461665"/>
          </a:xfrm>
          <a:prstGeom prst="rect">
            <a:avLst/>
          </a:prstGeom>
          <a:noFill/>
        </p:spPr>
        <p:txBody>
          <a:bodyPr wrap="square" rtlCol="0">
            <a:spAutoFit/>
          </a:bodyPr>
          <a:lstStyle/>
          <a:p>
            <a:r>
              <a:rPr lang="sl-SI" sz="2400" b="1" dirty="0">
                <a:solidFill>
                  <a:srgbClr val="F7981D"/>
                </a:solidFill>
              </a:rPr>
              <a:t>Pričakovanja</a:t>
            </a:r>
            <a:endParaRPr lang="en-GB" sz="2400" b="1" dirty="0">
              <a:solidFill>
                <a:srgbClr val="F7981D"/>
              </a:solidFill>
            </a:endParaRPr>
          </a:p>
        </p:txBody>
      </p:sp>
      <p:sp>
        <p:nvSpPr>
          <p:cNvPr id="3" name="CaixaDeTexto 2">
            <a:extLst>
              <a:ext uri="{FF2B5EF4-FFF2-40B4-BE49-F238E27FC236}">
                <a16:creationId xmlns:a16="http://schemas.microsoft.com/office/drawing/2014/main" id="{626E5CDC-C7CE-474C-B56A-AB02941610AE}"/>
              </a:ext>
            </a:extLst>
          </p:cNvPr>
          <p:cNvSpPr txBox="1"/>
          <p:nvPr/>
        </p:nvSpPr>
        <p:spPr>
          <a:xfrm>
            <a:off x="6805125" y="4005878"/>
            <a:ext cx="1566452" cy="461665"/>
          </a:xfrm>
          <a:prstGeom prst="rect">
            <a:avLst/>
          </a:prstGeom>
          <a:noFill/>
        </p:spPr>
        <p:txBody>
          <a:bodyPr wrap="square" rtlCol="0">
            <a:spAutoFit/>
          </a:bodyPr>
          <a:lstStyle/>
          <a:p>
            <a:pPr algn="r"/>
            <a:r>
              <a:rPr lang="en-GB" sz="2400" b="1" dirty="0"/>
              <a:t>A</a:t>
            </a:r>
            <a:r>
              <a:rPr lang="sl-SI" sz="2400" b="1" dirty="0" err="1"/>
              <a:t>ktiven</a:t>
            </a:r>
            <a:endParaRPr lang="en-GB" sz="2400" b="1" dirty="0"/>
          </a:p>
        </p:txBody>
      </p:sp>
      <p:sp>
        <p:nvSpPr>
          <p:cNvPr id="8" name="CaixaDeTexto 7">
            <a:extLst>
              <a:ext uri="{FF2B5EF4-FFF2-40B4-BE49-F238E27FC236}">
                <a16:creationId xmlns:a16="http://schemas.microsoft.com/office/drawing/2014/main" id="{2AA76223-8849-4C7D-B13D-2D3EE7F9A796}"/>
              </a:ext>
            </a:extLst>
          </p:cNvPr>
          <p:cNvSpPr txBox="1"/>
          <p:nvPr/>
        </p:nvSpPr>
        <p:spPr>
          <a:xfrm>
            <a:off x="10077004" y="3998237"/>
            <a:ext cx="1849297" cy="461665"/>
          </a:xfrm>
          <a:prstGeom prst="rect">
            <a:avLst/>
          </a:prstGeom>
          <a:noFill/>
        </p:spPr>
        <p:txBody>
          <a:bodyPr wrap="square" rtlCol="0">
            <a:spAutoFit/>
          </a:bodyPr>
          <a:lstStyle/>
          <a:p>
            <a:r>
              <a:rPr lang="en-GB" sz="2400" b="1" dirty="0"/>
              <a:t>Pas</a:t>
            </a:r>
            <a:r>
              <a:rPr lang="sl-SI" sz="2400" b="1" dirty="0" err="1"/>
              <a:t>iven</a:t>
            </a:r>
            <a:endParaRPr lang="en-GB" sz="2400" b="1" dirty="0"/>
          </a:p>
        </p:txBody>
      </p:sp>
      <p:sp>
        <p:nvSpPr>
          <p:cNvPr id="10" name="CaixaDeTexto 9">
            <a:extLst>
              <a:ext uri="{FF2B5EF4-FFF2-40B4-BE49-F238E27FC236}">
                <a16:creationId xmlns:a16="http://schemas.microsoft.com/office/drawing/2014/main" id="{9AA6FE2D-070A-46BA-A675-997C5FB7018C}"/>
              </a:ext>
            </a:extLst>
          </p:cNvPr>
          <p:cNvSpPr txBox="1"/>
          <p:nvPr/>
        </p:nvSpPr>
        <p:spPr>
          <a:xfrm>
            <a:off x="6805125" y="4413579"/>
            <a:ext cx="1575968" cy="461665"/>
          </a:xfrm>
          <a:prstGeom prst="rect">
            <a:avLst/>
          </a:prstGeom>
          <a:noFill/>
        </p:spPr>
        <p:txBody>
          <a:bodyPr wrap="square" rtlCol="0">
            <a:spAutoFit/>
          </a:bodyPr>
          <a:lstStyle/>
          <a:p>
            <a:pPr algn="r"/>
            <a:r>
              <a:rPr lang="en-GB" sz="2400" b="1" dirty="0"/>
              <a:t>Na</a:t>
            </a:r>
            <a:r>
              <a:rPr lang="sl-SI" sz="2400" b="1" dirty="0" err="1"/>
              <a:t>rava</a:t>
            </a:r>
            <a:endParaRPr lang="en-GB" sz="2400" b="1" dirty="0"/>
          </a:p>
        </p:txBody>
      </p:sp>
      <p:sp>
        <p:nvSpPr>
          <p:cNvPr id="15" name="CaixaDeTexto 14">
            <a:extLst>
              <a:ext uri="{FF2B5EF4-FFF2-40B4-BE49-F238E27FC236}">
                <a16:creationId xmlns:a16="http://schemas.microsoft.com/office/drawing/2014/main" id="{D5223C19-1459-48B6-A49D-16AE6CCED9A1}"/>
              </a:ext>
            </a:extLst>
          </p:cNvPr>
          <p:cNvSpPr txBox="1"/>
          <p:nvPr/>
        </p:nvSpPr>
        <p:spPr>
          <a:xfrm>
            <a:off x="10073266" y="4403243"/>
            <a:ext cx="1853035" cy="461665"/>
          </a:xfrm>
          <a:prstGeom prst="rect">
            <a:avLst/>
          </a:prstGeom>
          <a:noFill/>
        </p:spPr>
        <p:txBody>
          <a:bodyPr wrap="square" rtlCol="0">
            <a:spAutoFit/>
          </a:bodyPr>
          <a:lstStyle/>
          <a:p>
            <a:r>
              <a:rPr lang="sl-SI" sz="2400" b="1" dirty="0"/>
              <a:t>Mesto</a:t>
            </a:r>
            <a:endParaRPr lang="en-GB" sz="2400" b="1" dirty="0"/>
          </a:p>
        </p:txBody>
      </p:sp>
      <p:sp>
        <p:nvSpPr>
          <p:cNvPr id="17" name="CaixaDeTexto 16">
            <a:extLst>
              <a:ext uri="{FF2B5EF4-FFF2-40B4-BE49-F238E27FC236}">
                <a16:creationId xmlns:a16="http://schemas.microsoft.com/office/drawing/2014/main" id="{8B07C726-2A6C-496A-81CE-F95EB319BFF4}"/>
              </a:ext>
            </a:extLst>
          </p:cNvPr>
          <p:cNvSpPr txBox="1"/>
          <p:nvPr/>
        </p:nvSpPr>
        <p:spPr>
          <a:xfrm>
            <a:off x="6577802" y="4810955"/>
            <a:ext cx="1807685" cy="461665"/>
          </a:xfrm>
          <a:prstGeom prst="rect">
            <a:avLst/>
          </a:prstGeom>
          <a:noFill/>
        </p:spPr>
        <p:txBody>
          <a:bodyPr wrap="square" rtlCol="0">
            <a:spAutoFit/>
          </a:bodyPr>
          <a:lstStyle/>
          <a:p>
            <a:pPr algn="r"/>
            <a:r>
              <a:rPr lang="en-GB" sz="2400" b="1" dirty="0"/>
              <a:t>O</a:t>
            </a:r>
            <a:r>
              <a:rPr lang="sl-SI" sz="2400" b="1" dirty="0" err="1"/>
              <a:t>rganiziran</a:t>
            </a:r>
            <a:endParaRPr lang="en-GB" sz="2400" b="1" dirty="0"/>
          </a:p>
        </p:txBody>
      </p:sp>
      <p:sp>
        <p:nvSpPr>
          <p:cNvPr id="19" name="CaixaDeTexto 18">
            <a:extLst>
              <a:ext uri="{FF2B5EF4-FFF2-40B4-BE49-F238E27FC236}">
                <a16:creationId xmlns:a16="http://schemas.microsoft.com/office/drawing/2014/main" id="{D6FA76F6-35AA-457A-BFEA-7B338CB4875B}"/>
              </a:ext>
            </a:extLst>
          </p:cNvPr>
          <p:cNvSpPr txBox="1"/>
          <p:nvPr/>
        </p:nvSpPr>
        <p:spPr>
          <a:xfrm>
            <a:off x="10088612" y="4814458"/>
            <a:ext cx="1837689" cy="461665"/>
          </a:xfrm>
          <a:prstGeom prst="rect">
            <a:avLst/>
          </a:prstGeom>
          <a:noFill/>
        </p:spPr>
        <p:txBody>
          <a:bodyPr wrap="square" rtlCol="0">
            <a:spAutoFit/>
          </a:bodyPr>
          <a:lstStyle/>
          <a:p>
            <a:r>
              <a:rPr lang="en-GB" sz="2400" b="1" dirty="0"/>
              <a:t>Spon</a:t>
            </a:r>
            <a:r>
              <a:rPr lang="sl-SI" sz="2400" b="1" dirty="0" err="1"/>
              <a:t>tan</a:t>
            </a:r>
            <a:endParaRPr lang="en-GB" sz="2400" b="1" dirty="0"/>
          </a:p>
        </p:txBody>
      </p:sp>
      <p:sp>
        <p:nvSpPr>
          <p:cNvPr id="21" name="CaixaDeTexto 20">
            <a:extLst>
              <a:ext uri="{FF2B5EF4-FFF2-40B4-BE49-F238E27FC236}">
                <a16:creationId xmlns:a16="http://schemas.microsoft.com/office/drawing/2014/main" id="{28F3CA27-A8E0-49E1-B215-F4C2BC171026}"/>
              </a:ext>
            </a:extLst>
          </p:cNvPr>
          <p:cNvSpPr txBox="1"/>
          <p:nvPr/>
        </p:nvSpPr>
        <p:spPr>
          <a:xfrm>
            <a:off x="6799773" y="5227104"/>
            <a:ext cx="1575968" cy="461665"/>
          </a:xfrm>
          <a:prstGeom prst="rect">
            <a:avLst/>
          </a:prstGeom>
          <a:noFill/>
        </p:spPr>
        <p:txBody>
          <a:bodyPr wrap="square" rtlCol="0">
            <a:spAutoFit/>
          </a:bodyPr>
          <a:lstStyle/>
          <a:p>
            <a:pPr algn="r"/>
            <a:r>
              <a:rPr lang="sl-SI" sz="2400" b="1" dirty="0"/>
              <a:t>Varčuje</a:t>
            </a:r>
            <a:endParaRPr lang="en-GB" sz="2400" b="1" dirty="0"/>
          </a:p>
        </p:txBody>
      </p:sp>
      <p:sp>
        <p:nvSpPr>
          <p:cNvPr id="23" name="CaixaDeTexto 22">
            <a:extLst>
              <a:ext uri="{FF2B5EF4-FFF2-40B4-BE49-F238E27FC236}">
                <a16:creationId xmlns:a16="http://schemas.microsoft.com/office/drawing/2014/main" id="{E07A9C71-949E-4D9E-8ABA-D69F2EEA0D46}"/>
              </a:ext>
            </a:extLst>
          </p:cNvPr>
          <p:cNvSpPr txBox="1"/>
          <p:nvPr/>
        </p:nvSpPr>
        <p:spPr>
          <a:xfrm>
            <a:off x="10075410" y="5226121"/>
            <a:ext cx="1850891" cy="461665"/>
          </a:xfrm>
          <a:prstGeom prst="rect">
            <a:avLst/>
          </a:prstGeom>
          <a:noFill/>
        </p:spPr>
        <p:txBody>
          <a:bodyPr wrap="square" rtlCol="0">
            <a:spAutoFit/>
          </a:bodyPr>
          <a:lstStyle/>
          <a:p>
            <a:r>
              <a:rPr lang="sl-SI" sz="2400" b="1" dirty="0"/>
              <a:t>Troši</a:t>
            </a:r>
            <a:endParaRPr lang="en-GB" sz="2400" b="1" dirty="0"/>
          </a:p>
        </p:txBody>
      </p:sp>
      <p:sp>
        <p:nvSpPr>
          <p:cNvPr id="25" name="CaixaDeTexto 24">
            <a:extLst>
              <a:ext uri="{FF2B5EF4-FFF2-40B4-BE49-F238E27FC236}">
                <a16:creationId xmlns:a16="http://schemas.microsoft.com/office/drawing/2014/main" id="{51774F78-FCE0-45FE-A883-DE9A2B7917CF}"/>
              </a:ext>
            </a:extLst>
          </p:cNvPr>
          <p:cNvSpPr txBox="1"/>
          <p:nvPr/>
        </p:nvSpPr>
        <p:spPr>
          <a:xfrm>
            <a:off x="6799772" y="5635272"/>
            <a:ext cx="1583405" cy="461665"/>
          </a:xfrm>
          <a:prstGeom prst="rect">
            <a:avLst/>
          </a:prstGeom>
          <a:noFill/>
        </p:spPr>
        <p:txBody>
          <a:bodyPr wrap="square" rtlCol="0">
            <a:spAutoFit/>
          </a:bodyPr>
          <a:lstStyle/>
          <a:p>
            <a:pPr algn="r"/>
            <a:r>
              <a:rPr lang="en-GB" sz="2400" b="1" dirty="0" err="1"/>
              <a:t>Hedon</a:t>
            </a:r>
            <a:r>
              <a:rPr lang="sl-SI" sz="2400" b="1" dirty="0" err="1"/>
              <a:t>ičen</a:t>
            </a:r>
            <a:endParaRPr lang="en-GB" sz="2400" b="1" dirty="0"/>
          </a:p>
        </p:txBody>
      </p:sp>
      <p:sp>
        <p:nvSpPr>
          <p:cNvPr id="27" name="CaixaDeTexto 26">
            <a:extLst>
              <a:ext uri="{FF2B5EF4-FFF2-40B4-BE49-F238E27FC236}">
                <a16:creationId xmlns:a16="http://schemas.microsoft.com/office/drawing/2014/main" id="{E8D4EE8C-E20B-453D-9021-987F75B30092}"/>
              </a:ext>
            </a:extLst>
          </p:cNvPr>
          <p:cNvSpPr txBox="1"/>
          <p:nvPr/>
        </p:nvSpPr>
        <p:spPr>
          <a:xfrm>
            <a:off x="10073266" y="5640057"/>
            <a:ext cx="2019557" cy="461665"/>
          </a:xfrm>
          <a:prstGeom prst="rect">
            <a:avLst/>
          </a:prstGeom>
          <a:noFill/>
        </p:spPr>
        <p:txBody>
          <a:bodyPr wrap="square" rtlCol="0">
            <a:spAutoFit/>
          </a:bodyPr>
          <a:lstStyle/>
          <a:p>
            <a:r>
              <a:rPr lang="en-GB" sz="2400" b="1" dirty="0" err="1"/>
              <a:t>Eud</a:t>
            </a:r>
            <a:r>
              <a:rPr lang="sl-SI" sz="2400" b="1" dirty="0" err="1"/>
              <a:t>aimoničen</a:t>
            </a:r>
            <a:endParaRPr lang="en-GB" sz="2400" b="1" dirty="0"/>
          </a:p>
        </p:txBody>
      </p:sp>
      <p:grpSp>
        <p:nvGrpSpPr>
          <p:cNvPr id="44" name="Agrupar 43">
            <a:extLst>
              <a:ext uri="{FF2B5EF4-FFF2-40B4-BE49-F238E27FC236}">
                <a16:creationId xmlns:a16="http://schemas.microsoft.com/office/drawing/2014/main" id="{9B7A8825-79D5-4D84-B9A0-79F056B43361}"/>
              </a:ext>
            </a:extLst>
          </p:cNvPr>
          <p:cNvGrpSpPr/>
          <p:nvPr/>
        </p:nvGrpSpPr>
        <p:grpSpPr>
          <a:xfrm>
            <a:off x="8385488" y="4138629"/>
            <a:ext cx="1687778" cy="248740"/>
            <a:chOff x="865314" y="4916540"/>
            <a:chExt cx="1306992" cy="187474"/>
          </a:xfrm>
        </p:grpSpPr>
        <p:sp>
          <p:nvSpPr>
            <p:cNvPr id="29" name="Oval 28">
              <a:extLst>
                <a:ext uri="{FF2B5EF4-FFF2-40B4-BE49-F238E27FC236}">
                  <a16:creationId xmlns:a16="http://schemas.microsoft.com/office/drawing/2014/main" id="{D63BE34C-0BA1-4AD9-8B63-A88DC15809A4}"/>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Oval 29">
              <a:extLst>
                <a:ext uri="{FF2B5EF4-FFF2-40B4-BE49-F238E27FC236}">
                  <a16:creationId xmlns:a16="http://schemas.microsoft.com/office/drawing/2014/main" id="{2D44FEA6-2F74-4170-AC3A-B23854563565}"/>
                </a:ext>
              </a:extLst>
            </p:cNvPr>
            <p:cNvSpPr/>
            <p:nvPr/>
          </p:nvSpPr>
          <p:spPr>
            <a:xfrm>
              <a:off x="1099084"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Oval 31">
              <a:extLst>
                <a:ext uri="{FF2B5EF4-FFF2-40B4-BE49-F238E27FC236}">
                  <a16:creationId xmlns:a16="http://schemas.microsoft.com/office/drawing/2014/main" id="{5822AAF5-E0A6-4B8D-BC6F-938279D9D897}"/>
                </a:ext>
              </a:extLst>
            </p:cNvPr>
            <p:cNvSpPr/>
            <p:nvPr/>
          </p:nvSpPr>
          <p:spPr>
            <a:xfrm>
              <a:off x="1325679"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4" name="Oval 33">
              <a:extLst>
                <a:ext uri="{FF2B5EF4-FFF2-40B4-BE49-F238E27FC236}">
                  <a16:creationId xmlns:a16="http://schemas.microsoft.com/office/drawing/2014/main" id="{35ADD931-E55B-4711-8A84-450D883564F8}"/>
                </a:ext>
              </a:extLst>
            </p:cNvPr>
            <p:cNvSpPr/>
            <p:nvPr/>
          </p:nvSpPr>
          <p:spPr>
            <a:xfrm>
              <a:off x="1548190"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Oval 35">
              <a:extLst>
                <a:ext uri="{FF2B5EF4-FFF2-40B4-BE49-F238E27FC236}">
                  <a16:creationId xmlns:a16="http://schemas.microsoft.com/office/drawing/2014/main" id="{E152A89B-265B-423E-9904-5CC0632394A7}"/>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0" name="Oval 39">
              <a:extLst>
                <a:ext uri="{FF2B5EF4-FFF2-40B4-BE49-F238E27FC236}">
                  <a16:creationId xmlns:a16="http://schemas.microsoft.com/office/drawing/2014/main" id="{0C3E9806-302E-4A57-8E3B-17131F377F5C}"/>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3" name="Conexão reta 42">
              <a:extLst>
                <a:ext uri="{FF2B5EF4-FFF2-40B4-BE49-F238E27FC236}">
                  <a16:creationId xmlns:a16="http://schemas.microsoft.com/office/drawing/2014/main" id="{09001899-E18F-4B08-93EE-FF54ECDA7235}"/>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Agrupar 44">
            <a:extLst>
              <a:ext uri="{FF2B5EF4-FFF2-40B4-BE49-F238E27FC236}">
                <a16:creationId xmlns:a16="http://schemas.microsoft.com/office/drawing/2014/main" id="{8E8FFE1A-D4B6-4C5B-8C10-0A573C68A015}"/>
              </a:ext>
            </a:extLst>
          </p:cNvPr>
          <p:cNvGrpSpPr/>
          <p:nvPr/>
        </p:nvGrpSpPr>
        <p:grpSpPr>
          <a:xfrm>
            <a:off x="8385488" y="4965177"/>
            <a:ext cx="1687778" cy="248740"/>
            <a:chOff x="865314" y="4916540"/>
            <a:chExt cx="1306992" cy="187474"/>
          </a:xfrm>
        </p:grpSpPr>
        <p:sp>
          <p:nvSpPr>
            <p:cNvPr id="46" name="Oval 45">
              <a:extLst>
                <a:ext uri="{FF2B5EF4-FFF2-40B4-BE49-F238E27FC236}">
                  <a16:creationId xmlns:a16="http://schemas.microsoft.com/office/drawing/2014/main" id="{CDC27D48-9C5D-49B6-86D1-26C40DF21F37}"/>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7" name="Oval 46">
              <a:extLst>
                <a:ext uri="{FF2B5EF4-FFF2-40B4-BE49-F238E27FC236}">
                  <a16:creationId xmlns:a16="http://schemas.microsoft.com/office/drawing/2014/main" id="{DAECC86E-CB5E-425B-B064-C4896A5CF917}"/>
                </a:ext>
              </a:extLst>
            </p:cNvPr>
            <p:cNvSpPr/>
            <p:nvPr/>
          </p:nvSpPr>
          <p:spPr>
            <a:xfrm>
              <a:off x="1099084"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8" name="Oval 47">
              <a:extLst>
                <a:ext uri="{FF2B5EF4-FFF2-40B4-BE49-F238E27FC236}">
                  <a16:creationId xmlns:a16="http://schemas.microsoft.com/office/drawing/2014/main" id="{197AC8DA-D78B-42FE-9887-A14C369E2B7A}"/>
                </a:ext>
              </a:extLst>
            </p:cNvPr>
            <p:cNvSpPr/>
            <p:nvPr/>
          </p:nvSpPr>
          <p:spPr>
            <a:xfrm>
              <a:off x="1325679"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Oval 48">
              <a:extLst>
                <a:ext uri="{FF2B5EF4-FFF2-40B4-BE49-F238E27FC236}">
                  <a16:creationId xmlns:a16="http://schemas.microsoft.com/office/drawing/2014/main" id="{BDA92E4E-6D45-4BBB-9C46-00B4C45F5DE1}"/>
                </a:ext>
              </a:extLst>
            </p:cNvPr>
            <p:cNvSpPr/>
            <p:nvPr/>
          </p:nvSpPr>
          <p:spPr>
            <a:xfrm>
              <a:off x="1548190"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0" name="Oval 49">
              <a:extLst>
                <a:ext uri="{FF2B5EF4-FFF2-40B4-BE49-F238E27FC236}">
                  <a16:creationId xmlns:a16="http://schemas.microsoft.com/office/drawing/2014/main" id="{BB769649-6115-4842-949C-CAE97EC24F41}"/>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1" name="Oval 50">
              <a:extLst>
                <a:ext uri="{FF2B5EF4-FFF2-40B4-BE49-F238E27FC236}">
                  <a16:creationId xmlns:a16="http://schemas.microsoft.com/office/drawing/2014/main" id="{6F3D3751-62AB-4C7D-AA3D-3CC5F6412C7A}"/>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52" name="Conexão reta 51">
              <a:extLst>
                <a:ext uri="{FF2B5EF4-FFF2-40B4-BE49-F238E27FC236}">
                  <a16:creationId xmlns:a16="http://schemas.microsoft.com/office/drawing/2014/main" id="{B0B6976F-6E3B-4D51-B268-11AC8C305F9A}"/>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Agrupar 52">
            <a:extLst>
              <a:ext uri="{FF2B5EF4-FFF2-40B4-BE49-F238E27FC236}">
                <a16:creationId xmlns:a16="http://schemas.microsoft.com/office/drawing/2014/main" id="{8283EEFE-13FF-46F6-A623-38643D618D9F}"/>
              </a:ext>
            </a:extLst>
          </p:cNvPr>
          <p:cNvGrpSpPr/>
          <p:nvPr/>
        </p:nvGrpSpPr>
        <p:grpSpPr>
          <a:xfrm>
            <a:off x="8385488" y="4547997"/>
            <a:ext cx="1687778" cy="248740"/>
            <a:chOff x="865314" y="4916540"/>
            <a:chExt cx="1306992" cy="187474"/>
          </a:xfrm>
        </p:grpSpPr>
        <p:sp>
          <p:nvSpPr>
            <p:cNvPr id="54" name="Oval 53">
              <a:extLst>
                <a:ext uri="{FF2B5EF4-FFF2-40B4-BE49-F238E27FC236}">
                  <a16:creationId xmlns:a16="http://schemas.microsoft.com/office/drawing/2014/main" id="{69C25C20-DEA2-4E80-88C5-BE2DD41202B4}"/>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5" name="Oval 54">
              <a:extLst>
                <a:ext uri="{FF2B5EF4-FFF2-40B4-BE49-F238E27FC236}">
                  <a16:creationId xmlns:a16="http://schemas.microsoft.com/office/drawing/2014/main" id="{BE458E96-B00F-4D79-996B-A524A663410F}"/>
                </a:ext>
              </a:extLst>
            </p:cNvPr>
            <p:cNvSpPr/>
            <p:nvPr/>
          </p:nvSpPr>
          <p:spPr>
            <a:xfrm>
              <a:off x="1099084"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Oval 55">
              <a:extLst>
                <a:ext uri="{FF2B5EF4-FFF2-40B4-BE49-F238E27FC236}">
                  <a16:creationId xmlns:a16="http://schemas.microsoft.com/office/drawing/2014/main" id="{6008EEBF-DCF9-4E06-A1B1-7FE3A3241B82}"/>
                </a:ext>
              </a:extLst>
            </p:cNvPr>
            <p:cNvSpPr/>
            <p:nvPr/>
          </p:nvSpPr>
          <p:spPr>
            <a:xfrm>
              <a:off x="1325679"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7" name="Oval 56">
              <a:extLst>
                <a:ext uri="{FF2B5EF4-FFF2-40B4-BE49-F238E27FC236}">
                  <a16:creationId xmlns:a16="http://schemas.microsoft.com/office/drawing/2014/main" id="{096541BD-E6B7-4B49-B4F3-972C76A9941B}"/>
                </a:ext>
              </a:extLst>
            </p:cNvPr>
            <p:cNvSpPr/>
            <p:nvPr/>
          </p:nvSpPr>
          <p:spPr>
            <a:xfrm>
              <a:off x="1548190"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8" name="Oval 57">
              <a:extLst>
                <a:ext uri="{FF2B5EF4-FFF2-40B4-BE49-F238E27FC236}">
                  <a16:creationId xmlns:a16="http://schemas.microsoft.com/office/drawing/2014/main" id="{B97B7C19-33D8-4693-A93A-E39CEA6C307A}"/>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9" name="Oval 58">
              <a:extLst>
                <a:ext uri="{FF2B5EF4-FFF2-40B4-BE49-F238E27FC236}">
                  <a16:creationId xmlns:a16="http://schemas.microsoft.com/office/drawing/2014/main" id="{0EDFE04D-EE77-439A-BA61-A31598D5EE6B}"/>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60" name="Conexão reta 59">
              <a:extLst>
                <a:ext uri="{FF2B5EF4-FFF2-40B4-BE49-F238E27FC236}">
                  <a16:creationId xmlns:a16="http://schemas.microsoft.com/office/drawing/2014/main" id="{4FE322D0-CE55-412F-81A0-1C66AD7B9C20}"/>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Agrupar 60">
            <a:extLst>
              <a:ext uri="{FF2B5EF4-FFF2-40B4-BE49-F238E27FC236}">
                <a16:creationId xmlns:a16="http://schemas.microsoft.com/office/drawing/2014/main" id="{17A554FC-32B3-4AA2-992C-CF8F174F1D2F}"/>
              </a:ext>
            </a:extLst>
          </p:cNvPr>
          <p:cNvGrpSpPr/>
          <p:nvPr/>
        </p:nvGrpSpPr>
        <p:grpSpPr>
          <a:xfrm>
            <a:off x="8385488" y="5364980"/>
            <a:ext cx="1687778" cy="248740"/>
            <a:chOff x="865314" y="4916540"/>
            <a:chExt cx="1306992" cy="187474"/>
          </a:xfrm>
        </p:grpSpPr>
        <p:sp>
          <p:nvSpPr>
            <p:cNvPr id="62" name="Oval 61">
              <a:extLst>
                <a:ext uri="{FF2B5EF4-FFF2-40B4-BE49-F238E27FC236}">
                  <a16:creationId xmlns:a16="http://schemas.microsoft.com/office/drawing/2014/main" id="{ED4C42E2-E962-466F-9749-8403F4904AA0}"/>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Oval 62">
              <a:extLst>
                <a:ext uri="{FF2B5EF4-FFF2-40B4-BE49-F238E27FC236}">
                  <a16:creationId xmlns:a16="http://schemas.microsoft.com/office/drawing/2014/main" id="{C5D111AC-06A7-488E-A7B6-90D665162B9E}"/>
                </a:ext>
              </a:extLst>
            </p:cNvPr>
            <p:cNvSpPr/>
            <p:nvPr/>
          </p:nvSpPr>
          <p:spPr>
            <a:xfrm>
              <a:off x="1099084"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4" name="Oval 63">
              <a:extLst>
                <a:ext uri="{FF2B5EF4-FFF2-40B4-BE49-F238E27FC236}">
                  <a16:creationId xmlns:a16="http://schemas.microsoft.com/office/drawing/2014/main" id="{88F0C2EE-BB96-46C1-B5DA-311E38BCD4B3}"/>
                </a:ext>
              </a:extLst>
            </p:cNvPr>
            <p:cNvSpPr/>
            <p:nvPr/>
          </p:nvSpPr>
          <p:spPr>
            <a:xfrm>
              <a:off x="1325679"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5" name="Oval 64">
              <a:extLst>
                <a:ext uri="{FF2B5EF4-FFF2-40B4-BE49-F238E27FC236}">
                  <a16:creationId xmlns:a16="http://schemas.microsoft.com/office/drawing/2014/main" id="{30B242A6-6815-43FD-B62D-029A20F17EF5}"/>
                </a:ext>
              </a:extLst>
            </p:cNvPr>
            <p:cNvSpPr/>
            <p:nvPr/>
          </p:nvSpPr>
          <p:spPr>
            <a:xfrm>
              <a:off x="1548190"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6" name="Oval 65">
              <a:extLst>
                <a:ext uri="{FF2B5EF4-FFF2-40B4-BE49-F238E27FC236}">
                  <a16:creationId xmlns:a16="http://schemas.microsoft.com/office/drawing/2014/main" id="{10F15881-F398-4817-8352-4422A031F42F}"/>
                </a:ext>
              </a:extLst>
            </p:cNvPr>
            <p:cNvSpPr/>
            <p:nvPr/>
          </p:nvSpPr>
          <p:spPr>
            <a:xfrm>
              <a:off x="1770248"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7" name="Oval 66">
              <a:extLst>
                <a:ext uri="{FF2B5EF4-FFF2-40B4-BE49-F238E27FC236}">
                  <a16:creationId xmlns:a16="http://schemas.microsoft.com/office/drawing/2014/main" id="{554CBE99-D057-49F0-A232-9103626316D0}"/>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68" name="Conexão reta 67">
              <a:extLst>
                <a:ext uri="{FF2B5EF4-FFF2-40B4-BE49-F238E27FC236}">
                  <a16:creationId xmlns:a16="http://schemas.microsoft.com/office/drawing/2014/main" id="{A6701F69-A6EC-42BF-94F0-2116D06933C9}"/>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Agrupar 68">
            <a:extLst>
              <a:ext uri="{FF2B5EF4-FFF2-40B4-BE49-F238E27FC236}">
                <a16:creationId xmlns:a16="http://schemas.microsoft.com/office/drawing/2014/main" id="{433E2E74-97AF-4965-A516-B04F09C3A3E7}"/>
              </a:ext>
            </a:extLst>
          </p:cNvPr>
          <p:cNvGrpSpPr/>
          <p:nvPr/>
        </p:nvGrpSpPr>
        <p:grpSpPr>
          <a:xfrm>
            <a:off x="8371577" y="5758930"/>
            <a:ext cx="1687778" cy="248740"/>
            <a:chOff x="865314" y="4916540"/>
            <a:chExt cx="1306992" cy="187474"/>
          </a:xfrm>
        </p:grpSpPr>
        <p:sp>
          <p:nvSpPr>
            <p:cNvPr id="70" name="Oval 69">
              <a:extLst>
                <a:ext uri="{FF2B5EF4-FFF2-40B4-BE49-F238E27FC236}">
                  <a16:creationId xmlns:a16="http://schemas.microsoft.com/office/drawing/2014/main" id="{5079ADD0-C2E7-4B0D-B869-24DA919A2786}"/>
                </a:ext>
              </a:extLst>
            </p:cNvPr>
            <p:cNvSpPr/>
            <p:nvPr/>
          </p:nvSpPr>
          <p:spPr>
            <a:xfrm>
              <a:off x="865314" y="4916540"/>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1" name="Oval 70">
              <a:extLst>
                <a:ext uri="{FF2B5EF4-FFF2-40B4-BE49-F238E27FC236}">
                  <a16:creationId xmlns:a16="http://schemas.microsoft.com/office/drawing/2014/main" id="{04BE0625-25CF-447E-8978-2B12116C8AB7}"/>
                </a:ext>
              </a:extLst>
            </p:cNvPr>
            <p:cNvSpPr/>
            <p:nvPr/>
          </p:nvSpPr>
          <p:spPr>
            <a:xfrm>
              <a:off x="1099084"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2" name="Oval 71">
              <a:extLst>
                <a:ext uri="{FF2B5EF4-FFF2-40B4-BE49-F238E27FC236}">
                  <a16:creationId xmlns:a16="http://schemas.microsoft.com/office/drawing/2014/main" id="{D32BF08C-202F-454F-A6BD-52BE16A87E05}"/>
                </a:ext>
              </a:extLst>
            </p:cNvPr>
            <p:cNvSpPr/>
            <p:nvPr/>
          </p:nvSpPr>
          <p:spPr>
            <a:xfrm>
              <a:off x="1325679" y="4924014"/>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3" name="Oval 72">
              <a:extLst>
                <a:ext uri="{FF2B5EF4-FFF2-40B4-BE49-F238E27FC236}">
                  <a16:creationId xmlns:a16="http://schemas.microsoft.com/office/drawing/2014/main" id="{1485C501-C418-45F2-8464-1464F770F319}"/>
                </a:ext>
              </a:extLst>
            </p:cNvPr>
            <p:cNvSpPr/>
            <p:nvPr/>
          </p:nvSpPr>
          <p:spPr>
            <a:xfrm>
              <a:off x="1548190" y="4922983"/>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4" name="Oval 73">
              <a:extLst>
                <a:ext uri="{FF2B5EF4-FFF2-40B4-BE49-F238E27FC236}">
                  <a16:creationId xmlns:a16="http://schemas.microsoft.com/office/drawing/2014/main" id="{5B058E88-C568-4108-818D-0C4E74AE4BA6}"/>
                </a:ext>
              </a:extLst>
            </p:cNvPr>
            <p:cNvSpPr/>
            <p:nvPr/>
          </p:nvSpPr>
          <p:spPr>
            <a:xfrm>
              <a:off x="1770248" y="4924014"/>
              <a:ext cx="180000" cy="180000"/>
            </a:xfrm>
            <a:prstGeom prst="ellips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5" name="Oval 74">
              <a:extLst>
                <a:ext uri="{FF2B5EF4-FFF2-40B4-BE49-F238E27FC236}">
                  <a16:creationId xmlns:a16="http://schemas.microsoft.com/office/drawing/2014/main" id="{1F6B26C2-E07B-4094-8C43-E450C4A76B1C}"/>
                </a:ext>
              </a:extLst>
            </p:cNvPr>
            <p:cNvSpPr/>
            <p:nvPr/>
          </p:nvSpPr>
          <p:spPr>
            <a:xfrm>
              <a:off x="1992306" y="4922983"/>
              <a:ext cx="180000" cy="18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76" name="Conexão reta 75">
              <a:extLst>
                <a:ext uri="{FF2B5EF4-FFF2-40B4-BE49-F238E27FC236}">
                  <a16:creationId xmlns:a16="http://schemas.microsoft.com/office/drawing/2014/main" id="{45EF5BE6-2271-4EF0-B916-41A02285C7E6}"/>
                </a:ext>
              </a:extLst>
            </p:cNvPr>
            <p:cNvCxnSpPr/>
            <p:nvPr/>
          </p:nvCxnSpPr>
          <p:spPr>
            <a:xfrm>
              <a:off x="1524729" y="4916540"/>
              <a:ext cx="0" cy="187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752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https://youtu.be/d4jPp2NdDYY</a:t>
            </a:r>
            <a:r>
              <a:rPr lang="en-GB" sz="1050" dirty="0"/>
              <a:t> </a:t>
            </a:r>
          </a:p>
        </p:txBody>
      </p:sp>
      <p:pic>
        <p:nvPicPr>
          <p:cNvPr id="6" name="Multimédia Online 1" title="LEARN: Creating Buyer Personas">
            <a:hlinkClick r:id="" action="ppaction://media"/>
            <a:extLst>
              <a:ext uri="{FF2B5EF4-FFF2-40B4-BE49-F238E27FC236}">
                <a16:creationId xmlns:a16="http://schemas.microsoft.com/office/drawing/2014/main" id="{0CB0AB13-899C-4EEC-AF63-446B8E3F045D}"/>
              </a:ext>
            </a:extLst>
          </p:cNvPr>
          <p:cNvPicPr>
            <a:picLocks noRot="1"/>
          </p:cNvPicPr>
          <p:nvPr>
            <a:videoFile r:link="rId1"/>
          </p:nvPr>
        </p:nvPicPr>
        <p:blipFill>
          <a:blip r:embed="rId4"/>
          <a:stretch>
            <a:fillRect/>
          </a:stretch>
        </p:blipFill>
        <p:spPr>
          <a:xfrm>
            <a:off x="2676524" y="1280442"/>
            <a:ext cx="6948000" cy="4284000"/>
          </a:xfrm>
          <a:prstGeom prst="rect">
            <a:avLst/>
          </a:prstGeom>
        </p:spPr>
      </p:pic>
      <p:sp>
        <p:nvSpPr>
          <p:cNvPr id="2" name="Text Placeholder 2">
            <a:extLst>
              <a:ext uri="{FF2B5EF4-FFF2-40B4-BE49-F238E27FC236}">
                <a16:creationId xmlns:a16="http://schemas.microsoft.com/office/drawing/2014/main" id="{EB47698D-EDDC-4B70-BE11-092F37558707}"/>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#2</a:t>
            </a:r>
          </a:p>
        </p:txBody>
      </p:sp>
      <p:pic>
        <p:nvPicPr>
          <p:cNvPr id="3" name="Imagem 2">
            <a:extLst>
              <a:ext uri="{FF2B5EF4-FFF2-40B4-BE49-F238E27FC236}">
                <a16:creationId xmlns:a16="http://schemas.microsoft.com/office/drawing/2014/main" id="{D0B461E4-25FB-4BA1-8CE5-5A9358B6568A}"/>
              </a:ext>
            </a:extLst>
          </p:cNvPr>
          <p:cNvPicPr>
            <a:picLocks noChangeAspect="1"/>
          </p:cNvPicPr>
          <p:nvPr/>
        </p:nvPicPr>
        <p:blipFill>
          <a:blip r:embed="rId5"/>
          <a:stretch>
            <a:fillRect/>
          </a:stretch>
        </p:blipFill>
        <p:spPr>
          <a:xfrm>
            <a:off x="367039" y="337780"/>
            <a:ext cx="720000" cy="720000"/>
          </a:xfrm>
          <a:prstGeom prst="rect">
            <a:avLst/>
          </a:prstGeom>
        </p:spPr>
      </p:pic>
      <p:sp>
        <p:nvSpPr>
          <p:cNvPr id="4" name="CaixaDeTexto 3">
            <a:extLst>
              <a:ext uri="{FF2B5EF4-FFF2-40B4-BE49-F238E27FC236}">
                <a16:creationId xmlns:a16="http://schemas.microsoft.com/office/drawing/2014/main" id="{0511AE6A-BDD6-46B3-ABF8-8CFD59761774}"/>
              </a:ext>
            </a:extLst>
          </p:cNvPr>
          <p:cNvSpPr txBox="1"/>
          <p:nvPr/>
        </p:nvSpPr>
        <p:spPr>
          <a:xfrm>
            <a:off x="9843516" y="1228725"/>
            <a:ext cx="2293620" cy="830997"/>
          </a:xfrm>
          <a:prstGeom prst="rect">
            <a:avLst/>
          </a:prstGeom>
          <a:noFill/>
        </p:spPr>
        <p:txBody>
          <a:bodyPr wrap="square">
            <a:spAutoFit/>
          </a:bodyPr>
          <a:lstStyle/>
          <a:p>
            <a:r>
              <a:rPr lang="en-GB" sz="2400" b="1" i="1" dirty="0">
                <a:solidFill>
                  <a:schemeClr val="bg1">
                    <a:lumMod val="65000"/>
                  </a:schemeClr>
                </a:solidFill>
              </a:rPr>
              <a:t>Creating Buyer Personas</a:t>
            </a:r>
          </a:p>
        </p:txBody>
      </p:sp>
    </p:spTree>
    <p:extLst>
      <p:ext uri="{BB962C8B-B14F-4D97-AF65-F5344CB8AC3E}">
        <p14:creationId xmlns:p14="http://schemas.microsoft.com/office/powerpoint/2010/main" val="21766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elogramo 54">
            <a:extLst>
              <a:ext uri="{FF2B5EF4-FFF2-40B4-BE49-F238E27FC236}">
                <a16:creationId xmlns:a16="http://schemas.microsoft.com/office/drawing/2014/main" id="{B6066607-9F30-4687-97C0-F9E9BEE6BB1A}"/>
              </a:ext>
            </a:extLst>
          </p:cNvPr>
          <p:cNvSpPr/>
          <p:nvPr/>
        </p:nvSpPr>
        <p:spPr>
          <a:xfrm>
            <a:off x="0" y="1114456"/>
            <a:ext cx="4063246" cy="576000"/>
          </a:xfrm>
          <a:prstGeom prst="parallelogram">
            <a:avLst>
              <a:gd name="adj" fmla="val 51458"/>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08000">
              <a:buClr>
                <a:srgbClr val="6ECECB"/>
              </a:buClr>
            </a:pPr>
            <a:r>
              <a:rPr lang="sl-SI" sz="3000" b="1" dirty="0">
                <a:solidFill>
                  <a:schemeClr val="bg1"/>
                </a:solidFill>
                <a:effectLst>
                  <a:outerShdw blurRad="38100" dist="38100" dir="2700000" algn="tl">
                    <a:srgbClr val="000000">
                      <a:alpha val="43137"/>
                    </a:srgbClr>
                  </a:outerShdw>
                </a:effectLst>
              </a:rPr>
              <a:t>Zbiranje podatkov</a:t>
            </a:r>
            <a:endParaRPr lang="en-GB" sz="3000" b="1" dirty="0">
              <a:solidFill>
                <a:schemeClr val="bg1"/>
              </a:solidFill>
              <a:effectLst>
                <a:outerShdw blurRad="38100" dist="38100" dir="2700000" algn="tl">
                  <a:srgbClr val="000000">
                    <a:alpha val="43137"/>
                  </a:srgbClr>
                </a:outerShdw>
              </a:effectLst>
            </a:endParaRPr>
          </a:p>
        </p:txBody>
      </p:sp>
      <p:sp>
        <p:nvSpPr>
          <p:cNvPr id="62" name="Paralelogramo 61">
            <a:extLst>
              <a:ext uri="{FF2B5EF4-FFF2-40B4-BE49-F238E27FC236}">
                <a16:creationId xmlns:a16="http://schemas.microsoft.com/office/drawing/2014/main" id="{2BA5DB09-5031-4782-943B-54386D98E8D6}"/>
              </a:ext>
            </a:extLst>
          </p:cNvPr>
          <p:cNvSpPr/>
          <p:nvPr/>
        </p:nvSpPr>
        <p:spPr>
          <a:xfrm flipH="1">
            <a:off x="8359510" y="3529580"/>
            <a:ext cx="3761156" cy="576000"/>
          </a:xfrm>
          <a:prstGeom prst="parallelogram">
            <a:avLst>
              <a:gd name="adj" fmla="val 46609"/>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108000">
              <a:buClr>
                <a:srgbClr val="6ECECB"/>
              </a:buClr>
            </a:pPr>
            <a:r>
              <a:rPr lang="en-GB" sz="3000" b="1" dirty="0" err="1">
                <a:solidFill>
                  <a:schemeClr val="bg1"/>
                </a:solidFill>
                <a:effectLst>
                  <a:outerShdw blurRad="38100" dist="38100" dir="2700000" algn="tl">
                    <a:srgbClr val="000000">
                      <a:alpha val="43137"/>
                    </a:srgbClr>
                  </a:outerShdw>
                </a:effectLst>
              </a:rPr>
              <a:t>Identif</a:t>
            </a:r>
            <a:r>
              <a:rPr lang="sl-SI" sz="3000" b="1" dirty="0" err="1">
                <a:solidFill>
                  <a:schemeClr val="bg1"/>
                </a:solidFill>
                <a:effectLst>
                  <a:outerShdw blurRad="38100" dist="38100" dir="2700000" algn="tl">
                    <a:srgbClr val="000000">
                      <a:alpha val="43137"/>
                    </a:srgbClr>
                  </a:outerShdw>
                </a:effectLst>
              </a:rPr>
              <a:t>ikacija</a:t>
            </a:r>
            <a:endParaRPr lang="en-GB" sz="3000" b="1" dirty="0">
              <a:solidFill>
                <a:schemeClr val="bg1"/>
              </a:solidFill>
              <a:effectLst>
                <a:outerShdw blurRad="38100" dist="38100" dir="2700000" algn="tl">
                  <a:srgbClr val="000000">
                    <a:alpha val="43137"/>
                  </a:srgbClr>
                </a:outerShdw>
              </a:effectLst>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R</a:t>
            </a:r>
            <a:r>
              <a:rPr lang="sl-SI" sz="3600" b="1" dirty="0" err="1"/>
              <a:t>aziskava</a:t>
            </a:r>
            <a:endParaRPr lang="en-US" sz="3600" b="1" dirty="0"/>
          </a:p>
        </p:txBody>
      </p:sp>
      <p:sp>
        <p:nvSpPr>
          <p:cNvPr id="10" name="CaixaDeTexto 9">
            <a:extLst>
              <a:ext uri="{FF2B5EF4-FFF2-40B4-BE49-F238E27FC236}">
                <a16:creationId xmlns:a16="http://schemas.microsoft.com/office/drawing/2014/main" id="{9F175BD3-01E1-4691-9E0F-D1DD888031CE}"/>
              </a:ext>
            </a:extLst>
          </p:cNvPr>
          <p:cNvSpPr txBox="1"/>
          <p:nvPr/>
        </p:nvSpPr>
        <p:spPr>
          <a:xfrm>
            <a:off x="3832490" y="432150"/>
            <a:ext cx="8359509" cy="2631490"/>
          </a:xfrm>
          <a:prstGeom prst="rect">
            <a:avLst/>
          </a:prstGeom>
          <a:solidFill>
            <a:srgbClr val="FDDE00"/>
          </a:solidFill>
        </p:spPr>
        <p:txBody>
          <a:bodyPr wrap="square">
            <a:spAutoFit/>
          </a:bodyPr>
          <a:lstStyle/>
          <a:p>
            <a:pPr>
              <a:spcAft>
                <a:spcPts val="1800"/>
              </a:spcAft>
              <a:buClr>
                <a:srgbClr val="6ECECB"/>
              </a:buClr>
              <a:buFont typeface="Arial" panose="020B0604020202020204" pitchFamily="34" charset="0"/>
              <a:buChar char="•"/>
            </a:pPr>
            <a:r>
              <a:rPr lang="en-GB" sz="2400" b="1" dirty="0"/>
              <a:t> O</a:t>
            </a:r>
            <a:r>
              <a:rPr lang="sl-SI" sz="2400" b="1" dirty="0" err="1"/>
              <a:t>pazuj</a:t>
            </a:r>
            <a:r>
              <a:rPr lang="sl-SI" sz="2400" b="1" dirty="0"/>
              <a:t> obnašanje gostov</a:t>
            </a:r>
            <a:endParaRPr lang="en-GB" sz="2400" b="1" dirty="0"/>
          </a:p>
          <a:p>
            <a:pPr>
              <a:spcAft>
                <a:spcPts val="1800"/>
              </a:spcAft>
              <a:buClr>
                <a:srgbClr val="6ECECB"/>
              </a:buClr>
              <a:buFont typeface="Arial" panose="020B0604020202020204" pitchFamily="34" charset="0"/>
              <a:buChar char="•"/>
            </a:pPr>
            <a:r>
              <a:rPr lang="en-GB" sz="2400" b="1" dirty="0">
                <a:solidFill>
                  <a:schemeClr val="tx1"/>
                </a:solidFill>
              </a:rPr>
              <a:t> </a:t>
            </a:r>
            <a:r>
              <a:rPr lang="sl-SI" sz="2400" b="1" dirty="0">
                <a:solidFill>
                  <a:schemeClr val="tx1"/>
                </a:solidFill>
              </a:rPr>
              <a:t>Postavite se ‚v čevlje gosta‘ in na izkustvo poglejte skozi njegove oči.</a:t>
            </a:r>
            <a:endParaRPr lang="en-GB" sz="2400" b="1" dirty="0">
              <a:solidFill>
                <a:schemeClr val="tx1"/>
              </a:solidFill>
            </a:endParaRPr>
          </a:p>
          <a:p>
            <a:pPr>
              <a:spcAft>
                <a:spcPts val="1800"/>
              </a:spcAft>
              <a:buClr>
                <a:srgbClr val="6ECECB"/>
              </a:buClr>
              <a:buFont typeface="Arial" panose="020B0604020202020204" pitchFamily="34" charset="0"/>
              <a:buChar char="•"/>
            </a:pPr>
            <a:r>
              <a:rPr lang="en-GB" sz="2400" b="1" dirty="0"/>
              <a:t> </a:t>
            </a:r>
            <a:r>
              <a:rPr lang="sl-SI" sz="2400" b="1" dirty="0"/>
              <a:t>Z gosti se pogovarjajte o izkustvu.</a:t>
            </a:r>
            <a:r>
              <a:rPr lang="en-GB" sz="2400" b="1" dirty="0">
                <a:solidFill>
                  <a:schemeClr val="tx1"/>
                </a:solidFill>
              </a:rPr>
              <a:t> </a:t>
            </a:r>
            <a:endParaRPr lang="sl-SI" sz="2400" b="1" dirty="0">
              <a:solidFill>
                <a:schemeClr val="tx1"/>
              </a:solidFill>
            </a:endParaRPr>
          </a:p>
          <a:p>
            <a:pPr>
              <a:spcAft>
                <a:spcPts val="1800"/>
              </a:spcAft>
              <a:buClr>
                <a:srgbClr val="6ECECB"/>
              </a:buClr>
              <a:buFont typeface="Arial" panose="020B0604020202020204" pitchFamily="34" charset="0"/>
              <a:buChar char="•"/>
            </a:pPr>
            <a:r>
              <a:rPr lang="en-GB" sz="2400" b="1" dirty="0" err="1">
                <a:solidFill>
                  <a:schemeClr val="tx1"/>
                </a:solidFill>
              </a:rPr>
              <a:t>Pogovorite</a:t>
            </a:r>
            <a:r>
              <a:rPr lang="en-GB" sz="2400" b="1" dirty="0">
                <a:solidFill>
                  <a:schemeClr val="tx1"/>
                </a:solidFill>
              </a:rPr>
              <a:t> se z </a:t>
            </a:r>
            <a:r>
              <a:rPr lang="en-GB" sz="2400" b="1" dirty="0" err="1">
                <a:solidFill>
                  <a:schemeClr val="tx1"/>
                </a:solidFill>
              </a:rPr>
              <a:t>zaposlenimi</a:t>
            </a:r>
            <a:r>
              <a:rPr lang="en-GB" sz="2400" b="1" dirty="0">
                <a:solidFill>
                  <a:schemeClr val="tx1"/>
                </a:solidFill>
              </a:rPr>
              <a:t> </a:t>
            </a:r>
            <a:r>
              <a:rPr lang="sl-SI" sz="2400" b="1" dirty="0">
                <a:solidFill>
                  <a:schemeClr val="tx1"/>
                </a:solidFill>
              </a:rPr>
              <a:t>o določenih nalogah </a:t>
            </a:r>
            <a:r>
              <a:rPr lang="en-GB" sz="2400" b="1" dirty="0">
                <a:solidFill>
                  <a:schemeClr val="tx1"/>
                </a:solidFill>
              </a:rPr>
              <a:t>(</a:t>
            </a:r>
            <a:r>
              <a:rPr lang="en-GB" sz="2400" b="1" dirty="0" err="1">
                <a:solidFill>
                  <a:schemeClr val="tx1"/>
                </a:solidFill>
              </a:rPr>
              <a:t>npr</a:t>
            </a:r>
            <a:r>
              <a:rPr lang="en-GB" sz="2400" b="1" dirty="0">
                <a:solidFill>
                  <a:schemeClr val="tx1"/>
                </a:solidFill>
              </a:rPr>
              <a:t>. </a:t>
            </a:r>
            <a:r>
              <a:rPr lang="sl-SI" sz="2400" b="1" dirty="0"/>
              <a:t>vodniki</a:t>
            </a:r>
            <a:r>
              <a:rPr lang="en-GB" sz="2400" b="1" dirty="0">
                <a:solidFill>
                  <a:schemeClr val="tx1"/>
                </a:solidFill>
              </a:rPr>
              <a:t>).</a:t>
            </a:r>
          </a:p>
        </p:txBody>
      </p:sp>
      <p:sp>
        <p:nvSpPr>
          <p:cNvPr id="16" name="CaixaDeTexto 15">
            <a:extLst>
              <a:ext uri="{FF2B5EF4-FFF2-40B4-BE49-F238E27FC236}">
                <a16:creationId xmlns:a16="http://schemas.microsoft.com/office/drawing/2014/main" id="{C1D24E74-28C1-45F3-9014-3B77C07305A8}"/>
              </a:ext>
            </a:extLst>
          </p:cNvPr>
          <p:cNvSpPr txBox="1"/>
          <p:nvPr/>
        </p:nvSpPr>
        <p:spPr>
          <a:xfrm>
            <a:off x="4044311" y="3438130"/>
            <a:ext cx="4736931" cy="2862322"/>
          </a:xfrm>
          <a:prstGeom prst="rect">
            <a:avLst/>
          </a:prstGeom>
          <a:solidFill>
            <a:srgbClr val="6ECECB"/>
          </a:solidFill>
        </p:spPr>
        <p:txBody>
          <a:bodyPr wrap="square">
            <a:spAutoFit/>
          </a:bodyPr>
          <a:lstStyle/>
          <a:p>
            <a:pPr>
              <a:spcAft>
                <a:spcPts val="1800"/>
              </a:spcAft>
              <a:buClr>
                <a:srgbClr val="FDDE00"/>
              </a:buClr>
              <a:buFont typeface="Arial" panose="020B0604020202020204" pitchFamily="34" charset="0"/>
              <a:buChar char="•"/>
            </a:pPr>
            <a:r>
              <a:rPr lang="en-GB" sz="2400" b="1" dirty="0">
                <a:solidFill>
                  <a:schemeClr val="tx1"/>
                </a:solidFill>
              </a:rPr>
              <a:t> </a:t>
            </a:r>
            <a:r>
              <a:rPr lang="sl-SI" sz="2400" b="1" dirty="0"/>
              <a:t>Naloge in stopnje</a:t>
            </a:r>
            <a:endParaRPr lang="en-GB" sz="2400" b="1" dirty="0"/>
          </a:p>
          <a:p>
            <a:pPr>
              <a:spcAft>
                <a:spcPts val="1800"/>
              </a:spcAft>
              <a:buClr>
                <a:srgbClr val="FDDE00"/>
              </a:buClr>
              <a:buFont typeface="Arial" panose="020B0604020202020204" pitchFamily="34" charset="0"/>
              <a:buChar char="•"/>
            </a:pPr>
            <a:r>
              <a:rPr lang="en-GB" sz="2400" b="1" dirty="0"/>
              <a:t> </a:t>
            </a:r>
            <a:r>
              <a:rPr lang="sl-SI" sz="2400" b="1" dirty="0"/>
              <a:t>Dejavnosti</a:t>
            </a:r>
            <a:endParaRPr lang="en-GB" sz="2400" b="1" dirty="0">
              <a:solidFill>
                <a:schemeClr val="tx1"/>
              </a:solidFill>
            </a:endParaRPr>
          </a:p>
          <a:p>
            <a:pPr>
              <a:spcAft>
                <a:spcPts val="1800"/>
              </a:spcAft>
              <a:buClr>
                <a:srgbClr val="FDDE00"/>
              </a:buClr>
              <a:buFont typeface="Arial" panose="020B0604020202020204" pitchFamily="34" charset="0"/>
              <a:buChar char="•"/>
            </a:pPr>
            <a:r>
              <a:rPr lang="en-GB" sz="2400" b="1" dirty="0">
                <a:solidFill>
                  <a:schemeClr val="tx1"/>
                </a:solidFill>
              </a:rPr>
              <a:t> </a:t>
            </a:r>
            <a:r>
              <a:rPr lang="sl-SI" sz="2400" b="1" dirty="0">
                <a:solidFill>
                  <a:schemeClr val="tx1"/>
                </a:solidFill>
              </a:rPr>
              <a:t>Točke stika</a:t>
            </a:r>
            <a:r>
              <a:rPr lang="en-GB" sz="2400" b="1" dirty="0">
                <a:solidFill>
                  <a:schemeClr val="tx1"/>
                </a:solidFill>
              </a:rPr>
              <a:t> </a:t>
            </a:r>
          </a:p>
          <a:p>
            <a:pPr>
              <a:spcAft>
                <a:spcPts val="1800"/>
              </a:spcAft>
              <a:buClr>
                <a:srgbClr val="FDDE00"/>
              </a:buClr>
              <a:buFont typeface="Arial" panose="020B0604020202020204" pitchFamily="34" charset="0"/>
              <a:buChar char="•"/>
            </a:pPr>
            <a:r>
              <a:rPr lang="en-GB" sz="2400" b="1" dirty="0">
                <a:solidFill>
                  <a:schemeClr val="tx1"/>
                </a:solidFill>
              </a:rPr>
              <a:t> </a:t>
            </a:r>
            <a:r>
              <a:rPr lang="sl-SI" sz="2400" b="1" dirty="0"/>
              <a:t>Čustva</a:t>
            </a:r>
            <a:endParaRPr lang="en-GB" sz="2400" b="1" dirty="0">
              <a:solidFill>
                <a:schemeClr val="tx1"/>
              </a:solidFill>
            </a:endParaRPr>
          </a:p>
          <a:p>
            <a:pPr>
              <a:spcAft>
                <a:spcPts val="1800"/>
              </a:spcAft>
              <a:buClr>
                <a:srgbClr val="FDDE00"/>
              </a:buClr>
              <a:buFont typeface="Arial" panose="020B0604020202020204" pitchFamily="34" charset="0"/>
              <a:buChar char="•"/>
            </a:pPr>
            <a:r>
              <a:rPr lang="en-GB" sz="2400" b="1" dirty="0">
                <a:solidFill>
                  <a:schemeClr val="tx1"/>
                </a:solidFill>
              </a:rPr>
              <a:t> </a:t>
            </a:r>
            <a:r>
              <a:rPr lang="sl-SI" sz="2400" b="1" dirty="0">
                <a:solidFill>
                  <a:schemeClr val="tx1"/>
                </a:solidFill>
              </a:rPr>
              <a:t>Morebitne bolečine in frustracije</a:t>
            </a:r>
            <a:endParaRPr lang="en-GB" sz="2400" b="1" dirty="0">
              <a:solidFill>
                <a:schemeClr val="tx1"/>
              </a:solidFill>
            </a:endParaRPr>
          </a:p>
        </p:txBody>
      </p:sp>
      <p:pic>
        <p:nvPicPr>
          <p:cNvPr id="11" name="Imagem 10">
            <a:extLst>
              <a:ext uri="{FF2B5EF4-FFF2-40B4-BE49-F238E27FC236}">
                <a16:creationId xmlns:a16="http://schemas.microsoft.com/office/drawing/2014/main" id="{8D19DE07-F186-42D9-8A68-42FE06127C72}"/>
              </a:ext>
            </a:extLst>
          </p:cNvPr>
          <p:cNvPicPr>
            <a:picLocks noChangeAspect="1"/>
          </p:cNvPicPr>
          <p:nvPr/>
        </p:nvPicPr>
        <p:blipFill>
          <a:blip r:embed="rId3"/>
          <a:stretch>
            <a:fillRect/>
          </a:stretch>
        </p:blipFill>
        <p:spPr>
          <a:xfrm>
            <a:off x="0" y="1809831"/>
            <a:ext cx="3365771" cy="5048657"/>
          </a:xfrm>
          <a:prstGeom prst="rect">
            <a:avLst/>
          </a:prstGeom>
        </p:spPr>
      </p:pic>
    </p:spTree>
    <p:extLst>
      <p:ext uri="{BB962C8B-B14F-4D97-AF65-F5344CB8AC3E}">
        <p14:creationId xmlns:p14="http://schemas.microsoft.com/office/powerpoint/2010/main" val="976155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69690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a:t>
            </a:r>
            <a:r>
              <a:rPr lang="sl-SI" sz="3600" b="1" dirty="0"/>
              <a:t>Raziskava</a:t>
            </a:r>
            <a:r>
              <a:rPr lang="en-US" sz="3600" b="1" dirty="0"/>
              <a:t> –</a:t>
            </a:r>
            <a:r>
              <a:rPr lang="sl-SI" sz="3600" b="1" dirty="0"/>
              <a:t> Zemljevid </a:t>
            </a:r>
            <a:r>
              <a:rPr lang="sl-SI" sz="3600" b="1" dirty="0" err="1"/>
              <a:t>empatičnosti</a:t>
            </a:r>
            <a:endParaRPr lang="en-US" sz="3600" b="1" dirty="0"/>
          </a:p>
        </p:txBody>
      </p:sp>
      <p:cxnSp>
        <p:nvCxnSpPr>
          <p:cNvPr id="9" name="Conexão reta 8">
            <a:extLst>
              <a:ext uri="{FF2B5EF4-FFF2-40B4-BE49-F238E27FC236}">
                <a16:creationId xmlns:a16="http://schemas.microsoft.com/office/drawing/2014/main" id="{9C665E0B-6E10-46A4-8FFA-E947861955C2}"/>
              </a:ext>
            </a:extLst>
          </p:cNvPr>
          <p:cNvCxnSpPr>
            <a:cxnSpLocks/>
            <a:stCxn id="51" idx="1"/>
            <a:endCxn id="51" idx="3"/>
          </p:cNvCxnSpPr>
          <p:nvPr/>
        </p:nvCxnSpPr>
        <p:spPr>
          <a:xfrm>
            <a:off x="3259672" y="3763346"/>
            <a:ext cx="5728686" cy="0"/>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21547D7B-41CE-49A4-BD3B-D2D82A142D39}"/>
              </a:ext>
            </a:extLst>
          </p:cNvPr>
          <p:cNvCxnSpPr>
            <a:cxnSpLocks/>
            <a:stCxn id="51" idx="0"/>
            <a:endCxn id="51" idx="2"/>
          </p:cNvCxnSpPr>
          <p:nvPr/>
        </p:nvCxnSpPr>
        <p:spPr>
          <a:xfrm>
            <a:off x="6124015" y="1261549"/>
            <a:ext cx="0" cy="5003593"/>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281D511E-5EC5-4160-84F8-9B1AE6C9CCA5}"/>
              </a:ext>
            </a:extLst>
          </p:cNvPr>
          <p:cNvSpPr txBox="1"/>
          <p:nvPr/>
        </p:nvSpPr>
        <p:spPr>
          <a:xfrm>
            <a:off x="3259665" y="2879495"/>
            <a:ext cx="2865889"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Govori</a:t>
            </a:r>
            <a:endParaRPr lang="en-GB" sz="3000" b="1" dirty="0">
              <a:solidFill>
                <a:srgbClr val="F7981D"/>
              </a:solidFill>
              <a:effectLst>
                <a:outerShdw blurRad="38100" dist="38100" dir="2700000" algn="tl">
                  <a:srgbClr val="000000">
                    <a:alpha val="43137"/>
                  </a:srgbClr>
                </a:outerShdw>
              </a:effectLst>
            </a:endParaRPr>
          </a:p>
        </p:txBody>
      </p:sp>
      <p:sp>
        <p:nvSpPr>
          <p:cNvPr id="28" name="CaixaDeTexto 27">
            <a:extLst>
              <a:ext uri="{FF2B5EF4-FFF2-40B4-BE49-F238E27FC236}">
                <a16:creationId xmlns:a16="http://schemas.microsoft.com/office/drawing/2014/main" id="{C6A9AC9D-332E-4FFD-9BB9-6B4FEB1B25B1}"/>
              </a:ext>
            </a:extLst>
          </p:cNvPr>
          <p:cNvSpPr txBox="1"/>
          <p:nvPr/>
        </p:nvSpPr>
        <p:spPr>
          <a:xfrm>
            <a:off x="6125554" y="2879494"/>
            <a:ext cx="2862797"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Razmišlja</a:t>
            </a:r>
            <a:endParaRPr lang="en-GB" sz="3000" b="1" dirty="0">
              <a:solidFill>
                <a:srgbClr val="F7981D"/>
              </a:solidFill>
              <a:effectLst>
                <a:outerShdw blurRad="38100" dist="38100" dir="2700000" algn="tl">
                  <a:srgbClr val="000000">
                    <a:alpha val="43137"/>
                  </a:srgbClr>
                </a:outerShdw>
              </a:effectLst>
            </a:endParaRPr>
          </a:p>
        </p:txBody>
      </p:sp>
      <p:sp>
        <p:nvSpPr>
          <p:cNvPr id="30" name="CaixaDeTexto 29">
            <a:extLst>
              <a:ext uri="{FF2B5EF4-FFF2-40B4-BE49-F238E27FC236}">
                <a16:creationId xmlns:a16="http://schemas.microsoft.com/office/drawing/2014/main" id="{10E9B0C8-031B-460C-9F26-8C71E81AC093}"/>
              </a:ext>
            </a:extLst>
          </p:cNvPr>
          <p:cNvSpPr txBox="1"/>
          <p:nvPr/>
        </p:nvSpPr>
        <p:spPr>
          <a:xfrm>
            <a:off x="3259672" y="5153190"/>
            <a:ext cx="2865882"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Občuti</a:t>
            </a:r>
            <a:endParaRPr lang="en-GB" sz="3000" b="1" dirty="0">
              <a:solidFill>
                <a:srgbClr val="F7981D"/>
              </a:solidFill>
              <a:effectLst>
                <a:outerShdw blurRad="38100" dist="38100" dir="2700000" algn="tl">
                  <a:srgbClr val="000000">
                    <a:alpha val="43137"/>
                  </a:srgbClr>
                </a:outerShdw>
              </a:effectLst>
            </a:endParaRPr>
          </a:p>
        </p:txBody>
      </p:sp>
      <p:sp>
        <p:nvSpPr>
          <p:cNvPr id="32" name="CaixaDeTexto 31">
            <a:extLst>
              <a:ext uri="{FF2B5EF4-FFF2-40B4-BE49-F238E27FC236}">
                <a16:creationId xmlns:a16="http://schemas.microsoft.com/office/drawing/2014/main" id="{61347308-1942-472D-A87E-A85C22ED7233}"/>
              </a:ext>
            </a:extLst>
          </p:cNvPr>
          <p:cNvSpPr txBox="1"/>
          <p:nvPr/>
        </p:nvSpPr>
        <p:spPr>
          <a:xfrm>
            <a:off x="6125545" y="5152071"/>
            <a:ext cx="2844169" cy="553998"/>
          </a:xfrm>
          <a:prstGeom prst="rect">
            <a:avLst/>
          </a:prstGeom>
          <a:noFill/>
        </p:spPr>
        <p:txBody>
          <a:bodyPr wrap="square" rtlCol="0">
            <a:spAutoFit/>
          </a:bodyPr>
          <a:lstStyle/>
          <a:p>
            <a:pPr algn="ctr"/>
            <a:r>
              <a:rPr lang="sl-SI" sz="3000" b="1" dirty="0">
                <a:solidFill>
                  <a:srgbClr val="F7981D"/>
                </a:solidFill>
                <a:effectLst>
                  <a:outerShdw blurRad="38100" dist="38100" dir="2700000" algn="tl">
                    <a:srgbClr val="000000">
                      <a:alpha val="43137"/>
                    </a:srgbClr>
                  </a:outerShdw>
                </a:effectLst>
              </a:rPr>
              <a:t>Napravi</a:t>
            </a:r>
            <a:endParaRPr lang="en-GB" sz="3000" b="1" dirty="0">
              <a:solidFill>
                <a:srgbClr val="F7981D"/>
              </a:solidFill>
              <a:effectLst>
                <a:outerShdw blurRad="38100" dist="38100" dir="2700000" algn="tl">
                  <a:srgbClr val="000000">
                    <a:alpha val="43137"/>
                  </a:srgbClr>
                </a:outerShdw>
              </a:effectLst>
            </a:endParaRPr>
          </a:p>
        </p:txBody>
      </p:sp>
      <p:pic>
        <p:nvPicPr>
          <p:cNvPr id="35" name="Imagem 34">
            <a:extLst>
              <a:ext uri="{FF2B5EF4-FFF2-40B4-BE49-F238E27FC236}">
                <a16:creationId xmlns:a16="http://schemas.microsoft.com/office/drawing/2014/main" id="{22C32530-B155-416A-9F27-8605B82B8DD2}"/>
              </a:ext>
            </a:extLst>
          </p:cNvPr>
          <p:cNvPicPr>
            <a:picLocks noChangeAspect="1"/>
          </p:cNvPicPr>
          <p:nvPr/>
        </p:nvPicPr>
        <p:blipFill>
          <a:blip r:embed="rId3"/>
          <a:stretch>
            <a:fillRect/>
          </a:stretch>
        </p:blipFill>
        <p:spPr>
          <a:xfrm>
            <a:off x="7016187" y="1650500"/>
            <a:ext cx="1080000" cy="1080000"/>
          </a:xfrm>
          <a:prstGeom prst="rect">
            <a:avLst/>
          </a:prstGeom>
          <a:effectLst>
            <a:outerShdw blurRad="50800" dist="38100" dir="2700000" algn="tl" rotWithShape="0">
              <a:prstClr val="black">
                <a:alpha val="40000"/>
              </a:prstClr>
            </a:outerShdw>
          </a:effectLst>
        </p:spPr>
      </p:pic>
      <p:pic>
        <p:nvPicPr>
          <p:cNvPr id="42" name="Imagem 41">
            <a:extLst>
              <a:ext uri="{FF2B5EF4-FFF2-40B4-BE49-F238E27FC236}">
                <a16:creationId xmlns:a16="http://schemas.microsoft.com/office/drawing/2014/main" id="{E0EF8E3E-0C11-4246-9210-AAEC092E3D8B}"/>
              </a:ext>
            </a:extLst>
          </p:cNvPr>
          <p:cNvPicPr>
            <a:picLocks noChangeAspect="1"/>
          </p:cNvPicPr>
          <p:nvPr/>
        </p:nvPicPr>
        <p:blipFill>
          <a:blip r:embed="rId4"/>
          <a:stretch>
            <a:fillRect/>
          </a:stretch>
        </p:blipFill>
        <p:spPr>
          <a:xfrm flipH="1">
            <a:off x="4151844" y="1650500"/>
            <a:ext cx="1080000" cy="1080000"/>
          </a:xfrm>
          <a:prstGeom prst="rect">
            <a:avLst/>
          </a:prstGeom>
          <a:effectLst>
            <a:outerShdw blurRad="50800" dist="38100" dir="2700000" algn="tl" rotWithShape="0">
              <a:prstClr val="black">
                <a:alpha val="40000"/>
              </a:prstClr>
            </a:outerShdw>
          </a:effectLst>
        </p:spPr>
      </p:pic>
      <p:pic>
        <p:nvPicPr>
          <p:cNvPr id="44" name="Imagem 43">
            <a:extLst>
              <a:ext uri="{FF2B5EF4-FFF2-40B4-BE49-F238E27FC236}">
                <a16:creationId xmlns:a16="http://schemas.microsoft.com/office/drawing/2014/main" id="{EBDA4E31-C3C9-4B78-8C70-47F7B1A3EFEA}"/>
              </a:ext>
            </a:extLst>
          </p:cNvPr>
          <p:cNvPicPr>
            <a:picLocks noChangeAspect="1"/>
          </p:cNvPicPr>
          <p:nvPr/>
        </p:nvPicPr>
        <p:blipFill>
          <a:blip r:embed="rId5"/>
          <a:stretch>
            <a:fillRect/>
          </a:stretch>
        </p:blipFill>
        <p:spPr>
          <a:xfrm>
            <a:off x="4148018" y="4109357"/>
            <a:ext cx="1080000" cy="1080000"/>
          </a:xfrm>
          <a:prstGeom prst="rect">
            <a:avLst/>
          </a:prstGeom>
          <a:effectLst>
            <a:outerShdw blurRad="50800" dist="38100" dir="2700000" algn="tl" rotWithShape="0">
              <a:prstClr val="black">
                <a:alpha val="40000"/>
              </a:prstClr>
            </a:outerShdw>
          </a:effectLst>
        </p:spPr>
      </p:pic>
      <p:pic>
        <p:nvPicPr>
          <p:cNvPr id="46" name="Imagem 45">
            <a:extLst>
              <a:ext uri="{FF2B5EF4-FFF2-40B4-BE49-F238E27FC236}">
                <a16:creationId xmlns:a16="http://schemas.microsoft.com/office/drawing/2014/main" id="{AF54832E-2D32-4FAD-A005-6F3EED5AD2DB}"/>
              </a:ext>
            </a:extLst>
          </p:cNvPr>
          <p:cNvPicPr>
            <a:picLocks noChangeAspect="1"/>
          </p:cNvPicPr>
          <p:nvPr/>
        </p:nvPicPr>
        <p:blipFill>
          <a:blip r:embed="rId6"/>
          <a:stretch>
            <a:fillRect/>
          </a:stretch>
        </p:blipFill>
        <p:spPr>
          <a:xfrm>
            <a:off x="7012361" y="4109357"/>
            <a:ext cx="1080000" cy="1080000"/>
          </a:xfrm>
          <a:prstGeom prst="rect">
            <a:avLst/>
          </a:prstGeom>
        </p:spPr>
      </p:pic>
      <p:sp>
        <p:nvSpPr>
          <p:cNvPr id="51" name="Retângulo 50">
            <a:extLst>
              <a:ext uri="{FF2B5EF4-FFF2-40B4-BE49-F238E27FC236}">
                <a16:creationId xmlns:a16="http://schemas.microsoft.com/office/drawing/2014/main" id="{D64D52AC-ED0C-443B-8AF3-D69022988516}"/>
              </a:ext>
            </a:extLst>
          </p:cNvPr>
          <p:cNvSpPr/>
          <p:nvPr/>
        </p:nvSpPr>
        <p:spPr>
          <a:xfrm>
            <a:off x="3259672" y="1261549"/>
            <a:ext cx="5728686" cy="5003593"/>
          </a:xfrm>
          <a:prstGeom prst="rect">
            <a:avLst/>
          </a:prstGeom>
          <a:noFill/>
          <a:ln w="3810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Imagem 53">
            <a:extLst>
              <a:ext uri="{FF2B5EF4-FFF2-40B4-BE49-F238E27FC236}">
                <a16:creationId xmlns:a16="http://schemas.microsoft.com/office/drawing/2014/main" id="{EB568DEF-A4FF-4729-AABF-58B48BDCC9F3}"/>
              </a:ext>
            </a:extLst>
          </p:cNvPr>
          <p:cNvPicPr>
            <a:picLocks/>
          </p:cNvPicPr>
          <p:nvPr/>
        </p:nvPicPr>
        <p:blipFill>
          <a:blip r:embed="rId7"/>
          <a:stretch>
            <a:fillRect/>
          </a:stretch>
        </p:blipFill>
        <p:spPr>
          <a:xfrm>
            <a:off x="5366614" y="2998499"/>
            <a:ext cx="1519200" cy="1519200"/>
          </a:xfrm>
          <a:prstGeom prst="rect">
            <a:avLst/>
          </a:prstGeom>
          <a:effectLst>
            <a:outerShdw blurRad="50800" dist="38100" dir="2700000" algn="tl" rotWithShape="0">
              <a:prstClr val="black">
                <a:alpha val="40000"/>
              </a:prstClr>
            </a:outerShdw>
          </a:effectLst>
        </p:spPr>
      </p:pic>
      <p:sp>
        <p:nvSpPr>
          <p:cNvPr id="8" name="CaixaDeTexto 7">
            <a:extLst>
              <a:ext uri="{FF2B5EF4-FFF2-40B4-BE49-F238E27FC236}">
                <a16:creationId xmlns:a16="http://schemas.microsoft.com/office/drawing/2014/main" id="{C0C45CD6-7EA5-4BC8-846A-0AE8DB540B71}"/>
              </a:ext>
            </a:extLst>
          </p:cNvPr>
          <p:cNvSpPr txBox="1"/>
          <p:nvPr/>
        </p:nvSpPr>
        <p:spPr>
          <a:xfrm>
            <a:off x="344611" y="2076988"/>
            <a:ext cx="2865889" cy="1200329"/>
          </a:xfrm>
          <a:prstGeom prst="rect">
            <a:avLst/>
          </a:prstGeom>
          <a:noFill/>
        </p:spPr>
        <p:txBody>
          <a:bodyPr wrap="square" rtlCol="0">
            <a:spAutoFit/>
          </a:bodyPr>
          <a:lstStyle/>
          <a:p>
            <a:r>
              <a:rPr lang="sl-SI" sz="2400" dirty="0"/>
              <a:t>Kaj gostje izrečejo na glas </a:t>
            </a:r>
            <a:r>
              <a:rPr lang="en-GB" sz="2400" dirty="0"/>
              <a:t>(</a:t>
            </a:r>
            <a:r>
              <a:rPr lang="sl-SI" sz="2400" dirty="0"/>
              <a:t>citiranje napravi boljši vtis</a:t>
            </a:r>
            <a:r>
              <a:rPr lang="en-GB" sz="2400" dirty="0"/>
              <a:t>!)</a:t>
            </a:r>
          </a:p>
        </p:txBody>
      </p:sp>
      <p:sp>
        <p:nvSpPr>
          <p:cNvPr id="31" name="CaixaDeTexto 30">
            <a:extLst>
              <a:ext uri="{FF2B5EF4-FFF2-40B4-BE49-F238E27FC236}">
                <a16:creationId xmlns:a16="http://schemas.microsoft.com/office/drawing/2014/main" id="{5693C4EA-7D24-4274-BD9B-69136BF034BC}"/>
              </a:ext>
            </a:extLst>
          </p:cNvPr>
          <p:cNvSpPr txBox="1"/>
          <p:nvPr/>
        </p:nvSpPr>
        <p:spPr>
          <a:xfrm>
            <a:off x="9222346" y="1261549"/>
            <a:ext cx="2865889" cy="830997"/>
          </a:xfrm>
          <a:prstGeom prst="rect">
            <a:avLst/>
          </a:prstGeom>
          <a:noFill/>
        </p:spPr>
        <p:txBody>
          <a:bodyPr wrap="square" rtlCol="0">
            <a:spAutoFit/>
          </a:bodyPr>
          <a:lstStyle/>
          <a:p>
            <a:r>
              <a:rPr lang="sl-SI" sz="2400" dirty="0"/>
              <a:t>Ali kupci izrazijo vse, kar čutijo</a:t>
            </a:r>
            <a:r>
              <a:rPr lang="en-GB" sz="2400" dirty="0"/>
              <a:t>?</a:t>
            </a:r>
          </a:p>
        </p:txBody>
      </p:sp>
      <p:sp>
        <p:nvSpPr>
          <p:cNvPr id="33" name="CaixaDeTexto 32">
            <a:extLst>
              <a:ext uri="{FF2B5EF4-FFF2-40B4-BE49-F238E27FC236}">
                <a16:creationId xmlns:a16="http://schemas.microsoft.com/office/drawing/2014/main" id="{DB61DEA4-685B-4955-B8A1-311EF8E5FDBA}"/>
              </a:ext>
            </a:extLst>
          </p:cNvPr>
          <p:cNvSpPr txBox="1"/>
          <p:nvPr/>
        </p:nvSpPr>
        <p:spPr>
          <a:xfrm>
            <a:off x="9222345" y="4828905"/>
            <a:ext cx="2865889" cy="830997"/>
          </a:xfrm>
          <a:prstGeom prst="rect">
            <a:avLst/>
          </a:prstGeom>
          <a:noFill/>
        </p:spPr>
        <p:txBody>
          <a:bodyPr wrap="square" rtlCol="0">
            <a:spAutoFit/>
          </a:bodyPr>
          <a:lstStyle/>
          <a:p>
            <a:r>
              <a:rPr lang="sl-SI" sz="2400" dirty="0"/>
              <a:t>Vsaka aktivnost, ki jo gost izvede</a:t>
            </a:r>
            <a:endParaRPr lang="en-GB" sz="2400" dirty="0"/>
          </a:p>
        </p:txBody>
      </p:sp>
      <p:sp>
        <p:nvSpPr>
          <p:cNvPr id="34" name="CaixaDeTexto 33">
            <a:extLst>
              <a:ext uri="{FF2B5EF4-FFF2-40B4-BE49-F238E27FC236}">
                <a16:creationId xmlns:a16="http://schemas.microsoft.com/office/drawing/2014/main" id="{7291D68E-A300-4C52-A15D-807F54CDC519}"/>
              </a:ext>
            </a:extLst>
          </p:cNvPr>
          <p:cNvSpPr txBox="1"/>
          <p:nvPr/>
        </p:nvSpPr>
        <p:spPr>
          <a:xfrm>
            <a:off x="336461" y="3808674"/>
            <a:ext cx="2865889" cy="1569660"/>
          </a:xfrm>
          <a:prstGeom prst="rect">
            <a:avLst/>
          </a:prstGeom>
          <a:noFill/>
        </p:spPr>
        <p:txBody>
          <a:bodyPr wrap="square" rtlCol="0">
            <a:spAutoFit/>
          </a:bodyPr>
          <a:lstStyle/>
          <a:p>
            <a:r>
              <a:rPr lang="sl-SI" sz="2400" dirty="0"/>
              <a:t>Čustvena stanja gostov</a:t>
            </a:r>
            <a:r>
              <a:rPr lang="en-GB" sz="2400" dirty="0"/>
              <a:t>: </a:t>
            </a:r>
            <a:r>
              <a:rPr lang="sl-SI" sz="2400" dirty="0"/>
              <a:t>uporabi pridevnik</a:t>
            </a:r>
            <a:r>
              <a:rPr lang="en-GB" sz="2400" dirty="0"/>
              <a:t> + </a:t>
            </a:r>
            <a:r>
              <a:rPr lang="sl-SI" sz="2400" dirty="0"/>
              <a:t>krajši stavek z razlago</a:t>
            </a:r>
            <a:endParaRPr lang="en-GB" sz="2400" dirty="0"/>
          </a:p>
        </p:txBody>
      </p:sp>
      <p:pic>
        <p:nvPicPr>
          <p:cNvPr id="38" name="Imagem 37">
            <a:extLst>
              <a:ext uri="{FF2B5EF4-FFF2-40B4-BE49-F238E27FC236}">
                <a16:creationId xmlns:a16="http://schemas.microsoft.com/office/drawing/2014/main" id="{8A02588B-541B-49AE-A9DA-E8B5224FE1BB}"/>
              </a:ext>
            </a:extLst>
          </p:cNvPr>
          <p:cNvPicPr>
            <a:picLocks noChangeAspect="1"/>
          </p:cNvPicPr>
          <p:nvPr/>
        </p:nvPicPr>
        <p:blipFill>
          <a:blip r:embed="rId8"/>
          <a:stretch>
            <a:fillRect/>
          </a:stretch>
        </p:blipFill>
        <p:spPr>
          <a:xfrm rot="7598947">
            <a:off x="9272339" y="2525180"/>
            <a:ext cx="930075" cy="930075"/>
          </a:xfrm>
          <a:prstGeom prst="rect">
            <a:avLst/>
          </a:prstGeom>
        </p:spPr>
      </p:pic>
      <p:pic>
        <p:nvPicPr>
          <p:cNvPr id="39" name="Imagem 38">
            <a:extLst>
              <a:ext uri="{FF2B5EF4-FFF2-40B4-BE49-F238E27FC236}">
                <a16:creationId xmlns:a16="http://schemas.microsoft.com/office/drawing/2014/main" id="{B13F318B-B0A8-42FA-B5FD-1678F35EB0CF}"/>
              </a:ext>
            </a:extLst>
          </p:cNvPr>
          <p:cNvPicPr>
            <a:picLocks noChangeAspect="1"/>
          </p:cNvPicPr>
          <p:nvPr/>
        </p:nvPicPr>
        <p:blipFill>
          <a:blip r:embed="rId8"/>
          <a:stretch>
            <a:fillRect/>
          </a:stretch>
        </p:blipFill>
        <p:spPr>
          <a:xfrm rot="3956029" flipH="1">
            <a:off x="9241121" y="3751095"/>
            <a:ext cx="928800" cy="928800"/>
          </a:xfrm>
          <a:prstGeom prst="rect">
            <a:avLst/>
          </a:prstGeom>
        </p:spPr>
      </p:pic>
      <p:pic>
        <p:nvPicPr>
          <p:cNvPr id="41" name="Imagem 40">
            <a:extLst>
              <a:ext uri="{FF2B5EF4-FFF2-40B4-BE49-F238E27FC236}">
                <a16:creationId xmlns:a16="http://schemas.microsoft.com/office/drawing/2014/main" id="{3B60E7E5-7EAC-4ED0-AE10-22D2AD4C0B23}"/>
              </a:ext>
            </a:extLst>
          </p:cNvPr>
          <p:cNvPicPr>
            <a:picLocks noChangeAspect="1"/>
          </p:cNvPicPr>
          <p:nvPr/>
        </p:nvPicPr>
        <p:blipFill>
          <a:blip r:embed="rId8"/>
          <a:stretch>
            <a:fillRect/>
          </a:stretch>
        </p:blipFill>
        <p:spPr>
          <a:xfrm rot="18462144">
            <a:off x="2027656" y="1185462"/>
            <a:ext cx="930075" cy="930075"/>
          </a:xfrm>
          <a:prstGeom prst="rect">
            <a:avLst/>
          </a:prstGeom>
        </p:spPr>
      </p:pic>
      <p:pic>
        <p:nvPicPr>
          <p:cNvPr id="43" name="Imagem 42">
            <a:extLst>
              <a:ext uri="{FF2B5EF4-FFF2-40B4-BE49-F238E27FC236}">
                <a16:creationId xmlns:a16="http://schemas.microsoft.com/office/drawing/2014/main" id="{B89AACC3-735C-4849-A69F-89E946A7E653}"/>
              </a:ext>
            </a:extLst>
          </p:cNvPr>
          <p:cNvPicPr>
            <a:picLocks noChangeAspect="1"/>
          </p:cNvPicPr>
          <p:nvPr/>
        </p:nvPicPr>
        <p:blipFill>
          <a:blip r:embed="rId8"/>
          <a:stretch>
            <a:fillRect/>
          </a:stretch>
        </p:blipFill>
        <p:spPr>
          <a:xfrm rot="14272431" flipH="1">
            <a:off x="2038026" y="5384762"/>
            <a:ext cx="928800" cy="928800"/>
          </a:xfrm>
          <a:prstGeom prst="rect">
            <a:avLst/>
          </a:prstGeom>
        </p:spPr>
      </p:pic>
    </p:spTree>
    <p:extLst>
      <p:ext uri="{BB962C8B-B14F-4D97-AF65-F5344CB8AC3E}">
        <p14:creationId xmlns:p14="http://schemas.microsoft.com/office/powerpoint/2010/main" val="317645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28758" r="28758"/>
          <a:stretch/>
        </p:blipFill>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#4: </a:t>
            </a:r>
            <a:r>
              <a:rPr lang="sl-SI" sz="3600" b="1" dirty="0"/>
              <a:t>Identifikacija ključne korake</a:t>
            </a:r>
            <a:endParaRPr lang="en-US" sz="3600" b="1" dirty="0"/>
          </a:p>
        </p:txBody>
      </p:sp>
      <p:grpSp>
        <p:nvGrpSpPr>
          <p:cNvPr id="22" name="Agrupar 21">
            <a:extLst>
              <a:ext uri="{FF2B5EF4-FFF2-40B4-BE49-F238E27FC236}">
                <a16:creationId xmlns:a16="http://schemas.microsoft.com/office/drawing/2014/main" id="{36463D70-CB43-4E31-8E1B-DED25A1F52E6}"/>
              </a:ext>
            </a:extLst>
          </p:cNvPr>
          <p:cNvGrpSpPr/>
          <p:nvPr/>
        </p:nvGrpSpPr>
        <p:grpSpPr>
          <a:xfrm>
            <a:off x="286870" y="1298160"/>
            <a:ext cx="11541964" cy="763723"/>
            <a:chOff x="6189051" y="939535"/>
            <a:chExt cx="5783874" cy="420917"/>
          </a:xfrm>
        </p:grpSpPr>
        <p:sp>
          <p:nvSpPr>
            <p:cNvPr id="9" name="Seta: Pentágono 8">
              <a:extLst>
                <a:ext uri="{FF2B5EF4-FFF2-40B4-BE49-F238E27FC236}">
                  <a16:creationId xmlns:a16="http://schemas.microsoft.com/office/drawing/2014/main" id="{4BB8DD96-6D12-4E65-ACDE-9D26F05DFE2C}"/>
                </a:ext>
              </a:extLst>
            </p:cNvPr>
            <p:cNvSpPr/>
            <p:nvPr/>
          </p:nvSpPr>
          <p:spPr>
            <a:xfrm>
              <a:off x="6189051" y="939535"/>
              <a:ext cx="1177070" cy="420917"/>
            </a:xfrm>
            <a:prstGeom prst="homePlate">
              <a:avLst/>
            </a:prstGeom>
            <a:solidFill>
              <a:srgbClr val="BC4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effectLst>
                    <a:outerShdw blurRad="38100" dist="38100" dir="2700000" algn="tl">
                      <a:srgbClr val="000000">
                        <a:alpha val="43137"/>
                      </a:srgbClr>
                    </a:outerShdw>
                  </a:effectLst>
                </a:rPr>
                <a:t>Ozaveščanje</a:t>
              </a:r>
              <a:endParaRPr lang="en-GB" sz="3000" b="1" dirty="0">
                <a:effectLst>
                  <a:outerShdw blurRad="38100" dist="38100" dir="2700000" algn="tl">
                    <a:srgbClr val="000000">
                      <a:alpha val="43137"/>
                    </a:srgbClr>
                  </a:outerShdw>
                </a:effectLst>
              </a:endParaRPr>
            </a:p>
          </p:txBody>
        </p:sp>
        <p:sp>
          <p:nvSpPr>
            <p:cNvPr id="11" name="Seta: Pentágono 10">
              <a:extLst>
                <a:ext uri="{FF2B5EF4-FFF2-40B4-BE49-F238E27FC236}">
                  <a16:creationId xmlns:a16="http://schemas.microsoft.com/office/drawing/2014/main" id="{B6DE4641-7D55-4D80-A7ED-4A7731814007}"/>
                </a:ext>
              </a:extLst>
            </p:cNvPr>
            <p:cNvSpPr/>
            <p:nvPr/>
          </p:nvSpPr>
          <p:spPr>
            <a:xfrm>
              <a:off x="7320083" y="939535"/>
              <a:ext cx="1197739" cy="384338"/>
            </a:xfrm>
            <a:prstGeom prst="homePlate">
              <a:avLst/>
            </a:prstGeom>
            <a:solidFill>
              <a:srgbClr val="EA6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solidFill>
                    <a:schemeClr val="bg1"/>
                  </a:solidFill>
                  <a:effectLst>
                    <a:outerShdw blurRad="38100" dist="38100" dir="2700000" algn="tl">
                      <a:srgbClr val="000000">
                        <a:alpha val="43137"/>
                      </a:srgbClr>
                    </a:outerShdw>
                  </a:effectLst>
                </a:rPr>
                <a:t>Raziskovanje</a:t>
              </a:r>
              <a:endParaRPr lang="en-GB" sz="3000" b="1" dirty="0">
                <a:solidFill>
                  <a:schemeClr val="bg1"/>
                </a:solidFill>
                <a:effectLst>
                  <a:outerShdw blurRad="38100" dist="38100" dir="2700000" algn="tl">
                    <a:srgbClr val="000000">
                      <a:alpha val="43137"/>
                    </a:srgbClr>
                  </a:outerShdw>
                </a:effectLst>
              </a:endParaRPr>
            </a:p>
          </p:txBody>
        </p:sp>
        <p:sp>
          <p:nvSpPr>
            <p:cNvPr id="13" name="Seta: Pentágono 12">
              <a:extLst>
                <a:ext uri="{FF2B5EF4-FFF2-40B4-BE49-F238E27FC236}">
                  <a16:creationId xmlns:a16="http://schemas.microsoft.com/office/drawing/2014/main" id="{FF5BAE78-5CFE-470E-9723-B79B8E89948E}"/>
                </a:ext>
              </a:extLst>
            </p:cNvPr>
            <p:cNvSpPr/>
            <p:nvPr/>
          </p:nvSpPr>
          <p:spPr>
            <a:xfrm>
              <a:off x="8517822" y="939535"/>
              <a:ext cx="1151701" cy="384338"/>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solidFill>
                    <a:schemeClr val="bg1"/>
                  </a:solidFill>
                  <a:effectLst>
                    <a:outerShdw blurRad="38100" dist="38100" dir="2700000" algn="tl">
                      <a:srgbClr val="000000">
                        <a:alpha val="43137"/>
                      </a:srgbClr>
                    </a:outerShdw>
                  </a:effectLst>
                </a:rPr>
                <a:t>Nakup</a:t>
              </a:r>
              <a:endParaRPr lang="en-GB" sz="3000" b="1" dirty="0">
                <a:solidFill>
                  <a:schemeClr val="bg1"/>
                </a:solidFill>
                <a:effectLst>
                  <a:outerShdw blurRad="38100" dist="38100" dir="2700000" algn="tl">
                    <a:srgbClr val="000000">
                      <a:alpha val="43137"/>
                    </a:srgbClr>
                  </a:outerShdw>
                </a:effectLst>
              </a:endParaRPr>
            </a:p>
          </p:txBody>
        </p:sp>
        <p:sp>
          <p:nvSpPr>
            <p:cNvPr id="15" name="Seta: Pentágono 14">
              <a:extLst>
                <a:ext uri="{FF2B5EF4-FFF2-40B4-BE49-F238E27FC236}">
                  <a16:creationId xmlns:a16="http://schemas.microsoft.com/office/drawing/2014/main" id="{56370091-548A-42C2-847F-C2F997FAF4CD}"/>
                </a:ext>
              </a:extLst>
            </p:cNvPr>
            <p:cNvSpPr/>
            <p:nvPr/>
          </p:nvSpPr>
          <p:spPr>
            <a:xfrm>
              <a:off x="9669523" y="939535"/>
              <a:ext cx="1151701" cy="38433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solidFill>
                    <a:schemeClr val="bg1"/>
                  </a:solidFill>
                  <a:effectLst>
                    <a:outerShdw blurRad="38100" dist="38100" dir="2700000" algn="tl">
                      <a:srgbClr val="000000">
                        <a:alpha val="43137"/>
                      </a:srgbClr>
                    </a:outerShdw>
                  </a:effectLst>
                </a:rPr>
                <a:t>Uporaba</a:t>
              </a:r>
              <a:endParaRPr lang="en-GB" sz="3000" b="1" dirty="0">
                <a:solidFill>
                  <a:schemeClr val="bg1"/>
                </a:solidFill>
                <a:effectLst>
                  <a:outerShdw blurRad="38100" dist="38100" dir="2700000" algn="tl">
                    <a:srgbClr val="000000">
                      <a:alpha val="43137"/>
                    </a:srgbClr>
                  </a:outerShdw>
                </a:effectLst>
              </a:endParaRPr>
            </a:p>
          </p:txBody>
        </p:sp>
        <p:sp>
          <p:nvSpPr>
            <p:cNvPr id="17" name="Seta: Pentágono 16">
              <a:extLst>
                <a:ext uri="{FF2B5EF4-FFF2-40B4-BE49-F238E27FC236}">
                  <a16:creationId xmlns:a16="http://schemas.microsoft.com/office/drawing/2014/main" id="{B814D59F-9101-49E3-808C-7F06561176E3}"/>
                </a:ext>
              </a:extLst>
            </p:cNvPr>
            <p:cNvSpPr/>
            <p:nvPr/>
          </p:nvSpPr>
          <p:spPr>
            <a:xfrm>
              <a:off x="10821224" y="939535"/>
              <a:ext cx="1151701" cy="384338"/>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solidFill>
                    <a:schemeClr val="bg1"/>
                  </a:solidFill>
                  <a:effectLst>
                    <a:outerShdw blurRad="38100" dist="38100" dir="2700000" algn="tl">
                      <a:srgbClr val="000000">
                        <a:alpha val="43137"/>
                      </a:srgbClr>
                    </a:outerShdw>
                  </a:effectLst>
                </a:rPr>
                <a:t>Sledenje</a:t>
              </a:r>
              <a:endParaRPr lang="en-GB" sz="3000" b="1" dirty="0">
                <a:solidFill>
                  <a:schemeClr val="bg1"/>
                </a:solidFill>
                <a:effectLst>
                  <a:outerShdw blurRad="38100" dist="38100" dir="2700000" algn="tl">
                    <a:srgbClr val="000000">
                      <a:alpha val="43137"/>
                    </a:srgbClr>
                  </a:outerShdw>
                </a:effectLst>
              </a:endParaRPr>
            </a:p>
          </p:txBody>
        </p:sp>
      </p:grpSp>
      <p:sp>
        <p:nvSpPr>
          <p:cNvPr id="3" name="CaixaDeTexto 2">
            <a:extLst>
              <a:ext uri="{FF2B5EF4-FFF2-40B4-BE49-F238E27FC236}">
                <a16:creationId xmlns:a16="http://schemas.microsoft.com/office/drawing/2014/main" id="{42AC8762-7C8A-4195-9588-5032B83EDC22}"/>
              </a:ext>
            </a:extLst>
          </p:cNvPr>
          <p:cNvSpPr txBox="1"/>
          <p:nvPr/>
        </p:nvSpPr>
        <p:spPr>
          <a:xfrm>
            <a:off x="245625" y="2529318"/>
            <a:ext cx="2133331" cy="2677656"/>
          </a:xfrm>
          <a:prstGeom prst="rect">
            <a:avLst/>
          </a:prstGeom>
          <a:noFill/>
          <a:ln w="34925">
            <a:solidFill>
              <a:srgbClr val="BC4CB7"/>
            </a:solidFill>
          </a:ln>
        </p:spPr>
        <p:txBody>
          <a:bodyPr wrap="square" rtlCol="0">
            <a:spAutoFit/>
          </a:bodyPr>
          <a:lstStyle/>
          <a:p>
            <a:r>
              <a:rPr lang="sl-SI" sz="2400" dirty="0"/>
              <a:t>Kupec najde proizvod</a:t>
            </a:r>
            <a:r>
              <a:rPr lang="en-GB" sz="2400" dirty="0"/>
              <a:t>…</a:t>
            </a:r>
          </a:p>
          <a:p>
            <a:endParaRPr lang="en-GB" sz="2400" dirty="0"/>
          </a:p>
          <a:p>
            <a:r>
              <a:rPr lang="en-GB" sz="2400" dirty="0"/>
              <a:t>… </a:t>
            </a:r>
            <a:r>
              <a:rPr lang="sl-SI" sz="2400" dirty="0"/>
              <a:t>slednji ga prične zanimati</a:t>
            </a:r>
            <a:r>
              <a:rPr lang="en-GB" sz="2400" dirty="0"/>
              <a:t>.</a:t>
            </a:r>
          </a:p>
          <a:p>
            <a:endParaRPr lang="en-GB" sz="2400" dirty="0"/>
          </a:p>
        </p:txBody>
      </p:sp>
      <p:sp>
        <p:nvSpPr>
          <p:cNvPr id="14" name="CaixaDeTexto 13">
            <a:extLst>
              <a:ext uri="{FF2B5EF4-FFF2-40B4-BE49-F238E27FC236}">
                <a16:creationId xmlns:a16="http://schemas.microsoft.com/office/drawing/2014/main" id="{6434D21A-DA43-47CA-8014-1A800F56D63F}"/>
              </a:ext>
            </a:extLst>
          </p:cNvPr>
          <p:cNvSpPr txBox="1"/>
          <p:nvPr/>
        </p:nvSpPr>
        <p:spPr>
          <a:xfrm>
            <a:off x="2543892" y="3290445"/>
            <a:ext cx="2133331" cy="2677656"/>
          </a:xfrm>
          <a:prstGeom prst="rect">
            <a:avLst/>
          </a:prstGeom>
          <a:noFill/>
          <a:ln w="34925">
            <a:solidFill>
              <a:srgbClr val="EA64D0"/>
            </a:solidFill>
          </a:ln>
        </p:spPr>
        <p:txBody>
          <a:bodyPr wrap="square" rtlCol="0">
            <a:spAutoFit/>
          </a:bodyPr>
          <a:lstStyle/>
          <a:p>
            <a:r>
              <a:rPr lang="sl-SI" sz="2400" dirty="0"/>
              <a:t>Kupec prične raziskovati produkt</a:t>
            </a:r>
            <a:r>
              <a:rPr lang="en-GB" sz="2400" dirty="0"/>
              <a:t>…</a:t>
            </a:r>
          </a:p>
          <a:p>
            <a:endParaRPr lang="en-GB" sz="2400" dirty="0"/>
          </a:p>
          <a:p>
            <a:r>
              <a:rPr lang="en-GB" sz="2400" dirty="0"/>
              <a:t>…</a:t>
            </a:r>
            <a:r>
              <a:rPr lang="sl-SI" sz="2400" dirty="0"/>
              <a:t> in najde informacije o njem</a:t>
            </a:r>
            <a:r>
              <a:rPr lang="en-GB" sz="2400" dirty="0"/>
              <a:t>.</a:t>
            </a:r>
          </a:p>
        </p:txBody>
      </p:sp>
      <p:sp>
        <p:nvSpPr>
          <p:cNvPr id="16" name="CaixaDeTexto 15">
            <a:extLst>
              <a:ext uri="{FF2B5EF4-FFF2-40B4-BE49-F238E27FC236}">
                <a16:creationId xmlns:a16="http://schemas.microsoft.com/office/drawing/2014/main" id="{1398ACC7-6031-41BC-A5A7-8B6B24F78248}"/>
              </a:ext>
            </a:extLst>
          </p:cNvPr>
          <p:cNvSpPr txBox="1"/>
          <p:nvPr/>
        </p:nvSpPr>
        <p:spPr>
          <a:xfrm>
            <a:off x="4842161" y="2529318"/>
            <a:ext cx="2133331" cy="1569660"/>
          </a:xfrm>
          <a:prstGeom prst="rect">
            <a:avLst/>
          </a:prstGeom>
          <a:noFill/>
          <a:ln w="34925">
            <a:solidFill>
              <a:srgbClr val="FF0000"/>
            </a:solidFill>
          </a:ln>
        </p:spPr>
        <p:txBody>
          <a:bodyPr wrap="square" rtlCol="0">
            <a:spAutoFit/>
          </a:bodyPr>
          <a:lstStyle/>
          <a:p>
            <a:r>
              <a:rPr lang="sl-SI" sz="2400" dirty="0"/>
              <a:t>Kupec</a:t>
            </a:r>
            <a:r>
              <a:rPr lang="en-GB" sz="2400" dirty="0"/>
              <a:t> </a:t>
            </a:r>
            <a:r>
              <a:rPr lang="sl-SI" sz="2400" dirty="0"/>
              <a:t>primerja cene in se odloči za nakup</a:t>
            </a:r>
            <a:r>
              <a:rPr lang="en-GB" sz="2400" dirty="0"/>
              <a:t>…</a:t>
            </a:r>
            <a:r>
              <a:rPr lang="sl-SI" sz="2400" dirty="0"/>
              <a:t> </a:t>
            </a:r>
            <a:endParaRPr lang="en-GB" sz="2400" dirty="0"/>
          </a:p>
        </p:txBody>
      </p:sp>
      <p:sp>
        <p:nvSpPr>
          <p:cNvPr id="18" name="CaixaDeTexto 17">
            <a:extLst>
              <a:ext uri="{FF2B5EF4-FFF2-40B4-BE49-F238E27FC236}">
                <a16:creationId xmlns:a16="http://schemas.microsoft.com/office/drawing/2014/main" id="{0AE5FBC9-55D1-4870-B1B3-8002973F88F2}"/>
              </a:ext>
            </a:extLst>
          </p:cNvPr>
          <p:cNvSpPr txBox="1"/>
          <p:nvPr/>
        </p:nvSpPr>
        <p:spPr>
          <a:xfrm>
            <a:off x="7140430" y="3290445"/>
            <a:ext cx="2133331" cy="2677656"/>
          </a:xfrm>
          <a:prstGeom prst="rect">
            <a:avLst/>
          </a:prstGeom>
          <a:noFill/>
          <a:ln w="34925">
            <a:solidFill>
              <a:srgbClr val="FFC000"/>
            </a:solidFill>
          </a:ln>
        </p:spPr>
        <p:txBody>
          <a:bodyPr wrap="square" rtlCol="0">
            <a:spAutoFit/>
          </a:bodyPr>
          <a:lstStyle/>
          <a:p>
            <a:r>
              <a:rPr lang="sl-SI" sz="2400" dirty="0"/>
              <a:t>Kupec produkt uporablja</a:t>
            </a:r>
            <a:r>
              <a:rPr lang="en-GB" sz="2400" dirty="0"/>
              <a:t>…</a:t>
            </a:r>
          </a:p>
          <a:p>
            <a:endParaRPr lang="en-GB" sz="2400" dirty="0"/>
          </a:p>
          <a:p>
            <a:r>
              <a:rPr lang="en-GB" sz="2400" dirty="0"/>
              <a:t>… </a:t>
            </a:r>
            <a:r>
              <a:rPr lang="sl-SI" sz="2400" dirty="0"/>
              <a:t>ocenjuje njegovo kakovost in vrednost</a:t>
            </a:r>
            <a:r>
              <a:rPr lang="en-GB" sz="2400" dirty="0"/>
              <a:t>.</a:t>
            </a:r>
          </a:p>
        </p:txBody>
      </p:sp>
      <p:sp>
        <p:nvSpPr>
          <p:cNvPr id="19" name="CaixaDeTexto 18">
            <a:extLst>
              <a:ext uri="{FF2B5EF4-FFF2-40B4-BE49-F238E27FC236}">
                <a16:creationId xmlns:a16="http://schemas.microsoft.com/office/drawing/2014/main" id="{DE4234E5-85B7-4FA7-BE94-9A245236DAB6}"/>
              </a:ext>
            </a:extLst>
          </p:cNvPr>
          <p:cNvSpPr txBox="1"/>
          <p:nvPr/>
        </p:nvSpPr>
        <p:spPr>
          <a:xfrm>
            <a:off x="9438698" y="2529318"/>
            <a:ext cx="2133331" cy="2677656"/>
          </a:xfrm>
          <a:prstGeom prst="rect">
            <a:avLst/>
          </a:prstGeom>
          <a:noFill/>
          <a:ln w="34925">
            <a:solidFill>
              <a:srgbClr val="00B050"/>
            </a:solidFill>
          </a:ln>
        </p:spPr>
        <p:txBody>
          <a:bodyPr wrap="square" rtlCol="0">
            <a:spAutoFit/>
          </a:bodyPr>
          <a:lstStyle/>
          <a:p>
            <a:r>
              <a:rPr lang="sl-SI" sz="2400" dirty="0"/>
              <a:t>Kupec deli izkušnje o proizvodu</a:t>
            </a:r>
            <a:r>
              <a:rPr lang="en-GB" sz="2400" dirty="0"/>
              <a:t>…</a:t>
            </a:r>
          </a:p>
          <a:p>
            <a:endParaRPr lang="en-GB" sz="2400" dirty="0"/>
          </a:p>
          <a:p>
            <a:r>
              <a:rPr lang="en-GB" sz="2400" dirty="0"/>
              <a:t>… </a:t>
            </a:r>
            <a:r>
              <a:rPr lang="sl-SI" sz="2400" dirty="0"/>
              <a:t>s prijatelji, družino in na spletu</a:t>
            </a:r>
            <a:r>
              <a:rPr lang="en-GB" sz="2400" dirty="0"/>
              <a:t>.</a:t>
            </a:r>
          </a:p>
        </p:txBody>
      </p:sp>
      <p:cxnSp>
        <p:nvCxnSpPr>
          <p:cNvPr id="5" name="Conexão reta 4">
            <a:extLst>
              <a:ext uri="{FF2B5EF4-FFF2-40B4-BE49-F238E27FC236}">
                <a16:creationId xmlns:a16="http://schemas.microsoft.com/office/drawing/2014/main" id="{15E0D9CF-F0E8-45CD-A732-CEF97541C6EF}"/>
              </a:ext>
            </a:extLst>
          </p:cNvPr>
          <p:cNvCxnSpPr>
            <a:cxnSpLocks/>
            <a:stCxn id="9" idx="2"/>
            <a:endCxn id="3" idx="0"/>
          </p:cNvCxnSpPr>
          <p:nvPr/>
        </p:nvCxnSpPr>
        <p:spPr>
          <a:xfrm>
            <a:off x="1270386" y="2061883"/>
            <a:ext cx="41905" cy="467435"/>
          </a:xfrm>
          <a:prstGeom prst="line">
            <a:avLst/>
          </a:prstGeom>
          <a:ln w="44450">
            <a:solidFill>
              <a:srgbClr val="BC4CB7"/>
            </a:solidFill>
            <a:tailEnd type="oval"/>
          </a:ln>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6AEB37D8-353F-4679-8FAE-3C553A069E79}"/>
              </a:ext>
            </a:extLst>
          </p:cNvPr>
          <p:cNvCxnSpPr>
            <a:cxnSpLocks/>
            <a:stCxn id="11" idx="2"/>
            <a:endCxn id="14" idx="0"/>
          </p:cNvCxnSpPr>
          <p:nvPr/>
        </p:nvCxnSpPr>
        <p:spPr>
          <a:xfrm>
            <a:off x="3564623" y="1995513"/>
            <a:ext cx="45935" cy="1294932"/>
          </a:xfrm>
          <a:prstGeom prst="line">
            <a:avLst/>
          </a:prstGeom>
          <a:ln w="44450">
            <a:solidFill>
              <a:srgbClr val="EA64D0"/>
            </a:solidFill>
            <a:tailEnd type="oval"/>
          </a:ln>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5673C508-2F22-46A3-A891-35719422837C}"/>
              </a:ext>
            </a:extLst>
          </p:cNvPr>
          <p:cNvCxnSpPr>
            <a:stCxn id="13" idx="2"/>
            <a:endCxn id="16" idx="0"/>
          </p:cNvCxnSpPr>
          <p:nvPr/>
        </p:nvCxnSpPr>
        <p:spPr>
          <a:xfrm>
            <a:off x="5908827" y="1995513"/>
            <a:ext cx="0" cy="533805"/>
          </a:xfrm>
          <a:prstGeom prst="line">
            <a:avLst/>
          </a:prstGeom>
          <a:ln w="444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0" name="Conexão reta 29">
            <a:extLst>
              <a:ext uri="{FF2B5EF4-FFF2-40B4-BE49-F238E27FC236}">
                <a16:creationId xmlns:a16="http://schemas.microsoft.com/office/drawing/2014/main" id="{FBCE25EE-4D27-4BDF-8DF6-EF6C8E3840DF}"/>
              </a:ext>
            </a:extLst>
          </p:cNvPr>
          <p:cNvCxnSpPr>
            <a:stCxn id="15" idx="2"/>
            <a:endCxn id="18" idx="0"/>
          </p:cNvCxnSpPr>
          <p:nvPr/>
        </p:nvCxnSpPr>
        <p:spPr>
          <a:xfrm>
            <a:off x="8207094" y="1995513"/>
            <a:ext cx="2" cy="1294932"/>
          </a:xfrm>
          <a:prstGeom prst="line">
            <a:avLst/>
          </a:prstGeom>
          <a:ln w="4445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3" name="Conexão reta 32">
            <a:extLst>
              <a:ext uri="{FF2B5EF4-FFF2-40B4-BE49-F238E27FC236}">
                <a16:creationId xmlns:a16="http://schemas.microsoft.com/office/drawing/2014/main" id="{FE983DFB-4936-4A7A-AB48-5FCFE8879FC2}"/>
              </a:ext>
            </a:extLst>
          </p:cNvPr>
          <p:cNvCxnSpPr>
            <a:stCxn id="17" idx="2"/>
            <a:endCxn id="19" idx="0"/>
          </p:cNvCxnSpPr>
          <p:nvPr/>
        </p:nvCxnSpPr>
        <p:spPr>
          <a:xfrm>
            <a:off x="10505362" y="1995513"/>
            <a:ext cx="2" cy="533805"/>
          </a:xfrm>
          <a:prstGeom prst="line">
            <a:avLst/>
          </a:prstGeom>
          <a:ln w="44450">
            <a:solidFill>
              <a:srgbClr val="00B05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506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hat are Customer Touch Points? | Pro Guide &amp; 3 Super Tips">
            <a:extLst>
              <a:ext uri="{FF2B5EF4-FFF2-40B4-BE49-F238E27FC236}">
                <a16:creationId xmlns:a16="http://schemas.microsoft.com/office/drawing/2014/main" id="{9E301C75-598C-46CC-B55F-B7F64902D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2" y="2821866"/>
            <a:ext cx="8214048" cy="40588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a:t>
            </a:r>
            <a:r>
              <a:rPr lang="sl-SI" sz="3600" b="1" dirty="0"/>
              <a:t>Zemljevid ključnih točk</a:t>
            </a:r>
            <a:endParaRPr lang="en-US" sz="3600" b="1" dirty="0"/>
          </a:p>
        </p:txBody>
      </p:sp>
      <p:sp>
        <p:nvSpPr>
          <p:cNvPr id="14" name="CaixaDeTexto 13">
            <a:extLst>
              <a:ext uri="{FF2B5EF4-FFF2-40B4-BE49-F238E27FC236}">
                <a16:creationId xmlns:a16="http://schemas.microsoft.com/office/drawing/2014/main" id="{9BD6699B-A728-4655-97A6-2A3852E5EC88}"/>
              </a:ext>
            </a:extLst>
          </p:cNvPr>
          <p:cNvSpPr txBox="1"/>
          <p:nvPr/>
        </p:nvSpPr>
        <p:spPr>
          <a:xfrm>
            <a:off x="176223" y="2809639"/>
            <a:ext cx="3553177" cy="253916"/>
          </a:xfrm>
          <a:prstGeom prst="rect">
            <a:avLst/>
          </a:prstGeom>
          <a:noFill/>
        </p:spPr>
        <p:txBody>
          <a:bodyPr wrap="square">
            <a:spAutoFit/>
          </a:bodyPr>
          <a:lstStyle/>
          <a:p>
            <a:pPr algn="r"/>
            <a:r>
              <a:rPr lang="en-GB" sz="1050" dirty="0"/>
              <a:t>Source: www.grohawk.com/what-are-customer-touch-points/</a:t>
            </a:r>
          </a:p>
        </p:txBody>
      </p:sp>
      <p:sp>
        <p:nvSpPr>
          <p:cNvPr id="20" name="CaixaDeTexto 19">
            <a:extLst>
              <a:ext uri="{FF2B5EF4-FFF2-40B4-BE49-F238E27FC236}">
                <a16:creationId xmlns:a16="http://schemas.microsoft.com/office/drawing/2014/main" id="{4D7F7124-6791-43BC-AC04-85B3CA351D78}"/>
              </a:ext>
            </a:extLst>
          </p:cNvPr>
          <p:cNvSpPr txBox="1"/>
          <p:nvPr/>
        </p:nvSpPr>
        <p:spPr>
          <a:xfrm>
            <a:off x="355471" y="1278378"/>
            <a:ext cx="6361734" cy="1143070"/>
          </a:xfrm>
          <a:prstGeom prst="rect">
            <a:avLst/>
          </a:prstGeom>
          <a:noFill/>
        </p:spPr>
        <p:txBody>
          <a:bodyPr wrap="square">
            <a:spAutoFit/>
          </a:bodyPr>
          <a:lstStyle/>
          <a:p>
            <a:pPr>
              <a:lnSpc>
                <a:spcPct val="150000"/>
              </a:lnSpc>
              <a:spcAft>
                <a:spcPts val="1200"/>
              </a:spcAft>
            </a:pPr>
            <a:r>
              <a:rPr lang="sl-SI" sz="2400" spc="-20" dirty="0"/>
              <a:t>Ključne točke so </a:t>
            </a:r>
            <a:r>
              <a:rPr lang="sl-SI" sz="2400" b="1" spc="-20" dirty="0">
                <a:solidFill>
                  <a:srgbClr val="FFC000"/>
                </a:solidFill>
                <a:effectLst>
                  <a:outerShdw blurRad="38100" dist="38100" dir="2700000" algn="tl">
                    <a:srgbClr val="000000">
                      <a:alpha val="43137"/>
                    </a:srgbClr>
                  </a:outerShdw>
                </a:effectLst>
              </a:rPr>
              <a:t>vse točke, </a:t>
            </a:r>
            <a:r>
              <a:rPr lang="sl-SI" sz="2400" spc="-20" dirty="0"/>
              <a:t>kjer se srečata kupec in podjetje/znamka</a:t>
            </a:r>
            <a:r>
              <a:rPr lang="en-GB" sz="2400" spc="-20" dirty="0"/>
              <a:t>.</a:t>
            </a:r>
          </a:p>
        </p:txBody>
      </p:sp>
      <p:pic>
        <p:nvPicPr>
          <p:cNvPr id="21" name="Imagem 20">
            <a:extLst>
              <a:ext uri="{FF2B5EF4-FFF2-40B4-BE49-F238E27FC236}">
                <a16:creationId xmlns:a16="http://schemas.microsoft.com/office/drawing/2014/main" id="{36FB4876-842B-4A5C-9C49-A1460164B08A}"/>
              </a:ext>
            </a:extLst>
          </p:cNvPr>
          <p:cNvPicPr>
            <a:picLocks/>
          </p:cNvPicPr>
          <p:nvPr/>
        </p:nvPicPr>
        <p:blipFill>
          <a:blip r:embed="rId4"/>
          <a:stretch>
            <a:fillRect/>
          </a:stretch>
        </p:blipFill>
        <p:spPr>
          <a:xfrm>
            <a:off x="9614272" y="4785194"/>
            <a:ext cx="1519200" cy="1519200"/>
          </a:xfrm>
          <a:prstGeom prst="rect">
            <a:avLst/>
          </a:prstGeom>
          <a:effectLst>
            <a:outerShdw blurRad="50800" dist="38100" dir="2700000" algn="tl" rotWithShape="0">
              <a:prstClr val="black">
                <a:alpha val="40000"/>
              </a:prstClr>
            </a:outerShdw>
          </a:effectLst>
        </p:spPr>
      </p:pic>
      <p:pic>
        <p:nvPicPr>
          <p:cNvPr id="22" name="Imagem 21">
            <a:extLst>
              <a:ext uri="{FF2B5EF4-FFF2-40B4-BE49-F238E27FC236}">
                <a16:creationId xmlns:a16="http://schemas.microsoft.com/office/drawing/2014/main" id="{B2ED0278-039B-4F0D-9661-6938AEAC6AE8}"/>
              </a:ext>
            </a:extLst>
          </p:cNvPr>
          <p:cNvPicPr>
            <a:picLocks noChangeAspect="1"/>
          </p:cNvPicPr>
          <p:nvPr/>
        </p:nvPicPr>
        <p:blipFill>
          <a:blip r:embed="rId5"/>
          <a:stretch>
            <a:fillRect/>
          </a:stretch>
        </p:blipFill>
        <p:spPr>
          <a:xfrm rot="15653838" flipH="1">
            <a:off x="8914437" y="4047546"/>
            <a:ext cx="928800" cy="928800"/>
          </a:xfrm>
          <a:prstGeom prst="rect">
            <a:avLst/>
          </a:prstGeom>
        </p:spPr>
      </p:pic>
      <p:pic>
        <p:nvPicPr>
          <p:cNvPr id="23" name="Picture 2" descr="Customer Touch Points">
            <a:extLst>
              <a:ext uri="{FF2B5EF4-FFF2-40B4-BE49-F238E27FC236}">
                <a16:creationId xmlns:a16="http://schemas.microsoft.com/office/drawing/2014/main" id="{1FCCC2AA-2DF8-4309-AD5C-2D25167D5DB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7917" y="43013"/>
            <a:ext cx="4797860" cy="353638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m 24">
            <a:extLst>
              <a:ext uri="{FF2B5EF4-FFF2-40B4-BE49-F238E27FC236}">
                <a16:creationId xmlns:a16="http://schemas.microsoft.com/office/drawing/2014/main" id="{2970F43F-024A-4C9E-B097-E66107E4E413}"/>
              </a:ext>
            </a:extLst>
          </p:cNvPr>
          <p:cNvPicPr>
            <a:picLocks noChangeAspect="1"/>
          </p:cNvPicPr>
          <p:nvPr/>
        </p:nvPicPr>
        <p:blipFill>
          <a:blip r:embed="rId5"/>
          <a:stretch>
            <a:fillRect/>
          </a:stretch>
        </p:blipFill>
        <p:spPr>
          <a:xfrm rot="20001277">
            <a:off x="8501293" y="5370496"/>
            <a:ext cx="928800" cy="928800"/>
          </a:xfrm>
          <a:prstGeom prst="rect">
            <a:avLst/>
          </a:prstGeom>
        </p:spPr>
      </p:pic>
      <p:sp>
        <p:nvSpPr>
          <p:cNvPr id="26" name="CaixaDeTexto 25">
            <a:extLst>
              <a:ext uri="{FF2B5EF4-FFF2-40B4-BE49-F238E27FC236}">
                <a16:creationId xmlns:a16="http://schemas.microsoft.com/office/drawing/2014/main" id="{A617C804-8F45-4331-9E3F-FD0DC3C35AFB}"/>
              </a:ext>
            </a:extLst>
          </p:cNvPr>
          <p:cNvSpPr txBox="1"/>
          <p:nvPr/>
        </p:nvSpPr>
        <p:spPr>
          <a:xfrm>
            <a:off x="8534016" y="3583658"/>
            <a:ext cx="3553177" cy="253916"/>
          </a:xfrm>
          <a:prstGeom prst="rect">
            <a:avLst/>
          </a:prstGeom>
          <a:noFill/>
        </p:spPr>
        <p:txBody>
          <a:bodyPr wrap="square">
            <a:spAutoFit/>
          </a:bodyPr>
          <a:lstStyle/>
          <a:p>
            <a:pPr algn="r"/>
            <a:r>
              <a:rPr lang="en-GB" sz="1050" dirty="0"/>
              <a:t>Source: www.sentisum.com/library/customer-touchpoints</a:t>
            </a:r>
          </a:p>
        </p:txBody>
      </p:sp>
    </p:spTree>
    <p:extLst>
      <p:ext uri="{BB962C8B-B14F-4D97-AF65-F5344CB8AC3E}">
        <p14:creationId xmlns:p14="http://schemas.microsoft.com/office/powerpoint/2010/main" val="244638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1013865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a:t>
            </a:r>
            <a:r>
              <a:rPr lang="sl-SI" sz="3600" b="1" dirty="0"/>
              <a:t>Zemljevid ključnih točk</a:t>
            </a:r>
            <a:r>
              <a:rPr lang="en-US" sz="3600" b="1" dirty="0"/>
              <a:t> – </a:t>
            </a:r>
            <a:r>
              <a:rPr lang="sl-SI" sz="3600" b="1" dirty="0"/>
              <a:t>Trenutek resnice</a:t>
            </a:r>
            <a:endParaRPr lang="en-US" sz="3600" b="1" dirty="0"/>
          </a:p>
        </p:txBody>
      </p:sp>
      <p:pic>
        <p:nvPicPr>
          <p:cNvPr id="12" name="Imagem 11">
            <a:extLst>
              <a:ext uri="{FF2B5EF4-FFF2-40B4-BE49-F238E27FC236}">
                <a16:creationId xmlns:a16="http://schemas.microsoft.com/office/drawing/2014/main" id="{045DF024-38F6-4872-8F1F-58C2F4CEF924}"/>
              </a:ext>
            </a:extLst>
          </p:cNvPr>
          <p:cNvPicPr>
            <a:picLocks noChangeAspect="1"/>
          </p:cNvPicPr>
          <p:nvPr/>
        </p:nvPicPr>
        <p:blipFill>
          <a:blip r:embed="rId3"/>
          <a:stretch>
            <a:fillRect/>
          </a:stretch>
        </p:blipFill>
        <p:spPr>
          <a:xfrm>
            <a:off x="516763" y="1137188"/>
            <a:ext cx="1080000" cy="1080000"/>
          </a:xfrm>
          <a:prstGeom prst="rect">
            <a:avLst/>
          </a:prstGeom>
        </p:spPr>
      </p:pic>
      <p:sp>
        <p:nvSpPr>
          <p:cNvPr id="4" name="CaixaDeTexto 3">
            <a:extLst>
              <a:ext uri="{FF2B5EF4-FFF2-40B4-BE49-F238E27FC236}">
                <a16:creationId xmlns:a16="http://schemas.microsoft.com/office/drawing/2014/main" id="{53C4CEDC-ACE2-4B44-B3CE-A5E44657D530}"/>
              </a:ext>
            </a:extLst>
          </p:cNvPr>
          <p:cNvSpPr txBox="1"/>
          <p:nvPr/>
        </p:nvSpPr>
        <p:spPr>
          <a:xfrm>
            <a:off x="1789888" y="1137188"/>
            <a:ext cx="9756843" cy="1143070"/>
          </a:xfrm>
          <a:prstGeom prst="rect">
            <a:avLst/>
          </a:prstGeom>
          <a:noFill/>
        </p:spPr>
        <p:txBody>
          <a:bodyPr wrap="square">
            <a:spAutoFit/>
          </a:bodyPr>
          <a:lstStyle/>
          <a:p>
            <a:pPr>
              <a:lnSpc>
                <a:spcPct val="150000"/>
              </a:lnSpc>
            </a:pPr>
            <a:r>
              <a:rPr lang="sl-SI" sz="2400" dirty="0"/>
              <a:t>Točke, ki so ključne za gostov vtis in mnenje o proizvodu/podjetju/znamki in so lahko pozitivne (</a:t>
            </a:r>
            <a:r>
              <a:rPr lang="sl-SI" sz="2400" b="1" dirty="0">
                <a:solidFill>
                  <a:srgbClr val="FFC000"/>
                </a:solidFill>
              </a:rPr>
              <a:t>uspeh/sreča</a:t>
            </a:r>
            <a:r>
              <a:rPr lang="en-GB" sz="2400" dirty="0"/>
              <a:t>) </a:t>
            </a:r>
            <a:r>
              <a:rPr lang="sl-SI" sz="2400" dirty="0"/>
              <a:t>ali negativne (</a:t>
            </a:r>
            <a:r>
              <a:rPr lang="sl-SI" sz="2400" b="1" dirty="0">
                <a:solidFill>
                  <a:srgbClr val="FFC000"/>
                </a:solidFill>
              </a:rPr>
              <a:t>neuspeh/nesreča</a:t>
            </a:r>
            <a:r>
              <a:rPr lang="en-GB" sz="2400" dirty="0"/>
              <a:t>).</a:t>
            </a:r>
          </a:p>
        </p:txBody>
      </p:sp>
      <p:cxnSp>
        <p:nvCxnSpPr>
          <p:cNvPr id="7" name="Conexão reta 6">
            <a:extLst>
              <a:ext uri="{FF2B5EF4-FFF2-40B4-BE49-F238E27FC236}">
                <a16:creationId xmlns:a16="http://schemas.microsoft.com/office/drawing/2014/main" id="{39331E86-8421-462C-9549-03EEBB4B1110}"/>
              </a:ext>
            </a:extLst>
          </p:cNvPr>
          <p:cNvCxnSpPr>
            <a:cxnSpLocks/>
            <a:endCxn id="13" idx="6"/>
          </p:cNvCxnSpPr>
          <p:nvPr/>
        </p:nvCxnSpPr>
        <p:spPr>
          <a:xfrm>
            <a:off x="1056763" y="4553416"/>
            <a:ext cx="10078474" cy="0"/>
          </a:xfrm>
          <a:prstGeom prst="line">
            <a:avLst/>
          </a:prstGeom>
          <a:ln w="57150">
            <a:solidFill>
              <a:srgbClr val="6ECECB"/>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E6C0B6C-9E44-4461-AB63-EE93DE78848D}"/>
              </a:ext>
            </a:extLst>
          </p:cNvPr>
          <p:cNvSpPr/>
          <p:nvPr/>
        </p:nvSpPr>
        <p:spPr>
          <a:xfrm>
            <a:off x="5740185" y="4159319"/>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1BCDDC2-ACFE-4076-8BA3-1C2BFD3E263D}"/>
              </a:ext>
            </a:extLst>
          </p:cNvPr>
          <p:cNvSpPr/>
          <p:nvPr/>
        </p:nvSpPr>
        <p:spPr>
          <a:xfrm>
            <a:off x="10415237" y="4193416"/>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0C64814-5696-45E3-A4A9-9BE997AC4993}"/>
              </a:ext>
            </a:extLst>
          </p:cNvPr>
          <p:cNvSpPr/>
          <p:nvPr/>
        </p:nvSpPr>
        <p:spPr>
          <a:xfrm>
            <a:off x="8077711" y="4193416"/>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ixaDeTexto 7">
            <a:extLst>
              <a:ext uri="{FF2B5EF4-FFF2-40B4-BE49-F238E27FC236}">
                <a16:creationId xmlns:a16="http://schemas.microsoft.com/office/drawing/2014/main" id="{2C5A031B-D0A8-4C37-B03B-FCE6F87680BC}"/>
              </a:ext>
            </a:extLst>
          </p:cNvPr>
          <p:cNvSpPr txBox="1"/>
          <p:nvPr/>
        </p:nvSpPr>
        <p:spPr>
          <a:xfrm>
            <a:off x="383859" y="3826418"/>
            <a:ext cx="1889462" cy="553998"/>
          </a:xfrm>
          <a:prstGeom prst="rect">
            <a:avLst/>
          </a:prstGeom>
          <a:noFill/>
        </p:spPr>
        <p:txBody>
          <a:bodyPr wrap="square" rtlCol="0">
            <a:spAutoFit/>
          </a:bodyPr>
          <a:lstStyle/>
          <a:p>
            <a:pPr algn="ctr"/>
            <a:r>
              <a:rPr lang="en-GB" sz="3000" b="1" dirty="0"/>
              <a:t>S</a:t>
            </a:r>
            <a:r>
              <a:rPr lang="sl-SI" sz="3000" b="1" dirty="0" err="1"/>
              <a:t>timulus</a:t>
            </a:r>
            <a:endParaRPr lang="en-GB" sz="3000" b="1" dirty="0"/>
          </a:p>
        </p:txBody>
      </p:sp>
      <p:sp>
        <p:nvSpPr>
          <p:cNvPr id="17" name="CaixaDeTexto 16">
            <a:extLst>
              <a:ext uri="{FF2B5EF4-FFF2-40B4-BE49-F238E27FC236}">
                <a16:creationId xmlns:a16="http://schemas.microsoft.com/office/drawing/2014/main" id="{107B827E-36AF-49F9-BAE5-F01DF5C7E32A}"/>
              </a:ext>
            </a:extLst>
          </p:cNvPr>
          <p:cNvSpPr txBox="1"/>
          <p:nvPr/>
        </p:nvSpPr>
        <p:spPr>
          <a:xfrm>
            <a:off x="5424711" y="3105931"/>
            <a:ext cx="1350947" cy="1015663"/>
          </a:xfrm>
          <a:prstGeom prst="rect">
            <a:avLst/>
          </a:prstGeom>
          <a:noFill/>
        </p:spPr>
        <p:txBody>
          <a:bodyPr wrap="square" rtlCol="0">
            <a:spAutoFit/>
          </a:bodyPr>
          <a:lstStyle/>
          <a:p>
            <a:pPr algn="ctr"/>
            <a:r>
              <a:rPr lang="sl-SI" sz="3000" b="1" dirty="0"/>
              <a:t>Prvi stik</a:t>
            </a:r>
            <a:endParaRPr lang="en-GB" sz="3000" b="1" dirty="0"/>
          </a:p>
        </p:txBody>
      </p:sp>
      <p:sp>
        <p:nvSpPr>
          <p:cNvPr id="18" name="CaixaDeTexto 17">
            <a:extLst>
              <a:ext uri="{FF2B5EF4-FFF2-40B4-BE49-F238E27FC236}">
                <a16:creationId xmlns:a16="http://schemas.microsoft.com/office/drawing/2014/main" id="{40F7077D-64C5-4C66-A433-16956A52E229}"/>
              </a:ext>
            </a:extLst>
          </p:cNvPr>
          <p:cNvSpPr txBox="1"/>
          <p:nvPr/>
        </p:nvSpPr>
        <p:spPr>
          <a:xfrm>
            <a:off x="7762237" y="3106715"/>
            <a:ext cx="1350947" cy="1015663"/>
          </a:xfrm>
          <a:prstGeom prst="rect">
            <a:avLst/>
          </a:prstGeom>
          <a:noFill/>
        </p:spPr>
        <p:txBody>
          <a:bodyPr wrap="square" rtlCol="0">
            <a:spAutoFit/>
          </a:bodyPr>
          <a:lstStyle/>
          <a:p>
            <a:pPr algn="ctr"/>
            <a:r>
              <a:rPr lang="sl-SI" sz="3000" b="1" dirty="0"/>
              <a:t>Drugi stik</a:t>
            </a:r>
            <a:endParaRPr lang="en-GB" sz="3000" b="1" dirty="0"/>
          </a:p>
        </p:txBody>
      </p:sp>
      <p:sp>
        <p:nvSpPr>
          <p:cNvPr id="20" name="CaixaDeTexto 19">
            <a:extLst>
              <a:ext uri="{FF2B5EF4-FFF2-40B4-BE49-F238E27FC236}">
                <a16:creationId xmlns:a16="http://schemas.microsoft.com/office/drawing/2014/main" id="{242909E7-3DC2-4DBD-9B83-DFD95D329E96}"/>
              </a:ext>
            </a:extLst>
          </p:cNvPr>
          <p:cNvSpPr txBox="1"/>
          <p:nvPr/>
        </p:nvSpPr>
        <p:spPr>
          <a:xfrm>
            <a:off x="9486322" y="3111713"/>
            <a:ext cx="2577829" cy="1015663"/>
          </a:xfrm>
          <a:prstGeom prst="rect">
            <a:avLst/>
          </a:prstGeom>
          <a:noFill/>
        </p:spPr>
        <p:txBody>
          <a:bodyPr wrap="square" rtlCol="0">
            <a:spAutoFit/>
          </a:bodyPr>
          <a:lstStyle/>
          <a:p>
            <a:pPr algn="ctr"/>
            <a:r>
              <a:rPr lang="sl-SI" sz="3000" b="1" dirty="0"/>
              <a:t>Tretji/zadnji stik</a:t>
            </a:r>
            <a:endParaRPr lang="en-GB" sz="3000" b="1" dirty="0"/>
          </a:p>
        </p:txBody>
      </p:sp>
      <p:sp>
        <p:nvSpPr>
          <p:cNvPr id="15" name="CaixaDeTexto 14">
            <a:extLst>
              <a:ext uri="{FF2B5EF4-FFF2-40B4-BE49-F238E27FC236}">
                <a16:creationId xmlns:a16="http://schemas.microsoft.com/office/drawing/2014/main" id="{D0646F0E-D363-4F83-AE66-E67B35562AC4}"/>
              </a:ext>
            </a:extLst>
          </p:cNvPr>
          <p:cNvSpPr txBox="1"/>
          <p:nvPr/>
        </p:nvSpPr>
        <p:spPr>
          <a:xfrm>
            <a:off x="328037" y="4931932"/>
            <a:ext cx="1596064" cy="1569660"/>
          </a:xfrm>
          <a:prstGeom prst="rect">
            <a:avLst/>
          </a:prstGeom>
          <a:noFill/>
        </p:spPr>
        <p:txBody>
          <a:bodyPr wrap="square" rtlCol="0">
            <a:spAutoFit/>
          </a:bodyPr>
          <a:lstStyle/>
          <a:p>
            <a:pPr algn="ctr"/>
            <a:r>
              <a:rPr lang="sl-SI" sz="2400" dirty="0"/>
              <a:t>novice</a:t>
            </a:r>
            <a:endParaRPr lang="en-GB" sz="2400" dirty="0"/>
          </a:p>
          <a:p>
            <a:pPr algn="ctr"/>
            <a:r>
              <a:rPr lang="sl-SI" sz="2400" dirty="0"/>
              <a:t>trendi</a:t>
            </a:r>
            <a:endParaRPr lang="en-GB" sz="2400" dirty="0"/>
          </a:p>
          <a:p>
            <a:pPr algn="ctr"/>
            <a:r>
              <a:rPr lang="sl-SI" sz="2400" dirty="0"/>
              <a:t>dnevna potreba</a:t>
            </a:r>
            <a:endParaRPr lang="en-GB" sz="2400" dirty="0"/>
          </a:p>
        </p:txBody>
      </p:sp>
      <p:sp>
        <p:nvSpPr>
          <p:cNvPr id="21" name="CaixaDeTexto 20">
            <a:extLst>
              <a:ext uri="{FF2B5EF4-FFF2-40B4-BE49-F238E27FC236}">
                <a16:creationId xmlns:a16="http://schemas.microsoft.com/office/drawing/2014/main" id="{24447B01-8A5F-4FB2-95FB-01ED9E778FA0}"/>
              </a:ext>
            </a:extLst>
          </p:cNvPr>
          <p:cNvSpPr txBox="1"/>
          <p:nvPr/>
        </p:nvSpPr>
        <p:spPr>
          <a:xfrm>
            <a:off x="5109241" y="4931931"/>
            <a:ext cx="1973517" cy="830997"/>
          </a:xfrm>
          <a:prstGeom prst="rect">
            <a:avLst/>
          </a:prstGeom>
          <a:noFill/>
        </p:spPr>
        <p:txBody>
          <a:bodyPr wrap="square" rtlCol="0">
            <a:spAutoFit/>
          </a:bodyPr>
          <a:lstStyle/>
          <a:p>
            <a:pPr algn="ctr"/>
            <a:r>
              <a:rPr lang="sl-SI" sz="2400" dirty="0"/>
              <a:t>Razmišlja o nakupu</a:t>
            </a:r>
            <a:endParaRPr lang="en-GB" sz="2400" dirty="0"/>
          </a:p>
        </p:txBody>
      </p:sp>
      <p:sp>
        <p:nvSpPr>
          <p:cNvPr id="23" name="Oval 22">
            <a:extLst>
              <a:ext uri="{FF2B5EF4-FFF2-40B4-BE49-F238E27FC236}">
                <a16:creationId xmlns:a16="http://schemas.microsoft.com/office/drawing/2014/main" id="{983ACA2B-8736-45C9-A672-74013EE7CC2F}"/>
              </a:ext>
            </a:extLst>
          </p:cNvPr>
          <p:cNvSpPr/>
          <p:nvPr/>
        </p:nvSpPr>
        <p:spPr>
          <a:xfrm>
            <a:off x="3175374" y="4193416"/>
            <a:ext cx="720000" cy="720000"/>
          </a:xfrm>
          <a:prstGeom prst="ellipse">
            <a:avLst/>
          </a:prstGeom>
          <a:solidFill>
            <a:srgbClr val="E8F8F8"/>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ixaDeTexto 23">
            <a:extLst>
              <a:ext uri="{FF2B5EF4-FFF2-40B4-BE49-F238E27FC236}">
                <a16:creationId xmlns:a16="http://schemas.microsoft.com/office/drawing/2014/main" id="{0675D698-3587-4AA5-B325-CFD1E076E810}"/>
              </a:ext>
            </a:extLst>
          </p:cNvPr>
          <p:cNvSpPr txBox="1"/>
          <p:nvPr/>
        </p:nvSpPr>
        <p:spPr>
          <a:xfrm>
            <a:off x="2859900" y="3105930"/>
            <a:ext cx="1350947" cy="553998"/>
          </a:xfrm>
          <a:prstGeom prst="rect">
            <a:avLst/>
          </a:prstGeom>
          <a:noFill/>
        </p:spPr>
        <p:txBody>
          <a:bodyPr wrap="square" rtlCol="0">
            <a:spAutoFit/>
          </a:bodyPr>
          <a:lstStyle/>
          <a:p>
            <a:pPr algn="ctr"/>
            <a:r>
              <a:rPr lang="sl-SI" sz="3000" b="1" dirty="0"/>
              <a:t>Točka 0</a:t>
            </a:r>
            <a:endParaRPr lang="en-GB" sz="3000" b="1" dirty="0"/>
          </a:p>
        </p:txBody>
      </p:sp>
      <p:sp>
        <p:nvSpPr>
          <p:cNvPr id="25" name="CaixaDeTexto 24">
            <a:extLst>
              <a:ext uri="{FF2B5EF4-FFF2-40B4-BE49-F238E27FC236}">
                <a16:creationId xmlns:a16="http://schemas.microsoft.com/office/drawing/2014/main" id="{D701F53A-7446-4399-AD78-8293F13B3F1E}"/>
              </a:ext>
            </a:extLst>
          </p:cNvPr>
          <p:cNvSpPr txBox="1"/>
          <p:nvPr/>
        </p:nvSpPr>
        <p:spPr>
          <a:xfrm>
            <a:off x="2548614" y="4931932"/>
            <a:ext cx="1973517" cy="830997"/>
          </a:xfrm>
          <a:prstGeom prst="rect">
            <a:avLst/>
          </a:prstGeom>
          <a:noFill/>
        </p:spPr>
        <p:txBody>
          <a:bodyPr wrap="square" rtlCol="0">
            <a:spAutoFit/>
          </a:bodyPr>
          <a:lstStyle/>
          <a:p>
            <a:pPr algn="ctr"/>
            <a:r>
              <a:rPr lang="sl-SI" sz="2400" dirty="0"/>
              <a:t>Raziskuje po spletu</a:t>
            </a:r>
            <a:endParaRPr lang="en-GB" sz="2400" dirty="0"/>
          </a:p>
        </p:txBody>
      </p:sp>
      <p:sp>
        <p:nvSpPr>
          <p:cNvPr id="26" name="Oval 25">
            <a:extLst>
              <a:ext uri="{FF2B5EF4-FFF2-40B4-BE49-F238E27FC236}">
                <a16:creationId xmlns:a16="http://schemas.microsoft.com/office/drawing/2014/main" id="{4E636372-2D64-4C0D-896C-168B5767CEFD}"/>
              </a:ext>
            </a:extLst>
          </p:cNvPr>
          <p:cNvSpPr/>
          <p:nvPr/>
        </p:nvSpPr>
        <p:spPr>
          <a:xfrm>
            <a:off x="1036069" y="4463416"/>
            <a:ext cx="180000" cy="180000"/>
          </a:xfrm>
          <a:prstGeom prst="ellipse">
            <a:avLst/>
          </a:prstGeom>
          <a:solidFill>
            <a:srgbClr val="6ECECB"/>
          </a:solidFill>
          <a:ln w="76200">
            <a:solidFill>
              <a:srgbClr val="6ECE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ixaDeTexto 26">
            <a:extLst>
              <a:ext uri="{FF2B5EF4-FFF2-40B4-BE49-F238E27FC236}">
                <a16:creationId xmlns:a16="http://schemas.microsoft.com/office/drawing/2014/main" id="{3D6EDAD2-EB91-4B9F-B2D5-34B293414538}"/>
              </a:ext>
            </a:extLst>
          </p:cNvPr>
          <p:cNvSpPr txBox="1"/>
          <p:nvPr/>
        </p:nvSpPr>
        <p:spPr>
          <a:xfrm>
            <a:off x="7450951" y="4931934"/>
            <a:ext cx="1973517" cy="461665"/>
          </a:xfrm>
          <a:prstGeom prst="rect">
            <a:avLst/>
          </a:prstGeom>
          <a:noFill/>
        </p:spPr>
        <p:txBody>
          <a:bodyPr wrap="square" rtlCol="0">
            <a:spAutoFit/>
          </a:bodyPr>
          <a:lstStyle/>
          <a:p>
            <a:pPr algn="ctr"/>
            <a:r>
              <a:rPr lang="sl-SI" sz="2400" dirty="0"/>
              <a:t>Izkustvo</a:t>
            </a:r>
            <a:endParaRPr lang="en-GB" sz="2400" dirty="0"/>
          </a:p>
        </p:txBody>
      </p:sp>
      <p:sp>
        <p:nvSpPr>
          <p:cNvPr id="28" name="CaixaDeTexto 27">
            <a:extLst>
              <a:ext uri="{FF2B5EF4-FFF2-40B4-BE49-F238E27FC236}">
                <a16:creationId xmlns:a16="http://schemas.microsoft.com/office/drawing/2014/main" id="{6C65CD1C-C580-405E-B262-A82BB74EED82}"/>
              </a:ext>
            </a:extLst>
          </p:cNvPr>
          <p:cNvSpPr txBox="1"/>
          <p:nvPr/>
        </p:nvSpPr>
        <p:spPr>
          <a:xfrm>
            <a:off x="9792661" y="4934047"/>
            <a:ext cx="1973517" cy="830997"/>
          </a:xfrm>
          <a:prstGeom prst="rect">
            <a:avLst/>
          </a:prstGeom>
          <a:noFill/>
        </p:spPr>
        <p:txBody>
          <a:bodyPr wrap="square" rtlCol="0">
            <a:spAutoFit/>
          </a:bodyPr>
          <a:lstStyle/>
          <a:p>
            <a:pPr algn="ctr"/>
            <a:r>
              <a:rPr lang="sl-SI" sz="2400" dirty="0"/>
              <a:t>Deljenje izkustva</a:t>
            </a:r>
            <a:endParaRPr lang="en-GB" sz="2400" dirty="0"/>
          </a:p>
        </p:txBody>
      </p:sp>
    </p:spTree>
    <p:extLst>
      <p:ext uri="{BB962C8B-B14F-4D97-AF65-F5344CB8AC3E}">
        <p14:creationId xmlns:p14="http://schemas.microsoft.com/office/powerpoint/2010/main" val="35919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https://youtu.be/NaJjn25hTXU</a:t>
            </a:r>
            <a:r>
              <a:rPr lang="en-GB" sz="1050" dirty="0"/>
              <a:t> </a:t>
            </a:r>
          </a:p>
        </p:txBody>
      </p:sp>
      <p:pic>
        <p:nvPicPr>
          <p:cNvPr id="2" name="Multimédia Online 1" title="Customer Touch Points">
            <a:hlinkClick r:id="" action="ppaction://media"/>
            <a:extLst>
              <a:ext uri="{FF2B5EF4-FFF2-40B4-BE49-F238E27FC236}">
                <a16:creationId xmlns:a16="http://schemas.microsoft.com/office/drawing/2014/main" id="{CAE0793F-6BD1-4603-AA80-17979FB37DF3}"/>
              </a:ext>
            </a:extLst>
          </p:cNvPr>
          <p:cNvPicPr>
            <a:picLocks noRot="1"/>
          </p:cNvPicPr>
          <p:nvPr>
            <a:videoFile r:link="rId1"/>
          </p:nvPr>
        </p:nvPicPr>
        <p:blipFill>
          <a:blip r:embed="rId4"/>
          <a:stretch>
            <a:fillRect/>
          </a:stretch>
        </p:blipFill>
        <p:spPr>
          <a:xfrm>
            <a:off x="2676525" y="1287000"/>
            <a:ext cx="6948000" cy="4284000"/>
          </a:xfrm>
          <a:prstGeom prst="rect">
            <a:avLst/>
          </a:prstGeom>
        </p:spPr>
      </p:pic>
      <p:sp>
        <p:nvSpPr>
          <p:cNvPr id="5" name="Text Placeholder 2">
            <a:extLst>
              <a:ext uri="{FF2B5EF4-FFF2-40B4-BE49-F238E27FC236}">
                <a16:creationId xmlns:a16="http://schemas.microsoft.com/office/drawing/2014/main" id="{CB5949DD-2E2B-4F2F-89B6-B80D75E51C82}"/>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#3</a:t>
            </a:r>
          </a:p>
        </p:txBody>
      </p:sp>
      <p:pic>
        <p:nvPicPr>
          <p:cNvPr id="6" name="Imagem 5">
            <a:extLst>
              <a:ext uri="{FF2B5EF4-FFF2-40B4-BE49-F238E27FC236}">
                <a16:creationId xmlns:a16="http://schemas.microsoft.com/office/drawing/2014/main" id="{12717D46-1848-40D9-85B9-55B005C22059}"/>
              </a:ext>
            </a:extLst>
          </p:cNvPr>
          <p:cNvPicPr>
            <a:picLocks noChangeAspect="1"/>
          </p:cNvPicPr>
          <p:nvPr/>
        </p:nvPicPr>
        <p:blipFill>
          <a:blip r:embed="rId5"/>
          <a:stretch>
            <a:fillRect/>
          </a:stretch>
        </p:blipFill>
        <p:spPr>
          <a:xfrm>
            <a:off x="367039" y="337780"/>
            <a:ext cx="720000" cy="720000"/>
          </a:xfrm>
          <a:prstGeom prst="rect">
            <a:avLst/>
          </a:prstGeom>
        </p:spPr>
      </p:pic>
      <p:sp>
        <p:nvSpPr>
          <p:cNvPr id="3" name="CaixaDeTexto 2">
            <a:extLst>
              <a:ext uri="{FF2B5EF4-FFF2-40B4-BE49-F238E27FC236}">
                <a16:creationId xmlns:a16="http://schemas.microsoft.com/office/drawing/2014/main" id="{46E0CD25-39FD-46FD-8F5B-5E154D918355}"/>
              </a:ext>
            </a:extLst>
          </p:cNvPr>
          <p:cNvSpPr txBox="1"/>
          <p:nvPr/>
        </p:nvSpPr>
        <p:spPr>
          <a:xfrm>
            <a:off x="9843516" y="1228725"/>
            <a:ext cx="2293620" cy="830997"/>
          </a:xfrm>
          <a:prstGeom prst="rect">
            <a:avLst/>
          </a:prstGeom>
          <a:noFill/>
        </p:spPr>
        <p:txBody>
          <a:bodyPr wrap="square">
            <a:spAutoFit/>
          </a:bodyPr>
          <a:lstStyle/>
          <a:p>
            <a:r>
              <a:rPr lang="en-GB" sz="2400" b="1" i="1" dirty="0">
                <a:solidFill>
                  <a:schemeClr val="bg1">
                    <a:lumMod val="65000"/>
                  </a:schemeClr>
                </a:solidFill>
              </a:rPr>
              <a:t>Customer Touch Points</a:t>
            </a:r>
          </a:p>
        </p:txBody>
      </p:sp>
    </p:spTree>
    <p:extLst>
      <p:ext uri="{BB962C8B-B14F-4D97-AF65-F5344CB8AC3E}">
        <p14:creationId xmlns:p14="http://schemas.microsoft.com/office/powerpoint/2010/main" val="34081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#6: </a:t>
            </a:r>
            <a:r>
              <a:rPr lang="sl-SI" sz="3600" b="1" dirty="0"/>
              <a:t>Glavne točke na zemljevidu</a:t>
            </a:r>
            <a:endParaRPr lang="en-US" sz="3600" b="1" dirty="0"/>
          </a:p>
        </p:txBody>
      </p:sp>
      <p:grpSp>
        <p:nvGrpSpPr>
          <p:cNvPr id="107" name="Agrupar 106">
            <a:extLst>
              <a:ext uri="{FF2B5EF4-FFF2-40B4-BE49-F238E27FC236}">
                <a16:creationId xmlns:a16="http://schemas.microsoft.com/office/drawing/2014/main" id="{D1232883-D790-4E9F-B52D-FB50FDB03784}"/>
              </a:ext>
            </a:extLst>
          </p:cNvPr>
          <p:cNvGrpSpPr/>
          <p:nvPr/>
        </p:nvGrpSpPr>
        <p:grpSpPr>
          <a:xfrm>
            <a:off x="886177" y="535717"/>
            <a:ext cx="11033593" cy="5760115"/>
            <a:chOff x="6051840" y="1015166"/>
            <a:chExt cx="6248682" cy="3403427"/>
          </a:xfrm>
        </p:grpSpPr>
        <p:pic>
          <p:nvPicPr>
            <p:cNvPr id="120" name="Imagem 119">
              <a:extLst>
                <a:ext uri="{FF2B5EF4-FFF2-40B4-BE49-F238E27FC236}">
                  <a16:creationId xmlns:a16="http://schemas.microsoft.com/office/drawing/2014/main" id="{386A6621-1AB5-4565-A7E5-B21F47C4B06B}"/>
                </a:ext>
              </a:extLst>
            </p:cNvPr>
            <p:cNvPicPr>
              <a:picLocks noChangeAspect="1"/>
            </p:cNvPicPr>
            <p:nvPr/>
          </p:nvPicPr>
          <p:blipFill>
            <a:blip r:embed="rId3"/>
            <a:stretch>
              <a:fillRect/>
            </a:stretch>
          </p:blipFill>
          <p:spPr>
            <a:xfrm>
              <a:off x="6117949" y="1656632"/>
              <a:ext cx="5781265" cy="2414064"/>
            </a:xfrm>
            <a:prstGeom prst="rect">
              <a:avLst/>
            </a:prstGeom>
          </p:spPr>
        </p:pic>
        <p:cxnSp>
          <p:nvCxnSpPr>
            <p:cNvPr id="7" name="Conexão reta unidirecional 6">
              <a:extLst>
                <a:ext uri="{FF2B5EF4-FFF2-40B4-BE49-F238E27FC236}">
                  <a16:creationId xmlns:a16="http://schemas.microsoft.com/office/drawing/2014/main" id="{A612A417-16CA-4E55-97C5-C4A299AB7D2C}"/>
                </a:ext>
              </a:extLst>
            </p:cNvPr>
            <p:cNvCxnSpPr>
              <a:cxnSpLocks/>
              <a:endCxn id="18" idx="2"/>
            </p:cNvCxnSpPr>
            <p:nvPr/>
          </p:nvCxnSpPr>
          <p:spPr>
            <a:xfrm flipV="1">
              <a:off x="9904019" y="1506170"/>
              <a:ext cx="91199" cy="3689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C262061D-7D82-4021-A568-C86325178648}"/>
                </a:ext>
              </a:extLst>
            </p:cNvPr>
            <p:cNvCxnSpPr>
              <a:cxnSpLocks/>
              <a:endCxn id="29" idx="1"/>
            </p:cNvCxnSpPr>
            <p:nvPr/>
          </p:nvCxnSpPr>
          <p:spPr>
            <a:xfrm flipV="1">
              <a:off x="6546624" y="1436998"/>
              <a:ext cx="655985" cy="509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859C28D-CC72-45DF-9DD3-A22DC80A172E}"/>
                </a:ext>
              </a:extLst>
            </p:cNvPr>
            <p:cNvSpPr/>
            <p:nvPr/>
          </p:nvSpPr>
          <p:spPr>
            <a:xfrm>
              <a:off x="6051840" y="2069630"/>
              <a:ext cx="875403" cy="2004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7F06502-52A2-45AA-B765-76EC53262BEA}"/>
                </a:ext>
              </a:extLst>
            </p:cNvPr>
            <p:cNvSpPr/>
            <p:nvPr/>
          </p:nvSpPr>
          <p:spPr>
            <a:xfrm rot="5400000">
              <a:off x="9164129" y="-406051"/>
              <a:ext cx="397555" cy="5146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xão reta unidirecional 16">
              <a:extLst>
                <a:ext uri="{FF2B5EF4-FFF2-40B4-BE49-F238E27FC236}">
                  <a16:creationId xmlns:a16="http://schemas.microsoft.com/office/drawing/2014/main" id="{07A83F94-5A1C-4112-A85A-904C34B6FBE9}"/>
                </a:ext>
              </a:extLst>
            </p:cNvPr>
            <p:cNvCxnSpPr>
              <a:cxnSpLocks/>
              <a:stCxn id="13" idx="1"/>
              <a:endCxn id="16" idx="2"/>
            </p:cNvCxnSpPr>
            <p:nvPr/>
          </p:nvCxnSpPr>
          <p:spPr>
            <a:xfrm flipV="1">
              <a:off x="11182570" y="1383703"/>
              <a:ext cx="417463" cy="643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92579517-6CED-4809-BE0F-795C87B18C88}"/>
                </a:ext>
              </a:extLst>
            </p:cNvPr>
            <p:cNvSpPr txBox="1"/>
            <p:nvPr/>
          </p:nvSpPr>
          <p:spPr>
            <a:xfrm>
              <a:off x="10899544" y="1110923"/>
              <a:ext cx="1400978" cy="272780"/>
            </a:xfrm>
            <a:prstGeom prst="rect">
              <a:avLst/>
            </a:prstGeom>
            <a:noFill/>
          </p:spPr>
          <p:txBody>
            <a:bodyPr wrap="square" rtlCol="0">
              <a:spAutoFit/>
            </a:bodyPr>
            <a:lstStyle/>
            <a:p>
              <a:pPr algn="ctr"/>
              <a:r>
                <a:rPr lang="sl-SI" sz="2400" b="1" dirty="0">
                  <a:solidFill>
                    <a:srgbClr val="6ECECB"/>
                  </a:solidFill>
                  <a:effectLst>
                    <a:outerShdw blurRad="38100" dist="38100" dir="2700000" algn="tl">
                      <a:srgbClr val="000000">
                        <a:alpha val="43137"/>
                      </a:srgbClr>
                    </a:outerShdw>
                  </a:effectLst>
                </a:rPr>
                <a:t>Poglavja</a:t>
              </a:r>
              <a:r>
                <a:rPr lang="en-GB" sz="2400" dirty="0"/>
                <a:t> </a:t>
              </a:r>
              <a:r>
                <a:rPr lang="sl-SI" sz="2400" dirty="0"/>
                <a:t>v zgodbi</a:t>
              </a:r>
              <a:endParaRPr lang="en-GB" sz="2400" dirty="0"/>
            </a:p>
          </p:txBody>
        </p:sp>
        <p:sp>
          <p:nvSpPr>
            <p:cNvPr id="18" name="CaixaDeTexto 17">
              <a:extLst>
                <a:ext uri="{FF2B5EF4-FFF2-40B4-BE49-F238E27FC236}">
                  <a16:creationId xmlns:a16="http://schemas.microsoft.com/office/drawing/2014/main" id="{EAA493FA-2617-421F-90B8-9BF87F6FC13C}"/>
                </a:ext>
              </a:extLst>
            </p:cNvPr>
            <p:cNvSpPr txBox="1"/>
            <p:nvPr/>
          </p:nvSpPr>
          <p:spPr>
            <a:xfrm>
              <a:off x="9294729" y="1015166"/>
              <a:ext cx="1400978" cy="491004"/>
            </a:xfrm>
            <a:prstGeom prst="rect">
              <a:avLst/>
            </a:prstGeom>
            <a:noFill/>
          </p:spPr>
          <p:txBody>
            <a:bodyPr wrap="square" rtlCol="0">
              <a:spAutoFit/>
            </a:bodyPr>
            <a:lstStyle/>
            <a:p>
              <a:pPr algn="ctr"/>
              <a:r>
                <a:rPr lang="sl-SI" sz="2400" dirty="0"/>
                <a:t>Glavni </a:t>
              </a:r>
              <a:r>
                <a:rPr lang="sl-SI" sz="2400" b="1" dirty="0">
                  <a:solidFill>
                    <a:srgbClr val="6ECECB"/>
                  </a:solidFill>
                  <a:effectLst>
                    <a:outerShdw blurRad="38100" dist="38100" dir="2700000" algn="tl">
                      <a:srgbClr val="000000">
                        <a:alpha val="43137"/>
                      </a:srgbClr>
                    </a:outerShdw>
                  </a:effectLst>
                </a:rPr>
                <a:t>akter</a:t>
              </a:r>
              <a:r>
                <a:rPr lang="en-GB" sz="2400" b="1" dirty="0"/>
                <a:t> </a:t>
              </a:r>
              <a:r>
                <a:rPr lang="sl-SI" sz="2400" dirty="0"/>
                <a:t>v zgodbi</a:t>
              </a:r>
              <a:endParaRPr lang="en-GB" sz="2400" dirty="0"/>
            </a:p>
          </p:txBody>
        </p:sp>
        <p:sp>
          <p:nvSpPr>
            <p:cNvPr id="29" name="CaixaDeTexto 28">
              <a:extLst>
                <a:ext uri="{FF2B5EF4-FFF2-40B4-BE49-F238E27FC236}">
                  <a16:creationId xmlns:a16="http://schemas.microsoft.com/office/drawing/2014/main" id="{F8004130-6DC6-4D16-BE2F-35A9FF6DCEB0}"/>
                </a:ext>
              </a:extLst>
            </p:cNvPr>
            <p:cNvSpPr txBox="1"/>
            <p:nvPr/>
          </p:nvSpPr>
          <p:spPr>
            <a:xfrm>
              <a:off x="7202609" y="1300608"/>
              <a:ext cx="1964463" cy="272780"/>
            </a:xfrm>
            <a:prstGeom prst="rect">
              <a:avLst/>
            </a:prstGeom>
            <a:noFill/>
          </p:spPr>
          <p:txBody>
            <a:bodyPr wrap="square" rtlCol="0">
              <a:spAutoFit/>
            </a:bodyPr>
            <a:lstStyle/>
            <a:p>
              <a:r>
                <a:rPr lang="sl-SI" sz="2400" b="1" dirty="0">
                  <a:solidFill>
                    <a:srgbClr val="6ECECB"/>
                  </a:solidFill>
                  <a:effectLst>
                    <a:outerShdw blurRad="38100" dist="38100" dir="2700000" algn="tl">
                      <a:srgbClr val="000000">
                        <a:alpha val="43137"/>
                      </a:srgbClr>
                    </a:outerShdw>
                  </a:effectLst>
                </a:rPr>
                <a:t>obseg </a:t>
              </a:r>
              <a:r>
                <a:rPr lang="sl-SI" sz="2400" dirty="0"/>
                <a:t>zgodbe, izkustva</a:t>
              </a:r>
              <a:endParaRPr lang="en-GB" sz="2400" dirty="0"/>
            </a:p>
          </p:txBody>
        </p:sp>
        <p:sp>
          <p:nvSpPr>
            <p:cNvPr id="33" name="CaixaDeTexto 32">
              <a:extLst>
                <a:ext uri="{FF2B5EF4-FFF2-40B4-BE49-F238E27FC236}">
                  <a16:creationId xmlns:a16="http://schemas.microsoft.com/office/drawing/2014/main" id="{7143828C-9890-4AA0-9AE5-520FB156A7FF}"/>
                </a:ext>
              </a:extLst>
            </p:cNvPr>
            <p:cNvSpPr txBox="1"/>
            <p:nvPr/>
          </p:nvSpPr>
          <p:spPr>
            <a:xfrm>
              <a:off x="6648310" y="4145813"/>
              <a:ext cx="5031048" cy="272780"/>
            </a:xfrm>
            <a:prstGeom prst="rect">
              <a:avLst/>
            </a:prstGeom>
            <a:noFill/>
          </p:spPr>
          <p:txBody>
            <a:bodyPr wrap="square" rtlCol="0">
              <a:spAutoFit/>
            </a:bodyPr>
            <a:lstStyle/>
            <a:p>
              <a:r>
                <a:rPr lang="sl-SI" sz="2400" b="1" dirty="0">
                  <a:solidFill>
                    <a:srgbClr val="6ECECB"/>
                  </a:solidFill>
                  <a:effectLst>
                    <a:outerShdw blurRad="38100" dist="38100" dir="2700000" algn="tl">
                      <a:srgbClr val="000000">
                        <a:alpha val="43137"/>
                      </a:srgbClr>
                    </a:outerShdw>
                  </a:effectLst>
                </a:rPr>
                <a:t>Točke, </a:t>
              </a:r>
              <a:r>
                <a:rPr lang="sl-SI" sz="2400" dirty="0"/>
                <a:t>ki jih analiziramo skozi celotno izkustvo in naš stik z gostom</a:t>
              </a:r>
              <a:endParaRPr lang="en-GB" sz="2400" dirty="0"/>
            </a:p>
          </p:txBody>
        </p:sp>
        <p:cxnSp>
          <p:nvCxnSpPr>
            <p:cNvPr id="39" name="Conexão reta unidirecional 38">
              <a:extLst>
                <a:ext uri="{FF2B5EF4-FFF2-40B4-BE49-F238E27FC236}">
                  <a16:creationId xmlns:a16="http://schemas.microsoft.com/office/drawing/2014/main" id="{C0C4C831-A68D-4778-965B-23EE396237EC}"/>
                </a:ext>
              </a:extLst>
            </p:cNvPr>
            <p:cNvCxnSpPr>
              <a:cxnSpLocks/>
              <a:stCxn id="9" idx="4"/>
              <a:endCxn id="33" idx="1"/>
            </p:cNvCxnSpPr>
            <p:nvPr/>
          </p:nvCxnSpPr>
          <p:spPr>
            <a:xfrm>
              <a:off x="6489541" y="4074617"/>
              <a:ext cx="158768" cy="2075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670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DA1069D-369E-4D7F-9431-3AD8C691D4E4}"/>
              </a:ext>
            </a:extLst>
          </p:cNvPr>
          <p:cNvSpPr txBox="1"/>
          <p:nvPr/>
        </p:nvSpPr>
        <p:spPr>
          <a:xfrm>
            <a:off x="0" y="1139943"/>
            <a:ext cx="12192000" cy="5575052"/>
          </a:xfrm>
          <a:prstGeom prst="rect">
            <a:avLst/>
          </a:prstGeom>
          <a:solidFill>
            <a:schemeClr val="bg1">
              <a:lumMod val="95000"/>
            </a:schemeClr>
          </a:solidFill>
        </p:spPr>
        <p:txBody>
          <a:bodyPr wrap="square" rtlCol="0">
            <a:spAutoFit/>
          </a:bodyPr>
          <a:lstStyle/>
          <a:p>
            <a:pPr>
              <a:lnSpc>
                <a:spcPct val="150000"/>
              </a:lnSpc>
              <a:spcAft>
                <a:spcPts val="1200"/>
              </a:spcAft>
            </a:pPr>
            <a:r>
              <a:rPr lang="sl-SI" sz="2400" b="1" spc="-20" dirty="0">
                <a:solidFill>
                  <a:srgbClr val="ED7D31"/>
                </a:solidFill>
              </a:rPr>
              <a:t>Primer</a:t>
            </a:r>
            <a:r>
              <a:rPr lang="en-GB" sz="2400" b="1" spc="-20" dirty="0">
                <a:solidFill>
                  <a:srgbClr val="ED7D31"/>
                </a:solidFill>
              </a:rPr>
              <a:t>:</a:t>
            </a:r>
            <a:r>
              <a:rPr lang="en-GB" sz="2400" spc="-20" dirty="0"/>
              <a:t> </a:t>
            </a:r>
            <a:r>
              <a:rPr lang="sl-SI" sz="2400" spc="-20" dirty="0"/>
              <a:t>Regina</a:t>
            </a:r>
            <a:r>
              <a:rPr lang="en-GB" sz="2400" spc="-20" dirty="0"/>
              <a:t> </a:t>
            </a:r>
            <a:r>
              <a:rPr lang="sl-SI" sz="2400" spc="-20" dirty="0"/>
              <a:t>zelo rada potuje in se redno udeležuje </a:t>
            </a:r>
            <a:r>
              <a:rPr lang="en-GB" sz="2400" spc="-20" dirty="0"/>
              <a:t>all-inclusive </a:t>
            </a:r>
            <a:r>
              <a:rPr lang="sl-SI" sz="2400" spc="-20" dirty="0"/>
              <a:t>potovanj, pri čemer uporablja spletne turistične agencije</a:t>
            </a:r>
            <a:r>
              <a:rPr lang="en-GB" sz="2400" spc="-20" dirty="0"/>
              <a:t>. </a:t>
            </a:r>
            <a:r>
              <a:rPr lang="sl-SI" sz="2400" spc="-20" dirty="0"/>
              <a:t>Pred nakupom opravi temeljito raziskavo in med seboj primerja različne itinerarije ter sestavine potovanja</a:t>
            </a:r>
            <a:r>
              <a:rPr lang="en-GB" sz="2400" spc="-20" dirty="0"/>
              <a:t>. </a:t>
            </a:r>
            <a:r>
              <a:rPr lang="sl-SI" sz="2400" spc="-20" dirty="0"/>
              <a:t>Ker živi zelo pestro in hektično življenje, na vlaku, ko potuje v službo, uporablja mobilni telefon, preko katerega opravi skoraj vso raziskavo in primerjavo ponudnikov ter na koncu tudi rezervira potovanje</a:t>
            </a:r>
            <a:r>
              <a:rPr lang="en-GB" sz="2400" spc="-20" dirty="0"/>
              <a:t>. </a:t>
            </a:r>
            <a:r>
              <a:rPr lang="sl-SI" sz="2400" spc="-20" dirty="0"/>
              <a:t>Celoten stik med njo in podjetjem tako poteka preko spleta in navigacije in je zato posebej zahteven za načrtovanje</a:t>
            </a:r>
            <a:r>
              <a:rPr lang="en-GB" sz="2400" spc="-20" dirty="0"/>
              <a:t>. </a:t>
            </a:r>
            <a:r>
              <a:rPr lang="sl-SI" sz="2400" spc="-20" dirty="0"/>
              <a:t>Regina pregleda in prebere vtise ostalih kupcev o ponudniku in paketu in si na spletu pred odhodom na potovanje prebere in pripravi čim več informacij o potovanju samem</a:t>
            </a:r>
            <a:r>
              <a:rPr lang="en-GB" sz="2400" spc="-20" dirty="0"/>
              <a:t>. </a:t>
            </a:r>
            <a:r>
              <a:rPr lang="sl-SI" sz="2400" spc="-20" dirty="0"/>
              <a:t>Ker govori zgolj angleško, je njeno komuniciranje na potovanjih oteženo</a:t>
            </a:r>
            <a:r>
              <a:rPr lang="en-GB" sz="2400" spc="-20" dirty="0"/>
              <a:t>. </a:t>
            </a:r>
            <a:r>
              <a:rPr lang="sl-SI" sz="2400" spc="-20" dirty="0"/>
              <a:t>Spominki so pomemben del Regininih potovanj, </a:t>
            </a:r>
            <a:r>
              <a:rPr lang="sl-SI" sz="2400" spc="-20" dirty="0" err="1"/>
              <a:t>ponavadi</a:t>
            </a:r>
            <a:r>
              <a:rPr lang="sl-SI" sz="2400" spc="-20" dirty="0"/>
              <a:t> nakupi veliko najcenejših spominkov, tudi vse fotografije na potovanju napravi sama</a:t>
            </a:r>
            <a:r>
              <a:rPr lang="en-GB" sz="2400" spc="-20" dirty="0"/>
              <a:t>.</a:t>
            </a:r>
          </a:p>
        </p:txBody>
      </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1022627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a:t>
            </a:r>
            <a:r>
              <a:rPr lang="sl-SI" sz="3600" b="1" dirty="0"/>
              <a:t>Spletna turistična agencija</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2"/>
          <a:stretch>
            <a:fillRect/>
          </a:stretch>
        </p:blipFill>
        <p:spPr>
          <a:xfrm>
            <a:off x="367039" y="337780"/>
            <a:ext cx="720000" cy="720000"/>
          </a:xfrm>
          <a:prstGeom prst="rect">
            <a:avLst/>
          </a:prstGeom>
        </p:spPr>
      </p:pic>
    </p:spTree>
    <p:extLst>
      <p:ext uri="{BB962C8B-B14F-4D97-AF65-F5344CB8AC3E}">
        <p14:creationId xmlns:p14="http://schemas.microsoft.com/office/powerpoint/2010/main" val="26622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Online Travel Agency | Customer Journey Mapping Template">
            <a:extLst>
              <a:ext uri="{FF2B5EF4-FFF2-40B4-BE49-F238E27FC236}">
                <a16:creationId xmlns:a16="http://schemas.microsoft.com/office/drawing/2014/main" id="{B6471E67-B08B-40AB-BE1B-E4CD0ED01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4" t="6909" r="1148" b="1234"/>
          <a:stretch/>
        </p:blipFill>
        <p:spPr bwMode="auto">
          <a:xfrm>
            <a:off x="1423448" y="895318"/>
            <a:ext cx="10330641" cy="547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986453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a:t>
            </a:r>
            <a:r>
              <a:rPr lang="sl-SI" sz="3600" b="1" dirty="0"/>
              <a:t>Spletna turistična agencija</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3"/>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5565898F-B861-4BF9-A907-4E122B840200}"/>
              </a:ext>
            </a:extLst>
          </p:cNvPr>
          <p:cNvSpPr txBox="1"/>
          <p:nvPr/>
        </p:nvSpPr>
        <p:spPr>
          <a:xfrm rot="16200000">
            <a:off x="8654030" y="3316180"/>
            <a:ext cx="6603476" cy="253916"/>
          </a:xfrm>
          <a:prstGeom prst="rect">
            <a:avLst/>
          </a:prstGeom>
          <a:noFill/>
        </p:spPr>
        <p:txBody>
          <a:bodyPr wrap="square">
            <a:spAutoFit/>
          </a:bodyPr>
          <a:lstStyle/>
          <a:p>
            <a:pPr algn="r"/>
            <a:r>
              <a:rPr lang="en-GB" sz="1050" dirty="0"/>
              <a:t>Source: </a:t>
            </a:r>
            <a:r>
              <a:rPr lang="en-GB" sz="1050" dirty="0">
                <a:hlinkClick r:id="rId4"/>
              </a:rPr>
              <a:t>https://online.visual-paradigm.com/pt/diagrams/templates/customer-journey-mapping/online-travel-agency/</a:t>
            </a:r>
            <a:r>
              <a:rPr lang="en-GB" sz="1050" dirty="0"/>
              <a:t> </a:t>
            </a:r>
          </a:p>
        </p:txBody>
      </p:sp>
    </p:spTree>
    <p:extLst>
      <p:ext uri="{BB962C8B-B14F-4D97-AF65-F5344CB8AC3E}">
        <p14:creationId xmlns:p14="http://schemas.microsoft.com/office/powerpoint/2010/main" val="1957322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7CE6740-ACF3-46D1-AE96-80640F2F9C02}"/>
              </a:ext>
            </a:extLst>
          </p:cNvPr>
          <p:cNvSpPr>
            <a:spLocks noGrp="1"/>
          </p:cNvSpPr>
          <p:nvPr>
            <p:ph type="body" sz="quarter" idx="13"/>
          </p:nvPr>
        </p:nvSpPr>
        <p:spPr>
          <a:xfrm>
            <a:off x="388093" y="936395"/>
            <a:ext cx="3058492" cy="3297980"/>
          </a:xfrm>
        </p:spPr>
        <p:txBody>
          <a:bodyPr>
            <a:normAutofit/>
          </a:bodyPr>
          <a:lstStyle/>
          <a:p>
            <a:r>
              <a:rPr lang="sl-SI" sz="5400" dirty="0">
                <a:solidFill>
                  <a:schemeClr val="bg1"/>
                </a:solidFill>
                <a:effectLst>
                  <a:outerShdw blurRad="38100" dist="38100" dir="2700000" algn="tl">
                    <a:srgbClr val="000000">
                      <a:alpha val="43137"/>
                    </a:srgbClr>
                  </a:outerShdw>
                </a:effectLst>
              </a:rPr>
              <a:t>Dodatno branje</a:t>
            </a:r>
            <a:endParaRPr lang="en-US" sz="4000" dirty="0">
              <a:solidFill>
                <a:schemeClr val="bg1"/>
              </a:solidFill>
              <a:effectLst>
                <a:outerShdw blurRad="38100" dist="38100" dir="2700000" algn="tl">
                  <a:srgbClr val="000000">
                    <a:alpha val="43137"/>
                  </a:srgbClr>
                </a:outerShdw>
              </a:effectLst>
            </a:endParaRPr>
          </a:p>
        </p:txBody>
      </p:sp>
      <p:pic>
        <p:nvPicPr>
          <p:cNvPr id="11" name="Marcador de Posição da Imagem 10">
            <a:extLst>
              <a:ext uri="{FF2B5EF4-FFF2-40B4-BE49-F238E27FC236}">
                <a16:creationId xmlns:a16="http://schemas.microsoft.com/office/drawing/2014/main" id="{B2BCDE80-2EB5-4EC6-8CD8-C1E6C1EB1AFC}"/>
              </a:ext>
            </a:extLst>
          </p:cNvPr>
          <p:cNvPicPr>
            <a:picLocks noGrp="1" noChangeAspect="1"/>
          </p:cNvPicPr>
          <p:nvPr>
            <p:ph type="pic" sz="quarter" idx="19"/>
          </p:nvPr>
        </p:nvPicPr>
        <p:blipFill>
          <a:blip r:embed="rId3"/>
          <a:srcRect t="10526" b="10526"/>
          <a:stretch>
            <a:fillRect/>
          </a:stretch>
        </p:blipFill>
        <p:spPr/>
      </p:pic>
    </p:spTree>
    <p:extLst>
      <p:ext uri="{BB962C8B-B14F-4D97-AF65-F5344CB8AC3E}">
        <p14:creationId xmlns:p14="http://schemas.microsoft.com/office/powerpoint/2010/main" val="3225619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1188374">
            <a:off x="462415" y="1329719"/>
            <a:ext cx="3787941" cy="182393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The many ways of mapping the customer journey</a:t>
            </a:r>
          </a:p>
          <a:p>
            <a:pPr>
              <a:lnSpc>
                <a:spcPct val="150000"/>
              </a:lnSpc>
              <a:spcAft>
                <a:spcPts val="600"/>
              </a:spcAft>
            </a:pPr>
            <a:r>
              <a:rPr lang="en-US" sz="2400" b="1" dirty="0">
                <a:solidFill>
                  <a:schemeClr val="tx1"/>
                </a:solidFill>
              </a:rPr>
              <a:t>[</a:t>
            </a:r>
            <a:r>
              <a:rPr lang="en-US" sz="2400" b="1" dirty="0">
                <a:solidFill>
                  <a:schemeClr val="tx1"/>
                </a:solidFill>
                <a:hlinkClick r:id="rId3"/>
              </a:rPr>
              <a:t>CLICK HERE</a:t>
            </a:r>
            <a:r>
              <a:rPr lang="en-US" sz="2400" b="1" dirty="0">
                <a:solidFill>
                  <a:schemeClr val="tx1"/>
                </a:solidFill>
              </a:rPr>
              <a:t>]</a:t>
            </a:r>
            <a:endParaRPr lang="en-GB" sz="2400" dirty="0">
              <a:solidFill>
                <a:schemeClr val="tx1"/>
              </a:solidFill>
            </a:endParaRP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304463">
            <a:off x="4092656" y="4165083"/>
            <a:ext cx="4000547" cy="240327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The Moment of Truth - Build Desirable Relationships with Users and Customers</a:t>
            </a:r>
          </a:p>
          <a:p>
            <a:pPr>
              <a:lnSpc>
                <a:spcPct val="150000"/>
              </a:lnSpc>
              <a:spcAft>
                <a:spcPts val="600"/>
              </a:spcAft>
            </a:pPr>
            <a:r>
              <a:rPr lang="en-US" sz="2400" b="1" dirty="0">
                <a:solidFill>
                  <a:srgbClr val="2B2B2B"/>
                </a:solidFill>
              </a:rPr>
              <a:t>[</a:t>
            </a:r>
            <a:r>
              <a:rPr lang="en-US" sz="2400" b="1" dirty="0">
                <a:solidFill>
                  <a:srgbClr val="2B2B2B"/>
                </a:solidFill>
                <a:hlinkClick r:id="rId3"/>
              </a:rPr>
              <a:t>CLICK HERE</a:t>
            </a:r>
            <a:r>
              <a:rPr lang="en-US" sz="2400" b="1" dirty="0">
                <a:solidFill>
                  <a:srgbClr val="2B2B2B"/>
                </a:solidFill>
              </a:rPr>
              <a:t>]</a:t>
            </a:r>
            <a:endParaRPr lang="en-GB" sz="2400" dirty="0">
              <a:solidFill>
                <a:schemeClr val="tx1"/>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233787">
            <a:off x="4605552" y="2248120"/>
            <a:ext cx="3762492" cy="171193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Customer Journey Mapping: Your Definitive Guide</a:t>
            </a:r>
          </a:p>
          <a:p>
            <a:pPr>
              <a:lnSpc>
                <a:spcPct val="150000"/>
              </a:lnSpc>
              <a:spcAft>
                <a:spcPts val="600"/>
              </a:spcAft>
            </a:pPr>
            <a:r>
              <a:rPr lang="en-US" sz="2400" b="1" dirty="0">
                <a:solidFill>
                  <a:schemeClr val="tx1"/>
                </a:solidFill>
              </a:rPr>
              <a:t>[</a:t>
            </a:r>
            <a:r>
              <a:rPr lang="en-US" sz="2400" b="1" dirty="0">
                <a:solidFill>
                  <a:schemeClr val="tx1"/>
                </a:solidFill>
                <a:hlinkClick r:id="rId4"/>
              </a:rPr>
              <a:t>CLICK HERE</a:t>
            </a:r>
            <a:r>
              <a:rPr lang="en-US" sz="2400" b="1" dirty="0">
                <a:solidFill>
                  <a:schemeClr val="tx1"/>
                </a:solidFill>
              </a:rPr>
              <a:t>]</a:t>
            </a:r>
            <a:endParaRPr lang="en-US" sz="2400" dirty="0">
              <a:solidFill>
                <a:schemeClr val="tx1"/>
              </a:solidFill>
            </a:endParaRP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21172461">
            <a:off x="4722964" y="321396"/>
            <a:ext cx="3320642" cy="178496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Moments of Truth in Hospitality</a:t>
            </a:r>
            <a:endParaRPr lang="en-US" sz="2400" b="1" dirty="0">
              <a:solidFill>
                <a:schemeClr val="tx1"/>
              </a:solidFill>
            </a:endParaRPr>
          </a:p>
          <a:p>
            <a:pPr>
              <a:lnSpc>
                <a:spcPct val="150000"/>
              </a:lnSpc>
              <a:spcAft>
                <a:spcPts val="600"/>
              </a:spcAft>
            </a:pPr>
            <a:r>
              <a:rPr lang="en-US" sz="2400" b="1" dirty="0">
                <a:solidFill>
                  <a:schemeClr val="tx1"/>
                </a:solidFill>
              </a:rPr>
              <a:t>[</a:t>
            </a:r>
            <a:r>
              <a:rPr lang="en-US" sz="2400" b="1" i="0" dirty="0">
                <a:solidFill>
                  <a:schemeClr val="tx1"/>
                </a:solidFill>
                <a:effectLst/>
                <a:hlinkClick r:id="rId5"/>
              </a:rPr>
              <a:t>CLICK HERE</a:t>
            </a:r>
            <a:r>
              <a:rPr lang="en-US" sz="2400" b="1" i="0" dirty="0">
                <a:solidFill>
                  <a:schemeClr val="tx1"/>
                </a:solidFill>
                <a:effectLst/>
              </a:rPr>
              <a:t>]</a:t>
            </a:r>
            <a:endParaRPr lang="en-GB" sz="2400" dirty="0">
              <a:solidFill>
                <a:schemeClr val="tx1"/>
              </a:solidFill>
            </a:endParaRP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20629198">
            <a:off x="8394049" y="3439373"/>
            <a:ext cx="3545392" cy="231665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The difference between a journey map and a service blueprint</a:t>
            </a:r>
          </a:p>
          <a:p>
            <a:pPr>
              <a:lnSpc>
                <a:spcPct val="150000"/>
              </a:lnSpc>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a:t>
            </a:r>
            <a:endParaRPr lang="en-US" sz="2400" dirty="0">
              <a:solidFill>
                <a:schemeClr val="tx1"/>
              </a:solidFill>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1258275">
            <a:off x="363070" y="3852642"/>
            <a:ext cx="3274547" cy="226881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How to create customer personas for your tourism brand</a:t>
            </a:r>
            <a:endParaRPr lang="en-US" sz="2400" b="1" dirty="0">
              <a:solidFill>
                <a:schemeClr val="tx1"/>
              </a:solidFill>
            </a:endParaRPr>
          </a:p>
          <a:p>
            <a:pPr>
              <a:lnSpc>
                <a:spcPct val="150000"/>
              </a:lnSpc>
              <a:spcAft>
                <a:spcPts val="600"/>
              </a:spcAft>
            </a:pPr>
            <a:r>
              <a:rPr lang="en-US" sz="2400" b="1" i="0" dirty="0">
                <a:solidFill>
                  <a:schemeClr val="tx1"/>
                </a:solidFill>
                <a:effectLst/>
              </a:rPr>
              <a:t>[</a:t>
            </a:r>
            <a:r>
              <a:rPr lang="en-US" sz="2400" b="1" i="0" dirty="0">
                <a:solidFill>
                  <a:schemeClr val="tx1"/>
                </a:solidFill>
                <a:effectLst/>
                <a:hlinkClick r:id="rId7"/>
              </a:rPr>
              <a:t>CLICK HERE</a:t>
            </a:r>
            <a:r>
              <a:rPr lang="en-US" sz="2400" b="1" i="0" dirty="0">
                <a:solidFill>
                  <a:schemeClr val="tx1"/>
                </a:solidFill>
                <a:effectLst/>
              </a:rPr>
              <a:t>]</a:t>
            </a:r>
            <a:endParaRPr lang="en-GB" sz="2400" dirty="0">
              <a:solidFill>
                <a:schemeClr val="tx1"/>
              </a:solidFill>
            </a:endParaRP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517806" y="1028856"/>
            <a:ext cx="3297882" cy="18577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i="0" dirty="0">
                <a:solidFill>
                  <a:srgbClr val="2B2B2B"/>
                </a:solidFill>
                <a:effectLst/>
              </a:rPr>
              <a:t>Creating Buyer Personas for the Travel Industry</a:t>
            </a:r>
            <a:endParaRPr lang="en-US" sz="2400" b="1" dirty="0">
              <a:solidFill>
                <a:schemeClr val="tx1"/>
              </a:solidFill>
            </a:endParaRPr>
          </a:p>
          <a:p>
            <a:pPr>
              <a:lnSpc>
                <a:spcPct val="150000"/>
              </a:lnSpc>
              <a:spcAft>
                <a:spcPts val="600"/>
              </a:spcAft>
            </a:pPr>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endParaRPr lang="en-GB" sz="2400"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Dodatno branje</a:t>
            </a:r>
            <a:endParaRPr lang="en-US" sz="3600" b="1" dirty="0"/>
          </a:p>
        </p:txBody>
      </p:sp>
    </p:spTree>
    <p:extLst>
      <p:ext uri="{BB962C8B-B14F-4D97-AF65-F5344CB8AC3E}">
        <p14:creationId xmlns:p14="http://schemas.microsoft.com/office/powerpoint/2010/main" val="3926132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 Dobrado 6">
            <a:extLst>
              <a:ext uri="{FF2B5EF4-FFF2-40B4-BE49-F238E27FC236}">
                <a16:creationId xmlns:a16="http://schemas.microsoft.com/office/drawing/2014/main" id="{E239A741-C76C-4DFA-BD12-97573CFA943E}"/>
              </a:ext>
            </a:extLst>
          </p:cNvPr>
          <p:cNvSpPr/>
          <p:nvPr/>
        </p:nvSpPr>
        <p:spPr>
          <a:xfrm>
            <a:off x="169683" y="1154537"/>
            <a:ext cx="11887200" cy="5067154"/>
          </a:xfrm>
          <a:prstGeom prst="foldedCorner">
            <a:avLst>
              <a:gd name="adj" fmla="val 8853"/>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spc="-20" dirty="0">
                <a:solidFill>
                  <a:schemeClr val="tx1"/>
                </a:solidFill>
              </a:rPr>
              <a:t>Uporabi načrt s predloge in pripravi svoj zemljevid ključnih točk za obstoječ proizvod svojega podjetja</a:t>
            </a:r>
            <a:r>
              <a:rPr lang="en-GB" sz="2400" b="1" spc="-20" dirty="0">
                <a:solidFill>
                  <a:schemeClr val="tx1"/>
                </a:solidFill>
              </a:rPr>
              <a:t>.</a:t>
            </a:r>
          </a:p>
          <a:p>
            <a:pPr marL="180000">
              <a:spcAft>
                <a:spcPts val="600"/>
              </a:spcAft>
              <a:buClr>
                <a:srgbClr val="6ECECB"/>
              </a:buClr>
              <a:buFont typeface="Arial" panose="020B0604020202020204" pitchFamily="34" charset="0"/>
              <a:buChar char="•"/>
            </a:pPr>
            <a:r>
              <a:rPr lang="en-GB" sz="2400" dirty="0">
                <a:solidFill>
                  <a:schemeClr val="tx1"/>
                </a:solidFill>
              </a:rPr>
              <a:t> Use </a:t>
            </a:r>
            <a:r>
              <a:rPr lang="sl-SI" sz="2400" dirty="0">
                <a:solidFill>
                  <a:schemeClr val="tx1"/>
                </a:solidFill>
              </a:rPr>
              <a:t>Vživi se v vlogo gosta in pripravi temeljit zemljevid vseh ključnih točk stika, od začetka do konca turističnega potovanja</a:t>
            </a:r>
            <a:r>
              <a:rPr lang="en-GB" sz="2400" dirty="0">
                <a:solidFill>
                  <a:schemeClr val="tx1"/>
                </a:solidFill>
              </a:rPr>
              <a:t> </a:t>
            </a:r>
            <a:r>
              <a:rPr lang="sl-SI" sz="2400" b="1" u="sng" dirty="0">
                <a:solidFill>
                  <a:schemeClr val="tx1"/>
                </a:solidFill>
              </a:rPr>
              <a:t>ali</a:t>
            </a:r>
            <a:r>
              <a:rPr lang="en-GB" sz="2400" dirty="0">
                <a:solidFill>
                  <a:schemeClr val="tx1"/>
                </a:solidFill>
              </a:rPr>
              <a:t> </a:t>
            </a:r>
            <a:r>
              <a:rPr lang="sl-SI" sz="2400" dirty="0">
                <a:solidFill>
                  <a:schemeClr val="tx1"/>
                </a:solidFill>
              </a:rPr>
              <a:t>zemljevid posebnega izkustva dobrega počutja iz vaše ponudbe</a:t>
            </a:r>
            <a:r>
              <a:rPr lang="en-GB" sz="2400" dirty="0">
                <a:solidFill>
                  <a:schemeClr val="tx1"/>
                </a:solidFill>
              </a:rPr>
              <a:t>.</a:t>
            </a:r>
          </a:p>
          <a:p>
            <a:pPr marL="180000">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Lahko uporabiš spletne podatke</a:t>
            </a:r>
            <a:r>
              <a:rPr lang="en-GB" sz="2400" dirty="0">
                <a:solidFill>
                  <a:schemeClr val="tx1"/>
                </a:solidFill>
              </a:rPr>
              <a:t> (</a:t>
            </a:r>
            <a:r>
              <a:rPr lang="sl-SI" sz="2400" dirty="0">
                <a:solidFill>
                  <a:schemeClr val="tx1"/>
                </a:solidFill>
              </a:rPr>
              <a:t>in podatke iz lastnih izkušenj</a:t>
            </a:r>
            <a:r>
              <a:rPr lang="en-GB" sz="2400" dirty="0">
                <a:solidFill>
                  <a:schemeClr val="tx1"/>
                </a:solidFill>
              </a:rPr>
              <a:t>) </a:t>
            </a:r>
            <a:r>
              <a:rPr lang="sl-SI" sz="2400" dirty="0">
                <a:solidFill>
                  <a:schemeClr val="tx1"/>
                </a:solidFill>
              </a:rPr>
              <a:t>in pripravi raziskavo ter zemljevid; pripravi tudi zemljevid </a:t>
            </a:r>
            <a:r>
              <a:rPr lang="sl-SI" sz="2400" dirty="0" err="1">
                <a:solidFill>
                  <a:schemeClr val="tx1"/>
                </a:solidFill>
              </a:rPr>
              <a:t>empatičnosti</a:t>
            </a:r>
            <a:r>
              <a:rPr lang="en-GB" sz="2400" dirty="0">
                <a:solidFill>
                  <a:schemeClr val="tx1"/>
                </a:solidFill>
              </a:rPr>
              <a:t>.</a:t>
            </a:r>
          </a:p>
          <a:p>
            <a:pPr marL="180000">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Določi vsako točko izkustva in identificiraj ključne trenutke, upoštevaj tudi vidike izkustvene ekonomije</a:t>
            </a:r>
            <a:r>
              <a:rPr lang="en-GB" sz="2400" dirty="0">
                <a:solidFill>
                  <a:schemeClr val="tx1"/>
                </a:solidFill>
              </a:rPr>
              <a:t>.</a:t>
            </a:r>
          </a:p>
          <a:p>
            <a:pPr marL="180000">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Imenuj točke, kjer lahko svojo storitev izboljšaš in jih predstavi svojim sodelavcem.</a:t>
            </a:r>
            <a:endParaRPr lang="en-GB" sz="2400" dirty="0">
              <a:solidFill>
                <a:schemeClr val="tx1"/>
              </a:solidFill>
            </a:endParaRP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endParaRPr lang="en-US" sz="3600" b="1" dirty="0"/>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Tree>
    <p:extLst>
      <p:ext uri="{BB962C8B-B14F-4D97-AF65-F5344CB8AC3E}">
        <p14:creationId xmlns:p14="http://schemas.microsoft.com/office/powerpoint/2010/main" val="18686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54" name="Retângulo 53">
            <a:extLst>
              <a:ext uri="{FF2B5EF4-FFF2-40B4-BE49-F238E27FC236}">
                <a16:creationId xmlns:a16="http://schemas.microsoft.com/office/drawing/2014/main" id="{676ACE3B-7E03-429F-AAFB-57CE15EA3BEF}"/>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5" name="Retângulo 54">
            <a:extLst>
              <a:ext uri="{FF2B5EF4-FFF2-40B4-BE49-F238E27FC236}">
                <a16:creationId xmlns:a16="http://schemas.microsoft.com/office/drawing/2014/main" id="{FAA07007-112D-4082-9EBA-5397A06FDEB9}"/>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6" name="Retângulo 55">
            <a:extLst>
              <a:ext uri="{FF2B5EF4-FFF2-40B4-BE49-F238E27FC236}">
                <a16:creationId xmlns:a16="http://schemas.microsoft.com/office/drawing/2014/main" id="{28BE977A-7011-44F9-95A1-D0D8112B975C}"/>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8" name="Retângulo 57">
            <a:extLst>
              <a:ext uri="{FF2B5EF4-FFF2-40B4-BE49-F238E27FC236}">
                <a16:creationId xmlns:a16="http://schemas.microsoft.com/office/drawing/2014/main" id="{1DF1C8A5-61A6-4A87-8130-E8B37690A0FC}"/>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59" name="Retângulo 58">
            <a:extLst>
              <a:ext uri="{FF2B5EF4-FFF2-40B4-BE49-F238E27FC236}">
                <a16:creationId xmlns:a16="http://schemas.microsoft.com/office/drawing/2014/main" id="{A7D8D54A-F175-407F-B0E0-CD29C8E632BC}"/>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0" name="Imagem 59">
            <a:extLst>
              <a:ext uri="{FF2B5EF4-FFF2-40B4-BE49-F238E27FC236}">
                <a16:creationId xmlns:a16="http://schemas.microsoft.com/office/drawing/2014/main" id="{8EC11308-D8A5-4D11-A4E3-1AFAE619DC40}"/>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61" name="Imagem 60">
            <a:extLst>
              <a:ext uri="{FF2B5EF4-FFF2-40B4-BE49-F238E27FC236}">
                <a16:creationId xmlns:a16="http://schemas.microsoft.com/office/drawing/2014/main" id="{EAE41CA4-E604-437C-B5C7-472F64F3034C}"/>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62" name="Imagem 61">
            <a:extLst>
              <a:ext uri="{FF2B5EF4-FFF2-40B4-BE49-F238E27FC236}">
                <a16:creationId xmlns:a16="http://schemas.microsoft.com/office/drawing/2014/main" id="{9FC97C5F-C1B5-490D-ACFC-A74D86CDF7EF}"/>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63" name="Imagem 62">
            <a:extLst>
              <a:ext uri="{FF2B5EF4-FFF2-40B4-BE49-F238E27FC236}">
                <a16:creationId xmlns:a16="http://schemas.microsoft.com/office/drawing/2014/main" id="{7DE87C90-4102-49AF-AF88-BF0342C76BCD}"/>
              </a:ext>
            </a:extLst>
          </p:cNvPr>
          <p:cNvPicPr>
            <a:picLocks noChangeAspect="1"/>
          </p:cNvPicPr>
          <p:nvPr/>
        </p:nvPicPr>
        <p:blipFill>
          <a:blip r:embed="rId4"/>
          <a:stretch>
            <a:fillRect/>
          </a:stretch>
        </p:blipFill>
        <p:spPr>
          <a:xfrm>
            <a:off x="6897680" y="5147574"/>
            <a:ext cx="360000" cy="360000"/>
          </a:xfrm>
          <a:prstGeom prst="rect">
            <a:avLst/>
          </a:prstGeom>
        </p:spPr>
      </p:pic>
      <p:sp>
        <p:nvSpPr>
          <p:cNvPr id="64" name="Retângulo 63">
            <a:extLst>
              <a:ext uri="{FF2B5EF4-FFF2-40B4-BE49-F238E27FC236}">
                <a16:creationId xmlns:a16="http://schemas.microsoft.com/office/drawing/2014/main" id="{AFEE272F-6940-4C53-A9B1-08E92481742A}"/>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65" name="Seta: Pentágono 64">
            <a:extLst>
              <a:ext uri="{FF2B5EF4-FFF2-40B4-BE49-F238E27FC236}">
                <a16:creationId xmlns:a16="http://schemas.microsoft.com/office/drawing/2014/main" id="{B7B4C7E0-76FE-4A4A-95D6-C37CD47858BE}"/>
              </a:ext>
            </a:extLst>
          </p:cNvPr>
          <p:cNvSpPr/>
          <p:nvPr/>
        </p:nvSpPr>
        <p:spPr>
          <a:xfrm>
            <a:off x="360420" y="3336226"/>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 </a:t>
            </a:r>
            <a:r>
              <a:rPr lang="sl-SI" sz="2800" b="1" dirty="0">
                <a:effectLst>
                  <a:outerShdw blurRad="38100" dist="38100" dir="2700000" algn="tl">
                    <a:srgbClr val="000000">
                      <a:alpha val="43137"/>
                    </a:srgbClr>
                  </a:outerShdw>
                </a:effectLst>
              </a:rPr>
              <a:t>Po zemljevidu izkustev naših gostov</a:t>
            </a:r>
            <a:endParaRPr lang="en-GB" sz="2800" b="1" dirty="0">
              <a:effectLst>
                <a:outerShdw blurRad="38100" dist="38100" dir="2700000" algn="tl">
                  <a:srgbClr val="000000">
                    <a:alpha val="43137"/>
                  </a:srgbClr>
                </a:outerShdw>
              </a:effectLst>
            </a:endParaRPr>
          </a:p>
        </p:txBody>
      </p:sp>
      <p:pic>
        <p:nvPicPr>
          <p:cNvPr id="66" name="Imagem 65">
            <a:extLst>
              <a:ext uri="{FF2B5EF4-FFF2-40B4-BE49-F238E27FC236}">
                <a16:creationId xmlns:a16="http://schemas.microsoft.com/office/drawing/2014/main" id="{608D351D-2D0E-4911-A57B-243D7FCD47AA}"/>
              </a:ext>
            </a:extLst>
          </p:cNvPr>
          <p:cNvPicPr>
            <a:picLocks noChangeAspect="1"/>
          </p:cNvPicPr>
          <p:nvPr/>
        </p:nvPicPr>
        <p:blipFill>
          <a:blip r:embed="rId4"/>
          <a:stretch>
            <a:fillRect/>
          </a:stretch>
        </p:blipFill>
        <p:spPr>
          <a:xfrm>
            <a:off x="6897310" y="3976010"/>
            <a:ext cx="360000" cy="360000"/>
          </a:xfrm>
          <a:prstGeom prst="rect">
            <a:avLst/>
          </a:prstGeom>
        </p:spPr>
      </p:pic>
      <p:pic>
        <p:nvPicPr>
          <p:cNvPr id="68" name="Imagem 67">
            <a:extLst>
              <a:ext uri="{FF2B5EF4-FFF2-40B4-BE49-F238E27FC236}">
                <a16:creationId xmlns:a16="http://schemas.microsoft.com/office/drawing/2014/main" id="{06607913-94DC-44E5-93EC-D09F30688815}"/>
              </a:ext>
            </a:extLst>
          </p:cNvPr>
          <p:cNvPicPr>
            <a:picLocks noChangeAspect="1"/>
          </p:cNvPicPr>
          <p:nvPr/>
        </p:nvPicPr>
        <p:blipFill>
          <a:blip r:embed="rId4"/>
          <a:stretch>
            <a:fillRect/>
          </a:stretch>
        </p:blipFill>
        <p:spPr>
          <a:xfrm>
            <a:off x="6897680" y="3388145"/>
            <a:ext cx="360000" cy="360000"/>
          </a:xfrm>
          <a:prstGeom prst="rect">
            <a:avLst/>
          </a:prstGeom>
        </p:spPr>
      </p:pic>
      <p:pic>
        <p:nvPicPr>
          <p:cNvPr id="71" name="Imagem 70">
            <a:extLst>
              <a:ext uri="{FF2B5EF4-FFF2-40B4-BE49-F238E27FC236}">
                <a16:creationId xmlns:a16="http://schemas.microsoft.com/office/drawing/2014/main" id="{F8865D91-2384-40DB-95C1-ABEAA2B73611}"/>
              </a:ext>
            </a:extLst>
          </p:cNvPr>
          <p:cNvPicPr>
            <a:picLocks noChangeAspect="1"/>
          </p:cNvPicPr>
          <p:nvPr/>
        </p:nvPicPr>
        <p:blipFill>
          <a:blip r:embed="rId3"/>
          <a:stretch>
            <a:fillRect/>
          </a:stretch>
        </p:blipFill>
        <p:spPr>
          <a:xfrm>
            <a:off x="6897680" y="1637038"/>
            <a:ext cx="360000" cy="360000"/>
          </a:xfrm>
          <a:prstGeom prst="rect">
            <a:avLst/>
          </a:prstGeom>
        </p:spPr>
      </p:pic>
      <p:pic>
        <p:nvPicPr>
          <p:cNvPr id="74" name="Imagem 73">
            <a:extLst>
              <a:ext uri="{FF2B5EF4-FFF2-40B4-BE49-F238E27FC236}">
                <a16:creationId xmlns:a16="http://schemas.microsoft.com/office/drawing/2014/main" id="{94EE8813-6608-400D-9E3D-197A75498B80}"/>
              </a:ext>
            </a:extLst>
          </p:cNvPr>
          <p:cNvPicPr>
            <a:picLocks noChangeAspect="1"/>
          </p:cNvPicPr>
          <p:nvPr/>
        </p:nvPicPr>
        <p:blipFill>
          <a:blip r:embed="rId3"/>
          <a:stretch>
            <a:fillRect/>
          </a:stretch>
        </p:blipFill>
        <p:spPr>
          <a:xfrm>
            <a:off x="6897680" y="2219921"/>
            <a:ext cx="360000" cy="360000"/>
          </a:xfrm>
          <a:prstGeom prst="rect">
            <a:avLst/>
          </a:prstGeom>
        </p:spPr>
      </p:pic>
      <p:pic>
        <p:nvPicPr>
          <p:cNvPr id="75" name="Imagem 74">
            <a:extLst>
              <a:ext uri="{FF2B5EF4-FFF2-40B4-BE49-F238E27FC236}">
                <a16:creationId xmlns:a16="http://schemas.microsoft.com/office/drawing/2014/main" id="{0A646938-673E-484F-8EBD-9637646A03AA}"/>
              </a:ext>
            </a:extLst>
          </p:cNvPr>
          <p:cNvPicPr>
            <a:picLocks noChangeAspect="1"/>
          </p:cNvPicPr>
          <p:nvPr/>
        </p:nvPicPr>
        <p:blipFill>
          <a:blip r:embed="rId3"/>
          <a:stretch>
            <a:fillRect/>
          </a:stretch>
        </p:blipFill>
        <p:spPr>
          <a:xfrm>
            <a:off x="6897680" y="2800280"/>
            <a:ext cx="360000" cy="360000"/>
          </a:xfrm>
          <a:prstGeom prst="rect">
            <a:avLst/>
          </a:prstGeom>
        </p:spPr>
      </p:pic>
      <p:sp>
        <p:nvSpPr>
          <p:cNvPr id="22" name="Retângulo 49">
            <a:extLst>
              <a:ext uri="{FF2B5EF4-FFF2-40B4-BE49-F238E27FC236}">
                <a16:creationId xmlns:a16="http://schemas.microsoft.com/office/drawing/2014/main" id="{E4F536BF-B182-4868-BF05-5DA2128DE538}"/>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3" name="Retângulo 37">
            <a:extLst>
              <a:ext uri="{FF2B5EF4-FFF2-40B4-BE49-F238E27FC236}">
                <a16:creationId xmlns:a16="http://schemas.microsoft.com/office/drawing/2014/main" id="{FDB28C82-A574-414F-9304-30EF96330082}"/>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310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grupar 16">
            <a:extLst>
              <a:ext uri="{FF2B5EF4-FFF2-40B4-BE49-F238E27FC236}">
                <a16:creationId xmlns:a16="http://schemas.microsoft.com/office/drawing/2014/main" id="{960F3F66-1D72-4C3D-948D-89D099DFDE82}"/>
              </a:ext>
            </a:extLst>
          </p:cNvPr>
          <p:cNvGrpSpPr/>
          <p:nvPr/>
        </p:nvGrpSpPr>
        <p:grpSpPr>
          <a:xfrm>
            <a:off x="343252" y="962025"/>
            <a:ext cx="11524898" cy="5229225"/>
            <a:chOff x="343252" y="933450"/>
            <a:chExt cx="11524898" cy="5229225"/>
          </a:xfrm>
        </p:grpSpPr>
        <p:sp>
          <p:nvSpPr>
            <p:cNvPr id="57" name="Retângulo 56">
              <a:extLst>
                <a:ext uri="{FF2B5EF4-FFF2-40B4-BE49-F238E27FC236}">
                  <a16:creationId xmlns:a16="http://schemas.microsoft.com/office/drawing/2014/main" id="{A6FA21BD-C67D-4257-B256-92178D1429AC}"/>
                </a:ext>
              </a:extLst>
            </p:cNvPr>
            <p:cNvSpPr/>
            <p:nvPr/>
          </p:nvSpPr>
          <p:spPr>
            <a:xfrm>
              <a:off x="343252" y="933450"/>
              <a:ext cx="11524898" cy="522922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tângulo 57">
              <a:extLst>
                <a:ext uri="{FF2B5EF4-FFF2-40B4-BE49-F238E27FC236}">
                  <a16:creationId xmlns:a16="http://schemas.microsoft.com/office/drawing/2014/main" id="{748B2A68-46CC-4987-8C79-F9CAE219D891}"/>
                </a:ext>
              </a:extLst>
            </p:cNvPr>
            <p:cNvSpPr/>
            <p:nvPr/>
          </p:nvSpPr>
          <p:spPr>
            <a:xfrm>
              <a:off x="421072" y="4603281"/>
              <a:ext cx="11369257" cy="7635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Seta: Pentágono 58">
              <a:extLst>
                <a:ext uri="{FF2B5EF4-FFF2-40B4-BE49-F238E27FC236}">
                  <a16:creationId xmlns:a16="http://schemas.microsoft.com/office/drawing/2014/main" id="{0E5C058E-A3AD-4FD0-A41E-FA2DDC795F55}"/>
                </a:ext>
              </a:extLst>
            </p:cNvPr>
            <p:cNvSpPr/>
            <p:nvPr/>
          </p:nvSpPr>
          <p:spPr>
            <a:xfrm>
              <a:off x="1765624" y="1750580"/>
              <a:ext cx="1757424" cy="487687"/>
            </a:xfrm>
            <a:prstGeom prst="homePlate">
              <a:avLst/>
            </a:prstGeom>
            <a:solidFill>
              <a:srgbClr val="BC4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2000" b="1" dirty="0">
                <a:effectLst>
                  <a:outerShdw blurRad="38100" dist="38100" dir="2700000" algn="tl">
                    <a:srgbClr val="000000">
                      <a:alpha val="43137"/>
                    </a:srgbClr>
                  </a:outerShdw>
                </a:effectLst>
              </a:endParaRPr>
            </a:p>
            <a:p>
              <a:pPr algn="ctr"/>
              <a:r>
                <a:rPr lang="en-GB" sz="2000" b="1" dirty="0" err="1">
                  <a:effectLst>
                    <a:outerShdw blurRad="38100" dist="38100" dir="2700000" algn="tl">
                      <a:srgbClr val="000000">
                        <a:alpha val="43137"/>
                      </a:srgbClr>
                    </a:outerShdw>
                  </a:effectLst>
                </a:rPr>
                <a:t>Ozav</a:t>
              </a:r>
              <a:r>
                <a:rPr lang="sl-SI" sz="2000" b="1" dirty="0" err="1">
                  <a:effectLst>
                    <a:outerShdw blurRad="38100" dist="38100" dir="2700000" algn="tl">
                      <a:srgbClr val="000000">
                        <a:alpha val="43137"/>
                      </a:srgbClr>
                    </a:outerShdw>
                  </a:effectLst>
                </a:rPr>
                <a:t>eščanje</a:t>
              </a:r>
              <a:endParaRPr lang="en-GB" sz="2000" b="1" dirty="0">
                <a:effectLst>
                  <a:outerShdw blurRad="38100" dist="38100" dir="2700000" algn="tl">
                    <a:srgbClr val="000000">
                      <a:alpha val="43137"/>
                    </a:srgbClr>
                  </a:outerShdw>
                </a:effectLst>
              </a:endParaRPr>
            </a:p>
            <a:p>
              <a:pPr algn="ctr"/>
              <a:endParaRPr lang="en-GB" sz="2000" b="1" dirty="0">
                <a:effectLst>
                  <a:outerShdw blurRad="38100" dist="38100" dir="2700000" algn="tl">
                    <a:srgbClr val="000000">
                      <a:alpha val="43137"/>
                    </a:srgbClr>
                  </a:outerShdw>
                </a:effectLst>
              </a:endParaRPr>
            </a:p>
          </p:txBody>
        </p:sp>
        <p:sp>
          <p:nvSpPr>
            <p:cNvPr id="60" name="Seta: Pentágono 59">
              <a:extLst>
                <a:ext uri="{FF2B5EF4-FFF2-40B4-BE49-F238E27FC236}">
                  <a16:creationId xmlns:a16="http://schemas.microsoft.com/office/drawing/2014/main" id="{147C2E39-9120-4410-9C3C-52A628584B51}"/>
                </a:ext>
              </a:extLst>
            </p:cNvPr>
            <p:cNvSpPr/>
            <p:nvPr/>
          </p:nvSpPr>
          <p:spPr>
            <a:xfrm>
              <a:off x="3862950" y="1853930"/>
              <a:ext cx="1675463" cy="406351"/>
            </a:xfrm>
            <a:prstGeom prst="homePlate">
              <a:avLst/>
            </a:prstGeom>
            <a:solidFill>
              <a:srgbClr val="EA6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bg1"/>
                  </a:solidFill>
                  <a:effectLst>
                    <a:outerShdw blurRad="38100" dist="38100" dir="2700000" algn="tl">
                      <a:srgbClr val="000000">
                        <a:alpha val="43137"/>
                      </a:srgbClr>
                    </a:outerShdw>
                  </a:effectLst>
                </a:rPr>
                <a:t>Raziskovanje</a:t>
              </a:r>
              <a:endParaRPr lang="en-GB" sz="2000" b="1" dirty="0">
                <a:solidFill>
                  <a:schemeClr val="bg1"/>
                </a:solidFill>
                <a:effectLst>
                  <a:outerShdw blurRad="38100" dist="38100" dir="2700000" algn="tl">
                    <a:srgbClr val="000000">
                      <a:alpha val="43137"/>
                    </a:srgbClr>
                  </a:outerShdw>
                </a:effectLst>
              </a:endParaRPr>
            </a:p>
          </p:txBody>
        </p:sp>
        <p:sp>
          <p:nvSpPr>
            <p:cNvPr id="63" name="Seta: Pentágono 62">
              <a:extLst>
                <a:ext uri="{FF2B5EF4-FFF2-40B4-BE49-F238E27FC236}">
                  <a16:creationId xmlns:a16="http://schemas.microsoft.com/office/drawing/2014/main" id="{109B78B9-45C4-4CCA-922C-E308DA6255EA}"/>
                </a:ext>
              </a:extLst>
            </p:cNvPr>
            <p:cNvSpPr/>
            <p:nvPr/>
          </p:nvSpPr>
          <p:spPr>
            <a:xfrm>
              <a:off x="5971344" y="1853931"/>
              <a:ext cx="1582434" cy="384338"/>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bg1"/>
                  </a:solidFill>
                  <a:effectLst>
                    <a:outerShdw blurRad="38100" dist="38100" dir="2700000" algn="tl">
                      <a:srgbClr val="000000">
                        <a:alpha val="43137"/>
                      </a:srgbClr>
                    </a:outerShdw>
                  </a:effectLst>
                </a:rPr>
                <a:t>Nakup</a:t>
              </a:r>
              <a:endParaRPr lang="en-GB" sz="2000" b="1" dirty="0">
                <a:solidFill>
                  <a:schemeClr val="bg1"/>
                </a:solidFill>
                <a:effectLst>
                  <a:outerShdw blurRad="38100" dist="38100" dir="2700000" algn="tl">
                    <a:srgbClr val="000000">
                      <a:alpha val="43137"/>
                    </a:srgbClr>
                  </a:outerShdw>
                </a:effectLst>
              </a:endParaRPr>
            </a:p>
          </p:txBody>
        </p:sp>
        <p:sp>
          <p:nvSpPr>
            <p:cNvPr id="65" name="Seta: Pentágono 64">
              <a:extLst>
                <a:ext uri="{FF2B5EF4-FFF2-40B4-BE49-F238E27FC236}">
                  <a16:creationId xmlns:a16="http://schemas.microsoft.com/office/drawing/2014/main" id="{629B0A7A-328C-4A38-AA7F-1A5171A8B2E1}"/>
                </a:ext>
              </a:extLst>
            </p:cNvPr>
            <p:cNvSpPr/>
            <p:nvPr/>
          </p:nvSpPr>
          <p:spPr>
            <a:xfrm>
              <a:off x="7986709" y="1853929"/>
              <a:ext cx="1582434" cy="38433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bg1"/>
                  </a:solidFill>
                  <a:effectLst>
                    <a:outerShdw blurRad="38100" dist="38100" dir="2700000" algn="tl">
                      <a:srgbClr val="000000">
                        <a:alpha val="43137"/>
                      </a:srgbClr>
                    </a:outerShdw>
                  </a:effectLst>
                </a:rPr>
                <a:t>Uporaba</a:t>
              </a:r>
              <a:endParaRPr lang="en-GB" sz="2000" b="1" dirty="0">
                <a:solidFill>
                  <a:schemeClr val="bg1"/>
                </a:solidFill>
                <a:effectLst>
                  <a:outerShdw blurRad="38100" dist="38100" dir="2700000" algn="tl">
                    <a:srgbClr val="000000">
                      <a:alpha val="43137"/>
                    </a:srgbClr>
                  </a:outerShdw>
                </a:effectLst>
              </a:endParaRPr>
            </a:p>
          </p:txBody>
        </p:sp>
        <p:sp>
          <p:nvSpPr>
            <p:cNvPr id="67" name="Seta: Pentágono 66">
              <a:extLst>
                <a:ext uri="{FF2B5EF4-FFF2-40B4-BE49-F238E27FC236}">
                  <a16:creationId xmlns:a16="http://schemas.microsoft.com/office/drawing/2014/main" id="{CE1DCA88-0739-4545-BE08-1C0E66589763}"/>
                </a:ext>
              </a:extLst>
            </p:cNvPr>
            <p:cNvSpPr/>
            <p:nvPr/>
          </p:nvSpPr>
          <p:spPr>
            <a:xfrm>
              <a:off x="10002074" y="1853935"/>
              <a:ext cx="1582434" cy="384338"/>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bg1"/>
                  </a:solidFill>
                  <a:effectLst>
                    <a:outerShdw blurRad="38100" dist="38100" dir="2700000" algn="tl">
                      <a:srgbClr val="000000">
                        <a:alpha val="43137"/>
                      </a:srgbClr>
                    </a:outerShdw>
                  </a:effectLst>
                </a:rPr>
                <a:t>Sledenje</a:t>
              </a:r>
              <a:endParaRPr lang="en-GB" sz="2000" b="1" dirty="0">
                <a:solidFill>
                  <a:schemeClr val="bg1"/>
                </a:solidFill>
                <a:effectLst>
                  <a:outerShdw blurRad="38100" dist="38100" dir="2700000" algn="tl">
                    <a:srgbClr val="000000">
                      <a:alpha val="43137"/>
                    </a:srgbClr>
                  </a:outerShdw>
                </a:effectLst>
              </a:endParaRPr>
            </a:p>
          </p:txBody>
        </p:sp>
        <p:sp>
          <p:nvSpPr>
            <p:cNvPr id="70" name="Retângulo 69">
              <a:extLst>
                <a:ext uri="{FF2B5EF4-FFF2-40B4-BE49-F238E27FC236}">
                  <a16:creationId xmlns:a16="http://schemas.microsoft.com/office/drawing/2014/main" id="{EC6D19AE-3E32-4429-907E-0FFA865E6A39}"/>
                </a:ext>
              </a:extLst>
            </p:cNvPr>
            <p:cNvSpPr/>
            <p:nvPr/>
          </p:nvSpPr>
          <p:spPr>
            <a:xfrm>
              <a:off x="432824" y="3102920"/>
              <a:ext cx="11369257" cy="747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Conexão reta 70">
              <a:extLst>
                <a:ext uri="{FF2B5EF4-FFF2-40B4-BE49-F238E27FC236}">
                  <a16:creationId xmlns:a16="http://schemas.microsoft.com/office/drawing/2014/main" id="{CB5337ED-7A28-48AB-8875-A5F468E8EBA4}"/>
                </a:ext>
              </a:extLst>
            </p:cNvPr>
            <p:cNvCxnSpPr/>
            <p:nvPr/>
          </p:nvCxnSpPr>
          <p:spPr>
            <a:xfrm>
              <a:off x="3702187"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exão reta 71">
              <a:extLst>
                <a:ext uri="{FF2B5EF4-FFF2-40B4-BE49-F238E27FC236}">
                  <a16:creationId xmlns:a16="http://schemas.microsoft.com/office/drawing/2014/main" id="{E1252B32-58AF-41B5-B095-1272389B16E1}"/>
                </a:ext>
              </a:extLst>
            </p:cNvPr>
            <p:cNvCxnSpPr/>
            <p:nvPr/>
          </p:nvCxnSpPr>
          <p:spPr>
            <a:xfrm>
              <a:off x="5732486"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exão reta 73">
              <a:extLst>
                <a:ext uri="{FF2B5EF4-FFF2-40B4-BE49-F238E27FC236}">
                  <a16:creationId xmlns:a16="http://schemas.microsoft.com/office/drawing/2014/main" id="{B460EA16-A2AE-4516-AB2A-F3C33399EF9C}"/>
                </a:ext>
              </a:extLst>
            </p:cNvPr>
            <p:cNvCxnSpPr/>
            <p:nvPr/>
          </p:nvCxnSpPr>
          <p:spPr>
            <a:xfrm>
              <a:off x="7777723"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exão reta 75">
              <a:extLst>
                <a:ext uri="{FF2B5EF4-FFF2-40B4-BE49-F238E27FC236}">
                  <a16:creationId xmlns:a16="http://schemas.microsoft.com/office/drawing/2014/main" id="{11444FBD-9830-430D-A67E-76B99C47503C}"/>
                </a:ext>
              </a:extLst>
            </p:cNvPr>
            <p:cNvCxnSpPr/>
            <p:nvPr/>
          </p:nvCxnSpPr>
          <p:spPr>
            <a:xfrm>
              <a:off x="9808025" y="1860237"/>
              <a:ext cx="0" cy="39274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CaixaDeTexto 77">
              <a:extLst>
                <a:ext uri="{FF2B5EF4-FFF2-40B4-BE49-F238E27FC236}">
                  <a16:creationId xmlns:a16="http://schemas.microsoft.com/office/drawing/2014/main" id="{F1057026-979A-4624-B9C0-F3C30B9DB2F1}"/>
                </a:ext>
              </a:extLst>
            </p:cNvPr>
            <p:cNvSpPr txBox="1"/>
            <p:nvPr/>
          </p:nvSpPr>
          <p:spPr>
            <a:xfrm>
              <a:off x="440244" y="3175592"/>
              <a:ext cx="1439997" cy="338554"/>
            </a:xfrm>
            <a:prstGeom prst="rect">
              <a:avLst/>
            </a:prstGeom>
            <a:noFill/>
          </p:spPr>
          <p:txBody>
            <a:bodyPr wrap="square" rtlCol="0">
              <a:spAutoFit/>
            </a:bodyPr>
            <a:lstStyle/>
            <a:p>
              <a:r>
                <a:rPr lang="sl-SI" sz="1600" b="1" dirty="0"/>
                <a:t>Dejavnosti</a:t>
              </a:r>
              <a:endParaRPr lang="en-GB" sz="1600" b="1" dirty="0"/>
            </a:p>
          </p:txBody>
        </p:sp>
        <p:sp>
          <p:nvSpPr>
            <p:cNvPr id="80" name="CaixaDeTexto 79">
              <a:extLst>
                <a:ext uri="{FF2B5EF4-FFF2-40B4-BE49-F238E27FC236}">
                  <a16:creationId xmlns:a16="http://schemas.microsoft.com/office/drawing/2014/main" id="{367D7212-F5BE-463E-8A37-29D1736D5104}"/>
                </a:ext>
              </a:extLst>
            </p:cNvPr>
            <p:cNvSpPr txBox="1"/>
            <p:nvPr/>
          </p:nvSpPr>
          <p:spPr>
            <a:xfrm>
              <a:off x="440244" y="3912901"/>
              <a:ext cx="1439997" cy="338554"/>
            </a:xfrm>
            <a:prstGeom prst="rect">
              <a:avLst/>
            </a:prstGeom>
            <a:noFill/>
          </p:spPr>
          <p:txBody>
            <a:bodyPr wrap="square" rtlCol="0">
              <a:spAutoFit/>
            </a:bodyPr>
            <a:lstStyle/>
            <a:p>
              <a:r>
                <a:rPr lang="sl-SI" sz="1600" b="1" dirty="0"/>
                <a:t>Ključne točke</a:t>
              </a:r>
              <a:endParaRPr lang="en-GB" sz="1600" b="1" dirty="0"/>
            </a:p>
          </p:txBody>
        </p:sp>
        <p:sp>
          <p:nvSpPr>
            <p:cNvPr id="82" name="CaixaDeTexto 81">
              <a:extLst>
                <a:ext uri="{FF2B5EF4-FFF2-40B4-BE49-F238E27FC236}">
                  <a16:creationId xmlns:a16="http://schemas.microsoft.com/office/drawing/2014/main" id="{17CDF15E-539B-49AC-8582-FF6D35EB4371}"/>
                </a:ext>
              </a:extLst>
            </p:cNvPr>
            <p:cNvSpPr txBox="1"/>
            <p:nvPr/>
          </p:nvSpPr>
          <p:spPr>
            <a:xfrm>
              <a:off x="429491" y="4638472"/>
              <a:ext cx="1234299" cy="338554"/>
            </a:xfrm>
            <a:prstGeom prst="rect">
              <a:avLst/>
            </a:prstGeom>
            <a:noFill/>
          </p:spPr>
          <p:txBody>
            <a:bodyPr wrap="square" rtlCol="0">
              <a:spAutoFit/>
            </a:bodyPr>
            <a:lstStyle/>
            <a:p>
              <a:r>
                <a:rPr lang="sl-SI" sz="1600" b="1" dirty="0"/>
                <a:t>Ocena</a:t>
              </a:r>
              <a:endParaRPr lang="en-GB" sz="1600" b="1" dirty="0"/>
            </a:p>
          </p:txBody>
        </p:sp>
        <p:sp>
          <p:nvSpPr>
            <p:cNvPr id="84" name="CaixaDeTexto 83">
              <a:extLst>
                <a:ext uri="{FF2B5EF4-FFF2-40B4-BE49-F238E27FC236}">
                  <a16:creationId xmlns:a16="http://schemas.microsoft.com/office/drawing/2014/main" id="{7013A68F-D10B-4D20-93FE-144F544C47EF}"/>
                </a:ext>
              </a:extLst>
            </p:cNvPr>
            <p:cNvSpPr txBox="1"/>
            <p:nvPr/>
          </p:nvSpPr>
          <p:spPr>
            <a:xfrm>
              <a:off x="421072" y="5411564"/>
              <a:ext cx="1439997" cy="584775"/>
            </a:xfrm>
            <a:prstGeom prst="rect">
              <a:avLst/>
            </a:prstGeom>
            <a:noFill/>
          </p:spPr>
          <p:txBody>
            <a:bodyPr wrap="square" rtlCol="0">
              <a:spAutoFit/>
            </a:bodyPr>
            <a:lstStyle/>
            <a:p>
              <a:r>
                <a:rPr lang="sl-SI" sz="1600" b="1" dirty="0"/>
                <a:t>Priložnosti za izboljšavo</a:t>
              </a:r>
              <a:endParaRPr lang="en-GB" sz="1600" b="1" dirty="0"/>
            </a:p>
          </p:txBody>
        </p:sp>
        <p:sp>
          <p:nvSpPr>
            <p:cNvPr id="86" name="Retângulo: Canto Dobrado 85">
              <a:extLst>
                <a:ext uri="{FF2B5EF4-FFF2-40B4-BE49-F238E27FC236}">
                  <a16:creationId xmlns:a16="http://schemas.microsoft.com/office/drawing/2014/main" id="{8F9A870D-5AED-4862-967D-F6A1E0347E59}"/>
                </a:ext>
              </a:extLst>
            </p:cNvPr>
            <p:cNvSpPr/>
            <p:nvPr/>
          </p:nvSpPr>
          <p:spPr>
            <a:xfrm>
              <a:off x="1940028" y="3170690"/>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88" name="Retângulo: Canto Dobrado 87">
              <a:extLst>
                <a:ext uri="{FF2B5EF4-FFF2-40B4-BE49-F238E27FC236}">
                  <a16:creationId xmlns:a16="http://schemas.microsoft.com/office/drawing/2014/main" id="{1417E2D1-DC5D-4C17-A1A8-F57ADDA02E7F}"/>
                </a:ext>
              </a:extLst>
            </p:cNvPr>
            <p:cNvSpPr/>
            <p:nvPr/>
          </p:nvSpPr>
          <p:spPr>
            <a:xfrm>
              <a:off x="3946350" y="3165391"/>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0" name="Retângulo: Canto Dobrado 89">
              <a:extLst>
                <a:ext uri="{FF2B5EF4-FFF2-40B4-BE49-F238E27FC236}">
                  <a16:creationId xmlns:a16="http://schemas.microsoft.com/office/drawing/2014/main" id="{17DBA087-3820-4936-8280-71168ECFD823}"/>
                </a:ext>
              </a:extLst>
            </p:cNvPr>
            <p:cNvSpPr/>
            <p:nvPr/>
          </p:nvSpPr>
          <p:spPr>
            <a:xfrm>
              <a:off x="5980627" y="3170690"/>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3" name="Retângulo: Canto Dobrado 92">
              <a:extLst>
                <a:ext uri="{FF2B5EF4-FFF2-40B4-BE49-F238E27FC236}">
                  <a16:creationId xmlns:a16="http://schemas.microsoft.com/office/drawing/2014/main" id="{1B0254BE-7F6D-4FDF-9EB0-308DE18D470B}"/>
                </a:ext>
              </a:extLst>
            </p:cNvPr>
            <p:cNvSpPr/>
            <p:nvPr/>
          </p:nvSpPr>
          <p:spPr>
            <a:xfrm>
              <a:off x="7997007" y="3170690"/>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5" name="Retângulo: Canto Dobrado 94">
              <a:extLst>
                <a:ext uri="{FF2B5EF4-FFF2-40B4-BE49-F238E27FC236}">
                  <a16:creationId xmlns:a16="http://schemas.microsoft.com/office/drawing/2014/main" id="{4945A9AD-5C73-4885-9385-B16B68E19E68}"/>
                </a:ext>
              </a:extLst>
            </p:cNvPr>
            <p:cNvSpPr/>
            <p:nvPr/>
          </p:nvSpPr>
          <p:spPr>
            <a:xfrm>
              <a:off x="9998998" y="3165391"/>
              <a:ext cx="1440000" cy="614548"/>
            </a:xfrm>
            <a:prstGeom prst="foldedCorner">
              <a:avLst/>
            </a:prstGeom>
            <a:solidFill>
              <a:srgbClr val="FBE1F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7" name="Retângulo: Canto Dobrado 96">
              <a:extLst>
                <a:ext uri="{FF2B5EF4-FFF2-40B4-BE49-F238E27FC236}">
                  <a16:creationId xmlns:a16="http://schemas.microsoft.com/office/drawing/2014/main" id="{6EC761D9-35CF-4F9C-8A38-AFE532519251}"/>
                </a:ext>
              </a:extLst>
            </p:cNvPr>
            <p:cNvSpPr/>
            <p:nvPr/>
          </p:nvSpPr>
          <p:spPr>
            <a:xfrm>
              <a:off x="1943806" y="3915236"/>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99" name="Retângulo: Canto Dobrado 98">
              <a:extLst>
                <a:ext uri="{FF2B5EF4-FFF2-40B4-BE49-F238E27FC236}">
                  <a16:creationId xmlns:a16="http://schemas.microsoft.com/office/drawing/2014/main" id="{98D4209A-8451-441D-8B4C-EE3778DFDE1C}"/>
                </a:ext>
              </a:extLst>
            </p:cNvPr>
            <p:cNvSpPr/>
            <p:nvPr/>
          </p:nvSpPr>
          <p:spPr>
            <a:xfrm>
              <a:off x="3952584"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01" name="Retângulo: Canto Dobrado 100">
              <a:extLst>
                <a:ext uri="{FF2B5EF4-FFF2-40B4-BE49-F238E27FC236}">
                  <a16:creationId xmlns:a16="http://schemas.microsoft.com/office/drawing/2014/main" id="{E13545F9-3B41-4F09-830B-95195DD638C8}"/>
                </a:ext>
              </a:extLst>
            </p:cNvPr>
            <p:cNvSpPr/>
            <p:nvPr/>
          </p:nvSpPr>
          <p:spPr>
            <a:xfrm>
              <a:off x="5977861"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03" name="Retângulo: Canto Dobrado 102">
              <a:extLst>
                <a:ext uri="{FF2B5EF4-FFF2-40B4-BE49-F238E27FC236}">
                  <a16:creationId xmlns:a16="http://schemas.microsoft.com/office/drawing/2014/main" id="{B0C3B5C4-FA6C-4FA4-B5CD-38AD35510717}"/>
                </a:ext>
              </a:extLst>
            </p:cNvPr>
            <p:cNvSpPr/>
            <p:nvPr/>
          </p:nvSpPr>
          <p:spPr>
            <a:xfrm>
              <a:off x="7997007"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05" name="Retângulo: Canto Dobrado 104">
              <a:extLst>
                <a:ext uri="{FF2B5EF4-FFF2-40B4-BE49-F238E27FC236}">
                  <a16:creationId xmlns:a16="http://schemas.microsoft.com/office/drawing/2014/main" id="{D98120D2-9E08-4707-8250-969A8762C907}"/>
                </a:ext>
              </a:extLst>
            </p:cNvPr>
            <p:cNvSpPr/>
            <p:nvPr/>
          </p:nvSpPr>
          <p:spPr>
            <a:xfrm>
              <a:off x="10002074" y="3914939"/>
              <a:ext cx="1440000" cy="614548"/>
            </a:xfrm>
            <a:prstGeom prst="foldedCorner">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23" name="Retângulo: Canto Dobrado 122">
              <a:extLst>
                <a:ext uri="{FF2B5EF4-FFF2-40B4-BE49-F238E27FC236}">
                  <a16:creationId xmlns:a16="http://schemas.microsoft.com/office/drawing/2014/main" id="{4188444C-DA4D-44C3-B37F-9DB3CB800E05}"/>
                </a:ext>
              </a:extLst>
            </p:cNvPr>
            <p:cNvSpPr/>
            <p:nvPr/>
          </p:nvSpPr>
          <p:spPr>
            <a:xfrm>
              <a:off x="1940028" y="5424124"/>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27" name="Retângulo: Canto Dobrado 126">
              <a:extLst>
                <a:ext uri="{FF2B5EF4-FFF2-40B4-BE49-F238E27FC236}">
                  <a16:creationId xmlns:a16="http://schemas.microsoft.com/office/drawing/2014/main" id="{C31686ED-8CD1-43D3-8262-1F50633CE5F0}"/>
                </a:ext>
              </a:extLst>
            </p:cNvPr>
            <p:cNvSpPr/>
            <p:nvPr/>
          </p:nvSpPr>
          <p:spPr>
            <a:xfrm>
              <a:off x="3952584" y="5415839"/>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29" name="Retângulo: Canto Dobrado 128">
              <a:extLst>
                <a:ext uri="{FF2B5EF4-FFF2-40B4-BE49-F238E27FC236}">
                  <a16:creationId xmlns:a16="http://schemas.microsoft.com/office/drawing/2014/main" id="{51006C6C-9E12-4EC2-9994-24BADC9C53CF}"/>
                </a:ext>
              </a:extLst>
            </p:cNvPr>
            <p:cNvSpPr/>
            <p:nvPr/>
          </p:nvSpPr>
          <p:spPr>
            <a:xfrm>
              <a:off x="5965717" y="5415839"/>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30" name="Retângulo: Canto Dobrado 129">
              <a:extLst>
                <a:ext uri="{FF2B5EF4-FFF2-40B4-BE49-F238E27FC236}">
                  <a16:creationId xmlns:a16="http://schemas.microsoft.com/office/drawing/2014/main" id="{8332004B-C67B-4C6A-908B-2F716C4A7D96}"/>
                </a:ext>
              </a:extLst>
            </p:cNvPr>
            <p:cNvSpPr/>
            <p:nvPr/>
          </p:nvSpPr>
          <p:spPr>
            <a:xfrm>
              <a:off x="8002211" y="5415839"/>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31" name="Retângulo: Canto Dobrado 130">
              <a:extLst>
                <a:ext uri="{FF2B5EF4-FFF2-40B4-BE49-F238E27FC236}">
                  <a16:creationId xmlns:a16="http://schemas.microsoft.com/office/drawing/2014/main" id="{51FA7C73-D81F-4BD2-BACD-88D5F4E4E19C}"/>
                </a:ext>
              </a:extLst>
            </p:cNvPr>
            <p:cNvSpPr/>
            <p:nvPr/>
          </p:nvSpPr>
          <p:spPr>
            <a:xfrm>
              <a:off x="10031960" y="5420622"/>
              <a:ext cx="1440000" cy="614548"/>
            </a:xfrm>
            <a:prstGeom prst="foldedCorner">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132" name="Retângulo 131">
              <a:extLst>
                <a:ext uri="{FF2B5EF4-FFF2-40B4-BE49-F238E27FC236}">
                  <a16:creationId xmlns:a16="http://schemas.microsoft.com/office/drawing/2014/main" id="{48335072-8F05-4BE5-992A-222DA9AD89CB}"/>
                </a:ext>
              </a:extLst>
            </p:cNvPr>
            <p:cNvSpPr/>
            <p:nvPr/>
          </p:nvSpPr>
          <p:spPr>
            <a:xfrm>
              <a:off x="522406" y="1027473"/>
              <a:ext cx="4810070" cy="36816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solidFill>
                </a:rPr>
                <a:t>ZEMLJEVID IZKUSTVA</a:t>
              </a:r>
              <a:endParaRPr lang="en-GB" sz="2400" b="1" dirty="0">
                <a:solidFill>
                  <a:schemeClr val="bg1"/>
                </a:solidFill>
              </a:endParaRPr>
            </a:p>
          </p:txBody>
        </p:sp>
        <p:sp>
          <p:nvSpPr>
            <p:cNvPr id="133" name="Retângulo 132">
              <a:extLst>
                <a:ext uri="{FF2B5EF4-FFF2-40B4-BE49-F238E27FC236}">
                  <a16:creationId xmlns:a16="http://schemas.microsoft.com/office/drawing/2014/main" id="{EB5FA209-B04E-4848-87D9-25B7C2C0D603}"/>
                </a:ext>
              </a:extLst>
            </p:cNvPr>
            <p:cNvSpPr/>
            <p:nvPr/>
          </p:nvSpPr>
          <p:spPr>
            <a:xfrm>
              <a:off x="522406" y="1442890"/>
              <a:ext cx="4810070" cy="316437"/>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500" b="1" dirty="0">
                  <a:solidFill>
                    <a:schemeClr val="tx1"/>
                  </a:solidFill>
                </a:rPr>
                <a:t>____________________________________________________________________________________________________________</a:t>
              </a:r>
            </a:p>
          </p:txBody>
        </p:sp>
        <p:sp>
          <p:nvSpPr>
            <p:cNvPr id="134" name="Retângulo 133">
              <a:extLst>
                <a:ext uri="{FF2B5EF4-FFF2-40B4-BE49-F238E27FC236}">
                  <a16:creationId xmlns:a16="http://schemas.microsoft.com/office/drawing/2014/main" id="{75A28FC1-79F1-4191-9933-E8825869884C}"/>
                </a:ext>
              </a:extLst>
            </p:cNvPr>
            <p:cNvSpPr/>
            <p:nvPr/>
          </p:nvSpPr>
          <p:spPr>
            <a:xfrm>
              <a:off x="6971413" y="1035081"/>
              <a:ext cx="4818916" cy="72415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sl-SI" sz="2400" b="1" dirty="0">
                  <a:solidFill>
                    <a:schemeClr val="tx1"/>
                  </a:solidFill>
                </a:rPr>
                <a:t>TIP KUPCA</a:t>
              </a:r>
              <a:endParaRPr lang="en-GB" sz="2400" b="1" dirty="0">
                <a:solidFill>
                  <a:schemeClr val="tx1"/>
                </a:solidFill>
              </a:endParaRPr>
            </a:p>
          </p:txBody>
        </p:sp>
        <p:sp>
          <p:nvSpPr>
            <p:cNvPr id="135" name="Retângulo 134">
              <a:extLst>
                <a:ext uri="{FF2B5EF4-FFF2-40B4-BE49-F238E27FC236}">
                  <a16:creationId xmlns:a16="http://schemas.microsoft.com/office/drawing/2014/main" id="{6768E3BB-ECB6-4DEB-8829-3118E77DDB3B}"/>
                </a:ext>
              </a:extLst>
            </p:cNvPr>
            <p:cNvSpPr/>
            <p:nvPr/>
          </p:nvSpPr>
          <p:spPr>
            <a:xfrm>
              <a:off x="5566685" y="1026429"/>
              <a:ext cx="1170517" cy="7241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900" b="1" dirty="0"/>
            </a:p>
          </p:txBody>
        </p:sp>
        <p:pic>
          <p:nvPicPr>
            <p:cNvPr id="136" name="Imagem 135">
              <a:extLst>
                <a:ext uri="{FF2B5EF4-FFF2-40B4-BE49-F238E27FC236}">
                  <a16:creationId xmlns:a16="http://schemas.microsoft.com/office/drawing/2014/main" id="{D9DAD7E7-E045-4298-8A86-8F2FB492195F}"/>
                </a:ext>
              </a:extLst>
            </p:cNvPr>
            <p:cNvPicPr>
              <a:picLocks noChangeAspect="1"/>
            </p:cNvPicPr>
            <p:nvPr/>
          </p:nvPicPr>
          <p:blipFill>
            <a:blip r:embed="rId2"/>
            <a:stretch>
              <a:fillRect/>
            </a:stretch>
          </p:blipFill>
          <p:spPr>
            <a:xfrm>
              <a:off x="5644605" y="1062355"/>
              <a:ext cx="1010067" cy="648000"/>
            </a:xfrm>
            <a:prstGeom prst="rect">
              <a:avLst/>
            </a:prstGeom>
          </p:spPr>
        </p:pic>
        <p:sp>
          <p:nvSpPr>
            <p:cNvPr id="6" name="CaixaDeTexto 5">
              <a:extLst>
                <a:ext uri="{FF2B5EF4-FFF2-40B4-BE49-F238E27FC236}">
                  <a16:creationId xmlns:a16="http://schemas.microsoft.com/office/drawing/2014/main" id="{2006FA85-1B6F-4265-9DF2-FBC2C861C445}"/>
                </a:ext>
              </a:extLst>
            </p:cNvPr>
            <p:cNvSpPr txBox="1"/>
            <p:nvPr/>
          </p:nvSpPr>
          <p:spPr>
            <a:xfrm>
              <a:off x="421072" y="2377385"/>
              <a:ext cx="1439997" cy="338554"/>
            </a:xfrm>
            <a:prstGeom prst="rect">
              <a:avLst/>
            </a:prstGeom>
            <a:noFill/>
          </p:spPr>
          <p:txBody>
            <a:bodyPr wrap="square" rtlCol="0">
              <a:spAutoFit/>
            </a:bodyPr>
            <a:lstStyle/>
            <a:p>
              <a:r>
                <a:rPr lang="sl-SI" sz="1600" b="1" dirty="0"/>
                <a:t>Cilji</a:t>
              </a:r>
              <a:endParaRPr lang="en-GB" sz="1600" b="1" dirty="0"/>
            </a:p>
          </p:txBody>
        </p:sp>
        <p:sp>
          <p:nvSpPr>
            <p:cNvPr id="2" name="Retângulo: Canto Dobrado 1">
              <a:extLst>
                <a:ext uri="{FF2B5EF4-FFF2-40B4-BE49-F238E27FC236}">
                  <a16:creationId xmlns:a16="http://schemas.microsoft.com/office/drawing/2014/main" id="{4726FE09-1141-4CD5-AE67-F667C0E79F80}"/>
                </a:ext>
              </a:extLst>
            </p:cNvPr>
            <p:cNvSpPr/>
            <p:nvPr/>
          </p:nvSpPr>
          <p:spPr>
            <a:xfrm>
              <a:off x="1940028" y="2399615"/>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3" name="Retângulo: Canto Dobrado 2">
              <a:extLst>
                <a:ext uri="{FF2B5EF4-FFF2-40B4-BE49-F238E27FC236}">
                  <a16:creationId xmlns:a16="http://schemas.microsoft.com/office/drawing/2014/main" id="{D8513A4C-587B-489D-88CE-22839CB184F5}"/>
                </a:ext>
              </a:extLst>
            </p:cNvPr>
            <p:cNvSpPr/>
            <p:nvPr/>
          </p:nvSpPr>
          <p:spPr>
            <a:xfrm>
              <a:off x="3946350" y="2394316"/>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4" name="Retângulo: Canto Dobrado 3">
              <a:extLst>
                <a:ext uri="{FF2B5EF4-FFF2-40B4-BE49-F238E27FC236}">
                  <a16:creationId xmlns:a16="http://schemas.microsoft.com/office/drawing/2014/main" id="{DE025C81-0B41-4118-975B-4E72C4A00E38}"/>
                </a:ext>
              </a:extLst>
            </p:cNvPr>
            <p:cNvSpPr/>
            <p:nvPr/>
          </p:nvSpPr>
          <p:spPr>
            <a:xfrm>
              <a:off x="5980627" y="2399615"/>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5" name="Retângulo: Canto Dobrado 4">
              <a:extLst>
                <a:ext uri="{FF2B5EF4-FFF2-40B4-BE49-F238E27FC236}">
                  <a16:creationId xmlns:a16="http://schemas.microsoft.com/office/drawing/2014/main" id="{387739F3-9A97-4FDB-BEF4-2DF5EE2F6AB8}"/>
                </a:ext>
              </a:extLst>
            </p:cNvPr>
            <p:cNvSpPr/>
            <p:nvPr/>
          </p:nvSpPr>
          <p:spPr>
            <a:xfrm>
              <a:off x="7997007" y="2399615"/>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sp>
          <p:nvSpPr>
            <p:cNvPr id="7" name="Retângulo: Canto Dobrado 6">
              <a:extLst>
                <a:ext uri="{FF2B5EF4-FFF2-40B4-BE49-F238E27FC236}">
                  <a16:creationId xmlns:a16="http://schemas.microsoft.com/office/drawing/2014/main" id="{95A24427-9935-41DB-9508-95C999C04F58}"/>
                </a:ext>
              </a:extLst>
            </p:cNvPr>
            <p:cNvSpPr/>
            <p:nvPr/>
          </p:nvSpPr>
          <p:spPr>
            <a:xfrm>
              <a:off x="9998998" y="2394316"/>
              <a:ext cx="1440000" cy="614548"/>
            </a:xfrm>
            <a:prstGeom prst="foldedCorne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dirty="0">
                <a:solidFill>
                  <a:schemeClr val="tx1"/>
                </a:solidFill>
              </a:endParaRPr>
            </a:p>
          </p:txBody>
        </p:sp>
        <p:pic>
          <p:nvPicPr>
            <p:cNvPr id="10" name="Imagem 9">
              <a:extLst>
                <a:ext uri="{FF2B5EF4-FFF2-40B4-BE49-F238E27FC236}">
                  <a16:creationId xmlns:a16="http://schemas.microsoft.com/office/drawing/2014/main" id="{7F24552E-EEC9-44D6-AA43-7B0791AB480C}"/>
                </a:ext>
              </a:extLst>
            </p:cNvPr>
            <p:cNvPicPr>
              <a:picLocks noChangeAspect="1"/>
            </p:cNvPicPr>
            <p:nvPr/>
          </p:nvPicPr>
          <p:blipFill>
            <a:blip r:embed="rId3"/>
            <a:stretch>
              <a:fillRect/>
            </a:stretch>
          </p:blipFill>
          <p:spPr>
            <a:xfrm>
              <a:off x="1544911" y="4643540"/>
              <a:ext cx="216000" cy="216000"/>
            </a:xfrm>
            <a:prstGeom prst="rect">
              <a:avLst/>
            </a:prstGeom>
          </p:spPr>
        </p:pic>
        <p:pic>
          <p:nvPicPr>
            <p:cNvPr id="12" name="Imagem 11">
              <a:extLst>
                <a:ext uri="{FF2B5EF4-FFF2-40B4-BE49-F238E27FC236}">
                  <a16:creationId xmlns:a16="http://schemas.microsoft.com/office/drawing/2014/main" id="{23D4B686-C1A2-417E-B6F7-A6AD0988003F}"/>
                </a:ext>
              </a:extLst>
            </p:cNvPr>
            <p:cNvPicPr>
              <a:picLocks noChangeAspect="1"/>
            </p:cNvPicPr>
            <p:nvPr/>
          </p:nvPicPr>
          <p:blipFill>
            <a:blip r:embed="rId4"/>
            <a:stretch>
              <a:fillRect/>
            </a:stretch>
          </p:blipFill>
          <p:spPr>
            <a:xfrm>
              <a:off x="1549624" y="5109412"/>
              <a:ext cx="216000" cy="216000"/>
            </a:xfrm>
            <a:prstGeom prst="rect">
              <a:avLst/>
            </a:prstGeom>
          </p:spPr>
        </p:pic>
        <p:pic>
          <p:nvPicPr>
            <p:cNvPr id="16" name="Imagem 15">
              <a:extLst>
                <a:ext uri="{FF2B5EF4-FFF2-40B4-BE49-F238E27FC236}">
                  <a16:creationId xmlns:a16="http://schemas.microsoft.com/office/drawing/2014/main" id="{8612D25C-47F4-46DE-9FCA-6FFF20887FA7}"/>
                </a:ext>
              </a:extLst>
            </p:cNvPr>
            <p:cNvPicPr>
              <a:picLocks noChangeAspect="1"/>
            </p:cNvPicPr>
            <p:nvPr/>
          </p:nvPicPr>
          <p:blipFill>
            <a:blip r:embed="rId5"/>
            <a:stretch>
              <a:fillRect/>
            </a:stretch>
          </p:blipFill>
          <p:spPr>
            <a:xfrm>
              <a:off x="1544911" y="4877015"/>
              <a:ext cx="216000" cy="216000"/>
            </a:xfrm>
            <a:prstGeom prst="rect">
              <a:avLst/>
            </a:prstGeom>
          </p:spPr>
        </p:pic>
      </p:grpSp>
      <p:sp>
        <p:nvSpPr>
          <p:cNvPr id="11" name="Text Placeholder 2">
            <a:extLst>
              <a:ext uri="{FF2B5EF4-FFF2-40B4-BE49-F238E27FC236}">
                <a16:creationId xmlns:a16="http://schemas.microsoft.com/office/drawing/2014/main" id="{AD38781C-28F3-4C95-8B43-4C4640031FA9}"/>
              </a:ext>
            </a:extLst>
          </p:cNvPr>
          <p:cNvSpPr txBox="1">
            <a:spLocks/>
          </p:cNvSpPr>
          <p:nvPr/>
        </p:nvSpPr>
        <p:spPr>
          <a:xfrm>
            <a:off x="1188654" y="349104"/>
            <a:ext cx="707752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Predloga zemljevida izkustva</a:t>
            </a:r>
            <a:endParaRPr lang="en-US" sz="3600" b="1" dirty="0"/>
          </a:p>
        </p:txBody>
      </p:sp>
      <p:pic>
        <p:nvPicPr>
          <p:cNvPr id="13" name="Imagem 12">
            <a:extLst>
              <a:ext uri="{FF2B5EF4-FFF2-40B4-BE49-F238E27FC236}">
                <a16:creationId xmlns:a16="http://schemas.microsoft.com/office/drawing/2014/main" id="{798CA7D0-D226-4344-ACE0-C1C1642AF437}"/>
              </a:ext>
            </a:extLst>
          </p:cNvPr>
          <p:cNvPicPr>
            <a:picLocks noChangeAspect="1"/>
          </p:cNvPicPr>
          <p:nvPr/>
        </p:nvPicPr>
        <p:blipFill>
          <a:blip r:embed="rId6"/>
          <a:stretch>
            <a:fillRect/>
          </a:stretch>
        </p:blipFill>
        <p:spPr>
          <a:xfrm>
            <a:off x="365023" y="337780"/>
            <a:ext cx="720000" cy="720000"/>
          </a:xfrm>
          <a:prstGeom prst="rect">
            <a:avLst/>
          </a:prstGeom>
        </p:spPr>
      </p:pic>
    </p:spTree>
    <p:extLst>
      <p:ext uri="{BB962C8B-B14F-4D97-AF65-F5344CB8AC3E}">
        <p14:creationId xmlns:p14="http://schemas.microsoft.com/office/powerpoint/2010/main" val="1684296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8" name="Text Placeholder 2">
            <a:extLst>
              <a:ext uri="{FF2B5EF4-FFF2-40B4-BE49-F238E27FC236}">
                <a16:creationId xmlns:a16="http://schemas.microsoft.com/office/drawing/2014/main" id="{4822B116-4B97-49B6-AD39-40A9CD17B823}"/>
              </a:ext>
            </a:extLst>
          </p:cNvPr>
          <p:cNvSpPr>
            <a:spLocks noGrp="1"/>
          </p:cNvSpPr>
          <p:nvPr>
            <p:ph type="body" sz="quarter" idx="14"/>
          </p:nvPr>
        </p:nvSpPr>
        <p:spPr>
          <a:xfrm>
            <a:off x="497155" y="4662192"/>
            <a:ext cx="9000157" cy="469184"/>
          </a:xfrm>
        </p:spPr>
        <p:txBody>
          <a:bodyPr/>
          <a:lstStyle/>
          <a:p>
            <a:r>
              <a:rPr lang="en-US" sz="2800" b="1" dirty="0"/>
              <a:t>Modul V. </a:t>
            </a:r>
            <a:r>
              <a:rPr lang="sl-SI" sz="2800" b="1" dirty="0"/>
              <a:t>Po zemljevidu izkustev naših gostov</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pr</a:t>
            </a:r>
            <a:r>
              <a:rPr lang="sl-SI" sz="2400" dirty="0" err="1">
                <a:solidFill>
                  <a:schemeClr val="tx1"/>
                </a:solidFill>
              </a:rPr>
              <a:t>edstavili</a:t>
            </a:r>
            <a:r>
              <a:rPr lang="sl-SI" sz="2400" dirty="0">
                <a:solidFill>
                  <a:schemeClr val="tx1"/>
                </a:solidFill>
              </a:rPr>
              <a:t> zemljevid gostovega izkustva, kot orodje, ki slednjega postavlja v center načrtovanja zgodbe proizvoda in celotne interakcije med njim in podjetjem</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vzpostavili različne ključne točke in korake za vzpostavitev zemljevida in pripravo načrta: določitev tipa kupca; analiza podatkov; identifikacija ključnih točk izkustva; zemljevid točk; načrt celotnega izkustva</a:t>
            </a:r>
            <a:r>
              <a:rPr lang="en-GB" sz="2400" dirty="0">
                <a:solidFill>
                  <a:schemeClr val="tx1"/>
                </a:solidFill>
              </a:rPr>
              <a:t>.</a:t>
            </a:r>
          </a:p>
        </p:txBody>
      </p:sp>
      <p:pic>
        <p:nvPicPr>
          <p:cNvPr id="7" name="Imagem 6">
            <a:extLst>
              <a:ext uri="{FF2B5EF4-FFF2-40B4-BE49-F238E27FC236}">
                <a16:creationId xmlns:a16="http://schemas.microsoft.com/office/drawing/2014/main" id="{88E65320-27CF-4061-8D2E-B9F4CC5D6E0E}"/>
              </a:ext>
            </a:extLst>
          </p:cNvPr>
          <p:cNvPicPr>
            <a:picLocks noChangeAspect="1"/>
          </p:cNvPicPr>
          <p:nvPr/>
        </p:nvPicPr>
        <p:blipFill>
          <a:blip r:embed="rId2"/>
          <a:stretch>
            <a:fillRect/>
          </a:stretch>
        </p:blipFill>
        <p:spPr>
          <a:xfrm>
            <a:off x="7619578" y="0"/>
            <a:ext cx="4572422" cy="6858000"/>
          </a:xfrm>
          <a:prstGeom prst="rect">
            <a:avLst/>
          </a:prstGeom>
        </p:spPr>
      </p:pic>
    </p:spTree>
    <p:extLst>
      <p:ext uri="{BB962C8B-B14F-4D97-AF65-F5344CB8AC3E}">
        <p14:creationId xmlns:p14="http://schemas.microsoft.com/office/powerpoint/2010/main" val="455929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spoznali tipe gostov in njihove arhetipske predstave razdelili v segmente, ki omogočajo predvidevanje in načrt gostove izkušnje. Izvedeli smo, da moramo pred seboj vedno imeti realne ljudi in ne zgolj arhetipov</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spoznali, da je zemljevid </a:t>
            </a:r>
            <a:r>
              <a:rPr lang="sl-SI" sz="2400" dirty="0" err="1">
                <a:solidFill>
                  <a:schemeClr val="tx1"/>
                </a:solidFill>
              </a:rPr>
              <a:t>empatičnosti</a:t>
            </a:r>
            <a:r>
              <a:rPr lang="sl-SI" sz="2400" dirty="0">
                <a:solidFill>
                  <a:schemeClr val="tx1"/>
                </a:solidFill>
              </a:rPr>
              <a:t> uporabno orodje za razumevanje obnašanja gostov, razumevanje njihovih občutkov, razmišljanj, reagiranj, izražanja v povezavi z izkustvom in ključnih točk izkustva</a:t>
            </a:r>
            <a:r>
              <a:rPr lang="en-GB" sz="2400" dirty="0">
                <a:solidFill>
                  <a:schemeClr val="tx1"/>
                </a:solidFill>
              </a:rPr>
              <a:t>.</a:t>
            </a:r>
          </a:p>
        </p:txBody>
      </p:sp>
      <p:pic>
        <p:nvPicPr>
          <p:cNvPr id="7" name="Imagem 6">
            <a:extLst>
              <a:ext uri="{FF2B5EF4-FFF2-40B4-BE49-F238E27FC236}">
                <a16:creationId xmlns:a16="http://schemas.microsoft.com/office/drawing/2014/main" id="{E9327F89-5DDE-4588-8B3D-83E02DA245C7}"/>
              </a:ext>
            </a:extLst>
          </p:cNvPr>
          <p:cNvPicPr>
            <a:picLocks noChangeAspect="1"/>
          </p:cNvPicPr>
          <p:nvPr/>
        </p:nvPicPr>
        <p:blipFill>
          <a:blip r:embed="rId3"/>
          <a:stretch>
            <a:fillRect/>
          </a:stretch>
        </p:blipFill>
        <p:spPr>
          <a:xfrm>
            <a:off x="440" y="0"/>
            <a:ext cx="4572000" cy="6858000"/>
          </a:xfrm>
          <a:prstGeom prst="rect">
            <a:avLst/>
          </a:prstGeom>
        </p:spPr>
      </p:pic>
    </p:spTree>
    <p:extLst>
      <p:ext uri="{BB962C8B-B14F-4D97-AF65-F5344CB8AC3E}">
        <p14:creationId xmlns:p14="http://schemas.microsoft.com/office/powerpoint/2010/main" val="2217815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B5E630D-B3E9-4464-9236-03413DDAC8CB}"/>
              </a:ext>
            </a:extLst>
          </p:cNvPr>
          <p:cNvPicPr>
            <a:picLocks noChangeAspect="1"/>
          </p:cNvPicPr>
          <p:nvPr/>
        </p:nvPicPr>
        <p:blipFill>
          <a:blip r:embed="rId2"/>
          <a:stretch>
            <a:fillRect/>
          </a:stretch>
        </p:blipFill>
        <p:spPr>
          <a:xfrm>
            <a:off x="7777747" y="0"/>
            <a:ext cx="4580626" cy="6858000"/>
          </a:xfrm>
          <a:prstGeom prst="rect">
            <a:avLst/>
          </a:prstGeom>
        </p:spPr>
      </p:pic>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spoznali, katere so ključne točke stika med gosti in podjetjem</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se naučili, kako načrtovati zemljevid ključnih točk stika glede na specifično izkustvo in specifičnega kupca, za načrtovanje zgodbe in potovanja, glede ciljev izkustva, dejavnosti, čustev in spoznali korake za načrtovanje izboljšanega stika</a:t>
            </a:r>
            <a:r>
              <a:rPr lang="en-GB" sz="2400" dirty="0">
                <a:solidFill>
                  <a:schemeClr val="tx1"/>
                </a:solidFill>
              </a:rPr>
              <a:t>.</a:t>
            </a:r>
          </a:p>
        </p:txBody>
      </p:sp>
    </p:spTree>
    <p:extLst>
      <p:ext uri="{BB962C8B-B14F-4D97-AF65-F5344CB8AC3E}">
        <p14:creationId xmlns:p14="http://schemas.microsoft.com/office/powerpoint/2010/main" val="88691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2" name="Retângulo 21">
            <a:extLst>
              <a:ext uri="{FF2B5EF4-FFF2-40B4-BE49-F238E27FC236}">
                <a16:creationId xmlns:a16="http://schemas.microsoft.com/office/drawing/2014/main" id="{BF2B3722-E6C1-4D27-A205-62BDCD067519}"/>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A4A1B5B4-D932-462F-A40B-E0305ADA2A79}"/>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3" name="Retângulo 32">
            <a:extLst>
              <a:ext uri="{FF2B5EF4-FFF2-40B4-BE49-F238E27FC236}">
                <a16:creationId xmlns:a16="http://schemas.microsoft.com/office/drawing/2014/main" id="{857A73B9-9EB3-48AB-8356-DB90F1F3272A}"/>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7" name="Retângulo 36">
            <a:extLst>
              <a:ext uri="{FF2B5EF4-FFF2-40B4-BE49-F238E27FC236}">
                <a16:creationId xmlns:a16="http://schemas.microsoft.com/office/drawing/2014/main" id="{953AF407-537A-41AC-9E95-F1E624AFEDC7}"/>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sl-SI" sz="2400" b="1" dirty="0">
                <a:solidFill>
                  <a:schemeClr val="bg1">
                    <a:lumMod val="65000"/>
                  </a:schemeClr>
                </a:solidFill>
                <a:effectLst>
                  <a:outerShdw blurRad="38100" dist="38100" dir="2700000" algn="tl">
                    <a:srgbClr val="000000">
                      <a:alpha val="43137"/>
                    </a:srgbClr>
                  </a:outerShdw>
                </a:effectLst>
              </a:rPr>
              <a:t>Ustanovitev podjetja na trgu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68082A34-FFE7-4E1D-A673-D99D440D5A48}"/>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1" name="Imagem 40">
            <a:extLst>
              <a:ext uri="{FF2B5EF4-FFF2-40B4-BE49-F238E27FC236}">
                <a16:creationId xmlns:a16="http://schemas.microsoft.com/office/drawing/2014/main" id="{2874A55E-2E46-4B41-B183-40447E337013}"/>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2" name="Imagem 41">
            <a:extLst>
              <a:ext uri="{FF2B5EF4-FFF2-40B4-BE49-F238E27FC236}">
                <a16:creationId xmlns:a16="http://schemas.microsoft.com/office/drawing/2014/main" id="{D774C1FE-52F7-49E9-878A-C9155D9EEBE5}"/>
              </a:ext>
            </a:extLst>
          </p:cNvPr>
          <p:cNvPicPr>
            <a:picLocks noChangeAspect="1"/>
          </p:cNvPicPr>
          <p:nvPr/>
        </p:nvPicPr>
        <p:blipFill>
          <a:blip r:embed="rId3"/>
          <a:stretch>
            <a:fillRect/>
          </a:stretch>
        </p:blipFill>
        <p:spPr>
          <a:xfrm>
            <a:off x="6897310" y="4561792"/>
            <a:ext cx="360000" cy="360000"/>
          </a:xfrm>
          <a:prstGeom prst="rect">
            <a:avLst/>
          </a:prstGeom>
        </p:spPr>
      </p:pic>
      <p:pic>
        <p:nvPicPr>
          <p:cNvPr id="44" name="Imagem 43">
            <a:extLst>
              <a:ext uri="{FF2B5EF4-FFF2-40B4-BE49-F238E27FC236}">
                <a16:creationId xmlns:a16="http://schemas.microsoft.com/office/drawing/2014/main" id="{BE62C48F-6A44-417C-BE83-803291D0F713}"/>
              </a:ext>
            </a:extLst>
          </p:cNvPr>
          <p:cNvPicPr>
            <a:picLocks noChangeAspect="1"/>
          </p:cNvPicPr>
          <p:nvPr/>
        </p:nvPicPr>
        <p:blipFill>
          <a:blip r:embed="rId3"/>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0E7BB1C9-B013-46B5-978D-98E9894DE292}"/>
              </a:ext>
            </a:extLst>
          </p:cNvPr>
          <p:cNvPicPr>
            <a:picLocks noChangeAspect="1"/>
          </p:cNvPicPr>
          <p:nvPr/>
        </p:nvPicPr>
        <p:blipFill>
          <a:blip r:embed="rId3"/>
          <a:stretch>
            <a:fillRect/>
          </a:stretch>
        </p:blipFill>
        <p:spPr>
          <a:xfrm>
            <a:off x="6897680" y="5147574"/>
            <a:ext cx="360000" cy="360000"/>
          </a:xfrm>
          <a:prstGeom prst="rect">
            <a:avLst/>
          </a:prstGeom>
        </p:spPr>
      </p:pic>
      <p:sp>
        <p:nvSpPr>
          <p:cNvPr id="47" name="Retângulo 46">
            <a:extLst>
              <a:ext uri="{FF2B5EF4-FFF2-40B4-BE49-F238E27FC236}">
                <a16:creationId xmlns:a16="http://schemas.microsoft.com/office/drawing/2014/main" id="{E6708413-0BB4-4F6F-B8C7-F642C0C926D1}"/>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Seta: Pentágono 47">
            <a:extLst>
              <a:ext uri="{FF2B5EF4-FFF2-40B4-BE49-F238E27FC236}">
                <a16:creationId xmlns:a16="http://schemas.microsoft.com/office/drawing/2014/main" id="{79B5E0E1-BE56-4D70-8228-ED9BF5B578F8}"/>
              </a:ext>
            </a:extLst>
          </p:cNvPr>
          <p:cNvSpPr/>
          <p:nvPr/>
        </p:nvSpPr>
        <p:spPr>
          <a:xfrm>
            <a:off x="360420" y="3336226"/>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V.</a:t>
            </a:r>
            <a:r>
              <a:rPr lang="sl-SI" sz="2800" b="1" dirty="0">
                <a:effectLst>
                  <a:outerShdw blurRad="38100" dist="38100" dir="2700000" algn="tl">
                    <a:srgbClr val="000000">
                      <a:alpha val="43137"/>
                    </a:srgbClr>
                  </a:outerShdw>
                </a:effectLst>
              </a:rPr>
              <a:t> Po zemljevidu izkustev naših gostov</a:t>
            </a:r>
            <a:endParaRPr lang="en-GB" sz="2800" b="1" dirty="0">
              <a:effectLst>
                <a:outerShdw blurRad="38100" dist="38100" dir="2700000" algn="tl">
                  <a:srgbClr val="000000">
                    <a:alpha val="43137"/>
                  </a:srgbClr>
                </a:outerShdw>
              </a:effectLst>
            </a:endParaRPr>
          </a:p>
        </p:txBody>
      </p:sp>
      <p:pic>
        <p:nvPicPr>
          <p:cNvPr id="49" name="Imagem 48">
            <a:extLst>
              <a:ext uri="{FF2B5EF4-FFF2-40B4-BE49-F238E27FC236}">
                <a16:creationId xmlns:a16="http://schemas.microsoft.com/office/drawing/2014/main" id="{DA9DE8F3-E718-4C33-8E10-36E19E8BF3D8}"/>
              </a:ext>
            </a:extLst>
          </p:cNvPr>
          <p:cNvPicPr>
            <a:picLocks noChangeAspect="1"/>
          </p:cNvPicPr>
          <p:nvPr/>
        </p:nvPicPr>
        <p:blipFill>
          <a:blip r:embed="rId3"/>
          <a:stretch>
            <a:fillRect/>
          </a:stretch>
        </p:blipFill>
        <p:spPr>
          <a:xfrm>
            <a:off x="6897310" y="3976010"/>
            <a:ext cx="360000" cy="360000"/>
          </a:xfrm>
          <a:prstGeom prst="rect">
            <a:avLst/>
          </a:prstGeom>
        </p:spPr>
      </p:pic>
      <p:pic>
        <p:nvPicPr>
          <p:cNvPr id="52" name="Imagem 51">
            <a:extLst>
              <a:ext uri="{FF2B5EF4-FFF2-40B4-BE49-F238E27FC236}">
                <a16:creationId xmlns:a16="http://schemas.microsoft.com/office/drawing/2014/main" id="{2E6E7C6E-E9B0-4118-83FE-92B16D65EA84}"/>
              </a:ext>
            </a:extLst>
          </p:cNvPr>
          <p:cNvPicPr>
            <a:picLocks noChangeAspect="1"/>
          </p:cNvPicPr>
          <p:nvPr/>
        </p:nvPicPr>
        <p:blipFill>
          <a:blip r:embed="rId2"/>
          <a:stretch>
            <a:fillRect/>
          </a:stretch>
        </p:blipFill>
        <p:spPr>
          <a:xfrm>
            <a:off x="6897680" y="1637038"/>
            <a:ext cx="360000" cy="360000"/>
          </a:xfrm>
          <a:prstGeom prst="rect">
            <a:avLst/>
          </a:prstGeom>
        </p:spPr>
      </p:pic>
      <p:pic>
        <p:nvPicPr>
          <p:cNvPr id="53" name="Imagem 52">
            <a:extLst>
              <a:ext uri="{FF2B5EF4-FFF2-40B4-BE49-F238E27FC236}">
                <a16:creationId xmlns:a16="http://schemas.microsoft.com/office/drawing/2014/main" id="{151FAB12-A2C9-42FD-9D40-4042A54D3B31}"/>
              </a:ext>
            </a:extLst>
          </p:cNvPr>
          <p:cNvPicPr>
            <a:picLocks noChangeAspect="1"/>
          </p:cNvPicPr>
          <p:nvPr/>
        </p:nvPicPr>
        <p:blipFill>
          <a:blip r:embed="rId2"/>
          <a:stretch>
            <a:fillRect/>
          </a:stretch>
        </p:blipFill>
        <p:spPr>
          <a:xfrm>
            <a:off x="6897680" y="2219921"/>
            <a:ext cx="360000" cy="360000"/>
          </a:xfrm>
          <a:prstGeom prst="rect">
            <a:avLst/>
          </a:prstGeom>
        </p:spPr>
      </p:pic>
      <p:pic>
        <p:nvPicPr>
          <p:cNvPr id="54" name="Imagem 53">
            <a:extLst>
              <a:ext uri="{FF2B5EF4-FFF2-40B4-BE49-F238E27FC236}">
                <a16:creationId xmlns:a16="http://schemas.microsoft.com/office/drawing/2014/main" id="{CFAB09CD-9467-4D52-92EB-07D9CB8CDE69}"/>
              </a:ext>
            </a:extLst>
          </p:cNvPr>
          <p:cNvPicPr>
            <a:picLocks noChangeAspect="1"/>
          </p:cNvPicPr>
          <p:nvPr/>
        </p:nvPicPr>
        <p:blipFill>
          <a:blip r:embed="rId2"/>
          <a:stretch>
            <a:fillRect/>
          </a:stretch>
        </p:blipFill>
        <p:spPr>
          <a:xfrm>
            <a:off x="6897680" y="2800280"/>
            <a:ext cx="360000" cy="360000"/>
          </a:xfrm>
          <a:prstGeom prst="rect">
            <a:avLst/>
          </a:prstGeom>
        </p:spPr>
      </p:pic>
      <p:pic>
        <p:nvPicPr>
          <p:cNvPr id="56" name="Imagem 55">
            <a:extLst>
              <a:ext uri="{FF2B5EF4-FFF2-40B4-BE49-F238E27FC236}">
                <a16:creationId xmlns:a16="http://schemas.microsoft.com/office/drawing/2014/main" id="{E1821505-A8E7-41C5-949D-2F0F37037A0E}"/>
              </a:ext>
            </a:extLst>
          </p:cNvPr>
          <p:cNvPicPr>
            <a:picLocks noChangeAspect="1"/>
          </p:cNvPicPr>
          <p:nvPr/>
        </p:nvPicPr>
        <p:blipFill>
          <a:blip r:embed="rId2"/>
          <a:stretch>
            <a:fillRect/>
          </a:stretch>
        </p:blipFill>
        <p:spPr>
          <a:xfrm>
            <a:off x="6897680" y="3395651"/>
            <a:ext cx="360000" cy="360000"/>
          </a:xfrm>
          <a:prstGeom prst="rect">
            <a:avLst/>
          </a:prstGeom>
        </p:spPr>
      </p:pic>
      <p:sp>
        <p:nvSpPr>
          <p:cNvPr id="23" name="Retângulo 49">
            <a:extLst>
              <a:ext uri="{FF2B5EF4-FFF2-40B4-BE49-F238E27FC236}">
                <a16:creationId xmlns:a16="http://schemas.microsoft.com/office/drawing/2014/main" id="{1F6CFFC2-517D-415A-8124-64DE51F8D2C3}"/>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7">
            <a:extLst>
              <a:ext uri="{FF2B5EF4-FFF2-40B4-BE49-F238E27FC236}">
                <a16:creationId xmlns:a16="http://schemas.microsoft.com/office/drawing/2014/main" id="{BE3427E4-9B6F-48BC-9A03-FB1521C90074}"/>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9" name="Označba mesta slike 8">
            <a:extLst>
              <a:ext uri="{FF2B5EF4-FFF2-40B4-BE49-F238E27FC236}">
                <a16:creationId xmlns:a16="http://schemas.microsoft.com/office/drawing/2014/main" id="{0EBED9A7-368F-4CB6-81D3-0F89216E0E89}"/>
              </a:ext>
            </a:extLst>
          </p:cNvPr>
          <p:cNvSpPr>
            <a:spLocks noGrp="1"/>
          </p:cNvSpPr>
          <p:nvPr>
            <p:ph type="pic" sz="quarter" idx="15"/>
          </p:nvPr>
        </p:nvSpPr>
        <p:spPr/>
      </p:sp>
      <p:pic>
        <p:nvPicPr>
          <p:cNvPr id="32" name="Marcador de Posição da Imagem 5">
            <a:extLst>
              <a:ext uri="{FF2B5EF4-FFF2-40B4-BE49-F238E27FC236}">
                <a16:creationId xmlns:a16="http://schemas.microsoft.com/office/drawing/2014/main" id="{CBB8F458-892A-424C-BC23-F84B1D42B0EF}"/>
              </a:ext>
            </a:extLst>
          </p:cNvPr>
          <p:cNvPicPr>
            <a:picLocks noChangeAspect="1"/>
          </p:cNvPicPr>
          <p:nvPr/>
        </p:nvPicPr>
        <p:blipFill>
          <a:blip r:embed="rId4"/>
          <a:srcRect l="7999" r="7999"/>
          <a:stretch>
            <a:fillRect/>
          </a:stretch>
        </p:blipFill>
        <p:spPr>
          <a:xfrm>
            <a:off x="8802435" y="1223694"/>
            <a:ext cx="3389565" cy="4100336"/>
          </a:xfrm>
          <a:prstGeom prst="rect">
            <a:avLst/>
          </a:prstGeom>
        </p:spPr>
      </p:pic>
    </p:spTree>
    <p:extLst>
      <p:ext uri="{BB962C8B-B14F-4D97-AF65-F5344CB8AC3E}">
        <p14:creationId xmlns:p14="http://schemas.microsoft.com/office/powerpoint/2010/main" val="3794015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6168568" y="962967"/>
            <a:ext cx="6023431" cy="599819"/>
          </a:xfrm>
        </p:spPr>
        <p:txBody>
          <a:bodyPr/>
          <a:lstStyle/>
          <a:p>
            <a:r>
              <a:rPr lang="sl-SI" sz="6000" dirty="0"/>
              <a:t>Hvala za pozornost </a:t>
            </a:r>
            <a:endParaRPr lang="en-US" sz="6000"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sz="3000" dirty="0"/>
              <a:t>Vprašanja?</a:t>
            </a:r>
            <a:endParaRPr lang="en-US" sz="3000" dirty="0"/>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 v modul</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dirty="0">
                <a:solidFill>
                  <a:schemeClr val="tx1"/>
                </a:solidFill>
              </a:rPr>
              <a:t>Načrtovanje gostovega izkustva v sklopu turizma dobrega počutja predstavlja izziv predvsem v današnjem času, ko so izjemnega pomena tudi najmanjši detajli celotne izkušnje in proizvoda.</a:t>
            </a:r>
            <a:r>
              <a:rPr lang="en-US" sz="2400" dirty="0">
                <a:solidFill>
                  <a:schemeClr val="tx1"/>
                </a:solidFill>
              </a:rPr>
              <a:t> </a:t>
            </a:r>
            <a:r>
              <a:rPr lang="sl-SI" sz="2400" dirty="0">
                <a:solidFill>
                  <a:schemeClr val="tx1"/>
                </a:solidFill>
              </a:rPr>
              <a:t>Dober načrt gostovega izkustva je tako ključnega pomena – kaj gost čuti, vidi, si želi in na koncu tudi izvede in doživi. S tega vidika pri načrtovanju vedno upoštevamo kritične točke, ki jih je potrebno posebno natančno načrtovati, opazovati in nenehno izboljšati</a:t>
            </a:r>
            <a:r>
              <a:rPr lang="en-US" sz="2400" dirty="0">
                <a:solidFill>
                  <a:schemeClr val="tx1"/>
                </a:solidFill>
              </a:rPr>
              <a:t>. </a:t>
            </a:r>
          </a:p>
          <a:p>
            <a:pPr>
              <a:lnSpc>
                <a:spcPct val="150000"/>
              </a:lnSpc>
              <a:spcAft>
                <a:spcPts val="600"/>
              </a:spcAft>
              <a:buClr>
                <a:srgbClr val="6ECECB"/>
              </a:buClr>
            </a:pPr>
            <a:r>
              <a:rPr lang="sl-SI" sz="2400" dirty="0">
                <a:solidFill>
                  <a:schemeClr val="tx1"/>
                </a:solidFill>
              </a:rPr>
              <a:t>V tem sklopu se bomo naučili uporabljati orodja, ki pomagajo načrtovati izkustvo, pri katerem je gost v centru dogajanja in zasnovo proizvoda, ki na koncu pomeni doprinos k njegovemu boljšemu počutju</a:t>
            </a:r>
            <a:r>
              <a:rPr lang="en-US" sz="2400" dirty="0">
                <a:solidFill>
                  <a:schemeClr val="tx1"/>
                </a:solidFill>
              </a:rPr>
              <a:t>. </a:t>
            </a:r>
            <a:r>
              <a:rPr lang="sl-SI" sz="2400" dirty="0">
                <a:solidFill>
                  <a:schemeClr val="tx1"/>
                </a:solidFill>
              </a:rPr>
              <a:t>Namen modula je prispevati v večji kakovosti in zapomnljivosti gostovega izkustva.</a:t>
            </a:r>
            <a:endParaRPr lang="en-GB" sz="240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B318897-05AA-4F7C-9CC1-768542CDE75A}"/>
              </a:ext>
            </a:extLst>
          </p:cNvPr>
          <p:cNvPicPr>
            <a:picLocks noChangeAspect="1"/>
          </p:cNvPicPr>
          <p:nvPr/>
        </p:nvPicPr>
        <p:blipFill>
          <a:blip r:embed="rId2"/>
          <a:stretch>
            <a:fillRect/>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 poglavja</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sl-SI" dirty="0"/>
              <a:t>Razumeti, da je empatija in sposobnost vživljanja v ‚gostovo kožo‘ in njegov položaj kritičnega pomena za razumevanje načrtovanja njegovega izkustva</a:t>
            </a:r>
            <a:r>
              <a:rPr lang="en-US" dirty="0"/>
              <a:t>.</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A157E5A-CCD8-4DFE-BCD2-AF813057247B}"/>
              </a:ext>
            </a:extLst>
          </p:cNvPr>
          <p:cNvPicPr>
            <a:picLocks noChangeAspect="1"/>
          </p:cNvPicPr>
          <p:nvPr/>
        </p:nvPicPr>
        <p:blipFill>
          <a:blip r:embed="rId3"/>
          <a:stretch>
            <a:fillRect/>
          </a:stretch>
        </p:blipFill>
        <p:spPr>
          <a:xfrm>
            <a:off x="7293864" y="0"/>
            <a:ext cx="4898136"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Česa se bomo naučili?</a:t>
            </a:r>
            <a:endParaRPr lang="en-US" sz="3600" b="1" dirty="0"/>
          </a:p>
        </p:txBody>
      </p:sp>
      <p:sp>
        <p:nvSpPr>
          <p:cNvPr id="4" name="Retângulo 3">
            <a:extLst>
              <a:ext uri="{FF2B5EF4-FFF2-40B4-BE49-F238E27FC236}">
                <a16:creationId xmlns:a16="http://schemas.microsoft.com/office/drawing/2014/main" id="{42F57B1D-41E3-425F-8DF5-DEBB5854A5E9}"/>
              </a:ext>
            </a:extLst>
          </p:cNvPr>
          <p:cNvSpPr/>
          <p:nvPr/>
        </p:nvSpPr>
        <p:spPr>
          <a:xfrm>
            <a:off x="331470" y="1267521"/>
            <a:ext cx="706155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spcAft>
                <a:spcPts val="1800"/>
              </a:spcAft>
              <a:buClr>
                <a:srgbClr val="6ECECB"/>
              </a:buClr>
              <a:buFont typeface="Arial" panose="020B0604020202020204" pitchFamily="34" charset="0"/>
              <a:buChar char="•"/>
            </a:pPr>
            <a:r>
              <a:rPr lang="sl-SI" sz="2400" dirty="0">
                <a:solidFill>
                  <a:schemeClr val="tx1"/>
                </a:solidFill>
              </a:rPr>
              <a:t> Prepoznati pomen načrta gostovega izkustva kot temeljnega načrta za vzpostavitev celovitega proizvoda na področju dobrega počutja.</a:t>
            </a:r>
            <a:endParaRPr lang="en-GB" sz="2400" dirty="0">
              <a:solidFill>
                <a:schemeClr val="tx1"/>
              </a:solidFill>
            </a:endParaRPr>
          </a:p>
          <a:p>
            <a:pPr>
              <a:spcAft>
                <a:spcPts val="1800"/>
              </a:spcAft>
              <a:buClr>
                <a:srgbClr val="6ECECB"/>
              </a:buClr>
              <a:buFont typeface="Arial" panose="020B0604020202020204" pitchFamily="34" charset="0"/>
              <a:buChar char="•"/>
            </a:pPr>
            <a:r>
              <a:rPr lang="sl-SI" sz="2400" dirty="0">
                <a:solidFill>
                  <a:schemeClr val="tx1"/>
                </a:solidFill>
              </a:rPr>
              <a:t>Razlikovati med temeljnimi koraki znotraj celotnega načrta gostovega izkustva</a:t>
            </a:r>
            <a:r>
              <a:rPr lang="en-GB" sz="2400" dirty="0">
                <a:solidFill>
                  <a:schemeClr val="tx1"/>
                </a:solidFill>
              </a:rPr>
              <a:t>.</a:t>
            </a:r>
          </a:p>
          <a:p>
            <a:pPr>
              <a:spcAft>
                <a:spcPts val="1800"/>
              </a:spcAft>
              <a:buClr>
                <a:srgbClr val="6ECECB"/>
              </a:buClr>
              <a:buFont typeface="Arial" panose="020B0604020202020204" pitchFamily="34" charset="0"/>
              <a:buChar char="•"/>
            </a:pPr>
            <a:r>
              <a:rPr lang="sl-SI" sz="2400" dirty="0">
                <a:solidFill>
                  <a:schemeClr val="tx1"/>
                </a:solidFill>
              </a:rPr>
              <a:t> Razumeti, kaj pomenijo tipi osebnosti in tipi </a:t>
            </a:r>
            <a:r>
              <a:rPr lang="sl-SI" sz="2400" dirty="0" err="1">
                <a:solidFill>
                  <a:schemeClr val="tx1"/>
                </a:solidFill>
              </a:rPr>
              <a:t>empatičnosti</a:t>
            </a:r>
            <a:r>
              <a:rPr lang="sl-SI" sz="2400" dirty="0">
                <a:solidFill>
                  <a:schemeClr val="tx1"/>
                </a:solidFill>
              </a:rPr>
              <a:t> gostov</a:t>
            </a:r>
            <a:r>
              <a:rPr lang="en-GB" sz="2400" dirty="0">
                <a:solidFill>
                  <a:schemeClr val="tx1"/>
                </a:solidFill>
              </a:rPr>
              <a:t>.</a:t>
            </a:r>
          </a:p>
          <a:p>
            <a:pPr>
              <a:spcAft>
                <a:spcPts val="1800"/>
              </a:spcAft>
              <a:buClr>
                <a:srgbClr val="6ECECB"/>
              </a:buClr>
              <a:buFont typeface="Arial" panose="020B0604020202020204" pitchFamily="34" charset="0"/>
              <a:buChar char="•"/>
            </a:pPr>
            <a:r>
              <a:rPr lang="sl-SI" sz="2400" dirty="0">
                <a:solidFill>
                  <a:schemeClr val="tx1"/>
                </a:solidFill>
              </a:rPr>
              <a:t>Določiti ključne točke ‚srečanja‘ z gostom.</a:t>
            </a:r>
            <a:endParaRPr lang="en-GB" sz="2400" dirty="0">
              <a:solidFill>
                <a:schemeClr val="tx1"/>
              </a:solidFill>
            </a:endParaRPr>
          </a:p>
          <a:p>
            <a:pPr>
              <a:spcAft>
                <a:spcPts val="1800"/>
              </a:spcAft>
              <a:buClr>
                <a:srgbClr val="6ECECB"/>
              </a:buClr>
              <a:buFont typeface="Arial" panose="020B0604020202020204" pitchFamily="34" charset="0"/>
              <a:buChar char="•"/>
            </a:pPr>
            <a:r>
              <a:rPr lang="sl-SI" sz="2400" dirty="0">
                <a:solidFill>
                  <a:schemeClr val="tx1"/>
                </a:solidFill>
              </a:rPr>
              <a:t>Vzpostaviti zemljevid izkustva</a:t>
            </a:r>
            <a:r>
              <a:rPr lang="en-GB" sz="2400" dirty="0">
                <a:solidFill>
                  <a:schemeClr val="tx1"/>
                </a:solidFill>
              </a:rPr>
              <a:t>.</a:t>
            </a:r>
          </a:p>
        </p:txBody>
      </p:sp>
    </p:spTree>
    <p:extLst>
      <p:ext uri="{BB962C8B-B14F-4D97-AF65-F5344CB8AC3E}">
        <p14:creationId xmlns:p14="http://schemas.microsoft.com/office/powerpoint/2010/main" val="1959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a:t>
            </a:r>
            <a:r>
              <a:rPr lang="en-US" sz="3600" b="1" dirty="0"/>
              <a:t> &amp; </a:t>
            </a:r>
            <a:r>
              <a:rPr lang="sl-SI" sz="3600" b="1" dirty="0"/>
              <a:t>Viri</a:t>
            </a:r>
            <a:endParaRPr lang="en-US" sz="3600" b="1" dirty="0"/>
          </a:p>
        </p:txBody>
      </p:sp>
      <p:sp>
        <p:nvSpPr>
          <p:cNvPr id="6" name="Retângulo 5">
            <a:extLst>
              <a:ext uri="{FF2B5EF4-FFF2-40B4-BE49-F238E27FC236}">
                <a16:creationId xmlns:a16="http://schemas.microsoft.com/office/drawing/2014/main" id="{8D7D03B5-B460-4934-BABA-3ECDBD72B261}"/>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5.1. </a:t>
            </a:r>
            <a:r>
              <a:rPr lang="sl-SI" sz="2400" dirty="0">
                <a:solidFill>
                  <a:schemeClr val="tx1"/>
                </a:solidFill>
              </a:rPr>
              <a:t>Načrt izkustva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5.2. </a:t>
            </a:r>
            <a:r>
              <a:rPr lang="en-US" sz="2400" dirty="0">
                <a:solidFill>
                  <a:schemeClr val="tx1"/>
                </a:solidFill>
              </a:rPr>
              <a:t>CJM </a:t>
            </a:r>
            <a:r>
              <a:rPr lang="sl-SI" sz="2400" dirty="0">
                <a:solidFill>
                  <a:schemeClr val="tx1"/>
                </a:solidFill>
              </a:rPr>
              <a:t>iz prakse</a:t>
            </a:r>
            <a:endParaRPr lang="en-US" sz="2400" dirty="0">
              <a:solidFill>
                <a:schemeClr val="tx1"/>
              </a:solidFill>
            </a:endParaRPr>
          </a:p>
          <a:p>
            <a:pPr marL="144000">
              <a:lnSpc>
                <a:spcPct val="150000"/>
              </a:lnSpc>
              <a:spcBef>
                <a:spcPts val="0"/>
              </a:spcBef>
              <a:spcAft>
                <a:spcPts val="1200"/>
              </a:spcAft>
            </a:pPr>
            <a:r>
              <a:rPr lang="en-US" sz="2400" b="1" spc="-10" dirty="0" err="1">
                <a:solidFill>
                  <a:srgbClr val="6ECECB"/>
                </a:solidFill>
              </a:rPr>
              <a:t>i</a:t>
            </a:r>
            <a:r>
              <a:rPr lang="en-US" sz="2400" b="1" spc="-10" dirty="0">
                <a:solidFill>
                  <a:srgbClr val="6ECECB"/>
                </a:solidFill>
              </a:rPr>
              <a:t>. </a:t>
            </a:r>
            <a:r>
              <a:rPr lang="sl-SI" sz="2400" spc="-10" dirty="0">
                <a:solidFill>
                  <a:schemeClr val="tx1"/>
                </a:solidFill>
              </a:rPr>
              <a:t>Tipi osebnosti gostov</a:t>
            </a:r>
            <a:endParaRPr lang="en-US" sz="2400" spc="-10" dirty="0">
              <a:solidFill>
                <a:schemeClr val="tx1"/>
              </a:solidFill>
            </a:endParaRPr>
          </a:p>
          <a:p>
            <a:pPr marL="144000">
              <a:lnSpc>
                <a:spcPct val="150000"/>
              </a:lnSpc>
              <a:spcBef>
                <a:spcPts val="0"/>
              </a:spcBef>
              <a:spcAft>
                <a:spcPts val="1200"/>
              </a:spcAft>
            </a:pPr>
            <a:r>
              <a:rPr lang="en-US" sz="2400" b="1" spc="-10" dirty="0">
                <a:solidFill>
                  <a:srgbClr val="6ECECB"/>
                </a:solidFill>
              </a:rPr>
              <a:t>ii. </a:t>
            </a:r>
            <a:r>
              <a:rPr lang="sl-SI" sz="2400" spc="-10" dirty="0">
                <a:solidFill>
                  <a:schemeClr val="tx1"/>
                </a:solidFill>
              </a:rPr>
              <a:t>Zemljevid in načrt </a:t>
            </a:r>
            <a:r>
              <a:rPr lang="sl-SI" sz="2400" spc="-10" dirty="0" err="1">
                <a:solidFill>
                  <a:schemeClr val="tx1"/>
                </a:solidFill>
              </a:rPr>
              <a:t>empatičnosti</a:t>
            </a:r>
            <a:endParaRPr lang="en-US" sz="2400" spc="-10" dirty="0">
              <a:solidFill>
                <a:schemeClr val="tx1"/>
              </a:solidFill>
            </a:endParaRPr>
          </a:p>
          <a:p>
            <a:pPr marL="144000">
              <a:lnSpc>
                <a:spcPct val="150000"/>
              </a:lnSpc>
              <a:spcBef>
                <a:spcPts val="0"/>
              </a:spcBef>
              <a:spcAft>
                <a:spcPts val="1200"/>
              </a:spcAft>
            </a:pPr>
            <a:r>
              <a:rPr lang="en-US" sz="2400" b="1" spc="-10" dirty="0">
                <a:solidFill>
                  <a:srgbClr val="6ECECB"/>
                </a:solidFill>
              </a:rPr>
              <a:t>iii. </a:t>
            </a:r>
            <a:r>
              <a:rPr lang="en-US" sz="2400" spc="-10" dirty="0">
                <a:solidFill>
                  <a:schemeClr val="tx1"/>
                </a:solidFill>
              </a:rPr>
              <a:t>To</a:t>
            </a:r>
            <a:r>
              <a:rPr lang="sl-SI" sz="2400" spc="-10" dirty="0" err="1">
                <a:solidFill>
                  <a:schemeClr val="tx1"/>
                </a:solidFill>
              </a:rPr>
              <a:t>čke</a:t>
            </a:r>
            <a:r>
              <a:rPr lang="sl-SI" sz="2400" spc="-10" dirty="0">
                <a:solidFill>
                  <a:schemeClr val="tx1"/>
                </a:solidFill>
              </a:rPr>
              <a:t> ‚srečanj z gosti‘</a:t>
            </a:r>
            <a:endParaRPr lang="en-US" sz="2400" spc="-10" dirty="0">
              <a:solidFill>
                <a:schemeClr val="tx1"/>
              </a:solidFill>
            </a:endParaRPr>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3 </a:t>
            </a:r>
            <a:r>
              <a:rPr lang="sl-SI" sz="2400" dirty="0">
                <a:solidFill>
                  <a:schemeClr val="tx1"/>
                </a:solidFill>
              </a:rPr>
              <a:t>video predstavitve</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en-US" sz="2400" dirty="0">
                <a:solidFill>
                  <a:schemeClr val="tx1"/>
                </a:solidFill>
              </a:rPr>
              <a:t>1 </a:t>
            </a:r>
            <a:r>
              <a:rPr lang="sl-SI" sz="2400" dirty="0">
                <a:solidFill>
                  <a:schemeClr val="tx1"/>
                </a:solidFill>
              </a:rPr>
              <a:t>primer dobre prakse</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en-US" sz="2400" dirty="0">
                <a:solidFill>
                  <a:schemeClr val="tx1"/>
                </a:solidFill>
              </a:rPr>
              <a:t>7 </a:t>
            </a:r>
            <a:r>
              <a:rPr lang="sl-SI" sz="2400" dirty="0">
                <a:solidFill>
                  <a:schemeClr val="tx1"/>
                </a:solidFill>
              </a:rPr>
              <a:t>člankov za poglobitev razumevanja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d. </a:t>
            </a:r>
            <a:r>
              <a:rPr lang="en-US" sz="2400" dirty="0">
                <a:solidFill>
                  <a:schemeClr val="tx1"/>
                </a:solidFill>
              </a:rPr>
              <a:t>1 </a:t>
            </a:r>
            <a:r>
              <a:rPr lang="sl-SI" sz="2400" dirty="0">
                <a:solidFill>
                  <a:schemeClr val="tx1"/>
                </a:solidFill>
              </a:rPr>
              <a:t>naloga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e. </a:t>
            </a:r>
            <a:r>
              <a:rPr lang="en-US" sz="2400" dirty="0">
                <a:solidFill>
                  <a:schemeClr val="tx1"/>
                </a:solidFill>
              </a:rPr>
              <a:t>1 </a:t>
            </a:r>
            <a:r>
              <a:rPr lang="sl-SI" sz="2400" dirty="0">
                <a:solidFill>
                  <a:schemeClr val="tx1"/>
                </a:solidFill>
              </a:rPr>
              <a:t>predloga načrta izkustva</a:t>
            </a:r>
            <a:endParaRPr lang="en-US" sz="2400" dirty="0">
              <a:solidFill>
                <a:schemeClr val="tx1"/>
              </a:solidFill>
            </a:endParaRP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2"/>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3"/>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5.1.</a:t>
            </a:r>
          </a:p>
          <a:p>
            <a:r>
              <a:rPr lang="sl-SI" sz="4400" dirty="0">
                <a:solidFill>
                  <a:schemeClr val="bg1"/>
                </a:solidFill>
                <a:effectLst>
                  <a:outerShdw blurRad="38100" dist="38100" dir="2700000" algn="tl">
                    <a:srgbClr val="000000">
                      <a:alpha val="43137"/>
                    </a:srgbClr>
                  </a:outerShdw>
                </a:effectLst>
              </a:rPr>
              <a:t>Načrtovanje gostovega izkustva</a:t>
            </a:r>
            <a:endParaRPr lang="en-US" sz="4400" dirty="0">
              <a:solidFill>
                <a:schemeClr val="bg1"/>
              </a:solidFill>
              <a:effectLst>
                <a:outerShdw blurRad="38100" dist="38100" dir="2700000" algn="tl">
                  <a:srgbClr val="000000">
                    <a:alpha val="43137"/>
                  </a:srgbClr>
                </a:outerShdw>
              </a:effectLst>
            </a:endParaRPr>
          </a:p>
        </p:txBody>
      </p:sp>
      <p:pic>
        <p:nvPicPr>
          <p:cNvPr id="12" name="Marcador de Posição da Imagem 11">
            <a:extLst>
              <a:ext uri="{FF2B5EF4-FFF2-40B4-BE49-F238E27FC236}">
                <a16:creationId xmlns:a16="http://schemas.microsoft.com/office/drawing/2014/main" id="{EF5F4134-DE9E-4A22-8E98-702DDC4FF015}"/>
              </a:ext>
            </a:extLst>
          </p:cNvPr>
          <p:cNvPicPr>
            <a:picLocks noGrp="1" noChangeAspect="1"/>
          </p:cNvPicPr>
          <p:nvPr>
            <p:ph type="pic" sz="quarter" idx="19"/>
          </p:nvPr>
        </p:nvPicPr>
        <p:blipFill>
          <a:blip r:embed="rId3"/>
          <a:srcRect t="10495" b="10495"/>
          <a:stretch>
            <a:fillRect/>
          </a:stretch>
        </p:blipFill>
        <p:spPr/>
      </p:pic>
    </p:spTree>
    <p:extLst>
      <p:ext uri="{BB962C8B-B14F-4D97-AF65-F5344CB8AC3E}">
        <p14:creationId xmlns:p14="http://schemas.microsoft.com/office/powerpoint/2010/main" val="46868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Forma livre: Forma 196">
            <a:extLst>
              <a:ext uri="{FF2B5EF4-FFF2-40B4-BE49-F238E27FC236}">
                <a16:creationId xmlns:a16="http://schemas.microsoft.com/office/drawing/2014/main" id="{F8BA7BB4-4A72-4536-AC49-6DE7133FB38D}"/>
              </a:ext>
            </a:extLst>
          </p:cNvPr>
          <p:cNvSpPr/>
          <p:nvPr/>
        </p:nvSpPr>
        <p:spPr>
          <a:xfrm>
            <a:off x="141888" y="1200150"/>
            <a:ext cx="10083748" cy="4999357"/>
          </a:xfrm>
          <a:custGeom>
            <a:avLst/>
            <a:gdLst>
              <a:gd name="connsiteX0" fmla="*/ 420087 w 10083748"/>
              <a:gd name="connsiteY0" fmla="*/ 0 h 4999357"/>
              <a:gd name="connsiteX1" fmla="*/ 1124937 w 10083748"/>
              <a:gd name="connsiteY1" fmla="*/ 457200 h 4999357"/>
              <a:gd name="connsiteX2" fmla="*/ 5334987 w 10083748"/>
              <a:gd name="connsiteY2" fmla="*/ 257175 h 4999357"/>
              <a:gd name="connsiteX3" fmla="*/ 86712 w 10083748"/>
              <a:gd name="connsiteY3" fmla="*/ 1400175 h 4999357"/>
              <a:gd name="connsiteX4" fmla="*/ 2258412 w 10083748"/>
              <a:gd name="connsiteY4" fmla="*/ 3333750 h 4999357"/>
              <a:gd name="connsiteX5" fmla="*/ 4820637 w 10083748"/>
              <a:gd name="connsiteY5" fmla="*/ 2257425 h 4999357"/>
              <a:gd name="connsiteX6" fmla="*/ 7068537 w 10083748"/>
              <a:gd name="connsiteY6" fmla="*/ 2686050 h 4999357"/>
              <a:gd name="connsiteX7" fmla="*/ 10068912 w 10083748"/>
              <a:gd name="connsiteY7" fmla="*/ 2933700 h 4999357"/>
              <a:gd name="connsiteX8" fmla="*/ 8040087 w 10083748"/>
              <a:gd name="connsiteY8" fmla="*/ 4705350 h 4999357"/>
              <a:gd name="connsiteX9" fmla="*/ 4096737 w 10083748"/>
              <a:gd name="connsiteY9" fmla="*/ 4943475 h 4999357"/>
              <a:gd name="connsiteX10" fmla="*/ 2525112 w 10083748"/>
              <a:gd name="connsiteY10" fmla="*/ 4124325 h 4999357"/>
              <a:gd name="connsiteX11" fmla="*/ 477237 w 10083748"/>
              <a:gd name="connsiteY11" fmla="*/ 3943350 h 499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83748" h="4999357">
                <a:moveTo>
                  <a:pt x="420087" y="0"/>
                </a:moveTo>
                <a:cubicBezTo>
                  <a:pt x="362937" y="207169"/>
                  <a:pt x="305787" y="414338"/>
                  <a:pt x="1124937" y="457200"/>
                </a:cubicBezTo>
                <a:cubicBezTo>
                  <a:pt x="1944087" y="500063"/>
                  <a:pt x="5508024" y="100013"/>
                  <a:pt x="5334987" y="257175"/>
                </a:cubicBezTo>
                <a:cubicBezTo>
                  <a:pt x="5161950" y="414337"/>
                  <a:pt x="599474" y="887413"/>
                  <a:pt x="86712" y="1400175"/>
                </a:cubicBezTo>
                <a:cubicBezTo>
                  <a:pt x="-426050" y="1912937"/>
                  <a:pt x="1469425" y="3190875"/>
                  <a:pt x="2258412" y="3333750"/>
                </a:cubicBezTo>
                <a:cubicBezTo>
                  <a:pt x="3047400" y="3476625"/>
                  <a:pt x="4018950" y="2365375"/>
                  <a:pt x="4820637" y="2257425"/>
                </a:cubicBezTo>
                <a:cubicBezTo>
                  <a:pt x="5622325" y="2149475"/>
                  <a:pt x="6193825" y="2573338"/>
                  <a:pt x="7068537" y="2686050"/>
                </a:cubicBezTo>
                <a:cubicBezTo>
                  <a:pt x="7943249" y="2798762"/>
                  <a:pt x="9906987" y="2597150"/>
                  <a:pt x="10068912" y="2933700"/>
                </a:cubicBezTo>
                <a:cubicBezTo>
                  <a:pt x="10230837" y="3270250"/>
                  <a:pt x="9035449" y="4370388"/>
                  <a:pt x="8040087" y="4705350"/>
                </a:cubicBezTo>
                <a:cubicBezTo>
                  <a:pt x="7044725" y="5040312"/>
                  <a:pt x="5015900" y="5040313"/>
                  <a:pt x="4096737" y="4943475"/>
                </a:cubicBezTo>
                <a:cubicBezTo>
                  <a:pt x="3177574" y="4846637"/>
                  <a:pt x="3128362" y="4291012"/>
                  <a:pt x="2525112" y="4124325"/>
                </a:cubicBezTo>
                <a:cubicBezTo>
                  <a:pt x="1921862" y="3957638"/>
                  <a:pt x="834424" y="3878263"/>
                  <a:pt x="477237" y="3943350"/>
                </a:cubicBezTo>
              </a:path>
            </a:pathLst>
          </a:custGeom>
          <a:noFill/>
          <a:ln w="76200">
            <a:solidFill>
              <a:srgbClr val="F79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tângulo 193">
            <a:extLst>
              <a:ext uri="{FF2B5EF4-FFF2-40B4-BE49-F238E27FC236}">
                <a16:creationId xmlns:a16="http://schemas.microsoft.com/office/drawing/2014/main" id="{FBC6EC6C-6251-4673-B804-95B3F25EA416}"/>
              </a:ext>
            </a:extLst>
          </p:cNvPr>
          <p:cNvSpPr/>
          <p:nvPr/>
        </p:nvSpPr>
        <p:spPr>
          <a:xfrm>
            <a:off x="2134990" y="5422625"/>
            <a:ext cx="1260000" cy="1248630"/>
          </a:xfrm>
          <a:prstGeom prst="rect">
            <a:avLst/>
          </a:prstGeom>
          <a:gradFill flip="none" rotWithShape="1">
            <a:gsLst>
              <a:gs pos="0">
                <a:srgbClr val="FDDE00">
                  <a:tint val="66000"/>
                  <a:satMod val="160000"/>
                </a:srgbClr>
              </a:gs>
              <a:gs pos="60000">
                <a:srgbClr val="FDDE00">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tângulo 191">
            <a:extLst>
              <a:ext uri="{FF2B5EF4-FFF2-40B4-BE49-F238E27FC236}">
                <a16:creationId xmlns:a16="http://schemas.microsoft.com/office/drawing/2014/main" id="{B7725600-F91F-4BB7-B549-D5615D1B5F55}"/>
              </a:ext>
            </a:extLst>
          </p:cNvPr>
          <p:cNvSpPr/>
          <p:nvPr/>
        </p:nvSpPr>
        <p:spPr>
          <a:xfrm>
            <a:off x="6543021" y="4104551"/>
            <a:ext cx="1260000" cy="1202410"/>
          </a:xfrm>
          <a:prstGeom prst="rect">
            <a:avLst/>
          </a:prstGeom>
          <a:gradFill flip="none" rotWithShape="1">
            <a:gsLst>
              <a:gs pos="0">
                <a:srgbClr val="6ECECB">
                  <a:tint val="66000"/>
                  <a:satMod val="160000"/>
                </a:srgbClr>
              </a:gs>
              <a:gs pos="60000">
                <a:srgbClr val="6ECECB">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tângulo 181">
            <a:extLst>
              <a:ext uri="{FF2B5EF4-FFF2-40B4-BE49-F238E27FC236}">
                <a16:creationId xmlns:a16="http://schemas.microsoft.com/office/drawing/2014/main" id="{105E9CD3-DACA-4D20-BD68-1246C358A2CA}"/>
              </a:ext>
            </a:extLst>
          </p:cNvPr>
          <p:cNvSpPr/>
          <p:nvPr/>
        </p:nvSpPr>
        <p:spPr>
          <a:xfrm>
            <a:off x="246960" y="3752013"/>
            <a:ext cx="1260000" cy="1248630"/>
          </a:xfrm>
          <a:prstGeom prst="rect">
            <a:avLst/>
          </a:prstGeom>
          <a:gradFill flip="none" rotWithShape="1">
            <a:gsLst>
              <a:gs pos="0">
                <a:srgbClr val="FDDE00">
                  <a:tint val="66000"/>
                  <a:satMod val="160000"/>
                </a:srgbClr>
              </a:gs>
              <a:gs pos="60000">
                <a:srgbClr val="FDDE00">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tângulo 179">
            <a:extLst>
              <a:ext uri="{FF2B5EF4-FFF2-40B4-BE49-F238E27FC236}">
                <a16:creationId xmlns:a16="http://schemas.microsoft.com/office/drawing/2014/main" id="{58131A00-3EE4-49AE-BCD8-F37FCA1D4A8F}"/>
              </a:ext>
            </a:extLst>
          </p:cNvPr>
          <p:cNvSpPr/>
          <p:nvPr/>
        </p:nvSpPr>
        <p:spPr>
          <a:xfrm>
            <a:off x="643223" y="1652298"/>
            <a:ext cx="1260000" cy="1549396"/>
          </a:xfrm>
          <a:prstGeom prst="rect">
            <a:avLst/>
          </a:prstGeom>
          <a:gradFill flip="none" rotWithShape="1">
            <a:gsLst>
              <a:gs pos="0">
                <a:srgbClr val="6ECECB">
                  <a:tint val="66000"/>
                  <a:satMod val="160000"/>
                </a:srgbClr>
              </a:gs>
              <a:gs pos="60000">
                <a:srgbClr val="6ECECB">
                  <a:tint val="44500"/>
                  <a:satMod val="160000"/>
                </a:srgbClr>
              </a:gs>
              <a:gs pos="9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Načrt gostovega izkustva</a:t>
            </a:r>
            <a:endParaRPr lang="en-US" sz="3600" b="1" dirty="0"/>
          </a:p>
        </p:txBody>
      </p:sp>
      <p:sp>
        <p:nvSpPr>
          <p:cNvPr id="2" name="Losango 1">
            <a:extLst>
              <a:ext uri="{FF2B5EF4-FFF2-40B4-BE49-F238E27FC236}">
                <a16:creationId xmlns:a16="http://schemas.microsoft.com/office/drawing/2014/main" id="{7B2031BC-6D72-4C63-AA75-72363AB951F3}"/>
              </a:ext>
            </a:extLst>
          </p:cNvPr>
          <p:cNvSpPr/>
          <p:nvPr/>
        </p:nvSpPr>
        <p:spPr>
          <a:xfrm>
            <a:off x="643223" y="1022298"/>
            <a:ext cx="1260000" cy="1260000"/>
          </a:xfrm>
          <a:prstGeom prst="diamond">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b="1" dirty="0">
                <a:effectLst>
                  <a:outerShdw blurRad="38100" dist="38100" dir="2700000" algn="tl">
                    <a:srgbClr val="000000">
                      <a:alpha val="43137"/>
                    </a:srgbClr>
                  </a:outerShdw>
                </a:effectLst>
              </a:rPr>
              <a:t>KAJ</a:t>
            </a:r>
            <a:endParaRPr lang="en-GB" b="1" dirty="0">
              <a:effectLst>
                <a:outerShdw blurRad="38100" dist="38100" dir="2700000" algn="tl">
                  <a:srgbClr val="000000">
                    <a:alpha val="43137"/>
                  </a:srgbClr>
                </a:outerShdw>
              </a:effectLst>
            </a:endParaRPr>
          </a:p>
        </p:txBody>
      </p:sp>
      <p:sp>
        <p:nvSpPr>
          <p:cNvPr id="3" name="Losango 2">
            <a:extLst>
              <a:ext uri="{FF2B5EF4-FFF2-40B4-BE49-F238E27FC236}">
                <a16:creationId xmlns:a16="http://schemas.microsoft.com/office/drawing/2014/main" id="{49967932-0D57-4F28-846B-0D0F91DAA0BC}"/>
              </a:ext>
            </a:extLst>
          </p:cNvPr>
          <p:cNvSpPr/>
          <p:nvPr/>
        </p:nvSpPr>
        <p:spPr>
          <a:xfrm>
            <a:off x="246960" y="3122013"/>
            <a:ext cx="1260000" cy="1260000"/>
          </a:xfrm>
          <a:prstGeom prst="diamond">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b="1" dirty="0">
                <a:solidFill>
                  <a:schemeClr val="tx1"/>
                </a:solidFill>
                <a:effectLst>
                  <a:outerShdw blurRad="38100" dist="38100" dir="2700000" algn="tl">
                    <a:srgbClr val="000000">
                      <a:alpha val="43137"/>
                    </a:srgbClr>
                  </a:outerShdw>
                </a:effectLst>
              </a:rPr>
              <a:t>ZAKAJ</a:t>
            </a:r>
            <a:endParaRPr lang="en-GB" b="1" dirty="0">
              <a:solidFill>
                <a:schemeClr val="tx1"/>
              </a:solidFill>
              <a:effectLst>
                <a:outerShdw blurRad="38100" dist="38100" dir="2700000" algn="tl">
                  <a:srgbClr val="000000">
                    <a:alpha val="43137"/>
                  </a:srgbClr>
                </a:outerShdw>
              </a:effectLst>
            </a:endParaRPr>
          </a:p>
        </p:txBody>
      </p:sp>
      <p:sp>
        <p:nvSpPr>
          <p:cNvPr id="126" name="Retângulo 125">
            <a:extLst>
              <a:ext uri="{FF2B5EF4-FFF2-40B4-BE49-F238E27FC236}">
                <a16:creationId xmlns:a16="http://schemas.microsoft.com/office/drawing/2014/main" id="{D30D970C-6ED6-470B-87EC-877C89721363}"/>
              </a:ext>
            </a:extLst>
          </p:cNvPr>
          <p:cNvSpPr/>
          <p:nvPr/>
        </p:nvSpPr>
        <p:spPr>
          <a:xfrm>
            <a:off x="2095341" y="1174054"/>
            <a:ext cx="6153714" cy="11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buFont typeface="Arial" panose="020B0604020202020204" pitchFamily="34" charset="0"/>
              <a:buChar char="•"/>
            </a:pPr>
            <a:r>
              <a:rPr lang="en-GB" sz="2400" dirty="0">
                <a:solidFill>
                  <a:schemeClr val="tx1"/>
                </a:solidFill>
              </a:rPr>
              <a:t> </a:t>
            </a:r>
            <a:r>
              <a:rPr lang="sl-SI" sz="2400" dirty="0">
                <a:solidFill>
                  <a:schemeClr val="tx1"/>
                </a:solidFill>
              </a:rPr>
              <a:t>Vizualna</a:t>
            </a:r>
            <a:r>
              <a:rPr lang="en-GB" sz="2400" dirty="0">
                <a:solidFill>
                  <a:schemeClr val="tx1"/>
                </a:solidFill>
              </a:rPr>
              <a:t> “</a:t>
            </a:r>
            <a:r>
              <a:rPr lang="sl-SI" sz="2400" dirty="0">
                <a:solidFill>
                  <a:schemeClr val="tx1"/>
                </a:solidFill>
              </a:rPr>
              <a:t>zgodba</a:t>
            </a:r>
            <a:r>
              <a:rPr lang="en-GB" sz="2400" dirty="0">
                <a:solidFill>
                  <a:schemeClr val="tx1"/>
                </a:solidFill>
              </a:rPr>
              <a:t>” </a:t>
            </a:r>
            <a:r>
              <a:rPr lang="sl-SI" sz="2400" dirty="0">
                <a:solidFill>
                  <a:schemeClr val="tx1"/>
                </a:solidFill>
              </a:rPr>
              <a:t>gostove interakcije s podjetjem</a:t>
            </a:r>
            <a:r>
              <a:rPr lang="en-GB" sz="2400" dirty="0">
                <a:solidFill>
                  <a:schemeClr val="tx1"/>
                </a:solidFill>
              </a:rPr>
              <a:t>.</a:t>
            </a:r>
          </a:p>
        </p:txBody>
      </p:sp>
      <p:sp>
        <p:nvSpPr>
          <p:cNvPr id="128" name="Retângulo 127">
            <a:extLst>
              <a:ext uri="{FF2B5EF4-FFF2-40B4-BE49-F238E27FC236}">
                <a16:creationId xmlns:a16="http://schemas.microsoft.com/office/drawing/2014/main" id="{2735AE0F-4A0E-4B8F-BB17-CF694DB200D3}"/>
              </a:ext>
            </a:extLst>
          </p:cNvPr>
          <p:cNvSpPr/>
          <p:nvPr/>
        </p:nvSpPr>
        <p:spPr>
          <a:xfrm>
            <a:off x="1702317" y="3230960"/>
            <a:ext cx="4640103" cy="11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buFont typeface="Arial" panose="020B0604020202020204" pitchFamily="34" charset="0"/>
              <a:buChar char="•"/>
            </a:pPr>
            <a:r>
              <a:rPr lang="en-GB" sz="2400" dirty="0">
                <a:solidFill>
                  <a:schemeClr val="tx1"/>
                </a:solidFill>
              </a:rPr>
              <a:t> </a:t>
            </a:r>
            <a:r>
              <a:rPr lang="sl-SI" sz="2400" dirty="0">
                <a:solidFill>
                  <a:schemeClr val="tx1"/>
                </a:solidFill>
              </a:rPr>
              <a:t>Da razumemo gostovo obnašanje</a:t>
            </a:r>
            <a:r>
              <a:rPr lang="en-GB" sz="2400" dirty="0">
                <a:solidFill>
                  <a:schemeClr val="tx1"/>
                </a:solidFill>
              </a:rPr>
              <a:t>.</a:t>
            </a:r>
          </a:p>
        </p:txBody>
      </p:sp>
      <p:sp>
        <p:nvSpPr>
          <p:cNvPr id="184" name="Losango 183">
            <a:extLst>
              <a:ext uri="{FF2B5EF4-FFF2-40B4-BE49-F238E27FC236}">
                <a16:creationId xmlns:a16="http://schemas.microsoft.com/office/drawing/2014/main" id="{2F59F08F-ECA3-4A86-BABD-C4F24A63A31D}"/>
              </a:ext>
            </a:extLst>
          </p:cNvPr>
          <p:cNvSpPr/>
          <p:nvPr/>
        </p:nvSpPr>
        <p:spPr>
          <a:xfrm>
            <a:off x="6543021" y="3467552"/>
            <a:ext cx="1260000" cy="1260000"/>
          </a:xfrm>
          <a:prstGeom prst="diamond">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b="1" dirty="0">
                <a:effectLst>
                  <a:outerShdw blurRad="38100" dist="38100" dir="2700000" algn="tl">
                    <a:srgbClr val="000000">
                      <a:alpha val="43137"/>
                    </a:srgbClr>
                  </a:outerShdw>
                </a:effectLst>
              </a:rPr>
              <a:t>KAKO</a:t>
            </a:r>
            <a:endParaRPr lang="en-GB" b="1" dirty="0">
              <a:effectLst>
                <a:outerShdw blurRad="38100" dist="38100" dir="2700000" algn="tl">
                  <a:srgbClr val="000000">
                    <a:alpha val="43137"/>
                  </a:srgbClr>
                </a:outerShdw>
              </a:effectLst>
            </a:endParaRPr>
          </a:p>
        </p:txBody>
      </p:sp>
      <p:sp>
        <p:nvSpPr>
          <p:cNvPr id="186" name="Retângulo 185">
            <a:extLst>
              <a:ext uri="{FF2B5EF4-FFF2-40B4-BE49-F238E27FC236}">
                <a16:creationId xmlns:a16="http://schemas.microsoft.com/office/drawing/2014/main" id="{91043313-C0F8-40A0-8E36-6032302DD47D}"/>
              </a:ext>
            </a:extLst>
          </p:cNvPr>
          <p:cNvSpPr/>
          <p:nvPr/>
        </p:nvSpPr>
        <p:spPr>
          <a:xfrm>
            <a:off x="8001000" y="3543770"/>
            <a:ext cx="3964259" cy="14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FDDE00"/>
              </a:buClr>
              <a:buFont typeface="Arial" panose="020B0604020202020204" pitchFamily="34" charset="0"/>
              <a:buChar char="•"/>
            </a:pPr>
            <a:r>
              <a:rPr lang="en-GB" sz="2400" dirty="0">
                <a:solidFill>
                  <a:schemeClr val="tx1"/>
                </a:solidFill>
              </a:rPr>
              <a:t> </a:t>
            </a:r>
            <a:r>
              <a:rPr lang="sl-SI" sz="2400" dirty="0">
                <a:solidFill>
                  <a:schemeClr val="tx1"/>
                </a:solidFill>
              </a:rPr>
              <a:t>Z analizo gostovega izkustva z njegove perspektive</a:t>
            </a:r>
            <a:r>
              <a:rPr lang="en-GB" sz="2400" dirty="0">
                <a:solidFill>
                  <a:schemeClr val="tx1"/>
                </a:solidFill>
              </a:rPr>
              <a:t>.</a:t>
            </a:r>
          </a:p>
        </p:txBody>
      </p:sp>
      <p:sp>
        <p:nvSpPr>
          <p:cNvPr id="188" name="Losango 187">
            <a:extLst>
              <a:ext uri="{FF2B5EF4-FFF2-40B4-BE49-F238E27FC236}">
                <a16:creationId xmlns:a16="http://schemas.microsoft.com/office/drawing/2014/main" id="{E9E0AD1A-10F1-442E-B273-E0A27F9F84E5}"/>
              </a:ext>
            </a:extLst>
          </p:cNvPr>
          <p:cNvSpPr/>
          <p:nvPr/>
        </p:nvSpPr>
        <p:spPr>
          <a:xfrm>
            <a:off x="2134990" y="4792626"/>
            <a:ext cx="1260000" cy="1260000"/>
          </a:xfrm>
          <a:prstGeom prst="diamond">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sl-SI" b="1" dirty="0">
                <a:solidFill>
                  <a:schemeClr val="tx1"/>
                </a:solidFill>
                <a:effectLst>
                  <a:outerShdw blurRad="38100" dist="38100" dir="2700000" algn="tl">
                    <a:srgbClr val="000000">
                      <a:alpha val="43137"/>
                    </a:srgbClr>
                  </a:outerShdw>
                </a:effectLst>
              </a:rPr>
              <a:t>KDAJ</a:t>
            </a:r>
            <a:endParaRPr lang="en-GB" b="1" dirty="0">
              <a:solidFill>
                <a:schemeClr val="tx1"/>
              </a:solidFill>
              <a:effectLst>
                <a:outerShdw blurRad="38100" dist="38100" dir="2700000" algn="tl">
                  <a:srgbClr val="000000">
                    <a:alpha val="43137"/>
                  </a:srgbClr>
                </a:outerShdw>
              </a:effectLst>
            </a:endParaRPr>
          </a:p>
        </p:txBody>
      </p:sp>
      <p:sp>
        <p:nvSpPr>
          <p:cNvPr id="190" name="Retângulo 189">
            <a:extLst>
              <a:ext uri="{FF2B5EF4-FFF2-40B4-BE49-F238E27FC236}">
                <a16:creationId xmlns:a16="http://schemas.microsoft.com/office/drawing/2014/main" id="{D567B8E9-A800-4D8F-895A-36B1A8C950B4}"/>
              </a:ext>
            </a:extLst>
          </p:cNvPr>
          <p:cNvSpPr/>
          <p:nvPr/>
        </p:nvSpPr>
        <p:spPr>
          <a:xfrm>
            <a:off x="3595488" y="5238087"/>
            <a:ext cx="6355907" cy="11082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Clr>
                <a:srgbClr val="FDDE00"/>
              </a:buClr>
              <a:buFont typeface="Arial" panose="020B0604020202020204" pitchFamily="34" charset="0"/>
              <a:buChar char="•"/>
            </a:pPr>
            <a:r>
              <a:rPr lang="en-GB" sz="2400" dirty="0">
                <a:solidFill>
                  <a:schemeClr val="tx1"/>
                </a:solidFill>
              </a:rPr>
              <a:t> </a:t>
            </a:r>
            <a:r>
              <a:rPr lang="sl-SI" sz="2400" dirty="0">
                <a:solidFill>
                  <a:schemeClr val="tx1"/>
                </a:solidFill>
              </a:rPr>
              <a:t>Ko ne razumemo natančno, na kakšen način gostje dojemajo in doživljajo naš proizvod/izkustvo</a:t>
            </a:r>
            <a:r>
              <a:rPr lang="en-GB" dirty="0">
                <a:solidFill>
                  <a:schemeClr val="tx1"/>
                </a:solidFill>
              </a:rPr>
              <a:t>.</a:t>
            </a:r>
          </a:p>
        </p:txBody>
      </p:sp>
      <p:pic>
        <p:nvPicPr>
          <p:cNvPr id="6" name="Imagem 5">
            <a:extLst>
              <a:ext uri="{FF2B5EF4-FFF2-40B4-BE49-F238E27FC236}">
                <a16:creationId xmlns:a16="http://schemas.microsoft.com/office/drawing/2014/main" id="{7586A038-5B28-43E0-9F76-63638DA8D997}"/>
              </a:ext>
            </a:extLst>
          </p:cNvPr>
          <p:cNvPicPr>
            <a:picLocks noChangeAspect="1"/>
          </p:cNvPicPr>
          <p:nvPr/>
        </p:nvPicPr>
        <p:blipFill>
          <a:blip r:embed="rId3"/>
          <a:stretch>
            <a:fillRect/>
          </a:stretch>
        </p:blipFill>
        <p:spPr>
          <a:xfrm rot="20568286">
            <a:off x="8695527" y="753140"/>
            <a:ext cx="3060217" cy="216153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731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CB0109-BC75-4B83-80B1-A2547B51E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8F8171-1FC8-43C6-A883-E519F2ABA069}">
  <ds:schemaRefs>
    <ds:schemaRef ds:uri="http://schemas.openxmlformats.org/package/2006/metadata/core-properties"/>
    <ds:schemaRef ds:uri="http://purl.org/dc/elements/1.1/"/>
    <ds:schemaRef ds:uri="http://purl.org/dc/dcmitype/"/>
    <ds:schemaRef ds:uri="http://schemas.microsoft.com/office/2006/documentManagement/types"/>
    <ds:schemaRef ds:uri="25ce85cd-ae62-4235-a222-d67401b0d1b1"/>
    <ds:schemaRef ds:uri="http://schemas.microsoft.com/office/infopath/2007/PartnerControls"/>
    <ds:schemaRef ds:uri="http://purl.org/dc/terms/"/>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C635EDE8-BF77-4C59-AC7B-7AF5367E52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14416</TotalTime>
  <Words>3048</Words>
  <Application>Microsoft Office PowerPoint</Application>
  <PresentationFormat>Širokozaslonsko</PresentationFormat>
  <Paragraphs>324</Paragraphs>
  <Slides>36</Slides>
  <Notes>17</Notes>
  <HiddenSlides>0</HiddenSlides>
  <MMClips>3</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36</vt:i4>
      </vt:variant>
    </vt:vector>
  </HeadingPairs>
  <TitlesOfParts>
    <vt:vector size="43" baseType="lpstr">
      <vt:lpstr>Arial</vt:lpstr>
      <vt:lpstr>Calibri</vt:lpstr>
      <vt:lpstr>Calibri Light</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958</cp:revision>
  <dcterms:created xsi:type="dcterms:W3CDTF">2019-11-20T14:08:21Z</dcterms:created>
  <dcterms:modified xsi:type="dcterms:W3CDTF">2021-07-26T12:34:44Z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