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sldIdLst>
    <p:sldId id="275" r:id="rId5"/>
    <p:sldId id="288" r:id="rId6"/>
    <p:sldId id="589" r:id="rId7"/>
    <p:sldId id="329" r:id="rId8"/>
    <p:sldId id="397" r:id="rId9"/>
    <p:sldId id="331" r:id="rId10"/>
    <p:sldId id="398" r:id="rId11"/>
    <p:sldId id="455" r:id="rId12"/>
    <p:sldId id="276" r:id="rId13"/>
    <p:sldId id="399" r:id="rId14"/>
    <p:sldId id="303" r:id="rId15"/>
    <p:sldId id="352" r:id="rId16"/>
    <p:sldId id="301" r:id="rId17"/>
    <p:sldId id="300" r:id="rId18"/>
    <p:sldId id="345" r:id="rId19"/>
    <p:sldId id="400" r:id="rId20"/>
    <p:sldId id="401" r:id="rId21"/>
    <p:sldId id="351" r:id="rId22"/>
    <p:sldId id="453" r:id="rId23"/>
    <p:sldId id="302" r:id="rId24"/>
    <p:sldId id="402" r:id="rId25"/>
    <p:sldId id="403" r:id="rId26"/>
    <p:sldId id="404" r:id="rId27"/>
    <p:sldId id="405" r:id="rId28"/>
    <p:sldId id="406" r:id="rId29"/>
    <p:sldId id="354" r:id="rId30"/>
    <p:sldId id="355" r:id="rId31"/>
    <p:sldId id="407" r:id="rId32"/>
    <p:sldId id="356" r:id="rId33"/>
    <p:sldId id="408" r:id="rId34"/>
    <p:sldId id="415" r:id="rId35"/>
    <p:sldId id="357" r:id="rId36"/>
    <p:sldId id="410" r:id="rId37"/>
    <p:sldId id="411" r:id="rId38"/>
    <p:sldId id="358" r:id="rId39"/>
    <p:sldId id="451" r:id="rId40"/>
    <p:sldId id="359" r:id="rId41"/>
    <p:sldId id="362" r:id="rId42"/>
    <p:sldId id="412" r:id="rId43"/>
    <p:sldId id="413" r:id="rId44"/>
    <p:sldId id="414" r:id="rId45"/>
    <p:sldId id="361" r:id="rId46"/>
    <p:sldId id="334" r:id="rId47"/>
    <p:sldId id="454" r:id="rId48"/>
    <p:sldId id="335" r:id="rId49"/>
    <p:sldId id="336" r:id="rId50"/>
    <p:sldId id="326" r:id="rId51"/>
    <p:sldId id="396" r:id="rId52"/>
    <p:sldId id="330" r:id="rId53"/>
    <p:sldId id="363" r:id="rId54"/>
    <p:sldId id="590" r:id="rId55"/>
    <p:sldId id="29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4" clrIdx="0">
    <p:extLst>
      <p:ext uri="{19B8F6BF-5375-455C-9EA6-DF929625EA0E}">
        <p15:presenceInfo xmlns:p15="http://schemas.microsoft.com/office/powerpoint/2012/main" userId="S::jcrispim@fundodemaneio.com::816a563b-d84d-48bb-a633-c58b08c71c1e" providerId="AD"/>
      </p:ext>
    </p:extLst>
  </p:cmAuthor>
  <p:cmAuthor id="2" name="Jerneja Lešnik" initials="JL" lastIdx="1" clrIdx="1">
    <p:extLst>
      <p:ext uri="{19B8F6BF-5375-455C-9EA6-DF929625EA0E}">
        <p15:presenceInfo xmlns:p15="http://schemas.microsoft.com/office/powerpoint/2012/main" userId="S::jerneja.lesnik@vsgt.si::04f353f9-0424-404f-a1b2-2c0ab62a54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4D0"/>
    <a:srgbClr val="6ECECB"/>
    <a:srgbClr val="E8F8F8"/>
    <a:srgbClr val="FFC000"/>
    <a:srgbClr val="00B050"/>
    <a:srgbClr val="FDDE00"/>
    <a:srgbClr val="FF0000"/>
    <a:srgbClr val="BC4CB7"/>
    <a:srgbClr val="FC5E71"/>
    <a:srgbClr val="F79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62894" autoAdjust="0"/>
  </p:normalViewPr>
  <p:slideViewPr>
    <p:cSldViewPr snapToGrid="0" snapToObjects="1">
      <p:cViewPr varScale="1">
        <p:scale>
          <a:sx n="38" d="100"/>
          <a:sy n="38" d="100"/>
        </p:scale>
        <p:origin x="468" y="32"/>
      </p:cViewPr>
      <p:guideLst>
        <p:guide pos="3840"/>
        <p:guide orient="horz" pos="216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spc="-40" dirty="0">
                <a:solidFill>
                  <a:schemeClr val="tx1"/>
                </a:solidFill>
              </a:rPr>
              <a:t>Današnja družba in posamezniki, posebno mladostniki, rojeni l. 2000 ali kasneje - </a:t>
            </a:r>
            <a:r>
              <a:rPr lang="en-GB" sz="1200" spc="-40" dirty="0">
                <a:solidFill>
                  <a:schemeClr val="tx1"/>
                </a:solidFill>
              </a:rPr>
              <a:t>Millennials, </a:t>
            </a:r>
            <a:r>
              <a:rPr lang="sl-SI" sz="1200" spc="-40" dirty="0">
                <a:solidFill>
                  <a:schemeClr val="tx1"/>
                </a:solidFill>
              </a:rPr>
              <a:t>se vedno bolj zanimajo za pridobivanje čim več izkušenj, kot pa kupovanje predmetov, ki so del izkustva (prim. spominkov)</a:t>
            </a:r>
            <a:r>
              <a:rPr lang="en-GB" sz="1200" spc="-40" dirty="0">
                <a:solidFill>
                  <a:schemeClr val="tx1"/>
                </a:solidFill>
              </a:rPr>
              <a:t>. </a:t>
            </a:r>
            <a:r>
              <a:rPr lang="sl-SI" sz="1200" spc="-40" dirty="0">
                <a:solidFill>
                  <a:schemeClr val="tx1"/>
                </a:solidFill>
              </a:rPr>
              <a:t>Turistovo izkustvo se lahko organizira na način, da se implementira elemente izkustvene ekonomije, ki jih bo obravnavalo omenjeno poglavje.</a:t>
            </a:r>
            <a:r>
              <a:rPr lang="en-GB" sz="1200" spc="-40" dirty="0">
                <a:solidFill>
                  <a:schemeClr val="tx1"/>
                </a:solidFill>
              </a:rPr>
              <a:t> </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a:t>
            </a:fld>
            <a:endParaRPr lang="en-US" dirty="0"/>
          </a:p>
        </p:txBody>
      </p:sp>
    </p:spTree>
    <p:extLst>
      <p:ext uri="{BB962C8B-B14F-4D97-AF65-F5344CB8AC3E}">
        <p14:creationId xmlns:p14="http://schemas.microsoft.com/office/powerpoint/2010/main" val="1019187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sz="1200" dirty="0">
                <a:solidFill>
                  <a:schemeClr val="tx1"/>
                </a:solidFill>
              </a:rPr>
              <a:t>1. Napravi seznam vtisov, ki bi jih moral gost izkusiti ter si jih zapomniti</a:t>
            </a:r>
            <a:r>
              <a:rPr lang="en-GB" sz="1200" dirty="0">
                <a:solidFill>
                  <a:schemeClr val="tx1"/>
                </a:solidFill>
              </a:rPr>
              <a:t>.</a:t>
            </a:r>
          </a:p>
          <a:p>
            <a:pPr marL="0" indent="0">
              <a:buNone/>
            </a:pPr>
            <a:r>
              <a:rPr lang="sl-SI" dirty="0"/>
              <a:t>2. Razmišljaj ustvarjalno in </a:t>
            </a:r>
            <a:r>
              <a:rPr lang="sl-SI" sz="1200" dirty="0">
                <a:solidFill>
                  <a:schemeClr val="tx1"/>
                </a:solidFill>
              </a:rPr>
              <a:t>iz vtisov na seznamu pripravi ‚rdečo nit‘, ki povezuje vse vtise v enotno zgodbo</a:t>
            </a:r>
            <a:r>
              <a:rPr lang="en-GB" dirty="0"/>
              <a:t>.</a:t>
            </a:r>
          </a:p>
          <a:p>
            <a:pPr marL="0" indent="0">
              <a:buNone/>
            </a:pPr>
            <a:r>
              <a:rPr lang="sl-SI" sz="1200" dirty="0">
                <a:solidFill>
                  <a:schemeClr val="tx1"/>
                </a:solidFill>
              </a:rPr>
              <a:t>3. Osredotočaj se na vtise, ki so vezani na ‚rdečo nit‘</a:t>
            </a:r>
            <a:r>
              <a:rPr lang="en-GB" sz="1200" dirty="0">
                <a:solidFill>
                  <a:schemeClr val="tx1"/>
                </a:solidFill>
              </a:rPr>
              <a:t>.</a:t>
            </a:r>
            <a:endParaRPr lang="en-GB" dirty="0"/>
          </a:p>
          <a:p>
            <a:pPr marL="0" indent="0">
              <a:buNone/>
            </a:pPr>
            <a:r>
              <a:rPr lang="sl-SI" sz="1200" dirty="0">
                <a:solidFill>
                  <a:schemeClr val="tx1"/>
                </a:solidFill>
              </a:rPr>
              <a:t>4. Poudari pozitivne občutke, kontroliraj negative</a:t>
            </a:r>
            <a:r>
              <a:rPr lang="en-GB" sz="1200" dirty="0">
                <a:solidFill>
                  <a:schemeClr val="tx1"/>
                </a:solidFill>
              </a:rPr>
              <a:t>.</a:t>
            </a:r>
            <a:endParaRPr lang="en-GB" dirty="0"/>
          </a:p>
          <a:p>
            <a:pPr marL="0" indent="0">
              <a:buNone/>
            </a:pPr>
            <a:r>
              <a:rPr lang="sl-SI" sz="1200" spc="-20" dirty="0">
                <a:solidFill>
                  <a:schemeClr val="tx1"/>
                </a:solidFill>
              </a:rPr>
              <a:t>5. </a:t>
            </a:r>
            <a:r>
              <a:rPr lang="en-GB" sz="1200" spc="-20" dirty="0">
                <a:solidFill>
                  <a:schemeClr val="tx1"/>
                </a:solidFill>
              </a:rPr>
              <a:t>… </a:t>
            </a:r>
            <a:r>
              <a:rPr lang="sl-SI" sz="1200" spc="-20" dirty="0">
                <a:solidFill>
                  <a:schemeClr val="tx1"/>
                </a:solidFill>
              </a:rPr>
              <a:t>gosta z izkustvom ne preobremenjuj</a:t>
            </a:r>
            <a:r>
              <a:rPr lang="en-GB" sz="1200" spc="-20" dirty="0">
                <a:solidFill>
                  <a:schemeClr val="tx1"/>
                </a:solidFill>
              </a:rPr>
              <a:t>.</a:t>
            </a:r>
            <a:endParaRPr lang="en-GB" dirty="0"/>
          </a:p>
          <a:p>
            <a:pPr marL="0" indent="0">
              <a:buNone/>
            </a:pPr>
            <a:r>
              <a:rPr lang="sl-SI" dirty="0"/>
              <a:t>6. </a:t>
            </a:r>
            <a:r>
              <a:rPr lang="en-GB" dirty="0"/>
              <a:t>… </a:t>
            </a:r>
            <a:r>
              <a:rPr lang="sl-SI" dirty="0"/>
              <a:t>zgodbo razširi tudi na obdobje, ko sta se že razšla in se je dejansko izkustvo prenehalo</a:t>
            </a:r>
            <a:r>
              <a:rPr lang="en-GB" sz="1200" dirty="0">
                <a:solidFill>
                  <a:schemeClr val="tx1"/>
                </a:solidFill>
              </a:rPr>
              <a:t>.</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21</a:t>
            </a:fld>
            <a:endParaRPr lang="en-US"/>
          </a:p>
        </p:txBody>
      </p:sp>
    </p:spTree>
    <p:extLst>
      <p:ext uri="{BB962C8B-B14F-4D97-AF65-F5344CB8AC3E}">
        <p14:creationId xmlns:p14="http://schemas.microsoft.com/office/powerpoint/2010/main" val="2934464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2927154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26</a:t>
            </a:fld>
            <a:endParaRPr lang="en-US"/>
          </a:p>
        </p:txBody>
      </p:sp>
    </p:spTree>
    <p:extLst>
      <p:ext uri="{BB962C8B-B14F-4D97-AF65-F5344CB8AC3E}">
        <p14:creationId xmlns:p14="http://schemas.microsoft.com/office/powerpoint/2010/main" val="324261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sl-SI" sz="1200" b="0" spc="-30" dirty="0">
                <a:solidFill>
                  <a:schemeClr val="tx1"/>
                </a:solidFill>
              </a:rPr>
              <a:t>Vsako izkustvo mora biti natančno načrtovano</a:t>
            </a:r>
            <a:r>
              <a:rPr lang="en-GB" sz="1200" b="0" spc="-30" dirty="0">
                <a:solidFill>
                  <a:schemeClr val="tx1"/>
                </a:solidFill>
              </a:rPr>
              <a:t>. </a:t>
            </a:r>
            <a:endParaRPr lang="en-GB" sz="1200" b="0" spc="-30" dirty="0"/>
          </a:p>
          <a:p>
            <a:pPr marL="171450" marR="0" lvl="0" indent="-1714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sl-SI" sz="1200" b="0" spc="-30" dirty="0"/>
              <a:t>Glede na izkustvo, ima lahko vsaka najmanjša negativna izkušnja negativne posledice </a:t>
            </a:r>
            <a:r>
              <a:rPr lang="en-GB" sz="1200" b="0" spc="-30" dirty="0"/>
              <a:t>(</a:t>
            </a:r>
            <a:r>
              <a:rPr lang="sl-SI" sz="1200" b="0" spc="-30" dirty="0"/>
              <a:t>prim.</a:t>
            </a:r>
            <a:r>
              <a:rPr lang="en-GB" sz="1200" b="0" spc="-30" dirty="0"/>
              <a:t>, </a:t>
            </a:r>
            <a:r>
              <a:rPr lang="sl-SI" sz="1200" b="0" spc="-30" dirty="0"/>
              <a:t>mobilni telefon, ki med sestankom neprestano vibrira</a:t>
            </a:r>
            <a:r>
              <a:rPr lang="en-GB" sz="1200" b="0" spc="-30" dirty="0"/>
              <a:t>).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78158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None/>
              <a:tabLst/>
              <a:defRPr/>
            </a:pPr>
            <a:endParaRPr lang="en-GB" sz="1200" b="0" spc="-3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3585569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spc="-20" dirty="0">
                <a:solidFill>
                  <a:schemeClr val="tx1"/>
                </a:solidFill>
              </a:rPr>
              <a:t>Spominki so eni najpomembnejših elementov potovanja, ki jih gost odnese s seboj. Hkrati spominkov gostje tipično pripisujejo večjo vrednost od njihove dejanske vrednosti</a:t>
            </a:r>
            <a:r>
              <a:rPr lang="en-GB" sz="1200" spc="-20" dirty="0">
                <a:solidFill>
                  <a:schemeClr val="tx1"/>
                </a:solidFill>
              </a:rPr>
              <a:t>. </a:t>
            </a:r>
            <a:r>
              <a:rPr lang="sl-SI" sz="1200" spc="-20" dirty="0">
                <a:solidFill>
                  <a:schemeClr val="tx1"/>
                </a:solidFill>
              </a:rPr>
              <a:t>Zato so gostje pogosto </a:t>
            </a:r>
            <a:r>
              <a:rPr lang="sl-SI" sz="1200" b="1" spc="-20" dirty="0">
                <a:solidFill>
                  <a:schemeClr val="tx1"/>
                </a:solidFill>
              </a:rPr>
              <a:t>pripravljeni plačati več</a:t>
            </a:r>
            <a:r>
              <a:rPr lang="en-GB" sz="1200" spc="-20" dirty="0">
                <a:solidFill>
                  <a:schemeClr val="tx1"/>
                </a:solidFill>
              </a:rPr>
              <a:t>, </a:t>
            </a:r>
            <a:r>
              <a:rPr lang="sl-SI" sz="1200" spc="-20" dirty="0">
                <a:solidFill>
                  <a:schemeClr val="tx1"/>
                </a:solidFill>
              </a:rPr>
              <a:t>saj </a:t>
            </a:r>
            <a:r>
              <a:rPr lang="sl-SI" sz="1200" i="1" spc="-20" dirty="0">
                <a:solidFill>
                  <a:schemeClr val="tx1"/>
                </a:solidFill>
              </a:rPr>
              <a:t>čustvena vrednost izdelka presega dejanske stroške izdelka</a:t>
            </a:r>
            <a:r>
              <a:rPr lang="en-GB" sz="1200" i="1" spc="-20" dirty="0">
                <a:solidFill>
                  <a:schemeClr val="tx1"/>
                </a:solidFill>
              </a:rPr>
              <a:t>.</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647632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buClr>
                <a:srgbClr val="F7981D"/>
              </a:buClr>
            </a:pPr>
            <a:r>
              <a:rPr lang="sl-SI" sz="1600" b="1" dirty="0">
                <a:solidFill>
                  <a:schemeClr val="bg1"/>
                </a:solidFill>
                <a:effectLst>
                  <a:outerShdw blurRad="38100" dist="38100" dir="2700000" algn="tl">
                    <a:srgbClr val="000000">
                      <a:alpha val="43137"/>
                    </a:srgbClr>
                  </a:outerShdw>
                </a:effectLst>
              </a:rPr>
              <a:t>Priložnosti</a:t>
            </a:r>
            <a:r>
              <a:rPr lang="en-GB" sz="1600" b="1" dirty="0">
                <a:solidFill>
                  <a:schemeClr val="bg1"/>
                </a:solidFill>
                <a:effectLst>
                  <a:outerShdw blurRad="38100" dist="38100" dir="2700000" algn="tl">
                    <a:srgbClr val="000000">
                      <a:alpha val="43137"/>
                    </a:srgbClr>
                  </a:outerShdw>
                </a:effectLst>
              </a:rPr>
              <a:t>:</a:t>
            </a:r>
          </a:p>
          <a:p>
            <a:pPr>
              <a:lnSpc>
                <a:spcPct val="150000"/>
              </a:lnSpc>
              <a:buClr>
                <a:srgbClr val="6ECECB"/>
              </a:buClr>
              <a:buFont typeface="Arial" panose="020B0604020202020204" pitchFamily="34" charset="0"/>
              <a:buChar char="•"/>
            </a:pPr>
            <a:r>
              <a:rPr lang="en-GB" sz="1200" b="0" dirty="0"/>
              <a:t> </a:t>
            </a:r>
            <a:r>
              <a:rPr lang="sl-SI" sz="1200" b="0" dirty="0"/>
              <a:t>Ustvarjalen način načrtovanja spominkov</a:t>
            </a:r>
            <a:r>
              <a:rPr lang="en-GB" sz="1200" b="0" dirty="0"/>
              <a:t>.</a:t>
            </a:r>
          </a:p>
          <a:p>
            <a:pPr>
              <a:lnSpc>
                <a:spcPct val="150000"/>
              </a:lnSpc>
              <a:buClr>
                <a:srgbClr val="6ECECB"/>
              </a:buClr>
              <a:buFont typeface="Arial" panose="020B0604020202020204" pitchFamily="34" charset="0"/>
              <a:buChar char="•"/>
            </a:pPr>
            <a:r>
              <a:rPr lang="en-GB" sz="1200" b="0" spc="-30" dirty="0"/>
              <a:t> </a:t>
            </a:r>
            <a:r>
              <a:rPr lang="sl-SI" sz="1200" b="0" spc="-30" dirty="0"/>
              <a:t>Z nizanjem spominkov vzpostavi</a:t>
            </a:r>
            <a:r>
              <a:rPr lang="en-GB" sz="1200" b="0" spc="-30" dirty="0"/>
              <a:t> </a:t>
            </a:r>
            <a:r>
              <a:rPr lang="en-GB" sz="1200" b="1" spc="-30" dirty="0"/>
              <a:t>“</a:t>
            </a:r>
            <a:r>
              <a:rPr lang="sl-SI" sz="1200" b="1" spc="-30" dirty="0"/>
              <a:t>najpomembnejše dogodke‘</a:t>
            </a:r>
            <a:r>
              <a:rPr lang="sl-SI" sz="1200" b="0" spc="-30" dirty="0"/>
              <a:t>.</a:t>
            </a:r>
            <a:endParaRPr lang="en-GB" sz="1200" b="0" spc="-30" dirty="0"/>
          </a:p>
          <a:p>
            <a:pPr>
              <a:lnSpc>
                <a:spcPct val="150000"/>
              </a:lnSpc>
              <a:buClr>
                <a:srgbClr val="6ECECB"/>
              </a:buClr>
              <a:buFont typeface="Arial" panose="020B0604020202020204" pitchFamily="34" charset="0"/>
              <a:buChar char="•"/>
            </a:pPr>
            <a:r>
              <a:rPr lang="en-GB" sz="1200" b="0" dirty="0"/>
              <a:t> </a:t>
            </a:r>
            <a:r>
              <a:rPr lang="sl-SI" sz="1200" b="0" dirty="0"/>
              <a:t>Impulzivno nakupovanje</a:t>
            </a:r>
            <a:endParaRPr lang="en-GB" sz="1200" b="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30</a:t>
            </a:fld>
            <a:endParaRPr lang="en-US"/>
          </a:p>
        </p:txBody>
      </p:sp>
    </p:spTree>
    <p:extLst>
      <p:ext uri="{BB962C8B-B14F-4D97-AF65-F5344CB8AC3E}">
        <p14:creationId xmlns:p14="http://schemas.microsoft.com/office/powerpoint/2010/main" val="4047283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b="0" spc="-20" dirty="0"/>
              <a:t>Vključitev vseh petih čutov predstavlja najelegantnejši in najpreprostejši način snovanja izkustva</a:t>
            </a:r>
            <a:r>
              <a:rPr lang="en-GB" sz="1200" b="0" spc="-20" dirty="0"/>
              <a:t>. </a:t>
            </a:r>
            <a:r>
              <a:rPr lang="sl-SI" sz="1200" b="0" spc="-20" dirty="0"/>
              <a:t>Zapolnitev izkustva z vključitvijo čustev na način, da se podpre in izpostavi glavna tema izkustva, je </a:t>
            </a:r>
            <a:r>
              <a:rPr lang="sl-SI" sz="1200" b="0" spc="-20"/>
              <a:t>temeljno načelo </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2160220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Pomembno je vedeti, kako vplivati ​​na čute in kakšen bo njihov učinek. Vsi občutki niso nujno pozitivni in nekatere kombinacije občutkov ne delujejo. Tako kot nekateri namigi zadostujejo za povečanje izkušnje skozi en sam čut, lahko tudi en občutek popolnoma ogrozi celotno izkušnjo.</a:t>
            </a:r>
          </a:p>
          <a:p>
            <a:endParaRPr lang="en-GB" b="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817727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1726462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solidFill>
                  <a:schemeClr val="tx1"/>
                </a:solidFill>
              </a:rPr>
              <a:t>Izkustva so četrti element ekonomske ponudbe v verigi naraščanja ekonomske vrednosti, po surovinah, proizvodih in storitvah</a:t>
            </a:r>
            <a:r>
              <a:rPr lang="en-GB" sz="1200" dirty="0">
                <a:solidFill>
                  <a:schemeClr val="tx1"/>
                </a:solidFill>
              </a:rPr>
              <a:t>. </a:t>
            </a:r>
            <a:r>
              <a:rPr lang="sl-SI" sz="1200" dirty="0">
                <a:solidFill>
                  <a:schemeClr val="tx1"/>
                </a:solidFill>
              </a:rPr>
              <a:t>Vsaka nadaljnja stopnja pomembno poveča vrednost, ki je vključena v proizvod</a:t>
            </a:r>
            <a:r>
              <a:rPr lang="en-GB" sz="1200" dirty="0">
                <a:solidFill>
                  <a:schemeClr val="tx1"/>
                </a:solidFill>
              </a:rPr>
              <a:t>. </a:t>
            </a:r>
            <a:r>
              <a:rPr lang="sl-SI" sz="1200" dirty="0">
                <a:solidFill>
                  <a:schemeClr val="tx1"/>
                </a:solidFill>
              </a:rPr>
              <a:t>Iz tega razloga so izkustva vrednejša kot storitve, saj jih hkrati tudi zajemajo</a:t>
            </a:r>
            <a:r>
              <a:rPr lang="en-GB" sz="1200" dirty="0">
                <a:solidFill>
                  <a:schemeClr val="tx1"/>
                </a:solidFill>
              </a:rPr>
              <a:t>. </a:t>
            </a:r>
            <a:r>
              <a:rPr lang="sl-SI" sz="1200" dirty="0">
                <a:solidFill>
                  <a:schemeClr val="tx1"/>
                </a:solidFill>
              </a:rPr>
              <a:t>Transformacija je tako temeljni del ekonomske ponudbe in je vključena v izkustvo</a:t>
            </a:r>
            <a:r>
              <a:rPr lang="en-GB" sz="1200" dirty="0">
                <a:solidFill>
                  <a:schemeClr val="tx1"/>
                </a:solidFill>
              </a:rPr>
              <a:t>.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9</a:t>
            </a:fld>
            <a:endParaRPr lang="en-US" dirty="0"/>
          </a:p>
        </p:txBody>
      </p:sp>
    </p:spTree>
    <p:extLst>
      <p:ext uri="{BB962C8B-B14F-4D97-AF65-F5344CB8AC3E}">
        <p14:creationId xmlns:p14="http://schemas.microsoft.com/office/powerpoint/2010/main" val="595141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325708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sl-SI" b="1" dirty="0"/>
              <a:t>Pasti ugodja</a:t>
            </a:r>
            <a:r>
              <a:rPr lang="en-GB" b="1" dirty="0"/>
              <a:t>: </a:t>
            </a:r>
            <a:r>
              <a:rPr lang="sl-SI" b="0" dirty="0"/>
              <a:t>K</a:t>
            </a:r>
            <a:r>
              <a:rPr lang="sl-SI" dirty="0"/>
              <a:t>o ponudba postane preveč podobna in se proizvodi med seboj razlikujejo zgolj po ceni, pademo v past ugodja</a:t>
            </a:r>
            <a:r>
              <a:rPr lang="en-US" dirty="0"/>
              <a:t>. </a:t>
            </a:r>
            <a:r>
              <a:rPr lang="sl-SI" dirty="0"/>
              <a:t>Zato konkurenca temelji na ceni in ne na dodani vrednosti</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b="1" dirty="0"/>
              <a:t>Izkušnje lahko postanejo lagodnejše</a:t>
            </a:r>
            <a:r>
              <a:rPr lang="en-US" b="1" dirty="0"/>
              <a:t>: </a:t>
            </a:r>
            <a:r>
              <a:rPr lang="sl-SI" sz="1200" dirty="0"/>
              <a:t>Izkustva postanejo manj navdušujoča, dokler gost ne izgubi interesa</a:t>
            </a:r>
            <a:r>
              <a:rPr lang="en-GB" sz="1200" dirty="0"/>
              <a:t>.</a:t>
            </a:r>
          </a:p>
          <a:p>
            <a:pPr marL="171450" indent="-171450">
              <a:buFont typeface="Arial" panose="020B0604020202020204" pitchFamily="34" charset="0"/>
              <a:buChar char="•"/>
            </a:pPr>
            <a:r>
              <a:rPr lang="sl-SI" dirty="0"/>
              <a:t>S </a:t>
            </a:r>
            <a:r>
              <a:rPr lang="sl-SI" dirty="0" err="1"/>
              <a:t>kustomizacijo</a:t>
            </a:r>
            <a:r>
              <a:rPr lang="sl-SI" dirty="0"/>
              <a:t> se </a:t>
            </a:r>
            <a:r>
              <a:rPr lang="sl-SI" b="1" dirty="0"/>
              <a:t>izognemo</a:t>
            </a:r>
            <a:r>
              <a:rPr lang="sl-SI" dirty="0"/>
              <a:t> </a:t>
            </a:r>
            <a:r>
              <a:rPr lang="sl-SI" dirty="0" err="1"/>
              <a:t>komodizaciji</a:t>
            </a:r>
            <a:r>
              <a:rPr lang="sl-SI" dirty="0"/>
              <a:t>.</a:t>
            </a:r>
            <a:r>
              <a:rPr lang="en-US" dirty="0"/>
              <a:t>.</a:t>
            </a:r>
          </a:p>
          <a:p>
            <a:pPr marL="171450" indent="-171450" algn="l">
              <a:buFont typeface="Arial" panose="020B0604020202020204" pitchFamily="34" charset="0"/>
              <a:buChar char="•"/>
            </a:pPr>
            <a:r>
              <a:rPr lang="sl-SI" b="1" dirty="0"/>
              <a:t>Masovno prilagajanje</a:t>
            </a:r>
            <a:r>
              <a:rPr lang="en-US" b="1" dirty="0"/>
              <a:t>:</a:t>
            </a:r>
            <a:r>
              <a:rPr lang="sl-SI" b="0" i="0" dirty="0">
                <a:solidFill>
                  <a:srgbClr val="202124"/>
                </a:solidFill>
                <a:effectLst/>
                <a:latin typeface="arial" panose="020B0604020202020204" pitchFamily="34" charset="0"/>
              </a:rPr>
              <a:t>Množična prilagoditev daje vsakomur točno tisto, kar si želi, vendar po ceni, ki jo je pripravljen plačati. Učinkovito služi strankam na edinstven način.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a:t>
            </a:r>
            <a:r>
              <a:rPr lang="sl-SI" b="1" dirty="0" err="1"/>
              <a:t>nostavno</a:t>
            </a:r>
            <a:r>
              <a:rPr lang="sl-SI" b="1" dirty="0"/>
              <a:t> &amp; drugačno</a:t>
            </a:r>
            <a:r>
              <a:rPr lang="en-US" b="1" dirty="0"/>
              <a:t>: </a:t>
            </a:r>
            <a:r>
              <a:rPr lang="sl-SI" dirty="0"/>
              <a:t>Izkušnje so najpreprostejša ekonomska ponudba za prilagajanje kupcu: nobena izkušnja ni enaka drugi.</a:t>
            </a:r>
            <a:endParaRPr lang="sl-SI"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b="1" dirty="0"/>
              <a:t>Izkustva, ki spreminjajo pogled na svet</a:t>
            </a:r>
            <a:r>
              <a:rPr lang="en-US" b="1" dirty="0"/>
              <a:t>: </a:t>
            </a:r>
            <a:r>
              <a:rPr lang="sl-SI" b="0" i="0" dirty="0">
                <a:solidFill>
                  <a:srgbClr val="202124"/>
                </a:solidFill>
                <a:effectLst/>
                <a:latin typeface="Google Sans"/>
              </a:rPr>
              <a:t>Izkušnje je treba prilagoditi kupcu, saj bo zgolj slednje ustvarilo transformacijo.</a:t>
            </a:r>
            <a:endParaRPr lang="en-US" dirty="0"/>
          </a:p>
          <a:p>
            <a:endParaRPr lang="en-US" dirty="0"/>
          </a:p>
          <a:p>
            <a:endParaRPr lang="en-US"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37</a:t>
            </a:fld>
            <a:endParaRPr lang="en-US"/>
          </a:p>
        </p:txBody>
      </p:sp>
    </p:spTree>
    <p:extLst>
      <p:ext uri="{BB962C8B-B14F-4D97-AF65-F5344CB8AC3E}">
        <p14:creationId xmlns:p14="http://schemas.microsoft.com/office/powerpoint/2010/main" val="2061517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Večanje ekonomske vrednosti pomeni, da se vzpostavlja način dela, da bi zadovoljili potrebe strank. Kljub temu se preobrazbe dogajajo na individualni ravni in ljudi ni mogoče vedno prisiliti k transformaciji. Ponudniki (ali izvajalci transformacije) lahko v najboljšem primeru ustvarijo pravo situacijo, v kateri se lahko zgodi ustrezna sprememba, kar pomeni uprizoritev pravih izkušenj, ki vključujejo prave storitve in pravo blago.</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1508467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b="1" dirty="0"/>
              <a:t>Vodenje transformacije </a:t>
            </a:r>
            <a:r>
              <a:rPr lang="sl-SI" dirty="0"/>
              <a:t>pomeni določanje pravega nabora izkušenj, ki spreminjajo življenje in so potrebne za usmerjanje gostov pri doseganju njihovih ciljev. Kljub temu gostje, ki si želijo preobrazbe, pogosto ne znajo ali ne morejo izraziti svojih želja.</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2441697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41</a:t>
            </a:fld>
            <a:endParaRPr lang="en-US"/>
          </a:p>
        </p:txBody>
      </p:sp>
    </p:spTree>
    <p:extLst>
      <p:ext uri="{BB962C8B-B14F-4D97-AF65-F5344CB8AC3E}">
        <p14:creationId xmlns:p14="http://schemas.microsoft.com/office/powerpoint/2010/main" val="200549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47</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48</a:t>
            </a:fld>
            <a:endParaRPr lang="en-US"/>
          </a:p>
        </p:txBody>
      </p:sp>
    </p:spTree>
    <p:extLst>
      <p:ext uri="{BB962C8B-B14F-4D97-AF65-F5344CB8AC3E}">
        <p14:creationId xmlns:p14="http://schemas.microsoft.com/office/powerpoint/2010/main" val="2036069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50</a:t>
            </a:fld>
            <a:endParaRPr lang="en-US"/>
          </a:p>
        </p:txBody>
      </p:sp>
    </p:spTree>
    <p:extLst>
      <p:ext uri="{BB962C8B-B14F-4D97-AF65-F5344CB8AC3E}">
        <p14:creationId xmlns:p14="http://schemas.microsoft.com/office/powerpoint/2010/main" val="302695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10</a:t>
            </a:fld>
            <a:endParaRPr lang="en-US" dirty="0"/>
          </a:p>
        </p:txBody>
      </p:sp>
    </p:spTree>
    <p:extLst>
      <p:ext uri="{BB962C8B-B14F-4D97-AF65-F5344CB8AC3E}">
        <p14:creationId xmlns:p14="http://schemas.microsoft.com/office/powerpoint/2010/main" val="57840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solidFill>
                  <a:schemeClr val="tx1"/>
                </a:solidFill>
              </a:rPr>
              <a:t>Pripraviti izkustvo pomeni animirati in vključiti kupca.</a:t>
            </a:r>
            <a:r>
              <a:rPr lang="en-GB" sz="1200" dirty="0">
                <a:solidFill>
                  <a:schemeClr val="tx1"/>
                </a:solidFill>
              </a:rPr>
              <a:t> </a:t>
            </a:r>
            <a:r>
              <a:rPr lang="sl-SI" sz="1200" dirty="0">
                <a:solidFill>
                  <a:schemeClr val="tx1"/>
                </a:solidFill>
              </a:rPr>
              <a:t>Izkustvo je doseženo s kombinacijo </a:t>
            </a:r>
            <a:r>
              <a:rPr lang="en-GB" sz="1200" b="1" i="1" dirty="0">
                <a:solidFill>
                  <a:srgbClr val="F7981D"/>
                </a:solidFill>
              </a:rPr>
              <a:t>g</a:t>
            </a:r>
            <a:r>
              <a:rPr lang="sl-SI" sz="1200" b="1" i="1" dirty="0" err="1">
                <a:solidFill>
                  <a:srgbClr val="F7981D"/>
                </a:solidFill>
              </a:rPr>
              <a:t>ostove</a:t>
            </a:r>
            <a:r>
              <a:rPr lang="sl-SI" sz="1200" b="1" i="1" dirty="0">
                <a:solidFill>
                  <a:srgbClr val="F7981D"/>
                </a:solidFill>
              </a:rPr>
              <a:t> vključitve (</a:t>
            </a:r>
            <a:r>
              <a:rPr lang="sl-SI" sz="1200" b="1" i="1" dirty="0">
                <a:solidFill>
                  <a:srgbClr val="6ECECB"/>
                </a:solidFill>
              </a:rPr>
              <a:t>pasivna – aktivna</a:t>
            </a:r>
            <a:r>
              <a:rPr lang="en-GB" sz="1200" dirty="0">
                <a:solidFill>
                  <a:schemeClr val="tx1"/>
                </a:solidFill>
              </a:rPr>
              <a:t>) </a:t>
            </a:r>
            <a:r>
              <a:rPr lang="sl-SI" sz="1200" dirty="0">
                <a:solidFill>
                  <a:schemeClr val="tx1"/>
                </a:solidFill>
              </a:rPr>
              <a:t>in vrste</a:t>
            </a:r>
            <a:r>
              <a:rPr lang="en-GB" sz="1200" dirty="0">
                <a:solidFill>
                  <a:schemeClr val="tx1"/>
                </a:solidFill>
              </a:rPr>
              <a:t> </a:t>
            </a:r>
            <a:r>
              <a:rPr lang="sl-SI" sz="1200" b="1" i="1" dirty="0">
                <a:solidFill>
                  <a:srgbClr val="F7981D"/>
                </a:solidFill>
              </a:rPr>
              <a:t>povezave</a:t>
            </a:r>
            <a:r>
              <a:rPr lang="en-GB" sz="1200" dirty="0">
                <a:solidFill>
                  <a:schemeClr val="tx1"/>
                </a:solidFill>
              </a:rPr>
              <a:t> (</a:t>
            </a:r>
            <a:r>
              <a:rPr lang="sl-SI" sz="1200" dirty="0">
                <a:solidFill>
                  <a:schemeClr val="tx1"/>
                </a:solidFill>
              </a:rPr>
              <a:t>ali odnosa z okoljem</a:t>
            </a:r>
            <a:r>
              <a:rPr lang="en-GB" sz="1200" dirty="0">
                <a:solidFill>
                  <a:schemeClr val="tx1"/>
                </a:solidFill>
              </a:rPr>
              <a:t>)</a:t>
            </a:r>
            <a:r>
              <a:rPr lang="sl-SI" sz="1200" dirty="0">
                <a:solidFill>
                  <a:schemeClr val="tx1"/>
                </a:solidFill>
              </a:rPr>
              <a:t>, ki gosta vključi v dogodek </a:t>
            </a:r>
            <a:r>
              <a:rPr lang="en-GB" sz="1200" dirty="0">
                <a:solidFill>
                  <a:schemeClr val="tx1"/>
                </a:solidFill>
              </a:rPr>
              <a:t>(</a:t>
            </a:r>
            <a:r>
              <a:rPr lang="en-GB" sz="1200" b="1" dirty="0" err="1">
                <a:solidFill>
                  <a:srgbClr val="6ECECB"/>
                </a:solidFill>
              </a:rPr>
              <a:t>abso</a:t>
            </a:r>
            <a:r>
              <a:rPr lang="sl-SI" sz="1200" b="1" dirty="0" err="1">
                <a:solidFill>
                  <a:srgbClr val="6ECECB"/>
                </a:solidFill>
              </a:rPr>
              <a:t>rbcija</a:t>
            </a:r>
            <a:r>
              <a:rPr lang="sl-SI" sz="1200" b="1" dirty="0">
                <a:solidFill>
                  <a:srgbClr val="6ECECB"/>
                </a:solidFill>
              </a:rPr>
              <a:t> - potopitev</a:t>
            </a:r>
            <a:r>
              <a:rPr lang="en-GB" sz="1200" dirty="0">
                <a:solidFill>
                  <a:schemeClr val="tx1"/>
                </a:solidFill>
              </a:rPr>
              <a:t>). </a:t>
            </a:r>
            <a:r>
              <a:rPr lang="sl-SI" sz="1200" dirty="0">
                <a:solidFill>
                  <a:schemeClr val="tx1"/>
                </a:solidFill>
              </a:rPr>
              <a:t>Kombinacija med tema dvema postavkama vzpostavlja štiri stopnje izkustva</a:t>
            </a:r>
            <a:r>
              <a:rPr lang="en-GB" sz="1200" dirty="0">
                <a:solidFill>
                  <a:schemeClr val="tx1"/>
                </a:solidFill>
              </a:rPr>
              <a:t>: </a:t>
            </a:r>
            <a:r>
              <a:rPr lang="sl-SI" sz="1200" dirty="0">
                <a:solidFill>
                  <a:schemeClr val="tx1"/>
                </a:solidFill>
              </a:rPr>
              <a:t>Zabava</a:t>
            </a:r>
            <a:r>
              <a:rPr lang="en-GB" sz="1200" dirty="0">
                <a:solidFill>
                  <a:schemeClr val="tx1"/>
                </a:solidFill>
              </a:rPr>
              <a:t>, </a:t>
            </a:r>
            <a:r>
              <a:rPr lang="sl-SI" sz="1200" dirty="0">
                <a:solidFill>
                  <a:schemeClr val="tx1"/>
                </a:solidFill>
              </a:rPr>
              <a:t>Izobraževanje</a:t>
            </a:r>
            <a:r>
              <a:rPr lang="en-GB" sz="1200" dirty="0">
                <a:solidFill>
                  <a:schemeClr val="tx1"/>
                </a:solidFill>
              </a:rPr>
              <a:t>, </a:t>
            </a:r>
            <a:r>
              <a:rPr lang="sl-SI" sz="1200" dirty="0">
                <a:solidFill>
                  <a:schemeClr val="tx1"/>
                </a:solidFill>
              </a:rPr>
              <a:t>Estetika in Odmik</a:t>
            </a:r>
            <a:r>
              <a:rPr lang="en-GB" sz="120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1" spc="-20" dirty="0">
                <a:solidFill>
                  <a:schemeClr val="tx1"/>
                </a:solidFill>
              </a:rPr>
              <a:t>Kompleksnejše izkušnje </a:t>
            </a:r>
            <a:r>
              <a:rPr lang="sl-SI" sz="1200" b="0" spc="-20" dirty="0">
                <a:solidFill>
                  <a:schemeClr val="tx1"/>
                </a:solidFill>
              </a:rPr>
              <a:t>se vzpostavijo s kombinacijo </a:t>
            </a:r>
            <a:r>
              <a:rPr lang="sl-SI" sz="1200" b="1" spc="-20" dirty="0">
                <a:solidFill>
                  <a:schemeClr val="tx1"/>
                </a:solidFill>
              </a:rPr>
              <a:t>elementov iz različni dimenzij</a:t>
            </a:r>
            <a:r>
              <a:rPr lang="en-GB" sz="1200" b="0" spc="-20" dirty="0">
                <a:solidFill>
                  <a:schemeClr val="tx1"/>
                </a:solidFill>
              </a:rPr>
              <a:t>. </a:t>
            </a:r>
            <a:r>
              <a:rPr lang="sl-SI" sz="1200" b="0" spc="-20" dirty="0">
                <a:solidFill>
                  <a:schemeClr val="tx1"/>
                </a:solidFill>
              </a:rPr>
              <a:t>Najgloblja izkušnja skombinira elemente vseh štirih prostorov in vzpostavi drugačen občutek za prostor, kjer si gost želi preživeti več časa in podaljšati potovanje </a:t>
            </a:r>
            <a:r>
              <a:rPr lang="en-GB" sz="1200" b="0" spc="-20" dirty="0">
                <a:solidFill>
                  <a:schemeClr val="tx1"/>
                </a:solidFill>
              </a:rPr>
              <a:t>(</a:t>
            </a:r>
            <a:r>
              <a:rPr lang="en-GB" sz="1200" b="1" i="1" spc="-20" dirty="0">
                <a:solidFill>
                  <a:schemeClr val="tx1"/>
                </a:solidFill>
              </a:rPr>
              <a:t>sweet spot</a:t>
            </a:r>
            <a:r>
              <a:rPr lang="en-GB" sz="1200" b="0" spc="-20" dirty="0">
                <a:solidFill>
                  <a:schemeClr val="tx1"/>
                </a:solidFill>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94190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t>Turisti bodo v izkustvo vstopali skozi predstavo</a:t>
            </a:r>
            <a:r>
              <a:rPr lang="en-GB" sz="1200" dirty="0"/>
              <a:t>. </a:t>
            </a:r>
            <a:r>
              <a:rPr lang="sl-SI" sz="1200" dirty="0"/>
              <a:t>Predstave, kulturni dogodki in festivali so pomembni elementi nastopajočih, med tem ko je pripovedovanje šal in anekdot meša komponente drugih dejavnikov izkustva</a:t>
            </a:r>
            <a:r>
              <a:rPr lang="en-GB" sz="1200" dirty="0"/>
              <a:t> (</a:t>
            </a:r>
            <a:r>
              <a:rPr lang="sl-SI" sz="1200" dirty="0"/>
              <a:t>prim</a:t>
            </a:r>
            <a:r>
              <a:rPr lang="en-GB" sz="1200" dirty="0"/>
              <a:t>.: </a:t>
            </a:r>
            <a:r>
              <a:rPr lang="sl-SI" sz="1200" dirty="0"/>
              <a:t>pripovedovanje šale med vzponom na goro ali krajšim postankom</a:t>
            </a:r>
            <a:r>
              <a:rPr lang="en-GB" sz="1200" dirty="0"/>
              <a:t>). </a:t>
            </a:r>
            <a:r>
              <a:rPr lang="sl-SI" sz="1200" dirty="0"/>
              <a:t>Umetnost, glasba, kulturne znamenitosti, atrakcije in celo nekatere trgovine so lahko mesta, ki ponujajo okolje za izkustvo</a:t>
            </a:r>
            <a:r>
              <a:rPr lang="en-GB" sz="1200" dirty="0"/>
              <a:t>.</a:t>
            </a:r>
            <a:endParaRPr lang="en-GB" sz="120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99316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269550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t>V kontekstu odmika, ljudje iščejo aktivnosti in trenutke, ki se razlikujejo od njihovega vsakdanjega življenja</a:t>
            </a:r>
            <a:r>
              <a:rPr lang="en-US" sz="1200" dirty="0"/>
              <a:t>. </a:t>
            </a:r>
            <a:r>
              <a:rPr lang="sl-SI" sz="1200" dirty="0"/>
              <a:t>Vstopajo na potovanje, ki jih omogoča ‚odmik‘ v nov prostor, novo aktivnost, kjer lahko preživijo čas</a:t>
            </a:r>
            <a:r>
              <a:rPr lang="en-US" sz="1200" dirty="0"/>
              <a:t>. </a:t>
            </a:r>
            <a:r>
              <a:rPr lang="sl-SI" sz="1200" dirty="0"/>
              <a:t>Aktivno se vključujejo v tiste aktivnosti, kjer postajajo akterji, kjer imajo možnost nastopanja in izkustva</a:t>
            </a:r>
            <a:r>
              <a:rPr lang="en-US" sz="1200" dirty="0"/>
              <a:t>. </a:t>
            </a:r>
            <a:r>
              <a:rPr lang="sl-SI" sz="1200" dirty="0"/>
              <a:t>Adrenalinska potovanja so pretežno vezana na izkustvo odmika</a:t>
            </a:r>
            <a:r>
              <a:rPr lang="en-US" sz="1200" dirty="0"/>
              <a:t>. </a:t>
            </a:r>
            <a:endParaRPr lang="en-GB" sz="120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1884354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spc="-20" dirty="0"/>
              <a:t>Estetična izkustva so primerna za zbiranje prijetni spominov</a:t>
            </a:r>
            <a:r>
              <a:rPr lang="en-GB" sz="1200" spc="-20" dirty="0"/>
              <a:t>. </a:t>
            </a:r>
            <a:r>
              <a:rPr lang="sl-SI" sz="1200" spc="-20" dirty="0"/>
              <a:t>So rezultat atmosfere, ki gostu omogoča izkustvo. Zato je pomembno, da se vzpostavljajo vabljiva in privlačna okolja, kjer ljudje radi preživljajo svoj čas</a:t>
            </a:r>
            <a:r>
              <a:rPr lang="en-GB" sz="1200" spc="-20" dirty="0"/>
              <a:t>. </a:t>
            </a:r>
            <a:r>
              <a:rPr lang="sl-SI" sz="1200" spc="-20" dirty="0"/>
              <a:t>Potovanja, ki omogočajo prevoz ali hojo skozi slikovite vasi, razgledne točke in tipično arhitekturo pokrajine, so zgolj nekateri primeri estetskih izkustev</a:t>
            </a:r>
            <a:r>
              <a:rPr lang="en-GB" sz="1200" spc="-20" dirty="0"/>
              <a:t>.</a:t>
            </a:r>
            <a:r>
              <a:rPr lang="sl-SI" sz="1200" spc="-20" dirty="0"/>
              <a:t> Estetska izkustva so sicer vključena tudi v zasnovo hotelov, kavarn, restavracij in trgovin</a:t>
            </a:r>
            <a:r>
              <a:rPr lang="en-GB" sz="1200" spc="-20" dirty="0"/>
              <a:t>.</a:t>
            </a:r>
            <a:endParaRPr lang="en-GB" sz="1200" spc="-2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3647664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20</a:t>
            </a:fld>
            <a:endParaRPr lang="en-US"/>
          </a:p>
        </p:txBody>
      </p:sp>
    </p:spTree>
    <p:extLst>
      <p:ext uri="{BB962C8B-B14F-4D97-AF65-F5344CB8AC3E}">
        <p14:creationId xmlns:p14="http://schemas.microsoft.com/office/powerpoint/2010/main" val="3608701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N0mfjXPUr6c" TargetMode="External"/><Relationship Id="rId2" Type="http://schemas.openxmlformats.org/officeDocument/2006/relationships/slideLayout" Target="../slideLayouts/slideLayout20.xml"/><Relationship Id="rId1" Type="http://schemas.openxmlformats.org/officeDocument/2006/relationships/video" Target="https://www.youtube.com/embed/N0mfjXPUr6c?feature=oembed"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6.jp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hyperlink" Target="https://youtu.be/xGkkUQib_Lw" TargetMode="External"/><Relationship Id="rId2" Type="http://schemas.openxmlformats.org/officeDocument/2006/relationships/slideLayout" Target="../slideLayouts/slideLayout20.xml"/><Relationship Id="rId1" Type="http://schemas.openxmlformats.org/officeDocument/2006/relationships/video" Target="https://www.youtube.com/embed/xGkkUQib_Lw?feature=oembed" TargetMode="External"/><Relationship Id="rId5" Type="http://schemas.openxmlformats.org/officeDocument/2006/relationships/image" Target="../media/image53.jpe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hyperlink" Target="https://www.adventuretravelnews.com/research-reveals-adventure-travelers-primarily-motivated-by-transformation" TargetMode="External"/><Relationship Id="rId3" Type="http://schemas.openxmlformats.org/officeDocument/2006/relationships/image" Target="../media/image63.jpeg"/><Relationship Id="rId7" Type="http://schemas.openxmlformats.org/officeDocument/2006/relationships/hyperlink" Target="http://skiftx.com/wp-content/uploads/2018/04/The-Rise-of-Transformative-Travel.pdf" TargetMode="External"/><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hyperlink" Target="https://www.nationalgeographic.com/travel/intelligent-travel/2015/08/11/transformed-by-travel-nine-stories-afitz/" TargetMode="External"/><Relationship Id="rId5" Type="http://schemas.openxmlformats.org/officeDocument/2006/relationships/image" Target="../media/image65.jpe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4B1FQzw1VRA" TargetMode="External"/><Relationship Id="rId2" Type="http://schemas.openxmlformats.org/officeDocument/2006/relationships/slideLayout" Target="../slideLayouts/slideLayout20.xml"/><Relationship Id="rId1" Type="http://schemas.openxmlformats.org/officeDocument/2006/relationships/video" Target="https://www.youtube.com/embed/4B1FQzw1VRA?feature=oembed" TargetMode="External"/><Relationship Id="rId5" Type="http://schemas.openxmlformats.org/officeDocument/2006/relationships/image" Target="../media/image72.jpe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video" Target="https://www.youtube.com/embed/CwLkqILkuSo?feature=oembed" TargetMode="External"/><Relationship Id="rId7" Type="http://schemas.openxmlformats.org/officeDocument/2006/relationships/image" Target="../media/image74.png"/><Relationship Id="rId12" Type="http://schemas.openxmlformats.org/officeDocument/2006/relationships/image" Target="../media/image76.jpeg"/><Relationship Id="rId2" Type="http://schemas.openxmlformats.org/officeDocument/2006/relationships/video" Target="https://www.youtube.com/embed/HLy2MZy3Fcg?feature=oembed" TargetMode="External"/><Relationship Id="rId1" Type="http://schemas.openxmlformats.org/officeDocument/2006/relationships/video" Target="https://www.youtube.com/embed/uB4RlS46LAs?feature=oembed" TargetMode="External"/><Relationship Id="rId6" Type="http://schemas.openxmlformats.org/officeDocument/2006/relationships/image" Target="../media/image73.jpeg"/><Relationship Id="rId11" Type="http://schemas.openxmlformats.org/officeDocument/2006/relationships/hyperlink" Target="https://youtu.be/CwLkqILkuSo" TargetMode="External"/><Relationship Id="rId5" Type="http://schemas.openxmlformats.org/officeDocument/2006/relationships/image" Target="../media/image4.png"/><Relationship Id="rId10" Type="http://schemas.openxmlformats.org/officeDocument/2006/relationships/hyperlink" Target="https://youtu.be/uB4RlS46LAs" TargetMode="External"/><Relationship Id="rId4" Type="http://schemas.openxmlformats.org/officeDocument/2006/relationships/slideLayout" Target="../slideLayouts/slideLayout6.xml"/><Relationship Id="rId9" Type="http://schemas.openxmlformats.org/officeDocument/2006/relationships/hyperlink" Target="https://youtu.be/HLy2MZy3Fcg"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hyperlink" Target="https://theconversation.com/the-experience-economy-will-not-fully-recover-consumers-will-pay-to-perform-in-future-instead-146265" TargetMode="External"/><Relationship Id="rId3" Type="http://schemas.openxmlformats.org/officeDocument/2006/relationships/hyperlink" Target="https://hbr.org/1998/07/welcome-to-the-experience-economy" TargetMode="External"/><Relationship Id="rId7" Type="http://schemas.openxmlformats.org/officeDocument/2006/relationships/hyperlink" Target="https://www.forbes.com/sites/blakemorgan/2019/01/02/nownership-no-problem-an-updated-look-at-why-millennials-value-experiences-over-owning-things/?sh=18b7226b522f" TargetMode="External"/><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hyperlink" Target="https://www.pcma.org/experience-economy-change-event-design/" TargetMode="External"/><Relationship Id="rId5" Type="http://schemas.openxmlformats.org/officeDocument/2006/relationships/hyperlink" Target="https://www.travelpulse.com/articles/travel-agents/tapping-into-the-experience-economy.html" TargetMode="External"/><Relationship Id="rId4" Type="http://schemas.openxmlformats.org/officeDocument/2006/relationships/hyperlink" Target="https://www.travel-off.com/transformational-travel/" TargetMode="External"/><Relationship Id="rId9" Type="http://schemas.openxmlformats.org/officeDocument/2006/relationships/hyperlink" Target="https://www.washingtonpost.com/lifestyle/travel/why-just-go-on-vacation-when-you-can-have-a-life-changing-experience/2018/07/11/a2886b6c-7eee-11e8-bb6b-c1cb691f1402_story.html"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jp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261607" y="4347596"/>
            <a:ext cx="7587377" cy="697353"/>
          </a:xfrm>
        </p:spPr>
        <p:txBody>
          <a:bodyPr/>
          <a:lstStyle/>
          <a:p>
            <a:r>
              <a:rPr lang="sl-SI" sz="4000" dirty="0">
                <a:solidFill>
                  <a:schemeClr val="bg1"/>
                </a:solidFill>
                <a:effectLst>
                  <a:outerShdw blurRad="38100" dist="38100" dir="2700000" algn="tl">
                    <a:srgbClr val="000000">
                      <a:alpha val="43137"/>
                    </a:srgbClr>
                  </a:outerShdw>
                </a:effectLst>
              </a:rPr>
              <a:t>Izkustvena ekonomija</a:t>
            </a:r>
            <a:endParaRPr lang="en-US" sz="4000" dirty="0">
              <a:solidFill>
                <a:schemeClr val="bg1"/>
              </a:solidFill>
              <a:effectLst>
                <a:outerShdw blurRad="38100" dist="38100" dir="2700000" algn="tl">
                  <a:srgbClr val="000000">
                    <a:alpha val="43137"/>
                  </a:srgbClr>
                </a:outerShdw>
              </a:effectLst>
            </a:endParaRP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044949"/>
            <a:ext cx="5278651" cy="697353"/>
          </a:xfrm>
        </p:spPr>
        <p:txBody>
          <a:bodyPr/>
          <a:lstStyle/>
          <a:p>
            <a:r>
              <a:rPr lang="en-US" b="1" dirty="0"/>
              <a:t>Modul 3</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Naraščanje vrednosti izkustva</a:t>
            </a:r>
            <a:endParaRPr lang="en-US" sz="3600" b="1" dirty="0"/>
          </a:p>
        </p:txBody>
      </p:sp>
      <p:sp>
        <p:nvSpPr>
          <p:cNvPr id="2" name="Retângulo: Canto Dobrado 1">
            <a:extLst>
              <a:ext uri="{FF2B5EF4-FFF2-40B4-BE49-F238E27FC236}">
                <a16:creationId xmlns:a16="http://schemas.microsoft.com/office/drawing/2014/main" id="{6215BA74-7030-4E5C-86CD-9D2080557C35}"/>
              </a:ext>
            </a:extLst>
          </p:cNvPr>
          <p:cNvSpPr/>
          <p:nvPr/>
        </p:nvSpPr>
        <p:spPr>
          <a:xfrm>
            <a:off x="320564" y="1204718"/>
            <a:ext cx="11575965" cy="4860180"/>
          </a:xfrm>
          <a:prstGeom prst="foldedCorner">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lnSpc>
                <a:spcPct val="150000"/>
              </a:lnSpc>
            </a:pPr>
            <a:r>
              <a:rPr lang="sl-SI" sz="2400" b="1" spc="-20" dirty="0">
                <a:solidFill>
                  <a:srgbClr val="ED7D31"/>
                </a:solidFill>
              </a:rPr>
              <a:t>Primer</a:t>
            </a:r>
            <a:r>
              <a:rPr lang="en-GB" sz="2400" b="1" spc="-20" dirty="0">
                <a:solidFill>
                  <a:srgbClr val="ED7D31"/>
                </a:solidFill>
              </a:rPr>
              <a:t>:</a:t>
            </a:r>
          </a:p>
          <a:p>
            <a:pPr>
              <a:lnSpc>
                <a:spcPct val="150000"/>
              </a:lnSpc>
            </a:pPr>
            <a:r>
              <a:rPr lang="sl-SI" sz="2400" spc="-20" dirty="0"/>
              <a:t>Sprva so ljudje rojstnodnevne torte doma pripravili sami iz osnovnih sestavin</a:t>
            </a:r>
            <a:r>
              <a:rPr lang="en-GB" sz="2400" spc="-20" dirty="0"/>
              <a:t> (</a:t>
            </a:r>
            <a:r>
              <a:rPr lang="sl-SI" sz="2400" spc="-20" dirty="0"/>
              <a:t>sladkor, maslo, jajca, mleko, moka itd.</a:t>
            </a:r>
            <a:r>
              <a:rPr lang="en-GB" sz="2400" spc="-20" dirty="0"/>
              <a:t>)</a:t>
            </a:r>
            <a:r>
              <a:rPr lang="sl-SI" sz="2400" spc="-20" dirty="0"/>
              <a:t> in ob minimalnih stroških (</a:t>
            </a:r>
            <a:r>
              <a:rPr lang="en-GB" sz="2400" spc="-20" dirty="0"/>
              <a:t>30 </a:t>
            </a:r>
            <a:r>
              <a:rPr lang="sl-SI" sz="2400" spc="-20" dirty="0"/>
              <a:t>centov/sestavino)</a:t>
            </a:r>
            <a:r>
              <a:rPr lang="en-GB" sz="2400" spc="-20" dirty="0"/>
              <a:t>. </a:t>
            </a:r>
            <a:r>
              <a:rPr lang="sl-SI" sz="2400" spc="-20" dirty="0"/>
              <a:t>Nato so se torte pričele peči iz </a:t>
            </a:r>
            <a:r>
              <a:rPr lang="sl-SI" sz="2400" spc="-20" dirty="0" err="1"/>
              <a:t>predpripravljene</a:t>
            </a:r>
            <a:r>
              <a:rPr lang="sl-SI" sz="2400" spc="-20" dirty="0"/>
              <a:t> mešanice sestavin za torto, ki jih je bilo mogoče nabaviti za ceno </a:t>
            </a:r>
            <a:r>
              <a:rPr lang="en-GB" sz="2400" spc="-20" dirty="0"/>
              <a:t>3,00 €. </a:t>
            </a:r>
            <a:r>
              <a:rPr lang="sl-SI" sz="2400" spc="-20" dirty="0"/>
              <a:t>Zatem se je peka tort preselila v lokalne slaščičarne in pekarne, ki so vsakodnevno (tudi po željah kupcev) pripravile sveže pečene torte vseh vrst. Cena omenjenih tort se je gibala okoli </a:t>
            </a:r>
            <a:r>
              <a:rPr lang="en-GB" sz="2400" spc="-20" dirty="0"/>
              <a:t>30,00 €. </a:t>
            </a:r>
            <a:r>
              <a:rPr lang="sl-SI" sz="2400" spc="-20" dirty="0"/>
              <a:t>V zadnjem času se vse več družin odloča za </a:t>
            </a:r>
            <a:r>
              <a:rPr lang="en-GB" sz="2400" spc="-20" dirty="0"/>
              <a:t>outsourcing </a:t>
            </a:r>
            <a:r>
              <a:rPr lang="sl-SI" sz="2400" spc="-20" dirty="0"/>
              <a:t>(najem) vseh sestavin zabave (dekoracija, animacija, vključno s torto)</a:t>
            </a:r>
            <a:r>
              <a:rPr lang="en-GB" sz="2400" spc="-20" dirty="0"/>
              <a:t>, </a:t>
            </a:r>
            <a:r>
              <a:rPr lang="sl-SI" sz="2400" spc="-20" dirty="0"/>
              <a:t>pavšalna cena za slednje pa se giblje okoli </a:t>
            </a:r>
            <a:r>
              <a:rPr lang="en-GB" sz="2400" spc="-20" dirty="0"/>
              <a:t>300,00 €.</a:t>
            </a:r>
            <a:r>
              <a:rPr lang="sl-SI" sz="2400" spc="-20" dirty="0"/>
              <a:t> </a:t>
            </a:r>
            <a:endParaRPr lang="en-GB" sz="2400" spc="-20" dirty="0"/>
          </a:p>
        </p:txBody>
      </p:sp>
    </p:spTree>
    <p:extLst>
      <p:ext uri="{BB962C8B-B14F-4D97-AF65-F5344CB8AC3E}">
        <p14:creationId xmlns:p14="http://schemas.microsoft.com/office/powerpoint/2010/main" val="4191015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eta: Para a Direita 27">
            <a:extLst>
              <a:ext uri="{FF2B5EF4-FFF2-40B4-BE49-F238E27FC236}">
                <a16:creationId xmlns:a16="http://schemas.microsoft.com/office/drawing/2014/main" id="{2680CFB1-4FAA-4CC6-9C90-157DF4AD3FE3}"/>
              </a:ext>
            </a:extLst>
          </p:cNvPr>
          <p:cNvSpPr/>
          <p:nvPr/>
        </p:nvSpPr>
        <p:spPr>
          <a:xfrm>
            <a:off x="2037920" y="4704891"/>
            <a:ext cx="10048976" cy="1361095"/>
          </a:xfrm>
          <a:prstGeom prst="rightArrow">
            <a:avLst/>
          </a:prstGeom>
          <a:solidFill>
            <a:srgbClr val="E8F8F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tângulo 35">
            <a:extLst>
              <a:ext uri="{FF2B5EF4-FFF2-40B4-BE49-F238E27FC236}">
                <a16:creationId xmlns:a16="http://schemas.microsoft.com/office/drawing/2014/main" id="{7B010195-F7D1-464B-8F44-5426D951E807}"/>
              </a:ext>
            </a:extLst>
          </p:cNvPr>
          <p:cNvSpPr/>
          <p:nvPr/>
        </p:nvSpPr>
        <p:spPr>
          <a:xfrm>
            <a:off x="10307152" y="4042743"/>
            <a:ext cx="1227594" cy="9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tângulo 31">
            <a:extLst>
              <a:ext uri="{FF2B5EF4-FFF2-40B4-BE49-F238E27FC236}">
                <a16:creationId xmlns:a16="http://schemas.microsoft.com/office/drawing/2014/main" id="{F2A4EC59-C8F1-4E10-A472-609B66D9253A}"/>
              </a:ext>
            </a:extLst>
          </p:cNvPr>
          <p:cNvSpPr/>
          <p:nvPr/>
        </p:nvSpPr>
        <p:spPr>
          <a:xfrm>
            <a:off x="8058168" y="4049076"/>
            <a:ext cx="1764000" cy="9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tângulo 29">
            <a:extLst>
              <a:ext uri="{FF2B5EF4-FFF2-40B4-BE49-F238E27FC236}">
                <a16:creationId xmlns:a16="http://schemas.microsoft.com/office/drawing/2014/main" id="{0BF3CC30-946C-402C-BCC2-219968C33915}"/>
              </a:ext>
            </a:extLst>
          </p:cNvPr>
          <p:cNvSpPr/>
          <p:nvPr/>
        </p:nvSpPr>
        <p:spPr>
          <a:xfrm>
            <a:off x="6387971" y="4030240"/>
            <a:ext cx="1224000" cy="9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tângulo 28">
            <a:extLst>
              <a:ext uri="{FF2B5EF4-FFF2-40B4-BE49-F238E27FC236}">
                <a16:creationId xmlns:a16="http://schemas.microsoft.com/office/drawing/2014/main" id="{444E9D35-AF31-4A68-AB54-C4429602FEB5}"/>
              </a:ext>
            </a:extLst>
          </p:cNvPr>
          <p:cNvSpPr/>
          <p:nvPr/>
        </p:nvSpPr>
        <p:spPr>
          <a:xfrm>
            <a:off x="2280746" y="4020664"/>
            <a:ext cx="1471448" cy="1004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Tabela 2">
            <a:extLst>
              <a:ext uri="{FF2B5EF4-FFF2-40B4-BE49-F238E27FC236}">
                <a16:creationId xmlns:a16="http://schemas.microsoft.com/office/drawing/2014/main" id="{26A25E82-B9D0-404A-A16D-9AD356A52A74}"/>
              </a:ext>
            </a:extLst>
          </p:cNvPr>
          <p:cNvGraphicFramePr>
            <a:graphicFrameLocks noGrp="1"/>
          </p:cNvGraphicFramePr>
          <p:nvPr>
            <p:extLst>
              <p:ext uri="{D42A27DB-BD31-4B8C-83A1-F6EECF244321}">
                <p14:modId xmlns:p14="http://schemas.microsoft.com/office/powerpoint/2010/main" val="4249967301"/>
              </p:ext>
            </p:extLst>
          </p:nvPr>
        </p:nvGraphicFramePr>
        <p:xfrm>
          <a:off x="214603" y="425137"/>
          <a:ext cx="11830054" cy="4625624"/>
        </p:xfrm>
        <a:graphic>
          <a:graphicData uri="http://schemas.openxmlformats.org/drawingml/2006/table">
            <a:tbl>
              <a:tblPr firstRow="1" firstCol="1" bandRow="1"/>
              <a:tblGrid>
                <a:gridCol w="1839264">
                  <a:extLst>
                    <a:ext uri="{9D8B030D-6E8A-4147-A177-3AD203B41FA5}">
                      <a16:colId xmlns:a16="http://schemas.microsoft.com/office/drawing/2014/main" val="2758617903"/>
                    </a:ext>
                  </a:extLst>
                </a:gridCol>
                <a:gridCol w="1773964">
                  <a:extLst>
                    <a:ext uri="{9D8B030D-6E8A-4147-A177-3AD203B41FA5}">
                      <a16:colId xmlns:a16="http://schemas.microsoft.com/office/drawing/2014/main" val="298040643"/>
                    </a:ext>
                  </a:extLst>
                </a:gridCol>
                <a:gridCol w="2391494">
                  <a:extLst>
                    <a:ext uri="{9D8B030D-6E8A-4147-A177-3AD203B41FA5}">
                      <a16:colId xmlns:a16="http://schemas.microsoft.com/office/drawing/2014/main" val="1964058004"/>
                    </a:ext>
                  </a:extLst>
                </a:gridCol>
                <a:gridCol w="1755009">
                  <a:extLst>
                    <a:ext uri="{9D8B030D-6E8A-4147-A177-3AD203B41FA5}">
                      <a16:colId xmlns:a16="http://schemas.microsoft.com/office/drawing/2014/main" val="2675833790"/>
                    </a:ext>
                  </a:extLst>
                </a:gridCol>
                <a:gridCol w="2123067">
                  <a:extLst>
                    <a:ext uri="{9D8B030D-6E8A-4147-A177-3AD203B41FA5}">
                      <a16:colId xmlns:a16="http://schemas.microsoft.com/office/drawing/2014/main" val="984806965"/>
                    </a:ext>
                  </a:extLst>
                </a:gridCol>
                <a:gridCol w="1947256">
                  <a:extLst>
                    <a:ext uri="{9D8B030D-6E8A-4147-A177-3AD203B41FA5}">
                      <a16:colId xmlns:a16="http://schemas.microsoft.com/office/drawing/2014/main" val="1732653221"/>
                    </a:ext>
                  </a:extLst>
                </a:gridCol>
              </a:tblGrid>
              <a:tr h="165806">
                <a:tc gridSpan="6">
                  <a:txBody>
                    <a:bodyPr/>
                    <a:lstStyle/>
                    <a:p>
                      <a:pPr indent="0" algn="ctr">
                        <a:lnSpc>
                          <a:spcPct val="100000"/>
                        </a:lnSpc>
                      </a:pPr>
                      <a:r>
                        <a:rPr lang="sl-SI"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Ekonomske razlike</a:t>
                      </a:r>
                      <a:endParaRPr lang="en-US"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hMerge="1">
                  <a:txBody>
                    <a:bodyPr/>
                    <a:lstStyle/>
                    <a:p>
                      <a:pPr indent="0" algn="ctr">
                        <a:lnSpc>
                          <a:spcPct val="150000"/>
                        </a:lnSpc>
                      </a:pPr>
                      <a:endParaRPr lang="en-US" sz="160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hMerge="1">
                  <a:txBody>
                    <a:bodyPr/>
                    <a:lstStyle/>
                    <a:p>
                      <a:pPr indent="0" algn="ctr">
                        <a:lnSpc>
                          <a:spcPct val="150000"/>
                        </a:lnSpc>
                      </a:pPr>
                      <a:endParaRPr lang="en-US" sz="160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hMerge="1">
                  <a:txBody>
                    <a:bodyPr/>
                    <a:lstStyle/>
                    <a:p>
                      <a:pPr indent="0" algn="ctr">
                        <a:lnSpc>
                          <a:spcPct val="150000"/>
                        </a:lnSpc>
                      </a:pPr>
                      <a:endParaRPr lang="en-US" sz="160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hMerge="1">
                  <a:txBody>
                    <a:bodyPr/>
                    <a:lstStyle/>
                    <a:p>
                      <a:pPr indent="0" algn="ctr">
                        <a:lnSpc>
                          <a:spcPct val="150000"/>
                        </a:lnSpc>
                      </a:pPr>
                      <a:endParaRPr lang="en-US" sz="160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hMerge="1">
                  <a:txBody>
                    <a:bodyPr/>
                    <a:lstStyle/>
                    <a:p>
                      <a:pPr indent="0" algn="ctr">
                        <a:lnSpc>
                          <a:spcPct val="150000"/>
                        </a:lnSpc>
                      </a:pPr>
                      <a:endParaRPr lang="en-US" sz="160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extLst>
                  <a:ext uri="{0D108BD9-81ED-4DB2-BD59-A6C34878D82A}">
                    <a16:rowId xmlns:a16="http://schemas.microsoft.com/office/drawing/2014/main" val="510339381"/>
                  </a:ext>
                </a:extLst>
              </a:tr>
              <a:tr h="331612">
                <a:tc>
                  <a:txBody>
                    <a:bodyPr/>
                    <a:lstStyle/>
                    <a:p>
                      <a:pPr indent="0" algn="just">
                        <a:lnSpc>
                          <a:spcPct val="100000"/>
                        </a:lnSpc>
                      </a:pPr>
                      <a:r>
                        <a:rPr lang="sl-SI"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Ponudba</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a:txBody>
                    <a:bodyPr/>
                    <a:lstStyle/>
                    <a:p>
                      <a:pPr indent="0" algn="ctr">
                        <a:lnSpc>
                          <a:spcPct val="100000"/>
                        </a:lnSpc>
                      </a:pPr>
                      <a:r>
                        <a:rPr lang="sl-SI"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Surovine</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a:txBody>
                    <a:bodyPr/>
                    <a:lstStyle/>
                    <a:p>
                      <a:pPr indent="0" algn="ctr">
                        <a:lnSpc>
                          <a:spcPct val="100000"/>
                        </a:lnSpc>
                      </a:pPr>
                      <a:r>
                        <a:rPr lang="sl-SI"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Proizvodi</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a:txBody>
                    <a:bodyPr/>
                    <a:lstStyle/>
                    <a:p>
                      <a:pPr indent="0" algn="ctr">
                        <a:lnSpc>
                          <a:spcPct val="100000"/>
                        </a:lnSpc>
                      </a:pPr>
                      <a:r>
                        <a:rPr lang="en-US"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S</a:t>
                      </a:r>
                      <a:r>
                        <a:rPr lang="sl-SI" sz="2000" b="1" spc="-20" baseline="0" dirty="0" err="1">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toritve</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a:txBody>
                    <a:bodyPr/>
                    <a:lstStyle/>
                    <a:p>
                      <a:pPr indent="0" algn="ctr">
                        <a:lnSpc>
                          <a:spcPct val="100000"/>
                        </a:lnSpc>
                      </a:pPr>
                      <a:r>
                        <a:rPr lang="sl-SI"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Izkustvo</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a:txBody>
                    <a:bodyPr/>
                    <a:lstStyle/>
                    <a:p>
                      <a:pPr indent="0" algn="ctr">
                        <a:lnSpc>
                          <a:spcPct val="100000"/>
                        </a:lnSpc>
                      </a:pPr>
                      <a:r>
                        <a:rPr lang="en-US" sz="2000" b="1" spc="-20" baseline="0" dirty="0" err="1">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Transforma</a:t>
                      </a:r>
                      <a:r>
                        <a:rPr lang="sl-SI" sz="2000" b="1" spc="-20" baseline="0" dirty="0" err="1">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cija</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extLst>
                  <a:ext uri="{0D108BD9-81ED-4DB2-BD59-A6C34878D82A}">
                    <a16:rowId xmlns:a16="http://schemas.microsoft.com/office/drawing/2014/main" val="192581956"/>
                  </a:ext>
                </a:extLst>
              </a:tr>
              <a:tr h="331612">
                <a:tc>
                  <a:txBody>
                    <a:bodyPr/>
                    <a:lstStyle/>
                    <a:p>
                      <a:pPr indent="0" algn="l">
                        <a:lnSpc>
                          <a:spcPct val="100000"/>
                        </a:lnSpc>
                      </a:pPr>
                      <a:r>
                        <a:rPr lang="sl-SI" sz="2000" b="1" spc="-20" baseline="0" dirty="0">
                          <a:effectLst/>
                          <a:latin typeface="+mn-lt"/>
                          <a:ea typeface="Times New Roman" panose="02020603050405020304" pitchFamily="18" charset="0"/>
                          <a:cs typeface="Arial" panose="020B0604020202020204" pitchFamily="34" charset="0"/>
                        </a:rPr>
                        <a:t>Ekonomija</a:t>
                      </a:r>
                      <a:endParaRPr lang="en-US" sz="2000" b="1" spc="-20" baseline="0" dirty="0">
                        <a:effectLst/>
                        <a:latin typeface="+mn-lt"/>
                        <a:ea typeface="Times New Roman" panose="02020603050405020304" pitchFamily="18"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Kmetijstvo</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err="1">
                          <a:effectLst/>
                          <a:latin typeface="+mn-lt"/>
                          <a:ea typeface="Times New Roman" panose="02020603050405020304" pitchFamily="18" charset="0"/>
                          <a:cs typeface="Arial" panose="020B0604020202020204" pitchFamily="34" charset="0"/>
                        </a:rPr>
                        <a:t>Indust</a:t>
                      </a:r>
                      <a:r>
                        <a:rPr lang="sl-SI" sz="2000" spc="-20" baseline="0" dirty="0" err="1">
                          <a:effectLst/>
                          <a:latin typeface="+mn-lt"/>
                          <a:ea typeface="Times New Roman" panose="02020603050405020304" pitchFamily="18" charset="0"/>
                          <a:cs typeface="Arial" panose="020B0604020202020204" pitchFamily="34" charset="0"/>
                        </a:rPr>
                        <a:t>rija</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S</a:t>
                      </a:r>
                      <a:r>
                        <a:rPr lang="sl-SI" sz="2000" spc="-20" baseline="0" dirty="0" err="1">
                          <a:effectLst/>
                          <a:latin typeface="+mn-lt"/>
                          <a:ea typeface="Times New Roman" panose="02020603050405020304" pitchFamily="18" charset="0"/>
                          <a:cs typeface="Arial" panose="020B0604020202020204" pitchFamily="34" charset="0"/>
                        </a:rPr>
                        <a:t>toritve</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Izkustvena</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err="1">
                          <a:effectLst/>
                          <a:latin typeface="+mn-lt"/>
                          <a:ea typeface="Times New Roman" panose="02020603050405020304" pitchFamily="18" charset="0"/>
                          <a:cs typeface="Arial" panose="020B0604020202020204" pitchFamily="34" charset="0"/>
                        </a:rPr>
                        <a:t>Transforma</a:t>
                      </a:r>
                      <a:r>
                        <a:rPr lang="sl-SI" sz="2000" spc="-20" baseline="0" dirty="0" err="1">
                          <a:effectLst/>
                          <a:latin typeface="+mn-lt"/>
                          <a:ea typeface="Times New Roman" panose="02020603050405020304" pitchFamily="18" charset="0"/>
                          <a:cs typeface="Arial" panose="020B0604020202020204" pitchFamily="34" charset="0"/>
                        </a:rPr>
                        <a:t>cija</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38972239"/>
                  </a:ext>
                </a:extLst>
              </a:tr>
              <a:tr h="331612">
                <a:tc>
                  <a:txBody>
                    <a:bodyPr/>
                    <a:lstStyle/>
                    <a:p>
                      <a:pPr indent="0" algn="l">
                        <a:lnSpc>
                          <a:spcPct val="100000"/>
                        </a:lnSpc>
                      </a:pPr>
                      <a:r>
                        <a:rPr lang="sl-SI" sz="2000" b="1" spc="-20" baseline="0" dirty="0">
                          <a:effectLst/>
                          <a:latin typeface="+mn-lt"/>
                          <a:ea typeface="Times New Roman" panose="02020603050405020304" pitchFamily="18" charset="0"/>
                          <a:cs typeface="Arial" panose="020B0604020202020204" pitchFamily="34" charset="0"/>
                        </a:rPr>
                        <a:t>Ekonomska funkcija</a:t>
                      </a:r>
                      <a:endParaRPr lang="en-US" sz="2000" b="1" spc="-20" baseline="0" dirty="0">
                        <a:effectLst/>
                        <a:latin typeface="+mn-lt"/>
                        <a:ea typeface="Times New Roman" panose="02020603050405020304" pitchFamily="18"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Pridelati</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Izdelati</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Izvesti</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Izkusiti</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Vodenje</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821330389"/>
                  </a:ext>
                </a:extLst>
              </a:tr>
              <a:tr h="331612">
                <a:tc>
                  <a:txBody>
                    <a:bodyPr/>
                    <a:lstStyle/>
                    <a:p>
                      <a:pPr indent="0" algn="l">
                        <a:lnSpc>
                          <a:spcPct val="100000"/>
                        </a:lnSpc>
                      </a:pPr>
                      <a:r>
                        <a:rPr lang="sl-SI" sz="2000" b="1" spc="-20" baseline="0" dirty="0">
                          <a:effectLst/>
                          <a:latin typeface="+mn-lt"/>
                          <a:ea typeface="Times New Roman" panose="02020603050405020304" pitchFamily="18" charset="0"/>
                          <a:cs typeface="Arial" panose="020B0604020202020204" pitchFamily="34" charset="0"/>
                        </a:rPr>
                        <a:t>Narava ponudbe</a:t>
                      </a:r>
                      <a:endParaRPr lang="en-US" sz="2000" b="1" spc="-20" baseline="0" dirty="0">
                        <a:effectLst/>
                        <a:latin typeface="+mn-lt"/>
                        <a:ea typeface="Times New Roman" panose="02020603050405020304" pitchFamily="18"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Zamenljivost</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Oprijemljivost</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1900" spc="-20" baseline="0" dirty="0">
                          <a:effectLst/>
                          <a:latin typeface="+mn-lt"/>
                          <a:ea typeface="Times New Roman" panose="02020603050405020304" pitchFamily="18" charset="0"/>
                          <a:cs typeface="Arial" panose="020B0604020202020204" pitchFamily="34" charset="0"/>
                        </a:rPr>
                        <a:t>Neoprijemljivost</a:t>
                      </a:r>
                      <a:endParaRPr lang="en-US" sz="19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Zapomnljivost</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Učinkovitost</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21908618"/>
                  </a:ext>
                </a:extLst>
              </a:tr>
              <a:tr h="166851">
                <a:tc>
                  <a:txBody>
                    <a:bodyPr/>
                    <a:lstStyle/>
                    <a:p>
                      <a:pPr indent="0" algn="l">
                        <a:lnSpc>
                          <a:spcPct val="100000"/>
                        </a:lnSpc>
                      </a:pPr>
                      <a:r>
                        <a:rPr lang="sl-SI" sz="2000" b="1" spc="-20" baseline="0" dirty="0">
                          <a:effectLst/>
                          <a:latin typeface="+mn-lt"/>
                          <a:ea typeface="Times New Roman" panose="02020603050405020304" pitchFamily="18" charset="0"/>
                          <a:cs typeface="Arial" panose="020B0604020202020204" pitchFamily="34" charset="0"/>
                        </a:rPr>
                        <a:t>Ključni dejavnik</a:t>
                      </a:r>
                      <a:endParaRPr lang="en-US" sz="2000" b="1" spc="-20" baseline="0" dirty="0">
                        <a:effectLst/>
                        <a:latin typeface="+mn-lt"/>
                        <a:ea typeface="Times New Roman" panose="02020603050405020304" pitchFamily="18"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N</a:t>
                      </a:r>
                      <a:r>
                        <a:rPr lang="sl-SI" sz="2000" spc="-20" baseline="0" dirty="0" err="1">
                          <a:effectLst/>
                          <a:latin typeface="+mn-lt"/>
                          <a:ea typeface="Times New Roman" panose="02020603050405020304" pitchFamily="18" charset="0"/>
                          <a:cs typeface="Arial" panose="020B0604020202020204" pitchFamily="34" charset="0"/>
                        </a:rPr>
                        <a:t>aravno</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err="1">
                          <a:effectLst/>
                          <a:latin typeface="+mn-lt"/>
                          <a:ea typeface="Times New Roman" panose="02020603050405020304" pitchFamily="18" charset="0"/>
                          <a:cs typeface="Arial" panose="020B0604020202020204" pitchFamily="34" charset="0"/>
                        </a:rPr>
                        <a:t>Standar</a:t>
                      </a:r>
                      <a:r>
                        <a:rPr lang="sl-SI" sz="2000" spc="-20" baseline="0" dirty="0" err="1">
                          <a:effectLst/>
                          <a:latin typeface="+mn-lt"/>
                          <a:ea typeface="Times New Roman" panose="02020603050405020304" pitchFamily="18" charset="0"/>
                          <a:cs typeface="Arial" panose="020B0604020202020204" pitchFamily="34" charset="0"/>
                        </a:rPr>
                        <a:t>dizirano</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1900" spc="-20" baseline="0" dirty="0">
                          <a:effectLst/>
                          <a:latin typeface="+mn-lt"/>
                          <a:ea typeface="Times New Roman" panose="02020603050405020304" pitchFamily="18" charset="0"/>
                          <a:cs typeface="Arial" panose="020B0604020202020204" pitchFamily="34" charset="0"/>
                        </a:rPr>
                        <a:t>Individualizirano</a:t>
                      </a:r>
                      <a:endParaRPr lang="en-US" sz="19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Osebno</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err="1">
                          <a:effectLst/>
                          <a:latin typeface="+mn-lt"/>
                          <a:ea typeface="Times New Roman" panose="02020603050405020304" pitchFamily="18" charset="0"/>
                          <a:cs typeface="Arial" panose="020B0604020202020204" pitchFamily="34" charset="0"/>
                        </a:rPr>
                        <a:t>Indivi</a:t>
                      </a:r>
                      <a:r>
                        <a:rPr lang="sl-SI" sz="2000" spc="-20" baseline="0" dirty="0">
                          <a:effectLst/>
                          <a:latin typeface="+mn-lt"/>
                          <a:ea typeface="Times New Roman" panose="02020603050405020304" pitchFamily="18" charset="0"/>
                          <a:cs typeface="Arial" panose="020B0604020202020204" pitchFamily="34" charset="0"/>
                        </a:rPr>
                        <a:t>dualna</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1828633446"/>
                  </a:ext>
                </a:extLst>
              </a:tr>
              <a:tr h="331612">
                <a:tc>
                  <a:txBody>
                    <a:bodyPr/>
                    <a:lstStyle/>
                    <a:p>
                      <a:pPr indent="0" algn="l">
                        <a:lnSpc>
                          <a:spcPct val="100000"/>
                        </a:lnSpc>
                      </a:pPr>
                      <a:r>
                        <a:rPr lang="sl-SI" sz="2000" b="1" spc="-20" baseline="0" dirty="0">
                          <a:effectLst/>
                          <a:latin typeface="+mn-lt"/>
                          <a:ea typeface="Times New Roman" panose="02020603050405020304" pitchFamily="18" charset="0"/>
                          <a:cs typeface="Arial" panose="020B0604020202020204" pitchFamily="34" charset="0"/>
                        </a:rPr>
                        <a:t>Način ponudbe</a:t>
                      </a:r>
                      <a:endParaRPr lang="en-US" sz="2000" b="1" spc="-20" baseline="0" dirty="0">
                        <a:effectLst/>
                        <a:latin typeface="+mn-lt"/>
                        <a:ea typeface="Times New Roman" panose="02020603050405020304" pitchFamily="18"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Hramba večjih količin</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Hramba po proizvodnji</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Opraviti glede na povpraševanje</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Se razkrije skozi izkustvo</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Trajanje čim dlje časa</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50681140"/>
                  </a:ext>
                </a:extLst>
              </a:tr>
              <a:tr h="165806">
                <a:tc>
                  <a:txBody>
                    <a:bodyPr/>
                    <a:lstStyle/>
                    <a:p>
                      <a:pPr indent="0" algn="l">
                        <a:lnSpc>
                          <a:spcPct val="100000"/>
                        </a:lnSpc>
                      </a:pPr>
                      <a:r>
                        <a:rPr lang="sl-SI" sz="2000" b="1" spc="-20" baseline="0" dirty="0">
                          <a:effectLst/>
                          <a:latin typeface="+mn-lt"/>
                          <a:ea typeface="Times New Roman" panose="02020603050405020304" pitchFamily="18" charset="0"/>
                          <a:cs typeface="Arial" panose="020B0604020202020204" pitchFamily="34" charset="0"/>
                        </a:rPr>
                        <a:t>Prodajalec</a:t>
                      </a:r>
                      <a:endParaRPr lang="en-US" sz="2000" b="1" spc="-20" baseline="0" dirty="0">
                        <a:effectLst/>
                        <a:latin typeface="+mn-lt"/>
                        <a:ea typeface="Times New Roman" panose="02020603050405020304" pitchFamily="18"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Tržnik</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Proizvajalec</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Ponudnik</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Izvajalec, animator</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Animator, vodja</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1585749311"/>
                  </a:ext>
                </a:extLst>
              </a:tr>
              <a:tr h="165806">
                <a:tc>
                  <a:txBody>
                    <a:bodyPr/>
                    <a:lstStyle/>
                    <a:p>
                      <a:pPr indent="0" algn="l">
                        <a:lnSpc>
                          <a:spcPct val="100000"/>
                        </a:lnSpc>
                      </a:pPr>
                      <a:r>
                        <a:rPr lang="sl-SI" sz="2000" b="1" spc="-20" baseline="0" dirty="0">
                          <a:effectLst/>
                          <a:latin typeface="+mn-lt"/>
                          <a:ea typeface="Times New Roman" panose="02020603050405020304" pitchFamily="18" charset="0"/>
                          <a:cs typeface="Arial" panose="020B0604020202020204" pitchFamily="34" charset="0"/>
                        </a:rPr>
                        <a:t>Kupec</a:t>
                      </a:r>
                      <a:endParaRPr lang="en-US" sz="2000" b="1" spc="-20" baseline="0" dirty="0">
                        <a:effectLst/>
                        <a:latin typeface="+mn-lt"/>
                        <a:ea typeface="Times New Roman" panose="02020603050405020304" pitchFamily="18"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Trg</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Kupec</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Stranka</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G</a:t>
                      </a:r>
                      <a:r>
                        <a:rPr lang="sl-SI" sz="2000" spc="-20" baseline="0" dirty="0">
                          <a:effectLst/>
                          <a:latin typeface="+mn-lt"/>
                          <a:ea typeface="Times New Roman" panose="02020603050405020304" pitchFamily="18" charset="0"/>
                          <a:cs typeface="Arial" panose="020B0604020202020204" pitchFamily="34" charset="0"/>
                        </a:rPr>
                        <a:t>ost</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Udeleženec</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2899801"/>
                  </a:ext>
                </a:extLst>
              </a:tr>
              <a:tr h="331612">
                <a:tc>
                  <a:txBody>
                    <a:bodyPr/>
                    <a:lstStyle/>
                    <a:p>
                      <a:pPr indent="0" algn="l">
                        <a:lnSpc>
                          <a:spcPct val="100000"/>
                        </a:lnSpc>
                      </a:pPr>
                      <a:r>
                        <a:rPr lang="sl-SI" sz="2000" b="1" spc="-20" baseline="0" dirty="0">
                          <a:effectLst/>
                          <a:latin typeface="+mn-lt"/>
                          <a:ea typeface="Times New Roman" panose="02020603050405020304" pitchFamily="18" charset="0"/>
                          <a:cs typeface="Arial" panose="020B0604020202020204" pitchFamily="34" charset="0"/>
                        </a:rPr>
                        <a:t>Dejavniki povpraševanja</a:t>
                      </a:r>
                      <a:endParaRPr lang="en-US" sz="2000" b="1" spc="-20" baseline="0" dirty="0">
                        <a:effectLst/>
                        <a:latin typeface="+mn-lt"/>
                        <a:ea typeface="Times New Roman" panose="02020603050405020304" pitchFamily="18"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Značilnosti</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Značilnosti</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Koristi</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Sen</a:t>
                      </a:r>
                      <a:r>
                        <a:rPr lang="sl-SI" sz="2000" spc="-20" baseline="0" dirty="0" err="1">
                          <a:effectLst/>
                          <a:latin typeface="+mn-lt"/>
                          <a:ea typeface="Times New Roman" panose="02020603050405020304" pitchFamily="18" charset="0"/>
                          <a:cs typeface="Arial" panose="020B0604020202020204" pitchFamily="34" charset="0"/>
                        </a:rPr>
                        <a:t>zorika</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pPr>
                      <a:r>
                        <a:rPr lang="sl-SI" sz="2000" spc="-20" baseline="0" dirty="0">
                          <a:effectLst/>
                          <a:latin typeface="+mn-lt"/>
                          <a:ea typeface="Times New Roman" panose="02020603050405020304" pitchFamily="18" charset="0"/>
                          <a:cs typeface="Arial" panose="020B0604020202020204" pitchFamily="34" charset="0"/>
                        </a:rPr>
                        <a:t>Značilnosti</a:t>
                      </a:r>
                      <a:endParaRPr lang="en-US" sz="2000" spc="-20" baseline="0" dirty="0">
                        <a:effectLst/>
                        <a:latin typeface="+mn-lt"/>
                        <a:ea typeface="Times New Roman" panose="02020603050405020304" pitchFamily="18" charset="0"/>
                        <a:cs typeface="Arial" panose="020B0604020202020204" pitchFamily="34" charset="0"/>
                      </a:endParaRP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1040314"/>
                  </a:ext>
                </a:extLst>
              </a:tr>
            </a:tbl>
          </a:graphicData>
        </a:graphic>
      </p:graphicFrame>
      <p:sp>
        <p:nvSpPr>
          <p:cNvPr id="4" name="CaixaDeTexto 3">
            <a:extLst>
              <a:ext uri="{FF2B5EF4-FFF2-40B4-BE49-F238E27FC236}">
                <a16:creationId xmlns:a16="http://schemas.microsoft.com/office/drawing/2014/main" id="{EEEFDE73-0816-4AD2-BD9A-77B817D1F855}"/>
              </a:ext>
            </a:extLst>
          </p:cNvPr>
          <p:cNvSpPr txBox="1"/>
          <p:nvPr/>
        </p:nvSpPr>
        <p:spPr>
          <a:xfrm>
            <a:off x="2037920" y="5111168"/>
            <a:ext cx="1809354" cy="338554"/>
          </a:xfrm>
          <a:prstGeom prst="rect">
            <a:avLst/>
          </a:prstGeom>
          <a:noFill/>
        </p:spPr>
        <p:txBody>
          <a:bodyPr wrap="square" rtlCol="0">
            <a:spAutoFit/>
          </a:bodyPr>
          <a:lstStyle/>
          <a:p>
            <a:pPr algn="ctr"/>
            <a:r>
              <a:rPr lang="sl-SI" sz="1600" b="1" dirty="0"/>
              <a:t>Kavna zrna</a:t>
            </a:r>
            <a:endParaRPr lang="en-GB" sz="1600" b="1" dirty="0"/>
          </a:p>
        </p:txBody>
      </p:sp>
      <p:sp>
        <p:nvSpPr>
          <p:cNvPr id="5" name="CaixaDeTexto 4">
            <a:extLst>
              <a:ext uri="{FF2B5EF4-FFF2-40B4-BE49-F238E27FC236}">
                <a16:creationId xmlns:a16="http://schemas.microsoft.com/office/drawing/2014/main" id="{24FA2950-4991-41E3-8507-A7D98A8507DB}"/>
              </a:ext>
            </a:extLst>
          </p:cNvPr>
          <p:cNvSpPr txBox="1"/>
          <p:nvPr/>
        </p:nvSpPr>
        <p:spPr>
          <a:xfrm>
            <a:off x="3813742" y="5111167"/>
            <a:ext cx="2422369" cy="338554"/>
          </a:xfrm>
          <a:prstGeom prst="rect">
            <a:avLst/>
          </a:prstGeom>
          <a:noFill/>
        </p:spPr>
        <p:txBody>
          <a:bodyPr wrap="square" rtlCol="0">
            <a:spAutoFit/>
          </a:bodyPr>
          <a:lstStyle>
            <a:defPPr>
              <a:defRPr lang="en-US"/>
            </a:defPPr>
            <a:lvl1pPr algn="ctr">
              <a:defRPr sz="1600"/>
            </a:lvl1pPr>
          </a:lstStyle>
          <a:p>
            <a:r>
              <a:rPr lang="sl-SI" b="1" dirty="0"/>
              <a:t>Pražena kavna zrna</a:t>
            </a:r>
            <a:endParaRPr lang="en-GB" b="1" dirty="0"/>
          </a:p>
        </p:txBody>
      </p:sp>
      <p:sp>
        <p:nvSpPr>
          <p:cNvPr id="6" name="CaixaDeTexto 5">
            <a:extLst>
              <a:ext uri="{FF2B5EF4-FFF2-40B4-BE49-F238E27FC236}">
                <a16:creationId xmlns:a16="http://schemas.microsoft.com/office/drawing/2014/main" id="{AD21B4BB-8529-47FA-9B36-47177DA09634}"/>
              </a:ext>
            </a:extLst>
          </p:cNvPr>
          <p:cNvSpPr txBox="1"/>
          <p:nvPr/>
        </p:nvSpPr>
        <p:spPr>
          <a:xfrm>
            <a:off x="6236110" y="5111168"/>
            <a:ext cx="1733479" cy="338554"/>
          </a:xfrm>
          <a:prstGeom prst="rect">
            <a:avLst/>
          </a:prstGeom>
          <a:noFill/>
        </p:spPr>
        <p:txBody>
          <a:bodyPr wrap="square" rtlCol="0">
            <a:spAutoFit/>
          </a:bodyPr>
          <a:lstStyle>
            <a:defPPr>
              <a:defRPr lang="en-US"/>
            </a:defPPr>
            <a:lvl1pPr algn="ctr">
              <a:defRPr sz="1600"/>
            </a:lvl1pPr>
          </a:lstStyle>
          <a:p>
            <a:r>
              <a:rPr lang="sl-SI" b="1" dirty="0"/>
              <a:t>Skodelica kave</a:t>
            </a:r>
            <a:endParaRPr lang="en-GB" b="1" dirty="0"/>
          </a:p>
        </p:txBody>
      </p:sp>
      <p:sp>
        <p:nvSpPr>
          <p:cNvPr id="8" name="CaixaDeTexto 7">
            <a:extLst>
              <a:ext uri="{FF2B5EF4-FFF2-40B4-BE49-F238E27FC236}">
                <a16:creationId xmlns:a16="http://schemas.microsoft.com/office/drawing/2014/main" id="{10457CAE-F737-4BB4-A145-088383E7D4D2}"/>
              </a:ext>
            </a:extLst>
          </p:cNvPr>
          <p:cNvSpPr txBox="1"/>
          <p:nvPr/>
        </p:nvSpPr>
        <p:spPr>
          <a:xfrm>
            <a:off x="7969590" y="5111168"/>
            <a:ext cx="2154124" cy="830997"/>
          </a:xfrm>
          <a:prstGeom prst="rect">
            <a:avLst/>
          </a:prstGeom>
          <a:noFill/>
        </p:spPr>
        <p:txBody>
          <a:bodyPr wrap="square" rtlCol="0">
            <a:spAutoFit/>
          </a:bodyPr>
          <a:lstStyle/>
          <a:p>
            <a:pPr algn="ctr"/>
            <a:r>
              <a:rPr lang="sl-SI" sz="1600" b="1" spc="-20" dirty="0"/>
              <a:t>Ambient, v katerem popijemo skodelico kave</a:t>
            </a:r>
            <a:endParaRPr lang="en-GB" sz="1600" b="1" spc="-20" dirty="0"/>
          </a:p>
        </p:txBody>
      </p:sp>
      <p:sp>
        <p:nvSpPr>
          <p:cNvPr id="19" name="CaixaDeTexto 18">
            <a:extLst>
              <a:ext uri="{FF2B5EF4-FFF2-40B4-BE49-F238E27FC236}">
                <a16:creationId xmlns:a16="http://schemas.microsoft.com/office/drawing/2014/main" id="{D47BD594-D28C-4DB2-AB2E-1A313E0C4CD9}"/>
              </a:ext>
            </a:extLst>
          </p:cNvPr>
          <p:cNvSpPr txBox="1"/>
          <p:nvPr/>
        </p:nvSpPr>
        <p:spPr>
          <a:xfrm rot="451147">
            <a:off x="2335703" y="5774250"/>
            <a:ext cx="1374532" cy="445655"/>
          </a:xfrm>
          <a:prstGeom prst="foldedCorner">
            <a:avLst/>
          </a:prstGeom>
          <a:solidFill>
            <a:srgbClr val="FDDE00"/>
          </a:solidFill>
          <a:effectLst>
            <a:outerShdw blurRad="50800" dist="38100" dir="2700000" algn="tl" rotWithShape="0">
              <a:prstClr val="black">
                <a:alpha val="40000"/>
              </a:prstClr>
            </a:outerShdw>
          </a:effectLst>
        </p:spPr>
        <p:txBody>
          <a:bodyPr wrap="none" rtlCol="0" anchor="ctr">
            <a:noAutofit/>
          </a:bodyPr>
          <a:lstStyle/>
          <a:p>
            <a:pPr algn="ctr"/>
            <a:r>
              <a:rPr lang="en-GB" sz="1600" dirty="0"/>
              <a:t>0,02 €/</a:t>
            </a:r>
            <a:r>
              <a:rPr lang="sl-SI" sz="1600" dirty="0"/>
              <a:t>skodelico</a:t>
            </a:r>
            <a:endParaRPr lang="en-GB" sz="1600" dirty="0"/>
          </a:p>
        </p:txBody>
      </p:sp>
      <p:sp>
        <p:nvSpPr>
          <p:cNvPr id="38" name="CaixaDeTexto 37">
            <a:extLst>
              <a:ext uri="{FF2B5EF4-FFF2-40B4-BE49-F238E27FC236}">
                <a16:creationId xmlns:a16="http://schemas.microsoft.com/office/drawing/2014/main" id="{6AB32E45-781C-4A12-93B4-5E524251A4DD}"/>
              </a:ext>
            </a:extLst>
          </p:cNvPr>
          <p:cNvSpPr txBox="1"/>
          <p:nvPr/>
        </p:nvSpPr>
        <p:spPr>
          <a:xfrm>
            <a:off x="10045334" y="5099636"/>
            <a:ext cx="2017985" cy="830997"/>
          </a:xfrm>
          <a:prstGeom prst="rect">
            <a:avLst/>
          </a:prstGeom>
          <a:noFill/>
        </p:spPr>
        <p:txBody>
          <a:bodyPr wrap="square" rtlCol="0">
            <a:spAutoFit/>
          </a:bodyPr>
          <a:lstStyle/>
          <a:p>
            <a:pPr algn="ctr"/>
            <a:r>
              <a:rPr lang="sl-SI" sz="1600" b="1" spc="-50" dirty="0"/>
              <a:t>Kava vzpodbudi kreativnost in doda več romantike v življenje</a:t>
            </a:r>
            <a:endParaRPr lang="en-GB" sz="1600" b="1" spc="-50" dirty="0"/>
          </a:p>
        </p:txBody>
      </p:sp>
      <p:sp>
        <p:nvSpPr>
          <p:cNvPr id="42" name="CaixaDeTexto 41">
            <a:extLst>
              <a:ext uri="{FF2B5EF4-FFF2-40B4-BE49-F238E27FC236}">
                <a16:creationId xmlns:a16="http://schemas.microsoft.com/office/drawing/2014/main" id="{8BA815F8-617C-4C56-92A2-C5143DAC11B6}"/>
              </a:ext>
            </a:extLst>
          </p:cNvPr>
          <p:cNvSpPr txBox="1"/>
          <p:nvPr/>
        </p:nvSpPr>
        <p:spPr>
          <a:xfrm rot="451147">
            <a:off x="4485300" y="5800883"/>
            <a:ext cx="1520592" cy="438091"/>
          </a:xfrm>
          <a:prstGeom prst="foldedCorner">
            <a:avLst/>
          </a:prstGeom>
          <a:solidFill>
            <a:srgbClr val="FDDE00"/>
          </a:solidFill>
          <a:effectLst>
            <a:outerShdw blurRad="50800" dist="38100" dir="2700000" algn="tl" rotWithShape="0">
              <a:prstClr val="black">
                <a:alpha val="40000"/>
              </a:prstClr>
            </a:outerShdw>
          </a:effectLst>
        </p:spPr>
        <p:txBody>
          <a:bodyPr wrap="none" rtlCol="0" anchor="ctr">
            <a:noAutofit/>
          </a:bodyPr>
          <a:lstStyle/>
          <a:p>
            <a:pPr algn="ctr"/>
            <a:r>
              <a:rPr lang="en-GB" sz="1600" dirty="0"/>
              <a:t>0,30 €/</a:t>
            </a:r>
            <a:r>
              <a:rPr lang="sl-SI" sz="1600" dirty="0"/>
              <a:t>skodelico</a:t>
            </a:r>
            <a:endParaRPr lang="en-GB" sz="1600" dirty="0"/>
          </a:p>
        </p:txBody>
      </p:sp>
      <p:sp>
        <p:nvSpPr>
          <p:cNvPr id="44" name="CaixaDeTexto 43">
            <a:extLst>
              <a:ext uri="{FF2B5EF4-FFF2-40B4-BE49-F238E27FC236}">
                <a16:creationId xmlns:a16="http://schemas.microsoft.com/office/drawing/2014/main" id="{3C4B1D25-EA44-439A-A003-4A9C25282FCC}"/>
              </a:ext>
            </a:extLst>
          </p:cNvPr>
          <p:cNvSpPr txBox="1"/>
          <p:nvPr/>
        </p:nvSpPr>
        <p:spPr>
          <a:xfrm rot="451147">
            <a:off x="6453722" y="5784673"/>
            <a:ext cx="1504292" cy="438091"/>
          </a:xfrm>
          <a:prstGeom prst="foldedCorner">
            <a:avLst/>
          </a:prstGeom>
          <a:solidFill>
            <a:srgbClr val="FDDE00"/>
          </a:solidFill>
          <a:effectLst>
            <a:outerShdw blurRad="50800" dist="38100" dir="2700000" algn="tl" rotWithShape="0">
              <a:prstClr val="black">
                <a:alpha val="40000"/>
              </a:prstClr>
            </a:outerShdw>
          </a:effectLst>
        </p:spPr>
        <p:txBody>
          <a:bodyPr wrap="none" rtlCol="0" anchor="ctr">
            <a:noAutofit/>
          </a:bodyPr>
          <a:lstStyle/>
          <a:p>
            <a:pPr algn="ctr"/>
            <a:r>
              <a:rPr lang="en-GB" sz="1600" dirty="0"/>
              <a:t>1,00 €/</a:t>
            </a:r>
            <a:r>
              <a:rPr lang="sl-SI" sz="1600" dirty="0"/>
              <a:t>skodelico</a:t>
            </a:r>
            <a:endParaRPr lang="en-GB" sz="1600" dirty="0"/>
          </a:p>
        </p:txBody>
      </p:sp>
      <p:sp>
        <p:nvSpPr>
          <p:cNvPr id="46" name="CaixaDeTexto 45">
            <a:extLst>
              <a:ext uri="{FF2B5EF4-FFF2-40B4-BE49-F238E27FC236}">
                <a16:creationId xmlns:a16="http://schemas.microsoft.com/office/drawing/2014/main" id="{9F9E9E04-D0CB-4B66-B7C6-35FBB62F6F11}"/>
              </a:ext>
            </a:extLst>
          </p:cNvPr>
          <p:cNvSpPr txBox="1"/>
          <p:nvPr/>
        </p:nvSpPr>
        <p:spPr>
          <a:xfrm rot="451147">
            <a:off x="8362702" y="5942679"/>
            <a:ext cx="1443325" cy="438091"/>
          </a:xfrm>
          <a:prstGeom prst="foldedCorner">
            <a:avLst/>
          </a:prstGeom>
          <a:solidFill>
            <a:srgbClr val="FDDE00"/>
          </a:solidFill>
          <a:effectLst>
            <a:outerShdw blurRad="50800" dist="38100" dir="2700000" algn="tl" rotWithShape="0">
              <a:prstClr val="black">
                <a:alpha val="40000"/>
              </a:prstClr>
            </a:outerShdw>
          </a:effectLst>
        </p:spPr>
        <p:txBody>
          <a:bodyPr wrap="none" rtlCol="0" anchor="ctr">
            <a:noAutofit/>
          </a:bodyPr>
          <a:lstStyle/>
          <a:p>
            <a:pPr algn="ctr"/>
            <a:r>
              <a:rPr lang="en-GB" sz="1600" dirty="0"/>
              <a:t>5,00 €/</a:t>
            </a:r>
            <a:r>
              <a:rPr lang="sl-SI" sz="1600" dirty="0"/>
              <a:t>skodelico</a:t>
            </a:r>
            <a:endParaRPr lang="en-GB" sz="1600" dirty="0"/>
          </a:p>
        </p:txBody>
      </p:sp>
      <p:sp>
        <p:nvSpPr>
          <p:cNvPr id="48" name="CaixaDeTexto 47">
            <a:extLst>
              <a:ext uri="{FF2B5EF4-FFF2-40B4-BE49-F238E27FC236}">
                <a16:creationId xmlns:a16="http://schemas.microsoft.com/office/drawing/2014/main" id="{9329C4A6-CB67-433A-A326-AC74DB4D90B4}"/>
              </a:ext>
            </a:extLst>
          </p:cNvPr>
          <p:cNvSpPr txBox="1"/>
          <p:nvPr/>
        </p:nvSpPr>
        <p:spPr>
          <a:xfrm rot="451147">
            <a:off x="10447980" y="6043630"/>
            <a:ext cx="1382021" cy="438091"/>
          </a:xfrm>
          <a:prstGeom prst="foldedCorner">
            <a:avLst/>
          </a:prstGeom>
          <a:solidFill>
            <a:srgbClr val="FDDE00"/>
          </a:solidFill>
          <a:effectLst>
            <a:outerShdw blurRad="50800" dist="38100" dir="2700000" algn="tl" rotWithShape="0">
              <a:prstClr val="black">
                <a:alpha val="40000"/>
              </a:prstClr>
            </a:outerShdw>
          </a:effectLst>
        </p:spPr>
        <p:txBody>
          <a:bodyPr wrap="none" rtlCol="0" anchor="ctr">
            <a:noAutofit/>
          </a:bodyPr>
          <a:lstStyle/>
          <a:p>
            <a:pPr algn="ctr"/>
            <a:r>
              <a:rPr lang="en-GB" sz="1600" dirty="0"/>
              <a:t>??? €/</a:t>
            </a:r>
            <a:r>
              <a:rPr lang="sl-SI" sz="1600" dirty="0"/>
              <a:t>skodelico</a:t>
            </a:r>
            <a:endParaRPr lang="en-GB" sz="1600" dirty="0"/>
          </a:p>
        </p:txBody>
      </p:sp>
      <p:sp>
        <p:nvSpPr>
          <p:cNvPr id="2" name="Retângulo 1">
            <a:extLst>
              <a:ext uri="{FF2B5EF4-FFF2-40B4-BE49-F238E27FC236}">
                <a16:creationId xmlns:a16="http://schemas.microsoft.com/office/drawing/2014/main" id="{8E21521D-692F-4980-AB91-A620623308BA}"/>
              </a:ext>
            </a:extLst>
          </p:cNvPr>
          <p:cNvSpPr/>
          <p:nvPr/>
        </p:nvSpPr>
        <p:spPr>
          <a:xfrm>
            <a:off x="7969589" y="619759"/>
            <a:ext cx="4075067" cy="5322405"/>
          </a:xfrm>
          <a:prstGeom prst="rect">
            <a:avLst/>
          </a:prstGeom>
          <a:noFill/>
          <a:ln w="38100">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0508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solidFill>
                  <a:srgbClr val="FF0000"/>
                </a:solidFill>
                <a:hlinkClick r:id="rId3"/>
              </a:rPr>
              <a:t>https://youtu.be/N0mfjXPUr6c</a:t>
            </a:r>
            <a:r>
              <a:rPr lang="en-GB" sz="1050" dirty="0">
                <a:solidFill>
                  <a:srgbClr val="FF0000"/>
                </a:solidFill>
              </a:rPr>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#1</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7" name="CaixaDeTexto 6">
            <a:extLst>
              <a:ext uri="{FF2B5EF4-FFF2-40B4-BE49-F238E27FC236}">
                <a16:creationId xmlns:a16="http://schemas.microsoft.com/office/drawing/2014/main" id="{B1269F8D-B1DE-4FE4-BF06-422B8E1AB24B}"/>
              </a:ext>
            </a:extLst>
          </p:cNvPr>
          <p:cNvSpPr txBox="1"/>
          <p:nvPr/>
        </p:nvSpPr>
        <p:spPr>
          <a:xfrm>
            <a:off x="9843516" y="1228725"/>
            <a:ext cx="2293620" cy="2246769"/>
          </a:xfrm>
          <a:prstGeom prst="rect">
            <a:avLst/>
          </a:prstGeom>
          <a:noFill/>
        </p:spPr>
        <p:txBody>
          <a:bodyPr wrap="square">
            <a:spAutoFit/>
          </a:bodyPr>
          <a:lstStyle/>
          <a:p>
            <a:r>
              <a:rPr lang="en-US" sz="2800" b="1" i="1" dirty="0">
                <a:solidFill>
                  <a:schemeClr val="bg1">
                    <a:lumMod val="65000"/>
                  </a:schemeClr>
                </a:solidFill>
              </a:rPr>
              <a:t>The Experience Economy: Riding a rising tide</a:t>
            </a:r>
            <a:endParaRPr lang="en-GB" sz="2800" b="1" i="1" dirty="0">
              <a:solidFill>
                <a:schemeClr val="bg1">
                  <a:lumMod val="65000"/>
                </a:schemeClr>
              </a:solidFill>
            </a:endParaRPr>
          </a:p>
        </p:txBody>
      </p:sp>
      <p:pic>
        <p:nvPicPr>
          <p:cNvPr id="13" name="Multimédia Online 12" title="The Experience Economy: Riding a rising tide">
            <a:hlinkClick r:id="" action="ppaction://media"/>
            <a:extLst>
              <a:ext uri="{FF2B5EF4-FFF2-40B4-BE49-F238E27FC236}">
                <a16:creationId xmlns:a16="http://schemas.microsoft.com/office/drawing/2014/main" id="{3585C705-345F-44B7-B70A-78C47494C8F4}"/>
              </a:ext>
            </a:extLst>
          </p:cNvPr>
          <p:cNvPicPr>
            <a:picLocks noRot="1"/>
          </p:cNvPicPr>
          <p:nvPr>
            <a:videoFile r:link="rId1"/>
          </p:nvPr>
        </p:nvPicPr>
        <p:blipFill>
          <a:blip r:embed="rId5"/>
          <a:stretch>
            <a:fillRect/>
          </a:stretch>
        </p:blipFill>
        <p:spPr>
          <a:xfrm>
            <a:off x="2686050" y="1287000"/>
            <a:ext cx="6948000" cy="4284000"/>
          </a:xfrm>
          <a:prstGeom prst="rect">
            <a:avLst/>
          </a:prstGeom>
        </p:spPr>
      </p:pic>
    </p:spTree>
    <p:extLst>
      <p:ext uri="{BB962C8B-B14F-4D97-AF65-F5344CB8AC3E}">
        <p14:creationId xmlns:p14="http://schemas.microsoft.com/office/powerpoint/2010/main" val="182746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arcador de Posição da Imagem 17">
            <a:extLst>
              <a:ext uri="{FF2B5EF4-FFF2-40B4-BE49-F238E27FC236}">
                <a16:creationId xmlns:a16="http://schemas.microsoft.com/office/drawing/2014/main" id="{FCE6465B-0EA4-4B6F-AB4E-866C66C4477A}"/>
              </a:ext>
            </a:extLst>
          </p:cNvPr>
          <p:cNvPicPr>
            <a:picLocks noGrp="1" noChangeAspect="1"/>
          </p:cNvPicPr>
          <p:nvPr>
            <p:ph type="pic" sz="quarter" idx="19"/>
          </p:nvPr>
        </p:nvPicPr>
        <p:blipFill rotWithShape="1">
          <a:blip r:embed="rId2"/>
          <a:srcRect t="10526" b="10526"/>
          <a:stretch/>
        </p:blipFill>
        <p:spPr/>
      </p:pic>
      <p:sp>
        <p:nvSpPr>
          <p:cNvPr id="5" name="Text Placeholder 1">
            <a:extLst>
              <a:ext uri="{FF2B5EF4-FFF2-40B4-BE49-F238E27FC236}">
                <a16:creationId xmlns:a16="http://schemas.microsoft.com/office/drawing/2014/main" id="{ADFDB978-FEB2-46F2-87A6-C982B529EEC2}"/>
              </a:ext>
            </a:extLst>
          </p:cNvPr>
          <p:cNvSpPr txBox="1">
            <a:spLocks/>
          </p:cNvSpPr>
          <p:nvPr/>
        </p:nvSpPr>
        <p:spPr>
          <a:xfrm>
            <a:off x="205213" y="936395"/>
            <a:ext cx="3058492" cy="329798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3.2.</a:t>
            </a:r>
          </a:p>
          <a:p>
            <a:r>
              <a:rPr lang="sl-SI" sz="4400" dirty="0">
                <a:solidFill>
                  <a:schemeClr val="bg1"/>
                </a:solidFill>
                <a:effectLst>
                  <a:outerShdw blurRad="38100" dist="38100" dir="2700000" algn="tl">
                    <a:srgbClr val="000000">
                      <a:alpha val="43137"/>
                    </a:srgbClr>
                  </a:outerShdw>
                </a:effectLst>
              </a:rPr>
              <a:t>Štiri stopnje izkustva</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9337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Štiri stopnje izkustva</a:t>
            </a:r>
            <a:endParaRPr lang="en-US" sz="3600" b="1" dirty="0"/>
          </a:p>
        </p:txBody>
      </p:sp>
      <p:sp>
        <p:nvSpPr>
          <p:cNvPr id="35" name="Oval 34">
            <a:extLst>
              <a:ext uri="{FF2B5EF4-FFF2-40B4-BE49-F238E27FC236}">
                <a16:creationId xmlns:a16="http://schemas.microsoft.com/office/drawing/2014/main" id="{53A76816-929B-41B3-8AFF-BA3F9EAACDB8}"/>
              </a:ext>
            </a:extLst>
          </p:cNvPr>
          <p:cNvSpPr/>
          <p:nvPr/>
        </p:nvSpPr>
        <p:spPr>
          <a:xfrm>
            <a:off x="2683254" y="1092646"/>
            <a:ext cx="6840000" cy="5220000"/>
          </a:xfrm>
          <a:prstGeom prst="ellipse">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6" name="Oval 35">
            <a:extLst>
              <a:ext uri="{FF2B5EF4-FFF2-40B4-BE49-F238E27FC236}">
                <a16:creationId xmlns:a16="http://schemas.microsoft.com/office/drawing/2014/main" id="{8FFC2118-35E1-43CD-94BB-E42DCBF5158F}"/>
              </a:ext>
            </a:extLst>
          </p:cNvPr>
          <p:cNvSpPr/>
          <p:nvPr/>
        </p:nvSpPr>
        <p:spPr>
          <a:xfrm>
            <a:off x="5292315" y="2736817"/>
            <a:ext cx="1620000" cy="1620000"/>
          </a:xfrm>
          <a:prstGeom prst="ellipse">
            <a:avLst/>
          </a:prstGeom>
          <a:noFill/>
          <a:ln w="28575">
            <a:solidFill>
              <a:srgbClr val="F798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r>
              <a:rPr lang="en-US" sz="2400" b="1" kern="1200" dirty="0">
                <a:solidFill>
                  <a:srgbClr val="000000"/>
                </a:solidFill>
                <a:effectLst/>
                <a:ea typeface="Calibri" panose="020F0502020204030204" pitchFamily="34" charset="0"/>
              </a:rPr>
              <a:t>Optimal</a:t>
            </a:r>
          </a:p>
          <a:p>
            <a:pPr algn="ctr"/>
            <a:r>
              <a:rPr lang="en-US" sz="2400" b="1" kern="1200" dirty="0">
                <a:solidFill>
                  <a:srgbClr val="000000"/>
                </a:solidFill>
                <a:effectLst/>
                <a:ea typeface="Calibri" panose="020F0502020204030204" pitchFamily="34" charset="0"/>
              </a:rPr>
              <a:t>Experience</a:t>
            </a:r>
          </a:p>
          <a:p>
            <a:pPr algn="ctr"/>
            <a:r>
              <a:rPr lang="en-US" sz="2400" b="1" kern="1200" dirty="0">
                <a:solidFill>
                  <a:srgbClr val="000000"/>
                </a:solidFill>
                <a:effectLst/>
                <a:ea typeface="Calibri" panose="020F0502020204030204" pitchFamily="34" charset="0"/>
              </a:rPr>
              <a:t>Effects</a:t>
            </a:r>
            <a:endParaRPr lang="en-US" sz="2400" b="1" dirty="0">
              <a:effectLst/>
              <a:ea typeface="Calibri" panose="020F0502020204030204" pitchFamily="34" charset="0"/>
            </a:endParaRPr>
          </a:p>
        </p:txBody>
      </p:sp>
      <p:sp>
        <p:nvSpPr>
          <p:cNvPr id="39" name="CaixaDeTexto 9">
            <a:extLst>
              <a:ext uri="{FF2B5EF4-FFF2-40B4-BE49-F238E27FC236}">
                <a16:creationId xmlns:a16="http://schemas.microsoft.com/office/drawing/2014/main" id="{A7635702-85C9-4DDC-A3B9-FFBA84FB8082}"/>
              </a:ext>
            </a:extLst>
          </p:cNvPr>
          <p:cNvSpPr txBox="1"/>
          <p:nvPr/>
        </p:nvSpPr>
        <p:spPr>
          <a:xfrm>
            <a:off x="5282527" y="948384"/>
            <a:ext cx="1639953" cy="461665"/>
          </a:xfrm>
          <a:prstGeom prst="rect">
            <a:avLst/>
          </a:prstGeom>
          <a:solidFill>
            <a:schemeClr val="bg1"/>
          </a:solidFill>
        </p:spPr>
        <p:txBody>
          <a:bodyPr wrap="square" rtlCol="0">
            <a:spAutoFit/>
          </a:bodyPr>
          <a:lstStyle/>
          <a:p>
            <a:pPr algn="ctr"/>
            <a:r>
              <a:rPr lang="en-US" sz="2400" b="1" kern="1200" dirty="0" err="1">
                <a:solidFill>
                  <a:srgbClr val="000000"/>
                </a:solidFill>
                <a:effectLst/>
                <a:ea typeface="Calibri" panose="020F0502020204030204" pitchFamily="34" charset="0"/>
              </a:rPr>
              <a:t>Absor</a:t>
            </a:r>
            <a:r>
              <a:rPr lang="sl-SI" sz="2400" b="1" dirty="0" err="1">
                <a:solidFill>
                  <a:srgbClr val="000000"/>
                </a:solidFill>
                <a:ea typeface="Calibri" panose="020F0502020204030204" pitchFamily="34" charset="0"/>
              </a:rPr>
              <a:t>b</a:t>
            </a:r>
            <a:r>
              <a:rPr lang="sl-SI" sz="2400" b="1" kern="1200" dirty="0" err="1">
                <a:solidFill>
                  <a:srgbClr val="000000"/>
                </a:solidFill>
                <a:effectLst/>
                <a:ea typeface="Calibri" panose="020F0502020204030204" pitchFamily="34" charset="0"/>
              </a:rPr>
              <a:t>cija</a:t>
            </a:r>
            <a:endParaRPr lang="en-US" sz="4000" b="1" dirty="0">
              <a:effectLst/>
              <a:ea typeface="Calibri" panose="020F0502020204030204" pitchFamily="34" charset="0"/>
            </a:endParaRPr>
          </a:p>
        </p:txBody>
      </p:sp>
      <p:sp>
        <p:nvSpPr>
          <p:cNvPr id="40" name="CaixaDeTexto 43">
            <a:extLst>
              <a:ext uri="{FF2B5EF4-FFF2-40B4-BE49-F238E27FC236}">
                <a16:creationId xmlns:a16="http://schemas.microsoft.com/office/drawing/2014/main" id="{A3A97513-9C94-4654-8E73-BC174C3243A3}"/>
              </a:ext>
            </a:extLst>
          </p:cNvPr>
          <p:cNvSpPr txBox="1"/>
          <p:nvPr/>
        </p:nvSpPr>
        <p:spPr>
          <a:xfrm>
            <a:off x="5282527" y="6008854"/>
            <a:ext cx="1639953" cy="461665"/>
          </a:xfrm>
          <a:prstGeom prst="rect">
            <a:avLst/>
          </a:prstGeom>
          <a:solidFill>
            <a:schemeClr val="bg1"/>
          </a:solidFill>
        </p:spPr>
        <p:txBody>
          <a:bodyPr wrap="square" rtlCol="0">
            <a:spAutoFit/>
          </a:bodyPr>
          <a:lstStyle/>
          <a:p>
            <a:pPr algn="ctr"/>
            <a:r>
              <a:rPr lang="sl-SI" sz="2400" b="1" kern="1200" dirty="0">
                <a:solidFill>
                  <a:srgbClr val="000000"/>
                </a:solidFill>
                <a:effectLst/>
                <a:ea typeface="Calibri" panose="020F0502020204030204" pitchFamily="34" charset="0"/>
              </a:rPr>
              <a:t>Potopitev</a:t>
            </a:r>
            <a:endParaRPr lang="en-US" sz="2400" b="1" dirty="0">
              <a:effectLst/>
              <a:ea typeface="Calibri" panose="020F0502020204030204" pitchFamily="34" charset="0"/>
            </a:endParaRPr>
          </a:p>
        </p:txBody>
      </p:sp>
      <p:cxnSp>
        <p:nvCxnSpPr>
          <p:cNvPr id="41" name="Conexão reta unidirecional 40">
            <a:extLst>
              <a:ext uri="{FF2B5EF4-FFF2-40B4-BE49-F238E27FC236}">
                <a16:creationId xmlns:a16="http://schemas.microsoft.com/office/drawing/2014/main" id="{E9E56E8C-967F-48CC-B2A2-E9D514B72BFD}"/>
              </a:ext>
            </a:extLst>
          </p:cNvPr>
          <p:cNvCxnSpPr>
            <a:cxnSpLocks/>
            <a:stCxn id="40" idx="0"/>
            <a:endCxn id="36" idx="4"/>
          </p:cNvCxnSpPr>
          <p:nvPr/>
        </p:nvCxnSpPr>
        <p:spPr>
          <a:xfrm flipH="1" flipV="1">
            <a:off x="6102315" y="4356817"/>
            <a:ext cx="189" cy="1652037"/>
          </a:xfrm>
          <a:prstGeom prst="straightConnector1">
            <a:avLst/>
          </a:prstGeom>
          <a:ln w="28575">
            <a:solidFill>
              <a:srgbClr val="6ECECB"/>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xão reta unidirecional 41">
            <a:extLst>
              <a:ext uri="{FF2B5EF4-FFF2-40B4-BE49-F238E27FC236}">
                <a16:creationId xmlns:a16="http://schemas.microsoft.com/office/drawing/2014/main" id="{589F645B-782F-4B3B-9ECE-BE9DAF44D668}"/>
              </a:ext>
            </a:extLst>
          </p:cNvPr>
          <p:cNvCxnSpPr>
            <a:cxnSpLocks/>
            <a:stCxn id="39" idx="2"/>
            <a:endCxn id="36" idx="0"/>
          </p:cNvCxnSpPr>
          <p:nvPr/>
        </p:nvCxnSpPr>
        <p:spPr>
          <a:xfrm flipH="1">
            <a:off x="6102315" y="1410049"/>
            <a:ext cx="189" cy="1326768"/>
          </a:xfrm>
          <a:prstGeom prst="straightConnector1">
            <a:avLst/>
          </a:prstGeom>
          <a:ln w="28575">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43" name="CaixaDeTexto 44">
            <a:extLst>
              <a:ext uri="{FF2B5EF4-FFF2-40B4-BE49-F238E27FC236}">
                <a16:creationId xmlns:a16="http://schemas.microsoft.com/office/drawing/2014/main" id="{01B1F7E1-BF8D-451D-8A05-8BF6886A0B33}"/>
              </a:ext>
            </a:extLst>
          </p:cNvPr>
          <p:cNvSpPr txBox="1"/>
          <p:nvPr/>
        </p:nvSpPr>
        <p:spPr>
          <a:xfrm>
            <a:off x="951723" y="3131318"/>
            <a:ext cx="2146722" cy="830997"/>
          </a:xfrm>
          <a:prstGeom prst="rect">
            <a:avLst/>
          </a:prstGeom>
          <a:solidFill>
            <a:schemeClr val="bg1"/>
          </a:solidFill>
        </p:spPr>
        <p:txBody>
          <a:bodyPr wrap="square" rtlCol="0">
            <a:spAutoFit/>
          </a:bodyPr>
          <a:lstStyle/>
          <a:p>
            <a:pPr algn="ctr"/>
            <a:r>
              <a:rPr lang="sl-SI" sz="2400" b="1" kern="1200" dirty="0">
                <a:solidFill>
                  <a:srgbClr val="000000"/>
                </a:solidFill>
                <a:effectLst/>
                <a:ea typeface="Calibri" panose="020F0502020204030204" pitchFamily="34" charset="0"/>
              </a:rPr>
              <a:t>Pasivna udeležba</a:t>
            </a:r>
            <a:endParaRPr lang="en-US" sz="2400" b="1" dirty="0">
              <a:effectLst/>
              <a:ea typeface="Calibri" panose="020F0502020204030204" pitchFamily="34" charset="0"/>
            </a:endParaRPr>
          </a:p>
        </p:txBody>
      </p:sp>
      <p:cxnSp>
        <p:nvCxnSpPr>
          <p:cNvPr id="44" name="Conexão reta unidirecional 43">
            <a:extLst>
              <a:ext uri="{FF2B5EF4-FFF2-40B4-BE49-F238E27FC236}">
                <a16:creationId xmlns:a16="http://schemas.microsoft.com/office/drawing/2014/main" id="{81D6E41B-9B02-4C66-B0AC-0F6CCFCDDCCA}"/>
              </a:ext>
            </a:extLst>
          </p:cNvPr>
          <p:cNvCxnSpPr>
            <a:cxnSpLocks/>
            <a:stCxn id="43" idx="3"/>
            <a:endCxn id="36" idx="2"/>
          </p:cNvCxnSpPr>
          <p:nvPr/>
        </p:nvCxnSpPr>
        <p:spPr>
          <a:xfrm>
            <a:off x="3098445" y="3546817"/>
            <a:ext cx="2193870" cy="0"/>
          </a:xfrm>
          <a:prstGeom prst="straightConnector1">
            <a:avLst/>
          </a:prstGeom>
          <a:ln w="28575">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45" name="CaixaDeTexto 49">
            <a:extLst>
              <a:ext uri="{FF2B5EF4-FFF2-40B4-BE49-F238E27FC236}">
                <a16:creationId xmlns:a16="http://schemas.microsoft.com/office/drawing/2014/main" id="{C4796B68-19DB-4105-927D-7FE62246EB87}"/>
              </a:ext>
            </a:extLst>
          </p:cNvPr>
          <p:cNvSpPr txBox="1"/>
          <p:nvPr/>
        </p:nvSpPr>
        <p:spPr>
          <a:xfrm>
            <a:off x="9124305" y="3131318"/>
            <a:ext cx="1908956" cy="830997"/>
          </a:xfrm>
          <a:prstGeom prst="rect">
            <a:avLst/>
          </a:prstGeom>
          <a:solidFill>
            <a:schemeClr val="bg1"/>
          </a:solidFill>
        </p:spPr>
        <p:txBody>
          <a:bodyPr wrap="square" rtlCol="0">
            <a:spAutoFit/>
          </a:bodyPr>
          <a:lstStyle/>
          <a:p>
            <a:pPr algn="ctr"/>
            <a:r>
              <a:rPr lang="sl-SI" sz="2400" b="1" kern="1200" dirty="0">
                <a:solidFill>
                  <a:srgbClr val="000000"/>
                </a:solidFill>
                <a:effectLst/>
                <a:ea typeface="Calibri" panose="020F0502020204030204" pitchFamily="34" charset="0"/>
              </a:rPr>
              <a:t>Aktivna udeležba</a:t>
            </a:r>
            <a:endParaRPr lang="en-US" sz="2400" b="1" dirty="0">
              <a:effectLst/>
              <a:ea typeface="Calibri" panose="020F0502020204030204" pitchFamily="34" charset="0"/>
            </a:endParaRPr>
          </a:p>
        </p:txBody>
      </p:sp>
      <p:cxnSp>
        <p:nvCxnSpPr>
          <p:cNvPr id="46" name="Conexão reta unidirecional 45">
            <a:extLst>
              <a:ext uri="{FF2B5EF4-FFF2-40B4-BE49-F238E27FC236}">
                <a16:creationId xmlns:a16="http://schemas.microsoft.com/office/drawing/2014/main" id="{8642A8B6-B6A9-43A0-B336-21BC5F96CB81}"/>
              </a:ext>
            </a:extLst>
          </p:cNvPr>
          <p:cNvCxnSpPr>
            <a:cxnSpLocks/>
            <a:stCxn id="45" idx="1"/>
            <a:endCxn id="36" idx="6"/>
          </p:cNvCxnSpPr>
          <p:nvPr/>
        </p:nvCxnSpPr>
        <p:spPr>
          <a:xfrm flipH="1">
            <a:off x="6912315" y="3546817"/>
            <a:ext cx="2211990" cy="0"/>
          </a:xfrm>
          <a:prstGeom prst="straightConnector1">
            <a:avLst/>
          </a:prstGeom>
          <a:ln w="28575">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47" name="CaixaDeTexto 53">
            <a:extLst>
              <a:ext uri="{FF2B5EF4-FFF2-40B4-BE49-F238E27FC236}">
                <a16:creationId xmlns:a16="http://schemas.microsoft.com/office/drawing/2014/main" id="{D2FE3CC4-DC8D-4689-86D5-9BCB2243B4C7}"/>
              </a:ext>
            </a:extLst>
          </p:cNvPr>
          <p:cNvSpPr txBox="1"/>
          <p:nvPr/>
        </p:nvSpPr>
        <p:spPr>
          <a:xfrm>
            <a:off x="3496384" y="1776646"/>
            <a:ext cx="2592000" cy="1000274"/>
          </a:xfrm>
          <a:prstGeom prst="rect">
            <a:avLst/>
          </a:prstGeom>
          <a:noFill/>
        </p:spPr>
        <p:txBody>
          <a:bodyPr wrap="square" rtlCol="0">
            <a:spAutoFit/>
          </a:bodyPr>
          <a:lstStyle/>
          <a:p>
            <a:pPr algn="ctr">
              <a:spcAft>
                <a:spcPts val="600"/>
              </a:spcAft>
            </a:pPr>
            <a:r>
              <a:rPr lang="sl-SI" sz="3000" b="1" kern="1200" dirty="0">
                <a:solidFill>
                  <a:srgbClr val="76C6D2"/>
                </a:solidFill>
                <a:effectLst>
                  <a:outerShdw blurRad="38100" dist="38100" dir="2700000" algn="tl">
                    <a:srgbClr val="000000">
                      <a:alpha val="43137"/>
                    </a:srgbClr>
                  </a:outerShdw>
                </a:effectLst>
                <a:ea typeface="Calibri" panose="020F0502020204030204" pitchFamily="34" charset="0"/>
              </a:rPr>
              <a:t>Zabava</a:t>
            </a:r>
            <a:endParaRPr lang="en-US" sz="3000" b="1" dirty="0">
              <a:solidFill>
                <a:srgbClr val="76C6D2"/>
              </a:solidFill>
              <a:effectLst>
                <a:outerShdw blurRad="38100" dist="38100" dir="2700000" algn="tl">
                  <a:srgbClr val="000000">
                    <a:alpha val="43137"/>
                  </a:srgbClr>
                </a:outerShdw>
              </a:effectLst>
              <a:ea typeface="Calibri" panose="020F0502020204030204" pitchFamily="34" charset="0"/>
            </a:endParaRPr>
          </a:p>
          <a:p>
            <a:pPr algn="ctr">
              <a:spcAft>
                <a:spcPts val="600"/>
              </a:spcAft>
            </a:pPr>
            <a:r>
              <a:rPr lang="en-US" sz="2400" kern="1200" dirty="0">
                <a:solidFill>
                  <a:srgbClr val="000000"/>
                </a:solidFill>
                <a:effectLst/>
                <a:ea typeface="Calibri" panose="020F0502020204030204" pitchFamily="34" charset="0"/>
              </a:rPr>
              <a:t>‘</a:t>
            </a:r>
            <a:r>
              <a:rPr lang="sl-SI" sz="2400" dirty="0">
                <a:solidFill>
                  <a:srgbClr val="000000"/>
                </a:solidFill>
                <a:ea typeface="Calibri" panose="020F0502020204030204" pitchFamily="34" charset="0"/>
              </a:rPr>
              <a:t>Zabavati se</a:t>
            </a:r>
            <a:r>
              <a:rPr lang="en-US" sz="2400" kern="1200" dirty="0">
                <a:solidFill>
                  <a:srgbClr val="000000"/>
                </a:solidFill>
                <a:effectLst/>
                <a:ea typeface="Calibri" panose="020F0502020204030204" pitchFamily="34" charset="0"/>
              </a:rPr>
              <a:t>’</a:t>
            </a:r>
            <a:endParaRPr lang="en-US" sz="2400" dirty="0">
              <a:effectLst/>
              <a:ea typeface="Calibri" panose="020F0502020204030204" pitchFamily="34" charset="0"/>
            </a:endParaRPr>
          </a:p>
        </p:txBody>
      </p:sp>
      <p:sp>
        <p:nvSpPr>
          <p:cNvPr id="48" name="CaixaDeTexto 54">
            <a:extLst>
              <a:ext uri="{FF2B5EF4-FFF2-40B4-BE49-F238E27FC236}">
                <a16:creationId xmlns:a16="http://schemas.microsoft.com/office/drawing/2014/main" id="{00D91E21-E291-436F-9D74-10F2DC59597D}"/>
              </a:ext>
            </a:extLst>
          </p:cNvPr>
          <p:cNvSpPr txBox="1"/>
          <p:nvPr/>
        </p:nvSpPr>
        <p:spPr>
          <a:xfrm>
            <a:off x="3481352" y="4289636"/>
            <a:ext cx="2621151" cy="1369606"/>
          </a:xfrm>
          <a:prstGeom prst="rect">
            <a:avLst/>
          </a:prstGeom>
          <a:noFill/>
        </p:spPr>
        <p:txBody>
          <a:bodyPr wrap="square" rtlCol="0">
            <a:spAutoFit/>
          </a:bodyPr>
          <a:lstStyle/>
          <a:p>
            <a:pPr algn="ctr">
              <a:spcAft>
                <a:spcPts val="600"/>
              </a:spcAft>
            </a:pPr>
            <a:r>
              <a:rPr lang="sl-SI" sz="3000" b="1" kern="1200" dirty="0">
                <a:solidFill>
                  <a:srgbClr val="76C6D2"/>
                </a:solidFill>
                <a:effectLst>
                  <a:outerShdw blurRad="38100" dist="38100" dir="2700000" algn="tl">
                    <a:srgbClr val="000000">
                      <a:alpha val="43137"/>
                    </a:srgbClr>
                  </a:outerShdw>
                </a:effectLst>
                <a:ea typeface="Calibri" panose="020F0502020204030204" pitchFamily="34" charset="0"/>
              </a:rPr>
              <a:t>Estetika</a:t>
            </a:r>
            <a:endParaRPr lang="en-US" sz="3000" b="1" dirty="0">
              <a:solidFill>
                <a:srgbClr val="76C6D2"/>
              </a:solidFill>
              <a:effectLst>
                <a:outerShdw blurRad="38100" dist="38100" dir="2700000" algn="tl">
                  <a:srgbClr val="000000">
                    <a:alpha val="43137"/>
                  </a:srgbClr>
                </a:outerShdw>
              </a:effectLst>
              <a:ea typeface="Calibri" panose="020F0502020204030204" pitchFamily="34" charset="0"/>
            </a:endParaRPr>
          </a:p>
          <a:p>
            <a:pPr algn="ctr">
              <a:spcAft>
                <a:spcPts val="600"/>
              </a:spcAft>
            </a:pPr>
            <a:r>
              <a:rPr lang="en-US" sz="2400" kern="1200" dirty="0">
                <a:solidFill>
                  <a:srgbClr val="000000"/>
                </a:solidFill>
                <a:effectLst/>
                <a:ea typeface="Calibri" panose="020F0502020204030204" pitchFamily="34" charset="0"/>
              </a:rPr>
              <a:t>‘</a:t>
            </a:r>
            <a:r>
              <a:rPr lang="sl-SI" sz="2400" dirty="0">
                <a:solidFill>
                  <a:srgbClr val="000000"/>
                </a:solidFill>
                <a:ea typeface="Calibri" panose="020F0502020204030204" pitchFamily="34" charset="0"/>
              </a:rPr>
              <a:t>Uživati v lepotah okolja</a:t>
            </a:r>
            <a:r>
              <a:rPr lang="en-US" sz="2400" kern="1200" dirty="0">
                <a:solidFill>
                  <a:srgbClr val="000000"/>
                </a:solidFill>
                <a:effectLst/>
                <a:ea typeface="Calibri" panose="020F0502020204030204" pitchFamily="34" charset="0"/>
              </a:rPr>
              <a:t>’</a:t>
            </a:r>
            <a:endParaRPr lang="en-US" sz="2400" dirty="0">
              <a:effectLst/>
              <a:ea typeface="Calibri" panose="020F0502020204030204" pitchFamily="34" charset="0"/>
            </a:endParaRPr>
          </a:p>
        </p:txBody>
      </p:sp>
      <p:sp>
        <p:nvSpPr>
          <p:cNvPr id="49" name="CaixaDeTexto 55">
            <a:extLst>
              <a:ext uri="{FF2B5EF4-FFF2-40B4-BE49-F238E27FC236}">
                <a16:creationId xmlns:a16="http://schemas.microsoft.com/office/drawing/2014/main" id="{670966A2-4CFF-4D14-A9FC-FB07B6E53325}"/>
              </a:ext>
            </a:extLst>
          </p:cNvPr>
          <p:cNvSpPr txBox="1"/>
          <p:nvPr/>
        </p:nvSpPr>
        <p:spPr>
          <a:xfrm>
            <a:off x="6129670" y="1772261"/>
            <a:ext cx="2815065" cy="1369606"/>
          </a:xfrm>
          <a:prstGeom prst="rect">
            <a:avLst/>
          </a:prstGeom>
          <a:noFill/>
        </p:spPr>
        <p:txBody>
          <a:bodyPr wrap="square" rtlCol="0">
            <a:spAutoFit/>
          </a:bodyPr>
          <a:lstStyle/>
          <a:p>
            <a:pPr algn="ctr">
              <a:spcAft>
                <a:spcPts val="600"/>
              </a:spcAft>
            </a:pPr>
            <a:r>
              <a:rPr lang="sl-SI" sz="3000" b="1" kern="1200" dirty="0">
                <a:solidFill>
                  <a:srgbClr val="76C6D2"/>
                </a:solidFill>
                <a:effectLst>
                  <a:outerShdw blurRad="38100" dist="38100" dir="2700000" algn="tl">
                    <a:srgbClr val="000000">
                      <a:alpha val="43137"/>
                    </a:srgbClr>
                  </a:outerShdw>
                </a:effectLst>
                <a:ea typeface="Calibri" panose="020F0502020204030204" pitchFamily="34" charset="0"/>
              </a:rPr>
              <a:t>Izobraževanje</a:t>
            </a:r>
            <a:endParaRPr lang="en-US" sz="3000" b="1" dirty="0">
              <a:solidFill>
                <a:srgbClr val="76C6D2"/>
              </a:solidFill>
              <a:effectLst>
                <a:outerShdw blurRad="38100" dist="38100" dir="2700000" algn="tl">
                  <a:srgbClr val="000000">
                    <a:alpha val="43137"/>
                  </a:srgbClr>
                </a:outerShdw>
              </a:effectLst>
              <a:ea typeface="Calibri" panose="020F0502020204030204" pitchFamily="34" charset="0"/>
            </a:endParaRPr>
          </a:p>
          <a:p>
            <a:pPr algn="ctr">
              <a:spcAft>
                <a:spcPts val="600"/>
              </a:spcAft>
            </a:pPr>
            <a:r>
              <a:rPr lang="en-US" sz="2400" kern="1200" dirty="0">
                <a:solidFill>
                  <a:srgbClr val="000000"/>
                </a:solidFill>
                <a:effectLst/>
                <a:ea typeface="Calibri" panose="020F0502020204030204" pitchFamily="34" charset="0"/>
              </a:rPr>
              <a:t>‘</a:t>
            </a:r>
            <a:r>
              <a:rPr lang="sl-SI" sz="2400" dirty="0">
                <a:solidFill>
                  <a:srgbClr val="000000"/>
                </a:solidFill>
                <a:ea typeface="Calibri" panose="020F0502020204030204" pitchFamily="34" charset="0"/>
              </a:rPr>
              <a:t>Naučiti se nekaj novega</a:t>
            </a:r>
            <a:r>
              <a:rPr lang="en-US" sz="2400" kern="1200" dirty="0">
                <a:solidFill>
                  <a:srgbClr val="000000"/>
                </a:solidFill>
                <a:effectLst/>
                <a:ea typeface="Calibri" panose="020F0502020204030204" pitchFamily="34" charset="0"/>
              </a:rPr>
              <a:t>’</a:t>
            </a:r>
            <a:endParaRPr lang="en-US" sz="2400" dirty="0">
              <a:effectLst/>
              <a:ea typeface="Calibri" panose="020F0502020204030204" pitchFamily="34" charset="0"/>
            </a:endParaRPr>
          </a:p>
        </p:txBody>
      </p:sp>
      <p:sp>
        <p:nvSpPr>
          <p:cNvPr id="50" name="CaixaDeTexto 56">
            <a:extLst>
              <a:ext uri="{FF2B5EF4-FFF2-40B4-BE49-F238E27FC236}">
                <a16:creationId xmlns:a16="http://schemas.microsoft.com/office/drawing/2014/main" id="{F35D866F-94CF-4ED6-9498-6C0A49E57B27}"/>
              </a:ext>
            </a:extLst>
          </p:cNvPr>
          <p:cNvSpPr txBox="1"/>
          <p:nvPr/>
        </p:nvSpPr>
        <p:spPr>
          <a:xfrm>
            <a:off x="6129670" y="4290767"/>
            <a:ext cx="2815065" cy="1369606"/>
          </a:xfrm>
          <a:prstGeom prst="rect">
            <a:avLst/>
          </a:prstGeom>
          <a:noFill/>
        </p:spPr>
        <p:txBody>
          <a:bodyPr wrap="square" rtlCol="0">
            <a:spAutoFit/>
          </a:bodyPr>
          <a:lstStyle/>
          <a:p>
            <a:pPr algn="ctr">
              <a:spcAft>
                <a:spcPts val="600"/>
              </a:spcAft>
            </a:pPr>
            <a:r>
              <a:rPr lang="sl-SI" sz="3000" b="1" kern="1200" dirty="0">
                <a:solidFill>
                  <a:srgbClr val="76C6D2"/>
                </a:solidFill>
                <a:effectLst>
                  <a:outerShdw blurRad="38100" dist="38100" dir="2700000" algn="tl">
                    <a:srgbClr val="000000">
                      <a:alpha val="43137"/>
                    </a:srgbClr>
                  </a:outerShdw>
                </a:effectLst>
                <a:ea typeface="Calibri" panose="020F0502020204030204" pitchFamily="34" charset="0"/>
              </a:rPr>
              <a:t>Odmik</a:t>
            </a:r>
            <a:endParaRPr lang="en-US" sz="3000" b="1" dirty="0">
              <a:solidFill>
                <a:srgbClr val="76C6D2"/>
              </a:solidFill>
              <a:effectLst>
                <a:outerShdw blurRad="38100" dist="38100" dir="2700000" algn="tl">
                  <a:srgbClr val="000000">
                    <a:alpha val="43137"/>
                  </a:srgbClr>
                </a:outerShdw>
              </a:effectLst>
              <a:ea typeface="Calibri" panose="020F0502020204030204" pitchFamily="34" charset="0"/>
            </a:endParaRPr>
          </a:p>
          <a:p>
            <a:pPr algn="ctr">
              <a:spcAft>
                <a:spcPts val="600"/>
              </a:spcAft>
            </a:pPr>
            <a:r>
              <a:rPr lang="en-US" sz="2400" kern="1200" dirty="0">
                <a:solidFill>
                  <a:srgbClr val="000000"/>
                </a:solidFill>
                <a:effectLst/>
                <a:ea typeface="Calibri" panose="020F0502020204030204" pitchFamily="34" charset="0"/>
              </a:rPr>
              <a:t>‘</a:t>
            </a:r>
            <a:r>
              <a:rPr lang="sl-SI" sz="2400" dirty="0">
                <a:solidFill>
                  <a:srgbClr val="000000"/>
                </a:solidFill>
                <a:ea typeface="Calibri" panose="020F0502020204030204" pitchFamily="34" charset="0"/>
              </a:rPr>
              <a:t>Potopiti se v drug svet</a:t>
            </a:r>
            <a:r>
              <a:rPr lang="en-US" sz="2400" kern="1200" dirty="0">
                <a:solidFill>
                  <a:srgbClr val="000000"/>
                </a:solidFill>
                <a:effectLst/>
                <a:ea typeface="Calibri" panose="020F0502020204030204" pitchFamily="34" charset="0"/>
              </a:rPr>
              <a:t>’</a:t>
            </a:r>
            <a:endParaRPr lang="en-US" sz="2400" dirty="0">
              <a:effectLst/>
              <a:ea typeface="Calibri" panose="020F0502020204030204" pitchFamily="34" charset="0"/>
            </a:endParaRPr>
          </a:p>
        </p:txBody>
      </p:sp>
      <p:sp>
        <p:nvSpPr>
          <p:cNvPr id="2" name="Retângulo: Canto Dobrado 1">
            <a:extLst>
              <a:ext uri="{FF2B5EF4-FFF2-40B4-BE49-F238E27FC236}">
                <a16:creationId xmlns:a16="http://schemas.microsoft.com/office/drawing/2014/main" id="{A52B32A6-21DD-4E04-8CD5-313959452F99}"/>
              </a:ext>
            </a:extLst>
          </p:cNvPr>
          <p:cNvSpPr/>
          <p:nvPr/>
        </p:nvSpPr>
        <p:spPr>
          <a:xfrm>
            <a:off x="242625" y="4821281"/>
            <a:ext cx="2448000" cy="840354"/>
          </a:xfrm>
          <a:prstGeom prst="foldedCorner">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000" dirty="0">
                <a:solidFill>
                  <a:schemeClr val="tx1"/>
                </a:solidFill>
              </a:rPr>
              <a:t>Kupec nima vpliva na izvedbo</a:t>
            </a:r>
            <a:endParaRPr lang="en-GB" sz="2000" dirty="0">
              <a:solidFill>
                <a:schemeClr val="tx1"/>
              </a:solidFill>
            </a:endParaRPr>
          </a:p>
        </p:txBody>
      </p:sp>
      <p:cxnSp>
        <p:nvCxnSpPr>
          <p:cNvPr id="4" name="Conexão reta 3">
            <a:extLst>
              <a:ext uri="{FF2B5EF4-FFF2-40B4-BE49-F238E27FC236}">
                <a16:creationId xmlns:a16="http://schemas.microsoft.com/office/drawing/2014/main" id="{875D4B15-729F-49A8-B0DF-9303594713E5}"/>
              </a:ext>
            </a:extLst>
          </p:cNvPr>
          <p:cNvCxnSpPr>
            <a:cxnSpLocks/>
            <a:stCxn id="2" idx="0"/>
            <a:endCxn id="43" idx="2"/>
          </p:cNvCxnSpPr>
          <p:nvPr/>
        </p:nvCxnSpPr>
        <p:spPr>
          <a:xfrm flipV="1">
            <a:off x="1466625" y="3962315"/>
            <a:ext cx="558459" cy="858966"/>
          </a:xfrm>
          <a:prstGeom prst="line">
            <a:avLst/>
          </a:prstGeom>
          <a:ln w="28575">
            <a:solidFill>
              <a:srgbClr val="F7981D"/>
            </a:solidFill>
            <a:tailEnd type="oval"/>
          </a:ln>
        </p:spPr>
        <p:style>
          <a:lnRef idx="1">
            <a:schemeClr val="accent1"/>
          </a:lnRef>
          <a:fillRef idx="0">
            <a:schemeClr val="accent1"/>
          </a:fillRef>
          <a:effectRef idx="0">
            <a:schemeClr val="accent1"/>
          </a:effectRef>
          <a:fontRef idx="minor">
            <a:schemeClr val="tx1"/>
          </a:fontRef>
        </p:style>
      </p:cxnSp>
      <p:sp>
        <p:nvSpPr>
          <p:cNvPr id="23" name="Retângulo: Canto Dobrado 22">
            <a:extLst>
              <a:ext uri="{FF2B5EF4-FFF2-40B4-BE49-F238E27FC236}">
                <a16:creationId xmlns:a16="http://schemas.microsoft.com/office/drawing/2014/main" id="{DCAE0A84-E5AD-4631-93D0-2D5E7C3BA725}"/>
              </a:ext>
            </a:extLst>
          </p:cNvPr>
          <p:cNvSpPr/>
          <p:nvPr/>
        </p:nvSpPr>
        <p:spPr>
          <a:xfrm>
            <a:off x="262077" y="1081632"/>
            <a:ext cx="2484000" cy="795822"/>
          </a:xfrm>
          <a:prstGeom prst="foldedCorner">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000" dirty="0">
                <a:solidFill>
                  <a:schemeClr val="tx1"/>
                </a:solidFill>
              </a:rPr>
              <a:t>Absorbirati izkustvo od zunaj</a:t>
            </a:r>
            <a:endParaRPr lang="en-GB" sz="2000" dirty="0">
              <a:solidFill>
                <a:schemeClr val="tx1"/>
              </a:solidFill>
            </a:endParaRPr>
          </a:p>
        </p:txBody>
      </p:sp>
      <p:sp>
        <p:nvSpPr>
          <p:cNvPr id="30" name="Retângulo: Canto Dobrado 29">
            <a:extLst>
              <a:ext uri="{FF2B5EF4-FFF2-40B4-BE49-F238E27FC236}">
                <a16:creationId xmlns:a16="http://schemas.microsoft.com/office/drawing/2014/main" id="{D6C7BE8E-7614-47CB-ADCB-2F387C1423CB}"/>
              </a:ext>
            </a:extLst>
          </p:cNvPr>
          <p:cNvSpPr/>
          <p:nvPr/>
        </p:nvSpPr>
        <p:spPr>
          <a:xfrm>
            <a:off x="9530625" y="948384"/>
            <a:ext cx="2484000" cy="709248"/>
          </a:xfrm>
          <a:prstGeom prst="foldedCorner">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000" dirty="0">
                <a:solidFill>
                  <a:schemeClr val="tx1"/>
                </a:solidFill>
              </a:rPr>
              <a:t>Kupec ima vpliv na izvedbo</a:t>
            </a:r>
            <a:endParaRPr lang="en-GB" sz="2000" dirty="0">
              <a:solidFill>
                <a:schemeClr val="tx1"/>
              </a:solidFill>
            </a:endParaRPr>
          </a:p>
        </p:txBody>
      </p:sp>
      <p:cxnSp>
        <p:nvCxnSpPr>
          <p:cNvPr id="31" name="Conexão reta 30">
            <a:extLst>
              <a:ext uri="{FF2B5EF4-FFF2-40B4-BE49-F238E27FC236}">
                <a16:creationId xmlns:a16="http://schemas.microsoft.com/office/drawing/2014/main" id="{B75C8316-9799-4A59-ADC8-B1085950DE25}"/>
              </a:ext>
            </a:extLst>
          </p:cNvPr>
          <p:cNvCxnSpPr>
            <a:cxnSpLocks/>
            <a:stCxn id="30" idx="2"/>
            <a:endCxn id="45" idx="0"/>
          </p:cNvCxnSpPr>
          <p:nvPr/>
        </p:nvCxnSpPr>
        <p:spPr>
          <a:xfrm flipH="1">
            <a:off x="10078783" y="1657632"/>
            <a:ext cx="693842" cy="1473686"/>
          </a:xfrm>
          <a:prstGeom prst="line">
            <a:avLst/>
          </a:prstGeom>
          <a:ln w="28575">
            <a:solidFill>
              <a:srgbClr val="F7981D"/>
            </a:solidFill>
            <a:tailEnd type="oval"/>
          </a:ln>
        </p:spPr>
        <p:style>
          <a:lnRef idx="1">
            <a:schemeClr val="accent1"/>
          </a:lnRef>
          <a:fillRef idx="0">
            <a:schemeClr val="accent1"/>
          </a:fillRef>
          <a:effectRef idx="0">
            <a:schemeClr val="accent1"/>
          </a:effectRef>
          <a:fontRef idx="minor">
            <a:schemeClr val="tx1"/>
          </a:fontRef>
        </p:style>
      </p:cxnSp>
      <p:sp>
        <p:nvSpPr>
          <p:cNvPr id="51" name="Retângulo: Canto Dobrado 50">
            <a:extLst>
              <a:ext uri="{FF2B5EF4-FFF2-40B4-BE49-F238E27FC236}">
                <a16:creationId xmlns:a16="http://schemas.microsoft.com/office/drawing/2014/main" id="{3001B6EA-4341-4389-AEEE-689A96C2428D}"/>
              </a:ext>
            </a:extLst>
          </p:cNvPr>
          <p:cNvSpPr/>
          <p:nvPr/>
        </p:nvSpPr>
        <p:spPr>
          <a:xfrm>
            <a:off x="9541549" y="5169989"/>
            <a:ext cx="2484000" cy="983292"/>
          </a:xfrm>
          <a:prstGeom prst="foldedCorner">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000" dirty="0">
                <a:solidFill>
                  <a:schemeClr val="tx1"/>
                </a:solidFill>
              </a:rPr>
              <a:t>Fizično in virtualno postati del izkustva</a:t>
            </a:r>
            <a:endParaRPr lang="en-GB" sz="2000" dirty="0">
              <a:solidFill>
                <a:schemeClr val="tx1"/>
              </a:solidFill>
            </a:endParaRPr>
          </a:p>
        </p:txBody>
      </p:sp>
      <p:cxnSp>
        <p:nvCxnSpPr>
          <p:cNvPr id="97" name="Conexão reta 96">
            <a:extLst>
              <a:ext uri="{FF2B5EF4-FFF2-40B4-BE49-F238E27FC236}">
                <a16:creationId xmlns:a16="http://schemas.microsoft.com/office/drawing/2014/main" id="{3FDBEEDB-3835-4E83-A019-26EDFC1BA1C6}"/>
              </a:ext>
            </a:extLst>
          </p:cNvPr>
          <p:cNvCxnSpPr>
            <a:cxnSpLocks/>
            <a:stCxn id="51" idx="1"/>
            <a:endCxn id="40" idx="3"/>
          </p:cNvCxnSpPr>
          <p:nvPr/>
        </p:nvCxnSpPr>
        <p:spPr>
          <a:xfrm flipH="1">
            <a:off x="6922480" y="5661635"/>
            <a:ext cx="2619069" cy="578052"/>
          </a:xfrm>
          <a:prstGeom prst="line">
            <a:avLst/>
          </a:prstGeom>
          <a:ln w="28575">
            <a:solidFill>
              <a:srgbClr val="F7981D"/>
            </a:solidFill>
            <a:tailEnd type="oval"/>
          </a:ln>
        </p:spPr>
        <p:style>
          <a:lnRef idx="1">
            <a:schemeClr val="accent1"/>
          </a:lnRef>
          <a:fillRef idx="0">
            <a:schemeClr val="accent1"/>
          </a:fillRef>
          <a:effectRef idx="0">
            <a:schemeClr val="accent1"/>
          </a:effectRef>
          <a:fontRef idx="minor">
            <a:schemeClr val="tx1"/>
          </a:fontRef>
        </p:style>
      </p:cxnSp>
      <p:cxnSp>
        <p:nvCxnSpPr>
          <p:cNvPr id="101" name="Conexão reta 100">
            <a:extLst>
              <a:ext uri="{FF2B5EF4-FFF2-40B4-BE49-F238E27FC236}">
                <a16:creationId xmlns:a16="http://schemas.microsoft.com/office/drawing/2014/main" id="{E58C6504-15F7-4B5B-9EE2-10ABCCD719CB}"/>
              </a:ext>
            </a:extLst>
          </p:cNvPr>
          <p:cNvCxnSpPr>
            <a:cxnSpLocks/>
            <a:stCxn id="23" idx="3"/>
            <a:endCxn id="39" idx="1"/>
          </p:cNvCxnSpPr>
          <p:nvPr/>
        </p:nvCxnSpPr>
        <p:spPr>
          <a:xfrm flipV="1">
            <a:off x="2746077" y="1179217"/>
            <a:ext cx="2536450" cy="300326"/>
          </a:xfrm>
          <a:prstGeom prst="line">
            <a:avLst/>
          </a:prstGeom>
          <a:ln w="28575">
            <a:solidFill>
              <a:srgbClr val="F7981D"/>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503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55CC98F-711E-4DD5-89A5-9E8020B1E956}"/>
              </a:ext>
            </a:extLst>
          </p:cNvPr>
          <p:cNvSpPr txBox="1">
            <a:spLocks/>
          </p:cNvSpPr>
          <p:nvPr/>
        </p:nvSpPr>
        <p:spPr>
          <a:xfrm>
            <a:off x="643222" y="349104"/>
            <a:ext cx="973521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Štiri stopnje izkustva</a:t>
            </a:r>
            <a:r>
              <a:rPr lang="en-US" sz="3600" b="1" dirty="0"/>
              <a:t>:</a:t>
            </a:r>
            <a:r>
              <a:rPr lang="sl-SI" sz="3600" b="1" dirty="0"/>
              <a:t> Zabava</a:t>
            </a:r>
            <a:r>
              <a:rPr lang="en-US" sz="3600" b="1" dirty="0"/>
              <a:t> </a:t>
            </a:r>
          </a:p>
        </p:txBody>
      </p:sp>
      <p:sp>
        <p:nvSpPr>
          <p:cNvPr id="34" name="Retângulo 33">
            <a:extLst>
              <a:ext uri="{FF2B5EF4-FFF2-40B4-BE49-F238E27FC236}">
                <a16:creationId xmlns:a16="http://schemas.microsoft.com/office/drawing/2014/main" id="{EEEC8069-0E6F-4AF4-8EF5-DA2E4D11D5B1}"/>
              </a:ext>
            </a:extLst>
          </p:cNvPr>
          <p:cNvSpPr/>
          <p:nvPr/>
        </p:nvSpPr>
        <p:spPr>
          <a:xfrm>
            <a:off x="341498" y="2778188"/>
            <a:ext cx="5221657" cy="156023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CaixaDeTexto 4">
            <a:extLst>
              <a:ext uri="{FF2B5EF4-FFF2-40B4-BE49-F238E27FC236}">
                <a16:creationId xmlns:a16="http://schemas.microsoft.com/office/drawing/2014/main" id="{5B782D1F-0FCA-4565-87D6-6BA3FCBD0CE5}"/>
              </a:ext>
            </a:extLst>
          </p:cNvPr>
          <p:cNvSpPr txBox="1"/>
          <p:nvPr/>
        </p:nvSpPr>
        <p:spPr>
          <a:xfrm>
            <a:off x="347096" y="2778188"/>
            <a:ext cx="2736000" cy="461665"/>
          </a:xfrm>
          <a:prstGeom prst="rect">
            <a:avLst/>
          </a:prstGeom>
          <a:noFill/>
        </p:spPr>
        <p:txBody>
          <a:bodyPr wrap="square" rtlCol="0">
            <a:spAutoFit/>
          </a:bodyPr>
          <a:lstStyle/>
          <a:p>
            <a:pPr algn="r"/>
            <a:r>
              <a:rPr lang="sl-SI" sz="2400" b="1" dirty="0">
                <a:solidFill>
                  <a:schemeClr val="bg1"/>
                </a:solidFill>
                <a:effectLst>
                  <a:outerShdw blurRad="38100" dist="38100" dir="2700000" algn="tl">
                    <a:srgbClr val="000000">
                      <a:alpha val="43137"/>
                    </a:srgbClr>
                  </a:outerShdw>
                </a:effectLst>
              </a:rPr>
              <a:t>Udeležba gosta</a:t>
            </a:r>
            <a:r>
              <a:rPr lang="en-GB" sz="2400" b="1" dirty="0">
                <a:solidFill>
                  <a:schemeClr val="bg1"/>
                </a:solidFill>
                <a:effectLst>
                  <a:outerShdw blurRad="38100" dist="38100" dir="2700000" algn="tl">
                    <a:srgbClr val="000000">
                      <a:alpha val="43137"/>
                    </a:srgbClr>
                  </a:outerShdw>
                </a:effectLst>
              </a:rPr>
              <a:t>:</a:t>
            </a:r>
          </a:p>
        </p:txBody>
      </p:sp>
      <p:sp>
        <p:nvSpPr>
          <p:cNvPr id="6" name="CaixaDeTexto 5">
            <a:extLst>
              <a:ext uri="{FF2B5EF4-FFF2-40B4-BE49-F238E27FC236}">
                <a16:creationId xmlns:a16="http://schemas.microsoft.com/office/drawing/2014/main" id="{85C5D185-C35D-4B53-9CD2-ED84C22568FF}"/>
              </a:ext>
            </a:extLst>
          </p:cNvPr>
          <p:cNvSpPr txBox="1"/>
          <p:nvPr/>
        </p:nvSpPr>
        <p:spPr>
          <a:xfrm>
            <a:off x="347095" y="3320382"/>
            <a:ext cx="2736000" cy="461665"/>
          </a:xfrm>
          <a:prstGeom prst="rect">
            <a:avLst/>
          </a:prstGeom>
          <a:noFill/>
        </p:spPr>
        <p:txBody>
          <a:bodyPr wrap="square" rtlCol="0">
            <a:spAutoFit/>
          </a:bodyPr>
          <a:lstStyle/>
          <a:p>
            <a:pPr algn="r"/>
            <a:r>
              <a:rPr lang="sl-SI" sz="2400" b="1" spc="-20" dirty="0">
                <a:solidFill>
                  <a:schemeClr val="bg1"/>
                </a:solidFill>
                <a:effectLst>
                  <a:outerShdw blurRad="38100" dist="38100" dir="2700000" algn="tl">
                    <a:srgbClr val="000000">
                      <a:alpha val="43137"/>
                    </a:srgbClr>
                  </a:outerShdw>
                </a:effectLst>
              </a:rPr>
              <a:t>Povezava</a:t>
            </a:r>
            <a:r>
              <a:rPr lang="en-GB" sz="2400" b="1" spc="-20" dirty="0">
                <a:solidFill>
                  <a:schemeClr val="bg1"/>
                </a:solidFill>
                <a:effectLst>
                  <a:outerShdw blurRad="38100" dist="38100" dir="2700000" algn="tl">
                    <a:srgbClr val="000000">
                      <a:alpha val="43137"/>
                    </a:srgbClr>
                  </a:outerShdw>
                </a:effectLst>
              </a:rPr>
              <a:t>: </a:t>
            </a:r>
          </a:p>
        </p:txBody>
      </p:sp>
      <p:sp>
        <p:nvSpPr>
          <p:cNvPr id="8" name="CaixaDeTexto 7">
            <a:extLst>
              <a:ext uri="{FF2B5EF4-FFF2-40B4-BE49-F238E27FC236}">
                <a16:creationId xmlns:a16="http://schemas.microsoft.com/office/drawing/2014/main" id="{873038B5-10BE-48BD-86EC-C49D3A7E49A0}"/>
              </a:ext>
            </a:extLst>
          </p:cNvPr>
          <p:cNvSpPr txBox="1"/>
          <p:nvPr/>
        </p:nvSpPr>
        <p:spPr>
          <a:xfrm>
            <a:off x="347095" y="3864195"/>
            <a:ext cx="2736000" cy="461665"/>
          </a:xfrm>
          <a:prstGeom prst="rect">
            <a:avLst/>
          </a:prstGeom>
          <a:noFill/>
        </p:spPr>
        <p:txBody>
          <a:bodyPr wrap="square" rtlCol="0">
            <a:spAutoFit/>
          </a:bodyPr>
          <a:lstStyle/>
          <a:p>
            <a:pPr algn="r"/>
            <a:r>
              <a:rPr lang="sl-SI" sz="2400" b="1" dirty="0">
                <a:solidFill>
                  <a:schemeClr val="bg1"/>
                </a:solidFill>
                <a:effectLst>
                  <a:outerShdw blurRad="38100" dist="38100" dir="2700000" algn="tl">
                    <a:srgbClr val="000000">
                      <a:alpha val="43137"/>
                    </a:srgbClr>
                  </a:outerShdw>
                </a:effectLst>
              </a:rPr>
              <a:t>Bistvo</a:t>
            </a:r>
            <a:r>
              <a:rPr lang="en-GB" sz="2400" b="1" dirty="0">
                <a:solidFill>
                  <a:schemeClr val="bg1"/>
                </a:solidFill>
                <a:effectLst>
                  <a:outerShdw blurRad="38100" dist="38100" dir="2700000" algn="tl">
                    <a:srgbClr val="000000">
                      <a:alpha val="43137"/>
                    </a:srgbClr>
                  </a:outerShdw>
                </a:effectLst>
              </a:rPr>
              <a:t>:</a:t>
            </a:r>
          </a:p>
        </p:txBody>
      </p:sp>
      <p:sp>
        <p:nvSpPr>
          <p:cNvPr id="10" name="CaixaDeTexto 9">
            <a:extLst>
              <a:ext uri="{FF2B5EF4-FFF2-40B4-BE49-F238E27FC236}">
                <a16:creationId xmlns:a16="http://schemas.microsoft.com/office/drawing/2014/main" id="{919A68E1-E135-4233-83AD-8B367B3834D4}"/>
              </a:ext>
            </a:extLst>
          </p:cNvPr>
          <p:cNvSpPr txBox="1"/>
          <p:nvPr/>
        </p:nvSpPr>
        <p:spPr>
          <a:xfrm>
            <a:off x="3110724" y="2778188"/>
            <a:ext cx="2456716" cy="461665"/>
          </a:xfrm>
          <a:prstGeom prst="rect">
            <a:avLst/>
          </a:prstGeom>
          <a:noFill/>
        </p:spPr>
        <p:txBody>
          <a:bodyPr wrap="square" rtlCol="0">
            <a:spAutoFit/>
          </a:bodyPr>
          <a:lstStyle/>
          <a:p>
            <a:r>
              <a:rPr lang="en-GB" sz="2400" b="1" dirty="0"/>
              <a:t>Pa</a:t>
            </a:r>
            <a:r>
              <a:rPr lang="sl-SI" sz="2400" b="1" dirty="0" err="1"/>
              <a:t>sivna</a:t>
            </a:r>
            <a:endParaRPr lang="en-GB" sz="2400" b="1" dirty="0"/>
          </a:p>
        </p:txBody>
      </p:sp>
      <p:sp>
        <p:nvSpPr>
          <p:cNvPr id="12" name="CaixaDeTexto 11">
            <a:extLst>
              <a:ext uri="{FF2B5EF4-FFF2-40B4-BE49-F238E27FC236}">
                <a16:creationId xmlns:a16="http://schemas.microsoft.com/office/drawing/2014/main" id="{A6CD1E4C-D0FE-4893-B948-5314E36C478D}"/>
              </a:ext>
            </a:extLst>
          </p:cNvPr>
          <p:cNvSpPr txBox="1"/>
          <p:nvPr/>
        </p:nvSpPr>
        <p:spPr>
          <a:xfrm>
            <a:off x="3110724" y="3320382"/>
            <a:ext cx="2452431" cy="461665"/>
          </a:xfrm>
          <a:prstGeom prst="rect">
            <a:avLst/>
          </a:prstGeom>
          <a:noFill/>
        </p:spPr>
        <p:txBody>
          <a:bodyPr wrap="square" rtlCol="0">
            <a:spAutoFit/>
          </a:bodyPr>
          <a:lstStyle/>
          <a:p>
            <a:r>
              <a:rPr lang="en-GB" sz="2400" b="1" dirty="0" err="1"/>
              <a:t>Absor</a:t>
            </a:r>
            <a:r>
              <a:rPr lang="sl-SI" sz="2400" b="1" dirty="0" err="1"/>
              <a:t>bcija</a:t>
            </a:r>
            <a:endParaRPr lang="en-GB" sz="2400" b="1" dirty="0"/>
          </a:p>
        </p:txBody>
      </p:sp>
      <p:sp>
        <p:nvSpPr>
          <p:cNvPr id="14" name="CaixaDeTexto 13">
            <a:extLst>
              <a:ext uri="{FF2B5EF4-FFF2-40B4-BE49-F238E27FC236}">
                <a16:creationId xmlns:a16="http://schemas.microsoft.com/office/drawing/2014/main" id="{175D17A0-B802-4803-AD19-A71117568A1B}"/>
              </a:ext>
            </a:extLst>
          </p:cNvPr>
          <p:cNvSpPr txBox="1"/>
          <p:nvPr/>
        </p:nvSpPr>
        <p:spPr>
          <a:xfrm>
            <a:off x="3110724" y="3858271"/>
            <a:ext cx="2456716" cy="461665"/>
          </a:xfrm>
          <a:prstGeom prst="rect">
            <a:avLst/>
          </a:prstGeom>
          <a:noFill/>
        </p:spPr>
        <p:txBody>
          <a:bodyPr wrap="square" rtlCol="0">
            <a:spAutoFit/>
          </a:bodyPr>
          <a:lstStyle/>
          <a:p>
            <a:r>
              <a:rPr lang="sl-SI" sz="2400" b="1" i="1" dirty="0"/>
              <a:t>Užitek</a:t>
            </a:r>
            <a:endParaRPr lang="en-GB" sz="2400" b="1" dirty="0"/>
          </a:p>
        </p:txBody>
      </p:sp>
      <p:sp>
        <p:nvSpPr>
          <p:cNvPr id="23" name="CaixaDeTexto 22">
            <a:extLst>
              <a:ext uri="{FF2B5EF4-FFF2-40B4-BE49-F238E27FC236}">
                <a16:creationId xmlns:a16="http://schemas.microsoft.com/office/drawing/2014/main" id="{CDFFD740-E746-4746-AB16-EEBE0FA4754E}"/>
              </a:ext>
            </a:extLst>
          </p:cNvPr>
          <p:cNvSpPr txBox="1"/>
          <p:nvPr/>
        </p:nvSpPr>
        <p:spPr>
          <a:xfrm>
            <a:off x="341497" y="1052395"/>
            <a:ext cx="6483538" cy="553998"/>
          </a:xfrm>
          <a:prstGeom prst="rect">
            <a:avLst/>
          </a:prstGeom>
          <a:noFill/>
        </p:spPr>
        <p:txBody>
          <a:bodyPr wrap="square">
            <a:spAutoFit/>
          </a:bodyPr>
          <a:lstStyle/>
          <a:p>
            <a:pPr algn="ctr"/>
            <a:r>
              <a:rPr lang="en-GB" sz="3000" b="1" i="1" dirty="0">
                <a:solidFill>
                  <a:schemeClr val="bg1">
                    <a:lumMod val="65000"/>
                  </a:schemeClr>
                </a:solidFill>
              </a:rPr>
              <a:t>“</a:t>
            </a:r>
            <a:r>
              <a:rPr lang="sl-SI" sz="3000" b="1" i="1" dirty="0">
                <a:solidFill>
                  <a:schemeClr val="bg1">
                    <a:lumMod val="65000"/>
                  </a:schemeClr>
                </a:solidFill>
              </a:rPr>
              <a:t>Pasivna </a:t>
            </a:r>
            <a:r>
              <a:rPr lang="sl-SI" sz="3000" b="1" i="1" dirty="0" err="1">
                <a:solidFill>
                  <a:schemeClr val="bg1">
                    <a:lumMod val="65000"/>
                  </a:schemeClr>
                </a:solidFill>
              </a:rPr>
              <a:t>absorbcija</a:t>
            </a:r>
            <a:r>
              <a:rPr lang="sl-SI" sz="3000" b="1" i="1" dirty="0">
                <a:solidFill>
                  <a:schemeClr val="bg1">
                    <a:lumMod val="65000"/>
                  </a:schemeClr>
                </a:solidFill>
              </a:rPr>
              <a:t> izkustva skozi čute</a:t>
            </a:r>
            <a:r>
              <a:rPr lang="en-GB" sz="3000" b="1" i="1" dirty="0">
                <a:solidFill>
                  <a:schemeClr val="bg1">
                    <a:lumMod val="65000"/>
                  </a:schemeClr>
                </a:solidFill>
              </a:rPr>
              <a:t>” </a:t>
            </a:r>
          </a:p>
        </p:txBody>
      </p:sp>
      <p:sp>
        <p:nvSpPr>
          <p:cNvPr id="40" name="Retângulo: Canto Dobrado 39">
            <a:extLst>
              <a:ext uri="{FF2B5EF4-FFF2-40B4-BE49-F238E27FC236}">
                <a16:creationId xmlns:a16="http://schemas.microsoft.com/office/drawing/2014/main" id="{17BE85B1-19D3-4852-9252-FF1280BD9FC3}"/>
              </a:ext>
            </a:extLst>
          </p:cNvPr>
          <p:cNvSpPr/>
          <p:nvPr/>
        </p:nvSpPr>
        <p:spPr>
          <a:xfrm>
            <a:off x="7269305" y="1052394"/>
            <a:ext cx="4572490" cy="3407639"/>
          </a:xfrm>
          <a:prstGeom prst="foldedCorner">
            <a:avLst>
              <a:gd name="adj" fmla="val 10624"/>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spcAft>
                <a:spcPts val="1200"/>
              </a:spcAft>
            </a:pPr>
            <a:r>
              <a:rPr lang="sl-SI" sz="2400" b="1" spc="-20" dirty="0">
                <a:solidFill>
                  <a:srgbClr val="ED7D31"/>
                </a:solidFill>
              </a:rPr>
              <a:t>Primeri</a:t>
            </a:r>
            <a:endParaRPr lang="en-GB" sz="2400" b="1" spc="-20" dirty="0">
              <a:solidFill>
                <a:srgbClr val="ED7D31"/>
              </a:solidFill>
            </a:endParaRPr>
          </a:p>
        </p:txBody>
      </p:sp>
      <p:sp>
        <p:nvSpPr>
          <p:cNvPr id="42" name="CaixaDeTexto 41">
            <a:extLst>
              <a:ext uri="{FF2B5EF4-FFF2-40B4-BE49-F238E27FC236}">
                <a16:creationId xmlns:a16="http://schemas.microsoft.com/office/drawing/2014/main" id="{7836328F-C386-4A02-A5EB-B80CF3D070E1}"/>
              </a:ext>
            </a:extLst>
          </p:cNvPr>
          <p:cNvSpPr txBox="1"/>
          <p:nvPr/>
        </p:nvSpPr>
        <p:spPr>
          <a:xfrm>
            <a:off x="8630816" y="2529723"/>
            <a:ext cx="3210978" cy="461665"/>
          </a:xfrm>
          <a:prstGeom prst="rect">
            <a:avLst/>
          </a:prstGeom>
          <a:noFill/>
        </p:spPr>
        <p:txBody>
          <a:bodyPr wrap="square" rtlCol="0">
            <a:spAutoFit/>
          </a:bodyPr>
          <a:lstStyle/>
          <a:p>
            <a:r>
              <a:rPr lang="sl-SI" sz="2400" b="1" dirty="0"/>
              <a:t>Gledanje</a:t>
            </a:r>
            <a:r>
              <a:rPr lang="en-GB" sz="2400" b="1" dirty="0"/>
              <a:t> TV</a:t>
            </a:r>
          </a:p>
        </p:txBody>
      </p:sp>
      <p:sp>
        <p:nvSpPr>
          <p:cNvPr id="44" name="CaixaDeTexto 43">
            <a:extLst>
              <a:ext uri="{FF2B5EF4-FFF2-40B4-BE49-F238E27FC236}">
                <a16:creationId xmlns:a16="http://schemas.microsoft.com/office/drawing/2014/main" id="{05296E42-4941-40E5-8AF0-06B6F4AEAD93}"/>
              </a:ext>
            </a:extLst>
          </p:cNvPr>
          <p:cNvSpPr txBox="1"/>
          <p:nvPr/>
        </p:nvSpPr>
        <p:spPr>
          <a:xfrm>
            <a:off x="8626374" y="1550957"/>
            <a:ext cx="3210978" cy="461665"/>
          </a:xfrm>
          <a:prstGeom prst="rect">
            <a:avLst/>
          </a:prstGeom>
          <a:noFill/>
        </p:spPr>
        <p:txBody>
          <a:bodyPr wrap="square" rtlCol="0">
            <a:spAutoFit/>
          </a:bodyPr>
          <a:lstStyle/>
          <a:p>
            <a:r>
              <a:rPr lang="sl-SI" sz="2400" b="1" dirty="0"/>
              <a:t>Poslušanje glasbe</a:t>
            </a:r>
            <a:endParaRPr lang="en-GB" sz="2400" b="1" dirty="0"/>
          </a:p>
        </p:txBody>
      </p:sp>
      <p:sp>
        <p:nvSpPr>
          <p:cNvPr id="45" name="CaixaDeTexto 44">
            <a:extLst>
              <a:ext uri="{FF2B5EF4-FFF2-40B4-BE49-F238E27FC236}">
                <a16:creationId xmlns:a16="http://schemas.microsoft.com/office/drawing/2014/main" id="{24604971-203D-4751-81E5-3975AB7DE684}"/>
              </a:ext>
            </a:extLst>
          </p:cNvPr>
          <p:cNvSpPr txBox="1"/>
          <p:nvPr/>
        </p:nvSpPr>
        <p:spPr>
          <a:xfrm>
            <a:off x="8626373" y="3497281"/>
            <a:ext cx="3210979" cy="461665"/>
          </a:xfrm>
          <a:prstGeom prst="rect">
            <a:avLst/>
          </a:prstGeom>
          <a:noFill/>
        </p:spPr>
        <p:txBody>
          <a:bodyPr wrap="square" rtlCol="0">
            <a:spAutoFit/>
          </a:bodyPr>
          <a:lstStyle/>
          <a:p>
            <a:r>
              <a:rPr lang="sl-SI" sz="2400" b="1" dirty="0"/>
              <a:t>Ogled predstave</a:t>
            </a:r>
            <a:endParaRPr lang="en-GB" sz="2400" b="1" dirty="0"/>
          </a:p>
        </p:txBody>
      </p:sp>
      <p:pic>
        <p:nvPicPr>
          <p:cNvPr id="52" name="Imagem 51">
            <a:extLst>
              <a:ext uri="{FF2B5EF4-FFF2-40B4-BE49-F238E27FC236}">
                <a16:creationId xmlns:a16="http://schemas.microsoft.com/office/drawing/2014/main" id="{33109F1F-4E0B-4587-964B-8779345BFBE5}"/>
              </a:ext>
            </a:extLst>
          </p:cNvPr>
          <p:cNvPicPr>
            <a:picLocks/>
          </p:cNvPicPr>
          <p:nvPr/>
        </p:nvPicPr>
        <p:blipFill>
          <a:blip r:embed="rId3"/>
          <a:stretch>
            <a:fillRect/>
          </a:stretch>
        </p:blipFill>
        <p:spPr>
          <a:xfrm>
            <a:off x="7406777" y="1550956"/>
            <a:ext cx="1189382" cy="792000"/>
          </a:xfrm>
          <a:prstGeom prst="rect">
            <a:avLst/>
          </a:prstGeom>
        </p:spPr>
      </p:pic>
      <p:pic>
        <p:nvPicPr>
          <p:cNvPr id="54" name="Imagem 53">
            <a:extLst>
              <a:ext uri="{FF2B5EF4-FFF2-40B4-BE49-F238E27FC236}">
                <a16:creationId xmlns:a16="http://schemas.microsoft.com/office/drawing/2014/main" id="{70522150-EF26-4A5D-83A1-82AB222396F2}"/>
              </a:ext>
            </a:extLst>
          </p:cNvPr>
          <p:cNvPicPr>
            <a:picLocks/>
          </p:cNvPicPr>
          <p:nvPr/>
        </p:nvPicPr>
        <p:blipFill>
          <a:blip r:embed="rId4"/>
          <a:stretch>
            <a:fillRect/>
          </a:stretch>
        </p:blipFill>
        <p:spPr>
          <a:xfrm>
            <a:off x="7406777" y="2525751"/>
            <a:ext cx="1189382" cy="792000"/>
          </a:xfrm>
          <a:prstGeom prst="rect">
            <a:avLst/>
          </a:prstGeom>
        </p:spPr>
      </p:pic>
      <p:pic>
        <p:nvPicPr>
          <p:cNvPr id="56" name="Imagem 55">
            <a:extLst>
              <a:ext uri="{FF2B5EF4-FFF2-40B4-BE49-F238E27FC236}">
                <a16:creationId xmlns:a16="http://schemas.microsoft.com/office/drawing/2014/main" id="{B1B620CA-19D5-4F17-BAF7-B8F9158C2575}"/>
              </a:ext>
            </a:extLst>
          </p:cNvPr>
          <p:cNvPicPr>
            <a:picLocks noChangeAspect="1"/>
          </p:cNvPicPr>
          <p:nvPr/>
        </p:nvPicPr>
        <p:blipFill>
          <a:blip r:embed="rId5"/>
          <a:stretch>
            <a:fillRect/>
          </a:stretch>
        </p:blipFill>
        <p:spPr>
          <a:xfrm>
            <a:off x="7406777" y="3497281"/>
            <a:ext cx="1189382" cy="793716"/>
          </a:xfrm>
          <a:prstGeom prst="rect">
            <a:avLst/>
          </a:prstGeom>
        </p:spPr>
      </p:pic>
      <p:sp>
        <p:nvSpPr>
          <p:cNvPr id="57" name="CaixaDeTexto 56">
            <a:extLst>
              <a:ext uri="{FF2B5EF4-FFF2-40B4-BE49-F238E27FC236}">
                <a16:creationId xmlns:a16="http://schemas.microsoft.com/office/drawing/2014/main" id="{2FB4F17B-9C16-4BBE-89E2-3767FA87C10E}"/>
              </a:ext>
            </a:extLst>
          </p:cNvPr>
          <p:cNvSpPr txBox="1"/>
          <p:nvPr/>
        </p:nvSpPr>
        <p:spPr>
          <a:xfrm>
            <a:off x="335900" y="4526438"/>
            <a:ext cx="11520000" cy="1730529"/>
          </a:xfrm>
          <a:prstGeom prst="rect">
            <a:avLst/>
          </a:prstGeom>
          <a:solidFill>
            <a:srgbClr val="F7981D"/>
          </a:solidFill>
        </p:spPr>
        <p:txBody>
          <a:bodyPr wrap="square" rtlCol="0">
            <a:noAutofit/>
          </a:bodyPr>
          <a:lstStyle/>
          <a:p>
            <a:pPr>
              <a:spcAft>
                <a:spcPts val="1200"/>
              </a:spcAft>
            </a:pPr>
            <a:r>
              <a:rPr lang="sl-SI" sz="2400" b="1" dirty="0">
                <a:solidFill>
                  <a:schemeClr val="bg1"/>
                </a:solidFill>
                <a:effectLst>
                  <a:outerShdw blurRad="38100" dist="38100" dir="2700000" algn="tl">
                    <a:srgbClr val="000000">
                      <a:alpha val="43137"/>
                    </a:srgbClr>
                  </a:outerShdw>
                </a:effectLst>
              </a:rPr>
              <a:t>Na katera vprašanja potrebujem odgovor</a:t>
            </a:r>
            <a:r>
              <a:rPr lang="en-GB" sz="2400" b="1" dirty="0">
                <a:solidFill>
                  <a:schemeClr val="bg1"/>
                </a:solidFill>
                <a:effectLst>
                  <a:outerShdw blurRad="38100" dist="38100" dir="2700000" algn="tl">
                    <a:srgbClr val="000000">
                      <a:alpha val="43137"/>
                    </a:srgbClr>
                  </a:outerShdw>
                </a:effectLst>
              </a:rPr>
              <a:t>:</a:t>
            </a:r>
          </a:p>
          <a:p>
            <a:pPr>
              <a:spcAft>
                <a:spcPts val="1200"/>
              </a:spcAft>
              <a:buClr>
                <a:srgbClr val="FDDE00"/>
              </a:buClr>
              <a:buFont typeface="Arial" panose="020B0604020202020204" pitchFamily="34" charset="0"/>
              <a:buChar char="•"/>
            </a:pPr>
            <a:r>
              <a:rPr lang="en-GB" sz="2400" spc="-20" dirty="0"/>
              <a:t> </a:t>
            </a:r>
            <a:r>
              <a:rPr lang="sl-SI" sz="2400" b="1" spc="-20" dirty="0"/>
              <a:t>Katera vrsta zabave in izkustva bi gostu povečala občutek ugodja? </a:t>
            </a:r>
            <a:endParaRPr lang="en-GB" sz="2400" b="1" spc="-20" dirty="0"/>
          </a:p>
          <a:p>
            <a:pPr>
              <a:spcAft>
                <a:spcPts val="1200"/>
              </a:spcAft>
              <a:buClr>
                <a:srgbClr val="FDDE00"/>
              </a:buClr>
              <a:buFont typeface="Arial" panose="020B0604020202020204" pitchFamily="34" charset="0"/>
              <a:buChar char="•"/>
            </a:pPr>
            <a:r>
              <a:rPr lang="en-GB" sz="2400" b="1" spc="-20" dirty="0"/>
              <a:t> </a:t>
            </a:r>
            <a:r>
              <a:rPr lang="sl-SI" sz="2400" b="1" spc="-20" dirty="0"/>
              <a:t>Kako gostov čas zapolniti s čim več zabave in veselja</a:t>
            </a:r>
            <a:r>
              <a:rPr lang="en-GB" sz="2400" b="1" spc="-20" dirty="0"/>
              <a:t>?</a:t>
            </a:r>
          </a:p>
        </p:txBody>
      </p:sp>
      <p:sp>
        <p:nvSpPr>
          <p:cNvPr id="19" name="CaixaDeTexto 18">
            <a:extLst>
              <a:ext uri="{FF2B5EF4-FFF2-40B4-BE49-F238E27FC236}">
                <a16:creationId xmlns:a16="http://schemas.microsoft.com/office/drawing/2014/main" id="{BF69DA3C-54C7-4CA0-BA35-D091EF89D237}"/>
              </a:ext>
            </a:extLst>
          </p:cNvPr>
          <p:cNvSpPr txBox="1"/>
          <p:nvPr/>
        </p:nvSpPr>
        <p:spPr>
          <a:xfrm>
            <a:off x="8626373" y="4202750"/>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2767554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55CC98F-711E-4DD5-89A5-9E8020B1E956}"/>
              </a:ext>
            </a:extLst>
          </p:cNvPr>
          <p:cNvSpPr txBox="1">
            <a:spLocks/>
          </p:cNvSpPr>
          <p:nvPr/>
        </p:nvSpPr>
        <p:spPr>
          <a:xfrm>
            <a:off x="643222" y="349104"/>
            <a:ext cx="973521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Štiri stopnje izkustva</a:t>
            </a:r>
            <a:r>
              <a:rPr lang="en-US" sz="3600" b="1" dirty="0"/>
              <a:t>: </a:t>
            </a:r>
            <a:r>
              <a:rPr lang="sl-SI" sz="3600" b="1" dirty="0"/>
              <a:t>Izobraževanje</a:t>
            </a:r>
            <a:endParaRPr lang="en-US" sz="3600" b="1" dirty="0"/>
          </a:p>
        </p:txBody>
      </p:sp>
      <p:sp>
        <p:nvSpPr>
          <p:cNvPr id="43" name="CaixaDeTexto 42">
            <a:extLst>
              <a:ext uri="{FF2B5EF4-FFF2-40B4-BE49-F238E27FC236}">
                <a16:creationId xmlns:a16="http://schemas.microsoft.com/office/drawing/2014/main" id="{52A5EB80-DDA4-4778-A0B1-BA6D0437F0BA}"/>
              </a:ext>
            </a:extLst>
          </p:cNvPr>
          <p:cNvSpPr txBox="1"/>
          <p:nvPr/>
        </p:nvSpPr>
        <p:spPr>
          <a:xfrm>
            <a:off x="341497" y="1052395"/>
            <a:ext cx="6821522" cy="1477328"/>
          </a:xfrm>
          <a:prstGeom prst="rect">
            <a:avLst/>
          </a:prstGeom>
          <a:noFill/>
        </p:spPr>
        <p:txBody>
          <a:bodyPr wrap="square">
            <a:spAutoFit/>
          </a:bodyPr>
          <a:lstStyle/>
          <a:p>
            <a:pPr algn="ctr"/>
            <a:r>
              <a:rPr lang="en-GB" sz="3000" b="1" i="1" dirty="0">
                <a:solidFill>
                  <a:schemeClr val="bg1">
                    <a:lumMod val="65000"/>
                  </a:schemeClr>
                </a:solidFill>
              </a:rPr>
              <a:t>“</a:t>
            </a:r>
            <a:r>
              <a:rPr lang="sl-SI" sz="3000" b="1" i="1" dirty="0">
                <a:solidFill>
                  <a:schemeClr val="bg1">
                    <a:lumMod val="65000"/>
                  </a:schemeClr>
                </a:solidFill>
              </a:rPr>
              <a:t>Gost absorbira dogodek, ki se odvija pred njegovimi očmi.</a:t>
            </a:r>
            <a:r>
              <a:rPr lang="en-GB" sz="3000" b="1" i="1" dirty="0">
                <a:solidFill>
                  <a:schemeClr val="bg1">
                    <a:lumMod val="65000"/>
                  </a:schemeClr>
                </a:solidFill>
              </a:rPr>
              <a:t>[…] </a:t>
            </a:r>
            <a:r>
              <a:rPr lang="sl-SI" sz="3000" b="1" i="1" dirty="0">
                <a:solidFill>
                  <a:schemeClr val="bg1">
                    <a:lumMod val="65000"/>
                  </a:schemeClr>
                </a:solidFill>
              </a:rPr>
              <a:t>Pri izobraževanju gre za aktivno udeležbo posameznika</a:t>
            </a:r>
            <a:r>
              <a:rPr lang="en-GB" sz="3000" b="1" i="1" dirty="0">
                <a:solidFill>
                  <a:schemeClr val="bg1">
                    <a:lumMod val="65000"/>
                  </a:schemeClr>
                </a:solidFill>
              </a:rPr>
              <a:t>” </a:t>
            </a:r>
          </a:p>
        </p:txBody>
      </p:sp>
      <p:sp>
        <p:nvSpPr>
          <p:cNvPr id="19" name="Retângulo 18">
            <a:extLst>
              <a:ext uri="{FF2B5EF4-FFF2-40B4-BE49-F238E27FC236}">
                <a16:creationId xmlns:a16="http://schemas.microsoft.com/office/drawing/2014/main" id="{4F067A09-7EBC-489B-8860-56477A741E13}"/>
              </a:ext>
            </a:extLst>
          </p:cNvPr>
          <p:cNvSpPr/>
          <p:nvPr/>
        </p:nvSpPr>
        <p:spPr>
          <a:xfrm>
            <a:off x="335900" y="2778189"/>
            <a:ext cx="5221657" cy="1560234"/>
          </a:xfrm>
          <a:prstGeom prst="rect">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CaixaDeTexto 20">
            <a:extLst>
              <a:ext uri="{FF2B5EF4-FFF2-40B4-BE49-F238E27FC236}">
                <a16:creationId xmlns:a16="http://schemas.microsoft.com/office/drawing/2014/main" id="{D677E466-6888-427F-AF08-163992BD7AC9}"/>
              </a:ext>
            </a:extLst>
          </p:cNvPr>
          <p:cNvSpPr txBox="1"/>
          <p:nvPr/>
        </p:nvSpPr>
        <p:spPr>
          <a:xfrm>
            <a:off x="341498" y="2778189"/>
            <a:ext cx="2736000" cy="461665"/>
          </a:xfrm>
          <a:prstGeom prst="rect">
            <a:avLst/>
          </a:prstGeom>
          <a:noFill/>
        </p:spPr>
        <p:txBody>
          <a:bodyPr wrap="square" rtlCol="0">
            <a:spAutoFit/>
          </a:bodyPr>
          <a:lstStyle/>
          <a:p>
            <a:pPr algn="r"/>
            <a:r>
              <a:rPr lang="sl-SI" sz="2400" b="1" dirty="0">
                <a:solidFill>
                  <a:schemeClr val="bg1"/>
                </a:solidFill>
                <a:effectLst>
                  <a:outerShdw blurRad="38100" dist="38100" dir="2700000" algn="tl">
                    <a:srgbClr val="000000">
                      <a:alpha val="43137"/>
                    </a:srgbClr>
                  </a:outerShdw>
                </a:effectLst>
              </a:rPr>
              <a:t>Udeležba gosta</a:t>
            </a:r>
            <a:r>
              <a:rPr lang="en-GB" sz="2400" b="1" dirty="0">
                <a:solidFill>
                  <a:schemeClr val="bg1"/>
                </a:solidFill>
                <a:effectLst>
                  <a:outerShdw blurRad="38100" dist="38100" dir="2700000" algn="tl">
                    <a:srgbClr val="000000">
                      <a:alpha val="43137"/>
                    </a:srgbClr>
                  </a:outerShdw>
                </a:effectLst>
              </a:rPr>
              <a:t>:</a:t>
            </a:r>
          </a:p>
        </p:txBody>
      </p:sp>
      <p:sp>
        <p:nvSpPr>
          <p:cNvPr id="22" name="CaixaDeTexto 21">
            <a:extLst>
              <a:ext uri="{FF2B5EF4-FFF2-40B4-BE49-F238E27FC236}">
                <a16:creationId xmlns:a16="http://schemas.microsoft.com/office/drawing/2014/main" id="{7F229E82-9615-49A6-A252-68F6DDB0C3E6}"/>
              </a:ext>
            </a:extLst>
          </p:cNvPr>
          <p:cNvSpPr txBox="1"/>
          <p:nvPr/>
        </p:nvSpPr>
        <p:spPr>
          <a:xfrm>
            <a:off x="341497" y="3320383"/>
            <a:ext cx="2736000" cy="461665"/>
          </a:xfrm>
          <a:prstGeom prst="rect">
            <a:avLst/>
          </a:prstGeom>
          <a:noFill/>
        </p:spPr>
        <p:txBody>
          <a:bodyPr wrap="square" rtlCol="0">
            <a:spAutoFit/>
          </a:bodyPr>
          <a:lstStyle/>
          <a:p>
            <a:pPr algn="r"/>
            <a:r>
              <a:rPr lang="sl-SI" sz="2400" b="1" spc="-20" dirty="0">
                <a:solidFill>
                  <a:schemeClr val="bg1"/>
                </a:solidFill>
                <a:effectLst>
                  <a:outerShdw blurRad="38100" dist="38100" dir="2700000" algn="tl">
                    <a:srgbClr val="000000">
                      <a:alpha val="43137"/>
                    </a:srgbClr>
                  </a:outerShdw>
                </a:effectLst>
              </a:rPr>
              <a:t>Povezava</a:t>
            </a:r>
            <a:r>
              <a:rPr lang="en-GB" sz="2400" b="1" spc="-20" dirty="0">
                <a:solidFill>
                  <a:schemeClr val="bg1"/>
                </a:solidFill>
                <a:effectLst>
                  <a:outerShdw blurRad="38100" dist="38100" dir="2700000" algn="tl">
                    <a:srgbClr val="000000">
                      <a:alpha val="43137"/>
                    </a:srgbClr>
                  </a:outerShdw>
                </a:effectLst>
              </a:rPr>
              <a:t>: </a:t>
            </a:r>
          </a:p>
        </p:txBody>
      </p:sp>
      <p:sp>
        <p:nvSpPr>
          <p:cNvPr id="23" name="CaixaDeTexto 22">
            <a:extLst>
              <a:ext uri="{FF2B5EF4-FFF2-40B4-BE49-F238E27FC236}">
                <a16:creationId xmlns:a16="http://schemas.microsoft.com/office/drawing/2014/main" id="{EDE7D83F-8DDD-4A20-97E0-AD00C0989AA4}"/>
              </a:ext>
            </a:extLst>
          </p:cNvPr>
          <p:cNvSpPr txBox="1"/>
          <p:nvPr/>
        </p:nvSpPr>
        <p:spPr>
          <a:xfrm>
            <a:off x="341497" y="3864196"/>
            <a:ext cx="2736000" cy="461665"/>
          </a:xfrm>
          <a:prstGeom prst="rect">
            <a:avLst/>
          </a:prstGeom>
          <a:noFill/>
        </p:spPr>
        <p:txBody>
          <a:bodyPr wrap="square" rtlCol="0">
            <a:spAutoFit/>
          </a:bodyPr>
          <a:lstStyle/>
          <a:p>
            <a:pPr algn="r"/>
            <a:r>
              <a:rPr lang="sl-SI" sz="2400" b="1" dirty="0">
                <a:solidFill>
                  <a:schemeClr val="bg1"/>
                </a:solidFill>
                <a:effectLst>
                  <a:outerShdw blurRad="38100" dist="38100" dir="2700000" algn="tl">
                    <a:srgbClr val="000000">
                      <a:alpha val="43137"/>
                    </a:srgbClr>
                  </a:outerShdw>
                </a:effectLst>
              </a:rPr>
              <a:t>Bistvo</a:t>
            </a:r>
            <a:r>
              <a:rPr lang="en-GB" sz="2400" b="1" dirty="0">
                <a:solidFill>
                  <a:schemeClr val="bg1"/>
                </a:solidFill>
                <a:effectLst>
                  <a:outerShdw blurRad="38100" dist="38100" dir="2700000" algn="tl">
                    <a:srgbClr val="000000">
                      <a:alpha val="43137"/>
                    </a:srgbClr>
                  </a:outerShdw>
                </a:effectLst>
              </a:rPr>
              <a:t>:</a:t>
            </a:r>
          </a:p>
        </p:txBody>
      </p:sp>
      <p:sp>
        <p:nvSpPr>
          <p:cNvPr id="24" name="CaixaDeTexto 23">
            <a:extLst>
              <a:ext uri="{FF2B5EF4-FFF2-40B4-BE49-F238E27FC236}">
                <a16:creationId xmlns:a16="http://schemas.microsoft.com/office/drawing/2014/main" id="{984410E0-3424-449A-996C-1C58C0C3D2EF}"/>
              </a:ext>
            </a:extLst>
          </p:cNvPr>
          <p:cNvSpPr txBox="1"/>
          <p:nvPr/>
        </p:nvSpPr>
        <p:spPr>
          <a:xfrm>
            <a:off x="3105126" y="2778189"/>
            <a:ext cx="2456716" cy="461665"/>
          </a:xfrm>
          <a:prstGeom prst="rect">
            <a:avLst/>
          </a:prstGeom>
          <a:noFill/>
        </p:spPr>
        <p:txBody>
          <a:bodyPr wrap="square" rtlCol="0">
            <a:spAutoFit/>
          </a:bodyPr>
          <a:lstStyle/>
          <a:p>
            <a:r>
              <a:rPr lang="en-GB" sz="2400" b="1" dirty="0"/>
              <a:t>A</a:t>
            </a:r>
            <a:r>
              <a:rPr lang="sl-SI" sz="2400" b="1" dirty="0" err="1"/>
              <a:t>ktivna</a:t>
            </a:r>
            <a:endParaRPr lang="en-GB" sz="2400" b="1" dirty="0"/>
          </a:p>
        </p:txBody>
      </p:sp>
      <p:sp>
        <p:nvSpPr>
          <p:cNvPr id="28" name="CaixaDeTexto 27">
            <a:extLst>
              <a:ext uri="{FF2B5EF4-FFF2-40B4-BE49-F238E27FC236}">
                <a16:creationId xmlns:a16="http://schemas.microsoft.com/office/drawing/2014/main" id="{EFF4621D-88BB-488F-A29B-66A8E328D9A3}"/>
              </a:ext>
            </a:extLst>
          </p:cNvPr>
          <p:cNvSpPr txBox="1"/>
          <p:nvPr/>
        </p:nvSpPr>
        <p:spPr>
          <a:xfrm>
            <a:off x="3105126" y="3320383"/>
            <a:ext cx="2452431" cy="461665"/>
          </a:xfrm>
          <a:prstGeom prst="rect">
            <a:avLst/>
          </a:prstGeom>
          <a:noFill/>
        </p:spPr>
        <p:txBody>
          <a:bodyPr wrap="square" rtlCol="0">
            <a:spAutoFit/>
          </a:bodyPr>
          <a:lstStyle/>
          <a:p>
            <a:r>
              <a:rPr lang="en-GB" sz="2400" b="1" dirty="0" err="1"/>
              <a:t>Absor</a:t>
            </a:r>
            <a:r>
              <a:rPr lang="sl-SI" sz="2400" b="1" dirty="0" err="1"/>
              <a:t>bcija</a:t>
            </a:r>
            <a:endParaRPr lang="en-GB" sz="2400" b="1" dirty="0"/>
          </a:p>
        </p:txBody>
      </p:sp>
      <p:sp>
        <p:nvSpPr>
          <p:cNvPr id="30" name="CaixaDeTexto 29">
            <a:extLst>
              <a:ext uri="{FF2B5EF4-FFF2-40B4-BE49-F238E27FC236}">
                <a16:creationId xmlns:a16="http://schemas.microsoft.com/office/drawing/2014/main" id="{D7A83A95-A9EE-47B3-819C-054145F4CCF6}"/>
              </a:ext>
            </a:extLst>
          </p:cNvPr>
          <p:cNvSpPr txBox="1"/>
          <p:nvPr/>
        </p:nvSpPr>
        <p:spPr>
          <a:xfrm>
            <a:off x="3105126" y="3858272"/>
            <a:ext cx="2456716" cy="461665"/>
          </a:xfrm>
          <a:prstGeom prst="rect">
            <a:avLst/>
          </a:prstGeom>
          <a:noFill/>
        </p:spPr>
        <p:txBody>
          <a:bodyPr wrap="square" rtlCol="0">
            <a:spAutoFit/>
          </a:bodyPr>
          <a:lstStyle/>
          <a:p>
            <a:r>
              <a:rPr lang="sl-SI" sz="2400" b="1" i="1" dirty="0"/>
              <a:t>Učiti se</a:t>
            </a:r>
            <a:endParaRPr lang="en-GB" sz="2400" b="1" dirty="0"/>
          </a:p>
        </p:txBody>
      </p:sp>
      <p:sp>
        <p:nvSpPr>
          <p:cNvPr id="31" name="CaixaDeTexto 30">
            <a:extLst>
              <a:ext uri="{FF2B5EF4-FFF2-40B4-BE49-F238E27FC236}">
                <a16:creationId xmlns:a16="http://schemas.microsoft.com/office/drawing/2014/main" id="{EAF7CAC6-2882-4B3F-B750-451F3A441209}"/>
              </a:ext>
            </a:extLst>
          </p:cNvPr>
          <p:cNvSpPr txBox="1"/>
          <p:nvPr/>
        </p:nvSpPr>
        <p:spPr>
          <a:xfrm>
            <a:off x="335900" y="4526438"/>
            <a:ext cx="11520000" cy="1730529"/>
          </a:xfrm>
          <a:prstGeom prst="rect">
            <a:avLst/>
          </a:prstGeom>
          <a:solidFill>
            <a:srgbClr val="FDDE00"/>
          </a:solidFill>
        </p:spPr>
        <p:txBody>
          <a:bodyPr wrap="square" rtlCol="0">
            <a:noAutofit/>
          </a:bodyPr>
          <a:lstStyle/>
          <a:p>
            <a:pPr>
              <a:spcAft>
                <a:spcPts val="600"/>
              </a:spcAft>
            </a:pPr>
            <a:r>
              <a:rPr lang="sl-SI" sz="2400" b="1" dirty="0">
                <a:solidFill>
                  <a:schemeClr val="bg1"/>
                </a:solidFill>
                <a:effectLst>
                  <a:outerShdw blurRad="38100" dist="38100" dir="2700000" algn="tl">
                    <a:srgbClr val="000000">
                      <a:alpha val="43137"/>
                    </a:srgbClr>
                  </a:outerShdw>
                </a:effectLst>
              </a:rPr>
              <a:t>Na katera vprašanja potrebujem odgovor</a:t>
            </a:r>
            <a:r>
              <a:rPr lang="en-GB" sz="2400" b="1" dirty="0">
                <a:solidFill>
                  <a:schemeClr val="bg1"/>
                </a:solidFill>
                <a:effectLst>
                  <a:outerShdw blurRad="38100" dist="38100" dir="2700000" algn="tl">
                    <a:srgbClr val="000000">
                      <a:alpha val="43137"/>
                    </a:srgbClr>
                  </a:outerShdw>
                </a:effectLst>
              </a:rPr>
              <a:t>:</a:t>
            </a:r>
          </a:p>
          <a:p>
            <a:pPr>
              <a:spcAft>
                <a:spcPts val="600"/>
              </a:spcAft>
              <a:buClr>
                <a:srgbClr val="6ECECB"/>
              </a:buClr>
              <a:buFont typeface="Arial" panose="020B0604020202020204" pitchFamily="34" charset="0"/>
              <a:buChar char="•"/>
            </a:pPr>
            <a:r>
              <a:rPr lang="en-GB" sz="2400" spc="-20" dirty="0"/>
              <a:t> </a:t>
            </a:r>
            <a:r>
              <a:rPr lang="sl-SI" sz="2400" b="1" spc="-20" dirty="0"/>
              <a:t>Katera znanja/veščine želim, da gosti pridobijo skozi izkustvo</a:t>
            </a:r>
            <a:r>
              <a:rPr lang="en-GB" sz="2400" b="1" spc="-20" dirty="0"/>
              <a:t>?</a:t>
            </a:r>
          </a:p>
          <a:p>
            <a:pPr>
              <a:spcAft>
                <a:spcPts val="600"/>
              </a:spcAft>
              <a:buClr>
                <a:srgbClr val="6ECECB"/>
              </a:buClr>
              <a:buFont typeface="Arial" panose="020B0604020202020204" pitchFamily="34" charset="0"/>
              <a:buChar char="•"/>
            </a:pPr>
            <a:r>
              <a:rPr lang="en-GB" sz="2400" b="1" spc="-20" dirty="0"/>
              <a:t> </a:t>
            </a:r>
            <a:r>
              <a:rPr lang="sl-SI" sz="2400" b="1" spc="-20" dirty="0"/>
              <a:t>Katere aktivnosti ga bodo angažirale, da bo pripravljen raziskovati nova znanja/veščine?</a:t>
            </a:r>
            <a:endParaRPr lang="en-GB" sz="2400" b="1" spc="-20" dirty="0"/>
          </a:p>
        </p:txBody>
      </p:sp>
      <p:grpSp>
        <p:nvGrpSpPr>
          <p:cNvPr id="7" name="Agrupar 6">
            <a:extLst>
              <a:ext uri="{FF2B5EF4-FFF2-40B4-BE49-F238E27FC236}">
                <a16:creationId xmlns:a16="http://schemas.microsoft.com/office/drawing/2014/main" id="{4DFA3C8A-F709-4591-9BC9-F17FDA866FE4}"/>
              </a:ext>
            </a:extLst>
          </p:cNvPr>
          <p:cNvGrpSpPr/>
          <p:nvPr/>
        </p:nvGrpSpPr>
        <p:grpSpPr>
          <a:xfrm>
            <a:off x="7269305" y="1052394"/>
            <a:ext cx="4572490" cy="3407639"/>
            <a:chOff x="7269305" y="1052394"/>
            <a:chExt cx="4572490" cy="3407639"/>
          </a:xfrm>
        </p:grpSpPr>
        <p:sp>
          <p:nvSpPr>
            <p:cNvPr id="29" name="Retângulo: Canto Dobrado 28">
              <a:extLst>
                <a:ext uri="{FF2B5EF4-FFF2-40B4-BE49-F238E27FC236}">
                  <a16:creationId xmlns:a16="http://schemas.microsoft.com/office/drawing/2014/main" id="{9B0BB5E3-3644-45AF-A70B-B9E4F5EADE33}"/>
                </a:ext>
              </a:extLst>
            </p:cNvPr>
            <p:cNvSpPr/>
            <p:nvPr/>
          </p:nvSpPr>
          <p:spPr>
            <a:xfrm>
              <a:off x="7269305" y="1052394"/>
              <a:ext cx="4572490" cy="3407639"/>
            </a:xfrm>
            <a:prstGeom prst="foldedCorner">
              <a:avLst>
                <a:gd name="adj" fmla="val 10624"/>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spcAft>
                  <a:spcPts val="1200"/>
                </a:spcAft>
              </a:pPr>
              <a:r>
                <a:rPr lang="sl-SI" sz="2400" b="1" spc="-20" dirty="0">
                  <a:solidFill>
                    <a:srgbClr val="ED7D31"/>
                  </a:solidFill>
                </a:rPr>
                <a:t>Primeri</a:t>
              </a:r>
              <a:endParaRPr lang="en-GB" sz="2400" b="1" spc="-20" dirty="0">
                <a:solidFill>
                  <a:srgbClr val="ED7D31"/>
                </a:solidFill>
              </a:endParaRPr>
            </a:p>
          </p:txBody>
        </p:sp>
        <p:sp>
          <p:nvSpPr>
            <p:cNvPr id="25" name="CaixaDeTexto 24">
              <a:extLst>
                <a:ext uri="{FF2B5EF4-FFF2-40B4-BE49-F238E27FC236}">
                  <a16:creationId xmlns:a16="http://schemas.microsoft.com/office/drawing/2014/main" id="{C76A08AC-CF35-4191-B4B0-203FAC909511}"/>
                </a:ext>
              </a:extLst>
            </p:cNvPr>
            <p:cNvSpPr txBox="1"/>
            <p:nvPr/>
          </p:nvSpPr>
          <p:spPr>
            <a:xfrm>
              <a:off x="8630816" y="2529723"/>
              <a:ext cx="3210978" cy="830997"/>
            </a:xfrm>
            <a:prstGeom prst="rect">
              <a:avLst/>
            </a:prstGeom>
            <a:noFill/>
          </p:spPr>
          <p:txBody>
            <a:bodyPr wrap="square" rtlCol="0">
              <a:spAutoFit/>
            </a:bodyPr>
            <a:lstStyle/>
            <a:p>
              <a:r>
                <a:rPr lang="sl-SI" sz="2400" b="1" dirty="0"/>
                <a:t>Udeležba na fotografski delavnici</a:t>
              </a:r>
              <a:endParaRPr lang="en-GB" sz="2400" b="1" dirty="0"/>
            </a:p>
          </p:txBody>
        </p:sp>
        <p:sp>
          <p:nvSpPr>
            <p:cNvPr id="26" name="CaixaDeTexto 25">
              <a:extLst>
                <a:ext uri="{FF2B5EF4-FFF2-40B4-BE49-F238E27FC236}">
                  <a16:creationId xmlns:a16="http://schemas.microsoft.com/office/drawing/2014/main" id="{8AE82400-9494-44EA-8053-F01CAF8867A1}"/>
                </a:ext>
              </a:extLst>
            </p:cNvPr>
            <p:cNvSpPr txBox="1"/>
            <p:nvPr/>
          </p:nvSpPr>
          <p:spPr>
            <a:xfrm>
              <a:off x="8626374" y="1550957"/>
              <a:ext cx="3210978" cy="461665"/>
            </a:xfrm>
            <a:prstGeom prst="rect">
              <a:avLst/>
            </a:prstGeom>
            <a:noFill/>
          </p:spPr>
          <p:txBody>
            <a:bodyPr wrap="square" rtlCol="0">
              <a:spAutoFit/>
            </a:bodyPr>
            <a:lstStyle/>
            <a:p>
              <a:r>
                <a:rPr lang="sl-SI" sz="2400" b="1" dirty="0"/>
                <a:t>Pokušnja vina</a:t>
              </a:r>
              <a:endParaRPr lang="en-GB" sz="2400" b="1" dirty="0"/>
            </a:p>
          </p:txBody>
        </p:sp>
        <p:sp>
          <p:nvSpPr>
            <p:cNvPr id="27" name="CaixaDeTexto 26">
              <a:extLst>
                <a:ext uri="{FF2B5EF4-FFF2-40B4-BE49-F238E27FC236}">
                  <a16:creationId xmlns:a16="http://schemas.microsoft.com/office/drawing/2014/main" id="{D82AEA21-E522-4DDA-9937-E524AB0F3DF8}"/>
                </a:ext>
              </a:extLst>
            </p:cNvPr>
            <p:cNvSpPr txBox="1"/>
            <p:nvPr/>
          </p:nvSpPr>
          <p:spPr>
            <a:xfrm>
              <a:off x="8626373" y="3497281"/>
              <a:ext cx="3210979" cy="461665"/>
            </a:xfrm>
            <a:prstGeom prst="rect">
              <a:avLst/>
            </a:prstGeom>
            <a:noFill/>
          </p:spPr>
          <p:txBody>
            <a:bodyPr wrap="square" rtlCol="0">
              <a:spAutoFit/>
            </a:bodyPr>
            <a:lstStyle/>
            <a:p>
              <a:r>
                <a:rPr lang="sl-SI" sz="2400" b="1" dirty="0" err="1"/>
                <a:t>Yoga</a:t>
              </a:r>
              <a:endParaRPr lang="en-GB" sz="2400" b="1" dirty="0"/>
            </a:p>
          </p:txBody>
        </p:sp>
        <p:pic>
          <p:nvPicPr>
            <p:cNvPr id="40" name="Imagem 39">
              <a:extLst>
                <a:ext uri="{FF2B5EF4-FFF2-40B4-BE49-F238E27FC236}">
                  <a16:creationId xmlns:a16="http://schemas.microsoft.com/office/drawing/2014/main" id="{6A0F59A7-38B1-4260-BE7F-2825F99D0A15}"/>
                </a:ext>
              </a:extLst>
            </p:cNvPr>
            <p:cNvPicPr>
              <a:picLocks/>
            </p:cNvPicPr>
            <p:nvPr/>
          </p:nvPicPr>
          <p:blipFill>
            <a:blip r:embed="rId3"/>
            <a:stretch>
              <a:fillRect/>
            </a:stretch>
          </p:blipFill>
          <p:spPr>
            <a:xfrm>
              <a:off x="7406775" y="1550956"/>
              <a:ext cx="1187975" cy="792000"/>
            </a:xfrm>
            <a:prstGeom prst="rect">
              <a:avLst/>
            </a:prstGeom>
          </p:spPr>
        </p:pic>
        <p:pic>
          <p:nvPicPr>
            <p:cNvPr id="41" name="Imagem 40">
              <a:extLst>
                <a:ext uri="{FF2B5EF4-FFF2-40B4-BE49-F238E27FC236}">
                  <a16:creationId xmlns:a16="http://schemas.microsoft.com/office/drawing/2014/main" id="{DDC7000B-F712-48B2-828C-1F392C96DFBD}"/>
                </a:ext>
              </a:extLst>
            </p:cNvPr>
            <p:cNvPicPr>
              <a:picLocks/>
            </p:cNvPicPr>
            <p:nvPr/>
          </p:nvPicPr>
          <p:blipFill>
            <a:blip r:embed="rId4"/>
            <a:stretch>
              <a:fillRect/>
            </a:stretch>
          </p:blipFill>
          <p:spPr>
            <a:xfrm>
              <a:off x="7422438" y="2529723"/>
              <a:ext cx="1188624" cy="792000"/>
            </a:xfrm>
            <a:prstGeom prst="rect">
              <a:avLst/>
            </a:prstGeom>
          </p:spPr>
        </p:pic>
        <p:pic>
          <p:nvPicPr>
            <p:cNvPr id="42" name="Imagem 41">
              <a:extLst>
                <a:ext uri="{FF2B5EF4-FFF2-40B4-BE49-F238E27FC236}">
                  <a16:creationId xmlns:a16="http://schemas.microsoft.com/office/drawing/2014/main" id="{EAD320A8-68FC-41EB-80EC-ECE180C15A45}"/>
                </a:ext>
              </a:extLst>
            </p:cNvPr>
            <p:cNvPicPr>
              <a:picLocks/>
            </p:cNvPicPr>
            <p:nvPr/>
          </p:nvPicPr>
          <p:blipFill>
            <a:blip r:embed="rId5"/>
            <a:stretch>
              <a:fillRect/>
            </a:stretch>
          </p:blipFill>
          <p:spPr>
            <a:xfrm>
              <a:off x="7406775" y="3503642"/>
              <a:ext cx="1189384" cy="792000"/>
            </a:xfrm>
            <a:prstGeom prst="rect">
              <a:avLst/>
            </a:prstGeom>
          </p:spPr>
        </p:pic>
      </p:grpSp>
      <p:sp>
        <p:nvSpPr>
          <p:cNvPr id="20" name="CaixaDeTexto 19">
            <a:extLst>
              <a:ext uri="{FF2B5EF4-FFF2-40B4-BE49-F238E27FC236}">
                <a16:creationId xmlns:a16="http://schemas.microsoft.com/office/drawing/2014/main" id="{CB7DD40D-908F-468F-8DC9-56692FD9A338}"/>
              </a:ext>
            </a:extLst>
          </p:cNvPr>
          <p:cNvSpPr txBox="1"/>
          <p:nvPr/>
        </p:nvSpPr>
        <p:spPr>
          <a:xfrm>
            <a:off x="8626373" y="4202750"/>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509797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55CC98F-711E-4DD5-89A5-9E8020B1E956}"/>
              </a:ext>
            </a:extLst>
          </p:cNvPr>
          <p:cNvSpPr txBox="1">
            <a:spLocks/>
          </p:cNvSpPr>
          <p:nvPr/>
        </p:nvSpPr>
        <p:spPr>
          <a:xfrm>
            <a:off x="643222" y="349104"/>
            <a:ext cx="973521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Štiri stopnje izkustva</a:t>
            </a:r>
            <a:r>
              <a:rPr lang="en-US" sz="3600" b="1" dirty="0"/>
              <a:t>: </a:t>
            </a:r>
            <a:r>
              <a:rPr lang="sl-SI" sz="3600" b="1" dirty="0"/>
              <a:t>Odmik</a:t>
            </a:r>
            <a:endParaRPr lang="en-US" sz="3600" b="1" dirty="0"/>
          </a:p>
        </p:txBody>
      </p:sp>
      <p:sp>
        <p:nvSpPr>
          <p:cNvPr id="22" name="CaixaDeTexto 21">
            <a:extLst>
              <a:ext uri="{FF2B5EF4-FFF2-40B4-BE49-F238E27FC236}">
                <a16:creationId xmlns:a16="http://schemas.microsoft.com/office/drawing/2014/main" id="{24EAC909-5A9D-4367-8B9E-7C7A6649B780}"/>
              </a:ext>
            </a:extLst>
          </p:cNvPr>
          <p:cNvSpPr txBox="1"/>
          <p:nvPr/>
        </p:nvSpPr>
        <p:spPr>
          <a:xfrm>
            <a:off x="341497" y="1052395"/>
            <a:ext cx="6821522" cy="1477328"/>
          </a:xfrm>
          <a:prstGeom prst="rect">
            <a:avLst/>
          </a:prstGeom>
          <a:noFill/>
        </p:spPr>
        <p:txBody>
          <a:bodyPr wrap="square">
            <a:spAutoFit/>
          </a:bodyPr>
          <a:lstStyle/>
          <a:p>
            <a:pPr algn="ctr"/>
            <a:r>
              <a:rPr lang="en-GB" sz="3000" b="1" i="1" dirty="0">
                <a:solidFill>
                  <a:schemeClr val="bg1">
                    <a:lumMod val="65000"/>
                  </a:schemeClr>
                </a:solidFill>
              </a:rPr>
              <a:t>“</a:t>
            </a:r>
            <a:r>
              <a:rPr lang="sl-SI" sz="3000" b="1" i="1" dirty="0">
                <a:solidFill>
                  <a:schemeClr val="bg1">
                    <a:lumMod val="65000"/>
                  </a:schemeClr>
                </a:solidFill>
              </a:rPr>
              <a:t>Gostje tovrstne izkušnje se popolnoma potopijo v izkustvo v katerem so aktivno udeleženi</a:t>
            </a:r>
            <a:r>
              <a:rPr lang="en-GB" sz="3000" b="1" i="1" dirty="0">
                <a:solidFill>
                  <a:schemeClr val="bg1">
                    <a:lumMod val="65000"/>
                  </a:schemeClr>
                </a:solidFill>
              </a:rPr>
              <a:t>”</a:t>
            </a:r>
          </a:p>
        </p:txBody>
      </p:sp>
      <p:sp>
        <p:nvSpPr>
          <p:cNvPr id="24" name="Retângulo 23">
            <a:extLst>
              <a:ext uri="{FF2B5EF4-FFF2-40B4-BE49-F238E27FC236}">
                <a16:creationId xmlns:a16="http://schemas.microsoft.com/office/drawing/2014/main" id="{FE554236-E838-4B3A-8A0D-3042A5BE1FE4}"/>
              </a:ext>
            </a:extLst>
          </p:cNvPr>
          <p:cNvSpPr/>
          <p:nvPr/>
        </p:nvSpPr>
        <p:spPr>
          <a:xfrm>
            <a:off x="335900" y="2778189"/>
            <a:ext cx="5221657" cy="156023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CaixaDeTexto 24">
            <a:extLst>
              <a:ext uri="{FF2B5EF4-FFF2-40B4-BE49-F238E27FC236}">
                <a16:creationId xmlns:a16="http://schemas.microsoft.com/office/drawing/2014/main" id="{942C0E9F-73CC-40A7-8668-07CFF3F7C06B}"/>
              </a:ext>
            </a:extLst>
          </p:cNvPr>
          <p:cNvSpPr txBox="1"/>
          <p:nvPr/>
        </p:nvSpPr>
        <p:spPr>
          <a:xfrm>
            <a:off x="341498" y="2778189"/>
            <a:ext cx="2736000" cy="461665"/>
          </a:xfrm>
          <a:prstGeom prst="rect">
            <a:avLst/>
          </a:prstGeom>
          <a:noFill/>
        </p:spPr>
        <p:txBody>
          <a:bodyPr wrap="square" rtlCol="0">
            <a:spAutoFit/>
          </a:bodyPr>
          <a:lstStyle/>
          <a:p>
            <a:pPr algn="r"/>
            <a:r>
              <a:rPr lang="sl-SI" sz="2400" b="1" dirty="0">
                <a:solidFill>
                  <a:schemeClr val="bg1"/>
                </a:solidFill>
                <a:effectLst>
                  <a:outerShdw blurRad="38100" dist="38100" dir="2700000" algn="tl">
                    <a:srgbClr val="000000">
                      <a:alpha val="43137"/>
                    </a:srgbClr>
                  </a:outerShdw>
                </a:effectLst>
              </a:rPr>
              <a:t>Udeležba gosta</a:t>
            </a:r>
            <a:r>
              <a:rPr lang="en-GB" sz="2400" b="1" dirty="0">
                <a:solidFill>
                  <a:schemeClr val="bg1"/>
                </a:solidFill>
                <a:effectLst>
                  <a:outerShdw blurRad="38100" dist="38100" dir="2700000" algn="tl">
                    <a:srgbClr val="000000">
                      <a:alpha val="43137"/>
                    </a:srgbClr>
                  </a:outerShdw>
                </a:effectLst>
              </a:rPr>
              <a:t>:</a:t>
            </a:r>
          </a:p>
        </p:txBody>
      </p:sp>
      <p:sp>
        <p:nvSpPr>
          <p:cNvPr id="26" name="CaixaDeTexto 25">
            <a:extLst>
              <a:ext uri="{FF2B5EF4-FFF2-40B4-BE49-F238E27FC236}">
                <a16:creationId xmlns:a16="http://schemas.microsoft.com/office/drawing/2014/main" id="{0468A605-53FA-4EF2-A58A-4231CE65329D}"/>
              </a:ext>
            </a:extLst>
          </p:cNvPr>
          <p:cNvSpPr txBox="1"/>
          <p:nvPr/>
        </p:nvSpPr>
        <p:spPr>
          <a:xfrm>
            <a:off x="341497" y="3320383"/>
            <a:ext cx="2736000" cy="461665"/>
          </a:xfrm>
          <a:prstGeom prst="rect">
            <a:avLst/>
          </a:prstGeom>
          <a:noFill/>
        </p:spPr>
        <p:txBody>
          <a:bodyPr wrap="square" rtlCol="0">
            <a:spAutoFit/>
          </a:bodyPr>
          <a:lstStyle/>
          <a:p>
            <a:pPr algn="r"/>
            <a:r>
              <a:rPr lang="sl-SI" sz="2400" b="1" spc="-20" dirty="0">
                <a:solidFill>
                  <a:schemeClr val="bg1"/>
                </a:solidFill>
                <a:effectLst>
                  <a:outerShdw blurRad="38100" dist="38100" dir="2700000" algn="tl">
                    <a:srgbClr val="000000">
                      <a:alpha val="43137"/>
                    </a:srgbClr>
                  </a:outerShdw>
                </a:effectLst>
              </a:rPr>
              <a:t>Povezava</a:t>
            </a:r>
            <a:r>
              <a:rPr lang="en-GB" sz="2400" b="1" spc="-20" dirty="0">
                <a:solidFill>
                  <a:schemeClr val="bg1"/>
                </a:solidFill>
                <a:effectLst>
                  <a:outerShdw blurRad="38100" dist="38100" dir="2700000" algn="tl">
                    <a:srgbClr val="000000">
                      <a:alpha val="43137"/>
                    </a:srgbClr>
                  </a:outerShdw>
                </a:effectLst>
              </a:rPr>
              <a:t>: </a:t>
            </a:r>
          </a:p>
        </p:txBody>
      </p:sp>
      <p:sp>
        <p:nvSpPr>
          <p:cNvPr id="28" name="CaixaDeTexto 27">
            <a:extLst>
              <a:ext uri="{FF2B5EF4-FFF2-40B4-BE49-F238E27FC236}">
                <a16:creationId xmlns:a16="http://schemas.microsoft.com/office/drawing/2014/main" id="{B1053468-B557-4AD1-9799-51D848861A38}"/>
              </a:ext>
            </a:extLst>
          </p:cNvPr>
          <p:cNvSpPr txBox="1"/>
          <p:nvPr/>
        </p:nvSpPr>
        <p:spPr>
          <a:xfrm>
            <a:off x="341497" y="3864196"/>
            <a:ext cx="2736000" cy="461665"/>
          </a:xfrm>
          <a:prstGeom prst="rect">
            <a:avLst/>
          </a:prstGeom>
          <a:noFill/>
        </p:spPr>
        <p:txBody>
          <a:bodyPr wrap="square" rtlCol="0">
            <a:spAutoFit/>
          </a:bodyPr>
          <a:lstStyle/>
          <a:p>
            <a:pPr algn="r"/>
            <a:r>
              <a:rPr lang="sl-SI" sz="2400" b="1" dirty="0">
                <a:solidFill>
                  <a:schemeClr val="bg1"/>
                </a:solidFill>
                <a:effectLst>
                  <a:outerShdw blurRad="38100" dist="38100" dir="2700000" algn="tl">
                    <a:srgbClr val="000000">
                      <a:alpha val="43137"/>
                    </a:srgbClr>
                  </a:outerShdw>
                </a:effectLst>
              </a:rPr>
              <a:t>Bistvo</a:t>
            </a:r>
            <a:r>
              <a:rPr lang="en-GB" sz="2400" b="1" dirty="0">
                <a:solidFill>
                  <a:schemeClr val="bg1"/>
                </a:solidFill>
                <a:effectLst>
                  <a:outerShdw blurRad="38100" dist="38100" dir="2700000" algn="tl">
                    <a:srgbClr val="000000">
                      <a:alpha val="43137"/>
                    </a:srgbClr>
                  </a:outerShdw>
                </a:effectLst>
              </a:rPr>
              <a:t>:</a:t>
            </a:r>
          </a:p>
        </p:txBody>
      </p:sp>
      <p:sp>
        <p:nvSpPr>
          <p:cNvPr id="30" name="CaixaDeTexto 29">
            <a:extLst>
              <a:ext uri="{FF2B5EF4-FFF2-40B4-BE49-F238E27FC236}">
                <a16:creationId xmlns:a16="http://schemas.microsoft.com/office/drawing/2014/main" id="{D0DF74BF-B848-4DF8-BEF2-6D7AB98F0736}"/>
              </a:ext>
            </a:extLst>
          </p:cNvPr>
          <p:cNvSpPr txBox="1"/>
          <p:nvPr/>
        </p:nvSpPr>
        <p:spPr>
          <a:xfrm>
            <a:off x="3105126" y="2778189"/>
            <a:ext cx="2456716" cy="461665"/>
          </a:xfrm>
          <a:prstGeom prst="rect">
            <a:avLst/>
          </a:prstGeom>
          <a:noFill/>
        </p:spPr>
        <p:txBody>
          <a:bodyPr wrap="square" rtlCol="0">
            <a:spAutoFit/>
          </a:bodyPr>
          <a:lstStyle/>
          <a:p>
            <a:r>
              <a:rPr lang="en-GB" sz="2400" b="1" dirty="0"/>
              <a:t>Pas</a:t>
            </a:r>
            <a:r>
              <a:rPr lang="sl-SI" sz="2400" b="1" dirty="0" err="1"/>
              <a:t>ivna</a:t>
            </a:r>
            <a:endParaRPr lang="en-GB" sz="2400" b="1" dirty="0"/>
          </a:p>
        </p:txBody>
      </p:sp>
      <p:sp>
        <p:nvSpPr>
          <p:cNvPr id="31" name="CaixaDeTexto 30">
            <a:extLst>
              <a:ext uri="{FF2B5EF4-FFF2-40B4-BE49-F238E27FC236}">
                <a16:creationId xmlns:a16="http://schemas.microsoft.com/office/drawing/2014/main" id="{1B75DE1D-E3AE-4CFC-9066-270CA3DD039B}"/>
              </a:ext>
            </a:extLst>
          </p:cNvPr>
          <p:cNvSpPr txBox="1"/>
          <p:nvPr/>
        </p:nvSpPr>
        <p:spPr>
          <a:xfrm>
            <a:off x="3105126" y="3320383"/>
            <a:ext cx="2452431" cy="461665"/>
          </a:xfrm>
          <a:prstGeom prst="rect">
            <a:avLst/>
          </a:prstGeom>
          <a:noFill/>
        </p:spPr>
        <p:txBody>
          <a:bodyPr wrap="square" rtlCol="0">
            <a:spAutoFit/>
          </a:bodyPr>
          <a:lstStyle/>
          <a:p>
            <a:r>
              <a:rPr lang="sl-SI" sz="2400" b="1" dirty="0"/>
              <a:t>Potopitev</a:t>
            </a:r>
            <a:endParaRPr lang="en-GB" sz="2400" b="1" dirty="0"/>
          </a:p>
        </p:txBody>
      </p:sp>
      <p:sp>
        <p:nvSpPr>
          <p:cNvPr id="32" name="CaixaDeTexto 31">
            <a:extLst>
              <a:ext uri="{FF2B5EF4-FFF2-40B4-BE49-F238E27FC236}">
                <a16:creationId xmlns:a16="http://schemas.microsoft.com/office/drawing/2014/main" id="{6EF7DB14-2F04-4368-8C6D-63264D22BCA1}"/>
              </a:ext>
            </a:extLst>
          </p:cNvPr>
          <p:cNvSpPr txBox="1"/>
          <p:nvPr/>
        </p:nvSpPr>
        <p:spPr>
          <a:xfrm>
            <a:off x="3105126" y="3858272"/>
            <a:ext cx="2456716" cy="461665"/>
          </a:xfrm>
          <a:prstGeom prst="rect">
            <a:avLst/>
          </a:prstGeom>
          <a:noFill/>
        </p:spPr>
        <p:txBody>
          <a:bodyPr wrap="square" rtlCol="0">
            <a:spAutoFit/>
          </a:bodyPr>
          <a:lstStyle/>
          <a:p>
            <a:r>
              <a:rPr lang="sl-SI" sz="2400" b="1" i="1" dirty="0"/>
              <a:t>Pojdi</a:t>
            </a:r>
            <a:r>
              <a:rPr lang="en-GB" sz="2400" b="1" i="1" dirty="0"/>
              <a:t> </a:t>
            </a:r>
            <a:r>
              <a:rPr lang="sl-SI" sz="2400" b="1" i="1" dirty="0"/>
              <a:t>in</a:t>
            </a:r>
            <a:r>
              <a:rPr lang="en-GB" sz="2400" b="1" i="1" dirty="0"/>
              <a:t> </a:t>
            </a:r>
            <a:r>
              <a:rPr lang="sl-SI" sz="2400" b="1" i="1" dirty="0"/>
              <a:t>Napravi</a:t>
            </a:r>
            <a:endParaRPr lang="en-GB" sz="2400" b="1" dirty="0"/>
          </a:p>
        </p:txBody>
      </p:sp>
      <p:sp>
        <p:nvSpPr>
          <p:cNvPr id="33" name="CaixaDeTexto 32">
            <a:extLst>
              <a:ext uri="{FF2B5EF4-FFF2-40B4-BE49-F238E27FC236}">
                <a16:creationId xmlns:a16="http://schemas.microsoft.com/office/drawing/2014/main" id="{F0BFEFDC-F9CA-4DD8-9354-DD776160C38F}"/>
              </a:ext>
            </a:extLst>
          </p:cNvPr>
          <p:cNvSpPr txBox="1"/>
          <p:nvPr/>
        </p:nvSpPr>
        <p:spPr>
          <a:xfrm>
            <a:off x="335900" y="4526438"/>
            <a:ext cx="11520000" cy="1730529"/>
          </a:xfrm>
          <a:prstGeom prst="rect">
            <a:avLst/>
          </a:prstGeom>
          <a:solidFill>
            <a:srgbClr val="6ECECB"/>
          </a:solidFill>
        </p:spPr>
        <p:txBody>
          <a:bodyPr wrap="square" rtlCol="0">
            <a:noAutofit/>
          </a:bodyPr>
          <a:lstStyle/>
          <a:p>
            <a:pPr>
              <a:spcAft>
                <a:spcPts val="1200"/>
              </a:spcAft>
            </a:pPr>
            <a:r>
              <a:rPr lang="sl-SI" sz="2400" b="1" dirty="0">
                <a:solidFill>
                  <a:schemeClr val="bg1"/>
                </a:solidFill>
                <a:effectLst>
                  <a:outerShdw blurRad="38100" dist="38100" dir="2700000" algn="tl">
                    <a:srgbClr val="000000">
                      <a:alpha val="43137"/>
                    </a:srgbClr>
                  </a:outerShdw>
                </a:effectLst>
              </a:rPr>
              <a:t>Na katera vprašanja potrebujem odgovor</a:t>
            </a:r>
            <a:r>
              <a:rPr lang="en-GB" sz="2400" b="1" dirty="0">
                <a:solidFill>
                  <a:schemeClr val="bg1"/>
                </a:solidFill>
                <a:effectLst>
                  <a:outerShdw blurRad="38100" dist="38100" dir="2700000" algn="tl">
                    <a:srgbClr val="000000">
                      <a:alpha val="43137"/>
                    </a:srgbClr>
                  </a:outerShdw>
                </a:effectLst>
              </a:rPr>
              <a:t>: </a:t>
            </a:r>
          </a:p>
          <a:p>
            <a:pPr>
              <a:spcAft>
                <a:spcPts val="1200"/>
              </a:spcAft>
              <a:buClr>
                <a:srgbClr val="FDDE00"/>
              </a:buClr>
              <a:buFont typeface="Arial" panose="020B0604020202020204" pitchFamily="34" charset="0"/>
              <a:buChar char="•"/>
            </a:pPr>
            <a:r>
              <a:rPr lang="en-GB" sz="2400" spc="-40" dirty="0"/>
              <a:t> </a:t>
            </a:r>
            <a:r>
              <a:rPr lang="sl-SI" sz="2400" b="1" spc="-40" dirty="0"/>
              <a:t>Na kak način lahko spodbudimo gosta, da so aktivni udeleženci izkustva</a:t>
            </a:r>
            <a:r>
              <a:rPr lang="en-GB" sz="2400" b="1" spc="-40" dirty="0"/>
              <a:t>?</a:t>
            </a:r>
          </a:p>
          <a:p>
            <a:pPr>
              <a:spcAft>
                <a:spcPts val="1200"/>
              </a:spcAft>
              <a:buClr>
                <a:srgbClr val="FDDE00"/>
              </a:buClr>
              <a:buFont typeface="Arial" panose="020B0604020202020204" pitchFamily="34" charset="0"/>
              <a:buChar char="•"/>
            </a:pPr>
            <a:r>
              <a:rPr lang="en-GB" sz="2400" b="1" spc="-40" dirty="0"/>
              <a:t> </a:t>
            </a:r>
            <a:r>
              <a:rPr lang="sl-SI" sz="2400" b="1" spc="-40" dirty="0"/>
              <a:t>Kaj bi jih vzpodbudilo, da iz ene realnosti </a:t>
            </a:r>
            <a:r>
              <a:rPr lang="en-GB" sz="2400" b="1" spc="-40" dirty="0"/>
              <a:t>“</a:t>
            </a:r>
            <a:r>
              <a:rPr lang="sl-SI" sz="2400" b="1" spc="-40" dirty="0"/>
              <a:t>prestopijo</a:t>
            </a:r>
            <a:r>
              <a:rPr lang="en-GB" sz="2400" b="1" spc="-40" dirty="0"/>
              <a:t>” </a:t>
            </a:r>
            <a:r>
              <a:rPr lang="sl-SI" sz="2400" b="1" spc="-40" dirty="0"/>
              <a:t>v drugo</a:t>
            </a:r>
            <a:r>
              <a:rPr lang="en-GB" sz="2400" b="1" spc="-40" dirty="0"/>
              <a:t>?</a:t>
            </a:r>
          </a:p>
        </p:txBody>
      </p:sp>
      <p:grpSp>
        <p:nvGrpSpPr>
          <p:cNvPr id="4" name="Agrupar 3">
            <a:extLst>
              <a:ext uri="{FF2B5EF4-FFF2-40B4-BE49-F238E27FC236}">
                <a16:creationId xmlns:a16="http://schemas.microsoft.com/office/drawing/2014/main" id="{402E71F0-0C64-4487-A071-C44116AEAD6F}"/>
              </a:ext>
            </a:extLst>
          </p:cNvPr>
          <p:cNvGrpSpPr/>
          <p:nvPr/>
        </p:nvGrpSpPr>
        <p:grpSpPr>
          <a:xfrm>
            <a:off x="7269305" y="1052394"/>
            <a:ext cx="4572490" cy="3407639"/>
            <a:chOff x="7269305" y="1052394"/>
            <a:chExt cx="4572490" cy="3407639"/>
          </a:xfrm>
        </p:grpSpPr>
        <p:sp>
          <p:nvSpPr>
            <p:cNvPr id="35" name="Retângulo: Canto Dobrado 34">
              <a:extLst>
                <a:ext uri="{FF2B5EF4-FFF2-40B4-BE49-F238E27FC236}">
                  <a16:creationId xmlns:a16="http://schemas.microsoft.com/office/drawing/2014/main" id="{D6169B11-9A0D-4F0A-8D38-72AF126DC6CD}"/>
                </a:ext>
              </a:extLst>
            </p:cNvPr>
            <p:cNvSpPr/>
            <p:nvPr/>
          </p:nvSpPr>
          <p:spPr>
            <a:xfrm>
              <a:off x="7269305" y="1052394"/>
              <a:ext cx="4572490" cy="3407639"/>
            </a:xfrm>
            <a:prstGeom prst="foldedCorner">
              <a:avLst>
                <a:gd name="adj" fmla="val 10624"/>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spcAft>
                  <a:spcPts val="1200"/>
                </a:spcAft>
              </a:pPr>
              <a:r>
                <a:rPr lang="sl-SI" sz="2400" b="1" spc="-20" dirty="0">
                  <a:solidFill>
                    <a:srgbClr val="ED7D31"/>
                  </a:solidFill>
                </a:rPr>
                <a:t>Primer</a:t>
              </a:r>
              <a:endParaRPr lang="en-GB" sz="2400" b="1" spc="-20" dirty="0">
                <a:solidFill>
                  <a:srgbClr val="ED7D31"/>
                </a:solidFill>
              </a:endParaRPr>
            </a:p>
          </p:txBody>
        </p:sp>
        <p:sp>
          <p:nvSpPr>
            <p:cNvPr id="37" name="CaixaDeTexto 36">
              <a:extLst>
                <a:ext uri="{FF2B5EF4-FFF2-40B4-BE49-F238E27FC236}">
                  <a16:creationId xmlns:a16="http://schemas.microsoft.com/office/drawing/2014/main" id="{895B4A69-54F7-4855-B159-AE52A22E2F96}"/>
                </a:ext>
              </a:extLst>
            </p:cNvPr>
            <p:cNvSpPr txBox="1"/>
            <p:nvPr/>
          </p:nvSpPr>
          <p:spPr>
            <a:xfrm>
              <a:off x="8630816" y="2529723"/>
              <a:ext cx="3210978" cy="461665"/>
            </a:xfrm>
            <a:prstGeom prst="rect">
              <a:avLst/>
            </a:prstGeom>
            <a:noFill/>
          </p:spPr>
          <p:txBody>
            <a:bodyPr wrap="square" rtlCol="0">
              <a:spAutoFit/>
            </a:bodyPr>
            <a:lstStyle/>
            <a:p>
              <a:r>
                <a:rPr lang="sl-SI" sz="2400" b="1" dirty="0"/>
                <a:t>Obiranje grozdja</a:t>
              </a:r>
              <a:endParaRPr lang="en-GB" sz="2400" b="1" dirty="0"/>
            </a:p>
          </p:txBody>
        </p:sp>
        <p:sp>
          <p:nvSpPr>
            <p:cNvPr id="38" name="CaixaDeTexto 37">
              <a:extLst>
                <a:ext uri="{FF2B5EF4-FFF2-40B4-BE49-F238E27FC236}">
                  <a16:creationId xmlns:a16="http://schemas.microsoft.com/office/drawing/2014/main" id="{A33DF336-8D42-4495-8E50-4619DB206571}"/>
                </a:ext>
              </a:extLst>
            </p:cNvPr>
            <p:cNvSpPr txBox="1"/>
            <p:nvPr/>
          </p:nvSpPr>
          <p:spPr>
            <a:xfrm>
              <a:off x="8626374" y="1550957"/>
              <a:ext cx="3210978" cy="830997"/>
            </a:xfrm>
            <a:prstGeom prst="rect">
              <a:avLst/>
            </a:prstGeom>
            <a:noFill/>
          </p:spPr>
          <p:txBody>
            <a:bodyPr wrap="square" rtlCol="0">
              <a:spAutoFit/>
            </a:bodyPr>
            <a:lstStyle/>
            <a:p>
              <a:r>
                <a:rPr lang="sl-SI" sz="2400" b="1" dirty="0"/>
                <a:t>Priprava obroka v kampu</a:t>
              </a:r>
              <a:endParaRPr lang="en-GB" sz="2400" b="1" dirty="0"/>
            </a:p>
          </p:txBody>
        </p:sp>
        <p:sp>
          <p:nvSpPr>
            <p:cNvPr id="39" name="CaixaDeTexto 38">
              <a:extLst>
                <a:ext uri="{FF2B5EF4-FFF2-40B4-BE49-F238E27FC236}">
                  <a16:creationId xmlns:a16="http://schemas.microsoft.com/office/drawing/2014/main" id="{14203D8D-F99A-452A-AD2C-0E9A4BD8512B}"/>
                </a:ext>
              </a:extLst>
            </p:cNvPr>
            <p:cNvSpPr txBox="1"/>
            <p:nvPr/>
          </p:nvSpPr>
          <p:spPr>
            <a:xfrm>
              <a:off x="8626373" y="3504945"/>
              <a:ext cx="3210979" cy="461665"/>
            </a:xfrm>
            <a:prstGeom prst="rect">
              <a:avLst/>
            </a:prstGeom>
            <a:noFill/>
          </p:spPr>
          <p:txBody>
            <a:bodyPr wrap="square" rtlCol="0">
              <a:spAutoFit/>
            </a:bodyPr>
            <a:lstStyle/>
            <a:p>
              <a:r>
                <a:rPr lang="sl-SI" sz="2400" b="1" dirty="0"/>
                <a:t>Sprehod po gozdu</a:t>
              </a:r>
              <a:endParaRPr lang="en-GB" sz="2400" b="1" dirty="0"/>
            </a:p>
          </p:txBody>
        </p:sp>
        <p:pic>
          <p:nvPicPr>
            <p:cNvPr id="49" name="Imagem 48">
              <a:extLst>
                <a:ext uri="{FF2B5EF4-FFF2-40B4-BE49-F238E27FC236}">
                  <a16:creationId xmlns:a16="http://schemas.microsoft.com/office/drawing/2014/main" id="{FA9CA3B9-66AB-46F9-97D3-DA48DE2C2F6F}"/>
                </a:ext>
              </a:extLst>
            </p:cNvPr>
            <p:cNvPicPr>
              <a:picLocks/>
            </p:cNvPicPr>
            <p:nvPr/>
          </p:nvPicPr>
          <p:blipFill>
            <a:blip r:embed="rId3"/>
            <a:stretch>
              <a:fillRect/>
            </a:stretch>
          </p:blipFill>
          <p:spPr>
            <a:xfrm>
              <a:off x="7406775" y="2529723"/>
              <a:ext cx="1188000" cy="792000"/>
            </a:xfrm>
            <a:prstGeom prst="rect">
              <a:avLst/>
            </a:prstGeom>
          </p:spPr>
        </p:pic>
        <p:pic>
          <p:nvPicPr>
            <p:cNvPr id="50" name="Imagem 49">
              <a:extLst>
                <a:ext uri="{FF2B5EF4-FFF2-40B4-BE49-F238E27FC236}">
                  <a16:creationId xmlns:a16="http://schemas.microsoft.com/office/drawing/2014/main" id="{56EBAEF3-3A63-4E93-8036-12AB588FEBFB}"/>
                </a:ext>
              </a:extLst>
            </p:cNvPr>
            <p:cNvPicPr>
              <a:picLocks noChangeAspect="1"/>
            </p:cNvPicPr>
            <p:nvPr/>
          </p:nvPicPr>
          <p:blipFill>
            <a:blip r:embed="rId4"/>
            <a:stretch>
              <a:fillRect/>
            </a:stretch>
          </p:blipFill>
          <p:spPr>
            <a:xfrm>
              <a:off x="7406777" y="1550957"/>
              <a:ext cx="1186811" cy="792000"/>
            </a:xfrm>
            <a:prstGeom prst="rect">
              <a:avLst/>
            </a:prstGeom>
          </p:spPr>
        </p:pic>
        <p:pic>
          <p:nvPicPr>
            <p:cNvPr id="52" name="Imagem 51">
              <a:extLst>
                <a:ext uri="{FF2B5EF4-FFF2-40B4-BE49-F238E27FC236}">
                  <a16:creationId xmlns:a16="http://schemas.microsoft.com/office/drawing/2014/main" id="{C12C1C8F-8FB0-424C-AF5F-564EFFE28BA6}"/>
                </a:ext>
              </a:extLst>
            </p:cNvPr>
            <p:cNvPicPr>
              <a:picLocks/>
            </p:cNvPicPr>
            <p:nvPr/>
          </p:nvPicPr>
          <p:blipFill>
            <a:blip r:embed="rId5"/>
            <a:stretch>
              <a:fillRect/>
            </a:stretch>
          </p:blipFill>
          <p:spPr>
            <a:xfrm>
              <a:off x="7406775" y="3508489"/>
              <a:ext cx="1188000" cy="792000"/>
            </a:xfrm>
            <a:prstGeom prst="rect">
              <a:avLst/>
            </a:prstGeom>
          </p:spPr>
        </p:pic>
      </p:grpSp>
      <p:sp>
        <p:nvSpPr>
          <p:cNvPr id="20" name="CaixaDeTexto 19">
            <a:extLst>
              <a:ext uri="{FF2B5EF4-FFF2-40B4-BE49-F238E27FC236}">
                <a16:creationId xmlns:a16="http://schemas.microsoft.com/office/drawing/2014/main" id="{EEF663A3-FC34-488F-8F82-D48F3A885764}"/>
              </a:ext>
            </a:extLst>
          </p:cNvPr>
          <p:cNvSpPr txBox="1"/>
          <p:nvPr/>
        </p:nvSpPr>
        <p:spPr>
          <a:xfrm>
            <a:off x="8626373" y="4202750"/>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980398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55CC98F-711E-4DD5-89A5-9E8020B1E956}"/>
              </a:ext>
            </a:extLst>
          </p:cNvPr>
          <p:cNvSpPr txBox="1">
            <a:spLocks/>
          </p:cNvSpPr>
          <p:nvPr/>
        </p:nvSpPr>
        <p:spPr>
          <a:xfrm>
            <a:off x="643222" y="349104"/>
            <a:ext cx="973521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Štiri stopnje izkustva</a:t>
            </a:r>
            <a:r>
              <a:rPr lang="en-US" sz="3600" b="1" dirty="0"/>
              <a:t>: </a:t>
            </a:r>
            <a:r>
              <a:rPr lang="sl-SI" sz="3600" b="1" dirty="0"/>
              <a:t>Estetika</a:t>
            </a:r>
            <a:endParaRPr lang="en-US" sz="3600" b="1" dirty="0"/>
          </a:p>
        </p:txBody>
      </p:sp>
      <p:sp>
        <p:nvSpPr>
          <p:cNvPr id="22" name="Retângulo 21">
            <a:extLst>
              <a:ext uri="{FF2B5EF4-FFF2-40B4-BE49-F238E27FC236}">
                <a16:creationId xmlns:a16="http://schemas.microsoft.com/office/drawing/2014/main" id="{BB0A5406-1AC5-4C79-80A7-80299418D4C8}"/>
              </a:ext>
            </a:extLst>
          </p:cNvPr>
          <p:cNvSpPr/>
          <p:nvPr/>
        </p:nvSpPr>
        <p:spPr>
          <a:xfrm>
            <a:off x="335900" y="2778189"/>
            <a:ext cx="5221657" cy="156023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CaixaDeTexto 22">
            <a:extLst>
              <a:ext uri="{FF2B5EF4-FFF2-40B4-BE49-F238E27FC236}">
                <a16:creationId xmlns:a16="http://schemas.microsoft.com/office/drawing/2014/main" id="{7731698A-CD5A-4963-88FB-F03774761667}"/>
              </a:ext>
            </a:extLst>
          </p:cNvPr>
          <p:cNvSpPr txBox="1"/>
          <p:nvPr/>
        </p:nvSpPr>
        <p:spPr>
          <a:xfrm>
            <a:off x="341498" y="2778189"/>
            <a:ext cx="2736000" cy="461665"/>
          </a:xfrm>
          <a:prstGeom prst="rect">
            <a:avLst/>
          </a:prstGeom>
          <a:noFill/>
        </p:spPr>
        <p:txBody>
          <a:bodyPr wrap="square" rtlCol="0">
            <a:spAutoFit/>
          </a:bodyPr>
          <a:lstStyle/>
          <a:p>
            <a:pPr algn="r"/>
            <a:r>
              <a:rPr lang="sl-SI" sz="2400" b="1" dirty="0">
                <a:solidFill>
                  <a:schemeClr val="bg1"/>
                </a:solidFill>
                <a:effectLst>
                  <a:outerShdw blurRad="38100" dist="38100" dir="2700000" algn="tl">
                    <a:srgbClr val="000000">
                      <a:alpha val="43137"/>
                    </a:srgbClr>
                  </a:outerShdw>
                </a:effectLst>
              </a:rPr>
              <a:t>Udeležba gosta</a:t>
            </a:r>
            <a:r>
              <a:rPr lang="en-GB" sz="2400" b="1" dirty="0">
                <a:solidFill>
                  <a:schemeClr val="bg1"/>
                </a:solidFill>
                <a:effectLst>
                  <a:outerShdw blurRad="38100" dist="38100" dir="2700000" algn="tl">
                    <a:srgbClr val="000000">
                      <a:alpha val="43137"/>
                    </a:srgbClr>
                  </a:outerShdw>
                </a:effectLst>
              </a:rPr>
              <a:t>:</a:t>
            </a:r>
          </a:p>
        </p:txBody>
      </p:sp>
      <p:sp>
        <p:nvSpPr>
          <p:cNvPr id="24" name="CaixaDeTexto 23">
            <a:extLst>
              <a:ext uri="{FF2B5EF4-FFF2-40B4-BE49-F238E27FC236}">
                <a16:creationId xmlns:a16="http://schemas.microsoft.com/office/drawing/2014/main" id="{164F5429-C042-41FB-BA45-A3E2C3AB782E}"/>
              </a:ext>
            </a:extLst>
          </p:cNvPr>
          <p:cNvSpPr txBox="1"/>
          <p:nvPr/>
        </p:nvSpPr>
        <p:spPr>
          <a:xfrm>
            <a:off x="341497" y="3320383"/>
            <a:ext cx="2736000" cy="461665"/>
          </a:xfrm>
          <a:prstGeom prst="rect">
            <a:avLst/>
          </a:prstGeom>
          <a:noFill/>
        </p:spPr>
        <p:txBody>
          <a:bodyPr wrap="square" rtlCol="0">
            <a:spAutoFit/>
          </a:bodyPr>
          <a:lstStyle/>
          <a:p>
            <a:pPr algn="r"/>
            <a:r>
              <a:rPr lang="sl-SI" sz="2400" b="1" spc="-20" dirty="0">
                <a:solidFill>
                  <a:schemeClr val="bg1"/>
                </a:solidFill>
                <a:effectLst>
                  <a:outerShdw blurRad="38100" dist="38100" dir="2700000" algn="tl">
                    <a:srgbClr val="000000">
                      <a:alpha val="43137"/>
                    </a:srgbClr>
                  </a:outerShdw>
                </a:effectLst>
              </a:rPr>
              <a:t>Povezava</a:t>
            </a:r>
            <a:r>
              <a:rPr lang="en-GB" sz="2400" b="1" spc="-20" dirty="0">
                <a:solidFill>
                  <a:schemeClr val="bg1"/>
                </a:solidFill>
                <a:effectLst>
                  <a:outerShdw blurRad="38100" dist="38100" dir="2700000" algn="tl">
                    <a:srgbClr val="000000">
                      <a:alpha val="43137"/>
                    </a:srgbClr>
                  </a:outerShdw>
                </a:effectLst>
              </a:rPr>
              <a:t>: </a:t>
            </a:r>
          </a:p>
        </p:txBody>
      </p:sp>
      <p:sp>
        <p:nvSpPr>
          <p:cNvPr id="28" name="CaixaDeTexto 27">
            <a:extLst>
              <a:ext uri="{FF2B5EF4-FFF2-40B4-BE49-F238E27FC236}">
                <a16:creationId xmlns:a16="http://schemas.microsoft.com/office/drawing/2014/main" id="{8081A502-9F23-4122-B33F-3B225A480E1A}"/>
              </a:ext>
            </a:extLst>
          </p:cNvPr>
          <p:cNvSpPr txBox="1"/>
          <p:nvPr/>
        </p:nvSpPr>
        <p:spPr>
          <a:xfrm>
            <a:off x="341497" y="3864196"/>
            <a:ext cx="2736000" cy="461665"/>
          </a:xfrm>
          <a:prstGeom prst="rect">
            <a:avLst/>
          </a:prstGeom>
          <a:noFill/>
        </p:spPr>
        <p:txBody>
          <a:bodyPr wrap="square" rtlCol="0">
            <a:spAutoFit/>
          </a:bodyPr>
          <a:lstStyle/>
          <a:p>
            <a:pPr algn="r"/>
            <a:r>
              <a:rPr lang="sl-SI" sz="2400" b="1" dirty="0">
                <a:solidFill>
                  <a:schemeClr val="bg1"/>
                </a:solidFill>
                <a:effectLst>
                  <a:outerShdw blurRad="38100" dist="38100" dir="2700000" algn="tl">
                    <a:srgbClr val="000000">
                      <a:alpha val="43137"/>
                    </a:srgbClr>
                  </a:outerShdw>
                </a:effectLst>
              </a:rPr>
              <a:t>Bistvo</a:t>
            </a:r>
            <a:r>
              <a:rPr lang="en-GB" sz="2400" b="1" dirty="0">
                <a:solidFill>
                  <a:schemeClr val="bg1"/>
                </a:solidFill>
                <a:effectLst>
                  <a:outerShdw blurRad="38100" dist="38100" dir="2700000" algn="tl">
                    <a:srgbClr val="000000">
                      <a:alpha val="43137"/>
                    </a:srgbClr>
                  </a:outerShdw>
                </a:effectLst>
              </a:rPr>
              <a:t>:</a:t>
            </a:r>
          </a:p>
        </p:txBody>
      </p:sp>
      <p:sp>
        <p:nvSpPr>
          <p:cNvPr id="30" name="CaixaDeTexto 29">
            <a:extLst>
              <a:ext uri="{FF2B5EF4-FFF2-40B4-BE49-F238E27FC236}">
                <a16:creationId xmlns:a16="http://schemas.microsoft.com/office/drawing/2014/main" id="{AFA11E8F-DCCF-4FE8-A20B-3EF32DCDC8BB}"/>
              </a:ext>
            </a:extLst>
          </p:cNvPr>
          <p:cNvSpPr txBox="1"/>
          <p:nvPr/>
        </p:nvSpPr>
        <p:spPr>
          <a:xfrm>
            <a:off x="3105126" y="2778189"/>
            <a:ext cx="2456716" cy="461665"/>
          </a:xfrm>
          <a:prstGeom prst="rect">
            <a:avLst/>
          </a:prstGeom>
          <a:noFill/>
        </p:spPr>
        <p:txBody>
          <a:bodyPr wrap="square" rtlCol="0">
            <a:spAutoFit/>
          </a:bodyPr>
          <a:lstStyle/>
          <a:p>
            <a:r>
              <a:rPr lang="en-GB" sz="2400" b="1" dirty="0"/>
              <a:t>Pas</a:t>
            </a:r>
            <a:r>
              <a:rPr lang="sl-SI" sz="2400" b="1" dirty="0" err="1"/>
              <a:t>ivna</a:t>
            </a:r>
            <a:endParaRPr lang="en-GB" sz="2400" b="1" dirty="0"/>
          </a:p>
        </p:txBody>
      </p:sp>
      <p:sp>
        <p:nvSpPr>
          <p:cNvPr id="32" name="CaixaDeTexto 31">
            <a:extLst>
              <a:ext uri="{FF2B5EF4-FFF2-40B4-BE49-F238E27FC236}">
                <a16:creationId xmlns:a16="http://schemas.microsoft.com/office/drawing/2014/main" id="{4F9EA398-7908-4566-BBC0-908B055767BA}"/>
              </a:ext>
            </a:extLst>
          </p:cNvPr>
          <p:cNvSpPr txBox="1"/>
          <p:nvPr/>
        </p:nvSpPr>
        <p:spPr>
          <a:xfrm>
            <a:off x="3105126" y="3320383"/>
            <a:ext cx="2452431" cy="461665"/>
          </a:xfrm>
          <a:prstGeom prst="rect">
            <a:avLst/>
          </a:prstGeom>
          <a:noFill/>
        </p:spPr>
        <p:txBody>
          <a:bodyPr wrap="square" rtlCol="0">
            <a:spAutoFit/>
          </a:bodyPr>
          <a:lstStyle/>
          <a:p>
            <a:r>
              <a:rPr lang="sl-SI" sz="2400" b="1" dirty="0"/>
              <a:t>Potopitev</a:t>
            </a:r>
            <a:endParaRPr lang="en-GB" sz="2400" b="1" dirty="0"/>
          </a:p>
        </p:txBody>
      </p:sp>
      <p:sp>
        <p:nvSpPr>
          <p:cNvPr id="33" name="CaixaDeTexto 32">
            <a:extLst>
              <a:ext uri="{FF2B5EF4-FFF2-40B4-BE49-F238E27FC236}">
                <a16:creationId xmlns:a16="http://schemas.microsoft.com/office/drawing/2014/main" id="{9C659B74-F055-447F-956D-3B9DA38BCB5D}"/>
              </a:ext>
            </a:extLst>
          </p:cNvPr>
          <p:cNvSpPr txBox="1"/>
          <p:nvPr/>
        </p:nvSpPr>
        <p:spPr>
          <a:xfrm>
            <a:off x="3105126" y="3858272"/>
            <a:ext cx="2456716" cy="461665"/>
          </a:xfrm>
          <a:prstGeom prst="rect">
            <a:avLst/>
          </a:prstGeom>
          <a:noFill/>
        </p:spPr>
        <p:txBody>
          <a:bodyPr wrap="square" rtlCol="0">
            <a:spAutoFit/>
          </a:bodyPr>
          <a:lstStyle/>
          <a:p>
            <a:r>
              <a:rPr lang="sl-SI" sz="2400" b="1" i="1" dirty="0"/>
              <a:t>Občudovati</a:t>
            </a:r>
            <a:endParaRPr lang="en-GB" sz="2400" b="1" dirty="0"/>
          </a:p>
        </p:txBody>
      </p:sp>
      <p:sp>
        <p:nvSpPr>
          <p:cNvPr id="35" name="CaixaDeTexto 34">
            <a:extLst>
              <a:ext uri="{FF2B5EF4-FFF2-40B4-BE49-F238E27FC236}">
                <a16:creationId xmlns:a16="http://schemas.microsoft.com/office/drawing/2014/main" id="{2D5A77E9-5EA5-4157-8603-BBC3D0D86B59}"/>
              </a:ext>
            </a:extLst>
          </p:cNvPr>
          <p:cNvSpPr txBox="1"/>
          <p:nvPr/>
        </p:nvSpPr>
        <p:spPr>
          <a:xfrm>
            <a:off x="335900" y="4526438"/>
            <a:ext cx="11520000" cy="1730529"/>
          </a:xfrm>
          <a:prstGeom prst="rect">
            <a:avLst/>
          </a:prstGeom>
          <a:solidFill>
            <a:srgbClr val="F7981D"/>
          </a:solidFill>
        </p:spPr>
        <p:txBody>
          <a:bodyPr wrap="square" rtlCol="0">
            <a:noAutofit/>
          </a:bodyPr>
          <a:lstStyle/>
          <a:p>
            <a:pPr>
              <a:spcAft>
                <a:spcPts val="1200"/>
              </a:spcAft>
            </a:pPr>
            <a:r>
              <a:rPr lang="sl-SI" sz="2400" b="1" dirty="0">
                <a:solidFill>
                  <a:schemeClr val="bg1"/>
                </a:solidFill>
                <a:effectLst>
                  <a:outerShdw blurRad="38100" dist="38100" dir="2700000" algn="tl">
                    <a:srgbClr val="000000">
                      <a:alpha val="43137"/>
                    </a:srgbClr>
                  </a:outerShdw>
                </a:effectLst>
              </a:rPr>
              <a:t>Na katera vprašanja potrebujem odgovor</a:t>
            </a:r>
            <a:r>
              <a:rPr lang="en-GB" sz="2400" b="1" dirty="0">
                <a:solidFill>
                  <a:schemeClr val="bg1"/>
                </a:solidFill>
                <a:effectLst>
                  <a:outerShdw blurRad="38100" dist="38100" dir="2700000" algn="tl">
                    <a:srgbClr val="000000">
                      <a:alpha val="43137"/>
                    </a:srgbClr>
                  </a:outerShdw>
                </a:effectLst>
              </a:rPr>
              <a:t>:</a:t>
            </a:r>
          </a:p>
          <a:p>
            <a:pPr>
              <a:spcAft>
                <a:spcPts val="1200"/>
              </a:spcAft>
              <a:buClr>
                <a:srgbClr val="FDDE00"/>
              </a:buClr>
              <a:buFont typeface="Arial" panose="020B0604020202020204" pitchFamily="34" charset="0"/>
              <a:buChar char="•"/>
            </a:pPr>
            <a:r>
              <a:rPr lang="en-GB" sz="2400" spc="-20" dirty="0"/>
              <a:t> </a:t>
            </a:r>
            <a:r>
              <a:rPr lang="sl-SI" sz="2400" b="1" spc="-20" dirty="0"/>
              <a:t>Na kakšen način lahko pri gostu spodbudim estetsko vrednost izkušnje - občudovanje</a:t>
            </a:r>
            <a:r>
              <a:rPr lang="en-GB" sz="2400" b="1" spc="-20" dirty="0"/>
              <a:t>?</a:t>
            </a:r>
          </a:p>
          <a:p>
            <a:pPr>
              <a:spcAft>
                <a:spcPts val="1200"/>
              </a:spcAft>
              <a:buClr>
                <a:srgbClr val="FDDE00"/>
              </a:buClr>
              <a:buFont typeface="Arial" panose="020B0604020202020204" pitchFamily="34" charset="0"/>
              <a:buChar char="•"/>
            </a:pPr>
            <a:r>
              <a:rPr lang="en-GB" sz="2400" b="1" spc="-20" dirty="0"/>
              <a:t> </a:t>
            </a:r>
            <a:r>
              <a:rPr lang="sl-SI" sz="2400" b="1" spc="-20" dirty="0"/>
              <a:t>Kaj bi gosta pripravilo do tega, da vstopi v prostor, posedi in ga občuduje</a:t>
            </a:r>
            <a:r>
              <a:rPr lang="en-GB" sz="2400" b="1" spc="-20" dirty="0"/>
              <a:t>?</a:t>
            </a:r>
          </a:p>
        </p:txBody>
      </p:sp>
      <p:sp>
        <p:nvSpPr>
          <p:cNvPr id="47" name="CaixaDeTexto 46">
            <a:extLst>
              <a:ext uri="{FF2B5EF4-FFF2-40B4-BE49-F238E27FC236}">
                <a16:creationId xmlns:a16="http://schemas.microsoft.com/office/drawing/2014/main" id="{12334A5E-0553-4E01-9E76-C5366AD0B31A}"/>
              </a:ext>
            </a:extLst>
          </p:cNvPr>
          <p:cNvSpPr txBox="1"/>
          <p:nvPr/>
        </p:nvSpPr>
        <p:spPr>
          <a:xfrm>
            <a:off x="341497" y="1052395"/>
            <a:ext cx="6821522" cy="1015663"/>
          </a:xfrm>
          <a:prstGeom prst="rect">
            <a:avLst/>
          </a:prstGeom>
          <a:noFill/>
        </p:spPr>
        <p:txBody>
          <a:bodyPr wrap="square">
            <a:spAutoFit/>
          </a:bodyPr>
          <a:lstStyle/>
          <a:p>
            <a:pPr algn="ctr"/>
            <a:r>
              <a:rPr lang="en-US" sz="3000" b="1" i="1" dirty="0">
                <a:solidFill>
                  <a:schemeClr val="bg1">
                    <a:lumMod val="65000"/>
                  </a:schemeClr>
                </a:solidFill>
              </a:rPr>
              <a:t>“</a:t>
            </a:r>
            <a:r>
              <a:rPr lang="sl-SI" sz="3000" b="1" i="1" dirty="0">
                <a:solidFill>
                  <a:schemeClr val="bg1">
                    <a:lumMod val="65000"/>
                  </a:schemeClr>
                </a:solidFill>
              </a:rPr>
              <a:t>Ljudje se potopijo v nek dogodek ali v okolje na katerega sicer nimajo vpliva</a:t>
            </a:r>
            <a:r>
              <a:rPr lang="en-US" sz="3000" b="1" i="1" dirty="0">
                <a:solidFill>
                  <a:schemeClr val="bg1">
                    <a:lumMod val="65000"/>
                  </a:schemeClr>
                </a:solidFill>
              </a:rPr>
              <a:t>” </a:t>
            </a:r>
            <a:endParaRPr lang="en-GB" sz="3000" b="1" i="1" dirty="0">
              <a:solidFill>
                <a:schemeClr val="bg1">
                  <a:lumMod val="65000"/>
                </a:schemeClr>
              </a:solidFill>
            </a:endParaRPr>
          </a:p>
        </p:txBody>
      </p:sp>
      <p:grpSp>
        <p:nvGrpSpPr>
          <p:cNvPr id="3" name="Agrupar 2">
            <a:extLst>
              <a:ext uri="{FF2B5EF4-FFF2-40B4-BE49-F238E27FC236}">
                <a16:creationId xmlns:a16="http://schemas.microsoft.com/office/drawing/2014/main" id="{46A6443B-D79B-48B0-B10D-091D50101AF8}"/>
              </a:ext>
            </a:extLst>
          </p:cNvPr>
          <p:cNvGrpSpPr/>
          <p:nvPr/>
        </p:nvGrpSpPr>
        <p:grpSpPr>
          <a:xfrm>
            <a:off x="7269305" y="1052394"/>
            <a:ext cx="4572490" cy="3407639"/>
            <a:chOff x="7269305" y="1052394"/>
            <a:chExt cx="4572490" cy="3407639"/>
          </a:xfrm>
        </p:grpSpPr>
        <p:sp>
          <p:nvSpPr>
            <p:cNvPr id="38" name="Retângulo: Canto Dobrado 37">
              <a:extLst>
                <a:ext uri="{FF2B5EF4-FFF2-40B4-BE49-F238E27FC236}">
                  <a16:creationId xmlns:a16="http://schemas.microsoft.com/office/drawing/2014/main" id="{A3CDB136-0EAC-4FE7-B18F-90B0ECD6D771}"/>
                </a:ext>
              </a:extLst>
            </p:cNvPr>
            <p:cNvSpPr/>
            <p:nvPr/>
          </p:nvSpPr>
          <p:spPr>
            <a:xfrm>
              <a:off x="7269305" y="1052394"/>
              <a:ext cx="4572490" cy="3407639"/>
            </a:xfrm>
            <a:prstGeom prst="foldedCorner">
              <a:avLst>
                <a:gd name="adj" fmla="val 10624"/>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spcAft>
                  <a:spcPts val="1200"/>
                </a:spcAft>
              </a:pPr>
              <a:r>
                <a:rPr lang="sl-SI" sz="2400" b="1" spc="-20" dirty="0">
                  <a:solidFill>
                    <a:srgbClr val="ED7D31"/>
                  </a:solidFill>
                </a:rPr>
                <a:t>Primeri</a:t>
              </a:r>
              <a:endParaRPr lang="en-GB" sz="2400" b="1" spc="-20" dirty="0">
                <a:solidFill>
                  <a:srgbClr val="ED7D31"/>
                </a:solidFill>
              </a:endParaRPr>
            </a:p>
          </p:txBody>
        </p:sp>
        <p:sp>
          <p:nvSpPr>
            <p:cNvPr id="39" name="CaixaDeTexto 38">
              <a:extLst>
                <a:ext uri="{FF2B5EF4-FFF2-40B4-BE49-F238E27FC236}">
                  <a16:creationId xmlns:a16="http://schemas.microsoft.com/office/drawing/2014/main" id="{863409A9-796D-4C85-B1E7-3BCED531E0ED}"/>
                </a:ext>
              </a:extLst>
            </p:cNvPr>
            <p:cNvSpPr txBox="1"/>
            <p:nvPr/>
          </p:nvSpPr>
          <p:spPr>
            <a:xfrm>
              <a:off x="8630816" y="2525380"/>
              <a:ext cx="3210978" cy="461665"/>
            </a:xfrm>
            <a:prstGeom prst="rect">
              <a:avLst/>
            </a:prstGeom>
            <a:noFill/>
          </p:spPr>
          <p:txBody>
            <a:bodyPr wrap="square" rtlCol="0">
              <a:spAutoFit/>
            </a:bodyPr>
            <a:lstStyle/>
            <a:p>
              <a:r>
                <a:rPr lang="sl-SI" sz="2400" b="1" dirty="0"/>
                <a:t>Sprehod po parku</a:t>
              </a:r>
              <a:endParaRPr lang="en-GB" sz="2400" b="1" dirty="0"/>
            </a:p>
          </p:txBody>
        </p:sp>
        <p:sp>
          <p:nvSpPr>
            <p:cNvPr id="40" name="CaixaDeTexto 39">
              <a:extLst>
                <a:ext uri="{FF2B5EF4-FFF2-40B4-BE49-F238E27FC236}">
                  <a16:creationId xmlns:a16="http://schemas.microsoft.com/office/drawing/2014/main" id="{B95FF4B3-7AD3-4200-A571-DB5715036B6E}"/>
                </a:ext>
              </a:extLst>
            </p:cNvPr>
            <p:cNvSpPr txBox="1"/>
            <p:nvPr/>
          </p:nvSpPr>
          <p:spPr>
            <a:xfrm>
              <a:off x="8626374" y="1550957"/>
              <a:ext cx="3210978" cy="830997"/>
            </a:xfrm>
            <a:prstGeom prst="rect">
              <a:avLst/>
            </a:prstGeom>
            <a:noFill/>
          </p:spPr>
          <p:txBody>
            <a:bodyPr wrap="square" rtlCol="0">
              <a:spAutoFit/>
            </a:bodyPr>
            <a:lstStyle/>
            <a:p>
              <a:r>
                <a:rPr lang="sl-SI" sz="2400" b="1" dirty="0"/>
                <a:t>Vožnja po poljskih cestah</a:t>
              </a:r>
              <a:endParaRPr lang="en-GB" sz="2400" b="1" dirty="0"/>
            </a:p>
          </p:txBody>
        </p:sp>
        <p:sp>
          <p:nvSpPr>
            <p:cNvPr id="42" name="CaixaDeTexto 41">
              <a:extLst>
                <a:ext uri="{FF2B5EF4-FFF2-40B4-BE49-F238E27FC236}">
                  <a16:creationId xmlns:a16="http://schemas.microsoft.com/office/drawing/2014/main" id="{6AA0B2E9-8171-406C-B0CD-56D65ED67C1F}"/>
                </a:ext>
              </a:extLst>
            </p:cNvPr>
            <p:cNvSpPr txBox="1"/>
            <p:nvPr/>
          </p:nvSpPr>
          <p:spPr>
            <a:xfrm>
              <a:off x="8626373" y="3526341"/>
              <a:ext cx="3210979" cy="461665"/>
            </a:xfrm>
            <a:prstGeom prst="rect">
              <a:avLst/>
            </a:prstGeom>
            <a:noFill/>
          </p:spPr>
          <p:txBody>
            <a:bodyPr wrap="square" rtlCol="0">
              <a:spAutoFit/>
            </a:bodyPr>
            <a:lstStyle/>
            <a:p>
              <a:r>
                <a:rPr lang="sl-SI" sz="2400" b="1" dirty="0"/>
                <a:t>Obisk tematske kavarne</a:t>
              </a:r>
              <a:endParaRPr lang="en-GB" sz="2400" b="1" dirty="0"/>
            </a:p>
          </p:txBody>
        </p:sp>
        <p:pic>
          <p:nvPicPr>
            <p:cNvPr id="56" name="Imagem 55">
              <a:extLst>
                <a:ext uri="{FF2B5EF4-FFF2-40B4-BE49-F238E27FC236}">
                  <a16:creationId xmlns:a16="http://schemas.microsoft.com/office/drawing/2014/main" id="{C143FF57-C977-4BF3-BC4A-61EF2F514FB4}"/>
                </a:ext>
              </a:extLst>
            </p:cNvPr>
            <p:cNvPicPr>
              <a:picLocks noChangeAspect="1"/>
            </p:cNvPicPr>
            <p:nvPr/>
          </p:nvPicPr>
          <p:blipFill>
            <a:blip r:embed="rId3"/>
            <a:stretch>
              <a:fillRect/>
            </a:stretch>
          </p:blipFill>
          <p:spPr>
            <a:xfrm>
              <a:off x="7406776" y="1545440"/>
              <a:ext cx="1187971" cy="792775"/>
            </a:xfrm>
            <a:prstGeom prst="rect">
              <a:avLst/>
            </a:prstGeom>
          </p:spPr>
        </p:pic>
        <p:pic>
          <p:nvPicPr>
            <p:cNvPr id="57" name="Imagem 56">
              <a:extLst>
                <a:ext uri="{FF2B5EF4-FFF2-40B4-BE49-F238E27FC236}">
                  <a16:creationId xmlns:a16="http://schemas.microsoft.com/office/drawing/2014/main" id="{9E7E8550-BF23-47E7-A320-FB1A25A3DBDC}"/>
                </a:ext>
              </a:extLst>
            </p:cNvPr>
            <p:cNvPicPr>
              <a:picLocks noChangeAspect="1"/>
            </p:cNvPicPr>
            <p:nvPr/>
          </p:nvPicPr>
          <p:blipFill>
            <a:blip r:embed="rId4"/>
            <a:stretch>
              <a:fillRect/>
            </a:stretch>
          </p:blipFill>
          <p:spPr>
            <a:xfrm>
              <a:off x="7402333" y="2535891"/>
              <a:ext cx="1187971" cy="792774"/>
            </a:xfrm>
            <a:prstGeom prst="rect">
              <a:avLst/>
            </a:prstGeom>
          </p:spPr>
        </p:pic>
        <p:pic>
          <p:nvPicPr>
            <p:cNvPr id="59" name="Imagem 58">
              <a:extLst>
                <a:ext uri="{FF2B5EF4-FFF2-40B4-BE49-F238E27FC236}">
                  <a16:creationId xmlns:a16="http://schemas.microsoft.com/office/drawing/2014/main" id="{D27C86D3-9896-4BC4-9ADF-717966D81F41}"/>
                </a:ext>
              </a:extLst>
            </p:cNvPr>
            <p:cNvPicPr>
              <a:picLocks noChangeAspect="1"/>
            </p:cNvPicPr>
            <p:nvPr/>
          </p:nvPicPr>
          <p:blipFill>
            <a:blip r:embed="rId5"/>
            <a:stretch>
              <a:fillRect/>
            </a:stretch>
          </p:blipFill>
          <p:spPr>
            <a:xfrm>
              <a:off x="7407937" y="3526341"/>
              <a:ext cx="1186810" cy="792000"/>
            </a:xfrm>
            <a:prstGeom prst="rect">
              <a:avLst/>
            </a:prstGeom>
          </p:spPr>
        </p:pic>
      </p:grpSp>
      <p:sp>
        <p:nvSpPr>
          <p:cNvPr id="20" name="CaixaDeTexto 19">
            <a:extLst>
              <a:ext uri="{FF2B5EF4-FFF2-40B4-BE49-F238E27FC236}">
                <a16:creationId xmlns:a16="http://schemas.microsoft.com/office/drawing/2014/main" id="{68124445-1467-4A0F-9036-09D448DA2315}"/>
              </a:ext>
            </a:extLst>
          </p:cNvPr>
          <p:cNvSpPr txBox="1"/>
          <p:nvPr/>
        </p:nvSpPr>
        <p:spPr>
          <a:xfrm>
            <a:off x="8626373" y="4202750"/>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1842258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ção da Imagem 8">
            <a:extLst>
              <a:ext uri="{FF2B5EF4-FFF2-40B4-BE49-F238E27FC236}">
                <a16:creationId xmlns:a16="http://schemas.microsoft.com/office/drawing/2014/main" id="{DFAA7548-D509-444C-99A8-965312CC197C}"/>
              </a:ext>
            </a:extLst>
          </p:cNvPr>
          <p:cNvPicPr>
            <a:picLocks noGrp="1" noChangeAspect="1"/>
          </p:cNvPicPr>
          <p:nvPr>
            <p:ph type="pic" sz="quarter" idx="19"/>
          </p:nvPr>
        </p:nvPicPr>
        <p:blipFill rotWithShape="1">
          <a:blip r:embed="rId2"/>
          <a:srcRect b="21874"/>
          <a:stretch/>
        </p:blipFill>
        <p:spPr>
          <a:xfrm>
            <a:off x="3564836" y="0"/>
            <a:ext cx="8627164" cy="4540149"/>
          </a:xfrm>
        </p:spPr>
      </p:pic>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205213" y="936395"/>
            <a:ext cx="3058492" cy="3297980"/>
          </a:xfrm>
        </p:spPr>
        <p:txBody>
          <a:bodyPr lIns="0" rIns="0">
            <a:noAutofit/>
          </a:bodyPr>
          <a:lstStyle/>
          <a:p>
            <a:r>
              <a:rPr lang="en-US" sz="9600" dirty="0">
                <a:solidFill>
                  <a:schemeClr val="bg1"/>
                </a:solidFill>
                <a:effectLst>
                  <a:outerShdw blurRad="38100" dist="38100" dir="2700000" algn="tl">
                    <a:srgbClr val="000000">
                      <a:alpha val="43137"/>
                    </a:srgbClr>
                  </a:outerShdw>
                </a:effectLst>
              </a:rPr>
              <a:t>3.3.</a:t>
            </a:r>
          </a:p>
          <a:p>
            <a:r>
              <a:rPr lang="sl-SI" sz="4400" dirty="0">
                <a:solidFill>
                  <a:schemeClr val="bg1"/>
                </a:solidFill>
                <a:effectLst>
                  <a:outerShdw blurRad="38100" dist="38100" dir="2700000" algn="tl">
                    <a:srgbClr val="000000">
                      <a:alpha val="43137"/>
                    </a:srgbClr>
                  </a:outerShdw>
                </a:effectLst>
              </a:rPr>
              <a:t>Načela načrtovanja izkustva</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027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p:txBody>
          <a:bodyPr>
            <a:normAutofit/>
          </a:bodyPr>
          <a:lstStyle/>
          <a:p>
            <a:r>
              <a:rPr lang="sl-SI" sz="4400" dirty="0"/>
              <a:t>Dobrodošli</a:t>
            </a:r>
            <a:r>
              <a:rPr lang="en-US" sz="4400" dirty="0"/>
              <a:t> </a:t>
            </a:r>
            <a:r>
              <a:rPr lang="sl-SI" sz="4400" dirty="0"/>
              <a:t>v</a:t>
            </a:r>
            <a:r>
              <a:rPr lang="en-US" sz="4400" dirty="0"/>
              <a:t> DETOUR</a:t>
            </a:r>
            <a:r>
              <a:rPr lang="sl-SI" sz="4400" dirty="0"/>
              <a:t> spletnem usposabljanju s področja Turizma dobrega počutja</a:t>
            </a:r>
            <a:r>
              <a:rPr lang="en-US" sz="4400" dirty="0"/>
              <a:t>.</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p:txBody>
          <a:bodyPr>
            <a:normAutofit fontScale="85000" lnSpcReduction="20000"/>
          </a:bodyPr>
          <a:lstStyle/>
          <a:p>
            <a:pPr>
              <a:lnSpc>
                <a:spcPct val="110000"/>
              </a:lnSpc>
            </a:pPr>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28758" r="28758"/>
          <a:stretch/>
        </p:blipFill>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Načela oblikovanja izkustva</a:t>
            </a:r>
            <a:endParaRPr lang="en-US" sz="3600" b="1" dirty="0"/>
          </a:p>
        </p:txBody>
      </p:sp>
      <p:sp>
        <p:nvSpPr>
          <p:cNvPr id="3" name="CaixaDeTexto 2">
            <a:extLst>
              <a:ext uri="{FF2B5EF4-FFF2-40B4-BE49-F238E27FC236}">
                <a16:creationId xmlns:a16="http://schemas.microsoft.com/office/drawing/2014/main" id="{C487774E-3175-4DC9-A155-ECA9C0026152}"/>
              </a:ext>
            </a:extLst>
          </p:cNvPr>
          <p:cNvSpPr txBox="1"/>
          <p:nvPr/>
        </p:nvSpPr>
        <p:spPr>
          <a:xfrm>
            <a:off x="5580668" y="4530382"/>
            <a:ext cx="6274936" cy="1477328"/>
          </a:xfrm>
          <a:prstGeom prst="rect">
            <a:avLst/>
          </a:prstGeom>
          <a:noFill/>
        </p:spPr>
        <p:txBody>
          <a:bodyPr wrap="square" rtlCol="0">
            <a:spAutoFit/>
          </a:bodyPr>
          <a:lstStyle/>
          <a:p>
            <a:pPr algn="ctr"/>
            <a:r>
              <a:rPr lang="en-GB" sz="3000" b="1" i="1" dirty="0">
                <a:solidFill>
                  <a:srgbClr val="F7981D"/>
                </a:solidFill>
              </a:rPr>
              <a:t>“</a:t>
            </a:r>
            <a:r>
              <a:rPr lang="sl-SI" sz="3000" b="1" i="1" dirty="0">
                <a:solidFill>
                  <a:srgbClr val="F7981D"/>
                </a:solidFill>
              </a:rPr>
              <a:t>Usklajevanje in vodenje izkustva je postalo pomemben del sklepanja posla, kot tudi oblikovanja proizvoda</a:t>
            </a:r>
            <a:r>
              <a:rPr lang="en-GB" sz="3000" b="1" i="1" dirty="0">
                <a:solidFill>
                  <a:srgbClr val="F7981D"/>
                </a:solidFill>
              </a:rPr>
              <a:t>.”</a:t>
            </a:r>
          </a:p>
        </p:txBody>
      </p:sp>
      <p:sp>
        <p:nvSpPr>
          <p:cNvPr id="4" name="CaixaDeTexto 3">
            <a:extLst>
              <a:ext uri="{FF2B5EF4-FFF2-40B4-BE49-F238E27FC236}">
                <a16:creationId xmlns:a16="http://schemas.microsoft.com/office/drawing/2014/main" id="{C446940C-8A2A-4C73-A521-E686854CC619}"/>
              </a:ext>
            </a:extLst>
          </p:cNvPr>
          <p:cNvSpPr txBox="1"/>
          <p:nvPr/>
        </p:nvSpPr>
        <p:spPr>
          <a:xfrm>
            <a:off x="336396" y="983977"/>
            <a:ext cx="7904634" cy="5306068"/>
          </a:xfrm>
          <a:prstGeom prst="rect">
            <a:avLst/>
          </a:prstGeom>
          <a:noFill/>
        </p:spPr>
        <p:txBody>
          <a:bodyPr wrap="square" rtlCol="0">
            <a:spAutoFit/>
          </a:bodyPr>
          <a:lstStyle/>
          <a:p>
            <a:pPr>
              <a:lnSpc>
                <a:spcPct val="150000"/>
              </a:lnSpc>
            </a:pPr>
            <a:r>
              <a:rPr lang="en-GB" sz="3000" b="1" dirty="0">
                <a:solidFill>
                  <a:srgbClr val="6ECECB"/>
                </a:solidFill>
                <a:effectLst>
                  <a:outerShdw blurRad="38100" dist="38100" dir="2700000" algn="tl">
                    <a:srgbClr val="000000">
                      <a:alpha val="43137"/>
                    </a:srgbClr>
                  </a:outerShdw>
                </a:effectLst>
              </a:rPr>
              <a:t>T</a:t>
            </a:r>
            <a:r>
              <a:rPr lang="sl-SI" sz="3000" b="1" dirty="0">
                <a:solidFill>
                  <a:srgbClr val="6ECECB"/>
                </a:solidFill>
                <a:effectLst>
                  <a:outerShdw blurRad="38100" dist="38100" dir="2700000" algn="tl">
                    <a:srgbClr val="000000">
                      <a:alpha val="43137"/>
                    </a:srgbClr>
                  </a:outerShdw>
                </a:effectLst>
              </a:rPr>
              <a:t>H</a:t>
            </a:r>
            <a:r>
              <a:rPr lang="en-GB" sz="3000" b="1" dirty="0">
                <a:solidFill>
                  <a:srgbClr val="6ECECB"/>
                </a:solidFill>
                <a:effectLst>
                  <a:outerShdw blurRad="38100" dist="38100" dir="2700000" algn="tl">
                    <a:srgbClr val="000000">
                      <a:alpha val="43137"/>
                    </a:srgbClr>
                  </a:outerShdw>
                </a:effectLst>
              </a:rPr>
              <a:t>EM</a:t>
            </a:r>
            <a:r>
              <a:rPr lang="sl-SI" sz="3000" b="1" dirty="0">
                <a:solidFill>
                  <a:srgbClr val="6ECECB"/>
                </a:solidFill>
                <a:effectLst>
                  <a:outerShdw blurRad="38100" dist="38100" dir="2700000" algn="tl">
                    <a:srgbClr val="000000">
                      <a:alpha val="43137"/>
                    </a:srgbClr>
                  </a:outerShdw>
                </a:effectLst>
              </a:rPr>
              <a:t>A </a:t>
            </a:r>
            <a:r>
              <a:rPr lang="en-GB" sz="3000" b="1" dirty="0">
                <a:solidFill>
                  <a:srgbClr val="6ECECB"/>
                </a:solidFill>
                <a:effectLst>
                  <a:outerShdw blurRad="38100" dist="38100" dir="2700000" algn="tl">
                    <a:srgbClr val="000000">
                      <a:alpha val="43137"/>
                    </a:srgbClr>
                  </a:outerShdw>
                </a:effectLst>
              </a:rPr>
              <a:t>(</a:t>
            </a:r>
            <a:r>
              <a:rPr lang="sl-SI" sz="3000" b="1" dirty="0">
                <a:solidFill>
                  <a:srgbClr val="6ECECB"/>
                </a:solidFill>
                <a:effectLst>
                  <a:outerShdw blurRad="38100" dist="38100" dir="2700000" algn="tl">
                    <a:srgbClr val="000000">
                      <a:alpha val="43137"/>
                    </a:srgbClr>
                  </a:outerShdw>
                </a:effectLst>
              </a:rPr>
              <a:t>načela oblikovanja izkustva</a:t>
            </a:r>
            <a:r>
              <a:rPr lang="en-GB" sz="3000" b="1" dirty="0">
                <a:solidFill>
                  <a:srgbClr val="6ECECB"/>
                </a:solidFill>
                <a:effectLst>
                  <a:outerShdw blurRad="38100" dist="38100" dir="2700000" algn="tl">
                    <a:srgbClr val="000000">
                      <a:alpha val="43137"/>
                    </a:srgbClr>
                  </a:outerShdw>
                </a:effectLst>
              </a:rPr>
              <a:t>):</a:t>
            </a:r>
          </a:p>
          <a:p>
            <a:pPr marL="285750" indent="-285750">
              <a:lnSpc>
                <a:spcPct val="150000"/>
              </a:lnSpc>
              <a:buClr>
                <a:srgbClr val="FDDE00"/>
              </a:buClr>
              <a:buFont typeface="Arial" panose="020B0604020202020204" pitchFamily="34" charset="0"/>
              <a:buChar char="•"/>
            </a:pPr>
            <a:r>
              <a:rPr lang="en-GB" sz="4000" b="1" dirty="0"/>
              <a:t>T</a:t>
            </a:r>
            <a:r>
              <a:rPr lang="sl-SI" sz="2400" b="1" dirty="0" err="1"/>
              <a:t>ema</a:t>
            </a:r>
            <a:r>
              <a:rPr lang="sl-SI" sz="2400" b="1" dirty="0"/>
              <a:t> izkustva</a:t>
            </a:r>
            <a:endParaRPr lang="en-GB" sz="2400" dirty="0"/>
          </a:p>
          <a:p>
            <a:pPr marL="285750" indent="-285750">
              <a:lnSpc>
                <a:spcPct val="150000"/>
              </a:lnSpc>
              <a:buClr>
                <a:srgbClr val="FDDE00"/>
              </a:buClr>
              <a:buFont typeface="Arial" panose="020B0604020202020204" pitchFamily="34" charset="0"/>
              <a:buChar char="•"/>
            </a:pPr>
            <a:r>
              <a:rPr lang="en-GB" sz="4000" b="1" dirty="0" err="1"/>
              <a:t>H</a:t>
            </a:r>
            <a:r>
              <a:rPr lang="en-GB" sz="2400" b="1" dirty="0" err="1"/>
              <a:t>armoniz</a:t>
            </a:r>
            <a:r>
              <a:rPr lang="sl-SI" sz="2400" b="1" dirty="0" err="1"/>
              <a:t>acija</a:t>
            </a:r>
            <a:r>
              <a:rPr lang="sl-SI" sz="2400" b="1" dirty="0"/>
              <a:t> – uskladitev pozitivnih vtisov</a:t>
            </a:r>
            <a:endParaRPr lang="en-GB" sz="2400" b="1" dirty="0"/>
          </a:p>
          <a:p>
            <a:pPr marL="285750" indent="-285750">
              <a:lnSpc>
                <a:spcPct val="150000"/>
              </a:lnSpc>
              <a:buClr>
                <a:srgbClr val="FDDE00"/>
              </a:buClr>
              <a:buFont typeface="Arial" panose="020B0604020202020204" pitchFamily="34" charset="0"/>
              <a:buChar char="•"/>
            </a:pPr>
            <a:r>
              <a:rPr lang="en-GB" sz="4000" b="1" dirty="0"/>
              <a:t>E</a:t>
            </a:r>
            <a:r>
              <a:rPr lang="en-GB" sz="2400" b="1" dirty="0"/>
              <a:t>l</a:t>
            </a:r>
            <a:r>
              <a:rPr lang="sl-SI" sz="2400" b="1" dirty="0" err="1"/>
              <a:t>iminacija</a:t>
            </a:r>
            <a:r>
              <a:rPr lang="sl-SI" sz="2400" b="1" dirty="0"/>
              <a:t> – odprava negativnih vtisov</a:t>
            </a:r>
            <a:endParaRPr lang="en-GB" sz="2400" b="1" dirty="0"/>
          </a:p>
          <a:p>
            <a:pPr marL="285750" indent="-285750">
              <a:lnSpc>
                <a:spcPct val="150000"/>
              </a:lnSpc>
              <a:buClr>
                <a:srgbClr val="FDDE00"/>
              </a:buClr>
              <a:buFont typeface="Arial" panose="020B0604020202020204" pitchFamily="34" charset="0"/>
              <a:buChar char="•"/>
            </a:pPr>
            <a:r>
              <a:rPr lang="en-GB" sz="4000" b="1" dirty="0"/>
              <a:t>M</a:t>
            </a:r>
            <a:r>
              <a:rPr lang="sl-SI" sz="2400" b="1" dirty="0" err="1"/>
              <a:t>ešanica</a:t>
            </a:r>
            <a:r>
              <a:rPr lang="sl-SI" sz="2400" b="1" dirty="0"/>
              <a:t> spominov in spominkov</a:t>
            </a:r>
            <a:endParaRPr lang="en-GB" sz="2400" dirty="0"/>
          </a:p>
          <a:p>
            <a:pPr marL="285750" indent="-285750">
              <a:lnSpc>
                <a:spcPct val="150000"/>
              </a:lnSpc>
              <a:buClr>
                <a:srgbClr val="FDDE00"/>
              </a:buClr>
              <a:buFont typeface="Arial" panose="020B0604020202020204" pitchFamily="34" charset="0"/>
              <a:buChar char="•"/>
            </a:pPr>
            <a:r>
              <a:rPr lang="sl-SI" sz="4000" b="1" dirty="0"/>
              <a:t>A</a:t>
            </a:r>
            <a:r>
              <a:rPr lang="en-GB" sz="2400" b="1" dirty="0"/>
              <a:t>ng</a:t>
            </a:r>
            <a:r>
              <a:rPr lang="sl-SI" sz="2400" b="1" dirty="0" err="1"/>
              <a:t>ažma</a:t>
            </a:r>
            <a:r>
              <a:rPr lang="sl-SI" sz="2400" b="1" dirty="0"/>
              <a:t> – vključitev vseh petih čutov</a:t>
            </a:r>
            <a:endParaRPr lang="en-GB" sz="2400" b="1" dirty="0"/>
          </a:p>
        </p:txBody>
      </p:sp>
    </p:spTree>
    <p:extLst>
      <p:ext uri="{BB962C8B-B14F-4D97-AF65-F5344CB8AC3E}">
        <p14:creationId xmlns:p14="http://schemas.microsoft.com/office/powerpoint/2010/main" val="1604172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eta: Para Baixo 46">
            <a:extLst>
              <a:ext uri="{FF2B5EF4-FFF2-40B4-BE49-F238E27FC236}">
                <a16:creationId xmlns:a16="http://schemas.microsoft.com/office/drawing/2014/main" id="{FE05DF04-A86B-4E0F-ACA1-8F8A9EA14A25}"/>
              </a:ext>
            </a:extLst>
          </p:cNvPr>
          <p:cNvSpPr/>
          <p:nvPr/>
        </p:nvSpPr>
        <p:spPr>
          <a:xfrm>
            <a:off x="152196" y="1485443"/>
            <a:ext cx="765110" cy="4908124"/>
          </a:xfrm>
          <a:prstGeom prst="downArrow">
            <a:avLst/>
          </a:prstGeom>
          <a:solidFill>
            <a:srgbClr val="D1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1EFEE"/>
              </a:solidFill>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68139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Načela oblikovanja in načrtovanja izkustva</a:t>
            </a:r>
            <a:endParaRPr lang="en-US" sz="3600" b="1" dirty="0"/>
          </a:p>
        </p:txBody>
      </p:sp>
      <p:sp>
        <p:nvSpPr>
          <p:cNvPr id="6" name="CaixaDeTexto 5">
            <a:extLst>
              <a:ext uri="{FF2B5EF4-FFF2-40B4-BE49-F238E27FC236}">
                <a16:creationId xmlns:a16="http://schemas.microsoft.com/office/drawing/2014/main" id="{E6BBCDC6-4658-43A1-9D97-BB39B13C01D9}"/>
              </a:ext>
            </a:extLst>
          </p:cNvPr>
          <p:cNvSpPr txBox="1"/>
          <p:nvPr/>
        </p:nvSpPr>
        <p:spPr>
          <a:xfrm>
            <a:off x="1215749" y="959749"/>
            <a:ext cx="10451643" cy="553998"/>
          </a:xfrm>
          <a:prstGeom prst="rect">
            <a:avLst/>
          </a:prstGeom>
          <a:noFill/>
        </p:spPr>
        <p:txBody>
          <a:bodyPr wrap="square" rtlCol="0">
            <a:spAutoFit/>
          </a:bodyPr>
          <a:lstStyle/>
          <a:p>
            <a:r>
              <a:rPr lang="sl-SI" sz="3000" b="1" spc="-20" dirty="0">
                <a:solidFill>
                  <a:srgbClr val="6ECECB"/>
                </a:solidFill>
              </a:rPr>
              <a:t>Proces oblikovanja privlačnega izkustva</a:t>
            </a:r>
            <a:r>
              <a:rPr lang="en-GB" sz="3000" b="1" spc="-20" dirty="0">
                <a:solidFill>
                  <a:srgbClr val="6ECECB"/>
                </a:solidFill>
              </a:rPr>
              <a:t>:</a:t>
            </a:r>
          </a:p>
        </p:txBody>
      </p:sp>
      <p:pic>
        <p:nvPicPr>
          <p:cNvPr id="7" name="Imagem 6">
            <a:extLst>
              <a:ext uri="{FF2B5EF4-FFF2-40B4-BE49-F238E27FC236}">
                <a16:creationId xmlns:a16="http://schemas.microsoft.com/office/drawing/2014/main" id="{687E1541-B993-463A-A312-6D75E476BE1A}"/>
              </a:ext>
            </a:extLst>
          </p:cNvPr>
          <p:cNvPicPr>
            <a:picLocks/>
          </p:cNvPicPr>
          <p:nvPr/>
        </p:nvPicPr>
        <p:blipFill>
          <a:blip r:embed="rId3"/>
          <a:stretch>
            <a:fillRect/>
          </a:stretch>
        </p:blipFill>
        <p:spPr>
          <a:xfrm flipH="1">
            <a:off x="767486" y="1077247"/>
            <a:ext cx="324000" cy="324000"/>
          </a:xfrm>
          <a:prstGeom prst="rect">
            <a:avLst/>
          </a:prstGeom>
        </p:spPr>
      </p:pic>
      <p:sp>
        <p:nvSpPr>
          <p:cNvPr id="21" name="Retângulo 20">
            <a:extLst>
              <a:ext uri="{FF2B5EF4-FFF2-40B4-BE49-F238E27FC236}">
                <a16:creationId xmlns:a16="http://schemas.microsoft.com/office/drawing/2014/main" id="{9CA17077-BF86-4423-B4F2-2F612FDC284D}"/>
              </a:ext>
            </a:extLst>
          </p:cNvPr>
          <p:cNvSpPr/>
          <p:nvPr/>
        </p:nvSpPr>
        <p:spPr>
          <a:xfrm>
            <a:off x="982476" y="1485443"/>
            <a:ext cx="10979369" cy="7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dirty="0">
                <a:solidFill>
                  <a:schemeClr val="tx1"/>
                </a:solidFill>
              </a:rPr>
              <a:t>Napravi seznam vtisov, ki bi jih moral gost izkusiti ter si jih zapomniti</a:t>
            </a:r>
            <a:r>
              <a:rPr lang="en-GB" sz="2400" dirty="0">
                <a:solidFill>
                  <a:schemeClr val="tx1"/>
                </a:solidFill>
              </a:rPr>
              <a:t>.</a:t>
            </a:r>
          </a:p>
        </p:txBody>
      </p:sp>
      <p:sp>
        <p:nvSpPr>
          <p:cNvPr id="23" name="Retângulo 22">
            <a:extLst>
              <a:ext uri="{FF2B5EF4-FFF2-40B4-BE49-F238E27FC236}">
                <a16:creationId xmlns:a16="http://schemas.microsoft.com/office/drawing/2014/main" id="{A04A6CC3-95AA-4A8B-A312-538BB70C3FCE}"/>
              </a:ext>
            </a:extLst>
          </p:cNvPr>
          <p:cNvSpPr/>
          <p:nvPr/>
        </p:nvSpPr>
        <p:spPr>
          <a:xfrm>
            <a:off x="982482" y="2298625"/>
            <a:ext cx="10979369" cy="7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dirty="0">
                <a:solidFill>
                  <a:schemeClr val="tx1"/>
                </a:solidFill>
              </a:rPr>
              <a:t>Iz vtisov na seznamu pripravi ‚rdečo nit‘, ki povezuje vse vtise v enotno zgodbo.</a:t>
            </a:r>
            <a:endParaRPr lang="en-GB" sz="2400" dirty="0">
              <a:solidFill>
                <a:schemeClr val="tx1"/>
              </a:solidFill>
            </a:endParaRPr>
          </a:p>
        </p:txBody>
      </p:sp>
      <p:sp>
        <p:nvSpPr>
          <p:cNvPr id="24" name="Retângulo 23">
            <a:extLst>
              <a:ext uri="{FF2B5EF4-FFF2-40B4-BE49-F238E27FC236}">
                <a16:creationId xmlns:a16="http://schemas.microsoft.com/office/drawing/2014/main" id="{FFFC9DAA-6DA5-4A40-BC26-EF77C0D09198}"/>
              </a:ext>
            </a:extLst>
          </p:cNvPr>
          <p:cNvSpPr/>
          <p:nvPr/>
        </p:nvSpPr>
        <p:spPr>
          <a:xfrm>
            <a:off x="982482" y="3111807"/>
            <a:ext cx="10979369" cy="7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dirty="0">
                <a:solidFill>
                  <a:schemeClr val="tx1"/>
                </a:solidFill>
              </a:rPr>
              <a:t>Seznam vtisov naj bo primerno dolg in ne preobširen</a:t>
            </a:r>
            <a:r>
              <a:rPr lang="en-GB" sz="2400" dirty="0">
                <a:solidFill>
                  <a:schemeClr val="tx1"/>
                </a:solidFill>
              </a:rPr>
              <a:t>.</a:t>
            </a:r>
          </a:p>
        </p:txBody>
      </p:sp>
      <p:sp>
        <p:nvSpPr>
          <p:cNvPr id="26" name="Retângulo 25">
            <a:extLst>
              <a:ext uri="{FF2B5EF4-FFF2-40B4-BE49-F238E27FC236}">
                <a16:creationId xmlns:a16="http://schemas.microsoft.com/office/drawing/2014/main" id="{3E872FE8-1C88-4355-9218-75A332E5E636}"/>
              </a:ext>
            </a:extLst>
          </p:cNvPr>
          <p:cNvSpPr/>
          <p:nvPr/>
        </p:nvSpPr>
        <p:spPr>
          <a:xfrm>
            <a:off x="982482" y="3924989"/>
            <a:ext cx="10979369" cy="7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dirty="0">
                <a:solidFill>
                  <a:schemeClr val="tx1"/>
                </a:solidFill>
              </a:rPr>
              <a:t>Osredotočaj se na žive in nežive ključne točke, ki bi lahko povezovale vse vtise in izkustva v enotno zgodbo</a:t>
            </a:r>
            <a:r>
              <a:rPr lang="en-GB" sz="2400" dirty="0">
                <a:solidFill>
                  <a:schemeClr val="tx1"/>
                </a:solidFill>
              </a:rPr>
              <a:t>.</a:t>
            </a:r>
          </a:p>
        </p:txBody>
      </p:sp>
      <p:sp>
        <p:nvSpPr>
          <p:cNvPr id="28" name="Retângulo 27">
            <a:extLst>
              <a:ext uri="{FF2B5EF4-FFF2-40B4-BE49-F238E27FC236}">
                <a16:creationId xmlns:a16="http://schemas.microsoft.com/office/drawing/2014/main" id="{FDBD0B73-FC3E-40FE-A969-7541210B421E}"/>
              </a:ext>
            </a:extLst>
          </p:cNvPr>
          <p:cNvSpPr/>
          <p:nvPr/>
        </p:nvSpPr>
        <p:spPr>
          <a:xfrm>
            <a:off x="982483" y="4736753"/>
            <a:ext cx="10979366" cy="7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spc="-20" dirty="0">
                <a:solidFill>
                  <a:schemeClr val="tx1"/>
                </a:solidFill>
              </a:rPr>
              <a:t>Natančno opredeli učinek vsake ključne točke na vseh pet čutov gosta</a:t>
            </a:r>
            <a:r>
              <a:rPr lang="en-GB" sz="2400" spc="-20" dirty="0">
                <a:solidFill>
                  <a:schemeClr val="tx1"/>
                </a:solidFill>
              </a:rPr>
              <a:t>.</a:t>
            </a:r>
          </a:p>
        </p:txBody>
      </p:sp>
      <p:sp>
        <p:nvSpPr>
          <p:cNvPr id="30" name="Retângulo 29">
            <a:extLst>
              <a:ext uri="{FF2B5EF4-FFF2-40B4-BE49-F238E27FC236}">
                <a16:creationId xmlns:a16="http://schemas.microsoft.com/office/drawing/2014/main" id="{1AF74C74-CFDF-4A99-AA38-4CE9BA6B1CED}"/>
              </a:ext>
            </a:extLst>
          </p:cNvPr>
          <p:cNvSpPr/>
          <p:nvPr/>
        </p:nvSpPr>
        <p:spPr>
          <a:xfrm>
            <a:off x="982480" y="5548045"/>
            <a:ext cx="10979371" cy="7192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dirty="0">
                <a:solidFill>
                  <a:schemeClr val="tx1"/>
                </a:solidFill>
              </a:rPr>
              <a:t>V zgodbo dodaj spominke, ki jih gost odnese s seboj</a:t>
            </a:r>
            <a:r>
              <a:rPr lang="en-GB" sz="2400" dirty="0">
                <a:solidFill>
                  <a:schemeClr val="tx1"/>
                </a:solidFill>
              </a:rPr>
              <a:t>.</a:t>
            </a:r>
          </a:p>
        </p:txBody>
      </p:sp>
      <p:sp>
        <p:nvSpPr>
          <p:cNvPr id="32" name="Retângulo 31">
            <a:extLst>
              <a:ext uri="{FF2B5EF4-FFF2-40B4-BE49-F238E27FC236}">
                <a16:creationId xmlns:a16="http://schemas.microsoft.com/office/drawing/2014/main" id="{FBDFB866-44E4-4834-AD6C-286F10519DD6}"/>
              </a:ext>
            </a:extLst>
          </p:cNvPr>
          <p:cNvSpPr/>
          <p:nvPr/>
        </p:nvSpPr>
        <p:spPr>
          <a:xfrm>
            <a:off x="524607" y="1485443"/>
            <a:ext cx="361022" cy="720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spc="-20" dirty="0">
                <a:effectLst>
                  <a:outerShdw blurRad="38100" dist="38100" dir="2700000" algn="tl">
                    <a:srgbClr val="000000">
                      <a:alpha val="43137"/>
                    </a:srgbClr>
                  </a:outerShdw>
                </a:effectLst>
              </a:rPr>
              <a:t>1</a:t>
            </a:r>
          </a:p>
        </p:txBody>
      </p:sp>
      <p:sp>
        <p:nvSpPr>
          <p:cNvPr id="34" name="Retângulo 33">
            <a:extLst>
              <a:ext uri="{FF2B5EF4-FFF2-40B4-BE49-F238E27FC236}">
                <a16:creationId xmlns:a16="http://schemas.microsoft.com/office/drawing/2014/main" id="{8E365FED-B3FE-491D-A09A-2246B38D9217}"/>
              </a:ext>
            </a:extLst>
          </p:cNvPr>
          <p:cNvSpPr/>
          <p:nvPr/>
        </p:nvSpPr>
        <p:spPr>
          <a:xfrm>
            <a:off x="524613" y="2298625"/>
            <a:ext cx="361022" cy="720000"/>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dirty="0">
                <a:solidFill>
                  <a:schemeClr val="bg1"/>
                </a:solidFill>
                <a:effectLst>
                  <a:outerShdw blurRad="38100" dist="38100" dir="2700000" algn="tl">
                    <a:srgbClr val="000000">
                      <a:alpha val="43137"/>
                    </a:srgbClr>
                  </a:outerShdw>
                </a:effectLst>
              </a:rPr>
              <a:t>2</a:t>
            </a:r>
          </a:p>
        </p:txBody>
      </p:sp>
      <p:sp>
        <p:nvSpPr>
          <p:cNvPr id="36" name="Retângulo 35">
            <a:extLst>
              <a:ext uri="{FF2B5EF4-FFF2-40B4-BE49-F238E27FC236}">
                <a16:creationId xmlns:a16="http://schemas.microsoft.com/office/drawing/2014/main" id="{38B268A1-DB17-49DB-8046-86AA87098EC1}"/>
              </a:ext>
            </a:extLst>
          </p:cNvPr>
          <p:cNvSpPr/>
          <p:nvPr/>
        </p:nvSpPr>
        <p:spPr>
          <a:xfrm>
            <a:off x="524613" y="3111807"/>
            <a:ext cx="361022" cy="720000"/>
          </a:xfrm>
          <a:prstGeom prst="rect">
            <a:avLst/>
          </a:prstGeom>
          <a:solidFill>
            <a:srgbClr val="BAE3E8"/>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dirty="0">
                <a:solidFill>
                  <a:schemeClr val="bg1"/>
                </a:solidFill>
                <a:effectLst>
                  <a:outerShdw blurRad="38100" dist="38100" dir="2700000" algn="tl">
                    <a:srgbClr val="000000">
                      <a:alpha val="43137"/>
                    </a:srgbClr>
                  </a:outerShdw>
                </a:effectLst>
              </a:rPr>
              <a:t>3</a:t>
            </a:r>
          </a:p>
        </p:txBody>
      </p:sp>
      <p:sp>
        <p:nvSpPr>
          <p:cNvPr id="42" name="Retângulo 41">
            <a:extLst>
              <a:ext uri="{FF2B5EF4-FFF2-40B4-BE49-F238E27FC236}">
                <a16:creationId xmlns:a16="http://schemas.microsoft.com/office/drawing/2014/main" id="{597CC7F2-94F7-4121-B96F-A29ACFFFEEB5}"/>
              </a:ext>
            </a:extLst>
          </p:cNvPr>
          <p:cNvSpPr/>
          <p:nvPr/>
        </p:nvSpPr>
        <p:spPr>
          <a:xfrm>
            <a:off x="524613" y="3924989"/>
            <a:ext cx="361022" cy="720000"/>
          </a:xfrm>
          <a:prstGeom prst="rect">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spc="-20" dirty="0">
                <a:effectLst>
                  <a:outerShdw blurRad="38100" dist="38100" dir="2700000" algn="tl">
                    <a:srgbClr val="000000">
                      <a:alpha val="43137"/>
                    </a:srgbClr>
                  </a:outerShdw>
                </a:effectLst>
              </a:rPr>
              <a:t>4</a:t>
            </a:r>
          </a:p>
        </p:txBody>
      </p:sp>
      <p:sp>
        <p:nvSpPr>
          <p:cNvPr id="44" name="Retângulo 43">
            <a:extLst>
              <a:ext uri="{FF2B5EF4-FFF2-40B4-BE49-F238E27FC236}">
                <a16:creationId xmlns:a16="http://schemas.microsoft.com/office/drawing/2014/main" id="{A7C444D6-4E13-43F0-9994-5A68680A174C}"/>
              </a:ext>
            </a:extLst>
          </p:cNvPr>
          <p:cNvSpPr/>
          <p:nvPr/>
        </p:nvSpPr>
        <p:spPr>
          <a:xfrm>
            <a:off x="524611" y="4736753"/>
            <a:ext cx="361022" cy="720000"/>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spc="-40" dirty="0">
                <a:effectLst>
                  <a:outerShdw blurRad="38100" dist="38100" dir="2700000" algn="tl">
                    <a:srgbClr val="000000">
                      <a:alpha val="43137"/>
                    </a:srgbClr>
                  </a:outerShdw>
                </a:effectLst>
              </a:rPr>
              <a:t>5</a:t>
            </a:r>
          </a:p>
        </p:txBody>
      </p:sp>
      <p:sp>
        <p:nvSpPr>
          <p:cNvPr id="46" name="Retângulo 45">
            <a:extLst>
              <a:ext uri="{FF2B5EF4-FFF2-40B4-BE49-F238E27FC236}">
                <a16:creationId xmlns:a16="http://schemas.microsoft.com/office/drawing/2014/main" id="{9279FDF8-2FDC-4729-88E5-D5996493D2CF}"/>
              </a:ext>
            </a:extLst>
          </p:cNvPr>
          <p:cNvSpPr/>
          <p:nvPr/>
        </p:nvSpPr>
        <p:spPr>
          <a:xfrm>
            <a:off x="524612" y="5548045"/>
            <a:ext cx="361022" cy="719246"/>
          </a:xfrm>
          <a:prstGeom prst="rect">
            <a:avLst/>
          </a:prstGeom>
          <a:solidFill>
            <a:srgbClr val="FFF28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spc="-20" dirty="0">
                <a:effectLst>
                  <a:outerShdw blurRad="38100" dist="38100" dir="2700000" algn="tl">
                    <a:srgbClr val="000000">
                      <a:alpha val="43137"/>
                    </a:srgbClr>
                  </a:outerShdw>
                </a:effectLst>
              </a:rPr>
              <a:t>6</a:t>
            </a:r>
          </a:p>
        </p:txBody>
      </p:sp>
    </p:spTree>
    <p:extLst>
      <p:ext uri="{BB962C8B-B14F-4D97-AF65-F5344CB8AC3E}">
        <p14:creationId xmlns:p14="http://schemas.microsoft.com/office/powerpoint/2010/main" val="744744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0CC4C56E-6740-453D-878A-16C27C29EDEA}"/>
              </a:ext>
            </a:extLst>
          </p:cNvPr>
          <p:cNvSpPr/>
          <p:nvPr/>
        </p:nvSpPr>
        <p:spPr>
          <a:xfrm>
            <a:off x="359924" y="1266931"/>
            <a:ext cx="7198468" cy="49879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1200"/>
              </a:spcAft>
            </a:pPr>
            <a:r>
              <a:rPr lang="sl-SI" sz="2400" dirty="0">
                <a:solidFill>
                  <a:schemeClr val="tx1"/>
                </a:solidFill>
              </a:rPr>
              <a:t>Teme pripovedujejo zgodbo – namensko in/ali nenamensko</a:t>
            </a:r>
            <a:r>
              <a:rPr lang="en-GB" sz="2400" dirty="0">
                <a:solidFill>
                  <a:schemeClr val="tx1"/>
                </a:solidFill>
              </a:rPr>
              <a:t>. </a:t>
            </a:r>
            <a:r>
              <a:rPr lang="sl-SI" sz="2400" dirty="0">
                <a:solidFill>
                  <a:schemeClr val="tx1"/>
                </a:solidFill>
              </a:rPr>
              <a:t>Zato morajo biti izbrane</a:t>
            </a:r>
            <a:r>
              <a:rPr lang="en-GB" sz="2400" dirty="0">
                <a:solidFill>
                  <a:schemeClr val="tx1"/>
                </a:solidFill>
              </a:rPr>
              <a:t>:</a:t>
            </a:r>
          </a:p>
          <a:p>
            <a:pPr marL="252000">
              <a:lnSpc>
                <a:spcPct val="150000"/>
              </a:lnSpc>
              <a:spcAft>
                <a:spcPts val="1200"/>
              </a:spcAft>
              <a:buClr>
                <a:srgbClr val="F7981D"/>
              </a:buClr>
              <a:buFont typeface="Arial" panose="020B0604020202020204" pitchFamily="34" charset="0"/>
              <a:buChar char="•"/>
            </a:pPr>
            <a:r>
              <a:rPr lang="en-GB" sz="2400" spc="-20" dirty="0">
                <a:solidFill>
                  <a:schemeClr val="tx1"/>
                </a:solidFill>
              </a:rPr>
              <a:t> </a:t>
            </a:r>
            <a:r>
              <a:rPr lang="sl-SI" sz="2400" spc="-20" dirty="0">
                <a:solidFill>
                  <a:schemeClr val="tx1"/>
                </a:solidFill>
              </a:rPr>
              <a:t>močne, </a:t>
            </a:r>
            <a:r>
              <a:rPr lang="sl-SI" sz="2400" b="1" i="1" spc="-20" dirty="0">
                <a:solidFill>
                  <a:schemeClr val="tx1"/>
                </a:solidFill>
              </a:rPr>
              <a:t>dominantne ideje</a:t>
            </a:r>
            <a:r>
              <a:rPr lang="en-GB" sz="2400" i="1" spc="-20" dirty="0">
                <a:solidFill>
                  <a:schemeClr val="tx1"/>
                </a:solidFill>
              </a:rPr>
              <a:t>, </a:t>
            </a:r>
            <a:r>
              <a:rPr lang="sl-SI" sz="2400" i="1" spc="-20" dirty="0">
                <a:solidFill>
                  <a:schemeClr val="tx1"/>
                </a:solidFill>
              </a:rPr>
              <a:t>ključni principi in koncepti za </a:t>
            </a:r>
            <a:r>
              <a:rPr lang="sl-SI" sz="2400" b="1" i="1" spc="-20" dirty="0">
                <a:solidFill>
                  <a:schemeClr val="tx1"/>
                </a:solidFill>
              </a:rPr>
              <a:t>vsak element</a:t>
            </a:r>
            <a:r>
              <a:rPr lang="en-GB" sz="2400" b="1" i="1" spc="-20" dirty="0">
                <a:solidFill>
                  <a:schemeClr val="tx1"/>
                </a:solidFill>
              </a:rPr>
              <a:t> </a:t>
            </a:r>
            <a:r>
              <a:rPr lang="sl-SI" sz="2400" b="1" i="1" spc="-20" dirty="0">
                <a:solidFill>
                  <a:schemeClr val="tx1"/>
                </a:solidFill>
              </a:rPr>
              <a:t>izkustva</a:t>
            </a:r>
            <a:endParaRPr lang="en-GB" sz="2400" i="1" spc="-20" dirty="0">
              <a:solidFill>
                <a:schemeClr val="tx1"/>
              </a:solidFill>
            </a:endParaRPr>
          </a:p>
          <a:p>
            <a:pPr>
              <a:lnSpc>
                <a:spcPct val="150000"/>
              </a:lnSpc>
              <a:spcAft>
                <a:spcPts val="1200"/>
              </a:spcAft>
            </a:pPr>
            <a:r>
              <a:rPr lang="sl-SI" sz="2400" dirty="0">
                <a:solidFill>
                  <a:schemeClr val="tx1"/>
                </a:solidFill>
              </a:rPr>
              <a:t>in</a:t>
            </a:r>
            <a:endParaRPr lang="en-GB" sz="2400" dirty="0">
              <a:solidFill>
                <a:schemeClr val="tx1"/>
              </a:solidFill>
            </a:endParaRPr>
          </a:p>
          <a:p>
            <a:pPr marL="252000">
              <a:lnSpc>
                <a:spcPct val="150000"/>
              </a:lnSpc>
              <a:spcAft>
                <a:spcPts val="1200"/>
              </a:spcAft>
              <a:buClr>
                <a:srgbClr val="F7981D"/>
              </a:buClr>
              <a:buFont typeface="Arial" panose="020B0604020202020204" pitchFamily="34" charset="0"/>
              <a:buChar char="•"/>
            </a:pPr>
            <a:r>
              <a:rPr lang="en-GB" sz="2400" dirty="0">
                <a:solidFill>
                  <a:schemeClr val="tx1"/>
                </a:solidFill>
              </a:rPr>
              <a:t> </a:t>
            </a:r>
            <a:r>
              <a:rPr lang="sl-SI" sz="2400" dirty="0">
                <a:solidFill>
                  <a:schemeClr val="tx1"/>
                </a:solidFill>
              </a:rPr>
              <a:t>imeti morajo ‚rdečo nit‘, ki med seboj povezuje vse </a:t>
            </a:r>
            <a:r>
              <a:rPr lang="en-GB" sz="2400" b="1" i="1" dirty="0">
                <a:solidFill>
                  <a:schemeClr val="tx1"/>
                </a:solidFill>
              </a:rPr>
              <a:t>element</a:t>
            </a:r>
            <a:r>
              <a:rPr lang="sl-SI" sz="2400" b="1" i="1" dirty="0">
                <a:solidFill>
                  <a:schemeClr val="tx1"/>
                </a:solidFill>
              </a:rPr>
              <a:t>e</a:t>
            </a:r>
            <a:r>
              <a:rPr lang="en-GB" sz="2400" b="1" i="1" dirty="0">
                <a:solidFill>
                  <a:schemeClr val="tx1"/>
                </a:solidFill>
              </a:rPr>
              <a:t> </a:t>
            </a:r>
            <a:r>
              <a:rPr lang="sl-SI" sz="2400" b="1" i="1" dirty="0">
                <a:solidFill>
                  <a:schemeClr val="tx1"/>
                </a:solidFill>
              </a:rPr>
              <a:t>in</a:t>
            </a:r>
            <a:r>
              <a:rPr lang="en-GB" sz="2400" i="1" dirty="0">
                <a:solidFill>
                  <a:schemeClr val="tx1"/>
                </a:solidFill>
              </a:rPr>
              <a:t> </a:t>
            </a:r>
            <a:r>
              <a:rPr lang="sl-SI" sz="2400" b="1" i="1" dirty="0">
                <a:solidFill>
                  <a:schemeClr val="tx1"/>
                </a:solidFill>
              </a:rPr>
              <a:t>glavne dogodke izkušnje</a:t>
            </a:r>
            <a:r>
              <a:rPr lang="en-GB" sz="2400" b="1" i="1" dirty="0">
                <a:solidFill>
                  <a:schemeClr val="tx1"/>
                </a:solidFill>
              </a:rPr>
              <a:t> </a:t>
            </a:r>
            <a:r>
              <a:rPr lang="sl-SI" sz="2400" i="1" dirty="0">
                <a:solidFill>
                  <a:schemeClr val="tx1"/>
                </a:solidFill>
              </a:rPr>
              <a:t>v</a:t>
            </a:r>
            <a:r>
              <a:rPr lang="en-GB" sz="2400" i="1" dirty="0">
                <a:solidFill>
                  <a:schemeClr val="tx1"/>
                </a:solidFill>
              </a:rPr>
              <a:t> </a:t>
            </a:r>
            <a:r>
              <a:rPr lang="sl-SI" sz="2400" b="1" i="1" dirty="0">
                <a:solidFill>
                  <a:schemeClr val="tx1"/>
                </a:solidFill>
              </a:rPr>
              <a:t>enovito zgodbo</a:t>
            </a:r>
            <a:r>
              <a:rPr lang="sl-SI" sz="2400" i="1" dirty="0">
                <a:solidFill>
                  <a:schemeClr val="tx1"/>
                </a:solidFill>
              </a:rPr>
              <a:t>, ki je privlačna za gosta</a:t>
            </a:r>
            <a:r>
              <a:rPr lang="en-GB" sz="2400" dirty="0">
                <a:solidFill>
                  <a:schemeClr val="tx1"/>
                </a:solidFill>
              </a:rPr>
              <a:t>.</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#1: </a:t>
            </a:r>
            <a:r>
              <a:rPr lang="sl-SI" sz="3600" b="1" dirty="0"/>
              <a:t>Tema izkustva</a:t>
            </a:r>
            <a:endParaRPr lang="en-US" sz="3600" b="1" dirty="0"/>
          </a:p>
        </p:txBody>
      </p:sp>
      <p:sp>
        <p:nvSpPr>
          <p:cNvPr id="19" name="CaixaDeTexto 18">
            <a:extLst>
              <a:ext uri="{FF2B5EF4-FFF2-40B4-BE49-F238E27FC236}">
                <a16:creationId xmlns:a16="http://schemas.microsoft.com/office/drawing/2014/main" id="{C06B6E15-FD91-4E89-BC4B-4ADD6B7C07B7}"/>
              </a:ext>
            </a:extLst>
          </p:cNvPr>
          <p:cNvSpPr txBox="1"/>
          <p:nvPr/>
        </p:nvSpPr>
        <p:spPr>
          <a:xfrm>
            <a:off x="7558392" y="1268398"/>
            <a:ext cx="4527591" cy="2862322"/>
          </a:xfrm>
          <a:prstGeom prst="rect">
            <a:avLst/>
          </a:prstGeom>
          <a:noFill/>
        </p:spPr>
        <p:txBody>
          <a:bodyPr wrap="square">
            <a:spAutoFit/>
          </a:bodyPr>
          <a:lstStyle/>
          <a:p>
            <a:pPr algn="ctr"/>
            <a:r>
              <a:rPr lang="en-GB" sz="3000" b="1" i="1" dirty="0">
                <a:solidFill>
                  <a:srgbClr val="F7981D"/>
                </a:solidFill>
              </a:rPr>
              <a:t>“</a:t>
            </a:r>
            <a:r>
              <a:rPr lang="sl-SI" sz="3000" b="1" i="1" dirty="0">
                <a:solidFill>
                  <a:srgbClr val="F7981D"/>
                </a:solidFill>
              </a:rPr>
              <a:t>Določitev teme pomeni dramaturško zasnovo dogodka - igre, v kateri je gost glavni igralec in je slednja brez </a:t>
            </a:r>
            <a:r>
              <a:rPr lang="sl-SI" sz="3000" b="1" i="1">
                <a:solidFill>
                  <a:srgbClr val="F7981D"/>
                </a:solidFill>
              </a:rPr>
              <a:t>njega nepopolna</a:t>
            </a:r>
            <a:r>
              <a:rPr lang="en-GB" sz="3000" b="1" i="1">
                <a:solidFill>
                  <a:srgbClr val="F7981D"/>
                </a:solidFill>
              </a:rPr>
              <a:t>”</a:t>
            </a:r>
            <a:endParaRPr lang="en-GB" sz="3000" dirty="0">
              <a:solidFill>
                <a:srgbClr val="F7981D"/>
              </a:solidFill>
            </a:endParaRPr>
          </a:p>
        </p:txBody>
      </p:sp>
    </p:spTree>
    <p:extLst>
      <p:ext uri="{BB962C8B-B14F-4D97-AF65-F5344CB8AC3E}">
        <p14:creationId xmlns:p14="http://schemas.microsoft.com/office/powerpoint/2010/main" val="1033169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#1: </a:t>
            </a:r>
            <a:r>
              <a:rPr lang="sl-SI" sz="3600" b="1" dirty="0"/>
              <a:t>Določitev teme izkustva</a:t>
            </a:r>
            <a:endParaRPr lang="en-US" sz="3600" b="1" dirty="0"/>
          </a:p>
        </p:txBody>
      </p:sp>
      <p:sp>
        <p:nvSpPr>
          <p:cNvPr id="5" name="CaixaDeTexto 4">
            <a:extLst>
              <a:ext uri="{FF2B5EF4-FFF2-40B4-BE49-F238E27FC236}">
                <a16:creationId xmlns:a16="http://schemas.microsoft.com/office/drawing/2014/main" id="{6CF65DCC-27E9-41C8-8990-EA68619AF1EE}"/>
              </a:ext>
            </a:extLst>
          </p:cNvPr>
          <p:cNvSpPr txBox="1"/>
          <p:nvPr/>
        </p:nvSpPr>
        <p:spPr>
          <a:xfrm>
            <a:off x="350901" y="1782391"/>
            <a:ext cx="11490578" cy="1260000"/>
          </a:xfrm>
          <a:prstGeom prst="rect">
            <a:avLst/>
          </a:prstGeom>
          <a:solidFill>
            <a:srgbClr val="FDDE00"/>
          </a:solidFill>
        </p:spPr>
        <p:txBody>
          <a:bodyPr wrap="square" rtlCol="0">
            <a:noAutofit/>
          </a:bodyPr>
          <a:lstStyle/>
          <a:p>
            <a:pPr>
              <a:lnSpc>
                <a:spcPct val="150000"/>
              </a:lnSpc>
            </a:pPr>
            <a:r>
              <a:rPr lang="en-GB" sz="2400" b="1" dirty="0">
                <a:solidFill>
                  <a:schemeClr val="bg1"/>
                </a:solidFill>
                <a:effectLst>
                  <a:outerShdw blurRad="38100" dist="38100" dir="2700000" algn="tl">
                    <a:srgbClr val="000000">
                      <a:alpha val="43137"/>
                    </a:srgbClr>
                  </a:outerShdw>
                </a:effectLst>
              </a:rPr>
              <a:t>1) </a:t>
            </a:r>
            <a:r>
              <a:rPr lang="sl-SI" sz="2400" b="1" dirty="0">
                <a:effectLst>
                  <a:outerShdw blurRad="38100" dist="38100" dir="2700000" algn="tl">
                    <a:srgbClr val="000000">
                      <a:alpha val="43137"/>
                    </a:srgbClr>
                  </a:outerShdw>
                </a:effectLst>
              </a:rPr>
              <a:t>Vzpostavite ‚realnost‘, ki se razlikuje od vsakdanjika, da na tak način vplivate na gostov občutek za prostor in ga popeljete v drug svet.</a:t>
            </a:r>
            <a:endParaRPr lang="en-GB" sz="2400" b="1" spc="-20" dirty="0"/>
          </a:p>
        </p:txBody>
      </p:sp>
      <p:sp>
        <p:nvSpPr>
          <p:cNvPr id="9" name="CaixaDeTexto 8">
            <a:extLst>
              <a:ext uri="{FF2B5EF4-FFF2-40B4-BE49-F238E27FC236}">
                <a16:creationId xmlns:a16="http://schemas.microsoft.com/office/drawing/2014/main" id="{DA403091-7DAA-45D9-86E3-E51B5FC6A0AB}"/>
              </a:ext>
            </a:extLst>
          </p:cNvPr>
          <p:cNvSpPr txBox="1"/>
          <p:nvPr/>
        </p:nvSpPr>
        <p:spPr>
          <a:xfrm>
            <a:off x="350901" y="3313401"/>
            <a:ext cx="11490578" cy="2762934"/>
          </a:xfrm>
          <a:prstGeom prst="rect">
            <a:avLst/>
          </a:prstGeom>
          <a:solidFill>
            <a:srgbClr val="6ECECB"/>
          </a:solidFill>
        </p:spPr>
        <p:txBody>
          <a:bodyPr wrap="square" rtlCol="0">
            <a:noAutofit/>
          </a:bodyPr>
          <a:lstStyle/>
          <a:p>
            <a:pPr>
              <a:lnSpc>
                <a:spcPct val="150000"/>
              </a:lnSpc>
            </a:pPr>
            <a:r>
              <a:rPr lang="en-GB" sz="2400" b="1" dirty="0">
                <a:solidFill>
                  <a:schemeClr val="bg1"/>
                </a:solidFill>
                <a:effectLst>
                  <a:outerShdw blurRad="38100" dist="38100" dir="2700000" algn="tl">
                    <a:srgbClr val="000000">
                      <a:alpha val="43137"/>
                    </a:srgbClr>
                  </a:outerShdw>
                </a:effectLst>
              </a:rPr>
              <a:t>2) </a:t>
            </a:r>
            <a:r>
              <a:rPr lang="sl-SI" sz="2400" b="1" dirty="0">
                <a:effectLst>
                  <a:outerShdw blurRad="38100" dist="38100" dir="2700000" algn="tl">
                    <a:srgbClr val="000000">
                      <a:alpha val="43137"/>
                    </a:srgbClr>
                  </a:outerShdw>
                </a:effectLst>
              </a:rPr>
              <a:t>‘Drug svet‘ ustvarite tako, da vplivate na gostovo </a:t>
            </a:r>
            <a:r>
              <a:rPr lang="sl-SI" sz="2400" b="1" i="1" dirty="0">
                <a:effectLst>
                  <a:outerShdw blurRad="38100" dist="38100" dir="2700000" algn="tl">
                    <a:srgbClr val="000000">
                      <a:alpha val="43137"/>
                    </a:srgbClr>
                  </a:outerShdw>
                </a:effectLst>
              </a:rPr>
              <a:t>izkušnjo</a:t>
            </a:r>
            <a:r>
              <a:rPr lang="sl-SI" sz="2400" b="1" dirty="0">
                <a:effectLst>
                  <a:outerShdw blurRad="38100" dist="38100" dir="2700000" algn="tl">
                    <a:srgbClr val="000000">
                      <a:alpha val="43137"/>
                    </a:srgbClr>
                  </a:outerShdw>
                </a:effectLst>
              </a:rPr>
              <a:t> fizičnega sveta, ki ga obdaja  (dekoracija, videz, design), </a:t>
            </a:r>
            <a:r>
              <a:rPr lang="sl-SI" sz="2400" b="1" i="1" dirty="0">
                <a:effectLst>
                  <a:outerShdw blurRad="38100" dist="38100" dir="2700000" algn="tl">
                    <a:srgbClr val="000000">
                      <a:alpha val="43137"/>
                    </a:srgbClr>
                  </a:outerShdw>
                </a:effectLst>
              </a:rPr>
              <a:t>opremo prostora, materijo </a:t>
            </a:r>
            <a:r>
              <a:rPr lang="en-GB" sz="2400" b="1" dirty="0">
                <a:effectLst>
                  <a:outerShdw blurRad="38100" dist="38100" dir="2700000" algn="tl">
                    <a:srgbClr val="000000">
                      <a:alpha val="43137"/>
                    </a:srgbClr>
                  </a:outerShdw>
                </a:effectLst>
              </a:rPr>
              <a:t>(e.g., </a:t>
            </a:r>
            <a:r>
              <a:rPr lang="sl-SI" sz="2400" b="1" dirty="0">
                <a:effectLst>
                  <a:outerShdw blurRad="38100" dist="38100" dir="2700000" algn="tl">
                    <a:srgbClr val="000000">
                      <a:alpha val="43137"/>
                    </a:srgbClr>
                  </a:outerShdw>
                </a:effectLst>
              </a:rPr>
              <a:t>različne velikosti, izgled in oblike predmetov, ki skupaj podprejo zgodbo – ‚rdečo nit‘</a:t>
            </a:r>
            <a:r>
              <a:rPr lang="en-GB" sz="2400" b="1" dirty="0">
                <a:effectLst>
                  <a:outerShdw blurRad="38100" dist="38100" dir="2700000" algn="tl">
                    <a:srgbClr val="000000">
                      <a:alpha val="43137"/>
                    </a:srgbClr>
                  </a:outerShdw>
                </a:effectLst>
              </a:rPr>
              <a:t>) </a:t>
            </a:r>
            <a:r>
              <a:rPr lang="sl-SI" sz="2400" b="1" dirty="0">
                <a:effectLst>
                  <a:outerShdw blurRad="38100" dist="38100" dir="2700000" algn="tl">
                    <a:srgbClr val="000000">
                      <a:alpha val="43137"/>
                    </a:srgbClr>
                  </a:outerShdw>
                </a:effectLst>
              </a:rPr>
              <a:t>in </a:t>
            </a:r>
            <a:r>
              <a:rPr lang="sl-SI" sz="2400" b="1" i="1" dirty="0">
                <a:effectLst>
                  <a:outerShdw blurRad="38100" dist="38100" dir="2700000" algn="tl">
                    <a:srgbClr val="000000">
                      <a:alpha val="43137"/>
                    </a:srgbClr>
                  </a:outerShdw>
                </a:effectLst>
              </a:rPr>
              <a:t>čas</a:t>
            </a:r>
            <a:r>
              <a:rPr lang="sl-SI" sz="2400" b="1" dirty="0">
                <a:effectLst>
                  <a:outerShdw blurRad="38100" dist="38100" dir="2700000" algn="tl">
                    <a:srgbClr val="000000">
                      <a:alpha val="43137"/>
                    </a:srgbClr>
                  </a:outerShdw>
                </a:effectLst>
              </a:rPr>
              <a:t> </a:t>
            </a:r>
            <a:r>
              <a:rPr lang="en-GB" sz="2400" b="1" dirty="0">
                <a:effectLst>
                  <a:outerShdw blurRad="38100" dist="38100" dir="2700000" algn="tl">
                    <a:srgbClr val="000000">
                      <a:alpha val="43137"/>
                    </a:srgbClr>
                  </a:outerShdw>
                </a:effectLst>
              </a:rPr>
              <a:t>(e.g., </a:t>
            </a:r>
            <a:r>
              <a:rPr lang="sl-SI" sz="2400" b="1" dirty="0">
                <a:effectLst>
                  <a:outerShdw blurRad="38100" dist="38100" dir="2700000" algn="tl">
                    <a:srgbClr val="000000">
                      <a:alpha val="43137"/>
                    </a:srgbClr>
                  </a:outerShdw>
                </a:effectLst>
              </a:rPr>
              <a:t>spremenjen občutek za čas – prihodnost, občutek potovanja skozi čas, spreminjanje preteklosti, posebnih datumov in obdobij</a:t>
            </a:r>
            <a:r>
              <a:rPr lang="en-GB" sz="2400" b="1" dirty="0">
                <a:effectLst>
                  <a:outerShdw blurRad="38100" dist="38100" dir="2700000" algn="tl">
                    <a:srgbClr val="000000">
                      <a:alpha val="43137"/>
                    </a:srgbClr>
                  </a:outerShdw>
                </a:effectLst>
              </a:rPr>
              <a:t>).</a:t>
            </a:r>
          </a:p>
        </p:txBody>
      </p:sp>
      <p:sp>
        <p:nvSpPr>
          <p:cNvPr id="16" name="CaixaDeTexto 15">
            <a:extLst>
              <a:ext uri="{FF2B5EF4-FFF2-40B4-BE49-F238E27FC236}">
                <a16:creationId xmlns:a16="http://schemas.microsoft.com/office/drawing/2014/main" id="{06D1BE5B-7382-4897-B230-65869AFAF336}"/>
              </a:ext>
            </a:extLst>
          </p:cNvPr>
          <p:cNvSpPr txBox="1"/>
          <p:nvPr/>
        </p:nvSpPr>
        <p:spPr>
          <a:xfrm>
            <a:off x="1215749" y="959749"/>
            <a:ext cx="10451643" cy="553998"/>
          </a:xfrm>
          <a:prstGeom prst="rect">
            <a:avLst/>
          </a:prstGeom>
          <a:noFill/>
        </p:spPr>
        <p:txBody>
          <a:bodyPr wrap="square" rtlCol="0">
            <a:spAutoFit/>
          </a:bodyPr>
          <a:lstStyle/>
          <a:p>
            <a:r>
              <a:rPr lang="en-GB" sz="3000" b="1" spc="-20" dirty="0">
                <a:solidFill>
                  <a:srgbClr val="6ECECB"/>
                </a:solidFill>
              </a:rPr>
              <a:t>5 </a:t>
            </a:r>
            <a:r>
              <a:rPr lang="sl-SI" sz="3000" b="1" spc="-20" dirty="0">
                <a:solidFill>
                  <a:srgbClr val="6ECECB"/>
                </a:solidFill>
              </a:rPr>
              <a:t>načel za razvoj privlačne in zanimive teme</a:t>
            </a:r>
            <a:r>
              <a:rPr lang="en-GB" sz="3000" b="1" spc="-20" dirty="0">
                <a:solidFill>
                  <a:srgbClr val="6ECECB"/>
                </a:solidFill>
              </a:rPr>
              <a:t>:</a:t>
            </a:r>
          </a:p>
        </p:txBody>
      </p:sp>
      <p:pic>
        <p:nvPicPr>
          <p:cNvPr id="8" name="Imagem 7">
            <a:extLst>
              <a:ext uri="{FF2B5EF4-FFF2-40B4-BE49-F238E27FC236}">
                <a16:creationId xmlns:a16="http://schemas.microsoft.com/office/drawing/2014/main" id="{C8AA4384-00EE-4A4E-A367-8D6A598FD048}"/>
              </a:ext>
            </a:extLst>
          </p:cNvPr>
          <p:cNvPicPr>
            <a:picLocks/>
          </p:cNvPicPr>
          <p:nvPr/>
        </p:nvPicPr>
        <p:blipFill>
          <a:blip r:embed="rId2"/>
          <a:stretch>
            <a:fillRect/>
          </a:stretch>
        </p:blipFill>
        <p:spPr>
          <a:xfrm flipH="1">
            <a:off x="768288" y="1074748"/>
            <a:ext cx="324000" cy="324000"/>
          </a:xfrm>
          <a:prstGeom prst="rect">
            <a:avLst/>
          </a:prstGeom>
        </p:spPr>
      </p:pic>
    </p:spTree>
    <p:extLst>
      <p:ext uri="{BB962C8B-B14F-4D97-AF65-F5344CB8AC3E}">
        <p14:creationId xmlns:p14="http://schemas.microsoft.com/office/powerpoint/2010/main" val="1926564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#1: </a:t>
            </a:r>
            <a:r>
              <a:rPr lang="sl-SI" sz="3600" b="1" dirty="0"/>
              <a:t>Določitev teme izkustva</a:t>
            </a:r>
            <a:endParaRPr lang="en-US" sz="3600" b="1" dirty="0"/>
          </a:p>
        </p:txBody>
      </p:sp>
      <p:sp>
        <p:nvSpPr>
          <p:cNvPr id="5" name="CaixaDeTexto 4">
            <a:extLst>
              <a:ext uri="{FF2B5EF4-FFF2-40B4-BE49-F238E27FC236}">
                <a16:creationId xmlns:a16="http://schemas.microsoft.com/office/drawing/2014/main" id="{6CF65DCC-27E9-41C8-8990-EA68619AF1EE}"/>
              </a:ext>
            </a:extLst>
          </p:cNvPr>
          <p:cNvSpPr txBox="1"/>
          <p:nvPr/>
        </p:nvSpPr>
        <p:spPr>
          <a:xfrm>
            <a:off x="350901" y="1669758"/>
            <a:ext cx="11490578" cy="1247756"/>
          </a:xfrm>
          <a:prstGeom prst="rect">
            <a:avLst/>
          </a:prstGeom>
          <a:solidFill>
            <a:srgbClr val="F7981D"/>
          </a:solidFill>
        </p:spPr>
        <p:txBody>
          <a:bodyPr wrap="square" rtlCol="0">
            <a:noAutofit/>
          </a:bodyPr>
          <a:lstStyle/>
          <a:p>
            <a:pPr>
              <a:lnSpc>
                <a:spcPct val="150000"/>
              </a:lnSpc>
            </a:pPr>
            <a:r>
              <a:rPr lang="en-GB" sz="2400" b="1" dirty="0">
                <a:solidFill>
                  <a:schemeClr val="bg1">
                    <a:lumMod val="95000"/>
                  </a:schemeClr>
                </a:solidFill>
                <a:effectLst>
                  <a:outerShdw blurRad="38100" dist="38100" dir="2700000" algn="tl">
                    <a:srgbClr val="000000">
                      <a:alpha val="43137"/>
                    </a:srgbClr>
                  </a:outerShdw>
                </a:effectLst>
              </a:rPr>
              <a:t>3) </a:t>
            </a:r>
            <a:r>
              <a:rPr lang="sl-SI" sz="2400" b="1" dirty="0">
                <a:effectLst>
                  <a:outerShdw blurRad="38100" dist="38100" dir="2700000" algn="tl">
                    <a:srgbClr val="000000">
                      <a:alpha val="43137"/>
                    </a:srgbClr>
                  </a:outerShdw>
                </a:effectLst>
              </a:rPr>
              <a:t>Zgodba se pripoveduje v toku, ki gosta sočasno animira in vključuje ter ga popelje skozi zgodbo in sočasno razvija teme ter vključuje elemente prostora, časa in predmete</a:t>
            </a:r>
            <a:r>
              <a:rPr lang="en-GB" sz="2400" b="1" dirty="0">
                <a:effectLst>
                  <a:outerShdw blurRad="38100" dist="38100" dir="2700000" algn="tl">
                    <a:srgbClr val="000000">
                      <a:alpha val="43137"/>
                    </a:srgbClr>
                  </a:outerShdw>
                </a:effectLst>
              </a:rPr>
              <a:t>.</a:t>
            </a:r>
            <a:endParaRPr lang="en-GB" sz="2400" b="1" dirty="0"/>
          </a:p>
        </p:txBody>
      </p:sp>
      <p:sp>
        <p:nvSpPr>
          <p:cNvPr id="9" name="CaixaDeTexto 8">
            <a:extLst>
              <a:ext uri="{FF2B5EF4-FFF2-40B4-BE49-F238E27FC236}">
                <a16:creationId xmlns:a16="http://schemas.microsoft.com/office/drawing/2014/main" id="{DA403091-7DAA-45D9-86E3-E51B5FC6A0AB}"/>
              </a:ext>
            </a:extLst>
          </p:cNvPr>
          <p:cNvSpPr txBox="1"/>
          <p:nvPr/>
        </p:nvSpPr>
        <p:spPr>
          <a:xfrm>
            <a:off x="350901" y="3313401"/>
            <a:ext cx="11490578" cy="723578"/>
          </a:xfrm>
          <a:prstGeom prst="rect">
            <a:avLst/>
          </a:prstGeom>
          <a:solidFill>
            <a:srgbClr val="6ECECB"/>
          </a:solidFill>
        </p:spPr>
        <p:txBody>
          <a:bodyPr wrap="square" rtlCol="0">
            <a:noAutofit/>
          </a:bodyPr>
          <a:lstStyle/>
          <a:p>
            <a:pPr>
              <a:lnSpc>
                <a:spcPct val="120000"/>
              </a:lnSpc>
              <a:spcAft>
                <a:spcPts val="600"/>
              </a:spcAft>
            </a:pPr>
            <a:r>
              <a:rPr lang="en-GB" sz="2400" b="1" dirty="0">
                <a:solidFill>
                  <a:schemeClr val="bg1">
                    <a:lumMod val="95000"/>
                  </a:schemeClr>
                </a:solidFill>
                <a:effectLst>
                  <a:outerShdw blurRad="38100" dist="38100" dir="2700000" algn="tl">
                    <a:srgbClr val="000000">
                      <a:alpha val="43137"/>
                    </a:srgbClr>
                  </a:outerShdw>
                </a:effectLst>
              </a:rPr>
              <a:t>4) </a:t>
            </a:r>
            <a:r>
              <a:rPr lang="sl-SI" sz="2400" b="1" dirty="0">
                <a:effectLst>
                  <a:outerShdw blurRad="38100" dist="38100" dir="2700000" algn="tl">
                    <a:srgbClr val="000000">
                      <a:alpha val="43137"/>
                    </a:srgbClr>
                  </a:outerShdw>
                </a:effectLst>
              </a:rPr>
              <a:t> Teme zgodbe se razvijajo v več prostorih/krajih</a:t>
            </a:r>
            <a:r>
              <a:rPr lang="en-GB" sz="2400" b="1" dirty="0">
                <a:effectLst>
                  <a:outerShdw blurRad="38100" dist="38100" dir="2700000" algn="tl">
                    <a:srgbClr val="000000">
                      <a:alpha val="43137"/>
                    </a:srgbClr>
                  </a:outerShdw>
                </a:effectLst>
              </a:rPr>
              <a:t>.</a:t>
            </a:r>
            <a:endParaRPr lang="en-GB" sz="2400" b="1" spc="-20" dirty="0"/>
          </a:p>
        </p:txBody>
      </p:sp>
      <p:sp>
        <p:nvSpPr>
          <p:cNvPr id="16" name="CaixaDeTexto 15">
            <a:extLst>
              <a:ext uri="{FF2B5EF4-FFF2-40B4-BE49-F238E27FC236}">
                <a16:creationId xmlns:a16="http://schemas.microsoft.com/office/drawing/2014/main" id="{06D1BE5B-7382-4897-B230-65869AFAF336}"/>
              </a:ext>
            </a:extLst>
          </p:cNvPr>
          <p:cNvSpPr txBox="1"/>
          <p:nvPr/>
        </p:nvSpPr>
        <p:spPr>
          <a:xfrm>
            <a:off x="1215749" y="959749"/>
            <a:ext cx="10451643" cy="553998"/>
          </a:xfrm>
          <a:prstGeom prst="rect">
            <a:avLst/>
          </a:prstGeom>
          <a:noFill/>
        </p:spPr>
        <p:txBody>
          <a:bodyPr wrap="square" rtlCol="0">
            <a:spAutoFit/>
          </a:bodyPr>
          <a:lstStyle/>
          <a:p>
            <a:r>
              <a:rPr lang="en-GB" sz="3000" b="1" spc="-20" dirty="0">
                <a:solidFill>
                  <a:srgbClr val="6ECECB"/>
                </a:solidFill>
              </a:rPr>
              <a:t>5 </a:t>
            </a:r>
            <a:r>
              <a:rPr lang="sl-SI" sz="3000" b="1" spc="-20" dirty="0">
                <a:solidFill>
                  <a:srgbClr val="6ECECB"/>
                </a:solidFill>
              </a:rPr>
              <a:t>načel za razvoj privlačne in zanimive teme</a:t>
            </a:r>
            <a:r>
              <a:rPr lang="en-GB" sz="3000" b="1" spc="-20" dirty="0">
                <a:solidFill>
                  <a:srgbClr val="6ECECB"/>
                </a:solidFill>
              </a:rPr>
              <a:t>:</a:t>
            </a:r>
          </a:p>
        </p:txBody>
      </p:sp>
      <p:sp>
        <p:nvSpPr>
          <p:cNvPr id="7" name="CaixaDeTexto 6">
            <a:extLst>
              <a:ext uri="{FF2B5EF4-FFF2-40B4-BE49-F238E27FC236}">
                <a16:creationId xmlns:a16="http://schemas.microsoft.com/office/drawing/2014/main" id="{9C18DD2F-2930-4ECE-AB53-2828A11B443E}"/>
              </a:ext>
            </a:extLst>
          </p:cNvPr>
          <p:cNvSpPr txBox="1"/>
          <p:nvPr/>
        </p:nvSpPr>
        <p:spPr>
          <a:xfrm>
            <a:off x="350901" y="4307989"/>
            <a:ext cx="11490578" cy="1260000"/>
          </a:xfrm>
          <a:prstGeom prst="rect">
            <a:avLst/>
          </a:prstGeom>
          <a:solidFill>
            <a:srgbClr val="FDDE00"/>
          </a:solidFill>
        </p:spPr>
        <p:txBody>
          <a:bodyPr wrap="square" rtlCol="0">
            <a:noAutofit/>
          </a:bodyPr>
          <a:lstStyle/>
          <a:p>
            <a:pPr>
              <a:lnSpc>
                <a:spcPct val="150000"/>
              </a:lnSpc>
            </a:pPr>
            <a:r>
              <a:rPr lang="en-GB" sz="2400" b="1" spc="-20" dirty="0">
                <a:solidFill>
                  <a:schemeClr val="bg1">
                    <a:lumMod val="95000"/>
                  </a:schemeClr>
                </a:solidFill>
                <a:effectLst>
                  <a:outerShdw blurRad="38100" dist="38100" dir="2700000" algn="tl">
                    <a:srgbClr val="000000">
                      <a:alpha val="43137"/>
                    </a:srgbClr>
                  </a:outerShdw>
                </a:effectLst>
              </a:rPr>
              <a:t>5) </a:t>
            </a:r>
            <a:r>
              <a:rPr lang="sl-SI" sz="2400" b="1" spc="-20" dirty="0">
                <a:effectLst>
                  <a:outerShdw blurRad="38100" dist="38100" dir="2700000" algn="tl">
                    <a:srgbClr val="000000">
                      <a:alpha val="43137"/>
                    </a:srgbClr>
                  </a:outerShdw>
                </a:effectLst>
              </a:rPr>
              <a:t>Izberi ‚rdečo nit‘ in vodilno temo zgodbe, ki ustreza karakterju in znamki podjetja, da se poudari sporočilo zgodbe in identifikacijski element</a:t>
            </a:r>
            <a:r>
              <a:rPr lang="en-GB" sz="2400" b="1" spc="-20" dirty="0">
                <a:effectLst>
                  <a:outerShdw blurRad="38100" dist="38100" dir="2700000" algn="tl">
                    <a:srgbClr val="000000">
                      <a:alpha val="43137"/>
                    </a:srgbClr>
                  </a:outerShdw>
                </a:effectLst>
              </a:rPr>
              <a:t>.</a:t>
            </a:r>
            <a:endParaRPr lang="en-GB" sz="2400" b="1" spc="-20" dirty="0"/>
          </a:p>
        </p:txBody>
      </p:sp>
      <p:pic>
        <p:nvPicPr>
          <p:cNvPr id="10" name="Imagem 9">
            <a:extLst>
              <a:ext uri="{FF2B5EF4-FFF2-40B4-BE49-F238E27FC236}">
                <a16:creationId xmlns:a16="http://schemas.microsoft.com/office/drawing/2014/main" id="{AF3869D7-BF3F-4CFC-9E0B-C15E0E202BF8}"/>
              </a:ext>
            </a:extLst>
          </p:cNvPr>
          <p:cNvPicPr>
            <a:picLocks/>
          </p:cNvPicPr>
          <p:nvPr/>
        </p:nvPicPr>
        <p:blipFill>
          <a:blip r:embed="rId2"/>
          <a:stretch>
            <a:fillRect/>
          </a:stretch>
        </p:blipFill>
        <p:spPr>
          <a:xfrm flipH="1">
            <a:off x="768288" y="1074748"/>
            <a:ext cx="324000" cy="324000"/>
          </a:xfrm>
          <a:prstGeom prst="rect">
            <a:avLst/>
          </a:prstGeom>
        </p:spPr>
      </p:pic>
    </p:spTree>
    <p:extLst>
      <p:ext uri="{BB962C8B-B14F-4D97-AF65-F5344CB8AC3E}">
        <p14:creationId xmlns:p14="http://schemas.microsoft.com/office/powerpoint/2010/main" val="3661693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#2: </a:t>
            </a:r>
            <a:r>
              <a:rPr lang="en-US" sz="3600" b="1" dirty="0" err="1"/>
              <a:t>Harmoni</a:t>
            </a:r>
            <a:r>
              <a:rPr lang="sl-SI" sz="3600" b="1" dirty="0" err="1"/>
              <a:t>zacija</a:t>
            </a:r>
            <a:r>
              <a:rPr lang="sl-SI" sz="3600" b="1" dirty="0"/>
              <a:t> – uskladitev pozitivnih vtisov</a:t>
            </a:r>
            <a:endParaRPr lang="en-US" sz="3600" b="1" dirty="0"/>
          </a:p>
        </p:txBody>
      </p:sp>
      <p:sp>
        <p:nvSpPr>
          <p:cNvPr id="3" name="CaixaDeTexto 2">
            <a:extLst>
              <a:ext uri="{FF2B5EF4-FFF2-40B4-BE49-F238E27FC236}">
                <a16:creationId xmlns:a16="http://schemas.microsoft.com/office/drawing/2014/main" id="{B2B5D14B-2CDE-4384-A7E8-0337C5D70346}"/>
              </a:ext>
            </a:extLst>
          </p:cNvPr>
          <p:cNvSpPr txBox="1"/>
          <p:nvPr/>
        </p:nvSpPr>
        <p:spPr>
          <a:xfrm>
            <a:off x="334984" y="1616174"/>
            <a:ext cx="11520000" cy="1323279"/>
          </a:xfrm>
          <a:prstGeom prst="rect">
            <a:avLst/>
          </a:prstGeom>
          <a:solidFill>
            <a:srgbClr val="6ECECB">
              <a:alpha val="20000"/>
            </a:srgbClr>
          </a:solidFill>
        </p:spPr>
        <p:txBody>
          <a:bodyPr wrap="square" rtlCol="0">
            <a:noAutofit/>
          </a:bodyPr>
          <a:lstStyle/>
          <a:p>
            <a:pPr>
              <a:lnSpc>
                <a:spcPct val="150000"/>
              </a:lnSpc>
              <a:spcAft>
                <a:spcPts val="600"/>
              </a:spcAft>
              <a:buClr>
                <a:srgbClr val="6ECECB"/>
              </a:buClr>
              <a:buFont typeface="Arial" panose="020B0604020202020204" pitchFamily="34" charset="0"/>
              <a:buChar char="•"/>
            </a:pPr>
            <a:r>
              <a:rPr lang="en-GB" sz="2400" dirty="0"/>
              <a:t> </a:t>
            </a:r>
            <a:r>
              <a:rPr lang="sl-SI" sz="2400" dirty="0"/>
              <a:t>Kaj bi morali gostje kot izkušnjo ‚vzeti s seboj‘, ko odidejo domov</a:t>
            </a:r>
            <a:r>
              <a:rPr lang="en-GB" sz="2400" dirty="0"/>
              <a:t>?</a:t>
            </a:r>
          </a:p>
          <a:p>
            <a:pPr>
              <a:lnSpc>
                <a:spcPct val="150000"/>
              </a:lnSpc>
              <a:spcAft>
                <a:spcPts val="600"/>
              </a:spcAft>
              <a:buClr>
                <a:srgbClr val="6ECECB"/>
              </a:buClr>
              <a:buFont typeface="Arial" panose="020B0604020202020204" pitchFamily="34" charset="0"/>
              <a:buChar char="•"/>
            </a:pPr>
            <a:r>
              <a:rPr lang="en-GB" sz="2400" dirty="0"/>
              <a:t> </a:t>
            </a:r>
            <a:r>
              <a:rPr lang="sl-SI" sz="2400" dirty="0"/>
              <a:t>Kaj bi gostom moralo ostati v spominu, ko bodo opisovali dogodek in vtise prijateljem?</a:t>
            </a:r>
            <a:endParaRPr lang="en-GB" sz="2400" dirty="0"/>
          </a:p>
        </p:txBody>
      </p:sp>
      <p:sp>
        <p:nvSpPr>
          <p:cNvPr id="4" name="CaixaDeTexto 3">
            <a:extLst>
              <a:ext uri="{FF2B5EF4-FFF2-40B4-BE49-F238E27FC236}">
                <a16:creationId xmlns:a16="http://schemas.microsoft.com/office/drawing/2014/main" id="{B202A892-84D4-4ED3-85D1-E3ACB1869986}"/>
              </a:ext>
            </a:extLst>
          </p:cNvPr>
          <p:cNvSpPr txBox="1"/>
          <p:nvPr/>
        </p:nvSpPr>
        <p:spPr>
          <a:xfrm>
            <a:off x="341926" y="4021416"/>
            <a:ext cx="11520000" cy="1979333"/>
          </a:xfrm>
          <a:prstGeom prst="rect">
            <a:avLst/>
          </a:prstGeom>
          <a:solidFill>
            <a:srgbClr val="F7981D">
              <a:alpha val="20000"/>
            </a:srgbClr>
          </a:solidFill>
        </p:spPr>
        <p:txBody>
          <a:bodyPr wrap="square" rtlCol="0">
            <a:noAutofit/>
          </a:bodyPr>
          <a:lstStyle/>
          <a:p>
            <a:pPr>
              <a:lnSpc>
                <a:spcPct val="150000"/>
              </a:lnSpc>
              <a:spcAft>
                <a:spcPts val="600"/>
              </a:spcAft>
              <a:buClr>
                <a:srgbClr val="FDDE00"/>
              </a:buClr>
              <a:buFont typeface="Arial" panose="020B0604020202020204" pitchFamily="34" charset="0"/>
              <a:buChar char="•"/>
            </a:pPr>
            <a:r>
              <a:rPr lang="sl-SI" sz="2400" dirty="0"/>
              <a:t> Spodbuditev izkušnje</a:t>
            </a:r>
            <a:endParaRPr lang="en-GB" sz="2400" dirty="0"/>
          </a:p>
          <a:p>
            <a:pPr>
              <a:lnSpc>
                <a:spcPct val="150000"/>
              </a:lnSpc>
              <a:spcAft>
                <a:spcPts val="600"/>
              </a:spcAft>
              <a:buClr>
                <a:srgbClr val="FDDE00"/>
              </a:buClr>
              <a:buFont typeface="Arial" panose="020B0604020202020204" pitchFamily="34" charset="0"/>
              <a:buChar char="•"/>
            </a:pPr>
            <a:r>
              <a:rPr lang="en-GB" sz="2400" dirty="0"/>
              <a:t> </a:t>
            </a:r>
            <a:r>
              <a:rPr lang="sl-SI" sz="2400" dirty="0"/>
              <a:t>Podpirajo temo</a:t>
            </a:r>
            <a:endParaRPr lang="en-GB" sz="2400" dirty="0"/>
          </a:p>
          <a:p>
            <a:pPr>
              <a:lnSpc>
                <a:spcPct val="150000"/>
              </a:lnSpc>
              <a:spcAft>
                <a:spcPts val="600"/>
              </a:spcAft>
              <a:buClr>
                <a:srgbClr val="FDDE00"/>
              </a:buClr>
              <a:buFont typeface="Arial" panose="020B0604020202020204" pitchFamily="34" charset="0"/>
              <a:buChar char="•"/>
            </a:pPr>
            <a:r>
              <a:rPr lang="en-GB" sz="2400" dirty="0"/>
              <a:t> </a:t>
            </a:r>
            <a:r>
              <a:rPr lang="sl-SI" sz="2400" dirty="0"/>
              <a:t>Ustvarjajo in ohranjajo vtis</a:t>
            </a:r>
            <a:endParaRPr lang="en-GB" sz="2400" dirty="0"/>
          </a:p>
        </p:txBody>
      </p:sp>
      <p:sp>
        <p:nvSpPr>
          <p:cNvPr id="14" name="CaixaDeTexto 13">
            <a:extLst>
              <a:ext uri="{FF2B5EF4-FFF2-40B4-BE49-F238E27FC236}">
                <a16:creationId xmlns:a16="http://schemas.microsoft.com/office/drawing/2014/main" id="{840D8399-4E21-4205-BE0E-ADD49A21D748}"/>
              </a:ext>
            </a:extLst>
          </p:cNvPr>
          <p:cNvSpPr txBox="1"/>
          <p:nvPr/>
        </p:nvSpPr>
        <p:spPr>
          <a:xfrm>
            <a:off x="4136186" y="4272330"/>
            <a:ext cx="7457272" cy="193899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r>
              <a:rPr lang="en-GB" sz="3000" b="1" i="1" dirty="0">
                <a:solidFill>
                  <a:schemeClr val="bg1">
                    <a:lumMod val="65000"/>
                  </a:schemeClr>
                </a:solidFill>
              </a:rPr>
              <a:t>“</a:t>
            </a:r>
            <a:r>
              <a:rPr lang="sl-SI" sz="3000" b="1" i="1" dirty="0">
                <a:solidFill>
                  <a:schemeClr val="bg1">
                    <a:lumMod val="65000"/>
                  </a:schemeClr>
                </a:solidFill>
              </a:rPr>
              <a:t>Množica znakov spodbuja vtise, ki so z vidika gosta del zgodbe</a:t>
            </a:r>
            <a:r>
              <a:rPr lang="en-GB" sz="3000" b="1" i="1" dirty="0">
                <a:solidFill>
                  <a:schemeClr val="bg1">
                    <a:lumMod val="65000"/>
                  </a:schemeClr>
                </a:solidFill>
              </a:rPr>
              <a:t> (…). </a:t>
            </a:r>
            <a:r>
              <a:rPr lang="sl-SI" sz="3000" b="1" i="1" dirty="0">
                <a:solidFill>
                  <a:schemeClr val="bg1">
                    <a:lumMod val="65000"/>
                  </a:schemeClr>
                </a:solidFill>
              </a:rPr>
              <a:t>Ne planirani ali nekonsistentni znaki, vezani na sluh ali vid, gosta zmedejo in vznemirijo</a:t>
            </a:r>
            <a:r>
              <a:rPr lang="en-GB" sz="3000" b="1" i="1" dirty="0">
                <a:solidFill>
                  <a:schemeClr val="bg1">
                    <a:lumMod val="65000"/>
                  </a:schemeClr>
                </a:solidFill>
              </a:rPr>
              <a:t>”</a:t>
            </a:r>
          </a:p>
        </p:txBody>
      </p:sp>
      <p:sp>
        <p:nvSpPr>
          <p:cNvPr id="16" name="Retângulo 15">
            <a:extLst>
              <a:ext uri="{FF2B5EF4-FFF2-40B4-BE49-F238E27FC236}">
                <a16:creationId xmlns:a16="http://schemas.microsoft.com/office/drawing/2014/main" id="{FC232D02-063A-483C-BB3F-3F8EC9FEB204}"/>
              </a:ext>
            </a:extLst>
          </p:cNvPr>
          <p:cNvSpPr/>
          <p:nvPr/>
        </p:nvSpPr>
        <p:spPr>
          <a:xfrm>
            <a:off x="334982" y="1111354"/>
            <a:ext cx="11520000" cy="504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3000" b="1" dirty="0">
                <a:effectLst>
                  <a:outerShdw blurRad="38100" dist="38100" dir="2700000" algn="tl">
                    <a:srgbClr val="000000">
                      <a:alpha val="43137"/>
                    </a:srgbClr>
                  </a:outerShdw>
                </a:effectLst>
              </a:rPr>
              <a:t>Vtisi</a:t>
            </a:r>
            <a:r>
              <a:rPr lang="en-GB" sz="3000" b="1" dirty="0">
                <a:effectLst>
                  <a:outerShdw blurRad="38100" dist="38100" dir="2700000" algn="tl">
                    <a:srgbClr val="000000">
                      <a:alpha val="43137"/>
                    </a:srgbClr>
                  </a:outerShdw>
                </a:effectLst>
              </a:rPr>
              <a:t>: </a:t>
            </a:r>
            <a:r>
              <a:rPr lang="en-US" sz="2400" i="1" dirty="0">
                <a:solidFill>
                  <a:schemeClr val="tx1"/>
                </a:solidFill>
              </a:rPr>
              <a:t> </a:t>
            </a:r>
            <a:r>
              <a:rPr lang="sl-SI" sz="2400" i="1" dirty="0">
                <a:solidFill>
                  <a:schemeClr val="tx1"/>
                </a:solidFill>
              </a:rPr>
              <a:t>To, kar gost ‚vzame s seboj‘ kot spomin na izkušnjo dogodka (</a:t>
            </a:r>
            <a:r>
              <a:rPr lang="en-US" sz="2400" i="1" dirty="0">
                <a:solidFill>
                  <a:schemeClr val="tx1"/>
                </a:solidFill>
              </a:rPr>
              <a:t>takeaways</a:t>
            </a:r>
            <a:r>
              <a:rPr lang="sl-SI" sz="2400" i="1" dirty="0">
                <a:solidFill>
                  <a:schemeClr val="tx1"/>
                </a:solidFill>
              </a:rPr>
              <a:t>).</a:t>
            </a:r>
            <a:endParaRPr lang="en-US" sz="3200" i="1" dirty="0">
              <a:solidFill>
                <a:schemeClr val="tx1"/>
              </a:solidFill>
            </a:endParaRPr>
          </a:p>
        </p:txBody>
      </p:sp>
      <p:sp>
        <p:nvSpPr>
          <p:cNvPr id="17" name="Retângulo 16">
            <a:extLst>
              <a:ext uri="{FF2B5EF4-FFF2-40B4-BE49-F238E27FC236}">
                <a16:creationId xmlns:a16="http://schemas.microsoft.com/office/drawing/2014/main" id="{F76C8EBB-20DA-44C2-AC22-8ACD6501E44F}"/>
              </a:ext>
            </a:extLst>
          </p:cNvPr>
          <p:cNvSpPr/>
          <p:nvPr/>
        </p:nvSpPr>
        <p:spPr>
          <a:xfrm>
            <a:off x="341926" y="3150840"/>
            <a:ext cx="11520000" cy="864000"/>
          </a:xfrm>
          <a:prstGeom prst="rect">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3000" b="1" dirty="0">
                <a:effectLst>
                  <a:outerShdw blurRad="38100" dist="38100" dir="2700000" algn="tl">
                    <a:srgbClr val="000000">
                      <a:alpha val="43137"/>
                    </a:srgbClr>
                  </a:outerShdw>
                </a:effectLst>
              </a:rPr>
              <a:t>Znaki</a:t>
            </a:r>
            <a:r>
              <a:rPr lang="en-GB" sz="3000" b="1" dirty="0">
                <a:effectLst>
                  <a:outerShdw blurRad="38100" dist="38100" dir="2700000" algn="tl">
                    <a:srgbClr val="000000">
                      <a:alpha val="43137"/>
                    </a:srgbClr>
                  </a:outerShdw>
                </a:effectLst>
              </a:rPr>
              <a:t>: </a:t>
            </a:r>
            <a:r>
              <a:rPr lang="sl-SI" sz="2400" i="1" dirty="0">
                <a:solidFill>
                  <a:schemeClr val="tx1"/>
                </a:solidFill>
              </a:rPr>
              <a:t>Vsi signali, namigi in načini obnašanja, ki jih najdemo (ali kot animatorji proizvedemo) v okolju in ustvarijo množico vtisov.</a:t>
            </a:r>
            <a:endParaRPr lang="en-US" sz="2400" i="1" dirty="0">
              <a:solidFill>
                <a:schemeClr val="tx1"/>
              </a:solidFill>
            </a:endParaRPr>
          </a:p>
        </p:txBody>
      </p:sp>
    </p:spTree>
    <p:extLst>
      <p:ext uri="{BB962C8B-B14F-4D97-AF65-F5344CB8AC3E}">
        <p14:creationId xmlns:p14="http://schemas.microsoft.com/office/powerpoint/2010/main" val="3397002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#2: </a:t>
            </a:r>
            <a:r>
              <a:rPr lang="en-US" sz="3600" b="1" dirty="0" err="1"/>
              <a:t>Harmoniz</a:t>
            </a:r>
            <a:r>
              <a:rPr lang="sl-SI" sz="3600" b="1" dirty="0" err="1"/>
              <a:t>acija</a:t>
            </a:r>
            <a:r>
              <a:rPr lang="sl-SI" sz="3600" b="1" dirty="0"/>
              <a:t> – uskladitev pozitivnih vtisov</a:t>
            </a:r>
            <a:endParaRPr lang="en-US" sz="3600" b="1" dirty="0"/>
          </a:p>
        </p:txBody>
      </p:sp>
      <p:sp>
        <p:nvSpPr>
          <p:cNvPr id="10" name="CaixaDeTexto 9">
            <a:extLst>
              <a:ext uri="{FF2B5EF4-FFF2-40B4-BE49-F238E27FC236}">
                <a16:creationId xmlns:a16="http://schemas.microsoft.com/office/drawing/2014/main" id="{162BBDDD-816A-488E-8585-1942200C0364}"/>
              </a:ext>
            </a:extLst>
          </p:cNvPr>
          <p:cNvSpPr txBox="1"/>
          <p:nvPr/>
        </p:nvSpPr>
        <p:spPr>
          <a:xfrm>
            <a:off x="319651" y="1508981"/>
            <a:ext cx="10451643" cy="1794658"/>
          </a:xfrm>
          <a:prstGeom prst="rect">
            <a:avLst/>
          </a:prstGeom>
          <a:solidFill>
            <a:srgbClr val="FDDE00"/>
          </a:solidFill>
        </p:spPr>
        <p:txBody>
          <a:bodyPr wrap="square" rtlCol="0">
            <a:noAutofit/>
          </a:bodyPr>
          <a:lstStyle/>
          <a:p>
            <a:pPr>
              <a:spcAft>
                <a:spcPts val="600"/>
              </a:spcAft>
            </a:pPr>
            <a:r>
              <a:rPr lang="en-GB" sz="2400" b="1" dirty="0">
                <a:effectLst>
                  <a:outerShdw blurRad="38100" dist="38100" dir="2700000" algn="tl">
                    <a:srgbClr val="000000">
                      <a:alpha val="43137"/>
                    </a:srgbClr>
                  </a:outerShdw>
                </a:effectLst>
              </a:rPr>
              <a:t>Me</a:t>
            </a:r>
            <a:r>
              <a:rPr lang="sl-SI" sz="2400" b="1" dirty="0" err="1">
                <a:effectLst>
                  <a:outerShdw blurRad="38100" dist="38100" dir="2700000" algn="tl">
                    <a:srgbClr val="000000">
                      <a:alpha val="43137"/>
                    </a:srgbClr>
                  </a:outerShdw>
                </a:effectLst>
              </a:rPr>
              <a:t>haničnost</a:t>
            </a:r>
            <a:r>
              <a:rPr lang="sl-SI" sz="2400" b="1" dirty="0">
                <a:effectLst>
                  <a:outerShdw blurRad="38100" dist="38100" dir="2700000" algn="tl">
                    <a:srgbClr val="000000">
                      <a:alpha val="43137"/>
                    </a:srgbClr>
                  </a:outerShdw>
                </a:effectLst>
              </a:rPr>
              <a:t> (intima)</a:t>
            </a:r>
            <a:r>
              <a:rPr lang="en-GB" sz="2400" b="1" dirty="0">
                <a:effectLst>
                  <a:outerShdw blurRad="38100" dist="38100" dir="2700000" algn="tl">
                    <a:srgbClr val="000000">
                      <a:alpha val="43137"/>
                    </a:srgbClr>
                  </a:outerShdw>
                </a:effectLst>
              </a:rPr>
              <a:t>: </a:t>
            </a:r>
            <a:r>
              <a:rPr lang="sl-SI" sz="2400" spc="-20" dirty="0"/>
              <a:t>Namigi in signali, ki stimulirajo čute (vid, voh, okus, zvok in tip)</a:t>
            </a:r>
            <a:r>
              <a:rPr lang="en-GB" sz="2400" spc="-20" dirty="0"/>
              <a:t>.</a:t>
            </a:r>
          </a:p>
          <a:p>
            <a:pPr>
              <a:spcAft>
                <a:spcPts val="600"/>
              </a:spcAft>
            </a:pPr>
            <a:r>
              <a:rPr lang="sl-SI" sz="2400" b="1" spc="-20" dirty="0"/>
              <a:t>Primeri</a:t>
            </a:r>
            <a:r>
              <a:rPr lang="en-GB" sz="2400" b="1" spc="-20" dirty="0"/>
              <a:t>: </a:t>
            </a:r>
            <a:r>
              <a:rPr lang="sl-SI" sz="2400" spc="-20" dirty="0"/>
              <a:t>Opazovanje narave; grafika; vonji; poslušanje glasbe; tipanje neravnih površin.</a:t>
            </a:r>
            <a:endParaRPr lang="en-GB" sz="2400" spc="-20" dirty="0"/>
          </a:p>
        </p:txBody>
      </p:sp>
      <p:sp>
        <p:nvSpPr>
          <p:cNvPr id="12" name="CaixaDeTexto 11">
            <a:extLst>
              <a:ext uri="{FF2B5EF4-FFF2-40B4-BE49-F238E27FC236}">
                <a16:creationId xmlns:a16="http://schemas.microsoft.com/office/drawing/2014/main" id="{FC59C60F-98E8-4418-935B-6C6B487BD9C3}"/>
              </a:ext>
            </a:extLst>
          </p:cNvPr>
          <p:cNvSpPr txBox="1"/>
          <p:nvPr/>
        </p:nvSpPr>
        <p:spPr>
          <a:xfrm>
            <a:off x="2277827" y="3554362"/>
            <a:ext cx="9563652" cy="2343889"/>
          </a:xfrm>
          <a:prstGeom prst="rect">
            <a:avLst/>
          </a:prstGeom>
          <a:solidFill>
            <a:srgbClr val="6ECECB"/>
          </a:solidFill>
        </p:spPr>
        <p:txBody>
          <a:bodyPr wrap="square" rtlCol="0">
            <a:noAutofit/>
          </a:bodyPr>
          <a:lstStyle/>
          <a:p>
            <a:pPr>
              <a:spcAft>
                <a:spcPts val="600"/>
              </a:spcAft>
            </a:pPr>
            <a:r>
              <a:rPr lang="en-GB" sz="2400" b="1" dirty="0">
                <a:solidFill>
                  <a:schemeClr val="bg1"/>
                </a:solidFill>
                <a:effectLst>
                  <a:outerShdw blurRad="38100" dist="38100" dir="2700000" algn="tl">
                    <a:srgbClr val="000000">
                      <a:alpha val="43137"/>
                    </a:srgbClr>
                  </a:outerShdw>
                </a:effectLst>
              </a:rPr>
              <a:t>Human</a:t>
            </a:r>
            <a:r>
              <a:rPr lang="sl-SI" sz="2400" b="1" dirty="0" err="1">
                <a:solidFill>
                  <a:schemeClr val="bg1"/>
                </a:solidFill>
                <a:effectLst>
                  <a:outerShdw blurRad="38100" dist="38100" dir="2700000" algn="tl">
                    <a:srgbClr val="000000">
                      <a:alpha val="43137"/>
                    </a:srgbClr>
                  </a:outerShdw>
                </a:effectLst>
              </a:rPr>
              <a:t>ičnost</a:t>
            </a:r>
            <a:r>
              <a:rPr lang="en-GB" sz="2400" b="1" dirty="0">
                <a:solidFill>
                  <a:schemeClr val="bg1"/>
                </a:solidFill>
                <a:effectLst>
                  <a:outerShdw blurRad="38100" dist="38100" dir="2700000" algn="tl">
                    <a:srgbClr val="000000">
                      <a:alpha val="43137"/>
                    </a:srgbClr>
                  </a:outerShdw>
                </a:effectLst>
              </a:rPr>
              <a:t> (</a:t>
            </a:r>
            <a:r>
              <a:rPr lang="sl-SI" sz="2400" b="1" dirty="0">
                <a:solidFill>
                  <a:schemeClr val="bg1"/>
                </a:solidFill>
                <a:effectLst>
                  <a:outerShdw blurRad="38100" dist="38100" dir="2700000" algn="tl">
                    <a:srgbClr val="000000">
                      <a:alpha val="43137"/>
                    </a:srgbClr>
                  </a:outerShdw>
                </a:effectLst>
              </a:rPr>
              <a:t>animacija</a:t>
            </a:r>
            <a:r>
              <a:rPr lang="en-GB" sz="2400" b="1" dirty="0">
                <a:solidFill>
                  <a:schemeClr val="bg1"/>
                </a:solidFill>
                <a:effectLst>
                  <a:outerShdw blurRad="38100" dist="38100" dir="2700000" algn="tl">
                    <a:srgbClr val="000000">
                      <a:alpha val="43137"/>
                    </a:srgbClr>
                  </a:outerShdw>
                </a:effectLst>
              </a:rPr>
              <a:t>): </a:t>
            </a:r>
            <a:r>
              <a:rPr lang="en-GB" sz="2400" spc="-20" dirty="0"/>
              <a:t> </a:t>
            </a:r>
            <a:r>
              <a:rPr lang="sl-SI" sz="2400" spc="-20" dirty="0"/>
              <a:t>Namigi in signali, ki nastanejo s pomočjo animatorjev – zaposlenih.</a:t>
            </a:r>
            <a:r>
              <a:rPr lang="en-GB" sz="2400" spc="-20" dirty="0"/>
              <a:t> </a:t>
            </a:r>
            <a:r>
              <a:rPr lang="sl-SI" sz="2400" spc="-20" dirty="0"/>
              <a:t>So osnova v naprej režiranega in koreografiranega obnašanja gostov in potekajo na podlagi vnaprej pripravljenega programa vtisov.</a:t>
            </a:r>
          </a:p>
          <a:p>
            <a:pPr>
              <a:spcAft>
                <a:spcPts val="600"/>
              </a:spcAft>
            </a:pPr>
            <a:endParaRPr lang="en-GB" sz="800" spc="-20" dirty="0"/>
          </a:p>
          <a:p>
            <a:pPr>
              <a:spcAft>
                <a:spcPts val="600"/>
              </a:spcAft>
            </a:pPr>
            <a:r>
              <a:rPr lang="sl-SI" sz="2400" b="1" spc="-20" dirty="0"/>
              <a:t>Primeri</a:t>
            </a:r>
            <a:r>
              <a:rPr lang="en-GB" sz="2400" b="1" spc="-20" dirty="0"/>
              <a:t>: </a:t>
            </a:r>
            <a:r>
              <a:rPr lang="sl-SI" sz="2400" spc="-20" dirty="0"/>
              <a:t>smejanje;</a:t>
            </a:r>
            <a:r>
              <a:rPr lang="en-GB" sz="2400" spc="-20" dirty="0"/>
              <a:t> </a:t>
            </a:r>
            <a:r>
              <a:rPr lang="sl-SI" sz="2400" spc="-20" dirty="0"/>
              <a:t>veselje</a:t>
            </a:r>
            <a:r>
              <a:rPr lang="en-GB" sz="2400" spc="-20" dirty="0"/>
              <a:t>; </a:t>
            </a:r>
            <a:r>
              <a:rPr lang="sl-SI" sz="2400" spc="-20" dirty="0"/>
              <a:t>vzklikanje - juhej</a:t>
            </a:r>
            <a:r>
              <a:rPr lang="en-GB" sz="2400" spc="-20" dirty="0"/>
              <a:t>!</a:t>
            </a:r>
          </a:p>
        </p:txBody>
      </p:sp>
      <p:sp>
        <p:nvSpPr>
          <p:cNvPr id="20" name="CaixaDeTexto 19">
            <a:extLst>
              <a:ext uri="{FF2B5EF4-FFF2-40B4-BE49-F238E27FC236}">
                <a16:creationId xmlns:a16="http://schemas.microsoft.com/office/drawing/2014/main" id="{2E869B4D-FE80-4DBB-BE5E-B9F415260CD7}"/>
              </a:ext>
            </a:extLst>
          </p:cNvPr>
          <p:cNvSpPr txBox="1"/>
          <p:nvPr/>
        </p:nvSpPr>
        <p:spPr>
          <a:xfrm>
            <a:off x="1215749" y="959749"/>
            <a:ext cx="10451643" cy="553998"/>
          </a:xfrm>
          <a:prstGeom prst="rect">
            <a:avLst/>
          </a:prstGeom>
          <a:noFill/>
        </p:spPr>
        <p:txBody>
          <a:bodyPr wrap="square" rtlCol="0">
            <a:spAutoFit/>
          </a:bodyPr>
          <a:lstStyle/>
          <a:p>
            <a:r>
              <a:rPr lang="sl-SI" sz="3000" b="1" spc="-20" dirty="0">
                <a:solidFill>
                  <a:srgbClr val="6ECECB"/>
                </a:solidFill>
              </a:rPr>
              <a:t>Vrste vtisov</a:t>
            </a:r>
            <a:endParaRPr lang="en-GB" sz="3000" b="1" spc="-20" dirty="0">
              <a:solidFill>
                <a:srgbClr val="6ECECB"/>
              </a:solidFill>
            </a:endParaRPr>
          </a:p>
        </p:txBody>
      </p:sp>
      <p:pic>
        <p:nvPicPr>
          <p:cNvPr id="21" name="Imagem 20">
            <a:extLst>
              <a:ext uri="{FF2B5EF4-FFF2-40B4-BE49-F238E27FC236}">
                <a16:creationId xmlns:a16="http://schemas.microsoft.com/office/drawing/2014/main" id="{842FD8A0-170F-40EE-9FC8-AC414DD8F74B}"/>
              </a:ext>
            </a:extLst>
          </p:cNvPr>
          <p:cNvPicPr>
            <a:picLocks/>
          </p:cNvPicPr>
          <p:nvPr/>
        </p:nvPicPr>
        <p:blipFill>
          <a:blip r:embed="rId3"/>
          <a:stretch>
            <a:fillRect/>
          </a:stretch>
        </p:blipFill>
        <p:spPr>
          <a:xfrm flipH="1">
            <a:off x="767486" y="1077247"/>
            <a:ext cx="324000" cy="324000"/>
          </a:xfrm>
          <a:prstGeom prst="rect">
            <a:avLst/>
          </a:prstGeom>
        </p:spPr>
      </p:pic>
    </p:spTree>
    <p:extLst>
      <p:ext uri="{BB962C8B-B14F-4D97-AF65-F5344CB8AC3E}">
        <p14:creationId xmlns:p14="http://schemas.microsoft.com/office/powerpoint/2010/main" val="3376299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#3: </a:t>
            </a:r>
            <a:r>
              <a:rPr lang="en-US" sz="3600" b="1" dirty="0" err="1"/>
              <a:t>Elimin</a:t>
            </a:r>
            <a:r>
              <a:rPr lang="sl-SI" sz="3600" b="1" dirty="0" err="1"/>
              <a:t>acija</a:t>
            </a:r>
            <a:r>
              <a:rPr lang="sl-SI" sz="3600" b="1" dirty="0"/>
              <a:t> negativnih vtisov</a:t>
            </a:r>
            <a:endParaRPr lang="en-US" sz="3600" b="1" dirty="0"/>
          </a:p>
        </p:txBody>
      </p:sp>
      <p:sp>
        <p:nvSpPr>
          <p:cNvPr id="4" name="CaixaDeTexto 3">
            <a:extLst>
              <a:ext uri="{FF2B5EF4-FFF2-40B4-BE49-F238E27FC236}">
                <a16:creationId xmlns:a16="http://schemas.microsoft.com/office/drawing/2014/main" id="{0D530CE5-ABFC-4AC7-8847-6DA55C5BAD67}"/>
              </a:ext>
            </a:extLst>
          </p:cNvPr>
          <p:cNvSpPr txBox="1"/>
          <p:nvPr/>
        </p:nvSpPr>
        <p:spPr>
          <a:xfrm>
            <a:off x="320039" y="1921947"/>
            <a:ext cx="5188418" cy="3785652"/>
          </a:xfrm>
          <a:prstGeom prst="rect">
            <a:avLst/>
          </a:prstGeom>
          <a:noFill/>
        </p:spPr>
        <p:txBody>
          <a:bodyPr wrap="square">
            <a:spAutoFit/>
          </a:bodyPr>
          <a:lstStyle/>
          <a:p>
            <a:pPr algn="ctr"/>
            <a:r>
              <a:rPr lang="en-GB" sz="3000" b="1" i="1" dirty="0">
                <a:solidFill>
                  <a:srgbClr val="F7981D"/>
                </a:solidFill>
              </a:rPr>
              <a:t>“</a:t>
            </a:r>
            <a:r>
              <a:rPr lang="sl-SI" sz="3000" b="1" i="1" dirty="0">
                <a:solidFill>
                  <a:srgbClr val="F7981D"/>
                </a:solidFill>
              </a:rPr>
              <a:t>Zagotavljanje konsistentnosti in globlje vrednosti izkušnje od animatorja zahteva več, kot zgolj nizanje pozitivnih vtisov. Pri gostu je potrebno tudi nadzorovati in eliminirati morebitni negativen vtis, ki ga zmoti, zmede ter </a:t>
            </a:r>
            <a:r>
              <a:rPr lang="sl-SI" sz="3000" b="1" i="1" dirty="0" err="1">
                <a:solidFill>
                  <a:srgbClr val="F7981D"/>
                </a:solidFill>
              </a:rPr>
              <a:t>zavede</a:t>
            </a:r>
            <a:r>
              <a:rPr lang="sl-SI" sz="3000" b="1" i="1" dirty="0">
                <a:solidFill>
                  <a:srgbClr val="F7981D"/>
                </a:solidFill>
              </a:rPr>
              <a:t>.</a:t>
            </a:r>
            <a:r>
              <a:rPr lang="en-GB" sz="3000" b="1" i="1" dirty="0">
                <a:solidFill>
                  <a:srgbClr val="F7981D"/>
                </a:solidFill>
              </a:rPr>
              <a:t>”</a:t>
            </a:r>
            <a:endParaRPr lang="en-GB" sz="3000" dirty="0">
              <a:solidFill>
                <a:srgbClr val="F7981D"/>
              </a:solidFill>
            </a:endParaRPr>
          </a:p>
        </p:txBody>
      </p:sp>
      <p:sp>
        <p:nvSpPr>
          <p:cNvPr id="12" name="CaixaDeTexto 11">
            <a:extLst>
              <a:ext uri="{FF2B5EF4-FFF2-40B4-BE49-F238E27FC236}">
                <a16:creationId xmlns:a16="http://schemas.microsoft.com/office/drawing/2014/main" id="{6269E98B-4916-4E4A-A61C-2E11AE6AD272}"/>
              </a:ext>
            </a:extLst>
          </p:cNvPr>
          <p:cNvSpPr txBox="1"/>
          <p:nvPr/>
        </p:nvSpPr>
        <p:spPr>
          <a:xfrm>
            <a:off x="6491265" y="1177935"/>
            <a:ext cx="5350214" cy="3913059"/>
          </a:xfrm>
          <a:prstGeom prst="rect">
            <a:avLst/>
          </a:prstGeom>
          <a:noFill/>
        </p:spPr>
        <p:txBody>
          <a:bodyPr wrap="square">
            <a:spAutoFit/>
          </a:bodyPr>
          <a:lstStyle/>
          <a:p>
            <a:pPr>
              <a:lnSpc>
                <a:spcPct val="150000"/>
              </a:lnSpc>
            </a:pPr>
            <a:r>
              <a:rPr lang="sl-SI" sz="2400" spc="-30" dirty="0"/>
              <a:t>Nekateri znaki lahko negativno vplivajo na gostovo izkušnjo in njihovo ponavljanje lahko na gostu pusti negative vtis</a:t>
            </a:r>
            <a:r>
              <a:rPr lang="en-GB" sz="2400" b="0" spc="-30" dirty="0"/>
              <a:t>.</a:t>
            </a:r>
          </a:p>
          <a:p>
            <a:pPr>
              <a:lnSpc>
                <a:spcPct val="150000"/>
              </a:lnSpc>
            </a:pPr>
            <a:endParaRPr lang="en-GB" sz="2400" spc="-30" dirty="0"/>
          </a:p>
          <a:p>
            <a:pPr>
              <a:lnSpc>
                <a:spcPct val="150000"/>
              </a:lnSpc>
            </a:pPr>
            <a:r>
              <a:rPr lang="sl-SI" sz="2400" spc="-30" dirty="0"/>
              <a:t>Potek zgodbe in celotna izkušnja mora potekati čim bolj brezhibno in ujeti pravo ravnovesje med znaki, sporočili in dražljaji</a:t>
            </a:r>
            <a:r>
              <a:rPr lang="en-GB" sz="2400" b="0" spc="-30" dirty="0"/>
              <a:t>.</a:t>
            </a:r>
          </a:p>
        </p:txBody>
      </p:sp>
      <p:pic>
        <p:nvPicPr>
          <p:cNvPr id="7" name="Imagem 6">
            <a:extLst>
              <a:ext uri="{FF2B5EF4-FFF2-40B4-BE49-F238E27FC236}">
                <a16:creationId xmlns:a16="http://schemas.microsoft.com/office/drawing/2014/main" id="{89C6520E-00C1-414E-A917-4F1985D13C67}"/>
              </a:ext>
            </a:extLst>
          </p:cNvPr>
          <p:cNvPicPr>
            <a:picLocks noChangeAspect="1"/>
          </p:cNvPicPr>
          <p:nvPr/>
        </p:nvPicPr>
        <p:blipFill>
          <a:blip r:embed="rId3"/>
          <a:stretch>
            <a:fillRect/>
          </a:stretch>
        </p:blipFill>
        <p:spPr>
          <a:xfrm rot="10800000">
            <a:off x="6080350" y="1379656"/>
            <a:ext cx="324000" cy="324000"/>
          </a:xfrm>
          <a:prstGeom prst="rect">
            <a:avLst/>
          </a:prstGeom>
        </p:spPr>
      </p:pic>
      <p:pic>
        <p:nvPicPr>
          <p:cNvPr id="16" name="Imagem 15">
            <a:extLst>
              <a:ext uri="{FF2B5EF4-FFF2-40B4-BE49-F238E27FC236}">
                <a16:creationId xmlns:a16="http://schemas.microsoft.com/office/drawing/2014/main" id="{18636705-C1B1-4081-B609-BE3EA6776C92}"/>
              </a:ext>
            </a:extLst>
          </p:cNvPr>
          <p:cNvPicPr>
            <a:picLocks noChangeAspect="1"/>
          </p:cNvPicPr>
          <p:nvPr/>
        </p:nvPicPr>
        <p:blipFill>
          <a:blip r:embed="rId3"/>
          <a:stretch>
            <a:fillRect/>
          </a:stretch>
        </p:blipFill>
        <p:spPr>
          <a:xfrm rot="10800000">
            <a:off x="6080350" y="4129341"/>
            <a:ext cx="324000" cy="324000"/>
          </a:xfrm>
          <a:prstGeom prst="rect">
            <a:avLst/>
          </a:prstGeom>
        </p:spPr>
      </p:pic>
    </p:spTree>
    <p:extLst>
      <p:ext uri="{BB962C8B-B14F-4D97-AF65-F5344CB8AC3E}">
        <p14:creationId xmlns:p14="http://schemas.microsoft.com/office/powerpoint/2010/main" val="1901612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1E5C7807-1D3F-4631-8F92-616BB362838F}"/>
              </a:ext>
            </a:extLst>
          </p:cNvPr>
          <p:cNvSpPr txBox="1"/>
          <p:nvPr/>
        </p:nvSpPr>
        <p:spPr>
          <a:xfrm>
            <a:off x="337061" y="1590324"/>
            <a:ext cx="10739545" cy="4693743"/>
          </a:xfrm>
          <a:prstGeom prst="rect">
            <a:avLst/>
          </a:prstGeom>
          <a:noFill/>
        </p:spPr>
        <p:txBody>
          <a:bodyPr wrap="square">
            <a:noAutofit/>
          </a:bodyPr>
          <a:lstStyle/>
          <a:p>
            <a:pPr>
              <a:lnSpc>
                <a:spcPct val="150000"/>
              </a:lnSpc>
              <a:buClr>
                <a:srgbClr val="6ECECB"/>
              </a:buClr>
              <a:buFont typeface="Arial" panose="020B0604020202020204" pitchFamily="34" charset="0"/>
              <a:buChar char="•"/>
            </a:pPr>
            <a:r>
              <a:rPr lang="en-GB" sz="2400" spc="-20" dirty="0"/>
              <a:t> </a:t>
            </a:r>
            <a:r>
              <a:rPr lang="sl-SI" sz="2400" spc="-20" dirty="0"/>
              <a:t>Zasičenje gostove izkušnje z nepomembnimi in </a:t>
            </a:r>
            <a:r>
              <a:rPr lang="sl-SI" sz="2400" spc="-20" dirty="0" err="1"/>
              <a:t>nevmesnimi</a:t>
            </a:r>
            <a:r>
              <a:rPr lang="sl-SI" sz="2400" spc="-20" dirty="0"/>
              <a:t> sporočili.</a:t>
            </a:r>
            <a:endParaRPr lang="en-GB" sz="2400" spc="-20" dirty="0"/>
          </a:p>
          <a:p>
            <a:pPr>
              <a:lnSpc>
                <a:spcPct val="150000"/>
              </a:lnSpc>
              <a:buClr>
                <a:srgbClr val="6ECECB"/>
              </a:buClr>
              <a:buFont typeface="Arial" panose="020B0604020202020204" pitchFamily="34" charset="0"/>
              <a:buChar char="•"/>
            </a:pPr>
            <a:r>
              <a:rPr lang="en-GB" sz="2400" spc="-20" dirty="0">
                <a:solidFill>
                  <a:schemeClr val="tx1"/>
                </a:solidFill>
              </a:rPr>
              <a:t> </a:t>
            </a:r>
            <a:r>
              <a:rPr lang="sl-SI" sz="2400" spc="-20" dirty="0">
                <a:solidFill>
                  <a:schemeClr val="tx1"/>
                </a:solidFill>
              </a:rPr>
              <a:t>Izstop iz lika med dogajanjem</a:t>
            </a:r>
            <a:r>
              <a:rPr lang="en-GB" sz="2400" spc="-20" dirty="0">
                <a:solidFill>
                  <a:schemeClr val="tx1"/>
                </a:solidFill>
              </a:rPr>
              <a:t>.</a:t>
            </a:r>
          </a:p>
          <a:p>
            <a:pPr>
              <a:lnSpc>
                <a:spcPct val="150000"/>
              </a:lnSpc>
              <a:buClr>
                <a:srgbClr val="6ECECB"/>
              </a:buClr>
              <a:buFont typeface="Arial" panose="020B0604020202020204" pitchFamily="34" charset="0"/>
              <a:buChar char="•"/>
            </a:pPr>
            <a:r>
              <a:rPr lang="en-GB" sz="2400" spc="-20" dirty="0"/>
              <a:t> Ne</a:t>
            </a:r>
            <a:r>
              <a:rPr lang="sl-SI" sz="2400" spc="-20" dirty="0"/>
              <a:t>primerno obnašanje ali oblačila, ki ne ustrezajo vlogi</a:t>
            </a:r>
            <a:r>
              <a:rPr lang="en-GB" sz="2400" spc="-20" dirty="0"/>
              <a:t>.</a:t>
            </a:r>
          </a:p>
          <a:p>
            <a:pPr>
              <a:lnSpc>
                <a:spcPct val="150000"/>
              </a:lnSpc>
              <a:buClr>
                <a:srgbClr val="6ECECB"/>
              </a:buClr>
              <a:buFont typeface="Arial" panose="020B0604020202020204" pitchFamily="34" charset="0"/>
              <a:buChar char="•"/>
            </a:pPr>
            <a:r>
              <a:rPr lang="en-GB" sz="2400" spc="-20" dirty="0"/>
              <a:t> </a:t>
            </a:r>
            <a:r>
              <a:rPr lang="sl-SI" sz="2400" spc="-20" dirty="0"/>
              <a:t>Prekomerno ‚servisiranje‘ gosta</a:t>
            </a:r>
            <a:r>
              <a:rPr lang="en-GB" sz="2400" spc="-20" dirty="0">
                <a:solidFill>
                  <a:schemeClr val="tx1"/>
                </a:solidFill>
              </a:rPr>
              <a:t> (</a:t>
            </a:r>
            <a:r>
              <a:rPr lang="sl-SI" sz="2400" spc="-20" dirty="0">
                <a:solidFill>
                  <a:schemeClr val="tx1"/>
                </a:solidFill>
              </a:rPr>
              <a:t>na račun gostove intime in zasebnosti</a:t>
            </a:r>
            <a:r>
              <a:rPr lang="en-GB" sz="2400" spc="-20" dirty="0">
                <a:solidFill>
                  <a:schemeClr val="tx1"/>
                </a:solidFill>
              </a:rPr>
              <a:t>)..</a:t>
            </a:r>
          </a:p>
          <a:p>
            <a:pPr>
              <a:lnSpc>
                <a:spcPct val="150000"/>
              </a:lnSpc>
              <a:buClr>
                <a:srgbClr val="6ECECB"/>
              </a:buClr>
              <a:buFont typeface="Arial" panose="020B0604020202020204" pitchFamily="34" charset="0"/>
              <a:buChar char="•"/>
            </a:pPr>
            <a:r>
              <a:rPr lang="en-GB" sz="2400" spc="-20" dirty="0">
                <a:solidFill>
                  <a:schemeClr val="tx1"/>
                </a:solidFill>
              </a:rPr>
              <a:t> </a:t>
            </a:r>
            <a:r>
              <a:rPr lang="sl-SI" sz="2400" spc="-20" dirty="0"/>
              <a:t>Zasičenje gosta s sporočili in znaki</a:t>
            </a:r>
            <a:r>
              <a:rPr lang="en-GB" sz="2400" spc="-20" dirty="0"/>
              <a:t>.</a:t>
            </a:r>
            <a:endParaRPr lang="en-GB" sz="2400" spc="-20" dirty="0">
              <a:solidFill>
                <a:schemeClr val="tx1"/>
              </a:solidFill>
            </a:endParaRPr>
          </a:p>
          <a:p>
            <a:pPr>
              <a:lnSpc>
                <a:spcPct val="150000"/>
              </a:lnSpc>
              <a:buClr>
                <a:srgbClr val="6ECECB"/>
              </a:buClr>
              <a:buFont typeface="Arial" panose="020B0604020202020204" pitchFamily="34" charset="0"/>
              <a:buChar char="•"/>
            </a:pPr>
            <a:r>
              <a:rPr lang="en-GB" sz="2400" spc="-20" dirty="0">
                <a:solidFill>
                  <a:schemeClr val="tx1"/>
                </a:solidFill>
              </a:rPr>
              <a:t> </a:t>
            </a:r>
            <a:r>
              <a:rPr lang="sl-SI" sz="2400" spc="-20" dirty="0"/>
              <a:t>Prekinjanje interakcije in toka dogajanja.</a:t>
            </a:r>
            <a:endParaRPr lang="en-GB" sz="2400" spc="-20" dirty="0">
              <a:solidFill>
                <a:schemeClr val="tx1"/>
              </a:solidFill>
            </a:endParaRPr>
          </a:p>
          <a:p>
            <a:pPr>
              <a:lnSpc>
                <a:spcPct val="150000"/>
              </a:lnSpc>
              <a:buClr>
                <a:srgbClr val="6ECECB"/>
              </a:buClr>
              <a:buFont typeface="Arial" panose="020B0604020202020204" pitchFamily="34" charset="0"/>
              <a:buChar char="•"/>
            </a:pPr>
            <a:r>
              <a:rPr lang="en-GB" sz="2400" spc="-20" dirty="0">
                <a:solidFill>
                  <a:schemeClr val="tx1"/>
                </a:solidFill>
              </a:rPr>
              <a:t> U</a:t>
            </a:r>
            <a:r>
              <a:rPr lang="sl-SI" sz="2400" spc="-20" dirty="0">
                <a:solidFill>
                  <a:schemeClr val="tx1"/>
                </a:solidFill>
              </a:rPr>
              <a:t>poraba negativnih stavkov</a:t>
            </a:r>
            <a:r>
              <a:rPr lang="en-GB" sz="2400" spc="-20" dirty="0">
                <a:solidFill>
                  <a:schemeClr val="tx1"/>
                </a:solidFill>
              </a:rPr>
              <a:t> (</a:t>
            </a:r>
            <a:r>
              <a:rPr lang="en-GB" sz="2400" i="1" spc="-20" dirty="0">
                <a:solidFill>
                  <a:schemeClr val="tx1"/>
                </a:solidFill>
              </a:rPr>
              <a:t>e.g., </a:t>
            </a:r>
            <a:r>
              <a:rPr lang="sl-SI" sz="2400" i="1" spc="-20" dirty="0">
                <a:solidFill>
                  <a:schemeClr val="tx1"/>
                </a:solidFill>
              </a:rPr>
              <a:t>ne stopajte na rože!</a:t>
            </a:r>
            <a:r>
              <a:rPr lang="en-GB" sz="2400" spc="-20" dirty="0">
                <a:solidFill>
                  <a:schemeClr val="tx1"/>
                </a:solidFill>
              </a:rPr>
              <a:t>).</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#3: </a:t>
            </a:r>
            <a:r>
              <a:rPr lang="en-US" sz="3600" b="1" dirty="0" err="1"/>
              <a:t>Elimina</a:t>
            </a:r>
            <a:r>
              <a:rPr lang="sl-SI" sz="3600" b="1" dirty="0" err="1"/>
              <a:t>cija</a:t>
            </a:r>
            <a:r>
              <a:rPr lang="sl-SI" sz="3600" b="1" dirty="0"/>
              <a:t> negativnih vtisov</a:t>
            </a:r>
            <a:endParaRPr lang="en-US" sz="3600" b="1" dirty="0"/>
          </a:p>
        </p:txBody>
      </p:sp>
      <p:pic>
        <p:nvPicPr>
          <p:cNvPr id="3" name="Imagem 2">
            <a:extLst>
              <a:ext uri="{FF2B5EF4-FFF2-40B4-BE49-F238E27FC236}">
                <a16:creationId xmlns:a16="http://schemas.microsoft.com/office/drawing/2014/main" id="{19341AD2-B2CA-4A82-AFF3-E9A383548540}"/>
              </a:ext>
            </a:extLst>
          </p:cNvPr>
          <p:cNvPicPr>
            <a:picLocks noChangeAspect="1"/>
          </p:cNvPicPr>
          <p:nvPr/>
        </p:nvPicPr>
        <p:blipFill>
          <a:blip r:embed="rId3"/>
          <a:stretch>
            <a:fillRect/>
          </a:stretch>
        </p:blipFill>
        <p:spPr>
          <a:xfrm>
            <a:off x="9338553" y="2660692"/>
            <a:ext cx="2647305" cy="1985478"/>
          </a:xfrm>
          <a:prstGeom prst="rect">
            <a:avLst/>
          </a:prstGeom>
        </p:spPr>
      </p:pic>
      <p:pic>
        <p:nvPicPr>
          <p:cNvPr id="11" name="Imagem 10">
            <a:extLst>
              <a:ext uri="{FF2B5EF4-FFF2-40B4-BE49-F238E27FC236}">
                <a16:creationId xmlns:a16="http://schemas.microsoft.com/office/drawing/2014/main" id="{5F3E165E-38BF-428A-94C4-3CB811CF034C}"/>
              </a:ext>
            </a:extLst>
          </p:cNvPr>
          <p:cNvPicPr>
            <a:picLocks noChangeAspect="1"/>
          </p:cNvPicPr>
          <p:nvPr/>
        </p:nvPicPr>
        <p:blipFill rotWithShape="1">
          <a:blip r:embed="rId4"/>
          <a:srcRect l="1609" t="1930" r="1827" b="2795"/>
          <a:stretch/>
        </p:blipFill>
        <p:spPr>
          <a:xfrm>
            <a:off x="10010225" y="4742986"/>
            <a:ext cx="1975633" cy="1305227"/>
          </a:xfrm>
          <a:prstGeom prst="rect">
            <a:avLst/>
          </a:prstGeom>
        </p:spPr>
      </p:pic>
      <p:pic>
        <p:nvPicPr>
          <p:cNvPr id="25" name="Imagem 24">
            <a:extLst>
              <a:ext uri="{FF2B5EF4-FFF2-40B4-BE49-F238E27FC236}">
                <a16:creationId xmlns:a16="http://schemas.microsoft.com/office/drawing/2014/main" id="{C56C347C-D9F4-48FA-AAB2-E30C251B0EEC}"/>
              </a:ext>
            </a:extLst>
          </p:cNvPr>
          <p:cNvPicPr>
            <a:picLocks noChangeAspect="1"/>
          </p:cNvPicPr>
          <p:nvPr/>
        </p:nvPicPr>
        <p:blipFill>
          <a:blip r:embed="rId5"/>
          <a:stretch>
            <a:fillRect/>
          </a:stretch>
        </p:blipFill>
        <p:spPr>
          <a:xfrm>
            <a:off x="7964937" y="4740708"/>
            <a:ext cx="1956887" cy="1305228"/>
          </a:xfrm>
          <a:prstGeom prst="rect">
            <a:avLst/>
          </a:prstGeom>
        </p:spPr>
      </p:pic>
      <p:sp>
        <p:nvSpPr>
          <p:cNvPr id="12" name="CaixaDeTexto 11">
            <a:extLst>
              <a:ext uri="{FF2B5EF4-FFF2-40B4-BE49-F238E27FC236}">
                <a16:creationId xmlns:a16="http://schemas.microsoft.com/office/drawing/2014/main" id="{2BDEBD1F-F652-433D-99EA-BCE766F73FA5}"/>
              </a:ext>
            </a:extLst>
          </p:cNvPr>
          <p:cNvSpPr txBox="1"/>
          <p:nvPr/>
        </p:nvSpPr>
        <p:spPr>
          <a:xfrm>
            <a:off x="1215749" y="959749"/>
            <a:ext cx="10451643" cy="553998"/>
          </a:xfrm>
          <a:prstGeom prst="rect">
            <a:avLst/>
          </a:prstGeom>
          <a:noFill/>
        </p:spPr>
        <p:txBody>
          <a:bodyPr wrap="square" rtlCol="0">
            <a:spAutoFit/>
          </a:bodyPr>
          <a:lstStyle/>
          <a:p>
            <a:r>
              <a:rPr lang="sl-SI" sz="3000" b="1" spc="-20" dirty="0">
                <a:solidFill>
                  <a:srgbClr val="6ECECB"/>
                </a:solidFill>
              </a:rPr>
              <a:t>Čemu se je potrebno izogniti</a:t>
            </a:r>
            <a:r>
              <a:rPr lang="en-GB" sz="3000" b="1" spc="-20" dirty="0">
                <a:solidFill>
                  <a:srgbClr val="6ECECB"/>
                </a:solidFill>
              </a:rPr>
              <a:t>:</a:t>
            </a:r>
          </a:p>
        </p:txBody>
      </p:sp>
      <p:pic>
        <p:nvPicPr>
          <p:cNvPr id="16" name="Imagem 15">
            <a:extLst>
              <a:ext uri="{FF2B5EF4-FFF2-40B4-BE49-F238E27FC236}">
                <a16:creationId xmlns:a16="http://schemas.microsoft.com/office/drawing/2014/main" id="{67FDA700-F0ED-4B7A-BB2D-A4AE464E9DCC}"/>
              </a:ext>
            </a:extLst>
          </p:cNvPr>
          <p:cNvPicPr>
            <a:picLocks/>
          </p:cNvPicPr>
          <p:nvPr/>
        </p:nvPicPr>
        <p:blipFill>
          <a:blip r:embed="rId6"/>
          <a:stretch>
            <a:fillRect/>
          </a:stretch>
        </p:blipFill>
        <p:spPr>
          <a:xfrm flipH="1">
            <a:off x="768288" y="1074748"/>
            <a:ext cx="324000" cy="324000"/>
          </a:xfrm>
          <a:prstGeom prst="rect">
            <a:avLst/>
          </a:prstGeom>
        </p:spPr>
      </p:pic>
      <p:sp>
        <p:nvSpPr>
          <p:cNvPr id="2" name="CaixaDeTexto 1">
            <a:extLst>
              <a:ext uri="{FF2B5EF4-FFF2-40B4-BE49-F238E27FC236}">
                <a16:creationId xmlns:a16="http://schemas.microsoft.com/office/drawing/2014/main" id="{95A050EB-84BB-4B8A-BA5B-E5B91373FEAB}"/>
              </a:ext>
            </a:extLst>
          </p:cNvPr>
          <p:cNvSpPr txBox="1"/>
          <p:nvPr/>
        </p:nvSpPr>
        <p:spPr>
          <a:xfrm>
            <a:off x="9169506" y="6061595"/>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163314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#4: </a:t>
            </a:r>
            <a:r>
              <a:rPr lang="sl-SI" sz="3600" b="1" dirty="0"/>
              <a:t>Spominki</a:t>
            </a:r>
            <a:endParaRPr lang="en-US" sz="3600" b="1" dirty="0"/>
          </a:p>
        </p:txBody>
      </p:sp>
      <p:sp>
        <p:nvSpPr>
          <p:cNvPr id="2" name="CaixaDeTexto 1">
            <a:extLst>
              <a:ext uri="{FF2B5EF4-FFF2-40B4-BE49-F238E27FC236}">
                <a16:creationId xmlns:a16="http://schemas.microsoft.com/office/drawing/2014/main" id="{929112E5-416C-4799-BBDF-2A7496311589}"/>
              </a:ext>
            </a:extLst>
          </p:cNvPr>
          <p:cNvSpPr txBox="1"/>
          <p:nvPr/>
        </p:nvSpPr>
        <p:spPr>
          <a:xfrm>
            <a:off x="6085266" y="720799"/>
            <a:ext cx="5928360" cy="1815882"/>
          </a:xfrm>
          <a:prstGeom prst="rect">
            <a:avLst/>
          </a:prstGeom>
          <a:noFill/>
        </p:spPr>
        <p:txBody>
          <a:bodyPr wrap="square">
            <a:spAutoFit/>
          </a:bodyPr>
          <a:lstStyle/>
          <a:p>
            <a:pPr algn="ctr"/>
            <a:r>
              <a:rPr lang="en-GB" sz="2800" b="1" i="1" dirty="0">
                <a:solidFill>
                  <a:srgbClr val="F7981D"/>
                </a:solidFill>
              </a:rPr>
              <a:t>“</a:t>
            </a:r>
            <a:r>
              <a:rPr lang="sl-SI" sz="2800" b="1" i="1" dirty="0">
                <a:solidFill>
                  <a:srgbClr val="F7981D"/>
                </a:solidFill>
              </a:rPr>
              <a:t>Gostje se odločijo za nakup spominkov ter otipljivih predmetov, ki jih spominjajo na izkušnjo, ki jo želijo ohraniti v spominu</a:t>
            </a:r>
            <a:r>
              <a:rPr lang="en-GB" sz="2800" b="1" i="1" dirty="0">
                <a:solidFill>
                  <a:srgbClr val="F7981D"/>
                </a:solidFill>
              </a:rPr>
              <a:t>”</a:t>
            </a:r>
            <a:endParaRPr lang="en-GB" sz="2800" dirty="0">
              <a:solidFill>
                <a:srgbClr val="F7981D"/>
              </a:solidFill>
            </a:endParaRPr>
          </a:p>
        </p:txBody>
      </p:sp>
      <p:sp>
        <p:nvSpPr>
          <p:cNvPr id="4" name="CaixaDeTexto 3">
            <a:extLst>
              <a:ext uri="{FF2B5EF4-FFF2-40B4-BE49-F238E27FC236}">
                <a16:creationId xmlns:a16="http://schemas.microsoft.com/office/drawing/2014/main" id="{47E3805F-AE33-4159-803E-AA738FE1B1EE}"/>
              </a:ext>
            </a:extLst>
          </p:cNvPr>
          <p:cNvSpPr txBox="1"/>
          <p:nvPr/>
        </p:nvSpPr>
        <p:spPr>
          <a:xfrm>
            <a:off x="313989" y="1046457"/>
            <a:ext cx="5522607" cy="4866115"/>
          </a:xfrm>
          <a:prstGeom prst="rect">
            <a:avLst/>
          </a:prstGeom>
          <a:solidFill>
            <a:schemeClr val="bg1">
              <a:lumMod val="95000"/>
            </a:schemeClr>
          </a:solidFill>
        </p:spPr>
        <p:txBody>
          <a:bodyPr wrap="square">
            <a:noAutofit/>
          </a:bodyPr>
          <a:lstStyle/>
          <a:p>
            <a:pPr>
              <a:lnSpc>
                <a:spcPct val="150000"/>
              </a:lnSpc>
              <a:spcAft>
                <a:spcPts val="1200"/>
              </a:spcAft>
              <a:buClr>
                <a:srgbClr val="6ECECB"/>
              </a:buClr>
              <a:buFont typeface="Arial" panose="020B0604020202020204" pitchFamily="34" charset="0"/>
              <a:buChar char="•"/>
            </a:pPr>
            <a:r>
              <a:rPr lang="en-GB" sz="2400" spc="-20" dirty="0"/>
              <a:t> </a:t>
            </a:r>
            <a:r>
              <a:rPr lang="sl-SI" sz="2400" spc="-20" dirty="0"/>
              <a:t>Vključevanje spominkov z namenom, da se </a:t>
            </a:r>
            <a:r>
              <a:rPr lang="sl-SI" sz="2400" b="1" dirty="0"/>
              <a:t>izkušnja podaljša </a:t>
            </a:r>
            <a:r>
              <a:rPr lang="sl-SI" sz="2400" b="1" spc="-20" dirty="0"/>
              <a:t>in</a:t>
            </a:r>
            <a:r>
              <a:rPr lang="sl-SI" sz="2400" spc="-20" dirty="0"/>
              <a:t> </a:t>
            </a:r>
            <a:r>
              <a:rPr lang="sl-SI" sz="2400" b="1" spc="-20" dirty="0"/>
              <a:t>nadaljuje</a:t>
            </a:r>
            <a:r>
              <a:rPr lang="en-GB" sz="2400" b="1" spc="-20" dirty="0"/>
              <a:t>. </a:t>
            </a:r>
          </a:p>
          <a:p>
            <a:pPr>
              <a:lnSpc>
                <a:spcPct val="150000"/>
              </a:lnSpc>
              <a:spcAft>
                <a:spcPts val="1200"/>
              </a:spcAft>
              <a:buClr>
                <a:srgbClr val="6ECECB"/>
              </a:buClr>
              <a:buFont typeface="Arial" panose="020B0604020202020204" pitchFamily="34" charset="0"/>
              <a:buChar char="•"/>
            </a:pPr>
            <a:r>
              <a:rPr lang="en-GB" sz="2400" spc="-20" dirty="0"/>
              <a:t> </a:t>
            </a:r>
            <a:r>
              <a:rPr lang="sl-SI" sz="2400" spc="-20" dirty="0"/>
              <a:t>S spominki dosežemo, da se izkušnja </a:t>
            </a:r>
            <a:r>
              <a:rPr lang="sl-SI" sz="2400" b="1" spc="-20" dirty="0"/>
              <a:t>neprestano podoživlja</a:t>
            </a:r>
            <a:r>
              <a:rPr lang="sl-SI" sz="2400" spc="-20" dirty="0"/>
              <a:t> v gostovi glavi.</a:t>
            </a:r>
            <a:r>
              <a:rPr lang="en-GB" sz="2400" spc="-20" dirty="0"/>
              <a:t> </a:t>
            </a:r>
          </a:p>
          <a:p>
            <a:pPr>
              <a:lnSpc>
                <a:spcPct val="150000"/>
              </a:lnSpc>
              <a:spcAft>
                <a:spcPts val="1200"/>
              </a:spcAft>
              <a:buClr>
                <a:srgbClr val="6ECECB"/>
              </a:buClr>
              <a:buFont typeface="Arial" panose="020B0604020202020204" pitchFamily="34" charset="0"/>
              <a:buChar char="•"/>
            </a:pPr>
            <a:r>
              <a:rPr lang="en-GB" sz="2400" spc="-20" dirty="0"/>
              <a:t> </a:t>
            </a:r>
            <a:r>
              <a:rPr lang="sl-SI" sz="2400" spc="-20" dirty="0"/>
              <a:t>Sredstva za </a:t>
            </a:r>
            <a:r>
              <a:rPr lang="sl-SI" sz="2400" b="1" spc="-20" dirty="0"/>
              <a:t>privabljanje novih gostov</a:t>
            </a:r>
            <a:r>
              <a:rPr lang="en-GB" sz="2400" b="1" spc="-20" dirty="0"/>
              <a:t>.</a:t>
            </a:r>
          </a:p>
        </p:txBody>
      </p:sp>
      <p:pic>
        <p:nvPicPr>
          <p:cNvPr id="9" name="Imagem 8">
            <a:extLst>
              <a:ext uri="{FF2B5EF4-FFF2-40B4-BE49-F238E27FC236}">
                <a16:creationId xmlns:a16="http://schemas.microsoft.com/office/drawing/2014/main" id="{71779886-6BD4-4DDD-9469-A5B2C7168EA1}"/>
              </a:ext>
            </a:extLst>
          </p:cNvPr>
          <p:cNvPicPr>
            <a:picLocks noChangeAspect="1"/>
          </p:cNvPicPr>
          <p:nvPr/>
        </p:nvPicPr>
        <p:blipFill>
          <a:blip r:embed="rId3"/>
          <a:stretch>
            <a:fillRect/>
          </a:stretch>
        </p:blipFill>
        <p:spPr>
          <a:xfrm>
            <a:off x="7705280" y="4638588"/>
            <a:ext cx="2059019" cy="1373349"/>
          </a:xfrm>
          <a:prstGeom prst="rect">
            <a:avLst/>
          </a:prstGeom>
        </p:spPr>
      </p:pic>
      <p:pic>
        <p:nvPicPr>
          <p:cNvPr id="12" name="Imagem 11">
            <a:extLst>
              <a:ext uri="{FF2B5EF4-FFF2-40B4-BE49-F238E27FC236}">
                <a16:creationId xmlns:a16="http://schemas.microsoft.com/office/drawing/2014/main" id="{968C814B-CC4D-41DF-B230-55E8E7E3A27A}"/>
              </a:ext>
            </a:extLst>
          </p:cNvPr>
          <p:cNvPicPr>
            <a:picLocks noChangeAspect="1"/>
          </p:cNvPicPr>
          <p:nvPr/>
        </p:nvPicPr>
        <p:blipFill>
          <a:blip r:embed="rId4"/>
          <a:stretch>
            <a:fillRect/>
          </a:stretch>
        </p:blipFill>
        <p:spPr>
          <a:xfrm>
            <a:off x="8360889" y="3033045"/>
            <a:ext cx="1377114" cy="1455278"/>
          </a:xfrm>
          <a:prstGeom prst="rect">
            <a:avLst/>
          </a:prstGeom>
        </p:spPr>
      </p:pic>
      <p:pic>
        <p:nvPicPr>
          <p:cNvPr id="14" name="Imagem 13">
            <a:extLst>
              <a:ext uri="{FF2B5EF4-FFF2-40B4-BE49-F238E27FC236}">
                <a16:creationId xmlns:a16="http://schemas.microsoft.com/office/drawing/2014/main" id="{90BB075E-526B-4EC3-998B-7C7FC3E43EB4}"/>
              </a:ext>
            </a:extLst>
          </p:cNvPr>
          <p:cNvPicPr>
            <a:picLocks noChangeAspect="1"/>
          </p:cNvPicPr>
          <p:nvPr/>
        </p:nvPicPr>
        <p:blipFill>
          <a:blip r:embed="rId5"/>
          <a:stretch>
            <a:fillRect/>
          </a:stretch>
        </p:blipFill>
        <p:spPr>
          <a:xfrm>
            <a:off x="6114260" y="4094318"/>
            <a:ext cx="1454244" cy="1938991"/>
          </a:xfrm>
          <a:prstGeom prst="rect">
            <a:avLst/>
          </a:prstGeom>
        </p:spPr>
      </p:pic>
      <p:pic>
        <p:nvPicPr>
          <p:cNvPr id="16" name="Imagem 15">
            <a:extLst>
              <a:ext uri="{FF2B5EF4-FFF2-40B4-BE49-F238E27FC236}">
                <a16:creationId xmlns:a16="http://schemas.microsoft.com/office/drawing/2014/main" id="{BBF4D592-27EA-498C-AA17-67C3A49BE03A}"/>
              </a:ext>
            </a:extLst>
          </p:cNvPr>
          <p:cNvPicPr>
            <a:picLocks noChangeAspect="1"/>
          </p:cNvPicPr>
          <p:nvPr/>
        </p:nvPicPr>
        <p:blipFill>
          <a:blip r:embed="rId6"/>
          <a:stretch>
            <a:fillRect/>
          </a:stretch>
        </p:blipFill>
        <p:spPr>
          <a:xfrm>
            <a:off x="9901076" y="4392037"/>
            <a:ext cx="1775992" cy="1619899"/>
          </a:xfrm>
          <a:prstGeom prst="rect">
            <a:avLst/>
          </a:prstGeom>
        </p:spPr>
      </p:pic>
      <p:pic>
        <p:nvPicPr>
          <p:cNvPr id="18" name="Imagem 17">
            <a:extLst>
              <a:ext uri="{FF2B5EF4-FFF2-40B4-BE49-F238E27FC236}">
                <a16:creationId xmlns:a16="http://schemas.microsoft.com/office/drawing/2014/main" id="{F30B7683-5E1D-4BD1-8B23-8690060B291F}"/>
              </a:ext>
            </a:extLst>
          </p:cNvPr>
          <p:cNvPicPr>
            <a:picLocks noChangeAspect="1"/>
          </p:cNvPicPr>
          <p:nvPr/>
        </p:nvPicPr>
        <p:blipFill>
          <a:blip r:embed="rId7"/>
          <a:stretch>
            <a:fillRect/>
          </a:stretch>
        </p:blipFill>
        <p:spPr>
          <a:xfrm>
            <a:off x="9901076" y="2771070"/>
            <a:ext cx="1490013" cy="1490013"/>
          </a:xfrm>
          <a:prstGeom prst="rect">
            <a:avLst/>
          </a:prstGeom>
        </p:spPr>
      </p:pic>
      <p:pic>
        <p:nvPicPr>
          <p:cNvPr id="20" name="Imagem 19">
            <a:extLst>
              <a:ext uri="{FF2B5EF4-FFF2-40B4-BE49-F238E27FC236}">
                <a16:creationId xmlns:a16="http://schemas.microsoft.com/office/drawing/2014/main" id="{8BED0180-586E-4707-AAB7-35100AA3487A}"/>
              </a:ext>
            </a:extLst>
          </p:cNvPr>
          <p:cNvPicPr>
            <a:picLocks noChangeAspect="1"/>
          </p:cNvPicPr>
          <p:nvPr/>
        </p:nvPicPr>
        <p:blipFill>
          <a:blip r:embed="rId8"/>
          <a:stretch>
            <a:fillRect/>
          </a:stretch>
        </p:blipFill>
        <p:spPr>
          <a:xfrm>
            <a:off x="6470890" y="2834300"/>
            <a:ext cx="1753222" cy="1169386"/>
          </a:xfrm>
          <a:prstGeom prst="rect">
            <a:avLst/>
          </a:prstGeom>
        </p:spPr>
      </p:pic>
      <p:sp>
        <p:nvSpPr>
          <p:cNvPr id="11" name="CaixaDeTexto 10">
            <a:extLst>
              <a:ext uri="{FF2B5EF4-FFF2-40B4-BE49-F238E27FC236}">
                <a16:creationId xmlns:a16="http://schemas.microsoft.com/office/drawing/2014/main" id="{CDECA5F2-562C-4C19-B16E-EEA52B1D2207}"/>
              </a:ext>
            </a:extLst>
          </p:cNvPr>
          <p:cNvSpPr txBox="1"/>
          <p:nvPr/>
        </p:nvSpPr>
        <p:spPr>
          <a:xfrm>
            <a:off x="9169506" y="6061595"/>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45678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2"/>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2"/>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2"/>
          <a:stretch>
            <a:fillRect/>
          </a:stretch>
        </p:blipFill>
        <p:spPr>
          <a:xfrm>
            <a:off x="6869710" y="4500963"/>
            <a:ext cx="360000" cy="360000"/>
          </a:xfrm>
          <a:prstGeom prst="rect">
            <a:avLst/>
          </a:prstGeom>
        </p:spPr>
      </p:pic>
      <p:sp>
        <p:nvSpPr>
          <p:cNvPr id="4" name="Označba mesta slike 3">
            <a:extLst>
              <a:ext uri="{FF2B5EF4-FFF2-40B4-BE49-F238E27FC236}">
                <a16:creationId xmlns:a16="http://schemas.microsoft.com/office/drawing/2014/main" id="{D5F5CCEF-DC94-4C10-A0FB-9606B195BA43}"/>
              </a:ext>
            </a:extLst>
          </p:cNvPr>
          <p:cNvSpPr>
            <a:spLocks noGrp="1"/>
          </p:cNvSpPr>
          <p:nvPr>
            <p:ph type="pic" sz="quarter" idx="15"/>
          </p:nvPr>
        </p:nvSpPr>
        <p:spPr/>
      </p:sp>
      <p:pic>
        <p:nvPicPr>
          <p:cNvPr id="29" name="Imagem 44">
            <a:extLst>
              <a:ext uri="{FF2B5EF4-FFF2-40B4-BE49-F238E27FC236}">
                <a16:creationId xmlns:a16="http://schemas.microsoft.com/office/drawing/2014/main" id="{621DCAC3-3C5F-40F3-A935-2F533210A1CA}"/>
              </a:ext>
            </a:extLst>
          </p:cNvPr>
          <p:cNvPicPr>
            <a:picLocks noChangeAspect="1"/>
          </p:cNvPicPr>
          <p:nvPr/>
        </p:nvPicPr>
        <p:blipFill>
          <a:blip r:embed="rId2"/>
          <a:stretch>
            <a:fillRect/>
          </a:stretch>
        </p:blipFill>
        <p:spPr>
          <a:xfrm>
            <a:off x="6890205" y="3380324"/>
            <a:ext cx="360000" cy="360000"/>
          </a:xfrm>
          <a:prstGeom prst="rect">
            <a:avLst/>
          </a:prstGeom>
        </p:spPr>
      </p:pic>
      <p:pic>
        <p:nvPicPr>
          <p:cNvPr id="33" name="Imagem 44">
            <a:extLst>
              <a:ext uri="{FF2B5EF4-FFF2-40B4-BE49-F238E27FC236}">
                <a16:creationId xmlns:a16="http://schemas.microsoft.com/office/drawing/2014/main" id="{CECC6A4C-E82C-4D75-BEAA-620536DBF369}"/>
              </a:ext>
            </a:extLst>
          </p:cNvPr>
          <p:cNvPicPr>
            <a:picLocks noChangeAspect="1"/>
          </p:cNvPicPr>
          <p:nvPr/>
        </p:nvPicPr>
        <p:blipFill>
          <a:blip r:embed="rId2"/>
          <a:stretch>
            <a:fillRect/>
          </a:stretch>
        </p:blipFill>
        <p:spPr>
          <a:xfrm>
            <a:off x="6897545" y="2804443"/>
            <a:ext cx="360000" cy="360000"/>
          </a:xfrm>
          <a:prstGeom prst="rect">
            <a:avLst/>
          </a:prstGeom>
        </p:spPr>
      </p:pic>
      <p:pic>
        <p:nvPicPr>
          <p:cNvPr id="34" name="Imagem 44">
            <a:extLst>
              <a:ext uri="{FF2B5EF4-FFF2-40B4-BE49-F238E27FC236}">
                <a16:creationId xmlns:a16="http://schemas.microsoft.com/office/drawing/2014/main" id="{ADDF2983-497E-41D1-B6FA-048CFD33842D}"/>
              </a:ext>
            </a:extLst>
          </p:cNvPr>
          <p:cNvPicPr>
            <a:picLocks noChangeAspect="1"/>
          </p:cNvPicPr>
          <p:nvPr/>
        </p:nvPicPr>
        <p:blipFill>
          <a:blip r:embed="rId2"/>
          <a:stretch>
            <a:fillRect/>
          </a:stretch>
        </p:blipFill>
        <p:spPr>
          <a:xfrm>
            <a:off x="6888995" y="2214187"/>
            <a:ext cx="360000" cy="360000"/>
          </a:xfrm>
          <a:prstGeom prst="rect">
            <a:avLst/>
          </a:prstGeom>
        </p:spPr>
      </p:pic>
      <p:pic>
        <p:nvPicPr>
          <p:cNvPr id="41" name="Imagem 44">
            <a:extLst>
              <a:ext uri="{FF2B5EF4-FFF2-40B4-BE49-F238E27FC236}">
                <a16:creationId xmlns:a16="http://schemas.microsoft.com/office/drawing/2014/main" id="{EB99EBAA-C802-4195-A3EA-010D0FFD9074}"/>
              </a:ext>
            </a:extLst>
          </p:cNvPr>
          <p:cNvPicPr>
            <a:picLocks noChangeAspect="1"/>
          </p:cNvPicPr>
          <p:nvPr/>
        </p:nvPicPr>
        <p:blipFill>
          <a:blip r:embed="rId2"/>
          <a:stretch>
            <a:fillRect/>
          </a:stretch>
        </p:blipFill>
        <p:spPr>
          <a:xfrm>
            <a:off x="6866392" y="3945548"/>
            <a:ext cx="360000" cy="360000"/>
          </a:xfrm>
          <a:prstGeom prst="rect">
            <a:avLst/>
          </a:prstGeom>
        </p:spPr>
      </p:pic>
      <p:sp>
        <p:nvSpPr>
          <p:cNvPr id="43" name="Retângulo 25">
            <a:extLst>
              <a:ext uri="{FF2B5EF4-FFF2-40B4-BE49-F238E27FC236}">
                <a16:creationId xmlns:a16="http://schemas.microsoft.com/office/drawing/2014/main" id="{CB07BD5A-24A3-4452-8B9D-4C0BD235282C}"/>
              </a:ext>
            </a:extLst>
          </p:cNvPr>
          <p:cNvSpPr/>
          <p:nvPr/>
        </p:nvSpPr>
        <p:spPr>
          <a:xfrm>
            <a:off x="360413" y="447303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GB" sz="2400" b="1" dirty="0" err="1">
                <a:solidFill>
                  <a:schemeClr val="bg1">
                    <a:lumMod val="65000"/>
                  </a:schemeClr>
                </a:solidFill>
                <a:effectLst>
                  <a:outerShdw blurRad="38100" dist="38100" dir="2700000" algn="tl">
                    <a:srgbClr val="000000">
                      <a:alpha val="43137"/>
                    </a:srgbClr>
                  </a:outerShdw>
                </a:effectLst>
              </a:rPr>
              <a:t>Ustvari</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svoje</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velneško</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podjetje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6" name="Retângulo 17">
            <a:extLst>
              <a:ext uri="{FF2B5EF4-FFF2-40B4-BE49-F238E27FC236}">
                <a16:creationId xmlns:a16="http://schemas.microsoft.com/office/drawing/2014/main" id="{53DA5DE2-EE79-4909-8C30-6F85A3533C93}"/>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37" name="Imagem 41">
            <a:extLst>
              <a:ext uri="{FF2B5EF4-FFF2-40B4-BE49-F238E27FC236}">
                <a16:creationId xmlns:a16="http://schemas.microsoft.com/office/drawing/2014/main" id="{9E325A7D-6E67-4017-93EA-64BA513374DA}"/>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23" name="Imagem 41">
            <a:extLst>
              <a:ext uri="{FF2B5EF4-FFF2-40B4-BE49-F238E27FC236}">
                <a16:creationId xmlns:a16="http://schemas.microsoft.com/office/drawing/2014/main" id="{A2D82DE8-B9FB-48EA-9A24-F79FF4DFBBB1}"/>
              </a:ext>
            </a:extLst>
          </p:cNvPr>
          <p:cNvPicPr>
            <a:picLocks noChangeAspect="1"/>
          </p:cNvPicPr>
          <p:nvPr/>
        </p:nvPicPr>
        <p:blipFill>
          <a:blip r:embed="rId3"/>
          <a:stretch>
            <a:fillRect/>
          </a:stretch>
        </p:blipFill>
        <p:spPr>
          <a:xfrm>
            <a:off x="6866392" y="1613537"/>
            <a:ext cx="360000" cy="360000"/>
          </a:xfrm>
          <a:prstGeom prst="rect">
            <a:avLst/>
          </a:prstGeom>
        </p:spPr>
      </p:pic>
      <p:pic>
        <p:nvPicPr>
          <p:cNvPr id="30" name="Marcador de Posição da Imagem 5">
            <a:extLst>
              <a:ext uri="{FF2B5EF4-FFF2-40B4-BE49-F238E27FC236}">
                <a16:creationId xmlns:a16="http://schemas.microsoft.com/office/drawing/2014/main" id="{3801601A-2325-43E3-8396-8D55633A2B4C}"/>
              </a:ext>
            </a:extLst>
          </p:cNvPr>
          <p:cNvPicPr>
            <a:picLocks noChangeAspect="1"/>
          </p:cNvPicPr>
          <p:nvPr/>
        </p:nvPicPr>
        <p:blipFill>
          <a:blip r:embed="rId4"/>
          <a:srcRect l="7999" r="7999"/>
          <a:stretch>
            <a:fillRect/>
          </a:stretch>
        </p:blipFill>
        <p:spPr>
          <a:xfrm>
            <a:off x="8802435" y="1223694"/>
            <a:ext cx="3389565" cy="4100336"/>
          </a:xfrm>
          <a:prstGeom prst="rect">
            <a:avLst/>
          </a:prstGeom>
        </p:spPr>
      </p:pic>
      <p:sp>
        <p:nvSpPr>
          <p:cNvPr id="24" name="Seta: Pentágono 36">
            <a:extLst>
              <a:ext uri="{FF2B5EF4-FFF2-40B4-BE49-F238E27FC236}">
                <a16:creationId xmlns:a16="http://schemas.microsoft.com/office/drawing/2014/main" id="{7EA6BA78-DC3D-46F5-B78B-1BEE0E620AB6}"/>
              </a:ext>
            </a:extLst>
          </p:cNvPr>
          <p:cNvSpPr/>
          <p:nvPr/>
        </p:nvSpPr>
        <p:spPr>
          <a:xfrm>
            <a:off x="360420" y="2164660"/>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III. </a:t>
            </a:r>
            <a:r>
              <a:rPr lang="sl-SI" sz="2800" b="1" dirty="0">
                <a:effectLst>
                  <a:outerShdw blurRad="38100" dist="38100" dir="2700000" algn="tl">
                    <a:srgbClr val="000000">
                      <a:alpha val="43137"/>
                    </a:srgbClr>
                  </a:outerShdw>
                </a:effectLst>
              </a:rPr>
              <a:t>Izkustvena ekonomija</a:t>
            </a:r>
            <a:endParaRPr lang="en-GB" sz="2800" b="1" dirty="0">
              <a:effectLst>
                <a:outerShdw blurRad="38100" dist="38100" dir="2700000" algn="tl">
                  <a:srgbClr val="000000">
                    <a:alpha val="43137"/>
                  </a:srgbClr>
                </a:outerShdw>
              </a:effectLst>
            </a:endParaRPr>
          </a:p>
        </p:txBody>
      </p:sp>
      <p:sp>
        <p:nvSpPr>
          <p:cNvPr id="35" name="Retângulo 29">
            <a:extLst>
              <a:ext uri="{FF2B5EF4-FFF2-40B4-BE49-F238E27FC236}">
                <a16:creationId xmlns:a16="http://schemas.microsoft.com/office/drawing/2014/main" id="{83D71092-73E7-45F2-9584-D20BA7FF6656}"/>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1723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#4: </a:t>
            </a:r>
            <a:r>
              <a:rPr lang="sl-SI" sz="3600" b="1" dirty="0"/>
              <a:t>Spominki</a:t>
            </a:r>
            <a:endParaRPr lang="en-US" sz="3600" b="1" dirty="0"/>
          </a:p>
        </p:txBody>
      </p:sp>
      <p:sp>
        <p:nvSpPr>
          <p:cNvPr id="6" name="CaixaDeTexto 5">
            <a:extLst>
              <a:ext uri="{FF2B5EF4-FFF2-40B4-BE49-F238E27FC236}">
                <a16:creationId xmlns:a16="http://schemas.microsoft.com/office/drawing/2014/main" id="{7A097B03-5800-4BB3-8183-155C0A980B68}"/>
              </a:ext>
            </a:extLst>
          </p:cNvPr>
          <p:cNvSpPr txBox="1"/>
          <p:nvPr/>
        </p:nvSpPr>
        <p:spPr>
          <a:xfrm>
            <a:off x="381912" y="1046457"/>
            <a:ext cx="7001382" cy="2474956"/>
          </a:xfrm>
          <a:prstGeom prst="rect">
            <a:avLst/>
          </a:prstGeom>
          <a:solidFill>
            <a:srgbClr val="6ECECB"/>
          </a:solidFill>
        </p:spPr>
        <p:txBody>
          <a:bodyPr wrap="square" rtlCol="0">
            <a:noAutofit/>
          </a:bodyPr>
          <a:lstStyle/>
          <a:p>
            <a:pPr>
              <a:lnSpc>
                <a:spcPct val="150000"/>
              </a:lnSpc>
              <a:buClr>
                <a:srgbClr val="F7981D"/>
              </a:buClr>
            </a:pPr>
            <a:r>
              <a:rPr lang="sl-SI" sz="3000" b="1" spc="-30" dirty="0">
                <a:solidFill>
                  <a:schemeClr val="bg1"/>
                </a:solidFill>
                <a:effectLst>
                  <a:outerShdw blurRad="38100" dist="38100" dir="2700000" algn="tl">
                    <a:srgbClr val="000000">
                      <a:alpha val="43137"/>
                    </a:srgbClr>
                  </a:outerShdw>
                </a:effectLst>
              </a:rPr>
              <a:t>Zakaj imajo ljudje radi spominke</a:t>
            </a:r>
            <a:r>
              <a:rPr lang="en-GB" sz="3000" b="1" spc="-30" dirty="0">
                <a:solidFill>
                  <a:schemeClr val="bg1"/>
                </a:solidFill>
                <a:effectLst>
                  <a:outerShdw blurRad="38100" dist="38100" dir="2700000" algn="tl">
                    <a:srgbClr val="000000">
                      <a:alpha val="43137"/>
                    </a:srgbClr>
                  </a:outerShdw>
                </a:effectLst>
              </a:rPr>
              <a:t>?</a:t>
            </a:r>
          </a:p>
          <a:p>
            <a:pPr>
              <a:lnSpc>
                <a:spcPct val="150000"/>
              </a:lnSpc>
              <a:buClr>
                <a:srgbClr val="FDDE00"/>
              </a:buClr>
              <a:buFont typeface="Arial" panose="020B0604020202020204" pitchFamily="34" charset="0"/>
              <a:buChar char="•"/>
            </a:pPr>
            <a:r>
              <a:rPr lang="en-GB" sz="2400" b="1" spc="-30" dirty="0"/>
              <a:t> </a:t>
            </a:r>
            <a:r>
              <a:rPr lang="sl-SI" sz="2400" b="1" spc="-30" dirty="0"/>
              <a:t>Predstavljajo spomin na izkušnjo</a:t>
            </a:r>
            <a:r>
              <a:rPr lang="en-GB" sz="2400" b="1" spc="-30" dirty="0"/>
              <a:t>.</a:t>
            </a:r>
          </a:p>
          <a:p>
            <a:pPr>
              <a:lnSpc>
                <a:spcPct val="150000"/>
              </a:lnSpc>
              <a:buClr>
                <a:srgbClr val="FDDE00"/>
              </a:buClr>
              <a:buFont typeface="Arial" panose="020B0604020202020204" pitchFamily="34" charset="0"/>
              <a:buChar char="•"/>
            </a:pPr>
            <a:r>
              <a:rPr lang="en-GB" sz="2400" b="1" spc="-30" dirty="0"/>
              <a:t> </a:t>
            </a:r>
            <a:r>
              <a:rPr lang="sl-SI" sz="2400" b="1" spc="-30" dirty="0"/>
              <a:t>Drugim ljudem želimo pokazati, kaj smo doživeli</a:t>
            </a:r>
            <a:r>
              <a:rPr lang="en-GB" sz="2400" b="1" spc="-30" dirty="0"/>
              <a:t>.</a:t>
            </a:r>
          </a:p>
          <a:p>
            <a:pPr>
              <a:lnSpc>
                <a:spcPct val="150000"/>
              </a:lnSpc>
              <a:buClr>
                <a:srgbClr val="FDDE00"/>
              </a:buClr>
              <a:buFont typeface="Arial" panose="020B0604020202020204" pitchFamily="34" charset="0"/>
              <a:buChar char="•"/>
            </a:pPr>
            <a:r>
              <a:rPr lang="en-GB" sz="2400" b="1" spc="-30" dirty="0"/>
              <a:t> </a:t>
            </a:r>
            <a:r>
              <a:rPr lang="sl-SI" sz="2400" b="1" spc="-30" dirty="0"/>
              <a:t>Skrivoma si želimo zavidanja drugih</a:t>
            </a:r>
            <a:r>
              <a:rPr lang="en-GB" sz="2400" b="1" spc="-30" dirty="0"/>
              <a:t>.</a:t>
            </a:r>
          </a:p>
        </p:txBody>
      </p:sp>
      <p:sp>
        <p:nvSpPr>
          <p:cNvPr id="8" name="CaixaDeTexto 7">
            <a:extLst>
              <a:ext uri="{FF2B5EF4-FFF2-40B4-BE49-F238E27FC236}">
                <a16:creationId xmlns:a16="http://schemas.microsoft.com/office/drawing/2014/main" id="{63E1A23D-0EAE-4576-AB7A-5034265610BB}"/>
              </a:ext>
            </a:extLst>
          </p:cNvPr>
          <p:cNvSpPr txBox="1"/>
          <p:nvPr/>
        </p:nvSpPr>
        <p:spPr>
          <a:xfrm>
            <a:off x="3097161" y="3711523"/>
            <a:ext cx="8744318" cy="2964580"/>
          </a:xfrm>
          <a:prstGeom prst="rect">
            <a:avLst/>
          </a:prstGeom>
          <a:solidFill>
            <a:srgbClr val="FDDE00"/>
          </a:solidFill>
        </p:spPr>
        <p:txBody>
          <a:bodyPr wrap="square" rtlCol="0">
            <a:noAutofit/>
          </a:bodyPr>
          <a:lstStyle/>
          <a:p>
            <a:pPr>
              <a:lnSpc>
                <a:spcPct val="150000"/>
              </a:lnSpc>
              <a:buClr>
                <a:srgbClr val="F7981D"/>
              </a:buClr>
            </a:pPr>
            <a:r>
              <a:rPr lang="sl-SI" sz="3000" b="1" spc="-30" dirty="0">
                <a:effectLst>
                  <a:outerShdw blurRad="38100" dist="38100" dir="2700000" algn="tl">
                    <a:srgbClr val="000000">
                      <a:alpha val="43137"/>
                    </a:srgbClr>
                  </a:outerShdw>
                </a:effectLst>
              </a:rPr>
              <a:t>Na kakšen način lahko uporabimo spominke</a:t>
            </a:r>
            <a:r>
              <a:rPr lang="en-GB" sz="3000" b="1" spc="-30" dirty="0">
                <a:effectLst>
                  <a:outerShdw blurRad="38100" dist="38100" dir="2700000" algn="tl">
                    <a:srgbClr val="000000">
                      <a:alpha val="43137"/>
                    </a:srgbClr>
                  </a:outerShdw>
                </a:effectLst>
              </a:rPr>
              <a:t>:</a:t>
            </a:r>
          </a:p>
          <a:p>
            <a:pPr>
              <a:lnSpc>
                <a:spcPct val="150000"/>
              </a:lnSpc>
              <a:buClr>
                <a:srgbClr val="F7981D"/>
              </a:buClr>
              <a:buFont typeface="Arial" panose="020B0604020202020204" pitchFamily="34" charset="0"/>
              <a:buChar char="•"/>
            </a:pPr>
            <a:r>
              <a:rPr lang="en-GB" sz="2400" b="1" spc="-30" dirty="0"/>
              <a:t> </a:t>
            </a:r>
            <a:r>
              <a:rPr lang="sl-SI" sz="2400" b="1" spc="-30" dirty="0"/>
              <a:t>Prodaja izdelkov, ki so vezani na izkušnjo</a:t>
            </a:r>
            <a:r>
              <a:rPr lang="en-GB" sz="2400" b="1" spc="-30" dirty="0"/>
              <a:t>.</a:t>
            </a:r>
          </a:p>
          <a:p>
            <a:pPr>
              <a:lnSpc>
                <a:spcPct val="150000"/>
              </a:lnSpc>
              <a:buClr>
                <a:srgbClr val="F7981D"/>
              </a:buClr>
              <a:buFont typeface="Arial" panose="020B0604020202020204" pitchFamily="34" charset="0"/>
              <a:buChar char="•"/>
            </a:pPr>
            <a:r>
              <a:rPr lang="en-GB" sz="2400" b="1" spc="-30" dirty="0"/>
              <a:t> </a:t>
            </a:r>
            <a:r>
              <a:rPr lang="sl-SI" sz="2400" b="1" spc="-30" dirty="0"/>
              <a:t>Izdelki, ki jih gostje uporabljajo med samo izkušnjo in jih po koncu odnesejo s seboj</a:t>
            </a:r>
            <a:r>
              <a:rPr lang="en-GB" sz="2400" b="1" spc="-30" dirty="0"/>
              <a:t>.</a:t>
            </a:r>
          </a:p>
          <a:p>
            <a:pPr>
              <a:lnSpc>
                <a:spcPct val="150000"/>
              </a:lnSpc>
              <a:buClr>
                <a:srgbClr val="F7981D"/>
              </a:buClr>
              <a:buFont typeface="Arial" panose="020B0604020202020204" pitchFamily="34" charset="0"/>
              <a:buChar char="•"/>
            </a:pPr>
            <a:r>
              <a:rPr lang="en-GB" sz="2400" b="1" spc="-30" dirty="0"/>
              <a:t> </a:t>
            </a:r>
            <a:r>
              <a:rPr lang="sl-SI" sz="2400" b="1" spc="-30" dirty="0"/>
              <a:t>Izdelki, ki so vezani na izkušnjo in jo dopolnjujejo</a:t>
            </a:r>
            <a:r>
              <a:rPr lang="en-GB" sz="2400" b="1" spc="-30" dirty="0"/>
              <a:t>. </a:t>
            </a:r>
          </a:p>
          <a:p>
            <a:pPr>
              <a:lnSpc>
                <a:spcPct val="150000"/>
              </a:lnSpc>
              <a:buClr>
                <a:srgbClr val="F7981D"/>
              </a:buClr>
            </a:pPr>
            <a:endParaRPr lang="en-GB" sz="2400" b="1" spc="-30" dirty="0"/>
          </a:p>
        </p:txBody>
      </p:sp>
    </p:spTree>
    <p:extLst>
      <p:ext uri="{BB962C8B-B14F-4D97-AF65-F5344CB8AC3E}">
        <p14:creationId xmlns:p14="http://schemas.microsoft.com/office/powerpoint/2010/main" val="1607022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a:t>
            </a:r>
            <a:r>
              <a:rPr lang="sl-SI" sz="3600" b="1" dirty="0"/>
              <a:t>Angažma – vključitev vseh petih čutov</a:t>
            </a:r>
            <a:endParaRPr lang="en-US" sz="3600" b="1" dirty="0"/>
          </a:p>
        </p:txBody>
      </p:sp>
      <p:sp>
        <p:nvSpPr>
          <p:cNvPr id="6" name="Oval 5">
            <a:extLst>
              <a:ext uri="{FF2B5EF4-FFF2-40B4-BE49-F238E27FC236}">
                <a16:creationId xmlns:a16="http://schemas.microsoft.com/office/drawing/2014/main" id="{7853EAC2-F422-45A4-A933-D54EE068ABA1}"/>
              </a:ext>
            </a:extLst>
          </p:cNvPr>
          <p:cNvSpPr/>
          <p:nvPr/>
        </p:nvSpPr>
        <p:spPr>
          <a:xfrm>
            <a:off x="3378093" y="1311047"/>
            <a:ext cx="5480706" cy="4909320"/>
          </a:xfrm>
          <a:prstGeom prst="ellipse">
            <a:avLst/>
          </a:prstGeom>
          <a:noFill/>
          <a:ln w="571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m 2">
            <a:extLst>
              <a:ext uri="{FF2B5EF4-FFF2-40B4-BE49-F238E27FC236}">
                <a16:creationId xmlns:a16="http://schemas.microsoft.com/office/drawing/2014/main" id="{D477082D-0E8D-472F-9AE6-BCD9A4C89C33}"/>
              </a:ext>
            </a:extLst>
          </p:cNvPr>
          <p:cNvPicPr>
            <a:picLocks noChangeAspect="1"/>
          </p:cNvPicPr>
          <p:nvPr/>
        </p:nvPicPr>
        <p:blipFill>
          <a:blip r:embed="rId3"/>
          <a:stretch>
            <a:fillRect/>
          </a:stretch>
        </p:blipFill>
        <p:spPr>
          <a:xfrm>
            <a:off x="5525310" y="1046457"/>
            <a:ext cx="1186271" cy="1188000"/>
          </a:xfrm>
          <a:prstGeom prst="rect">
            <a:avLst/>
          </a:prstGeom>
          <a:effectLst>
            <a:outerShdw blurRad="50800" dist="38100" dir="2700000" algn="tl" rotWithShape="0">
              <a:prstClr val="black">
                <a:alpha val="40000"/>
              </a:prstClr>
            </a:outerShdw>
          </a:effectLst>
        </p:spPr>
      </p:pic>
      <p:pic>
        <p:nvPicPr>
          <p:cNvPr id="5" name="Imagem 4">
            <a:extLst>
              <a:ext uri="{FF2B5EF4-FFF2-40B4-BE49-F238E27FC236}">
                <a16:creationId xmlns:a16="http://schemas.microsoft.com/office/drawing/2014/main" id="{ED5CC163-C90A-47BB-AA28-AE37B8544C7B}"/>
              </a:ext>
            </a:extLst>
          </p:cNvPr>
          <p:cNvPicPr>
            <a:picLocks noChangeAspect="1"/>
          </p:cNvPicPr>
          <p:nvPr/>
        </p:nvPicPr>
        <p:blipFill>
          <a:blip r:embed="rId4"/>
          <a:stretch>
            <a:fillRect/>
          </a:stretch>
        </p:blipFill>
        <p:spPr>
          <a:xfrm>
            <a:off x="8559997" y="2728727"/>
            <a:ext cx="1186271" cy="1188000"/>
          </a:xfrm>
          <a:prstGeom prst="rect">
            <a:avLst/>
          </a:prstGeom>
          <a:effectLst>
            <a:outerShdw blurRad="50800" dist="38100" dir="2700000" algn="tl" rotWithShape="0">
              <a:prstClr val="black">
                <a:alpha val="40000"/>
              </a:prstClr>
            </a:outerShdw>
          </a:effectLst>
        </p:spPr>
      </p:pic>
      <p:pic>
        <p:nvPicPr>
          <p:cNvPr id="7" name="Imagem 6">
            <a:extLst>
              <a:ext uri="{FF2B5EF4-FFF2-40B4-BE49-F238E27FC236}">
                <a16:creationId xmlns:a16="http://schemas.microsoft.com/office/drawing/2014/main" id="{BEFF77D8-019D-47B7-9701-8B6D26CB49BB}"/>
              </a:ext>
            </a:extLst>
          </p:cNvPr>
          <p:cNvPicPr>
            <a:picLocks noChangeAspect="1"/>
          </p:cNvPicPr>
          <p:nvPr/>
        </p:nvPicPr>
        <p:blipFill>
          <a:blip r:embed="rId5"/>
          <a:stretch>
            <a:fillRect/>
          </a:stretch>
        </p:blipFill>
        <p:spPr>
          <a:xfrm>
            <a:off x="3942857" y="5031268"/>
            <a:ext cx="1186271" cy="1188000"/>
          </a:xfrm>
          <a:prstGeom prst="rect">
            <a:avLst/>
          </a:prstGeom>
          <a:effectLst>
            <a:outerShdw blurRad="50800" dist="38100" dir="2700000" algn="tl" rotWithShape="0">
              <a:prstClr val="black">
                <a:alpha val="40000"/>
              </a:prstClr>
            </a:outerShdw>
          </a:effectLst>
        </p:spPr>
      </p:pic>
      <p:pic>
        <p:nvPicPr>
          <p:cNvPr id="9" name="Imagem 8">
            <a:extLst>
              <a:ext uri="{FF2B5EF4-FFF2-40B4-BE49-F238E27FC236}">
                <a16:creationId xmlns:a16="http://schemas.microsoft.com/office/drawing/2014/main" id="{652D6E0D-295D-4E27-8D9C-EB1134574387}"/>
              </a:ext>
            </a:extLst>
          </p:cNvPr>
          <p:cNvPicPr>
            <a:picLocks noChangeAspect="1"/>
          </p:cNvPicPr>
          <p:nvPr/>
        </p:nvPicPr>
        <p:blipFill>
          <a:blip r:embed="rId6"/>
          <a:stretch>
            <a:fillRect/>
          </a:stretch>
        </p:blipFill>
        <p:spPr>
          <a:xfrm>
            <a:off x="7164567" y="5031268"/>
            <a:ext cx="1188000" cy="1188000"/>
          </a:xfrm>
          <a:prstGeom prst="rect">
            <a:avLst/>
          </a:prstGeom>
          <a:effectLst>
            <a:outerShdw blurRad="50800" dist="38100" dir="2700000" algn="tl" rotWithShape="0">
              <a:prstClr val="black">
                <a:alpha val="40000"/>
              </a:prstClr>
            </a:outerShdw>
          </a:effectLst>
        </p:spPr>
      </p:pic>
      <p:pic>
        <p:nvPicPr>
          <p:cNvPr id="11" name="Imagem 10">
            <a:extLst>
              <a:ext uri="{FF2B5EF4-FFF2-40B4-BE49-F238E27FC236}">
                <a16:creationId xmlns:a16="http://schemas.microsoft.com/office/drawing/2014/main" id="{FD13943D-EBD9-4571-B927-7D6AD1ED8949}"/>
              </a:ext>
            </a:extLst>
          </p:cNvPr>
          <p:cNvPicPr>
            <a:picLocks noChangeAspect="1"/>
          </p:cNvPicPr>
          <p:nvPr/>
        </p:nvPicPr>
        <p:blipFill>
          <a:blip r:embed="rId7"/>
          <a:stretch>
            <a:fillRect/>
          </a:stretch>
        </p:blipFill>
        <p:spPr>
          <a:xfrm>
            <a:off x="2882116" y="2728727"/>
            <a:ext cx="1188000" cy="1188000"/>
          </a:xfrm>
          <a:prstGeom prst="rect">
            <a:avLst/>
          </a:prstGeom>
          <a:effectLst>
            <a:outerShdw blurRad="50800" dist="38100" dir="2700000" algn="tl" rotWithShape="0">
              <a:prstClr val="black">
                <a:alpha val="40000"/>
              </a:prstClr>
            </a:outerShdw>
          </a:effectLst>
        </p:spPr>
      </p:pic>
      <p:sp>
        <p:nvSpPr>
          <p:cNvPr id="21" name="CaixaDeTexto 20">
            <a:extLst>
              <a:ext uri="{FF2B5EF4-FFF2-40B4-BE49-F238E27FC236}">
                <a16:creationId xmlns:a16="http://schemas.microsoft.com/office/drawing/2014/main" id="{DA5C4A24-237A-4B86-BB8E-CB9343ECA8D8}"/>
              </a:ext>
            </a:extLst>
          </p:cNvPr>
          <p:cNvSpPr txBox="1"/>
          <p:nvPr/>
        </p:nvSpPr>
        <p:spPr>
          <a:xfrm>
            <a:off x="3921868" y="2718387"/>
            <a:ext cx="4348264" cy="1938992"/>
          </a:xfrm>
          <a:prstGeom prst="rect">
            <a:avLst/>
          </a:prstGeom>
          <a:noFill/>
        </p:spPr>
        <p:txBody>
          <a:bodyPr wrap="square">
            <a:spAutoFit/>
          </a:bodyPr>
          <a:lstStyle/>
          <a:p>
            <a:pPr algn="ctr"/>
            <a:r>
              <a:rPr lang="en-GB" sz="3000" b="1" i="1" dirty="0">
                <a:solidFill>
                  <a:srgbClr val="F7981D"/>
                </a:solidFill>
              </a:rPr>
              <a:t>“</a:t>
            </a:r>
            <a:r>
              <a:rPr lang="sl-SI" sz="3000" b="1" i="1" dirty="0">
                <a:solidFill>
                  <a:srgbClr val="F7981D"/>
                </a:solidFill>
              </a:rPr>
              <a:t>Tem bolj uspešno kot izkušnja vključi vseh pet čutov, tem bolj učinkovita in zapomnljiva je</a:t>
            </a:r>
            <a:r>
              <a:rPr lang="en-GB" sz="3000" b="1" i="1" dirty="0">
                <a:solidFill>
                  <a:srgbClr val="F7981D"/>
                </a:solidFill>
              </a:rPr>
              <a:t>”</a:t>
            </a:r>
            <a:endParaRPr lang="en-GB" sz="3000" dirty="0">
              <a:solidFill>
                <a:srgbClr val="F7981D"/>
              </a:solidFill>
            </a:endParaRPr>
          </a:p>
        </p:txBody>
      </p:sp>
    </p:spTree>
    <p:extLst>
      <p:ext uri="{BB962C8B-B14F-4D97-AF65-F5344CB8AC3E}">
        <p14:creationId xmlns:p14="http://schemas.microsoft.com/office/powerpoint/2010/main" val="3273582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a:t>
            </a:r>
            <a:r>
              <a:rPr lang="sl-SI" sz="3600" b="1" dirty="0"/>
              <a:t>Vključevanje vseh petih čutov</a:t>
            </a:r>
            <a:endParaRPr lang="en-US" sz="3600" b="1" dirty="0"/>
          </a:p>
        </p:txBody>
      </p:sp>
      <p:sp>
        <p:nvSpPr>
          <p:cNvPr id="16" name="Retângulo 15">
            <a:extLst>
              <a:ext uri="{FF2B5EF4-FFF2-40B4-BE49-F238E27FC236}">
                <a16:creationId xmlns:a16="http://schemas.microsoft.com/office/drawing/2014/main" id="{D47DCF64-1885-49AC-BFC1-2D9997143218}"/>
              </a:ext>
            </a:extLst>
          </p:cNvPr>
          <p:cNvSpPr/>
          <p:nvPr/>
        </p:nvSpPr>
        <p:spPr>
          <a:xfrm>
            <a:off x="329991" y="3474505"/>
            <a:ext cx="8604000" cy="286908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sl-SI" sz="3000" b="1" dirty="0">
                <a:solidFill>
                  <a:srgbClr val="6ECECB"/>
                </a:solidFill>
                <a:effectLst>
                  <a:outerShdw blurRad="38100" dist="38100" dir="2700000" algn="tl">
                    <a:srgbClr val="000000">
                      <a:alpha val="43137"/>
                    </a:srgbClr>
                  </a:outerShdw>
                </a:effectLst>
              </a:rPr>
              <a:t>Okus</a:t>
            </a:r>
            <a:endParaRPr lang="en-GB" sz="3000" b="1" dirty="0">
              <a:solidFill>
                <a:srgbClr val="6ECECB"/>
              </a:solidFill>
              <a:effectLst>
                <a:outerShdw blurRad="38100" dist="38100" dir="2700000" algn="tl">
                  <a:srgbClr val="000000">
                    <a:alpha val="43137"/>
                  </a:srgbClr>
                </a:outerShdw>
              </a:effectLst>
            </a:endParaRPr>
          </a:p>
          <a:p>
            <a:pPr>
              <a:lnSpc>
                <a:spcPct val="150000"/>
              </a:lnSpc>
            </a:pPr>
            <a:r>
              <a:rPr lang="sl-SI" sz="2400" dirty="0">
                <a:solidFill>
                  <a:schemeClr val="tx1"/>
                </a:solidFill>
              </a:rPr>
              <a:t>Postrežba hrane/pijače je najlažja oblika s katero se s katero se vzpostavi nepozabno izkušnjo</a:t>
            </a:r>
            <a:r>
              <a:rPr lang="en-US" sz="2400" dirty="0">
                <a:solidFill>
                  <a:schemeClr val="tx1"/>
                </a:solidFill>
              </a:rPr>
              <a:t>. </a:t>
            </a:r>
            <a:r>
              <a:rPr lang="sl-SI" sz="2400" dirty="0">
                <a:solidFill>
                  <a:schemeClr val="tx1"/>
                </a:solidFill>
              </a:rPr>
              <a:t>Pri tem lahko gre za pokušino vina v kleti ali pa za skodelico čaja po popoldnevu nakupov. </a:t>
            </a:r>
            <a:endParaRPr lang="en-US" sz="2400" dirty="0">
              <a:solidFill>
                <a:schemeClr val="tx1"/>
              </a:solidFill>
            </a:endParaRPr>
          </a:p>
        </p:txBody>
      </p:sp>
      <p:pic>
        <p:nvPicPr>
          <p:cNvPr id="4" name="Imagem 3">
            <a:extLst>
              <a:ext uri="{FF2B5EF4-FFF2-40B4-BE49-F238E27FC236}">
                <a16:creationId xmlns:a16="http://schemas.microsoft.com/office/drawing/2014/main" id="{99C413C9-E6EA-45D4-A103-B53433386AA0}"/>
              </a:ext>
            </a:extLst>
          </p:cNvPr>
          <p:cNvPicPr>
            <a:picLocks noChangeAspect="1"/>
          </p:cNvPicPr>
          <p:nvPr/>
        </p:nvPicPr>
        <p:blipFill rotWithShape="1">
          <a:blip r:embed="rId3"/>
          <a:srcRect l="9390" r="15023"/>
          <a:stretch/>
        </p:blipFill>
        <p:spPr>
          <a:xfrm>
            <a:off x="9067343" y="3784543"/>
            <a:ext cx="2774136" cy="2448000"/>
          </a:xfrm>
          <a:prstGeom prst="rect">
            <a:avLst/>
          </a:prstGeom>
          <a:effectLst>
            <a:outerShdw blurRad="50800" dist="38100" dir="2700000" algn="tl" rotWithShape="0">
              <a:prstClr val="black">
                <a:alpha val="40000"/>
              </a:prstClr>
            </a:outerShdw>
          </a:effectLst>
        </p:spPr>
      </p:pic>
      <p:pic>
        <p:nvPicPr>
          <p:cNvPr id="25" name="Imagem 24">
            <a:extLst>
              <a:ext uri="{FF2B5EF4-FFF2-40B4-BE49-F238E27FC236}">
                <a16:creationId xmlns:a16="http://schemas.microsoft.com/office/drawing/2014/main" id="{3EB6ECB2-506A-4F63-86FA-EA7C79CC3450}"/>
              </a:ext>
            </a:extLst>
          </p:cNvPr>
          <p:cNvPicPr>
            <a:picLocks noChangeAspect="1"/>
          </p:cNvPicPr>
          <p:nvPr/>
        </p:nvPicPr>
        <p:blipFill rotWithShape="1">
          <a:blip r:embed="rId3"/>
          <a:srcRect l="9390" r="15023"/>
          <a:stretch/>
        </p:blipFill>
        <p:spPr>
          <a:xfrm>
            <a:off x="329991" y="1315773"/>
            <a:ext cx="2181005" cy="1924599"/>
          </a:xfrm>
          <a:prstGeom prst="rect">
            <a:avLst/>
          </a:prstGeom>
          <a:effectLst>
            <a:outerShdw blurRad="50800" dist="38100" dir="2700000" algn="tl" rotWithShape="0">
              <a:prstClr val="black">
                <a:alpha val="40000"/>
              </a:prstClr>
            </a:outerShdw>
          </a:effectLst>
        </p:spPr>
      </p:pic>
      <p:pic>
        <p:nvPicPr>
          <p:cNvPr id="27" name="Imagem 26">
            <a:extLst>
              <a:ext uri="{FF2B5EF4-FFF2-40B4-BE49-F238E27FC236}">
                <a16:creationId xmlns:a16="http://schemas.microsoft.com/office/drawing/2014/main" id="{7E6FE160-3629-47E1-AE60-2A2490432AED}"/>
              </a:ext>
            </a:extLst>
          </p:cNvPr>
          <p:cNvPicPr>
            <a:picLocks noChangeAspect="1"/>
          </p:cNvPicPr>
          <p:nvPr/>
        </p:nvPicPr>
        <p:blipFill>
          <a:blip r:embed="rId4"/>
          <a:stretch>
            <a:fillRect/>
          </a:stretch>
        </p:blipFill>
        <p:spPr>
          <a:xfrm>
            <a:off x="2687112" y="1315773"/>
            <a:ext cx="2150147" cy="1924599"/>
          </a:xfrm>
          <a:prstGeom prst="rect">
            <a:avLst/>
          </a:prstGeom>
          <a:effectLst>
            <a:outerShdw blurRad="50800" dist="38100" dir="2700000" algn="tl" rotWithShape="0">
              <a:prstClr val="black">
                <a:alpha val="40000"/>
              </a:prstClr>
            </a:outerShdw>
          </a:effectLst>
        </p:spPr>
      </p:pic>
      <p:pic>
        <p:nvPicPr>
          <p:cNvPr id="28" name="Imagem 27">
            <a:extLst>
              <a:ext uri="{FF2B5EF4-FFF2-40B4-BE49-F238E27FC236}">
                <a16:creationId xmlns:a16="http://schemas.microsoft.com/office/drawing/2014/main" id="{D6594984-8918-4C1F-9397-8F9D38255089}"/>
              </a:ext>
            </a:extLst>
          </p:cNvPr>
          <p:cNvPicPr>
            <a:picLocks noChangeAspect="1"/>
          </p:cNvPicPr>
          <p:nvPr/>
        </p:nvPicPr>
        <p:blipFill rotWithShape="1">
          <a:blip r:embed="rId5"/>
          <a:srcRect l="24988"/>
          <a:stretch/>
        </p:blipFill>
        <p:spPr>
          <a:xfrm>
            <a:off x="5013375" y="1305895"/>
            <a:ext cx="2165249" cy="1924599"/>
          </a:xfrm>
          <a:prstGeom prst="rect">
            <a:avLst/>
          </a:prstGeom>
          <a:effectLst>
            <a:outerShdw blurRad="50800" dist="38100" dir="2700000" algn="tl" rotWithShape="0">
              <a:prstClr val="black">
                <a:alpha val="40000"/>
              </a:prstClr>
            </a:outerShdw>
          </a:effectLst>
        </p:spPr>
      </p:pic>
      <p:pic>
        <p:nvPicPr>
          <p:cNvPr id="29" name="Imagem 28">
            <a:extLst>
              <a:ext uri="{FF2B5EF4-FFF2-40B4-BE49-F238E27FC236}">
                <a16:creationId xmlns:a16="http://schemas.microsoft.com/office/drawing/2014/main" id="{029DE472-E9E6-4852-AFDE-64FEDBA98523}"/>
              </a:ext>
            </a:extLst>
          </p:cNvPr>
          <p:cNvPicPr>
            <a:picLocks noChangeAspect="1"/>
          </p:cNvPicPr>
          <p:nvPr/>
        </p:nvPicPr>
        <p:blipFill rotWithShape="1">
          <a:blip r:embed="rId6"/>
          <a:srcRect l="8329" r="15378"/>
          <a:stretch/>
        </p:blipFill>
        <p:spPr>
          <a:xfrm>
            <a:off x="7354740" y="1293586"/>
            <a:ext cx="2201438" cy="1924600"/>
          </a:xfrm>
          <a:prstGeom prst="rect">
            <a:avLst/>
          </a:prstGeom>
          <a:effectLst>
            <a:outerShdw blurRad="50800" dist="38100" dir="2700000" algn="tl" rotWithShape="0">
              <a:prstClr val="black">
                <a:alpha val="40000"/>
              </a:prstClr>
            </a:outerShdw>
          </a:effectLst>
        </p:spPr>
      </p:pic>
      <p:pic>
        <p:nvPicPr>
          <p:cNvPr id="30" name="Imagem 29">
            <a:extLst>
              <a:ext uri="{FF2B5EF4-FFF2-40B4-BE49-F238E27FC236}">
                <a16:creationId xmlns:a16="http://schemas.microsoft.com/office/drawing/2014/main" id="{269B1097-4711-4812-A1C3-140AECA07A94}"/>
              </a:ext>
            </a:extLst>
          </p:cNvPr>
          <p:cNvPicPr>
            <a:picLocks noChangeAspect="1"/>
          </p:cNvPicPr>
          <p:nvPr/>
        </p:nvPicPr>
        <p:blipFill rotWithShape="1">
          <a:blip r:embed="rId7"/>
          <a:srcRect t="30332" r="744" b="3422"/>
          <a:stretch/>
        </p:blipFill>
        <p:spPr>
          <a:xfrm>
            <a:off x="9732294" y="1293586"/>
            <a:ext cx="2165249" cy="1938116"/>
          </a:xfrm>
          <a:prstGeom prst="rect">
            <a:avLst/>
          </a:prstGeom>
          <a:effectLst>
            <a:outerShdw blurRad="50800" dist="38100" dir="2700000" algn="tl" rotWithShape="0">
              <a:prstClr val="black">
                <a:alpha val="40000"/>
              </a:prstClr>
            </a:outerShdw>
          </a:effectLst>
        </p:spPr>
      </p:pic>
      <p:sp>
        <p:nvSpPr>
          <p:cNvPr id="10" name="CaixaDeTexto 9">
            <a:extLst>
              <a:ext uri="{FF2B5EF4-FFF2-40B4-BE49-F238E27FC236}">
                <a16:creationId xmlns:a16="http://schemas.microsoft.com/office/drawing/2014/main" id="{5F021D24-65F5-4CA9-9FE7-CA893E2F0FCA}"/>
              </a:ext>
            </a:extLst>
          </p:cNvPr>
          <p:cNvSpPr txBox="1"/>
          <p:nvPr/>
        </p:nvSpPr>
        <p:spPr>
          <a:xfrm>
            <a:off x="9081191" y="3261901"/>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640801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a:t>
            </a:r>
            <a:r>
              <a:rPr lang="sl-SI" sz="3600" b="1" dirty="0"/>
              <a:t>Vključevanje vseh petih čutov</a:t>
            </a:r>
            <a:endParaRPr lang="en-US" sz="3600" b="1" dirty="0"/>
          </a:p>
        </p:txBody>
      </p:sp>
      <p:sp>
        <p:nvSpPr>
          <p:cNvPr id="12" name="Retângulo 11">
            <a:extLst>
              <a:ext uri="{FF2B5EF4-FFF2-40B4-BE49-F238E27FC236}">
                <a16:creationId xmlns:a16="http://schemas.microsoft.com/office/drawing/2014/main" id="{5EEFDC99-C0F1-4466-90C6-FC43C368D895}"/>
              </a:ext>
            </a:extLst>
          </p:cNvPr>
          <p:cNvSpPr/>
          <p:nvPr/>
        </p:nvSpPr>
        <p:spPr>
          <a:xfrm>
            <a:off x="371142" y="943897"/>
            <a:ext cx="8604000" cy="2564896"/>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sl-SI" sz="3000" b="1" dirty="0">
                <a:solidFill>
                  <a:srgbClr val="FDDE00"/>
                </a:solidFill>
                <a:effectLst>
                  <a:outerShdw blurRad="38100" dist="38100" dir="2700000" algn="tl">
                    <a:srgbClr val="000000">
                      <a:alpha val="43137"/>
                    </a:srgbClr>
                  </a:outerShdw>
                </a:effectLst>
              </a:rPr>
              <a:t>Vonj</a:t>
            </a:r>
            <a:endParaRPr lang="en-GB" sz="3000" b="1" dirty="0">
              <a:solidFill>
                <a:srgbClr val="FDDE00"/>
              </a:solidFill>
              <a:effectLst>
                <a:outerShdw blurRad="38100" dist="38100" dir="2700000" algn="tl">
                  <a:srgbClr val="000000">
                    <a:alpha val="43137"/>
                  </a:srgbClr>
                </a:outerShdw>
              </a:effectLst>
            </a:endParaRPr>
          </a:p>
          <a:p>
            <a:pPr>
              <a:lnSpc>
                <a:spcPct val="150000"/>
              </a:lnSpc>
            </a:pPr>
            <a:r>
              <a:rPr lang="sl-SI" sz="2400" dirty="0">
                <a:solidFill>
                  <a:schemeClr val="tx1"/>
                </a:solidFill>
              </a:rPr>
              <a:t>Vonj lahko spodbudi pozitivne občutke in prijetne spomine v času dogajanja, lahko pa se vtisne v spomin in vzpodbudi občutke tudi dlje časa po dogodku (prim. sveža kava in sveže pečen kruh)</a:t>
            </a:r>
            <a:r>
              <a:rPr lang="en-US" sz="2400" dirty="0">
                <a:solidFill>
                  <a:schemeClr val="tx1"/>
                </a:solidFill>
              </a:rPr>
              <a:t>.</a:t>
            </a:r>
          </a:p>
        </p:txBody>
      </p:sp>
      <p:sp>
        <p:nvSpPr>
          <p:cNvPr id="13" name="Retângulo 12">
            <a:extLst>
              <a:ext uri="{FF2B5EF4-FFF2-40B4-BE49-F238E27FC236}">
                <a16:creationId xmlns:a16="http://schemas.microsoft.com/office/drawing/2014/main" id="{D6D5F68E-6958-4F66-9D08-96579BD124E5}"/>
              </a:ext>
            </a:extLst>
          </p:cNvPr>
          <p:cNvSpPr/>
          <p:nvPr/>
        </p:nvSpPr>
        <p:spPr>
          <a:xfrm>
            <a:off x="3243425" y="3797190"/>
            <a:ext cx="8604000" cy="2447965"/>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sl-SI" sz="3000" b="1" spc="-20" dirty="0">
                <a:solidFill>
                  <a:srgbClr val="F7981D"/>
                </a:solidFill>
                <a:effectLst>
                  <a:outerShdw blurRad="38100" dist="38100" dir="2700000" algn="tl">
                    <a:srgbClr val="000000">
                      <a:alpha val="43137"/>
                    </a:srgbClr>
                  </a:outerShdw>
                </a:effectLst>
              </a:rPr>
              <a:t>Sluh</a:t>
            </a:r>
            <a:endParaRPr lang="en-GB" sz="3000" b="1" spc="-20" dirty="0">
              <a:solidFill>
                <a:srgbClr val="F7981D"/>
              </a:solidFill>
              <a:effectLst>
                <a:outerShdw blurRad="38100" dist="38100" dir="2700000" algn="tl">
                  <a:srgbClr val="000000">
                    <a:alpha val="43137"/>
                  </a:srgbClr>
                </a:outerShdw>
              </a:effectLst>
            </a:endParaRPr>
          </a:p>
          <a:p>
            <a:pPr>
              <a:lnSpc>
                <a:spcPct val="150000"/>
              </a:lnSpc>
            </a:pPr>
            <a:r>
              <a:rPr lang="sl-SI" sz="2400" spc="-20" dirty="0">
                <a:solidFill>
                  <a:schemeClr val="tx1"/>
                </a:solidFill>
              </a:rPr>
              <a:t>Zvok in ambientalna glasba je odlična podlaga za vzpostavitev pozitivnega vzdušja v prostoru (sproščujoča glasba v hotelih ter petje ptic in živalski zvoki, ki spominjajo na deževni gozd in savano)</a:t>
            </a:r>
            <a:r>
              <a:rPr lang="en-GB" sz="2400" spc="-20" dirty="0">
                <a:solidFill>
                  <a:schemeClr val="tx1"/>
                </a:solidFill>
              </a:rPr>
              <a:t>. </a:t>
            </a:r>
          </a:p>
        </p:txBody>
      </p:sp>
      <p:pic>
        <p:nvPicPr>
          <p:cNvPr id="4" name="Imagem 3">
            <a:extLst>
              <a:ext uri="{FF2B5EF4-FFF2-40B4-BE49-F238E27FC236}">
                <a16:creationId xmlns:a16="http://schemas.microsoft.com/office/drawing/2014/main" id="{4DC18E29-1819-4132-B178-A2866DD16101}"/>
              </a:ext>
            </a:extLst>
          </p:cNvPr>
          <p:cNvPicPr>
            <a:picLocks noChangeAspect="1"/>
          </p:cNvPicPr>
          <p:nvPr/>
        </p:nvPicPr>
        <p:blipFill>
          <a:blip r:embed="rId3"/>
          <a:stretch>
            <a:fillRect/>
          </a:stretch>
        </p:blipFill>
        <p:spPr>
          <a:xfrm>
            <a:off x="9069954" y="1046457"/>
            <a:ext cx="2750903" cy="2462336"/>
          </a:xfrm>
          <a:prstGeom prst="rect">
            <a:avLst/>
          </a:prstGeom>
          <a:effectLst>
            <a:outerShdw blurRad="50800" dist="38100" dir="2700000" algn="tl" rotWithShape="0">
              <a:prstClr val="black">
                <a:alpha val="40000"/>
              </a:prstClr>
            </a:outerShdw>
          </a:effectLst>
        </p:spPr>
      </p:pic>
      <p:pic>
        <p:nvPicPr>
          <p:cNvPr id="14" name="Imagem 13">
            <a:extLst>
              <a:ext uri="{FF2B5EF4-FFF2-40B4-BE49-F238E27FC236}">
                <a16:creationId xmlns:a16="http://schemas.microsoft.com/office/drawing/2014/main" id="{17FB7A1A-1A0D-4940-B1E0-8E67C190581F}"/>
              </a:ext>
            </a:extLst>
          </p:cNvPr>
          <p:cNvPicPr>
            <a:picLocks noChangeAspect="1"/>
          </p:cNvPicPr>
          <p:nvPr/>
        </p:nvPicPr>
        <p:blipFill rotWithShape="1">
          <a:blip r:embed="rId4"/>
          <a:srcRect l="24988"/>
          <a:stretch/>
        </p:blipFill>
        <p:spPr>
          <a:xfrm>
            <a:off x="371141" y="3797190"/>
            <a:ext cx="2754055" cy="2447964"/>
          </a:xfrm>
          <a:prstGeom prst="rect">
            <a:avLst/>
          </a:prstGeom>
          <a:effectLst>
            <a:outerShdw blurRad="50800" dist="38100" dir="2700000" algn="tl" rotWithShape="0">
              <a:prstClr val="black">
                <a:alpha val="40000"/>
              </a:prstClr>
            </a:outerShdw>
          </a:effectLst>
        </p:spPr>
      </p:pic>
      <p:sp>
        <p:nvSpPr>
          <p:cNvPr id="7" name="CaixaDeTexto 6">
            <a:extLst>
              <a:ext uri="{FF2B5EF4-FFF2-40B4-BE49-F238E27FC236}">
                <a16:creationId xmlns:a16="http://schemas.microsoft.com/office/drawing/2014/main" id="{AF20B41E-6D43-468A-B334-BAE4D6A0B145}"/>
              </a:ext>
            </a:extLst>
          </p:cNvPr>
          <p:cNvSpPr txBox="1"/>
          <p:nvPr/>
        </p:nvSpPr>
        <p:spPr>
          <a:xfrm>
            <a:off x="9037229" y="3517490"/>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16889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Engage the Five Senses</a:t>
            </a:r>
          </a:p>
        </p:txBody>
      </p:sp>
      <p:sp>
        <p:nvSpPr>
          <p:cNvPr id="12" name="Retângulo 11">
            <a:extLst>
              <a:ext uri="{FF2B5EF4-FFF2-40B4-BE49-F238E27FC236}">
                <a16:creationId xmlns:a16="http://schemas.microsoft.com/office/drawing/2014/main" id="{5EEFDC99-C0F1-4466-90C6-FC43C368D895}"/>
              </a:ext>
            </a:extLst>
          </p:cNvPr>
          <p:cNvSpPr/>
          <p:nvPr/>
        </p:nvSpPr>
        <p:spPr>
          <a:xfrm>
            <a:off x="371142" y="3784543"/>
            <a:ext cx="8604000" cy="244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sl-SI" sz="3000" b="1" dirty="0">
                <a:solidFill>
                  <a:srgbClr val="FDDE00"/>
                </a:solidFill>
                <a:effectLst>
                  <a:outerShdw blurRad="38100" dist="38100" dir="2700000" algn="tl">
                    <a:srgbClr val="000000">
                      <a:alpha val="43137"/>
                    </a:srgbClr>
                  </a:outerShdw>
                </a:effectLst>
              </a:rPr>
              <a:t>Dotik</a:t>
            </a:r>
            <a:endParaRPr lang="en-GB" sz="3000" b="1" dirty="0">
              <a:solidFill>
                <a:srgbClr val="FDDE00"/>
              </a:solidFill>
              <a:effectLst>
                <a:outerShdw blurRad="38100" dist="38100" dir="2700000" algn="tl">
                  <a:srgbClr val="000000">
                    <a:alpha val="43137"/>
                  </a:srgbClr>
                </a:outerShdw>
              </a:effectLst>
            </a:endParaRPr>
          </a:p>
          <a:p>
            <a:pPr>
              <a:lnSpc>
                <a:spcPct val="150000"/>
              </a:lnSpc>
            </a:pPr>
            <a:r>
              <a:rPr lang="sl-SI" sz="2400" dirty="0">
                <a:solidFill>
                  <a:schemeClr val="tx1"/>
                </a:solidFill>
              </a:rPr>
              <a:t>Dotik deluje kot odličen stimulans, ki očem pogosto ostaja neviden (prim. tople brisače v SPA, žametni sedeži za goste).</a:t>
            </a:r>
            <a:endParaRPr lang="en-US" sz="2400" dirty="0">
              <a:solidFill>
                <a:schemeClr val="tx1"/>
              </a:solidFill>
            </a:endParaRPr>
          </a:p>
        </p:txBody>
      </p:sp>
      <p:sp>
        <p:nvSpPr>
          <p:cNvPr id="13" name="Retângulo 12">
            <a:extLst>
              <a:ext uri="{FF2B5EF4-FFF2-40B4-BE49-F238E27FC236}">
                <a16:creationId xmlns:a16="http://schemas.microsoft.com/office/drawing/2014/main" id="{D6D5F68E-6958-4F66-9D08-96579BD124E5}"/>
              </a:ext>
            </a:extLst>
          </p:cNvPr>
          <p:cNvSpPr/>
          <p:nvPr/>
        </p:nvSpPr>
        <p:spPr>
          <a:xfrm>
            <a:off x="3243425" y="1073440"/>
            <a:ext cx="8604000" cy="2447965"/>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sl-SI" sz="3000" b="1" spc="-20" dirty="0">
                <a:solidFill>
                  <a:srgbClr val="6ECECB"/>
                </a:solidFill>
                <a:effectLst>
                  <a:outerShdw blurRad="38100" dist="38100" dir="2700000" algn="tl">
                    <a:srgbClr val="000000">
                      <a:alpha val="43137"/>
                    </a:srgbClr>
                  </a:outerShdw>
                </a:effectLst>
              </a:rPr>
              <a:t>Vid</a:t>
            </a:r>
            <a:endParaRPr lang="en-GB" sz="3000" b="1" spc="-20" dirty="0">
              <a:solidFill>
                <a:srgbClr val="6ECECB"/>
              </a:solidFill>
              <a:effectLst>
                <a:outerShdw blurRad="38100" dist="38100" dir="2700000" algn="tl">
                  <a:srgbClr val="000000">
                    <a:alpha val="43137"/>
                  </a:srgbClr>
                </a:outerShdw>
              </a:effectLst>
            </a:endParaRPr>
          </a:p>
          <a:p>
            <a:pPr>
              <a:lnSpc>
                <a:spcPct val="150000"/>
              </a:lnSpc>
            </a:pPr>
            <a:r>
              <a:rPr lang="sl-SI" sz="2400" spc="-20" dirty="0">
                <a:solidFill>
                  <a:schemeClr val="tx1"/>
                </a:solidFill>
              </a:rPr>
              <a:t>Spodbujanje pozitivnih občutkov s pomočjo zvoka se lahko ustvari na več načinov (fotografije, kostumi, pisano cvetje in sadje je vedno privlačno za oko)</a:t>
            </a:r>
            <a:r>
              <a:rPr lang="en-US" sz="2400" spc="-20" dirty="0">
                <a:solidFill>
                  <a:schemeClr val="tx1"/>
                </a:solidFill>
              </a:rPr>
              <a:t>.</a:t>
            </a:r>
          </a:p>
        </p:txBody>
      </p:sp>
      <p:pic>
        <p:nvPicPr>
          <p:cNvPr id="16" name="Imagem 15">
            <a:extLst>
              <a:ext uri="{FF2B5EF4-FFF2-40B4-BE49-F238E27FC236}">
                <a16:creationId xmlns:a16="http://schemas.microsoft.com/office/drawing/2014/main" id="{75A24407-D3B5-4539-940B-D8368C411FB2}"/>
              </a:ext>
            </a:extLst>
          </p:cNvPr>
          <p:cNvPicPr>
            <a:picLocks noChangeAspect="1"/>
          </p:cNvPicPr>
          <p:nvPr/>
        </p:nvPicPr>
        <p:blipFill rotWithShape="1">
          <a:blip r:embed="rId3"/>
          <a:srcRect t="30332" r="744" b="3422"/>
          <a:stretch/>
        </p:blipFill>
        <p:spPr>
          <a:xfrm>
            <a:off x="9069953" y="3770207"/>
            <a:ext cx="2750903" cy="2462336"/>
          </a:xfrm>
          <a:prstGeom prst="rect">
            <a:avLst/>
          </a:prstGeom>
          <a:effectLst>
            <a:outerShdw blurRad="50800" dist="38100" dir="2700000" algn="tl" rotWithShape="0">
              <a:prstClr val="black">
                <a:alpha val="40000"/>
              </a:prstClr>
            </a:outerShdw>
          </a:effectLst>
        </p:spPr>
      </p:pic>
      <p:pic>
        <p:nvPicPr>
          <p:cNvPr id="19" name="Imagem 18">
            <a:extLst>
              <a:ext uri="{FF2B5EF4-FFF2-40B4-BE49-F238E27FC236}">
                <a16:creationId xmlns:a16="http://schemas.microsoft.com/office/drawing/2014/main" id="{640B7154-4237-4889-9800-655C75057025}"/>
              </a:ext>
            </a:extLst>
          </p:cNvPr>
          <p:cNvPicPr>
            <a:picLocks noChangeAspect="1"/>
          </p:cNvPicPr>
          <p:nvPr/>
        </p:nvPicPr>
        <p:blipFill rotWithShape="1">
          <a:blip r:embed="rId4"/>
          <a:srcRect l="8329" r="15378"/>
          <a:stretch/>
        </p:blipFill>
        <p:spPr>
          <a:xfrm>
            <a:off x="344574" y="1073440"/>
            <a:ext cx="2800085" cy="2447965"/>
          </a:xfrm>
          <a:prstGeom prst="rect">
            <a:avLst/>
          </a:prstGeom>
          <a:effectLst>
            <a:outerShdw blurRad="50800" dist="38100" dir="2700000" algn="tl" rotWithShape="0">
              <a:prstClr val="black">
                <a:alpha val="40000"/>
              </a:prstClr>
            </a:outerShdw>
          </a:effectLst>
        </p:spPr>
      </p:pic>
      <p:sp>
        <p:nvSpPr>
          <p:cNvPr id="7" name="CaixaDeTexto 6">
            <a:extLst>
              <a:ext uri="{FF2B5EF4-FFF2-40B4-BE49-F238E27FC236}">
                <a16:creationId xmlns:a16="http://schemas.microsoft.com/office/drawing/2014/main" id="{0CF23536-9A5F-4829-BD33-4FE314B6D92A}"/>
              </a:ext>
            </a:extLst>
          </p:cNvPr>
          <p:cNvSpPr txBox="1"/>
          <p:nvPr/>
        </p:nvSpPr>
        <p:spPr>
          <a:xfrm>
            <a:off x="9047343" y="3509305"/>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651318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https://youtu.be/xGkkUQib_Lw</a:t>
            </a:r>
            <a:endParaRPr lang="en-GB" sz="1050" dirty="0"/>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#2</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7" name="CaixaDeTexto 6">
            <a:extLst>
              <a:ext uri="{FF2B5EF4-FFF2-40B4-BE49-F238E27FC236}">
                <a16:creationId xmlns:a16="http://schemas.microsoft.com/office/drawing/2014/main" id="{7DD502CC-AF0C-4537-80F4-3EFE68278038}"/>
              </a:ext>
            </a:extLst>
          </p:cNvPr>
          <p:cNvSpPr txBox="1"/>
          <p:nvPr/>
        </p:nvSpPr>
        <p:spPr>
          <a:xfrm>
            <a:off x="9843516" y="1228725"/>
            <a:ext cx="2293620" cy="2400657"/>
          </a:xfrm>
          <a:prstGeom prst="rect">
            <a:avLst/>
          </a:prstGeom>
          <a:noFill/>
        </p:spPr>
        <p:txBody>
          <a:bodyPr wrap="square">
            <a:spAutoFit/>
          </a:bodyPr>
          <a:lstStyle/>
          <a:p>
            <a:r>
              <a:rPr lang="en-US" sz="3000" b="1" i="1" dirty="0">
                <a:solidFill>
                  <a:schemeClr val="bg1">
                    <a:lumMod val="65000"/>
                  </a:schemeClr>
                </a:solidFill>
              </a:rPr>
              <a:t>Designing Tourism Experiences for Smiles and Delight</a:t>
            </a:r>
            <a:endParaRPr lang="en-GB" sz="3000" b="1" i="1" dirty="0">
              <a:solidFill>
                <a:schemeClr val="bg1">
                  <a:lumMod val="65000"/>
                </a:schemeClr>
              </a:solidFill>
            </a:endParaRPr>
          </a:p>
        </p:txBody>
      </p:sp>
      <p:pic>
        <p:nvPicPr>
          <p:cNvPr id="4" name="Multimédia Online 3" title="Designing Tourism Experiences for Smiles and Delight">
            <a:hlinkClick r:id="" action="ppaction://media"/>
            <a:extLst>
              <a:ext uri="{FF2B5EF4-FFF2-40B4-BE49-F238E27FC236}">
                <a16:creationId xmlns:a16="http://schemas.microsoft.com/office/drawing/2014/main" id="{F4E5AD35-00A2-4502-BB89-3C677D3B3E63}"/>
              </a:ext>
            </a:extLst>
          </p:cNvPr>
          <p:cNvPicPr>
            <a:picLocks noRot="1"/>
          </p:cNvPicPr>
          <p:nvPr>
            <a:videoFile r:link="rId1"/>
          </p:nvPr>
        </p:nvPicPr>
        <p:blipFill>
          <a:blip r:embed="rId5"/>
          <a:stretch>
            <a:fillRect/>
          </a:stretch>
        </p:blipFill>
        <p:spPr>
          <a:xfrm>
            <a:off x="2676906" y="1287000"/>
            <a:ext cx="6948000" cy="4284000"/>
          </a:xfrm>
          <a:prstGeom prst="rect">
            <a:avLst/>
          </a:prstGeom>
        </p:spPr>
      </p:pic>
    </p:spTree>
    <p:extLst>
      <p:ext uri="{BB962C8B-B14F-4D97-AF65-F5344CB8AC3E}">
        <p14:creationId xmlns:p14="http://schemas.microsoft.com/office/powerpoint/2010/main" val="31498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ção da Imagem 7">
            <a:extLst>
              <a:ext uri="{FF2B5EF4-FFF2-40B4-BE49-F238E27FC236}">
                <a16:creationId xmlns:a16="http://schemas.microsoft.com/office/drawing/2014/main" id="{0C61A76E-44DC-4CAF-844E-FD680D833C21}"/>
              </a:ext>
            </a:extLst>
          </p:cNvPr>
          <p:cNvPicPr>
            <a:picLocks noGrp="1" noChangeAspect="1"/>
          </p:cNvPicPr>
          <p:nvPr>
            <p:ph type="pic" sz="quarter" idx="19"/>
          </p:nvPr>
        </p:nvPicPr>
        <p:blipFill rotWithShape="1">
          <a:blip r:embed="rId2"/>
          <a:srcRect t="10601" b="10601"/>
          <a:stretch/>
        </p:blipFill>
        <p:spPr/>
      </p:pic>
      <p:sp>
        <p:nvSpPr>
          <p:cNvPr id="9" name="Text Placeholder 1">
            <a:extLst>
              <a:ext uri="{FF2B5EF4-FFF2-40B4-BE49-F238E27FC236}">
                <a16:creationId xmlns:a16="http://schemas.microsoft.com/office/drawing/2014/main" id="{FB46FCCB-4299-45B5-A513-593394DCCC63}"/>
              </a:ext>
            </a:extLst>
          </p:cNvPr>
          <p:cNvSpPr>
            <a:spLocks noGrp="1"/>
          </p:cNvSpPr>
          <p:nvPr>
            <p:ph type="body" sz="quarter" idx="13"/>
          </p:nvPr>
        </p:nvSpPr>
        <p:spPr>
          <a:xfrm>
            <a:off x="205213" y="936395"/>
            <a:ext cx="3058492" cy="3297980"/>
          </a:xfrm>
        </p:spPr>
        <p:txBody>
          <a:bodyPr lIns="0" rIns="0">
            <a:noAutofit/>
          </a:bodyPr>
          <a:lstStyle/>
          <a:p>
            <a:r>
              <a:rPr lang="en-US" sz="9600" dirty="0">
                <a:solidFill>
                  <a:schemeClr val="bg1"/>
                </a:solidFill>
                <a:effectLst>
                  <a:outerShdw blurRad="38100" dist="38100" dir="2700000" algn="tl">
                    <a:srgbClr val="000000">
                      <a:alpha val="43137"/>
                    </a:srgbClr>
                  </a:outerShdw>
                </a:effectLst>
              </a:rPr>
              <a:t>3.4.</a:t>
            </a:r>
          </a:p>
          <a:p>
            <a:r>
              <a:rPr lang="sl-SI" sz="4400" dirty="0">
                <a:solidFill>
                  <a:schemeClr val="bg1"/>
                </a:solidFill>
                <a:effectLst>
                  <a:outerShdw blurRad="38100" dist="38100" dir="2700000" algn="tl">
                    <a:srgbClr val="000000">
                      <a:alpha val="43137"/>
                    </a:srgbClr>
                  </a:outerShdw>
                </a:effectLst>
              </a:rPr>
              <a:t>Preseči izkušnjo </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3946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Kako preseči izkušnjo </a:t>
            </a:r>
            <a:endParaRPr lang="en-US" sz="3600" b="1" dirty="0"/>
          </a:p>
        </p:txBody>
      </p:sp>
      <p:pic>
        <p:nvPicPr>
          <p:cNvPr id="3" name="Imagem 2">
            <a:extLst>
              <a:ext uri="{FF2B5EF4-FFF2-40B4-BE49-F238E27FC236}">
                <a16:creationId xmlns:a16="http://schemas.microsoft.com/office/drawing/2014/main" id="{735EF557-4ED8-4553-B565-3A34CD0D7A52}"/>
              </a:ext>
            </a:extLst>
          </p:cNvPr>
          <p:cNvPicPr>
            <a:picLocks noChangeAspect="1"/>
          </p:cNvPicPr>
          <p:nvPr/>
        </p:nvPicPr>
        <p:blipFill>
          <a:blip r:embed="rId3"/>
          <a:stretch>
            <a:fillRect/>
          </a:stretch>
        </p:blipFill>
        <p:spPr>
          <a:xfrm>
            <a:off x="363251" y="1217569"/>
            <a:ext cx="648000" cy="648000"/>
          </a:xfrm>
          <a:prstGeom prst="rect">
            <a:avLst/>
          </a:prstGeom>
        </p:spPr>
      </p:pic>
      <p:sp>
        <p:nvSpPr>
          <p:cNvPr id="4" name="CaixaDeTexto 3">
            <a:extLst>
              <a:ext uri="{FF2B5EF4-FFF2-40B4-BE49-F238E27FC236}">
                <a16:creationId xmlns:a16="http://schemas.microsoft.com/office/drawing/2014/main" id="{BF5E676B-DE58-4862-B3ED-51BFE6257C4B}"/>
              </a:ext>
            </a:extLst>
          </p:cNvPr>
          <p:cNvSpPr txBox="1"/>
          <p:nvPr/>
        </p:nvSpPr>
        <p:spPr>
          <a:xfrm>
            <a:off x="1058638" y="1156276"/>
            <a:ext cx="2433757" cy="461665"/>
          </a:xfrm>
          <a:prstGeom prst="rect">
            <a:avLst/>
          </a:prstGeom>
          <a:noFill/>
        </p:spPr>
        <p:txBody>
          <a:bodyPr wrap="square" rtlCol="0">
            <a:spAutoFit/>
          </a:bodyPr>
          <a:lstStyle/>
          <a:p>
            <a:r>
              <a:rPr lang="sl-SI" sz="2400" b="1" dirty="0">
                <a:effectLst>
                  <a:outerShdw blurRad="38100" dist="38100" dir="2700000" algn="tl">
                    <a:srgbClr val="000000">
                      <a:alpha val="43137"/>
                    </a:srgbClr>
                  </a:outerShdw>
                </a:effectLst>
              </a:rPr>
              <a:t>Pasti </a:t>
            </a:r>
            <a:r>
              <a:rPr lang="sl-SI" sz="2400" b="1" dirty="0">
                <a:solidFill>
                  <a:srgbClr val="C00000"/>
                </a:solidFill>
                <a:effectLst>
                  <a:outerShdw blurRad="38100" dist="38100" dir="2700000" algn="tl">
                    <a:srgbClr val="000000">
                      <a:alpha val="43137"/>
                    </a:srgbClr>
                  </a:outerShdw>
                </a:effectLst>
              </a:rPr>
              <a:t>ugodja</a:t>
            </a:r>
            <a:endParaRPr lang="en-GB" sz="2400" b="1" dirty="0">
              <a:solidFill>
                <a:srgbClr val="C00000"/>
              </a:solidFill>
              <a:effectLst>
                <a:outerShdw blurRad="38100" dist="38100" dir="2700000" algn="tl">
                  <a:srgbClr val="000000">
                    <a:alpha val="43137"/>
                  </a:srgbClr>
                </a:outerShdw>
              </a:effectLst>
            </a:endParaRPr>
          </a:p>
        </p:txBody>
      </p:sp>
      <p:cxnSp>
        <p:nvCxnSpPr>
          <p:cNvPr id="13" name="Conexão reta unidirecional 12">
            <a:extLst>
              <a:ext uri="{FF2B5EF4-FFF2-40B4-BE49-F238E27FC236}">
                <a16:creationId xmlns:a16="http://schemas.microsoft.com/office/drawing/2014/main" id="{26D6FF81-D87D-4CF4-BE60-C59CA0D697B8}"/>
              </a:ext>
            </a:extLst>
          </p:cNvPr>
          <p:cNvCxnSpPr>
            <a:cxnSpLocks/>
          </p:cNvCxnSpPr>
          <p:nvPr/>
        </p:nvCxnSpPr>
        <p:spPr>
          <a:xfrm flipV="1">
            <a:off x="3959352" y="1626514"/>
            <a:ext cx="4172971" cy="2"/>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19" name="CaixaDeTexto 18">
            <a:extLst>
              <a:ext uri="{FF2B5EF4-FFF2-40B4-BE49-F238E27FC236}">
                <a16:creationId xmlns:a16="http://schemas.microsoft.com/office/drawing/2014/main" id="{8916AF5D-8EDB-486D-85C2-303FE36EFC87}"/>
              </a:ext>
            </a:extLst>
          </p:cNvPr>
          <p:cNvSpPr txBox="1"/>
          <p:nvPr/>
        </p:nvSpPr>
        <p:spPr>
          <a:xfrm>
            <a:off x="1087822" y="4317338"/>
            <a:ext cx="10030893" cy="1938992"/>
          </a:xfrm>
          <a:prstGeom prst="rect">
            <a:avLst/>
          </a:prstGeom>
          <a:noFill/>
        </p:spPr>
        <p:txBody>
          <a:bodyPr wrap="square" rtlCol="0">
            <a:spAutoFit/>
          </a:bodyPr>
          <a:lstStyle/>
          <a:p>
            <a:pPr algn="ctr"/>
            <a:r>
              <a:rPr lang="en-GB" sz="3000" b="1" i="1" dirty="0">
                <a:solidFill>
                  <a:srgbClr val="F7981D"/>
                </a:solidFill>
              </a:rPr>
              <a:t>“</a:t>
            </a:r>
            <a:r>
              <a:rPr lang="sl-SI" sz="3000" b="1" i="1" dirty="0">
                <a:solidFill>
                  <a:srgbClr val="F7981D"/>
                </a:solidFill>
              </a:rPr>
              <a:t>Podjetja na področju turizma bodo spremenila svoj način poslovanja saj, kot poudarja psiholog</a:t>
            </a:r>
            <a:r>
              <a:rPr lang="en-GB" sz="3000" b="1" i="1" dirty="0">
                <a:solidFill>
                  <a:srgbClr val="F7981D"/>
                </a:solidFill>
              </a:rPr>
              <a:t> Jeffrey A. Kotler, «</a:t>
            </a:r>
            <a:r>
              <a:rPr lang="sl-SI" sz="3000" b="1" i="1" dirty="0">
                <a:solidFill>
                  <a:srgbClr val="F7981D"/>
                </a:solidFill>
              </a:rPr>
              <a:t>potovanja ponujajo več priložnosti za spremembo načina življenja kot katera koli druga dejavnost</a:t>
            </a:r>
            <a:r>
              <a:rPr lang="en-GB" sz="3000" b="1" i="1" dirty="0">
                <a:solidFill>
                  <a:srgbClr val="F7981D"/>
                </a:solidFill>
              </a:rPr>
              <a:t>»”</a:t>
            </a:r>
          </a:p>
        </p:txBody>
      </p:sp>
      <p:pic>
        <p:nvPicPr>
          <p:cNvPr id="24" name="Imagem 23">
            <a:extLst>
              <a:ext uri="{FF2B5EF4-FFF2-40B4-BE49-F238E27FC236}">
                <a16:creationId xmlns:a16="http://schemas.microsoft.com/office/drawing/2014/main" id="{ED18AC90-BEBC-4EF3-9E7F-1E444BBDEFF5}"/>
              </a:ext>
            </a:extLst>
          </p:cNvPr>
          <p:cNvPicPr>
            <a:picLocks noChangeAspect="1"/>
          </p:cNvPicPr>
          <p:nvPr/>
        </p:nvPicPr>
        <p:blipFill>
          <a:blip r:embed="rId4"/>
          <a:stretch>
            <a:fillRect/>
          </a:stretch>
        </p:blipFill>
        <p:spPr>
          <a:xfrm>
            <a:off x="8536242" y="1203488"/>
            <a:ext cx="720000" cy="720000"/>
          </a:xfrm>
          <a:prstGeom prst="rect">
            <a:avLst/>
          </a:prstGeom>
        </p:spPr>
      </p:pic>
      <p:grpSp>
        <p:nvGrpSpPr>
          <p:cNvPr id="38" name="Agrupar 37">
            <a:extLst>
              <a:ext uri="{FF2B5EF4-FFF2-40B4-BE49-F238E27FC236}">
                <a16:creationId xmlns:a16="http://schemas.microsoft.com/office/drawing/2014/main" id="{E3B2CAED-E4DC-4E01-BE59-025E84E0BE14}"/>
              </a:ext>
            </a:extLst>
          </p:cNvPr>
          <p:cNvGrpSpPr/>
          <p:nvPr/>
        </p:nvGrpSpPr>
        <p:grpSpPr>
          <a:xfrm>
            <a:off x="8972229" y="2572522"/>
            <a:ext cx="2699714" cy="830997"/>
            <a:chOff x="8182990" y="3174003"/>
            <a:chExt cx="2699714" cy="830997"/>
          </a:xfrm>
        </p:grpSpPr>
        <p:sp>
          <p:nvSpPr>
            <p:cNvPr id="23" name="CaixaDeTexto 22">
              <a:extLst>
                <a:ext uri="{FF2B5EF4-FFF2-40B4-BE49-F238E27FC236}">
                  <a16:creationId xmlns:a16="http://schemas.microsoft.com/office/drawing/2014/main" id="{6CEDB75C-0D47-425F-B0F7-BD2881C1E9B9}"/>
                </a:ext>
              </a:extLst>
            </p:cNvPr>
            <p:cNvSpPr txBox="1"/>
            <p:nvPr/>
          </p:nvSpPr>
          <p:spPr>
            <a:xfrm>
              <a:off x="8953028" y="3174003"/>
              <a:ext cx="1929676" cy="830997"/>
            </a:xfrm>
            <a:prstGeom prst="rect">
              <a:avLst/>
            </a:prstGeom>
            <a:noFill/>
          </p:spPr>
          <p:txBody>
            <a:bodyPr wrap="square">
              <a:spAutoFit/>
            </a:bodyPr>
            <a:lstStyle/>
            <a:p>
              <a:r>
                <a:rPr lang="sl-SI" sz="2400" b="1" dirty="0">
                  <a:solidFill>
                    <a:srgbClr val="FDDE00"/>
                  </a:solidFill>
                  <a:effectLst>
                    <a:outerShdw blurRad="38100" dist="38100" dir="2700000" algn="tl">
                      <a:srgbClr val="000000">
                        <a:alpha val="43137"/>
                      </a:srgbClr>
                    </a:outerShdw>
                  </a:effectLst>
                </a:rPr>
                <a:t>Enostavno &amp; drugače</a:t>
              </a:r>
              <a:endParaRPr lang="en-GB" sz="2400" b="1" dirty="0">
                <a:solidFill>
                  <a:srgbClr val="FDDE00"/>
                </a:solidFill>
                <a:effectLst>
                  <a:outerShdw blurRad="38100" dist="38100" dir="2700000" algn="tl">
                    <a:srgbClr val="000000">
                      <a:alpha val="43137"/>
                    </a:srgbClr>
                  </a:outerShdw>
                </a:effectLst>
              </a:endParaRPr>
            </a:p>
          </p:txBody>
        </p:sp>
        <p:pic>
          <p:nvPicPr>
            <p:cNvPr id="26" name="Imagem 25">
              <a:extLst>
                <a:ext uri="{FF2B5EF4-FFF2-40B4-BE49-F238E27FC236}">
                  <a16:creationId xmlns:a16="http://schemas.microsoft.com/office/drawing/2014/main" id="{2EE481A9-3AF2-4B03-9373-5CBDB833396A}"/>
                </a:ext>
              </a:extLst>
            </p:cNvPr>
            <p:cNvPicPr>
              <a:picLocks noChangeAspect="1"/>
            </p:cNvPicPr>
            <p:nvPr/>
          </p:nvPicPr>
          <p:blipFill>
            <a:blip r:embed="rId5"/>
            <a:stretch>
              <a:fillRect/>
            </a:stretch>
          </p:blipFill>
          <p:spPr>
            <a:xfrm>
              <a:off x="8182990" y="3229501"/>
              <a:ext cx="720000" cy="720000"/>
            </a:xfrm>
            <a:prstGeom prst="rect">
              <a:avLst/>
            </a:prstGeom>
          </p:spPr>
        </p:pic>
      </p:grpSp>
      <p:grpSp>
        <p:nvGrpSpPr>
          <p:cNvPr id="69" name="Agrupar 68">
            <a:extLst>
              <a:ext uri="{FF2B5EF4-FFF2-40B4-BE49-F238E27FC236}">
                <a16:creationId xmlns:a16="http://schemas.microsoft.com/office/drawing/2014/main" id="{011C9F00-566A-4837-982A-ED1B928F270A}"/>
              </a:ext>
            </a:extLst>
          </p:cNvPr>
          <p:cNvGrpSpPr/>
          <p:nvPr/>
        </p:nvGrpSpPr>
        <p:grpSpPr>
          <a:xfrm>
            <a:off x="4660941" y="2986454"/>
            <a:ext cx="3589536" cy="1147818"/>
            <a:chOff x="4614718" y="4089642"/>
            <a:chExt cx="3589536" cy="1147818"/>
          </a:xfrm>
        </p:grpSpPr>
        <p:sp>
          <p:nvSpPr>
            <p:cNvPr id="68" name="Retângulo 67">
              <a:extLst>
                <a:ext uri="{FF2B5EF4-FFF2-40B4-BE49-F238E27FC236}">
                  <a16:creationId xmlns:a16="http://schemas.microsoft.com/office/drawing/2014/main" id="{A596B3E1-45FD-4854-A999-982EDFAEF914}"/>
                </a:ext>
              </a:extLst>
            </p:cNvPr>
            <p:cNvSpPr/>
            <p:nvPr/>
          </p:nvSpPr>
          <p:spPr>
            <a:xfrm>
              <a:off x="4614718" y="4089642"/>
              <a:ext cx="3255264" cy="114781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Imagem 27">
              <a:extLst>
                <a:ext uri="{FF2B5EF4-FFF2-40B4-BE49-F238E27FC236}">
                  <a16:creationId xmlns:a16="http://schemas.microsoft.com/office/drawing/2014/main" id="{9EFA478C-266F-4893-A72F-E7BF1BD7D8F2}"/>
                </a:ext>
              </a:extLst>
            </p:cNvPr>
            <p:cNvPicPr>
              <a:picLocks noChangeAspect="1"/>
            </p:cNvPicPr>
            <p:nvPr/>
          </p:nvPicPr>
          <p:blipFill>
            <a:blip r:embed="rId6"/>
            <a:stretch>
              <a:fillRect/>
            </a:stretch>
          </p:blipFill>
          <p:spPr>
            <a:xfrm>
              <a:off x="4808458" y="4267275"/>
              <a:ext cx="720000" cy="720000"/>
            </a:xfrm>
            <a:prstGeom prst="rect">
              <a:avLst/>
            </a:prstGeom>
          </p:spPr>
        </p:pic>
        <p:sp>
          <p:nvSpPr>
            <p:cNvPr id="29" name="CaixaDeTexto 28">
              <a:extLst>
                <a:ext uri="{FF2B5EF4-FFF2-40B4-BE49-F238E27FC236}">
                  <a16:creationId xmlns:a16="http://schemas.microsoft.com/office/drawing/2014/main" id="{03CE9637-8B0A-4860-9EA6-30028F4C9D6E}"/>
                </a:ext>
              </a:extLst>
            </p:cNvPr>
            <p:cNvSpPr txBox="1"/>
            <p:nvPr/>
          </p:nvSpPr>
          <p:spPr>
            <a:xfrm>
              <a:off x="5447164" y="4304109"/>
              <a:ext cx="2757090" cy="830997"/>
            </a:xfrm>
            <a:prstGeom prst="rect">
              <a:avLst/>
            </a:prstGeom>
            <a:noFill/>
          </p:spPr>
          <p:txBody>
            <a:bodyPr wrap="square" rtlCol="0">
              <a:spAutoFit/>
            </a:bodyPr>
            <a:lstStyle/>
            <a:p>
              <a:r>
                <a:rPr lang="sl-SI" sz="2400" b="1" dirty="0">
                  <a:solidFill>
                    <a:srgbClr val="FC5E71"/>
                  </a:solidFill>
                  <a:effectLst>
                    <a:outerShdw blurRad="38100" dist="38100" dir="2700000" algn="tl">
                      <a:srgbClr val="000000">
                        <a:alpha val="43137"/>
                      </a:srgbClr>
                    </a:outerShdw>
                  </a:effectLst>
                </a:rPr>
                <a:t>Izkušnja, ki spremeni življenje</a:t>
              </a:r>
              <a:endParaRPr lang="en-GB" sz="2400" b="1" dirty="0">
                <a:solidFill>
                  <a:srgbClr val="FC5E71"/>
                </a:solidFill>
                <a:effectLst>
                  <a:outerShdw blurRad="38100" dist="38100" dir="2700000" algn="tl">
                    <a:srgbClr val="000000">
                      <a:alpha val="43137"/>
                    </a:srgbClr>
                  </a:outerShdw>
                </a:effectLst>
              </a:endParaRPr>
            </a:p>
          </p:txBody>
        </p:sp>
      </p:grpSp>
      <p:grpSp>
        <p:nvGrpSpPr>
          <p:cNvPr id="56" name="Agrupar 55">
            <a:extLst>
              <a:ext uri="{FF2B5EF4-FFF2-40B4-BE49-F238E27FC236}">
                <a16:creationId xmlns:a16="http://schemas.microsoft.com/office/drawing/2014/main" id="{DDD96B3E-17EC-4C96-88A2-AEC36EC86B6C}"/>
              </a:ext>
            </a:extLst>
          </p:cNvPr>
          <p:cNvGrpSpPr/>
          <p:nvPr/>
        </p:nvGrpSpPr>
        <p:grpSpPr>
          <a:xfrm>
            <a:off x="432941" y="2949228"/>
            <a:ext cx="3893728" cy="830997"/>
            <a:chOff x="192247" y="3868155"/>
            <a:chExt cx="3893728" cy="830997"/>
          </a:xfrm>
        </p:grpSpPr>
        <p:sp>
          <p:nvSpPr>
            <p:cNvPr id="6" name="CaixaDeTexto 5">
              <a:extLst>
                <a:ext uri="{FF2B5EF4-FFF2-40B4-BE49-F238E27FC236}">
                  <a16:creationId xmlns:a16="http://schemas.microsoft.com/office/drawing/2014/main" id="{40530AF7-F8C1-44E1-8016-5BC298A3BC3C}"/>
                </a:ext>
              </a:extLst>
            </p:cNvPr>
            <p:cNvSpPr txBox="1"/>
            <p:nvPr/>
          </p:nvSpPr>
          <p:spPr>
            <a:xfrm>
              <a:off x="772029" y="3868155"/>
              <a:ext cx="3313946" cy="830997"/>
            </a:xfrm>
            <a:prstGeom prst="rect">
              <a:avLst/>
            </a:prstGeom>
            <a:noFill/>
          </p:spPr>
          <p:txBody>
            <a:bodyPr wrap="square" rtlCol="0">
              <a:spAutoFit/>
            </a:bodyPr>
            <a:lstStyle/>
            <a:p>
              <a:r>
                <a:rPr lang="sl-SI" sz="2400" b="1" dirty="0"/>
                <a:t>Izkušnje lahko postanejo </a:t>
              </a:r>
              <a:r>
                <a:rPr lang="sl-SI" sz="2400" b="1" dirty="0">
                  <a:solidFill>
                    <a:srgbClr val="F7981D"/>
                  </a:solidFill>
                  <a:effectLst>
                    <a:outerShdw blurRad="38100" dist="38100" dir="2700000" algn="tl">
                      <a:srgbClr val="000000">
                        <a:alpha val="43137"/>
                      </a:srgbClr>
                    </a:outerShdw>
                  </a:effectLst>
                </a:rPr>
                <a:t>lagodnejše</a:t>
              </a:r>
              <a:r>
                <a:rPr lang="en-GB" sz="2400" b="1" dirty="0"/>
                <a:t>. </a:t>
              </a:r>
            </a:p>
          </p:txBody>
        </p:sp>
        <p:pic>
          <p:nvPicPr>
            <p:cNvPr id="11" name="Imagem 10">
              <a:extLst>
                <a:ext uri="{FF2B5EF4-FFF2-40B4-BE49-F238E27FC236}">
                  <a16:creationId xmlns:a16="http://schemas.microsoft.com/office/drawing/2014/main" id="{5C0BDBC0-50B7-4161-9131-1A6D9756C558}"/>
                </a:ext>
              </a:extLst>
            </p:cNvPr>
            <p:cNvPicPr>
              <a:picLocks noChangeAspect="1"/>
            </p:cNvPicPr>
            <p:nvPr/>
          </p:nvPicPr>
          <p:blipFill>
            <a:blip r:embed="rId7"/>
            <a:stretch>
              <a:fillRect/>
            </a:stretch>
          </p:blipFill>
          <p:spPr>
            <a:xfrm>
              <a:off x="192247" y="3868155"/>
              <a:ext cx="648000" cy="648000"/>
            </a:xfrm>
            <a:prstGeom prst="rect">
              <a:avLst/>
            </a:prstGeom>
          </p:spPr>
        </p:pic>
      </p:grpSp>
      <p:sp>
        <p:nvSpPr>
          <p:cNvPr id="33" name="CaixaDeTexto 32">
            <a:extLst>
              <a:ext uri="{FF2B5EF4-FFF2-40B4-BE49-F238E27FC236}">
                <a16:creationId xmlns:a16="http://schemas.microsoft.com/office/drawing/2014/main" id="{D4E05CDE-2F5F-4E54-9AD0-38297168C31A}"/>
              </a:ext>
            </a:extLst>
          </p:cNvPr>
          <p:cNvSpPr txBox="1"/>
          <p:nvPr/>
        </p:nvSpPr>
        <p:spPr>
          <a:xfrm>
            <a:off x="9392346" y="464198"/>
            <a:ext cx="2496520" cy="1569660"/>
          </a:xfrm>
          <a:prstGeom prst="rect">
            <a:avLst/>
          </a:prstGeom>
          <a:noFill/>
        </p:spPr>
        <p:txBody>
          <a:bodyPr wrap="square">
            <a:spAutoFit/>
          </a:bodyPr>
          <a:lstStyle/>
          <a:p>
            <a:r>
              <a:rPr lang="en-GB" sz="2400" b="1" dirty="0">
                <a:solidFill>
                  <a:srgbClr val="6ECECB"/>
                </a:solidFill>
                <a:effectLst>
                  <a:outerShdw blurRad="38100" dist="38100" dir="2700000" algn="tl">
                    <a:srgbClr val="000000">
                      <a:alpha val="43137"/>
                    </a:srgbClr>
                  </a:outerShdw>
                </a:effectLst>
              </a:rPr>
              <a:t>M</a:t>
            </a:r>
            <a:r>
              <a:rPr lang="sl-SI" sz="2400" b="1" dirty="0" err="1">
                <a:solidFill>
                  <a:srgbClr val="6ECECB"/>
                </a:solidFill>
                <a:effectLst>
                  <a:outerShdw blurRad="38100" dist="38100" dir="2700000" algn="tl">
                    <a:srgbClr val="000000">
                      <a:alpha val="43137"/>
                    </a:srgbClr>
                  </a:outerShdw>
                </a:effectLst>
              </a:rPr>
              <a:t>asovno</a:t>
            </a:r>
            <a:r>
              <a:rPr lang="sl-SI" sz="2400" b="1" dirty="0">
                <a:solidFill>
                  <a:srgbClr val="6ECECB"/>
                </a:solidFill>
                <a:effectLst>
                  <a:outerShdw blurRad="38100" dist="38100" dir="2700000" algn="tl">
                    <a:srgbClr val="000000">
                      <a:alpha val="43137"/>
                    </a:srgbClr>
                  </a:outerShdw>
                </a:effectLst>
              </a:rPr>
              <a:t> prilagajanje/</a:t>
            </a:r>
          </a:p>
          <a:p>
            <a:r>
              <a:rPr lang="sl-SI" sz="2400" b="1" dirty="0" err="1">
                <a:solidFill>
                  <a:srgbClr val="6ECECB"/>
                </a:solidFill>
                <a:effectLst>
                  <a:outerShdw blurRad="38100" dist="38100" dir="2700000" algn="tl">
                    <a:srgbClr val="000000">
                      <a:alpha val="43137"/>
                    </a:srgbClr>
                  </a:outerShdw>
                </a:effectLst>
              </a:rPr>
              <a:t>Kustomizacija</a:t>
            </a:r>
            <a:r>
              <a:rPr lang="sl-SI" sz="2400" b="1" dirty="0">
                <a:solidFill>
                  <a:srgbClr val="6ECECB"/>
                </a:solidFill>
                <a:effectLst>
                  <a:outerShdw blurRad="38100" dist="38100" dir="2700000" algn="tl">
                    <a:srgbClr val="000000">
                      <a:alpha val="43137"/>
                    </a:srgbClr>
                  </a:outerShdw>
                </a:effectLst>
              </a:rPr>
              <a:t> proizvodov</a:t>
            </a:r>
            <a:r>
              <a:rPr lang="en-GB" sz="2400" b="1" dirty="0">
                <a:solidFill>
                  <a:srgbClr val="6ECECB"/>
                </a:solidFill>
                <a:effectLst>
                  <a:outerShdw blurRad="38100" dist="38100" dir="2700000" algn="tl">
                    <a:srgbClr val="000000">
                      <a:alpha val="43137"/>
                    </a:srgbClr>
                  </a:outerShdw>
                </a:effectLst>
              </a:rPr>
              <a:t> </a:t>
            </a:r>
          </a:p>
        </p:txBody>
      </p:sp>
      <p:pic>
        <p:nvPicPr>
          <p:cNvPr id="54" name="Imagem 53">
            <a:extLst>
              <a:ext uri="{FF2B5EF4-FFF2-40B4-BE49-F238E27FC236}">
                <a16:creationId xmlns:a16="http://schemas.microsoft.com/office/drawing/2014/main" id="{F274FA7C-0032-479A-8E80-51F079FAB332}"/>
              </a:ext>
            </a:extLst>
          </p:cNvPr>
          <p:cNvPicPr>
            <a:picLocks noChangeAspect="1"/>
          </p:cNvPicPr>
          <p:nvPr/>
        </p:nvPicPr>
        <p:blipFill>
          <a:blip r:embed="rId8"/>
          <a:stretch>
            <a:fillRect/>
          </a:stretch>
        </p:blipFill>
        <p:spPr>
          <a:xfrm rot="3402697" flipV="1">
            <a:off x="62655" y="2174084"/>
            <a:ext cx="797404" cy="588436"/>
          </a:xfrm>
          <a:prstGeom prst="rect">
            <a:avLst/>
          </a:prstGeom>
        </p:spPr>
      </p:pic>
      <p:pic>
        <p:nvPicPr>
          <p:cNvPr id="61" name="Imagem 60">
            <a:extLst>
              <a:ext uri="{FF2B5EF4-FFF2-40B4-BE49-F238E27FC236}">
                <a16:creationId xmlns:a16="http://schemas.microsoft.com/office/drawing/2014/main" id="{106E0805-00E9-46EF-AD89-0AC4E78BE53B}"/>
              </a:ext>
            </a:extLst>
          </p:cNvPr>
          <p:cNvPicPr>
            <a:picLocks noChangeAspect="1"/>
          </p:cNvPicPr>
          <p:nvPr/>
        </p:nvPicPr>
        <p:blipFill>
          <a:blip r:embed="rId9"/>
          <a:stretch>
            <a:fillRect/>
          </a:stretch>
        </p:blipFill>
        <p:spPr>
          <a:xfrm rot="10491679">
            <a:off x="8239700" y="3298632"/>
            <a:ext cx="606496" cy="606496"/>
          </a:xfrm>
          <a:prstGeom prst="rect">
            <a:avLst/>
          </a:prstGeom>
        </p:spPr>
      </p:pic>
      <p:cxnSp>
        <p:nvCxnSpPr>
          <p:cNvPr id="45" name="Conexão: Curva 44">
            <a:extLst>
              <a:ext uri="{FF2B5EF4-FFF2-40B4-BE49-F238E27FC236}">
                <a16:creationId xmlns:a16="http://schemas.microsoft.com/office/drawing/2014/main" id="{AFF810F3-9F00-4A04-A87F-63121F266CD2}"/>
              </a:ext>
            </a:extLst>
          </p:cNvPr>
          <p:cNvCxnSpPr>
            <a:cxnSpLocks/>
            <a:stCxn id="26" idx="0"/>
            <a:endCxn id="6" idx="0"/>
          </p:cNvCxnSpPr>
          <p:nvPr/>
        </p:nvCxnSpPr>
        <p:spPr>
          <a:xfrm rot="16200000" flipH="1" flipV="1">
            <a:off x="5840359" y="-542643"/>
            <a:ext cx="321208" cy="6662533"/>
          </a:xfrm>
          <a:prstGeom prst="curvedConnector3">
            <a:avLst>
              <a:gd name="adj1" fmla="val -71169"/>
            </a:avLst>
          </a:prstGeom>
          <a:ln w="381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Cruzada 1">
            <a:extLst>
              <a:ext uri="{FF2B5EF4-FFF2-40B4-BE49-F238E27FC236}">
                <a16:creationId xmlns:a16="http://schemas.microsoft.com/office/drawing/2014/main" id="{D1E7A04B-9793-4606-905D-EC44C546F99E}"/>
              </a:ext>
            </a:extLst>
          </p:cNvPr>
          <p:cNvSpPr/>
          <p:nvPr/>
        </p:nvSpPr>
        <p:spPr>
          <a:xfrm rot="2709798">
            <a:off x="5895503" y="1993174"/>
            <a:ext cx="432000" cy="432000"/>
          </a:xfrm>
          <a:prstGeom prst="plus">
            <a:avLst>
              <a:gd name="adj" fmla="val 353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Imagem 31">
            <a:extLst>
              <a:ext uri="{FF2B5EF4-FFF2-40B4-BE49-F238E27FC236}">
                <a16:creationId xmlns:a16="http://schemas.microsoft.com/office/drawing/2014/main" id="{9C94B567-5327-474F-BCAA-E8D5515B08E6}"/>
              </a:ext>
            </a:extLst>
          </p:cNvPr>
          <p:cNvPicPr>
            <a:picLocks noChangeAspect="1"/>
          </p:cNvPicPr>
          <p:nvPr/>
        </p:nvPicPr>
        <p:blipFill>
          <a:blip r:embed="rId9"/>
          <a:stretch>
            <a:fillRect/>
          </a:stretch>
        </p:blipFill>
        <p:spPr>
          <a:xfrm rot="7741115">
            <a:off x="10644109" y="2100704"/>
            <a:ext cx="606496" cy="606496"/>
          </a:xfrm>
          <a:prstGeom prst="rect">
            <a:avLst/>
          </a:prstGeom>
        </p:spPr>
      </p:pic>
      <p:sp>
        <p:nvSpPr>
          <p:cNvPr id="30" name="CaixaDeTexto 29">
            <a:extLst>
              <a:ext uri="{FF2B5EF4-FFF2-40B4-BE49-F238E27FC236}">
                <a16:creationId xmlns:a16="http://schemas.microsoft.com/office/drawing/2014/main" id="{CDA0BB48-8F92-4598-99E4-1E180D6C68BF}"/>
              </a:ext>
            </a:extLst>
          </p:cNvPr>
          <p:cNvSpPr txBox="1"/>
          <p:nvPr/>
        </p:nvSpPr>
        <p:spPr>
          <a:xfrm>
            <a:off x="4448602" y="1038014"/>
            <a:ext cx="3225756" cy="461665"/>
          </a:xfrm>
          <a:prstGeom prst="rect">
            <a:avLst/>
          </a:prstGeom>
          <a:noFill/>
        </p:spPr>
        <p:txBody>
          <a:bodyPr wrap="square" rtlCol="0">
            <a:spAutoFit/>
          </a:bodyPr>
          <a:lstStyle/>
          <a:p>
            <a:r>
              <a:rPr lang="sl-SI" sz="2400" dirty="0"/>
              <a:t>Izogniti se je potrebno</a:t>
            </a:r>
            <a:r>
              <a:rPr lang="en-GB" sz="2400" dirty="0"/>
              <a:t>…</a:t>
            </a:r>
          </a:p>
        </p:txBody>
      </p:sp>
    </p:spTree>
    <p:extLst>
      <p:ext uri="{BB962C8B-B14F-4D97-AF65-F5344CB8AC3E}">
        <p14:creationId xmlns:p14="http://schemas.microsoft.com/office/powerpoint/2010/main" val="2156327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Presegati izkušnjo v turizmu</a:t>
            </a:r>
            <a:r>
              <a:rPr lang="en-US" sz="3600" b="1" dirty="0"/>
              <a:t>: T</a:t>
            </a:r>
            <a:r>
              <a:rPr lang="sl-SI" sz="3600" b="1" dirty="0" err="1"/>
              <a:t>rendi</a:t>
            </a:r>
            <a:endParaRPr lang="en-US" sz="3600" b="1" dirty="0"/>
          </a:p>
        </p:txBody>
      </p:sp>
      <p:grpSp>
        <p:nvGrpSpPr>
          <p:cNvPr id="53" name="Agrupar 52">
            <a:extLst>
              <a:ext uri="{FF2B5EF4-FFF2-40B4-BE49-F238E27FC236}">
                <a16:creationId xmlns:a16="http://schemas.microsoft.com/office/drawing/2014/main" id="{C08D6EC2-0DEB-48E9-AF57-06E5F55741A7}"/>
              </a:ext>
            </a:extLst>
          </p:cNvPr>
          <p:cNvGrpSpPr/>
          <p:nvPr/>
        </p:nvGrpSpPr>
        <p:grpSpPr>
          <a:xfrm>
            <a:off x="91409" y="1046457"/>
            <a:ext cx="5424034" cy="3220156"/>
            <a:chOff x="151403" y="2358041"/>
            <a:chExt cx="5424034" cy="3220156"/>
          </a:xfrm>
        </p:grpSpPr>
        <p:sp>
          <p:nvSpPr>
            <p:cNvPr id="34" name="Retângulo 33">
              <a:extLst>
                <a:ext uri="{FF2B5EF4-FFF2-40B4-BE49-F238E27FC236}">
                  <a16:creationId xmlns:a16="http://schemas.microsoft.com/office/drawing/2014/main" id="{D3258443-67DF-4841-8990-CCBCF9C966E9}"/>
                </a:ext>
              </a:extLst>
            </p:cNvPr>
            <p:cNvSpPr/>
            <p:nvPr/>
          </p:nvSpPr>
          <p:spPr>
            <a:xfrm>
              <a:off x="151403" y="2358041"/>
              <a:ext cx="5409248" cy="32201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Agrupar 20">
              <a:extLst>
                <a:ext uri="{FF2B5EF4-FFF2-40B4-BE49-F238E27FC236}">
                  <a16:creationId xmlns:a16="http://schemas.microsoft.com/office/drawing/2014/main" id="{608E0375-3C9E-4B90-886B-E7A374E50D01}"/>
                </a:ext>
              </a:extLst>
            </p:cNvPr>
            <p:cNvGrpSpPr>
              <a:grpSpLocks noChangeAspect="1"/>
            </p:cNvGrpSpPr>
            <p:nvPr/>
          </p:nvGrpSpPr>
          <p:grpSpPr>
            <a:xfrm>
              <a:off x="166189" y="3171713"/>
              <a:ext cx="5286375" cy="2406484"/>
              <a:chOff x="333375" y="2732601"/>
              <a:chExt cx="6381750" cy="2905125"/>
            </a:xfrm>
          </p:grpSpPr>
          <p:pic>
            <p:nvPicPr>
              <p:cNvPr id="18" name="Imagem 17">
                <a:extLst>
                  <a:ext uri="{FF2B5EF4-FFF2-40B4-BE49-F238E27FC236}">
                    <a16:creationId xmlns:a16="http://schemas.microsoft.com/office/drawing/2014/main" id="{6538E29D-5C38-489C-AF0F-F341C23259EB}"/>
                  </a:ext>
                </a:extLst>
              </p:cNvPr>
              <p:cNvPicPr>
                <a:picLocks noChangeAspect="1"/>
              </p:cNvPicPr>
              <p:nvPr/>
            </p:nvPicPr>
            <p:blipFill>
              <a:blip r:embed="rId2"/>
              <a:stretch>
                <a:fillRect/>
              </a:stretch>
            </p:blipFill>
            <p:spPr>
              <a:xfrm>
                <a:off x="333375" y="2732601"/>
                <a:ext cx="6381750" cy="2905125"/>
              </a:xfrm>
              <a:prstGeom prst="rect">
                <a:avLst/>
              </a:prstGeom>
            </p:spPr>
          </p:pic>
          <p:sp>
            <p:nvSpPr>
              <p:cNvPr id="20" name="Retângulo 19">
                <a:extLst>
                  <a:ext uri="{FF2B5EF4-FFF2-40B4-BE49-F238E27FC236}">
                    <a16:creationId xmlns:a16="http://schemas.microsoft.com/office/drawing/2014/main" id="{430F706F-6DE9-4833-A170-98CD868F31A5}"/>
                  </a:ext>
                </a:extLst>
              </p:cNvPr>
              <p:cNvSpPr/>
              <p:nvPr/>
            </p:nvSpPr>
            <p:spPr>
              <a:xfrm>
                <a:off x="434492" y="4120001"/>
                <a:ext cx="1980000" cy="252000"/>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2" descr="Homepage | National Geographic">
              <a:extLst>
                <a:ext uri="{FF2B5EF4-FFF2-40B4-BE49-F238E27FC236}">
                  <a16:creationId xmlns:a16="http://schemas.microsoft.com/office/drawing/2014/main" id="{A6C63226-2C1D-44BC-BDF3-AD6E48A66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43" b="19036"/>
            <a:stretch/>
          </p:blipFill>
          <p:spPr bwMode="auto">
            <a:xfrm>
              <a:off x="3623793" y="2663365"/>
              <a:ext cx="1828771" cy="835136"/>
            </a:xfrm>
            <a:prstGeom prst="rect">
              <a:avLst/>
            </a:prstGeom>
            <a:noFill/>
            <a:extLst>
              <a:ext uri="{909E8E84-426E-40DD-AFC4-6F175D3DCCD1}">
                <a14:hiddenFill xmlns:a14="http://schemas.microsoft.com/office/drawing/2010/main">
                  <a:solidFill>
                    <a:srgbClr val="FFFFFF"/>
                  </a:solidFill>
                </a14:hiddenFill>
              </a:ext>
            </a:extLst>
          </p:spPr>
        </p:pic>
        <p:sp>
          <p:nvSpPr>
            <p:cNvPr id="25" name="CaixaDeTexto 24">
              <a:extLst>
                <a:ext uri="{FF2B5EF4-FFF2-40B4-BE49-F238E27FC236}">
                  <a16:creationId xmlns:a16="http://schemas.microsoft.com/office/drawing/2014/main" id="{20F29D3D-A720-48F6-9E4F-10ACB6F94BEE}"/>
                </a:ext>
              </a:extLst>
            </p:cNvPr>
            <p:cNvSpPr txBox="1"/>
            <p:nvPr/>
          </p:nvSpPr>
          <p:spPr>
            <a:xfrm>
              <a:off x="166189" y="2363470"/>
              <a:ext cx="5409248" cy="707886"/>
            </a:xfrm>
            <a:prstGeom prst="rect">
              <a:avLst/>
            </a:prstGeom>
            <a:noFill/>
          </p:spPr>
          <p:txBody>
            <a:bodyPr wrap="square" rtlCol="0">
              <a:spAutoFit/>
            </a:bodyPr>
            <a:lstStyle/>
            <a:p>
              <a:r>
                <a:rPr lang="sl-SI" sz="2000" b="1" dirty="0">
                  <a:solidFill>
                    <a:srgbClr val="6ECECB"/>
                  </a:solidFill>
                </a:rPr>
                <a:t>Top trendi s področja turizma v </a:t>
              </a:r>
              <a:r>
                <a:rPr lang="en-GB" sz="2000" b="1" dirty="0">
                  <a:solidFill>
                    <a:srgbClr val="6ECECB"/>
                  </a:solidFill>
                </a:rPr>
                <a:t>2020: ‘</a:t>
              </a:r>
              <a:r>
                <a:rPr lang="en-GB" sz="2000" b="1" dirty="0" err="1">
                  <a:solidFill>
                    <a:srgbClr val="6ECECB"/>
                  </a:solidFill>
                </a:rPr>
                <a:t>microcations</a:t>
              </a:r>
              <a:r>
                <a:rPr lang="en-GB" sz="2000" b="1" dirty="0">
                  <a:solidFill>
                    <a:srgbClr val="6ECECB"/>
                  </a:solidFill>
                </a:rPr>
                <a:t>’, carbon offsetting</a:t>
              </a:r>
              <a:r>
                <a:rPr lang="sl-SI" sz="2000" b="1" dirty="0">
                  <a:solidFill>
                    <a:srgbClr val="6ECECB"/>
                  </a:solidFill>
                </a:rPr>
                <a:t>…</a:t>
              </a:r>
              <a:endParaRPr lang="en-GB" sz="2000" b="1" dirty="0">
                <a:solidFill>
                  <a:srgbClr val="6ECECB"/>
                </a:solidFill>
              </a:endParaRPr>
            </a:p>
          </p:txBody>
        </p:sp>
      </p:grpSp>
      <p:grpSp>
        <p:nvGrpSpPr>
          <p:cNvPr id="43" name="Agrupar 42">
            <a:extLst>
              <a:ext uri="{FF2B5EF4-FFF2-40B4-BE49-F238E27FC236}">
                <a16:creationId xmlns:a16="http://schemas.microsoft.com/office/drawing/2014/main" id="{D8D9FFE6-E5F4-477E-9949-8BD3EE2433B4}"/>
              </a:ext>
            </a:extLst>
          </p:cNvPr>
          <p:cNvGrpSpPr/>
          <p:nvPr/>
        </p:nvGrpSpPr>
        <p:grpSpPr>
          <a:xfrm>
            <a:off x="91409" y="4428818"/>
            <a:ext cx="6401992" cy="1826679"/>
            <a:chOff x="137247" y="4016772"/>
            <a:chExt cx="6401992" cy="1826679"/>
          </a:xfrm>
        </p:grpSpPr>
        <p:sp>
          <p:nvSpPr>
            <p:cNvPr id="44" name="Retângulo 43">
              <a:extLst>
                <a:ext uri="{FF2B5EF4-FFF2-40B4-BE49-F238E27FC236}">
                  <a16:creationId xmlns:a16="http://schemas.microsoft.com/office/drawing/2014/main" id="{5E93BDBE-A5FA-4D97-9AF3-412CC1096085}"/>
                </a:ext>
              </a:extLst>
            </p:cNvPr>
            <p:cNvSpPr/>
            <p:nvPr/>
          </p:nvSpPr>
          <p:spPr>
            <a:xfrm>
              <a:off x="137247" y="4026661"/>
              <a:ext cx="6401991" cy="18167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Agrupar 45">
              <a:extLst>
                <a:ext uri="{FF2B5EF4-FFF2-40B4-BE49-F238E27FC236}">
                  <a16:creationId xmlns:a16="http://schemas.microsoft.com/office/drawing/2014/main" id="{A1603BC8-4FB6-4573-897E-170BC9BF6075}"/>
                </a:ext>
              </a:extLst>
            </p:cNvPr>
            <p:cNvGrpSpPr/>
            <p:nvPr/>
          </p:nvGrpSpPr>
          <p:grpSpPr>
            <a:xfrm>
              <a:off x="203895" y="4902698"/>
              <a:ext cx="6244357" cy="785030"/>
              <a:chOff x="297338" y="4358333"/>
              <a:chExt cx="6244357" cy="785030"/>
            </a:xfrm>
          </p:grpSpPr>
          <p:pic>
            <p:nvPicPr>
              <p:cNvPr id="49" name="Imagem 48">
                <a:extLst>
                  <a:ext uri="{FF2B5EF4-FFF2-40B4-BE49-F238E27FC236}">
                    <a16:creationId xmlns:a16="http://schemas.microsoft.com/office/drawing/2014/main" id="{7005CBCA-D7A1-4E86-AAB6-78A1F1C7ED6A}"/>
                  </a:ext>
                </a:extLst>
              </p:cNvPr>
              <p:cNvPicPr>
                <a:picLocks noChangeAspect="1"/>
              </p:cNvPicPr>
              <p:nvPr/>
            </p:nvPicPr>
            <p:blipFill>
              <a:blip r:embed="rId4"/>
              <a:stretch>
                <a:fillRect/>
              </a:stretch>
            </p:blipFill>
            <p:spPr>
              <a:xfrm>
                <a:off x="309703" y="4365579"/>
                <a:ext cx="6222274" cy="777784"/>
              </a:xfrm>
              <a:prstGeom prst="rect">
                <a:avLst/>
              </a:prstGeom>
            </p:spPr>
          </p:pic>
          <p:sp>
            <p:nvSpPr>
              <p:cNvPr id="50" name="Retângulo 49">
                <a:extLst>
                  <a:ext uri="{FF2B5EF4-FFF2-40B4-BE49-F238E27FC236}">
                    <a16:creationId xmlns:a16="http://schemas.microsoft.com/office/drawing/2014/main" id="{5E8B55FF-F4FD-4AF1-8B3D-D063AAB8FA28}"/>
                  </a:ext>
                </a:extLst>
              </p:cNvPr>
              <p:cNvSpPr/>
              <p:nvPr/>
            </p:nvSpPr>
            <p:spPr>
              <a:xfrm>
                <a:off x="3553695" y="4358333"/>
                <a:ext cx="2988000" cy="180000"/>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tângulo 50">
                <a:extLst>
                  <a:ext uri="{FF2B5EF4-FFF2-40B4-BE49-F238E27FC236}">
                    <a16:creationId xmlns:a16="http://schemas.microsoft.com/office/drawing/2014/main" id="{B7E7E4BB-BB46-4BFD-BEFE-9FDDA9A62DAD}"/>
                  </a:ext>
                </a:extLst>
              </p:cNvPr>
              <p:cNvSpPr/>
              <p:nvPr/>
            </p:nvSpPr>
            <p:spPr>
              <a:xfrm>
                <a:off x="297338" y="4571599"/>
                <a:ext cx="3456000" cy="180000"/>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CaixaDeTexto 46">
              <a:extLst>
                <a:ext uri="{FF2B5EF4-FFF2-40B4-BE49-F238E27FC236}">
                  <a16:creationId xmlns:a16="http://schemas.microsoft.com/office/drawing/2014/main" id="{88544D9D-955F-4F61-8CCB-40BC84DAC92E}"/>
                </a:ext>
              </a:extLst>
            </p:cNvPr>
            <p:cNvSpPr txBox="1"/>
            <p:nvPr/>
          </p:nvSpPr>
          <p:spPr>
            <a:xfrm>
              <a:off x="2663023" y="4088661"/>
              <a:ext cx="3876216" cy="707886"/>
            </a:xfrm>
            <a:prstGeom prst="rect">
              <a:avLst/>
            </a:prstGeom>
            <a:noFill/>
          </p:spPr>
          <p:txBody>
            <a:bodyPr wrap="square" rtlCol="0">
              <a:spAutoFit/>
            </a:bodyPr>
            <a:lstStyle/>
            <a:p>
              <a:r>
                <a:rPr lang="en-GB" sz="2000" b="1" spc="-20" dirty="0">
                  <a:solidFill>
                    <a:srgbClr val="6ECECB"/>
                  </a:solidFill>
                </a:rPr>
                <a:t>Global Wellness Tourism Economy – November 2018</a:t>
              </a:r>
            </a:p>
          </p:txBody>
        </p:sp>
        <p:pic>
          <p:nvPicPr>
            <p:cNvPr id="48" name="Picture 8" descr="Home - Global Wellness Institute">
              <a:extLst>
                <a:ext uri="{FF2B5EF4-FFF2-40B4-BE49-F238E27FC236}">
                  <a16:creationId xmlns:a16="http://schemas.microsoft.com/office/drawing/2014/main" id="{745C90B6-DA59-4DFA-9A14-C05C5E6868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 t="22416" r="3966" b="24949"/>
            <a:stretch/>
          </p:blipFill>
          <p:spPr bwMode="auto">
            <a:xfrm>
              <a:off x="203895" y="4016772"/>
              <a:ext cx="2438803" cy="7777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Agrupar 72">
            <a:extLst>
              <a:ext uri="{FF2B5EF4-FFF2-40B4-BE49-F238E27FC236}">
                <a16:creationId xmlns:a16="http://schemas.microsoft.com/office/drawing/2014/main" id="{C2E099F9-B7C6-44DB-84F7-3BC8B431CC21}"/>
              </a:ext>
            </a:extLst>
          </p:cNvPr>
          <p:cNvGrpSpPr/>
          <p:nvPr/>
        </p:nvGrpSpPr>
        <p:grpSpPr>
          <a:xfrm>
            <a:off x="5575964" y="2654070"/>
            <a:ext cx="6552000" cy="1690446"/>
            <a:chOff x="5561951" y="2500004"/>
            <a:chExt cx="6552000" cy="1690446"/>
          </a:xfrm>
        </p:grpSpPr>
        <p:sp>
          <p:nvSpPr>
            <p:cNvPr id="72" name="Retângulo 71">
              <a:extLst>
                <a:ext uri="{FF2B5EF4-FFF2-40B4-BE49-F238E27FC236}">
                  <a16:creationId xmlns:a16="http://schemas.microsoft.com/office/drawing/2014/main" id="{6061530D-8D57-425C-828C-0DA951D05260}"/>
                </a:ext>
              </a:extLst>
            </p:cNvPr>
            <p:cNvSpPr/>
            <p:nvPr/>
          </p:nvSpPr>
          <p:spPr>
            <a:xfrm>
              <a:off x="5561951" y="2500004"/>
              <a:ext cx="6552000" cy="16904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Imagem 58">
              <a:extLst>
                <a:ext uri="{FF2B5EF4-FFF2-40B4-BE49-F238E27FC236}">
                  <a16:creationId xmlns:a16="http://schemas.microsoft.com/office/drawing/2014/main" id="{7B91039A-8D40-4AD2-8CB6-C86EF57099F6}"/>
                </a:ext>
              </a:extLst>
            </p:cNvPr>
            <p:cNvPicPr>
              <a:picLocks noChangeAspect="1"/>
            </p:cNvPicPr>
            <p:nvPr/>
          </p:nvPicPr>
          <p:blipFill>
            <a:blip r:embed="rId6"/>
            <a:stretch>
              <a:fillRect/>
            </a:stretch>
          </p:blipFill>
          <p:spPr>
            <a:xfrm>
              <a:off x="5595016" y="3342057"/>
              <a:ext cx="6486525" cy="790823"/>
            </a:xfrm>
            <a:prstGeom prst="rect">
              <a:avLst/>
            </a:prstGeom>
          </p:spPr>
        </p:pic>
        <p:sp>
          <p:nvSpPr>
            <p:cNvPr id="60" name="Retângulo 59">
              <a:extLst>
                <a:ext uri="{FF2B5EF4-FFF2-40B4-BE49-F238E27FC236}">
                  <a16:creationId xmlns:a16="http://schemas.microsoft.com/office/drawing/2014/main" id="{87E0CF40-0AF3-4EE3-9A24-6613644EABE8}"/>
                </a:ext>
              </a:extLst>
            </p:cNvPr>
            <p:cNvSpPr/>
            <p:nvPr/>
          </p:nvSpPr>
          <p:spPr>
            <a:xfrm>
              <a:off x="10362379" y="3726997"/>
              <a:ext cx="1640149" cy="208746"/>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tângulo 63">
              <a:extLst>
                <a:ext uri="{FF2B5EF4-FFF2-40B4-BE49-F238E27FC236}">
                  <a16:creationId xmlns:a16="http://schemas.microsoft.com/office/drawing/2014/main" id="{090C4053-94FE-4BC9-A46C-27AB2F1643F8}"/>
                </a:ext>
              </a:extLst>
            </p:cNvPr>
            <p:cNvSpPr/>
            <p:nvPr/>
          </p:nvSpPr>
          <p:spPr>
            <a:xfrm>
              <a:off x="5601388" y="3910492"/>
              <a:ext cx="2232000" cy="208746"/>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CaixaDeTexto 70">
              <a:extLst>
                <a:ext uri="{FF2B5EF4-FFF2-40B4-BE49-F238E27FC236}">
                  <a16:creationId xmlns:a16="http://schemas.microsoft.com/office/drawing/2014/main" id="{7552764F-DE19-48E8-BC77-06E24F923D56}"/>
                </a:ext>
              </a:extLst>
            </p:cNvPr>
            <p:cNvSpPr txBox="1"/>
            <p:nvPr/>
          </p:nvSpPr>
          <p:spPr>
            <a:xfrm>
              <a:off x="5595016" y="2699197"/>
              <a:ext cx="5015834" cy="646331"/>
            </a:xfrm>
            <a:prstGeom prst="rect">
              <a:avLst/>
            </a:prstGeom>
            <a:noFill/>
          </p:spPr>
          <p:txBody>
            <a:bodyPr wrap="square" rtlCol="0">
              <a:spAutoFit/>
            </a:bodyPr>
            <a:lstStyle/>
            <a:p>
              <a:r>
                <a:rPr lang="en-US" b="1" dirty="0">
                  <a:solidFill>
                    <a:srgbClr val="6ECECB"/>
                  </a:solidFill>
                  <a:hlinkClick r:id="rId7">
                    <a:extLst>
                      <a:ext uri="{A12FA001-AC4F-418D-AE19-62706E023703}">
                        <ahyp:hlinkClr xmlns:ahyp="http://schemas.microsoft.com/office/drawing/2018/hyperlinkcolor" val="tx"/>
                      </a:ext>
                    </a:extLst>
                  </a:hlinkClick>
                </a:rPr>
                <a:t>The Rise of Transformative Travel - Shifting Toward Meaning, Purpose, and Personal Fulfillment</a:t>
              </a:r>
              <a:endParaRPr lang="en-GB" b="1" dirty="0">
                <a:solidFill>
                  <a:srgbClr val="6ECECB"/>
                </a:solidFill>
              </a:endParaRPr>
            </a:p>
          </p:txBody>
        </p:sp>
        <p:pic>
          <p:nvPicPr>
            <p:cNvPr id="1028" name="Picture 4" descr="upload.wikimedia.org/wikipedia/en/thumb/1/13/Sk...">
              <a:extLst>
                <a:ext uri="{FF2B5EF4-FFF2-40B4-BE49-F238E27FC236}">
                  <a16:creationId xmlns:a16="http://schemas.microsoft.com/office/drawing/2014/main" id="{6D57E5EF-FFFC-4609-908B-25AECEEB0F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4809" y="2571717"/>
              <a:ext cx="951091" cy="358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ndSG-LogoVariationWithTagline-Stacked-CMYK-FullColour-Black-Tagline -  Healthy Ageing APAC Summit">
              <a:extLst>
                <a:ext uri="{FF2B5EF4-FFF2-40B4-BE49-F238E27FC236}">
                  <a16:creationId xmlns:a16="http://schemas.microsoft.com/office/drawing/2014/main" id="{F35D64E8-6682-4D0C-BCA8-01A66507FE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15664" y="2805648"/>
              <a:ext cx="951091" cy="660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Agrupar 85">
            <a:extLst>
              <a:ext uri="{FF2B5EF4-FFF2-40B4-BE49-F238E27FC236}">
                <a16:creationId xmlns:a16="http://schemas.microsoft.com/office/drawing/2014/main" id="{D86B7A7D-462E-4C82-A436-4CC68DC72BB3}"/>
              </a:ext>
            </a:extLst>
          </p:cNvPr>
          <p:cNvGrpSpPr/>
          <p:nvPr/>
        </p:nvGrpSpPr>
        <p:grpSpPr>
          <a:xfrm>
            <a:off x="5575965" y="969265"/>
            <a:ext cx="6523673" cy="1516472"/>
            <a:chOff x="5595015" y="1131190"/>
            <a:chExt cx="6523673" cy="1516472"/>
          </a:xfrm>
        </p:grpSpPr>
        <p:sp>
          <p:nvSpPr>
            <p:cNvPr id="85" name="Retângulo 84">
              <a:extLst>
                <a:ext uri="{FF2B5EF4-FFF2-40B4-BE49-F238E27FC236}">
                  <a16:creationId xmlns:a16="http://schemas.microsoft.com/office/drawing/2014/main" id="{929AD9AD-4D4B-4800-B58B-ED3E6E625F2C}"/>
                </a:ext>
              </a:extLst>
            </p:cNvPr>
            <p:cNvSpPr/>
            <p:nvPr/>
          </p:nvSpPr>
          <p:spPr>
            <a:xfrm>
              <a:off x="5595015" y="1131190"/>
              <a:ext cx="6523673" cy="15164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Imagem 80">
              <a:extLst>
                <a:ext uri="{FF2B5EF4-FFF2-40B4-BE49-F238E27FC236}">
                  <a16:creationId xmlns:a16="http://schemas.microsoft.com/office/drawing/2014/main" id="{79C3C8D2-DE3E-4D39-9F95-6C05FE97FF2A}"/>
                </a:ext>
              </a:extLst>
            </p:cNvPr>
            <p:cNvPicPr>
              <a:picLocks noChangeAspect="1"/>
            </p:cNvPicPr>
            <p:nvPr/>
          </p:nvPicPr>
          <p:blipFill>
            <a:blip r:embed="rId10"/>
            <a:stretch>
              <a:fillRect/>
            </a:stretch>
          </p:blipFill>
          <p:spPr>
            <a:xfrm>
              <a:off x="5660739" y="1692737"/>
              <a:ext cx="6400800" cy="933450"/>
            </a:xfrm>
            <a:prstGeom prst="rect">
              <a:avLst/>
            </a:prstGeom>
          </p:spPr>
        </p:pic>
        <p:sp>
          <p:nvSpPr>
            <p:cNvPr id="78" name="Retângulo 77">
              <a:extLst>
                <a:ext uri="{FF2B5EF4-FFF2-40B4-BE49-F238E27FC236}">
                  <a16:creationId xmlns:a16="http://schemas.microsoft.com/office/drawing/2014/main" id="{76252504-1325-4061-88A8-0ECDAEA797F3}"/>
                </a:ext>
              </a:extLst>
            </p:cNvPr>
            <p:cNvSpPr/>
            <p:nvPr/>
          </p:nvSpPr>
          <p:spPr>
            <a:xfrm>
              <a:off x="6496823" y="2062640"/>
              <a:ext cx="1764000" cy="216000"/>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tângulo 81">
              <a:extLst>
                <a:ext uri="{FF2B5EF4-FFF2-40B4-BE49-F238E27FC236}">
                  <a16:creationId xmlns:a16="http://schemas.microsoft.com/office/drawing/2014/main" id="{E0EFA319-3253-42B2-8108-1CEA871F080C}"/>
                </a:ext>
              </a:extLst>
            </p:cNvPr>
            <p:cNvSpPr/>
            <p:nvPr/>
          </p:nvSpPr>
          <p:spPr>
            <a:xfrm>
              <a:off x="8040746" y="2359923"/>
              <a:ext cx="2160000" cy="216000"/>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CaixaDeTexto 86">
              <a:extLst>
                <a:ext uri="{FF2B5EF4-FFF2-40B4-BE49-F238E27FC236}">
                  <a16:creationId xmlns:a16="http://schemas.microsoft.com/office/drawing/2014/main" id="{066CE5E8-2BCC-4818-996F-A1030FB25B99}"/>
                </a:ext>
              </a:extLst>
            </p:cNvPr>
            <p:cNvSpPr txBox="1"/>
            <p:nvPr/>
          </p:nvSpPr>
          <p:spPr>
            <a:xfrm>
              <a:off x="5660739" y="1287683"/>
              <a:ext cx="6096000" cy="400110"/>
            </a:xfrm>
            <a:prstGeom prst="rect">
              <a:avLst/>
            </a:prstGeom>
            <a:noFill/>
          </p:spPr>
          <p:txBody>
            <a:bodyPr wrap="square">
              <a:spAutoFit/>
            </a:bodyPr>
            <a:lstStyle/>
            <a:p>
              <a:pPr algn="l"/>
              <a:r>
                <a:rPr lang="en-US" sz="2000" b="1" i="0" dirty="0">
                  <a:solidFill>
                    <a:srgbClr val="6ECECB"/>
                  </a:solidFill>
                  <a:effectLst/>
                  <a:hlinkClick r:id="rId11">
                    <a:extLst>
                      <a:ext uri="{A12FA001-AC4F-418D-AE19-62706E023703}">
                        <ahyp:hlinkClr xmlns:ahyp="http://schemas.microsoft.com/office/drawing/2018/hyperlinkcolor" val="tx"/>
                      </a:ext>
                    </a:extLst>
                  </a:hlinkClick>
                </a:rPr>
                <a:t>Transformed by Travel: Nine Stories</a:t>
              </a:r>
              <a:endParaRPr lang="en-US" sz="2000" b="1" i="0" dirty="0">
                <a:solidFill>
                  <a:srgbClr val="6ECECB"/>
                </a:solidFill>
                <a:effectLst/>
              </a:endParaRPr>
            </a:p>
          </p:txBody>
        </p:sp>
      </p:grpSp>
      <p:sp>
        <p:nvSpPr>
          <p:cNvPr id="96" name="Retângulo 95">
            <a:extLst>
              <a:ext uri="{FF2B5EF4-FFF2-40B4-BE49-F238E27FC236}">
                <a16:creationId xmlns:a16="http://schemas.microsoft.com/office/drawing/2014/main" id="{8542ADB1-E465-4A99-8B1B-FB57539AF738}"/>
              </a:ext>
            </a:extLst>
          </p:cNvPr>
          <p:cNvSpPr/>
          <p:nvPr/>
        </p:nvSpPr>
        <p:spPr>
          <a:xfrm>
            <a:off x="6549066" y="4435373"/>
            <a:ext cx="5578898" cy="1908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4" name="Imagem 93">
            <a:extLst>
              <a:ext uri="{FF2B5EF4-FFF2-40B4-BE49-F238E27FC236}">
                <a16:creationId xmlns:a16="http://schemas.microsoft.com/office/drawing/2014/main" id="{BB55C0C4-D7FC-460A-9F3E-5F72E450F1D9}"/>
              </a:ext>
            </a:extLst>
          </p:cNvPr>
          <p:cNvPicPr>
            <a:picLocks noChangeAspect="1"/>
          </p:cNvPicPr>
          <p:nvPr/>
        </p:nvPicPr>
        <p:blipFill>
          <a:blip r:embed="rId12"/>
          <a:stretch>
            <a:fillRect/>
          </a:stretch>
        </p:blipFill>
        <p:spPr>
          <a:xfrm>
            <a:off x="6568116" y="5137109"/>
            <a:ext cx="5531702" cy="911624"/>
          </a:xfrm>
          <a:prstGeom prst="rect">
            <a:avLst/>
          </a:prstGeom>
        </p:spPr>
      </p:pic>
      <p:sp>
        <p:nvSpPr>
          <p:cNvPr id="98" name="CaixaDeTexto 97">
            <a:extLst>
              <a:ext uri="{FF2B5EF4-FFF2-40B4-BE49-F238E27FC236}">
                <a16:creationId xmlns:a16="http://schemas.microsoft.com/office/drawing/2014/main" id="{460BC0B3-5CB7-42F9-BF87-BC87F6140FFE}"/>
              </a:ext>
            </a:extLst>
          </p:cNvPr>
          <p:cNvSpPr txBox="1"/>
          <p:nvPr/>
        </p:nvSpPr>
        <p:spPr>
          <a:xfrm>
            <a:off x="6545262" y="4400780"/>
            <a:ext cx="5531702" cy="707886"/>
          </a:xfrm>
          <a:prstGeom prst="rect">
            <a:avLst/>
          </a:prstGeom>
          <a:noFill/>
        </p:spPr>
        <p:txBody>
          <a:bodyPr wrap="square">
            <a:spAutoFit/>
          </a:bodyPr>
          <a:lstStyle/>
          <a:p>
            <a:r>
              <a:rPr lang="en-US" sz="2000" b="1" dirty="0">
                <a:solidFill>
                  <a:srgbClr val="6ECECB"/>
                </a:solidFill>
                <a:hlinkClick r:id="rId13">
                  <a:extLst>
                    <a:ext uri="{A12FA001-AC4F-418D-AE19-62706E023703}">
                      <ahyp:hlinkClr xmlns:ahyp="http://schemas.microsoft.com/office/drawing/2018/hyperlinkcolor" val="tx"/>
                    </a:ext>
                  </a:extLst>
                </a:hlinkClick>
              </a:rPr>
              <a:t>Research Reveals Adventure Travelers Primarily Motivated by Transformation</a:t>
            </a:r>
            <a:endParaRPr lang="en-GB" sz="2000" b="1" dirty="0">
              <a:solidFill>
                <a:srgbClr val="6ECECB"/>
              </a:solidFill>
            </a:endParaRPr>
          </a:p>
        </p:txBody>
      </p:sp>
      <p:pic>
        <p:nvPicPr>
          <p:cNvPr id="12" name="Imagem 11">
            <a:extLst>
              <a:ext uri="{FF2B5EF4-FFF2-40B4-BE49-F238E27FC236}">
                <a16:creationId xmlns:a16="http://schemas.microsoft.com/office/drawing/2014/main" id="{564B893D-CA3E-4B26-AE56-17A88E9011D6}"/>
              </a:ext>
            </a:extLst>
          </p:cNvPr>
          <p:cNvPicPr>
            <a:picLocks noChangeAspect="1"/>
          </p:cNvPicPr>
          <p:nvPr/>
        </p:nvPicPr>
        <p:blipFill>
          <a:blip r:embed="rId14"/>
          <a:stretch>
            <a:fillRect/>
          </a:stretch>
        </p:blipFill>
        <p:spPr>
          <a:xfrm>
            <a:off x="10200746" y="5880349"/>
            <a:ext cx="1917942" cy="436638"/>
          </a:xfrm>
          <a:prstGeom prst="rect">
            <a:avLst/>
          </a:prstGeom>
          <a:effectLst/>
        </p:spPr>
      </p:pic>
      <p:sp>
        <p:nvSpPr>
          <p:cNvPr id="100" name="Retângulo 99">
            <a:extLst>
              <a:ext uri="{FF2B5EF4-FFF2-40B4-BE49-F238E27FC236}">
                <a16:creationId xmlns:a16="http://schemas.microsoft.com/office/drawing/2014/main" id="{B29A801D-BC95-46D5-9505-9433EBE69701}"/>
              </a:ext>
            </a:extLst>
          </p:cNvPr>
          <p:cNvSpPr/>
          <p:nvPr/>
        </p:nvSpPr>
        <p:spPr>
          <a:xfrm>
            <a:off x="10583342" y="5602446"/>
            <a:ext cx="1044000" cy="208746"/>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Retângulo 100">
            <a:extLst>
              <a:ext uri="{FF2B5EF4-FFF2-40B4-BE49-F238E27FC236}">
                <a16:creationId xmlns:a16="http://schemas.microsoft.com/office/drawing/2014/main" id="{6025D789-7FF6-4FD3-BA6A-37E175150872}"/>
              </a:ext>
            </a:extLst>
          </p:cNvPr>
          <p:cNvSpPr/>
          <p:nvPr/>
        </p:nvSpPr>
        <p:spPr>
          <a:xfrm>
            <a:off x="6620942" y="5830462"/>
            <a:ext cx="900000" cy="208746"/>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2" descr="Homepage | National Geographic">
            <a:extLst>
              <a:ext uri="{FF2B5EF4-FFF2-40B4-BE49-F238E27FC236}">
                <a16:creationId xmlns:a16="http://schemas.microsoft.com/office/drawing/2014/main" id="{128C4EB4-5833-40A5-808C-44C067D9E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69" b="25531"/>
          <a:stretch/>
        </p:blipFill>
        <p:spPr bwMode="auto">
          <a:xfrm>
            <a:off x="10348262" y="991339"/>
            <a:ext cx="1696407" cy="53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938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Preseči izkušnjo</a:t>
            </a:r>
            <a:r>
              <a:rPr lang="en-US" sz="3600" b="1" dirty="0"/>
              <a:t>: </a:t>
            </a:r>
            <a:r>
              <a:rPr lang="sl-SI" sz="3600" b="1" dirty="0"/>
              <a:t>Vodenje transformacije</a:t>
            </a:r>
            <a:endParaRPr lang="en-US" sz="3600" b="1" dirty="0"/>
          </a:p>
        </p:txBody>
      </p:sp>
      <p:grpSp>
        <p:nvGrpSpPr>
          <p:cNvPr id="2" name="Agrupar 1">
            <a:extLst>
              <a:ext uri="{FF2B5EF4-FFF2-40B4-BE49-F238E27FC236}">
                <a16:creationId xmlns:a16="http://schemas.microsoft.com/office/drawing/2014/main" id="{6D78F3BA-A2FD-4E28-8033-9357EB1756AD}"/>
              </a:ext>
            </a:extLst>
          </p:cNvPr>
          <p:cNvGrpSpPr/>
          <p:nvPr/>
        </p:nvGrpSpPr>
        <p:grpSpPr>
          <a:xfrm>
            <a:off x="194623" y="1324845"/>
            <a:ext cx="9079562" cy="4930511"/>
            <a:chOff x="3223260" y="1231491"/>
            <a:chExt cx="5745479" cy="3960000"/>
          </a:xfrm>
        </p:grpSpPr>
        <p:sp>
          <p:nvSpPr>
            <p:cNvPr id="4" name="Triângulo isósceles 3">
              <a:extLst>
                <a:ext uri="{FF2B5EF4-FFF2-40B4-BE49-F238E27FC236}">
                  <a16:creationId xmlns:a16="http://schemas.microsoft.com/office/drawing/2014/main" id="{07CCD742-98F7-4EE4-81FB-625D81A3B11D}"/>
                </a:ext>
              </a:extLst>
            </p:cNvPr>
            <p:cNvSpPr/>
            <p:nvPr/>
          </p:nvSpPr>
          <p:spPr>
            <a:xfrm>
              <a:off x="3223260" y="1231491"/>
              <a:ext cx="5745479" cy="3960000"/>
            </a:xfrm>
            <a:prstGeom prst="triangle">
              <a:avLst/>
            </a:prstGeom>
            <a:solidFill>
              <a:srgbClr val="6ECEC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tângulo 20">
              <a:extLst>
                <a:ext uri="{FF2B5EF4-FFF2-40B4-BE49-F238E27FC236}">
                  <a16:creationId xmlns:a16="http://schemas.microsoft.com/office/drawing/2014/main" id="{56D657F7-FC7E-4C06-A811-AB623F1E501A}"/>
                </a:ext>
              </a:extLst>
            </p:cNvPr>
            <p:cNvSpPr/>
            <p:nvPr/>
          </p:nvSpPr>
          <p:spPr>
            <a:xfrm>
              <a:off x="4484370" y="4599459"/>
              <a:ext cx="32385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bg1"/>
                  </a:solidFill>
                  <a:effectLst>
                    <a:outerShdw blurRad="38100" dist="38100" dir="2700000" algn="tl">
                      <a:srgbClr val="000000">
                        <a:alpha val="43137"/>
                      </a:srgbClr>
                    </a:outerShdw>
                  </a:effectLst>
                </a:rPr>
                <a:t>Odkrijte surovine</a:t>
              </a:r>
              <a:endParaRPr lang="en-GB" sz="2400" b="1" dirty="0">
                <a:solidFill>
                  <a:schemeClr val="bg1"/>
                </a:solidFill>
                <a:effectLst>
                  <a:outerShdw blurRad="38100" dist="38100" dir="2700000" algn="tl">
                    <a:srgbClr val="000000">
                      <a:alpha val="43137"/>
                    </a:srgbClr>
                  </a:outerShdw>
                </a:effectLst>
              </a:endParaRPr>
            </a:p>
          </p:txBody>
        </p:sp>
        <p:sp>
          <p:nvSpPr>
            <p:cNvPr id="22" name="Retângulo 21">
              <a:extLst>
                <a:ext uri="{FF2B5EF4-FFF2-40B4-BE49-F238E27FC236}">
                  <a16:creationId xmlns:a16="http://schemas.microsoft.com/office/drawing/2014/main" id="{C2DD388B-3662-4F31-BCDC-839136CFC7C1}"/>
                </a:ext>
              </a:extLst>
            </p:cNvPr>
            <p:cNvSpPr/>
            <p:nvPr/>
          </p:nvSpPr>
          <p:spPr>
            <a:xfrm>
              <a:off x="4484370" y="3389904"/>
              <a:ext cx="32385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bg1"/>
                  </a:solidFill>
                  <a:effectLst>
                    <a:outerShdw blurRad="38100" dist="38100" dir="2700000" algn="tl">
                      <a:srgbClr val="000000">
                        <a:alpha val="43137"/>
                      </a:srgbClr>
                    </a:outerShdw>
                  </a:effectLst>
                </a:rPr>
                <a:t>Oblikovanje in izvajanje storitve</a:t>
              </a:r>
              <a:endParaRPr lang="en-GB" sz="2400" b="1" dirty="0">
                <a:solidFill>
                  <a:schemeClr val="bg1"/>
                </a:solidFill>
                <a:effectLst>
                  <a:outerShdw blurRad="38100" dist="38100" dir="2700000" algn="tl">
                    <a:srgbClr val="000000">
                      <a:alpha val="43137"/>
                    </a:srgbClr>
                  </a:outerShdw>
                </a:effectLst>
              </a:endParaRPr>
            </a:p>
          </p:txBody>
        </p:sp>
        <p:sp>
          <p:nvSpPr>
            <p:cNvPr id="24" name="Retângulo 23">
              <a:extLst>
                <a:ext uri="{FF2B5EF4-FFF2-40B4-BE49-F238E27FC236}">
                  <a16:creationId xmlns:a16="http://schemas.microsoft.com/office/drawing/2014/main" id="{0FB160CF-DE93-49A3-BC6B-31CFE221B966}"/>
                </a:ext>
              </a:extLst>
            </p:cNvPr>
            <p:cNvSpPr/>
            <p:nvPr/>
          </p:nvSpPr>
          <p:spPr>
            <a:xfrm>
              <a:off x="4471435" y="4003494"/>
              <a:ext cx="32385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bg1"/>
                  </a:solidFill>
                  <a:effectLst>
                    <a:outerShdw blurRad="38100" dist="38100" dir="2700000" algn="tl">
                      <a:srgbClr val="000000">
                        <a:alpha val="43137"/>
                      </a:srgbClr>
                    </a:outerShdw>
                  </a:effectLst>
                </a:rPr>
                <a:t>Razvoj in izdelava izdelkov</a:t>
              </a:r>
              <a:endParaRPr lang="en-GB" sz="2400" b="1" dirty="0">
                <a:solidFill>
                  <a:schemeClr val="bg1"/>
                </a:solidFill>
                <a:effectLst>
                  <a:outerShdw blurRad="38100" dist="38100" dir="2700000" algn="tl">
                    <a:srgbClr val="000000">
                      <a:alpha val="43137"/>
                    </a:srgbClr>
                  </a:outerShdw>
                </a:effectLst>
              </a:endParaRPr>
            </a:p>
          </p:txBody>
        </p:sp>
        <p:sp>
          <p:nvSpPr>
            <p:cNvPr id="26" name="Retângulo 25">
              <a:extLst>
                <a:ext uri="{FF2B5EF4-FFF2-40B4-BE49-F238E27FC236}">
                  <a16:creationId xmlns:a16="http://schemas.microsoft.com/office/drawing/2014/main" id="{B061B31A-098F-42AE-B974-AF513DE80E12}"/>
                </a:ext>
              </a:extLst>
            </p:cNvPr>
            <p:cNvSpPr/>
            <p:nvPr/>
          </p:nvSpPr>
          <p:spPr>
            <a:xfrm>
              <a:off x="4484370" y="2736274"/>
              <a:ext cx="32385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bg1"/>
                  </a:solidFill>
                  <a:effectLst>
                    <a:outerShdw blurRad="38100" dist="38100" dir="2700000" algn="tl">
                      <a:srgbClr val="000000">
                        <a:alpha val="43137"/>
                      </a:srgbClr>
                    </a:outerShdw>
                  </a:effectLst>
                </a:rPr>
                <a:t>Upodobiti in uprizoriti izkušnjo</a:t>
              </a:r>
              <a:endParaRPr lang="en-GB" sz="2400" b="1" dirty="0">
                <a:solidFill>
                  <a:schemeClr val="bg1"/>
                </a:solidFill>
                <a:effectLst>
                  <a:outerShdw blurRad="38100" dist="38100" dir="2700000" algn="tl">
                    <a:srgbClr val="000000">
                      <a:alpha val="43137"/>
                    </a:srgbClr>
                  </a:outerShdw>
                </a:effectLst>
              </a:endParaRPr>
            </a:p>
          </p:txBody>
        </p:sp>
        <p:sp>
          <p:nvSpPr>
            <p:cNvPr id="28" name="Retângulo 27">
              <a:extLst>
                <a:ext uri="{FF2B5EF4-FFF2-40B4-BE49-F238E27FC236}">
                  <a16:creationId xmlns:a16="http://schemas.microsoft.com/office/drawing/2014/main" id="{B22F70F9-F921-496F-BC74-B21AF0A278A2}"/>
                </a:ext>
              </a:extLst>
            </p:cNvPr>
            <p:cNvSpPr/>
            <p:nvPr/>
          </p:nvSpPr>
          <p:spPr>
            <a:xfrm>
              <a:off x="5097780" y="1926638"/>
              <a:ext cx="201168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bg1"/>
                  </a:solidFill>
                  <a:effectLst>
                    <a:outerShdw blurRad="38100" dist="38100" dir="2700000" algn="tl">
                      <a:srgbClr val="000000">
                        <a:alpha val="43137"/>
                      </a:srgbClr>
                    </a:outerShdw>
                  </a:effectLst>
                </a:rPr>
                <a:t>Določiti in voditi potek transformacije</a:t>
              </a:r>
              <a:endParaRPr lang="en-GB" sz="2400" b="1" dirty="0">
                <a:solidFill>
                  <a:schemeClr val="bg1"/>
                </a:solidFill>
                <a:effectLst>
                  <a:outerShdw blurRad="38100" dist="38100" dir="2700000" algn="tl">
                    <a:srgbClr val="000000">
                      <a:alpha val="43137"/>
                    </a:srgbClr>
                  </a:outerShdw>
                </a:effectLst>
              </a:endParaRPr>
            </a:p>
          </p:txBody>
        </p:sp>
        <p:cxnSp>
          <p:nvCxnSpPr>
            <p:cNvPr id="33" name="Conexão reta 32">
              <a:extLst>
                <a:ext uri="{FF2B5EF4-FFF2-40B4-BE49-F238E27FC236}">
                  <a16:creationId xmlns:a16="http://schemas.microsoft.com/office/drawing/2014/main" id="{509DBA83-E3AD-44A7-98CE-BA68DB331351}"/>
                </a:ext>
              </a:extLst>
            </p:cNvPr>
            <p:cNvCxnSpPr/>
            <p:nvPr/>
          </p:nvCxnSpPr>
          <p:spPr>
            <a:xfrm>
              <a:off x="5047774" y="2675484"/>
              <a:ext cx="209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exão reta 34">
              <a:extLst>
                <a:ext uri="{FF2B5EF4-FFF2-40B4-BE49-F238E27FC236}">
                  <a16:creationId xmlns:a16="http://schemas.microsoft.com/office/drawing/2014/main" id="{11B3C0A7-2335-441F-B7AF-14C44E7AB681}"/>
                </a:ext>
              </a:extLst>
            </p:cNvPr>
            <p:cNvCxnSpPr/>
            <p:nvPr/>
          </p:nvCxnSpPr>
          <p:spPr>
            <a:xfrm>
              <a:off x="4563585" y="3342008"/>
              <a:ext cx="30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exão reta 35">
              <a:extLst>
                <a:ext uri="{FF2B5EF4-FFF2-40B4-BE49-F238E27FC236}">
                  <a16:creationId xmlns:a16="http://schemas.microsoft.com/office/drawing/2014/main" id="{2FB23C8D-0323-4311-9E88-78613DBA196E}"/>
                </a:ext>
              </a:extLst>
            </p:cNvPr>
            <p:cNvCxnSpPr/>
            <p:nvPr/>
          </p:nvCxnSpPr>
          <p:spPr>
            <a:xfrm>
              <a:off x="4110353" y="3963579"/>
              <a:ext cx="396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exão reta 37">
              <a:extLst>
                <a:ext uri="{FF2B5EF4-FFF2-40B4-BE49-F238E27FC236}">
                  <a16:creationId xmlns:a16="http://schemas.microsoft.com/office/drawing/2014/main" id="{B7FC0786-35A5-4A3A-A2BF-0EBB10DC64AB}"/>
                </a:ext>
              </a:extLst>
            </p:cNvPr>
            <p:cNvCxnSpPr/>
            <p:nvPr/>
          </p:nvCxnSpPr>
          <p:spPr>
            <a:xfrm>
              <a:off x="3660288" y="4583713"/>
              <a:ext cx="486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CaixaDeTexto 41">
            <a:extLst>
              <a:ext uri="{FF2B5EF4-FFF2-40B4-BE49-F238E27FC236}">
                <a16:creationId xmlns:a16="http://schemas.microsoft.com/office/drawing/2014/main" id="{D68385CE-0C64-4E8B-81F8-1BCDD436B040}"/>
              </a:ext>
            </a:extLst>
          </p:cNvPr>
          <p:cNvSpPr txBox="1"/>
          <p:nvPr/>
        </p:nvSpPr>
        <p:spPr>
          <a:xfrm>
            <a:off x="6498391" y="1218504"/>
            <a:ext cx="5343088" cy="1477328"/>
          </a:xfrm>
          <a:prstGeom prst="rect">
            <a:avLst/>
          </a:prstGeom>
          <a:noFill/>
        </p:spPr>
        <p:txBody>
          <a:bodyPr wrap="square">
            <a:spAutoFit/>
          </a:bodyPr>
          <a:lstStyle/>
          <a:p>
            <a:pPr algn="ctr"/>
            <a:r>
              <a:rPr lang="en-GB" sz="3000" b="1" i="1" dirty="0">
                <a:solidFill>
                  <a:srgbClr val="F7981D"/>
                </a:solidFill>
              </a:rPr>
              <a:t>“</a:t>
            </a:r>
            <a:r>
              <a:rPr lang="sl-SI" sz="3000" b="1" i="1" dirty="0">
                <a:solidFill>
                  <a:srgbClr val="F7981D"/>
                </a:solidFill>
              </a:rPr>
              <a:t>Celotna transformacija se zgodi v gostu in je narejena z njegovo pomočjo</a:t>
            </a:r>
            <a:r>
              <a:rPr lang="en-GB" sz="3000" b="1" i="1" dirty="0">
                <a:solidFill>
                  <a:srgbClr val="F7981D"/>
                </a:solidFill>
              </a:rPr>
              <a:t>”</a:t>
            </a:r>
            <a:endParaRPr lang="en-GB" sz="3000" dirty="0">
              <a:solidFill>
                <a:srgbClr val="F7981D"/>
              </a:solidFill>
            </a:endParaRPr>
          </a:p>
        </p:txBody>
      </p:sp>
      <p:cxnSp>
        <p:nvCxnSpPr>
          <p:cNvPr id="19" name="Conexão reta unidirecional 18">
            <a:extLst>
              <a:ext uri="{FF2B5EF4-FFF2-40B4-BE49-F238E27FC236}">
                <a16:creationId xmlns:a16="http://schemas.microsoft.com/office/drawing/2014/main" id="{C99776FD-4414-46F2-AE31-68DCCF352E75}"/>
              </a:ext>
            </a:extLst>
          </p:cNvPr>
          <p:cNvCxnSpPr>
            <a:cxnSpLocks/>
          </p:cNvCxnSpPr>
          <p:nvPr/>
        </p:nvCxnSpPr>
        <p:spPr>
          <a:xfrm flipV="1">
            <a:off x="2470826" y="1218504"/>
            <a:ext cx="0" cy="5016891"/>
          </a:xfrm>
          <a:prstGeom prst="straightConnector1">
            <a:avLst/>
          </a:prstGeom>
          <a:ln w="38100">
            <a:solidFill>
              <a:srgbClr val="FDDE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871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Uvod</a:t>
            </a:r>
            <a:endParaRPr lang="en-US" sz="3600" b="1" dirty="0"/>
          </a:p>
        </p:txBody>
      </p:sp>
      <p:sp>
        <p:nvSpPr>
          <p:cNvPr id="5" name="Retângulo 4">
            <a:extLst>
              <a:ext uri="{FF2B5EF4-FFF2-40B4-BE49-F238E27FC236}">
                <a16:creationId xmlns:a16="http://schemas.microsoft.com/office/drawing/2014/main" id="{6A109C36-543A-4FBC-99CA-0076C07B2459}"/>
              </a:ext>
            </a:extLst>
          </p:cNvPr>
          <p:cNvSpPr/>
          <p:nvPr/>
        </p:nvSpPr>
        <p:spPr>
          <a:xfrm>
            <a:off x="266570" y="849800"/>
            <a:ext cx="11666350" cy="54625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sl-SI" sz="2400" spc="-20" dirty="0">
                <a:solidFill>
                  <a:schemeClr val="tx1"/>
                </a:solidFill>
              </a:rPr>
              <a:t>Turizem je vedno temeljil na izkustvu potovanja, kljub temu pa današnji turist zahteva nekaj več.</a:t>
            </a:r>
            <a:r>
              <a:rPr lang="en-GB" sz="2400" spc="-20" dirty="0">
                <a:solidFill>
                  <a:schemeClr val="tx1"/>
                </a:solidFill>
              </a:rPr>
              <a:t> </a:t>
            </a:r>
            <a:r>
              <a:rPr lang="sl-SI" sz="2400" spc="-20" dirty="0">
                <a:solidFill>
                  <a:schemeClr val="tx1"/>
                </a:solidFill>
              </a:rPr>
              <a:t>Ker življenje samo v razvitem svetu danes postaja kompleksnejše in bolj stresno, si ljudje tudi na svojih potovanjih želijo doživeti globlje, pomenljive in bolj zapomnljive trenutke</a:t>
            </a:r>
            <a:r>
              <a:rPr lang="en-GB" sz="2400" spc="-20" dirty="0">
                <a:solidFill>
                  <a:schemeClr val="tx1"/>
                </a:solidFill>
              </a:rPr>
              <a:t>. </a:t>
            </a:r>
            <a:r>
              <a:rPr lang="sl-SI" sz="2400" spc="-20" dirty="0">
                <a:solidFill>
                  <a:schemeClr val="tx1"/>
                </a:solidFill>
              </a:rPr>
              <a:t>Potovanja na ta način postajajo dogodki, ki življenje posameznika zaznamujejo z osebno rastjo in razvojem ter iskanjem lastne identitete ter avtentičnosti, ki sicer iz vsakdanjika že izginja.</a:t>
            </a:r>
            <a:endParaRPr lang="en-GB" sz="2400" spc="-20" dirty="0">
              <a:solidFill>
                <a:schemeClr val="tx1"/>
              </a:solidFill>
            </a:endParaRPr>
          </a:p>
          <a:p>
            <a:pPr>
              <a:lnSpc>
                <a:spcPct val="150000"/>
              </a:lnSpc>
              <a:spcAft>
                <a:spcPts val="600"/>
              </a:spcAft>
              <a:buClr>
                <a:srgbClr val="6ECECB"/>
              </a:buClr>
            </a:pPr>
            <a:r>
              <a:rPr lang="sl-SI" sz="2400" spc="-20" dirty="0">
                <a:solidFill>
                  <a:schemeClr val="tx1"/>
                </a:solidFill>
              </a:rPr>
              <a:t>Modul se najprej osredotoča na izkustveno ekonomijo, pojem, ki sta ga leta 1998 kot prva predstavila</a:t>
            </a:r>
            <a:r>
              <a:rPr lang="en-US" sz="2400" spc="-20" dirty="0">
                <a:solidFill>
                  <a:schemeClr val="tx1"/>
                </a:solidFill>
              </a:rPr>
              <a:t> Joseph Pine </a:t>
            </a:r>
            <a:r>
              <a:rPr lang="sl-SI" sz="2400" spc="-20" dirty="0">
                <a:solidFill>
                  <a:schemeClr val="tx1"/>
                </a:solidFill>
              </a:rPr>
              <a:t>in</a:t>
            </a:r>
            <a:r>
              <a:rPr lang="en-US" sz="2400" spc="-20" dirty="0">
                <a:solidFill>
                  <a:schemeClr val="tx1"/>
                </a:solidFill>
              </a:rPr>
              <a:t> James Gilmore. </a:t>
            </a:r>
            <a:r>
              <a:rPr lang="sl-SI" sz="2400" spc="-20" dirty="0">
                <a:solidFill>
                  <a:schemeClr val="tx1"/>
                </a:solidFill>
              </a:rPr>
              <a:t>Poglavje predstavlja temelje izkustvene ekonomije in predstavlja </a:t>
            </a:r>
            <a:r>
              <a:rPr lang="sl-SI" sz="2400" spc="-20" dirty="0" err="1">
                <a:solidFill>
                  <a:schemeClr val="tx1"/>
                </a:solidFill>
              </a:rPr>
              <a:t>potopitveno</a:t>
            </a:r>
            <a:r>
              <a:rPr lang="sl-SI" sz="2400" spc="-20" dirty="0">
                <a:solidFill>
                  <a:schemeClr val="tx1"/>
                </a:solidFill>
              </a:rPr>
              <a:t> izkušnjo (</a:t>
            </a:r>
            <a:r>
              <a:rPr lang="sl-SI" sz="2400" spc="-20" dirty="0" err="1">
                <a:solidFill>
                  <a:schemeClr val="tx1"/>
                </a:solidFill>
              </a:rPr>
              <a:t>immersive</a:t>
            </a:r>
            <a:r>
              <a:rPr lang="sl-SI" sz="2400" spc="-20" dirty="0">
                <a:solidFill>
                  <a:schemeClr val="tx1"/>
                </a:solidFill>
              </a:rPr>
              <a:t> </a:t>
            </a:r>
            <a:r>
              <a:rPr lang="sl-SI" sz="2400" spc="-20" dirty="0" err="1">
                <a:solidFill>
                  <a:schemeClr val="tx1"/>
                </a:solidFill>
              </a:rPr>
              <a:t>experience</a:t>
            </a:r>
            <a:r>
              <a:rPr lang="sl-SI" sz="2400" spc="-20" dirty="0">
                <a:solidFill>
                  <a:schemeClr val="tx1"/>
                </a:solidFill>
              </a:rPr>
              <a:t>)  ter njeno pomenljivost in zapomnljivost za posameznika.</a:t>
            </a:r>
            <a:endParaRPr lang="en-GB" sz="2400" spc="-20" dirty="0">
              <a:solidFill>
                <a:schemeClr val="tx1"/>
              </a:solidFill>
            </a:endParaRPr>
          </a:p>
        </p:txBody>
      </p:sp>
    </p:spTree>
    <p:extLst>
      <p:ext uri="{BB962C8B-B14F-4D97-AF65-F5344CB8AC3E}">
        <p14:creationId xmlns:p14="http://schemas.microsoft.com/office/powerpoint/2010/main" val="321025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Preseči izkušnjo</a:t>
            </a:r>
            <a:r>
              <a:rPr lang="en-US" sz="3600" b="1" dirty="0"/>
              <a:t>: </a:t>
            </a:r>
            <a:r>
              <a:rPr lang="sl-SI" sz="3600" b="1" dirty="0"/>
              <a:t>Vodenje transformacije</a:t>
            </a:r>
            <a:endParaRPr lang="en-US" sz="3600" b="1" dirty="0"/>
          </a:p>
        </p:txBody>
      </p:sp>
      <p:grpSp>
        <p:nvGrpSpPr>
          <p:cNvPr id="17" name="Agrupar 16">
            <a:extLst>
              <a:ext uri="{FF2B5EF4-FFF2-40B4-BE49-F238E27FC236}">
                <a16:creationId xmlns:a16="http://schemas.microsoft.com/office/drawing/2014/main" id="{3ABFDE73-4B99-45CD-AA5D-2D606E22F67D}"/>
              </a:ext>
            </a:extLst>
          </p:cNvPr>
          <p:cNvGrpSpPr/>
          <p:nvPr/>
        </p:nvGrpSpPr>
        <p:grpSpPr>
          <a:xfrm>
            <a:off x="463379" y="1283808"/>
            <a:ext cx="11653737" cy="4154571"/>
            <a:chOff x="4472578" y="654859"/>
            <a:chExt cx="6679013" cy="2861131"/>
          </a:xfrm>
        </p:grpSpPr>
        <p:sp>
          <p:nvSpPr>
            <p:cNvPr id="6" name="Fluxograma: Multidocumentos 5">
              <a:extLst>
                <a:ext uri="{FF2B5EF4-FFF2-40B4-BE49-F238E27FC236}">
                  <a16:creationId xmlns:a16="http://schemas.microsoft.com/office/drawing/2014/main" id="{301AEC0F-8671-4A9D-B80C-C837A5EA0AAD}"/>
                </a:ext>
              </a:extLst>
            </p:cNvPr>
            <p:cNvSpPr/>
            <p:nvPr/>
          </p:nvSpPr>
          <p:spPr>
            <a:xfrm>
              <a:off x="6833581" y="1399691"/>
              <a:ext cx="1746504" cy="828000"/>
            </a:xfrm>
            <a:prstGeom prst="flowChartMultidocument">
              <a:avLst/>
            </a:prstGeom>
            <a:solidFill>
              <a:srgbClr val="FDDE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l-SI" sz="2400" b="1" dirty="0">
                  <a:solidFill>
                    <a:schemeClr val="tx1"/>
                  </a:solidFill>
                  <a:effectLst>
                    <a:outerShdw blurRad="38100" dist="38100" dir="2700000" algn="tl">
                      <a:srgbClr val="000000">
                        <a:alpha val="43137"/>
                      </a:srgbClr>
                    </a:outerShdw>
                  </a:effectLst>
                </a:rPr>
                <a:t>Načrtujte izkušnjo</a:t>
              </a:r>
              <a:endParaRPr lang="en-GB" sz="2400" b="1" dirty="0">
                <a:solidFill>
                  <a:schemeClr val="tx1"/>
                </a:solidFill>
                <a:effectLst>
                  <a:outerShdw blurRad="38100" dist="38100" dir="2700000" algn="tl">
                    <a:srgbClr val="000000">
                      <a:alpha val="43137"/>
                    </a:srgbClr>
                  </a:outerShdw>
                </a:effectLst>
              </a:endParaRPr>
            </a:p>
          </p:txBody>
        </p:sp>
        <p:sp>
          <p:nvSpPr>
            <p:cNvPr id="7" name="Fluxograma: Documento 6">
              <a:extLst>
                <a:ext uri="{FF2B5EF4-FFF2-40B4-BE49-F238E27FC236}">
                  <a16:creationId xmlns:a16="http://schemas.microsoft.com/office/drawing/2014/main" id="{78D6D7EE-074B-44E6-A76A-F3DAD0C9FA12}"/>
                </a:ext>
              </a:extLst>
            </p:cNvPr>
            <p:cNvSpPr/>
            <p:nvPr/>
          </p:nvSpPr>
          <p:spPr>
            <a:xfrm>
              <a:off x="4678243" y="1555140"/>
              <a:ext cx="1512000" cy="697353"/>
            </a:xfrm>
            <a:prstGeom prst="flowChartDocument">
              <a:avLst/>
            </a:prstGeom>
            <a:solidFill>
              <a:srgbClr val="FDDE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effectLst>
                    <a:outerShdw blurRad="38100" dist="38100" dir="2700000" algn="tl">
                      <a:srgbClr val="000000">
                        <a:alpha val="43137"/>
                      </a:srgbClr>
                    </a:outerShdw>
                  </a:effectLst>
                </a:rPr>
                <a:t>Opredelite izkušnjo</a:t>
              </a:r>
              <a:endParaRPr lang="en-GB" sz="2400" b="1" dirty="0">
                <a:solidFill>
                  <a:schemeClr val="tx1"/>
                </a:solidFill>
                <a:effectLst>
                  <a:outerShdw blurRad="38100" dist="38100" dir="2700000" algn="tl">
                    <a:srgbClr val="000000">
                      <a:alpha val="43137"/>
                    </a:srgbClr>
                  </a:outerShdw>
                </a:effectLst>
              </a:endParaRPr>
            </a:p>
          </p:txBody>
        </p:sp>
        <p:sp>
          <p:nvSpPr>
            <p:cNvPr id="8" name="Fluxograma: Documento 7">
              <a:extLst>
                <a:ext uri="{FF2B5EF4-FFF2-40B4-BE49-F238E27FC236}">
                  <a16:creationId xmlns:a16="http://schemas.microsoft.com/office/drawing/2014/main" id="{B008EB55-BD25-4774-BFB4-91D4FED52EF9}"/>
                </a:ext>
              </a:extLst>
            </p:cNvPr>
            <p:cNvSpPr/>
            <p:nvPr/>
          </p:nvSpPr>
          <p:spPr>
            <a:xfrm>
              <a:off x="9228671" y="1550037"/>
              <a:ext cx="1512000" cy="697353"/>
            </a:xfrm>
            <a:prstGeom prst="flowChartDocument">
              <a:avLst/>
            </a:prstGeom>
            <a:solidFill>
              <a:srgbClr val="FDDE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effectLst>
                    <a:outerShdw blurRad="38100" dist="38100" dir="2700000" algn="tl">
                      <a:srgbClr val="000000">
                        <a:alpha val="43137"/>
                      </a:srgbClr>
                    </a:outerShdw>
                  </a:effectLst>
                </a:rPr>
                <a:t>Izvedite izkušnjo</a:t>
              </a:r>
              <a:endParaRPr lang="en-GB" sz="2400" b="1" dirty="0">
                <a:solidFill>
                  <a:schemeClr val="tx1"/>
                </a:solidFill>
                <a:effectLst>
                  <a:outerShdw blurRad="38100" dist="38100" dir="2700000" algn="tl">
                    <a:srgbClr val="000000">
                      <a:alpha val="43137"/>
                    </a:srgbClr>
                  </a:outerShdw>
                </a:effectLst>
              </a:endParaRPr>
            </a:p>
          </p:txBody>
        </p:sp>
        <p:sp>
          <p:nvSpPr>
            <p:cNvPr id="10" name="Seta: Para a Direita 9">
              <a:extLst>
                <a:ext uri="{FF2B5EF4-FFF2-40B4-BE49-F238E27FC236}">
                  <a16:creationId xmlns:a16="http://schemas.microsoft.com/office/drawing/2014/main" id="{94B1C0E3-49F2-4D10-9D14-19CD0D71B95D}"/>
                </a:ext>
              </a:extLst>
            </p:cNvPr>
            <p:cNvSpPr/>
            <p:nvPr/>
          </p:nvSpPr>
          <p:spPr>
            <a:xfrm>
              <a:off x="6351892" y="1732757"/>
              <a:ext cx="320040" cy="342116"/>
            </a:xfrm>
            <a:prstGeom prst="rightArrow">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eta: Para a Direita 10">
              <a:extLst>
                <a:ext uri="{FF2B5EF4-FFF2-40B4-BE49-F238E27FC236}">
                  <a16:creationId xmlns:a16="http://schemas.microsoft.com/office/drawing/2014/main" id="{607DF7A1-EF77-4A3E-896D-08A79C8382C8}"/>
                </a:ext>
              </a:extLst>
            </p:cNvPr>
            <p:cNvSpPr/>
            <p:nvPr/>
          </p:nvSpPr>
          <p:spPr>
            <a:xfrm>
              <a:off x="8741734" y="1727655"/>
              <a:ext cx="320040" cy="342116"/>
            </a:xfrm>
            <a:prstGeom prst="rightArrow">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ixaDeTexto 4">
              <a:extLst>
                <a:ext uri="{FF2B5EF4-FFF2-40B4-BE49-F238E27FC236}">
                  <a16:creationId xmlns:a16="http://schemas.microsoft.com/office/drawing/2014/main" id="{1D1467FB-71E3-45BD-8605-3550488CD87A}"/>
                </a:ext>
              </a:extLst>
            </p:cNvPr>
            <p:cNvSpPr txBox="1"/>
            <p:nvPr/>
          </p:nvSpPr>
          <p:spPr>
            <a:xfrm>
              <a:off x="9228670" y="2276043"/>
              <a:ext cx="1922921" cy="572283"/>
            </a:xfrm>
            <a:prstGeom prst="rect">
              <a:avLst/>
            </a:prstGeom>
            <a:noFill/>
          </p:spPr>
          <p:txBody>
            <a:bodyPr wrap="square" rtlCol="0">
              <a:spAutoFit/>
            </a:bodyPr>
            <a:lstStyle/>
            <a:p>
              <a:pPr>
                <a:spcAft>
                  <a:spcPts val="600"/>
                </a:spcAft>
                <a:buClr>
                  <a:srgbClr val="6ECECB"/>
                </a:buClr>
                <a:buFont typeface="Arial" panose="020B0604020202020204" pitchFamily="34" charset="0"/>
                <a:buChar char="•"/>
              </a:pPr>
              <a:r>
                <a:rPr lang="en-GB" sz="2400" dirty="0"/>
                <a:t> </a:t>
              </a:r>
              <a:r>
                <a:rPr lang="sl-SI" sz="2400" dirty="0"/>
                <a:t>Vodite in časovno kontrolirajte izkušnjo </a:t>
              </a:r>
              <a:endParaRPr lang="en-GB" sz="2400" dirty="0"/>
            </a:p>
          </p:txBody>
        </p:sp>
        <p:sp>
          <p:nvSpPr>
            <p:cNvPr id="9" name="CaixaDeTexto 8">
              <a:extLst>
                <a:ext uri="{FF2B5EF4-FFF2-40B4-BE49-F238E27FC236}">
                  <a16:creationId xmlns:a16="http://schemas.microsoft.com/office/drawing/2014/main" id="{8D72CCAC-A0FB-4095-AE92-93CF0CF01769}"/>
                </a:ext>
              </a:extLst>
            </p:cNvPr>
            <p:cNvSpPr txBox="1"/>
            <p:nvPr/>
          </p:nvSpPr>
          <p:spPr>
            <a:xfrm>
              <a:off x="6833582" y="2276043"/>
              <a:ext cx="2047521" cy="1239947"/>
            </a:xfrm>
            <a:prstGeom prst="rect">
              <a:avLst/>
            </a:prstGeom>
            <a:noFill/>
          </p:spPr>
          <p:txBody>
            <a:bodyPr wrap="square" rtlCol="0">
              <a:spAutoFit/>
            </a:bodyPr>
            <a:lstStyle/>
            <a:p>
              <a:pPr>
                <a:spcAft>
                  <a:spcPts val="1800"/>
                </a:spcAft>
                <a:buClr>
                  <a:srgbClr val="6ECECB"/>
                </a:buClr>
                <a:buFont typeface="Arial" panose="020B0604020202020204" pitchFamily="34" charset="0"/>
                <a:buChar char="•"/>
              </a:pPr>
              <a:r>
                <a:rPr lang="en-GB" sz="2400" dirty="0"/>
                <a:t> </a:t>
              </a:r>
              <a:r>
                <a:rPr lang="sl-SI" sz="2400" dirty="0"/>
                <a:t>Katere izkušnje bodo prinesle transformacijo</a:t>
              </a:r>
              <a:r>
                <a:rPr lang="en-GB" sz="2400" dirty="0"/>
                <a:t>?</a:t>
              </a:r>
            </a:p>
            <a:p>
              <a:pPr>
                <a:spcAft>
                  <a:spcPts val="1800"/>
                </a:spcAft>
                <a:buClr>
                  <a:srgbClr val="6ECECB"/>
                </a:buClr>
                <a:buFont typeface="Arial" panose="020B0604020202020204" pitchFamily="34" charset="0"/>
                <a:buChar char="•"/>
              </a:pPr>
              <a:r>
                <a:rPr lang="en-GB" sz="2400" dirty="0"/>
                <a:t> </a:t>
              </a:r>
              <a:r>
                <a:rPr lang="sl-SI" sz="2400" dirty="0"/>
                <a:t>Kako se transformacija vodi pri gostih</a:t>
              </a:r>
              <a:r>
                <a:rPr lang="en-GB" sz="2400" dirty="0"/>
                <a:t>?</a:t>
              </a:r>
            </a:p>
          </p:txBody>
        </p:sp>
        <p:sp>
          <p:nvSpPr>
            <p:cNvPr id="12" name="CaixaDeTexto 11">
              <a:extLst>
                <a:ext uri="{FF2B5EF4-FFF2-40B4-BE49-F238E27FC236}">
                  <a16:creationId xmlns:a16="http://schemas.microsoft.com/office/drawing/2014/main" id="{CB42AD99-BE19-4DCB-8318-437C770B34E4}"/>
                </a:ext>
              </a:extLst>
            </p:cNvPr>
            <p:cNvSpPr txBox="1"/>
            <p:nvPr/>
          </p:nvSpPr>
          <p:spPr>
            <a:xfrm>
              <a:off x="4472578" y="2276043"/>
              <a:ext cx="2331830" cy="985599"/>
            </a:xfrm>
            <a:prstGeom prst="rect">
              <a:avLst/>
            </a:prstGeom>
            <a:noFill/>
          </p:spPr>
          <p:txBody>
            <a:bodyPr wrap="square" rtlCol="0">
              <a:spAutoFit/>
            </a:bodyPr>
            <a:lstStyle/>
            <a:p>
              <a:pPr>
                <a:spcAft>
                  <a:spcPts val="1800"/>
                </a:spcAft>
                <a:buClr>
                  <a:srgbClr val="6ECECB"/>
                </a:buClr>
                <a:buFont typeface="Arial" panose="020B0604020202020204" pitchFamily="34" charset="0"/>
                <a:buChar char="•"/>
              </a:pPr>
              <a:r>
                <a:rPr lang="en-GB" sz="2400" dirty="0"/>
                <a:t> </a:t>
              </a:r>
              <a:r>
                <a:rPr lang="sl-SI" sz="2400" dirty="0"/>
                <a:t>Česa si gosti želijo</a:t>
              </a:r>
              <a:r>
                <a:rPr lang="en-GB" sz="2400" dirty="0"/>
                <a:t>?</a:t>
              </a:r>
            </a:p>
            <a:p>
              <a:pPr>
                <a:spcAft>
                  <a:spcPts val="1800"/>
                </a:spcAft>
                <a:buClr>
                  <a:srgbClr val="6ECECB"/>
                </a:buClr>
                <a:buFont typeface="Arial" panose="020B0604020202020204" pitchFamily="34" charset="0"/>
                <a:buChar char="•"/>
              </a:pPr>
              <a:r>
                <a:rPr lang="en-GB" sz="2400" dirty="0"/>
                <a:t> </a:t>
              </a:r>
              <a:r>
                <a:rPr lang="sl-SI" sz="2400" dirty="0"/>
                <a:t>Kako so slednje lahko vodene</a:t>
              </a:r>
              <a:r>
                <a:rPr lang="en-GB" sz="2400" dirty="0"/>
                <a:t>?</a:t>
              </a:r>
            </a:p>
          </p:txBody>
        </p:sp>
        <p:sp>
          <p:nvSpPr>
            <p:cNvPr id="15" name="Parêntese esquerdo 14">
              <a:extLst>
                <a:ext uri="{FF2B5EF4-FFF2-40B4-BE49-F238E27FC236}">
                  <a16:creationId xmlns:a16="http://schemas.microsoft.com/office/drawing/2014/main" id="{50821EA8-A3E8-439C-BB12-F65896D40898}"/>
                </a:ext>
              </a:extLst>
            </p:cNvPr>
            <p:cNvSpPr/>
            <p:nvPr/>
          </p:nvSpPr>
          <p:spPr>
            <a:xfrm rot="5400000">
              <a:off x="7636248" y="-1759311"/>
              <a:ext cx="118732" cy="6249572"/>
            </a:xfrm>
            <a:prstGeom prst="leftBracket">
              <a:avLst/>
            </a:prstGeom>
            <a:ln w="28575">
              <a:solidFill>
                <a:srgbClr val="6ECEC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CaixaDeTexto 15">
              <a:extLst>
                <a:ext uri="{FF2B5EF4-FFF2-40B4-BE49-F238E27FC236}">
                  <a16:creationId xmlns:a16="http://schemas.microsoft.com/office/drawing/2014/main" id="{9D870198-E8D8-4C58-AB24-109673990BF5}"/>
                </a:ext>
              </a:extLst>
            </p:cNvPr>
            <p:cNvSpPr txBox="1"/>
            <p:nvPr/>
          </p:nvSpPr>
          <p:spPr>
            <a:xfrm>
              <a:off x="4613067" y="654859"/>
              <a:ext cx="6249571" cy="381522"/>
            </a:xfrm>
            <a:prstGeom prst="rect">
              <a:avLst/>
            </a:prstGeom>
            <a:noFill/>
          </p:spPr>
          <p:txBody>
            <a:bodyPr wrap="square" rtlCol="0">
              <a:spAutoFit/>
            </a:bodyPr>
            <a:lstStyle/>
            <a:p>
              <a:pPr algn="ctr">
                <a:spcAft>
                  <a:spcPts val="600"/>
                </a:spcAft>
                <a:buClr>
                  <a:srgbClr val="6ECECB"/>
                </a:buClr>
              </a:pPr>
              <a:r>
                <a:rPr lang="sl-SI" sz="3000" b="1" dirty="0">
                  <a:solidFill>
                    <a:srgbClr val="F7981D"/>
                  </a:solidFill>
                </a:rPr>
                <a:t>Vodenje transformacije</a:t>
              </a:r>
              <a:endParaRPr lang="en-GB" sz="3000" b="1" dirty="0">
                <a:solidFill>
                  <a:srgbClr val="F7981D"/>
                </a:solidFill>
              </a:endParaRPr>
            </a:p>
          </p:txBody>
        </p:sp>
      </p:grpSp>
    </p:spTree>
    <p:extLst>
      <p:ext uri="{BB962C8B-B14F-4D97-AF65-F5344CB8AC3E}">
        <p14:creationId xmlns:p14="http://schemas.microsoft.com/office/powerpoint/2010/main" val="3806418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Preseči izkušnjo</a:t>
            </a:r>
            <a:r>
              <a:rPr lang="en-US" sz="3600" b="1" dirty="0"/>
              <a:t>: </a:t>
            </a:r>
            <a:r>
              <a:rPr lang="sl-SI" sz="3600" b="1" dirty="0"/>
              <a:t>Vodenje transformacije</a:t>
            </a:r>
            <a:endParaRPr lang="en-US" sz="3600" b="1" dirty="0"/>
          </a:p>
        </p:txBody>
      </p:sp>
      <p:sp>
        <p:nvSpPr>
          <p:cNvPr id="14" name="CaixaDeTexto 13">
            <a:extLst>
              <a:ext uri="{FF2B5EF4-FFF2-40B4-BE49-F238E27FC236}">
                <a16:creationId xmlns:a16="http://schemas.microsoft.com/office/drawing/2014/main" id="{AE5ABBE1-CB68-48CB-AEDB-0FCD988A4A9B}"/>
              </a:ext>
            </a:extLst>
          </p:cNvPr>
          <p:cNvSpPr txBox="1"/>
          <p:nvPr/>
        </p:nvSpPr>
        <p:spPr>
          <a:xfrm>
            <a:off x="1320789" y="3295611"/>
            <a:ext cx="10041117" cy="2842547"/>
          </a:xfrm>
          <a:prstGeom prst="rect">
            <a:avLst/>
          </a:prstGeom>
          <a:solidFill>
            <a:srgbClr val="FDDE00"/>
          </a:solidFill>
        </p:spPr>
        <p:txBody>
          <a:bodyPr wrap="square">
            <a:noAutofit/>
          </a:bodyPr>
          <a:lstStyle/>
          <a:p>
            <a:pPr>
              <a:lnSpc>
                <a:spcPct val="150000"/>
              </a:lnSpc>
              <a:spcAft>
                <a:spcPts val="1200"/>
              </a:spcAft>
              <a:buClr>
                <a:srgbClr val="6ECECB"/>
              </a:buClr>
              <a:buFont typeface="Arial" panose="020B0604020202020204" pitchFamily="34" charset="0"/>
              <a:buChar char="•"/>
            </a:pPr>
            <a:r>
              <a:rPr lang="en-GB" sz="2400" b="1" spc="-20" dirty="0">
                <a:solidFill>
                  <a:schemeClr val="tx1"/>
                </a:solidFill>
              </a:rPr>
              <a:t> </a:t>
            </a:r>
            <a:r>
              <a:rPr lang="sl-SI" sz="2400" b="1" spc="-20" dirty="0"/>
              <a:t>Zabava</a:t>
            </a:r>
            <a:r>
              <a:rPr lang="en-GB" sz="2400" b="1" spc="-20" dirty="0">
                <a:solidFill>
                  <a:schemeClr val="tx1"/>
                </a:solidFill>
              </a:rPr>
              <a:t>: </a:t>
            </a:r>
            <a:r>
              <a:rPr lang="sl-SI" sz="2400" spc="-20" dirty="0">
                <a:solidFill>
                  <a:schemeClr val="tx1"/>
                </a:solidFill>
              </a:rPr>
              <a:t>lahko spremeni pogled na svet</a:t>
            </a:r>
            <a:endParaRPr lang="en-GB" sz="2400" spc="-20" dirty="0">
              <a:solidFill>
                <a:schemeClr val="tx1"/>
              </a:solidFill>
            </a:endParaRPr>
          </a:p>
          <a:p>
            <a:pPr>
              <a:lnSpc>
                <a:spcPct val="150000"/>
              </a:lnSpc>
              <a:spcAft>
                <a:spcPts val="1200"/>
              </a:spcAft>
              <a:buClr>
                <a:srgbClr val="6ECECB"/>
              </a:buClr>
              <a:buFont typeface="Arial" panose="020B0604020202020204" pitchFamily="34" charset="0"/>
              <a:buChar char="•"/>
            </a:pPr>
            <a:r>
              <a:rPr lang="en-GB" sz="2400" spc="-20" dirty="0"/>
              <a:t> </a:t>
            </a:r>
            <a:r>
              <a:rPr lang="sl-SI" sz="2400" b="1" spc="-20" dirty="0"/>
              <a:t>Izobraževanje</a:t>
            </a:r>
            <a:r>
              <a:rPr lang="en-GB" sz="2400" b="1" spc="-20" dirty="0"/>
              <a:t>: </a:t>
            </a:r>
            <a:r>
              <a:rPr lang="sl-SI" sz="2400" spc="-20" dirty="0"/>
              <a:t>lahko spremeni način razmišljanja o svetu</a:t>
            </a:r>
          </a:p>
          <a:p>
            <a:pPr>
              <a:lnSpc>
                <a:spcPct val="150000"/>
              </a:lnSpc>
              <a:spcAft>
                <a:spcPts val="1200"/>
              </a:spcAft>
              <a:buClr>
                <a:srgbClr val="6ECECB"/>
              </a:buClr>
              <a:buFont typeface="Arial" panose="020B0604020202020204" pitchFamily="34" charset="0"/>
              <a:buChar char="•"/>
            </a:pPr>
            <a:r>
              <a:rPr lang="en-GB" sz="2400" spc="-20" dirty="0">
                <a:solidFill>
                  <a:schemeClr val="tx1"/>
                </a:solidFill>
              </a:rPr>
              <a:t> </a:t>
            </a:r>
            <a:r>
              <a:rPr lang="sl-SI" sz="2400" b="1" spc="-20" dirty="0"/>
              <a:t>Odmik</a:t>
            </a:r>
            <a:r>
              <a:rPr lang="en-GB" sz="2400" b="1" spc="-20" dirty="0"/>
              <a:t>:</a:t>
            </a:r>
            <a:r>
              <a:rPr lang="en-GB" sz="2400" spc="-20" dirty="0"/>
              <a:t> </a:t>
            </a:r>
            <a:r>
              <a:rPr lang="sl-SI" sz="2400" spc="-20" dirty="0"/>
              <a:t>lahko dvigne naše sposobnosti in karakteristike na drug nivo</a:t>
            </a:r>
            <a:endParaRPr lang="en-GB" sz="2400" spc="-20" dirty="0"/>
          </a:p>
          <a:p>
            <a:pPr>
              <a:lnSpc>
                <a:spcPct val="150000"/>
              </a:lnSpc>
              <a:spcAft>
                <a:spcPts val="1200"/>
              </a:spcAft>
              <a:buClr>
                <a:srgbClr val="6ECECB"/>
              </a:buClr>
              <a:buFont typeface="Arial" panose="020B0604020202020204" pitchFamily="34" charset="0"/>
              <a:buChar char="•"/>
            </a:pPr>
            <a:r>
              <a:rPr lang="en-GB" sz="2400" b="1" spc="-20" dirty="0">
                <a:solidFill>
                  <a:schemeClr val="tx1"/>
                </a:solidFill>
              </a:rPr>
              <a:t> Es</a:t>
            </a:r>
            <a:r>
              <a:rPr lang="sl-SI" sz="2400" b="1" spc="-20" dirty="0">
                <a:solidFill>
                  <a:schemeClr val="tx1"/>
                </a:solidFill>
              </a:rPr>
              <a:t>tetika</a:t>
            </a:r>
            <a:r>
              <a:rPr lang="en-GB" sz="2400" b="1" spc="-20" dirty="0"/>
              <a:t>: </a:t>
            </a:r>
            <a:r>
              <a:rPr lang="sl-SI" sz="2400" spc="-20" dirty="0"/>
              <a:t>vzpodbudi občutke za lepo in občudovanje</a:t>
            </a:r>
            <a:endParaRPr lang="en-GB" sz="2400" spc="-20" dirty="0"/>
          </a:p>
        </p:txBody>
      </p:sp>
      <p:sp>
        <p:nvSpPr>
          <p:cNvPr id="18" name="CaixaDeTexto 17">
            <a:extLst>
              <a:ext uri="{FF2B5EF4-FFF2-40B4-BE49-F238E27FC236}">
                <a16:creationId xmlns:a16="http://schemas.microsoft.com/office/drawing/2014/main" id="{AAA0BDAC-6C39-4E43-8C8D-EE9440C09E90}"/>
              </a:ext>
            </a:extLst>
          </p:cNvPr>
          <p:cNvSpPr txBox="1"/>
          <p:nvPr/>
        </p:nvSpPr>
        <p:spPr>
          <a:xfrm>
            <a:off x="888846" y="3295611"/>
            <a:ext cx="384072" cy="2842547"/>
          </a:xfrm>
          <a:prstGeom prst="rect">
            <a:avLst/>
          </a:prstGeom>
          <a:solidFill>
            <a:srgbClr val="F7981D"/>
          </a:solidFill>
        </p:spPr>
        <p:txBody>
          <a:bodyPr vert="vert270" wrap="square" anchor="ctr">
            <a:noAutofit/>
          </a:bodyPr>
          <a:lstStyle/>
          <a:p>
            <a:pPr algn="ctr">
              <a:buClr>
                <a:srgbClr val="6ECECB"/>
              </a:buClr>
            </a:pPr>
            <a:r>
              <a:rPr lang="en-GB" sz="2400" b="1" dirty="0">
                <a:solidFill>
                  <a:schemeClr val="bg1"/>
                </a:solidFill>
                <a:effectLst>
                  <a:outerShdw blurRad="38100" dist="38100" dir="2700000" algn="tl">
                    <a:srgbClr val="000000">
                      <a:alpha val="43137"/>
                    </a:srgbClr>
                  </a:outerShdw>
                </a:effectLst>
              </a:rPr>
              <a:t>Experiences</a:t>
            </a:r>
          </a:p>
        </p:txBody>
      </p:sp>
      <p:sp>
        <p:nvSpPr>
          <p:cNvPr id="20" name="CaixaDeTexto 19">
            <a:extLst>
              <a:ext uri="{FF2B5EF4-FFF2-40B4-BE49-F238E27FC236}">
                <a16:creationId xmlns:a16="http://schemas.microsoft.com/office/drawing/2014/main" id="{8F027627-8BBD-4864-85B7-119B9C626F4F}"/>
              </a:ext>
            </a:extLst>
          </p:cNvPr>
          <p:cNvSpPr txBox="1"/>
          <p:nvPr/>
        </p:nvSpPr>
        <p:spPr>
          <a:xfrm>
            <a:off x="1831637" y="1046457"/>
            <a:ext cx="8528726" cy="2098267"/>
          </a:xfrm>
          <a:prstGeom prst="rect">
            <a:avLst/>
          </a:prstGeom>
          <a:noFill/>
        </p:spPr>
        <p:txBody>
          <a:bodyPr wrap="square">
            <a:spAutoFit/>
          </a:bodyPr>
          <a:lstStyle/>
          <a:p>
            <a:pPr algn="ctr">
              <a:lnSpc>
                <a:spcPct val="150000"/>
              </a:lnSpc>
              <a:buClr>
                <a:srgbClr val="6ECECB"/>
              </a:buClr>
            </a:pPr>
            <a:r>
              <a:rPr lang="en-GB" sz="3000" b="1" i="1" spc="-20" dirty="0">
                <a:solidFill>
                  <a:srgbClr val="6ECECB"/>
                </a:solidFill>
              </a:rPr>
              <a:t>“</a:t>
            </a:r>
            <a:r>
              <a:rPr lang="sl-SI" sz="3000" b="1" i="1" spc="-20" dirty="0">
                <a:solidFill>
                  <a:srgbClr val="6ECECB"/>
                </a:solidFill>
              </a:rPr>
              <a:t>Najbolj privlačna doživetja preobražajo življenja in se osredotočajo na ‚mehko točko‘, ki je sestavljena iz </a:t>
            </a:r>
            <a:r>
              <a:rPr lang="sl-SI" sz="3000" b="1" i="1" spc="-20" dirty="0" err="1">
                <a:solidFill>
                  <a:srgbClr val="6ECECB"/>
                </a:solidFill>
              </a:rPr>
              <a:t>večih</a:t>
            </a:r>
            <a:r>
              <a:rPr lang="sl-SI" sz="3000" b="1" i="1" spc="-20" dirty="0">
                <a:solidFill>
                  <a:srgbClr val="6ECECB"/>
                </a:solidFill>
              </a:rPr>
              <a:t> elementov različnih področij</a:t>
            </a:r>
            <a:r>
              <a:rPr lang="en-GB" sz="3000" b="1" i="1" spc="-20" dirty="0">
                <a:solidFill>
                  <a:srgbClr val="6ECECB"/>
                </a:solidFill>
              </a:rPr>
              <a:t>” </a:t>
            </a:r>
          </a:p>
        </p:txBody>
      </p:sp>
    </p:spTree>
    <p:extLst>
      <p:ext uri="{BB962C8B-B14F-4D97-AF65-F5344CB8AC3E}">
        <p14:creationId xmlns:p14="http://schemas.microsoft.com/office/powerpoint/2010/main" val="2005418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https://youtu.be/4B1FQzw1VRA</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#3</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7" name="CaixaDeTexto 6">
            <a:extLst>
              <a:ext uri="{FF2B5EF4-FFF2-40B4-BE49-F238E27FC236}">
                <a16:creationId xmlns:a16="http://schemas.microsoft.com/office/drawing/2014/main" id="{7DD502CC-AF0C-4537-80F4-3EFE68278038}"/>
              </a:ext>
            </a:extLst>
          </p:cNvPr>
          <p:cNvSpPr txBox="1"/>
          <p:nvPr/>
        </p:nvSpPr>
        <p:spPr>
          <a:xfrm>
            <a:off x="9843516" y="1228725"/>
            <a:ext cx="2293620" cy="1477328"/>
          </a:xfrm>
          <a:prstGeom prst="rect">
            <a:avLst/>
          </a:prstGeom>
          <a:noFill/>
        </p:spPr>
        <p:txBody>
          <a:bodyPr wrap="square">
            <a:spAutoFit/>
          </a:bodyPr>
          <a:lstStyle/>
          <a:p>
            <a:r>
              <a:rPr lang="en-US" sz="3000" b="1" i="1" dirty="0">
                <a:solidFill>
                  <a:schemeClr val="bg1">
                    <a:lumMod val="65000"/>
                  </a:schemeClr>
                </a:solidFill>
              </a:rPr>
              <a:t>Going beyond the experience</a:t>
            </a:r>
            <a:endParaRPr lang="en-GB" sz="3000" b="1" i="1" dirty="0">
              <a:solidFill>
                <a:schemeClr val="bg1">
                  <a:lumMod val="65000"/>
                </a:schemeClr>
              </a:solidFill>
            </a:endParaRPr>
          </a:p>
        </p:txBody>
      </p:sp>
      <p:pic>
        <p:nvPicPr>
          <p:cNvPr id="4" name="Multimédia Online 3" title="Going Beyond the Experience">
            <a:hlinkClick r:id="" action="ppaction://media"/>
            <a:extLst>
              <a:ext uri="{FF2B5EF4-FFF2-40B4-BE49-F238E27FC236}">
                <a16:creationId xmlns:a16="http://schemas.microsoft.com/office/drawing/2014/main" id="{F15A0ED2-111A-4667-85B6-C9F310A58D36}"/>
              </a:ext>
            </a:extLst>
          </p:cNvPr>
          <p:cNvPicPr>
            <a:picLocks noRot="1"/>
          </p:cNvPicPr>
          <p:nvPr>
            <a:videoFile r:link="rId1"/>
          </p:nvPr>
        </p:nvPicPr>
        <p:blipFill>
          <a:blip r:embed="rId5"/>
          <a:stretch>
            <a:fillRect/>
          </a:stretch>
        </p:blipFill>
        <p:spPr>
          <a:xfrm>
            <a:off x="2676525" y="1282700"/>
            <a:ext cx="6948000" cy="4284000"/>
          </a:xfrm>
          <a:prstGeom prst="rect">
            <a:avLst/>
          </a:prstGeom>
        </p:spPr>
      </p:pic>
    </p:spTree>
    <p:extLst>
      <p:ext uri="{BB962C8B-B14F-4D97-AF65-F5344CB8AC3E}">
        <p14:creationId xmlns:p14="http://schemas.microsoft.com/office/powerpoint/2010/main" val="263849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Agrupar 33">
            <a:extLst>
              <a:ext uri="{FF2B5EF4-FFF2-40B4-BE49-F238E27FC236}">
                <a16:creationId xmlns:a16="http://schemas.microsoft.com/office/drawing/2014/main" id="{0B1DD6DE-18B5-414D-A6EA-0955610FDBCB}"/>
              </a:ext>
            </a:extLst>
          </p:cNvPr>
          <p:cNvGrpSpPr/>
          <p:nvPr/>
        </p:nvGrpSpPr>
        <p:grpSpPr>
          <a:xfrm>
            <a:off x="4456540" y="3511950"/>
            <a:ext cx="4542679" cy="2878205"/>
            <a:chOff x="7625338" y="3475775"/>
            <a:chExt cx="4542679" cy="2878205"/>
          </a:xfrm>
        </p:grpSpPr>
        <p:pic>
          <p:nvPicPr>
            <p:cNvPr id="29" name="Picture 7">
              <a:extLst>
                <a:ext uri="{FF2B5EF4-FFF2-40B4-BE49-F238E27FC236}">
                  <a16:creationId xmlns:a16="http://schemas.microsoft.com/office/drawing/2014/main" id="{8C86CF97-B154-4381-BB29-2E64C7589D8A}"/>
                </a:ext>
              </a:extLst>
            </p:cNvPr>
            <p:cNvPicPr>
              <a:picLocks noChangeAspect="1"/>
            </p:cNvPicPr>
            <p:nvPr/>
          </p:nvPicPr>
          <p:blipFill rotWithShape="1">
            <a:blip r:embed="rId5">
              <a:extLst>
                <a:ext uri="{28A0092B-C50C-407E-A947-70E740481C1C}">
                  <a14:useLocalDpi xmlns:a14="http://schemas.microsoft.com/office/drawing/2010/main" val="0"/>
                </a:ext>
              </a:extLst>
            </a:blip>
            <a:srcRect l="10058" t="10823" r="10769" b="5574"/>
            <a:stretch/>
          </p:blipFill>
          <p:spPr>
            <a:xfrm>
              <a:off x="7625338" y="3475775"/>
              <a:ext cx="4542679" cy="2878205"/>
            </a:xfrm>
            <a:prstGeom prst="rect">
              <a:avLst/>
            </a:prstGeom>
          </p:spPr>
        </p:pic>
        <p:pic>
          <p:nvPicPr>
            <p:cNvPr id="27" name="Multimédia Online 26" title="How to create immersive storytelling experiences  - Gamification in Tourism Case Study">
              <a:hlinkClick r:id="" action="ppaction://media"/>
              <a:extLst>
                <a:ext uri="{FF2B5EF4-FFF2-40B4-BE49-F238E27FC236}">
                  <a16:creationId xmlns:a16="http://schemas.microsoft.com/office/drawing/2014/main" id="{49E1A6CB-F33D-4120-ABBD-20F627BACD6A}"/>
                </a:ext>
              </a:extLst>
            </p:cNvPr>
            <p:cNvPicPr>
              <a:picLocks noRot="1"/>
            </p:cNvPicPr>
            <p:nvPr>
              <a:videoFile r:link="rId3"/>
            </p:nvPr>
          </p:nvPicPr>
          <p:blipFill>
            <a:blip r:embed="rId6"/>
            <a:stretch>
              <a:fillRect/>
            </a:stretch>
          </p:blipFill>
          <p:spPr>
            <a:xfrm>
              <a:off x="8228020" y="3722597"/>
              <a:ext cx="3366000" cy="2084802"/>
            </a:xfrm>
            <a:prstGeom prst="rect">
              <a:avLst/>
            </a:prstGeom>
          </p:spPr>
        </p:pic>
      </p:grpSp>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Študije primera</a:t>
            </a:r>
            <a:endParaRPr lang="en-US" sz="3600" b="1" dirty="0"/>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7"/>
          <a:stretch>
            <a:fillRect/>
          </a:stretch>
        </p:blipFill>
        <p:spPr>
          <a:xfrm>
            <a:off x="367039" y="337780"/>
            <a:ext cx="720000" cy="720000"/>
          </a:xfrm>
          <a:prstGeom prst="rect">
            <a:avLst/>
          </a:prstGeom>
        </p:spPr>
      </p:pic>
      <p:grpSp>
        <p:nvGrpSpPr>
          <p:cNvPr id="16" name="Agrupar 15">
            <a:extLst>
              <a:ext uri="{FF2B5EF4-FFF2-40B4-BE49-F238E27FC236}">
                <a16:creationId xmlns:a16="http://schemas.microsoft.com/office/drawing/2014/main" id="{1E315A86-B9CF-43CB-B490-E4988F25C807}"/>
              </a:ext>
            </a:extLst>
          </p:cNvPr>
          <p:cNvGrpSpPr/>
          <p:nvPr/>
        </p:nvGrpSpPr>
        <p:grpSpPr>
          <a:xfrm>
            <a:off x="121193" y="2024536"/>
            <a:ext cx="4456066" cy="2878205"/>
            <a:chOff x="160217" y="1740460"/>
            <a:chExt cx="4456066" cy="2878205"/>
          </a:xfrm>
        </p:grpSpPr>
        <p:pic>
          <p:nvPicPr>
            <p:cNvPr id="4" name="Picture 7">
              <a:extLst>
                <a:ext uri="{FF2B5EF4-FFF2-40B4-BE49-F238E27FC236}">
                  <a16:creationId xmlns:a16="http://schemas.microsoft.com/office/drawing/2014/main" id="{89E590C7-1C95-413D-9B96-DAD828A90616}"/>
                </a:ext>
              </a:extLst>
            </p:cNvPr>
            <p:cNvPicPr>
              <a:picLocks noChangeAspect="1"/>
            </p:cNvPicPr>
            <p:nvPr/>
          </p:nvPicPr>
          <p:blipFill rotWithShape="1">
            <a:blip r:embed="rId5">
              <a:extLst>
                <a:ext uri="{28A0092B-C50C-407E-A947-70E740481C1C}">
                  <a14:useLocalDpi xmlns:a14="http://schemas.microsoft.com/office/drawing/2010/main" val="0"/>
                </a:ext>
              </a:extLst>
            </a:blip>
            <a:srcRect l="11179" t="10823" r="11159" b="5574"/>
            <a:stretch/>
          </p:blipFill>
          <p:spPr>
            <a:xfrm>
              <a:off x="160217" y="1740460"/>
              <a:ext cx="4456066" cy="2878205"/>
            </a:xfrm>
            <a:prstGeom prst="rect">
              <a:avLst/>
            </a:prstGeom>
          </p:spPr>
        </p:pic>
        <p:pic>
          <p:nvPicPr>
            <p:cNvPr id="6" name="Multimédia Online 5" title="Creating Experiences Explained">
              <a:hlinkClick r:id="" action="ppaction://media"/>
              <a:extLst>
                <a:ext uri="{FF2B5EF4-FFF2-40B4-BE49-F238E27FC236}">
                  <a16:creationId xmlns:a16="http://schemas.microsoft.com/office/drawing/2014/main" id="{9D3DDD80-3813-492B-B97C-F1C944A0FA1B}"/>
                </a:ext>
              </a:extLst>
            </p:cNvPr>
            <p:cNvPicPr>
              <a:picLocks noRot="1"/>
            </p:cNvPicPr>
            <p:nvPr>
              <a:videoFile r:link="rId2"/>
            </p:nvPr>
          </p:nvPicPr>
          <p:blipFill>
            <a:blip r:embed="rId8"/>
            <a:stretch>
              <a:fillRect/>
            </a:stretch>
          </p:blipFill>
          <p:spPr>
            <a:xfrm>
              <a:off x="717612" y="1998042"/>
              <a:ext cx="3348000" cy="2065193"/>
            </a:xfrm>
            <a:prstGeom prst="rect">
              <a:avLst/>
            </a:prstGeom>
          </p:spPr>
        </p:pic>
      </p:grpSp>
      <p:sp>
        <p:nvSpPr>
          <p:cNvPr id="8" name="CaixaDeTexto 7">
            <a:extLst>
              <a:ext uri="{FF2B5EF4-FFF2-40B4-BE49-F238E27FC236}">
                <a16:creationId xmlns:a16="http://schemas.microsoft.com/office/drawing/2014/main" id="{13320D6E-00F1-4A99-8F7D-7FAFFCE02867}"/>
              </a:ext>
            </a:extLst>
          </p:cNvPr>
          <p:cNvSpPr txBox="1"/>
          <p:nvPr/>
        </p:nvSpPr>
        <p:spPr>
          <a:xfrm>
            <a:off x="540850" y="1271752"/>
            <a:ext cx="3803203" cy="830997"/>
          </a:xfrm>
          <a:prstGeom prst="rect">
            <a:avLst/>
          </a:prstGeom>
          <a:noFill/>
        </p:spPr>
        <p:txBody>
          <a:bodyPr wrap="square" rtlCol="0">
            <a:spAutoFit/>
          </a:bodyPr>
          <a:lstStyle/>
          <a:p>
            <a:r>
              <a:rPr lang="en-GB" sz="2400" b="1" i="1" dirty="0">
                <a:solidFill>
                  <a:schemeClr val="bg1">
                    <a:lumMod val="65000"/>
                  </a:schemeClr>
                </a:solidFill>
              </a:rPr>
              <a:t>Creating Experiences Explained </a:t>
            </a:r>
            <a:r>
              <a:rPr lang="en-GB" sz="1600" b="1" i="1" dirty="0">
                <a:solidFill>
                  <a:schemeClr val="bg1">
                    <a:lumMod val="65000"/>
                  </a:schemeClr>
                </a:solidFill>
              </a:rPr>
              <a:t>(Northern Ireland)</a:t>
            </a:r>
          </a:p>
        </p:txBody>
      </p:sp>
      <p:sp>
        <p:nvSpPr>
          <p:cNvPr id="18" name="CaixaDeTexto 17">
            <a:extLst>
              <a:ext uri="{FF2B5EF4-FFF2-40B4-BE49-F238E27FC236}">
                <a16:creationId xmlns:a16="http://schemas.microsoft.com/office/drawing/2014/main" id="{7C3312DA-6E77-47AC-8191-D2688CABC23C}"/>
              </a:ext>
            </a:extLst>
          </p:cNvPr>
          <p:cNvSpPr txBox="1"/>
          <p:nvPr/>
        </p:nvSpPr>
        <p:spPr>
          <a:xfrm>
            <a:off x="1350846" y="4686695"/>
            <a:ext cx="3227066" cy="253916"/>
          </a:xfrm>
          <a:prstGeom prst="rect">
            <a:avLst/>
          </a:prstGeom>
          <a:noFill/>
        </p:spPr>
        <p:txBody>
          <a:bodyPr wrap="square">
            <a:spAutoFit/>
          </a:bodyPr>
          <a:lstStyle/>
          <a:p>
            <a:pPr algn="r"/>
            <a:r>
              <a:rPr lang="en-GB" sz="1050" dirty="0">
                <a:hlinkClick r:id="rId9"/>
              </a:rPr>
              <a:t>https://youtu.be/HLy2MZy3Fcg</a:t>
            </a:r>
            <a:endParaRPr lang="en-GB" sz="1050" dirty="0"/>
          </a:p>
        </p:txBody>
      </p:sp>
      <p:sp>
        <p:nvSpPr>
          <p:cNvPr id="24" name="CaixaDeTexto 23">
            <a:extLst>
              <a:ext uri="{FF2B5EF4-FFF2-40B4-BE49-F238E27FC236}">
                <a16:creationId xmlns:a16="http://schemas.microsoft.com/office/drawing/2014/main" id="{C8EA21EE-6CF0-492B-AAB7-5FC26584207E}"/>
              </a:ext>
            </a:extLst>
          </p:cNvPr>
          <p:cNvSpPr txBox="1"/>
          <p:nvPr/>
        </p:nvSpPr>
        <p:spPr>
          <a:xfrm>
            <a:off x="8277500" y="3243498"/>
            <a:ext cx="3529350" cy="253916"/>
          </a:xfrm>
          <a:prstGeom prst="rect">
            <a:avLst/>
          </a:prstGeom>
          <a:noFill/>
        </p:spPr>
        <p:txBody>
          <a:bodyPr wrap="square">
            <a:spAutoFit/>
          </a:bodyPr>
          <a:lstStyle/>
          <a:p>
            <a:pPr algn="r"/>
            <a:r>
              <a:rPr lang="en-GB" sz="1050" dirty="0">
                <a:hlinkClick r:id="rId10"/>
              </a:rPr>
              <a:t>https://youtu.be/uB4RlS46LAs</a:t>
            </a:r>
            <a:endParaRPr lang="en-GB" sz="1050" dirty="0"/>
          </a:p>
        </p:txBody>
      </p:sp>
      <p:sp>
        <p:nvSpPr>
          <p:cNvPr id="26" name="CaixaDeTexto 25">
            <a:extLst>
              <a:ext uri="{FF2B5EF4-FFF2-40B4-BE49-F238E27FC236}">
                <a16:creationId xmlns:a16="http://schemas.microsoft.com/office/drawing/2014/main" id="{1BBBAA29-74EE-41BC-B988-D2D809157471}"/>
              </a:ext>
            </a:extLst>
          </p:cNvPr>
          <p:cNvSpPr txBox="1"/>
          <p:nvPr/>
        </p:nvSpPr>
        <p:spPr>
          <a:xfrm>
            <a:off x="4208606" y="598658"/>
            <a:ext cx="3451780" cy="830997"/>
          </a:xfrm>
          <a:prstGeom prst="rect">
            <a:avLst/>
          </a:prstGeom>
          <a:noFill/>
        </p:spPr>
        <p:txBody>
          <a:bodyPr wrap="square" rtlCol="0">
            <a:spAutoFit/>
          </a:bodyPr>
          <a:lstStyle/>
          <a:p>
            <a:pPr algn="r"/>
            <a:r>
              <a:rPr lang="en-US" sz="2400" b="1" i="1" dirty="0">
                <a:solidFill>
                  <a:schemeClr val="bg1">
                    <a:lumMod val="65000"/>
                  </a:schemeClr>
                </a:solidFill>
              </a:rPr>
              <a:t>Inspiring Experiential Travel in Queensland</a:t>
            </a:r>
            <a:endParaRPr lang="en-GB" sz="2400" b="1" i="1" dirty="0">
              <a:solidFill>
                <a:schemeClr val="bg1">
                  <a:lumMod val="65000"/>
                </a:schemeClr>
              </a:solidFill>
            </a:endParaRPr>
          </a:p>
        </p:txBody>
      </p:sp>
      <p:sp>
        <p:nvSpPr>
          <p:cNvPr id="33" name="CaixaDeTexto 32">
            <a:extLst>
              <a:ext uri="{FF2B5EF4-FFF2-40B4-BE49-F238E27FC236}">
                <a16:creationId xmlns:a16="http://schemas.microsoft.com/office/drawing/2014/main" id="{94770A5B-E30B-45F0-BB6F-6B3B28B84BD3}"/>
              </a:ext>
            </a:extLst>
          </p:cNvPr>
          <p:cNvSpPr txBox="1"/>
          <p:nvPr/>
        </p:nvSpPr>
        <p:spPr>
          <a:xfrm>
            <a:off x="6880192" y="6171158"/>
            <a:ext cx="2119027" cy="261610"/>
          </a:xfrm>
          <a:prstGeom prst="rect">
            <a:avLst/>
          </a:prstGeom>
          <a:noFill/>
        </p:spPr>
        <p:txBody>
          <a:bodyPr wrap="square">
            <a:spAutoFit/>
          </a:bodyPr>
          <a:lstStyle/>
          <a:p>
            <a:pPr algn="r"/>
            <a:r>
              <a:rPr lang="en-GB" sz="1050" dirty="0">
                <a:hlinkClick r:id="rId11"/>
              </a:rPr>
              <a:t>https://youtu.be/CwLkqILkuSo</a:t>
            </a:r>
            <a:r>
              <a:rPr lang="en-GB" sz="1050" dirty="0"/>
              <a:t> </a:t>
            </a:r>
          </a:p>
        </p:txBody>
      </p:sp>
      <p:grpSp>
        <p:nvGrpSpPr>
          <p:cNvPr id="35" name="Agrupar 34">
            <a:extLst>
              <a:ext uri="{FF2B5EF4-FFF2-40B4-BE49-F238E27FC236}">
                <a16:creationId xmlns:a16="http://schemas.microsoft.com/office/drawing/2014/main" id="{930970A8-7D39-4AC3-AB46-BED5EC3DBA71}"/>
              </a:ext>
            </a:extLst>
          </p:cNvPr>
          <p:cNvGrpSpPr/>
          <p:nvPr/>
        </p:nvGrpSpPr>
        <p:grpSpPr>
          <a:xfrm>
            <a:off x="7084359" y="624446"/>
            <a:ext cx="4722491" cy="2878205"/>
            <a:chOff x="4065612" y="1332082"/>
            <a:chExt cx="4722491" cy="2878205"/>
          </a:xfrm>
        </p:grpSpPr>
        <p:pic>
          <p:nvPicPr>
            <p:cNvPr id="20" name="Picture 7">
              <a:extLst>
                <a:ext uri="{FF2B5EF4-FFF2-40B4-BE49-F238E27FC236}">
                  <a16:creationId xmlns:a16="http://schemas.microsoft.com/office/drawing/2014/main" id="{B941E92B-F4F9-4983-953A-B77FA8E623FC}"/>
                </a:ext>
              </a:extLst>
            </p:cNvPr>
            <p:cNvPicPr>
              <a:picLocks noChangeAspect="1"/>
            </p:cNvPicPr>
            <p:nvPr/>
          </p:nvPicPr>
          <p:blipFill rotWithShape="1">
            <a:blip r:embed="rId5">
              <a:extLst>
                <a:ext uri="{28A0092B-C50C-407E-A947-70E740481C1C}">
                  <a14:useLocalDpi xmlns:a14="http://schemas.microsoft.com/office/drawing/2010/main" val="0"/>
                </a:ext>
              </a:extLst>
            </a:blip>
            <a:srcRect l="8387" t="10823" r="9307" b="5574"/>
            <a:stretch/>
          </p:blipFill>
          <p:spPr>
            <a:xfrm>
              <a:off x="4065612" y="1332082"/>
              <a:ext cx="4722491" cy="2878205"/>
            </a:xfrm>
            <a:prstGeom prst="rect">
              <a:avLst/>
            </a:prstGeom>
          </p:spPr>
        </p:pic>
        <p:pic>
          <p:nvPicPr>
            <p:cNvPr id="22" name="Multimédia Online 21" title="Inspiring Experiential Travel in Queensland">
              <a:hlinkClick r:id="" action="ppaction://media"/>
              <a:extLst>
                <a:ext uri="{FF2B5EF4-FFF2-40B4-BE49-F238E27FC236}">
                  <a16:creationId xmlns:a16="http://schemas.microsoft.com/office/drawing/2014/main" id="{104971AF-ED7C-45DA-BDD3-91ACD44FD1E9}"/>
                </a:ext>
              </a:extLst>
            </p:cNvPr>
            <p:cNvPicPr>
              <a:picLocks noRot="1"/>
            </p:cNvPicPr>
            <p:nvPr>
              <a:videoFile r:link="rId1"/>
            </p:nvPr>
          </p:nvPicPr>
          <p:blipFill>
            <a:blip r:embed="rId12"/>
            <a:stretch>
              <a:fillRect/>
            </a:stretch>
          </p:blipFill>
          <p:spPr>
            <a:xfrm>
              <a:off x="4775694" y="1588203"/>
              <a:ext cx="3366000" cy="2094395"/>
            </a:xfrm>
            <a:prstGeom prst="rect">
              <a:avLst/>
            </a:prstGeom>
          </p:spPr>
        </p:pic>
      </p:grpSp>
      <p:sp>
        <p:nvSpPr>
          <p:cNvPr id="37" name="CaixaDeTexto 36">
            <a:extLst>
              <a:ext uri="{FF2B5EF4-FFF2-40B4-BE49-F238E27FC236}">
                <a16:creationId xmlns:a16="http://schemas.microsoft.com/office/drawing/2014/main" id="{C9984677-979A-49E9-BE28-9616762C9AA5}"/>
              </a:ext>
            </a:extLst>
          </p:cNvPr>
          <p:cNvSpPr txBox="1"/>
          <p:nvPr/>
        </p:nvSpPr>
        <p:spPr>
          <a:xfrm>
            <a:off x="8589643" y="3771187"/>
            <a:ext cx="3129195" cy="1692771"/>
          </a:xfrm>
          <a:prstGeom prst="rect">
            <a:avLst/>
          </a:prstGeom>
          <a:noFill/>
        </p:spPr>
        <p:txBody>
          <a:bodyPr wrap="square" rtlCol="0">
            <a:spAutoFit/>
          </a:bodyPr>
          <a:lstStyle/>
          <a:p>
            <a:r>
              <a:rPr lang="en-US" sz="2400" b="1" i="1" dirty="0">
                <a:solidFill>
                  <a:schemeClr val="bg1">
                    <a:lumMod val="65000"/>
                  </a:schemeClr>
                </a:solidFill>
              </a:rPr>
              <a:t>How to create immersive storytelling experiences</a:t>
            </a:r>
          </a:p>
          <a:p>
            <a:r>
              <a:rPr lang="en-US" sz="1600" b="1" i="1" dirty="0">
                <a:solidFill>
                  <a:schemeClr val="bg1">
                    <a:lumMod val="65000"/>
                  </a:schemeClr>
                </a:solidFill>
              </a:rPr>
              <a:t>(</a:t>
            </a:r>
            <a:r>
              <a:rPr lang="en-US" sz="1600" b="1" i="1" dirty="0" err="1">
                <a:solidFill>
                  <a:schemeClr val="bg1">
                    <a:lumMod val="65000"/>
                  </a:schemeClr>
                </a:solidFill>
              </a:rPr>
              <a:t>Yas</a:t>
            </a:r>
            <a:r>
              <a:rPr lang="en-US" sz="1600" b="1" i="1" dirty="0">
                <a:solidFill>
                  <a:schemeClr val="bg1">
                    <a:lumMod val="65000"/>
                  </a:schemeClr>
                </a:solidFill>
              </a:rPr>
              <a:t> Abu Dhabi </a:t>
            </a:r>
            <a:r>
              <a:rPr lang="en-US" sz="1600" b="1" i="1" dirty="0" err="1">
                <a:solidFill>
                  <a:schemeClr val="bg1">
                    <a:lumMod val="65000"/>
                  </a:schemeClr>
                </a:solidFill>
              </a:rPr>
              <a:t>Waterworld</a:t>
            </a:r>
            <a:r>
              <a:rPr lang="en-US" sz="1600" b="1" i="1" dirty="0">
                <a:solidFill>
                  <a:schemeClr val="bg1">
                    <a:lumMod val="65000"/>
                  </a:schemeClr>
                </a:solidFill>
              </a:rPr>
              <a:t> – Legends of Arabia)</a:t>
            </a:r>
            <a:endParaRPr lang="en-GB" sz="1600" b="1" i="1" dirty="0">
              <a:solidFill>
                <a:schemeClr val="bg1">
                  <a:lumMod val="65000"/>
                </a:schemeClr>
              </a:solidFill>
            </a:endParaRPr>
          </a:p>
        </p:txBody>
      </p:sp>
    </p:spTree>
    <p:extLst>
      <p:ext uri="{BB962C8B-B14F-4D97-AF65-F5344CB8AC3E}">
        <p14:creationId xmlns:p14="http://schemas.microsoft.com/office/powerpoint/2010/main" val="3578852169"/>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video>
              <p:cMediaNode vol="80000">
                <p:cTn id="3" fill="hold" display="0">
                  <p:stCondLst>
                    <p:cond delay="indefinite"/>
                  </p:stCondLst>
                </p:cTn>
                <p:tgtEl>
                  <p:spTgt spid="27"/>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0EC221EE-A420-4A7A-9FEA-63882C6EA47C}"/>
              </a:ext>
            </a:extLst>
          </p:cNvPr>
          <p:cNvSpPr>
            <a:spLocks noGrp="1"/>
          </p:cNvSpPr>
          <p:nvPr>
            <p:ph type="body" sz="quarter" idx="13"/>
          </p:nvPr>
        </p:nvSpPr>
        <p:spPr>
          <a:xfrm>
            <a:off x="388093" y="936395"/>
            <a:ext cx="3058492" cy="3297980"/>
          </a:xfrm>
        </p:spPr>
        <p:txBody>
          <a:bodyPr>
            <a:normAutofit/>
          </a:bodyPr>
          <a:lstStyle/>
          <a:p>
            <a:r>
              <a:rPr lang="sl-SI" sz="5400" dirty="0">
                <a:solidFill>
                  <a:schemeClr val="bg1"/>
                </a:solidFill>
                <a:effectLst>
                  <a:outerShdw blurRad="38100" dist="38100" dir="2700000" algn="tl">
                    <a:srgbClr val="000000">
                      <a:alpha val="43137"/>
                    </a:srgbClr>
                  </a:outerShdw>
                </a:effectLst>
              </a:rPr>
              <a:t>Dodatno branje</a:t>
            </a:r>
            <a:endParaRPr lang="en-US" sz="4000" dirty="0">
              <a:solidFill>
                <a:schemeClr val="bg1"/>
              </a:solidFill>
              <a:effectLst>
                <a:outerShdw blurRad="38100" dist="38100" dir="2700000" algn="tl">
                  <a:srgbClr val="000000">
                    <a:alpha val="43137"/>
                  </a:srgbClr>
                </a:outerShdw>
              </a:effectLst>
            </a:endParaRPr>
          </a:p>
        </p:txBody>
      </p:sp>
      <p:pic>
        <p:nvPicPr>
          <p:cNvPr id="10" name="Marcador de Posição da Imagem 9">
            <a:extLst>
              <a:ext uri="{FF2B5EF4-FFF2-40B4-BE49-F238E27FC236}">
                <a16:creationId xmlns:a16="http://schemas.microsoft.com/office/drawing/2014/main" id="{5B8FF974-3C72-4354-8A1E-665D8AAF23E0}"/>
              </a:ext>
            </a:extLst>
          </p:cNvPr>
          <p:cNvPicPr>
            <a:picLocks noGrp="1" noChangeAspect="1"/>
          </p:cNvPicPr>
          <p:nvPr>
            <p:ph type="pic" sz="quarter" idx="19"/>
          </p:nvPr>
        </p:nvPicPr>
        <p:blipFill>
          <a:blip r:embed="rId2"/>
          <a:srcRect t="10526" b="10526"/>
          <a:stretch>
            <a:fillRect/>
          </a:stretch>
        </p:blipFill>
        <p:spPr/>
      </p:pic>
    </p:spTree>
    <p:extLst>
      <p:ext uri="{BB962C8B-B14F-4D97-AF65-F5344CB8AC3E}">
        <p14:creationId xmlns:p14="http://schemas.microsoft.com/office/powerpoint/2010/main" val="2225252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2"/>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20933490">
            <a:off x="900876" y="1509012"/>
            <a:ext cx="3114362" cy="138926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chemeClr val="tx1"/>
                </a:solidFill>
              </a:rPr>
              <a:t>Welcome to the Experience Economy</a:t>
            </a:r>
          </a:p>
          <a:p>
            <a:pPr>
              <a:spcAft>
                <a:spcPts val="600"/>
              </a:spcAft>
            </a:pPr>
            <a:r>
              <a:rPr lang="en-GB" sz="2400" b="1" dirty="0">
                <a:solidFill>
                  <a:schemeClr val="tx1"/>
                </a:solidFill>
              </a:rPr>
              <a:t>[</a:t>
            </a:r>
            <a:r>
              <a:rPr lang="en-GB" sz="2400" b="1" dirty="0">
                <a:solidFill>
                  <a:schemeClr val="tx1"/>
                </a:solidFill>
                <a:hlinkClick r:id="rId3"/>
              </a:rPr>
              <a:t>CLICK HERE</a:t>
            </a:r>
            <a:r>
              <a:rPr lang="en-GB"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21289691">
            <a:off x="4225549" y="4577083"/>
            <a:ext cx="3472674" cy="163973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chemeClr val="tx1"/>
                </a:solidFill>
              </a:rPr>
              <a:t>Transformational Travel: From Experiences to Transformation</a:t>
            </a:r>
          </a:p>
          <a:p>
            <a:r>
              <a:rPr lang="en-GB" sz="2400" b="1" dirty="0">
                <a:solidFill>
                  <a:schemeClr val="tx1"/>
                </a:solidFill>
              </a:rPr>
              <a:t>[</a:t>
            </a:r>
            <a:r>
              <a:rPr lang="en-GB" sz="2400" b="1" dirty="0">
                <a:solidFill>
                  <a:schemeClr val="tx1"/>
                </a:solidFill>
                <a:hlinkClick r:id="rId4"/>
              </a:rPr>
              <a:t>CLICK HERE</a:t>
            </a:r>
            <a:r>
              <a:rPr lang="en-GB" sz="2400" b="1" dirty="0">
                <a:solidFill>
                  <a:schemeClr val="tx1"/>
                </a:solidFill>
              </a:rPr>
              <a:t>]</a:t>
            </a: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569171">
            <a:off x="4170539" y="2664804"/>
            <a:ext cx="3163297" cy="1423326"/>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Tapping into the 'Experience' Economy</a:t>
            </a:r>
          </a:p>
          <a:p>
            <a:r>
              <a:rPr lang="en-US" sz="2400" b="1" dirty="0">
                <a:solidFill>
                  <a:schemeClr val="tx1"/>
                </a:solidFill>
              </a:rPr>
              <a:t>[</a:t>
            </a:r>
            <a:r>
              <a:rPr lang="en-US" sz="2400" b="1" dirty="0">
                <a:solidFill>
                  <a:schemeClr val="tx1"/>
                </a:solidFill>
                <a:hlinkClick r:id="rId5"/>
              </a:rPr>
              <a:t>CLICK HERE</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405137">
            <a:off x="4887458" y="844659"/>
            <a:ext cx="2935336" cy="1406817"/>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chemeClr val="tx1"/>
                </a:solidFill>
              </a:rPr>
              <a:t>The rise of the Experience Economy</a:t>
            </a:r>
          </a:p>
          <a:p>
            <a:r>
              <a:rPr lang="en-GB" sz="2400" b="1" dirty="0">
                <a:solidFill>
                  <a:schemeClr val="tx1"/>
                </a:solidFill>
              </a:rPr>
              <a:t>[</a:t>
            </a:r>
            <a:r>
              <a:rPr lang="en-GB" sz="2400" b="1" dirty="0">
                <a:solidFill>
                  <a:schemeClr val="tx1"/>
                </a:solidFill>
                <a:hlinkClick r:id="rId6"/>
              </a:rPr>
              <a:t>CLICK HERE</a:t>
            </a:r>
            <a:r>
              <a:rPr lang="en-GB" sz="2400" b="1" dirty="0">
                <a:solidFill>
                  <a:schemeClr val="tx1"/>
                </a:solidFill>
              </a:rPr>
              <a:t>]</a:t>
            </a: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20899431">
            <a:off x="7938229" y="3876954"/>
            <a:ext cx="3944748" cy="202249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err="1">
                <a:solidFill>
                  <a:schemeClr val="tx1"/>
                </a:solidFill>
              </a:rPr>
              <a:t>NOwnership</a:t>
            </a:r>
            <a:r>
              <a:rPr lang="en-US" sz="2400" b="1" dirty="0">
                <a:solidFill>
                  <a:schemeClr val="tx1"/>
                </a:solidFill>
              </a:rPr>
              <a:t>, No Problem: An Updated Look At Why Millennials Value Experiences Over Owning Things</a:t>
            </a:r>
          </a:p>
          <a:p>
            <a:r>
              <a:rPr lang="en-US" sz="2400" b="1" dirty="0">
                <a:solidFill>
                  <a:schemeClr val="tx1"/>
                </a:solidFill>
              </a:rPr>
              <a:t>[</a:t>
            </a:r>
            <a:r>
              <a:rPr lang="en-US" sz="2400" b="1" dirty="0">
                <a:solidFill>
                  <a:schemeClr val="tx1"/>
                </a:solidFill>
                <a:hlinkClick r:id="rId7"/>
              </a:rPr>
              <a:t>CLICK HERE</a:t>
            </a:r>
            <a:r>
              <a:rPr lang="en-US" sz="2400" b="1" dirty="0">
                <a:solidFill>
                  <a:schemeClr val="tx1"/>
                </a:solidFill>
              </a:rPr>
              <a:t>]</a:t>
            </a: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621851">
            <a:off x="255847" y="3811001"/>
            <a:ext cx="3657915" cy="205294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The experience economy will not fully recover – consumers will pay to perform in future instead</a:t>
            </a:r>
          </a:p>
          <a:p>
            <a:r>
              <a:rPr lang="en-US" sz="2400" b="1" dirty="0">
                <a:solidFill>
                  <a:schemeClr val="tx1"/>
                </a:solidFill>
              </a:rPr>
              <a:t>[</a:t>
            </a:r>
            <a:r>
              <a:rPr lang="en-US" sz="2400" b="1" dirty="0">
                <a:solidFill>
                  <a:schemeClr val="tx1"/>
                </a:solidFill>
                <a:hlinkClick r:id="rId8"/>
              </a:rPr>
              <a:t>CLICK HERE</a:t>
            </a:r>
            <a:r>
              <a:rPr lang="en-US" sz="2400" b="1" dirty="0">
                <a:solidFill>
                  <a:schemeClr val="tx1"/>
                </a:solidFill>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1377471">
            <a:off x="8386498" y="1167515"/>
            <a:ext cx="3590223" cy="2072263"/>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‘Transformative travel’ is the industry’s latest twist on making vacations more meaningful</a:t>
            </a:r>
          </a:p>
          <a:p>
            <a:r>
              <a:rPr lang="en-US" sz="2400" b="1" dirty="0">
                <a:solidFill>
                  <a:schemeClr val="tx1"/>
                </a:solidFill>
              </a:rPr>
              <a:t>[</a:t>
            </a:r>
            <a:r>
              <a:rPr lang="en-US" sz="2400" b="1" dirty="0">
                <a:solidFill>
                  <a:schemeClr val="tx1"/>
                </a:solidFill>
                <a:hlinkClick r:id="rId9"/>
              </a:rPr>
              <a:t>CLICK HERE</a:t>
            </a:r>
            <a:r>
              <a:rPr lang="en-US" sz="2400" b="1" dirty="0">
                <a:solidFill>
                  <a:schemeClr val="tx1"/>
                </a:solidFill>
              </a:rPr>
              <a:t>]</a:t>
            </a: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Further Reading</a:t>
            </a:r>
          </a:p>
        </p:txBody>
      </p:sp>
    </p:spTree>
    <p:extLst>
      <p:ext uri="{BB962C8B-B14F-4D97-AF65-F5344CB8AC3E}">
        <p14:creationId xmlns:p14="http://schemas.microsoft.com/office/powerpoint/2010/main" val="3838101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 Dobrado 6">
            <a:extLst>
              <a:ext uri="{FF2B5EF4-FFF2-40B4-BE49-F238E27FC236}">
                <a16:creationId xmlns:a16="http://schemas.microsoft.com/office/drawing/2014/main" id="{E239A741-C76C-4DFA-BD12-97573CFA943E}"/>
              </a:ext>
            </a:extLst>
          </p:cNvPr>
          <p:cNvSpPr/>
          <p:nvPr/>
        </p:nvSpPr>
        <p:spPr>
          <a:xfrm>
            <a:off x="299712" y="1165860"/>
            <a:ext cx="11610348" cy="5086350"/>
          </a:xfrm>
          <a:prstGeom prst="foldedCorner">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sl-SI" sz="2400" b="1" dirty="0">
                <a:solidFill>
                  <a:schemeClr val="tx1"/>
                </a:solidFill>
              </a:rPr>
              <a:t>Izberi določen proizvod iz svoje ponudbe (ali načrtuj nov proizvod) ter ga analiziraj v skladu s koncepti s področja izkustvene ekonomije</a:t>
            </a:r>
            <a:r>
              <a:rPr lang="en-GB" sz="2400" b="1" dirty="0">
                <a:solidFill>
                  <a:schemeClr val="tx1"/>
                </a:solidFill>
              </a:rPr>
              <a:t>:</a:t>
            </a:r>
          </a:p>
          <a:p>
            <a:pPr marL="180000">
              <a:lnSpc>
                <a:spcPct val="150000"/>
              </a:lnSpc>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Ali je možno vzpostaviti izkušnjo, ki je presečna točka in zajema elemente z vseh štirih stopenj izkustva?</a:t>
            </a:r>
            <a:endParaRPr lang="en-GB" sz="2400" dirty="0">
              <a:solidFill>
                <a:schemeClr val="tx1"/>
              </a:solidFill>
            </a:endParaRPr>
          </a:p>
          <a:p>
            <a:pPr marL="180000">
              <a:lnSpc>
                <a:spcPct val="150000"/>
              </a:lnSpc>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Kaj je glavna tema izkušnje</a:t>
            </a:r>
            <a:r>
              <a:rPr lang="en-GB" sz="2400" dirty="0">
                <a:solidFill>
                  <a:schemeClr val="tx1"/>
                </a:solidFill>
              </a:rPr>
              <a:t>? </a:t>
            </a:r>
          </a:p>
          <a:p>
            <a:pPr marL="180000">
              <a:lnSpc>
                <a:spcPct val="150000"/>
              </a:lnSpc>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Katere vtise želiš, da si ljudje zapomnijo</a:t>
            </a:r>
            <a:r>
              <a:rPr lang="en-GB" sz="2400" dirty="0">
                <a:solidFill>
                  <a:schemeClr val="tx1"/>
                </a:solidFill>
              </a:rPr>
              <a:t>? </a:t>
            </a:r>
            <a:r>
              <a:rPr lang="sl-SI" sz="2400" dirty="0">
                <a:solidFill>
                  <a:schemeClr val="tx1"/>
                </a:solidFill>
              </a:rPr>
              <a:t>Katere pozitivne izkušnje jih omogočajo</a:t>
            </a:r>
            <a:r>
              <a:rPr lang="en-GB" sz="2400" dirty="0">
                <a:solidFill>
                  <a:schemeClr val="tx1"/>
                </a:solidFill>
              </a:rPr>
              <a:t>? </a:t>
            </a:r>
            <a:r>
              <a:rPr lang="sl-SI" sz="2400" dirty="0">
                <a:solidFill>
                  <a:schemeClr val="tx1"/>
                </a:solidFill>
              </a:rPr>
              <a:t>Na katere negativne izkušnje moraš biti pozoren</a:t>
            </a:r>
            <a:r>
              <a:rPr lang="en-GB" sz="2400" dirty="0">
                <a:solidFill>
                  <a:schemeClr val="tx1"/>
                </a:solidFill>
              </a:rPr>
              <a:t>?</a:t>
            </a:r>
          </a:p>
          <a:p>
            <a:pPr marL="180000">
              <a:lnSpc>
                <a:spcPct val="150000"/>
              </a:lnSpc>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Ali lahko v sklopu svojega proizvoda napraviš mix spominov in spominkov</a:t>
            </a:r>
            <a:r>
              <a:rPr lang="en-GB" sz="2400" dirty="0">
                <a:solidFill>
                  <a:schemeClr val="tx1"/>
                </a:solidFill>
              </a:rPr>
              <a:t>?</a:t>
            </a:r>
          </a:p>
          <a:p>
            <a:pPr marL="180000">
              <a:lnSpc>
                <a:spcPct val="150000"/>
              </a:lnSpc>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Katere senzorične stimule bo izkušnja izzvala pri gostu</a:t>
            </a:r>
            <a:r>
              <a:rPr lang="en-GB" sz="2400" dirty="0">
                <a:solidFill>
                  <a:schemeClr val="tx1"/>
                </a:solidFill>
              </a:rPr>
              <a:t>?</a:t>
            </a:r>
          </a:p>
        </p:txBody>
      </p:sp>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Naloga</a:t>
            </a:r>
            <a:endParaRPr lang="en-US" sz="3600" b="1" dirty="0"/>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2"/>
          <a:stretch>
            <a:fillRect/>
          </a:stretch>
        </p:blipFill>
        <p:spPr>
          <a:xfrm>
            <a:off x="365023" y="337780"/>
            <a:ext cx="720000" cy="720000"/>
          </a:xfrm>
          <a:prstGeom prst="rect">
            <a:avLst/>
          </a:prstGeom>
        </p:spPr>
      </p:pic>
    </p:spTree>
    <p:extLst>
      <p:ext uri="{BB962C8B-B14F-4D97-AF65-F5344CB8AC3E}">
        <p14:creationId xmlns:p14="http://schemas.microsoft.com/office/powerpoint/2010/main" val="188455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sl-SI" sz="5400" dirty="0">
                <a:solidFill>
                  <a:schemeClr val="bg1"/>
                </a:solidFill>
                <a:effectLst>
                  <a:outerShdw blurRad="38100" dist="38100" dir="2700000" algn="tl">
                    <a:srgbClr val="000000">
                      <a:alpha val="43137"/>
                    </a:srgbClr>
                  </a:outerShdw>
                </a:effectLst>
              </a:rPr>
              <a:t>Povzetek modula</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8" name="Text Placeholder 2">
            <a:extLst>
              <a:ext uri="{FF2B5EF4-FFF2-40B4-BE49-F238E27FC236}">
                <a16:creationId xmlns:a16="http://schemas.microsoft.com/office/drawing/2014/main" id="{4822B116-4B97-49B6-AD39-40A9CD17B823}"/>
              </a:ext>
            </a:extLst>
          </p:cNvPr>
          <p:cNvSpPr>
            <a:spLocks noGrp="1"/>
          </p:cNvSpPr>
          <p:nvPr>
            <p:ph type="body" sz="quarter" idx="14"/>
          </p:nvPr>
        </p:nvSpPr>
        <p:spPr>
          <a:xfrm>
            <a:off x="497155" y="4662192"/>
            <a:ext cx="9000157" cy="469184"/>
          </a:xfrm>
        </p:spPr>
        <p:txBody>
          <a:bodyPr/>
          <a:lstStyle/>
          <a:p>
            <a:r>
              <a:rPr lang="en-US" sz="2800" b="1" dirty="0"/>
              <a:t>Modul III. </a:t>
            </a:r>
            <a:r>
              <a:rPr lang="sl-SI" sz="2800" b="1" dirty="0"/>
              <a:t>Izkustvena ekonomija</a:t>
            </a:r>
            <a:endParaRPr lang="en-US" sz="2800" b="1" dirty="0"/>
          </a:p>
        </p:txBody>
      </p:sp>
    </p:spTree>
    <p:extLst>
      <p:ext uri="{BB962C8B-B14F-4D97-AF65-F5344CB8AC3E}">
        <p14:creationId xmlns:p14="http://schemas.microsoft.com/office/powerpoint/2010/main" val="365369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izkustva prepoznali kot četrti temelj ponudbe v verigi naraščanja ekonomske vrednosti</a:t>
            </a:r>
            <a:r>
              <a:rPr lang="en-GB" sz="2400" dirty="0">
                <a:solidFill>
                  <a:schemeClr val="tx1"/>
                </a:solidFill>
              </a:rPr>
              <a:t>, </a:t>
            </a:r>
            <a:r>
              <a:rPr lang="sl-SI" sz="2400" dirty="0">
                <a:solidFill>
                  <a:schemeClr val="tx1"/>
                </a:solidFill>
              </a:rPr>
              <a:t>ki povečuje vrednost proizvoda za kupca in predstavlja priložnost za komparativno prednost proizvoda</a:t>
            </a:r>
            <a:r>
              <a:rPr lang="en-GB" sz="2400" dirty="0">
                <a:solidFill>
                  <a:schemeClr val="tx1"/>
                </a:solidFill>
              </a:rPr>
              <a:t>.</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Opredelili štiri vidike izkustva </a:t>
            </a:r>
            <a:r>
              <a:rPr lang="en-GB" sz="2400" dirty="0">
                <a:solidFill>
                  <a:schemeClr val="tx1"/>
                </a:solidFill>
              </a:rPr>
              <a:t>- </a:t>
            </a:r>
            <a:r>
              <a:rPr lang="sl-SI" sz="2400" dirty="0">
                <a:solidFill>
                  <a:schemeClr val="tx1"/>
                </a:solidFill>
              </a:rPr>
              <a:t>zabava</a:t>
            </a:r>
            <a:r>
              <a:rPr lang="en-GB" sz="2400" dirty="0">
                <a:solidFill>
                  <a:schemeClr val="tx1"/>
                </a:solidFill>
              </a:rPr>
              <a:t>, </a:t>
            </a:r>
            <a:r>
              <a:rPr lang="sl-SI" sz="2400" dirty="0">
                <a:solidFill>
                  <a:schemeClr val="tx1"/>
                </a:solidFill>
              </a:rPr>
              <a:t>izobraževanje</a:t>
            </a:r>
            <a:r>
              <a:rPr lang="en-GB" sz="2400" dirty="0">
                <a:solidFill>
                  <a:schemeClr val="tx1"/>
                </a:solidFill>
              </a:rPr>
              <a:t>, </a:t>
            </a:r>
            <a:r>
              <a:rPr lang="sl-SI" sz="2400" dirty="0">
                <a:solidFill>
                  <a:schemeClr val="tx1"/>
                </a:solidFill>
              </a:rPr>
              <a:t>odmik in estetika</a:t>
            </a:r>
            <a:r>
              <a:rPr lang="en-GB" sz="2400" dirty="0">
                <a:solidFill>
                  <a:schemeClr val="tx1"/>
                </a:solidFill>
              </a:rPr>
              <a:t>.</a:t>
            </a:r>
          </a:p>
        </p:txBody>
      </p:sp>
      <p:pic>
        <p:nvPicPr>
          <p:cNvPr id="12" name="Picture Placeholder 8" descr="A person holding a sign&#10;&#10;Description automatically generated">
            <a:extLst>
              <a:ext uri="{FF2B5EF4-FFF2-40B4-BE49-F238E27FC236}">
                <a16:creationId xmlns:a16="http://schemas.microsoft.com/office/drawing/2014/main" id="{1D6168E1-00D9-4BD5-A512-20569312C05C}"/>
              </a:ext>
            </a:extLst>
          </p:cNvPr>
          <p:cNvPicPr>
            <a:picLocks noChangeAspect="1"/>
          </p:cNvPicPr>
          <p:nvPr/>
        </p:nvPicPr>
        <p:blipFill rotWithShape="1">
          <a:blip r:embed="rId3"/>
          <a:srcRect l="32987" r="22500"/>
          <a:stretch/>
        </p:blipFill>
        <p:spPr>
          <a:xfrm>
            <a:off x="-1" y="-1"/>
            <a:ext cx="4578079" cy="6858001"/>
          </a:xfrm>
          <a:prstGeom prst="rect">
            <a:avLst/>
          </a:prstGeom>
        </p:spPr>
      </p:pic>
    </p:spTree>
    <p:extLst>
      <p:ext uri="{BB962C8B-B14F-4D97-AF65-F5344CB8AC3E}">
        <p14:creationId xmlns:p14="http://schemas.microsoft.com/office/powerpoint/2010/main" val="3425131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spoznavali pet načel za načrtovanje izkustva in sicer opredelitev teme, vzpostavitev pozitivnih vtisov, eliminacija in upravljanje negativnih vtisov, vključevanje spominkov ter vključevanje vseh petih čutov.</a:t>
            </a:r>
            <a:endParaRPr lang="en-GB" sz="2400" dirty="0">
              <a:solidFill>
                <a:schemeClr val="tx1"/>
              </a:solidFill>
            </a:endParaRP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razumeli potrebo po preseganju izkušnje in načrtovanju transformacije, ki je ključen motiv za potovanja sodobnega človeka</a:t>
            </a:r>
            <a:r>
              <a:rPr lang="en-GB" sz="2400" dirty="0">
                <a:solidFill>
                  <a:schemeClr val="tx1"/>
                </a:solidFill>
              </a:rPr>
              <a:t>.</a:t>
            </a:r>
          </a:p>
        </p:txBody>
      </p:sp>
      <p:pic>
        <p:nvPicPr>
          <p:cNvPr id="7" name="Imagem 6">
            <a:extLst>
              <a:ext uri="{FF2B5EF4-FFF2-40B4-BE49-F238E27FC236}">
                <a16:creationId xmlns:a16="http://schemas.microsoft.com/office/drawing/2014/main" id="{8D019CF8-7833-4801-9564-67E01F26C6C9}"/>
              </a:ext>
            </a:extLst>
          </p:cNvPr>
          <p:cNvPicPr>
            <a:picLocks noChangeAspect="1"/>
          </p:cNvPicPr>
          <p:nvPr/>
        </p:nvPicPr>
        <p:blipFill>
          <a:blip r:embed="rId2"/>
          <a:stretch>
            <a:fillRect/>
          </a:stretch>
        </p:blipFill>
        <p:spPr>
          <a:xfrm>
            <a:off x="7620000" y="0"/>
            <a:ext cx="4572000" cy="6858000"/>
          </a:xfrm>
          <a:prstGeom prst="rect">
            <a:avLst/>
          </a:prstGeom>
        </p:spPr>
      </p:pic>
    </p:spTree>
    <p:extLst>
      <p:ext uri="{BB962C8B-B14F-4D97-AF65-F5344CB8AC3E}">
        <p14:creationId xmlns:p14="http://schemas.microsoft.com/office/powerpoint/2010/main" val="62921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Goal</a:t>
            </a:r>
          </a:p>
        </p:txBody>
      </p:sp>
      <p:pic>
        <p:nvPicPr>
          <p:cNvPr id="17" name="Imagem 16">
            <a:extLst>
              <a:ext uri="{FF2B5EF4-FFF2-40B4-BE49-F238E27FC236}">
                <a16:creationId xmlns:a16="http://schemas.microsoft.com/office/drawing/2014/main" id="{C8D0CC7B-FB82-4DBD-A8C0-2FAE7A8DECA3}"/>
              </a:ext>
            </a:extLst>
          </p:cNvPr>
          <p:cNvPicPr>
            <a:picLocks noChangeAspect="1"/>
          </p:cNvPicPr>
          <p:nvPr/>
        </p:nvPicPr>
        <p:blipFill>
          <a:blip r:embed="rId2"/>
          <a:stretch>
            <a:fillRect/>
          </a:stretch>
        </p:blipFill>
        <p:spPr>
          <a:xfrm>
            <a:off x="0" y="0"/>
            <a:ext cx="5143500" cy="6858000"/>
          </a:xfrm>
          <a:prstGeom prst="rect">
            <a:avLst/>
          </a:prstGeom>
        </p:spPr>
      </p:pic>
      <p:sp>
        <p:nvSpPr>
          <p:cNvPr id="21" name="Text Placeholder 2">
            <a:extLst>
              <a:ext uri="{FF2B5EF4-FFF2-40B4-BE49-F238E27FC236}">
                <a16:creationId xmlns:a16="http://schemas.microsoft.com/office/drawing/2014/main" id="{B70BAC56-B3BE-4FD3-8BCF-588EF8146686}"/>
              </a:ext>
            </a:extLst>
          </p:cNvPr>
          <p:cNvSpPr txBox="1">
            <a:spLocks/>
          </p:cNvSpPr>
          <p:nvPr/>
        </p:nvSpPr>
        <p:spPr>
          <a:xfrm>
            <a:off x="5376671" y="1450425"/>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Cilj poglavja</a:t>
            </a:r>
            <a:endParaRPr lang="en-US" sz="3600" b="1" dirty="0"/>
          </a:p>
        </p:txBody>
      </p:sp>
      <p:sp>
        <p:nvSpPr>
          <p:cNvPr id="23" name="Marcador de Posição do Texto 22">
            <a:extLst>
              <a:ext uri="{FF2B5EF4-FFF2-40B4-BE49-F238E27FC236}">
                <a16:creationId xmlns:a16="http://schemas.microsoft.com/office/drawing/2014/main" id="{26B03FD6-F9E3-4BB8-9F47-B4DE602EC327}"/>
              </a:ext>
            </a:extLst>
          </p:cNvPr>
          <p:cNvSpPr>
            <a:spLocks noGrp="1"/>
          </p:cNvSpPr>
          <p:nvPr>
            <p:ph type="body" sz="quarter" idx="16"/>
          </p:nvPr>
        </p:nvSpPr>
        <p:spPr>
          <a:xfrm>
            <a:off x="5376671" y="2532849"/>
            <a:ext cx="6172904" cy="3572508"/>
          </a:xfrm>
        </p:spPr>
        <p:txBody>
          <a:bodyPr/>
          <a:lstStyle/>
          <a:p>
            <a:pPr>
              <a:lnSpc>
                <a:spcPct val="200000"/>
              </a:lnSpc>
              <a:spcBef>
                <a:spcPts val="0"/>
              </a:spcBef>
            </a:pPr>
            <a:r>
              <a:rPr lang="sl-SI" dirty="0"/>
              <a:t>I</a:t>
            </a:r>
            <a:r>
              <a:rPr lang="sl-SI" sz="2400" dirty="0">
                <a:solidFill>
                  <a:schemeClr val="tx1"/>
                </a:solidFill>
              </a:rPr>
              <a:t>zkustveno ekonomijo razumeti kot </a:t>
            </a:r>
            <a:r>
              <a:rPr lang="sl-SI" dirty="0"/>
              <a:t>tisto</a:t>
            </a:r>
            <a:r>
              <a:rPr lang="sl-SI" sz="2400" dirty="0">
                <a:solidFill>
                  <a:schemeClr val="tx1"/>
                </a:solidFill>
              </a:rPr>
              <a:t>, ki turistu omogoča nepozabno izkustvo, pomeni dodano vrednost potovanja, posamezniku pa omogoča osebno rast in preobrazbo.</a:t>
            </a:r>
            <a:endParaRPr lang="en-GB" sz="2400" dirty="0">
              <a:solidFill>
                <a:schemeClr val="tx1"/>
              </a:solidFill>
            </a:endParaRPr>
          </a:p>
        </p:txBody>
      </p:sp>
      <p:sp>
        <p:nvSpPr>
          <p:cNvPr id="6" name="Retângulo 5">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854224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spoznali, na kak način je izkustvena ekonomija del turistične ponudbe za namen ustvarjanja zanimivih in privlačnih potovalnih izkustev, ki </a:t>
            </a:r>
            <a:r>
              <a:rPr lang="sl-SI" sz="2400" dirty="0" err="1">
                <a:solidFill>
                  <a:schemeClr val="tx1"/>
                </a:solidFill>
              </a:rPr>
              <a:t>presegajojo</a:t>
            </a:r>
            <a:r>
              <a:rPr lang="sl-SI" sz="2400" dirty="0">
                <a:solidFill>
                  <a:schemeClr val="tx1"/>
                </a:solidFill>
              </a:rPr>
              <a:t> gostova pričakovanja, ga osebnostno transformirajo in ustvarjajo dolgotrajne spomine.</a:t>
            </a:r>
            <a:endParaRPr lang="en-GB" sz="2400" dirty="0">
              <a:solidFill>
                <a:schemeClr val="tx1"/>
              </a:solidFill>
            </a:endParaRPr>
          </a:p>
        </p:txBody>
      </p:sp>
      <p:pic>
        <p:nvPicPr>
          <p:cNvPr id="3" name="Imagem 2">
            <a:extLst>
              <a:ext uri="{FF2B5EF4-FFF2-40B4-BE49-F238E27FC236}">
                <a16:creationId xmlns:a16="http://schemas.microsoft.com/office/drawing/2014/main" id="{AA2A85A7-0E2F-43AB-A5DA-4F2C58C2C26D}"/>
              </a:ext>
            </a:extLst>
          </p:cNvPr>
          <p:cNvPicPr>
            <a:picLocks noChangeAspect="1"/>
          </p:cNvPicPr>
          <p:nvPr/>
        </p:nvPicPr>
        <p:blipFill>
          <a:blip r:embed="rId3"/>
          <a:stretch>
            <a:fillRect/>
          </a:stretch>
        </p:blipFill>
        <p:spPr>
          <a:xfrm>
            <a:off x="0" y="0"/>
            <a:ext cx="4572392" cy="6858000"/>
          </a:xfrm>
          <a:prstGeom prst="rect">
            <a:avLst/>
          </a:prstGeom>
        </p:spPr>
      </p:pic>
    </p:spTree>
    <p:extLst>
      <p:ext uri="{BB962C8B-B14F-4D97-AF65-F5344CB8AC3E}">
        <p14:creationId xmlns:p14="http://schemas.microsoft.com/office/powerpoint/2010/main" val="2585071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2"/>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2"/>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2"/>
          <a:stretch>
            <a:fillRect/>
          </a:stretch>
        </p:blipFill>
        <p:spPr>
          <a:xfrm>
            <a:off x="6869710" y="4500963"/>
            <a:ext cx="360000" cy="360000"/>
          </a:xfrm>
          <a:prstGeom prst="rect">
            <a:avLst/>
          </a:prstGeom>
        </p:spPr>
      </p:pic>
      <p:sp>
        <p:nvSpPr>
          <p:cNvPr id="4" name="Označba mesta slike 3">
            <a:extLst>
              <a:ext uri="{FF2B5EF4-FFF2-40B4-BE49-F238E27FC236}">
                <a16:creationId xmlns:a16="http://schemas.microsoft.com/office/drawing/2014/main" id="{D5F5CCEF-DC94-4C10-A0FB-9606B195BA43}"/>
              </a:ext>
            </a:extLst>
          </p:cNvPr>
          <p:cNvSpPr>
            <a:spLocks noGrp="1"/>
          </p:cNvSpPr>
          <p:nvPr>
            <p:ph type="pic" sz="quarter" idx="15"/>
          </p:nvPr>
        </p:nvSpPr>
        <p:spPr/>
      </p:sp>
      <p:pic>
        <p:nvPicPr>
          <p:cNvPr id="29" name="Imagem 44">
            <a:extLst>
              <a:ext uri="{FF2B5EF4-FFF2-40B4-BE49-F238E27FC236}">
                <a16:creationId xmlns:a16="http://schemas.microsoft.com/office/drawing/2014/main" id="{621DCAC3-3C5F-40F3-A935-2F533210A1CA}"/>
              </a:ext>
            </a:extLst>
          </p:cNvPr>
          <p:cNvPicPr>
            <a:picLocks noChangeAspect="1"/>
          </p:cNvPicPr>
          <p:nvPr/>
        </p:nvPicPr>
        <p:blipFill>
          <a:blip r:embed="rId2"/>
          <a:stretch>
            <a:fillRect/>
          </a:stretch>
        </p:blipFill>
        <p:spPr>
          <a:xfrm>
            <a:off x="6890205" y="3380324"/>
            <a:ext cx="360000" cy="360000"/>
          </a:xfrm>
          <a:prstGeom prst="rect">
            <a:avLst/>
          </a:prstGeom>
        </p:spPr>
      </p:pic>
      <p:pic>
        <p:nvPicPr>
          <p:cNvPr id="33" name="Imagem 44">
            <a:extLst>
              <a:ext uri="{FF2B5EF4-FFF2-40B4-BE49-F238E27FC236}">
                <a16:creationId xmlns:a16="http://schemas.microsoft.com/office/drawing/2014/main" id="{CECC6A4C-E82C-4D75-BEAA-620536DBF369}"/>
              </a:ext>
            </a:extLst>
          </p:cNvPr>
          <p:cNvPicPr>
            <a:picLocks noChangeAspect="1"/>
          </p:cNvPicPr>
          <p:nvPr/>
        </p:nvPicPr>
        <p:blipFill>
          <a:blip r:embed="rId2"/>
          <a:stretch>
            <a:fillRect/>
          </a:stretch>
        </p:blipFill>
        <p:spPr>
          <a:xfrm>
            <a:off x="6897545" y="2804443"/>
            <a:ext cx="360000" cy="360000"/>
          </a:xfrm>
          <a:prstGeom prst="rect">
            <a:avLst/>
          </a:prstGeom>
        </p:spPr>
      </p:pic>
      <p:pic>
        <p:nvPicPr>
          <p:cNvPr id="41" name="Imagem 44">
            <a:extLst>
              <a:ext uri="{FF2B5EF4-FFF2-40B4-BE49-F238E27FC236}">
                <a16:creationId xmlns:a16="http://schemas.microsoft.com/office/drawing/2014/main" id="{EB99EBAA-C802-4195-A3EA-010D0FFD9074}"/>
              </a:ext>
            </a:extLst>
          </p:cNvPr>
          <p:cNvPicPr>
            <a:picLocks noChangeAspect="1"/>
          </p:cNvPicPr>
          <p:nvPr/>
        </p:nvPicPr>
        <p:blipFill>
          <a:blip r:embed="rId2"/>
          <a:stretch>
            <a:fillRect/>
          </a:stretch>
        </p:blipFill>
        <p:spPr>
          <a:xfrm>
            <a:off x="6866392" y="3945548"/>
            <a:ext cx="360000" cy="360000"/>
          </a:xfrm>
          <a:prstGeom prst="rect">
            <a:avLst/>
          </a:prstGeom>
        </p:spPr>
      </p:pic>
      <p:sp>
        <p:nvSpPr>
          <p:cNvPr id="43" name="Retângulo 25">
            <a:extLst>
              <a:ext uri="{FF2B5EF4-FFF2-40B4-BE49-F238E27FC236}">
                <a16:creationId xmlns:a16="http://schemas.microsoft.com/office/drawing/2014/main" id="{CB07BD5A-24A3-4452-8B9D-4C0BD235282C}"/>
              </a:ext>
            </a:extLst>
          </p:cNvPr>
          <p:cNvSpPr/>
          <p:nvPr/>
        </p:nvSpPr>
        <p:spPr>
          <a:xfrm>
            <a:off x="360413" y="447303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GB" sz="2400" b="1" dirty="0" err="1">
                <a:solidFill>
                  <a:schemeClr val="bg1">
                    <a:lumMod val="65000"/>
                  </a:schemeClr>
                </a:solidFill>
                <a:effectLst>
                  <a:outerShdw blurRad="38100" dist="38100" dir="2700000" algn="tl">
                    <a:srgbClr val="000000">
                      <a:alpha val="43137"/>
                    </a:srgbClr>
                  </a:outerShdw>
                </a:effectLst>
              </a:rPr>
              <a:t>Ustvari</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svoje</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velneško</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podjetje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6" name="Retângulo 17">
            <a:extLst>
              <a:ext uri="{FF2B5EF4-FFF2-40B4-BE49-F238E27FC236}">
                <a16:creationId xmlns:a16="http://schemas.microsoft.com/office/drawing/2014/main" id="{53DA5DE2-EE79-4909-8C30-6F85A3533C93}"/>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37" name="Imagem 41">
            <a:extLst>
              <a:ext uri="{FF2B5EF4-FFF2-40B4-BE49-F238E27FC236}">
                <a16:creationId xmlns:a16="http://schemas.microsoft.com/office/drawing/2014/main" id="{9E325A7D-6E67-4017-93EA-64BA513374DA}"/>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23" name="Imagem 41">
            <a:extLst>
              <a:ext uri="{FF2B5EF4-FFF2-40B4-BE49-F238E27FC236}">
                <a16:creationId xmlns:a16="http://schemas.microsoft.com/office/drawing/2014/main" id="{A2D82DE8-B9FB-48EA-9A24-F79FF4DFBBB1}"/>
              </a:ext>
            </a:extLst>
          </p:cNvPr>
          <p:cNvPicPr>
            <a:picLocks noChangeAspect="1"/>
          </p:cNvPicPr>
          <p:nvPr/>
        </p:nvPicPr>
        <p:blipFill>
          <a:blip r:embed="rId3"/>
          <a:stretch>
            <a:fillRect/>
          </a:stretch>
        </p:blipFill>
        <p:spPr>
          <a:xfrm>
            <a:off x="6866392" y="1613537"/>
            <a:ext cx="360000" cy="360000"/>
          </a:xfrm>
          <a:prstGeom prst="rect">
            <a:avLst/>
          </a:prstGeom>
        </p:spPr>
      </p:pic>
      <p:pic>
        <p:nvPicPr>
          <p:cNvPr id="30" name="Marcador de Posição da Imagem 5">
            <a:extLst>
              <a:ext uri="{FF2B5EF4-FFF2-40B4-BE49-F238E27FC236}">
                <a16:creationId xmlns:a16="http://schemas.microsoft.com/office/drawing/2014/main" id="{3801601A-2325-43E3-8396-8D55633A2B4C}"/>
              </a:ext>
            </a:extLst>
          </p:cNvPr>
          <p:cNvPicPr>
            <a:picLocks noChangeAspect="1"/>
          </p:cNvPicPr>
          <p:nvPr/>
        </p:nvPicPr>
        <p:blipFill>
          <a:blip r:embed="rId4"/>
          <a:srcRect l="7999" r="7999"/>
          <a:stretch>
            <a:fillRect/>
          </a:stretch>
        </p:blipFill>
        <p:spPr>
          <a:xfrm>
            <a:off x="8802435" y="1223694"/>
            <a:ext cx="3389565" cy="4100336"/>
          </a:xfrm>
          <a:prstGeom prst="rect">
            <a:avLst/>
          </a:prstGeom>
        </p:spPr>
      </p:pic>
      <p:sp>
        <p:nvSpPr>
          <p:cNvPr id="24" name="Seta: Pentágono 36">
            <a:extLst>
              <a:ext uri="{FF2B5EF4-FFF2-40B4-BE49-F238E27FC236}">
                <a16:creationId xmlns:a16="http://schemas.microsoft.com/office/drawing/2014/main" id="{7EA6BA78-DC3D-46F5-B78B-1BEE0E620AB6}"/>
              </a:ext>
            </a:extLst>
          </p:cNvPr>
          <p:cNvSpPr/>
          <p:nvPr/>
        </p:nvSpPr>
        <p:spPr>
          <a:xfrm>
            <a:off x="360420" y="2164660"/>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III. </a:t>
            </a:r>
            <a:r>
              <a:rPr lang="sl-SI" sz="2800" b="1" dirty="0">
                <a:effectLst>
                  <a:outerShdw blurRad="38100" dist="38100" dir="2700000" algn="tl">
                    <a:srgbClr val="000000">
                      <a:alpha val="43137"/>
                    </a:srgbClr>
                  </a:outerShdw>
                </a:effectLst>
              </a:rPr>
              <a:t>Izkustvena ekonomija</a:t>
            </a:r>
            <a:endParaRPr lang="en-GB" sz="2800" b="1" dirty="0">
              <a:effectLst>
                <a:outerShdw blurRad="38100" dist="38100" dir="2700000" algn="tl">
                  <a:srgbClr val="000000">
                    <a:alpha val="43137"/>
                  </a:srgbClr>
                </a:outerShdw>
              </a:effectLst>
            </a:endParaRPr>
          </a:p>
        </p:txBody>
      </p:sp>
      <p:sp>
        <p:nvSpPr>
          <p:cNvPr id="35" name="Retângulo 29">
            <a:extLst>
              <a:ext uri="{FF2B5EF4-FFF2-40B4-BE49-F238E27FC236}">
                <a16:creationId xmlns:a16="http://schemas.microsoft.com/office/drawing/2014/main" id="{83D71092-73E7-45F2-9584-D20BA7FF6656}"/>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31" name="Imagem 41">
            <a:extLst>
              <a:ext uri="{FF2B5EF4-FFF2-40B4-BE49-F238E27FC236}">
                <a16:creationId xmlns:a16="http://schemas.microsoft.com/office/drawing/2014/main" id="{4BD61134-41DD-4EC6-BD96-1007ED5D49D9}"/>
              </a:ext>
            </a:extLst>
          </p:cNvPr>
          <p:cNvPicPr>
            <a:picLocks noChangeAspect="1"/>
          </p:cNvPicPr>
          <p:nvPr/>
        </p:nvPicPr>
        <p:blipFill>
          <a:blip r:embed="rId3"/>
          <a:stretch>
            <a:fillRect/>
          </a:stretch>
        </p:blipFill>
        <p:spPr>
          <a:xfrm>
            <a:off x="6890205" y="2213099"/>
            <a:ext cx="360000" cy="360000"/>
          </a:xfrm>
          <a:prstGeom prst="rect">
            <a:avLst/>
          </a:prstGeom>
        </p:spPr>
      </p:pic>
    </p:spTree>
    <p:extLst>
      <p:ext uri="{BB962C8B-B14F-4D97-AF65-F5344CB8AC3E}">
        <p14:creationId xmlns:p14="http://schemas.microsoft.com/office/powerpoint/2010/main" val="2927368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6112902" y="781137"/>
            <a:ext cx="6044825" cy="795401"/>
          </a:xfrm>
        </p:spPr>
        <p:txBody>
          <a:bodyPr/>
          <a:lstStyle/>
          <a:p>
            <a:r>
              <a:rPr lang="sl-SI" sz="6000" dirty="0"/>
              <a:t>Hvala za pozornost </a:t>
            </a:r>
            <a:endParaRPr lang="en-US" sz="6000" dirty="0"/>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sl-SI" sz="3000"/>
              <a:t>Vprašanja</a:t>
            </a:r>
            <a:r>
              <a:rPr lang="en-US" sz="3000"/>
              <a:t>?</a:t>
            </a:r>
            <a:endParaRPr lang="en-US" sz="3000" dirty="0"/>
          </a:p>
        </p:txBody>
      </p:sp>
      <p:sp>
        <p:nvSpPr>
          <p:cNvPr id="28" name="CaixaDeTexto 27">
            <a:extLst>
              <a:ext uri="{FF2B5EF4-FFF2-40B4-BE49-F238E27FC236}">
                <a16:creationId xmlns:a16="http://schemas.microsoft.com/office/drawing/2014/main" id="{2C0D170A-365B-4F3C-99F7-166850FC4E4E}"/>
              </a:ext>
            </a:extLst>
          </p:cNvPr>
          <p:cNvSpPr txBox="1"/>
          <p:nvPr/>
        </p:nvSpPr>
        <p:spPr>
          <a:xfrm>
            <a:off x="6421391" y="3154752"/>
            <a:ext cx="5736336" cy="3266728"/>
          </a:xfrm>
          <a:prstGeom prst="rect">
            <a:avLst/>
          </a:prstGeom>
          <a:noFill/>
        </p:spPr>
        <p:txBody>
          <a:bodyPr wrap="square">
            <a:spAutoFit/>
          </a:bodyPr>
          <a:lstStyle/>
          <a:p>
            <a:pPr algn="l">
              <a:lnSpc>
                <a:spcPct val="150000"/>
              </a:lnSpc>
              <a:spcAft>
                <a:spcPts val="1200"/>
              </a:spcAft>
            </a:pPr>
            <a:r>
              <a:rPr lang="en-US" sz="2400"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sz="2400" b="1" i="0" dirty="0">
              <a:solidFill>
                <a:srgbClr val="6ECECB"/>
              </a:solidFill>
              <a:effectLst/>
            </a:endParaRPr>
          </a:p>
          <a:p>
            <a:pPr algn="l">
              <a:lnSpc>
                <a:spcPct val="150000"/>
              </a:lnSpc>
              <a:spcAft>
                <a:spcPts val="1200"/>
              </a:spcAft>
            </a:pPr>
            <a:r>
              <a:rPr lang="en-US" sz="2400" b="1" i="0" dirty="0">
                <a:effectLst/>
              </a:rPr>
              <a:t>Detour </a:t>
            </a:r>
            <a:r>
              <a:rPr lang="en-US" sz="2400" b="1" dirty="0"/>
              <a:t>on Facebook</a:t>
            </a:r>
            <a:endParaRPr lang="en-US" sz="2400" b="1" i="0" dirty="0">
              <a:effectLst/>
            </a:endParaRPr>
          </a:p>
          <a:p>
            <a:pPr algn="l">
              <a:lnSpc>
                <a:spcPct val="150000"/>
              </a:lnSpc>
              <a:spcAft>
                <a:spcPts val="1200"/>
              </a:spcAft>
            </a:pPr>
            <a:r>
              <a:rPr lang="en-US" sz="2400" b="0" i="0" dirty="0">
                <a:effectLst/>
              </a:rPr>
              <a:t>@WellbeingTourismDestinations</a:t>
            </a:r>
          </a:p>
          <a:p>
            <a:pPr algn="l">
              <a:lnSpc>
                <a:spcPct val="150000"/>
              </a:lnSpc>
              <a:spcAft>
                <a:spcPts val="1200"/>
              </a:spcAft>
            </a:pPr>
            <a:r>
              <a:rPr lang="en-US" sz="2400" b="0" i="0" strike="noStrike" dirty="0">
                <a:effectLst/>
              </a:rPr>
              <a:t>#detourdestinations #erasmusplus #detour #wellbeing</a:t>
            </a:r>
            <a:endParaRPr lang="en-US" sz="2400"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5992170" y="3423403"/>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5989535" y="4052826"/>
            <a:ext cx="302400" cy="302400"/>
          </a:xfrm>
          <a:prstGeom prst="rect">
            <a:avLst/>
          </a:prstGeom>
        </p:spPr>
      </p:pic>
      <p:sp>
        <p:nvSpPr>
          <p:cNvPr id="3" name="CaixaDeTexto 2">
            <a:extLst>
              <a:ext uri="{FF2B5EF4-FFF2-40B4-BE49-F238E27FC236}">
                <a16:creationId xmlns:a16="http://schemas.microsoft.com/office/drawing/2014/main" id="{9C5D8F5B-FB74-4818-BAA7-FBAF652B2FF4}"/>
              </a:ext>
            </a:extLst>
          </p:cNvPr>
          <p:cNvSpPr txBox="1"/>
          <p:nvPr/>
        </p:nvSpPr>
        <p:spPr>
          <a:xfrm>
            <a:off x="3797810" y="6059952"/>
            <a:ext cx="1444752" cy="400110"/>
          </a:xfrm>
          <a:prstGeom prst="rect">
            <a:avLst/>
          </a:prstGeom>
          <a:noFill/>
        </p:spPr>
        <p:txBody>
          <a:bodyPr wrap="square" rtlCol="0">
            <a:spAutoFit/>
          </a:bodyPr>
          <a:lstStyle/>
          <a:p>
            <a:pPr algn="r"/>
            <a:r>
              <a:rPr lang="en-US" sz="1000" dirty="0">
                <a:solidFill>
                  <a:schemeClr val="bg1"/>
                </a:solidFill>
              </a:rPr>
              <a:t>Icons retrieved from: www.flaticon.com</a:t>
            </a:r>
            <a:endParaRPr lang="en-GB" sz="1000" dirty="0">
              <a:solidFill>
                <a:schemeClr val="bg1"/>
              </a:solidFill>
            </a:endParaRPr>
          </a:p>
        </p:txBody>
      </p:sp>
    </p:spTree>
    <p:extLst>
      <p:ext uri="{BB962C8B-B14F-4D97-AF65-F5344CB8AC3E}">
        <p14:creationId xmlns:p14="http://schemas.microsoft.com/office/powerpoint/2010/main" val="295688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Česa se bomo naučili?</a:t>
            </a:r>
            <a:endParaRPr lang="en-US" sz="3600" b="1" dirty="0"/>
          </a:p>
        </p:txBody>
      </p:sp>
      <p:sp>
        <p:nvSpPr>
          <p:cNvPr id="4" name="Retângulo 3">
            <a:extLst>
              <a:ext uri="{FF2B5EF4-FFF2-40B4-BE49-F238E27FC236}">
                <a16:creationId xmlns:a16="http://schemas.microsoft.com/office/drawing/2014/main" id="{42F57B1D-41E3-425F-8DF5-DEBB5854A5E9}"/>
              </a:ext>
            </a:extLst>
          </p:cNvPr>
          <p:cNvSpPr/>
          <p:nvPr/>
        </p:nvSpPr>
        <p:spPr>
          <a:xfrm>
            <a:off x="331471" y="1046457"/>
            <a:ext cx="7282450"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Znali bomo locirati izkušnjo v verigi rasti ekonomske vrednosti proizvoda</a:t>
            </a:r>
            <a:r>
              <a:rPr lang="en-US"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sl-SI" sz="2400" dirty="0">
                <a:solidFill>
                  <a:schemeClr val="tx1"/>
                </a:solidFill>
              </a:rPr>
              <a:t>Znali bomo razlikovati med štirimi vidiki izkustva</a:t>
            </a:r>
            <a:r>
              <a:rPr lang="en-US"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sl-SI" sz="2400" dirty="0">
                <a:solidFill>
                  <a:schemeClr val="tx1"/>
                </a:solidFill>
              </a:rPr>
              <a:t>Znali bomo prepoznati pristope k načrtovanju izkustva.</a:t>
            </a:r>
            <a:endParaRPr lang="en-US" sz="2400" dirty="0">
              <a:solidFill>
                <a:schemeClr val="tx1"/>
              </a:solidFill>
            </a:endParaRPr>
          </a:p>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sl-SI" sz="2400" dirty="0">
                <a:solidFill>
                  <a:schemeClr val="tx1"/>
                </a:solidFill>
              </a:rPr>
              <a:t>Razumeli bomo potrebo po nadgradnji izkustva</a:t>
            </a:r>
            <a:r>
              <a:rPr lang="en-US"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sl-SI" sz="2400" dirty="0">
                <a:solidFill>
                  <a:schemeClr val="tx1"/>
                </a:solidFill>
              </a:rPr>
              <a:t>Znali bomo načrtovati turistično izkustvo znotraj izkustvene ekonomije</a:t>
            </a:r>
            <a:r>
              <a:rPr lang="en-US" sz="2400" dirty="0">
                <a:solidFill>
                  <a:schemeClr val="tx1"/>
                </a:solidFill>
              </a:rPr>
              <a:t>.</a:t>
            </a:r>
          </a:p>
        </p:txBody>
      </p:sp>
      <p:pic>
        <p:nvPicPr>
          <p:cNvPr id="7" name="Imagem 6">
            <a:extLst>
              <a:ext uri="{FF2B5EF4-FFF2-40B4-BE49-F238E27FC236}">
                <a16:creationId xmlns:a16="http://schemas.microsoft.com/office/drawing/2014/main" id="{56F3967E-4A57-45DD-9CCE-1D7A83A6F0C6}"/>
              </a:ext>
            </a:extLst>
          </p:cNvPr>
          <p:cNvPicPr>
            <a:picLocks noChangeAspect="1"/>
          </p:cNvPicPr>
          <p:nvPr/>
        </p:nvPicPr>
        <p:blipFill>
          <a:blip r:embed="rId3"/>
          <a:stretch>
            <a:fillRect/>
          </a:stretch>
        </p:blipFill>
        <p:spPr>
          <a:xfrm>
            <a:off x="7613919" y="0"/>
            <a:ext cx="4572572" cy="6858000"/>
          </a:xfrm>
          <a:prstGeom prst="rect">
            <a:avLst/>
          </a:prstGeom>
        </p:spPr>
      </p:pic>
    </p:spTree>
    <p:extLst>
      <p:ext uri="{BB962C8B-B14F-4D97-AF65-F5344CB8AC3E}">
        <p14:creationId xmlns:p14="http://schemas.microsoft.com/office/powerpoint/2010/main" val="986533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Vsebina</a:t>
            </a:r>
            <a:r>
              <a:rPr lang="en-US" sz="3600" b="1" dirty="0"/>
              <a:t> &amp; </a:t>
            </a:r>
            <a:r>
              <a:rPr lang="sl-SI" sz="3600" b="1" dirty="0"/>
              <a:t>Viri</a:t>
            </a:r>
            <a:endParaRPr lang="en-US" sz="3600" b="1" dirty="0"/>
          </a:p>
        </p:txBody>
      </p:sp>
      <p:sp>
        <p:nvSpPr>
          <p:cNvPr id="9" name="Retângulo 8">
            <a:extLst>
              <a:ext uri="{FF2B5EF4-FFF2-40B4-BE49-F238E27FC236}">
                <a16:creationId xmlns:a16="http://schemas.microsoft.com/office/drawing/2014/main" id="{8AFDAA92-3D51-4E84-9C5F-72FBAB8D7BF4}"/>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Vsebina</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3.1.</a:t>
            </a:r>
            <a:r>
              <a:rPr lang="en-US" sz="2400" dirty="0">
                <a:solidFill>
                  <a:srgbClr val="6ECECB"/>
                </a:solidFill>
              </a:rPr>
              <a:t> </a:t>
            </a:r>
            <a:r>
              <a:rPr lang="sl-SI" sz="2400" dirty="0">
                <a:solidFill>
                  <a:schemeClr val="tx1"/>
                </a:solidFill>
              </a:rPr>
              <a:t>Vrednost izkustva</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3.2.</a:t>
            </a:r>
            <a:r>
              <a:rPr lang="en-US" sz="2400" dirty="0">
                <a:solidFill>
                  <a:srgbClr val="6ECECB"/>
                </a:solidFill>
              </a:rPr>
              <a:t> </a:t>
            </a:r>
            <a:r>
              <a:rPr lang="sl-SI" sz="2400" dirty="0">
                <a:solidFill>
                  <a:schemeClr val="tx1"/>
                </a:solidFill>
              </a:rPr>
              <a:t>Štirje temelji izkustva</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3.3. </a:t>
            </a:r>
            <a:r>
              <a:rPr lang="sl-SI" sz="2400" dirty="0">
                <a:solidFill>
                  <a:schemeClr val="tx1"/>
                </a:solidFill>
              </a:rPr>
              <a:t>Temelji načrtovanja izkustva</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3.4.</a:t>
            </a:r>
            <a:r>
              <a:rPr lang="en-US" sz="2400" dirty="0"/>
              <a:t> </a:t>
            </a:r>
            <a:r>
              <a:rPr lang="sl-SI" sz="2400" dirty="0">
                <a:solidFill>
                  <a:schemeClr val="tx1"/>
                </a:solidFill>
              </a:rPr>
              <a:t>Kako preseči izkustvo?</a:t>
            </a:r>
            <a:endParaRPr lang="en-US" sz="2400" dirty="0">
              <a:solidFill>
                <a:schemeClr val="tx1"/>
              </a:solidFill>
            </a:endParaRPr>
          </a:p>
        </p:txBody>
      </p:sp>
      <p:sp>
        <p:nvSpPr>
          <p:cNvPr id="10" name="Retângulo 9">
            <a:extLst>
              <a:ext uri="{FF2B5EF4-FFF2-40B4-BE49-F238E27FC236}">
                <a16:creationId xmlns:a16="http://schemas.microsoft.com/office/drawing/2014/main" id="{83E6CDD2-C694-424B-8830-01AC9DD888F7}"/>
              </a:ext>
            </a:extLst>
          </p:cNvPr>
          <p:cNvSpPr/>
          <p:nvPr/>
        </p:nvSpPr>
        <p:spPr>
          <a:xfrm>
            <a:off x="6508777" y="1258540"/>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Viri</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a:t>
            </a:r>
            <a:r>
              <a:rPr lang="en-US" sz="2400" dirty="0">
                <a:solidFill>
                  <a:srgbClr val="6ECECB"/>
                </a:solidFill>
              </a:rPr>
              <a:t> </a:t>
            </a:r>
            <a:r>
              <a:rPr lang="en-US" sz="2400" dirty="0">
                <a:solidFill>
                  <a:schemeClr val="tx1"/>
                </a:solidFill>
              </a:rPr>
              <a:t>3 </a:t>
            </a:r>
            <a:r>
              <a:rPr lang="sl-SI" sz="2400" dirty="0">
                <a:solidFill>
                  <a:schemeClr val="tx1"/>
                </a:solidFill>
              </a:rPr>
              <a:t>video predstavitve</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b.</a:t>
            </a:r>
            <a:r>
              <a:rPr lang="en-US" sz="2400" dirty="0">
                <a:solidFill>
                  <a:srgbClr val="6ECECB"/>
                </a:solidFill>
              </a:rPr>
              <a:t> </a:t>
            </a:r>
            <a:r>
              <a:rPr lang="en-US" sz="2400" dirty="0">
                <a:solidFill>
                  <a:schemeClr val="tx1"/>
                </a:solidFill>
              </a:rPr>
              <a:t>3 </a:t>
            </a:r>
            <a:r>
              <a:rPr lang="sl-SI" sz="2400" dirty="0">
                <a:solidFill>
                  <a:schemeClr val="tx1"/>
                </a:solidFill>
              </a:rPr>
              <a:t>primeri dobrih praks</a:t>
            </a:r>
            <a:r>
              <a:rPr lang="en-US" sz="2400" dirty="0">
                <a:solidFill>
                  <a:schemeClr val="tx1"/>
                </a:solidFill>
              </a:rPr>
              <a:t> (</a:t>
            </a:r>
            <a:r>
              <a:rPr lang="sl-SI" sz="2400" dirty="0">
                <a:solidFill>
                  <a:schemeClr val="tx1"/>
                </a:solidFill>
              </a:rPr>
              <a:t>video</a:t>
            </a:r>
            <a:r>
              <a:rPr lang="en-US" sz="2400" dirty="0">
                <a:solidFill>
                  <a:schemeClr val="tx1"/>
                </a:solidFill>
              </a:rPr>
              <a:t>)</a:t>
            </a:r>
          </a:p>
          <a:p>
            <a:pPr>
              <a:lnSpc>
                <a:spcPct val="150000"/>
              </a:lnSpc>
              <a:spcBef>
                <a:spcPts val="0"/>
              </a:spcBef>
              <a:spcAft>
                <a:spcPts val="1800"/>
              </a:spcAft>
            </a:pPr>
            <a:r>
              <a:rPr lang="en-US" sz="2400" b="1" dirty="0">
                <a:solidFill>
                  <a:srgbClr val="6ECECB"/>
                </a:solidFill>
              </a:rPr>
              <a:t>c. </a:t>
            </a:r>
            <a:r>
              <a:rPr lang="en-US" sz="2400" dirty="0">
                <a:solidFill>
                  <a:schemeClr val="tx1"/>
                </a:solidFill>
              </a:rPr>
              <a:t>7 </a:t>
            </a:r>
            <a:r>
              <a:rPr lang="sl-SI" sz="2400" dirty="0">
                <a:solidFill>
                  <a:schemeClr val="tx1"/>
                </a:solidFill>
              </a:rPr>
              <a:t>člankov za poglobitev razumevanja </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d.</a:t>
            </a:r>
            <a:r>
              <a:rPr lang="en-US" sz="2400" dirty="0"/>
              <a:t> </a:t>
            </a:r>
            <a:r>
              <a:rPr lang="en-US" sz="2400" dirty="0">
                <a:solidFill>
                  <a:schemeClr val="tx1"/>
                </a:solidFill>
              </a:rPr>
              <a:t>1 </a:t>
            </a:r>
            <a:r>
              <a:rPr lang="sl-SI" sz="2400" dirty="0">
                <a:solidFill>
                  <a:schemeClr val="tx1"/>
                </a:solidFill>
              </a:rPr>
              <a:t>naloga</a:t>
            </a:r>
            <a:endParaRPr lang="en-US" sz="2400" dirty="0">
              <a:solidFill>
                <a:schemeClr val="tx1"/>
              </a:solidFill>
            </a:endParaRPr>
          </a:p>
        </p:txBody>
      </p:sp>
      <p:pic>
        <p:nvPicPr>
          <p:cNvPr id="11" name="Imagem 10">
            <a:extLst>
              <a:ext uri="{FF2B5EF4-FFF2-40B4-BE49-F238E27FC236}">
                <a16:creationId xmlns:a16="http://schemas.microsoft.com/office/drawing/2014/main" id="{801EB250-B6A0-44B2-9B55-B42046578061}"/>
              </a:ext>
            </a:extLst>
          </p:cNvPr>
          <p:cNvPicPr>
            <a:picLocks noChangeAspect="1"/>
          </p:cNvPicPr>
          <p:nvPr/>
        </p:nvPicPr>
        <p:blipFill>
          <a:blip r:embed="rId2"/>
          <a:stretch>
            <a:fillRect/>
          </a:stretch>
        </p:blipFill>
        <p:spPr>
          <a:xfrm>
            <a:off x="4666485" y="1342665"/>
            <a:ext cx="720000" cy="720000"/>
          </a:xfrm>
          <a:prstGeom prst="rect">
            <a:avLst/>
          </a:prstGeom>
        </p:spPr>
      </p:pic>
      <p:pic>
        <p:nvPicPr>
          <p:cNvPr id="13" name="Imagem 12">
            <a:extLst>
              <a:ext uri="{FF2B5EF4-FFF2-40B4-BE49-F238E27FC236}">
                <a16:creationId xmlns:a16="http://schemas.microsoft.com/office/drawing/2014/main" id="{3A0903A7-9A25-4BA4-9B03-9714CBCA15F0}"/>
              </a:ext>
            </a:extLst>
          </p:cNvPr>
          <p:cNvPicPr>
            <a:picLocks noChangeAspect="1"/>
          </p:cNvPicPr>
          <p:nvPr/>
        </p:nvPicPr>
        <p:blipFill>
          <a:blip r:embed="rId3"/>
          <a:stretch>
            <a:fillRect/>
          </a:stretch>
        </p:blipFill>
        <p:spPr>
          <a:xfrm>
            <a:off x="10430462" y="1342665"/>
            <a:ext cx="720000" cy="720000"/>
          </a:xfrm>
          <a:prstGeom prst="rect">
            <a:avLst/>
          </a:prstGeom>
        </p:spPr>
      </p:pic>
    </p:spTree>
    <p:extLst>
      <p:ext uri="{BB962C8B-B14F-4D97-AF65-F5344CB8AC3E}">
        <p14:creationId xmlns:p14="http://schemas.microsoft.com/office/powerpoint/2010/main" val="1108871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205213" y="936395"/>
            <a:ext cx="3058492" cy="3297980"/>
          </a:xfrm>
        </p:spPr>
        <p:txBody>
          <a:bodyPr lIns="0" rIns="0">
            <a:noAutofit/>
          </a:bodyPr>
          <a:lstStyle/>
          <a:p>
            <a:r>
              <a:rPr lang="en-US" sz="9600" dirty="0">
                <a:solidFill>
                  <a:schemeClr val="bg1"/>
                </a:solidFill>
                <a:effectLst>
                  <a:outerShdw blurRad="38100" dist="38100" dir="2700000" algn="tl">
                    <a:srgbClr val="000000">
                      <a:alpha val="43137"/>
                    </a:srgbClr>
                  </a:outerShdw>
                </a:effectLst>
              </a:rPr>
              <a:t>3.1.</a:t>
            </a:r>
          </a:p>
          <a:p>
            <a:r>
              <a:rPr lang="sl-SI" sz="4400" dirty="0">
                <a:solidFill>
                  <a:schemeClr val="bg1"/>
                </a:solidFill>
                <a:effectLst>
                  <a:outerShdw blurRad="38100" dist="38100" dir="2700000" algn="tl">
                    <a:srgbClr val="000000">
                      <a:alpha val="43137"/>
                    </a:srgbClr>
                  </a:outerShdw>
                </a:effectLst>
              </a:rPr>
              <a:t>Vrednost izkustva</a:t>
            </a:r>
            <a:endParaRPr lang="en-US" sz="4400" dirty="0">
              <a:solidFill>
                <a:schemeClr val="bg1"/>
              </a:solidFill>
              <a:effectLst>
                <a:outerShdw blurRad="38100" dist="38100" dir="2700000" algn="tl">
                  <a:srgbClr val="000000">
                    <a:alpha val="43137"/>
                  </a:srgbClr>
                </a:outerShdw>
              </a:effectLst>
            </a:endParaRPr>
          </a:p>
        </p:txBody>
      </p:sp>
      <p:pic>
        <p:nvPicPr>
          <p:cNvPr id="13" name="Marcador de Posição da Imagem 12">
            <a:extLst>
              <a:ext uri="{FF2B5EF4-FFF2-40B4-BE49-F238E27FC236}">
                <a16:creationId xmlns:a16="http://schemas.microsoft.com/office/drawing/2014/main" id="{20E1C8A0-4E42-4034-9DBB-733BECCE6A68}"/>
              </a:ext>
            </a:extLst>
          </p:cNvPr>
          <p:cNvPicPr>
            <a:picLocks noGrp="1" noChangeAspect="1"/>
          </p:cNvPicPr>
          <p:nvPr>
            <p:ph type="pic" sz="quarter" idx="19"/>
          </p:nvPr>
        </p:nvPicPr>
        <p:blipFill>
          <a:blip r:embed="rId2"/>
          <a:srcRect t="30111" b="30111"/>
          <a:stretch>
            <a:fillRect/>
          </a:stretch>
        </p:blipFill>
        <p:spPr/>
      </p:pic>
    </p:spTree>
    <p:extLst>
      <p:ext uri="{BB962C8B-B14F-4D97-AF65-F5344CB8AC3E}">
        <p14:creationId xmlns:p14="http://schemas.microsoft.com/office/powerpoint/2010/main" val="2456715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10">
            <a:extLst>
              <a:ext uri="{FF2B5EF4-FFF2-40B4-BE49-F238E27FC236}">
                <a16:creationId xmlns:a16="http://schemas.microsoft.com/office/drawing/2014/main" id="{0BC3F06B-990F-4841-B747-76812031A017}"/>
              </a:ext>
            </a:extLst>
          </p:cNvPr>
          <p:cNvGrpSpPr/>
          <p:nvPr/>
        </p:nvGrpSpPr>
        <p:grpSpPr>
          <a:xfrm>
            <a:off x="1129943" y="1443668"/>
            <a:ext cx="10176487" cy="5209725"/>
            <a:chOff x="-71960" y="0"/>
            <a:chExt cx="5569396" cy="3536298"/>
          </a:xfrm>
        </p:grpSpPr>
        <p:sp>
          <p:nvSpPr>
            <p:cNvPr id="7" name="Retângulo 6">
              <a:extLst>
                <a:ext uri="{FF2B5EF4-FFF2-40B4-BE49-F238E27FC236}">
                  <a16:creationId xmlns:a16="http://schemas.microsoft.com/office/drawing/2014/main" id="{7E43EF0E-7724-44E6-B688-BCCBE5FA3885}"/>
                </a:ext>
              </a:extLst>
            </p:cNvPr>
            <p:cNvSpPr/>
            <p:nvPr/>
          </p:nvSpPr>
          <p:spPr>
            <a:xfrm>
              <a:off x="1640058" y="1719012"/>
              <a:ext cx="1207298" cy="373487"/>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sl-SI" sz="2400" b="1" dirty="0">
                  <a:solidFill>
                    <a:schemeClr val="bg1"/>
                  </a:solidFill>
                  <a:effectLst>
                    <a:outerShdw blurRad="38100" dist="38100" dir="2700000" algn="tl">
                      <a:srgbClr val="000000">
                        <a:alpha val="43137"/>
                      </a:srgbClr>
                    </a:outerShdw>
                  </a:effectLst>
                  <a:ea typeface="Calibri" panose="020F0502020204030204" pitchFamily="34" charset="0"/>
                </a:rPr>
                <a:t>Proizvodi</a:t>
              </a:r>
              <a:endParaRPr lang="en-US" sz="3600" dirty="0">
                <a:solidFill>
                  <a:schemeClr val="bg1"/>
                </a:solidFill>
                <a:effectLst>
                  <a:outerShdw blurRad="38100" dist="38100" dir="2700000" algn="tl">
                    <a:srgbClr val="000000">
                      <a:alpha val="43137"/>
                    </a:srgbClr>
                  </a:outerShdw>
                </a:effectLst>
                <a:ea typeface="Calibri" panose="020F0502020204030204" pitchFamily="34" charset="0"/>
              </a:endParaRPr>
            </a:p>
          </p:txBody>
        </p:sp>
        <p:cxnSp>
          <p:nvCxnSpPr>
            <p:cNvPr id="8" name="Conexão reta unidirecional 7">
              <a:extLst>
                <a:ext uri="{FF2B5EF4-FFF2-40B4-BE49-F238E27FC236}">
                  <a16:creationId xmlns:a16="http://schemas.microsoft.com/office/drawing/2014/main" id="{01A8B48A-3924-45B5-97F6-E05FA7727969}"/>
                </a:ext>
              </a:extLst>
            </p:cNvPr>
            <p:cNvCxnSpPr>
              <a:cxnSpLocks/>
            </p:cNvCxnSpPr>
            <p:nvPr/>
          </p:nvCxnSpPr>
          <p:spPr>
            <a:xfrm>
              <a:off x="960952" y="2968900"/>
              <a:ext cx="3586799"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tângulo 8">
              <a:extLst>
                <a:ext uri="{FF2B5EF4-FFF2-40B4-BE49-F238E27FC236}">
                  <a16:creationId xmlns:a16="http://schemas.microsoft.com/office/drawing/2014/main" id="{091E1E72-C0A1-4C47-8095-9A3AF54B3F89}"/>
                </a:ext>
              </a:extLst>
            </p:cNvPr>
            <p:cNvSpPr/>
            <p:nvPr/>
          </p:nvSpPr>
          <p:spPr>
            <a:xfrm>
              <a:off x="1109117" y="2285537"/>
              <a:ext cx="1207298" cy="373487"/>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sl-SI" sz="2400" b="1" dirty="0">
                  <a:solidFill>
                    <a:schemeClr val="bg1"/>
                  </a:solidFill>
                  <a:effectLst>
                    <a:outerShdw blurRad="38100" dist="38100" dir="2700000" algn="tl">
                      <a:srgbClr val="000000">
                        <a:alpha val="43137"/>
                      </a:srgbClr>
                    </a:outerShdw>
                  </a:effectLst>
                  <a:ea typeface="Calibri" panose="020F0502020204030204" pitchFamily="34" charset="0"/>
                </a:rPr>
                <a:t>Surovine</a:t>
              </a:r>
              <a:endParaRPr lang="en-US" sz="3600" dirty="0">
                <a:solidFill>
                  <a:schemeClr val="bg1"/>
                </a:solidFill>
                <a:effectLst>
                  <a:outerShdw blurRad="38100" dist="38100" dir="2700000" algn="tl">
                    <a:srgbClr val="000000">
                      <a:alpha val="43137"/>
                    </a:srgbClr>
                  </a:outerShdw>
                </a:effectLst>
                <a:ea typeface="Calibri" panose="020F0502020204030204" pitchFamily="34" charset="0"/>
              </a:endParaRPr>
            </a:p>
          </p:txBody>
        </p:sp>
        <p:sp>
          <p:nvSpPr>
            <p:cNvPr id="10" name="Seta para a direita 1112">
              <a:extLst>
                <a:ext uri="{FF2B5EF4-FFF2-40B4-BE49-F238E27FC236}">
                  <a16:creationId xmlns:a16="http://schemas.microsoft.com/office/drawing/2014/main" id="{1C0FB669-343F-45F8-80DD-C8CDD31C3F97}"/>
                </a:ext>
              </a:extLst>
            </p:cNvPr>
            <p:cNvSpPr/>
            <p:nvPr/>
          </p:nvSpPr>
          <p:spPr>
            <a:xfrm rot="18682714">
              <a:off x="1188565" y="2568561"/>
              <a:ext cx="386366" cy="347729"/>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Seta para a direita 1113">
              <a:extLst>
                <a:ext uri="{FF2B5EF4-FFF2-40B4-BE49-F238E27FC236}">
                  <a16:creationId xmlns:a16="http://schemas.microsoft.com/office/drawing/2014/main" id="{2BE4304C-B909-4B13-B17C-FA1C50F7DE98}"/>
                </a:ext>
              </a:extLst>
            </p:cNvPr>
            <p:cNvSpPr/>
            <p:nvPr/>
          </p:nvSpPr>
          <p:spPr>
            <a:xfrm rot="18682714">
              <a:off x="1729410" y="2000429"/>
              <a:ext cx="386366" cy="347729"/>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Retângulo 11">
              <a:extLst>
                <a:ext uri="{FF2B5EF4-FFF2-40B4-BE49-F238E27FC236}">
                  <a16:creationId xmlns:a16="http://schemas.microsoft.com/office/drawing/2014/main" id="{9E53E875-D0EF-4A28-8525-EF2A3053FBE0}"/>
                </a:ext>
              </a:extLst>
            </p:cNvPr>
            <p:cNvSpPr/>
            <p:nvPr/>
          </p:nvSpPr>
          <p:spPr>
            <a:xfrm>
              <a:off x="2181329" y="1152487"/>
              <a:ext cx="1207298" cy="373487"/>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sl-SI" sz="2400" b="1" dirty="0">
                  <a:solidFill>
                    <a:schemeClr val="bg1"/>
                  </a:solidFill>
                  <a:effectLst>
                    <a:outerShdw blurRad="38100" dist="38100" dir="2700000" algn="tl">
                      <a:srgbClr val="000000">
                        <a:alpha val="43137"/>
                      </a:srgbClr>
                    </a:outerShdw>
                  </a:effectLst>
                  <a:ea typeface="Calibri" panose="020F0502020204030204" pitchFamily="34" charset="0"/>
                </a:rPr>
                <a:t>Storitve</a:t>
              </a:r>
              <a:endParaRPr lang="en-US" sz="3600" dirty="0">
                <a:solidFill>
                  <a:schemeClr val="bg1"/>
                </a:solidFill>
                <a:effectLst>
                  <a:outerShdw blurRad="38100" dist="38100" dir="2700000" algn="tl">
                    <a:srgbClr val="000000">
                      <a:alpha val="43137"/>
                    </a:srgbClr>
                  </a:outerShdw>
                </a:effectLst>
                <a:ea typeface="Calibri" panose="020F0502020204030204" pitchFamily="34" charset="0"/>
              </a:endParaRPr>
            </a:p>
          </p:txBody>
        </p:sp>
        <p:sp>
          <p:nvSpPr>
            <p:cNvPr id="13" name="Seta para a direita 1115">
              <a:extLst>
                <a:ext uri="{FF2B5EF4-FFF2-40B4-BE49-F238E27FC236}">
                  <a16:creationId xmlns:a16="http://schemas.microsoft.com/office/drawing/2014/main" id="{7FF40FAA-8585-4EE4-B12C-E53E7ED1B719}"/>
                </a:ext>
              </a:extLst>
            </p:cNvPr>
            <p:cNvSpPr/>
            <p:nvPr/>
          </p:nvSpPr>
          <p:spPr>
            <a:xfrm rot="18682714">
              <a:off x="2270681" y="1433904"/>
              <a:ext cx="386366" cy="347729"/>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Retângulo 13">
              <a:extLst>
                <a:ext uri="{FF2B5EF4-FFF2-40B4-BE49-F238E27FC236}">
                  <a16:creationId xmlns:a16="http://schemas.microsoft.com/office/drawing/2014/main" id="{4FF8A60C-81FA-47F7-89D4-9B302D16BF05}"/>
                </a:ext>
              </a:extLst>
            </p:cNvPr>
            <p:cNvSpPr/>
            <p:nvPr/>
          </p:nvSpPr>
          <p:spPr>
            <a:xfrm>
              <a:off x="2708376" y="585778"/>
              <a:ext cx="1207298" cy="373487"/>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sl-SI" sz="2400" b="1" dirty="0">
                  <a:solidFill>
                    <a:schemeClr val="bg1"/>
                  </a:solidFill>
                  <a:effectLst>
                    <a:outerShdw blurRad="38100" dist="38100" dir="2700000" algn="tl">
                      <a:srgbClr val="000000">
                        <a:alpha val="43137"/>
                      </a:srgbClr>
                    </a:outerShdw>
                  </a:effectLst>
                  <a:ea typeface="Calibri" panose="020F0502020204030204" pitchFamily="34" charset="0"/>
                </a:rPr>
                <a:t>Izkustvo</a:t>
              </a:r>
              <a:endParaRPr lang="en-US" sz="3600" dirty="0">
                <a:solidFill>
                  <a:schemeClr val="bg1"/>
                </a:solidFill>
                <a:effectLst>
                  <a:outerShdw blurRad="38100" dist="38100" dir="2700000" algn="tl">
                    <a:srgbClr val="000000">
                      <a:alpha val="43137"/>
                    </a:srgbClr>
                  </a:outerShdw>
                </a:effectLst>
                <a:ea typeface="Calibri" panose="020F0502020204030204" pitchFamily="34" charset="0"/>
              </a:endParaRPr>
            </a:p>
          </p:txBody>
        </p:sp>
        <p:sp>
          <p:nvSpPr>
            <p:cNvPr id="15" name="Seta para a direita 1117">
              <a:extLst>
                <a:ext uri="{FF2B5EF4-FFF2-40B4-BE49-F238E27FC236}">
                  <a16:creationId xmlns:a16="http://schemas.microsoft.com/office/drawing/2014/main" id="{6EC7609E-5D34-4782-84F6-F07A2EF0C567}"/>
                </a:ext>
              </a:extLst>
            </p:cNvPr>
            <p:cNvSpPr/>
            <p:nvPr/>
          </p:nvSpPr>
          <p:spPr>
            <a:xfrm rot="18682714">
              <a:off x="2797728" y="867195"/>
              <a:ext cx="386366" cy="347729"/>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6" name="CaixaDeTexto 3">
              <a:extLst>
                <a:ext uri="{FF2B5EF4-FFF2-40B4-BE49-F238E27FC236}">
                  <a16:creationId xmlns:a16="http://schemas.microsoft.com/office/drawing/2014/main" id="{02E108E0-EE66-4501-A8A7-E1A432EC212B}"/>
                </a:ext>
              </a:extLst>
            </p:cNvPr>
            <p:cNvSpPr txBox="1"/>
            <p:nvPr/>
          </p:nvSpPr>
          <p:spPr>
            <a:xfrm>
              <a:off x="1521399" y="2621640"/>
              <a:ext cx="940791" cy="271590"/>
            </a:xfrm>
            <a:prstGeom prst="rect">
              <a:avLst/>
            </a:prstGeom>
            <a:noFill/>
          </p:spPr>
          <p:txBody>
            <a:bodyPr wrap="square" rtlCol="0">
              <a:spAutoFit/>
            </a:bodyPr>
            <a:lstStyle/>
            <a:p>
              <a:pPr algn="just"/>
              <a:r>
                <a:rPr lang="sl-SI" sz="2000" dirty="0">
                  <a:solidFill>
                    <a:srgbClr val="000000"/>
                  </a:solidFill>
                  <a:ea typeface="Calibri" panose="020F0502020204030204" pitchFamily="34" charset="0"/>
                </a:rPr>
                <a:t>Izluščiti bistvo</a:t>
              </a:r>
              <a:endParaRPr lang="en-US" sz="3600" dirty="0">
                <a:effectLst/>
                <a:ea typeface="Calibri" panose="020F0502020204030204" pitchFamily="34" charset="0"/>
              </a:endParaRPr>
            </a:p>
          </p:txBody>
        </p:sp>
        <p:sp>
          <p:nvSpPr>
            <p:cNvPr id="17" name="CaixaDeTexto 25">
              <a:extLst>
                <a:ext uri="{FF2B5EF4-FFF2-40B4-BE49-F238E27FC236}">
                  <a16:creationId xmlns:a16="http://schemas.microsoft.com/office/drawing/2014/main" id="{1595EAC8-9E33-49D5-9F43-5586E2FA67BD}"/>
                </a:ext>
              </a:extLst>
            </p:cNvPr>
            <p:cNvSpPr txBox="1"/>
            <p:nvPr/>
          </p:nvSpPr>
          <p:spPr>
            <a:xfrm>
              <a:off x="2061671" y="2054410"/>
              <a:ext cx="720090" cy="271590"/>
            </a:xfrm>
            <a:prstGeom prst="rect">
              <a:avLst/>
            </a:prstGeom>
            <a:noFill/>
          </p:spPr>
          <p:txBody>
            <a:bodyPr wrap="square" rtlCol="0">
              <a:spAutoFit/>
            </a:bodyPr>
            <a:lstStyle/>
            <a:p>
              <a:pPr algn="just"/>
              <a:r>
                <a:rPr lang="sl-SI" sz="2000" dirty="0">
                  <a:solidFill>
                    <a:srgbClr val="000000"/>
                  </a:solidFill>
                  <a:ea typeface="Calibri" panose="020F0502020204030204" pitchFamily="34" charset="0"/>
                </a:rPr>
                <a:t>Napraviti</a:t>
              </a:r>
              <a:endParaRPr lang="en-US" sz="3600" dirty="0">
                <a:effectLst/>
                <a:ea typeface="Calibri" panose="020F0502020204030204" pitchFamily="34" charset="0"/>
              </a:endParaRPr>
            </a:p>
          </p:txBody>
        </p:sp>
        <p:sp>
          <p:nvSpPr>
            <p:cNvPr id="18" name="CaixaDeTexto 26">
              <a:extLst>
                <a:ext uri="{FF2B5EF4-FFF2-40B4-BE49-F238E27FC236}">
                  <a16:creationId xmlns:a16="http://schemas.microsoft.com/office/drawing/2014/main" id="{D286C2D9-68F9-4EFF-99D3-30D64DA80476}"/>
                </a:ext>
              </a:extLst>
            </p:cNvPr>
            <p:cNvSpPr txBox="1"/>
            <p:nvPr/>
          </p:nvSpPr>
          <p:spPr>
            <a:xfrm>
              <a:off x="2602009" y="1480889"/>
              <a:ext cx="720090" cy="271590"/>
            </a:xfrm>
            <a:prstGeom prst="rect">
              <a:avLst/>
            </a:prstGeom>
            <a:noFill/>
          </p:spPr>
          <p:txBody>
            <a:bodyPr wrap="square" rtlCol="0">
              <a:spAutoFit/>
            </a:bodyPr>
            <a:lstStyle/>
            <a:p>
              <a:pPr algn="just"/>
              <a:r>
                <a:rPr lang="sl-SI" sz="2000" dirty="0">
                  <a:solidFill>
                    <a:srgbClr val="000000"/>
                  </a:solidFill>
                  <a:ea typeface="Calibri" panose="020F0502020204030204" pitchFamily="34" charset="0"/>
                </a:rPr>
                <a:t>Izvesti</a:t>
              </a:r>
              <a:endParaRPr lang="en-US" sz="3600" dirty="0">
                <a:effectLst/>
                <a:ea typeface="Calibri" panose="020F0502020204030204" pitchFamily="34" charset="0"/>
              </a:endParaRPr>
            </a:p>
          </p:txBody>
        </p:sp>
        <p:sp>
          <p:nvSpPr>
            <p:cNvPr id="19" name="CaixaDeTexto 32">
              <a:extLst>
                <a:ext uri="{FF2B5EF4-FFF2-40B4-BE49-F238E27FC236}">
                  <a16:creationId xmlns:a16="http://schemas.microsoft.com/office/drawing/2014/main" id="{16AE80E9-2A25-4A8D-BEE2-878D6709EC90}"/>
                </a:ext>
              </a:extLst>
            </p:cNvPr>
            <p:cNvSpPr txBox="1"/>
            <p:nvPr/>
          </p:nvSpPr>
          <p:spPr>
            <a:xfrm>
              <a:off x="3141850" y="922829"/>
              <a:ext cx="752796" cy="271590"/>
            </a:xfrm>
            <a:prstGeom prst="rect">
              <a:avLst/>
            </a:prstGeom>
            <a:noFill/>
          </p:spPr>
          <p:txBody>
            <a:bodyPr wrap="square" rtlCol="0">
              <a:spAutoFit/>
            </a:bodyPr>
            <a:lstStyle/>
            <a:p>
              <a:pPr algn="just"/>
              <a:r>
                <a:rPr lang="sl-SI" sz="2000" dirty="0">
                  <a:solidFill>
                    <a:srgbClr val="000000"/>
                  </a:solidFill>
                  <a:ea typeface="Calibri" panose="020F0502020204030204" pitchFamily="34" charset="0"/>
                </a:rPr>
                <a:t>Predstaviti</a:t>
              </a:r>
              <a:endParaRPr lang="en-US" sz="3600" dirty="0">
                <a:effectLst/>
                <a:ea typeface="Calibri" panose="020F0502020204030204" pitchFamily="34" charset="0"/>
              </a:endParaRPr>
            </a:p>
          </p:txBody>
        </p:sp>
        <p:cxnSp>
          <p:nvCxnSpPr>
            <p:cNvPr id="20" name="Conexão reta unidirecional 19">
              <a:extLst>
                <a:ext uri="{FF2B5EF4-FFF2-40B4-BE49-F238E27FC236}">
                  <a16:creationId xmlns:a16="http://schemas.microsoft.com/office/drawing/2014/main" id="{4D93372B-EAC8-4CD1-B898-D6809315D5B3}"/>
                </a:ext>
              </a:extLst>
            </p:cNvPr>
            <p:cNvCxnSpPr/>
            <p:nvPr/>
          </p:nvCxnSpPr>
          <p:spPr>
            <a:xfrm flipV="1">
              <a:off x="4542432" y="52900"/>
              <a:ext cx="0" cy="290223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CaixaDeTexto 34">
              <a:extLst>
                <a:ext uri="{FF2B5EF4-FFF2-40B4-BE49-F238E27FC236}">
                  <a16:creationId xmlns:a16="http://schemas.microsoft.com/office/drawing/2014/main" id="{C0F94B1D-C133-46C4-AEEE-2DAC00B07D87}"/>
                </a:ext>
              </a:extLst>
            </p:cNvPr>
            <p:cNvSpPr txBox="1"/>
            <p:nvPr/>
          </p:nvSpPr>
          <p:spPr>
            <a:xfrm>
              <a:off x="4567584" y="0"/>
              <a:ext cx="766433" cy="271590"/>
            </a:xfrm>
            <a:prstGeom prst="rect">
              <a:avLst/>
            </a:prstGeom>
            <a:noFill/>
          </p:spPr>
          <p:txBody>
            <a:bodyPr wrap="square" rtlCol="0">
              <a:spAutoFit/>
            </a:bodyPr>
            <a:lstStyle/>
            <a:p>
              <a:pPr algn="just"/>
              <a:r>
                <a:rPr lang="sl-SI" sz="2000" dirty="0">
                  <a:solidFill>
                    <a:srgbClr val="000000"/>
                  </a:solidFill>
                  <a:ea typeface="Calibri" panose="020F0502020204030204" pitchFamily="34" charset="0"/>
                </a:rPr>
                <a:t>Pomembno</a:t>
              </a:r>
              <a:endParaRPr lang="en-US" sz="2000" dirty="0">
                <a:effectLst/>
                <a:ea typeface="Calibri" panose="020F0502020204030204" pitchFamily="34" charset="0"/>
              </a:endParaRPr>
            </a:p>
          </p:txBody>
        </p:sp>
        <p:sp>
          <p:nvSpPr>
            <p:cNvPr id="22" name="CaixaDeTexto 35">
              <a:extLst>
                <a:ext uri="{FF2B5EF4-FFF2-40B4-BE49-F238E27FC236}">
                  <a16:creationId xmlns:a16="http://schemas.microsoft.com/office/drawing/2014/main" id="{FF5B1269-E9D1-43FC-8053-37FC2C4DD889}"/>
                </a:ext>
              </a:extLst>
            </p:cNvPr>
            <p:cNvSpPr txBox="1"/>
            <p:nvPr/>
          </p:nvSpPr>
          <p:spPr>
            <a:xfrm>
              <a:off x="73815" y="0"/>
              <a:ext cx="904958" cy="271590"/>
            </a:xfrm>
            <a:prstGeom prst="rect">
              <a:avLst/>
            </a:prstGeom>
            <a:noFill/>
          </p:spPr>
          <p:txBody>
            <a:bodyPr wrap="square" rtlCol="0">
              <a:spAutoFit/>
            </a:bodyPr>
            <a:lstStyle/>
            <a:p>
              <a:pPr algn="r"/>
              <a:r>
                <a:rPr lang="en-US" sz="2000" kern="1200" dirty="0">
                  <a:solidFill>
                    <a:srgbClr val="000000"/>
                  </a:solidFill>
                  <a:effectLst/>
                  <a:ea typeface="Calibri" panose="020F0502020204030204" pitchFamily="34" charset="0"/>
                </a:rPr>
                <a:t>D</a:t>
              </a:r>
              <a:r>
                <a:rPr lang="sl-SI" sz="2000" kern="1200" dirty="0" err="1">
                  <a:solidFill>
                    <a:srgbClr val="000000"/>
                  </a:solidFill>
                  <a:effectLst/>
                  <a:ea typeface="Calibri" panose="020F0502020204030204" pitchFamily="34" charset="0"/>
                </a:rPr>
                <a:t>iferenciirano</a:t>
              </a:r>
              <a:endParaRPr lang="en-US" sz="2000" dirty="0">
                <a:effectLst/>
                <a:ea typeface="Calibri" panose="020F0502020204030204" pitchFamily="34" charset="0"/>
              </a:endParaRPr>
            </a:p>
          </p:txBody>
        </p:sp>
        <p:sp>
          <p:nvSpPr>
            <p:cNvPr id="23" name="CaixaDeTexto 36">
              <a:extLst>
                <a:ext uri="{FF2B5EF4-FFF2-40B4-BE49-F238E27FC236}">
                  <a16:creationId xmlns:a16="http://schemas.microsoft.com/office/drawing/2014/main" id="{B88A5BA0-7314-4E8F-BA1F-88E867450544}"/>
                </a:ext>
              </a:extLst>
            </p:cNvPr>
            <p:cNvSpPr txBox="1"/>
            <p:nvPr/>
          </p:nvSpPr>
          <p:spPr>
            <a:xfrm>
              <a:off x="-71960" y="2737897"/>
              <a:ext cx="1046685" cy="271590"/>
            </a:xfrm>
            <a:prstGeom prst="rect">
              <a:avLst/>
            </a:prstGeom>
            <a:noFill/>
          </p:spPr>
          <p:txBody>
            <a:bodyPr wrap="square" rtlCol="0">
              <a:spAutoFit/>
            </a:bodyPr>
            <a:lstStyle/>
            <a:p>
              <a:pPr algn="r"/>
              <a:r>
                <a:rPr lang="sl-SI" sz="2000" dirty="0" err="1">
                  <a:solidFill>
                    <a:srgbClr val="000000"/>
                  </a:solidFill>
                  <a:ea typeface="Calibri" panose="020F0502020204030204" pitchFamily="34" charset="0"/>
                </a:rPr>
                <a:t>Nediferenciirano</a:t>
              </a:r>
              <a:endParaRPr lang="en-US" sz="2000" dirty="0">
                <a:effectLst/>
                <a:ea typeface="Calibri" panose="020F0502020204030204" pitchFamily="34" charset="0"/>
              </a:endParaRPr>
            </a:p>
          </p:txBody>
        </p:sp>
        <p:sp>
          <p:nvSpPr>
            <p:cNvPr id="24" name="CaixaDeTexto 37">
              <a:extLst>
                <a:ext uri="{FF2B5EF4-FFF2-40B4-BE49-F238E27FC236}">
                  <a16:creationId xmlns:a16="http://schemas.microsoft.com/office/drawing/2014/main" id="{4DFA1EDB-8AB3-49E6-A973-482439E7A939}"/>
                </a:ext>
              </a:extLst>
            </p:cNvPr>
            <p:cNvSpPr txBox="1"/>
            <p:nvPr/>
          </p:nvSpPr>
          <p:spPr>
            <a:xfrm>
              <a:off x="4567585" y="2737897"/>
              <a:ext cx="929851" cy="271590"/>
            </a:xfrm>
            <a:prstGeom prst="rect">
              <a:avLst/>
            </a:prstGeom>
            <a:noFill/>
          </p:spPr>
          <p:txBody>
            <a:bodyPr wrap="square" rtlCol="0">
              <a:spAutoFit/>
            </a:bodyPr>
            <a:lstStyle/>
            <a:p>
              <a:pPr algn="just"/>
              <a:r>
                <a:rPr lang="sl-SI" sz="2000" dirty="0">
                  <a:solidFill>
                    <a:srgbClr val="000000"/>
                  </a:solidFill>
                  <a:ea typeface="Calibri" panose="020F0502020204030204" pitchFamily="34" charset="0"/>
                </a:rPr>
                <a:t>Nepomembno</a:t>
              </a:r>
              <a:endParaRPr lang="en-US" sz="2000" dirty="0">
                <a:effectLst/>
                <a:ea typeface="Calibri" panose="020F0502020204030204" pitchFamily="34" charset="0"/>
              </a:endParaRPr>
            </a:p>
          </p:txBody>
        </p:sp>
        <p:sp>
          <p:nvSpPr>
            <p:cNvPr id="25" name="CaixaDeTexto 38">
              <a:extLst>
                <a:ext uri="{FF2B5EF4-FFF2-40B4-BE49-F238E27FC236}">
                  <a16:creationId xmlns:a16="http://schemas.microsoft.com/office/drawing/2014/main" id="{CB71784A-E740-4BFD-A7A6-AF83D9F4A3F7}"/>
                </a:ext>
              </a:extLst>
            </p:cNvPr>
            <p:cNvSpPr txBox="1"/>
            <p:nvPr/>
          </p:nvSpPr>
          <p:spPr>
            <a:xfrm>
              <a:off x="144990" y="1090812"/>
              <a:ext cx="833658" cy="480504"/>
            </a:xfrm>
            <a:prstGeom prst="rect">
              <a:avLst/>
            </a:prstGeom>
            <a:noFill/>
          </p:spPr>
          <p:txBody>
            <a:bodyPr wrap="square" rtlCol="0">
              <a:spAutoFit/>
            </a:bodyPr>
            <a:lstStyle/>
            <a:p>
              <a:pPr algn="r"/>
              <a:r>
                <a:rPr lang="sl-SI" sz="2000" b="1" dirty="0">
                  <a:solidFill>
                    <a:srgbClr val="F7981D"/>
                  </a:solidFill>
                  <a:ea typeface="Calibri" panose="020F0502020204030204" pitchFamily="34" charset="0"/>
                </a:rPr>
                <a:t>Tržna pozicija</a:t>
              </a:r>
              <a:endParaRPr lang="en-US" sz="2000" dirty="0">
                <a:solidFill>
                  <a:srgbClr val="F7981D"/>
                </a:solidFill>
                <a:effectLst/>
                <a:ea typeface="Calibri" panose="020F0502020204030204" pitchFamily="34" charset="0"/>
              </a:endParaRPr>
            </a:p>
          </p:txBody>
        </p:sp>
        <p:sp>
          <p:nvSpPr>
            <p:cNvPr id="26" name="CaixaDeTexto 39">
              <a:extLst>
                <a:ext uri="{FF2B5EF4-FFF2-40B4-BE49-F238E27FC236}">
                  <a16:creationId xmlns:a16="http://schemas.microsoft.com/office/drawing/2014/main" id="{421F525D-5FDE-4CCA-9663-5CA8D4B5632F}"/>
                </a:ext>
              </a:extLst>
            </p:cNvPr>
            <p:cNvSpPr txBox="1"/>
            <p:nvPr/>
          </p:nvSpPr>
          <p:spPr>
            <a:xfrm>
              <a:off x="4563638" y="1095470"/>
              <a:ext cx="713348" cy="480504"/>
            </a:xfrm>
            <a:prstGeom prst="rect">
              <a:avLst/>
            </a:prstGeom>
            <a:noFill/>
          </p:spPr>
          <p:txBody>
            <a:bodyPr wrap="square" rtlCol="0">
              <a:spAutoFit/>
            </a:bodyPr>
            <a:lstStyle/>
            <a:p>
              <a:pPr algn="l"/>
              <a:r>
                <a:rPr lang="sl-SI" sz="2000" b="1" dirty="0">
                  <a:solidFill>
                    <a:srgbClr val="F7981D"/>
                  </a:solidFill>
                  <a:ea typeface="Calibri" panose="020F0502020204030204" pitchFamily="34" charset="0"/>
                </a:rPr>
                <a:t>Potrebe kupca</a:t>
              </a:r>
              <a:endParaRPr lang="en-US" sz="2000" dirty="0">
                <a:solidFill>
                  <a:srgbClr val="F7981D"/>
                </a:solidFill>
                <a:effectLst/>
                <a:ea typeface="Calibri" panose="020F0502020204030204" pitchFamily="34" charset="0"/>
              </a:endParaRPr>
            </a:p>
          </p:txBody>
        </p:sp>
        <p:sp>
          <p:nvSpPr>
            <p:cNvPr id="27" name="CaixaDeTexto 40">
              <a:extLst>
                <a:ext uri="{FF2B5EF4-FFF2-40B4-BE49-F238E27FC236}">
                  <a16:creationId xmlns:a16="http://schemas.microsoft.com/office/drawing/2014/main" id="{91BE0C16-6BBA-421C-8174-CB72C175A964}"/>
                </a:ext>
              </a:extLst>
            </p:cNvPr>
            <p:cNvSpPr txBox="1"/>
            <p:nvPr/>
          </p:nvSpPr>
          <p:spPr>
            <a:xfrm>
              <a:off x="974595" y="3024585"/>
              <a:ext cx="720725" cy="271590"/>
            </a:xfrm>
            <a:prstGeom prst="rect">
              <a:avLst/>
            </a:prstGeom>
            <a:noFill/>
          </p:spPr>
          <p:txBody>
            <a:bodyPr wrap="square" rtlCol="0">
              <a:spAutoFit/>
            </a:bodyPr>
            <a:lstStyle/>
            <a:p>
              <a:pPr algn="just"/>
              <a:r>
                <a:rPr lang="sl-SI" sz="2000" dirty="0">
                  <a:solidFill>
                    <a:srgbClr val="000000"/>
                  </a:solidFill>
                  <a:ea typeface="Calibri" panose="020F0502020204030204" pitchFamily="34" charset="0"/>
                </a:rPr>
                <a:t>Trg</a:t>
              </a:r>
              <a:endParaRPr lang="en-US" sz="2000" dirty="0">
                <a:effectLst/>
                <a:ea typeface="Calibri" panose="020F0502020204030204" pitchFamily="34" charset="0"/>
              </a:endParaRPr>
            </a:p>
          </p:txBody>
        </p:sp>
        <p:sp>
          <p:nvSpPr>
            <p:cNvPr id="28" name="CaixaDeTexto 41">
              <a:extLst>
                <a:ext uri="{FF2B5EF4-FFF2-40B4-BE49-F238E27FC236}">
                  <a16:creationId xmlns:a16="http://schemas.microsoft.com/office/drawing/2014/main" id="{B1454CA9-C401-4629-A24A-DEA5EE7DD285}"/>
                </a:ext>
              </a:extLst>
            </p:cNvPr>
            <p:cNvSpPr txBox="1"/>
            <p:nvPr/>
          </p:nvSpPr>
          <p:spPr>
            <a:xfrm>
              <a:off x="3833807" y="3001873"/>
              <a:ext cx="720725" cy="252514"/>
            </a:xfrm>
            <a:prstGeom prst="rect">
              <a:avLst/>
            </a:prstGeom>
            <a:noFill/>
          </p:spPr>
          <p:txBody>
            <a:bodyPr wrap="square" rtlCol="0">
              <a:spAutoFit/>
            </a:bodyPr>
            <a:lstStyle/>
            <a:p>
              <a:pPr algn="r"/>
              <a:r>
                <a:rPr lang="en-US" sz="2000" kern="1200" dirty="0">
                  <a:solidFill>
                    <a:srgbClr val="000000"/>
                  </a:solidFill>
                  <a:effectLst/>
                  <a:ea typeface="Calibri" panose="020F0502020204030204" pitchFamily="34" charset="0"/>
                </a:rPr>
                <a:t>Premium</a:t>
              </a:r>
              <a:endParaRPr lang="en-US" sz="2000" dirty="0">
                <a:effectLst/>
                <a:ea typeface="Calibri" panose="020F0502020204030204" pitchFamily="34" charset="0"/>
              </a:endParaRPr>
            </a:p>
          </p:txBody>
        </p:sp>
        <p:sp>
          <p:nvSpPr>
            <p:cNvPr id="29" name="CaixaDeTexto 42">
              <a:extLst>
                <a:ext uri="{FF2B5EF4-FFF2-40B4-BE49-F238E27FC236}">
                  <a16:creationId xmlns:a16="http://schemas.microsoft.com/office/drawing/2014/main" id="{8D70BB45-1B5A-43C9-A6C9-A8AC3670EB97}"/>
                </a:ext>
              </a:extLst>
            </p:cNvPr>
            <p:cNvSpPr txBox="1"/>
            <p:nvPr/>
          </p:nvSpPr>
          <p:spPr>
            <a:xfrm>
              <a:off x="2331624" y="3055794"/>
              <a:ext cx="990475" cy="480504"/>
            </a:xfrm>
            <a:prstGeom prst="rect">
              <a:avLst/>
            </a:prstGeom>
            <a:noFill/>
          </p:spPr>
          <p:txBody>
            <a:bodyPr wrap="square" rtlCol="0">
              <a:spAutoFit/>
            </a:bodyPr>
            <a:lstStyle/>
            <a:p>
              <a:pPr algn="ctr"/>
              <a:r>
                <a:rPr lang="sl-SI" sz="2000" b="1" dirty="0">
                  <a:solidFill>
                    <a:srgbClr val="F7981D"/>
                  </a:solidFill>
                  <a:ea typeface="Calibri" panose="020F0502020204030204" pitchFamily="34" charset="0"/>
                </a:rPr>
                <a:t>Določitev cene/vrednosti</a:t>
              </a:r>
              <a:endParaRPr lang="en-US" sz="2000" dirty="0">
                <a:solidFill>
                  <a:srgbClr val="F7981D"/>
                </a:solidFill>
                <a:effectLst/>
                <a:ea typeface="Calibri" panose="020F0502020204030204" pitchFamily="34" charset="0"/>
              </a:endParaRPr>
            </a:p>
          </p:txBody>
        </p:sp>
        <p:sp>
          <p:nvSpPr>
            <p:cNvPr id="30" name="Retângulo 29">
              <a:extLst>
                <a:ext uri="{FF2B5EF4-FFF2-40B4-BE49-F238E27FC236}">
                  <a16:creationId xmlns:a16="http://schemas.microsoft.com/office/drawing/2014/main" id="{E0C5C204-EAB5-4662-9B19-A100A7473026}"/>
                </a:ext>
              </a:extLst>
            </p:cNvPr>
            <p:cNvSpPr/>
            <p:nvPr/>
          </p:nvSpPr>
          <p:spPr>
            <a:xfrm>
              <a:off x="3189359" y="14067"/>
              <a:ext cx="1207298" cy="373487"/>
            </a:xfrm>
            <a:prstGeom prst="rect">
              <a:avLst/>
            </a:prstGeom>
            <a:solidFill>
              <a:srgbClr val="6ECECB">
                <a:alpha val="20000"/>
              </a:srgbClr>
            </a:solidFill>
            <a:ln w="28575">
              <a:solidFill>
                <a:srgbClr val="6ECE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ctr"/>
              <a:r>
                <a:rPr lang="sl-SI" sz="2400" b="1" dirty="0">
                  <a:solidFill>
                    <a:schemeClr val="tx1">
                      <a:lumMod val="50000"/>
                      <a:lumOff val="50000"/>
                    </a:schemeClr>
                  </a:solidFill>
                  <a:effectLst>
                    <a:outerShdw blurRad="38100" dist="38100" dir="2700000" algn="tl">
                      <a:srgbClr val="000000">
                        <a:alpha val="43137"/>
                      </a:srgbClr>
                    </a:outerShdw>
                  </a:effectLst>
                  <a:ea typeface="Calibri" panose="020F0502020204030204" pitchFamily="34" charset="0"/>
                </a:rPr>
                <a:t>Transformacija</a:t>
              </a:r>
              <a:endParaRPr lang="en-US" sz="3600" dirty="0">
                <a:solidFill>
                  <a:schemeClr val="tx1">
                    <a:lumMod val="50000"/>
                    <a:lumOff val="50000"/>
                  </a:schemeClr>
                </a:solidFill>
                <a:effectLst>
                  <a:outerShdw blurRad="38100" dist="38100" dir="2700000" algn="tl">
                    <a:srgbClr val="000000">
                      <a:alpha val="43137"/>
                    </a:srgbClr>
                  </a:outerShdw>
                </a:effectLst>
                <a:ea typeface="Calibri" panose="020F0502020204030204" pitchFamily="34" charset="0"/>
              </a:endParaRPr>
            </a:p>
          </p:txBody>
        </p:sp>
        <p:sp>
          <p:nvSpPr>
            <p:cNvPr id="31" name="Seta para a direita 1133">
              <a:extLst>
                <a:ext uri="{FF2B5EF4-FFF2-40B4-BE49-F238E27FC236}">
                  <a16:creationId xmlns:a16="http://schemas.microsoft.com/office/drawing/2014/main" id="{90B70DC6-C2C7-4CC3-B6D9-5945B9E60506}"/>
                </a:ext>
              </a:extLst>
            </p:cNvPr>
            <p:cNvSpPr/>
            <p:nvPr/>
          </p:nvSpPr>
          <p:spPr>
            <a:xfrm rot="18682714">
              <a:off x="3278711" y="295484"/>
              <a:ext cx="386366" cy="347729"/>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2" name="CaixaDeTexto 48">
              <a:extLst>
                <a:ext uri="{FF2B5EF4-FFF2-40B4-BE49-F238E27FC236}">
                  <a16:creationId xmlns:a16="http://schemas.microsoft.com/office/drawing/2014/main" id="{50941E14-C7BA-4AAE-B88E-44F02FA8432B}"/>
                </a:ext>
              </a:extLst>
            </p:cNvPr>
            <p:cNvSpPr txBox="1"/>
            <p:nvPr/>
          </p:nvSpPr>
          <p:spPr>
            <a:xfrm>
              <a:off x="3623107" y="351158"/>
              <a:ext cx="629285" cy="271590"/>
            </a:xfrm>
            <a:prstGeom prst="rect">
              <a:avLst/>
            </a:prstGeom>
            <a:noFill/>
          </p:spPr>
          <p:txBody>
            <a:bodyPr wrap="square" rtlCol="0">
              <a:spAutoFit/>
            </a:bodyPr>
            <a:lstStyle/>
            <a:p>
              <a:pPr algn="just"/>
              <a:r>
                <a:rPr lang="sl-SI" sz="2000" dirty="0">
                  <a:solidFill>
                    <a:srgbClr val="000000"/>
                  </a:solidFill>
                  <a:ea typeface="Calibri" panose="020F0502020204030204" pitchFamily="34" charset="0"/>
                </a:rPr>
                <a:t>Voditi</a:t>
              </a:r>
              <a:endParaRPr lang="en-US" sz="3600" dirty="0">
                <a:effectLst/>
                <a:ea typeface="Calibri" panose="020F0502020204030204" pitchFamily="34" charset="0"/>
              </a:endParaRPr>
            </a:p>
          </p:txBody>
        </p:sp>
        <p:cxnSp>
          <p:nvCxnSpPr>
            <p:cNvPr id="33" name="Conexão reta unidirecional 32">
              <a:extLst>
                <a:ext uri="{FF2B5EF4-FFF2-40B4-BE49-F238E27FC236}">
                  <a16:creationId xmlns:a16="http://schemas.microsoft.com/office/drawing/2014/main" id="{4D93372B-EAC8-4CD1-B898-D6809315D5B3}"/>
                </a:ext>
              </a:extLst>
            </p:cNvPr>
            <p:cNvCxnSpPr/>
            <p:nvPr/>
          </p:nvCxnSpPr>
          <p:spPr>
            <a:xfrm flipV="1">
              <a:off x="967382" y="51161"/>
              <a:ext cx="0" cy="291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Vrednost izkustva</a:t>
            </a:r>
            <a:endParaRPr lang="en-US" sz="3600" b="1" dirty="0"/>
          </a:p>
        </p:txBody>
      </p:sp>
      <p:sp>
        <p:nvSpPr>
          <p:cNvPr id="34" name="CaixaDeTexto 33">
            <a:extLst>
              <a:ext uri="{FF2B5EF4-FFF2-40B4-BE49-F238E27FC236}">
                <a16:creationId xmlns:a16="http://schemas.microsoft.com/office/drawing/2014/main" id="{F053B351-53B0-4473-A6FD-6DBF2D4421FE}"/>
              </a:ext>
            </a:extLst>
          </p:cNvPr>
          <p:cNvSpPr txBox="1"/>
          <p:nvPr/>
        </p:nvSpPr>
        <p:spPr>
          <a:xfrm>
            <a:off x="3967725" y="772775"/>
            <a:ext cx="5056841" cy="713272"/>
          </a:xfrm>
          <a:prstGeom prst="rect">
            <a:avLst/>
          </a:prstGeom>
          <a:noFill/>
        </p:spPr>
        <p:txBody>
          <a:bodyPr wrap="square" rtlCol="0">
            <a:spAutoFit/>
          </a:bodyPr>
          <a:lstStyle/>
          <a:p>
            <a:pPr>
              <a:lnSpc>
                <a:spcPct val="150000"/>
              </a:lnSpc>
              <a:spcAft>
                <a:spcPts val="1200"/>
              </a:spcAft>
            </a:pPr>
            <a:r>
              <a:rPr lang="sl-SI" sz="3000" b="1" dirty="0">
                <a:solidFill>
                  <a:srgbClr val="6ECECB"/>
                </a:solidFill>
                <a:effectLst>
                  <a:outerShdw blurRad="38100" dist="38100" dir="2700000" algn="tl">
                    <a:srgbClr val="000000">
                      <a:alpha val="43137"/>
                    </a:srgbClr>
                  </a:outerShdw>
                </a:effectLst>
              </a:rPr>
              <a:t>Rast ekonomske vrednosti</a:t>
            </a:r>
            <a:endParaRPr lang="en-GB" sz="3000" dirty="0"/>
          </a:p>
        </p:txBody>
      </p:sp>
    </p:spTree>
    <p:extLst>
      <p:ext uri="{BB962C8B-B14F-4D97-AF65-F5344CB8AC3E}">
        <p14:creationId xmlns:p14="http://schemas.microsoft.com/office/powerpoint/2010/main" val="2161625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47A2C2-A71F-4EE6-A9AD-BF086D72A02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8FE2D53-DD7D-492D-B900-73CE50A7704B}">
  <ds:schemaRefs>
    <ds:schemaRef ds:uri="http://schemas.microsoft.com/sharepoint/v3/contenttype/forms"/>
  </ds:schemaRefs>
</ds:datastoreItem>
</file>

<file path=customXml/itemProps3.xml><?xml version="1.0" encoding="utf-8"?>
<ds:datastoreItem xmlns:ds="http://schemas.openxmlformats.org/officeDocument/2006/customXml" ds:itemID="{9CEC7639-6A4F-49B7-A4AE-5FD990C8E6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14721</TotalTime>
  <Words>4079</Words>
  <Application>Microsoft Office PowerPoint</Application>
  <PresentationFormat>Širokozaslonsko</PresentationFormat>
  <Paragraphs>485</Paragraphs>
  <Slides>52</Slides>
  <Notes>27</Notes>
  <HiddenSlides>0</HiddenSlides>
  <MMClips>6</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52</vt:i4>
      </vt:variant>
    </vt:vector>
  </HeadingPairs>
  <TitlesOfParts>
    <vt:vector size="60" baseType="lpstr">
      <vt:lpstr>Arial</vt:lpstr>
      <vt:lpstr>Arial</vt:lpstr>
      <vt:lpstr>Calibri</vt:lpstr>
      <vt:lpstr>Calibri Light</vt:lpstr>
      <vt:lpstr>Google Sans</vt:lpstr>
      <vt:lpstr>Quattrocento Sans</vt:lpstr>
      <vt:lpstr>Times New Roman</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Tanja Angleitner-Sagadin</cp:lastModifiedBy>
  <cp:revision>1008</cp:revision>
  <dcterms:created xsi:type="dcterms:W3CDTF">2019-11-20T14:08:21Z</dcterms:created>
  <dcterms:modified xsi:type="dcterms:W3CDTF">2021-07-26T12:33:08Z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